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4"/>
  </p:notesMasterIdLst>
  <p:handoutMasterIdLst>
    <p:handoutMasterId r:id="rId15"/>
  </p:handoutMasterIdLst>
  <p:sldIdLst>
    <p:sldId id="2145709012" r:id="rId5"/>
    <p:sldId id="2145709020" r:id="rId6"/>
    <p:sldId id="2145709021" r:id="rId7"/>
    <p:sldId id="2145709015" r:id="rId8"/>
    <p:sldId id="2145709092" r:id="rId9"/>
    <p:sldId id="2145709023" r:id="rId10"/>
    <p:sldId id="2145709095" r:id="rId11"/>
    <p:sldId id="1448" r:id="rId12"/>
    <p:sldId id="2145709001" r:id="rId1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47" autoAdjust="0"/>
    <p:restoredTop sz="86392" autoAdjust="0"/>
  </p:normalViewPr>
  <p:slideViewPr>
    <p:cSldViewPr snapToGrid="0">
      <p:cViewPr varScale="1">
        <p:scale>
          <a:sx n="100" d="100"/>
          <a:sy n="100" d="100"/>
        </p:scale>
        <p:origin x="547"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A420E2B-AE07-C819-EEB7-846E33FCFCE2}"/>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55B4699-7429-CCB6-0B71-2E9AAC827B81}"/>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8473B99E-79ED-421F-94B4-505053A92689}" type="datetimeFigureOut">
              <a:rPr kumimoji="1" lang="ja-JP" altLang="en-US" smtClean="0"/>
              <a:t>2023/12/20</a:t>
            </a:fld>
            <a:endParaRPr kumimoji="1" lang="ja-JP" altLang="en-US"/>
          </a:p>
        </p:txBody>
      </p:sp>
      <p:sp>
        <p:nvSpPr>
          <p:cNvPr id="4" name="フッター プレースホルダー 3">
            <a:extLst>
              <a:ext uri="{FF2B5EF4-FFF2-40B4-BE49-F238E27FC236}">
                <a16:creationId xmlns:a16="http://schemas.microsoft.com/office/drawing/2014/main" id="{E9B5F693-6AEF-7661-5F6E-B8D12B30DC8E}"/>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04308B0-A5CB-7524-9DBE-88CDE1062C53}"/>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AA72A5E3-C10C-42D5-A959-322FAFD864F8}" type="slidenum">
              <a:rPr kumimoji="1" lang="ja-JP" altLang="en-US" smtClean="0"/>
              <a:t>‹#›</a:t>
            </a:fld>
            <a:endParaRPr kumimoji="1" lang="ja-JP" altLang="en-US"/>
          </a:p>
        </p:txBody>
      </p:sp>
    </p:spTree>
    <p:extLst>
      <p:ext uri="{BB962C8B-B14F-4D97-AF65-F5344CB8AC3E}">
        <p14:creationId xmlns:p14="http://schemas.microsoft.com/office/powerpoint/2010/main" val="1892927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1BAB45A-2F64-4EC7-9D39-0185EA6F7F13}" type="datetimeFigureOut">
              <a:rPr kumimoji="1" lang="ja-JP" altLang="en-US" smtClean="0"/>
              <a:t>2023/12/20</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3F5B6A34-6EFC-4F94-9E98-F33F71BD4C16}" type="slidenum">
              <a:rPr kumimoji="1" lang="ja-JP" altLang="en-US" smtClean="0"/>
              <a:t>‹#›</a:t>
            </a:fld>
            <a:endParaRPr kumimoji="1" lang="ja-JP" altLang="en-US"/>
          </a:p>
        </p:txBody>
      </p:sp>
    </p:spTree>
    <p:extLst>
      <p:ext uri="{BB962C8B-B14F-4D97-AF65-F5344CB8AC3E}">
        <p14:creationId xmlns:p14="http://schemas.microsoft.com/office/powerpoint/2010/main" val="8384597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5B6A34-6EFC-4F94-9E98-F33F71BD4C16}" type="slidenum">
              <a:rPr kumimoji="1" lang="ja-JP" altLang="en-US" smtClean="0"/>
              <a:t>1</a:t>
            </a:fld>
            <a:endParaRPr kumimoji="1" lang="ja-JP" altLang="en-US"/>
          </a:p>
        </p:txBody>
      </p:sp>
    </p:spTree>
    <p:extLst>
      <p:ext uri="{BB962C8B-B14F-4D97-AF65-F5344CB8AC3E}">
        <p14:creationId xmlns:p14="http://schemas.microsoft.com/office/powerpoint/2010/main" val="231293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9325" y="1350963"/>
            <a:ext cx="4859338" cy="3646487"/>
          </a:xfrm>
        </p:spPr>
      </p:sp>
      <p:sp>
        <p:nvSpPr>
          <p:cNvPr id="3" name="ノート プレースホルダー 2"/>
          <p:cNvSpPr>
            <a:spLocks noGrp="1"/>
          </p:cNvSpPr>
          <p:nvPr>
            <p:ph type="body" idx="1"/>
          </p:nvPr>
        </p:nvSpPr>
        <p:spPr/>
        <p:txBody>
          <a:bodyPr/>
          <a:lstStyle/>
          <a:p>
            <a:pPr indent="133350"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3A8F918E-F31F-48CD-8399-C32FA0E5608A}" type="slidenum">
              <a:rPr kumimoji="1" lang="ja-JP" altLang="en-US" smtClean="0"/>
              <a:t>2</a:t>
            </a:fld>
            <a:endParaRPr kumimoji="1" lang="ja-JP" altLang="en-US"/>
          </a:p>
        </p:txBody>
      </p:sp>
    </p:spTree>
    <p:extLst>
      <p:ext uri="{BB962C8B-B14F-4D97-AF65-F5344CB8AC3E}">
        <p14:creationId xmlns:p14="http://schemas.microsoft.com/office/powerpoint/2010/main" val="94294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9325" y="1350963"/>
            <a:ext cx="4859338" cy="3646487"/>
          </a:xfrm>
        </p:spPr>
      </p:sp>
      <p:sp>
        <p:nvSpPr>
          <p:cNvPr id="3" name="ノート プレースホルダー 2"/>
          <p:cNvSpPr>
            <a:spLocks noGrp="1"/>
          </p:cNvSpPr>
          <p:nvPr>
            <p:ph type="body" idx="1"/>
          </p:nvPr>
        </p:nvSpPr>
        <p:spPr/>
        <p:txBody>
          <a:bodyPr/>
          <a:lstStyle/>
          <a:p>
            <a:pPr indent="133350"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3A8F918E-F31F-48CD-8399-C32FA0E5608A}" type="slidenum">
              <a:rPr kumimoji="1" lang="ja-JP" altLang="en-US" smtClean="0"/>
              <a:t>3</a:t>
            </a:fld>
            <a:endParaRPr kumimoji="1" lang="ja-JP" altLang="en-US"/>
          </a:p>
        </p:txBody>
      </p:sp>
    </p:spTree>
    <p:extLst>
      <p:ext uri="{BB962C8B-B14F-4D97-AF65-F5344CB8AC3E}">
        <p14:creationId xmlns:p14="http://schemas.microsoft.com/office/powerpoint/2010/main" val="45929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9325" y="1350963"/>
            <a:ext cx="4859338" cy="3646487"/>
          </a:xfrm>
        </p:spPr>
      </p:sp>
      <p:sp>
        <p:nvSpPr>
          <p:cNvPr id="3" name="ノート プレースホルダー 2"/>
          <p:cNvSpPr>
            <a:spLocks noGrp="1"/>
          </p:cNvSpPr>
          <p:nvPr>
            <p:ph type="body" idx="1"/>
          </p:nvPr>
        </p:nvSpPr>
        <p:spPr/>
        <p:txBody>
          <a:bodyPr/>
          <a:lstStyle/>
          <a:p>
            <a:pPr indent="133350"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3A8F918E-F31F-48CD-8399-C32FA0E5608A}" type="slidenum">
              <a:rPr kumimoji="1" lang="ja-JP" altLang="en-US" smtClean="0"/>
              <a:t>4</a:t>
            </a:fld>
            <a:endParaRPr kumimoji="1" lang="ja-JP" altLang="en-US"/>
          </a:p>
        </p:txBody>
      </p:sp>
    </p:spTree>
    <p:extLst>
      <p:ext uri="{BB962C8B-B14F-4D97-AF65-F5344CB8AC3E}">
        <p14:creationId xmlns:p14="http://schemas.microsoft.com/office/powerpoint/2010/main" val="302933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5B6A34-6EFC-4F94-9E98-F33F71BD4C16}" type="slidenum">
              <a:rPr kumimoji="1" lang="ja-JP" altLang="en-US" smtClean="0"/>
              <a:t>5</a:t>
            </a:fld>
            <a:endParaRPr kumimoji="1" lang="ja-JP" altLang="en-US"/>
          </a:p>
        </p:txBody>
      </p:sp>
    </p:spTree>
    <p:extLst>
      <p:ext uri="{BB962C8B-B14F-4D97-AF65-F5344CB8AC3E}">
        <p14:creationId xmlns:p14="http://schemas.microsoft.com/office/powerpoint/2010/main" val="368400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昨年度の実証実験においては、大阪市臨海部の舞洲内のテストコースと公道において、</a:t>
            </a:r>
            <a:r>
              <a:rPr kumimoji="1" lang="en-US" altLang="ja-JP" dirty="0"/>
              <a:t>2</a:t>
            </a:r>
            <a:r>
              <a:rPr kumimoji="1" lang="ja-JP" altLang="en-US" dirty="0"/>
              <a:t>種類の車両を用いて実証実験を行いました。</a:t>
            </a:r>
            <a:endParaRPr kumimoji="1" lang="en-US" altLang="ja-JP" dirty="0"/>
          </a:p>
          <a:p>
            <a:r>
              <a:rPr kumimoji="1" lang="ja-JP" altLang="en-US" dirty="0"/>
              <a:t>テストコース内では信号協調を用いてドライバーレスの走行を行うとともに、公道においても、信号協調に加え、</a:t>
            </a:r>
            <a:r>
              <a:rPr kumimoji="1" lang="en-US" altLang="ja-JP" dirty="0"/>
              <a:t>GNSS</a:t>
            </a:r>
            <a:r>
              <a:rPr kumimoji="1" lang="ja-JP" altLang="en-US" dirty="0"/>
              <a:t>受信不良部での自己位置推定を補完する特殊塗料を用いた実証実験を行い、一定の成果を得ました。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F5B6A34-6EFC-4F94-9E98-F33F71BD4C16}" type="slidenum">
              <a:rPr kumimoji="1" lang="ja-JP" altLang="en-US" smtClean="0"/>
              <a:t>6</a:t>
            </a:fld>
            <a:endParaRPr kumimoji="1" lang="ja-JP" altLang="en-US"/>
          </a:p>
        </p:txBody>
      </p:sp>
    </p:spTree>
    <p:extLst>
      <p:ext uri="{BB962C8B-B14F-4D97-AF65-F5344CB8AC3E}">
        <p14:creationId xmlns:p14="http://schemas.microsoft.com/office/powerpoint/2010/main" val="8353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F5B6A34-6EFC-4F94-9E98-F33F71BD4C16}" type="slidenum">
              <a:rPr kumimoji="1" lang="ja-JP" altLang="en-US" smtClean="0"/>
              <a:t>7</a:t>
            </a:fld>
            <a:endParaRPr kumimoji="1" lang="ja-JP" altLang="en-US"/>
          </a:p>
        </p:txBody>
      </p:sp>
    </p:spTree>
    <p:extLst>
      <p:ext uri="{BB962C8B-B14F-4D97-AF65-F5344CB8AC3E}">
        <p14:creationId xmlns:p14="http://schemas.microsoft.com/office/powerpoint/2010/main" val="24161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3F5B6A34-6EFC-4F94-9E98-F33F71BD4C16}" type="slidenum">
              <a:rPr kumimoji="1" lang="ja-JP" altLang="en-US" smtClean="0"/>
              <a:t>8</a:t>
            </a:fld>
            <a:endParaRPr kumimoji="1" lang="ja-JP" altLang="en-US"/>
          </a:p>
        </p:txBody>
      </p:sp>
    </p:spTree>
    <p:extLst>
      <p:ext uri="{BB962C8B-B14F-4D97-AF65-F5344CB8AC3E}">
        <p14:creationId xmlns:p14="http://schemas.microsoft.com/office/powerpoint/2010/main" val="399140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A8F918E-F31F-48CD-8399-C32FA0E5608A}" type="slidenum">
              <a:rPr kumimoji="1" lang="ja-JP" altLang="en-US" smtClean="0"/>
              <a:t>9</a:t>
            </a:fld>
            <a:endParaRPr kumimoji="1" lang="ja-JP" altLang="en-US"/>
          </a:p>
        </p:txBody>
      </p:sp>
    </p:spTree>
    <p:extLst>
      <p:ext uri="{BB962C8B-B14F-4D97-AF65-F5344CB8AC3E}">
        <p14:creationId xmlns:p14="http://schemas.microsoft.com/office/powerpoint/2010/main" val="314906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162762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314022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110809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A9600EA2-5645-37F9-86AB-53125318E030}"/>
              </a:ext>
            </a:extLst>
          </p:cNvPr>
          <p:cNvSpPr>
            <a:spLocks noGrp="1"/>
          </p:cNvSpPr>
          <p:nvPr>
            <p:ph type="sldNum" sz="quarter" idx="12"/>
          </p:nvPr>
        </p:nvSpPr>
        <p:spPr>
          <a:xfrm>
            <a:off x="6457950" y="6356351"/>
            <a:ext cx="2057400" cy="365125"/>
          </a:xfrm>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2262248581"/>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249707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216735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360668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226825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1846472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59360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401492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B0399F-9585-4139-A25B-C197603D6A7A}" type="datetimeFigureOut">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F38505-339B-4D4C-99D0-6C97157AEE2C}" type="slidenum">
              <a:rPr kumimoji="1" lang="ja-JP" altLang="en-US" smtClean="0"/>
              <a:t>‹#›</a:t>
            </a:fld>
            <a:endParaRPr kumimoji="1" lang="ja-JP" altLang="en-US"/>
          </a:p>
        </p:txBody>
      </p:sp>
    </p:spTree>
    <p:extLst>
      <p:ext uri="{BB962C8B-B14F-4D97-AF65-F5344CB8AC3E}">
        <p14:creationId xmlns:p14="http://schemas.microsoft.com/office/powerpoint/2010/main" val="157808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0399F-9585-4139-A25B-C197603D6A7A}" type="datetimeFigureOut">
              <a:rPr kumimoji="1" lang="ja-JP" altLang="en-US" smtClean="0"/>
              <a:t>2023/12/20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38505-339B-4D4C-99D0-6C97157AEE2C}" type="slidenum">
              <a:rPr kumimoji="1" lang="ja-JP" altLang="en-US" smtClean="0"/>
              <a:t>‹#›</a:t>
            </a:fld>
            <a:endParaRPr kumimoji="1" lang="ja-JP" altLang="en-US" dirty="0"/>
          </a:p>
        </p:txBody>
      </p:sp>
      <p:pic>
        <p:nvPicPr>
          <p:cNvPr id="8" name="図 7">
            <a:extLst>
              <a:ext uri="{FF2B5EF4-FFF2-40B4-BE49-F238E27FC236}">
                <a16:creationId xmlns:a16="http://schemas.microsoft.com/office/drawing/2014/main" id="{1F6A1A68-8D74-8BC1-1062-80ABE495CFBA}"/>
              </a:ext>
            </a:extLst>
          </p:cNvPr>
          <p:cNvPicPr>
            <a:picLocks noChangeAspect="1"/>
          </p:cNvPicPr>
          <p:nvPr userDrawn="1"/>
        </p:nvPicPr>
        <p:blipFill>
          <a:blip r:embed="rId14"/>
          <a:stretch>
            <a:fillRect/>
          </a:stretch>
        </p:blipFill>
        <p:spPr>
          <a:xfrm>
            <a:off x="142102" y="6356350"/>
            <a:ext cx="1392195" cy="365647"/>
          </a:xfrm>
          <a:prstGeom prst="rect">
            <a:avLst/>
          </a:prstGeom>
        </p:spPr>
      </p:pic>
    </p:spTree>
    <p:extLst>
      <p:ext uri="{BB962C8B-B14F-4D97-AF65-F5344CB8AC3E}">
        <p14:creationId xmlns:p14="http://schemas.microsoft.com/office/powerpoint/2010/main" val="4471582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2.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FA60A-63F4-458F-B3F9-9DF15CC9D261}"/>
              </a:ext>
            </a:extLst>
          </p:cNvPr>
          <p:cNvSpPr>
            <a:spLocks noGrp="1"/>
          </p:cNvSpPr>
          <p:nvPr>
            <p:ph type="ctrTitle"/>
          </p:nvPr>
        </p:nvSpPr>
        <p:spPr>
          <a:xfrm>
            <a:off x="0" y="968904"/>
            <a:ext cx="9479492" cy="2387600"/>
          </a:xfrm>
        </p:spPr>
        <p:txBody>
          <a:bodyPr>
            <a:normAutofit/>
          </a:bodyPr>
          <a:lstStyle/>
          <a:p>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Osaka Metro</a:t>
            </a:r>
            <a:r>
              <a:rPr lang="ja-JP" altLang="en-US" sz="2400" dirty="0">
                <a:latin typeface="Meiryo UI" panose="020B0604030504040204" pitchFamily="50" charset="-128"/>
                <a:ea typeface="Meiryo UI" panose="020B0604030504040204" pitchFamily="50" charset="-128"/>
              </a:rPr>
              <a:t>における自動運転バスの取組みについて」</a:t>
            </a:r>
            <a:endParaRPr lang="ja-JP" altLang="en-US" sz="2400" dirty="0"/>
          </a:p>
        </p:txBody>
      </p:sp>
      <p:sp>
        <p:nvSpPr>
          <p:cNvPr id="3" name="字幕 2">
            <a:extLst>
              <a:ext uri="{FF2B5EF4-FFF2-40B4-BE49-F238E27FC236}">
                <a16:creationId xmlns:a16="http://schemas.microsoft.com/office/drawing/2014/main" id="{6A464602-C551-4CF9-B5AE-885B1EEF2FAF}"/>
              </a:ext>
            </a:extLst>
          </p:cNvPr>
          <p:cNvSpPr>
            <a:spLocks noGrp="1"/>
          </p:cNvSpPr>
          <p:nvPr>
            <p:ph type="subTitle" idx="1"/>
          </p:nvPr>
        </p:nvSpPr>
        <p:spPr>
          <a:xfrm>
            <a:off x="1887717" y="3933079"/>
            <a:ext cx="6858000" cy="1215496"/>
          </a:xfrm>
        </p:spPr>
        <p:txBody>
          <a:bodyPr>
            <a:normAutofit/>
          </a:bodyPr>
          <a:lstStyle/>
          <a:p>
            <a:pPr algn="r"/>
            <a:r>
              <a:rPr lang="en-US" altLang="ja-JP" sz="2000" dirty="0">
                <a:latin typeface="Meiryo UI" panose="020B0604030504040204" pitchFamily="50" charset="-128"/>
                <a:ea typeface="Meiryo UI" panose="020B0604030504040204" pitchFamily="50" charset="-128"/>
              </a:rPr>
              <a:t>2023</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12</a:t>
            </a:r>
            <a:r>
              <a:rPr lang="ja-JP" altLang="en-US" sz="2000" dirty="0">
                <a:latin typeface="Meiryo UI" panose="020B0604030504040204" pitchFamily="50" charset="-128"/>
                <a:ea typeface="Meiryo UI" panose="020B0604030504040204" pitchFamily="50" charset="-128"/>
              </a:rPr>
              <a:t>月</a:t>
            </a:r>
            <a:r>
              <a:rPr lang="en-US" altLang="ja-JP" sz="2000" dirty="0">
                <a:latin typeface="Meiryo UI" panose="020B0604030504040204" pitchFamily="50" charset="-128"/>
                <a:ea typeface="Meiryo UI" panose="020B0604030504040204" pitchFamily="50" charset="-128"/>
              </a:rPr>
              <a:t>21</a:t>
            </a:r>
            <a:r>
              <a:rPr lang="ja-JP" altLang="en-US" sz="2000" dirty="0">
                <a:latin typeface="Meiryo UI" panose="020B0604030504040204" pitchFamily="50" charset="-128"/>
                <a:ea typeface="Meiryo UI" panose="020B0604030504040204" pitchFamily="50" charset="-128"/>
              </a:rPr>
              <a:t>日　</a:t>
            </a:r>
            <a:endParaRPr lang="en-US" altLang="ja-JP" sz="2000" dirty="0">
              <a:latin typeface="Meiryo UI" panose="020B0604030504040204" pitchFamily="50" charset="-128"/>
              <a:ea typeface="Meiryo UI" panose="020B0604030504040204" pitchFamily="50" charset="-128"/>
            </a:endParaRPr>
          </a:p>
          <a:p>
            <a:pPr algn="r"/>
            <a:r>
              <a:rPr lang="ja-JP" altLang="en-US" sz="2000" dirty="0">
                <a:latin typeface="Meiryo UI" panose="020B0604030504040204" pitchFamily="50" charset="-128"/>
                <a:ea typeface="Meiryo UI" panose="020B0604030504040204" pitchFamily="50" charset="-128"/>
              </a:rPr>
              <a:t>大阪市高速電気軌道株式会社</a:t>
            </a:r>
            <a:endParaRPr lang="en-US" altLang="ja-JP" sz="20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F6E7EBC9-7537-3A37-3236-D55BA8FB43FA}"/>
              </a:ext>
            </a:extLst>
          </p:cNvPr>
          <p:cNvSpPr>
            <a:spLocks noGrp="1"/>
          </p:cNvSpPr>
          <p:nvPr>
            <p:ph type="sldNum" sz="quarter" idx="12"/>
          </p:nvPr>
        </p:nvSpPr>
        <p:spPr>
          <a:xfrm>
            <a:off x="6997700" y="6394451"/>
            <a:ext cx="2057400" cy="365125"/>
          </a:xfrm>
        </p:spPr>
        <p:txBody>
          <a:bodyPr/>
          <a:lstStyle/>
          <a:p>
            <a:fld id="{A2F38505-339B-4D4C-99D0-6C97157AEE2C}" type="slidenum">
              <a:rPr kumimoji="1" lang="ja-JP" altLang="en-US" smtClean="0"/>
              <a:t>1</a:t>
            </a:fld>
            <a:endParaRPr kumimoji="1" lang="ja-JP" altLang="en-US" dirty="0"/>
          </a:p>
        </p:txBody>
      </p:sp>
      <p:sp>
        <p:nvSpPr>
          <p:cNvPr id="4" name="正方形/長方形 3">
            <a:extLst>
              <a:ext uri="{FF2B5EF4-FFF2-40B4-BE49-F238E27FC236}">
                <a16:creationId xmlns:a16="http://schemas.microsoft.com/office/drawing/2014/main" id="{95C394F9-18E6-4340-B15D-F732DF2B7C81}"/>
              </a:ext>
            </a:extLst>
          </p:cNvPr>
          <p:cNvSpPr/>
          <p:nvPr/>
        </p:nvSpPr>
        <p:spPr>
          <a:xfrm>
            <a:off x="0" y="3392808"/>
            <a:ext cx="9055100" cy="108689"/>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1">
            <a:extLst>
              <a:ext uri="{FF2B5EF4-FFF2-40B4-BE49-F238E27FC236}">
                <a16:creationId xmlns:a16="http://schemas.microsoft.com/office/drawing/2014/main" id="{EB56D33D-79F1-449F-831B-FFDD191147C5}"/>
              </a:ext>
            </a:extLst>
          </p:cNvPr>
          <p:cNvSpPr txBox="1"/>
          <p:nvPr/>
        </p:nvSpPr>
        <p:spPr>
          <a:xfrm>
            <a:off x="8010446" y="342691"/>
            <a:ext cx="656034" cy="254314"/>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050" kern="100">
                <a:effectLst/>
                <a:latin typeface="游明朝" panose="02020400000000000000" pitchFamily="18" charset="-128"/>
                <a:ea typeface="Meiryo UI" panose="020B0604030504040204" pitchFamily="50" charset="-128"/>
                <a:cs typeface="Times New Roman" panose="02020603050405020304" pitchFamily="18" charset="0"/>
              </a:rPr>
              <a:t>資料</a:t>
            </a:r>
            <a:r>
              <a:rPr lang="ja-JP" altLang="en-US" sz="1050" kern="100">
                <a:effectLst/>
                <a:latin typeface="游明朝" panose="02020400000000000000" pitchFamily="18" charset="-128"/>
                <a:ea typeface="Meiryo UI" panose="020B0604030504040204" pitchFamily="50" charset="-128"/>
                <a:cs typeface="Times New Roman" panose="02020603050405020304" pitchFamily="18" charset="0"/>
              </a:rPr>
              <a:t>３</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4966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1">
            <a:extLst>
              <a:ext uri="{FF2B5EF4-FFF2-40B4-BE49-F238E27FC236}">
                <a16:creationId xmlns:a16="http://schemas.microsoft.com/office/drawing/2014/main" id="{8A00F5DF-AEB7-33C5-2046-378EA6BE4A81}"/>
              </a:ext>
            </a:extLst>
          </p:cNvPr>
          <p:cNvSpPr txBox="1">
            <a:spLocks/>
          </p:cNvSpPr>
          <p:nvPr/>
        </p:nvSpPr>
        <p:spPr>
          <a:xfrm>
            <a:off x="-1055851" y="-8467"/>
            <a:ext cx="78867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1050" dirty="0"/>
          </a:p>
        </p:txBody>
      </p:sp>
      <p:sp>
        <p:nvSpPr>
          <p:cNvPr id="2" name="スライド番号プレースホルダー 1">
            <a:extLst>
              <a:ext uri="{FF2B5EF4-FFF2-40B4-BE49-F238E27FC236}">
                <a16:creationId xmlns:a16="http://schemas.microsoft.com/office/drawing/2014/main" id="{5FC08D4E-8B46-4760-A83C-98A91196F3DB}"/>
              </a:ext>
            </a:extLst>
          </p:cNvPr>
          <p:cNvSpPr>
            <a:spLocks noGrp="1"/>
          </p:cNvSpPr>
          <p:nvPr>
            <p:ph type="sldNum" sz="quarter" idx="12"/>
          </p:nvPr>
        </p:nvSpPr>
        <p:spPr/>
        <p:txBody>
          <a:bodyPr/>
          <a:lstStyle/>
          <a:p>
            <a:fld id="{53F5C2A9-97E6-4A1F-9651-983D2475890B}" type="slidenum">
              <a:rPr kumimoji="1" lang="ja-JP" altLang="en-US" smtClean="0"/>
              <a:pPr/>
              <a:t>2</a:t>
            </a:fld>
            <a:endParaRPr kumimoji="1" lang="ja-JP" altLang="en-US" dirty="0"/>
          </a:p>
        </p:txBody>
      </p:sp>
      <p:sp>
        <p:nvSpPr>
          <p:cNvPr id="6" name="タイトル 1">
            <a:extLst>
              <a:ext uri="{FF2B5EF4-FFF2-40B4-BE49-F238E27FC236}">
                <a16:creationId xmlns:a16="http://schemas.microsoft.com/office/drawing/2014/main" id="{040D99FD-C823-328F-1FAB-072088666B02}"/>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00" b="1" dirty="0">
                <a:latin typeface="Meiryo UI" panose="020B0604030504040204" pitchFamily="50" charset="-128"/>
                <a:ea typeface="Meiryo UI" panose="020B0604030504040204" pitchFamily="50" charset="-128"/>
              </a:rPr>
              <a:t> 都市型</a:t>
            </a:r>
            <a:r>
              <a:rPr lang="en-US" altLang="ja-JP" sz="2200" b="1" dirty="0" err="1">
                <a:latin typeface="Meiryo UI" panose="020B0604030504040204" pitchFamily="50" charset="-128"/>
                <a:ea typeface="Meiryo UI" panose="020B0604030504040204" pitchFamily="50" charset="-128"/>
              </a:rPr>
              <a:t>MaaS</a:t>
            </a:r>
            <a:r>
              <a:rPr lang="ja-JP" altLang="en-US" sz="2200" b="1" dirty="0">
                <a:latin typeface="Meiryo UI" panose="020B0604030504040204" pitchFamily="50" charset="-128"/>
                <a:ea typeface="Meiryo UI" panose="020B0604030504040204" pitchFamily="50" charset="-128"/>
              </a:rPr>
              <a:t>構想（</a:t>
            </a:r>
            <a:r>
              <a:rPr lang="en-US" altLang="ja-JP" sz="2200" b="1" dirty="0">
                <a:latin typeface="Meiryo UI" panose="020B0604030504040204" pitchFamily="50" charset="-128"/>
                <a:ea typeface="Meiryo UI" panose="020B0604030504040204" pitchFamily="50" charset="-128"/>
              </a:rPr>
              <a:t>e METRO</a:t>
            </a:r>
            <a:r>
              <a:rPr lang="ja-JP" altLang="en-US" sz="2200" b="1" dirty="0">
                <a:latin typeface="Meiryo UI" panose="020B0604030504040204" pitchFamily="50" charset="-128"/>
                <a:ea typeface="Meiryo UI" panose="020B0604030504040204" pitchFamily="50" charset="-128"/>
              </a:rPr>
              <a:t>）概要</a:t>
            </a:r>
          </a:p>
        </p:txBody>
      </p:sp>
      <p:cxnSp>
        <p:nvCxnSpPr>
          <p:cNvPr id="7" name="直線コネクタ 6">
            <a:extLst>
              <a:ext uri="{FF2B5EF4-FFF2-40B4-BE49-F238E27FC236}">
                <a16:creationId xmlns:a16="http://schemas.microsoft.com/office/drawing/2014/main" id="{7B496E3E-98DA-439A-8FB6-958E454105DC}"/>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3" name="図 22" descr="ダイアグラム, マップ&#10;&#10;自動的に生成された説明">
            <a:extLst>
              <a:ext uri="{FF2B5EF4-FFF2-40B4-BE49-F238E27FC236}">
                <a16:creationId xmlns:a16="http://schemas.microsoft.com/office/drawing/2014/main" id="{FFBADEAE-F3E0-951E-B7F3-FAA0DB652D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54864" y="2362181"/>
            <a:ext cx="4123814" cy="3783152"/>
          </a:xfrm>
          <a:prstGeom prst="rect">
            <a:avLst/>
          </a:prstGeom>
        </p:spPr>
      </p:pic>
      <p:sp>
        <p:nvSpPr>
          <p:cNvPr id="25" name="テキスト ボックス 24">
            <a:extLst>
              <a:ext uri="{FF2B5EF4-FFF2-40B4-BE49-F238E27FC236}">
                <a16:creationId xmlns:a16="http://schemas.microsoft.com/office/drawing/2014/main" id="{B535FC57-B438-A039-B5A7-AC6FEB47BDA8}"/>
              </a:ext>
            </a:extLst>
          </p:cNvPr>
          <p:cNvSpPr txBox="1"/>
          <p:nvPr/>
        </p:nvSpPr>
        <p:spPr>
          <a:xfrm>
            <a:off x="118866" y="2498355"/>
            <a:ext cx="363818" cy="653577"/>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a:solidFill>
              <a:srgbClr val="FF9900"/>
            </a:solidFill>
          </a:ln>
        </p:spPr>
        <p:txBody>
          <a:bodyPr vert="eaVert" wrap="square" rtlCol="0" anchor="ctr">
            <a:spAutoFit/>
          </a:bodyPr>
          <a:lstStyle/>
          <a:p>
            <a:pPr algn="ctr"/>
            <a:r>
              <a:rPr kumimoji="1" lang="ja-JP" altLang="en-US" sz="1100" b="1">
                <a:solidFill>
                  <a:schemeClr val="bg1"/>
                </a:solidFill>
                <a:latin typeface="Meiryo UI" panose="020B0604030504040204" pitchFamily="50" charset="-128"/>
                <a:ea typeface="Meiryo UI" panose="020B0604030504040204" pitchFamily="50" charset="-128"/>
              </a:rPr>
              <a:t>第</a:t>
            </a:r>
            <a:r>
              <a:rPr kumimoji="1" lang="en-US" altLang="ja-JP" sz="1100" b="1">
                <a:solidFill>
                  <a:schemeClr val="bg1"/>
                </a:solidFill>
                <a:latin typeface="Meiryo UI" panose="020B0604030504040204" pitchFamily="50" charset="-128"/>
                <a:ea typeface="Meiryo UI" panose="020B0604030504040204" pitchFamily="50" charset="-128"/>
              </a:rPr>
              <a:t>4</a:t>
            </a:r>
            <a:r>
              <a:rPr kumimoji="1" lang="ja-JP" altLang="en-US" sz="1100" b="1">
                <a:solidFill>
                  <a:schemeClr val="bg1"/>
                </a:solidFill>
                <a:latin typeface="Meiryo UI" panose="020B0604030504040204" pitchFamily="50" charset="-128"/>
                <a:ea typeface="Meiryo UI" panose="020B0604030504040204" pitchFamily="50" charset="-128"/>
              </a:rPr>
              <a:t>層</a:t>
            </a:r>
          </a:p>
        </p:txBody>
      </p:sp>
      <p:sp>
        <p:nvSpPr>
          <p:cNvPr id="26" name="テキスト ボックス 25">
            <a:extLst>
              <a:ext uri="{FF2B5EF4-FFF2-40B4-BE49-F238E27FC236}">
                <a16:creationId xmlns:a16="http://schemas.microsoft.com/office/drawing/2014/main" id="{41F8BA7C-F885-903B-DDA2-0D7F683FF235}"/>
              </a:ext>
            </a:extLst>
          </p:cNvPr>
          <p:cNvSpPr txBox="1"/>
          <p:nvPr/>
        </p:nvSpPr>
        <p:spPr>
          <a:xfrm>
            <a:off x="116308" y="3195820"/>
            <a:ext cx="353943" cy="653577"/>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solidFill>
              <a:srgbClr val="00B050"/>
            </a:solidFill>
          </a:ln>
        </p:spPr>
        <p:txBody>
          <a:bodyPr vert="eaVert" wrap="square" rtlCol="0" anchor="ctr">
            <a:spAutoFit/>
          </a:bodyPr>
          <a:lstStyle/>
          <a:p>
            <a:pPr algn="ctr"/>
            <a:r>
              <a:rPr kumimoji="1" lang="ja-JP" altLang="en-US" sz="1100" b="1">
                <a:solidFill>
                  <a:schemeClr val="bg1"/>
                </a:solidFill>
                <a:latin typeface="Meiryo UI" panose="020B0604030504040204" pitchFamily="50" charset="-128"/>
                <a:ea typeface="Meiryo UI" panose="020B0604030504040204" pitchFamily="50" charset="-128"/>
              </a:rPr>
              <a:t>第３層</a:t>
            </a:r>
          </a:p>
        </p:txBody>
      </p:sp>
      <p:sp>
        <p:nvSpPr>
          <p:cNvPr id="27" name="テキスト ボックス 26">
            <a:extLst>
              <a:ext uri="{FF2B5EF4-FFF2-40B4-BE49-F238E27FC236}">
                <a16:creationId xmlns:a16="http://schemas.microsoft.com/office/drawing/2014/main" id="{4B29F585-0D35-8235-D90A-4473FE6F8D00}"/>
              </a:ext>
            </a:extLst>
          </p:cNvPr>
          <p:cNvSpPr txBox="1"/>
          <p:nvPr/>
        </p:nvSpPr>
        <p:spPr>
          <a:xfrm>
            <a:off x="116308" y="3908275"/>
            <a:ext cx="353943" cy="653577"/>
          </a:xfrm>
          <a:prstGeom prst="rect">
            <a:avLst/>
          </a:prstGeom>
          <a:gradFill flip="none" rotWithShape="1">
            <a:gsLst>
              <a:gs pos="0">
                <a:srgbClr val="7EB2E6">
                  <a:shade val="30000"/>
                  <a:satMod val="115000"/>
                </a:srgbClr>
              </a:gs>
              <a:gs pos="50000">
                <a:srgbClr val="7EB2E6">
                  <a:shade val="67500"/>
                  <a:satMod val="115000"/>
                </a:srgbClr>
              </a:gs>
              <a:gs pos="100000">
                <a:srgbClr val="7EB2E6">
                  <a:shade val="100000"/>
                  <a:satMod val="115000"/>
                </a:srgbClr>
              </a:gs>
            </a:gsLst>
            <a:lin ang="5400000" scaled="1"/>
            <a:tileRect/>
          </a:gradFill>
          <a:ln>
            <a:solidFill>
              <a:srgbClr val="7EB2E6"/>
            </a:solidFill>
          </a:ln>
        </p:spPr>
        <p:txBody>
          <a:bodyPr vert="eaVert" wrap="square" rtlCol="0" anchor="ctr">
            <a:spAutoFit/>
          </a:bodyPr>
          <a:lstStyle/>
          <a:p>
            <a:pPr algn="ctr"/>
            <a:r>
              <a:rPr kumimoji="1" lang="ja-JP" altLang="en-US" sz="1100" b="1">
                <a:solidFill>
                  <a:schemeClr val="bg1"/>
                </a:solidFill>
                <a:latin typeface="Meiryo UI" panose="020B0604030504040204" pitchFamily="50" charset="-128"/>
                <a:ea typeface="Meiryo UI" panose="020B0604030504040204" pitchFamily="50" charset="-128"/>
              </a:rPr>
              <a:t>第２層</a:t>
            </a:r>
          </a:p>
        </p:txBody>
      </p:sp>
      <p:sp>
        <p:nvSpPr>
          <p:cNvPr id="28" name="テキスト ボックス 27">
            <a:extLst>
              <a:ext uri="{FF2B5EF4-FFF2-40B4-BE49-F238E27FC236}">
                <a16:creationId xmlns:a16="http://schemas.microsoft.com/office/drawing/2014/main" id="{BA57D9CD-9F13-9A80-772C-91D09E2B8106}"/>
              </a:ext>
            </a:extLst>
          </p:cNvPr>
          <p:cNvSpPr txBox="1"/>
          <p:nvPr/>
        </p:nvSpPr>
        <p:spPr>
          <a:xfrm>
            <a:off x="106442" y="4634408"/>
            <a:ext cx="353943" cy="65357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p:spPr>
        <p:txBody>
          <a:bodyPr vert="eaVert" wrap="square" rtlCol="0" anchor="ctr">
            <a:spAutoFit/>
          </a:bodyPr>
          <a:lstStyle/>
          <a:p>
            <a:pPr algn="ctr"/>
            <a:r>
              <a:rPr kumimoji="1" lang="ja-JP" altLang="en-US" sz="1100" b="1">
                <a:solidFill>
                  <a:schemeClr val="bg1"/>
                </a:solidFill>
                <a:latin typeface="Meiryo UI" panose="020B0604030504040204" pitchFamily="50" charset="-128"/>
                <a:ea typeface="Meiryo UI" panose="020B0604030504040204" pitchFamily="50" charset="-128"/>
              </a:rPr>
              <a:t>第１層</a:t>
            </a:r>
          </a:p>
        </p:txBody>
      </p:sp>
      <p:sp>
        <p:nvSpPr>
          <p:cNvPr id="29" name="テキスト ボックス 28">
            <a:extLst>
              <a:ext uri="{FF2B5EF4-FFF2-40B4-BE49-F238E27FC236}">
                <a16:creationId xmlns:a16="http://schemas.microsoft.com/office/drawing/2014/main" id="{4400AC31-0F75-FB0A-E8C6-53298130E953}"/>
              </a:ext>
            </a:extLst>
          </p:cNvPr>
          <p:cNvSpPr txBox="1"/>
          <p:nvPr/>
        </p:nvSpPr>
        <p:spPr>
          <a:xfrm>
            <a:off x="101505" y="5341404"/>
            <a:ext cx="353943" cy="754874"/>
          </a:xfrm>
          <a:prstGeom prst="rect">
            <a:avLst/>
          </a:prstGeom>
          <a:gradFill flip="none" rotWithShape="1">
            <a:gsLst>
              <a:gs pos="0">
                <a:srgbClr val="374F83">
                  <a:shade val="30000"/>
                  <a:satMod val="115000"/>
                </a:srgbClr>
              </a:gs>
              <a:gs pos="50000">
                <a:srgbClr val="374F83">
                  <a:shade val="67500"/>
                  <a:satMod val="115000"/>
                </a:srgbClr>
              </a:gs>
              <a:gs pos="100000">
                <a:srgbClr val="374F83">
                  <a:shade val="100000"/>
                  <a:satMod val="115000"/>
                </a:srgbClr>
              </a:gs>
            </a:gsLst>
            <a:lin ang="5400000" scaled="1"/>
            <a:tileRect/>
          </a:gradFill>
          <a:ln>
            <a:solidFill>
              <a:srgbClr val="374F83"/>
            </a:solidFill>
          </a:ln>
        </p:spPr>
        <p:txBody>
          <a:bodyPr vert="eaVert" wrap="square" rtlCol="0" anchor="ctr">
            <a:spAutoFit/>
          </a:bodyPr>
          <a:lstStyle/>
          <a:p>
            <a:pPr algn="ctr"/>
            <a:r>
              <a:rPr kumimoji="1" lang="ja-JP" altLang="en-US" sz="1100" b="1">
                <a:solidFill>
                  <a:schemeClr val="bg1"/>
                </a:solidFill>
                <a:latin typeface="Meiryo UI" panose="020B0604030504040204" pitchFamily="50" charset="-128"/>
                <a:ea typeface="Meiryo UI" panose="020B0604030504040204" pitchFamily="50" charset="-128"/>
              </a:rPr>
              <a:t>第０層</a:t>
            </a:r>
          </a:p>
        </p:txBody>
      </p:sp>
      <p:cxnSp>
        <p:nvCxnSpPr>
          <p:cNvPr id="30" name="直線コネクタ 29">
            <a:extLst>
              <a:ext uri="{FF2B5EF4-FFF2-40B4-BE49-F238E27FC236}">
                <a16:creationId xmlns:a16="http://schemas.microsoft.com/office/drawing/2014/main" id="{404BC3C8-7AB0-E0DF-46DF-8DC6B1151B83}"/>
              </a:ext>
            </a:extLst>
          </p:cNvPr>
          <p:cNvCxnSpPr>
            <a:cxnSpLocks/>
            <a:stCxn id="36" idx="3"/>
          </p:cNvCxnSpPr>
          <p:nvPr/>
        </p:nvCxnSpPr>
        <p:spPr>
          <a:xfrm>
            <a:off x="4903494" y="3530104"/>
            <a:ext cx="1606921" cy="88939"/>
          </a:xfrm>
          <a:prstGeom prst="line">
            <a:avLst/>
          </a:prstGeom>
          <a:ln w="38100">
            <a:solidFill>
              <a:srgbClr val="00B050"/>
            </a:solidFill>
            <a:tailEnd type="oval"/>
          </a:ln>
          <a:effectLst>
            <a:glow rad="50800">
              <a:schemeClr val="bg1">
                <a:alpha val="30000"/>
              </a:schemeClr>
            </a:glow>
          </a:effectLst>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524F67F-01AB-6D92-ADE5-8F0FBC46D66B}"/>
              </a:ext>
            </a:extLst>
          </p:cNvPr>
          <p:cNvCxnSpPr>
            <a:cxnSpLocks/>
            <a:stCxn id="37" idx="3"/>
          </p:cNvCxnSpPr>
          <p:nvPr/>
        </p:nvCxnSpPr>
        <p:spPr>
          <a:xfrm>
            <a:off x="4903494" y="4235064"/>
            <a:ext cx="1677188" cy="116838"/>
          </a:xfrm>
          <a:prstGeom prst="line">
            <a:avLst/>
          </a:prstGeom>
          <a:ln w="38100">
            <a:solidFill>
              <a:srgbClr val="7EB2E6"/>
            </a:solidFill>
            <a:tailEnd type="oval"/>
          </a:ln>
          <a:effectLst>
            <a:glow rad="50800">
              <a:schemeClr val="bg1">
                <a:alpha val="30000"/>
              </a:schemeClr>
            </a:glow>
          </a:effectLst>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BD62AEF-1DF9-C5B5-090B-A14833D7ADB7}"/>
              </a:ext>
            </a:extLst>
          </p:cNvPr>
          <p:cNvCxnSpPr>
            <a:cxnSpLocks/>
            <a:stCxn id="38" idx="3"/>
          </p:cNvCxnSpPr>
          <p:nvPr/>
        </p:nvCxnSpPr>
        <p:spPr>
          <a:xfrm>
            <a:off x="4893628" y="4961197"/>
            <a:ext cx="1473571" cy="125813"/>
          </a:xfrm>
          <a:prstGeom prst="line">
            <a:avLst/>
          </a:prstGeom>
          <a:ln w="38100">
            <a:solidFill>
              <a:srgbClr val="FF0000"/>
            </a:solidFill>
            <a:tailEnd type="oval"/>
          </a:ln>
          <a:effectLst>
            <a:glow rad="50800">
              <a:schemeClr val="bg1">
                <a:alpha val="30000"/>
              </a:schemeClr>
            </a:glow>
          </a:effectLst>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D247805E-DC54-E7C6-2827-74602F718CE8}"/>
              </a:ext>
            </a:extLst>
          </p:cNvPr>
          <p:cNvCxnSpPr>
            <a:cxnSpLocks/>
          </p:cNvCxnSpPr>
          <p:nvPr/>
        </p:nvCxnSpPr>
        <p:spPr>
          <a:xfrm>
            <a:off x="4888691" y="5709748"/>
            <a:ext cx="1003671" cy="0"/>
          </a:xfrm>
          <a:prstGeom prst="line">
            <a:avLst/>
          </a:prstGeom>
          <a:ln w="38100">
            <a:solidFill>
              <a:srgbClr val="374F83"/>
            </a:solidFill>
            <a:tailEnd type="oval"/>
          </a:ln>
          <a:effectLst>
            <a:glow rad="50800">
              <a:schemeClr val="bg1">
                <a:alpha val="30000"/>
              </a:schemeClr>
            </a:glow>
          </a:effectLst>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A17AD483-F0FB-1AB6-8626-C3D8A947FD82}"/>
              </a:ext>
            </a:extLst>
          </p:cNvPr>
          <p:cNvSpPr/>
          <p:nvPr/>
        </p:nvSpPr>
        <p:spPr>
          <a:xfrm>
            <a:off x="482683" y="2498355"/>
            <a:ext cx="4428306" cy="653577"/>
          </a:xfrm>
          <a:prstGeom prst="rect">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a:solidFill>
                  <a:schemeClr val="tx1"/>
                </a:solidFill>
                <a:latin typeface="Meiryo UI" panose="020B0604030504040204" pitchFamily="50" charset="-128"/>
                <a:ea typeface="Meiryo UI" panose="020B0604030504040204" pitchFamily="50" charset="-128"/>
              </a:rPr>
              <a:t>サイバー空間での生活を豊かにするサービス</a:t>
            </a:r>
          </a:p>
          <a:p>
            <a:endParaRPr kumimoji="1" lang="ja-JP" altLang="en-US" sz="300">
              <a:solidFill>
                <a:schemeClr val="tx1"/>
              </a:solidFill>
              <a:latin typeface="Meiryo UI" panose="020B0604030504040204" pitchFamily="50" charset="-128"/>
              <a:ea typeface="Meiryo UI" panose="020B0604030504040204" pitchFamily="50" charset="-128"/>
            </a:endParaRPr>
          </a:p>
          <a:p>
            <a:r>
              <a:rPr kumimoji="1" lang="ja-JP" altLang="en-US" sz="1050">
                <a:solidFill>
                  <a:schemeClr val="tx1"/>
                </a:solidFill>
                <a:latin typeface="Meiryo UI" panose="020B0604030504040204" pitchFamily="50" charset="-128"/>
                <a:ea typeface="Meiryo UI" panose="020B0604030504040204" pitchFamily="50" charset="-128"/>
              </a:rPr>
              <a:t>顧客データを基に、お客さま一人ひとりへ直接届くサービスを多重的に積み上げる</a:t>
            </a:r>
          </a:p>
        </p:txBody>
      </p:sp>
      <p:sp>
        <p:nvSpPr>
          <p:cNvPr id="36" name="正方形/長方形 35">
            <a:extLst>
              <a:ext uri="{FF2B5EF4-FFF2-40B4-BE49-F238E27FC236}">
                <a16:creationId xmlns:a16="http://schemas.microsoft.com/office/drawing/2014/main" id="{05602CC9-2F94-F5E4-C135-9DF0F01B7343}"/>
              </a:ext>
            </a:extLst>
          </p:cNvPr>
          <p:cNvSpPr/>
          <p:nvPr/>
        </p:nvSpPr>
        <p:spPr>
          <a:xfrm>
            <a:off x="475188" y="3203315"/>
            <a:ext cx="4428306" cy="653577"/>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a:solidFill>
                  <a:schemeClr val="tx1"/>
                </a:solidFill>
                <a:latin typeface="Meiryo UI" panose="020B0604030504040204" pitchFamily="50" charset="-128"/>
                <a:ea typeface="Meiryo UI" panose="020B0604030504040204" pitchFamily="50" charset="-128"/>
              </a:rPr>
              <a:t>フィジカル空間での生活・都市機能の整備</a:t>
            </a:r>
          </a:p>
          <a:p>
            <a:endParaRPr kumimoji="1" lang="ja-JP" altLang="en-US" sz="300" b="1">
              <a:solidFill>
                <a:schemeClr val="tx1"/>
              </a:solidFill>
              <a:latin typeface="Meiryo UI" panose="020B0604030504040204" pitchFamily="50" charset="-128"/>
              <a:ea typeface="Meiryo UI" panose="020B0604030504040204" pitchFamily="50" charset="-128"/>
            </a:endParaRPr>
          </a:p>
          <a:p>
            <a:r>
              <a:rPr kumimoji="1" lang="ja-JP" altLang="en-US" sz="1050">
                <a:solidFill>
                  <a:schemeClr val="tx1"/>
                </a:solidFill>
                <a:latin typeface="Meiryo UI" panose="020B0604030504040204" pitchFamily="50" charset="-128"/>
                <a:ea typeface="Meiryo UI" panose="020B0604030504040204" pitchFamily="50" charset="-128"/>
              </a:rPr>
              <a:t>乗継ハブなどの交通結節点を拡充すると共に、駅・駅周辺での各種サービス・</a:t>
            </a:r>
          </a:p>
          <a:p>
            <a:r>
              <a:rPr kumimoji="1" lang="ja-JP" altLang="en-US" sz="1050">
                <a:solidFill>
                  <a:schemeClr val="tx1"/>
                </a:solidFill>
                <a:latin typeface="Meiryo UI" panose="020B0604030504040204" pitchFamily="50" charset="-128"/>
                <a:ea typeface="Meiryo UI" panose="020B0604030504040204" pitchFamily="50" charset="-128"/>
              </a:rPr>
              <a:t>施設を展開</a:t>
            </a:r>
          </a:p>
        </p:txBody>
      </p:sp>
      <p:sp>
        <p:nvSpPr>
          <p:cNvPr id="37" name="正方形/長方形 36">
            <a:extLst>
              <a:ext uri="{FF2B5EF4-FFF2-40B4-BE49-F238E27FC236}">
                <a16:creationId xmlns:a16="http://schemas.microsoft.com/office/drawing/2014/main" id="{355F6089-0454-C324-5B8E-BD85710C11C6}"/>
              </a:ext>
            </a:extLst>
          </p:cNvPr>
          <p:cNvSpPr/>
          <p:nvPr/>
        </p:nvSpPr>
        <p:spPr>
          <a:xfrm>
            <a:off x="475188" y="3908275"/>
            <a:ext cx="4428306" cy="653577"/>
          </a:xfrm>
          <a:prstGeom prst="rect">
            <a:avLst/>
          </a:prstGeom>
          <a:solidFill>
            <a:schemeClr val="bg1"/>
          </a:solidFill>
          <a:ln>
            <a:solidFill>
              <a:srgbClr val="7EB2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a:solidFill>
                  <a:schemeClr val="tx1"/>
                </a:solidFill>
                <a:latin typeface="Meiryo UI" panose="020B0604030504040204" pitchFamily="50" charset="-128"/>
                <a:ea typeface="Meiryo UI" panose="020B0604030504040204" pitchFamily="50" charset="-128"/>
              </a:rPr>
              <a:t>自由自在な移動のパーソナル化</a:t>
            </a:r>
          </a:p>
          <a:p>
            <a:endParaRPr kumimoji="1" lang="ja-JP" altLang="en-US" sz="300" b="1">
              <a:solidFill>
                <a:schemeClr val="tx1"/>
              </a:solidFill>
              <a:latin typeface="Meiryo UI" panose="020B0604030504040204" pitchFamily="50" charset="-128"/>
              <a:ea typeface="Meiryo UI" panose="020B0604030504040204" pitchFamily="50" charset="-128"/>
            </a:endParaRPr>
          </a:p>
          <a:p>
            <a:r>
              <a:rPr kumimoji="1" lang="ja-JP" altLang="en-US" sz="1050">
                <a:solidFill>
                  <a:schemeClr val="tx1"/>
                </a:solidFill>
                <a:latin typeface="Meiryo UI" panose="020B0604030504040204" pitchFamily="50" charset="-128"/>
                <a:ea typeface="Meiryo UI" panose="020B0604030504040204" pitchFamily="50" charset="-128"/>
              </a:rPr>
              <a:t>多様な交通手段がシームレスにつながるように整備</a:t>
            </a:r>
            <a:r>
              <a:rPr kumimoji="1" lang="en-US" altLang="ja-JP" sz="1050">
                <a:solidFill>
                  <a:schemeClr val="tx1"/>
                </a:solidFill>
                <a:latin typeface="Meiryo UI" panose="020B0604030504040204" pitchFamily="50" charset="-128"/>
                <a:ea typeface="Meiryo UI" panose="020B0604030504040204" pitchFamily="50" charset="-128"/>
              </a:rPr>
              <a:t>(</a:t>
            </a:r>
            <a:r>
              <a:rPr kumimoji="1" lang="ja-JP" altLang="en-US" sz="1050">
                <a:solidFill>
                  <a:schemeClr val="tx1"/>
                </a:solidFill>
                <a:latin typeface="Meiryo UI" panose="020B0604030504040204" pitchFamily="50" charset="-128"/>
                <a:ea typeface="Meiryo UI" panose="020B0604030504040204" pitchFamily="50" charset="-128"/>
              </a:rPr>
              <a:t>小型モビリティまで広く揃える</a:t>
            </a:r>
            <a:r>
              <a:rPr kumimoji="1" lang="en-US" altLang="ja-JP" sz="1050">
                <a:solidFill>
                  <a:schemeClr val="tx1"/>
                </a:solidFill>
                <a:latin typeface="Meiryo UI" panose="020B0604030504040204" pitchFamily="50" charset="-128"/>
                <a:ea typeface="Meiryo UI" panose="020B0604030504040204" pitchFamily="50" charset="-128"/>
              </a:rPr>
              <a:t>)</a:t>
            </a:r>
          </a:p>
        </p:txBody>
      </p:sp>
      <p:sp>
        <p:nvSpPr>
          <p:cNvPr id="38" name="正方形/長方形 37">
            <a:extLst>
              <a:ext uri="{FF2B5EF4-FFF2-40B4-BE49-F238E27FC236}">
                <a16:creationId xmlns:a16="http://schemas.microsoft.com/office/drawing/2014/main" id="{60E5B90A-5D33-ED7A-22B4-24678C607CE5}"/>
              </a:ext>
            </a:extLst>
          </p:cNvPr>
          <p:cNvSpPr/>
          <p:nvPr/>
        </p:nvSpPr>
        <p:spPr>
          <a:xfrm>
            <a:off x="465322" y="4634408"/>
            <a:ext cx="4428306" cy="65357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latin typeface="Meiryo UI" panose="020B0604030504040204" pitchFamily="50" charset="-128"/>
                <a:ea typeface="Meiryo UI" panose="020B0604030504040204" pitchFamily="50" charset="-128"/>
              </a:rPr>
              <a:t>最新技術でストレスフリーな移動</a:t>
            </a:r>
          </a:p>
          <a:p>
            <a:endParaRPr kumimoji="1" lang="ja-JP" altLang="en-US" sz="300" b="1"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着実な運行の維持および安全・安心と快適性・利便性の拡充を徹底する</a:t>
            </a:r>
          </a:p>
        </p:txBody>
      </p:sp>
      <p:sp>
        <p:nvSpPr>
          <p:cNvPr id="39" name="正方形/長方形 38">
            <a:extLst>
              <a:ext uri="{FF2B5EF4-FFF2-40B4-BE49-F238E27FC236}">
                <a16:creationId xmlns:a16="http://schemas.microsoft.com/office/drawing/2014/main" id="{09B59923-3A0D-F5DE-FAE9-4980DF5A680B}"/>
              </a:ext>
            </a:extLst>
          </p:cNvPr>
          <p:cNvSpPr/>
          <p:nvPr/>
        </p:nvSpPr>
        <p:spPr>
          <a:xfrm>
            <a:off x="460385" y="5341404"/>
            <a:ext cx="4428306" cy="754874"/>
          </a:xfrm>
          <a:prstGeom prst="rect">
            <a:avLst/>
          </a:prstGeom>
          <a:solidFill>
            <a:schemeClr val="bg1"/>
          </a:solidFill>
          <a:ln>
            <a:solidFill>
              <a:srgbClr val="374F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a:solidFill>
                  <a:schemeClr val="tx1"/>
                </a:solidFill>
                <a:latin typeface="Meiryo UI" panose="020B0604030504040204" pitchFamily="50" charset="-128"/>
                <a:ea typeface="Meiryo UI" panose="020B0604030504040204" pitchFamily="50" charset="-128"/>
              </a:rPr>
              <a:t>データの蓄積・分析・予測</a:t>
            </a:r>
          </a:p>
          <a:p>
            <a:r>
              <a:rPr kumimoji="1" lang="ja-JP" altLang="en-US" sz="1050">
                <a:solidFill>
                  <a:schemeClr val="tx1"/>
                </a:solidFill>
                <a:latin typeface="Meiryo UI" panose="020B0604030504040204" pitchFamily="50" charset="-128"/>
                <a:ea typeface="Meiryo UI" panose="020B0604030504040204" pitchFamily="50" charset="-128"/>
              </a:rPr>
              <a:t>一人ひとりのニーズに直接応えると共に、情報の蓄積がサービスの改善・進化を</a:t>
            </a:r>
          </a:p>
          <a:p>
            <a:r>
              <a:rPr kumimoji="1" lang="ja-JP" altLang="en-US" sz="1050">
                <a:solidFill>
                  <a:schemeClr val="tx1"/>
                </a:solidFill>
                <a:latin typeface="Meiryo UI" panose="020B0604030504040204" pitchFamily="50" charset="-128"/>
                <a:ea typeface="Meiryo UI" panose="020B0604030504040204" pitchFamily="50" charset="-128"/>
              </a:rPr>
              <a:t>加速させ生活の質の向上につながるよう、利用者の同意を得て、</a:t>
            </a:r>
            <a:r>
              <a:rPr kumimoji="1" lang="en-US" altLang="ja-JP" sz="1050">
                <a:solidFill>
                  <a:schemeClr val="tx1"/>
                </a:solidFill>
                <a:latin typeface="Meiryo UI" panose="020B0604030504040204" pitchFamily="50" charset="-128"/>
                <a:ea typeface="Meiryo UI" panose="020B0604030504040204" pitchFamily="50" charset="-128"/>
              </a:rPr>
              <a:t>4</a:t>
            </a:r>
            <a:r>
              <a:rPr kumimoji="1" lang="ja-JP" altLang="en-US" sz="1050">
                <a:solidFill>
                  <a:schemeClr val="tx1"/>
                </a:solidFill>
                <a:latin typeface="Meiryo UI" panose="020B0604030504040204" pitchFamily="50" charset="-128"/>
                <a:ea typeface="Meiryo UI" panose="020B0604030504040204" pitchFamily="50" charset="-128"/>
              </a:rPr>
              <a:t>層の事業活動全般における顧客データを厳格に一元管理</a:t>
            </a:r>
            <a:endParaRPr kumimoji="1" lang="ja-JP" altLang="en-US" sz="1600">
              <a:solidFill>
                <a:schemeClr val="tx1"/>
              </a:solidFill>
              <a:latin typeface="Meiryo UI" panose="020B0604030504040204" pitchFamily="50" charset="-128"/>
              <a:ea typeface="Meiryo UI" panose="020B0604030504040204" pitchFamily="50" charset="-128"/>
            </a:endParaRPr>
          </a:p>
        </p:txBody>
      </p:sp>
      <p:cxnSp>
        <p:nvCxnSpPr>
          <p:cNvPr id="40" name="直線コネクタ 39">
            <a:extLst>
              <a:ext uri="{FF2B5EF4-FFF2-40B4-BE49-F238E27FC236}">
                <a16:creationId xmlns:a16="http://schemas.microsoft.com/office/drawing/2014/main" id="{FB99E5E8-42C8-5307-1DBF-042330AE21D0}"/>
              </a:ext>
            </a:extLst>
          </p:cNvPr>
          <p:cNvCxnSpPr>
            <a:cxnSpLocks/>
            <a:stCxn id="34" idx="3"/>
          </p:cNvCxnSpPr>
          <p:nvPr/>
        </p:nvCxnSpPr>
        <p:spPr>
          <a:xfrm>
            <a:off x="4910989" y="2825144"/>
            <a:ext cx="2111903" cy="263882"/>
          </a:xfrm>
          <a:prstGeom prst="line">
            <a:avLst/>
          </a:prstGeom>
          <a:ln w="38100">
            <a:solidFill>
              <a:srgbClr val="FF9900"/>
            </a:solidFill>
            <a:tailEnd type="oval"/>
          </a:ln>
          <a:effectLst>
            <a:glow rad="50800">
              <a:schemeClr val="bg1">
                <a:alpha val="30000"/>
              </a:schemeClr>
            </a:glow>
          </a:effectLst>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0381313F-8421-C30A-CEB2-0A6A54E906B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17550" y="5790167"/>
            <a:ext cx="1667186" cy="355166"/>
          </a:xfrm>
          <a:prstGeom prst="rect">
            <a:avLst/>
          </a:prstGeom>
        </p:spPr>
      </p:pic>
      <p:sp>
        <p:nvSpPr>
          <p:cNvPr id="4" name="テキスト ボックス 3">
            <a:extLst>
              <a:ext uri="{FF2B5EF4-FFF2-40B4-BE49-F238E27FC236}">
                <a16:creationId xmlns:a16="http://schemas.microsoft.com/office/drawing/2014/main" id="{291EC09F-74B9-2A4D-9761-B8340DB73BCD}"/>
              </a:ext>
            </a:extLst>
          </p:cNvPr>
          <p:cNvSpPr txBox="1"/>
          <p:nvPr/>
        </p:nvSpPr>
        <p:spPr>
          <a:xfrm>
            <a:off x="253206" y="586761"/>
            <a:ext cx="8637587" cy="1815882"/>
          </a:xfrm>
          <a:prstGeom prst="rect">
            <a:avLst/>
          </a:prstGeom>
          <a:solidFill>
            <a:srgbClr val="27298E"/>
          </a:solid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
                <a:prstClr val="white"/>
              </a:buClr>
              <a:buSzTx/>
              <a:buFontTx/>
              <a:buNone/>
              <a:tabLst/>
              <a:defRPr/>
            </a:pP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　当社では、事業成長戦略に基づく事業活動を全社を挙げて推進し、各種のサービスをお客さまに様々な局面において効果的にご提供するため、事業活動の階層を縦に重ね合わせ、お客さま毎に一体的にご提供できる構造の構築を目指しています。これが、多くの施策を戦略的に進め、新たな成長の機会を獲得するために５層構造にまとめた「都市型</a:t>
            </a:r>
            <a:r>
              <a:rPr kumimoji="0" lang="en-US" altLang="ja-JP" sz="1600" b="1" i="0" u="none" strike="noStrike" kern="1200" cap="none" spc="0" normalizeH="0" baseline="0" noProof="0" dirty="0" err="1">
                <a:ln>
                  <a:noFill/>
                </a:ln>
                <a:solidFill>
                  <a:prstClr val="white"/>
                </a:solidFill>
                <a:effectLst/>
                <a:uLnTx/>
                <a:uFillTx/>
                <a:latin typeface="Meiryo UI"/>
                <a:ea typeface="Meiryo UI"/>
                <a:cs typeface="+mn-cs"/>
              </a:rPr>
              <a:t>MaaS</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構想（</a:t>
            </a: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e METRO</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）」です。この構造に基づき、</a:t>
            </a:r>
            <a:endParaRPr kumimoji="0" lang="en-US" altLang="ja-JP" sz="16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dist" defTabSz="457200" rtl="0" eaLnBrk="1" fontAlgn="auto" latinLnBrk="0" hangingPunct="1">
              <a:lnSpc>
                <a:spcPct val="100000"/>
              </a:lnSpc>
              <a:spcBef>
                <a:spcPts val="0"/>
              </a:spcBef>
              <a:spcAft>
                <a:spcPts val="0"/>
              </a:spcAft>
              <a:buClr>
                <a:prstClr val="white"/>
              </a:buClr>
              <a:buSzTx/>
              <a:buFontTx/>
              <a:buNone/>
              <a:tabLst/>
              <a:defRPr/>
            </a:pP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当社の全ての事業活動の有機的な結合を実現し、多くの企業と協業しつつ、各種のサービスを連携し発展させることで、お客さまに価値あるサービス・新たな価値を生み出し、単独では行えないような</a:t>
            </a:r>
            <a:endParaRPr kumimoji="0" lang="en-US" altLang="ja-JP" sz="16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dist" defTabSz="457200" rtl="0" eaLnBrk="1" fontAlgn="auto" latinLnBrk="0" hangingPunct="1">
              <a:lnSpc>
                <a:spcPct val="100000"/>
              </a:lnSpc>
              <a:spcBef>
                <a:spcPts val="0"/>
              </a:spcBef>
              <a:spcAft>
                <a:spcPts val="0"/>
              </a:spcAft>
              <a:buClr>
                <a:prstClr val="white"/>
              </a:buClr>
              <a:buSzTx/>
              <a:buFontTx/>
              <a:buNone/>
              <a:tabLst/>
              <a:defRPr/>
            </a:pP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「世界最高水準の都市交通機能および生活サービスが密接に融合したエコシステム」を目指します。</a:t>
            </a:r>
          </a:p>
        </p:txBody>
      </p:sp>
    </p:spTree>
    <p:extLst>
      <p:ext uri="{BB962C8B-B14F-4D97-AF65-F5344CB8AC3E}">
        <p14:creationId xmlns:p14="http://schemas.microsoft.com/office/powerpoint/2010/main" val="136579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1">
            <a:extLst>
              <a:ext uri="{FF2B5EF4-FFF2-40B4-BE49-F238E27FC236}">
                <a16:creationId xmlns:a16="http://schemas.microsoft.com/office/drawing/2014/main" id="{8A00F5DF-AEB7-33C5-2046-378EA6BE4A81}"/>
              </a:ext>
            </a:extLst>
          </p:cNvPr>
          <p:cNvSpPr txBox="1">
            <a:spLocks/>
          </p:cNvSpPr>
          <p:nvPr/>
        </p:nvSpPr>
        <p:spPr>
          <a:xfrm>
            <a:off x="-1055851" y="-8467"/>
            <a:ext cx="78867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1050" dirty="0"/>
          </a:p>
        </p:txBody>
      </p:sp>
      <p:sp>
        <p:nvSpPr>
          <p:cNvPr id="2" name="スライド番号プレースホルダー 1">
            <a:extLst>
              <a:ext uri="{FF2B5EF4-FFF2-40B4-BE49-F238E27FC236}">
                <a16:creationId xmlns:a16="http://schemas.microsoft.com/office/drawing/2014/main" id="{5FC08D4E-8B46-4760-A83C-98A91196F3DB}"/>
              </a:ext>
            </a:extLst>
          </p:cNvPr>
          <p:cNvSpPr>
            <a:spLocks noGrp="1"/>
          </p:cNvSpPr>
          <p:nvPr>
            <p:ph type="sldNum" sz="quarter" idx="12"/>
          </p:nvPr>
        </p:nvSpPr>
        <p:spPr/>
        <p:txBody>
          <a:bodyPr/>
          <a:lstStyle/>
          <a:p>
            <a:fld id="{53F5C2A9-97E6-4A1F-9651-983D2475890B}" type="slidenum">
              <a:rPr kumimoji="1" lang="ja-JP" altLang="en-US" smtClean="0"/>
              <a:pPr/>
              <a:t>3</a:t>
            </a:fld>
            <a:endParaRPr kumimoji="1" lang="ja-JP" altLang="en-US" dirty="0"/>
          </a:p>
        </p:txBody>
      </p:sp>
      <p:sp>
        <p:nvSpPr>
          <p:cNvPr id="3" name="正方形/長方形 2">
            <a:extLst>
              <a:ext uri="{FF2B5EF4-FFF2-40B4-BE49-F238E27FC236}">
                <a16:creationId xmlns:a16="http://schemas.microsoft.com/office/drawing/2014/main" id="{E9821852-110F-4AE6-9461-FF428DBDF7EC}"/>
              </a:ext>
            </a:extLst>
          </p:cNvPr>
          <p:cNvSpPr/>
          <p:nvPr/>
        </p:nvSpPr>
        <p:spPr>
          <a:xfrm>
            <a:off x="111983" y="635240"/>
            <a:ext cx="358906" cy="209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E7920269-B013-E2C8-641D-5921D32494FF}"/>
              </a:ext>
            </a:extLst>
          </p:cNvPr>
          <p:cNvSpPr/>
          <p:nvPr/>
        </p:nvSpPr>
        <p:spPr>
          <a:xfrm>
            <a:off x="177226" y="6197763"/>
            <a:ext cx="1606310" cy="1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C9B6FDA9-30A9-3AE4-04E3-69D1ADB7A548}"/>
              </a:ext>
            </a:extLst>
          </p:cNvPr>
          <p:cNvSpPr txBox="1"/>
          <p:nvPr/>
        </p:nvSpPr>
        <p:spPr>
          <a:xfrm>
            <a:off x="261540" y="595128"/>
            <a:ext cx="8637587" cy="830997"/>
          </a:xfrm>
          <a:prstGeom prst="rect">
            <a:avLst/>
          </a:prstGeom>
          <a:solidFill>
            <a:srgbClr val="27298E"/>
          </a:solid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
                <a:prstClr val="white"/>
              </a:buClr>
              <a:buSzTx/>
              <a:buFontTx/>
              <a:buNone/>
              <a:tabLst/>
              <a:defRPr/>
            </a:pP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鉄道・路線バス・オンデマンドバス・シェアサイクルなど、多様なモビリティをシームレスに繋ぎ、一人ひとりの目的に合った移動手段を提供すると共に、</a:t>
            </a:r>
            <a:r>
              <a:rPr kumimoji="1" lang="ja-JP" altLang="en-US" sz="1600" b="1" dirty="0">
                <a:solidFill>
                  <a:schemeClr val="bg1"/>
                </a:solidFill>
                <a:latin typeface="Meiryo UI" panose="020B0604030504040204" pitchFamily="50" charset="-128"/>
                <a:ea typeface="Meiryo UI" panose="020B0604030504040204" pitchFamily="50" charset="-128"/>
              </a:rPr>
              <a:t>「モビリティの最適ミックス」を実現することで</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、大阪市内の</a:t>
            </a:r>
            <a:endParaRPr kumimoji="0" lang="en-US" altLang="ja-JP" sz="16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defTabSz="457200" rtl="0" eaLnBrk="1" fontAlgn="auto" latinLnBrk="0" hangingPunct="1">
              <a:lnSpc>
                <a:spcPct val="100000"/>
              </a:lnSpc>
              <a:spcBef>
                <a:spcPts val="0"/>
              </a:spcBef>
              <a:spcAft>
                <a:spcPts val="0"/>
              </a:spcAft>
              <a:buClr>
                <a:prstClr val="white"/>
              </a:buClr>
              <a:buSzTx/>
              <a:buFontTx/>
              <a:buNone/>
              <a:tabLst/>
              <a:defRPr/>
            </a:pP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移動・生活の利便性の飛躍的向上を目指す。</a:t>
            </a:r>
          </a:p>
        </p:txBody>
      </p:sp>
      <p:grpSp>
        <p:nvGrpSpPr>
          <p:cNvPr id="11" name="グループ化 10">
            <a:extLst>
              <a:ext uri="{FF2B5EF4-FFF2-40B4-BE49-F238E27FC236}">
                <a16:creationId xmlns:a16="http://schemas.microsoft.com/office/drawing/2014/main" id="{A18323BE-74DC-010F-3C1D-3945A71B1340}"/>
              </a:ext>
            </a:extLst>
          </p:cNvPr>
          <p:cNvGrpSpPr/>
          <p:nvPr/>
        </p:nvGrpSpPr>
        <p:grpSpPr>
          <a:xfrm>
            <a:off x="372822" y="3514194"/>
            <a:ext cx="4084244" cy="1345845"/>
            <a:chOff x="4447676" y="2238219"/>
            <a:chExt cx="4084244" cy="1345845"/>
          </a:xfrm>
        </p:grpSpPr>
        <p:grpSp>
          <p:nvGrpSpPr>
            <p:cNvPr id="12" name="グループ化 11">
              <a:extLst>
                <a:ext uri="{FF2B5EF4-FFF2-40B4-BE49-F238E27FC236}">
                  <a16:creationId xmlns:a16="http://schemas.microsoft.com/office/drawing/2014/main" id="{19592CD9-F780-1B02-1C90-7329F4D184A6}"/>
                </a:ext>
              </a:extLst>
            </p:cNvPr>
            <p:cNvGrpSpPr/>
            <p:nvPr/>
          </p:nvGrpSpPr>
          <p:grpSpPr>
            <a:xfrm>
              <a:off x="4447676" y="2329567"/>
              <a:ext cx="1184110" cy="1163093"/>
              <a:chOff x="4801709" y="2632191"/>
              <a:chExt cx="722436" cy="709613"/>
            </a:xfrm>
          </p:grpSpPr>
          <p:grpSp>
            <p:nvGrpSpPr>
              <p:cNvPr id="27" name="グループ化 26">
                <a:extLst>
                  <a:ext uri="{FF2B5EF4-FFF2-40B4-BE49-F238E27FC236}">
                    <a16:creationId xmlns:a16="http://schemas.microsoft.com/office/drawing/2014/main" id="{8D928CD7-2229-8CB9-7036-A1077DEC374B}"/>
                  </a:ext>
                </a:extLst>
              </p:cNvPr>
              <p:cNvGrpSpPr/>
              <p:nvPr/>
            </p:nvGrpSpPr>
            <p:grpSpPr>
              <a:xfrm>
                <a:off x="4801709" y="2632191"/>
                <a:ext cx="722436" cy="707812"/>
                <a:chOff x="3803650" y="1860550"/>
                <a:chExt cx="2744787" cy="2689225"/>
              </a:xfrm>
              <a:solidFill>
                <a:srgbClr val="D9D8D9"/>
              </a:solidFill>
            </p:grpSpPr>
            <p:sp>
              <p:nvSpPr>
                <p:cNvPr id="33" name="Freeform 100">
                  <a:extLst>
                    <a:ext uri="{FF2B5EF4-FFF2-40B4-BE49-F238E27FC236}">
                      <a16:creationId xmlns:a16="http://schemas.microsoft.com/office/drawing/2014/main" id="{DC6A9E63-07AE-87B7-384B-9928C9785D7E}"/>
                    </a:ext>
                  </a:extLst>
                </p:cNvPr>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34" name="Freeform 101">
                  <a:extLst>
                    <a:ext uri="{FF2B5EF4-FFF2-40B4-BE49-F238E27FC236}">
                      <a16:creationId xmlns:a16="http://schemas.microsoft.com/office/drawing/2014/main" id="{31873AF8-ED7D-768E-D94D-036FE1AA0E05}"/>
                    </a:ext>
                  </a:extLst>
                </p:cNvPr>
                <p:cNvSpPr>
                  <a:spLocks/>
                </p:cNvSpPr>
                <p:nvPr/>
              </p:nvSpPr>
              <p:spPr bwMode="auto">
                <a:xfrm>
                  <a:off x="4114800" y="3686175"/>
                  <a:ext cx="525462" cy="338138"/>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36" name="Freeform 102">
                  <a:extLst>
                    <a:ext uri="{FF2B5EF4-FFF2-40B4-BE49-F238E27FC236}">
                      <a16:creationId xmlns:a16="http://schemas.microsoft.com/office/drawing/2014/main" id="{70AD0230-D423-8486-B6AD-9EA8E53B8B23}"/>
                    </a:ext>
                  </a:extLst>
                </p:cNvPr>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37" name="Freeform 103">
                  <a:extLst>
                    <a:ext uri="{FF2B5EF4-FFF2-40B4-BE49-F238E27FC236}">
                      <a16:creationId xmlns:a16="http://schemas.microsoft.com/office/drawing/2014/main" id="{FF532392-6714-F251-691F-C07C6627565C}"/>
                    </a:ext>
                  </a:extLst>
                </p:cNvPr>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38" name="Freeform 104">
                  <a:extLst>
                    <a:ext uri="{FF2B5EF4-FFF2-40B4-BE49-F238E27FC236}">
                      <a16:creationId xmlns:a16="http://schemas.microsoft.com/office/drawing/2014/main" id="{1E4B575F-BA5F-EA34-17B3-54BDAD6B1D02}"/>
                    </a:ext>
                  </a:extLst>
                </p:cNvPr>
                <p:cNvSpPr>
                  <a:spLocks/>
                </p:cNvSpPr>
                <p:nvPr/>
              </p:nvSpPr>
              <p:spPr bwMode="auto">
                <a:xfrm>
                  <a:off x="4197350"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grpSp>
          <p:sp>
            <p:nvSpPr>
              <p:cNvPr id="28" name="楕円 27">
                <a:extLst>
                  <a:ext uri="{FF2B5EF4-FFF2-40B4-BE49-F238E27FC236}">
                    <a16:creationId xmlns:a16="http://schemas.microsoft.com/office/drawing/2014/main" id="{8CC3F42C-8C45-E231-AB1E-49B8B92B486A}"/>
                  </a:ext>
                </a:extLst>
              </p:cNvPr>
              <p:cNvSpPr/>
              <p:nvPr/>
            </p:nvSpPr>
            <p:spPr bwMode="auto">
              <a:xfrm>
                <a:off x="5152178" y="2829147"/>
                <a:ext cx="172918" cy="115611"/>
              </a:xfrm>
              <a:prstGeom prst="ellipse">
                <a:avLst/>
              </a:prstGeom>
              <a:solidFill>
                <a:srgbClr val="BAA8E1">
                  <a:alpha val="69804"/>
                </a:srgbClr>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楕円 28">
                <a:extLst>
                  <a:ext uri="{FF2B5EF4-FFF2-40B4-BE49-F238E27FC236}">
                    <a16:creationId xmlns:a16="http://schemas.microsoft.com/office/drawing/2014/main" id="{BB9BABB5-9CC8-A4EE-96C5-EEF95BF5DBA7}"/>
                  </a:ext>
                </a:extLst>
              </p:cNvPr>
              <p:cNvSpPr/>
              <p:nvPr/>
            </p:nvSpPr>
            <p:spPr bwMode="auto">
              <a:xfrm rot="19646571">
                <a:off x="5052679" y="2850729"/>
                <a:ext cx="165068" cy="115611"/>
              </a:xfrm>
              <a:prstGeom prst="ellipse">
                <a:avLst/>
              </a:prstGeom>
              <a:solidFill>
                <a:srgbClr val="A0C883">
                  <a:alpha val="69804"/>
                </a:srgbClr>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楕円 29">
                <a:extLst>
                  <a:ext uri="{FF2B5EF4-FFF2-40B4-BE49-F238E27FC236}">
                    <a16:creationId xmlns:a16="http://schemas.microsoft.com/office/drawing/2014/main" id="{C29CDD18-BA0D-839D-ADAB-320ACA6E0ABB}"/>
                  </a:ext>
                </a:extLst>
              </p:cNvPr>
              <p:cNvSpPr/>
              <p:nvPr/>
            </p:nvSpPr>
            <p:spPr bwMode="auto">
              <a:xfrm>
                <a:off x="5273302" y="2992912"/>
                <a:ext cx="121985" cy="118117"/>
              </a:xfrm>
              <a:prstGeom prst="ellipse">
                <a:avLst/>
              </a:prstGeom>
              <a:solidFill>
                <a:srgbClr val="F4ADF7">
                  <a:alpha val="69804"/>
                </a:srgbClr>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楕円 30">
                <a:extLst>
                  <a:ext uri="{FF2B5EF4-FFF2-40B4-BE49-F238E27FC236}">
                    <a16:creationId xmlns:a16="http://schemas.microsoft.com/office/drawing/2014/main" id="{21716DE2-85CB-97E0-D469-C6061B5A628A}"/>
                  </a:ext>
                </a:extLst>
              </p:cNvPr>
              <p:cNvSpPr/>
              <p:nvPr/>
            </p:nvSpPr>
            <p:spPr bwMode="auto">
              <a:xfrm rot="19484095">
                <a:off x="5300090" y="3099442"/>
                <a:ext cx="156474" cy="138366"/>
              </a:xfrm>
              <a:prstGeom prst="ellipse">
                <a:avLst/>
              </a:prstGeom>
              <a:solidFill>
                <a:srgbClr val="E985A0">
                  <a:alpha val="69804"/>
                </a:srgbClr>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楕円 31">
                <a:extLst>
                  <a:ext uri="{FF2B5EF4-FFF2-40B4-BE49-F238E27FC236}">
                    <a16:creationId xmlns:a16="http://schemas.microsoft.com/office/drawing/2014/main" id="{DB93F5C8-E8DA-9488-9B6F-75EEF04E38D8}"/>
                  </a:ext>
                </a:extLst>
              </p:cNvPr>
              <p:cNvSpPr/>
              <p:nvPr/>
            </p:nvSpPr>
            <p:spPr bwMode="auto">
              <a:xfrm>
                <a:off x="5306836" y="3186290"/>
                <a:ext cx="152002" cy="155514"/>
              </a:xfrm>
              <a:prstGeom prst="ellipse">
                <a:avLst/>
              </a:prstGeom>
              <a:solidFill>
                <a:srgbClr val="77BBDF">
                  <a:alpha val="69804"/>
                </a:srgbClr>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13" name="グループ化 12">
              <a:extLst>
                <a:ext uri="{FF2B5EF4-FFF2-40B4-BE49-F238E27FC236}">
                  <a16:creationId xmlns:a16="http://schemas.microsoft.com/office/drawing/2014/main" id="{8B2E0C95-9842-A1BC-2C31-110777F83E2B}"/>
                </a:ext>
              </a:extLst>
            </p:cNvPr>
            <p:cNvGrpSpPr/>
            <p:nvPr/>
          </p:nvGrpSpPr>
          <p:grpSpPr>
            <a:xfrm>
              <a:off x="7158268" y="2238219"/>
              <a:ext cx="1373652" cy="1345845"/>
              <a:chOff x="3803650" y="1860550"/>
              <a:chExt cx="2744787" cy="2689225"/>
            </a:xfrm>
            <a:solidFill>
              <a:srgbClr val="D9D8D9"/>
            </a:solidFill>
          </p:grpSpPr>
          <p:sp>
            <p:nvSpPr>
              <p:cNvPr id="22" name="Freeform 100">
                <a:extLst>
                  <a:ext uri="{FF2B5EF4-FFF2-40B4-BE49-F238E27FC236}">
                    <a16:creationId xmlns:a16="http://schemas.microsoft.com/office/drawing/2014/main" id="{4392D78C-F904-D383-AF91-900855E3C479}"/>
                  </a:ext>
                </a:extLst>
              </p:cNvPr>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23" name="Freeform 101">
                <a:extLst>
                  <a:ext uri="{FF2B5EF4-FFF2-40B4-BE49-F238E27FC236}">
                    <a16:creationId xmlns:a16="http://schemas.microsoft.com/office/drawing/2014/main" id="{4EF3CE73-5299-C444-26CB-A6311AAF0183}"/>
                  </a:ext>
                </a:extLst>
              </p:cNvPr>
              <p:cNvSpPr>
                <a:spLocks/>
              </p:cNvSpPr>
              <p:nvPr/>
            </p:nvSpPr>
            <p:spPr bwMode="auto">
              <a:xfrm>
                <a:off x="4114800" y="3686175"/>
                <a:ext cx="525462" cy="338138"/>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24" name="Freeform 102">
                <a:extLst>
                  <a:ext uri="{FF2B5EF4-FFF2-40B4-BE49-F238E27FC236}">
                    <a16:creationId xmlns:a16="http://schemas.microsoft.com/office/drawing/2014/main" id="{435A0D35-FF2C-C145-57B0-94E09CE0039C}"/>
                  </a:ext>
                </a:extLst>
              </p:cNvPr>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25" name="Freeform 103">
                <a:extLst>
                  <a:ext uri="{FF2B5EF4-FFF2-40B4-BE49-F238E27FC236}">
                    <a16:creationId xmlns:a16="http://schemas.microsoft.com/office/drawing/2014/main" id="{8A3856A1-23F5-4013-5A03-E61FF9291F01}"/>
                  </a:ext>
                </a:extLst>
              </p:cNvPr>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26" name="Freeform 104">
                <a:extLst>
                  <a:ext uri="{FF2B5EF4-FFF2-40B4-BE49-F238E27FC236}">
                    <a16:creationId xmlns:a16="http://schemas.microsoft.com/office/drawing/2014/main" id="{15AC2238-A75C-7FBC-0125-61D2D4263BF8}"/>
                  </a:ext>
                </a:extLst>
              </p:cNvPr>
              <p:cNvSpPr>
                <a:spLocks/>
              </p:cNvSpPr>
              <p:nvPr/>
            </p:nvSpPr>
            <p:spPr bwMode="auto">
              <a:xfrm>
                <a:off x="4197350"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7620" cap="rnd">
                <a:solidFill>
                  <a:srgbClr val="A5A5A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Trebuchet MS"/>
                  <a:ea typeface="Meiryo UI"/>
                  <a:cs typeface="+mn-cs"/>
                </a:endParaRPr>
              </a:p>
            </p:txBody>
          </p:sp>
        </p:grpSp>
        <p:sp>
          <p:nvSpPr>
            <p:cNvPr id="14" name="正方形/長方形 13">
              <a:extLst>
                <a:ext uri="{FF2B5EF4-FFF2-40B4-BE49-F238E27FC236}">
                  <a16:creationId xmlns:a16="http://schemas.microsoft.com/office/drawing/2014/main" id="{4D94C595-4F6F-E714-1CA6-C9C7CD9411F3}"/>
                </a:ext>
              </a:extLst>
            </p:cNvPr>
            <p:cNvSpPr/>
            <p:nvPr/>
          </p:nvSpPr>
          <p:spPr>
            <a:xfrm>
              <a:off x="7557513" y="2520008"/>
              <a:ext cx="724857" cy="234922"/>
            </a:xfrm>
            <a:prstGeom prst="rect">
              <a:avLst/>
            </a:prstGeom>
            <a:solidFill>
              <a:srgbClr val="FFFFFF">
                <a:alpha val="69804"/>
              </a:srgbClr>
            </a:solidFill>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323232"/>
                  </a:solidFill>
                  <a:effectLst/>
                  <a:uLnTx/>
                  <a:uFillTx/>
                  <a:latin typeface="Meiryo UI"/>
                  <a:ea typeface="Meiryo UI"/>
                  <a:cs typeface="+mn-cs"/>
                </a:rPr>
                <a:t>2025</a:t>
              </a: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年</a:t>
              </a:r>
              <a:endParaRPr kumimoji="0" lang="en-US" altLang="ja-JP" sz="900" b="0" i="0" u="none" strike="noStrike" kern="1200" cap="none" spc="0" normalizeH="0" baseline="0" noProof="0" dirty="0">
                <a:ln>
                  <a:noFill/>
                </a:ln>
                <a:solidFill>
                  <a:srgbClr val="323232"/>
                </a:solidFill>
                <a:effectLst/>
                <a:uLnTx/>
                <a:uFillTx/>
                <a:latin typeface="Meiryo UI"/>
                <a:ea typeface="Meiryo UI"/>
                <a:cs typeface="+mn-cs"/>
              </a:endParaRPr>
            </a:p>
          </p:txBody>
        </p:sp>
        <p:grpSp>
          <p:nvGrpSpPr>
            <p:cNvPr id="15" name="グループ化 14">
              <a:extLst>
                <a:ext uri="{FF2B5EF4-FFF2-40B4-BE49-F238E27FC236}">
                  <a16:creationId xmlns:a16="http://schemas.microsoft.com/office/drawing/2014/main" id="{C43CA835-13E6-F1EA-90DA-DADFC8EA1A14}"/>
                </a:ext>
              </a:extLst>
            </p:cNvPr>
            <p:cNvGrpSpPr/>
            <p:nvPr/>
          </p:nvGrpSpPr>
          <p:grpSpPr>
            <a:xfrm>
              <a:off x="6381197" y="2765795"/>
              <a:ext cx="713105" cy="462375"/>
              <a:chOff x="6766138" y="2617925"/>
              <a:chExt cx="769203" cy="423734"/>
            </a:xfrm>
          </p:grpSpPr>
          <p:sp>
            <p:nvSpPr>
              <p:cNvPr id="19" name="山形 15">
                <a:extLst>
                  <a:ext uri="{FF2B5EF4-FFF2-40B4-BE49-F238E27FC236}">
                    <a16:creationId xmlns:a16="http://schemas.microsoft.com/office/drawing/2014/main" id="{BAA5D83A-8F74-7E69-631D-FFBFF647A7BB}"/>
                  </a:ext>
                </a:extLst>
              </p:cNvPr>
              <p:cNvSpPr/>
              <p:nvPr/>
            </p:nvSpPr>
            <p:spPr bwMode="auto">
              <a:xfrm>
                <a:off x="7203692" y="2617925"/>
                <a:ext cx="331649" cy="423734"/>
              </a:xfrm>
              <a:prstGeom prst="chevron">
                <a:avLst/>
              </a:prstGeom>
              <a:solidFill>
                <a:srgbClr val="5139B5"/>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山形 94">
                <a:extLst>
                  <a:ext uri="{FF2B5EF4-FFF2-40B4-BE49-F238E27FC236}">
                    <a16:creationId xmlns:a16="http://schemas.microsoft.com/office/drawing/2014/main" id="{DB73A5FB-CC36-A82E-A784-6B1D2A5135DD}"/>
                  </a:ext>
                </a:extLst>
              </p:cNvPr>
              <p:cNvSpPr/>
              <p:nvPr/>
            </p:nvSpPr>
            <p:spPr bwMode="auto">
              <a:xfrm>
                <a:off x="6984915" y="2617925"/>
                <a:ext cx="331649" cy="423734"/>
              </a:xfrm>
              <a:prstGeom prst="chevron">
                <a:avLst/>
              </a:prstGeom>
              <a:solidFill>
                <a:srgbClr val="9484D8"/>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山形 95">
                <a:extLst>
                  <a:ext uri="{FF2B5EF4-FFF2-40B4-BE49-F238E27FC236}">
                    <a16:creationId xmlns:a16="http://schemas.microsoft.com/office/drawing/2014/main" id="{D1FB32BB-E099-291D-4DE3-85F7C2B15885}"/>
                  </a:ext>
                </a:extLst>
              </p:cNvPr>
              <p:cNvSpPr/>
              <p:nvPr/>
            </p:nvSpPr>
            <p:spPr bwMode="auto">
              <a:xfrm>
                <a:off x="6766138" y="2617925"/>
                <a:ext cx="331649" cy="423734"/>
              </a:xfrm>
              <a:prstGeom prst="chevron">
                <a:avLst/>
              </a:prstGeom>
              <a:solidFill>
                <a:srgbClr val="BDB3E7"/>
              </a:solidFill>
              <a:ln w="9525" algn="ctr">
                <a:noFill/>
                <a:miter lim="800000"/>
                <a:headEnd/>
                <a:tailEnd/>
              </a:ln>
            </p:spPr>
            <p:txBody>
              <a:bodyPr wrap="none" lIns="36000" tIns="10800" rIns="36000" bIns="10800" rtlCol="0" anchor="ctr"/>
              <a:lstStyle/>
              <a:p>
                <a:pPr marL="185738" marR="0" lvl="0" indent="-185738" algn="ctr" defTabSz="457200" rtl="0" eaLnBrk="1" fontAlgn="auto" latinLnBrk="0" hangingPunct="1">
                  <a:lnSpc>
                    <a:spcPct val="100000"/>
                  </a:lnSpc>
                  <a:spcBef>
                    <a:spcPts val="0"/>
                  </a:spcBef>
                  <a:spcAft>
                    <a:spcPts val="0"/>
                  </a:spcAft>
                  <a:buClr>
                    <a:srgbClr val="969696"/>
                  </a:buClr>
                  <a:buSzPct val="80000"/>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16" name="正方形/長方形 15">
              <a:extLst>
                <a:ext uri="{FF2B5EF4-FFF2-40B4-BE49-F238E27FC236}">
                  <a16:creationId xmlns:a16="http://schemas.microsoft.com/office/drawing/2014/main" id="{A5CDDFDB-4C5C-1E98-F4CF-6C5395310ADE}"/>
                </a:ext>
              </a:extLst>
            </p:cNvPr>
            <p:cNvSpPr/>
            <p:nvPr/>
          </p:nvSpPr>
          <p:spPr>
            <a:xfrm>
              <a:off x="5302306" y="2478798"/>
              <a:ext cx="658960" cy="258415"/>
            </a:xfrm>
            <a:prstGeom prst="rect">
              <a:avLst/>
            </a:prstGeom>
            <a:solidFill>
              <a:srgbClr val="FFFFFF">
                <a:alpha val="69804"/>
              </a:srgbClr>
            </a:solidFill>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323232"/>
                  </a:solidFill>
                  <a:effectLst/>
                  <a:uLnTx/>
                  <a:uFillTx/>
                  <a:latin typeface="Meiryo UI"/>
                  <a:ea typeface="Meiryo UI"/>
                  <a:cs typeface="+mn-cs"/>
                </a:rPr>
                <a:t>2022</a:t>
              </a: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年</a:t>
              </a:r>
              <a:endParaRPr kumimoji="0" lang="en-US" altLang="ja-JP" sz="900" b="0" i="0" u="none" strike="noStrike" kern="1200" cap="none" spc="0" normalizeH="0" baseline="0" noProof="0" dirty="0">
                <a:ln>
                  <a:noFill/>
                </a:ln>
                <a:solidFill>
                  <a:srgbClr val="323232"/>
                </a:solidFill>
                <a:effectLst/>
                <a:uLnTx/>
                <a:uFillTx/>
                <a:latin typeface="Meiryo UI"/>
                <a:ea typeface="Meiryo UI"/>
                <a:cs typeface="+mn-cs"/>
              </a:endParaRPr>
            </a:p>
          </p:txBody>
        </p:sp>
        <p:sp>
          <p:nvSpPr>
            <p:cNvPr id="17" name="正方形/長方形 16">
              <a:extLst>
                <a:ext uri="{FF2B5EF4-FFF2-40B4-BE49-F238E27FC236}">
                  <a16:creationId xmlns:a16="http://schemas.microsoft.com/office/drawing/2014/main" id="{1FE51431-9AF5-294C-1CE1-5997F8E6A841}"/>
                </a:ext>
              </a:extLst>
            </p:cNvPr>
            <p:cNvSpPr/>
            <p:nvPr/>
          </p:nvSpPr>
          <p:spPr>
            <a:xfrm>
              <a:off x="5473576" y="2689929"/>
              <a:ext cx="907621" cy="784830"/>
            </a:xfrm>
            <a:prstGeom prst="rect">
              <a:avLst/>
            </a:prstGeom>
          </p:spPr>
          <p:txBody>
            <a:bodyPr wrap="non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キタエリア</a:t>
              </a:r>
              <a:endParaRPr kumimoji="0" lang="en-US" altLang="ja-JP" sz="900" b="0" i="0" u="none" strike="noStrike" kern="1200" cap="none" spc="0" normalizeH="0" baseline="0" noProof="0" dirty="0">
                <a:ln>
                  <a:noFill/>
                </a:ln>
                <a:solidFill>
                  <a:srgbClr val="323232"/>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福島エリア</a:t>
              </a:r>
              <a:endParaRPr kumimoji="0" lang="en-US" altLang="ja-JP" sz="900" b="0" i="0" u="none" strike="noStrike" kern="1200" cap="none" spc="0" normalizeH="0" baseline="0" noProof="0" dirty="0">
                <a:ln>
                  <a:noFill/>
                </a:ln>
                <a:solidFill>
                  <a:srgbClr val="323232"/>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生野エリア</a:t>
              </a:r>
              <a:endParaRPr kumimoji="0" lang="en-US" altLang="ja-JP" sz="900" b="0" i="0" u="none" strike="noStrike" kern="1200" cap="none" spc="0" normalizeH="0" baseline="0" noProof="0" dirty="0">
                <a:ln>
                  <a:noFill/>
                </a:ln>
                <a:solidFill>
                  <a:srgbClr val="323232"/>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平野</a:t>
              </a:r>
              <a:r>
                <a:rPr kumimoji="0" lang="en-US" altLang="ja-JP" sz="900" b="0" i="0" u="none" strike="noStrike" kern="1200" cap="none" spc="0" normalizeH="0" baseline="0" noProof="0" dirty="0">
                  <a:ln>
                    <a:noFill/>
                  </a:ln>
                  <a:solidFill>
                    <a:srgbClr val="323232"/>
                  </a:solidFill>
                  <a:effectLst/>
                  <a:uLnTx/>
                  <a:uFillTx/>
                  <a:latin typeface="Meiryo UI"/>
                  <a:ea typeface="Meiryo UI"/>
                  <a:cs typeface="+mn-cs"/>
                </a:rPr>
                <a:t>A</a:t>
              </a: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エリア</a:t>
              </a:r>
              <a:br>
                <a:rPr kumimoji="0" lang="en-US" altLang="ja-JP" sz="900" b="0" i="0" u="none" strike="noStrike" kern="1200" cap="none" spc="0" normalizeH="0" baseline="0" noProof="0" dirty="0">
                  <a:ln>
                    <a:noFill/>
                  </a:ln>
                  <a:solidFill>
                    <a:srgbClr val="323232"/>
                  </a:solidFill>
                  <a:effectLst/>
                  <a:uLnTx/>
                  <a:uFillTx/>
                  <a:latin typeface="Meiryo UI"/>
                  <a:ea typeface="Meiryo UI"/>
                  <a:cs typeface="+mn-cs"/>
                </a:rPr>
              </a:b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a:t>
              </a:r>
              <a:r>
                <a:rPr kumimoji="0" lang="en-US" altLang="ja-JP" sz="900" b="0" i="0" u="none" strike="noStrike" kern="1200" cap="none" spc="0" normalizeH="0" baseline="0" noProof="0" dirty="0">
                  <a:ln>
                    <a:noFill/>
                  </a:ln>
                  <a:solidFill>
                    <a:srgbClr val="323232"/>
                  </a:solidFill>
                  <a:effectLst/>
                  <a:uLnTx/>
                  <a:uFillTx/>
                  <a:latin typeface="Meiryo UI"/>
                  <a:ea typeface="Meiryo UI"/>
                  <a:cs typeface="+mn-cs"/>
                </a:rPr>
                <a:t>B</a:t>
              </a:r>
              <a:r>
                <a:rPr kumimoji="0" lang="ja-JP" altLang="en-US" sz="900" b="0" i="0" u="none" strike="noStrike" kern="1200" cap="none" spc="0" normalizeH="0" baseline="0" noProof="0" dirty="0">
                  <a:ln>
                    <a:noFill/>
                  </a:ln>
                  <a:solidFill>
                    <a:srgbClr val="323232"/>
                  </a:solidFill>
                  <a:effectLst/>
                  <a:uLnTx/>
                  <a:uFillTx/>
                  <a:latin typeface="Meiryo UI"/>
                  <a:ea typeface="Meiryo UI"/>
                  <a:cs typeface="+mn-cs"/>
                </a:rPr>
                <a:t>エリア</a:t>
              </a:r>
              <a:endParaRPr kumimoji="0" lang="en-US" altLang="ja-JP" sz="900" b="0" i="0" u="none" strike="noStrike" kern="1200" cap="none" spc="0" normalizeH="0" baseline="0" noProof="0" dirty="0">
                <a:ln>
                  <a:noFill/>
                </a:ln>
                <a:solidFill>
                  <a:srgbClr val="323232"/>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3B7DE8EE-BD12-15C5-7123-D07F61A42BEE}"/>
                </a:ext>
              </a:extLst>
            </p:cNvPr>
            <p:cNvSpPr/>
            <p:nvPr/>
          </p:nvSpPr>
          <p:spPr>
            <a:xfrm>
              <a:off x="7510721" y="2852232"/>
              <a:ext cx="849913" cy="276999"/>
            </a:xfrm>
            <a:prstGeom prst="rect">
              <a:avLst/>
            </a:prstGeom>
            <a:solidFill>
              <a:srgbClr val="FFFFFF">
                <a:alpha val="69804"/>
              </a:srgbClr>
            </a:solidFill>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5139B5"/>
                  </a:solidFill>
                  <a:effectLst/>
                  <a:uLnTx/>
                  <a:uFillTx/>
                  <a:latin typeface="Meiryo UI"/>
                  <a:ea typeface="Meiryo UI"/>
                  <a:cs typeface="+mn-cs"/>
                </a:rPr>
                <a:t>エリア拡大</a:t>
              </a:r>
              <a:endParaRPr kumimoji="0" lang="en-US" altLang="ja-JP" sz="1200" b="1" i="0" u="none" strike="noStrike" kern="1200" cap="none" spc="0" normalizeH="0" baseline="0" noProof="0" dirty="0">
                <a:ln>
                  <a:noFill/>
                </a:ln>
                <a:solidFill>
                  <a:srgbClr val="5139B5"/>
                </a:solidFill>
                <a:effectLst/>
                <a:uLnTx/>
                <a:uFillTx/>
                <a:latin typeface="Meiryo UI"/>
                <a:ea typeface="Meiryo UI"/>
                <a:cs typeface="+mn-cs"/>
              </a:endParaRPr>
            </a:p>
          </p:txBody>
        </p:sp>
      </p:grpSp>
      <p:sp>
        <p:nvSpPr>
          <p:cNvPr id="39" name="正方形/長方形 38">
            <a:extLst>
              <a:ext uri="{FF2B5EF4-FFF2-40B4-BE49-F238E27FC236}">
                <a16:creationId xmlns:a16="http://schemas.microsoft.com/office/drawing/2014/main" id="{CF0E8060-F552-FEF4-7917-306FED7458F5}"/>
              </a:ext>
            </a:extLst>
          </p:cNvPr>
          <p:cNvSpPr/>
          <p:nvPr/>
        </p:nvSpPr>
        <p:spPr>
          <a:xfrm>
            <a:off x="261540" y="1971910"/>
            <a:ext cx="3700637"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6651BE"/>
                </a:solidFill>
                <a:effectLst/>
                <a:uLnTx/>
                <a:uFillTx/>
                <a:latin typeface="Meiryo UI"/>
                <a:ea typeface="Meiryo UI"/>
                <a:cs typeface="+mn-cs"/>
              </a:rPr>
              <a:t>オンデマンドバスの運行エリアをさらに拡大</a:t>
            </a:r>
            <a:endParaRPr kumimoji="0" lang="en-US" altLang="ja-JP" sz="1400" b="1" i="0" u="none" strike="noStrike" kern="1200" cap="none" spc="0" normalizeH="0" baseline="0" noProof="0" dirty="0">
              <a:ln>
                <a:noFill/>
              </a:ln>
              <a:solidFill>
                <a:srgbClr val="6651BE"/>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A308D4AD-B1B1-8E9D-497C-3B87542BDF1B}"/>
              </a:ext>
            </a:extLst>
          </p:cNvPr>
          <p:cNvSpPr txBox="1"/>
          <p:nvPr/>
        </p:nvSpPr>
        <p:spPr>
          <a:xfrm>
            <a:off x="257973" y="2401230"/>
            <a:ext cx="4171865" cy="830997"/>
          </a:xfrm>
          <a:prstGeom prst="rect">
            <a:avLst/>
          </a:prstGeom>
          <a:noFill/>
        </p:spPr>
        <p:txBody>
          <a:bodyPr wrap="square">
            <a:spAutoFit/>
          </a:bodyPr>
          <a:lstStyle/>
          <a:p>
            <a:pPr marL="90488" marR="0" lvl="0" indent="-90488"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Meiryo UI"/>
                <a:ea typeface="Meiryo UI"/>
                <a:cs typeface="+mn-cs"/>
              </a:rPr>
              <a:t>◆</a:t>
            </a:r>
            <a:r>
              <a:rPr lang="ja-JP" altLang="en-US" sz="1200" dirty="0">
                <a:latin typeface="Meiryo UI"/>
                <a:ea typeface="Meiryo UI"/>
              </a:rPr>
              <a:t>鉄道・路線バスなどモビリティの最適ミックスを考慮し、</a:t>
            </a:r>
            <a:endParaRPr lang="en-US" altLang="ja-JP" sz="1200" dirty="0">
              <a:latin typeface="Meiryo UI"/>
              <a:ea typeface="Meiryo UI"/>
            </a:endParaRPr>
          </a:p>
          <a:p>
            <a:pPr marL="90488" marR="0" lvl="0" indent="-90488" algn="l" defTabSz="457200" rtl="0" eaLnBrk="1" fontAlgn="auto" latinLnBrk="0" hangingPunct="1">
              <a:lnSpc>
                <a:spcPct val="100000"/>
              </a:lnSpc>
              <a:spcBef>
                <a:spcPts val="0"/>
              </a:spcBef>
              <a:spcAft>
                <a:spcPts val="0"/>
              </a:spcAft>
              <a:buClrTx/>
              <a:buSzTx/>
              <a:buFontTx/>
              <a:buNone/>
              <a:tabLst/>
              <a:defRPr/>
            </a:pPr>
            <a:r>
              <a:rPr lang="ja-JP" altLang="en-US" sz="1200" dirty="0">
                <a:latin typeface="Meiryo UI"/>
                <a:ea typeface="Meiryo UI"/>
              </a:rPr>
              <a:t>　段階的に大阪市域全域にオンデマンドバスの運行エリアを拡大、</a:t>
            </a:r>
            <a:r>
              <a:rPr lang="en-US" altLang="ja-JP" sz="1200" dirty="0">
                <a:latin typeface="Meiryo UI"/>
                <a:ea typeface="Meiryo UI"/>
              </a:rPr>
              <a:t>2025</a:t>
            </a:r>
            <a:r>
              <a:rPr lang="ja-JP" altLang="en-US" sz="1200" dirty="0">
                <a:latin typeface="Meiryo UI"/>
                <a:ea typeface="Meiryo UI"/>
              </a:rPr>
              <a:t>年の万博に向けて大阪市内の移動の利便性を飛躍的に向上させる。</a:t>
            </a:r>
          </a:p>
        </p:txBody>
      </p:sp>
      <p:sp>
        <p:nvSpPr>
          <p:cNvPr id="41" name="正方形/長方形 40">
            <a:extLst>
              <a:ext uri="{FF2B5EF4-FFF2-40B4-BE49-F238E27FC236}">
                <a16:creationId xmlns:a16="http://schemas.microsoft.com/office/drawing/2014/main" id="{DA533507-EFAC-D3C2-56AC-55CB77ED3FC1}"/>
              </a:ext>
            </a:extLst>
          </p:cNvPr>
          <p:cNvSpPr/>
          <p:nvPr/>
        </p:nvSpPr>
        <p:spPr bwMode="auto">
          <a:xfrm>
            <a:off x="291436" y="1617494"/>
            <a:ext cx="8069718" cy="281359"/>
          </a:xfrm>
          <a:prstGeom prst="rect">
            <a:avLst/>
          </a:prstGeom>
          <a:noFill/>
          <a:ln w="9525" algn="ctr">
            <a:noFill/>
            <a:miter lim="800000"/>
            <a:headEnd/>
            <a:tailEnd/>
          </a:ln>
        </p:spPr>
        <p:txBody>
          <a:bodyPr wrap="none" lIns="36000" tIns="10800" rIns="36000" bIns="108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5139B5"/>
                </a:solidFill>
                <a:effectLst/>
                <a:uLnTx/>
                <a:uFillTx/>
                <a:latin typeface="Meiryo UI"/>
                <a:ea typeface="Meiryo UI"/>
                <a:cs typeface="+mn-cs"/>
              </a:rPr>
              <a:t>大阪市内における「交通インフラの大改革」を実行。</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テキスト ボックス 41">
            <a:extLst>
              <a:ext uri="{FF2B5EF4-FFF2-40B4-BE49-F238E27FC236}">
                <a16:creationId xmlns:a16="http://schemas.microsoft.com/office/drawing/2014/main" id="{4BF1AA0F-3C90-44BC-BBDC-78F9B23818EB}"/>
              </a:ext>
            </a:extLst>
          </p:cNvPr>
          <p:cNvSpPr txBox="1"/>
          <p:nvPr/>
        </p:nvSpPr>
        <p:spPr>
          <a:xfrm>
            <a:off x="4971667" y="5474724"/>
            <a:ext cx="3810091"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◆鉄道・路線バスに加え、オンデマンドバス・シェアサイクル</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など様々なモビリティを</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MaaS</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アプリを核にして連動。</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◆全てのモビリティが１つのアプリ</a:t>
            </a:r>
            <a:r>
              <a:rPr lang="ja-JP" altLang="en-US" sz="1200" dirty="0">
                <a:solidFill>
                  <a:prstClr val="black"/>
                </a:solidFill>
                <a:latin typeface="Meiryo UI"/>
                <a:ea typeface="Meiryo UI"/>
              </a:rPr>
              <a:t>で</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予約から決済（運賃体系</a:t>
            </a:r>
            <a:b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の整理も含む）まで可能</a:t>
            </a:r>
            <a:r>
              <a:rPr lang="ja-JP" altLang="en-US" sz="1200" dirty="0">
                <a:solidFill>
                  <a:prstClr val="black"/>
                </a:solidFill>
                <a:latin typeface="Meiryo UI"/>
                <a:ea typeface="Meiryo UI"/>
              </a:rPr>
              <a:t>と</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なり、大阪市内の移動が更に</a:t>
            </a:r>
            <a:b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便利に。</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E7D1BAC7-92C8-2BE0-77FF-CF7413BE7B7D}"/>
              </a:ext>
            </a:extLst>
          </p:cNvPr>
          <p:cNvSpPr/>
          <p:nvPr/>
        </p:nvSpPr>
        <p:spPr>
          <a:xfrm>
            <a:off x="4882675" y="1972744"/>
            <a:ext cx="3700637"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6651BE"/>
                </a:solidFill>
                <a:effectLst/>
                <a:uLnTx/>
                <a:uFillTx/>
                <a:latin typeface="Meiryo UI"/>
                <a:ea typeface="Meiryo UI"/>
                <a:cs typeface="+mn-cs"/>
              </a:rPr>
              <a:t>１つのアプリで全ての移動が完結する世界へ</a:t>
            </a:r>
            <a:endParaRPr kumimoji="0" lang="en-US" altLang="ja-JP" sz="1400" b="1" i="0" u="none" strike="noStrike" kern="1200" cap="none" spc="0" normalizeH="0" baseline="0" noProof="0" dirty="0">
              <a:ln>
                <a:noFill/>
              </a:ln>
              <a:solidFill>
                <a:srgbClr val="6651BE"/>
              </a:solidFill>
              <a:effectLst/>
              <a:uLnTx/>
              <a:uFillTx/>
              <a:latin typeface="Meiryo UI"/>
              <a:ea typeface="Meiryo UI"/>
              <a:cs typeface="+mn-cs"/>
            </a:endParaRPr>
          </a:p>
        </p:txBody>
      </p:sp>
      <p:grpSp>
        <p:nvGrpSpPr>
          <p:cNvPr id="44" name="グループ化 43">
            <a:extLst>
              <a:ext uri="{FF2B5EF4-FFF2-40B4-BE49-F238E27FC236}">
                <a16:creationId xmlns:a16="http://schemas.microsoft.com/office/drawing/2014/main" id="{B2CF3E45-B39C-AE18-1D94-5BA9D8DDA301}"/>
              </a:ext>
            </a:extLst>
          </p:cNvPr>
          <p:cNvGrpSpPr/>
          <p:nvPr/>
        </p:nvGrpSpPr>
        <p:grpSpPr>
          <a:xfrm>
            <a:off x="4882675" y="2279687"/>
            <a:ext cx="4080585" cy="3107250"/>
            <a:chOff x="4928557" y="2138561"/>
            <a:chExt cx="4080585" cy="3107250"/>
          </a:xfrm>
        </p:grpSpPr>
        <p:grpSp>
          <p:nvGrpSpPr>
            <p:cNvPr id="45" name="グループ化 44">
              <a:extLst>
                <a:ext uri="{FF2B5EF4-FFF2-40B4-BE49-F238E27FC236}">
                  <a16:creationId xmlns:a16="http://schemas.microsoft.com/office/drawing/2014/main" id="{5559BD04-DCC7-6456-778C-917DE0AA2137}"/>
                </a:ext>
              </a:extLst>
            </p:cNvPr>
            <p:cNvGrpSpPr/>
            <p:nvPr/>
          </p:nvGrpSpPr>
          <p:grpSpPr>
            <a:xfrm>
              <a:off x="4928557" y="2138561"/>
              <a:ext cx="4080585" cy="3107250"/>
              <a:chOff x="4367322" y="3120659"/>
              <a:chExt cx="5049744" cy="3515024"/>
            </a:xfrm>
          </p:grpSpPr>
          <p:sp>
            <p:nvSpPr>
              <p:cNvPr id="47" name="Rectangle 1189">
                <a:extLst>
                  <a:ext uri="{FF2B5EF4-FFF2-40B4-BE49-F238E27FC236}">
                    <a16:creationId xmlns:a16="http://schemas.microsoft.com/office/drawing/2014/main" id="{CECA2E66-9022-B9CA-B035-8C938E99CAF1}"/>
                  </a:ext>
                </a:extLst>
              </p:cNvPr>
              <p:cNvSpPr/>
              <p:nvPr/>
            </p:nvSpPr>
            <p:spPr bwMode="auto">
              <a:xfrm>
                <a:off x="8110494" y="3240229"/>
                <a:ext cx="566199" cy="449946"/>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69696"/>
                  </a:buClr>
                  <a:buSzPct val="80000"/>
                  <a:buFontTx/>
                  <a:buNone/>
                  <a:tabLst/>
                  <a:defRPr/>
                </a:pP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8" name="Group 514">
                <a:extLst>
                  <a:ext uri="{FF2B5EF4-FFF2-40B4-BE49-F238E27FC236}">
                    <a16:creationId xmlns:a16="http://schemas.microsoft.com/office/drawing/2014/main" id="{4CFD6B3D-553D-2B88-8F8E-9C55C42D523C}"/>
                  </a:ext>
                </a:extLst>
              </p:cNvPr>
              <p:cNvGrpSpPr/>
              <p:nvPr/>
            </p:nvGrpSpPr>
            <p:grpSpPr>
              <a:xfrm>
                <a:off x="4985689" y="3907624"/>
                <a:ext cx="3270041" cy="2629434"/>
                <a:chOff x="3759018" y="2383692"/>
                <a:chExt cx="2403201" cy="1961661"/>
              </a:xfrm>
            </p:grpSpPr>
            <p:grpSp>
              <p:nvGrpSpPr>
                <p:cNvPr id="76" name="Group 572">
                  <a:extLst>
                    <a:ext uri="{FF2B5EF4-FFF2-40B4-BE49-F238E27FC236}">
                      <a16:creationId xmlns:a16="http://schemas.microsoft.com/office/drawing/2014/main" id="{68326F97-FEE0-E0DD-744C-C5E6A1AFBF8E}"/>
                    </a:ext>
                  </a:extLst>
                </p:cNvPr>
                <p:cNvGrpSpPr/>
                <p:nvPr/>
              </p:nvGrpSpPr>
              <p:grpSpPr>
                <a:xfrm>
                  <a:off x="3808257" y="2400817"/>
                  <a:ext cx="2294490" cy="1944536"/>
                  <a:chOff x="3808257" y="2400817"/>
                  <a:chExt cx="2294490" cy="1944536"/>
                </a:xfrm>
              </p:grpSpPr>
              <p:grpSp>
                <p:nvGrpSpPr>
                  <p:cNvPr id="135" name="Group 631">
                    <a:extLst>
                      <a:ext uri="{FF2B5EF4-FFF2-40B4-BE49-F238E27FC236}">
                        <a16:creationId xmlns:a16="http://schemas.microsoft.com/office/drawing/2014/main" id="{0E327D90-124E-7F25-60A2-F075F69CB438}"/>
                      </a:ext>
                    </a:extLst>
                  </p:cNvPr>
                  <p:cNvGrpSpPr/>
                  <p:nvPr/>
                </p:nvGrpSpPr>
                <p:grpSpPr>
                  <a:xfrm>
                    <a:off x="3808257" y="2400817"/>
                    <a:ext cx="2294490" cy="1737438"/>
                    <a:chOff x="3808257" y="2400817"/>
                    <a:chExt cx="2294490" cy="1737438"/>
                  </a:xfrm>
                </p:grpSpPr>
                <p:cxnSp>
                  <p:nvCxnSpPr>
                    <p:cNvPr id="140" name="Straight Connector 636">
                      <a:extLst>
                        <a:ext uri="{FF2B5EF4-FFF2-40B4-BE49-F238E27FC236}">
                          <a16:creationId xmlns:a16="http://schemas.microsoft.com/office/drawing/2014/main" id="{F8EAACA0-A402-B138-1BF1-24044BBF85B8}"/>
                        </a:ext>
                      </a:extLst>
                    </p:cNvPr>
                    <p:cNvCxnSpPr/>
                    <p:nvPr/>
                  </p:nvCxnSpPr>
                  <p:spPr>
                    <a:xfrm flipH="1">
                      <a:off x="4680774" y="2400817"/>
                      <a:ext cx="460769" cy="50858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637">
                      <a:extLst>
                        <a:ext uri="{FF2B5EF4-FFF2-40B4-BE49-F238E27FC236}">
                          <a16:creationId xmlns:a16="http://schemas.microsoft.com/office/drawing/2014/main" id="{D82964DB-8877-9BC9-2333-0927CE2D4536}"/>
                        </a:ext>
                      </a:extLst>
                    </p:cNvPr>
                    <p:cNvCxnSpPr/>
                    <p:nvPr/>
                  </p:nvCxnSpPr>
                  <p:spPr>
                    <a:xfrm flipV="1">
                      <a:off x="4331088" y="2699470"/>
                      <a:ext cx="1453421" cy="1438785"/>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638">
                      <a:extLst>
                        <a:ext uri="{FF2B5EF4-FFF2-40B4-BE49-F238E27FC236}">
                          <a16:creationId xmlns:a16="http://schemas.microsoft.com/office/drawing/2014/main" id="{8A6F2874-F982-3847-DC6C-2DBEE9BCB3F0}"/>
                        </a:ext>
                      </a:extLst>
                    </p:cNvPr>
                    <p:cNvCxnSpPr/>
                    <p:nvPr/>
                  </p:nvCxnSpPr>
                  <p:spPr>
                    <a:xfrm>
                      <a:off x="4169836" y="2545915"/>
                      <a:ext cx="1910071" cy="1301635"/>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639">
                      <a:extLst>
                        <a:ext uri="{FF2B5EF4-FFF2-40B4-BE49-F238E27FC236}">
                          <a16:creationId xmlns:a16="http://schemas.microsoft.com/office/drawing/2014/main" id="{57DC1AF4-AABE-72EA-E7F6-91BA20E47C64}"/>
                        </a:ext>
                      </a:extLst>
                    </p:cNvPr>
                    <p:cNvCxnSpPr/>
                    <p:nvPr/>
                  </p:nvCxnSpPr>
                  <p:spPr>
                    <a:xfrm flipH="1">
                      <a:off x="5693908" y="3147432"/>
                      <a:ext cx="408839" cy="43101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640">
                      <a:extLst>
                        <a:ext uri="{FF2B5EF4-FFF2-40B4-BE49-F238E27FC236}">
                          <a16:creationId xmlns:a16="http://schemas.microsoft.com/office/drawing/2014/main" id="{1C7CB132-B44F-10F0-8E52-40BF6EC1B4F4}"/>
                        </a:ext>
                      </a:extLst>
                    </p:cNvPr>
                    <p:cNvCxnSpPr/>
                    <p:nvPr/>
                  </p:nvCxnSpPr>
                  <p:spPr>
                    <a:xfrm flipH="1">
                      <a:off x="5557627" y="3044486"/>
                      <a:ext cx="464248" cy="438961"/>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641">
                      <a:extLst>
                        <a:ext uri="{FF2B5EF4-FFF2-40B4-BE49-F238E27FC236}">
                          <a16:creationId xmlns:a16="http://schemas.microsoft.com/office/drawing/2014/main" id="{AE7E12D1-06C9-1ED0-D28E-B7B82ADE2A0C}"/>
                        </a:ext>
                      </a:extLst>
                    </p:cNvPr>
                    <p:cNvCxnSpPr/>
                    <p:nvPr/>
                  </p:nvCxnSpPr>
                  <p:spPr>
                    <a:xfrm flipH="1" flipV="1">
                      <a:off x="4544305" y="2573187"/>
                      <a:ext cx="1149603" cy="773719"/>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642">
                      <a:extLst>
                        <a:ext uri="{FF2B5EF4-FFF2-40B4-BE49-F238E27FC236}">
                          <a16:creationId xmlns:a16="http://schemas.microsoft.com/office/drawing/2014/main" id="{A54CD5EA-061A-5B0A-6599-9E764F71DFD1}"/>
                        </a:ext>
                      </a:extLst>
                    </p:cNvPr>
                    <p:cNvCxnSpPr/>
                    <p:nvPr/>
                  </p:nvCxnSpPr>
                  <p:spPr>
                    <a:xfrm flipH="1">
                      <a:off x="4988195" y="2573187"/>
                      <a:ext cx="478451" cy="515217"/>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643">
                      <a:extLst>
                        <a:ext uri="{FF2B5EF4-FFF2-40B4-BE49-F238E27FC236}">
                          <a16:creationId xmlns:a16="http://schemas.microsoft.com/office/drawing/2014/main" id="{82B3B913-65A9-2673-1E81-0231D80CFEB1}"/>
                        </a:ext>
                      </a:extLst>
                    </p:cNvPr>
                    <p:cNvCxnSpPr/>
                    <p:nvPr/>
                  </p:nvCxnSpPr>
                  <p:spPr>
                    <a:xfrm flipH="1" flipV="1">
                      <a:off x="5211073" y="2859278"/>
                      <a:ext cx="232733" cy="16903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644">
                      <a:extLst>
                        <a:ext uri="{FF2B5EF4-FFF2-40B4-BE49-F238E27FC236}">
                          <a16:creationId xmlns:a16="http://schemas.microsoft.com/office/drawing/2014/main" id="{D661204D-AB93-6A7F-420E-E30D539D9819}"/>
                        </a:ext>
                      </a:extLst>
                    </p:cNvPr>
                    <p:cNvCxnSpPr/>
                    <p:nvPr/>
                  </p:nvCxnSpPr>
                  <p:spPr>
                    <a:xfrm flipH="1">
                      <a:off x="5547943" y="2899845"/>
                      <a:ext cx="373026" cy="34578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645">
                      <a:extLst>
                        <a:ext uri="{FF2B5EF4-FFF2-40B4-BE49-F238E27FC236}">
                          <a16:creationId xmlns:a16="http://schemas.microsoft.com/office/drawing/2014/main" id="{17468DBD-61FD-E87A-0607-095FBCC48628}"/>
                        </a:ext>
                      </a:extLst>
                    </p:cNvPr>
                    <p:cNvCxnSpPr/>
                    <p:nvPr/>
                  </p:nvCxnSpPr>
                  <p:spPr>
                    <a:xfrm>
                      <a:off x="3919674" y="2821300"/>
                      <a:ext cx="1059542" cy="679774"/>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646">
                      <a:extLst>
                        <a:ext uri="{FF2B5EF4-FFF2-40B4-BE49-F238E27FC236}">
                          <a16:creationId xmlns:a16="http://schemas.microsoft.com/office/drawing/2014/main" id="{5728CCCA-6941-B560-0A61-49ABAEE48CF5}"/>
                        </a:ext>
                      </a:extLst>
                    </p:cNvPr>
                    <p:cNvCxnSpPr/>
                    <p:nvPr/>
                  </p:nvCxnSpPr>
                  <p:spPr>
                    <a:xfrm flipH="1">
                      <a:off x="4122615" y="3319022"/>
                      <a:ext cx="576790" cy="62234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647">
                      <a:extLst>
                        <a:ext uri="{FF2B5EF4-FFF2-40B4-BE49-F238E27FC236}">
                          <a16:creationId xmlns:a16="http://schemas.microsoft.com/office/drawing/2014/main" id="{F109353E-6966-AE09-B6F1-63E0EDDC14D8}"/>
                        </a:ext>
                      </a:extLst>
                    </p:cNvPr>
                    <p:cNvCxnSpPr/>
                    <p:nvPr/>
                  </p:nvCxnSpPr>
                  <p:spPr>
                    <a:xfrm flipH="1">
                      <a:off x="3926594" y="3142911"/>
                      <a:ext cx="498992" cy="553766"/>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648">
                      <a:extLst>
                        <a:ext uri="{FF2B5EF4-FFF2-40B4-BE49-F238E27FC236}">
                          <a16:creationId xmlns:a16="http://schemas.microsoft.com/office/drawing/2014/main" id="{4C86DB6A-C921-22B5-7A4B-5154BC899F94}"/>
                        </a:ext>
                      </a:extLst>
                    </p:cNvPr>
                    <p:cNvCxnSpPr/>
                    <p:nvPr/>
                  </p:nvCxnSpPr>
                  <p:spPr>
                    <a:xfrm>
                      <a:off x="3808257" y="3075569"/>
                      <a:ext cx="385413" cy="31685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649">
                      <a:extLst>
                        <a:ext uri="{FF2B5EF4-FFF2-40B4-BE49-F238E27FC236}">
                          <a16:creationId xmlns:a16="http://schemas.microsoft.com/office/drawing/2014/main" id="{CCC53430-E377-C2F1-56A9-B231D8D07A36}"/>
                        </a:ext>
                      </a:extLst>
                    </p:cNvPr>
                    <p:cNvCxnSpPr/>
                    <p:nvPr/>
                  </p:nvCxnSpPr>
                  <p:spPr>
                    <a:xfrm>
                      <a:off x="4290294" y="3293547"/>
                      <a:ext cx="272852" cy="181083"/>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650">
                      <a:extLst>
                        <a:ext uri="{FF2B5EF4-FFF2-40B4-BE49-F238E27FC236}">
                          <a16:creationId xmlns:a16="http://schemas.microsoft.com/office/drawing/2014/main" id="{5C275661-6CB0-3629-2DC5-9154905210E6}"/>
                        </a:ext>
                      </a:extLst>
                    </p:cNvPr>
                    <p:cNvCxnSpPr/>
                    <p:nvPr/>
                  </p:nvCxnSpPr>
                  <p:spPr>
                    <a:xfrm>
                      <a:off x="4128927" y="3461772"/>
                      <a:ext cx="262444" cy="188491"/>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651">
                      <a:extLst>
                        <a:ext uri="{FF2B5EF4-FFF2-40B4-BE49-F238E27FC236}">
                          <a16:creationId xmlns:a16="http://schemas.microsoft.com/office/drawing/2014/main" id="{07CD1C63-72A7-B821-A86F-841CD304EDE4}"/>
                        </a:ext>
                      </a:extLst>
                    </p:cNvPr>
                    <p:cNvCxnSpPr/>
                    <p:nvPr/>
                  </p:nvCxnSpPr>
                  <p:spPr>
                    <a:xfrm>
                      <a:off x="4565632" y="3469971"/>
                      <a:ext cx="251236" cy="170696"/>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652">
                      <a:extLst>
                        <a:ext uri="{FF2B5EF4-FFF2-40B4-BE49-F238E27FC236}">
                          <a16:creationId xmlns:a16="http://schemas.microsoft.com/office/drawing/2014/main" id="{3B6DCF31-47D5-6FD9-BC24-30C4007D2945}"/>
                        </a:ext>
                      </a:extLst>
                    </p:cNvPr>
                    <p:cNvCxnSpPr/>
                    <p:nvPr/>
                  </p:nvCxnSpPr>
                  <p:spPr>
                    <a:xfrm>
                      <a:off x="4285410" y="3766304"/>
                      <a:ext cx="227262" cy="18779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6" name="Group 632">
                    <a:extLst>
                      <a:ext uri="{FF2B5EF4-FFF2-40B4-BE49-F238E27FC236}">
                        <a16:creationId xmlns:a16="http://schemas.microsoft.com/office/drawing/2014/main" id="{0314CA1A-D638-F653-3F89-56F1DFB4EBA3}"/>
                      </a:ext>
                    </a:extLst>
                  </p:cNvPr>
                  <p:cNvGrpSpPr/>
                  <p:nvPr/>
                </p:nvGrpSpPr>
                <p:grpSpPr>
                  <a:xfrm>
                    <a:off x="4283353" y="2430248"/>
                    <a:ext cx="1547223" cy="1915105"/>
                    <a:chOff x="4283353" y="2430248"/>
                    <a:chExt cx="1547223" cy="1915105"/>
                  </a:xfrm>
                </p:grpSpPr>
                <p:sp>
                  <p:nvSpPr>
                    <p:cNvPr id="137" name="Freeform 633">
                      <a:extLst>
                        <a:ext uri="{FF2B5EF4-FFF2-40B4-BE49-F238E27FC236}">
                          <a16:creationId xmlns:a16="http://schemas.microsoft.com/office/drawing/2014/main" id="{A4D5B00A-6579-5596-BED3-D435DFD68162}"/>
                        </a:ext>
                      </a:extLst>
                    </p:cNvPr>
                    <p:cNvSpPr/>
                    <p:nvPr/>
                  </p:nvSpPr>
                  <p:spPr bwMode="auto">
                    <a:xfrm>
                      <a:off x="4504887" y="3640598"/>
                      <a:ext cx="547708" cy="429538"/>
                    </a:xfrm>
                    <a:custGeom>
                      <a:avLst/>
                      <a:gdLst>
                        <a:gd name="connsiteX0" fmla="*/ 577850 w 950144"/>
                        <a:gd name="connsiteY0" fmla="*/ 0 h 689499"/>
                        <a:gd name="connsiteX1" fmla="*/ 927100 w 950144"/>
                        <a:gd name="connsiteY1" fmla="*/ 647700 h 689499"/>
                        <a:gd name="connsiteX2" fmla="*/ 0 w 950144"/>
                        <a:gd name="connsiteY2" fmla="*/ 571500 h 689499"/>
                        <a:gd name="connsiteX0" fmla="*/ 577850 w 950144"/>
                        <a:gd name="connsiteY0" fmla="*/ 0 h 779666"/>
                        <a:gd name="connsiteX1" fmla="*/ 927100 w 950144"/>
                        <a:gd name="connsiteY1" fmla="*/ 647700 h 779666"/>
                        <a:gd name="connsiteX2" fmla="*/ 0 w 950144"/>
                        <a:gd name="connsiteY2" fmla="*/ 571500 h 779666"/>
                        <a:gd name="connsiteX0" fmla="*/ 577850 w 993064"/>
                        <a:gd name="connsiteY0" fmla="*/ 0 h 779666"/>
                        <a:gd name="connsiteX1" fmla="*/ 927100 w 993064"/>
                        <a:gd name="connsiteY1" fmla="*/ 647700 h 779666"/>
                        <a:gd name="connsiteX2" fmla="*/ 0 w 993064"/>
                        <a:gd name="connsiteY2" fmla="*/ 571500 h 779666"/>
                      </a:gdLst>
                      <a:ahLst/>
                      <a:cxnLst>
                        <a:cxn ang="0">
                          <a:pos x="connsiteX0" y="connsiteY0"/>
                        </a:cxn>
                        <a:cxn ang="0">
                          <a:pos x="connsiteX1" y="connsiteY1"/>
                        </a:cxn>
                        <a:cxn ang="0">
                          <a:pos x="connsiteX2" y="connsiteY2"/>
                        </a:cxn>
                      </a:cxnLst>
                      <a:rect l="l" t="t" r="r" b="b"/>
                      <a:pathLst>
                        <a:path w="993064" h="779666">
                          <a:moveTo>
                            <a:pt x="577850" y="0"/>
                          </a:moveTo>
                          <a:cubicBezTo>
                            <a:pt x="1086379" y="225425"/>
                            <a:pt x="1023408" y="552450"/>
                            <a:pt x="927100" y="647700"/>
                          </a:cubicBezTo>
                          <a:cubicBezTo>
                            <a:pt x="830792" y="742950"/>
                            <a:pt x="599546" y="923925"/>
                            <a:pt x="0" y="571500"/>
                          </a:cubicBez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6459" tIns="8230" rIns="16459" bIns="823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138" name="Freeform 634">
                      <a:extLst>
                        <a:ext uri="{FF2B5EF4-FFF2-40B4-BE49-F238E27FC236}">
                          <a16:creationId xmlns:a16="http://schemas.microsoft.com/office/drawing/2014/main" id="{87B67B87-0EDD-5B0C-F513-5DFB2B633047}"/>
                        </a:ext>
                      </a:extLst>
                    </p:cNvPr>
                    <p:cNvSpPr/>
                    <p:nvPr/>
                  </p:nvSpPr>
                  <p:spPr bwMode="auto">
                    <a:xfrm>
                      <a:off x="4977082" y="3824007"/>
                      <a:ext cx="853494" cy="521346"/>
                    </a:xfrm>
                    <a:custGeom>
                      <a:avLst/>
                      <a:gdLst>
                        <a:gd name="connsiteX0" fmla="*/ 0 w 644525"/>
                        <a:gd name="connsiteY0" fmla="*/ 393700 h 393700"/>
                        <a:gd name="connsiteX1" fmla="*/ 317500 w 644525"/>
                        <a:gd name="connsiteY1" fmla="*/ 0 h 393700"/>
                        <a:gd name="connsiteX2" fmla="*/ 644525 w 644525"/>
                        <a:gd name="connsiteY2" fmla="*/ 209550 h 393700"/>
                      </a:gdLst>
                      <a:ahLst/>
                      <a:cxnLst>
                        <a:cxn ang="0">
                          <a:pos x="connsiteX0" y="connsiteY0"/>
                        </a:cxn>
                        <a:cxn ang="0">
                          <a:pos x="connsiteX1" y="connsiteY1"/>
                        </a:cxn>
                        <a:cxn ang="0">
                          <a:pos x="connsiteX2" y="connsiteY2"/>
                        </a:cxn>
                      </a:cxnLst>
                      <a:rect l="l" t="t" r="r" b="b"/>
                      <a:pathLst>
                        <a:path w="644525" h="393700">
                          <a:moveTo>
                            <a:pt x="0" y="393700"/>
                          </a:moveTo>
                          <a:lnTo>
                            <a:pt x="317500" y="0"/>
                          </a:lnTo>
                          <a:lnTo>
                            <a:pt x="644525" y="209550"/>
                          </a:ln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32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139" name="Freeform 635">
                      <a:extLst>
                        <a:ext uri="{FF2B5EF4-FFF2-40B4-BE49-F238E27FC236}">
                          <a16:creationId xmlns:a16="http://schemas.microsoft.com/office/drawing/2014/main" id="{859FD43C-AFCF-0F27-DE90-41523C957204}"/>
                        </a:ext>
                      </a:extLst>
                    </p:cNvPr>
                    <p:cNvSpPr/>
                    <p:nvPr/>
                  </p:nvSpPr>
                  <p:spPr bwMode="auto">
                    <a:xfrm>
                      <a:off x="4283353" y="2430248"/>
                      <a:ext cx="971217" cy="391009"/>
                    </a:xfrm>
                    <a:custGeom>
                      <a:avLst/>
                      <a:gdLst>
                        <a:gd name="connsiteX0" fmla="*/ 0 w 723900"/>
                        <a:gd name="connsiteY0" fmla="*/ 295275 h 295275"/>
                        <a:gd name="connsiteX1" fmla="*/ 309563 w 723900"/>
                        <a:gd name="connsiteY1" fmla="*/ 0 h 295275"/>
                        <a:gd name="connsiteX2" fmla="*/ 723900 w 723900"/>
                        <a:gd name="connsiteY2" fmla="*/ 268288 h 295275"/>
                      </a:gdLst>
                      <a:ahLst/>
                      <a:cxnLst>
                        <a:cxn ang="0">
                          <a:pos x="connsiteX0" y="connsiteY0"/>
                        </a:cxn>
                        <a:cxn ang="0">
                          <a:pos x="connsiteX1" y="connsiteY1"/>
                        </a:cxn>
                        <a:cxn ang="0">
                          <a:pos x="connsiteX2" y="connsiteY2"/>
                        </a:cxn>
                      </a:cxnLst>
                      <a:rect l="l" t="t" r="r" b="b"/>
                      <a:pathLst>
                        <a:path w="723900" h="295275">
                          <a:moveTo>
                            <a:pt x="0" y="295275"/>
                          </a:moveTo>
                          <a:lnTo>
                            <a:pt x="309563" y="0"/>
                          </a:lnTo>
                          <a:lnTo>
                            <a:pt x="723900" y="268288"/>
                          </a:ln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Trebuchet MS"/>
                        <a:ea typeface="Meiryo UI"/>
                        <a:cs typeface="+mn-cs"/>
                      </a:endParaRPr>
                    </a:p>
                  </p:txBody>
                </p:sp>
              </p:grpSp>
            </p:grpSp>
            <p:sp>
              <p:nvSpPr>
                <p:cNvPr id="77" name="Oval 1050">
                  <a:extLst>
                    <a:ext uri="{FF2B5EF4-FFF2-40B4-BE49-F238E27FC236}">
                      <a16:creationId xmlns:a16="http://schemas.microsoft.com/office/drawing/2014/main" id="{62FD9772-557E-5955-07C5-B405D6A9E80A}"/>
                    </a:ext>
                  </a:extLst>
                </p:cNvPr>
                <p:cNvSpPr/>
                <p:nvPr/>
              </p:nvSpPr>
              <p:spPr bwMode="auto">
                <a:xfrm rot="1018853">
                  <a:off x="3771827" y="2388197"/>
                  <a:ext cx="2390392" cy="1941270"/>
                </a:xfrm>
                <a:custGeom>
                  <a:avLst/>
                  <a:gdLst>
                    <a:gd name="connsiteX0" fmla="*/ 0 w 4503090"/>
                    <a:gd name="connsiteY0" fmla="*/ 1828510 h 3657019"/>
                    <a:gd name="connsiteX1" fmla="*/ 2251545 w 4503090"/>
                    <a:gd name="connsiteY1" fmla="*/ 0 h 3657019"/>
                    <a:gd name="connsiteX2" fmla="*/ 4503090 w 4503090"/>
                    <a:gd name="connsiteY2" fmla="*/ 1828510 h 3657019"/>
                    <a:gd name="connsiteX3" fmla="*/ 2251545 w 4503090"/>
                    <a:gd name="connsiteY3" fmla="*/ 3657020 h 3657019"/>
                    <a:gd name="connsiteX4" fmla="*/ 0 w 4503090"/>
                    <a:gd name="connsiteY4" fmla="*/ 1828510 h 3657019"/>
                    <a:gd name="connsiteX0" fmla="*/ 0 w 4503090"/>
                    <a:gd name="connsiteY0" fmla="*/ 1828510 h 3657020"/>
                    <a:gd name="connsiteX1" fmla="*/ 2251545 w 4503090"/>
                    <a:gd name="connsiteY1" fmla="*/ 0 h 3657020"/>
                    <a:gd name="connsiteX2" fmla="*/ 4503090 w 4503090"/>
                    <a:gd name="connsiteY2" fmla="*/ 1828510 h 3657020"/>
                    <a:gd name="connsiteX3" fmla="*/ 2251545 w 4503090"/>
                    <a:gd name="connsiteY3" fmla="*/ 3657020 h 3657020"/>
                    <a:gd name="connsiteX4" fmla="*/ 0 w 4503090"/>
                    <a:gd name="connsiteY4" fmla="*/ 1828510 h 365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090" h="3657020">
                      <a:moveTo>
                        <a:pt x="0" y="1828510"/>
                      </a:moveTo>
                      <a:cubicBezTo>
                        <a:pt x="0" y="818652"/>
                        <a:pt x="1008051" y="0"/>
                        <a:pt x="2251545" y="0"/>
                      </a:cubicBezTo>
                      <a:cubicBezTo>
                        <a:pt x="3495039" y="0"/>
                        <a:pt x="4503090" y="818652"/>
                        <a:pt x="4503090" y="1828510"/>
                      </a:cubicBezTo>
                      <a:cubicBezTo>
                        <a:pt x="4503090" y="2838368"/>
                        <a:pt x="3495039" y="3657020"/>
                        <a:pt x="2251545" y="3657020"/>
                      </a:cubicBezTo>
                      <a:cubicBezTo>
                        <a:pt x="1008051" y="3657020"/>
                        <a:pt x="0" y="2838368"/>
                        <a:pt x="0" y="1828510"/>
                      </a:cubicBezTo>
                      <a:close/>
                    </a:path>
                  </a:pathLst>
                </a:custGeom>
                <a:solidFill>
                  <a:srgbClr val="ECEBB6">
                    <a:alpha val="80000"/>
                  </a:srgbClr>
                </a:solidFill>
                <a:ln w="254000" cap="flat" cmpd="sng" algn="ctr">
                  <a:noFill/>
                  <a:prstDash val="solid"/>
                  <a:miter lim="800000"/>
                  <a:headEnd type="none" w="med" len="med"/>
                  <a:tailEnd type="none" w="med" len="med"/>
                </a:ln>
              </p:spPr>
              <p:txBody>
                <a:bodyPr wrap="none" lIns="1555" tIns="466" rIns="1555" bIns="46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marR="0" lvl="0" indent="-185738" algn="ctr" defTabSz="914400" rtl="0" eaLnBrk="1" fontAlgn="auto" latinLnBrk="0" hangingPunct="1">
                    <a:lnSpc>
                      <a:spcPct val="100000"/>
                    </a:lnSpc>
                    <a:spcBef>
                      <a:spcPts val="0"/>
                    </a:spcBef>
                    <a:spcAft>
                      <a:spcPts val="0"/>
                    </a:spcAft>
                    <a:buClr>
                      <a:srgbClr val="969696"/>
                    </a:buClr>
                    <a:buSzPct val="80000"/>
                    <a:buFontTx/>
                    <a:buNone/>
                    <a:tabLst/>
                    <a:defRPr/>
                  </a:pPr>
                  <a:endParaRPr kumimoji="0" lang="en-US" sz="2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8" name="Oval 574">
                  <a:extLst>
                    <a:ext uri="{FF2B5EF4-FFF2-40B4-BE49-F238E27FC236}">
                      <a16:creationId xmlns:a16="http://schemas.microsoft.com/office/drawing/2014/main" id="{E2B9C4C9-ABC0-EEF6-B88C-1B9D6C707E2A}"/>
                    </a:ext>
                  </a:extLst>
                </p:cNvPr>
                <p:cNvSpPr/>
                <p:nvPr/>
              </p:nvSpPr>
              <p:spPr bwMode="auto">
                <a:xfrm rot="1018853">
                  <a:off x="3759018" y="2383692"/>
                  <a:ext cx="2402359" cy="1948828"/>
                </a:xfrm>
                <a:prstGeom prst="ellipse">
                  <a:avLst/>
                </a:prstGeom>
                <a:ln w="76200"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wrap="none" lIns="6480" tIns="1944" rIns="6480" bIns="194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marR="0" lvl="0" indent="-185738" algn="ctr" defTabSz="914400" rtl="0" eaLnBrk="1" fontAlgn="auto" latinLnBrk="0" hangingPunct="1">
                    <a:lnSpc>
                      <a:spcPct val="100000"/>
                    </a:lnSpc>
                    <a:spcBef>
                      <a:spcPts val="0"/>
                    </a:spcBef>
                    <a:spcAft>
                      <a:spcPts val="0"/>
                    </a:spcAft>
                    <a:buClr>
                      <a:srgbClr val="969696"/>
                    </a:buClr>
                    <a:buSzPct val="80000"/>
                    <a:buFontTx/>
                    <a:buNone/>
                    <a:tabLst/>
                    <a:defRPr/>
                  </a:pPr>
                  <a:endParaRPr kumimoji="0" lang="en-US" sz="20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79" name="Group 575">
                  <a:extLst>
                    <a:ext uri="{FF2B5EF4-FFF2-40B4-BE49-F238E27FC236}">
                      <a16:creationId xmlns:a16="http://schemas.microsoft.com/office/drawing/2014/main" id="{7C1305CB-7D40-3AA5-6563-6BEDB0FE82AB}"/>
                    </a:ext>
                  </a:extLst>
                </p:cNvPr>
                <p:cNvGrpSpPr/>
                <p:nvPr/>
              </p:nvGrpSpPr>
              <p:grpSpPr>
                <a:xfrm>
                  <a:off x="3787237" y="2445923"/>
                  <a:ext cx="2362466" cy="1603198"/>
                  <a:chOff x="3787237" y="2445923"/>
                  <a:chExt cx="2362466" cy="1603198"/>
                </a:xfrm>
              </p:grpSpPr>
              <p:cxnSp>
                <p:nvCxnSpPr>
                  <p:cNvPr id="99" name="Straight Connector 595">
                    <a:extLst>
                      <a:ext uri="{FF2B5EF4-FFF2-40B4-BE49-F238E27FC236}">
                        <a16:creationId xmlns:a16="http://schemas.microsoft.com/office/drawing/2014/main" id="{B2850658-8FDC-78D1-C43F-707A170F0883}"/>
                      </a:ext>
                    </a:extLst>
                  </p:cNvPr>
                  <p:cNvCxnSpPr/>
                  <p:nvPr/>
                </p:nvCxnSpPr>
                <p:spPr>
                  <a:xfrm>
                    <a:off x="3810077" y="2473808"/>
                    <a:ext cx="2316785" cy="1542650"/>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596">
                    <a:extLst>
                      <a:ext uri="{FF2B5EF4-FFF2-40B4-BE49-F238E27FC236}">
                        <a16:creationId xmlns:a16="http://schemas.microsoft.com/office/drawing/2014/main" id="{39CD7081-3AAD-76B0-1BF7-CDCE674EEDEF}"/>
                      </a:ext>
                    </a:extLst>
                  </p:cNvPr>
                  <p:cNvCxnSpPr/>
                  <p:nvPr/>
                </p:nvCxnSpPr>
                <p:spPr>
                  <a:xfrm flipV="1">
                    <a:off x="6104024" y="3993352"/>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597">
                    <a:extLst>
                      <a:ext uri="{FF2B5EF4-FFF2-40B4-BE49-F238E27FC236}">
                        <a16:creationId xmlns:a16="http://schemas.microsoft.com/office/drawing/2014/main" id="{73DD8A7B-8184-F7DE-5BD4-4106C8077AB4}"/>
                      </a:ext>
                    </a:extLst>
                  </p:cNvPr>
                  <p:cNvCxnSpPr/>
                  <p:nvPr/>
                </p:nvCxnSpPr>
                <p:spPr>
                  <a:xfrm flipV="1">
                    <a:off x="3787237" y="2445923"/>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598">
                    <a:extLst>
                      <a:ext uri="{FF2B5EF4-FFF2-40B4-BE49-F238E27FC236}">
                        <a16:creationId xmlns:a16="http://schemas.microsoft.com/office/drawing/2014/main" id="{715449D5-D850-8459-6BF0-54F9ACE3C7F4}"/>
                      </a:ext>
                    </a:extLst>
                  </p:cNvPr>
                  <p:cNvCxnSpPr/>
                  <p:nvPr/>
                </p:nvCxnSpPr>
                <p:spPr>
                  <a:xfrm flipV="1">
                    <a:off x="3855377" y="2491436"/>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599">
                    <a:extLst>
                      <a:ext uri="{FF2B5EF4-FFF2-40B4-BE49-F238E27FC236}">
                        <a16:creationId xmlns:a16="http://schemas.microsoft.com/office/drawing/2014/main" id="{DAF18A99-9392-86F8-CFE9-39CFDAEABFFE}"/>
                      </a:ext>
                    </a:extLst>
                  </p:cNvPr>
                  <p:cNvCxnSpPr/>
                  <p:nvPr/>
                </p:nvCxnSpPr>
                <p:spPr>
                  <a:xfrm flipV="1">
                    <a:off x="3923519" y="2536949"/>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600">
                    <a:extLst>
                      <a:ext uri="{FF2B5EF4-FFF2-40B4-BE49-F238E27FC236}">
                        <a16:creationId xmlns:a16="http://schemas.microsoft.com/office/drawing/2014/main" id="{48035AE3-7848-2E9D-A054-B5D9E08B1BC6}"/>
                      </a:ext>
                    </a:extLst>
                  </p:cNvPr>
                  <p:cNvCxnSpPr/>
                  <p:nvPr/>
                </p:nvCxnSpPr>
                <p:spPr>
                  <a:xfrm flipV="1">
                    <a:off x="3991660" y="2582462"/>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601">
                    <a:extLst>
                      <a:ext uri="{FF2B5EF4-FFF2-40B4-BE49-F238E27FC236}">
                        <a16:creationId xmlns:a16="http://schemas.microsoft.com/office/drawing/2014/main" id="{B0AB69D2-312D-49B2-DB49-13547135EC2F}"/>
                      </a:ext>
                    </a:extLst>
                  </p:cNvPr>
                  <p:cNvCxnSpPr/>
                  <p:nvPr/>
                </p:nvCxnSpPr>
                <p:spPr>
                  <a:xfrm flipV="1">
                    <a:off x="4059801" y="2627974"/>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602">
                    <a:extLst>
                      <a:ext uri="{FF2B5EF4-FFF2-40B4-BE49-F238E27FC236}">
                        <a16:creationId xmlns:a16="http://schemas.microsoft.com/office/drawing/2014/main" id="{E52973D1-1398-CBAB-FAB9-CFBAB373E495}"/>
                      </a:ext>
                    </a:extLst>
                  </p:cNvPr>
                  <p:cNvCxnSpPr/>
                  <p:nvPr/>
                </p:nvCxnSpPr>
                <p:spPr>
                  <a:xfrm flipV="1">
                    <a:off x="5899607" y="3856822"/>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603">
                    <a:extLst>
                      <a:ext uri="{FF2B5EF4-FFF2-40B4-BE49-F238E27FC236}">
                        <a16:creationId xmlns:a16="http://schemas.microsoft.com/office/drawing/2014/main" id="{7E5E6AEC-D6D1-459F-86B0-BDD4320E20EA}"/>
                      </a:ext>
                    </a:extLst>
                  </p:cNvPr>
                  <p:cNvCxnSpPr/>
                  <p:nvPr/>
                </p:nvCxnSpPr>
                <p:spPr>
                  <a:xfrm flipV="1">
                    <a:off x="5150057" y="3356180"/>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604">
                    <a:extLst>
                      <a:ext uri="{FF2B5EF4-FFF2-40B4-BE49-F238E27FC236}">
                        <a16:creationId xmlns:a16="http://schemas.microsoft.com/office/drawing/2014/main" id="{849F8003-A74F-D1DA-02A9-1A50E291D314}"/>
                      </a:ext>
                    </a:extLst>
                  </p:cNvPr>
                  <p:cNvCxnSpPr/>
                  <p:nvPr/>
                </p:nvCxnSpPr>
                <p:spPr>
                  <a:xfrm flipV="1">
                    <a:off x="5218197" y="3401693"/>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605">
                    <a:extLst>
                      <a:ext uri="{FF2B5EF4-FFF2-40B4-BE49-F238E27FC236}">
                        <a16:creationId xmlns:a16="http://schemas.microsoft.com/office/drawing/2014/main" id="{11B0AB3E-503B-F691-ECEA-5BA2B08AE703}"/>
                      </a:ext>
                    </a:extLst>
                  </p:cNvPr>
                  <p:cNvCxnSpPr/>
                  <p:nvPr/>
                </p:nvCxnSpPr>
                <p:spPr>
                  <a:xfrm flipV="1">
                    <a:off x="5286338" y="3447206"/>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Connector 606">
                    <a:extLst>
                      <a:ext uri="{FF2B5EF4-FFF2-40B4-BE49-F238E27FC236}">
                        <a16:creationId xmlns:a16="http://schemas.microsoft.com/office/drawing/2014/main" id="{C0E32F42-1D20-8208-414B-5067084C9789}"/>
                      </a:ext>
                    </a:extLst>
                  </p:cNvPr>
                  <p:cNvCxnSpPr/>
                  <p:nvPr/>
                </p:nvCxnSpPr>
                <p:spPr>
                  <a:xfrm flipV="1">
                    <a:off x="5354480" y="3492719"/>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Connector 607">
                    <a:extLst>
                      <a:ext uri="{FF2B5EF4-FFF2-40B4-BE49-F238E27FC236}">
                        <a16:creationId xmlns:a16="http://schemas.microsoft.com/office/drawing/2014/main" id="{131564FF-F9FE-F1A3-F9A8-81FC000C4BF3}"/>
                      </a:ext>
                    </a:extLst>
                  </p:cNvPr>
                  <p:cNvCxnSpPr/>
                  <p:nvPr/>
                </p:nvCxnSpPr>
                <p:spPr>
                  <a:xfrm flipV="1">
                    <a:off x="5422620" y="3538231"/>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608">
                    <a:extLst>
                      <a:ext uri="{FF2B5EF4-FFF2-40B4-BE49-F238E27FC236}">
                        <a16:creationId xmlns:a16="http://schemas.microsoft.com/office/drawing/2014/main" id="{368C2FF9-C4A8-8B5D-AFB8-0A0824D4821B}"/>
                      </a:ext>
                    </a:extLst>
                  </p:cNvPr>
                  <p:cNvCxnSpPr/>
                  <p:nvPr/>
                </p:nvCxnSpPr>
                <p:spPr>
                  <a:xfrm flipV="1">
                    <a:off x="5558902" y="3629257"/>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609">
                    <a:extLst>
                      <a:ext uri="{FF2B5EF4-FFF2-40B4-BE49-F238E27FC236}">
                        <a16:creationId xmlns:a16="http://schemas.microsoft.com/office/drawing/2014/main" id="{5A412EAE-5706-C081-F20E-5D0E43E26C50}"/>
                      </a:ext>
                    </a:extLst>
                  </p:cNvPr>
                  <p:cNvCxnSpPr/>
                  <p:nvPr/>
                </p:nvCxnSpPr>
                <p:spPr>
                  <a:xfrm flipV="1">
                    <a:off x="5627043" y="3674771"/>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610">
                    <a:extLst>
                      <a:ext uri="{FF2B5EF4-FFF2-40B4-BE49-F238E27FC236}">
                        <a16:creationId xmlns:a16="http://schemas.microsoft.com/office/drawing/2014/main" id="{6C7547DC-65B6-9E8A-19EB-E403606B8390}"/>
                      </a:ext>
                    </a:extLst>
                  </p:cNvPr>
                  <p:cNvCxnSpPr/>
                  <p:nvPr/>
                </p:nvCxnSpPr>
                <p:spPr>
                  <a:xfrm flipV="1">
                    <a:off x="5763325" y="3765796"/>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611">
                    <a:extLst>
                      <a:ext uri="{FF2B5EF4-FFF2-40B4-BE49-F238E27FC236}">
                        <a16:creationId xmlns:a16="http://schemas.microsoft.com/office/drawing/2014/main" id="{4C5B9052-5123-847E-102C-18DD61897630}"/>
                      </a:ext>
                    </a:extLst>
                  </p:cNvPr>
                  <p:cNvCxnSpPr/>
                  <p:nvPr/>
                </p:nvCxnSpPr>
                <p:spPr>
                  <a:xfrm flipV="1">
                    <a:off x="5831467" y="3811309"/>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612">
                    <a:extLst>
                      <a:ext uri="{FF2B5EF4-FFF2-40B4-BE49-F238E27FC236}">
                        <a16:creationId xmlns:a16="http://schemas.microsoft.com/office/drawing/2014/main" id="{C25D6119-D1A7-E0E7-9F72-3601B5B404A2}"/>
                      </a:ext>
                    </a:extLst>
                  </p:cNvPr>
                  <p:cNvCxnSpPr/>
                  <p:nvPr/>
                </p:nvCxnSpPr>
                <p:spPr>
                  <a:xfrm flipV="1">
                    <a:off x="5967748" y="3902334"/>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613">
                    <a:extLst>
                      <a:ext uri="{FF2B5EF4-FFF2-40B4-BE49-F238E27FC236}">
                        <a16:creationId xmlns:a16="http://schemas.microsoft.com/office/drawing/2014/main" id="{17846D24-D301-7452-C839-5377745CF47F}"/>
                      </a:ext>
                    </a:extLst>
                  </p:cNvPr>
                  <p:cNvCxnSpPr/>
                  <p:nvPr/>
                </p:nvCxnSpPr>
                <p:spPr>
                  <a:xfrm flipV="1">
                    <a:off x="6035889" y="3947848"/>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614">
                    <a:extLst>
                      <a:ext uri="{FF2B5EF4-FFF2-40B4-BE49-F238E27FC236}">
                        <a16:creationId xmlns:a16="http://schemas.microsoft.com/office/drawing/2014/main" id="{8F8B8B72-0620-A4D8-A249-4F1901BB4FAE}"/>
                      </a:ext>
                    </a:extLst>
                  </p:cNvPr>
                  <p:cNvCxnSpPr/>
                  <p:nvPr/>
                </p:nvCxnSpPr>
                <p:spPr>
                  <a:xfrm flipV="1">
                    <a:off x="5695185" y="3720283"/>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615">
                    <a:extLst>
                      <a:ext uri="{FF2B5EF4-FFF2-40B4-BE49-F238E27FC236}">
                        <a16:creationId xmlns:a16="http://schemas.microsoft.com/office/drawing/2014/main" id="{AAADDB37-E700-3AD9-6C16-8EFC7BB3CF8B}"/>
                      </a:ext>
                    </a:extLst>
                  </p:cNvPr>
                  <p:cNvCxnSpPr/>
                  <p:nvPr/>
                </p:nvCxnSpPr>
                <p:spPr>
                  <a:xfrm flipV="1">
                    <a:off x="5490762" y="3583745"/>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616">
                    <a:extLst>
                      <a:ext uri="{FF2B5EF4-FFF2-40B4-BE49-F238E27FC236}">
                        <a16:creationId xmlns:a16="http://schemas.microsoft.com/office/drawing/2014/main" id="{FCB5AFB7-5065-0A8C-2564-0681DF4F4015}"/>
                      </a:ext>
                    </a:extLst>
                  </p:cNvPr>
                  <p:cNvCxnSpPr/>
                  <p:nvPr/>
                </p:nvCxnSpPr>
                <p:spPr>
                  <a:xfrm flipV="1">
                    <a:off x="5081915" y="3310668"/>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617">
                    <a:extLst>
                      <a:ext uri="{FF2B5EF4-FFF2-40B4-BE49-F238E27FC236}">
                        <a16:creationId xmlns:a16="http://schemas.microsoft.com/office/drawing/2014/main" id="{01098AFB-5B4E-41A9-EF49-9D2B4E703733}"/>
                      </a:ext>
                    </a:extLst>
                  </p:cNvPr>
                  <p:cNvCxnSpPr/>
                  <p:nvPr/>
                </p:nvCxnSpPr>
                <p:spPr>
                  <a:xfrm flipV="1">
                    <a:off x="4877492" y="3174129"/>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618">
                    <a:extLst>
                      <a:ext uri="{FF2B5EF4-FFF2-40B4-BE49-F238E27FC236}">
                        <a16:creationId xmlns:a16="http://schemas.microsoft.com/office/drawing/2014/main" id="{E3660C0F-B908-D7A7-4D04-08F74A8457BB}"/>
                      </a:ext>
                    </a:extLst>
                  </p:cNvPr>
                  <p:cNvCxnSpPr/>
                  <p:nvPr/>
                </p:nvCxnSpPr>
                <p:spPr>
                  <a:xfrm flipV="1">
                    <a:off x="4127942" y="2673488"/>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619">
                    <a:extLst>
                      <a:ext uri="{FF2B5EF4-FFF2-40B4-BE49-F238E27FC236}">
                        <a16:creationId xmlns:a16="http://schemas.microsoft.com/office/drawing/2014/main" id="{E41FF836-C65A-77E3-10D1-C2E284A2B6A8}"/>
                      </a:ext>
                    </a:extLst>
                  </p:cNvPr>
                  <p:cNvCxnSpPr/>
                  <p:nvPr/>
                </p:nvCxnSpPr>
                <p:spPr>
                  <a:xfrm flipV="1">
                    <a:off x="4196082" y="2719000"/>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620">
                    <a:extLst>
                      <a:ext uri="{FF2B5EF4-FFF2-40B4-BE49-F238E27FC236}">
                        <a16:creationId xmlns:a16="http://schemas.microsoft.com/office/drawing/2014/main" id="{A12D2E9D-1572-404B-9AE8-F00EE9D3A672}"/>
                      </a:ext>
                    </a:extLst>
                  </p:cNvPr>
                  <p:cNvCxnSpPr/>
                  <p:nvPr/>
                </p:nvCxnSpPr>
                <p:spPr>
                  <a:xfrm flipV="1">
                    <a:off x="4264224" y="2764513"/>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621">
                    <a:extLst>
                      <a:ext uri="{FF2B5EF4-FFF2-40B4-BE49-F238E27FC236}">
                        <a16:creationId xmlns:a16="http://schemas.microsoft.com/office/drawing/2014/main" id="{F2F7DC13-5DD2-4560-E31C-CA07FFCCC31A}"/>
                      </a:ext>
                    </a:extLst>
                  </p:cNvPr>
                  <p:cNvCxnSpPr/>
                  <p:nvPr/>
                </p:nvCxnSpPr>
                <p:spPr>
                  <a:xfrm flipV="1">
                    <a:off x="4332365" y="2810026"/>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622">
                    <a:extLst>
                      <a:ext uri="{FF2B5EF4-FFF2-40B4-BE49-F238E27FC236}">
                        <a16:creationId xmlns:a16="http://schemas.microsoft.com/office/drawing/2014/main" id="{62B755D7-4489-A58F-BBC1-C55CB71DA63C}"/>
                      </a:ext>
                    </a:extLst>
                  </p:cNvPr>
                  <p:cNvCxnSpPr/>
                  <p:nvPr/>
                </p:nvCxnSpPr>
                <p:spPr>
                  <a:xfrm flipV="1">
                    <a:off x="4400505" y="2855539"/>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623">
                    <a:extLst>
                      <a:ext uri="{FF2B5EF4-FFF2-40B4-BE49-F238E27FC236}">
                        <a16:creationId xmlns:a16="http://schemas.microsoft.com/office/drawing/2014/main" id="{866D1A48-EEA8-68BC-05BB-C698E975DBE5}"/>
                      </a:ext>
                    </a:extLst>
                  </p:cNvPr>
                  <p:cNvCxnSpPr/>
                  <p:nvPr/>
                </p:nvCxnSpPr>
                <p:spPr>
                  <a:xfrm flipV="1">
                    <a:off x="4536787" y="2946565"/>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624">
                    <a:extLst>
                      <a:ext uri="{FF2B5EF4-FFF2-40B4-BE49-F238E27FC236}">
                        <a16:creationId xmlns:a16="http://schemas.microsoft.com/office/drawing/2014/main" id="{F0F1C667-DDB7-AE59-ACF0-286FEE9C0616}"/>
                      </a:ext>
                    </a:extLst>
                  </p:cNvPr>
                  <p:cNvCxnSpPr/>
                  <p:nvPr/>
                </p:nvCxnSpPr>
                <p:spPr>
                  <a:xfrm flipV="1">
                    <a:off x="4604929" y="2992077"/>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625">
                    <a:extLst>
                      <a:ext uri="{FF2B5EF4-FFF2-40B4-BE49-F238E27FC236}">
                        <a16:creationId xmlns:a16="http://schemas.microsoft.com/office/drawing/2014/main" id="{0777DF41-BB32-3CA7-E422-676A2EE845E6}"/>
                      </a:ext>
                    </a:extLst>
                  </p:cNvPr>
                  <p:cNvCxnSpPr/>
                  <p:nvPr/>
                </p:nvCxnSpPr>
                <p:spPr>
                  <a:xfrm flipV="1">
                    <a:off x="4741210" y="3083103"/>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626">
                    <a:extLst>
                      <a:ext uri="{FF2B5EF4-FFF2-40B4-BE49-F238E27FC236}">
                        <a16:creationId xmlns:a16="http://schemas.microsoft.com/office/drawing/2014/main" id="{969EB9B5-EB61-98D3-67E3-295F190C7F2A}"/>
                      </a:ext>
                    </a:extLst>
                  </p:cNvPr>
                  <p:cNvCxnSpPr/>
                  <p:nvPr/>
                </p:nvCxnSpPr>
                <p:spPr>
                  <a:xfrm flipV="1">
                    <a:off x="4809352" y="3128616"/>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627">
                    <a:extLst>
                      <a:ext uri="{FF2B5EF4-FFF2-40B4-BE49-F238E27FC236}">
                        <a16:creationId xmlns:a16="http://schemas.microsoft.com/office/drawing/2014/main" id="{EA7D1446-6390-74D5-7D5E-65E65C4EADE4}"/>
                      </a:ext>
                    </a:extLst>
                  </p:cNvPr>
                  <p:cNvCxnSpPr/>
                  <p:nvPr/>
                </p:nvCxnSpPr>
                <p:spPr>
                  <a:xfrm flipV="1">
                    <a:off x="4945634" y="3219642"/>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628">
                    <a:extLst>
                      <a:ext uri="{FF2B5EF4-FFF2-40B4-BE49-F238E27FC236}">
                        <a16:creationId xmlns:a16="http://schemas.microsoft.com/office/drawing/2014/main" id="{90F92E9D-903F-8611-4FDB-49CD7B4441CF}"/>
                      </a:ext>
                    </a:extLst>
                  </p:cNvPr>
                  <p:cNvCxnSpPr/>
                  <p:nvPr/>
                </p:nvCxnSpPr>
                <p:spPr>
                  <a:xfrm flipV="1">
                    <a:off x="5013775" y="3265154"/>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629">
                    <a:extLst>
                      <a:ext uri="{FF2B5EF4-FFF2-40B4-BE49-F238E27FC236}">
                        <a16:creationId xmlns:a16="http://schemas.microsoft.com/office/drawing/2014/main" id="{067E6528-86E3-D160-093E-D818E72D5440}"/>
                      </a:ext>
                    </a:extLst>
                  </p:cNvPr>
                  <p:cNvCxnSpPr/>
                  <p:nvPr/>
                </p:nvCxnSpPr>
                <p:spPr>
                  <a:xfrm flipV="1">
                    <a:off x="4673070" y="3037591"/>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630">
                    <a:extLst>
                      <a:ext uri="{FF2B5EF4-FFF2-40B4-BE49-F238E27FC236}">
                        <a16:creationId xmlns:a16="http://schemas.microsoft.com/office/drawing/2014/main" id="{7F7C661E-C979-C09B-DB3E-0F15CBE77376}"/>
                      </a:ext>
                    </a:extLst>
                  </p:cNvPr>
                  <p:cNvCxnSpPr/>
                  <p:nvPr/>
                </p:nvCxnSpPr>
                <p:spPr>
                  <a:xfrm flipV="1">
                    <a:off x="4468647" y="2901051"/>
                    <a:ext cx="45679" cy="5576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80" name="Picture 576">
                  <a:extLst>
                    <a:ext uri="{FF2B5EF4-FFF2-40B4-BE49-F238E27FC236}">
                      <a16:creationId xmlns:a16="http://schemas.microsoft.com/office/drawing/2014/main" id="{41E08B14-E404-AA80-DDE0-8C277356E59F}"/>
                    </a:ext>
                  </a:extLst>
                </p:cNvPr>
                <p:cNvPicPr>
                  <a:picLocks noChangeAspect="1"/>
                </p:cNvPicPr>
                <p:nvPr/>
              </p:nvPicPr>
              <p:blipFill>
                <a:blip r:embed="rId3">
                  <a:duotone>
                    <a:prstClr val="black"/>
                    <a:schemeClr val="accent3">
                      <a:tint val="45000"/>
                      <a:satMod val="400000"/>
                    </a:schemeClr>
                  </a:duotone>
                </a:blip>
                <a:stretch>
                  <a:fillRect/>
                </a:stretch>
              </p:blipFill>
              <p:spPr>
                <a:xfrm>
                  <a:off x="4202032" y="3575119"/>
                  <a:ext cx="144631" cy="136420"/>
                </a:xfrm>
                <a:prstGeom prst="rect">
                  <a:avLst/>
                </a:prstGeom>
              </p:spPr>
            </p:pic>
            <p:pic>
              <p:nvPicPr>
                <p:cNvPr id="81" name="Picture 577">
                  <a:extLst>
                    <a:ext uri="{FF2B5EF4-FFF2-40B4-BE49-F238E27FC236}">
                      <a16:creationId xmlns:a16="http://schemas.microsoft.com/office/drawing/2014/main" id="{34A8D5DB-E52B-E709-D7CA-695346E71237}"/>
                    </a:ext>
                  </a:extLst>
                </p:cNvPr>
                <p:cNvPicPr>
                  <a:picLocks noChangeAspect="1"/>
                </p:cNvPicPr>
                <p:nvPr/>
              </p:nvPicPr>
              <p:blipFill>
                <a:blip r:embed="rId3">
                  <a:duotone>
                    <a:prstClr val="black"/>
                    <a:schemeClr val="accent3">
                      <a:tint val="45000"/>
                      <a:satMod val="400000"/>
                    </a:schemeClr>
                  </a:duotone>
                </a:blip>
                <a:stretch>
                  <a:fillRect/>
                </a:stretch>
              </p:blipFill>
              <p:spPr>
                <a:xfrm>
                  <a:off x="5621761" y="3139463"/>
                  <a:ext cx="144631" cy="136420"/>
                </a:xfrm>
                <a:prstGeom prst="rect">
                  <a:avLst/>
                </a:prstGeom>
              </p:spPr>
            </p:pic>
            <p:pic>
              <p:nvPicPr>
                <p:cNvPr id="82" name="Picture 578">
                  <a:extLst>
                    <a:ext uri="{FF2B5EF4-FFF2-40B4-BE49-F238E27FC236}">
                      <a16:creationId xmlns:a16="http://schemas.microsoft.com/office/drawing/2014/main" id="{36A99767-801A-2525-8022-AB77D2C7F976}"/>
                    </a:ext>
                  </a:extLst>
                </p:cNvPr>
                <p:cNvPicPr>
                  <a:picLocks noChangeAspect="1"/>
                </p:cNvPicPr>
                <p:nvPr/>
              </p:nvPicPr>
              <p:blipFill>
                <a:blip r:embed="rId3">
                  <a:duotone>
                    <a:prstClr val="black"/>
                    <a:schemeClr val="accent3">
                      <a:tint val="45000"/>
                      <a:satMod val="400000"/>
                    </a:schemeClr>
                  </a:duotone>
                </a:blip>
                <a:stretch>
                  <a:fillRect/>
                </a:stretch>
              </p:blipFill>
              <p:spPr>
                <a:xfrm>
                  <a:off x="5138740" y="3062684"/>
                  <a:ext cx="144631" cy="136420"/>
                </a:xfrm>
                <a:prstGeom prst="rect">
                  <a:avLst/>
                </a:prstGeom>
              </p:spPr>
            </p:pic>
            <p:pic>
              <p:nvPicPr>
                <p:cNvPr id="83" name="Picture 579">
                  <a:extLst>
                    <a:ext uri="{FF2B5EF4-FFF2-40B4-BE49-F238E27FC236}">
                      <a16:creationId xmlns:a16="http://schemas.microsoft.com/office/drawing/2014/main" id="{67792A67-8402-C547-E263-F7CE60A9226E}"/>
                    </a:ext>
                  </a:extLst>
                </p:cNvPr>
                <p:cNvPicPr>
                  <a:picLocks noChangeAspect="1"/>
                </p:cNvPicPr>
                <p:nvPr/>
              </p:nvPicPr>
              <p:blipFill>
                <a:blip r:embed="rId3">
                  <a:duotone>
                    <a:prstClr val="black"/>
                    <a:schemeClr val="accent3">
                      <a:tint val="45000"/>
                      <a:satMod val="400000"/>
                    </a:schemeClr>
                  </a:duotone>
                </a:blip>
                <a:stretch>
                  <a:fillRect/>
                </a:stretch>
              </p:blipFill>
              <p:spPr>
                <a:xfrm>
                  <a:off x="4670905" y="3561891"/>
                  <a:ext cx="144631" cy="136420"/>
                </a:xfrm>
                <a:prstGeom prst="rect">
                  <a:avLst/>
                </a:prstGeom>
              </p:spPr>
            </p:pic>
            <p:pic>
              <p:nvPicPr>
                <p:cNvPr id="84" name="Picture 580">
                  <a:extLst>
                    <a:ext uri="{FF2B5EF4-FFF2-40B4-BE49-F238E27FC236}">
                      <a16:creationId xmlns:a16="http://schemas.microsoft.com/office/drawing/2014/main" id="{A49EDD43-F43E-AA9A-4049-199F4ADBA525}"/>
                    </a:ext>
                  </a:extLst>
                </p:cNvPr>
                <p:cNvPicPr>
                  <a:picLocks noChangeAspect="1"/>
                </p:cNvPicPr>
                <p:nvPr/>
              </p:nvPicPr>
              <p:blipFill>
                <a:blip r:embed="rId3">
                  <a:duotone>
                    <a:prstClr val="black"/>
                    <a:schemeClr val="accent3">
                      <a:tint val="45000"/>
                      <a:satMod val="400000"/>
                    </a:schemeClr>
                  </a:duotone>
                </a:blip>
                <a:stretch>
                  <a:fillRect/>
                </a:stretch>
              </p:blipFill>
              <p:spPr>
                <a:xfrm>
                  <a:off x="4328546" y="3416449"/>
                  <a:ext cx="144631" cy="136420"/>
                </a:xfrm>
                <a:prstGeom prst="rect">
                  <a:avLst/>
                </a:prstGeom>
              </p:spPr>
            </p:pic>
            <p:pic>
              <p:nvPicPr>
                <p:cNvPr id="85" name="Picture 581">
                  <a:extLst>
                    <a:ext uri="{FF2B5EF4-FFF2-40B4-BE49-F238E27FC236}">
                      <a16:creationId xmlns:a16="http://schemas.microsoft.com/office/drawing/2014/main" id="{83A8C82C-8832-1711-EEFA-0B3A38636D72}"/>
                    </a:ext>
                  </a:extLst>
                </p:cNvPr>
                <p:cNvPicPr>
                  <a:picLocks noChangeAspect="1"/>
                </p:cNvPicPr>
                <p:nvPr/>
              </p:nvPicPr>
              <p:blipFill>
                <a:blip r:embed="rId3">
                  <a:duotone>
                    <a:prstClr val="black"/>
                    <a:schemeClr val="accent3">
                      <a:tint val="45000"/>
                      <a:satMod val="400000"/>
                    </a:schemeClr>
                  </a:duotone>
                </a:blip>
                <a:stretch>
                  <a:fillRect/>
                </a:stretch>
              </p:blipFill>
              <p:spPr>
                <a:xfrm>
                  <a:off x="4009963" y="3330421"/>
                  <a:ext cx="144631" cy="136420"/>
                </a:xfrm>
                <a:prstGeom prst="rect">
                  <a:avLst/>
                </a:prstGeom>
              </p:spPr>
            </p:pic>
            <p:pic>
              <p:nvPicPr>
                <p:cNvPr id="86" name="Picture 582">
                  <a:extLst>
                    <a:ext uri="{FF2B5EF4-FFF2-40B4-BE49-F238E27FC236}">
                      <a16:creationId xmlns:a16="http://schemas.microsoft.com/office/drawing/2014/main" id="{CC7B1D19-7A45-D87E-98EA-4BF9B0323047}"/>
                    </a:ext>
                  </a:extLst>
                </p:cNvPr>
                <p:cNvPicPr>
                  <a:picLocks noChangeAspect="1"/>
                </p:cNvPicPr>
                <p:nvPr/>
              </p:nvPicPr>
              <p:blipFill>
                <a:blip r:embed="rId3">
                  <a:duotone>
                    <a:prstClr val="black"/>
                    <a:schemeClr val="accent3">
                      <a:tint val="45000"/>
                      <a:satMod val="400000"/>
                    </a:schemeClr>
                  </a:duotone>
                </a:blip>
                <a:stretch>
                  <a:fillRect/>
                </a:stretch>
              </p:blipFill>
              <p:spPr>
                <a:xfrm>
                  <a:off x="4670905" y="2504717"/>
                  <a:ext cx="144631" cy="136420"/>
                </a:xfrm>
                <a:prstGeom prst="rect">
                  <a:avLst/>
                </a:prstGeom>
              </p:spPr>
            </p:pic>
            <p:pic>
              <p:nvPicPr>
                <p:cNvPr id="87" name="Picture 583">
                  <a:extLst>
                    <a:ext uri="{FF2B5EF4-FFF2-40B4-BE49-F238E27FC236}">
                      <a16:creationId xmlns:a16="http://schemas.microsoft.com/office/drawing/2014/main" id="{AA320B5F-B078-D312-9058-542EE09949E8}"/>
                    </a:ext>
                  </a:extLst>
                </p:cNvPr>
                <p:cNvPicPr>
                  <a:picLocks noChangeAspect="1"/>
                </p:cNvPicPr>
                <p:nvPr/>
              </p:nvPicPr>
              <p:blipFill>
                <a:blip r:embed="rId3">
                  <a:duotone>
                    <a:prstClr val="black"/>
                    <a:schemeClr val="accent3">
                      <a:tint val="45000"/>
                      <a:satMod val="400000"/>
                    </a:schemeClr>
                  </a:duotone>
                </a:blip>
                <a:stretch>
                  <a:fillRect/>
                </a:stretch>
              </p:blipFill>
              <p:spPr>
                <a:xfrm>
                  <a:off x="4480996" y="2622290"/>
                  <a:ext cx="144631" cy="136420"/>
                </a:xfrm>
                <a:prstGeom prst="rect">
                  <a:avLst/>
                </a:prstGeom>
              </p:spPr>
            </p:pic>
            <p:pic>
              <p:nvPicPr>
                <p:cNvPr id="88" name="Picture 584">
                  <a:extLst>
                    <a:ext uri="{FF2B5EF4-FFF2-40B4-BE49-F238E27FC236}">
                      <a16:creationId xmlns:a16="http://schemas.microsoft.com/office/drawing/2014/main" id="{5ABA2BC1-BA55-B963-970E-DC8693E853CA}"/>
                    </a:ext>
                  </a:extLst>
                </p:cNvPr>
                <p:cNvPicPr>
                  <a:picLocks noChangeAspect="1"/>
                </p:cNvPicPr>
                <p:nvPr/>
              </p:nvPicPr>
              <p:blipFill>
                <a:blip r:embed="rId3">
                  <a:duotone>
                    <a:prstClr val="black"/>
                    <a:schemeClr val="accent3">
                      <a:tint val="45000"/>
                      <a:satMod val="400000"/>
                    </a:schemeClr>
                  </a:duotone>
                </a:blip>
                <a:stretch>
                  <a:fillRect/>
                </a:stretch>
              </p:blipFill>
              <p:spPr>
                <a:xfrm>
                  <a:off x="5766389" y="3484806"/>
                  <a:ext cx="144631" cy="136420"/>
                </a:xfrm>
                <a:prstGeom prst="rect">
                  <a:avLst/>
                </a:prstGeom>
              </p:spPr>
            </p:pic>
            <p:pic>
              <p:nvPicPr>
                <p:cNvPr id="89" name="Picture 585">
                  <a:extLst>
                    <a:ext uri="{FF2B5EF4-FFF2-40B4-BE49-F238E27FC236}">
                      <a16:creationId xmlns:a16="http://schemas.microsoft.com/office/drawing/2014/main" id="{D1811521-D2AB-9D0C-F624-C5608D48E19E}"/>
                    </a:ext>
                  </a:extLst>
                </p:cNvPr>
                <p:cNvPicPr>
                  <a:picLocks noChangeAspect="1"/>
                </p:cNvPicPr>
                <p:nvPr/>
              </p:nvPicPr>
              <p:blipFill>
                <a:blip r:embed="rId3">
                  <a:duotone>
                    <a:prstClr val="black"/>
                    <a:schemeClr val="accent3">
                      <a:tint val="45000"/>
                      <a:satMod val="400000"/>
                    </a:schemeClr>
                  </a:duotone>
                </a:blip>
                <a:stretch>
                  <a:fillRect/>
                </a:stretch>
              </p:blipFill>
              <p:spPr>
                <a:xfrm>
                  <a:off x="5251953" y="3728316"/>
                  <a:ext cx="144631" cy="136420"/>
                </a:xfrm>
                <a:prstGeom prst="rect">
                  <a:avLst/>
                </a:prstGeom>
              </p:spPr>
            </p:pic>
            <p:pic>
              <p:nvPicPr>
                <p:cNvPr id="90" name="Picture 586">
                  <a:extLst>
                    <a:ext uri="{FF2B5EF4-FFF2-40B4-BE49-F238E27FC236}">
                      <a16:creationId xmlns:a16="http://schemas.microsoft.com/office/drawing/2014/main" id="{F78D45BE-4F91-C2AA-B05E-64886C786506}"/>
                    </a:ext>
                  </a:extLst>
                </p:cNvPr>
                <p:cNvPicPr>
                  <a:picLocks noChangeAspect="1"/>
                </p:cNvPicPr>
                <p:nvPr/>
              </p:nvPicPr>
              <p:blipFill>
                <a:blip r:embed="rId3">
                  <a:duotone>
                    <a:prstClr val="black"/>
                    <a:schemeClr val="accent3">
                      <a:tint val="45000"/>
                      <a:satMod val="400000"/>
                    </a:schemeClr>
                  </a:duotone>
                </a:blip>
                <a:stretch>
                  <a:fillRect/>
                </a:stretch>
              </p:blipFill>
              <p:spPr>
                <a:xfrm>
                  <a:off x="5165601" y="3796520"/>
                  <a:ext cx="144631" cy="136420"/>
                </a:xfrm>
                <a:prstGeom prst="rect">
                  <a:avLst/>
                </a:prstGeom>
              </p:spPr>
            </p:pic>
            <p:pic>
              <p:nvPicPr>
                <p:cNvPr id="91" name="Picture 587">
                  <a:extLst>
                    <a:ext uri="{FF2B5EF4-FFF2-40B4-BE49-F238E27FC236}">
                      <a16:creationId xmlns:a16="http://schemas.microsoft.com/office/drawing/2014/main" id="{8CA33689-DC9C-8DCF-A12A-0DE3AD5862FF}"/>
                    </a:ext>
                  </a:extLst>
                </p:cNvPr>
                <p:cNvPicPr>
                  <a:picLocks noChangeAspect="1"/>
                </p:cNvPicPr>
                <p:nvPr/>
              </p:nvPicPr>
              <p:blipFill>
                <a:blip r:embed="rId3">
                  <a:duotone>
                    <a:prstClr val="black"/>
                    <a:schemeClr val="accent3">
                      <a:tint val="45000"/>
                      <a:satMod val="400000"/>
                    </a:schemeClr>
                  </a:duotone>
                </a:blip>
                <a:stretch>
                  <a:fillRect/>
                </a:stretch>
              </p:blipFill>
              <p:spPr>
                <a:xfrm>
                  <a:off x="4670905" y="3777436"/>
                  <a:ext cx="144631" cy="136420"/>
                </a:xfrm>
                <a:prstGeom prst="rect">
                  <a:avLst/>
                </a:prstGeom>
              </p:spPr>
            </p:pic>
            <p:pic>
              <p:nvPicPr>
                <p:cNvPr id="92" name="Picture 588">
                  <a:extLst>
                    <a:ext uri="{FF2B5EF4-FFF2-40B4-BE49-F238E27FC236}">
                      <a16:creationId xmlns:a16="http://schemas.microsoft.com/office/drawing/2014/main" id="{56176BF8-5188-4C7F-A9F7-6FDFE9EA39DE}"/>
                    </a:ext>
                  </a:extLst>
                </p:cNvPr>
                <p:cNvPicPr>
                  <a:picLocks noChangeAspect="1"/>
                </p:cNvPicPr>
                <p:nvPr/>
              </p:nvPicPr>
              <p:blipFill>
                <a:blip r:embed="rId3">
                  <a:duotone>
                    <a:prstClr val="black"/>
                    <a:schemeClr val="accent3">
                      <a:tint val="45000"/>
                      <a:satMod val="400000"/>
                    </a:schemeClr>
                  </a:duotone>
                </a:blip>
                <a:stretch>
                  <a:fillRect/>
                </a:stretch>
              </p:blipFill>
              <p:spPr>
                <a:xfrm>
                  <a:off x="4598586" y="3860177"/>
                  <a:ext cx="144631" cy="136420"/>
                </a:xfrm>
                <a:prstGeom prst="rect">
                  <a:avLst/>
                </a:prstGeom>
              </p:spPr>
            </p:pic>
            <p:pic>
              <p:nvPicPr>
                <p:cNvPr id="93" name="Picture 589">
                  <a:extLst>
                    <a:ext uri="{FF2B5EF4-FFF2-40B4-BE49-F238E27FC236}">
                      <a16:creationId xmlns:a16="http://schemas.microsoft.com/office/drawing/2014/main" id="{06A2C0DD-CE67-D84E-097F-AD03DD93FD2A}"/>
                    </a:ext>
                  </a:extLst>
                </p:cNvPr>
                <p:cNvPicPr>
                  <a:picLocks noChangeAspect="1"/>
                </p:cNvPicPr>
                <p:nvPr/>
              </p:nvPicPr>
              <p:blipFill>
                <a:blip r:embed="rId3">
                  <a:duotone>
                    <a:prstClr val="black"/>
                    <a:schemeClr val="accent3">
                      <a:tint val="45000"/>
                      <a:satMod val="400000"/>
                    </a:schemeClr>
                  </a:duotone>
                </a:blip>
                <a:stretch>
                  <a:fillRect/>
                </a:stretch>
              </p:blipFill>
              <p:spPr>
                <a:xfrm>
                  <a:off x="4958882" y="2717909"/>
                  <a:ext cx="144631" cy="136420"/>
                </a:xfrm>
                <a:prstGeom prst="rect">
                  <a:avLst/>
                </a:prstGeom>
              </p:spPr>
            </p:pic>
            <p:pic>
              <p:nvPicPr>
                <p:cNvPr id="94" name="Picture 590">
                  <a:extLst>
                    <a:ext uri="{FF2B5EF4-FFF2-40B4-BE49-F238E27FC236}">
                      <a16:creationId xmlns:a16="http://schemas.microsoft.com/office/drawing/2014/main" id="{813412F4-2D06-7234-1F7C-3494F89173D6}"/>
                    </a:ext>
                  </a:extLst>
                </p:cNvPr>
                <p:cNvPicPr>
                  <a:picLocks noChangeAspect="1"/>
                </p:cNvPicPr>
                <p:nvPr/>
              </p:nvPicPr>
              <p:blipFill>
                <a:blip r:embed="rId3">
                  <a:duotone>
                    <a:prstClr val="black"/>
                    <a:schemeClr val="accent3">
                      <a:tint val="45000"/>
                      <a:satMod val="400000"/>
                    </a:schemeClr>
                  </a:duotone>
                </a:blip>
                <a:stretch>
                  <a:fillRect/>
                </a:stretch>
              </p:blipFill>
              <p:spPr>
                <a:xfrm>
                  <a:off x="4115466" y="2970821"/>
                  <a:ext cx="144631" cy="150059"/>
                </a:xfrm>
                <a:prstGeom prst="rect">
                  <a:avLst/>
                </a:prstGeom>
              </p:spPr>
            </p:pic>
            <p:pic>
              <p:nvPicPr>
                <p:cNvPr id="95" name="Picture 591">
                  <a:extLst>
                    <a:ext uri="{FF2B5EF4-FFF2-40B4-BE49-F238E27FC236}">
                      <a16:creationId xmlns:a16="http://schemas.microsoft.com/office/drawing/2014/main" id="{88E6140C-B964-5B30-542B-131637682402}"/>
                    </a:ext>
                  </a:extLst>
                </p:cNvPr>
                <p:cNvPicPr>
                  <a:picLocks noChangeAspect="1"/>
                </p:cNvPicPr>
                <p:nvPr/>
              </p:nvPicPr>
              <p:blipFill>
                <a:blip r:embed="rId3">
                  <a:duotone>
                    <a:prstClr val="black"/>
                    <a:schemeClr val="accent3">
                      <a:tint val="45000"/>
                      <a:satMod val="400000"/>
                    </a:schemeClr>
                  </a:duotone>
                </a:blip>
                <a:stretch>
                  <a:fillRect/>
                </a:stretch>
              </p:blipFill>
              <p:spPr>
                <a:xfrm>
                  <a:off x="4670905" y="3762163"/>
                  <a:ext cx="144631" cy="136420"/>
                </a:xfrm>
                <a:prstGeom prst="rect">
                  <a:avLst/>
                </a:prstGeom>
              </p:spPr>
            </p:pic>
            <p:pic>
              <p:nvPicPr>
                <p:cNvPr id="96" name="Picture 592">
                  <a:extLst>
                    <a:ext uri="{FF2B5EF4-FFF2-40B4-BE49-F238E27FC236}">
                      <a16:creationId xmlns:a16="http://schemas.microsoft.com/office/drawing/2014/main" id="{D283BC55-3EE0-9C86-4CE3-AED10501B0B8}"/>
                    </a:ext>
                  </a:extLst>
                </p:cNvPr>
                <p:cNvPicPr>
                  <a:picLocks noChangeAspect="1"/>
                </p:cNvPicPr>
                <p:nvPr/>
              </p:nvPicPr>
              <p:blipFill>
                <a:blip r:embed="rId4"/>
                <a:stretch>
                  <a:fillRect/>
                </a:stretch>
              </p:blipFill>
              <p:spPr>
                <a:xfrm>
                  <a:off x="4140200" y="2645071"/>
                  <a:ext cx="310691" cy="256230"/>
                </a:xfrm>
                <a:prstGeom prst="rect">
                  <a:avLst/>
                </a:prstGeom>
              </p:spPr>
            </p:pic>
            <p:pic>
              <p:nvPicPr>
                <p:cNvPr id="97" name="Picture 593">
                  <a:extLst>
                    <a:ext uri="{FF2B5EF4-FFF2-40B4-BE49-F238E27FC236}">
                      <a16:creationId xmlns:a16="http://schemas.microsoft.com/office/drawing/2014/main" id="{A6743C0A-DFD2-798A-AB20-055A7FBC538D}"/>
                    </a:ext>
                  </a:extLst>
                </p:cNvPr>
                <p:cNvPicPr>
                  <a:picLocks noChangeAspect="1"/>
                </p:cNvPicPr>
                <p:nvPr/>
              </p:nvPicPr>
              <p:blipFill>
                <a:blip r:embed="rId3">
                  <a:duotone>
                    <a:prstClr val="black"/>
                    <a:schemeClr val="accent3">
                      <a:tint val="45000"/>
                      <a:satMod val="400000"/>
                    </a:schemeClr>
                  </a:duotone>
                </a:blip>
                <a:stretch>
                  <a:fillRect/>
                </a:stretch>
              </p:blipFill>
              <p:spPr>
                <a:xfrm>
                  <a:off x="5352130" y="3264509"/>
                  <a:ext cx="144631" cy="136420"/>
                </a:xfrm>
                <a:prstGeom prst="rect">
                  <a:avLst/>
                </a:prstGeom>
              </p:spPr>
            </p:pic>
            <p:cxnSp>
              <p:nvCxnSpPr>
                <p:cNvPr id="98" name="Straight Connector 1096">
                  <a:extLst>
                    <a:ext uri="{FF2B5EF4-FFF2-40B4-BE49-F238E27FC236}">
                      <a16:creationId xmlns:a16="http://schemas.microsoft.com/office/drawing/2014/main" id="{B86ABB76-F8E8-D70E-BEB8-D2368DBCDB12}"/>
                    </a:ext>
                  </a:extLst>
                </p:cNvPr>
                <p:cNvCxnSpPr/>
                <p:nvPr/>
              </p:nvCxnSpPr>
              <p:spPr>
                <a:xfrm>
                  <a:off x="4194295" y="2714854"/>
                  <a:ext cx="1875713" cy="1279636"/>
                </a:xfrm>
                <a:prstGeom prst="line">
                  <a:avLst/>
                </a:prstGeom>
                <a:ln w="2058"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9" name="Freeform 515">
                <a:extLst>
                  <a:ext uri="{FF2B5EF4-FFF2-40B4-BE49-F238E27FC236}">
                    <a16:creationId xmlns:a16="http://schemas.microsoft.com/office/drawing/2014/main" id="{656C2529-4B96-C269-5350-91FCCEABBE98}"/>
                  </a:ext>
                </a:extLst>
              </p:cNvPr>
              <p:cNvSpPr/>
              <p:nvPr/>
            </p:nvSpPr>
            <p:spPr bwMode="auto">
              <a:xfrm>
                <a:off x="5708842" y="3969622"/>
                <a:ext cx="1431448" cy="544727"/>
              </a:xfrm>
              <a:custGeom>
                <a:avLst/>
                <a:gdLst>
                  <a:gd name="connsiteX0" fmla="*/ 0 w 1727200"/>
                  <a:gd name="connsiteY0" fmla="*/ 254000 h 641350"/>
                  <a:gd name="connsiteX1" fmla="*/ 254000 w 1727200"/>
                  <a:gd name="connsiteY1" fmla="*/ 400050 h 641350"/>
                  <a:gd name="connsiteX2" fmla="*/ 692150 w 1727200"/>
                  <a:gd name="connsiteY2" fmla="*/ 0 h 641350"/>
                  <a:gd name="connsiteX3" fmla="*/ 1727200 w 1727200"/>
                  <a:gd name="connsiteY3" fmla="*/ 641350 h 641350"/>
                  <a:gd name="connsiteX0" fmla="*/ 0 w 2068950"/>
                  <a:gd name="connsiteY0" fmla="*/ 254000 h 884522"/>
                  <a:gd name="connsiteX1" fmla="*/ 254000 w 2068950"/>
                  <a:gd name="connsiteY1" fmla="*/ 400050 h 884522"/>
                  <a:gd name="connsiteX2" fmla="*/ 692150 w 2068950"/>
                  <a:gd name="connsiteY2" fmla="*/ 0 h 884522"/>
                  <a:gd name="connsiteX3" fmla="*/ 2068950 w 2068950"/>
                  <a:gd name="connsiteY3" fmla="*/ 884522 h 884522"/>
                  <a:gd name="connsiteX0" fmla="*/ 0 w 2068950"/>
                  <a:gd name="connsiteY0" fmla="*/ 254000 h 884522"/>
                  <a:gd name="connsiteX1" fmla="*/ 312990 w 2068950"/>
                  <a:gd name="connsiteY1" fmla="*/ 521094 h 884522"/>
                  <a:gd name="connsiteX2" fmla="*/ 692150 w 2068950"/>
                  <a:gd name="connsiteY2" fmla="*/ 0 h 884522"/>
                  <a:gd name="connsiteX3" fmla="*/ 2068950 w 2068950"/>
                  <a:gd name="connsiteY3" fmla="*/ 884522 h 884522"/>
                  <a:gd name="connsiteX0" fmla="*/ 0 w 2068950"/>
                  <a:gd name="connsiteY0" fmla="*/ 198134 h 828656"/>
                  <a:gd name="connsiteX1" fmla="*/ 312990 w 2068950"/>
                  <a:gd name="connsiteY1" fmla="*/ 465228 h 828656"/>
                  <a:gd name="connsiteX2" fmla="*/ 793279 w 2068950"/>
                  <a:gd name="connsiteY2" fmla="*/ 0 h 828656"/>
                  <a:gd name="connsiteX3" fmla="*/ 2068950 w 2068950"/>
                  <a:gd name="connsiteY3" fmla="*/ 828656 h 828656"/>
                  <a:gd name="connsiteX0" fmla="*/ 0 w 2102659"/>
                  <a:gd name="connsiteY0" fmla="*/ 254000 h 828656"/>
                  <a:gd name="connsiteX1" fmla="*/ 346699 w 2102659"/>
                  <a:gd name="connsiteY1" fmla="*/ 465228 h 828656"/>
                  <a:gd name="connsiteX2" fmla="*/ 826988 w 2102659"/>
                  <a:gd name="connsiteY2" fmla="*/ 0 h 828656"/>
                  <a:gd name="connsiteX3" fmla="*/ 2102659 w 2102659"/>
                  <a:gd name="connsiteY3" fmla="*/ 828656 h 828656"/>
                  <a:gd name="connsiteX0" fmla="*/ 0 w 2102659"/>
                  <a:gd name="connsiteY0" fmla="*/ 254000 h 828656"/>
                  <a:gd name="connsiteX1" fmla="*/ 296135 w 2102659"/>
                  <a:gd name="connsiteY1" fmla="*/ 483851 h 828656"/>
                  <a:gd name="connsiteX2" fmla="*/ 826988 w 2102659"/>
                  <a:gd name="connsiteY2" fmla="*/ 0 h 828656"/>
                  <a:gd name="connsiteX3" fmla="*/ 2102659 w 2102659"/>
                  <a:gd name="connsiteY3" fmla="*/ 828656 h 828656"/>
                  <a:gd name="connsiteX0" fmla="*/ 0 w 2102659"/>
                  <a:gd name="connsiteY0" fmla="*/ 291246 h 865902"/>
                  <a:gd name="connsiteX1" fmla="*/ 296135 w 2102659"/>
                  <a:gd name="connsiteY1" fmla="*/ 521097 h 865902"/>
                  <a:gd name="connsiteX2" fmla="*/ 793279 w 2102659"/>
                  <a:gd name="connsiteY2" fmla="*/ 0 h 865902"/>
                  <a:gd name="connsiteX3" fmla="*/ 2102659 w 2102659"/>
                  <a:gd name="connsiteY3" fmla="*/ 865902 h 865902"/>
                  <a:gd name="connsiteX0" fmla="*/ 0 w 2094230"/>
                  <a:gd name="connsiteY0" fmla="*/ 291246 h 893835"/>
                  <a:gd name="connsiteX1" fmla="*/ 296135 w 2094230"/>
                  <a:gd name="connsiteY1" fmla="*/ 521097 h 893835"/>
                  <a:gd name="connsiteX2" fmla="*/ 793279 w 2094230"/>
                  <a:gd name="connsiteY2" fmla="*/ 0 h 893835"/>
                  <a:gd name="connsiteX3" fmla="*/ 2094230 w 2094230"/>
                  <a:gd name="connsiteY3" fmla="*/ 893835 h 893835"/>
                  <a:gd name="connsiteX0" fmla="*/ 0 w 2094230"/>
                  <a:gd name="connsiteY0" fmla="*/ 291246 h 893835"/>
                  <a:gd name="connsiteX1" fmla="*/ 296135 w 2094230"/>
                  <a:gd name="connsiteY1" fmla="*/ 521097 h 893835"/>
                  <a:gd name="connsiteX2" fmla="*/ 793279 w 2094230"/>
                  <a:gd name="connsiteY2" fmla="*/ 0 h 893835"/>
                  <a:gd name="connsiteX3" fmla="*/ 2094230 w 2094230"/>
                  <a:gd name="connsiteY3" fmla="*/ 893835 h 893835"/>
                </a:gdLst>
                <a:ahLst/>
                <a:cxnLst>
                  <a:cxn ang="0">
                    <a:pos x="connsiteX0" y="connsiteY0"/>
                  </a:cxn>
                  <a:cxn ang="0">
                    <a:pos x="connsiteX1" y="connsiteY1"/>
                  </a:cxn>
                  <a:cxn ang="0">
                    <a:pos x="connsiteX2" y="connsiteY2"/>
                  </a:cxn>
                  <a:cxn ang="0">
                    <a:pos x="connsiteX3" y="connsiteY3"/>
                  </a:cxn>
                </a:cxnLst>
                <a:rect l="l" t="t" r="r" b="b"/>
                <a:pathLst>
                  <a:path w="2094230" h="893835">
                    <a:moveTo>
                      <a:pt x="0" y="291246"/>
                    </a:moveTo>
                    <a:lnTo>
                      <a:pt x="296135" y="521097"/>
                    </a:lnTo>
                    <a:lnTo>
                      <a:pt x="793279" y="0"/>
                    </a:lnTo>
                    <a:cubicBezTo>
                      <a:pt x="1138296" y="213783"/>
                      <a:pt x="1774495" y="652119"/>
                      <a:pt x="2094230" y="893835"/>
                    </a:cubicBezTo>
                  </a:path>
                </a:pathLst>
              </a:custGeom>
              <a:noFill/>
              <a:ln w="28575" cap="flat" cmpd="sng" algn="ctr">
                <a:solidFill>
                  <a:srgbClr val="29BA74"/>
                </a:solidFill>
                <a:prstDash val="solid"/>
                <a:miter lim="800000"/>
                <a:headEnd type="triangle" w="med" len="med"/>
                <a:tailEnd type="oval" w="med" len="med"/>
              </a:ln>
            </p:spPr>
            <p:txBody>
              <a:bodyPr lIns="5267" tIns="2634" rIns="5267" bIns="26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50" name="Freeform 516">
                <a:extLst>
                  <a:ext uri="{FF2B5EF4-FFF2-40B4-BE49-F238E27FC236}">
                    <a16:creationId xmlns:a16="http://schemas.microsoft.com/office/drawing/2014/main" id="{306F2204-C8D1-6B84-2636-1CDF3263074B}"/>
                  </a:ext>
                </a:extLst>
              </p:cNvPr>
              <p:cNvSpPr/>
              <p:nvPr/>
            </p:nvSpPr>
            <p:spPr bwMode="auto">
              <a:xfrm>
                <a:off x="5360357" y="4565419"/>
                <a:ext cx="1746850" cy="864461"/>
              </a:xfrm>
              <a:custGeom>
                <a:avLst/>
                <a:gdLst>
                  <a:gd name="connsiteX0" fmla="*/ 0 w 2760785"/>
                  <a:gd name="connsiteY0" fmla="*/ 0 h 1204546"/>
                  <a:gd name="connsiteX1" fmla="*/ 1881554 w 2760785"/>
                  <a:gd name="connsiteY1" fmla="*/ 1204546 h 1204546"/>
                  <a:gd name="connsiteX2" fmla="*/ 2760785 w 2760785"/>
                  <a:gd name="connsiteY2" fmla="*/ 342900 h 1204546"/>
                  <a:gd name="connsiteX3" fmla="*/ 2602523 w 2760785"/>
                  <a:gd name="connsiteY3" fmla="*/ 219807 h 1204546"/>
                  <a:gd name="connsiteX0" fmla="*/ 0 w 2898800"/>
                  <a:gd name="connsiteY0" fmla="*/ 0 h 1204546"/>
                  <a:gd name="connsiteX1" fmla="*/ 1881554 w 2898800"/>
                  <a:gd name="connsiteY1" fmla="*/ 1204546 h 1204546"/>
                  <a:gd name="connsiteX2" fmla="*/ 2898800 w 2898800"/>
                  <a:gd name="connsiteY2" fmla="*/ 126018 h 1204546"/>
                  <a:gd name="connsiteX3" fmla="*/ 2602523 w 2898800"/>
                  <a:gd name="connsiteY3" fmla="*/ 219807 h 1204546"/>
                  <a:gd name="connsiteX0" fmla="*/ 0 w 2898800"/>
                  <a:gd name="connsiteY0" fmla="*/ 0 h 1204546"/>
                  <a:gd name="connsiteX1" fmla="*/ 1881554 w 2898800"/>
                  <a:gd name="connsiteY1" fmla="*/ 1204546 h 1204546"/>
                  <a:gd name="connsiteX2" fmla="*/ 2898800 w 2898800"/>
                  <a:gd name="connsiteY2" fmla="*/ 126018 h 1204546"/>
                  <a:gd name="connsiteX0" fmla="*/ 0 w 2859367"/>
                  <a:gd name="connsiteY0" fmla="*/ 0 h 1204546"/>
                  <a:gd name="connsiteX1" fmla="*/ 1881554 w 2859367"/>
                  <a:gd name="connsiteY1" fmla="*/ 1204546 h 1204546"/>
                  <a:gd name="connsiteX2" fmla="*/ 2859367 w 2859367"/>
                  <a:gd name="connsiteY2" fmla="*/ 172024 h 1204546"/>
                  <a:gd name="connsiteX0" fmla="*/ 0 w 2571013"/>
                  <a:gd name="connsiteY0" fmla="*/ 0 h 1204546"/>
                  <a:gd name="connsiteX1" fmla="*/ 1881554 w 2571013"/>
                  <a:gd name="connsiteY1" fmla="*/ 1204546 h 1204546"/>
                  <a:gd name="connsiteX2" fmla="*/ 2571013 w 2571013"/>
                  <a:gd name="connsiteY2" fmla="*/ 504742 h 1204546"/>
                </a:gdLst>
                <a:ahLst/>
                <a:cxnLst>
                  <a:cxn ang="0">
                    <a:pos x="connsiteX0" y="connsiteY0"/>
                  </a:cxn>
                  <a:cxn ang="0">
                    <a:pos x="connsiteX1" y="connsiteY1"/>
                  </a:cxn>
                  <a:cxn ang="0">
                    <a:pos x="connsiteX2" y="connsiteY2"/>
                  </a:cxn>
                </a:cxnLst>
                <a:rect l="l" t="t" r="r" b="b"/>
                <a:pathLst>
                  <a:path w="2571013" h="1204546">
                    <a:moveTo>
                      <a:pt x="0" y="0"/>
                    </a:moveTo>
                    <a:lnTo>
                      <a:pt x="1881554" y="1204546"/>
                    </a:lnTo>
                    <a:cubicBezTo>
                      <a:pt x="2207492" y="860372"/>
                      <a:pt x="2245075" y="848916"/>
                      <a:pt x="2571013" y="504742"/>
                    </a:cubicBezTo>
                  </a:path>
                </a:pathLst>
              </a:custGeom>
              <a:noFill/>
              <a:ln w="28575" algn="ctr">
                <a:solidFill>
                  <a:srgbClr val="6D2F9C"/>
                </a:solidFill>
                <a:prstDash val="sysDot"/>
                <a:round/>
                <a:headEnd type="triangle"/>
                <a:tailEnd/>
              </a:ln>
            </p:spPr>
            <p:txBody>
              <a:bodyPr lIns="21946" tIns="10973" rIns="21946" bIns="1097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32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51" name="Freeform 517">
                <a:extLst>
                  <a:ext uri="{FF2B5EF4-FFF2-40B4-BE49-F238E27FC236}">
                    <a16:creationId xmlns:a16="http://schemas.microsoft.com/office/drawing/2014/main" id="{0FBC7A71-AC5D-D74D-3BC8-3B9FD50B8914}"/>
                  </a:ext>
                </a:extLst>
              </p:cNvPr>
              <p:cNvSpPr/>
              <p:nvPr/>
            </p:nvSpPr>
            <p:spPr bwMode="auto">
              <a:xfrm>
                <a:off x="5728895" y="4224216"/>
                <a:ext cx="1148698" cy="792265"/>
              </a:xfrm>
              <a:custGeom>
                <a:avLst/>
                <a:gdLst>
                  <a:gd name="connsiteX0" fmla="*/ 0 w 2508250"/>
                  <a:gd name="connsiteY0" fmla="*/ 0 h 1644650"/>
                  <a:gd name="connsiteX1" fmla="*/ 2432050 w 2508250"/>
                  <a:gd name="connsiteY1" fmla="*/ 1644650 h 1644650"/>
                  <a:gd name="connsiteX2" fmla="*/ 2508250 w 2508250"/>
                  <a:gd name="connsiteY2" fmla="*/ 1555750 h 1644650"/>
                  <a:gd name="connsiteX0" fmla="*/ 0 w 2698929"/>
                  <a:gd name="connsiteY0" fmla="*/ 0 h 1825385"/>
                  <a:gd name="connsiteX1" fmla="*/ 2697042 w 2698929"/>
                  <a:gd name="connsiteY1" fmla="*/ 1825385 h 1825385"/>
                  <a:gd name="connsiteX2" fmla="*/ 2508250 w 2698929"/>
                  <a:gd name="connsiteY2" fmla="*/ 1555750 h 1825385"/>
                  <a:gd name="connsiteX0" fmla="*/ 0 w 2888456"/>
                  <a:gd name="connsiteY0" fmla="*/ 0 h 1825385"/>
                  <a:gd name="connsiteX1" fmla="*/ 2697042 w 2888456"/>
                  <a:gd name="connsiteY1" fmla="*/ 1825385 h 1825385"/>
                  <a:gd name="connsiteX2" fmla="*/ 2888456 w 2888456"/>
                  <a:gd name="connsiteY2" fmla="*/ 1623531 h 1825385"/>
                  <a:gd name="connsiteX0" fmla="*/ 0 w 2888456"/>
                  <a:gd name="connsiteY0" fmla="*/ 0 h 1701128"/>
                  <a:gd name="connsiteX1" fmla="*/ 2478136 w 2888456"/>
                  <a:gd name="connsiteY1" fmla="*/ 1701128 h 1701128"/>
                  <a:gd name="connsiteX2" fmla="*/ 2888456 w 2888456"/>
                  <a:gd name="connsiteY2" fmla="*/ 1623531 h 1701128"/>
                  <a:gd name="connsiteX0" fmla="*/ 0 w 2478136"/>
                  <a:gd name="connsiteY0" fmla="*/ 0 h 1701128"/>
                  <a:gd name="connsiteX1" fmla="*/ 2478136 w 2478136"/>
                  <a:gd name="connsiteY1" fmla="*/ 1701128 h 1701128"/>
                </a:gdLst>
                <a:ahLst/>
                <a:cxnLst>
                  <a:cxn ang="0">
                    <a:pos x="connsiteX0" y="connsiteY0"/>
                  </a:cxn>
                  <a:cxn ang="0">
                    <a:pos x="connsiteX1" y="connsiteY1"/>
                  </a:cxn>
                </a:cxnLst>
                <a:rect l="l" t="t" r="r" b="b"/>
                <a:pathLst>
                  <a:path w="2478136" h="1701128">
                    <a:moveTo>
                      <a:pt x="0" y="0"/>
                    </a:moveTo>
                    <a:lnTo>
                      <a:pt x="2478136" y="1701128"/>
                    </a:lnTo>
                  </a:path>
                </a:pathLst>
              </a:custGeom>
              <a:noFill/>
              <a:ln w="28575" cap="flat" cmpd="sng" algn="ctr">
                <a:solidFill>
                  <a:srgbClr val="30C1D7"/>
                </a:solidFill>
                <a:prstDash val="sysDot"/>
                <a:round/>
                <a:headEnd type="triangle" w="med" len="med"/>
                <a:tailEnd type="none" w="med" len="med"/>
              </a:ln>
            </p:spPr>
            <p:txBody>
              <a:bodyPr lIns="5267" tIns="2634" rIns="5267" bIns="26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800" b="0" i="0" u="none" strike="noStrike" kern="1200" cap="none" spc="0" normalizeH="0" baseline="0" noProof="0">
                  <a:ln>
                    <a:noFill/>
                  </a:ln>
                  <a:solidFill>
                    <a:prstClr val="black"/>
                  </a:solidFill>
                  <a:effectLst/>
                  <a:uLnTx/>
                  <a:uFillTx/>
                  <a:latin typeface="Trebuchet MS"/>
                  <a:ea typeface="Meiryo UI"/>
                  <a:cs typeface="+mn-cs"/>
                </a:endParaRPr>
              </a:p>
            </p:txBody>
          </p:sp>
          <p:sp>
            <p:nvSpPr>
              <p:cNvPr id="52" name="Freeform 519">
                <a:extLst>
                  <a:ext uri="{FF2B5EF4-FFF2-40B4-BE49-F238E27FC236}">
                    <a16:creationId xmlns:a16="http://schemas.microsoft.com/office/drawing/2014/main" id="{D002FDDF-6C65-7B7D-340C-73F51974B761}"/>
                  </a:ext>
                </a:extLst>
              </p:cNvPr>
              <p:cNvSpPr/>
              <p:nvPr/>
            </p:nvSpPr>
            <p:spPr bwMode="auto">
              <a:xfrm>
                <a:off x="5010297" y="3964301"/>
                <a:ext cx="3236642" cy="2575213"/>
              </a:xfrm>
              <a:custGeom>
                <a:avLst/>
                <a:gdLst>
                  <a:gd name="connsiteX0" fmla="*/ 2883876 w 4334607"/>
                  <a:gd name="connsiteY0" fmla="*/ 0 h 2813538"/>
                  <a:gd name="connsiteX1" fmla="*/ 4334607 w 4334607"/>
                  <a:gd name="connsiteY1" fmla="*/ 2286000 h 2813538"/>
                  <a:gd name="connsiteX2" fmla="*/ 492369 w 4334607"/>
                  <a:gd name="connsiteY2" fmla="*/ 2813538 h 2813538"/>
                  <a:gd name="connsiteX3" fmla="*/ 0 w 4334607"/>
                  <a:gd name="connsiteY3" fmla="*/ 1046285 h 2813538"/>
                  <a:gd name="connsiteX0" fmla="*/ 2883876 w 4334607"/>
                  <a:gd name="connsiteY0" fmla="*/ 0 h 2813538"/>
                  <a:gd name="connsiteX1" fmla="*/ 4334607 w 4334607"/>
                  <a:gd name="connsiteY1" fmla="*/ 2286000 h 2813538"/>
                  <a:gd name="connsiteX2" fmla="*/ 492369 w 4334607"/>
                  <a:gd name="connsiteY2" fmla="*/ 2813538 h 2813538"/>
                  <a:gd name="connsiteX3" fmla="*/ 0 w 4334607"/>
                  <a:gd name="connsiteY3" fmla="*/ 1046285 h 2813538"/>
                  <a:gd name="connsiteX0" fmla="*/ 2883876 w 4337683"/>
                  <a:gd name="connsiteY0" fmla="*/ 0 h 2813538"/>
                  <a:gd name="connsiteX1" fmla="*/ 4334607 w 4337683"/>
                  <a:gd name="connsiteY1" fmla="*/ 2286000 h 2813538"/>
                  <a:gd name="connsiteX2" fmla="*/ 492369 w 4337683"/>
                  <a:gd name="connsiteY2" fmla="*/ 2813538 h 2813538"/>
                  <a:gd name="connsiteX3" fmla="*/ 0 w 4337683"/>
                  <a:gd name="connsiteY3" fmla="*/ 1046285 h 2813538"/>
                  <a:gd name="connsiteX0" fmla="*/ 2883876 w 4337683"/>
                  <a:gd name="connsiteY0" fmla="*/ 0 h 3361082"/>
                  <a:gd name="connsiteX1" fmla="*/ 4334607 w 4337683"/>
                  <a:gd name="connsiteY1" fmla="*/ 2286000 h 3361082"/>
                  <a:gd name="connsiteX2" fmla="*/ 492369 w 4337683"/>
                  <a:gd name="connsiteY2" fmla="*/ 2813538 h 3361082"/>
                  <a:gd name="connsiteX3" fmla="*/ 0 w 4337683"/>
                  <a:gd name="connsiteY3" fmla="*/ 1046285 h 3361082"/>
                  <a:gd name="connsiteX0" fmla="*/ 2883876 w 4337683"/>
                  <a:gd name="connsiteY0" fmla="*/ 0 h 3570542"/>
                  <a:gd name="connsiteX1" fmla="*/ 4334607 w 4337683"/>
                  <a:gd name="connsiteY1" fmla="*/ 2286000 h 3570542"/>
                  <a:gd name="connsiteX2" fmla="*/ 492369 w 4337683"/>
                  <a:gd name="connsiteY2" fmla="*/ 2813538 h 3570542"/>
                  <a:gd name="connsiteX3" fmla="*/ 0 w 4337683"/>
                  <a:gd name="connsiteY3" fmla="*/ 1046285 h 3570542"/>
                  <a:gd name="connsiteX0" fmla="*/ 2883876 w 4337683"/>
                  <a:gd name="connsiteY0" fmla="*/ 0 h 3559758"/>
                  <a:gd name="connsiteX1" fmla="*/ 4334607 w 4337683"/>
                  <a:gd name="connsiteY1" fmla="*/ 2286000 h 3559758"/>
                  <a:gd name="connsiteX2" fmla="*/ 492369 w 4337683"/>
                  <a:gd name="connsiteY2" fmla="*/ 2813538 h 3559758"/>
                  <a:gd name="connsiteX3" fmla="*/ 0 w 4337683"/>
                  <a:gd name="connsiteY3" fmla="*/ 1046285 h 3559758"/>
                  <a:gd name="connsiteX0" fmla="*/ 2883876 w 4378038"/>
                  <a:gd name="connsiteY0" fmla="*/ 0 h 3559758"/>
                  <a:gd name="connsiteX1" fmla="*/ 4334607 w 4378038"/>
                  <a:gd name="connsiteY1" fmla="*/ 2286000 h 3559758"/>
                  <a:gd name="connsiteX2" fmla="*/ 492369 w 4378038"/>
                  <a:gd name="connsiteY2" fmla="*/ 2813538 h 3559758"/>
                  <a:gd name="connsiteX3" fmla="*/ 0 w 4378038"/>
                  <a:gd name="connsiteY3" fmla="*/ 1046285 h 3559758"/>
                  <a:gd name="connsiteX0" fmla="*/ 2945379 w 4439541"/>
                  <a:gd name="connsiteY0" fmla="*/ 0 h 3559758"/>
                  <a:gd name="connsiteX1" fmla="*/ 4396110 w 4439541"/>
                  <a:gd name="connsiteY1" fmla="*/ 2286000 h 3559758"/>
                  <a:gd name="connsiteX2" fmla="*/ 553872 w 4439541"/>
                  <a:gd name="connsiteY2" fmla="*/ 2813538 h 3559758"/>
                  <a:gd name="connsiteX3" fmla="*/ 61503 w 4439541"/>
                  <a:gd name="connsiteY3" fmla="*/ 1046285 h 3559758"/>
                  <a:gd name="connsiteX0" fmla="*/ 2966548 w 4460710"/>
                  <a:gd name="connsiteY0" fmla="*/ 0 h 3559758"/>
                  <a:gd name="connsiteX1" fmla="*/ 4417279 w 4460710"/>
                  <a:gd name="connsiteY1" fmla="*/ 2286000 h 3559758"/>
                  <a:gd name="connsiteX2" fmla="*/ 575041 w 4460710"/>
                  <a:gd name="connsiteY2" fmla="*/ 2813538 h 3559758"/>
                  <a:gd name="connsiteX3" fmla="*/ 82672 w 4460710"/>
                  <a:gd name="connsiteY3" fmla="*/ 1046285 h 3559758"/>
                  <a:gd name="connsiteX0" fmla="*/ 2908667 w 4402829"/>
                  <a:gd name="connsiteY0" fmla="*/ 0 h 3559758"/>
                  <a:gd name="connsiteX1" fmla="*/ 4359398 w 4402829"/>
                  <a:gd name="connsiteY1" fmla="*/ 2286000 h 3559758"/>
                  <a:gd name="connsiteX2" fmla="*/ 517160 w 4402829"/>
                  <a:gd name="connsiteY2" fmla="*/ 2813538 h 3559758"/>
                  <a:gd name="connsiteX3" fmla="*/ 24791 w 4402829"/>
                  <a:gd name="connsiteY3" fmla="*/ 1046285 h 3559758"/>
                  <a:gd name="connsiteX0" fmla="*/ 2908667 w 2908667"/>
                  <a:gd name="connsiteY0" fmla="*/ 0 h 2813538"/>
                  <a:gd name="connsiteX1" fmla="*/ 517160 w 2908667"/>
                  <a:gd name="connsiteY1" fmla="*/ 2813538 h 2813538"/>
                  <a:gd name="connsiteX2" fmla="*/ 24791 w 2908667"/>
                  <a:gd name="connsiteY2" fmla="*/ 1046285 h 2813538"/>
                  <a:gd name="connsiteX0" fmla="*/ 2908667 w 4298957"/>
                  <a:gd name="connsiteY0" fmla="*/ 0 h 2813538"/>
                  <a:gd name="connsiteX1" fmla="*/ 517160 w 4298957"/>
                  <a:gd name="connsiteY1" fmla="*/ 2813538 h 2813538"/>
                  <a:gd name="connsiteX2" fmla="*/ 24791 w 4298957"/>
                  <a:gd name="connsiteY2" fmla="*/ 1046285 h 2813538"/>
                  <a:gd name="connsiteX0" fmla="*/ 2908667 w 4501653"/>
                  <a:gd name="connsiteY0" fmla="*/ 0 h 3490687"/>
                  <a:gd name="connsiteX1" fmla="*/ 517160 w 4501653"/>
                  <a:gd name="connsiteY1" fmla="*/ 2813538 h 3490687"/>
                  <a:gd name="connsiteX2" fmla="*/ 24791 w 4501653"/>
                  <a:gd name="connsiteY2" fmla="*/ 1046285 h 3490687"/>
                  <a:gd name="connsiteX0" fmla="*/ 2908667 w 4386328"/>
                  <a:gd name="connsiteY0" fmla="*/ 0 h 3505587"/>
                  <a:gd name="connsiteX1" fmla="*/ 517160 w 4386328"/>
                  <a:gd name="connsiteY1" fmla="*/ 2813538 h 3505587"/>
                  <a:gd name="connsiteX2" fmla="*/ 24791 w 4386328"/>
                  <a:gd name="connsiteY2" fmla="*/ 1046285 h 3505587"/>
                  <a:gd name="connsiteX0" fmla="*/ 2908667 w 4436276"/>
                  <a:gd name="connsiteY0" fmla="*/ 0 h 3385527"/>
                  <a:gd name="connsiteX1" fmla="*/ 517160 w 4436276"/>
                  <a:gd name="connsiteY1" fmla="*/ 2813538 h 3385527"/>
                  <a:gd name="connsiteX2" fmla="*/ 24791 w 4436276"/>
                  <a:gd name="connsiteY2" fmla="*/ 1046285 h 3385527"/>
                  <a:gd name="connsiteX0" fmla="*/ 2908667 w 4464274"/>
                  <a:gd name="connsiteY0" fmla="*/ 0 h 3558628"/>
                  <a:gd name="connsiteX1" fmla="*/ 517160 w 4464274"/>
                  <a:gd name="connsiteY1" fmla="*/ 2813538 h 3558628"/>
                  <a:gd name="connsiteX2" fmla="*/ 24791 w 4464274"/>
                  <a:gd name="connsiteY2" fmla="*/ 1046285 h 3558628"/>
                  <a:gd name="connsiteX0" fmla="*/ 2908667 w 4429573"/>
                  <a:gd name="connsiteY0" fmla="*/ 0 h 3562377"/>
                  <a:gd name="connsiteX1" fmla="*/ 517160 w 4429573"/>
                  <a:gd name="connsiteY1" fmla="*/ 2813538 h 3562377"/>
                  <a:gd name="connsiteX2" fmla="*/ 24791 w 4429573"/>
                  <a:gd name="connsiteY2" fmla="*/ 1046285 h 3562377"/>
                  <a:gd name="connsiteX0" fmla="*/ 2908667 w 4476179"/>
                  <a:gd name="connsiteY0" fmla="*/ 0 h 3551222"/>
                  <a:gd name="connsiteX1" fmla="*/ 517160 w 4476179"/>
                  <a:gd name="connsiteY1" fmla="*/ 2813538 h 3551222"/>
                  <a:gd name="connsiteX2" fmla="*/ 24791 w 4476179"/>
                  <a:gd name="connsiteY2" fmla="*/ 1046285 h 3551222"/>
                  <a:gd name="connsiteX0" fmla="*/ 2908667 w 4390996"/>
                  <a:gd name="connsiteY0" fmla="*/ 0 h 3540115"/>
                  <a:gd name="connsiteX1" fmla="*/ 517160 w 4390996"/>
                  <a:gd name="connsiteY1" fmla="*/ 2813538 h 3540115"/>
                  <a:gd name="connsiteX2" fmla="*/ 24791 w 4390996"/>
                  <a:gd name="connsiteY2" fmla="*/ 1046285 h 3540115"/>
                  <a:gd name="connsiteX0" fmla="*/ 2908667 w 4439410"/>
                  <a:gd name="connsiteY0" fmla="*/ 0 h 3529024"/>
                  <a:gd name="connsiteX1" fmla="*/ 517160 w 4439410"/>
                  <a:gd name="connsiteY1" fmla="*/ 2813538 h 3529024"/>
                  <a:gd name="connsiteX2" fmla="*/ 24791 w 4439410"/>
                  <a:gd name="connsiteY2" fmla="*/ 1046285 h 3529024"/>
                  <a:gd name="connsiteX0" fmla="*/ 2866382 w 4397125"/>
                  <a:gd name="connsiteY0" fmla="*/ 0 h 3529024"/>
                  <a:gd name="connsiteX1" fmla="*/ 474875 w 4397125"/>
                  <a:gd name="connsiteY1" fmla="*/ 2813538 h 3529024"/>
                  <a:gd name="connsiteX2" fmla="*/ 28761 w 4397125"/>
                  <a:gd name="connsiteY2" fmla="*/ 900913 h 3529024"/>
                  <a:gd name="connsiteX0" fmla="*/ 2939248 w 4469991"/>
                  <a:gd name="connsiteY0" fmla="*/ 0 h 3529024"/>
                  <a:gd name="connsiteX1" fmla="*/ 547741 w 4469991"/>
                  <a:gd name="connsiteY1" fmla="*/ 2813538 h 3529024"/>
                  <a:gd name="connsiteX2" fmla="*/ 101627 w 4469991"/>
                  <a:gd name="connsiteY2" fmla="*/ 900913 h 3529024"/>
                  <a:gd name="connsiteX0" fmla="*/ 2939248 w 4499202"/>
                  <a:gd name="connsiteY0" fmla="*/ 0 h 3492302"/>
                  <a:gd name="connsiteX1" fmla="*/ 547741 w 4499202"/>
                  <a:gd name="connsiteY1" fmla="*/ 2813538 h 3492302"/>
                  <a:gd name="connsiteX2" fmla="*/ 101627 w 4499202"/>
                  <a:gd name="connsiteY2" fmla="*/ 900913 h 3492302"/>
                  <a:gd name="connsiteX0" fmla="*/ 2939248 w 4522615"/>
                  <a:gd name="connsiteY0" fmla="*/ 0 h 3560741"/>
                  <a:gd name="connsiteX1" fmla="*/ 547741 w 4522615"/>
                  <a:gd name="connsiteY1" fmla="*/ 2813538 h 3560741"/>
                  <a:gd name="connsiteX2" fmla="*/ 101627 w 4522615"/>
                  <a:gd name="connsiteY2" fmla="*/ 900913 h 3560741"/>
                  <a:gd name="connsiteX0" fmla="*/ 2939248 w 4467031"/>
                  <a:gd name="connsiteY0" fmla="*/ 0 h 3559008"/>
                  <a:gd name="connsiteX1" fmla="*/ 547741 w 4467031"/>
                  <a:gd name="connsiteY1" fmla="*/ 2813538 h 3559008"/>
                  <a:gd name="connsiteX2" fmla="*/ 101627 w 4467031"/>
                  <a:gd name="connsiteY2" fmla="*/ 900913 h 3559008"/>
                  <a:gd name="connsiteX0" fmla="*/ 2891140 w 4429957"/>
                  <a:gd name="connsiteY0" fmla="*/ 0 h 3676092"/>
                  <a:gd name="connsiteX1" fmla="*/ 547741 w 4429957"/>
                  <a:gd name="connsiteY1" fmla="*/ 2949847 h 3676092"/>
                  <a:gd name="connsiteX2" fmla="*/ 101627 w 4429957"/>
                  <a:gd name="connsiteY2" fmla="*/ 1037222 h 3676092"/>
                  <a:gd name="connsiteX0" fmla="*/ 2884996 w 4433116"/>
                  <a:gd name="connsiteY0" fmla="*/ 0 h 3655362"/>
                  <a:gd name="connsiteX1" fmla="*/ 581688 w 4433116"/>
                  <a:gd name="connsiteY1" fmla="*/ 2925792 h 3655362"/>
                  <a:gd name="connsiteX2" fmla="*/ 95483 w 4433116"/>
                  <a:gd name="connsiteY2" fmla="*/ 1037222 h 3655362"/>
                  <a:gd name="connsiteX0" fmla="*/ 2884996 w 4433118"/>
                  <a:gd name="connsiteY0" fmla="*/ 0 h 3655360"/>
                  <a:gd name="connsiteX1" fmla="*/ 581688 w 4433118"/>
                  <a:gd name="connsiteY1" fmla="*/ 2925792 h 3655360"/>
                  <a:gd name="connsiteX2" fmla="*/ 95483 w 4433118"/>
                  <a:gd name="connsiteY2" fmla="*/ 1037222 h 3655360"/>
                  <a:gd name="connsiteX0" fmla="*/ 2884996 w 4484604"/>
                  <a:gd name="connsiteY0" fmla="*/ 0 h 3638861"/>
                  <a:gd name="connsiteX1" fmla="*/ 581688 w 4484604"/>
                  <a:gd name="connsiteY1" fmla="*/ 2925792 h 3638861"/>
                  <a:gd name="connsiteX2" fmla="*/ 95483 w 4484604"/>
                  <a:gd name="connsiteY2" fmla="*/ 1037222 h 3638861"/>
                  <a:gd name="connsiteX0" fmla="*/ 2905677 w 4505283"/>
                  <a:gd name="connsiteY0" fmla="*/ 0 h 3638861"/>
                  <a:gd name="connsiteX1" fmla="*/ 602369 w 4505283"/>
                  <a:gd name="connsiteY1" fmla="*/ 2925792 h 3638861"/>
                  <a:gd name="connsiteX2" fmla="*/ 92109 w 4505283"/>
                  <a:gd name="connsiteY2" fmla="*/ 1037222 h 3638861"/>
                </a:gdLst>
                <a:ahLst/>
                <a:cxnLst>
                  <a:cxn ang="0">
                    <a:pos x="connsiteX0" y="connsiteY0"/>
                  </a:cxn>
                  <a:cxn ang="0">
                    <a:pos x="connsiteX1" y="connsiteY1"/>
                  </a:cxn>
                  <a:cxn ang="0">
                    <a:pos x="connsiteX2" y="connsiteY2"/>
                  </a:cxn>
                </a:cxnLst>
                <a:rect l="l" t="t" r="r" b="b"/>
                <a:pathLst>
                  <a:path w="4505283" h="3638861">
                    <a:moveTo>
                      <a:pt x="2905677" y="0"/>
                    </a:moveTo>
                    <a:cubicBezTo>
                      <a:pt x="6445188" y="1798897"/>
                      <a:pt x="3402412" y="5092180"/>
                      <a:pt x="602369" y="2925792"/>
                    </a:cubicBezTo>
                    <a:cubicBezTo>
                      <a:pt x="218438" y="2460079"/>
                      <a:pt x="-185946" y="1856712"/>
                      <a:pt x="92109" y="1037222"/>
                    </a:cubicBezTo>
                  </a:path>
                </a:pathLst>
              </a:custGeom>
              <a:noFill/>
              <a:ln w="28575" algn="ctr">
                <a:solidFill>
                  <a:srgbClr val="4472C4"/>
                </a:solidFill>
                <a:prstDash val="sysDot"/>
                <a:round/>
                <a:headEnd type="none"/>
                <a:tailEnd type="triangle"/>
              </a:ln>
            </p:spPr>
            <p:txBody>
              <a:bodyPr lIns="21946" tIns="10973" rIns="21946" bIns="1097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3200" b="0" i="0" u="none" strike="noStrike" kern="1200" cap="none" spc="0" normalizeH="0" baseline="0" noProof="0" dirty="0">
                  <a:ln>
                    <a:noFill/>
                  </a:ln>
                  <a:solidFill>
                    <a:prstClr val="black"/>
                  </a:solidFill>
                  <a:effectLst/>
                  <a:uLnTx/>
                  <a:uFillTx/>
                  <a:latin typeface="Trebuchet MS"/>
                  <a:ea typeface="Meiryo UI"/>
                  <a:cs typeface="+mn-cs"/>
                </a:endParaRPr>
              </a:p>
            </p:txBody>
          </p:sp>
          <p:grpSp>
            <p:nvGrpSpPr>
              <p:cNvPr id="53" name="Group 309">
                <a:extLst>
                  <a:ext uri="{FF2B5EF4-FFF2-40B4-BE49-F238E27FC236}">
                    <a16:creationId xmlns:a16="http://schemas.microsoft.com/office/drawing/2014/main" id="{8436C172-C6B5-9B21-A6A5-D928EF099A0D}"/>
                  </a:ext>
                </a:extLst>
              </p:cNvPr>
              <p:cNvGrpSpPr/>
              <p:nvPr/>
            </p:nvGrpSpPr>
            <p:grpSpPr>
              <a:xfrm>
                <a:off x="6817587" y="4829281"/>
                <a:ext cx="426435" cy="248216"/>
                <a:chOff x="5105307" y="3105150"/>
                <a:chExt cx="313393" cy="185179"/>
              </a:xfrm>
            </p:grpSpPr>
            <p:sp>
              <p:nvSpPr>
                <p:cNvPr id="74" name="Oval 518">
                  <a:extLst>
                    <a:ext uri="{FF2B5EF4-FFF2-40B4-BE49-F238E27FC236}">
                      <a16:creationId xmlns:a16="http://schemas.microsoft.com/office/drawing/2014/main" id="{68EAB412-7145-7F9B-C7F3-7FDE6437B955}"/>
                    </a:ext>
                  </a:extLst>
                </p:cNvPr>
                <p:cNvSpPr/>
                <p:nvPr/>
              </p:nvSpPr>
              <p:spPr bwMode="auto">
                <a:xfrm>
                  <a:off x="5105307" y="3203501"/>
                  <a:ext cx="86828" cy="86828"/>
                </a:xfrm>
                <a:prstGeom prst="ellipse">
                  <a:avLst/>
                </a:prstGeom>
                <a:solidFill>
                  <a:srgbClr val="30C1D7"/>
                </a:solidFill>
                <a:ln w="9525" algn="ctr">
                  <a:noFill/>
                  <a:miter lim="800000"/>
                  <a:headEnd/>
                  <a:tailEnd/>
                </a:ln>
              </p:spPr>
              <p:txBody>
                <a:bodyPr wrap="none" lIns="36000" tIns="10800" rIns="36000" bIns="1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marR="0" lvl="0" indent="-185738" algn="ctr" defTabSz="914400" rtl="0" eaLnBrk="1" fontAlgn="auto" latinLnBrk="0" hangingPunct="1">
                    <a:lnSpc>
                      <a:spcPct val="100000"/>
                    </a:lnSpc>
                    <a:spcBef>
                      <a:spcPts val="0"/>
                    </a:spcBef>
                    <a:spcAft>
                      <a:spcPts val="0"/>
                    </a:spcAft>
                    <a:buClr>
                      <a:srgbClr val="969696"/>
                    </a:buClr>
                    <a:buSzPct val="80000"/>
                    <a:buFontTx/>
                    <a:buNone/>
                    <a:tabLst/>
                    <a:defRPr/>
                  </a:pPr>
                  <a:endParaRPr kumimoji="0" 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5" name="Oval 521">
                  <a:extLst>
                    <a:ext uri="{FF2B5EF4-FFF2-40B4-BE49-F238E27FC236}">
                      <a16:creationId xmlns:a16="http://schemas.microsoft.com/office/drawing/2014/main" id="{326B33CF-9AAB-1BBA-3918-D924326A1ADA}"/>
                    </a:ext>
                  </a:extLst>
                </p:cNvPr>
                <p:cNvSpPr/>
                <p:nvPr/>
              </p:nvSpPr>
              <p:spPr bwMode="auto">
                <a:xfrm>
                  <a:off x="5331872" y="3105150"/>
                  <a:ext cx="86828" cy="86828"/>
                </a:xfrm>
                <a:prstGeom prst="ellipse">
                  <a:avLst/>
                </a:prstGeom>
                <a:solidFill>
                  <a:srgbClr val="6D2F9C"/>
                </a:solidFill>
                <a:ln w="9525" algn="ctr">
                  <a:noFill/>
                  <a:miter lim="800000"/>
                  <a:headEnd/>
                  <a:tailEnd/>
                </a:ln>
              </p:spPr>
              <p:txBody>
                <a:bodyPr wrap="none" lIns="36000" tIns="10800" rIns="36000" bIns="1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marR="0" lvl="0" indent="-185738" algn="ctr" defTabSz="914400" rtl="0" eaLnBrk="1" fontAlgn="auto" latinLnBrk="0" hangingPunct="1">
                    <a:lnSpc>
                      <a:spcPct val="100000"/>
                    </a:lnSpc>
                    <a:spcBef>
                      <a:spcPts val="0"/>
                    </a:spcBef>
                    <a:spcAft>
                      <a:spcPts val="0"/>
                    </a:spcAft>
                    <a:buClr>
                      <a:srgbClr val="969696"/>
                    </a:buClr>
                    <a:buSzPct val="80000"/>
                    <a:buFontTx/>
                    <a:buNone/>
                    <a:tabLst/>
                    <a:defRPr/>
                  </a:pPr>
                  <a:endParaRPr kumimoji="0" 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54" name="Freeform 522">
                <a:extLst>
                  <a:ext uri="{FF2B5EF4-FFF2-40B4-BE49-F238E27FC236}">
                    <a16:creationId xmlns:a16="http://schemas.microsoft.com/office/drawing/2014/main" id="{042E1812-F550-DE86-DE87-2A379D94D2F0}"/>
                  </a:ext>
                </a:extLst>
              </p:cNvPr>
              <p:cNvSpPr/>
              <p:nvPr/>
            </p:nvSpPr>
            <p:spPr bwMode="auto">
              <a:xfrm>
                <a:off x="6784416" y="4030478"/>
                <a:ext cx="344371" cy="331948"/>
              </a:xfrm>
              <a:custGeom>
                <a:avLst/>
                <a:gdLst>
                  <a:gd name="connsiteX0" fmla="*/ 0 w 422031"/>
                  <a:gd name="connsiteY0" fmla="*/ 0 h 624253"/>
                  <a:gd name="connsiteX1" fmla="*/ 422031 w 422031"/>
                  <a:gd name="connsiteY1" fmla="*/ 246184 h 624253"/>
                  <a:gd name="connsiteX2" fmla="*/ 52754 w 422031"/>
                  <a:gd name="connsiteY2" fmla="*/ 624253 h 624253"/>
                  <a:gd name="connsiteX0" fmla="*/ 0 w 52753"/>
                  <a:gd name="connsiteY0" fmla="*/ 0 h 624253"/>
                  <a:gd name="connsiteX1" fmla="*/ 52754 w 52753"/>
                  <a:gd name="connsiteY1" fmla="*/ 624253 h 624253"/>
                  <a:gd name="connsiteX0" fmla="*/ 0 w 414221"/>
                  <a:gd name="connsiteY0" fmla="*/ 0 h 466522"/>
                  <a:gd name="connsiteX1" fmla="*/ 414222 w 414221"/>
                  <a:gd name="connsiteY1" fmla="*/ 466522 h 466522"/>
                  <a:gd name="connsiteX0" fmla="*/ 0 w 414221"/>
                  <a:gd name="connsiteY0" fmla="*/ 0 h 466522"/>
                  <a:gd name="connsiteX1" fmla="*/ 219647 w 414221"/>
                  <a:gd name="connsiteY1" fmla="*/ 251187 h 466522"/>
                  <a:gd name="connsiteX2" fmla="*/ 414222 w 414221"/>
                  <a:gd name="connsiteY2" fmla="*/ 466522 h 466522"/>
                  <a:gd name="connsiteX0" fmla="*/ 60500 w 474721"/>
                  <a:gd name="connsiteY0" fmla="*/ 0 h 466522"/>
                  <a:gd name="connsiteX1" fmla="*/ 10691 w 474721"/>
                  <a:gd name="connsiteY1" fmla="*/ 238044 h 466522"/>
                  <a:gd name="connsiteX2" fmla="*/ 474722 w 474721"/>
                  <a:gd name="connsiteY2" fmla="*/ 466522 h 466522"/>
                  <a:gd name="connsiteX0" fmla="*/ 62543 w 476764"/>
                  <a:gd name="connsiteY0" fmla="*/ 0 h 466522"/>
                  <a:gd name="connsiteX1" fmla="*/ 12734 w 476764"/>
                  <a:gd name="connsiteY1" fmla="*/ 238044 h 466522"/>
                  <a:gd name="connsiteX2" fmla="*/ 476765 w 476764"/>
                  <a:gd name="connsiteY2" fmla="*/ 466522 h 466522"/>
                </a:gdLst>
                <a:ahLst/>
                <a:cxnLst>
                  <a:cxn ang="0">
                    <a:pos x="connsiteX0" y="connsiteY0"/>
                  </a:cxn>
                  <a:cxn ang="0">
                    <a:pos x="connsiteX1" y="connsiteY1"/>
                  </a:cxn>
                  <a:cxn ang="0">
                    <a:pos x="connsiteX2" y="connsiteY2"/>
                  </a:cxn>
                </a:cxnLst>
                <a:rect l="l" t="t" r="r" b="b"/>
                <a:pathLst>
                  <a:path w="476764" h="466522">
                    <a:moveTo>
                      <a:pt x="62543" y="0"/>
                    </a:moveTo>
                    <a:lnTo>
                      <a:pt x="12734" y="238044"/>
                    </a:lnTo>
                    <a:cubicBezTo>
                      <a:pt x="-68839" y="142364"/>
                      <a:pt x="259825" y="350447"/>
                      <a:pt x="476765" y="466522"/>
                    </a:cubicBezTo>
                  </a:path>
                </a:pathLst>
              </a:custGeom>
              <a:noFill/>
              <a:ln w="28575" cap="rnd" cmpd="sng" algn="ctr">
                <a:solidFill>
                  <a:srgbClr val="4472C4"/>
                </a:solidFill>
                <a:prstDash val="sysDot"/>
                <a:round/>
                <a:headEnd type="none" w="med" len="med"/>
                <a:tailEnd type="none" w="med" len="med"/>
              </a:ln>
            </p:spPr>
            <p:txBody>
              <a:bodyPr lIns="5267" tIns="2634" rIns="5267" bIns="26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800" b="0" i="0" u="none" strike="noStrike" kern="1200" cap="none" spc="0" normalizeH="0" baseline="0" noProof="0">
                  <a:ln>
                    <a:noFill/>
                  </a:ln>
                  <a:solidFill>
                    <a:prstClr val="black"/>
                  </a:solidFill>
                  <a:effectLst/>
                  <a:uLnTx/>
                  <a:uFillTx/>
                  <a:latin typeface="Trebuchet MS"/>
                  <a:ea typeface="Meiryo UI"/>
                  <a:cs typeface="+mn-cs"/>
                </a:endParaRPr>
              </a:p>
            </p:txBody>
          </p:sp>
          <p:pic>
            <p:nvPicPr>
              <p:cNvPr id="55" name="Picture 523">
                <a:extLst>
                  <a:ext uri="{FF2B5EF4-FFF2-40B4-BE49-F238E27FC236}">
                    <a16:creationId xmlns:a16="http://schemas.microsoft.com/office/drawing/2014/main" id="{285E53C3-235A-32E6-50D5-00F5D11FC57A}"/>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7915980" y="5198815"/>
                <a:ext cx="284433" cy="281991"/>
              </a:xfrm>
              <a:prstGeom prst="rect">
                <a:avLst/>
              </a:prstGeom>
            </p:spPr>
          </p:pic>
          <p:pic>
            <p:nvPicPr>
              <p:cNvPr id="56" name="Picture 524">
                <a:extLst>
                  <a:ext uri="{FF2B5EF4-FFF2-40B4-BE49-F238E27FC236}">
                    <a16:creationId xmlns:a16="http://schemas.microsoft.com/office/drawing/2014/main" id="{1D422563-1A0F-32A0-533D-C068AEC38165}"/>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701942" y="6180955"/>
                <a:ext cx="314226" cy="311525"/>
              </a:xfrm>
              <a:prstGeom prst="rect">
                <a:avLst/>
              </a:prstGeom>
            </p:spPr>
          </p:pic>
          <p:pic>
            <p:nvPicPr>
              <p:cNvPr id="57" name="Picture 539">
                <a:extLst>
                  <a:ext uri="{FF2B5EF4-FFF2-40B4-BE49-F238E27FC236}">
                    <a16:creationId xmlns:a16="http://schemas.microsoft.com/office/drawing/2014/main" id="{85CD2672-47B5-FA69-D3EF-CAFD5AD10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7429" flipH="1">
                <a:off x="8013652" y="4970957"/>
                <a:ext cx="376847" cy="300471"/>
              </a:xfrm>
              <a:prstGeom prst="rect">
                <a:avLst/>
              </a:prstGeom>
            </p:spPr>
          </p:pic>
          <p:pic>
            <p:nvPicPr>
              <p:cNvPr id="58" name="Picture 540">
                <a:extLst>
                  <a:ext uri="{FF2B5EF4-FFF2-40B4-BE49-F238E27FC236}">
                    <a16:creationId xmlns:a16="http://schemas.microsoft.com/office/drawing/2014/main" id="{B0B8B557-0E2D-B61F-62D3-CF967B2F51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69357">
                <a:off x="7201015" y="6245645"/>
                <a:ext cx="298818" cy="365737"/>
              </a:xfrm>
              <a:prstGeom prst="rect">
                <a:avLst/>
              </a:prstGeom>
            </p:spPr>
          </p:pic>
          <p:grpSp>
            <p:nvGrpSpPr>
              <p:cNvPr id="59" name="Group 543">
                <a:extLst>
                  <a:ext uri="{FF2B5EF4-FFF2-40B4-BE49-F238E27FC236}">
                    <a16:creationId xmlns:a16="http://schemas.microsoft.com/office/drawing/2014/main" id="{3CA0A403-CDC2-226F-B8DA-42216B0BC62B}"/>
                  </a:ext>
                </a:extLst>
              </p:cNvPr>
              <p:cNvGrpSpPr/>
              <p:nvPr/>
            </p:nvGrpSpPr>
            <p:grpSpPr>
              <a:xfrm>
                <a:off x="8101006" y="4211552"/>
                <a:ext cx="1316060" cy="887738"/>
                <a:chOff x="6035810" y="2762830"/>
                <a:chExt cx="967192" cy="662286"/>
              </a:xfrm>
            </p:grpSpPr>
            <p:sp>
              <p:nvSpPr>
                <p:cNvPr id="72" name="Rectangle 557">
                  <a:extLst>
                    <a:ext uri="{FF2B5EF4-FFF2-40B4-BE49-F238E27FC236}">
                      <a16:creationId xmlns:a16="http://schemas.microsoft.com/office/drawing/2014/main" id="{B25ADE07-EEBF-C633-C652-95BA213BCCB1}"/>
                    </a:ext>
                  </a:extLst>
                </p:cNvPr>
                <p:cNvSpPr/>
                <p:nvPr/>
              </p:nvSpPr>
              <p:spPr bwMode="auto">
                <a:xfrm>
                  <a:off x="6558291" y="2762830"/>
                  <a:ext cx="444711" cy="229917"/>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698" marR="0" lvl="0" indent="-10698" algn="l" defTabSz="914400" rtl="0" eaLnBrk="1" fontAlgn="auto" latinLnBrk="0" hangingPunct="1">
                    <a:lnSpc>
                      <a:spcPct val="100000"/>
                    </a:lnSpc>
                    <a:spcBef>
                      <a:spcPts val="0"/>
                    </a:spcBef>
                    <a:spcAft>
                      <a:spcPts val="0"/>
                    </a:spcAft>
                    <a:buClr>
                      <a:srgbClr val="969696"/>
                    </a:buClr>
                    <a:buSzPct val="80000"/>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タクシー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3" name="Picture 558">
                  <a:extLst>
                    <a:ext uri="{FF2B5EF4-FFF2-40B4-BE49-F238E27FC236}">
                      <a16:creationId xmlns:a16="http://schemas.microsoft.com/office/drawing/2014/main" id="{5EA057B3-33B8-09A8-E3B8-0DE4276BD312}"/>
                    </a:ext>
                  </a:extLst>
                </p:cNvPr>
                <p:cNvPicPr>
                  <a:picLocks noChangeAspect="1"/>
                </p:cNvPicPr>
                <p:nvPr/>
              </p:nvPicPr>
              <p:blipFill rotWithShape="1">
                <a:blip r:embed="rId8"/>
                <a:srcRect l="4490" r="4490"/>
                <a:stretch/>
              </p:blipFill>
              <p:spPr>
                <a:xfrm>
                  <a:off x="6035810" y="2891731"/>
                  <a:ext cx="533385" cy="533385"/>
                </a:xfrm>
                <a:prstGeom prst="ellipse">
                  <a:avLst/>
                </a:prstGeom>
                <a:grpFill/>
                <a:ln w="9144" cap="flat" cmpd="sng" algn="ctr">
                  <a:solidFill>
                    <a:srgbClr val="29BA74"/>
                  </a:solidFill>
                  <a:prstDash val="solid"/>
                  <a:round/>
                  <a:headEnd type="none" w="med" len="med"/>
                  <a:tailEnd type="none" w="med" len="med"/>
                </a:ln>
              </p:spPr>
            </p:pic>
          </p:grpSp>
          <p:sp>
            <p:nvSpPr>
              <p:cNvPr id="60" name="Rectangle 555">
                <a:extLst>
                  <a:ext uri="{FF2B5EF4-FFF2-40B4-BE49-F238E27FC236}">
                    <a16:creationId xmlns:a16="http://schemas.microsoft.com/office/drawing/2014/main" id="{A4A58F3D-AD6E-4082-5B77-CE81EED16059}"/>
                  </a:ext>
                </a:extLst>
              </p:cNvPr>
              <p:cNvSpPr/>
              <p:nvPr/>
            </p:nvSpPr>
            <p:spPr bwMode="auto">
              <a:xfrm>
                <a:off x="4367322" y="6207487"/>
                <a:ext cx="973400" cy="184639"/>
              </a:xfrm>
              <a:prstGeom prst="rect">
                <a:avLst/>
              </a:prstGeom>
              <a:noFill/>
              <a:ln w="9525" algn="ctr">
                <a:noFill/>
                <a:miter lim="800000"/>
                <a:headEnd/>
                <a:tailEnd/>
              </a:ln>
              <a:extLst>
                <a:ext uri="{909E8E84-426E-40DD-AFC4-6F175D3DCCD1}">
                  <a14:hiddenFill xmlns:a14="http://schemas.microsoft.com/office/drawing/2010/main">
                    <a:solidFill>
                      <a:srgbClr val="6E6F73"/>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5184" tIns="1555" rIns="5184" bIns="1555"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969696"/>
                  </a:buClr>
                  <a:buSzPct val="80000"/>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a:t>
                </a:r>
                <a:endParaRPr kumimoji="0" 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61" name="Group 546">
                <a:extLst>
                  <a:ext uri="{FF2B5EF4-FFF2-40B4-BE49-F238E27FC236}">
                    <a16:creationId xmlns:a16="http://schemas.microsoft.com/office/drawing/2014/main" id="{ECF5D3ED-0FBC-EE1B-41EF-2D40FEE01297}"/>
                  </a:ext>
                </a:extLst>
              </p:cNvPr>
              <p:cNvGrpSpPr/>
              <p:nvPr/>
            </p:nvGrpSpPr>
            <p:grpSpPr>
              <a:xfrm>
                <a:off x="7509973" y="5905005"/>
                <a:ext cx="1240108" cy="730678"/>
                <a:chOff x="5686116" y="3797621"/>
                <a:chExt cx="911373" cy="545115"/>
              </a:xfrm>
            </p:grpSpPr>
            <p:sp>
              <p:nvSpPr>
                <p:cNvPr id="70" name="Rectangle 551">
                  <a:extLst>
                    <a:ext uri="{FF2B5EF4-FFF2-40B4-BE49-F238E27FC236}">
                      <a16:creationId xmlns:a16="http://schemas.microsoft.com/office/drawing/2014/main" id="{8A24CFBD-36A5-39E4-9DF7-A0CC7CB0FAF6}"/>
                    </a:ext>
                  </a:extLst>
                </p:cNvPr>
                <p:cNvSpPr/>
                <p:nvPr/>
              </p:nvSpPr>
              <p:spPr bwMode="auto">
                <a:xfrm>
                  <a:off x="6258881" y="4249548"/>
                  <a:ext cx="338608" cy="93188"/>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698" marR="0" lvl="0" indent="-10698" algn="l" defTabSz="914400" rtl="0" eaLnBrk="1" fontAlgn="auto" latinLnBrk="0" hangingPunct="1">
                    <a:lnSpc>
                      <a:spcPct val="100000"/>
                    </a:lnSpc>
                    <a:spcBef>
                      <a:spcPts val="0"/>
                    </a:spcBef>
                    <a:spcAft>
                      <a:spcPts val="0"/>
                    </a:spcAft>
                    <a:buClr>
                      <a:srgbClr val="969696"/>
                    </a:buClr>
                    <a:buSzPct val="80000"/>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シェア</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698" marR="0" lvl="0" indent="-10698" algn="l" defTabSz="914400" rtl="0" eaLnBrk="1" fontAlgn="auto" latinLnBrk="0" hangingPunct="1">
                    <a:lnSpc>
                      <a:spcPct val="100000"/>
                    </a:lnSpc>
                    <a:spcBef>
                      <a:spcPts val="0"/>
                    </a:spcBef>
                    <a:spcAft>
                      <a:spcPts val="0"/>
                    </a:spcAft>
                    <a:buClr>
                      <a:srgbClr val="969696"/>
                    </a:buClr>
                    <a:buSzPct val="80000"/>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サイクル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1" name="Picture 552">
                  <a:extLst>
                    <a:ext uri="{FF2B5EF4-FFF2-40B4-BE49-F238E27FC236}">
                      <a16:creationId xmlns:a16="http://schemas.microsoft.com/office/drawing/2014/main" id="{738CECC8-3A0B-CB0A-EA15-6B2F0F226C68}"/>
                    </a:ext>
                  </a:extLst>
                </p:cNvPr>
                <p:cNvPicPr>
                  <a:picLocks noChangeAspect="1"/>
                </p:cNvPicPr>
                <p:nvPr/>
              </p:nvPicPr>
              <p:blipFill rotWithShape="1">
                <a:blip r:embed="rId9"/>
                <a:srcRect l="-322" t="1301" r="3089" b="2175"/>
                <a:stretch/>
              </p:blipFill>
              <p:spPr>
                <a:xfrm>
                  <a:off x="5686116" y="3797621"/>
                  <a:ext cx="533385" cy="533385"/>
                </a:xfrm>
                <a:prstGeom prst="ellipse">
                  <a:avLst/>
                </a:prstGeom>
                <a:grpFill/>
                <a:ln w="9144" cap="flat" cmpd="sng" algn="ctr">
                  <a:solidFill>
                    <a:srgbClr val="30C1D7"/>
                  </a:solidFill>
                  <a:prstDash val="solid"/>
                  <a:round/>
                  <a:headEnd type="none" w="med" len="med"/>
                  <a:tailEnd type="none" w="med" len="med"/>
                </a:ln>
              </p:spPr>
            </p:pic>
          </p:grpSp>
          <p:grpSp>
            <p:nvGrpSpPr>
              <p:cNvPr id="62" name="Group 547">
                <a:extLst>
                  <a:ext uri="{FF2B5EF4-FFF2-40B4-BE49-F238E27FC236}">
                    <a16:creationId xmlns:a16="http://schemas.microsoft.com/office/drawing/2014/main" id="{23C695D1-F127-9E56-6D3C-5B899F3B016E}"/>
                  </a:ext>
                </a:extLst>
              </p:cNvPr>
              <p:cNvGrpSpPr/>
              <p:nvPr/>
            </p:nvGrpSpPr>
            <p:grpSpPr>
              <a:xfrm>
                <a:off x="4719730" y="3385917"/>
                <a:ext cx="857391" cy="969729"/>
                <a:chOff x="3508528" y="1990245"/>
                <a:chExt cx="630109" cy="723456"/>
              </a:xfrm>
            </p:grpSpPr>
            <p:pic>
              <p:nvPicPr>
                <p:cNvPr id="68" name="Picture 3826">
                  <a:extLst>
                    <a:ext uri="{FF2B5EF4-FFF2-40B4-BE49-F238E27FC236}">
                      <a16:creationId xmlns:a16="http://schemas.microsoft.com/office/drawing/2014/main" id="{A7E53CB9-83EF-4FFC-09E0-5DB711C7B9EF}"/>
                    </a:ext>
                  </a:extLst>
                </p:cNvPr>
                <p:cNvPicPr>
                  <a:picLocks noChangeAspect="1"/>
                </p:cNvPicPr>
                <p:nvPr/>
              </p:nvPicPr>
              <p:blipFill rotWithShape="1">
                <a:blip r:embed="rId10"/>
                <a:srcRect l="6821" t="2753" r="42717" b="20671"/>
                <a:stretch/>
              </p:blipFill>
              <p:spPr>
                <a:xfrm>
                  <a:off x="3573913" y="2148977"/>
                  <a:ext cx="564724" cy="564724"/>
                </a:xfrm>
                <a:prstGeom prst="ellipse">
                  <a:avLst/>
                </a:prstGeom>
                <a:grpFill/>
                <a:ln w="9681">
                  <a:solidFill>
                    <a:schemeClr val="accent5"/>
                  </a:solidFill>
                </a:ln>
              </p:spPr>
            </p:pic>
            <p:sp>
              <p:nvSpPr>
                <p:cNvPr id="69" name="Rectangle 3827">
                  <a:extLst>
                    <a:ext uri="{FF2B5EF4-FFF2-40B4-BE49-F238E27FC236}">
                      <a16:creationId xmlns:a16="http://schemas.microsoft.com/office/drawing/2014/main" id="{0FF4B87C-1D5A-DB8B-C3CE-52892342A09D}"/>
                    </a:ext>
                  </a:extLst>
                </p:cNvPr>
                <p:cNvSpPr/>
                <p:nvPr/>
              </p:nvSpPr>
              <p:spPr bwMode="auto">
                <a:xfrm>
                  <a:off x="3508528" y="1990245"/>
                  <a:ext cx="434664" cy="148147"/>
                </a:xfrm>
                <a:prstGeom prst="rect">
                  <a:avLst/>
                </a:prstGeom>
                <a:noFill/>
                <a:ln w="9525" algn="ctr">
                  <a:noFill/>
                  <a:miter lim="800000"/>
                  <a:headEnd/>
                  <a:tailEnd/>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marR="0" lvl="0" indent="-185738" algn="ctr" defTabSz="914400" rtl="0" eaLnBrk="1" fontAlgn="auto" latinLnBrk="0" hangingPunct="1">
                    <a:lnSpc>
                      <a:spcPct val="100000"/>
                    </a:lnSpc>
                    <a:spcBef>
                      <a:spcPts val="0"/>
                    </a:spcBef>
                    <a:spcAft>
                      <a:spcPts val="0"/>
                    </a:spcAft>
                    <a:buClr>
                      <a:srgbClr val="969696"/>
                    </a:buClr>
                    <a:buSzPct val="80000"/>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鉄道</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63" name="Picture 653">
                <a:extLst>
                  <a:ext uri="{FF2B5EF4-FFF2-40B4-BE49-F238E27FC236}">
                    <a16:creationId xmlns:a16="http://schemas.microsoft.com/office/drawing/2014/main" id="{A88367B9-CB89-A041-62CE-E3F5CFF283BD}"/>
                  </a:ext>
                </a:extLst>
              </p:cNvPr>
              <p:cNvPicPr>
                <a:picLocks noChangeAspect="1"/>
              </p:cNvPicPr>
              <p:nvPr/>
            </p:nvPicPr>
            <p:blipFill>
              <a:blip r:embed="rId11"/>
              <a:stretch>
                <a:fillRect/>
              </a:stretch>
            </p:blipFill>
            <p:spPr>
              <a:xfrm rot="368572">
                <a:off x="6911465" y="5212572"/>
                <a:ext cx="808724" cy="549373"/>
              </a:xfrm>
              <a:prstGeom prst="rect">
                <a:avLst/>
              </a:prstGeom>
            </p:spPr>
          </p:pic>
          <p:pic>
            <p:nvPicPr>
              <p:cNvPr id="64" name="Picture 525">
                <a:extLst>
                  <a:ext uri="{FF2B5EF4-FFF2-40B4-BE49-F238E27FC236}">
                    <a16:creationId xmlns:a16="http://schemas.microsoft.com/office/drawing/2014/main" id="{824B4362-2401-2317-71DA-A0DC28DBC4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535" y="3833298"/>
                <a:ext cx="304535" cy="301916"/>
              </a:xfrm>
              <a:prstGeom prst="rect">
                <a:avLst/>
              </a:prstGeom>
            </p:spPr>
          </p:pic>
          <p:sp>
            <p:nvSpPr>
              <p:cNvPr id="65" name="Rectangle 1189">
                <a:extLst>
                  <a:ext uri="{FF2B5EF4-FFF2-40B4-BE49-F238E27FC236}">
                    <a16:creationId xmlns:a16="http://schemas.microsoft.com/office/drawing/2014/main" id="{8315EB92-7020-D4EE-B5A8-C9EE3C62A653}"/>
                  </a:ext>
                </a:extLst>
              </p:cNvPr>
              <p:cNvSpPr/>
              <p:nvPr/>
            </p:nvSpPr>
            <p:spPr bwMode="auto">
              <a:xfrm>
                <a:off x="7367258" y="3120659"/>
                <a:ext cx="904011" cy="333827"/>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69696"/>
                  </a:buClr>
                  <a:buSzPct val="80000"/>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路線バス</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6" name="Picture 554">
                <a:extLst>
                  <a:ext uri="{FF2B5EF4-FFF2-40B4-BE49-F238E27FC236}">
                    <a16:creationId xmlns:a16="http://schemas.microsoft.com/office/drawing/2014/main" id="{1E592B69-0521-B66B-B883-F9C1F66982C2}"/>
                  </a:ext>
                </a:extLst>
              </p:cNvPr>
              <p:cNvPicPr>
                <a:picLocks noChangeAspect="1"/>
              </p:cNvPicPr>
              <p:nvPr/>
            </p:nvPicPr>
            <p:blipFill rotWithShape="1">
              <a:blip r:embed="rId12"/>
              <a:srcRect l="1182" r="1182"/>
              <a:stretch/>
            </p:blipFill>
            <p:spPr>
              <a:xfrm>
                <a:off x="7329188" y="3464007"/>
                <a:ext cx="790110" cy="778328"/>
              </a:xfrm>
              <a:prstGeom prst="ellipse">
                <a:avLst/>
              </a:prstGeom>
              <a:grpFill/>
              <a:ln w="9144">
                <a:solidFill>
                  <a:schemeClr val="accent5"/>
                </a:solidFill>
              </a:ln>
            </p:spPr>
          </p:pic>
          <p:pic>
            <p:nvPicPr>
              <p:cNvPr id="67" name="Picture 534">
                <a:extLst>
                  <a:ext uri="{FF2B5EF4-FFF2-40B4-BE49-F238E27FC236}">
                    <a16:creationId xmlns:a16="http://schemas.microsoft.com/office/drawing/2014/main" id="{EA3AA774-6733-16B9-C200-A1819E8AF9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777131" y="3653766"/>
                <a:ext cx="703080" cy="554938"/>
              </a:xfrm>
              <a:prstGeom prst="rect">
                <a:avLst/>
              </a:prstGeom>
            </p:spPr>
          </p:pic>
        </p:grpSp>
        <p:pic>
          <p:nvPicPr>
            <p:cNvPr id="46" name="Picture 4" descr="オンデマンドバスの社会実験を2021年３月30日から開始します｜Osaka Metro">
              <a:extLst>
                <a:ext uri="{FF2B5EF4-FFF2-40B4-BE49-F238E27FC236}">
                  <a16:creationId xmlns:a16="http://schemas.microsoft.com/office/drawing/2014/main" id="{67BE7DE6-AA50-3756-32E2-D2E8EE1DD30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5023980" y="4302486"/>
              <a:ext cx="789924" cy="5280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タイトル 1">
            <a:extLst>
              <a:ext uri="{FF2B5EF4-FFF2-40B4-BE49-F238E27FC236}">
                <a16:creationId xmlns:a16="http://schemas.microsoft.com/office/drawing/2014/main" id="{DBA9B73C-BB50-616C-1863-AB349597D8F7}"/>
              </a:ext>
            </a:extLst>
          </p:cNvPr>
          <p:cNvSpPr txBox="1">
            <a:spLocks/>
          </p:cNvSpPr>
          <p:nvPr/>
        </p:nvSpPr>
        <p:spPr>
          <a:xfrm>
            <a:off x="0" y="-7450"/>
            <a:ext cx="9144000" cy="63499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latin typeface="Meiryo UI" panose="020B0604030504040204" pitchFamily="50" charset="-128"/>
                <a:ea typeface="Meiryo UI" panose="020B0604030504040204" pitchFamily="50" charset="-128"/>
              </a:rPr>
              <a:t> 都市型</a:t>
            </a:r>
            <a:r>
              <a:rPr lang="en-US" altLang="ja-JP" sz="2400" b="1" dirty="0" err="1">
                <a:latin typeface="Meiryo UI" panose="020B0604030504040204" pitchFamily="50" charset="-128"/>
                <a:ea typeface="Meiryo UI" panose="020B0604030504040204" pitchFamily="50" charset="-128"/>
              </a:rPr>
              <a:t>MaaS</a:t>
            </a:r>
            <a:r>
              <a:rPr lang="ja-JP" altLang="en-US" sz="2400" b="1" dirty="0">
                <a:latin typeface="Meiryo UI" panose="020B0604030504040204" pitchFamily="50" charset="-128"/>
                <a:ea typeface="Meiryo UI" panose="020B0604030504040204" pitchFamily="50" charset="-128"/>
              </a:rPr>
              <a:t>構想（</a:t>
            </a:r>
            <a:r>
              <a:rPr lang="en-US" altLang="ja-JP" sz="2400" b="1" dirty="0">
                <a:latin typeface="Meiryo UI" panose="020B0604030504040204" pitchFamily="50" charset="-128"/>
                <a:ea typeface="Meiryo UI" panose="020B0604030504040204" pitchFamily="50" charset="-128"/>
              </a:rPr>
              <a:t>e METRO</a:t>
            </a:r>
            <a:r>
              <a:rPr lang="ja-JP" altLang="en-US" sz="2400" b="1" dirty="0">
                <a:latin typeface="Meiryo UI" panose="020B0604030504040204" pitchFamily="50" charset="-128"/>
                <a:ea typeface="Meiryo UI" panose="020B0604030504040204" pitchFamily="50" charset="-128"/>
              </a:rPr>
              <a:t>）第</a:t>
            </a:r>
            <a:r>
              <a:rPr lang="en-US" altLang="ja-JP" sz="2400" b="1" dirty="0">
                <a:latin typeface="Meiryo UI" panose="020B0604030504040204" pitchFamily="50" charset="-128"/>
                <a:ea typeface="Meiryo UI" panose="020B0604030504040204" pitchFamily="50" charset="-128"/>
              </a:rPr>
              <a:t>2</a:t>
            </a:r>
            <a:r>
              <a:rPr lang="ja-JP" altLang="en-US" sz="2400" b="1" dirty="0">
                <a:latin typeface="Meiryo UI" panose="020B0604030504040204" pitchFamily="50" charset="-128"/>
                <a:ea typeface="Meiryo UI" panose="020B0604030504040204" pitchFamily="50" charset="-128"/>
              </a:rPr>
              <a:t>層の取組み事例（オンデマンドバス）</a:t>
            </a:r>
          </a:p>
        </p:txBody>
      </p:sp>
      <p:cxnSp>
        <p:nvCxnSpPr>
          <p:cNvPr id="158" name="直線コネクタ 157">
            <a:extLst>
              <a:ext uri="{FF2B5EF4-FFF2-40B4-BE49-F238E27FC236}">
                <a16:creationId xmlns:a16="http://schemas.microsoft.com/office/drawing/2014/main" id="{D0F7793A-AC8B-4803-27AE-54E2C6E8F248}"/>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5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5A40C96C-73C5-4A66-94ED-5A6A28F40BD1}"/>
              </a:ext>
            </a:extLst>
          </p:cNvPr>
          <p:cNvGrpSpPr/>
          <p:nvPr/>
        </p:nvGrpSpPr>
        <p:grpSpPr>
          <a:xfrm>
            <a:off x="4976150" y="554948"/>
            <a:ext cx="3758400" cy="4092003"/>
            <a:chOff x="3194913" y="3276423"/>
            <a:chExt cx="3546001" cy="4092003"/>
          </a:xfrm>
        </p:grpSpPr>
        <p:pic>
          <p:nvPicPr>
            <p:cNvPr id="28" name="図 27">
              <a:extLst>
                <a:ext uri="{FF2B5EF4-FFF2-40B4-BE49-F238E27FC236}">
                  <a16:creationId xmlns:a16="http://schemas.microsoft.com/office/drawing/2014/main" id="{E5991F71-6BA7-4EA9-96DB-B031B7A404D6}"/>
                </a:ext>
              </a:extLst>
            </p:cNvPr>
            <p:cNvPicPr>
              <a:picLocks noChangeAspect="1"/>
            </p:cNvPicPr>
            <p:nvPr/>
          </p:nvPicPr>
          <p:blipFill>
            <a:blip r:embed="rId3"/>
            <a:stretch>
              <a:fillRect/>
            </a:stretch>
          </p:blipFill>
          <p:spPr>
            <a:xfrm>
              <a:off x="3194913" y="5219567"/>
              <a:ext cx="3546000" cy="2148859"/>
            </a:xfrm>
            <a:prstGeom prst="rect">
              <a:avLst/>
            </a:prstGeom>
          </p:spPr>
        </p:pic>
        <p:grpSp>
          <p:nvGrpSpPr>
            <p:cNvPr id="29" name="グループ化 28">
              <a:extLst>
                <a:ext uri="{FF2B5EF4-FFF2-40B4-BE49-F238E27FC236}">
                  <a16:creationId xmlns:a16="http://schemas.microsoft.com/office/drawing/2014/main" id="{9D5086F0-9C5A-4019-BFD7-4583A41F1924}"/>
                </a:ext>
              </a:extLst>
            </p:cNvPr>
            <p:cNvGrpSpPr/>
            <p:nvPr/>
          </p:nvGrpSpPr>
          <p:grpSpPr>
            <a:xfrm>
              <a:off x="3194913" y="3276423"/>
              <a:ext cx="3546001" cy="1921794"/>
              <a:chOff x="8659791" y="2572291"/>
              <a:chExt cx="3556073" cy="1927252"/>
            </a:xfrm>
          </p:grpSpPr>
          <p:sp>
            <p:nvSpPr>
              <p:cNvPr id="30" name="テキスト ボックス 29">
                <a:extLst>
                  <a:ext uri="{FF2B5EF4-FFF2-40B4-BE49-F238E27FC236}">
                    <a16:creationId xmlns:a16="http://schemas.microsoft.com/office/drawing/2014/main" id="{A3DB5D75-91D5-4E12-A91D-FFDE62269BD7}"/>
                  </a:ext>
                </a:extLst>
              </p:cNvPr>
              <p:cNvSpPr txBox="1"/>
              <p:nvPr/>
            </p:nvSpPr>
            <p:spPr>
              <a:xfrm>
                <a:off x="8659791" y="2894560"/>
                <a:ext cx="3556072" cy="1604983"/>
              </a:xfrm>
              <a:prstGeom prst="rect">
                <a:avLst/>
              </a:prstGeom>
              <a:solidFill>
                <a:schemeClr val="bg1"/>
              </a:solidFill>
              <a:ln>
                <a:solidFill>
                  <a:schemeClr val="accent1"/>
                </a:solidFill>
              </a:ln>
            </p:spPr>
            <p:txBody>
              <a:bodyPr wrap="square" rtlCol="0">
                <a:spAutoFit/>
              </a:bodyPr>
              <a:lstStyle/>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車両同士のコミュニケーションによる</a:t>
                </a:r>
                <a:r>
                  <a:rPr lang="ja-JP" altLang="en-US" sz="1400" b="1" dirty="0">
                    <a:latin typeface="Meiryo UI" panose="020B0604030504040204" pitchFamily="50" charset="-128"/>
                    <a:ea typeface="Meiryo UI" panose="020B0604030504040204" pitchFamily="50" charset="-128"/>
                  </a:rPr>
                  <a:t>交通事故・</a:t>
                </a:r>
                <a:br>
                  <a:rPr lang="en-US" altLang="ja-JP" sz="1400" b="1" dirty="0">
                    <a:latin typeface="Meiryo UI" panose="020B0604030504040204" pitchFamily="50" charset="-128"/>
                    <a:ea typeface="Meiryo UI" panose="020B0604030504040204" pitchFamily="50" charset="-128"/>
                  </a:rPr>
                </a:br>
                <a:r>
                  <a:rPr lang="ja-JP" altLang="en-US" sz="1400" b="1" dirty="0">
                    <a:latin typeface="Meiryo UI" panose="020B0604030504040204" pitchFamily="50" charset="-128"/>
                    <a:ea typeface="Meiryo UI" panose="020B0604030504040204" pitchFamily="50" charset="-128"/>
                  </a:rPr>
                  <a:t>渋滞の減少</a:t>
                </a:r>
                <a:endParaRPr lang="en-US" altLang="ja-JP" sz="14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小型車を使った</a:t>
                </a:r>
                <a:r>
                  <a:rPr lang="ja-JP" altLang="en-US" sz="1400" b="1" dirty="0">
                    <a:latin typeface="Meiryo UI" panose="020B0604030504040204" pitchFamily="50" charset="-128"/>
                    <a:ea typeface="Meiryo UI" panose="020B0604030504040204" pitchFamily="50" charset="-128"/>
                  </a:rPr>
                  <a:t>高頻度輸送</a:t>
                </a:r>
                <a:r>
                  <a:rPr lang="ja-JP" altLang="en-US" sz="1400" dirty="0">
                    <a:latin typeface="Meiryo UI" panose="020B0604030504040204" pitchFamily="50" charset="-128"/>
                    <a:ea typeface="Meiryo UI" panose="020B0604030504040204" pitchFamily="50" charset="-128"/>
                  </a:rPr>
                  <a:t>による細かなニーズへの対応</a:t>
                </a:r>
                <a:endParaRPr lang="en-US" altLang="ja-JP" sz="14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労働条件に左右されない</a:t>
                </a:r>
                <a:r>
                  <a:rPr lang="en-US" altLang="ja-JP" sz="1400" b="1" dirty="0">
                    <a:latin typeface="Meiryo UI" panose="020B0604030504040204" pitchFamily="50" charset="-128"/>
                    <a:ea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rPr>
                  <a:t>時間運行</a:t>
                </a:r>
                <a:r>
                  <a:rPr lang="ja-JP" altLang="en-US" sz="1400" dirty="0">
                    <a:latin typeface="Meiryo UI" panose="020B0604030504040204" pitchFamily="50" charset="-128"/>
                    <a:ea typeface="Meiryo UI" panose="020B0604030504040204" pitchFamily="50" charset="-128"/>
                  </a:rPr>
                  <a:t>が可能</a:t>
                </a:r>
                <a:endParaRPr lang="en-US" altLang="ja-JP" sz="14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b="1" dirty="0">
                    <a:latin typeface="Meiryo UI" panose="020B0604030504040204" pitchFamily="50" charset="-128"/>
                    <a:ea typeface="Meiryo UI" panose="020B0604030504040204" pitchFamily="50" charset="-128"/>
                  </a:rPr>
                  <a:t>ドライバー不足の解消</a:t>
                </a:r>
                <a:endParaRPr lang="en-US" altLang="ja-JP" sz="14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b="1" dirty="0">
                    <a:latin typeface="Meiryo UI" panose="020B0604030504040204" pitchFamily="50" charset="-128"/>
                    <a:ea typeface="Meiryo UI" panose="020B0604030504040204" pitchFamily="50" charset="-128"/>
                  </a:rPr>
                  <a:t>持続可能な交通</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大気汚染の軽減</a:t>
                </a:r>
                <a:endParaRPr lang="en-US" altLang="ja-JP" sz="1400" b="1"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0624134D-B24C-4D80-AC3E-535CA28DC4E5}"/>
                  </a:ext>
                </a:extLst>
              </p:cNvPr>
              <p:cNvSpPr txBox="1"/>
              <p:nvPr/>
            </p:nvSpPr>
            <p:spPr>
              <a:xfrm>
                <a:off x="8659792" y="2572291"/>
                <a:ext cx="3556072" cy="339515"/>
              </a:xfrm>
              <a:prstGeom prst="rect">
                <a:avLst/>
              </a:prstGeom>
              <a:solidFill>
                <a:srgbClr val="27298E"/>
              </a:solidFill>
              <a:ln>
                <a:solidFill>
                  <a:srgbClr val="27298E"/>
                </a:solidFill>
              </a:ln>
            </p:spPr>
            <p:txBody>
              <a:bodyPr wrap="square" rtlCol="0">
                <a:spAutoFit/>
              </a:bodyPr>
              <a:lstStyle/>
              <a:p>
                <a:pPr>
                  <a:buClr>
                    <a:prstClr val="white"/>
                  </a:buClr>
                  <a:defRPr/>
                </a:pPr>
                <a:r>
                  <a:rPr lang="ja-JP" altLang="en-US" sz="1600" b="1" dirty="0">
                    <a:solidFill>
                      <a:schemeClr val="bg1"/>
                    </a:solidFill>
                    <a:latin typeface="Meiryo UI" panose="020B0604030504040204" pitchFamily="50" charset="-128"/>
                    <a:ea typeface="Meiryo UI" panose="020B0604030504040204" pitchFamily="50" charset="-128"/>
                  </a:rPr>
                  <a:t>目指す姿</a:t>
                </a:r>
                <a:endParaRPr lang="en-US" altLang="ja-JP" sz="1600" b="1" dirty="0">
                  <a:solidFill>
                    <a:schemeClr val="bg1"/>
                  </a:solidFill>
                  <a:latin typeface="Meiryo UI" panose="020B0604030504040204" pitchFamily="50" charset="-128"/>
                  <a:ea typeface="Meiryo UI" panose="020B0604030504040204" pitchFamily="50" charset="-128"/>
                </a:endParaRPr>
              </a:p>
            </p:txBody>
          </p:sp>
        </p:grpSp>
      </p:grpSp>
      <p:grpSp>
        <p:nvGrpSpPr>
          <p:cNvPr id="32" name="グループ化 31">
            <a:extLst>
              <a:ext uri="{FF2B5EF4-FFF2-40B4-BE49-F238E27FC236}">
                <a16:creationId xmlns:a16="http://schemas.microsoft.com/office/drawing/2014/main" id="{7D263D9A-24A5-4472-ABDA-FB307B8C65B4}"/>
              </a:ext>
            </a:extLst>
          </p:cNvPr>
          <p:cNvGrpSpPr/>
          <p:nvPr/>
        </p:nvGrpSpPr>
        <p:grpSpPr>
          <a:xfrm>
            <a:off x="159035" y="554948"/>
            <a:ext cx="3761542" cy="4235540"/>
            <a:chOff x="155998" y="3309972"/>
            <a:chExt cx="2872930" cy="3426140"/>
          </a:xfrm>
        </p:grpSpPr>
        <p:grpSp>
          <p:nvGrpSpPr>
            <p:cNvPr id="33" name="グループ化 32">
              <a:extLst>
                <a:ext uri="{FF2B5EF4-FFF2-40B4-BE49-F238E27FC236}">
                  <a16:creationId xmlns:a16="http://schemas.microsoft.com/office/drawing/2014/main" id="{B91B6580-4927-47C7-AFEC-DDC2019E59D4}"/>
                </a:ext>
              </a:extLst>
            </p:cNvPr>
            <p:cNvGrpSpPr/>
            <p:nvPr/>
          </p:nvGrpSpPr>
          <p:grpSpPr>
            <a:xfrm>
              <a:off x="159286" y="3309972"/>
              <a:ext cx="2869642" cy="1530645"/>
              <a:chOff x="5110780" y="2605934"/>
              <a:chExt cx="2877793" cy="1534991"/>
            </a:xfrm>
          </p:grpSpPr>
          <p:sp>
            <p:nvSpPr>
              <p:cNvPr id="38" name="テキスト ボックス 37">
                <a:extLst>
                  <a:ext uri="{FF2B5EF4-FFF2-40B4-BE49-F238E27FC236}">
                    <a16:creationId xmlns:a16="http://schemas.microsoft.com/office/drawing/2014/main" id="{F0D2578B-CF69-49FC-AAF9-9BECBF540A4A}"/>
                  </a:ext>
                </a:extLst>
              </p:cNvPr>
              <p:cNvSpPr txBox="1"/>
              <p:nvPr/>
            </p:nvSpPr>
            <p:spPr>
              <a:xfrm>
                <a:off x="5110780" y="2889245"/>
                <a:ext cx="2877792" cy="1251680"/>
              </a:xfrm>
              <a:prstGeom prst="rect">
                <a:avLst/>
              </a:prstGeom>
              <a:solidFill>
                <a:schemeClr val="bg1"/>
              </a:solidFill>
              <a:ln>
                <a:solidFill>
                  <a:schemeClr val="accent1"/>
                </a:solidFill>
              </a:ln>
            </p:spPr>
            <p:txBody>
              <a:bodyPr wrap="square" lIns="72000" rIns="72000" rtlCol="0" anchor="ctr">
                <a:noAutofit/>
              </a:bodyPr>
              <a:lstStyle/>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ドライバー高齢化による交通事故増加の</a:t>
                </a:r>
                <a:r>
                  <a:rPr lang="ja-JP" altLang="en-US" sz="1200" dirty="0">
                    <a:latin typeface="Meiryo UI" panose="020B0604030504040204" pitchFamily="50" charset="-128"/>
                    <a:ea typeface="Meiryo UI" panose="020B0604030504040204" pitchFamily="50" charset="-128"/>
                  </a:rPr>
                  <a:t>懸念</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渋滞の発生</a:t>
                </a:r>
                <a:endParaRPr lang="en-US" altLang="ja-JP" sz="14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中～大型車による低頻度集約輸送のため、</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乗りたい時間に乗れない</a:t>
                </a:r>
                <a:endParaRPr lang="en-US" altLang="ja-JP" sz="14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人口減少によるドライバー不足</a:t>
                </a:r>
                <a:endParaRPr lang="en-US" altLang="ja-JP" sz="14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化石燃料の使用、環境汚染</a:t>
                </a:r>
                <a:endParaRPr lang="en-US" altLang="ja-JP" sz="14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5FF644A3-445F-415E-8BB4-47BAEF2160AF}"/>
                  </a:ext>
                </a:extLst>
              </p:cNvPr>
              <p:cNvSpPr txBox="1"/>
              <p:nvPr/>
            </p:nvSpPr>
            <p:spPr>
              <a:xfrm>
                <a:off x="5110782" y="2605934"/>
                <a:ext cx="2877791" cy="274634"/>
              </a:xfrm>
              <a:prstGeom prst="rect">
                <a:avLst/>
              </a:prstGeom>
              <a:solidFill>
                <a:srgbClr val="27298E"/>
              </a:solidFill>
              <a:ln>
                <a:solidFill>
                  <a:srgbClr val="27298E"/>
                </a:solidFill>
              </a:ln>
            </p:spPr>
            <p:txBody>
              <a:bodyPr wrap="square" rtlCol="0" anchor="ctr">
                <a:spAutoFit/>
              </a:bodyPr>
              <a:lstStyle/>
              <a:p>
                <a:pPr>
                  <a:buClr>
                    <a:prstClr val="white"/>
                  </a:buClr>
                  <a:defRPr/>
                </a:pPr>
                <a:r>
                  <a:rPr lang="ja-JP" altLang="en-US" sz="1600" b="1" dirty="0">
                    <a:solidFill>
                      <a:schemeClr val="bg1"/>
                    </a:solidFill>
                    <a:latin typeface="Meiryo UI" panose="020B0604030504040204" pitchFamily="50" charset="-128"/>
                    <a:ea typeface="Meiryo UI" panose="020B0604030504040204" pitchFamily="50" charset="-128"/>
                  </a:rPr>
                  <a:t>現状の課題</a:t>
                </a:r>
                <a:endParaRPr lang="en-US" altLang="ja-JP" sz="1600" b="1" dirty="0">
                  <a:solidFill>
                    <a:schemeClr val="bg1"/>
                  </a:solidFill>
                  <a:latin typeface="Meiryo UI" panose="020B0604030504040204" pitchFamily="50" charset="-128"/>
                  <a:ea typeface="Meiryo UI" panose="020B0604030504040204" pitchFamily="50" charset="-128"/>
                </a:endParaRPr>
              </a:p>
            </p:txBody>
          </p:sp>
        </p:grpSp>
        <p:grpSp>
          <p:nvGrpSpPr>
            <p:cNvPr id="34" name="グループ化 33">
              <a:extLst>
                <a:ext uri="{FF2B5EF4-FFF2-40B4-BE49-F238E27FC236}">
                  <a16:creationId xmlns:a16="http://schemas.microsoft.com/office/drawing/2014/main" id="{40F073E5-CD47-4D93-93D4-A012C917CA63}"/>
                </a:ext>
              </a:extLst>
            </p:cNvPr>
            <p:cNvGrpSpPr/>
            <p:nvPr/>
          </p:nvGrpSpPr>
          <p:grpSpPr>
            <a:xfrm>
              <a:off x="155998" y="4843771"/>
              <a:ext cx="2869641" cy="1892341"/>
              <a:chOff x="5102365" y="4063189"/>
              <a:chExt cx="3261361" cy="2056360"/>
            </a:xfrm>
          </p:grpSpPr>
          <p:sp>
            <p:nvSpPr>
              <p:cNvPr id="36" name="正方形/長方形 35">
                <a:extLst>
                  <a:ext uri="{FF2B5EF4-FFF2-40B4-BE49-F238E27FC236}">
                    <a16:creationId xmlns:a16="http://schemas.microsoft.com/office/drawing/2014/main" id="{9BD7F268-D323-4B49-8C99-BC76F7B4230E}"/>
                  </a:ext>
                </a:extLst>
              </p:cNvPr>
              <p:cNvSpPr/>
              <p:nvPr/>
            </p:nvSpPr>
            <p:spPr bwMode="auto">
              <a:xfrm>
                <a:off x="5102366" y="4069164"/>
                <a:ext cx="3261360" cy="189738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89D0824F-422B-47E6-AF6B-7DAC8F5B7831}"/>
                  </a:ext>
                </a:extLst>
              </p:cNvPr>
              <p:cNvPicPr>
                <a:picLocks noChangeAspect="1"/>
              </p:cNvPicPr>
              <p:nvPr/>
            </p:nvPicPr>
            <p:blipFill>
              <a:blip r:embed="rId4"/>
              <a:stretch>
                <a:fillRect/>
              </a:stretch>
            </p:blipFill>
            <p:spPr>
              <a:xfrm>
                <a:off x="5102365" y="4063189"/>
                <a:ext cx="3261360" cy="2056360"/>
              </a:xfrm>
              <a:prstGeom prst="rect">
                <a:avLst/>
              </a:prstGeom>
            </p:spPr>
          </p:pic>
        </p:grpSp>
      </p:grpSp>
      <p:sp>
        <p:nvSpPr>
          <p:cNvPr id="40" name="矢印: 右 39">
            <a:extLst>
              <a:ext uri="{FF2B5EF4-FFF2-40B4-BE49-F238E27FC236}">
                <a16:creationId xmlns:a16="http://schemas.microsoft.com/office/drawing/2014/main" id="{4EB36C09-DFFC-42B1-B934-A0F8A91849D0}"/>
              </a:ext>
            </a:extLst>
          </p:cNvPr>
          <p:cNvSpPr/>
          <p:nvPr/>
        </p:nvSpPr>
        <p:spPr>
          <a:xfrm>
            <a:off x="4069930" y="2318802"/>
            <a:ext cx="870012" cy="830997"/>
          </a:xfrm>
          <a:prstGeom prst="rightArrow">
            <a:avLst>
              <a:gd name="adj1" fmla="val 50000"/>
              <a:gd name="adj2" fmla="val 3166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41" name="四角形: 角を丸くする 40">
            <a:extLst>
              <a:ext uri="{FF2B5EF4-FFF2-40B4-BE49-F238E27FC236}">
                <a16:creationId xmlns:a16="http://schemas.microsoft.com/office/drawing/2014/main" id="{6623E250-8318-4BE1-B351-03D6A0B90336}"/>
              </a:ext>
            </a:extLst>
          </p:cNvPr>
          <p:cNvSpPr/>
          <p:nvPr/>
        </p:nvSpPr>
        <p:spPr>
          <a:xfrm>
            <a:off x="4220088" y="1246698"/>
            <a:ext cx="393701" cy="3134123"/>
          </a:xfrm>
          <a:prstGeom prst="roundRect">
            <a:avLst>
              <a:gd name="adj" fmla="val 23119"/>
            </a:avLst>
          </a:prstGeom>
          <a:solidFill>
            <a:schemeClr val="accent4">
              <a:lumMod val="60000"/>
              <a:lumOff val="4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最新技術の導入・ＤＸの促進</a:t>
            </a:r>
          </a:p>
        </p:txBody>
      </p:sp>
      <p:grpSp>
        <p:nvGrpSpPr>
          <p:cNvPr id="42" name="グループ化 41">
            <a:extLst>
              <a:ext uri="{FF2B5EF4-FFF2-40B4-BE49-F238E27FC236}">
                <a16:creationId xmlns:a16="http://schemas.microsoft.com/office/drawing/2014/main" id="{CA2EC72E-EE07-4D67-9865-5B0F7B422FF0}"/>
              </a:ext>
            </a:extLst>
          </p:cNvPr>
          <p:cNvGrpSpPr/>
          <p:nvPr/>
        </p:nvGrpSpPr>
        <p:grpSpPr>
          <a:xfrm>
            <a:off x="254000" y="4782022"/>
            <a:ext cx="3528006" cy="1566062"/>
            <a:chOff x="317329" y="4822574"/>
            <a:chExt cx="3530460" cy="1837762"/>
          </a:xfrm>
        </p:grpSpPr>
        <p:sp>
          <p:nvSpPr>
            <p:cNvPr id="43" name="楕円 42">
              <a:extLst>
                <a:ext uri="{FF2B5EF4-FFF2-40B4-BE49-F238E27FC236}">
                  <a16:creationId xmlns:a16="http://schemas.microsoft.com/office/drawing/2014/main" id="{63795858-C222-4FA3-9EF4-E16407C88499}"/>
                </a:ext>
              </a:extLst>
            </p:cNvPr>
            <p:cNvSpPr/>
            <p:nvPr/>
          </p:nvSpPr>
          <p:spPr>
            <a:xfrm>
              <a:off x="317329" y="5570747"/>
              <a:ext cx="1587113" cy="1089589"/>
            </a:xfrm>
            <a:prstGeom prst="ellipse">
              <a:avLst/>
            </a:prstGeom>
            <a:solidFill>
              <a:schemeClr val="accent4">
                <a:lumMod val="60000"/>
                <a:lumOff val="40000"/>
              </a:schemeClr>
            </a:solidFill>
            <a:ln w="57150">
              <a:solidFill>
                <a:schemeClr val="accent4">
                  <a:lumMod val="60000"/>
                  <a:lumOff val="40000"/>
                </a:schemeClr>
              </a:solidFill>
              <a:prstDash val="solid"/>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自動運転</a:t>
              </a:r>
              <a:endParaRPr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技術</a:t>
              </a:r>
            </a:p>
          </p:txBody>
        </p:sp>
        <p:sp>
          <p:nvSpPr>
            <p:cNvPr id="44" name="楕円 43">
              <a:extLst>
                <a:ext uri="{FF2B5EF4-FFF2-40B4-BE49-F238E27FC236}">
                  <a16:creationId xmlns:a16="http://schemas.microsoft.com/office/drawing/2014/main" id="{EDC32BD4-7FD1-43E0-9189-79E3410B1E6A}"/>
                </a:ext>
              </a:extLst>
            </p:cNvPr>
            <p:cNvSpPr/>
            <p:nvPr/>
          </p:nvSpPr>
          <p:spPr>
            <a:xfrm>
              <a:off x="2260676" y="5570747"/>
              <a:ext cx="1587113" cy="1089589"/>
            </a:xfrm>
            <a:prstGeom prst="ellipse">
              <a:avLst/>
            </a:prstGeom>
            <a:solidFill>
              <a:schemeClr val="accent5">
                <a:lumMod val="60000"/>
                <a:lumOff val="40000"/>
              </a:schemeClr>
            </a:solidFill>
            <a:ln w="57150">
              <a:solidFill>
                <a:schemeClr val="accent5">
                  <a:lumMod val="60000"/>
                  <a:lumOff val="40000"/>
                </a:schemeClr>
              </a:solidFill>
              <a:prstDash val="solid"/>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通信技術</a:t>
              </a:r>
            </a:p>
          </p:txBody>
        </p:sp>
        <p:sp>
          <p:nvSpPr>
            <p:cNvPr id="45" name="楕円 44">
              <a:extLst>
                <a:ext uri="{FF2B5EF4-FFF2-40B4-BE49-F238E27FC236}">
                  <a16:creationId xmlns:a16="http://schemas.microsoft.com/office/drawing/2014/main" id="{24670837-5F84-44BD-82BD-27F731D70A45}"/>
                </a:ext>
              </a:extLst>
            </p:cNvPr>
            <p:cNvSpPr/>
            <p:nvPr/>
          </p:nvSpPr>
          <p:spPr>
            <a:xfrm>
              <a:off x="1284699" y="4822574"/>
              <a:ext cx="1587113" cy="1089589"/>
            </a:xfrm>
            <a:prstGeom prst="ellipse">
              <a:avLst/>
            </a:prstGeom>
            <a:solidFill>
              <a:schemeClr val="accent6">
                <a:lumMod val="60000"/>
                <a:lumOff val="40000"/>
              </a:schemeClr>
            </a:solidFill>
            <a:ln w="57150">
              <a:solidFill>
                <a:schemeClr val="accent6">
                  <a:lumMod val="60000"/>
                  <a:lumOff val="40000"/>
                </a:schemeClr>
              </a:solidFill>
              <a:prstDash val="solid"/>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環境技術</a:t>
              </a:r>
            </a:p>
          </p:txBody>
        </p:sp>
      </p:grpSp>
      <p:sp>
        <p:nvSpPr>
          <p:cNvPr id="46" name="テキスト ボックス 45">
            <a:extLst>
              <a:ext uri="{FF2B5EF4-FFF2-40B4-BE49-F238E27FC236}">
                <a16:creationId xmlns:a16="http://schemas.microsoft.com/office/drawing/2014/main" id="{69B67C48-D5E0-4140-AC75-FCE83A3D46F2}"/>
              </a:ext>
            </a:extLst>
          </p:cNvPr>
          <p:cNvSpPr txBox="1"/>
          <p:nvPr/>
        </p:nvSpPr>
        <p:spPr>
          <a:xfrm>
            <a:off x="4021636" y="6272671"/>
            <a:ext cx="2584591" cy="307777"/>
          </a:xfrm>
          <a:prstGeom prst="rect">
            <a:avLst/>
          </a:prstGeom>
          <a:noFill/>
        </p:spPr>
        <p:txBody>
          <a:bodyPr wrap="square" rtlCol="0">
            <a:spAutoFit/>
          </a:bodyPr>
          <a:lstStyle/>
          <a:p>
            <a:pPr algn="ctr" defTabSz="457200">
              <a:defRPr/>
            </a:pPr>
            <a:r>
              <a:rPr lang="en-US" altLang="ja-JP" sz="1400" dirty="0">
                <a:solidFill>
                  <a:prstClr val="black"/>
                </a:solidFill>
                <a:latin typeface="Trebuchet MS"/>
                <a:ea typeface="Meiryo UI"/>
              </a:rPr>
              <a:t>EV</a:t>
            </a:r>
            <a:r>
              <a:rPr lang="ja-JP" altLang="en-US" sz="1400" dirty="0">
                <a:solidFill>
                  <a:prstClr val="black"/>
                </a:solidFill>
                <a:latin typeface="Trebuchet MS"/>
                <a:ea typeface="Meiryo UI"/>
              </a:rPr>
              <a:t>バス</a:t>
            </a:r>
          </a:p>
        </p:txBody>
      </p:sp>
      <p:sp>
        <p:nvSpPr>
          <p:cNvPr id="47" name="Rectangle 61">
            <a:extLst>
              <a:ext uri="{FF2B5EF4-FFF2-40B4-BE49-F238E27FC236}">
                <a16:creationId xmlns:a16="http://schemas.microsoft.com/office/drawing/2014/main" id="{C9F6998D-5B2F-4BAB-B3A7-72B98528CF8A}"/>
              </a:ext>
            </a:extLst>
          </p:cNvPr>
          <p:cNvSpPr/>
          <p:nvPr/>
        </p:nvSpPr>
        <p:spPr>
          <a:xfrm>
            <a:off x="6382363" y="5029731"/>
            <a:ext cx="2833060" cy="1021663"/>
          </a:xfrm>
          <a:prstGeom prst="rect">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14:hiddenLine>
            </a:ext>
          </a:extLst>
        </p:spPr>
        <p:txBody>
          <a:bodyPr tIns="90000" bIns="90000" rtlCol="0" anchor="t" anchorCtr="0"/>
          <a:lstStyle/>
          <a:p>
            <a:pPr defTabSz="457200">
              <a:defRPr/>
            </a:pPr>
            <a:r>
              <a:rPr kumimoji="0" lang="ja-JP" altLang="en-US" sz="1400" kern="0" dirty="0">
                <a:solidFill>
                  <a:prstClr val="black"/>
                </a:solidFill>
                <a:latin typeface="Meiryo UI"/>
                <a:ea typeface="Meiryo UI"/>
                <a:cs typeface="Arial" pitchFamily="34" charset="0"/>
              </a:rPr>
              <a:t>カーボンニュートラル社会</a:t>
            </a:r>
            <a:endParaRPr kumimoji="0" lang="en-US" altLang="ja-JP" sz="1400" kern="0" dirty="0">
              <a:solidFill>
                <a:prstClr val="black"/>
              </a:solidFill>
              <a:latin typeface="Meiryo UI"/>
              <a:ea typeface="Meiryo UI"/>
              <a:cs typeface="Arial" pitchFamily="34" charset="0"/>
            </a:endParaRPr>
          </a:p>
          <a:p>
            <a:pPr defTabSz="457200">
              <a:defRPr/>
            </a:pPr>
            <a:r>
              <a:rPr kumimoji="0" lang="ja-JP" altLang="en-US" sz="1400" kern="0" dirty="0">
                <a:solidFill>
                  <a:prstClr val="black"/>
                </a:solidFill>
                <a:latin typeface="Meiryo UI"/>
                <a:ea typeface="Meiryo UI"/>
                <a:cs typeface="Arial" pitchFamily="34" charset="0"/>
              </a:rPr>
              <a:t>実現への貢献として</a:t>
            </a:r>
            <a:endParaRPr kumimoji="0" lang="en-US" altLang="ja-JP" sz="1400" kern="0" dirty="0">
              <a:solidFill>
                <a:prstClr val="black"/>
              </a:solidFill>
              <a:latin typeface="Meiryo UI"/>
              <a:ea typeface="Meiryo UI"/>
              <a:cs typeface="Arial" pitchFamily="34" charset="0"/>
            </a:endParaRPr>
          </a:p>
          <a:p>
            <a:pPr defTabSz="457200">
              <a:defRPr/>
            </a:pPr>
            <a:r>
              <a:rPr lang="en-US" altLang="ja-JP" sz="1400" dirty="0">
                <a:latin typeface="Meiryo UI" panose="020B0604030504040204" pitchFamily="50" charset="-128"/>
                <a:ea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rPr>
              <a:t>年度には</a:t>
            </a:r>
            <a:r>
              <a:rPr lang="en-US" altLang="ja-JP" sz="1400" dirty="0">
                <a:latin typeface="Meiryo UI" panose="020B0604030504040204" pitchFamily="50" charset="-128"/>
                <a:ea typeface="Meiryo UI" panose="020B0604030504040204" pitchFamily="50" charset="-128"/>
              </a:rPr>
              <a:t>174</a:t>
            </a:r>
            <a:r>
              <a:rPr lang="ja-JP" altLang="en-US" sz="1400" dirty="0">
                <a:latin typeface="Meiryo UI" panose="020B0604030504040204" pitchFamily="50" charset="-128"/>
                <a:ea typeface="Meiryo UI" panose="020B0604030504040204" pitchFamily="50" charset="-128"/>
              </a:rPr>
              <a:t>両、</a:t>
            </a:r>
            <a:r>
              <a:rPr lang="en-US" altLang="ja-JP" sz="1400" dirty="0">
                <a:latin typeface="Meiryo UI" panose="020B0604030504040204" pitchFamily="50" charset="-128"/>
                <a:ea typeface="Meiryo UI" panose="020B0604030504040204" pitchFamily="50" charset="-128"/>
              </a:rPr>
              <a:t>2035</a:t>
            </a:r>
            <a:r>
              <a:rPr lang="ja-JP" altLang="en-US" sz="1400" dirty="0">
                <a:latin typeface="Meiryo UI" panose="020B0604030504040204" pitchFamily="50" charset="-128"/>
                <a:ea typeface="Meiryo UI" panose="020B0604030504040204" pitchFamily="50" charset="-128"/>
              </a:rPr>
              <a:t>年度を目途に全車両</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化を目指します。</a:t>
            </a:r>
            <a:endParaRPr kumimoji="0" lang="en-US" altLang="ja-JP" sz="1400" kern="0" dirty="0">
              <a:solidFill>
                <a:prstClr val="black"/>
              </a:solidFill>
              <a:latin typeface="Meiryo UI" panose="020B0604030504040204" pitchFamily="50" charset="-128"/>
              <a:ea typeface="Meiryo UI" panose="020B0604030504040204" pitchFamily="50" charset="-128"/>
              <a:cs typeface="Arial" pitchFamily="34" charset="0"/>
            </a:endParaRPr>
          </a:p>
        </p:txBody>
      </p:sp>
      <p:sp>
        <p:nvSpPr>
          <p:cNvPr id="5" name="二等辺三角形 4">
            <a:extLst>
              <a:ext uri="{FF2B5EF4-FFF2-40B4-BE49-F238E27FC236}">
                <a16:creationId xmlns:a16="http://schemas.microsoft.com/office/drawing/2014/main" id="{9F3D907A-B342-4B90-AC36-50DB328A7D35}"/>
              </a:ext>
            </a:extLst>
          </p:cNvPr>
          <p:cNvSpPr/>
          <p:nvPr/>
        </p:nvSpPr>
        <p:spPr>
          <a:xfrm>
            <a:off x="1623046" y="5452487"/>
            <a:ext cx="698171" cy="501316"/>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スライド番号プレースホルダー 1">
            <a:extLst>
              <a:ext uri="{FF2B5EF4-FFF2-40B4-BE49-F238E27FC236}">
                <a16:creationId xmlns:a16="http://schemas.microsoft.com/office/drawing/2014/main" id="{387B29B5-D2C0-626C-CB41-12B8B87DE4FF}"/>
              </a:ext>
            </a:extLst>
          </p:cNvPr>
          <p:cNvSpPr>
            <a:spLocks noGrp="1"/>
          </p:cNvSpPr>
          <p:nvPr>
            <p:ph type="sldNum" sz="quarter" idx="12"/>
          </p:nvPr>
        </p:nvSpPr>
        <p:spPr>
          <a:xfrm>
            <a:off x="6251713" y="6416576"/>
            <a:ext cx="2743200" cy="365125"/>
          </a:xfrm>
        </p:spPr>
        <p:txBody>
          <a:bodyPr/>
          <a:lstStyle/>
          <a:p>
            <a:fld id="{53F5C2A9-97E6-4A1F-9651-983D2475890B}" type="slidenum">
              <a:rPr kumimoji="1" lang="ja-JP" altLang="en-US" smtClean="0"/>
              <a:pPr/>
              <a:t>4</a:t>
            </a:fld>
            <a:endParaRPr kumimoji="1" lang="ja-JP" altLang="en-US" dirty="0"/>
          </a:p>
        </p:txBody>
      </p:sp>
      <p:pic>
        <p:nvPicPr>
          <p:cNvPr id="3" name="図 2" descr="建物の前に駐車したバス&#10;&#10;自動的に生成された説明">
            <a:extLst>
              <a:ext uri="{FF2B5EF4-FFF2-40B4-BE49-F238E27FC236}">
                <a16:creationId xmlns:a16="http://schemas.microsoft.com/office/drawing/2014/main" id="{0CDA30D0-5E4C-4ED0-8B6E-4D2D224D3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8366" y="4841052"/>
            <a:ext cx="2073997" cy="1489577"/>
          </a:xfrm>
          <a:prstGeom prst="rect">
            <a:avLst/>
          </a:prstGeom>
          <a:ln>
            <a:noFill/>
          </a:ln>
          <a:effectLst>
            <a:outerShdw blurRad="190500" algn="tl" rotWithShape="0">
              <a:srgbClr val="000000">
                <a:alpha val="70000"/>
              </a:srgbClr>
            </a:outerShdw>
          </a:effectLst>
        </p:spPr>
      </p:pic>
      <p:sp>
        <p:nvSpPr>
          <p:cNvPr id="2" name="タイトル 1">
            <a:extLst>
              <a:ext uri="{FF2B5EF4-FFF2-40B4-BE49-F238E27FC236}">
                <a16:creationId xmlns:a16="http://schemas.microsoft.com/office/drawing/2014/main" id="{6362551C-6F0B-16B8-74C9-7AF4854437B7}"/>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00" b="1" dirty="0">
                <a:latin typeface="Meiryo UI" panose="020B0604030504040204" pitchFamily="50" charset="-128"/>
                <a:ea typeface="Meiryo UI" panose="020B0604030504040204" pitchFamily="50" charset="-128"/>
              </a:rPr>
              <a:t> 自動運転に取り組む意義</a:t>
            </a:r>
          </a:p>
        </p:txBody>
      </p:sp>
      <p:cxnSp>
        <p:nvCxnSpPr>
          <p:cNvPr id="10" name="直線コネクタ 9">
            <a:extLst>
              <a:ext uri="{FF2B5EF4-FFF2-40B4-BE49-F238E27FC236}">
                <a16:creationId xmlns:a16="http://schemas.microsoft.com/office/drawing/2014/main" id="{6DE4FFDA-55E5-8C7A-46EB-88E024CAB877}"/>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30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6ADD3D-FEE6-423A-90DE-4847DAC0A40E}"/>
              </a:ext>
            </a:extLst>
          </p:cNvPr>
          <p:cNvSpPr>
            <a:spLocks noGrp="1"/>
          </p:cNvSpPr>
          <p:nvPr>
            <p:ph type="sldNum" sz="quarter" idx="12"/>
          </p:nvPr>
        </p:nvSpPr>
        <p:spPr/>
        <p:txBody>
          <a:bodyPr/>
          <a:lstStyle/>
          <a:p>
            <a:fld id="{53F5C2A9-97E6-4A1F-9651-983D2475890B}" type="slidenum">
              <a:rPr kumimoji="1" lang="ja-JP" altLang="en-US" smtClean="0"/>
              <a:pPr/>
              <a:t>5</a:t>
            </a:fld>
            <a:endParaRPr kumimoji="1" lang="ja-JP" altLang="en-US" dirty="0"/>
          </a:p>
        </p:txBody>
      </p:sp>
      <p:sp>
        <p:nvSpPr>
          <p:cNvPr id="23" name="テキスト ボックス 22">
            <a:extLst>
              <a:ext uri="{FF2B5EF4-FFF2-40B4-BE49-F238E27FC236}">
                <a16:creationId xmlns:a16="http://schemas.microsoft.com/office/drawing/2014/main" id="{7719F9AA-A30B-430F-8196-7A310907FFE1}"/>
              </a:ext>
            </a:extLst>
          </p:cNvPr>
          <p:cNvSpPr txBox="1"/>
          <p:nvPr/>
        </p:nvSpPr>
        <p:spPr>
          <a:xfrm>
            <a:off x="235784" y="610446"/>
            <a:ext cx="8672432" cy="1077218"/>
          </a:xfrm>
          <a:prstGeom prst="rect">
            <a:avLst/>
          </a:prstGeom>
          <a:solidFill>
            <a:srgbClr val="27298E"/>
          </a:solidFill>
          <a:ln>
            <a:noFill/>
          </a:ln>
        </p:spPr>
        <p:txBody>
          <a:bodyPr wrap="square" rtlCol="0">
            <a:spAutoFit/>
          </a:bodyPr>
          <a:lstStyle/>
          <a:p>
            <a:pPr algn="dist" defTabSz="342900">
              <a:buClr>
                <a:prstClr val="white"/>
              </a:buClr>
              <a:defRPr/>
            </a:pPr>
            <a:r>
              <a:rPr lang="en-US" altLang="ja-JP" sz="1600" b="1" dirty="0">
                <a:solidFill>
                  <a:prstClr val="white"/>
                </a:solidFill>
                <a:latin typeface="Meiryo UI"/>
                <a:ea typeface="Meiryo UI"/>
              </a:rPr>
              <a:t>2025</a:t>
            </a:r>
            <a:r>
              <a:rPr lang="ja-JP" altLang="en-US" sz="1600" b="1" dirty="0">
                <a:solidFill>
                  <a:prstClr val="white"/>
                </a:solidFill>
                <a:latin typeface="Meiryo UI"/>
                <a:ea typeface="Meiryo UI"/>
              </a:rPr>
              <a:t>年大阪・関西万博における自動運転レベル４での運行に向けて、これまで実証実験を複数回</a:t>
            </a:r>
            <a:endParaRPr lang="en-US" altLang="ja-JP" sz="1600" b="1" dirty="0">
              <a:solidFill>
                <a:prstClr val="white"/>
              </a:solidFill>
              <a:latin typeface="Meiryo UI"/>
              <a:ea typeface="Meiryo UI"/>
            </a:endParaRPr>
          </a:p>
          <a:p>
            <a:pPr algn="dist" defTabSz="342900">
              <a:buClr>
                <a:prstClr val="white"/>
              </a:buClr>
              <a:defRPr/>
            </a:pPr>
            <a:r>
              <a:rPr lang="ja-JP" altLang="en-US" sz="1600" b="1" dirty="0">
                <a:solidFill>
                  <a:prstClr val="white"/>
                </a:solidFill>
                <a:latin typeface="Meiryo UI"/>
                <a:ea typeface="Meiryo UI"/>
              </a:rPr>
              <a:t>実施するとともに、</a:t>
            </a:r>
            <a:r>
              <a:rPr lang="en-US" altLang="ja-JP" sz="1600" b="1" dirty="0">
                <a:solidFill>
                  <a:prstClr val="white"/>
                </a:solidFill>
                <a:latin typeface="Meiryo UI"/>
                <a:ea typeface="Meiryo UI"/>
              </a:rPr>
              <a:t>2023</a:t>
            </a:r>
            <a:r>
              <a:rPr lang="ja-JP" altLang="en-US" sz="1600" b="1" dirty="0">
                <a:solidFill>
                  <a:prstClr val="white"/>
                </a:solidFill>
                <a:latin typeface="Meiryo UI"/>
                <a:ea typeface="Meiryo UI"/>
              </a:rPr>
              <a:t>年度以降は自社で調達する自動運転車両及び遠隔監視システムを用いて、万博を想定したルートにおける実証実験を実施するというサイクルを繰り返していく。万博終了後は、</a:t>
            </a:r>
            <a:endParaRPr lang="en-US" altLang="ja-JP" sz="1600" b="1" dirty="0">
              <a:solidFill>
                <a:prstClr val="white"/>
              </a:solidFill>
              <a:latin typeface="Meiryo UI"/>
              <a:ea typeface="Meiryo UI"/>
            </a:endParaRPr>
          </a:p>
          <a:p>
            <a:pPr defTabSz="342900">
              <a:buClr>
                <a:prstClr val="white"/>
              </a:buClr>
              <a:defRPr/>
            </a:pPr>
            <a:r>
              <a:rPr lang="ja-JP" altLang="en-US" sz="1600" b="1" dirty="0">
                <a:solidFill>
                  <a:prstClr val="white"/>
                </a:solidFill>
                <a:latin typeface="Meiryo UI"/>
                <a:ea typeface="Meiryo UI"/>
              </a:rPr>
              <a:t>交通サービスへの社会実装を目指していく。</a:t>
            </a:r>
          </a:p>
        </p:txBody>
      </p:sp>
      <p:pic>
        <p:nvPicPr>
          <p:cNvPr id="4" name="図 3">
            <a:extLst>
              <a:ext uri="{FF2B5EF4-FFF2-40B4-BE49-F238E27FC236}">
                <a16:creationId xmlns:a16="http://schemas.microsoft.com/office/drawing/2014/main" id="{B332A726-43F9-E16B-F67E-88191AB62D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973"/>
          <a:stretch/>
        </p:blipFill>
        <p:spPr bwMode="auto">
          <a:xfrm>
            <a:off x="839641" y="1687664"/>
            <a:ext cx="7430445" cy="4904689"/>
          </a:xfrm>
          <a:prstGeom prst="rect">
            <a:avLst/>
          </a:prstGeom>
          <a:noFill/>
          <a:ln>
            <a:noFill/>
          </a:ln>
          <a:extLst>
            <a:ext uri="{53640926-AAD7-44D8-BBD7-CCE9431645EC}">
              <a14:shadowObscured xmlns:a14="http://schemas.microsoft.com/office/drawing/2010/main"/>
            </a:ext>
          </a:extLst>
        </p:spPr>
      </p:pic>
      <p:cxnSp>
        <p:nvCxnSpPr>
          <p:cNvPr id="3" name="直線コネクタ 2">
            <a:extLst>
              <a:ext uri="{FF2B5EF4-FFF2-40B4-BE49-F238E27FC236}">
                <a16:creationId xmlns:a16="http://schemas.microsoft.com/office/drawing/2014/main" id="{B6D7FB56-CE97-DCC3-EE52-61664CCA41FD}"/>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FDC44964-8438-A343-BF0B-368B482AA275}"/>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00" b="1" dirty="0">
                <a:latin typeface="Meiryo UI" panose="020B0604030504040204" pitchFamily="50" charset="-128"/>
                <a:ea typeface="Meiryo UI" panose="020B0604030504040204" pitchFamily="50" charset="-128"/>
              </a:rPr>
              <a:t> 自動運転実証事例</a:t>
            </a:r>
          </a:p>
        </p:txBody>
      </p:sp>
    </p:spTree>
    <p:extLst>
      <p:ext uri="{BB962C8B-B14F-4D97-AF65-F5344CB8AC3E}">
        <p14:creationId xmlns:p14="http://schemas.microsoft.com/office/powerpoint/2010/main" val="111907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6ADD3D-FEE6-423A-90DE-4847DAC0A40E}"/>
              </a:ext>
            </a:extLst>
          </p:cNvPr>
          <p:cNvSpPr>
            <a:spLocks noGrp="1"/>
          </p:cNvSpPr>
          <p:nvPr>
            <p:ph type="sldNum" sz="quarter" idx="12"/>
          </p:nvPr>
        </p:nvSpPr>
        <p:spPr>
          <a:xfrm>
            <a:off x="6358954" y="6409458"/>
            <a:ext cx="2743200" cy="365125"/>
          </a:xfrm>
        </p:spPr>
        <p:txBody>
          <a:bodyPr/>
          <a:lstStyle/>
          <a:p>
            <a:fld id="{53F5C2A9-97E6-4A1F-9651-983D2475890B}" type="slidenum">
              <a:rPr kumimoji="1" lang="ja-JP" altLang="en-US" smtClean="0"/>
              <a:pPr/>
              <a:t>6</a:t>
            </a:fld>
            <a:endParaRPr kumimoji="1" lang="ja-JP" altLang="en-US" dirty="0"/>
          </a:p>
        </p:txBody>
      </p:sp>
      <p:graphicFrame>
        <p:nvGraphicFramePr>
          <p:cNvPr id="6" name="表 5">
            <a:extLst>
              <a:ext uri="{FF2B5EF4-FFF2-40B4-BE49-F238E27FC236}">
                <a16:creationId xmlns:a16="http://schemas.microsoft.com/office/drawing/2014/main" id="{33027CE5-FF5B-0A95-A88A-C22CD95CD915}"/>
              </a:ext>
            </a:extLst>
          </p:cNvPr>
          <p:cNvGraphicFramePr>
            <a:graphicFrameLocks noGrp="1"/>
          </p:cNvGraphicFramePr>
          <p:nvPr>
            <p:extLst>
              <p:ext uri="{D42A27DB-BD31-4B8C-83A1-F6EECF244321}">
                <p14:modId xmlns:p14="http://schemas.microsoft.com/office/powerpoint/2010/main" val="3783816560"/>
              </p:ext>
            </p:extLst>
          </p:nvPr>
        </p:nvGraphicFramePr>
        <p:xfrm>
          <a:off x="266330" y="562422"/>
          <a:ext cx="8548525" cy="5774902"/>
        </p:xfrm>
        <a:graphic>
          <a:graphicData uri="http://schemas.openxmlformats.org/drawingml/2006/table">
            <a:tbl>
              <a:tblPr firstRow="1" bandRow="1">
                <a:tableStyleId>{5C22544A-7EE6-4342-B048-85BDC9FD1C3A}</a:tableStyleId>
              </a:tblPr>
              <a:tblGrid>
                <a:gridCol w="1023097">
                  <a:extLst>
                    <a:ext uri="{9D8B030D-6E8A-4147-A177-3AD203B41FA5}">
                      <a16:colId xmlns:a16="http://schemas.microsoft.com/office/drawing/2014/main" val="1281371945"/>
                    </a:ext>
                  </a:extLst>
                </a:gridCol>
                <a:gridCol w="4092893">
                  <a:extLst>
                    <a:ext uri="{9D8B030D-6E8A-4147-A177-3AD203B41FA5}">
                      <a16:colId xmlns:a16="http://schemas.microsoft.com/office/drawing/2014/main" val="1684780917"/>
                    </a:ext>
                  </a:extLst>
                </a:gridCol>
                <a:gridCol w="3432535">
                  <a:extLst>
                    <a:ext uri="{9D8B030D-6E8A-4147-A177-3AD203B41FA5}">
                      <a16:colId xmlns:a16="http://schemas.microsoft.com/office/drawing/2014/main" val="260575700"/>
                    </a:ext>
                  </a:extLst>
                </a:gridCol>
              </a:tblGrid>
              <a:tr h="0">
                <a:tc>
                  <a:txBody>
                    <a:bodyPr/>
                    <a:lstStyle/>
                    <a:p>
                      <a:pPr algn="ctr"/>
                      <a:endParaRPr lang="ja-JP" altLang="en-US" sz="1400" baseline="0" dirty="0">
                        <a:ln>
                          <a:solidFill>
                            <a:schemeClr val="bg1"/>
                          </a:solidFill>
                        </a:ln>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98E"/>
                    </a:solidFill>
                  </a:tcPr>
                </a:tc>
                <a:tc>
                  <a:txBody>
                    <a:bodyPr/>
                    <a:lstStyle/>
                    <a:p>
                      <a:pPr algn="ctr"/>
                      <a:r>
                        <a:rPr lang="ja-JP" altLang="en-US" sz="1600" dirty="0">
                          <a:latin typeface="Meiryo UI" panose="020B0604030504040204" pitchFamily="50" charset="-128"/>
                          <a:ea typeface="Meiryo UI" panose="020B0604030504040204" pitchFamily="50" charset="-128"/>
                        </a:rPr>
                        <a:t> 小型車両</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98E"/>
                    </a:solidFill>
                  </a:tcPr>
                </a:tc>
                <a:tc>
                  <a:txBody>
                    <a:bodyPr/>
                    <a:lstStyle/>
                    <a:p>
                      <a:pPr algn="ctr"/>
                      <a:r>
                        <a:rPr lang="en-US" altLang="ja-JP" sz="1600" dirty="0">
                          <a:latin typeface="Meiryo UI" panose="020B0604030504040204" pitchFamily="50" charset="-128"/>
                          <a:ea typeface="Meiryo UI" panose="020B0604030504040204" pitchFamily="50" charset="-128"/>
                        </a:rPr>
                        <a:t>ARMA</a:t>
                      </a:r>
                      <a:endParaRPr lang="ja-JP" altLang="en-US" sz="160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98E"/>
                    </a:solidFill>
                  </a:tcPr>
                </a:tc>
                <a:extLst>
                  <a:ext uri="{0D108BD9-81ED-4DB2-BD59-A6C34878D82A}">
                    <a16:rowId xmlns:a16="http://schemas.microsoft.com/office/drawing/2014/main" val="3918686798"/>
                  </a:ext>
                </a:extLst>
              </a:tr>
              <a:tr h="255114">
                <a:tc>
                  <a:txBody>
                    <a:bodyPr/>
                    <a:lstStyle/>
                    <a:p>
                      <a:pPr algn="ctr"/>
                      <a:r>
                        <a:rPr kumimoji="1" lang="ja-JP" altLang="en-US" sz="1600" b="0" baseline="0" dirty="0">
                          <a:ln>
                            <a:solidFill>
                              <a:schemeClr val="bg1"/>
                            </a:solidFill>
                          </a:ln>
                          <a:solidFill>
                            <a:schemeClr val="bg1"/>
                          </a:solidFill>
                          <a:latin typeface="Meiryo UI" panose="020B0604030504040204" pitchFamily="50" charset="-128"/>
                          <a:ea typeface="Meiryo UI" panose="020B0604030504040204" pitchFamily="50" charset="-128"/>
                        </a:rPr>
                        <a:t>走行概要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98E"/>
                    </a:solidFill>
                  </a:tcPr>
                </a:tc>
                <a:tc>
                  <a:txBody>
                    <a:bodyPr/>
                    <a:lstStyle/>
                    <a:p>
                      <a:r>
                        <a:rPr lang="ja-JP" altLang="en-US" sz="1400" dirty="0">
                          <a:latin typeface="Meiryo UI" panose="020B0604030504040204" pitchFamily="50" charset="-128"/>
                          <a:ea typeface="Meiryo UI" panose="020B0604030504040204" pitchFamily="50" charset="-128"/>
                        </a:rPr>
                        <a:t>　・ 自動運転レベル</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で走行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GNSS</a:t>
                      </a:r>
                      <a:r>
                        <a:rPr lang="ja-JP" altLang="en-US" sz="1400" dirty="0">
                          <a:latin typeface="Meiryo UI" panose="020B0604030504040204" pitchFamily="50" charset="-128"/>
                          <a:ea typeface="Meiryo UI" panose="020B0604030504040204" pitchFamily="50" charset="-128"/>
                        </a:rPr>
                        <a:t>受信不良部（夢舞大橋）に特殊塗料を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施工し自己位置を特定</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信号協調を実施</a:t>
                      </a:r>
                      <a:endParaRPr lang="en-US" altLang="ja-JP"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dirty="0">
                          <a:latin typeface="Meiryo UI" panose="020B0604030504040204" pitchFamily="50" charset="-128"/>
                          <a:ea typeface="Meiryo UI" panose="020B0604030504040204" pitchFamily="50" charset="-128"/>
                        </a:rPr>
                        <a:t>  ・ 私有地内：自動運転レベル４で走行</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保安員乗車</a:t>
                      </a:r>
                      <a:r>
                        <a:rPr kumimoji="1" lang="en-US" altLang="ja-JP" sz="1400" dirty="0">
                          <a:latin typeface="Meiryo UI" panose="020B0604030504040204" pitchFamily="50" charset="-128"/>
                          <a:ea typeface="Meiryo UI" panose="020B0604030504040204" pitchFamily="50" charset="-128"/>
                        </a:rPr>
                        <a:t>)</a:t>
                      </a:r>
                    </a:p>
                    <a:p>
                      <a:pPr algn="l"/>
                      <a:r>
                        <a:rPr kumimoji="1" lang="ja-JP" altLang="en-US" sz="1400" dirty="0">
                          <a:latin typeface="Meiryo UI" panose="020B0604030504040204" pitchFamily="50" charset="-128"/>
                          <a:ea typeface="Meiryo UI" panose="020B0604030504040204" pitchFamily="50" charset="-128"/>
                        </a:rPr>
                        <a:t>　   公道：自動運転レベル２で走行</a:t>
                      </a:r>
                      <a:endParaRPr kumimoji="1" lang="en-US" altLang="ja-JP" sz="14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　・ 信号協調を実施</a:t>
                      </a:r>
                      <a:endParaRPr kumimoji="1" lang="en-US" altLang="ja-JP"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564541"/>
                  </a:ext>
                </a:extLst>
              </a:tr>
              <a:tr h="867622">
                <a:tc>
                  <a:txBody>
                    <a:bodyPr/>
                    <a:lstStyle/>
                    <a:p>
                      <a:pPr algn="ctr"/>
                      <a:r>
                        <a:rPr kumimoji="1" lang="ja-JP" altLang="en-US" sz="1600" b="0" baseline="0" dirty="0">
                          <a:ln>
                            <a:solidFill>
                              <a:schemeClr val="bg1"/>
                            </a:solidFill>
                          </a:ln>
                          <a:solidFill>
                            <a:schemeClr val="bg1"/>
                          </a:solidFill>
                          <a:latin typeface="Meiryo UI" panose="020B0604030504040204" pitchFamily="50" charset="-128"/>
                          <a:ea typeface="Meiryo UI" panose="020B0604030504040204" pitchFamily="50" charset="-128"/>
                        </a:rPr>
                        <a:t>使用車両</a:t>
                      </a:r>
                      <a:endParaRPr kumimoji="1" lang="en-US" altLang="ja-JP" sz="1600" b="0" baseline="0" dirty="0">
                        <a:ln>
                          <a:solidFill>
                            <a:schemeClr val="bg1"/>
                          </a:solidFill>
                        </a:ln>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98E"/>
                    </a:solidFill>
                  </a:tcPr>
                </a:tc>
                <a:tc>
                  <a:txBody>
                    <a:bodyPr/>
                    <a:lstStyle/>
                    <a:p>
                      <a:pPr algn="l"/>
                      <a:r>
                        <a:rPr lang="ja-JP" altLang="en-US" sz="1400" dirty="0">
                          <a:effectLst/>
                          <a:latin typeface="Meiryo UI" panose="020B0604030504040204" pitchFamily="50" charset="-128"/>
                          <a:ea typeface="Meiryo UI" panose="020B0604030504040204" pitchFamily="50" charset="-128"/>
                          <a:cs typeface="ＭＳ Ｐゴシック" panose="020B0600070205080204" pitchFamily="50" charset="-128"/>
                        </a:rPr>
                        <a:t>ポンチョ</a:t>
                      </a:r>
                      <a:endParaRPr lang="en-US" altLang="ja-JP" sz="1400" dirty="0">
                        <a:effectLst/>
                        <a:latin typeface="Meiryo UI" panose="020B0604030504040204" pitchFamily="50" charset="-128"/>
                        <a:ea typeface="Meiryo UI" panose="020B0604030504040204" pitchFamily="50" charset="-128"/>
                        <a:cs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400" dirty="0">
                          <a:latin typeface="Meiryo UI" panose="020B0604030504040204" pitchFamily="50" charset="-128"/>
                          <a:ea typeface="Meiryo UI" panose="020B0604030504040204" pitchFamily="50" charset="-128"/>
                        </a:rPr>
                        <a:t>ARMA</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7219261"/>
                  </a:ext>
                </a:extLst>
              </a:tr>
              <a:tr h="144068">
                <a:tc>
                  <a:txBody>
                    <a:bodyPr/>
                    <a:lstStyle/>
                    <a:p>
                      <a:pPr algn="ctr"/>
                      <a:r>
                        <a:rPr kumimoji="1" lang="ja-JP" altLang="en-US" sz="1600" b="0" baseline="0" dirty="0">
                          <a:ln>
                            <a:solidFill>
                              <a:schemeClr val="bg1"/>
                            </a:solidFill>
                          </a:ln>
                          <a:solidFill>
                            <a:schemeClr val="bg1"/>
                          </a:solidFill>
                          <a:latin typeface="Meiryo UI" panose="020B0604030504040204" pitchFamily="50" charset="-128"/>
                          <a:ea typeface="Meiryo UI" panose="020B0604030504040204" pitchFamily="50" charset="-128"/>
                        </a:rPr>
                        <a:t>走行</a:t>
                      </a:r>
                      <a:endParaRPr kumimoji="1" lang="en-US" altLang="ja-JP" sz="1600" b="0" baseline="0" dirty="0">
                        <a:ln>
                          <a:solidFill>
                            <a:schemeClr val="bg1"/>
                          </a:solidFill>
                        </a:ln>
                        <a:solidFill>
                          <a:schemeClr val="bg1"/>
                        </a:solidFill>
                        <a:latin typeface="Meiryo UI" panose="020B0604030504040204" pitchFamily="50" charset="-128"/>
                        <a:ea typeface="Meiryo UI" panose="020B0604030504040204" pitchFamily="50" charset="-128"/>
                      </a:endParaRPr>
                    </a:p>
                    <a:p>
                      <a:pPr algn="ctr"/>
                      <a:r>
                        <a:rPr kumimoji="1" lang="ja-JP" altLang="en-US" sz="1600" b="0" baseline="0" dirty="0">
                          <a:ln>
                            <a:solidFill>
                              <a:schemeClr val="bg1"/>
                            </a:solidFill>
                          </a:ln>
                          <a:solidFill>
                            <a:schemeClr val="bg1"/>
                          </a:solidFill>
                          <a:latin typeface="Meiryo UI" panose="020B0604030504040204" pitchFamily="50" charset="-128"/>
                          <a:ea typeface="Meiryo UI" panose="020B0604030504040204" pitchFamily="50" charset="-128"/>
                        </a:rPr>
                        <a:t>ルート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298E"/>
                    </a:solidFill>
                  </a:tcPr>
                </a:tc>
                <a:tc>
                  <a:txBody>
                    <a:bodyPr/>
                    <a:lstStyle/>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3822537"/>
                  </a:ext>
                </a:extLst>
              </a:tr>
              <a:tr h="1402080">
                <a:tc>
                  <a:txBody>
                    <a:bodyPr/>
                    <a:lstStyle/>
                    <a:p>
                      <a:pPr algn="ctr"/>
                      <a:r>
                        <a:rPr kumimoji="1" lang="ja-JP" altLang="en-US" sz="1600" b="0" baseline="0" dirty="0">
                          <a:ln>
                            <a:solidFill>
                              <a:schemeClr val="bg1"/>
                            </a:solidFill>
                          </a:ln>
                          <a:solidFill>
                            <a:schemeClr val="bg1"/>
                          </a:solidFill>
                          <a:latin typeface="Meiryo UI" panose="020B0604030504040204" pitchFamily="50" charset="-128"/>
                          <a:ea typeface="Meiryo UI" panose="020B0604030504040204" pitchFamily="50" charset="-128"/>
                        </a:rPr>
                        <a:t>特徴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298E"/>
                    </a:solidFill>
                  </a:tcPr>
                </a:tc>
                <a:tc>
                  <a:txBody>
                    <a:bodyPr/>
                    <a:lstStyle/>
                    <a:p>
                      <a:pPr algn="ctr"/>
                      <a:endParaRPr kumimoji="1" lang="en-US" altLang="ja-JP"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3768050"/>
                  </a:ext>
                </a:extLst>
              </a:tr>
            </a:tbl>
          </a:graphicData>
        </a:graphic>
      </p:graphicFrame>
      <p:pic>
        <p:nvPicPr>
          <p:cNvPr id="7" name="図 6">
            <a:extLst>
              <a:ext uri="{FF2B5EF4-FFF2-40B4-BE49-F238E27FC236}">
                <a16:creationId xmlns:a16="http://schemas.microsoft.com/office/drawing/2014/main" id="{7F67E59D-6D47-EC7D-6537-364AA7AB6E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26" b="94652" l="9559" r="91912">
                        <a14:foregroundMark x1="45956" y1="20321" x2="43750" y2="50267"/>
                        <a14:foregroundMark x1="43750" y1="50267" x2="54412" y2="86631"/>
                        <a14:foregroundMark x1="54412" y1="86631" x2="43536" y2="89508"/>
                        <a14:foregroundMark x1="25560" y1="88261" x2="13971" y2="87166"/>
                        <a14:foregroundMark x1="13971" y1="87166" x2="12132" y2="58289"/>
                        <a14:foregroundMark x1="12132" y1="58289" x2="40809" y2="54011"/>
                        <a14:foregroundMark x1="17647" y1="61497" x2="31985" y2="60428"/>
                        <a14:foregroundMark x1="31985" y1="60428" x2="39706" y2="79679"/>
                        <a14:foregroundMark x1="39706" y1="79679" x2="43015" y2="83422"/>
                        <a14:foregroundMark x1="59191" y1="59893" x2="60662" y2="64171"/>
                        <a14:foregroundMark x1="77941" y1="64171" x2="78309" y2="65775"/>
                        <a14:foregroundMark x1="71324" y1="30481" x2="76103" y2="33155"/>
                        <a14:foregroundMark x1="45956" y1="30481" x2="46324" y2="51872"/>
                        <a14:foregroundMark x1="46324" y1="51872" x2="46691" y2="54011"/>
                        <a14:foregroundMark x1="12500" y1="89305" x2="20408" y2="89305"/>
                        <a14:foregroundMark x1="13971" y1="91979" x2="19485" y2="93583"/>
                        <a14:foregroundMark x1="15074" y1="71123" x2="35662" y2="76471"/>
                        <a14:foregroundMark x1="15809" y1="19251" x2="43750" y2="12834"/>
                        <a14:foregroundMark x1="43750" y1="12834" x2="55882" y2="13904"/>
                        <a14:foregroundMark x1="55882" y1="13904" x2="65809" y2="21925"/>
                        <a14:foregroundMark x1="65809" y1="21925" x2="77206" y2="24599"/>
                        <a14:foregroundMark x1="77206" y1="24599" x2="62500" y2="24064"/>
                        <a14:foregroundMark x1="62500" y1="24064" x2="48162" y2="17647"/>
                        <a14:foregroundMark x1="48162" y1="17647" x2="44118" y2="17647"/>
                        <a14:foregroundMark x1="18015" y1="17647" x2="29412" y2="14439"/>
                        <a14:foregroundMark x1="29412" y1="14439" x2="22426" y2="16043"/>
                        <a14:foregroundMark x1="79044" y1="29412" x2="89706" y2="34759"/>
                        <a14:foregroundMark x1="89706" y1="34759" x2="92279" y2="71658"/>
                        <a14:foregroundMark x1="81618" y1="71658" x2="82721" y2="77005"/>
                        <a14:foregroundMark x1="85662" y1="75936" x2="82353" y2="91444"/>
                        <a14:foregroundMark x1="82353" y1="91444" x2="82353" y2="91444"/>
                        <a14:foregroundMark x1="44485" y1="90909" x2="50735" y2="94652"/>
                        <a14:foregroundMark x1="66912" y1="64171" x2="74632" y2="81818"/>
                        <a14:foregroundMark x1="74632" y1="81818" x2="74632" y2="83422"/>
                        <a14:foregroundMark x1="44485" y1="93048" x2="45221" y2="94118"/>
                        <a14:backgroundMark x1="23162" y1="96257" x2="34926" y2="96257"/>
                        <a14:backgroundMark x1="34926" y1="96257" x2="23162" y2="95722"/>
                        <a14:backgroundMark x1="23162" y1="95722" x2="23162" y2="96257"/>
                        <a14:backgroundMark x1="22794" y1="94118" x2="40851" y2="97148"/>
                      </a14:backgroundRemoval>
                    </a14:imgEffect>
                  </a14:imgLayer>
                </a14:imgProps>
              </a:ext>
            </a:extLst>
          </a:blip>
          <a:stretch>
            <a:fillRect/>
          </a:stretch>
        </p:blipFill>
        <p:spPr>
          <a:xfrm>
            <a:off x="2121442" y="1896659"/>
            <a:ext cx="1173361" cy="731906"/>
          </a:xfrm>
          <a:prstGeom prst="rect">
            <a:avLst/>
          </a:prstGeom>
        </p:spPr>
      </p:pic>
      <p:sp>
        <p:nvSpPr>
          <p:cNvPr id="8" name="正方形/長方形 7">
            <a:extLst>
              <a:ext uri="{FF2B5EF4-FFF2-40B4-BE49-F238E27FC236}">
                <a16:creationId xmlns:a16="http://schemas.microsoft.com/office/drawing/2014/main" id="{EC9E78BB-7119-2D2D-B2CA-15AE34696829}"/>
              </a:ext>
            </a:extLst>
          </p:cNvPr>
          <p:cNvSpPr/>
          <p:nvPr/>
        </p:nvSpPr>
        <p:spPr>
          <a:xfrm>
            <a:off x="3223260" y="1863461"/>
            <a:ext cx="2105574" cy="769441"/>
          </a:xfrm>
          <a:prstGeom prst="rect">
            <a:avLst/>
          </a:prstGeom>
          <a:solidFill>
            <a:schemeClr val="bg1"/>
          </a:solidFill>
        </p:spPr>
        <p:txBody>
          <a:bodyPr wrap="square">
            <a:spAutoFit/>
          </a:bodyPr>
          <a:lstStyle/>
          <a:p>
            <a:r>
              <a:rPr lang="ja-JP" altLang="en-US" sz="1100" dirty="0">
                <a:latin typeface="Meiryo UI" panose="020B0604030504040204" pitchFamily="50" charset="-128"/>
                <a:ea typeface="Meiryo UI" panose="020B0604030504040204" pitchFamily="50" charset="-128"/>
              </a:rPr>
              <a:t>・</a:t>
            </a:r>
            <a:r>
              <a:rPr lang="zh-TW" altLang="en-US" sz="1100" dirty="0">
                <a:latin typeface="Meiryo UI" panose="020B0604030504040204" pitchFamily="50" charset="-128"/>
                <a:ea typeface="Meiryo UI" panose="020B0604030504040204" pitchFamily="50" charset="-128"/>
              </a:rPr>
              <a:t>全長 </a:t>
            </a:r>
            <a:r>
              <a:rPr lang="en-US" altLang="zh-TW" sz="1100" dirty="0">
                <a:latin typeface="Meiryo UI" panose="020B0604030504040204" pitchFamily="50" charset="-128"/>
                <a:ea typeface="Meiryo UI" panose="020B0604030504040204" pitchFamily="50" charset="-128"/>
              </a:rPr>
              <a:t>6</a:t>
            </a:r>
            <a:r>
              <a:rPr lang="en-US" altLang="ja-JP" sz="1100" dirty="0">
                <a:latin typeface="Meiryo UI" panose="020B0604030504040204" pitchFamily="50" charset="-128"/>
                <a:ea typeface="Meiryo UI" panose="020B0604030504040204" pitchFamily="50" charset="-128"/>
              </a:rPr>
              <a:t>.</a:t>
            </a:r>
            <a:r>
              <a:rPr lang="en-US" altLang="zh-TW" sz="1100" dirty="0">
                <a:latin typeface="Meiryo UI" panose="020B0604030504040204" pitchFamily="50" charset="-128"/>
                <a:ea typeface="Meiryo UI" panose="020B0604030504040204" pitchFamily="50" charset="-128"/>
              </a:rPr>
              <a:t>99</a:t>
            </a:r>
            <a:r>
              <a:rPr lang="zh-TW" altLang="en-US" sz="1100" dirty="0">
                <a:latin typeface="Meiryo UI" panose="020B0604030504040204" pitchFamily="50" charset="-128"/>
                <a:ea typeface="Meiryo UI" panose="020B0604030504040204" pitchFamily="50" charset="-128"/>
              </a:rPr>
              <a:t>ｍ</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zh-TW" altLang="en-US" sz="1100" dirty="0">
                <a:latin typeface="Meiryo UI" panose="020B0604030504040204" pitchFamily="50" charset="-128"/>
                <a:ea typeface="Meiryo UI" panose="020B0604030504040204" pitchFamily="50" charset="-128"/>
              </a:rPr>
              <a:t>全幅 </a:t>
            </a:r>
            <a:r>
              <a:rPr lang="en-US" altLang="zh-TW" sz="1100" dirty="0">
                <a:latin typeface="Meiryo UI" panose="020B0604030504040204" pitchFamily="50" charset="-128"/>
                <a:ea typeface="Meiryo UI" panose="020B0604030504040204" pitchFamily="50" charset="-128"/>
              </a:rPr>
              <a:t>2</a:t>
            </a:r>
            <a:r>
              <a:rPr lang="en-US" altLang="ja-JP" sz="1100" dirty="0">
                <a:latin typeface="Meiryo UI" panose="020B0604030504040204" pitchFamily="50" charset="-128"/>
                <a:ea typeface="Meiryo UI" panose="020B0604030504040204" pitchFamily="50" charset="-128"/>
              </a:rPr>
              <a:t>.</a:t>
            </a:r>
            <a:r>
              <a:rPr lang="en-US" altLang="zh-TW" sz="1100" dirty="0">
                <a:latin typeface="Meiryo UI" panose="020B0604030504040204" pitchFamily="50" charset="-128"/>
                <a:ea typeface="Meiryo UI" panose="020B0604030504040204" pitchFamily="50" charset="-128"/>
              </a:rPr>
              <a:t>08</a:t>
            </a:r>
            <a:r>
              <a:rPr lang="zh-TW" altLang="en-US" sz="1100" dirty="0">
                <a:latin typeface="Meiryo UI" panose="020B0604030504040204" pitchFamily="50" charset="-128"/>
                <a:ea typeface="Meiryo UI" panose="020B0604030504040204" pitchFamily="50" charset="-128"/>
              </a:rPr>
              <a:t>ｍ</a:t>
            </a:r>
            <a:endParaRPr lang="en-US" altLang="zh-TW"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zh-TW" altLang="en-US" sz="1100" dirty="0">
                <a:latin typeface="Meiryo UI" panose="020B0604030504040204" pitchFamily="50" charset="-128"/>
                <a:ea typeface="Meiryo UI" panose="020B0604030504040204" pitchFamily="50" charset="-128"/>
              </a:rPr>
              <a:t>全高 </a:t>
            </a:r>
            <a:r>
              <a:rPr lang="en-US" altLang="zh-TW" sz="1100" dirty="0">
                <a:latin typeface="Meiryo UI" panose="020B0604030504040204" pitchFamily="50" charset="-128"/>
                <a:ea typeface="Meiryo UI" panose="020B0604030504040204" pitchFamily="50" charset="-128"/>
              </a:rPr>
              <a:t>3</a:t>
            </a:r>
            <a:r>
              <a:rPr lang="en-US" altLang="ja-JP" sz="1100" dirty="0">
                <a:latin typeface="Meiryo UI" panose="020B0604030504040204" pitchFamily="50" charset="-128"/>
                <a:ea typeface="Meiryo UI" panose="020B0604030504040204" pitchFamily="50" charset="-128"/>
              </a:rPr>
              <a:t>.</a:t>
            </a:r>
            <a:r>
              <a:rPr lang="en-US" altLang="zh-TW" sz="1100" dirty="0">
                <a:latin typeface="Meiryo UI" panose="020B0604030504040204" pitchFamily="50" charset="-128"/>
                <a:ea typeface="Meiryo UI" panose="020B0604030504040204" pitchFamily="50" charset="-128"/>
              </a:rPr>
              <a:t>1</a:t>
            </a:r>
            <a:r>
              <a:rPr lang="zh-TW" altLang="en-US" sz="1100" dirty="0">
                <a:latin typeface="Meiryo UI" panose="020B0604030504040204" pitchFamily="50" charset="-128"/>
                <a:ea typeface="Meiryo UI" panose="020B0604030504040204" pitchFamily="50" charset="-128"/>
              </a:rPr>
              <a:t>ｍ</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・定員</a:t>
            </a:r>
            <a:r>
              <a:rPr lang="en-US" altLang="zh-TW" sz="1100" dirty="0">
                <a:latin typeface="Meiryo UI" panose="020B0604030504040204" pitchFamily="50" charset="-128"/>
                <a:ea typeface="Meiryo UI" panose="020B0604030504040204" pitchFamily="50" charset="-128"/>
              </a:rPr>
              <a:t>3</a:t>
            </a:r>
            <a:r>
              <a:rPr lang="en-US" altLang="ja-JP" sz="1100" dirty="0">
                <a:latin typeface="Meiryo UI" panose="020B0604030504040204" pitchFamily="50" charset="-128"/>
                <a:ea typeface="Meiryo UI" panose="020B0604030504040204" pitchFamily="50" charset="-128"/>
              </a:rPr>
              <a:t>2</a:t>
            </a:r>
            <a:r>
              <a:rPr lang="en-US" altLang="zh-TW" sz="1100" dirty="0">
                <a:latin typeface="Meiryo UI" panose="020B0604030504040204" pitchFamily="50" charset="-128"/>
                <a:ea typeface="Meiryo UI" panose="020B0604030504040204" pitchFamily="50" charset="-128"/>
              </a:rPr>
              <a:t> </a:t>
            </a:r>
            <a:r>
              <a:rPr lang="zh-TW" altLang="en-US" sz="1100" dirty="0">
                <a:latin typeface="Meiryo UI" panose="020B0604030504040204" pitchFamily="50" charset="-128"/>
                <a:ea typeface="Meiryo UI" panose="020B0604030504040204" pitchFamily="50" charset="-128"/>
              </a:rPr>
              <a:t>名（座席</a:t>
            </a:r>
            <a:r>
              <a:rPr lang="en-US" altLang="zh-TW" sz="1100" dirty="0">
                <a:latin typeface="Meiryo UI" panose="020B0604030504040204" pitchFamily="50" charset="-128"/>
                <a:ea typeface="Meiryo UI" panose="020B0604030504040204" pitchFamily="50" charset="-128"/>
              </a:rPr>
              <a:t>18+</a:t>
            </a:r>
            <a:r>
              <a:rPr lang="zh-TW" altLang="en-US" sz="1100" dirty="0">
                <a:latin typeface="Meiryo UI" panose="020B0604030504040204" pitchFamily="50" charset="-128"/>
                <a:ea typeface="Meiryo UI" panose="020B0604030504040204" pitchFamily="50" charset="-128"/>
              </a:rPr>
              <a:t>立席</a:t>
            </a:r>
            <a:r>
              <a:rPr lang="en-US" altLang="zh-TW" sz="1100" dirty="0">
                <a:latin typeface="Meiryo UI" panose="020B0604030504040204" pitchFamily="50" charset="-128"/>
                <a:ea typeface="Meiryo UI" panose="020B0604030504040204" pitchFamily="50" charset="-128"/>
              </a:rPr>
              <a:t>14</a:t>
            </a:r>
            <a:r>
              <a:rPr lang="zh-TW" altLang="en-US" sz="1100" dirty="0">
                <a:latin typeface="Meiryo UI" panose="020B0604030504040204" pitchFamily="50" charset="-128"/>
                <a:ea typeface="Meiryo UI" panose="020B0604030504040204" pitchFamily="50" charset="-128"/>
              </a:rPr>
              <a:t>）</a:t>
            </a:r>
            <a:endParaRPr lang="en-US" altLang="zh-TW" sz="11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EA423719-EAF8-0E4C-81D3-7501AC8465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153" b="36227" l="46099" r="65769"/>
                    </a14:imgEffect>
                  </a14:imgLayer>
                </a14:imgProps>
              </a:ext>
            </a:extLst>
          </a:blip>
          <a:srcRect l="45811" t="9517" r="31947" b="63104"/>
          <a:stretch/>
        </p:blipFill>
        <p:spPr>
          <a:xfrm>
            <a:off x="6162212" y="1820230"/>
            <a:ext cx="1316687" cy="769441"/>
          </a:xfrm>
          <a:prstGeom prst="rect">
            <a:avLst/>
          </a:prstGeom>
        </p:spPr>
      </p:pic>
      <p:sp>
        <p:nvSpPr>
          <p:cNvPr id="28" name="正方形/長方形 27">
            <a:extLst>
              <a:ext uri="{FF2B5EF4-FFF2-40B4-BE49-F238E27FC236}">
                <a16:creationId xmlns:a16="http://schemas.microsoft.com/office/drawing/2014/main" id="{41891369-E04A-83E3-00AB-A3E5FE4B7174}"/>
              </a:ext>
            </a:extLst>
          </p:cNvPr>
          <p:cNvSpPr/>
          <p:nvPr/>
        </p:nvSpPr>
        <p:spPr>
          <a:xfrm>
            <a:off x="7473696" y="1864223"/>
            <a:ext cx="1587062" cy="769441"/>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 </a:t>
            </a:r>
            <a:r>
              <a:rPr lang="zh-TW" altLang="en-US" sz="1100" dirty="0">
                <a:latin typeface="Meiryo UI" panose="020B0604030504040204" pitchFamily="50" charset="-128"/>
                <a:ea typeface="Meiryo UI" panose="020B0604030504040204" pitchFamily="50" charset="-128"/>
              </a:rPr>
              <a:t>全長</a:t>
            </a:r>
            <a:r>
              <a:rPr lang="en-US" altLang="zh-TW" sz="1100" dirty="0">
                <a:latin typeface="Meiryo UI" panose="020B0604030504040204" pitchFamily="50" charset="-128"/>
                <a:ea typeface="Meiryo UI" panose="020B0604030504040204" pitchFamily="50" charset="-128"/>
              </a:rPr>
              <a:t>4.75m</a:t>
            </a:r>
            <a:r>
              <a:rPr lang="ja-JP" altLang="en-US" sz="1100" dirty="0">
                <a:latin typeface="Meiryo UI" panose="020B0604030504040204" pitchFamily="50" charset="-128"/>
                <a:ea typeface="Meiryo UI" panose="020B0604030504040204" pitchFamily="50" charset="-128"/>
              </a:rPr>
              <a:t>　</a:t>
            </a:r>
            <a:r>
              <a:rPr lang="en-US" altLang="zh-TW" sz="1100" dirty="0">
                <a:latin typeface="Meiryo UI" panose="020B0604030504040204" pitchFamily="50" charset="-128"/>
                <a:ea typeface="Meiryo UI" panose="020B0604030504040204" pitchFamily="50" charset="-128"/>
              </a:rPr>
              <a:t> </a:t>
            </a:r>
          </a:p>
          <a:p>
            <a:r>
              <a:rPr lang="ja-JP" altLang="en-US" sz="1100" dirty="0">
                <a:latin typeface="Meiryo UI" panose="020B0604030504040204" pitchFamily="50" charset="-128"/>
                <a:ea typeface="Meiryo UI" panose="020B0604030504040204" pitchFamily="50" charset="-128"/>
              </a:rPr>
              <a:t>　</a:t>
            </a:r>
            <a:r>
              <a:rPr lang="zh-TW" altLang="en-US" sz="1100" dirty="0">
                <a:latin typeface="Meiryo UI" panose="020B0604030504040204" pitchFamily="50" charset="-128"/>
                <a:ea typeface="Meiryo UI" panose="020B0604030504040204" pitchFamily="50" charset="-128"/>
              </a:rPr>
              <a:t>全幅</a:t>
            </a:r>
            <a:r>
              <a:rPr lang="en-US" altLang="zh-TW" sz="1100" dirty="0">
                <a:latin typeface="Meiryo UI" panose="020B0604030504040204" pitchFamily="50" charset="-128"/>
                <a:ea typeface="Meiryo UI" panose="020B0604030504040204" pitchFamily="50" charset="-128"/>
              </a:rPr>
              <a:t>2.11m</a:t>
            </a:r>
          </a:p>
          <a:p>
            <a:r>
              <a:rPr lang="ja-JP" altLang="en-US" sz="1100" dirty="0">
                <a:latin typeface="Meiryo UI" panose="020B0604030504040204" pitchFamily="50" charset="-128"/>
                <a:ea typeface="Meiryo UI" panose="020B0604030504040204" pitchFamily="50" charset="-128"/>
              </a:rPr>
              <a:t> </a:t>
            </a:r>
            <a:r>
              <a:rPr lang="en-US" altLang="zh-TW" sz="1100" dirty="0">
                <a:latin typeface="Meiryo UI" panose="020B0604030504040204" pitchFamily="50" charset="-128"/>
                <a:ea typeface="Meiryo UI" panose="020B0604030504040204" pitchFamily="50" charset="-128"/>
              </a:rPr>
              <a:t> </a:t>
            </a:r>
            <a:r>
              <a:rPr lang="zh-TW" altLang="en-US" sz="1100" dirty="0">
                <a:latin typeface="Meiryo UI" panose="020B0604030504040204" pitchFamily="50" charset="-128"/>
                <a:ea typeface="Meiryo UI" panose="020B0604030504040204" pitchFamily="50" charset="-128"/>
              </a:rPr>
              <a:t>全高</a:t>
            </a:r>
            <a:r>
              <a:rPr lang="en-US" altLang="zh-TW" sz="1100" dirty="0">
                <a:latin typeface="Meiryo UI" panose="020B0604030504040204" pitchFamily="50" charset="-128"/>
                <a:ea typeface="Meiryo UI" panose="020B0604030504040204" pitchFamily="50" charset="-128"/>
              </a:rPr>
              <a:t>2.65m</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定員</a:t>
            </a:r>
            <a:r>
              <a:rPr lang="en-US" altLang="ja-JP" sz="1100" dirty="0">
                <a:latin typeface="Meiryo UI" panose="020B0604030504040204" pitchFamily="50" charset="-128"/>
                <a:ea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rPr>
              <a:t>名</a:t>
            </a:r>
            <a:endParaRPr lang="en-US" altLang="ja-JP" sz="1100" dirty="0">
              <a:latin typeface="Meiryo UI" panose="020B0604030504040204" pitchFamily="50" charset="-128"/>
              <a:ea typeface="Meiryo UI" panose="020B0604030504040204" pitchFamily="50" charset="-128"/>
            </a:endParaRPr>
          </a:p>
        </p:txBody>
      </p:sp>
      <p:pic>
        <p:nvPicPr>
          <p:cNvPr id="90" name="図 89">
            <a:extLst>
              <a:ext uri="{FF2B5EF4-FFF2-40B4-BE49-F238E27FC236}">
                <a16:creationId xmlns:a16="http://schemas.microsoft.com/office/drawing/2014/main" id="{8D13F6EE-4560-F84A-4340-4993D2D1A64F}"/>
              </a:ext>
            </a:extLst>
          </p:cNvPr>
          <p:cNvPicPr>
            <a:picLocks noChangeAspect="1"/>
          </p:cNvPicPr>
          <p:nvPr/>
        </p:nvPicPr>
        <p:blipFill>
          <a:blip r:embed="rId7"/>
          <a:stretch>
            <a:fillRect/>
          </a:stretch>
        </p:blipFill>
        <p:spPr>
          <a:xfrm>
            <a:off x="1383421" y="2967787"/>
            <a:ext cx="1911382" cy="1918245"/>
          </a:xfrm>
          <a:prstGeom prst="rect">
            <a:avLst/>
          </a:prstGeom>
        </p:spPr>
      </p:pic>
      <p:sp>
        <p:nvSpPr>
          <p:cNvPr id="91" name="正方形/長方形 90">
            <a:extLst>
              <a:ext uri="{FF2B5EF4-FFF2-40B4-BE49-F238E27FC236}">
                <a16:creationId xmlns:a16="http://schemas.microsoft.com/office/drawing/2014/main" id="{89330E1C-E8A2-DC7E-0598-4D20332C3625}"/>
              </a:ext>
            </a:extLst>
          </p:cNvPr>
          <p:cNvSpPr/>
          <p:nvPr/>
        </p:nvSpPr>
        <p:spPr>
          <a:xfrm>
            <a:off x="1303275" y="2717464"/>
            <a:ext cx="2410552" cy="276999"/>
          </a:xfrm>
          <a:prstGeom prst="rect">
            <a:avLst/>
          </a:prstGeom>
          <a:noFill/>
        </p:spPr>
        <p:txBody>
          <a:bodyPr wrap="square">
            <a:spAutoFit/>
          </a:bodyPr>
          <a:lstStyle/>
          <a:p>
            <a:pPr algn="ctr"/>
            <a:r>
              <a:rPr lang="ja-JP" altLang="ja-JP" sz="1200" dirty="0">
                <a:latin typeface="Meiryo UI" panose="020B0604030504040204" pitchFamily="50" charset="-128"/>
                <a:ea typeface="Meiryo UI" panose="020B0604030504040204" pitchFamily="50" charset="-128"/>
                <a:cs typeface="ＭＳ Ｐゴシック" panose="020B0600070205080204" pitchFamily="50" charset="-128"/>
              </a:rPr>
              <a:t>コスモスクエア駅</a:t>
            </a: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ja-JP" sz="12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ja-JP" sz="1200" dirty="0">
                <a:latin typeface="Meiryo UI" panose="020B0604030504040204" pitchFamily="50" charset="-128"/>
                <a:ea typeface="Meiryo UI" panose="020B0604030504040204" pitchFamily="50" charset="-128"/>
                <a:cs typeface="ＭＳ Ｐゴシック" panose="020B0600070205080204" pitchFamily="50" charset="-128"/>
              </a:rPr>
              <a:t>舞洲</a:t>
            </a: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実証会場</a:t>
            </a:r>
            <a:endParaRPr lang="zh-TW" altLang="en-US" sz="1200" dirty="0">
              <a:latin typeface="Meiryo UI" panose="020B0604030504040204" pitchFamily="50" charset="-128"/>
              <a:ea typeface="Meiryo UI" panose="020B0604030504040204" pitchFamily="50" charset="-128"/>
            </a:endParaRPr>
          </a:p>
        </p:txBody>
      </p:sp>
      <p:pic>
        <p:nvPicPr>
          <p:cNvPr id="125" name="図 124">
            <a:extLst>
              <a:ext uri="{FF2B5EF4-FFF2-40B4-BE49-F238E27FC236}">
                <a16:creationId xmlns:a16="http://schemas.microsoft.com/office/drawing/2014/main" id="{EC39058E-DE55-BBDC-3A8B-C840373591DB}"/>
              </a:ext>
            </a:extLst>
          </p:cNvPr>
          <p:cNvPicPr>
            <a:picLocks noChangeAspect="1"/>
          </p:cNvPicPr>
          <p:nvPr/>
        </p:nvPicPr>
        <p:blipFill>
          <a:blip r:embed="rId8"/>
          <a:stretch>
            <a:fillRect/>
          </a:stretch>
        </p:blipFill>
        <p:spPr>
          <a:xfrm>
            <a:off x="5950064" y="2914059"/>
            <a:ext cx="2028076" cy="1997516"/>
          </a:xfrm>
          <a:prstGeom prst="rect">
            <a:avLst/>
          </a:prstGeom>
        </p:spPr>
      </p:pic>
      <p:sp>
        <p:nvSpPr>
          <p:cNvPr id="126" name="正方形/長方形 125">
            <a:extLst>
              <a:ext uri="{FF2B5EF4-FFF2-40B4-BE49-F238E27FC236}">
                <a16:creationId xmlns:a16="http://schemas.microsoft.com/office/drawing/2014/main" id="{8A5E6EA9-D721-5FEB-44E5-5F5C0D37DB70}"/>
              </a:ext>
            </a:extLst>
          </p:cNvPr>
          <p:cNvSpPr/>
          <p:nvPr/>
        </p:nvSpPr>
        <p:spPr>
          <a:xfrm>
            <a:off x="5616714" y="2690788"/>
            <a:ext cx="3138338" cy="276999"/>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rPr>
              <a:t>大阪シティバス 舞洲東バス停⇔舞洲実験会場</a:t>
            </a:r>
            <a:endParaRPr lang="zh-TW" altLang="en-US" sz="1200" dirty="0">
              <a:latin typeface="Meiryo UI" panose="020B0604030504040204" pitchFamily="50" charset="-128"/>
              <a:ea typeface="Meiryo UI" panose="020B0604030504040204" pitchFamily="50" charset="-128"/>
            </a:endParaRPr>
          </a:p>
        </p:txBody>
      </p:sp>
      <p:pic>
        <p:nvPicPr>
          <p:cNvPr id="231" name="図 230">
            <a:extLst>
              <a:ext uri="{FF2B5EF4-FFF2-40B4-BE49-F238E27FC236}">
                <a16:creationId xmlns:a16="http://schemas.microsoft.com/office/drawing/2014/main" id="{B4B357AD-C2B7-F39E-D812-BFF4E3A69F9F}"/>
              </a:ext>
            </a:extLst>
          </p:cNvPr>
          <p:cNvPicPr>
            <a:picLocks noChangeAspect="1"/>
          </p:cNvPicPr>
          <p:nvPr/>
        </p:nvPicPr>
        <p:blipFill>
          <a:blip r:embed="rId9"/>
          <a:stretch>
            <a:fillRect/>
          </a:stretch>
        </p:blipFill>
        <p:spPr>
          <a:xfrm>
            <a:off x="3632974" y="2971754"/>
            <a:ext cx="1696324" cy="897814"/>
          </a:xfrm>
          <a:prstGeom prst="rect">
            <a:avLst/>
          </a:prstGeom>
        </p:spPr>
      </p:pic>
      <p:sp>
        <p:nvSpPr>
          <p:cNvPr id="233" name="正方形/長方形 232">
            <a:extLst>
              <a:ext uri="{FF2B5EF4-FFF2-40B4-BE49-F238E27FC236}">
                <a16:creationId xmlns:a16="http://schemas.microsoft.com/office/drawing/2014/main" id="{8EB0BC8E-4A99-A89E-4094-4744BF67FC6C}"/>
              </a:ext>
            </a:extLst>
          </p:cNvPr>
          <p:cNvSpPr/>
          <p:nvPr/>
        </p:nvSpPr>
        <p:spPr>
          <a:xfrm>
            <a:off x="3579356" y="2712866"/>
            <a:ext cx="1716787" cy="276999"/>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舞洲転回地 ⇔ 桜島</a:t>
            </a:r>
            <a:endParaRPr lang="en-US" altLang="ja-JP" sz="12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29BCF3D1-2570-49DA-9E02-2887E39D8704}"/>
              </a:ext>
            </a:extLst>
          </p:cNvPr>
          <p:cNvPicPr>
            <a:picLocks noChangeAspect="1"/>
          </p:cNvPicPr>
          <p:nvPr/>
        </p:nvPicPr>
        <p:blipFill>
          <a:blip r:embed="rId10"/>
          <a:stretch>
            <a:fillRect/>
          </a:stretch>
        </p:blipFill>
        <p:spPr>
          <a:xfrm>
            <a:off x="2624587" y="4980511"/>
            <a:ext cx="2709297" cy="1290750"/>
          </a:xfrm>
          <a:prstGeom prst="rect">
            <a:avLst/>
          </a:prstGeom>
        </p:spPr>
      </p:pic>
      <p:pic>
        <p:nvPicPr>
          <p:cNvPr id="17" name="図 16">
            <a:extLst>
              <a:ext uri="{FF2B5EF4-FFF2-40B4-BE49-F238E27FC236}">
                <a16:creationId xmlns:a16="http://schemas.microsoft.com/office/drawing/2014/main" id="{E4F00937-7997-4C35-83D5-F8F260993488}"/>
              </a:ext>
            </a:extLst>
          </p:cNvPr>
          <p:cNvPicPr>
            <a:picLocks noChangeAspect="1"/>
          </p:cNvPicPr>
          <p:nvPr/>
        </p:nvPicPr>
        <p:blipFill>
          <a:blip r:embed="rId11"/>
          <a:stretch>
            <a:fillRect/>
          </a:stretch>
        </p:blipFill>
        <p:spPr>
          <a:xfrm>
            <a:off x="6509188" y="4984755"/>
            <a:ext cx="1929016" cy="1282261"/>
          </a:xfrm>
          <a:prstGeom prst="rect">
            <a:avLst/>
          </a:prstGeom>
        </p:spPr>
      </p:pic>
      <p:sp>
        <p:nvSpPr>
          <p:cNvPr id="18" name="正方形/長方形 17">
            <a:extLst>
              <a:ext uri="{FF2B5EF4-FFF2-40B4-BE49-F238E27FC236}">
                <a16:creationId xmlns:a16="http://schemas.microsoft.com/office/drawing/2014/main" id="{4C04E0B9-6ECC-47A8-974B-22FF4D6A40AA}"/>
              </a:ext>
            </a:extLst>
          </p:cNvPr>
          <p:cNvSpPr/>
          <p:nvPr/>
        </p:nvSpPr>
        <p:spPr>
          <a:xfrm>
            <a:off x="1302743" y="5288512"/>
            <a:ext cx="1457679" cy="646331"/>
          </a:xfrm>
          <a:prstGeom prst="rect">
            <a:avLst/>
          </a:prstGeom>
          <a:noFill/>
        </p:spPr>
        <p:txBody>
          <a:bodyPr wrap="square">
            <a:spAutoFit/>
          </a:bodyPr>
          <a:lstStyle/>
          <a:p>
            <a:r>
              <a:rPr lang="en-US" altLang="ja-JP" sz="1200" dirty="0">
                <a:latin typeface="Meiryo UI" panose="020B0604030504040204" pitchFamily="50" charset="-128"/>
                <a:ea typeface="Meiryo UI" panose="020B0604030504040204" pitchFamily="50" charset="-128"/>
                <a:cs typeface="ＭＳ Ｐゴシック" panose="020B0600070205080204" pitchFamily="50" charset="-128"/>
              </a:rPr>
              <a:t>GNSS</a:t>
            </a: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受信不良部での自己位置推定を補完する特殊塗料</a:t>
            </a:r>
            <a:endParaRPr lang="zh-TW" altLang="en-US" sz="12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C1D5637-D503-4BA0-BBFF-81067777D46D}"/>
              </a:ext>
            </a:extLst>
          </p:cNvPr>
          <p:cNvSpPr/>
          <p:nvPr/>
        </p:nvSpPr>
        <p:spPr>
          <a:xfrm>
            <a:off x="5307409" y="5309434"/>
            <a:ext cx="1285309" cy="646331"/>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レベル</a:t>
            </a:r>
            <a:r>
              <a:rPr lang="en-US" altLang="ja-JP" sz="1200" dirty="0">
                <a:latin typeface="Meiryo UI" panose="020B0604030504040204" pitchFamily="50" charset="-128"/>
                <a:ea typeface="Meiryo UI" panose="020B0604030504040204" pitchFamily="50" charset="-128"/>
                <a:cs typeface="ＭＳ Ｐゴシック" panose="020B0600070205080204" pitchFamily="50" charset="-128"/>
              </a:rPr>
              <a:t>4</a:t>
            </a: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走行</a:t>
            </a:r>
          </a:p>
          <a:p>
            <a:pPr algn="ct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（テストコース・</a:t>
            </a:r>
            <a:endParaRPr lang="en-US" altLang="ja-JP" sz="1200" dirty="0">
              <a:latin typeface="Meiryo UI" panose="020B0604030504040204" pitchFamily="50" charset="-128"/>
              <a:ea typeface="Meiryo UI" panose="020B0604030504040204" pitchFamily="50" charset="-128"/>
              <a:cs typeface="ＭＳ Ｐゴシック" panose="020B0600070205080204" pitchFamily="50" charset="-128"/>
            </a:endParaRPr>
          </a:p>
          <a:p>
            <a:pPr algn="ct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　信号協調有）</a:t>
            </a:r>
            <a:endParaRPr lang="zh-TW" altLang="en-US" sz="1200" dirty="0">
              <a:latin typeface="Meiryo UI" panose="020B0604030504040204" pitchFamily="50" charset="-128"/>
              <a:ea typeface="Meiryo UI" panose="020B0604030504040204" pitchFamily="50" charset="-128"/>
            </a:endParaRPr>
          </a:p>
        </p:txBody>
      </p:sp>
      <p:cxnSp>
        <p:nvCxnSpPr>
          <p:cNvPr id="3" name="直線コネクタ 2">
            <a:extLst>
              <a:ext uri="{FF2B5EF4-FFF2-40B4-BE49-F238E27FC236}">
                <a16:creationId xmlns:a16="http://schemas.microsoft.com/office/drawing/2014/main" id="{F195E34B-9C3B-E588-8F5C-611710ED37B1}"/>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30ABE466-6FA4-CEC7-3733-95039A628C39}"/>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Meiryo UI" panose="020B0604030504040204" pitchFamily="50" charset="-128"/>
                <a:ea typeface="Meiryo UI" panose="020B0604030504040204" pitchFamily="50" charset="-128"/>
              </a:rPr>
              <a:t> 昨年度実証実験について</a:t>
            </a:r>
          </a:p>
        </p:txBody>
      </p:sp>
    </p:spTree>
    <p:extLst>
      <p:ext uri="{BB962C8B-B14F-4D97-AF65-F5344CB8AC3E}">
        <p14:creationId xmlns:p14="http://schemas.microsoft.com/office/powerpoint/2010/main" val="14680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6ADD3D-FEE6-423A-90DE-4847DAC0A40E}"/>
              </a:ext>
            </a:extLst>
          </p:cNvPr>
          <p:cNvSpPr>
            <a:spLocks noGrp="1"/>
          </p:cNvSpPr>
          <p:nvPr>
            <p:ph type="sldNum" sz="quarter" idx="12"/>
          </p:nvPr>
        </p:nvSpPr>
        <p:spPr>
          <a:xfrm>
            <a:off x="6358954" y="6409458"/>
            <a:ext cx="2743200" cy="365125"/>
          </a:xfrm>
        </p:spPr>
        <p:txBody>
          <a:bodyPr/>
          <a:lstStyle/>
          <a:p>
            <a:fld id="{53F5C2A9-97E6-4A1F-9651-983D2475890B}" type="slidenum">
              <a:rPr kumimoji="1" lang="ja-JP" altLang="en-US" smtClean="0"/>
              <a:pPr/>
              <a:t>7</a:t>
            </a:fld>
            <a:endParaRPr kumimoji="1" lang="ja-JP" altLang="en-US" dirty="0"/>
          </a:p>
        </p:txBody>
      </p:sp>
      <p:sp>
        <p:nvSpPr>
          <p:cNvPr id="17" name="字幕 2">
            <a:extLst>
              <a:ext uri="{FF2B5EF4-FFF2-40B4-BE49-F238E27FC236}">
                <a16:creationId xmlns:a16="http://schemas.microsoft.com/office/drawing/2014/main" id="{38F1B6D4-EB11-4DC5-B313-22D038EDD164}"/>
              </a:ext>
            </a:extLst>
          </p:cNvPr>
          <p:cNvSpPr txBox="1">
            <a:spLocks/>
          </p:cNvSpPr>
          <p:nvPr/>
        </p:nvSpPr>
        <p:spPr>
          <a:xfrm>
            <a:off x="216062" y="1064502"/>
            <a:ext cx="8534973" cy="1035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tabLst>
                <a:tab pos="204788" algn="l"/>
              </a:tabLst>
              <a:defRPr/>
            </a:pPr>
            <a:r>
              <a:rPr lang="ja-JP" altLang="en-US" sz="1400" dirty="0">
                <a:latin typeface="Meiryo UI" panose="020B0604030504040204" pitchFamily="50" charset="-128"/>
                <a:ea typeface="Meiryo UI" panose="020B0604030504040204" pitchFamily="50" charset="-128"/>
              </a:rPr>
              <a:t>・自動運転車両の遠隔監視システムを用いて、</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台・</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車種の車両を、運行管理者の視点から、</a:t>
            </a:r>
            <a:endParaRPr lang="en-US" altLang="ja-JP" sz="1400" dirty="0">
              <a:latin typeface="Meiryo UI" panose="020B0604030504040204" pitchFamily="50" charset="-128"/>
              <a:ea typeface="Meiryo UI" panose="020B0604030504040204" pitchFamily="50" charset="-128"/>
            </a:endParaRPr>
          </a:p>
          <a:p>
            <a:pPr marL="0" indent="0">
              <a:buNone/>
              <a:tabLst>
                <a:tab pos="204788" algn="l"/>
              </a:tabLst>
              <a:defRPr/>
            </a:pPr>
            <a:r>
              <a:rPr lang="ja-JP" altLang="en-US" sz="1400" dirty="0">
                <a:latin typeface="Meiryo UI" panose="020B0604030504040204" pitchFamily="50" charset="-128"/>
                <a:ea typeface="Meiryo UI" panose="020B0604030504040204" pitchFamily="50" charset="-128"/>
              </a:rPr>
              <a:t> 常時位置情報や車内映像等により遠隔監視した。</a:t>
            </a:r>
          </a:p>
          <a:p>
            <a:pPr marL="0" indent="0">
              <a:buNone/>
              <a:tabLst>
                <a:tab pos="204788" algn="l"/>
              </a:tabLst>
              <a:defRPr/>
            </a:pPr>
            <a:r>
              <a:rPr lang="ja-JP" altLang="en-US" sz="1400" dirty="0">
                <a:latin typeface="Meiryo UI" panose="020B0604030504040204" pitchFamily="50" charset="-128"/>
                <a:ea typeface="Meiryo UI" panose="020B0604030504040204" pitchFamily="50" charset="-128"/>
              </a:rPr>
              <a:t>・自動運転レベル４の社会実装を見据えたときの運用確認を実施した。</a:t>
            </a:r>
          </a:p>
        </p:txBody>
      </p:sp>
      <p:sp>
        <p:nvSpPr>
          <p:cNvPr id="18" name="タイトル 1">
            <a:extLst>
              <a:ext uri="{FF2B5EF4-FFF2-40B4-BE49-F238E27FC236}">
                <a16:creationId xmlns:a16="http://schemas.microsoft.com/office/drawing/2014/main" id="{5CE2A741-006B-4E32-AA20-354F61D707B7}"/>
              </a:ext>
            </a:extLst>
          </p:cNvPr>
          <p:cNvSpPr txBox="1">
            <a:spLocks/>
          </p:cNvSpPr>
          <p:nvPr/>
        </p:nvSpPr>
        <p:spPr>
          <a:xfrm>
            <a:off x="216062" y="2263463"/>
            <a:ext cx="3573371" cy="3675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ct val="0"/>
              </a:spcBef>
              <a:buFont typeface="Arial" panose="020B0604020202020204" pitchFamily="34" charset="0"/>
              <a:buNone/>
              <a:defRPr kumimoji="1" sz="44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遠隔監視の構成</a:t>
            </a:r>
            <a:r>
              <a:rPr lang="en-US" altLang="ja-JP" sz="1600" dirty="0">
                <a:latin typeface="Meiryo UI" panose="020B0604030504040204" pitchFamily="50" charset="-128"/>
                <a:ea typeface="Meiryo UI" panose="020B0604030504040204" pitchFamily="50" charset="-128"/>
              </a:rPr>
              <a:t>】</a:t>
            </a:r>
          </a:p>
        </p:txBody>
      </p:sp>
      <p:sp>
        <p:nvSpPr>
          <p:cNvPr id="19" name="タイトル 1">
            <a:extLst>
              <a:ext uri="{FF2B5EF4-FFF2-40B4-BE49-F238E27FC236}">
                <a16:creationId xmlns:a16="http://schemas.microsoft.com/office/drawing/2014/main" id="{8B2C1A68-DD86-4AFB-BEC2-62CE879497E8}"/>
              </a:ext>
            </a:extLst>
          </p:cNvPr>
          <p:cNvSpPr txBox="1">
            <a:spLocks/>
          </p:cNvSpPr>
          <p:nvPr/>
        </p:nvSpPr>
        <p:spPr>
          <a:xfrm>
            <a:off x="195883" y="757928"/>
            <a:ext cx="5417383" cy="3188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u="sng" dirty="0">
                <a:solidFill>
                  <a:schemeClr val="bg2">
                    <a:lumMod val="25000"/>
                  </a:schemeClr>
                </a:solidFill>
                <a:latin typeface="Meiryo UI" panose="020B0604030504040204" pitchFamily="50" charset="-128"/>
                <a:ea typeface="Meiryo UI" panose="020B0604030504040204" pitchFamily="50" charset="-128"/>
              </a:rPr>
              <a:t>遠隔監視</a:t>
            </a:r>
            <a:endParaRPr lang="en-US" altLang="ja-JP" sz="1600" dirty="0">
              <a:latin typeface="Meiryo UI" panose="020B0604030504040204" pitchFamily="50" charset="-128"/>
              <a:ea typeface="Meiryo UI" panose="020B0604030504040204" pitchFamily="50" charset="-128"/>
            </a:endParaRPr>
          </a:p>
        </p:txBody>
      </p:sp>
      <p:pic>
        <p:nvPicPr>
          <p:cNvPr id="20" name="Picture 10" descr="Image">
            <a:extLst>
              <a:ext uri="{FF2B5EF4-FFF2-40B4-BE49-F238E27FC236}">
                <a16:creationId xmlns:a16="http://schemas.microsoft.com/office/drawing/2014/main" id="{80BCB3FA-B9CE-4486-932A-024FDF32C2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8" t="6915" r="20131" b="12962"/>
          <a:stretch/>
        </p:blipFill>
        <p:spPr bwMode="auto">
          <a:xfrm>
            <a:off x="195884" y="2643279"/>
            <a:ext cx="3854682" cy="297388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4ACC074D-52B6-49D3-9212-B1B2FD774649}"/>
              </a:ext>
            </a:extLst>
          </p:cNvPr>
          <p:cNvSpPr/>
          <p:nvPr/>
        </p:nvSpPr>
        <p:spPr>
          <a:xfrm>
            <a:off x="4199998" y="2422397"/>
            <a:ext cx="4807976" cy="3874748"/>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17689"/>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CE813833-EC26-4A1C-8A7B-7DA3D576F016}"/>
              </a:ext>
            </a:extLst>
          </p:cNvPr>
          <p:cNvSpPr txBox="1"/>
          <p:nvPr/>
        </p:nvSpPr>
        <p:spPr>
          <a:xfrm>
            <a:off x="4287393" y="2532069"/>
            <a:ext cx="4660724" cy="1631216"/>
          </a:xfrm>
          <a:prstGeom prst="rect">
            <a:avLst/>
          </a:prstGeom>
          <a:noFill/>
        </p:spPr>
        <p:txBody>
          <a:bodyPr wrap="square" rtlCol="0">
            <a:spAutoFit/>
          </a:bodyPr>
          <a:lstStyle/>
          <a:p>
            <a:r>
              <a:rPr kumimoji="1" lang="ja-JP" altLang="en-US" sz="1600" u="sng" dirty="0">
                <a:latin typeface="Meiryo UI" panose="020B0604030504040204" pitchFamily="50" charset="-128"/>
                <a:ea typeface="Meiryo UI" panose="020B0604030504040204" pitchFamily="50" charset="-128"/>
              </a:rPr>
              <a:t>検証結果</a:t>
            </a:r>
            <a:endParaRPr kumimoji="1" lang="en-US" altLang="ja-JP" sz="1600" u="sng"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pPr algn="dist"/>
            <a:r>
              <a:rPr kumimoji="1" lang="ja-JP" altLang="en-US" sz="1400" dirty="0">
                <a:latin typeface="Meiryo UI" panose="020B0604030504040204" pitchFamily="50" charset="-128"/>
                <a:ea typeface="Meiryo UI" panose="020B0604030504040204" pitchFamily="50" charset="-128"/>
              </a:rPr>
              <a:t>・遠隔監視員</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人で</a:t>
            </a:r>
            <a:r>
              <a:rPr kumimoji="1" lang="en-US" altLang="ja-JP" sz="1400" dirty="0">
                <a:latin typeface="Meiryo UI" panose="020B0604030504040204" pitchFamily="50" charset="-128"/>
                <a:ea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rPr>
              <a:t>台の自動運転車両の遠隔監視及び</a:t>
            </a:r>
            <a:endParaRPr kumimoji="1" lang="en-US" altLang="ja-JP" sz="1400" dirty="0">
              <a:latin typeface="Meiryo UI" panose="020B0604030504040204" pitchFamily="50" charset="-128"/>
              <a:ea typeface="Meiryo UI" panose="020B0604030504040204" pitchFamily="50" charset="-128"/>
            </a:endParaRPr>
          </a:p>
          <a:p>
            <a:pPr algn="dist"/>
            <a:r>
              <a:rPr kumimoji="1" lang="ja-JP" altLang="en-US" sz="1400" dirty="0">
                <a:latin typeface="Meiryo UI" panose="020B0604030504040204" pitchFamily="50" charset="-128"/>
                <a:ea typeface="Meiryo UI" panose="020B0604030504040204" pitchFamily="50" charset="-128"/>
              </a:rPr>
              <a:t>  遠隔停止・発車デモンストレーションを行い、実運用へ向けての</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課題を把握した。</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事故発生時の対応体制のシミュレーションを行い、</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遠隔監視員の役割やフローの確認を行った。</a:t>
            </a:r>
            <a:endParaRPr kumimoji="1" lang="en-US" altLang="ja-JP" sz="14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5F766F2-AE09-4231-BEC8-2AA625498BB9}"/>
              </a:ext>
            </a:extLst>
          </p:cNvPr>
          <p:cNvSpPr txBox="1"/>
          <p:nvPr/>
        </p:nvSpPr>
        <p:spPr>
          <a:xfrm>
            <a:off x="4284158" y="4295420"/>
            <a:ext cx="4572675" cy="1846659"/>
          </a:xfrm>
          <a:prstGeom prst="rect">
            <a:avLst/>
          </a:prstGeom>
          <a:noFill/>
        </p:spPr>
        <p:txBody>
          <a:bodyPr wrap="square" rtlCol="0">
            <a:spAutoFit/>
          </a:bodyPr>
          <a:lstStyle/>
          <a:p>
            <a:r>
              <a:rPr kumimoji="1" lang="ja-JP" altLang="en-US" sz="1600" u="sng" dirty="0">
                <a:latin typeface="Meiryo UI" panose="020B0604030504040204" pitchFamily="50" charset="-128"/>
                <a:ea typeface="Meiryo UI" panose="020B0604030504040204" pitchFamily="50" charset="-128"/>
              </a:rPr>
              <a:t>社会実装での課題</a:t>
            </a:r>
            <a:endParaRPr kumimoji="1" lang="en-US" altLang="ja-JP" sz="1600" u="sng"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pPr algn="dist"/>
            <a:r>
              <a:rPr kumimoji="1" lang="ja-JP" altLang="en-US" sz="1400" dirty="0">
                <a:latin typeface="Meiryo UI" panose="020B0604030504040204" pitchFamily="50" charset="-128"/>
                <a:ea typeface="Meiryo UI" panose="020B0604030504040204" pitchFamily="50" charset="-128"/>
              </a:rPr>
              <a:t>・ 遠隔監視体制（配員や車両監視台数等）の最適化に</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向けた検討</a:t>
            </a:r>
            <a:endParaRPr kumimoji="1" lang="en-US" altLang="ja-JP" sz="1400" dirty="0">
              <a:latin typeface="Meiryo UI" panose="020B0604030504040204" pitchFamily="50" charset="-128"/>
              <a:ea typeface="Meiryo UI" panose="020B0604030504040204" pitchFamily="50" charset="-128"/>
            </a:endParaRPr>
          </a:p>
          <a:p>
            <a:pPr algn="dist"/>
            <a:r>
              <a:rPr kumimoji="1" lang="ja-JP" altLang="en-US" sz="1400" dirty="0">
                <a:latin typeface="Meiryo UI" panose="020B0604030504040204" pitchFamily="50" charset="-128"/>
                <a:ea typeface="Meiryo UI" panose="020B0604030504040204" pitchFamily="50" charset="-128"/>
              </a:rPr>
              <a:t>・ 自動運転車両にトラブルが発生したときの、遠隔監視員の</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役割や対応範囲の検討</a:t>
            </a:r>
            <a:endParaRPr kumimoji="1" lang="en-US" altLang="ja-JP" sz="1400" dirty="0">
              <a:latin typeface="Meiryo UI" panose="020B0604030504040204" pitchFamily="50" charset="-128"/>
              <a:ea typeface="Meiryo UI" panose="020B0604030504040204" pitchFamily="50" charset="-128"/>
            </a:endParaRPr>
          </a:p>
          <a:p>
            <a:pPr algn="dist"/>
            <a:r>
              <a:rPr kumimoji="1" lang="ja-JP" altLang="en-US" sz="1400" dirty="0">
                <a:latin typeface="Meiryo UI" panose="020B0604030504040204" pitchFamily="50" charset="-128"/>
                <a:ea typeface="Meiryo UI" panose="020B0604030504040204" pitchFamily="50" charset="-128"/>
              </a:rPr>
              <a:t>・ 車内外映像や異常通知等の車両監視に必要な情報に</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関する検討</a:t>
            </a:r>
            <a:endParaRPr kumimoji="1" lang="en-US" altLang="ja-JP" sz="1400" dirty="0">
              <a:latin typeface="Meiryo UI" panose="020B0604030504040204" pitchFamily="50" charset="-128"/>
              <a:ea typeface="Meiryo UI" panose="020B0604030504040204" pitchFamily="50" charset="-128"/>
            </a:endParaRPr>
          </a:p>
        </p:txBody>
      </p:sp>
      <p:cxnSp>
        <p:nvCxnSpPr>
          <p:cNvPr id="3" name="直線コネクタ 2">
            <a:extLst>
              <a:ext uri="{FF2B5EF4-FFF2-40B4-BE49-F238E27FC236}">
                <a16:creationId xmlns:a16="http://schemas.microsoft.com/office/drawing/2014/main" id="{5CE71BE0-4A3D-015E-0644-5AF04425AFC4}"/>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3FEBB05E-4813-5524-89D0-4273A99E6F2C}"/>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Meiryo UI" panose="020B0604030504040204" pitchFamily="50" charset="-128"/>
                <a:ea typeface="Meiryo UI" panose="020B0604030504040204" pitchFamily="50" charset="-128"/>
              </a:rPr>
              <a:t> 昨年度実証実験について</a:t>
            </a:r>
          </a:p>
        </p:txBody>
      </p:sp>
    </p:spTree>
    <p:extLst>
      <p:ext uri="{BB962C8B-B14F-4D97-AF65-F5344CB8AC3E}">
        <p14:creationId xmlns:p14="http://schemas.microsoft.com/office/powerpoint/2010/main" val="25686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スライド番号プレースホルダー 1">
            <a:extLst>
              <a:ext uri="{FF2B5EF4-FFF2-40B4-BE49-F238E27FC236}">
                <a16:creationId xmlns:a16="http://schemas.microsoft.com/office/drawing/2014/main" id="{BAF8FCA4-2845-E3F7-8823-7D36527B2B25}"/>
              </a:ext>
            </a:extLst>
          </p:cNvPr>
          <p:cNvSpPr>
            <a:spLocks noGrp="1"/>
          </p:cNvSpPr>
          <p:nvPr>
            <p:ph type="sldNum" sz="quarter" idx="12"/>
          </p:nvPr>
        </p:nvSpPr>
        <p:spPr>
          <a:xfrm>
            <a:off x="6363895" y="6549733"/>
            <a:ext cx="2743200" cy="365125"/>
          </a:xfrm>
        </p:spPr>
        <p:txBody>
          <a:bodyPr/>
          <a:lstStyle/>
          <a:p>
            <a:fld id="{53F5C2A9-97E6-4A1F-9651-983D2475890B}" type="slidenum">
              <a:rPr kumimoji="1" lang="ja-JP" altLang="en-US" smtClean="0"/>
              <a:pPr/>
              <a:t>8</a:t>
            </a:fld>
            <a:endParaRPr kumimoji="1" lang="ja-JP" altLang="en-US" dirty="0"/>
          </a:p>
        </p:txBody>
      </p:sp>
      <p:pic>
        <p:nvPicPr>
          <p:cNvPr id="34" name="図 33">
            <a:extLst>
              <a:ext uri="{FF2B5EF4-FFF2-40B4-BE49-F238E27FC236}">
                <a16:creationId xmlns:a16="http://schemas.microsoft.com/office/drawing/2014/main" id="{98C36D5D-5F68-47F6-C778-B46C5B17C674}"/>
              </a:ext>
            </a:extLst>
          </p:cNvPr>
          <p:cNvPicPr>
            <a:picLocks noChangeAspect="1"/>
          </p:cNvPicPr>
          <p:nvPr/>
        </p:nvPicPr>
        <p:blipFill>
          <a:blip r:embed="rId3"/>
          <a:stretch>
            <a:fillRect/>
          </a:stretch>
        </p:blipFill>
        <p:spPr>
          <a:xfrm>
            <a:off x="136118" y="760388"/>
            <a:ext cx="4322485" cy="3051780"/>
          </a:xfrm>
          <a:prstGeom prst="rect">
            <a:avLst/>
          </a:prstGeom>
        </p:spPr>
      </p:pic>
      <p:sp>
        <p:nvSpPr>
          <p:cNvPr id="17" name="正方形/長方形 16">
            <a:extLst>
              <a:ext uri="{FF2B5EF4-FFF2-40B4-BE49-F238E27FC236}">
                <a16:creationId xmlns:a16="http://schemas.microsoft.com/office/drawing/2014/main" id="{22D6EE41-D50A-4409-8FB2-ABD160CC2C6B}"/>
              </a:ext>
            </a:extLst>
          </p:cNvPr>
          <p:cNvSpPr/>
          <p:nvPr/>
        </p:nvSpPr>
        <p:spPr>
          <a:xfrm>
            <a:off x="4491327" y="760776"/>
            <a:ext cx="4562896" cy="2971070"/>
          </a:xfrm>
          <a:prstGeom prst="rect">
            <a:avLst/>
          </a:prstGeom>
          <a:ln>
            <a:solidFill>
              <a:schemeClr val="tx1">
                <a:lumMod val="50000"/>
                <a:lumOff val="50000"/>
              </a:schemeClr>
            </a:solidFill>
          </a:ln>
        </p:spPr>
        <p:txBody>
          <a:bodyPr wrap="square" lIns="91440" tIns="45720" rIns="91440" bIns="45720" anchor="t">
            <a:spAutoFit/>
          </a:bodyPr>
          <a:lstStyle/>
          <a:p>
            <a:r>
              <a:rPr lang="en-US" altLang="ja-JP" sz="1400" dirty="0">
                <a:latin typeface="Meiryo UI"/>
                <a:ea typeface="Meiryo UI"/>
              </a:rPr>
              <a:t>【</a:t>
            </a:r>
            <a:r>
              <a:rPr lang="ja-JP" altLang="en-US" sz="1400" dirty="0">
                <a:latin typeface="Meiryo UI"/>
                <a:ea typeface="Meiryo UI"/>
              </a:rPr>
              <a:t>計画概要</a:t>
            </a:r>
            <a:r>
              <a:rPr lang="en-US" altLang="ja-JP" sz="1400" dirty="0">
                <a:latin typeface="Meiryo UI"/>
                <a:ea typeface="Meiryo UI"/>
              </a:rPr>
              <a:t>】</a:t>
            </a:r>
          </a:p>
          <a:p>
            <a:r>
              <a:rPr lang="ja-JP" altLang="en-US" sz="1400" dirty="0">
                <a:latin typeface="Meiryo UI" panose="020B0604030504040204" pitchFamily="50" charset="-128"/>
                <a:ea typeface="Meiryo UI" panose="020B0604030504040204" pitchFamily="50" charset="-128"/>
              </a:rPr>
              <a:t>場　　　所：</a:t>
            </a:r>
            <a:r>
              <a:rPr lang="zh-TW" altLang="en-US" sz="1400" dirty="0">
                <a:latin typeface="Meiryo UI" panose="020B0604030504040204" pitchFamily="50" charset="-128"/>
                <a:ea typeface="Meiryo UI" panose="020B0604030504040204" pitchFamily="50" charset="-128"/>
              </a:rPr>
              <a:t>舞洲</a:t>
            </a:r>
            <a:r>
              <a:rPr lang="ja-JP" altLang="en-US" sz="1400" dirty="0">
                <a:latin typeface="Meiryo UI" panose="020B0604030504040204" pitchFamily="50" charset="-128"/>
                <a:ea typeface="Meiryo UI" panose="020B0604030504040204" pitchFamily="50" charset="-128"/>
              </a:rPr>
              <a:t>会場外</a:t>
            </a:r>
            <a:r>
              <a:rPr lang="zh-TW" altLang="en-US" sz="1400" dirty="0">
                <a:latin typeface="Meiryo UI" panose="020B0604030504040204" pitchFamily="50" charset="-128"/>
                <a:ea typeface="Meiryo UI" panose="020B0604030504040204" pitchFamily="50" charset="-128"/>
              </a:rPr>
              <a:t>駐車場～万博会場</a:t>
            </a:r>
            <a:r>
              <a:rPr lang="ja-JP" altLang="en-US" sz="1400" dirty="0">
                <a:latin typeface="Meiryo UI" panose="020B0604030504040204" pitchFamily="50" charset="-128"/>
                <a:ea typeface="Meiryo UI" panose="020B0604030504040204" pitchFamily="50" charset="-128"/>
              </a:rPr>
              <a:t>の公道</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使用車両：大型</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バス（</a:t>
            </a:r>
            <a:r>
              <a:rPr lang="en-US" altLang="ja-JP" sz="1400" dirty="0">
                <a:latin typeface="Meiryo UI" panose="020B0604030504040204" pitchFamily="50" charset="-128"/>
                <a:ea typeface="Meiryo UI" panose="020B0604030504040204" pitchFamily="50" charset="-128"/>
              </a:rPr>
              <a:t>10.45m</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路線バスタイプ（</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バス）</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GNSS</a:t>
            </a:r>
            <a:r>
              <a:rPr lang="ja-JP" altLang="en-US" sz="1400" dirty="0">
                <a:latin typeface="Meiryo UI" panose="020B0604030504040204" pitchFamily="50" charset="-128"/>
                <a:ea typeface="Meiryo UI" panose="020B0604030504040204" pitchFamily="50" charset="-128"/>
              </a:rPr>
              <a:t>を主とした自己位置推定</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a:ea typeface="Meiryo UI"/>
              </a:rPr>
              <a:t>距　　　離：約</a:t>
            </a:r>
            <a:r>
              <a:rPr lang="en-US" altLang="ja-JP" sz="1400" dirty="0">
                <a:latin typeface="Meiryo UI"/>
                <a:ea typeface="Meiryo UI"/>
              </a:rPr>
              <a:t>3.3</a:t>
            </a:r>
            <a:r>
              <a:rPr lang="ja-JP" altLang="en-US" sz="1400" dirty="0">
                <a:latin typeface="Meiryo UI"/>
                <a:ea typeface="Meiryo UI"/>
              </a:rPr>
              <a:t>㎞（片道）</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道路環境：公道（混在交通下、信号有、歩車分離有）</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インフラ協調：信号協調、</a:t>
            </a:r>
            <a:r>
              <a:rPr lang="en-US" altLang="ja-JP" sz="1400" dirty="0">
                <a:latin typeface="Meiryo UI" panose="020B0604030504040204" pitchFamily="50" charset="-128"/>
                <a:ea typeface="Meiryo UI" panose="020B0604030504040204" pitchFamily="50" charset="-128"/>
              </a:rPr>
              <a:t>GNSS</a:t>
            </a:r>
            <a:r>
              <a:rPr lang="ja-JP" altLang="en-US" sz="1400" dirty="0">
                <a:latin typeface="Meiryo UI" panose="020B0604030504040204" pitchFamily="50" charset="-128"/>
                <a:ea typeface="Meiryo UI" panose="020B0604030504040204" pitchFamily="50" charset="-128"/>
              </a:rPr>
              <a:t>受信不良部での</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特殊塗料・磁気マーカー設置</a:t>
            </a: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p:txBody>
      </p:sp>
      <p:pic>
        <p:nvPicPr>
          <p:cNvPr id="18" name="図 17" descr="道路脇に停まっているバス&#10;&#10;自動的に生成された説明">
            <a:extLst>
              <a:ext uri="{FF2B5EF4-FFF2-40B4-BE49-F238E27FC236}">
                <a16:creationId xmlns:a16="http://schemas.microsoft.com/office/drawing/2014/main" id="{C63EB41D-EADF-4C44-91BF-2EB3F7B18DDC}"/>
              </a:ext>
            </a:extLst>
          </p:cNvPr>
          <p:cNvPicPr>
            <a:picLocks noChangeAspect="1"/>
          </p:cNvPicPr>
          <p:nvPr/>
        </p:nvPicPr>
        <p:blipFill rotWithShape="1">
          <a:blip r:embed="rId4">
            <a:extLst>
              <a:ext uri="{28A0092B-C50C-407E-A947-70E740481C1C}">
                <a14:useLocalDpi xmlns:a14="http://schemas.microsoft.com/office/drawing/2010/main" val="0"/>
              </a:ext>
            </a:extLst>
          </a:blip>
          <a:srcRect l="7356" t="21863" r="19174" b="23013"/>
          <a:stretch/>
        </p:blipFill>
        <p:spPr>
          <a:xfrm>
            <a:off x="130151" y="4738916"/>
            <a:ext cx="2067958" cy="1163680"/>
          </a:xfrm>
          <a:prstGeom prst="rect">
            <a:avLst/>
          </a:prstGeom>
          <a:ln>
            <a:noFill/>
          </a:ln>
          <a:effectLst>
            <a:outerShdw blurRad="190500" algn="tl" rotWithShape="0">
              <a:srgbClr val="000000">
                <a:alpha val="70000"/>
              </a:srgbClr>
            </a:outerShdw>
          </a:effectLst>
        </p:spPr>
      </p:pic>
      <p:sp>
        <p:nvSpPr>
          <p:cNvPr id="19" name="テキスト ボックス 18">
            <a:extLst>
              <a:ext uri="{FF2B5EF4-FFF2-40B4-BE49-F238E27FC236}">
                <a16:creationId xmlns:a16="http://schemas.microsoft.com/office/drawing/2014/main" id="{8730DC7B-BA3E-4C95-94B2-E6D55DDC679D}"/>
              </a:ext>
            </a:extLst>
          </p:cNvPr>
          <p:cNvSpPr txBox="1"/>
          <p:nvPr/>
        </p:nvSpPr>
        <p:spPr>
          <a:xfrm>
            <a:off x="41178" y="4216617"/>
            <a:ext cx="1978955"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使用車両</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・大型</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バス</a:t>
            </a:r>
            <a:endParaRPr lang="en-US" altLang="ja-JP" sz="1400"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173A76C5-42B9-440F-AF7B-F3ABD635DD9C}"/>
              </a:ext>
            </a:extLst>
          </p:cNvPr>
          <p:cNvSpPr/>
          <p:nvPr/>
        </p:nvSpPr>
        <p:spPr>
          <a:xfrm>
            <a:off x="4448066" y="3136646"/>
            <a:ext cx="1595309" cy="307777"/>
          </a:xfrm>
          <a:prstGeom prst="rect">
            <a:avLst/>
          </a:prstGeom>
          <a:noFill/>
          <a:ln w="28575">
            <a:noFill/>
          </a:ln>
        </p:spPr>
        <p:txBody>
          <a:bodyPr wrap="none">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実証スケジュール</a:t>
            </a:r>
            <a:r>
              <a:rPr lang="en-US" altLang="ja-JP" sz="1400" dirty="0">
                <a:latin typeface="Meiryo UI" panose="020B0604030504040204" pitchFamily="50" charset="-128"/>
                <a:ea typeface="Meiryo UI" panose="020B0604030504040204" pitchFamily="50" charset="-128"/>
              </a:rPr>
              <a:t>】</a:t>
            </a:r>
            <a:endParaRPr lang="ja-JP" altLang="en-US" sz="1400" dirty="0"/>
          </a:p>
        </p:txBody>
      </p:sp>
      <p:sp>
        <p:nvSpPr>
          <p:cNvPr id="21" name="正方形/長方形 20">
            <a:extLst>
              <a:ext uri="{FF2B5EF4-FFF2-40B4-BE49-F238E27FC236}">
                <a16:creationId xmlns:a16="http://schemas.microsoft.com/office/drawing/2014/main" id="{7BDAC141-0C94-44BC-85D2-A65CB4EF12EE}"/>
              </a:ext>
            </a:extLst>
          </p:cNvPr>
          <p:cNvSpPr/>
          <p:nvPr/>
        </p:nvSpPr>
        <p:spPr>
          <a:xfrm>
            <a:off x="4456154" y="3465692"/>
            <a:ext cx="5078548" cy="307777"/>
          </a:xfrm>
          <a:prstGeom prst="rect">
            <a:avLst/>
          </a:prstGeom>
          <a:ln>
            <a:noFill/>
          </a:ln>
        </p:spPr>
        <p:txBody>
          <a:bodyPr wrap="square" lIns="91440" tIns="45720" rIns="91440" bIns="45720" anchor="t">
            <a:spAutoFit/>
          </a:bodyPr>
          <a:lstStyle/>
          <a:p>
            <a:r>
              <a:rPr lang="en-US" altLang="ja-JP" sz="1400" dirty="0">
                <a:latin typeface="Meiryo UI"/>
                <a:ea typeface="Meiryo UI"/>
              </a:rPr>
              <a:t>2024</a:t>
            </a:r>
            <a:r>
              <a:rPr lang="ja-JP" altLang="en-US" sz="1400" dirty="0">
                <a:latin typeface="Meiryo UI"/>
                <a:ea typeface="Meiryo UI"/>
              </a:rPr>
              <a:t>年</a:t>
            </a:r>
            <a:r>
              <a:rPr lang="en-US" altLang="ja-JP" sz="1400" dirty="0">
                <a:latin typeface="Meiryo UI"/>
                <a:ea typeface="Meiryo UI"/>
              </a:rPr>
              <a:t>3</a:t>
            </a:r>
            <a:r>
              <a:rPr lang="ja-JP" altLang="en-US" sz="1400" dirty="0">
                <a:latin typeface="Meiryo UI"/>
                <a:ea typeface="Meiryo UI"/>
              </a:rPr>
              <a:t>月～　　舞洲～夢洲間での実証実験を開始</a:t>
            </a:r>
            <a:endParaRPr lang="en-US" altLang="ja-JP" sz="1400" dirty="0">
              <a:latin typeface="Meiryo UI"/>
              <a:ea typeface="Meiryo UI"/>
            </a:endParaRPr>
          </a:p>
        </p:txBody>
      </p:sp>
      <p:pic>
        <p:nvPicPr>
          <p:cNvPr id="22" name="図 21">
            <a:extLst>
              <a:ext uri="{FF2B5EF4-FFF2-40B4-BE49-F238E27FC236}">
                <a16:creationId xmlns:a16="http://schemas.microsoft.com/office/drawing/2014/main" id="{15E93553-B109-452D-8F9F-BC8682E7A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90438" y="5133112"/>
            <a:ext cx="1689715" cy="1267286"/>
          </a:xfrm>
          <a:prstGeom prst="rect">
            <a:avLst/>
          </a:prstGeom>
          <a:ln>
            <a:noFill/>
          </a:ln>
          <a:effectLst>
            <a:outerShdw blurRad="190500" algn="tl" rotWithShape="0">
              <a:srgbClr val="000000">
                <a:alpha val="70000"/>
              </a:srgbClr>
            </a:outerShdw>
          </a:effectLst>
        </p:spPr>
      </p:pic>
      <p:sp>
        <p:nvSpPr>
          <p:cNvPr id="23" name="テキスト ボックス 22">
            <a:extLst>
              <a:ext uri="{FF2B5EF4-FFF2-40B4-BE49-F238E27FC236}">
                <a16:creationId xmlns:a16="http://schemas.microsoft.com/office/drawing/2014/main" id="{1945D412-1DB0-4E9C-8997-5F0D9EC4641E}"/>
              </a:ext>
            </a:extLst>
          </p:cNvPr>
          <p:cNvSpPr txBox="1"/>
          <p:nvPr/>
        </p:nvSpPr>
        <p:spPr>
          <a:xfrm>
            <a:off x="4789052" y="4180145"/>
            <a:ext cx="1643756" cy="738664"/>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信号連携イメージ</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・路車間通信による灯色通知等</a:t>
            </a:r>
            <a:endParaRPr lang="en-US" altLang="ja-JP" sz="14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6334B4B1-E5BB-4AE6-A116-1BC8667E42CC}"/>
              </a:ext>
            </a:extLst>
          </p:cNvPr>
          <p:cNvSpPr txBox="1"/>
          <p:nvPr/>
        </p:nvSpPr>
        <p:spPr>
          <a:xfrm>
            <a:off x="2222637" y="4222666"/>
            <a:ext cx="271178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遠隔監視</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・車載カメラ映像・車両状況を監視</a:t>
            </a:r>
            <a:endParaRPr lang="en-US" altLang="ja-JP" sz="14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3614701C-B356-4299-A32E-01AF91D950F4}"/>
              </a:ext>
            </a:extLst>
          </p:cNvPr>
          <p:cNvSpPr txBox="1"/>
          <p:nvPr/>
        </p:nvSpPr>
        <p:spPr>
          <a:xfrm>
            <a:off x="2843950" y="6360860"/>
            <a:ext cx="1267287"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イメージ</a:t>
            </a:r>
            <a:endParaRPr lang="en-US" altLang="ja-JP" sz="12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C748DB3A-F452-4E51-A41E-664A6A4C930D}"/>
              </a:ext>
            </a:extLst>
          </p:cNvPr>
          <p:cNvSpPr txBox="1"/>
          <p:nvPr/>
        </p:nvSpPr>
        <p:spPr>
          <a:xfrm>
            <a:off x="4702694" y="6579796"/>
            <a:ext cx="1960137" cy="276999"/>
          </a:xfrm>
          <a:prstGeom prst="rect">
            <a:avLst/>
          </a:prstGeom>
          <a:noFill/>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年度実証実験の様子</a:t>
            </a:r>
            <a:endParaRPr lang="en-US" altLang="ja-JP" sz="12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9DE0475B-4D4A-429D-B6D2-68DEF2102D25}"/>
              </a:ext>
            </a:extLst>
          </p:cNvPr>
          <p:cNvSpPr txBox="1"/>
          <p:nvPr/>
        </p:nvSpPr>
        <p:spPr>
          <a:xfrm>
            <a:off x="90214" y="3910185"/>
            <a:ext cx="4038836" cy="307777"/>
          </a:xfrm>
          <a:prstGeom prst="rect">
            <a:avLst/>
          </a:prstGeom>
          <a:noFill/>
          <a:ln>
            <a:solidFill>
              <a:schemeClr val="tx1"/>
            </a:solid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自動運転</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バスの運行に必要な主な設備類</a:t>
            </a:r>
            <a:endParaRPr lang="en-US" altLang="ja-JP" sz="1400" dirty="0">
              <a:latin typeface="Meiryo UI" panose="020B0604030504040204" pitchFamily="50" charset="-128"/>
              <a:ea typeface="Meiryo UI" panose="020B0604030504040204" pitchFamily="50" charset="-128"/>
            </a:endParaRPr>
          </a:p>
        </p:txBody>
      </p:sp>
      <p:pic>
        <p:nvPicPr>
          <p:cNvPr id="43" name="図 42">
            <a:extLst>
              <a:ext uri="{FF2B5EF4-FFF2-40B4-BE49-F238E27FC236}">
                <a16:creationId xmlns:a16="http://schemas.microsoft.com/office/drawing/2014/main" id="{B85601A0-0256-4689-8140-CC98404E6FD4}"/>
              </a:ext>
            </a:extLst>
          </p:cNvPr>
          <p:cNvPicPr>
            <a:picLocks noChangeAspect="1"/>
          </p:cNvPicPr>
          <p:nvPr/>
        </p:nvPicPr>
        <p:blipFill rotWithShape="1">
          <a:blip r:embed="rId6"/>
          <a:srcRect l="59395" b="7679"/>
          <a:stretch/>
        </p:blipFill>
        <p:spPr>
          <a:xfrm>
            <a:off x="7866353" y="5282942"/>
            <a:ext cx="1100108" cy="1191636"/>
          </a:xfrm>
          <a:prstGeom prst="rect">
            <a:avLst/>
          </a:prstGeom>
        </p:spPr>
      </p:pic>
      <p:sp>
        <p:nvSpPr>
          <p:cNvPr id="44" name="テキスト ボックス 43">
            <a:extLst>
              <a:ext uri="{FF2B5EF4-FFF2-40B4-BE49-F238E27FC236}">
                <a16:creationId xmlns:a16="http://schemas.microsoft.com/office/drawing/2014/main" id="{7C4344A0-AB4B-4AE2-B41D-5156BB8C78E7}"/>
              </a:ext>
            </a:extLst>
          </p:cNvPr>
          <p:cNvSpPr txBox="1"/>
          <p:nvPr/>
        </p:nvSpPr>
        <p:spPr>
          <a:xfrm>
            <a:off x="7812949" y="4161110"/>
            <a:ext cx="1341492" cy="116955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特殊塗料</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GNSS</a:t>
            </a:r>
            <a:r>
              <a:rPr lang="ja-JP" altLang="en-US" sz="1400" dirty="0">
                <a:latin typeface="Meiryo UI" panose="020B0604030504040204" pitchFamily="50" charset="-128"/>
                <a:ea typeface="Meiryo UI" panose="020B0604030504040204" pitchFamily="50" charset="-128"/>
              </a:rPr>
              <a:t>受信</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不良部での</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自己位置推定</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を補完</a:t>
            </a:r>
            <a:endParaRPr lang="en-US" altLang="ja-JP" sz="1400" dirty="0">
              <a:latin typeface="Meiryo UI" panose="020B0604030504040204" pitchFamily="50" charset="-128"/>
              <a:ea typeface="Meiryo UI" panose="020B0604030504040204" pitchFamily="50" charset="-128"/>
            </a:endParaRPr>
          </a:p>
        </p:txBody>
      </p:sp>
      <p:cxnSp>
        <p:nvCxnSpPr>
          <p:cNvPr id="4" name="直線コネクタ 3">
            <a:extLst>
              <a:ext uri="{FF2B5EF4-FFF2-40B4-BE49-F238E27FC236}">
                <a16:creationId xmlns:a16="http://schemas.microsoft.com/office/drawing/2014/main" id="{8C5F9EC3-7FB0-85D3-19E8-C6E2B806ACB8}"/>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15CFFD28-FA07-8AA7-D10E-C04B3C3364EA}"/>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Meiryo UI" panose="020B0604030504040204" pitchFamily="50" charset="-128"/>
                <a:ea typeface="Meiryo UI" panose="020B0604030504040204" pitchFamily="50" charset="-128"/>
              </a:rPr>
              <a:t> 万博時の自動運転について（会場外）</a:t>
            </a:r>
          </a:p>
        </p:txBody>
      </p:sp>
      <p:pic>
        <p:nvPicPr>
          <p:cNvPr id="6" name="図 5">
            <a:extLst>
              <a:ext uri="{FF2B5EF4-FFF2-40B4-BE49-F238E27FC236}">
                <a16:creationId xmlns:a16="http://schemas.microsoft.com/office/drawing/2014/main" id="{348F8DE3-B117-3083-B500-569D11FEED79}"/>
              </a:ext>
            </a:extLst>
          </p:cNvPr>
          <p:cNvPicPr>
            <a:picLocks noChangeAspect="1"/>
          </p:cNvPicPr>
          <p:nvPr/>
        </p:nvPicPr>
        <p:blipFill>
          <a:blip r:embed="rId7"/>
          <a:stretch>
            <a:fillRect/>
          </a:stretch>
        </p:blipFill>
        <p:spPr>
          <a:xfrm>
            <a:off x="6458208" y="4664003"/>
            <a:ext cx="1146938" cy="1810575"/>
          </a:xfrm>
          <a:prstGeom prst="rect">
            <a:avLst/>
          </a:prstGeom>
          <a:ln>
            <a:noFill/>
          </a:ln>
          <a:effectLst>
            <a:outerShdw blurRad="190500" algn="tl" rotWithShape="0">
              <a:srgbClr val="000000">
                <a:alpha val="70000"/>
              </a:srgbClr>
            </a:outerShdw>
          </a:effectLst>
        </p:spPr>
      </p:pic>
      <p:sp>
        <p:nvSpPr>
          <p:cNvPr id="8" name="テキスト ボックス 7">
            <a:extLst>
              <a:ext uri="{FF2B5EF4-FFF2-40B4-BE49-F238E27FC236}">
                <a16:creationId xmlns:a16="http://schemas.microsoft.com/office/drawing/2014/main" id="{2B95A59E-676B-98F4-68A8-C551D5493BD8}"/>
              </a:ext>
            </a:extLst>
          </p:cNvPr>
          <p:cNvSpPr txBox="1"/>
          <p:nvPr/>
        </p:nvSpPr>
        <p:spPr>
          <a:xfrm>
            <a:off x="6325379" y="4177057"/>
            <a:ext cx="1438106"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充電器イメージ</a:t>
            </a:r>
            <a:r>
              <a:rPr lang="en-US" altLang="ja-JP" sz="1400" dirty="0">
                <a:latin typeface="Meiryo UI" panose="020B0604030504040204" pitchFamily="50" charset="-128"/>
                <a:ea typeface="Meiryo UI" panose="020B0604030504040204" pitchFamily="50" charset="-128"/>
              </a:rPr>
              <a:t>】</a:t>
            </a:r>
          </a:p>
        </p:txBody>
      </p:sp>
      <p:pic>
        <p:nvPicPr>
          <p:cNvPr id="10" name="図 9">
            <a:extLst>
              <a:ext uri="{FF2B5EF4-FFF2-40B4-BE49-F238E27FC236}">
                <a16:creationId xmlns:a16="http://schemas.microsoft.com/office/drawing/2014/main" id="{94C1C06F-B619-0372-6CED-C68FB970A47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3775" t="28643" r="15423" b="15331"/>
          <a:stretch/>
        </p:blipFill>
        <p:spPr>
          <a:xfrm>
            <a:off x="2529282" y="4745886"/>
            <a:ext cx="1896625" cy="1568751"/>
          </a:xfrm>
          <a:prstGeom prst="rect">
            <a:avLst/>
          </a:prstGeom>
          <a:ln>
            <a:noFill/>
          </a:ln>
          <a:effectLst>
            <a:outerShdw blurRad="190500" algn="tl" rotWithShape="0">
              <a:srgbClr val="000000">
                <a:alpha val="70000"/>
              </a:srgbClr>
            </a:outerShdw>
          </a:effectLst>
        </p:spPr>
      </p:pic>
      <p:sp>
        <p:nvSpPr>
          <p:cNvPr id="42" name="テキスト ボックス 41">
            <a:extLst>
              <a:ext uri="{FF2B5EF4-FFF2-40B4-BE49-F238E27FC236}">
                <a16:creationId xmlns:a16="http://schemas.microsoft.com/office/drawing/2014/main" id="{4C746FD1-E2FE-406D-9A1C-79A09948846C}"/>
              </a:ext>
            </a:extLst>
          </p:cNvPr>
          <p:cNvSpPr txBox="1"/>
          <p:nvPr/>
        </p:nvSpPr>
        <p:spPr>
          <a:xfrm>
            <a:off x="4491327" y="3690290"/>
            <a:ext cx="5216225"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今後、関係者と協議し、決定していく。</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2937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a:extLst>
              <a:ext uri="{FF2B5EF4-FFF2-40B4-BE49-F238E27FC236}">
                <a16:creationId xmlns:a16="http://schemas.microsoft.com/office/drawing/2014/main" id="{5FD6EBAD-2688-4535-B343-762842F36021}"/>
              </a:ext>
            </a:extLst>
          </p:cNvPr>
          <p:cNvSpPr txBox="1"/>
          <p:nvPr/>
        </p:nvSpPr>
        <p:spPr>
          <a:xfrm>
            <a:off x="59115" y="5085518"/>
            <a:ext cx="2286115"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使用車両</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・小型</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バス</a:t>
            </a:r>
          </a:p>
        </p:txBody>
      </p:sp>
      <p:sp>
        <p:nvSpPr>
          <p:cNvPr id="3" name="スライド番号プレースホルダー 1">
            <a:extLst>
              <a:ext uri="{FF2B5EF4-FFF2-40B4-BE49-F238E27FC236}">
                <a16:creationId xmlns:a16="http://schemas.microsoft.com/office/drawing/2014/main" id="{9C695445-3799-BA8E-AF62-1FCEAE42354A}"/>
              </a:ext>
            </a:extLst>
          </p:cNvPr>
          <p:cNvSpPr>
            <a:spLocks noGrp="1"/>
          </p:cNvSpPr>
          <p:nvPr>
            <p:ph type="sldNum" sz="quarter" idx="12"/>
          </p:nvPr>
        </p:nvSpPr>
        <p:spPr>
          <a:xfrm>
            <a:off x="6309527" y="6426135"/>
            <a:ext cx="2743200" cy="365125"/>
          </a:xfrm>
        </p:spPr>
        <p:txBody>
          <a:bodyPr/>
          <a:lstStyle/>
          <a:p>
            <a:fld id="{53F5C2A9-97E6-4A1F-9651-983D2475890B}" type="slidenum">
              <a:rPr kumimoji="1" lang="ja-JP" altLang="en-US" smtClean="0"/>
              <a:pPr/>
              <a:t>9</a:t>
            </a:fld>
            <a:endParaRPr kumimoji="1" lang="ja-JP" altLang="en-US" dirty="0"/>
          </a:p>
        </p:txBody>
      </p:sp>
      <p:grpSp>
        <p:nvGrpSpPr>
          <p:cNvPr id="37" name="グループ化 36">
            <a:extLst>
              <a:ext uri="{FF2B5EF4-FFF2-40B4-BE49-F238E27FC236}">
                <a16:creationId xmlns:a16="http://schemas.microsoft.com/office/drawing/2014/main" id="{B5CA105C-F17C-4CF5-8504-4C060846C6E1}"/>
              </a:ext>
            </a:extLst>
          </p:cNvPr>
          <p:cNvGrpSpPr>
            <a:grpSpLocks noChangeAspect="1"/>
          </p:cNvGrpSpPr>
          <p:nvPr/>
        </p:nvGrpSpPr>
        <p:grpSpPr>
          <a:xfrm>
            <a:off x="95416" y="679918"/>
            <a:ext cx="4328151" cy="3268627"/>
            <a:chOff x="463982" y="1151054"/>
            <a:chExt cx="6098341" cy="4940463"/>
          </a:xfrm>
        </p:grpSpPr>
        <p:pic>
          <p:nvPicPr>
            <p:cNvPr id="38" name="図 37">
              <a:extLst>
                <a:ext uri="{FF2B5EF4-FFF2-40B4-BE49-F238E27FC236}">
                  <a16:creationId xmlns:a16="http://schemas.microsoft.com/office/drawing/2014/main" id="{4E32B11C-EAA1-498E-804B-7D2F5A0FDA17}"/>
                </a:ext>
              </a:extLst>
            </p:cNvPr>
            <p:cNvPicPr>
              <a:picLocks noChangeAspect="1"/>
            </p:cNvPicPr>
            <p:nvPr/>
          </p:nvPicPr>
          <p:blipFill rotWithShape="1">
            <a:blip r:embed="rId3"/>
            <a:srcRect l="18428" t="18860" r="34703" b="13603"/>
            <a:stretch/>
          </p:blipFill>
          <p:spPr>
            <a:xfrm>
              <a:off x="463982" y="1151054"/>
              <a:ext cx="6098341" cy="4940463"/>
            </a:xfrm>
            <a:prstGeom prst="rect">
              <a:avLst/>
            </a:prstGeom>
            <a:ln>
              <a:solidFill>
                <a:schemeClr val="bg1">
                  <a:lumMod val="85000"/>
                </a:schemeClr>
              </a:solidFill>
            </a:ln>
          </p:spPr>
        </p:pic>
        <p:sp>
          <p:nvSpPr>
            <p:cNvPr id="41" name="フリーフォーム 15">
              <a:extLst>
                <a:ext uri="{FF2B5EF4-FFF2-40B4-BE49-F238E27FC236}">
                  <a16:creationId xmlns:a16="http://schemas.microsoft.com/office/drawing/2014/main" id="{A9D74B95-334C-4094-9265-C4CC355BC717}"/>
                </a:ext>
              </a:extLst>
            </p:cNvPr>
            <p:cNvSpPr/>
            <p:nvPr/>
          </p:nvSpPr>
          <p:spPr>
            <a:xfrm>
              <a:off x="726141" y="1210235"/>
              <a:ext cx="1963271" cy="3052483"/>
            </a:xfrm>
            <a:custGeom>
              <a:avLst/>
              <a:gdLst>
                <a:gd name="connsiteX0" fmla="*/ 1021977 w 1963271"/>
                <a:gd name="connsiteY0" fmla="*/ 645459 h 3052483"/>
                <a:gd name="connsiteX1" fmla="*/ 1317812 w 1963271"/>
                <a:gd name="connsiteY1" fmla="*/ 188259 h 3052483"/>
                <a:gd name="connsiteX2" fmla="*/ 968188 w 1963271"/>
                <a:gd name="connsiteY2" fmla="*/ 0 h 3052483"/>
                <a:gd name="connsiteX3" fmla="*/ 0 w 1963271"/>
                <a:gd name="connsiteY3" fmla="*/ 1438836 h 3052483"/>
                <a:gd name="connsiteX4" fmla="*/ 995083 w 1963271"/>
                <a:gd name="connsiteY4" fmla="*/ 2097741 h 3052483"/>
                <a:gd name="connsiteX5" fmla="*/ 1573306 w 1963271"/>
                <a:gd name="connsiteY5" fmla="*/ 2245659 h 3052483"/>
                <a:gd name="connsiteX6" fmla="*/ 1223683 w 1963271"/>
                <a:gd name="connsiteY6" fmla="*/ 2850777 h 3052483"/>
                <a:gd name="connsiteX7" fmla="*/ 1963271 w 1963271"/>
                <a:gd name="connsiteY7" fmla="*/ 3052483 h 305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3271" h="3052483">
                  <a:moveTo>
                    <a:pt x="1021977" y="645459"/>
                  </a:moveTo>
                  <a:lnTo>
                    <a:pt x="1317812" y="188259"/>
                  </a:lnTo>
                  <a:lnTo>
                    <a:pt x="968188" y="0"/>
                  </a:lnTo>
                  <a:lnTo>
                    <a:pt x="0" y="1438836"/>
                  </a:lnTo>
                  <a:lnTo>
                    <a:pt x="995083" y="2097741"/>
                  </a:lnTo>
                  <a:lnTo>
                    <a:pt x="1573306" y="2245659"/>
                  </a:lnTo>
                  <a:lnTo>
                    <a:pt x="1223683" y="2850777"/>
                  </a:lnTo>
                  <a:lnTo>
                    <a:pt x="1963271" y="3052483"/>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フリーフォーム 16">
              <a:extLst>
                <a:ext uri="{FF2B5EF4-FFF2-40B4-BE49-F238E27FC236}">
                  <a16:creationId xmlns:a16="http://schemas.microsoft.com/office/drawing/2014/main" id="{E5BFC5CC-E460-410A-B322-63F9C8B541D8}"/>
                </a:ext>
              </a:extLst>
            </p:cNvPr>
            <p:cNvSpPr/>
            <p:nvPr/>
          </p:nvSpPr>
          <p:spPr>
            <a:xfrm>
              <a:off x="2796988" y="2407024"/>
              <a:ext cx="3509683" cy="2890954"/>
            </a:xfrm>
            <a:custGeom>
              <a:avLst/>
              <a:gdLst>
                <a:gd name="connsiteX0" fmla="*/ 1546412 w 3509683"/>
                <a:gd name="connsiteY0" fmla="*/ 2380129 h 3402105"/>
                <a:gd name="connsiteX1" fmla="*/ 2070847 w 3509683"/>
                <a:gd name="connsiteY1" fmla="*/ 2554941 h 3402105"/>
                <a:gd name="connsiteX2" fmla="*/ 3092824 w 3509683"/>
                <a:gd name="connsiteY2" fmla="*/ 3402105 h 3402105"/>
                <a:gd name="connsiteX3" fmla="*/ 3375212 w 3509683"/>
                <a:gd name="connsiteY3" fmla="*/ 3039035 h 3402105"/>
                <a:gd name="connsiteX4" fmla="*/ 2568388 w 3509683"/>
                <a:gd name="connsiteY4" fmla="*/ 2312894 h 3402105"/>
                <a:gd name="connsiteX5" fmla="*/ 2581836 w 3509683"/>
                <a:gd name="connsiteY5" fmla="*/ 1949823 h 3402105"/>
                <a:gd name="connsiteX6" fmla="*/ 3509683 w 3509683"/>
                <a:gd name="connsiteY6" fmla="*/ 847164 h 3402105"/>
                <a:gd name="connsiteX7" fmla="*/ 2850777 w 3509683"/>
                <a:gd name="connsiteY7" fmla="*/ 309282 h 3402105"/>
                <a:gd name="connsiteX8" fmla="*/ 2514600 w 3509683"/>
                <a:gd name="connsiteY8" fmla="*/ 699247 h 3402105"/>
                <a:gd name="connsiteX9" fmla="*/ 255494 w 3509683"/>
                <a:gd name="connsiteY9" fmla="*/ 0 h 3402105"/>
                <a:gd name="connsiteX10" fmla="*/ 0 w 3509683"/>
                <a:gd name="connsiteY10" fmla="*/ 443752 h 3402105"/>
                <a:gd name="connsiteX0" fmla="*/ 1546412 w 3509683"/>
                <a:gd name="connsiteY0" fmla="*/ 2380129 h 3039035"/>
                <a:gd name="connsiteX1" fmla="*/ 2070847 w 3509683"/>
                <a:gd name="connsiteY1" fmla="*/ 2554941 h 3039035"/>
                <a:gd name="connsiteX2" fmla="*/ 2474765 w 3509683"/>
                <a:gd name="connsiteY2" fmla="*/ 2890954 h 3039035"/>
                <a:gd name="connsiteX3" fmla="*/ 3375212 w 3509683"/>
                <a:gd name="connsiteY3" fmla="*/ 3039035 h 3039035"/>
                <a:gd name="connsiteX4" fmla="*/ 2568388 w 3509683"/>
                <a:gd name="connsiteY4" fmla="*/ 2312894 h 3039035"/>
                <a:gd name="connsiteX5" fmla="*/ 2581836 w 3509683"/>
                <a:gd name="connsiteY5" fmla="*/ 1949823 h 3039035"/>
                <a:gd name="connsiteX6" fmla="*/ 3509683 w 3509683"/>
                <a:gd name="connsiteY6" fmla="*/ 847164 h 3039035"/>
                <a:gd name="connsiteX7" fmla="*/ 2850777 w 3509683"/>
                <a:gd name="connsiteY7" fmla="*/ 309282 h 3039035"/>
                <a:gd name="connsiteX8" fmla="*/ 2514600 w 3509683"/>
                <a:gd name="connsiteY8" fmla="*/ 699247 h 3039035"/>
                <a:gd name="connsiteX9" fmla="*/ 255494 w 3509683"/>
                <a:gd name="connsiteY9" fmla="*/ 0 h 3039035"/>
                <a:gd name="connsiteX10" fmla="*/ 0 w 3509683"/>
                <a:gd name="connsiteY10" fmla="*/ 443752 h 3039035"/>
                <a:gd name="connsiteX0" fmla="*/ 1546412 w 3509683"/>
                <a:gd name="connsiteY0" fmla="*/ 2380129 h 2890954"/>
                <a:gd name="connsiteX1" fmla="*/ 2070847 w 3509683"/>
                <a:gd name="connsiteY1" fmla="*/ 2554941 h 2890954"/>
                <a:gd name="connsiteX2" fmla="*/ 2474765 w 3509683"/>
                <a:gd name="connsiteY2" fmla="*/ 2890954 h 2890954"/>
                <a:gd name="connsiteX3" fmla="*/ 2797244 w 3509683"/>
                <a:gd name="connsiteY3" fmla="*/ 2517861 h 2890954"/>
                <a:gd name="connsiteX4" fmla="*/ 2568388 w 3509683"/>
                <a:gd name="connsiteY4" fmla="*/ 2312894 h 2890954"/>
                <a:gd name="connsiteX5" fmla="*/ 2581836 w 3509683"/>
                <a:gd name="connsiteY5" fmla="*/ 1949823 h 2890954"/>
                <a:gd name="connsiteX6" fmla="*/ 3509683 w 3509683"/>
                <a:gd name="connsiteY6" fmla="*/ 847164 h 2890954"/>
                <a:gd name="connsiteX7" fmla="*/ 2850777 w 3509683"/>
                <a:gd name="connsiteY7" fmla="*/ 309282 h 2890954"/>
                <a:gd name="connsiteX8" fmla="*/ 2514600 w 3509683"/>
                <a:gd name="connsiteY8" fmla="*/ 699247 h 2890954"/>
                <a:gd name="connsiteX9" fmla="*/ 255494 w 3509683"/>
                <a:gd name="connsiteY9" fmla="*/ 0 h 2890954"/>
                <a:gd name="connsiteX10" fmla="*/ 0 w 3509683"/>
                <a:gd name="connsiteY10" fmla="*/ 443752 h 28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9683" h="2890954">
                  <a:moveTo>
                    <a:pt x="1546412" y="2380129"/>
                  </a:moveTo>
                  <a:lnTo>
                    <a:pt x="2070847" y="2554941"/>
                  </a:lnTo>
                  <a:lnTo>
                    <a:pt x="2474765" y="2890954"/>
                  </a:lnTo>
                  <a:lnTo>
                    <a:pt x="2797244" y="2517861"/>
                  </a:lnTo>
                  <a:lnTo>
                    <a:pt x="2568388" y="2312894"/>
                  </a:lnTo>
                  <a:lnTo>
                    <a:pt x="2581836" y="1949823"/>
                  </a:lnTo>
                  <a:lnTo>
                    <a:pt x="3509683" y="847164"/>
                  </a:lnTo>
                  <a:lnTo>
                    <a:pt x="2850777" y="309282"/>
                  </a:lnTo>
                  <a:lnTo>
                    <a:pt x="2514600" y="699247"/>
                  </a:lnTo>
                  <a:lnTo>
                    <a:pt x="255494" y="0"/>
                  </a:lnTo>
                  <a:lnTo>
                    <a:pt x="0" y="44375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フリーフォーム 17">
              <a:extLst>
                <a:ext uri="{FF2B5EF4-FFF2-40B4-BE49-F238E27FC236}">
                  <a16:creationId xmlns:a16="http://schemas.microsoft.com/office/drawing/2014/main" id="{B2F0CD23-5CC6-480A-9706-4F63C812EC3D}"/>
                </a:ext>
              </a:extLst>
            </p:cNvPr>
            <p:cNvSpPr/>
            <p:nvPr/>
          </p:nvSpPr>
          <p:spPr>
            <a:xfrm>
              <a:off x="2669380" y="4245769"/>
              <a:ext cx="1704975" cy="749152"/>
            </a:xfrm>
            <a:custGeom>
              <a:avLst/>
              <a:gdLst>
                <a:gd name="connsiteX0" fmla="*/ 0 w 1659732"/>
                <a:gd name="connsiteY0" fmla="*/ 0 h 745094"/>
                <a:gd name="connsiteX1" fmla="*/ 742950 w 1659732"/>
                <a:gd name="connsiteY1" fmla="*/ 714375 h 745094"/>
                <a:gd name="connsiteX2" fmla="*/ 1659732 w 1659732"/>
                <a:gd name="connsiteY2" fmla="*/ 547688 h 745094"/>
                <a:gd name="connsiteX0" fmla="*/ 0 w 1659732"/>
                <a:gd name="connsiteY0" fmla="*/ 0 h 717129"/>
                <a:gd name="connsiteX1" fmla="*/ 652462 w 1659732"/>
                <a:gd name="connsiteY1" fmla="*/ 681038 h 717129"/>
                <a:gd name="connsiteX2" fmla="*/ 1659732 w 1659732"/>
                <a:gd name="connsiteY2" fmla="*/ 547688 h 717129"/>
                <a:gd name="connsiteX0" fmla="*/ 0 w 1659732"/>
                <a:gd name="connsiteY0" fmla="*/ 0 h 737708"/>
                <a:gd name="connsiteX1" fmla="*/ 652462 w 1659732"/>
                <a:gd name="connsiteY1" fmla="*/ 681038 h 737708"/>
                <a:gd name="connsiteX2" fmla="*/ 657225 w 1659732"/>
                <a:gd name="connsiteY2" fmla="*/ 683420 h 737708"/>
                <a:gd name="connsiteX3" fmla="*/ 1659732 w 1659732"/>
                <a:gd name="connsiteY3" fmla="*/ 547688 h 737708"/>
                <a:gd name="connsiteX0" fmla="*/ 0 w 1659732"/>
                <a:gd name="connsiteY0" fmla="*/ 0 h 752451"/>
                <a:gd name="connsiteX1" fmla="*/ 652462 w 1659732"/>
                <a:gd name="connsiteY1" fmla="*/ 681038 h 752451"/>
                <a:gd name="connsiteX2" fmla="*/ 1278731 w 1659732"/>
                <a:gd name="connsiteY2" fmla="*/ 716758 h 752451"/>
                <a:gd name="connsiteX3" fmla="*/ 1659732 w 1659732"/>
                <a:gd name="connsiteY3" fmla="*/ 547688 h 752451"/>
                <a:gd name="connsiteX0" fmla="*/ 0 w 1659732"/>
                <a:gd name="connsiteY0" fmla="*/ 0 h 725786"/>
                <a:gd name="connsiteX1" fmla="*/ 423863 w 1659732"/>
                <a:gd name="connsiteY1" fmla="*/ 497681 h 725786"/>
                <a:gd name="connsiteX2" fmla="*/ 652462 w 1659732"/>
                <a:gd name="connsiteY2" fmla="*/ 681038 h 725786"/>
                <a:gd name="connsiteX3" fmla="*/ 1278731 w 1659732"/>
                <a:gd name="connsiteY3" fmla="*/ 716758 h 725786"/>
                <a:gd name="connsiteX4" fmla="*/ 1659732 w 1659732"/>
                <a:gd name="connsiteY4" fmla="*/ 547688 h 725786"/>
                <a:gd name="connsiteX0" fmla="*/ 0 w 1659732"/>
                <a:gd name="connsiteY0" fmla="*/ 0 h 729978"/>
                <a:gd name="connsiteX1" fmla="*/ 223838 w 1659732"/>
                <a:gd name="connsiteY1" fmla="*/ 381000 h 729978"/>
                <a:gd name="connsiteX2" fmla="*/ 652462 w 1659732"/>
                <a:gd name="connsiteY2" fmla="*/ 681038 h 729978"/>
                <a:gd name="connsiteX3" fmla="*/ 1278731 w 1659732"/>
                <a:gd name="connsiteY3" fmla="*/ 716758 h 729978"/>
                <a:gd name="connsiteX4" fmla="*/ 1659732 w 1659732"/>
                <a:gd name="connsiteY4" fmla="*/ 547688 h 729978"/>
                <a:gd name="connsiteX0" fmla="*/ 0 w 1659732"/>
                <a:gd name="connsiteY0" fmla="*/ 0 h 729978"/>
                <a:gd name="connsiteX1" fmla="*/ 223838 w 1659732"/>
                <a:gd name="connsiteY1" fmla="*/ 381000 h 729978"/>
                <a:gd name="connsiteX2" fmla="*/ 652462 w 1659732"/>
                <a:gd name="connsiteY2" fmla="*/ 681038 h 729978"/>
                <a:gd name="connsiteX3" fmla="*/ 1278731 w 1659732"/>
                <a:gd name="connsiteY3" fmla="*/ 716758 h 729978"/>
                <a:gd name="connsiteX4" fmla="*/ 1659732 w 1659732"/>
                <a:gd name="connsiteY4" fmla="*/ 547688 h 729978"/>
                <a:gd name="connsiteX0" fmla="*/ 0 w 1659732"/>
                <a:gd name="connsiteY0" fmla="*/ 0 h 729467"/>
                <a:gd name="connsiteX1" fmla="*/ 221456 w 1659732"/>
                <a:gd name="connsiteY1" fmla="*/ 392907 h 729467"/>
                <a:gd name="connsiteX2" fmla="*/ 652462 w 1659732"/>
                <a:gd name="connsiteY2" fmla="*/ 681038 h 729467"/>
                <a:gd name="connsiteX3" fmla="*/ 1278731 w 1659732"/>
                <a:gd name="connsiteY3" fmla="*/ 716758 h 729467"/>
                <a:gd name="connsiteX4" fmla="*/ 1659732 w 1659732"/>
                <a:gd name="connsiteY4" fmla="*/ 547688 h 729467"/>
                <a:gd name="connsiteX0" fmla="*/ 0 w 1659732"/>
                <a:gd name="connsiteY0" fmla="*/ 0 h 727722"/>
                <a:gd name="connsiteX1" fmla="*/ 221456 w 1659732"/>
                <a:gd name="connsiteY1" fmla="*/ 392907 h 727722"/>
                <a:gd name="connsiteX2" fmla="*/ 652462 w 1659732"/>
                <a:gd name="connsiteY2" fmla="*/ 681038 h 727722"/>
                <a:gd name="connsiteX3" fmla="*/ 1278731 w 1659732"/>
                <a:gd name="connsiteY3" fmla="*/ 714376 h 727722"/>
                <a:gd name="connsiteX4" fmla="*/ 1659732 w 1659732"/>
                <a:gd name="connsiteY4" fmla="*/ 547688 h 727722"/>
                <a:gd name="connsiteX0" fmla="*/ 0 w 1659732"/>
                <a:gd name="connsiteY0" fmla="*/ 0 h 727722"/>
                <a:gd name="connsiteX1" fmla="*/ 221456 w 1659732"/>
                <a:gd name="connsiteY1" fmla="*/ 392907 h 727722"/>
                <a:gd name="connsiteX2" fmla="*/ 652462 w 1659732"/>
                <a:gd name="connsiteY2" fmla="*/ 681038 h 727722"/>
                <a:gd name="connsiteX3" fmla="*/ 1278731 w 1659732"/>
                <a:gd name="connsiteY3" fmla="*/ 714376 h 727722"/>
                <a:gd name="connsiteX4" fmla="*/ 1659732 w 1659732"/>
                <a:gd name="connsiteY4" fmla="*/ 547688 h 727722"/>
                <a:gd name="connsiteX0" fmla="*/ 0 w 1659732"/>
                <a:gd name="connsiteY0" fmla="*/ 0 h 727722"/>
                <a:gd name="connsiteX1" fmla="*/ 221456 w 1659732"/>
                <a:gd name="connsiteY1" fmla="*/ 392907 h 727722"/>
                <a:gd name="connsiteX2" fmla="*/ 652462 w 1659732"/>
                <a:gd name="connsiteY2" fmla="*/ 681038 h 727722"/>
                <a:gd name="connsiteX3" fmla="*/ 1278731 w 1659732"/>
                <a:gd name="connsiteY3" fmla="*/ 714376 h 727722"/>
                <a:gd name="connsiteX4" fmla="*/ 1659732 w 1659732"/>
                <a:gd name="connsiteY4" fmla="*/ 547688 h 727722"/>
                <a:gd name="connsiteX0" fmla="*/ 0 w 1659732"/>
                <a:gd name="connsiteY0" fmla="*/ 0 h 727722"/>
                <a:gd name="connsiteX1" fmla="*/ 221456 w 1659732"/>
                <a:gd name="connsiteY1" fmla="*/ 392907 h 727722"/>
                <a:gd name="connsiteX2" fmla="*/ 652462 w 1659732"/>
                <a:gd name="connsiteY2" fmla="*/ 681038 h 727722"/>
                <a:gd name="connsiteX3" fmla="*/ 1278731 w 1659732"/>
                <a:gd name="connsiteY3" fmla="*/ 714376 h 727722"/>
                <a:gd name="connsiteX4" fmla="*/ 1659732 w 1659732"/>
                <a:gd name="connsiteY4" fmla="*/ 547688 h 727722"/>
                <a:gd name="connsiteX0" fmla="*/ 0 w 1659732"/>
                <a:gd name="connsiteY0" fmla="*/ 0 h 727722"/>
                <a:gd name="connsiteX1" fmla="*/ 221456 w 1659732"/>
                <a:gd name="connsiteY1" fmla="*/ 392907 h 727722"/>
                <a:gd name="connsiteX2" fmla="*/ 652462 w 1659732"/>
                <a:gd name="connsiteY2" fmla="*/ 681038 h 727722"/>
                <a:gd name="connsiteX3" fmla="*/ 1278731 w 1659732"/>
                <a:gd name="connsiteY3" fmla="*/ 714376 h 727722"/>
                <a:gd name="connsiteX4" fmla="*/ 1659732 w 1659732"/>
                <a:gd name="connsiteY4" fmla="*/ 547688 h 72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732" h="727722">
                  <a:moveTo>
                    <a:pt x="0" y="0"/>
                  </a:moveTo>
                  <a:cubicBezTo>
                    <a:pt x="25400" y="106760"/>
                    <a:pt x="112712" y="279401"/>
                    <a:pt x="221456" y="392907"/>
                  </a:cubicBezTo>
                  <a:cubicBezTo>
                    <a:pt x="330200" y="506413"/>
                    <a:pt x="476250" y="627460"/>
                    <a:pt x="652462" y="681038"/>
                  </a:cubicBezTo>
                  <a:cubicBezTo>
                    <a:pt x="828675" y="734616"/>
                    <a:pt x="1110853" y="736601"/>
                    <a:pt x="1278731" y="714376"/>
                  </a:cubicBezTo>
                  <a:cubicBezTo>
                    <a:pt x="1522413" y="651668"/>
                    <a:pt x="1544639" y="627064"/>
                    <a:pt x="1659732" y="5476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楕円 43">
              <a:extLst>
                <a:ext uri="{FF2B5EF4-FFF2-40B4-BE49-F238E27FC236}">
                  <a16:creationId xmlns:a16="http://schemas.microsoft.com/office/drawing/2014/main" id="{E66D5F66-8738-4812-8C1D-12C4FAB0B4ED}"/>
                </a:ext>
              </a:extLst>
            </p:cNvPr>
            <p:cNvSpPr/>
            <p:nvPr/>
          </p:nvSpPr>
          <p:spPr>
            <a:xfrm>
              <a:off x="1606176" y="1816100"/>
              <a:ext cx="203200" cy="1905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楕円 44">
              <a:extLst>
                <a:ext uri="{FF2B5EF4-FFF2-40B4-BE49-F238E27FC236}">
                  <a16:creationId xmlns:a16="http://schemas.microsoft.com/office/drawing/2014/main" id="{B813BA71-C747-4760-899C-39E7C326918A}"/>
                </a:ext>
              </a:extLst>
            </p:cNvPr>
            <p:cNvSpPr/>
            <p:nvPr/>
          </p:nvSpPr>
          <p:spPr>
            <a:xfrm>
              <a:off x="2715420" y="2711076"/>
              <a:ext cx="203200" cy="1905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6" name="正方形/長方形 45">
            <a:extLst>
              <a:ext uri="{FF2B5EF4-FFF2-40B4-BE49-F238E27FC236}">
                <a16:creationId xmlns:a16="http://schemas.microsoft.com/office/drawing/2014/main" id="{77CEFA00-8C6A-4A5F-ACE5-245CE18E1758}"/>
              </a:ext>
            </a:extLst>
          </p:cNvPr>
          <p:cNvSpPr/>
          <p:nvPr/>
        </p:nvSpPr>
        <p:spPr>
          <a:xfrm>
            <a:off x="4553768" y="720419"/>
            <a:ext cx="4524375" cy="3277820"/>
          </a:xfrm>
          <a:prstGeom prst="rect">
            <a:avLst/>
          </a:prstGeom>
          <a:ln>
            <a:solidFill>
              <a:schemeClr val="tx1">
                <a:lumMod val="50000"/>
                <a:lumOff val="50000"/>
              </a:schemeClr>
            </a:solidFill>
          </a:ln>
        </p:spPr>
        <p:txBody>
          <a:bodyPr wrap="square" lIns="91440" tIns="45720" rIns="91440" bIns="45720" anchor="t">
            <a:spAutoFit/>
          </a:bodyPr>
          <a:lstStyle/>
          <a:p>
            <a:r>
              <a:rPr lang="en-US" altLang="ja-JP" sz="1400" dirty="0">
                <a:latin typeface="Meiryo UI"/>
                <a:ea typeface="Meiryo UI"/>
              </a:rPr>
              <a:t>【</a:t>
            </a:r>
            <a:r>
              <a:rPr lang="ja-JP" altLang="en-US" sz="1400" dirty="0">
                <a:latin typeface="Meiryo UI"/>
                <a:ea typeface="Meiryo UI"/>
              </a:rPr>
              <a:t>計画概要</a:t>
            </a:r>
            <a:r>
              <a:rPr lang="en-US" altLang="ja-JP" sz="1400" dirty="0">
                <a:latin typeface="Meiryo UI"/>
                <a:ea typeface="Meiryo UI"/>
              </a:rPr>
              <a:t>】</a:t>
            </a:r>
          </a:p>
          <a:p>
            <a:pPr>
              <a:tabLst>
                <a:tab pos="893763" algn="l"/>
              </a:tabLst>
            </a:pPr>
            <a:r>
              <a:rPr lang="ja-JP" altLang="en-US" sz="1400" dirty="0">
                <a:latin typeface="Meiryo UI" panose="020B0604030504040204" pitchFamily="50" charset="-128"/>
                <a:ea typeface="Meiryo UI" panose="020B0604030504040204" pitchFamily="50" charset="-128"/>
              </a:rPr>
              <a:t>場　　　所　</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：万博会場内・外周道路　</a:t>
            </a: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使用車両　　：小型（</a:t>
            </a:r>
            <a:r>
              <a:rPr lang="en-US" altLang="ja-JP" sz="1400" dirty="0">
                <a:latin typeface="Meiryo UI"/>
                <a:ea typeface="Meiryo UI"/>
              </a:rPr>
              <a:t>6.99m</a:t>
            </a:r>
            <a:r>
              <a:rPr lang="ja-JP" altLang="en-US" sz="1400" dirty="0">
                <a:latin typeface="Meiryo UI"/>
                <a:ea typeface="Meiryo UI"/>
              </a:rPr>
              <a:t>）</a:t>
            </a:r>
            <a:endParaRPr lang="en-US" altLang="ja-JP" sz="1400" dirty="0">
              <a:latin typeface="Meiryo UI"/>
              <a:ea typeface="Meiryo UI"/>
            </a:endParaRPr>
          </a:p>
          <a:p>
            <a:r>
              <a:rPr lang="ja-JP" altLang="en-US" sz="1400" dirty="0">
                <a:latin typeface="Meiryo UI"/>
                <a:ea typeface="Meiryo UI"/>
              </a:rPr>
              <a:t>　　　　　　　　　　路線バスタイプ（</a:t>
            </a:r>
            <a:r>
              <a:rPr lang="en-US" altLang="ja-JP" sz="1400" dirty="0">
                <a:latin typeface="Meiryo UI"/>
                <a:ea typeface="Meiryo UI"/>
              </a:rPr>
              <a:t>EV</a:t>
            </a:r>
            <a:r>
              <a:rPr lang="ja-JP" altLang="en-US" sz="1400" dirty="0">
                <a:latin typeface="Meiryo UI"/>
                <a:ea typeface="Meiryo UI"/>
              </a:rPr>
              <a:t>バス）</a:t>
            </a:r>
            <a:endParaRPr lang="en-US" altLang="ja-JP" sz="1400" dirty="0">
              <a:latin typeface="Meiryo UI"/>
              <a:ea typeface="Meiryo UI"/>
            </a:endParaRPr>
          </a:p>
          <a:p>
            <a:r>
              <a:rPr lang="ja-JP" altLang="en-US" sz="1400" dirty="0">
                <a:latin typeface="Meiryo UI"/>
                <a:ea typeface="Meiryo UI"/>
              </a:rPr>
              <a:t>　　　　　　　　　　地図情報と</a:t>
            </a:r>
            <a:r>
              <a:rPr lang="en-US" altLang="ja-JP" sz="1400" dirty="0">
                <a:latin typeface="Meiryo UI"/>
                <a:ea typeface="Meiryo UI"/>
              </a:rPr>
              <a:t>LiDAR</a:t>
            </a:r>
            <a:r>
              <a:rPr lang="ja-JP" altLang="en-US" sz="1400" dirty="0">
                <a:latin typeface="Meiryo UI"/>
                <a:ea typeface="Meiryo UI"/>
              </a:rPr>
              <a:t>を主とした自己位置推定</a:t>
            </a:r>
            <a:endParaRPr lang="en-US" altLang="ja-JP" sz="1400" dirty="0">
              <a:latin typeface="Meiryo UI"/>
              <a:ea typeface="Meiryo UI"/>
            </a:endParaRPr>
          </a:p>
          <a:p>
            <a:pPr>
              <a:lnSpc>
                <a:spcPts val="600"/>
              </a:lnSpc>
            </a:pPr>
            <a:endParaRPr lang="en-US" altLang="ja-JP" sz="1400" dirty="0">
              <a:latin typeface="Meiryo UI"/>
              <a:ea typeface="Meiryo UI"/>
            </a:endParaRPr>
          </a:p>
          <a:p>
            <a:r>
              <a:rPr lang="ja-JP" altLang="en-US" sz="1400" dirty="0">
                <a:latin typeface="Meiryo UI"/>
                <a:ea typeface="Meiryo UI"/>
              </a:rPr>
              <a:t>距　　　離</a:t>
            </a:r>
            <a:r>
              <a:rPr lang="en-US" altLang="ja-JP" sz="1400" dirty="0">
                <a:latin typeface="Meiryo UI"/>
                <a:ea typeface="Meiryo UI"/>
              </a:rPr>
              <a:t>	</a:t>
            </a:r>
            <a:r>
              <a:rPr lang="ja-JP" altLang="en-US" sz="1400" dirty="0">
                <a:latin typeface="Meiryo UI"/>
                <a:ea typeface="Meiryo UI"/>
              </a:rPr>
              <a:t>：約</a:t>
            </a:r>
            <a:r>
              <a:rPr lang="en-US" altLang="ja-JP" sz="1400" dirty="0">
                <a:latin typeface="Meiryo UI"/>
                <a:ea typeface="Meiryo UI"/>
              </a:rPr>
              <a:t>4.8</a:t>
            </a:r>
            <a:r>
              <a:rPr lang="ja-JP" altLang="en-US" sz="1400" dirty="0">
                <a:latin typeface="Meiryo UI"/>
                <a:ea typeface="Meiryo UI"/>
              </a:rPr>
              <a:t>㎞（片道）</a:t>
            </a:r>
            <a:endParaRPr lang="en-US" altLang="ja-JP" sz="1400" dirty="0">
              <a:latin typeface="Meiryo UI"/>
              <a:ea typeface="Meiryo UI"/>
            </a:endParaRPr>
          </a:p>
          <a:p>
            <a:pPr>
              <a:lnSpc>
                <a:spcPts val="600"/>
              </a:lnSpc>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制限速度</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/h</a:t>
            </a:r>
          </a:p>
          <a:p>
            <a:pPr>
              <a:lnSpc>
                <a:spcPts val="600"/>
              </a:lnSpc>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道路環境</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：万博敷地内（信号無、歩車分離有）</a:t>
            </a:r>
            <a:endParaRPr lang="en-US" altLang="ja-JP" sz="1400" dirty="0">
              <a:latin typeface="Meiryo UI" panose="020B0604030504040204" pitchFamily="50" charset="-128"/>
              <a:ea typeface="Meiryo UI" panose="020B0604030504040204" pitchFamily="50" charset="-128"/>
            </a:endParaRPr>
          </a:p>
          <a:p>
            <a:pPr>
              <a:lnSpc>
                <a:spcPts val="600"/>
              </a:lnSpc>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道路側設備</a:t>
            </a:r>
            <a:r>
              <a:rPr lang="en-US" altLang="ja-JP" sz="1400" dirty="0">
                <a:latin typeface="Meiryo UI"/>
                <a:ea typeface="Meiryo UI"/>
              </a:rPr>
              <a:t>	</a:t>
            </a:r>
            <a:r>
              <a:rPr lang="ja-JP" altLang="en-US" sz="1400" dirty="0">
                <a:latin typeface="Meiryo UI"/>
                <a:ea typeface="Meiryo UI"/>
              </a:rPr>
              <a:t>：不要（車両のセンサー、カメラ等で対応）</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AEB85311-B061-48AB-9F8C-C080875F4C3D}"/>
              </a:ext>
            </a:extLst>
          </p:cNvPr>
          <p:cNvSpPr/>
          <p:nvPr/>
        </p:nvSpPr>
        <p:spPr>
          <a:xfrm>
            <a:off x="3125508" y="726503"/>
            <a:ext cx="1217000" cy="369332"/>
          </a:xfrm>
          <a:prstGeom prst="rect">
            <a:avLst/>
          </a:prstGeom>
          <a:ln w="28575">
            <a:solidFill>
              <a:srgbClr val="FF0000"/>
            </a:solidFill>
          </a:ln>
        </p:spPr>
        <p:txBody>
          <a:bodyPr wrap="none">
            <a:spAutoFit/>
          </a:bodyPr>
          <a:lstStyle/>
          <a:p>
            <a:r>
              <a:rPr lang="ja-JP" altLang="en-US" b="1" dirty="0">
                <a:latin typeface="Meiryo UI" panose="020B0604030504040204" pitchFamily="50" charset="-128"/>
                <a:ea typeface="Meiryo UI" panose="020B0604030504040204" pitchFamily="50" charset="-128"/>
              </a:rPr>
              <a:t>走行ルート</a:t>
            </a:r>
            <a:endParaRPr lang="ja-JP" altLang="en-US" b="1" dirty="0"/>
          </a:p>
        </p:txBody>
      </p:sp>
      <p:sp>
        <p:nvSpPr>
          <p:cNvPr id="50" name="正方形/長方形 49">
            <a:extLst>
              <a:ext uri="{FF2B5EF4-FFF2-40B4-BE49-F238E27FC236}">
                <a16:creationId xmlns:a16="http://schemas.microsoft.com/office/drawing/2014/main" id="{53E0E8E7-6008-4C6F-9BCE-03BA2A5A2383}"/>
              </a:ext>
            </a:extLst>
          </p:cNvPr>
          <p:cNvSpPr/>
          <p:nvPr/>
        </p:nvSpPr>
        <p:spPr>
          <a:xfrm>
            <a:off x="4572000" y="3149940"/>
            <a:ext cx="1595309" cy="307777"/>
          </a:xfrm>
          <a:prstGeom prst="rect">
            <a:avLst/>
          </a:prstGeom>
          <a:noFill/>
          <a:ln w="28575">
            <a:noFill/>
          </a:ln>
        </p:spPr>
        <p:txBody>
          <a:bodyPr wrap="none">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実証スケジュール</a:t>
            </a:r>
            <a:r>
              <a:rPr lang="en-US" altLang="ja-JP" sz="1400" dirty="0">
                <a:latin typeface="Meiryo UI" panose="020B0604030504040204" pitchFamily="50" charset="-128"/>
                <a:ea typeface="Meiryo UI" panose="020B0604030504040204" pitchFamily="50" charset="-128"/>
              </a:rPr>
              <a:t>】</a:t>
            </a:r>
            <a:endParaRPr lang="ja-JP" altLang="en-US" sz="1400" dirty="0"/>
          </a:p>
        </p:txBody>
      </p:sp>
      <p:sp>
        <p:nvSpPr>
          <p:cNvPr id="51" name="正方形/長方形 50">
            <a:extLst>
              <a:ext uri="{FF2B5EF4-FFF2-40B4-BE49-F238E27FC236}">
                <a16:creationId xmlns:a16="http://schemas.microsoft.com/office/drawing/2014/main" id="{347F569D-97BF-4FA0-ABD9-59C142600BF5}"/>
              </a:ext>
            </a:extLst>
          </p:cNvPr>
          <p:cNvSpPr/>
          <p:nvPr/>
        </p:nvSpPr>
        <p:spPr>
          <a:xfrm>
            <a:off x="4580088" y="3377978"/>
            <a:ext cx="5078548" cy="523220"/>
          </a:xfrm>
          <a:prstGeom prst="rect">
            <a:avLst/>
          </a:prstGeom>
          <a:ln>
            <a:noFill/>
          </a:ln>
        </p:spPr>
        <p:txBody>
          <a:bodyPr wrap="square" lIns="91440" tIns="45720" rIns="91440" bIns="45720" anchor="t">
            <a:spAutoFit/>
          </a:bodyPr>
          <a:lstStyle/>
          <a:p>
            <a:r>
              <a:rPr lang="en-US" altLang="ja-JP" sz="1400" dirty="0">
                <a:latin typeface="Meiryo UI"/>
                <a:ea typeface="Meiryo UI"/>
              </a:rPr>
              <a:t>2024</a:t>
            </a:r>
            <a:r>
              <a:rPr lang="ja-JP" altLang="en-US" sz="1400" dirty="0">
                <a:latin typeface="Meiryo UI"/>
                <a:ea typeface="Meiryo UI"/>
              </a:rPr>
              <a:t>年</a:t>
            </a:r>
            <a:r>
              <a:rPr lang="en-US" altLang="ja-JP" sz="1400" dirty="0">
                <a:latin typeface="Meiryo UI"/>
                <a:ea typeface="Meiryo UI"/>
              </a:rPr>
              <a:t>3</a:t>
            </a:r>
            <a:r>
              <a:rPr lang="ja-JP" altLang="en-US" sz="1400" dirty="0">
                <a:latin typeface="Meiryo UI"/>
                <a:ea typeface="Meiryo UI"/>
              </a:rPr>
              <a:t>月末～　当社内用地等にて実証実験開始</a:t>
            </a:r>
            <a:endParaRPr lang="en-US" altLang="ja-JP" sz="1400" dirty="0">
              <a:latin typeface="Meiryo UI"/>
              <a:ea typeface="Meiryo UI"/>
            </a:endParaRPr>
          </a:p>
          <a:p>
            <a:r>
              <a:rPr lang="ja-JP" altLang="en-US" sz="1400" dirty="0">
                <a:latin typeface="Meiryo UI"/>
                <a:ea typeface="Meiryo UI"/>
              </a:rPr>
              <a:t>　　会場内・外周道路が完成した区間から随時走行試験実施</a:t>
            </a:r>
            <a:endParaRPr lang="en-US" altLang="ja-JP" sz="1400" dirty="0">
              <a:latin typeface="Meiryo UI"/>
              <a:ea typeface="Meiryo UI"/>
            </a:endParaRPr>
          </a:p>
        </p:txBody>
      </p:sp>
      <p:sp>
        <p:nvSpPr>
          <p:cNvPr id="54" name="テキスト ボックス 53">
            <a:extLst>
              <a:ext uri="{FF2B5EF4-FFF2-40B4-BE49-F238E27FC236}">
                <a16:creationId xmlns:a16="http://schemas.microsoft.com/office/drawing/2014/main" id="{8778D624-713E-4729-A044-0F22079CF260}"/>
              </a:ext>
            </a:extLst>
          </p:cNvPr>
          <p:cNvSpPr txBox="1"/>
          <p:nvPr/>
        </p:nvSpPr>
        <p:spPr>
          <a:xfrm>
            <a:off x="95416" y="4003523"/>
            <a:ext cx="4038836" cy="307777"/>
          </a:xfrm>
          <a:prstGeom prst="rect">
            <a:avLst/>
          </a:prstGeom>
          <a:noFill/>
          <a:ln>
            <a:solidFill>
              <a:schemeClr val="tx1"/>
            </a:solid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自動運転</a:t>
            </a:r>
            <a:r>
              <a:rPr lang="en-US" altLang="ja-JP" sz="1400" dirty="0">
                <a:latin typeface="Meiryo UI" panose="020B0604030504040204" pitchFamily="50" charset="-128"/>
                <a:ea typeface="Meiryo UI" panose="020B0604030504040204" pitchFamily="50" charset="-128"/>
              </a:rPr>
              <a:t>EV</a:t>
            </a:r>
            <a:r>
              <a:rPr lang="ja-JP" altLang="en-US" sz="1400" dirty="0">
                <a:latin typeface="Meiryo UI" panose="020B0604030504040204" pitchFamily="50" charset="-128"/>
                <a:ea typeface="Meiryo UI" panose="020B0604030504040204" pitchFamily="50" charset="-128"/>
              </a:rPr>
              <a:t>バスの運行に必要な主な設備類</a:t>
            </a:r>
            <a:endParaRPr lang="en-US" altLang="ja-JP" sz="1400"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8553EF71-0D19-4D41-BEB3-115BAA7F89CF}"/>
              </a:ext>
            </a:extLst>
          </p:cNvPr>
          <p:cNvSpPr txBox="1"/>
          <p:nvPr/>
        </p:nvSpPr>
        <p:spPr>
          <a:xfrm>
            <a:off x="6167309" y="4425758"/>
            <a:ext cx="2711786" cy="95410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遠隔監視</a:t>
            </a:r>
            <a:r>
              <a:rPr lang="en-US" altLang="ja-JP"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・車載カメラ映像</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・車両状況</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を監視</a:t>
            </a:r>
            <a:endParaRPr lang="en-US" altLang="ja-JP" sz="1400"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9C4314F2-2F25-4020-BAB2-1C8622F84674}"/>
              </a:ext>
            </a:extLst>
          </p:cNvPr>
          <p:cNvSpPr txBox="1"/>
          <p:nvPr/>
        </p:nvSpPr>
        <p:spPr>
          <a:xfrm>
            <a:off x="4553768" y="6349956"/>
            <a:ext cx="2711786"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イメージ</a:t>
            </a:r>
            <a:endParaRPr lang="en-US" altLang="ja-JP" sz="1200" dirty="0">
              <a:latin typeface="Meiryo UI" panose="020B0604030504040204" pitchFamily="50" charset="-128"/>
              <a:ea typeface="Meiryo UI" panose="020B0604030504040204" pitchFamily="50" charset="-128"/>
            </a:endParaRPr>
          </a:p>
        </p:txBody>
      </p:sp>
      <p:pic>
        <p:nvPicPr>
          <p:cNvPr id="1026" name="Picture 2" descr="Image">
            <a:extLst>
              <a:ext uri="{FF2B5EF4-FFF2-40B4-BE49-F238E27FC236}">
                <a16:creationId xmlns:a16="http://schemas.microsoft.com/office/drawing/2014/main" id="{03047EF9-6E34-4684-A51B-89C5C8ED0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385" y="4446560"/>
            <a:ext cx="2516150" cy="18871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42E4C71E-CF27-7C08-3551-A77A8549D3C8}"/>
              </a:ext>
            </a:extLst>
          </p:cNvPr>
          <p:cNvCxnSpPr>
            <a:cxnSpLocks/>
          </p:cNvCxnSpPr>
          <p:nvPr/>
        </p:nvCxnSpPr>
        <p:spPr>
          <a:xfrm>
            <a:off x="133165" y="524328"/>
            <a:ext cx="88433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E7DBF9F4-DB8D-321F-926E-841E5B3FB668}"/>
              </a:ext>
            </a:extLst>
          </p:cNvPr>
          <p:cNvSpPr txBox="1">
            <a:spLocks/>
          </p:cNvSpPr>
          <p:nvPr/>
        </p:nvSpPr>
        <p:spPr>
          <a:xfrm>
            <a:off x="0" y="-7450"/>
            <a:ext cx="9144000" cy="634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b="1" dirty="0">
                <a:latin typeface="Meiryo UI" panose="020B0604030504040204" pitchFamily="50" charset="-128"/>
                <a:ea typeface="Meiryo UI" panose="020B0604030504040204" pitchFamily="50" charset="-128"/>
              </a:rPr>
              <a:t> 万博時の自動運転について（会場内）</a:t>
            </a:r>
          </a:p>
        </p:txBody>
      </p:sp>
      <p:pic>
        <p:nvPicPr>
          <p:cNvPr id="9" name="図 8">
            <a:extLst>
              <a:ext uri="{FF2B5EF4-FFF2-40B4-BE49-F238E27FC236}">
                <a16:creationId xmlns:a16="http://schemas.microsoft.com/office/drawing/2014/main" id="{76A4056E-D2EB-FA06-2CAF-BC846ADCD0D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775" t="28643" r="15423" b="15331"/>
          <a:stretch/>
        </p:blipFill>
        <p:spPr>
          <a:xfrm>
            <a:off x="3866097" y="4446560"/>
            <a:ext cx="2301212" cy="1903396"/>
          </a:xfrm>
          <a:prstGeom prst="rect">
            <a:avLst/>
          </a:prstGeom>
          <a:ln>
            <a:noFill/>
          </a:ln>
          <a:effectLst>
            <a:outerShdw blurRad="190500" algn="tl" rotWithShape="0">
              <a:srgbClr val="000000">
                <a:alpha val="70000"/>
              </a:srgbClr>
            </a:outerShdw>
          </a:effectLst>
        </p:spPr>
      </p:pic>
      <p:pic>
        <p:nvPicPr>
          <p:cNvPr id="2" name="図 1">
            <a:extLst>
              <a:ext uri="{FF2B5EF4-FFF2-40B4-BE49-F238E27FC236}">
                <a16:creationId xmlns:a16="http://schemas.microsoft.com/office/drawing/2014/main" id="{0EEB6247-53DD-9C1E-DCFB-737DD018E362}"/>
              </a:ext>
            </a:extLst>
          </p:cNvPr>
          <p:cNvPicPr>
            <a:picLocks noChangeAspect="1"/>
          </p:cNvPicPr>
          <p:nvPr/>
        </p:nvPicPr>
        <p:blipFill>
          <a:blip r:embed="rId6"/>
          <a:stretch>
            <a:fillRect/>
          </a:stretch>
        </p:blipFill>
        <p:spPr>
          <a:xfrm>
            <a:off x="7681127" y="4523097"/>
            <a:ext cx="1146938" cy="1810575"/>
          </a:xfrm>
          <a:prstGeom prst="rect">
            <a:avLst/>
          </a:prstGeom>
          <a:ln>
            <a:noFill/>
          </a:ln>
          <a:effectLst>
            <a:outerShdw blurRad="190500" algn="tl" rotWithShape="0">
              <a:srgbClr val="000000">
                <a:alpha val="70000"/>
              </a:srgbClr>
            </a:outerShdw>
          </a:effectLst>
        </p:spPr>
      </p:pic>
      <p:sp>
        <p:nvSpPr>
          <p:cNvPr id="5" name="テキスト ボックス 4">
            <a:extLst>
              <a:ext uri="{FF2B5EF4-FFF2-40B4-BE49-F238E27FC236}">
                <a16:creationId xmlns:a16="http://schemas.microsoft.com/office/drawing/2014/main" id="{B7AAA556-78D1-ED3B-2DBC-3B06212F6A4D}"/>
              </a:ext>
            </a:extLst>
          </p:cNvPr>
          <p:cNvSpPr txBox="1"/>
          <p:nvPr/>
        </p:nvSpPr>
        <p:spPr>
          <a:xfrm>
            <a:off x="7531911" y="4174828"/>
            <a:ext cx="1438106"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充電器イメージ</a:t>
            </a:r>
            <a:r>
              <a:rPr lang="en-US" altLang="ja-JP" sz="14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3243376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735D5FD3B2A2E47B92564BD1BD842C3" ma:contentTypeVersion="2" ma:contentTypeDescription="新しいドキュメントを作成します。" ma:contentTypeScope="" ma:versionID="53e11ce1ad2ff9e4f85c245d19715fb3">
  <xsd:schema xmlns:xsd="http://www.w3.org/2001/XMLSchema" xmlns:xs="http://www.w3.org/2001/XMLSchema" xmlns:p="http://schemas.microsoft.com/office/2006/metadata/properties" xmlns:ns1="http://schemas.microsoft.com/sharepoint/v3" xmlns:ns2="a8fe0910-6dc7-42cc-835c-ae79711a8dcb" targetNamespace="http://schemas.microsoft.com/office/2006/metadata/properties" ma:root="true" ma:fieldsID="4013be1e4235d3fa3a8ee5358ffff956" ns1:_="" ns2:_="">
    <xsd:import namespace="http://schemas.microsoft.com/sharepoint/v3"/>
    <xsd:import namespace="a8fe0910-6dc7-42cc-835c-ae79711a8dcb"/>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fe0910-6dc7-42cc-835c-ae79711a8dc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DC12C3-D5B6-4D00-8F40-57BCA676D19D}">
  <ds:schemaRefs>
    <ds:schemaRef ds:uri="http://schemas.microsoft.com/office/2006/metadata/properties"/>
    <ds:schemaRef ds:uri="http://schemas.microsoft.com/office/2006/documentManagement/types"/>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a8fe0910-6dc7-42cc-835c-ae79711a8dcb"/>
    <ds:schemaRef ds:uri="http://schemas.microsoft.com/sharepoint/v3"/>
  </ds:schemaRefs>
</ds:datastoreItem>
</file>

<file path=customXml/itemProps2.xml><?xml version="1.0" encoding="utf-8"?>
<ds:datastoreItem xmlns:ds="http://schemas.openxmlformats.org/officeDocument/2006/customXml" ds:itemID="{107D5BB8-2859-40A9-824D-7A6F3F95FA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fe0910-6dc7-42cc-835c-ae79711a8d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5CE2B1-C5CE-4E6C-97DD-B701FCCE0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1329</TotalTime>
  <Words>1755</Words>
  <Application>Microsoft Office PowerPoint</Application>
  <PresentationFormat>画面に合わせる (4:3)</PresentationFormat>
  <Paragraphs>224</Paragraphs>
  <Slides>9</Slides>
  <Notes>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vt:i4>
      </vt:variant>
    </vt:vector>
  </HeadingPairs>
  <TitlesOfParts>
    <vt:vector size="18" baseType="lpstr">
      <vt:lpstr>Meiryo UI</vt:lpstr>
      <vt:lpstr>游ゴシック</vt:lpstr>
      <vt:lpstr>游明朝</vt:lpstr>
      <vt:lpstr>Arial</vt:lpstr>
      <vt:lpstr>Calibri</vt:lpstr>
      <vt:lpstr>Calibri Light</vt:lpstr>
      <vt:lpstr>Trebuchet MS</vt:lpstr>
      <vt:lpstr>Wingdings</vt:lpstr>
      <vt:lpstr>Office テーマ</vt:lpstr>
      <vt:lpstr>「Osaka Metroにおける自動運転バスの取組みについて」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「万博期間中の自動運転バス導入について」</dc:title>
  <dc:creator>東浦　岳史</dc:creator>
  <cp:lastModifiedBy>大橋　秋桜</cp:lastModifiedBy>
  <cp:revision>50</cp:revision>
  <cp:lastPrinted>2023-12-18T00:11:49Z</cp:lastPrinted>
  <dcterms:created xsi:type="dcterms:W3CDTF">2023-12-05T08:37:02Z</dcterms:created>
  <dcterms:modified xsi:type="dcterms:W3CDTF">2023-12-20T12:30:35Z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0x0101002735D5FD3B2A2E47B92564BD1BD842C3</vt:lpwstr>
  </property>
</Properties>
</file>