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8" r:id="rId1"/>
    <p:sldMasterId id="2147483919" r:id="rId2"/>
    <p:sldMasterId id="2147483958" r:id="rId3"/>
  </p:sldMasterIdLst>
  <p:notesMasterIdLst>
    <p:notesMasterId r:id="rId5"/>
  </p:notesMasterIdLst>
  <p:sldIdLst>
    <p:sldId id="395" r:id="rId4"/>
  </p:sldIdLst>
  <p:sldSz cx="9906000" cy="6858000" type="A4"/>
  <p:notesSz cx="6807200" cy="9939338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2976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59536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8930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719072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148840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78608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008376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438144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CE"/>
    <a:srgbClr val="53565A"/>
    <a:srgbClr val="86BC25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17" autoAdjust="0"/>
    <p:restoredTop sz="96051" autoAdjust="0"/>
  </p:normalViewPr>
  <p:slideViewPr>
    <p:cSldViewPr snapToGrid="0" showGuides="1">
      <p:cViewPr varScale="1">
        <p:scale>
          <a:sx n="85" d="100"/>
          <a:sy n="85" d="100"/>
        </p:scale>
        <p:origin x="16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99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AAE2C4BB-DD5D-4EF0-8811-528209874544}" type="datetimeFigureOut">
              <a:rPr kumimoji="1" lang="ja-JP" altLang="en-US" smtClean="0"/>
              <a:pPr/>
              <a:t>2023/12/6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0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373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3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24DE13BB-FCB6-4491-A87D-1E9BA7500F8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85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2041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8A3C8F-27AF-49F3-AF8F-A2491A99944E}"/>
              </a:ext>
            </a:extLst>
          </p:cNvPr>
          <p:cNvSpPr txBox="1"/>
          <p:nvPr userDrawn="1"/>
        </p:nvSpPr>
        <p:spPr bwMode="gray">
          <a:xfrm>
            <a:off x="8361740" y="0"/>
            <a:ext cx="1544260" cy="1538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36000" tIns="0" rIns="3600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Discussion Purpose Only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523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2092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82665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77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68E43BC-0429-414C-BDAF-442F6FEE1F8D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4" name="図 3" descr="ロゴ, 会社名&#10;&#10;自動的に生成された説明">
              <a:extLst>
                <a:ext uri="{FF2B5EF4-FFF2-40B4-BE49-F238E27FC236}">
                  <a16:creationId xmlns:a16="http://schemas.microsoft.com/office/drawing/2014/main" id="{784D5B73-DF9C-49AC-94A2-96EF6F33C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 descr="ロゴ&#10;&#10;自動的に生成された説明">
              <a:extLst>
                <a:ext uri="{FF2B5EF4-FFF2-40B4-BE49-F238E27FC236}">
                  <a16:creationId xmlns:a16="http://schemas.microsoft.com/office/drawing/2014/main" id="{2A7BE88D-698D-4275-913C-25ED99C187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930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6358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BC01E31-FA0D-4317-BEE4-0E7AC224A8DA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6" name="図 5" descr="ロゴ, 会社名&#10;&#10;自動的に生成された説明">
              <a:extLst>
                <a:ext uri="{FF2B5EF4-FFF2-40B4-BE49-F238E27FC236}">
                  <a16:creationId xmlns:a16="http://schemas.microsoft.com/office/drawing/2014/main" id="{EA662424-EC38-41B4-918D-98953BBCE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4E9F735-0942-4324-8416-52F209B106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8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4477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36E57AE-29F9-4712-8987-82A80AFD3A34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11" name="図 10" descr="ロゴ, 会社名&#10;&#10;自動的に生成された説明">
              <a:extLst>
                <a:ext uri="{FF2B5EF4-FFF2-40B4-BE49-F238E27FC236}">
                  <a16:creationId xmlns:a16="http://schemas.microsoft.com/office/drawing/2014/main" id="{9CECCB90-F4A1-4210-BB80-AAC870738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14" name="図 13" descr="ロゴ&#10;&#10;自動的に生成された説明">
              <a:extLst>
                <a:ext uri="{FF2B5EF4-FFF2-40B4-BE49-F238E27FC236}">
                  <a16:creationId xmlns:a16="http://schemas.microsoft.com/office/drawing/2014/main" id="{7B97852A-6CC9-45C0-9ED4-7C5966E19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6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689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7282F61-E2C8-4F11-8BDA-2196A084EFB0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15" name="図 14" descr="ロゴ, 会社名&#10;&#10;自動的に生成された説明">
              <a:extLst>
                <a:ext uri="{FF2B5EF4-FFF2-40B4-BE49-F238E27FC236}">
                  <a16:creationId xmlns:a16="http://schemas.microsoft.com/office/drawing/2014/main" id="{6EA7DDA3-D213-4851-A8D2-17E7E3D76D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77E095A-DB76-42C9-A055-084103BA96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47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②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1066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6" name="オブジェクト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プレースホルダ 5">
            <a:extLst>
              <a:ext uri="{FF2B5EF4-FFF2-40B4-BE49-F238E27FC236}">
                <a16:creationId xmlns:a16="http://schemas.microsoft.com/office/drawing/2014/main" id="{C750C47F-6A5E-43DA-810C-7BA23EF874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8075" y="846000"/>
            <a:ext cx="9072000" cy="6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キーメッセージ（オプション）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EC76EA4-3538-4F0B-A615-1FFF84AA1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2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②）小見出しあ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5398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600" y="1476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小見出し（オプション）</a:t>
            </a:r>
          </a:p>
        </p:txBody>
      </p:sp>
      <p:sp>
        <p:nvSpPr>
          <p:cNvPr id="10" name="テキスト プレースホルダ 5">
            <a:extLst>
              <a:ext uri="{FF2B5EF4-FFF2-40B4-BE49-F238E27FC236}">
                <a16:creationId xmlns:a16="http://schemas.microsoft.com/office/drawing/2014/main" id="{3CDF7E22-4EA5-4758-818B-B0889CFD7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8075" y="846000"/>
            <a:ext cx="9072000" cy="6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キーメッセージ（オプション）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21E9B9F-76D5-4906-A954-EB10F1C3E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45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7499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5478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8639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691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5721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1962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0970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50988A-35F8-4D53-9901-DC6A1B6FD862}"/>
              </a:ext>
            </a:extLst>
          </p:cNvPr>
          <p:cNvSpPr txBox="1"/>
          <p:nvPr userDrawn="1"/>
        </p:nvSpPr>
        <p:spPr bwMode="gray">
          <a:xfrm>
            <a:off x="8361740" y="0"/>
            <a:ext cx="1544260" cy="1538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36000" tIns="0" rIns="3600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Discussion Purpose Only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398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857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7750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983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700313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479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289421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675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3141074112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2286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945958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Header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6902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0" y="180000"/>
            <a:ext cx="9072000" cy="36000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>
          <a:xfrm>
            <a:off x="416496" y="684000"/>
            <a:ext cx="9072000" cy="615600"/>
          </a:xfrm>
        </p:spPr>
        <p:txBody>
          <a:bodyPr vert="horz" anchor="t"/>
          <a:lstStyle>
            <a:lvl1pPr>
              <a:defRPr sz="1800" b="0" baseline="0">
                <a:latin typeface="+mn-lt"/>
                <a:ea typeface="+mn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005255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左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9392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596157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2190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822171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7810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017296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98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784D5B73-DF9C-49AC-94A2-96EF6F33C2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09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938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3851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23403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EA662424-EC38-41B4-918D-98953BBCEA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2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586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4770B572-0E41-4F38-9C69-20D76FA470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8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900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D2BBA463-2249-4A4A-80B9-2AD3548196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72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基本版） 中表紙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4449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ja-JP" altLang="en-US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255655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基本版） コンテンツ全面_レベル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1396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  <a:endParaRPr lang="en-US" altLang="ja-JP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1 </a:t>
            </a:r>
            <a:r>
              <a:rPr kumimoji="1" lang="ja-JP" altLang="en-US"/>
              <a:t>レベル</a:t>
            </a:r>
            <a:endParaRPr kumimoji="1" lang="en-US" altLang="ja-JP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en-US" altLang="ja-JP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/>
              <a:t>Header</a:t>
            </a:r>
            <a:r>
              <a:rPr kumimoji="1" lang="ja-JP" altLang="en-US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/>
              <a:t>キーメッセージを入力（本スライドで一番伝えたいこと＜名詞止め・体言止め不可＞）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8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3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3854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2007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76088EF-9292-4156-B82A-AEC6FAF17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メインタイトル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90319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5871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9402959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243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16332684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1592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36300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3067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493855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tags" Target="../tags/tag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oleObject" Target="../embeddings/oleObject19.bin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ags" Target="../tags/tag20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052880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7" imgW="563" imgH="564" progId="TCLayout.ActiveDocument.1">
                  <p:embed/>
                </p:oleObj>
              </mc:Choice>
              <mc:Fallback>
                <p:oleObj name="think-cell スライド" r:id="rId17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5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44" r:id="rId2"/>
    <p:sldLayoutId id="2147483951" r:id="rId3"/>
    <p:sldLayoutId id="2147483952" r:id="rId4"/>
    <p:sldLayoutId id="2147483911" r:id="rId5"/>
    <p:sldLayoutId id="2147483912" r:id="rId6"/>
    <p:sldLayoutId id="2147483934" r:id="rId7"/>
    <p:sldLayoutId id="2147483936" r:id="rId8"/>
    <p:sldLayoutId id="2147483938" r:id="rId9"/>
    <p:sldLayoutId id="2147483939" r:id="rId10"/>
    <p:sldLayoutId id="2147483954" r:id="rId11"/>
    <p:sldLayoutId id="2147483955" r:id="rId12"/>
    <p:sldLayoutId id="2147483956" r:id="rId13"/>
    <p:sldLayoutId id="2147483957" r:id="rId14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  <p15:guide id="12" orient="horz" pos="935" userDrawn="1">
          <p15:clr>
            <a:srgbClr val="A4A3A4"/>
          </p15:clr>
        </p15:guide>
        <p15:guide id="14" orient="horz" pos="640" userDrawn="1">
          <p15:clr>
            <a:srgbClr val="A4A3A4"/>
          </p15:clr>
        </p15:guide>
        <p15:guide id="15" orient="horz" pos="96" userDrawn="1">
          <p15:clr>
            <a:srgbClr val="A4A3A4"/>
          </p15:clr>
        </p15:guide>
        <p15:guide id="17" orient="horz" pos="50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67064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63" imgH="564" progId="TCLayout.ActiveDocument.1">
                  <p:embed/>
                </p:oleObj>
              </mc:Choice>
              <mc:Fallback>
                <p:oleObj name="think-cell スライド" r:id="rId5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lang="en-US" noProof="0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7600" y="1476000"/>
            <a:ext cx="9072000" cy="482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308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1" r:id="rId2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SzPct val="100000"/>
        <a:buFont typeface="Arial" panose="020B0604020202020204" pitchFamily="34" charset="0"/>
        <a:buNone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indent="-144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>
          <p15:clr>
            <a:srgbClr val="A4A3A4"/>
          </p15:clr>
        </p15:guide>
        <p15:guide id="2" orient="horz" pos="96" userDrawn="1">
          <p15:clr>
            <a:srgbClr val="A4A3A4"/>
          </p15:clr>
        </p15:guide>
        <p15:guide id="3" pos="3007">
          <p15:clr>
            <a:srgbClr val="A4A3A4"/>
          </p15:clr>
        </p15:guide>
        <p15:guide id="4" pos="3233">
          <p15:clr>
            <a:srgbClr val="A4A3A4"/>
          </p15:clr>
        </p15:guide>
        <p15:guide id="5" pos="5978">
          <p15:clr>
            <a:srgbClr val="A4A3A4"/>
          </p15:clr>
        </p15:guide>
        <p15:guide id="6" pos="262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10" orient="horz" pos="3974">
          <p15:clr>
            <a:srgbClr val="A4A3A4"/>
          </p15:clr>
        </p15:guide>
        <p15:guide id="11" orient="horz" pos="4156">
          <p15:clr>
            <a:srgbClr val="A4A3A4"/>
          </p15:clr>
        </p15:guide>
        <p15:guide id="12" orient="horz" pos="4269">
          <p15:clr>
            <a:srgbClr val="A4A3A4"/>
          </p15:clr>
        </p15:guide>
        <p15:guide id="13" orient="horz" pos="527" userDrawn="1">
          <p15:clr>
            <a:srgbClr val="A4A3A4"/>
          </p15:clr>
        </p15:guide>
        <p15:guide id="14" orient="horz" pos="935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435923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1" imgW="563" imgH="564" progId="TCLayout.ActiveDocument.1">
                  <p:embed/>
                </p:oleObj>
              </mc:Choice>
              <mc:Fallback>
                <p:oleObj name="think-cell スライド" r:id="rId21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7" r:id="rId18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1" orient="horz" pos="96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640">
          <p15:clr>
            <a:srgbClr val="A4A3A4"/>
          </p15:clr>
        </p15:guide>
        <p15:guide id="8" orient="horz" pos="935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20EB958-683C-D47C-5F3D-A3A9B049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ご提出書類について（</a:t>
            </a:r>
            <a:r>
              <a:rPr lang="en-US" altLang="ja-JP" dirty="0"/>
              <a:t>EV</a:t>
            </a:r>
            <a:r>
              <a:rPr lang="ja-JP" altLang="en-US" dirty="0"/>
              <a:t>又は</a:t>
            </a:r>
            <a:r>
              <a:rPr lang="en-US" altLang="ja-JP" dirty="0"/>
              <a:t>PHV</a:t>
            </a:r>
            <a:r>
              <a:rPr lang="ja-JP" altLang="en-US" dirty="0"/>
              <a:t>の導入）</a:t>
            </a:r>
            <a:endParaRPr kumimoji="1" lang="ja-JP" altLang="en-US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BB4B1CCB-D905-16F6-6698-6C6B7CA3F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38622"/>
              </p:ext>
            </p:extLst>
          </p:nvPr>
        </p:nvGraphicFramePr>
        <p:xfrm>
          <a:off x="529341" y="1979168"/>
          <a:ext cx="8847318" cy="402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091">
                  <a:extLst>
                    <a:ext uri="{9D8B030D-6E8A-4147-A177-3AD203B41FA5}">
                      <a16:colId xmlns:a16="http://schemas.microsoft.com/office/drawing/2014/main" val="3955721475"/>
                    </a:ext>
                  </a:extLst>
                </a:gridCol>
                <a:gridCol w="3065091">
                  <a:extLst>
                    <a:ext uri="{9D8B030D-6E8A-4147-A177-3AD203B41FA5}">
                      <a16:colId xmlns:a16="http://schemas.microsoft.com/office/drawing/2014/main" val="2548736246"/>
                    </a:ext>
                  </a:extLst>
                </a:gridCol>
                <a:gridCol w="1358568">
                  <a:extLst>
                    <a:ext uri="{9D8B030D-6E8A-4147-A177-3AD203B41FA5}">
                      <a16:colId xmlns:a16="http://schemas.microsoft.com/office/drawing/2014/main" val="3897713880"/>
                    </a:ext>
                  </a:extLst>
                </a:gridCol>
                <a:gridCol w="1358568">
                  <a:extLst>
                    <a:ext uri="{9D8B030D-6E8A-4147-A177-3AD203B41FA5}">
                      <a16:colId xmlns:a16="http://schemas.microsoft.com/office/drawing/2014/main" val="3189028761"/>
                    </a:ext>
                  </a:extLst>
                </a:gridCol>
              </a:tblGrid>
              <a:tr h="20040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ご確認させていただく項目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左記をご確認するに当たって</a:t>
                      </a:r>
                      <a:b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ご提出をお願いする書類等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ご提出タイミング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96312"/>
                  </a:ext>
                </a:extLst>
              </a:tr>
              <a:tr h="334013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入会時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モニタリング時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50861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自動車登録番号、車体番号、型式、製造者、</a:t>
                      </a:r>
                      <a:br>
                        <a:rPr kumimoji="1" lang="en-US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</a:b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車名、定員、燃料種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車検証等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997816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電力消費率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車検証やメーカー仕様書等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55378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導入日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車検証や契約書又は納車書等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331028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設備投資額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売買契約書・契約書等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396194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補助金額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補助金交付決定通知書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740092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走行距離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走行距離計の計測データや点検簿又は管理簿等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333870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電力使用量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電力計や車両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ECU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による計測値又は走行距離計の計測データ等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30448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燃料使用量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燃料使用簿又は燃料供給会社からの請求書</a:t>
                      </a:r>
                      <a:b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又は走行距離計の計測データ等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857529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製造者、型番、車名、定員、燃料種</a:t>
                      </a:r>
                      <a:endParaRPr kumimoji="1" lang="ja-JP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車検証等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33694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7313" indent="0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エネルギー消費効率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車検証やメーカー仕様書等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0564" rtl="0" eaLnBrk="1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645818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法定耐用年数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車検証や初度登録年月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967570"/>
                  </a:ext>
                </a:extLst>
              </a:tr>
            </a:tbl>
          </a:graphicData>
        </a:graphic>
      </p:graphicFrame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9797F4-2F6E-DCA1-B787-F9D41C4D90E5}"/>
              </a:ext>
            </a:extLst>
          </p:cNvPr>
          <p:cNvGrpSpPr/>
          <p:nvPr/>
        </p:nvGrpSpPr>
        <p:grpSpPr>
          <a:xfrm>
            <a:off x="352994" y="5147217"/>
            <a:ext cx="110466" cy="926757"/>
            <a:chOff x="466412" y="1680519"/>
            <a:chExt cx="110466" cy="926757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40E39FA-6E8E-9CA8-633A-696DEF2A715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21645" y="1680519"/>
              <a:ext cx="0" cy="926757"/>
            </a:xfrm>
            <a:prstGeom prst="line">
              <a:avLst/>
            </a:prstGeom>
            <a:ln w="12700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F166BF46-A814-96A3-BDC0-B82BCE639373}"/>
                </a:ext>
              </a:extLst>
            </p:cNvPr>
            <p:cNvSpPr/>
            <p:nvPr/>
          </p:nvSpPr>
          <p:spPr bwMode="gray">
            <a:xfrm>
              <a:off x="466412" y="1775015"/>
              <a:ext cx="110466" cy="72510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導入前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8A51A2C-E8E7-B90D-5210-01BD7793AE2C}"/>
              </a:ext>
            </a:extLst>
          </p:cNvPr>
          <p:cNvGrpSpPr/>
          <p:nvPr/>
        </p:nvGrpSpPr>
        <p:grpSpPr>
          <a:xfrm>
            <a:off x="302505" y="2643687"/>
            <a:ext cx="211445" cy="2379105"/>
            <a:chOff x="415923" y="2780270"/>
            <a:chExt cx="211445" cy="2379105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5DEDA5C0-F7E7-E194-D27B-635F04260F9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21645" y="2780270"/>
              <a:ext cx="0" cy="2379105"/>
            </a:xfrm>
            <a:prstGeom prst="line">
              <a:avLst/>
            </a:prstGeom>
            <a:ln w="12700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03F57AF-BBD6-6D1F-97A6-C0A9DA8A77B4}"/>
                </a:ext>
              </a:extLst>
            </p:cNvPr>
            <p:cNvSpPr/>
            <p:nvPr/>
          </p:nvSpPr>
          <p:spPr bwMode="gray">
            <a:xfrm>
              <a:off x="415923" y="3662022"/>
              <a:ext cx="211445" cy="615601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導入後</a:t>
              </a: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4EF978-B8F7-70C5-AA00-867DFCA5AE50}"/>
              </a:ext>
            </a:extLst>
          </p:cNvPr>
          <p:cNvSpPr txBox="1"/>
          <p:nvPr/>
        </p:nvSpPr>
        <p:spPr bwMode="gray">
          <a:xfrm>
            <a:off x="641682" y="954475"/>
            <a:ext cx="88473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「左記をご確認するにあたって提出をお願いする書類等」については、</a:t>
            </a:r>
            <a:r>
              <a:rPr kumimoji="1" lang="ja-JP" altLang="en-US" sz="1200" dirty="0">
                <a:solidFill>
                  <a:prstClr val="black"/>
                </a:solidFill>
                <a:latin typeface="+mn-lt"/>
                <a:cs typeface="+mn-cs"/>
              </a:rPr>
              <a:t>必ずしもここに記載の書類でなくとも、「確認項目」の根拠となる書類であれば、受付可能である場合があります。</a:t>
            </a:r>
            <a:endParaRPr kumimoji="1" lang="en-US" altLang="ja-JP" sz="12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詳細な提出必要書類についてのご連絡は、入会申込後、事務局より参加事業者へ個別連絡させていただきます。</a:t>
            </a:r>
          </a:p>
        </p:txBody>
      </p:sp>
    </p:spTree>
    <p:extLst>
      <p:ext uri="{BB962C8B-B14F-4D97-AF65-F5344CB8AC3E}">
        <p14:creationId xmlns:p14="http://schemas.microsoft.com/office/powerpoint/2010/main" val="3765826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T Template_A4_J_2023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プレゼンテーション1" id="{FC516702-FD3C-44A9-AA37-5D40A03937FB}" vid="{5829B228-F417-4B8D-8A59-38664B27307B}"/>
    </a:ext>
  </a:extLst>
</a:theme>
</file>

<file path=ppt/theme/theme2.xml><?xml version="1.0" encoding="utf-8"?>
<a:theme xmlns:a="http://schemas.openxmlformats.org/drawingml/2006/main" name="DT Template_A4_J_202301_基本版②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プレゼンテーション1" id="{FC516702-FD3C-44A9-AA37-5D40A03937FB}" vid="{7C99FE54-6E1C-4473-9BDC-2F53E223FAD5}"/>
    </a:ext>
  </a:extLst>
</a:theme>
</file>

<file path=ppt/theme/theme3.xml><?xml version="1.0" encoding="utf-8"?>
<a:theme xmlns:a="http://schemas.openxmlformats.org/drawingml/2006/main" name="DT Template_A4_J_2022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T Template_A4_J.pptx" id="{407FAAAF-3AD3-4981-B736-54FC7A92EC85}" vid="{AD524010-D294-40B7-8934-97601B39A32F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DT Template_A4_J (1)</Template>
  <TotalTime>0</TotalTime>
  <Words>259</Words>
  <Application>Microsoft Office PowerPoint</Application>
  <PresentationFormat>A4 210 x 297 mm</PresentationFormat>
  <Paragraphs>44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Meiryo UI</vt:lpstr>
      <vt:lpstr>Arial</vt:lpstr>
      <vt:lpstr>Calibri</vt:lpstr>
      <vt:lpstr>Calibri Light</vt:lpstr>
      <vt:lpstr>Segoe UI</vt:lpstr>
      <vt:lpstr>Verdana</vt:lpstr>
      <vt:lpstr>Wingdings</vt:lpstr>
      <vt:lpstr>DT Template_A4_J_202301</vt:lpstr>
      <vt:lpstr>DT Template_A4_J_202301_基本版②</vt:lpstr>
      <vt:lpstr>DT Template_A4_J_202201</vt:lpstr>
      <vt:lpstr>think-cell スライド</vt:lpstr>
      <vt:lpstr>ご提出書類について（EV又はPHVの導入）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2023-12-06T06:05:25Z</dcterms:created>
  <dcterms:modified xsi:type="dcterms:W3CDTF">2023-12-06T06:17:01Z</dcterms:modified>
</cp:coreProperties>
</file>