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71" r:id="rId3"/>
    <p:sldId id="258" r:id="rId4"/>
    <p:sldId id="259" r:id="rId5"/>
    <p:sldId id="278" r:id="rId6"/>
    <p:sldId id="260" r:id="rId7"/>
    <p:sldId id="261" r:id="rId8"/>
    <p:sldId id="275" r:id="rId9"/>
    <p:sldId id="272" r:id="rId10"/>
    <p:sldId id="262" r:id="rId11"/>
    <p:sldId id="263" r:id="rId12"/>
    <p:sldId id="264" r:id="rId13"/>
    <p:sldId id="265" r:id="rId14"/>
    <p:sldId id="268" r:id="rId15"/>
    <p:sldId id="273" r:id="rId16"/>
    <p:sldId id="279" r:id="rId17"/>
    <p:sldId id="274" r:id="rId18"/>
    <p:sldId id="269" r:id="rId19"/>
    <p:sldId id="276" r:id="rId20"/>
    <p:sldId id="277"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7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8C377-475B-463C-8F39-8F895E5A877F}" type="datetimeFigureOut">
              <a:rPr kumimoji="1" lang="ja-JP" altLang="en-US" smtClean="0"/>
              <a:t>2023/11/14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C226B-D403-47F8-B62F-B6F778F8811C}" type="slidenum">
              <a:rPr kumimoji="1" lang="ja-JP" altLang="en-US" smtClean="0"/>
              <a:t>‹#›</a:t>
            </a:fld>
            <a:endParaRPr kumimoji="1" lang="ja-JP" altLang="en-US"/>
          </a:p>
        </p:txBody>
      </p:sp>
    </p:spTree>
    <p:extLst>
      <p:ext uri="{BB962C8B-B14F-4D97-AF65-F5344CB8AC3E}">
        <p14:creationId xmlns:p14="http://schemas.microsoft.com/office/powerpoint/2010/main" val="27917360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B03667-BFD2-255F-E3A8-B34DAC8D1C6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6F12CE9-A6A9-6FE0-7CE2-1C048124E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DC36C11-76B2-44DA-ACDC-00861A98391E}"/>
              </a:ext>
            </a:extLst>
          </p:cNvPr>
          <p:cNvSpPr>
            <a:spLocks noGrp="1"/>
          </p:cNvSpPr>
          <p:nvPr>
            <p:ph type="dt" sz="half" idx="10"/>
          </p:nvPr>
        </p:nvSpPr>
        <p:spPr/>
        <p:txBody>
          <a:bodyPr/>
          <a:lstStyle/>
          <a:p>
            <a:fld id="{F1AAFC2D-DDD2-4A7B-987E-4959C045051D}"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4DBAC4A7-CF0F-456E-EEA3-8A84E58EBB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8D1056-E339-96CD-9010-D401FC0877D1}"/>
              </a:ext>
            </a:extLst>
          </p:cNvPr>
          <p:cNvSpPr>
            <a:spLocks noGrp="1"/>
          </p:cNvSpPr>
          <p:nvPr>
            <p:ph type="sldNum" sz="quarter" idx="12"/>
          </p:nvPr>
        </p:nvSpPr>
        <p:spPr/>
        <p:txBody>
          <a:bodyPr/>
          <a:lstStyle/>
          <a:p>
            <a:fld id="{81C86945-4E4F-4EC9-954C-E350A0E92378}" type="slidenum">
              <a:rPr kumimoji="1" lang="ja-JP" altLang="en-US" smtClean="0"/>
              <a:t>‹#›</a:t>
            </a:fld>
            <a:endParaRPr kumimoji="1" lang="ja-JP" altLang="en-US"/>
          </a:p>
        </p:txBody>
      </p:sp>
    </p:spTree>
    <p:extLst>
      <p:ext uri="{BB962C8B-B14F-4D97-AF65-F5344CB8AC3E}">
        <p14:creationId xmlns:p14="http://schemas.microsoft.com/office/powerpoint/2010/main" val="177618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A203C8-2DA4-A3DD-9E35-12CAC6D6028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BED0DE2-ED0E-A1B0-B165-EE854C70BA3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0D010C-A6B5-8D94-20CC-DB062F5D5523}"/>
              </a:ext>
            </a:extLst>
          </p:cNvPr>
          <p:cNvSpPr>
            <a:spLocks noGrp="1"/>
          </p:cNvSpPr>
          <p:nvPr>
            <p:ph type="dt" sz="half" idx="10"/>
          </p:nvPr>
        </p:nvSpPr>
        <p:spPr/>
        <p:txBody>
          <a:bodyPr/>
          <a:lstStyle/>
          <a:p>
            <a:fld id="{EECA764B-3500-4F1F-AC38-FEC66B66A2AF}"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2242F637-5186-5A5E-0D3F-C4EB588734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A266DD8-50CD-7978-DC26-34449D5249C7}"/>
              </a:ext>
            </a:extLst>
          </p:cNvPr>
          <p:cNvSpPr>
            <a:spLocks noGrp="1"/>
          </p:cNvSpPr>
          <p:nvPr>
            <p:ph type="sldNum" sz="quarter" idx="12"/>
          </p:nvPr>
        </p:nvSpPr>
        <p:spPr/>
        <p:txBody>
          <a:bodyPr/>
          <a:lstStyle/>
          <a:p>
            <a:fld id="{81C86945-4E4F-4EC9-954C-E350A0E92378}" type="slidenum">
              <a:rPr kumimoji="1" lang="ja-JP" altLang="en-US" smtClean="0"/>
              <a:t>‹#›</a:t>
            </a:fld>
            <a:endParaRPr kumimoji="1" lang="ja-JP" altLang="en-US"/>
          </a:p>
        </p:txBody>
      </p:sp>
    </p:spTree>
    <p:extLst>
      <p:ext uri="{BB962C8B-B14F-4D97-AF65-F5344CB8AC3E}">
        <p14:creationId xmlns:p14="http://schemas.microsoft.com/office/powerpoint/2010/main" val="412543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4962000-E825-4CA9-705D-6A250393A6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07AD4E6-5E8B-4800-AB08-98A729E6F30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D2922A-18F6-23CD-B5B7-F9DC8AA8FBA9}"/>
              </a:ext>
            </a:extLst>
          </p:cNvPr>
          <p:cNvSpPr>
            <a:spLocks noGrp="1"/>
          </p:cNvSpPr>
          <p:nvPr>
            <p:ph type="dt" sz="half" idx="10"/>
          </p:nvPr>
        </p:nvSpPr>
        <p:spPr/>
        <p:txBody>
          <a:bodyPr/>
          <a:lstStyle/>
          <a:p>
            <a:fld id="{3E623E9D-080E-4C2A-8287-2B6AF314409C}"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F864E9E5-A175-2190-67EC-B5B8E8D51E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DA7C1B-3A22-2F8D-2463-817C90A72E00}"/>
              </a:ext>
            </a:extLst>
          </p:cNvPr>
          <p:cNvSpPr>
            <a:spLocks noGrp="1"/>
          </p:cNvSpPr>
          <p:nvPr>
            <p:ph type="sldNum" sz="quarter" idx="12"/>
          </p:nvPr>
        </p:nvSpPr>
        <p:spPr/>
        <p:txBody>
          <a:bodyPr/>
          <a:lstStyle/>
          <a:p>
            <a:fld id="{81C86945-4E4F-4EC9-954C-E350A0E92378}" type="slidenum">
              <a:rPr kumimoji="1" lang="ja-JP" altLang="en-US" smtClean="0"/>
              <a:t>‹#›</a:t>
            </a:fld>
            <a:endParaRPr kumimoji="1" lang="ja-JP" altLang="en-US"/>
          </a:p>
        </p:txBody>
      </p:sp>
    </p:spTree>
    <p:extLst>
      <p:ext uri="{BB962C8B-B14F-4D97-AF65-F5344CB8AC3E}">
        <p14:creationId xmlns:p14="http://schemas.microsoft.com/office/powerpoint/2010/main" val="11466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6AB05A-7420-4BE3-357F-A4D06180AA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5DD6C6-7749-3DA0-DE85-037E58A4C92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E50622-47D7-D8C5-1C7E-0AD54C796C26}"/>
              </a:ext>
            </a:extLst>
          </p:cNvPr>
          <p:cNvSpPr>
            <a:spLocks noGrp="1"/>
          </p:cNvSpPr>
          <p:nvPr>
            <p:ph type="dt" sz="half" idx="10"/>
          </p:nvPr>
        </p:nvSpPr>
        <p:spPr/>
        <p:txBody>
          <a:bodyPr/>
          <a:lstStyle/>
          <a:p>
            <a:fld id="{DBF76ADE-02C7-4F53-9B49-16C565D57296}"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BF990155-2D21-7FE0-9893-FC7C246C18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DB1FDA-21D0-E8FE-BEAA-F9162BAFD7DC}"/>
              </a:ext>
            </a:extLst>
          </p:cNvPr>
          <p:cNvSpPr>
            <a:spLocks noGrp="1"/>
          </p:cNvSpPr>
          <p:nvPr>
            <p:ph type="sldNum" sz="quarter" idx="12"/>
          </p:nvPr>
        </p:nvSpPr>
        <p:spPr/>
        <p:txBody>
          <a:bodyPr/>
          <a:lstStyle/>
          <a:p>
            <a:fld id="{81C86945-4E4F-4EC9-954C-E350A0E92378}" type="slidenum">
              <a:rPr kumimoji="1" lang="ja-JP" altLang="en-US" smtClean="0"/>
              <a:t>‹#›</a:t>
            </a:fld>
            <a:endParaRPr kumimoji="1" lang="ja-JP" altLang="en-US"/>
          </a:p>
        </p:txBody>
      </p:sp>
    </p:spTree>
    <p:extLst>
      <p:ext uri="{BB962C8B-B14F-4D97-AF65-F5344CB8AC3E}">
        <p14:creationId xmlns:p14="http://schemas.microsoft.com/office/powerpoint/2010/main" val="330684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14C18B-2E39-CAAF-2078-FAADBFCF4A7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9BA0D4-DB59-D74A-3C47-CBBD2E4BCC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8DC1832-A9BA-33D9-E7B2-27ED956A5EEA}"/>
              </a:ext>
            </a:extLst>
          </p:cNvPr>
          <p:cNvSpPr>
            <a:spLocks noGrp="1"/>
          </p:cNvSpPr>
          <p:nvPr>
            <p:ph type="dt" sz="half" idx="10"/>
          </p:nvPr>
        </p:nvSpPr>
        <p:spPr/>
        <p:txBody>
          <a:bodyPr/>
          <a:lstStyle/>
          <a:p>
            <a:fld id="{C14A1A8E-66A6-4198-8DE3-976C10BBB4EB}"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15F8070E-CE62-B868-AD2A-2EA89A3F73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27F3C1-8AB9-0B6D-A2CD-DAE32471C982}"/>
              </a:ext>
            </a:extLst>
          </p:cNvPr>
          <p:cNvSpPr>
            <a:spLocks noGrp="1"/>
          </p:cNvSpPr>
          <p:nvPr>
            <p:ph type="sldNum" sz="quarter" idx="12"/>
          </p:nvPr>
        </p:nvSpPr>
        <p:spPr/>
        <p:txBody>
          <a:bodyPr/>
          <a:lstStyle/>
          <a:p>
            <a:fld id="{81C86945-4E4F-4EC9-954C-E350A0E92378}" type="slidenum">
              <a:rPr kumimoji="1" lang="ja-JP" altLang="en-US" smtClean="0"/>
              <a:t>‹#›</a:t>
            </a:fld>
            <a:endParaRPr kumimoji="1" lang="ja-JP" altLang="en-US"/>
          </a:p>
        </p:txBody>
      </p:sp>
    </p:spTree>
    <p:extLst>
      <p:ext uri="{BB962C8B-B14F-4D97-AF65-F5344CB8AC3E}">
        <p14:creationId xmlns:p14="http://schemas.microsoft.com/office/powerpoint/2010/main" val="2836908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36D4D9-79A4-E9EA-1A06-6971577CFE1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F604DB-7861-3780-744C-51F561A598F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8EE131D-DD03-646B-294E-5CCDAC90DDC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8D951E4-7AD2-DB6E-98DD-9112F6A163C1}"/>
              </a:ext>
            </a:extLst>
          </p:cNvPr>
          <p:cNvSpPr>
            <a:spLocks noGrp="1"/>
          </p:cNvSpPr>
          <p:nvPr>
            <p:ph type="dt" sz="half" idx="10"/>
          </p:nvPr>
        </p:nvSpPr>
        <p:spPr/>
        <p:txBody>
          <a:bodyPr/>
          <a:lstStyle/>
          <a:p>
            <a:fld id="{59A25C0C-72A7-4ECC-ABC2-54BC0E0B835A}"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DD1AC629-134B-87DC-14BA-B03B514D2B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5C40C9-52C1-8DA1-AEF2-DA7BF8DBE57A}"/>
              </a:ext>
            </a:extLst>
          </p:cNvPr>
          <p:cNvSpPr>
            <a:spLocks noGrp="1"/>
          </p:cNvSpPr>
          <p:nvPr>
            <p:ph type="sldNum" sz="quarter" idx="12"/>
          </p:nvPr>
        </p:nvSpPr>
        <p:spPr/>
        <p:txBody>
          <a:bodyPr/>
          <a:lstStyle/>
          <a:p>
            <a:fld id="{81C86945-4E4F-4EC9-954C-E350A0E92378}" type="slidenum">
              <a:rPr kumimoji="1" lang="ja-JP" altLang="en-US" smtClean="0"/>
              <a:t>‹#›</a:t>
            </a:fld>
            <a:endParaRPr kumimoji="1" lang="ja-JP" altLang="en-US"/>
          </a:p>
        </p:txBody>
      </p:sp>
    </p:spTree>
    <p:extLst>
      <p:ext uri="{BB962C8B-B14F-4D97-AF65-F5344CB8AC3E}">
        <p14:creationId xmlns:p14="http://schemas.microsoft.com/office/powerpoint/2010/main" val="377836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F894D1-5BDD-CBAF-2C83-FC4616BF144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21A6CE-776E-E38A-CA69-1FF4EFEC4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FABF045-22F6-C48C-FB06-9E84CA534E2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1278AFE-C11F-9CBA-FAD4-44BCE3B182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4AF719B-2870-313C-8432-0458E35CBCD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B445C2D-A47B-1EDC-6BE2-563CCD51887C}"/>
              </a:ext>
            </a:extLst>
          </p:cNvPr>
          <p:cNvSpPr>
            <a:spLocks noGrp="1"/>
          </p:cNvSpPr>
          <p:nvPr>
            <p:ph type="dt" sz="half" idx="10"/>
          </p:nvPr>
        </p:nvSpPr>
        <p:spPr/>
        <p:txBody>
          <a:bodyPr/>
          <a:lstStyle/>
          <a:p>
            <a:fld id="{AC86B910-ADCA-4F59-B72B-D011E9DEF749}" type="datetime1">
              <a:rPr kumimoji="1" lang="ja-JP" altLang="en-US" smtClean="0"/>
              <a:t>2023/11/14</a:t>
            </a:fld>
            <a:endParaRPr kumimoji="1" lang="ja-JP" altLang="en-US"/>
          </a:p>
        </p:txBody>
      </p:sp>
      <p:sp>
        <p:nvSpPr>
          <p:cNvPr id="8" name="フッター プレースホルダー 7">
            <a:extLst>
              <a:ext uri="{FF2B5EF4-FFF2-40B4-BE49-F238E27FC236}">
                <a16:creationId xmlns:a16="http://schemas.microsoft.com/office/drawing/2014/main" id="{57647349-0C1E-E7A3-E791-9CEC8E67E24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33F1EB9-A0A1-FD3A-4805-60EE99C68CEA}"/>
              </a:ext>
            </a:extLst>
          </p:cNvPr>
          <p:cNvSpPr>
            <a:spLocks noGrp="1"/>
          </p:cNvSpPr>
          <p:nvPr>
            <p:ph type="sldNum" sz="quarter" idx="12"/>
          </p:nvPr>
        </p:nvSpPr>
        <p:spPr/>
        <p:txBody>
          <a:bodyPr/>
          <a:lstStyle/>
          <a:p>
            <a:fld id="{81C86945-4E4F-4EC9-954C-E350A0E92378}" type="slidenum">
              <a:rPr kumimoji="1" lang="ja-JP" altLang="en-US" smtClean="0"/>
              <a:t>‹#›</a:t>
            </a:fld>
            <a:endParaRPr kumimoji="1" lang="ja-JP" altLang="en-US"/>
          </a:p>
        </p:txBody>
      </p:sp>
    </p:spTree>
    <p:extLst>
      <p:ext uri="{BB962C8B-B14F-4D97-AF65-F5344CB8AC3E}">
        <p14:creationId xmlns:p14="http://schemas.microsoft.com/office/powerpoint/2010/main" val="331236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7654C2-7CFC-FD82-5A1C-BEEEAC63345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25B73BD-6929-46CB-8B83-403EAC7D23DE}"/>
              </a:ext>
            </a:extLst>
          </p:cNvPr>
          <p:cNvSpPr>
            <a:spLocks noGrp="1"/>
          </p:cNvSpPr>
          <p:nvPr>
            <p:ph type="dt" sz="half" idx="10"/>
          </p:nvPr>
        </p:nvSpPr>
        <p:spPr/>
        <p:txBody>
          <a:bodyPr/>
          <a:lstStyle/>
          <a:p>
            <a:fld id="{BE8A0101-0B56-4539-9F5A-A52E41C4D133}" type="datetime1">
              <a:rPr kumimoji="1" lang="ja-JP" altLang="en-US" smtClean="0"/>
              <a:t>2023/11/14</a:t>
            </a:fld>
            <a:endParaRPr kumimoji="1" lang="ja-JP" altLang="en-US"/>
          </a:p>
        </p:txBody>
      </p:sp>
      <p:sp>
        <p:nvSpPr>
          <p:cNvPr id="4" name="フッター プレースホルダー 3">
            <a:extLst>
              <a:ext uri="{FF2B5EF4-FFF2-40B4-BE49-F238E27FC236}">
                <a16:creationId xmlns:a16="http://schemas.microsoft.com/office/drawing/2014/main" id="{4ABF2EF5-83B1-2525-69E7-183795B2982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93C762F-874B-FD0B-64D7-2A2E1FEBA1C3}"/>
              </a:ext>
            </a:extLst>
          </p:cNvPr>
          <p:cNvSpPr>
            <a:spLocks noGrp="1"/>
          </p:cNvSpPr>
          <p:nvPr>
            <p:ph type="sldNum" sz="quarter" idx="12"/>
          </p:nvPr>
        </p:nvSpPr>
        <p:spPr/>
        <p:txBody>
          <a:bodyPr/>
          <a:lstStyle/>
          <a:p>
            <a:fld id="{81C86945-4E4F-4EC9-954C-E350A0E92378}" type="slidenum">
              <a:rPr kumimoji="1" lang="ja-JP" altLang="en-US" smtClean="0"/>
              <a:t>‹#›</a:t>
            </a:fld>
            <a:endParaRPr kumimoji="1" lang="ja-JP" altLang="en-US"/>
          </a:p>
        </p:txBody>
      </p:sp>
    </p:spTree>
    <p:extLst>
      <p:ext uri="{BB962C8B-B14F-4D97-AF65-F5344CB8AC3E}">
        <p14:creationId xmlns:p14="http://schemas.microsoft.com/office/powerpoint/2010/main" val="416052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F0353D-EF05-3AC2-77CC-ACDE1E3BFE04}"/>
              </a:ext>
            </a:extLst>
          </p:cNvPr>
          <p:cNvSpPr>
            <a:spLocks noGrp="1"/>
          </p:cNvSpPr>
          <p:nvPr>
            <p:ph type="dt" sz="half" idx="10"/>
          </p:nvPr>
        </p:nvSpPr>
        <p:spPr/>
        <p:txBody>
          <a:bodyPr/>
          <a:lstStyle/>
          <a:p>
            <a:fld id="{28B3CF10-190F-485B-9D2A-56277FD1395D}" type="datetime1">
              <a:rPr kumimoji="1" lang="ja-JP" altLang="en-US" smtClean="0"/>
              <a:t>2023/11/14</a:t>
            </a:fld>
            <a:endParaRPr kumimoji="1" lang="ja-JP" altLang="en-US"/>
          </a:p>
        </p:txBody>
      </p:sp>
      <p:sp>
        <p:nvSpPr>
          <p:cNvPr id="3" name="フッター プレースホルダー 2">
            <a:extLst>
              <a:ext uri="{FF2B5EF4-FFF2-40B4-BE49-F238E27FC236}">
                <a16:creationId xmlns:a16="http://schemas.microsoft.com/office/drawing/2014/main" id="{88C532DD-B07A-933A-8411-419EFF9CB58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D59594A-9219-81A0-8372-50444BDD894E}"/>
              </a:ext>
            </a:extLst>
          </p:cNvPr>
          <p:cNvSpPr>
            <a:spLocks noGrp="1"/>
          </p:cNvSpPr>
          <p:nvPr>
            <p:ph type="sldNum" sz="quarter" idx="12"/>
          </p:nvPr>
        </p:nvSpPr>
        <p:spPr/>
        <p:txBody>
          <a:bodyPr/>
          <a:lstStyle/>
          <a:p>
            <a:fld id="{81C86945-4E4F-4EC9-954C-E350A0E92378}" type="slidenum">
              <a:rPr kumimoji="1" lang="ja-JP" altLang="en-US" smtClean="0"/>
              <a:t>‹#›</a:t>
            </a:fld>
            <a:endParaRPr kumimoji="1" lang="ja-JP" altLang="en-US"/>
          </a:p>
        </p:txBody>
      </p:sp>
    </p:spTree>
    <p:extLst>
      <p:ext uri="{BB962C8B-B14F-4D97-AF65-F5344CB8AC3E}">
        <p14:creationId xmlns:p14="http://schemas.microsoft.com/office/powerpoint/2010/main" val="4269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AEBE9B-2B87-9B2A-E9FF-F6B2F59CC95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49360C-5B29-0B18-3B35-F4FCCFFBD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E166F56-C719-EDB7-37BC-5728D9F6A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80E84D6-F8F6-7E24-93F0-03B3DE886E3C}"/>
              </a:ext>
            </a:extLst>
          </p:cNvPr>
          <p:cNvSpPr>
            <a:spLocks noGrp="1"/>
          </p:cNvSpPr>
          <p:nvPr>
            <p:ph type="dt" sz="half" idx="10"/>
          </p:nvPr>
        </p:nvSpPr>
        <p:spPr/>
        <p:txBody>
          <a:bodyPr/>
          <a:lstStyle/>
          <a:p>
            <a:fld id="{86D4534D-B287-4DD5-903B-69420E94B3DD}"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B03B6079-AC93-AD0D-AE35-92B0CB0E3F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CC63629-DEC6-6540-BA0E-66FFB4B79EBB}"/>
              </a:ext>
            </a:extLst>
          </p:cNvPr>
          <p:cNvSpPr>
            <a:spLocks noGrp="1"/>
          </p:cNvSpPr>
          <p:nvPr>
            <p:ph type="sldNum" sz="quarter" idx="12"/>
          </p:nvPr>
        </p:nvSpPr>
        <p:spPr/>
        <p:txBody>
          <a:bodyPr/>
          <a:lstStyle/>
          <a:p>
            <a:fld id="{81C86945-4E4F-4EC9-954C-E350A0E92378}" type="slidenum">
              <a:rPr kumimoji="1" lang="ja-JP" altLang="en-US" smtClean="0"/>
              <a:t>‹#›</a:t>
            </a:fld>
            <a:endParaRPr kumimoji="1" lang="ja-JP" altLang="en-US"/>
          </a:p>
        </p:txBody>
      </p:sp>
    </p:spTree>
    <p:extLst>
      <p:ext uri="{BB962C8B-B14F-4D97-AF65-F5344CB8AC3E}">
        <p14:creationId xmlns:p14="http://schemas.microsoft.com/office/powerpoint/2010/main" val="624151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CB1E2C-E5BF-A380-888C-4E85C7ADC48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39FD2C4-845A-2C0F-1300-88EEAFAD2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699DC06-157B-1079-6E96-F31F8F8C0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F4288A1-5EAC-F0CF-69F2-9AE328207459}"/>
              </a:ext>
            </a:extLst>
          </p:cNvPr>
          <p:cNvSpPr>
            <a:spLocks noGrp="1"/>
          </p:cNvSpPr>
          <p:nvPr>
            <p:ph type="dt" sz="half" idx="10"/>
          </p:nvPr>
        </p:nvSpPr>
        <p:spPr/>
        <p:txBody>
          <a:bodyPr/>
          <a:lstStyle/>
          <a:p>
            <a:fld id="{30F49C88-C916-4B05-87B0-FCFAB9D09D26}"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E34AFDDA-B48C-6969-15DD-2B43CF7B74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C2CC4D-128F-6641-30D4-F5F438C80531}"/>
              </a:ext>
            </a:extLst>
          </p:cNvPr>
          <p:cNvSpPr>
            <a:spLocks noGrp="1"/>
          </p:cNvSpPr>
          <p:nvPr>
            <p:ph type="sldNum" sz="quarter" idx="12"/>
          </p:nvPr>
        </p:nvSpPr>
        <p:spPr/>
        <p:txBody>
          <a:bodyPr/>
          <a:lstStyle/>
          <a:p>
            <a:fld id="{81C86945-4E4F-4EC9-954C-E350A0E92378}" type="slidenum">
              <a:rPr kumimoji="1" lang="ja-JP" altLang="en-US" smtClean="0"/>
              <a:t>‹#›</a:t>
            </a:fld>
            <a:endParaRPr kumimoji="1" lang="ja-JP" altLang="en-US"/>
          </a:p>
        </p:txBody>
      </p:sp>
    </p:spTree>
    <p:extLst>
      <p:ext uri="{BB962C8B-B14F-4D97-AF65-F5344CB8AC3E}">
        <p14:creationId xmlns:p14="http://schemas.microsoft.com/office/powerpoint/2010/main" val="332088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56ACE60-B7B6-626A-E737-2BAFA75E9C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3F0821-0D0C-95EB-A7B5-756A61C04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FA0CC8-558D-3067-8BA4-9D96E362DB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CB2B0-74AB-49E9-B995-E798785E2E53}"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8DBA5C48-6573-B6E0-0276-3D1BE8E1D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84350B1-E47E-5B52-FCB8-378FD5F12224}"/>
              </a:ext>
            </a:extLst>
          </p:cNvPr>
          <p:cNvSpPr>
            <a:spLocks noGrp="1"/>
          </p:cNvSpPr>
          <p:nvPr>
            <p:ph type="sldNum" sz="quarter" idx="4"/>
          </p:nvPr>
        </p:nvSpPr>
        <p:spPr>
          <a:xfrm>
            <a:off x="9265025"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81C86945-4E4F-4EC9-954C-E350A0E92378}" type="slidenum">
              <a:rPr lang="ja-JP" altLang="en-US" smtClean="0"/>
              <a:pPr/>
              <a:t>‹#›</a:t>
            </a:fld>
            <a:endParaRPr lang="ja-JP" altLang="en-US" dirty="0"/>
          </a:p>
        </p:txBody>
      </p:sp>
    </p:spTree>
    <p:extLst>
      <p:ext uri="{BB962C8B-B14F-4D97-AF65-F5344CB8AC3E}">
        <p14:creationId xmlns:p14="http://schemas.microsoft.com/office/powerpoint/2010/main" val="1203945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1EF05B-DA2D-9D5F-EDFC-F5F34242985F}"/>
              </a:ext>
            </a:extLst>
          </p:cNvPr>
          <p:cNvSpPr>
            <a:spLocks noGrp="1"/>
          </p:cNvSpPr>
          <p:nvPr>
            <p:ph type="ctrTitle"/>
          </p:nvPr>
        </p:nvSpPr>
        <p:spPr>
          <a:xfrm>
            <a:off x="1524000" y="2552804"/>
            <a:ext cx="9144000" cy="2387600"/>
          </a:xfrm>
        </p:spPr>
        <p:txBody>
          <a:bodyPr>
            <a:normAutofit fontScale="90000"/>
          </a:bodyPr>
          <a:lstStyle/>
          <a:p>
            <a:r>
              <a:rPr kumimoji="1" lang="ja-JP" altLang="en-US" sz="5300" dirty="0">
                <a:latin typeface="メイリオ" panose="020B0604030504040204" pitchFamily="50" charset="-128"/>
                <a:ea typeface="メイリオ" panose="020B0604030504040204" pitchFamily="50" charset="-128"/>
              </a:rPr>
              <a:t>安全安心の</a:t>
            </a:r>
            <a:r>
              <a:rPr kumimoji="1" lang="en-US" altLang="ja-JP" sz="5300" dirty="0">
                <a:latin typeface="メイリオ" panose="020B0604030504040204" pitchFamily="50" charset="-128"/>
                <a:ea typeface="メイリオ" panose="020B0604030504040204" pitchFamily="50" charset="-128"/>
              </a:rPr>
              <a:t>MK</a:t>
            </a:r>
            <a:r>
              <a:rPr kumimoji="1" lang="ja-JP" altLang="en-US" sz="5300" dirty="0">
                <a:latin typeface="メイリオ" panose="020B0604030504040204" pitchFamily="50" charset="-128"/>
                <a:ea typeface="メイリオ" panose="020B0604030504040204" pitchFamily="50" charset="-128"/>
              </a:rPr>
              <a:t>タクシーが考える</a:t>
            </a:r>
            <a:r>
              <a:rPr kumimoji="1" lang="ja-JP" altLang="en-US" sz="6700" dirty="0">
                <a:latin typeface="メイリオ" panose="020B0604030504040204" pitchFamily="50" charset="-128"/>
                <a:ea typeface="メイリオ" panose="020B0604030504040204" pitchFamily="50" charset="-128"/>
              </a:rPr>
              <a:t>「ライドシェア」の提案</a:t>
            </a:r>
            <a:br>
              <a:rPr kumimoji="1" lang="en-US" altLang="ja-JP" dirty="0">
                <a:latin typeface="メイリオ" panose="020B0604030504040204" pitchFamily="50" charset="-128"/>
                <a:ea typeface="メイリオ" panose="020B0604030504040204" pitchFamily="50" charset="-128"/>
              </a:rPr>
            </a:br>
            <a:endParaRPr kumimoji="1" lang="ja-JP" altLang="en-US" dirty="0">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id="{D9DC2EDA-9E03-CF45-C39C-7F260967371B}"/>
              </a:ext>
            </a:extLst>
          </p:cNvPr>
          <p:cNvSpPr>
            <a:spLocks noGrp="1"/>
          </p:cNvSpPr>
          <p:nvPr>
            <p:ph type="subTitle" idx="1"/>
          </p:nvPr>
        </p:nvSpPr>
        <p:spPr>
          <a:xfrm>
            <a:off x="1524000" y="5735637"/>
            <a:ext cx="9144000" cy="559051"/>
          </a:xfrm>
        </p:spPr>
        <p:txBody>
          <a:bodyPr/>
          <a:lstStyle/>
          <a:p>
            <a:r>
              <a:rPr kumimoji="1" lang="en-US" altLang="ja-JP" dirty="0">
                <a:latin typeface="メイリオ" panose="020B0604030504040204" pitchFamily="50" charset="-128"/>
                <a:ea typeface="メイリオ" panose="020B0604030504040204" pitchFamily="50" charset="-128"/>
              </a:rPr>
              <a:t>2023</a:t>
            </a:r>
            <a:r>
              <a:rPr kumimoji="1" lang="ja-JP" altLang="en-US" dirty="0">
                <a:latin typeface="メイリオ" panose="020B0604030504040204" pitchFamily="50" charset="-128"/>
                <a:ea typeface="メイリオ" panose="020B0604030504040204" pitchFamily="50" charset="-128"/>
              </a:rPr>
              <a:t>年</a:t>
            </a:r>
            <a:r>
              <a:rPr kumimoji="1" lang="en-US" altLang="ja-JP" dirty="0">
                <a:latin typeface="メイリオ" panose="020B0604030504040204" pitchFamily="50" charset="-128"/>
                <a:ea typeface="メイリオ" panose="020B0604030504040204" pitchFamily="50" charset="-128"/>
              </a:rPr>
              <a:t>11</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16</a:t>
            </a:r>
            <a:r>
              <a:rPr kumimoji="1" lang="ja-JP" altLang="en-US" dirty="0">
                <a:latin typeface="メイリオ" panose="020B0604030504040204" pitchFamily="50" charset="-128"/>
                <a:ea typeface="メイリオ" panose="020B0604030504040204" pitchFamily="50" charset="-128"/>
              </a:rPr>
              <a:t>日　大阪エムケイ株式会社</a:t>
            </a:r>
          </a:p>
        </p:txBody>
      </p:sp>
      <p:sp>
        <p:nvSpPr>
          <p:cNvPr id="7" name="スライド番号プレースホルダー 6">
            <a:extLst>
              <a:ext uri="{FF2B5EF4-FFF2-40B4-BE49-F238E27FC236}">
                <a16:creationId xmlns:a16="http://schemas.microsoft.com/office/drawing/2014/main" id="{0CBBA2E5-59D6-3BFD-0BEE-3FA7588DFA38}"/>
              </a:ext>
            </a:extLst>
          </p:cNvPr>
          <p:cNvSpPr>
            <a:spLocks noGrp="1"/>
          </p:cNvSpPr>
          <p:nvPr>
            <p:ph type="sldNum" sz="quarter" idx="12"/>
          </p:nvPr>
        </p:nvSpPr>
        <p:spPr/>
        <p:txBody>
          <a:bodyPr/>
          <a:lstStyle/>
          <a:p>
            <a:fld id="{81C86945-4E4F-4EC9-954C-E350A0E92378}" type="slidenum">
              <a:rPr kumimoji="1" lang="ja-JP" altLang="en-US" smtClean="0"/>
              <a:t>1</a:t>
            </a:fld>
            <a:endParaRPr kumimoji="1" lang="ja-JP" altLang="en-US"/>
          </a:p>
        </p:txBody>
      </p:sp>
    </p:spTree>
    <p:extLst>
      <p:ext uri="{BB962C8B-B14F-4D97-AF65-F5344CB8AC3E}">
        <p14:creationId xmlns:p14="http://schemas.microsoft.com/office/powerpoint/2010/main" val="233963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lang="en-US" altLang="ja-JP" dirty="0">
                <a:latin typeface="メイリオ" panose="020B0604030504040204" pitchFamily="50" charset="-128"/>
                <a:ea typeface="メイリオ" panose="020B0604030504040204" pitchFamily="50" charset="-128"/>
              </a:rPr>
              <a:t>MK</a:t>
            </a:r>
            <a:r>
              <a:rPr lang="ja-JP" altLang="en-US" dirty="0">
                <a:latin typeface="メイリオ" panose="020B0604030504040204" pitchFamily="50" charset="-128"/>
                <a:ea typeface="メイリオ" panose="020B0604030504040204" pitchFamily="50" charset="-128"/>
              </a:rPr>
              <a:t>版ライドシェアの提案④ 営業形態</a:t>
            </a:r>
            <a:endParaRPr kumimoji="1" lang="ja-JP" altLang="en-US" dirty="0">
              <a:latin typeface="メイリオ" panose="020B0604030504040204" pitchFamily="50" charset="-128"/>
              <a:ea typeface="メイリオ" panose="020B0604030504040204" pitchFamily="50" charset="-128"/>
            </a:endParaRPr>
          </a:p>
        </p:txBody>
      </p:sp>
      <p:sp>
        <p:nvSpPr>
          <p:cNvPr id="4" name="コンテンツ プレースホルダー 3">
            <a:extLst>
              <a:ext uri="{FF2B5EF4-FFF2-40B4-BE49-F238E27FC236}">
                <a16:creationId xmlns:a16="http://schemas.microsoft.com/office/drawing/2014/main" id="{2B8142FD-A472-C2D0-29FE-7D27D3263626}"/>
              </a:ext>
            </a:extLst>
          </p:cNvPr>
          <p:cNvSpPr>
            <a:spLocks noGrp="1"/>
          </p:cNvSpPr>
          <p:nvPr>
            <p:ph idx="1"/>
          </p:nvPr>
        </p:nvSpPr>
        <p:spPr>
          <a:xfrm>
            <a:off x="838200" y="1024759"/>
            <a:ext cx="10515600" cy="5596758"/>
          </a:xfrm>
          <a:solidFill>
            <a:srgbClr val="F2F2F2">
              <a:alpha val="50196"/>
            </a:srgbClr>
          </a:solidFill>
        </p:spPr>
        <p:txBody>
          <a:bodyPr>
            <a:normAutofit lnSpcReduction="10000"/>
          </a:bodyPr>
          <a:lstStyle/>
          <a:p>
            <a:r>
              <a:rPr lang="ja-JP" altLang="en-US" sz="2200" dirty="0">
                <a:latin typeface="メイリオ" panose="020B0604030504040204" pitchFamily="50" charset="-128"/>
                <a:ea typeface="メイリオ" panose="020B0604030504040204" pitchFamily="50" charset="-128"/>
              </a:rPr>
              <a:t>別にライドシェアを設けるのではなく、現在のタクシーを発展的に解消して「新しいライドシェア」に</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流し営業・乗場営業も認める</a:t>
            </a:r>
            <a:br>
              <a:rPr lang="en-US" altLang="ja-JP" sz="2200" b="1"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タクシーと同様に事前予約だけでなく、流し営業や乗場営業も認める</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海外のライドシェアとは異なる本提案の特徴</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予約車両の集中による駅乗場の混雑緩和・混乱回避もねらい</a:t>
            </a:r>
            <a:br>
              <a:rPr lang="en-US" altLang="ja-JP" sz="2200" dirty="0">
                <a:latin typeface="メイリオ" panose="020B0604030504040204" pitchFamily="50" charset="-128"/>
                <a:ea typeface="メイリオ" panose="020B0604030504040204" pitchFamily="50" charset="-128"/>
              </a:rPr>
            </a:br>
            <a:endParaRPr lang="en-US" altLang="ja-JP" sz="2200" b="1" u="sng"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アプリだけでなく電話予約も</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予約はアプリだけでなく電話も可能で高齢者も簡単に利用</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全事業者の配車を統合した共同配車アプリ・コールセンター設立で効率配車</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乗車拒否は絶対に認めない</a:t>
            </a:r>
            <a:br>
              <a:rPr lang="en-US" altLang="ja-JP" sz="2200" u="sng"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タクシーと同様に公共交通機関として位置づけ、乗車拒否を認めない</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正当な理由なく予約の拒否も認めない</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違法白タクの排除</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車外の車体表示や車内の運転者証表示で無登録の違法な白タクと識別しやすく</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endParaRPr lang="en-US" altLang="ja-JP" sz="2200" dirty="0">
              <a:latin typeface="メイリオ" panose="020B0604030504040204" pitchFamily="50" charset="-128"/>
              <a:ea typeface="メイリオ" panose="020B0604030504040204" pitchFamily="50" charset="-128"/>
            </a:endParaRPr>
          </a:p>
          <a:p>
            <a:pPr marL="0" indent="0">
              <a:buNone/>
            </a:pPr>
            <a:endParaRPr lang="ja-JP" altLang="en-US" sz="22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3E788045-4E4A-D9BD-D8B1-C6274AC46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3869" y="4365857"/>
            <a:ext cx="2164250" cy="1861255"/>
          </a:xfrm>
          <a:prstGeom prst="rect">
            <a:avLst/>
          </a:prstGeom>
        </p:spPr>
      </p:pic>
      <p:grpSp>
        <p:nvGrpSpPr>
          <p:cNvPr id="3" name="Group 13">
            <a:extLst>
              <a:ext uri="{FF2B5EF4-FFF2-40B4-BE49-F238E27FC236}">
                <a16:creationId xmlns:a16="http://schemas.microsoft.com/office/drawing/2014/main" id="{4E8BA297-0E0D-CA77-2A3B-EAC45122C0BA}"/>
              </a:ext>
            </a:extLst>
          </p:cNvPr>
          <p:cNvGrpSpPr>
            <a:grpSpLocks/>
          </p:cNvGrpSpPr>
          <p:nvPr/>
        </p:nvGrpSpPr>
        <p:grpSpPr bwMode="auto">
          <a:xfrm>
            <a:off x="12465" y="380526"/>
            <a:ext cx="9251950" cy="496888"/>
            <a:chOff x="0" y="144"/>
            <a:chExt cx="5828" cy="313"/>
          </a:xfrm>
        </p:grpSpPr>
        <p:grpSp>
          <p:nvGrpSpPr>
            <p:cNvPr id="6" name="グループ化 4">
              <a:extLst>
                <a:ext uri="{FF2B5EF4-FFF2-40B4-BE49-F238E27FC236}">
                  <a16:creationId xmlns:a16="http://schemas.microsoft.com/office/drawing/2014/main" id="{4CEE9BBF-1875-B6D5-82A4-4BA55FFC69A7}"/>
                </a:ext>
              </a:extLst>
            </p:cNvPr>
            <p:cNvGrpSpPr>
              <a:grpSpLocks/>
            </p:cNvGrpSpPr>
            <p:nvPr/>
          </p:nvGrpSpPr>
          <p:grpSpPr bwMode="auto">
            <a:xfrm>
              <a:off x="0" y="422"/>
              <a:ext cx="5828" cy="35"/>
              <a:chOff x="-72008" y="1573580"/>
              <a:chExt cx="9252520" cy="55220"/>
            </a:xfrm>
          </p:grpSpPr>
          <p:cxnSp>
            <p:nvCxnSpPr>
              <p:cNvPr id="9" name="直線コネクタ 2">
                <a:extLst>
                  <a:ext uri="{FF2B5EF4-FFF2-40B4-BE49-F238E27FC236}">
                    <a16:creationId xmlns:a16="http://schemas.microsoft.com/office/drawing/2014/main" id="{059A3BA1-5604-94D1-EDDF-4B7886A0EBBC}"/>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0" name="直線コネクタ 3">
                <a:extLst>
                  <a:ext uri="{FF2B5EF4-FFF2-40B4-BE49-F238E27FC236}">
                    <a16:creationId xmlns:a16="http://schemas.microsoft.com/office/drawing/2014/main" id="{DC88465E-F3FA-52E4-7453-A05B0AB2E09A}"/>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7" name="正方形/長方形 5">
              <a:extLst>
                <a:ext uri="{FF2B5EF4-FFF2-40B4-BE49-F238E27FC236}">
                  <a16:creationId xmlns:a16="http://schemas.microsoft.com/office/drawing/2014/main" id="{6BF04AF8-934F-1C2A-7ACB-C1A020B37503}"/>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8" name="正方形/長方形 12">
              <a:extLst>
                <a:ext uri="{FF2B5EF4-FFF2-40B4-BE49-F238E27FC236}">
                  <a16:creationId xmlns:a16="http://schemas.microsoft.com/office/drawing/2014/main" id="{AEBC71D5-F5BD-E424-DE87-C692DD7C7E67}"/>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3" name="スライド番号プレースホルダー 12">
            <a:extLst>
              <a:ext uri="{FF2B5EF4-FFF2-40B4-BE49-F238E27FC236}">
                <a16:creationId xmlns:a16="http://schemas.microsoft.com/office/drawing/2014/main" id="{298E503C-D3C3-0C5B-9D11-46B1A7956CBD}"/>
              </a:ext>
            </a:extLst>
          </p:cNvPr>
          <p:cNvSpPr>
            <a:spLocks noGrp="1"/>
          </p:cNvSpPr>
          <p:nvPr>
            <p:ph type="sldNum" sz="quarter" idx="12"/>
          </p:nvPr>
        </p:nvSpPr>
        <p:spPr/>
        <p:txBody>
          <a:bodyPr/>
          <a:lstStyle/>
          <a:p>
            <a:fld id="{81C86945-4E4F-4EC9-954C-E350A0E92378}" type="slidenum">
              <a:rPr kumimoji="1" lang="ja-JP" altLang="en-US" smtClean="0"/>
              <a:t>10</a:t>
            </a:fld>
            <a:endParaRPr kumimoji="1" lang="ja-JP" altLang="en-US"/>
          </a:p>
        </p:txBody>
      </p:sp>
      <p:pic>
        <p:nvPicPr>
          <p:cNvPr id="12" name="図 11">
            <a:extLst>
              <a:ext uri="{FF2B5EF4-FFF2-40B4-BE49-F238E27FC236}">
                <a16:creationId xmlns:a16="http://schemas.microsoft.com/office/drawing/2014/main" id="{57EACCEB-95E0-2704-6027-334FF2846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8503" y="2812169"/>
            <a:ext cx="2308988" cy="796601"/>
          </a:xfrm>
          <a:prstGeom prst="rect">
            <a:avLst/>
          </a:prstGeom>
        </p:spPr>
      </p:pic>
    </p:spTree>
    <p:extLst>
      <p:ext uri="{BB962C8B-B14F-4D97-AF65-F5344CB8AC3E}">
        <p14:creationId xmlns:p14="http://schemas.microsoft.com/office/powerpoint/2010/main" val="2256348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lang="en-US" altLang="ja-JP" dirty="0">
                <a:latin typeface="メイリオ" panose="020B0604030504040204" pitchFamily="50" charset="-128"/>
                <a:ea typeface="メイリオ" panose="020B0604030504040204" pitchFamily="50" charset="-128"/>
              </a:rPr>
              <a:t>MK</a:t>
            </a:r>
            <a:r>
              <a:rPr lang="ja-JP" altLang="en-US" dirty="0">
                <a:latin typeface="メイリオ" panose="020B0604030504040204" pitchFamily="50" charset="-128"/>
                <a:ea typeface="メイリオ" panose="020B0604030504040204" pitchFamily="50" charset="-128"/>
              </a:rPr>
              <a:t>版ライドシェアの提案⑤ 運賃</a:t>
            </a:r>
            <a:endParaRPr kumimoji="1" lang="ja-JP" altLang="en-US" dirty="0">
              <a:latin typeface="メイリオ" panose="020B0604030504040204" pitchFamily="50" charset="-128"/>
              <a:ea typeface="メイリオ" panose="020B0604030504040204" pitchFamily="50" charset="-128"/>
            </a:endParaRPr>
          </a:p>
        </p:txBody>
      </p:sp>
      <p:sp>
        <p:nvSpPr>
          <p:cNvPr id="4" name="コンテンツ プレースホルダー 3">
            <a:extLst>
              <a:ext uri="{FF2B5EF4-FFF2-40B4-BE49-F238E27FC236}">
                <a16:creationId xmlns:a16="http://schemas.microsoft.com/office/drawing/2014/main" id="{2B8142FD-A472-C2D0-29FE-7D27D3263626}"/>
              </a:ext>
            </a:extLst>
          </p:cNvPr>
          <p:cNvSpPr>
            <a:spLocks noGrp="1"/>
          </p:cNvSpPr>
          <p:nvPr>
            <p:ph idx="1"/>
          </p:nvPr>
        </p:nvSpPr>
        <p:spPr>
          <a:xfrm>
            <a:off x="838200" y="1024759"/>
            <a:ext cx="10515600" cy="5596758"/>
          </a:xfrm>
          <a:solidFill>
            <a:srgbClr val="F2F2F2">
              <a:alpha val="50196"/>
            </a:srgbClr>
          </a:solidFill>
        </p:spPr>
        <p:txBody>
          <a:bodyPr>
            <a:normAutofit/>
          </a:bodyPr>
          <a:lstStyle/>
          <a:p>
            <a:r>
              <a:rPr lang="ja-JP" altLang="en-US" sz="2200" dirty="0">
                <a:latin typeface="メイリオ" panose="020B0604030504040204" pitchFamily="50" charset="-128"/>
                <a:ea typeface="メイリオ" panose="020B0604030504040204" pitchFamily="50" charset="-128"/>
              </a:rPr>
              <a:t>メーターのタクシーと事前確定のライドシェアのいいとこどりをする</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上限下限を規制したダイナミックプライシング</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需給に応じて運賃変動を認めるダイナミックプライシング</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ただし消費者保護の観点から非常識な高値や不当廉売は厳格に取り締まるため、約</a:t>
            </a:r>
            <a:r>
              <a:rPr lang="en-US" altLang="ja-JP" sz="2200" dirty="0">
                <a:latin typeface="メイリオ" panose="020B0604030504040204" pitchFamily="50" charset="-128"/>
                <a:ea typeface="メイリオ" panose="020B0604030504040204" pitchFamily="50" charset="-128"/>
              </a:rPr>
              <a:t>2</a:t>
            </a:r>
            <a:r>
              <a:rPr lang="ja-JP" altLang="en-US" sz="2200" dirty="0">
                <a:latin typeface="メイリオ" panose="020B0604030504040204" pitchFamily="50" charset="-128"/>
                <a:ea typeface="メイリオ" panose="020B0604030504040204" pitchFamily="50" charset="-128"/>
              </a:rPr>
              <a:t>割前後の公定幅を設ける</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事前確定運賃を原則に</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予約時</a:t>
            </a:r>
            <a:r>
              <a:rPr lang="en-US" altLang="ja-JP" sz="2200" dirty="0">
                <a:latin typeface="メイリオ" panose="020B0604030504040204" pitchFamily="50" charset="-128"/>
                <a:ea typeface="メイリオ" panose="020B0604030504040204" pitchFamily="50" charset="-128"/>
              </a:rPr>
              <a:t>or</a:t>
            </a:r>
            <a:r>
              <a:rPr lang="ja-JP" altLang="en-US" sz="2200" dirty="0">
                <a:latin typeface="メイリオ" panose="020B0604030504040204" pitchFamily="50" charset="-128"/>
                <a:ea typeface="メイリオ" panose="020B0604030504040204" pitchFamily="50" charset="-128"/>
              </a:rPr>
              <a:t>乗車時に運賃が確定する事前確定運賃を原則とする</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ソフトメーターやデジタル技術の活用により、流しでも行先を指定すれば運賃が決まる仕組みを導入</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多様な支払い方法</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事前のカード決済以外にも、現金払やスマホ決済、チケットなど多くの方が利用しやすい支払手段を用意</a:t>
            </a:r>
            <a:endParaRPr lang="en-US" altLang="ja-JP" sz="2200" dirty="0">
              <a:latin typeface="メイリオ" panose="020B0604030504040204" pitchFamily="50" charset="-128"/>
              <a:ea typeface="メイリオ" panose="020B0604030504040204" pitchFamily="50" charset="-128"/>
            </a:endParaRPr>
          </a:p>
          <a:p>
            <a:pPr marL="0" indent="0">
              <a:buNone/>
            </a:pPr>
            <a:endParaRPr lang="ja-JP" altLang="en-US" sz="22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0E2E4DC0-C714-6CA5-BD8D-19F71F94A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888" y="2120563"/>
            <a:ext cx="2052872" cy="1693619"/>
          </a:xfrm>
          <a:prstGeom prst="rect">
            <a:avLst/>
          </a:prstGeom>
        </p:spPr>
      </p:pic>
      <p:grpSp>
        <p:nvGrpSpPr>
          <p:cNvPr id="3" name="Group 13">
            <a:extLst>
              <a:ext uri="{FF2B5EF4-FFF2-40B4-BE49-F238E27FC236}">
                <a16:creationId xmlns:a16="http://schemas.microsoft.com/office/drawing/2014/main" id="{7B8FA0DE-F26E-3CDB-7095-F9CDCD24F18F}"/>
              </a:ext>
            </a:extLst>
          </p:cNvPr>
          <p:cNvGrpSpPr>
            <a:grpSpLocks/>
          </p:cNvGrpSpPr>
          <p:nvPr/>
        </p:nvGrpSpPr>
        <p:grpSpPr bwMode="auto">
          <a:xfrm>
            <a:off x="12465" y="380526"/>
            <a:ext cx="9251950" cy="496888"/>
            <a:chOff x="0" y="144"/>
            <a:chExt cx="5828" cy="313"/>
          </a:xfrm>
        </p:grpSpPr>
        <p:grpSp>
          <p:nvGrpSpPr>
            <p:cNvPr id="6" name="グループ化 4">
              <a:extLst>
                <a:ext uri="{FF2B5EF4-FFF2-40B4-BE49-F238E27FC236}">
                  <a16:creationId xmlns:a16="http://schemas.microsoft.com/office/drawing/2014/main" id="{8FFB637B-D778-03DF-D9CA-B37C1E0954CA}"/>
                </a:ext>
              </a:extLst>
            </p:cNvPr>
            <p:cNvGrpSpPr>
              <a:grpSpLocks/>
            </p:cNvGrpSpPr>
            <p:nvPr/>
          </p:nvGrpSpPr>
          <p:grpSpPr bwMode="auto">
            <a:xfrm>
              <a:off x="0" y="422"/>
              <a:ext cx="5828" cy="35"/>
              <a:chOff x="-72008" y="1573580"/>
              <a:chExt cx="9252520" cy="55220"/>
            </a:xfrm>
          </p:grpSpPr>
          <p:cxnSp>
            <p:nvCxnSpPr>
              <p:cNvPr id="9" name="直線コネクタ 2">
                <a:extLst>
                  <a:ext uri="{FF2B5EF4-FFF2-40B4-BE49-F238E27FC236}">
                    <a16:creationId xmlns:a16="http://schemas.microsoft.com/office/drawing/2014/main" id="{8C221B7A-374F-D452-0685-496EF2D64340}"/>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0" name="直線コネクタ 3">
                <a:extLst>
                  <a:ext uri="{FF2B5EF4-FFF2-40B4-BE49-F238E27FC236}">
                    <a16:creationId xmlns:a16="http://schemas.microsoft.com/office/drawing/2014/main" id="{FC399637-6A25-727B-9B0B-C3306183B8FC}"/>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7" name="正方形/長方形 5">
              <a:extLst>
                <a:ext uri="{FF2B5EF4-FFF2-40B4-BE49-F238E27FC236}">
                  <a16:creationId xmlns:a16="http://schemas.microsoft.com/office/drawing/2014/main" id="{3E5967AF-FB88-EB58-A2AD-F4AA63089473}"/>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8" name="正方形/長方形 12">
              <a:extLst>
                <a:ext uri="{FF2B5EF4-FFF2-40B4-BE49-F238E27FC236}">
                  <a16:creationId xmlns:a16="http://schemas.microsoft.com/office/drawing/2014/main" id="{2FE34B04-A847-D7EA-AD84-01CAB55FD78B}"/>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3" name="スライド番号プレースホルダー 12">
            <a:extLst>
              <a:ext uri="{FF2B5EF4-FFF2-40B4-BE49-F238E27FC236}">
                <a16:creationId xmlns:a16="http://schemas.microsoft.com/office/drawing/2014/main" id="{BDF7E2E0-A848-1E46-9A7B-4B10D6B5A866}"/>
              </a:ext>
            </a:extLst>
          </p:cNvPr>
          <p:cNvSpPr>
            <a:spLocks noGrp="1"/>
          </p:cNvSpPr>
          <p:nvPr>
            <p:ph type="sldNum" sz="quarter" idx="12"/>
          </p:nvPr>
        </p:nvSpPr>
        <p:spPr/>
        <p:txBody>
          <a:bodyPr/>
          <a:lstStyle/>
          <a:p>
            <a:fld id="{81C86945-4E4F-4EC9-954C-E350A0E92378}" type="slidenum">
              <a:rPr kumimoji="1" lang="ja-JP" altLang="en-US" smtClean="0"/>
              <a:t>11</a:t>
            </a:fld>
            <a:endParaRPr kumimoji="1" lang="ja-JP" altLang="en-US"/>
          </a:p>
        </p:txBody>
      </p:sp>
    </p:spTree>
    <p:extLst>
      <p:ext uri="{BB962C8B-B14F-4D97-AF65-F5344CB8AC3E}">
        <p14:creationId xmlns:p14="http://schemas.microsoft.com/office/powerpoint/2010/main" val="268853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lang="en-US" altLang="ja-JP" dirty="0">
                <a:latin typeface="メイリオ" panose="020B0604030504040204" pitchFamily="50" charset="-128"/>
                <a:ea typeface="メイリオ" panose="020B0604030504040204" pitchFamily="50" charset="-128"/>
              </a:rPr>
              <a:t>MK</a:t>
            </a:r>
            <a:r>
              <a:rPr lang="ja-JP" altLang="en-US" dirty="0">
                <a:latin typeface="メイリオ" panose="020B0604030504040204" pitchFamily="50" charset="-128"/>
                <a:ea typeface="メイリオ" panose="020B0604030504040204" pitchFamily="50" charset="-128"/>
              </a:rPr>
              <a:t>版ライドシェアの提案⑥ 責任の所在</a:t>
            </a:r>
            <a:endParaRPr kumimoji="1" lang="ja-JP" altLang="en-US" dirty="0">
              <a:latin typeface="メイリオ" panose="020B0604030504040204" pitchFamily="50" charset="-128"/>
              <a:ea typeface="メイリオ" panose="020B0604030504040204" pitchFamily="50" charset="-128"/>
            </a:endParaRPr>
          </a:p>
        </p:txBody>
      </p:sp>
      <p:sp>
        <p:nvSpPr>
          <p:cNvPr id="4" name="コンテンツ プレースホルダー 3">
            <a:extLst>
              <a:ext uri="{FF2B5EF4-FFF2-40B4-BE49-F238E27FC236}">
                <a16:creationId xmlns:a16="http://schemas.microsoft.com/office/drawing/2014/main" id="{2B8142FD-A472-C2D0-29FE-7D27D3263626}"/>
              </a:ext>
            </a:extLst>
          </p:cNvPr>
          <p:cNvSpPr>
            <a:spLocks noGrp="1"/>
          </p:cNvSpPr>
          <p:nvPr>
            <p:ph idx="1"/>
          </p:nvPr>
        </p:nvSpPr>
        <p:spPr>
          <a:xfrm>
            <a:off x="838200" y="1024759"/>
            <a:ext cx="10515600" cy="5596758"/>
          </a:xfrm>
          <a:solidFill>
            <a:srgbClr val="F2F2F2">
              <a:alpha val="50196"/>
            </a:srgbClr>
          </a:solidFill>
        </p:spPr>
        <p:txBody>
          <a:bodyPr>
            <a:noAutofit/>
          </a:bodyPr>
          <a:lstStyle/>
          <a:p>
            <a:r>
              <a:rPr lang="ja-JP" altLang="en-US" sz="2200" dirty="0">
                <a:latin typeface="メイリオ" panose="020B0604030504040204" pitchFamily="50" charset="-128"/>
                <a:ea typeface="メイリオ" panose="020B0604030504040204" pitchFamily="50" charset="-128"/>
              </a:rPr>
              <a:t>クレームや事故対応はもちろん、損害賠償責任も事業者が全責任を負う</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事故時の責任は事業者に</a:t>
            </a:r>
            <a:br>
              <a:rPr lang="en-US" altLang="ja-JP" sz="2200" u="sng" dirty="0">
                <a:latin typeface="メイリオ" panose="020B0604030504040204" pitchFamily="50" charset="-128"/>
                <a:ea typeface="メイリオ" panose="020B0604030504040204" pitchFamily="50" charset="-128"/>
              </a:rPr>
            </a:b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事故発生時の初期対応はもちろん、損害賠償責任も全て事業者が負う</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個人事業主の場合も事業者が包括した任意保険に加入</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クレーム処理の責任は事業者に</a:t>
            </a:r>
            <a:br>
              <a:rPr lang="en-US" altLang="ja-JP" sz="2200" u="sng" dirty="0">
                <a:latin typeface="メイリオ" panose="020B0604030504040204" pitchFamily="50" charset="-128"/>
                <a:ea typeface="メイリオ" panose="020B0604030504040204" pitchFamily="50" charset="-128"/>
              </a:rPr>
            </a:b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クレーム発生時の対応及び該当ドライバーへの指導教育は事業者が責任を持って行う</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その他各種のトラブル対応も事業者が</a:t>
            </a:r>
            <a:br>
              <a:rPr lang="en-US" altLang="ja-JP" sz="2200" u="sng" dirty="0">
                <a:latin typeface="メイリオ" panose="020B0604030504040204" pitchFamily="50" charset="-128"/>
                <a:ea typeface="メイリオ" panose="020B0604030504040204" pitchFamily="50" charset="-128"/>
              </a:rPr>
            </a:b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運賃トラブルや忘れ物などの各種トラブルもドライバーではなく、事業者が全て責任を持って行う</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endParaRPr lang="en-US" altLang="ja-JP" sz="2200" dirty="0">
              <a:latin typeface="メイリオ" panose="020B0604030504040204" pitchFamily="50" charset="-128"/>
              <a:ea typeface="メイリオ" panose="020B0604030504040204" pitchFamily="50" charset="-128"/>
            </a:endParaRPr>
          </a:p>
          <a:p>
            <a:pPr marL="0" indent="0">
              <a:buNone/>
            </a:pPr>
            <a:endParaRPr lang="ja-JP" altLang="en-US" sz="22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AE826C1C-AB4F-C607-2A38-324255BE8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4416" y="2118519"/>
            <a:ext cx="2719672" cy="1707954"/>
          </a:xfrm>
          <a:prstGeom prst="rect">
            <a:avLst/>
          </a:prstGeom>
        </p:spPr>
      </p:pic>
      <p:grpSp>
        <p:nvGrpSpPr>
          <p:cNvPr id="3" name="Group 13">
            <a:extLst>
              <a:ext uri="{FF2B5EF4-FFF2-40B4-BE49-F238E27FC236}">
                <a16:creationId xmlns:a16="http://schemas.microsoft.com/office/drawing/2014/main" id="{61BA3AC0-9306-912F-3406-BCE1BA8B7BE7}"/>
              </a:ext>
            </a:extLst>
          </p:cNvPr>
          <p:cNvGrpSpPr>
            <a:grpSpLocks/>
          </p:cNvGrpSpPr>
          <p:nvPr/>
        </p:nvGrpSpPr>
        <p:grpSpPr bwMode="auto">
          <a:xfrm>
            <a:off x="12465" y="380526"/>
            <a:ext cx="9251950" cy="496888"/>
            <a:chOff x="0" y="144"/>
            <a:chExt cx="5828" cy="313"/>
          </a:xfrm>
        </p:grpSpPr>
        <p:grpSp>
          <p:nvGrpSpPr>
            <p:cNvPr id="6" name="グループ化 4">
              <a:extLst>
                <a:ext uri="{FF2B5EF4-FFF2-40B4-BE49-F238E27FC236}">
                  <a16:creationId xmlns:a16="http://schemas.microsoft.com/office/drawing/2014/main" id="{0CB6A932-464A-6D31-2388-7A0E59FC1F86}"/>
                </a:ext>
              </a:extLst>
            </p:cNvPr>
            <p:cNvGrpSpPr>
              <a:grpSpLocks/>
            </p:cNvGrpSpPr>
            <p:nvPr/>
          </p:nvGrpSpPr>
          <p:grpSpPr bwMode="auto">
            <a:xfrm>
              <a:off x="0" y="422"/>
              <a:ext cx="5828" cy="35"/>
              <a:chOff x="-72008" y="1573580"/>
              <a:chExt cx="9252520" cy="55220"/>
            </a:xfrm>
          </p:grpSpPr>
          <p:cxnSp>
            <p:nvCxnSpPr>
              <p:cNvPr id="9" name="直線コネクタ 2">
                <a:extLst>
                  <a:ext uri="{FF2B5EF4-FFF2-40B4-BE49-F238E27FC236}">
                    <a16:creationId xmlns:a16="http://schemas.microsoft.com/office/drawing/2014/main" id="{AF5AB9D2-D0B6-03BB-9E19-4FA52F016675}"/>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0" name="直線コネクタ 3">
                <a:extLst>
                  <a:ext uri="{FF2B5EF4-FFF2-40B4-BE49-F238E27FC236}">
                    <a16:creationId xmlns:a16="http://schemas.microsoft.com/office/drawing/2014/main" id="{A486CF32-C9E3-EBF5-1308-082363A47D6E}"/>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7" name="正方形/長方形 5">
              <a:extLst>
                <a:ext uri="{FF2B5EF4-FFF2-40B4-BE49-F238E27FC236}">
                  <a16:creationId xmlns:a16="http://schemas.microsoft.com/office/drawing/2014/main" id="{CD1A6CFB-B99A-BB2D-34A9-8463E33A67B9}"/>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8" name="正方形/長方形 12">
              <a:extLst>
                <a:ext uri="{FF2B5EF4-FFF2-40B4-BE49-F238E27FC236}">
                  <a16:creationId xmlns:a16="http://schemas.microsoft.com/office/drawing/2014/main" id="{69A68FE0-4A18-F2F1-EA43-79B11418E716}"/>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3" name="スライド番号プレースホルダー 12">
            <a:extLst>
              <a:ext uri="{FF2B5EF4-FFF2-40B4-BE49-F238E27FC236}">
                <a16:creationId xmlns:a16="http://schemas.microsoft.com/office/drawing/2014/main" id="{3A739040-4477-E8B5-F19B-FAFAA8CAA707}"/>
              </a:ext>
            </a:extLst>
          </p:cNvPr>
          <p:cNvSpPr>
            <a:spLocks noGrp="1"/>
          </p:cNvSpPr>
          <p:nvPr>
            <p:ph type="sldNum" sz="quarter" idx="12"/>
          </p:nvPr>
        </p:nvSpPr>
        <p:spPr/>
        <p:txBody>
          <a:bodyPr/>
          <a:lstStyle/>
          <a:p>
            <a:fld id="{81C86945-4E4F-4EC9-954C-E350A0E92378}" type="slidenum">
              <a:rPr kumimoji="1" lang="ja-JP" altLang="en-US" smtClean="0"/>
              <a:t>12</a:t>
            </a:fld>
            <a:endParaRPr kumimoji="1" lang="ja-JP" altLang="en-US"/>
          </a:p>
        </p:txBody>
      </p:sp>
      <p:pic>
        <p:nvPicPr>
          <p:cNvPr id="12" name="図 11">
            <a:extLst>
              <a:ext uri="{FF2B5EF4-FFF2-40B4-BE49-F238E27FC236}">
                <a16:creationId xmlns:a16="http://schemas.microsoft.com/office/drawing/2014/main" id="{B8AC0F3D-E0C5-E9F0-04F2-321C4F609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455" y="3991146"/>
            <a:ext cx="1183758" cy="1293725"/>
          </a:xfrm>
          <a:prstGeom prst="rect">
            <a:avLst/>
          </a:prstGeom>
        </p:spPr>
      </p:pic>
    </p:spTree>
    <p:extLst>
      <p:ext uri="{BB962C8B-B14F-4D97-AF65-F5344CB8AC3E}">
        <p14:creationId xmlns:p14="http://schemas.microsoft.com/office/powerpoint/2010/main" val="347542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lang="en-US" altLang="ja-JP" dirty="0">
                <a:latin typeface="メイリオ" panose="020B0604030504040204" pitchFamily="50" charset="-128"/>
                <a:ea typeface="メイリオ" panose="020B0604030504040204" pitchFamily="50" charset="-128"/>
              </a:rPr>
              <a:t>MK</a:t>
            </a:r>
            <a:r>
              <a:rPr lang="ja-JP" altLang="en-US" dirty="0">
                <a:latin typeface="メイリオ" panose="020B0604030504040204" pitchFamily="50" charset="-128"/>
                <a:ea typeface="メイリオ" panose="020B0604030504040204" pitchFamily="50" charset="-128"/>
              </a:rPr>
              <a:t>版ライドシェアの提案⑦ 行政の関与</a:t>
            </a:r>
            <a:endParaRPr kumimoji="1" lang="ja-JP" altLang="en-US" dirty="0">
              <a:latin typeface="メイリオ" panose="020B0604030504040204" pitchFamily="50" charset="-128"/>
              <a:ea typeface="メイリオ" panose="020B0604030504040204" pitchFamily="50" charset="-128"/>
            </a:endParaRPr>
          </a:p>
        </p:txBody>
      </p:sp>
      <p:sp>
        <p:nvSpPr>
          <p:cNvPr id="4" name="コンテンツ プレースホルダー 3">
            <a:extLst>
              <a:ext uri="{FF2B5EF4-FFF2-40B4-BE49-F238E27FC236}">
                <a16:creationId xmlns:a16="http://schemas.microsoft.com/office/drawing/2014/main" id="{2B8142FD-A472-C2D0-29FE-7D27D3263626}"/>
              </a:ext>
            </a:extLst>
          </p:cNvPr>
          <p:cNvSpPr>
            <a:spLocks noGrp="1"/>
          </p:cNvSpPr>
          <p:nvPr>
            <p:ph idx="1"/>
          </p:nvPr>
        </p:nvSpPr>
        <p:spPr>
          <a:xfrm>
            <a:off x="838200" y="1024759"/>
            <a:ext cx="10515600" cy="5596758"/>
          </a:xfrm>
          <a:solidFill>
            <a:srgbClr val="F2F2F2">
              <a:alpha val="50196"/>
            </a:srgbClr>
          </a:solidFill>
        </p:spPr>
        <p:txBody>
          <a:bodyPr>
            <a:normAutofit/>
          </a:bodyPr>
          <a:lstStyle/>
          <a:p>
            <a:r>
              <a:rPr lang="ja-JP" altLang="en-US" sz="2200" dirty="0">
                <a:latin typeface="メイリオ" panose="020B0604030504040204" pitchFamily="50" charset="-128"/>
                <a:ea typeface="メイリオ" panose="020B0604030504040204" pitchFamily="50" charset="-128"/>
              </a:rPr>
              <a:t>ライドシェアの管轄は国土交通省とし、タクシーと同様に適切に許認可権限を行使する</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事業者へのライドシェアの許認可</a:t>
            </a:r>
            <a:br>
              <a:rPr lang="en-US" altLang="ja-JP" sz="2200" u="sng" dirty="0">
                <a:latin typeface="メイリオ" panose="020B0604030504040204" pitchFamily="50" charset="-128"/>
                <a:ea typeface="メイリオ" panose="020B0604030504040204" pitchFamily="50" charset="-128"/>
              </a:rPr>
            </a:b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ライドシェア事業者は、タクシー事業の管理監督に高度なノウハウを持つ国土交通省の許認可を受ける</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法令違反があった場合は許認可取消等の行政処分を受ける</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ドライバーの登録制度</a:t>
            </a:r>
            <a:br>
              <a:rPr lang="en-US" altLang="ja-JP" sz="2200" u="sng" dirty="0">
                <a:latin typeface="メイリオ" panose="020B0604030504040204" pitchFamily="50" charset="-128"/>
                <a:ea typeface="メイリオ" panose="020B0604030504040204" pitchFamily="50" charset="-128"/>
              </a:rPr>
            </a:b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ライドシェアドライバーは運転者登録同様の公的な機関による登録制度を新設</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法令違反があった場合は本人も登録取消等などの行政処分を受ける</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車両の登録制度</a:t>
            </a:r>
            <a:br>
              <a:rPr lang="en-US" altLang="ja-JP" sz="2200" u="sng" dirty="0">
                <a:latin typeface="メイリオ" panose="020B0604030504040204" pitchFamily="50" charset="-128"/>
                <a:ea typeface="メイリオ" panose="020B0604030504040204" pitchFamily="50" charset="-128"/>
              </a:rPr>
            </a:b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ライドシェアに使用する自家用車の登録制度により、車検期間の短縮を担保</a:t>
            </a:r>
          </a:p>
        </p:txBody>
      </p:sp>
      <p:pic>
        <p:nvPicPr>
          <p:cNvPr id="5" name="図 4">
            <a:extLst>
              <a:ext uri="{FF2B5EF4-FFF2-40B4-BE49-F238E27FC236}">
                <a16:creationId xmlns:a16="http://schemas.microsoft.com/office/drawing/2014/main" id="{66BD5E2C-CFAA-5945-1568-91CAAA346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656" y="2483633"/>
            <a:ext cx="2109929" cy="1753585"/>
          </a:xfrm>
          <a:prstGeom prst="rect">
            <a:avLst/>
          </a:prstGeom>
        </p:spPr>
      </p:pic>
      <p:grpSp>
        <p:nvGrpSpPr>
          <p:cNvPr id="3" name="Group 13">
            <a:extLst>
              <a:ext uri="{FF2B5EF4-FFF2-40B4-BE49-F238E27FC236}">
                <a16:creationId xmlns:a16="http://schemas.microsoft.com/office/drawing/2014/main" id="{448E75D6-5C84-D6E8-BFAA-8B2B91DEA96C}"/>
              </a:ext>
            </a:extLst>
          </p:cNvPr>
          <p:cNvGrpSpPr>
            <a:grpSpLocks/>
          </p:cNvGrpSpPr>
          <p:nvPr/>
        </p:nvGrpSpPr>
        <p:grpSpPr bwMode="auto">
          <a:xfrm>
            <a:off x="12465" y="380526"/>
            <a:ext cx="9251950" cy="496888"/>
            <a:chOff x="0" y="144"/>
            <a:chExt cx="5828" cy="313"/>
          </a:xfrm>
        </p:grpSpPr>
        <p:grpSp>
          <p:nvGrpSpPr>
            <p:cNvPr id="6" name="グループ化 4">
              <a:extLst>
                <a:ext uri="{FF2B5EF4-FFF2-40B4-BE49-F238E27FC236}">
                  <a16:creationId xmlns:a16="http://schemas.microsoft.com/office/drawing/2014/main" id="{9ED41C2B-0616-C4B0-FA01-BA3EC9EC75EA}"/>
                </a:ext>
              </a:extLst>
            </p:cNvPr>
            <p:cNvGrpSpPr>
              <a:grpSpLocks/>
            </p:cNvGrpSpPr>
            <p:nvPr/>
          </p:nvGrpSpPr>
          <p:grpSpPr bwMode="auto">
            <a:xfrm>
              <a:off x="0" y="422"/>
              <a:ext cx="5828" cy="35"/>
              <a:chOff x="-72008" y="1573580"/>
              <a:chExt cx="9252520" cy="55220"/>
            </a:xfrm>
          </p:grpSpPr>
          <p:cxnSp>
            <p:nvCxnSpPr>
              <p:cNvPr id="9" name="直線コネクタ 2">
                <a:extLst>
                  <a:ext uri="{FF2B5EF4-FFF2-40B4-BE49-F238E27FC236}">
                    <a16:creationId xmlns:a16="http://schemas.microsoft.com/office/drawing/2014/main" id="{FA7D0966-CCB6-4B0B-700C-76C162A6E2C2}"/>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0" name="直線コネクタ 3">
                <a:extLst>
                  <a:ext uri="{FF2B5EF4-FFF2-40B4-BE49-F238E27FC236}">
                    <a16:creationId xmlns:a16="http://schemas.microsoft.com/office/drawing/2014/main" id="{A8DA9458-4E9B-8CFC-63C3-16AB8AEF15F7}"/>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7" name="正方形/長方形 5">
              <a:extLst>
                <a:ext uri="{FF2B5EF4-FFF2-40B4-BE49-F238E27FC236}">
                  <a16:creationId xmlns:a16="http://schemas.microsoft.com/office/drawing/2014/main" id="{CC687C7D-EC3C-7295-FA93-FCF590D95BF9}"/>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8" name="正方形/長方形 12">
              <a:extLst>
                <a:ext uri="{FF2B5EF4-FFF2-40B4-BE49-F238E27FC236}">
                  <a16:creationId xmlns:a16="http://schemas.microsoft.com/office/drawing/2014/main" id="{60900BB7-2FBF-5006-F0F8-DF178E29EE2F}"/>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3" name="スライド番号プレースホルダー 12">
            <a:extLst>
              <a:ext uri="{FF2B5EF4-FFF2-40B4-BE49-F238E27FC236}">
                <a16:creationId xmlns:a16="http://schemas.microsoft.com/office/drawing/2014/main" id="{056ED685-EFE0-4634-4241-F1E9EE0341F6}"/>
              </a:ext>
            </a:extLst>
          </p:cNvPr>
          <p:cNvSpPr>
            <a:spLocks noGrp="1"/>
          </p:cNvSpPr>
          <p:nvPr>
            <p:ph type="sldNum" sz="quarter" idx="12"/>
          </p:nvPr>
        </p:nvSpPr>
        <p:spPr/>
        <p:txBody>
          <a:bodyPr/>
          <a:lstStyle/>
          <a:p>
            <a:fld id="{81C86945-4E4F-4EC9-954C-E350A0E92378}" type="slidenum">
              <a:rPr kumimoji="1" lang="ja-JP" altLang="en-US" smtClean="0"/>
              <a:t>13</a:t>
            </a:fld>
            <a:endParaRPr kumimoji="1" lang="ja-JP" altLang="en-US"/>
          </a:p>
        </p:txBody>
      </p:sp>
    </p:spTree>
    <p:extLst>
      <p:ext uri="{BB962C8B-B14F-4D97-AF65-F5344CB8AC3E}">
        <p14:creationId xmlns:p14="http://schemas.microsoft.com/office/powerpoint/2010/main" val="86139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lang="en-US" altLang="ja-JP" dirty="0">
                <a:latin typeface="メイリオ" panose="020B0604030504040204" pitchFamily="50" charset="-128"/>
                <a:ea typeface="メイリオ" panose="020B0604030504040204" pitchFamily="50" charset="-128"/>
              </a:rPr>
              <a:t>MK</a:t>
            </a:r>
            <a:r>
              <a:rPr lang="ja-JP" altLang="en-US" dirty="0">
                <a:latin typeface="メイリオ" panose="020B0604030504040204" pitchFamily="50" charset="-128"/>
                <a:ea typeface="メイリオ" panose="020B0604030504040204" pitchFamily="50" charset="-128"/>
              </a:rPr>
              <a:t>版ライドシェアの提案⑧ 労務管理</a:t>
            </a:r>
            <a:endParaRPr kumimoji="1" lang="ja-JP" altLang="en-US" dirty="0">
              <a:latin typeface="メイリオ" panose="020B0604030504040204" pitchFamily="50" charset="-128"/>
              <a:ea typeface="メイリオ" panose="020B0604030504040204" pitchFamily="50" charset="-128"/>
            </a:endParaRPr>
          </a:p>
        </p:txBody>
      </p:sp>
      <p:sp>
        <p:nvSpPr>
          <p:cNvPr id="4" name="コンテンツ プレースホルダー 3">
            <a:extLst>
              <a:ext uri="{FF2B5EF4-FFF2-40B4-BE49-F238E27FC236}">
                <a16:creationId xmlns:a16="http://schemas.microsoft.com/office/drawing/2014/main" id="{2B8142FD-A472-C2D0-29FE-7D27D3263626}"/>
              </a:ext>
            </a:extLst>
          </p:cNvPr>
          <p:cNvSpPr>
            <a:spLocks noGrp="1"/>
          </p:cNvSpPr>
          <p:nvPr>
            <p:ph idx="1"/>
          </p:nvPr>
        </p:nvSpPr>
        <p:spPr>
          <a:xfrm>
            <a:off x="838200" y="1024759"/>
            <a:ext cx="10515600" cy="5596758"/>
          </a:xfrm>
          <a:solidFill>
            <a:srgbClr val="F2F2F2">
              <a:alpha val="50196"/>
            </a:srgbClr>
          </a:solidFill>
        </p:spPr>
        <p:txBody>
          <a:bodyPr>
            <a:normAutofit/>
          </a:bodyPr>
          <a:lstStyle/>
          <a:p>
            <a:r>
              <a:rPr lang="ja-JP" altLang="en-US" sz="2200" dirty="0">
                <a:latin typeface="メイリオ" panose="020B0604030504040204" pitchFamily="50" charset="-128"/>
                <a:ea typeface="メイリオ" panose="020B0604030504040204" pitchFamily="50" charset="-128"/>
              </a:rPr>
              <a:t>現在のタクシーと同様の安全規制を維持しつつ、自由度の高い出勤を可能に</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労働時間規制はタクシーと同等を維持</a:t>
            </a:r>
            <a:br>
              <a:rPr lang="en-US" altLang="ja-JP" sz="2200" u="sng" dirty="0">
                <a:latin typeface="メイリオ" panose="020B0604030504040204" pitchFamily="50" charset="-128"/>
                <a:ea typeface="メイリオ" panose="020B0604030504040204" pitchFamily="50" charset="-128"/>
              </a:rPr>
            </a:b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個人事業主には労働時間規制は適用されないが、安全安心のためにタクシーと同等の規制を維持する</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シフトの大幅な自由化</a:t>
            </a:r>
            <a:br>
              <a:rPr lang="en-US" altLang="ja-JP" sz="2200" u="sng" dirty="0">
                <a:latin typeface="メイリオ" panose="020B0604030504040204" pitchFamily="50" charset="-128"/>
                <a:ea typeface="メイリオ" panose="020B0604030504040204" pitchFamily="50" charset="-128"/>
              </a:rPr>
            </a:b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個人事業主を選択した場合は、出退勤や出退勤時刻などは労働時間規制の範囲内で自由に。フルタイムでもパートタイムでも</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従業員の場合でもタクシーならではの多様な働き方を可能に</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デジタル技術を活用した時間管理</a:t>
            </a:r>
            <a:br>
              <a:rPr lang="en-US" altLang="ja-JP" sz="2200" u="sng" dirty="0">
                <a:latin typeface="メイリオ" panose="020B0604030504040204" pitchFamily="50" charset="-128"/>
                <a:ea typeface="メイリオ" panose="020B0604030504040204" pitchFamily="50" charset="-128"/>
              </a:rPr>
            </a:br>
            <a:br>
              <a:rPr lang="en-US" altLang="ja-JP" sz="2200" dirty="0">
                <a:latin typeface="メイリオ" panose="020B0604030504040204" pitchFamily="50" charset="-128"/>
                <a:ea typeface="メイリオ" panose="020B0604030504040204" pitchFamily="50" charset="-128"/>
              </a:rPr>
            </a:br>
            <a:r>
              <a:rPr lang="en-US" altLang="ja-JP" sz="2200" dirty="0">
                <a:latin typeface="メイリオ" panose="020B0604030504040204" pitchFamily="50" charset="-128"/>
                <a:ea typeface="メイリオ" panose="020B0604030504040204" pitchFamily="50" charset="-128"/>
              </a:rPr>
              <a:t>IT</a:t>
            </a:r>
            <a:r>
              <a:rPr lang="ja-JP" altLang="en-US" sz="2200" dirty="0">
                <a:latin typeface="メイリオ" panose="020B0604030504040204" pitchFamily="50" charset="-128"/>
                <a:ea typeface="メイリオ" panose="020B0604030504040204" pitchFamily="50" charset="-128"/>
              </a:rPr>
              <a:t>点呼やアプリなどを最大限活用し、労働時間を随時クラウドで管理</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規制に抵触する場合は運行できない仕組みに</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endParaRPr lang="en-US" altLang="ja-JP" sz="2200" dirty="0">
              <a:latin typeface="メイリオ" panose="020B0604030504040204" pitchFamily="50" charset="-128"/>
              <a:ea typeface="メイリオ" panose="020B0604030504040204" pitchFamily="50" charset="-128"/>
            </a:endParaRPr>
          </a:p>
          <a:p>
            <a:pPr marL="0" indent="0">
              <a:buNone/>
            </a:pPr>
            <a:endParaRPr lang="ja-JP" altLang="en-US" sz="2200" dirty="0">
              <a:latin typeface="メイリオ" panose="020B0604030504040204" pitchFamily="50" charset="-128"/>
              <a:ea typeface="メイリオ" panose="020B0604030504040204" pitchFamily="50" charset="-128"/>
            </a:endParaRPr>
          </a:p>
        </p:txBody>
      </p:sp>
      <p:grpSp>
        <p:nvGrpSpPr>
          <p:cNvPr id="5" name="Group 13">
            <a:extLst>
              <a:ext uri="{FF2B5EF4-FFF2-40B4-BE49-F238E27FC236}">
                <a16:creationId xmlns:a16="http://schemas.microsoft.com/office/drawing/2014/main" id="{F74BF014-6AC9-8EFF-9A27-0FF4BFAEF19D}"/>
              </a:ext>
            </a:extLst>
          </p:cNvPr>
          <p:cNvGrpSpPr>
            <a:grpSpLocks/>
          </p:cNvGrpSpPr>
          <p:nvPr/>
        </p:nvGrpSpPr>
        <p:grpSpPr bwMode="auto">
          <a:xfrm>
            <a:off x="12465" y="380526"/>
            <a:ext cx="9251950" cy="496888"/>
            <a:chOff x="0" y="144"/>
            <a:chExt cx="5828" cy="313"/>
          </a:xfrm>
        </p:grpSpPr>
        <p:grpSp>
          <p:nvGrpSpPr>
            <p:cNvPr id="6" name="グループ化 4">
              <a:extLst>
                <a:ext uri="{FF2B5EF4-FFF2-40B4-BE49-F238E27FC236}">
                  <a16:creationId xmlns:a16="http://schemas.microsoft.com/office/drawing/2014/main" id="{46F48104-B7FD-B568-766A-F40D44D269A8}"/>
                </a:ext>
              </a:extLst>
            </p:cNvPr>
            <p:cNvGrpSpPr>
              <a:grpSpLocks/>
            </p:cNvGrpSpPr>
            <p:nvPr/>
          </p:nvGrpSpPr>
          <p:grpSpPr bwMode="auto">
            <a:xfrm>
              <a:off x="0" y="422"/>
              <a:ext cx="5828" cy="35"/>
              <a:chOff x="-72008" y="1573580"/>
              <a:chExt cx="9252520" cy="55220"/>
            </a:xfrm>
          </p:grpSpPr>
          <p:cxnSp>
            <p:nvCxnSpPr>
              <p:cNvPr id="9" name="直線コネクタ 2">
                <a:extLst>
                  <a:ext uri="{FF2B5EF4-FFF2-40B4-BE49-F238E27FC236}">
                    <a16:creationId xmlns:a16="http://schemas.microsoft.com/office/drawing/2014/main" id="{52D4A118-4940-3979-6B07-E7C9A3E2B5CD}"/>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0" name="直線コネクタ 3">
                <a:extLst>
                  <a:ext uri="{FF2B5EF4-FFF2-40B4-BE49-F238E27FC236}">
                    <a16:creationId xmlns:a16="http://schemas.microsoft.com/office/drawing/2014/main" id="{7E37B1C4-CFC0-8196-AEB4-B4B250BADE2D}"/>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7" name="正方形/長方形 5">
              <a:extLst>
                <a:ext uri="{FF2B5EF4-FFF2-40B4-BE49-F238E27FC236}">
                  <a16:creationId xmlns:a16="http://schemas.microsoft.com/office/drawing/2014/main" id="{42EE344F-6069-A2C4-0287-8F3294F9CA10}"/>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8" name="正方形/長方形 12">
              <a:extLst>
                <a:ext uri="{FF2B5EF4-FFF2-40B4-BE49-F238E27FC236}">
                  <a16:creationId xmlns:a16="http://schemas.microsoft.com/office/drawing/2014/main" id="{3191D1A7-5F55-6610-AA91-4ED32281CA43}"/>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3" name="スライド番号プレースホルダー 12">
            <a:extLst>
              <a:ext uri="{FF2B5EF4-FFF2-40B4-BE49-F238E27FC236}">
                <a16:creationId xmlns:a16="http://schemas.microsoft.com/office/drawing/2014/main" id="{8E749B41-651A-4FF3-2471-A18BBDB8F0A7}"/>
              </a:ext>
            </a:extLst>
          </p:cNvPr>
          <p:cNvSpPr>
            <a:spLocks noGrp="1"/>
          </p:cNvSpPr>
          <p:nvPr>
            <p:ph type="sldNum" sz="quarter" idx="12"/>
          </p:nvPr>
        </p:nvSpPr>
        <p:spPr/>
        <p:txBody>
          <a:bodyPr/>
          <a:lstStyle/>
          <a:p>
            <a:fld id="{81C86945-4E4F-4EC9-954C-E350A0E92378}" type="slidenum">
              <a:rPr kumimoji="1" lang="ja-JP" altLang="en-US" smtClean="0"/>
              <a:t>14</a:t>
            </a:fld>
            <a:endParaRPr kumimoji="1" lang="ja-JP" altLang="en-US"/>
          </a:p>
        </p:txBody>
      </p:sp>
      <p:pic>
        <p:nvPicPr>
          <p:cNvPr id="15" name="図 14">
            <a:extLst>
              <a:ext uri="{FF2B5EF4-FFF2-40B4-BE49-F238E27FC236}">
                <a16:creationId xmlns:a16="http://schemas.microsoft.com/office/drawing/2014/main" id="{0B04FC84-6610-9E04-D1E7-FC26CE8A5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990" y="4478756"/>
            <a:ext cx="1777809" cy="1777809"/>
          </a:xfrm>
          <a:prstGeom prst="rect">
            <a:avLst/>
          </a:prstGeom>
        </p:spPr>
      </p:pic>
    </p:spTree>
    <p:extLst>
      <p:ext uri="{BB962C8B-B14F-4D97-AF65-F5344CB8AC3E}">
        <p14:creationId xmlns:p14="http://schemas.microsoft.com/office/powerpoint/2010/main" val="3469730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kumimoji="1" lang="en-US" altLang="ja-JP" dirty="0">
                <a:latin typeface="メイリオ" panose="020B0604030504040204" pitchFamily="50" charset="-128"/>
                <a:ea typeface="メイリオ" panose="020B0604030504040204" pitchFamily="50" charset="-128"/>
              </a:rPr>
              <a:t>MK</a:t>
            </a:r>
            <a:r>
              <a:rPr lang="ja-JP" altLang="en-US" dirty="0">
                <a:latin typeface="メイリオ" panose="020B0604030504040204" pitchFamily="50" charset="-128"/>
                <a:ea typeface="メイリオ" panose="020B0604030504040204" pitchFamily="50" charset="-128"/>
              </a:rPr>
              <a:t>版</a:t>
            </a:r>
            <a:r>
              <a:rPr kumimoji="1" lang="ja-JP" altLang="en-US" dirty="0">
                <a:latin typeface="メイリオ" panose="020B0604030504040204" pitchFamily="50" charset="-128"/>
                <a:ea typeface="メイリオ" panose="020B0604030504040204" pitchFamily="50" charset="-128"/>
              </a:rPr>
              <a:t>ライドシェアの特徴①</a:t>
            </a:r>
          </a:p>
        </p:txBody>
      </p:sp>
      <p:graphicFrame>
        <p:nvGraphicFramePr>
          <p:cNvPr id="6" name="コンテンツ プレースホルダー 5">
            <a:extLst>
              <a:ext uri="{FF2B5EF4-FFF2-40B4-BE49-F238E27FC236}">
                <a16:creationId xmlns:a16="http://schemas.microsoft.com/office/drawing/2014/main" id="{2E4E2779-D978-E08E-6646-304B21D0C6F3}"/>
              </a:ext>
            </a:extLst>
          </p:cNvPr>
          <p:cNvGraphicFramePr>
            <a:graphicFrameLocks noGrp="1"/>
          </p:cNvGraphicFramePr>
          <p:nvPr>
            <p:ph idx="1"/>
            <p:extLst>
              <p:ext uri="{D42A27DB-BD31-4B8C-83A1-F6EECF244321}">
                <p14:modId xmlns:p14="http://schemas.microsoft.com/office/powerpoint/2010/main" val="4289470237"/>
              </p:ext>
            </p:extLst>
          </p:nvPr>
        </p:nvGraphicFramePr>
        <p:xfrm>
          <a:off x="299548" y="1084645"/>
          <a:ext cx="11256580" cy="5482407"/>
        </p:xfrm>
        <a:graphic>
          <a:graphicData uri="http://schemas.openxmlformats.org/drawingml/2006/table">
            <a:tbl>
              <a:tblPr firstRow="1" bandRow="1">
                <a:tableStyleId>{5C22544A-7EE6-4342-B048-85BDC9FD1C3A}</a:tableStyleId>
              </a:tblPr>
              <a:tblGrid>
                <a:gridCol w="2251316">
                  <a:extLst>
                    <a:ext uri="{9D8B030D-6E8A-4147-A177-3AD203B41FA5}">
                      <a16:colId xmlns:a16="http://schemas.microsoft.com/office/drawing/2014/main" val="2944524227"/>
                    </a:ext>
                  </a:extLst>
                </a:gridCol>
                <a:gridCol w="2251316">
                  <a:extLst>
                    <a:ext uri="{9D8B030D-6E8A-4147-A177-3AD203B41FA5}">
                      <a16:colId xmlns:a16="http://schemas.microsoft.com/office/drawing/2014/main" val="3972164193"/>
                    </a:ext>
                  </a:extLst>
                </a:gridCol>
                <a:gridCol w="2251316">
                  <a:extLst>
                    <a:ext uri="{9D8B030D-6E8A-4147-A177-3AD203B41FA5}">
                      <a16:colId xmlns:a16="http://schemas.microsoft.com/office/drawing/2014/main" val="705469008"/>
                    </a:ext>
                  </a:extLst>
                </a:gridCol>
                <a:gridCol w="4502632">
                  <a:extLst>
                    <a:ext uri="{9D8B030D-6E8A-4147-A177-3AD203B41FA5}">
                      <a16:colId xmlns:a16="http://schemas.microsoft.com/office/drawing/2014/main" val="461523925"/>
                    </a:ext>
                  </a:extLst>
                </a:gridCol>
              </a:tblGrid>
              <a:tr h="832045">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r>
                        <a:rPr kumimoji="1" lang="ja-JP" altLang="en-US" sz="2000" dirty="0">
                          <a:latin typeface="メイリオ" panose="020B0604030504040204" pitchFamily="50" charset="-128"/>
                          <a:ea typeface="メイリオ" panose="020B0604030504040204" pitchFamily="50" charset="-128"/>
                        </a:rPr>
                        <a:t>想定されるライドシェア</a:t>
                      </a:r>
                    </a:p>
                  </a:txBody>
                  <a:tcPr/>
                </a:tc>
                <a:tc>
                  <a:txBody>
                    <a:bodyPr/>
                    <a:lstStyle/>
                    <a:p>
                      <a:r>
                        <a:rPr kumimoji="1" lang="en-US" altLang="ja-JP" sz="2000" dirty="0">
                          <a:latin typeface="メイリオ" panose="020B0604030504040204" pitchFamily="50" charset="-128"/>
                          <a:ea typeface="メイリオ" panose="020B0604030504040204" pitchFamily="50" charset="-128"/>
                        </a:rPr>
                        <a:t>MK</a:t>
                      </a:r>
                      <a:r>
                        <a:rPr kumimoji="1" lang="ja-JP" altLang="en-US" sz="2000" dirty="0">
                          <a:latin typeface="メイリオ" panose="020B0604030504040204" pitchFamily="50" charset="-128"/>
                          <a:ea typeface="メイリオ" panose="020B0604030504040204" pitchFamily="50" charset="-128"/>
                        </a:rPr>
                        <a:t>版ライドシェア</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182837515"/>
                  </a:ext>
                </a:extLst>
              </a:tr>
              <a:tr h="490137">
                <a:tc>
                  <a:txBody>
                    <a:bodyPr/>
                    <a:lstStyle/>
                    <a:p>
                      <a:r>
                        <a:rPr kumimoji="1" lang="ja-JP" altLang="en-US" sz="2000" dirty="0">
                          <a:latin typeface="メイリオ" panose="020B0604030504040204" pitchFamily="50" charset="-128"/>
                          <a:ea typeface="メイリオ" panose="020B0604030504040204" pitchFamily="50" charset="-128"/>
                        </a:rPr>
                        <a:t>車両</a:t>
                      </a:r>
                    </a:p>
                  </a:txBody>
                  <a:tcPr/>
                </a:tc>
                <a:tc>
                  <a:txBody>
                    <a:bodyPr/>
                    <a:lstStyle/>
                    <a:p>
                      <a:r>
                        <a:rPr kumimoji="1" lang="ja-JP" altLang="en-US" sz="2000" dirty="0">
                          <a:latin typeface="メイリオ" panose="020B0604030504040204" pitchFamily="50" charset="-128"/>
                          <a:ea typeface="メイリオ" panose="020B0604030504040204" pitchFamily="50" charset="-128"/>
                        </a:rPr>
                        <a:t>自家用車</a:t>
                      </a:r>
                    </a:p>
                  </a:txBody>
                  <a:tcPr/>
                </a:tc>
                <a:tc>
                  <a:txBody>
                    <a:bodyPr/>
                    <a:lstStyle/>
                    <a:p>
                      <a:r>
                        <a:rPr kumimoji="1" lang="ja-JP" altLang="en-US" sz="2000" dirty="0">
                          <a:latin typeface="メイリオ" panose="020B0604030504040204" pitchFamily="50" charset="-128"/>
                          <a:ea typeface="メイリオ" panose="020B0604030504040204" pitchFamily="50" charset="-128"/>
                        </a:rPr>
                        <a:t>自家用車</a:t>
                      </a:r>
                      <a:r>
                        <a:rPr kumimoji="1" lang="en-US" altLang="ja-JP" sz="2000" dirty="0">
                          <a:latin typeface="メイリオ" panose="020B0604030504040204" pitchFamily="50" charset="-128"/>
                          <a:ea typeface="メイリオ" panose="020B0604030504040204" pitchFamily="50" charset="-128"/>
                        </a:rPr>
                        <a:t>or</a:t>
                      </a:r>
                      <a:r>
                        <a:rPr kumimoji="1" lang="ja-JP" altLang="en-US" sz="2000" dirty="0">
                          <a:latin typeface="メイリオ" panose="020B0604030504040204" pitchFamily="50" charset="-128"/>
                          <a:ea typeface="メイリオ" panose="020B0604030504040204" pitchFamily="50" charset="-128"/>
                        </a:rPr>
                        <a:t>営業車</a:t>
                      </a:r>
                    </a:p>
                  </a:txBody>
                  <a:tcPr/>
                </a:tc>
                <a:tc>
                  <a:txBody>
                    <a:bodyPr/>
                    <a:lstStyle/>
                    <a:p>
                      <a:r>
                        <a:rPr kumimoji="1" lang="ja-JP" altLang="en-US" sz="2000" dirty="0">
                          <a:latin typeface="メイリオ" panose="020B0604030504040204" pitchFamily="50" charset="-128"/>
                          <a:ea typeface="メイリオ" panose="020B0604030504040204" pitchFamily="50" charset="-128"/>
                        </a:rPr>
                        <a:t>事業者が責任を持って車両管理</a:t>
                      </a:r>
                    </a:p>
                  </a:txBody>
                  <a:tcPr/>
                </a:tc>
                <a:extLst>
                  <a:ext uri="{0D108BD9-81ED-4DB2-BD59-A6C34878D82A}">
                    <a16:rowId xmlns:a16="http://schemas.microsoft.com/office/drawing/2014/main" val="2299600560"/>
                  </a:ext>
                </a:extLst>
              </a:tr>
              <a:tr h="832045">
                <a:tc>
                  <a:txBody>
                    <a:bodyPr/>
                    <a:lstStyle/>
                    <a:p>
                      <a:r>
                        <a:rPr kumimoji="1" lang="ja-JP" altLang="en-US" sz="2000" dirty="0">
                          <a:latin typeface="メイリオ" panose="020B0604030504040204" pitchFamily="50" charset="-128"/>
                          <a:ea typeface="メイリオ" panose="020B0604030504040204" pitchFamily="50" charset="-128"/>
                        </a:rPr>
                        <a:t>営業形態</a:t>
                      </a:r>
                    </a:p>
                  </a:txBody>
                  <a:tcPr/>
                </a:tc>
                <a:tc>
                  <a:txBody>
                    <a:bodyPr/>
                    <a:lstStyle/>
                    <a:p>
                      <a:r>
                        <a:rPr kumimoji="1" lang="ja-JP" altLang="en-US" sz="2000" dirty="0">
                          <a:latin typeface="メイリオ" panose="020B0604030504040204" pitchFamily="50" charset="-128"/>
                          <a:ea typeface="メイリオ" panose="020B0604030504040204" pitchFamily="50" charset="-128"/>
                        </a:rPr>
                        <a:t>アプリ限定</a:t>
                      </a:r>
                    </a:p>
                  </a:txBody>
                  <a:tcPr/>
                </a:tc>
                <a:tc>
                  <a:txBody>
                    <a:bodyPr/>
                    <a:lstStyle/>
                    <a:p>
                      <a:r>
                        <a:rPr kumimoji="1" lang="ja-JP" altLang="en-US" sz="2000" dirty="0">
                          <a:latin typeface="メイリオ" panose="020B0604030504040204" pitchFamily="50" charset="-128"/>
                          <a:ea typeface="メイリオ" panose="020B0604030504040204" pitchFamily="50" charset="-128"/>
                        </a:rPr>
                        <a:t>流し／のりば／無線／アプリ</a:t>
                      </a:r>
                    </a:p>
                  </a:txBody>
                  <a:tcPr/>
                </a:tc>
                <a:tc>
                  <a:txBody>
                    <a:bodyPr/>
                    <a:lstStyle/>
                    <a:p>
                      <a:r>
                        <a:rPr kumimoji="1" lang="ja-JP" altLang="en-US" sz="2000" dirty="0">
                          <a:latin typeface="メイリオ" panose="020B0604030504040204" pitchFamily="50" charset="-128"/>
                          <a:ea typeface="メイリオ" panose="020B0604030504040204" pitchFamily="50" charset="-128"/>
                        </a:rPr>
                        <a:t>アプリが使えない高齢者なども誰でも利用可能に</a:t>
                      </a:r>
                    </a:p>
                  </a:txBody>
                  <a:tcPr/>
                </a:tc>
                <a:extLst>
                  <a:ext uri="{0D108BD9-81ED-4DB2-BD59-A6C34878D82A}">
                    <a16:rowId xmlns:a16="http://schemas.microsoft.com/office/drawing/2014/main" val="1162251494"/>
                  </a:ext>
                </a:extLst>
              </a:tr>
              <a:tr h="832045">
                <a:tc>
                  <a:txBody>
                    <a:bodyPr/>
                    <a:lstStyle/>
                    <a:p>
                      <a:r>
                        <a:rPr kumimoji="1" lang="ja-JP" altLang="en-US" sz="2000" dirty="0">
                          <a:latin typeface="メイリオ" panose="020B0604030504040204" pitchFamily="50" charset="-128"/>
                          <a:ea typeface="メイリオ" panose="020B0604030504040204" pitchFamily="50" charset="-128"/>
                        </a:rPr>
                        <a:t>運賃規制</a:t>
                      </a:r>
                    </a:p>
                  </a:txBody>
                  <a:tcPr/>
                </a:tc>
                <a:tc>
                  <a:txBody>
                    <a:bodyPr/>
                    <a:lstStyle/>
                    <a:p>
                      <a:r>
                        <a:rPr kumimoji="1" lang="ja-JP" altLang="en-US" sz="2000" dirty="0">
                          <a:latin typeface="メイリオ" panose="020B0604030504040204" pitchFamily="50" charset="-128"/>
                          <a:ea typeface="メイリオ" panose="020B0604030504040204" pitchFamily="50" charset="-128"/>
                        </a:rPr>
                        <a:t>ダイナミックプライシング</a:t>
                      </a:r>
                    </a:p>
                  </a:txBody>
                  <a:tcPr/>
                </a:tc>
                <a:tc>
                  <a:txBody>
                    <a:bodyPr/>
                    <a:lstStyle/>
                    <a:p>
                      <a:r>
                        <a:rPr kumimoji="1" lang="ja-JP" altLang="en-US" sz="2000" dirty="0">
                          <a:latin typeface="メイリオ" panose="020B0604030504040204" pitchFamily="50" charset="-128"/>
                          <a:ea typeface="メイリオ" panose="020B0604030504040204" pitchFamily="50" charset="-128"/>
                        </a:rPr>
                        <a:t>ダイナミックプライシングの上下限</a:t>
                      </a:r>
                    </a:p>
                  </a:txBody>
                  <a:tcPr/>
                </a:tc>
                <a:tc>
                  <a:txBody>
                    <a:bodyPr/>
                    <a:lstStyle/>
                    <a:p>
                      <a:r>
                        <a:rPr kumimoji="1" lang="ja-JP" altLang="en-US" sz="2000" dirty="0">
                          <a:latin typeface="メイリオ" panose="020B0604030504040204" pitchFamily="50" charset="-128"/>
                          <a:ea typeface="メイリオ" panose="020B0604030504040204" pitchFamily="50" charset="-128"/>
                        </a:rPr>
                        <a:t>不当な運賃とならないように一定の規制</a:t>
                      </a:r>
                    </a:p>
                  </a:txBody>
                  <a:tcPr/>
                </a:tc>
                <a:extLst>
                  <a:ext uri="{0D108BD9-81ED-4DB2-BD59-A6C34878D82A}">
                    <a16:rowId xmlns:a16="http://schemas.microsoft.com/office/drawing/2014/main" val="1907833521"/>
                  </a:ext>
                </a:extLst>
              </a:tr>
              <a:tr h="832045">
                <a:tc>
                  <a:txBody>
                    <a:bodyPr/>
                    <a:lstStyle/>
                    <a:p>
                      <a:r>
                        <a:rPr kumimoji="1" lang="ja-JP" altLang="en-US" sz="2000" dirty="0">
                          <a:latin typeface="メイリオ" panose="020B0604030504040204" pitchFamily="50" charset="-128"/>
                          <a:ea typeface="メイリオ" panose="020B0604030504040204" pitchFamily="50" charset="-128"/>
                        </a:rPr>
                        <a:t>運賃の決まり方</a:t>
                      </a:r>
                    </a:p>
                  </a:txBody>
                  <a:tcPr/>
                </a:tc>
                <a:tc>
                  <a:txBody>
                    <a:bodyPr/>
                    <a:lstStyle/>
                    <a:p>
                      <a:r>
                        <a:rPr kumimoji="1" lang="ja-JP" altLang="en-US" sz="2000" dirty="0">
                          <a:latin typeface="メイリオ" panose="020B0604030504040204" pitchFamily="50" charset="-128"/>
                          <a:ea typeface="メイリオ" panose="020B0604030504040204" pitchFamily="50" charset="-128"/>
                        </a:rPr>
                        <a:t>予約時の事前確定</a:t>
                      </a:r>
                    </a:p>
                  </a:txBody>
                  <a:tcPr/>
                </a:tc>
                <a:tc>
                  <a:txBody>
                    <a:bodyPr/>
                    <a:lstStyle/>
                    <a:p>
                      <a:r>
                        <a:rPr kumimoji="1" lang="ja-JP" altLang="en-US" sz="2000" dirty="0">
                          <a:latin typeface="メイリオ" panose="020B0604030504040204" pitchFamily="50" charset="-128"/>
                          <a:ea typeface="メイリオ" panose="020B0604030504040204" pitchFamily="50" charset="-128"/>
                        </a:rPr>
                        <a:t>予約時</a:t>
                      </a:r>
                      <a:r>
                        <a:rPr kumimoji="1" lang="en-US" altLang="ja-JP" sz="2000" dirty="0">
                          <a:latin typeface="メイリオ" panose="020B0604030504040204" pitchFamily="50" charset="-128"/>
                          <a:ea typeface="メイリオ" panose="020B0604030504040204" pitchFamily="50" charset="-128"/>
                        </a:rPr>
                        <a:t>or</a:t>
                      </a:r>
                      <a:r>
                        <a:rPr kumimoji="1" lang="ja-JP" altLang="en-US" sz="2000" dirty="0">
                          <a:latin typeface="メイリオ" panose="020B0604030504040204" pitchFamily="50" charset="-128"/>
                          <a:ea typeface="メイリオ" panose="020B0604030504040204" pitchFamily="50" charset="-128"/>
                        </a:rPr>
                        <a:t>乗車時の事前確定</a:t>
                      </a:r>
                    </a:p>
                  </a:txBody>
                  <a:tcPr/>
                </a:tc>
                <a:tc>
                  <a:txBody>
                    <a:bodyPr/>
                    <a:lstStyle/>
                    <a:p>
                      <a:r>
                        <a:rPr kumimoji="1" lang="ja-JP" altLang="en-US" sz="2000" dirty="0">
                          <a:latin typeface="メイリオ" panose="020B0604030504040204" pitchFamily="50" charset="-128"/>
                          <a:ea typeface="メイリオ" panose="020B0604030504040204" pitchFamily="50" charset="-128"/>
                        </a:rPr>
                        <a:t>ソフトメーターの活用で流しでも乗車時に事前確定に</a:t>
                      </a:r>
                    </a:p>
                  </a:txBody>
                  <a:tcPr/>
                </a:tc>
                <a:extLst>
                  <a:ext uri="{0D108BD9-81ED-4DB2-BD59-A6C34878D82A}">
                    <a16:rowId xmlns:a16="http://schemas.microsoft.com/office/drawing/2014/main" val="2310712367"/>
                  </a:ext>
                </a:extLst>
              </a:tr>
              <a:tr h="832045">
                <a:tc>
                  <a:txBody>
                    <a:bodyPr/>
                    <a:lstStyle/>
                    <a:p>
                      <a:r>
                        <a:rPr kumimoji="1" lang="ja-JP" altLang="en-US" sz="2000" dirty="0">
                          <a:latin typeface="メイリオ" panose="020B0604030504040204" pitchFamily="50" charset="-128"/>
                          <a:ea typeface="メイリオ" panose="020B0604030504040204" pitchFamily="50" charset="-128"/>
                        </a:rPr>
                        <a:t>決済方法</a:t>
                      </a:r>
                    </a:p>
                  </a:txBody>
                  <a:tcPr/>
                </a:tc>
                <a:tc>
                  <a:txBody>
                    <a:bodyPr/>
                    <a:lstStyle/>
                    <a:p>
                      <a:r>
                        <a:rPr kumimoji="1" lang="ja-JP" altLang="en-US" sz="2000" dirty="0">
                          <a:latin typeface="メイリオ" panose="020B0604030504040204" pitchFamily="50" charset="-128"/>
                          <a:ea typeface="メイリオ" panose="020B0604030504040204" pitchFamily="50" charset="-128"/>
                        </a:rPr>
                        <a:t>カード決済</a:t>
                      </a:r>
                    </a:p>
                  </a:txBody>
                  <a:tcPr/>
                </a:tc>
                <a:tc>
                  <a:txBody>
                    <a:bodyPr/>
                    <a:lstStyle/>
                    <a:p>
                      <a:r>
                        <a:rPr kumimoji="1" lang="ja-JP" altLang="en-US" sz="2000" dirty="0">
                          <a:latin typeface="メイリオ" panose="020B0604030504040204" pitchFamily="50" charset="-128"/>
                          <a:ea typeface="メイリオ" panose="020B0604030504040204" pitchFamily="50" charset="-128"/>
                        </a:rPr>
                        <a:t>カード、現金、チケットなど多彩</a:t>
                      </a:r>
                    </a:p>
                  </a:txBody>
                  <a:tcPr/>
                </a:tc>
                <a:tc>
                  <a:txBody>
                    <a:bodyPr/>
                    <a:lstStyle/>
                    <a:p>
                      <a:r>
                        <a:rPr kumimoji="1" lang="ja-JP" altLang="en-US" sz="2000" dirty="0">
                          <a:latin typeface="メイリオ" panose="020B0604030504040204" pitchFamily="50" charset="-128"/>
                          <a:ea typeface="メイリオ" panose="020B0604030504040204" pitchFamily="50" charset="-128"/>
                        </a:rPr>
                        <a:t>カードがなくても利用可能</a:t>
                      </a:r>
                    </a:p>
                  </a:txBody>
                  <a:tcPr/>
                </a:tc>
                <a:extLst>
                  <a:ext uri="{0D108BD9-81ED-4DB2-BD59-A6C34878D82A}">
                    <a16:rowId xmlns:a16="http://schemas.microsoft.com/office/drawing/2014/main" val="2674244413"/>
                  </a:ext>
                </a:extLst>
              </a:tr>
              <a:tr h="832045">
                <a:tc>
                  <a:txBody>
                    <a:bodyPr/>
                    <a:lstStyle/>
                    <a:p>
                      <a:r>
                        <a:rPr kumimoji="1" lang="ja-JP" altLang="en-US" sz="2000" dirty="0">
                          <a:latin typeface="メイリオ" panose="020B0604030504040204" pitchFamily="50" charset="-128"/>
                          <a:ea typeface="メイリオ" panose="020B0604030504040204" pitchFamily="50" charset="-128"/>
                        </a:rPr>
                        <a:t>運行管理</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整備管理</a:t>
                      </a:r>
                    </a:p>
                  </a:txBody>
                  <a:tcPr/>
                </a:tc>
                <a:tc>
                  <a:txBody>
                    <a:bodyPr/>
                    <a:lstStyle/>
                    <a:p>
                      <a:r>
                        <a:rPr kumimoji="1" lang="ja-JP" altLang="en-US" sz="2000" dirty="0">
                          <a:latin typeface="メイリオ" panose="020B0604030504040204" pitchFamily="50" charset="-128"/>
                          <a:ea typeface="メイリオ" panose="020B0604030504040204" pitchFamily="50" charset="-128"/>
                        </a:rPr>
                        <a:t>ドライバーの自己責任</a:t>
                      </a:r>
                    </a:p>
                  </a:txBody>
                  <a:tcPr/>
                </a:tc>
                <a:tc>
                  <a:txBody>
                    <a:bodyPr/>
                    <a:lstStyle/>
                    <a:p>
                      <a:r>
                        <a:rPr kumimoji="1" lang="ja-JP" altLang="en-US" sz="2000" dirty="0">
                          <a:latin typeface="メイリオ" panose="020B0604030504040204" pitchFamily="50" charset="-128"/>
                          <a:ea typeface="メイリオ" panose="020B0604030504040204" pitchFamily="50" charset="-128"/>
                        </a:rPr>
                        <a:t>運行管理者・整備管理者が管理</a:t>
                      </a:r>
                    </a:p>
                  </a:txBody>
                  <a:tcPr/>
                </a:tc>
                <a:tc>
                  <a:txBody>
                    <a:bodyPr/>
                    <a:lstStyle/>
                    <a:p>
                      <a:r>
                        <a:rPr kumimoji="1" lang="ja-JP" altLang="en-US" sz="2000" dirty="0">
                          <a:latin typeface="メイリオ" panose="020B0604030504040204" pitchFamily="50" charset="-128"/>
                          <a:ea typeface="メイリオ" panose="020B0604030504040204" pitchFamily="50" charset="-128"/>
                        </a:rPr>
                        <a:t>デジタル技術により遠隔管理等を最大限取り入れる</a:t>
                      </a:r>
                    </a:p>
                  </a:txBody>
                  <a:tcPr/>
                </a:tc>
                <a:extLst>
                  <a:ext uri="{0D108BD9-81ED-4DB2-BD59-A6C34878D82A}">
                    <a16:rowId xmlns:a16="http://schemas.microsoft.com/office/drawing/2014/main" val="1327160246"/>
                  </a:ext>
                </a:extLst>
              </a:tr>
            </a:tbl>
          </a:graphicData>
        </a:graphic>
      </p:graphicFrame>
      <p:grpSp>
        <p:nvGrpSpPr>
          <p:cNvPr id="3" name="Group 13">
            <a:extLst>
              <a:ext uri="{FF2B5EF4-FFF2-40B4-BE49-F238E27FC236}">
                <a16:creationId xmlns:a16="http://schemas.microsoft.com/office/drawing/2014/main" id="{7FA9AF47-1081-0419-C5ED-A4B396922363}"/>
              </a:ext>
            </a:extLst>
          </p:cNvPr>
          <p:cNvGrpSpPr>
            <a:grpSpLocks/>
          </p:cNvGrpSpPr>
          <p:nvPr/>
        </p:nvGrpSpPr>
        <p:grpSpPr bwMode="auto">
          <a:xfrm>
            <a:off x="12465" y="380526"/>
            <a:ext cx="9251950" cy="496888"/>
            <a:chOff x="0" y="144"/>
            <a:chExt cx="5828" cy="313"/>
          </a:xfrm>
        </p:grpSpPr>
        <p:grpSp>
          <p:nvGrpSpPr>
            <p:cNvPr id="4" name="グループ化 4">
              <a:extLst>
                <a:ext uri="{FF2B5EF4-FFF2-40B4-BE49-F238E27FC236}">
                  <a16:creationId xmlns:a16="http://schemas.microsoft.com/office/drawing/2014/main" id="{B499A4A5-1BE0-DD15-4F2F-DF669C149CB5}"/>
                </a:ext>
              </a:extLst>
            </p:cNvPr>
            <p:cNvGrpSpPr>
              <a:grpSpLocks/>
            </p:cNvGrpSpPr>
            <p:nvPr/>
          </p:nvGrpSpPr>
          <p:grpSpPr bwMode="auto">
            <a:xfrm>
              <a:off x="0" y="422"/>
              <a:ext cx="5828" cy="35"/>
              <a:chOff x="-72008" y="1573580"/>
              <a:chExt cx="9252520" cy="55220"/>
            </a:xfrm>
          </p:grpSpPr>
          <p:cxnSp>
            <p:nvCxnSpPr>
              <p:cNvPr id="8" name="直線コネクタ 2">
                <a:extLst>
                  <a:ext uri="{FF2B5EF4-FFF2-40B4-BE49-F238E27FC236}">
                    <a16:creationId xmlns:a16="http://schemas.microsoft.com/office/drawing/2014/main" id="{6A20B8E9-6329-09A2-C115-B01A3855ED82}"/>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9" name="直線コネクタ 3">
                <a:extLst>
                  <a:ext uri="{FF2B5EF4-FFF2-40B4-BE49-F238E27FC236}">
                    <a16:creationId xmlns:a16="http://schemas.microsoft.com/office/drawing/2014/main" id="{B4AFE21D-FAB4-C413-4F34-5157D9FD49ED}"/>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5" name="正方形/長方形 5">
              <a:extLst>
                <a:ext uri="{FF2B5EF4-FFF2-40B4-BE49-F238E27FC236}">
                  <a16:creationId xmlns:a16="http://schemas.microsoft.com/office/drawing/2014/main" id="{7570B2A7-3FD4-6919-3970-D0559038A3E2}"/>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7" name="正方形/長方形 12">
              <a:extLst>
                <a:ext uri="{FF2B5EF4-FFF2-40B4-BE49-F238E27FC236}">
                  <a16:creationId xmlns:a16="http://schemas.microsoft.com/office/drawing/2014/main" id="{4673DFC1-917E-ECC9-1565-A94DAA709071}"/>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2" name="スライド番号プレースホルダー 11">
            <a:extLst>
              <a:ext uri="{FF2B5EF4-FFF2-40B4-BE49-F238E27FC236}">
                <a16:creationId xmlns:a16="http://schemas.microsoft.com/office/drawing/2014/main" id="{1891FA33-B20E-6292-D169-22307EFC7578}"/>
              </a:ext>
            </a:extLst>
          </p:cNvPr>
          <p:cNvSpPr>
            <a:spLocks noGrp="1"/>
          </p:cNvSpPr>
          <p:nvPr>
            <p:ph type="sldNum" sz="quarter" idx="12"/>
          </p:nvPr>
        </p:nvSpPr>
        <p:spPr/>
        <p:txBody>
          <a:bodyPr/>
          <a:lstStyle/>
          <a:p>
            <a:fld id="{81C86945-4E4F-4EC9-954C-E350A0E92378}" type="slidenum">
              <a:rPr kumimoji="1" lang="ja-JP" altLang="en-US" smtClean="0"/>
              <a:t>15</a:t>
            </a:fld>
            <a:endParaRPr kumimoji="1" lang="ja-JP" altLang="en-US"/>
          </a:p>
        </p:txBody>
      </p:sp>
    </p:spTree>
    <p:extLst>
      <p:ext uri="{BB962C8B-B14F-4D97-AF65-F5344CB8AC3E}">
        <p14:creationId xmlns:p14="http://schemas.microsoft.com/office/powerpoint/2010/main" val="1013645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kumimoji="1" lang="en-US" altLang="ja-JP" dirty="0">
                <a:latin typeface="メイリオ" panose="020B0604030504040204" pitchFamily="50" charset="-128"/>
                <a:ea typeface="メイリオ" panose="020B0604030504040204" pitchFamily="50" charset="-128"/>
              </a:rPr>
              <a:t>MK</a:t>
            </a:r>
            <a:r>
              <a:rPr lang="ja-JP" altLang="en-US" dirty="0">
                <a:latin typeface="メイリオ" panose="020B0604030504040204" pitchFamily="50" charset="-128"/>
                <a:ea typeface="メイリオ" panose="020B0604030504040204" pitchFamily="50" charset="-128"/>
              </a:rPr>
              <a:t>版</a:t>
            </a:r>
            <a:r>
              <a:rPr kumimoji="1" lang="ja-JP" altLang="en-US" dirty="0">
                <a:latin typeface="メイリオ" panose="020B0604030504040204" pitchFamily="50" charset="-128"/>
                <a:ea typeface="メイリオ" panose="020B0604030504040204" pitchFamily="50" charset="-128"/>
              </a:rPr>
              <a:t>ライドシェアの特徴②</a:t>
            </a:r>
          </a:p>
        </p:txBody>
      </p:sp>
      <p:graphicFrame>
        <p:nvGraphicFramePr>
          <p:cNvPr id="6" name="コンテンツ プレースホルダー 5">
            <a:extLst>
              <a:ext uri="{FF2B5EF4-FFF2-40B4-BE49-F238E27FC236}">
                <a16:creationId xmlns:a16="http://schemas.microsoft.com/office/drawing/2014/main" id="{2E4E2779-D978-E08E-6646-304B21D0C6F3}"/>
              </a:ext>
            </a:extLst>
          </p:cNvPr>
          <p:cNvGraphicFramePr>
            <a:graphicFrameLocks noGrp="1"/>
          </p:cNvGraphicFramePr>
          <p:nvPr>
            <p:ph idx="1"/>
            <p:extLst>
              <p:ext uri="{D42A27DB-BD31-4B8C-83A1-F6EECF244321}">
                <p14:modId xmlns:p14="http://schemas.microsoft.com/office/powerpoint/2010/main" val="3624990972"/>
              </p:ext>
            </p:extLst>
          </p:nvPr>
        </p:nvGraphicFramePr>
        <p:xfrm>
          <a:off x="299548" y="1084645"/>
          <a:ext cx="11256580" cy="5408231"/>
        </p:xfrm>
        <a:graphic>
          <a:graphicData uri="http://schemas.openxmlformats.org/drawingml/2006/table">
            <a:tbl>
              <a:tblPr firstRow="1" bandRow="1">
                <a:tableStyleId>{5C22544A-7EE6-4342-B048-85BDC9FD1C3A}</a:tableStyleId>
              </a:tblPr>
              <a:tblGrid>
                <a:gridCol w="2251316">
                  <a:extLst>
                    <a:ext uri="{9D8B030D-6E8A-4147-A177-3AD203B41FA5}">
                      <a16:colId xmlns:a16="http://schemas.microsoft.com/office/drawing/2014/main" val="2944524227"/>
                    </a:ext>
                  </a:extLst>
                </a:gridCol>
                <a:gridCol w="2251316">
                  <a:extLst>
                    <a:ext uri="{9D8B030D-6E8A-4147-A177-3AD203B41FA5}">
                      <a16:colId xmlns:a16="http://schemas.microsoft.com/office/drawing/2014/main" val="3972164193"/>
                    </a:ext>
                  </a:extLst>
                </a:gridCol>
                <a:gridCol w="2251316">
                  <a:extLst>
                    <a:ext uri="{9D8B030D-6E8A-4147-A177-3AD203B41FA5}">
                      <a16:colId xmlns:a16="http://schemas.microsoft.com/office/drawing/2014/main" val="705469008"/>
                    </a:ext>
                  </a:extLst>
                </a:gridCol>
                <a:gridCol w="4502632">
                  <a:extLst>
                    <a:ext uri="{9D8B030D-6E8A-4147-A177-3AD203B41FA5}">
                      <a16:colId xmlns:a16="http://schemas.microsoft.com/office/drawing/2014/main" val="461523925"/>
                    </a:ext>
                  </a:extLst>
                </a:gridCol>
              </a:tblGrid>
              <a:tr h="900547">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r>
                        <a:rPr kumimoji="1" lang="ja-JP" altLang="en-US" sz="2000" dirty="0">
                          <a:latin typeface="メイリオ" panose="020B0604030504040204" pitchFamily="50" charset="-128"/>
                          <a:ea typeface="メイリオ" panose="020B0604030504040204" pitchFamily="50" charset="-128"/>
                        </a:rPr>
                        <a:t>想定されるライドシェア</a:t>
                      </a:r>
                    </a:p>
                  </a:txBody>
                  <a:tcPr/>
                </a:tc>
                <a:tc>
                  <a:txBody>
                    <a:bodyPr/>
                    <a:lstStyle/>
                    <a:p>
                      <a:r>
                        <a:rPr kumimoji="1" lang="en-US" altLang="ja-JP" sz="2000" dirty="0">
                          <a:latin typeface="メイリオ" panose="020B0604030504040204" pitchFamily="50" charset="-128"/>
                          <a:ea typeface="メイリオ" panose="020B0604030504040204" pitchFamily="50" charset="-128"/>
                        </a:rPr>
                        <a:t>MK</a:t>
                      </a:r>
                      <a:r>
                        <a:rPr kumimoji="1" lang="ja-JP" altLang="en-US" sz="2000" dirty="0">
                          <a:latin typeface="メイリオ" panose="020B0604030504040204" pitchFamily="50" charset="-128"/>
                          <a:ea typeface="メイリオ" panose="020B0604030504040204" pitchFamily="50" charset="-128"/>
                        </a:rPr>
                        <a:t>版ライドシェア</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182837515"/>
                  </a:ext>
                </a:extLst>
              </a:tr>
              <a:tr h="530490">
                <a:tc>
                  <a:txBody>
                    <a:bodyPr/>
                    <a:lstStyle/>
                    <a:p>
                      <a:r>
                        <a:rPr kumimoji="1" lang="ja-JP" altLang="en-US" sz="2000" dirty="0">
                          <a:latin typeface="メイリオ" panose="020B0604030504040204" pitchFamily="50" charset="-128"/>
                          <a:ea typeface="メイリオ" panose="020B0604030504040204" pitchFamily="50" charset="-128"/>
                        </a:rPr>
                        <a:t>クレーム処理</a:t>
                      </a:r>
                    </a:p>
                  </a:txBody>
                  <a:tcPr/>
                </a:tc>
                <a:tc rowSpan="2">
                  <a:txBody>
                    <a:bodyPr/>
                    <a:lstStyle/>
                    <a:p>
                      <a:r>
                        <a:rPr kumimoji="1" lang="ja-JP" altLang="en-US" sz="2000" dirty="0">
                          <a:latin typeface="メイリオ" panose="020B0604030504040204" pitchFamily="50" charset="-128"/>
                          <a:ea typeface="メイリオ" panose="020B0604030504040204" pitchFamily="50" charset="-128"/>
                        </a:rPr>
                        <a:t>個人の責任</a:t>
                      </a:r>
                    </a:p>
                  </a:txBody>
                  <a:tcPr/>
                </a:tc>
                <a:tc rowSpan="3">
                  <a:txBody>
                    <a:bodyPr/>
                    <a:lstStyle/>
                    <a:p>
                      <a:r>
                        <a:rPr kumimoji="1" lang="ja-JP" altLang="en-US" sz="2000" dirty="0">
                          <a:latin typeface="メイリオ" panose="020B0604030504040204" pitchFamily="50" charset="-128"/>
                          <a:ea typeface="メイリオ" panose="020B0604030504040204" pitchFamily="50" charset="-128"/>
                        </a:rPr>
                        <a:t>タクシー事業者の責任</a:t>
                      </a:r>
                    </a:p>
                  </a:txBody>
                  <a:tcPr/>
                </a:tc>
                <a:tc rowSpan="3">
                  <a:txBody>
                    <a:bodyPr/>
                    <a:lstStyle/>
                    <a:p>
                      <a:r>
                        <a:rPr kumimoji="1" lang="ja-JP" altLang="en-US" sz="2000" dirty="0">
                          <a:latin typeface="メイリオ" panose="020B0604030504040204" pitchFamily="50" charset="-128"/>
                          <a:ea typeface="メイリオ" panose="020B0604030504040204" pitchFamily="50" charset="-128"/>
                        </a:rPr>
                        <a:t>乗客と事業者が直接運送契約を締結</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各種のトラブル発生時も事業者が責任を持って対応する</a:t>
                      </a:r>
                    </a:p>
                  </a:txBody>
                  <a:tcPr/>
                </a:tc>
                <a:extLst>
                  <a:ext uri="{0D108BD9-81ED-4DB2-BD59-A6C34878D82A}">
                    <a16:rowId xmlns:a16="http://schemas.microsoft.com/office/drawing/2014/main" val="890821399"/>
                  </a:ext>
                </a:extLst>
              </a:tr>
              <a:tr h="530490">
                <a:tc>
                  <a:txBody>
                    <a:bodyPr/>
                    <a:lstStyle/>
                    <a:p>
                      <a:r>
                        <a:rPr kumimoji="1" lang="ja-JP" altLang="en-US" sz="2000" dirty="0">
                          <a:latin typeface="メイリオ" panose="020B0604030504040204" pitchFamily="50" charset="-128"/>
                          <a:ea typeface="メイリオ" panose="020B0604030504040204" pitchFamily="50" charset="-128"/>
                        </a:rPr>
                        <a:t>事故処理</a:t>
                      </a:r>
                    </a:p>
                  </a:txBody>
                  <a:tcPr/>
                </a:tc>
                <a:tc vMerge="1">
                  <a:txBody>
                    <a:bodyPr/>
                    <a:lstStyle/>
                    <a:p>
                      <a:r>
                        <a:rPr kumimoji="1" lang="ja-JP" altLang="en-US" dirty="0">
                          <a:latin typeface="メイリオ" panose="020B0604030504040204" pitchFamily="50" charset="-128"/>
                          <a:ea typeface="メイリオ" panose="020B0604030504040204" pitchFamily="50" charset="-128"/>
                        </a:rPr>
                        <a:t>個人の責任</a:t>
                      </a:r>
                    </a:p>
                  </a:txBody>
                  <a:tcPr/>
                </a:tc>
                <a:tc vMerge="1">
                  <a:txBody>
                    <a:bodyPr/>
                    <a:lstStyle/>
                    <a:p>
                      <a:r>
                        <a:rPr kumimoji="1" lang="ja-JP" altLang="en-US" dirty="0">
                          <a:latin typeface="メイリオ" panose="020B0604030504040204" pitchFamily="50" charset="-128"/>
                          <a:ea typeface="メイリオ" panose="020B0604030504040204" pitchFamily="50" charset="-128"/>
                        </a:rPr>
                        <a:t>タクシー会社の責任</a:t>
                      </a:r>
                    </a:p>
                  </a:txBody>
                  <a:tcPr/>
                </a:tc>
                <a:tc vMerge="1">
                  <a:txBody>
                    <a:bodyPr/>
                    <a:lstStyle/>
                    <a:p>
                      <a:r>
                        <a:rPr kumimoji="1" lang="ja-JP" altLang="en-US" dirty="0">
                          <a:latin typeface="メイリオ" panose="020B0604030504040204" pitchFamily="50" charset="-128"/>
                          <a:ea typeface="メイリオ" panose="020B0604030504040204" pitchFamily="50" charset="-128"/>
                        </a:rPr>
                        <a:t>緊急時の対応窓口</a:t>
                      </a:r>
                    </a:p>
                  </a:txBody>
                  <a:tcPr/>
                </a:tc>
                <a:extLst>
                  <a:ext uri="{0D108BD9-81ED-4DB2-BD59-A6C34878D82A}">
                    <a16:rowId xmlns:a16="http://schemas.microsoft.com/office/drawing/2014/main" val="1551011171"/>
                  </a:ext>
                </a:extLst>
              </a:tr>
              <a:tr h="900547">
                <a:tc>
                  <a:txBody>
                    <a:bodyPr/>
                    <a:lstStyle/>
                    <a:p>
                      <a:r>
                        <a:rPr kumimoji="1" lang="ja-JP" altLang="en-US" sz="2000" dirty="0">
                          <a:latin typeface="メイリオ" panose="020B0604030504040204" pitchFamily="50" charset="-128"/>
                          <a:ea typeface="メイリオ" panose="020B0604030504040204" pitchFamily="50" charset="-128"/>
                        </a:rPr>
                        <a:t>損害賠償責任</a:t>
                      </a:r>
                    </a:p>
                  </a:txBody>
                  <a:tcPr/>
                </a:tc>
                <a:tc>
                  <a:txBody>
                    <a:bodyPr/>
                    <a:lstStyle/>
                    <a:p>
                      <a:r>
                        <a:rPr kumimoji="1" lang="ja-JP" altLang="en-US" sz="2000" dirty="0">
                          <a:latin typeface="メイリオ" panose="020B0604030504040204" pitchFamily="50" charset="-128"/>
                          <a:ea typeface="メイリオ" panose="020B0604030504040204" pitchFamily="50" charset="-128"/>
                        </a:rPr>
                        <a:t>保険会社に丸投げ</a:t>
                      </a:r>
                    </a:p>
                  </a:txBody>
                  <a:tcPr/>
                </a:tc>
                <a:tc vMerge="1">
                  <a:txBody>
                    <a:bodyPr/>
                    <a:lstStyle/>
                    <a:p>
                      <a:endParaRPr kumimoji="1" lang="ja-JP" altLang="en-US" sz="2000" dirty="0">
                        <a:latin typeface="メイリオ" panose="020B0604030504040204" pitchFamily="50" charset="-128"/>
                        <a:ea typeface="メイリオ" panose="020B0604030504040204" pitchFamily="50" charset="-128"/>
                      </a:endParaRPr>
                    </a:p>
                  </a:txBody>
                  <a:tcPr/>
                </a:tc>
                <a:tc vMerge="1">
                  <a:txBody>
                    <a:bodyPr/>
                    <a:lstStyle/>
                    <a:p>
                      <a:r>
                        <a:rPr kumimoji="1" lang="ja-JP" altLang="en-US" dirty="0">
                          <a:latin typeface="メイリオ" panose="020B0604030504040204" pitchFamily="50" charset="-128"/>
                          <a:ea typeface="メイリオ" panose="020B0604030504040204" pitchFamily="50" charset="-128"/>
                        </a:rPr>
                        <a:t>保険だけでは不安</a:t>
                      </a:r>
                    </a:p>
                  </a:txBody>
                  <a:tcPr/>
                </a:tc>
                <a:extLst>
                  <a:ext uri="{0D108BD9-81ED-4DB2-BD59-A6C34878D82A}">
                    <a16:rowId xmlns:a16="http://schemas.microsoft.com/office/drawing/2014/main" val="2024087848"/>
                  </a:ext>
                </a:extLst>
              </a:tr>
              <a:tr h="900547">
                <a:tc>
                  <a:txBody>
                    <a:bodyPr/>
                    <a:lstStyle/>
                    <a:p>
                      <a:r>
                        <a:rPr kumimoji="1" lang="ja-JP" altLang="en-US" sz="2000" dirty="0">
                          <a:latin typeface="メイリオ" panose="020B0604030504040204" pitchFamily="50" charset="-128"/>
                          <a:ea typeface="メイリオ" panose="020B0604030504040204" pitchFamily="50" charset="-128"/>
                        </a:rPr>
                        <a:t>コールセンター窓口</a:t>
                      </a:r>
                    </a:p>
                  </a:txBody>
                  <a:tcPr/>
                </a:tc>
                <a:tc>
                  <a:txBody>
                    <a:bodyPr/>
                    <a:lstStyle/>
                    <a:p>
                      <a:r>
                        <a:rPr kumimoji="1" lang="ja-JP" altLang="en-US" sz="2000" dirty="0">
                          <a:latin typeface="メイリオ" panose="020B0604030504040204" pitchFamily="50" charset="-128"/>
                          <a:ea typeface="メイリオ" panose="020B0604030504040204" pitchFamily="50" charset="-128"/>
                        </a:rPr>
                        <a:t>なし</a:t>
                      </a:r>
                    </a:p>
                  </a:txBody>
                  <a:tcPr/>
                </a:tc>
                <a:tc>
                  <a:txBody>
                    <a:bodyPr/>
                    <a:lstStyle/>
                    <a:p>
                      <a:r>
                        <a:rPr kumimoji="1" lang="ja-JP" altLang="en-US" sz="2000" dirty="0">
                          <a:latin typeface="メイリオ" panose="020B0604030504040204" pitchFamily="50" charset="-128"/>
                          <a:ea typeface="メイリオ" panose="020B0604030504040204" pitchFamily="50" charset="-128"/>
                        </a:rPr>
                        <a:t>あり</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電話予約・問い合わせ可能</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緊急時も対応可能</a:t>
                      </a:r>
                    </a:p>
                  </a:txBody>
                  <a:tcPr/>
                </a:tc>
                <a:extLst>
                  <a:ext uri="{0D108BD9-81ED-4DB2-BD59-A6C34878D82A}">
                    <a16:rowId xmlns:a16="http://schemas.microsoft.com/office/drawing/2014/main" val="1578111256"/>
                  </a:ext>
                </a:extLst>
              </a:tr>
              <a:tr h="745063">
                <a:tc>
                  <a:txBody>
                    <a:bodyPr/>
                    <a:lstStyle/>
                    <a:p>
                      <a:r>
                        <a:rPr kumimoji="1" lang="ja-JP" altLang="en-US" sz="2000" dirty="0">
                          <a:latin typeface="メイリオ" panose="020B0604030504040204" pitchFamily="50" charset="-128"/>
                          <a:ea typeface="メイリオ" panose="020B0604030504040204" pitchFamily="50" charset="-128"/>
                        </a:rPr>
                        <a:t>運転者登録制度</a:t>
                      </a:r>
                    </a:p>
                  </a:txBody>
                  <a:tcPr/>
                </a:tc>
                <a:tc>
                  <a:txBody>
                    <a:bodyPr/>
                    <a:lstStyle/>
                    <a:p>
                      <a:r>
                        <a:rPr kumimoji="1" lang="ja-JP" altLang="en-US" sz="2000" dirty="0">
                          <a:latin typeface="メイリオ" panose="020B0604030504040204" pitchFamily="50" charset="-128"/>
                          <a:ea typeface="メイリオ" panose="020B0604030504040204" pitchFamily="50" charset="-128"/>
                        </a:rPr>
                        <a:t>なし</a:t>
                      </a:r>
                    </a:p>
                  </a:txBody>
                  <a:tcPr/>
                </a:tc>
                <a:tc>
                  <a:txBody>
                    <a:bodyPr/>
                    <a:lstStyle/>
                    <a:p>
                      <a:r>
                        <a:rPr kumimoji="1" lang="ja-JP" altLang="en-US" sz="2000" dirty="0">
                          <a:latin typeface="メイリオ" panose="020B0604030504040204" pitchFamily="50" charset="-128"/>
                          <a:ea typeface="メイリオ" panose="020B0604030504040204" pitchFamily="50" charset="-128"/>
                        </a:rPr>
                        <a:t>あり</a:t>
                      </a:r>
                    </a:p>
                  </a:txBody>
                  <a:tcPr/>
                </a:tc>
                <a:tc>
                  <a:txBody>
                    <a:bodyPr/>
                    <a:lstStyle/>
                    <a:p>
                      <a:r>
                        <a:rPr kumimoji="1" lang="ja-JP" altLang="en-US" sz="2000" dirty="0">
                          <a:latin typeface="メイリオ" panose="020B0604030504040204" pitchFamily="50" charset="-128"/>
                          <a:ea typeface="メイリオ" panose="020B0604030504040204" pitchFamily="50" charset="-128"/>
                        </a:rPr>
                        <a:t>タクシーセンター</a:t>
                      </a:r>
                      <a:r>
                        <a:rPr kumimoji="1" lang="en-US" altLang="ja-JP" sz="2000" dirty="0">
                          <a:latin typeface="メイリオ" panose="020B0604030504040204" pitchFamily="50" charset="-128"/>
                          <a:ea typeface="メイリオ" panose="020B0604030504040204" pitchFamily="50" charset="-128"/>
                        </a:rPr>
                        <a:t>or</a:t>
                      </a:r>
                      <a:r>
                        <a:rPr kumimoji="1" lang="ja-JP" altLang="en-US" sz="2000" dirty="0">
                          <a:latin typeface="メイリオ" panose="020B0604030504040204" pitchFamily="50" charset="-128"/>
                          <a:ea typeface="メイリオ" panose="020B0604030504040204" pitchFamily="50" charset="-128"/>
                        </a:rPr>
                        <a:t>事業者が登録業務を担う</a:t>
                      </a:r>
                    </a:p>
                  </a:txBody>
                  <a:tcPr/>
                </a:tc>
                <a:extLst>
                  <a:ext uri="{0D108BD9-81ED-4DB2-BD59-A6C34878D82A}">
                    <a16:rowId xmlns:a16="http://schemas.microsoft.com/office/drawing/2014/main" val="857556840"/>
                  </a:ext>
                </a:extLst>
              </a:tr>
              <a:tr h="900547">
                <a:tc>
                  <a:txBody>
                    <a:bodyPr/>
                    <a:lstStyle/>
                    <a:p>
                      <a:r>
                        <a:rPr kumimoji="1" lang="ja-JP" altLang="en-US" sz="2000" dirty="0">
                          <a:latin typeface="メイリオ" panose="020B0604030504040204" pitchFamily="50" charset="-128"/>
                          <a:ea typeface="メイリオ" panose="020B0604030504040204" pitchFamily="50" charset="-128"/>
                        </a:rPr>
                        <a:t>ドライバーの身分</a:t>
                      </a:r>
                    </a:p>
                  </a:txBody>
                  <a:tcPr/>
                </a:tc>
                <a:tc>
                  <a:txBody>
                    <a:bodyPr/>
                    <a:lstStyle/>
                    <a:p>
                      <a:r>
                        <a:rPr kumimoji="1" lang="ja-JP" altLang="en-US" sz="2000" dirty="0">
                          <a:latin typeface="メイリオ" panose="020B0604030504040204" pitchFamily="50" charset="-128"/>
                          <a:ea typeface="メイリオ" panose="020B0604030504040204" pitchFamily="50" charset="-128"/>
                        </a:rPr>
                        <a:t>個人事業主</a:t>
                      </a:r>
                    </a:p>
                  </a:txBody>
                  <a:tcPr/>
                </a:tc>
                <a:tc>
                  <a:txBody>
                    <a:bodyPr/>
                    <a:lstStyle/>
                    <a:p>
                      <a:r>
                        <a:rPr kumimoji="1" lang="ja-JP" altLang="en-US" sz="2000" dirty="0">
                          <a:latin typeface="メイリオ" panose="020B0604030504040204" pitchFamily="50" charset="-128"/>
                          <a:ea typeface="メイリオ" panose="020B0604030504040204" pitchFamily="50" charset="-128"/>
                        </a:rPr>
                        <a:t>個人事業主</a:t>
                      </a:r>
                      <a:r>
                        <a:rPr kumimoji="1" lang="en-US" altLang="ja-JP" sz="2000" dirty="0">
                          <a:latin typeface="メイリオ" panose="020B0604030504040204" pitchFamily="50" charset="-128"/>
                          <a:ea typeface="メイリオ" panose="020B0604030504040204" pitchFamily="50" charset="-128"/>
                        </a:rPr>
                        <a:t>or</a:t>
                      </a:r>
                      <a:r>
                        <a:rPr kumimoji="1" lang="ja-JP" altLang="en-US" sz="2000" dirty="0">
                          <a:latin typeface="メイリオ" panose="020B0604030504040204" pitchFamily="50" charset="-128"/>
                          <a:ea typeface="メイリオ" panose="020B0604030504040204" pitchFamily="50" charset="-128"/>
                        </a:rPr>
                        <a:t>従業員</a:t>
                      </a:r>
                    </a:p>
                  </a:txBody>
                  <a:tcPr/>
                </a:tc>
                <a:tc>
                  <a:txBody>
                    <a:bodyPr/>
                    <a:lstStyle/>
                    <a:p>
                      <a:r>
                        <a:rPr kumimoji="1" lang="ja-JP" altLang="en-US" sz="2000" dirty="0">
                          <a:latin typeface="メイリオ" panose="020B0604030504040204" pitchFamily="50" charset="-128"/>
                          <a:ea typeface="メイリオ" panose="020B0604030504040204" pitchFamily="50" charset="-128"/>
                        </a:rPr>
                        <a:t>既存のタクシードライバーも従業員のままスムーズに移行可能</a:t>
                      </a:r>
                    </a:p>
                  </a:txBody>
                  <a:tcPr/>
                </a:tc>
                <a:extLst>
                  <a:ext uri="{0D108BD9-81ED-4DB2-BD59-A6C34878D82A}">
                    <a16:rowId xmlns:a16="http://schemas.microsoft.com/office/drawing/2014/main" val="2806581048"/>
                  </a:ext>
                </a:extLst>
              </a:tr>
            </a:tbl>
          </a:graphicData>
        </a:graphic>
      </p:graphicFrame>
      <p:grpSp>
        <p:nvGrpSpPr>
          <p:cNvPr id="3" name="Group 13">
            <a:extLst>
              <a:ext uri="{FF2B5EF4-FFF2-40B4-BE49-F238E27FC236}">
                <a16:creationId xmlns:a16="http://schemas.microsoft.com/office/drawing/2014/main" id="{7FA9AF47-1081-0419-C5ED-A4B396922363}"/>
              </a:ext>
            </a:extLst>
          </p:cNvPr>
          <p:cNvGrpSpPr>
            <a:grpSpLocks/>
          </p:cNvGrpSpPr>
          <p:nvPr/>
        </p:nvGrpSpPr>
        <p:grpSpPr bwMode="auto">
          <a:xfrm>
            <a:off x="12465" y="380526"/>
            <a:ext cx="9251950" cy="496888"/>
            <a:chOff x="0" y="144"/>
            <a:chExt cx="5828" cy="313"/>
          </a:xfrm>
        </p:grpSpPr>
        <p:grpSp>
          <p:nvGrpSpPr>
            <p:cNvPr id="4" name="グループ化 4">
              <a:extLst>
                <a:ext uri="{FF2B5EF4-FFF2-40B4-BE49-F238E27FC236}">
                  <a16:creationId xmlns:a16="http://schemas.microsoft.com/office/drawing/2014/main" id="{B499A4A5-1BE0-DD15-4F2F-DF669C149CB5}"/>
                </a:ext>
              </a:extLst>
            </p:cNvPr>
            <p:cNvGrpSpPr>
              <a:grpSpLocks/>
            </p:cNvGrpSpPr>
            <p:nvPr/>
          </p:nvGrpSpPr>
          <p:grpSpPr bwMode="auto">
            <a:xfrm>
              <a:off x="0" y="422"/>
              <a:ext cx="5828" cy="35"/>
              <a:chOff x="-72008" y="1573580"/>
              <a:chExt cx="9252520" cy="55220"/>
            </a:xfrm>
          </p:grpSpPr>
          <p:cxnSp>
            <p:nvCxnSpPr>
              <p:cNvPr id="8" name="直線コネクタ 2">
                <a:extLst>
                  <a:ext uri="{FF2B5EF4-FFF2-40B4-BE49-F238E27FC236}">
                    <a16:creationId xmlns:a16="http://schemas.microsoft.com/office/drawing/2014/main" id="{6A20B8E9-6329-09A2-C115-B01A3855ED82}"/>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9" name="直線コネクタ 3">
                <a:extLst>
                  <a:ext uri="{FF2B5EF4-FFF2-40B4-BE49-F238E27FC236}">
                    <a16:creationId xmlns:a16="http://schemas.microsoft.com/office/drawing/2014/main" id="{B4AFE21D-FAB4-C413-4F34-5157D9FD49ED}"/>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5" name="正方形/長方形 5">
              <a:extLst>
                <a:ext uri="{FF2B5EF4-FFF2-40B4-BE49-F238E27FC236}">
                  <a16:creationId xmlns:a16="http://schemas.microsoft.com/office/drawing/2014/main" id="{7570B2A7-3FD4-6919-3970-D0559038A3E2}"/>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7" name="正方形/長方形 12">
              <a:extLst>
                <a:ext uri="{FF2B5EF4-FFF2-40B4-BE49-F238E27FC236}">
                  <a16:creationId xmlns:a16="http://schemas.microsoft.com/office/drawing/2014/main" id="{4673DFC1-917E-ECC9-1565-A94DAA709071}"/>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2" name="スライド番号プレースホルダー 11">
            <a:extLst>
              <a:ext uri="{FF2B5EF4-FFF2-40B4-BE49-F238E27FC236}">
                <a16:creationId xmlns:a16="http://schemas.microsoft.com/office/drawing/2014/main" id="{1891FA33-B20E-6292-D169-22307EFC7578}"/>
              </a:ext>
            </a:extLst>
          </p:cNvPr>
          <p:cNvSpPr>
            <a:spLocks noGrp="1"/>
          </p:cNvSpPr>
          <p:nvPr>
            <p:ph type="sldNum" sz="quarter" idx="12"/>
          </p:nvPr>
        </p:nvSpPr>
        <p:spPr/>
        <p:txBody>
          <a:bodyPr/>
          <a:lstStyle/>
          <a:p>
            <a:fld id="{81C86945-4E4F-4EC9-954C-E350A0E92378}" type="slidenum">
              <a:rPr kumimoji="1" lang="ja-JP" altLang="en-US" smtClean="0"/>
              <a:t>16</a:t>
            </a:fld>
            <a:endParaRPr kumimoji="1" lang="ja-JP" altLang="en-US"/>
          </a:p>
        </p:txBody>
      </p:sp>
    </p:spTree>
    <p:extLst>
      <p:ext uri="{BB962C8B-B14F-4D97-AF65-F5344CB8AC3E}">
        <p14:creationId xmlns:p14="http://schemas.microsoft.com/office/powerpoint/2010/main" val="41486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lang="en-US" altLang="ja-JP" dirty="0">
                <a:latin typeface="メイリオ" panose="020B0604030504040204" pitchFamily="50" charset="-128"/>
                <a:ea typeface="メイリオ" panose="020B0604030504040204" pitchFamily="50" charset="-128"/>
              </a:rPr>
              <a:t>MK</a:t>
            </a:r>
            <a:r>
              <a:rPr lang="ja-JP" altLang="en-US" dirty="0">
                <a:latin typeface="メイリオ" panose="020B0604030504040204" pitchFamily="50" charset="-128"/>
                <a:ea typeface="メイリオ" panose="020B0604030504040204" pitchFamily="50" charset="-128"/>
              </a:rPr>
              <a:t>版ライドシェアの特徴③</a:t>
            </a:r>
            <a:endParaRPr kumimoji="1" lang="ja-JP" altLang="en-US" dirty="0">
              <a:latin typeface="メイリオ" panose="020B0604030504040204" pitchFamily="50" charset="-128"/>
              <a:ea typeface="メイリオ" panose="020B0604030504040204" pitchFamily="50" charset="-128"/>
            </a:endParaRPr>
          </a:p>
        </p:txBody>
      </p:sp>
      <p:graphicFrame>
        <p:nvGraphicFramePr>
          <p:cNvPr id="6" name="コンテンツ プレースホルダー 5">
            <a:extLst>
              <a:ext uri="{FF2B5EF4-FFF2-40B4-BE49-F238E27FC236}">
                <a16:creationId xmlns:a16="http://schemas.microsoft.com/office/drawing/2014/main" id="{2E4E2779-D978-E08E-6646-304B21D0C6F3}"/>
              </a:ext>
            </a:extLst>
          </p:cNvPr>
          <p:cNvGraphicFramePr>
            <a:graphicFrameLocks noGrp="1"/>
          </p:cNvGraphicFramePr>
          <p:nvPr>
            <p:ph idx="1"/>
            <p:extLst>
              <p:ext uri="{D42A27DB-BD31-4B8C-83A1-F6EECF244321}">
                <p14:modId xmlns:p14="http://schemas.microsoft.com/office/powerpoint/2010/main" val="225296545"/>
              </p:ext>
            </p:extLst>
          </p:nvPr>
        </p:nvGraphicFramePr>
        <p:xfrm>
          <a:off x="299548" y="1084645"/>
          <a:ext cx="11256580" cy="5300022"/>
        </p:xfrm>
        <a:graphic>
          <a:graphicData uri="http://schemas.openxmlformats.org/drawingml/2006/table">
            <a:tbl>
              <a:tblPr firstRow="1" bandRow="1">
                <a:tableStyleId>{5C22544A-7EE6-4342-B048-85BDC9FD1C3A}</a:tableStyleId>
              </a:tblPr>
              <a:tblGrid>
                <a:gridCol w="2251316">
                  <a:extLst>
                    <a:ext uri="{9D8B030D-6E8A-4147-A177-3AD203B41FA5}">
                      <a16:colId xmlns:a16="http://schemas.microsoft.com/office/drawing/2014/main" val="2944524227"/>
                    </a:ext>
                  </a:extLst>
                </a:gridCol>
                <a:gridCol w="2251316">
                  <a:extLst>
                    <a:ext uri="{9D8B030D-6E8A-4147-A177-3AD203B41FA5}">
                      <a16:colId xmlns:a16="http://schemas.microsoft.com/office/drawing/2014/main" val="3972164193"/>
                    </a:ext>
                  </a:extLst>
                </a:gridCol>
                <a:gridCol w="2251316">
                  <a:extLst>
                    <a:ext uri="{9D8B030D-6E8A-4147-A177-3AD203B41FA5}">
                      <a16:colId xmlns:a16="http://schemas.microsoft.com/office/drawing/2014/main" val="705469008"/>
                    </a:ext>
                  </a:extLst>
                </a:gridCol>
                <a:gridCol w="4502632">
                  <a:extLst>
                    <a:ext uri="{9D8B030D-6E8A-4147-A177-3AD203B41FA5}">
                      <a16:colId xmlns:a16="http://schemas.microsoft.com/office/drawing/2014/main" val="461523925"/>
                    </a:ext>
                  </a:extLst>
                </a:gridCol>
              </a:tblGrid>
              <a:tr h="546891">
                <a:tc>
                  <a:txBody>
                    <a:bodyPr/>
                    <a:lstStyle/>
                    <a:p>
                      <a:r>
                        <a:rPr kumimoji="1" lang="en-US" altLang="ja-JP" sz="2000" dirty="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r>
                        <a:rPr kumimoji="1" lang="ja-JP" altLang="en-US" sz="2000" dirty="0">
                          <a:latin typeface="メイリオ" panose="020B0604030504040204" pitchFamily="50" charset="-128"/>
                          <a:ea typeface="メイリオ" panose="020B0604030504040204" pitchFamily="50" charset="-128"/>
                        </a:rPr>
                        <a:t>想定されるライドシェア</a:t>
                      </a:r>
                    </a:p>
                  </a:txBody>
                  <a:tcPr/>
                </a:tc>
                <a:tc>
                  <a:txBody>
                    <a:bodyPr/>
                    <a:lstStyle/>
                    <a:p>
                      <a:r>
                        <a:rPr kumimoji="1" lang="en-US" altLang="ja-JP" sz="2000" dirty="0">
                          <a:latin typeface="メイリオ" panose="020B0604030504040204" pitchFamily="50" charset="-128"/>
                          <a:ea typeface="メイリオ" panose="020B0604030504040204" pitchFamily="50" charset="-128"/>
                        </a:rPr>
                        <a:t>MK</a:t>
                      </a:r>
                      <a:r>
                        <a:rPr kumimoji="1" lang="ja-JP" altLang="en-US" sz="2000" dirty="0">
                          <a:latin typeface="メイリオ" panose="020B0604030504040204" pitchFamily="50" charset="-128"/>
                          <a:ea typeface="メイリオ" panose="020B0604030504040204" pitchFamily="50" charset="-128"/>
                        </a:rPr>
                        <a:t>版ライドシェア</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182837515"/>
                  </a:ext>
                </a:extLst>
              </a:tr>
              <a:tr h="546891">
                <a:tc>
                  <a:txBody>
                    <a:bodyPr/>
                    <a:lstStyle/>
                    <a:p>
                      <a:r>
                        <a:rPr kumimoji="1" lang="ja-JP" altLang="en-US" sz="2000" dirty="0">
                          <a:latin typeface="メイリオ" panose="020B0604030504040204" pitchFamily="50" charset="-128"/>
                          <a:ea typeface="メイリオ" panose="020B0604030504040204" pitchFamily="50" charset="-128"/>
                        </a:rPr>
                        <a:t>営業区域規制</a:t>
                      </a:r>
                    </a:p>
                  </a:txBody>
                  <a:tcPr/>
                </a:tc>
                <a:tc>
                  <a:txBody>
                    <a:bodyPr/>
                    <a:lstStyle/>
                    <a:p>
                      <a:r>
                        <a:rPr kumimoji="1" lang="ja-JP" altLang="en-US" sz="2000" dirty="0">
                          <a:latin typeface="メイリオ" panose="020B0604030504040204" pitchFamily="50" charset="-128"/>
                          <a:ea typeface="メイリオ" panose="020B0604030504040204" pitchFamily="50" charset="-128"/>
                        </a:rPr>
                        <a:t>なし</a:t>
                      </a:r>
                    </a:p>
                  </a:txBody>
                  <a:tcPr/>
                </a:tc>
                <a:tc>
                  <a:txBody>
                    <a:bodyPr/>
                    <a:lstStyle/>
                    <a:p>
                      <a:r>
                        <a:rPr kumimoji="1" lang="ja-JP" altLang="en-US" sz="2000" dirty="0">
                          <a:latin typeface="メイリオ" panose="020B0604030504040204" pitchFamily="50" charset="-128"/>
                          <a:ea typeface="メイリオ" panose="020B0604030504040204" pitchFamily="50" charset="-128"/>
                        </a:rPr>
                        <a:t>なし</a:t>
                      </a:r>
                    </a:p>
                  </a:txBody>
                  <a:tcPr/>
                </a:tc>
                <a:tc>
                  <a:txBody>
                    <a:bodyPr/>
                    <a:lstStyle/>
                    <a:p>
                      <a:r>
                        <a:rPr kumimoji="1" lang="ja-JP" altLang="en-US" sz="2000" dirty="0">
                          <a:latin typeface="メイリオ" panose="020B0604030504040204" pitchFamily="50" charset="-128"/>
                          <a:ea typeface="メイリオ" panose="020B0604030504040204" pitchFamily="50" charset="-128"/>
                        </a:rPr>
                        <a:t>デジタル技術の進歩により不要な規制</a:t>
                      </a:r>
                    </a:p>
                  </a:txBody>
                  <a:tcPr/>
                </a:tc>
                <a:extLst>
                  <a:ext uri="{0D108BD9-81ED-4DB2-BD59-A6C34878D82A}">
                    <a16:rowId xmlns:a16="http://schemas.microsoft.com/office/drawing/2014/main" val="2299600560"/>
                  </a:ext>
                </a:extLst>
              </a:tr>
              <a:tr h="546891">
                <a:tc>
                  <a:txBody>
                    <a:bodyPr/>
                    <a:lstStyle/>
                    <a:p>
                      <a:r>
                        <a:rPr kumimoji="1" lang="ja-JP" altLang="en-US" sz="2000" dirty="0">
                          <a:latin typeface="メイリオ" panose="020B0604030504040204" pitchFamily="50" charset="-128"/>
                          <a:ea typeface="メイリオ" panose="020B0604030504040204" pitchFamily="50" charset="-128"/>
                        </a:rPr>
                        <a:t>運送引受義務</a:t>
                      </a:r>
                    </a:p>
                  </a:txBody>
                  <a:tcPr/>
                </a:tc>
                <a:tc>
                  <a:txBody>
                    <a:bodyPr/>
                    <a:lstStyle/>
                    <a:p>
                      <a:r>
                        <a:rPr kumimoji="1" lang="ja-JP" altLang="en-US" sz="2000" dirty="0">
                          <a:latin typeface="メイリオ" panose="020B0604030504040204" pitchFamily="50" charset="-128"/>
                          <a:ea typeface="メイリオ" panose="020B0604030504040204" pitchFamily="50" charset="-128"/>
                        </a:rPr>
                        <a:t>なし</a:t>
                      </a:r>
                    </a:p>
                  </a:txBody>
                  <a:tcPr/>
                </a:tc>
                <a:tc>
                  <a:txBody>
                    <a:bodyPr/>
                    <a:lstStyle/>
                    <a:p>
                      <a:r>
                        <a:rPr kumimoji="1" lang="ja-JP" altLang="en-US" sz="2000" dirty="0">
                          <a:latin typeface="メイリオ" panose="020B0604030504040204" pitchFamily="50" charset="-128"/>
                          <a:ea typeface="メイリオ" panose="020B0604030504040204" pitchFamily="50" charset="-128"/>
                        </a:rPr>
                        <a:t>あり</a:t>
                      </a:r>
                    </a:p>
                  </a:txBody>
                  <a:tcPr/>
                </a:tc>
                <a:tc>
                  <a:txBody>
                    <a:bodyPr/>
                    <a:lstStyle/>
                    <a:p>
                      <a:r>
                        <a:rPr kumimoji="1" lang="ja-JP" altLang="en-US" sz="2000" dirty="0">
                          <a:latin typeface="メイリオ" panose="020B0604030504040204" pitchFamily="50" charset="-128"/>
                          <a:ea typeface="メイリオ" panose="020B0604030504040204" pitchFamily="50" charset="-128"/>
                        </a:rPr>
                        <a:t>いつでも誰でも使える公共交通機関</a:t>
                      </a:r>
                    </a:p>
                  </a:txBody>
                  <a:tcPr/>
                </a:tc>
                <a:extLst>
                  <a:ext uri="{0D108BD9-81ED-4DB2-BD59-A6C34878D82A}">
                    <a16:rowId xmlns:a16="http://schemas.microsoft.com/office/drawing/2014/main" val="3173210655"/>
                  </a:ext>
                </a:extLst>
              </a:tr>
              <a:tr h="546891">
                <a:tc>
                  <a:txBody>
                    <a:bodyPr/>
                    <a:lstStyle/>
                    <a:p>
                      <a:r>
                        <a:rPr kumimoji="1" lang="ja-JP" altLang="en-US" sz="2000" dirty="0">
                          <a:latin typeface="メイリオ" panose="020B0604030504040204" pitchFamily="50" charset="-128"/>
                          <a:ea typeface="メイリオ" panose="020B0604030504040204" pitchFamily="50" charset="-128"/>
                        </a:rPr>
                        <a:t>運行主体への規制</a:t>
                      </a:r>
                    </a:p>
                  </a:txBody>
                  <a:tcPr/>
                </a:tc>
                <a:tc>
                  <a:txBody>
                    <a:bodyPr/>
                    <a:lstStyle/>
                    <a:p>
                      <a:r>
                        <a:rPr kumimoji="1" lang="ja-JP" altLang="en-US" sz="2000" dirty="0">
                          <a:latin typeface="メイリオ" panose="020B0604030504040204" pitchFamily="50" charset="-128"/>
                          <a:ea typeface="メイリオ" panose="020B0604030504040204" pitchFamily="50" charset="-128"/>
                        </a:rPr>
                        <a:t>なし</a:t>
                      </a:r>
                    </a:p>
                  </a:txBody>
                  <a:tcPr/>
                </a:tc>
                <a:tc>
                  <a:txBody>
                    <a:bodyPr/>
                    <a:lstStyle/>
                    <a:p>
                      <a:r>
                        <a:rPr kumimoji="1" lang="ja-JP" altLang="en-US" sz="2000" dirty="0">
                          <a:latin typeface="メイリオ" panose="020B0604030504040204" pitchFamily="50" charset="-128"/>
                          <a:ea typeface="メイリオ" panose="020B0604030504040204" pitchFamily="50" charset="-128"/>
                        </a:rPr>
                        <a:t>プラットフォームの許認可制</a:t>
                      </a:r>
                    </a:p>
                  </a:txBody>
                  <a:tcPr/>
                </a:tc>
                <a:tc>
                  <a:txBody>
                    <a:bodyPr/>
                    <a:lstStyle/>
                    <a:p>
                      <a:r>
                        <a:rPr kumimoji="1" lang="ja-JP" altLang="en-US" sz="2000" dirty="0">
                          <a:latin typeface="メイリオ" panose="020B0604030504040204" pitchFamily="50" charset="-128"/>
                          <a:ea typeface="メイリオ" panose="020B0604030504040204" pitchFamily="50" charset="-128"/>
                        </a:rPr>
                        <a:t>実績等をもとに許認可の可否を判断</a:t>
                      </a:r>
                    </a:p>
                  </a:txBody>
                  <a:tcPr/>
                </a:tc>
                <a:extLst>
                  <a:ext uri="{0D108BD9-81ED-4DB2-BD59-A6C34878D82A}">
                    <a16:rowId xmlns:a16="http://schemas.microsoft.com/office/drawing/2014/main" val="1162251494"/>
                  </a:ext>
                </a:extLst>
              </a:tr>
              <a:tr h="546891">
                <a:tc>
                  <a:txBody>
                    <a:bodyPr/>
                    <a:lstStyle/>
                    <a:p>
                      <a:r>
                        <a:rPr kumimoji="1" lang="ja-JP" altLang="en-US" sz="2000" dirty="0">
                          <a:latin typeface="メイリオ" panose="020B0604030504040204" pitchFamily="50" charset="-128"/>
                          <a:ea typeface="メイリオ" panose="020B0604030504040204" pitchFamily="50" charset="-128"/>
                        </a:rPr>
                        <a:t>危険ドライバーの排除</a:t>
                      </a:r>
                    </a:p>
                  </a:txBody>
                  <a:tcPr/>
                </a:tc>
                <a:tc>
                  <a:txBody>
                    <a:bodyPr/>
                    <a:lstStyle/>
                    <a:p>
                      <a:r>
                        <a:rPr kumimoji="1" lang="ja-JP" altLang="en-US" sz="2000" dirty="0">
                          <a:latin typeface="メイリオ" panose="020B0604030504040204" pitchFamily="50" charset="-128"/>
                          <a:ea typeface="メイリオ" panose="020B0604030504040204" pitchFamily="50" charset="-128"/>
                        </a:rPr>
                        <a:t>事後的に顧客評価で排除</a:t>
                      </a:r>
                    </a:p>
                  </a:txBody>
                  <a:tcPr/>
                </a:tc>
                <a:tc>
                  <a:txBody>
                    <a:bodyPr/>
                    <a:lstStyle/>
                    <a:p>
                      <a:r>
                        <a:rPr kumimoji="1" lang="ja-JP" altLang="en-US" sz="2000" dirty="0">
                          <a:latin typeface="メイリオ" panose="020B0604030504040204" pitchFamily="50" charset="-128"/>
                          <a:ea typeface="メイリオ" panose="020B0604030504040204" pitchFamily="50" charset="-128"/>
                        </a:rPr>
                        <a:t>事業者の責任で事前に排除</a:t>
                      </a:r>
                    </a:p>
                  </a:txBody>
                  <a:tcPr/>
                </a:tc>
                <a:tc>
                  <a:txBody>
                    <a:bodyPr/>
                    <a:lstStyle/>
                    <a:p>
                      <a:r>
                        <a:rPr kumimoji="1" lang="ja-JP" altLang="en-US" sz="2000" dirty="0">
                          <a:latin typeface="メイリオ" panose="020B0604030504040204" pitchFamily="50" charset="-128"/>
                          <a:ea typeface="メイリオ" panose="020B0604030504040204" pitchFamily="50" charset="-128"/>
                        </a:rPr>
                        <a:t>命はお金に換えられない</a:t>
                      </a:r>
                    </a:p>
                  </a:txBody>
                  <a:tcPr/>
                </a:tc>
                <a:extLst>
                  <a:ext uri="{0D108BD9-81ED-4DB2-BD59-A6C34878D82A}">
                    <a16:rowId xmlns:a16="http://schemas.microsoft.com/office/drawing/2014/main" val="1907833521"/>
                  </a:ext>
                </a:extLst>
              </a:tr>
              <a:tr h="546891">
                <a:tc>
                  <a:txBody>
                    <a:bodyPr/>
                    <a:lstStyle/>
                    <a:p>
                      <a:r>
                        <a:rPr kumimoji="1" lang="ja-JP" altLang="en-US" sz="2000" dirty="0">
                          <a:latin typeface="メイリオ" panose="020B0604030504040204" pitchFamily="50" charset="-128"/>
                          <a:ea typeface="メイリオ" panose="020B0604030504040204" pitchFamily="50" charset="-128"/>
                        </a:rPr>
                        <a:t>運転免許</a:t>
                      </a:r>
                    </a:p>
                  </a:txBody>
                  <a:tcPr/>
                </a:tc>
                <a:tc>
                  <a:txBody>
                    <a:bodyPr/>
                    <a:lstStyle/>
                    <a:p>
                      <a:r>
                        <a:rPr kumimoji="1" lang="ja-JP" altLang="en-US" sz="2000" dirty="0">
                          <a:latin typeface="メイリオ" panose="020B0604030504040204" pitchFamily="50" charset="-128"/>
                          <a:ea typeface="メイリオ" panose="020B0604030504040204" pitchFamily="50" charset="-128"/>
                        </a:rPr>
                        <a:t>一種免許</a:t>
                      </a:r>
                    </a:p>
                  </a:txBody>
                  <a:tcPr/>
                </a:tc>
                <a:tc>
                  <a:txBody>
                    <a:bodyPr/>
                    <a:lstStyle/>
                    <a:p>
                      <a:r>
                        <a:rPr kumimoji="1" lang="ja-JP" altLang="en-US" sz="2000" dirty="0">
                          <a:latin typeface="メイリオ" panose="020B0604030504040204" pitchFamily="50" charset="-128"/>
                          <a:ea typeface="メイリオ" panose="020B0604030504040204" pitchFamily="50" charset="-128"/>
                        </a:rPr>
                        <a:t>一種免許＋ライドシェア認定</a:t>
                      </a:r>
                    </a:p>
                  </a:txBody>
                  <a:tcPr/>
                </a:tc>
                <a:tc>
                  <a:txBody>
                    <a:bodyPr/>
                    <a:lstStyle/>
                    <a:p>
                      <a:r>
                        <a:rPr kumimoji="1" lang="ja-JP" altLang="en-US" sz="2000" dirty="0">
                          <a:latin typeface="メイリオ" panose="020B0604030504040204" pitchFamily="50" charset="-128"/>
                          <a:ea typeface="メイリオ" panose="020B0604030504040204" pitchFamily="50" charset="-128"/>
                        </a:rPr>
                        <a:t>運転技術の担保は必須</a:t>
                      </a:r>
                    </a:p>
                  </a:txBody>
                  <a:tcPr/>
                </a:tc>
                <a:extLst>
                  <a:ext uri="{0D108BD9-81ED-4DB2-BD59-A6C34878D82A}">
                    <a16:rowId xmlns:a16="http://schemas.microsoft.com/office/drawing/2014/main" val="1975014932"/>
                  </a:ext>
                </a:extLst>
              </a:tr>
              <a:tr h="546891">
                <a:tc>
                  <a:txBody>
                    <a:bodyPr/>
                    <a:lstStyle/>
                    <a:p>
                      <a:r>
                        <a:rPr kumimoji="1" lang="ja-JP" altLang="en-US" sz="2000" dirty="0">
                          <a:latin typeface="メイリオ" panose="020B0604030504040204" pitchFamily="50" charset="-128"/>
                          <a:ea typeface="メイリオ" panose="020B0604030504040204" pitchFamily="50" charset="-128"/>
                        </a:rPr>
                        <a:t>労働時間規制</a:t>
                      </a:r>
                    </a:p>
                  </a:txBody>
                  <a:tcPr/>
                </a:tc>
                <a:tc>
                  <a:txBody>
                    <a:bodyPr/>
                    <a:lstStyle/>
                    <a:p>
                      <a:r>
                        <a:rPr kumimoji="1" lang="ja-JP" altLang="en-US" sz="2000" dirty="0">
                          <a:latin typeface="メイリオ" panose="020B0604030504040204" pitchFamily="50" charset="-128"/>
                          <a:ea typeface="メイリオ" panose="020B0604030504040204" pitchFamily="50" charset="-128"/>
                        </a:rPr>
                        <a:t>なし</a:t>
                      </a:r>
                    </a:p>
                  </a:txBody>
                  <a:tcPr/>
                </a:tc>
                <a:tc>
                  <a:txBody>
                    <a:bodyPr/>
                    <a:lstStyle/>
                    <a:p>
                      <a:r>
                        <a:rPr kumimoji="1" lang="ja-JP" altLang="en-US" sz="2000" dirty="0">
                          <a:latin typeface="メイリオ" panose="020B0604030504040204" pitchFamily="50" charset="-128"/>
                          <a:ea typeface="メイリオ" panose="020B0604030504040204" pitchFamily="50" charset="-128"/>
                        </a:rPr>
                        <a:t>あり</a:t>
                      </a:r>
                    </a:p>
                  </a:txBody>
                  <a:tcPr/>
                </a:tc>
                <a:tc>
                  <a:txBody>
                    <a:bodyPr/>
                    <a:lstStyle/>
                    <a:p>
                      <a:r>
                        <a:rPr kumimoji="1" lang="ja-JP" altLang="en-US" sz="2000" dirty="0">
                          <a:latin typeface="メイリオ" panose="020B0604030504040204" pitchFamily="50" charset="-128"/>
                          <a:ea typeface="メイリオ" panose="020B0604030504040204" pitchFamily="50" charset="-128"/>
                        </a:rPr>
                        <a:t>個人事業主であってもタクシーと同等の規制</a:t>
                      </a:r>
                    </a:p>
                  </a:txBody>
                  <a:tcPr/>
                </a:tc>
                <a:extLst>
                  <a:ext uri="{0D108BD9-81ED-4DB2-BD59-A6C34878D82A}">
                    <a16:rowId xmlns:a16="http://schemas.microsoft.com/office/drawing/2014/main" val="2310712367"/>
                  </a:ext>
                </a:extLst>
              </a:tr>
              <a:tr h="546891">
                <a:tc>
                  <a:txBody>
                    <a:bodyPr/>
                    <a:lstStyle/>
                    <a:p>
                      <a:r>
                        <a:rPr kumimoji="1" lang="ja-JP" altLang="en-US" sz="2000" dirty="0">
                          <a:latin typeface="メイリオ" panose="020B0604030504040204" pitchFamily="50" charset="-128"/>
                          <a:ea typeface="メイリオ" panose="020B0604030504040204" pitchFamily="50" charset="-128"/>
                        </a:rPr>
                        <a:t>社会保険</a:t>
                      </a:r>
                    </a:p>
                  </a:txBody>
                  <a:tcPr/>
                </a:tc>
                <a:tc>
                  <a:txBody>
                    <a:bodyPr/>
                    <a:lstStyle/>
                    <a:p>
                      <a:r>
                        <a:rPr kumimoji="1" lang="ja-JP" altLang="en-US" sz="2000" dirty="0">
                          <a:latin typeface="メイリオ" panose="020B0604030504040204" pitchFamily="50" charset="-128"/>
                          <a:ea typeface="メイリオ" panose="020B0604030504040204" pitchFamily="50" charset="-128"/>
                        </a:rPr>
                        <a:t>国年</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国保</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労災を本人が全額負担</a:t>
                      </a:r>
                    </a:p>
                  </a:txBody>
                  <a:tcPr/>
                </a:tc>
                <a:tc>
                  <a:txBody>
                    <a:bodyPr/>
                    <a:lstStyle/>
                    <a:p>
                      <a:r>
                        <a:rPr kumimoji="1" lang="ja-JP" altLang="en-US" sz="2000" dirty="0">
                          <a:latin typeface="メイリオ" panose="020B0604030504040204" pitchFamily="50" charset="-128"/>
                          <a:ea typeface="メイリオ" panose="020B0604030504040204" pitchFamily="50" charset="-128"/>
                        </a:rPr>
                        <a:t>従業員を選択すれば本人は半額負担</a:t>
                      </a:r>
                    </a:p>
                  </a:txBody>
                  <a:tcPr/>
                </a:tc>
                <a:tc>
                  <a:txBody>
                    <a:bodyPr/>
                    <a:lstStyle/>
                    <a:p>
                      <a:r>
                        <a:rPr kumimoji="1" lang="ja-JP" altLang="en-US" sz="2000" dirty="0">
                          <a:latin typeface="メイリオ" panose="020B0604030504040204" pitchFamily="50" charset="-128"/>
                          <a:ea typeface="メイリオ" panose="020B0604030504040204" pitchFamily="50" charset="-128"/>
                        </a:rPr>
                        <a:t>希望に応じて自由度の高い個人事業主</a:t>
                      </a:r>
                      <a:r>
                        <a:rPr kumimoji="1" lang="en-US" altLang="ja-JP" sz="2000" dirty="0">
                          <a:latin typeface="メイリオ" panose="020B0604030504040204" pitchFamily="50" charset="-128"/>
                          <a:ea typeface="メイリオ" panose="020B0604030504040204" pitchFamily="50" charset="-128"/>
                        </a:rPr>
                        <a:t>or</a:t>
                      </a:r>
                      <a:r>
                        <a:rPr kumimoji="1" lang="ja-JP" altLang="en-US" sz="2000" dirty="0">
                          <a:latin typeface="メイリオ" panose="020B0604030504040204" pitchFamily="50" charset="-128"/>
                          <a:ea typeface="メイリオ" panose="020B0604030504040204" pitchFamily="50" charset="-128"/>
                        </a:rPr>
                        <a:t>安定度の高い従業員を選択可能</a:t>
                      </a:r>
                    </a:p>
                  </a:txBody>
                  <a:tcPr/>
                </a:tc>
                <a:extLst>
                  <a:ext uri="{0D108BD9-81ED-4DB2-BD59-A6C34878D82A}">
                    <a16:rowId xmlns:a16="http://schemas.microsoft.com/office/drawing/2014/main" val="2674244413"/>
                  </a:ext>
                </a:extLst>
              </a:tr>
            </a:tbl>
          </a:graphicData>
        </a:graphic>
      </p:graphicFrame>
      <p:grpSp>
        <p:nvGrpSpPr>
          <p:cNvPr id="3" name="Group 13">
            <a:extLst>
              <a:ext uri="{FF2B5EF4-FFF2-40B4-BE49-F238E27FC236}">
                <a16:creationId xmlns:a16="http://schemas.microsoft.com/office/drawing/2014/main" id="{A328DC82-F73C-05A8-DDB0-84DC06D04ABA}"/>
              </a:ext>
            </a:extLst>
          </p:cNvPr>
          <p:cNvGrpSpPr>
            <a:grpSpLocks/>
          </p:cNvGrpSpPr>
          <p:nvPr/>
        </p:nvGrpSpPr>
        <p:grpSpPr bwMode="auto">
          <a:xfrm>
            <a:off x="12465" y="380526"/>
            <a:ext cx="9251950" cy="496888"/>
            <a:chOff x="0" y="144"/>
            <a:chExt cx="5828" cy="313"/>
          </a:xfrm>
        </p:grpSpPr>
        <p:grpSp>
          <p:nvGrpSpPr>
            <p:cNvPr id="4" name="グループ化 4">
              <a:extLst>
                <a:ext uri="{FF2B5EF4-FFF2-40B4-BE49-F238E27FC236}">
                  <a16:creationId xmlns:a16="http://schemas.microsoft.com/office/drawing/2014/main" id="{867BF6E9-7AAE-8F67-2230-F79C0074C43D}"/>
                </a:ext>
              </a:extLst>
            </p:cNvPr>
            <p:cNvGrpSpPr>
              <a:grpSpLocks/>
            </p:cNvGrpSpPr>
            <p:nvPr/>
          </p:nvGrpSpPr>
          <p:grpSpPr bwMode="auto">
            <a:xfrm>
              <a:off x="0" y="422"/>
              <a:ext cx="5828" cy="35"/>
              <a:chOff x="-72008" y="1573580"/>
              <a:chExt cx="9252520" cy="55220"/>
            </a:xfrm>
          </p:grpSpPr>
          <p:cxnSp>
            <p:nvCxnSpPr>
              <p:cNvPr id="8" name="直線コネクタ 2">
                <a:extLst>
                  <a:ext uri="{FF2B5EF4-FFF2-40B4-BE49-F238E27FC236}">
                    <a16:creationId xmlns:a16="http://schemas.microsoft.com/office/drawing/2014/main" id="{C099093A-E97E-521A-791A-E19FBC1E5061}"/>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9" name="直線コネクタ 3">
                <a:extLst>
                  <a:ext uri="{FF2B5EF4-FFF2-40B4-BE49-F238E27FC236}">
                    <a16:creationId xmlns:a16="http://schemas.microsoft.com/office/drawing/2014/main" id="{343049A8-0946-0E39-71E6-13DA96E51CEE}"/>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5" name="正方形/長方形 5">
              <a:extLst>
                <a:ext uri="{FF2B5EF4-FFF2-40B4-BE49-F238E27FC236}">
                  <a16:creationId xmlns:a16="http://schemas.microsoft.com/office/drawing/2014/main" id="{F086B655-60CC-2B77-2E38-ACB77332C298}"/>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7" name="正方形/長方形 12">
              <a:extLst>
                <a:ext uri="{FF2B5EF4-FFF2-40B4-BE49-F238E27FC236}">
                  <a16:creationId xmlns:a16="http://schemas.microsoft.com/office/drawing/2014/main" id="{67CF0851-82D7-ECBD-61F3-AB84DFBC5404}"/>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2" name="スライド番号プレースホルダー 11">
            <a:extLst>
              <a:ext uri="{FF2B5EF4-FFF2-40B4-BE49-F238E27FC236}">
                <a16:creationId xmlns:a16="http://schemas.microsoft.com/office/drawing/2014/main" id="{39739A29-27CA-CB08-3B0E-993152BE8E4B}"/>
              </a:ext>
            </a:extLst>
          </p:cNvPr>
          <p:cNvSpPr>
            <a:spLocks noGrp="1"/>
          </p:cNvSpPr>
          <p:nvPr>
            <p:ph type="sldNum" sz="quarter" idx="12"/>
          </p:nvPr>
        </p:nvSpPr>
        <p:spPr/>
        <p:txBody>
          <a:bodyPr/>
          <a:lstStyle/>
          <a:p>
            <a:fld id="{81C86945-4E4F-4EC9-954C-E350A0E92378}" type="slidenum">
              <a:rPr kumimoji="1" lang="ja-JP" altLang="en-US" smtClean="0"/>
              <a:t>17</a:t>
            </a:fld>
            <a:endParaRPr kumimoji="1" lang="ja-JP" altLang="en-US"/>
          </a:p>
        </p:txBody>
      </p:sp>
    </p:spTree>
    <p:extLst>
      <p:ext uri="{BB962C8B-B14F-4D97-AF65-F5344CB8AC3E}">
        <p14:creationId xmlns:p14="http://schemas.microsoft.com/office/powerpoint/2010/main" val="918283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lang="en-US" altLang="ja-JP" dirty="0">
                <a:latin typeface="メイリオ" panose="020B0604030504040204" pitchFamily="50" charset="-128"/>
                <a:ea typeface="メイリオ" panose="020B0604030504040204" pitchFamily="50" charset="-128"/>
              </a:rPr>
              <a:t>Win-Win-Win</a:t>
            </a:r>
            <a:r>
              <a:rPr lang="ja-JP" altLang="en-US" dirty="0">
                <a:latin typeface="メイリオ" panose="020B0604030504040204" pitchFamily="50" charset="-128"/>
                <a:ea typeface="メイリオ" panose="020B0604030504040204" pitchFamily="50" charset="-128"/>
              </a:rPr>
              <a:t>の</a:t>
            </a:r>
            <a:r>
              <a:rPr lang="en-US" altLang="ja-JP" dirty="0">
                <a:latin typeface="メイリオ" panose="020B0604030504040204" pitchFamily="50" charset="-128"/>
                <a:ea typeface="メイリオ" panose="020B0604030504040204" pitchFamily="50" charset="-128"/>
              </a:rPr>
              <a:t>MK</a:t>
            </a:r>
            <a:r>
              <a:rPr lang="ja-JP" altLang="en-US" dirty="0">
                <a:latin typeface="メイリオ" panose="020B0604030504040204" pitchFamily="50" charset="-128"/>
                <a:ea typeface="メイリオ" panose="020B0604030504040204" pitchFamily="50" charset="-128"/>
              </a:rPr>
              <a:t>版ライドシェア</a:t>
            </a:r>
            <a:endParaRPr kumimoji="1" lang="ja-JP" altLang="en-US" dirty="0">
              <a:latin typeface="メイリオ" panose="020B0604030504040204" pitchFamily="50" charset="-128"/>
              <a:ea typeface="メイリオ" panose="020B0604030504040204" pitchFamily="50" charset="-128"/>
            </a:endParaRPr>
          </a:p>
        </p:txBody>
      </p:sp>
      <p:sp>
        <p:nvSpPr>
          <p:cNvPr id="4" name="コンテンツ プレースホルダー 3">
            <a:extLst>
              <a:ext uri="{FF2B5EF4-FFF2-40B4-BE49-F238E27FC236}">
                <a16:creationId xmlns:a16="http://schemas.microsoft.com/office/drawing/2014/main" id="{2B8142FD-A472-C2D0-29FE-7D27D3263626}"/>
              </a:ext>
            </a:extLst>
          </p:cNvPr>
          <p:cNvSpPr>
            <a:spLocks noGrp="1"/>
          </p:cNvSpPr>
          <p:nvPr>
            <p:ph idx="1"/>
          </p:nvPr>
        </p:nvSpPr>
        <p:spPr>
          <a:xfrm>
            <a:off x="249736" y="1341622"/>
            <a:ext cx="2819402" cy="4769459"/>
          </a:xfrm>
          <a:solidFill>
            <a:schemeClr val="accent6">
              <a:lumMod val="20000"/>
              <a:lumOff val="80000"/>
            </a:schemeClr>
          </a:solidFill>
          <a:ln w="28575">
            <a:solidFill>
              <a:schemeClr val="tx1"/>
            </a:solidFill>
          </a:ln>
        </p:spPr>
        <p:txBody>
          <a:bodyPr>
            <a:normAutofit/>
          </a:bodyPr>
          <a:lstStyle/>
          <a:p>
            <a:pPr marL="0" indent="0">
              <a:buNone/>
            </a:pPr>
            <a:r>
              <a:rPr lang="ja-JP" altLang="en-US" sz="2400" b="1" dirty="0">
                <a:latin typeface="メイリオ" panose="020B0604030504040204" pitchFamily="50" charset="-128"/>
                <a:ea typeface="メイリオ" panose="020B0604030504040204" pitchFamily="50" charset="-128"/>
              </a:rPr>
              <a:t>ドライバー</a:t>
            </a:r>
            <a:endParaRPr lang="en-US" altLang="ja-JP" sz="2400" b="1"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dirty="0">
                <a:latin typeface="メイリオ" panose="020B0604030504040204" pitchFamily="50" charset="-128"/>
                <a:ea typeface="メイリオ" panose="020B0604030504040204" pitchFamily="50" charset="-128"/>
              </a:rPr>
              <a:t>自由な働き方を選択可能に</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dirty="0">
                <a:latin typeface="メイリオ" panose="020B0604030504040204" pitchFamily="50" charset="-128"/>
                <a:ea typeface="メイリオ" panose="020B0604030504040204" pitchFamily="50" charset="-128"/>
              </a:rPr>
              <a:t>通勤時間削減による売上と自由時間の増加</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dirty="0">
                <a:latin typeface="メイリオ" panose="020B0604030504040204" pitchFamily="50" charset="-128"/>
                <a:ea typeface="メイリオ" panose="020B0604030504040204" pitchFamily="50" charset="-128"/>
              </a:rPr>
              <a:t>タクシー事業者が支援してくれるので安心</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dirty="0">
                <a:latin typeface="メイリオ" panose="020B0604030504040204" pitchFamily="50" charset="-128"/>
                <a:ea typeface="メイリオ" panose="020B0604030504040204" pitchFamily="50" charset="-128"/>
              </a:rPr>
              <a:t>既存のタクシードライバーもスムーズに移行可能</a:t>
            </a:r>
            <a:endParaRPr lang="en-US" altLang="ja-JP" sz="2200" dirty="0">
              <a:latin typeface="メイリオ" panose="020B0604030504040204" pitchFamily="50" charset="-128"/>
              <a:ea typeface="メイリオ" panose="020B0604030504040204" pitchFamily="50" charset="-128"/>
            </a:endParaRPr>
          </a:p>
          <a:p>
            <a:pPr marL="0" indent="0">
              <a:buNone/>
            </a:pPr>
            <a:endParaRPr lang="ja-JP" altLang="en-US" sz="2400" dirty="0">
              <a:latin typeface="メイリオ" panose="020B0604030504040204" pitchFamily="50" charset="-128"/>
              <a:ea typeface="メイリオ" panose="020B0604030504040204" pitchFamily="50" charset="-128"/>
            </a:endParaRPr>
          </a:p>
        </p:txBody>
      </p:sp>
      <p:sp>
        <p:nvSpPr>
          <p:cNvPr id="6" name="コンテンツ プレースホルダー 3">
            <a:extLst>
              <a:ext uri="{FF2B5EF4-FFF2-40B4-BE49-F238E27FC236}">
                <a16:creationId xmlns:a16="http://schemas.microsoft.com/office/drawing/2014/main" id="{F7A0AB6D-BB44-5B70-5421-BB3E31C9762D}"/>
              </a:ext>
            </a:extLst>
          </p:cNvPr>
          <p:cNvSpPr txBox="1">
            <a:spLocks/>
          </p:cNvSpPr>
          <p:nvPr/>
        </p:nvSpPr>
        <p:spPr>
          <a:xfrm>
            <a:off x="3264546" y="1341622"/>
            <a:ext cx="2819402" cy="4769459"/>
          </a:xfrm>
          <a:prstGeom prst="rect">
            <a:avLst/>
          </a:prstGeom>
          <a:solidFill>
            <a:schemeClr val="accent4">
              <a:lumMod val="20000"/>
              <a:lumOff val="80000"/>
            </a:schemeClr>
          </a:solidFill>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latin typeface="メイリオ" panose="020B0604030504040204" pitchFamily="50" charset="-128"/>
                <a:ea typeface="メイリオ" panose="020B0604030504040204" pitchFamily="50" charset="-128"/>
              </a:rPr>
              <a:t>乗客</a:t>
            </a:r>
            <a:endParaRPr lang="en-US" altLang="ja-JP" sz="2400" b="1"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dirty="0">
                <a:latin typeface="メイリオ" panose="020B0604030504040204" pitchFamily="50" charset="-128"/>
                <a:ea typeface="メイリオ" panose="020B0604030504040204" pitchFamily="50" charset="-128"/>
              </a:rPr>
              <a:t>ドライバー増加でタクシー不足が緩和</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dirty="0">
                <a:latin typeface="メイリオ" panose="020B0604030504040204" pitchFamily="50" charset="-128"/>
                <a:ea typeface="メイリオ" panose="020B0604030504040204" pitchFamily="50" charset="-128"/>
              </a:rPr>
              <a:t>現在のタクシー並に安全安心に乗車可能</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dirty="0">
                <a:latin typeface="メイリオ" panose="020B0604030504040204" pitchFamily="50" charset="-128"/>
                <a:ea typeface="メイリオ" panose="020B0604030504040204" pitchFamily="50" charset="-128"/>
              </a:rPr>
              <a:t>より多様な利用の仕方が実現</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endParaRPr lang="en-US" altLang="ja-JP" sz="24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ja-JP" altLang="en-US" sz="2400" dirty="0">
              <a:latin typeface="メイリオ" panose="020B0604030504040204" pitchFamily="50" charset="-128"/>
              <a:ea typeface="メイリオ" panose="020B0604030504040204" pitchFamily="50" charset="-128"/>
            </a:endParaRPr>
          </a:p>
        </p:txBody>
      </p:sp>
      <p:sp>
        <p:nvSpPr>
          <p:cNvPr id="7" name="コンテンツ プレースホルダー 3">
            <a:extLst>
              <a:ext uri="{FF2B5EF4-FFF2-40B4-BE49-F238E27FC236}">
                <a16:creationId xmlns:a16="http://schemas.microsoft.com/office/drawing/2014/main" id="{F115574A-B746-9803-9153-982E03908FD1}"/>
              </a:ext>
            </a:extLst>
          </p:cNvPr>
          <p:cNvSpPr txBox="1">
            <a:spLocks/>
          </p:cNvSpPr>
          <p:nvPr/>
        </p:nvSpPr>
        <p:spPr>
          <a:xfrm>
            <a:off x="6225020" y="1341622"/>
            <a:ext cx="2819402" cy="4769459"/>
          </a:xfrm>
          <a:prstGeom prst="rect">
            <a:avLst/>
          </a:prstGeom>
          <a:solidFill>
            <a:schemeClr val="accent1">
              <a:lumMod val="20000"/>
              <a:lumOff val="80000"/>
            </a:schemeClr>
          </a:solidFill>
          <a:ln w="28575">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latin typeface="メイリオ" panose="020B0604030504040204" pitchFamily="50" charset="-128"/>
                <a:ea typeface="メイリオ" panose="020B0604030504040204" pitchFamily="50" charset="-128"/>
              </a:rPr>
              <a:t>事業者</a:t>
            </a:r>
            <a:endParaRPr lang="en-US" altLang="ja-JP" sz="2400" b="1"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dirty="0">
                <a:latin typeface="メイリオ" panose="020B0604030504040204" pitchFamily="50" charset="-128"/>
                <a:ea typeface="メイリオ" panose="020B0604030504040204" pitchFamily="50" charset="-128"/>
              </a:rPr>
              <a:t>ドライバー増加で売上増加</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dirty="0">
                <a:latin typeface="メイリオ" panose="020B0604030504040204" pitchFamily="50" charset="-128"/>
                <a:ea typeface="メイリオ" panose="020B0604030504040204" pitchFamily="50" charset="-128"/>
              </a:rPr>
              <a:t>事業者ならではのノウハウを活用可能</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dirty="0">
                <a:latin typeface="メイリオ" panose="020B0604030504040204" pitchFamily="50" charset="-128"/>
                <a:ea typeface="メイリオ" panose="020B0604030504040204" pitchFamily="50" charset="-128"/>
              </a:rPr>
              <a:t>自宅営業所によるコスト削減</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dirty="0">
                <a:latin typeface="メイリオ" panose="020B0604030504040204" pitchFamily="50" charset="-128"/>
                <a:ea typeface="メイリオ" panose="020B0604030504040204" pitchFamily="50" charset="-128"/>
              </a:rPr>
              <a:t>新たな拠点への拡大</a:t>
            </a:r>
            <a:endParaRPr lang="en-US" altLang="ja-JP" sz="22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ja-JP" altLang="en-US" sz="240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749BC5BD-BA5C-FDCB-D359-C1B0F2082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981" y="4929012"/>
            <a:ext cx="1120813" cy="1721385"/>
          </a:xfrm>
          <a:prstGeom prst="rect">
            <a:avLst/>
          </a:prstGeom>
        </p:spPr>
      </p:pic>
      <p:pic>
        <p:nvPicPr>
          <p:cNvPr id="13" name="図 12">
            <a:extLst>
              <a:ext uri="{FF2B5EF4-FFF2-40B4-BE49-F238E27FC236}">
                <a16:creationId xmlns:a16="http://schemas.microsoft.com/office/drawing/2014/main" id="{DE659482-B79D-62EC-AC43-796BC357B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748" y="5271995"/>
            <a:ext cx="1683539" cy="1498349"/>
          </a:xfrm>
          <a:prstGeom prst="rect">
            <a:avLst/>
          </a:prstGeom>
        </p:spPr>
      </p:pic>
      <p:sp>
        <p:nvSpPr>
          <p:cNvPr id="5" name="コンテンツ プレースホルダー 3">
            <a:extLst>
              <a:ext uri="{FF2B5EF4-FFF2-40B4-BE49-F238E27FC236}">
                <a16:creationId xmlns:a16="http://schemas.microsoft.com/office/drawing/2014/main" id="{06812355-7A13-A675-3404-190C73BDAF0A}"/>
              </a:ext>
            </a:extLst>
          </p:cNvPr>
          <p:cNvSpPr txBox="1">
            <a:spLocks/>
          </p:cNvSpPr>
          <p:nvPr/>
        </p:nvSpPr>
        <p:spPr>
          <a:xfrm>
            <a:off x="9228889" y="1341622"/>
            <a:ext cx="2819402" cy="4769459"/>
          </a:xfrm>
          <a:prstGeom prst="rect">
            <a:avLst/>
          </a:prstGeom>
          <a:solidFill>
            <a:schemeClr val="accent2">
              <a:lumMod val="20000"/>
              <a:lumOff val="80000"/>
            </a:schemeClr>
          </a:solidFill>
          <a:ln w="28575">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latin typeface="メイリオ" panose="020B0604030504040204" pitchFamily="50" charset="-128"/>
                <a:ea typeface="メイリオ" panose="020B0604030504040204" pitchFamily="50" charset="-128"/>
              </a:rPr>
              <a:t>社会</a:t>
            </a:r>
            <a:endParaRPr lang="en-US" altLang="ja-JP" sz="2400" b="1"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dirty="0">
                <a:latin typeface="メイリオ" panose="020B0604030504040204" pitchFamily="50" charset="-128"/>
                <a:ea typeface="メイリオ" panose="020B0604030504040204" pitchFamily="50" charset="-128"/>
              </a:rPr>
              <a:t>都市交通改革による利便性の高い交通</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dirty="0">
                <a:latin typeface="メイリオ" panose="020B0604030504040204" pitchFamily="50" charset="-128"/>
                <a:ea typeface="メイリオ" panose="020B0604030504040204" pitchFamily="50" charset="-128"/>
              </a:rPr>
              <a:t>社会的弱者にも優しい交通</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en-US" altLang="ja-JP" sz="2200" dirty="0">
                <a:latin typeface="メイリオ" panose="020B0604030504040204" pitchFamily="50" charset="-128"/>
                <a:ea typeface="メイリオ" panose="020B0604030504040204" pitchFamily="50" charset="-128"/>
              </a:rPr>
              <a:t>CO2</a:t>
            </a:r>
            <a:r>
              <a:rPr lang="ja-JP" altLang="en-US" sz="2200" dirty="0">
                <a:latin typeface="メイリオ" panose="020B0604030504040204" pitchFamily="50" charset="-128"/>
                <a:ea typeface="メイリオ" panose="020B0604030504040204" pitchFamily="50" charset="-128"/>
              </a:rPr>
              <a:t>や資源削減による</a:t>
            </a:r>
            <a:r>
              <a:rPr lang="en-US" altLang="ja-JP" sz="2200" dirty="0">
                <a:latin typeface="メイリオ" panose="020B0604030504040204" pitchFamily="50" charset="-128"/>
                <a:ea typeface="メイリオ" panose="020B0604030504040204" pitchFamily="50" charset="-128"/>
              </a:rPr>
              <a:t>SDGs</a:t>
            </a:r>
            <a:r>
              <a:rPr lang="ja-JP" altLang="en-US" sz="2200" dirty="0">
                <a:latin typeface="メイリオ" panose="020B0604030504040204" pitchFamily="50" charset="-128"/>
                <a:ea typeface="メイリオ" panose="020B0604030504040204" pitchFamily="50" charset="-128"/>
              </a:rPr>
              <a:t>の実現</a:t>
            </a:r>
          </a:p>
        </p:txBody>
      </p:sp>
      <p:grpSp>
        <p:nvGrpSpPr>
          <p:cNvPr id="3" name="Group 13">
            <a:extLst>
              <a:ext uri="{FF2B5EF4-FFF2-40B4-BE49-F238E27FC236}">
                <a16:creationId xmlns:a16="http://schemas.microsoft.com/office/drawing/2014/main" id="{79CED902-9E86-0065-A2E9-E96379A5159A}"/>
              </a:ext>
            </a:extLst>
          </p:cNvPr>
          <p:cNvGrpSpPr>
            <a:grpSpLocks/>
          </p:cNvGrpSpPr>
          <p:nvPr/>
        </p:nvGrpSpPr>
        <p:grpSpPr bwMode="auto">
          <a:xfrm>
            <a:off x="12465" y="380526"/>
            <a:ext cx="9251950" cy="496888"/>
            <a:chOff x="0" y="144"/>
            <a:chExt cx="5828" cy="313"/>
          </a:xfrm>
        </p:grpSpPr>
        <p:grpSp>
          <p:nvGrpSpPr>
            <p:cNvPr id="8" name="グループ化 4">
              <a:extLst>
                <a:ext uri="{FF2B5EF4-FFF2-40B4-BE49-F238E27FC236}">
                  <a16:creationId xmlns:a16="http://schemas.microsoft.com/office/drawing/2014/main" id="{0AACC379-A463-A316-5F81-B9237B561A29}"/>
                </a:ext>
              </a:extLst>
            </p:cNvPr>
            <p:cNvGrpSpPr>
              <a:grpSpLocks/>
            </p:cNvGrpSpPr>
            <p:nvPr/>
          </p:nvGrpSpPr>
          <p:grpSpPr bwMode="auto">
            <a:xfrm>
              <a:off x="0" y="422"/>
              <a:ext cx="5828" cy="35"/>
              <a:chOff x="-72008" y="1573580"/>
              <a:chExt cx="9252520" cy="55220"/>
            </a:xfrm>
          </p:grpSpPr>
          <p:cxnSp>
            <p:nvCxnSpPr>
              <p:cNvPr id="14" name="直線コネクタ 2">
                <a:extLst>
                  <a:ext uri="{FF2B5EF4-FFF2-40B4-BE49-F238E27FC236}">
                    <a16:creationId xmlns:a16="http://schemas.microsoft.com/office/drawing/2014/main" id="{F37A35F5-3BED-7F3A-1BC0-436C6CCF4D74}"/>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5" name="直線コネクタ 3">
                <a:extLst>
                  <a:ext uri="{FF2B5EF4-FFF2-40B4-BE49-F238E27FC236}">
                    <a16:creationId xmlns:a16="http://schemas.microsoft.com/office/drawing/2014/main" id="{6F5C5DC2-1E81-2473-82AD-80825929A15F}"/>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10" name="正方形/長方形 5">
              <a:extLst>
                <a:ext uri="{FF2B5EF4-FFF2-40B4-BE49-F238E27FC236}">
                  <a16:creationId xmlns:a16="http://schemas.microsoft.com/office/drawing/2014/main" id="{87F30321-8530-E2F0-5FDA-FB41966A06D4}"/>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12" name="正方形/長方形 12">
              <a:extLst>
                <a:ext uri="{FF2B5EF4-FFF2-40B4-BE49-F238E27FC236}">
                  <a16:creationId xmlns:a16="http://schemas.microsoft.com/office/drawing/2014/main" id="{61679251-2C58-E306-B02B-63571426F462}"/>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8" name="スライド番号プレースホルダー 17">
            <a:extLst>
              <a:ext uri="{FF2B5EF4-FFF2-40B4-BE49-F238E27FC236}">
                <a16:creationId xmlns:a16="http://schemas.microsoft.com/office/drawing/2014/main" id="{3E67450A-CA8C-D658-9EF4-683386BB2C29}"/>
              </a:ext>
            </a:extLst>
          </p:cNvPr>
          <p:cNvSpPr>
            <a:spLocks noGrp="1"/>
          </p:cNvSpPr>
          <p:nvPr>
            <p:ph type="sldNum" sz="quarter" idx="12"/>
          </p:nvPr>
        </p:nvSpPr>
        <p:spPr/>
        <p:txBody>
          <a:bodyPr/>
          <a:lstStyle/>
          <a:p>
            <a:fld id="{81C86945-4E4F-4EC9-954C-E350A0E92378}" type="slidenum">
              <a:rPr kumimoji="1" lang="ja-JP" altLang="en-US" smtClean="0"/>
              <a:t>18</a:t>
            </a:fld>
            <a:endParaRPr kumimoji="1" lang="ja-JP" altLang="en-US"/>
          </a:p>
        </p:txBody>
      </p:sp>
      <p:pic>
        <p:nvPicPr>
          <p:cNvPr id="17" name="図 16">
            <a:extLst>
              <a:ext uri="{FF2B5EF4-FFF2-40B4-BE49-F238E27FC236}">
                <a16:creationId xmlns:a16="http://schemas.microsoft.com/office/drawing/2014/main" id="{299FF9D2-7ED7-716A-8D19-C0880FC4F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4989" y="5191280"/>
            <a:ext cx="1378866" cy="1459117"/>
          </a:xfrm>
          <a:prstGeom prst="rect">
            <a:avLst/>
          </a:prstGeom>
        </p:spPr>
      </p:pic>
    </p:spTree>
    <p:extLst>
      <p:ext uri="{BB962C8B-B14F-4D97-AF65-F5344CB8AC3E}">
        <p14:creationId xmlns:p14="http://schemas.microsoft.com/office/powerpoint/2010/main" val="1193066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参考：タクシーへの規制の変遷</a:t>
            </a:r>
          </a:p>
        </p:txBody>
      </p:sp>
      <p:graphicFrame>
        <p:nvGraphicFramePr>
          <p:cNvPr id="6" name="コンテンツ プレースホルダー 5">
            <a:extLst>
              <a:ext uri="{FF2B5EF4-FFF2-40B4-BE49-F238E27FC236}">
                <a16:creationId xmlns:a16="http://schemas.microsoft.com/office/drawing/2014/main" id="{2E4E2779-D978-E08E-6646-304B21D0C6F3}"/>
              </a:ext>
            </a:extLst>
          </p:cNvPr>
          <p:cNvGraphicFramePr>
            <a:graphicFrameLocks noGrp="1"/>
          </p:cNvGraphicFramePr>
          <p:nvPr>
            <p:ph idx="1"/>
          </p:nvPr>
        </p:nvGraphicFramePr>
        <p:xfrm>
          <a:off x="299548" y="1084646"/>
          <a:ext cx="11524280" cy="4575120"/>
        </p:xfrm>
        <a:graphic>
          <a:graphicData uri="http://schemas.openxmlformats.org/drawingml/2006/table">
            <a:tbl>
              <a:tblPr firstRow="1" bandRow="1">
                <a:tableStyleId>{5C22544A-7EE6-4342-B048-85BDC9FD1C3A}</a:tableStyleId>
              </a:tblPr>
              <a:tblGrid>
                <a:gridCol w="2688521">
                  <a:extLst>
                    <a:ext uri="{9D8B030D-6E8A-4147-A177-3AD203B41FA5}">
                      <a16:colId xmlns:a16="http://schemas.microsoft.com/office/drawing/2014/main" val="2944524227"/>
                    </a:ext>
                  </a:extLst>
                </a:gridCol>
                <a:gridCol w="2688522">
                  <a:extLst>
                    <a:ext uri="{9D8B030D-6E8A-4147-A177-3AD203B41FA5}">
                      <a16:colId xmlns:a16="http://schemas.microsoft.com/office/drawing/2014/main" val="3972164193"/>
                    </a:ext>
                  </a:extLst>
                </a:gridCol>
                <a:gridCol w="2688521">
                  <a:extLst>
                    <a:ext uri="{9D8B030D-6E8A-4147-A177-3AD203B41FA5}">
                      <a16:colId xmlns:a16="http://schemas.microsoft.com/office/drawing/2014/main" val="705469008"/>
                    </a:ext>
                  </a:extLst>
                </a:gridCol>
                <a:gridCol w="3458716">
                  <a:extLst>
                    <a:ext uri="{9D8B030D-6E8A-4147-A177-3AD203B41FA5}">
                      <a16:colId xmlns:a16="http://schemas.microsoft.com/office/drawing/2014/main" val="461523925"/>
                    </a:ext>
                  </a:extLst>
                </a:gridCol>
              </a:tblGrid>
              <a:tr h="526010">
                <a:tc>
                  <a:txBody>
                    <a:bodyPr/>
                    <a:lstStyle/>
                    <a:p>
                      <a:endParaRPr kumimoji="1" lang="ja-JP" altLang="en-US" dirty="0">
                        <a:latin typeface="メイリオ" panose="020B0604030504040204" pitchFamily="50" charset="-128"/>
                        <a:ea typeface="メイリオ" panose="020B0604030504040204" pitchFamily="50" charset="-128"/>
                      </a:endParaRPr>
                    </a:p>
                  </a:txBody>
                  <a:tcPr/>
                </a:tc>
                <a:tc>
                  <a:txBody>
                    <a:bodyPr/>
                    <a:lstStyle/>
                    <a:p>
                      <a:r>
                        <a:rPr kumimoji="1" lang="ja-JP" altLang="en-US" dirty="0">
                          <a:latin typeface="メイリオ" panose="020B0604030504040204" pitchFamily="50" charset="-128"/>
                          <a:ea typeface="メイリオ" panose="020B0604030504040204" pitchFamily="50" charset="-128"/>
                        </a:rPr>
                        <a:t>新規参入</a:t>
                      </a:r>
                    </a:p>
                  </a:txBody>
                  <a:tcPr/>
                </a:tc>
                <a:tc>
                  <a:txBody>
                    <a:bodyPr/>
                    <a:lstStyle/>
                    <a:p>
                      <a:r>
                        <a:rPr kumimoji="1" lang="ja-JP" altLang="en-US" dirty="0">
                          <a:latin typeface="メイリオ" panose="020B0604030504040204" pitchFamily="50" charset="-128"/>
                          <a:ea typeface="メイリオ" panose="020B0604030504040204" pitchFamily="50" charset="-128"/>
                        </a:rPr>
                        <a:t>増車</a:t>
                      </a:r>
                    </a:p>
                  </a:txBody>
                  <a:tcPr/>
                </a:tc>
                <a:tc>
                  <a:txBody>
                    <a:bodyPr/>
                    <a:lstStyle/>
                    <a:p>
                      <a:r>
                        <a:rPr kumimoji="1" lang="ja-JP" altLang="en-US" dirty="0">
                          <a:latin typeface="メイリオ" panose="020B0604030504040204" pitchFamily="50" charset="-128"/>
                          <a:ea typeface="メイリオ" panose="020B0604030504040204" pitchFamily="50" charset="-128"/>
                        </a:rPr>
                        <a:t>運賃</a:t>
                      </a:r>
                    </a:p>
                  </a:txBody>
                  <a:tcPr/>
                </a:tc>
                <a:extLst>
                  <a:ext uri="{0D108BD9-81ED-4DB2-BD59-A6C34878D82A}">
                    <a16:rowId xmlns:a16="http://schemas.microsoft.com/office/drawing/2014/main" val="2182837515"/>
                  </a:ext>
                </a:extLst>
              </a:tr>
              <a:tr h="526010">
                <a:tc>
                  <a:txBody>
                    <a:bodyPr/>
                    <a:lstStyle/>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1993.9</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r>
                        <a:rPr kumimoji="1" lang="ja-JP" altLang="en-US" dirty="0">
                          <a:latin typeface="メイリオ" panose="020B0604030504040204" pitchFamily="50" charset="-128"/>
                          <a:ea typeface="メイリオ" panose="020B0604030504040204" pitchFamily="50" charset="-128"/>
                        </a:rPr>
                        <a:t>免許制</a:t>
                      </a:r>
                    </a:p>
                  </a:txBody>
                  <a:tcPr/>
                </a:tc>
                <a:tc>
                  <a:txBody>
                    <a:bodyPr/>
                    <a:lstStyle/>
                    <a:p>
                      <a:r>
                        <a:rPr kumimoji="1" lang="ja-JP" altLang="en-US" dirty="0">
                          <a:latin typeface="メイリオ" panose="020B0604030504040204" pitchFamily="50" charset="-128"/>
                          <a:ea typeface="メイリオ" panose="020B0604030504040204" pitchFamily="50" charset="-128"/>
                        </a:rPr>
                        <a:t>認可制</a:t>
                      </a:r>
                    </a:p>
                  </a:txBody>
                  <a:tcPr/>
                </a:tc>
                <a:tc>
                  <a:txBody>
                    <a:bodyPr/>
                    <a:lstStyle/>
                    <a:p>
                      <a:r>
                        <a:rPr kumimoji="1" lang="ja-JP" altLang="en-US" dirty="0">
                          <a:latin typeface="メイリオ" panose="020B0604030504040204" pitchFamily="50" charset="-128"/>
                          <a:ea typeface="メイリオ" panose="020B0604030504040204" pitchFamily="50" charset="-128"/>
                        </a:rPr>
                        <a:t>原則同一地域同一運賃</a:t>
                      </a:r>
                    </a:p>
                  </a:txBody>
                  <a:tcPr/>
                </a:tc>
                <a:extLst>
                  <a:ext uri="{0D108BD9-81ED-4DB2-BD59-A6C34878D82A}">
                    <a16:rowId xmlns:a16="http://schemas.microsoft.com/office/drawing/2014/main" val="2299600560"/>
                  </a:ext>
                </a:extLst>
              </a:tr>
              <a:tr h="526010">
                <a:tc>
                  <a:txBody>
                    <a:bodyPr/>
                    <a:lstStyle/>
                    <a:p>
                      <a:r>
                        <a:rPr kumimoji="1" lang="en-US" altLang="ja-JP" dirty="0">
                          <a:latin typeface="メイリオ" panose="020B0604030504040204" pitchFamily="50" charset="-128"/>
                          <a:ea typeface="メイリオ" panose="020B0604030504040204" pitchFamily="50" charset="-128"/>
                        </a:rPr>
                        <a:t>1993.10</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2002.1</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r>
                        <a:rPr kumimoji="1" lang="ja-JP" altLang="en-US" dirty="0">
                          <a:latin typeface="メイリオ" panose="020B0604030504040204" pitchFamily="50" charset="-128"/>
                          <a:ea typeface="メイリオ" panose="020B0604030504040204" pitchFamily="50" charset="-128"/>
                        </a:rPr>
                        <a:t>免許制</a:t>
                      </a:r>
                    </a:p>
                  </a:txBody>
                  <a:tcPr/>
                </a:tc>
                <a:tc>
                  <a:txBody>
                    <a:bodyPr/>
                    <a:lstStyle/>
                    <a:p>
                      <a:r>
                        <a:rPr kumimoji="1" lang="ja-JP" altLang="en-US" dirty="0">
                          <a:latin typeface="メイリオ" panose="020B0604030504040204" pitchFamily="50" charset="-128"/>
                          <a:ea typeface="メイリオ" panose="020B0604030504040204" pitchFamily="50" charset="-128"/>
                        </a:rPr>
                        <a:t>認可制</a:t>
                      </a:r>
                    </a:p>
                  </a:txBody>
                  <a:tcPr/>
                </a:tc>
                <a:tc>
                  <a:txBody>
                    <a:bodyPr/>
                    <a:lstStyle/>
                    <a:p>
                      <a:r>
                        <a:rPr kumimoji="1" lang="ja-JP" altLang="en-US" dirty="0">
                          <a:solidFill>
                            <a:srgbClr val="FF0000"/>
                          </a:solidFill>
                          <a:latin typeface="メイリオ" panose="020B0604030504040204" pitchFamily="50" charset="-128"/>
                          <a:ea typeface="メイリオ" panose="020B0604030504040204" pitchFamily="50" charset="-128"/>
                        </a:rPr>
                        <a:t>認可制（ゾーン運賃制）</a:t>
                      </a:r>
                    </a:p>
                  </a:txBody>
                  <a:tcPr/>
                </a:tc>
                <a:extLst>
                  <a:ext uri="{0D108BD9-81ED-4DB2-BD59-A6C34878D82A}">
                    <a16:rowId xmlns:a16="http://schemas.microsoft.com/office/drawing/2014/main" val="1162251494"/>
                  </a:ext>
                </a:extLst>
              </a:tr>
              <a:tr h="293884">
                <a:tc rowSpan="2">
                  <a:txBody>
                    <a:bodyPr/>
                    <a:lstStyle/>
                    <a:p>
                      <a:r>
                        <a:rPr kumimoji="1" lang="en-US" altLang="ja-JP" dirty="0">
                          <a:latin typeface="メイリオ" panose="020B0604030504040204" pitchFamily="50" charset="-128"/>
                          <a:ea typeface="メイリオ" panose="020B0604030504040204" pitchFamily="50" charset="-128"/>
                        </a:rPr>
                        <a:t>2002.2</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2009.9</a:t>
                      </a:r>
                      <a:endParaRPr kumimoji="1" lang="ja-JP" altLang="en-US" dirty="0">
                        <a:latin typeface="メイリオ" panose="020B0604030504040204" pitchFamily="50" charset="-128"/>
                        <a:ea typeface="メイリオ" panose="020B0604030504040204" pitchFamily="50" charset="-128"/>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メイリオ" panose="020B0604030504040204" pitchFamily="50" charset="-128"/>
                          <a:ea typeface="メイリオ" panose="020B0604030504040204" pitchFamily="50" charset="-128"/>
                        </a:rPr>
                        <a:t>タクシー「自由化」</a:t>
                      </a:r>
                    </a:p>
                  </a:txBody>
                  <a:tcPr/>
                </a:tc>
                <a:tc hMerge="1">
                  <a:txBody>
                    <a:bodyPr/>
                    <a:lstStyle/>
                    <a:p>
                      <a:endParaRPr kumimoji="1" lang="ja-JP" altLang="en-US" dirty="0">
                        <a:solidFill>
                          <a:srgbClr val="FF0000"/>
                        </a:solidFill>
                        <a:latin typeface="メイリオ" panose="020B0604030504040204" pitchFamily="50" charset="-128"/>
                        <a:ea typeface="メイリオ" panose="020B0604030504040204" pitchFamily="50" charset="-128"/>
                      </a:endParaRPr>
                    </a:p>
                  </a:txBody>
                  <a:tcPr/>
                </a:tc>
                <a:tc hMerge="1">
                  <a:txBody>
                    <a:bodyPr/>
                    <a:lstStyle/>
                    <a:p>
                      <a:endParaRPr kumimoji="1" lang="ja-JP" altLang="en-US" dirty="0">
                        <a:solidFill>
                          <a:srgbClr val="FF0000"/>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657628293"/>
                  </a:ext>
                </a:extLst>
              </a:tr>
              <a:tr h="403264">
                <a:tc vMerge="1">
                  <a:txBody>
                    <a:bodyPr/>
                    <a:lstStyle/>
                    <a:p>
                      <a:r>
                        <a:rPr kumimoji="1" lang="en-US" altLang="ja-JP" dirty="0">
                          <a:latin typeface="メイリオ" panose="020B0604030504040204" pitchFamily="50" charset="-128"/>
                          <a:ea typeface="メイリオ" panose="020B0604030504040204" pitchFamily="50" charset="-128"/>
                        </a:rPr>
                        <a:t>2002.2</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2009.9</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r>
                        <a:rPr kumimoji="1" lang="ja-JP" altLang="en-US" dirty="0">
                          <a:solidFill>
                            <a:srgbClr val="FF0000"/>
                          </a:solidFill>
                          <a:latin typeface="メイリオ" panose="020B0604030504040204" pitchFamily="50" charset="-128"/>
                          <a:ea typeface="メイリオ" panose="020B0604030504040204" pitchFamily="50" charset="-128"/>
                        </a:rPr>
                        <a:t>許可制</a:t>
                      </a:r>
                    </a:p>
                  </a:txBody>
                  <a:tcPr/>
                </a:tc>
                <a:tc>
                  <a:txBody>
                    <a:bodyPr/>
                    <a:lstStyle/>
                    <a:p>
                      <a:r>
                        <a:rPr kumimoji="1" lang="ja-JP" altLang="en-US" dirty="0">
                          <a:solidFill>
                            <a:srgbClr val="FF0000"/>
                          </a:solidFill>
                          <a:latin typeface="メイリオ" panose="020B0604030504040204" pitchFamily="50" charset="-128"/>
                          <a:ea typeface="メイリオ" panose="020B0604030504040204" pitchFamily="50" charset="-128"/>
                        </a:rPr>
                        <a:t>事前届出制</a:t>
                      </a:r>
                    </a:p>
                  </a:txBody>
                  <a:tcPr/>
                </a:tc>
                <a:tc>
                  <a:txBody>
                    <a:bodyPr/>
                    <a:lstStyle/>
                    <a:p>
                      <a:r>
                        <a:rPr kumimoji="1" lang="ja-JP" altLang="en-US" dirty="0">
                          <a:solidFill>
                            <a:srgbClr val="FF0000"/>
                          </a:solidFill>
                          <a:latin typeface="メイリオ" panose="020B0604030504040204" pitchFamily="50" charset="-128"/>
                          <a:ea typeface="メイリオ" panose="020B0604030504040204" pitchFamily="50" charset="-128"/>
                        </a:rPr>
                        <a:t>認可制（自動認可運賃）</a:t>
                      </a:r>
                    </a:p>
                  </a:txBody>
                  <a:tcPr/>
                </a:tc>
                <a:extLst>
                  <a:ext uri="{0D108BD9-81ED-4DB2-BD59-A6C34878D82A}">
                    <a16:rowId xmlns:a16="http://schemas.microsoft.com/office/drawing/2014/main" val="1907833521"/>
                  </a:ext>
                </a:extLst>
              </a:tr>
              <a:tr h="293884">
                <a:tc rowSpan="2">
                  <a:txBody>
                    <a:bodyPr/>
                    <a:lstStyle/>
                    <a:p>
                      <a:r>
                        <a:rPr kumimoji="1" lang="en-US" altLang="ja-JP" dirty="0">
                          <a:latin typeface="メイリオ" panose="020B0604030504040204" pitchFamily="50" charset="-128"/>
                          <a:ea typeface="メイリオ" panose="020B0604030504040204" pitchFamily="50" charset="-128"/>
                        </a:rPr>
                        <a:t>2009.10</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2014.1</a:t>
                      </a:r>
                      <a:endParaRPr kumimoji="1" lang="ja-JP" altLang="en-US" dirty="0">
                        <a:latin typeface="メイリオ" panose="020B0604030504040204" pitchFamily="50" charset="-128"/>
                        <a:ea typeface="メイリオ" panose="020B0604030504040204" pitchFamily="50" charset="-128"/>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メイリオ" panose="020B0604030504040204" pitchFamily="50" charset="-128"/>
                          <a:ea typeface="メイリオ" panose="020B0604030504040204" pitchFamily="50" charset="-128"/>
                        </a:rPr>
                        <a:t>タクシー「再規制」</a:t>
                      </a:r>
                    </a:p>
                  </a:txBody>
                  <a:tcPr/>
                </a:tc>
                <a:tc hMerge="1">
                  <a:txBody>
                    <a:bodyPr/>
                    <a:lstStyle/>
                    <a:p>
                      <a:endParaRPr kumimoji="1" lang="ja-JP" altLang="en-US" dirty="0">
                        <a:solidFill>
                          <a:srgbClr val="FF0000"/>
                        </a:solidFill>
                        <a:latin typeface="メイリオ" panose="020B0604030504040204" pitchFamily="50" charset="-128"/>
                        <a:ea typeface="メイリオ" panose="020B0604030504040204" pitchFamily="50" charset="-128"/>
                      </a:endParaRPr>
                    </a:p>
                  </a:txBody>
                  <a:tcPr/>
                </a:tc>
                <a:tc hMerge="1">
                  <a:txBody>
                    <a:bodyPr/>
                    <a:lstStyle/>
                    <a:p>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411813200"/>
                  </a:ext>
                </a:extLst>
              </a:tr>
              <a:tr h="617157">
                <a:tc vMerge="1">
                  <a:txBody>
                    <a:bodyPr/>
                    <a:lstStyle/>
                    <a:p>
                      <a:r>
                        <a:rPr kumimoji="1" lang="en-US" altLang="ja-JP" dirty="0">
                          <a:latin typeface="メイリオ" panose="020B0604030504040204" pitchFamily="50" charset="-128"/>
                          <a:ea typeface="メイリオ" panose="020B0604030504040204" pitchFamily="50" charset="-128"/>
                        </a:rPr>
                        <a:t>2009.10</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2014.1</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r>
                        <a:rPr kumimoji="1" lang="ja-JP" altLang="en-US" dirty="0">
                          <a:latin typeface="メイリオ" panose="020B0604030504040204" pitchFamily="50" charset="-128"/>
                          <a:ea typeface="メイリオ" panose="020B0604030504040204" pitchFamily="50" charset="-128"/>
                        </a:rPr>
                        <a:t>許可制</a:t>
                      </a:r>
                      <a:r>
                        <a:rPr kumimoji="1" lang="ja-JP" altLang="en-US" dirty="0">
                          <a:solidFill>
                            <a:srgbClr val="FF0000"/>
                          </a:solidFill>
                          <a:latin typeface="メイリオ" panose="020B0604030504040204" pitchFamily="50" charset="-128"/>
                          <a:ea typeface="メイリオ" panose="020B0604030504040204" pitchFamily="50" charset="-128"/>
                        </a:rPr>
                        <a:t>（要件強化で実質不可能）</a:t>
                      </a:r>
                    </a:p>
                  </a:txBody>
                  <a:tcPr/>
                </a:tc>
                <a:tc>
                  <a:txBody>
                    <a:bodyPr/>
                    <a:lstStyle/>
                    <a:p>
                      <a:r>
                        <a:rPr kumimoji="1" lang="ja-JP" altLang="en-US" dirty="0">
                          <a:solidFill>
                            <a:srgbClr val="FF0000"/>
                          </a:solidFill>
                          <a:latin typeface="メイリオ" panose="020B0604030504040204" pitchFamily="50" charset="-128"/>
                          <a:ea typeface="メイリオ" panose="020B0604030504040204" pitchFamily="50" charset="-128"/>
                        </a:rPr>
                        <a:t>認可制（要件強化で実質不可能）</a:t>
                      </a:r>
                    </a:p>
                  </a:txBody>
                  <a:tcPr/>
                </a:tc>
                <a:tc>
                  <a:txBody>
                    <a:bodyPr/>
                    <a:lstStyle/>
                    <a:p>
                      <a:r>
                        <a:rPr kumimoji="1" lang="ja-JP" altLang="en-US" dirty="0">
                          <a:latin typeface="メイリオ" panose="020B0604030504040204" pitchFamily="50" charset="-128"/>
                          <a:ea typeface="メイリオ" panose="020B0604030504040204" pitchFamily="50" charset="-128"/>
                        </a:rPr>
                        <a:t>認可制（自動認可運賃の</a:t>
                      </a:r>
                      <a:r>
                        <a:rPr kumimoji="1" lang="ja-JP" altLang="en-US" dirty="0">
                          <a:solidFill>
                            <a:srgbClr val="FF0000"/>
                          </a:solidFill>
                          <a:latin typeface="メイリオ" panose="020B0604030504040204" pitchFamily="50" charset="-128"/>
                          <a:ea typeface="メイリオ" panose="020B0604030504040204" pitchFamily="50" charset="-128"/>
                        </a:rPr>
                        <a:t>幅縮小</a:t>
                      </a:r>
                      <a:r>
                        <a:rPr kumimoji="1" lang="ja-JP" altLang="en-US"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2310712367"/>
                  </a:ext>
                </a:extLst>
              </a:tr>
              <a:tr h="293884">
                <a:tc rowSpan="2">
                  <a:txBody>
                    <a:bodyPr/>
                    <a:lstStyle/>
                    <a:p>
                      <a:r>
                        <a:rPr kumimoji="1" lang="en-US" altLang="ja-JP" dirty="0">
                          <a:latin typeface="メイリオ" panose="020B0604030504040204" pitchFamily="50" charset="-128"/>
                          <a:ea typeface="メイリオ" panose="020B0604030504040204" pitchFamily="50" charset="-128"/>
                        </a:rPr>
                        <a:t>2014.2</a:t>
                      </a:r>
                      <a:r>
                        <a:rPr kumimoji="1" lang="ja-JP" altLang="en-US" dirty="0">
                          <a:latin typeface="メイリオ" panose="020B0604030504040204" pitchFamily="50" charset="-128"/>
                          <a:ea typeface="メイリオ" panose="020B0604030504040204" pitchFamily="50" charset="-128"/>
                        </a:rPr>
                        <a:t>～</a:t>
                      </a: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メイリオ" panose="020B0604030504040204" pitchFamily="50" charset="-128"/>
                          <a:ea typeface="メイリオ" panose="020B0604030504040204" pitchFamily="50" charset="-128"/>
                        </a:rPr>
                        <a:t>さらなるタクシー「再規制」</a:t>
                      </a:r>
                      <a:endParaRPr kumimoji="1" lang="ja-JP" altLang="en-US" sz="1400" dirty="0">
                        <a:solidFill>
                          <a:srgbClr val="FF0000"/>
                        </a:solidFill>
                        <a:latin typeface="メイリオ" panose="020B0604030504040204" pitchFamily="50" charset="-128"/>
                        <a:ea typeface="メイリオ" panose="020B0604030504040204" pitchFamily="50" charset="-128"/>
                      </a:endParaRPr>
                    </a:p>
                  </a:txBody>
                  <a:tcPr/>
                </a:tc>
                <a:tc hMerge="1">
                  <a:txBody>
                    <a:bodyPr/>
                    <a:lstStyle/>
                    <a:p>
                      <a:endParaRPr kumimoji="1" lang="ja-JP" altLang="en-US" dirty="0">
                        <a:solidFill>
                          <a:srgbClr val="FF0000"/>
                        </a:solidFill>
                        <a:latin typeface="メイリオ" panose="020B0604030504040204" pitchFamily="50" charset="-128"/>
                        <a:ea typeface="メイリオ" panose="020B0604030504040204" pitchFamily="50" charset="-128"/>
                      </a:endParaRPr>
                    </a:p>
                  </a:txBody>
                  <a:tcPr/>
                </a:tc>
                <a:tc hMerge="1">
                  <a:txBody>
                    <a:bodyPr/>
                    <a:lstStyle/>
                    <a:p>
                      <a:endParaRPr kumimoji="1" lang="ja-JP" altLang="en-US" dirty="0">
                        <a:solidFill>
                          <a:srgbClr val="FF0000"/>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727472504"/>
                  </a:ext>
                </a:extLst>
              </a:tr>
              <a:tr h="1039346">
                <a:tc vMerge="1">
                  <a:txBody>
                    <a:bodyPr/>
                    <a:lstStyle/>
                    <a:p>
                      <a:r>
                        <a:rPr kumimoji="1" lang="en-US" altLang="ja-JP" dirty="0">
                          <a:latin typeface="メイリオ" panose="020B0604030504040204" pitchFamily="50" charset="-128"/>
                          <a:ea typeface="メイリオ" panose="020B0604030504040204" pitchFamily="50" charset="-128"/>
                        </a:rPr>
                        <a:t>2014.2</a:t>
                      </a:r>
                      <a:r>
                        <a:rPr kumimoji="1" lang="ja-JP" altLang="en-US" dirty="0">
                          <a:latin typeface="メイリオ" panose="020B0604030504040204" pitchFamily="50" charset="-128"/>
                          <a:ea typeface="メイリオ" panose="020B0604030504040204" pitchFamily="50" charset="-128"/>
                        </a:rPr>
                        <a:t>～</a:t>
                      </a:r>
                    </a:p>
                  </a:txBody>
                  <a:tcPr/>
                </a:tc>
                <a:tc>
                  <a:txBody>
                    <a:bodyPr/>
                    <a:lstStyle/>
                    <a:p>
                      <a:r>
                        <a:rPr kumimoji="1" lang="ja-JP" altLang="en-US" dirty="0">
                          <a:solidFill>
                            <a:srgbClr val="FF0000"/>
                          </a:solidFill>
                          <a:latin typeface="メイリオ" panose="020B0604030504040204" pitchFamily="50" charset="-128"/>
                          <a:ea typeface="メイリオ" panose="020B0604030504040204" pitchFamily="50" charset="-128"/>
                        </a:rPr>
                        <a:t>特定地域：禁止</a:t>
                      </a:r>
                      <a:br>
                        <a:rPr kumimoji="1" lang="en-US" altLang="ja-JP" dirty="0">
                          <a:solidFill>
                            <a:srgbClr val="FF0000"/>
                          </a:solidFill>
                          <a:latin typeface="メイリオ" panose="020B0604030504040204" pitchFamily="50" charset="-128"/>
                          <a:ea typeface="メイリオ" panose="020B0604030504040204" pitchFamily="50" charset="-128"/>
                        </a:rPr>
                      </a:br>
                      <a:endParaRPr kumimoji="1" lang="en-US" altLang="ja-JP" dirty="0">
                        <a:solidFill>
                          <a:srgbClr val="FF0000"/>
                        </a:solidFill>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準特定地域：許可制</a:t>
                      </a:r>
                    </a:p>
                  </a:txBody>
                  <a:tcPr/>
                </a:tc>
                <a:tc>
                  <a:txBody>
                    <a:bodyPr/>
                    <a:lstStyle/>
                    <a:p>
                      <a:r>
                        <a:rPr kumimoji="1" lang="ja-JP" altLang="en-US" dirty="0">
                          <a:solidFill>
                            <a:srgbClr val="FF0000"/>
                          </a:solidFill>
                          <a:latin typeface="メイリオ" panose="020B0604030504040204" pitchFamily="50" charset="-128"/>
                          <a:ea typeface="メイリオ" panose="020B0604030504040204" pitchFamily="50" charset="-128"/>
                        </a:rPr>
                        <a:t>特定地域：禁止。要件が整えば</a:t>
                      </a:r>
                      <a:r>
                        <a:rPr kumimoji="1" lang="ja-JP" altLang="en-US" b="1" dirty="0">
                          <a:solidFill>
                            <a:srgbClr val="FF0000"/>
                          </a:solidFill>
                          <a:latin typeface="メイリオ" panose="020B0604030504040204" pitchFamily="50" charset="-128"/>
                          <a:ea typeface="メイリオ" panose="020B0604030504040204" pitchFamily="50" charset="-128"/>
                        </a:rPr>
                        <a:t>強制減車</a:t>
                      </a:r>
                      <a:br>
                        <a:rPr kumimoji="1" lang="en-US" altLang="ja-JP" dirty="0">
                          <a:solidFill>
                            <a:srgbClr val="FF0000"/>
                          </a:solidFill>
                          <a:latin typeface="メイリオ" panose="020B0604030504040204" pitchFamily="50" charset="-128"/>
                          <a:ea typeface="メイリオ" panose="020B0604030504040204" pitchFamily="50" charset="-128"/>
                        </a:rPr>
                      </a:br>
                      <a:r>
                        <a:rPr kumimoji="1" lang="ja-JP" altLang="en-US" dirty="0">
                          <a:solidFill>
                            <a:srgbClr val="FF0000"/>
                          </a:solidFill>
                          <a:latin typeface="メイリオ" panose="020B0604030504040204" pitchFamily="50" charset="-128"/>
                          <a:ea typeface="メイリオ" panose="020B0604030504040204" pitchFamily="50" charset="-128"/>
                        </a:rPr>
                        <a:t>準特定地域：認可制</a:t>
                      </a:r>
                    </a:p>
                  </a:txBody>
                  <a:tcPr/>
                </a:tc>
                <a:tc>
                  <a:txBody>
                    <a:bodyPr/>
                    <a:lstStyle/>
                    <a:p>
                      <a:r>
                        <a:rPr kumimoji="1" lang="ja-JP" altLang="en-US" dirty="0">
                          <a:solidFill>
                            <a:srgbClr val="FF0000"/>
                          </a:solidFill>
                          <a:latin typeface="メイリオ" panose="020B0604030504040204" pitchFamily="50" charset="-128"/>
                          <a:ea typeface="メイリオ" panose="020B0604030504040204" pitchFamily="50" charset="-128"/>
                        </a:rPr>
                        <a:t>特定地域：公定幅運賃</a:t>
                      </a:r>
                      <a:br>
                        <a:rPr kumimoji="1" lang="en-US" altLang="ja-JP" dirty="0">
                          <a:solidFill>
                            <a:srgbClr val="FF0000"/>
                          </a:solidFill>
                          <a:latin typeface="メイリオ" panose="020B0604030504040204" pitchFamily="50" charset="-128"/>
                          <a:ea typeface="メイリオ" panose="020B0604030504040204" pitchFamily="50" charset="-128"/>
                        </a:rPr>
                      </a:br>
                      <a:endParaRPr kumimoji="1" lang="en-US" altLang="ja-JP" dirty="0">
                        <a:solidFill>
                          <a:srgbClr val="FF0000"/>
                        </a:solidFill>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準特定地域：公定幅運賃</a:t>
                      </a:r>
                    </a:p>
                  </a:txBody>
                  <a:tcPr/>
                </a:tc>
                <a:extLst>
                  <a:ext uri="{0D108BD9-81ED-4DB2-BD59-A6C34878D82A}">
                    <a16:rowId xmlns:a16="http://schemas.microsoft.com/office/drawing/2014/main" val="1868134985"/>
                  </a:ext>
                </a:extLst>
              </a:tr>
            </a:tbl>
          </a:graphicData>
        </a:graphic>
      </p:graphicFrame>
      <p:sp>
        <p:nvSpPr>
          <p:cNvPr id="3" name="テキスト ボックス 2">
            <a:extLst>
              <a:ext uri="{FF2B5EF4-FFF2-40B4-BE49-F238E27FC236}">
                <a16:creationId xmlns:a16="http://schemas.microsoft.com/office/drawing/2014/main" id="{88EB09F3-6E37-F55D-E2BF-8D84E68B715A}"/>
              </a:ext>
            </a:extLst>
          </p:cNvPr>
          <p:cNvSpPr txBox="1"/>
          <p:nvPr/>
        </p:nvSpPr>
        <p:spPr>
          <a:xfrm>
            <a:off x="724277" y="5752863"/>
            <a:ext cx="11033790" cy="923330"/>
          </a:xfrm>
          <a:prstGeom prst="rect">
            <a:avLst/>
          </a:prstGeom>
          <a:noFill/>
        </p:spPr>
        <p:txBody>
          <a:bodyPr wrap="none" rtlCol="0">
            <a:spAutoFit/>
          </a:bodyPr>
          <a:lstStyle/>
          <a:p>
            <a:r>
              <a:rPr lang="ja-JP" altLang="en-US" dirty="0">
                <a:solidFill>
                  <a:srgbClr val="FF0000"/>
                </a:solidFill>
                <a:latin typeface="メイリオ" panose="020B0604030504040204" pitchFamily="50" charset="-128"/>
                <a:ea typeface="メイリオ" panose="020B0604030504040204" pitchFamily="50" charset="-128"/>
              </a:rPr>
              <a:t>「強制減車」も可能とする再規制</a:t>
            </a:r>
            <a:r>
              <a:rPr lang="ja-JP" altLang="en-US" dirty="0">
                <a:latin typeface="メイリオ" panose="020B0604030504040204" pitchFamily="50" charset="-128"/>
                <a:ea typeface="メイリオ" panose="020B0604030504040204" pitchFamily="50" charset="-128"/>
              </a:rPr>
              <a:t>は、当時から憲法違反の疑いを指摘されていた</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タクシー不足が社会問題となっている現在も、</a:t>
            </a:r>
            <a:r>
              <a:rPr kumimoji="1" lang="ja-JP" altLang="en-US" dirty="0">
                <a:solidFill>
                  <a:srgbClr val="FF0000"/>
                </a:solidFill>
                <a:latin typeface="メイリオ" panose="020B0604030504040204" pitchFamily="50" charset="-128"/>
                <a:ea typeface="メイリオ" panose="020B0604030504040204" pitchFamily="50" charset="-128"/>
              </a:rPr>
              <a:t>供給削減を目指す</a:t>
            </a:r>
            <a:r>
              <a:rPr kumimoji="1" lang="ja-JP" altLang="en-US" dirty="0">
                <a:latin typeface="メイリオ" panose="020B0604030504040204" pitchFamily="50" charset="-128"/>
                <a:ea typeface="メイリオ" panose="020B0604030504040204" pitchFamily="50" charset="-128"/>
              </a:rPr>
              <a:t>「タクシー特措法」は廃止されていない</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タクシーの</a:t>
            </a:r>
            <a:r>
              <a:rPr lang="ja-JP" altLang="en-US" dirty="0">
                <a:solidFill>
                  <a:srgbClr val="FF0000"/>
                </a:solidFill>
                <a:latin typeface="メイリオ" panose="020B0604030504040204" pitchFamily="50" charset="-128"/>
                <a:ea typeface="メイリオ" panose="020B0604030504040204" pitchFamily="50" charset="-128"/>
              </a:rPr>
              <a:t>抜本的な規制緩和</a:t>
            </a:r>
            <a:r>
              <a:rPr lang="ja-JP" altLang="en-US" dirty="0">
                <a:latin typeface="メイリオ" panose="020B0604030504040204" pitchFamily="50" charset="-128"/>
                <a:ea typeface="メイリオ" panose="020B0604030504040204" pitchFamily="50" charset="-128"/>
              </a:rPr>
              <a:t>とライドシェアの</a:t>
            </a:r>
            <a:r>
              <a:rPr lang="ja-JP" altLang="en-US" dirty="0">
                <a:solidFill>
                  <a:srgbClr val="FF0000"/>
                </a:solidFill>
                <a:latin typeface="メイリオ" panose="020B0604030504040204" pitchFamily="50" charset="-128"/>
                <a:ea typeface="メイリオ" panose="020B0604030504040204" pitchFamily="50" charset="-128"/>
              </a:rPr>
              <a:t>利点を融合</a:t>
            </a:r>
            <a:r>
              <a:rPr lang="ja-JP" altLang="en-US" dirty="0">
                <a:latin typeface="メイリオ" panose="020B0604030504040204" pitchFamily="50" charset="-128"/>
                <a:ea typeface="メイリオ" panose="020B0604030504040204" pitchFamily="50" charset="-128"/>
              </a:rPr>
              <a:t>した新しい個別輸送機関が必要</a:t>
            </a:r>
            <a:endParaRPr kumimoji="1" lang="ja-JP" altLang="en-US" dirty="0">
              <a:latin typeface="メイリオ" panose="020B0604030504040204" pitchFamily="50" charset="-128"/>
              <a:ea typeface="メイリオ" panose="020B0604030504040204" pitchFamily="50" charset="-128"/>
            </a:endParaRPr>
          </a:p>
        </p:txBody>
      </p:sp>
      <p:grpSp>
        <p:nvGrpSpPr>
          <p:cNvPr id="12" name="Group 13">
            <a:extLst>
              <a:ext uri="{FF2B5EF4-FFF2-40B4-BE49-F238E27FC236}">
                <a16:creationId xmlns:a16="http://schemas.microsoft.com/office/drawing/2014/main" id="{89035475-63D6-ED5D-6059-E83C3D3C1F01}"/>
              </a:ext>
            </a:extLst>
          </p:cNvPr>
          <p:cNvGrpSpPr>
            <a:grpSpLocks/>
          </p:cNvGrpSpPr>
          <p:nvPr/>
        </p:nvGrpSpPr>
        <p:grpSpPr bwMode="auto">
          <a:xfrm>
            <a:off x="12465" y="380526"/>
            <a:ext cx="9251950" cy="496888"/>
            <a:chOff x="0" y="144"/>
            <a:chExt cx="5828" cy="313"/>
          </a:xfrm>
        </p:grpSpPr>
        <p:grpSp>
          <p:nvGrpSpPr>
            <p:cNvPr id="13" name="グループ化 4">
              <a:extLst>
                <a:ext uri="{FF2B5EF4-FFF2-40B4-BE49-F238E27FC236}">
                  <a16:creationId xmlns:a16="http://schemas.microsoft.com/office/drawing/2014/main" id="{B4A971A5-B731-5620-1398-B327D1412440}"/>
                </a:ext>
              </a:extLst>
            </p:cNvPr>
            <p:cNvGrpSpPr>
              <a:grpSpLocks/>
            </p:cNvGrpSpPr>
            <p:nvPr/>
          </p:nvGrpSpPr>
          <p:grpSpPr bwMode="auto">
            <a:xfrm>
              <a:off x="0" y="422"/>
              <a:ext cx="5828" cy="35"/>
              <a:chOff x="-72008" y="1573580"/>
              <a:chExt cx="9252520" cy="55220"/>
            </a:xfrm>
          </p:grpSpPr>
          <p:cxnSp>
            <p:nvCxnSpPr>
              <p:cNvPr id="16" name="直線コネクタ 2">
                <a:extLst>
                  <a:ext uri="{FF2B5EF4-FFF2-40B4-BE49-F238E27FC236}">
                    <a16:creationId xmlns:a16="http://schemas.microsoft.com/office/drawing/2014/main" id="{C1D1E4E8-4349-D569-4EC1-9DF6C1F7318B}"/>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7" name="直線コネクタ 3">
                <a:extLst>
                  <a:ext uri="{FF2B5EF4-FFF2-40B4-BE49-F238E27FC236}">
                    <a16:creationId xmlns:a16="http://schemas.microsoft.com/office/drawing/2014/main" id="{CEF89418-3727-056D-30B5-C07CC5EFAD4B}"/>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14" name="正方形/長方形 5">
              <a:extLst>
                <a:ext uri="{FF2B5EF4-FFF2-40B4-BE49-F238E27FC236}">
                  <a16:creationId xmlns:a16="http://schemas.microsoft.com/office/drawing/2014/main" id="{3ADBCC00-D960-548A-A22E-9180CFAD982F}"/>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15" name="正方形/長方形 12">
              <a:extLst>
                <a:ext uri="{FF2B5EF4-FFF2-40B4-BE49-F238E27FC236}">
                  <a16:creationId xmlns:a16="http://schemas.microsoft.com/office/drawing/2014/main" id="{6DF0A49B-A385-5396-A07C-A028062DD85F}"/>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20" name="スライド番号プレースホルダー 19">
            <a:extLst>
              <a:ext uri="{FF2B5EF4-FFF2-40B4-BE49-F238E27FC236}">
                <a16:creationId xmlns:a16="http://schemas.microsoft.com/office/drawing/2014/main" id="{8F92E803-99BF-26B1-BE2D-9008031836F3}"/>
              </a:ext>
            </a:extLst>
          </p:cNvPr>
          <p:cNvSpPr>
            <a:spLocks noGrp="1"/>
          </p:cNvSpPr>
          <p:nvPr>
            <p:ph type="sldNum" sz="quarter" idx="12"/>
          </p:nvPr>
        </p:nvSpPr>
        <p:spPr/>
        <p:txBody>
          <a:bodyPr/>
          <a:lstStyle/>
          <a:p>
            <a:fld id="{81C86945-4E4F-4EC9-954C-E350A0E92378}" type="slidenum">
              <a:rPr kumimoji="1" lang="ja-JP" altLang="en-US" smtClean="0"/>
              <a:t>19</a:t>
            </a:fld>
            <a:endParaRPr kumimoji="1" lang="ja-JP" altLang="en-US" dirty="0"/>
          </a:p>
        </p:txBody>
      </p:sp>
    </p:spTree>
    <p:extLst>
      <p:ext uri="{BB962C8B-B14F-4D97-AF65-F5344CB8AC3E}">
        <p14:creationId xmlns:p14="http://schemas.microsoft.com/office/powerpoint/2010/main" val="242975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lang="ja-JP" altLang="en-US" dirty="0">
                <a:latin typeface="メイリオ" panose="020B0604030504040204" pitchFamily="50" charset="-128"/>
                <a:ea typeface="メイリオ" panose="020B0604030504040204" pitchFamily="50" charset="-128"/>
              </a:rPr>
              <a:t>基本的な考え方</a:t>
            </a:r>
            <a:endParaRPr kumimoji="1" lang="ja-JP" altLang="en-US" dirty="0">
              <a:latin typeface="メイリオ" panose="020B0604030504040204" pitchFamily="50" charset="-128"/>
              <a:ea typeface="メイリオ" panose="020B0604030504040204" pitchFamily="50" charset="-128"/>
            </a:endParaRPr>
          </a:p>
        </p:txBody>
      </p:sp>
      <p:sp>
        <p:nvSpPr>
          <p:cNvPr id="4" name="コンテンツ プレースホルダー 3">
            <a:extLst>
              <a:ext uri="{FF2B5EF4-FFF2-40B4-BE49-F238E27FC236}">
                <a16:creationId xmlns:a16="http://schemas.microsoft.com/office/drawing/2014/main" id="{2B8142FD-A472-C2D0-29FE-7D27D3263626}"/>
              </a:ext>
            </a:extLst>
          </p:cNvPr>
          <p:cNvSpPr>
            <a:spLocks noGrp="1"/>
          </p:cNvSpPr>
          <p:nvPr>
            <p:ph idx="1"/>
          </p:nvPr>
        </p:nvSpPr>
        <p:spPr>
          <a:xfrm>
            <a:off x="838200" y="1024759"/>
            <a:ext cx="10515600" cy="5468116"/>
          </a:xfrm>
          <a:solidFill>
            <a:srgbClr val="F2F2F2">
              <a:alpha val="50196"/>
            </a:srgbClr>
          </a:solidFill>
        </p:spPr>
        <p:txBody>
          <a:bodyPr>
            <a:normAutofit fontScale="92500" lnSpcReduction="20000"/>
          </a:bodyPr>
          <a:lstStyle/>
          <a:p>
            <a:pPr marL="0" indent="0">
              <a:buNone/>
            </a:pPr>
            <a:r>
              <a:rPr lang="ja-JP" altLang="en-US" sz="2400" dirty="0">
                <a:latin typeface="メイリオ" panose="020B0604030504040204" pitchFamily="50" charset="-128"/>
                <a:ea typeface="メイリオ" panose="020B0604030504040204" pitchFamily="50" charset="-128"/>
              </a:rPr>
              <a:t>「ライドシェア」でも「タクシー」でも名称は何でもよい</a:t>
            </a:r>
            <a:br>
              <a:rPr lang="en-US" altLang="ja-JP" sz="2400" dirty="0">
                <a:latin typeface="メイリオ" panose="020B0604030504040204" pitchFamily="50" charset="-128"/>
                <a:ea typeface="メイリオ" panose="020B0604030504040204" pitchFamily="50" charset="-128"/>
              </a:rPr>
            </a:br>
            <a:endParaRPr lang="en-US" altLang="ja-JP" sz="24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400" b="1" dirty="0">
                <a:latin typeface="メイリオ" panose="020B0604030504040204" pitchFamily="50" charset="-128"/>
                <a:ea typeface="メイリオ" panose="020B0604030504040204" pitchFamily="50" charset="-128"/>
              </a:rPr>
              <a:t> モノではなく</a:t>
            </a:r>
            <a:r>
              <a:rPr lang="ja-JP" altLang="en-US" sz="2400" b="1" dirty="0">
                <a:solidFill>
                  <a:srgbClr val="FF0000"/>
                </a:solidFill>
                <a:latin typeface="メイリオ" panose="020B0604030504040204" pitchFamily="50" charset="-128"/>
                <a:ea typeface="メイリオ" panose="020B0604030504040204" pitchFamily="50" charset="-128"/>
              </a:rPr>
              <a:t>命</a:t>
            </a:r>
            <a:r>
              <a:rPr lang="ja-JP" altLang="en-US" sz="2400" b="1" dirty="0">
                <a:latin typeface="メイリオ" panose="020B0604030504040204" pitchFamily="50" charset="-128"/>
                <a:ea typeface="メイリオ" panose="020B0604030504040204" pitchFamily="50" charset="-128"/>
              </a:rPr>
              <a:t>を運ぶ。</a:t>
            </a:r>
            <a:r>
              <a:rPr lang="ja-JP" altLang="en-US" sz="2400" b="1" dirty="0">
                <a:solidFill>
                  <a:srgbClr val="FF0000"/>
                </a:solidFill>
                <a:latin typeface="メイリオ" panose="020B0604030504040204" pitchFamily="50" charset="-128"/>
                <a:ea typeface="メイリオ" panose="020B0604030504040204" pitchFamily="50" charset="-128"/>
              </a:rPr>
              <a:t>安全安心</a:t>
            </a:r>
            <a:r>
              <a:rPr lang="ja-JP" altLang="en-US" sz="2400" b="1" dirty="0">
                <a:latin typeface="メイリオ" panose="020B0604030504040204" pitchFamily="50" charset="-128"/>
                <a:ea typeface="メイリオ" panose="020B0604030504040204" pitchFamily="50" charset="-128"/>
              </a:rPr>
              <a:t>が絶対条件</a:t>
            </a:r>
            <a:br>
              <a:rPr lang="en-US" altLang="ja-JP" sz="2400" u="sng" dirty="0">
                <a:latin typeface="メイリオ" panose="020B0604030504040204" pitchFamily="50" charset="-128"/>
                <a:ea typeface="メイリオ" panose="020B0604030504040204" pitchFamily="50" charset="-128"/>
              </a:rPr>
            </a:br>
            <a:br>
              <a:rPr lang="en-US" altLang="ja-JP" sz="2400" u="sng"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物を運ぶ貨物や料理を運ぶ料理配達とは根本的に異なる</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日本では安全安心を担保することは絶対に必要</a:t>
            </a:r>
            <a:br>
              <a:rPr lang="en-US" altLang="ja-JP" sz="2400" dirty="0">
                <a:latin typeface="メイリオ" panose="020B0604030504040204" pitchFamily="50" charset="-128"/>
                <a:ea typeface="メイリオ" panose="020B0604030504040204" pitchFamily="50" charset="-128"/>
              </a:rPr>
            </a:br>
            <a:endParaRPr lang="en-US" altLang="ja-JP" sz="24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400" b="1" dirty="0">
                <a:latin typeface="メイリオ" panose="020B0604030504040204" pitchFamily="50" charset="-128"/>
                <a:ea typeface="メイリオ" panose="020B0604030504040204" pitchFamily="50" charset="-128"/>
              </a:rPr>
              <a:t> </a:t>
            </a:r>
            <a:r>
              <a:rPr lang="ja-JP" altLang="en-US" sz="2400" b="1" dirty="0">
                <a:solidFill>
                  <a:srgbClr val="FF0000"/>
                </a:solidFill>
                <a:latin typeface="メイリオ" panose="020B0604030504040204" pitchFamily="50" charset="-128"/>
                <a:ea typeface="メイリオ" panose="020B0604030504040204" pitchFamily="50" charset="-128"/>
              </a:rPr>
              <a:t>命</a:t>
            </a:r>
            <a:r>
              <a:rPr lang="ja-JP" altLang="en-US" sz="2400" b="1" dirty="0">
                <a:latin typeface="メイリオ" panose="020B0604030504040204" pitchFamily="50" charset="-128"/>
                <a:ea typeface="メイリオ" panose="020B0604030504040204" pitchFamily="50" charset="-128"/>
              </a:rPr>
              <a:t>はお金に換えられない</a:t>
            </a:r>
            <a:br>
              <a:rPr lang="en-US" altLang="ja-JP" sz="2400" dirty="0">
                <a:latin typeface="メイリオ" panose="020B0604030504040204" pitchFamily="50" charset="-128"/>
                <a:ea typeface="メイリオ" panose="020B0604030504040204" pitchFamily="50" charset="-128"/>
              </a:rPr>
            </a:b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事後的な金銭賠償では問題は解決しない</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事件事故が発生しないような、事前の対策が必須</a:t>
            </a:r>
            <a:br>
              <a:rPr lang="en-US" altLang="ja-JP" sz="2400" dirty="0">
                <a:latin typeface="メイリオ" panose="020B0604030504040204" pitchFamily="50" charset="-128"/>
                <a:ea typeface="メイリオ" panose="020B0604030504040204" pitchFamily="50" charset="-128"/>
              </a:rPr>
            </a:br>
            <a:endParaRPr lang="en-US" altLang="ja-JP" sz="24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400" b="1" dirty="0">
                <a:latin typeface="メイリオ" panose="020B0604030504040204" pitchFamily="50" charset="-128"/>
                <a:ea typeface="メイリオ" panose="020B0604030504040204" pitchFamily="50" charset="-128"/>
              </a:rPr>
              <a:t> </a:t>
            </a:r>
            <a:r>
              <a:rPr lang="ja-JP" altLang="en-US" sz="2400" b="1" dirty="0">
                <a:solidFill>
                  <a:srgbClr val="FF0000"/>
                </a:solidFill>
                <a:latin typeface="メイリオ" panose="020B0604030504040204" pitchFamily="50" charset="-128"/>
                <a:ea typeface="メイリオ" panose="020B0604030504040204" pitchFamily="50" charset="-128"/>
              </a:rPr>
              <a:t>責任</a:t>
            </a:r>
            <a:r>
              <a:rPr lang="ja-JP" altLang="en-US" sz="2400" b="1" dirty="0">
                <a:latin typeface="メイリオ" panose="020B0604030504040204" pitchFamily="50" charset="-128"/>
                <a:ea typeface="メイリオ" panose="020B0604030504040204" pitchFamily="50" charset="-128"/>
              </a:rPr>
              <a:t>の所在は明確に</a:t>
            </a:r>
            <a:br>
              <a:rPr lang="en-US" altLang="ja-JP" sz="2400" dirty="0">
                <a:latin typeface="メイリオ" panose="020B0604030504040204" pitchFamily="50" charset="-128"/>
                <a:ea typeface="メイリオ" panose="020B0604030504040204" pitchFamily="50" charset="-128"/>
              </a:rPr>
            </a:b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全ての責任を負う運行主体としての法人が必要</a:t>
            </a:r>
            <a:endParaRPr lang="en-US" altLang="ja-JP" sz="2400" dirty="0">
              <a:latin typeface="メイリオ" panose="020B0604030504040204" pitchFamily="50" charset="-128"/>
              <a:ea typeface="メイリオ" panose="020B0604030504040204" pitchFamily="50" charset="-128"/>
            </a:endParaRPr>
          </a:p>
          <a:p>
            <a:pPr marL="514350" indent="-514350">
              <a:buFont typeface="+mj-lt"/>
              <a:buAutoNum type="arabicPeriod"/>
            </a:pPr>
            <a:endParaRPr lang="en-US" altLang="ja-JP" sz="24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400" b="1" dirty="0">
                <a:latin typeface="メイリオ" panose="020B0604030504040204" pitchFamily="50" charset="-128"/>
                <a:ea typeface="メイリオ" panose="020B0604030504040204" pitchFamily="50" charset="-128"/>
              </a:rPr>
              <a:t> </a:t>
            </a:r>
            <a:r>
              <a:rPr lang="ja-JP" altLang="en-US" sz="2400" b="1" dirty="0">
                <a:solidFill>
                  <a:srgbClr val="FF0000"/>
                </a:solidFill>
                <a:latin typeface="メイリオ" panose="020B0604030504040204" pitchFamily="50" charset="-128"/>
                <a:ea typeface="メイリオ" panose="020B0604030504040204" pitchFamily="50" charset="-128"/>
              </a:rPr>
              <a:t>いつでも誰でも</a:t>
            </a:r>
            <a:r>
              <a:rPr lang="ja-JP" altLang="en-US" sz="2400" b="1" dirty="0">
                <a:latin typeface="メイリオ" panose="020B0604030504040204" pitchFamily="50" charset="-128"/>
                <a:ea typeface="メイリオ" panose="020B0604030504040204" pitchFamily="50" charset="-128"/>
              </a:rPr>
              <a:t>乗れなければならない</a:t>
            </a:r>
            <a:br>
              <a:rPr lang="en-US" altLang="ja-JP" sz="2400" dirty="0">
                <a:latin typeface="メイリオ" panose="020B0604030504040204" pitchFamily="50" charset="-128"/>
                <a:ea typeface="メイリオ" panose="020B0604030504040204" pitchFamily="50" charset="-128"/>
              </a:rPr>
            </a:b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高齢者や障害者など社会的弱者も安心して乗車できるべき</a:t>
            </a:r>
          </a:p>
        </p:txBody>
      </p:sp>
      <p:pic>
        <p:nvPicPr>
          <p:cNvPr id="14" name="図 13">
            <a:extLst>
              <a:ext uri="{FF2B5EF4-FFF2-40B4-BE49-F238E27FC236}">
                <a16:creationId xmlns:a16="http://schemas.microsoft.com/office/drawing/2014/main" id="{C9CAEF1F-E890-55A6-0DBE-575538C50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8939" y="5046523"/>
            <a:ext cx="1835357" cy="1729824"/>
          </a:xfrm>
          <a:prstGeom prst="rect">
            <a:avLst/>
          </a:prstGeom>
        </p:spPr>
      </p:pic>
      <p:pic>
        <p:nvPicPr>
          <p:cNvPr id="16" name="図 15">
            <a:extLst>
              <a:ext uri="{FF2B5EF4-FFF2-40B4-BE49-F238E27FC236}">
                <a16:creationId xmlns:a16="http://schemas.microsoft.com/office/drawing/2014/main" id="{A6C33B91-119E-D1D5-BE06-59FBEF4D4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6559" y="3519425"/>
            <a:ext cx="1569230" cy="1835357"/>
          </a:xfrm>
          <a:prstGeom prst="rect">
            <a:avLst/>
          </a:prstGeom>
        </p:spPr>
      </p:pic>
      <p:pic>
        <p:nvPicPr>
          <p:cNvPr id="18" name="図 17">
            <a:extLst>
              <a:ext uri="{FF2B5EF4-FFF2-40B4-BE49-F238E27FC236}">
                <a16:creationId xmlns:a16="http://schemas.microsoft.com/office/drawing/2014/main" id="{C6E97418-A91E-CF1F-6A97-62ED65387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9381" y="2610086"/>
            <a:ext cx="1835357" cy="1202159"/>
          </a:xfrm>
          <a:prstGeom prst="rect">
            <a:avLst/>
          </a:prstGeom>
        </p:spPr>
      </p:pic>
      <p:pic>
        <p:nvPicPr>
          <p:cNvPr id="20" name="図 19">
            <a:extLst>
              <a:ext uri="{FF2B5EF4-FFF2-40B4-BE49-F238E27FC236}">
                <a16:creationId xmlns:a16="http://schemas.microsoft.com/office/drawing/2014/main" id="{4C5737A8-290E-0D8A-BB69-52B7DC61A7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2562" y="923340"/>
            <a:ext cx="1594517" cy="1594517"/>
          </a:xfrm>
          <a:prstGeom prst="rect">
            <a:avLst/>
          </a:prstGeom>
        </p:spPr>
      </p:pic>
      <p:grpSp>
        <p:nvGrpSpPr>
          <p:cNvPr id="21" name="Group 13">
            <a:extLst>
              <a:ext uri="{FF2B5EF4-FFF2-40B4-BE49-F238E27FC236}">
                <a16:creationId xmlns:a16="http://schemas.microsoft.com/office/drawing/2014/main" id="{E48D436C-92AE-1D35-6950-69BF284EC77B}"/>
              </a:ext>
            </a:extLst>
          </p:cNvPr>
          <p:cNvGrpSpPr>
            <a:grpSpLocks/>
          </p:cNvGrpSpPr>
          <p:nvPr/>
        </p:nvGrpSpPr>
        <p:grpSpPr bwMode="auto">
          <a:xfrm>
            <a:off x="12465" y="380526"/>
            <a:ext cx="9251950" cy="496888"/>
            <a:chOff x="0" y="144"/>
            <a:chExt cx="5828" cy="313"/>
          </a:xfrm>
        </p:grpSpPr>
        <p:grpSp>
          <p:nvGrpSpPr>
            <p:cNvPr id="22" name="グループ化 4">
              <a:extLst>
                <a:ext uri="{FF2B5EF4-FFF2-40B4-BE49-F238E27FC236}">
                  <a16:creationId xmlns:a16="http://schemas.microsoft.com/office/drawing/2014/main" id="{1DE3E2CE-990F-AA63-B9EA-1901E7DFAA01}"/>
                </a:ext>
              </a:extLst>
            </p:cNvPr>
            <p:cNvGrpSpPr>
              <a:grpSpLocks/>
            </p:cNvGrpSpPr>
            <p:nvPr/>
          </p:nvGrpSpPr>
          <p:grpSpPr bwMode="auto">
            <a:xfrm>
              <a:off x="0" y="422"/>
              <a:ext cx="5828" cy="35"/>
              <a:chOff x="-72008" y="1573580"/>
              <a:chExt cx="9252520" cy="55220"/>
            </a:xfrm>
          </p:grpSpPr>
          <p:cxnSp>
            <p:nvCxnSpPr>
              <p:cNvPr id="25" name="直線コネクタ 2">
                <a:extLst>
                  <a:ext uri="{FF2B5EF4-FFF2-40B4-BE49-F238E27FC236}">
                    <a16:creationId xmlns:a16="http://schemas.microsoft.com/office/drawing/2014/main" id="{CD7433D8-1757-B41C-8AF8-91D4C3B0C296}"/>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26" name="直線コネクタ 3">
                <a:extLst>
                  <a:ext uri="{FF2B5EF4-FFF2-40B4-BE49-F238E27FC236}">
                    <a16:creationId xmlns:a16="http://schemas.microsoft.com/office/drawing/2014/main" id="{E689CB79-4E8F-9916-1D21-86D631802834}"/>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23" name="正方形/長方形 5">
              <a:extLst>
                <a:ext uri="{FF2B5EF4-FFF2-40B4-BE49-F238E27FC236}">
                  <a16:creationId xmlns:a16="http://schemas.microsoft.com/office/drawing/2014/main" id="{9472EE46-D903-4306-0CF4-200988829A84}"/>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24" name="正方形/長方形 12">
              <a:extLst>
                <a:ext uri="{FF2B5EF4-FFF2-40B4-BE49-F238E27FC236}">
                  <a16:creationId xmlns:a16="http://schemas.microsoft.com/office/drawing/2014/main" id="{BF70C6C2-4FFD-ED08-4C69-6691B22419D7}"/>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29" name="スライド番号プレースホルダー 28">
            <a:extLst>
              <a:ext uri="{FF2B5EF4-FFF2-40B4-BE49-F238E27FC236}">
                <a16:creationId xmlns:a16="http://schemas.microsoft.com/office/drawing/2014/main" id="{F18A6AC9-FA4B-960E-0334-A779064752FB}"/>
              </a:ext>
            </a:extLst>
          </p:cNvPr>
          <p:cNvSpPr>
            <a:spLocks noGrp="1"/>
          </p:cNvSpPr>
          <p:nvPr>
            <p:ph type="sldNum" sz="quarter" idx="12"/>
          </p:nvPr>
        </p:nvSpPr>
        <p:spPr/>
        <p:txBody>
          <a:bodyPr/>
          <a:lstStyle/>
          <a:p>
            <a:fld id="{81C86945-4E4F-4EC9-954C-E350A0E92378}" type="slidenum">
              <a:rPr kumimoji="1" lang="ja-JP" altLang="en-US" smtClean="0"/>
              <a:t>2</a:t>
            </a:fld>
            <a:endParaRPr kumimoji="1" lang="ja-JP" altLang="en-US"/>
          </a:p>
        </p:txBody>
      </p:sp>
    </p:spTree>
    <p:extLst>
      <p:ext uri="{BB962C8B-B14F-4D97-AF65-F5344CB8AC3E}">
        <p14:creationId xmlns:p14="http://schemas.microsoft.com/office/powerpoint/2010/main" val="2120241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その他ライドシェアの課題</a:t>
            </a:r>
          </a:p>
        </p:txBody>
      </p:sp>
      <p:sp>
        <p:nvSpPr>
          <p:cNvPr id="4" name="コンテンツ プレースホルダー 3">
            <a:extLst>
              <a:ext uri="{FF2B5EF4-FFF2-40B4-BE49-F238E27FC236}">
                <a16:creationId xmlns:a16="http://schemas.microsoft.com/office/drawing/2014/main" id="{2B8142FD-A472-C2D0-29FE-7D27D3263626}"/>
              </a:ext>
            </a:extLst>
          </p:cNvPr>
          <p:cNvSpPr>
            <a:spLocks noGrp="1"/>
          </p:cNvSpPr>
          <p:nvPr>
            <p:ph idx="1"/>
          </p:nvPr>
        </p:nvSpPr>
        <p:spPr>
          <a:xfrm>
            <a:off x="838200" y="1024759"/>
            <a:ext cx="10515600" cy="5596758"/>
          </a:xfrm>
          <a:solidFill>
            <a:srgbClr val="F2F2F2">
              <a:alpha val="50196"/>
            </a:srgbClr>
          </a:solidFill>
        </p:spPr>
        <p:txBody>
          <a:bodyPr>
            <a:normAutofit/>
          </a:bodyPr>
          <a:lstStyle/>
          <a:p>
            <a:r>
              <a:rPr lang="ja-JP" altLang="en-US" sz="2200" dirty="0">
                <a:latin typeface="メイリオ" panose="020B0604030504040204" pitchFamily="50" charset="-128"/>
                <a:ea typeface="メイリオ" panose="020B0604030504040204" pitchFamily="50" charset="-128"/>
              </a:rPr>
              <a:t>ライドシェア解禁にはリスクもある。丁寧に検討した制度設計</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と、解禁後も不断の改善が必要</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地域ごとのタクシー需給に応じた議論が必要</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東京や京都等で一時的・局所的に不足なだけの可能性も</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本当に不足しているのかタクシー需給の正確な現状把握は必須</a:t>
            </a:r>
            <a:endParaRPr lang="en-US" altLang="ja-JP" sz="2200" b="1"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社会保障制度の改革</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個人事業主化により国の社会保障収入が減り制度が維持できない可能性も</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フリーランスにも一定の社会保障が受けられる社会に</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ライドシェア急増で所得減の可能性</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ライドシェアドライバーの所得が現在のタクシードライバーの所得を下回る可能性も</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需要が増えない前提で過度な競争が起こらない制度が必要</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共同配車制度の導入</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全てのライドシェア車両を対象とした効率的な共同配車制度の導入も</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アプリでも電話でもワンストップで配車を依頼できる</a:t>
            </a:r>
          </a:p>
        </p:txBody>
      </p:sp>
      <p:grpSp>
        <p:nvGrpSpPr>
          <p:cNvPr id="5" name="Group 13">
            <a:extLst>
              <a:ext uri="{FF2B5EF4-FFF2-40B4-BE49-F238E27FC236}">
                <a16:creationId xmlns:a16="http://schemas.microsoft.com/office/drawing/2014/main" id="{F74BF014-6AC9-8EFF-9A27-0FF4BFAEF19D}"/>
              </a:ext>
            </a:extLst>
          </p:cNvPr>
          <p:cNvGrpSpPr>
            <a:grpSpLocks/>
          </p:cNvGrpSpPr>
          <p:nvPr/>
        </p:nvGrpSpPr>
        <p:grpSpPr bwMode="auto">
          <a:xfrm>
            <a:off x="12465" y="380526"/>
            <a:ext cx="9251950" cy="496888"/>
            <a:chOff x="0" y="144"/>
            <a:chExt cx="5828" cy="313"/>
          </a:xfrm>
        </p:grpSpPr>
        <p:grpSp>
          <p:nvGrpSpPr>
            <p:cNvPr id="6" name="グループ化 4">
              <a:extLst>
                <a:ext uri="{FF2B5EF4-FFF2-40B4-BE49-F238E27FC236}">
                  <a16:creationId xmlns:a16="http://schemas.microsoft.com/office/drawing/2014/main" id="{46F48104-B7FD-B568-766A-F40D44D269A8}"/>
                </a:ext>
              </a:extLst>
            </p:cNvPr>
            <p:cNvGrpSpPr>
              <a:grpSpLocks/>
            </p:cNvGrpSpPr>
            <p:nvPr/>
          </p:nvGrpSpPr>
          <p:grpSpPr bwMode="auto">
            <a:xfrm>
              <a:off x="0" y="422"/>
              <a:ext cx="5828" cy="35"/>
              <a:chOff x="-72008" y="1573580"/>
              <a:chExt cx="9252520" cy="55220"/>
            </a:xfrm>
          </p:grpSpPr>
          <p:cxnSp>
            <p:nvCxnSpPr>
              <p:cNvPr id="9" name="直線コネクタ 2">
                <a:extLst>
                  <a:ext uri="{FF2B5EF4-FFF2-40B4-BE49-F238E27FC236}">
                    <a16:creationId xmlns:a16="http://schemas.microsoft.com/office/drawing/2014/main" id="{52D4A118-4940-3979-6B07-E7C9A3E2B5CD}"/>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0" name="直線コネクタ 3">
                <a:extLst>
                  <a:ext uri="{FF2B5EF4-FFF2-40B4-BE49-F238E27FC236}">
                    <a16:creationId xmlns:a16="http://schemas.microsoft.com/office/drawing/2014/main" id="{7E37B1C4-CFC0-8196-AEB4-B4B250BADE2D}"/>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7" name="正方形/長方形 5">
              <a:extLst>
                <a:ext uri="{FF2B5EF4-FFF2-40B4-BE49-F238E27FC236}">
                  <a16:creationId xmlns:a16="http://schemas.microsoft.com/office/drawing/2014/main" id="{42EE344F-6069-A2C4-0287-8F3294F9CA10}"/>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8" name="正方形/長方形 12">
              <a:extLst>
                <a:ext uri="{FF2B5EF4-FFF2-40B4-BE49-F238E27FC236}">
                  <a16:creationId xmlns:a16="http://schemas.microsoft.com/office/drawing/2014/main" id="{3191D1A7-5F55-6610-AA91-4ED32281CA43}"/>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3" name="スライド番号プレースホルダー 12">
            <a:extLst>
              <a:ext uri="{FF2B5EF4-FFF2-40B4-BE49-F238E27FC236}">
                <a16:creationId xmlns:a16="http://schemas.microsoft.com/office/drawing/2014/main" id="{8E749B41-651A-4FF3-2471-A18BBDB8F0A7}"/>
              </a:ext>
            </a:extLst>
          </p:cNvPr>
          <p:cNvSpPr>
            <a:spLocks noGrp="1"/>
          </p:cNvSpPr>
          <p:nvPr>
            <p:ph type="sldNum" sz="quarter" idx="12"/>
          </p:nvPr>
        </p:nvSpPr>
        <p:spPr/>
        <p:txBody>
          <a:bodyPr/>
          <a:lstStyle/>
          <a:p>
            <a:fld id="{81C86945-4E4F-4EC9-954C-E350A0E92378}" type="slidenum">
              <a:rPr kumimoji="1" lang="ja-JP" altLang="en-US" smtClean="0"/>
              <a:t>20</a:t>
            </a:fld>
            <a:endParaRPr kumimoji="1" lang="ja-JP" altLang="en-US"/>
          </a:p>
        </p:txBody>
      </p:sp>
      <p:pic>
        <p:nvPicPr>
          <p:cNvPr id="11" name="図 10">
            <a:extLst>
              <a:ext uri="{FF2B5EF4-FFF2-40B4-BE49-F238E27FC236}">
                <a16:creationId xmlns:a16="http://schemas.microsoft.com/office/drawing/2014/main" id="{6EDA9BB2-023B-0FD6-2854-E0243661A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1023" y="365125"/>
            <a:ext cx="2798512" cy="2699419"/>
          </a:xfrm>
          <a:prstGeom prst="rect">
            <a:avLst/>
          </a:prstGeom>
        </p:spPr>
      </p:pic>
      <p:sp>
        <p:nvSpPr>
          <p:cNvPr id="14" name="テキスト ボックス 13">
            <a:extLst>
              <a:ext uri="{FF2B5EF4-FFF2-40B4-BE49-F238E27FC236}">
                <a16:creationId xmlns:a16="http://schemas.microsoft.com/office/drawing/2014/main" id="{6C45537B-7F93-6ADB-7C3B-6D4DF4DB16A4}"/>
              </a:ext>
            </a:extLst>
          </p:cNvPr>
          <p:cNvSpPr txBox="1"/>
          <p:nvPr/>
        </p:nvSpPr>
        <p:spPr>
          <a:xfrm>
            <a:off x="10412916" y="128859"/>
            <a:ext cx="1595309" cy="246221"/>
          </a:xfrm>
          <a:prstGeom prst="rect">
            <a:avLst/>
          </a:prstGeom>
          <a:noFill/>
        </p:spPr>
        <p:txBody>
          <a:bodyPr wrap="none" rtlCol="0">
            <a:spAutoFit/>
          </a:bodyPr>
          <a:lstStyle/>
          <a:p>
            <a:r>
              <a:rPr kumimoji="1" lang="ja-JP" altLang="en-US" sz="1000" dirty="0"/>
              <a:t>国土交通省作成資料より</a:t>
            </a:r>
          </a:p>
        </p:txBody>
      </p:sp>
    </p:spTree>
    <p:extLst>
      <p:ext uri="{BB962C8B-B14F-4D97-AF65-F5344CB8AC3E}">
        <p14:creationId xmlns:p14="http://schemas.microsoft.com/office/powerpoint/2010/main" val="269271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タクシーとライドシェアの比較①</a:t>
            </a:r>
          </a:p>
        </p:txBody>
      </p:sp>
      <p:graphicFrame>
        <p:nvGraphicFramePr>
          <p:cNvPr id="6" name="コンテンツ プレースホルダー 5">
            <a:extLst>
              <a:ext uri="{FF2B5EF4-FFF2-40B4-BE49-F238E27FC236}">
                <a16:creationId xmlns:a16="http://schemas.microsoft.com/office/drawing/2014/main" id="{2E4E2779-D978-E08E-6646-304B21D0C6F3}"/>
              </a:ext>
            </a:extLst>
          </p:cNvPr>
          <p:cNvGraphicFramePr>
            <a:graphicFrameLocks noGrp="1"/>
          </p:cNvGraphicFramePr>
          <p:nvPr>
            <p:ph idx="1"/>
            <p:extLst>
              <p:ext uri="{D42A27DB-BD31-4B8C-83A1-F6EECF244321}">
                <p14:modId xmlns:p14="http://schemas.microsoft.com/office/powerpoint/2010/main" val="49942928"/>
              </p:ext>
            </p:extLst>
          </p:nvPr>
        </p:nvGraphicFramePr>
        <p:xfrm>
          <a:off x="299548" y="1084646"/>
          <a:ext cx="11256580" cy="5516880"/>
        </p:xfrm>
        <a:graphic>
          <a:graphicData uri="http://schemas.openxmlformats.org/drawingml/2006/table">
            <a:tbl>
              <a:tblPr firstRow="1" bandRow="1">
                <a:tableStyleId>{5C22544A-7EE6-4342-B048-85BDC9FD1C3A}</a:tableStyleId>
              </a:tblPr>
              <a:tblGrid>
                <a:gridCol w="2251316">
                  <a:extLst>
                    <a:ext uri="{9D8B030D-6E8A-4147-A177-3AD203B41FA5}">
                      <a16:colId xmlns:a16="http://schemas.microsoft.com/office/drawing/2014/main" val="2944524227"/>
                    </a:ext>
                  </a:extLst>
                </a:gridCol>
                <a:gridCol w="2251316">
                  <a:extLst>
                    <a:ext uri="{9D8B030D-6E8A-4147-A177-3AD203B41FA5}">
                      <a16:colId xmlns:a16="http://schemas.microsoft.com/office/drawing/2014/main" val="3972164193"/>
                    </a:ext>
                  </a:extLst>
                </a:gridCol>
                <a:gridCol w="2251316">
                  <a:extLst>
                    <a:ext uri="{9D8B030D-6E8A-4147-A177-3AD203B41FA5}">
                      <a16:colId xmlns:a16="http://schemas.microsoft.com/office/drawing/2014/main" val="705469008"/>
                    </a:ext>
                  </a:extLst>
                </a:gridCol>
                <a:gridCol w="2896262">
                  <a:extLst>
                    <a:ext uri="{9D8B030D-6E8A-4147-A177-3AD203B41FA5}">
                      <a16:colId xmlns:a16="http://schemas.microsoft.com/office/drawing/2014/main" val="461523925"/>
                    </a:ext>
                  </a:extLst>
                </a:gridCol>
                <a:gridCol w="1606370">
                  <a:extLst>
                    <a:ext uri="{9D8B030D-6E8A-4147-A177-3AD203B41FA5}">
                      <a16:colId xmlns:a16="http://schemas.microsoft.com/office/drawing/2014/main" val="1187936064"/>
                    </a:ext>
                  </a:extLst>
                </a:gridCol>
              </a:tblGrid>
              <a:tr h="601608">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r>
                        <a:rPr kumimoji="1" lang="ja-JP" altLang="en-US" sz="2000" dirty="0">
                          <a:latin typeface="メイリオ" panose="020B0604030504040204" pitchFamily="50" charset="-128"/>
                          <a:ea typeface="メイリオ" panose="020B0604030504040204" pitchFamily="50" charset="-128"/>
                        </a:rPr>
                        <a:t>法人タクシー</a:t>
                      </a:r>
                    </a:p>
                  </a:txBody>
                  <a:tcPr/>
                </a:tc>
                <a:tc>
                  <a:txBody>
                    <a:bodyPr/>
                    <a:lstStyle/>
                    <a:p>
                      <a:r>
                        <a:rPr kumimoji="1" lang="ja-JP" altLang="en-US" sz="2000" dirty="0">
                          <a:latin typeface="メイリオ" panose="020B0604030504040204" pitchFamily="50" charset="-128"/>
                          <a:ea typeface="メイリオ" panose="020B0604030504040204" pitchFamily="50" charset="-128"/>
                        </a:rPr>
                        <a:t>想定されるライドシェア</a:t>
                      </a:r>
                    </a:p>
                  </a:txBody>
                  <a:tcPr/>
                </a:tc>
                <a:tc>
                  <a:txBody>
                    <a:bodyPr/>
                    <a:lstStyle/>
                    <a:p>
                      <a:r>
                        <a:rPr kumimoji="1" lang="ja-JP" altLang="en-US" sz="2000" dirty="0">
                          <a:latin typeface="メイリオ" panose="020B0604030504040204" pitchFamily="50" charset="-128"/>
                          <a:ea typeface="メイリオ" panose="020B0604030504040204" pitchFamily="50" charset="-128"/>
                        </a:rPr>
                        <a:t>ライドシェアへの懸念点</a:t>
                      </a:r>
                    </a:p>
                  </a:txBody>
                  <a:tcPr/>
                </a:tc>
                <a:tc>
                  <a:txBody>
                    <a:bodyPr/>
                    <a:lstStyle/>
                    <a:p>
                      <a:r>
                        <a:rPr kumimoji="1" lang="ja-JP" altLang="en-US" sz="2000" dirty="0">
                          <a:latin typeface="メイリオ" panose="020B0604030504040204" pitchFamily="50" charset="-128"/>
                          <a:ea typeface="メイリオ" panose="020B0604030504040204" pitchFamily="50" charset="-128"/>
                        </a:rPr>
                        <a:t>備考</a:t>
                      </a:r>
                    </a:p>
                  </a:txBody>
                  <a:tcPr/>
                </a:tc>
                <a:extLst>
                  <a:ext uri="{0D108BD9-81ED-4DB2-BD59-A6C34878D82A}">
                    <a16:rowId xmlns:a16="http://schemas.microsoft.com/office/drawing/2014/main" val="2182837515"/>
                  </a:ext>
                </a:extLst>
              </a:tr>
              <a:tr h="601608">
                <a:tc>
                  <a:txBody>
                    <a:bodyPr/>
                    <a:lstStyle/>
                    <a:p>
                      <a:r>
                        <a:rPr kumimoji="1" lang="ja-JP" altLang="en-US" sz="2000" dirty="0">
                          <a:latin typeface="メイリオ" panose="020B0604030504040204" pitchFamily="50" charset="-128"/>
                          <a:ea typeface="メイリオ" panose="020B0604030504040204" pitchFamily="50" charset="-128"/>
                        </a:rPr>
                        <a:t>車両</a:t>
                      </a:r>
                    </a:p>
                  </a:txBody>
                  <a:tcPr/>
                </a:tc>
                <a:tc>
                  <a:txBody>
                    <a:bodyPr/>
                    <a:lstStyle/>
                    <a:p>
                      <a:r>
                        <a:rPr kumimoji="1" lang="ja-JP" altLang="en-US" sz="2000" dirty="0">
                          <a:latin typeface="メイリオ" panose="020B0604030504040204" pitchFamily="50" charset="-128"/>
                          <a:ea typeface="メイリオ" panose="020B0604030504040204" pitchFamily="50" charset="-128"/>
                        </a:rPr>
                        <a:t>営業車</a:t>
                      </a:r>
                    </a:p>
                  </a:txBody>
                  <a:tcPr/>
                </a:tc>
                <a:tc>
                  <a:txBody>
                    <a:bodyPr/>
                    <a:lstStyle/>
                    <a:p>
                      <a:r>
                        <a:rPr kumimoji="1" lang="ja-JP" altLang="en-US" sz="2000" dirty="0">
                          <a:latin typeface="メイリオ" panose="020B0604030504040204" pitchFamily="50" charset="-128"/>
                          <a:ea typeface="メイリオ" panose="020B0604030504040204" pitchFamily="50" charset="-128"/>
                        </a:rPr>
                        <a:t>自家用車</a:t>
                      </a:r>
                    </a:p>
                  </a:txBody>
                  <a:tcPr/>
                </a:tc>
                <a:tc>
                  <a:txBody>
                    <a:bodyPr/>
                    <a:lstStyle/>
                    <a:p>
                      <a:r>
                        <a:rPr kumimoji="1" lang="ja-JP" altLang="en-US" sz="2000" dirty="0">
                          <a:latin typeface="メイリオ" panose="020B0604030504040204" pitchFamily="50" charset="-128"/>
                          <a:ea typeface="メイリオ" panose="020B0604030504040204" pitchFamily="50" charset="-128"/>
                        </a:rPr>
                        <a:t>適切な車両整備がされるか</a:t>
                      </a:r>
                    </a:p>
                  </a:txBody>
                  <a:tcPr/>
                </a:tc>
                <a:tc>
                  <a:txBody>
                    <a:bodyPr/>
                    <a:lstStyle/>
                    <a:p>
                      <a:r>
                        <a:rPr kumimoji="1" lang="ja-JP" altLang="en-US" sz="2000" dirty="0">
                          <a:latin typeface="メイリオ" panose="020B0604030504040204" pitchFamily="50" charset="-128"/>
                          <a:ea typeface="メイリオ" panose="020B0604030504040204" pitchFamily="50" charset="-128"/>
                        </a:rPr>
                        <a:t>海外では営業車限定の例も</a:t>
                      </a:r>
                    </a:p>
                  </a:txBody>
                  <a:tcPr/>
                </a:tc>
                <a:extLst>
                  <a:ext uri="{0D108BD9-81ED-4DB2-BD59-A6C34878D82A}">
                    <a16:rowId xmlns:a16="http://schemas.microsoft.com/office/drawing/2014/main" val="2299600560"/>
                  </a:ext>
                </a:extLst>
              </a:tr>
              <a:tr h="601608">
                <a:tc>
                  <a:txBody>
                    <a:bodyPr/>
                    <a:lstStyle/>
                    <a:p>
                      <a:r>
                        <a:rPr kumimoji="1" lang="ja-JP" altLang="en-US" sz="2000" dirty="0">
                          <a:latin typeface="メイリオ" panose="020B0604030504040204" pitchFamily="50" charset="-128"/>
                          <a:ea typeface="メイリオ" panose="020B0604030504040204" pitchFamily="50" charset="-128"/>
                        </a:rPr>
                        <a:t>営業形態</a:t>
                      </a:r>
                    </a:p>
                  </a:txBody>
                  <a:tcPr/>
                </a:tc>
                <a:tc>
                  <a:txBody>
                    <a:bodyPr/>
                    <a:lstStyle/>
                    <a:p>
                      <a:r>
                        <a:rPr kumimoji="1" lang="ja-JP" altLang="en-US" sz="2000" dirty="0">
                          <a:latin typeface="メイリオ" panose="020B0604030504040204" pitchFamily="50" charset="-128"/>
                          <a:ea typeface="メイリオ" panose="020B0604030504040204" pitchFamily="50" charset="-128"/>
                        </a:rPr>
                        <a:t>流し／のりば／無線／アプリ</a:t>
                      </a:r>
                    </a:p>
                  </a:txBody>
                  <a:tcPr/>
                </a:tc>
                <a:tc>
                  <a:txBody>
                    <a:bodyPr/>
                    <a:lstStyle/>
                    <a:p>
                      <a:r>
                        <a:rPr kumimoji="1" lang="ja-JP" altLang="en-US" sz="2000" dirty="0">
                          <a:latin typeface="メイリオ" panose="020B0604030504040204" pitchFamily="50" charset="-128"/>
                          <a:ea typeface="メイリオ" panose="020B0604030504040204" pitchFamily="50" charset="-128"/>
                        </a:rPr>
                        <a:t>アプリ限定</a:t>
                      </a:r>
                    </a:p>
                  </a:txBody>
                  <a:tcPr/>
                </a:tc>
                <a:tc>
                  <a:txBody>
                    <a:bodyPr/>
                    <a:lstStyle/>
                    <a:p>
                      <a:r>
                        <a:rPr kumimoji="1" lang="ja-JP" altLang="en-US" sz="2000" dirty="0">
                          <a:latin typeface="メイリオ" panose="020B0604030504040204" pitchFamily="50" charset="-128"/>
                          <a:ea typeface="メイリオ" panose="020B0604030504040204" pitchFamily="50" charset="-128"/>
                        </a:rPr>
                        <a:t>アプリが使えない層が置き去りに</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162251494"/>
                  </a:ext>
                </a:extLst>
              </a:tr>
              <a:tr h="601608">
                <a:tc>
                  <a:txBody>
                    <a:bodyPr/>
                    <a:lstStyle/>
                    <a:p>
                      <a:r>
                        <a:rPr kumimoji="1" lang="ja-JP" altLang="en-US" sz="2000" dirty="0">
                          <a:latin typeface="メイリオ" panose="020B0604030504040204" pitchFamily="50" charset="-128"/>
                          <a:ea typeface="メイリオ" panose="020B0604030504040204" pitchFamily="50" charset="-128"/>
                        </a:rPr>
                        <a:t>運賃規制</a:t>
                      </a:r>
                    </a:p>
                  </a:txBody>
                  <a:tcPr/>
                </a:tc>
                <a:tc>
                  <a:txBody>
                    <a:bodyPr/>
                    <a:lstStyle/>
                    <a:p>
                      <a:r>
                        <a:rPr kumimoji="1" lang="ja-JP" altLang="en-US" sz="2000" dirty="0">
                          <a:latin typeface="メイリオ" panose="020B0604030504040204" pitchFamily="50" charset="-128"/>
                          <a:ea typeface="メイリオ" panose="020B0604030504040204" pitchFamily="50" charset="-128"/>
                        </a:rPr>
                        <a:t>認可運賃</a:t>
                      </a:r>
                    </a:p>
                  </a:txBody>
                  <a:tcPr/>
                </a:tc>
                <a:tc>
                  <a:txBody>
                    <a:bodyPr/>
                    <a:lstStyle/>
                    <a:p>
                      <a:r>
                        <a:rPr kumimoji="1" lang="ja-JP" altLang="en-US" sz="2000" dirty="0">
                          <a:latin typeface="メイリオ" panose="020B0604030504040204" pitchFamily="50" charset="-128"/>
                          <a:ea typeface="メイリオ" panose="020B0604030504040204" pitchFamily="50" charset="-128"/>
                        </a:rPr>
                        <a:t>ダイナミックプライシング</a:t>
                      </a:r>
                    </a:p>
                  </a:txBody>
                  <a:tcPr/>
                </a:tc>
                <a:tc>
                  <a:txBody>
                    <a:bodyPr/>
                    <a:lstStyle/>
                    <a:p>
                      <a:r>
                        <a:rPr kumimoji="1" lang="ja-JP" altLang="en-US" sz="2000" dirty="0">
                          <a:latin typeface="メイリオ" panose="020B0604030504040204" pitchFamily="50" charset="-128"/>
                          <a:ea typeface="メイリオ" panose="020B0604030504040204" pitchFamily="50" charset="-128"/>
                        </a:rPr>
                        <a:t>運賃の高騰や不当廉売</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907833521"/>
                  </a:ext>
                </a:extLst>
              </a:tr>
              <a:tr h="480038">
                <a:tc>
                  <a:txBody>
                    <a:bodyPr/>
                    <a:lstStyle/>
                    <a:p>
                      <a:r>
                        <a:rPr kumimoji="1" lang="ja-JP" altLang="en-US" sz="2000" dirty="0">
                          <a:latin typeface="メイリオ" panose="020B0604030504040204" pitchFamily="50" charset="-128"/>
                          <a:ea typeface="メイリオ" panose="020B0604030504040204" pitchFamily="50" charset="-128"/>
                        </a:rPr>
                        <a:t>運賃の決まり方</a:t>
                      </a:r>
                    </a:p>
                  </a:txBody>
                  <a:tcPr/>
                </a:tc>
                <a:tc>
                  <a:txBody>
                    <a:bodyPr/>
                    <a:lstStyle/>
                    <a:p>
                      <a:r>
                        <a:rPr kumimoji="1" lang="ja-JP" altLang="en-US" sz="2000" dirty="0">
                          <a:latin typeface="メイリオ" panose="020B0604030504040204" pitchFamily="50" charset="-128"/>
                          <a:ea typeface="メイリオ" panose="020B0604030504040204" pitchFamily="50" charset="-128"/>
                        </a:rPr>
                        <a:t>運賃メーター</a:t>
                      </a:r>
                    </a:p>
                  </a:txBody>
                  <a:tcPr/>
                </a:tc>
                <a:tc>
                  <a:txBody>
                    <a:bodyPr/>
                    <a:lstStyle/>
                    <a:p>
                      <a:r>
                        <a:rPr kumimoji="1" lang="ja-JP" altLang="en-US" sz="2000" dirty="0">
                          <a:latin typeface="メイリオ" panose="020B0604030504040204" pitchFamily="50" charset="-128"/>
                          <a:ea typeface="メイリオ" panose="020B0604030504040204" pitchFamily="50" charset="-128"/>
                        </a:rPr>
                        <a:t>事前確定</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r>
                        <a:rPr kumimoji="1" lang="ja-JP" altLang="en-US" sz="2000" dirty="0">
                          <a:latin typeface="メイリオ" panose="020B0604030504040204" pitchFamily="50" charset="-128"/>
                          <a:ea typeface="メイリオ" panose="020B0604030504040204" pitchFamily="50" charset="-128"/>
                        </a:rPr>
                        <a:t>ソフトメーター実用化</a:t>
                      </a:r>
                    </a:p>
                  </a:txBody>
                  <a:tcPr/>
                </a:tc>
                <a:extLst>
                  <a:ext uri="{0D108BD9-81ED-4DB2-BD59-A6C34878D82A}">
                    <a16:rowId xmlns:a16="http://schemas.microsoft.com/office/drawing/2014/main" val="2310712367"/>
                  </a:ext>
                </a:extLst>
              </a:tr>
              <a:tr h="480038">
                <a:tc>
                  <a:txBody>
                    <a:bodyPr/>
                    <a:lstStyle/>
                    <a:p>
                      <a:r>
                        <a:rPr kumimoji="1" lang="ja-JP" altLang="en-US" sz="2000" dirty="0">
                          <a:latin typeface="メイリオ" panose="020B0604030504040204" pitchFamily="50" charset="-128"/>
                          <a:ea typeface="メイリオ" panose="020B0604030504040204" pitchFamily="50" charset="-128"/>
                        </a:rPr>
                        <a:t>決済方法</a:t>
                      </a:r>
                    </a:p>
                  </a:txBody>
                  <a:tcPr/>
                </a:tc>
                <a:tc>
                  <a:txBody>
                    <a:bodyPr/>
                    <a:lstStyle/>
                    <a:p>
                      <a:r>
                        <a:rPr kumimoji="1" lang="ja-JP" altLang="en-US" sz="2000" dirty="0">
                          <a:latin typeface="メイリオ" panose="020B0604030504040204" pitchFamily="50" charset="-128"/>
                          <a:ea typeface="メイリオ" panose="020B0604030504040204" pitchFamily="50" charset="-128"/>
                        </a:rPr>
                        <a:t>現金など多彩な方法</a:t>
                      </a:r>
                    </a:p>
                  </a:txBody>
                  <a:tcPr/>
                </a:tc>
                <a:tc>
                  <a:txBody>
                    <a:bodyPr/>
                    <a:lstStyle/>
                    <a:p>
                      <a:r>
                        <a:rPr kumimoji="1" lang="ja-JP" altLang="en-US" sz="2000" dirty="0">
                          <a:latin typeface="メイリオ" panose="020B0604030504040204" pitchFamily="50" charset="-128"/>
                          <a:ea typeface="メイリオ" panose="020B0604030504040204" pitchFamily="50" charset="-128"/>
                        </a:rPr>
                        <a:t>カード決済</a:t>
                      </a:r>
                    </a:p>
                  </a:txBody>
                  <a:tcPr/>
                </a:tc>
                <a:tc>
                  <a:txBody>
                    <a:bodyPr/>
                    <a:lstStyle/>
                    <a:p>
                      <a:r>
                        <a:rPr kumimoji="1" lang="ja-JP" altLang="en-US" sz="2000" dirty="0">
                          <a:latin typeface="メイリオ" panose="020B0604030504040204" pitchFamily="50" charset="-128"/>
                          <a:ea typeface="メイリオ" panose="020B0604030504040204" pitchFamily="50" charset="-128"/>
                        </a:rPr>
                        <a:t>カードがないと乗れない</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868134985"/>
                  </a:ext>
                </a:extLst>
              </a:tr>
              <a:tr h="480038">
                <a:tc>
                  <a:txBody>
                    <a:bodyPr/>
                    <a:lstStyle/>
                    <a:p>
                      <a:r>
                        <a:rPr kumimoji="1" lang="ja-JP" altLang="en-US" sz="2000" dirty="0">
                          <a:latin typeface="メイリオ" panose="020B0604030504040204" pitchFamily="50" charset="-128"/>
                          <a:ea typeface="メイリオ" panose="020B0604030504040204" pitchFamily="50" charset="-128"/>
                        </a:rPr>
                        <a:t>運行管理</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整備管理</a:t>
                      </a:r>
                    </a:p>
                  </a:txBody>
                  <a:tcPr/>
                </a:tc>
                <a:tc>
                  <a:txBody>
                    <a:bodyPr/>
                    <a:lstStyle/>
                    <a:p>
                      <a:r>
                        <a:rPr kumimoji="1" lang="ja-JP" altLang="en-US" sz="2000" dirty="0">
                          <a:latin typeface="メイリオ" panose="020B0604030504040204" pitchFamily="50" charset="-128"/>
                          <a:ea typeface="メイリオ" panose="020B0604030504040204" pitchFamily="50" charset="-128"/>
                        </a:rPr>
                        <a:t>運行管理・整備管理の有資格者が管理</a:t>
                      </a:r>
                    </a:p>
                  </a:txBody>
                  <a:tcPr/>
                </a:tc>
                <a:tc>
                  <a:txBody>
                    <a:bodyPr/>
                    <a:lstStyle/>
                    <a:p>
                      <a:r>
                        <a:rPr kumimoji="1" lang="ja-JP" altLang="en-US" sz="2000" dirty="0">
                          <a:latin typeface="メイリオ" panose="020B0604030504040204" pitchFamily="50" charset="-128"/>
                          <a:ea typeface="メイリオ" panose="020B0604030504040204" pitchFamily="50" charset="-128"/>
                        </a:rPr>
                        <a:t>ドライバーの自己責任</a:t>
                      </a:r>
                    </a:p>
                  </a:txBody>
                  <a:tcPr/>
                </a:tc>
                <a:tc>
                  <a:txBody>
                    <a:bodyPr/>
                    <a:lstStyle/>
                    <a:p>
                      <a:r>
                        <a:rPr kumimoji="1" lang="ja-JP" altLang="en-US" sz="2000" dirty="0">
                          <a:latin typeface="メイリオ" panose="020B0604030504040204" pitchFamily="50" charset="-128"/>
                          <a:ea typeface="メイリオ" panose="020B0604030504040204" pitchFamily="50" charset="-128"/>
                        </a:rPr>
                        <a:t>ドライバー任せに</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951982595"/>
                  </a:ext>
                </a:extLst>
              </a:tr>
            </a:tbl>
          </a:graphicData>
        </a:graphic>
      </p:graphicFrame>
      <p:grpSp>
        <p:nvGrpSpPr>
          <p:cNvPr id="10" name="Group 13">
            <a:extLst>
              <a:ext uri="{FF2B5EF4-FFF2-40B4-BE49-F238E27FC236}">
                <a16:creationId xmlns:a16="http://schemas.microsoft.com/office/drawing/2014/main" id="{9284BBC5-2A5B-A4CC-D37F-AF59BF3756E3}"/>
              </a:ext>
            </a:extLst>
          </p:cNvPr>
          <p:cNvGrpSpPr>
            <a:grpSpLocks/>
          </p:cNvGrpSpPr>
          <p:nvPr/>
        </p:nvGrpSpPr>
        <p:grpSpPr bwMode="auto">
          <a:xfrm>
            <a:off x="12465" y="380526"/>
            <a:ext cx="9251950" cy="496888"/>
            <a:chOff x="0" y="144"/>
            <a:chExt cx="5828" cy="313"/>
          </a:xfrm>
        </p:grpSpPr>
        <p:grpSp>
          <p:nvGrpSpPr>
            <p:cNvPr id="11" name="グループ化 4">
              <a:extLst>
                <a:ext uri="{FF2B5EF4-FFF2-40B4-BE49-F238E27FC236}">
                  <a16:creationId xmlns:a16="http://schemas.microsoft.com/office/drawing/2014/main" id="{356DE357-4C9C-5F4B-8351-D360D4DEF093}"/>
                </a:ext>
              </a:extLst>
            </p:cNvPr>
            <p:cNvGrpSpPr>
              <a:grpSpLocks/>
            </p:cNvGrpSpPr>
            <p:nvPr/>
          </p:nvGrpSpPr>
          <p:grpSpPr bwMode="auto">
            <a:xfrm>
              <a:off x="0" y="422"/>
              <a:ext cx="5828" cy="35"/>
              <a:chOff x="-72008" y="1573580"/>
              <a:chExt cx="9252520" cy="55220"/>
            </a:xfrm>
          </p:grpSpPr>
          <p:cxnSp>
            <p:nvCxnSpPr>
              <p:cNvPr id="14" name="直線コネクタ 2">
                <a:extLst>
                  <a:ext uri="{FF2B5EF4-FFF2-40B4-BE49-F238E27FC236}">
                    <a16:creationId xmlns:a16="http://schemas.microsoft.com/office/drawing/2014/main" id="{63009A76-4B79-8899-702A-E9BBAEF857F2}"/>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5" name="直線コネクタ 3">
                <a:extLst>
                  <a:ext uri="{FF2B5EF4-FFF2-40B4-BE49-F238E27FC236}">
                    <a16:creationId xmlns:a16="http://schemas.microsoft.com/office/drawing/2014/main" id="{B3B479D2-5784-778A-D9DF-9137D327501F}"/>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12" name="正方形/長方形 5">
              <a:extLst>
                <a:ext uri="{FF2B5EF4-FFF2-40B4-BE49-F238E27FC236}">
                  <a16:creationId xmlns:a16="http://schemas.microsoft.com/office/drawing/2014/main" id="{EC13FB2B-1B3E-9A00-CB87-B6FB23955FEE}"/>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13" name="正方形/長方形 12">
              <a:extLst>
                <a:ext uri="{FF2B5EF4-FFF2-40B4-BE49-F238E27FC236}">
                  <a16:creationId xmlns:a16="http://schemas.microsoft.com/office/drawing/2014/main" id="{012DD51A-65A9-3B1B-AE40-74C4DDCE8E82}"/>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8" name="スライド番号プレースホルダー 17">
            <a:extLst>
              <a:ext uri="{FF2B5EF4-FFF2-40B4-BE49-F238E27FC236}">
                <a16:creationId xmlns:a16="http://schemas.microsoft.com/office/drawing/2014/main" id="{98235915-D6C8-BB4D-BA04-1649F1FA7F21}"/>
              </a:ext>
            </a:extLst>
          </p:cNvPr>
          <p:cNvSpPr>
            <a:spLocks noGrp="1"/>
          </p:cNvSpPr>
          <p:nvPr>
            <p:ph type="sldNum" sz="quarter" idx="12"/>
          </p:nvPr>
        </p:nvSpPr>
        <p:spPr/>
        <p:txBody>
          <a:bodyPr/>
          <a:lstStyle/>
          <a:p>
            <a:fld id="{81C86945-4E4F-4EC9-954C-E350A0E92378}" type="slidenum">
              <a:rPr kumimoji="1" lang="ja-JP" altLang="en-US" smtClean="0"/>
              <a:t>3</a:t>
            </a:fld>
            <a:endParaRPr kumimoji="1" lang="ja-JP" altLang="en-US"/>
          </a:p>
        </p:txBody>
      </p:sp>
    </p:spTree>
    <p:extLst>
      <p:ext uri="{BB962C8B-B14F-4D97-AF65-F5344CB8AC3E}">
        <p14:creationId xmlns:p14="http://schemas.microsoft.com/office/powerpoint/2010/main" val="330485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lang="ja-JP" altLang="en-US" dirty="0">
                <a:latin typeface="メイリオ" panose="020B0604030504040204" pitchFamily="50" charset="-128"/>
                <a:ea typeface="メイリオ" panose="020B0604030504040204" pitchFamily="50" charset="-128"/>
              </a:rPr>
              <a:t>タクシーとライドシェアの比較②</a:t>
            </a:r>
            <a:endParaRPr kumimoji="1" lang="ja-JP" altLang="en-US" dirty="0">
              <a:latin typeface="メイリオ" panose="020B0604030504040204" pitchFamily="50" charset="-128"/>
              <a:ea typeface="メイリオ" panose="020B0604030504040204" pitchFamily="50" charset="-128"/>
            </a:endParaRPr>
          </a:p>
        </p:txBody>
      </p:sp>
      <p:graphicFrame>
        <p:nvGraphicFramePr>
          <p:cNvPr id="6" name="コンテンツ プレースホルダー 5">
            <a:extLst>
              <a:ext uri="{FF2B5EF4-FFF2-40B4-BE49-F238E27FC236}">
                <a16:creationId xmlns:a16="http://schemas.microsoft.com/office/drawing/2014/main" id="{2E4E2779-D978-E08E-6646-304B21D0C6F3}"/>
              </a:ext>
            </a:extLst>
          </p:cNvPr>
          <p:cNvGraphicFramePr>
            <a:graphicFrameLocks noGrp="1"/>
          </p:cNvGraphicFramePr>
          <p:nvPr>
            <p:ph idx="1"/>
            <p:extLst>
              <p:ext uri="{D42A27DB-BD31-4B8C-83A1-F6EECF244321}">
                <p14:modId xmlns:p14="http://schemas.microsoft.com/office/powerpoint/2010/main" val="3026016853"/>
              </p:ext>
            </p:extLst>
          </p:nvPr>
        </p:nvGraphicFramePr>
        <p:xfrm>
          <a:off x="299548" y="1093698"/>
          <a:ext cx="11256580" cy="5399172"/>
        </p:xfrm>
        <a:graphic>
          <a:graphicData uri="http://schemas.openxmlformats.org/drawingml/2006/table">
            <a:tbl>
              <a:tblPr firstRow="1" bandRow="1">
                <a:tableStyleId>{5C22544A-7EE6-4342-B048-85BDC9FD1C3A}</a:tableStyleId>
              </a:tblPr>
              <a:tblGrid>
                <a:gridCol w="2251316">
                  <a:extLst>
                    <a:ext uri="{9D8B030D-6E8A-4147-A177-3AD203B41FA5}">
                      <a16:colId xmlns:a16="http://schemas.microsoft.com/office/drawing/2014/main" val="2944524227"/>
                    </a:ext>
                  </a:extLst>
                </a:gridCol>
                <a:gridCol w="2251316">
                  <a:extLst>
                    <a:ext uri="{9D8B030D-6E8A-4147-A177-3AD203B41FA5}">
                      <a16:colId xmlns:a16="http://schemas.microsoft.com/office/drawing/2014/main" val="3972164193"/>
                    </a:ext>
                  </a:extLst>
                </a:gridCol>
                <a:gridCol w="2251316">
                  <a:extLst>
                    <a:ext uri="{9D8B030D-6E8A-4147-A177-3AD203B41FA5}">
                      <a16:colId xmlns:a16="http://schemas.microsoft.com/office/drawing/2014/main" val="705469008"/>
                    </a:ext>
                  </a:extLst>
                </a:gridCol>
                <a:gridCol w="2251316">
                  <a:extLst>
                    <a:ext uri="{9D8B030D-6E8A-4147-A177-3AD203B41FA5}">
                      <a16:colId xmlns:a16="http://schemas.microsoft.com/office/drawing/2014/main" val="461523925"/>
                    </a:ext>
                  </a:extLst>
                </a:gridCol>
                <a:gridCol w="2251316">
                  <a:extLst>
                    <a:ext uri="{9D8B030D-6E8A-4147-A177-3AD203B41FA5}">
                      <a16:colId xmlns:a16="http://schemas.microsoft.com/office/drawing/2014/main" val="1187936064"/>
                    </a:ext>
                  </a:extLst>
                </a:gridCol>
              </a:tblGrid>
              <a:tr h="722514">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r>
                        <a:rPr kumimoji="1" lang="ja-JP" altLang="en-US" sz="2000" dirty="0">
                          <a:latin typeface="メイリオ" panose="020B0604030504040204" pitchFamily="50" charset="-128"/>
                          <a:ea typeface="メイリオ" panose="020B0604030504040204" pitchFamily="50" charset="-128"/>
                        </a:rPr>
                        <a:t>法人タクシー</a:t>
                      </a:r>
                    </a:p>
                  </a:txBody>
                  <a:tcPr/>
                </a:tc>
                <a:tc>
                  <a:txBody>
                    <a:bodyPr/>
                    <a:lstStyle/>
                    <a:p>
                      <a:r>
                        <a:rPr kumimoji="1" lang="ja-JP" altLang="en-US" sz="2000" dirty="0">
                          <a:latin typeface="メイリオ" panose="020B0604030504040204" pitchFamily="50" charset="-128"/>
                          <a:ea typeface="メイリオ" panose="020B0604030504040204" pitchFamily="50" charset="-128"/>
                        </a:rPr>
                        <a:t>想定されるライドシェア</a:t>
                      </a:r>
                    </a:p>
                  </a:txBody>
                  <a:tcPr/>
                </a:tc>
                <a:tc>
                  <a:txBody>
                    <a:bodyPr/>
                    <a:lstStyle/>
                    <a:p>
                      <a:r>
                        <a:rPr kumimoji="1" lang="ja-JP" altLang="en-US" sz="2000" dirty="0">
                          <a:latin typeface="メイリオ" panose="020B0604030504040204" pitchFamily="50" charset="-128"/>
                          <a:ea typeface="メイリオ" panose="020B0604030504040204" pitchFamily="50" charset="-128"/>
                        </a:rPr>
                        <a:t>ライドシェアへの懸念点</a:t>
                      </a:r>
                    </a:p>
                  </a:txBody>
                  <a:tcPr/>
                </a:tc>
                <a:tc>
                  <a:txBody>
                    <a:bodyPr/>
                    <a:lstStyle/>
                    <a:p>
                      <a:r>
                        <a:rPr kumimoji="1" lang="ja-JP" altLang="en-US" sz="2000" dirty="0">
                          <a:latin typeface="メイリオ" panose="020B0604030504040204" pitchFamily="50" charset="-128"/>
                          <a:ea typeface="メイリオ" panose="020B0604030504040204" pitchFamily="50" charset="-128"/>
                        </a:rPr>
                        <a:t>備考</a:t>
                      </a:r>
                    </a:p>
                  </a:txBody>
                  <a:tcPr/>
                </a:tc>
                <a:extLst>
                  <a:ext uri="{0D108BD9-81ED-4DB2-BD59-A6C34878D82A}">
                    <a16:rowId xmlns:a16="http://schemas.microsoft.com/office/drawing/2014/main" val="2182837515"/>
                  </a:ext>
                </a:extLst>
              </a:tr>
              <a:tr h="722514">
                <a:tc>
                  <a:txBody>
                    <a:bodyPr/>
                    <a:lstStyle/>
                    <a:p>
                      <a:r>
                        <a:rPr kumimoji="1" lang="ja-JP" altLang="en-US" sz="2000" dirty="0">
                          <a:latin typeface="メイリオ" panose="020B0604030504040204" pitchFamily="50" charset="-128"/>
                          <a:ea typeface="メイリオ" panose="020B0604030504040204" pitchFamily="50" charset="-128"/>
                        </a:rPr>
                        <a:t>クレーム処理</a:t>
                      </a:r>
                    </a:p>
                  </a:txBody>
                  <a:tcPr/>
                </a:tc>
                <a:tc rowSpan="3">
                  <a:txBody>
                    <a:bodyPr/>
                    <a:lstStyle/>
                    <a:p>
                      <a:r>
                        <a:rPr kumimoji="1" lang="ja-JP" altLang="en-US" sz="2000" dirty="0">
                          <a:latin typeface="メイリオ" panose="020B0604030504040204" pitchFamily="50" charset="-128"/>
                          <a:ea typeface="メイリオ" panose="020B0604030504040204" pitchFamily="50" charset="-128"/>
                        </a:rPr>
                        <a:t>事業者（法人）の責任</a:t>
                      </a:r>
                    </a:p>
                  </a:txBody>
                  <a:tcPr/>
                </a:tc>
                <a:tc rowSpan="2">
                  <a:txBody>
                    <a:bodyPr/>
                    <a:lstStyle/>
                    <a:p>
                      <a:r>
                        <a:rPr kumimoji="1" lang="ja-JP" altLang="en-US" sz="2000" dirty="0">
                          <a:latin typeface="メイリオ" panose="020B0604030504040204" pitchFamily="50" charset="-128"/>
                          <a:ea typeface="メイリオ" panose="020B0604030504040204" pitchFamily="50" charset="-128"/>
                        </a:rPr>
                        <a:t>個人の責任</a:t>
                      </a:r>
                    </a:p>
                  </a:txBody>
                  <a:tcPr/>
                </a:tc>
                <a:tc>
                  <a:txBody>
                    <a:bodyPr/>
                    <a:lstStyle/>
                    <a:p>
                      <a:r>
                        <a:rPr kumimoji="1" lang="ja-JP" altLang="en-US" sz="2000" dirty="0">
                          <a:latin typeface="メイリオ" panose="020B0604030504040204" pitchFamily="50" charset="-128"/>
                          <a:ea typeface="メイリオ" panose="020B0604030504040204" pitchFamily="50" charset="-128"/>
                        </a:rPr>
                        <a:t>責任ある対応をできるのか</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873950851"/>
                  </a:ext>
                </a:extLst>
              </a:tr>
              <a:tr h="415274">
                <a:tc>
                  <a:txBody>
                    <a:bodyPr/>
                    <a:lstStyle/>
                    <a:p>
                      <a:r>
                        <a:rPr kumimoji="1" lang="ja-JP" altLang="en-US" sz="2000" dirty="0">
                          <a:latin typeface="メイリオ" panose="020B0604030504040204" pitchFamily="50" charset="-128"/>
                          <a:ea typeface="メイリオ" panose="020B0604030504040204" pitchFamily="50" charset="-128"/>
                        </a:rPr>
                        <a:t>事故処理</a:t>
                      </a:r>
                    </a:p>
                  </a:txBody>
                  <a:tcPr/>
                </a:tc>
                <a:tc vMerge="1">
                  <a:txBody>
                    <a:bodyPr/>
                    <a:lstStyle/>
                    <a:p>
                      <a:r>
                        <a:rPr kumimoji="1" lang="ja-JP" altLang="en-US" dirty="0">
                          <a:latin typeface="メイリオ" panose="020B0604030504040204" pitchFamily="50" charset="-128"/>
                          <a:ea typeface="メイリオ" panose="020B0604030504040204" pitchFamily="50" charset="-128"/>
                        </a:rPr>
                        <a:t>会社の責任</a:t>
                      </a:r>
                    </a:p>
                  </a:txBody>
                  <a:tcPr/>
                </a:tc>
                <a:tc vMerge="1">
                  <a:txBody>
                    <a:bodyPr/>
                    <a:lstStyle/>
                    <a:p>
                      <a:r>
                        <a:rPr kumimoji="1" lang="ja-JP" altLang="en-US" dirty="0">
                          <a:latin typeface="メイリオ" panose="020B0604030504040204" pitchFamily="50" charset="-128"/>
                          <a:ea typeface="メイリオ" panose="020B0604030504040204" pitchFamily="50" charset="-128"/>
                        </a:rPr>
                        <a:t>個人の責任</a:t>
                      </a:r>
                    </a:p>
                  </a:txBody>
                  <a:tcPr/>
                </a:tc>
                <a:tc>
                  <a:txBody>
                    <a:bodyPr/>
                    <a:lstStyle/>
                    <a:p>
                      <a:r>
                        <a:rPr kumimoji="1" lang="ja-JP" altLang="en-US" sz="2000" dirty="0">
                          <a:latin typeface="メイリオ" panose="020B0604030504040204" pitchFamily="50" charset="-128"/>
                          <a:ea typeface="メイリオ" panose="020B0604030504040204" pitchFamily="50" charset="-128"/>
                        </a:rPr>
                        <a:t>緊急時の対応窓口</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173210655"/>
                  </a:ext>
                </a:extLst>
              </a:tr>
              <a:tr h="743056">
                <a:tc>
                  <a:txBody>
                    <a:bodyPr/>
                    <a:lstStyle/>
                    <a:p>
                      <a:r>
                        <a:rPr kumimoji="1" lang="ja-JP" altLang="en-US" sz="2000" dirty="0">
                          <a:latin typeface="メイリオ" panose="020B0604030504040204" pitchFamily="50" charset="-128"/>
                          <a:ea typeface="メイリオ" panose="020B0604030504040204" pitchFamily="50" charset="-128"/>
                        </a:rPr>
                        <a:t>損害賠償責任</a:t>
                      </a:r>
                    </a:p>
                  </a:txBody>
                  <a:tcPr/>
                </a:tc>
                <a:tc vMerge="1">
                  <a:txBody>
                    <a:bodyPr/>
                    <a:lstStyle/>
                    <a:p>
                      <a:r>
                        <a:rPr kumimoji="1" lang="ja-JP" altLang="en-US" dirty="0">
                          <a:latin typeface="メイリオ" panose="020B0604030504040204" pitchFamily="50" charset="-128"/>
                          <a:ea typeface="メイリオ" panose="020B0604030504040204" pitchFamily="50" charset="-128"/>
                        </a:rPr>
                        <a:t>会社の責任</a:t>
                      </a:r>
                    </a:p>
                  </a:txBody>
                  <a:tcPr/>
                </a:tc>
                <a:tc>
                  <a:txBody>
                    <a:bodyPr/>
                    <a:lstStyle/>
                    <a:p>
                      <a:r>
                        <a:rPr kumimoji="1" lang="ja-JP" altLang="en-US" sz="2000" dirty="0">
                          <a:latin typeface="メイリオ" panose="020B0604030504040204" pitchFamily="50" charset="-128"/>
                          <a:ea typeface="メイリオ" panose="020B0604030504040204" pitchFamily="50" charset="-128"/>
                        </a:rPr>
                        <a:t>保険会社に丸投げ</a:t>
                      </a:r>
                    </a:p>
                  </a:txBody>
                  <a:tcPr/>
                </a:tc>
                <a:tc>
                  <a:txBody>
                    <a:bodyPr/>
                    <a:lstStyle/>
                    <a:p>
                      <a:r>
                        <a:rPr kumimoji="1" lang="ja-JP" altLang="en-US" sz="2000" dirty="0">
                          <a:latin typeface="メイリオ" panose="020B0604030504040204" pitchFamily="50" charset="-128"/>
                          <a:ea typeface="メイリオ" panose="020B0604030504040204" pitchFamily="50" charset="-128"/>
                        </a:rPr>
                        <a:t>命はお金に換えられない</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162251494"/>
                  </a:ext>
                </a:extLst>
              </a:tr>
              <a:tr h="722514">
                <a:tc>
                  <a:txBody>
                    <a:bodyPr/>
                    <a:lstStyle/>
                    <a:p>
                      <a:r>
                        <a:rPr kumimoji="1" lang="ja-JP" altLang="en-US" sz="2000" dirty="0">
                          <a:latin typeface="メイリオ" panose="020B0604030504040204" pitchFamily="50" charset="-128"/>
                          <a:ea typeface="メイリオ" panose="020B0604030504040204" pitchFamily="50" charset="-128"/>
                        </a:rPr>
                        <a:t>コールセンター窓口</a:t>
                      </a:r>
                    </a:p>
                  </a:txBody>
                  <a:tcPr/>
                </a:tc>
                <a:tc>
                  <a:txBody>
                    <a:bodyPr/>
                    <a:lstStyle/>
                    <a:p>
                      <a:r>
                        <a:rPr kumimoji="1" lang="ja-JP" altLang="en-US" sz="2000" dirty="0">
                          <a:latin typeface="メイリオ" panose="020B0604030504040204" pitchFamily="50" charset="-128"/>
                          <a:ea typeface="メイリオ" panose="020B0604030504040204" pitchFamily="50" charset="-128"/>
                        </a:rPr>
                        <a:t>あり</a:t>
                      </a:r>
                    </a:p>
                  </a:txBody>
                  <a:tcPr/>
                </a:tc>
                <a:tc>
                  <a:txBody>
                    <a:bodyPr/>
                    <a:lstStyle/>
                    <a:p>
                      <a:r>
                        <a:rPr kumimoji="1" lang="ja-JP" altLang="en-US" sz="2000" dirty="0">
                          <a:latin typeface="メイリオ" panose="020B0604030504040204" pitchFamily="50" charset="-128"/>
                          <a:ea typeface="メイリオ" panose="020B0604030504040204" pitchFamily="50" charset="-128"/>
                        </a:rPr>
                        <a:t>なし</a:t>
                      </a:r>
                    </a:p>
                  </a:txBody>
                  <a:tcPr/>
                </a:tc>
                <a:tc>
                  <a:txBody>
                    <a:bodyPr/>
                    <a:lstStyle/>
                    <a:p>
                      <a:r>
                        <a:rPr kumimoji="1" lang="ja-JP" altLang="en-US" sz="2000" dirty="0">
                          <a:latin typeface="メイリオ" panose="020B0604030504040204" pitchFamily="50" charset="-128"/>
                          <a:ea typeface="メイリオ" panose="020B0604030504040204" pitchFamily="50" charset="-128"/>
                        </a:rPr>
                        <a:t>緊急時の対応窓口がない</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907833521"/>
                  </a:ext>
                </a:extLst>
              </a:tr>
              <a:tr h="1036650">
                <a:tc>
                  <a:txBody>
                    <a:bodyPr/>
                    <a:lstStyle/>
                    <a:p>
                      <a:r>
                        <a:rPr kumimoji="1" lang="ja-JP" altLang="en-US" sz="2000" dirty="0">
                          <a:latin typeface="メイリオ" panose="020B0604030504040204" pitchFamily="50" charset="-128"/>
                          <a:ea typeface="メイリオ" panose="020B0604030504040204" pitchFamily="50" charset="-128"/>
                        </a:rPr>
                        <a:t>運転者登録制度</a:t>
                      </a:r>
                    </a:p>
                  </a:txBody>
                  <a:tcPr/>
                </a:tc>
                <a:tc>
                  <a:txBody>
                    <a:bodyPr/>
                    <a:lstStyle/>
                    <a:p>
                      <a:r>
                        <a:rPr kumimoji="1" lang="ja-JP" altLang="en-US" sz="2000" dirty="0">
                          <a:latin typeface="メイリオ" panose="020B0604030504040204" pitchFamily="50" charset="-128"/>
                          <a:ea typeface="メイリオ" panose="020B0604030504040204" pitchFamily="50" charset="-128"/>
                        </a:rPr>
                        <a:t>あり</a:t>
                      </a:r>
                    </a:p>
                  </a:txBody>
                  <a:tcPr/>
                </a:tc>
                <a:tc>
                  <a:txBody>
                    <a:bodyPr/>
                    <a:lstStyle/>
                    <a:p>
                      <a:r>
                        <a:rPr kumimoji="1" lang="ja-JP" altLang="en-US" sz="2000" dirty="0">
                          <a:latin typeface="メイリオ" panose="020B0604030504040204" pitchFamily="50" charset="-128"/>
                          <a:ea typeface="メイリオ" panose="020B0604030504040204" pitchFamily="50" charset="-128"/>
                        </a:rPr>
                        <a:t>なし</a:t>
                      </a:r>
                    </a:p>
                  </a:txBody>
                  <a:tcPr/>
                </a:tc>
                <a:tc>
                  <a:txBody>
                    <a:bodyPr/>
                    <a:lstStyle/>
                    <a:p>
                      <a:r>
                        <a:rPr kumimoji="1" lang="ja-JP" altLang="en-US" sz="2000" dirty="0">
                          <a:latin typeface="メイリオ" panose="020B0604030504040204" pitchFamily="50" charset="-128"/>
                          <a:ea typeface="メイリオ" panose="020B0604030504040204" pitchFamily="50" charset="-128"/>
                        </a:rPr>
                        <a:t>誰でもドライバーになれてしまう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海外では公的な登録制度がある例も多い</a:t>
                      </a:r>
                    </a:p>
                  </a:txBody>
                  <a:tcPr/>
                </a:tc>
                <a:extLst>
                  <a:ext uri="{0D108BD9-81ED-4DB2-BD59-A6C34878D82A}">
                    <a16:rowId xmlns:a16="http://schemas.microsoft.com/office/drawing/2014/main" val="251431894"/>
                  </a:ext>
                </a:extLst>
              </a:tr>
              <a:tr h="1036650">
                <a:tc>
                  <a:txBody>
                    <a:bodyPr/>
                    <a:lstStyle/>
                    <a:p>
                      <a:r>
                        <a:rPr kumimoji="1" lang="ja-JP" altLang="en-US" sz="2000" dirty="0">
                          <a:latin typeface="メイリオ" panose="020B0604030504040204" pitchFamily="50" charset="-128"/>
                          <a:ea typeface="メイリオ" panose="020B0604030504040204" pitchFamily="50" charset="-128"/>
                        </a:rPr>
                        <a:t>ドライバーの身分</a:t>
                      </a:r>
                    </a:p>
                  </a:txBody>
                  <a:tcPr/>
                </a:tc>
                <a:tc>
                  <a:txBody>
                    <a:bodyPr/>
                    <a:lstStyle/>
                    <a:p>
                      <a:r>
                        <a:rPr kumimoji="1" lang="ja-JP" altLang="en-US" sz="2000" dirty="0">
                          <a:latin typeface="メイリオ" panose="020B0604030504040204" pitchFamily="50" charset="-128"/>
                          <a:ea typeface="メイリオ" panose="020B0604030504040204" pitchFamily="50" charset="-128"/>
                        </a:rPr>
                        <a:t>従業員</a:t>
                      </a:r>
                    </a:p>
                  </a:txBody>
                  <a:tcPr/>
                </a:tc>
                <a:tc>
                  <a:txBody>
                    <a:bodyPr/>
                    <a:lstStyle/>
                    <a:p>
                      <a:r>
                        <a:rPr kumimoji="1" lang="ja-JP" altLang="en-US" sz="2000" dirty="0">
                          <a:latin typeface="メイリオ" panose="020B0604030504040204" pitchFamily="50" charset="-128"/>
                          <a:ea typeface="メイリオ" panose="020B0604030504040204" pitchFamily="50" charset="-128"/>
                        </a:rPr>
                        <a:t>個人事業主</a:t>
                      </a:r>
                    </a:p>
                  </a:txBody>
                  <a:tcPr/>
                </a:tc>
                <a:tc>
                  <a:txBody>
                    <a:bodyPr/>
                    <a:lstStyle/>
                    <a:p>
                      <a:r>
                        <a:rPr kumimoji="1" lang="ja-JP" altLang="en-US" sz="2000" dirty="0">
                          <a:latin typeface="メイリオ" panose="020B0604030504040204" pitchFamily="50" charset="-128"/>
                          <a:ea typeface="メイリオ" panose="020B0604030504040204" pitchFamily="50" charset="-128"/>
                        </a:rPr>
                        <a:t>ギグワーカーの増加</a:t>
                      </a:r>
                    </a:p>
                  </a:txBody>
                  <a:tcPr/>
                </a:tc>
                <a:tc>
                  <a:txBody>
                    <a:bodyPr/>
                    <a:lstStyle/>
                    <a:p>
                      <a:r>
                        <a:rPr kumimoji="1" lang="ja-JP" altLang="en-US" sz="2000" dirty="0">
                          <a:latin typeface="メイリオ" panose="020B0604030504040204" pitchFamily="50" charset="-128"/>
                          <a:ea typeface="メイリオ" panose="020B0604030504040204" pitchFamily="50" charset="-128"/>
                        </a:rPr>
                        <a:t>海外ではタクシーも個人事業主が主流</a:t>
                      </a:r>
                    </a:p>
                  </a:txBody>
                  <a:tcPr/>
                </a:tc>
                <a:extLst>
                  <a:ext uri="{0D108BD9-81ED-4DB2-BD59-A6C34878D82A}">
                    <a16:rowId xmlns:a16="http://schemas.microsoft.com/office/drawing/2014/main" val="896904906"/>
                  </a:ext>
                </a:extLst>
              </a:tr>
            </a:tbl>
          </a:graphicData>
        </a:graphic>
      </p:graphicFrame>
      <p:grpSp>
        <p:nvGrpSpPr>
          <p:cNvPr id="10" name="Group 13">
            <a:extLst>
              <a:ext uri="{FF2B5EF4-FFF2-40B4-BE49-F238E27FC236}">
                <a16:creationId xmlns:a16="http://schemas.microsoft.com/office/drawing/2014/main" id="{EBD9C87A-6028-1EF2-290C-D4520533F54E}"/>
              </a:ext>
            </a:extLst>
          </p:cNvPr>
          <p:cNvGrpSpPr>
            <a:grpSpLocks/>
          </p:cNvGrpSpPr>
          <p:nvPr/>
        </p:nvGrpSpPr>
        <p:grpSpPr bwMode="auto">
          <a:xfrm>
            <a:off x="12465" y="380526"/>
            <a:ext cx="9251950" cy="496888"/>
            <a:chOff x="0" y="144"/>
            <a:chExt cx="5828" cy="313"/>
          </a:xfrm>
        </p:grpSpPr>
        <p:grpSp>
          <p:nvGrpSpPr>
            <p:cNvPr id="11" name="グループ化 4">
              <a:extLst>
                <a:ext uri="{FF2B5EF4-FFF2-40B4-BE49-F238E27FC236}">
                  <a16:creationId xmlns:a16="http://schemas.microsoft.com/office/drawing/2014/main" id="{0A2A3919-8DB1-1F6E-9ADA-F3D346D7DF34}"/>
                </a:ext>
              </a:extLst>
            </p:cNvPr>
            <p:cNvGrpSpPr>
              <a:grpSpLocks/>
            </p:cNvGrpSpPr>
            <p:nvPr/>
          </p:nvGrpSpPr>
          <p:grpSpPr bwMode="auto">
            <a:xfrm>
              <a:off x="0" y="422"/>
              <a:ext cx="5828" cy="35"/>
              <a:chOff x="-72008" y="1573580"/>
              <a:chExt cx="9252520" cy="55220"/>
            </a:xfrm>
          </p:grpSpPr>
          <p:cxnSp>
            <p:nvCxnSpPr>
              <p:cNvPr id="14" name="直線コネクタ 2">
                <a:extLst>
                  <a:ext uri="{FF2B5EF4-FFF2-40B4-BE49-F238E27FC236}">
                    <a16:creationId xmlns:a16="http://schemas.microsoft.com/office/drawing/2014/main" id="{CBE74008-819E-9E18-AE52-46C90EF8CAFE}"/>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5" name="直線コネクタ 3">
                <a:extLst>
                  <a:ext uri="{FF2B5EF4-FFF2-40B4-BE49-F238E27FC236}">
                    <a16:creationId xmlns:a16="http://schemas.microsoft.com/office/drawing/2014/main" id="{EABBFC1D-3A37-F227-6248-5C13BC8352E0}"/>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12" name="正方形/長方形 5">
              <a:extLst>
                <a:ext uri="{FF2B5EF4-FFF2-40B4-BE49-F238E27FC236}">
                  <a16:creationId xmlns:a16="http://schemas.microsoft.com/office/drawing/2014/main" id="{B393604F-A866-4BB7-3CBF-2AAE47253B8D}"/>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13" name="正方形/長方形 12">
              <a:extLst>
                <a:ext uri="{FF2B5EF4-FFF2-40B4-BE49-F238E27FC236}">
                  <a16:creationId xmlns:a16="http://schemas.microsoft.com/office/drawing/2014/main" id="{0F62CC60-39C4-870F-4CE8-0917E880A634}"/>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8" name="スライド番号プレースホルダー 17">
            <a:extLst>
              <a:ext uri="{FF2B5EF4-FFF2-40B4-BE49-F238E27FC236}">
                <a16:creationId xmlns:a16="http://schemas.microsoft.com/office/drawing/2014/main" id="{D44FD54F-FC6E-ACED-9461-BE8272D856DE}"/>
              </a:ext>
            </a:extLst>
          </p:cNvPr>
          <p:cNvSpPr>
            <a:spLocks noGrp="1"/>
          </p:cNvSpPr>
          <p:nvPr>
            <p:ph type="sldNum" sz="quarter" idx="12"/>
          </p:nvPr>
        </p:nvSpPr>
        <p:spPr/>
        <p:txBody>
          <a:bodyPr/>
          <a:lstStyle/>
          <a:p>
            <a:fld id="{81C86945-4E4F-4EC9-954C-E350A0E92378}" type="slidenum">
              <a:rPr kumimoji="1" lang="ja-JP" altLang="en-US" smtClean="0"/>
              <a:t>4</a:t>
            </a:fld>
            <a:endParaRPr kumimoji="1" lang="ja-JP" altLang="en-US"/>
          </a:p>
        </p:txBody>
      </p:sp>
    </p:spTree>
    <p:extLst>
      <p:ext uri="{BB962C8B-B14F-4D97-AF65-F5344CB8AC3E}">
        <p14:creationId xmlns:p14="http://schemas.microsoft.com/office/powerpoint/2010/main" val="385652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lang="ja-JP" altLang="en-US" dirty="0">
                <a:latin typeface="メイリオ" panose="020B0604030504040204" pitchFamily="50" charset="-128"/>
                <a:ea typeface="メイリオ" panose="020B0604030504040204" pitchFamily="50" charset="-128"/>
              </a:rPr>
              <a:t>タクシーとライドシェアの比較③</a:t>
            </a:r>
            <a:endParaRPr kumimoji="1" lang="ja-JP" altLang="en-US" dirty="0">
              <a:latin typeface="メイリオ" panose="020B0604030504040204" pitchFamily="50" charset="-128"/>
              <a:ea typeface="メイリオ" panose="020B0604030504040204" pitchFamily="50" charset="-128"/>
            </a:endParaRPr>
          </a:p>
        </p:txBody>
      </p:sp>
      <p:graphicFrame>
        <p:nvGraphicFramePr>
          <p:cNvPr id="6" name="コンテンツ プレースホルダー 5">
            <a:extLst>
              <a:ext uri="{FF2B5EF4-FFF2-40B4-BE49-F238E27FC236}">
                <a16:creationId xmlns:a16="http://schemas.microsoft.com/office/drawing/2014/main" id="{2E4E2779-D978-E08E-6646-304B21D0C6F3}"/>
              </a:ext>
            </a:extLst>
          </p:cNvPr>
          <p:cNvGraphicFramePr>
            <a:graphicFrameLocks noGrp="1"/>
          </p:cNvGraphicFramePr>
          <p:nvPr>
            <p:ph idx="1"/>
            <p:extLst>
              <p:ext uri="{D42A27DB-BD31-4B8C-83A1-F6EECF244321}">
                <p14:modId xmlns:p14="http://schemas.microsoft.com/office/powerpoint/2010/main" val="311582307"/>
              </p:ext>
            </p:extLst>
          </p:nvPr>
        </p:nvGraphicFramePr>
        <p:xfrm>
          <a:off x="299548" y="1084646"/>
          <a:ext cx="11256580" cy="5745778"/>
        </p:xfrm>
        <a:graphic>
          <a:graphicData uri="http://schemas.openxmlformats.org/drawingml/2006/table">
            <a:tbl>
              <a:tblPr firstRow="1" bandRow="1">
                <a:tableStyleId>{5C22544A-7EE6-4342-B048-85BDC9FD1C3A}</a:tableStyleId>
              </a:tblPr>
              <a:tblGrid>
                <a:gridCol w="2251316">
                  <a:extLst>
                    <a:ext uri="{9D8B030D-6E8A-4147-A177-3AD203B41FA5}">
                      <a16:colId xmlns:a16="http://schemas.microsoft.com/office/drawing/2014/main" val="2944524227"/>
                    </a:ext>
                  </a:extLst>
                </a:gridCol>
                <a:gridCol w="2251316">
                  <a:extLst>
                    <a:ext uri="{9D8B030D-6E8A-4147-A177-3AD203B41FA5}">
                      <a16:colId xmlns:a16="http://schemas.microsoft.com/office/drawing/2014/main" val="3972164193"/>
                    </a:ext>
                  </a:extLst>
                </a:gridCol>
                <a:gridCol w="2251316">
                  <a:extLst>
                    <a:ext uri="{9D8B030D-6E8A-4147-A177-3AD203B41FA5}">
                      <a16:colId xmlns:a16="http://schemas.microsoft.com/office/drawing/2014/main" val="705469008"/>
                    </a:ext>
                  </a:extLst>
                </a:gridCol>
                <a:gridCol w="2251316">
                  <a:extLst>
                    <a:ext uri="{9D8B030D-6E8A-4147-A177-3AD203B41FA5}">
                      <a16:colId xmlns:a16="http://schemas.microsoft.com/office/drawing/2014/main" val="461523925"/>
                    </a:ext>
                  </a:extLst>
                </a:gridCol>
                <a:gridCol w="2251316">
                  <a:extLst>
                    <a:ext uri="{9D8B030D-6E8A-4147-A177-3AD203B41FA5}">
                      <a16:colId xmlns:a16="http://schemas.microsoft.com/office/drawing/2014/main" val="1187936064"/>
                    </a:ext>
                  </a:extLst>
                </a:gridCol>
              </a:tblGrid>
              <a:tr h="504681">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r>
                        <a:rPr kumimoji="1" lang="ja-JP" altLang="en-US" sz="2000" dirty="0">
                          <a:latin typeface="メイリオ" panose="020B0604030504040204" pitchFamily="50" charset="-128"/>
                          <a:ea typeface="メイリオ" panose="020B0604030504040204" pitchFamily="50" charset="-128"/>
                        </a:rPr>
                        <a:t>法人タクシー</a:t>
                      </a:r>
                    </a:p>
                  </a:txBody>
                  <a:tcPr/>
                </a:tc>
                <a:tc>
                  <a:txBody>
                    <a:bodyPr/>
                    <a:lstStyle/>
                    <a:p>
                      <a:r>
                        <a:rPr kumimoji="1" lang="ja-JP" altLang="en-US" sz="2000" dirty="0">
                          <a:latin typeface="メイリオ" panose="020B0604030504040204" pitchFamily="50" charset="-128"/>
                          <a:ea typeface="メイリオ" panose="020B0604030504040204" pitchFamily="50" charset="-128"/>
                        </a:rPr>
                        <a:t>想定されるライドシェア</a:t>
                      </a:r>
                    </a:p>
                  </a:txBody>
                  <a:tcPr/>
                </a:tc>
                <a:tc>
                  <a:txBody>
                    <a:bodyPr/>
                    <a:lstStyle/>
                    <a:p>
                      <a:r>
                        <a:rPr kumimoji="1" lang="ja-JP" altLang="en-US" sz="2000" dirty="0">
                          <a:latin typeface="メイリオ" panose="020B0604030504040204" pitchFamily="50" charset="-128"/>
                          <a:ea typeface="メイリオ" panose="020B0604030504040204" pitchFamily="50" charset="-128"/>
                        </a:rPr>
                        <a:t>ライドシェアへの懸念点</a:t>
                      </a:r>
                    </a:p>
                  </a:txBody>
                  <a:tcPr/>
                </a:tc>
                <a:tc>
                  <a:txBody>
                    <a:bodyPr/>
                    <a:lstStyle/>
                    <a:p>
                      <a:r>
                        <a:rPr kumimoji="1" lang="ja-JP" altLang="en-US" sz="2000" dirty="0">
                          <a:latin typeface="メイリオ" panose="020B0604030504040204" pitchFamily="50" charset="-128"/>
                          <a:ea typeface="メイリオ" panose="020B0604030504040204" pitchFamily="50" charset="-128"/>
                        </a:rPr>
                        <a:t>備考</a:t>
                      </a:r>
                    </a:p>
                  </a:txBody>
                  <a:tcPr/>
                </a:tc>
                <a:extLst>
                  <a:ext uri="{0D108BD9-81ED-4DB2-BD59-A6C34878D82A}">
                    <a16:rowId xmlns:a16="http://schemas.microsoft.com/office/drawing/2014/main" val="2182837515"/>
                  </a:ext>
                </a:extLst>
              </a:tr>
              <a:tr h="464969">
                <a:tc>
                  <a:txBody>
                    <a:bodyPr/>
                    <a:lstStyle/>
                    <a:p>
                      <a:r>
                        <a:rPr kumimoji="1" lang="ja-JP" altLang="en-US" sz="2000" dirty="0">
                          <a:latin typeface="メイリオ" panose="020B0604030504040204" pitchFamily="50" charset="-128"/>
                          <a:ea typeface="メイリオ" panose="020B0604030504040204" pitchFamily="50" charset="-128"/>
                        </a:rPr>
                        <a:t>営業区域規制</a:t>
                      </a:r>
                    </a:p>
                  </a:txBody>
                  <a:tcPr/>
                </a:tc>
                <a:tc>
                  <a:txBody>
                    <a:bodyPr/>
                    <a:lstStyle/>
                    <a:p>
                      <a:r>
                        <a:rPr kumimoji="1" lang="ja-JP" altLang="en-US" sz="2000" dirty="0">
                          <a:latin typeface="メイリオ" panose="020B0604030504040204" pitchFamily="50" charset="-128"/>
                          <a:ea typeface="メイリオ" panose="020B0604030504040204" pitchFamily="50" charset="-128"/>
                        </a:rPr>
                        <a:t>あり</a:t>
                      </a:r>
                    </a:p>
                  </a:txBody>
                  <a:tcPr/>
                </a:tc>
                <a:tc>
                  <a:txBody>
                    <a:bodyPr/>
                    <a:lstStyle/>
                    <a:p>
                      <a:r>
                        <a:rPr kumimoji="1" lang="ja-JP" altLang="en-US" sz="2000" dirty="0">
                          <a:latin typeface="メイリオ" panose="020B0604030504040204" pitchFamily="50" charset="-128"/>
                          <a:ea typeface="メイリオ" panose="020B0604030504040204" pitchFamily="50" charset="-128"/>
                        </a:rPr>
                        <a:t>なし</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595271593"/>
                  </a:ext>
                </a:extLst>
              </a:tr>
              <a:tr h="464969">
                <a:tc>
                  <a:txBody>
                    <a:bodyPr/>
                    <a:lstStyle/>
                    <a:p>
                      <a:r>
                        <a:rPr kumimoji="1" lang="ja-JP" altLang="en-US" sz="2000" dirty="0">
                          <a:latin typeface="メイリオ" panose="020B0604030504040204" pitchFamily="50" charset="-128"/>
                          <a:ea typeface="メイリオ" panose="020B0604030504040204" pitchFamily="50" charset="-128"/>
                        </a:rPr>
                        <a:t>運送引受義務</a:t>
                      </a:r>
                    </a:p>
                  </a:txBody>
                  <a:tcPr/>
                </a:tc>
                <a:tc>
                  <a:txBody>
                    <a:bodyPr/>
                    <a:lstStyle/>
                    <a:p>
                      <a:r>
                        <a:rPr kumimoji="1" lang="ja-JP" altLang="en-US" sz="2000" dirty="0">
                          <a:latin typeface="メイリオ" panose="020B0604030504040204" pitchFamily="50" charset="-128"/>
                          <a:ea typeface="メイリオ" panose="020B0604030504040204" pitchFamily="50" charset="-128"/>
                        </a:rPr>
                        <a:t>あり</a:t>
                      </a:r>
                    </a:p>
                  </a:txBody>
                  <a:tcPr/>
                </a:tc>
                <a:tc>
                  <a:txBody>
                    <a:bodyPr/>
                    <a:lstStyle/>
                    <a:p>
                      <a:r>
                        <a:rPr kumimoji="1" lang="ja-JP" altLang="en-US" sz="2000" dirty="0">
                          <a:latin typeface="メイリオ" panose="020B0604030504040204" pitchFamily="50" charset="-128"/>
                          <a:ea typeface="メイリオ" panose="020B0604030504040204" pitchFamily="50" charset="-128"/>
                        </a:rPr>
                        <a:t>なし</a:t>
                      </a:r>
                    </a:p>
                  </a:txBody>
                  <a:tcPr/>
                </a:tc>
                <a:tc>
                  <a:txBody>
                    <a:bodyPr/>
                    <a:lstStyle/>
                    <a:p>
                      <a:r>
                        <a:rPr kumimoji="1" lang="ja-JP" altLang="en-US" sz="2000" dirty="0">
                          <a:latin typeface="メイリオ" panose="020B0604030504040204" pitchFamily="50" charset="-128"/>
                          <a:ea typeface="メイリオ" panose="020B0604030504040204" pitchFamily="50" charset="-128"/>
                        </a:rPr>
                        <a:t>乗車拒否できる</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690564090"/>
                  </a:ext>
                </a:extLst>
              </a:tr>
              <a:tr h="464969">
                <a:tc>
                  <a:txBody>
                    <a:bodyPr/>
                    <a:lstStyle/>
                    <a:p>
                      <a:r>
                        <a:rPr kumimoji="1" lang="ja-JP" altLang="en-US" sz="2000" dirty="0">
                          <a:latin typeface="メイリオ" panose="020B0604030504040204" pitchFamily="50" charset="-128"/>
                          <a:ea typeface="メイリオ" panose="020B0604030504040204" pitchFamily="50" charset="-128"/>
                        </a:rPr>
                        <a:t>運行主体への規制</a:t>
                      </a:r>
                    </a:p>
                  </a:txBody>
                  <a:tcPr/>
                </a:tc>
                <a:tc>
                  <a:txBody>
                    <a:bodyPr/>
                    <a:lstStyle/>
                    <a:p>
                      <a:r>
                        <a:rPr kumimoji="1" lang="ja-JP" altLang="en-US" sz="2000" dirty="0">
                          <a:latin typeface="メイリオ" panose="020B0604030504040204" pitchFamily="50" charset="-128"/>
                          <a:ea typeface="メイリオ" panose="020B0604030504040204" pitchFamily="50" charset="-128"/>
                        </a:rPr>
                        <a:t>事業者の許認可による規制</a:t>
                      </a:r>
                    </a:p>
                  </a:txBody>
                  <a:tcPr/>
                </a:tc>
                <a:tc>
                  <a:txBody>
                    <a:bodyPr/>
                    <a:lstStyle/>
                    <a:p>
                      <a:r>
                        <a:rPr kumimoji="1" lang="ja-JP" altLang="en-US" sz="2000" dirty="0">
                          <a:latin typeface="メイリオ" panose="020B0604030504040204" pitchFamily="50" charset="-128"/>
                          <a:ea typeface="メイリオ" panose="020B0604030504040204" pitchFamily="50" charset="-128"/>
                        </a:rPr>
                        <a:t>なし</a:t>
                      </a:r>
                    </a:p>
                  </a:txBody>
                  <a:tcPr/>
                </a:tc>
                <a:tc>
                  <a:txBody>
                    <a:bodyPr/>
                    <a:lstStyle/>
                    <a:p>
                      <a:r>
                        <a:rPr kumimoji="1" lang="ja-JP" altLang="en-US" sz="2000" dirty="0">
                          <a:latin typeface="メイリオ" panose="020B0604030504040204" pitchFamily="50" charset="-128"/>
                          <a:ea typeface="メイリオ" panose="020B0604030504040204" pitchFamily="50" charset="-128"/>
                        </a:rPr>
                        <a:t>プラットフォームを管理できない</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813900114"/>
                  </a:ext>
                </a:extLst>
              </a:tr>
              <a:tr h="464969">
                <a:tc>
                  <a:txBody>
                    <a:bodyPr/>
                    <a:lstStyle/>
                    <a:p>
                      <a:r>
                        <a:rPr kumimoji="1" lang="ja-JP" altLang="en-US" sz="2000" dirty="0">
                          <a:latin typeface="メイリオ" panose="020B0604030504040204" pitchFamily="50" charset="-128"/>
                          <a:ea typeface="メイリオ" panose="020B0604030504040204" pitchFamily="50" charset="-128"/>
                        </a:rPr>
                        <a:t>危険ドライバーの排除</a:t>
                      </a:r>
                    </a:p>
                  </a:txBody>
                  <a:tcPr/>
                </a:tc>
                <a:tc>
                  <a:txBody>
                    <a:bodyPr/>
                    <a:lstStyle/>
                    <a:p>
                      <a:r>
                        <a:rPr kumimoji="1" lang="ja-JP" altLang="en-US" sz="2000" dirty="0">
                          <a:latin typeface="メイリオ" panose="020B0604030504040204" pitchFamily="50" charset="-128"/>
                          <a:ea typeface="メイリオ" panose="020B0604030504040204" pitchFamily="50" charset="-128"/>
                        </a:rPr>
                        <a:t>事業者の責任で事前に排除・事後に教育</a:t>
                      </a:r>
                    </a:p>
                  </a:txBody>
                  <a:tcPr/>
                </a:tc>
                <a:tc>
                  <a:txBody>
                    <a:bodyPr/>
                    <a:lstStyle/>
                    <a:p>
                      <a:r>
                        <a:rPr kumimoji="1" lang="ja-JP" altLang="en-US" sz="2000" dirty="0">
                          <a:latin typeface="メイリオ" panose="020B0604030504040204" pitchFamily="50" charset="-128"/>
                          <a:ea typeface="メイリオ" panose="020B0604030504040204" pitchFamily="50" charset="-128"/>
                        </a:rPr>
                        <a:t>事後的に顧客評価で排除</a:t>
                      </a:r>
                    </a:p>
                  </a:txBody>
                  <a:tcPr/>
                </a:tc>
                <a:tc>
                  <a:txBody>
                    <a:bodyPr/>
                    <a:lstStyle/>
                    <a:p>
                      <a:r>
                        <a:rPr kumimoji="1" lang="ja-JP" altLang="en-US" sz="2000" dirty="0">
                          <a:latin typeface="メイリオ" panose="020B0604030504040204" pitchFamily="50" charset="-128"/>
                          <a:ea typeface="メイリオ" panose="020B0604030504040204" pitchFamily="50" charset="-128"/>
                        </a:rPr>
                        <a:t>危険なドライバーを排除できるか</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524140157"/>
                  </a:ext>
                </a:extLst>
              </a:tr>
              <a:tr h="464969">
                <a:tc>
                  <a:txBody>
                    <a:bodyPr/>
                    <a:lstStyle/>
                    <a:p>
                      <a:r>
                        <a:rPr kumimoji="1" lang="ja-JP" altLang="en-US" sz="2000" dirty="0">
                          <a:latin typeface="メイリオ" panose="020B0604030504040204" pitchFamily="50" charset="-128"/>
                          <a:ea typeface="メイリオ" panose="020B0604030504040204" pitchFamily="50" charset="-128"/>
                        </a:rPr>
                        <a:t>運転免許</a:t>
                      </a:r>
                    </a:p>
                  </a:txBody>
                  <a:tcPr/>
                </a:tc>
                <a:tc>
                  <a:txBody>
                    <a:bodyPr/>
                    <a:lstStyle/>
                    <a:p>
                      <a:r>
                        <a:rPr kumimoji="1" lang="ja-JP" altLang="en-US" sz="2000" dirty="0">
                          <a:latin typeface="メイリオ" panose="020B0604030504040204" pitchFamily="50" charset="-128"/>
                          <a:ea typeface="メイリオ" panose="020B0604030504040204" pitchFamily="50" charset="-128"/>
                        </a:rPr>
                        <a:t>二種免許</a:t>
                      </a:r>
                    </a:p>
                  </a:txBody>
                  <a:tcPr/>
                </a:tc>
                <a:tc>
                  <a:txBody>
                    <a:bodyPr/>
                    <a:lstStyle/>
                    <a:p>
                      <a:r>
                        <a:rPr kumimoji="1" lang="ja-JP" altLang="en-US" sz="2000" dirty="0">
                          <a:latin typeface="メイリオ" panose="020B0604030504040204" pitchFamily="50" charset="-128"/>
                          <a:ea typeface="メイリオ" panose="020B0604030504040204" pitchFamily="50" charset="-128"/>
                        </a:rPr>
                        <a:t>一種免許</a:t>
                      </a:r>
                    </a:p>
                  </a:txBody>
                  <a:tcPr/>
                </a:tc>
                <a:tc>
                  <a:txBody>
                    <a:bodyPr/>
                    <a:lstStyle/>
                    <a:p>
                      <a:r>
                        <a:rPr kumimoji="1" lang="ja-JP" altLang="en-US" sz="2000" dirty="0">
                          <a:latin typeface="メイリオ" panose="020B0604030504040204" pitchFamily="50" charset="-128"/>
                          <a:ea typeface="メイリオ" panose="020B0604030504040204" pitchFamily="50" charset="-128"/>
                        </a:rPr>
                        <a:t>運転技術に不安</a:t>
                      </a:r>
                    </a:p>
                  </a:txBody>
                  <a:tcPr/>
                </a:tc>
                <a:tc>
                  <a:txBody>
                    <a:bodyPr/>
                    <a:lstStyle/>
                    <a:p>
                      <a:r>
                        <a:rPr kumimoji="1" lang="ja-JP" altLang="en-US" sz="2000" dirty="0">
                          <a:latin typeface="メイリオ" panose="020B0604030504040204" pitchFamily="50" charset="-128"/>
                          <a:ea typeface="メイリオ" panose="020B0604030504040204" pitchFamily="50" charset="-128"/>
                        </a:rPr>
                        <a:t>二種免許のない国も</a:t>
                      </a:r>
                    </a:p>
                  </a:txBody>
                  <a:tcPr/>
                </a:tc>
                <a:extLst>
                  <a:ext uri="{0D108BD9-81ED-4DB2-BD59-A6C34878D82A}">
                    <a16:rowId xmlns:a16="http://schemas.microsoft.com/office/drawing/2014/main" val="366023877"/>
                  </a:ext>
                </a:extLst>
              </a:tr>
              <a:tr h="504681">
                <a:tc>
                  <a:txBody>
                    <a:bodyPr/>
                    <a:lstStyle/>
                    <a:p>
                      <a:r>
                        <a:rPr kumimoji="1" lang="ja-JP" altLang="en-US" sz="2000" dirty="0">
                          <a:latin typeface="メイリオ" panose="020B0604030504040204" pitchFamily="50" charset="-128"/>
                          <a:ea typeface="メイリオ" panose="020B0604030504040204" pitchFamily="50" charset="-128"/>
                        </a:rPr>
                        <a:t>労働時間管理</a:t>
                      </a:r>
                    </a:p>
                  </a:txBody>
                  <a:tcPr/>
                </a:tc>
                <a:tc>
                  <a:txBody>
                    <a:bodyPr/>
                    <a:lstStyle/>
                    <a:p>
                      <a:r>
                        <a:rPr kumimoji="1" lang="ja-JP" altLang="en-US" sz="2000" dirty="0">
                          <a:latin typeface="メイリオ" panose="020B0604030504040204" pitchFamily="50" charset="-128"/>
                          <a:ea typeface="メイリオ" panose="020B0604030504040204" pitchFamily="50" charset="-128"/>
                        </a:rPr>
                        <a:t>あり</a:t>
                      </a:r>
                    </a:p>
                  </a:txBody>
                  <a:tcPr/>
                </a:tc>
                <a:tc>
                  <a:txBody>
                    <a:bodyPr/>
                    <a:lstStyle/>
                    <a:p>
                      <a:r>
                        <a:rPr kumimoji="1" lang="ja-JP" altLang="en-US" sz="2000" dirty="0">
                          <a:latin typeface="メイリオ" panose="020B0604030504040204" pitchFamily="50" charset="-128"/>
                          <a:ea typeface="メイリオ" panose="020B0604030504040204" pitchFamily="50" charset="-128"/>
                        </a:rPr>
                        <a:t>なし</a:t>
                      </a:r>
                    </a:p>
                  </a:txBody>
                  <a:tcPr/>
                </a:tc>
                <a:tc>
                  <a:txBody>
                    <a:bodyPr/>
                    <a:lstStyle/>
                    <a:p>
                      <a:r>
                        <a:rPr kumimoji="1" lang="ja-JP" altLang="en-US" sz="2000" dirty="0">
                          <a:latin typeface="メイリオ" panose="020B0604030504040204" pitchFamily="50" charset="-128"/>
                          <a:ea typeface="メイリオ" panose="020B0604030504040204" pitchFamily="50" charset="-128"/>
                        </a:rPr>
                        <a:t>働きたい放題の危惧</a:t>
                      </a:r>
                    </a:p>
                  </a:txBody>
                  <a:tcPr/>
                </a:tc>
                <a:tc>
                  <a:txBody>
                    <a:bodyPr/>
                    <a:lstStyle/>
                    <a:p>
                      <a:r>
                        <a:rPr kumimoji="1" lang="ja-JP" altLang="en-US" sz="2000" dirty="0">
                          <a:latin typeface="メイリオ" panose="020B0604030504040204" pitchFamily="50" charset="-128"/>
                          <a:ea typeface="メイリオ" panose="020B0604030504040204" pitchFamily="50" charset="-128"/>
                        </a:rPr>
                        <a:t>個人事業主は規制外</a:t>
                      </a:r>
                    </a:p>
                  </a:txBody>
                  <a:tcPr/>
                </a:tc>
                <a:extLst>
                  <a:ext uri="{0D108BD9-81ED-4DB2-BD59-A6C34878D82A}">
                    <a16:rowId xmlns:a16="http://schemas.microsoft.com/office/drawing/2014/main" val="2310712367"/>
                  </a:ext>
                </a:extLst>
              </a:tr>
              <a:tr h="720972">
                <a:tc>
                  <a:txBody>
                    <a:bodyPr/>
                    <a:lstStyle/>
                    <a:p>
                      <a:r>
                        <a:rPr kumimoji="1" lang="ja-JP" altLang="en-US" sz="2000" dirty="0">
                          <a:latin typeface="メイリオ" panose="020B0604030504040204" pitchFamily="50" charset="-128"/>
                          <a:ea typeface="メイリオ" panose="020B0604030504040204" pitchFamily="50" charset="-128"/>
                        </a:rPr>
                        <a:t>社会保険</a:t>
                      </a:r>
                    </a:p>
                  </a:txBody>
                  <a:tcPr/>
                </a:tc>
                <a:tc>
                  <a:txBody>
                    <a:bodyPr/>
                    <a:lstStyle/>
                    <a:p>
                      <a:r>
                        <a:rPr kumimoji="1" lang="ja-JP" altLang="en-US" sz="2000" dirty="0">
                          <a:latin typeface="メイリオ" panose="020B0604030504040204" pitchFamily="50" charset="-128"/>
                          <a:ea typeface="メイリオ" panose="020B0604030504040204" pitchFamily="50" charset="-128"/>
                        </a:rPr>
                        <a:t>厚年</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健保</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雇保を半額、労災を全額事業者が負担</a:t>
                      </a:r>
                    </a:p>
                  </a:txBody>
                  <a:tcPr/>
                </a:tc>
                <a:tc>
                  <a:txBody>
                    <a:bodyPr/>
                    <a:lstStyle/>
                    <a:p>
                      <a:r>
                        <a:rPr kumimoji="1" lang="ja-JP" altLang="en-US" sz="2000" dirty="0">
                          <a:latin typeface="メイリオ" panose="020B0604030504040204" pitchFamily="50" charset="-128"/>
                          <a:ea typeface="メイリオ" panose="020B0604030504040204" pitchFamily="50" charset="-128"/>
                        </a:rPr>
                        <a:t>国年</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国保</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労災を本人が全額負担</a:t>
                      </a:r>
                    </a:p>
                  </a:txBody>
                  <a:tcPr/>
                </a:tc>
                <a:tc>
                  <a:txBody>
                    <a:bodyPr/>
                    <a:lstStyle/>
                    <a:p>
                      <a:r>
                        <a:rPr kumimoji="1" lang="ja-JP" altLang="en-US" sz="2000" dirty="0">
                          <a:latin typeface="メイリオ" panose="020B0604030504040204" pitchFamily="50" charset="-128"/>
                          <a:ea typeface="メイリオ" panose="020B0604030504040204" pitchFamily="50" charset="-128"/>
                        </a:rPr>
                        <a:t>本人負担の増加</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国の社会保障制度への影響</a:t>
                      </a:r>
                    </a:p>
                  </a:txBody>
                  <a:tcPr/>
                </a:tc>
                <a:tc>
                  <a:txBody>
                    <a:bodyPr/>
                    <a:lstStyle/>
                    <a:p>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674244413"/>
                  </a:ext>
                </a:extLst>
              </a:tr>
            </a:tbl>
          </a:graphicData>
        </a:graphic>
      </p:graphicFrame>
      <p:grpSp>
        <p:nvGrpSpPr>
          <p:cNvPr id="10" name="Group 13">
            <a:extLst>
              <a:ext uri="{FF2B5EF4-FFF2-40B4-BE49-F238E27FC236}">
                <a16:creationId xmlns:a16="http://schemas.microsoft.com/office/drawing/2014/main" id="{EBD9C87A-6028-1EF2-290C-D4520533F54E}"/>
              </a:ext>
            </a:extLst>
          </p:cNvPr>
          <p:cNvGrpSpPr>
            <a:grpSpLocks/>
          </p:cNvGrpSpPr>
          <p:nvPr/>
        </p:nvGrpSpPr>
        <p:grpSpPr bwMode="auto">
          <a:xfrm>
            <a:off x="12465" y="380526"/>
            <a:ext cx="9251950" cy="496888"/>
            <a:chOff x="0" y="144"/>
            <a:chExt cx="5828" cy="313"/>
          </a:xfrm>
        </p:grpSpPr>
        <p:grpSp>
          <p:nvGrpSpPr>
            <p:cNvPr id="11" name="グループ化 4">
              <a:extLst>
                <a:ext uri="{FF2B5EF4-FFF2-40B4-BE49-F238E27FC236}">
                  <a16:creationId xmlns:a16="http://schemas.microsoft.com/office/drawing/2014/main" id="{0A2A3919-8DB1-1F6E-9ADA-F3D346D7DF34}"/>
                </a:ext>
              </a:extLst>
            </p:cNvPr>
            <p:cNvGrpSpPr>
              <a:grpSpLocks/>
            </p:cNvGrpSpPr>
            <p:nvPr/>
          </p:nvGrpSpPr>
          <p:grpSpPr bwMode="auto">
            <a:xfrm>
              <a:off x="0" y="422"/>
              <a:ext cx="5828" cy="35"/>
              <a:chOff x="-72008" y="1573580"/>
              <a:chExt cx="9252520" cy="55220"/>
            </a:xfrm>
          </p:grpSpPr>
          <p:cxnSp>
            <p:nvCxnSpPr>
              <p:cNvPr id="14" name="直線コネクタ 2">
                <a:extLst>
                  <a:ext uri="{FF2B5EF4-FFF2-40B4-BE49-F238E27FC236}">
                    <a16:creationId xmlns:a16="http://schemas.microsoft.com/office/drawing/2014/main" id="{CBE74008-819E-9E18-AE52-46C90EF8CAFE}"/>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5" name="直線コネクタ 3">
                <a:extLst>
                  <a:ext uri="{FF2B5EF4-FFF2-40B4-BE49-F238E27FC236}">
                    <a16:creationId xmlns:a16="http://schemas.microsoft.com/office/drawing/2014/main" id="{EABBFC1D-3A37-F227-6248-5C13BC8352E0}"/>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12" name="正方形/長方形 5">
              <a:extLst>
                <a:ext uri="{FF2B5EF4-FFF2-40B4-BE49-F238E27FC236}">
                  <a16:creationId xmlns:a16="http://schemas.microsoft.com/office/drawing/2014/main" id="{B393604F-A866-4BB7-3CBF-2AAE47253B8D}"/>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13" name="正方形/長方形 12">
              <a:extLst>
                <a:ext uri="{FF2B5EF4-FFF2-40B4-BE49-F238E27FC236}">
                  <a16:creationId xmlns:a16="http://schemas.microsoft.com/office/drawing/2014/main" id="{0F62CC60-39C4-870F-4CE8-0917E880A634}"/>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8" name="スライド番号プレースホルダー 17">
            <a:extLst>
              <a:ext uri="{FF2B5EF4-FFF2-40B4-BE49-F238E27FC236}">
                <a16:creationId xmlns:a16="http://schemas.microsoft.com/office/drawing/2014/main" id="{D44FD54F-FC6E-ACED-9461-BE8272D856DE}"/>
              </a:ext>
            </a:extLst>
          </p:cNvPr>
          <p:cNvSpPr>
            <a:spLocks noGrp="1"/>
          </p:cNvSpPr>
          <p:nvPr>
            <p:ph type="sldNum" sz="quarter" idx="12"/>
          </p:nvPr>
        </p:nvSpPr>
        <p:spPr/>
        <p:txBody>
          <a:bodyPr/>
          <a:lstStyle/>
          <a:p>
            <a:fld id="{81C86945-4E4F-4EC9-954C-E350A0E92378}" type="slidenum">
              <a:rPr kumimoji="1" lang="ja-JP" altLang="en-US" smtClean="0"/>
              <a:t>5</a:t>
            </a:fld>
            <a:endParaRPr kumimoji="1" lang="ja-JP" altLang="en-US"/>
          </a:p>
        </p:txBody>
      </p:sp>
    </p:spTree>
    <p:extLst>
      <p:ext uri="{BB962C8B-B14F-4D97-AF65-F5344CB8AC3E}">
        <p14:creationId xmlns:p14="http://schemas.microsoft.com/office/powerpoint/2010/main" val="247920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lang="en-US" altLang="ja-JP" dirty="0">
                <a:latin typeface="メイリオ" panose="020B0604030504040204" pitchFamily="50" charset="-128"/>
                <a:ea typeface="メイリオ" panose="020B0604030504040204" pitchFamily="50" charset="-128"/>
              </a:rPr>
              <a:t>MK</a:t>
            </a:r>
            <a:r>
              <a:rPr lang="ja-JP" altLang="en-US" dirty="0">
                <a:latin typeface="メイリオ" panose="020B0604030504040204" pitchFamily="50" charset="-128"/>
                <a:ea typeface="メイリオ" panose="020B0604030504040204" pitchFamily="50" charset="-128"/>
              </a:rPr>
              <a:t>版ライドシェアの提案① 教育</a:t>
            </a:r>
            <a:endParaRPr kumimoji="1" lang="ja-JP" altLang="en-US" dirty="0">
              <a:latin typeface="メイリオ" panose="020B0604030504040204" pitchFamily="50" charset="-128"/>
              <a:ea typeface="メイリオ" panose="020B0604030504040204" pitchFamily="50" charset="-128"/>
            </a:endParaRPr>
          </a:p>
        </p:txBody>
      </p:sp>
      <p:sp>
        <p:nvSpPr>
          <p:cNvPr id="4" name="コンテンツ プレースホルダー 3">
            <a:extLst>
              <a:ext uri="{FF2B5EF4-FFF2-40B4-BE49-F238E27FC236}">
                <a16:creationId xmlns:a16="http://schemas.microsoft.com/office/drawing/2014/main" id="{2B8142FD-A472-C2D0-29FE-7D27D3263626}"/>
              </a:ext>
            </a:extLst>
          </p:cNvPr>
          <p:cNvSpPr>
            <a:spLocks noGrp="1"/>
          </p:cNvSpPr>
          <p:nvPr>
            <p:ph idx="1"/>
          </p:nvPr>
        </p:nvSpPr>
        <p:spPr>
          <a:xfrm>
            <a:off x="838200" y="1024759"/>
            <a:ext cx="10515600" cy="5468116"/>
          </a:xfrm>
          <a:solidFill>
            <a:srgbClr val="F2F2F2">
              <a:alpha val="50196"/>
            </a:srgbClr>
          </a:solidFill>
        </p:spPr>
        <p:txBody>
          <a:bodyPr>
            <a:noAutofit/>
          </a:bodyPr>
          <a:lstStyle/>
          <a:p>
            <a:r>
              <a:rPr lang="ja-JP" altLang="en-US" sz="2200" dirty="0">
                <a:latin typeface="メイリオ" panose="020B0604030504040204" pitchFamily="50" charset="-128"/>
                <a:ea typeface="メイリオ" panose="020B0604030504040204" pitchFamily="50" charset="-128"/>
              </a:rPr>
              <a:t>タクシー事業者として安全・接客教育に関する</a:t>
            </a:r>
            <a:r>
              <a:rPr lang="en-US" altLang="ja-JP" sz="2200" dirty="0">
                <a:latin typeface="メイリオ" panose="020B0604030504040204" pitchFamily="50" charset="-128"/>
                <a:ea typeface="メイリオ" panose="020B0604030504040204" pitchFamily="50" charset="-128"/>
              </a:rPr>
              <a:t>MK</a:t>
            </a:r>
            <a:r>
              <a:rPr lang="ja-JP" altLang="en-US" sz="2200" dirty="0">
                <a:latin typeface="メイリオ" panose="020B0604030504040204" pitchFamily="50" charset="-128"/>
                <a:ea typeface="メイリオ" panose="020B0604030504040204" pitchFamily="50" charset="-128"/>
              </a:rPr>
              <a:t>タクシーのノウハウを活用</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ドライバーの採用</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ドライバーとしての適性と年齢、本人の意欲から事業者が適否を判断</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二種免許は要件としない</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ドライバーの初任教育</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事業者が教習センターで</a:t>
            </a:r>
            <a:r>
              <a:rPr lang="en-US" altLang="ja-JP" sz="2200" dirty="0">
                <a:latin typeface="メイリオ" panose="020B0604030504040204" pitchFamily="50" charset="-128"/>
                <a:ea typeface="メイリオ" panose="020B0604030504040204" pitchFamily="50" charset="-128"/>
              </a:rPr>
              <a:t>3</a:t>
            </a:r>
            <a:r>
              <a:rPr lang="ja-JP" altLang="en-US" sz="2200" dirty="0">
                <a:latin typeface="メイリオ" panose="020B0604030504040204" pitchFamily="50" charset="-128"/>
                <a:ea typeface="メイリオ" panose="020B0604030504040204" pitchFamily="50" charset="-128"/>
              </a:rPr>
              <a:t>～</a:t>
            </a:r>
            <a:r>
              <a:rPr lang="en-US" altLang="ja-JP" sz="2200" dirty="0">
                <a:latin typeface="メイリオ" panose="020B0604030504040204" pitchFamily="50" charset="-128"/>
                <a:ea typeface="メイリオ" panose="020B0604030504040204" pitchFamily="50" charset="-128"/>
              </a:rPr>
              <a:t>4</a:t>
            </a:r>
            <a:r>
              <a:rPr lang="ja-JP" altLang="en-US" sz="2200" dirty="0">
                <a:latin typeface="メイリオ" panose="020B0604030504040204" pitchFamily="50" charset="-128"/>
                <a:ea typeface="メイリオ" panose="020B0604030504040204" pitchFamily="50" charset="-128"/>
              </a:rPr>
              <a:t>週間かけて初任教育を徹底（現在のタクシーは</a:t>
            </a:r>
            <a:r>
              <a:rPr lang="en-US" altLang="ja-JP" sz="2200" dirty="0">
                <a:latin typeface="メイリオ" panose="020B0604030504040204" pitchFamily="50" charset="-128"/>
                <a:ea typeface="メイリオ" panose="020B0604030504040204" pitchFamily="50" charset="-128"/>
              </a:rPr>
              <a:t>10</a:t>
            </a:r>
            <a:r>
              <a:rPr lang="ja-JP" altLang="en-US" sz="2200" dirty="0">
                <a:latin typeface="メイリオ" panose="020B0604030504040204" pitchFamily="50" charset="-128"/>
                <a:ea typeface="メイリオ" panose="020B0604030504040204" pitchFamily="50" charset="-128"/>
              </a:rPr>
              <a:t>日間）</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ライドシェア運転者登録</a:t>
            </a:r>
            <a:br>
              <a:rPr lang="en-US" altLang="ja-JP" sz="2200" b="1"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タクシーセンター</a:t>
            </a:r>
            <a:r>
              <a:rPr lang="en-US" altLang="ja-JP" sz="2200" dirty="0">
                <a:latin typeface="メイリオ" panose="020B0604030504040204" pitchFamily="50" charset="-128"/>
                <a:ea typeface="メイリオ" panose="020B0604030504040204" pitchFamily="50" charset="-128"/>
              </a:rPr>
              <a:t>or</a:t>
            </a:r>
            <a:r>
              <a:rPr lang="ja-JP" altLang="en-US" sz="2200" dirty="0">
                <a:latin typeface="メイリオ" panose="020B0604030504040204" pitchFamily="50" charset="-128"/>
                <a:ea typeface="メイリオ" panose="020B0604030504040204" pitchFamily="50" charset="-128"/>
              </a:rPr>
              <a:t>事業者で講習を受けて運転者登録し、運転者証を取得</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過去に問題を起こしたドライバーは登録できない</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ドライバーの</a:t>
            </a:r>
            <a:r>
              <a:rPr lang="en-US" altLang="ja-JP" sz="2200" b="1" dirty="0">
                <a:latin typeface="メイリオ" panose="020B0604030504040204" pitchFamily="50" charset="-128"/>
                <a:ea typeface="メイリオ" panose="020B0604030504040204" pitchFamily="50" charset="-128"/>
              </a:rPr>
              <a:t>OJT</a:t>
            </a:r>
            <a:r>
              <a:rPr lang="ja-JP" altLang="en-US" sz="2200" b="1" dirty="0">
                <a:latin typeface="メイリオ" panose="020B0604030504040204" pitchFamily="50" charset="-128"/>
                <a:ea typeface="メイリオ" panose="020B0604030504040204" pitchFamily="50" charset="-128"/>
              </a:rPr>
              <a:t>と認定制度</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登録済ドライバーを集めた</a:t>
            </a:r>
            <a:r>
              <a:rPr lang="en-US" altLang="ja-JP" sz="2200" dirty="0">
                <a:latin typeface="メイリオ" panose="020B0604030504040204" pitchFamily="50" charset="-128"/>
                <a:ea typeface="メイリオ" panose="020B0604030504040204" pitchFamily="50" charset="-128"/>
              </a:rPr>
              <a:t>OJT</a:t>
            </a:r>
            <a:r>
              <a:rPr lang="ja-JP" altLang="en-US" sz="2200" dirty="0">
                <a:latin typeface="メイリオ" panose="020B0604030504040204" pitchFamily="50" charset="-128"/>
                <a:ea typeface="メイリオ" panose="020B0604030504040204" pitchFamily="50" charset="-128"/>
              </a:rPr>
              <a:t>営業所で</a:t>
            </a:r>
            <a:r>
              <a:rPr lang="en-US" altLang="ja-JP" sz="2200" dirty="0">
                <a:latin typeface="メイリオ" panose="020B0604030504040204" pitchFamily="50" charset="-128"/>
                <a:ea typeface="メイリオ" panose="020B0604030504040204" pitchFamily="50" charset="-128"/>
              </a:rPr>
              <a:t>3</a:t>
            </a:r>
            <a:r>
              <a:rPr lang="ja-JP" altLang="en-US" sz="2200" dirty="0">
                <a:latin typeface="メイリオ" panose="020B0604030504040204" pitchFamily="50" charset="-128"/>
                <a:ea typeface="メイリオ" panose="020B0604030504040204" pitchFamily="50" charset="-128"/>
              </a:rPr>
              <a:t>～</a:t>
            </a:r>
            <a:r>
              <a:rPr lang="en-US" altLang="ja-JP" sz="2200" dirty="0">
                <a:latin typeface="メイリオ" panose="020B0604030504040204" pitchFamily="50" charset="-128"/>
                <a:ea typeface="メイリオ" panose="020B0604030504040204" pitchFamily="50" charset="-128"/>
              </a:rPr>
              <a:t>6</a:t>
            </a:r>
            <a:r>
              <a:rPr lang="ja-JP" altLang="en-US" sz="2200" dirty="0">
                <a:latin typeface="メイリオ" panose="020B0604030504040204" pitchFamily="50" charset="-128"/>
                <a:ea typeface="メイリオ" panose="020B0604030504040204" pitchFamily="50" charset="-128"/>
              </a:rPr>
              <a:t>ヶ月間業務と研修を並行して徹底</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試験に合格したら「ライドシェア認定」を与え、自宅営業所を選択可能に</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ドライバーの定期指導</a:t>
            </a:r>
            <a:br>
              <a:rPr lang="en-US" altLang="ja-JP" sz="2200" b="1"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対面または遠隔で定期的に指導監督の機会を設け、安全・接客教育を万全に</a:t>
            </a:r>
          </a:p>
        </p:txBody>
      </p:sp>
      <p:pic>
        <p:nvPicPr>
          <p:cNvPr id="7" name="図 6">
            <a:extLst>
              <a:ext uri="{FF2B5EF4-FFF2-40B4-BE49-F238E27FC236}">
                <a16:creationId xmlns:a16="http://schemas.microsoft.com/office/drawing/2014/main" id="{EA65FD60-A255-50DC-581F-7B8B48B4B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1223" y="3105229"/>
            <a:ext cx="1700777" cy="1767041"/>
          </a:xfrm>
          <a:prstGeom prst="rect">
            <a:avLst/>
          </a:prstGeom>
        </p:spPr>
      </p:pic>
      <p:grpSp>
        <p:nvGrpSpPr>
          <p:cNvPr id="11" name="Group 13">
            <a:extLst>
              <a:ext uri="{FF2B5EF4-FFF2-40B4-BE49-F238E27FC236}">
                <a16:creationId xmlns:a16="http://schemas.microsoft.com/office/drawing/2014/main" id="{F88038BF-3E8F-465D-116C-A359F75EDE63}"/>
              </a:ext>
            </a:extLst>
          </p:cNvPr>
          <p:cNvGrpSpPr>
            <a:grpSpLocks/>
          </p:cNvGrpSpPr>
          <p:nvPr/>
        </p:nvGrpSpPr>
        <p:grpSpPr bwMode="auto">
          <a:xfrm>
            <a:off x="12465" y="380526"/>
            <a:ext cx="9251950" cy="496888"/>
            <a:chOff x="0" y="144"/>
            <a:chExt cx="5828" cy="313"/>
          </a:xfrm>
        </p:grpSpPr>
        <p:grpSp>
          <p:nvGrpSpPr>
            <p:cNvPr id="12" name="グループ化 4">
              <a:extLst>
                <a:ext uri="{FF2B5EF4-FFF2-40B4-BE49-F238E27FC236}">
                  <a16:creationId xmlns:a16="http://schemas.microsoft.com/office/drawing/2014/main" id="{8E96BFDE-0AF0-E086-CFA7-C68791CA8053}"/>
                </a:ext>
              </a:extLst>
            </p:cNvPr>
            <p:cNvGrpSpPr>
              <a:grpSpLocks/>
            </p:cNvGrpSpPr>
            <p:nvPr/>
          </p:nvGrpSpPr>
          <p:grpSpPr bwMode="auto">
            <a:xfrm>
              <a:off x="0" y="422"/>
              <a:ext cx="5828" cy="35"/>
              <a:chOff x="-72008" y="1573580"/>
              <a:chExt cx="9252520" cy="55220"/>
            </a:xfrm>
          </p:grpSpPr>
          <p:cxnSp>
            <p:nvCxnSpPr>
              <p:cNvPr id="15" name="直線コネクタ 2">
                <a:extLst>
                  <a:ext uri="{FF2B5EF4-FFF2-40B4-BE49-F238E27FC236}">
                    <a16:creationId xmlns:a16="http://schemas.microsoft.com/office/drawing/2014/main" id="{2F27A6B1-47AE-F41C-6A1B-8805547DD59F}"/>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6" name="直線コネクタ 3">
                <a:extLst>
                  <a:ext uri="{FF2B5EF4-FFF2-40B4-BE49-F238E27FC236}">
                    <a16:creationId xmlns:a16="http://schemas.microsoft.com/office/drawing/2014/main" id="{A5E4E200-9AC7-8A20-E77F-118A914D012C}"/>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13" name="正方形/長方形 5">
              <a:extLst>
                <a:ext uri="{FF2B5EF4-FFF2-40B4-BE49-F238E27FC236}">
                  <a16:creationId xmlns:a16="http://schemas.microsoft.com/office/drawing/2014/main" id="{3AE4C2AB-D7B1-892E-FE7E-A828F3F8DB71}"/>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14" name="正方形/長方形 12">
              <a:extLst>
                <a:ext uri="{FF2B5EF4-FFF2-40B4-BE49-F238E27FC236}">
                  <a16:creationId xmlns:a16="http://schemas.microsoft.com/office/drawing/2014/main" id="{C55B656F-5BDB-D077-6DDE-25D2987BC969}"/>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9" name="スライド番号プレースホルダー 18">
            <a:extLst>
              <a:ext uri="{FF2B5EF4-FFF2-40B4-BE49-F238E27FC236}">
                <a16:creationId xmlns:a16="http://schemas.microsoft.com/office/drawing/2014/main" id="{EBDC6615-F078-E74C-CFD0-FB69A90817BA}"/>
              </a:ext>
            </a:extLst>
          </p:cNvPr>
          <p:cNvSpPr>
            <a:spLocks noGrp="1"/>
          </p:cNvSpPr>
          <p:nvPr>
            <p:ph type="sldNum" sz="quarter" idx="12"/>
          </p:nvPr>
        </p:nvSpPr>
        <p:spPr/>
        <p:txBody>
          <a:bodyPr/>
          <a:lstStyle/>
          <a:p>
            <a:fld id="{81C86945-4E4F-4EC9-954C-E350A0E92378}" type="slidenum">
              <a:rPr kumimoji="1" lang="ja-JP" altLang="en-US" smtClean="0"/>
              <a:t>6</a:t>
            </a:fld>
            <a:endParaRPr kumimoji="1" lang="ja-JP" altLang="en-US"/>
          </a:p>
        </p:txBody>
      </p:sp>
    </p:spTree>
    <p:extLst>
      <p:ext uri="{BB962C8B-B14F-4D97-AF65-F5344CB8AC3E}">
        <p14:creationId xmlns:p14="http://schemas.microsoft.com/office/powerpoint/2010/main" val="171903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lang="en-US" altLang="ja-JP" dirty="0">
                <a:latin typeface="メイリオ" panose="020B0604030504040204" pitchFamily="50" charset="-128"/>
                <a:ea typeface="メイリオ" panose="020B0604030504040204" pitchFamily="50" charset="-128"/>
              </a:rPr>
              <a:t>MK</a:t>
            </a:r>
            <a:r>
              <a:rPr lang="ja-JP" altLang="en-US" dirty="0">
                <a:latin typeface="メイリオ" panose="020B0604030504040204" pitchFamily="50" charset="-128"/>
                <a:ea typeface="メイリオ" panose="020B0604030504040204" pitchFamily="50" charset="-128"/>
              </a:rPr>
              <a:t>版ライドシェアの提案② 自宅営業所制度</a:t>
            </a:r>
            <a:endParaRPr kumimoji="1" lang="ja-JP" altLang="en-US" dirty="0">
              <a:latin typeface="メイリオ" panose="020B0604030504040204" pitchFamily="50" charset="-128"/>
              <a:ea typeface="メイリオ" panose="020B0604030504040204" pitchFamily="50" charset="-128"/>
            </a:endParaRPr>
          </a:p>
        </p:txBody>
      </p:sp>
      <p:sp>
        <p:nvSpPr>
          <p:cNvPr id="4" name="コンテンツ プレースホルダー 3">
            <a:extLst>
              <a:ext uri="{FF2B5EF4-FFF2-40B4-BE49-F238E27FC236}">
                <a16:creationId xmlns:a16="http://schemas.microsoft.com/office/drawing/2014/main" id="{2B8142FD-A472-C2D0-29FE-7D27D3263626}"/>
              </a:ext>
            </a:extLst>
          </p:cNvPr>
          <p:cNvSpPr>
            <a:spLocks noGrp="1"/>
          </p:cNvSpPr>
          <p:nvPr>
            <p:ph idx="1"/>
          </p:nvPr>
        </p:nvSpPr>
        <p:spPr>
          <a:xfrm>
            <a:off x="838200" y="1024758"/>
            <a:ext cx="10515600" cy="5696717"/>
          </a:xfrm>
          <a:solidFill>
            <a:srgbClr val="F2F2F2">
              <a:alpha val="50196"/>
            </a:srgbClr>
          </a:solidFill>
        </p:spPr>
        <p:txBody>
          <a:bodyPr>
            <a:noAutofit/>
          </a:bodyPr>
          <a:lstStyle/>
          <a:p>
            <a:r>
              <a:rPr lang="en-US" altLang="ja-JP" sz="2200" dirty="0">
                <a:latin typeface="メイリオ" panose="020B0604030504040204" pitchFamily="50" charset="-128"/>
                <a:ea typeface="メイリオ" panose="020B0604030504040204" pitchFamily="50" charset="-128"/>
              </a:rPr>
              <a:t>IT</a:t>
            </a:r>
            <a:r>
              <a:rPr lang="ja-JP" altLang="en-US" sz="2200" dirty="0">
                <a:latin typeface="メイリオ" panose="020B0604030504040204" pitchFamily="50" charset="-128"/>
                <a:ea typeface="メイリオ" panose="020B0604030504040204" pitchFamily="50" charset="-128"/>
              </a:rPr>
              <a:t>機器を最大限活用し、タクシー事業者としてドライバーの運行管理に関する</a:t>
            </a:r>
            <a:r>
              <a:rPr lang="en-US" altLang="ja-JP" sz="2200" dirty="0">
                <a:latin typeface="メイリオ" panose="020B0604030504040204" pitchFamily="50" charset="-128"/>
                <a:ea typeface="メイリオ" panose="020B0604030504040204" pitchFamily="50" charset="-128"/>
              </a:rPr>
              <a:t>MK</a:t>
            </a:r>
            <a:r>
              <a:rPr lang="ja-JP" altLang="en-US" sz="2200" dirty="0">
                <a:latin typeface="メイリオ" panose="020B0604030504040204" pitchFamily="50" charset="-128"/>
                <a:ea typeface="メイリオ" panose="020B0604030504040204" pitchFamily="50" charset="-128"/>
              </a:rPr>
              <a:t>タクシーのノウハウを活用</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自宅営業所とは</a:t>
            </a:r>
            <a:br>
              <a:rPr lang="en-US" altLang="ja-JP" sz="2200" b="1"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自宅で遠隔点呼を行い自宅から直接出入庫をできる営業所</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原則として</a:t>
            </a:r>
            <a:r>
              <a:rPr lang="en-US" altLang="ja-JP" sz="2200" dirty="0">
                <a:latin typeface="メイリオ" panose="020B0604030504040204" pitchFamily="50" charset="-128"/>
                <a:ea typeface="メイリオ" panose="020B0604030504040204" pitchFamily="50" charset="-128"/>
              </a:rPr>
              <a:t>1</a:t>
            </a:r>
            <a:r>
              <a:rPr lang="ja-JP" altLang="en-US" sz="2200" dirty="0">
                <a:latin typeface="メイリオ" panose="020B0604030504040204" pitchFamily="50" charset="-128"/>
                <a:ea typeface="メイリオ" panose="020B0604030504040204" pitchFamily="50" charset="-128"/>
              </a:rPr>
              <a:t>車</a:t>
            </a:r>
            <a:r>
              <a:rPr lang="en-US" altLang="ja-JP" sz="2200" dirty="0">
                <a:latin typeface="メイリオ" panose="020B0604030504040204" pitchFamily="50" charset="-128"/>
                <a:ea typeface="メイリオ" panose="020B0604030504040204" pitchFamily="50" charset="-128"/>
              </a:rPr>
              <a:t>1</a:t>
            </a:r>
            <a:r>
              <a:rPr lang="ja-JP" altLang="en-US" sz="2200" dirty="0">
                <a:latin typeface="メイリオ" panose="020B0604030504040204" pitchFamily="50" charset="-128"/>
                <a:ea typeface="メイリオ" panose="020B0604030504040204" pitchFamily="50" charset="-128"/>
              </a:rPr>
              <a:t>人制。条件によっては</a:t>
            </a:r>
            <a:r>
              <a:rPr lang="en-US" altLang="ja-JP" sz="2200" dirty="0">
                <a:latin typeface="メイリオ" panose="020B0604030504040204" pitchFamily="50" charset="-128"/>
                <a:ea typeface="メイリオ" panose="020B0604030504040204" pitchFamily="50" charset="-128"/>
              </a:rPr>
              <a:t>1</a:t>
            </a:r>
            <a:r>
              <a:rPr lang="ja-JP" altLang="en-US" sz="2200" dirty="0">
                <a:latin typeface="メイリオ" panose="020B0604030504040204" pitchFamily="50" charset="-128"/>
                <a:ea typeface="メイリオ" panose="020B0604030504040204" pitchFamily="50" charset="-128"/>
              </a:rPr>
              <a:t>車</a:t>
            </a:r>
            <a:r>
              <a:rPr lang="en-US" altLang="ja-JP" sz="2200" dirty="0">
                <a:latin typeface="メイリオ" panose="020B0604030504040204" pitchFamily="50" charset="-128"/>
                <a:ea typeface="メイリオ" panose="020B0604030504040204" pitchFamily="50" charset="-128"/>
              </a:rPr>
              <a:t>2</a:t>
            </a:r>
            <a:r>
              <a:rPr lang="ja-JP" altLang="en-US" sz="2200" dirty="0">
                <a:latin typeface="メイリオ" panose="020B0604030504040204" pitchFamily="50" charset="-128"/>
                <a:ea typeface="メイリオ" panose="020B0604030504040204" pitchFamily="50" charset="-128"/>
              </a:rPr>
              <a:t>人の交代制も</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自宅営業所の条件</a:t>
            </a:r>
            <a:br>
              <a:rPr lang="en-US" altLang="ja-JP" sz="2200" b="1"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既存のタクシードライバー及びライドシェア認定を受けた希望者に自宅営業所を認める</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従来型の営業所も並行して運用</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自宅営業所のドライバーの身分</a:t>
            </a:r>
            <a:br>
              <a:rPr lang="en-US" altLang="ja-JP" sz="2200" b="1"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本人の希望に応じて会社勤務の雇用契約と、個人事業主の請負契約を選択可に</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en-US" altLang="ja-JP" sz="2200" b="1" dirty="0">
                <a:latin typeface="メイリオ" panose="020B0604030504040204" pitchFamily="50" charset="-128"/>
                <a:ea typeface="メイリオ" panose="020B0604030504040204" pitchFamily="50" charset="-128"/>
              </a:rPr>
              <a:t>SDGs</a:t>
            </a:r>
            <a:r>
              <a:rPr lang="ja-JP" altLang="en-US" sz="2200" b="1" dirty="0">
                <a:latin typeface="メイリオ" panose="020B0604030504040204" pitchFamily="50" charset="-128"/>
                <a:ea typeface="メイリオ" panose="020B0604030504040204" pitchFamily="50" charset="-128"/>
              </a:rPr>
              <a:t>にも貢献</a:t>
            </a:r>
            <a:br>
              <a:rPr lang="en-US" altLang="ja-JP" sz="2200" b="1"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通勤不要の走行減少で</a:t>
            </a:r>
            <a:r>
              <a:rPr lang="en-US" altLang="ja-JP" sz="2200" dirty="0">
                <a:latin typeface="メイリオ" panose="020B0604030504040204" pitchFamily="50" charset="-128"/>
                <a:ea typeface="メイリオ" panose="020B0604030504040204" pitchFamily="50" charset="-128"/>
              </a:rPr>
              <a:t>CO2</a:t>
            </a:r>
            <a:r>
              <a:rPr lang="ja-JP" altLang="en-US" sz="2200" dirty="0">
                <a:latin typeface="メイリオ" panose="020B0604030504040204" pitchFamily="50" charset="-128"/>
                <a:ea typeface="メイリオ" panose="020B0604030504040204" pitchFamily="50" charset="-128"/>
              </a:rPr>
              <a:t>削減、自家用車共用の総車両数減少で資源の節減</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endParaRPr lang="ja-JP" altLang="en-US" sz="22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F10D2E98-A596-3461-A885-9DB3E4CD5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269" y="1310643"/>
            <a:ext cx="2975572" cy="2239118"/>
          </a:xfrm>
          <a:prstGeom prst="rect">
            <a:avLst/>
          </a:prstGeom>
        </p:spPr>
      </p:pic>
      <p:grpSp>
        <p:nvGrpSpPr>
          <p:cNvPr id="3" name="Group 13">
            <a:extLst>
              <a:ext uri="{FF2B5EF4-FFF2-40B4-BE49-F238E27FC236}">
                <a16:creationId xmlns:a16="http://schemas.microsoft.com/office/drawing/2014/main" id="{C9D545A5-F064-8A35-2DC7-B3B744315B41}"/>
              </a:ext>
            </a:extLst>
          </p:cNvPr>
          <p:cNvGrpSpPr>
            <a:grpSpLocks/>
          </p:cNvGrpSpPr>
          <p:nvPr/>
        </p:nvGrpSpPr>
        <p:grpSpPr bwMode="auto">
          <a:xfrm>
            <a:off x="12465" y="380526"/>
            <a:ext cx="9251950" cy="496888"/>
            <a:chOff x="0" y="144"/>
            <a:chExt cx="5828" cy="313"/>
          </a:xfrm>
        </p:grpSpPr>
        <p:grpSp>
          <p:nvGrpSpPr>
            <p:cNvPr id="5" name="グループ化 4">
              <a:extLst>
                <a:ext uri="{FF2B5EF4-FFF2-40B4-BE49-F238E27FC236}">
                  <a16:creationId xmlns:a16="http://schemas.microsoft.com/office/drawing/2014/main" id="{47587C00-6ACF-EDD0-3020-0E98BC433EF8}"/>
                </a:ext>
              </a:extLst>
            </p:cNvPr>
            <p:cNvGrpSpPr>
              <a:grpSpLocks/>
            </p:cNvGrpSpPr>
            <p:nvPr/>
          </p:nvGrpSpPr>
          <p:grpSpPr bwMode="auto">
            <a:xfrm>
              <a:off x="0" y="422"/>
              <a:ext cx="5828" cy="35"/>
              <a:chOff x="-72008" y="1573580"/>
              <a:chExt cx="9252520" cy="55220"/>
            </a:xfrm>
          </p:grpSpPr>
          <p:cxnSp>
            <p:nvCxnSpPr>
              <p:cNvPr id="9" name="直線コネクタ 2">
                <a:extLst>
                  <a:ext uri="{FF2B5EF4-FFF2-40B4-BE49-F238E27FC236}">
                    <a16:creationId xmlns:a16="http://schemas.microsoft.com/office/drawing/2014/main" id="{FDF990B5-D220-5868-9451-852315AE5359}"/>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0" name="直線コネクタ 3">
                <a:extLst>
                  <a:ext uri="{FF2B5EF4-FFF2-40B4-BE49-F238E27FC236}">
                    <a16:creationId xmlns:a16="http://schemas.microsoft.com/office/drawing/2014/main" id="{B10392AD-BDD0-4467-3360-0A46EC0ACEA7}"/>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7" name="正方形/長方形 5">
              <a:extLst>
                <a:ext uri="{FF2B5EF4-FFF2-40B4-BE49-F238E27FC236}">
                  <a16:creationId xmlns:a16="http://schemas.microsoft.com/office/drawing/2014/main" id="{66EB303A-67C8-88CF-85C1-ACA1121140A3}"/>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8" name="正方形/長方形 12">
              <a:extLst>
                <a:ext uri="{FF2B5EF4-FFF2-40B4-BE49-F238E27FC236}">
                  <a16:creationId xmlns:a16="http://schemas.microsoft.com/office/drawing/2014/main" id="{6CE117DB-66AE-58ED-5B7B-1AD2DD838818}"/>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3" name="スライド番号プレースホルダー 12">
            <a:extLst>
              <a:ext uri="{FF2B5EF4-FFF2-40B4-BE49-F238E27FC236}">
                <a16:creationId xmlns:a16="http://schemas.microsoft.com/office/drawing/2014/main" id="{B27BA653-3D02-35A1-5AB3-A58729D6B448}"/>
              </a:ext>
            </a:extLst>
          </p:cNvPr>
          <p:cNvSpPr>
            <a:spLocks noGrp="1"/>
          </p:cNvSpPr>
          <p:nvPr>
            <p:ph type="sldNum" sz="quarter" idx="12"/>
          </p:nvPr>
        </p:nvSpPr>
        <p:spPr/>
        <p:txBody>
          <a:bodyPr/>
          <a:lstStyle/>
          <a:p>
            <a:fld id="{81C86945-4E4F-4EC9-954C-E350A0E92378}" type="slidenum">
              <a:rPr kumimoji="1" lang="ja-JP" altLang="en-US" smtClean="0"/>
              <a:t>7</a:t>
            </a:fld>
            <a:endParaRPr kumimoji="1" lang="ja-JP" altLang="en-US"/>
          </a:p>
        </p:txBody>
      </p:sp>
    </p:spTree>
    <p:extLst>
      <p:ext uri="{BB962C8B-B14F-4D97-AF65-F5344CB8AC3E}">
        <p14:creationId xmlns:p14="http://schemas.microsoft.com/office/powerpoint/2010/main" val="2818447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lang="en-US" altLang="ja-JP" dirty="0">
                <a:latin typeface="メイリオ" panose="020B0604030504040204" pitchFamily="50" charset="-128"/>
                <a:ea typeface="メイリオ" panose="020B0604030504040204" pitchFamily="50" charset="-128"/>
              </a:rPr>
              <a:t>MK</a:t>
            </a:r>
            <a:r>
              <a:rPr lang="ja-JP" altLang="en-US" dirty="0">
                <a:latin typeface="メイリオ" panose="020B0604030504040204" pitchFamily="50" charset="-128"/>
                <a:ea typeface="メイリオ" panose="020B0604030504040204" pitchFamily="50" charset="-128"/>
              </a:rPr>
              <a:t>がかつて実現した自宅営業所制度</a:t>
            </a:r>
            <a:endParaRPr kumimoji="1" lang="ja-JP" altLang="en-US" dirty="0">
              <a:latin typeface="メイリオ" panose="020B0604030504040204" pitchFamily="50" charset="-128"/>
              <a:ea typeface="メイリオ" panose="020B0604030504040204" pitchFamily="50" charset="-128"/>
            </a:endParaRPr>
          </a:p>
        </p:txBody>
      </p:sp>
      <p:sp>
        <p:nvSpPr>
          <p:cNvPr id="4" name="コンテンツ プレースホルダー 3">
            <a:extLst>
              <a:ext uri="{FF2B5EF4-FFF2-40B4-BE49-F238E27FC236}">
                <a16:creationId xmlns:a16="http://schemas.microsoft.com/office/drawing/2014/main" id="{2B8142FD-A472-C2D0-29FE-7D27D3263626}"/>
              </a:ext>
            </a:extLst>
          </p:cNvPr>
          <p:cNvSpPr>
            <a:spLocks noGrp="1"/>
          </p:cNvSpPr>
          <p:nvPr>
            <p:ph idx="1"/>
          </p:nvPr>
        </p:nvSpPr>
        <p:spPr>
          <a:xfrm>
            <a:off x="838200" y="1158845"/>
            <a:ext cx="10795502" cy="1421393"/>
          </a:xfrm>
          <a:solidFill>
            <a:srgbClr val="F2F2F2">
              <a:alpha val="50196"/>
            </a:srgbClr>
          </a:solidFill>
        </p:spPr>
        <p:txBody>
          <a:bodyPr>
            <a:normAutofit lnSpcReduction="10000"/>
          </a:bodyPr>
          <a:lstStyle/>
          <a:p>
            <a:pPr marL="0" indent="0">
              <a:buNone/>
            </a:pPr>
            <a:r>
              <a:rPr lang="en-US" altLang="ja-JP" sz="2200" dirty="0">
                <a:latin typeface="メイリオ" panose="020B0604030504040204" pitchFamily="50" charset="-128"/>
                <a:ea typeface="メイリオ" panose="020B0604030504040204" pitchFamily="50" charset="-128"/>
              </a:rPr>
              <a:t>1971</a:t>
            </a:r>
            <a:r>
              <a:rPr lang="ja-JP" altLang="en-US" sz="2200" dirty="0">
                <a:latin typeface="メイリオ" panose="020B0604030504040204" pitchFamily="50" charset="-128"/>
                <a:ea typeface="メイリオ" panose="020B0604030504040204" pitchFamily="50" charset="-128"/>
              </a:rPr>
              <a:t>年、</a:t>
            </a:r>
            <a:r>
              <a:rPr lang="en-US" altLang="ja-JP" sz="2200" dirty="0">
                <a:latin typeface="メイリオ" panose="020B0604030504040204" pitchFamily="50" charset="-128"/>
                <a:ea typeface="メイリオ" panose="020B0604030504040204" pitchFamily="50" charset="-128"/>
              </a:rPr>
              <a:t>MK</a:t>
            </a:r>
            <a:r>
              <a:rPr lang="ja-JP" altLang="en-US" sz="2200" dirty="0">
                <a:latin typeface="メイリオ" panose="020B0604030504040204" pitchFamily="50" charset="-128"/>
                <a:ea typeface="メイリオ" panose="020B0604030504040204" pitchFamily="50" charset="-128"/>
              </a:rPr>
              <a:t>タクシーは京都市伏見区の建売住宅を買い、社員に分譲して自宅前をタクシー営業車の車庫とした</a:t>
            </a:r>
            <a:endParaRPr lang="en-US" altLang="ja-JP" sz="2200" dirty="0">
              <a:latin typeface="メイリオ" panose="020B0604030504040204" pitchFamily="50" charset="-128"/>
              <a:ea typeface="メイリオ" panose="020B0604030504040204" pitchFamily="50" charset="-128"/>
            </a:endParaRPr>
          </a:p>
          <a:p>
            <a:pPr marL="0" indent="0">
              <a:buNone/>
            </a:pPr>
            <a:r>
              <a:rPr lang="ja-JP" altLang="en-US" sz="2200" dirty="0">
                <a:latin typeface="メイリオ" panose="020B0604030504040204" pitchFamily="50" charset="-128"/>
                <a:ea typeface="メイリオ" panose="020B0604030504040204" pitchFamily="50" charset="-128"/>
              </a:rPr>
              <a:t>本提案のベースは、現在のデジタル技術を活用した自宅営業所制度</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現在ならデジタル技術を用いて実現可能</a:t>
            </a:r>
          </a:p>
        </p:txBody>
      </p:sp>
      <p:pic>
        <p:nvPicPr>
          <p:cNvPr id="5" name="図 4">
            <a:extLst>
              <a:ext uri="{FF2B5EF4-FFF2-40B4-BE49-F238E27FC236}">
                <a16:creationId xmlns:a16="http://schemas.microsoft.com/office/drawing/2014/main" id="{BDDED684-8FC3-9C34-BF43-C09AE0433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952656"/>
            <a:ext cx="4811162" cy="3540220"/>
          </a:xfrm>
          <a:prstGeom prst="rect">
            <a:avLst/>
          </a:prstGeom>
        </p:spPr>
      </p:pic>
      <p:pic>
        <p:nvPicPr>
          <p:cNvPr id="7" name="図 6">
            <a:extLst>
              <a:ext uri="{FF2B5EF4-FFF2-40B4-BE49-F238E27FC236}">
                <a16:creationId xmlns:a16="http://schemas.microsoft.com/office/drawing/2014/main" id="{5B38C3EA-70D9-82DA-7282-05E0DC870044}"/>
              </a:ext>
            </a:extLst>
          </p:cNvPr>
          <p:cNvPicPr>
            <a:picLocks noChangeAspect="1"/>
          </p:cNvPicPr>
          <p:nvPr/>
        </p:nvPicPr>
        <p:blipFill rotWithShape="1">
          <a:blip r:embed="rId3">
            <a:extLst>
              <a:ext uri="{28A0092B-C50C-407E-A947-70E740481C1C}">
                <a14:useLocalDpi xmlns:a14="http://schemas.microsoft.com/office/drawing/2010/main" val="0"/>
              </a:ext>
            </a:extLst>
          </a:blip>
          <a:srcRect b="19600"/>
          <a:stretch/>
        </p:blipFill>
        <p:spPr>
          <a:xfrm>
            <a:off x="5930019" y="2952656"/>
            <a:ext cx="5703683" cy="3540219"/>
          </a:xfrm>
          <a:prstGeom prst="rect">
            <a:avLst/>
          </a:prstGeom>
        </p:spPr>
      </p:pic>
      <p:grpSp>
        <p:nvGrpSpPr>
          <p:cNvPr id="3" name="Group 13">
            <a:extLst>
              <a:ext uri="{FF2B5EF4-FFF2-40B4-BE49-F238E27FC236}">
                <a16:creationId xmlns:a16="http://schemas.microsoft.com/office/drawing/2014/main" id="{2C456471-A319-1200-207A-0999E267E227}"/>
              </a:ext>
            </a:extLst>
          </p:cNvPr>
          <p:cNvGrpSpPr>
            <a:grpSpLocks/>
          </p:cNvGrpSpPr>
          <p:nvPr/>
        </p:nvGrpSpPr>
        <p:grpSpPr bwMode="auto">
          <a:xfrm>
            <a:off x="12465" y="380526"/>
            <a:ext cx="9251950" cy="496888"/>
            <a:chOff x="0" y="144"/>
            <a:chExt cx="5828" cy="313"/>
          </a:xfrm>
        </p:grpSpPr>
        <p:grpSp>
          <p:nvGrpSpPr>
            <p:cNvPr id="6" name="グループ化 4">
              <a:extLst>
                <a:ext uri="{FF2B5EF4-FFF2-40B4-BE49-F238E27FC236}">
                  <a16:creationId xmlns:a16="http://schemas.microsoft.com/office/drawing/2014/main" id="{5E8887F4-A357-EAFA-ADB4-8B48F9ABFE05}"/>
                </a:ext>
              </a:extLst>
            </p:cNvPr>
            <p:cNvGrpSpPr>
              <a:grpSpLocks/>
            </p:cNvGrpSpPr>
            <p:nvPr/>
          </p:nvGrpSpPr>
          <p:grpSpPr bwMode="auto">
            <a:xfrm>
              <a:off x="0" y="422"/>
              <a:ext cx="5828" cy="35"/>
              <a:chOff x="-72008" y="1573580"/>
              <a:chExt cx="9252520" cy="55220"/>
            </a:xfrm>
          </p:grpSpPr>
          <p:cxnSp>
            <p:nvCxnSpPr>
              <p:cNvPr id="10" name="直線コネクタ 2">
                <a:extLst>
                  <a:ext uri="{FF2B5EF4-FFF2-40B4-BE49-F238E27FC236}">
                    <a16:creationId xmlns:a16="http://schemas.microsoft.com/office/drawing/2014/main" id="{DAE52ED0-FED7-DD21-8C2C-14ECA38DF102}"/>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1" name="直線コネクタ 3">
                <a:extLst>
                  <a:ext uri="{FF2B5EF4-FFF2-40B4-BE49-F238E27FC236}">
                    <a16:creationId xmlns:a16="http://schemas.microsoft.com/office/drawing/2014/main" id="{DC35E8C0-2B8B-3281-6348-6CCCF5D748DE}"/>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8" name="正方形/長方形 5">
              <a:extLst>
                <a:ext uri="{FF2B5EF4-FFF2-40B4-BE49-F238E27FC236}">
                  <a16:creationId xmlns:a16="http://schemas.microsoft.com/office/drawing/2014/main" id="{5003C915-F604-0C4F-863D-92373DD3E9A9}"/>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9" name="正方形/長方形 12">
              <a:extLst>
                <a:ext uri="{FF2B5EF4-FFF2-40B4-BE49-F238E27FC236}">
                  <a16:creationId xmlns:a16="http://schemas.microsoft.com/office/drawing/2014/main" id="{20EBF99F-A3FD-D16A-2459-552483E5C345}"/>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4" name="スライド番号プレースホルダー 13">
            <a:extLst>
              <a:ext uri="{FF2B5EF4-FFF2-40B4-BE49-F238E27FC236}">
                <a16:creationId xmlns:a16="http://schemas.microsoft.com/office/drawing/2014/main" id="{599D51CE-AEA4-FAFB-13F6-777F4A32DE13}"/>
              </a:ext>
            </a:extLst>
          </p:cNvPr>
          <p:cNvSpPr>
            <a:spLocks noGrp="1"/>
          </p:cNvSpPr>
          <p:nvPr>
            <p:ph type="sldNum" sz="quarter" idx="12"/>
          </p:nvPr>
        </p:nvSpPr>
        <p:spPr/>
        <p:txBody>
          <a:bodyPr/>
          <a:lstStyle/>
          <a:p>
            <a:fld id="{81C86945-4E4F-4EC9-954C-E350A0E92378}" type="slidenum">
              <a:rPr kumimoji="1" lang="ja-JP" altLang="en-US" smtClean="0"/>
              <a:t>8</a:t>
            </a:fld>
            <a:endParaRPr kumimoji="1" lang="ja-JP" altLang="en-US"/>
          </a:p>
        </p:txBody>
      </p:sp>
    </p:spTree>
    <p:extLst>
      <p:ext uri="{BB962C8B-B14F-4D97-AF65-F5344CB8AC3E}">
        <p14:creationId xmlns:p14="http://schemas.microsoft.com/office/powerpoint/2010/main" val="214723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8179-0DEB-94F5-4B90-E13A93F98729}"/>
              </a:ext>
            </a:extLst>
          </p:cNvPr>
          <p:cNvSpPr>
            <a:spLocks noGrp="1"/>
          </p:cNvSpPr>
          <p:nvPr>
            <p:ph type="title"/>
          </p:nvPr>
        </p:nvSpPr>
        <p:spPr>
          <a:xfrm>
            <a:off x="838200" y="365125"/>
            <a:ext cx="10515600" cy="513061"/>
          </a:xfrm>
        </p:spPr>
        <p:txBody>
          <a:bodyPr>
            <a:normAutofit fontScale="90000"/>
          </a:bodyPr>
          <a:lstStyle/>
          <a:p>
            <a:r>
              <a:rPr lang="en-US" altLang="ja-JP" dirty="0">
                <a:latin typeface="メイリオ" panose="020B0604030504040204" pitchFamily="50" charset="-128"/>
                <a:ea typeface="メイリオ" panose="020B0604030504040204" pitchFamily="50" charset="-128"/>
              </a:rPr>
              <a:t>MK</a:t>
            </a:r>
            <a:r>
              <a:rPr lang="ja-JP" altLang="en-US" dirty="0">
                <a:latin typeface="メイリオ" panose="020B0604030504040204" pitchFamily="50" charset="-128"/>
                <a:ea typeface="メイリオ" panose="020B0604030504040204" pitchFamily="50" charset="-128"/>
              </a:rPr>
              <a:t>版ライドシェアの提案③ 車両管理</a:t>
            </a:r>
            <a:endParaRPr kumimoji="1" lang="ja-JP" altLang="en-US" dirty="0">
              <a:latin typeface="メイリオ" panose="020B0604030504040204" pitchFamily="50" charset="-128"/>
              <a:ea typeface="メイリオ" panose="020B0604030504040204" pitchFamily="50" charset="-128"/>
            </a:endParaRPr>
          </a:p>
        </p:txBody>
      </p:sp>
      <p:sp>
        <p:nvSpPr>
          <p:cNvPr id="4" name="コンテンツ プレースホルダー 3">
            <a:extLst>
              <a:ext uri="{FF2B5EF4-FFF2-40B4-BE49-F238E27FC236}">
                <a16:creationId xmlns:a16="http://schemas.microsoft.com/office/drawing/2014/main" id="{2B8142FD-A472-C2D0-29FE-7D27D3263626}"/>
              </a:ext>
            </a:extLst>
          </p:cNvPr>
          <p:cNvSpPr>
            <a:spLocks noGrp="1"/>
          </p:cNvSpPr>
          <p:nvPr>
            <p:ph idx="1"/>
          </p:nvPr>
        </p:nvSpPr>
        <p:spPr>
          <a:xfrm>
            <a:off x="838200" y="1024758"/>
            <a:ext cx="10515600" cy="5696717"/>
          </a:xfrm>
          <a:solidFill>
            <a:srgbClr val="F2F2F2">
              <a:alpha val="50196"/>
            </a:srgbClr>
          </a:solidFill>
        </p:spPr>
        <p:txBody>
          <a:bodyPr>
            <a:normAutofit/>
          </a:bodyPr>
          <a:lstStyle/>
          <a:p>
            <a:r>
              <a:rPr lang="ja-JP" altLang="en-US" sz="2200" dirty="0">
                <a:latin typeface="メイリオ" panose="020B0604030504040204" pitchFamily="50" charset="-128"/>
                <a:ea typeface="メイリオ" panose="020B0604030504040204" pitchFamily="50" charset="-128"/>
              </a:rPr>
              <a:t>ライドシェアでは原則として自家用車を使用。登録制度を設けて管理する</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自家用車での営業を解禁</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事業者名義の営業車だけでなく、本人名義の自家用車での営業を解禁</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同一車両を自家用車と営業車のハイブリッド運用</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ライドシェア車両の登録制度</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使用する自家用車は登録制度を設ける</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わかりやすい車体表示を行い、違法な無登録の白タクが闇営業できない対策に</a:t>
            </a:r>
            <a:br>
              <a:rPr lang="en-US" altLang="ja-JP" sz="2200" dirty="0">
                <a:latin typeface="メイリオ" panose="020B0604030504040204" pitchFamily="50" charset="-128"/>
                <a:ea typeface="メイリオ" panose="020B0604030504040204" pitchFamily="50" charset="-128"/>
              </a:rPr>
            </a:b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検査は営業車と同等を維持</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車検は</a:t>
            </a:r>
            <a:r>
              <a:rPr lang="en-US" altLang="ja-JP" sz="2200" dirty="0">
                <a:latin typeface="メイリオ" panose="020B0604030504040204" pitchFamily="50" charset="-128"/>
                <a:ea typeface="メイリオ" panose="020B0604030504040204" pitchFamily="50" charset="-128"/>
              </a:rPr>
              <a:t>1</a:t>
            </a:r>
            <a:r>
              <a:rPr lang="ja-JP" altLang="en-US" sz="2200" dirty="0">
                <a:latin typeface="メイリオ" panose="020B0604030504040204" pitchFamily="50" charset="-128"/>
                <a:ea typeface="メイリオ" panose="020B0604030504040204" pitchFamily="50" charset="-128"/>
              </a:rPr>
              <a:t>年ごと、定期点検は</a:t>
            </a:r>
            <a:r>
              <a:rPr lang="en-US" altLang="ja-JP" sz="2200" dirty="0">
                <a:latin typeface="メイリオ" panose="020B0604030504040204" pitchFamily="50" charset="-128"/>
                <a:ea typeface="メイリオ" panose="020B0604030504040204" pitchFamily="50" charset="-128"/>
              </a:rPr>
              <a:t>3</a:t>
            </a:r>
            <a:r>
              <a:rPr lang="ja-JP" altLang="en-US" sz="2200" dirty="0">
                <a:latin typeface="メイリオ" panose="020B0604030504040204" pitchFamily="50" charset="-128"/>
                <a:ea typeface="メイリオ" panose="020B0604030504040204" pitchFamily="50" charset="-128"/>
              </a:rPr>
              <a:t>ヶ月ごとを維持</a:t>
            </a:r>
            <a:br>
              <a:rPr lang="en-US" altLang="ja-JP" sz="2200" dirty="0">
                <a:latin typeface="メイリオ" panose="020B0604030504040204" pitchFamily="50" charset="-128"/>
                <a:ea typeface="メイリオ" panose="020B0604030504040204" pitchFamily="50" charset="-128"/>
              </a:rPr>
            </a:br>
            <a:endParaRPr lang="en-US" altLang="ja-JP" sz="2200" b="1" u="sng"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2200" b="1" dirty="0">
                <a:latin typeface="メイリオ" panose="020B0604030504040204" pitchFamily="50" charset="-128"/>
                <a:ea typeface="メイリオ" panose="020B0604030504040204" pitchFamily="50" charset="-128"/>
              </a:rPr>
              <a:t>日常点検</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始業点検はドライバーの責任で行い、営業中に拠点に寄り有資格者がチェック</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遠隔点呼などデジタル技術もできるだけ活用する</a:t>
            </a: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endParaRPr lang="en-US" altLang="ja-JP" sz="2200" dirty="0">
              <a:latin typeface="メイリオ" panose="020B0604030504040204" pitchFamily="50" charset="-128"/>
              <a:ea typeface="メイリオ" panose="020B0604030504040204" pitchFamily="50" charset="-128"/>
            </a:endParaRPr>
          </a:p>
          <a:p>
            <a:pPr marL="514350" indent="-514350">
              <a:buFont typeface="+mj-lt"/>
              <a:buAutoNum type="arabicPeriod"/>
            </a:pPr>
            <a:endParaRPr lang="en-US" altLang="ja-JP" sz="2200" dirty="0">
              <a:latin typeface="メイリオ" panose="020B0604030504040204" pitchFamily="50" charset="-128"/>
              <a:ea typeface="メイリオ" panose="020B0604030504040204" pitchFamily="50" charset="-128"/>
            </a:endParaRPr>
          </a:p>
          <a:p>
            <a:pPr marL="0" indent="0">
              <a:buNone/>
            </a:pPr>
            <a:endParaRPr lang="ja-JP" altLang="en-US" sz="22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9C87CA3D-7967-4FEB-F342-DBA0CA8D9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2020" y="1884666"/>
            <a:ext cx="1561280" cy="1428571"/>
          </a:xfrm>
          <a:prstGeom prst="rect">
            <a:avLst/>
          </a:prstGeom>
        </p:spPr>
      </p:pic>
      <p:grpSp>
        <p:nvGrpSpPr>
          <p:cNvPr id="3" name="Group 13">
            <a:extLst>
              <a:ext uri="{FF2B5EF4-FFF2-40B4-BE49-F238E27FC236}">
                <a16:creationId xmlns:a16="http://schemas.microsoft.com/office/drawing/2014/main" id="{CF86115C-B3FA-C07D-BA52-65D59AC750C2}"/>
              </a:ext>
            </a:extLst>
          </p:cNvPr>
          <p:cNvGrpSpPr>
            <a:grpSpLocks/>
          </p:cNvGrpSpPr>
          <p:nvPr/>
        </p:nvGrpSpPr>
        <p:grpSpPr bwMode="auto">
          <a:xfrm>
            <a:off x="12465" y="380526"/>
            <a:ext cx="9251950" cy="496888"/>
            <a:chOff x="0" y="144"/>
            <a:chExt cx="5828" cy="313"/>
          </a:xfrm>
        </p:grpSpPr>
        <p:grpSp>
          <p:nvGrpSpPr>
            <p:cNvPr id="6" name="グループ化 4">
              <a:extLst>
                <a:ext uri="{FF2B5EF4-FFF2-40B4-BE49-F238E27FC236}">
                  <a16:creationId xmlns:a16="http://schemas.microsoft.com/office/drawing/2014/main" id="{034A8B76-5D9B-AE40-BF64-C34C9D70EA8B}"/>
                </a:ext>
              </a:extLst>
            </p:cNvPr>
            <p:cNvGrpSpPr>
              <a:grpSpLocks/>
            </p:cNvGrpSpPr>
            <p:nvPr/>
          </p:nvGrpSpPr>
          <p:grpSpPr bwMode="auto">
            <a:xfrm>
              <a:off x="0" y="422"/>
              <a:ext cx="5828" cy="35"/>
              <a:chOff x="-72008" y="1573580"/>
              <a:chExt cx="9252520" cy="55220"/>
            </a:xfrm>
          </p:grpSpPr>
          <p:cxnSp>
            <p:nvCxnSpPr>
              <p:cNvPr id="9" name="直線コネクタ 2">
                <a:extLst>
                  <a:ext uri="{FF2B5EF4-FFF2-40B4-BE49-F238E27FC236}">
                    <a16:creationId xmlns:a16="http://schemas.microsoft.com/office/drawing/2014/main" id="{87B926E9-F065-CCF1-862A-E12B28173DE1}"/>
                  </a:ext>
                </a:extLst>
              </p:cNvPr>
              <p:cNvCxnSpPr>
                <a:cxnSpLocks noChangeShapeType="1"/>
              </p:cNvCxnSpPr>
              <p:nvPr/>
            </p:nvCxnSpPr>
            <p:spPr bwMode="auto">
              <a:xfrm>
                <a:off x="-72008" y="1573580"/>
                <a:ext cx="9252520" cy="0"/>
              </a:xfrm>
              <a:prstGeom prst="line">
                <a:avLst/>
              </a:prstGeom>
              <a:noFill/>
              <a:ln w="34925" algn="ctr">
                <a:solidFill>
                  <a:srgbClr val="FFCC66"/>
                </a:solidFill>
                <a:round/>
                <a:headEnd/>
                <a:tailEnd/>
              </a:ln>
              <a:extLst>
                <a:ext uri="{909E8E84-426E-40DD-AFC4-6F175D3DCCD1}">
                  <a14:hiddenFill xmlns:a14="http://schemas.microsoft.com/office/drawing/2010/main">
                    <a:noFill/>
                  </a14:hiddenFill>
                </a:ext>
              </a:extLst>
            </p:spPr>
          </p:cxnSp>
          <p:cxnSp>
            <p:nvCxnSpPr>
              <p:cNvPr id="10" name="直線コネクタ 3">
                <a:extLst>
                  <a:ext uri="{FF2B5EF4-FFF2-40B4-BE49-F238E27FC236}">
                    <a16:creationId xmlns:a16="http://schemas.microsoft.com/office/drawing/2014/main" id="{2C2CEB22-8F4F-4ACA-FF7C-6B868330D1A1}"/>
                  </a:ext>
                </a:extLst>
              </p:cNvPr>
              <p:cNvCxnSpPr>
                <a:cxnSpLocks noChangeShapeType="1"/>
              </p:cNvCxnSpPr>
              <p:nvPr/>
            </p:nvCxnSpPr>
            <p:spPr bwMode="auto">
              <a:xfrm>
                <a:off x="-72008" y="1628800"/>
                <a:ext cx="9252520" cy="0"/>
              </a:xfrm>
              <a:prstGeom prst="line">
                <a:avLst/>
              </a:prstGeom>
              <a:noFill/>
              <a:ln w="34925" algn="ctr">
                <a:solidFill>
                  <a:srgbClr val="FF0066"/>
                </a:solidFill>
                <a:round/>
                <a:headEnd/>
                <a:tailEnd/>
              </a:ln>
              <a:extLst>
                <a:ext uri="{909E8E84-426E-40DD-AFC4-6F175D3DCCD1}">
                  <a14:hiddenFill xmlns:a14="http://schemas.microsoft.com/office/drawing/2010/main">
                    <a:noFill/>
                  </a14:hiddenFill>
                </a:ext>
              </a:extLst>
            </p:spPr>
          </p:cxnSp>
        </p:grpSp>
        <p:sp>
          <p:nvSpPr>
            <p:cNvPr id="7" name="正方形/長方形 5">
              <a:extLst>
                <a:ext uri="{FF2B5EF4-FFF2-40B4-BE49-F238E27FC236}">
                  <a16:creationId xmlns:a16="http://schemas.microsoft.com/office/drawing/2014/main" id="{E48D7569-322F-8182-A9F7-0EAF3E5AE58D}"/>
                </a:ext>
              </a:extLst>
            </p:cNvPr>
            <p:cNvSpPr>
              <a:spLocks noChangeArrowheads="1"/>
            </p:cNvSpPr>
            <p:nvPr/>
          </p:nvSpPr>
          <p:spPr bwMode="auto">
            <a:xfrm>
              <a:off x="179" y="144"/>
              <a:ext cx="114" cy="115"/>
            </a:xfrm>
            <a:prstGeom prst="rect">
              <a:avLst/>
            </a:prstGeom>
            <a:solidFill>
              <a:srgbClr val="FFC000"/>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sp>
          <p:nvSpPr>
            <p:cNvPr id="8" name="正方形/長方形 12">
              <a:extLst>
                <a:ext uri="{FF2B5EF4-FFF2-40B4-BE49-F238E27FC236}">
                  <a16:creationId xmlns:a16="http://schemas.microsoft.com/office/drawing/2014/main" id="{D70430BA-5C87-2EC2-BD0D-148D79B3E6B9}"/>
                </a:ext>
              </a:extLst>
            </p:cNvPr>
            <p:cNvSpPr>
              <a:spLocks noChangeArrowheads="1"/>
            </p:cNvSpPr>
            <p:nvPr/>
          </p:nvSpPr>
          <p:spPr bwMode="auto">
            <a:xfrm>
              <a:off x="179" y="274"/>
              <a:ext cx="114" cy="115"/>
            </a:xfrm>
            <a:prstGeom prst="rect">
              <a:avLst/>
            </a:prstGeom>
            <a:solidFill>
              <a:srgbClr val="FF0066"/>
            </a:solid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lnSpc>
                  <a:spcPct val="117000"/>
                </a:lnSpc>
                <a:spcBef>
                  <a:spcPts val="1163"/>
                </a:spcBef>
                <a:buClr>
                  <a:srgbClr val="000000"/>
                </a:buClr>
                <a:buFont typeface="Arial Black" panose="020B0A04020102090204" pitchFamily="34" charset="0"/>
                <a:buNone/>
                <a:defRPr/>
              </a:pPr>
              <a:endParaRPr lang="ja-JP" altLang="en-US">
                <a:effectLst>
                  <a:outerShdw blurRad="38100" dist="38100" dir="2700000" algn="tl">
                    <a:srgbClr val="FFFFFF"/>
                  </a:outerShdw>
                </a:effectLst>
                <a:latin typeface="Arial Black" panose="020B0A04020102090204" pitchFamily="34" charset="0"/>
              </a:endParaRPr>
            </a:p>
          </p:txBody>
        </p:sp>
      </p:grpSp>
      <p:sp>
        <p:nvSpPr>
          <p:cNvPr id="13" name="スライド番号プレースホルダー 12">
            <a:extLst>
              <a:ext uri="{FF2B5EF4-FFF2-40B4-BE49-F238E27FC236}">
                <a16:creationId xmlns:a16="http://schemas.microsoft.com/office/drawing/2014/main" id="{30007D1E-1BDF-2515-397E-3DF08DA89712}"/>
              </a:ext>
            </a:extLst>
          </p:cNvPr>
          <p:cNvSpPr>
            <a:spLocks noGrp="1"/>
          </p:cNvSpPr>
          <p:nvPr>
            <p:ph type="sldNum" sz="quarter" idx="12"/>
          </p:nvPr>
        </p:nvSpPr>
        <p:spPr/>
        <p:txBody>
          <a:bodyPr/>
          <a:lstStyle/>
          <a:p>
            <a:fld id="{81C86945-4E4F-4EC9-954C-E350A0E92378}" type="slidenum">
              <a:rPr kumimoji="1" lang="ja-JP" altLang="en-US" smtClean="0"/>
              <a:t>9</a:t>
            </a:fld>
            <a:endParaRPr kumimoji="1" lang="ja-JP" altLang="en-US"/>
          </a:p>
        </p:txBody>
      </p:sp>
      <p:pic>
        <p:nvPicPr>
          <p:cNvPr id="12" name="図 11">
            <a:extLst>
              <a:ext uri="{FF2B5EF4-FFF2-40B4-BE49-F238E27FC236}">
                <a16:creationId xmlns:a16="http://schemas.microsoft.com/office/drawing/2014/main" id="{725493F2-1AF1-15CA-3547-D89B8B6D5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1105" y="4351991"/>
            <a:ext cx="1291674" cy="1931073"/>
          </a:xfrm>
          <a:prstGeom prst="rect">
            <a:avLst/>
          </a:prstGeom>
        </p:spPr>
      </p:pic>
    </p:spTree>
    <p:extLst>
      <p:ext uri="{BB962C8B-B14F-4D97-AF65-F5344CB8AC3E}">
        <p14:creationId xmlns:p14="http://schemas.microsoft.com/office/powerpoint/2010/main" val="18081314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1384</TotalTime>
  <Words>2706</Words>
  <Application>Microsoft Office PowerPoint</Application>
  <PresentationFormat>ワイド画面</PresentationFormat>
  <Paragraphs>312</Paragraphs>
  <Slides>20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メイリオ</vt:lpstr>
      <vt:lpstr>游ゴシック</vt:lpstr>
      <vt:lpstr>游ゴシック Light</vt:lpstr>
      <vt:lpstr>Arial</vt:lpstr>
      <vt:lpstr>Arial Black</vt:lpstr>
      <vt:lpstr>Office テーマ</vt:lpstr>
      <vt:lpstr>安全安心のMKタクシーが考える「ライドシェア」の提案 </vt:lpstr>
      <vt:lpstr>基本的な考え方</vt:lpstr>
      <vt:lpstr>タクシーとライドシェアの比較①</vt:lpstr>
      <vt:lpstr>タクシーとライドシェアの比較②</vt:lpstr>
      <vt:lpstr>タクシーとライドシェアの比較③</vt:lpstr>
      <vt:lpstr>MK版ライドシェアの提案① 教育</vt:lpstr>
      <vt:lpstr>MK版ライドシェアの提案② 自宅営業所制度</vt:lpstr>
      <vt:lpstr>MKがかつて実現した自宅営業所制度</vt:lpstr>
      <vt:lpstr>MK版ライドシェアの提案③ 車両管理</vt:lpstr>
      <vt:lpstr>MK版ライドシェアの提案④ 営業形態</vt:lpstr>
      <vt:lpstr>MK版ライドシェアの提案⑤ 運賃</vt:lpstr>
      <vt:lpstr>MK版ライドシェアの提案⑥ 責任の所在</vt:lpstr>
      <vt:lpstr>MK版ライドシェアの提案⑦ 行政の関与</vt:lpstr>
      <vt:lpstr>MK版ライドシェアの提案⑧ 労務管理</vt:lpstr>
      <vt:lpstr>MK版ライドシェアの特徴①</vt:lpstr>
      <vt:lpstr>MK版ライドシェアの特徴②</vt:lpstr>
      <vt:lpstr>MK版ライドシェアの特徴③</vt:lpstr>
      <vt:lpstr>Win-Win-WinのMK版ライドシェア</vt:lpstr>
      <vt:lpstr>参考：タクシーへの規制の変遷</vt:lpstr>
      <vt:lpstr>その他ライドシェアの課題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安全安心のMKタクシーが考える「ライドシェア」の提案 </dc:title>
  <dc:creator>MKHD-11</dc:creator>
  <cp:lastModifiedBy>MKHD-11</cp:lastModifiedBy>
  <cp:revision>35</cp:revision>
  <cp:lastPrinted>2023-11-01T08:12:22Z</cp:lastPrinted>
  <dcterms:created xsi:type="dcterms:W3CDTF">2023-10-31T02:10:20Z</dcterms:created>
  <dcterms:modified xsi:type="dcterms:W3CDTF">2023-11-14T07:00:22Z</dcterms:modified>
</cp:coreProperties>
</file>