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14"/>
  </p:notesMasterIdLst>
  <p:sldIdLst>
    <p:sldId id="274" r:id="rId2"/>
    <p:sldId id="304" r:id="rId3"/>
    <p:sldId id="291" r:id="rId4"/>
    <p:sldId id="311" r:id="rId5"/>
    <p:sldId id="292" r:id="rId6"/>
    <p:sldId id="303" r:id="rId7"/>
    <p:sldId id="306" r:id="rId8"/>
    <p:sldId id="312" r:id="rId9"/>
    <p:sldId id="317" r:id="rId10"/>
    <p:sldId id="316" r:id="rId11"/>
    <p:sldId id="313" r:id="rId12"/>
    <p:sldId id="314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70AD47"/>
    <a:srgbClr val="ED7D3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1_&#12304;&#22823;&#38442;&#24220;&#20869;&#12305;&#21336;&#32020;&#38598;&#35336;&#3492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2_&#12304;&#22823;&#38442;&#24220;&#22806;&#12305;&#21336;&#32020;&#38598;&#35336;&#34920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2_&#12304;&#22823;&#38442;&#24220;&#22806;&#12305;&#21336;&#32020;&#38598;&#35336;&#3492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1_&#12304;&#22823;&#38442;&#24220;&#20869;&#12305;&#21336;&#32020;&#38598;&#35336;&#3492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1_&#12304;&#22823;&#38442;&#24220;&#20869;&#12305;&#21336;&#32020;&#38598;&#35336;&#3492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1_&#12304;&#22823;&#38442;&#24220;&#20869;&#12305;&#21336;&#32020;&#38598;&#35336;&#34920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2_&#12304;&#22823;&#38442;&#24220;&#22806;&#12305;&#21336;&#32020;&#38598;&#35336;&#34920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2_&#12304;&#22823;&#38442;&#24220;&#22806;&#12305;&#21336;&#32020;&#38598;&#35336;&#34920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sunagaAk\AppData\Local\Microsoft\Windows\INetCache\Content.Outlook\XIF2EESN\01_&#12304;&#22823;&#38442;&#24220;&#20869;&#12305;&#21336;&#32020;&#38598;&#35336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sunagaAk\AppData\Local\Microsoft\Windows\INetCache\Content.Outlook\XIF2EESN\02_&#12304;&#22823;&#38442;&#24220;&#22806;&#12305;&#21336;&#32020;&#38598;&#35336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3_&#12304;&#24220;&#20869;&#12539;&#24220;&#22806;&#12305;&#12463;&#12525;&#12473;&#38598;&#35336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sunagaAk\AppData\Local\Microsoft\Windows\INetCache\Content.Outlook\XIF2EESN\01_&#12304;&#22823;&#38442;&#24220;&#20869;&#12305;&#21336;&#32020;&#38598;&#35336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sunagaAk\AppData\Local\Microsoft\Windows\INetCache\Content.Outlook\XIF2EESN\02_&#12304;&#22823;&#38442;&#24220;&#22806;&#12305;&#21336;&#32020;&#38598;&#35336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35.21\kikaku\&#9632;&#35215;&#21046;&#12539;&#21046;&#24230;&#25913;&#38761;\&#9733;&#21508;&#65332;&#20491;&#21029;&#12501;&#12457;&#12523;&#12480;\03%20&#12521;&#12452;&#12489;&#12471;&#12455;&#12450;\&#9733;&#35519;&#26619;&#26989;&#21209;\04_Q&#12493;&#12483;&#12488;\03_&#12304;&#24220;&#20869;&#12539;&#24220;&#22806;&#12305;&#12463;&#12525;&#12473;&#38598;&#35336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35.21\kikaku\&#9632;&#35215;&#21046;&#12539;&#21046;&#24230;&#25913;&#38761;\&#9733;&#21508;&#65332;&#20491;&#21029;&#12501;&#12457;&#12523;&#12480;\03%20&#12521;&#12452;&#12489;&#12471;&#12455;&#12450;\&#9733;&#35519;&#26619;&#26989;&#21209;\04_Q&#12493;&#12483;&#12488;\03_&#12304;&#24220;&#20869;&#12539;&#24220;&#22806;&#12305;&#12463;&#12525;&#12473;&#38598;&#35336;&#3492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kahiraH\Desktop\&#12521;&#12452;&#12489;&#12471;&#12455;&#12450;\Q&#12493;&#12483;&#12488;\01_&#12304;&#22823;&#38442;&#24220;&#20869;&#12305;&#21336;&#32020;&#38598;&#35336;&#3492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v>大阪府民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N表!$B$125:$B$133</c:f>
              <c:strCache>
                <c:ptCount val="9"/>
                <c:pt idx="0">
                  <c:v>週1日程度利用</c:v>
                </c:pt>
                <c:pt idx="1">
                  <c:v>週2日程度利用</c:v>
                </c:pt>
                <c:pt idx="2">
                  <c:v>週3日程度利用</c:v>
                </c:pt>
                <c:pt idx="3">
                  <c:v>週4日程度利用</c:v>
                </c:pt>
                <c:pt idx="4">
                  <c:v>週5日程度利用</c:v>
                </c:pt>
                <c:pt idx="5">
                  <c:v>週6日程度利用</c:v>
                </c:pt>
                <c:pt idx="6">
                  <c:v>毎日利用している（週7日程度）</c:v>
                </c:pt>
                <c:pt idx="7">
                  <c:v>月1～3日程度</c:v>
                </c:pt>
                <c:pt idx="8">
                  <c:v>ほとんど利用しない</c:v>
                </c:pt>
              </c:strCache>
            </c:strRef>
          </c:cat>
          <c:val>
            <c:numRef>
              <c:f>N表!$E$125:$E$133</c:f>
              <c:numCache>
                <c:formatCode>0</c:formatCode>
                <c:ptCount val="9"/>
                <c:pt idx="0">
                  <c:v>39</c:v>
                </c:pt>
                <c:pt idx="1">
                  <c:v>26</c:v>
                </c:pt>
                <c:pt idx="2">
                  <c:v>12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198</c:v>
                </c:pt>
                <c:pt idx="8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5-4150-8ED5-E95FB9BF9983}"/>
            </c:ext>
          </c:extLst>
        </c:ser>
        <c:ser>
          <c:idx val="4"/>
          <c:order val="4"/>
          <c:tx>
            <c:v>大阪府民以外</c:v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N表!$B$125:$B$133</c:f>
              <c:strCache>
                <c:ptCount val="9"/>
                <c:pt idx="0">
                  <c:v>週1日程度利用</c:v>
                </c:pt>
                <c:pt idx="1">
                  <c:v>週2日程度利用</c:v>
                </c:pt>
                <c:pt idx="2">
                  <c:v>週3日程度利用</c:v>
                </c:pt>
                <c:pt idx="3">
                  <c:v>週4日程度利用</c:v>
                </c:pt>
                <c:pt idx="4">
                  <c:v>週5日程度利用</c:v>
                </c:pt>
                <c:pt idx="5">
                  <c:v>週6日程度利用</c:v>
                </c:pt>
                <c:pt idx="6">
                  <c:v>毎日利用している（週7日程度）</c:v>
                </c:pt>
                <c:pt idx="7">
                  <c:v>月1～3日程度</c:v>
                </c:pt>
                <c:pt idx="8">
                  <c:v>ほとんど利用しない</c:v>
                </c:pt>
              </c:strCache>
            </c:strRef>
          </c:cat>
          <c:val>
            <c:numRef>
              <c:f>N表!$F$125:$F$133</c:f>
              <c:numCache>
                <c:formatCode>0</c:formatCode>
                <c:ptCount val="9"/>
                <c:pt idx="0">
                  <c:v>89</c:v>
                </c:pt>
                <c:pt idx="1">
                  <c:v>51</c:v>
                </c:pt>
                <c:pt idx="2">
                  <c:v>44</c:v>
                </c:pt>
                <c:pt idx="3">
                  <c:v>18</c:v>
                </c:pt>
                <c:pt idx="4">
                  <c:v>7</c:v>
                </c:pt>
                <c:pt idx="5">
                  <c:v>2</c:v>
                </c:pt>
                <c:pt idx="6">
                  <c:v>4</c:v>
                </c:pt>
                <c:pt idx="7">
                  <c:v>168</c:v>
                </c:pt>
                <c:pt idx="8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B5-4150-8ED5-E95FB9BF9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340320"/>
        <c:axId val="202328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N表!$B$125:$B$133</c15:sqref>
                        </c15:formulaRef>
                      </c:ext>
                    </c:extLst>
                    <c:strCache>
                      <c:ptCount val="9"/>
                      <c:pt idx="0">
                        <c:v>週1日程度利用</c:v>
                      </c:pt>
                      <c:pt idx="1">
                        <c:v>週2日程度利用</c:v>
                      </c:pt>
                      <c:pt idx="2">
                        <c:v>週3日程度利用</c:v>
                      </c:pt>
                      <c:pt idx="3">
                        <c:v>週4日程度利用</c:v>
                      </c:pt>
                      <c:pt idx="4">
                        <c:v>週5日程度利用</c:v>
                      </c:pt>
                      <c:pt idx="5">
                        <c:v>週6日程度利用</c:v>
                      </c:pt>
                      <c:pt idx="6">
                        <c:v>毎日利用している（週7日程度）</c:v>
                      </c:pt>
                      <c:pt idx="7">
                        <c:v>月1～3日程度</c:v>
                      </c:pt>
                      <c:pt idx="8">
                        <c:v>ほとんど利用しない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N表!$B$125:$B$133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5B5-4150-8ED5-E95FB9BF9983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N表!$B$125:$B$133</c15:sqref>
                        </c15:formulaRef>
                      </c:ext>
                    </c:extLst>
                    <c:strCache>
                      <c:ptCount val="9"/>
                      <c:pt idx="0">
                        <c:v>週1日程度利用</c:v>
                      </c:pt>
                      <c:pt idx="1">
                        <c:v>週2日程度利用</c:v>
                      </c:pt>
                      <c:pt idx="2">
                        <c:v>週3日程度利用</c:v>
                      </c:pt>
                      <c:pt idx="3">
                        <c:v>週4日程度利用</c:v>
                      </c:pt>
                      <c:pt idx="4">
                        <c:v>週5日程度利用</c:v>
                      </c:pt>
                      <c:pt idx="5">
                        <c:v>週6日程度利用</c:v>
                      </c:pt>
                      <c:pt idx="6">
                        <c:v>毎日利用している（週7日程度）</c:v>
                      </c:pt>
                      <c:pt idx="7">
                        <c:v>月1～3日程度</c:v>
                      </c:pt>
                      <c:pt idx="8">
                        <c:v>ほとんど利用しない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N表!$E$122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5B5-4150-8ED5-E95FB9BF9983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N表!$B$125:$B$133</c15:sqref>
                        </c15:formulaRef>
                      </c:ext>
                    </c:extLst>
                    <c:strCache>
                      <c:ptCount val="9"/>
                      <c:pt idx="0">
                        <c:v>週1日程度利用</c:v>
                      </c:pt>
                      <c:pt idx="1">
                        <c:v>週2日程度利用</c:v>
                      </c:pt>
                      <c:pt idx="2">
                        <c:v>週3日程度利用</c:v>
                      </c:pt>
                      <c:pt idx="3">
                        <c:v>週4日程度利用</c:v>
                      </c:pt>
                      <c:pt idx="4">
                        <c:v>週5日程度利用</c:v>
                      </c:pt>
                      <c:pt idx="5">
                        <c:v>週6日程度利用</c:v>
                      </c:pt>
                      <c:pt idx="6">
                        <c:v>毎日利用している（週7日程度）</c:v>
                      </c:pt>
                      <c:pt idx="7">
                        <c:v>月1～3日程度</c:v>
                      </c:pt>
                      <c:pt idx="8">
                        <c:v>ほとんど利用しない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N表!$F$122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5B5-4150-8ED5-E95FB9BF9983}"/>
                  </c:ext>
                </c:extLst>
              </c15:ser>
            </c15:filteredBarSeries>
          </c:ext>
        </c:extLst>
      </c:barChart>
      <c:catAx>
        <c:axId val="20234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202328672"/>
        <c:crosses val="autoZero"/>
        <c:auto val="1"/>
        <c:lblAlgn val="ctr"/>
        <c:lblOffset val="100"/>
        <c:noMultiLvlLbl val="0"/>
      </c:catAx>
      <c:valAx>
        <c:axId val="20232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20234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04690029492982"/>
          <c:y val="0.93000020415396301"/>
          <c:w val="0.37545784742539928"/>
          <c:h val="6.9654021566383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noFill/>
            <a:ln>
              <a:solidFill>
                <a:srgbClr val="FF0000"/>
              </a:solidFill>
            </a:ln>
          </c:spPr>
          <c:dPt>
            <c:idx val="0"/>
            <c:bubble3D val="0"/>
            <c:explosion val="3"/>
            <c:spPr>
              <a:noFill/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6C-4925-A720-89C6088AAC97}"/>
              </c:ext>
            </c:extLst>
          </c:dPt>
          <c:dPt>
            <c:idx val="1"/>
            <c:bubble3D val="0"/>
            <c:spPr>
              <a:noFill/>
              <a:ln w="571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6C-4925-A720-89C6088AAC97}"/>
              </c:ext>
            </c:extLst>
          </c:dPt>
          <c:dPt>
            <c:idx val="2"/>
            <c:bubble3D val="0"/>
            <c:spPr>
              <a:noFill/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6C-4925-A720-89C6088AAC97}"/>
              </c:ext>
            </c:extLst>
          </c:dPt>
          <c:dPt>
            <c:idx val="3"/>
            <c:bubble3D val="0"/>
            <c:explosion val="4"/>
            <c:spPr>
              <a:noFill/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6C-4925-A720-89C6088AAC97}"/>
              </c:ext>
            </c:extLst>
          </c:dPt>
          <c:dPt>
            <c:idx val="4"/>
            <c:bubble3D val="0"/>
            <c:spPr>
              <a:noFill/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D6C-4925-A720-89C6088AAC97}"/>
              </c:ext>
            </c:extLst>
          </c:dPt>
          <c:cat>
            <c:strRef>
              <c:f>'％表'!$C$190:$C$194</c:f>
              <c:strCache>
                <c:ptCount val="5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  <c:pt idx="3">
                  <c:v>15分以上、20分未満</c:v>
                </c:pt>
                <c:pt idx="4">
                  <c:v>20分以上、25分未満</c:v>
                </c:pt>
              </c:strCache>
            </c:strRef>
          </c:cat>
          <c:val>
            <c:numRef>
              <c:f>'％表'!$F$190:$F$194</c:f>
              <c:numCache>
                <c:formatCode>0.0;\-0.0;\-;@</c:formatCode>
                <c:ptCount val="5"/>
                <c:pt idx="0">
                  <c:v>12.2</c:v>
                </c:pt>
                <c:pt idx="1">
                  <c:v>80.400000000000006</c:v>
                </c:pt>
                <c:pt idx="2">
                  <c:v>3.2</c:v>
                </c:pt>
                <c:pt idx="3">
                  <c:v>2</c:v>
                </c:pt>
                <c:pt idx="4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6C-4925-A720-89C6088AA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25-42A5-AC7D-8D21B33EF9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25-42A5-AC7D-8D21B33EF9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25-42A5-AC7D-8D21B33EF9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25-42A5-AC7D-8D21B33EF9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25-42A5-AC7D-8D21B33EF96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25-42A5-AC7D-8D21B33EF96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25-42A5-AC7D-8D21B33EF96C}"/>
              </c:ext>
            </c:extLst>
          </c:dPt>
          <c:dLbls>
            <c:dLbl>
              <c:idx val="0"/>
              <c:layout>
                <c:manualLayout>
                  <c:x val="-5.1453760839622616E-2"/>
                  <c:y val="0.14470843289282434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5</a:t>
                    </a:r>
                    <a:r>
                      <a:rPr lang="ja-JP" altLang="en-US"/>
                      <a:t>分未満</a:t>
                    </a:r>
                  </a:p>
                  <a:p>
                    <a:fld id="{AC7BDE0C-CA10-4966-95D3-BF47114F100E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411880160656443E-2"/>
                      <c:h val="7.97287980640076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E25-42A5-AC7D-8D21B33EF96C}"/>
                </c:ext>
              </c:extLst>
            </c:dLbl>
            <c:dLbl>
              <c:idx val="1"/>
              <c:layout>
                <c:manualLayout>
                  <c:x val="-0.20049224051301209"/>
                  <c:y val="1.8422003199339492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５分以上、１０分未満</a:t>
                    </a:r>
                  </a:p>
                  <a:p>
                    <a:fld id="{7385FA22-49F2-46B8-9199-0701876E89A8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88260034426379"/>
                      <c:h val="7.97287980640076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25-42A5-AC7D-8D21B33EF96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１０分以上、１５分未満</a:t>
                    </a:r>
                  </a:p>
                  <a:p>
                    <a:fld id="{AEC7E746-E640-4F62-8C64-1F8B293BA474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94144036721472"/>
                      <c:h val="7.97287980640076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E25-42A5-AC7D-8D21B33EF96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１５分以上、２０分未満</a:t>
                    </a:r>
                    <a:fld id="{EC8512DB-B4E4-40ED-BB05-07471694FD2C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97086037869019"/>
                      <c:h val="7.97287980640076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E25-42A5-AC7D-8D21B33EF96C}"/>
                </c:ext>
              </c:extLst>
            </c:dLbl>
            <c:dLbl>
              <c:idx val="4"/>
              <c:layout>
                <c:manualLayout>
                  <c:x val="-0.10506423477444378"/>
                  <c:y val="9.581729437223204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２０分以上、２５分未満</a:t>
                    </a:r>
                  </a:p>
                  <a:p>
                    <a:fld id="{FC73DC09-528F-4158-AA37-B915AA3878F1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76423763607083"/>
                      <c:h val="9.155892808910921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E25-42A5-AC7D-8D21B33EF96C}"/>
                </c:ext>
              </c:extLst>
            </c:dLbl>
            <c:dLbl>
              <c:idx val="5"/>
              <c:layout>
                <c:manualLayout>
                  <c:x val="-3.1472084693197698E-2"/>
                  <c:y val="4.3807652502919504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２５分以上、３０分未満</a:t>
                    </a:r>
                  </a:p>
                  <a:p>
                    <a:fld id="{3F430D7C-20C9-4C3C-810E-8C704B0D071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76423763607083"/>
                      <c:h val="9.155892808910921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E25-42A5-AC7D-8D21B33EF96C}"/>
                </c:ext>
              </c:extLst>
            </c:dLbl>
            <c:dLbl>
              <c:idx val="6"/>
              <c:layout>
                <c:manualLayout>
                  <c:x val="0.12378244543193845"/>
                  <c:y val="1.501859788455481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３０分以上</a:t>
                    </a:r>
                  </a:p>
                  <a:p>
                    <a:fld id="{B8A114F1-7FBA-4B88-8044-64AA4BB2431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500140195082813E-2"/>
                      <c:h val="7.97287980640076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E25-42A5-AC7D-8D21B33EF96C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'％表'!$C$190:$C$196</c:f>
              <c:strCache>
                <c:ptCount val="7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  <c:pt idx="3">
                  <c:v>15分以上、20分未満</c:v>
                </c:pt>
                <c:pt idx="4">
                  <c:v>20分以上、25分未満</c:v>
                </c:pt>
                <c:pt idx="5">
                  <c:v>25分以上、30分未満</c:v>
                </c:pt>
                <c:pt idx="6">
                  <c:v>30分以上</c:v>
                </c:pt>
              </c:strCache>
            </c:strRef>
          </c:cat>
          <c:val>
            <c:numRef>
              <c:f>'％表'!$E$190:$E$196</c:f>
              <c:numCache>
                <c:formatCode>0.0;\-0.0;\-;@</c:formatCode>
                <c:ptCount val="7"/>
                <c:pt idx="0">
                  <c:v>8.8000000000000007</c:v>
                </c:pt>
                <c:pt idx="1">
                  <c:v>30</c:v>
                </c:pt>
                <c:pt idx="2">
                  <c:v>38.799999999999997</c:v>
                </c:pt>
                <c:pt idx="3">
                  <c:v>16.399999999999999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25-42A5-AC7D-8D21B33EF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noFill/>
            <a:ln w="57150">
              <a:solidFill>
                <a:srgbClr val="FF0000"/>
              </a:solidFill>
            </a:ln>
          </c:spPr>
          <c:dPt>
            <c:idx val="0"/>
            <c:bubble3D val="0"/>
            <c:spPr>
              <a:noFill/>
              <a:ln w="571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70-4413-817E-DEBD72386621}"/>
              </c:ext>
            </c:extLst>
          </c:dPt>
          <c:dPt>
            <c:idx val="1"/>
            <c:bubble3D val="0"/>
            <c:spPr>
              <a:noFill/>
              <a:ln w="571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70-4413-817E-DEBD72386621}"/>
              </c:ext>
            </c:extLst>
          </c:dPt>
          <c:dPt>
            <c:idx val="2"/>
            <c:bubble3D val="0"/>
            <c:spPr>
              <a:noFill/>
              <a:ln w="571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C70-4413-817E-DEBD72386621}"/>
              </c:ext>
            </c:extLst>
          </c:dPt>
          <c:cat>
            <c:strRef>
              <c:f>'％表'!$C$190:$C$192</c:f>
              <c:strCache>
                <c:ptCount val="3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</c:strCache>
            </c:strRef>
          </c:cat>
          <c:val>
            <c:numRef>
              <c:f>'％表'!$F$190:$F$192</c:f>
              <c:numCache>
                <c:formatCode>0.0;\-0.0;\-;@</c:formatCode>
                <c:ptCount val="3"/>
                <c:pt idx="0">
                  <c:v>8.8000000000000007</c:v>
                </c:pt>
                <c:pt idx="1">
                  <c:v>85.199999999999989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70-4413-817E-DEBD72386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2A-4B42-B3BB-74AD1ECADD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2A-4B42-B3BB-74AD1ECADD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2A-4B42-B3BB-74AD1ECADD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2A-4B42-B3BB-74AD1ECADD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52A-4B42-B3BB-74AD1ECADD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52A-4B42-B3BB-74AD1ECADD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52A-4B42-B3BB-74AD1ECADDA3}"/>
              </c:ext>
            </c:extLst>
          </c:dPt>
          <c:dLbls>
            <c:dLbl>
              <c:idx val="0"/>
              <c:layout>
                <c:manualLayout>
                  <c:x val="1.2601625411227254E-2"/>
                  <c:y val="-6.1856261022927694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５分未満</a:t>
                    </a:r>
                  </a:p>
                  <a:p>
                    <a:fld id="{7825A9E2-BBE1-40C5-A43F-BCD537286F67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02857244917558E-2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2A-4B42-B3BB-74AD1ECADDA3}"/>
                </c:ext>
              </c:extLst>
            </c:dLbl>
            <c:dLbl>
              <c:idx val="1"/>
              <c:layout>
                <c:manualLayout>
                  <c:x val="-2.1002709018712169E-2"/>
                  <c:y val="-5.549228395061728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５分以上、１０分未満</a:t>
                    </a:r>
                  </a:p>
                  <a:p>
                    <a:fld id="{0FD73D5C-0942-45DB-8110-7F287B151896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60571448983512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2A-4B42-B3BB-74AD1ECADDA3}"/>
                </c:ext>
              </c:extLst>
            </c:dLbl>
            <c:dLbl>
              <c:idx val="2"/>
              <c:layout>
                <c:manualLayout>
                  <c:x val="-0.23102979920583308"/>
                  <c:y val="-6.4639991181657849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１０分以上、１５分未満</a:t>
                    </a:r>
                  </a:p>
                  <a:p>
                    <a:fld id="{E0674DE9-526D-4D94-8BD6-B350997562FA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51276212249077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52A-4B42-B3BB-74AD1ECADDA3}"/>
                </c:ext>
              </c:extLst>
            </c:dLbl>
            <c:dLbl>
              <c:idx val="3"/>
              <c:layout>
                <c:manualLayout>
                  <c:x val="3.7890540826372256E-2"/>
                  <c:y val="-0.17711309523809524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１５分以上、２０分未満</a:t>
                    </a:r>
                  </a:p>
                  <a:p>
                    <a:fld id="{6A92EDD9-C773-492D-AFC0-F44427ADE6D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52A-4B42-B3BB-74AD1ECADDA3}"/>
                </c:ext>
              </c:extLst>
            </c:dLbl>
            <c:dLbl>
              <c:idx val="4"/>
              <c:layout>
                <c:manualLayout>
                  <c:x val="0.23523034100957541"/>
                  <c:y val="-7.885868606701940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２０分以上、２５分未満</a:t>
                    </a:r>
                  </a:p>
                  <a:p>
                    <a:fld id="{63092E6F-3187-46FB-9EBC-33EDE36B05FE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52A-4B42-B3BB-74AD1ECADDA3}"/>
                </c:ext>
              </c:extLst>
            </c:dLbl>
            <c:dLbl>
              <c:idx val="5"/>
              <c:layout>
                <c:manualLayout>
                  <c:x val="0.14911923403285585"/>
                  <c:y val="7.155908289241622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２５分以上、３０分未満</a:t>
                    </a:r>
                  </a:p>
                  <a:p>
                    <a:fld id="{40B0A670-7B5C-4D35-8423-E777DDC25085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52A-4B42-B3BB-74AD1ECADDA3}"/>
                </c:ext>
              </c:extLst>
            </c:dLbl>
            <c:dLbl>
              <c:idx val="6"/>
              <c:layout>
                <c:manualLayout>
                  <c:x val="8.1910565172977151E-2"/>
                  <c:y val="0.143584435626102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３０分以上</a:t>
                    </a:r>
                  </a:p>
                  <a:p>
                    <a:fld id="{8E0357BD-3F0A-4572-B0C6-9DE9E72CBDB5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20990487757323"/>
                      <c:h val="7.93650793650793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52A-4B42-B3BB-74AD1ECADDA3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'％表'!$C$203:$C$209</c:f>
              <c:strCache>
                <c:ptCount val="7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  <c:pt idx="3">
                  <c:v>15分以上、20分未満</c:v>
                </c:pt>
                <c:pt idx="4">
                  <c:v>20分以上、25分未満</c:v>
                </c:pt>
                <c:pt idx="5">
                  <c:v>25分以上、30分未満</c:v>
                </c:pt>
                <c:pt idx="6">
                  <c:v>30分以上</c:v>
                </c:pt>
              </c:strCache>
            </c:strRef>
          </c:cat>
          <c:val>
            <c:numRef>
              <c:f>'％表'!$E$203:$E$209</c:f>
              <c:numCache>
                <c:formatCode>0.0;\-0.0;\-;@</c:formatCode>
                <c:ptCount val="7"/>
                <c:pt idx="0">
                  <c:v>6.4</c:v>
                </c:pt>
                <c:pt idx="1">
                  <c:v>10.8</c:v>
                </c:pt>
                <c:pt idx="2">
                  <c:v>23.2</c:v>
                </c:pt>
                <c:pt idx="3">
                  <c:v>22.6</c:v>
                </c:pt>
                <c:pt idx="4">
                  <c:v>15.2</c:v>
                </c:pt>
                <c:pt idx="5">
                  <c:v>9</c:v>
                </c:pt>
                <c:pt idx="6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52A-4B42-B3BB-74AD1ECAD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55555555555557"/>
          <c:y val="7.407407407407407E-2"/>
          <c:w val="0.53888888888888886"/>
          <c:h val="0.89814814814814814"/>
        </c:manualLayout>
      </c:layout>
      <c:pieChart>
        <c:varyColors val="1"/>
        <c:ser>
          <c:idx val="0"/>
          <c:order val="0"/>
          <c:spPr>
            <a:noFill/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72-4E09-8EDF-D65B2F093DF3}"/>
              </c:ext>
            </c:extLst>
          </c:dPt>
          <c:dPt>
            <c:idx val="1"/>
            <c:bubble3D val="0"/>
            <c:spPr>
              <a:noFill/>
              <a:ln w="571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72-4E09-8EDF-D65B2F093DF3}"/>
              </c:ext>
            </c:extLst>
          </c:dPt>
          <c:dPt>
            <c:idx val="2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72-4E09-8EDF-D65B2F093DF3}"/>
              </c:ext>
            </c:extLst>
          </c:dPt>
          <c:cat>
            <c:strRef>
              <c:f>'％表'!$C$203:$C$205</c:f>
              <c:strCache>
                <c:ptCount val="3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</c:strCache>
            </c:strRef>
          </c:cat>
          <c:val>
            <c:numRef>
              <c:f>'％表'!$F$203:$F$205</c:f>
              <c:numCache>
                <c:formatCode>0.0;\-0.0;\-;@</c:formatCode>
                <c:ptCount val="3"/>
                <c:pt idx="0">
                  <c:v>6.4</c:v>
                </c:pt>
                <c:pt idx="1">
                  <c:v>56.6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72-4E09-8EDF-D65B2F093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C-4D7A-97C7-5CED5F949B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C-4D7A-97C7-5CED5F949B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C-4D7A-97C7-5CED5F949B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FC-4D7A-97C7-5CED5F949B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FC-4D7A-97C7-5CED5F949B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CFC-4D7A-97C7-5CED5F949B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CFC-4D7A-97C7-5CED5F949BA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ja-JP" altLang="en-US"/>
                      <a:t>５分未満</a:t>
                    </a:r>
                  </a:p>
                  <a:p>
                    <a:fld id="{D5EF599E-3995-4001-8247-AB2108904DDB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CFC-4D7A-97C7-5CED5F949BA6}"/>
                </c:ext>
              </c:extLst>
            </c:dLbl>
            <c:dLbl>
              <c:idx val="1"/>
              <c:layout>
                <c:manualLayout>
                  <c:x val="-2.1282958687750965E-2"/>
                  <c:y val="-5.021475242285889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５分以上、１０分未満</a:t>
                    </a:r>
                  </a:p>
                  <a:p>
                    <a:fld id="{4140DC3F-2D07-4672-9A10-ED38E37C0620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53540001983566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CFC-4D7A-97C7-5CED5F949BA6}"/>
                </c:ext>
              </c:extLst>
            </c:dLbl>
            <c:dLbl>
              <c:idx val="2"/>
              <c:layout>
                <c:manualLayout>
                  <c:x val="-0.23604735999141985"/>
                  <c:y val="-1.07908352766186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１０分以上、１５分未満</a:t>
                    </a:r>
                  </a:p>
                  <a:p>
                    <a:fld id="{63C4901E-0A86-4A90-93C6-A8413AA76B17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50442668782471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CFC-4D7A-97C7-5CED5F949BA6}"/>
                </c:ext>
              </c:extLst>
            </c:dLbl>
            <c:dLbl>
              <c:idx val="3"/>
              <c:layout>
                <c:manualLayout>
                  <c:x val="7.7392577046367138E-3"/>
                  <c:y val="-0.18847907542704881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１５分以上、２０分未満</a:t>
                    </a:r>
                  </a:p>
                  <a:p>
                    <a:fld id="{051A8B92-2C07-4F49-BCAA-C144EC06DF6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98894002181923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CFC-4D7A-97C7-5CED5F949BA6}"/>
                </c:ext>
              </c:extLst>
            </c:dLbl>
            <c:dLbl>
              <c:idx val="4"/>
              <c:layout>
                <c:manualLayout>
                  <c:x val="0.23991698884373813"/>
                  <c:y val="-1.691713934605646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２０分以上、２５分未満</a:t>
                    </a:r>
                  </a:p>
                  <a:p>
                    <a:fld id="{0A0D8A8F-7730-456E-B926-F908064DECDC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98894002181923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CFC-4D7A-97C7-5CED5F949BA6}"/>
                </c:ext>
              </c:extLst>
            </c:dLbl>
            <c:dLbl>
              <c:idx val="5"/>
              <c:layout>
                <c:manualLayout>
                  <c:x val="7.9327391472526321E-2"/>
                  <c:y val="9.0400471903799212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２５分以上、３０分未満</a:t>
                    </a:r>
                  </a:p>
                  <a:p>
                    <a:fld id="{63B45A84-7D5B-4206-9ACC-ED759E3614C0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98894002181923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CFC-4D7A-97C7-5CED5F949BA6}"/>
                </c:ext>
              </c:extLst>
            </c:dLbl>
            <c:dLbl>
              <c:idx val="6"/>
              <c:layout>
                <c:manualLayout>
                  <c:x val="2.9022216392387609E-2"/>
                  <c:y val="6.989127081383585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３０分以上</a:t>
                    </a:r>
                  </a:p>
                  <a:p>
                    <a:fld id="{476FB47F-DC8B-4D7A-8D50-A061E82DF62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236726677906875E-2"/>
                      <c:h val="7.7559061225122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CFC-4D7A-97C7-5CED5F949BA6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'％表'!$C$203:$C$209</c:f>
              <c:strCache>
                <c:ptCount val="7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  <c:pt idx="3">
                  <c:v>15分以上、20分未満</c:v>
                </c:pt>
                <c:pt idx="4">
                  <c:v>20分以上、25分未満</c:v>
                </c:pt>
                <c:pt idx="5">
                  <c:v>25分以上、30分未満</c:v>
                </c:pt>
                <c:pt idx="6">
                  <c:v>30分以上</c:v>
                </c:pt>
              </c:strCache>
            </c:strRef>
          </c:cat>
          <c:val>
            <c:numRef>
              <c:f>'％表'!$E$203:$E$209</c:f>
              <c:numCache>
                <c:formatCode>0.0;\-0.0;\-;@</c:formatCode>
                <c:ptCount val="7"/>
                <c:pt idx="0">
                  <c:v>5.6</c:v>
                </c:pt>
                <c:pt idx="1">
                  <c:v>9.4</c:v>
                </c:pt>
                <c:pt idx="2">
                  <c:v>19.600000000000001</c:v>
                </c:pt>
                <c:pt idx="3">
                  <c:v>30.8</c:v>
                </c:pt>
                <c:pt idx="4">
                  <c:v>17.2</c:v>
                </c:pt>
                <c:pt idx="5">
                  <c:v>10</c:v>
                </c:pt>
                <c:pt idx="6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CFC-4D7A-97C7-5CED5F949B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noFill/>
            <a:ln w="57150">
              <a:solidFill>
                <a:srgbClr val="FF0000"/>
              </a:solidFill>
            </a:ln>
          </c:spPr>
          <c:dPt>
            <c:idx val="0"/>
            <c:bubble3D val="0"/>
            <c:spPr>
              <a:noFill/>
              <a:ln w="571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A7-4C04-AAF4-EA21F99236AD}"/>
              </c:ext>
            </c:extLst>
          </c:dPt>
          <c:dPt>
            <c:idx val="1"/>
            <c:bubble3D val="0"/>
            <c:spPr>
              <a:noFill/>
              <a:ln w="571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A7-4C04-AAF4-EA21F99236AD}"/>
              </c:ext>
            </c:extLst>
          </c:dPt>
          <c:dPt>
            <c:idx val="2"/>
            <c:bubble3D val="0"/>
            <c:spPr>
              <a:noFill/>
              <a:ln w="571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CA7-4C04-AAF4-EA21F99236AD}"/>
              </c:ext>
            </c:extLst>
          </c:dPt>
          <c:cat>
            <c:strRef>
              <c:f>'％表'!$C$203:$C$205</c:f>
              <c:strCache>
                <c:ptCount val="3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</c:strCache>
            </c:strRef>
          </c:cat>
          <c:val>
            <c:numRef>
              <c:f>'％表'!$F$203:$F$205</c:f>
              <c:numCache>
                <c:formatCode>0.0;\-0.0;\-;@</c:formatCode>
                <c:ptCount val="3"/>
                <c:pt idx="0">
                  <c:v>5.6</c:v>
                </c:pt>
                <c:pt idx="1">
                  <c:v>59.8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A7-4C04-AAF4-EA21F9923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A3-4A4C-ABAF-36FFDB6AB8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A3-4A4C-ABAF-36FFDB6AB8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A3-4A4C-ABAF-36FFDB6AB8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A3-4A4C-ABAF-36FFDB6AB8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A3-4A4C-ABAF-36FFDB6AB84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ja-JP" altLang="en-US"/>
                      <a:t>ぜひ利用したい</a:t>
                    </a:r>
                  </a:p>
                  <a:p>
                    <a:fld id="{57975EC6-C932-494D-BD86-B9ABBBB94C7C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0A3-4A4C-ABAF-36FFDB6AB8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 dirty="0"/>
                      <a:t>機会があれば利用したい</a:t>
                    </a:r>
                  </a:p>
                  <a:p>
                    <a:fld id="{5B0FA7C7-CF39-4B8E-BB3D-414A935A885E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0A3-4A4C-ABAF-36FFDB6AB84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多分利用しないと思う</a:t>
                    </a:r>
                  </a:p>
                  <a:p>
                    <a:fld id="{84C0D08B-2E27-409F-B989-94B2D40C2EFD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0A3-4A4C-ABAF-36FFDB6AB842}"/>
                </c:ext>
              </c:extLst>
            </c:dLbl>
            <c:dLbl>
              <c:idx val="3"/>
              <c:layout>
                <c:manualLayout>
                  <c:x val="0.10900090506500018"/>
                  <c:y val="8.6366317198669357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まったく利用したいと思わない　</a:t>
                    </a:r>
                    <a:fld id="{AF28B27A-9D52-4937-B82E-76706C61CB8B}" type="VALUE">
                      <a:rPr lang="en-US" altLang="ja-JP" smtClean="0"/>
                      <a:pPr/>
                      <a:t>[値]</a:t>
                    </a:fld>
                    <a:endParaRPr lang="ja-JP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0A3-4A4C-ABAF-36FFDB6AB84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ja-JP" altLang="en-US"/>
                      <a:t>分からない</a:t>
                    </a:r>
                  </a:p>
                  <a:p>
                    <a:fld id="{2F08B068-1FB8-4611-AE0E-2A6D1768C4B8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0A3-4A4C-ABAF-36FFDB6AB842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'％表'!$B$301:$B$305</c:f>
              <c:strCache>
                <c:ptCount val="5"/>
                <c:pt idx="0">
                  <c:v>ぜひ利用したい</c:v>
                </c:pt>
                <c:pt idx="1">
                  <c:v>機会があれば利用したい</c:v>
                </c:pt>
                <c:pt idx="2">
                  <c:v>多分、利用しないと思う</c:v>
                </c:pt>
                <c:pt idx="3">
                  <c:v>まったく利用したいと思わない</c:v>
                </c:pt>
                <c:pt idx="4">
                  <c:v>分からない</c:v>
                </c:pt>
              </c:strCache>
            </c:strRef>
          </c:cat>
          <c:val>
            <c:numRef>
              <c:f>'％表'!$E$301:$E$305</c:f>
              <c:numCache>
                <c:formatCode>General</c:formatCode>
                <c:ptCount val="5"/>
                <c:pt idx="0">
                  <c:v>19.400000000000002</c:v>
                </c:pt>
                <c:pt idx="1">
                  <c:v>40.300000000000004</c:v>
                </c:pt>
                <c:pt idx="2">
                  <c:v>18</c:v>
                </c:pt>
                <c:pt idx="3">
                  <c:v>13</c:v>
                </c:pt>
                <c:pt idx="4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A3-4A4C-ABAF-36FFDB6AB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noFill/>
            <a:ln w="57150">
              <a:solidFill>
                <a:srgbClr val="FF0000"/>
              </a:solidFill>
            </a:ln>
          </c:spPr>
          <c:dPt>
            <c:idx val="0"/>
            <c:bubble3D val="0"/>
            <c:spPr>
              <a:noFill/>
              <a:ln w="571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6E-47E6-AD75-0CC22AF989C2}"/>
              </c:ext>
            </c:extLst>
          </c:dPt>
          <c:dPt>
            <c:idx val="1"/>
            <c:bubble3D val="0"/>
            <c:explosion val="2"/>
            <c:spPr>
              <a:noFill/>
              <a:ln w="571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6E-47E6-AD75-0CC22AF989C2}"/>
              </c:ext>
            </c:extLst>
          </c:dPt>
          <c:cat>
            <c:strRef>
              <c:f>'％表'!$B$301:$B$302</c:f>
              <c:strCache>
                <c:ptCount val="2"/>
                <c:pt idx="0">
                  <c:v>ぜひ利用したい</c:v>
                </c:pt>
                <c:pt idx="1">
                  <c:v>機会があれば利用したい</c:v>
                </c:pt>
              </c:strCache>
            </c:strRef>
          </c:cat>
          <c:val>
            <c:numRef>
              <c:f>'％表'!$H$301:$H$302</c:f>
              <c:numCache>
                <c:formatCode>General</c:formatCode>
                <c:ptCount val="2"/>
                <c:pt idx="0">
                  <c:v>59.7</c:v>
                </c:pt>
                <c:pt idx="1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6E-47E6-AD75-0CC22AF98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956871765382403E-2"/>
          <c:y val="3.5154762740581755E-2"/>
          <c:w val="0.93188455567259765"/>
          <c:h val="0.619513112790972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9.9046759429199504E-3"/>
                  <c:y val="1.343729639057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146953155302201E-2"/>
                      <c:h val="2.97368427178212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29D-45EA-BE76-C27522EEA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'N％表'!$F$147:$Q$147</c:f>
              <c:strCache>
                <c:ptCount val="12"/>
                <c:pt idx="0">
                  <c:v>観光利用</c:v>
                </c:pt>
                <c:pt idx="1">
                  <c:v>営業先への訪問等、ビジネス利用</c:v>
                </c:pt>
                <c:pt idx="2">
                  <c:v>親戚・友人等への訪問</c:v>
                </c:pt>
                <c:pt idx="3">
                  <c:v>買い物や美容室等の各種店舗への移動</c:v>
                </c:pt>
                <c:pt idx="4">
                  <c:v>飲食店利用時の移動（居酒屋等含む）</c:v>
                </c:pt>
                <c:pt idx="5">
                  <c:v>イベント会場への送迎</c:v>
                </c:pt>
                <c:pt idx="6">
                  <c:v>病院への送迎</c:v>
                </c:pt>
                <c:pt idx="7">
                  <c:v>福祉施設への送迎</c:v>
                </c:pt>
                <c:pt idx="8">
                  <c:v>官公庁への送迎</c:v>
                </c:pt>
                <c:pt idx="9">
                  <c:v>通学・通勤</c:v>
                </c:pt>
                <c:pt idx="10">
                  <c:v>幼稚園、保育園等への送迎</c:v>
                </c:pt>
                <c:pt idx="11">
                  <c:v>その他</c:v>
                </c:pt>
              </c:strCache>
            </c:strRef>
          </c:cat>
          <c:val>
            <c:numRef>
              <c:f>'N％表'!$F$148:$Q$148</c:f>
              <c:numCache>
                <c:formatCode>0</c:formatCode>
                <c:ptCount val="12"/>
                <c:pt idx="0">
                  <c:v>141</c:v>
                </c:pt>
                <c:pt idx="1">
                  <c:v>133</c:v>
                </c:pt>
                <c:pt idx="2">
                  <c:v>76</c:v>
                </c:pt>
                <c:pt idx="3">
                  <c:v>88</c:v>
                </c:pt>
                <c:pt idx="4">
                  <c:v>160</c:v>
                </c:pt>
                <c:pt idx="5">
                  <c:v>49</c:v>
                </c:pt>
                <c:pt idx="6">
                  <c:v>177</c:v>
                </c:pt>
                <c:pt idx="7">
                  <c:v>10</c:v>
                </c:pt>
                <c:pt idx="8">
                  <c:v>10</c:v>
                </c:pt>
                <c:pt idx="9">
                  <c:v>31</c:v>
                </c:pt>
                <c:pt idx="10">
                  <c:v>5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9D-45EA-BE76-C27522EEAEF6}"/>
            </c:ext>
          </c:extLst>
        </c:ser>
        <c:ser>
          <c:idx val="1"/>
          <c:order val="1"/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1"/>
              <c:tx>
                <c:rich>
                  <a:bodyPr/>
                  <a:lstStyle/>
                  <a:p>
                    <a:fld id="{3E42A005-72EF-4BDA-B840-B6A63DA41084}" type="VALUE">
                      <a:rPr lang="en-US" altLang="ja-JP" sz="10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29D-45EA-BE76-C27522EEA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'N％表'!$F$147:$Q$147</c:f>
              <c:strCache>
                <c:ptCount val="12"/>
                <c:pt idx="0">
                  <c:v>観光利用</c:v>
                </c:pt>
                <c:pt idx="1">
                  <c:v>営業先への訪問等、ビジネス利用</c:v>
                </c:pt>
                <c:pt idx="2">
                  <c:v>親戚・友人等への訪問</c:v>
                </c:pt>
                <c:pt idx="3">
                  <c:v>買い物や美容室等の各種店舗への移動</c:v>
                </c:pt>
                <c:pt idx="4">
                  <c:v>飲食店利用時の移動（居酒屋等含む）</c:v>
                </c:pt>
                <c:pt idx="5">
                  <c:v>イベント会場への送迎</c:v>
                </c:pt>
                <c:pt idx="6">
                  <c:v>病院への送迎</c:v>
                </c:pt>
                <c:pt idx="7">
                  <c:v>福祉施設への送迎</c:v>
                </c:pt>
                <c:pt idx="8">
                  <c:v>官公庁への送迎</c:v>
                </c:pt>
                <c:pt idx="9">
                  <c:v>通学・通勤</c:v>
                </c:pt>
                <c:pt idx="10">
                  <c:v>幼稚園、保育園等への送迎</c:v>
                </c:pt>
                <c:pt idx="11">
                  <c:v>その他</c:v>
                </c:pt>
              </c:strCache>
            </c:strRef>
          </c:cat>
          <c:val>
            <c:numRef>
              <c:f>'N％表'!$F$149:$Q$149</c:f>
              <c:numCache>
                <c:formatCode>0;\-0;\-;@</c:formatCode>
                <c:ptCount val="12"/>
                <c:pt idx="0">
                  <c:v>308</c:v>
                </c:pt>
                <c:pt idx="1">
                  <c:v>221</c:v>
                </c:pt>
                <c:pt idx="2">
                  <c:v>100</c:v>
                </c:pt>
                <c:pt idx="3">
                  <c:v>98</c:v>
                </c:pt>
                <c:pt idx="4">
                  <c:v>141</c:v>
                </c:pt>
                <c:pt idx="5">
                  <c:v>64</c:v>
                </c:pt>
                <c:pt idx="6">
                  <c:v>96</c:v>
                </c:pt>
                <c:pt idx="7">
                  <c:v>21</c:v>
                </c:pt>
                <c:pt idx="8">
                  <c:v>22</c:v>
                </c:pt>
                <c:pt idx="9">
                  <c:v>35</c:v>
                </c:pt>
                <c:pt idx="10">
                  <c:v>7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9D-45EA-BE76-C27522EEA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869247"/>
        <c:axId val="848870079"/>
      </c:barChart>
      <c:catAx>
        <c:axId val="84886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48870079"/>
        <c:crosses val="autoZero"/>
        <c:auto val="1"/>
        <c:lblAlgn val="ctr"/>
        <c:lblOffset val="100"/>
        <c:noMultiLvlLbl val="0"/>
      </c:catAx>
      <c:valAx>
        <c:axId val="848870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4886924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ライドシェアへの期待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A0-4B3C-A220-567C5720CDD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A0-4B3C-A220-567C5720CD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A0-4B3C-A220-567C5720CD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A0-4B3C-A220-567C5720CDD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A0-4B3C-A220-567C5720CDD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4A0-4B3C-A220-567C5720CDD1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1" i="0" u="sng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u="sng"/>
                      <a:t>タクシーがつかまらない時に代わりの移動手段として使える</a:t>
                    </a:r>
                  </a:p>
                  <a:p>
                    <a:pPr>
                      <a:defRPr b="1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defRPr>
                    </a:pPr>
                    <a:fld id="{FD666C3B-2C26-469E-8F7D-84F94360E21E}" type="VALUE">
                      <a:rPr lang="en-US" altLang="ja-JP" u="sng" smtClean="0"/>
                      <a:pPr>
                        <a:defRPr b="1" u="sng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A0-4B3C-A220-567C5720CD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/>
                      <a:t>タクシーより予約が簡単にできると思う</a:t>
                    </a:r>
                    <a:fld id="{05B27DD7-43A8-4EA0-9B44-9DA44BF662B4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4A0-4B3C-A220-567C5720CDD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タクシーより待ち時間が短くなると思う</a:t>
                    </a:r>
                  </a:p>
                  <a:p>
                    <a:fld id="{A554E4B4-7C6E-4395-8820-5344C17C7C1E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A0-4B3C-A220-567C5720CDD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タクシーより料金が安くなると思う</a:t>
                    </a:r>
                  </a:p>
                  <a:p>
                    <a:fld id="{510F01E7-E425-4604-9DE8-80AA2202E44A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4A0-4B3C-A220-567C5720CDD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ja-JP" altLang="en-US"/>
                      <a:t>短い距離でも気兼ねなく使えると思う</a:t>
                    </a:r>
                  </a:p>
                  <a:p>
                    <a:fld id="{F556888B-CDAA-400C-A657-17B28C2EB0A1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4A0-4B3C-A220-567C5720CDD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ja-JP" altLang="en-US"/>
                      <a:t>その他</a:t>
                    </a:r>
                  </a:p>
                  <a:p>
                    <a:fld id="{61EB0DD7-4027-4153-82B7-7D4E4EF718F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4A0-4B3C-A220-567C5720CDD1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N表!$B$324:$B$329</c:f>
              <c:strCache>
                <c:ptCount val="6"/>
                <c:pt idx="0">
                  <c:v>タクシーがつかまらない時に代わりの移動手段として使える</c:v>
                </c:pt>
                <c:pt idx="1">
                  <c:v>タクシーより予約が簡単にできると思う</c:v>
                </c:pt>
                <c:pt idx="2">
                  <c:v>タクシーより待ち時間が短くなると思う</c:v>
                </c:pt>
                <c:pt idx="3">
                  <c:v>タクシーより料金が安くなると思う</c:v>
                </c:pt>
                <c:pt idx="4">
                  <c:v>短い距離でも気兼ねなく使えると思う</c:v>
                </c:pt>
                <c:pt idx="5">
                  <c:v>その他</c:v>
                </c:pt>
              </c:strCache>
            </c:strRef>
          </c:cat>
          <c:val>
            <c:numRef>
              <c:f>N表!$E$324:$E$329</c:f>
              <c:numCache>
                <c:formatCode>0.0_ </c:formatCode>
                <c:ptCount val="6"/>
                <c:pt idx="0">
                  <c:v>44.7</c:v>
                </c:pt>
                <c:pt idx="1">
                  <c:v>13</c:v>
                </c:pt>
                <c:pt idx="2">
                  <c:v>11.799999999999999</c:v>
                </c:pt>
                <c:pt idx="3">
                  <c:v>19.8</c:v>
                </c:pt>
                <c:pt idx="4">
                  <c:v>6.5</c:v>
                </c:pt>
                <c:pt idx="5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A0-4B3C-A220-567C5720C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ライドシェアへの不安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14-4C40-BE40-4BAF1CFA78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14-4C40-BE40-4BAF1CFA78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14-4C40-BE40-4BAF1CFA78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F14-4C40-BE40-4BAF1CFA78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F14-4C40-BE40-4BAF1CFA787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ja-JP" altLang="en-US"/>
                      <a:t>制度や利用の仕方がよく分からない点が不安</a:t>
                    </a:r>
                  </a:p>
                  <a:p>
                    <a:fld id="{D6A5C7EE-1B5F-4864-A590-A0718BC713A7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F14-4C40-BE40-4BAF1CFA7876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1" i="0" u="sng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u="sng"/>
                      <a:t>安全に利用できるか不安を感じる</a:t>
                    </a:r>
                  </a:p>
                  <a:p>
                    <a:pPr>
                      <a:defRPr b="1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defRPr>
                    </a:pPr>
                    <a:fld id="{FF1B4A3C-36A1-4DB2-B6FA-397CA2E6A61E}" type="VALUE">
                      <a:rPr lang="en-US" altLang="ja-JP" u="sng" smtClean="0"/>
                      <a:pPr>
                        <a:defRPr b="1" u="sng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F14-4C40-BE40-4BAF1CFA787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料金設定に不安を感じる</a:t>
                    </a:r>
                  </a:p>
                  <a:p>
                    <a:fld id="{C97AE589-1898-4981-B5C4-2E31D9C3BB1D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F14-4C40-BE40-4BAF1CFA787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他人の自家用車に乗ることに不安を感じる</a:t>
                    </a:r>
                  </a:p>
                  <a:p>
                    <a:fld id="{B984676F-620B-408B-BA88-1EA4EBA1D900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F14-4C40-BE40-4BAF1CFA787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ja-JP" altLang="en-US"/>
                      <a:t>その他</a:t>
                    </a:r>
                  </a:p>
                  <a:p>
                    <a:fld id="{2A4883AA-5702-4481-974A-53AC17A451DB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F14-4C40-BE40-4BAF1CFA7876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N表!$B$347:$B$351</c:f>
              <c:strCache>
                <c:ptCount val="5"/>
                <c:pt idx="0">
                  <c:v>制度や利用の仕方がよく分からない点が不安</c:v>
                </c:pt>
                <c:pt idx="1">
                  <c:v>安全に利用できるか不安を感じる</c:v>
                </c:pt>
                <c:pt idx="2">
                  <c:v>料金設定に不安を感じる</c:v>
                </c:pt>
                <c:pt idx="3">
                  <c:v>他人の自家用車に乗ることに不安を感じる</c:v>
                </c:pt>
                <c:pt idx="4">
                  <c:v>その他</c:v>
                </c:pt>
              </c:strCache>
            </c:strRef>
          </c:cat>
          <c:val>
            <c:numRef>
              <c:f>N表!$E$347:$E$351</c:f>
              <c:numCache>
                <c:formatCode>0.0_ </c:formatCode>
                <c:ptCount val="5"/>
                <c:pt idx="0">
                  <c:v>25.3</c:v>
                </c:pt>
                <c:pt idx="1">
                  <c:v>41.9</c:v>
                </c:pt>
                <c:pt idx="2">
                  <c:v>11</c:v>
                </c:pt>
                <c:pt idx="3">
                  <c:v>20</c:v>
                </c:pt>
                <c:pt idx="4">
                  <c:v>1.7999999999999998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14-4C40-BE40-4BAF1CFA7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9119691394237"/>
          <c:y val="2.641883017722553E-2"/>
          <c:w val="0.8816088030860576"/>
          <c:h val="0.6302114546525602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3.4617412997232852E-2"/>
                  <c:y val="-2.40171183429322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3F-4276-A0E7-15A958184100}"/>
                </c:ext>
              </c:extLst>
            </c:dLbl>
            <c:dLbl>
              <c:idx val="8"/>
              <c:layout>
                <c:manualLayout>
                  <c:x val="-4.063783264892528E-2"/>
                  <c:y val="4.80342366858645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3F-4276-A0E7-15A958184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N表!$F$155:$N$155</c:f>
              <c:strCache>
                <c:ptCount val="9"/>
                <c:pt idx="0">
                  <c:v>空港、鉄道駅等から目的地までの移動</c:v>
                </c:pt>
                <c:pt idx="1">
                  <c:v>荷物が多い時の移動</c:v>
                </c:pt>
                <c:pt idx="2">
                  <c:v>雨天や荒天時の移動</c:v>
                </c:pt>
                <c:pt idx="3">
                  <c:v>早朝又は終電後の移動</c:v>
                </c:pt>
                <c:pt idx="4">
                  <c:v>時間が無い時の移動</c:v>
                </c:pt>
                <c:pt idx="5">
                  <c:v>飲酒予定があるとき又は飲酒後の移動</c:v>
                </c:pt>
                <c:pt idx="6">
                  <c:v>公共交通機関がない場所での移動</c:v>
                </c:pt>
                <c:pt idx="7">
                  <c:v>場合を問わず、移動の際はほぼタクシーを利用</c:v>
                </c:pt>
                <c:pt idx="8">
                  <c:v>その他</c:v>
                </c:pt>
              </c:strCache>
            </c:strRef>
          </c:cat>
          <c:val>
            <c:numRef>
              <c:f>N表!$F$156:$N$156</c:f>
              <c:numCache>
                <c:formatCode>0</c:formatCode>
                <c:ptCount val="9"/>
                <c:pt idx="0">
                  <c:v>172</c:v>
                </c:pt>
                <c:pt idx="1">
                  <c:v>207</c:v>
                </c:pt>
                <c:pt idx="2">
                  <c:v>243</c:v>
                </c:pt>
                <c:pt idx="3">
                  <c:v>122</c:v>
                </c:pt>
                <c:pt idx="4">
                  <c:v>165</c:v>
                </c:pt>
                <c:pt idx="5">
                  <c:v>153</c:v>
                </c:pt>
                <c:pt idx="6">
                  <c:v>207</c:v>
                </c:pt>
                <c:pt idx="7">
                  <c:v>11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3F-4276-A0E7-15A958184100}"/>
            </c:ext>
          </c:extLst>
        </c:ser>
        <c:ser>
          <c:idx val="1"/>
          <c:order val="1"/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3.4617412997232852E-2"/>
                  <c:y val="-1.9213694674345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3F-4276-A0E7-15A958184100}"/>
                </c:ext>
              </c:extLst>
            </c:dLbl>
            <c:dLbl>
              <c:idx val="8"/>
              <c:layout>
                <c:manualLayout>
                  <c:x val="-4.0637832648925391E-2"/>
                  <c:y val="-2.40171183429322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3F-4276-A0E7-15A958184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N表!$F$155:$N$155</c:f>
              <c:strCache>
                <c:ptCount val="9"/>
                <c:pt idx="0">
                  <c:v>空港、鉄道駅等から目的地までの移動</c:v>
                </c:pt>
                <c:pt idx="1">
                  <c:v>荷物が多い時の移動</c:v>
                </c:pt>
                <c:pt idx="2">
                  <c:v>雨天や荒天時の移動</c:v>
                </c:pt>
                <c:pt idx="3">
                  <c:v>早朝又は終電後の移動</c:v>
                </c:pt>
                <c:pt idx="4">
                  <c:v>時間が無い時の移動</c:v>
                </c:pt>
                <c:pt idx="5">
                  <c:v>飲酒予定があるとき又は飲酒後の移動</c:v>
                </c:pt>
                <c:pt idx="6">
                  <c:v>公共交通機関がない場所での移動</c:v>
                </c:pt>
                <c:pt idx="7">
                  <c:v>場合を問わず、移動の際はほぼタクシーを利用</c:v>
                </c:pt>
                <c:pt idx="8">
                  <c:v>その他</c:v>
                </c:pt>
              </c:strCache>
            </c:strRef>
          </c:cat>
          <c:val>
            <c:numRef>
              <c:f>N表!$F$157:$N$157</c:f>
              <c:numCache>
                <c:formatCode>0</c:formatCode>
                <c:ptCount val="9"/>
                <c:pt idx="0">
                  <c:v>265</c:v>
                </c:pt>
                <c:pt idx="1">
                  <c:v>239</c:v>
                </c:pt>
                <c:pt idx="2">
                  <c:v>212</c:v>
                </c:pt>
                <c:pt idx="3">
                  <c:v>128</c:v>
                </c:pt>
                <c:pt idx="4">
                  <c:v>185</c:v>
                </c:pt>
                <c:pt idx="5">
                  <c:v>151</c:v>
                </c:pt>
                <c:pt idx="6">
                  <c:v>193</c:v>
                </c:pt>
                <c:pt idx="7">
                  <c:v>6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3F-4276-A0E7-15A9581841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43390624"/>
        <c:axId val="1143388544"/>
      </c:barChart>
      <c:catAx>
        <c:axId val="11433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3388544"/>
        <c:crosses val="autoZero"/>
        <c:auto val="1"/>
        <c:lblAlgn val="ctr"/>
        <c:lblOffset val="100"/>
        <c:noMultiLvlLbl val="0"/>
      </c:catAx>
      <c:valAx>
        <c:axId val="114338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339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66-4CF3-BDA0-FB0E1D4799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66-4CF3-BDA0-FB0E1D4799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66-4CF3-BDA0-FB0E1D4799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66-4CF3-BDA0-FB0E1D4799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66-4CF3-BDA0-FB0E1D479980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900" b="1" i="0" u="sng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b="1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タクシー乗り場に行き利用</a:t>
                    </a:r>
                  </a:p>
                  <a:p>
                    <a:pPr>
                      <a:defRPr b="1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defRPr>
                    </a:pPr>
                    <a:fld id="{4A788F73-76E9-47A4-AF4D-C528882B51B7}" type="VALUE">
                      <a:rPr lang="en-US" altLang="ja-JP" b="1" u="sng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b="1" u="sng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1" i="0" u="sng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F66-4CF3-BDA0-FB0E1D47998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/>
                      <a:t>流しのタクシーを利用</a:t>
                    </a:r>
                  </a:p>
                  <a:p>
                    <a:fld id="{DBD57EF7-8C5C-4E6D-A000-8B21894ED218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F66-4CF3-BDA0-FB0E1D47998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電話で配車依頼</a:t>
                    </a:r>
                  </a:p>
                  <a:p>
                    <a:fld id="{C16979AD-EDFD-4B79-8B14-8445542E002B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F66-4CF3-BDA0-FB0E1D47998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配車専用アプリを利用</a:t>
                    </a:r>
                  </a:p>
                  <a:p>
                    <a:fld id="{519FC313-2518-435C-83C0-6520C5DB47FC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F66-4CF3-BDA0-FB0E1D47998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ja-JP" altLang="en-US"/>
                      <a:t>その他</a:t>
                    </a:r>
                  </a:p>
                  <a:p>
                    <a:fld id="{26F4608D-7A65-4351-8862-F5CA6E05F9E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F66-4CF3-BDA0-FB0E1D479980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'％表'!$B$226:$B$230</c:f>
              <c:strCache>
                <c:ptCount val="5"/>
                <c:pt idx="0">
                  <c:v>タクシー乗り場に行き利用</c:v>
                </c:pt>
                <c:pt idx="1">
                  <c:v>流しのタクシーを利用</c:v>
                </c:pt>
                <c:pt idx="2">
                  <c:v>電話で配車依頼</c:v>
                </c:pt>
                <c:pt idx="3">
                  <c:v>配車専用アプリを利用</c:v>
                </c:pt>
                <c:pt idx="4">
                  <c:v>その他</c:v>
                </c:pt>
              </c:strCache>
            </c:strRef>
          </c:cat>
          <c:val>
            <c:numRef>
              <c:f>'％表'!$E$226:$E$230</c:f>
              <c:numCache>
                <c:formatCode>0.0_ </c:formatCode>
                <c:ptCount val="5"/>
                <c:pt idx="0">
                  <c:v>37</c:v>
                </c:pt>
                <c:pt idx="1">
                  <c:v>25.8</c:v>
                </c:pt>
                <c:pt idx="2">
                  <c:v>12.8</c:v>
                </c:pt>
                <c:pt idx="3">
                  <c:v>24.3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66-4CF3-BDA0-FB0E1D479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73-4A6F-B601-49AA336C3D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73-4A6F-B601-49AA336C3D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73-4A6F-B601-49AA336C3D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573-4A6F-B601-49AA336C3DD7}"/>
              </c:ext>
            </c:extLst>
          </c:dPt>
          <c:dLbls>
            <c:dLbl>
              <c:idx val="0"/>
              <c:layout>
                <c:manualLayout>
                  <c:x val="-0.16084914450968624"/>
                  <c:y val="0.1691629930291945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sz="900" u="sng" dirty="0"/>
                      <a:t>常に実感する</a:t>
                    </a:r>
                  </a:p>
                  <a:p>
                    <a:pPr>
                      <a:defRPr sz="900" b="1"/>
                    </a:pPr>
                    <a:fld id="{26250E2B-A0F3-42F6-BC6B-8B7BCF96579E}" type="VALUE">
                      <a:rPr lang="en-US" altLang="ja-JP" sz="900" u="sng" smtClean="0"/>
                      <a:pPr>
                        <a:defRPr sz="900" b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43943661395031"/>
                      <c:h val="0.107818028301783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573-4A6F-B601-49AA336C3DD7}"/>
                </c:ext>
              </c:extLst>
            </c:dLbl>
            <c:dLbl>
              <c:idx val="1"/>
              <c:layout>
                <c:manualLayout>
                  <c:x val="-0.19944447686531788"/>
                  <c:y val="-0.1278563368656495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sz="900" u="sng" dirty="0"/>
                      <a:t>よく実感する</a:t>
                    </a:r>
                  </a:p>
                  <a:p>
                    <a:pPr>
                      <a:defRPr sz="900" b="1"/>
                    </a:pPr>
                    <a:fld id="{D94845C8-E305-4398-9780-8D3964EF3B7A}" type="VALUE">
                      <a:rPr lang="en-US" altLang="ja-JP" sz="900" u="sng" smtClean="0"/>
                      <a:pPr>
                        <a:defRPr sz="900" b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573-4A6F-B601-49AA336C3DD7}"/>
                </c:ext>
              </c:extLst>
            </c:dLbl>
            <c:dLbl>
              <c:idx val="2"/>
              <c:layout>
                <c:manualLayout>
                  <c:x val="0.22750013565575994"/>
                  <c:y val="-4.81441126167433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sz="900" u="sng" dirty="0"/>
                      <a:t>まれに</a:t>
                    </a:r>
                  </a:p>
                  <a:p>
                    <a:pPr>
                      <a:defRPr sz="900" b="1"/>
                    </a:pPr>
                    <a:r>
                      <a:rPr lang="ja-JP" altLang="en-US" sz="900" u="sng" dirty="0"/>
                      <a:t>感じることがある</a:t>
                    </a:r>
                  </a:p>
                  <a:p>
                    <a:pPr>
                      <a:defRPr sz="900" b="1"/>
                    </a:pPr>
                    <a:fld id="{994B56B5-DB2E-49A6-8B3F-439EB9B9077D}" type="VALUE">
                      <a:rPr lang="en-US" altLang="ja-JP" sz="900" u="sng" smtClean="0"/>
                      <a:pPr>
                        <a:defRPr sz="900" b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14383605822242"/>
                      <c:h val="0.118925549796562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573-4A6F-B601-49AA336C3DD7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ja-JP" altLang="en-US" sz="900" dirty="0"/>
                      <a:t>全く</a:t>
                    </a:r>
                  </a:p>
                  <a:p>
                    <a:pPr>
                      <a:defRPr sz="900" b="1"/>
                    </a:pPr>
                    <a:r>
                      <a:rPr lang="ja-JP" altLang="en-US" sz="900" dirty="0"/>
                      <a:t>感じない</a:t>
                    </a:r>
                  </a:p>
                  <a:p>
                    <a:pPr>
                      <a:defRPr sz="900" b="1"/>
                    </a:pPr>
                    <a:fld id="{D0141EE1-36EF-4035-9391-4EB04B86EFAF}" type="VALUE">
                      <a:rPr lang="en-US" altLang="ja-JP" sz="900" smtClean="0"/>
                      <a:pPr>
                        <a:defRPr sz="900" b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573-4A6F-B601-49AA336C3DD7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'％表'!$C$172:$C$175</c:f>
              <c:strCache>
                <c:ptCount val="4"/>
                <c:pt idx="0">
                  <c:v>常に実感している</c:v>
                </c:pt>
                <c:pt idx="1">
                  <c:v>よく実感する</c:v>
                </c:pt>
                <c:pt idx="2">
                  <c:v>まれに感じることがある</c:v>
                </c:pt>
                <c:pt idx="3">
                  <c:v>まったく感じない</c:v>
                </c:pt>
              </c:strCache>
            </c:strRef>
          </c:cat>
          <c:val>
            <c:numRef>
              <c:f>'％表'!$D$172:$D$175</c:f>
              <c:numCache>
                <c:formatCode>0.0;\-0.0;\-;@</c:formatCode>
                <c:ptCount val="4"/>
                <c:pt idx="0">
                  <c:v>17.600000000000001</c:v>
                </c:pt>
                <c:pt idx="1">
                  <c:v>33.200000000000003</c:v>
                </c:pt>
                <c:pt idx="2">
                  <c:v>38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73-4A6F-B601-49AA336C3DD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0573-4A6F-B601-49AA336C3D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573-4A6F-B601-49AA336C3D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573-4A6F-B601-49AA336C3D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0573-4A6F-B601-49AA336C3D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'％表'!$C$172:$C$175</c:f>
              <c:strCache>
                <c:ptCount val="4"/>
                <c:pt idx="0">
                  <c:v>常に実感している</c:v>
                </c:pt>
                <c:pt idx="1">
                  <c:v>よく実感する</c:v>
                </c:pt>
                <c:pt idx="2">
                  <c:v>まれに感じることがある</c:v>
                </c:pt>
                <c:pt idx="3">
                  <c:v>まったく感じない</c:v>
                </c:pt>
              </c:strCache>
            </c:strRef>
          </c:cat>
          <c:val>
            <c:numRef>
              <c:f>'％表'!$E$172:$E$175</c:f>
              <c:numCache>
                <c:formatCode>0.0;\-0.0;\-;@</c:formatCode>
                <c:ptCount val="4"/>
                <c:pt idx="0">
                  <c:v>17.600000000000001</c:v>
                </c:pt>
                <c:pt idx="1">
                  <c:v>33.200000000000003</c:v>
                </c:pt>
                <c:pt idx="2">
                  <c:v>38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573-4A6F-B601-49AA336C3DD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4D-4457-A4E2-E9825B7967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4D-4457-A4E2-E9825B7967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4D-4457-A4E2-E9825B7967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4D-4457-A4E2-E9825B79673E}"/>
              </c:ext>
            </c:extLst>
          </c:dPt>
          <c:dLbls>
            <c:dLbl>
              <c:idx val="0"/>
              <c:layout>
                <c:manualLayout>
                  <c:x val="-0.16705784121677292"/>
                  <c:y val="0.17251560736258287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u="sng" dirty="0"/>
                      <a:t>常に実感する</a:t>
                    </a:r>
                  </a:p>
                  <a:p>
                    <a:fld id="{0520C6C4-0854-4897-9598-4C1582A536CC}" type="VALUE">
                      <a:rPr lang="en-US" altLang="ja-JP" u="sng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12089838173632"/>
                      <c:h val="0.118154336891526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F4D-4457-A4E2-E9825B79673E}"/>
                </c:ext>
              </c:extLst>
            </c:dLbl>
            <c:dLbl>
              <c:idx val="1"/>
              <c:layout>
                <c:manualLayout>
                  <c:x val="-0.17345127169389998"/>
                  <c:y val="-0.16871798455623624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u="sng" dirty="0"/>
                      <a:t>よく実感する</a:t>
                    </a:r>
                  </a:p>
                  <a:p>
                    <a:fld id="{1A16D318-162B-4A2C-A201-EF3EA48BF34E}" type="VALUE">
                      <a:rPr lang="en-US" altLang="ja-JP" u="sng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62710978223225"/>
                      <c:h val="0.114968970962053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4D-4457-A4E2-E9825B79673E}"/>
                </c:ext>
              </c:extLst>
            </c:dLbl>
            <c:dLbl>
              <c:idx val="2"/>
              <c:layout>
                <c:manualLayout>
                  <c:x val="0.23077660734441668"/>
                  <c:y val="-6.6122577694457799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u="sng" dirty="0"/>
                      <a:t>まれに感じる</a:t>
                    </a:r>
                  </a:p>
                  <a:p>
                    <a:r>
                      <a:rPr lang="ja-JP" altLang="en-US" u="sng" dirty="0"/>
                      <a:t>ことがある</a:t>
                    </a:r>
                  </a:p>
                  <a:p>
                    <a:fld id="{4F8DA677-9948-4F66-AC75-AF39AA1E8762}" type="VALUE">
                      <a:rPr lang="en-US" altLang="ja-JP" u="sng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29258799881177"/>
                      <c:h val="0.12033840092456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F4D-4457-A4E2-E9825B79673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全く感じない</a:t>
                    </a:r>
                  </a:p>
                  <a:p>
                    <a:fld id="{1DA44797-A863-4F56-9A0D-271E8D25C410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98891143159088"/>
                      <c:h val="0.105019733090336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F4D-4457-A4E2-E9825B79673E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'％表'!$C$172:$C$175</c:f>
              <c:strCache>
                <c:ptCount val="4"/>
                <c:pt idx="0">
                  <c:v>常に実感している</c:v>
                </c:pt>
                <c:pt idx="1">
                  <c:v>よく実感する</c:v>
                </c:pt>
                <c:pt idx="2">
                  <c:v>まれに感じることがある</c:v>
                </c:pt>
                <c:pt idx="3">
                  <c:v>まったく感じない</c:v>
                </c:pt>
              </c:strCache>
            </c:strRef>
          </c:cat>
          <c:val>
            <c:numRef>
              <c:f>'％表'!$D$172:$D$175</c:f>
              <c:numCache>
                <c:formatCode>0.0;\-0.0;\-;@</c:formatCode>
                <c:ptCount val="4"/>
                <c:pt idx="0">
                  <c:v>16.600000000000001</c:v>
                </c:pt>
                <c:pt idx="1">
                  <c:v>38</c:v>
                </c:pt>
                <c:pt idx="2">
                  <c:v>30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4D-4457-A4E2-E9825B79673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N表!$B$247:$B$254</c:f>
              <c:strCache>
                <c:ptCount val="8"/>
                <c:pt idx="0">
                  <c:v>鉄道駅・空港のタクシー乗り場にタクシーがいないことが多い</c:v>
                </c:pt>
                <c:pt idx="1">
                  <c:v>都市部のタクシー乗り場にタクシーがいないことが多い</c:v>
                </c:pt>
                <c:pt idx="2">
                  <c:v>都市部以外のタクシー乗り場にタクシーがいないことが多い</c:v>
                </c:pt>
                <c:pt idx="3">
                  <c:v>都市部で流しのタクシーがつかまらないことが多い</c:v>
                </c:pt>
                <c:pt idx="4">
                  <c:v>都市部以外で流しのタクシーがつかまらないことが多い</c:v>
                </c:pt>
                <c:pt idx="5">
                  <c:v>電話で予約してもなかなかタクシーがこないことが多い</c:v>
                </c:pt>
                <c:pt idx="6">
                  <c:v>アプリで予約してもなかなかタクシーがこないことが多い</c:v>
                </c:pt>
                <c:pt idx="7">
                  <c:v>その他</c:v>
                </c:pt>
              </c:strCache>
            </c:strRef>
          </c:cat>
          <c:val>
            <c:numRef>
              <c:f>N表!$D$247:$D$254</c:f>
              <c:numCache>
                <c:formatCode>0</c:formatCode>
                <c:ptCount val="8"/>
                <c:pt idx="0">
                  <c:v>386</c:v>
                </c:pt>
                <c:pt idx="1">
                  <c:v>357</c:v>
                </c:pt>
                <c:pt idx="2">
                  <c:v>280</c:v>
                </c:pt>
                <c:pt idx="3">
                  <c:v>401</c:v>
                </c:pt>
                <c:pt idx="4">
                  <c:v>266</c:v>
                </c:pt>
                <c:pt idx="5">
                  <c:v>179</c:v>
                </c:pt>
                <c:pt idx="6">
                  <c:v>131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2E-48DA-A6FE-BEF6F50D3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2270768"/>
        <c:axId val="282266192"/>
      </c:barChart>
      <c:catAx>
        <c:axId val="28227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2266192"/>
        <c:crosses val="autoZero"/>
        <c:auto val="1"/>
        <c:lblAlgn val="ctr"/>
        <c:lblOffset val="100"/>
        <c:noMultiLvlLbl val="0"/>
      </c:catAx>
      <c:valAx>
        <c:axId val="2822661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8227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11674410745867E-2"/>
          <c:y val="2.2034652961806529E-2"/>
          <c:w val="0.87161359542125461"/>
          <c:h val="0.4893195911704369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3.261278281684199E-2"/>
                  <c:y val="1.65259897213548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9B-477D-9F60-2694329A37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N表!$B$247:$B$254</c:f>
              <c:strCache>
                <c:ptCount val="8"/>
                <c:pt idx="0">
                  <c:v>鉄道駅・空港のタクシー乗り場にタクシーがいないことが多い</c:v>
                </c:pt>
                <c:pt idx="1">
                  <c:v>都市部のタクシー乗り場にタクシーがいないことが多い</c:v>
                </c:pt>
                <c:pt idx="2">
                  <c:v>都市部以外のタクシー乗り場にタクシーがいないことが多い</c:v>
                </c:pt>
                <c:pt idx="3">
                  <c:v>都市部で流しのタクシーがつかまらないことが多い</c:v>
                </c:pt>
                <c:pt idx="4">
                  <c:v>都市部以外で流しのタクシーがつかまらないことが多い</c:v>
                </c:pt>
                <c:pt idx="5">
                  <c:v>電話で予約してもなかなかタクシーがこないことが多い</c:v>
                </c:pt>
                <c:pt idx="6">
                  <c:v>アプリで予約してもなかなかタクシーがこないことが多い</c:v>
                </c:pt>
                <c:pt idx="7">
                  <c:v>その他</c:v>
                </c:pt>
              </c:strCache>
            </c:strRef>
          </c:cat>
          <c:val>
            <c:numRef>
              <c:f>N表!$E$247:$E$254</c:f>
              <c:numCache>
                <c:formatCode>0</c:formatCode>
                <c:ptCount val="8"/>
                <c:pt idx="0">
                  <c:v>163</c:v>
                </c:pt>
                <c:pt idx="1">
                  <c:v>149</c:v>
                </c:pt>
                <c:pt idx="2">
                  <c:v>136</c:v>
                </c:pt>
                <c:pt idx="3">
                  <c:v>222</c:v>
                </c:pt>
                <c:pt idx="4">
                  <c:v>149</c:v>
                </c:pt>
                <c:pt idx="5">
                  <c:v>114</c:v>
                </c:pt>
                <c:pt idx="6">
                  <c:v>75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9B-477D-9F60-2694329A3729}"/>
            </c:ext>
          </c:extLst>
        </c:ser>
        <c:ser>
          <c:idx val="1"/>
          <c:order val="1"/>
          <c:spPr>
            <a:noFill/>
            <a:ln w="9525">
              <a:solidFill>
                <a:schemeClr val="tx1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3.394948972101608E-2"/>
                  <c:y val="-4.4069305923613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9B-477D-9F60-2694329A37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N表!$B$247:$B$254</c:f>
              <c:strCache>
                <c:ptCount val="8"/>
                <c:pt idx="0">
                  <c:v>鉄道駅・空港のタクシー乗り場にタクシーがいないことが多い</c:v>
                </c:pt>
                <c:pt idx="1">
                  <c:v>都市部のタクシー乗り場にタクシーがいないことが多い</c:v>
                </c:pt>
                <c:pt idx="2">
                  <c:v>都市部以外のタクシー乗り場にタクシーがいないことが多い</c:v>
                </c:pt>
                <c:pt idx="3">
                  <c:v>都市部で流しのタクシーがつかまらないことが多い</c:v>
                </c:pt>
                <c:pt idx="4">
                  <c:v>都市部以外で流しのタクシーがつかまらないことが多い</c:v>
                </c:pt>
                <c:pt idx="5">
                  <c:v>電話で予約してもなかなかタクシーがこないことが多い</c:v>
                </c:pt>
                <c:pt idx="6">
                  <c:v>アプリで予約してもなかなかタクシーがこないことが多い</c:v>
                </c:pt>
                <c:pt idx="7">
                  <c:v>その他</c:v>
                </c:pt>
              </c:strCache>
            </c:strRef>
          </c:cat>
          <c:val>
            <c:numRef>
              <c:f>N表!$F$247:$F$254</c:f>
              <c:numCache>
                <c:formatCode>0</c:formatCode>
                <c:ptCount val="8"/>
                <c:pt idx="0">
                  <c:v>223</c:v>
                </c:pt>
                <c:pt idx="1">
                  <c:v>208</c:v>
                </c:pt>
                <c:pt idx="2">
                  <c:v>144</c:v>
                </c:pt>
                <c:pt idx="3">
                  <c:v>179</c:v>
                </c:pt>
                <c:pt idx="4">
                  <c:v>117</c:v>
                </c:pt>
                <c:pt idx="5">
                  <c:v>65</c:v>
                </c:pt>
                <c:pt idx="6">
                  <c:v>56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9B-477D-9F60-2694329A3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49982432"/>
        <c:axId val="1749968704"/>
      </c:barChart>
      <c:catAx>
        <c:axId val="174998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49968704"/>
        <c:crosses val="autoZero"/>
        <c:auto val="1"/>
        <c:lblAlgn val="ctr"/>
        <c:lblOffset val="100"/>
        <c:noMultiLvlLbl val="0"/>
      </c:catAx>
      <c:valAx>
        <c:axId val="174996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4998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7B-42F0-9BDB-BF36A3099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7B-42F0-9BDB-BF36A3099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7B-42F0-9BDB-BF36A3099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7B-42F0-9BDB-BF36A3099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7B-42F0-9BDB-BF36A3099F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7B-42F0-9BDB-BF36A3099F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7B-42F0-9BDB-BF36A3099FA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5</a:t>
                    </a:r>
                    <a:r>
                      <a:rPr lang="ja-JP" altLang="en-US"/>
                      <a:t>分未満</a:t>
                    </a:r>
                  </a:p>
                  <a:p>
                    <a:fld id="{7B1F5056-98D3-4347-9C85-B3590FF57E41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7B-42F0-9BDB-BF36A3099FAD}"/>
                </c:ext>
              </c:extLst>
            </c:dLbl>
            <c:dLbl>
              <c:idx val="1"/>
              <c:layout>
                <c:manualLayout>
                  <c:x val="-0.24363142461706033"/>
                  <c:y val="-6.368951378599832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５分以上、１０分未満</a:t>
                    </a:r>
                  </a:p>
                  <a:p>
                    <a:fld id="{D29EE14D-FAEA-45A1-945F-A298E06458B9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60571448983512"/>
                      <c:h val="7.9538429655108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7B-42F0-9BDB-BF36A3099FAD}"/>
                </c:ext>
              </c:extLst>
            </c:dLbl>
            <c:dLbl>
              <c:idx val="2"/>
              <c:layout>
                <c:manualLayout>
                  <c:x val="0.20372627748150729"/>
                  <c:y val="-0.2036137401753468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１０分以上、１５分未満</a:t>
                    </a:r>
                  </a:p>
                  <a:p>
                    <a:fld id="{F4751721-C3EA-40E1-880A-32AFB118C6AD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51276212249077"/>
                      <c:h val="7.9538429655108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7B-42F0-9BDB-BF36A3099FAD}"/>
                </c:ext>
              </c:extLst>
            </c:dLbl>
            <c:dLbl>
              <c:idx val="3"/>
              <c:layout>
                <c:manualLayout>
                  <c:x val="0.1689128815898687"/>
                  <c:y val="0.163976426576970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１５分以上、２０分未満　</a:t>
                    </a:r>
                    <a:fld id="{B50C1CAC-9DB0-41D0-867D-7BFFD5021073}" type="VALUE">
                      <a:rPr lang="en-US" altLang="ja-JP" smtClean="0"/>
                      <a:pPr/>
                      <a:t>[値]</a:t>
                    </a:fld>
                    <a:endParaRPr lang="ja-JP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538429655108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47B-42F0-9BDB-BF36A3099FAD}"/>
                </c:ext>
              </c:extLst>
            </c:dLbl>
            <c:dLbl>
              <c:idx val="4"/>
              <c:layout>
                <c:manualLayout>
                  <c:x val="-9.921386992329391E-2"/>
                  <c:y val="8.0840389264925039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２０分以上、２５分未満</a:t>
                    </a:r>
                  </a:p>
                  <a:p>
                    <a:fld id="{07A93AB9-063E-43E1-A4D3-A7EBEE13DEFE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538429655108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47B-42F0-9BDB-BF36A3099FAD}"/>
                </c:ext>
              </c:extLst>
            </c:dLbl>
            <c:dLbl>
              <c:idx val="5"/>
              <c:layout>
                <c:manualLayout>
                  <c:x val="-6.3891398464553134E-2"/>
                  <c:y val="5.361994859166162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２５分以上、３０分未満</a:t>
                    </a:r>
                  </a:p>
                  <a:p>
                    <a:fld id="{7DF6EA03-E287-4D84-9E6F-560DE4FEECC4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46628593881862"/>
                      <c:h val="7.9538429655108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47B-42F0-9BDB-BF36A3099FAD}"/>
                </c:ext>
              </c:extLst>
            </c:dLbl>
            <c:dLbl>
              <c:idx val="6"/>
              <c:layout>
                <c:manualLayout>
                  <c:x val="0.10867942738346432"/>
                  <c:y val="-2.2650777245115787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３０分以上</a:t>
                    </a:r>
                  </a:p>
                  <a:p>
                    <a:fld id="{41458446-9AEA-494E-AB49-002DDAAA3D3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47B-42F0-9BDB-BF36A3099FAD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'％表'!$C$190:$C$196</c:f>
              <c:strCache>
                <c:ptCount val="7"/>
                <c:pt idx="0">
                  <c:v>5分未満</c:v>
                </c:pt>
                <c:pt idx="1">
                  <c:v>5分以上、10分未満</c:v>
                </c:pt>
                <c:pt idx="2">
                  <c:v>10分以上、15分未満</c:v>
                </c:pt>
                <c:pt idx="3">
                  <c:v>15分以上、20分未満</c:v>
                </c:pt>
                <c:pt idx="4">
                  <c:v>20分以上、25分未満</c:v>
                </c:pt>
                <c:pt idx="5">
                  <c:v>25分以上、30分未満</c:v>
                </c:pt>
                <c:pt idx="6">
                  <c:v>30分以上</c:v>
                </c:pt>
              </c:strCache>
            </c:strRef>
          </c:cat>
          <c:val>
            <c:numRef>
              <c:f>'％表'!$E$190:$E$196</c:f>
              <c:numCache>
                <c:formatCode>0.0;\-0.0;\-;@</c:formatCode>
                <c:ptCount val="7"/>
                <c:pt idx="0">
                  <c:v>12.2</c:v>
                </c:pt>
                <c:pt idx="1">
                  <c:v>35.200000000000003</c:v>
                </c:pt>
                <c:pt idx="2">
                  <c:v>33.200000000000003</c:v>
                </c:pt>
                <c:pt idx="3">
                  <c:v>12</c:v>
                </c:pt>
                <c:pt idx="4">
                  <c:v>3.2</c:v>
                </c:pt>
                <c:pt idx="5">
                  <c:v>2</c:v>
                </c:pt>
                <c:pt idx="6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7B-42F0-9BDB-BF36A3099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0.13454</cdr:x>
      <cdr:y>0.09864</cdr:y>
    </cdr:from>
    <cdr:to>
      <cdr:x>0.86703</cdr:x>
      <cdr:y>0.90617</cdr:y>
    </cdr:to>
    <cdr:sp macro="" textlink="">
      <cdr:nvSpPr>
        <cdr:cNvPr id="2" name="部分円 1">
          <a:extLst xmlns:a="http://schemas.openxmlformats.org/drawingml/2006/main">
            <a:ext uri="{FF2B5EF4-FFF2-40B4-BE49-F238E27FC236}">
              <a16:creationId xmlns:a16="http://schemas.microsoft.com/office/drawing/2014/main" id="{808CED90-D5FD-47C3-9A40-5681A9482E6B}"/>
            </a:ext>
          </a:extLst>
        </cdr:cNvPr>
        <cdr:cNvSpPr/>
      </cdr:nvSpPr>
      <cdr:spPr>
        <a:xfrm xmlns:a="http://schemas.openxmlformats.org/drawingml/2006/main" rot="18421026">
          <a:off x="634740" y="464743"/>
          <a:ext cx="3621877" cy="3577234"/>
        </a:xfrm>
        <a:prstGeom xmlns:a="http://schemas.openxmlformats.org/drawingml/2006/main" prst="pie">
          <a:avLst>
            <a:gd name="adj1" fmla="val 19353323"/>
            <a:gd name="adj2" fmla="val 16948075"/>
          </a:avLst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0.10942</cdr:x>
      <cdr:y>0.09994</cdr:y>
    </cdr:from>
    <cdr:to>
      <cdr:x>0.89513</cdr:x>
      <cdr:y>0.909</cdr:y>
    </cdr:to>
    <cdr:sp macro="" textlink="">
      <cdr:nvSpPr>
        <cdr:cNvPr id="2" name="部分円 1">
          <a:extLst xmlns:a="http://schemas.openxmlformats.org/drawingml/2006/main">
            <a:ext uri="{FF2B5EF4-FFF2-40B4-BE49-F238E27FC236}">
              <a16:creationId xmlns:a16="http://schemas.microsoft.com/office/drawing/2014/main" id="{8CD29EF3-BA83-4F57-BB60-14C865DC69B9}"/>
            </a:ext>
          </a:extLst>
        </cdr:cNvPr>
        <cdr:cNvSpPr/>
      </cdr:nvSpPr>
      <cdr:spPr>
        <a:xfrm xmlns:a="http://schemas.openxmlformats.org/drawingml/2006/main" rot="18421026">
          <a:off x="521679" y="451364"/>
          <a:ext cx="3697113" cy="3707731"/>
        </a:xfrm>
        <a:prstGeom xmlns:a="http://schemas.openxmlformats.org/drawingml/2006/main" prst="pie">
          <a:avLst>
            <a:gd name="adj1" fmla="val 19353323"/>
            <a:gd name="adj2" fmla="val 16041163"/>
          </a:avLst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19284-23BA-4E1B-8EBF-7AB3FBF2EB25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CA58B-F683-4DB0-90C5-18AC394B5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D-DA50-45C0-9272-05CDEE764734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3C4-04C8-4DB1-ACD8-BB0B9273ACC8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26DF-14B7-4160-B5DD-7F77FF831D52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31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E6DB-91C0-48C1-9B74-F91FC2E8ED03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60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A6F-6C8C-4139-B351-EDCD8C45C2B7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67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F6C5-7E98-4265-B4C2-8E70510A2856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0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4115-AD73-42C7-AE6D-2E4954A1495F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5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AF78-CBED-4F5A-B6BA-697EEAE57FEF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07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D8A0-76A7-4916-BFE4-DE44EF9CFB25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EA465B59-11C2-41F6-9629-25157A2B956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00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5ECA-599F-4E64-93F9-B429AABA733D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34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1FA8-5059-459A-8F38-53E25F4CE267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2206E-E5D0-4694-9A8B-163247B4962E}" type="datetime1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65B59-11C2-41F6-9629-25157A2B9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59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29193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</a:t>
            </a:r>
            <a:endParaRPr lang="ja-JP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464660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lang="ja-JP" altLang="ja-JP" sz="105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200C36-B6D1-491E-B30C-7C930E3ECD33}"/>
              </a:ext>
            </a:extLst>
          </p:cNvPr>
          <p:cNvSpPr/>
          <p:nvPr/>
        </p:nvSpPr>
        <p:spPr>
          <a:xfrm>
            <a:off x="6946497" y="658148"/>
            <a:ext cx="2045616" cy="64633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速報値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1606FAF-E043-4B8B-8814-E7BA80E2B34E}"/>
              </a:ext>
            </a:extLst>
          </p:cNvPr>
          <p:cNvSpPr/>
          <p:nvPr/>
        </p:nvSpPr>
        <p:spPr>
          <a:xfrm>
            <a:off x="6946498" y="191152"/>
            <a:ext cx="2045615" cy="3714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参考資料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548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1" y="971072"/>
            <a:ext cx="87801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「配車を依頼してからタクシーが来るまで最も長い待ち時間は」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という質問に対して、５分以上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分未満との回答は、府民（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56.6%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・府民以外（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）とも約６割であった。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1" y="537353"/>
            <a:ext cx="5162753" cy="34744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タクシー乗車までの待ち時間（最長）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033B3-DF86-450A-92B9-C5D76E73E2A5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46A418C-9022-4D6E-B8D8-62FDF342E4E5}"/>
              </a:ext>
            </a:extLst>
          </p:cNvPr>
          <p:cNvSpPr txBox="1"/>
          <p:nvPr/>
        </p:nvSpPr>
        <p:spPr>
          <a:xfrm>
            <a:off x="203773" y="6498494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8A36637-2E28-4E11-818A-793C593A0FFB}"/>
              </a:ext>
            </a:extLst>
          </p:cNvPr>
          <p:cNvSpPr txBox="1"/>
          <p:nvPr/>
        </p:nvSpPr>
        <p:spPr>
          <a:xfrm>
            <a:off x="7970097" y="6281544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59.8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37BB456-180B-4FF8-934A-F7BAEDD96726}"/>
              </a:ext>
            </a:extLst>
          </p:cNvPr>
          <p:cNvSpPr txBox="1"/>
          <p:nvPr/>
        </p:nvSpPr>
        <p:spPr>
          <a:xfrm>
            <a:off x="3806250" y="6281544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56.6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5CDD9363-95C4-4EE4-ACBA-03AC0338768F}"/>
              </a:ext>
            </a:extLst>
          </p:cNvPr>
          <p:cNvGraphicFramePr>
            <a:graphicFrameLocks/>
          </p:cNvGraphicFramePr>
          <p:nvPr/>
        </p:nvGraphicFramePr>
        <p:xfrm>
          <a:off x="71776" y="2617574"/>
          <a:ext cx="5171178" cy="39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D1E99670-E259-4A68-80FC-D34B7A0BA9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791770"/>
              </p:ext>
            </p:extLst>
          </p:nvPr>
        </p:nvGraphicFramePr>
        <p:xfrm>
          <a:off x="-556427" y="2108870"/>
          <a:ext cx="604683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グラフ 27">
            <a:extLst>
              <a:ext uri="{FF2B5EF4-FFF2-40B4-BE49-F238E27FC236}">
                <a16:creationId xmlns:a16="http://schemas.microsoft.com/office/drawing/2014/main" id="{07061F2A-5CA6-4BA9-9C44-4581A9EABF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247796"/>
              </p:ext>
            </p:extLst>
          </p:nvPr>
        </p:nvGraphicFramePr>
        <p:xfrm>
          <a:off x="-1117609" y="2247370"/>
          <a:ext cx="7169204" cy="4115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D7EFA7-1834-49F4-A60F-BC150AF6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0236" y="6553665"/>
            <a:ext cx="2057400" cy="365125"/>
          </a:xfrm>
        </p:spPr>
        <p:txBody>
          <a:bodyPr/>
          <a:lstStyle/>
          <a:p>
            <a:fld id="{EA465B59-11C2-41F6-9629-25157A2B9565}" type="slidenum">
              <a:rPr kumimoji="1" lang="ja-JP" altLang="en-US" smtClean="0"/>
              <a:t>9</a:t>
            </a:fld>
            <a:endParaRPr kumimoji="1" lang="ja-JP" altLang="en-US"/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EE35AA97-A5BF-4428-9332-4317F73BDF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352143"/>
              </p:ext>
            </p:extLst>
          </p:nvPr>
        </p:nvGraphicFramePr>
        <p:xfrm>
          <a:off x="3592786" y="2003246"/>
          <a:ext cx="6563937" cy="46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7B9F6A0C-079D-4106-809B-C95AE339DA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083"/>
              </p:ext>
            </p:extLst>
          </p:nvPr>
        </p:nvGraphicFramePr>
        <p:xfrm>
          <a:off x="3627729" y="2321651"/>
          <a:ext cx="6528993" cy="4041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B279902-220E-4C87-87C3-1880E0211E9B}"/>
              </a:ext>
            </a:extLst>
          </p:cNvPr>
          <p:cNvSpPr txBox="1"/>
          <p:nvPr/>
        </p:nvSpPr>
        <p:spPr>
          <a:xfrm>
            <a:off x="179612" y="1722187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93F4B58-2900-4A9F-BD4A-964AE31B12AE}"/>
              </a:ext>
            </a:extLst>
          </p:cNvPr>
          <p:cNvSpPr txBox="1"/>
          <p:nvPr/>
        </p:nvSpPr>
        <p:spPr>
          <a:xfrm>
            <a:off x="4422730" y="1718597"/>
            <a:ext cx="111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府民以外</a:t>
            </a:r>
          </a:p>
        </p:txBody>
      </p:sp>
    </p:spTree>
    <p:extLst>
      <p:ext uri="{BB962C8B-B14F-4D97-AF65-F5344CB8AC3E}">
        <p14:creationId xmlns:p14="http://schemas.microsoft.com/office/powerpoint/2010/main" val="80684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1" y="906078"/>
            <a:ext cx="878015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「ライドシェアが導入されれば利用したいか」という質問に対して、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59.7%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が利用を希望する回答であった。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2" y="537353"/>
            <a:ext cx="3887642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ライドシェア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の利用希望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033B3-DF86-450A-92B9-C5D76E73E2A5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019FAD79-806A-430A-BF69-119AD01A3F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532482"/>
              </p:ext>
            </p:extLst>
          </p:nvPr>
        </p:nvGraphicFramePr>
        <p:xfrm>
          <a:off x="0" y="1506580"/>
          <a:ext cx="8998485" cy="5283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2DBBD5-C129-4047-8A76-193C08EB2DED}"/>
              </a:ext>
            </a:extLst>
          </p:cNvPr>
          <p:cNvSpPr txBox="1"/>
          <p:nvPr/>
        </p:nvSpPr>
        <p:spPr>
          <a:xfrm>
            <a:off x="7434101" y="6290814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8AB1A4B7-92EA-4E66-BD87-98B8C7A065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321531"/>
              </p:ext>
            </p:extLst>
          </p:nvPr>
        </p:nvGraphicFramePr>
        <p:xfrm>
          <a:off x="799662" y="1818025"/>
          <a:ext cx="7399160" cy="461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97048E-0C2D-463F-8F30-0020AC19406C}"/>
              </a:ext>
            </a:extLst>
          </p:cNvPr>
          <p:cNvSpPr txBox="1"/>
          <p:nvPr/>
        </p:nvSpPr>
        <p:spPr>
          <a:xfrm>
            <a:off x="6829703" y="4120389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59.7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F3E4DC3-C2E9-4A9A-B3D8-EE81BAE9DC51}"/>
              </a:ext>
            </a:extLst>
          </p:cNvPr>
          <p:cNvSpPr txBox="1"/>
          <p:nvPr/>
        </p:nvSpPr>
        <p:spPr>
          <a:xfrm>
            <a:off x="145515" y="1321914"/>
            <a:ext cx="2718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全体（府民・府民以外）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5A7722-5998-405C-B88C-D8687366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093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1" y="906078"/>
            <a:ext cx="878015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タクシーの代わりとなる移動手段としてライドシェアに対する期待が高い。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一方、ライドシェアへの安全性について不安を感じる人が多い。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2" y="537353"/>
            <a:ext cx="419683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ライドシェアへの期待と不安</a:t>
            </a:r>
            <a:r>
              <a:rPr kumimoji="1"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特に当てはまるもの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033B3-DF86-450A-92B9-C5D76E73E2A5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E5ADDDE6-9519-4497-A7FB-34914F660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817715"/>
              </p:ext>
            </p:extLst>
          </p:nvPr>
        </p:nvGraphicFramePr>
        <p:xfrm>
          <a:off x="-427141" y="1967599"/>
          <a:ext cx="6171164" cy="487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FD208369-1F50-48AF-8846-140854C68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388012"/>
              </p:ext>
            </p:extLst>
          </p:nvPr>
        </p:nvGraphicFramePr>
        <p:xfrm>
          <a:off x="3458209" y="1967599"/>
          <a:ext cx="6508954" cy="487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5C7387-7F89-4E4B-9D39-AFD84891EF95}"/>
              </a:ext>
            </a:extLst>
          </p:cNvPr>
          <p:cNvSpPr txBox="1"/>
          <p:nvPr/>
        </p:nvSpPr>
        <p:spPr>
          <a:xfrm>
            <a:off x="80201" y="1538594"/>
            <a:ext cx="2718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全体（府民・府民以外）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FF46F60-3432-477D-9975-E79F3B44C5F7}"/>
              </a:ext>
            </a:extLst>
          </p:cNvPr>
          <p:cNvSpPr txBox="1"/>
          <p:nvPr/>
        </p:nvSpPr>
        <p:spPr>
          <a:xfrm>
            <a:off x="8137265" y="5998715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DCD882-2C81-489C-9D2D-345F10170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17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1047081"/>
            <a:ext cx="91440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4613" indent="-981075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〇調査目的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：大阪府内を出発地とするタクシー利用状況を把握するとともに、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44613" indent="533400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利用にあたっての課題を整理する。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50950" indent="-88741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〇調査項目　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：（１）タクシーの主な利用内容（利用目的、配車の方法等）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50950" indent="62706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（２）タクシー利用の際に感じる主な課題（タクシーの待ち時間等）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50950" indent="62706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（３）ライドシェアへの期待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47788" indent="-984250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〇対象者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日から回答日までの間において、大阪府域を出発地とする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47788" indent="530225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タクシー利用者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47788" indent="-984250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〇サンプル数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大阪府民：５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サンプル　大阪府民以外：５００サンプル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 indent="18891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〇調査実施時期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：令和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月１７日から１１月２２日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 indent="18891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〇調査実施方法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：インターネットアンケート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 indent="18891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〇回答者の年齢構成 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</a:p>
          <a:p>
            <a:pPr marL="174625" indent="188913">
              <a:spcBef>
                <a:spcPts val="600"/>
              </a:spcBef>
              <a:defRPr/>
            </a:pP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8FA490-1A49-41D6-8517-5C11AE111039}"/>
              </a:ext>
            </a:extLst>
          </p:cNvPr>
          <p:cNvSpPr txBox="1"/>
          <p:nvPr/>
        </p:nvSpPr>
        <p:spPr>
          <a:xfrm>
            <a:off x="193249" y="575277"/>
            <a:ext cx="1687397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アンケート概要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54F29178-A60E-40BE-848D-FF1D032BB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05955"/>
              </p:ext>
            </p:extLst>
          </p:nvPr>
        </p:nvGraphicFramePr>
        <p:xfrm>
          <a:off x="2489814" y="4306361"/>
          <a:ext cx="5916000" cy="237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76638038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23506675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2467137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497571406"/>
                    </a:ext>
                  </a:extLst>
                </a:gridCol>
              </a:tblGrid>
              <a:tr h="33890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大阪府民以外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047055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歳以上、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歳未満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 （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２５人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４５人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479224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145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人（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14.5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５８人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８７人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9663776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206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人（２０．６％）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８８人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１１８人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405242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264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人（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26.4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１４４人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１２０人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284977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315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(31.5%)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１８５人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１３０人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350664"/>
                  </a:ext>
                </a:extLst>
              </a:tr>
              <a:tr h="338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1,000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５００人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５００人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417716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BD051B-C604-42B8-9CA7-DEAA5F70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3953" y="6404059"/>
            <a:ext cx="2057400" cy="365125"/>
          </a:xfrm>
        </p:spPr>
        <p:txBody>
          <a:bodyPr/>
          <a:lstStyle/>
          <a:p>
            <a:fld id="{EA465B59-11C2-41F6-9629-25157A2B956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058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CA468005-E796-43D7-98A1-6E7AAB3D2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578764"/>
              </p:ext>
            </p:extLst>
          </p:nvPr>
        </p:nvGraphicFramePr>
        <p:xfrm>
          <a:off x="534727" y="1211343"/>
          <a:ext cx="8609273" cy="5464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291532-8173-4A1E-A355-4939F635FDFE}"/>
              </a:ext>
            </a:extLst>
          </p:cNvPr>
          <p:cNvSpPr txBox="1"/>
          <p:nvPr/>
        </p:nvSpPr>
        <p:spPr>
          <a:xfrm>
            <a:off x="202676" y="577838"/>
            <a:ext cx="2663072" cy="3459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タクシーの利用頻度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0AB8BA-F504-4626-90AA-8F94766CD7E7}"/>
              </a:ext>
            </a:extLst>
          </p:cNvPr>
          <p:cNvSpPr txBox="1"/>
          <p:nvPr/>
        </p:nvSpPr>
        <p:spPr>
          <a:xfrm>
            <a:off x="364009" y="934066"/>
            <a:ext cx="609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（人）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714EC3-D760-45A8-A76D-CB85D97A0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58882" y="6356757"/>
            <a:ext cx="2057400" cy="365125"/>
          </a:xfrm>
        </p:spPr>
        <p:txBody>
          <a:bodyPr/>
          <a:lstStyle/>
          <a:p>
            <a:fld id="{EA465B59-11C2-41F6-9629-25157A2B956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182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02675" y="967100"/>
            <a:ext cx="878015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タクシーの利用目的は、 「病院への送迎」、「飲食店利用時」、「観光」、「ビジネス利用」の順に回答が多かった。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大阪府民以外では、「観光」、「ビジネス利用」の回答が多かった。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6D241A-7E68-4C6E-8C71-78A1F5BB1307}"/>
              </a:ext>
            </a:extLst>
          </p:cNvPr>
          <p:cNvSpPr txBox="1"/>
          <p:nvPr/>
        </p:nvSpPr>
        <p:spPr>
          <a:xfrm>
            <a:off x="202675" y="566321"/>
            <a:ext cx="4026425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タクシー利用目的　</a:t>
            </a:r>
            <a:r>
              <a:rPr kumimoji="1"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複数回答可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B2A74F-70D7-41E0-ADF4-CFDA8178424E}"/>
              </a:ext>
            </a:extLst>
          </p:cNvPr>
          <p:cNvSpPr txBox="1"/>
          <p:nvPr/>
        </p:nvSpPr>
        <p:spPr>
          <a:xfrm>
            <a:off x="508763" y="1636354"/>
            <a:ext cx="609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（人）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3F6B249-6AA4-4742-A358-5FDF75701C5B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52E527F0-CB9C-45AD-A450-52444A09D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9552028"/>
              </p:ext>
            </p:extLst>
          </p:nvPr>
        </p:nvGraphicFramePr>
        <p:xfrm>
          <a:off x="941901" y="1682022"/>
          <a:ext cx="7693336" cy="4725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F3D1067-F7A5-4DEF-90B3-A1562D6C67F5}"/>
              </a:ext>
            </a:extLst>
          </p:cNvPr>
          <p:cNvSpPr txBox="1"/>
          <p:nvPr/>
        </p:nvSpPr>
        <p:spPr>
          <a:xfrm>
            <a:off x="7620196" y="6253288"/>
            <a:ext cx="1405826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□大阪府民外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027E73F-07C4-433C-ABC2-5927FBBE3837}"/>
              </a:ext>
            </a:extLst>
          </p:cNvPr>
          <p:cNvCxnSpPr/>
          <p:nvPr/>
        </p:nvCxnSpPr>
        <p:spPr>
          <a:xfrm flipV="1">
            <a:off x="1321265" y="4974416"/>
            <a:ext cx="409212" cy="403123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A9FF79E-2377-4617-8EA5-B36C409268D3}"/>
              </a:ext>
            </a:extLst>
          </p:cNvPr>
          <p:cNvCxnSpPr>
            <a:cxnSpLocks/>
          </p:cNvCxnSpPr>
          <p:nvPr/>
        </p:nvCxnSpPr>
        <p:spPr>
          <a:xfrm flipV="1">
            <a:off x="1024528" y="4990815"/>
            <a:ext cx="1286053" cy="12579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EB382A6-1DDE-446A-8680-4697C64283C7}"/>
              </a:ext>
            </a:extLst>
          </p:cNvPr>
          <p:cNvCxnSpPr>
            <a:cxnSpLocks/>
          </p:cNvCxnSpPr>
          <p:nvPr/>
        </p:nvCxnSpPr>
        <p:spPr>
          <a:xfrm flipV="1">
            <a:off x="2679623" y="4990815"/>
            <a:ext cx="1396820" cy="137074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47D15A5-9D32-4D7B-AC2B-D22AA62B208F}"/>
              </a:ext>
            </a:extLst>
          </p:cNvPr>
          <p:cNvCxnSpPr>
            <a:cxnSpLocks/>
          </p:cNvCxnSpPr>
          <p:nvPr/>
        </p:nvCxnSpPr>
        <p:spPr>
          <a:xfrm flipV="1">
            <a:off x="4773645" y="4982743"/>
            <a:ext cx="516110" cy="49803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>
            <a:extLst>
              <a:ext uri="{FF2B5EF4-FFF2-40B4-BE49-F238E27FC236}">
                <a16:creationId xmlns:a16="http://schemas.microsoft.com/office/drawing/2014/main" id="{E969E546-7B78-410A-A13D-FC01BDD12CCA}"/>
              </a:ext>
            </a:extLst>
          </p:cNvPr>
          <p:cNvSpPr/>
          <p:nvPr/>
        </p:nvSpPr>
        <p:spPr>
          <a:xfrm>
            <a:off x="4899391" y="2971289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86CAC3D6-8850-498A-892D-17D413D9EF65}"/>
              </a:ext>
            </a:extLst>
          </p:cNvPr>
          <p:cNvSpPr/>
          <p:nvPr/>
        </p:nvSpPr>
        <p:spPr>
          <a:xfrm>
            <a:off x="1489188" y="1836055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D1BFA5-0029-4B47-9EB1-3BF7F38B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0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04649" y="918155"/>
            <a:ext cx="8780151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「あなたはどういった時にタクシーを利用することが多いですか」という質問に対して、全体では「雨天や荒天時」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と回答した人が多かった。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民は「雨天や荒天時」、「荷物が多いとき」「公共交通機関がない場所での移動」の順に回答が多く、府民以外は「空港、鉄道駅等から目的地等までの移動」、「荷物が多いとき」の順に回答が多か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B2A74F-70D7-41E0-ADF4-CFDA8178424E}"/>
              </a:ext>
            </a:extLst>
          </p:cNvPr>
          <p:cNvSpPr txBox="1"/>
          <p:nvPr/>
        </p:nvSpPr>
        <p:spPr>
          <a:xfrm>
            <a:off x="378201" y="2038996"/>
            <a:ext cx="609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（人）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3F6B249-6AA4-4742-A358-5FDF75701C5B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59AB241-78C2-4000-999C-E183993452B0}"/>
              </a:ext>
            </a:extLst>
          </p:cNvPr>
          <p:cNvSpPr txBox="1"/>
          <p:nvPr/>
        </p:nvSpPr>
        <p:spPr>
          <a:xfrm>
            <a:off x="203476" y="534792"/>
            <a:ext cx="4026425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タクシーの利用シーン　</a:t>
            </a:r>
            <a:r>
              <a:rPr kumimoji="1"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複数回答可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9" name="グラフ 28">
            <a:extLst>
              <a:ext uri="{FF2B5EF4-FFF2-40B4-BE49-F238E27FC236}">
                <a16:creationId xmlns:a16="http://schemas.microsoft.com/office/drawing/2014/main" id="{5FF14E6B-7A11-4032-95CE-499271364A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516506"/>
              </p:ext>
            </p:extLst>
          </p:nvPr>
        </p:nvGraphicFramePr>
        <p:xfrm>
          <a:off x="285749" y="2038996"/>
          <a:ext cx="8697877" cy="4696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B22D85F-24DA-44BC-9329-11B2468A796E}"/>
              </a:ext>
            </a:extLst>
          </p:cNvPr>
          <p:cNvSpPr txBox="1"/>
          <p:nvPr/>
        </p:nvSpPr>
        <p:spPr>
          <a:xfrm>
            <a:off x="7620196" y="6253288"/>
            <a:ext cx="1405826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□大阪府民外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645DE8F-0EC6-4F7B-A178-B4737E72EBB4}"/>
              </a:ext>
            </a:extLst>
          </p:cNvPr>
          <p:cNvSpPr txBox="1"/>
          <p:nvPr/>
        </p:nvSpPr>
        <p:spPr>
          <a:xfrm>
            <a:off x="1442292" y="2214133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437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FC20C40-F685-4EB1-ADC0-269FC1ADCA40}"/>
              </a:ext>
            </a:extLst>
          </p:cNvPr>
          <p:cNvSpPr txBox="1"/>
          <p:nvPr/>
        </p:nvSpPr>
        <p:spPr>
          <a:xfrm>
            <a:off x="2298258" y="2214133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446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256139-223A-4565-9B13-DE6258BDCB17}"/>
              </a:ext>
            </a:extLst>
          </p:cNvPr>
          <p:cNvSpPr txBox="1"/>
          <p:nvPr/>
        </p:nvSpPr>
        <p:spPr>
          <a:xfrm>
            <a:off x="3154224" y="2146261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455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4E5A8BB-0DDE-4DA1-B6A7-0D7F4DDA771D}"/>
              </a:ext>
            </a:extLst>
          </p:cNvPr>
          <p:cNvSpPr txBox="1"/>
          <p:nvPr/>
        </p:nvSpPr>
        <p:spPr>
          <a:xfrm>
            <a:off x="3982449" y="3384451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250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CD4B88D-8AD4-4F67-BED1-16A26B00E6F1}"/>
              </a:ext>
            </a:extLst>
          </p:cNvPr>
          <p:cNvSpPr txBox="1"/>
          <p:nvPr/>
        </p:nvSpPr>
        <p:spPr>
          <a:xfrm>
            <a:off x="4816394" y="2766142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350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72E63E6-2F42-4B57-8F1B-70FDE128137C}"/>
              </a:ext>
            </a:extLst>
          </p:cNvPr>
          <p:cNvSpPr txBox="1"/>
          <p:nvPr/>
        </p:nvSpPr>
        <p:spPr>
          <a:xfrm>
            <a:off x="5658851" y="3027892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304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A25751A-B2EA-4826-880A-5B82E4B56A04}"/>
              </a:ext>
            </a:extLst>
          </p:cNvPr>
          <p:cNvSpPr txBox="1"/>
          <p:nvPr/>
        </p:nvSpPr>
        <p:spPr>
          <a:xfrm>
            <a:off x="6517623" y="2444965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400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8AA41C8-8595-4E56-9931-403C8D93901B}"/>
              </a:ext>
            </a:extLst>
          </p:cNvPr>
          <p:cNvSpPr txBox="1"/>
          <p:nvPr/>
        </p:nvSpPr>
        <p:spPr>
          <a:xfrm>
            <a:off x="7386474" y="4542130"/>
            <a:ext cx="6092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C2D860D-62D2-44C0-96A9-461EDDA3BD8C}"/>
              </a:ext>
            </a:extLst>
          </p:cNvPr>
          <p:cNvSpPr txBox="1"/>
          <p:nvPr/>
        </p:nvSpPr>
        <p:spPr>
          <a:xfrm>
            <a:off x="8343900" y="4478453"/>
            <a:ext cx="376873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42AF88C0-F7A2-4EBA-8877-A2EB8938A53A}"/>
              </a:ext>
            </a:extLst>
          </p:cNvPr>
          <p:cNvSpPr/>
          <p:nvPr/>
        </p:nvSpPr>
        <p:spPr>
          <a:xfrm>
            <a:off x="3243491" y="2083730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37BCC3A7-501D-4DE0-8BC5-A5D34B2BB3AE}"/>
              </a:ext>
            </a:extLst>
          </p:cNvPr>
          <p:cNvSpPr/>
          <p:nvPr/>
        </p:nvSpPr>
        <p:spPr>
          <a:xfrm>
            <a:off x="3223827" y="4219541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D68CC94-21B7-4DFE-8742-7CB48804A8E4}"/>
              </a:ext>
            </a:extLst>
          </p:cNvPr>
          <p:cNvCxnSpPr>
            <a:cxnSpLocks/>
          </p:cNvCxnSpPr>
          <p:nvPr/>
        </p:nvCxnSpPr>
        <p:spPr>
          <a:xfrm flipV="1">
            <a:off x="2703942" y="5244807"/>
            <a:ext cx="887151" cy="86773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0F2E121-29A5-4B25-B6EF-9F4BEE1FC242}"/>
              </a:ext>
            </a:extLst>
          </p:cNvPr>
          <p:cNvCxnSpPr>
            <a:cxnSpLocks/>
          </p:cNvCxnSpPr>
          <p:nvPr/>
        </p:nvCxnSpPr>
        <p:spPr>
          <a:xfrm flipV="1">
            <a:off x="401885" y="5255800"/>
            <a:ext cx="1471515" cy="143930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BEB45B14-4551-4852-B648-C0ABD643F208}"/>
              </a:ext>
            </a:extLst>
          </p:cNvPr>
          <p:cNvCxnSpPr>
            <a:cxnSpLocks/>
          </p:cNvCxnSpPr>
          <p:nvPr/>
        </p:nvCxnSpPr>
        <p:spPr>
          <a:xfrm flipV="1">
            <a:off x="1854682" y="5251956"/>
            <a:ext cx="887151" cy="86773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04AEC34-3D89-4A3D-8F35-DABA960C1D46}"/>
              </a:ext>
            </a:extLst>
          </p:cNvPr>
          <p:cNvCxnSpPr>
            <a:cxnSpLocks/>
          </p:cNvCxnSpPr>
          <p:nvPr/>
        </p:nvCxnSpPr>
        <p:spPr>
          <a:xfrm flipV="1">
            <a:off x="5658851" y="5251956"/>
            <a:ext cx="1345509" cy="133565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楕円 41">
            <a:extLst>
              <a:ext uri="{FF2B5EF4-FFF2-40B4-BE49-F238E27FC236}">
                <a16:creationId xmlns:a16="http://schemas.microsoft.com/office/drawing/2014/main" id="{502A797C-5611-40A4-AEFF-BB1713BBF9E9}"/>
              </a:ext>
            </a:extLst>
          </p:cNvPr>
          <p:cNvSpPr/>
          <p:nvPr/>
        </p:nvSpPr>
        <p:spPr>
          <a:xfrm>
            <a:off x="1531559" y="3161512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3ECE82-BE73-4FF4-90F4-E8246DA9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14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A27367-4545-46C3-A4FD-CC867F1685D8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E20DF1-B012-4827-99C3-8D56DE82FEF6}"/>
              </a:ext>
            </a:extLst>
          </p:cNvPr>
          <p:cNvSpPr txBox="1"/>
          <p:nvPr/>
        </p:nvSpPr>
        <p:spPr>
          <a:xfrm>
            <a:off x="63873" y="959469"/>
            <a:ext cx="878015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タクシーを利用する際の配車方法について最もよく利用する方法は、「タクシー乗り場に行き利用」であった。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F08B987-78B9-4F3A-A1F6-FED15FA8E487}"/>
              </a:ext>
            </a:extLst>
          </p:cNvPr>
          <p:cNvSpPr txBox="1"/>
          <p:nvPr/>
        </p:nvSpPr>
        <p:spPr>
          <a:xfrm>
            <a:off x="146326" y="534792"/>
            <a:ext cx="4026425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タクシーの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配車方法</a:t>
            </a:r>
            <a:r>
              <a:rPr kumimoji="1"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特に利用する方法</a:t>
            </a: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6E8D18-44D1-4762-A731-30DE395B982E}"/>
              </a:ext>
            </a:extLst>
          </p:cNvPr>
          <p:cNvSpPr txBox="1"/>
          <p:nvPr/>
        </p:nvSpPr>
        <p:spPr>
          <a:xfrm>
            <a:off x="-171454" y="1522949"/>
            <a:ext cx="2718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全体（府民・府民以外）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826856F6-3175-4B41-8661-CBB705A0C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025335"/>
              </p:ext>
            </p:extLst>
          </p:nvPr>
        </p:nvGraphicFramePr>
        <p:xfrm>
          <a:off x="154399" y="1492400"/>
          <a:ext cx="8599097" cy="533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DE2962-12FE-4942-AB02-C73985FA63F9}"/>
              </a:ext>
            </a:extLst>
          </p:cNvPr>
          <p:cNvSpPr txBox="1"/>
          <p:nvPr/>
        </p:nvSpPr>
        <p:spPr>
          <a:xfrm>
            <a:off x="7534144" y="6382122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6F3AD7-88AE-4E36-934E-F07D8825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2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2" y="1035137"/>
            <a:ext cx="878015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府民・府民以外ともに、８割以上がタクシーのつかまりにくさを実感。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2" y="537353"/>
            <a:ext cx="396112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タクシーがつかまりにくい実感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FCF5084-6100-4443-8107-9A92208D473D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E7C3BF7E-9791-4DD3-976F-96C339A402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37365"/>
              </p:ext>
            </p:extLst>
          </p:nvPr>
        </p:nvGraphicFramePr>
        <p:xfrm>
          <a:off x="-221879" y="2023921"/>
          <a:ext cx="4883685" cy="4485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0C6505BD-DB26-4C2D-BA30-465B2E5E2F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221393"/>
              </p:ext>
            </p:extLst>
          </p:nvPr>
        </p:nvGraphicFramePr>
        <p:xfrm>
          <a:off x="4274003" y="1903263"/>
          <a:ext cx="4718958" cy="4569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EE46EC-AEF8-47D6-8DDF-C4B47A28B6DD}"/>
              </a:ext>
            </a:extLst>
          </p:cNvPr>
          <p:cNvSpPr txBox="1"/>
          <p:nvPr/>
        </p:nvSpPr>
        <p:spPr>
          <a:xfrm>
            <a:off x="179612" y="1722187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AC48955-B1DB-4469-9781-7424608246DC}"/>
              </a:ext>
            </a:extLst>
          </p:cNvPr>
          <p:cNvSpPr txBox="1"/>
          <p:nvPr/>
        </p:nvSpPr>
        <p:spPr>
          <a:xfrm>
            <a:off x="4422730" y="1718597"/>
            <a:ext cx="111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府民以外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949649-0D26-42A6-8BB1-DA3260503F40}"/>
              </a:ext>
            </a:extLst>
          </p:cNvPr>
          <p:cNvSpPr txBox="1"/>
          <p:nvPr/>
        </p:nvSpPr>
        <p:spPr>
          <a:xfrm>
            <a:off x="2903330" y="6012870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88.8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43F8DB0-C2A7-4776-A605-4E278EA97C7B}"/>
              </a:ext>
            </a:extLst>
          </p:cNvPr>
          <p:cNvSpPr txBox="1"/>
          <p:nvPr/>
        </p:nvSpPr>
        <p:spPr>
          <a:xfrm>
            <a:off x="7676716" y="5858981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84.6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8EE71EA-B18D-4AD8-ACFC-D26CE045CCC7}"/>
              </a:ext>
            </a:extLst>
          </p:cNvPr>
          <p:cNvSpPr txBox="1"/>
          <p:nvPr/>
        </p:nvSpPr>
        <p:spPr>
          <a:xfrm>
            <a:off x="7196431" y="6320647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B40C44-AF7B-40A7-9DD8-9DB42599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5B59-11C2-41F6-9629-25157A2B956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88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1" y="906078"/>
            <a:ext cx="8780151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「タクシーがつかまりにくいと感じるのはどのような時が多いか」という質問に対して、全体では「都市部で流しのタクシーがつかまらないことが多い」と回答した人が多かった。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大阪府民では、特に「都市部で流しのタクシーがつかまらない」、府民以外では「鉄道駅・空港のタクシー乗り場」においてタクシー不足を感じている回答が多かった。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1" y="537353"/>
            <a:ext cx="5357213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タクシーがつかまりにくいシーン　</a:t>
            </a:r>
            <a:r>
              <a:rPr kumimoji="1"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複数回答可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E41497-EADA-4118-8272-987AF482F1B4}"/>
              </a:ext>
            </a:extLst>
          </p:cNvPr>
          <p:cNvSpPr txBox="1"/>
          <p:nvPr/>
        </p:nvSpPr>
        <p:spPr>
          <a:xfrm>
            <a:off x="7903029" y="6392847"/>
            <a:ext cx="1158731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□大阪府民外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033B3-DF86-450A-92B9-C5D76E73E2A5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34FB166D-352B-4CD0-8CE9-135334F45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87255"/>
              </p:ext>
            </p:extLst>
          </p:nvPr>
        </p:nvGraphicFramePr>
        <p:xfrm>
          <a:off x="-624349" y="2057476"/>
          <a:ext cx="9016182" cy="4501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AC1C73B6-8325-400F-8B86-F80700BF23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882397"/>
              </p:ext>
            </p:extLst>
          </p:nvPr>
        </p:nvGraphicFramePr>
        <p:xfrm>
          <a:off x="485961" y="2090898"/>
          <a:ext cx="8575799" cy="4610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1FA80E-D785-4299-BE93-6FE6915EA883}"/>
              </a:ext>
            </a:extLst>
          </p:cNvPr>
          <p:cNvSpPr/>
          <p:nvPr/>
        </p:nvSpPr>
        <p:spPr>
          <a:xfrm>
            <a:off x="1042218" y="4501471"/>
            <a:ext cx="491613" cy="2090934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770488-1CFA-4E57-934A-AD7F8AA50658}"/>
              </a:ext>
            </a:extLst>
          </p:cNvPr>
          <p:cNvSpPr/>
          <p:nvPr/>
        </p:nvSpPr>
        <p:spPr>
          <a:xfrm>
            <a:off x="1963254" y="4505094"/>
            <a:ext cx="469245" cy="2087311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C4A4812-A1B3-4DC1-97EA-D3AEF6513EBF}"/>
              </a:ext>
            </a:extLst>
          </p:cNvPr>
          <p:cNvSpPr/>
          <p:nvPr/>
        </p:nvSpPr>
        <p:spPr>
          <a:xfrm>
            <a:off x="3883742" y="4501471"/>
            <a:ext cx="363793" cy="2087311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D8F9BFC8-81CE-42EC-9EF2-AFAFA012B026}"/>
              </a:ext>
            </a:extLst>
          </p:cNvPr>
          <p:cNvSpPr/>
          <p:nvPr/>
        </p:nvSpPr>
        <p:spPr>
          <a:xfrm>
            <a:off x="1039253" y="2905566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4F2386AA-312C-4F6F-B12C-E78E1D1A6A1F}"/>
              </a:ext>
            </a:extLst>
          </p:cNvPr>
          <p:cNvSpPr/>
          <p:nvPr/>
        </p:nvSpPr>
        <p:spPr>
          <a:xfrm>
            <a:off x="3850304" y="2119390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B383855-4837-446F-B8FC-F22232E46E1E}"/>
              </a:ext>
            </a:extLst>
          </p:cNvPr>
          <p:cNvSpPr/>
          <p:nvPr/>
        </p:nvSpPr>
        <p:spPr>
          <a:xfrm>
            <a:off x="3861778" y="3715295"/>
            <a:ext cx="430668" cy="332421"/>
          </a:xfrm>
          <a:prstGeom prst="ellipse">
            <a:avLst/>
          </a:prstGeom>
          <a:noFill/>
          <a:ln w="15875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C2290D-E121-4E02-BA34-7CDD07E8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98044" y="6489328"/>
            <a:ext cx="2057400" cy="365125"/>
          </a:xfrm>
        </p:spPr>
        <p:txBody>
          <a:bodyPr/>
          <a:lstStyle/>
          <a:p>
            <a:fld id="{EA465B59-11C2-41F6-9629-25157A2B956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7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0201" y="1052397"/>
            <a:ext cx="878015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BIZ UDPゴシック" panose="020B0400000000000000" pitchFamily="50" charset="-128"/>
              <a:buChar char="○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「配車を依頼してからタクシーが来るまで通常どの程度の待ち時間か」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という質問に対して、５分以上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分未満との回答は、府民（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80.4%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・府民以外（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）とも約８割であった。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0B64F2-50C3-4692-ABC5-160A6C4D6BD7}"/>
              </a:ext>
            </a:extLst>
          </p:cNvPr>
          <p:cNvSpPr txBox="1"/>
          <p:nvPr/>
        </p:nvSpPr>
        <p:spPr>
          <a:xfrm>
            <a:off x="80201" y="537353"/>
            <a:ext cx="5162753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タクシー乗車までの待ち時間（通常）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033B3-DF86-450A-92B9-C5D76E73E2A5}"/>
              </a:ext>
            </a:extLst>
          </p:cNvPr>
          <p:cNvSpPr/>
          <p:nvPr/>
        </p:nvSpPr>
        <p:spPr>
          <a:xfrm>
            <a:off x="0" y="0"/>
            <a:ext cx="9144000" cy="4949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タクシー利用状況調査（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ネット）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主な結果　</a:t>
            </a:r>
            <a:r>
              <a:rPr lang="en-US" altLang="ja-JP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endParaRPr lang="ja-JP" altLang="en-US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46A418C-9022-4D6E-B8D8-62FDF342E4E5}"/>
              </a:ext>
            </a:extLst>
          </p:cNvPr>
          <p:cNvSpPr txBox="1"/>
          <p:nvPr/>
        </p:nvSpPr>
        <p:spPr>
          <a:xfrm>
            <a:off x="203773" y="6498494"/>
            <a:ext cx="75616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単位：％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8A36637-2E28-4E11-818A-793C593A0FFB}"/>
              </a:ext>
            </a:extLst>
          </p:cNvPr>
          <p:cNvSpPr txBox="1"/>
          <p:nvPr/>
        </p:nvSpPr>
        <p:spPr>
          <a:xfrm>
            <a:off x="3825116" y="6318916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80.4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37BB456-180B-4FF8-934A-F7BAEDD96726}"/>
              </a:ext>
            </a:extLst>
          </p:cNvPr>
          <p:cNvSpPr txBox="1"/>
          <p:nvPr/>
        </p:nvSpPr>
        <p:spPr>
          <a:xfrm>
            <a:off x="7856868" y="6317675"/>
            <a:ext cx="98248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85.2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graphicFrame>
        <p:nvGraphicFramePr>
          <p:cNvPr id="25" name="グラフ 24">
            <a:extLst>
              <a:ext uri="{FF2B5EF4-FFF2-40B4-BE49-F238E27FC236}">
                <a16:creationId xmlns:a16="http://schemas.microsoft.com/office/drawing/2014/main" id="{19D87833-95E2-4EB6-AD0F-5E8C8EA10598}"/>
              </a:ext>
            </a:extLst>
          </p:cNvPr>
          <p:cNvGraphicFramePr>
            <a:graphicFrameLocks/>
          </p:cNvGraphicFramePr>
          <p:nvPr/>
        </p:nvGraphicFramePr>
        <p:xfrm>
          <a:off x="-366055" y="2351285"/>
          <a:ext cx="604683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5CDD9363-95C4-4EE4-ACBA-03AC033876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163804"/>
              </p:ext>
            </p:extLst>
          </p:nvPr>
        </p:nvGraphicFramePr>
        <p:xfrm>
          <a:off x="71776" y="2617574"/>
          <a:ext cx="5171178" cy="39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D7EFA7-1834-49F4-A60F-BC150AF6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0236" y="6553665"/>
            <a:ext cx="2057400" cy="365125"/>
          </a:xfrm>
        </p:spPr>
        <p:txBody>
          <a:bodyPr/>
          <a:lstStyle/>
          <a:p>
            <a:fld id="{EA465B59-11C2-41F6-9629-25157A2B9565}" type="slidenum">
              <a:rPr kumimoji="1" lang="ja-JP" altLang="en-US" smtClean="0"/>
              <a:t>8</a:t>
            </a:fld>
            <a:endParaRPr kumimoji="1" lang="ja-JP" altLang="en-US"/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0198C371-2ECA-4673-B715-EB2BC956AE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403465"/>
              </p:ext>
            </p:extLst>
          </p:nvPr>
        </p:nvGraphicFramePr>
        <p:xfrm>
          <a:off x="3281294" y="2342693"/>
          <a:ext cx="7157883" cy="4515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07B00856-D15F-45B6-85FC-4098763444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700142"/>
              </p:ext>
            </p:extLst>
          </p:nvPr>
        </p:nvGraphicFramePr>
        <p:xfrm>
          <a:off x="4107202" y="2647528"/>
          <a:ext cx="5506065" cy="393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9A8557C-E3E1-48EF-B71B-2F965FAA6903}"/>
              </a:ext>
            </a:extLst>
          </p:cNvPr>
          <p:cNvSpPr txBox="1"/>
          <p:nvPr/>
        </p:nvSpPr>
        <p:spPr>
          <a:xfrm>
            <a:off x="179612" y="1722187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8974BD-85DB-4B04-AD5B-5EC67D5FB788}"/>
              </a:ext>
            </a:extLst>
          </p:cNvPr>
          <p:cNvSpPr txBox="1"/>
          <p:nvPr/>
        </p:nvSpPr>
        <p:spPr>
          <a:xfrm>
            <a:off x="4422730" y="1718597"/>
            <a:ext cx="1118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府民以外</a:t>
            </a:r>
          </a:p>
        </p:txBody>
      </p:sp>
    </p:spTree>
    <p:extLst>
      <p:ext uri="{BB962C8B-B14F-4D97-AF65-F5344CB8AC3E}">
        <p14:creationId xmlns:p14="http://schemas.microsoft.com/office/powerpoint/2010/main" val="3297178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3876</TotalTime>
  <Words>1333</Words>
  <Application>Microsoft Office PowerPoint</Application>
  <PresentationFormat>画面に合わせる (4:3)</PresentationFormat>
  <Paragraphs>241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BIZ UDPゴシック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中山　聡</dc:creator>
  <cp:lastModifiedBy>久田　穂乃香</cp:lastModifiedBy>
  <cp:revision>8</cp:revision>
  <cp:lastPrinted>2023-12-08T10:55:48Z</cp:lastPrinted>
  <dcterms:created xsi:type="dcterms:W3CDTF">2023-06-16T01:22:23Z</dcterms:created>
  <dcterms:modified xsi:type="dcterms:W3CDTF">2023-12-08T10:55:55Z</dcterms:modified>
</cp:coreProperties>
</file>