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4"/>
    <p:sldMasterId id="2147483672" r:id="rId5"/>
  </p:sldMasterIdLst>
  <p:notesMasterIdLst>
    <p:notesMasterId r:id="rId22"/>
  </p:notesMasterIdLst>
  <p:handoutMasterIdLst>
    <p:handoutMasterId r:id="rId23"/>
  </p:handoutMasterIdLst>
  <p:sldIdLst>
    <p:sldId id="267" r:id="rId6"/>
    <p:sldId id="1156" r:id="rId7"/>
    <p:sldId id="1158" r:id="rId8"/>
    <p:sldId id="1166" r:id="rId9"/>
    <p:sldId id="1167" r:id="rId10"/>
    <p:sldId id="1179" r:id="rId11"/>
    <p:sldId id="1163" r:id="rId12"/>
    <p:sldId id="1159" r:id="rId13"/>
    <p:sldId id="1160" r:id="rId14"/>
    <p:sldId id="1177" r:id="rId15"/>
    <p:sldId id="1178" r:id="rId16"/>
    <p:sldId id="1173" r:id="rId17"/>
    <p:sldId id="1174" r:id="rId18"/>
    <p:sldId id="1175" r:id="rId19"/>
    <p:sldId id="1176" r:id="rId20"/>
    <p:sldId id="1172" r:id="rId21"/>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E6E6E6"/>
    <a:srgbClr val="DEEBF7"/>
    <a:srgbClr val="E4E4E4"/>
    <a:srgbClr val="DAE3F3"/>
    <a:srgbClr val="5B9BD5"/>
    <a:srgbClr val="FFCC66"/>
    <a:srgbClr val="66CCFF"/>
    <a:srgbClr val="99FFCC"/>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09" autoAdjust="0"/>
    <p:restoredTop sz="93784" autoAdjust="0"/>
  </p:normalViewPr>
  <p:slideViewPr>
    <p:cSldViewPr snapToGrid="0">
      <p:cViewPr varScale="1">
        <p:scale>
          <a:sx n="100" d="100"/>
          <a:sy n="100" d="100"/>
        </p:scale>
        <p:origin x="1066"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E79E73F6-E227-4238-8557-B579A0085B3E}" type="datetimeFigureOut">
              <a:rPr kumimoji="1" lang="ja-JP" altLang="en-US" smtClean="0"/>
              <a:t>2023/12/11</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711D5BD9-7CD7-4747-A4C9-CE1DFC7B80EB}" type="slidenum">
              <a:rPr kumimoji="1" lang="ja-JP" altLang="en-US" smtClean="0"/>
              <a:t>‹#›</a:t>
            </a:fld>
            <a:endParaRPr kumimoji="1" lang="ja-JP" altLang="en-US"/>
          </a:p>
        </p:txBody>
      </p:sp>
    </p:spTree>
    <p:extLst>
      <p:ext uri="{BB962C8B-B14F-4D97-AF65-F5344CB8AC3E}">
        <p14:creationId xmlns:p14="http://schemas.microsoft.com/office/powerpoint/2010/main" val="40658014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0"/>
            <a:ext cx="2950375" cy="498966"/>
          </a:xfrm>
          <a:prstGeom prst="rect">
            <a:avLst/>
          </a:prstGeom>
        </p:spPr>
        <p:txBody>
          <a:bodyPr vert="horz" lIns="92187" tIns="46097" rIns="92187" bIns="4609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221" y="0"/>
            <a:ext cx="2950374" cy="498966"/>
          </a:xfrm>
          <a:prstGeom prst="rect">
            <a:avLst/>
          </a:prstGeom>
        </p:spPr>
        <p:txBody>
          <a:bodyPr vert="horz" lIns="92187" tIns="46097" rIns="92187" bIns="46097" rtlCol="0"/>
          <a:lstStyle>
            <a:lvl1pPr algn="r">
              <a:defRPr sz="1200"/>
            </a:lvl1pPr>
          </a:lstStyle>
          <a:p>
            <a:fld id="{B0338111-97D9-4D54-8D73-1CDBE5F242F3}" type="datetimeFigureOut">
              <a:rPr kumimoji="1" lang="ja-JP" altLang="en-US" smtClean="0"/>
              <a:t>2023/12/11</a:t>
            </a:fld>
            <a:endParaRPr kumimoji="1" lang="ja-JP" altLang="en-US" dirty="0"/>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2187" tIns="46097" rIns="92187" bIns="46097" rtlCol="0" anchor="ctr"/>
          <a:lstStyle/>
          <a:p>
            <a:endParaRPr lang="ja-JP" altLang="en-US" dirty="0"/>
          </a:p>
        </p:txBody>
      </p:sp>
      <p:sp>
        <p:nvSpPr>
          <p:cNvPr id="5" name="ノート プレースホルダー 4"/>
          <p:cNvSpPr>
            <a:spLocks noGrp="1"/>
          </p:cNvSpPr>
          <p:nvPr>
            <p:ph type="body" sz="quarter" idx="3"/>
          </p:nvPr>
        </p:nvSpPr>
        <p:spPr>
          <a:xfrm>
            <a:off x="680246" y="4783357"/>
            <a:ext cx="5446723" cy="3913364"/>
          </a:xfrm>
          <a:prstGeom prst="rect">
            <a:avLst/>
          </a:prstGeom>
        </p:spPr>
        <p:txBody>
          <a:bodyPr vert="horz" lIns="92187" tIns="46097" rIns="92187" bIns="4609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8" y="9440372"/>
            <a:ext cx="2950375" cy="498966"/>
          </a:xfrm>
          <a:prstGeom prst="rect">
            <a:avLst/>
          </a:prstGeom>
        </p:spPr>
        <p:txBody>
          <a:bodyPr vert="horz" lIns="92187" tIns="46097" rIns="92187" bIns="4609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187" tIns="46097" rIns="92187" bIns="46097" rtlCol="0" anchor="b"/>
          <a:lstStyle>
            <a:lvl1pPr algn="r">
              <a:defRPr sz="1200"/>
            </a:lvl1pPr>
          </a:lstStyle>
          <a:p>
            <a:fld id="{2581634D-05D3-4D41-9B38-B57F14B38952}" type="slidenum">
              <a:rPr kumimoji="1" lang="ja-JP" altLang="en-US" smtClean="0"/>
              <a:t>‹#›</a:t>
            </a:fld>
            <a:endParaRPr kumimoji="1" lang="ja-JP" altLang="en-US" dirty="0"/>
          </a:p>
        </p:txBody>
      </p:sp>
    </p:spTree>
    <p:extLst>
      <p:ext uri="{BB962C8B-B14F-4D97-AF65-F5344CB8AC3E}">
        <p14:creationId xmlns:p14="http://schemas.microsoft.com/office/powerpoint/2010/main" val="1647997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581634D-05D3-4D41-9B38-B57F14B3895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0</a:t>
            </a:fld>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385424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399328-A050-45A6-8241-A7095D12A61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104062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defTabSz="906445">
              <a:defRPr/>
            </a:pPr>
            <a:fld id="{E9399328-A050-45A6-8241-A7095D12A614}" type="slidenum">
              <a:rPr kumimoji="1" lang="ja-JP" altLang="en-US">
                <a:solidFill>
                  <a:prstClr val="black"/>
                </a:solidFill>
                <a:latin typeface="游ゴシック" panose="020F0502020204030204"/>
                <a:ea typeface="游ゴシック" panose="020B0400000000000000" pitchFamily="50" charset="-128"/>
              </a:rPr>
              <a:pPr defTabSz="906445">
                <a:defRPr/>
              </a:pPr>
              <a:t>11</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460382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defTabSz="898559">
              <a:defRPr/>
            </a:pPr>
            <a:fld id="{E9399328-A050-45A6-8241-A7095D12A614}" type="slidenum">
              <a:rPr kumimoji="1" lang="ja-JP" altLang="en-US">
                <a:solidFill>
                  <a:prstClr val="black"/>
                </a:solidFill>
                <a:latin typeface="游ゴシック" panose="020F0502020204030204"/>
                <a:ea typeface="游ゴシック" panose="020B0400000000000000" pitchFamily="50" charset="-128"/>
              </a:rPr>
              <a:pPr defTabSz="898559">
                <a:defRPr/>
              </a:pPr>
              <a:t>12</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42657634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defTabSz="906445">
              <a:defRPr/>
            </a:pPr>
            <a:fld id="{E9399328-A050-45A6-8241-A7095D12A614}" type="slidenum">
              <a:rPr kumimoji="1" lang="ja-JP" altLang="en-US">
                <a:solidFill>
                  <a:prstClr val="black"/>
                </a:solidFill>
                <a:latin typeface="游ゴシック" panose="020F0502020204030204"/>
                <a:ea typeface="游ゴシック" panose="020B0400000000000000" pitchFamily="50" charset="-128"/>
              </a:rPr>
              <a:pPr defTabSz="906445">
                <a:defRPr/>
              </a:pPr>
              <a:t>13</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0398807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defTabSz="906445">
              <a:defRPr/>
            </a:pPr>
            <a:fld id="{E9399328-A050-45A6-8241-A7095D12A614}" type="slidenum">
              <a:rPr kumimoji="1" lang="ja-JP" altLang="en-US">
                <a:solidFill>
                  <a:prstClr val="black"/>
                </a:solidFill>
                <a:latin typeface="游ゴシック" panose="020F0502020204030204"/>
                <a:ea typeface="游ゴシック" panose="020B0400000000000000" pitchFamily="50" charset="-128"/>
              </a:rPr>
              <a:pPr defTabSz="906445">
                <a:defRPr/>
              </a:pPr>
              <a:t>14</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5002291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defTabSz="906445">
              <a:defRPr/>
            </a:pPr>
            <a:fld id="{E9399328-A050-45A6-8241-A7095D12A614}" type="slidenum">
              <a:rPr kumimoji="1" lang="ja-JP" altLang="en-US">
                <a:solidFill>
                  <a:prstClr val="black"/>
                </a:solidFill>
                <a:latin typeface="游ゴシック" panose="020F0502020204030204"/>
                <a:ea typeface="游ゴシック" panose="020B0400000000000000" pitchFamily="50" charset="-128"/>
              </a:rPr>
              <a:pPr defTabSz="906445">
                <a:defRPr/>
              </a:pPr>
              <a:t>15</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4235495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328" rtl="0" eaLnBrk="1" fontAlgn="auto" latinLnBrk="0" hangingPunct="1">
              <a:lnSpc>
                <a:spcPct val="100000"/>
              </a:lnSpc>
              <a:spcBef>
                <a:spcPts val="0"/>
              </a:spcBef>
              <a:spcAft>
                <a:spcPts val="0"/>
              </a:spcAft>
              <a:buClrTx/>
              <a:buSzTx/>
              <a:buFontTx/>
              <a:buNone/>
              <a:tabLst/>
              <a:defRPr/>
            </a:pPr>
            <a:fld id="{E9399328-A050-45A6-8241-A7095D12A614}" type="slidenum">
              <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328"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66480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60F4C0DD-6003-41E8-86BC-18E58E1B72B4}" type="slidenum">
              <a:rPr lang="en-US" altLang="ja-JP" smtClean="0">
                <a:solidFill>
                  <a:srgbClr val="000000"/>
                </a:solidFill>
              </a:rPr>
              <a:pPr>
                <a:defRPr/>
              </a:pPr>
              <a:t>3</a:t>
            </a:fld>
            <a:endParaRPr lang="en-US" altLang="ja-JP">
              <a:solidFill>
                <a:srgbClr val="000000"/>
              </a:solidFill>
            </a:endParaRPr>
          </a:p>
        </p:txBody>
      </p:sp>
    </p:spTree>
    <p:extLst>
      <p:ext uri="{BB962C8B-B14F-4D97-AF65-F5344CB8AC3E}">
        <p14:creationId xmlns:p14="http://schemas.microsoft.com/office/powerpoint/2010/main" val="1671222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60F4C0DD-6003-41E8-86BC-18E58E1B72B4}" type="slidenum">
              <a:rPr lang="en-US" altLang="ja-JP" smtClean="0">
                <a:solidFill>
                  <a:srgbClr val="000000"/>
                </a:solidFill>
              </a:rPr>
              <a:pPr>
                <a:defRPr/>
              </a:pPr>
              <a:t>4</a:t>
            </a:fld>
            <a:endParaRPr lang="en-US" altLang="ja-JP">
              <a:solidFill>
                <a:srgbClr val="000000"/>
              </a:solidFill>
            </a:endParaRPr>
          </a:p>
        </p:txBody>
      </p:sp>
    </p:spTree>
    <p:extLst>
      <p:ext uri="{BB962C8B-B14F-4D97-AF65-F5344CB8AC3E}">
        <p14:creationId xmlns:p14="http://schemas.microsoft.com/office/powerpoint/2010/main" val="19255565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9350" y="1233488"/>
            <a:ext cx="4437063"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defTabSz="906373">
              <a:defRPr/>
            </a:pPr>
            <a:fld id="{E9399328-A050-45A6-8241-A7095D12A614}" type="slidenum">
              <a:rPr kumimoji="1" lang="ja-JP" altLang="en-US">
                <a:solidFill>
                  <a:prstClr val="black"/>
                </a:solidFill>
                <a:latin typeface="游ゴシック" panose="020F0502020204030204"/>
                <a:ea typeface="游ゴシック" panose="020B0400000000000000" pitchFamily="50" charset="-128"/>
              </a:rPr>
              <a:pPr defTabSz="906373">
                <a:defRPr/>
              </a:pPr>
              <a:t>5</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753946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399328-A050-45A6-8241-A7095D12A61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2550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399328-A050-45A6-8241-A7095D12A61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794033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399328-A050-45A6-8241-A7095D12A61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249869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399328-A050-45A6-8241-A7095D12A61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6002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EB81C0B-2D4B-49BF-9C8D-68C0B5C13C7B}" type="datetimeFigureOut">
              <a:rPr kumimoji="1" lang="ja-JP" altLang="en-US" smtClean="0"/>
              <a:t>2023/12/11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1301598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B81C0B-2D4B-49BF-9C8D-68C0B5C13C7B}" type="datetimeFigureOut">
              <a:rPr kumimoji="1" lang="ja-JP" altLang="en-US" smtClean="0"/>
              <a:t>2023/12/11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768883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B81C0B-2D4B-49BF-9C8D-68C0B5C13C7B}" type="datetimeFigureOut">
              <a:rPr kumimoji="1" lang="ja-JP" altLang="en-US" smtClean="0"/>
              <a:t>2023/12/11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17177396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5539"/>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215"/>
            </a:lvl1pPr>
            <a:lvl2pPr marL="422041" indent="0" algn="ctr">
              <a:buNone/>
              <a:defRPr sz="1846"/>
            </a:lvl2pPr>
            <a:lvl3pPr marL="844083" indent="0" algn="ctr">
              <a:buNone/>
              <a:defRPr sz="1662"/>
            </a:lvl3pPr>
            <a:lvl4pPr marL="1266124" indent="0" algn="ctr">
              <a:buNone/>
              <a:defRPr sz="1477"/>
            </a:lvl4pPr>
            <a:lvl5pPr marL="1688165" indent="0" algn="ctr">
              <a:buNone/>
              <a:defRPr sz="1477"/>
            </a:lvl5pPr>
            <a:lvl6pPr marL="2110207" indent="0" algn="ctr">
              <a:buNone/>
              <a:defRPr sz="1477"/>
            </a:lvl6pPr>
            <a:lvl7pPr marL="2532248" indent="0" algn="ctr">
              <a:buNone/>
              <a:defRPr sz="1477"/>
            </a:lvl7pPr>
            <a:lvl8pPr marL="2954289" indent="0" algn="ctr">
              <a:buNone/>
              <a:defRPr sz="1477"/>
            </a:lvl8pPr>
            <a:lvl9pPr marL="3376331" indent="0" algn="ctr">
              <a:buNone/>
              <a:defRPr sz="147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6C12AE1-6084-492D-96DD-E5F447F4C147}" type="datetime1">
              <a:rPr kumimoji="1" lang="ja-JP" altLang="en-US" smtClean="0"/>
              <a:t>2023/12/11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05A0C3-014B-4449-8009-2E442196B472}" type="slidenum">
              <a:rPr kumimoji="1" lang="ja-JP" altLang="en-US" smtClean="0"/>
              <a:t>‹#›</a:t>
            </a:fld>
            <a:endParaRPr kumimoji="1" lang="ja-JP" altLang="en-US"/>
          </a:p>
        </p:txBody>
      </p:sp>
    </p:spTree>
    <p:extLst>
      <p:ext uri="{BB962C8B-B14F-4D97-AF65-F5344CB8AC3E}">
        <p14:creationId xmlns:p14="http://schemas.microsoft.com/office/powerpoint/2010/main" val="11746854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222031E-44B0-4E5F-8DB0-F1B25D16231A}" type="datetime1">
              <a:rPr kumimoji="1" lang="ja-JP" altLang="en-US" smtClean="0"/>
              <a:t>2023/12/11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Slide Number Placeholder 5"/>
          <p:cNvSpPr>
            <a:spLocks noGrp="1"/>
          </p:cNvSpPr>
          <p:nvPr>
            <p:ph type="sldNum" sz="quarter" idx="12"/>
          </p:nvPr>
        </p:nvSpPr>
        <p:spPr>
          <a:xfrm>
            <a:off x="8726993" y="6489251"/>
            <a:ext cx="417006" cy="365125"/>
          </a:xfrm>
        </p:spPr>
        <p:txBody>
          <a:bodyPr/>
          <a:lstStyle>
            <a:lvl1pPr>
              <a:defRPr b="1">
                <a:latin typeface="+mn-ea"/>
                <a:ea typeface="+mn-ea"/>
              </a:defRPr>
            </a:lvl1pPr>
          </a:lstStyle>
          <a:p>
            <a:fld id="{2C05A0C3-014B-4449-8009-2E442196B472}" type="slidenum">
              <a:rPr kumimoji="1" lang="ja-JP" altLang="en-US" smtClean="0"/>
              <a:pPr/>
              <a:t>‹#›</a:t>
            </a:fld>
            <a:endParaRPr kumimoji="1" lang="ja-JP" altLang="en-US"/>
          </a:p>
        </p:txBody>
      </p:sp>
    </p:spTree>
    <p:extLst>
      <p:ext uri="{BB962C8B-B14F-4D97-AF65-F5344CB8AC3E}">
        <p14:creationId xmlns:p14="http://schemas.microsoft.com/office/powerpoint/2010/main" val="26621796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90" y="1709743"/>
            <a:ext cx="7886700" cy="2852737"/>
          </a:xfrm>
        </p:spPr>
        <p:txBody>
          <a:bodyPr anchor="b"/>
          <a:lstStyle>
            <a:lvl1pPr>
              <a:defRPr sz="553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90" y="4589468"/>
            <a:ext cx="7886700" cy="1500187"/>
          </a:xfrm>
        </p:spPr>
        <p:txBody>
          <a:bodyPr/>
          <a:lstStyle>
            <a:lvl1pPr marL="0" indent="0">
              <a:buNone/>
              <a:defRPr sz="2215">
                <a:solidFill>
                  <a:schemeClr val="tx1"/>
                </a:solidFill>
              </a:defRPr>
            </a:lvl1pPr>
            <a:lvl2pPr marL="422041" indent="0">
              <a:buNone/>
              <a:defRPr sz="1846">
                <a:solidFill>
                  <a:schemeClr val="tx1">
                    <a:tint val="75000"/>
                  </a:schemeClr>
                </a:solidFill>
              </a:defRPr>
            </a:lvl2pPr>
            <a:lvl3pPr marL="844083" indent="0">
              <a:buNone/>
              <a:defRPr sz="1662">
                <a:solidFill>
                  <a:schemeClr val="tx1">
                    <a:tint val="75000"/>
                  </a:schemeClr>
                </a:solidFill>
              </a:defRPr>
            </a:lvl3pPr>
            <a:lvl4pPr marL="1266124" indent="0">
              <a:buNone/>
              <a:defRPr sz="1477">
                <a:solidFill>
                  <a:schemeClr val="tx1">
                    <a:tint val="75000"/>
                  </a:schemeClr>
                </a:solidFill>
              </a:defRPr>
            </a:lvl4pPr>
            <a:lvl5pPr marL="1688165" indent="0">
              <a:buNone/>
              <a:defRPr sz="1477">
                <a:solidFill>
                  <a:schemeClr val="tx1">
                    <a:tint val="75000"/>
                  </a:schemeClr>
                </a:solidFill>
              </a:defRPr>
            </a:lvl5pPr>
            <a:lvl6pPr marL="2110207" indent="0">
              <a:buNone/>
              <a:defRPr sz="1477">
                <a:solidFill>
                  <a:schemeClr val="tx1">
                    <a:tint val="75000"/>
                  </a:schemeClr>
                </a:solidFill>
              </a:defRPr>
            </a:lvl6pPr>
            <a:lvl7pPr marL="2532248" indent="0">
              <a:buNone/>
              <a:defRPr sz="1477">
                <a:solidFill>
                  <a:schemeClr val="tx1">
                    <a:tint val="75000"/>
                  </a:schemeClr>
                </a:solidFill>
              </a:defRPr>
            </a:lvl7pPr>
            <a:lvl8pPr marL="2954289" indent="0">
              <a:buNone/>
              <a:defRPr sz="1477">
                <a:solidFill>
                  <a:schemeClr val="tx1">
                    <a:tint val="75000"/>
                  </a:schemeClr>
                </a:solidFill>
              </a:defRPr>
            </a:lvl8pPr>
            <a:lvl9pPr marL="3376331" indent="0">
              <a:buNone/>
              <a:defRPr sz="147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75BA64A-B5E4-46A2-978C-B52BF07F8761}" type="datetime1">
              <a:rPr kumimoji="1" lang="ja-JP" altLang="en-US" smtClean="0"/>
              <a:t>2023/12/11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6993" y="6489251"/>
            <a:ext cx="417006" cy="365125"/>
          </a:xfrm>
        </p:spPr>
        <p:txBody>
          <a:bodyPr/>
          <a:lstStyle>
            <a:lvl1pPr>
              <a:defRPr b="1">
                <a:latin typeface="+mn-ea"/>
                <a:ea typeface="+mn-ea"/>
              </a:defRPr>
            </a:lvl1pPr>
          </a:lstStyle>
          <a:p>
            <a:fld id="{2C05A0C3-014B-4449-8009-2E442196B472}" type="slidenum">
              <a:rPr kumimoji="1" lang="ja-JP" altLang="en-US" smtClean="0"/>
              <a:pPr/>
              <a:t>‹#›</a:t>
            </a:fld>
            <a:endParaRPr kumimoji="1" lang="ja-JP" altLang="en-US"/>
          </a:p>
        </p:txBody>
      </p:sp>
    </p:spTree>
    <p:extLst>
      <p:ext uri="{BB962C8B-B14F-4D97-AF65-F5344CB8AC3E}">
        <p14:creationId xmlns:p14="http://schemas.microsoft.com/office/powerpoint/2010/main" val="431520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B81C0B-2D4B-49BF-9C8D-68C0B5C13C7B}" type="datetimeFigureOut">
              <a:rPr kumimoji="1" lang="ja-JP" altLang="en-US" smtClean="0"/>
              <a:t>2023/12/11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3304454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EB81C0B-2D4B-49BF-9C8D-68C0B5C13C7B}" type="datetimeFigureOut">
              <a:rPr kumimoji="1" lang="ja-JP" altLang="en-US" smtClean="0"/>
              <a:t>2023/12/11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3029351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EB81C0B-2D4B-49BF-9C8D-68C0B5C13C7B}" type="datetimeFigureOut">
              <a:rPr kumimoji="1" lang="ja-JP" altLang="en-US" smtClean="0"/>
              <a:t>2023/12/11</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791198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EB81C0B-2D4B-49BF-9C8D-68C0B5C13C7B}" type="datetimeFigureOut">
              <a:rPr kumimoji="1" lang="ja-JP" altLang="en-US" smtClean="0"/>
              <a:t>2023/12/11</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3969028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EB81C0B-2D4B-49BF-9C8D-68C0B5C13C7B}" type="datetimeFigureOut">
              <a:rPr kumimoji="1" lang="ja-JP" altLang="en-US" smtClean="0"/>
              <a:t>2023/12/11</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1900296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B81C0B-2D4B-49BF-9C8D-68C0B5C13C7B}" type="datetimeFigureOut">
              <a:rPr kumimoji="1" lang="ja-JP" altLang="en-US" smtClean="0"/>
              <a:t>2023/12/11</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2216997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EB81C0B-2D4B-49BF-9C8D-68C0B5C13C7B}" type="datetimeFigureOut">
              <a:rPr kumimoji="1" lang="ja-JP" altLang="en-US" smtClean="0"/>
              <a:t>2023/12/11</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898681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EB81C0B-2D4B-49BF-9C8D-68C0B5C13C7B}" type="datetimeFigureOut">
              <a:rPr kumimoji="1" lang="ja-JP" altLang="en-US" smtClean="0"/>
              <a:t>2023/12/11</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812872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B81C0B-2D4B-49BF-9C8D-68C0B5C13C7B}" type="datetimeFigureOut">
              <a:rPr kumimoji="1" lang="ja-JP" altLang="en-US" smtClean="0"/>
              <a:t>2023/12/11</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4C52AE-ECF4-46FC-B6BB-6EADB2C68E52}" type="slidenum">
              <a:rPr kumimoji="1" lang="ja-JP" altLang="en-US" smtClean="0"/>
              <a:t>‹#›</a:t>
            </a:fld>
            <a:endParaRPr kumimoji="1" lang="ja-JP" altLang="en-US" dirty="0"/>
          </a:p>
        </p:txBody>
      </p:sp>
    </p:spTree>
    <p:extLst>
      <p:ext uri="{BB962C8B-B14F-4D97-AF65-F5344CB8AC3E}">
        <p14:creationId xmlns:p14="http://schemas.microsoft.com/office/powerpoint/2010/main" val="24030999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9"/>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fld id="{FA7EC117-3549-4DAB-84AD-B19D4553C9AA}" type="datetime1">
              <a:rPr kumimoji="1" lang="ja-JP" altLang="en-US" smtClean="0"/>
              <a:t>2023/12/11</a:t>
            </a:fld>
            <a:endParaRPr kumimoji="1" lang="ja-JP" altLang="en-US"/>
          </a:p>
        </p:txBody>
      </p:sp>
      <p:sp>
        <p:nvSpPr>
          <p:cNvPr id="5" name="Footer Placeholder 4"/>
          <p:cNvSpPr>
            <a:spLocks noGrp="1"/>
          </p:cNvSpPr>
          <p:nvPr>
            <p:ph type="ftr" sz="quarter" idx="3"/>
          </p:nvPr>
        </p:nvSpPr>
        <p:spPr>
          <a:xfrm>
            <a:off x="3028951" y="6356355"/>
            <a:ext cx="30861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2C05A0C3-014B-4449-8009-2E442196B472}" type="slidenum">
              <a:rPr kumimoji="1" lang="ja-JP" altLang="en-US" smtClean="0"/>
              <a:t>‹#›</a:t>
            </a:fld>
            <a:endParaRPr kumimoji="1" lang="ja-JP" altLang="en-US"/>
          </a:p>
        </p:txBody>
      </p:sp>
    </p:spTree>
    <p:extLst>
      <p:ext uri="{BB962C8B-B14F-4D97-AF65-F5344CB8AC3E}">
        <p14:creationId xmlns:p14="http://schemas.microsoft.com/office/powerpoint/2010/main" val="9477020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hf hdr="0" ftr="0" dt="0"/>
  <p:txStyles>
    <p:titleStyle>
      <a:lvl1pPr algn="l" defTabSz="844083" rtl="0" eaLnBrk="1" latinLnBrk="0" hangingPunct="1">
        <a:lnSpc>
          <a:spcPct val="90000"/>
        </a:lnSpc>
        <a:spcBef>
          <a:spcPct val="0"/>
        </a:spcBef>
        <a:buNone/>
        <a:defRPr kumimoji="1" sz="4062" kern="1200">
          <a:solidFill>
            <a:schemeClr val="tx1"/>
          </a:solidFill>
          <a:latin typeface="+mj-lt"/>
          <a:ea typeface="+mj-ea"/>
          <a:cs typeface="+mj-cs"/>
        </a:defRPr>
      </a:lvl1pPr>
    </p:titleStyle>
    <p:bodyStyle>
      <a:lvl1pPr marL="211021" indent="-211021" algn="l" defTabSz="844083" rtl="0" eaLnBrk="1" latinLnBrk="0" hangingPunct="1">
        <a:lnSpc>
          <a:spcPct val="90000"/>
        </a:lnSpc>
        <a:spcBef>
          <a:spcPts val="923"/>
        </a:spcBef>
        <a:buFont typeface="Arial" panose="020B0604020202020204" pitchFamily="34" charset="0"/>
        <a:buChar char="•"/>
        <a:defRPr kumimoji="1" sz="2585" kern="1200">
          <a:solidFill>
            <a:schemeClr val="tx1"/>
          </a:solidFill>
          <a:latin typeface="+mn-lt"/>
          <a:ea typeface="+mn-ea"/>
          <a:cs typeface="+mn-cs"/>
        </a:defRPr>
      </a:lvl1pPr>
      <a:lvl2pPr marL="633062" indent="-211021" algn="l" defTabSz="844083" rtl="0" eaLnBrk="1" latinLnBrk="0" hangingPunct="1">
        <a:lnSpc>
          <a:spcPct val="90000"/>
        </a:lnSpc>
        <a:spcBef>
          <a:spcPts val="462"/>
        </a:spcBef>
        <a:buFont typeface="Arial" panose="020B0604020202020204" pitchFamily="34" charset="0"/>
        <a:buChar char="•"/>
        <a:defRPr kumimoji="1" sz="2215" kern="1200">
          <a:solidFill>
            <a:schemeClr val="tx1"/>
          </a:solidFill>
          <a:latin typeface="+mn-lt"/>
          <a:ea typeface="+mn-ea"/>
          <a:cs typeface="+mn-cs"/>
        </a:defRPr>
      </a:lvl2pPr>
      <a:lvl3pPr marL="1055103" indent="-211021" algn="l" defTabSz="844083" rtl="0" eaLnBrk="1" latinLnBrk="0" hangingPunct="1">
        <a:lnSpc>
          <a:spcPct val="90000"/>
        </a:lnSpc>
        <a:spcBef>
          <a:spcPts val="462"/>
        </a:spcBef>
        <a:buFont typeface="Arial" panose="020B0604020202020204" pitchFamily="34" charset="0"/>
        <a:buChar char="•"/>
        <a:defRPr kumimoji="1" sz="1846" kern="1200">
          <a:solidFill>
            <a:schemeClr val="tx1"/>
          </a:solidFill>
          <a:latin typeface="+mn-lt"/>
          <a:ea typeface="+mn-ea"/>
          <a:cs typeface="+mn-cs"/>
        </a:defRPr>
      </a:lvl3pPr>
      <a:lvl4pPr marL="1477145"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4pPr>
      <a:lvl5pPr marL="1899186"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5pPr>
      <a:lvl6pPr marL="2321227"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6pPr>
      <a:lvl7pPr marL="2743269"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7pPr>
      <a:lvl8pPr marL="3165310"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8pPr>
      <a:lvl9pPr marL="3587351"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9pPr>
    </p:bodyStyle>
    <p:otherStyle>
      <a:defPPr>
        <a:defRPr lang="en-US"/>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14.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9"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7.emf"/><Relationship Id="rId5" Type="http://schemas.openxmlformats.org/officeDocument/2006/relationships/image" Target="../media/image6.png"/><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522000" y="3194285"/>
            <a:ext cx="8100000" cy="0"/>
          </a:xfrm>
          <a:prstGeom prst="line">
            <a:avLst/>
          </a:prstGeom>
          <a:ln w="85725" cmpd="thinThick">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タイトル 1"/>
          <p:cNvSpPr txBox="1">
            <a:spLocks/>
          </p:cNvSpPr>
          <p:nvPr/>
        </p:nvSpPr>
        <p:spPr>
          <a:xfrm>
            <a:off x="0" y="5096444"/>
            <a:ext cx="9144000" cy="1309936"/>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ts val="180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a:t>
            </a:r>
          </a:p>
          <a:p>
            <a:pPr marL="0" marR="0" lvl="0" indent="0" algn="ctr" defTabSz="914400" rtl="0" eaLnBrk="1" fontAlgn="auto" latinLnBrk="0" hangingPunct="1">
              <a:lnSpc>
                <a:spcPct val="90000"/>
              </a:lnSpc>
              <a:spcBef>
                <a:spcPts val="180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大阪府・大阪市　ライドシェア導入検討プロジェクトチーム</a:t>
            </a:r>
          </a:p>
        </p:txBody>
      </p:sp>
      <p:sp>
        <p:nvSpPr>
          <p:cNvPr id="12" name="タイトル 1"/>
          <p:cNvSpPr txBox="1">
            <a:spLocks/>
          </p:cNvSpPr>
          <p:nvPr/>
        </p:nvSpPr>
        <p:spPr>
          <a:xfrm>
            <a:off x="0" y="2010125"/>
            <a:ext cx="9144000" cy="95807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ts val="180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第二回</a:t>
            </a:r>
          </a:p>
          <a:p>
            <a:pPr marL="0" marR="0" lvl="0" indent="0" algn="ctr" defTabSz="914400" rtl="0" eaLnBrk="1" fontAlgn="auto" latinLnBrk="0" hangingPunct="1">
              <a:lnSpc>
                <a:spcPct val="90000"/>
              </a:lnSpc>
              <a:spcBef>
                <a:spcPts val="180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大阪府・大阪市ライドシェア有識者会議資料</a:t>
            </a:r>
            <a:endParaRPr kumimoji="1" lang="en-US" altLang="ja-JP"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a:extLst>
              <a:ext uri="{FF2B5EF4-FFF2-40B4-BE49-F238E27FC236}">
                <a16:creationId xmlns:a16="http://schemas.microsoft.com/office/drawing/2014/main" id="{2208577B-17B8-4BD9-B3A4-1BB72534CF63}"/>
              </a:ext>
            </a:extLst>
          </p:cNvPr>
          <p:cNvSpPr/>
          <p:nvPr/>
        </p:nvSpPr>
        <p:spPr>
          <a:xfrm>
            <a:off x="7400925" y="409575"/>
            <a:ext cx="1314450" cy="37147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資料２</a:t>
            </a:r>
          </a:p>
        </p:txBody>
      </p:sp>
    </p:spTree>
    <p:extLst>
      <p:ext uri="{BB962C8B-B14F-4D97-AF65-F5344CB8AC3E}">
        <p14:creationId xmlns:p14="http://schemas.microsoft.com/office/powerpoint/2010/main" val="1112004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FD202515-DBD8-4055-875D-8961D7F6F1F6}"/>
              </a:ext>
            </a:extLst>
          </p:cNvPr>
          <p:cNvSpPr txBox="1"/>
          <p:nvPr/>
        </p:nvSpPr>
        <p:spPr>
          <a:xfrm>
            <a:off x="236096" y="85602"/>
            <a:ext cx="7899236"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第一回有識者会議における主な意見　</a:t>
            </a:r>
            <a:r>
              <a:rPr kumimoji="1" lang="ja-JP" altLang="en-US" sz="2000" b="1" dirty="0">
                <a:solidFill>
                  <a:prstClr val="black"/>
                </a:solidFill>
                <a:latin typeface="Meiryo UI" panose="020B0604030504040204" pitchFamily="50" charset="-128"/>
                <a:ea typeface="Meiryo UI" panose="020B0604030504040204" pitchFamily="50" charset="-128"/>
              </a:rPr>
              <a:t>④</a:t>
            </a:r>
            <a:r>
              <a:rPr lang="ja-JP" altLang="en-US" sz="2000" b="1" dirty="0">
                <a:latin typeface="Meiryo UI" panose="020B0604030504040204" pitchFamily="50" charset="-128"/>
                <a:ea typeface="Meiryo UI" panose="020B0604030504040204" pitchFamily="50" charset="-128"/>
              </a:rPr>
              <a:t>タクシー業界における課題</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7" name="直線コネクタ 6">
            <a:extLst>
              <a:ext uri="{FF2B5EF4-FFF2-40B4-BE49-F238E27FC236}">
                <a16:creationId xmlns:a16="http://schemas.microsoft.com/office/drawing/2014/main" id="{AC9AC310-E4C9-4FFC-B70D-052D9FEF5D1A}"/>
              </a:ext>
            </a:extLst>
          </p:cNvPr>
          <p:cNvCxnSpPr/>
          <p:nvPr/>
        </p:nvCxnSpPr>
        <p:spPr>
          <a:xfrm>
            <a:off x="240668" y="460403"/>
            <a:ext cx="8726251" cy="0"/>
          </a:xfrm>
          <a:prstGeom prst="line">
            <a:avLst/>
          </a:prstGeom>
        </p:spPr>
        <p:style>
          <a:lnRef idx="1">
            <a:schemeClr val="dk1"/>
          </a:lnRef>
          <a:fillRef idx="0">
            <a:schemeClr val="dk1"/>
          </a:fillRef>
          <a:effectRef idx="0">
            <a:schemeClr val="dk1"/>
          </a:effectRef>
          <a:fontRef idx="minor">
            <a:schemeClr val="tx1"/>
          </a:fontRef>
        </p:style>
      </p:cxnSp>
      <p:sp>
        <p:nvSpPr>
          <p:cNvPr id="17" name="テキスト ボックス 16">
            <a:extLst>
              <a:ext uri="{FF2B5EF4-FFF2-40B4-BE49-F238E27FC236}">
                <a16:creationId xmlns:a16="http://schemas.microsoft.com/office/drawing/2014/main" id="{1BC572E7-A9EB-4C1C-A5ED-B6D0DE74FD99}"/>
              </a:ext>
            </a:extLst>
          </p:cNvPr>
          <p:cNvSpPr txBox="1"/>
          <p:nvPr/>
        </p:nvSpPr>
        <p:spPr>
          <a:xfrm>
            <a:off x="287675" y="511020"/>
            <a:ext cx="8568649" cy="6213465"/>
          </a:xfrm>
          <a:prstGeom prst="rect">
            <a:avLst/>
          </a:prstGeom>
          <a:solidFill>
            <a:schemeClr val="accent5">
              <a:lumMod val="20000"/>
              <a:lumOff val="80000"/>
            </a:schemeClr>
          </a:solidFill>
          <a:ln w="22225">
            <a:solidFill>
              <a:schemeClr val="bg1">
                <a:lumMod val="50000"/>
              </a:schemeClr>
            </a:solidFill>
            <a:prstDash val="solid"/>
          </a:ln>
        </p:spPr>
        <p:txBody>
          <a:bodyPr wrap="square" tIns="144000" bIns="108000">
            <a:spAutoFit/>
          </a:bodyPr>
          <a:lstStyle/>
          <a:p>
            <a:pPr>
              <a:lnSpc>
                <a:spcPts val="2600"/>
              </a:lnSpc>
            </a:pPr>
            <a:r>
              <a:rPr lang="ja-JP" altLang="en-US" sz="1600" dirty="0">
                <a:latin typeface="Meiryo UI" panose="020B0604030504040204" pitchFamily="50" charset="-128"/>
                <a:ea typeface="Meiryo UI" panose="020B0604030504040204" pitchFamily="50" charset="-128"/>
              </a:rPr>
              <a:t>　○タクシーは、公共の道路上で営業するにあたり、対人保険・対物保険などの任意保険加入が強制さ</a:t>
            </a:r>
            <a:endParaRPr lang="en-US" altLang="ja-JP" sz="1600" dirty="0">
              <a:latin typeface="Meiryo UI" panose="020B0604030504040204" pitchFamily="50" charset="-128"/>
              <a:ea typeface="Meiryo UI" panose="020B0604030504040204" pitchFamily="50" charset="-128"/>
            </a:endParaRPr>
          </a:p>
          <a:p>
            <a:pPr>
              <a:lnSpc>
                <a:spcPts val="2600"/>
              </a:lnSpc>
            </a:pPr>
            <a:r>
              <a:rPr lang="ja-JP" altLang="en-US" sz="1600" dirty="0">
                <a:latin typeface="Meiryo UI" panose="020B0604030504040204" pitchFamily="50" charset="-128"/>
                <a:ea typeface="Meiryo UI" panose="020B0604030504040204" pitchFamily="50" charset="-128"/>
              </a:rPr>
              <a:t>　　 れており、自家用自動車とは比較にならない保障義務が課せられている。</a:t>
            </a:r>
            <a:endParaRPr lang="en-US" altLang="ja-JP" sz="1600" dirty="0">
              <a:latin typeface="Meiryo UI" panose="020B0604030504040204" pitchFamily="50" charset="-128"/>
              <a:ea typeface="Meiryo UI" panose="020B0604030504040204" pitchFamily="50" charset="-128"/>
            </a:endParaRPr>
          </a:p>
          <a:p>
            <a:pPr>
              <a:lnSpc>
                <a:spcPts val="2600"/>
              </a:lnSpc>
            </a:pPr>
            <a:r>
              <a:rPr lang="ja-JP" altLang="en-US" sz="1600" dirty="0">
                <a:latin typeface="Meiryo UI" panose="020B0604030504040204" pitchFamily="50" charset="-128"/>
                <a:ea typeface="Meiryo UI" panose="020B0604030504040204" pitchFamily="50" charset="-128"/>
              </a:rPr>
              <a:t>　○フルタイム労働力を確保するため事業者は社会保険労働保険の加入をさせた正規雇用の乗務員を</a:t>
            </a:r>
            <a:endParaRPr lang="en-US" altLang="ja-JP" sz="1600" dirty="0">
              <a:latin typeface="Meiryo UI" panose="020B0604030504040204" pitchFamily="50" charset="-128"/>
              <a:ea typeface="Meiryo UI" panose="020B0604030504040204" pitchFamily="50" charset="-128"/>
            </a:endParaRPr>
          </a:p>
          <a:p>
            <a:pPr>
              <a:lnSpc>
                <a:spcPts val="2600"/>
              </a:lnSpc>
            </a:pPr>
            <a:r>
              <a:rPr lang="ja-JP" altLang="en-US" sz="1600" dirty="0">
                <a:latin typeface="Meiryo UI" panose="020B0604030504040204" pitchFamily="50" charset="-128"/>
                <a:ea typeface="Meiryo UI" panose="020B0604030504040204" pitchFamily="50" charset="-128"/>
              </a:rPr>
              <a:t>　　 求めている。乗務員の労働環境は、産業構造を弱体化させるようなギグワーカーではなく、昨今問題</a:t>
            </a:r>
            <a:endParaRPr lang="en-US" altLang="ja-JP" sz="1600" dirty="0">
              <a:latin typeface="Meiryo UI" panose="020B0604030504040204" pitchFamily="50" charset="-128"/>
              <a:ea typeface="Meiryo UI" panose="020B0604030504040204" pitchFamily="50" charset="-128"/>
            </a:endParaRPr>
          </a:p>
          <a:p>
            <a:pPr>
              <a:lnSpc>
                <a:spcPts val="2600"/>
              </a:lnSpc>
            </a:pPr>
            <a:r>
              <a:rPr lang="ja-JP" altLang="en-US" sz="1600" dirty="0">
                <a:latin typeface="Meiryo UI" panose="020B0604030504040204" pitchFamily="50" charset="-128"/>
                <a:ea typeface="Meiryo UI" panose="020B0604030504040204" pitchFamily="50" charset="-128"/>
              </a:rPr>
              <a:t>　　 視されているワーキングプアとは対極にある。</a:t>
            </a:r>
            <a:endParaRPr lang="en-US" altLang="ja-JP" sz="1600" dirty="0">
              <a:latin typeface="Meiryo UI" panose="020B0604030504040204" pitchFamily="50" charset="-128"/>
              <a:ea typeface="Meiryo UI" panose="020B0604030504040204" pitchFamily="50" charset="-128"/>
            </a:endParaRPr>
          </a:p>
          <a:p>
            <a:pPr>
              <a:lnSpc>
                <a:spcPts val="2600"/>
              </a:lnSpc>
            </a:pPr>
            <a:r>
              <a:rPr lang="ja-JP" altLang="en-US" sz="1600" dirty="0">
                <a:latin typeface="Meiryo UI" panose="020B0604030504040204" pitchFamily="50" charset="-128"/>
                <a:ea typeface="Meiryo UI" panose="020B0604030504040204" pitchFamily="50" charset="-128"/>
              </a:rPr>
              <a:t>　○近畿運輸局では現在でも、供給過剰ということで、新規は規制されている。</a:t>
            </a:r>
            <a:endParaRPr lang="en-US" altLang="ja-JP" sz="1600" dirty="0">
              <a:latin typeface="Meiryo UI" panose="020B0604030504040204" pitchFamily="50" charset="-128"/>
              <a:ea typeface="Meiryo UI" panose="020B0604030504040204" pitchFamily="50" charset="-128"/>
            </a:endParaRPr>
          </a:p>
          <a:p>
            <a:pPr>
              <a:lnSpc>
                <a:spcPts val="2600"/>
              </a:lnSpc>
            </a:pPr>
            <a:r>
              <a:rPr lang="ja-JP" altLang="en-US" sz="1600" dirty="0">
                <a:latin typeface="Meiryo UI" panose="020B0604030504040204" pitchFamily="50" charset="-128"/>
                <a:ea typeface="Meiryo UI" panose="020B0604030504040204" pitchFamily="50" charset="-128"/>
              </a:rPr>
              <a:t>　○規制がなされている大阪において、まず手初めはタクシーの規制の緩和ではないか。全国のハイヤータ</a:t>
            </a:r>
            <a:endParaRPr lang="en-US" altLang="ja-JP" sz="1600" dirty="0">
              <a:latin typeface="Meiryo UI" panose="020B0604030504040204" pitchFamily="50" charset="-128"/>
              <a:ea typeface="Meiryo UI" panose="020B0604030504040204" pitchFamily="50" charset="-128"/>
            </a:endParaRPr>
          </a:p>
          <a:p>
            <a:pPr>
              <a:lnSpc>
                <a:spcPts val="2600"/>
              </a:lnSpc>
            </a:pPr>
            <a:r>
              <a:rPr lang="ja-JP" altLang="en-US" sz="1600" dirty="0">
                <a:latin typeface="Meiryo UI" panose="020B0604030504040204" pitchFamily="50" charset="-128"/>
                <a:ea typeface="Meiryo UI" panose="020B0604030504040204" pitchFamily="50" charset="-128"/>
              </a:rPr>
              <a:t>　　 クシー連合会でも提唱しているように、タクシー運転者の地理試験廃止や二種免許の緩和等をすべき。</a:t>
            </a:r>
            <a:endParaRPr lang="en-US" altLang="ja-JP" sz="1600" dirty="0">
              <a:latin typeface="Meiryo UI" panose="020B0604030504040204" pitchFamily="50" charset="-128"/>
              <a:ea typeface="Meiryo UI" panose="020B0604030504040204" pitchFamily="50" charset="-128"/>
            </a:endParaRPr>
          </a:p>
          <a:p>
            <a:pPr>
              <a:lnSpc>
                <a:spcPts val="2600"/>
              </a:lnSpc>
            </a:pPr>
            <a:r>
              <a:rPr lang="ja-JP" altLang="en-US" sz="1600" dirty="0">
                <a:latin typeface="Meiryo UI" panose="020B0604030504040204" pitchFamily="50" charset="-128"/>
                <a:ea typeface="Meiryo UI" panose="020B0604030504040204" pitchFamily="50" charset="-128"/>
              </a:rPr>
              <a:t>　○タクシーというのは、全国</a:t>
            </a:r>
            <a:r>
              <a:rPr lang="en-US" altLang="ja-JP" sz="1600" dirty="0">
                <a:latin typeface="Meiryo UI" panose="020B0604030504040204" pitchFamily="50" charset="-128"/>
                <a:ea typeface="Meiryo UI" panose="020B0604030504040204" pitchFamily="50" charset="-128"/>
              </a:rPr>
              <a:t>47</a:t>
            </a:r>
            <a:r>
              <a:rPr lang="ja-JP" altLang="en-US" sz="1600" dirty="0">
                <a:latin typeface="Meiryo UI" panose="020B0604030504040204" pitchFamily="50" charset="-128"/>
                <a:ea typeface="Meiryo UI" panose="020B0604030504040204" pitchFamily="50" charset="-128"/>
              </a:rPr>
              <a:t>都道府県あるが、タクシーの営業区域は</a:t>
            </a:r>
            <a:r>
              <a:rPr lang="en-US" altLang="ja-JP" sz="1600" dirty="0">
                <a:latin typeface="Meiryo UI" panose="020B0604030504040204" pitchFamily="50" charset="-128"/>
                <a:ea typeface="Meiryo UI" panose="020B0604030504040204" pitchFamily="50" charset="-128"/>
              </a:rPr>
              <a:t>620</a:t>
            </a:r>
            <a:r>
              <a:rPr lang="ja-JP" altLang="en-US" sz="1600" dirty="0">
                <a:latin typeface="Meiryo UI" panose="020B0604030504040204" pitchFamily="50" charset="-128"/>
                <a:ea typeface="Meiryo UI" panose="020B0604030504040204" pitchFamily="50" charset="-128"/>
              </a:rPr>
              <a:t>に細分化されている。この細</a:t>
            </a:r>
            <a:endParaRPr lang="en-US" altLang="ja-JP" sz="1600" dirty="0">
              <a:latin typeface="Meiryo UI" panose="020B0604030504040204" pitchFamily="50" charset="-128"/>
              <a:ea typeface="Meiryo UI" panose="020B0604030504040204" pitchFamily="50" charset="-128"/>
            </a:endParaRPr>
          </a:p>
          <a:p>
            <a:pPr>
              <a:lnSpc>
                <a:spcPts val="2600"/>
              </a:lnSpc>
            </a:pPr>
            <a:r>
              <a:rPr lang="ja-JP" altLang="en-US" sz="1600" dirty="0">
                <a:latin typeface="Meiryo UI" panose="020B0604030504040204" pitchFamily="50" charset="-128"/>
                <a:ea typeface="Meiryo UI" panose="020B0604030504040204" pitchFamily="50" charset="-128"/>
              </a:rPr>
              <a:t>　　 分化された小さい範囲でしか運行ができない。</a:t>
            </a:r>
            <a:endParaRPr lang="en-US" altLang="ja-JP" sz="1600" dirty="0">
              <a:latin typeface="Meiryo UI" panose="020B0604030504040204" pitchFamily="50" charset="-128"/>
              <a:ea typeface="Meiryo UI" panose="020B0604030504040204" pitchFamily="50" charset="-128"/>
            </a:endParaRPr>
          </a:p>
          <a:p>
            <a:pPr>
              <a:lnSpc>
                <a:spcPts val="2600"/>
              </a:lnSpc>
            </a:pPr>
            <a:r>
              <a:rPr lang="ja-JP" altLang="en-US" sz="1600" dirty="0">
                <a:latin typeface="Meiryo UI" panose="020B0604030504040204" pitchFamily="50" charset="-128"/>
                <a:ea typeface="Meiryo UI" panose="020B0604030504040204" pitchFamily="50" charset="-128"/>
              </a:rPr>
              <a:t>　○万博のために不足を補うためにライドシェアを考えているならば、大阪府は現在、</a:t>
            </a:r>
            <a:r>
              <a:rPr lang="en-US" altLang="ja-JP" sz="1600" dirty="0">
                <a:latin typeface="Meiryo UI" panose="020B0604030504040204" pitchFamily="50" charset="-128"/>
                <a:ea typeface="Meiryo UI" panose="020B0604030504040204" pitchFamily="50" charset="-128"/>
              </a:rPr>
              <a:t>6</a:t>
            </a:r>
            <a:r>
              <a:rPr lang="ja-JP" altLang="en-US" sz="1600" dirty="0">
                <a:latin typeface="Meiryo UI" panose="020B0604030504040204" pitchFamily="50" charset="-128"/>
                <a:ea typeface="Meiryo UI" panose="020B0604030504040204" pitchFamily="50" charset="-128"/>
              </a:rPr>
              <a:t>営業区域になってい</a:t>
            </a:r>
            <a:endParaRPr lang="en-US" altLang="ja-JP" sz="1600" dirty="0">
              <a:latin typeface="Meiryo UI" panose="020B0604030504040204" pitchFamily="50" charset="-128"/>
              <a:ea typeface="Meiryo UI" panose="020B0604030504040204" pitchFamily="50" charset="-128"/>
            </a:endParaRPr>
          </a:p>
          <a:p>
            <a:pPr>
              <a:lnSpc>
                <a:spcPts val="2600"/>
              </a:lnSpc>
            </a:pPr>
            <a:r>
              <a:rPr lang="ja-JP" altLang="en-US" sz="1600" dirty="0">
                <a:latin typeface="Meiryo UI" panose="020B0604030504040204" pitchFamily="50" charset="-128"/>
                <a:ea typeface="Meiryo UI" panose="020B0604030504040204" pitchFamily="50" charset="-128"/>
              </a:rPr>
              <a:t>　　 る。これを自由に大阪市内で動けるように緩和してもらえば、集中したところ、混雑したところにタクシー</a:t>
            </a:r>
            <a:endParaRPr lang="en-US" altLang="ja-JP" sz="1600" dirty="0">
              <a:latin typeface="Meiryo UI" panose="020B0604030504040204" pitchFamily="50" charset="-128"/>
              <a:ea typeface="Meiryo UI" panose="020B0604030504040204" pitchFamily="50" charset="-128"/>
            </a:endParaRPr>
          </a:p>
          <a:p>
            <a:pPr>
              <a:lnSpc>
                <a:spcPts val="2600"/>
              </a:lnSpc>
            </a:pPr>
            <a:r>
              <a:rPr lang="ja-JP" altLang="en-US" sz="1600" dirty="0">
                <a:latin typeface="Meiryo UI" panose="020B0604030504040204" pitchFamily="50" charset="-128"/>
                <a:ea typeface="Meiryo UI" panose="020B0604030504040204" pitchFamily="50" charset="-128"/>
              </a:rPr>
              <a:t>　　 がいける、不足が補われるんじゃないかなと思う。</a:t>
            </a:r>
            <a:endParaRPr lang="en-US" altLang="ja-JP" sz="1600" dirty="0">
              <a:latin typeface="Meiryo UI" panose="020B0604030504040204" pitchFamily="50" charset="-128"/>
              <a:ea typeface="Meiryo UI" panose="020B0604030504040204" pitchFamily="50" charset="-128"/>
            </a:endParaRPr>
          </a:p>
          <a:p>
            <a:pPr>
              <a:lnSpc>
                <a:spcPts val="2600"/>
              </a:lnSpc>
            </a:pPr>
            <a:r>
              <a:rPr lang="ja-JP" altLang="en-US" sz="1600" dirty="0">
                <a:latin typeface="Meiryo UI" panose="020B0604030504040204" pitchFamily="50" charset="-128"/>
                <a:ea typeface="Meiryo UI" panose="020B0604030504040204" pitchFamily="50" charset="-128"/>
              </a:rPr>
              <a:t>　○法人タクシーは、乗務員と会社の関係が雇用関係にあるというのであれば、ライドシェアもプラットフォー</a:t>
            </a:r>
            <a:endParaRPr lang="en-US" altLang="ja-JP" sz="1600" dirty="0">
              <a:latin typeface="Meiryo UI" panose="020B0604030504040204" pitchFamily="50" charset="-128"/>
              <a:ea typeface="Meiryo UI" panose="020B0604030504040204" pitchFamily="50" charset="-128"/>
            </a:endParaRPr>
          </a:p>
          <a:p>
            <a:pPr>
              <a:lnSpc>
                <a:spcPts val="2600"/>
              </a:lnSpc>
            </a:pPr>
            <a:r>
              <a:rPr lang="ja-JP" altLang="en-US" sz="1600" dirty="0">
                <a:latin typeface="Meiryo UI" panose="020B0604030504040204" pitchFamily="50" charset="-128"/>
                <a:ea typeface="Meiryo UI" panose="020B0604030504040204" pitchFamily="50" charset="-128"/>
              </a:rPr>
              <a:t>　　 ムと運転手は雇用関係になると、国によっては雇用関係ということが認められている。なのでイコールフッ</a:t>
            </a:r>
            <a:endParaRPr lang="en-US" altLang="ja-JP" sz="1600" dirty="0">
              <a:latin typeface="Meiryo UI" panose="020B0604030504040204" pitchFamily="50" charset="-128"/>
              <a:ea typeface="Meiryo UI" panose="020B0604030504040204" pitchFamily="50" charset="-128"/>
            </a:endParaRPr>
          </a:p>
          <a:p>
            <a:pPr>
              <a:lnSpc>
                <a:spcPts val="2600"/>
              </a:lnSpc>
            </a:pPr>
            <a:r>
              <a:rPr lang="ja-JP" altLang="en-US" sz="1600" dirty="0">
                <a:latin typeface="Meiryo UI" panose="020B0604030504040204" pitchFamily="50" charset="-128"/>
                <a:ea typeface="Meiryo UI" panose="020B0604030504040204" pitchFamily="50" charset="-128"/>
              </a:rPr>
              <a:t>　　 ティングで同じルールで戦いたい。</a:t>
            </a:r>
            <a:endParaRPr lang="en-US" altLang="ja-JP" sz="1600" dirty="0">
              <a:latin typeface="Meiryo UI" panose="020B0604030504040204" pitchFamily="50" charset="-128"/>
              <a:ea typeface="Meiryo UI" panose="020B0604030504040204" pitchFamily="50" charset="-128"/>
            </a:endParaRPr>
          </a:p>
          <a:p>
            <a:pPr>
              <a:lnSpc>
                <a:spcPts val="2600"/>
              </a:lnSpc>
            </a:pPr>
            <a:r>
              <a:rPr lang="ja-JP" altLang="en-US" sz="1600" dirty="0">
                <a:latin typeface="Meiryo UI" panose="020B0604030504040204" pitchFamily="50" charset="-128"/>
                <a:ea typeface="Meiryo UI" panose="020B0604030504040204" pitchFamily="50" charset="-128"/>
              </a:rPr>
              <a:t>　○タクシーの車両というのは、</a:t>
            </a:r>
            <a:r>
              <a:rPr lang="en-US" altLang="ja-JP" sz="1600" dirty="0">
                <a:latin typeface="Meiryo UI" panose="020B0604030504040204" pitchFamily="50" charset="-128"/>
                <a:ea typeface="Meiryo UI" panose="020B0604030504040204" pitchFamily="50" charset="-128"/>
              </a:rPr>
              <a:t>3</a:t>
            </a:r>
            <a:r>
              <a:rPr lang="ja-JP" altLang="en-US" sz="1600" dirty="0">
                <a:latin typeface="Meiryo UI" panose="020B0604030504040204" pitchFamily="50" charset="-128"/>
                <a:ea typeface="Meiryo UI" panose="020B0604030504040204" pitchFamily="50" charset="-128"/>
              </a:rPr>
              <a:t>ヶ月点検、そして車検は</a:t>
            </a:r>
            <a:r>
              <a:rPr lang="en-US" altLang="ja-JP" sz="1600" dirty="0">
                <a:latin typeface="Meiryo UI" panose="020B0604030504040204" pitchFamily="50" charset="-128"/>
                <a:ea typeface="Meiryo UI" panose="020B0604030504040204" pitchFamily="50" charset="-128"/>
              </a:rPr>
              <a:t>1</a:t>
            </a:r>
            <a:r>
              <a:rPr lang="ja-JP" altLang="en-US" sz="1600" dirty="0">
                <a:latin typeface="Meiryo UI" panose="020B0604030504040204" pitchFamily="50" charset="-128"/>
                <a:ea typeface="Meiryo UI" panose="020B0604030504040204" pitchFamily="50" charset="-128"/>
              </a:rPr>
              <a:t>年で</a:t>
            </a:r>
            <a:r>
              <a:rPr lang="en-US" altLang="ja-JP" sz="1600" dirty="0">
                <a:latin typeface="Meiryo UI" panose="020B0604030504040204" pitchFamily="50" charset="-128"/>
                <a:ea typeface="Meiryo UI" panose="020B0604030504040204" pitchFamily="50" charset="-128"/>
              </a:rPr>
              <a:t>1</a:t>
            </a:r>
            <a:r>
              <a:rPr lang="ja-JP" altLang="en-US" sz="1600" dirty="0">
                <a:latin typeface="Meiryo UI" panose="020B0604030504040204" pitchFamily="50" charset="-128"/>
                <a:ea typeface="Meiryo UI" panose="020B0604030504040204" pitchFamily="50" charset="-128"/>
              </a:rPr>
              <a:t>回、乗用車に比べてかなり厳しい条件。</a:t>
            </a:r>
            <a:endParaRPr lang="en-US" altLang="ja-JP" sz="1600" dirty="0">
              <a:latin typeface="Meiryo UI" panose="020B0604030504040204" pitchFamily="50" charset="-128"/>
              <a:ea typeface="Meiryo UI" panose="020B0604030504040204" pitchFamily="50" charset="-128"/>
            </a:endParaRPr>
          </a:p>
          <a:p>
            <a:pPr>
              <a:lnSpc>
                <a:spcPts val="2600"/>
              </a:lnSpc>
            </a:pPr>
            <a:r>
              <a:rPr lang="ja-JP" altLang="en-US" sz="1600" dirty="0">
                <a:latin typeface="Meiryo UI" panose="020B0604030504040204" pitchFamily="50" charset="-128"/>
                <a:ea typeface="Meiryo UI" panose="020B0604030504040204" pitchFamily="50" charset="-128"/>
              </a:rPr>
              <a:t>　　 同じ条件でライドシェアと切磋琢磨していきたい。</a:t>
            </a:r>
            <a:endParaRPr lang="en-US" altLang="ja-JP" sz="1600" dirty="0">
              <a:latin typeface="Meiryo UI" panose="020B0604030504040204" pitchFamily="50" charset="-128"/>
              <a:ea typeface="Meiryo UI" panose="020B0604030504040204" pitchFamily="50" charset="-128"/>
            </a:endParaRPr>
          </a:p>
        </p:txBody>
      </p:sp>
      <p:sp>
        <p:nvSpPr>
          <p:cNvPr id="2" name="スライド番号プレースホルダー 3">
            <a:extLst>
              <a:ext uri="{FF2B5EF4-FFF2-40B4-BE49-F238E27FC236}">
                <a16:creationId xmlns:a16="http://schemas.microsoft.com/office/drawing/2014/main" id="{EE91636C-B648-A4E0-9DB5-801CC1CC139A}"/>
              </a:ext>
            </a:extLst>
          </p:cNvPr>
          <p:cNvSpPr>
            <a:spLocks noGrp="1"/>
          </p:cNvSpPr>
          <p:nvPr>
            <p:ph type="sldNum" sz="quarter" idx="12"/>
          </p:nvPr>
        </p:nvSpPr>
        <p:spPr>
          <a:xfrm>
            <a:off x="8726993" y="6489251"/>
            <a:ext cx="417006"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C05A0C3-014B-4449-8009-2E442196B472}" type="slidenum">
              <a:rPr kumimoji="1" lang="ja-JP" altLang="en-US" sz="1108" b="1" i="0" u="none" strike="noStrike" kern="1200" cap="none" spc="0" normalizeH="0" baseline="0" noProof="0" smtClean="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1" lang="ja-JP" altLang="en-US" sz="1108"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endParaRPr>
          </a:p>
        </p:txBody>
      </p:sp>
    </p:spTree>
    <p:extLst>
      <p:ext uri="{BB962C8B-B14F-4D97-AF65-F5344CB8AC3E}">
        <p14:creationId xmlns:p14="http://schemas.microsoft.com/office/powerpoint/2010/main" val="377371079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FD202515-DBD8-4055-875D-8961D7F6F1F6}"/>
              </a:ext>
            </a:extLst>
          </p:cNvPr>
          <p:cNvSpPr txBox="1"/>
          <p:nvPr/>
        </p:nvSpPr>
        <p:spPr>
          <a:xfrm>
            <a:off x="236096" y="39302"/>
            <a:ext cx="7974650"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参考：タクシー事業者からのヒアリングにおける主な意見</a:t>
            </a:r>
          </a:p>
        </p:txBody>
      </p:sp>
      <p:cxnSp>
        <p:nvCxnSpPr>
          <p:cNvPr id="7" name="直線コネクタ 6">
            <a:extLst>
              <a:ext uri="{FF2B5EF4-FFF2-40B4-BE49-F238E27FC236}">
                <a16:creationId xmlns:a16="http://schemas.microsoft.com/office/drawing/2014/main" id="{AC9AC310-E4C9-4FFC-B70D-052D9FEF5D1A}"/>
              </a:ext>
            </a:extLst>
          </p:cNvPr>
          <p:cNvCxnSpPr/>
          <p:nvPr/>
        </p:nvCxnSpPr>
        <p:spPr>
          <a:xfrm>
            <a:off x="240668" y="425678"/>
            <a:ext cx="8726251" cy="0"/>
          </a:xfrm>
          <a:prstGeom prst="line">
            <a:avLst/>
          </a:prstGeom>
        </p:spPr>
        <p:style>
          <a:lnRef idx="1">
            <a:schemeClr val="dk1"/>
          </a:lnRef>
          <a:fillRef idx="0">
            <a:schemeClr val="dk1"/>
          </a:fillRef>
          <a:effectRef idx="0">
            <a:schemeClr val="dk1"/>
          </a:effectRef>
          <a:fontRef idx="minor">
            <a:schemeClr val="tx1"/>
          </a:fontRef>
        </p:style>
      </p:cxnSp>
      <p:sp>
        <p:nvSpPr>
          <p:cNvPr id="17" name="テキスト ボックス 16">
            <a:extLst>
              <a:ext uri="{FF2B5EF4-FFF2-40B4-BE49-F238E27FC236}">
                <a16:creationId xmlns:a16="http://schemas.microsoft.com/office/drawing/2014/main" id="{1BC572E7-A9EB-4C1C-A5ED-B6D0DE74FD99}"/>
              </a:ext>
            </a:extLst>
          </p:cNvPr>
          <p:cNvSpPr txBox="1"/>
          <p:nvPr/>
        </p:nvSpPr>
        <p:spPr>
          <a:xfrm>
            <a:off x="287675" y="825788"/>
            <a:ext cx="8568649" cy="5921718"/>
          </a:xfrm>
          <a:prstGeom prst="rect">
            <a:avLst/>
          </a:prstGeom>
          <a:solidFill>
            <a:schemeClr val="accent5">
              <a:lumMod val="20000"/>
              <a:lumOff val="80000"/>
            </a:schemeClr>
          </a:solidFill>
          <a:ln w="22225">
            <a:solidFill>
              <a:schemeClr val="bg1">
                <a:lumMod val="50000"/>
              </a:schemeClr>
            </a:solidFill>
            <a:prstDash val="solid"/>
          </a:ln>
        </p:spPr>
        <p:txBody>
          <a:bodyPr wrap="square" tIns="144000" bIns="108000">
            <a:spAutoFit/>
          </a:bodyPr>
          <a:lstStyle/>
          <a:p>
            <a:pPr>
              <a:lnSpc>
                <a:spcPts val="2100"/>
              </a:lnSpc>
            </a:pP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万博期間におけるライドシェアの導入</a:t>
            </a:r>
            <a:r>
              <a:rPr lang="en-US" altLang="ja-JP" sz="1600" b="1" dirty="0">
                <a:latin typeface="Meiryo UI" panose="020B0604030504040204" pitchFamily="50" charset="-128"/>
                <a:ea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endParaRPr>
          </a:p>
          <a:p>
            <a:pPr>
              <a:lnSpc>
                <a:spcPts val="2100"/>
              </a:lnSpc>
            </a:pPr>
            <a:r>
              <a:rPr lang="ja-JP" altLang="en-US" sz="1600" dirty="0">
                <a:latin typeface="Meiryo UI" panose="020B0604030504040204" pitchFamily="50" charset="-128"/>
                <a:ea typeface="Meiryo UI" panose="020B0604030504040204" pitchFamily="50" charset="-128"/>
              </a:rPr>
              <a:t>　〇タクシードライバーの待遇面を改善することで、業務量を確保できるのではないか。</a:t>
            </a:r>
          </a:p>
          <a:p>
            <a:pPr>
              <a:lnSpc>
                <a:spcPts val="2100"/>
              </a:lnSpc>
            </a:pPr>
            <a:r>
              <a:rPr lang="ja-JP" altLang="en-US" sz="1600" dirty="0">
                <a:latin typeface="Meiryo UI" panose="020B0604030504040204" pitchFamily="50" charset="-128"/>
                <a:ea typeface="Meiryo UI" panose="020B0604030504040204" pitchFamily="50" charset="-128"/>
              </a:rPr>
              <a:t>　○時間帯やエリアでタクシー需要予測を行ったうえで、その期間に限って、不足する部分を補う形で営業</a:t>
            </a:r>
            <a:endParaRPr lang="en-US" altLang="ja-JP" sz="1600" dirty="0">
              <a:latin typeface="Meiryo UI" panose="020B0604030504040204" pitchFamily="50" charset="-128"/>
              <a:ea typeface="Meiryo UI" panose="020B0604030504040204" pitchFamily="50" charset="-128"/>
            </a:endParaRPr>
          </a:p>
          <a:p>
            <a:pPr>
              <a:lnSpc>
                <a:spcPts val="2100"/>
              </a:lnSpc>
            </a:pP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区域の緩和をすることで、十分対応が可能であると考える。</a:t>
            </a:r>
          </a:p>
          <a:p>
            <a:pPr>
              <a:lnSpc>
                <a:spcPts val="2100"/>
              </a:lnSpc>
            </a:pPr>
            <a:r>
              <a:rPr lang="ja-JP" altLang="en-US" sz="1600" dirty="0">
                <a:latin typeface="Meiryo UI" panose="020B0604030504040204" pitchFamily="50" charset="-128"/>
                <a:ea typeface="Meiryo UI" panose="020B0604030504040204" pitchFamily="50" charset="-128"/>
              </a:rPr>
              <a:t>　○本来的には、万博の会場輸送は鉄道・バス等の大量輸送機関が担うべき。個別輸送の車が増えるこ</a:t>
            </a:r>
            <a:endParaRPr lang="en-US" altLang="ja-JP" sz="1600" dirty="0">
              <a:latin typeface="Meiryo UI" panose="020B0604030504040204" pitchFamily="50" charset="-128"/>
              <a:ea typeface="Meiryo UI" panose="020B0604030504040204" pitchFamily="50" charset="-128"/>
            </a:endParaRPr>
          </a:p>
          <a:p>
            <a:pPr>
              <a:lnSpc>
                <a:spcPts val="2100"/>
              </a:lnSpc>
            </a:pP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とで渋滞が発生するなど、悪影響を及ぼすのでは。</a:t>
            </a:r>
          </a:p>
          <a:p>
            <a:pPr>
              <a:lnSpc>
                <a:spcPts val="2100"/>
              </a:lnSpc>
              <a:spcBef>
                <a:spcPts val="600"/>
              </a:spcBef>
            </a:pP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安全性</a:t>
            </a:r>
            <a:r>
              <a:rPr lang="en-US" altLang="ja-JP" sz="1600" b="1" dirty="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pPr>
              <a:lnSpc>
                <a:spcPts val="2100"/>
              </a:lnSpc>
            </a:pPr>
            <a:r>
              <a:rPr lang="ja-JP" altLang="en-US" sz="1600" dirty="0">
                <a:latin typeface="Meiryo UI" panose="020B0604030504040204" pitchFamily="50" charset="-128"/>
                <a:ea typeface="Meiryo UI" panose="020B0604030504040204" pitchFamily="50" charset="-128"/>
              </a:rPr>
              <a:t>　○安全性の問題は導入してから議論を行うのでは遅い。安全面の整備は必須である。</a:t>
            </a:r>
            <a:endParaRPr lang="en-US" altLang="ja-JP" sz="1600" dirty="0">
              <a:latin typeface="Meiryo UI" panose="020B0604030504040204" pitchFamily="50" charset="-128"/>
              <a:ea typeface="Meiryo UI" panose="020B0604030504040204" pitchFamily="50" charset="-128"/>
            </a:endParaRPr>
          </a:p>
          <a:p>
            <a:pPr>
              <a:lnSpc>
                <a:spcPts val="2100"/>
              </a:lnSpc>
            </a:pPr>
            <a:r>
              <a:rPr lang="ja-JP" altLang="en-US" sz="1600" dirty="0">
                <a:latin typeface="Meiryo UI" panose="020B0604030504040204" pitchFamily="50" charset="-128"/>
                <a:ea typeface="Meiryo UI" panose="020B0604030504040204" pitchFamily="50" charset="-128"/>
              </a:rPr>
              <a:t>　〇車両整備管理や事故時対応が主な課題。日本の個別輸送のレベルが下がらないようにしないといけ</a:t>
            </a:r>
            <a:endParaRPr lang="en-US" altLang="ja-JP" sz="1600" dirty="0">
              <a:latin typeface="Meiryo UI" panose="020B0604030504040204" pitchFamily="50" charset="-128"/>
              <a:ea typeface="Meiryo UI" panose="020B0604030504040204" pitchFamily="50" charset="-128"/>
            </a:endParaRPr>
          </a:p>
          <a:p>
            <a:pPr>
              <a:lnSpc>
                <a:spcPts val="2100"/>
              </a:lnSpc>
            </a:pP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ない。</a:t>
            </a:r>
            <a:endParaRPr lang="en-US" altLang="ja-JP" sz="1600" dirty="0">
              <a:latin typeface="Meiryo UI" panose="020B0604030504040204" pitchFamily="50" charset="-128"/>
              <a:ea typeface="Meiryo UI" panose="020B0604030504040204" pitchFamily="50" charset="-128"/>
            </a:endParaRPr>
          </a:p>
          <a:p>
            <a:pPr>
              <a:lnSpc>
                <a:spcPts val="2100"/>
              </a:lnSpc>
              <a:spcBef>
                <a:spcPts val="600"/>
              </a:spcBef>
            </a:pP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ドライバー管理等</a:t>
            </a:r>
            <a:r>
              <a:rPr lang="en-US" altLang="ja-JP" sz="1600" b="1" dirty="0">
                <a:latin typeface="Meiryo UI" panose="020B0604030504040204" pitchFamily="50" charset="-128"/>
                <a:ea typeface="Meiryo UI" panose="020B0604030504040204" pitchFamily="50" charset="-128"/>
              </a:rPr>
              <a:t>〉</a:t>
            </a:r>
          </a:p>
          <a:p>
            <a:pPr>
              <a:lnSpc>
                <a:spcPts val="2100"/>
              </a:lnSpc>
            </a:pPr>
            <a:r>
              <a:rPr lang="ja-JP" altLang="en-US" sz="1600" b="1"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〇自由な運営を求められるライドシェアに人の管理や責任は期待できない。</a:t>
            </a:r>
            <a:endParaRPr lang="en-US" altLang="ja-JP" sz="1600" dirty="0">
              <a:latin typeface="Meiryo UI" panose="020B0604030504040204" pitchFamily="50" charset="-128"/>
              <a:ea typeface="Meiryo UI" panose="020B0604030504040204" pitchFamily="50" charset="-128"/>
            </a:endParaRPr>
          </a:p>
          <a:p>
            <a:pPr>
              <a:lnSpc>
                <a:spcPts val="2100"/>
              </a:lnSpc>
            </a:pPr>
            <a:r>
              <a:rPr lang="ja-JP" altLang="en-US" sz="1600" dirty="0">
                <a:latin typeface="Meiryo UI" panose="020B0604030504040204" pitchFamily="50" charset="-128"/>
                <a:ea typeface="Meiryo UI" panose="020B0604030504040204" pitchFamily="50" charset="-128"/>
              </a:rPr>
              <a:t>　〇ライドシェア事業者に乗務員の業務時間や兼業チェック等の運行・労務管理ができるのか。</a:t>
            </a:r>
            <a:endParaRPr lang="en-US" altLang="ja-JP" sz="1600" dirty="0">
              <a:latin typeface="Meiryo UI" panose="020B0604030504040204" pitchFamily="50" charset="-128"/>
              <a:ea typeface="Meiryo UI" panose="020B0604030504040204" pitchFamily="50" charset="-128"/>
            </a:endParaRPr>
          </a:p>
          <a:p>
            <a:pPr>
              <a:lnSpc>
                <a:spcPts val="2100"/>
              </a:lnSpc>
              <a:spcBef>
                <a:spcPts val="600"/>
              </a:spcBef>
            </a:pP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タクシー業界への影響</a:t>
            </a:r>
            <a:r>
              <a:rPr lang="en-US" altLang="ja-JP" sz="1600" b="1" dirty="0">
                <a:latin typeface="Meiryo UI" panose="020B0604030504040204" pitchFamily="50" charset="-128"/>
                <a:ea typeface="Meiryo UI" panose="020B0604030504040204" pitchFamily="50" charset="-128"/>
              </a:rPr>
              <a:t>〉</a:t>
            </a:r>
          </a:p>
          <a:p>
            <a:pPr>
              <a:lnSpc>
                <a:spcPts val="2100"/>
              </a:lnSpc>
            </a:pPr>
            <a:r>
              <a:rPr lang="ja-JP" altLang="en-US" sz="1600" dirty="0">
                <a:latin typeface="Meiryo UI" panose="020B0604030504040204" pitchFamily="50" charset="-128"/>
                <a:ea typeface="Meiryo UI" panose="020B0604030504040204" pitchFamily="50" charset="-128"/>
              </a:rPr>
              <a:t>　〇ライドシェアの導入は、タクシー業界の賃下げにつながるだけ。</a:t>
            </a:r>
            <a:endParaRPr lang="en-US" altLang="ja-JP" sz="1600" dirty="0">
              <a:latin typeface="Meiryo UI" panose="020B0604030504040204" pitchFamily="50" charset="-128"/>
              <a:ea typeface="Meiryo UI" panose="020B0604030504040204" pitchFamily="50" charset="-128"/>
            </a:endParaRPr>
          </a:p>
          <a:p>
            <a:pPr>
              <a:lnSpc>
                <a:spcPts val="2100"/>
              </a:lnSpc>
            </a:pPr>
            <a:r>
              <a:rPr lang="ja-JP" altLang="en-US" sz="1600" dirty="0">
                <a:latin typeface="Meiryo UI" panose="020B0604030504040204" pitchFamily="50" charset="-128"/>
                <a:ea typeface="Meiryo UI" panose="020B0604030504040204" pitchFamily="50" charset="-128"/>
              </a:rPr>
              <a:t>　〇タクシー事業者の衰退が懸念される。ライドシェア事業者が優遇される制度では、タクシードライバーが</a:t>
            </a:r>
            <a:endParaRPr lang="en-US" altLang="ja-JP" sz="1600" dirty="0">
              <a:latin typeface="Meiryo UI" panose="020B0604030504040204" pitchFamily="50" charset="-128"/>
              <a:ea typeface="Meiryo UI" panose="020B0604030504040204" pitchFamily="50" charset="-128"/>
            </a:endParaRPr>
          </a:p>
          <a:p>
            <a:pPr>
              <a:lnSpc>
                <a:spcPts val="2100"/>
              </a:lnSpc>
            </a:pP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そちらに流出するおそれがある。</a:t>
            </a:r>
            <a:endParaRPr lang="en-US" altLang="ja-JP" sz="1600" dirty="0">
              <a:latin typeface="Meiryo UI" panose="020B0604030504040204" pitchFamily="50" charset="-128"/>
              <a:ea typeface="Meiryo UI" panose="020B0604030504040204" pitchFamily="50" charset="-128"/>
            </a:endParaRPr>
          </a:p>
          <a:p>
            <a:pPr>
              <a:lnSpc>
                <a:spcPts val="2100"/>
              </a:lnSpc>
              <a:spcBef>
                <a:spcPts val="600"/>
              </a:spcBef>
            </a:pP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その他</a:t>
            </a:r>
            <a:r>
              <a:rPr lang="en-US" altLang="ja-JP" sz="1600" b="1" dirty="0">
                <a:latin typeface="Meiryo UI" panose="020B0604030504040204" pitchFamily="50" charset="-128"/>
                <a:ea typeface="Meiryo UI" panose="020B0604030504040204" pitchFamily="50" charset="-128"/>
              </a:rPr>
              <a:t>〉</a:t>
            </a:r>
          </a:p>
          <a:p>
            <a:pPr>
              <a:lnSpc>
                <a:spcPts val="2100"/>
              </a:lnSpc>
            </a:pPr>
            <a:r>
              <a:rPr lang="ja-JP" altLang="en-US" sz="1600" dirty="0">
                <a:latin typeface="Meiryo UI" panose="020B0604030504040204" pitchFamily="50" charset="-128"/>
                <a:ea typeface="Meiryo UI" panose="020B0604030504040204" pitchFamily="50" charset="-128"/>
              </a:rPr>
              <a:t>　〇ライドシェアを検討する時期が来ていると考える。</a:t>
            </a:r>
            <a:endParaRPr lang="en-US" altLang="ja-JP" sz="1600" dirty="0">
              <a:latin typeface="Meiryo UI" panose="020B0604030504040204" pitchFamily="50" charset="-128"/>
              <a:ea typeface="Meiryo UI" panose="020B0604030504040204" pitchFamily="50" charset="-128"/>
            </a:endParaRPr>
          </a:p>
          <a:p>
            <a:pPr>
              <a:lnSpc>
                <a:spcPts val="2100"/>
              </a:lnSpc>
            </a:pPr>
            <a:r>
              <a:rPr lang="ja-JP" altLang="en-US" sz="1600" dirty="0">
                <a:latin typeface="Meiryo UI" panose="020B0604030504040204" pitchFamily="50" charset="-128"/>
                <a:ea typeface="Meiryo UI" panose="020B0604030504040204" pitchFamily="50" charset="-128"/>
              </a:rPr>
              <a:t>　〇ライドシェアを導入するなら、ライドシェア事業者にもタクシーと同等の条件を求めてほしい。</a:t>
            </a:r>
            <a:endParaRPr lang="en-US" altLang="ja-JP" sz="1600" dirty="0">
              <a:latin typeface="Meiryo UI" panose="020B0604030504040204" pitchFamily="50" charset="-128"/>
              <a:ea typeface="Meiryo UI" panose="020B0604030504040204" pitchFamily="50" charset="-128"/>
            </a:endParaRPr>
          </a:p>
        </p:txBody>
      </p:sp>
      <p:sp>
        <p:nvSpPr>
          <p:cNvPr id="2" name="スライド番号プレースホルダー 3">
            <a:extLst>
              <a:ext uri="{FF2B5EF4-FFF2-40B4-BE49-F238E27FC236}">
                <a16:creationId xmlns:a16="http://schemas.microsoft.com/office/drawing/2014/main" id="{EE91636C-B648-A4E0-9DB5-801CC1CC139A}"/>
              </a:ext>
            </a:extLst>
          </p:cNvPr>
          <p:cNvSpPr>
            <a:spLocks noGrp="1"/>
          </p:cNvSpPr>
          <p:nvPr>
            <p:ph type="sldNum" sz="quarter" idx="12"/>
          </p:nvPr>
        </p:nvSpPr>
        <p:spPr>
          <a:xfrm>
            <a:off x="8726993" y="6489251"/>
            <a:ext cx="417006"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C05A0C3-014B-4449-8009-2E442196B472}" type="slidenum">
              <a:rPr kumimoji="1" lang="ja-JP" altLang="en-US" sz="1108" b="1" i="0" u="none" strike="noStrike" kern="1200" cap="none" spc="0" normalizeH="0" baseline="0" noProof="0" smtClean="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1" lang="ja-JP" altLang="en-US" sz="1108"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endParaRPr>
          </a:p>
        </p:txBody>
      </p:sp>
      <p:sp>
        <p:nvSpPr>
          <p:cNvPr id="3" name="Rectangle 4">
            <a:extLst>
              <a:ext uri="{FF2B5EF4-FFF2-40B4-BE49-F238E27FC236}">
                <a16:creationId xmlns:a16="http://schemas.microsoft.com/office/drawing/2014/main" id="{EC737968-30F4-546D-850A-683B3488278A}"/>
              </a:ext>
            </a:extLst>
          </p:cNvPr>
          <p:cNvSpPr>
            <a:spLocks noChangeArrowheads="1"/>
          </p:cNvSpPr>
          <p:nvPr/>
        </p:nvSpPr>
        <p:spPr bwMode="auto">
          <a:xfrm>
            <a:off x="236096" y="516729"/>
            <a:ext cx="6496217" cy="218008"/>
          </a:xfrm>
          <a:prstGeom prst="rect">
            <a:avLst/>
          </a:prstGeom>
          <a:noFill/>
          <a:ln w="22225">
            <a:noFill/>
            <a:miter lim="800000"/>
            <a:headEnd/>
            <a:tailEnd/>
          </a:ln>
        </p:spPr>
        <p:txBody>
          <a:bodyPr wrap="square" lIns="90000" tIns="0" rIns="90000" bIns="0">
            <a:spAutoFit/>
          </a:bodyPr>
          <a:lstStyle/>
          <a:p>
            <a:pPr marL="263776" marR="0" lvl="0" indent="-263776" algn="just" defTabSz="719255" rtl="0" eaLnBrk="1" fontAlgn="base" latinLnBrk="0" hangingPunct="1">
              <a:lnSpc>
                <a:spcPts val="1662"/>
              </a:lnSpc>
              <a:spcBef>
                <a:spcPct val="0"/>
              </a:spcBef>
              <a:spcAft>
                <a:spcPct val="0"/>
              </a:spcAft>
              <a:buClrTx/>
              <a:buSzTx/>
              <a:buFont typeface="Wingdings" panose="05000000000000000000" pitchFamily="2" charset="2"/>
              <a:buChar char="n"/>
              <a:tabLst/>
              <a:defRPr/>
            </a:pPr>
            <a:r>
              <a:rPr kumimoji="1" lang="ja-JP" altLang="en-US" sz="16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実施日</a:t>
            </a:r>
            <a:r>
              <a:rPr kumimoji="1"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：令和５年</a:t>
            </a:r>
            <a:r>
              <a:rPr kumimoji="1"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11</a:t>
            </a:r>
            <a:r>
              <a:rPr kumimoji="1"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月</a:t>
            </a:r>
            <a:r>
              <a:rPr kumimoji="1"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27</a:t>
            </a:r>
            <a:r>
              <a:rPr kumimoji="1"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日～</a:t>
            </a:r>
            <a:r>
              <a:rPr kumimoji="1"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12</a:t>
            </a:r>
            <a:r>
              <a:rPr kumimoji="1" lang="ja-JP" altLang="en-US"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月１日（第一回有識者会議後</a:t>
            </a:r>
            <a:r>
              <a:rPr kumimoji="1" lang="en-US" altLang="ja-JP" sz="16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8244765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FD202515-DBD8-4055-875D-8961D7F6F1F6}"/>
              </a:ext>
            </a:extLst>
          </p:cNvPr>
          <p:cNvSpPr txBox="1"/>
          <p:nvPr/>
        </p:nvSpPr>
        <p:spPr>
          <a:xfrm>
            <a:off x="209636" y="66300"/>
            <a:ext cx="8420490"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万博開催時の移動需要への対応</a:t>
            </a:r>
          </a:p>
        </p:txBody>
      </p:sp>
      <p:cxnSp>
        <p:nvCxnSpPr>
          <p:cNvPr id="7" name="直線コネクタ 6">
            <a:extLst>
              <a:ext uri="{FF2B5EF4-FFF2-40B4-BE49-F238E27FC236}">
                <a16:creationId xmlns:a16="http://schemas.microsoft.com/office/drawing/2014/main" id="{AC9AC310-E4C9-4FFC-B70D-052D9FEF5D1A}"/>
              </a:ext>
            </a:extLst>
          </p:cNvPr>
          <p:cNvCxnSpPr/>
          <p:nvPr/>
        </p:nvCxnSpPr>
        <p:spPr>
          <a:xfrm>
            <a:off x="240668" y="460403"/>
            <a:ext cx="8726251" cy="0"/>
          </a:xfrm>
          <a:prstGeom prst="line">
            <a:avLst/>
          </a:prstGeom>
        </p:spPr>
        <p:style>
          <a:lnRef idx="1">
            <a:schemeClr val="dk1"/>
          </a:lnRef>
          <a:fillRef idx="0">
            <a:schemeClr val="dk1"/>
          </a:fillRef>
          <a:effectRef idx="0">
            <a:schemeClr val="dk1"/>
          </a:effectRef>
          <a:fontRef idx="minor">
            <a:schemeClr val="tx1"/>
          </a:fontRef>
        </p:style>
      </p:cxnSp>
      <p:sp>
        <p:nvSpPr>
          <p:cNvPr id="17" name="テキスト ボックス 16">
            <a:extLst>
              <a:ext uri="{FF2B5EF4-FFF2-40B4-BE49-F238E27FC236}">
                <a16:creationId xmlns:a16="http://schemas.microsoft.com/office/drawing/2014/main" id="{1BC572E7-A9EB-4C1C-A5ED-B6D0DE74FD99}"/>
              </a:ext>
            </a:extLst>
          </p:cNvPr>
          <p:cNvSpPr txBox="1"/>
          <p:nvPr/>
        </p:nvSpPr>
        <p:spPr>
          <a:xfrm>
            <a:off x="289601" y="834576"/>
            <a:ext cx="8568649" cy="2507322"/>
          </a:xfrm>
          <a:prstGeom prst="rect">
            <a:avLst/>
          </a:prstGeom>
          <a:solidFill>
            <a:schemeClr val="accent5">
              <a:lumMod val="20000"/>
              <a:lumOff val="80000"/>
            </a:schemeClr>
          </a:solidFill>
          <a:ln w="22225">
            <a:solidFill>
              <a:schemeClr val="bg1">
                <a:lumMod val="50000"/>
              </a:schemeClr>
            </a:solidFill>
            <a:prstDash val="solid"/>
          </a:ln>
        </p:spPr>
        <p:txBody>
          <a:bodyPr wrap="square" tIns="144000" bIns="108000">
            <a:spAutoFit/>
          </a:bodyPr>
          <a:lstStyle/>
          <a:p>
            <a:pPr>
              <a:lnSpc>
                <a:spcPts val="3000"/>
              </a:lnSpc>
              <a:spcBef>
                <a:spcPts val="1200"/>
              </a:spcBef>
            </a:pP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万博開催時における移動需要への対応</a:t>
            </a:r>
            <a:r>
              <a:rPr lang="en-US" altLang="ja-JP" b="1" dirty="0">
                <a:latin typeface="Meiryo UI" panose="020B0604030504040204" pitchFamily="50" charset="-128"/>
                <a:ea typeface="Meiryo UI" panose="020B0604030504040204" pitchFamily="50" charset="-128"/>
              </a:rPr>
              <a:t>】</a:t>
            </a:r>
            <a:endParaRPr lang="en-US" altLang="ja-JP" b="1" u="sng" dirty="0">
              <a:latin typeface="Meiryo UI" panose="020B0604030504040204" pitchFamily="50" charset="-128"/>
              <a:ea typeface="Meiryo UI" panose="020B0604030504040204" pitchFamily="50" charset="-128"/>
            </a:endParaRPr>
          </a:p>
          <a:p>
            <a:pPr>
              <a:lnSpc>
                <a:spcPts val="3000"/>
              </a:lnSpc>
            </a:pPr>
            <a:r>
              <a:rPr lang="ja-JP" altLang="en-US" sz="1600" b="1" dirty="0">
                <a:latin typeface="Meiryo UI" panose="020B0604030504040204" pitchFamily="50" charset="-128"/>
                <a:ea typeface="Meiryo UI" panose="020B0604030504040204" pitchFamily="50" charset="-128"/>
              </a:rPr>
              <a:t>○約</a:t>
            </a:r>
            <a:r>
              <a:rPr lang="en-US" altLang="ja-JP" sz="1600" b="1" dirty="0">
                <a:latin typeface="Meiryo UI" panose="020B0604030504040204" pitchFamily="50" charset="-128"/>
                <a:ea typeface="Meiryo UI" panose="020B0604030504040204" pitchFamily="50" charset="-128"/>
              </a:rPr>
              <a:t>2,800</a:t>
            </a:r>
            <a:r>
              <a:rPr lang="ja-JP" altLang="en-US" sz="1600" b="1" dirty="0">
                <a:latin typeface="Meiryo UI" panose="020B0604030504040204" pitchFamily="50" charset="-128"/>
                <a:ea typeface="Meiryo UI" panose="020B0604030504040204" pitchFamily="50" charset="-128"/>
              </a:rPr>
              <a:t>万人の来場が見込まれている万博開催が約１年半後。</a:t>
            </a:r>
            <a:r>
              <a:rPr lang="ja-JP" altLang="en-US" sz="1600" dirty="0">
                <a:latin typeface="Meiryo UI" panose="020B0604030504040204" pitchFamily="50" charset="-128"/>
                <a:ea typeface="Meiryo UI" panose="020B0604030504040204" pitchFamily="50" charset="-128"/>
              </a:rPr>
              <a:t>万博期間中の交通需要の増大に</a:t>
            </a:r>
          </a:p>
          <a:p>
            <a:pPr>
              <a:lnSpc>
                <a:spcPts val="3000"/>
              </a:lnSpc>
            </a:pPr>
            <a:r>
              <a:rPr lang="ja-JP" altLang="en-US" sz="1600" dirty="0">
                <a:latin typeface="Meiryo UI" panose="020B0604030504040204" pitchFamily="50" charset="-128"/>
                <a:ea typeface="Meiryo UI" panose="020B0604030504040204" pitchFamily="50" charset="-128"/>
              </a:rPr>
              <a:t>　 加え、インバウンドの増加等の影響により、府内各地で</a:t>
            </a:r>
            <a:r>
              <a:rPr lang="ja-JP" altLang="en-US" sz="1600" b="1" dirty="0">
                <a:latin typeface="Meiryo UI" panose="020B0604030504040204" pitchFamily="50" charset="-128"/>
                <a:ea typeface="Meiryo UI" panose="020B0604030504040204" pitchFamily="50" charset="-128"/>
              </a:rPr>
              <a:t>タクシー需要の増加に伴う時間的、エリア的な</a:t>
            </a:r>
            <a:endParaRPr lang="en-US" altLang="ja-JP" sz="1600" b="1" dirty="0">
              <a:latin typeface="Meiryo UI" panose="020B0604030504040204" pitchFamily="50" charset="-128"/>
              <a:ea typeface="Meiryo UI" panose="020B0604030504040204" pitchFamily="50" charset="-128"/>
            </a:endParaRPr>
          </a:p>
          <a:p>
            <a:pPr>
              <a:lnSpc>
                <a:spcPts val="3000"/>
              </a:lnSpc>
            </a:pPr>
            <a:r>
              <a:rPr lang="en-US" altLang="ja-JP" sz="1600" b="1"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タクシー不足が発生</a:t>
            </a:r>
            <a:r>
              <a:rPr lang="ja-JP" altLang="en-US" sz="1600" dirty="0">
                <a:latin typeface="Meiryo UI" panose="020B0604030504040204" pitchFamily="50" charset="-128"/>
                <a:ea typeface="Meiryo UI" panose="020B0604030504040204" pitchFamily="50" charset="-128"/>
              </a:rPr>
              <a:t>するおそれが高い。</a:t>
            </a:r>
          </a:p>
          <a:p>
            <a:pPr>
              <a:lnSpc>
                <a:spcPts val="3000"/>
              </a:lnSpc>
            </a:pPr>
            <a:r>
              <a:rPr lang="ja-JP" altLang="en-US" sz="1600" dirty="0">
                <a:latin typeface="Meiryo UI" panose="020B0604030504040204" pitchFamily="50" charset="-128"/>
                <a:ea typeface="Meiryo UI" panose="020B0604030504040204" pitchFamily="50" charset="-128"/>
              </a:rPr>
              <a:t>○そのため、</a:t>
            </a:r>
            <a:r>
              <a:rPr lang="ja-JP" altLang="en-US" sz="1600" b="1" u="sng" dirty="0">
                <a:latin typeface="Meiryo UI" panose="020B0604030504040204" pitchFamily="50" charset="-128"/>
                <a:ea typeface="Meiryo UI" panose="020B0604030504040204" pitchFamily="50" charset="-128"/>
              </a:rPr>
              <a:t>ドライバー不足の解消等に向けたタクシーの規制緩和</a:t>
            </a:r>
            <a:r>
              <a:rPr lang="ja-JP" altLang="en-US" sz="1600" dirty="0">
                <a:latin typeface="Meiryo UI" panose="020B0604030504040204" pitchFamily="50" charset="-128"/>
                <a:ea typeface="Meiryo UI" panose="020B0604030504040204" pitchFamily="50" charset="-128"/>
              </a:rPr>
              <a:t>を行うとともに、</a:t>
            </a:r>
            <a:r>
              <a:rPr lang="ja-JP" altLang="en-US" sz="1600" b="1" u="sng" dirty="0">
                <a:latin typeface="Meiryo UI" panose="020B0604030504040204" pitchFamily="50" charset="-128"/>
                <a:ea typeface="Meiryo UI" panose="020B0604030504040204" pitchFamily="50" charset="-128"/>
              </a:rPr>
              <a:t>来阪者や地域住民の</a:t>
            </a:r>
            <a:endParaRPr lang="en-US" altLang="ja-JP" sz="1600" b="1" u="sng" dirty="0">
              <a:latin typeface="Meiryo UI" panose="020B0604030504040204" pitchFamily="50" charset="-128"/>
              <a:ea typeface="Meiryo UI" panose="020B0604030504040204" pitchFamily="50" charset="-128"/>
            </a:endParaRPr>
          </a:p>
          <a:p>
            <a:pPr>
              <a:lnSpc>
                <a:spcPts val="3000"/>
              </a:lnSpc>
            </a:pPr>
            <a:r>
              <a:rPr lang="en-US" altLang="ja-JP" sz="1600" b="1" dirty="0">
                <a:latin typeface="Meiryo UI" panose="020B0604030504040204" pitchFamily="50" charset="-128"/>
                <a:ea typeface="Meiryo UI" panose="020B0604030504040204" pitchFamily="50" charset="-128"/>
              </a:rPr>
              <a:t>   </a:t>
            </a:r>
            <a:r>
              <a:rPr lang="ja-JP" altLang="en-US" sz="1600" b="1" u="sng" dirty="0">
                <a:latin typeface="Meiryo UI" panose="020B0604030504040204" pitchFamily="50" charset="-128"/>
                <a:ea typeface="Meiryo UI" panose="020B0604030504040204" pitchFamily="50" charset="-128"/>
              </a:rPr>
              <a:t>移動需要に対応できるような新たな仕組みが必要。</a:t>
            </a:r>
            <a:endParaRPr lang="en-US" altLang="ja-JP" sz="1600" b="1" u="sng" dirty="0">
              <a:latin typeface="Meiryo UI" panose="020B0604030504040204" pitchFamily="50" charset="-128"/>
              <a:ea typeface="Meiryo UI" panose="020B0604030504040204" pitchFamily="50" charset="-128"/>
            </a:endParaRPr>
          </a:p>
        </p:txBody>
      </p:sp>
      <p:sp>
        <p:nvSpPr>
          <p:cNvPr id="2" name="スライド番号プレースホルダー 3">
            <a:extLst>
              <a:ext uri="{FF2B5EF4-FFF2-40B4-BE49-F238E27FC236}">
                <a16:creationId xmlns:a16="http://schemas.microsoft.com/office/drawing/2014/main" id="{EE91636C-B648-A4E0-9DB5-801CC1CC139A}"/>
              </a:ext>
            </a:extLst>
          </p:cNvPr>
          <p:cNvSpPr>
            <a:spLocks noGrp="1"/>
          </p:cNvSpPr>
          <p:nvPr>
            <p:ph type="sldNum" sz="quarter" idx="12"/>
          </p:nvPr>
        </p:nvSpPr>
        <p:spPr>
          <a:xfrm>
            <a:off x="8761718" y="6570276"/>
            <a:ext cx="417006" cy="365125"/>
          </a:xfrm>
        </p:spPr>
        <p:txBody>
          <a:bodyPr/>
          <a:lstStyle/>
          <a:p>
            <a:fld id="{2C05A0C3-014B-4449-8009-2E442196B472}" type="slidenum">
              <a:rPr kumimoji="1" lang="ja-JP" altLang="en-US" sz="1500" b="0" smtClean="0">
                <a:solidFill>
                  <a:schemeClr val="tx1"/>
                </a:solidFill>
              </a:rPr>
              <a:pPr/>
              <a:t>11</a:t>
            </a:fld>
            <a:endParaRPr kumimoji="1" lang="ja-JP" altLang="en-US" sz="1500" b="0" dirty="0">
              <a:solidFill>
                <a:schemeClr val="tx1"/>
              </a:solidFill>
            </a:endParaRPr>
          </a:p>
        </p:txBody>
      </p:sp>
      <p:sp>
        <p:nvSpPr>
          <p:cNvPr id="11" name="加算記号 10">
            <a:extLst>
              <a:ext uri="{FF2B5EF4-FFF2-40B4-BE49-F238E27FC236}">
                <a16:creationId xmlns:a16="http://schemas.microsoft.com/office/drawing/2014/main" id="{84EED9AC-6994-72B4-268E-72A2F92ABFC2}"/>
              </a:ext>
            </a:extLst>
          </p:cNvPr>
          <p:cNvSpPr/>
          <p:nvPr/>
        </p:nvSpPr>
        <p:spPr>
          <a:xfrm>
            <a:off x="3912330" y="4923420"/>
            <a:ext cx="612000" cy="612000"/>
          </a:xfrm>
          <a:prstGeom prst="mathPlus">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矢印: 下 12">
            <a:extLst>
              <a:ext uri="{FF2B5EF4-FFF2-40B4-BE49-F238E27FC236}">
                <a16:creationId xmlns:a16="http://schemas.microsoft.com/office/drawing/2014/main" id="{6BA92FCF-010A-4B99-8632-C5824C1A1C3F}"/>
              </a:ext>
            </a:extLst>
          </p:cNvPr>
          <p:cNvSpPr/>
          <p:nvPr/>
        </p:nvSpPr>
        <p:spPr>
          <a:xfrm>
            <a:off x="2926964" y="3434772"/>
            <a:ext cx="2582731" cy="458069"/>
          </a:xfrm>
          <a:prstGeom prst="downArrow">
            <a:avLst>
              <a:gd name="adj1" fmla="val 36760"/>
              <a:gd name="adj2" fmla="val 43666"/>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0526CE56-210A-4BEE-B17C-78B44AA963D3}"/>
              </a:ext>
            </a:extLst>
          </p:cNvPr>
          <p:cNvSpPr/>
          <p:nvPr/>
        </p:nvSpPr>
        <p:spPr>
          <a:xfrm>
            <a:off x="4524330" y="3907031"/>
            <a:ext cx="4504179" cy="27772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2600"/>
              </a:lnSpc>
            </a:pPr>
            <a:r>
              <a:rPr kumimoji="1" lang="en-US" altLang="ja-JP" sz="1600" b="1" i="1" u="sng" dirty="0">
                <a:solidFill>
                  <a:schemeClr val="tx1"/>
                </a:solidFill>
                <a:latin typeface="Meiryo UI" panose="020B0604030504040204" pitchFamily="50" charset="-128"/>
                <a:ea typeface="Meiryo UI" panose="020B0604030504040204" pitchFamily="50" charset="-128"/>
              </a:rPr>
              <a:t>【</a:t>
            </a:r>
            <a:r>
              <a:rPr kumimoji="1" lang="ja-JP" altLang="en-US" sz="1600" b="1" i="1" u="sng" dirty="0">
                <a:solidFill>
                  <a:schemeClr val="tx1"/>
                </a:solidFill>
                <a:latin typeface="Meiryo UI" panose="020B0604030504040204" pitchFamily="50" charset="-128"/>
                <a:ea typeface="Meiryo UI" panose="020B0604030504040204" pitchFamily="50" charset="-128"/>
              </a:rPr>
              <a:t>ライドシェア制度の導入</a:t>
            </a:r>
            <a:r>
              <a:rPr kumimoji="1" lang="en-US" altLang="ja-JP" sz="1600" b="1" i="1" u="sng" dirty="0">
                <a:solidFill>
                  <a:schemeClr val="tx1"/>
                </a:solidFill>
                <a:latin typeface="Meiryo UI" panose="020B0604030504040204" pitchFamily="50" charset="-128"/>
                <a:ea typeface="Meiryo UI" panose="020B0604030504040204" pitchFamily="50" charset="-128"/>
              </a:rPr>
              <a:t>】</a:t>
            </a:r>
          </a:p>
          <a:p>
            <a:pPr marL="285750" indent="-285750">
              <a:lnSpc>
                <a:spcPts val="2100"/>
              </a:lnSpc>
              <a:buFont typeface="Meiryo UI" panose="020B0604030504040204" pitchFamily="50" charset="-128"/>
              <a:buChar char="○"/>
            </a:pPr>
            <a:r>
              <a:rPr kumimoji="1" lang="ja-JP" altLang="en-US" sz="1400" b="1" dirty="0">
                <a:solidFill>
                  <a:schemeClr val="tx1"/>
                </a:solidFill>
                <a:latin typeface="Meiryo UI" panose="020B0604030504040204" pitchFamily="50" charset="-128"/>
                <a:ea typeface="Meiryo UI" panose="020B0604030504040204" pitchFamily="50" charset="-128"/>
              </a:rPr>
              <a:t>道路運送法第７８条３号の規定を適用し、万博期間中におけるライドシェアの導入が必要。</a:t>
            </a:r>
          </a:p>
          <a:p>
            <a:pPr>
              <a:lnSpc>
                <a:spcPts val="2100"/>
              </a:lnSpc>
            </a:pPr>
            <a:endParaRPr kumimoji="1" lang="ja-JP" altLang="en-US" sz="1400" b="1" i="1" dirty="0">
              <a:solidFill>
                <a:schemeClr val="tx1"/>
              </a:solidFill>
              <a:latin typeface="Meiryo UI" panose="020B0604030504040204" pitchFamily="50" charset="-128"/>
              <a:ea typeface="Meiryo UI" panose="020B0604030504040204" pitchFamily="50" charset="-128"/>
            </a:endParaRPr>
          </a:p>
          <a:p>
            <a:pPr>
              <a:lnSpc>
                <a:spcPts val="2100"/>
              </a:lnSpc>
            </a:pPr>
            <a:endParaRPr kumimoji="1" lang="ja-JP" altLang="en-US" sz="1400" b="1" i="1" dirty="0">
              <a:solidFill>
                <a:schemeClr val="tx1"/>
              </a:solidFill>
              <a:latin typeface="Meiryo UI" panose="020B0604030504040204" pitchFamily="50" charset="-128"/>
              <a:ea typeface="Meiryo UI" panose="020B0604030504040204" pitchFamily="50" charset="-128"/>
            </a:endParaRPr>
          </a:p>
          <a:p>
            <a:pPr>
              <a:lnSpc>
                <a:spcPts val="2100"/>
              </a:lnSpc>
            </a:pPr>
            <a:r>
              <a:rPr kumimoji="1" lang="ja-JP" altLang="en-US" sz="1400" b="1" i="1" dirty="0">
                <a:solidFill>
                  <a:schemeClr val="tx1"/>
                </a:solidFill>
                <a:latin typeface="Meiryo UI" panose="020B0604030504040204" pitchFamily="50" charset="-128"/>
                <a:ea typeface="Meiryo UI" panose="020B0604030504040204" pitchFamily="50" charset="-128"/>
              </a:rPr>
              <a:t>　</a:t>
            </a:r>
            <a:r>
              <a:rPr kumimoji="1" lang="en-US" altLang="ja-JP" sz="1400" b="1" dirty="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論点</a:t>
            </a:r>
            <a:r>
              <a:rPr kumimoji="1" lang="en-US" altLang="ja-JP" sz="1400" b="1" dirty="0">
                <a:solidFill>
                  <a:schemeClr val="tx1"/>
                </a:solidFill>
                <a:latin typeface="Meiryo UI" panose="020B0604030504040204" pitchFamily="50" charset="-128"/>
                <a:ea typeface="Meiryo UI" panose="020B0604030504040204" pitchFamily="50" charset="-128"/>
              </a:rPr>
              <a:t>》</a:t>
            </a:r>
            <a:endParaRPr kumimoji="1" lang="ja-JP" altLang="en-US" sz="1400" b="1" dirty="0">
              <a:solidFill>
                <a:schemeClr val="tx1"/>
              </a:solidFill>
              <a:latin typeface="Meiryo UI" panose="020B0604030504040204" pitchFamily="50" charset="-128"/>
              <a:ea typeface="Meiryo UI" panose="020B0604030504040204" pitchFamily="50" charset="-128"/>
            </a:endParaRPr>
          </a:p>
          <a:p>
            <a:pPr>
              <a:lnSpc>
                <a:spcPts val="2100"/>
              </a:lnSpc>
            </a:pP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400" b="1" u="sng" dirty="0">
                <a:solidFill>
                  <a:schemeClr val="tx1"/>
                </a:solidFill>
                <a:latin typeface="Meiryo UI" panose="020B0604030504040204" pitchFamily="50" charset="-128"/>
                <a:ea typeface="Meiryo UI" panose="020B0604030504040204" pitchFamily="50" charset="-128"/>
              </a:rPr>
              <a:t>利用者の利便性向上</a:t>
            </a:r>
            <a:r>
              <a:rPr kumimoji="1" lang="ja-JP" altLang="en-US" sz="1400" dirty="0">
                <a:solidFill>
                  <a:schemeClr val="tx1"/>
                </a:solidFill>
                <a:latin typeface="Meiryo UI" panose="020B0604030504040204" pitchFamily="50" charset="-128"/>
                <a:ea typeface="Meiryo UI" panose="020B0604030504040204" pitchFamily="50" charset="-128"/>
              </a:rPr>
              <a:t>（区域、時間、対象、運賃）</a:t>
            </a:r>
          </a:p>
          <a:p>
            <a:pPr>
              <a:lnSpc>
                <a:spcPts val="2100"/>
              </a:lnSpc>
            </a:pP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400" b="1" u="sng" dirty="0">
                <a:solidFill>
                  <a:schemeClr val="tx1"/>
                </a:solidFill>
                <a:latin typeface="Meiryo UI" panose="020B0604030504040204" pitchFamily="50" charset="-128"/>
                <a:ea typeface="Meiryo UI" panose="020B0604030504040204" pitchFamily="50" charset="-128"/>
              </a:rPr>
              <a:t>安全の確保</a:t>
            </a:r>
            <a:r>
              <a:rPr kumimoji="1" lang="ja-JP" altLang="en-US" sz="1400" b="1"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（責任の所在明確化、運行管理、</a:t>
            </a:r>
          </a:p>
          <a:p>
            <a:pPr>
              <a:lnSpc>
                <a:spcPts val="2100"/>
              </a:lnSpc>
            </a:pPr>
            <a:r>
              <a:rPr kumimoji="1" lang="ja-JP" altLang="en-US" sz="1400" dirty="0">
                <a:solidFill>
                  <a:schemeClr val="tx1"/>
                </a:solidFill>
                <a:latin typeface="Meiryo UI" panose="020B0604030504040204" pitchFamily="50" charset="-128"/>
                <a:ea typeface="Meiryo UI" panose="020B0604030504040204" pitchFamily="50" charset="-128"/>
              </a:rPr>
              <a:t>　　　　　　　　　　　　　　　　実施主体とドライバーの関係）</a:t>
            </a:r>
          </a:p>
          <a:p>
            <a:pPr>
              <a:lnSpc>
                <a:spcPts val="2100"/>
              </a:lnSpc>
            </a:pPr>
            <a:r>
              <a:rPr kumimoji="1" lang="ja-JP" altLang="en-US" sz="1400" dirty="0">
                <a:solidFill>
                  <a:schemeClr val="tx1"/>
                </a:solidFill>
                <a:latin typeface="Meiryo UI" panose="020B0604030504040204" pitchFamily="50" charset="-128"/>
                <a:ea typeface="Meiryo UI" panose="020B0604030504040204" pitchFamily="50" charset="-128"/>
              </a:rPr>
              <a:t>　　　</a:t>
            </a:r>
            <a:endParaRPr kumimoji="1" lang="en-US" altLang="ja-JP" sz="1400" b="1" dirty="0">
              <a:solidFill>
                <a:schemeClr val="tx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CB2208E9-B46B-4744-BDF4-3E2DF690F83F}"/>
              </a:ext>
            </a:extLst>
          </p:cNvPr>
          <p:cNvSpPr/>
          <p:nvPr/>
        </p:nvSpPr>
        <p:spPr>
          <a:xfrm>
            <a:off x="152841" y="3920292"/>
            <a:ext cx="3795972" cy="2764011"/>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ts val="2600"/>
              </a:lnSpc>
              <a:spcBef>
                <a:spcPts val="0"/>
              </a:spcBef>
              <a:spcAft>
                <a:spcPts val="0"/>
              </a:spcAft>
              <a:buClrTx/>
              <a:buSzTx/>
              <a:buFontTx/>
              <a:buNone/>
              <a:tabLst/>
              <a:defRPr/>
            </a:pPr>
            <a:r>
              <a:rPr kumimoji="1" lang="en-US" altLang="ja-JP" sz="1600" b="1" i="1"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1"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タクシーの規制緩和による輸送力増強</a:t>
            </a:r>
            <a:r>
              <a:rPr kumimoji="1" lang="en-US" altLang="ja-JP" sz="1600" b="1" i="1"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400" b="1" i="1" dirty="0">
                <a:solidFill>
                  <a:prstClr val="black"/>
                </a:solidFill>
                <a:latin typeface="Meiryo UI" panose="020B0604030504040204" pitchFamily="50" charset="-128"/>
                <a:ea typeface="Meiryo UI" panose="020B0604030504040204" pitchFamily="50" charset="-128"/>
              </a:rPr>
              <a:t>　</a:t>
            </a:r>
            <a:r>
              <a:rPr kumimoji="1" lang="ja-JP" altLang="en-US" sz="1400" dirty="0">
                <a:solidFill>
                  <a:prstClr val="black"/>
                </a:solidFill>
                <a:latin typeface="Meiryo UI" panose="020B0604030504040204" pitchFamily="50" charset="-128"/>
                <a:ea typeface="Meiryo UI" panose="020B0604030504040204" pitchFamily="50" charset="-128"/>
              </a:rPr>
              <a:t>二種免許講習の効率化</a:t>
            </a:r>
            <a:endParaRPr kumimoji="1" lang="en-US" altLang="ja-JP" sz="14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40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二種免許取得期間の短縮</a:t>
            </a:r>
            <a:endParaRPr kumimoji="1" lang="en-US" altLang="ja-JP" sz="140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400" dirty="0">
                <a:solidFill>
                  <a:prstClr val="black"/>
                </a:solidFill>
                <a:latin typeface="Meiryo UI" panose="020B0604030504040204" pitchFamily="50" charset="-128"/>
                <a:ea typeface="Meiryo UI" panose="020B0604030504040204" pitchFamily="50" charset="-128"/>
              </a:rPr>
              <a:t>　法定</a:t>
            </a:r>
            <a:r>
              <a:rPr kumimoji="1" lang="en-US" altLang="ja-JP" sz="1400" dirty="0">
                <a:solidFill>
                  <a:prstClr val="black"/>
                </a:solidFill>
                <a:latin typeface="Meiryo UI" panose="020B0604030504040204" pitchFamily="50" charset="-128"/>
                <a:ea typeface="Meiryo UI" panose="020B0604030504040204" pitchFamily="50" charset="-128"/>
              </a:rPr>
              <a:t>10</a:t>
            </a:r>
            <a:r>
              <a:rPr kumimoji="1" lang="ja-JP" altLang="en-US" sz="1400" dirty="0">
                <a:solidFill>
                  <a:prstClr val="black"/>
                </a:solidFill>
                <a:latin typeface="Meiryo UI" panose="020B0604030504040204" pitchFamily="50" charset="-128"/>
                <a:ea typeface="Meiryo UI" panose="020B0604030504040204" pitchFamily="50" charset="-128"/>
              </a:rPr>
              <a:t>日間研修の半減</a:t>
            </a:r>
            <a:endParaRPr kumimoji="1" lang="en-US" altLang="ja-JP" sz="14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4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40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地理試験の廃止　など</a:t>
            </a:r>
            <a:endParaRPr kumimoji="1" lang="en-US" altLang="ja-JP" sz="140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1200"/>
              </a:lnSpc>
              <a:spcBef>
                <a:spcPts val="0"/>
              </a:spcBef>
              <a:spcAft>
                <a:spcPts val="0"/>
              </a:spcAft>
              <a:buClrTx/>
              <a:buSzTx/>
              <a:tabLst/>
              <a:defRPr/>
            </a:pPr>
            <a:r>
              <a:rPr kumimoji="1" lang="en-US" altLang="ja-JP" sz="900" dirty="0">
                <a:solidFill>
                  <a:schemeClr val="tx1"/>
                </a:solidFill>
              </a:rPr>
              <a:t>       </a:t>
            </a:r>
            <a:endParaRPr kumimoji="1" lang="ja-JP" altLang="en-US" sz="900" dirty="0">
              <a:solidFill>
                <a:schemeClr val="tx1"/>
              </a:solidFill>
            </a:endParaRPr>
          </a:p>
          <a:p>
            <a:pPr lvl="0">
              <a:lnSpc>
                <a:spcPts val="2600"/>
              </a:lnSpc>
              <a:defRPr/>
            </a:pPr>
            <a:r>
              <a:rPr kumimoji="1" lang="ja-JP" altLang="en-US" sz="1400" i="1" dirty="0">
                <a:solidFill>
                  <a:prstClr val="black"/>
                </a:solidFill>
                <a:latin typeface="Meiryo UI" panose="020B0604030504040204" pitchFamily="50" charset="-128"/>
                <a:ea typeface="Meiryo UI" panose="020B0604030504040204" pitchFamily="50" charset="-128"/>
              </a:rPr>
              <a:t>　　　　　</a:t>
            </a:r>
          </a:p>
          <a:p>
            <a:pPr lvl="0">
              <a:lnSpc>
                <a:spcPts val="2600"/>
              </a:lnSpc>
              <a:defRPr/>
            </a:pPr>
            <a:r>
              <a:rPr kumimoji="1" lang="ja-JP" altLang="en-US" sz="1400" b="1" i="1" dirty="0">
                <a:solidFill>
                  <a:prstClr val="black"/>
                </a:solidFill>
                <a:latin typeface="Meiryo UI" panose="020B0604030504040204" pitchFamily="50" charset="-128"/>
                <a:ea typeface="Meiryo UI" panose="020B0604030504040204" pitchFamily="50" charset="-128"/>
              </a:rPr>
              <a:t>　　　　　　</a:t>
            </a:r>
          </a:p>
          <a:p>
            <a:pPr lvl="0">
              <a:lnSpc>
                <a:spcPts val="2600"/>
              </a:lnSpc>
              <a:defRPr/>
            </a:pPr>
            <a:r>
              <a:rPr kumimoji="1" lang="ja-JP" altLang="en-US" sz="1400" b="1" i="1" dirty="0">
                <a:solidFill>
                  <a:prstClr val="black"/>
                </a:solidFill>
                <a:latin typeface="Meiryo UI" panose="020B0604030504040204" pitchFamily="50" charset="-128"/>
                <a:ea typeface="Meiryo UI" panose="020B0604030504040204" pitchFamily="50" charset="-128"/>
              </a:rPr>
              <a:t>　　　　</a:t>
            </a:r>
            <a:r>
              <a:rPr kumimoji="1" lang="ja-JP" altLang="en-US" sz="1400" b="1" u="sng" dirty="0">
                <a:solidFill>
                  <a:prstClr val="black"/>
                </a:solidFill>
                <a:latin typeface="Meiryo UI" panose="020B0604030504040204" pitchFamily="50" charset="-128"/>
                <a:ea typeface="Meiryo UI" panose="020B0604030504040204" pitchFamily="50" charset="-128"/>
              </a:rPr>
              <a:t>国の責任において早急に実施が必要</a:t>
            </a:r>
            <a:endParaRPr kumimoji="1" lang="en-US" altLang="ja-JP" sz="1400" b="1"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R="0" lvl="0" algn="l" defTabSz="457200" rtl="0" eaLnBrk="1" fontAlgn="auto" latinLnBrk="0" hangingPunct="1">
              <a:lnSpc>
                <a:spcPts val="2600"/>
              </a:lnSpc>
              <a:spcBef>
                <a:spcPts val="0"/>
              </a:spcBef>
              <a:spcAft>
                <a:spcPts val="0"/>
              </a:spcAft>
              <a:buClrTx/>
              <a:buSzTx/>
              <a:tabLst/>
              <a:defRPr/>
            </a:pPr>
            <a:r>
              <a:rPr kumimoji="1" lang="ja-JP" altLang="en-US" sz="1400" i="1" dirty="0">
                <a:solidFill>
                  <a:prstClr val="black"/>
                </a:solidFill>
                <a:latin typeface="Meiryo UI" panose="020B0604030504040204" pitchFamily="50" charset="-128"/>
                <a:ea typeface="Meiryo UI" panose="020B0604030504040204" pitchFamily="50" charset="-128"/>
              </a:rPr>
              <a:t>　</a:t>
            </a:r>
          </a:p>
          <a:p>
            <a:pPr marL="285750" marR="0" lvl="0" indent="-285750" algn="l" defTabSz="457200" rtl="0" eaLnBrk="1" fontAlgn="auto" latinLnBrk="0" hangingPunct="1">
              <a:lnSpc>
                <a:spcPts val="2600"/>
              </a:lnSpc>
              <a:spcBef>
                <a:spcPts val="0"/>
              </a:spcBef>
              <a:spcAft>
                <a:spcPts val="0"/>
              </a:spcAft>
              <a:buClrTx/>
              <a:buSzTx/>
              <a:buFont typeface="Meiryo UI" panose="020B0604030504040204" pitchFamily="50" charset="-128"/>
              <a:buChar char="○"/>
              <a:tabLst/>
              <a:defRPr/>
            </a:pPr>
            <a:endParaRPr kumimoji="1" lang="ja-JP" altLang="en-US" sz="1400" i="1" dirty="0">
              <a:solidFill>
                <a:prstClr val="black"/>
              </a:solidFill>
              <a:latin typeface="Meiryo UI" panose="020B0604030504040204" pitchFamily="50" charset="-128"/>
              <a:ea typeface="Meiryo UI" panose="020B0604030504040204" pitchFamily="50" charset="-128"/>
            </a:endParaRPr>
          </a:p>
          <a:p>
            <a:pPr marR="0" lvl="0" algn="l" defTabSz="457200" rtl="0" eaLnBrk="1" fontAlgn="auto" latinLnBrk="0" hangingPunct="1">
              <a:lnSpc>
                <a:spcPts val="2600"/>
              </a:lnSpc>
              <a:spcBef>
                <a:spcPts val="0"/>
              </a:spcBef>
              <a:spcAft>
                <a:spcPts val="0"/>
              </a:spcAft>
              <a:buClrTx/>
              <a:buSzTx/>
              <a:tabLst/>
              <a:defRPr/>
            </a:pPr>
            <a:endParaRPr kumimoji="1" lang="ja-JP" altLang="en-US" sz="1400" b="0" i="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p>
        </p:txBody>
      </p:sp>
      <p:sp>
        <p:nvSpPr>
          <p:cNvPr id="15" name="正方形/長方形 14">
            <a:extLst>
              <a:ext uri="{FF2B5EF4-FFF2-40B4-BE49-F238E27FC236}">
                <a16:creationId xmlns:a16="http://schemas.microsoft.com/office/drawing/2014/main" id="{0F186849-8835-474D-B728-7D694CA684EA}"/>
              </a:ext>
            </a:extLst>
          </p:cNvPr>
          <p:cNvSpPr/>
          <p:nvPr/>
        </p:nvSpPr>
        <p:spPr>
          <a:xfrm>
            <a:off x="1989056" y="5153959"/>
            <a:ext cx="1998788" cy="41097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900" dirty="0"/>
              <a:t>令和</a:t>
            </a:r>
            <a:r>
              <a:rPr kumimoji="1" lang="en-US" altLang="ja-JP" sz="900" dirty="0"/>
              <a:t>5</a:t>
            </a:r>
            <a:r>
              <a:rPr kumimoji="1" lang="ja-JP" altLang="en-US" sz="900" dirty="0"/>
              <a:t>年</a:t>
            </a:r>
            <a:r>
              <a:rPr kumimoji="1" lang="en-US" altLang="ja-JP" sz="900" dirty="0"/>
              <a:t>11</a:t>
            </a:r>
            <a:r>
              <a:rPr kumimoji="1" lang="ja-JP" altLang="en-US" sz="900" dirty="0"/>
              <a:t>月</a:t>
            </a:r>
            <a:r>
              <a:rPr kumimoji="1" lang="en-US" altLang="ja-JP" sz="900" dirty="0"/>
              <a:t>30 </a:t>
            </a:r>
            <a:r>
              <a:rPr kumimoji="1" lang="ja-JP" altLang="en-US" sz="900" dirty="0"/>
              <a:t>日 規制改革推進会議資料（第</a:t>
            </a:r>
            <a:r>
              <a:rPr kumimoji="1" lang="en-US" altLang="ja-JP" sz="900" dirty="0"/>
              <a:t>3</a:t>
            </a:r>
            <a:r>
              <a:rPr kumimoji="1" lang="ja-JP" altLang="en-US" sz="900" dirty="0"/>
              <a:t>回地域産業活性化</a:t>
            </a:r>
            <a:r>
              <a:rPr kumimoji="1" lang="en-US" altLang="ja-JP" sz="900" dirty="0"/>
              <a:t>WG</a:t>
            </a:r>
            <a:r>
              <a:rPr kumimoji="1" lang="ja-JP" altLang="en-US" sz="900" dirty="0"/>
              <a:t>資料）を参考に整理</a:t>
            </a:r>
          </a:p>
        </p:txBody>
      </p:sp>
      <p:sp>
        <p:nvSpPr>
          <p:cNvPr id="5" name="大かっこ 4">
            <a:extLst>
              <a:ext uri="{FF2B5EF4-FFF2-40B4-BE49-F238E27FC236}">
                <a16:creationId xmlns:a16="http://schemas.microsoft.com/office/drawing/2014/main" id="{306228E2-906A-4005-A3DF-5AF94B162037}"/>
              </a:ext>
            </a:extLst>
          </p:cNvPr>
          <p:cNvSpPr/>
          <p:nvPr/>
        </p:nvSpPr>
        <p:spPr>
          <a:xfrm>
            <a:off x="2014545" y="5125580"/>
            <a:ext cx="1843295" cy="501747"/>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矢印: 下 8">
            <a:extLst>
              <a:ext uri="{FF2B5EF4-FFF2-40B4-BE49-F238E27FC236}">
                <a16:creationId xmlns:a16="http://schemas.microsoft.com/office/drawing/2014/main" id="{F286DF3B-BBF7-4215-8274-F7C82B0BC314}"/>
              </a:ext>
            </a:extLst>
          </p:cNvPr>
          <p:cNvSpPr/>
          <p:nvPr/>
        </p:nvSpPr>
        <p:spPr>
          <a:xfrm>
            <a:off x="1719372" y="5734612"/>
            <a:ext cx="539368" cy="2888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矢印: 下 15">
            <a:extLst>
              <a:ext uri="{FF2B5EF4-FFF2-40B4-BE49-F238E27FC236}">
                <a16:creationId xmlns:a16="http://schemas.microsoft.com/office/drawing/2014/main" id="{ED69367A-2B5D-4A86-A63F-F231FD6DA5C6}"/>
              </a:ext>
            </a:extLst>
          </p:cNvPr>
          <p:cNvSpPr/>
          <p:nvPr/>
        </p:nvSpPr>
        <p:spPr>
          <a:xfrm>
            <a:off x="6249684" y="5006839"/>
            <a:ext cx="526735" cy="308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2770647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FD202515-DBD8-4055-875D-8961D7F6F1F6}"/>
              </a:ext>
            </a:extLst>
          </p:cNvPr>
          <p:cNvSpPr txBox="1"/>
          <p:nvPr/>
        </p:nvSpPr>
        <p:spPr>
          <a:xfrm>
            <a:off x="209635" y="53600"/>
            <a:ext cx="8784057"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タクシーの規制緩和による輸送力の増強対策（案）</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（内閣府規制改革推進会議への提出資料より）</a:t>
            </a:r>
          </a:p>
        </p:txBody>
      </p:sp>
      <p:cxnSp>
        <p:nvCxnSpPr>
          <p:cNvPr id="7" name="直線コネクタ 6">
            <a:extLst>
              <a:ext uri="{FF2B5EF4-FFF2-40B4-BE49-F238E27FC236}">
                <a16:creationId xmlns:a16="http://schemas.microsoft.com/office/drawing/2014/main" id="{AC9AC310-E4C9-4FFC-B70D-052D9FEF5D1A}"/>
              </a:ext>
            </a:extLst>
          </p:cNvPr>
          <p:cNvCxnSpPr/>
          <p:nvPr/>
        </p:nvCxnSpPr>
        <p:spPr>
          <a:xfrm>
            <a:off x="240668" y="441353"/>
            <a:ext cx="8726251" cy="0"/>
          </a:xfrm>
          <a:prstGeom prst="line">
            <a:avLst/>
          </a:prstGeom>
        </p:spPr>
        <p:style>
          <a:lnRef idx="1">
            <a:schemeClr val="dk1"/>
          </a:lnRef>
          <a:fillRef idx="0">
            <a:schemeClr val="dk1"/>
          </a:fillRef>
          <a:effectRef idx="0">
            <a:schemeClr val="dk1"/>
          </a:effectRef>
          <a:fontRef idx="minor">
            <a:schemeClr val="tx1"/>
          </a:fontRef>
        </p:style>
      </p:cxnSp>
      <p:sp>
        <p:nvSpPr>
          <p:cNvPr id="2" name="スライド番号プレースホルダー 3">
            <a:extLst>
              <a:ext uri="{FF2B5EF4-FFF2-40B4-BE49-F238E27FC236}">
                <a16:creationId xmlns:a16="http://schemas.microsoft.com/office/drawing/2014/main" id="{EE91636C-B648-A4E0-9DB5-801CC1CC139A}"/>
              </a:ext>
            </a:extLst>
          </p:cNvPr>
          <p:cNvSpPr>
            <a:spLocks noGrp="1"/>
          </p:cNvSpPr>
          <p:nvPr>
            <p:ph type="sldNum" sz="quarter" idx="12"/>
          </p:nvPr>
        </p:nvSpPr>
        <p:spPr>
          <a:xfrm>
            <a:off x="8726993" y="6489251"/>
            <a:ext cx="417006"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C05A0C3-014B-4449-8009-2E442196B472}" type="slidenum">
              <a:rPr kumimoji="1" lang="ja-JP" altLang="en-US" sz="1108" b="1" i="0" u="none" strike="noStrike" kern="1200" cap="none" spc="0" normalizeH="0" baseline="0" noProof="0" smtClean="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1" lang="ja-JP" altLang="en-US" sz="1108"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endParaRPr>
          </a:p>
        </p:txBody>
      </p:sp>
      <p:sp>
        <p:nvSpPr>
          <p:cNvPr id="5" name="四角形: 角を丸くする 4">
            <a:extLst>
              <a:ext uri="{FF2B5EF4-FFF2-40B4-BE49-F238E27FC236}">
                <a16:creationId xmlns:a16="http://schemas.microsoft.com/office/drawing/2014/main" id="{382735EB-A0AE-4CF9-AB87-CDB0BF2A9554}"/>
              </a:ext>
            </a:extLst>
          </p:cNvPr>
          <p:cNvSpPr/>
          <p:nvPr/>
        </p:nvSpPr>
        <p:spPr>
          <a:xfrm>
            <a:off x="107950" y="554567"/>
            <a:ext cx="8928099" cy="392727"/>
          </a:xfrm>
          <a:prstGeom prst="roundRect">
            <a:avLst>
              <a:gd name="adj" fmla="val 26368"/>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kumimoji="1" lang="ja-JP" altLang="en-US" sz="1400" dirty="0">
                <a:solidFill>
                  <a:schemeClr val="tx1"/>
                </a:solidFill>
              </a:rPr>
              <a:t>内閣府規制改革推進会議 地域産業活性化</a:t>
            </a:r>
            <a:r>
              <a:rPr kumimoji="1" lang="en-US" altLang="ja-JP" sz="1400" dirty="0">
                <a:solidFill>
                  <a:schemeClr val="tx1"/>
                </a:solidFill>
              </a:rPr>
              <a:t>WG</a:t>
            </a:r>
            <a:r>
              <a:rPr kumimoji="1" lang="ja-JP" altLang="en-US" sz="1400" dirty="0">
                <a:solidFill>
                  <a:schemeClr val="tx1"/>
                </a:solidFill>
              </a:rPr>
              <a:t>においてタクシーに係る規制改革についての議論されている。</a:t>
            </a:r>
          </a:p>
          <a:p>
            <a:r>
              <a:rPr kumimoji="1" lang="ja-JP" altLang="en-US" sz="1400" dirty="0">
                <a:solidFill>
                  <a:schemeClr val="tx1"/>
                </a:solidFill>
              </a:rPr>
              <a:t>本資料は、一般財団法人全国ハイヤー・タクシー連合会が</a:t>
            </a:r>
            <a:r>
              <a:rPr kumimoji="1" lang="en-US" altLang="ja-JP" sz="1400" dirty="0">
                <a:solidFill>
                  <a:schemeClr val="tx1"/>
                </a:solidFill>
              </a:rPr>
              <a:t>WG</a:t>
            </a:r>
            <a:r>
              <a:rPr kumimoji="1" lang="ja-JP" altLang="en-US" sz="1400" dirty="0">
                <a:solidFill>
                  <a:schemeClr val="tx1"/>
                </a:solidFill>
              </a:rPr>
              <a:t>に提出した資料を基に加工したもの。</a:t>
            </a:r>
          </a:p>
        </p:txBody>
      </p:sp>
      <p:sp>
        <p:nvSpPr>
          <p:cNvPr id="9" name="正方形/長方形 8">
            <a:extLst>
              <a:ext uri="{FF2B5EF4-FFF2-40B4-BE49-F238E27FC236}">
                <a16:creationId xmlns:a16="http://schemas.microsoft.com/office/drawing/2014/main" id="{5C732A07-C6E2-4BBC-931F-63971CD4B5C6}"/>
              </a:ext>
            </a:extLst>
          </p:cNvPr>
          <p:cNvSpPr/>
          <p:nvPr/>
        </p:nvSpPr>
        <p:spPr>
          <a:xfrm>
            <a:off x="139507" y="1086675"/>
            <a:ext cx="8877688" cy="856930"/>
          </a:xfrm>
          <a:prstGeom prst="rect">
            <a:avLst/>
          </a:prstGeom>
        </p:spPr>
        <p:style>
          <a:lnRef idx="2">
            <a:schemeClr val="accent6"/>
          </a:lnRef>
          <a:fillRef idx="1">
            <a:schemeClr val="lt1"/>
          </a:fillRef>
          <a:effectRef idx="0">
            <a:schemeClr val="accent6"/>
          </a:effectRef>
          <a:fontRef idx="minor">
            <a:schemeClr val="dk1"/>
          </a:fontRef>
        </p:style>
        <p:txBody>
          <a:bodyPr lIns="0" rtlCol="0" anchor="ctr"/>
          <a:lstStyle/>
          <a:p>
            <a:r>
              <a:rPr kumimoji="1" lang="en-US" altLang="ja-JP" sz="1400" b="1" dirty="0"/>
              <a:t>【</a:t>
            </a:r>
            <a:r>
              <a:rPr kumimoji="1" lang="ja-JP" altLang="en-US" sz="1500" b="1" dirty="0"/>
              <a:t>タクシーに係る規制改革要望</a:t>
            </a:r>
            <a:r>
              <a:rPr kumimoji="1" lang="en-US" altLang="ja-JP" sz="1500" b="1" dirty="0"/>
              <a:t>】</a:t>
            </a:r>
          </a:p>
          <a:p>
            <a:pPr>
              <a:spcBef>
                <a:spcPts val="600"/>
              </a:spcBef>
            </a:pPr>
            <a:r>
              <a:rPr kumimoji="1" lang="ja-JP" altLang="en-US" sz="1400" dirty="0"/>
              <a:t>  「二種免許講習の効率化」「二種免許取得期間の短縮」「法定</a:t>
            </a:r>
            <a:r>
              <a:rPr kumimoji="1" lang="en-US" altLang="ja-JP" sz="1400" dirty="0"/>
              <a:t>10</a:t>
            </a:r>
            <a:r>
              <a:rPr kumimoji="1" lang="ja-JP" altLang="en-US" sz="1400" dirty="0"/>
              <a:t>日間研修の半減」「地理試験の廃止」など</a:t>
            </a:r>
          </a:p>
        </p:txBody>
      </p:sp>
      <p:sp>
        <p:nvSpPr>
          <p:cNvPr id="3" name="四角形: 角を丸くする 2">
            <a:extLst>
              <a:ext uri="{FF2B5EF4-FFF2-40B4-BE49-F238E27FC236}">
                <a16:creationId xmlns:a16="http://schemas.microsoft.com/office/drawing/2014/main" id="{5C829086-7AE1-4255-BA52-CFFB3245DCD1}"/>
              </a:ext>
            </a:extLst>
          </p:cNvPr>
          <p:cNvSpPr/>
          <p:nvPr/>
        </p:nvSpPr>
        <p:spPr>
          <a:xfrm>
            <a:off x="114300" y="2527300"/>
            <a:ext cx="4502150" cy="1994342"/>
          </a:xfrm>
          <a:prstGeom prst="roundRect">
            <a:avLst>
              <a:gd name="adj" fmla="val 6535"/>
            </a:avLst>
          </a:prstGeom>
        </p:spPr>
        <p:style>
          <a:lnRef idx="2">
            <a:schemeClr val="accent6"/>
          </a:lnRef>
          <a:fillRef idx="1">
            <a:schemeClr val="lt1"/>
          </a:fillRef>
          <a:effectRef idx="0">
            <a:schemeClr val="accent6"/>
          </a:effectRef>
          <a:fontRef idx="minor">
            <a:schemeClr val="dk1"/>
          </a:fontRef>
        </p:style>
        <p:txBody>
          <a:bodyPr tIns="180000" rtlCol="0" anchor="t" anchorCtr="0"/>
          <a:lstStyle/>
          <a:p>
            <a:r>
              <a:rPr kumimoji="1" lang="ja-JP" altLang="en-US" sz="900" dirty="0"/>
              <a:t>（ヒアリングの声）</a:t>
            </a:r>
            <a:endParaRPr kumimoji="1" lang="en-US" altLang="ja-JP" sz="900" dirty="0"/>
          </a:p>
          <a:p>
            <a:pPr marL="285750" indent="-285750">
              <a:spcBef>
                <a:spcPts val="600"/>
              </a:spcBef>
              <a:buFont typeface="Wingdings" panose="05000000000000000000" pitchFamily="2" charset="2"/>
              <a:buChar char="l"/>
            </a:pPr>
            <a:r>
              <a:rPr kumimoji="1" lang="ja-JP" altLang="en-US" sz="1300" dirty="0"/>
              <a:t>教習所内実技研修（８コマ）は普通に路上で運転している人にとって意味がない。</a:t>
            </a:r>
            <a:r>
              <a:rPr kumimoji="1" lang="ja-JP" altLang="en-US" sz="1300" b="1" dirty="0"/>
              <a:t>必要なのは特殊な技能と見極めの２コマのみ</a:t>
            </a:r>
            <a:r>
              <a:rPr kumimoji="1" lang="ja-JP" altLang="en-US" sz="1300" dirty="0"/>
              <a:t>。</a:t>
            </a:r>
            <a:endParaRPr kumimoji="1" lang="en-US" altLang="ja-JP" sz="1300" dirty="0"/>
          </a:p>
          <a:p>
            <a:pPr marL="285750" indent="-285750">
              <a:spcBef>
                <a:spcPts val="600"/>
              </a:spcBef>
              <a:buFont typeface="Wingdings" panose="05000000000000000000" pitchFamily="2" charset="2"/>
              <a:buChar char="l"/>
            </a:pPr>
            <a:r>
              <a:rPr kumimoji="1" lang="ja-JP" altLang="en-US" sz="1300" dirty="0"/>
              <a:t>実技のシミュレーターは</a:t>
            </a:r>
            <a:r>
              <a:rPr kumimoji="1" lang="en-US" altLang="ja-JP" sz="1300" dirty="0"/>
              <a:t>10</a:t>
            </a:r>
            <a:r>
              <a:rPr kumimoji="1" lang="ja-JP" altLang="en-US" sz="1300" dirty="0"/>
              <a:t>年前の機器。アップデートできる動画のほうが効果が高い。</a:t>
            </a:r>
            <a:r>
              <a:rPr kumimoji="1" lang="ja-JP" altLang="en-US" sz="1300" b="1" dirty="0"/>
              <a:t>シミュレーターは学科の動画に統合すれば十分</a:t>
            </a:r>
            <a:r>
              <a:rPr kumimoji="1" lang="ja-JP" altLang="en-US" sz="1300" dirty="0"/>
              <a:t>。</a:t>
            </a:r>
          </a:p>
        </p:txBody>
      </p:sp>
      <p:sp>
        <p:nvSpPr>
          <p:cNvPr id="4" name="正方形/長方形 3">
            <a:extLst>
              <a:ext uri="{FF2B5EF4-FFF2-40B4-BE49-F238E27FC236}">
                <a16:creationId xmlns:a16="http://schemas.microsoft.com/office/drawing/2014/main" id="{C8FF0C0F-C650-417F-AC43-28C030B000CD}"/>
              </a:ext>
            </a:extLst>
          </p:cNvPr>
          <p:cNvSpPr/>
          <p:nvPr/>
        </p:nvSpPr>
        <p:spPr>
          <a:xfrm>
            <a:off x="107950" y="2349753"/>
            <a:ext cx="2178050" cy="355094"/>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二種免許教習の効率化</a:t>
            </a:r>
            <a:endParaRPr kumimoji="1" lang="ja-JP" altLang="en-US" b="1" dirty="0">
              <a:solidFill>
                <a:schemeClr val="tx1"/>
              </a:solidFill>
            </a:endParaRPr>
          </a:p>
        </p:txBody>
      </p:sp>
      <p:sp>
        <p:nvSpPr>
          <p:cNvPr id="22" name="四角形: 角を丸くする 21">
            <a:extLst>
              <a:ext uri="{FF2B5EF4-FFF2-40B4-BE49-F238E27FC236}">
                <a16:creationId xmlns:a16="http://schemas.microsoft.com/office/drawing/2014/main" id="{82882042-82A5-4708-8C4B-91E635A5B704}"/>
              </a:ext>
            </a:extLst>
          </p:cNvPr>
          <p:cNvSpPr/>
          <p:nvPr/>
        </p:nvSpPr>
        <p:spPr>
          <a:xfrm>
            <a:off x="4762500" y="2508250"/>
            <a:ext cx="4273550" cy="2013464"/>
          </a:xfrm>
          <a:prstGeom prst="roundRect">
            <a:avLst>
              <a:gd name="adj" fmla="val 6535"/>
            </a:avLst>
          </a:prstGeom>
        </p:spPr>
        <p:style>
          <a:lnRef idx="2">
            <a:schemeClr val="accent6"/>
          </a:lnRef>
          <a:fillRef idx="1">
            <a:schemeClr val="lt1"/>
          </a:fillRef>
          <a:effectRef idx="0">
            <a:schemeClr val="accent6"/>
          </a:effectRef>
          <a:fontRef idx="minor">
            <a:schemeClr val="dk1"/>
          </a:fontRef>
        </p:style>
        <p:txBody>
          <a:bodyPr tIns="216000" rtlCol="0" anchor="t" anchorCtr="0"/>
          <a:lstStyle/>
          <a:p>
            <a:pPr marL="285750" indent="-285750">
              <a:buFont typeface="Wingdings" panose="05000000000000000000" pitchFamily="2" charset="2"/>
              <a:buChar char="l"/>
            </a:pPr>
            <a:r>
              <a:rPr kumimoji="1" lang="ja-JP" altLang="en-US" sz="1300" dirty="0"/>
              <a:t>技能教習（実技）は</a:t>
            </a:r>
            <a:r>
              <a:rPr kumimoji="1" lang="en-US" altLang="ja-JP" sz="1300" dirty="0"/>
              <a:t>21</a:t>
            </a:r>
            <a:r>
              <a:rPr kumimoji="1" lang="ja-JP" altLang="en-US" sz="1300" dirty="0"/>
              <a:t>時間の修了が必要。１日の教習時限の上限があり（３時限）、教習を入れてはいけない卒業検定日を合わせると</a:t>
            </a:r>
            <a:r>
              <a:rPr kumimoji="1" lang="ja-JP" altLang="en-US" sz="1300" b="1" dirty="0"/>
              <a:t>最低でも８日間必要</a:t>
            </a:r>
            <a:r>
              <a:rPr kumimoji="1" lang="ja-JP" altLang="en-US" sz="1300" dirty="0"/>
              <a:t>。</a:t>
            </a:r>
            <a:endParaRPr kumimoji="1" lang="en-US" altLang="ja-JP" sz="1300" dirty="0"/>
          </a:p>
          <a:p>
            <a:pPr marL="285750" indent="-285750">
              <a:spcBef>
                <a:spcPts val="600"/>
              </a:spcBef>
              <a:buFont typeface="Wingdings" panose="05000000000000000000" pitchFamily="2" charset="2"/>
              <a:buChar char="l"/>
            </a:pPr>
            <a:r>
              <a:rPr kumimoji="1" lang="ja-JP" altLang="en-US" sz="1300" dirty="0"/>
              <a:t>１日の上限を４時間に増やし、卒業検定日にも講習可能にすることで</a:t>
            </a:r>
            <a:r>
              <a:rPr kumimoji="1" lang="en-US" altLang="ja-JP" sz="1300" dirty="0"/>
              <a:t>2</a:t>
            </a:r>
            <a:r>
              <a:rPr kumimoji="1" lang="ja-JP" altLang="en-US" sz="1300" dirty="0"/>
              <a:t>日間短縮でき、さらに「二種免許教習の効率化」と合わせると</a:t>
            </a:r>
            <a:r>
              <a:rPr kumimoji="1" lang="ja-JP" altLang="en-US" sz="1300" b="1" dirty="0"/>
              <a:t>８日から３日に短縮</a:t>
            </a:r>
            <a:r>
              <a:rPr kumimoji="1" lang="ja-JP" altLang="en-US" sz="1300" dirty="0"/>
              <a:t>が可能。</a:t>
            </a:r>
          </a:p>
        </p:txBody>
      </p:sp>
      <p:sp>
        <p:nvSpPr>
          <p:cNvPr id="24" name="正方形/長方形 23">
            <a:extLst>
              <a:ext uri="{FF2B5EF4-FFF2-40B4-BE49-F238E27FC236}">
                <a16:creationId xmlns:a16="http://schemas.microsoft.com/office/drawing/2014/main" id="{12C89A52-0B71-457F-B4B8-6C03F35DEC56}"/>
              </a:ext>
            </a:extLst>
          </p:cNvPr>
          <p:cNvSpPr/>
          <p:nvPr/>
        </p:nvSpPr>
        <p:spPr>
          <a:xfrm>
            <a:off x="4756150" y="2330703"/>
            <a:ext cx="2178050" cy="355094"/>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二種免許取得期間の短縮</a:t>
            </a:r>
            <a:endParaRPr kumimoji="1" lang="ja-JP" altLang="en-US" b="1" dirty="0">
              <a:solidFill>
                <a:schemeClr val="tx1"/>
              </a:solidFill>
            </a:endParaRPr>
          </a:p>
        </p:txBody>
      </p:sp>
      <p:sp>
        <p:nvSpPr>
          <p:cNvPr id="32" name="四角形: 角を丸くする 31">
            <a:extLst>
              <a:ext uri="{FF2B5EF4-FFF2-40B4-BE49-F238E27FC236}">
                <a16:creationId xmlns:a16="http://schemas.microsoft.com/office/drawing/2014/main" id="{77B8C118-27DF-4E1D-A719-6CB2E6041263}"/>
              </a:ext>
            </a:extLst>
          </p:cNvPr>
          <p:cNvSpPr/>
          <p:nvPr/>
        </p:nvSpPr>
        <p:spPr>
          <a:xfrm>
            <a:off x="139700" y="4781550"/>
            <a:ext cx="4476750" cy="1517650"/>
          </a:xfrm>
          <a:prstGeom prst="roundRect">
            <a:avLst>
              <a:gd name="adj" fmla="val 6535"/>
            </a:avLst>
          </a:prstGeom>
        </p:spPr>
        <p:style>
          <a:lnRef idx="2">
            <a:schemeClr val="accent6"/>
          </a:lnRef>
          <a:fillRef idx="1">
            <a:schemeClr val="lt1"/>
          </a:fillRef>
          <a:effectRef idx="0">
            <a:schemeClr val="accent6"/>
          </a:effectRef>
          <a:fontRef idx="minor">
            <a:schemeClr val="dk1"/>
          </a:fontRef>
        </p:style>
        <p:txBody>
          <a:bodyPr lIns="72000" tIns="216000" rtlCol="0" anchor="t" anchorCtr="0"/>
          <a:lstStyle/>
          <a:p>
            <a:pPr marL="285750" indent="-285750">
              <a:buFont typeface="Wingdings" panose="05000000000000000000" pitchFamily="2" charset="2"/>
              <a:buChar char="l"/>
            </a:pPr>
            <a:r>
              <a:rPr kumimoji="1" lang="ja-JP" altLang="en-US" sz="1300" dirty="0"/>
              <a:t>道路運送法により、二種免許の取得に加え</a:t>
            </a:r>
            <a:r>
              <a:rPr kumimoji="1" lang="en-US" altLang="ja-JP" sz="1300" b="1" dirty="0"/>
              <a:t>10</a:t>
            </a:r>
            <a:r>
              <a:rPr kumimoji="1" lang="ja-JP" altLang="en-US" sz="1300" b="1" dirty="0"/>
              <a:t>日間の法定研修が全国一律に課せられている</a:t>
            </a:r>
            <a:r>
              <a:rPr kumimoji="1" lang="ja-JP" altLang="en-US" sz="1300" dirty="0"/>
              <a:t>。そのうち４日はタクシー業務適正化法により義務付けられている。</a:t>
            </a:r>
            <a:endParaRPr kumimoji="1" lang="en-US" altLang="ja-JP" sz="1300" dirty="0"/>
          </a:p>
          <a:p>
            <a:pPr marL="285750" indent="-285750">
              <a:spcBef>
                <a:spcPts val="600"/>
              </a:spcBef>
              <a:buFont typeface="Wingdings" panose="05000000000000000000" pitchFamily="2" charset="2"/>
              <a:buChar char="l"/>
            </a:pPr>
            <a:r>
              <a:rPr kumimoji="1" lang="en-US" altLang="ja-JP" sz="1300" dirty="0"/>
              <a:t>2</a:t>
            </a:r>
            <a:r>
              <a:rPr kumimoji="1" lang="ja-JP" altLang="en-US" sz="1300" dirty="0"/>
              <a:t>つの研修内容は重なっている部分が多くあるため、統合すれば、</a:t>
            </a:r>
            <a:r>
              <a:rPr kumimoji="1" lang="en-US" altLang="ja-JP" sz="1300" b="1" dirty="0"/>
              <a:t>10</a:t>
            </a:r>
            <a:r>
              <a:rPr kumimoji="1" lang="ja-JP" altLang="en-US" sz="1300" b="1" dirty="0"/>
              <a:t>日間を５日間に短縮</a:t>
            </a:r>
            <a:r>
              <a:rPr kumimoji="1" lang="ja-JP" altLang="en-US" sz="1300" dirty="0"/>
              <a:t>できる。</a:t>
            </a:r>
          </a:p>
        </p:txBody>
      </p:sp>
      <p:sp>
        <p:nvSpPr>
          <p:cNvPr id="33" name="正方形/長方形 32">
            <a:extLst>
              <a:ext uri="{FF2B5EF4-FFF2-40B4-BE49-F238E27FC236}">
                <a16:creationId xmlns:a16="http://schemas.microsoft.com/office/drawing/2014/main" id="{755318DD-5900-4A7A-8F30-9783EAA2EEC6}"/>
              </a:ext>
            </a:extLst>
          </p:cNvPr>
          <p:cNvSpPr/>
          <p:nvPr/>
        </p:nvSpPr>
        <p:spPr>
          <a:xfrm>
            <a:off x="133350" y="4604003"/>
            <a:ext cx="2178050" cy="355094"/>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法定</a:t>
            </a:r>
            <a:r>
              <a:rPr kumimoji="1" lang="en-US" altLang="ja-JP" sz="1400" b="1" dirty="0">
                <a:solidFill>
                  <a:schemeClr val="tx1"/>
                </a:solidFill>
              </a:rPr>
              <a:t>10</a:t>
            </a:r>
            <a:r>
              <a:rPr kumimoji="1" lang="ja-JP" altLang="en-US" sz="1400" b="1" dirty="0">
                <a:solidFill>
                  <a:schemeClr val="tx1"/>
                </a:solidFill>
              </a:rPr>
              <a:t>日間研修の半減</a:t>
            </a:r>
            <a:endParaRPr kumimoji="1" lang="ja-JP" altLang="en-US" b="1" dirty="0">
              <a:solidFill>
                <a:schemeClr val="tx1"/>
              </a:solidFill>
            </a:endParaRPr>
          </a:p>
        </p:txBody>
      </p:sp>
      <p:sp>
        <p:nvSpPr>
          <p:cNvPr id="34" name="四角形: 角を丸くする 33">
            <a:extLst>
              <a:ext uri="{FF2B5EF4-FFF2-40B4-BE49-F238E27FC236}">
                <a16:creationId xmlns:a16="http://schemas.microsoft.com/office/drawing/2014/main" id="{DB25545A-23CB-4603-B3E8-FB43BC2A7CFF}"/>
              </a:ext>
            </a:extLst>
          </p:cNvPr>
          <p:cNvSpPr/>
          <p:nvPr/>
        </p:nvSpPr>
        <p:spPr>
          <a:xfrm>
            <a:off x="4762499" y="4781586"/>
            <a:ext cx="4273550" cy="1517650"/>
          </a:xfrm>
          <a:prstGeom prst="roundRect">
            <a:avLst>
              <a:gd name="adj" fmla="val 6535"/>
            </a:avLst>
          </a:prstGeom>
        </p:spPr>
        <p:style>
          <a:lnRef idx="2">
            <a:schemeClr val="accent6"/>
          </a:lnRef>
          <a:fillRef idx="1">
            <a:schemeClr val="lt1"/>
          </a:fillRef>
          <a:effectRef idx="0">
            <a:schemeClr val="accent6"/>
          </a:effectRef>
          <a:fontRef idx="minor">
            <a:schemeClr val="dk1"/>
          </a:fontRef>
        </p:style>
        <p:txBody>
          <a:bodyPr tIns="216000" rtlCol="0" anchor="t" anchorCtr="0"/>
          <a:lstStyle/>
          <a:p>
            <a:pPr marL="285750" indent="-285750">
              <a:buFont typeface="Wingdings" panose="05000000000000000000" pitchFamily="2" charset="2"/>
              <a:buChar char="l"/>
            </a:pPr>
            <a:r>
              <a:rPr kumimoji="1" lang="ja-JP" altLang="en-US" sz="1300" dirty="0"/>
              <a:t>タクシー業務適正化特別措置法の制定から</a:t>
            </a:r>
            <a:r>
              <a:rPr kumimoji="1" lang="en-US" altLang="ja-JP" sz="1300" dirty="0"/>
              <a:t>50</a:t>
            </a:r>
            <a:r>
              <a:rPr kumimoji="1" lang="ja-JP" altLang="en-US" sz="1300" dirty="0"/>
              <a:t>年余り経過している。カーナビやアプリ等が浸透した現代には適さない。</a:t>
            </a:r>
            <a:endParaRPr kumimoji="1" lang="en-US" altLang="ja-JP" sz="1300" dirty="0"/>
          </a:p>
          <a:p>
            <a:pPr marL="285750" indent="-285750">
              <a:spcBef>
                <a:spcPts val="600"/>
              </a:spcBef>
              <a:buFont typeface="Wingdings" panose="05000000000000000000" pitchFamily="2" charset="2"/>
              <a:buChar char="l"/>
            </a:pPr>
            <a:r>
              <a:rPr kumimoji="1" lang="ja-JP" altLang="en-US" sz="1300" b="1" dirty="0"/>
              <a:t>乗務員が絶対的に不足している現状で乗務員確保の障壁となるものとして廃止を求めている。</a:t>
            </a:r>
          </a:p>
        </p:txBody>
      </p:sp>
      <p:sp>
        <p:nvSpPr>
          <p:cNvPr id="35" name="正方形/長方形 34">
            <a:extLst>
              <a:ext uri="{FF2B5EF4-FFF2-40B4-BE49-F238E27FC236}">
                <a16:creationId xmlns:a16="http://schemas.microsoft.com/office/drawing/2014/main" id="{5E0E0495-8777-4688-9AF0-3807D32E3822}"/>
              </a:ext>
            </a:extLst>
          </p:cNvPr>
          <p:cNvSpPr/>
          <p:nvPr/>
        </p:nvSpPr>
        <p:spPr>
          <a:xfrm>
            <a:off x="4756150" y="4604039"/>
            <a:ext cx="2178050" cy="355094"/>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地理試験の廃止</a:t>
            </a:r>
            <a:endParaRPr kumimoji="1" lang="ja-JP" altLang="en-US" b="1" dirty="0">
              <a:solidFill>
                <a:schemeClr val="tx1"/>
              </a:solidFill>
            </a:endParaRPr>
          </a:p>
        </p:txBody>
      </p:sp>
    </p:spTree>
    <p:extLst>
      <p:ext uri="{BB962C8B-B14F-4D97-AF65-F5344CB8AC3E}">
        <p14:creationId xmlns:p14="http://schemas.microsoft.com/office/powerpoint/2010/main" val="305759542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A3FEBEA7-8EDF-91E9-BF08-A83C26C170B1}"/>
              </a:ext>
            </a:extLst>
          </p:cNvPr>
          <p:cNvSpPr>
            <a:spLocks noGrp="1"/>
          </p:cNvSpPr>
          <p:nvPr>
            <p:ph type="sldNum" sz="quarter" idx="12"/>
          </p:nvPr>
        </p:nvSpPr>
        <p:spPr>
          <a:xfrm>
            <a:off x="8719373" y="6498776"/>
            <a:ext cx="417006"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C05A0C3-014B-4449-8009-2E442196B472}" type="slidenum">
              <a:rPr kumimoji="1" lang="ja-JP" altLang="en-US" sz="1108" b="1" i="0" u="none" strike="noStrike" kern="1200" cap="none" spc="0" normalizeH="0" baseline="0" noProof="0" smtClean="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1" lang="ja-JP" altLang="en-US" sz="1108"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endParaRPr>
          </a:p>
        </p:txBody>
      </p:sp>
      <p:sp>
        <p:nvSpPr>
          <p:cNvPr id="8" name="テキスト ボックス 7">
            <a:extLst>
              <a:ext uri="{FF2B5EF4-FFF2-40B4-BE49-F238E27FC236}">
                <a16:creationId xmlns:a16="http://schemas.microsoft.com/office/drawing/2014/main" id="{3AEAB902-EBF1-4275-AF95-E0D0D3EE54CC}"/>
              </a:ext>
            </a:extLst>
          </p:cNvPr>
          <p:cNvSpPr txBox="1"/>
          <p:nvPr/>
        </p:nvSpPr>
        <p:spPr>
          <a:xfrm>
            <a:off x="196573" y="66300"/>
            <a:ext cx="8420490"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めざすべきライドシェアの姿（議論用たたき台）</a:t>
            </a:r>
          </a:p>
        </p:txBody>
      </p:sp>
      <p:cxnSp>
        <p:nvCxnSpPr>
          <p:cNvPr id="9" name="直線コネクタ 8">
            <a:extLst>
              <a:ext uri="{FF2B5EF4-FFF2-40B4-BE49-F238E27FC236}">
                <a16:creationId xmlns:a16="http://schemas.microsoft.com/office/drawing/2014/main" id="{A5482E7A-FECA-4E38-BCC6-D30F7D9D998E}"/>
              </a:ext>
            </a:extLst>
          </p:cNvPr>
          <p:cNvCxnSpPr/>
          <p:nvPr/>
        </p:nvCxnSpPr>
        <p:spPr>
          <a:xfrm>
            <a:off x="240668" y="460403"/>
            <a:ext cx="8726251"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45" name="表 10">
            <a:extLst>
              <a:ext uri="{FF2B5EF4-FFF2-40B4-BE49-F238E27FC236}">
                <a16:creationId xmlns:a16="http://schemas.microsoft.com/office/drawing/2014/main" id="{453C2C4B-1FAF-4DB4-88F3-BFB04FCA19A5}"/>
              </a:ext>
            </a:extLst>
          </p:cNvPr>
          <p:cNvGraphicFramePr>
            <a:graphicFrameLocks noGrp="1"/>
          </p:cNvGraphicFramePr>
          <p:nvPr>
            <p:extLst>
              <p:ext uri="{D42A27DB-BD31-4B8C-83A1-F6EECF244321}">
                <p14:modId xmlns:p14="http://schemas.microsoft.com/office/powerpoint/2010/main" val="977770544"/>
              </p:ext>
            </p:extLst>
          </p:nvPr>
        </p:nvGraphicFramePr>
        <p:xfrm>
          <a:off x="201623" y="1193655"/>
          <a:ext cx="8726253" cy="5598039"/>
        </p:xfrm>
        <a:graphic>
          <a:graphicData uri="http://schemas.openxmlformats.org/drawingml/2006/table">
            <a:tbl>
              <a:tblPr firstRow="1" bandRow="1">
                <a:tableStyleId>{5940675A-B579-460E-94D1-54222C63F5DA}</a:tableStyleId>
              </a:tblPr>
              <a:tblGrid>
                <a:gridCol w="1111883">
                  <a:extLst>
                    <a:ext uri="{9D8B030D-6E8A-4147-A177-3AD203B41FA5}">
                      <a16:colId xmlns:a16="http://schemas.microsoft.com/office/drawing/2014/main" val="3991261256"/>
                    </a:ext>
                  </a:extLst>
                </a:gridCol>
                <a:gridCol w="1967022">
                  <a:extLst>
                    <a:ext uri="{9D8B030D-6E8A-4147-A177-3AD203B41FA5}">
                      <a16:colId xmlns:a16="http://schemas.microsoft.com/office/drawing/2014/main" val="3598981902"/>
                    </a:ext>
                  </a:extLst>
                </a:gridCol>
                <a:gridCol w="5647348">
                  <a:extLst>
                    <a:ext uri="{9D8B030D-6E8A-4147-A177-3AD203B41FA5}">
                      <a16:colId xmlns:a16="http://schemas.microsoft.com/office/drawing/2014/main" val="2592018985"/>
                    </a:ext>
                  </a:extLst>
                </a:gridCol>
              </a:tblGrid>
              <a:tr h="310459">
                <a:tc>
                  <a:txBody>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項　　目</a:t>
                      </a:r>
                      <a:endParaRPr kumimoji="1" lang="en-US" altLang="ja-JP" sz="1400" b="1"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実施要件等</a:t>
                      </a: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75000"/>
                      </a:schemeClr>
                    </a:solidFill>
                  </a:tcPr>
                </a:tc>
                <a:tc>
                  <a:txBody>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考　え　方　等</a:t>
                      </a:r>
                      <a:endParaRPr kumimoji="1" lang="en-US" altLang="ja-JP" sz="1400" b="1"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2737518651"/>
                  </a:ext>
                </a:extLst>
              </a:tr>
              <a:tr h="342238">
                <a:tc gridSpan="3">
                  <a:txBody>
                    <a:bodyPr/>
                    <a:lstStyle/>
                    <a:p>
                      <a:pPr algn="l"/>
                      <a:r>
                        <a:rPr kumimoji="1" lang="ja-JP" altLang="en-US" sz="1600" b="1" u="sng" dirty="0">
                          <a:solidFill>
                            <a:schemeClr val="tx1"/>
                          </a:solidFill>
                          <a:latin typeface="Meiryo UI" panose="020B0604030504040204" pitchFamily="50" charset="-128"/>
                          <a:ea typeface="Meiryo UI" panose="020B0604030504040204" pitchFamily="50" charset="-128"/>
                        </a:rPr>
                        <a:t>利用者の利便性向上</a:t>
                      </a:r>
                      <a:endParaRPr kumimoji="1" lang="en-US" altLang="ja-JP" sz="1600" b="1" u="sng"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hMerge="1">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pPr algn="l"/>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467697368"/>
                  </a:ext>
                </a:extLst>
              </a:tr>
              <a:tr h="516739">
                <a:tc>
                  <a:txBody>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運行区域</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大阪府域全域</a:t>
                      </a:r>
                      <a:endPar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○大阪・関西万博来場者の移動や、住民の通院利用などにも対応するため、</a:t>
                      </a:r>
                    </a:p>
                    <a:p>
                      <a:pPr algn="l"/>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府内全域を対象</a:t>
                      </a:r>
                      <a:endPar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804830402"/>
                  </a:ext>
                </a:extLst>
              </a:tr>
              <a:tr h="732441">
                <a:tc>
                  <a:txBody>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運行期間</a:t>
                      </a:r>
                    </a:p>
                    <a:p>
                      <a:pPr algn="ctr"/>
                      <a:r>
                        <a:rPr kumimoji="1" lang="ja-JP" altLang="en-US" sz="1600" b="1" dirty="0">
                          <a:solidFill>
                            <a:schemeClr val="bg1"/>
                          </a:solidFill>
                          <a:latin typeface="Meiryo UI" panose="020B0604030504040204" pitchFamily="50" charset="-128"/>
                          <a:ea typeface="Meiryo UI" panose="020B0604030504040204" pitchFamily="50" charset="-128"/>
                        </a:rPr>
                        <a:t>運行時間</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万博開催半年前～終了まで</a:t>
                      </a:r>
                      <a:r>
                        <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約</a:t>
                      </a:r>
                      <a:r>
                        <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a:t>
                      </a: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年間</a:t>
                      </a:r>
                      <a:r>
                        <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時間制限なし</a:t>
                      </a:r>
                      <a:endPar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rPr>
                        <a:t>○万博開催時には円滑に運行できるよう、</a:t>
                      </a:r>
                      <a:r>
                        <a:rPr kumimoji="1" lang="ja-JP" altLang="en-US" sz="1400" b="1" dirty="0">
                          <a:solidFill>
                            <a:schemeClr val="tx1"/>
                          </a:solidFill>
                          <a:latin typeface="Meiryo UI" panose="020B0604030504040204" pitchFamily="50" charset="-128"/>
                          <a:ea typeface="Meiryo UI" panose="020B0604030504040204" pitchFamily="50" charset="-128"/>
                        </a:rPr>
                        <a:t>万博開催前から実施</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algn="l">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rPr>
                        <a:t>○万博の開催時間やその後の食事等も考慮し、</a:t>
                      </a:r>
                      <a:r>
                        <a:rPr kumimoji="1" lang="ja-JP" altLang="en-US" sz="1400" b="1" dirty="0">
                          <a:solidFill>
                            <a:schemeClr val="tx1"/>
                          </a:solidFill>
                          <a:latin typeface="Meiryo UI" panose="020B0604030504040204" pitchFamily="50" charset="-128"/>
                          <a:ea typeface="Meiryo UI" panose="020B0604030504040204" pitchFamily="50" charset="-128"/>
                        </a:rPr>
                        <a:t>時間制限は設けない。</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955606357"/>
                  </a:ext>
                </a:extLst>
              </a:tr>
              <a:tr h="578368">
                <a:tc>
                  <a:txBody>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運送対象</a:t>
                      </a:r>
                      <a:endParaRPr kumimoji="1" lang="en-US" altLang="ja-JP" sz="1600" b="1" dirty="0">
                        <a:solidFill>
                          <a:schemeClr val="bg1"/>
                        </a:solidFill>
                        <a:latin typeface="Meiryo UI" panose="020B0604030504040204" pitchFamily="50" charset="-128"/>
                        <a:ea typeface="Meiryo UI" panose="020B0604030504040204" pitchFamily="50" charset="-128"/>
                      </a:endParaRPr>
                    </a:p>
                    <a:p>
                      <a:pPr algn="ctr"/>
                      <a:r>
                        <a:rPr kumimoji="1" lang="en-US" altLang="ja-JP" sz="1600" b="1" dirty="0">
                          <a:solidFill>
                            <a:schemeClr val="bg1"/>
                          </a:solidFill>
                          <a:latin typeface="Meiryo UI" panose="020B0604030504040204" pitchFamily="50" charset="-128"/>
                          <a:ea typeface="Meiryo UI" panose="020B0604030504040204" pitchFamily="50" charset="-128"/>
                        </a:rPr>
                        <a:t>(</a:t>
                      </a:r>
                      <a:r>
                        <a:rPr kumimoji="1" lang="ja-JP" altLang="en-US" sz="1600" b="1" dirty="0">
                          <a:solidFill>
                            <a:schemeClr val="bg1"/>
                          </a:solidFill>
                          <a:latin typeface="Meiryo UI" panose="020B0604030504040204" pitchFamily="50" charset="-128"/>
                          <a:ea typeface="Meiryo UI" panose="020B0604030504040204" pitchFamily="50" charset="-128"/>
                        </a:rPr>
                        <a:t>利用者</a:t>
                      </a:r>
                      <a:r>
                        <a:rPr kumimoji="1" lang="en-US" altLang="ja-JP" sz="1600" b="1" dirty="0">
                          <a:solidFill>
                            <a:schemeClr val="bg1"/>
                          </a:solidFill>
                          <a:latin typeface="Meiryo UI" panose="020B0604030504040204" pitchFamily="50" charset="-128"/>
                          <a:ea typeface="Meiryo UI" panose="020B0604030504040204" pitchFamily="50" charset="-128"/>
                        </a:rPr>
                        <a:t>)</a:t>
                      </a: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制限なし</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○大阪・関西万博来場者や住民の利用などに対応するため制限しない。</a:t>
                      </a:r>
                      <a:r>
                        <a:rPr kumimoji="1" lang="ja-JP" altLang="en-US" sz="1100" b="1" dirty="0">
                          <a:solidFill>
                            <a:schemeClr val="tx1"/>
                          </a:solidFill>
                          <a:latin typeface="Meiryo UI" panose="020B0604030504040204" pitchFamily="50" charset="-128"/>
                          <a:ea typeface="Meiryo UI" panose="020B0604030504040204" pitchFamily="50" charset="-128"/>
                        </a:rPr>
                        <a:t>　</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976076777"/>
                  </a:ext>
                </a:extLst>
              </a:tr>
              <a:tr h="578368">
                <a:tc>
                  <a:txBody>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対価</a:t>
                      </a:r>
                      <a:endParaRPr kumimoji="1" lang="en-US" altLang="ja-JP" sz="1600" b="1" dirty="0">
                        <a:solidFill>
                          <a:schemeClr val="bg1"/>
                        </a:solidFill>
                        <a:latin typeface="Meiryo UI" panose="020B0604030504040204" pitchFamily="50" charset="-128"/>
                        <a:ea typeface="Meiryo UI" panose="020B0604030504040204" pitchFamily="50" charset="-128"/>
                      </a:endParaRPr>
                    </a:p>
                    <a:p>
                      <a:pPr algn="ctr"/>
                      <a:r>
                        <a:rPr kumimoji="1" lang="en-US" altLang="ja-JP" sz="1600" b="1" dirty="0">
                          <a:solidFill>
                            <a:schemeClr val="bg1"/>
                          </a:solidFill>
                          <a:latin typeface="Meiryo UI" panose="020B0604030504040204" pitchFamily="50" charset="-128"/>
                          <a:ea typeface="Meiryo UI" panose="020B0604030504040204" pitchFamily="50" charset="-128"/>
                        </a:rPr>
                        <a:t>(</a:t>
                      </a:r>
                      <a:r>
                        <a:rPr kumimoji="1" lang="ja-JP" altLang="en-US" sz="1600" b="1" dirty="0">
                          <a:solidFill>
                            <a:schemeClr val="bg1"/>
                          </a:solidFill>
                          <a:latin typeface="Meiryo UI" panose="020B0604030504040204" pitchFamily="50" charset="-128"/>
                          <a:ea typeface="Meiryo UI" panose="020B0604030504040204" pitchFamily="50" charset="-128"/>
                        </a:rPr>
                        <a:t>運賃</a:t>
                      </a:r>
                      <a:r>
                        <a:rPr kumimoji="1" lang="en-US" altLang="ja-JP" sz="1600" b="1" dirty="0">
                          <a:solidFill>
                            <a:schemeClr val="bg1"/>
                          </a:solidFill>
                          <a:latin typeface="Meiryo UI" panose="020B0604030504040204" pitchFamily="50" charset="-128"/>
                          <a:ea typeface="Meiryo UI" panose="020B0604030504040204" pitchFamily="50" charset="-128"/>
                        </a:rPr>
                        <a:t>)</a:t>
                      </a: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ダイナミックプライシングを採用</a:t>
                      </a:r>
                      <a:endPar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○安全な運行を確保しつつ、需給に応じた価格設定を可能にするため、　</a:t>
                      </a: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一定の範囲内で自由設定（ﾀﾞｲﾅﾐｯｸﾌﾟﾗｲｼﾝｸﾞ）を採用</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100" b="1" dirty="0">
                          <a:solidFill>
                            <a:schemeClr val="tx1"/>
                          </a:solidFill>
                          <a:latin typeface="Meiryo UI" panose="020B0604030504040204" pitchFamily="50" charset="-128"/>
                          <a:ea typeface="Meiryo UI" panose="020B0604030504040204" pitchFamily="50" charset="-128"/>
                        </a:rPr>
                        <a:t>　　</a:t>
                      </a:r>
                      <a:endParaRPr kumimoji="1" lang="ja-JP" altLang="en-US" sz="1100" b="0" strike="no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913675261"/>
                  </a:ext>
                </a:extLst>
              </a:tr>
              <a:tr h="343287">
                <a:tc gridSpan="3">
                  <a:txBody>
                    <a:bodyPr/>
                    <a:lstStyle/>
                    <a:p>
                      <a:pPr algn="l"/>
                      <a:r>
                        <a:rPr kumimoji="1" lang="ja-JP" altLang="en-US" sz="1600" b="1" u="sng" dirty="0">
                          <a:solidFill>
                            <a:schemeClr val="tx1"/>
                          </a:solidFill>
                          <a:latin typeface="Meiryo UI" panose="020B0604030504040204" pitchFamily="50" charset="-128"/>
                          <a:ea typeface="Meiryo UI" panose="020B0604030504040204" pitchFamily="50" charset="-128"/>
                        </a:rPr>
                        <a:t>安全の確保</a:t>
                      </a:r>
                      <a:endParaRPr kumimoji="1" lang="en-US" altLang="ja-JP" sz="1600" b="1" u="sng"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hMerge="1">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0574058"/>
                  </a:ext>
                </a:extLst>
              </a:tr>
              <a:tr h="2196139">
                <a:tc>
                  <a:txBody>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実施主体</a:t>
                      </a:r>
                      <a:endParaRPr kumimoji="1" lang="en-US" altLang="ja-JP" sz="1600" b="1" dirty="0">
                        <a:solidFill>
                          <a:schemeClr val="bg1"/>
                        </a:solidFill>
                        <a:latin typeface="Meiryo UI" panose="020B0604030504040204" pitchFamily="50" charset="-128"/>
                        <a:ea typeface="Meiryo UI" panose="020B0604030504040204" pitchFamily="50" charset="-128"/>
                      </a:endParaRPr>
                    </a:p>
                    <a:p>
                      <a:pPr algn="l"/>
                      <a:r>
                        <a:rPr kumimoji="1" lang="ja-JP" altLang="en-US" sz="1600" b="1" dirty="0">
                          <a:solidFill>
                            <a:schemeClr val="bg1"/>
                          </a:solidFill>
                          <a:latin typeface="Meiryo UI" panose="020B0604030504040204" pitchFamily="50" charset="-128"/>
                          <a:ea typeface="Meiryo UI" panose="020B0604030504040204" pitchFamily="50" charset="-128"/>
                        </a:rPr>
                        <a:t>　</a:t>
                      </a:r>
                      <a:r>
                        <a:rPr kumimoji="1" lang="en-US" altLang="ja-JP" sz="1600" b="1" dirty="0">
                          <a:solidFill>
                            <a:schemeClr val="bg1"/>
                          </a:solidFill>
                          <a:latin typeface="Meiryo UI" panose="020B0604030504040204" pitchFamily="50" charset="-128"/>
                          <a:ea typeface="Meiryo UI" panose="020B0604030504040204" pitchFamily="50" charset="-128"/>
                        </a:rPr>
                        <a:t>(</a:t>
                      </a:r>
                      <a:r>
                        <a:rPr kumimoji="1" lang="ja-JP" altLang="en-US" sz="1600" b="1" dirty="0">
                          <a:solidFill>
                            <a:schemeClr val="bg1"/>
                          </a:solidFill>
                          <a:latin typeface="Meiryo UI" panose="020B0604030504040204" pitchFamily="50" charset="-128"/>
                          <a:ea typeface="Meiryo UI" panose="020B0604030504040204" pitchFamily="50" charset="-128"/>
                        </a:rPr>
                        <a:t>許可</a:t>
                      </a:r>
                      <a:endParaRPr kumimoji="1" lang="en-US" altLang="ja-JP" sz="1600" b="1" dirty="0">
                        <a:solidFill>
                          <a:schemeClr val="bg1"/>
                        </a:solidFill>
                        <a:latin typeface="Meiryo UI" panose="020B0604030504040204" pitchFamily="50" charset="-128"/>
                        <a:ea typeface="Meiryo UI" panose="020B0604030504040204" pitchFamily="50" charset="-128"/>
                      </a:endParaRPr>
                    </a:p>
                    <a:p>
                      <a:pPr algn="l"/>
                      <a:r>
                        <a:rPr kumimoji="1" lang="ja-JP" altLang="en-US" sz="1600" b="1" dirty="0">
                          <a:solidFill>
                            <a:schemeClr val="bg1"/>
                          </a:solidFill>
                          <a:latin typeface="Meiryo UI" panose="020B0604030504040204" pitchFamily="50" charset="-128"/>
                          <a:ea typeface="Meiryo UI" panose="020B0604030504040204" pitchFamily="50" charset="-128"/>
                        </a:rPr>
                        <a:t>　 申請者</a:t>
                      </a:r>
                      <a:r>
                        <a:rPr kumimoji="1" lang="en-US" altLang="ja-JP" sz="1600" b="1" dirty="0">
                          <a:solidFill>
                            <a:schemeClr val="bg1"/>
                          </a:solidFill>
                          <a:latin typeface="Meiryo UI" panose="020B0604030504040204" pitchFamily="50" charset="-128"/>
                          <a:ea typeface="Meiryo UI" panose="020B0604030504040204" pitchFamily="50" charset="-128"/>
                        </a:rPr>
                        <a:t>)</a:t>
                      </a: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schemeClr>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rPr>
                        <a:t>安全にライドシェアによる旅客運送ができる者</a:t>
                      </a: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タクシー会社だけでなく、新規事業者の参入を認める</a:t>
                      </a:r>
                      <a:r>
                        <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○実施主体とドライバーは、雇用契約または業務委託契約</a:t>
                      </a: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・ドライバーの自由な働き方の選択を尊重。</a:t>
                      </a: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○アプリを利用し、運転者</a:t>
                      </a:r>
                      <a:r>
                        <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使用車両含</a:t>
                      </a:r>
                      <a:r>
                        <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の登録・管理や配車を行う者</a:t>
                      </a:r>
                      <a:endPar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・申請者が事業全体</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対利用者・運転者</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の責任を負える体制を構築　</a:t>
                      </a: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・申請者の責任が明示されれば、運行管理業務の委託は認める</a:t>
                      </a: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○ドライバーの契約形態にかかわらず</a:t>
                      </a: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安全性を担保できる体制</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を構築</a:t>
                      </a: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p>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62467122"/>
                  </a:ext>
                </a:extLst>
              </a:tr>
            </a:tbl>
          </a:graphicData>
        </a:graphic>
      </p:graphicFrame>
      <p:sp>
        <p:nvSpPr>
          <p:cNvPr id="5" name="テキスト ボックス 4">
            <a:extLst>
              <a:ext uri="{FF2B5EF4-FFF2-40B4-BE49-F238E27FC236}">
                <a16:creationId xmlns:a16="http://schemas.microsoft.com/office/drawing/2014/main" id="{7197AE78-2FBB-48FD-B460-4ACCB8D42496}"/>
              </a:ext>
            </a:extLst>
          </p:cNvPr>
          <p:cNvSpPr txBox="1"/>
          <p:nvPr/>
        </p:nvSpPr>
        <p:spPr>
          <a:xfrm>
            <a:off x="240667" y="456399"/>
            <a:ext cx="7307394" cy="738664"/>
          </a:xfrm>
          <a:prstGeom prst="rect">
            <a:avLst/>
          </a:prstGeom>
          <a:noFill/>
        </p:spPr>
        <p:txBody>
          <a:bodyPr wrap="square" rtlCol="0">
            <a:spAutoFit/>
          </a:bodyPr>
          <a:lstStyle/>
          <a:p>
            <a:r>
              <a:rPr kumimoji="1" lang="en-US" altLang="ja-JP" sz="1400" b="1" dirty="0"/>
              <a:t>【</a:t>
            </a:r>
            <a:r>
              <a:rPr kumimoji="1" lang="ja-JP" altLang="en-US" sz="1400" b="1" dirty="0"/>
              <a:t>道路運送法第</a:t>
            </a:r>
            <a:r>
              <a:rPr kumimoji="1" lang="en-US" altLang="ja-JP" sz="1400" b="1" dirty="0"/>
              <a:t>78</a:t>
            </a:r>
            <a:r>
              <a:rPr kumimoji="1" lang="ja-JP" altLang="en-US" sz="1400" b="1" dirty="0"/>
              <a:t>条第</a:t>
            </a:r>
            <a:r>
              <a:rPr kumimoji="1" lang="en-US" altLang="ja-JP" sz="1400" b="1" dirty="0"/>
              <a:t>3</a:t>
            </a:r>
            <a:r>
              <a:rPr kumimoji="1" lang="ja-JP" altLang="en-US" sz="1400" b="1" dirty="0"/>
              <a:t>号（公共の福祉）に基づく許可事業として申請</a:t>
            </a:r>
            <a:r>
              <a:rPr kumimoji="1" lang="en-US" altLang="ja-JP" sz="1400" b="1" dirty="0"/>
              <a:t>】</a:t>
            </a:r>
            <a:endParaRPr kumimoji="1" lang="ja-JP" altLang="en-US" sz="1400" b="1" dirty="0"/>
          </a:p>
          <a:p>
            <a:r>
              <a:rPr kumimoji="1" lang="ja-JP" altLang="en-US" sz="1400" b="1" dirty="0"/>
              <a:t>　・大阪・関西万博来場者</a:t>
            </a:r>
            <a:r>
              <a:rPr kumimoji="1" lang="ja-JP" altLang="en-US" sz="1400" b="1"/>
              <a:t>により急増</a:t>
            </a:r>
            <a:r>
              <a:rPr kumimoji="1" lang="ja-JP" altLang="en-US" sz="1400" b="1" dirty="0"/>
              <a:t>する移動需要への対応</a:t>
            </a:r>
          </a:p>
          <a:p>
            <a:r>
              <a:rPr kumimoji="1" lang="ja-JP" altLang="en-US" sz="1400" b="1" dirty="0"/>
              <a:t>　・大阪・関西万博来場者の移動により影響を受ける大阪府民の移動需要への対応</a:t>
            </a:r>
          </a:p>
        </p:txBody>
      </p:sp>
      <p:sp>
        <p:nvSpPr>
          <p:cNvPr id="7" name="テキスト ボックス 6">
            <a:extLst>
              <a:ext uri="{FF2B5EF4-FFF2-40B4-BE49-F238E27FC236}">
                <a16:creationId xmlns:a16="http://schemas.microsoft.com/office/drawing/2014/main" id="{84B220DD-C728-4B1B-AFAF-6EB01FC380ED}"/>
              </a:ext>
            </a:extLst>
          </p:cNvPr>
          <p:cNvSpPr txBox="1"/>
          <p:nvPr/>
        </p:nvSpPr>
        <p:spPr>
          <a:xfrm>
            <a:off x="3572534" y="5973691"/>
            <a:ext cx="4523753" cy="738664"/>
          </a:xfrm>
          <a:prstGeom prst="rect">
            <a:avLst/>
          </a:prstGeom>
          <a:noFill/>
          <a:ln>
            <a:solidFill>
              <a:schemeClr val="tx1"/>
            </a:solidFill>
            <a:prstDash val="sysDash"/>
          </a:ln>
        </p:spPr>
        <p:txBody>
          <a:bodyPr wrap="square" rtlCol="0">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安全性の担保</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（次ページ参照）</a:t>
            </a: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▶ドライバーの資格確認、▶使用車両、車両整備</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▶運行管理、▶事故対応・防犯対策・苦情処理　　</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9272824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A3FEBEA7-8EDF-91E9-BF08-A83C26C170B1}"/>
              </a:ext>
            </a:extLst>
          </p:cNvPr>
          <p:cNvSpPr>
            <a:spLocks noGrp="1"/>
          </p:cNvSpPr>
          <p:nvPr>
            <p:ph type="sldNum" sz="quarter" idx="12"/>
          </p:nvPr>
        </p:nvSpPr>
        <p:spPr>
          <a:xfrm>
            <a:off x="8719373" y="6498776"/>
            <a:ext cx="417006"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C05A0C3-014B-4449-8009-2E442196B472}" type="slidenum">
              <a:rPr kumimoji="1" lang="ja-JP" altLang="en-US" sz="1108" b="1" i="0" u="none" strike="noStrike" kern="1200" cap="none" spc="0" normalizeH="0" baseline="0" noProof="0" smtClean="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1" lang="ja-JP" altLang="en-US" sz="1108"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endParaRPr>
          </a:p>
        </p:txBody>
      </p:sp>
      <p:sp>
        <p:nvSpPr>
          <p:cNvPr id="8" name="テキスト ボックス 7">
            <a:extLst>
              <a:ext uri="{FF2B5EF4-FFF2-40B4-BE49-F238E27FC236}">
                <a16:creationId xmlns:a16="http://schemas.microsoft.com/office/drawing/2014/main" id="{3AEAB902-EBF1-4275-AF95-E0D0D3EE54CC}"/>
              </a:ext>
            </a:extLst>
          </p:cNvPr>
          <p:cNvSpPr txBox="1"/>
          <p:nvPr/>
        </p:nvSpPr>
        <p:spPr>
          <a:xfrm>
            <a:off x="209636" y="66300"/>
            <a:ext cx="8420490" cy="400110"/>
          </a:xfrm>
          <a:prstGeom prst="rect">
            <a:avLst/>
          </a:prstGeom>
          <a:noFill/>
        </p:spPr>
        <p:txBody>
          <a:bodyPr wrap="square" rtlCol="0">
            <a:spAutoFit/>
          </a:bodyPr>
          <a:lstStyle/>
          <a:p>
            <a:pPr>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めざすべきライドシェアの姿（議論用たたき台）　安全性の担保</a:t>
            </a:r>
          </a:p>
        </p:txBody>
      </p:sp>
      <p:cxnSp>
        <p:nvCxnSpPr>
          <p:cNvPr id="9" name="直線コネクタ 8">
            <a:extLst>
              <a:ext uri="{FF2B5EF4-FFF2-40B4-BE49-F238E27FC236}">
                <a16:creationId xmlns:a16="http://schemas.microsoft.com/office/drawing/2014/main" id="{A5482E7A-FECA-4E38-BCC6-D30F7D9D998E}"/>
              </a:ext>
            </a:extLst>
          </p:cNvPr>
          <p:cNvCxnSpPr/>
          <p:nvPr/>
        </p:nvCxnSpPr>
        <p:spPr>
          <a:xfrm>
            <a:off x="240668" y="460403"/>
            <a:ext cx="8726251"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45" name="表 10">
            <a:extLst>
              <a:ext uri="{FF2B5EF4-FFF2-40B4-BE49-F238E27FC236}">
                <a16:creationId xmlns:a16="http://schemas.microsoft.com/office/drawing/2014/main" id="{453C2C4B-1FAF-4DB4-88F3-BFB04FCA19A5}"/>
              </a:ext>
            </a:extLst>
          </p:cNvPr>
          <p:cNvGraphicFramePr>
            <a:graphicFrameLocks noGrp="1"/>
          </p:cNvGraphicFramePr>
          <p:nvPr>
            <p:extLst>
              <p:ext uri="{D42A27DB-BD31-4B8C-83A1-F6EECF244321}">
                <p14:modId xmlns:p14="http://schemas.microsoft.com/office/powerpoint/2010/main" val="2265641837"/>
              </p:ext>
            </p:extLst>
          </p:nvPr>
        </p:nvGraphicFramePr>
        <p:xfrm>
          <a:off x="88541" y="538138"/>
          <a:ext cx="8966917" cy="6152379"/>
        </p:xfrm>
        <a:graphic>
          <a:graphicData uri="http://schemas.openxmlformats.org/drawingml/2006/table">
            <a:tbl>
              <a:tblPr firstRow="1" bandRow="1">
                <a:tableStyleId>{5940675A-B579-460E-94D1-54222C63F5DA}</a:tableStyleId>
              </a:tblPr>
              <a:tblGrid>
                <a:gridCol w="1428510">
                  <a:extLst>
                    <a:ext uri="{9D8B030D-6E8A-4147-A177-3AD203B41FA5}">
                      <a16:colId xmlns:a16="http://schemas.microsoft.com/office/drawing/2014/main" val="3991261256"/>
                    </a:ext>
                  </a:extLst>
                </a:gridCol>
                <a:gridCol w="5347108">
                  <a:extLst>
                    <a:ext uri="{9D8B030D-6E8A-4147-A177-3AD203B41FA5}">
                      <a16:colId xmlns:a16="http://schemas.microsoft.com/office/drawing/2014/main" val="2592018985"/>
                    </a:ext>
                  </a:extLst>
                </a:gridCol>
                <a:gridCol w="2191299">
                  <a:extLst>
                    <a:ext uri="{9D8B030D-6E8A-4147-A177-3AD203B41FA5}">
                      <a16:colId xmlns:a16="http://schemas.microsoft.com/office/drawing/2014/main" val="151019225"/>
                    </a:ext>
                  </a:extLst>
                </a:gridCol>
              </a:tblGrid>
              <a:tr h="309335">
                <a:tc>
                  <a:txBody>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項　　目</a:t>
                      </a:r>
                      <a:endParaRPr kumimoji="1" lang="en-US" altLang="ja-JP" sz="1400" b="1"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実　施　要　件　・　考　え　方　等</a:t>
                      </a:r>
                      <a:endParaRPr kumimoji="1" lang="en-US" altLang="ja-JP" sz="1400" b="1"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75000"/>
                      </a:schemeClr>
                    </a:solidFill>
                  </a:tcPr>
                </a:tc>
                <a:tc>
                  <a:txBody>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確認手法等</a:t>
                      </a:r>
                      <a:endParaRPr kumimoji="1" lang="en-US" altLang="ja-JP" sz="1400" b="1"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2737518651"/>
                  </a:ext>
                </a:extLst>
              </a:tr>
              <a:tr h="1471521">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▶ドライバーの</a:t>
                      </a:r>
                      <a:endParaRPr kumimoji="1" lang="en-US" altLang="ja-JP"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　 資格確認</a:t>
                      </a: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schemeClr>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第２種免許又は第１種免許取得者</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○安全確保等のための条件を設定</a:t>
                      </a: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○資質向上のための指導、教育等を実施</a:t>
                      </a: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844083" rtl="0" eaLnBrk="1" fontAlgn="auto" latinLnBrk="0" hangingPunct="1">
                        <a:lnSpc>
                          <a:spcPts val="16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・国土交通大臣が認定する講習</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ts val="16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と同等の講習を修了</a:t>
                      </a:r>
                    </a:p>
                    <a:p>
                      <a:pPr marL="0" marR="0" lvl="0" indent="0" algn="l" defTabSz="844083" rtl="0" eaLnBrk="1" fontAlgn="auto" latinLnBrk="0" hangingPunct="1">
                        <a:lnSpc>
                          <a:spcPts val="16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・交通違反歴がないこと（免許</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0" marR="0" lvl="0" indent="0" algn="l" defTabSz="844083" rtl="0" eaLnBrk="1" fontAlgn="auto" latinLnBrk="0" hangingPunct="1">
                        <a:lnSpc>
                          <a:spcPts val="16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 </a:t>
                      </a:r>
                      <a:r>
                        <a:rPr kumimoji="1" lang="ja-JP" altLang="en-US" sz="1200" b="0" dirty="0">
                          <a:solidFill>
                            <a:schemeClr val="tx1"/>
                          </a:solidFill>
                          <a:latin typeface="Meiryo UI" panose="020B0604030504040204" pitchFamily="50" charset="-128"/>
                          <a:ea typeface="Meiryo UI" panose="020B0604030504040204" pitchFamily="50" charset="-128"/>
                        </a:rPr>
                        <a:t>停止等の基準を設定）</a:t>
                      </a:r>
                    </a:p>
                    <a:p>
                      <a:pPr marL="0" marR="0" lvl="0" indent="0" algn="l" defTabSz="844083" rtl="0" eaLnBrk="1" fontAlgn="auto" latinLnBrk="0" hangingPunct="1">
                        <a:lnSpc>
                          <a:spcPts val="16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・犯罪歴のないこと</a:t>
                      </a:r>
                    </a:p>
                    <a:p>
                      <a:pPr marL="0" marR="0" lvl="0" indent="0" algn="l" defTabSz="844083" rtl="0" eaLnBrk="1" fontAlgn="auto" latinLnBrk="0" hangingPunct="1">
                        <a:lnSpc>
                          <a:spcPts val="16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・安全安心対策や資質向上に関</a:t>
                      </a:r>
                    </a:p>
                    <a:p>
                      <a:pPr marL="0" marR="0" lvl="0" indent="0" algn="l" defTabSz="844083" rtl="0" eaLnBrk="1" fontAlgn="auto" latinLnBrk="0" hangingPunct="1">
                        <a:lnSpc>
                          <a:spcPts val="16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　する講習の受講等</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62467122"/>
                  </a:ext>
                </a:extLst>
              </a:tr>
              <a:tr h="847626">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eiryo UI" panose="020B0604030504040204" pitchFamily="50" charset="-128"/>
                          <a:ea typeface="Meiryo UI" panose="020B0604030504040204" pitchFamily="50" charset="-128"/>
                        </a:rPr>
                        <a:t>▶使用車両、</a:t>
                      </a:r>
                      <a:endParaRPr kumimoji="1" lang="en-US" altLang="ja-JP" sz="1400" b="1" dirty="0">
                        <a:solidFill>
                          <a:schemeClr val="bg1"/>
                        </a:solidFill>
                        <a:latin typeface="Meiryo UI" panose="020B0604030504040204" pitchFamily="50" charset="-128"/>
                        <a:ea typeface="Meiryo UI" panose="020B0604030504040204" pitchFamily="50" charset="-128"/>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eiryo UI" panose="020B0604030504040204" pitchFamily="50" charset="-128"/>
                          <a:ea typeface="Meiryo UI" panose="020B0604030504040204" pitchFamily="50" charset="-128"/>
                        </a:rPr>
                        <a:t>　 車両整備</a:t>
                      </a: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schemeClr>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○ドライバーが使用権限を持つ自家用自動車または事業用自動車</a:t>
                      </a: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844083" rtl="0" eaLnBrk="1" fontAlgn="auto" latinLnBrk="0" hangingPunct="1">
                        <a:lnSpc>
                          <a:spcPts val="16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・運転手登録時に実車と車検証</a:t>
                      </a:r>
                    </a:p>
                    <a:p>
                      <a:pPr marL="0" marR="0" lvl="0" indent="0" algn="l" defTabSz="844083" rtl="0" eaLnBrk="1" fontAlgn="auto" latinLnBrk="0" hangingPunct="1">
                        <a:lnSpc>
                          <a:spcPts val="16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等を確認</a:t>
                      </a:r>
                    </a:p>
                    <a:p>
                      <a:pPr marL="0" marR="0" lvl="0" indent="0" algn="l" defTabSz="844083" rtl="0" eaLnBrk="1" fontAlgn="auto" latinLnBrk="0" hangingPunct="1">
                        <a:lnSpc>
                          <a:spcPts val="16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・定期的な点検を行うなど、継続</a:t>
                      </a:r>
                    </a:p>
                    <a:p>
                      <a:pPr marL="0" marR="0" lvl="0" indent="0" algn="l" defTabSz="844083" rtl="0" eaLnBrk="1" fontAlgn="auto" latinLnBrk="0" hangingPunct="1">
                        <a:lnSpc>
                          <a:spcPts val="16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的に安全性を確認</a:t>
                      </a: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641782859"/>
                  </a:ext>
                </a:extLst>
              </a:tr>
              <a:tr h="974283">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eiryo UI" panose="020B0604030504040204" pitchFamily="50" charset="-128"/>
                          <a:ea typeface="Meiryo UI" panose="020B0604030504040204" pitchFamily="50" charset="-128"/>
                        </a:rPr>
                        <a:t>▶運行管理</a:t>
                      </a: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schemeClr>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DX</a:t>
                      </a: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を活用した柔軟、機動的な運行管理</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の実現</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（運行管理者を１名以上選任</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0" strike="noStrike" dirty="0">
                          <a:solidFill>
                            <a:schemeClr val="tx1"/>
                          </a:solidFill>
                          <a:latin typeface="Meiryo UI" panose="020B0604030504040204" pitchFamily="50" charset="-128"/>
                          <a:ea typeface="Meiryo UI" panose="020B0604030504040204" pitchFamily="50" charset="-128"/>
                        </a:rPr>
                        <a:t>〇過労運転防止のため、ドライバーの運行時間は制限を設ける</a:t>
                      </a:r>
                      <a:endParaRPr kumimoji="1" lang="en-US" altLang="ja-JP" sz="1400" b="0" strike="no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844083" rtl="0" eaLnBrk="1" fontAlgn="auto" latinLnBrk="0" hangingPunct="1">
                        <a:lnSpc>
                          <a:spcPts val="16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・対面点呼と同等の確認ができる</a:t>
                      </a:r>
                    </a:p>
                    <a:p>
                      <a:pPr marL="0" marR="0" lvl="0" indent="0" algn="l" defTabSz="844083" rtl="0" eaLnBrk="1" fontAlgn="auto" latinLnBrk="0" hangingPunct="1">
                        <a:lnSpc>
                          <a:spcPts val="16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オンライン点呼の実施</a:t>
                      </a:r>
                    </a:p>
                    <a:p>
                      <a:pPr marL="0" marR="0" lvl="0" indent="0" algn="l" defTabSz="844083" rtl="0" eaLnBrk="1" fontAlgn="auto" latinLnBrk="0" hangingPunct="1">
                        <a:lnSpc>
                          <a:spcPts val="16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・運転者の健康・アルコールチェッ</a:t>
                      </a:r>
                    </a:p>
                    <a:p>
                      <a:pPr marL="0" marR="0" lvl="0" indent="0" algn="l" defTabSz="844083" rtl="0" eaLnBrk="1" fontAlgn="auto" latinLnBrk="0" hangingPunct="1">
                        <a:lnSpc>
                          <a:spcPts val="16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クが対面と同等に行えること</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329548999"/>
                  </a:ext>
                </a:extLst>
              </a:tr>
              <a:tr h="1037611">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eiryo UI" panose="020B0604030504040204" pitchFamily="50" charset="-128"/>
                          <a:ea typeface="Meiryo UI" panose="020B0604030504040204" pitchFamily="50" charset="-128"/>
                        </a:rPr>
                        <a:t>▶事故対応</a:t>
                      </a:r>
                      <a:endParaRPr kumimoji="1" lang="en-US" altLang="ja-JP"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schemeClr>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○実施主体の責任を明確化し、運行管理者の指示により</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事故発生時</a:t>
                      </a: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の現場や被害者等への対応にあたる体制を構築。</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○タクシーと同等以上の保険加入</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対人</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8000</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万円、対物</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200</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万円）</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844083" rtl="0" eaLnBrk="1" fontAlgn="auto" latinLnBrk="0" hangingPunct="1">
                        <a:lnSpc>
                          <a:spcPts val="16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・実施主体の責任の下、ドライ</a:t>
                      </a:r>
                    </a:p>
                    <a:p>
                      <a:pPr marL="0" marR="0" lvl="0" indent="0" algn="l" defTabSz="844083" rtl="0" eaLnBrk="1" fontAlgn="auto" latinLnBrk="0" hangingPunct="1">
                        <a:lnSpc>
                          <a:spcPts val="16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バーとともに、運行により生じた</a:t>
                      </a:r>
                    </a:p>
                    <a:p>
                      <a:pPr marL="0" marR="0" lvl="0" indent="0" algn="l" defTabSz="844083" rtl="0" eaLnBrk="1" fontAlgn="auto" latinLnBrk="0" hangingPunct="1">
                        <a:lnSpc>
                          <a:spcPts val="16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旅客・第三者の身体や財産に</a:t>
                      </a:r>
                    </a:p>
                    <a:p>
                      <a:pPr marL="0" marR="0" lvl="0" indent="0" algn="l" defTabSz="844083" rtl="0" eaLnBrk="1" fontAlgn="auto" latinLnBrk="0" hangingPunct="1">
                        <a:lnSpc>
                          <a:spcPts val="16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対する損害を賠償するための措</a:t>
                      </a:r>
                    </a:p>
                    <a:p>
                      <a:pPr marL="0" marR="0" lvl="0" indent="0" algn="l" defTabSz="844083" rtl="0" eaLnBrk="1" fontAlgn="auto" latinLnBrk="0" hangingPunct="1">
                        <a:lnSpc>
                          <a:spcPts val="16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置を実施</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524366272"/>
                  </a:ext>
                </a:extLst>
              </a:tr>
              <a:tr h="752633">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eiryo UI" panose="020B0604030504040204" pitchFamily="50" charset="-128"/>
                          <a:ea typeface="Meiryo UI" panose="020B0604030504040204" pitchFamily="50" charset="-128"/>
                        </a:rPr>
                        <a:t>▶防犯対策</a:t>
                      </a:r>
                      <a:endParaRPr kumimoji="1" lang="en-US" altLang="ja-JP"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schemeClr>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○実施主体の責任の下、ドライバーとともに、利用者の乗車中における</a:t>
                      </a: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防犯対策を整備</a:t>
                      </a:r>
                      <a:endPar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844083" rtl="0" eaLnBrk="1" fontAlgn="auto" latinLnBrk="0" hangingPunct="1">
                        <a:lnSpc>
                          <a:spcPts val="16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・ドライブレコーダー等（車内外の</a:t>
                      </a:r>
                    </a:p>
                    <a:p>
                      <a:pPr marL="0" marR="0" lvl="0" indent="0" algn="l" defTabSz="844083" rtl="0" eaLnBrk="1" fontAlgn="auto" latinLnBrk="0" hangingPunct="1">
                        <a:lnSpc>
                          <a:spcPts val="16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映像を記録）の設置</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88596489"/>
                  </a:ext>
                </a:extLst>
              </a:tr>
              <a:tr h="657641">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eiryo UI" panose="020B0604030504040204" pitchFamily="50" charset="-128"/>
                          <a:ea typeface="Meiryo UI" panose="020B0604030504040204" pitchFamily="50" charset="-128"/>
                        </a:rPr>
                        <a:t>▶苦情処理</a:t>
                      </a:r>
                      <a:endParaRPr kumimoji="1" lang="en-US" altLang="ja-JP"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schemeClr>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○実施主体の下に苦情処理体制を構築。</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利用者対応やドライバー教育</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につなげる。</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844083" rtl="0" eaLnBrk="1" fontAlgn="auto" latinLnBrk="0" hangingPunct="1">
                        <a:lnSpc>
                          <a:spcPts val="16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・実施主体による窓口設置、</a:t>
                      </a:r>
                    </a:p>
                    <a:p>
                      <a:pPr marL="0" marR="0" lvl="0" indent="0" algn="l" defTabSz="844083" rtl="0" eaLnBrk="1" fontAlgn="auto" latinLnBrk="0" hangingPunct="1">
                        <a:lnSpc>
                          <a:spcPts val="16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現場対応講習開催、マニュアル</a:t>
                      </a:r>
                    </a:p>
                    <a:p>
                      <a:pPr marL="0" marR="0" lvl="0" indent="0" algn="l" defTabSz="844083" rtl="0" eaLnBrk="1" fontAlgn="auto" latinLnBrk="0" hangingPunct="1">
                        <a:lnSpc>
                          <a:spcPts val="16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作成等</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605612030"/>
                  </a:ext>
                </a:extLst>
              </a:tr>
            </a:tbl>
          </a:graphicData>
        </a:graphic>
      </p:graphicFrame>
    </p:spTree>
    <p:extLst>
      <p:ext uri="{BB962C8B-B14F-4D97-AF65-F5344CB8AC3E}">
        <p14:creationId xmlns:p14="http://schemas.microsoft.com/office/powerpoint/2010/main" val="7500699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四角形: 角を丸くする 32">
            <a:extLst>
              <a:ext uri="{FF2B5EF4-FFF2-40B4-BE49-F238E27FC236}">
                <a16:creationId xmlns:a16="http://schemas.microsoft.com/office/drawing/2014/main" id="{25856650-FD38-4395-BE23-CD6F38060936}"/>
              </a:ext>
            </a:extLst>
          </p:cNvPr>
          <p:cNvSpPr/>
          <p:nvPr/>
        </p:nvSpPr>
        <p:spPr>
          <a:xfrm>
            <a:off x="3868408" y="1977748"/>
            <a:ext cx="1899295" cy="4668354"/>
          </a:xfrm>
          <a:prstGeom prst="roundRect">
            <a:avLst>
              <a:gd name="adj" fmla="val 8889"/>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3">
            <a:extLst>
              <a:ext uri="{FF2B5EF4-FFF2-40B4-BE49-F238E27FC236}">
                <a16:creationId xmlns:a16="http://schemas.microsoft.com/office/drawing/2014/main" id="{A3FEBEA7-8EDF-91E9-BF08-A83C26C170B1}"/>
              </a:ext>
            </a:extLst>
          </p:cNvPr>
          <p:cNvSpPr>
            <a:spLocks noGrp="1"/>
          </p:cNvSpPr>
          <p:nvPr>
            <p:ph type="sldNum" sz="quarter" idx="12"/>
          </p:nvPr>
        </p:nvSpPr>
        <p:spPr>
          <a:xfrm>
            <a:off x="8719373" y="6498776"/>
            <a:ext cx="417006" cy="365125"/>
          </a:xfrm>
        </p:spPr>
        <p:txBody>
          <a:bodyPr/>
          <a:lstStyle/>
          <a:p>
            <a:fld id="{2C05A0C3-014B-4449-8009-2E442196B472}" type="slidenum">
              <a:rPr kumimoji="1" lang="ja-JP" altLang="en-US" smtClean="0"/>
              <a:pPr/>
              <a:t>15</a:t>
            </a:fld>
            <a:endParaRPr kumimoji="1" lang="ja-JP" altLang="en-US" dirty="0"/>
          </a:p>
        </p:txBody>
      </p:sp>
      <p:sp>
        <p:nvSpPr>
          <p:cNvPr id="8" name="テキスト ボックス 7">
            <a:extLst>
              <a:ext uri="{FF2B5EF4-FFF2-40B4-BE49-F238E27FC236}">
                <a16:creationId xmlns:a16="http://schemas.microsoft.com/office/drawing/2014/main" id="{3AEAB902-EBF1-4275-AF95-E0D0D3EE54CC}"/>
              </a:ext>
            </a:extLst>
          </p:cNvPr>
          <p:cNvSpPr txBox="1"/>
          <p:nvPr/>
        </p:nvSpPr>
        <p:spPr>
          <a:xfrm>
            <a:off x="209636" y="66300"/>
            <a:ext cx="8420490" cy="400110"/>
          </a:xfrm>
          <a:prstGeom prst="rect">
            <a:avLst/>
          </a:prstGeom>
          <a:noFill/>
        </p:spPr>
        <p:txBody>
          <a:bodyPr wrap="square" rtlCol="0">
            <a:spAutoFit/>
          </a:bodyPr>
          <a:lstStyle/>
          <a:p>
            <a:pPr>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めざすべきライドシェアの姿のイメージ（議論用たたき台）</a:t>
            </a:r>
          </a:p>
        </p:txBody>
      </p:sp>
      <p:cxnSp>
        <p:nvCxnSpPr>
          <p:cNvPr id="9" name="直線コネクタ 8">
            <a:extLst>
              <a:ext uri="{FF2B5EF4-FFF2-40B4-BE49-F238E27FC236}">
                <a16:creationId xmlns:a16="http://schemas.microsoft.com/office/drawing/2014/main" id="{A5482E7A-FECA-4E38-BCC6-D30F7D9D998E}"/>
              </a:ext>
            </a:extLst>
          </p:cNvPr>
          <p:cNvCxnSpPr/>
          <p:nvPr/>
        </p:nvCxnSpPr>
        <p:spPr>
          <a:xfrm>
            <a:off x="240668" y="460403"/>
            <a:ext cx="8726251" cy="0"/>
          </a:xfrm>
          <a:prstGeom prst="line">
            <a:avLst/>
          </a:prstGeom>
        </p:spPr>
        <p:style>
          <a:lnRef idx="1">
            <a:schemeClr val="dk1"/>
          </a:lnRef>
          <a:fillRef idx="0">
            <a:schemeClr val="dk1"/>
          </a:fillRef>
          <a:effectRef idx="0">
            <a:schemeClr val="dk1"/>
          </a:effectRef>
          <a:fontRef idx="minor">
            <a:schemeClr val="tx1"/>
          </a:fontRef>
        </p:style>
      </p:cxnSp>
      <p:sp>
        <p:nvSpPr>
          <p:cNvPr id="10" name="角丸四角形 20">
            <a:extLst>
              <a:ext uri="{FF2B5EF4-FFF2-40B4-BE49-F238E27FC236}">
                <a16:creationId xmlns:a16="http://schemas.microsoft.com/office/drawing/2014/main" id="{A5C0B46E-C652-4976-AA52-55876BD424FF}"/>
              </a:ext>
            </a:extLst>
          </p:cNvPr>
          <p:cNvSpPr/>
          <p:nvPr/>
        </p:nvSpPr>
        <p:spPr>
          <a:xfrm>
            <a:off x="265492" y="1531503"/>
            <a:ext cx="2282417" cy="306467"/>
          </a:xfrm>
          <a:prstGeom prst="roundRect">
            <a:avLst/>
          </a:prstGeom>
          <a:solidFill>
            <a:srgbClr val="0070C0">
              <a:alpha val="90000"/>
            </a:srgbClr>
          </a:solidFill>
        </p:spPr>
        <p:style>
          <a:lnRef idx="0">
            <a:schemeClr val="accent2"/>
          </a:lnRef>
          <a:fillRef idx="3">
            <a:schemeClr val="accent2"/>
          </a:fillRef>
          <a:effectRef idx="3">
            <a:schemeClr val="accent2"/>
          </a:effectRef>
          <a:fontRef idx="minor">
            <a:schemeClr val="lt1"/>
          </a:fontRef>
        </p:style>
        <p:txBody>
          <a:bodyPr wrap="none" anchor="ctr" anchorCtr="1">
            <a:spAutoFit/>
          </a:bodyPr>
          <a:lstStyle/>
          <a:p>
            <a:pPr algn="ctr" defTabSz="422041"/>
            <a:r>
              <a:rPr lang="ja-JP" altLang="en-US" sz="1200" b="1" dirty="0">
                <a:solidFill>
                  <a:prstClr val="white"/>
                </a:solidFill>
                <a:latin typeface="Meiryo UI" panose="020B0604030504040204" pitchFamily="50" charset="-128"/>
                <a:ea typeface="Meiryo UI" panose="020B0604030504040204" pitchFamily="50" charset="-128"/>
              </a:rPr>
              <a:t>事業スキーム（基本的枠組み）</a:t>
            </a:r>
            <a:endParaRPr kumimoji="0" lang="en-US" altLang="ja-JP" sz="1200" b="1" dirty="0">
              <a:solidFill>
                <a:prstClr val="white"/>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243492EC-2C53-4206-B452-28CEC851BA36}"/>
              </a:ext>
            </a:extLst>
          </p:cNvPr>
          <p:cNvSpPr/>
          <p:nvPr/>
        </p:nvSpPr>
        <p:spPr>
          <a:xfrm>
            <a:off x="4402881" y="4350914"/>
            <a:ext cx="902811" cy="291490"/>
          </a:xfrm>
          <a:prstGeom prst="rect">
            <a:avLst/>
          </a:prstGeom>
          <a:noFill/>
        </p:spPr>
        <p:txBody>
          <a:bodyPr wrap="none" anchor="ctr" anchorCtr="1">
            <a:spAutoFit/>
          </a:bodyPr>
          <a:lstStyle/>
          <a:p>
            <a:pPr defTabSz="844083">
              <a:lnSpc>
                <a:spcPts val="1700"/>
              </a:lnSpc>
            </a:pPr>
            <a:r>
              <a:rPr kumimoji="1" lang="ja-JP" altLang="en-US" sz="1400" b="1" dirty="0">
                <a:solidFill>
                  <a:schemeClr val="accent5">
                    <a:lumMod val="50000"/>
                  </a:schemeClr>
                </a:solidFill>
                <a:latin typeface="Meiryo UI" panose="020B0604030504040204" pitchFamily="50" charset="-128"/>
                <a:ea typeface="Meiryo UI" panose="020B0604030504040204" pitchFamily="50" charset="-128"/>
              </a:rPr>
              <a:t>実施主体</a:t>
            </a:r>
          </a:p>
        </p:txBody>
      </p:sp>
      <p:sp>
        <p:nvSpPr>
          <p:cNvPr id="11" name="正方形/長方形 10">
            <a:extLst>
              <a:ext uri="{FF2B5EF4-FFF2-40B4-BE49-F238E27FC236}">
                <a16:creationId xmlns:a16="http://schemas.microsoft.com/office/drawing/2014/main" id="{34408879-0F32-4240-8A5D-9D08E05F2E35}"/>
              </a:ext>
            </a:extLst>
          </p:cNvPr>
          <p:cNvSpPr/>
          <p:nvPr/>
        </p:nvSpPr>
        <p:spPr>
          <a:xfrm>
            <a:off x="1071693" y="2020903"/>
            <a:ext cx="723275" cy="291490"/>
          </a:xfrm>
          <a:prstGeom prst="rect">
            <a:avLst/>
          </a:prstGeom>
          <a:noFill/>
        </p:spPr>
        <p:txBody>
          <a:bodyPr wrap="none" anchor="ctr" anchorCtr="1">
            <a:spAutoFit/>
          </a:bodyPr>
          <a:lstStyle/>
          <a:p>
            <a:pPr defTabSz="844083">
              <a:lnSpc>
                <a:spcPts val="1700"/>
              </a:lnSpc>
            </a:pPr>
            <a:r>
              <a:rPr kumimoji="1" lang="ja-JP" altLang="en-US" sz="1400" b="1" dirty="0">
                <a:solidFill>
                  <a:schemeClr val="accent5">
                    <a:lumMod val="50000"/>
                  </a:schemeClr>
                </a:solidFill>
                <a:latin typeface="Meiryo UI" panose="020B0604030504040204" pitchFamily="50" charset="-128"/>
                <a:ea typeface="Meiryo UI" panose="020B0604030504040204" pitchFamily="50" charset="-128"/>
              </a:rPr>
              <a:t>利用者</a:t>
            </a:r>
          </a:p>
        </p:txBody>
      </p:sp>
      <p:sp>
        <p:nvSpPr>
          <p:cNvPr id="14" name="正方形/長方形 13">
            <a:extLst>
              <a:ext uri="{FF2B5EF4-FFF2-40B4-BE49-F238E27FC236}">
                <a16:creationId xmlns:a16="http://schemas.microsoft.com/office/drawing/2014/main" id="{862C5F7E-862B-4614-8206-E09A0C6147A8}"/>
              </a:ext>
            </a:extLst>
          </p:cNvPr>
          <p:cNvSpPr/>
          <p:nvPr/>
        </p:nvSpPr>
        <p:spPr>
          <a:xfrm>
            <a:off x="8165913" y="2014839"/>
            <a:ext cx="723275" cy="291490"/>
          </a:xfrm>
          <a:prstGeom prst="rect">
            <a:avLst/>
          </a:prstGeom>
          <a:noFill/>
        </p:spPr>
        <p:txBody>
          <a:bodyPr wrap="none" anchor="ctr" anchorCtr="1">
            <a:spAutoFit/>
          </a:bodyPr>
          <a:lstStyle/>
          <a:p>
            <a:pPr defTabSz="844083">
              <a:lnSpc>
                <a:spcPts val="1700"/>
              </a:lnSpc>
            </a:pPr>
            <a:r>
              <a:rPr kumimoji="1" lang="ja-JP" altLang="en-US" sz="1400" b="1" dirty="0">
                <a:solidFill>
                  <a:schemeClr val="accent5">
                    <a:lumMod val="50000"/>
                  </a:schemeClr>
                </a:solidFill>
                <a:latin typeface="Meiryo UI" panose="020B0604030504040204" pitchFamily="50" charset="-128"/>
                <a:ea typeface="Meiryo UI" panose="020B0604030504040204" pitchFamily="50" charset="-128"/>
              </a:rPr>
              <a:t>運転者</a:t>
            </a:r>
          </a:p>
        </p:txBody>
      </p:sp>
      <p:sp>
        <p:nvSpPr>
          <p:cNvPr id="15" name="正方形/長方形 14">
            <a:extLst>
              <a:ext uri="{FF2B5EF4-FFF2-40B4-BE49-F238E27FC236}">
                <a16:creationId xmlns:a16="http://schemas.microsoft.com/office/drawing/2014/main" id="{65CE9D5C-6DF9-48B1-BEBE-1C5068F67D82}"/>
              </a:ext>
            </a:extLst>
          </p:cNvPr>
          <p:cNvSpPr/>
          <p:nvPr/>
        </p:nvSpPr>
        <p:spPr>
          <a:xfrm>
            <a:off x="8158293" y="3496430"/>
            <a:ext cx="646331" cy="286360"/>
          </a:xfrm>
          <a:prstGeom prst="rect">
            <a:avLst/>
          </a:prstGeom>
          <a:noFill/>
        </p:spPr>
        <p:txBody>
          <a:bodyPr wrap="none" anchor="ctr" anchorCtr="1">
            <a:spAutoFit/>
          </a:bodyPr>
          <a:lstStyle/>
          <a:p>
            <a:pPr defTabSz="844083">
              <a:lnSpc>
                <a:spcPts val="1700"/>
              </a:lnSpc>
            </a:pPr>
            <a:r>
              <a:rPr kumimoji="1" lang="ja-JP" altLang="en-US" sz="1200" b="1" dirty="0">
                <a:solidFill>
                  <a:sysClr val="windowText" lastClr="000000"/>
                </a:solidFill>
                <a:latin typeface="Meiryo UI" panose="020B0604030504040204" pitchFamily="50" charset="-128"/>
                <a:ea typeface="Meiryo UI" panose="020B0604030504040204" pitchFamily="50" charset="-128"/>
              </a:rPr>
              <a:t>運転者</a:t>
            </a:r>
          </a:p>
        </p:txBody>
      </p:sp>
      <p:sp>
        <p:nvSpPr>
          <p:cNvPr id="17" name="正方形/長方形 16">
            <a:extLst>
              <a:ext uri="{FF2B5EF4-FFF2-40B4-BE49-F238E27FC236}">
                <a16:creationId xmlns:a16="http://schemas.microsoft.com/office/drawing/2014/main" id="{C05EC0F1-6994-445D-84BE-96EEFC3B2A73}"/>
              </a:ext>
            </a:extLst>
          </p:cNvPr>
          <p:cNvSpPr/>
          <p:nvPr/>
        </p:nvSpPr>
        <p:spPr>
          <a:xfrm>
            <a:off x="4337319" y="2196100"/>
            <a:ext cx="973343" cy="291490"/>
          </a:xfrm>
          <a:prstGeom prst="rect">
            <a:avLst/>
          </a:prstGeom>
          <a:noFill/>
        </p:spPr>
        <p:txBody>
          <a:bodyPr wrap="none" anchor="ctr" anchorCtr="1">
            <a:spAutoFit/>
          </a:bodyPr>
          <a:lstStyle/>
          <a:p>
            <a:pPr defTabSz="844083">
              <a:lnSpc>
                <a:spcPts val="1700"/>
              </a:lnSpc>
            </a:pPr>
            <a:r>
              <a:rPr kumimoji="1" lang="ja-JP" altLang="en-US" sz="1400" b="1" dirty="0">
                <a:solidFill>
                  <a:schemeClr val="accent5">
                    <a:lumMod val="50000"/>
                  </a:schemeClr>
                </a:solidFill>
                <a:latin typeface="Meiryo UI" panose="020B0604030504040204" pitchFamily="50" charset="-128"/>
                <a:ea typeface="Meiryo UI" panose="020B0604030504040204" pitchFamily="50" charset="-128"/>
              </a:rPr>
              <a:t>配車アプリ</a:t>
            </a:r>
          </a:p>
        </p:txBody>
      </p:sp>
      <p:sp>
        <p:nvSpPr>
          <p:cNvPr id="4" name="矢印: 右 3">
            <a:extLst>
              <a:ext uri="{FF2B5EF4-FFF2-40B4-BE49-F238E27FC236}">
                <a16:creationId xmlns:a16="http://schemas.microsoft.com/office/drawing/2014/main" id="{00313A9F-81C1-499D-8E5C-748329B26116}"/>
              </a:ext>
            </a:extLst>
          </p:cNvPr>
          <p:cNvSpPr/>
          <p:nvPr/>
        </p:nvSpPr>
        <p:spPr>
          <a:xfrm>
            <a:off x="1941516" y="1984782"/>
            <a:ext cx="2160000" cy="576000"/>
          </a:xfrm>
          <a:prstGeom prst="rightArrow">
            <a:avLst>
              <a:gd name="adj1" fmla="val 68521"/>
              <a:gd name="adj2" fmla="val 53329"/>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D33EFAC3-27E0-4B30-91D1-A04D052C3203}"/>
              </a:ext>
            </a:extLst>
          </p:cNvPr>
          <p:cNvSpPr/>
          <p:nvPr/>
        </p:nvSpPr>
        <p:spPr>
          <a:xfrm>
            <a:off x="2273068" y="2049674"/>
            <a:ext cx="1452641" cy="431978"/>
          </a:xfrm>
          <a:prstGeom prst="rect">
            <a:avLst/>
          </a:prstGeom>
          <a:noFill/>
        </p:spPr>
        <p:txBody>
          <a:bodyPr wrap="none" anchor="ctr" anchorCtr="1">
            <a:spAutoFit/>
          </a:bodyPr>
          <a:lstStyle/>
          <a:p>
            <a:pPr algn="ctr" defTabSz="844083">
              <a:lnSpc>
                <a:spcPts val="1400"/>
              </a:lnSpc>
            </a:pPr>
            <a:r>
              <a:rPr kumimoji="1" lang="ja-JP" altLang="en-US" sz="1200" b="1" dirty="0">
                <a:solidFill>
                  <a:sysClr val="windowText" lastClr="000000"/>
                </a:solidFill>
                <a:latin typeface="Meiryo UI" panose="020B0604030504040204" pitchFamily="50" charset="-128"/>
                <a:ea typeface="Meiryo UI" panose="020B0604030504040204" pitchFamily="50" charset="-128"/>
              </a:rPr>
              <a:t>①配車依頼</a:t>
            </a:r>
            <a:endParaRPr kumimoji="1" lang="en-US" altLang="ja-JP" sz="1200" b="1" dirty="0">
              <a:solidFill>
                <a:sysClr val="windowText" lastClr="000000"/>
              </a:solidFill>
              <a:latin typeface="Meiryo UI" panose="020B0604030504040204" pitchFamily="50" charset="-128"/>
              <a:ea typeface="Meiryo UI" panose="020B0604030504040204" pitchFamily="50" charset="-128"/>
            </a:endParaRPr>
          </a:p>
          <a:p>
            <a:pPr algn="ctr" defTabSz="844083">
              <a:lnSpc>
                <a:spcPts val="1400"/>
              </a:lnSpc>
            </a:pPr>
            <a:r>
              <a:rPr kumimoji="1" lang="en-US" altLang="ja-JP" sz="1000" b="1" dirty="0">
                <a:solidFill>
                  <a:sysClr val="windowText" lastClr="000000"/>
                </a:solidFill>
                <a:latin typeface="Meiryo UI" panose="020B0604030504040204" pitchFamily="50" charset="-128"/>
                <a:ea typeface="Meiryo UI" panose="020B0604030504040204" pitchFamily="50" charset="-128"/>
              </a:rPr>
              <a:t>(</a:t>
            </a:r>
            <a:r>
              <a:rPr kumimoji="1" lang="ja-JP" altLang="en-US" sz="1000" b="1" dirty="0">
                <a:solidFill>
                  <a:sysClr val="windowText" lastClr="000000"/>
                </a:solidFill>
                <a:latin typeface="Meiryo UI" panose="020B0604030504040204" pitchFamily="50" charset="-128"/>
                <a:ea typeface="Meiryo UI" panose="020B0604030504040204" pitchFamily="50" charset="-128"/>
              </a:rPr>
              <a:t>乗降地等の条件提示</a:t>
            </a:r>
            <a:r>
              <a:rPr kumimoji="1" lang="en-US" altLang="ja-JP" sz="1000" b="1" dirty="0">
                <a:solidFill>
                  <a:sysClr val="windowText" lastClr="000000"/>
                </a:solidFill>
                <a:latin typeface="Meiryo UI" panose="020B0604030504040204" pitchFamily="50" charset="-128"/>
                <a:ea typeface="Meiryo UI" panose="020B0604030504040204" pitchFamily="50" charset="-128"/>
              </a:rPr>
              <a:t>)</a:t>
            </a:r>
            <a:endParaRPr kumimoji="1" lang="ja-JP" altLang="en-US" sz="1000" b="1" dirty="0">
              <a:solidFill>
                <a:sysClr val="windowText" lastClr="000000"/>
              </a:solidFill>
              <a:latin typeface="Meiryo UI" panose="020B0604030504040204" pitchFamily="50" charset="-128"/>
              <a:ea typeface="Meiryo UI" panose="020B0604030504040204" pitchFamily="50" charset="-128"/>
            </a:endParaRPr>
          </a:p>
        </p:txBody>
      </p:sp>
      <p:pic>
        <p:nvPicPr>
          <p:cNvPr id="19" name="図 18">
            <a:extLst>
              <a:ext uri="{FF2B5EF4-FFF2-40B4-BE49-F238E27FC236}">
                <a16:creationId xmlns:a16="http://schemas.microsoft.com/office/drawing/2014/main" id="{390AD591-4CEF-4B76-92AB-B15D1EB05B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8055835" y="2423090"/>
            <a:ext cx="804036" cy="598003"/>
          </a:xfrm>
          <a:prstGeom prst="rect">
            <a:avLst/>
          </a:prstGeom>
        </p:spPr>
      </p:pic>
      <p:pic>
        <p:nvPicPr>
          <p:cNvPr id="21" name="図 20">
            <a:extLst>
              <a:ext uri="{FF2B5EF4-FFF2-40B4-BE49-F238E27FC236}">
                <a16:creationId xmlns:a16="http://schemas.microsoft.com/office/drawing/2014/main" id="{6B7D94B8-3D5D-4E4D-890F-DB8F73BDE64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8079440" y="3230056"/>
            <a:ext cx="804036" cy="683431"/>
          </a:xfrm>
          <a:prstGeom prst="rect">
            <a:avLst/>
          </a:prstGeom>
        </p:spPr>
      </p:pic>
      <p:pic>
        <p:nvPicPr>
          <p:cNvPr id="27" name="図 26">
            <a:extLst>
              <a:ext uri="{FF2B5EF4-FFF2-40B4-BE49-F238E27FC236}">
                <a16:creationId xmlns:a16="http://schemas.microsoft.com/office/drawing/2014/main" id="{C7A622D9-A338-493A-9FF1-B50D43AC623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4269341" y="2675680"/>
            <a:ext cx="973150" cy="973150"/>
          </a:xfrm>
          <a:prstGeom prst="rect">
            <a:avLst/>
          </a:prstGeom>
        </p:spPr>
      </p:pic>
      <p:pic>
        <p:nvPicPr>
          <p:cNvPr id="29" name="図 28">
            <a:extLst>
              <a:ext uri="{FF2B5EF4-FFF2-40B4-BE49-F238E27FC236}">
                <a16:creationId xmlns:a16="http://schemas.microsoft.com/office/drawing/2014/main" id="{0B259004-BD6A-48D8-8AD1-33F20325BD7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1085131" y="3234706"/>
            <a:ext cx="662785" cy="760729"/>
          </a:xfrm>
          <a:prstGeom prst="rect">
            <a:avLst/>
          </a:prstGeom>
        </p:spPr>
      </p:pic>
      <p:pic>
        <p:nvPicPr>
          <p:cNvPr id="31" name="図 30">
            <a:extLst>
              <a:ext uri="{FF2B5EF4-FFF2-40B4-BE49-F238E27FC236}">
                <a16:creationId xmlns:a16="http://schemas.microsoft.com/office/drawing/2014/main" id="{160B2C75-D966-4A70-914B-8EC1935F5A0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1084346" y="2392458"/>
            <a:ext cx="662785" cy="760729"/>
          </a:xfrm>
          <a:prstGeom prst="rect">
            <a:avLst/>
          </a:prstGeom>
        </p:spPr>
      </p:pic>
      <p:sp>
        <p:nvSpPr>
          <p:cNvPr id="35" name="矢印: 右 34">
            <a:extLst>
              <a:ext uri="{FF2B5EF4-FFF2-40B4-BE49-F238E27FC236}">
                <a16:creationId xmlns:a16="http://schemas.microsoft.com/office/drawing/2014/main" id="{9E6DB6F6-CDA4-4236-B0BE-4747BA44C711}"/>
              </a:ext>
            </a:extLst>
          </p:cNvPr>
          <p:cNvSpPr/>
          <p:nvPr/>
        </p:nvSpPr>
        <p:spPr>
          <a:xfrm>
            <a:off x="5608411" y="1984567"/>
            <a:ext cx="2304000" cy="576000"/>
          </a:xfrm>
          <a:prstGeom prst="rightArrow">
            <a:avLst>
              <a:gd name="adj1" fmla="val 60583"/>
              <a:gd name="adj2" fmla="val 53329"/>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正方形/長方形 35">
            <a:extLst>
              <a:ext uri="{FF2B5EF4-FFF2-40B4-BE49-F238E27FC236}">
                <a16:creationId xmlns:a16="http://schemas.microsoft.com/office/drawing/2014/main" id="{06A9222B-A41B-412C-96B7-827EE0B6A8DE}"/>
              </a:ext>
            </a:extLst>
          </p:cNvPr>
          <p:cNvSpPr/>
          <p:nvPr/>
        </p:nvSpPr>
        <p:spPr>
          <a:xfrm>
            <a:off x="5937622" y="2136632"/>
            <a:ext cx="1370888" cy="271869"/>
          </a:xfrm>
          <a:prstGeom prst="rect">
            <a:avLst/>
          </a:prstGeom>
          <a:noFill/>
        </p:spPr>
        <p:txBody>
          <a:bodyPr wrap="none" anchor="ctr" anchorCtr="1">
            <a:spAutoFit/>
          </a:bodyPr>
          <a:lstStyle/>
          <a:p>
            <a:pPr algn="ctr" defTabSz="844083">
              <a:lnSpc>
                <a:spcPts val="1400"/>
              </a:lnSpc>
            </a:pPr>
            <a:r>
              <a:rPr kumimoji="1" lang="ja-JP" altLang="en-US" sz="1200" b="1" dirty="0">
                <a:solidFill>
                  <a:sysClr val="windowText" lastClr="000000"/>
                </a:solidFill>
                <a:latin typeface="Meiryo UI" panose="020B0604030504040204" pitchFamily="50" charset="-128"/>
                <a:ea typeface="Meiryo UI" panose="020B0604030504040204" pitchFamily="50" charset="-128"/>
              </a:rPr>
              <a:t>②照会・マッチング</a:t>
            </a:r>
          </a:p>
        </p:txBody>
      </p:sp>
      <p:sp>
        <p:nvSpPr>
          <p:cNvPr id="37" name="矢印: 右 36">
            <a:extLst>
              <a:ext uri="{FF2B5EF4-FFF2-40B4-BE49-F238E27FC236}">
                <a16:creationId xmlns:a16="http://schemas.microsoft.com/office/drawing/2014/main" id="{6EE3A831-DD42-4174-A005-3A55794A37A1}"/>
              </a:ext>
            </a:extLst>
          </p:cNvPr>
          <p:cNvSpPr/>
          <p:nvPr/>
        </p:nvSpPr>
        <p:spPr>
          <a:xfrm rot="10800000">
            <a:off x="5593570" y="2660320"/>
            <a:ext cx="2304000" cy="576000"/>
          </a:xfrm>
          <a:prstGeom prst="rightArrow">
            <a:avLst>
              <a:gd name="adj1" fmla="val 68521"/>
              <a:gd name="adj2" fmla="val 53329"/>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正方形/長方形 37">
            <a:extLst>
              <a:ext uri="{FF2B5EF4-FFF2-40B4-BE49-F238E27FC236}">
                <a16:creationId xmlns:a16="http://schemas.microsoft.com/office/drawing/2014/main" id="{8103B0A7-3A8D-429D-8BD3-D3E4D7D631F3}"/>
              </a:ext>
            </a:extLst>
          </p:cNvPr>
          <p:cNvSpPr/>
          <p:nvPr/>
        </p:nvSpPr>
        <p:spPr>
          <a:xfrm>
            <a:off x="5948263" y="2828431"/>
            <a:ext cx="1596911" cy="271869"/>
          </a:xfrm>
          <a:prstGeom prst="rect">
            <a:avLst/>
          </a:prstGeom>
          <a:noFill/>
        </p:spPr>
        <p:txBody>
          <a:bodyPr wrap="none" anchor="ctr" anchorCtr="1">
            <a:spAutoFit/>
          </a:bodyPr>
          <a:lstStyle/>
          <a:p>
            <a:pPr algn="ctr" defTabSz="844083">
              <a:lnSpc>
                <a:spcPts val="1400"/>
              </a:lnSpc>
            </a:pPr>
            <a:r>
              <a:rPr kumimoji="1" lang="ja-JP" altLang="en-US" sz="1200" b="1" dirty="0">
                <a:solidFill>
                  <a:sysClr val="windowText" lastClr="000000"/>
                </a:solidFill>
                <a:latin typeface="Meiryo UI" panose="020B0604030504040204" pitchFamily="50" charset="-128"/>
                <a:ea typeface="Meiryo UI" panose="020B0604030504040204" pitchFamily="50" charset="-128"/>
              </a:rPr>
              <a:t>③運送サービスの受諾</a:t>
            </a:r>
            <a:endParaRPr kumimoji="1" lang="en-US" altLang="ja-JP" sz="1200" b="1" dirty="0">
              <a:solidFill>
                <a:sysClr val="windowText" lastClr="000000"/>
              </a:solidFill>
              <a:latin typeface="Meiryo UI" panose="020B0604030504040204" pitchFamily="50" charset="-128"/>
              <a:ea typeface="Meiryo UI" panose="020B0604030504040204" pitchFamily="50" charset="-128"/>
            </a:endParaRPr>
          </a:p>
        </p:txBody>
      </p:sp>
      <p:sp>
        <p:nvSpPr>
          <p:cNvPr id="39" name="矢印: 右 38">
            <a:extLst>
              <a:ext uri="{FF2B5EF4-FFF2-40B4-BE49-F238E27FC236}">
                <a16:creationId xmlns:a16="http://schemas.microsoft.com/office/drawing/2014/main" id="{AD43859C-EE1E-4C43-AAEE-52FDD22FA03F}"/>
              </a:ext>
            </a:extLst>
          </p:cNvPr>
          <p:cNvSpPr/>
          <p:nvPr/>
        </p:nvSpPr>
        <p:spPr>
          <a:xfrm rot="10800000">
            <a:off x="1941516" y="2676083"/>
            <a:ext cx="2160000" cy="576000"/>
          </a:xfrm>
          <a:prstGeom prst="rightArrow">
            <a:avLst>
              <a:gd name="adj1" fmla="val 65875"/>
              <a:gd name="adj2" fmla="val 53329"/>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BB40483E-858C-4D5B-8600-6E08A3957A63}"/>
              </a:ext>
            </a:extLst>
          </p:cNvPr>
          <p:cNvSpPr/>
          <p:nvPr/>
        </p:nvSpPr>
        <p:spPr>
          <a:xfrm>
            <a:off x="2207670" y="2837126"/>
            <a:ext cx="1596911" cy="271869"/>
          </a:xfrm>
          <a:prstGeom prst="rect">
            <a:avLst/>
          </a:prstGeom>
          <a:noFill/>
        </p:spPr>
        <p:txBody>
          <a:bodyPr wrap="none" anchor="ctr" anchorCtr="1">
            <a:spAutoFit/>
          </a:bodyPr>
          <a:lstStyle/>
          <a:p>
            <a:pPr algn="ctr" defTabSz="844083">
              <a:lnSpc>
                <a:spcPts val="1400"/>
              </a:lnSpc>
            </a:pPr>
            <a:r>
              <a:rPr kumimoji="1" lang="ja-JP" altLang="en-US" sz="1200" b="1" dirty="0">
                <a:solidFill>
                  <a:sysClr val="windowText" lastClr="000000"/>
                </a:solidFill>
                <a:latin typeface="Meiryo UI" panose="020B0604030504040204" pitchFamily="50" charset="-128"/>
                <a:ea typeface="Meiryo UI" panose="020B0604030504040204" pitchFamily="50" charset="-128"/>
              </a:rPr>
              <a:t>④運送サービスの提供</a:t>
            </a:r>
            <a:endParaRPr kumimoji="1" lang="en-US" altLang="ja-JP" sz="1200" b="1" dirty="0">
              <a:solidFill>
                <a:sysClr val="windowText" lastClr="000000"/>
              </a:solidFill>
              <a:latin typeface="Meiryo UI" panose="020B0604030504040204" pitchFamily="50" charset="-128"/>
              <a:ea typeface="Meiryo UI" panose="020B0604030504040204" pitchFamily="50" charset="-128"/>
            </a:endParaRPr>
          </a:p>
        </p:txBody>
      </p:sp>
      <p:pic>
        <p:nvPicPr>
          <p:cNvPr id="43" name="図 42">
            <a:extLst>
              <a:ext uri="{FF2B5EF4-FFF2-40B4-BE49-F238E27FC236}">
                <a16:creationId xmlns:a16="http://schemas.microsoft.com/office/drawing/2014/main" id="{6F5424FC-E3EB-4901-BD21-39AE041267F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324002" y="5061274"/>
            <a:ext cx="1031054" cy="906405"/>
          </a:xfrm>
          <a:prstGeom prst="rect">
            <a:avLst/>
          </a:prstGeom>
        </p:spPr>
      </p:pic>
      <p:cxnSp>
        <p:nvCxnSpPr>
          <p:cNvPr id="44" name="直線矢印コネクタ 43">
            <a:extLst>
              <a:ext uri="{FF2B5EF4-FFF2-40B4-BE49-F238E27FC236}">
                <a16:creationId xmlns:a16="http://schemas.microsoft.com/office/drawing/2014/main" id="{19939EEC-C3C5-460F-BF33-3EE4D486D1CD}"/>
              </a:ext>
            </a:extLst>
          </p:cNvPr>
          <p:cNvCxnSpPr>
            <a:cxnSpLocks/>
          </p:cNvCxnSpPr>
          <p:nvPr/>
        </p:nvCxnSpPr>
        <p:spPr>
          <a:xfrm>
            <a:off x="5656195" y="5802497"/>
            <a:ext cx="2232000" cy="0"/>
          </a:xfrm>
          <a:prstGeom prst="straightConnector1">
            <a:avLst/>
          </a:prstGeom>
          <a:ln w="34925">
            <a:tailEnd type="triangle"/>
          </a:ln>
        </p:spPr>
        <p:style>
          <a:lnRef idx="1">
            <a:schemeClr val="dk1"/>
          </a:lnRef>
          <a:fillRef idx="0">
            <a:schemeClr val="dk1"/>
          </a:fillRef>
          <a:effectRef idx="0">
            <a:schemeClr val="dk1"/>
          </a:effectRef>
          <a:fontRef idx="minor">
            <a:schemeClr val="tx1"/>
          </a:fontRef>
        </p:style>
      </p:cxnSp>
      <p:sp>
        <p:nvSpPr>
          <p:cNvPr id="46" name="吹き出し: 角を丸めた四角形 45">
            <a:extLst>
              <a:ext uri="{FF2B5EF4-FFF2-40B4-BE49-F238E27FC236}">
                <a16:creationId xmlns:a16="http://schemas.microsoft.com/office/drawing/2014/main" id="{A8933A02-46EB-4CED-868F-BC712418E2F7}"/>
              </a:ext>
            </a:extLst>
          </p:cNvPr>
          <p:cNvSpPr/>
          <p:nvPr/>
        </p:nvSpPr>
        <p:spPr>
          <a:xfrm>
            <a:off x="5871526" y="6167747"/>
            <a:ext cx="1688643" cy="459700"/>
          </a:xfrm>
          <a:prstGeom prst="wedgeRoundRectCallout">
            <a:avLst>
              <a:gd name="adj1" fmla="val -8390"/>
              <a:gd name="adj2" fmla="val -82159"/>
              <a:gd name="adj3" fmla="val 16667"/>
            </a:avLst>
          </a:prstGeom>
        </p:spPr>
        <p:style>
          <a:lnRef idx="2">
            <a:schemeClr val="accent6"/>
          </a:lnRef>
          <a:fillRef idx="1">
            <a:schemeClr val="lt1"/>
          </a:fillRef>
          <a:effectRef idx="0">
            <a:schemeClr val="accent6"/>
          </a:effectRef>
          <a:fontRef idx="minor">
            <a:schemeClr val="dk1"/>
          </a:fontRef>
        </p:style>
        <p:txBody>
          <a:bodyPr wrap="square" lIns="36000" tIns="0" rIns="36000" bIns="0" rtlCol="0" anchor="ctr">
            <a:spAutoFit/>
          </a:bodyPr>
          <a:lstStyle/>
          <a:p>
            <a:r>
              <a:rPr kumimoji="1" lang="ja-JP" altLang="en-US" sz="900" dirty="0">
                <a:latin typeface="Meiryo UI" panose="020B0604030504040204" pitchFamily="50" charset="-128"/>
                <a:ea typeface="Meiryo UI" panose="020B0604030504040204" pitchFamily="50" charset="-128"/>
              </a:rPr>
              <a:t>➤免許証、講習受講証明登録</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➤車検証提示、点検結果報告</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➤事故報告</a:t>
            </a:r>
          </a:p>
        </p:txBody>
      </p:sp>
      <p:cxnSp>
        <p:nvCxnSpPr>
          <p:cNvPr id="47" name="直線矢印コネクタ 46">
            <a:extLst>
              <a:ext uri="{FF2B5EF4-FFF2-40B4-BE49-F238E27FC236}">
                <a16:creationId xmlns:a16="http://schemas.microsoft.com/office/drawing/2014/main" id="{6AEEC99A-A307-4A28-AF35-9B27EB532D78}"/>
              </a:ext>
            </a:extLst>
          </p:cNvPr>
          <p:cNvCxnSpPr>
            <a:cxnSpLocks/>
          </p:cNvCxnSpPr>
          <p:nvPr/>
        </p:nvCxnSpPr>
        <p:spPr>
          <a:xfrm flipH="1">
            <a:off x="5629570" y="6001186"/>
            <a:ext cx="2232000" cy="0"/>
          </a:xfrm>
          <a:prstGeom prst="straightConnector1">
            <a:avLst/>
          </a:prstGeom>
          <a:ln w="34925">
            <a:tailEnd type="triangle"/>
          </a:ln>
        </p:spPr>
        <p:style>
          <a:lnRef idx="1">
            <a:schemeClr val="dk1"/>
          </a:lnRef>
          <a:fillRef idx="0">
            <a:schemeClr val="dk1"/>
          </a:fillRef>
          <a:effectRef idx="0">
            <a:schemeClr val="dk1"/>
          </a:effectRef>
          <a:fontRef idx="minor">
            <a:schemeClr val="tx1"/>
          </a:fontRef>
        </p:style>
      </p:cxnSp>
      <p:sp>
        <p:nvSpPr>
          <p:cNvPr id="50" name="吹き出し: 角を丸めた四角形 49">
            <a:extLst>
              <a:ext uri="{FF2B5EF4-FFF2-40B4-BE49-F238E27FC236}">
                <a16:creationId xmlns:a16="http://schemas.microsoft.com/office/drawing/2014/main" id="{05ACE8D1-1716-41BB-B30D-8DB5B80EB691}"/>
              </a:ext>
            </a:extLst>
          </p:cNvPr>
          <p:cNvSpPr/>
          <p:nvPr/>
        </p:nvSpPr>
        <p:spPr>
          <a:xfrm>
            <a:off x="5855441" y="4810907"/>
            <a:ext cx="2080881" cy="766167"/>
          </a:xfrm>
          <a:prstGeom prst="wedgeRoundRectCallout">
            <a:avLst>
              <a:gd name="adj1" fmla="val -9847"/>
              <a:gd name="adj2" fmla="val 75095"/>
              <a:gd name="adj3" fmla="val 16667"/>
            </a:avLst>
          </a:prstGeom>
        </p:spPr>
        <p:style>
          <a:lnRef idx="2">
            <a:schemeClr val="accent6"/>
          </a:lnRef>
          <a:fillRef idx="1">
            <a:schemeClr val="lt1"/>
          </a:fillRef>
          <a:effectRef idx="0">
            <a:schemeClr val="accent6"/>
          </a:effectRef>
          <a:fontRef idx="minor">
            <a:schemeClr val="dk1"/>
          </a:fontRef>
        </p:style>
        <p:txBody>
          <a:bodyPr wrap="square" lIns="36000" tIns="0" rIns="36000" bIns="0" rtlCol="0" anchor="ctr">
            <a:spAutoFit/>
          </a:bodyPr>
          <a:lstStyle/>
          <a:p>
            <a:r>
              <a:rPr kumimoji="1" lang="ja-JP" altLang="en-US" sz="900" dirty="0">
                <a:latin typeface="Meiryo UI" panose="020B0604030504040204" pitchFamily="50" charset="-128"/>
                <a:ea typeface="Meiryo UI" panose="020B0604030504040204" pitchFamily="50" charset="-128"/>
              </a:rPr>
              <a:t>➤資格要件等の確認</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➤稼働時間の管理</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➤健康確認・アルコールチェック</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➤安全安心、資質向上等の講習を実施</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➤事故やトラフル発生時等の現場対応</a:t>
            </a:r>
            <a:endParaRPr kumimoji="1" lang="en-US" altLang="ja-JP" sz="900" dirty="0">
              <a:latin typeface="Meiryo UI" panose="020B0604030504040204" pitchFamily="50" charset="-128"/>
              <a:ea typeface="Meiryo UI" panose="020B0604030504040204" pitchFamily="50" charset="-128"/>
            </a:endParaRPr>
          </a:p>
        </p:txBody>
      </p:sp>
      <p:sp>
        <p:nvSpPr>
          <p:cNvPr id="52" name="吹き出し: 角を丸めた四角形 51">
            <a:extLst>
              <a:ext uri="{FF2B5EF4-FFF2-40B4-BE49-F238E27FC236}">
                <a16:creationId xmlns:a16="http://schemas.microsoft.com/office/drawing/2014/main" id="{22A8E586-58C2-419D-9765-D868B3963827}"/>
              </a:ext>
            </a:extLst>
          </p:cNvPr>
          <p:cNvSpPr/>
          <p:nvPr/>
        </p:nvSpPr>
        <p:spPr>
          <a:xfrm>
            <a:off x="2132592" y="4938914"/>
            <a:ext cx="1455087" cy="612934"/>
          </a:xfrm>
          <a:prstGeom prst="wedgeRoundRectCallout">
            <a:avLst>
              <a:gd name="adj1" fmla="val -31861"/>
              <a:gd name="adj2" fmla="val 90198"/>
              <a:gd name="adj3" fmla="val 16667"/>
            </a:avLst>
          </a:prstGeom>
        </p:spPr>
        <p:style>
          <a:lnRef idx="2">
            <a:schemeClr val="accent6"/>
          </a:lnRef>
          <a:fillRef idx="1">
            <a:schemeClr val="lt1"/>
          </a:fillRef>
          <a:effectRef idx="0">
            <a:schemeClr val="accent6"/>
          </a:effectRef>
          <a:fontRef idx="minor">
            <a:schemeClr val="dk1"/>
          </a:fontRef>
        </p:style>
        <p:txBody>
          <a:bodyPr wrap="square" lIns="36000" tIns="0" rIns="36000" bIns="0" rtlCol="0" anchor="ctr">
            <a:spAutoFit/>
          </a:bodyPr>
          <a:lstStyle/>
          <a:p>
            <a:r>
              <a:rPr kumimoji="1" lang="ja-JP" altLang="en-US" sz="900" dirty="0">
                <a:latin typeface="Meiryo UI" panose="020B0604030504040204" pitchFamily="50" charset="-128"/>
                <a:ea typeface="Meiryo UI" panose="020B0604030504040204" pitchFamily="50" charset="-128"/>
              </a:rPr>
              <a:t>➤運賃</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上下限</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事前提示</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➤運賃収受・決済</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➤事故・トラブル対応</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➤苦情対応</a:t>
            </a:r>
            <a:endParaRPr kumimoji="1" lang="ja-JP" altLang="en-US" sz="900" dirty="0">
              <a:latin typeface="Meiryo UI" panose="020B0604030504040204" pitchFamily="50" charset="-128"/>
              <a:ea typeface="Meiryo UI" panose="020B0604030504040204" pitchFamily="50" charset="-128"/>
            </a:endParaRPr>
          </a:p>
        </p:txBody>
      </p:sp>
      <p:cxnSp>
        <p:nvCxnSpPr>
          <p:cNvPr id="53" name="直線矢印コネクタ 52">
            <a:extLst>
              <a:ext uri="{FF2B5EF4-FFF2-40B4-BE49-F238E27FC236}">
                <a16:creationId xmlns:a16="http://schemas.microsoft.com/office/drawing/2014/main" id="{155E3F19-9AF9-4494-881C-B844F5940D19}"/>
              </a:ext>
            </a:extLst>
          </p:cNvPr>
          <p:cNvCxnSpPr>
            <a:cxnSpLocks/>
          </p:cNvCxnSpPr>
          <p:nvPr/>
        </p:nvCxnSpPr>
        <p:spPr>
          <a:xfrm flipH="1">
            <a:off x="1941515" y="5802497"/>
            <a:ext cx="2088000" cy="0"/>
          </a:xfrm>
          <a:prstGeom prst="straightConnector1">
            <a:avLst/>
          </a:prstGeom>
          <a:ln w="34925">
            <a:tailEnd type="triangle"/>
          </a:ln>
        </p:spPr>
        <p:style>
          <a:lnRef idx="1">
            <a:schemeClr val="dk1"/>
          </a:lnRef>
          <a:fillRef idx="0">
            <a:schemeClr val="dk1"/>
          </a:fillRef>
          <a:effectRef idx="0">
            <a:schemeClr val="dk1"/>
          </a:effectRef>
          <a:fontRef idx="minor">
            <a:schemeClr val="tx1"/>
          </a:fontRef>
        </p:style>
      </p:cxnSp>
      <p:sp>
        <p:nvSpPr>
          <p:cNvPr id="40" name="矢印: 右 39">
            <a:extLst>
              <a:ext uri="{FF2B5EF4-FFF2-40B4-BE49-F238E27FC236}">
                <a16:creationId xmlns:a16="http://schemas.microsoft.com/office/drawing/2014/main" id="{3260BF5D-ECD9-4D14-B3E1-995C72FCD94A}"/>
              </a:ext>
            </a:extLst>
          </p:cNvPr>
          <p:cNvSpPr/>
          <p:nvPr/>
        </p:nvSpPr>
        <p:spPr>
          <a:xfrm>
            <a:off x="1932729" y="3393413"/>
            <a:ext cx="2160000" cy="576000"/>
          </a:xfrm>
          <a:prstGeom prst="rightArrow">
            <a:avLst>
              <a:gd name="adj1" fmla="val 68521"/>
              <a:gd name="adj2" fmla="val 53329"/>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a:extLst>
              <a:ext uri="{FF2B5EF4-FFF2-40B4-BE49-F238E27FC236}">
                <a16:creationId xmlns:a16="http://schemas.microsoft.com/office/drawing/2014/main" id="{1615C881-1488-4C76-898A-C50F51FF7132}"/>
              </a:ext>
            </a:extLst>
          </p:cNvPr>
          <p:cNvSpPr/>
          <p:nvPr/>
        </p:nvSpPr>
        <p:spPr>
          <a:xfrm>
            <a:off x="2080285" y="3540872"/>
            <a:ext cx="1641795" cy="271869"/>
          </a:xfrm>
          <a:prstGeom prst="rect">
            <a:avLst/>
          </a:prstGeom>
          <a:noFill/>
        </p:spPr>
        <p:txBody>
          <a:bodyPr wrap="none" anchor="ctr" anchorCtr="1">
            <a:spAutoFit/>
          </a:bodyPr>
          <a:lstStyle/>
          <a:p>
            <a:pPr algn="ctr" defTabSz="844083">
              <a:lnSpc>
                <a:spcPts val="1400"/>
              </a:lnSpc>
            </a:pPr>
            <a:r>
              <a:rPr kumimoji="1" lang="ja-JP" altLang="en-US" sz="1200" b="1" dirty="0">
                <a:solidFill>
                  <a:sysClr val="windowText" lastClr="000000"/>
                </a:solidFill>
                <a:latin typeface="Meiryo UI" panose="020B0604030504040204" pitchFamily="50" charset="-128"/>
                <a:ea typeface="Meiryo UI" panose="020B0604030504040204" pitchFamily="50" charset="-128"/>
              </a:rPr>
              <a:t>⑤運転者に対する評価</a:t>
            </a:r>
            <a:endParaRPr kumimoji="1" lang="en-US" altLang="ja-JP" sz="1200" b="1" dirty="0">
              <a:solidFill>
                <a:sysClr val="windowText" lastClr="000000"/>
              </a:solidFill>
              <a:latin typeface="Meiryo UI" panose="020B0604030504040204" pitchFamily="50" charset="-128"/>
              <a:ea typeface="Meiryo UI" panose="020B0604030504040204" pitchFamily="50" charset="-128"/>
            </a:endParaRPr>
          </a:p>
        </p:txBody>
      </p:sp>
      <p:sp>
        <p:nvSpPr>
          <p:cNvPr id="45" name="テキスト ボックス 44">
            <a:extLst>
              <a:ext uri="{FF2B5EF4-FFF2-40B4-BE49-F238E27FC236}">
                <a16:creationId xmlns:a16="http://schemas.microsoft.com/office/drawing/2014/main" id="{98DC7381-89E2-475A-A495-D0FEE3D8E472}"/>
              </a:ext>
            </a:extLst>
          </p:cNvPr>
          <p:cNvSpPr txBox="1"/>
          <p:nvPr/>
        </p:nvSpPr>
        <p:spPr>
          <a:xfrm>
            <a:off x="240667" y="536740"/>
            <a:ext cx="8726251" cy="833305"/>
          </a:xfrm>
          <a:prstGeom prst="rect">
            <a:avLst/>
          </a:prstGeom>
          <a:noFill/>
          <a:ln w="19050">
            <a:solidFill>
              <a:schemeClr val="accent1"/>
            </a:solidFill>
          </a:ln>
        </p:spPr>
        <p:txBody>
          <a:bodyPr wrap="square">
            <a:spAutoFit/>
          </a:bodyPr>
          <a:lstStyle/>
          <a:p>
            <a:pPr marL="285750" indent="-285750">
              <a:lnSpc>
                <a:spcPts val="2000"/>
              </a:lnSpc>
              <a:buFont typeface="Wingdings" panose="05000000000000000000" pitchFamily="2" charset="2"/>
              <a:buChar char="n"/>
            </a:pPr>
            <a:r>
              <a:rPr lang="ja-JP" altLang="en-US" sz="1400" b="1" u="sng" dirty="0">
                <a:latin typeface="Meiryo UI" panose="020B0604030504040204" pitchFamily="50" charset="-128"/>
                <a:ea typeface="Meiryo UI" panose="020B0604030504040204" pitchFamily="50" charset="-128"/>
              </a:rPr>
              <a:t>配車アプリを通じ、利用者と運転者をマッチング</a:t>
            </a:r>
            <a:r>
              <a:rPr lang="ja-JP" altLang="en-US" sz="1400" dirty="0">
                <a:latin typeface="Meiryo UI" panose="020B0604030504040204" pitchFamily="50" charset="-128"/>
                <a:ea typeface="Meiryo UI" panose="020B0604030504040204" pitchFamily="50" charset="-128"/>
              </a:rPr>
              <a:t>、運送契約に基づき運送サービスを提供。</a:t>
            </a:r>
            <a:endParaRPr lang="en-US" altLang="ja-JP" sz="1400" dirty="0">
              <a:latin typeface="Meiryo UI" panose="020B0604030504040204" pitchFamily="50" charset="-128"/>
              <a:ea typeface="Meiryo UI" panose="020B0604030504040204" pitchFamily="50" charset="-128"/>
            </a:endParaRPr>
          </a:p>
          <a:p>
            <a:pPr marL="285750" indent="-285750">
              <a:lnSpc>
                <a:spcPts val="2000"/>
              </a:lnSpc>
              <a:buFont typeface="Wingdings" panose="05000000000000000000" pitchFamily="2" charset="2"/>
              <a:buChar char="n"/>
            </a:pPr>
            <a:r>
              <a:rPr lang="ja-JP" altLang="en-US" sz="1400" dirty="0">
                <a:latin typeface="Meiryo UI" panose="020B0604030504040204" pitchFamily="50" charset="-128"/>
                <a:ea typeface="Meiryo UI" panose="020B0604030504040204" pitchFamily="50" charset="-128"/>
              </a:rPr>
              <a:t>利用者にとって安全な運送サービス提供のため、原則、</a:t>
            </a:r>
            <a:r>
              <a:rPr lang="ja-JP" altLang="en-US" sz="1400" b="1" u="sng" dirty="0">
                <a:latin typeface="Meiryo UI" panose="020B0604030504040204" pitchFamily="50" charset="-128"/>
                <a:ea typeface="Meiryo UI" panose="020B0604030504040204" pitchFamily="50" charset="-128"/>
              </a:rPr>
              <a:t>事業実施者が運送サービス提供に関する責任を負う</a:t>
            </a:r>
            <a:r>
              <a:rPr lang="ja-JP" altLang="en-US" sz="1400" dirty="0">
                <a:latin typeface="Meiryo UI" panose="020B0604030504040204" pitchFamily="50" charset="-128"/>
                <a:ea typeface="Meiryo UI" panose="020B0604030504040204" pitchFamily="50" charset="-128"/>
              </a:rPr>
              <a:t>。</a:t>
            </a:r>
          </a:p>
          <a:p>
            <a:pPr>
              <a:lnSpc>
                <a:spcPts val="2000"/>
              </a:lnSpc>
            </a:pPr>
            <a:r>
              <a:rPr lang="ja-JP" altLang="en-US" sz="1400" dirty="0">
                <a:latin typeface="Meiryo UI" panose="020B0604030504040204" pitchFamily="50" charset="-128"/>
                <a:ea typeface="Meiryo UI" panose="020B0604030504040204" pitchFamily="50" charset="-128"/>
              </a:rPr>
              <a:t>　　 利用者に対しては事故・トラブルの対応等、運転者に対しては、運転者・使用車両及び運行の管理等を行う。</a:t>
            </a:r>
            <a:endParaRPr lang="ja-JP" altLang="en-US" sz="1400" u="sng" dirty="0">
              <a:latin typeface="Meiryo UI" panose="020B0604030504040204" pitchFamily="50" charset="-128"/>
              <a:ea typeface="Meiryo UI" panose="020B0604030504040204" pitchFamily="50" charset="-128"/>
            </a:endParaRPr>
          </a:p>
        </p:txBody>
      </p:sp>
      <p:sp>
        <p:nvSpPr>
          <p:cNvPr id="48" name="正方形/長方形 47">
            <a:extLst>
              <a:ext uri="{FF2B5EF4-FFF2-40B4-BE49-F238E27FC236}">
                <a16:creationId xmlns:a16="http://schemas.microsoft.com/office/drawing/2014/main" id="{DAC5B9ED-AF80-47C4-AA53-CBB4DA2117F0}"/>
              </a:ext>
            </a:extLst>
          </p:cNvPr>
          <p:cNvSpPr/>
          <p:nvPr/>
        </p:nvSpPr>
        <p:spPr>
          <a:xfrm>
            <a:off x="229208" y="2049674"/>
            <a:ext cx="540000" cy="1980000"/>
          </a:xfrm>
          <a:prstGeom prst="rect">
            <a:avLst/>
          </a:prstGeom>
          <a:noFill/>
          <a:ln>
            <a:solidFill>
              <a:schemeClr val="accent1"/>
            </a:solidFill>
          </a:ln>
        </p:spPr>
        <p:txBody>
          <a:bodyPr vert="eaVert" wrap="none" anchor="ctr" anchorCtr="1">
            <a:spAutoFit/>
          </a:bodyPr>
          <a:lstStyle/>
          <a:p>
            <a:pPr defTabSz="844083">
              <a:lnSpc>
                <a:spcPts val="1700"/>
              </a:lnSpc>
            </a:pPr>
            <a:r>
              <a:rPr kumimoji="1" lang="ja-JP" altLang="en-US" sz="1200" b="1" dirty="0">
                <a:solidFill>
                  <a:sysClr val="windowText" lastClr="000000"/>
                </a:solidFill>
                <a:latin typeface="Meiryo UI" panose="020B0604030504040204" pitchFamily="50" charset="-128"/>
                <a:ea typeface="Meiryo UI" panose="020B0604030504040204" pitchFamily="50" charset="-128"/>
              </a:rPr>
              <a:t>配車依頼からサービス</a:t>
            </a:r>
            <a:endParaRPr kumimoji="1" lang="en-US" altLang="ja-JP" sz="1200" b="1" dirty="0">
              <a:solidFill>
                <a:sysClr val="windowText" lastClr="000000"/>
              </a:solidFill>
              <a:latin typeface="Meiryo UI" panose="020B0604030504040204" pitchFamily="50" charset="-128"/>
              <a:ea typeface="Meiryo UI" panose="020B0604030504040204" pitchFamily="50" charset="-128"/>
            </a:endParaRPr>
          </a:p>
          <a:p>
            <a:pPr defTabSz="844083">
              <a:lnSpc>
                <a:spcPts val="1700"/>
              </a:lnSpc>
            </a:pPr>
            <a:r>
              <a:rPr kumimoji="1" lang="ja-JP" altLang="en-US" sz="1200" b="1" dirty="0">
                <a:solidFill>
                  <a:sysClr val="windowText" lastClr="000000"/>
                </a:solidFill>
                <a:latin typeface="Meiryo UI" panose="020B0604030504040204" pitchFamily="50" charset="-128"/>
                <a:ea typeface="Meiryo UI" panose="020B0604030504040204" pitchFamily="50" charset="-128"/>
              </a:rPr>
              <a:t>提供までの流れ</a:t>
            </a:r>
          </a:p>
        </p:txBody>
      </p:sp>
      <p:sp>
        <p:nvSpPr>
          <p:cNvPr id="49" name="正方形/長方形 48">
            <a:extLst>
              <a:ext uri="{FF2B5EF4-FFF2-40B4-BE49-F238E27FC236}">
                <a16:creationId xmlns:a16="http://schemas.microsoft.com/office/drawing/2014/main" id="{30FC3311-C31B-41AE-A916-1A6A855159BC}"/>
              </a:ext>
            </a:extLst>
          </p:cNvPr>
          <p:cNvSpPr/>
          <p:nvPr/>
        </p:nvSpPr>
        <p:spPr>
          <a:xfrm>
            <a:off x="235841" y="4252825"/>
            <a:ext cx="540000" cy="2304000"/>
          </a:xfrm>
          <a:prstGeom prst="rect">
            <a:avLst/>
          </a:prstGeom>
          <a:noFill/>
          <a:ln>
            <a:solidFill>
              <a:schemeClr val="accent1"/>
            </a:solidFill>
          </a:ln>
        </p:spPr>
        <p:txBody>
          <a:bodyPr vert="eaVert" wrap="none" anchor="ctr" anchorCtr="1">
            <a:spAutoFit/>
          </a:bodyPr>
          <a:lstStyle/>
          <a:p>
            <a:pPr defTabSz="844083">
              <a:lnSpc>
                <a:spcPts val="1700"/>
              </a:lnSpc>
            </a:pPr>
            <a:r>
              <a:rPr kumimoji="1" lang="ja-JP" altLang="en-US" sz="1200" b="1" dirty="0">
                <a:solidFill>
                  <a:sysClr val="windowText" lastClr="000000"/>
                </a:solidFill>
                <a:latin typeface="Meiryo UI" panose="020B0604030504040204" pitchFamily="50" charset="-128"/>
                <a:ea typeface="Meiryo UI" panose="020B0604030504040204" pitchFamily="50" charset="-128"/>
              </a:rPr>
              <a:t>事業実施者・利用者・</a:t>
            </a:r>
            <a:endParaRPr kumimoji="1" lang="en-US" altLang="ja-JP" sz="1200" b="1" dirty="0">
              <a:solidFill>
                <a:sysClr val="windowText" lastClr="000000"/>
              </a:solidFill>
              <a:latin typeface="Meiryo UI" panose="020B0604030504040204" pitchFamily="50" charset="-128"/>
              <a:ea typeface="Meiryo UI" panose="020B0604030504040204" pitchFamily="50" charset="-128"/>
            </a:endParaRPr>
          </a:p>
          <a:p>
            <a:pPr defTabSz="844083">
              <a:lnSpc>
                <a:spcPts val="1700"/>
              </a:lnSpc>
            </a:pPr>
            <a:r>
              <a:rPr kumimoji="1" lang="ja-JP" altLang="en-US" sz="1200" b="1" dirty="0">
                <a:solidFill>
                  <a:sysClr val="windowText" lastClr="000000"/>
                </a:solidFill>
                <a:latin typeface="Meiryo UI" panose="020B0604030504040204" pitchFamily="50" charset="-128"/>
                <a:ea typeface="Meiryo UI" panose="020B0604030504040204" pitchFamily="50" charset="-128"/>
              </a:rPr>
              <a:t>運転者間の手続き等</a:t>
            </a:r>
          </a:p>
        </p:txBody>
      </p:sp>
      <p:cxnSp>
        <p:nvCxnSpPr>
          <p:cNvPr id="22" name="直線コネクタ 21">
            <a:extLst>
              <a:ext uri="{FF2B5EF4-FFF2-40B4-BE49-F238E27FC236}">
                <a16:creationId xmlns:a16="http://schemas.microsoft.com/office/drawing/2014/main" id="{0EAEF85F-B8D6-4A52-BD09-E4E5B814FE98}"/>
              </a:ext>
            </a:extLst>
          </p:cNvPr>
          <p:cNvCxnSpPr/>
          <p:nvPr/>
        </p:nvCxnSpPr>
        <p:spPr>
          <a:xfrm flipV="1">
            <a:off x="114300" y="4133474"/>
            <a:ext cx="8898338" cy="0"/>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sp>
        <p:nvSpPr>
          <p:cNvPr id="56" name="正方形/長方形 55">
            <a:extLst>
              <a:ext uri="{FF2B5EF4-FFF2-40B4-BE49-F238E27FC236}">
                <a16:creationId xmlns:a16="http://schemas.microsoft.com/office/drawing/2014/main" id="{3F6DE3C4-4BB8-4AE5-8949-19DDA82A438B}"/>
              </a:ext>
            </a:extLst>
          </p:cNvPr>
          <p:cNvSpPr/>
          <p:nvPr/>
        </p:nvSpPr>
        <p:spPr>
          <a:xfrm>
            <a:off x="1054194" y="4339259"/>
            <a:ext cx="723275" cy="291490"/>
          </a:xfrm>
          <a:prstGeom prst="rect">
            <a:avLst/>
          </a:prstGeom>
          <a:noFill/>
        </p:spPr>
        <p:txBody>
          <a:bodyPr wrap="none" anchor="ctr" anchorCtr="1">
            <a:spAutoFit/>
          </a:bodyPr>
          <a:lstStyle/>
          <a:p>
            <a:pPr defTabSz="844083">
              <a:lnSpc>
                <a:spcPts val="1700"/>
              </a:lnSpc>
            </a:pPr>
            <a:r>
              <a:rPr kumimoji="1" lang="ja-JP" altLang="en-US" sz="1400" b="1" dirty="0">
                <a:solidFill>
                  <a:schemeClr val="accent5">
                    <a:lumMod val="50000"/>
                  </a:schemeClr>
                </a:solidFill>
                <a:latin typeface="Meiryo UI" panose="020B0604030504040204" pitchFamily="50" charset="-128"/>
                <a:ea typeface="Meiryo UI" panose="020B0604030504040204" pitchFamily="50" charset="-128"/>
              </a:rPr>
              <a:t>利用者</a:t>
            </a:r>
          </a:p>
        </p:txBody>
      </p:sp>
      <p:pic>
        <p:nvPicPr>
          <p:cNvPr id="57" name="図 56">
            <a:extLst>
              <a:ext uri="{FF2B5EF4-FFF2-40B4-BE49-F238E27FC236}">
                <a16:creationId xmlns:a16="http://schemas.microsoft.com/office/drawing/2014/main" id="{61F6B597-7507-40F0-8A2A-A66FDD76298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1084245" y="5641287"/>
            <a:ext cx="662785" cy="760729"/>
          </a:xfrm>
          <a:prstGeom prst="rect">
            <a:avLst/>
          </a:prstGeom>
        </p:spPr>
      </p:pic>
      <p:pic>
        <p:nvPicPr>
          <p:cNvPr id="58" name="図 57">
            <a:extLst>
              <a:ext uri="{FF2B5EF4-FFF2-40B4-BE49-F238E27FC236}">
                <a16:creationId xmlns:a16="http://schemas.microsoft.com/office/drawing/2014/main" id="{E00A8315-5287-49D6-8824-BC605BBA081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1083460" y="4722839"/>
            <a:ext cx="662785" cy="760729"/>
          </a:xfrm>
          <a:prstGeom prst="rect">
            <a:avLst/>
          </a:prstGeom>
        </p:spPr>
      </p:pic>
      <p:sp>
        <p:nvSpPr>
          <p:cNvPr id="59" name="正方形/長方形 58">
            <a:extLst>
              <a:ext uri="{FF2B5EF4-FFF2-40B4-BE49-F238E27FC236}">
                <a16:creationId xmlns:a16="http://schemas.microsoft.com/office/drawing/2014/main" id="{8C5784EE-411B-4725-8DB6-CA3BA1E3F183}"/>
              </a:ext>
            </a:extLst>
          </p:cNvPr>
          <p:cNvSpPr/>
          <p:nvPr/>
        </p:nvSpPr>
        <p:spPr>
          <a:xfrm>
            <a:off x="8165913" y="4350914"/>
            <a:ext cx="723275" cy="291490"/>
          </a:xfrm>
          <a:prstGeom prst="rect">
            <a:avLst/>
          </a:prstGeom>
          <a:noFill/>
        </p:spPr>
        <p:txBody>
          <a:bodyPr wrap="none" anchor="ctr" anchorCtr="1">
            <a:spAutoFit/>
          </a:bodyPr>
          <a:lstStyle/>
          <a:p>
            <a:pPr defTabSz="844083">
              <a:lnSpc>
                <a:spcPts val="1700"/>
              </a:lnSpc>
            </a:pPr>
            <a:r>
              <a:rPr kumimoji="1" lang="ja-JP" altLang="en-US" sz="1400" b="1" dirty="0">
                <a:solidFill>
                  <a:schemeClr val="accent5">
                    <a:lumMod val="50000"/>
                  </a:schemeClr>
                </a:solidFill>
                <a:latin typeface="Meiryo UI" panose="020B0604030504040204" pitchFamily="50" charset="-128"/>
                <a:ea typeface="Meiryo UI" panose="020B0604030504040204" pitchFamily="50" charset="-128"/>
              </a:rPr>
              <a:t>運転者</a:t>
            </a:r>
          </a:p>
        </p:txBody>
      </p:sp>
      <p:sp>
        <p:nvSpPr>
          <p:cNvPr id="60" name="正方形/長方形 59">
            <a:extLst>
              <a:ext uri="{FF2B5EF4-FFF2-40B4-BE49-F238E27FC236}">
                <a16:creationId xmlns:a16="http://schemas.microsoft.com/office/drawing/2014/main" id="{A36261BA-E787-479C-AD53-D0550441393C}"/>
              </a:ext>
            </a:extLst>
          </p:cNvPr>
          <p:cNvSpPr/>
          <p:nvPr/>
        </p:nvSpPr>
        <p:spPr>
          <a:xfrm>
            <a:off x="8182473" y="5909849"/>
            <a:ext cx="646331" cy="286360"/>
          </a:xfrm>
          <a:prstGeom prst="rect">
            <a:avLst/>
          </a:prstGeom>
          <a:noFill/>
        </p:spPr>
        <p:txBody>
          <a:bodyPr wrap="none" anchor="ctr" anchorCtr="1">
            <a:spAutoFit/>
          </a:bodyPr>
          <a:lstStyle/>
          <a:p>
            <a:pPr defTabSz="844083">
              <a:lnSpc>
                <a:spcPts val="1700"/>
              </a:lnSpc>
            </a:pPr>
            <a:r>
              <a:rPr kumimoji="1" lang="ja-JP" altLang="en-US" sz="1200" b="1" dirty="0">
                <a:solidFill>
                  <a:sysClr val="windowText" lastClr="000000"/>
                </a:solidFill>
                <a:latin typeface="Meiryo UI" panose="020B0604030504040204" pitchFamily="50" charset="-128"/>
                <a:ea typeface="Meiryo UI" panose="020B0604030504040204" pitchFamily="50" charset="-128"/>
              </a:rPr>
              <a:t>運転者</a:t>
            </a:r>
          </a:p>
        </p:txBody>
      </p:sp>
      <p:pic>
        <p:nvPicPr>
          <p:cNvPr id="61" name="図 60">
            <a:extLst>
              <a:ext uri="{FF2B5EF4-FFF2-40B4-BE49-F238E27FC236}">
                <a16:creationId xmlns:a16="http://schemas.microsoft.com/office/drawing/2014/main" id="{D1CA3AAC-ADF2-4CB6-8C8E-BC7FF7167E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8080015" y="4798409"/>
            <a:ext cx="804036" cy="598003"/>
          </a:xfrm>
          <a:prstGeom prst="rect">
            <a:avLst/>
          </a:prstGeom>
        </p:spPr>
      </p:pic>
      <p:pic>
        <p:nvPicPr>
          <p:cNvPr id="62" name="図 61">
            <a:extLst>
              <a:ext uri="{FF2B5EF4-FFF2-40B4-BE49-F238E27FC236}">
                <a16:creationId xmlns:a16="http://schemas.microsoft.com/office/drawing/2014/main" id="{64F07021-D032-4946-967C-FEA0B6A0374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8103620" y="5689195"/>
            <a:ext cx="804036" cy="683431"/>
          </a:xfrm>
          <a:prstGeom prst="rect">
            <a:avLst/>
          </a:prstGeom>
        </p:spPr>
      </p:pic>
      <p:sp>
        <p:nvSpPr>
          <p:cNvPr id="23" name="矢印: 左右 22">
            <a:extLst>
              <a:ext uri="{FF2B5EF4-FFF2-40B4-BE49-F238E27FC236}">
                <a16:creationId xmlns:a16="http://schemas.microsoft.com/office/drawing/2014/main" id="{5741ABA3-E63B-456A-A647-9B07F82470C4}"/>
              </a:ext>
            </a:extLst>
          </p:cNvPr>
          <p:cNvSpPr/>
          <p:nvPr/>
        </p:nvSpPr>
        <p:spPr>
          <a:xfrm>
            <a:off x="1864149" y="4342145"/>
            <a:ext cx="2232000" cy="252000"/>
          </a:xfrm>
          <a:prstGeom prst="leftRightArrow">
            <a:avLst>
              <a:gd name="adj1" fmla="val 50000"/>
              <a:gd name="adj2" fmla="val 50000"/>
            </a:avLst>
          </a:prstGeom>
          <a:solidFill>
            <a:srgbClr val="FF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a:extLst>
              <a:ext uri="{FF2B5EF4-FFF2-40B4-BE49-F238E27FC236}">
                <a16:creationId xmlns:a16="http://schemas.microsoft.com/office/drawing/2014/main" id="{80F4BC8D-FF3D-4411-B657-B33E6E7104AF}"/>
              </a:ext>
            </a:extLst>
          </p:cNvPr>
          <p:cNvSpPr/>
          <p:nvPr/>
        </p:nvSpPr>
        <p:spPr>
          <a:xfrm>
            <a:off x="2515989" y="4319604"/>
            <a:ext cx="851515" cy="288925"/>
          </a:xfrm>
          <a:prstGeom prst="rect">
            <a:avLst/>
          </a:prstGeom>
          <a:solidFill>
            <a:schemeClr val="lt1"/>
          </a:solidFill>
          <a:ln w="19050" cmpd="dbl">
            <a:solidFill>
              <a:srgbClr val="FF0000"/>
            </a:solidFill>
          </a:ln>
        </p:spPr>
        <p:txBody>
          <a:bodyPr wrap="none" anchor="ctr" anchorCtr="1">
            <a:spAutoFit/>
          </a:bodyPr>
          <a:lstStyle/>
          <a:p>
            <a:pPr defTabSz="844083">
              <a:lnSpc>
                <a:spcPts val="1700"/>
              </a:lnSpc>
            </a:pPr>
            <a:r>
              <a:rPr kumimoji="1" lang="ja-JP" altLang="en-US" sz="1300" b="1" dirty="0">
                <a:solidFill>
                  <a:srgbClr val="FF0000"/>
                </a:solidFill>
                <a:latin typeface="Meiryo UI" panose="020B0604030504040204" pitchFamily="50" charset="-128"/>
                <a:ea typeface="Meiryo UI" panose="020B0604030504040204" pitchFamily="50" charset="-128"/>
              </a:rPr>
              <a:t>運送契約</a:t>
            </a:r>
          </a:p>
        </p:txBody>
      </p:sp>
      <p:sp>
        <p:nvSpPr>
          <p:cNvPr id="63" name="矢印: 左右 62">
            <a:extLst>
              <a:ext uri="{FF2B5EF4-FFF2-40B4-BE49-F238E27FC236}">
                <a16:creationId xmlns:a16="http://schemas.microsoft.com/office/drawing/2014/main" id="{200170EB-1433-4A50-806C-3F7E91625E6F}"/>
              </a:ext>
            </a:extLst>
          </p:cNvPr>
          <p:cNvSpPr/>
          <p:nvPr/>
        </p:nvSpPr>
        <p:spPr>
          <a:xfrm>
            <a:off x="5516423" y="4340418"/>
            <a:ext cx="2700000" cy="252000"/>
          </a:xfrm>
          <a:prstGeom prst="leftRightArrow">
            <a:avLst>
              <a:gd name="adj1" fmla="val 50000"/>
              <a:gd name="adj2" fmla="val 50000"/>
            </a:avLst>
          </a:prstGeom>
          <a:solidFill>
            <a:srgbClr val="FF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a:extLst>
              <a:ext uri="{FF2B5EF4-FFF2-40B4-BE49-F238E27FC236}">
                <a16:creationId xmlns:a16="http://schemas.microsoft.com/office/drawing/2014/main" id="{80E846A8-AC21-47AF-BEC4-6B6CC63D008D}"/>
              </a:ext>
            </a:extLst>
          </p:cNvPr>
          <p:cNvSpPr/>
          <p:nvPr/>
        </p:nvSpPr>
        <p:spPr>
          <a:xfrm>
            <a:off x="6229069" y="4229582"/>
            <a:ext cx="1274708" cy="506934"/>
          </a:xfrm>
          <a:prstGeom prst="rect">
            <a:avLst/>
          </a:prstGeom>
          <a:solidFill>
            <a:schemeClr val="bg1"/>
          </a:solidFill>
          <a:ln w="19050" cmpd="dbl">
            <a:solidFill>
              <a:srgbClr val="FF0000"/>
            </a:solidFill>
          </a:ln>
        </p:spPr>
        <p:txBody>
          <a:bodyPr wrap="none" anchor="ctr" anchorCtr="1">
            <a:spAutoFit/>
          </a:bodyPr>
          <a:lstStyle/>
          <a:p>
            <a:pPr defTabSz="844083">
              <a:lnSpc>
                <a:spcPts val="1700"/>
              </a:lnSpc>
            </a:pPr>
            <a:r>
              <a:rPr kumimoji="1" lang="ja-JP" altLang="en-US" sz="1300" b="1" dirty="0">
                <a:solidFill>
                  <a:srgbClr val="FF0000"/>
                </a:solidFill>
                <a:latin typeface="Meiryo UI" panose="020B0604030504040204" pitchFamily="50" charset="-128"/>
                <a:ea typeface="Meiryo UI" panose="020B0604030504040204" pitchFamily="50" charset="-128"/>
              </a:rPr>
              <a:t>雇用契約または</a:t>
            </a:r>
          </a:p>
          <a:p>
            <a:pPr defTabSz="844083">
              <a:lnSpc>
                <a:spcPts val="1700"/>
              </a:lnSpc>
            </a:pPr>
            <a:r>
              <a:rPr kumimoji="1" lang="ja-JP" altLang="en-US" sz="1300" b="1" dirty="0">
                <a:solidFill>
                  <a:srgbClr val="FF0000"/>
                </a:solidFill>
                <a:latin typeface="Meiryo UI" panose="020B0604030504040204" pitchFamily="50" charset="-128"/>
                <a:ea typeface="Meiryo UI" panose="020B0604030504040204" pitchFamily="50" charset="-128"/>
              </a:rPr>
              <a:t>業務委託契約</a:t>
            </a:r>
          </a:p>
        </p:txBody>
      </p:sp>
      <p:sp>
        <p:nvSpPr>
          <p:cNvPr id="55" name="矢印: 右 54">
            <a:extLst>
              <a:ext uri="{FF2B5EF4-FFF2-40B4-BE49-F238E27FC236}">
                <a16:creationId xmlns:a16="http://schemas.microsoft.com/office/drawing/2014/main" id="{4D710F47-1C45-48EE-B6CF-EBB0694B997B}"/>
              </a:ext>
            </a:extLst>
          </p:cNvPr>
          <p:cNvSpPr/>
          <p:nvPr/>
        </p:nvSpPr>
        <p:spPr>
          <a:xfrm rot="10800000">
            <a:off x="5608411" y="3391705"/>
            <a:ext cx="2304000" cy="576000"/>
          </a:xfrm>
          <a:prstGeom prst="rightArrow">
            <a:avLst>
              <a:gd name="adj1" fmla="val 68521"/>
              <a:gd name="adj2" fmla="val 53329"/>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4" name="正方形/長方形 63">
            <a:extLst>
              <a:ext uri="{FF2B5EF4-FFF2-40B4-BE49-F238E27FC236}">
                <a16:creationId xmlns:a16="http://schemas.microsoft.com/office/drawing/2014/main" id="{15744C24-F2ED-4ED4-9165-1844A23973FB}"/>
              </a:ext>
            </a:extLst>
          </p:cNvPr>
          <p:cNvSpPr/>
          <p:nvPr/>
        </p:nvSpPr>
        <p:spPr>
          <a:xfrm>
            <a:off x="5940660" y="3559816"/>
            <a:ext cx="1641795" cy="271869"/>
          </a:xfrm>
          <a:prstGeom prst="rect">
            <a:avLst/>
          </a:prstGeom>
          <a:noFill/>
        </p:spPr>
        <p:txBody>
          <a:bodyPr wrap="none" anchor="ctr" anchorCtr="1">
            <a:spAutoFit/>
          </a:bodyPr>
          <a:lstStyle/>
          <a:p>
            <a:pPr algn="ctr" defTabSz="844083">
              <a:lnSpc>
                <a:spcPts val="1400"/>
              </a:lnSpc>
            </a:pPr>
            <a:r>
              <a:rPr kumimoji="1" lang="ja-JP" altLang="en-US" sz="1200" b="1" dirty="0">
                <a:solidFill>
                  <a:sysClr val="windowText" lastClr="000000"/>
                </a:solidFill>
                <a:latin typeface="Meiryo UI" panose="020B0604030504040204" pitchFamily="50" charset="-128"/>
                <a:ea typeface="Meiryo UI" panose="020B0604030504040204" pitchFamily="50" charset="-128"/>
              </a:rPr>
              <a:t>⑤利用者に対する評価</a:t>
            </a:r>
            <a:endParaRPr kumimoji="1" lang="en-US" altLang="ja-JP" sz="1200" b="1" dirty="0">
              <a:solidFill>
                <a:sysClr val="windowText" lastClr="000000"/>
              </a:solidFill>
              <a:latin typeface="Meiryo UI" panose="020B0604030504040204" pitchFamily="50" charset="-128"/>
              <a:ea typeface="Meiryo UI" panose="020B0604030504040204" pitchFamily="50" charset="-128"/>
            </a:endParaRPr>
          </a:p>
        </p:txBody>
      </p:sp>
      <p:pic>
        <p:nvPicPr>
          <p:cNvPr id="2" name="図 1">
            <a:extLst>
              <a:ext uri="{FF2B5EF4-FFF2-40B4-BE49-F238E27FC236}">
                <a16:creationId xmlns:a16="http://schemas.microsoft.com/office/drawing/2014/main" id="{A398E47D-78F0-48CC-86CD-50CB21AFC5FD}"/>
              </a:ext>
            </a:extLst>
          </p:cNvPr>
          <p:cNvPicPr>
            <a:picLocks noChangeAspect="1"/>
          </p:cNvPicPr>
          <p:nvPr/>
        </p:nvPicPr>
        <p:blipFill>
          <a:blip r:embed="rId9"/>
          <a:stretch>
            <a:fillRect/>
          </a:stretch>
        </p:blipFill>
        <p:spPr>
          <a:xfrm>
            <a:off x="1932729" y="5858435"/>
            <a:ext cx="2213633" cy="218488"/>
          </a:xfrm>
          <a:prstGeom prst="rect">
            <a:avLst/>
          </a:prstGeom>
        </p:spPr>
      </p:pic>
      <p:sp>
        <p:nvSpPr>
          <p:cNvPr id="65" name="吹き出し: 角を丸めた四角形 64">
            <a:extLst>
              <a:ext uri="{FF2B5EF4-FFF2-40B4-BE49-F238E27FC236}">
                <a16:creationId xmlns:a16="http://schemas.microsoft.com/office/drawing/2014/main" id="{235E1460-350E-47C5-8456-7BE61BBE1F36}"/>
              </a:ext>
            </a:extLst>
          </p:cNvPr>
          <p:cNvSpPr/>
          <p:nvPr/>
        </p:nvSpPr>
        <p:spPr>
          <a:xfrm>
            <a:off x="2236116" y="6066159"/>
            <a:ext cx="1309960" cy="306467"/>
          </a:xfrm>
          <a:prstGeom prst="wedgeRoundRectCallout">
            <a:avLst>
              <a:gd name="adj1" fmla="val -8390"/>
              <a:gd name="adj2" fmla="val -82159"/>
              <a:gd name="adj3" fmla="val 16667"/>
            </a:avLst>
          </a:prstGeom>
        </p:spPr>
        <p:style>
          <a:lnRef idx="2">
            <a:schemeClr val="accent6"/>
          </a:lnRef>
          <a:fillRef idx="1">
            <a:schemeClr val="lt1"/>
          </a:fillRef>
          <a:effectRef idx="0">
            <a:schemeClr val="accent6"/>
          </a:effectRef>
          <a:fontRef idx="minor">
            <a:schemeClr val="dk1"/>
          </a:fontRef>
        </p:style>
        <p:txBody>
          <a:bodyPr wrap="square" lIns="36000" tIns="0" rIns="36000" bIns="0" rtlCol="0" anchor="ctr">
            <a:spAutoFit/>
          </a:bodyPr>
          <a:lstStyle/>
          <a:p>
            <a:r>
              <a:rPr kumimoji="1" lang="ja-JP" altLang="en-US" sz="900" dirty="0">
                <a:latin typeface="Meiryo UI" panose="020B0604030504040204" pitchFamily="50" charset="-128"/>
                <a:ea typeface="Meiryo UI" panose="020B0604030504040204" pitchFamily="50" charset="-128"/>
              </a:rPr>
              <a:t>➤利用申し込み</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➤評価</a:t>
            </a:r>
          </a:p>
        </p:txBody>
      </p:sp>
    </p:spTree>
    <p:extLst>
      <p:ext uri="{BB962C8B-B14F-4D97-AF65-F5344CB8AC3E}">
        <p14:creationId xmlns:p14="http://schemas.microsoft.com/office/powerpoint/2010/main" val="51290576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7AEF25-5B87-43A8-9460-AE3A76C85F51}"/>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17FB0E65-8B05-4FF9-8FB8-766FBD277793}"/>
              </a:ext>
            </a:extLst>
          </p:cNvPr>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2570877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a:extLst>
              <a:ext uri="{FF2B5EF4-FFF2-40B4-BE49-F238E27FC236}">
                <a16:creationId xmlns:a16="http://schemas.microsoft.com/office/drawing/2014/main" id="{EBCDE297-BF8F-480B-8DDB-640C5C8CC597}"/>
              </a:ext>
            </a:extLst>
          </p:cNvPr>
          <p:cNvSpPr txBox="1">
            <a:spLocks/>
          </p:cNvSpPr>
          <p:nvPr/>
        </p:nvSpPr>
        <p:spPr>
          <a:xfrm>
            <a:off x="4171890" y="764754"/>
            <a:ext cx="800219" cy="424732"/>
          </a:xfrm>
          <a:prstGeom prst="rect">
            <a:avLst/>
          </a:prstGeom>
        </p:spPr>
        <p:txBody>
          <a:bodyPr vert="horz" wrap="none" lIns="91440" tIns="45720" rIns="91440" bIns="45720" rtlCol="0" anchor="ctr" anchorCtr="0">
            <a:sp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ts val="180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目次</a:t>
            </a:r>
          </a:p>
        </p:txBody>
      </p:sp>
      <p:sp>
        <p:nvSpPr>
          <p:cNvPr id="10" name="タイトル 1">
            <a:extLst>
              <a:ext uri="{FF2B5EF4-FFF2-40B4-BE49-F238E27FC236}">
                <a16:creationId xmlns:a16="http://schemas.microsoft.com/office/drawing/2014/main" id="{F9DD92B0-BFF6-4215-86E4-E903E62ABC45}"/>
              </a:ext>
            </a:extLst>
          </p:cNvPr>
          <p:cNvSpPr txBox="1">
            <a:spLocks/>
          </p:cNvSpPr>
          <p:nvPr/>
        </p:nvSpPr>
        <p:spPr>
          <a:xfrm>
            <a:off x="1405928" y="1399443"/>
            <a:ext cx="6147855" cy="4934299"/>
          </a:xfrm>
          <a:prstGeom prst="rect">
            <a:avLst/>
          </a:prstGeom>
        </p:spPr>
        <p:txBody>
          <a:bodyPr vert="horz" wrap="square" lIns="91440" tIns="45720" rIns="91440" bIns="45720" rtlCol="0" anchor="ctr" anchorCtr="0">
            <a:sp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285750" marR="0" lvl="0" indent="-285750" algn="l" defTabSz="914400" rtl="0" eaLnBrk="1" fontAlgn="auto" latinLnBrk="0" hangingPunct="1">
              <a:lnSpc>
                <a:spcPts val="3200"/>
              </a:lnSpc>
              <a:spcBef>
                <a:spcPts val="1800"/>
              </a:spcBef>
              <a:spcAft>
                <a:spcPts val="0"/>
              </a:spcAft>
              <a:buClrTx/>
              <a:buSzTx/>
              <a:buFont typeface="Wingdings" panose="05000000000000000000" pitchFamily="2" charset="2"/>
              <a:buChar char="Ø"/>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タクシー業界を取り巻く状況</a:t>
            </a:r>
            <a:endPar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endParaRPr>
          </a:p>
          <a:p>
            <a:pPr marL="285750" marR="0" lvl="0" indent="-285750" algn="l" defTabSz="914400" rtl="0" eaLnBrk="1" fontAlgn="auto" latinLnBrk="0" hangingPunct="1">
              <a:lnSpc>
                <a:spcPts val="3200"/>
              </a:lnSpc>
              <a:spcBef>
                <a:spcPts val="1800"/>
              </a:spcBef>
              <a:spcAft>
                <a:spcPts val="0"/>
              </a:spcAft>
              <a:buClrTx/>
              <a:buSzTx/>
              <a:buFont typeface="Wingdings" panose="05000000000000000000" pitchFamily="2" charset="2"/>
              <a:buChar char="Ø"/>
              <a:tabLst/>
              <a:defRPr/>
            </a:pP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2025</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大阪・関西万博開催等の影響</a:t>
            </a:r>
            <a:endPar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ts val="3200"/>
              </a:lnSpc>
              <a:spcBef>
                <a:spcPts val="1800"/>
              </a:spcBef>
              <a:spcAft>
                <a:spcPts val="0"/>
              </a:spcAft>
              <a:buClrTx/>
              <a:buSzTx/>
              <a:buFont typeface="Wingdings" panose="05000000000000000000" pitchFamily="2" charset="2"/>
              <a:buChar char="Ø"/>
              <a:tabLst/>
              <a:defRPr/>
            </a:pPr>
            <a:r>
              <a:rPr lang="ja-JP" altLang="en-US" sz="1800" b="1" dirty="0">
                <a:solidFill>
                  <a:prstClr val="black"/>
                </a:solidFill>
                <a:latin typeface="Meiryo UI" panose="020B0604030504040204" pitchFamily="50" charset="-128"/>
                <a:ea typeface="Meiryo UI" panose="020B0604030504040204" pitchFamily="50" charset="-128"/>
                <a:cs typeface="+mn-cs"/>
              </a:rPr>
              <a:t>第一回有識者会議における主な意見</a:t>
            </a:r>
            <a:endParaRPr lang="en-US" altLang="ja-JP" sz="1800" b="1" dirty="0">
              <a:solidFill>
                <a:prstClr val="black"/>
              </a:solidFill>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ts val="3200"/>
              </a:lnSpc>
              <a:spcBef>
                <a:spcPts val="1800"/>
              </a:spcBef>
              <a:spcAft>
                <a:spcPts val="0"/>
              </a:spcAft>
              <a:buClrTx/>
              <a:buSzTx/>
              <a:buFont typeface="Wingdings" panose="05000000000000000000" pitchFamily="2" charset="2"/>
              <a:buChar char="Ø"/>
              <a:tabLst/>
              <a:defRPr/>
            </a:pPr>
            <a:r>
              <a:rPr lang="ja-JP" altLang="en-US" sz="1800" b="1" dirty="0">
                <a:solidFill>
                  <a:prstClr val="black"/>
                </a:solidFill>
                <a:latin typeface="Meiryo UI" panose="020B0604030504040204" pitchFamily="50" charset="-128"/>
                <a:ea typeface="Meiryo UI" panose="020B0604030504040204" pitchFamily="50" charset="-128"/>
                <a:cs typeface="+mn-cs"/>
              </a:rPr>
              <a:t>万博開催時の移動需要への対応</a:t>
            </a:r>
            <a:endParaRPr lang="en-US" altLang="ja-JP" sz="1800" b="1" dirty="0">
              <a:solidFill>
                <a:prstClr val="black"/>
              </a:solidFill>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ts val="3200"/>
              </a:lnSpc>
              <a:spcBef>
                <a:spcPts val="1800"/>
              </a:spcBef>
              <a:spcAft>
                <a:spcPts val="0"/>
              </a:spcAft>
              <a:buClrTx/>
              <a:buSzTx/>
              <a:buFont typeface="Wingdings" panose="05000000000000000000" pitchFamily="2" charset="2"/>
              <a:buChar char="Ø"/>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タクシーの規制緩和による輸送力の増強対策（案）</a:t>
            </a:r>
          </a:p>
          <a:p>
            <a:pPr marL="285750" indent="-285750" algn="l">
              <a:lnSpc>
                <a:spcPts val="3200"/>
              </a:lnSpc>
              <a:spcBef>
                <a:spcPts val="1800"/>
              </a:spcBef>
              <a:buFont typeface="Wingdings" panose="05000000000000000000" pitchFamily="2" charset="2"/>
              <a:buChar char="Ø"/>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めざすべきライドシェアの姿（議論用たたき台）</a:t>
            </a:r>
          </a:p>
          <a:p>
            <a:pPr marL="285750" indent="-285750" algn="l">
              <a:lnSpc>
                <a:spcPts val="3200"/>
              </a:lnSpc>
              <a:spcBef>
                <a:spcPts val="1800"/>
              </a:spcBef>
              <a:buFont typeface="Wingdings" panose="05000000000000000000" pitchFamily="2" charset="2"/>
              <a:buChar char="Ø"/>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めざすべきライドシェアの姿のイメージ（議論用たたき台）</a:t>
            </a:r>
          </a:p>
          <a:p>
            <a:pPr marL="285750" indent="-285750" algn="l">
              <a:lnSpc>
                <a:spcPts val="3200"/>
              </a:lnSpc>
              <a:spcBef>
                <a:spcPts val="1800"/>
              </a:spcBef>
              <a:buFont typeface="Wingdings" panose="05000000000000000000" pitchFamily="2" charset="2"/>
              <a:buChar char="Ø"/>
              <a:defRPr/>
            </a:pP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タイトル 1">
            <a:extLst>
              <a:ext uri="{FF2B5EF4-FFF2-40B4-BE49-F238E27FC236}">
                <a16:creationId xmlns:a16="http://schemas.microsoft.com/office/drawing/2014/main" id="{A7F3FC45-8111-4102-82E3-58EC2448CD31}"/>
              </a:ext>
            </a:extLst>
          </p:cNvPr>
          <p:cNvSpPr txBox="1">
            <a:spLocks/>
          </p:cNvSpPr>
          <p:nvPr/>
        </p:nvSpPr>
        <p:spPr>
          <a:xfrm>
            <a:off x="6995639" y="1399442"/>
            <a:ext cx="856325" cy="4293098"/>
          </a:xfrm>
          <a:prstGeom prst="rect">
            <a:avLst/>
          </a:prstGeom>
        </p:spPr>
        <p:txBody>
          <a:bodyPr vert="horz" wrap="none" lIns="91440" tIns="45720" rIns="91440" bIns="45720" rtlCol="0" anchor="ctr" anchorCtr="0">
            <a:sp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400" rtl="0" eaLnBrk="1" fontAlgn="auto" latinLnBrk="0" hangingPunct="1">
              <a:lnSpc>
                <a:spcPts val="3200"/>
              </a:lnSpc>
              <a:spcBef>
                <a:spcPts val="18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・・・３</a:t>
            </a:r>
            <a:endPar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3200"/>
              </a:lnSpc>
              <a:spcBef>
                <a:spcPts val="18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・・・５</a:t>
            </a:r>
            <a:endPar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3200"/>
              </a:lnSpc>
              <a:spcBef>
                <a:spcPts val="18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・・・６</a:t>
            </a:r>
            <a:endPar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3200"/>
              </a:lnSpc>
              <a:spcBef>
                <a:spcPts val="1800"/>
              </a:spcBef>
              <a:spcAft>
                <a:spcPts val="0"/>
              </a:spcAft>
              <a:buClrTx/>
              <a:buSzTx/>
              <a:buFontTx/>
              <a:buNone/>
              <a:tabLst/>
              <a:defRPr/>
            </a:pPr>
            <a:r>
              <a:rPr lang="ja-JP" altLang="en-US" sz="1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p>
          <a:p>
            <a:pPr marL="0" marR="0" lvl="0" indent="0" algn="l" defTabSz="914400" rtl="0" eaLnBrk="1" fontAlgn="auto" latinLnBrk="0" hangingPunct="1">
              <a:lnSpc>
                <a:spcPts val="3200"/>
              </a:lnSpc>
              <a:spcBef>
                <a:spcPts val="1800"/>
              </a:spcBef>
              <a:spcAft>
                <a:spcPts val="0"/>
              </a:spcAft>
              <a:buClrTx/>
              <a:buSzTx/>
              <a:buFontTx/>
              <a:buNone/>
              <a:tabLst/>
              <a:defRPr/>
            </a:pPr>
            <a:r>
              <a:rPr lang="ja-JP" altLang="en-US" sz="1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p>
          <a:p>
            <a:pPr marL="0" marR="0" lvl="0" indent="0" algn="l" defTabSz="914400" rtl="0" eaLnBrk="1" fontAlgn="auto" latinLnBrk="0" hangingPunct="1">
              <a:lnSpc>
                <a:spcPts val="3200"/>
              </a:lnSpc>
              <a:spcBef>
                <a:spcPts val="1800"/>
              </a:spcBef>
              <a:spcAft>
                <a:spcPts val="0"/>
              </a:spcAft>
              <a:buClrTx/>
              <a:buSzTx/>
              <a:buFontTx/>
              <a:buNone/>
              <a:tabLst/>
              <a:defRPr/>
            </a:pPr>
            <a:r>
              <a:rPr lang="ja-JP" altLang="en-US" sz="1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13</a:t>
            </a:r>
          </a:p>
          <a:p>
            <a:pPr marL="0" marR="0" lvl="0" indent="0" algn="l" defTabSz="914400" rtl="0" eaLnBrk="1" fontAlgn="auto" latinLnBrk="0" hangingPunct="1">
              <a:lnSpc>
                <a:spcPts val="3200"/>
              </a:lnSpc>
              <a:spcBef>
                <a:spcPts val="1800"/>
              </a:spcBef>
              <a:spcAft>
                <a:spcPts val="0"/>
              </a:spcAft>
              <a:buClrTx/>
              <a:buSzTx/>
              <a:buFontTx/>
              <a:buNone/>
              <a:tabLst/>
              <a:defRPr/>
            </a:pPr>
            <a:r>
              <a:rPr lang="ja-JP" altLang="en-US" sz="1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a:t>
            </a:r>
            <a:endPar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1">
            <a:extLst>
              <a:ext uri="{FF2B5EF4-FFF2-40B4-BE49-F238E27FC236}">
                <a16:creationId xmlns:a16="http://schemas.microsoft.com/office/drawing/2014/main" id="{08319217-936C-4927-A08C-4BFF911714EF}"/>
              </a:ext>
            </a:extLst>
          </p:cNvPr>
          <p:cNvSpPr>
            <a:spLocks noGrp="1"/>
          </p:cNvSpPr>
          <p:nvPr>
            <p:ph type="sldNum" sz="quarter" idx="12"/>
          </p:nvPr>
        </p:nvSpPr>
        <p:spPr>
          <a:xfrm>
            <a:off x="8880787" y="6562421"/>
            <a:ext cx="263213" cy="276999"/>
          </a:xfrm>
        </p:spPr>
        <p:txBody>
          <a:bodyPr wrap="non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06362CC-9BA8-4F39-9847-9FFA642DA3A1}" type="slidenum">
              <a:rPr kumimoji="0" lang="en-US" altLang="ja-JP" sz="1200" b="0" i="0" u="none" strike="noStrike" kern="1200" cap="none" spc="0" normalizeH="0" baseline="0" noProof="0" smtClean="0">
                <a:ln>
                  <a:noFill/>
                </a:ln>
                <a:solidFill>
                  <a:prstClr val="black">
                    <a:tint val="75000"/>
                  </a:prstClr>
                </a:solidFill>
                <a:effectLst/>
                <a:uLnTx/>
                <a:uFillTx/>
                <a:latin typeface="Calibri" panose="020F0502020204030204"/>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altLang="ja-JP" sz="1200" b="0" i="0" u="none" strike="noStrike" kern="1200" cap="none" spc="0" normalizeH="0" baseline="0" noProof="0" dirty="0">
              <a:ln>
                <a:noFill/>
              </a:ln>
              <a:solidFill>
                <a:prstClr val="black">
                  <a:tint val="75000"/>
                </a:prstClr>
              </a:solidFill>
              <a:effectLst/>
              <a:uLnTx/>
              <a:uFillTx/>
              <a:latin typeface="Calibri" panose="020F0502020204030204"/>
              <a:ea typeface="メイリオ" panose="020B0604030504040204" pitchFamily="50" charset="-128"/>
              <a:cs typeface="+mn-cs"/>
            </a:endParaRPr>
          </a:p>
        </p:txBody>
      </p:sp>
    </p:spTree>
    <p:extLst>
      <p:ext uri="{BB962C8B-B14F-4D97-AF65-F5344CB8AC3E}">
        <p14:creationId xmlns:p14="http://schemas.microsoft.com/office/powerpoint/2010/main" val="218425913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D006CC08-4E21-45E7-A666-F6077C8BF275}"/>
              </a:ext>
            </a:extLst>
          </p:cNvPr>
          <p:cNvSpPr txBox="1"/>
          <p:nvPr/>
        </p:nvSpPr>
        <p:spPr>
          <a:xfrm>
            <a:off x="209636" y="66300"/>
            <a:ext cx="8420490"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dirty="0">
                <a:solidFill>
                  <a:prstClr val="black"/>
                </a:solidFill>
                <a:latin typeface="HG丸ｺﾞｼｯｸM-PRO" panose="020F0600000000000000" pitchFamily="50" charset="-128"/>
                <a:ea typeface="HG丸ｺﾞｼｯｸM-PRO" panose="020F0600000000000000" pitchFamily="50" charset="-128"/>
              </a:rPr>
              <a:t>◆</a:t>
            </a:r>
            <a:r>
              <a:rPr kumimoji="1" lang="ja-JP" altLang="en-US" sz="2000" b="1" dirty="0">
                <a:solidFill>
                  <a:prstClr val="black"/>
                </a:solidFill>
                <a:latin typeface="Meiryo UI" panose="020B0604030504040204" pitchFamily="50" charset="-128"/>
                <a:ea typeface="Meiryo UI" panose="020B0604030504040204" pitchFamily="50" charset="-128"/>
              </a:rPr>
              <a:t>タクシー業界を取り巻く状況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1" name="直線コネクタ 10">
            <a:extLst>
              <a:ext uri="{FF2B5EF4-FFF2-40B4-BE49-F238E27FC236}">
                <a16:creationId xmlns:a16="http://schemas.microsoft.com/office/drawing/2014/main" id="{4EF5B8ED-8F65-4FBF-B9FF-509D59417B8C}"/>
              </a:ext>
            </a:extLst>
          </p:cNvPr>
          <p:cNvCxnSpPr/>
          <p:nvPr/>
        </p:nvCxnSpPr>
        <p:spPr>
          <a:xfrm>
            <a:off x="240668" y="460403"/>
            <a:ext cx="8726251" cy="0"/>
          </a:xfrm>
          <a:prstGeom prst="line">
            <a:avLst/>
          </a:prstGeom>
        </p:spPr>
        <p:style>
          <a:lnRef idx="1">
            <a:schemeClr val="dk1"/>
          </a:lnRef>
          <a:fillRef idx="0">
            <a:schemeClr val="dk1"/>
          </a:fillRef>
          <a:effectRef idx="0">
            <a:schemeClr val="dk1"/>
          </a:effectRef>
          <a:fontRef idx="minor">
            <a:schemeClr val="tx1"/>
          </a:fontRef>
        </p:style>
      </p:cxnSp>
      <p:sp>
        <p:nvSpPr>
          <p:cNvPr id="2" name="スライド番号プレースホルダー 3">
            <a:extLst>
              <a:ext uri="{FF2B5EF4-FFF2-40B4-BE49-F238E27FC236}">
                <a16:creationId xmlns:a16="http://schemas.microsoft.com/office/drawing/2014/main" id="{E7748CA6-BD1F-C142-8069-907404F4E579}"/>
              </a:ext>
            </a:extLst>
          </p:cNvPr>
          <p:cNvSpPr>
            <a:spLocks noGrp="1"/>
          </p:cNvSpPr>
          <p:nvPr>
            <p:ph type="sldNum" sz="quarter" idx="12"/>
          </p:nvPr>
        </p:nvSpPr>
        <p:spPr>
          <a:xfrm>
            <a:off x="8726993" y="6489251"/>
            <a:ext cx="417006" cy="365125"/>
          </a:xfrm>
        </p:spPr>
        <p:txBody>
          <a:bodyPr/>
          <a:lstStyle/>
          <a:p>
            <a:fld id="{2C05A0C3-014B-4449-8009-2E442196B472}" type="slidenum">
              <a:rPr kumimoji="1" lang="ja-JP" altLang="en-US" sz="1500" smtClean="0">
                <a:solidFill>
                  <a:schemeClr val="tx1"/>
                </a:solidFill>
              </a:rPr>
              <a:pPr/>
              <a:t>3</a:t>
            </a:fld>
            <a:endParaRPr kumimoji="1" lang="ja-JP" altLang="en-US" sz="1500" dirty="0">
              <a:solidFill>
                <a:schemeClr val="tx1"/>
              </a:solidFill>
            </a:endParaRPr>
          </a:p>
        </p:txBody>
      </p:sp>
      <p:sp>
        <p:nvSpPr>
          <p:cNvPr id="15" name="テキスト ボックス 14">
            <a:extLst>
              <a:ext uri="{FF2B5EF4-FFF2-40B4-BE49-F238E27FC236}">
                <a16:creationId xmlns:a16="http://schemas.microsoft.com/office/drawing/2014/main" id="{606E7404-291A-4CAB-920F-95408D865B87}"/>
              </a:ext>
            </a:extLst>
          </p:cNvPr>
          <p:cNvSpPr txBox="1"/>
          <p:nvPr/>
        </p:nvSpPr>
        <p:spPr>
          <a:xfrm>
            <a:off x="240667" y="585149"/>
            <a:ext cx="8726251" cy="5904000"/>
          </a:xfrm>
          <a:prstGeom prst="rect">
            <a:avLst/>
          </a:prstGeom>
          <a:noFill/>
          <a:ln w="19050">
            <a:solidFill>
              <a:schemeClr val="accent1"/>
            </a:solidFill>
          </a:ln>
        </p:spPr>
        <p:txBody>
          <a:bodyPr wrap="square" tIns="108000">
            <a:spAutoFit/>
          </a:bodyPr>
          <a:lstStyle/>
          <a:p>
            <a:pPr marL="285750" indent="-285750">
              <a:lnSpc>
                <a:spcPts val="2000"/>
              </a:lnSpc>
              <a:buFont typeface="Wingdings" panose="05000000000000000000" pitchFamily="2" charset="2"/>
              <a:buChar char="n"/>
            </a:pPr>
            <a:r>
              <a:rPr lang="ja-JP" altLang="en-US" sz="1600" b="1" u="sng" dirty="0">
                <a:latin typeface="Meiryo UI" panose="020B0604030504040204" pitchFamily="50" charset="-128"/>
                <a:ea typeface="Meiryo UI" panose="020B0604030504040204" pitchFamily="50" charset="-128"/>
              </a:rPr>
              <a:t>車両数は、</a:t>
            </a:r>
            <a:r>
              <a:rPr lang="en-US" altLang="ja-JP" sz="1600" dirty="0">
                <a:latin typeface="Meiryo UI" panose="020B0604030504040204" pitchFamily="50" charset="-128"/>
                <a:ea typeface="Meiryo UI" panose="020B0604030504040204" pitchFamily="50" charset="-128"/>
              </a:rPr>
              <a:t>H21</a:t>
            </a:r>
            <a:r>
              <a:rPr lang="ja-JP" altLang="en-US" sz="1600" dirty="0">
                <a:latin typeface="Meiryo UI" panose="020B0604030504040204" pitchFamily="50" charset="-128"/>
                <a:ea typeface="Meiryo UI" panose="020B0604030504040204" pitchFamily="50" charset="-128"/>
              </a:rPr>
              <a:t>年のタクシー特措法制定以降の</a:t>
            </a:r>
            <a:r>
              <a:rPr lang="en-US" altLang="ja-JP" sz="1600" b="1" u="sng" dirty="0">
                <a:latin typeface="Meiryo UI" panose="020B0604030504040204" pitchFamily="50" charset="-128"/>
                <a:ea typeface="Meiryo UI" panose="020B0604030504040204" pitchFamily="50" charset="-128"/>
              </a:rPr>
              <a:t>H22</a:t>
            </a:r>
            <a:r>
              <a:rPr lang="ja-JP" altLang="en-US" sz="1600" b="1" u="sng" dirty="0">
                <a:latin typeface="Meiryo UI" panose="020B0604030504040204" pitchFamily="50" charset="-128"/>
                <a:ea typeface="Meiryo UI" panose="020B0604030504040204" pitchFamily="50" charset="-128"/>
              </a:rPr>
              <a:t>年度より大幅に減少</a:t>
            </a:r>
            <a:endParaRPr lang="en-US" altLang="ja-JP" sz="1600" b="1" u="sng" dirty="0">
              <a:latin typeface="Meiryo UI" panose="020B0604030504040204" pitchFamily="50" charset="-128"/>
              <a:ea typeface="Meiryo UI" panose="020B0604030504040204" pitchFamily="50" charset="-128"/>
            </a:endParaRPr>
          </a:p>
          <a:p>
            <a:pPr>
              <a:lnSpc>
                <a:spcPts val="2000"/>
              </a:lnSpc>
            </a:pPr>
            <a:r>
              <a:rPr lang="ja-JP" altLang="en-US" sz="1400" dirty="0">
                <a:latin typeface="Meiryo UI" panose="020B0604030504040204" pitchFamily="50" charset="-128"/>
                <a:ea typeface="Meiryo UI" panose="020B0604030504040204" pitchFamily="50" charset="-128"/>
              </a:rPr>
              <a:t>　　　○府下台数　・・・・　</a:t>
            </a:r>
            <a:r>
              <a:rPr lang="en-US" altLang="ja-JP" sz="1400" dirty="0">
                <a:latin typeface="Meiryo UI" panose="020B0604030504040204" pitchFamily="50" charset="-128"/>
                <a:ea typeface="Meiryo UI" panose="020B0604030504040204" pitchFamily="50" charset="-128"/>
              </a:rPr>
              <a:t>H21</a:t>
            </a:r>
            <a:r>
              <a:rPr lang="ja-JP" altLang="en-US" sz="1400" dirty="0">
                <a:latin typeface="Meiryo UI" panose="020B0604030504040204" pitchFamily="50" charset="-128"/>
                <a:ea typeface="Meiryo UI" panose="020B0604030504040204" pitchFamily="50" charset="-128"/>
              </a:rPr>
              <a:t>：約</a:t>
            </a:r>
            <a:r>
              <a:rPr lang="en-US" altLang="ja-JP" sz="1400" dirty="0">
                <a:latin typeface="Meiryo UI" panose="020B0604030504040204" pitchFamily="50" charset="-128"/>
                <a:ea typeface="Meiryo UI" panose="020B0604030504040204" pitchFamily="50" charset="-128"/>
              </a:rPr>
              <a:t>1.8</a:t>
            </a:r>
            <a:r>
              <a:rPr lang="ja-JP" altLang="en-US" sz="1400" dirty="0">
                <a:latin typeface="Meiryo UI" panose="020B0604030504040204" pitchFamily="50" charset="-128"/>
                <a:ea typeface="Meiryo UI" panose="020B0604030504040204" pitchFamily="50" charset="-128"/>
              </a:rPr>
              <a:t>万台　⇒　</a:t>
            </a:r>
            <a:r>
              <a:rPr lang="en-US" altLang="ja-JP" sz="1400" dirty="0">
                <a:latin typeface="Meiryo UI" panose="020B0604030504040204" pitchFamily="50" charset="-128"/>
                <a:ea typeface="Meiryo UI" panose="020B0604030504040204" pitchFamily="50" charset="-128"/>
              </a:rPr>
              <a:t>R3</a:t>
            </a:r>
            <a:r>
              <a:rPr lang="ja-JP" altLang="en-US" sz="1400" dirty="0">
                <a:latin typeface="Meiryo UI" panose="020B0604030504040204" pitchFamily="50" charset="-128"/>
                <a:ea typeface="Meiryo UI" panose="020B0604030504040204" pitchFamily="50" charset="-128"/>
              </a:rPr>
              <a:t>：約</a:t>
            </a:r>
            <a:r>
              <a:rPr lang="en-US" altLang="ja-JP" sz="1400" dirty="0">
                <a:latin typeface="Meiryo UI" panose="020B0604030504040204" pitchFamily="50" charset="-128"/>
                <a:ea typeface="Meiryo UI" panose="020B0604030504040204" pitchFamily="50" charset="-128"/>
              </a:rPr>
              <a:t>1.5</a:t>
            </a:r>
            <a:r>
              <a:rPr lang="ja-JP" altLang="en-US" sz="1400" dirty="0">
                <a:latin typeface="Meiryo UI" panose="020B0604030504040204" pitchFamily="50" charset="-128"/>
                <a:ea typeface="Meiryo UI" panose="020B0604030504040204" pitchFamily="50" charset="-128"/>
              </a:rPr>
              <a:t>万台</a:t>
            </a:r>
            <a:endParaRPr lang="en-US" altLang="ja-JP" sz="1400" dirty="0">
              <a:latin typeface="Meiryo UI" panose="020B0604030504040204" pitchFamily="50" charset="-128"/>
              <a:ea typeface="Meiryo UI" panose="020B0604030504040204" pitchFamily="50" charset="-128"/>
            </a:endParaRPr>
          </a:p>
          <a:p>
            <a:pPr>
              <a:lnSpc>
                <a:spcPts val="2000"/>
              </a:lnSpc>
            </a:pPr>
            <a:r>
              <a:rPr lang="ja-JP" altLang="en-US" sz="1400" dirty="0">
                <a:latin typeface="Meiryo UI" panose="020B0604030504040204" pitchFamily="50" charset="-128"/>
                <a:ea typeface="Meiryo UI" panose="020B0604030504040204" pitchFamily="50" charset="-128"/>
              </a:rPr>
              <a:t>　　　○うち大阪市域 ・・　</a:t>
            </a:r>
            <a:r>
              <a:rPr lang="en-US" altLang="ja-JP" sz="1400" dirty="0">
                <a:latin typeface="Meiryo UI" panose="020B0604030504040204" pitchFamily="50" charset="-128"/>
                <a:ea typeface="Meiryo UI" panose="020B0604030504040204" pitchFamily="50" charset="-128"/>
              </a:rPr>
              <a:t>H21</a:t>
            </a:r>
            <a:r>
              <a:rPr lang="ja-JP" altLang="en-US" sz="1400" dirty="0">
                <a:latin typeface="Meiryo UI" panose="020B0604030504040204" pitchFamily="50" charset="-128"/>
                <a:ea typeface="Meiryo UI" panose="020B0604030504040204" pitchFamily="50" charset="-128"/>
              </a:rPr>
              <a:t>：約</a:t>
            </a:r>
            <a:r>
              <a:rPr lang="en-US" altLang="ja-JP" sz="1400" dirty="0">
                <a:latin typeface="Meiryo UI" panose="020B0604030504040204" pitchFamily="50" charset="-128"/>
                <a:ea typeface="Meiryo UI" panose="020B0604030504040204" pitchFamily="50" charset="-128"/>
              </a:rPr>
              <a:t>1.6</a:t>
            </a:r>
            <a:r>
              <a:rPr lang="ja-JP" altLang="en-US" sz="1400" dirty="0">
                <a:latin typeface="Meiryo UI" panose="020B0604030504040204" pitchFamily="50" charset="-128"/>
                <a:ea typeface="Meiryo UI" panose="020B0604030504040204" pitchFamily="50" charset="-128"/>
              </a:rPr>
              <a:t>万台　⇒　</a:t>
            </a:r>
            <a:r>
              <a:rPr lang="en-US" altLang="ja-JP" sz="1400" dirty="0">
                <a:latin typeface="Meiryo UI" panose="020B0604030504040204" pitchFamily="50" charset="-128"/>
                <a:ea typeface="Meiryo UI" panose="020B0604030504040204" pitchFamily="50" charset="-128"/>
              </a:rPr>
              <a:t>R3</a:t>
            </a:r>
            <a:r>
              <a:rPr lang="ja-JP" altLang="en-US" sz="1400" dirty="0">
                <a:latin typeface="Meiryo UI" panose="020B0604030504040204" pitchFamily="50" charset="-128"/>
                <a:ea typeface="Meiryo UI" panose="020B0604030504040204" pitchFamily="50" charset="-128"/>
              </a:rPr>
              <a:t>：約</a:t>
            </a:r>
            <a:r>
              <a:rPr lang="en-US" altLang="ja-JP" sz="1400" dirty="0">
                <a:latin typeface="Meiryo UI" panose="020B0604030504040204" pitchFamily="50" charset="-128"/>
                <a:ea typeface="Meiryo UI" panose="020B0604030504040204" pitchFamily="50" charset="-128"/>
              </a:rPr>
              <a:t>1.3</a:t>
            </a:r>
            <a:r>
              <a:rPr lang="ja-JP" altLang="en-US" sz="1400" dirty="0">
                <a:latin typeface="Meiryo UI" panose="020B0604030504040204" pitchFamily="50" charset="-128"/>
                <a:ea typeface="Meiryo UI" panose="020B0604030504040204" pitchFamily="50" charset="-128"/>
              </a:rPr>
              <a:t>万台</a:t>
            </a:r>
            <a:endParaRPr lang="en-US" altLang="ja-JP" sz="1600" dirty="0">
              <a:latin typeface="Meiryo UI" panose="020B0604030504040204" pitchFamily="50" charset="-128"/>
              <a:ea typeface="Meiryo UI" panose="020B0604030504040204" pitchFamily="50" charset="-128"/>
            </a:endParaRPr>
          </a:p>
          <a:p>
            <a:pPr>
              <a:lnSpc>
                <a:spcPts val="2000"/>
              </a:lnSpc>
            </a:pPr>
            <a:r>
              <a:rPr lang="ja-JP" altLang="en-US" sz="1600" b="1" u="sng" dirty="0">
                <a:latin typeface="Meiryo UI" panose="020B0604030504040204" pitchFamily="50" charset="-128"/>
                <a:ea typeface="Meiryo UI" panose="020B0604030504040204" pitchFamily="50" charset="-128"/>
              </a:rPr>
              <a:t>　</a:t>
            </a:r>
            <a:endParaRPr lang="en-US" altLang="ja-JP" sz="1600" b="1" u="sng" dirty="0">
              <a:latin typeface="Meiryo UI" panose="020B0604030504040204" pitchFamily="50" charset="-128"/>
              <a:ea typeface="Meiryo UI" panose="020B0604030504040204" pitchFamily="50" charset="-128"/>
            </a:endParaRPr>
          </a:p>
          <a:p>
            <a:pPr marL="285750" indent="-285750">
              <a:lnSpc>
                <a:spcPts val="2000"/>
              </a:lnSpc>
              <a:buFont typeface="Wingdings" panose="05000000000000000000" pitchFamily="2" charset="2"/>
              <a:buChar char="n"/>
            </a:pPr>
            <a:r>
              <a:rPr lang="ja-JP" altLang="en-US" sz="1600" b="1" u="sng" dirty="0">
                <a:latin typeface="Meiryo UI" panose="020B0604030504040204" pitchFamily="50" charset="-128"/>
                <a:ea typeface="Meiryo UI" panose="020B0604030504040204" pitchFamily="50" charset="-128"/>
              </a:rPr>
              <a:t>実働率は、</a:t>
            </a:r>
            <a:r>
              <a:rPr lang="en-US" altLang="ja-JP" sz="1600" b="1" u="sng" dirty="0">
                <a:latin typeface="Meiryo UI" panose="020B0604030504040204" pitchFamily="50" charset="-128"/>
                <a:ea typeface="Meiryo UI" panose="020B0604030504040204" pitchFamily="50" charset="-128"/>
              </a:rPr>
              <a:t>H23</a:t>
            </a:r>
            <a:r>
              <a:rPr lang="ja-JP" altLang="en-US" sz="1600" b="1" u="sng" dirty="0">
                <a:latin typeface="Meiryo UI" panose="020B0604030504040204" pitchFamily="50" charset="-128"/>
                <a:ea typeface="Meiryo UI" panose="020B0604030504040204" pitchFamily="50" charset="-128"/>
              </a:rPr>
              <a:t>年度より減少</a:t>
            </a:r>
            <a:r>
              <a:rPr lang="ja-JP" altLang="en-US" sz="1600" dirty="0">
                <a:latin typeface="Meiryo UI" panose="020B0604030504040204" pitchFamily="50" charset="-128"/>
                <a:ea typeface="Meiryo UI" panose="020B0604030504040204" pitchFamily="50" charset="-128"/>
              </a:rPr>
              <a:t>しており、</a:t>
            </a:r>
            <a:r>
              <a:rPr lang="en-US" altLang="ja-JP" sz="1600" dirty="0">
                <a:latin typeface="Meiryo UI" panose="020B0604030504040204" pitchFamily="50" charset="-128"/>
                <a:ea typeface="Meiryo UI" panose="020B0604030504040204" pitchFamily="50" charset="-128"/>
              </a:rPr>
              <a:t>R2</a:t>
            </a:r>
            <a:r>
              <a:rPr lang="ja-JP" altLang="en-US" sz="1600" dirty="0">
                <a:latin typeface="Meiryo UI" panose="020B0604030504040204" pitchFamily="50" charset="-128"/>
                <a:ea typeface="Meiryo UI" panose="020B0604030504040204" pitchFamily="50" charset="-128"/>
              </a:rPr>
              <a:t>年はコロナ禍の影響により急激に減少</a:t>
            </a:r>
            <a:endParaRPr lang="en-US" altLang="ja-JP" sz="1600" dirty="0">
              <a:latin typeface="Meiryo UI" panose="020B0604030504040204" pitchFamily="50" charset="-128"/>
              <a:ea typeface="Meiryo UI" panose="020B0604030504040204" pitchFamily="50" charset="-128"/>
            </a:endParaRPr>
          </a:p>
          <a:p>
            <a:pPr>
              <a:lnSpc>
                <a:spcPts val="2000"/>
              </a:lnSpc>
            </a:pPr>
            <a:r>
              <a:rPr lang="ja-JP" altLang="en-US" sz="1400" dirty="0">
                <a:latin typeface="Meiryo UI" panose="020B0604030504040204" pitchFamily="50" charset="-128"/>
                <a:ea typeface="Meiryo UI" panose="020B0604030504040204" pitchFamily="50" charset="-128"/>
              </a:rPr>
              <a:t>　　　○府下実働率　・・　</a:t>
            </a:r>
            <a:r>
              <a:rPr lang="en-US" altLang="ja-JP" sz="1400" dirty="0">
                <a:latin typeface="Meiryo UI" panose="020B0604030504040204" pitchFamily="50" charset="-128"/>
                <a:ea typeface="Meiryo UI" panose="020B0604030504040204" pitchFamily="50" charset="-128"/>
              </a:rPr>
              <a:t>H21</a:t>
            </a:r>
            <a:r>
              <a:rPr lang="ja-JP" altLang="en-US" sz="1400" dirty="0">
                <a:latin typeface="Meiryo UI" panose="020B0604030504040204" pitchFamily="50" charset="-128"/>
                <a:ea typeface="Meiryo UI" panose="020B0604030504040204" pitchFamily="50" charset="-128"/>
              </a:rPr>
              <a:t>：約</a:t>
            </a:r>
            <a:r>
              <a:rPr lang="en-US" altLang="ja-JP" sz="1400" dirty="0">
                <a:latin typeface="Meiryo UI" panose="020B0604030504040204" pitchFamily="50" charset="-128"/>
                <a:ea typeface="Meiryo UI" panose="020B0604030504040204" pitchFamily="50" charset="-128"/>
              </a:rPr>
              <a:t>74</a:t>
            </a:r>
            <a:r>
              <a:rPr lang="ja-JP" altLang="en-US" sz="1400" dirty="0">
                <a:latin typeface="Meiryo UI" panose="020B0604030504040204" pitchFamily="50" charset="-128"/>
                <a:ea typeface="Meiryo UI" panose="020B0604030504040204" pitchFamily="50" charset="-128"/>
              </a:rPr>
              <a:t>％　⇒　</a:t>
            </a:r>
            <a:r>
              <a:rPr lang="en-US" altLang="ja-JP" sz="1400" dirty="0">
                <a:latin typeface="Meiryo UI" panose="020B0604030504040204" pitchFamily="50" charset="-128"/>
                <a:ea typeface="Meiryo UI" panose="020B0604030504040204" pitchFamily="50" charset="-128"/>
              </a:rPr>
              <a:t>R3</a:t>
            </a:r>
            <a:r>
              <a:rPr lang="ja-JP" altLang="en-US" sz="1400" dirty="0">
                <a:latin typeface="Meiryo UI" panose="020B0604030504040204" pitchFamily="50" charset="-128"/>
                <a:ea typeface="Meiryo UI" panose="020B0604030504040204" pitchFamily="50" charset="-128"/>
              </a:rPr>
              <a:t>：約</a:t>
            </a:r>
            <a:r>
              <a:rPr lang="en-US" altLang="ja-JP" sz="1400" dirty="0">
                <a:latin typeface="Meiryo UI" panose="020B0604030504040204" pitchFamily="50" charset="-128"/>
                <a:ea typeface="Meiryo UI" panose="020B0604030504040204" pitchFamily="50" charset="-128"/>
              </a:rPr>
              <a:t>56</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pPr>
              <a:lnSpc>
                <a:spcPts val="2000"/>
              </a:lnSpc>
            </a:pPr>
            <a:r>
              <a:rPr lang="ja-JP" altLang="en-US" sz="1400" dirty="0">
                <a:latin typeface="Meiryo UI" panose="020B0604030504040204" pitchFamily="50" charset="-128"/>
                <a:ea typeface="Meiryo UI" panose="020B0604030504040204" pitchFamily="50" charset="-128"/>
              </a:rPr>
              <a:t>　　　○うち大阪市域 ・・　</a:t>
            </a:r>
            <a:r>
              <a:rPr lang="en-US" altLang="ja-JP" sz="1400" dirty="0">
                <a:latin typeface="Meiryo UI" panose="020B0604030504040204" pitchFamily="50" charset="-128"/>
                <a:ea typeface="Meiryo UI" panose="020B0604030504040204" pitchFamily="50" charset="-128"/>
              </a:rPr>
              <a:t>H21</a:t>
            </a:r>
            <a:r>
              <a:rPr lang="ja-JP" altLang="en-US" sz="1400" dirty="0">
                <a:latin typeface="Meiryo UI" panose="020B0604030504040204" pitchFamily="50" charset="-128"/>
                <a:ea typeface="Meiryo UI" panose="020B0604030504040204" pitchFamily="50" charset="-128"/>
              </a:rPr>
              <a:t>：約</a:t>
            </a:r>
            <a:r>
              <a:rPr lang="en-US" altLang="ja-JP" sz="1400" dirty="0">
                <a:latin typeface="Meiryo UI" panose="020B0604030504040204" pitchFamily="50" charset="-128"/>
                <a:ea typeface="Meiryo UI" panose="020B0604030504040204" pitchFamily="50" charset="-128"/>
              </a:rPr>
              <a:t>73</a:t>
            </a:r>
            <a:r>
              <a:rPr lang="ja-JP" altLang="en-US" sz="1400" dirty="0">
                <a:latin typeface="Meiryo UI" panose="020B0604030504040204" pitchFamily="50" charset="-128"/>
                <a:ea typeface="Meiryo UI" panose="020B0604030504040204" pitchFamily="50" charset="-128"/>
              </a:rPr>
              <a:t>％　⇒　</a:t>
            </a:r>
            <a:r>
              <a:rPr lang="en-US" altLang="ja-JP" sz="1400" dirty="0">
                <a:latin typeface="Meiryo UI" panose="020B0604030504040204" pitchFamily="50" charset="-128"/>
                <a:ea typeface="Meiryo UI" panose="020B0604030504040204" pitchFamily="50" charset="-128"/>
              </a:rPr>
              <a:t>R3</a:t>
            </a:r>
            <a:r>
              <a:rPr lang="ja-JP" altLang="en-US" sz="1400" dirty="0">
                <a:latin typeface="Meiryo UI" panose="020B0604030504040204" pitchFamily="50" charset="-128"/>
                <a:ea typeface="Meiryo UI" panose="020B0604030504040204" pitchFamily="50" charset="-128"/>
              </a:rPr>
              <a:t>：約</a:t>
            </a:r>
            <a:r>
              <a:rPr lang="en-US" altLang="ja-JP" sz="1400" dirty="0">
                <a:latin typeface="Meiryo UI" panose="020B0604030504040204" pitchFamily="50" charset="-128"/>
                <a:ea typeface="Meiryo UI" panose="020B0604030504040204" pitchFamily="50" charset="-128"/>
              </a:rPr>
              <a:t>55</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pPr>
              <a:lnSpc>
                <a:spcPts val="2000"/>
              </a:lnSpc>
            </a:pPr>
            <a:endParaRPr lang="en-US" altLang="ja-JP" sz="1600" dirty="0">
              <a:latin typeface="Meiryo UI" panose="020B0604030504040204" pitchFamily="50" charset="-128"/>
              <a:ea typeface="Meiryo UI" panose="020B0604030504040204" pitchFamily="50" charset="-128"/>
            </a:endParaRPr>
          </a:p>
          <a:p>
            <a:pPr>
              <a:lnSpc>
                <a:spcPts val="2000"/>
              </a:lnSpc>
            </a:pPr>
            <a:endParaRPr lang="en-US" altLang="ja-JP" sz="1600" dirty="0">
              <a:latin typeface="Meiryo UI" panose="020B0604030504040204" pitchFamily="50" charset="-128"/>
              <a:ea typeface="Meiryo UI" panose="020B0604030504040204" pitchFamily="50" charset="-128"/>
            </a:endParaRPr>
          </a:p>
          <a:p>
            <a:pPr>
              <a:lnSpc>
                <a:spcPts val="2000"/>
              </a:lnSpc>
            </a:pPr>
            <a:endParaRPr lang="en-US" altLang="ja-JP" sz="1600" dirty="0">
              <a:latin typeface="Meiryo UI" panose="020B0604030504040204" pitchFamily="50" charset="-128"/>
              <a:ea typeface="Meiryo UI" panose="020B0604030504040204" pitchFamily="50" charset="-128"/>
            </a:endParaRPr>
          </a:p>
          <a:p>
            <a:pPr>
              <a:lnSpc>
                <a:spcPts val="2000"/>
              </a:lnSpc>
            </a:pPr>
            <a:endParaRPr lang="en-US" altLang="ja-JP" sz="1600" dirty="0">
              <a:latin typeface="Meiryo UI" panose="020B0604030504040204" pitchFamily="50" charset="-128"/>
              <a:ea typeface="Meiryo UI" panose="020B0604030504040204" pitchFamily="50" charset="-128"/>
            </a:endParaRPr>
          </a:p>
          <a:p>
            <a:pPr>
              <a:lnSpc>
                <a:spcPts val="2000"/>
              </a:lnSpc>
            </a:pPr>
            <a:endParaRPr lang="en-US" altLang="ja-JP" sz="1600" dirty="0">
              <a:latin typeface="Meiryo UI" panose="020B0604030504040204" pitchFamily="50" charset="-128"/>
              <a:ea typeface="Meiryo UI" panose="020B0604030504040204" pitchFamily="50" charset="-128"/>
            </a:endParaRPr>
          </a:p>
          <a:p>
            <a:pPr>
              <a:lnSpc>
                <a:spcPts val="2000"/>
              </a:lnSpc>
            </a:pPr>
            <a:endParaRPr lang="en-US" altLang="ja-JP" sz="1600" dirty="0">
              <a:latin typeface="Meiryo UI" panose="020B0604030504040204" pitchFamily="50" charset="-128"/>
              <a:ea typeface="Meiryo UI" panose="020B0604030504040204" pitchFamily="50" charset="-128"/>
            </a:endParaRPr>
          </a:p>
          <a:p>
            <a:pPr>
              <a:lnSpc>
                <a:spcPts val="2000"/>
              </a:lnSpc>
            </a:pPr>
            <a:endParaRPr lang="en-US" altLang="ja-JP" sz="1600" dirty="0">
              <a:latin typeface="Meiryo UI" panose="020B0604030504040204" pitchFamily="50" charset="-128"/>
              <a:ea typeface="Meiryo UI" panose="020B0604030504040204" pitchFamily="50" charset="-128"/>
            </a:endParaRPr>
          </a:p>
          <a:p>
            <a:pPr>
              <a:lnSpc>
                <a:spcPts val="2000"/>
              </a:lnSpc>
            </a:pPr>
            <a:endParaRPr lang="en-US" altLang="ja-JP" sz="1600" dirty="0">
              <a:latin typeface="Meiryo UI" panose="020B0604030504040204" pitchFamily="50" charset="-128"/>
              <a:ea typeface="Meiryo UI" panose="020B0604030504040204" pitchFamily="50" charset="-128"/>
            </a:endParaRPr>
          </a:p>
          <a:p>
            <a:pPr>
              <a:lnSpc>
                <a:spcPts val="2000"/>
              </a:lnSpc>
            </a:pPr>
            <a:endParaRPr lang="en-US" altLang="ja-JP" sz="1600" dirty="0">
              <a:latin typeface="Meiryo UI" panose="020B0604030504040204" pitchFamily="50" charset="-128"/>
              <a:ea typeface="Meiryo UI" panose="020B0604030504040204" pitchFamily="50" charset="-128"/>
            </a:endParaRPr>
          </a:p>
          <a:p>
            <a:pPr>
              <a:lnSpc>
                <a:spcPts val="2000"/>
              </a:lnSpc>
            </a:pPr>
            <a:endParaRPr lang="en-US" altLang="ja-JP" sz="1600" dirty="0">
              <a:latin typeface="Meiryo UI" panose="020B0604030504040204" pitchFamily="50" charset="-128"/>
              <a:ea typeface="Meiryo UI" panose="020B0604030504040204" pitchFamily="50" charset="-128"/>
            </a:endParaRPr>
          </a:p>
          <a:p>
            <a:pPr>
              <a:lnSpc>
                <a:spcPts val="2000"/>
              </a:lnSpc>
            </a:pPr>
            <a:endParaRPr lang="en-US" altLang="ja-JP" sz="1600" dirty="0">
              <a:latin typeface="Meiryo UI" panose="020B0604030504040204" pitchFamily="50" charset="-128"/>
              <a:ea typeface="Meiryo UI" panose="020B0604030504040204" pitchFamily="50" charset="-128"/>
            </a:endParaRPr>
          </a:p>
          <a:p>
            <a:pPr>
              <a:lnSpc>
                <a:spcPts val="2000"/>
              </a:lnSpc>
            </a:pPr>
            <a:endParaRPr lang="en-US" altLang="ja-JP" sz="1600" dirty="0">
              <a:latin typeface="Meiryo UI" panose="020B0604030504040204" pitchFamily="50" charset="-128"/>
              <a:ea typeface="Meiryo UI" panose="020B0604030504040204" pitchFamily="50" charset="-128"/>
            </a:endParaRPr>
          </a:p>
          <a:p>
            <a:pPr>
              <a:lnSpc>
                <a:spcPts val="2000"/>
              </a:lnSpc>
            </a:pPr>
            <a:endParaRPr lang="en-US" altLang="ja-JP" sz="1400" dirty="0">
              <a:latin typeface="Meiryo UI" panose="020B0604030504040204" pitchFamily="50" charset="-128"/>
              <a:ea typeface="Meiryo UI" panose="020B0604030504040204" pitchFamily="50" charset="-128"/>
            </a:endParaRPr>
          </a:p>
          <a:p>
            <a:pPr>
              <a:lnSpc>
                <a:spcPts val="2000"/>
              </a:lnSpc>
            </a:pPr>
            <a:endParaRPr lang="en-US" altLang="ja-JP" sz="1400" dirty="0">
              <a:latin typeface="Meiryo UI" panose="020B0604030504040204" pitchFamily="50" charset="-128"/>
              <a:ea typeface="Meiryo UI" panose="020B0604030504040204" pitchFamily="50" charset="-128"/>
            </a:endParaRPr>
          </a:p>
          <a:p>
            <a:pPr>
              <a:lnSpc>
                <a:spcPts val="2000"/>
              </a:lnSpc>
            </a:pPr>
            <a:endParaRPr lang="ja-JP" altLang="en-US" sz="1400" dirty="0">
              <a:latin typeface="Meiryo UI" panose="020B0604030504040204" pitchFamily="50" charset="-128"/>
              <a:ea typeface="Meiryo UI" panose="020B0604030504040204" pitchFamily="50" charset="-128"/>
            </a:endParaRPr>
          </a:p>
        </p:txBody>
      </p:sp>
      <p:pic>
        <p:nvPicPr>
          <p:cNvPr id="6" name="図 5">
            <a:extLst>
              <a:ext uri="{FF2B5EF4-FFF2-40B4-BE49-F238E27FC236}">
                <a16:creationId xmlns:a16="http://schemas.microsoft.com/office/drawing/2014/main" id="{A1E436E0-3188-4C21-B795-F1E406DA6C82}"/>
              </a:ext>
            </a:extLst>
          </p:cNvPr>
          <p:cNvPicPr>
            <a:picLocks noChangeAspect="1"/>
          </p:cNvPicPr>
          <p:nvPr/>
        </p:nvPicPr>
        <p:blipFill>
          <a:blip r:embed="rId3"/>
          <a:stretch>
            <a:fillRect/>
          </a:stretch>
        </p:blipFill>
        <p:spPr>
          <a:xfrm>
            <a:off x="463550" y="2897450"/>
            <a:ext cx="8337550" cy="3546447"/>
          </a:xfrm>
          <a:prstGeom prst="rect">
            <a:avLst/>
          </a:prstGeom>
        </p:spPr>
      </p:pic>
      <p:sp>
        <p:nvSpPr>
          <p:cNvPr id="7" name="テキスト ボックス 6">
            <a:extLst>
              <a:ext uri="{FF2B5EF4-FFF2-40B4-BE49-F238E27FC236}">
                <a16:creationId xmlns:a16="http://schemas.microsoft.com/office/drawing/2014/main" id="{9F82D75F-CF62-4B61-A972-7194FB3FC4A0}"/>
              </a:ext>
            </a:extLst>
          </p:cNvPr>
          <p:cNvSpPr txBox="1"/>
          <p:nvPr/>
        </p:nvSpPr>
        <p:spPr>
          <a:xfrm>
            <a:off x="2750805" y="2630790"/>
            <a:ext cx="2983509" cy="283860"/>
          </a:xfrm>
          <a:prstGeom prst="rect">
            <a:avLst/>
          </a:prstGeom>
          <a:noFill/>
        </p:spPr>
        <p:txBody>
          <a:bodyPr wrap="none" anchor="ctr" anchorCtr="0">
            <a:spAutoFit/>
          </a:bodyPr>
          <a:lstStyle>
            <a:defPPr>
              <a:defRPr lang="en-US"/>
            </a:defPPr>
            <a:lvl1pPr algn="ctr" defTabSz="844083">
              <a:defRPr kumimoji="1" sz="1400" b="1">
                <a:solidFill>
                  <a:sysClr val="windowText" lastClr="000000"/>
                </a:solidFill>
                <a:latin typeface="Meiryo UI" panose="020B0604030504040204" pitchFamily="50" charset="-128"/>
                <a:ea typeface="Meiryo UI" panose="020B0604030504040204" pitchFamily="50" charset="-128"/>
              </a:defRPr>
            </a:lvl1pPr>
          </a:lstStyle>
          <a:p>
            <a:pPr>
              <a:lnSpc>
                <a:spcPts val="1700"/>
              </a:lnSpc>
            </a:pPr>
            <a:r>
              <a:rPr lang="ja-JP" altLang="en-US" sz="1100" b="0" dirty="0"/>
              <a:t>～大阪府下および大阪市域の車両数と実働率～</a:t>
            </a:r>
            <a:endParaRPr lang="en-US" altLang="ja-JP" sz="1100" b="0" dirty="0"/>
          </a:p>
        </p:txBody>
      </p:sp>
    </p:spTree>
    <p:extLst>
      <p:ext uri="{BB962C8B-B14F-4D97-AF65-F5344CB8AC3E}">
        <p14:creationId xmlns:p14="http://schemas.microsoft.com/office/powerpoint/2010/main" val="1526123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D006CC08-4E21-45E7-A666-F6077C8BF275}"/>
              </a:ext>
            </a:extLst>
          </p:cNvPr>
          <p:cNvSpPr txBox="1"/>
          <p:nvPr/>
        </p:nvSpPr>
        <p:spPr>
          <a:xfrm>
            <a:off x="209636" y="66300"/>
            <a:ext cx="8420490"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dirty="0">
                <a:solidFill>
                  <a:prstClr val="black"/>
                </a:solidFill>
                <a:latin typeface="HG丸ｺﾞｼｯｸM-PRO" panose="020F0600000000000000" pitchFamily="50" charset="-128"/>
                <a:ea typeface="HG丸ｺﾞｼｯｸM-PRO" panose="020F0600000000000000" pitchFamily="50" charset="-128"/>
              </a:rPr>
              <a:t>◆</a:t>
            </a:r>
            <a:r>
              <a:rPr kumimoji="1" lang="ja-JP" altLang="en-US" sz="2000" b="1" dirty="0">
                <a:solidFill>
                  <a:prstClr val="black"/>
                </a:solidFill>
                <a:latin typeface="Meiryo UI" panose="020B0604030504040204" pitchFamily="50" charset="-128"/>
                <a:ea typeface="Meiryo UI" panose="020B0604030504040204" pitchFamily="50" charset="-128"/>
              </a:rPr>
              <a:t>タクシー業界を取り巻く状況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1" name="直線コネクタ 10">
            <a:extLst>
              <a:ext uri="{FF2B5EF4-FFF2-40B4-BE49-F238E27FC236}">
                <a16:creationId xmlns:a16="http://schemas.microsoft.com/office/drawing/2014/main" id="{4EF5B8ED-8F65-4FBF-B9FF-509D59417B8C}"/>
              </a:ext>
            </a:extLst>
          </p:cNvPr>
          <p:cNvCxnSpPr/>
          <p:nvPr/>
        </p:nvCxnSpPr>
        <p:spPr>
          <a:xfrm>
            <a:off x="240668" y="460403"/>
            <a:ext cx="8726251" cy="0"/>
          </a:xfrm>
          <a:prstGeom prst="line">
            <a:avLst/>
          </a:prstGeom>
        </p:spPr>
        <p:style>
          <a:lnRef idx="1">
            <a:schemeClr val="dk1"/>
          </a:lnRef>
          <a:fillRef idx="0">
            <a:schemeClr val="dk1"/>
          </a:fillRef>
          <a:effectRef idx="0">
            <a:schemeClr val="dk1"/>
          </a:effectRef>
          <a:fontRef idx="minor">
            <a:schemeClr val="tx1"/>
          </a:fontRef>
        </p:style>
      </p:cxnSp>
      <p:sp>
        <p:nvSpPr>
          <p:cNvPr id="2" name="スライド番号プレースホルダー 3">
            <a:extLst>
              <a:ext uri="{FF2B5EF4-FFF2-40B4-BE49-F238E27FC236}">
                <a16:creationId xmlns:a16="http://schemas.microsoft.com/office/drawing/2014/main" id="{E7748CA6-BD1F-C142-8069-907404F4E579}"/>
              </a:ext>
            </a:extLst>
          </p:cNvPr>
          <p:cNvSpPr>
            <a:spLocks noGrp="1"/>
          </p:cNvSpPr>
          <p:nvPr>
            <p:ph type="sldNum" sz="quarter" idx="12"/>
          </p:nvPr>
        </p:nvSpPr>
        <p:spPr>
          <a:xfrm>
            <a:off x="8773293" y="6489251"/>
            <a:ext cx="417006" cy="365125"/>
          </a:xfrm>
        </p:spPr>
        <p:txBody>
          <a:bodyPr/>
          <a:lstStyle/>
          <a:p>
            <a:fld id="{2C05A0C3-014B-4449-8009-2E442196B472}" type="slidenum">
              <a:rPr kumimoji="1" lang="ja-JP" altLang="en-US" sz="1500" smtClean="0">
                <a:solidFill>
                  <a:schemeClr val="tx1"/>
                </a:solidFill>
              </a:rPr>
              <a:pPr/>
              <a:t>4</a:t>
            </a:fld>
            <a:endParaRPr kumimoji="1" lang="ja-JP" altLang="en-US" sz="1500" dirty="0">
              <a:solidFill>
                <a:schemeClr val="tx1"/>
              </a:solidFill>
            </a:endParaRPr>
          </a:p>
        </p:txBody>
      </p:sp>
      <p:sp>
        <p:nvSpPr>
          <p:cNvPr id="15" name="テキスト ボックス 14">
            <a:extLst>
              <a:ext uri="{FF2B5EF4-FFF2-40B4-BE49-F238E27FC236}">
                <a16:creationId xmlns:a16="http://schemas.microsoft.com/office/drawing/2014/main" id="{606E7404-291A-4CAB-920F-95408D865B87}"/>
              </a:ext>
            </a:extLst>
          </p:cNvPr>
          <p:cNvSpPr txBox="1"/>
          <p:nvPr/>
        </p:nvSpPr>
        <p:spPr>
          <a:xfrm>
            <a:off x="240667" y="585149"/>
            <a:ext cx="8726251" cy="6154043"/>
          </a:xfrm>
          <a:prstGeom prst="rect">
            <a:avLst/>
          </a:prstGeom>
          <a:noFill/>
          <a:ln w="19050">
            <a:solidFill>
              <a:schemeClr val="accent1"/>
            </a:solidFill>
          </a:ln>
        </p:spPr>
        <p:txBody>
          <a:bodyPr wrap="square" tIns="108000">
            <a:spAutoFit/>
          </a:bodyPr>
          <a:lstStyle/>
          <a:p>
            <a:pPr marL="285750" indent="-285750">
              <a:lnSpc>
                <a:spcPts val="2000"/>
              </a:lnSpc>
              <a:buFont typeface="Wingdings" panose="05000000000000000000" pitchFamily="2" charset="2"/>
              <a:buChar char="n"/>
            </a:pPr>
            <a:r>
              <a:rPr lang="ja-JP" altLang="en-US" sz="1600" b="1" u="sng" dirty="0">
                <a:latin typeface="Meiryo UI" panose="020B0604030504040204" pitchFamily="50" charset="-128"/>
                <a:ea typeface="Meiryo UI" panose="020B0604030504040204" pitchFamily="50" charset="-128"/>
              </a:rPr>
              <a:t>大阪における運転者数は、減少</a:t>
            </a:r>
            <a:r>
              <a:rPr lang="ja-JP" altLang="en-US" sz="1600" dirty="0">
                <a:latin typeface="Meiryo UI" panose="020B0604030504040204" pitchFamily="50" charset="-128"/>
                <a:ea typeface="Meiryo UI" panose="020B0604030504040204" pitchFamily="50" charset="-128"/>
              </a:rPr>
              <a:t>が続いている状況（大阪地域の法人タクシー運転者証の交付者数）</a:t>
            </a:r>
            <a:endParaRPr lang="en-US" altLang="ja-JP" sz="1600" dirty="0">
              <a:latin typeface="Meiryo UI" panose="020B0604030504040204" pitchFamily="50" charset="-128"/>
              <a:ea typeface="Meiryo UI" panose="020B0604030504040204" pitchFamily="50" charset="-128"/>
            </a:endParaRPr>
          </a:p>
          <a:p>
            <a:pPr>
              <a:lnSpc>
                <a:spcPts val="2000"/>
              </a:lnSpc>
              <a:spcBef>
                <a:spcPts val="1200"/>
              </a:spcBef>
            </a:pP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H23</a:t>
            </a:r>
            <a:r>
              <a:rPr lang="ja-JP" altLang="en-US" sz="1400" dirty="0">
                <a:latin typeface="Meiryo UI" panose="020B0604030504040204" pitchFamily="50" charset="-128"/>
                <a:ea typeface="Meiryo UI" panose="020B0604030504040204" pitchFamily="50" charset="-128"/>
              </a:rPr>
              <a:t>：約</a:t>
            </a:r>
            <a:r>
              <a:rPr lang="en-US" altLang="ja-JP" sz="1400" dirty="0">
                <a:latin typeface="Meiryo UI" panose="020B0604030504040204" pitchFamily="50" charset="-128"/>
                <a:ea typeface="Meiryo UI" panose="020B0604030504040204" pitchFamily="50" charset="-128"/>
              </a:rPr>
              <a:t>2.7</a:t>
            </a:r>
            <a:r>
              <a:rPr lang="ja-JP" altLang="en-US" sz="1400" dirty="0">
                <a:latin typeface="Meiryo UI" panose="020B0604030504040204" pitchFamily="50" charset="-128"/>
                <a:ea typeface="Meiryo UI" panose="020B0604030504040204" pitchFamily="50" charset="-128"/>
              </a:rPr>
              <a:t>万人　⇒　</a:t>
            </a:r>
            <a:r>
              <a:rPr lang="en-US" altLang="ja-JP" sz="1400" dirty="0">
                <a:latin typeface="Meiryo UI" panose="020B0604030504040204" pitchFamily="50" charset="-128"/>
                <a:ea typeface="Meiryo UI" panose="020B0604030504040204" pitchFamily="50" charset="-128"/>
              </a:rPr>
              <a:t>R5</a:t>
            </a:r>
            <a:r>
              <a:rPr lang="ja-JP" altLang="en-US" sz="1400" dirty="0">
                <a:latin typeface="Meiryo UI" panose="020B0604030504040204" pitchFamily="50" charset="-128"/>
                <a:ea typeface="Meiryo UI" panose="020B0604030504040204" pitchFamily="50" charset="-128"/>
              </a:rPr>
              <a:t>：約</a:t>
            </a:r>
            <a:r>
              <a:rPr lang="en-US" altLang="ja-JP" sz="1400" dirty="0">
                <a:latin typeface="Meiryo UI" panose="020B0604030504040204" pitchFamily="50" charset="-128"/>
                <a:ea typeface="Meiryo UI" panose="020B0604030504040204" pitchFamily="50" charset="-128"/>
              </a:rPr>
              <a:t>1.6</a:t>
            </a:r>
            <a:r>
              <a:rPr lang="ja-JP" altLang="en-US" sz="1400" dirty="0">
                <a:latin typeface="Meiryo UI" panose="020B0604030504040204" pitchFamily="50" charset="-128"/>
                <a:ea typeface="Meiryo UI" panose="020B0604030504040204" pitchFamily="50" charset="-128"/>
              </a:rPr>
              <a:t>万人</a:t>
            </a:r>
            <a:endParaRPr lang="en-US" altLang="ja-JP" sz="1400" dirty="0">
              <a:latin typeface="Meiryo UI" panose="020B0604030504040204" pitchFamily="50" charset="-128"/>
              <a:ea typeface="Meiryo UI" panose="020B0604030504040204" pitchFamily="50" charset="-128"/>
            </a:endParaRPr>
          </a:p>
          <a:p>
            <a:pPr>
              <a:lnSpc>
                <a:spcPts val="2000"/>
              </a:lnSpc>
            </a:pPr>
            <a:endParaRPr lang="en-US" altLang="ja-JP" sz="1600" dirty="0">
              <a:latin typeface="Meiryo UI" panose="020B0604030504040204" pitchFamily="50" charset="-128"/>
              <a:ea typeface="Meiryo UI" panose="020B0604030504040204" pitchFamily="50" charset="-128"/>
            </a:endParaRPr>
          </a:p>
          <a:p>
            <a:pPr>
              <a:lnSpc>
                <a:spcPts val="2000"/>
              </a:lnSpc>
            </a:pPr>
            <a:endParaRPr lang="en-US" altLang="ja-JP" sz="1600" dirty="0">
              <a:latin typeface="Meiryo UI" panose="020B0604030504040204" pitchFamily="50" charset="-128"/>
              <a:ea typeface="Meiryo UI" panose="020B0604030504040204" pitchFamily="50" charset="-128"/>
            </a:endParaRPr>
          </a:p>
          <a:p>
            <a:pPr>
              <a:lnSpc>
                <a:spcPts val="2000"/>
              </a:lnSpc>
            </a:pPr>
            <a:endParaRPr lang="en-US" altLang="ja-JP" sz="1600" dirty="0">
              <a:latin typeface="Meiryo UI" panose="020B0604030504040204" pitchFamily="50" charset="-128"/>
              <a:ea typeface="Meiryo UI" panose="020B0604030504040204" pitchFamily="50" charset="-128"/>
            </a:endParaRPr>
          </a:p>
          <a:p>
            <a:pPr>
              <a:lnSpc>
                <a:spcPts val="2000"/>
              </a:lnSpc>
            </a:pPr>
            <a:endParaRPr lang="en-US" altLang="ja-JP" sz="1600" dirty="0">
              <a:latin typeface="Meiryo UI" panose="020B0604030504040204" pitchFamily="50" charset="-128"/>
              <a:ea typeface="Meiryo UI" panose="020B0604030504040204" pitchFamily="50" charset="-128"/>
            </a:endParaRPr>
          </a:p>
          <a:p>
            <a:pPr>
              <a:lnSpc>
                <a:spcPts val="2000"/>
              </a:lnSpc>
            </a:pPr>
            <a:endParaRPr lang="en-US" altLang="ja-JP" sz="1600" dirty="0">
              <a:latin typeface="Meiryo UI" panose="020B0604030504040204" pitchFamily="50" charset="-128"/>
              <a:ea typeface="Meiryo UI" panose="020B0604030504040204" pitchFamily="50" charset="-128"/>
            </a:endParaRPr>
          </a:p>
          <a:p>
            <a:pPr>
              <a:lnSpc>
                <a:spcPts val="2000"/>
              </a:lnSpc>
            </a:pPr>
            <a:endParaRPr lang="en-US" altLang="ja-JP" sz="1600" dirty="0">
              <a:latin typeface="Meiryo UI" panose="020B0604030504040204" pitchFamily="50" charset="-128"/>
              <a:ea typeface="Meiryo UI" panose="020B0604030504040204" pitchFamily="50" charset="-128"/>
            </a:endParaRPr>
          </a:p>
          <a:p>
            <a:pPr>
              <a:lnSpc>
                <a:spcPts val="2000"/>
              </a:lnSpc>
              <a:spcBef>
                <a:spcPts val="600"/>
              </a:spcBef>
            </a:pPr>
            <a:endParaRPr lang="en-US" altLang="ja-JP" sz="1600" dirty="0">
              <a:latin typeface="Meiryo UI" panose="020B0604030504040204" pitchFamily="50" charset="-128"/>
              <a:ea typeface="Meiryo UI" panose="020B0604030504040204" pitchFamily="50" charset="-128"/>
            </a:endParaRPr>
          </a:p>
          <a:p>
            <a:pPr marL="285750" indent="-285750">
              <a:lnSpc>
                <a:spcPts val="2000"/>
              </a:lnSpc>
              <a:spcBef>
                <a:spcPts val="600"/>
              </a:spcBef>
              <a:buFont typeface="Wingdings" panose="05000000000000000000" pitchFamily="2" charset="2"/>
              <a:buChar char="n"/>
            </a:pPr>
            <a:r>
              <a:rPr lang="ja-JP" altLang="en-US" sz="1600" b="1" u="sng" dirty="0">
                <a:latin typeface="Meiryo UI" panose="020B0604030504040204" pitchFamily="50" charset="-128"/>
                <a:ea typeface="Meiryo UI" panose="020B0604030504040204" pitchFamily="50" charset="-128"/>
              </a:rPr>
              <a:t>大阪における運転者の年齢構成は、</a:t>
            </a:r>
            <a:r>
              <a:rPr lang="en-US" altLang="ja-JP" sz="1600" b="1" u="sng" dirty="0">
                <a:latin typeface="Meiryo UI" panose="020B0604030504040204" pitchFamily="50" charset="-128"/>
                <a:ea typeface="Meiryo UI" panose="020B0604030504040204" pitchFamily="50" charset="-128"/>
              </a:rPr>
              <a:t>60</a:t>
            </a:r>
            <a:r>
              <a:rPr lang="ja-JP" altLang="en-US" sz="1600" b="1" u="sng" dirty="0">
                <a:latin typeface="Meiryo UI" panose="020B0604030504040204" pitchFamily="50" charset="-128"/>
                <a:ea typeface="Meiryo UI" panose="020B0604030504040204" pitchFamily="50" charset="-128"/>
              </a:rPr>
              <a:t>歳以上の割合が</a:t>
            </a:r>
            <a:r>
              <a:rPr lang="en-US" altLang="ja-JP" sz="1600" b="1" u="sng" dirty="0">
                <a:latin typeface="Meiryo UI" panose="020B0604030504040204" pitchFamily="50" charset="-128"/>
                <a:ea typeface="Meiryo UI" panose="020B0604030504040204" pitchFamily="50" charset="-128"/>
              </a:rPr>
              <a:t>61</a:t>
            </a:r>
            <a:r>
              <a:rPr lang="ja-JP" altLang="en-US" sz="1600" b="1" u="sng" dirty="0">
                <a:latin typeface="Meiryo UI" panose="020B0604030504040204" pitchFamily="50" charset="-128"/>
                <a:ea typeface="Meiryo UI" panose="020B0604030504040204" pitchFamily="50" charset="-128"/>
              </a:rPr>
              <a:t>％を超えている。</a:t>
            </a:r>
            <a:endParaRPr lang="en-US" altLang="ja-JP" sz="1600" b="1" u="sng" dirty="0">
              <a:latin typeface="Meiryo UI" panose="020B0604030504040204" pitchFamily="50" charset="-128"/>
              <a:ea typeface="Meiryo UI" panose="020B0604030504040204" pitchFamily="50" charset="-128"/>
            </a:endParaRPr>
          </a:p>
          <a:p>
            <a:pPr>
              <a:lnSpc>
                <a:spcPts val="2000"/>
              </a:lnSpc>
            </a:pPr>
            <a:r>
              <a:rPr lang="ja-JP" altLang="en-US" sz="16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令和５年３月末現在、男性、大阪地域の法人タクシー運転者証の交付者数）</a:t>
            </a:r>
            <a:endParaRPr lang="en-US" altLang="ja-JP" sz="1200" dirty="0">
              <a:latin typeface="Meiryo UI" panose="020B0604030504040204" pitchFamily="50" charset="-128"/>
              <a:ea typeface="Meiryo UI" panose="020B0604030504040204" pitchFamily="50" charset="-128"/>
            </a:endParaRPr>
          </a:p>
          <a:p>
            <a:pPr>
              <a:lnSpc>
                <a:spcPts val="2000"/>
              </a:lnSpc>
              <a:spcBef>
                <a:spcPts val="600"/>
              </a:spcBef>
            </a:pPr>
            <a:r>
              <a:rPr lang="ja-JP" altLang="en-US" sz="1350" dirty="0">
                <a:latin typeface="Meiryo UI" panose="020B0604030504040204" pitchFamily="50" charset="-128"/>
                <a:ea typeface="Meiryo UI" panose="020B0604030504040204" pitchFamily="50" charset="-128"/>
              </a:rPr>
              <a:t>　　○</a:t>
            </a:r>
            <a:r>
              <a:rPr lang="en-US" altLang="ja-JP" sz="1350" dirty="0">
                <a:latin typeface="Meiryo UI" panose="020B0604030504040204" pitchFamily="50" charset="-128"/>
                <a:ea typeface="Meiryo UI" panose="020B0604030504040204" pitchFamily="50" charset="-128"/>
              </a:rPr>
              <a:t>R5</a:t>
            </a:r>
            <a:r>
              <a:rPr lang="ja-JP" altLang="en-US" sz="1350" dirty="0">
                <a:latin typeface="Meiryo UI" panose="020B0604030504040204" pitchFamily="50" charset="-128"/>
                <a:ea typeface="Meiryo UI" panose="020B0604030504040204" pitchFamily="50" charset="-128"/>
              </a:rPr>
              <a:t>：平均年齢　</a:t>
            </a:r>
            <a:r>
              <a:rPr lang="en-US" altLang="ja-JP" sz="1350" dirty="0">
                <a:latin typeface="Meiryo UI" panose="020B0604030504040204" pitchFamily="50" charset="-128"/>
                <a:ea typeface="Meiryo UI" panose="020B0604030504040204" pitchFamily="50" charset="-128"/>
              </a:rPr>
              <a:t>61.8</a:t>
            </a:r>
            <a:r>
              <a:rPr lang="ja-JP" altLang="en-US" sz="1350" dirty="0">
                <a:latin typeface="Meiryo UI" panose="020B0604030504040204" pitchFamily="50" charset="-128"/>
                <a:ea typeface="Meiryo UI" panose="020B0604030504040204" pitchFamily="50" charset="-128"/>
              </a:rPr>
              <a:t>歳、 </a:t>
            </a:r>
            <a:r>
              <a:rPr lang="en-US" altLang="ja-JP" sz="1350" dirty="0">
                <a:latin typeface="Meiryo UI" panose="020B0604030504040204" pitchFamily="50" charset="-128"/>
                <a:ea typeface="Meiryo UI" panose="020B0604030504040204" pitchFamily="50" charset="-128"/>
              </a:rPr>
              <a:t>60</a:t>
            </a:r>
            <a:r>
              <a:rPr lang="ja-JP" altLang="en-US" sz="1350" dirty="0">
                <a:latin typeface="Meiryo UI" panose="020B0604030504040204" pitchFamily="50" charset="-128"/>
                <a:ea typeface="Meiryo UI" panose="020B0604030504040204" pitchFamily="50" charset="-128"/>
              </a:rPr>
              <a:t>歳以上約</a:t>
            </a:r>
            <a:r>
              <a:rPr lang="en-US" altLang="ja-JP" sz="1350" dirty="0">
                <a:latin typeface="Meiryo UI" panose="020B0604030504040204" pitchFamily="50" charset="-128"/>
                <a:ea typeface="Meiryo UI" panose="020B0604030504040204" pitchFamily="50" charset="-128"/>
              </a:rPr>
              <a:t>61.1%</a:t>
            </a:r>
          </a:p>
          <a:p>
            <a:pPr>
              <a:lnSpc>
                <a:spcPts val="2000"/>
              </a:lnSpc>
            </a:pPr>
            <a:r>
              <a:rPr lang="ja-JP" altLang="en-US" sz="1350" dirty="0">
                <a:latin typeface="Meiryo UI" panose="020B0604030504040204" pitchFamily="50" charset="-128"/>
                <a:ea typeface="Meiryo UI" panose="020B0604030504040204" pitchFamily="50" charset="-128"/>
              </a:rPr>
              <a:t>　　　　・</a:t>
            </a:r>
            <a:r>
              <a:rPr lang="en-US" altLang="ja-JP" sz="1350" dirty="0">
                <a:latin typeface="Meiryo UI" panose="020B0604030504040204" pitchFamily="50" charset="-128"/>
                <a:ea typeface="Meiryo UI" panose="020B0604030504040204" pitchFamily="50" charset="-128"/>
              </a:rPr>
              <a:t>70</a:t>
            </a:r>
            <a:r>
              <a:rPr lang="ja-JP" altLang="en-US" sz="1350" dirty="0">
                <a:latin typeface="Meiryo UI" panose="020B0604030504040204" pitchFamily="50" charset="-128"/>
                <a:ea typeface="Meiryo UI" panose="020B0604030504040204" pitchFamily="50" charset="-128"/>
              </a:rPr>
              <a:t>歳～：約</a:t>
            </a:r>
            <a:r>
              <a:rPr lang="en-US" altLang="ja-JP" sz="1350" dirty="0">
                <a:latin typeface="Meiryo UI" panose="020B0604030504040204" pitchFamily="50" charset="-128"/>
                <a:ea typeface="Meiryo UI" panose="020B0604030504040204" pitchFamily="50" charset="-128"/>
              </a:rPr>
              <a:t>31.0</a:t>
            </a:r>
            <a:r>
              <a:rPr lang="ja-JP" altLang="en-US" sz="1350" dirty="0">
                <a:latin typeface="Meiryo UI" panose="020B0604030504040204" pitchFamily="50" charset="-128"/>
                <a:ea typeface="Meiryo UI" panose="020B0604030504040204" pitchFamily="50" charset="-128"/>
              </a:rPr>
              <a:t>％、</a:t>
            </a:r>
            <a:r>
              <a:rPr lang="en-US" altLang="ja-JP" sz="1350" dirty="0">
                <a:latin typeface="Meiryo UI" panose="020B0604030504040204" pitchFamily="50" charset="-128"/>
                <a:ea typeface="Meiryo UI" panose="020B0604030504040204" pitchFamily="50" charset="-128"/>
              </a:rPr>
              <a:t>65~69</a:t>
            </a:r>
            <a:r>
              <a:rPr lang="ja-JP" altLang="en-US" sz="1350" dirty="0">
                <a:latin typeface="Meiryo UI" panose="020B0604030504040204" pitchFamily="50" charset="-128"/>
                <a:ea typeface="Meiryo UI" panose="020B0604030504040204" pitchFamily="50" charset="-128"/>
              </a:rPr>
              <a:t>歳：約</a:t>
            </a:r>
            <a:r>
              <a:rPr lang="en-US" altLang="ja-JP" sz="1350" dirty="0">
                <a:latin typeface="Meiryo UI" panose="020B0604030504040204" pitchFamily="50" charset="-128"/>
                <a:ea typeface="Meiryo UI" panose="020B0604030504040204" pitchFamily="50" charset="-128"/>
              </a:rPr>
              <a:t>14.9%</a:t>
            </a:r>
          </a:p>
          <a:p>
            <a:pPr>
              <a:lnSpc>
                <a:spcPts val="2000"/>
              </a:lnSpc>
            </a:pPr>
            <a:r>
              <a:rPr lang="ja-JP" altLang="en-US" sz="1350" dirty="0">
                <a:latin typeface="Meiryo UI" panose="020B0604030504040204" pitchFamily="50" charset="-128"/>
                <a:ea typeface="Meiryo UI" panose="020B0604030504040204" pitchFamily="50" charset="-128"/>
              </a:rPr>
              <a:t>　　　　　</a:t>
            </a:r>
            <a:r>
              <a:rPr lang="en-US" altLang="ja-JP" sz="1350" dirty="0">
                <a:latin typeface="Meiryo UI" panose="020B0604030504040204" pitchFamily="50" charset="-128"/>
                <a:ea typeface="Meiryo UI" panose="020B0604030504040204" pitchFamily="50" charset="-128"/>
              </a:rPr>
              <a:t>60~64</a:t>
            </a:r>
            <a:r>
              <a:rPr lang="ja-JP" altLang="en-US" sz="1350" dirty="0">
                <a:latin typeface="Meiryo UI" panose="020B0604030504040204" pitchFamily="50" charset="-128"/>
                <a:ea typeface="Meiryo UI" panose="020B0604030504040204" pitchFamily="50" charset="-128"/>
              </a:rPr>
              <a:t>歳：約</a:t>
            </a:r>
            <a:r>
              <a:rPr lang="en-US" altLang="ja-JP" sz="1350" dirty="0">
                <a:latin typeface="Meiryo UI" panose="020B0604030504040204" pitchFamily="50" charset="-128"/>
                <a:ea typeface="Meiryo UI" panose="020B0604030504040204" pitchFamily="50" charset="-128"/>
              </a:rPr>
              <a:t>15.2%</a:t>
            </a:r>
          </a:p>
          <a:p>
            <a:pPr>
              <a:lnSpc>
                <a:spcPts val="2000"/>
              </a:lnSpc>
            </a:pPr>
            <a:r>
              <a:rPr lang="ja-JP" altLang="en-US" sz="1350" dirty="0">
                <a:latin typeface="Meiryo UI" panose="020B0604030504040204" pitchFamily="50" charset="-128"/>
                <a:ea typeface="Meiryo UI" panose="020B0604030504040204" pitchFamily="50" charset="-128"/>
              </a:rPr>
              <a:t>　　　　・</a:t>
            </a:r>
            <a:r>
              <a:rPr lang="en-US" altLang="ja-JP" sz="1350" dirty="0">
                <a:latin typeface="Meiryo UI" panose="020B0604030504040204" pitchFamily="50" charset="-128"/>
                <a:ea typeface="Meiryo UI" panose="020B0604030504040204" pitchFamily="50" charset="-128"/>
              </a:rPr>
              <a:t>50~59</a:t>
            </a:r>
            <a:r>
              <a:rPr lang="ja-JP" altLang="en-US" sz="1350" dirty="0">
                <a:latin typeface="Meiryo UI" panose="020B0604030504040204" pitchFamily="50" charset="-128"/>
                <a:ea typeface="Meiryo UI" panose="020B0604030504040204" pitchFamily="50" charset="-128"/>
              </a:rPr>
              <a:t>歳：約</a:t>
            </a:r>
            <a:r>
              <a:rPr lang="en-US" altLang="ja-JP" sz="1350" dirty="0">
                <a:latin typeface="Meiryo UI" panose="020B0604030504040204" pitchFamily="50" charset="-128"/>
                <a:ea typeface="Meiryo UI" panose="020B0604030504040204" pitchFamily="50" charset="-128"/>
              </a:rPr>
              <a:t>23.9%</a:t>
            </a:r>
            <a:r>
              <a:rPr lang="ja-JP" altLang="en-US" sz="1350" dirty="0">
                <a:latin typeface="Meiryo UI" panose="020B0604030504040204" pitchFamily="50" charset="-128"/>
                <a:ea typeface="Meiryo UI" panose="020B0604030504040204" pitchFamily="50" charset="-128"/>
              </a:rPr>
              <a:t>、</a:t>
            </a:r>
            <a:r>
              <a:rPr lang="en-US" altLang="ja-JP" sz="1350" dirty="0">
                <a:latin typeface="Meiryo UI" panose="020B0604030504040204" pitchFamily="50" charset="-128"/>
                <a:ea typeface="Meiryo UI" panose="020B0604030504040204" pitchFamily="50" charset="-128"/>
              </a:rPr>
              <a:t>40~49</a:t>
            </a:r>
            <a:r>
              <a:rPr lang="ja-JP" altLang="en-US" sz="1350" dirty="0">
                <a:latin typeface="Meiryo UI" panose="020B0604030504040204" pitchFamily="50" charset="-128"/>
                <a:ea typeface="Meiryo UI" panose="020B0604030504040204" pitchFamily="50" charset="-128"/>
              </a:rPr>
              <a:t>歳：約</a:t>
            </a:r>
            <a:r>
              <a:rPr lang="en-US" altLang="ja-JP" sz="1350" dirty="0">
                <a:latin typeface="Meiryo UI" panose="020B0604030504040204" pitchFamily="50" charset="-128"/>
                <a:ea typeface="Meiryo UI" panose="020B0604030504040204" pitchFamily="50" charset="-128"/>
              </a:rPr>
              <a:t>9.0%</a:t>
            </a:r>
          </a:p>
          <a:p>
            <a:pPr>
              <a:lnSpc>
                <a:spcPts val="2000"/>
              </a:lnSpc>
            </a:pPr>
            <a:r>
              <a:rPr lang="ja-JP" altLang="en-US" sz="1350" dirty="0">
                <a:latin typeface="Meiryo UI" panose="020B0604030504040204" pitchFamily="50" charset="-128"/>
                <a:ea typeface="Meiryo UI" panose="020B0604030504040204" pitchFamily="50" charset="-128"/>
              </a:rPr>
              <a:t>　　　　　</a:t>
            </a:r>
            <a:r>
              <a:rPr lang="en-US" altLang="ja-JP" sz="1350" dirty="0">
                <a:latin typeface="Meiryo UI" panose="020B0604030504040204" pitchFamily="50" charset="-128"/>
                <a:ea typeface="Meiryo UI" panose="020B0604030504040204" pitchFamily="50" charset="-128"/>
              </a:rPr>
              <a:t>30~39</a:t>
            </a:r>
            <a:r>
              <a:rPr lang="ja-JP" altLang="en-US" sz="1350" dirty="0">
                <a:latin typeface="Meiryo UI" panose="020B0604030504040204" pitchFamily="50" charset="-128"/>
                <a:ea typeface="Meiryo UI" panose="020B0604030504040204" pitchFamily="50" charset="-128"/>
              </a:rPr>
              <a:t>歳：約</a:t>
            </a:r>
            <a:r>
              <a:rPr lang="en-US" altLang="ja-JP" sz="1350" dirty="0">
                <a:latin typeface="Meiryo UI" panose="020B0604030504040204" pitchFamily="50" charset="-128"/>
                <a:ea typeface="Meiryo UI" panose="020B0604030504040204" pitchFamily="50" charset="-128"/>
              </a:rPr>
              <a:t>3.7%</a:t>
            </a:r>
            <a:r>
              <a:rPr lang="ja-JP" altLang="en-US" sz="1350" dirty="0">
                <a:latin typeface="Meiryo UI" panose="020B0604030504040204" pitchFamily="50" charset="-128"/>
                <a:ea typeface="Meiryo UI" panose="020B0604030504040204" pitchFamily="50" charset="-128"/>
              </a:rPr>
              <a:t>、</a:t>
            </a:r>
            <a:r>
              <a:rPr lang="en-US" altLang="ja-JP" sz="1350" dirty="0">
                <a:latin typeface="Meiryo UI" panose="020B0604030504040204" pitchFamily="50" charset="-128"/>
                <a:ea typeface="Meiryo UI" panose="020B0604030504040204" pitchFamily="50" charset="-128"/>
              </a:rPr>
              <a:t>~29</a:t>
            </a:r>
            <a:r>
              <a:rPr lang="ja-JP" altLang="en-US" sz="1350" dirty="0">
                <a:latin typeface="Meiryo UI" panose="020B0604030504040204" pitchFamily="50" charset="-128"/>
                <a:ea typeface="Meiryo UI" panose="020B0604030504040204" pitchFamily="50" charset="-128"/>
              </a:rPr>
              <a:t>歳：約</a:t>
            </a:r>
            <a:r>
              <a:rPr lang="en-US" altLang="ja-JP" sz="1350" dirty="0">
                <a:latin typeface="Meiryo UI" panose="020B0604030504040204" pitchFamily="50" charset="-128"/>
                <a:ea typeface="Meiryo UI" panose="020B0604030504040204" pitchFamily="50" charset="-128"/>
              </a:rPr>
              <a:t>2.2%</a:t>
            </a:r>
          </a:p>
          <a:p>
            <a:pPr>
              <a:lnSpc>
                <a:spcPts val="2000"/>
              </a:lnSpc>
            </a:pPr>
            <a:r>
              <a:rPr lang="ja-JP" altLang="en-US" sz="1350" dirty="0">
                <a:latin typeface="Meiryo UI" panose="020B0604030504040204" pitchFamily="50" charset="-128"/>
                <a:ea typeface="Meiryo UI" panose="020B0604030504040204" pitchFamily="50" charset="-128"/>
              </a:rPr>
              <a:t>　　○</a:t>
            </a:r>
            <a:r>
              <a:rPr lang="en-US" altLang="ja-JP" sz="1350" dirty="0">
                <a:latin typeface="Meiryo UI" panose="020B0604030504040204" pitchFamily="50" charset="-128"/>
                <a:ea typeface="Meiryo UI" panose="020B0604030504040204" pitchFamily="50" charset="-128"/>
              </a:rPr>
              <a:t>R4</a:t>
            </a:r>
            <a:r>
              <a:rPr lang="ja-JP" altLang="en-US" sz="1350" dirty="0">
                <a:latin typeface="Meiryo UI" panose="020B0604030504040204" pitchFamily="50" charset="-128"/>
                <a:ea typeface="Meiryo UI" panose="020B0604030504040204" pitchFamily="50" charset="-128"/>
              </a:rPr>
              <a:t>：平均年齢　</a:t>
            </a:r>
            <a:r>
              <a:rPr lang="en-US" altLang="ja-JP" sz="1350" dirty="0">
                <a:latin typeface="Meiryo UI" panose="020B0604030504040204" pitchFamily="50" charset="-128"/>
                <a:ea typeface="Meiryo UI" panose="020B0604030504040204" pitchFamily="50" charset="-128"/>
              </a:rPr>
              <a:t>62.2</a:t>
            </a:r>
            <a:r>
              <a:rPr lang="ja-JP" altLang="en-US" sz="1350" dirty="0">
                <a:latin typeface="Meiryo UI" panose="020B0604030504040204" pitchFamily="50" charset="-128"/>
                <a:ea typeface="Meiryo UI" panose="020B0604030504040204" pitchFamily="50" charset="-128"/>
              </a:rPr>
              <a:t>歳、</a:t>
            </a:r>
            <a:r>
              <a:rPr lang="en-US" altLang="ja-JP" sz="1350" dirty="0">
                <a:latin typeface="Meiryo UI" panose="020B0604030504040204" pitchFamily="50" charset="-128"/>
                <a:ea typeface="Meiryo UI" panose="020B0604030504040204" pitchFamily="50" charset="-128"/>
              </a:rPr>
              <a:t>60</a:t>
            </a:r>
            <a:r>
              <a:rPr lang="ja-JP" altLang="en-US" sz="1350" dirty="0">
                <a:latin typeface="Meiryo UI" panose="020B0604030504040204" pitchFamily="50" charset="-128"/>
                <a:ea typeface="Meiryo UI" panose="020B0604030504040204" pitchFamily="50" charset="-128"/>
              </a:rPr>
              <a:t>歳以上約</a:t>
            </a:r>
            <a:r>
              <a:rPr lang="en-US" altLang="ja-JP" sz="1350" dirty="0">
                <a:latin typeface="Meiryo UI" panose="020B0604030504040204" pitchFamily="50" charset="-128"/>
                <a:ea typeface="Meiryo UI" panose="020B0604030504040204" pitchFamily="50" charset="-128"/>
              </a:rPr>
              <a:t>63.2%</a:t>
            </a:r>
          </a:p>
          <a:p>
            <a:pPr>
              <a:lnSpc>
                <a:spcPts val="2000"/>
              </a:lnSpc>
            </a:pPr>
            <a:r>
              <a:rPr lang="ja-JP" altLang="en-US" sz="1350" dirty="0">
                <a:latin typeface="Meiryo UI" panose="020B0604030504040204" pitchFamily="50" charset="-128"/>
                <a:ea typeface="Meiryo UI" panose="020B0604030504040204" pitchFamily="50" charset="-128"/>
              </a:rPr>
              <a:t>　　○</a:t>
            </a:r>
            <a:r>
              <a:rPr lang="en-US" altLang="ja-JP" sz="1350" dirty="0">
                <a:latin typeface="Meiryo UI" panose="020B0604030504040204" pitchFamily="50" charset="-128"/>
                <a:ea typeface="Meiryo UI" panose="020B0604030504040204" pitchFamily="50" charset="-128"/>
              </a:rPr>
              <a:t>R3</a:t>
            </a:r>
            <a:r>
              <a:rPr lang="ja-JP" altLang="en-US" sz="1350" dirty="0">
                <a:latin typeface="Meiryo UI" panose="020B0604030504040204" pitchFamily="50" charset="-128"/>
                <a:ea typeface="Meiryo UI" panose="020B0604030504040204" pitchFamily="50" charset="-128"/>
              </a:rPr>
              <a:t>：平均年齢　</a:t>
            </a:r>
            <a:r>
              <a:rPr lang="en-US" altLang="ja-JP" sz="1350" dirty="0">
                <a:latin typeface="Meiryo UI" panose="020B0604030504040204" pitchFamily="50" charset="-128"/>
                <a:ea typeface="Meiryo UI" panose="020B0604030504040204" pitchFamily="50" charset="-128"/>
              </a:rPr>
              <a:t>62.2</a:t>
            </a:r>
            <a:r>
              <a:rPr lang="ja-JP" altLang="en-US" sz="1350" dirty="0">
                <a:latin typeface="Meiryo UI" panose="020B0604030504040204" pitchFamily="50" charset="-128"/>
                <a:ea typeface="Meiryo UI" panose="020B0604030504040204" pitchFamily="50" charset="-128"/>
              </a:rPr>
              <a:t>歳、</a:t>
            </a:r>
            <a:r>
              <a:rPr lang="en-US" altLang="ja-JP" sz="1350" dirty="0">
                <a:latin typeface="Meiryo UI" panose="020B0604030504040204" pitchFamily="50" charset="-128"/>
                <a:ea typeface="Meiryo UI" panose="020B0604030504040204" pitchFamily="50" charset="-128"/>
              </a:rPr>
              <a:t>60</a:t>
            </a:r>
            <a:r>
              <a:rPr lang="ja-JP" altLang="en-US" sz="1350" dirty="0">
                <a:latin typeface="Meiryo UI" panose="020B0604030504040204" pitchFamily="50" charset="-128"/>
                <a:ea typeface="Meiryo UI" panose="020B0604030504040204" pitchFamily="50" charset="-128"/>
              </a:rPr>
              <a:t>歳以上約</a:t>
            </a:r>
            <a:r>
              <a:rPr lang="en-US" altLang="ja-JP" sz="1350" dirty="0">
                <a:latin typeface="Meiryo UI" panose="020B0604030504040204" pitchFamily="50" charset="-128"/>
                <a:ea typeface="Meiryo UI" panose="020B0604030504040204" pitchFamily="50" charset="-128"/>
              </a:rPr>
              <a:t>63.3%</a:t>
            </a:r>
          </a:p>
          <a:p>
            <a:pPr>
              <a:lnSpc>
                <a:spcPts val="2000"/>
              </a:lnSpc>
            </a:pPr>
            <a:r>
              <a:rPr lang="ja-JP" altLang="en-US" sz="1350" dirty="0">
                <a:latin typeface="Meiryo UI" panose="020B0604030504040204" pitchFamily="50" charset="-128"/>
                <a:ea typeface="Meiryo UI" panose="020B0604030504040204" pitchFamily="50" charset="-128"/>
              </a:rPr>
              <a:t>　　○</a:t>
            </a:r>
            <a:r>
              <a:rPr lang="en-US" altLang="ja-JP" sz="1350" dirty="0">
                <a:latin typeface="Meiryo UI" panose="020B0604030504040204" pitchFamily="50" charset="-128"/>
                <a:ea typeface="Meiryo UI" panose="020B0604030504040204" pitchFamily="50" charset="-128"/>
              </a:rPr>
              <a:t>R2</a:t>
            </a:r>
            <a:r>
              <a:rPr lang="ja-JP" altLang="en-US" sz="1350" dirty="0">
                <a:latin typeface="Meiryo UI" panose="020B0604030504040204" pitchFamily="50" charset="-128"/>
                <a:ea typeface="Meiryo UI" panose="020B0604030504040204" pitchFamily="50" charset="-128"/>
              </a:rPr>
              <a:t>：平均年齢　</a:t>
            </a:r>
            <a:r>
              <a:rPr lang="en-US" altLang="ja-JP" sz="1350" dirty="0">
                <a:latin typeface="Meiryo UI" panose="020B0604030504040204" pitchFamily="50" charset="-128"/>
                <a:ea typeface="Meiryo UI" panose="020B0604030504040204" pitchFamily="50" charset="-128"/>
              </a:rPr>
              <a:t>61.2</a:t>
            </a:r>
            <a:r>
              <a:rPr lang="ja-JP" altLang="en-US" sz="1350" dirty="0">
                <a:latin typeface="Meiryo UI" panose="020B0604030504040204" pitchFamily="50" charset="-128"/>
                <a:ea typeface="Meiryo UI" panose="020B0604030504040204" pitchFamily="50" charset="-128"/>
              </a:rPr>
              <a:t>歳、</a:t>
            </a:r>
            <a:r>
              <a:rPr lang="en-US" altLang="ja-JP" sz="1350" dirty="0">
                <a:latin typeface="Meiryo UI" panose="020B0604030504040204" pitchFamily="50" charset="-128"/>
                <a:ea typeface="Meiryo UI" panose="020B0604030504040204" pitchFamily="50" charset="-128"/>
              </a:rPr>
              <a:t>60</a:t>
            </a:r>
            <a:r>
              <a:rPr lang="ja-JP" altLang="en-US" sz="1350" dirty="0">
                <a:latin typeface="Meiryo UI" panose="020B0604030504040204" pitchFamily="50" charset="-128"/>
                <a:ea typeface="Meiryo UI" panose="020B0604030504040204" pitchFamily="50" charset="-128"/>
              </a:rPr>
              <a:t>歳以上約</a:t>
            </a:r>
            <a:r>
              <a:rPr lang="en-US" altLang="ja-JP" sz="1350" dirty="0">
                <a:latin typeface="Meiryo UI" panose="020B0604030504040204" pitchFamily="50" charset="-128"/>
                <a:ea typeface="Meiryo UI" panose="020B0604030504040204" pitchFamily="50" charset="-128"/>
              </a:rPr>
              <a:t>61.1%</a:t>
            </a:r>
          </a:p>
          <a:p>
            <a:pPr>
              <a:lnSpc>
                <a:spcPts val="2000"/>
              </a:lnSpc>
            </a:pPr>
            <a:r>
              <a:rPr lang="ja-JP" altLang="en-US" sz="1350" dirty="0">
                <a:latin typeface="Meiryo UI" panose="020B0604030504040204" pitchFamily="50" charset="-128"/>
                <a:ea typeface="Meiryo UI" panose="020B0604030504040204" pitchFamily="50" charset="-128"/>
              </a:rPr>
              <a:t>　　○</a:t>
            </a:r>
            <a:r>
              <a:rPr lang="en-US" altLang="ja-JP" sz="1350" dirty="0">
                <a:latin typeface="Meiryo UI" panose="020B0604030504040204" pitchFamily="50" charset="-128"/>
                <a:ea typeface="Meiryo UI" panose="020B0604030504040204" pitchFamily="50" charset="-128"/>
              </a:rPr>
              <a:t>H31</a:t>
            </a:r>
            <a:r>
              <a:rPr lang="ja-JP" altLang="en-US" sz="1350" dirty="0">
                <a:latin typeface="Meiryo UI" panose="020B0604030504040204" pitchFamily="50" charset="-128"/>
                <a:ea typeface="Meiryo UI" panose="020B0604030504040204" pitchFamily="50" charset="-128"/>
              </a:rPr>
              <a:t>：平均年齢</a:t>
            </a:r>
            <a:r>
              <a:rPr lang="en-US" altLang="ja-JP" sz="1350" dirty="0">
                <a:latin typeface="Meiryo UI" panose="020B0604030504040204" pitchFamily="50" charset="-128"/>
                <a:ea typeface="Meiryo UI" panose="020B0604030504040204" pitchFamily="50" charset="-128"/>
              </a:rPr>
              <a:t>62.0</a:t>
            </a:r>
            <a:r>
              <a:rPr lang="ja-JP" altLang="en-US" sz="1350" dirty="0">
                <a:latin typeface="Meiryo UI" panose="020B0604030504040204" pitchFamily="50" charset="-128"/>
                <a:ea typeface="Meiryo UI" panose="020B0604030504040204" pitchFamily="50" charset="-128"/>
              </a:rPr>
              <a:t>歳、</a:t>
            </a:r>
            <a:r>
              <a:rPr lang="en-US" altLang="ja-JP" sz="1350" dirty="0">
                <a:latin typeface="Meiryo UI" panose="020B0604030504040204" pitchFamily="50" charset="-128"/>
                <a:ea typeface="Meiryo UI" panose="020B0604030504040204" pitchFamily="50" charset="-128"/>
              </a:rPr>
              <a:t>60</a:t>
            </a:r>
            <a:r>
              <a:rPr lang="ja-JP" altLang="en-US" sz="1350" dirty="0">
                <a:latin typeface="Meiryo UI" panose="020B0604030504040204" pitchFamily="50" charset="-128"/>
                <a:ea typeface="Meiryo UI" panose="020B0604030504040204" pitchFamily="50" charset="-128"/>
              </a:rPr>
              <a:t>歳以上約</a:t>
            </a:r>
            <a:r>
              <a:rPr lang="en-US" altLang="ja-JP" sz="1350" dirty="0">
                <a:latin typeface="Meiryo UI" panose="020B0604030504040204" pitchFamily="50" charset="-128"/>
                <a:ea typeface="Meiryo UI" panose="020B0604030504040204" pitchFamily="50" charset="-128"/>
              </a:rPr>
              <a:t>64.3%</a:t>
            </a:r>
          </a:p>
          <a:p>
            <a:pPr>
              <a:lnSpc>
                <a:spcPts val="2000"/>
              </a:lnSpc>
            </a:pPr>
            <a:endParaRPr lang="en-US" altLang="ja-JP" sz="1400" dirty="0">
              <a:latin typeface="Meiryo UI" panose="020B0604030504040204" pitchFamily="50" charset="-128"/>
              <a:ea typeface="Meiryo UI" panose="020B0604030504040204" pitchFamily="50" charset="-128"/>
            </a:endParaRPr>
          </a:p>
          <a:p>
            <a:pPr>
              <a:lnSpc>
                <a:spcPts val="2000"/>
              </a:lnSpc>
            </a:pPr>
            <a:endParaRPr lang="ja-JP" altLang="en-US" sz="1400" dirty="0">
              <a:latin typeface="Meiryo UI" panose="020B0604030504040204" pitchFamily="50" charset="-128"/>
              <a:ea typeface="Meiryo UI" panose="020B0604030504040204" pitchFamily="50" charset="-128"/>
            </a:endParaRPr>
          </a:p>
        </p:txBody>
      </p:sp>
      <p:pic>
        <p:nvPicPr>
          <p:cNvPr id="7" name="図 6">
            <a:extLst>
              <a:ext uri="{FF2B5EF4-FFF2-40B4-BE49-F238E27FC236}">
                <a16:creationId xmlns:a16="http://schemas.microsoft.com/office/drawing/2014/main" id="{57AD77C5-71A3-4848-A288-3322D25A8253}"/>
              </a:ext>
            </a:extLst>
          </p:cNvPr>
          <p:cNvPicPr>
            <a:picLocks noChangeAspect="1"/>
          </p:cNvPicPr>
          <p:nvPr/>
        </p:nvPicPr>
        <p:blipFill>
          <a:blip r:embed="rId3"/>
          <a:stretch>
            <a:fillRect/>
          </a:stretch>
        </p:blipFill>
        <p:spPr>
          <a:xfrm>
            <a:off x="4089400" y="974132"/>
            <a:ext cx="4877518" cy="2162768"/>
          </a:xfrm>
          <a:prstGeom prst="rect">
            <a:avLst/>
          </a:prstGeom>
        </p:spPr>
      </p:pic>
      <p:sp>
        <p:nvSpPr>
          <p:cNvPr id="8" name="Text Box 15">
            <a:extLst>
              <a:ext uri="{FF2B5EF4-FFF2-40B4-BE49-F238E27FC236}">
                <a16:creationId xmlns:a16="http://schemas.microsoft.com/office/drawing/2014/main" id="{A630E731-7C71-4F24-B800-F0FA36203CA8}"/>
              </a:ext>
            </a:extLst>
          </p:cNvPr>
          <p:cNvSpPr txBox="1">
            <a:spLocks noChangeArrowheads="1"/>
          </p:cNvSpPr>
          <p:nvPr/>
        </p:nvSpPr>
        <p:spPr bwMode="auto">
          <a:xfrm>
            <a:off x="4009170" y="961432"/>
            <a:ext cx="3300904" cy="230832"/>
          </a:xfrm>
          <a:prstGeom prst="rect">
            <a:avLst/>
          </a:prstGeom>
          <a:noFill/>
          <a:ln w="9525">
            <a:noFill/>
            <a:miter lim="800000"/>
            <a:headEnd/>
            <a:tailEnd/>
          </a:ln>
        </p:spPr>
        <p:txBody>
          <a:bodyPr wrap="none" anchor="ctr" anchorCtr="0">
            <a:spAutoFit/>
          </a:bodyPr>
          <a:lstStyle/>
          <a:p>
            <a:r>
              <a:rPr lang="ja-JP" altLang="en-US" sz="900" dirty="0">
                <a:solidFill>
                  <a:srgbClr val="000000"/>
                </a:solidFill>
              </a:rPr>
              <a:t>～大阪地域の法人タクシー運転者証の交付を受けた者の数</a:t>
            </a:r>
          </a:p>
        </p:txBody>
      </p:sp>
      <p:pic>
        <p:nvPicPr>
          <p:cNvPr id="9" name="図 8">
            <a:extLst>
              <a:ext uri="{FF2B5EF4-FFF2-40B4-BE49-F238E27FC236}">
                <a16:creationId xmlns:a16="http://schemas.microsoft.com/office/drawing/2014/main" id="{106493C7-E439-4201-A5DC-5A16036193F1}"/>
              </a:ext>
            </a:extLst>
          </p:cNvPr>
          <p:cNvPicPr>
            <a:picLocks noChangeAspect="1"/>
          </p:cNvPicPr>
          <p:nvPr/>
        </p:nvPicPr>
        <p:blipFill>
          <a:blip r:embed="rId4"/>
          <a:stretch>
            <a:fillRect/>
          </a:stretch>
        </p:blipFill>
        <p:spPr>
          <a:xfrm>
            <a:off x="4311650" y="4411664"/>
            <a:ext cx="4655268" cy="2162768"/>
          </a:xfrm>
          <a:prstGeom prst="rect">
            <a:avLst/>
          </a:prstGeom>
        </p:spPr>
      </p:pic>
      <p:sp>
        <p:nvSpPr>
          <p:cNvPr id="12" name="Text Box 7">
            <a:extLst>
              <a:ext uri="{FF2B5EF4-FFF2-40B4-BE49-F238E27FC236}">
                <a16:creationId xmlns:a16="http://schemas.microsoft.com/office/drawing/2014/main" id="{8C96EE16-6016-4E5C-B5D1-961883083DAB}"/>
              </a:ext>
            </a:extLst>
          </p:cNvPr>
          <p:cNvSpPr txBox="1">
            <a:spLocks noChangeArrowheads="1"/>
          </p:cNvSpPr>
          <p:nvPr/>
        </p:nvSpPr>
        <p:spPr bwMode="auto">
          <a:xfrm>
            <a:off x="4369272" y="4105454"/>
            <a:ext cx="4806477" cy="411387"/>
          </a:xfrm>
          <a:prstGeom prst="rect">
            <a:avLst/>
          </a:prstGeom>
          <a:noFill/>
          <a:ln w="9525">
            <a:noFill/>
            <a:miter lim="800000"/>
            <a:headEnd/>
            <a:tailEnd/>
          </a:ln>
        </p:spPr>
        <p:txBody>
          <a:bodyPr wrap="square" anchor="ctr" anchorCtr="0">
            <a:spAutoFit/>
          </a:bodyPr>
          <a:lstStyle/>
          <a:p>
            <a:pPr>
              <a:spcBef>
                <a:spcPct val="50000"/>
              </a:spcBef>
            </a:pPr>
            <a:r>
              <a:rPr lang="ja-JP" altLang="en-US" sz="1000" dirty="0">
                <a:solidFill>
                  <a:srgbClr val="000000"/>
                </a:solidFill>
              </a:rPr>
              <a:t>～大阪地域法人タクシー運転者証の交付を受けた者の年齢別構成比（全運転者）と平均年齢（男性運転者）～</a:t>
            </a:r>
          </a:p>
        </p:txBody>
      </p:sp>
    </p:spTree>
    <p:extLst>
      <p:ext uri="{BB962C8B-B14F-4D97-AF65-F5344CB8AC3E}">
        <p14:creationId xmlns:p14="http://schemas.microsoft.com/office/powerpoint/2010/main" val="1571500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a:extLst>
              <a:ext uri="{FF2B5EF4-FFF2-40B4-BE49-F238E27FC236}">
                <a16:creationId xmlns:a16="http://schemas.microsoft.com/office/drawing/2014/main" id="{B846FA79-B22E-41E5-A1E6-C0398DFB3FF2}"/>
              </a:ext>
            </a:extLst>
          </p:cNvPr>
          <p:cNvSpPr txBox="1"/>
          <p:nvPr/>
        </p:nvSpPr>
        <p:spPr>
          <a:xfrm>
            <a:off x="238845" y="3271364"/>
            <a:ext cx="8842373" cy="2375394"/>
          </a:xfrm>
          <a:prstGeom prst="rect">
            <a:avLst/>
          </a:prstGeom>
          <a:noFill/>
          <a:ln w="19050">
            <a:solidFill>
              <a:schemeClr val="accent1"/>
            </a:solidFill>
          </a:ln>
        </p:spPr>
        <p:txBody>
          <a:bodyPr wrap="square">
            <a:spAutoFit/>
          </a:bodyPr>
          <a:lstStyle/>
          <a:p>
            <a:pPr marL="285750" indent="-285750">
              <a:lnSpc>
                <a:spcPts val="2000"/>
              </a:lnSpc>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外国人入国者や宿泊者がコロナ禍以前の水準に戻りつつある。</a:t>
            </a:r>
            <a:endParaRPr lang="en-US" altLang="ja-JP" sz="1600" dirty="0">
              <a:latin typeface="Meiryo UI" panose="020B0604030504040204" pitchFamily="50" charset="-128"/>
              <a:ea typeface="Meiryo UI" panose="020B0604030504040204" pitchFamily="50" charset="-128"/>
            </a:endParaRPr>
          </a:p>
          <a:p>
            <a:pPr marL="285750" indent="-285750">
              <a:lnSpc>
                <a:spcPts val="2000"/>
              </a:lnSpc>
              <a:buFont typeface="Wingdings" panose="05000000000000000000" pitchFamily="2" charset="2"/>
              <a:buChar char="n"/>
            </a:pPr>
            <a:endParaRPr lang="en-US" altLang="ja-JP" sz="1600" dirty="0">
              <a:latin typeface="Meiryo UI" panose="020B0604030504040204" pitchFamily="50" charset="-128"/>
              <a:ea typeface="Meiryo UI" panose="020B0604030504040204" pitchFamily="50" charset="-128"/>
            </a:endParaRPr>
          </a:p>
          <a:p>
            <a:pPr>
              <a:lnSpc>
                <a:spcPts val="2000"/>
              </a:lnSpc>
              <a:spcBef>
                <a:spcPts val="600"/>
              </a:spcBef>
            </a:pPr>
            <a:endParaRPr lang="en-US" altLang="ja-JP" sz="1400" dirty="0">
              <a:latin typeface="Meiryo UI" panose="020B0604030504040204" pitchFamily="50" charset="-128"/>
              <a:ea typeface="Meiryo UI" panose="020B0604030504040204" pitchFamily="50" charset="-128"/>
            </a:endParaRPr>
          </a:p>
          <a:p>
            <a:pPr>
              <a:lnSpc>
                <a:spcPts val="2000"/>
              </a:lnSpc>
              <a:spcBef>
                <a:spcPts val="600"/>
              </a:spcBef>
            </a:pPr>
            <a:endParaRPr lang="en-US" altLang="ja-JP" sz="1400" dirty="0">
              <a:latin typeface="Meiryo UI" panose="020B0604030504040204" pitchFamily="50" charset="-128"/>
              <a:ea typeface="Meiryo UI" panose="020B0604030504040204" pitchFamily="50" charset="-128"/>
            </a:endParaRPr>
          </a:p>
          <a:p>
            <a:pPr>
              <a:lnSpc>
                <a:spcPts val="700"/>
              </a:lnSpc>
              <a:spcBef>
                <a:spcPts val="600"/>
              </a:spcBef>
            </a:pPr>
            <a:endParaRPr lang="en-US" altLang="ja-JP" sz="1400" dirty="0">
              <a:latin typeface="Meiryo UI" panose="020B0604030504040204" pitchFamily="50" charset="-128"/>
              <a:ea typeface="Meiryo UI" panose="020B0604030504040204" pitchFamily="50" charset="-128"/>
            </a:endParaRPr>
          </a:p>
          <a:p>
            <a:pPr>
              <a:lnSpc>
                <a:spcPts val="700"/>
              </a:lnSpc>
              <a:spcBef>
                <a:spcPts val="600"/>
              </a:spcBef>
            </a:pPr>
            <a:endParaRPr lang="en-US" altLang="ja-JP" sz="1400" dirty="0">
              <a:latin typeface="Meiryo UI" panose="020B0604030504040204" pitchFamily="50" charset="-128"/>
              <a:ea typeface="Meiryo UI" panose="020B0604030504040204" pitchFamily="50" charset="-128"/>
            </a:endParaRPr>
          </a:p>
          <a:p>
            <a:pPr>
              <a:lnSpc>
                <a:spcPts val="700"/>
              </a:lnSpc>
              <a:spcBef>
                <a:spcPts val="600"/>
              </a:spcBef>
            </a:pPr>
            <a:endParaRPr lang="en-US" altLang="ja-JP" sz="1400" dirty="0">
              <a:latin typeface="Meiryo UI" panose="020B0604030504040204" pitchFamily="50" charset="-128"/>
              <a:ea typeface="Meiryo UI" panose="020B0604030504040204" pitchFamily="50" charset="-128"/>
            </a:endParaRPr>
          </a:p>
          <a:p>
            <a:pPr>
              <a:lnSpc>
                <a:spcPts val="700"/>
              </a:lnSpc>
              <a:spcBef>
                <a:spcPts val="600"/>
              </a:spcBef>
            </a:pPr>
            <a:endParaRPr lang="en-US" altLang="ja-JP" sz="1400" dirty="0">
              <a:latin typeface="Meiryo UI" panose="020B0604030504040204" pitchFamily="50" charset="-128"/>
              <a:ea typeface="Meiryo UI" panose="020B0604030504040204" pitchFamily="50" charset="-128"/>
            </a:endParaRPr>
          </a:p>
          <a:p>
            <a:pPr>
              <a:lnSpc>
                <a:spcPts val="700"/>
              </a:lnSpc>
              <a:spcBef>
                <a:spcPts val="600"/>
              </a:spcBef>
            </a:pPr>
            <a:endParaRPr lang="en-US" altLang="ja-JP" sz="1400" dirty="0">
              <a:latin typeface="Meiryo UI" panose="020B0604030504040204" pitchFamily="50" charset="-128"/>
              <a:ea typeface="Meiryo UI" panose="020B0604030504040204" pitchFamily="50" charset="-128"/>
            </a:endParaRPr>
          </a:p>
          <a:p>
            <a:pPr>
              <a:lnSpc>
                <a:spcPts val="700"/>
              </a:lnSpc>
              <a:spcBef>
                <a:spcPts val="600"/>
              </a:spcBef>
            </a:pPr>
            <a:endParaRPr lang="en-US" altLang="ja-JP" sz="1400" dirty="0">
              <a:latin typeface="Meiryo UI" panose="020B0604030504040204" pitchFamily="50" charset="-128"/>
              <a:ea typeface="Meiryo UI" panose="020B0604030504040204" pitchFamily="50" charset="-128"/>
            </a:endParaRPr>
          </a:p>
          <a:p>
            <a:pPr>
              <a:lnSpc>
                <a:spcPts val="700"/>
              </a:lnSpc>
            </a:pPr>
            <a:endParaRPr lang="en-US" altLang="ja-JP" sz="1400" dirty="0">
              <a:latin typeface="Meiryo UI" panose="020B0604030504040204" pitchFamily="50" charset="-128"/>
              <a:ea typeface="Meiryo UI" panose="020B0604030504040204" pitchFamily="50" charset="-128"/>
            </a:endParaRPr>
          </a:p>
        </p:txBody>
      </p:sp>
      <p:pic>
        <p:nvPicPr>
          <p:cNvPr id="37" name="図 36">
            <a:extLst>
              <a:ext uri="{FF2B5EF4-FFF2-40B4-BE49-F238E27FC236}">
                <a16:creationId xmlns:a16="http://schemas.microsoft.com/office/drawing/2014/main" id="{991D78E0-EE88-41EA-9808-FDE8B3F4AEAF}"/>
              </a:ext>
            </a:extLst>
          </p:cNvPr>
          <p:cNvPicPr>
            <a:picLocks noChangeAspect="1"/>
          </p:cNvPicPr>
          <p:nvPr/>
        </p:nvPicPr>
        <p:blipFill rotWithShape="1">
          <a:blip r:embed="rId3"/>
          <a:srcRect l="1176" t="2983" r="854" b="9496"/>
          <a:stretch/>
        </p:blipFill>
        <p:spPr>
          <a:xfrm>
            <a:off x="543443" y="3765616"/>
            <a:ext cx="4174686" cy="1747703"/>
          </a:xfrm>
          <a:prstGeom prst="rect">
            <a:avLst/>
          </a:prstGeom>
          <a:noFill/>
          <a:ln>
            <a:solidFill>
              <a:schemeClr val="bg2"/>
            </a:solidFill>
          </a:ln>
        </p:spPr>
      </p:pic>
      <p:pic>
        <p:nvPicPr>
          <p:cNvPr id="23" name="図 22">
            <a:extLst>
              <a:ext uri="{FF2B5EF4-FFF2-40B4-BE49-F238E27FC236}">
                <a16:creationId xmlns:a16="http://schemas.microsoft.com/office/drawing/2014/main" id="{AA8E5173-2748-411B-931A-71450402BB93}"/>
              </a:ext>
            </a:extLst>
          </p:cNvPr>
          <p:cNvPicPr>
            <a:picLocks noChangeAspect="1"/>
          </p:cNvPicPr>
          <p:nvPr/>
        </p:nvPicPr>
        <p:blipFill>
          <a:blip r:embed="rId4"/>
          <a:stretch>
            <a:fillRect/>
          </a:stretch>
        </p:blipFill>
        <p:spPr>
          <a:xfrm>
            <a:off x="6032304" y="3656244"/>
            <a:ext cx="2669907" cy="1791546"/>
          </a:xfrm>
          <a:prstGeom prst="rect">
            <a:avLst/>
          </a:prstGeom>
        </p:spPr>
      </p:pic>
      <p:cxnSp>
        <p:nvCxnSpPr>
          <p:cNvPr id="13" name="直線コネクタ 12">
            <a:extLst>
              <a:ext uri="{FF2B5EF4-FFF2-40B4-BE49-F238E27FC236}">
                <a16:creationId xmlns:a16="http://schemas.microsoft.com/office/drawing/2014/main" id="{9939F67F-D9FC-4A4F-BB40-896102E8689C}"/>
              </a:ext>
            </a:extLst>
          </p:cNvPr>
          <p:cNvCxnSpPr/>
          <p:nvPr/>
        </p:nvCxnSpPr>
        <p:spPr>
          <a:xfrm>
            <a:off x="240668" y="371503"/>
            <a:ext cx="8726251" cy="0"/>
          </a:xfrm>
          <a:prstGeom prst="line">
            <a:avLst/>
          </a:prstGeom>
        </p:spPr>
        <p:style>
          <a:lnRef idx="1">
            <a:schemeClr val="dk1"/>
          </a:lnRef>
          <a:fillRef idx="0">
            <a:schemeClr val="dk1"/>
          </a:fillRef>
          <a:effectRef idx="0">
            <a:schemeClr val="dk1"/>
          </a:effectRef>
          <a:fontRef idx="minor">
            <a:schemeClr val="tx1"/>
          </a:fontRef>
        </p:style>
      </p:cxnSp>
      <p:sp>
        <p:nvSpPr>
          <p:cNvPr id="14" name="テキスト ボックス 13">
            <a:extLst>
              <a:ext uri="{FF2B5EF4-FFF2-40B4-BE49-F238E27FC236}">
                <a16:creationId xmlns:a16="http://schemas.microsoft.com/office/drawing/2014/main" id="{A448CC12-02D9-4F53-BA6E-75C6E2F10136}"/>
              </a:ext>
            </a:extLst>
          </p:cNvPr>
          <p:cNvSpPr txBox="1"/>
          <p:nvPr/>
        </p:nvSpPr>
        <p:spPr>
          <a:xfrm>
            <a:off x="240667" y="445557"/>
            <a:ext cx="8842373" cy="2452338"/>
          </a:xfrm>
          <a:prstGeom prst="rect">
            <a:avLst/>
          </a:prstGeom>
          <a:noFill/>
          <a:ln w="19050">
            <a:solidFill>
              <a:schemeClr val="accent1"/>
            </a:solidFill>
          </a:ln>
        </p:spPr>
        <p:txBody>
          <a:bodyPr wrap="square">
            <a:spAutoFit/>
          </a:bodyPr>
          <a:lstStyle/>
          <a:p>
            <a:pPr marL="285750" indent="-285750">
              <a:lnSpc>
                <a:spcPts val="2000"/>
              </a:lnSpc>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大阪・関西万博には、開催期間中に延べ約</a:t>
            </a:r>
            <a:r>
              <a:rPr lang="en-US" altLang="ja-JP" sz="1600" dirty="0">
                <a:latin typeface="Meiryo UI" panose="020B0604030504040204" pitchFamily="50" charset="-128"/>
                <a:ea typeface="Meiryo UI" panose="020B0604030504040204" pitchFamily="50" charset="-128"/>
              </a:rPr>
              <a:t>2,820</a:t>
            </a:r>
            <a:r>
              <a:rPr lang="ja-JP" altLang="en-US" sz="1600" dirty="0">
                <a:latin typeface="Meiryo UI" panose="020B0604030504040204" pitchFamily="50" charset="-128"/>
                <a:ea typeface="Meiryo UI" panose="020B0604030504040204" pitchFamily="50" charset="-128"/>
              </a:rPr>
              <a:t>万人、ピーク時には１日あたり約</a:t>
            </a:r>
            <a:r>
              <a:rPr lang="en-US" altLang="ja-JP" sz="1600" dirty="0">
                <a:latin typeface="Meiryo UI" panose="020B0604030504040204" pitchFamily="50" charset="-128"/>
                <a:ea typeface="Meiryo UI" panose="020B0604030504040204" pitchFamily="50" charset="-128"/>
              </a:rPr>
              <a:t>22.7</a:t>
            </a:r>
            <a:r>
              <a:rPr lang="ja-JP" altLang="en-US" sz="1600" dirty="0">
                <a:latin typeface="Meiryo UI" panose="020B0604030504040204" pitchFamily="50" charset="-128"/>
                <a:ea typeface="Meiryo UI" panose="020B0604030504040204" pitchFamily="50" charset="-128"/>
              </a:rPr>
              <a:t>万人の来場</a:t>
            </a:r>
            <a:endParaRPr lang="en-US" altLang="ja-JP" sz="1600" dirty="0">
              <a:latin typeface="Meiryo UI" panose="020B0604030504040204" pitchFamily="50" charset="-128"/>
              <a:ea typeface="Meiryo UI" panose="020B0604030504040204" pitchFamily="50" charset="-128"/>
            </a:endParaRPr>
          </a:p>
          <a:p>
            <a:pPr>
              <a:lnSpc>
                <a:spcPts val="2000"/>
              </a:lnSpc>
              <a:spcBef>
                <a:spcPts val="600"/>
              </a:spcBef>
            </a:pPr>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pPr>
              <a:lnSpc>
                <a:spcPts val="2000"/>
              </a:lnSpc>
              <a:spcBef>
                <a:spcPts val="600"/>
              </a:spcBef>
            </a:pPr>
            <a:endParaRPr lang="en-US" altLang="ja-JP" sz="1400" dirty="0">
              <a:latin typeface="Meiryo UI" panose="020B0604030504040204" pitchFamily="50" charset="-128"/>
              <a:ea typeface="Meiryo UI" panose="020B0604030504040204" pitchFamily="50" charset="-128"/>
            </a:endParaRPr>
          </a:p>
          <a:p>
            <a:pPr>
              <a:lnSpc>
                <a:spcPts val="2000"/>
              </a:lnSpc>
              <a:spcBef>
                <a:spcPts val="600"/>
              </a:spcBef>
            </a:pPr>
            <a:endParaRPr lang="en-US" altLang="ja-JP" sz="1400" dirty="0">
              <a:latin typeface="Meiryo UI" panose="020B0604030504040204" pitchFamily="50" charset="-128"/>
              <a:ea typeface="Meiryo UI" panose="020B0604030504040204" pitchFamily="50" charset="-128"/>
            </a:endParaRPr>
          </a:p>
          <a:p>
            <a:pPr>
              <a:lnSpc>
                <a:spcPts val="2000"/>
              </a:lnSpc>
              <a:spcBef>
                <a:spcPts val="600"/>
              </a:spcBef>
            </a:pPr>
            <a:endParaRPr lang="en-US" altLang="ja-JP" sz="1400" dirty="0">
              <a:latin typeface="Meiryo UI" panose="020B0604030504040204" pitchFamily="50" charset="-128"/>
              <a:ea typeface="Meiryo UI" panose="020B0604030504040204" pitchFamily="50" charset="-128"/>
            </a:endParaRPr>
          </a:p>
          <a:p>
            <a:pPr>
              <a:lnSpc>
                <a:spcPts val="2000"/>
              </a:lnSpc>
              <a:spcBef>
                <a:spcPts val="600"/>
              </a:spcBef>
            </a:pPr>
            <a:endParaRPr lang="en-US" altLang="ja-JP" sz="1400" dirty="0">
              <a:latin typeface="Meiryo UI" panose="020B0604030504040204" pitchFamily="50" charset="-128"/>
              <a:ea typeface="Meiryo UI" panose="020B0604030504040204" pitchFamily="50" charset="-128"/>
            </a:endParaRPr>
          </a:p>
          <a:p>
            <a:pPr>
              <a:lnSpc>
                <a:spcPts val="700"/>
              </a:lnSpc>
              <a:spcBef>
                <a:spcPts val="600"/>
              </a:spcBef>
            </a:pPr>
            <a:endParaRPr lang="en-US" altLang="ja-JP" sz="1400" dirty="0">
              <a:latin typeface="Meiryo UI" panose="020B0604030504040204" pitchFamily="50" charset="-128"/>
              <a:ea typeface="Meiryo UI" panose="020B0604030504040204" pitchFamily="50" charset="-128"/>
            </a:endParaRPr>
          </a:p>
          <a:p>
            <a:pPr>
              <a:lnSpc>
                <a:spcPts val="700"/>
              </a:lnSpc>
              <a:spcBef>
                <a:spcPts val="600"/>
              </a:spcBef>
            </a:pPr>
            <a:endParaRPr lang="en-US" altLang="ja-JP" sz="1400" dirty="0">
              <a:latin typeface="Meiryo UI" panose="020B0604030504040204" pitchFamily="50" charset="-128"/>
              <a:ea typeface="Meiryo UI" panose="020B0604030504040204" pitchFamily="50" charset="-128"/>
            </a:endParaRPr>
          </a:p>
          <a:p>
            <a:pPr>
              <a:lnSpc>
                <a:spcPts val="700"/>
              </a:lnSpc>
            </a:pPr>
            <a:endParaRPr lang="en-US" altLang="ja-JP" sz="14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AD295263-CC13-4FB0-9B05-830C30B707B1}"/>
              </a:ext>
            </a:extLst>
          </p:cNvPr>
          <p:cNvSpPr txBox="1"/>
          <p:nvPr/>
        </p:nvSpPr>
        <p:spPr>
          <a:xfrm>
            <a:off x="2353924" y="2715132"/>
            <a:ext cx="2580297" cy="191810"/>
          </a:xfrm>
          <a:prstGeom prst="bracketPair">
            <a:avLst>
              <a:gd name="adj" fmla="val 6890"/>
            </a:avLst>
          </a:prstGeom>
          <a:noFill/>
          <a:ln w="22225" cap="flat" cmpd="sng" algn="ctr">
            <a:noFill/>
            <a:prstDash val="sysDash"/>
            <a:miter lim="800000"/>
          </a:ln>
          <a:effectLst/>
        </p:spPr>
        <p:txBody>
          <a:bodyPr wrap="square">
            <a:spAutoFit/>
          </a:bodyPr>
          <a:lstStyle/>
          <a:p>
            <a:pPr defTabSz="844083">
              <a:defRPr/>
            </a:pPr>
            <a:r>
              <a:rPr lang="en-US" altLang="ja-JP" sz="600" kern="0" dirty="0">
                <a:solidFill>
                  <a:prstClr val="black"/>
                </a:solidFill>
                <a:latin typeface="Meiryo UI"/>
                <a:ea typeface="Meiryo UI"/>
              </a:rPr>
              <a:t>※</a:t>
            </a:r>
            <a:r>
              <a:rPr lang="ja-JP" altLang="en-US" sz="600" kern="0" dirty="0">
                <a:solidFill>
                  <a:prstClr val="black"/>
                </a:solidFill>
                <a:latin typeface="Meiryo UI"/>
                <a:ea typeface="Meiryo UI"/>
              </a:rPr>
              <a:t>出典：大阪・関西万博　来場者輸送具体方針（アクションプラン）</a:t>
            </a:r>
            <a:endParaRPr lang="en-US" altLang="ja-JP" sz="600" kern="0" dirty="0">
              <a:solidFill>
                <a:prstClr val="black"/>
              </a:solidFill>
              <a:latin typeface="Meiryo UI"/>
              <a:ea typeface="Meiryo UI"/>
            </a:endParaRPr>
          </a:p>
        </p:txBody>
      </p:sp>
      <p:sp>
        <p:nvSpPr>
          <p:cNvPr id="2" name="スライド番号プレースホルダー 3">
            <a:extLst>
              <a:ext uri="{FF2B5EF4-FFF2-40B4-BE49-F238E27FC236}">
                <a16:creationId xmlns:a16="http://schemas.microsoft.com/office/drawing/2014/main" id="{3A2D26DD-BF76-F7D0-DE6B-1E91A0BBDAA5}"/>
              </a:ext>
            </a:extLst>
          </p:cNvPr>
          <p:cNvSpPr>
            <a:spLocks noGrp="1"/>
          </p:cNvSpPr>
          <p:nvPr>
            <p:ph type="sldNum" sz="quarter" idx="12"/>
          </p:nvPr>
        </p:nvSpPr>
        <p:spPr>
          <a:xfrm>
            <a:off x="8784869" y="6487990"/>
            <a:ext cx="417006" cy="365125"/>
          </a:xfrm>
        </p:spPr>
        <p:txBody>
          <a:bodyPr/>
          <a:lstStyle/>
          <a:p>
            <a:fld id="{2C05A0C3-014B-4449-8009-2E442196B472}" type="slidenum">
              <a:rPr kumimoji="1" lang="ja-JP" altLang="en-US" sz="1500" smtClean="0">
                <a:solidFill>
                  <a:schemeClr val="tx1"/>
                </a:solidFill>
              </a:rPr>
              <a:pPr/>
              <a:t>5</a:t>
            </a:fld>
            <a:endParaRPr kumimoji="1" lang="ja-JP" altLang="en-US" sz="1500" dirty="0">
              <a:solidFill>
                <a:schemeClr val="tx1"/>
              </a:solidFill>
            </a:endParaRPr>
          </a:p>
        </p:txBody>
      </p:sp>
      <p:sp>
        <p:nvSpPr>
          <p:cNvPr id="18" name="テキスト ボックス 17">
            <a:extLst>
              <a:ext uri="{FF2B5EF4-FFF2-40B4-BE49-F238E27FC236}">
                <a16:creationId xmlns:a16="http://schemas.microsoft.com/office/drawing/2014/main" id="{F3CDB270-C6B0-47ED-9600-1002FFA8FD41}"/>
              </a:ext>
            </a:extLst>
          </p:cNvPr>
          <p:cNvSpPr txBox="1"/>
          <p:nvPr/>
        </p:nvSpPr>
        <p:spPr>
          <a:xfrm>
            <a:off x="251307" y="12299"/>
            <a:ext cx="8420490"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dirty="0">
                <a:solidFill>
                  <a:prstClr val="black"/>
                </a:solidFill>
                <a:latin typeface="HG丸ｺﾞｼｯｸM-PRO" panose="020F0600000000000000" pitchFamily="50" charset="-128"/>
                <a:ea typeface="HG丸ｺﾞｼｯｸM-PRO" panose="020F0600000000000000" pitchFamily="50" charset="-128"/>
              </a:rPr>
              <a:t>◆</a:t>
            </a:r>
            <a:r>
              <a:rPr kumimoji="1" lang="en-US" altLang="ja-JP" sz="2000" b="1" dirty="0">
                <a:solidFill>
                  <a:prstClr val="black"/>
                </a:solidFill>
                <a:latin typeface="Meiryo UI" panose="020B0604030504040204" pitchFamily="50" charset="-128"/>
                <a:ea typeface="Meiryo UI" panose="020B0604030504040204" pitchFamily="50" charset="-128"/>
              </a:rPr>
              <a:t>2025</a:t>
            </a:r>
            <a:r>
              <a:rPr kumimoji="1" lang="ja-JP" altLang="en-US" sz="2000" b="1" dirty="0">
                <a:solidFill>
                  <a:prstClr val="black"/>
                </a:solidFill>
                <a:latin typeface="Meiryo UI" panose="020B0604030504040204" pitchFamily="50" charset="-128"/>
                <a:ea typeface="Meiryo UI" panose="020B0604030504040204" pitchFamily="50" charset="-128"/>
              </a:rPr>
              <a:t>大阪・関西万博開催等の影響</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二等辺三角形 4">
            <a:extLst>
              <a:ext uri="{FF2B5EF4-FFF2-40B4-BE49-F238E27FC236}">
                <a16:creationId xmlns:a16="http://schemas.microsoft.com/office/drawing/2014/main" id="{9E822A07-4D72-4495-98B6-168AB1E9AC5C}"/>
              </a:ext>
            </a:extLst>
          </p:cNvPr>
          <p:cNvSpPr/>
          <p:nvPr/>
        </p:nvSpPr>
        <p:spPr>
          <a:xfrm flipV="1">
            <a:off x="3419146" y="5782832"/>
            <a:ext cx="2481770" cy="235027"/>
          </a:xfrm>
          <a:prstGeom prst="triangle">
            <a:avLst/>
          </a:prstGeom>
          <a:solidFill>
            <a:srgbClr val="C1C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294E7611-24C1-44F9-BB22-9ED74D47490E}"/>
              </a:ext>
            </a:extLst>
          </p:cNvPr>
          <p:cNvSpPr txBox="1"/>
          <p:nvPr/>
        </p:nvSpPr>
        <p:spPr>
          <a:xfrm>
            <a:off x="267121" y="6069091"/>
            <a:ext cx="8726251" cy="711477"/>
          </a:xfrm>
          <a:prstGeom prst="rect">
            <a:avLst/>
          </a:prstGeom>
          <a:noFill/>
          <a:ln w="19050">
            <a:solidFill>
              <a:srgbClr val="0000CC"/>
            </a:solidFill>
          </a:ln>
        </p:spPr>
        <p:txBody>
          <a:bodyPr wrap="square">
            <a:spAutoFit/>
          </a:bodyPr>
          <a:lstStyle/>
          <a:p>
            <a:pPr marL="285750" indent="-285750">
              <a:lnSpc>
                <a:spcPts val="2600"/>
              </a:lnSpc>
              <a:buFont typeface="Wingdings" panose="05000000000000000000" pitchFamily="2" charset="2"/>
              <a:buChar char="ü"/>
            </a:pPr>
            <a:r>
              <a:rPr lang="ja-JP" altLang="en-US" sz="1400" dirty="0">
                <a:latin typeface="Meiryo UI" panose="020B0604030504040204" pitchFamily="50" charset="-128"/>
                <a:ea typeface="Meiryo UI" panose="020B0604030504040204" pitchFamily="50" charset="-128"/>
              </a:rPr>
              <a:t>一方で、タクシー業界は人手不足や高齢化に直面し、万博時の交通需要増に十分対応することは難しいと考える。</a:t>
            </a:r>
          </a:p>
          <a:p>
            <a:pPr>
              <a:lnSpc>
                <a:spcPts val="2600"/>
              </a:lnSpc>
            </a:pP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 ⇒タクシーの供給量の強化に加え、交通需要増に弾力的に対応できるライドシェアの導入が不可欠。</a:t>
            </a:r>
          </a:p>
        </p:txBody>
      </p:sp>
      <p:pic>
        <p:nvPicPr>
          <p:cNvPr id="9" name="図 8">
            <a:extLst>
              <a:ext uri="{FF2B5EF4-FFF2-40B4-BE49-F238E27FC236}">
                <a16:creationId xmlns:a16="http://schemas.microsoft.com/office/drawing/2014/main" id="{1BB3418F-D6A1-4748-84B5-94B8FB7DDD08}"/>
              </a:ext>
            </a:extLst>
          </p:cNvPr>
          <p:cNvPicPr>
            <a:picLocks noChangeAspect="1"/>
          </p:cNvPicPr>
          <p:nvPr/>
        </p:nvPicPr>
        <p:blipFill>
          <a:blip r:embed="rId5"/>
          <a:stretch>
            <a:fillRect/>
          </a:stretch>
        </p:blipFill>
        <p:spPr>
          <a:xfrm>
            <a:off x="602888" y="770641"/>
            <a:ext cx="3969112" cy="1992494"/>
          </a:xfrm>
          <a:prstGeom prst="rect">
            <a:avLst/>
          </a:prstGeom>
        </p:spPr>
      </p:pic>
      <p:sp>
        <p:nvSpPr>
          <p:cNvPr id="11" name="正方形/長方形 10">
            <a:extLst>
              <a:ext uri="{FF2B5EF4-FFF2-40B4-BE49-F238E27FC236}">
                <a16:creationId xmlns:a16="http://schemas.microsoft.com/office/drawing/2014/main" id="{83163444-D6AC-408D-892E-F27A6485AA6F}"/>
              </a:ext>
            </a:extLst>
          </p:cNvPr>
          <p:cNvSpPr/>
          <p:nvPr/>
        </p:nvSpPr>
        <p:spPr>
          <a:xfrm>
            <a:off x="4622172" y="1698220"/>
            <a:ext cx="4261724" cy="291490"/>
          </a:xfrm>
          <a:prstGeom prst="rect">
            <a:avLst/>
          </a:prstGeom>
          <a:noFill/>
        </p:spPr>
        <p:txBody>
          <a:bodyPr wrap="square">
            <a:spAutoFit/>
          </a:bodyPr>
          <a:lstStyle/>
          <a:p>
            <a:pPr defTabSz="844083">
              <a:lnSpc>
                <a:spcPts val="1700"/>
              </a:lnSpc>
            </a:pPr>
            <a:r>
              <a:rPr kumimoji="1" lang="ja-JP" altLang="en-US" sz="1400" b="1" u="sng" dirty="0">
                <a:solidFill>
                  <a:sysClr val="windowText" lastClr="000000"/>
                </a:solidFill>
                <a:latin typeface="Meiryo UI" panose="020B0604030504040204" pitchFamily="50" charset="-128"/>
                <a:ea typeface="Meiryo UI" panose="020B0604030504040204" pitchFamily="50" charset="-128"/>
              </a:rPr>
              <a:t>・新たに約</a:t>
            </a:r>
            <a:r>
              <a:rPr kumimoji="1" lang="en-US" altLang="ja-JP" sz="1400" b="1" u="sng" dirty="0">
                <a:solidFill>
                  <a:sysClr val="windowText" lastClr="000000"/>
                </a:solidFill>
                <a:latin typeface="Meiryo UI" panose="020B0604030504040204" pitchFamily="50" charset="-128"/>
                <a:ea typeface="Meiryo UI" panose="020B0604030504040204" pitchFamily="50" charset="-128"/>
              </a:rPr>
              <a:t>52,000</a:t>
            </a:r>
            <a:r>
              <a:rPr kumimoji="1" lang="ja-JP" altLang="en-US" sz="1400" b="1" u="sng" dirty="0">
                <a:solidFill>
                  <a:sysClr val="windowText" lastClr="000000"/>
                </a:solidFill>
                <a:latin typeface="Meiryo UI" panose="020B0604030504040204" pitchFamily="50" charset="-128"/>
                <a:ea typeface="Meiryo UI" panose="020B0604030504040204" pitchFamily="50" charset="-128"/>
              </a:rPr>
              <a:t>人の方がタクシーを利用すると試算　</a:t>
            </a:r>
            <a:r>
              <a:rPr kumimoji="1" lang="ja-JP" altLang="en-US" sz="1200" b="1" u="sng" dirty="0">
                <a:solidFill>
                  <a:sysClr val="windowText" lastClr="000000"/>
                </a:solidFill>
                <a:latin typeface="Meiryo UI" panose="020B0604030504040204" pitchFamily="50" charset="-128"/>
                <a:ea typeface="Meiryo UI" panose="020B0604030504040204" pitchFamily="50" charset="-128"/>
              </a:rPr>
              <a:t>　</a:t>
            </a:r>
          </a:p>
        </p:txBody>
      </p:sp>
      <p:sp>
        <p:nvSpPr>
          <p:cNvPr id="12" name="正方形/長方形 11">
            <a:extLst>
              <a:ext uri="{FF2B5EF4-FFF2-40B4-BE49-F238E27FC236}">
                <a16:creationId xmlns:a16="http://schemas.microsoft.com/office/drawing/2014/main" id="{C64EAE0D-075E-434A-9C7F-F907B99298BA}"/>
              </a:ext>
            </a:extLst>
          </p:cNvPr>
          <p:cNvSpPr/>
          <p:nvPr/>
        </p:nvSpPr>
        <p:spPr>
          <a:xfrm>
            <a:off x="4897641" y="1945709"/>
            <a:ext cx="3532883" cy="286360"/>
          </a:xfrm>
          <a:prstGeom prst="rect">
            <a:avLst/>
          </a:prstGeom>
          <a:noFill/>
        </p:spPr>
        <p:txBody>
          <a:bodyPr wrap="square">
            <a:spAutoFit/>
          </a:bodyPr>
          <a:lstStyle/>
          <a:p>
            <a:pPr defTabSz="844083">
              <a:lnSpc>
                <a:spcPts val="1700"/>
              </a:lnSpc>
            </a:pPr>
            <a:r>
              <a:rPr kumimoji="1" lang="ja-JP" altLang="en-US" sz="1200" b="1" dirty="0">
                <a:solidFill>
                  <a:sysClr val="windowText" lastClr="000000"/>
                </a:solidFill>
                <a:latin typeface="Meiryo UI" panose="020B0604030504040204" pitchFamily="50" charset="-128"/>
                <a:ea typeface="Meiryo UI" panose="020B0604030504040204" pitchFamily="50" charset="-128"/>
              </a:rPr>
              <a:t>車両１台・１日あたりの輸送人口に置き換えた場合</a:t>
            </a:r>
          </a:p>
        </p:txBody>
      </p:sp>
      <p:sp>
        <p:nvSpPr>
          <p:cNvPr id="15" name="正方形/長方形 14">
            <a:extLst>
              <a:ext uri="{FF2B5EF4-FFF2-40B4-BE49-F238E27FC236}">
                <a16:creationId xmlns:a16="http://schemas.microsoft.com/office/drawing/2014/main" id="{FDFEBC13-4189-4428-8F34-8FCD51CFDDFC}"/>
              </a:ext>
            </a:extLst>
          </p:cNvPr>
          <p:cNvSpPr/>
          <p:nvPr/>
        </p:nvSpPr>
        <p:spPr>
          <a:xfrm>
            <a:off x="5109459" y="2208763"/>
            <a:ext cx="2940662" cy="504369"/>
          </a:xfrm>
          <a:prstGeom prst="rect">
            <a:avLst/>
          </a:prstGeom>
          <a:noFill/>
        </p:spPr>
        <p:txBody>
          <a:bodyPr wrap="square">
            <a:spAutoFit/>
          </a:bodyPr>
          <a:lstStyle/>
          <a:p>
            <a:pPr defTabSz="844083">
              <a:lnSpc>
                <a:spcPts val="1700"/>
              </a:lnSpc>
            </a:pPr>
            <a:r>
              <a:rPr kumimoji="1" lang="ja-JP" altLang="en-US" sz="1200" b="1" dirty="0">
                <a:solidFill>
                  <a:sysClr val="windowText" lastClr="000000"/>
                </a:solidFill>
                <a:latin typeface="Meiryo UI" panose="020B0604030504040204" pitchFamily="50" charset="-128"/>
                <a:ea typeface="Meiryo UI" panose="020B0604030504040204" pitchFamily="50" charset="-128"/>
              </a:rPr>
              <a:t>・大阪府域　乗客</a:t>
            </a:r>
            <a:r>
              <a:rPr kumimoji="1" lang="en-US" altLang="ja-JP" sz="1200" b="1" dirty="0">
                <a:solidFill>
                  <a:sysClr val="windowText" lastClr="000000"/>
                </a:solidFill>
                <a:latin typeface="Meiryo UI" panose="020B0604030504040204" pitchFamily="50" charset="-128"/>
                <a:ea typeface="Meiryo UI" panose="020B0604030504040204" pitchFamily="50" charset="-128"/>
              </a:rPr>
              <a:t>5.6</a:t>
            </a:r>
            <a:r>
              <a:rPr kumimoji="1" lang="ja-JP" altLang="en-US" sz="1200" b="1" dirty="0">
                <a:solidFill>
                  <a:sysClr val="windowText" lastClr="000000"/>
                </a:solidFill>
                <a:latin typeface="Meiryo UI" panose="020B0604030504040204" pitchFamily="50" charset="-128"/>
                <a:ea typeface="Meiryo UI" panose="020B0604030504040204" pitchFamily="50" charset="-128"/>
              </a:rPr>
              <a:t>人（約</a:t>
            </a:r>
            <a:r>
              <a:rPr kumimoji="1" lang="en-US" altLang="ja-JP" sz="1200" b="1" dirty="0">
                <a:solidFill>
                  <a:sysClr val="windowText" lastClr="000000"/>
                </a:solidFill>
                <a:latin typeface="Meiryo UI" panose="020B0604030504040204" pitchFamily="50" charset="-128"/>
                <a:ea typeface="Meiryo UI" panose="020B0604030504040204" pitchFamily="50" charset="-128"/>
              </a:rPr>
              <a:t>20</a:t>
            </a:r>
            <a:r>
              <a:rPr kumimoji="1" lang="ja-JP" altLang="en-US" sz="1200" b="1" dirty="0">
                <a:solidFill>
                  <a:sysClr val="windowText" lastClr="000000"/>
                </a:solidFill>
                <a:latin typeface="Meiryo UI" panose="020B0604030504040204" pitchFamily="50" charset="-128"/>
                <a:ea typeface="Meiryo UI" panose="020B0604030504040204" pitchFamily="50" charset="-128"/>
              </a:rPr>
              <a:t>％）増</a:t>
            </a:r>
            <a:endParaRPr kumimoji="1" lang="en-US" altLang="ja-JP" sz="1200" b="1" dirty="0">
              <a:solidFill>
                <a:sysClr val="windowText" lastClr="000000"/>
              </a:solidFill>
              <a:latin typeface="Meiryo UI" panose="020B0604030504040204" pitchFamily="50" charset="-128"/>
              <a:ea typeface="Meiryo UI" panose="020B0604030504040204" pitchFamily="50" charset="-128"/>
            </a:endParaRPr>
          </a:p>
          <a:p>
            <a:pPr defTabSz="844083">
              <a:lnSpc>
                <a:spcPts val="1700"/>
              </a:lnSpc>
            </a:pPr>
            <a:r>
              <a:rPr kumimoji="1" lang="ja-JP" altLang="en-US" sz="1200" b="1" dirty="0">
                <a:solidFill>
                  <a:sysClr val="windowText" lastClr="000000"/>
                </a:solidFill>
                <a:latin typeface="Meiryo UI" panose="020B0604030504040204" pitchFamily="50" charset="-128"/>
                <a:ea typeface="Meiryo UI" panose="020B0604030504040204" pitchFamily="50" charset="-128"/>
              </a:rPr>
              <a:t>・大阪市域　乗客</a:t>
            </a:r>
            <a:r>
              <a:rPr kumimoji="1" lang="en-US" altLang="ja-JP" sz="1200" b="1" dirty="0">
                <a:solidFill>
                  <a:sysClr val="windowText" lastClr="000000"/>
                </a:solidFill>
                <a:latin typeface="Meiryo UI" panose="020B0604030504040204" pitchFamily="50" charset="-128"/>
                <a:ea typeface="Meiryo UI" panose="020B0604030504040204" pitchFamily="50" charset="-128"/>
              </a:rPr>
              <a:t>6.3</a:t>
            </a:r>
            <a:r>
              <a:rPr kumimoji="1" lang="ja-JP" altLang="en-US" sz="1200" b="1" dirty="0">
                <a:solidFill>
                  <a:sysClr val="windowText" lastClr="000000"/>
                </a:solidFill>
                <a:latin typeface="Meiryo UI" panose="020B0604030504040204" pitchFamily="50" charset="-128"/>
                <a:ea typeface="Meiryo UI" panose="020B0604030504040204" pitchFamily="50" charset="-128"/>
              </a:rPr>
              <a:t>人（約</a:t>
            </a:r>
            <a:r>
              <a:rPr kumimoji="1" lang="en-US" altLang="ja-JP" sz="1200" b="1" dirty="0">
                <a:solidFill>
                  <a:sysClr val="windowText" lastClr="000000"/>
                </a:solidFill>
                <a:latin typeface="Meiryo UI" panose="020B0604030504040204" pitchFamily="50" charset="-128"/>
                <a:ea typeface="Meiryo UI" panose="020B0604030504040204" pitchFamily="50" charset="-128"/>
              </a:rPr>
              <a:t>25</a:t>
            </a:r>
            <a:r>
              <a:rPr kumimoji="1" lang="ja-JP" altLang="en-US" sz="1200" b="1" dirty="0">
                <a:solidFill>
                  <a:sysClr val="windowText" lastClr="000000"/>
                </a:solidFill>
                <a:latin typeface="Meiryo UI" panose="020B0604030504040204" pitchFamily="50" charset="-128"/>
                <a:ea typeface="Meiryo UI" panose="020B0604030504040204" pitchFamily="50" charset="-128"/>
              </a:rPr>
              <a:t>％）増</a:t>
            </a:r>
          </a:p>
        </p:txBody>
      </p:sp>
      <p:sp>
        <p:nvSpPr>
          <p:cNvPr id="7" name="四角形: 角を丸くする 6">
            <a:extLst>
              <a:ext uri="{FF2B5EF4-FFF2-40B4-BE49-F238E27FC236}">
                <a16:creationId xmlns:a16="http://schemas.microsoft.com/office/drawing/2014/main" id="{21B06143-ADD1-42BA-80CA-4A5239009D82}"/>
              </a:ext>
            </a:extLst>
          </p:cNvPr>
          <p:cNvSpPr/>
          <p:nvPr/>
        </p:nvSpPr>
        <p:spPr>
          <a:xfrm>
            <a:off x="4622172" y="1635740"/>
            <a:ext cx="4184431" cy="1166689"/>
          </a:xfrm>
          <a:prstGeom prst="roundRect">
            <a:avLst/>
          </a:prstGeom>
          <a:noFill/>
          <a:ln w="254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29B132C6-E782-4E50-9278-57E1A23B0A49}"/>
              </a:ext>
            </a:extLst>
          </p:cNvPr>
          <p:cNvSpPr/>
          <p:nvPr/>
        </p:nvSpPr>
        <p:spPr>
          <a:xfrm>
            <a:off x="7754388" y="2273620"/>
            <a:ext cx="1258185" cy="286360"/>
          </a:xfrm>
          <a:prstGeom prst="rect">
            <a:avLst/>
          </a:prstGeom>
          <a:solidFill>
            <a:schemeClr val="accent1">
              <a:lumMod val="40000"/>
              <a:lumOff val="60000"/>
            </a:schemeClr>
          </a:solidFill>
          <a:ln w="19050">
            <a:solidFill>
              <a:schemeClr val="accent1"/>
            </a:solidFill>
          </a:ln>
        </p:spPr>
        <p:txBody>
          <a:bodyPr wrap="square">
            <a:spAutoFit/>
          </a:bodyPr>
          <a:lstStyle/>
          <a:p>
            <a:pPr algn="ctr" defTabSz="844083">
              <a:lnSpc>
                <a:spcPts val="1700"/>
              </a:lnSpc>
            </a:pPr>
            <a:r>
              <a:rPr kumimoji="1" lang="en-US" altLang="ja-JP" sz="1200" b="1" dirty="0">
                <a:solidFill>
                  <a:sysClr val="windowText" lastClr="000000"/>
                </a:solidFill>
                <a:latin typeface="Meiryo UI" panose="020B0604030504040204" pitchFamily="50" charset="-128"/>
                <a:ea typeface="Meiryo UI" panose="020B0604030504040204" pitchFamily="50" charset="-128"/>
              </a:rPr>
              <a:t>※</a:t>
            </a:r>
            <a:r>
              <a:rPr kumimoji="1" lang="ja-JP" altLang="en-US" sz="1200" b="1" dirty="0">
                <a:solidFill>
                  <a:sysClr val="windowText" lastClr="000000"/>
                </a:solidFill>
                <a:latin typeface="Meiryo UI" panose="020B0604030504040204" pitchFamily="50" charset="-128"/>
                <a:ea typeface="Meiryo UI" panose="020B0604030504040204" pitchFamily="50" charset="-128"/>
              </a:rPr>
              <a:t>引き続き精査</a:t>
            </a:r>
          </a:p>
        </p:txBody>
      </p:sp>
      <p:sp>
        <p:nvSpPr>
          <p:cNvPr id="19" name="テキスト ボックス 18">
            <a:extLst>
              <a:ext uri="{FF2B5EF4-FFF2-40B4-BE49-F238E27FC236}">
                <a16:creationId xmlns:a16="http://schemas.microsoft.com/office/drawing/2014/main" id="{57DBEF62-8511-48CB-9B7E-3298FC4249B4}"/>
              </a:ext>
            </a:extLst>
          </p:cNvPr>
          <p:cNvSpPr txBox="1"/>
          <p:nvPr/>
        </p:nvSpPr>
        <p:spPr>
          <a:xfrm>
            <a:off x="5991905" y="1381544"/>
            <a:ext cx="2894855" cy="191810"/>
          </a:xfrm>
          <a:prstGeom prst="bracketPair">
            <a:avLst>
              <a:gd name="adj" fmla="val 6890"/>
            </a:avLst>
          </a:prstGeom>
          <a:noFill/>
          <a:ln w="6350" cap="flat" cmpd="sng" algn="ctr">
            <a:noFill/>
            <a:prstDash val="solid"/>
            <a:miter lim="800000"/>
          </a:ln>
          <a:effectLst/>
        </p:spPr>
        <p:txBody>
          <a:bodyPr wrap="square">
            <a:spAutoFit/>
          </a:bodyPr>
          <a:lstStyle/>
          <a:p>
            <a:pPr defTabSz="844083">
              <a:defRPr/>
            </a:pPr>
            <a:r>
              <a:rPr lang="en-US" altLang="ja-JP" sz="600" kern="0" dirty="0">
                <a:solidFill>
                  <a:prstClr val="black"/>
                </a:solidFill>
                <a:latin typeface="Meiryo UI" panose="020B0604030504040204" pitchFamily="50" charset="-128"/>
                <a:ea typeface="Meiryo UI" panose="020B0604030504040204" pitchFamily="50" charset="-128"/>
              </a:rPr>
              <a:t>※</a:t>
            </a:r>
            <a:r>
              <a:rPr lang="ja-JP" altLang="en-US" sz="600" kern="0" dirty="0">
                <a:solidFill>
                  <a:prstClr val="black"/>
                </a:solidFill>
                <a:latin typeface="Meiryo UI" panose="020B0604030504040204" pitchFamily="50" charset="-128"/>
                <a:ea typeface="Meiryo UI" panose="020B0604030504040204" pitchFamily="50" charset="-128"/>
              </a:rPr>
              <a:t>出典：大阪・関西万博　来場者輸送具体方針（アクションプラン）第</a:t>
            </a:r>
            <a:r>
              <a:rPr lang="en-US" altLang="ja-JP" sz="600" kern="0" dirty="0">
                <a:solidFill>
                  <a:prstClr val="black"/>
                </a:solidFill>
                <a:latin typeface="Meiryo UI" panose="020B0604030504040204" pitchFamily="50" charset="-128"/>
                <a:ea typeface="Meiryo UI" panose="020B0604030504040204" pitchFamily="50" charset="-128"/>
              </a:rPr>
              <a:t>3</a:t>
            </a:r>
            <a:r>
              <a:rPr lang="ja-JP" altLang="en-US" sz="600" kern="0" dirty="0">
                <a:solidFill>
                  <a:prstClr val="black"/>
                </a:solidFill>
                <a:latin typeface="Meiryo UI" panose="020B0604030504040204" pitchFamily="50" charset="-128"/>
                <a:ea typeface="Meiryo UI" panose="020B0604030504040204" pitchFamily="50" charset="-128"/>
              </a:rPr>
              <a:t>版を基に作成</a:t>
            </a:r>
          </a:p>
        </p:txBody>
      </p:sp>
      <p:pic>
        <p:nvPicPr>
          <p:cNvPr id="4" name="図 3">
            <a:extLst>
              <a:ext uri="{FF2B5EF4-FFF2-40B4-BE49-F238E27FC236}">
                <a16:creationId xmlns:a16="http://schemas.microsoft.com/office/drawing/2014/main" id="{2817E2C8-B120-4133-B7A9-D0C44465E185}"/>
              </a:ext>
            </a:extLst>
          </p:cNvPr>
          <p:cNvPicPr>
            <a:picLocks noChangeAspect="1"/>
          </p:cNvPicPr>
          <p:nvPr/>
        </p:nvPicPr>
        <p:blipFill>
          <a:blip r:embed="rId6"/>
          <a:stretch>
            <a:fillRect/>
          </a:stretch>
        </p:blipFill>
        <p:spPr>
          <a:xfrm>
            <a:off x="4934221" y="953802"/>
            <a:ext cx="3872382" cy="489927"/>
          </a:xfrm>
          <a:prstGeom prst="rect">
            <a:avLst/>
          </a:prstGeom>
        </p:spPr>
      </p:pic>
      <p:sp>
        <p:nvSpPr>
          <p:cNvPr id="22" name="テキスト ボックス 21">
            <a:extLst>
              <a:ext uri="{FF2B5EF4-FFF2-40B4-BE49-F238E27FC236}">
                <a16:creationId xmlns:a16="http://schemas.microsoft.com/office/drawing/2014/main" id="{B1797773-4504-41A0-8EA4-209BA21CD251}"/>
              </a:ext>
            </a:extLst>
          </p:cNvPr>
          <p:cNvSpPr txBox="1"/>
          <p:nvPr/>
        </p:nvSpPr>
        <p:spPr>
          <a:xfrm>
            <a:off x="238845" y="5463944"/>
            <a:ext cx="5183593" cy="215444"/>
          </a:xfrm>
          <a:prstGeom prst="rect">
            <a:avLst/>
          </a:prstGeom>
          <a:noFill/>
        </p:spPr>
        <p:txBody>
          <a:bodyPr wrap="square">
            <a:spAutoFit/>
          </a:bodyPr>
          <a:lstStyle/>
          <a:p>
            <a:r>
              <a:rPr lang="ja-JP" altLang="en-US" sz="800" dirty="0"/>
              <a:t>出典：</a:t>
            </a:r>
            <a:r>
              <a:rPr lang="en-US" altLang="ja-JP" sz="800" dirty="0"/>
              <a:t>2022</a:t>
            </a:r>
            <a:r>
              <a:rPr lang="ja-JP" altLang="en-US" sz="800" dirty="0"/>
              <a:t>年までは日本政府観光局の発表資料、</a:t>
            </a:r>
            <a:r>
              <a:rPr lang="en-US" altLang="ja-JP" sz="800" dirty="0"/>
              <a:t>2023</a:t>
            </a:r>
            <a:r>
              <a:rPr lang="ja-JP" altLang="en-US" sz="800" dirty="0"/>
              <a:t>年は</a:t>
            </a:r>
            <a:r>
              <a:rPr lang="en-US" altLang="ja-JP" sz="800" dirty="0"/>
              <a:t>6</a:t>
            </a:r>
            <a:r>
              <a:rPr lang="ja-JP" altLang="en-US" sz="800" dirty="0"/>
              <a:t>月</a:t>
            </a:r>
            <a:r>
              <a:rPr lang="en-US" altLang="ja-JP" sz="800" dirty="0"/>
              <a:t>10</a:t>
            </a:r>
            <a:r>
              <a:rPr lang="ja-JP" altLang="en-US" sz="800" dirty="0"/>
              <a:t>日配信の共同通信記事、</a:t>
            </a:r>
            <a:r>
              <a:rPr lang="en-US" altLang="ja-JP" sz="800" dirty="0"/>
              <a:t>2030</a:t>
            </a:r>
            <a:r>
              <a:rPr lang="ja-JP" altLang="en-US" sz="800" dirty="0"/>
              <a:t>年は国の目標値</a:t>
            </a:r>
          </a:p>
        </p:txBody>
      </p:sp>
      <p:sp>
        <p:nvSpPr>
          <p:cNvPr id="25" name="矢印: 下 24">
            <a:extLst>
              <a:ext uri="{FF2B5EF4-FFF2-40B4-BE49-F238E27FC236}">
                <a16:creationId xmlns:a16="http://schemas.microsoft.com/office/drawing/2014/main" id="{BC192E02-A28A-4B33-A5D0-65D36613D7FF}"/>
              </a:ext>
            </a:extLst>
          </p:cNvPr>
          <p:cNvSpPr/>
          <p:nvPr/>
        </p:nvSpPr>
        <p:spPr>
          <a:xfrm>
            <a:off x="6988529" y="3887515"/>
            <a:ext cx="106680" cy="1568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91D395C2-C735-420D-AA7F-3603F17AA02F}"/>
              </a:ext>
            </a:extLst>
          </p:cNvPr>
          <p:cNvSpPr txBox="1"/>
          <p:nvPr/>
        </p:nvSpPr>
        <p:spPr>
          <a:xfrm>
            <a:off x="6833366" y="3636909"/>
            <a:ext cx="417006" cy="215444"/>
          </a:xfrm>
          <a:prstGeom prst="rect">
            <a:avLst/>
          </a:prstGeom>
          <a:solidFill>
            <a:schemeClr val="bg1"/>
          </a:solidFill>
          <a:ln>
            <a:solidFill>
              <a:srgbClr val="0000CC"/>
            </a:solidFill>
          </a:ln>
        </p:spPr>
        <p:txBody>
          <a:bodyPr wrap="square">
            <a:spAutoFit/>
          </a:bodyPr>
          <a:lstStyle/>
          <a:p>
            <a:r>
              <a:rPr lang="ja-JP" altLang="en-US" sz="800" dirty="0"/>
              <a:t>万博</a:t>
            </a:r>
          </a:p>
        </p:txBody>
      </p:sp>
      <p:sp>
        <p:nvSpPr>
          <p:cNvPr id="27" name="テキスト ボックス 26">
            <a:extLst>
              <a:ext uri="{FF2B5EF4-FFF2-40B4-BE49-F238E27FC236}">
                <a16:creationId xmlns:a16="http://schemas.microsoft.com/office/drawing/2014/main" id="{A625613D-EA5C-4F97-85D3-320A94FD586D}"/>
              </a:ext>
            </a:extLst>
          </p:cNvPr>
          <p:cNvSpPr txBox="1"/>
          <p:nvPr/>
        </p:nvSpPr>
        <p:spPr>
          <a:xfrm>
            <a:off x="8240846" y="3439274"/>
            <a:ext cx="417006" cy="215444"/>
          </a:xfrm>
          <a:prstGeom prst="rect">
            <a:avLst/>
          </a:prstGeom>
          <a:solidFill>
            <a:schemeClr val="bg1"/>
          </a:solidFill>
          <a:ln>
            <a:solidFill>
              <a:srgbClr val="0000CC"/>
            </a:solidFill>
          </a:ln>
        </p:spPr>
        <p:txBody>
          <a:bodyPr wrap="square">
            <a:spAutoFit/>
          </a:bodyPr>
          <a:lstStyle/>
          <a:p>
            <a:r>
              <a:rPr lang="ja-JP" altLang="en-US" sz="800" dirty="0"/>
              <a:t>ＩＲ</a:t>
            </a:r>
          </a:p>
        </p:txBody>
      </p:sp>
      <p:sp>
        <p:nvSpPr>
          <p:cNvPr id="28" name="矢印: 下 27">
            <a:extLst>
              <a:ext uri="{FF2B5EF4-FFF2-40B4-BE49-F238E27FC236}">
                <a16:creationId xmlns:a16="http://schemas.microsoft.com/office/drawing/2014/main" id="{BF3D40BB-D579-4A58-945A-58E75AD70695}"/>
              </a:ext>
            </a:extLst>
          </p:cNvPr>
          <p:cNvSpPr/>
          <p:nvPr/>
        </p:nvSpPr>
        <p:spPr>
          <a:xfrm>
            <a:off x="8396009" y="3697049"/>
            <a:ext cx="106680" cy="1568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加算記号 2">
            <a:extLst>
              <a:ext uri="{FF2B5EF4-FFF2-40B4-BE49-F238E27FC236}">
                <a16:creationId xmlns:a16="http://schemas.microsoft.com/office/drawing/2014/main" id="{C9F62E69-AC3E-441B-BE2A-0A360A908684}"/>
              </a:ext>
            </a:extLst>
          </p:cNvPr>
          <p:cNvSpPr/>
          <p:nvPr/>
        </p:nvSpPr>
        <p:spPr>
          <a:xfrm>
            <a:off x="4676863" y="2849031"/>
            <a:ext cx="514715" cy="477026"/>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E5EE3D2E-8372-420E-A82B-42EDE7AF8242}"/>
              </a:ext>
            </a:extLst>
          </p:cNvPr>
          <p:cNvSpPr txBox="1"/>
          <p:nvPr/>
        </p:nvSpPr>
        <p:spPr>
          <a:xfrm>
            <a:off x="5639497" y="5464394"/>
            <a:ext cx="3244399" cy="215444"/>
          </a:xfrm>
          <a:prstGeom prst="rect">
            <a:avLst/>
          </a:prstGeom>
          <a:noFill/>
        </p:spPr>
        <p:txBody>
          <a:bodyPr wrap="square">
            <a:spAutoFit/>
          </a:bodyPr>
          <a:lstStyle/>
          <a:p>
            <a:r>
              <a:rPr lang="en-US" altLang="ja-JP" sz="800" dirty="0"/>
              <a:t>2030</a:t>
            </a:r>
            <a:r>
              <a:rPr lang="ja-JP" altLang="en-US" sz="800" dirty="0"/>
              <a:t>年政府目標を基に来阪外国人旅行者を推定し大阪府試算</a:t>
            </a:r>
          </a:p>
        </p:txBody>
      </p:sp>
      <p:sp>
        <p:nvSpPr>
          <p:cNvPr id="32" name="正方形/長方形 31">
            <a:extLst>
              <a:ext uri="{FF2B5EF4-FFF2-40B4-BE49-F238E27FC236}">
                <a16:creationId xmlns:a16="http://schemas.microsoft.com/office/drawing/2014/main" id="{82E7B460-802C-401E-BF46-91EA3261C1A6}"/>
              </a:ext>
            </a:extLst>
          </p:cNvPr>
          <p:cNvSpPr/>
          <p:nvPr/>
        </p:nvSpPr>
        <p:spPr>
          <a:xfrm>
            <a:off x="7004237" y="3288672"/>
            <a:ext cx="951653" cy="278731"/>
          </a:xfrm>
          <a:prstGeom prst="rect">
            <a:avLst/>
          </a:prstGeom>
          <a:solidFill>
            <a:schemeClr val="accent1">
              <a:lumMod val="40000"/>
              <a:lumOff val="60000"/>
            </a:schemeClr>
          </a:solidFill>
          <a:ln w="19050">
            <a:solidFill>
              <a:schemeClr val="accent1"/>
            </a:solidFill>
          </a:ln>
        </p:spPr>
        <p:txBody>
          <a:bodyPr wrap="square">
            <a:spAutoFit/>
          </a:bodyPr>
          <a:lstStyle/>
          <a:p>
            <a:pPr algn="ctr" defTabSz="844083">
              <a:lnSpc>
                <a:spcPts val="1700"/>
              </a:lnSpc>
            </a:pPr>
            <a:r>
              <a:rPr kumimoji="1" lang="en-US" altLang="ja-JP" sz="900" b="1" dirty="0">
                <a:solidFill>
                  <a:sysClr val="windowText" lastClr="000000"/>
                </a:solidFill>
                <a:latin typeface="Meiryo UI" panose="020B0604030504040204" pitchFamily="50" charset="-128"/>
                <a:ea typeface="Meiryo UI" panose="020B0604030504040204" pitchFamily="50" charset="-128"/>
              </a:rPr>
              <a:t>※</a:t>
            </a:r>
            <a:r>
              <a:rPr kumimoji="1" lang="ja-JP" altLang="en-US" sz="900" b="1" dirty="0">
                <a:solidFill>
                  <a:sysClr val="windowText" lastClr="000000"/>
                </a:solidFill>
                <a:latin typeface="Meiryo UI" panose="020B0604030504040204" pitchFamily="50" charset="-128"/>
                <a:ea typeface="Meiryo UI" panose="020B0604030504040204" pitchFamily="50" charset="-128"/>
              </a:rPr>
              <a:t>大阪府試算</a:t>
            </a:r>
          </a:p>
        </p:txBody>
      </p:sp>
      <p:sp>
        <p:nvSpPr>
          <p:cNvPr id="33" name="角丸四角形 20">
            <a:extLst>
              <a:ext uri="{FF2B5EF4-FFF2-40B4-BE49-F238E27FC236}">
                <a16:creationId xmlns:a16="http://schemas.microsoft.com/office/drawing/2014/main" id="{B8445443-E1D8-45D8-8E5C-728FB3B52E92}"/>
              </a:ext>
            </a:extLst>
          </p:cNvPr>
          <p:cNvSpPr/>
          <p:nvPr/>
        </p:nvSpPr>
        <p:spPr>
          <a:xfrm>
            <a:off x="526820" y="3541892"/>
            <a:ext cx="2414127" cy="255389"/>
          </a:xfrm>
          <a:prstGeom prst="roundRect">
            <a:avLst/>
          </a:prstGeom>
          <a:solidFill>
            <a:srgbClr val="0070C0">
              <a:alpha val="90000"/>
            </a:srgbClr>
          </a:solidFill>
        </p:spPr>
        <p:style>
          <a:lnRef idx="0">
            <a:schemeClr val="accent2"/>
          </a:lnRef>
          <a:fillRef idx="3">
            <a:schemeClr val="accent2"/>
          </a:fillRef>
          <a:effectRef idx="3">
            <a:schemeClr val="accent2"/>
          </a:effectRef>
          <a:fontRef idx="minor">
            <a:schemeClr val="lt1"/>
          </a:fontRef>
        </p:style>
        <p:txBody>
          <a:bodyPr wrap="square" anchor="ctr" anchorCtr="1">
            <a:spAutoFit/>
          </a:bodyPr>
          <a:lstStyle/>
          <a:p>
            <a:pPr algn="ctr" defTabSz="422041"/>
            <a:r>
              <a:rPr kumimoji="0" lang="ja-JP" altLang="en-US" sz="900" b="1" dirty="0">
                <a:solidFill>
                  <a:prstClr val="white"/>
                </a:solidFill>
                <a:latin typeface="Meiryo UI" panose="020B0604030504040204" pitchFamily="50" charset="-128"/>
                <a:ea typeface="Meiryo UI" panose="020B0604030504040204" pitchFamily="50" charset="-128"/>
              </a:rPr>
              <a:t>インバウンド（訪日外国人旅行者数）の推移</a:t>
            </a:r>
            <a:endParaRPr kumimoji="0" lang="en-US" altLang="ja-JP" sz="900" b="1" dirty="0">
              <a:solidFill>
                <a:prstClr val="white"/>
              </a:solidFill>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F0115E69-141A-4D5F-8E86-E9BD939C45CA}"/>
              </a:ext>
            </a:extLst>
          </p:cNvPr>
          <p:cNvSpPr/>
          <p:nvPr/>
        </p:nvSpPr>
        <p:spPr>
          <a:xfrm>
            <a:off x="5987946" y="5271096"/>
            <a:ext cx="3532883" cy="278731"/>
          </a:xfrm>
          <a:prstGeom prst="rect">
            <a:avLst/>
          </a:prstGeom>
          <a:noFill/>
        </p:spPr>
        <p:txBody>
          <a:bodyPr wrap="square">
            <a:spAutoFit/>
          </a:bodyPr>
          <a:lstStyle/>
          <a:p>
            <a:pPr defTabSz="844083">
              <a:lnSpc>
                <a:spcPts val="1700"/>
              </a:lnSpc>
            </a:pPr>
            <a:r>
              <a:rPr kumimoji="1" lang="ja-JP" altLang="en-US" sz="900" b="1" dirty="0">
                <a:solidFill>
                  <a:sysClr val="windowText" lastClr="000000"/>
                </a:solidFill>
                <a:latin typeface="Meiryo UI" panose="020B0604030504040204" pitchFamily="50" charset="-128"/>
                <a:ea typeface="Meiryo UI" panose="020B0604030504040204" pitchFamily="50" charset="-128"/>
              </a:rPr>
              <a:t>大阪でのインバウンドのタクシー利用見込みの試算</a:t>
            </a:r>
          </a:p>
        </p:txBody>
      </p:sp>
    </p:spTree>
    <p:extLst>
      <p:ext uri="{BB962C8B-B14F-4D97-AF65-F5344CB8AC3E}">
        <p14:creationId xmlns:p14="http://schemas.microsoft.com/office/powerpoint/2010/main" val="371119016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FD202515-DBD8-4055-875D-8961D7F6F1F6}"/>
              </a:ext>
            </a:extLst>
          </p:cNvPr>
          <p:cNvSpPr txBox="1"/>
          <p:nvPr/>
        </p:nvSpPr>
        <p:spPr>
          <a:xfrm>
            <a:off x="209636" y="66300"/>
            <a:ext cx="8420490"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第一回有識者会議における主な意見　①ライドシェアの必要性</a:t>
            </a:r>
          </a:p>
        </p:txBody>
      </p:sp>
      <p:cxnSp>
        <p:nvCxnSpPr>
          <p:cNvPr id="7" name="直線コネクタ 6">
            <a:extLst>
              <a:ext uri="{FF2B5EF4-FFF2-40B4-BE49-F238E27FC236}">
                <a16:creationId xmlns:a16="http://schemas.microsoft.com/office/drawing/2014/main" id="{AC9AC310-E4C9-4FFC-B70D-052D9FEF5D1A}"/>
              </a:ext>
            </a:extLst>
          </p:cNvPr>
          <p:cNvCxnSpPr/>
          <p:nvPr/>
        </p:nvCxnSpPr>
        <p:spPr>
          <a:xfrm>
            <a:off x="240668" y="460403"/>
            <a:ext cx="8726251" cy="0"/>
          </a:xfrm>
          <a:prstGeom prst="line">
            <a:avLst/>
          </a:prstGeom>
        </p:spPr>
        <p:style>
          <a:lnRef idx="1">
            <a:schemeClr val="dk1"/>
          </a:lnRef>
          <a:fillRef idx="0">
            <a:schemeClr val="dk1"/>
          </a:fillRef>
          <a:effectRef idx="0">
            <a:schemeClr val="dk1"/>
          </a:effectRef>
          <a:fontRef idx="minor">
            <a:schemeClr val="tx1"/>
          </a:fontRef>
        </p:style>
      </p:cxnSp>
      <p:sp>
        <p:nvSpPr>
          <p:cNvPr id="17" name="テキスト ボックス 16">
            <a:extLst>
              <a:ext uri="{FF2B5EF4-FFF2-40B4-BE49-F238E27FC236}">
                <a16:creationId xmlns:a16="http://schemas.microsoft.com/office/drawing/2014/main" id="{1BC572E7-A9EB-4C1C-A5ED-B6D0DE74FD99}"/>
              </a:ext>
            </a:extLst>
          </p:cNvPr>
          <p:cNvSpPr txBox="1"/>
          <p:nvPr/>
        </p:nvSpPr>
        <p:spPr>
          <a:xfrm>
            <a:off x="287675" y="511020"/>
            <a:ext cx="8568649" cy="6300000"/>
          </a:xfrm>
          <a:prstGeom prst="rect">
            <a:avLst/>
          </a:prstGeom>
          <a:solidFill>
            <a:schemeClr val="accent5">
              <a:lumMod val="20000"/>
              <a:lumOff val="80000"/>
            </a:schemeClr>
          </a:solidFill>
          <a:ln w="22225">
            <a:solidFill>
              <a:schemeClr val="bg1">
                <a:lumMod val="50000"/>
              </a:schemeClr>
            </a:solidFill>
            <a:prstDash val="solid"/>
          </a:ln>
        </p:spPr>
        <p:txBody>
          <a:bodyPr wrap="square" tIns="144000" bIns="108000">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タクシーのドライバー不足</a:t>
            </a:r>
            <a:r>
              <a:rPr lang="en-US" altLang="ja-JP" sz="1600" b="1" dirty="0">
                <a:latin typeface="Meiryo UI" panose="020B0604030504040204" pitchFamily="50" charset="-128"/>
                <a:ea typeface="Meiryo UI" panose="020B0604030504040204" pitchFamily="50" charset="-128"/>
              </a:rPr>
              <a:t>〉</a:t>
            </a:r>
          </a:p>
          <a:p>
            <a:r>
              <a:rPr lang="ja-JP" altLang="en-US" sz="1600" b="1"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○構造的なドライバー不足に起因する交通問題に対処することはナショナルミニマムとして絶対的に必</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要不可欠</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○高齢者が免許返納したり、全般的な高齢化の中でバスの減便などがあると、タクシーだけが最後</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の頼りというような局面がある。そういう中で絶対数が足りないと大きな社会問題になってくる。</a:t>
            </a:r>
          </a:p>
          <a:p>
            <a:r>
              <a:rPr lang="ja-JP" altLang="en-US" sz="1600" dirty="0">
                <a:latin typeface="Meiryo UI" panose="020B0604030504040204" pitchFamily="50" charset="-128"/>
                <a:ea typeface="Meiryo UI" panose="020B0604030504040204" pitchFamily="50" charset="-128"/>
              </a:rPr>
              <a:t>　○タクシードライバーの不足というのは明確。コロナ前から２割以上減ってるという状況。これを今、タク</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シーの規制緩和とタクシー業界の努力によってこれを何とか戻していこうとしていただいている。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○現在、大阪のタクシーは供給不足ではない。繁華街ではタクシーの方が余っている状況。</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○運賃改定により乗務員の待遇改善が徐々に進んでいる。乗務員数は増加傾向。</a:t>
            </a:r>
            <a:r>
              <a:rPr lang="en-US" altLang="ja-JP" sz="1600" dirty="0">
                <a:latin typeface="Meiryo UI" panose="020B0604030504040204" pitchFamily="50" charset="-128"/>
                <a:ea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rPr>
              <a:t>月末には大阪</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市域で</a:t>
            </a:r>
            <a:r>
              <a:rPr lang="en-US" altLang="ja-JP" sz="1600" dirty="0">
                <a:latin typeface="Meiryo UI" panose="020B0604030504040204" pitchFamily="50" charset="-128"/>
                <a:ea typeface="Meiryo UI" panose="020B0604030504040204" pitchFamily="50" charset="-128"/>
              </a:rPr>
              <a:t>647</a:t>
            </a:r>
            <a:r>
              <a:rPr lang="ja-JP" altLang="en-US" sz="1600" dirty="0">
                <a:latin typeface="Meiryo UI" panose="020B0604030504040204" pitchFamily="50" charset="-128"/>
                <a:ea typeface="Meiryo UI" panose="020B0604030504040204" pitchFamily="50" charset="-128"/>
              </a:rPr>
              <a:t>名が増加（</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３月末からの７か月間）</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○（タクシーの）地域的・時間的な不足に対しては、アプリ業者と協調して、地域・時間帯ごとの需</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給マッチングを行う予定。協会として綿密な統計調査を実施して、事業者に対して例えば入出庫時</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間の変更要請などを行う対策も可能</a:t>
            </a:r>
            <a:endParaRPr lang="en-US" altLang="ja-JP" sz="1600" dirty="0">
              <a:latin typeface="Meiryo UI" panose="020B0604030504040204" pitchFamily="50" charset="-128"/>
              <a:ea typeface="Meiryo UI" panose="020B0604030504040204" pitchFamily="50" charset="-128"/>
            </a:endParaRPr>
          </a:p>
          <a:p>
            <a:endParaRPr lang="ja-JP" altLang="en-US" sz="1600"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ライドシェアの必要性</a:t>
            </a:r>
            <a:r>
              <a:rPr lang="en-US" altLang="ja-JP" sz="1600" b="1" dirty="0">
                <a:latin typeface="Meiryo UI" panose="020B0604030504040204" pitchFamily="50" charset="-128"/>
                <a:ea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○万博のときに暫定的に導入すべきだし、その後、法改正をきちんとやって都市部でライドシェアを厳</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格な規制の下に解禁するべき</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○ライドシェアの一つの価値として、需要の急激なスパイク時への対応や、オフピーク時の潜在需要の</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掘り起こしなどもできるところにある。オーストラリアの事例だと、ライドシェアが制度化されてから、ライド</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シェアが潜在需要を獲得し、タクシーは横ばい。一緒になって市場を広げることが可能と思っている。</a:t>
            </a:r>
          </a:p>
          <a:p>
            <a:r>
              <a:rPr lang="ja-JP" altLang="en-US" sz="1600" dirty="0">
                <a:latin typeface="Meiryo UI" panose="020B0604030504040204" pitchFamily="50" charset="-128"/>
                <a:ea typeface="Meiryo UI" panose="020B0604030504040204" pitchFamily="50" charset="-128"/>
              </a:rPr>
              <a:t>　○ライドシェアのメリットはフレックス需要対応。消費者も決まった時間に動くというわけでもない。局所</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的に需給がひっ迫するという場面があるので、そのときにゲリラ的に供給できる体制というのが必要</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ja-JP" sz="1600" dirty="0">
                <a:effectLst/>
                <a:latin typeface="Meiryo UI" panose="020B0604030504040204" pitchFamily="50" charset="-128"/>
                <a:ea typeface="Meiryo UI" panose="020B0604030504040204" pitchFamily="50" charset="-128"/>
                <a:cs typeface="Times New Roman" panose="02020603050405020304" pitchFamily="18" charset="0"/>
              </a:rPr>
              <a:t>二者択一のように議論されてしまう</a:t>
            </a:r>
            <a:r>
              <a:rPr lang="ja-JP" altLang="en-US" sz="1600" dirty="0">
                <a:effectLst/>
                <a:latin typeface="Meiryo UI" panose="020B0604030504040204" pitchFamily="50" charset="-128"/>
                <a:ea typeface="Meiryo UI" panose="020B0604030504040204" pitchFamily="50" charset="-128"/>
                <a:cs typeface="Times New Roman" panose="02020603050405020304" pitchFamily="18" charset="0"/>
              </a:rPr>
              <a:t>が</a:t>
            </a:r>
            <a:r>
              <a:rPr lang="ja-JP" altLang="ja-JP" sz="1600" dirty="0">
                <a:effectLst/>
                <a:latin typeface="Meiryo UI" panose="020B0604030504040204" pitchFamily="50" charset="-128"/>
                <a:ea typeface="Meiryo UI" panose="020B0604030504040204" pitchFamily="50" charset="-128"/>
                <a:cs typeface="Times New Roman" panose="02020603050405020304" pitchFamily="18" charset="0"/>
              </a:rPr>
              <a:t>、相互に補完し合うことで目標を達成できるのではないか</a:t>
            </a:r>
            <a:r>
              <a:rPr lang="ja-JP" altLang="en-US" sz="1600" dirty="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dirty="0">
              <a:effectLst/>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600" dirty="0">
                <a:effectLst/>
                <a:latin typeface="Meiryo UI" panose="020B0604030504040204" pitchFamily="50" charset="-128"/>
                <a:ea typeface="Meiryo UI" panose="020B0604030504040204" pitchFamily="50" charset="-128"/>
                <a:cs typeface="Times New Roman" panose="02020603050405020304" pitchFamily="18" charset="0"/>
              </a:rPr>
              <a:t>より多くの人が必要なタイミングで快適に運送サービスによる便益を受けられる</a:t>
            </a:r>
            <a:r>
              <a:rPr lang="ja-JP" altLang="en-US" sz="1600" dirty="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dirty="0">
              <a:effectLst/>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dirty="0">
                <a:latin typeface="Meiryo UI" panose="020B0604030504040204" pitchFamily="50" charset="-128"/>
                <a:ea typeface="Meiryo UI" panose="020B0604030504040204" pitchFamily="50" charset="-128"/>
              </a:rPr>
              <a:t>○ライドシェアで市内が混めば、万博会場へのタクシーの回送も遅れてスムーズな輸送が妨げられる。</a:t>
            </a:r>
            <a:endParaRPr lang="en-US" altLang="ja-JP" sz="1600" dirty="0">
              <a:latin typeface="Meiryo UI" panose="020B0604030504040204" pitchFamily="50" charset="-128"/>
              <a:ea typeface="Meiryo UI" panose="020B0604030504040204" pitchFamily="50" charset="-128"/>
            </a:endParaRPr>
          </a:p>
        </p:txBody>
      </p:sp>
      <p:sp>
        <p:nvSpPr>
          <p:cNvPr id="2" name="スライド番号プレースホルダー 3">
            <a:extLst>
              <a:ext uri="{FF2B5EF4-FFF2-40B4-BE49-F238E27FC236}">
                <a16:creationId xmlns:a16="http://schemas.microsoft.com/office/drawing/2014/main" id="{EE91636C-B648-A4E0-9DB5-801CC1CC139A}"/>
              </a:ext>
            </a:extLst>
          </p:cNvPr>
          <p:cNvSpPr>
            <a:spLocks noGrp="1"/>
          </p:cNvSpPr>
          <p:nvPr>
            <p:ph type="sldNum" sz="quarter" idx="12"/>
          </p:nvPr>
        </p:nvSpPr>
        <p:spPr>
          <a:xfrm>
            <a:off x="8726993" y="6489251"/>
            <a:ext cx="417006"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C05A0C3-014B-4449-8009-2E442196B472}" type="slidenum">
              <a:rPr kumimoji="1" lang="ja-JP" altLang="en-US" sz="1108" b="1" i="0" u="none" strike="noStrike" kern="1200" cap="none" spc="0" normalizeH="0" baseline="0" noProof="0" smtClean="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108"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endParaRPr>
          </a:p>
        </p:txBody>
      </p:sp>
    </p:spTree>
    <p:extLst>
      <p:ext uri="{BB962C8B-B14F-4D97-AF65-F5344CB8AC3E}">
        <p14:creationId xmlns:p14="http://schemas.microsoft.com/office/powerpoint/2010/main" val="62933075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FD202515-DBD8-4055-875D-8961D7F6F1F6}"/>
              </a:ext>
            </a:extLst>
          </p:cNvPr>
          <p:cNvSpPr txBox="1"/>
          <p:nvPr/>
        </p:nvSpPr>
        <p:spPr>
          <a:xfrm>
            <a:off x="209636" y="66300"/>
            <a:ext cx="8693696"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第一回有識者会議における主な意見　②運行管理と雇用</a:t>
            </a:r>
          </a:p>
        </p:txBody>
      </p:sp>
      <p:cxnSp>
        <p:nvCxnSpPr>
          <p:cNvPr id="7" name="直線コネクタ 6">
            <a:extLst>
              <a:ext uri="{FF2B5EF4-FFF2-40B4-BE49-F238E27FC236}">
                <a16:creationId xmlns:a16="http://schemas.microsoft.com/office/drawing/2014/main" id="{AC9AC310-E4C9-4FFC-B70D-052D9FEF5D1A}"/>
              </a:ext>
            </a:extLst>
          </p:cNvPr>
          <p:cNvCxnSpPr/>
          <p:nvPr/>
        </p:nvCxnSpPr>
        <p:spPr>
          <a:xfrm>
            <a:off x="240668" y="460403"/>
            <a:ext cx="8726251" cy="0"/>
          </a:xfrm>
          <a:prstGeom prst="line">
            <a:avLst/>
          </a:prstGeom>
        </p:spPr>
        <p:style>
          <a:lnRef idx="1">
            <a:schemeClr val="dk1"/>
          </a:lnRef>
          <a:fillRef idx="0">
            <a:schemeClr val="dk1"/>
          </a:fillRef>
          <a:effectRef idx="0">
            <a:schemeClr val="dk1"/>
          </a:effectRef>
          <a:fontRef idx="minor">
            <a:schemeClr val="tx1"/>
          </a:fontRef>
        </p:style>
      </p:cxnSp>
      <p:sp>
        <p:nvSpPr>
          <p:cNvPr id="17" name="テキスト ボックス 16">
            <a:extLst>
              <a:ext uri="{FF2B5EF4-FFF2-40B4-BE49-F238E27FC236}">
                <a16:creationId xmlns:a16="http://schemas.microsoft.com/office/drawing/2014/main" id="{1BC572E7-A9EB-4C1C-A5ED-B6D0DE74FD99}"/>
              </a:ext>
            </a:extLst>
          </p:cNvPr>
          <p:cNvSpPr txBox="1"/>
          <p:nvPr/>
        </p:nvSpPr>
        <p:spPr>
          <a:xfrm>
            <a:off x="287675" y="511020"/>
            <a:ext cx="8568649" cy="6163771"/>
          </a:xfrm>
          <a:prstGeom prst="rect">
            <a:avLst/>
          </a:prstGeom>
          <a:solidFill>
            <a:schemeClr val="accent5">
              <a:lumMod val="20000"/>
              <a:lumOff val="80000"/>
            </a:schemeClr>
          </a:solidFill>
          <a:ln w="22225">
            <a:solidFill>
              <a:schemeClr val="bg1">
                <a:lumMod val="50000"/>
              </a:schemeClr>
            </a:solidFill>
            <a:prstDash val="solid"/>
          </a:ln>
        </p:spPr>
        <p:txBody>
          <a:bodyPr wrap="square" tIns="144000" bIns="108000">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運行管理体制</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　○プラットフォーマーが責任を持つなど、仕組みを作るためにはライドシェア新法が必要となるが、まずは</a:t>
            </a:r>
          </a:p>
          <a:p>
            <a:r>
              <a:rPr lang="ja-JP" altLang="en-US" sz="1600" dirty="0">
                <a:latin typeface="Meiryo UI" panose="020B0604030504040204" pitchFamily="50" charset="-128"/>
                <a:ea typeface="Meiryo UI" panose="020B0604030504040204" pitchFamily="50" charset="-128"/>
              </a:rPr>
              <a:t>　 道路運送法第</a:t>
            </a:r>
            <a:r>
              <a:rPr lang="en-US" altLang="ja-JP" sz="1600" dirty="0">
                <a:latin typeface="Meiryo UI" panose="020B0604030504040204" pitchFamily="50" charset="-128"/>
                <a:ea typeface="Meiryo UI" panose="020B0604030504040204" pitchFamily="50" charset="-128"/>
              </a:rPr>
              <a:t>78</a:t>
            </a:r>
            <a:r>
              <a:rPr lang="ja-JP" altLang="en-US" sz="1600" dirty="0">
                <a:latin typeface="Meiryo UI" panose="020B0604030504040204" pitchFamily="50" charset="-128"/>
                <a:ea typeface="Meiryo UI" panose="020B0604030504040204" pitchFamily="50" charset="-128"/>
              </a:rPr>
              <a:t>条２号と３号の拡大が必要</a:t>
            </a:r>
          </a:p>
          <a:p>
            <a:r>
              <a:rPr lang="ja-JP" altLang="en-US" sz="1600" dirty="0">
                <a:latin typeface="Meiryo UI" panose="020B0604030504040204" pitchFamily="50" charset="-128"/>
                <a:ea typeface="Meiryo UI" panose="020B0604030504040204" pitchFamily="50" charset="-128"/>
              </a:rPr>
              <a:t>　○ライドシェアは絶対反対ということではない。責任の所在をはっきりさせ、人と車を管理することが必要</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○責任の所在をはっきりする。そして人と車の管理をしていかなければいけない。しっかりとしていくのであれ</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ばライドシェアでもいいし、タクシーとの垣根は全く要らない。</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○ビジネスとしてサステナブルな制度にするためには、全ての地域と時間でライドシェアを可能とすることが</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極めて重要。</a:t>
            </a:r>
            <a:endParaRPr lang="en-US" altLang="ja-JP" sz="1600" dirty="0">
              <a:latin typeface="Meiryo UI" panose="020B0604030504040204" pitchFamily="50" charset="-128"/>
              <a:ea typeface="Meiryo UI" panose="020B0604030504040204" pitchFamily="50" charset="-128"/>
            </a:endParaRPr>
          </a:p>
          <a:p>
            <a:endParaRPr lang="ja-JP" altLang="en-US" sz="1600"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利用者の保護</a:t>
            </a:r>
            <a:r>
              <a:rPr lang="en-US" altLang="ja-JP" sz="1600" b="1" dirty="0">
                <a:latin typeface="Meiryo UI" panose="020B0604030504040204" pitchFamily="50" charset="-128"/>
                <a:ea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○利用者が求めているのは安全、快適に目的地まで行けるかどうかということ</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○海外では、</a:t>
            </a:r>
            <a:r>
              <a:rPr lang="en-US" altLang="ja-JP" sz="1600" dirty="0">
                <a:latin typeface="Meiryo UI" panose="020B0604030504040204" pitchFamily="50" charset="-128"/>
                <a:ea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rPr>
              <a:t>代の子どもが１人で乗るサービスがある。どの位置にいるかＧＰＳも見て管理。そういっ</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た形でライドシェアもある程度信頼されて使われている。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○例えば保険にも入らない白タクを認めるというのは危険。犯罪に遭ったドライバーが自己責任にあうのは</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危ない。絶対に避けるような規制をどうデザインするかということが論点の一番中心のところ。</a:t>
            </a:r>
          </a:p>
          <a:p>
            <a:endParaRPr lang="en-US" altLang="ja-JP" sz="1600"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ドライバーの指導、管理</a:t>
            </a:r>
            <a:r>
              <a:rPr lang="en-US" altLang="ja-JP" sz="1600" b="1" dirty="0">
                <a:latin typeface="Meiryo UI" panose="020B0604030504040204" pitchFamily="50" charset="-128"/>
                <a:ea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○人の管理としては教育は重要。１種免許でも良いが、運転手の安全教育をどれだけできるか、接客</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サービスをどれだけできるかが重要</a:t>
            </a:r>
          </a:p>
          <a:p>
            <a:r>
              <a:rPr lang="ja-JP" altLang="en-US" sz="1600" dirty="0">
                <a:latin typeface="Meiryo UI" panose="020B0604030504040204" pitchFamily="50" charset="-128"/>
                <a:ea typeface="Meiryo UI" panose="020B0604030504040204" pitchFamily="50" charset="-128"/>
              </a:rPr>
              <a:t>　○副業としてダブルワークとなると、労働時間の問題も出てくる。加えて、運転手の資質も考える必要</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○ライドシェアアプリを導入することで、流しがなくなるなど、二種免許の必要性は大幅に下がる。</a:t>
            </a:r>
          </a:p>
          <a:p>
            <a:endParaRPr lang="en-US" altLang="ja-JP" sz="1600"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車両の管理</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　○車の管理は、ライドシェアもタクシーと同様にすべき。登録、点検をきっちりとし、保険も当然入る。</a:t>
            </a:r>
            <a:endParaRPr lang="en-US" altLang="ja-JP" sz="1600" dirty="0">
              <a:latin typeface="Meiryo UI" panose="020B0604030504040204" pitchFamily="50" charset="-128"/>
              <a:ea typeface="Meiryo UI" panose="020B0604030504040204" pitchFamily="50" charset="-128"/>
            </a:endParaRPr>
          </a:p>
        </p:txBody>
      </p:sp>
      <p:sp>
        <p:nvSpPr>
          <p:cNvPr id="2" name="スライド番号プレースホルダー 3">
            <a:extLst>
              <a:ext uri="{FF2B5EF4-FFF2-40B4-BE49-F238E27FC236}">
                <a16:creationId xmlns:a16="http://schemas.microsoft.com/office/drawing/2014/main" id="{EE91636C-B648-A4E0-9DB5-801CC1CC139A}"/>
              </a:ext>
            </a:extLst>
          </p:cNvPr>
          <p:cNvSpPr>
            <a:spLocks noGrp="1"/>
          </p:cNvSpPr>
          <p:nvPr>
            <p:ph type="sldNum" sz="quarter" idx="12"/>
          </p:nvPr>
        </p:nvSpPr>
        <p:spPr>
          <a:xfrm>
            <a:off x="8726993" y="6489251"/>
            <a:ext cx="417006"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C05A0C3-014B-4449-8009-2E442196B472}" type="slidenum">
              <a:rPr kumimoji="1" lang="ja-JP" altLang="en-US" sz="1108" b="1" i="0" u="none" strike="noStrike" kern="1200" cap="none" spc="0" normalizeH="0" baseline="0" noProof="0" smtClean="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108"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endParaRPr>
          </a:p>
        </p:txBody>
      </p:sp>
    </p:spTree>
    <p:extLst>
      <p:ext uri="{BB962C8B-B14F-4D97-AF65-F5344CB8AC3E}">
        <p14:creationId xmlns:p14="http://schemas.microsoft.com/office/powerpoint/2010/main" val="390067923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FD202515-DBD8-4055-875D-8961D7F6F1F6}"/>
              </a:ext>
            </a:extLst>
          </p:cNvPr>
          <p:cNvSpPr txBox="1"/>
          <p:nvPr/>
        </p:nvSpPr>
        <p:spPr>
          <a:xfrm>
            <a:off x="209636" y="66300"/>
            <a:ext cx="8420490"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第一回有識者会議における主な意見　③</a:t>
            </a:r>
            <a:r>
              <a:rPr kumimoji="1" lang="ja-JP" altLang="en-US" sz="2000" b="1" dirty="0">
                <a:solidFill>
                  <a:prstClr val="black"/>
                </a:solidFill>
                <a:latin typeface="Meiryo UI" panose="020B0604030504040204" pitchFamily="50" charset="-128"/>
                <a:ea typeface="Meiryo UI" panose="020B0604030504040204" pitchFamily="50" charset="-128"/>
              </a:rPr>
              <a:t>公平な競争条件の確保</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p:txBody>
      </p:sp>
      <p:cxnSp>
        <p:nvCxnSpPr>
          <p:cNvPr id="7" name="直線コネクタ 6">
            <a:extLst>
              <a:ext uri="{FF2B5EF4-FFF2-40B4-BE49-F238E27FC236}">
                <a16:creationId xmlns:a16="http://schemas.microsoft.com/office/drawing/2014/main" id="{AC9AC310-E4C9-4FFC-B70D-052D9FEF5D1A}"/>
              </a:ext>
            </a:extLst>
          </p:cNvPr>
          <p:cNvCxnSpPr/>
          <p:nvPr/>
        </p:nvCxnSpPr>
        <p:spPr>
          <a:xfrm>
            <a:off x="240668" y="460403"/>
            <a:ext cx="8726251" cy="0"/>
          </a:xfrm>
          <a:prstGeom prst="line">
            <a:avLst/>
          </a:prstGeom>
        </p:spPr>
        <p:style>
          <a:lnRef idx="1">
            <a:schemeClr val="dk1"/>
          </a:lnRef>
          <a:fillRef idx="0">
            <a:schemeClr val="dk1"/>
          </a:fillRef>
          <a:effectRef idx="0">
            <a:schemeClr val="dk1"/>
          </a:effectRef>
          <a:fontRef idx="minor">
            <a:schemeClr val="tx1"/>
          </a:fontRef>
        </p:style>
      </p:cxnSp>
      <p:sp>
        <p:nvSpPr>
          <p:cNvPr id="17" name="テキスト ボックス 16">
            <a:extLst>
              <a:ext uri="{FF2B5EF4-FFF2-40B4-BE49-F238E27FC236}">
                <a16:creationId xmlns:a16="http://schemas.microsoft.com/office/drawing/2014/main" id="{1BC572E7-A9EB-4C1C-A5ED-B6D0DE74FD99}"/>
              </a:ext>
            </a:extLst>
          </p:cNvPr>
          <p:cNvSpPr txBox="1"/>
          <p:nvPr/>
        </p:nvSpPr>
        <p:spPr>
          <a:xfrm>
            <a:off x="287675" y="511020"/>
            <a:ext cx="8568649" cy="6163771"/>
          </a:xfrm>
          <a:prstGeom prst="rect">
            <a:avLst/>
          </a:prstGeom>
          <a:solidFill>
            <a:schemeClr val="accent5">
              <a:lumMod val="20000"/>
              <a:lumOff val="80000"/>
            </a:schemeClr>
          </a:solidFill>
          <a:ln w="22225">
            <a:solidFill>
              <a:schemeClr val="bg1">
                <a:lumMod val="50000"/>
              </a:schemeClr>
            </a:solidFill>
            <a:prstDash val="solid"/>
          </a:ln>
        </p:spPr>
        <p:txBody>
          <a:bodyPr wrap="square" tIns="144000" bIns="108000">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タクシーに関する規制緩和</a:t>
            </a:r>
            <a:r>
              <a:rPr lang="en-US" altLang="ja-JP" sz="1600" b="1" dirty="0">
                <a:latin typeface="Meiryo UI" panose="020B0604030504040204" pitchFamily="50" charset="-128"/>
                <a:ea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○一概に規制緩和に反対しているのではなく、一部の方がメリットを受ける規制改革には反対。業界</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が活性化する規制緩和は関係機関に要望している。</a:t>
            </a:r>
          </a:p>
          <a:p>
            <a:r>
              <a:rPr lang="ja-JP" altLang="en-US" sz="1600" dirty="0">
                <a:latin typeface="Meiryo UI" panose="020B0604030504040204" pitchFamily="50" charset="-128"/>
                <a:ea typeface="Meiryo UI" panose="020B0604030504040204" pitchFamily="50" charset="-128"/>
              </a:rPr>
              <a:t>　○イコールフッティングにしていただけるのであれば、タクシー会社も業界ももっと切磋琢磨して、タク</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シーのいいところを生かしていく。今まで既得権益に甘えてた部分はあったと思うが改善がされるので、</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むしろいいことになると思っている。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○ライドシェアの導入にあたってはイコールフッティングが大事。海外もイコールフッティングを実現するため</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に、タクシーの規制緩和も並行してやっている。</a:t>
            </a:r>
          </a:p>
          <a:p>
            <a:r>
              <a:rPr lang="ja-JP" altLang="en-US" sz="1600" dirty="0">
                <a:latin typeface="Meiryo UI" panose="020B0604030504040204" pitchFamily="50" charset="-128"/>
                <a:ea typeface="Meiryo UI" panose="020B0604030504040204" pitchFamily="50" charset="-128"/>
              </a:rPr>
              <a:t>　○乗務員と会社の関係</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雇用関係・請負関係</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や車両点検などについて、タクシーもライドシェアも同じ</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条件にしてもらいたい。</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○万博での不足を補うためにライドシェアを考えているならば、府では現在６の営業区域になっていて、こ</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れを自由に大阪市内で動けるように緩和すれば、混雑したところにタクシーが行けて不足が補われ</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る。</a:t>
            </a:r>
          </a:p>
          <a:p>
            <a:endParaRPr lang="ja-JP" altLang="en-US" sz="1600"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ライドシェアの実施主体</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　○運行管理主体としては、タクシー会社だけではなく、管理能力を有する新規の法人参入も促進しな</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ければならない。</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○タクシー会社が力を合わせて、このライドシェアという新しいビジネスを同時にやるという観点で取り組む</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のが一番いい。大阪では万博といういいタイミングがあるので、前向きな新しいチャンス、新規事業として</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別途やるという出口がある。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○国は供給過多ということで、現状は新規参入は規制されている。ライドシェアをするにしても、実証実</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験は必要と考える。</a:t>
            </a:r>
          </a:p>
          <a:p>
            <a:r>
              <a:rPr lang="ja-JP" altLang="en-US" sz="1600" dirty="0">
                <a:latin typeface="Meiryo UI" panose="020B0604030504040204" pitchFamily="50" charset="-128"/>
                <a:ea typeface="Meiryo UI" panose="020B0604030504040204" pitchFamily="50" charset="-128"/>
              </a:rPr>
              <a:t>　○既存のタクシー会社がライドシェアを運営すれば、旧来型の統制された運賃体系を援用するために、</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ダイナミック・プライシングが採用されなくなるという可能性が非常に高い</a:t>
            </a:r>
            <a:endParaRPr lang="en-US" altLang="ja-JP" sz="1600" dirty="0">
              <a:latin typeface="Meiryo UI" panose="020B0604030504040204" pitchFamily="50" charset="-128"/>
              <a:ea typeface="Meiryo UI" panose="020B0604030504040204" pitchFamily="50" charset="-128"/>
            </a:endParaRPr>
          </a:p>
        </p:txBody>
      </p:sp>
      <p:sp>
        <p:nvSpPr>
          <p:cNvPr id="2" name="スライド番号プレースホルダー 3">
            <a:extLst>
              <a:ext uri="{FF2B5EF4-FFF2-40B4-BE49-F238E27FC236}">
                <a16:creationId xmlns:a16="http://schemas.microsoft.com/office/drawing/2014/main" id="{EE91636C-B648-A4E0-9DB5-801CC1CC139A}"/>
              </a:ext>
            </a:extLst>
          </p:cNvPr>
          <p:cNvSpPr>
            <a:spLocks noGrp="1"/>
          </p:cNvSpPr>
          <p:nvPr>
            <p:ph type="sldNum" sz="quarter" idx="12"/>
          </p:nvPr>
        </p:nvSpPr>
        <p:spPr>
          <a:xfrm>
            <a:off x="8726993" y="6489251"/>
            <a:ext cx="417006"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C05A0C3-014B-4449-8009-2E442196B472}" type="slidenum">
              <a:rPr kumimoji="1" lang="ja-JP" altLang="en-US" sz="1108" b="1" i="0" u="none" strike="noStrike" kern="1200" cap="none" spc="0" normalizeH="0" baseline="0" noProof="0" smtClean="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1" lang="ja-JP" altLang="en-US" sz="1108"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endParaRPr>
          </a:p>
        </p:txBody>
      </p:sp>
    </p:spTree>
    <p:extLst>
      <p:ext uri="{BB962C8B-B14F-4D97-AF65-F5344CB8AC3E}">
        <p14:creationId xmlns:p14="http://schemas.microsoft.com/office/powerpoint/2010/main" val="42606350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3175">
          <a:prstDash val="sysDot"/>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F67C1FBB985C148A7BA2DE0F5A127C6" ma:contentTypeVersion="2" ma:contentTypeDescription="新しいドキュメントを作成します。" ma:contentTypeScope="" ma:versionID="32f65d38d52ddb1ca953f009275a2fa6">
  <xsd:schema xmlns:xsd="http://www.w3.org/2001/XMLSchema" xmlns:xs="http://www.w3.org/2001/XMLSchema" xmlns:p="http://schemas.microsoft.com/office/2006/metadata/properties" xmlns:ns1="http://schemas.microsoft.com/sharepoint/v3" xmlns:ns2="4c58e7f1-7cd6-4f46-a33c-178fc21d2172" targetNamespace="http://schemas.microsoft.com/office/2006/metadata/properties" ma:root="true" ma:fieldsID="a6148e506ee90a3a910ed09cced42a7c" ns1:_="" ns2:_="">
    <xsd:import namespace="http://schemas.microsoft.com/sharepoint/v3"/>
    <xsd:import namespace="4c58e7f1-7cd6-4f46-a33c-178fc21d2172"/>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c58e7f1-7cd6-4f46-a33c-178fc21d2172"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10F821-C88B-4515-8CF1-511BDF075E6F}">
  <ds:schemaRefs>
    <ds:schemaRef ds:uri="http://purl.org/dc/elements/1.1/"/>
    <ds:schemaRef ds:uri="http://purl.org/dc/dcmitype/"/>
    <ds:schemaRef ds:uri="4c58e7f1-7cd6-4f46-a33c-178fc21d2172"/>
    <ds:schemaRef ds:uri="http://schemas.microsoft.com/office/2006/metadata/properties"/>
    <ds:schemaRef ds:uri="http://schemas.microsoft.com/office/2006/documentManagement/types"/>
    <ds:schemaRef ds:uri="http://schemas.openxmlformats.org/package/2006/metadata/core-properties"/>
    <ds:schemaRef ds:uri="http://www.w3.org/XML/1998/namespace"/>
    <ds:schemaRef ds:uri="http://schemas.microsoft.com/office/infopath/2007/PartnerControls"/>
    <ds:schemaRef ds:uri="http://schemas.microsoft.com/sharepoint/v3"/>
    <ds:schemaRef ds:uri="http://purl.org/dc/terms/"/>
  </ds:schemaRefs>
</ds:datastoreItem>
</file>

<file path=customXml/itemProps2.xml><?xml version="1.0" encoding="utf-8"?>
<ds:datastoreItem xmlns:ds="http://schemas.openxmlformats.org/officeDocument/2006/customXml" ds:itemID="{99F39D50-2F83-424E-BD7A-713B93E229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c58e7f1-7cd6-4f46-a33c-178fc21d217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FFA1904-DBD1-41CD-BEE0-A29BA6DADCD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4727</Words>
  <Application>Microsoft Office PowerPoint</Application>
  <PresentationFormat>画面に合わせる (4:3)</PresentationFormat>
  <Paragraphs>428</Paragraphs>
  <Slides>16</Slides>
  <Notes>15</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16</vt:i4>
      </vt:variant>
    </vt:vector>
  </HeadingPairs>
  <TitlesOfParts>
    <vt:vector size="25" baseType="lpstr">
      <vt:lpstr>HG丸ｺﾞｼｯｸM-PRO</vt:lpstr>
      <vt:lpstr>Meiryo UI</vt:lpstr>
      <vt:lpstr>游ゴシック</vt:lpstr>
      <vt:lpstr>Arial</vt:lpstr>
      <vt:lpstr>Calibri</vt:lpstr>
      <vt:lpstr>Calibri Light</vt:lpstr>
      <vt:lpstr>Wingdings</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2023-12-11T02:37:04Z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0x0101002F67C1FBB985C148A7BA2DE0F5A127C6</vt:lpwstr>
  </property>
</Properties>
</file>