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62" r:id="rId6"/>
    <p:sldId id="266" r:id="rId7"/>
    <p:sldId id="267" r:id="rId8"/>
    <p:sldId id="271" r:id="rId9"/>
    <p:sldId id="273" r:id="rId10"/>
    <p:sldId id="278"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2" autoAdjust="0"/>
    <p:restoredTop sz="94660"/>
  </p:normalViewPr>
  <p:slideViewPr>
    <p:cSldViewPr snapToGrid="0">
      <p:cViewPr varScale="1">
        <p:scale>
          <a:sx n="99" d="100"/>
          <a:sy n="99" d="100"/>
        </p:scale>
        <p:origin x="106"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2045sv000002\F\&#21942;&#26989;&#25285;&#24403;\&#9632;03-08%20&#20844;&#34886;&#28020;&#22580;&#27963;&#24615;&#21270;&#26908;&#35342;\R04&#12288;&#28020;&#22580;&#30906;&#20445;&#12395;&#38306;&#12377;&#12427;&#26908;&#35342;&#20250;&#65288;&#20206;&#31216;&#65289;&#31435;&#19978;&#12370;&#65288;&#36074;&#21839;&#29366;&#12398;&#32154;&#12365;&#65289;\&#30740;&#31350;&#20250;&#38306;&#20418;\&#30740;&#31350;&#20250;&#36039;&#26009;&#38306;&#20418;&#65288;&#22522;&#30990;&#12487;&#12540;&#12479;&#21454;&#38598;&#65289;\&#9675;\&#12487;&#12540;&#12479;ver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2045sv000002\F\&#21942;&#26989;&#25285;&#24403;\&#9632;03-08%20&#20844;&#34886;&#28020;&#22580;&#27963;&#24615;&#21270;&#26908;&#35342;\R04&#12288;&#28020;&#22580;&#30906;&#20445;&#12395;&#38306;&#12377;&#12427;&#26908;&#35342;&#20250;&#65288;&#20206;&#31216;&#65289;&#31435;&#19978;&#12370;&#65288;&#36074;&#21839;&#29366;&#12398;&#32154;&#12365;&#65289;\&#30740;&#31350;&#20250;&#38306;&#20418;\&#30740;&#31350;&#20250;&#36039;&#26009;&#38306;&#20418;&#65288;&#22522;&#30990;&#12487;&#12540;&#12479;&#21454;&#38598;&#65289;\&#9675;\&#12487;&#12540;&#12479;ver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2045sv000002\F\&#21942;&#26989;&#25285;&#24403;\&#9632;03-08%20&#20844;&#34886;&#28020;&#22580;&#27963;&#24615;&#21270;&#26908;&#35342;\R04&#12288;&#28020;&#22580;&#30906;&#20445;&#12395;&#38306;&#12377;&#12427;&#26908;&#35342;&#20250;&#65288;&#20206;&#31216;&#65289;&#31435;&#19978;&#12370;&#65288;&#36074;&#21839;&#29366;&#12398;&#32154;&#12365;&#65289;\&#30740;&#31350;&#20250;&#38306;&#20418;\&#30740;&#31350;&#20250;&#36039;&#26009;&#38306;&#20418;&#65288;&#22522;&#30990;&#12487;&#12540;&#12479;&#21454;&#38598;&#65289;\&#9675;\&#12487;&#12540;&#12479;ver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95388594563021"/>
          <c:y val="5.0925925925925923E-2"/>
          <c:w val="0.83847810451888694"/>
          <c:h val="0.75098437500000004"/>
        </c:manualLayout>
      </c:layout>
      <c:barChart>
        <c:barDir val="col"/>
        <c:grouping val="stacked"/>
        <c:varyColors val="0"/>
        <c:ser>
          <c:idx val="0"/>
          <c:order val="0"/>
          <c:tx>
            <c:v>一般公衆浴場</c:v>
          </c:tx>
          <c:spPr>
            <a:solidFill>
              <a:schemeClr val="tx1"/>
            </a:solidFill>
            <a:ln>
              <a:solidFill>
                <a:schemeClr val="tx1"/>
              </a:solidFill>
            </a:ln>
            <a:effectLst/>
          </c:spPr>
          <c:invertIfNegative val="0"/>
          <c:dLbls>
            <c:dLbl>
              <c:idx val="3"/>
              <c:layout>
                <c:manualLayout>
                  <c:x val="-6.2893841753899358E-17"/>
                  <c:y val="-0.110243055555555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BD-4C05-ACAA-B5D922601CE0}"/>
                </c:ext>
              </c:extLst>
            </c:dLbl>
            <c:dLbl>
              <c:idx val="4"/>
              <c:layout>
                <c:manualLayout>
                  <c:x val="1.3193636071813401E-2"/>
                  <c:y val="-0.12133279139408049"/>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8.8155455911020447E-2"/>
                      <c:h val="7.0459069989616957E-2"/>
                    </c:manualLayout>
                  </c15:layout>
                </c:ext>
                <c:ext xmlns:c16="http://schemas.microsoft.com/office/drawing/2014/chart" uri="{C3380CC4-5D6E-409C-BE32-E72D297353CC}">
                  <c16:uniqueId val="{00000001-5ABD-4C05-ACAA-B5D922601CE0}"/>
                </c:ext>
              </c:extLst>
            </c:dLbl>
            <c:dLbl>
              <c:idx val="5"/>
              <c:layout>
                <c:manualLayout>
                  <c:x val="2.7458992555820533E-2"/>
                  <c:y val="-9.998201617714401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1741756251936707"/>
                      <c:h val="7.0459069989616957E-2"/>
                    </c:manualLayout>
                  </c15:layout>
                </c:ext>
                <c:ext xmlns:c16="http://schemas.microsoft.com/office/drawing/2014/chart" uri="{C3380CC4-5D6E-409C-BE32-E72D297353CC}">
                  <c16:uniqueId val="{00000002-5ABD-4C05-ACAA-B5D922601CE0}"/>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施設数!$B$45:$H$45</c:f>
              <c:strCache>
                <c:ptCount val="7"/>
                <c:pt idx="0">
                  <c:v>H10</c:v>
                </c:pt>
                <c:pt idx="1">
                  <c:v>H15</c:v>
                </c:pt>
                <c:pt idx="2">
                  <c:v>H20</c:v>
                </c:pt>
                <c:pt idx="3">
                  <c:v>H25</c:v>
                </c:pt>
                <c:pt idx="4">
                  <c:v>H30</c:v>
                </c:pt>
                <c:pt idx="5">
                  <c:v>R3</c:v>
                </c:pt>
                <c:pt idx="6">
                  <c:v>R4</c:v>
                </c:pt>
              </c:strCache>
            </c:strRef>
          </c:cat>
          <c:val>
            <c:numRef>
              <c:f>施設数!$B$46:$H$46</c:f>
              <c:numCache>
                <c:formatCode>#,##0_);[Red]\(#,##0\)</c:formatCode>
                <c:ptCount val="7"/>
                <c:pt idx="0">
                  <c:v>8790</c:v>
                </c:pt>
                <c:pt idx="1">
                  <c:v>7324</c:v>
                </c:pt>
                <c:pt idx="2">
                  <c:v>5722</c:v>
                </c:pt>
                <c:pt idx="3">
                  <c:v>4542</c:v>
                </c:pt>
                <c:pt idx="4">
                  <c:v>3535</c:v>
                </c:pt>
                <c:pt idx="5">
                  <c:v>3120</c:v>
                </c:pt>
              </c:numCache>
            </c:numRef>
          </c:val>
          <c:extLst>
            <c:ext xmlns:c16="http://schemas.microsoft.com/office/drawing/2014/chart" uri="{C3380CC4-5D6E-409C-BE32-E72D297353CC}">
              <c16:uniqueId val="{00000003-5ABD-4C05-ACAA-B5D922601CE0}"/>
            </c:ext>
          </c:extLst>
        </c:ser>
        <c:ser>
          <c:idx val="1"/>
          <c:order val="1"/>
          <c:tx>
            <c:v>その他公衆浴場</c:v>
          </c:tx>
          <c:spPr>
            <a:solidFill>
              <a:schemeClr val="bg1"/>
            </a:solidFill>
            <a:ln>
              <a:solidFill>
                <a:schemeClr val="tx1"/>
              </a:solidFill>
            </a:ln>
            <a:effectLst/>
          </c:spPr>
          <c:invertIfNegative val="0"/>
          <c:dLbls>
            <c:dLbl>
              <c:idx val="1"/>
              <c:layout>
                <c:manualLayout>
                  <c:x val="2.8508965396176972E-3"/>
                  <c:y val="4.66601146558161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BD-4C05-ACAA-B5D922601CE0}"/>
                </c:ext>
              </c:extLst>
            </c:dLbl>
            <c:dLbl>
              <c:idx val="2"/>
              <c:layout>
                <c:manualLayout>
                  <c:x val="0"/>
                  <c:y val="2.20276600099411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D-4C05-ACAA-B5D922601CE0}"/>
                </c:ext>
              </c:extLst>
            </c:dLbl>
            <c:dLbl>
              <c:idx val="3"/>
              <c:layout>
                <c:manualLayout>
                  <c:x val="0"/>
                  <c:y val="4.63542001695856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BD-4C05-ACAA-B5D922601CE0}"/>
                </c:ext>
              </c:extLst>
            </c:dLbl>
            <c:dLbl>
              <c:idx val="4"/>
              <c:layout>
                <c:manualLayout>
                  <c:x val="-1.0453166556059497E-16"/>
                  <c:y val="-3.99943839906995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BD-4C05-ACAA-B5D922601CE0}"/>
                </c:ext>
              </c:extLst>
            </c:dLbl>
            <c:dLbl>
              <c:idx val="5"/>
              <c:layout>
                <c:manualLayout>
                  <c:x val="2.8508364058072492E-3"/>
                  <c:y val="-6.31817783105757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BD-4C05-ACAA-B5D922601CE0}"/>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施設数!$B$45:$H$45</c:f>
              <c:strCache>
                <c:ptCount val="7"/>
                <c:pt idx="0">
                  <c:v>H10</c:v>
                </c:pt>
                <c:pt idx="1">
                  <c:v>H15</c:v>
                </c:pt>
                <c:pt idx="2">
                  <c:v>H20</c:v>
                </c:pt>
                <c:pt idx="3">
                  <c:v>H25</c:v>
                </c:pt>
                <c:pt idx="4">
                  <c:v>H30</c:v>
                </c:pt>
                <c:pt idx="5">
                  <c:v>R3</c:v>
                </c:pt>
                <c:pt idx="6">
                  <c:v>R4</c:v>
                </c:pt>
              </c:strCache>
            </c:strRef>
          </c:cat>
          <c:val>
            <c:numRef>
              <c:f>施設数!$B$47:$H$47</c:f>
              <c:numCache>
                <c:formatCode>#,##0_);[Red]\(#,##0\)</c:formatCode>
                <c:ptCount val="7"/>
                <c:pt idx="0">
                  <c:v>17954</c:v>
                </c:pt>
                <c:pt idx="1">
                  <c:v>19507</c:v>
                </c:pt>
                <c:pt idx="2">
                  <c:v>22801</c:v>
                </c:pt>
                <c:pt idx="3">
                  <c:v>22038</c:v>
                </c:pt>
                <c:pt idx="4">
                  <c:v>21250</c:v>
                </c:pt>
                <c:pt idx="5">
                  <c:v>20660</c:v>
                </c:pt>
              </c:numCache>
            </c:numRef>
          </c:val>
          <c:extLst>
            <c:ext xmlns:c16="http://schemas.microsoft.com/office/drawing/2014/chart" uri="{C3380CC4-5D6E-409C-BE32-E72D297353CC}">
              <c16:uniqueId val="{00000009-5ABD-4C05-ACAA-B5D922601CE0}"/>
            </c:ext>
          </c:extLst>
        </c:ser>
        <c:dLbls>
          <c:showLegendKey val="0"/>
          <c:showVal val="0"/>
          <c:showCatName val="0"/>
          <c:showSerName val="0"/>
          <c:showPercent val="0"/>
          <c:showBubbleSize val="0"/>
        </c:dLbls>
        <c:gapWidth val="150"/>
        <c:overlap val="100"/>
        <c:axId val="1757493504"/>
        <c:axId val="1757496832"/>
      </c:barChart>
      <c:catAx>
        <c:axId val="17574935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年度</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57496832"/>
        <c:crosses val="autoZero"/>
        <c:auto val="1"/>
        <c:lblAlgn val="ctr"/>
        <c:lblOffset val="100"/>
        <c:noMultiLvlLbl val="0"/>
      </c:catAx>
      <c:valAx>
        <c:axId val="1757496832"/>
        <c:scaling>
          <c:orientation val="minMax"/>
        </c:scaling>
        <c:delete val="0"/>
        <c:axPos val="l"/>
        <c:majorGridlines>
          <c:spPr>
            <a:ln w="9525" cap="flat" cmpd="sng" algn="ctr">
              <a:solidFill>
                <a:schemeClr val="tx1"/>
              </a:solidFill>
              <a:prstDash val="sysDash"/>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施設数</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57493504"/>
        <c:crosses val="autoZero"/>
        <c:crossBetween val="between"/>
      </c:valAx>
      <c:spPr>
        <a:noFill/>
        <a:ln>
          <a:noFill/>
        </a:ln>
        <a:effectLst/>
      </c:spPr>
    </c:plotArea>
    <c:legend>
      <c:legendPos val="t"/>
      <c:layout>
        <c:manualLayout>
          <c:xMode val="edge"/>
          <c:yMode val="edge"/>
          <c:x val="0.49643268619672842"/>
          <c:y val="6.4389789736534258E-3"/>
          <c:w val="0.46154688007326256"/>
          <c:h val="8.219591985189019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5081045968893"/>
          <c:y val="5.6230240104912774E-2"/>
          <c:w val="0.85401507574002622"/>
          <c:h val="0.74725729166666666"/>
        </c:manualLayout>
      </c:layout>
      <c:barChart>
        <c:barDir val="col"/>
        <c:grouping val="stacked"/>
        <c:varyColors val="0"/>
        <c:ser>
          <c:idx val="0"/>
          <c:order val="0"/>
          <c:tx>
            <c:v>一般公衆浴場</c:v>
          </c:tx>
          <c:spPr>
            <a:solidFill>
              <a:schemeClr val="tx1"/>
            </a:solidFill>
            <a:ln>
              <a:solidFill>
                <a:schemeClr val="tx1"/>
              </a:solidFill>
            </a:ln>
            <a:effectLst/>
          </c:spPr>
          <c:invertIfNegative val="0"/>
          <c:dLbls>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施設数!$B$50:$H$50</c:f>
              <c:strCache>
                <c:ptCount val="7"/>
                <c:pt idx="0">
                  <c:v>H10</c:v>
                </c:pt>
                <c:pt idx="1">
                  <c:v>H15</c:v>
                </c:pt>
                <c:pt idx="2">
                  <c:v>H20</c:v>
                </c:pt>
                <c:pt idx="3">
                  <c:v>H25</c:v>
                </c:pt>
                <c:pt idx="4">
                  <c:v>H30</c:v>
                </c:pt>
                <c:pt idx="5">
                  <c:v>R3</c:v>
                </c:pt>
                <c:pt idx="6">
                  <c:v>R4</c:v>
                </c:pt>
              </c:strCache>
            </c:strRef>
          </c:cat>
          <c:val>
            <c:numRef>
              <c:f>施設数!$B$51:$H$51</c:f>
              <c:numCache>
                <c:formatCode>General</c:formatCode>
                <c:ptCount val="7"/>
                <c:pt idx="0">
                  <c:v>1419</c:v>
                </c:pt>
                <c:pt idx="1">
                  <c:v>1226</c:v>
                </c:pt>
                <c:pt idx="2">
                  <c:v>988</c:v>
                </c:pt>
                <c:pt idx="3">
                  <c:v>736</c:v>
                </c:pt>
                <c:pt idx="4">
                  <c:v>517</c:v>
                </c:pt>
                <c:pt idx="5">
                  <c:v>428</c:v>
                </c:pt>
                <c:pt idx="6">
                  <c:v>400</c:v>
                </c:pt>
              </c:numCache>
            </c:numRef>
          </c:val>
          <c:extLst>
            <c:ext xmlns:c16="http://schemas.microsoft.com/office/drawing/2014/chart" uri="{C3380CC4-5D6E-409C-BE32-E72D297353CC}">
              <c16:uniqueId val="{00000000-05C1-491C-91E2-6AF0689097C1}"/>
            </c:ext>
          </c:extLst>
        </c:ser>
        <c:ser>
          <c:idx val="1"/>
          <c:order val="1"/>
          <c:tx>
            <c:v>その他公衆浴場</c:v>
          </c:tx>
          <c:spPr>
            <a:solidFill>
              <a:schemeClr val="bg1"/>
            </a:solidFill>
            <a:ln>
              <a:solidFill>
                <a:schemeClr val="tx1"/>
              </a:solidFill>
            </a:ln>
            <a:effectLst/>
          </c:spPr>
          <c:invertIfNegative val="0"/>
          <c:dLbls>
            <c:dLbl>
              <c:idx val="0"/>
              <c:layout>
                <c:manualLayout>
                  <c:x val="-3.2545960387479343E-17"/>
                  <c:y val="-1.8564382280098757E-2"/>
                </c:manualLayout>
              </c:layout>
              <c:tx>
                <c:rich>
                  <a:bodyPr/>
                  <a:lstStyle/>
                  <a:p>
                    <a:fld id="{DEB30DDE-CCEF-4168-944E-5123862E6615}" type="VALUE">
                      <a:rPr lang="en-US" altLang="ja-JP" sz="105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5.3905539395767595E-2"/>
                      <c:h val="0.10507440370535882"/>
                    </c:manualLayout>
                  </c15:layout>
                  <c15:dlblFieldTable/>
                  <c15:showDataLabelsRange val="0"/>
                </c:ext>
                <c:ext xmlns:c16="http://schemas.microsoft.com/office/drawing/2014/chart" uri="{C3380CC4-5D6E-409C-BE32-E72D297353CC}">
                  <c16:uniqueId val="{00000000-5524-47F6-B15D-8171286FCC49}"/>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施設数!$B$50:$H$50</c:f>
              <c:strCache>
                <c:ptCount val="7"/>
                <c:pt idx="0">
                  <c:v>H10</c:v>
                </c:pt>
                <c:pt idx="1">
                  <c:v>H15</c:v>
                </c:pt>
                <c:pt idx="2">
                  <c:v>H20</c:v>
                </c:pt>
                <c:pt idx="3">
                  <c:v>H25</c:v>
                </c:pt>
                <c:pt idx="4">
                  <c:v>H30</c:v>
                </c:pt>
                <c:pt idx="5">
                  <c:v>R3</c:v>
                </c:pt>
                <c:pt idx="6">
                  <c:v>R4</c:v>
                </c:pt>
              </c:strCache>
            </c:strRef>
          </c:cat>
          <c:val>
            <c:numRef>
              <c:f>施設数!$B$52:$H$52</c:f>
              <c:numCache>
                <c:formatCode>General</c:formatCode>
                <c:ptCount val="7"/>
                <c:pt idx="0">
                  <c:v>280</c:v>
                </c:pt>
                <c:pt idx="1">
                  <c:v>331</c:v>
                </c:pt>
                <c:pt idx="2">
                  <c:v>486</c:v>
                </c:pt>
                <c:pt idx="3">
                  <c:v>465</c:v>
                </c:pt>
                <c:pt idx="4">
                  <c:v>442</c:v>
                </c:pt>
                <c:pt idx="5">
                  <c:v>429</c:v>
                </c:pt>
                <c:pt idx="6">
                  <c:v>437</c:v>
                </c:pt>
              </c:numCache>
            </c:numRef>
          </c:val>
          <c:extLst>
            <c:ext xmlns:c16="http://schemas.microsoft.com/office/drawing/2014/chart" uri="{C3380CC4-5D6E-409C-BE32-E72D297353CC}">
              <c16:uniqueId val="{00000001-05C1-491C-91E2-6AF0689097C1}"/>
            </c:ext>
          </c:extLst>
        </c:ser>
        <c:dLbls>
          <c:showLegendKey val="0"/>
          <c:showVal val="0"/>
          <c:showCatName val="0"/>
          <c:showSerName val="0"/>
          <c:showPercent val="0"/>
          <c:showBubbleSize val="0"/>
        </c:dLbls>
        <c:gapWidth val="150"/>
        <c:overlap val="100"/>
        <c:axId val="1762480112"/>
        <c:axId val="1762484272"/>
      </c:barChart>
      <c:catAx>
        <c:axId val="176248011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年度</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62484272"/>
        <c:crosses val="autoZero"/>
        <c:auto val="1"/>
        <c:lblAlgn val="ctr"/>
        <c:lblOffset val="100"/>
        <c:noMultiLvlLbl val="0"/>
      </c:catAx>
      <c:valAx>
        <c:axId val="1762484272"/>
        <c:scaling>
          <c:orientation val="minMax"/>
        </c:scaling>
        <c:delete val="0"/>
        <c:axPos val="l"/>
        <c:majorGridlines>
          <c:spPr>
            <a:ln w="6350" cap="flat" cmpd="sng" algn="ctr">
              <a:solidFill>
                <a:schemeClr val="tx1"/>
              </a:solidFill>
              <a:prstDash val="sysDash"/>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施設数</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62480112"/>
        <c:crosses val="autoZero"/>
        <c:crossBetween val="between"/>
      </c:valAx>
      <c:spPr>
        <a:noFill/>
        <a:ln>
          <a:noFill/>
        </a:ln>
        <a:effectLst/>
      </c:spPr>
    </c:plotArea>
    <c:legend>
      <c:legendPos val="t"/>
      <c:layout>
        <c:manualLayout>
          <c:xMode val="edge"/>
          <c:yMode val="edge"/>
          <c:x val="0.41941191760255431"/>
          <c:y val="5.3396021102990465E-2"/>
          <c:w val="0.51902623724905717"/>
          <c:h val="6.37007699590621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2292308702885"/>
          <c:y val="5.4236361229305051E-2"/>
          <c:w val="0.74356034308772012"/>
          <c:h val="0.72993474773986589"/>
        </c:manualLayout>
      </c:layout>
      <c:barChart>
        <c:barDir val="col"/>
        <c:grouping val="clustered"/>
        <c:varyColors val="0"/>
        <c:ser>
          <c:idx val="0"/>
          <c:order val="0"/>
          <c:tx>
            <c:v>施設数</c:v>
          </c:tx>
          <c:spPr>
            <a:solidFill>
              <a:schemeClr val="tx1"/>
            </a:solidFill>
            <a:ln>
              <a:solidFill>
                <a:schemeClr val="tx1"/>
              </a:solidFill>
            </a:ln>
            <a:effectLst/>
          </c:spPr>
          <c:invertIfNegative val="0"/>
          <c:dLbls>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入浴者数と施設数!$F$2:$F$6</c:f>
              <c:strCache>
                <c:ptCount val="5"/>
                <c:pt idx="0">
                  <c:v>H10</c:v>
                </c:pt>
                <c:pt idx="1">
                  <c:v>H16</c:v>
                </c:pt>
                <c:pt idx="2">
                  <c:v>H25</c:v>
                </c:pt>
                <c:pt idx="3">
                  <c:v>H30</c:v>
                </c:pt>
                <c:pt idx="4">
                  <c:v>R3</c:v>
                </c:pt>
              </c:strCache>
            </c:strRef>
          </c:cat>
          <c:val>
            <c:numRef>
              <c:f>入浴者数と施設数!$G$2:$G$6</c:f>
              <c:numCache>
                <c:formatCode>#,##0_);[Red]\(#,##0\)</c:formatCode>
                <c:ptCount val="5"/>
                <c:pt idx="0">
                  <c:v>1347</c:v>
                </c:pt>
                <c:pt idx="1">
                  <c:v>1126</c:v>
                </c:pt>
                <c:pt idx="2">
                  <c:v>690</c:v>
                </c:pt>
                <c:pt idx="3">
                  <c:v>476</c:v>
                </c:pt>
                <c:pt idx="4">
                  <c:v>391</c:v>
                </c:pt>
              </c:numCache>
            </c:numRef>
          </c:val>
          <c:extLst>
            <c:ext xmlns:c16="http://schemas.microsoft.com/office/drawing/2014/chart" uri="{C3380CC4-5D6E-409C-BE32-E72D297353CC}">
              <c16:uniqueId val="{00000000-5162-4A42-B3BC-3F5914CC5853}"/>
            </c:ext>
          </c:extLst>
        </c:ser>
        <c:dLbls>
          <c:showLegendKey val="0"/>
          <c:showVal val="0"/>
          <c:showCatName val="0"/>
          <c:showSerName val="0"/>
          <c:showPercent val="0"/>
          <c:showBubbleSize val="0"/>
        </c:dLbls>
        <c:gapWidth val="219"/>
        <c:overlap val="-27"/>
        <c:axId val="237533967"/>
        <c:axId val="237528975"/>
      </c:barChart>
      <c:lineChart>
        <c:grouping val="standard"/>
        <c:varyColors val="0"/>
        <c:ser>
          <c:idx val="1"/>
          <c:order val="1"/>
          <c:tx>
            <c:v>平均利用者人数</c:v>
          </c:tx>
          <c:spPr>
            <a:ln w="25400" cap="rnd">
              <a:solidFill>
                <a:schemeClr val="tx1"/>
              </a:solidFill>
              <a:round/>
            </a:ln>
            <a:effectLst/>
          </c:spPr>
          <c:marker>
            <c:symbol val="circle"/>
            <c:size val="10"/>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入浴者数と施設数!$H$2:$H$6</c:f>
              <c:numCache>
                <c:formatCode>General</c:formatCode>
                <c:ptCount val="5"/>
                <c:pt idx="0">
                  <c:v>159</c:v>
                </c:pt>
                <c:pt idx="1">
                  <c:v>122</c:v>
                </c:pt>
                <c:pt idx="2">
                  <c:v>105</c:v>
                </c:pt>
                <c:pt idx="3">
                  <c:v>115</c:v>
                </c:pt>
                <c:pt idx="4">
                  <c:v>121</c:v>
                </c:pt>
              </c:numCache>
            </c:numRef>
          </c:val>
          <c:smooth val="0"/>
          <c:extLst>
            <c:ext xmlns:c16="http://schemas.microsoft.com/office/drawing/2014/chart" uri="{C3380CC4-5D6E-409C-BE32-E72D297353CC}">
              <c16:uniqueId val="{00000001-5162-4A42-B3BC-3F5914CC5853}"/>
            </c:ext>
          </c:extLst>
        </c:ser>
        <c:dLbls>
          <c:showLegendKey val="0"/>
          <c:showVal val="0"/>
          <c:showCatName val="0"/>
          <c:showSerName val="0"/>
          <c:showPercent val="0"/>
          <c:showBubbleSize val="0"/>
        </c:dLbls>
        <c:marker val="1"/>
        <c:smooth val="0"/>
        <c:axId val="372129039"/>
        <c:axId val="372130287"/>
      </c:lineChart>
      <c:catAx>
        <c:axId val="237533967"/>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年度</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37528975"/>
        <c:crosses val="autoZero"/>
        <c:auto val="1"/>
        <c:lblAlgn val="ctr"/>
        <c:lblOffset val="100"/>
        <c:noMultiLvlLbl val="0"/>
      </c:catAx>
      <c:valAx>
        <c:axId val="237528975"/>
        <c:scaling>
          <c:orientation val="minMax"/>
          <c:max val="2000"/>
        </c:scaling>
        <c:delete val="0"/>
        <c:axPos val="l"/>
        <c:majorGridlines>
          <c:spPr>
            <a:ln w="9525" cap="flat" cmpd="sng" algn="ctr">
              <a:solidFill>
                <a:schemeClr val="tx1"/>
              </a:solidFill>
              <a:prstDash val="sysDot"/>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施設数</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37533967"/>
        <c:crosses val="autoZero"/>
        <c:crossBetween val="between"/>
      </c:valAx>
      <c:valAx>
        <c:axId val="372130287"/>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平均利用者人数</a:t>
                </a:r>
                <a:r>
                  <a:rPr lang="en-US"/>
                  <a:t>[</a:t>
                </a:r>
                <a:r>
                  <a:rPr lang="ja-JP"/>
                  <a:t>人</a:t>
                </a:r>
                <a:r>
                  <a:rPr lang="en-US"/>
                  <a:t>/</a:t>
                </a:r>
                <a:r>
                  <a:rPr lang="ja-JP"/>
                  <a:t>日</a:t>
                </a:r>
                <a:r>
                  <a:rPr lang="en-US"/>
                  <a:t>]</a:t>
                </a:r>
                <a:endParaRPr lang="ja-JP"/>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2129039"/>
        <c:crosses val="max"/>
        <c:crossBetween val="between"/>
      </c:valAx>
      <c:catAx>
        <c:axId val="372129039"/>
        <c:scaling>
          <c:orientation val="minMax"/>
        </c:scaling>
        <c:delete val="1"/>
        <c:axPos val="b"/>
        <c:majorTickMark val="out"/>
        <c:minorTickMark val="none"/>
        <c:tickLblPos val="nextTo"/>
        <c:crossAx val="372130287"/>
        <c:crosses val="autoZero"/>
        <c:auto val="1"/>
        <c:lblAlgn val="ctr"/>
        <c:lblOffset val="100"/>
        <c:noMultiLvlLbl val="0"/>
      </c:catAx>
      <c:spPr>
        <a:noFill/>
        <a:ln>
          <a:noFill/>
        </a:ln>
        <a:effectLst/>
      </c:spPr>
    </c:plotArea>
    <c:legend>
      <c:legendPos val="b"/>
      <c:layout>
        <c:manualLayout>
          <c:xMode val="edge"/>
          <c:yMode val="edge"/>
          <c:x val="0.45879168805273679"/>
          <c:y val="5.5303028794687445E-2"/>
          <c:w val="0.41880810003167257"/>
          <c:h val="7.698644902281280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9C4CB1-4C71-412C-B697-FF27A3BE131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F00EFBF-D7F7-4E8F-A913-DD2BF52B9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6CCAEF-775B-428C-B45D-F34DECFC9B40}"/>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5" name="フッター プレースホルダー 4">
            <a:extLst>
              <a:ext uri="{FF2B5EF4-FFF2-40B4-BE49-F238E27FC236}">
                <a16:creationId xmlns:a16="http://schemas.microsoft.com/office/drawing/2014/main" id="{9CBDBAF8-4DFE-4904-8CD3-FC94A6185B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4B2CB5-C5AA-433A-8DE2-49D084B68F6C}"/>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427972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FB711-AD0B-4F14-86D1-F9E9DFE3E2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D19C58-1A55-44DA-9978-09CA5468F9D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704EC2-863D-437A-8529-F31D703D8CD6}"/>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5" name="フッター プレースホルダー 4">
            <a:extLst>
              <a:ext uri="{FF2B5EF4-FFF2-40B4-BE49-F238E27FC236}">
                <a16:creationId xmlns:a16="http://schemas.microsoft.com/office/drawing/2014/main" id="{E5DE2343-36BC-4D47-BB25-9D43191F74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F3D8AC-6D3D-4539-951D-AA1C9476AC22}"/>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271923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A837E23-F9A2-4413-B8B5-E1134FD116E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D86890-EE4A-4E11-B283-D6DB6C5543D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18E2C1-2272-487A-BE0B-1350CE60DD31}"/>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5" name="フッター プレースホルダー 4">
            <a:extLst>
              <a:ext uri="{FF2B5EF4-FFF2-40B4-BE49-F238E27FC236}">
                <a16:creationId xmlns:a16="http://schemas.microsoft.com/office/drawing/2014/main" id="{2EBC0D35-B4FE-496A-91CC-B0E3CB3A7D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6FC16F-0222-4141-BEA8-9A76432610DE}"/>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347841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6FFFC-6F10-44AE-86D6-9E6D926EA9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416FFE-F422-43B8-97BD-8B182140E7D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3CADAE-4A49-44D5-B419-001791AA0C42}"/>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5" name="フッター プレースホルダー 4">
            <a:extLst>
              <a:ext uri="{FF2B5EF4-FFF2-40B4-BE49-F238E27FC236}">
                <a16:creationId xmlns:a16="http://schemas.microsoft.com/office/drawing/2014/main" id="{D1F3B8F4-949B-49C8-9FF9-B5592F05D7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8C01E3-14B1-4DF5-8BE9-A02C8B1BB0FF}"/>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270848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9F21C7-23D4-47FE-A0A3-50BBF41EFDF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467672-FE15-4E73-A6D5-CAEE1F18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AE0D83F-9C78-4309-A95B-E82E4B40348E}"/>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5" name="フッター プレースホルダー 4">
            <a:extLst>
              <a:ext uri="{FF2B5EF4-FFF2-40B4-BE49-F238E27FC236}">
                <a16:creationId xmlns:a16="http://schemas.microsoft.com/office/drawing/2014/main" id="{4CEB75B1-0DDD-4A40-B549-E3FBC42697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69BC0D-96ED-4E9B-B8AC-EE5E4B2F5ADE}"/>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59934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FB8C57-7757-481C-B1DC-BC41AF85070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9D9E3E-85B2-48A3-BC24-2C417CE8B75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D9FE5EF-9FD5-489D-B1A2-1CB27436B3D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31F653-49BC-4ECE-8F92-BF6B80430975}"/>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6" name="フッター プレースホルダー 5">
            <a:extLst>
              <a:ext uri="{FF2B5EF4-FFF2-40B4-BE49-F238E27FC236}">
                <a16:creationId xmlns:a16="http://schemas.microsoft.com/office/drawing/2014/main" id="{3B7B852F-A363-47E1-9572-11029CF77E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90B0CF-CEC8-44CC-9243-3B974F36A9B1}"/>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210474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E9978-DB53-4946-B6C1-3558D90A85B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0095F7-C839-4443-84E7-B4B8EA253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0936F28-DCB1-4D00-AE60-A22E2281860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893CDF2-149D-4B5A-A1A0-3638875A7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DA777C-E133-4592-8DB8-4BB2B4FE06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124D6AB-1761-4C84-BE12-D632040A0560}"/>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8" name="フッター プレースホルダー 7">
            <a:extLst>
              <a:ext uri="{FF2B5EF4-FFF2-40B4-BE49-F238E27FC236}">
                <a16:creationId xmlns:a16="http://schemas.microsoft.com/office/drawing/2014/main" id="{4B9FFD97-87CE-4A6F-B0F1-C0EA5BEAB15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B2B8A6C-AC60-4A12-859E-96C71A0ECCC7}"/>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418384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B8CC79-DBDE-4465-B922-741CA1B391A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6AA0D0-22F0-40FC-8243-FB2764778650}"/>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4" name="フッター プレースホルダー 3">
            <a:extLst>
              <a:ext uri="{FF2B5EF4-FFF2-40B4-BE49-F238E27FC236}">
                <a16:creationId xmlns:a16="http://schemas.microsoft.com/office/drawing/2014/main" id="{E5B051E1-5000-4C23-90DB-A31C035F6B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DE0715D-C04D-47E7-ADB2-72D4DBF07A25}"/>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226933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934F53-7F4B-46DE-B6BD-2547DDA56819}"/>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3" name="フッター プレースホルダー 2">
            <a:extLst>
              <a:ext uri="{FF2B5EF4-FFF2-40B4-BE49-F238E27FC236}">
                <a16:creationId xmlns:a16="http://schemas.microsoft.com/office/drawing/2014/main" id="{8B31EDE4-5F25-4D64-99F5-86947E72694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F844B15-9546-4A60-9A35-BF624414AF9A}"/>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45647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6F8A7-8EBE-479F-B170-86DEFE1D74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A87785-2F75-4EEE-868A-E558C1707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0A3E09F-D508-453C-B1DB-83A060A95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288230-FB6A-477F-B618-28001764DA86}"/>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6" name="フッター プレースホルダー 5">
            <a:extLst>
              <a:ext uri="{FF2B5EF4-FFF2-40B4-BE49-F238E27FC236}">
                <a16:creationId xmlns:a16="http://schemas.microsoft.com/office/drawing/2014/main" id="{4E99A93F-C00B-489F-8820-376F8FBE65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836EB6-BC67-4E09-B342-FDB6314FB1A3}"/>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231404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5F07EF-82FD-42F8-AD11-D2A71F2BC4E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E05674-4FEB-49D2-83D2-B3108B0DB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A2D8C86-9B99-4994-A6A7-8886E12D3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BD5906-F64B-4F7A-9ADD-0C19F609D65A}"/>
              </a:ext>
            </a:extLst>
          </p:cNvPr>
          <p:cNvSpPr>
            <a:spLocks noGrp="1"/>
          </p:cNvSpPr>
          <p:nvPr>
            <p:ph type="dt" sz="half" idx="10"/>
          </p:nvPr>
        </p:nvSpPr>
        <p:spPr/>
        <p:txBody>
          <a:bodyPr/>
          <a:lstStyle/>
          <a:p>
            <a:fld id="{99CBF54E-196A-4660-9142-CC853CBC64E9}" type="datetimeFigureOut">
              <a:rPr kumimoji="1" lang="ja-JP" altLang="en-US" smtClean="0"/>
              <a:t>2023/12/18</a:t>
            </a:fld>
            <a:endParaRPr kumimoji="1" lang="ja-JP" altLang="en-US"/>
          </a:p>
        </p:txBody>
      </p:sp>
      <p:sp>
        <p:nvSpPr>
          <p:cNvPr id="6" name="フッター プレースホルダー 5">
            <a:extLst>
              <a:ext uri="{FF2B5EF4-FFF2-40B4-BE49-F238E27FC236}">
                <a16:creationId xmlns:a16="http://schemas.microsoft.com/office/drawing/2014/main" id="{469B9051-497A-4C3D-9276-EB22C2DBC0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620576-B173-4F4C-8EC8-F47C67A6DAEA}"/>
              </a:ext>
            </a:extLst>
          </p:cNvPr>
          <p:cNvSpPr>
            <a:spLocks noGrp="1"/>
          </p:cNvSpPr>
          <p:nvPr>
            <p:ph type="sldNum" sz="quarter" idx="12"/>
          </p:nvPr>
        </p:nvSpPr>
        <p:spPr/>
        <p:txBody>
          <a:body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156265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93424E2-0946-4205-AC56-26D4FBDD2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0F2AEC-E3CE-44C5-BE37-26B1B389B1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2CB9E5-7A44-4C4E-9318-F6B7B03F8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BF54E-196A-4660-9142-CC853CBC64E9}" type="datetimeFigureOut">
              <a:rPr kumimoji="1" lang="ja-JP" altLang="en-US" smtClean="0"/>
              <a:t>2023/12/18</a:t>
            </a:fld>
            <a:endParaRPr kumimoji="1" lang="ja-JP" altLang="en-US"/>
          </a:p>
        </p:txBody>
      </p:sp>
      <p:sp>
        <p:nvSpPr>
          <p:cNvPr id="5" name="フッター プレースホルダー 4">
            <a:extLst>
              <a:ext uri="{FF2B5EF4-FFF2-40B4-BE49-F238E27FC236}">
                <a16:creationId xmlns:a16="http://schemas.microsoft.com/office/drawing/2014/main" id="{9C749972-0C75-4F45-9D48-11CE5334A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5F28FB9-4D88-4B70-B3E5-74B18EAD6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2A90F-6DB9-4001-B50E-8B6F107D1477}" type="slidenum">
              <a:rPr kumimoji="1" lang="ja-JP" altLang="en-US" smtClean="0"/>
              <a:t>‹#›</a:t>
            </a:fld>
            <a:endParaRPr kumimoji="1" lang="ja-JP" altLang="en-US"/>
          </a:p>
        </p:txBody>
      </p:sp>
    </p:spTree>
    <p:extLst>
      <p:ext uri="{BB962C8B-B14F-4D97-AF65-F5344CB8AC3E}">
        <p14:creationId xmlns:p14="http://schemas.microsoft.com/office/powerpoint/2010/main" val="2387539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ampuso.net/guidance/room_detai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F9A908-3942-4224-B008-25C14DB04099}"/>
              </a:ext>
            </a:extLst>
          </p:cNvPr>
          <p:cNvSpPr>
            <a:spLocks noGrp="1"/>
          </p:cNvSpPr>
          <p:nvPr>
            <p:ph type="ctrTitle"/>
          </p:nvPr>
        </p:nvSpPr>
        <p:spPr>
          <a:xfrm>
            <a:off x="1061634" y="1122363"/>
            <a:ext cx="9606366" cy="2387600"/>
          </a:xfrm>
        </p:spPr>
        <p:txBody>
          <a:bodyPr>
            <a:normAutofit/>
          </a:bodyPr>
          <a:lstStyle/>
          <a:p>
            <a:r>
              <a:rPr kumimoji="1" lang="ja-JP" altLang="en-US" b="1" dirty="0"/>
              <a:t>公衆浴場の現状について</a:t>
            </a:r>
            <a:br>
              <a:rPr kumimoji="1" lang="en-US" altLang="ja-JP" dirty="0"/>
            </a:br>
            <a:r>
              <a:rPr kumimoji="1" lang="ja-JP" altLang="en-US" dirty="0"/>
              <a:t>　</a:t>
            </a:r>
          </a:p>
        </p:txBody>
      </p:sp>
      <p:sp>
        <p:nvSpPr>
          <p:cNvPr id="3" name="字幕 2">
            <a:extLst>
              <a:ext uri="{FF2B5EF4-FFF2-40B4-BE49-F238E27FC236}">
                <a16:creationId xmlns:a16="http://schemas.microsoft.com/office/drawing/2014/main" id="{04509D2D-F22B-4ED8-A9A3-66A3328D68AD}"/>
              </a:ext>
            </a:extLst>
          </p:cNvPr>
          <p:cNvSpPr>
            <a:spLocks noGrp="1"/>
          </p:cNvSpPr>
          <p:nvPr>
            <p:ph type="subTitle" idx="1"/>
          </p:nvPr>
        </p:nvSpPr>
        <p:spPr>
          <a:xfrm>
            <a:off x="1524000" y="4691270"/>
            <a:ext cx="9144000" cy="566530"/>
          </a:xfrm>
        </p:spPr>
        <p:txBody>
          <a:bodyPr/>
          <a:lstStyle/>
          <a:p>
            <a:r>
              <a:rPr lang="en-US" altLang="ja-JP" b="1" dirty="0"/>
              <a:t>R5</a:t>
            </a:r>
            <a:r>
              <a:rPr lang="ja-JP" altLang="en-US" b="1" dirty="0"/>
              <a:t>年</a:t>
            </a:r>
            <a:r>
              <a:rPr lang="en-US" altLang="ja-JP" b="1" dirty="0"/>
              <a:t>1</a:t>
            </a:r>
            <a:r>
              <a:rPr lang="ja-JP" altLang="en-US" b="1" dirty="0"/>
              <a:t>２月１日</a:t>
            </a:r>
            <a:endParaRPr kumimoji="1" lang="ja-JP" altLang="en-US" b="1" dirty="0"/>
          </a:p>
        </p:txBody>
      </p:sp>
      <p:sp>
        <p:nvSpPr>
          <p:cNvPr id="4" name="字幕 2">
            <a:extLst>
              <a:ext uri="{FF2B5EF4-FFF2-40B4-BE49-F238E27FC236}">
                <a16:creationId xmlns:a16="http://schemas.microsoft.com/office/drawing/2014/main" id="{F7507C85-D81C-4BDF-B961-4678C49A81F8}"/>
              </a:ext>
            </a:extLst>
          </p:cNvPr>
          <p:cNvSpPr txBox="1">
            <a:spLocks/>
          </p:cNvSpPr>
          <p:nvPr/>
        </p:nvSpPr>
        <p:spPr>
          <a:xfrm>
            <a:off x="1659172" y="2798859"/>
            <a:ext cx="9144000" cy="566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sz="4000" dirty="0"/>
          </a:p>
        </p:txBody>
      </p:sp>
    </p:spTree>
    <p:extLst>
      <p:ext uri="{BB962C8B-B14F-4D97-AF65-F5344CB8AC3E}">
        <p14:creationId xmlns:p14="http://schemas.microsoft.com/office/powerpoint/2010/main" val="144445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5"/>
            <a:ext cx="12192000" cy="540000"/>
          </a:xfrm>
          <a:solidFill>
            <a:schemeClr val="accent5">
              <a:lumMod val="75000"/>
            </a:schemeClr>
          </a:solidFill>
        </p:spPr>
        <p:txBody>
          <a:bodyPr>
            <a:normAutofit/>
          </a:bodyPr>
          <a:lstStyle/>
          <a:p>
            <a:r>
              <a:rPr lang="ja-JP" altLang="en-US" sz="2800" b="1" dirty="0">
                <a:solidFill>
                  <a:schemeClr val="bg1"/>
                </a:solidFill>
              </a:rPr>
              <a:t>   </a:t>
            </a:r>
            <a:r>
              <a:rPr lang="en-US" altLang="ja-JP" sz="2800" b="1" dirty="0">
                <a:solidFill>
                  <a:schemeClr val="bg1"/>
                </a:solidFill>
              </a:rPr>
              <a:t>8</a:t>
            </a:r>
            <a:r>
              <a:rPr kumimoji="1" lang="ja-JP" altLang="en-US" sz="2800" b="1" dirty="0">
                <a:solidFill>
                  <a:schemeClr val="bg1"/>
                </a:solidFill>
              </a:rPr>
              <a:t>　公衆浴場の事業者の取組み　　　</a:t>
            </a:r>
          </a:p>
        </p:txBody>
      </p:sp>
      <p:sp>
        <p:nvSpPr>
          <p:cNvPr id="3" name="テキスト ボックス 2">
            <a:extLst>
              <a:ext uri="{FF2B5EF4-FFF2-40B4-BE49-F238E27FC236}">
                <a16:creationId xmlns:a16="http://schemas.microsoft.com/office/drawing/2014/main" id="{5AD05AF3-EE38-4874-AE4C-A5832CCFA53F}"/>
              </a:ext>
            </a:extLst>
          </p:cNvPr>
          <p:cNvSpPr txBox="1"/>
          <p:nvPr/>
        </p:nvSpPr>
        <p:spPr>
          <a:xfrm>
            <a:off x="753175" y="1866022"/>
            <a:ext cx="4256976" cy="369332"/>
          </a:xfrm>
          <a:prstGeom prst="rect">
            <a:avLst/>
          </a:prstGeom>
          <a:noFill/>
        </p:spPr>
        <p:txBody>
          <a:bodyPr wrap="square" rtlCol="0">
            <a:spAutoFit/>
          </a:bodyPr>
          <a:lstStyle/>
          <a:p>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（１）季節風呂などイベントへの取組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F10A83E3-A7BC-4041-B6A8-BB05D1805A9F}"/>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879389" y="2550543"/>
            <a:ext cx="1362608" cy="2086796"/>
          </a:xfrm>
          <a:prstGeom prst="rect">
            <a:avLst/>
          </a:prstGeom>
          <a:noFill/>
          <a:ln>
            <a:noFill/>
          </a:ln>
        </p:spPr>
      </p:pic>
      <p:pic>
        <p:nvPicPr>
          <p:cNvPr id="9" name="図 8">
            <a:extLst>
              <a:ext uri="{FF2B5EF4-FFF2-40B4-BE49-F238E27FC236}">
                <a16:creationId xmlns:a16="http://schemas.microsoft.com/office/drawing/2014/main" id="{E7551926-2EBC-4BFA-B76B-3BC7C68AEEC6}"/>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241997" y="2550543"/>
            <a:ext cx="1362608" cy="2086796"/>
          </a:xfrm>
          <a:prstGeom prst="rect">
            <a:avLst/>
          </a:prstGeom>
          <a:noFill/>
          <a:ln>
            <a:noFill/>
          </a:ln>
        </p:spPr>
      </p:pic>
      <p:sp>
        <p:nvSpPr>
          <p:cNvPr id="10" name="テキスト ボックス 9">
            <a:extLst>
              <a:ext uri="{FF2B5EF4-FFF2-40B4-BE49-F238E27FC236}">
                <a16:creationId xmlns:a16="http://schemas.microsoft.com/office/drawing/2014/main" id="{0E1D690B-E817-4FD3-A610-92A961D9582B}"/>
              </a:ext>
            </a:extLst>
          </p:cNvPr>
          <p:cNvSpPr txBox="1"/>
          <p:nvPr/>
        </p:nvSpPr>
        <p:spPr>
          <a:xfrm>
            <a:off x="6096000" y="1866022"/>
            <a:ext cx="3333052" cy="369332"/>
          </a:xfrm>
          <a:prstGeom prst="rect">
            <a:avLst/>
          </a:prstGeom>
          <a:noFill/>
        </p:spPr>
        <p:txBody>
          <a:bodyPr wrap="square" rtlCol="0">
            <a:spAutoFit/>
          </a:bodyPr>
          <a:lstStyle/>
          <a:p>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（２）メーカー等とのコラボ</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1" name="図 10">
            <a:extLst>
              <a:ext uri="{FF2B5EF4-FFF2-40B4-BE49-F238E27FC236}">
                <a16:creationId xmlns:a16="http://schemas.microsoft.com/office/drawing/2014/main" id="{36E68D7B-D6D6-4626-B5D6-057ECC251D8E}"/>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6330253" y="2550543"/>
            <a:ext cx="1432273" cy="2227898"/>
          </a:xfrm>
          <a:prstGeom prst="rect">
            <a:avLst/>
          </a:prstGeom>
          <a:noFill/>
          <a:ln>
            <a:noFill/>
          </a:ln>
        </p:spPr>
      </p:pic>
      <p:pic>
        <p:nvPicPr>
          <p:cNvPr id="12" name="図 11">
            <a:extLst>
              <a:ext uri="{FF2B5EF4-FFF2-40B4-BE49-F238E27FC236}">
                <a16:creationId xmlns:a16="http://schemas.microsoft.com/office/drawing/2014/main" id="{915422A1-4FA3-4B62-9715-E338FA12B040}"/>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7724712" y="2550543"/>
            <a:ext cx="1704340" cy="2411730"/>
          </a:xfrm>
          <a:prstGeom prst="rect">
            <a:avLst/>
          </a:prstGeom>
          <a:noFill/>
          <a:ln>
            <a:noFill/>
          </a:ln>
        </p:spPr>
      </p:pic>
      <p:pic>
        <p:nvPicPr>
          <p:cNvPr id="13" name="図 12">
            <a:extLst>
              <a:ext uri="{FF2B5EF4-FFF2-40B4-BE49-F238E27FC236}">
                <a16:creationId xmlns:a16="http://schemas.microsoft.com/office/drawing/2014/main" id="{2BA3BB65-CABE-41F7-8F08-909AA425E37A}"/>
              </a:ext>
            </a:extLst>
          </p:cNvPr>
          <p:cNvPicPr/>
          <p:nvPr/>
        </p:nvPicPr>
        <p:blipFill>
          <a:blip r:embed="rId6" cstate="print">
            <a:extLst>
              <a:ext uri="{28A0092B-C50C-407E-A947-70E740481C1C}">
                <a14:useLocalDpi xmlns:a14="http://schemas.microsoft.com/office/drawing/2010/main"/>
              </a:ext>
            </a:extLst>
          </a:blip>
          <a:srcRect/>
          <a:stretch>
            <a:fillRect/>
          </a:stretch>
        </p:blipFill>
        <p:spPr bwMode="auto">
          <a:xfrm>
            <a:off x="9429052" y="2458627"/>
            <a:ext cx="1704340" cy="2411730"/>
          </a:xfrm>
          <a:prstGeom prst="rect">
            <a:avLst/>
          </a:prstGeom>
          <a:noFill/>
          <a:ln>
            <a:noFill/>
          </a:ln>
        </p:spPr>
      </p:pic>
      <p:sp>
        <p:nvSpPr>
          <p:cNvPr id="14" name="テキスト ボックス 13">
            <a:extLst>
              <a:ext uri="{FF2B5EF4-FFF2-40B4-BE49-F238E27FC236}">
                <a16:creationId xmlns:a16="http://schemas.microsoft.com/office/drawing/2014/main" id="{390E705A-E35B-46AC-8632-1DF87A5C8C67}"/>
              </a:ext>
            </a:extLst>
          </p:cNvPr>
          <p:cNvSpPr txBox="1"/>
          <p:nvPr/>
        </p:nvSpPr>
        <p:spPr>
          <a:xfrm>
            <a:off x="262243" y="791482"/>
            <a:ext cx="11470252" cy="461665"/>
          </a:xfrm>
          <a:prstGeom prst="rect">
            <a:avLst/>
          </a:prstGeom>
          <a:noFill/>
          <a:ln>
            <a:solidFill>
              <a:schemeClr val="tx1"/>
            </a:solidFill>
          </a:ln>
        </p:spPr>
        <p:txBody>
          <a:bodyPr wrap="square" rtlCol="0">
            <a:spAutoFit/>
          </a:bodyPr>
          <a:lstStyle/>
          <a:p>
            <a:r>
              <a:rPr kumimoji="1" lang="ja-JP" altLang="en-US" sz="1200" dirty="0">
                <a:latin typeface="+mj-lt"/>
              </a:rPr>
              <a:t>○大阪府公衆浴場生活衛生同業組合では、こどもの日の菖蒲湯や冬至のゆず風呂など古くからある季節風呂の他、風呂の日（</a:t>
            </a:r>
            <a:r>
              <a:rPr kumimoji="1" lang="en-US" altLang="ja-JP" sz="1200" dirty="0">
                <a:latin typeface="+mj-lt"/>
              </a:rPr>
              <a:t>2</a:t>
            </a:r>
            <a:r>
              <a:rPr kumimoji="1" lang="ja-JP" altLang="en-US" sz="1200" dirty="0">
                <a:latin typeface="+mj-lt"/>
              </a:rPr>
              <a:t>月</a:t>
            </a:r>
            <a:r>
              <a:rPr kumimoji="1" lang="en-US" altLang="ja-JP" sz="1200" dirty="0">
                <a:latin typeface="+mj-lt"/>
              </a:rPr>
              <a:t>6</a:t>
            </a:r>
            <a:r>
              <a:rPr kumimoji="1" lang="ja-JP" altLang="en-US" sz="1200" dirty="0">
                <a:latin typeface="+mj-lt"/>
              </a:rPr>
              <a:t>日）にボンタン湯や山の日に</a:t>
            </a:r>
            <a:endParaRPr kumimoji="1" lang="en-US" altLang="ja-JP" sz="1200" dirty="0">
              <a:latin typeface="+mj-lt"/>
            </a:endParaRPr>
          </a:p>
          <a:p>
            <a:r>
              <a:rPr lang="en-US" altLang="ja-JP" sz="1200" dirty="0">
                <a:latin typeface="+mj-lt"/>
              </a:rPr>
              <a:t>   </a:t>
            </a:r>
            <a:r>
              <a:rPr kumimoji="1" lang="ja-JP" altLang="en-US" sz="1200" dirty="0">
                <a:latin typeface="+mj-lt"/>
              </a:rPr>
              <a:t>檜の間伐材を利用したひのき風呂などのイベントを開催し、利用者の増加に向けて取り組んでいる。</a:t>
            </a:r>
            <a:endParaRPr kumimoji="1" lang="ja-JP" altLang="en-US" sz="1100" dirty="0"/>
          </a:p>
        </p:txBody>
      </p:sp>
    </p:spTree>
    <p:extLst>
      <p:ext uri="{BB962C8B-B14F-4D97-AF65-F5344CB8AC3E}">
        <p14:creationId xmlns:p14="http://schemas.microsoft.com/office/powerpoint/2010/main" val="418834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5"/>
            <a:ext cx="12192000" cy="627932"/>
          </a:xfrm>
          <a:solidFill>
            <a:schemeClr val="accent5">
              <a:lumMod val="75000"/>
            </a:schemeClr>
          </a:solidFill>
        </p:spPr>
        <p:txBody>
          <a:bodyPr>
            <a:normAutofit/>
          </a:bodyPr>
          <a:lstStyle/>
          <a:p>
            <a:r>
              <a:rPr kumimoji="1" lang="ja-JP" altLang="en-US" sz="2800" b="1" dirty="0">
                <a:solidFill>
                  <a:schemeClr val="bg1"/>
                </a:solidFill>
              </a:rPr>
              <a:t>　　</a:t>
            </a:r>
            <a:r>
              <a:rPr lang="ja-JP" altLang="en-US" sz="2800" b="1" dirty="0">
                <a:solidFill>
                  <a:schemeClr val="bg1"/>
                </a:solidFill>
              </a:rPr>
              <a:t>資料の</a:t>
            </a:r>
            <a:r>
              <a:rPr kumimoji="1" lang="ja-JP" altLang="en-US" sz="2800" b="1" dirty="0">
                <a:solidFill>
                  <a:schemeClr val="bg1"/>
                </a:solidFill>
              </a:rPr>
              <a:t>目次</a:t>
            </a:r>
          </a:p>
        </p:txBody>
      </p:sp>
      <p:sp>
        <p:nvSpPr>
          <p:cNvPr id="3" name="コンテンツ プレースホルダー 2">
            <a:extLst>
              <a:ext uri="{FF2B5EF4-FFF2-40B4-BE49-F238E27FC236}">
                <a16:creationId xmlns:a16="http://schemas.microsoft.com/office/drawing/2014/main" id="{350478E1-16F7-46F6-A04A-57117CD57C5D}"/>
              </a:ext>
            </a:extLst>
          </p:cNvPr>
          <p:cNvSpPr>
            <a:spLocks noGrp="1"/>
          </p:cNvSpPr>
          <p:nvPr>
            <p:ph idx="1"/>
          </p:nvPr>
        </p:nvSpPr>
        <p:spPr>
          <a:xfrm>
            <a:off x="235973" y="757084"/>
            <a:ext cx="11847872" cy="5919019"/>
          </a:xfrm>
        </p:spPr>
        <p:txBody>
          <a:bodyPr>
            <a:normAutofit fontScale="70000" lnSpcReduction="20000"/>
          </a:bodyPr>
          <a:lstStyle/>
          <a:p>
            <a:pPr marL="0" indent="0">
              <a:lnSpc>
                <a:spcPct val="220000"/>
              </a:lnSpc>
              <a:buNone/>
            </a:pPr>
            <a:r>
              <a:rPr lang="ja-JP" altLang="en-US" dirty="0"/>
              <a:t>１　公衆浴場法等による規定</a:t>
            </a:r>
            <a:endParaRPr lang="en-US" altLang="ja-JP" dirty="0"/>
          </a:p>
          <a:p>
            <a:pPr marL="0" indent="0">
              <a:lnSpc>
                <a:spcPct val="220000"/>
              </a:lnSpc>
              <a:buNone/>
            </a:pPr>
            <a:r>
              <a:rPr lang="ja-JP" altLang="en-US" dirty="0"/>
              <a:t>２　全国及び大阪府内の公衆浴場許可施設数推移</a:t>
            </a:r>
            <a:endParaRPr lang="en-US" altLang="ja-JP" dirty="0"/>
          </a:p>
          <a:p>
            <a:pPr marL="0" indent="0">
              <a:lnSpc>
                <a:spcPct val="220000"/>
              </a:lnSpc>
              <a:buNone/>
            </a:pPr>
            <a:r>
              <a:rPr lang="ja-JP" altLang="en-US" dirty="0"/>
              <a:t>３　自家風呂普及率</a:t>
            </a:r>
            <a:endParaRPr lang="en-US" altLang="ja-JP" dirty="0"/>
          </a:p>
          <a:p>
            <a:pPr marL="0" indent="0">
              <a:lnSpc>
                <a:spcPct val="220000"/>
              </a:lnSpc>
              <a:buNone/>
            </a:pPr>
            <a:r>
              <a:rPr lang="ja-JP" altLang="en-US" dirty="0"/>
              <a:t>４　大阪府の一般公衆浴場の地域分布</a:t>
            </a:r>
            <a:endParaRPr lang="en-US" altLang="ja-JP" dirty="0"/>
          </a:p>
          <a:p>
            <a:pPr marL="0" indent="0">
              <a:lnSpc>
                <a:spcPct val="220000"/>
              </a:lnSpc>
              <a:buNone/>
            </a:pPr>
            <a:r>
              <a:rPr lang="ja-JP" altLang="en-US" dirty="0"/>
              <a:t>５　大阪府の一般公衆浴場における１日あたりの平均利用者数推移</a:t>
            </a:r>
            <a:endParaRPr lang="en-US" altLang="ja-JP" dirty="0"/>
          </a:p>
          <a:p>
            <a:pPr marL="0" indent="0">
              <a:lnSpc>
                <a:spcPct val="220000"/>
              </a:lnSpc>
              <a:buNone/>
            </a:pPr>
            <a:r>
              <a:rPr lang="ja-JP" altLang="en-US" dirty="0"/>
              <a:t>６　男女別年齢別の温泉・銭湯入浴年間支出金額</a:t>
            </a:r>
            <a:endParaRPr lang="en-US" altLang="ja-JP" dirty="0"/>
          </a:p>
          <a:p>
            <a:pPr marL="0" indent="0">
              <a:lnSpc>
                <a:spcPct val="220000"/>
              </a:lnSpc>
              <a:buNone/>
            </a:pPr>
            <a:r>
              <a:rPr lang="ja-JP" altLang="en-US" dirty="0"/>
              <a:t>７　利用状況に関するアンケート調査</a:t>
            </a:r>
            <a:endParaRPr lang="en-US" altLang="ja-JP" dirty="0"/>
          </a:p>
          <a:p>
            <a:pPr marL="0" indent="0">
              <a:lnSpc>
                <a:spcPct val="220000"/>
              </a:lnSpc>
              <a:buNone/>
            </a:pPr>
            <a:r>
              <a:rPr lang="en-US" altLang="ja-JP" dirty="0"/>
              <a:t>8    </a:t>
            </a:r>
            <a:r>
              <a:rPr lang="ja-JP" altLang="en-US" dirty="0"/>
              <a:t>公衆浴場の事業者の取組み</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21303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5"/>
            <a:ext cx="12192000" cy="540000"/>
          </a:xfrm>
          <a:solidFill>
            <a:schemeClr val="accent5">
              <a:lumMod val="75000"/>
            </a:schemeClr>
          </a:solidFill>
        </p:spPr>
        <p:txBody>
          <a:bodyPr>
            <a:normAutofit/>
          </a:bodyPr>
          <a:lstStyle/>
          <a:p>
            <a:r>
              <a:rPr lang="ja-JP" altLang="en-US" sz="2800" b="1" dirty="0">
                <a:solidFill>
                  <a:schemeClr val="bg1"/>
                </a:solidFill>
              </a:rPr>
              <a:t>   </a:t>
            </a:r>
            <a:r>
              <a:rPr kumimoji="1" lang="en-US" altLang="ja-JP" sz="2800" b="1" dirty="0">
                <a:solidFill>
                  <a:schemeClr val="bg1"/>
                </a:solidFill>
              </a:rPr>
              <a:t>1  </a:t>
            </a:r>
            <a:r>
              <a:rPr kumimoji="1" lang="ja-JP" altLang="en-US" sz="2800" b="1" dirty="0">
                <a:solidFill>
                  <a:schemeClr val="bg1"/>
                </a:solidFill>
              </a:rPr>
              <a:t>　公衆浴場法等による規定</a:t>
            </a:r>
          </a:p>
        </p:txBody>
      </p:sp>
      <p:sp>
        <p:nvSpPr>
          <p:cNvPr id="4" name="正方形/長方形 3">
            <a:extLst>
              <a:ext uri="{FF2B5EF4-FFF2-40B4-BE49-F238E27FC236}">
                <a16:creationId xmlns:a16="http://schemas.microsoft.com/office/drawing/2014/main" id="{6E1F9445-7997-4D5B-9535-2680C2B56AF0}"/>
              </a:ext>
            </a:extLst>
          </p:cNvPr>
          <p:cNvSpPr/>
          <p:nvPr/>
        </p:nvSpPr>
        <p:spPr>
          <a:xfrm>
            <a:off x="501445" y="830197"/>
            <a:ext cx="1936955" cy="7193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公衆浴場とは</a:t>
            </a:r>
          </a:p>
        </p:txBody>
      </p:sp>
      <p:sp>
        <p:nvSpPr>
          <p:cNvPr id="6" name="テキスト ボックス 5">
            <a:extLst>
              <a:ext uri="{FF2B5EF4-FFF2-40B4-BE49-F238E27FC236}">
                <a16:creationId xmlns:a16="http://schemas.microsoft.com/office/drawing/2014/main" id="{252B566E-1820-4FD0-99E2-879B7D44C62A}"/>
              </a:ext>
            </a:extLst>
          </p:cNvPr>
          <p:cNvSpPr txBox="1"/>
          <p:nvPr/>
        </p:nvSpPr>
        <p:spPr>
          <a:xfrm>
            <a:off x="2438400" y="844924"/>
            <a:ext cx="9281653" cy="830997"/>
          </a:xfrm>
          <a:prstGeom prst="rect">
            <a:avLst/>
          </a:prstGeom>
          <a:noFill/>
        </p:spPr>
        <p:txBody>
          <a:bodyPr wrap="square" rtlCol="0">
            <a:spAutoFit/>
          </a:bodyPr>
          <a:lstStyle/>
          <a:p>
            <a:r>
              <a:rPr lang="ja-JP" altLang="en-US" sz="1200" dirty="0"/>
              <a:t>〇温湯、潮湯または温泉その他を利用して、公衆を入浴させる施設（公衆浴場法第</a:t>
            </a:r>
            <a:r>
              <a:rPr lang="en-US" altLang="ja-JP" sz="1200" dirty="0"/>
              <a:t>1</a:t>
            </a:r>
            <a:r>
              <a:rPr lang="ja-JP" altLang="en-US" sz="1200" dirty="0"/>
              <a:t>条）</a:t>
            </a:r>
            <a:endParaRPr lang="en-US" altLang="ja-JP" sz="1200" dirty="0"/>
          </a:p>
          <a:p>
            <a:r>
              <a:rPr kumimoji="1" lang="ja-JP" altLang="en-US" sz="1200" dirty="0"/>
              <a:t>〇公衆浴場法の適用を受ける公衆浴場は、「一般公衆浴場」と「その他の公衆浴場」に区分され、「一般公衆浴場」とは、近隣住民の日常生活において保健衛生上必要なものとして利用される施設（大阪府公衆浴場施行条例第</a:t>
            </a:r>
            <a:r>
              <a:rPr kumimoji="1" lang="en-US" altLang="ja-JP" sz="1200" dirty="0"/>
              <a:t>2</a:t>
            </a:r>
            <a:r>
              <a:rPr kumimoji="1" lang="ja-JP" altLang="en-US" sz="1200" dirty="0"/>
              <a:t>条）で、物価統制令（昭和</a:t>
            </a:r>
            <a:r>
              <a:rPr kumimoji="1" lang="en-US" altLang="ja-JP" sz="1200" dirty="0"/>
              <a:t>21</a:t>
            </a:r>
            <a:r>
              <a:rPr kumimoji="1" lang="ja-JP" altLang="en-US" sz="1200" dirty="0"/>
              <a:t>年３月勅令第</a:t>
            </a:r>
            <a:r>
              <a:rPr kumimoji="1" lang="en-US" altLang="ja-JP" sz="1200" dirty="0"/>
              <a:t>118</a:t>
            </a:r>
            <a:r>
              <a:rPr kumimoji="1" lang="ja-JP" altLang="en-US" sz="1200" dirty="0"/>
              <a:t>号）によって入浴料金が統制されるいわゆる「銭湯」のほか、老人福祉センターなどの浴場がある。</a:t>
            </a:r>
          </a:p>
        </p:txBody>
      </p:sp>
      <p:sp>
        <p:nvSpPr>
          <p:cNvPr id="7" name="正方形/長方形 6">
            <a:extLst>
              <a:ext uri="{FF2B5EF4-FFF2-40B4-BE49-F238E27FC236}">
                <a16:creationId xmlns:a16="http://schemas.microsoft.com/office/drawing/2014/main" id="{BDEEDD83-9820-4CAD-8CB8-CD22B23ACF20}"/>
              </a:ext>
            </a:extLst>
          </p:cNvPr>
          <p:cNvSpPr/>
          <p:nvPr/>
        </p:nvSpPr>
        <p:spPr>
          <a:xfrm>
            <a:off x="2543174" y="2815651"/>
            <a:ext cx="3802014" cy="154061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endParaRPr lang="en-US" altLang="ja-JP" sz="1200" dirty="0">
              <a:solidFill>
                <a:schemeClr val="tx1"/>
              </a:solidFill>
              <a:hlinkClick r:id="rId2">
                <a:extLst>
                  <a:ext uri="{A12FA001-AC4F-418D-AE19-62706E023703}">
                    <ahyp:hlinkClr xmlns:ahyp="http://schemas.microsoft.com/office/drawing/2018/hyperlinkcolor" val="tx"/>
                  </a:ext>
                </a:extLst>
              </a:hlinkClick>
            </a:endParaRPr>
          </a:p>
          <a:p>
            <a:pPr algn="ctr"/>
            <a:endParaRPr lang="en-US" altLang="ja-JP" sz="1400" dirty="0">
              <a:solidFill>
                <a:schemeClr val="tx1"/>
              </a:solidFill>
              <a:hlinkClick r:id="rId2">
                <a:extLst>
                  <a:ext uri="{A12FA001-AC4F-418D-AE19-62706E023703}">
                    <ahyp:hlinkClr xmlns:ahyp="http://schemas.microsoft.com/office/drawing/2018/hyperlinkcolor" val="tx"/>
                  </a:ext>
                </a:extLst>
              </a:hlinkClick>
            </a:endParaRPr>
          </a:p>
          <a:p>
            <a:r>
              <a:rPr lang="ja-JP" altLang="en-US" sz="1400" dirty="0">
                <a:solidFill>
                  <a:schemeClr val="tx1"/>
                </a:solidFill>
              </a:rPr>
              <a:t>〇</a:t>
            </a:r>
            <a:r>
              <a:rPr lang="ja-JP" altLang="en-US" sz="1600" dirty="0">
                <a:solidFill>
                  <a:schemeClr val="tx1"/>
                </a:solidFill>
              </a:rPr>
              <a:t>　いわゆる銭湯（私営）</a:t>
            </a:r>
            <a:endParaRPr lang="en-US" altLang="ja-JP" sz="1600" dirty="0">
              <a:solidFill>
                <a:schemeClr val="tx1"/>
              </a:solidFill>
            </a:endParaRPr>
          </a:p>
          <a:p>
            <a:pPr algn="ctr"/>
            <a:endParaRPr lang="en-US" altLang="ja-JP" sz="1600" dirty="0">
              <a:solidFill>
                <a:schemeClr val="tx1"/>
              </a:solidFill>
              <a:hlinkClick r:id="rId2">
                <a:extLst>
                  <a:ext uri="{A12FA001-AC4F-418D-AE19-62706E023703}">
                    <ahyp:hlinkClr xmlns:ahyp="http://schemas.microsoft.com/office/drawing/2018/hyperlinkcolor" val="tx"/>
                  </a:ext>
                </a:extLst>
              </a:hlinkClick>
            </a:endParaRPr>
          </a:p>
          <a:p>
            <a:pPr algn="ctr"/>
            <a:endParaRPr lang="en-US" altLang="ja-JP" sz="1600" dirty="0">
              <a:solidFill>
                <a:schemeClr val="tx1"/>
              </a:solidFill>
              <a:hlinkClick r:id="rId2">
                <a:extLst>
                  <a:ext uri="{A12FA001-AC4F-418D-AE19-62706E023703}">
                    <ahyp:hlinkClr xmlns:ahyp="http://schemas.microsoft.com/office/drawing/2018/hyperlinkcolor" val="tx"/>
                  </a:ext>
                </a:extLst>
              </a:hlinkClick>
            </a:endParaRPr>
          </a:p>
          <a:p>
            <a:r>
              <a:rPr lang="ja-JP" altLang="en-US" sz="1600" dirty="0">
                <a:solidFill>
                  <a:schemeClr val="tx1"/>
                </a:solidFill>
              </a:rPr>
              <a:t>〇　老人福祉センター（公営</a:t>
            </a:r>
            <a:r>
              <a:rPr lang="ja-JP" altLang="en-US" sz="1400" dirty="0">
                <a:solidFill>
                  <a:schemeClr val="tx1"/>
                </a:solidFill>
              </a:rPr>
              <a:t>）</a:t>
            </a:r>
            <a:endParaRPr lang="en-US" altLang="ja-JP" sz="1400" dirty="0">
              <a:solidFill>
                <a:schemeClr val="tx1"/>
              </a:solidFill>
              <a:hlinkClick r:id="rId2">
                <a:extLst>
                  <a:ext uri="{A12FA001-AC4F-418D-AE19-62706E023703}">
                    <ahyp:hlinkClr xmlns:ahyp="http://schemas.microsoft.com/office/drawing/2018/hyperlinkcolor" val="tx"/>
                  </a:ext>
                </a:extLst>
              </a:hlinkClick>
            </a:endParaRPr>
          </a:p>
        </p:txBody>
      </p:sp>
      <p:sp>
        <p:nvSpPr>
          <p:cNvPr id="8" name="テキスト ボックス 7">
            <a:extLst>
              <a:ext uri="{FF2B5EF4-FFF2-40B4-BE49-F238E27FC236}">
                <a16:creationId xmlns:a16="http://schemas.microsoft.com/office/drawing/2014/main" id="{1C9DA72A-19CE-4B17-A0BD-A671E1431F57}"/>
              </a:ext>
            </a:extLst>
          </p:cNvPr>
          <p:cNvSpPr txBox="1"/>
          <p:nvPr/>
        </p:nvSpPr>
        <p:spPr>
          <a:xfrm>
            <a:off x="2543175" y="2169320"/>
            <a:ext cx="3802013" cy="646331"/>
          </a:xfrm>
          <a:prstGeom prst="rect">
            <a:avLst/>
          </a:prstGeom>
          <a:solidFill>
            <a:schemeClr val="accent1">
              <a:lumMod val="40000"/>
              <a:lumOff val="60000"/>
            </a:schemeClr>
          </a:solidFill>
        </p:spPr>
        <p:txBody>
          <a:bodyPr wrap="square" rtlCol="0" anchor="t" anchorCtr="1">
            <a:spAutoFit/>
          </a:bodyPr>
          <a:lstStyle/>
          <a:p>
            <a:r>
              <a:rPr kumimoji="1" lang="ja-JP" altLang="en-US" dirty="0"/>
              <a:t>一般公衆浴場</a:t>
            </a:r>
            <a:endParaRPr kumimoji="1" lang="en-US" altLang="ja-JP" dirty="0"/>
          </a:p>
          <a:p>
            <a:r>
              <a:rPr kumimoji="1" lang="ja-JP" altLang="en-US" dirty="0"/>
              <a:t>（いわゆる銭湯）</a:t>
            </a:r>
          </a:p>
        </p:txBody>
      </p:sp>
      <p:sp>
        <p:nvSpPr>
          <p:cNvPr id="9" name="正方形/長方形 8">
            <a:extLst>
              <a:ext uri="{FF2B5EF4-FFF2-40B4-BE49-F238E27FC236}">
                <a16:creationId xmlns:a16="http://schemas.microsoft.com/office/drawing/2014/main" id="{2A152136-E712-41D0-B6AD-B2EBB307ECDD}"/>
              </a:ext>
            </a:extLst>
          </p:cNvPr>
          <p:cNvSpPr/>
          <p:nvPr/>
        </p:nvSpPr>
        <p:spPr>
          <a:xfrm>
            <a:off x="6763366" y="2815651"/>
            <a:ext cx="4676159" cy="154061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dirty="0"/>
              <a:t>〇スーパー銭湯：手料金で食事や休憩、娯楽施設併設</a:t>
            </a:r>
            <a:endParaRPr kumimoji="1" lang="en-US" altLang="ja-JP" sz="1400" dirty="0"/>
          </a:p>
          <a:p>
            <a:r>
              <a:rPr lang="ja-JP" altLang="en-US" sz="1400" dirty="0"/>
              <a:t>　　　　　　　　（厚生労働省　公衆浴場の概要より）</a:t>
            </a:r>
            <a:endParaRPr kumimoji="1" lang="en-US" altLang="ja-JP" sz="1400" dirty="0"/>
          </a:p>
          <a:p>
            <a:r>
              <a:rPr kumimoji="1" lang="ja-JP" altLang="en-US" sz="1400" dirty="0"/>
              <a:t>　</a:t>
            </a:r>
            <a:endParaRPr kumimoji="1" lang="en-US" altLang="ja-JP" sz="1400" dirty="0"/>
          </a:p>
          <a:p>
            <a:r>
              <a:rPr lang="ja-JP" altLang="en-US" sz="1400" dirty="0"/>
              <a:t>〇ヘルスセンター、</a:t>
            </a:r>
            <a:r>
              <a:rPr kumimoji="1" lang="ja-JP" altLang="en-US" sz="1400" dirty="0"/>
              <a:t>スポーツジムに併設され浴室</a:t>
            </a:r>
            <a:endParaRPr kumimoji="1" lang="en-US" altLang="ja-JP" sz="1400" dirty="0"/>
          </a:p>
          <a:p>
            <a:endParaRPr kumimoji="1" lang="en-US" altLang="ja-JP" sz="1400" dirty="0"/>
          </a:p>
          <a:p>
            <a:r>
              <a:rPr lang="ja-JP" altLang="en-US" sz="1400" dirty="0"/>
              <a:t>〇サウナ（蒸気、熱気の利用）</a:t>
            </a:r>
            <a:endParaRPr lang="en-US" altLang="ja-JP" sz="1400" dirty="0"/>
          </a:p>
          <a:p>
            <a:endParaRPr kumimoji="1" lang="ja-JP" altLang="en-US" dirty="0"/>
          </a:p>
        </p:txBody>
      </p:sp>
      <p:sp>
        <p:nvSpPr>
          <p:cNvPr id="11" name="テキスト ボックス 10">
            <a:extLst>
              <a:ext uri="{FF2B5EF4-FFF2-40B4-BE49-F238E27FC236}">
                <a16:creationId xmlns:a16="http://schemas.microsoft.com/office/drawing/2014/main" id="{18CD1557-4DD1-49BC-A7F7-895ADEB0EC71}"/>
              </a:ext>
            </a:extLst>
          </p:cNvPr>
          <p:cNvSpPr txBox="1"/>
          <p:nvPr/>
        </p:nvSpPr>
        <p:spPr>
          <a:xfrm>
            <a:off x="6763366" y="2169320"/>
            <a:ext cx="4676159" cy="646331"/>
          </a:xfrm>
          <a:prstGeom prst="rect">
            <a:avLst/>
          </a:prstGeom>
          <a:solidFill>
            <a:schemeClr val="accent2">
              <a:lumMod val="20000"/>
              <a:lumOff val="80000"/>
            </a:schemeClr>
          </a:solidFill>
        </p:spPr>
        <p:txBody>
          <a:bodyPr wrap="square" rtlCol="0" anchor="ctr" anchorCtr="1">
            <a:noAutofit/>
          </a:bodyPr>
          <a:lstStyle/>
          <a:p>
            <a:pPr algn="ctr"/>
            <a:r>
              <a:rPr kumimoji="1" lang="ja-JP" altLang="en-US" dirty="0"/>
              <a:t>その他浴場</a:t>
            </a:r>
          </a:p>
        </p:txBody>
      </p:sp>
    </p:spTree>
    <p:extLst>
      <p:ext uri="{BB962C8B-B14F-4D97-AF65-F5344CB8AC3E}">
        <p14:creationId xmlns:p14="http://schemas.microsoft.com/office/powerpoint/2010/main" val="62322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5"/>
            <a:ext cx="12192000" cy="540000"/>
          </a:xfrm>
          <a:solidFill>
            <a:schemeClr val="accent5">
              <a:lumMod val="75000"/>
            </a:schemeClr>
          </a:solidFill>
        </p:spPr>
        <p:txBody>
          <a:bodyPr>
            <a:normAutofit/>
          </a:bodyPr>
          <a:lstStyle/>
          <a:p>
            <a:r>
              <a:rPr lang="ja-JP" altLang="en-US" sz="2800" b="1" dirty="0">
                <a:solidFill>
                  <a:schemeClr val="bg1"/>
                </a:solidFill>
              </a:rPr>
              <a:t>   </a:t>
            </a:r>
            <a:r>
              <a:rPr kumimoji="1" lang="ja-JP" altLang="en-US" sz="2800" b="1" dirty="0">
                <a:solidFill>
                  <a:schemeClr val="bg1"/>
                </a:solidFill>
              </a:rPr>
              <a:t>２</a:t>
            </a:r>
            <a:r>
              <a:rPr lang="ja-JP" altLang="en-US" sz="2800" b="1" dirty="0">
                <a:solidFill>
                  <a:schemeClr val="bg1"/>
                </a:solidFill>
              </a:rPr>
              <a:t>　</a:t>
            </a:r>
            <a:r>
              <a:rPr kumimoji="1" lang="ja-JP" altLang="en-US" sz="2800" b="1" dirty="0">
                <a:solidFill>
                  <a:schemeClr val="bg1"/>
                </a:solidFill>
              </a:rPr>
              <a:t>全国及び大阪府内の公衆浴場許可施設数</a:t>
            </a:r>
          </a:p>
        </p:txBody>
      </p:sp>
      <p:sp>
        <p:nvSpPr>
          <p:cNvPr id="3" name="コンテンツ プレースホルダー 2">
            <a:extLst>
              <a:ext uri="{FF2B5EF4-FFF2-40B4-BE49-F238E27FC236}">
                <a16:creationId xmlns:a16="http://schemas.microsoft.com/office/drawing/2014/main" id="{350478E1-16F7-46F6-A04A-57117CD57C5D}"/>
              </a:ext>
            </a:extLst>
          </p:cNvPr>
          <p:cNvSpPr>
            <a:spLocks noGrp="1"/>
          </p:cNvSpPr>
          <p:nvPr>
            <p:ph idx="1"/>
          </p:nvPr>
        </p:nvSpPr>
        <p:spPr>
          <a:xfrm>
            <a:off x="235973" y="757084"/>
            <a:ext cx="11847872" cy="5919019"/>
          </a:xfrm>
        </p:spPr>
        <p:txBody>
          <a:bodyPr>
            <a:normAutofit/>
          </a:bodyPr>
          <a:lstStyle/>
          <a:p>
            <a:pPr marL="0" indent="0">
              <a:buNone/>
            </a:pPr>
            <a:endParaRPr lang="en-US" altLang="ja-JP" dirty="0"/>
          </a:p>
          <a:p>
            <a:pPr marL="0" indent="0">
              <a:buNone/>
            </a:pPr>
            <a:r>
              <a:rPr kumimoji="1" lang="ja-JP" altLang="en-US" dirty="0"/>
              <a:t>　</a:t>
            </a:r>
          </a:p>
        </p:txBody>
      </p:sp>
      <p:graphicFrame>
        <p:nvGraphicFramePr>
          <p:cNvPr id="7" name="グラフ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276240285"/>
              </p:ext>
            </p:extLst>
          </p:nvPr>
        </p:nvGraphicFramePr>
        <p:xfrm>
          <a:off x="2145422" y="1885332"/>
          <a:ext cx="7154543" cy="23203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119722799"/>
              </p:ext>
            </p:extLst>
          </p:nvPr>
        </p:nvGraphicFramePr>
        <p:xfrm>
          <a:off x="2145743" y="4355749"/>
          <a:ext cx="7153903" cy="2320354"/>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a:extLst>
              <a:ext uri="{FF2B5EF4-FFF2-40B4-BE49-F238E27FC236}">
                <a16:creationId xmlns:a16="http://schemas.microsoft.com/office/drawing/2014/main" id="{7BF6C233-FB42-42E7-A036-DEB21148CB32}"/>
              </a:ext>
            </a:extLst>
          </p:cNvPr>
          <p:cNvSpPr/>
          <p:nvPr/>
        </p:nvSpPr>
        <p:spPr>
          <a:xfrm>
            <a:off x="657225" y="2285582"/>
            <a:ext cx="1247776" cy="685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全国</a:t>
            </a:r>
          </a:p>
        </p:txBody>
      </p:sp>
      <p:sp>
        <p:nvSpPr>
          <p:cNvPr id="10" name="正方形/長方形 9">
            <a:extLst>
              <a:ext uri="{FF2B5EF4-FFF2-40B4-BE49-F238E27FC236}">
                <a16:creationId xmlns:a16="http://schemas.microsoft.com/office/drawing/2014/main" id="{C85F8A7B-778D-4296-8011-F60FCAE9271F}"/>
              </a:ext>
            </a:extLst>
          </p:cNvPr>
          <p:cNvSpPr/>
          <p:nvPr/>
        </p:nvSpPr>
        <p:spPr>
          <a:xfrm>
            <a:off x="657225" y="4788787"/>
            <a:ext cx="1247776" cy="685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大阪府</a:t>
            </a:r>
            <a:endParaRPr lang="en-US" altLang="ja-JP" dirty="0"/>
          </a:p>
          <a:p>
            <a:pPr algn="ctr"/>
            <a:r>
              <a:rPr kumimoji="1" lang="ja-JP" altLang="en-US" sz="1200" dirty="0"/>
              <a:t>（政令市・中核市含む）</a:t>
            </a:r>
          </a:p>
        </p:txBody>
      </p:sp>
      <p:sp>
        <p:nvSpPr>
          <p:cNvPr id="4" name="テキスト ボックス 3">
            <a:extLst>
              <a:ext uri="{FF2B5EF4-FFF2-40B4-BE49-F238E27FC236}">
                <a16:creationId xmlns:a16="http://schemas.microsoft.com/office/drawing/2014/main" id="{31C782B3-C0B5-4105-8959-437ECF1D6C32}"/>
              </a:ext>
            </a:extLst>
          </p:cNvPr>
          <p:cNvSpPr txBox="1"/>
          <p:nvPr/>
        </p:nvSpPr>
        <p:spPr>
          <a:xfrm>
            <a:off x="235973" y="639054"/>
            <a:ext cx="11622652" cy="1200329"/>
          </a:xfrm>
          <a:prstGeom prst="rect">
            <a:avLst/>
          </a:prstGeom>
          <a:noFill/>
          <a:ln>
            <a:solidFill>
              <a:schemeClr val="tx1"/>
            </a:solidFill>
          </a:ln>
        </p:spPr>
        <p:txBody>
          <a:bodyPr wrap="square" rtlCol="0">
            <a:spAutoFit/>
          </a:bodyPr>
          <a:lstStyle/>
          <a:p>
            <a:r>
              <a:rPr kumimoji="1" lang="ja-JP" altLang="en-US" sz="1200" dirty="0"/>
              <a:t>○全国の公衆浴場数（一般公衆浴場及びその他浴場）は、浴室と飲食店等が併設された複合施設（いわゆるスーパー銭湯等）の普及により、平成</a:t>
            </a:r>
            <a:r>
              <a:rPr kumimoji="1" lang="en-US" altLang="ja-JP" sz="1200" dirty="0"/>
              <a:t>20</a:t>
            </a:r>
            <a:r>
              <a:rPr kumimoji="1" lang="ja-JP" altLang="en-US" sz="1200" dirty="0"/>
              <a:t>年度まで増加。</a:t>
            </a:r>
            <a:endParaRPr kumimoji="1" lang="en-US" altLang="ja-JP" sz="1200" dirty="0"/>
          </a:p>
          <a:p>
            <a:r>
              <a:rPr lang="ja-JP" altLang="en-US" sz="1200" dirty="0"/>
              <a:t>　</a:t>
            </a:r>
            <a:r>
              <a:rPr kumimoji="1" lang="ja-JP" altLang="en-US" sz="1200" dirty="0"/>
              <a:t>その後、減少傾向。</a:t>
            </a:r>
          </a:p>
          <a:p>
            <a:r>
              <a:rPr kumimoji="1" lang="ja-JP" altLang="en-US" sz="1200" dirty="0"/>
              <a:t>○一方、一般公衆浴場は年間約</a:t>
            </a:r>
            <a:r>
              <a:rPr kumimoji="1" lang="en-US" altLang="ja-JP" sz="1200" dirty="0"/>
              <a:t>200</a:t>
            </a:r>
            <a:r>
              <a:rPr kumimoji="1" lang="ja-JP" altLang="en-US" sz="1200" dirty="0"/>
              <a:t>施設（</a:t>
            </a:r>
            <a:r>
              <a:rPr kumimoji="1" lang="en-US" altLang="ja-JP" sz="1200" dirty="0"/>
              <a:t>5</a:t>
            </a:r>
            <a:r>
              <a:rPr kumimoji="1" lang="ja-JP" altLang="en-US" sz="1200" dirty="0"/>
              <a:t>年間で約</a:t>
            </a:r>
            <a:r>
              <a:rPr kumimoji="1" lang="en-US" altLang="ja-JP" sz="1200" dirty="0"/>
              <a:t>1,000</a:t>
            </a:r>
            <a:r>
              <a:rPr kumimoji="1" lang="ja-JP" altLang="en-US" sz="1200" dirty="0"/>
              <a:t>施設）が廃止されている。</a:t>
            </a:r>
          </a:p>
          <a:p>
            <a:r>
              <a:rPr kumimoji="1" lang="ja-JP" altLang="en-US" sz="1200" dirty="0"/>
              <a:t>○大阪府（政令指定都市及び中核市を含む）の一般公衆浴場数は、全国同様、減少傾向であったものの直近はゆるやかになっている。令和４年度に、一般公衆浴場数と</a:t>
            </a:r>
            <a:endParaRPr kumimoji="1" lang="en-US" altLang="ja-JP" sz="1200" dirty="0"/>
          </a:p>
          <a:p>
            <a:r>
              <a:rPr lang="ja-JP" altLang="en-US" sz="1200" dirty="0"/>
              <a:t>　</a:t>
            </a:r>
            <a:r>
              <a:rPr kumimoji="1" lang="ja-JP" altLang="en-US" sz="1200" dirty="0"/>
              <a:t>その他浴場の施設数が逆転し、その他浴場の方が多い。　　　</a:t>
            </a:r>
          </a:p>
          <a:p>
            <a:r>
              <a:rPr kumimoji="1" lang="ja-JP" altLang="en-US" sz="1200" dirty="0"/>
              <a:t>　（厚生労働省　衛生行政報告例より）</a:t>
            </a:r>
          </a:p>
        </p:txBody>
      </p:sp>
    </p:spTree>
    <p:extLst>
      <p:ext uri="{BB962C8B-B14F-4D97-AF65-F5344CB8AC3E}">
        <p14:creationId xmlns:p14="http://schemas.microsoft.com/office/powerpoint/2010/main" val="365293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5"/>
            <a:ext cx="12192000" cy="540000"/>
          </a:xfrm>
          <a:solidFill>
            <a:schemeClr val="accent5">
              <a:lumMod val="75000"/>
            </a:schemeClr>
          </a:solidFill>
        </p:spPr>
        <p:txBody>
          <a:bodyPr>
            <a:normAutofit/>
          </a:bodyPr>
          <a:lstStyle/>
          <a:p>
            <a:r>
              <a:rPr lang="ja-JP" altLang="en-US" sz="2800" b="1" dirty="0">
                <a:solidFill>
                  <a:schemeClr val="bg1"/>
                </a:solidFill>
              </a:rPr>
              <a:t>   </a:t>
            </a:r>
            <a:r>
              <a:rPr kumimoji="1" lang="ja-JP" altLang="en-US" sz="2800" b="1" dirty="0">
                <a:solidFill>
                  <a:schemeClr val="bg1"/>
                </a:solidFill>
              </a:rPr>
              <a:t>３　自家風呂普及率</a:t>
            </a:r>
          </a:p>
        </p:txBody>
      </p:sp>
      <p:graphicFrame>
        <p:nvGraphicFramePr>
          <p:cNvPr id="6" name="表 5">
            <a:extLst>
              <a:ext uri="{FF2B5EF4-FFF2-40B4-BE49-F238E27FC236}">
                <a16:creationId xmlns:a16="http://schemas.microsoft.com/office/drawing/2014/main" id="{F1C272AF-766C-40FB-8767-68BF8376C92C}"/>
              </a:ext>
            </a:extLst>
          </p:cNvPr>
          <p:cNvGraphicFramePr>
            <a:graphicFrameLocks noGrp="1"/>
          </p:cNvGraphicFramePr>
          <p:nvPr>
            <p:extLst>
              <p:ext uri="{D42A27DB-BD31-4B8C-83A1-F6EECF244321}">
                <p14:modId xmlns:p14="http://schemas.microsoft.com/office/powerpoint/2010/main" val="3996010914"/>
              </p:ext>
            </p:extLst>
          </p:nvPr>
        </p:nvGraphicFramePr>
        <p:xfrm>
          <a:off x="6315074" y="2619258"/>
          <a:ext cx="5675364" cy="3562468"/>
        </p:xfrm>
        <a:graphic>
          <a:graphicData uri="http://schemas.openxmlformats.org/drawingml/2006/table">
            <a:tbl>
              <a:tblPr firstRow="1" firstCol="1" bandRow="1">
                <a:tableStyleId>{5C22544A-7EE6-4342-B048-85BDC9FD1C3A}</a:tableStyleId>
              </a:tblPr>
              <a:tblGrid>
                <a:gridCol w="1418841">
                  <a:extLst>
                    <a:ext uri="{9D8B030D-6E8A-4147-A177-3AD203B41FA5}">
                      <a16:colId xmlns:a16="http://schemas.microsoft.com/office/drawing/2014/main" val="2243948809"/>
                    </a:ext>
                  </a:extLst>
                </a:gridCol>
                <a:gridCol w="1418841">
                  <a:extLst>
                    <a:ext uri="{9D8B030D-6E8A-4147-A177-3AD203B41FA5}">
                      <a16:colId xmlns:a16="http://schemas.microsoft.com/office/drawing/2014/main" val="2449482503"/>
                    </a:ext>
                  </a:extLst>
                </a:gridCol>
                <a:gridCol w="1418841">
                  <a:extLst>
                    <a:ext uri="{9D8B030D-6E8A-4147-A177-3AD203B41FA5}">
                      <a16:colId xmlns:a16="http://schemas.microsoft.com/office/drawing/2014/main" val="1710406099"/>
                    </a:ext>
                  </a:extLst>
                </a:gridCol>
                <a:gridCol w="1418841">
                  <a:extLst>
                    <a:ext uri="{9D8B030D-6E8A-4147-A177-3AD203B41FA5}">
                      <a16:colId xmlns:a16="http://schemas.microsoft.com/office/drawing/2014/main" val="2498247234"/>
                    </a:ext>
                  </a:extLst>
                </a:gridCol>
              </a:tblGrid>
              <a:tr h="625006">
                <a:tc>
                  <a:txBody>
                    <a:bodyPr/>
                    <a:lstStyle/>
                    <a:p>
                      <a:pPr algn="ctr">
                        <a:lnSpc>
                          <a:spcPts val="1200"/>
                        </a:lnSpc>
                      </a:pPr>
                      <a:r>
                        <a:rPr lang="ja-JP" sz="1200" kern="100" dirty="0">
                          <a:effectLst/>
                        </a:rPr>
                        <a:t>自治体名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200"/>
                        </a:lnSpc>
                      </a:pPr>
                      <a:r>
                        <a:rPr lang="ja-JP" sz="1200" kern="100" dirty="0">
                          <a:effectLst/>
                        </a:rPr>
                        <a:t>浴室がある建物</a:t>
                      </a:r>
                    </a:p>
                    <a:p>
                      <a:pPr algn="ctr">
                        <a:lnSpc>
                          <a:spcPts val="1200"/>
                        </a:lnSpc>
                      </a:pPr>
                      <a:r>
                        <a:rPr lang="ja-JP" sz="1200" kern="100" dirty="0">
                          <a:effectLst/>
                        </a:rPr>
                        <a:t>／住宅総数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200"/>
                        </a:lnSpc>
                      </a:pPr>
                      <a:r>
                        <a:rPr lang="ja-JP" sz="1200" kern="100" dirty="0">
                          <a:effectLst/>
                        </a:rPr>
                        <a:t>一般公衆浴場数</a:t>
                      </a:r>
                    </a:p>
                    <a:p>
                      <a:pPr algn="ctr">
                        <a:lnSpc>
                          <a:spcPts val="1200"/>
                        </a:lnSpc>
                      </a:pPr>
                      <a:r>
                        <a:rPr lang="en-US" sz="1200" kern="100" dirty="0">
                          <a:effectLst/>
                        </a:rPr>
                        <a:t>[</a:t>
                      </a:r>
                      <a:r>
                        <a:rPr lang="ja-JP" sz="1200" kern="100" dirty="0">
                          <a:effectLst/>
                        </a:rPr>
                        <a:t>施設</a:t>
                      </a:r>
                      <a:r>
                        <a:rPr lang="en-US"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200"/>
                        </a:lnSpc>
                      </a:pPr>
                      <a:r>
                        <a:rPr lang="ja-JP" sz="1200" kern="100" dirty="0">
                          <a:effectLst/>
                        </a:rPr>
                        <a:t>一般公衆浴場数</a:t>
                      </a:r>
                    </a:p>
                    <a:p>
                      <a:pPr algn="ctr">
                        <a:lnSpc>
                          <a:spcPts val="1200"/>
                        </a:lnSpc>
                      </a:pPr>
                      <a:r>
                        <a:rPr lang="ja-JP" sz="1200" kern="100" dirty="0">
                          <a:effectLst/>
                        </a:rPr>
                        <a:t>全国順位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91280052"/>
                  </a:ext>
                </a:extLst>
              </a:tr>
              <a:tr h="489577">
                <a:tc>
                  <a:txBody>
                    <a:bodyPr/>
                    <a:lstStyle/>
                    <a:p>
                      <a:pPr algn="ctr">
                        <a:lnSpc>
                          <a:spcPct val="100000"/>
                        </a:lnSpc>
                      </a:pPr>
                      <a:r>
                        <a:rPr lang="ja-JP" sz="1400" kern="100" dirty="0">
                          <a:effectLst/>
                        </a:rPr>
                        <a:t>堺市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dirty="0">
                          <a:effectLst/>
                        </a:rPr>
                        <a:t>93.8</a:t>
                      </a: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dirty="0">
                          <a:effectLst/>
                        </a:rPr>
                        <a:t>46</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en-US" sz="1400" kern="100">
                          <a:effectLst/>
                        </a:rPr>
                        <a:t>8</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44473173"/>
                  </a:ext>
                </a:extLst>
              </a:tr>
              <a:tr h="489577">
                <a:tc>
                  <a:txBody>
                    <a:bodyPr/>
                    <a:lstStyle/>
                    <a:p>
                      <a:pPr algn="ctr">
                        <a:lnSpc>
                          <a:spcPct val="100000"/>
                        </a:lnSpc>
                      </a:pPr>
                      <a:r>
                        <a:rPr lang="ja-JP" sz="1400" kern="100" dirty="0">
                          <a:effectLst/>
                        </a:rPr>
                        <a:t>名古屋市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dirty="0">
                          <a:effectLst/>
                        </a:rPr>
                        <a:t>93.3</a:t>
                      </a: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dirty="0">
                          <a:effectLst/>
                        </a:rPr>
                        <a:t>126</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en-US" sz="1400" kern="100" dirty="0">
                          <a:effectLst/>
                        </a:rPr>
                        <a:t>3</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96355988"/>
                  </a:ext>
                </a:extLst>
              </a:tr>
              <a:tr h="489577">
                <a:tc>
                  <a:txBody>
                    <a:bodyPr/>
                    <a:lstStyle/>
                    <a:p>
                      <a:pPr algn="ctr">
                        <a:lnSpc>
                          <a:spcPct val="100000"/>
                        </a:lnSpc>
                      </a:pPr>
                      <a:r>
                        <a:rPr lang="ja-JP" sz="1400" kern="100" dirty="0">
                          <a:effectLst/>
                        </a:rPr>
                        <a:t>川崎市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a:effectLst/>
                        </a:rPr>
                        <a:t>91.2</a:t>
                      </a:r>
                      <a:r>
                        <a:rPr lang="ja-JP" sz="1400" kern="100">
                          <a:effectLst/>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dirty="0">
                          <a:effectLst/>
                        </a:rPr>
                        <a:t>71</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en-US" sz="1400" kern="100">
                          <a:effectLst/>
                        </a:rPr>
                        <a:t>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55411480"/>
                  </a:ext>
                </a:extLst>
              </a:tr>
              <a:tr h="489577">
                <a:tc>
                  <a:txBody>
                    <a:bodyPr/>
                    <a:lstStyle/>
                    <a:p>
                      <a:pPr algn="ctr">
                        <a:lnSpc>
                          <a:spcPct val="100000"/>
                        </a:lnSpc>
                      </a:pPr>
                      <a:r>
                        <a:rPr lang="ja-JP" sz="1400" kern="100" dirty="0">
                          <a:effectLst/>
                        </a:rPr>
                        <a:t>京都市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a:effectLst/>
                        </a:rPr>
                        <a:t>90.7</a:t>
                      </a:r>
                      <a:r>
                        <a:rPr lang="ja-JP" sz="1400" kern="100">
                          <a:effectLst/>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dirty="0">
                          <a:effectLst/>
                        </a:rPr>
                        <a:t>206</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en-US" sz="1400" kern="100" dirty="0">
                          <a:effectLst/>
                        </a:rPr>
                        <a:t>2</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6940259"/>
                  </a:ext>
                </a:extLst>
              </a:tr>
              <a:tr h="489577">
                <a:tc>
                  <a:txBody>
                    <a:bodyPr/>
                    <a:lstStyle/>
                    <a:p>
                      <a:pPr algn="ctr">
                        <a:lnSpc>
                          <a:spcPct val="100000"/>
                        </a:lnSpc>
                      </a:pPr>
                      <a:r>
                        <a:rPr lang="ja-JP" sz="1400" kern="100" dirty="0">
                          <a:effectLst/>
                        </a:rPr>
                        <a:t>特別区部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dirty="0">
                          <a:effectLst/>
                        </a:rPr>
                        <a:t>89.6</a:t>
                      </a: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59356559"/>
                  </a:ext>
                </a:extLst>
              </a:tr>
              <a:tr h="489577">
                <a:tc>
                  <a:txBody>
                    <a:bodyPr/>
                    <a:lstStyle/>
                    <a:p>
                      <a:pPr algn="ctr">
                        <a:lnSpc>
                          <a:spcPct val="100000"/>
                        </a:lnSpc>
                      </a:pPr>
                      <a:r>
                        <a:rPr lang="ja-JP" sz="1400" kern="100" dirty="0">
                          <a:effectLst/>
                        </a:rPr>
                        <a:t>大阪市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a:effectLst/>
                        </a:rPr>
                        <a:t>88.3</a:t>
                      </a:r>
                      <a:r>
                        <a:rPr lang="ja-JP" sz="1400" kern="100">
                          <a:effectLst/>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400" kern="100">
                          <a:effectLst/>
                        </a:rPr>
                        <a:t>540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en-US" sz="1400" kern="100" dirty="0">
                          <a:effectLst/>
                        </a:rPr>
                        <a:t>1</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15566861"/>
                  </a:ext>
                </a:extLst>
              </a:tr>
            </a:tbl>
          </a:graphicData>
        </a:graphic>
      </p:graphicFrame>
      <p:graphicFrame>
        <p:nvGraphicFramePr>
          <p:cNvPr id="12" name="表 11">
            <a:extLst>
              <a:ext uri="{FF2B5EF4-FFF2-40B4-BE49-F238E27FC236}">
                <a16:creationId xmlns:a16="http://schemas.microsoft.com/office/drawing/2014/main" id="{71A23989-C733-48AD-B2E3-EF83DEBB898D}"/>
              </a:ext>
            </a:extLst>
          </p:cNvPr>
          <p:cNvGraphicFramePr>
            <a:graphicFrameLocks noGrp="1"/>
          </p:cNvGraphicFramePr>
          <p:nvPr>
            <p:extLst>
              <p:ext uri="{D42A27DB-BD31-4B8C-83A1-F6EECF244321}">
                <p14:modId xmlns:p14="http://schemas.microsoft.com/office/powerpoint/2010/main" val="4021525630"/>
              </p:ext>
            </p:extLst>
          </p:nvPr>
        </p:nvGraphicFramePr>
        <p:xfrm>
          <a:off x="201562" y="2619257"/>
          <a:ext cx="5894440" cy="3562470"/>
        </p:xfrm>
        <a:graphic>
          <a:graphicData uri="http://schemas.openxmlformats.org/drawingml/2006/table">
            <a:tbl>
              <a:tblPr firstRow="1" firstCol="1" bandRow="1">
                <a:tableStyleId>{5C22544A-7EE6-4342-B048-85BDC9FD1C3A}</a:tableStyleId>
              </a:tblPr>
              <a:tblGrid>
                <a:gridCol w="1473610">
                  <a:extLst>
                    <a:ext uri="{9D8B030D-6E8A-4147-A177-3AD203B41FA5}">
                      <a16:colId xmlns:a16="http://schemas.microsoft.com/office/drawing/2014/main" val="320713341"/>
                    </a:ext>
                  </a:extLst>
                </a:gridCol>
                <a:gridCol w="1473610">
                  <a:extLst>
                    <a:ext uri="{9D8B030D-6E8A-4147-A177-3AD203B41FA5}">
                      <a16:colId xmlns:a16="http://schemas.microsoft.com/office/drawing/2014/main" val="2769208836"/>
                    </a:ext>
                  </a:extLst>
                </a:gridCol>
                <a:gridCol w="1473610">
                  <a:extLst>
                    <a:ext uri="{9D8B030D-6E8A-4147-A177-3AD203B41FA5}">
                      <a16:colId xmlns:a16="http://schemas.microsoft.com/office/drawing/2014/main" val="4006392644"/>
                    </a:ext>
                  </a:extLst>
                </a:gridCol>
                <a:gridCol w="1473610">
                  <a:extLst>
                    <a:ext uri="{9D8B030D-6E8A-4147-A177-3AD203B41FA5}">
                      <a16:colId xmlns:a16="http://schemas.microsoft.com/office/drawing/2014/main" val="1990052459"/>
                    </a:ext>
                  </a:extLst>
                </a:gridCol>
              </a:tblGrid>
              <a:tr h="703726">
                <a:tc>
                  <a:txBody>
                    <a:bodyPr/>
                    <a:lstStyle/>
                    <a:p>
                      <a:pPr algn="ctr">
                        <a:lnSpc>
                          <a:spcPts val="1200"/>
                        </a:lnSpc>
                      </a:pPr>
                      <a:r>
                        <a:rPr lang="ja-JP" sz="1200" kern="100" dirty="0">
                          <a:effectLst/>
                        </a:rPr>
                        <a:t>都道府県名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200"/>
                        </a:lnSpc>
                      </a:pPr>
                      <a:r>
                        <a:rPr lang="ja-JP" sz="1200" kern="100" dirty="0">
                          <a:effectLst/>
                        </a:rPr>
                        <a:t>浴室がある建物</a:t>
                      </a:r>
                    </a:p>
                    <a:p>
                      <a:pPr algn="ctr">
                        <a:lnSpc>
                          <a:spcPts val="1200"/>
                        </a:lnSpc>
                      </a:pPr>
                      <a:r>
                        <a:rPr lang="ja-JP" sz="1200" kern="100" dirty="0">
                          <a:effectLst/>
                        </a:rPr>
                        <a:t>／住宅総数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200"/>
                        </a:lnSpc>
                      </a:pPr>
                      <a:r>
                        <a:rPr lang="ja-JP" sz="1200" kern="100" dirty="0">
                          <a:effectLst/>
                        </a:rPr>
                        <a:t>一般公衆浴場数</a:t>
                      </a:r>
                    </a:p>
                    <a:p>
                      <a:pPr algn="ctr">
                        <a:lnSpc>
                          <a:spcPts val="1200"/>
                        </a:lnSpc>
                      </a:pPr>
                      <a:r>
                        <a:rPr lang="en-US" sz="1200" kern="100" dirty="0">
                          <a:effectLst/>
                        </a:rPr>
                        <a:t>[</a:t>
                      </a:r>
                      <a:r>
                        <a:rPr lang="ja-JP" sz="1200" kern="100" dirty="0">
                          <a:effectLst/>
                        </a:rPr>
                        <a:t>施設</a:t>
                      </a:r>
                      <a:r>
                        <a:rPr lang="en-US"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200"/>
                        </a:lnSpc>
                      </a:pPr>
                      <a:r>
                        <a:rPr lang="ja-JP" sz="1200" kern="100" dirty="0">
                          <a:effectLst/>
                        </a:rPr>
                        <a:t>一般公衆浴場数</a:t>
                      </a:r>
                    </a:p>
                    <a:p>
                      <a:pPr algn="ctr">
                        <a:lnSpc>
                          <a:spcPts val="1200"/>
                        </a:lnSpc>
                      </a:pPr>
                      <a:r>
                        <a:rPr lang="ja-JP" sz="1200" kern="100" dirty="0">
                          <a:effectLst/>
                        </a:rPr>
                        <a:t>全国順位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75546354"/>
                  </a:ext>
                </a:extLst>
              </a:tr>
              <a:tr h="408392">
                <a:tc>
                  <a:txBody>
                    <a:bodyPr/>
                    <a:lstStyle/>
                    <a:p>
                      <a:pPr algn="ctr">
                        <a:lnSpc>
                          <a:spcPct val="100000"/>
                        </a:lnSpc>
                      </a:pPr>
                      <a:r>
                        <a:rPr lang="ja-JP" sz="1400" kern="100" dirty="0">
                          <a:effectLst/>
                        </a:rPr>
                        <a:t>全国</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95.5</a:t>
                      </a: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a:effectLst/>
                        </a:rPr>
                        <a:t>5,722</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ja-JP" sz="1600" kern="100">
                          <a:effectLst/>
                        </a:rPr>
                        <a:t>－</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43266723"/>
                  </a:ext>
                </a:extLst>
              </a:tr>
              <a:tr h="408392">
                <a:tc>
                  <a:txBody>
                    <a:bodyPr/>
                    <a:lstStyle/>
                    <a:p>
                      <a:pPr algn="ctr">
                        <a:lnSpc>
                          <a:spcPct val="100000"/>
                        </a:lnSpc>
                      </a:pPr>
                      <a:r>
                        <a:rPr lang="ja-JP" sz="1400" kern="100" dirty="0">
                          <a:effectLst/>
                        </a:rPr>
                        <a:t>千葉県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95.5</a:t>
                      </a: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83</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a:effectLst/>
                        </a:rPr>
                        <a:t>15</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45545692"/>
                  </a:ext>
                </a:extLst>
              </a:tr>
              <a:tr h="408392">
                <a:tc>
                  <a:txBody>
                    <a:bodyPr/>
                    <a:lstStyle/>
                    <a:p>
                      <a:pPr algn="ctr">
                        <a:lnSpc>
                          <a:spcPct val="100000"/>
                        </a:lnSpc>
                      </a:pPr>
                      <a:r>
                        <a:rPr lang="ja-JP" sz="1400" kern="100" dirty="0">
                          <a:effectLst/>
                        </a:rPr>
                        <a:t>三重県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95.3</a:t>
                      </a: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76</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rPr>
                        <a:t>19</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77672139"/>
                  </a:ext>
                </a:extLst>
              </a:tr>
              <a:tr h="408392">
                <a:tc>
                  <a:txBody>
                    <a:bodyPr/>
                    <a:lstStyle/>
                    <a:p>
                      <a:pPr algn="ctr">
                        <a:lnSpc>
                          <a:spcPct val="100000"/>
                        </a:lnSpc>
                      </a:pPr>
                      <a:r>
                        <a:rPr lang="ja-JP" sz="1400" kern="100" dirty="0">
                          <a:effectLst/>
                        </a:rPr>
                        <a:t>神奈川県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93.8</a:t>
                      </a: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240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ja-JP" sz="1600" kern="100">
                          <a:effectLst/>
                        </a:rPr>
                        <a:t>７</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43324854"/>
                  </a:ext>
                </a:extLst>
              </a:tr>
              <a:tr h="408392">
                <a:tc>
                  <a:txBody>
                    <a:bodyPr/>
                    <a:lstStyle/>
                    <a:p>
                      <a:pPr algn="ctr">
                        <a:lnSpc>
                          <a:spcPct val="100000"/>
                        </a:lnSpc>
                      </a:pPr>
                      <a:r>
                        <a:rPr lang="ja-JP" sz="1400" kern="100" dirty="0">
                          <a:effectLst/>
                        </a:rPr>
                        <a:t>京都府</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93.4</a:t>
                      </a: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240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ja-JP" sz="1600" kern="100" dirty="0">
                          <a:effectLst/>
                        </a:rPr>
                        <a:t>７</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2837815"/>
                  </a:ext>
                </a:extLst>
              </a:tr>
              <a:tr h="408392">
                <a:tc>
                  <a:txBody>
                    <a:bodyPr/>
                    <a:lstStyle/>
                    <a:p>
                      <a:pPr algn="ctr">
                        <a:lnSpc>
                          <a:spcPct val="100000"/>
                        </a:lnSpc>
                      </a:pPr>
                      <a:r>
                        <a:rPr lang="ja-JP" sz="1400" kern="100" dirty="0">
                          <a:effectLst/>
                        </a:rPr>
                        <a:t>大阪府</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a:effectLst/>
                        </a:rPr>
                        <a:t>92.3</a:t>
                      </a:r>
                      <a:r>
                        <a:rPr lang="ja-JP" sz="1600" kern="100">
                          <a:effectLst/>
                        </a:rPr>
                        <a:t>％</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988</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ja-JP" sz="1600" kern="100" dirty="0">
                          <a:effectLst/>
                        </a:rPr>
                        <a:t>１</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44852654"/>
                  </a:ext>
                </a:extLst>
              </a:tr>
              <a:tr h="408392">
                <a:tc>
                  <a:txBody>
                    <a:bodyPr/>
                    <a:lstStyle/>
                    <a:p>
                      <a:pPr algn="ctr">
                        <a:lnSpc>
                          <a:spcPct val="100000"/>
                        </a:lnSpc>
                      </a:pPr>
                      <a:r>
                        <a:rPr lang="ja-JP" sz="1400" kern="100" dirty="0">
                          <a:effectLst/>
                        </a:rPr>
                        <a:t>東京都</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a:effectLst/>
                        </a:rPr>
                        <a:t>91.4</a:t>
                      </a:r>
                      <a:r>
                        <a:rPr lang="ja-JP" sz="1600" kern="100">
                          <a:effectLst/>
                        </a:rPr>
                        <a:t>％</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0000"/>
                        </a:lnSpc>
                      </a:pPr>
                      <a:r>
                        <a:rPr lang="en-US" sz="1600" kern="100" dirty="0">
                          <a:effectLst/>
                        </a:rPr>
                        <a:t>871</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pPr>
                      <a:r>
                        <a:rPr lang="ja-JP" sz="1600" kern="100" dirty="0">
                          <a:effectLst/>
                        </a:rPr>
                        <a:t>２</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42682891"/>
                  </a:ext>
                </a:extLst>
              </a:tr>
            </a:tbl>
          </a:graphicData>
        </a:graphic>
      </p:graphicFrame>
      <p:sp>
        <p:nvSpPr>
          <p:cNvPr id="13" name="テキスト ボックス 12">
            <a:extLst>
              <a:ext uri="{FF2B5EF4-FFF2-40B4-BE49-F238E27FC236}">
                <a16:creationId xmlns:a16="http://schemas.microsoft.com/office/drawing/2014/main" id="{EE7DCE45-B2F3-440B-A97F-738D7360F4EA}"/>
              </a:ext>
            </a:extLst>
          </p:cNvPr>
          <p:cNvSpPr txBox="1"/>
          <p:nvPr/>
        </p:nvSpPr>
        <p:spPr>
          <a:xfrm>
            <a:off x="248266" y="2091657"/>
            <a:ext cx="5801032" cy="307777"/>
          </a:xfrm>
          <a:prstGeom prst="rect">
            <a:avLst/>
          </a:prstGeom>
          <a:noFill/>
        </p:spPr>
        <p:txBody>
          <a:bodyPr wrap="square" rtlCol="0">
            <a:spAutoFit/>
          </a:bodyPr>
          <a:lstStyle/>
          <a:p>
            <a:pPr algn="just"/>
            <a:r>
              <a:rPr lang="ja-JP" alt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都道府県別住宅総数に対する浴室がある建物の割合と一般公衆浴場数</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5ED618E-09AD-4E4A-9CC3-DD9C058A8269}"/>
              </a:ext>
            </a:extLst>
          </p:cNvPr>
          <p:cNvSpPr txBox="1"/>
          <p:nvPr/>
        </p:nvSpPr>
        <p:spPr>
          <a:xfrm>
            <a:off x="6315074" y="2091657"/>
            <a:ext cx="6577166" cy="523220"/>
          </a:xfrm>
          <a:prstGeom prst="rect">
            <a:avLst/>
          </a:prstGeom>
          <a:noFill/>
        </p:spPr>
        <p:txBody>
          <a:bodyPr wrap="square" rtlCol="0">
            <a:spAutoFit/>
          </a:bodyPr>
          <a:lstStyle/>
          <a:p>
            <a:pPr algn="just"/>
            <a:r>
              <a:rPr lang="ja-JP" alt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政令指定都市・特別区部別住宅総数に対する浴室がある建物の割合</a:t>
            </a:r>
            <a:endParaRPr lang="en-US" alt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gn="just"/>
            <a:r>
              <a:rPr lang="ja-JP" alt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と一般公衆浴場数</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33CD2EC-22DB-4EE1-8BDA-0A6818A1CCD6}"/>
              </a:ext>
            </a:extLst>
          </p:cNvPr>
          <p:cNvSpPr txBox="1"/>
          <p:nvPr/>
        </p:nvSpPr>
        <p:spPr>
          <a:xfrm>
            <a:off x="121828" y="696040"/>
            <a:ext cx="11948344" cy="830997"/>
          </a:xfrm>
          <a:prstGeom prst="rect">
            <a:avLst/>
          </a:prstGeom>
          <a:noFill/>
          <a:ln>
            <a:solidFill>
              <a:schemeClr val="tx1"/>
            </a:solidFill>
          </a:ln>
        </p:spPr>
        <p:txBody>
          <a:bodyPr wrap="square" rtlCol="0">
            <a:spAutoFit/>
          </a:bodyPr>
          <a:lstStyle/>
          <a:p>
            <a:r>
              <a:rPr kumimoji="1" lang="ja-JP" altLang="en-US" sz="1200" dirty="0"/>
              <a:t>○総務省が５年周期で実施した住宅・土地統計調査では、平成</a:t>
            </a:r>
            <a:r>
              <a:rPr kumimoji="1" lang="en-US" altLang="ja-JP" sz="1200" dirty="0"/>
              <a:t>20</a:t>
            </a:r>
            <a:r>
              <a:rPr kumimoji="1" lang="ja-JP" altLang="en-US" sz="1200" dirty="0"/>
              <a:t>年度の全国の住宅における浴室保有率は、</a:t>
            </a:r>
            <a:r>
              <a:rPr kumimoji="1" lang="en-US" altLang="ja-JP" sz="1200" dirty="0"/>
              <a:t>95.5</a:t>
            </a:r>
            <a:r>
              <a:rPr kumimoji="1" lang="ja-JP" altLang="en-US" sz="1200" dirty="0"/>
              <a:t>％。大阪府全域は</a:t>
            </a:r>
            <a:r>
              <a:rPr kumimoji="1" lang="en-US" altLang="ja-JP" sz="1200" dirty="0"/>
              <a:t>92.3</a:t>
            </a:r>
            <a:r>
              <a:rPr kumimoji="1" lang="ja-JP" altLang="en-US" sz="1200" dirty="0"/>
              <a:t>％（</a:t>
            </a:r>
            <a:r>
              <a:rPr kumimoji="1" lang="en-US" altLang="ja-JP" sz="1200" dirty="0"/>
              <a:t>47</a:t>
            </a:r>
            <a:r>
              <a:rPr kumimoji="1" lang="ja-JP" altLang="en-US" sz="1200" dirty="0"/>
              <a:t>都道府県中</a:t>
            </a:r>
            <a:r>
              <a:rPr kumimoji="1" lang="en-US" altLang="ja-JP" sz="1200" dirty="0"/>
              <a:t>46</a:t>
            </a:r>
            <a:r>
              <a:rPr kumimoji="1" lang="ja-JP" altLang="en-US" sz="1200" dirty="0"/>
              <a:t>位）、</a:t>
            </a:r>
            <a:endParaRPr kumimoji="1" lang="en-US" altLang="ja-JP" sz="1200" dirty="0"/>
          </a:p>
          <a:p>
            <a:r>
              <a:rPr lang="ja-JP" altLang="en-US" sz="1200" dirty="0"/>
              <a:t>　</a:t>
            </a:r>
            <a:r>
              <a:rPr kumimoji="1" lang="ja-JP" altLang="en-US" sz="1200" dirty="0"/>
              <a:t>大阪市は、</a:t>
            </a:r>
            <a:r>
              <a:rPr kumimoji="1" lang="en-US" altLang="ja-JP" sz="1200" dirty="0"/>
              <a:t>88.3</a:t>
            </a:r>
            <a:r>
              <a:rPr kumimoji="1" lang="ja-JP" altLang="en-US" sz="1200" dirty="0"/>
              <a:t>％（</a:t>
            </a:r>
            <a:r>
              <a:rPr kumimoji="1" lang="en-US" altLang="ja-JP" sz="1200" dirty="0"/>
              <a:t>18</a:t>
            </a:r>
            <a:r>
              <a:rPr kumimoji="1" lang="ja-JP" altLang="en-US" sz="1200" dirty="0"/>
              <a:t>政令市・特別区部中</a:t>
            </a:r>
            <a:r>
              <a:rPr kumimoji="1" lang="en-US" altLang="ja-JP" sz="1200" dirty="0"/>
              <a:t>18</a:t>
            </a:r>
            <a:r>
              <a:rPr kumimoji="1" lang="ja-JP" altLang="en-US" sz="1200" dirty="0"/>
              <a:t>位）。</a:t>
            </a:r>
          </a:p>
          <a:p>
            <a:r>
              <a:rPr kumimoji="1" lang="ja-JP" altLang="en-US" sz="1200" dirty="0"/>
              <a:t>　</a:t>
            </a:r>
            <a:r>
              <a:rPr kumimoji="1" lang="en-US" altLang="ja-JP" sz="1200" dirty="0"/>
              <a:t>※</a:t>
            </a:r>
            <a:r>
              <a:rPr kumimoji="1" lang="ja-JP" altLang="en-US" sz="1200" dirty="0"/>
              <a:t>普及率（９割程度）が継続していることから平成</a:t>
            </a:r>
            <a:r>
              <a:rPr kumimoji="1" lang="en-US" altLang="ja-JP" sz="1200" dirty="0"/>
              <a:t>20</a:t>
            </a:r>
            <a:r>
              <a:rPr kumimoji="1" lang="ja-JP" altLang="en-US" sz="1200" dirty="0"/>
              <a:t>年度の調査をもって本調査項目は廃止。</a:t>
            </a:r>
            <a:endParaRPr kumimoji="1" lang="en-US" altLang="ja-JP" sz="1200" dirty="0"/>
          </a:p>
          <a:p>
            <a:r>
              <a:rPr lang="en-US" altLang="ja-JP" sz="1200" dirty="0"/>
              <a:t>   (</a:t>
            </a:r>
            <a:r>
              <a:rPr lang="ja-JP" altLang="en-US" sz="1200" dirty="0"/>
              <a:t>平成２０年住宅・土地統計調査及び衛生行政報告例より）</a:t>
            </a:r>
            <a:endParaRPr lang="en-US" altLang="ja-JP" sz="1200" dirty="0"/>
          </a:p>
        </p:txBody>
      </p:sp>
      <p:sp>
        <p:nvSpPr>
          <p:cNvPr id="20" name="テキスト ボックス 19">
            <a:extLst>
              <a:ext uri="{FF2B5EF4-FFF2-40B4-BE49-F238E27FC236}">
                <a16:creationId xmlns:a16="http://schemas.microsoft.com/office/drawing/2014/main" id="{0412A42A-B0B3-4396-910A-CA3219581E8A}"/>
              </a:ext>
            </a:extLst>
          </p:cNvPr>
          <p:cNvSpPr txBox="1"/>
          <p:nvPr/>
        </p:nvSpPr>
        <p:spPr>
          <a:xfrm>
            <a:off x="7373503" y="6472199"/>
            <a:ext cx="6874744" cy="276999"/>
          </a:xfrm>
          <a:prstGeom prst="rect">
            <a:avLst/>
          </a:prstGeom>
          <a:noFill/>
        </p:spPr>
        <p:txBody>
          <a:bodyPr wrap="square" rtlCol="0">
            <a:spAutoFit/>
          </a:bodyPr>
          <a:lstStyle/>
          <a:p>
            <a:r>
              <a:rPr lang="ja-JP" altLang="en-US" sz="1200" dirty="0"/>
              <a:t>平成２０年住宅・土地統計調査及び衛生行政報告例より</a:t>
            </a:r>
            <a:endParaRPr kumimoji="1" lang="ja-JP" altLang="en-US" sz="1200" dirty="0"/>
          </a:p>
        </p:txBody>
      </p:sp>
    </p:spTree>
    <p:extLst>
      <p:ext uri="{BB962C8B-B14F-4D97-AF65-F5344CB8AC3E}">
        <p14:creationId xmlns:p14="http://schemas.microsoft.com/office/powerpoint/2010/main" val="327953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5"/>
            <a:ext cx="12192000" cy="540000"/>
          </a:xfrm>
          <a:solidFill>
            <a:schemeClr val="accent5">
              <a:lumMod val="75000"/>
            </a:schemeClr>
          </a:solidFill>
        </p:spPr>
        <p:txBody>
          <a:bodyPr>
            <a:normAutofit/>
          </a:bodyPr>
          <a:lstStyle/>
          <a:p>
            <a:r>
              <a:rPr lang="ja-JP" altLang="en-US" sz="2800" b="1" dirty="0">
                <a:solidFill>
                  <a:schemeClr val="bg1"/>
                </a:solidFill>
              </a:rPr>
              <a:t>   </a:t>
            </a:r>
            <a:r>
              <a:rPr kumimoji="1" lang="ja-JP" altLang="en-US" sz="2800" b="1" dirty="0">
                <a:solidFill>
                  <a:schemeClr val="bg1"/>
                </a:solidFill>
              </a:rPr>
              <a:t>４　大阪府の一般公衆浴場の地域分布</a:t>
            </a:r>
          </a:p>
        </p:txBody>
      </p:sp>
      <p:graphicFrame>
        <p:nvGraphicFramePr>
          <p:cNvPr id="6" name="表 5">
            <a:extLst>
              <a:ext uri="{FF2B5EF4-FFF2-40B4-BE49-F238E27FC236}">
                <a16:creationId xmlns:a16="http://schemas.microsoft.com/office/drawing/2014/main" id="{0B2AA28D-ADB6-43E7-BBCF-084C85D7D1CB}"/>
              </a:ext>
            </a:extLst>
          </p:cNvPr>
          <p:cNvGraphicFramePr>
            <a:graphicFrameLocks noGrp="1"/>
          </p:cNvGraphicFramePr>
          <p:nvPr>
            <p:extLst>
              <p:ext uri="{D42A27DB-BD31-4B8C-83A1-F6EECF244321}">
                <p14:modId xmlns:p14="http://schemas.microsoft.com/office/powerpoint/2010/main" val="2231952580"/>
              </p:ext>
            </p:extLst>
          </p:nvPr>
        </p:nvGraphicFramePr>
        <p:xfrm>
          <a:off x="343608" y="1182389"/>
          <a:ext cx="11314991" cy="1486714"/>
        </p:xfrm>
        <a:graphic>
          <a:graphicData uri="http://schemas.openxmlformats.org/drawingml/2006/table">
            <a:tbl>
              <a:tblPr firstRow="1" firstCol="1" bandRow="1">
                <a:tableStyleId>{5C22544A-7EE6-4342-B048-85BDC9FD1C3A}</a:tableStyleId>
              </a:tblPr>
              <a:tblGrid>
                <a:gridCol w="951792">
                  <a:extLst>
                    <a:ext uri="{9D8B030D-6E8A-4147-A177-3AD203B41FA5}">
                      <a16:colId xmlns:a16="http://schemas.microsoft.com/office/drawing/2014/main" val="1441186816"/>
                    </a:ext>
                  </a:extLst>
                </a:gridCol>
                <a:gridCol w="942109">
                  <a:extLst>
                    <a:ext uri="{9D8B030D-6E8A-4147-A177-3AD203B41FA5}">
                      <a16:colId xmlns:a16="http://schemas.microsoft.com/office/drawing/2014/main" val="2020069070"/>
                    </a:ext>
                  </a:extLst>
                </a:gridCol>
                <a:gridCol w="942109">
                  <a:extLst>
                    <a:ext uri="{9D8B030D-6E8A-4147-A177-3AD203B41FA5}">
                      <a16:colId xmlns:a16="http://schemas.microsoft.com/office/drawing/2014/main" val="2706821392"/>
                    </a:ext>
                  </a:extLst>
                </a:gridCol>
                <a:gridCol w="942109">
                  <a:extLst>
                    <a:ext uri="{9D8B030D-6E8A-4147-A177-3AD203B41FA5}">
                      <a16:colId xmlns:a16="http://schemas.microsoft.com/office/drawing/2014/main" val="2882747146"/>
                    </a:ext>
                  </a:extLst>
                </a:gridCol>
                <a:gridCol w="942109">
                  <a:extLst>
                    <a:ext uri="{9D8B030D-6E8A-4147-A177-3AD203B41FA5}">
                      <a16:colId xmlns:a16="http://schemas.microsoft.com/office/drawing/2014/main" val="3464667747"/>
                    </a:ext>
                  </a:extLst>
                </a:gridCol>
                <a:gridCol w="942109">
                  <a:extLst>
                    <a:ext uri="{9D8B030D-6E8A-4147-A177-3AD203B41FA5}">
                      <a16:colId xmlns:a16="http://schemas.microsoft.com/office/drawing/2014/main" val="4272439926"/>
                    </a:ext>
                  </a:extLst>
                </a:gridCol>
                <a:gridCol w="942109">
                  <a:extLst>
                    <a:ext uri="{9D8B030D-6E8A-4147-A177-3AD203B41FA5}">
                      <a16:colId xmlns:a16="http://schemas.microsoft.com/office/drawing/2014/main" val="3551913998"/>
                    </a:ext>
                  </a:extLst>
                </a:gridCol>
                <a:gridCol w="942109">
                  <a:extLst>
                    <a:ext uri="{9D8B030D-6E8A-4147-A177-3AD203B41FA5}">
                      <a16:colId xmlns:a16="http://schemas.microsoft.com/office/drawing/2014/main" val="2298982119"/>
                    </a:ext>
                  </a:extLst>
                </a:gridCol>
                <a:gridCol w="942109">
                  <a:extLst>
                    <a:ext uri="{9D8B030D-6E8A-4147-A177-3AD203B41FA5}">
                      <a16:colId xmlns:a16="http://schemas.microsoft.com/office/drawing/2014/main" val="2692183175"/>
                    </a:ext>
                  </a:extLst>
                </a:gridCol>
                <a:gridCol w="942109">
                  <a:extLst>
                    <a:ext uri="{9D8B030D-6E8A-4147-A177-3AD203B41FA5}">
                      <a16:colId xmlns:a16="http://schemas.microsoft.com/office/drawing/2014/main" val="94537533"/>
                    </a:ext>
                  </a:extLst>
                </a:gridCol>
                <a:gridCol w="942109">
                  <a:extLst>
                    <a:ext uri="{9D8B030D-6E8A-4147-A177-3AD203B41FA5}">
                      <a16:colId xmlns:a16="http://schemas.microsoft.com/office/drawing/2014/main" val="3185708471"/>
                    </a:ext>
                  </a:extLst>
                </a:gridCol>
                <a:gridCol w="942109">
                  <a:extLst>
                    <a:ext uri="{9D8B030D-6E8A-4147-A177-3AD203B41FA5}">
                      <a16:colId xmlns:a16="http://schemas.microsoft.com/office/drawing/2014/main" val="2862666267"/>
                    </a:ext>
                  </a:extLst>
                </a:gridCol>
              </a:tblGrid>
              <a:tr h="796894">
                <a:tc>
                  <a:txBody>
                    <a:bodyPr/>
                    <a:lstStyle/>
                    <a:p>
                      <a:pPr algn="ctr"/>
                      <a:r>
                        <a:rPr lang="ja-JP" sz="1800" kern="100" dirty="0">
                          <a:effectLst/>
                        </a:rPr>
                        <a:t>地域</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100" dirty="0">
                          <a:effectLst/>
                        </a:rPr>
                        <a:t>豊能</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100" dirty="0">
                          <a:effectLst/>
                        </a:rPr>
                        <a:t>三島</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0" dirty="0">
                          <a:effectLst/>
                        </a:rPr>
                        <a:t>北河内</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0" dirty="0">
                          <a:effectLst/>
                        </a:rPr>
                        <a:t>中河内</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0" dirty="0">
                          <a:effectLst/>
                        </a:rPr>
                        <a:t>南河内</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100" dirty="0">
                          <a:effectLst/>
                        </a:rPr>
                        <a:t>泉州</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100" dirty="0">
                          <a:effectLst/>
                        </a:rPr>
                        <a:t>堺</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100">
                          <a:effectLst/>
                        </a:rPr>
                        <a:t>大阪市（北）</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100" dirty="0">
                          <a:effectLst/>
                        </a:rPr>
                        <a:t>大阪市（西）</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100" dirty="0">
                          <a:effectLst/>
                        </a:rPr>
                        <a:t>大阪市（東）</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ctr"/>
                      <a:r>
                        <a:rPr lang="ja-JP" sz="1800" kern="100" dirty="0">
                          <a:effectLst/>
                        </a:rPr>
                        <a:t>大阪市（南）</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extLst>
                  <a:ext uri="{0D108BD9-81ED-4DB2-BD59-A6C34878D82A}">
                    <a16:rowId xmlns:a16="http://schemas.microsoft.com/office/drawing/2014/main" val="3000606647"/>
                  </a:ext>
                </a:extLst>
              </a:tr>
              <a:tr h="689820">
                <a:tc>
                  <a:txBody>
                    <a:bodyPr/>
                    <a:lstStyle/>
                    <a:p>
                      <a:pPr marL="0" algn="ctr" defTabSz="914400" rtl="0" eaLnBrk="1" latinLnBrk="0" hangingPunct="1"/>
                      <a:r>
                        <a:rPr kumimoji="1" lang="ja-JP" altLang="en-US" sz="1800" b="1" kern="100" dirty="0">
                          <a:solidFill>
                            <a:schemeClr val="lt1"/>
                          </a:solidFill>
                          <a:effectLst/>
                          <a:latin typeface="+mn-lt"/>
                          <a:ea typeface="+mn-ea"/>
                          <a:cs typeface="+mn-cs"/>
                        </a:rPr>
                        <a:t>合計</a:t>
                      </a:r>
                      <a:endParaRPr kumimoji="1" lang="en-US" altLang="ja-JP" sz="1800" b="1" kern="100" dirty="0">
                        <a:solidFill>
                          <a:schemeClr val="lt1"/>
                        </a:solidFill>
                        <a:effectLst/>
                        <a:latin typeface="+mn-lt"/>
                        <a:ea typeface="+mn-ea"/>
                        <a:cs typeface="+mn-cs"/>
                      </a:endParaRPr>
                    </a:p>
                  </a:txBody>
                  <a:tcPr marL="66602" marR="66602" marT="0" marB="0" anchor="ctr"/>
                </a:tc>
                <a:tc>
                  <a:txBody>
                    <a:bodyPr/>
                    <a:lstStyle/>
                    <a:p>
                      <a:pPr algn="r"/>
                      <a:r>
                        <a:rPr lang="en-US" sz="1800" kern="100">
                          <a:effectLst/>
                        </a:rPr>
                        <a:t>17</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a:effectLst/>
                        </a:rPr>
                        <a:t>9</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dirty="0">
                          <a:effectLst/>
                        </a:rPr>
                        <a:t>33</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dirty="0">
                          <a:effectLst/>
                        </a:rPr>
                        <a:t>40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dirty="0">
                          <a:effectLst/>
                        </a:rPr>
                        <a:t>10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a:effectLst/>
                        </a:rPr>
                        <a:t>13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dirty="0">
                          <a:effectLst/>
                        </a:rPr>
                        <a:t>17</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dirty="0">
                          <a:effectLst/>
                        </a:rPr>
                        <a:t>41</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dirty="0">
                          <a:effectLst/>
                        </a:rPr>
                        <a:t>38</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dirty="0">
                          <a:effectLst/>
                        </a:rPr>
                        <a:t>73</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tc>
                  <a:txBody>
                    <a:bodyPr/>
                    <a:lstStyle/>
                    <a:p>
                      <a:pPr algn="r"/>
                      <a:r>
                        <a:rPr lang="en-US" sz="1800" kern="100" dirty="0">
                          <a:effectLst/>
                        </a:rPr>
                        <a:t>76</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6602" marR="66602" marT="0" marB="0" anchor="ctr"/>
                </a:tc>
                <a:extLst>
                  <a:ext uri="{0D108BD9-81ED-4DB2-BD59-A6C34878D82A}">
                    <a16:rowId xmlns:a16="http://schemas.microsoft.com/office/drawing/2014/main" val="3022123555"/>
                  </a:ext>
                </a:extLst>
              </a:tr>
            </a:tbl>
          </a:graphicData>
        </a:graphic>
      </p:graphicFrame>
      <p:sp>
        <p:nvSpPr>
          <p:cNvPr id="8" name="テキスト ボックス 7">
            <a:extLst>
              <a:ext uri="{FF2B5EF4-FFF2-40B4-BE49-F238E27FC236}">
                <a16:creationId xmlns:a16="http://schemas.microsoft.com/office/drawing/2014/main" id="{C36BB5FE-AD8E-4276-A6AC-D9A483D82B31}"/>
              </a:ext>
            </a:extLst>
          </p:cNvPr>
          <p:cNvSpPr txBox="1"/>
          <p:nvPr/>
        </p:nvSpPr>
        <p:spPr>
          <a:xfrm>
            <a:off x="157317" y="678192"/>
            <a:ext cx="9861754" cy="369332"/>
          </a:xfrm>
          <a:prstGeom prst="rect">
            <a:avLst/>
          </a:prstGeom>
          <a:noFill/>
        </p:spPr>
        <p:txBody>
          <a:bodyPr wrap="square" rtlCol="0">
            <a:spAutoFit/>
          </a:bodyPr>
          <a:lstStyle/>
          <a:p>
            <a:r>
              <a:rPr kumimoji="1" lang="ja-JP" altLang="en-US" dirty="0"/>
              <a:t>大阪府（政令指定都市、中核市を含む）の一般公衆浴場の地域分布</a:t>
            </a:r>
          </a:p>
        </p:txBody>
      </p:sp>
      <p:sp>
        <p:nvSpPr>
          <p:cNvPr id="11" name="テキスト ボックス 10">
            <a:extLst>
              <a:ext uri="{FF2B5EF4-FFF2-40B4-BE49-F238E27FC236}">
                <a16:creationId xmlns:a16="http://schemas.microsoft.com/office/drawing/2014/main" id="{61799D4B-EEAF-46EF-AAB9-498F6F65C4A5}"/>
              </a:ext>
            </a:extLst>
          </p:cNvPr>
          <p:cNvSpPr txBox="1"/>
          <p:nvPr/>
        </p:nvSpPr>
        <p:spPr>
          <a:xfrm>
            <a:off x="1262216" y="2921168"/>
            <a:ext cx="8681883" cy="1323439"/>
          </a:xfrm>
          <a:prstGeom prst="rect">
            <a:avLst/>
          </a:prstGeom>
          <a:noFill/>
        </p:spPr>
        <p:txBody>
          <a:bodyPr wrap="square" rtlCol="0">
            <a:spAutoFit/>
          </a:bodyPr>
          <a:lstStyle/>
          <a:p>
            <a:pPr algn="just">
              <a:tabLst>
                <a:tab pos="2700655" algn="l"/>
                <a:tab pos="4770755" algn="l"/>
              </a:tabLst>
            </a:pPr>
            <a:r>
              <a:rPr lang="ja-JP" altLang="ja-JP" sz="1600" kern="100" dirty="0">
                <a:effectLst/>
                <a:ea typeface="ＭＳ ゴシック" panose="020B0609070205080204" pitchFamily="49" charset="-128"/>
                <a:cs typeface="Times New Roman" panose="02020603050405020304" pitchFamily="18" charset="0"/>
              </a:rPr>
              <a:t>豊　能：池田市、豊中市、吹田市　</a:t>
            </a:r>
            <a:r>
              <a:rPr lang="en-US" altLang="ja-JP" sz="1600" kern="100" dirty="0">
                <a:effectLst/>
                <a:ea typeface="ＭＳ ゴシック" panose="020B0609070205080204" pitchFamily="49" charset="-128"/>
                <a:cs typeface="Times New Roman" panose="02020603050405020304" pitchFamily="18" charset="0"/>
              </a:rPr>
              <a:t>	</a:t>
            </a:r>
          </a:p>
          <a:p>
            <a:pPr algn="just">
              <a:tabLst>
                <a:tab pos="2700655" algn="l"/>
                <a:tab pos="4770755" algn="l"/>
              </a:tabLst>
            </a:pPr>
            <a:r>
              <a:rPr lang="ja-JP" altLang="ja-JP" sz="1600" kern="100" dirty="0">
                <a:effectLst/>
                <a:ea typeface="ＭＳ ゴシック" panose="020B0609070205080204" pitchFamily="49" charset="-128"/>
                <a:cs typeface="Times New Roman" panose="02020603050405020304" pitchFamily="18" charset="0"/>
              </a:rPr>
              <a:t>三　島：茨木市、摂津市、高槻市、島本町</a:t>
            </a:r>
            <a:endParaRPr lang="ja-JP" altLang="ja-JP" sz="1600" kern="100" dirty="0">
              <a:effectLst/>
              <a:ea typeface="游明朝" panose="02020400000000000000" pitchFamily="18" charset="-128"/>
              <a:cs typeface="Times New Roman" panose="02020603050405020304" pitchFamily="18" charset="0"/>
            </a:endParaRPr>
          </a:p>
          <a:p>
            <a:pPr algn="just">
              <a:tabLst>
                <a:tab pos="2700655" algn="l"/>
                <a:tab pos="4770755" algn="l"/>
              </a:tabLst>
            </a:pPr>
            <a:r>
              <a:rPr lang="ja-JP" altLang="ja-JP" sz="1600" kern="100" dirty="0">
                <a:effectLst/>
                <a:ea typeface="ＭＳ ゴシック" panose="020B0609070205080204" pitchFamily="49" charset="-128"/>
                <a:cs typeface="Times New Roman" panose="02020603050405020304" pitchFamily="18" charset="0"/>
              </a:rPr>
              <a:t>北河内：</a:t>
            </a:r>
            <a:r>
              <a:rPr lang="ja-JP" altLang="ja-JP" sz="1600" kern="0" dirty="0">
                <a:effectLst/>
                <a:ea typeface="ＭＳ ゴシック" panose="020B0609070205080204" pitchFamily="49" charset="-128"/>
                <a:cs typeface="Times New Roman" panose="02020603050405020304" pitchFamily="18" charset="0"/>
              </a:rPr>
              <a:t>守口市、門真市、四條畷市、大東市、寝屋川市、枚方市</a:t>
            </a:r>
            <a:r>
              <a:rPr lang="en-US" altLang="ja-JP" sz="1600" kern="0" dirty="0">
                <a:effectLst/>
                <a:ea typeface="ＭＳ ゴシック" panose="020B0609070205080204" pitchFamily="49" charset="-128"/>
                <a:cs typeface="Times New Roman" panose="02020603050405020304" pitchFamily="18" charset="0"/>
              </a:rPr>
              <a:t>	</a:t>
            </a:r>
          </a:p>
          <a:p>
            <a:pPr algn="just">
              <a:tabLst>
                <a:tab pos="2700655" algn="l"/>
                <a:tab pos="4770755" algn="l"/>
              </a:tabLst>
            </a:pPr>
            <a:r>
              <a:rPr lang="ja-JP" altLang="ja-JP" sz="1600" kern="100" dirty="0">
                <a:effectLst/>
                <a:ea typeface="ＭＳ ゴシック" panose="020B0609070205080204" pitchFamily="49" charset="-128"/>
                <a:cs typeface="Times New Roman" panose="02020603050405020304" pitchFamily="18" charset="0"/>
              </a:rPr>
              <a:t>中河内：</a:t>
            </a:r>
            <a:r>
              <a:rPr lang="ja-JP" altLang="ja-JP" sz="1600" kern="0" spc="5" dirty="0">
                <a:effectLst/>
                <a:ea typeface="ＭＳ ゴシック" panose="020B0609070205080204" pitchFamily="49" charset="-128"/>
                <a:cs typeface="Times New Roman" panose="02020603050405020304" pitchFamily="18" charset="0"/>
              </a:rPr>
              <a:t>東大阪市、八尾市、柏原市南河内：松原市、藤井寺市、河内長野市</a:t>
            </a:r>
            <a:endParaRPr lang="ja-JP" altLang="ja-JP" sz="1600" kern="100" dirty="0">
              <a:effectLst/>
              <a:ea typeface="游明朝" panose="02020400000000000000" pitchFamily="18" charset="-128"/>
              <a:cs typeface="Times New Roman" panose="02020603050405020304" pitchFamily="18" charset="0"/>
            </a:endParaRPr>
          </a:p>
          <a:p>
            <a:pPr algn="just">
              <a:tabLst>
                <a:tab pos="4770755" algn="l"/>
              </a:tabLst>
            </a:pPr>
            <a:r>
              <a:rPr lang="ja-JP" altLang="ja-JP" sz="1600" kern="100" dirty="0">
                <a:effectLst/>
                <a:ea typeface="ＭＳ ゴシック" panose="020B0609070205080204" pitchFamily="49" charset="-128"/>
                <a:cs typeface="Times New Roman" panose="02020603050405020304" pitchFamily="18" charset="0"/>
              </a:rPr>
              <a:t>泉　州：</a:t>
            </a:r>
            <a:r>
              <a:rPr lang="ja-JP" altLang="ja-JP" sz="1600" kern="0" spc="15" dirty="0">
                <a:effectLst/>
                <a:ea typeface="ＭＳ ゴシック" panose="020B0609070205080204" pitchFamily="49" charset="-128"/>
                <a:cs typeface="Times New Roman" panose="02020603050405020304" pitchFamily="18" charset="0"/>
              </a:rPr>
              <a:t>高石市、泉大津市、和泉市、岸和田市、貝塚市、泉佐野市</a:t>
            </a:r>
            <a:endParaRPr lang="ja-JP" altLang="ja-JP" sz="1600" kern="100" dirty="0">
              <a:effectLst/>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D1C999F0-30F9-482C-825D-243E9EBC8C83}"/>
              </a:ext>
            </a:extLst>
          </p:cNvPr>
          <p:cNvSpPr txBox="1"/>
          <p:nvPr/>
        </p:nvSpPr>
        <p:spPr>
          <a:xfrm>
            <a:off x="1262216" y="4252843"/>
            <a:ext cx="8881909" cy="1323439"/>
          </a:xfrm>
          <a:prstGeom prst="rect">
            <a:avLst/>
          </a:prstGeom>
          <a:noFill/>
        </p:spPr>
        <p:txBody>
          <a:bodyPr wrap="square" rtlCol="0">
            <a:spAutoFit/>
          </a:bodyPr>
          <a:lstStyle/>
          <a:p>
            <a:pPr algn="just">
              <a:tabLst>
                <a:tab pos="4770755" algn="l"/>
              </a:tabLst>
            </a:pPr>
            <a:r>
              <a:rPr lang="ja-JP" alt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大阪市（北）：都島区、東淀川区、旭区、淀川区、北区</a:t>
            </a:r>
            <a:endParaRPr lang="en-US" alt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gn="just">
              <a:tabLst>
                <a:tab pos="4770755" algn="l"/>
              </a:tabLst>
            </a:pPr>
            <a:r>
              <a:rPr lang="ja-JP" altLang="en-US" sz="1600" kern="100" dirty="0">
                <a:latin typeface="游明朝" panose="02020400000000000000" pitchFamily="18" charset="-128"/>
                <a:ea typeface="ＭＳ ゴシック" panose="020B0609070205080204" pitchFamily="49" charset="-128"/>
                <a:cs typeface="Times New Roman" panose="02020603050405020304" pitchFamily="18" charset="0"/>
              </a:rPr>
              <a:t>大阪</a:t>
            </a:r>
            <a:r>
              <a:rPr lang="ja-JP" alt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市（西）：福島区、此花区、西区、港区、大正区、西淀川区</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tabLst>
                <a:tab pos="4770755" algn="l"/>
              </a:tabLst>
            </a:pPr>
            <a:r>
              <a:rPr lang="ja-JP" alt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大阪市（東）：天王寺区、浪速区、東成区、生野区、城東区、鶴見区、中央区</a:t>
            </a:r>
            <a:endParaRPr lang="en-US" alt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gn="just">
              <a:tabLst>
                <a:tab pos="4770755" algn="l"/>
              </a:tabLst>
            </a:pPr>
            <a:r>
              <a:rPr lang="ja-JP" alt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大阪市（南）：阿倍野区、住吉区、東住吉区、西成区、住之江区、平野区</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tabLst>
                <a:tab pos="2700655" algn="l"/>
                <a:tab pos="4770755" algn="l"/>
              </a:tabLst>
            </a:pPr>
            <a:endParaRPr lang="ja-JP" altLang="ja-JP" sz="16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6317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5"/>
            <a:ext cx="12192000" cy="540000"/>
          </a:xfrm>
          <a:solidFill>
            <a:schemeClr val="accent5">
              <a:lumMod val="75000"/>
            </a:schemeClr>
          </a:solidFill>
        </p:spPr>
        <p:txBody>
          <a:bodyPr>
            <a:normAutofit/>
          </a:bodyPr>
          <a:lstStyle/>
          <a:p>
            <a:r>
              <a:rPr lang="ja-JP" altLang="en-US" sz="2800" b="1" dirty="0">
                <a:solidFill>
                  <a:schemeClr val="bg1"/>
                </a:solidFill>
              </a:rPr>
              <a:t>   ５　大阪府の一般公衆浴場における１日あたりの利用者数推移</a:t>
            </a:r>
            <a:r>
              <a:rPr lang="en-US" altLang="ja-JP" sz="2800" b="1" dirty="0">
                <a:solidFill>
                  <a:schemeClr val="bg1"/>
                </a:solidFill>
              </a:rPr>
              <a:t>          </a:t>
            </a:r>
            <a:endParaRPr lang="ja-JP" altLang="en-US" sz="2800" b="1" dirty="0">
              <a:solidFill>
                <a:schemeClr val="bg1"/>
              </a:solidFill>
            </a:endParaRPr>
          </a:p>
        </p:txBody>
      </p:sp>
      <p:sp>
        <p:nvSpPr>
          <p:cNvPr id="3" name="テキスト ボックス 2">
            <a:extLst>
              <a:ext uri="{FF2B5EF4-FFF2-40B4-BE49-F238E27FC236}">
                <a16:creationId xmlns:a16="http://schemas.microsoft.com/office/drawing/2014/main" id="{5AD05AF3-EE38-4874-AE4C-A5832CCFA53F}"/>
              </a:ext>
            </a:extLst>
          </p:cNvPr>
          <p:cNvSpPr txBox="1"/>
          <p:nvPr/>
        </p:nvSpPr>
        <p:spPr>
          <a:xfrm>
            <a:off x="1249619" y="2174798"/>
            <a:ext cx="8037256" cy="369332"/>
          </a:xfrm>
          <a:prstGeom prst="rect">
            <a:avLst/>
          </a:prstGeom>
          <a:noFill/>
        </p:spPr>
        <p:txBody>
          <a:bodyPr wrap="square" rtlCol="0">
            <a:spAutoFit/>
          </a:bodyPr>
          <a:lstStyle/>
          <a:p>
            <a:r>
              <a:rPr kumimoji="1" lang="ja-JP" altLang="en-US" dirty="0"/>
              <a:t>大阪府の１日あたりの平均利用者数と一般公衆浴場（私営）施設数</a:t>
            </a:r>
          </a:p>
        </p:txBody>
      </p:sp>
      <p:graphicFrame>
        <p:nvGraphicFramePr>
          <p:cNvPr id="11" name="グラフ 10">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683733062"/>
              </p:ext>
            </p:extLst>
          </p:nvPr>
        </p:nvGraphicFramePr>
        <p:xfrm>
          <a:off x="996745" y="2544130"/>
          <a:ext cx="8766380" cy="4200837"/>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B4172C3F-4B38-49CA-A739-66282827746F}"/>
              </a:ext>
            </a:extLst>
          </p:cNvPr>
          <p:cNvSpPr txBox="1"/>
          <p:nvPr/>
        </p:nvSpPr>
        <p:spPr>
          <a:xfrm>
            <a:off x="262243" y="791482"/>
            <a:ext cx="11470252" cy="815608"/>
          </a:xfrm>
          <a:prstGeom prst="rect">
            <a:avLst/>
          </a:prstGeom>
          <a:noFill/>
          <a:ln>
            <a:solidFill>
              <a:schemeClr val="tx1"/>
            </a:solidFill>
          </a:ln>
        </p:spPr>
        <p:txBody>
          <a:bodyPr wrap="square" rtlCol="0">
            <a:spAutoFit/>
          </a:bodyPr>
          <a:lstStyle/>
          <a:p>
            <a:r>
              <a:rPr kumimoji="1" lang="ja-JP" altLang="en-US" sz="1200" dirty="0">
                <a:latin typeface="+mj-lt"/>
              </a:rPr>
              <a:t>○大阪府（政令指定都市及び中核市）の</a:t>
            </a:r>
            <a:r>
              <a:rPr kumimoji="1" lang="en-US" altLang="ja-JP" sz="1200" dirty="0">
                <a:latin typeface="+mj-lt"/>
              </a:rPr>
              <a:t>1</a:t>
            </a:r>
            <a:r>
              <a:rPr kumimoji="1" lang="ja-JP" altLang="en-US" sz="1200" dirty="0">
                <a:latin typeface="+mj-lt"/>
              </a:rPr>
              <a:t>施設当たりの平均利用者数は、減少傾向であったが、近年は、横ばいから微増の状況。一方、施設数</a:t>
            </a:r>
            <a:r>
              <a:rPr kumimoji="1" lang="en-US" altLang="ja-JP" sz="1200" dirty="0">
                <a:latin typeface="+mj-lt"/>
              </a:rPr>
              <a:t>×1</a:t>
            </a:r>
            <a:r>
              <a:rPr kumimoji="1" lang="ja-JP" altLang="en-US" sz="1200" dirty="0">
                <a:latin typeface="+mj-lt"/>
              </a:rPr>
              <a:t>施設当たりの</a:t>
            </a:r>
            <a:endParaRPr kumimoji="1" lang="en-US" altLang="ja-JP" sz="1200" dirty="0">
              <a:latin typeface="+mj-lt"/>
            </a:endParaRPr>
          </a:p>
          <a:p>
            <a:r>
              <a:rPr lang="ja-JP" altLang="en-US" sz="1200" dirty="0">
                <a:latin typeface="+mj-lt"/>
              </a:rPr>
              <a:t>　</a:t>
            </a:r>
            <a:r>
              <a:rPr kumimoji="1" lang="ja-JP" altLang="en-US" sz="1200" dirty="0">
                <a:latin typeface="+mj-lt"/>
              </a:rPr>
              <a:t>平均利用者数から推測すると、一般公衆浴場利用者総数は、減少傾向。</a:t>
            </a:r>
          </a:p>
          <a:p>
            <a:r>
              <a:rPr kumimoji="1" lang="ja-JP" altLang="en-US" sz="1200" dirty="0">
                <a:latin typeface="+mj-lt"/>
              </a:rPr>
              <a:t>（厚生労働省 衛生行政報告令及び大阪府入浴料金審議会資料より）</a:t>
            </a:r>
          </a:p>
          <a:p>
            <a:endParaRPr kumimoji="1" lang="ja-JP" altLang="en-US" sz="1100" dirty="0"/>
          </a:p>
        </p:txBody>
      </p:sp>
      <p:sp>
        <p:nvSpPr>
          <p:cNvPr id="10" name="テキスト ボックス 9">
            <a:extLst>
              <a:ext uri="{FF2B5EF4-FFF2-40B4-BE49-F238E27FC236}">
                <a16:creationId xmlns:a16="http://schemas.microsoft.com/office/drawing/2014/main" id="{283D532A-1336-48C3-9917-490641F224DE}"/>
              </a:ext>
            </a:extLst>
          </p:cNvPr>
          <p:cNvSpPr txBox="1"/>
          <p:nvPr/>
        </p:nvSpPr>
        <p:spPr>
          <a:xfrm>
            <a:off x="4438651" y="6343767"/>
            <a:ext cx="6874744" cy="307777"/>
          </a:xfrm>
          <a:prstGeom prst="rect">
            <a:avLst/>
          </a:prstGeom>
          <a:noFill/>
        </p:spPr>
        <p:txBody>
          <a:bodyPr wrap="square" rtlCol="0">
            <a:spAutoFit/>
          </a:bodyPr>
          <a:lstStyle/>
          <a:p>
            <a:r>
              <a:rPr kumimoji="1" lang="ja-JP" altLang="en-US" sz="1400" dirty="0"/>
              <a:t>厚生労働省衛生行政報告例　及び大阪府入浴料金審議会資料より</a:t>
            </a:r>
          </a:p>
        </p:txBody>
      </p:sp>
    </p:spTree>
    <p:extLst>
      <p:ext uri="{BB962C8B-B14F-4D97-AF65-F5344CB8AC3E}">
        <p14:creationId xmlns:p14="http://schemas.microsoft.com/office/powerpoint/2010/main" val="6678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DA53AC3-75F7-4C81-8DB5-B3F91B4C4B8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326" y="1855104"/>
            <a:ext cx="8569323" cy="2095500"/>
          </a:xfrm>
          <a:prstGeom prst="rect">
            <a:avLst/>
          </a:prstGeom>
          <a:noFill/>
          <a:ln>
            <a:noFill/>
          </a:ln>
        </p:spPr>
      </p:pic>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3"/>
            <a:ext cx="12192000" cy="540000"/>
          </a:xfrm>
          <a:solidFill>
            <a:schemeClr val="accent5">
              <a:lumMod val="75000"/>
            </a:schemeClr>
          </a:solidFill>
        </p:spPr>
        <p:txBody>
          <a:bodyPr>
            <a:normAutofit/>
          </a:bodyPr>
          <a:lstStyle/>
          <a:p>
            <a:r>
              <a:rPr lang="en-US" altLang="ja-JP" sz="2800" b="1" dirty="0">
                <a:solidFill>
                  <a:schemeClr val="bg1"/>
                </a:solidFill>
              </a:rPr>
              <a:t>   6</a:t>
            </a:r>
            <a:r>
              <a:rPr kumimoji="1" lang="ja-JP" altLang="en-US" sz="2800" b="1" dirty="0">
                <a:solidFill>
                  <a:schemeClr val="bg1"/>
                </a:solidFill>
              </a:rPr>
              <a:t>　男女別年齢別の温泉・銭湯入浴年間支出金額</a:t>
            </a:r>
          </a:p>
        </p:txBody>
      </p:sp>
      <p:sp>
        <p:nvSpPr>
          <p:cNvPr id="3" name="テキスト ボックス 2">
            <a:extLst>
              <a:ext uri="{FF2B5EF4-FFF2-40B4-BE49-F238E27FC236}">
                <a16:creationId xmlns:a16="http://schemas.microsoft.com/office/drawing/2014/main" id="{5AD05AF3-EE38-4874-AE4C-A5832CCFA53F}"/>
              </a:ext>
            </a:extLst>
          </p:cNvPr>
          <p:cNvSpPr txBox="1"/>
          <p:nvPr/>
        </p:nvSpPr>
        <p:spPr>
          <a:xfrm>
            <a:off x="8854053" y="6524742"/>
            <a:ext cx="2278251" cy="307777"/>
          </a:xfrm>
          <a:prstGeom prst="rect">
            <a:avLst/>
          </a:prstGeom>
          <a:noFill/>
        </p:spPr>
        <p:txBody>
          <a:bodyPr wrap="square" rtlCol="0">
            <a:spAutoFit/>
          </a:bodyPr>
          <a:lstStyle/>
          <a:p>
            <a:r>
              <a:rPr kumimoji="1" lang="ja-JP" altLang="en-US" sz="1400" dirty="0"/>
              <a:t>総務省　家計調査より</a:t>
            </a:r>
          </a:p>
        </p:txBody>
      </p:sp>
      <p:pic>
        <p:nvPicPr>
          <p:cNvPr id="11" name="図 10">
            <a:extLst>
              <a:ext uri="{FF2B5EF4-FFF2-40B4-BE49-F238E27FC236}">
                <a16:creationId xmlns:a16="http://schemas.microsoft.com/office/drawing/2014/main" id="{C813A911-90CD-46E1-8D22-4605067E46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325" y="4387962"/>
            <a:ext cx="8569324" cy="2095500"/>
          </a:xfrm>
          <a:prstGeom prst="rect">
            <a:avLst/>
          </a:prstGeom>
          <a:noFill/>
          <a:ln>
            <a:noFill/>
          </a:ln>
        </p:spPr>
      </p:pic>
      <p:sp>
        <p:nvSpPr>
          <p:cNvPr id="15" name="正方形/長方形 14">
            <a:extLst>
              <a:ext uri="{FF2B5EF4-FFF2-40B4-BE49-F238E27FC236}">
                <a16:creationId xmlns:a16="http://schemas.microsoft.com/office/drawing/2014/main" id="{1D67AAE4-9ECB-4501-9CFF-A7A8CEE34F3C}"/>
              </a:ext>
            </a:extLst>
          </p:cNvPr>
          <p:cNvSpPr/>
          <p:nvPr/>
        </p:nvSpPr>
        <p:spPr>
          <a:xfrm>
            <a:off x="228525" y="2217240"/>
            <a:ext cx="1247776" cy="685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Ｒ４年</a:t>
            </a:r>
            <a:endParaRPr kumimoji="1" lang="ja-JP" altLang="en-US" dirty="0"/>
          </a:p>
        </p:txBody>
      </p:sp>
      <p:sp>
        <p:nvSpPr>
          <p:cNvPr id="17" name="正方形/長方形 16">
            <a:extLst>
              <a:ext uri="{FF2B5EF4-FFF2-40B4-BE49-F238E27FC236}">
                <a16:creationId xmlns:a16="http://schemas.microsoft.com/office/drawing/2014/main" id="{81DBE454-BC8E-4431-BBBA-16A1ACFA4C45}"/>
              </a:ext>
            </a:extLst>
          </p:cNvPr>
          <p:cNvSpPr/>
          <p:nvPr/>
        </p:nvSpPr>
        <p:spPr>
          <a:xfrm>
            <a:off x="209658" y="5012438"/>
            <a:ext cx="1247776" cy="685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Ｈ２０年</a:t>
            </a:r>
          </a:p>
        </p:txBody>
      </p:sp>
      <p:sp>
        <p:nvSpPr>
          <p:cNvPr id="18" name="テキスト ボックス 17">
            <a:extLst>
              <a:ext uri="{FF2B5EF4-FFF2-40B4-BE49-F238E27FC236}">
                <a16:creationId xmlns:a16="http://schemas.microsoft.com/office/drawing/2014/main" id="{E69912A4-0F6C-40DB-A9D7-D95851424D3A}"/>
              </a:ext>
            </a:extLst>
          </p:cNvPr>
          <p:cNvSpPr txBox="1"/>
          <p:nvPr/>
        </p:nvSpPr>
        <p:spPr>
          <a:xfrm>
            <a:off x="121828" y="644272"/>
            <a:ext cx="11948344" cy="1015663"/>
          </a:xfrm>
          <a:prstGeom prst="rect">
            <a:avLst/>
          </a:prstGeom>
          <a:noFill/>
          <a:ln>
            <a:solidFill>
              <a:schemeClr val="tx1"/>
            </a:solidFill>
          </a:ln>
        </p:spPr>
        <p:txBody>
          <a:bodyPr wrap="square" rtlCol="0">
            <a:spAutoFit/>
          </a:bodyPr>
          <a:lstStyle/>
          <a:p>
            <a:r>
              <a:rPr kumimoji="1" lang="ja-JP" altLang="en-US" sz="1200" dirty="0"/>
              <a:t>○令和４年の単身世帯における温泉・銭湯入浴年間支出金額（全国平均）を男女別で比較すると、男性の方が多い傾向にある。</a:t>
            </a:r>
          </a:p>
          <a:p>
            <a:r>
              <a:rPr kumimoji="1" lang="ja-JP" altLang="en-US" sz="1200" dirty="0"/>
              <a:t>○年齢別で比較すると、男女ともに</a:t>
            </a:r>
            <a:r>
              <a:rPr kumimoji="1" lang="en-US" altLang="ja-JP" sz="1200" dirty="0"/>
              <a:t>60</a:t>
            </a:r>
            <a:r>
              <a:rPr kumimoji="1" lang="ja-JP" altLang="en-US" sz="1200" dirty="0"/>
              <a:t>歳以上がその他の年齢層より多い傾向にある。</a:t>
            </a:r>
          </a:p>
          <a:p>
            <a:r>
              <a:rPr kumimoji="1" lang="ja-JP" altLang="en-US" sz="1200" dirty="0"/>
              <a:t>○公衆浴場（一般公衆浴場及びその他浴場）の施設数がピークであった平成</a:t>
            </a:r>
            <a:r>
              <a:rPr kumimoji="1" lang="en-US" altLang="ja-JP" sz="1200" dirty="0"/>
              <a:t>20</a:t>
            </a:r>
            <a:r>
              <a:rPr kumimoji="1" lang="ja-JP" altLang="en-US" sz="1200" dirty="0"/>
              <a:t>年と令和４年の温泉・銭湯への支出金額を比較すると、全体的に減少傾向にあるが昨今の</a:t>
            </a:r>
            <a:endParaRPr kumimoji="1" lang="en-US" altLang="ja-JP" sz="1200" dirty="0"/>
          </a:p>
          <a:p>
            <a:r>
              <a:rPr lang="ja-JP" altLang="en-US" sz="1200" dirty="0"/>
              <a:t>　</a:t>
            </a:r>
            <a:r>
              <a:rPr kumimoji="1" lang="ja-JP" altLang="en-US" sz="1200" dirty="0"/>
              <a:t>サウナブームの影響から</a:t>
            </a:r>
            <a:r>
              <a:rPr kumimoji="1" lang="en-US" altLang="ja-JP" sz="1200" dirty="0"/>
              <a:t>34</a:t>
            </a:r>
            <a:r>
              <a:rPr kumimoji="1" lang="ja-JP" altLang="en-US" sz="1200" dirty="0"/>
              <a:t>歳以下の男性で約</a:t>
            </a:r>
            <a:r>
              <a:rPr kumimoji="1" lang="en-US" altLang="ja-JP" sz="1200" dirty="0"/>
              <a:t>730</a:t>
            </a:r>
            <a:r>
              <a:rPr kumimoji="1" lang="ja-JP" altLang="en-US" sz="1200" dirty="0"/>
              <a:t>円の増加していた。</a:t>
            </a:r>
          </a:p>
          <a:p>
            <a:r>
              <a:rPr kumimoji="1" lang="ja-JP" altLang="en-US" sz="1200" dirty="0"/>
              <a:t>（総務省　家計調査より）</a:t>
            </a:r>
          </a:p>
        </p:txBody>
      </p:sp>
    </p:spTree>
    <p:extLst>
      <p:ext uri="{BB962C8B-B14F-4D97-AF65-F5344CB8AC3E}">
        <p14:creationId xmlns:p14="http://schemas.microsoft.com/office/powerpoint/2010/main" val="1182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CF82074-5D6A-442A-BDDD-0E28B4E5BDBC}"/>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781051" y="1438275"/>
            <a:ext cx="9725024" cy="4880845"/>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A5B9FB17-12C7-4501-989C-8124F568020B}"/>
              </a:ext>
            </a:extLst>
          </p:cNvPr>
          <p:cNvSpPr>
            <a:spLocks noGrp="1"/>
          </p:cNvSpPr>
          <p:nvPr>
            <p:ph type="title"/>
          </p:nvPr>
        </p:nvSpPr>
        <p:spPr>
          <a:xfrm>
            <a:off x="0" y="53105"/>
            <a:ext cx="12192000" cy="540000"/>
          </a:xfrm>
          <a:solidFill>
            <a:schemeClr val="accent5">
              <a:lumMod val="75000"/>
            </a:schemeClr>
          </a:solidFill>
        </p:spPr>
        <p:txBody>
          <a:bodyPr>
            <a:normAutofit/>
          </a:bodyPr>
          <a:lstStyle/>
          <a:p>
            <a:r>
              <a:rPr lang="en-US" altLang="ja-JP" sz="2800" b="1" dirty="0">
                <a:solidFill>
                  <a:schemeClr val="bg1"/>
                </a:solidFill>
              </a:rPr>
              <a:t>   7</a:t>
            </a:r>
            <a:r>
              <a:rPr kumimoji="1" lang="ja-JP" altLang="en-US" sz="2800" b="1" dirty="0">
                <a:solidFill>
                  <a:schemeClr val="bg1"/>
                </a:solidFill>
              </a:rPr>
              <a:t>　利用状況に関するアンケート調査</a:t>
            </a:r>
          </a:p>
        </p:txBody>
      </p:sp>
      <p:sp>
        <p:nvSpPr>
          <p:cNvPr id="3" name="テキスト ボックス 2">
            <a:extLst>
              <a:ext uri="{FF2B5EF4-FFF2-40B4-BE49-F238E27FC236}">
                <a16:creationId xmlns:a16="http://schemas.microsoft.com/office/drawing/2014/main" id="{5AD05AF3-EE38-4874-AE4C-A5832CCFA53F}"/>
              </a:ext>
            </a:extLst>
          </p:cNvPr>
          <p:cNvSpPr txBox="1"/>
          <p:nvPr/>
        </p:nvSpPr>
        <p:spPr>
          <a:xfrm>
            <a:off x="360873" y="6381887"/>
            <a:ext cx="11159613" cy="307777"/>
          </a:xfrm>
          <a:prstGeom prst="rect">
            <a:avLst/>
          </a:prstGeom>
          <a:noFill/>
        </p:spPr>
        <p:txBody>
          <a:bodyPr wrap="square" rtlCol="0">
            <a:spAutoFit/>
          </a:bodyPr>
          <a:lstStyle/>
          <a:p>
            <a:pPr algn="r"/>
            <a:r>
              <a:rPr lang="ja-JP" altLang="ja-JP" sz="1400" kern="0" spc="5" dirty="0">
                <a:effectLst/>
                <a:latin typeface="游明朝" panose="02020400000000000000" pitchFamily="18" charset="-128"/>
                <a:ea typeface="ＭＳ ゴシック" panose="020B0609070205080204" pitchFamily="49" charset="-128"/>
                <a:cs typeface="Times New Roman" panose="02020603050405020304" pitchFamily="18" charset="0"/>
              </a:rPr>
              <a:t>厚生労働省　ウィズコロナ、ポストコロナ時代の生産性向上に向けた取組みのヒント</a:t>
            </a:r>
            <a:r>
              <a:rPr lang="en-US" altLang="ja-JP" sz="1400" kern="0" spc="5" dirty="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1400" kern="0" spc="5" dirty="0">
                <a:effectLst/>
                <a:latin typeface="游明朝" panose="02020400000000000000" pitchFamily="18" charset="-128"/>
                <a:ea typeface="ＭＳ ゴシック" panose="020B0609070205080204" pitchFamily="49" charset="-128"/>
                <a:cs typeface="Times New Roman" panose="02020603050405020304" pitchFamily="18" charset="0"/>
              </a:rPr>
              <a:t>公衆浴場編</a:t>
            </a:r>
            <a:r>
              <a:rPr lang="en-US" altLang="ja-JP" sz="1400" kern="0" spc="5" dirty="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1400" kern="0" spc="5" dirty="0">
                <a:effectLst/>
                <a:latin typeface="游明朝" panose="02020400000000000000" pitchFamily="18" charset="-128"/>
                <a:ea typeface="ＭＳ ゴシック" panose="020B0609070205080204" pitchFamily="49" charset="-128"/>
                <a:cs typeface="Times New Roman" panose="02020603050405020304" pitchFamily="18" charset="0"/>
              </a:rPr>
              <a:t>　より</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7B78B64E-9E6D-4BFB-B9F8-BC6E261D4934}"/>
              </a:ext>
            </a:extLst>
          </p:cNvPr>
          <p:cNvSpPr txBox="1"/>
          <p:nvPr/>
        </p:nvSpPr>
        <p:spPr>
          <a:xfrm>
            <a:off x="205554" y="744566"/>
            <a:ext cx="11470252" cy="461665"/>
          </a:xfrm>
          <a:prstGeom prst="rect">
            <a:avLst/>
          </a:prstGeom>
          <a:noFill/>
          <a:ln>
            <a:solidFill>
              <a:schemeClr val="tx1"/>
            </a:solidFill>
          </a:ln>
        </p:spPr>
        <p:txBody>
          <a:bodyPr wrap="square" rtlCol="0">
            <a:spAutoFit/>
          </a:bodyPr>
          <a:lstStyle/>
          <a:p>
            <a:pPr marL="133350" indent="-133350" algn="just"/>
            <a:r>
              <a:rPr lang="ja-JP" altLang="ja-JP" sz="1200" dirty="0"/>
              <a:t>○</a:t>
            </a:r>
            <a:r>
              <a:rPr lang="ja-JP" altLang="en-US" sz="1200" dirty="0"/>
              <a:t>厚生労働省が</a:t>
            </a:r>
            <a:r>
              <a:rPr lang="ja-JP" altLang="ja-JP" sz="1200" dirty="0"/>
              <a:t>委託</a:t>
            </a:r>
            <a:r>
              <a:rPr lang="ja-JP" altLang="en-US" sz="1200" dirty="0"/>
              <a:t>により</a:t>
            </a:r>
            <a:r>
              <a:rPr lang="ja-JP" altLang="ja-JP" sz="1200" dirty="0"/>
              <a:t>が平成</a:t>
            </a:r>
            <a:r>
              <a:rPr lang="en-US" altLang="ja-JP" sz="1200" dirty="0"/>
              <a:t>30</a:t>
            </a:r>
            <a:r>
              <a:rPr lang="ja-JP" altLang="ja-JP" sz="1200" dirty="0"/>
              <a:t>年と令和</a:t>
            </a:r>
            <a:r>
              <a:rPr lang="en-US" altLang="ja-JP" sz="1200" dirty="0"/>
              <a:t>3</a:t>
            </a:r>
            <a:r>
              <a:rPr lang="ja-JP" altLang="ja-JP" sz="1200" dirty="0"/>
              <a:t>年に実施したインターネット調査回答</a:t>
            </a:r>
            <a:r>
              <a:rPr lang="ja-JP" altLang="en-US" sz="1200" dirty="0"/>
              <a:t>をみると、</a:t>
            </a:r>
            <a:r>
              <a:rPr lang="ja-JP" altLang="ja-JP" sz="1200" dirty="0"/>
              <a:t>銭湯・公衆浴場を選ぶ条件は、「立地・交通アクセス」、「入浴料金・入館料金」の割合が高く、次いで「施設の清潔さ」、「入浴設備」の順だった。</a:t>
            </a:r>
            <a:endParaRPr lang="ja-JP" altLang="en-US" sz="1200" dirty="0"/>
          </a:p>
        </p:txBody>
      </p:sp>
    </p:spTree>
    <p:extLst>
      <p:ext uri="{BB962C8B-B14F-4D97-AF65-F5344CB8AC3E}">
        <p14:creationId xmlns:p14="http://schemas.microsoft.com/office/powerpoint/2010/main" val="36699139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1391</Words>
  <Application>Microsoft Office PowerPoint</Application>
  <PresentationFormat>ワイド画面</PresentationFormat>
  <Paragraphs>191</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游ゴシック</vt:lpstr>
      <vt:lpstr>游ゴシック Light</vt:lpstr>
      <vt:lpstr>游明朝</vt:lpstr>
      <vt:lpstr>Arial</vt:lpstr>
      <vt:lpstr>Office テーマ</vt:lpstr>
      <vt:lpstr>公衆浴場の現状について 　</vt:lpstr>
      <vt:lpstr>　　資料の目次</vt:lpstr>
      <vt:lpstr>   1  　公衆浴場法等による規定</vt:lpstr>
      <vt:lpstr>   ２　全国及び大阪府内の公衆浴場許可施設数</vt:lpstr>
      <vt:lpstr>   ３　自家風呂普及率</vt:lpstr>
      <vt:lpstr>   ４　大阪府の一般公衆浴場の地域分布</vt:lpstr>
      <vt:lpstr>   ５　大阪府の一般公衆浴場における１日あたりの利用者数推移          </vt:lpstr>
      <vt:lpstr>   6　男女別年齢別の温泉・銭湯入浴年間支出金額</vt:lpstr>
      <vt:lpstr>   7　利用状況に関するアンケート調査</vt:lpstr>
      <vt:lpstr>   8　公衆浴場の事業者の取組み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今後の公衆浴場について</dc:title>
  <dc:creator>浅野　陽子</dc:creator>
  <cp:lastModifiedBy>浅野　陽子</cp:lastModifiedBy>
  <cp:revision>54</cp:revision>
  <cp:lastPrinted>2023-11-29T00:52:58Z</cp:lastPrinted>
  <dcterms:created xsi:type="dcterms:W3CDTF">2023-11-14T06:25:00Z</dcterms:created>
  <dcterms:modified xsi:type="dcterms:W3CDTF">2023-12-18T11:03:49Z</dcterms:modified>
</cp:coreProperties>
</file>