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306" r:id="rId5"/>
    <p:sldId id="455" r:id="rId6"/>
    <p:sldId id="458" r:id="rId7"/>
    <p:sldId id="445" r:id="rId8"/>
    <p:sldId id="454" r:id="rId9"/>
    <p:sldId id="443" r:id="rId10"/>
    <p:sldId id="309" r:id="rId11"/>
    <p:sldId id="468" r:id="rId12"/>
    <p:sldId id="469" r:id="rId13"/>
    <p:sldId id="364" r:id="rId14"/>
    <p:sldId id="460" r:id="rId15"/>
    <p:sldId id="459" r:id="rId16"/>
    <p:sldId id="462" r:id="rId17"/>
    <p:sldId id="463" r:id="rId18"/>
    <p:sldId id="371" r:id="rId19"/>
    <p:sldId id="315" r:id="rId20"/>
    <p:sldId id="461" r:id="rId21"/>
    <p:sldId id="318" r:id="rId22"/>
    <p:sldId id="319" r:id="rId23"/>
    <p:sldId id="320" r:id="rId2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公一" initials="松本" lastIdx="1" clrIdx="0">
    <p:extLst>
      <p:ext uri="{19B8F6BF-5375-455C-9EA6-DF929625EA0E}">
        <p15:presenceInfo xmlns:p15="http://schemas.microsoft.com/office/powerpoint/2012/main" userId="89c57c8bb027e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4D4D4D"/>
    <a:srgbClr val="FF5050"/>
    <a:srgbClr val="FF6600"/>
    <a:srgbClr val="333333"/>
    <a:srgbClr val="00DE64"/>
    <a:srgbClr val="0ED078"/>
    <a:srgbClr val="FF00FF"/>
    <a:srgbClr val="0D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1" autoAdjust="0"/>
    <p:restoredTop sz="94434" autoAdjust="0"/>
  </p:normalViewPr>
  <p:slideViewPr>
    <p:cSldViewPr>
      <p:cViewPr varScale="1">
        <p:scale>
          <a:sx n="100" d="100"/>
          <a:sy n="100" d="100"/>
        </p:scale>
        <p:origin x="1070"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4" cy="498475"/>
          </a:xfrm>
          <a:prstGeom prst="rect">
            <a:avLst/>
          </a:prstGeom>
        </p:spPr>
        <p:txBody>
          <a:bodyPr vert="horz" lIns="91410" tIns="45706" rIns="91410" bIns="45706"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56042" y="3"/>
            <a:ext cx="2949574" cy="498475"/>
          </a:xfrm>
          <a:prstGeom prst="rect">
            <a:avLst/>
          </a:prstGeom>
        </p:spPr>
        <p:txBody>
          <a:bodyPr vert="horz" lIns="91410" tIns="45706" rIns="91410" bIns="45706" rtlCol="0"/>
          <a:lstStyle>
            <a:lvl1pPr algn="r">
              <a:defRPr sz="1300"/>
            </a:lvl1pPr>
          </a:lstStyle>
          <a:p>
            <a:fld id="{74F47096-9476-4089-BC53-5F4623B72CFC}" type="datetimeFigureOut">
              <a:rPr kumimoji="1" lang="ja-JP" altLang="en-US" smtClean="0"/>
              <a:t>2023/12/14</a:t>
            </a:fld>
            <a:endParaRPr kumimoji="1" lang="ja-JP" altLang="en-US"/>
          </a:p>
        </p:txBody>
      </p:sp>
      <p:sp>
        <p:nvSpPr>
          <p:cNvPr id="4" name="フッター プレースホルダー 3"/>
          <p:cNvSpPr>
            <a:spLocks noGrp="1"/>
          </p:cNvSpPr>
          <p:nvPr>
            <p:ph type="ftr" sz="quarter" idx="2"/>
          </p:nvPr>
        </p:nvSpPr>
        <p:spPr>
          <a:xfrm>
            <a:off x="4" y="9440865"/>
            <a:ext cx="2949574" cy="498475"/>
          </a:xfrm>
          <a:prstGeom prst="rect">
            <a:avLst/>
          </a:prstGeom>
        </p:spPr>
        <p:txBody>
          <a:bodyPr vert="horz" lIns="91410" tIns="45706" rIns="91410" bIns="45706"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56042" y="9440865"/>
            <a:ext cx="2949574" cy="498475"/>
          </a:xfrm>
          <a:prstGeom prst="rect">
            <a:avLst/>
          </a:prstGeom>
        </p:spPr>
        <p:txBody>
          <a:bodyPr vert="horz" lIns="91410" tIns="45706" rIns="91410" bIns="45706" rtlCol="0" anchor="b"/>
          <a:lstStyle>
            <a:lvl1pPr algn="r">
              <a:defRPr sz="1300"/>
            </a:lvl1pPr>
          </a:lstStyle>
          <a:p>
            <a:fld id="{3ACB8C76-53F8-405A-AD4C-01878B7F1F85}" type="slidenum">
              <a:rPr kumimoji="1" lang="ja-JP" altLang="en-US" smtClean="0"/>
              <a:t>‹#›</a:t>
            </a:fld>
            <a:endParaRPr kumimoji="1" lang="ja-JP" altLang="en-US"/>
          </a:p>
        </p:txBody>
      </p:sp>
    </p:spTree>
    <p:extLst>
      <p:ext uri="{BB962C8B-B14F-4D97-AF65-F5344CB8AC3E}">
        <p14:creationId xmlns:p14="http://schemas.microsoft.com/office/powerpoint/2010/main" val="299486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2949787" cy="496967"/>
          </a:xfrm>
          <a:prstGeom prst="rect">
            <a:avLst/>
          </a:prstGeom>
        </p:spPr>
        <p:txBody>
          <a:bodyPr vert="horz" lIns="91402" tIns="45703" rIns="91402" bIns="457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02" tIns="45703" rIns="91402" bIns="45703" rtlCol="0"/>
          <a:lstStyle>
            <a:lvl1pPr algn="r">
              <a:defRPr sz="1300"/>
            </a:lvl1pPr>
          </a:lstStyle>
          <a:p>
            <a:fld id="{2BA1C464-FEAE-4865-B57F-56DDADEE69B6}" type="datetimeFigureOut">
              <a:rPr kumimoji="1" lang="ja-JP" altLang="en-US" smtClean="0"/>
              <a:t>2023/12/14</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4275"/>
          </a:xfrm>
          <a:prstGeom prst="rect">
            <a:avLst/>
          </a:prstGeom>
          <a:noFill/>
          <a:ln w="12700">
            <a:solidFill>
              <a:prstClr val="black"/>
            </a:solidFill>
          </a:ln>
        </p:spPr>
        <p:txBody>
          <a:bodyPr vert="horz" lIns="91402" tIns="45703" rIns="91402" bIns="45703" rtlCol="0" anchor="ctr"/>
          <a:lstStyle/>
          <a:p>
            <a:endParaRPr lang="ja-JP" altLang="en-US"/>
          </a:p>
        </p:txBody>
      </p:sp>
      <p:sp>
        <p:nvSpPr>
          <p:cNvPr id="5" name="ノート プレースホルダー 4"/>
          <p:cNvSpPr>
            <a:spLocks noGrp="1"/>
          </p:cNvSpPr>
          <p:nvPr>
            <p:ph type="body" sz="quarter" idx="3"/>
          </p:nvPr>
        </p:nvSpPr>
        <p:spPr>
          <a:xfrm>
            <a:off x="680721" y="4721186"/>
            <a:ext cx="5445760" cy="4472702"/>
          </a:xfrm>
          <a:prstGeom prst="rect">
            <a:avLst/>
          </a:prstGeom>
        </p:spPr>
        <p:txBody>
          <a:bodyPr vert="horz" lIns="91402" tIns="45703" rIns="91402"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50"/>
            <a:ext cx="2949787" cy="496967"/>
          </a:xfrm>
          <a:prstGeom prst="rect">
            <a:avLst/>
          </a:prstGeom>
        </p:spPr>
        <p:txBody>
          <a:bodyPr vert="horz" lIns="91402" tIns="45703" rIns="91402" bIns="457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02" tIns="45703" rIns="91402" bIns="45703" rtlCol="0" anchor="b"/>
          <a:lstStyle>
            <a:lvl1pPr algn="r">
              <a:defRPr sz="13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t>1</a:t>
            </a:fld>
            <a:endParaRPr kumimoji="1" lang="ja-JP" altLang="en-US"/>
          </a:p>
        </p:txBody>
      </p:sp>
    </p:spTree>
    <p:extLst>
      <p:ext uri="{BB962C8B-B14F-4D97-AF65-F5344CB8AC3E}">
        <p14:creationId xmlns:p14="http://schemas.microsoft.com/office/powerpoint/2010/main" val="104379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738" y="676275"/>
            <a:ext cx="6181725" cy="4637088"/>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D1A9E091-B89A-442B-B13A-A2AD37DC8C97}" type="slidenum">
              <a:rPr kumimoji="1" lang="ja-JP" altLang="en-US" smtClean="0"/>
              <a:t>2</a:t>
            </a:fld>
            <a:endParaRPr kumimoji="1" lang="ja-JP" altLang="en-US"/>
          </a:p>
        </p:txBody>
      </p:sp>
    </p:spTree>
    <p:extLst>
      <p:ext uri="{BB962C8B-B14F-4D97-AF65-F5344CB8AC3E}">
        <p14:creationId xmlns:p14="http://schemas.microsoft.com/office/powerpoint/2010/main" val="414027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2738" y="676275"/>
            <a:ext cx="6181725" cy="4637088"/>
          </a:xfrm>
        </p:spPr>
      </p:sp>
      <p:sp>
        <p:nvSpPr>
          <p:cNvPr id="3" name="ノート プレースホルダー 2"/>
          <p:cNvSpPr>
            <a:spLocks noGrp="1"/>
          </p:cNvSpPr>
          <p:nvPr>
            <p:ph type="body" idx="1"/>
          </p:nvPr>
        </p:nvSpPr>
        <p:spPr/>
        <p:txBody>
          <a:bodyPr/>
          <a:lstStyle/>
          <a:p>
            <a:endParaRPr lang="ja-JP" altLang="en-US" dirty="0">
              <a:latin typeface="+mn-ea"/>
            </a:endParaRPr>
          </a:p>
        </p:txBody>
      </p:sp>
      <p:sp>
        <p:nvSpPr>
          <p:cNvPr id="4" name="スライド番号プレースホルダー 3"/>
          <p:cNvSpPr>
            <a:spLocks noGrp="1"/>
          </p:cNvSpPr>
          <p:nvPr>
            <p:ph type="sldNum" sz="quarter" idx="10"/>
          </p:nvPr>
        </p:nvSpPr>
        <p:spPr/>
        <p:txBody>
          <a:bodyPr/>
          <a:lstStyle/>
          <a:p>
            <a:fld id="{D1A9E091-B89A-442B-B13A-A2AD37DC8C97}" type="slidenum">
              <a:rPr kumimoji="1" lang="ja-JP" altLang="en-US" smtClean="0"/>
              <a:t>3</a:t>
            </a:fld>
            <a:endParaRPr kumimoji="1" lang="ja-JP" altLang="en-US"/>
          </a:p>
        </p:txBody>
      </p:sp>
    </p:spTree>
    <p:extLst>
      <p:ext uri="{BB962C8B-B14F-4D97-AF65-F5344CB8AC3E}">
        <p14:creationId xmlns:p14="http://schemas.microsoft.com/office/powerpoint/2010/main" val="279580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6198289-1A2B-4FD9-A32D-F5E33EF27DDB}" type="slidenum">
              <a:rPr kumimoji="1" lang="ja-JP" altLang="en-US" smtClean="0"/>
              <a:t>4</a:t>
            </a:fld>
            <a:endParaRPr kumimoji="1" lang="ja-JP" altLang="en-US"/>
          </a:p>
        </p:txBody>
      </p:sp>
    </p:spTree>
    <p:extLst>
      <p:ext uri="{BB962C8B-B14F-4D97-AF65-F5344CB8AC3E}">
        <p14:creationId xmlns:p14="http://schemas.microsoft.com/office/powerpoint/2010/main" val="346126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2" y="5602173"/>
            <a:ext cx="5506083" cy="3687870"/>
          </a:xfrm>
        </p:spPr>
        <p:txBody>
          <a:bodyPr/>
          <a:lstStyle/>
          <a:p>
            <a:endParaRPr kumimoji="1" lang="ja-JP" altLang="en-US" dirty="0">
              <a:solidFill>
                <a:schemeClr val="tx1"/>
              </a:solidFill>
              <a:latin typeface="+mn-ea"/>
              <a:ea typeface="+mn-ea"/>
            </a:endParaRPr>
          </a:p>
        </p:txBody>
      </p:sp>
      <p:sp>
        <p:nvSpPr>
          <p:cNvPr id="4" name="スライド番号プレースホルダー 3"/>
          <p:cNvSpPr>
            <a:spLocks noGrp="1"/>
          </p:cNvSpPr>
          <p:nvPr>
            <p:ph type="sldNum" sz="quarter" idx="10"/>
          </p:nvPr>
        </p:nvSpPr>
        <p:spPr>
          <a:xfrm>
            <a:off x="3856828" y="9440373"/>
            <a:ext cx="2950375" cy="498966"/>
          </a:xfrm>
        </p:spPr>
        <p:txBody>
          <a:bodyPr/>
          <a:lstStyle/>
          <a:p>
            <a:pPr defTabSz="922062" fontAlgn="base">
              <a:spcBef>
                <a:spcPct val="0"/>
              </a:spcBef>
              <a:spcAft>
                <a:spcPct val="0"/>
              </a:spcAft>
              <a:defRPr/>
            </a:pPr>
            <a:fld id="{D1A9E091-B89A-442B-B13A-A2AD37DC8C97}" type="slidenum">
              <a:rPr lang="ja-JP" altLang="en-US">
                <a:solidFill>
                  <a:srgbClr val="000000"/>
                </a:solidFill>
                <a:latin typeface="Times New Roman" pitchFamily="18" charset="0"/>
                <a:ea typeface="ＭＳ Ｐゴシック" pitchFamily="50" charset="-128"/>
              </a:rPr>
              <a:pPr defTabSz="922062" fontAlgn="base">
                <a:spcBef>
                  <a:spcPct val="0"/>
                </a:spcBef>
                <a:spcAft>
                  <a:spcPct val="0"/>
                </a:spcAft>
                <a:defRPr/>
              </a:pPr>
              <a:t>6</a:t>
            </a:fld>
            <a:endParaRPr lang="ja-JP" altLang="en-US">
              <a:solidFill>
                <a:srgbClr val="000000"/>
              </a:solidFill>
              <a:latin typeface="Times New Roman" pitchFamily="18" charset="0"/>
              <a:ea typeface="ＭＳ Ｐゴシック" pitchFamily="50" charset="-128"/>
            </a:endParaRPr>
          </a:p>
        </p:txBody>
      </p:sp>
      <p:sp>
        <p:nvSpPr>
          <p:cNvPr id="5" name="スライド イメージ プレースホルダー 4"/>
          <p:cNvSpPr>
            <a:spLocks noGrp="1" noRot="1" noChangeAspect="1"/>
          </p:cNvSpPr>
          <p:nvPr>
            <p:ph type="sldImg"/>
          </p:nvPr>
        </p:nvSpPr>
        <p:spPr/>
      </p:sp>
    </p:spTree>
    <p:extLst>
      <p:ext uri="{BB962C8B-B14F-4D97-AF65-F5344CB8AC3E}">
        <p14:creationId xmlns:p14="http://schemas.microsoft.com/office/powerpoint/2010/main" val="342558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7</a:t>
            </a:fld>
            <a:endParaRPr lang="ja-JP" altLang="en-US">
              <a:ea typeface="ＭＳ Ｐゴシック" pitchFamily="50" charset="-128"/>
            </a:endParaRPr>
          </a:p>
        </p:txBody>
      </p:sp>
    </p:spTree>
    <p:extLst>
      <p:ext uri="{BB962C8B-B14F-4D97-AF65-F5344CB8AC3E}">
        <p14:creationId xmlns:p14="http://schemas.microsoft.com/office/powerpoint/2010/main" val="258840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8</a:t>
            </a:fld>
            <a:endParaRPr lang="ja-JP" altLang="en-US">
              <a:ea typeface="ＭＳ Ｐゴシック" pitchFamily="50" charset="-128"/>
            </a:endParaRPr>
          </a:p>
        </p:txBody>
      </p:sp>
    </p:spTree>
    <p:extLst>
      <p:ext uri="{BB962C8B-B14F-4D97-AF65-F5344CB8AC3E}">
        <p14:creationId xmlns:p14="http://schemas.microsoft.com/office/powerpoint/2010/main" val="104449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912446" eaLnBrk="0" hangingPunct="0">
              <a:spcBef>
                <a:spcPct val="30000"/>
              </a:spcBef>
              <a:defRPr kumimoji="1" sz="1300">
                <a:solidFill>
                  <a:schemeClr val="tx1"/>
                </a:solidFill>
                <a:latin typeface="Arial" pitchFamily="34" charset="0"/>
                <a:ea typeface="ＭＳ Ｐ明朝" pitchFamily="18" charset="-128"/>
              </a:defRPr>
            </a:lvl1pPr>
            <a:lvl2pPr marL="742653" indent="-285636" defTabSz="912446" eaLnBrk="0" hangingPunct="0">
              <a:spcBef>
                <a:spcPct val="30000"/>
              </a:spcBef>
              <a:defRPr kumimoji="1" sz="1300">
                <a:solidFill>
                  <a:schemeClr val="tx1"/>
                </a:solidFill>
                <a:latin typeface="Arial" pitchFamily="34" charset="0"/>
                <a:ea typeface="ＭＳ Ｐ明朝" pitchFamily="18" charset="-128"/>
              </a:defRPr>
            </a:lvl2pPr>
            <a:lvl3pPr marL="1142542" indent="-228509" defTabSz="912446" eaLnBrk="0" hangingPunct="0">
              <a:spcBef>
                <a:spcPct val="30000"/>
              </a:spcBef>
              <a:defRPr kumimoji="1" sz="1300">
                <a:solidFill>
                  <a:schemeClr val="tx1"/>
                </a:solidFill>
                <a:latin typeface="Arial" pitchFamily="34" charset="0"/>
                <a:ea typeface="ＭＳ Ｐ明朝" pitchFamily="18" charset="-128"/>
              </a:defRPr>
            </a:lvl3pPr>
            <a:lvl4pPr marL="1599559" indent="-228509" defTabSz="912446" eaLnBrk="0" hangingPunct="0">
              <a:spcBef>
                <a:spcPct val="30000"/>
              </a:spcBef>
              <a:defRPr kumimoji="1" sz="1300">
                <a:solidFill>
                  <a:schemeClr val="tx1"/>
                </a:solidFill>
                <a:latin typeface="Arial" pitchFamily="34" charset="0"/>
                <a:ea typeface="ＭＳ Ｐ明朝" pitchFamily="18" charset="-128"/>
              </a:defRPr>
            </a:lvl4pPr>
            <a:lvl5pPr marL="2056575" indent="-228509" defTabSz="912446" eaLnBrk="0" hangingPunct="0">
              <a:spcBef>
                <a:spcPct val="30000"/>
              </a:spcBef>
              <a:defRPr kumimoji="1" sz="1300">
                <a:solidFill>
                  <a:schemeClr val="tx1"/>
                </a:solidFill>
                <a:latin typeface="Arial" pitchFamily="34" charset="0"/>
                <a:ea typeface="ＭＳ Ｐ明朝" pitchFamily="18" charset="-128"/>
              </a:defRPr>
            </a:lvl5pPr>
            <a:lvl6pPr marL="251359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2970607"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427623"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3884640" indent="-228509" defTabSz="91244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9</a:t>
            </a:fld>
            <a:endParaRPr lang="ja-JP" altLang="en-US">
              <a:ea typeface="ＭＳ Ｐゴシック" pitchFamily="50" charset="-128"/>
            </a:endParaRPr>
          </a:p>
        </p:txBody>
      </p:sp>
    </p:spTree>
    <p:extLst>
      <p:ext uri="{BB962C8B-B14F-4D97-AF65-F5344CB8AC3E}">
        <p14:creationId xmlns:p14="http://schemas.microsoft.com/office/powerpoint/2010/main" val="3111458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安全にも配慮した街づくり</a:t>
            </a:r>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t>17</a:t>
            </a:fld>
            <a:endParaRPr kumimoji="1" lang="ja-JP" altLang="en-US"/>
          </a:p>
        </p:txBody>
      </p:sp>
    </p:spTree>
    <p:extLst>
      <p:ext uri="{BB962C8B-B14F-4D97-AF65-F5344CB8AC3E}">
        <p14:creationId xmlns:p14="http://schemas.microsoft.com/office/powerpoint/2010/main" val="6741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DCEB19E-A5CE-4C4D-960E-E4123C7E1B7E}" type="datetime1">
              <a:rPr kumimoji="1" lang="ja-JP" altLang="en-US" smtClean="0"/>
              <a:t>2023/12/14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F1C00BD-2AE8-426A-B91C-F22C350A1766}" type="datetime1">
              <a:rPr kumimoji="1" lang="ja-JP" altLang="en-US" smtClean="0"/>
              <a:t>2023/12/14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F58B8C6-4B29-4AB9-ACF1-5B0B06355914}" type="datetime1">
              <a:rPr kumimoji="1" lang="ja-JP" altLang="en-US" smtClean="0"/>
              <a:t>2023/12/14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00F5B04-A138-4EFB-AD14-0B16A5F4B4F7}" type="datetime1">
              <a:rPr kumimoji="1" lang="ja-JP" altLang="en-US" smtClean="0"/>
              <a:t>2023/12/14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0563E74-AAC7-49EF-9C65-1B50304422C8}" type="datetime1">
              <a:rPr kumimoji="1" lang="ja-JP" altLang="en-US" smtClean="0"/>
              <a:t>2023/12/14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4B8ABC50-FF33-433B-831F-9EC42471CA64}" type="datetime1">
              <a:rPr kumimoji="1" lang="ja-JP" altLang="en-US" smtClean="0"/>
              <a:t>2023/12/14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668C0A1-5140-4F6D-A0BC-7CC60FBC088E}" type="datetime1">
              <a:rPr kumimoji="1" lang="ja-JP" altLang="en-US" smtClean="0"/>
              <a:t>2023/12/14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7943961-5C82-44A1-9281-AB200184489C}" type="datetime1">
              <a:rPr kumimoji="1" lang="ja-JP" altLang="en-US" smtClean="0"/>
              <a:t>2023/12/14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5B14A36-99E1-45F0-B2E5-E3427362C961}" type="datetime1">
              <a:rPr kumimoji="1" lang="ja-JP" altLang="en-US" smtClean="0"/>
              <a:t>2023/12/14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7017965" y="6499225"/>
            <a:ext cx="2133600" cy="365125"/>
          </a:xfr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264204E3-79EA-4208-BE79-7C1460251815}" type="datetime1">
              <a:rPr kumimoji="1" lang="ja-JP" altLang="en-US" smtClean="0"/>
              <a:t>2023/12/14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53ECF8C-6C92-4B77-ACE4-671B2A347CB5}" type="datetime1">
              <a:rPr kumimoji="1" lang="ja-JP" altLang="en-US" smtClean="0"/>
              <a:t>2023/12/14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C99B7-8D38-4367-829B-6AAD1112203B}" type="datetime1">
              <a:rPr kumimoji="1" lang="ja-JP" altLang="en-US" smtClean="0"/>
              <a:t>2023/12/14</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package" Target="../embeddings/Microsoft_Word_Document.docx"/></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令和５年度建設事業評価</a:t>
            </a:r>
            <a:r>
              <a:rPr lang="ja-JP" altLang="en-US" sz="2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（連続立体交差事業）</a:t>
            </a:r>
          </a:p>
        </p:txBody>
      </p:sp>
      <p:graphicFrame>
        <p:nvGraphicFramePr>
          <p:cNvPr id="14338" name="オブジェクト 3"/>
          <p:cNvGraphicFramePr>
            <a:graphicFrameLocks noChangeAspect="1"/>
          </p:cNvGraphicFramePr>
          <p:nvPr>
            <p:extLst>
              <p:ext uri="{D42A27DB-BD31-4B8C-83A1-F6EECF244321}">
                <p14:modId xmlns:p14="http://schemas.microsoft.com/office/powerpoint/2010/main" val="2100595687"/>
              </p:ext>
            </p:extLst>
          </p:nvPr>
        </p:nvGraphicFramePr>
        <p:xfrm>
          <a:off x="228600" y="2057400"/>
          <a:ext cx="8507413" cy="4816475"/>
        </p:xfrm>
        <a:graphic>
          <a:graphicData uri="http://schemas.openxmlformats.org/presentationml/2006/ole">
            <mc:AlternateContent xmlns:mc="http://schemas.openxmlformats.org/markup-compatibility/2006">
              <mc:Choice xmlns:v="urn:schemas-microsoft-com:vml" Requires="v">
                <p:oleObj spid="_x0000_s1071" name="Document" r:id="rId4" imgW="9112546" imgH="5173928" progId="Word.Document.12">
                  <p:embed/>
                </p:oleObj>
              </mc:Choice>
              <mc:Fallback>
                <p:oleObj name="Document" r:id="rId4" imgW="9112546" imgH="5173928" progId="Word.Document.12">
                  <p:embed/>
                  <p:pic>
                    <p:nvPicPr>
                      <p:cNvPr id="0" name=""/>
                      <p:cNvPicPr>
                        <a:picLocks noChangeAspect="1" noChangeArrowheads="1"/>
                      </p:cNvPicPr>
                      <p:nvPr/>
                    </p:nvPicPr>
                    <p:blipFill>
                      <a:blip r:embed="rId5"/>
                      <a:srcRect/>
                      <a:stretch>
                        <a:fillRect/>
                      </a:stretch>
                    </p:blipFill>
                    <p:spPr bwMode="auto">
                      <a:xfrm>
                        <a:off x="228600" y="2057400"/>
                        <a:ext cx="8507413" cy="4816475"/>
                      </a:xfrm>
                      <a:prstGeom prst="rect">
                        <a:avLst/>
                      </a:prstGeom>
                      <a:noFill/>
                      <a:ln>
                        <a:noFill/>
                      </a:ln>
                    </p:spPr>
                  </p:pic>
                </p:oleObj>
              </mc:Fallback>
            </mc:AlternateContent>
          </a:graphicData>
        </a:graphic>
      </p:graphicFrame>
      <p:sp>
        <p:nvSpPr>
          <p:cNvPr id="5" name="テキスト ボックス 1"/>
          <p:cNvSpPr txBox="1">
            <a:spLocks noChangeArrowheads="1"/>
          </p:cNvSpPr>
          <p:nvPr/>
        </p:nvSpPr>
        <p:spPr bwMode="auto">
          <a:xfrm>
            <a:off x="7380312" y="580678"/>
            <a:ext cx="1498600" cy="400050"/>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a:latin typeface="Arial" panose="020B0604020202020204" pitchFamily="34" charset="0"/>
              </a:rPr>
              <a:t>資料２</a:t>
            </a:r>
          </a:p>
        </p:txBody>
      </p:sp>
      <p:sp>
        <p:nvSpPr>
          <p:cNvPr id="8" name="Rectangle 2"/>
          <p:cNvSpPr>
            <a:spLocks noChangeArrowheads="1"/>
          </p:cNvSpPr>
          <p:nvPr/>
        </p:nvSpPr>
        <p:spPr bwMode="auto">
          <a:xfrm>
            <a:off x="6951663" y="1071193"/>
            <a:ext cx="21875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令和</a:t>
            </a:r>
            <a:r>
              <a:rPr lang="en-US" altLang="ja-JP" sz="1200" dirty="0">
                <a:solidFill>
                  <a:srgbClr val="000000"/>
                </a:solidFill>
                <a:latin typeface="HGPｺﾞｼｯｸM" panose="020B0600000000000000" pitchFamily="50" charset="-128"/>
                <a:ea typeface="HGPｺﾞｼｯｸM" panose="020B0600000000000000" pitchFamily="50" charset="-128"/>
              </a:rPr>
              <a:t>5</a:t>
            </a:r>
            <a:r>
              <a:rPr lang="ja-JP" altLang="en-US" sz="1200" dirty="0">
                <a:solidFill>
                  <a:srgbClr val="000000"/>
                </a:solidFill>
                <a:latin typeface="HGPｺﾞｼｯｸM" panose="020B0600000000000000" pitchFamily="50" charset="-128"/>
                <a:ea typeface="HGPｺﾞｼｯｸM" panose="020B0600000000000000" pitchFamily="50" charset="-128"/>
              </a:rPr>
              <a:t>年度 第４回（</a:t>
            </a:r>
            <a:r>
              <a:rPr lang="en-US" altLang="ja-JP" sz="1200" dirty="0">
                <a:solidFill>
                  <a:srgbClr val="000000"/>
                </a:solidFill>
                <a:latin typeface="HGPｺﾞｼｯｸM" panose="020B0600000000000000" pitchFamily="50" charset="-128"/>
                <a:ea typeface="HGPｺﾞｼｯｸM" panose="020B0600000000000000" pitchFamily="50" charset="-128"/>
              </a:rPr>
              <a:t>R5.11.16</a:t>
            </a:r>
            <a:r>
              <a:rPr lang="ja-JP" altLang="en-US" sz="1200" dirty="0">
                <a:solidFill>
                  <a:srgbClr val="000000"/>
                </a:solidFill>
                <a:latin typeface="HGPｺﾞｼｯｸM" panose="020B0600000000000000" pitchFamily="50" charset="-128"/>
                <a:ea typeface="HGPｺﾞｼｯｸM" panose="020B0600000000000000" pitchFamily="50" charset="-128"/>
              </a:rPr>
              <a:t>）</a:t>
            </a:r>
            <a:endParaRPr lang="en-US" altLang="ja-JP" sz="1200" dirty="0">
              <a:solidFill>
                <a:srgbClr val="000000"/>
              </a:solidFill>
              <a:latin typeface="HGPｺﾞｼｯｸM" panose="020B0600000000000000" pitchFamily="50" charset="-128"/>
              <a:ea typeface="HGPｺﾞｼｯｸM" panose="020B0600000000000000" pitchFamily="50" charset="-128"/>
            </a:endParaRPr>
          </a:p>
          <a:p>
            <a:pPr>
              <a:buFont typeface="Arial" panose="020B0604020202020204" pitchFamily="34" charset="0"/>
              <a:buNone/>
            </a:pPr>
            <a:r>
              <a:rPr lang="ja-JP" altLang="en-US" sz="1200" dirty="0">
                <a:solidFill>
                  <a:srgbClr val="000000"/>
                </a:solidFill>
                <a:latin typeface="HGPｺﾞｼｯｸM" panose="020B0600000000000000" pitchFamily="50" charset="-128"/>
                <a:ea typeface="HGPｺﾞｼｯｸM" panose="020B0600000000000000" pitchFamily="50" charset="-128"/>
              </a:rPr>
              <a:t>大阪府建設事業評価審議会　都市整備部会</a:t>
            </a:r>
            <a:endParaRPr lang="ja-JP" altLang="en-US" sz="1600" dirty="0">
              <a:solidFill>
                <a:srgbClr val="000000"/>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a:xfrm>
            <a:off x="7037586" y="6560095"/>
            <a:ext cx="2133600" cy="365125"/>
          </a:xfrm>
        </p:spPr>
        <p:txBody>
          <a:bodyPr/>
          <a:lstStyle/>
          <a:p>
            <a:fld id="{D2D8002D-B5B0-4BAC-B1F6-782DDCCE6D9C}" type="slidenum">
              <a:rPr kumimoji="1" lang="ja-JP" altLang="en-US" smtClean="0"/>
              <a:t>1</a:t>
            </a:fld>
            <a:endParaRPr kumimoji="1" lang="ja-JP" altLang="en-US" dirty="0"/>
          </a:p>
        </p:txBody>
      </p:sp>
    </p:spTree>
    <p:extLst>
      <p:ext uri="{BB962C8B-B14F-4D97-AF65-F5344CB8AC3E}">
        <p14:creationId xmlns:p14="http://schemas.microsoft.com/office/powerpoint/2010/main" val="163922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7" name="正方形/長方形 5"/>
          <p:cNvSpPr>
            <a:spLocks noChangeArrowheads="1"/>
          </p:cNvSpPr>
          <p:nvPr/>
        </p:nvSpPr>
        <p:spPr bwMode="auto">
          <a:xfrm>
            <a:off x="35496" y="579985"/>
            <a:ext cx="3539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■事業を巡る社会経済情勢等</a:t>
            </a:r>
            <a:endParaRPr lang="en-US" altLang="ja-JP" sz="2000" b="1" dirty="0">
              <a:latin typeface="HGSｺﾞｼｯｸM" panose="020B0600000000000000" pitchFamily="50" charset="-128"/>
              <a:ea typeface="HGSｺﾞｼｯｸM" panose="020B0600000000000000" pitchFamily="50" charset="-128"/>
            </a:endParaRPr>
          </a:p>
        </p:txBody>
      </p:sp>
      <p:sp>
        <p:nvSpPr>
          <p:cNvPr id="18" name="正方形/長方形 17">
            <a:extLst>
              <a:ext uri="{FF2B5EF4-FFF2-40B4-BE49-F238E27FC236}">
                <a16:creationId xmlns:a16="http://schemas.microsoft.com/office/drawing/2014/main" id="{1E7C5293-92E2-40EB-9D24-D5A48BEABFA6}"/>
              </a:ext>
            </a:extLst>
          </p:cNvPr>
          <p:cNvSpPr/>
          <p:nvPr/>
        </p:nvSpPr>
        <p:spPr>
          <a:xfrm>
            <a:off x="0" y="892175"/>
            <a:ext cx="9144000" cy="116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◆マニュアルの変更点等</a:t>
            </a:r>
            <a:endParaRPr lang="en-US" altLang="ja-JP" b="1" u="sng" dirty="0">
              <a:solidFill>
                <a:schemeClr val="tx1"/>
              </a:solidFill>
            </a:endParaRPr>
          </a:p>
          <a:p>
            <a:pPr eaLnBrk="1" hangingPunct="1">
              <a:defRPr/>
            </a:pPr>
            <a:r>
              <a:rPr lang="ja-JP" altLang="en-US" dirty="0">
                <a:solidFill>
                  <a:schemeClr val="tx1"/>
                </a:solidFill>
              </a:rPr>
              <a:t>　　　令和４年２月に費用便益分析マニュアルが改定（旧マニュアルは平成３０年２月）され</a:t>
            </a:r>
            <a:endParaRPr lang="en-US" altLang="ja-JP" dirty="0">
              <a:solidFill>
                <a:schemeClr val="tx1"/>
              </a:solidFill>
            </a:endParaRPr>
          </a:p>
          <a:p>
            <a:pPr eaLnBrk="1" hangingPunct="1">
              <a:defRPr/>
            </a:pPr>
            <a:r>
              <a:rPr lang="ja-JP" altLang="en-US" dirty="0">
                <a:solidFill>
                  <a:schemeClr val="tx1"/>
                </a:solidFill>
              </a:rPr>
              <a:t>　　　主に</a:t>
            </a:r>
            <a:r>
              <a:rPr lang="ja-JP" altLang="en-US" dirty="0" err="1">
                <a:solidFill>
                  <a:schemeClr val="tx1"/>
                </a:solidFill>
              </a:rPr>
              <a:t>な</a:t>
            </a:r>
            <a:r>
              <a:rPr lang="ja-JP" altLang="en-US" dirty="0">
                <a:solidFill>
                  <a:schemeClr val="tx1"/>
                </a:solidFill>
              </a:rPr>
              <a:t>変更点は下記のとおりである。</a:t>
            </a:r>
          </a:p>
        </p:txBody>
      </p:sp>
      <p:sp>
        <p:nvSpPr>
          <p:cNvPr id="7" name="正方形/長方形 6">
            <a:extLst>
              <a:ext uri="{FF2B5EF4-FFF2-40B4-BE49-F238E27FC236}">
                <a16:creationId xmlns:a16="http://schemas.microsoft.com/office/drawing/2014/main" id="{1E7C5293-92E2-40EB-9D24-D5A48BEABFA6}"/>
              </a:ext>
            </a:extLst>
          </p:cNvPr>
          <p:cNvSpPr/>
          <p:nvPr/>
        </p:nvSpPr>
        <p:spPr>
          <a:xfrm>
            <a:off x="242836" y="2132856"/>
            <a:ext cx="8912297" cy="1168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solidFill>
                  <a:schemeClr val="tx1"/>
                </a:solidFill>
              </a:rPr>
              <a:t>　①移動時間短縮便益（自動車・歩行者・自転車）算出時に用いる時間価値原単位の上昇</a:t>
            </a:r>
            <a:endParaRPr lang="en-US" altLang="ja-JP" dirty="0">
              <a:solidFill>
                <a:schemeClr val="tx1"/>
              </a:solidFill>
            </a:endParaRPr>
          </a:p>
          <a:p>
            <a:pPr eaLnBrk="1" hangingPunct="1">
              <a:defRPr/>
            </a:pPr>
            <a:endParaRPr lang="en-US" altLang="ja-JP" dirty="0">
              <a:solidFill>
                <a:schemeClr val="tx1"/>
              </a:solidFill>
            </a:endParaRPr>
          </a:p>
          <a:p>
            <a:pPr eaLnBrk="1" hangingPunct="1">
              <a:defRPr/>
            </a:pPr>
            <a:r>
              <a:rPr lang="ja-JP" altLang="en-US" dirty="0">
                <a:solidFill>
                  <a:schemeClr val="tx1"/>
                </a:solidFill>
              </a:rPr>
              <a:t>　②走行経費減少便益（自動車）算出時に用いる走行経費原単位の上昇</a:t>
            </a:r>
            <a:endParaRPr lang="en-US" altLang="ja-JP" dirty="0">
              <a:solidFill>
                <a:schemeClr val="tx1"/>
              </a:solidFill>
            </a:endParaRPr>
          </a:p>
          <a:p>
            <a:pPr eaLnBrk="1" hangingPunct="1">
              <a:defRPr/>
            </a:pPr>
            <a:endParaRPr lang="en-US" altLang="ja-JP" dirty="0">
              <a:solidFill>
                <a:schemeClr val="tx1"/>
              </a:solidFill>
            </a:endParaRPr>
          </a:p>
          <a:p>
            <a:pPr eaLnBrk="1" hangingPunct="1">
              <a:defRPr/>
            </a:pPr>
            <a:r>
              <a:rPr lang="ja-JP" altLang="en-US" dirty="0">
                <a:solidFill>
                  <a:schemeClr val="tx1"/>
                </a:solidFill>
              </a:rPr>
              <a:t>　③交通事故減少便益（自動車）算出式の変更</a:t>
            </a:r>
          </a:p>
        </p:txBody>
      </p:sp>
      <p:pic>
        <p:nvPicPr>
          <p:cNvPr id="2" name="図 1"/>
          <p:cNvPicPr>
            <a:picLocks noChangeAspect="1"/>
          </p:cNvPicPr>
          <p:nvPr/>
        </p:nvPicPr>
        <p:blipFill>
          <a:blip r:embed="rId2"/>
          <a:stretch>
            <a:fillRect/>
          </a:stretch>
        </p:blipFill>
        <p:spPr>
          <a:xfrm>
            <a:off x="6084168" y="3113679"/>
            <a:ext cx="2736304" cy="3542536"/>
          </a:xfrm>
          <a:prstGeom prst="rect">
            <a:avLst/>
          </a:prstGeom>
          <a:ln w="3175">
            <a:solidFill>
              <a:schemeClr val="tx1"/>
            </a:solidFill>
          </a:ln>
        </p:spPr>
      </p:pic>
      <p:sp>
        <p:nvSpPr>
          <p:cNvPr id="3" name="スライド番号プレースホルダー 2"/>
          <p:cNvSpPr>
            <a:spLocks noGrp="1"/>
          </p:cNvSpPr>
          <p:nvPr>
            <p:ph type="sldNum" sz="quarter" idx="12"/>
          </p:nvPr>
        </p:nvSpPr>
        <p:spPr>
          <a:xfrm>
            <a:off x="7021533" y="6544394"/>
            <a:ext cx="2133600" cy="365125"/>
          </a:xfrm>
        </p:spPr>
        <p:txBody>
          <a:bodyPr/>
          <a:lstStyle/>
          <a:p>
            <a:fld id="{D2D8002D-B5B0-4BAC-B1F6-782DDCCE6D9C}" type="slidenum">
              <a:rPr kumimoji="1" lang="ja-JP" altLang="en-US" smtClean="0"/>
              <a:t>10</a:t>
            </a:fld>
            <a:endParaRPr kumimoji="1" lang="ja-JP" altLang="en-US" dirty="0"/>
          </a:p>
        </p:txBody>
      </p:sp>
    </p:spTree>
    <p:extLst>
      <p:ext uri="{BB962C8B-B14F-4D97-AF65-F5344CB8AC3E}">
        <p14:creationId xmlns:p14="http://schemas.microsoft.com/office/powerpoint/2010/main" val="108216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 name="スライド番号プレースホルダー 2"/>
          <p:cNvSpPr>
            <a:spLocks noGrp="1"/>
          </p:cNvSpPr>
          <p:nvPr>
            <p:ph type="sldNum" sz="quarter" idx="12"/>
          </p:nvPr>
        </p:nvSpPr>
        <p:spPr>
          <a:xfrm>
            <a:off x="7021533" y="6544394"/>
            <a:ext cx="2133600" cy="365125"/>
          </a:xfrm>
        </p:spPr>
        <p:txBody>
          <a:bodyPr/>
          <a:lstStyle/>
          <a:p>
            <a:fld id="{D2D8002D-B5B0-4BAC-B1F6-782DDCCE6D9C}" type="slidenum">
              <a:rPr kumimoji="1" lang="ja-JP" altLang="en-US" smtClean="0"/>
              <a:t>11</a:t>
            </a:fld>
            <a:endParaRPr kumimoji="1" lang="ja-JP" altLang="en-US" dirty="0"/>
          </a:p>
        </p:txBody>
      </p:sp>
      <p:grpSp>
        <p:nvGrpSpPr>
          <p:cNvPr id="8" name="グループ化 7"/>
          <p:cNvGrpSpPr/>
          <p:nvPr/>
        </p:nvGrpSpPr>
        <p:grpSpPr>
          <a:xfrm>
            <a:off x="532905" y="4742652"/>
            <a:ext cx="8035676" cy="2011362"/>
            <a:chOff x="532905" y="4742652"/>
            <a:chExt cx="8035676" cy="2011362"/>
          </a:xfrm>
        </p:grpSpPr>
        <p:grpSp>
          <p:nvGrpSpPr>
            <p:cNvPr id="9" name="グループ化 16"/>
            <p:cNvGrpSpPr>
              <a:grpSpLocks/>
            </p:cNvGrpSpPr>
            <p:nvPr/>
          </p:nvGrpSpPr>
          <p:grpSpPr bwMode="auto">
            <a:xfrm>
              <a:off x="532905" y="4742652"/>
              <a:ext cx="8035676" cy="2011362"/>
              <a:chOff x="703262" y="4812249"/>
              <a:chExt cx="8035753" cy="2011700"/>
            </a:xfrm>
          </p:grpSpPr>
          <p:grpSp>
            <p:nvGrpSpPr>
              <p:cNvPr id="25" name="グループ化 12"/>
              <p:cNvGrpSpPr>
                <a:grpSpLocks/>
              </p:cNvGrpSpPr>
              <p:nvPr/>
            </p:nvGrpSpPr>
            <p:grpSpPr bwMode="auto">
              <a:xfrm>
                <a:off x="3039442" y="4886325"/>
                <a:ext cx="4458047" cy="1906862"/>
                <a:chOff x="2562225" y="4886325"/>
                <a:chExt cx="4458047" cy="1906862"/>
              </a:xfrm>
            </p:grpSpPr>
            <p:grpSp>
              <p:nvGrpSpPr>
                <p:cNvPr id="28" name="グループ化 9"/>
                <p:cNvGrpSpPr>
                  <a:grpSpLocks/>
                </p:cNvGrpSpPr>
                <p:nvPr/>
              </p:nvGrpSpPr>
              <p:grpSpPr bwMode="auto">
                <a:xfrm>
                  <a:off x="3727209" y="6608490"/>
                  <a:ext cx="3293063" cy="184697"/>
                  <a:chOff x="3727209" y="6608490"/>
                  <a:chExt cx="3293063" cy="184697"/>
                </a:xfrm>
              </p:grpSpPr>
              <p:sp>
                <p:nvSpPr>
                  <p:cNvPr id="30" name="テキスト ボックス 17"/>
                  <p:cNvSpPr txBox="1">
                    <a:spLocks noChangeArrowheads="1"/>
                  </p:cNvSpPr>
                  <p:nvPr/>
                </p:nvSpPr>
                <p:spPr bwMode="auto">
                  <a:xfrm>
                    <a:off x="3727209" y="6608490"/>
                    <a:ext cx="805171" cy="1846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整備なし</a:t>
                    </a:r>
                  </a:p>
                </p:txBody>
              </p:sp>
              <p:sp>
                <p:nvSpPr>
                  <p:cNvPr id="31" name="テキスト ボックス 18"/>
                  <p:cNvSpPr txBox="1">
                    <a:spLocks noChangeArrowheads="1"/>
                  </p:cNvSpPr>
                  <p:nvPr/>
                </p:nvSpPr>
                <p:spPr bwMode="auto">
                  <a:xfrm>
                    <a:off x="6215101" y="6608490"/>
                    <a:ext cx="805171" cy="1846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整備あり</a:t>
                    </a:r>
                  </a:p>
                </p:txBody>
              </p:sp>
            </p:grpSp>
            <p:sp>
              <p:nvSpPr>
                <p:cNvPr id="29"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703262" y="4812249"/>
                <a:ext cx="8035753"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正方形/長方形 26"/>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cxnSp>
          <p:nvCxnSpPr>
            <p:cNvPr id="10" name="直線コネクタ 9"/>
            <p:cNvCxnSpPr/>
            <p:nvPr/>
          </p:nvCxnSpPr>
          <p:spPr>
            <a:xfrm>
              <a:off x="3372296" y="6515528"/>
              <a:ext cx="4440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688855" y="5589240"/>
              <a:ext cx="1531217" cy="926288"/>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走行時間</a:t>
              </a:r>
            </a:p>
          </p:txBody>
        </p:sp>
        <p:sp>
          <p:nvSpPr>
            <p:cNvPr id="12" name="正方形/長方形 11"/>
            <p:cNvSpPr/>
            <p:nvPr/>
          </p:nvSpPr>
          <p:spPr>
            <a:xfrm>
              <a:off x="3688855" y="5155608"/>
              <a:ext cx="1531217" cy="438152"/>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走行経費</a:t>
              </a:r>
            </a:p>
          </p:txBody>
        </p:sp>
        <p:sp>
          <p:nvSpPr>
            <p:cNvPr id="13" name="正方形/長方形 12"/>
            <p:cNvSpPr/>
            <p:nvPr/>
          </p:nvSpPr>
          <p:spPr>
            <a:xfrm>
              <a:off x="3688855" y="4869159"/>
              <a:ext cx="1531217" cy="293139"/>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交通事故</a:t>
              </a:r>
              <a:endParaRPr kumimoji="1" lang="ja-JP" altLang="en-US" sz="1400" dirty="0">
                <a:solidFill>
                  <a:schemeClr val="tx1"/>
                </a:solidFill>
              </a:endParaRPr>
            </a:p>
          </p:txBody>
        </p:sp>
        <p:sp>
          <p:nvSpPr>
            <p:cNvPr id="14" name="正方形/長方形 13"/>
            <p:cNvSpPr/>
            <p:nvPr/>
          </p:nvSpPr>
          <p:spPr>
            <a:xfrm>
              <a:off x="6139826" y="5985237"/>
              <a:ext cx="1531217" cy="528143"/>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走行時間</a:t>
              </a:r>
            </a:p>
          </p:txBody>
        </p:sp>
        <p:sp>
          <p:nvSpPr>
            <p:cNvPr id="15" name="正方形/長方形 14"/>
            <p:cNvSpPr/>
            <p:nvPr/>
          </p:nvSpPr>
          <p:spPr>
            <a:xfrm>
              <a:off x="6139826" y="5661247"/>
              <a:ext cx="1531217" cy="341589"/>
            </a:xfrm>
            <a:prstGeom prst="rect">
              <a:avLst/>
            </a:prstGeom>
            <a:solidFill>
              <a:schemeClr val="accent3">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走行経費</a:t>
              </a:r>
            </a:p>
          </p:txBody>
        </p:sp>
        <p:sp>
          <p:nvSpPr>
            <p:cNvPr id="16" name="正方形/長方形 15"/>
            <p:cNvSpPr/>
            <p:nvPr/>
          </p:nvSpPr>
          <p:spPr>
            <a:xfrm>
              <a:off x="6139826" y="5422762"/>
              <a:ext cx="1531217" cy="24336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交通事故</a:t>
              </a:r>
              <a:endParaRPr kumimoji="1" lang="ja-JP" altLang="en-US" sz="1400" dirty="0">
                <a:solidFill>
                  <a:schemeClr val="tx1"/>
                </a:solidFill>
              </a:endParaRPr>
            </a:p>
          </p:txBody>
        </p:sp>
        <p:cxnSp>
          <p:nvCxnSpPr>
            <p:cNvPr id="17" name="直線コネクタ 16"/>
            <p:cNvCxnSpPr/>
            <p:nvPr/>
          </p:nvCxnSpPr>
          <p:spPr>
            <a:xfrm>
              <a:off x="5220072" y="4869159"/>
              <a:ext cx="919754" cy="5536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208964" y="5162298"/>
              <a:ext cx="930862" cy="5126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208964" y="5589239"/>
              <a:ext cx="930862" cy="4224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17"/>
            <p:cNvSpPr txBox="1">
              <a:spLocks noChangeArrowheads="1"/>
            </p:cNvSpPr>
            <p:nvPr/>
          </p:nvSpPr>
          <p:spPr bwMode="auto">
            <a:xfrm rot="1497110">
              <a:off x="5491807" y="5602622"/>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短縮</a:t>
              </a:r>
            </a:p>
          </p:txBody>
        </p:sp>
        <p:sp>
          <p:nvSpPr>
            <p:cNvPr id="22" name="テキスト ボックス 17"/>
            <p:cNvSpPr txBox="1">
              <a:spLocks noChangeArrowheads="1"/>
            </p:cNvSpPr>
            <p:nvPr/>
          </p:nvSpPr>
          <p:spPr bwMode="auto">
            <a:xfrm rot="1744892">
              <a:off x="5500798" y="5222543"/>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減少</a:t>
              </a:r>
            </a:p>
          </p:txBody>
        </p:sp>
        <p:sp>
          <p:nvSpPr>
            <p:cNvPr id="23" name="テキスト ボックス 17"/>
            <p:cNvSpPr txBox="1">
              <a:spLocks noChangeArrowheads="1"/>
            </p:cNvSpPr>
            <p:nvPr/>
          </p:nvSpPr>
          <p:spPr bwMode="auto">
            <a:xfrm rot="1877118">
              <a:off x="5561663" y="4976851"/>
              <a:ext cx="415311" cy="184666"/>
            </a:xfrm>
            <a:prstGeom prst="rect">
              <a:avLst/>
            </a:prstGeom>
            <a:noFill/>
            <a:ln>
              <a:noFill/>
            </a:ln>
          </p:spPr>
          <p:txBody>
            <a:bodyPr wrap="squar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rgbClr val="FF0000"/>
                  </a:solidFill>
                  <a:latin typeface="Arial" panose="020B0604020202020204" pitchFamily="34" charset="0"/>
                </a:rPr>
                <a:t>減少</a:t>
              </a:r>
            </a:p>
          </p:txBody>
        </p:sp>
        <p:sp>
          <p:nvSpPr>
            <p:cNvPr id="24" name="正方形/長方形 23"/>
            <p:cNvSpPr/>
            <p:nvPr/>
          </p:nvSpPr>
          <p:spPr>
            <a:xfrm>
              <a:off x="6139826" y="4865140"/>
              <a:ext cx="1531217" cy="561230"/>
            </a:xfrm>
            <a:prstGeom prst="rect">
              <a:avLst/>
            </a:prstGeom>
            <a:solidFill>
              <a:srgbClr val="FF0000">
                <a:alpha val="24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便　益</a:t>
              </a:r>
              <a:endParaRPr kumimoji="1" lang="ja-JP" altLang="en-US" sz="1400" dirty="0">
                <a:solidFill>
                  <a:schemeClr val="tx1"/>
                </a:solidFill>
              </a:endParaRPr>
            </a:p>
          </p:txBody>
        </p:sp>
      </p:grpSp>
      <p:sp>
        <p:nvSpPr>
          <p:cNvPr id="32" name="正方形/長方形 31"/>
          <p:cNvSpPr/>
          <p:nvPr/>
        </p:nvSpPr>
        <p:spPr>
          <a:xfrm>
            <a:off x="0" y="892175"/>
            <a:ext cx="9144000" cy="1939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◆連続立体交差事業の費用便益比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33" name="正方形/長方形 4"/>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grpSp>
        <p:nvGrpSpPr>
          <p:cNvPr id="34" name="グループ化 33"/>
          <p:cNvGrpSpPr/>
          <p:nvPr/>
        </p:nvGrpSpPr>
        <p:grpSpPr>
          <a:xfrm>
            <a:off x="532905" y="2862263"/>
            <a:ext cx="8035676" cy="1790700"/>
            <a:chOff x="532905" y="2862263"/>
            <a:chExt cx="8035676" cy="1790700"/>
          </a:xfrm>
        </p:grpSpPr>
        <p:grpSp>
          <p:nvGrpSpPr>
            <p:cNvPr id="35" name="グループ化 19"/>
            <p:cNvGrpSpPr>
              <a:grpSpLocks/>
            </p:cNvGrpSpPr>
            <p:nvPr/>
          </p:nvGrpSpPr>
          <p:grpSpPr bwMode="auto">
            <a:xfrm>
              <a:off x="532905" y="2862263"/>
              <a:ext cx="8035676" cy="1790700"/>
              <a:chOff x="712787" y="2921001"/>
              <a:chExt cx="8035752" cy="1791443"/>
            </a:xfrm>
          </p:grpSpPr>
          <p:sp>
            <p:nvSpPr>
              <p:cNvPr id="44" name="正方形/長方形 43"/>
              <p:cNvSpPr/>
              <p:nvPr/>
            </p:nvSpPr>
            <p:spPr>
              <a:xfrm>
                <a:off x="712787" y="2921001"/>
                <a:ext cx="8035752"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45" name="グループ化 6"/>
              <p:cNvGrpSpPr>
                <a:grpSpLocks/>
              </p:cNvGrpSpPr>
              <p:nvPr/>
            </p:nvGrpSpPr>
            <p:grpSpPr bwMode="auto">
              <a:xfrm>
                <a:off x="3851303" y="3016291"/>
                <a:ext cx="3873537" cy="1615157"/>
                <a:chOff x="3851303" y="2944645"/>
                <a:chExt cx="3873537" cy="1615157"/>
              </a:xfrm>
            </p:grpSpPr>
            <p:sp>
              <p:nvSpPr>
                <p:cNvPr id="47" name="テキスト ボックス 46"/>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48" name="テキスト ボックス 47"/>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49" name="グループ化 4"/>
                <p:cNvGrpSpPr>
                  <a:grpSpLocks/>
                </p:cNvGrpSpPr>
                <p:nvPr/>
              </p:nvGrpSpPr>
              <p:grpSpPr bwMode="auto">
                <a:xfrm>
                  <a:off x="4211960" y="3789040"/>
                  <a:ext cx="3096344" cy="432048"/>
                  <a:chOff x="4211960" y="3789040"/>
                  <a:chExt cx="3096344" cy="432048"/>
                </a:xfrm>
              </p:grpSpPr>
              <p:sp>
                <p:nvSpPr>
                  <p:cNvPr id="50" name="正方形/長方形 49"/>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1"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chemeClr val="tx2"/>
                        </a:solidFill>
                        <a:latin typeface="Arial" panose="020B0604020202020204" pitchFamily="34" charset="0"/>
                      </a:rPr>
                      <a:t>事業費</a:t>
                    </a:r>
                  </a:p>
                </p:txBody>
              </p:sp>
              <p:sp>
                <p:nvSpPr>
                  <p:cNvPr id="52"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chemeClr val="tx2"/>
                        </a:solidFill>
                        <a:latin typeface="Arial" panose="020B0604020202020204" pitchFamily="34" charset="0"/>
                      </a:rPr>
                      <a:t>維持管理費</a:t>
                    </a:r>
                  </a:p>
                </p:txBody>
              </p:sp>
              <p:sp>
                <p:nvSpPr>
                  <p:cNvPr id="53"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grpSp>
          </p:grpSp>
          <p:sp>
            <p:nvSpPr>
              <p:cNvPr id="46" name="正方形/長方形 45"/>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
          <p:nvSpPr>
            <p:cNvPr id="36" name="正方形/長方形 35"/>
            <p:cNvSpPr/>
            <p:nvPr/>
          </p:nvSpPr>
          <p:spPr>
            <a:xfrm>
              <a:off x="682157" y="3667884"/>
              <a:ext cx="1729937" cy="21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eaLnBrk="1" hangingPunct="1">
                <a:defRPr/>
              </a:pPr>
              <a:r>
                <a:rPr lang="ja-JP" altLang="en-US" sz="1400" dirty="0">
                  <a:solidFill>
                    <a:schemeClr val="tx1"/>
                  </a:solidFill>
                </a:rPr>
                <a:t>費用便益比（Ｂ／Ｃ）＝</a:t>
              </a:r>
              <a:endParaRPr lang="ja-JP" altLang="en-US" sz="1100" b="1" u="sng" dirty="0">
                <a:solidFill>
                  <a:schemeClr val="tx1"/>
                </a:solidFill>
              </a:endParaRPr>
            </a:p>
          </p:txBody>
        </p:sp>
        <p:cxnSp>
          <p:nvCxnSpPr>
            <p:cNvPr id="38" name="直線コネクタ 37"/>
            <p:cNvCxnSpPr/>
            <p:nvPr/>
          </p:nvCxnSpPr>
          <p:spPr>
            <a:xfrm>
              <a:off x="2519909" y="3768133"/>
              <a:ext cx="590465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テキスト ボックス 3"/>
            <p:cNvSpPr txBox="1">
              <a:spLocks noChangeArrowheads="1"/>
            </p:cNvSpPr>
            <p:nvPr/>
          </p:nvSpPr>
          <p:spPr bwMode="auto">
            <a:xfrm>
              <a:off x="2573249" y="3344048"/>
              <a:ext cx="1710099" cy="363854"/>
            </a:xfrm>
            <a:prstGeom prst="rect">
              <a:avLst/>
            </a:prstGeom>
            <a:solidFill>
              <a:schemeClr val="tx2">
                <a:lumMod val="20000"/>
                <a:lumOff val="8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走行時間短縮便益</a:t>
              </a:r>
              <a:endParaRPr lang="en-US" altLang="ja-JP" sz="1050" b="1" dirty="0">
                <a:latin typeface="Arial" panose="020B0604020202020204" pitchFamily="34" charset="0"/>
              </a:endParaRPr>
            </a:p>
            <a:p>
              <a:pPr algn="ctr">
                <a:spcBef>
                  <a:spcPct val="0"/>
                </a:spcBef>
                <a:buNone/>
              </a:pPr>
              <a:r>
                <a:rPr lang="ja-JP" altLang="en-US" sz="1050" b="1" dirty="0">
                  <a:latin typeface="Arial" panose="020B0604020202020204" pitchFamily="34" charset="0"/>
                </a:rPr>
                <a:t>（自動車・歩行者・自転車）</a:t>
              </a:r>
            </a:p>
          </p:txBody>
        </p:sp>
        <p:sp>
          <p:nvSpPr>
            <p:cNvPr id="40" name="テキスト ボックス 3"/>
            <p:cNvSpPr txBox="1">
              <a:spLocks noChangeArrowheads="1"/>
            </p:cNvSpPr>
            <p:nvPr/>
          </p:nvSpPr>
          <p:spPr bwMode="auto">
            <a:xfrm>
              <a:off x="4627756" y="3344048"/>
              <a:ext cx="1710099" cy="363854"/>
            </a:xfrm>
            <a:prstGeom prst="rect">
              <a:avLst/>
            </a:prstGeom>
            <a:solidFill>
              <a:schemeClr val="accent3">
                <a:lumMod val="40000"/>
                <a:lumOff val="6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走行経費減少便益</a:t>
              </a:r>
              <a:endParaRPr lang="en-US" altLang="ja-JP" sz="1050" b="1" dirty="0">
                <a:latin typeface="Arial" panose="020B0604020202020204" pitchFamily="34" charset="0"/>
              </a:endParaRPr>
            </a:p>
            <a:p>
              <a:pPr algn="ctr" eaLnBrk="1" hangingPunct="1">
                <a:spcBef>
                  <a:spcPct val="0"/>
                </a:spcBef>
                <a:buFontTx/>
                <a:buNone/>
              </a:pPr>
              <a:r>
                <a:rPr lang="ja-JP" altLang="en-US" sz="1050" b="1" dirty="0">
                  <a:latin typeface="Arial" panose="020B0604020202020204" pitchFamily="34" charset="0"/>
                </a:rPr>
                <a:t>（自動車）</a:t>
              </a:r>
            </a:p>
          </p:txBody>
        </p:sp>
        <p:sp>
          <p:nvSpPr>
            <p:cNvPr id="41" name="テキスト ボックス 3"/>
            <p:cNvSpPr txBox="1">
              <a:spLocks noChangeArrowheads="1"/>
            </p:cNvSpPr>
            <p:nvPr/>
          </p:nvSpPr>
          <p:spPr bwMode="auto">
            <a:xfrm>
              <a:off x="6665577" y="3344048"/>
              <a:ext cx="1710099" cy="363854"/>
            </a:xfrm>
            <a:prstGeom prst="rect">
              <a:avLst/>
            </a:prstGeom>
            <a:solidFill>
              <a:schemeClr val="accent4">
                <a:lumMod val="40000"/>
                <a:lumOff val="60000"/>
              </a:schemeClr>
            </a:solidFill>
            <a:ln w="9525">
              <a:solidFill>
                <a:schemeClr val="tx1"/>
              </a:solidFill>
              <a:miter lim="800000"/>
              <a:headEnd/>
              <a:tailEnd/>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latin typeface="Arial" panose="020B0604020202020204" pitchFamily="34" charset="0"/>
                </a:rPr>
                <a:t>交通事故減少便益</a:t>
              </a:r>
              <a:endParaRPr lang="en-US" altLang="ja-JP" sz="1050" b="1" dirty="0">
                <a:latin typeface="Arial" panose="020B0604020202020204" pitchFamily="34" charset="0"/>
              </a:endParaRPr>
            </a:p>
            <a:p>
              <a:pPr algn="ctr">
                <a:spcBef>
                  <a:spcPct val="0"/>
                </a:spcBef>
                <a:buNone/>
              </a:pPr>
              <a:r>
                <a:rPr lang="ja-JP" altLang="en-US" sz="1050" b="1" dirty="0">
                  <a:latin typeface="Arial" panose="020B0604020202020204" pitchFamily="34" charset="0"/>
                </a:rPr>
                <a:t>（自動車・歩行者・自転車 ）</a:t>
              </a:r>
            </a:p>
          </p:txBody>
        </p:sp>
        <p:sp>
          <p:nvSpPr>
            <p:cNvPr id="42" name="テキスト ボックス 14"/>
            <p:cNvSpPr txBox="1">
              <a:spLocks noChangeArrowheads="1"/>
            </p:cNvSpPr>
            <p:nvPr/>
          </p:nvSpPr>
          <p:spPr bwMode="auto">
            <a:xfrm>
              <a:off x="4290110" y="3394784"/>
              <a:ext cx="338552" cy="27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sp>
          <p:nvSpPr>
            <p:cNvPr id="43" name="テキスト ボックス 14"/>
            <p:cNvSpPr txBox="1">
              <a:spLocks noChangeArrowheads="1"/>
            </p:cNvSpPr>
            <p:nvPr/>
          </p:nvSpPr>
          <p:spPr bwMode="auto">
            <a:xfrm>
              <a:off x="6343684" y="3400153"/>
              <a:ext cx="338552" cy="27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a:t>
              </a:r>
            </a:p>
          </p:txBody>
        </p:sp>
      </p:grpSp>
    </p:spTree>
    <p:extLst>
      <p:ext uri="{BB962C8B-B14F-4D97-AF65-F5344CB8AC3E}">
        <p14:creationId xmlns:p14="http://schemas.microsoft.com/office/powerpoint/2010/main" val="183868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91" name="図 26890">
            <a:extLst>
              <a:ext uri="{FF2B5EF4-FFF2-40B4-BE49-F238E27FC236}">
                <a16:creationId xmlns:a16="http://schemas.microsoft.com/office/drawing/2014/main" id="{EA919824-8344-5767-5D58-1BE8AEE192F9}"/>
              </a:ext>
            </a:extLst>
          </p:cNvPr>
          <p:cNvPicPr>
            <a:picLocks noChangeAspect="1"/>
          </p:cNvPicPr>
          <p:nvPr/>
        </p:nvPicPr>
        <p:blipFill rotWithShape="1">
          <a:blip r:embed="rId2"/>
          <a:srcRect l="12325" t="2138" r="12247" b="2235"/>
          <a:stretch/>
        </p:blipFill>
        <p:spPr>
          <a:xfrm>
            <a:off x="60887" y="1536204"/>
            <a:ext cx="4511113" cy="4103866"/>
          </a:xfrm>
          <a:prstGeom prst="rect">
            <a:avLst/>
          </a:prstGeom>
        </p:spPr>
      </p:pic>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12</a:t>
            </a:fld>
            <a:endParaRPr kumimoji="1" lang="ja-JP" altLang="en-US" dirty="0"/>
          </a:p>
        </p:txBody>
      </p:sp>
      <p:sp>
        <p:nvSpPr>
          <p:cNvPr id="26873" name="正方形/長方形 4">
            <a:extLst>
              <a:ext uri="{FF2B5EF4-FFF2-40B4-BE49-F238E27FC236}">
                <a16:creationId xmlns:a16="http://schemas.microsoft.com/office/drawing/2014/main" id="{B32D7B36-7320-6171-8BCF-4581D217BB05}"/>
              </a:ext>
            </a:extLst>
          </p:cNvPr>
          <p:cNvSpPr>
            <a:spLocks noChangeArrowheads="1"/>
          </p:cNvSpPr>
          <p:nvPr/>
        </p:nvSpPr>
        <p:spPr bwMode="auto">
          <a:xfrm>
            <a:off x="0" y="563563"/>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a:t>
            </a:r>
          </a:p>
        </p:txBody>
      </p:sp>
      <p:sp>
        <p:nvSpPr>
          <p:cNvPr id="26874" name="テキスト ボックス 4">
            <a:extLst>
              <a:ext uri="{FF2B5EF4-FFF2-40B4-BE49-F238E27FC236}">
                <a16:creationId xmlns:a16="http://schemas.microsoft.com/office/drawing/2014/main" id="{4B7A20F2-81D6-9F5B-B0A3-D84591F93C9D}"/>
              </a:ext>
            </a:extLst>
          </p:cNvPr>
          <p:cNvSpPr txBox="1">
            <a:spLocks noChangeArrowheads="1"/>
          </p:cNvSpPr>
          <p:nvPr/>
        </p:nvSpPr>
        <p:spPr bwMode="auto">
          <a:xfrm>
            <a:off x="5183454" y="1031685"/>
            <a:ext cx="3154710"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阪急京都線連続立体　整備済み</a:t>
            </a:r>
            <a:endParaRPr lang="en-US" altLang="ja-JP" sz="1800" u="sng" dirty="0">
              <a:latin typeface="Arial" charset="0"/>
            </a:endParaRPr>
          </a:p>
        </p:txBody>
      </p:sp>
      <p:sp>
        <p:nvSpPr>
          <p:cNvPr id="26875" name="テキスト ボックス 4">
            <a:extLst>
              <a:ext uri="{FF2B5EF4-FFF2-40B4-BE49-F238E27FC236}">
                <a16:creationId xmlns:a16="http://schemas.microsoft.com/office/drawing/2014/main" id="{10ABCE4E-77C2-7D67-AD7E-C80A25C6C084}"/>
              </a:ext>
            </a:extLst>
          </p:cNvPr>
          <p:cNvSpPr txBox="1">
            <a:spLocks noChangeArrowheads="1"/>
          </p:cNvSpPr>
          <p:nvPr/>
        </p:nvSpPr>
        <p:spPr bwMode="auto">
          <a:xfrm>
            <a:off x="611365" y="1015204"/>
            <a:ext cx="2923877"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阪急京都線連続立体　未整備</a:t>
            </a:r>
            <a:endParaRPr lang="en-US" altLang="ja-JP" sz="1800" u="sng" dirty="0">
              <a:latin typeface="Arial" charset="0"/>
            </a:endParaRPr>
          </a:p>
        </p:txBody>
      </p:sp>
      <p:sp>
        <p:nvSpPr>
          <p:cNvPr id="26876" name="テキスト ボックス 114">
            <a:extLst>
              <a:ext uri="{FF2B5EF4-FFF2-40B4-BE49-F238E27FC236}">
                <a16:creationId xmlns:a16="http://schemas.microsoft.com/office/drawing/2014/main" id="{3634E640-5025-500F-6E79-5178DE175C6B}"/>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sp>
        <p:nvSpPr>
          <p:cNvPr id="26877" name="正方形/長方形 26876">
            <a:extLst>
              <a:ext uri="{FF2B5EF4-FFF2-40B4-BE49-F238E27FC236}">
                <a16:creationId xmlns:a16="http://schemas.microsoft.com/office/drawing/2014/main" id="{3A3595CC-0559-3F44-45AA-CFED1B37481E}"/>
              </a:ext>
            </a:extLst>
          </p:cNvPr>
          <p:cNvSpPr/>
          <p:nvPr/>
        </p:nvSpPr>
        <p:spPr>
          <a:xfrm>
            <a:off x="61218" y="5848568"/>
            <a:ext cx="9021050" cy="923330"/>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〇本事業の整備により、周辺の大阪高槻京都線（</a:t>
            </a:r>
            <a:r>
              <a:rPr lang="en-US" altLang="ja-JP" dirty="0">
                <a:solidFill>
                  <a:schemeClr val="tx1"/>
                </a:solidFill>
                <a:latin typeface="Arial" charset="0"/>
                <a:ea typeface="ＭＳ Ｐゴシック" charset="-128"/>
              </a:rPr>
              <a:t>-77</a:t>
            </a:r>
            <a:r>
              <a:rPr lang="ja-JP" altLang="en-US" dirty="0">
                <a:solidFill>
                  <a:schemeClr val="tx1"/>
                </a:solidFill>
                <a:latin typeface="Arial" charset="0"/>
                <a:ea typeface="ＭＳ Ｐゴシック" charset="-128"/>
              </a:rPr>
              <a:t>百台）、豊中岸部線（</a:t>
            </a:r>
            <a:r>
              <a:rPr lang="en-US" altLang="ja-JP" dirty="0">
                <a:solidFill>
                  <a:schemeClr val="tx1"/>
                </a:solidFill>
                <a:latin typeface="Arial" charset="0"/>
                <a:ea typeface="ＭＳ Ｐゴシック" charset="-128"/>
              </a:rPr>
              <a:t>-40</a:t>
            </a:r>
            <a:r>
              <a:rPr lang="ja-JP" altLang="en-US" dirty="0">
                <a:solidFill>
                  <a:schemeClr val="tx1"/>
                </a:solidFill>
                <a:latin typeface="Arial" charset="0"/>
                <a:ea typeface="ＭＳ Ｐゴシック" charset="-128"/>
              </a:rPr>
              <a:t>百台）などから千里丘</a:t>
            </a:r>
            <a:r>
              <a:rPr lang="ja-JP" altLang="en-US" dirty="0">
                <a:latin typeface="Arial" charset="0"/>
                <a:ea typeface="ＭＳ Ｐゴシック" charset="-128"/>
              </a:rPr>
              <a:t>三島線（</a:t>
            </a:r>
            <a:r>
              <a:rPr lang="en-US" altLang="ja-JP" dirty="0">
                <a:latin typeface="Arial" charset="0"/>
                <a:ea typeface="ＭＳ Ｐゴシック" charset="-128"/>
              </a:rPr>
              <a:t>+102</a:t>
            </a:r>
            <a:r>
              <a:rPr lang="ja-JP" altLang="en-US" dirty="0">
                <a:latin typeface="Arial" charset="0"/>
                <a:ea typeface="ＭＳ Ｐゴシック" charset="-128"/>
              </a:rPr>
              <a:t>百台）など</a:t>
            </a:r>
            <a:r>
              <a:rPr lang="ja-JP" altLang="en-US" dirty="0">
                <a:solidFill>
                  <a:schemeClr val="tx1"/>
                </a:solidFill>
                <a:latin typeface="Arial" charset="0"/>
                <a:ea typeface="ＭＳ Ｐゴシック" charset="-128"/>
              </a:rPr>
              <a:t>の阪急京都線交差路線に交通転換すると予測</a:t>
            </a:r>
            <a:endParaRPr lang="en-US" altLang="ja-JP" dirty="0">
              <a:solidFill>
                <a:schemeClr val="tx1"/>
              </a:solidFill>
              <a:latin typeface="Arial" charset="0"/>
              <a:ea typeface="ＭＳ Ｐゴシック" charset="-128"/>
            </a:endParaRPr>
          </a:p>
          <a:p>
            <a:pPr marL="177800" indent="-177800">
              <a:defRPr/>
            </a:pPr>
            <a:r>
              <a:rPr lang="ja-JP" altLang="en-US" dirty="0">
                <a:latin typeface="Arial" charset="0"/>
                <a:ea typeface="ＭＳ Ｐゴシック" charset="-128"/>
              </a:rPr>
              <a:t>〇阪急京都線交差路線が交通を分担することにより、周辺路線の速度の上昇が見込まれる</a:t>
            </a:r>
            <a:endParaRPr lang="ja-JP" altLang="en-US" dirty="0">
              <a:solidFill>
                <a:schemeClr val="tx1"/>
              </a:solidFill>
              <a:latin typeface="Arial" charset="0"/>
              <a:ea typeface="ＭＳ Ｐゴシック" charset="-128"/>
            </a:endParaRPr>
          </a:p>
        </p:txBody>
      </p:sp>
      <p:pic>
        <p:nvPicPr>
          <p:cNvPr id="26883" name="図 26882">
            <a:extLst>
              <a:ext uri="{FF2B5EF4-FFF2-40B4-BE49-F238E27FC236}">
                <a16:creationId xmlns:a16="http://schemas.microsoft.com/office/drawing/2014/main" id="{C6B3AE6E-9083-C10F-CCBA-EBA2AE343A51}"/>
              </a:ext>
            </a:extLst>
          </p:cNvPr>
          <p:cNvPicPr>
            <a:picLocks noChangeAspect="1"/>
          </p:cNvPicPr>
          <p:nvPr/>
        </p:nvPicPr>
        <p:blipFill rotWithShape="1">
          <a:blip r:embed="rId3"/>
          <a:srcRect l="12544" t="1342" r="12314" b="1225"/>
          <a:stretch/>
        </p:blipFill>
        <p:spPr>
          <a:xfrm>
            <a:off x="4642494" y="1506983"/>
            <a:ext cx="4459891" cy="4149706"/>
          </a:xfrm>
          <a:prstGeom prst="rect">
            <a:avLst/>
          </a:prstGeom>
        </p:spPr>
      </p:pic>
      <p:sp>
        <p:nvSpPr>
          <p:cNvPr id="26885" name="楕円 26884">
            <a:extLst>
              <a:ext uri="{FF2B5EF4-FFF2-40B4-BE49-F238E27FC236}">
                <a16:creationId xmlns:a16="http://schemas.microsoft.com/office/drawing/2014/main" id="{C9A93C3F-1C9F-D64A-C71D-4C9A2B1616FD}"/>
              </a:ext>
            </a:extLst>
          </p:cNvPr>
          <p:cNvSpPr/>
          <p:nvPr/>
        </p:nvSpPr>
        <p:spPr>
          <a:xfrm>
            <a:off x="7270292" y="4432735"/>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86" name="フリーフォーム: 図形 26885">
            <a:extLst>
              <a:ext uri="{FF2B5EF4-FFF2-40B4-BE49-F238E27FC236}">
                <a16:creationId xmlns:a16="http://schemas.microsoft.com/office/drawing/2014/main" id="{B117BE78-DC9B-B8A3-8FD7-778EEF7FB1D6}"/>
              </a:ext>
            </a:extLst>
          </p:cNvPr>
          <p:cNvSpPr/>
          <p:nvPr/>
        </p:nvSpPr>
        <p:spPr>
          <a:xfrm>
            <a:off x="7567704" y="4483575"/>
            <a:ext cx="500664" cy="67794"/>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87" name="テキスト ボックス 114">
            <a:extLst>
              <a:ext uri="{FF2B5EF4-FFF2-40B4-BE49-F238E27FC236}">
                <a16:creationId xmlns:a16="http://schemas.microsoft.com/office/drawing/2014/main" id="{87F8E27A-AF77-6DB3-9C3D-52E9604865E5}"/>
              </a:ext>
            </a:extLst>
          </p:cNvPr>
          <p:cNvSpPr txBox="1">
            <a:spLocks noChangeArrowheads="1"/>
          </p:cNvSpPr>
          <p:nvPr/>
        </p:nvSpPr>
        <p:spPr bwMode="auto">
          <a:xfrm>
            <a:off x="7930512" y="4326570"/>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大阪高槻京都線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180</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88" name="楕円 26887">
            <a:extLst>
              <a:ext uri="{FF2B5EF4-FFF2-40B4-BE49-F238E27FC236}">
                <a16:creationId xmlns:a16="http://schemas.microsoft.com/office/drawing/2014/main" id="{5D62152E-5074-5507-65DE-B9D2F67C1655}"/>
              </a:ext>
            </a:extLst>
          </p:cNvPr>
          <p:cNvSpPr/>
          <p:nvPr/>
        </p:nvSpPr>
        <p:spPr>
          <a:xfrm>
            <a:off x="2711880" y="4467452"/>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89" name="フリーフォーム: 図形 26888">
            <a:extLst>
              <a:ext uri="{FF2B5EF4-FFF2-40B4-BE49-F238E27FC236}">
                <a16:creationId xmlns:a16="http://schemas.microsoft.com/office/drawing/2014/main" id="{21FE1106-8C58-08B4-59F8-45FFAED38773}"/>
              </a:ext>
            </a:extLst>
          </p:cNvPr>
          <p:cNvSpPr/>
          <p:nvPr/>
        </p:nvSpPr>
        <p:spPr>
          <a:xfrm>
            <a:off x="3009292" y="4518292"/>
            <a:ext cx="500664" cy="67794"/>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0" name="テキスト ボックス 114">
            <a:extLst>
              <a:ext uri="{FF2B5EF4-FFF2-40B4-BE49-F238E27FC236}">
                <a16:creationId xmlns:a16="http://schemas.microsoft.com/office/drawing/2014/main" id="{F95518DA-F877-773A-D0B5-EB97D1157640}"/>
              </a:ext>
            </a:extLst>
          </p:cNvPr>
          <p:cNvSpPr txBox="1">
            <a:spLocks noChangeArrowheads="1"/>
          </p:cNvSpPr>
          <p:nvPr/>
        </p:nvSpPr>
        <p:spPr bwMode="auto">
          <a:xfrm>
            <a:off x="3372100" y="4361287"/>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大阪高槻京都線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257</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2" name="楕円 26891">
            <a:extLst>
              <a:ext uri="{FF2B5EF4-FFF2-40B4-BE49-F238E27FC236}">
                <a16:creationId xmlns:a16="http://schemas.microsoft.com/office/drawing/2014/main" id="{42C1027A-B250-078F-F5B4-ED4B0BA3A961}"/>
              </a:ext>
            </a:extLst>
          </p:cNvPr>
          <p:cNvSpPr/>
          <p:nvPr/>
        </p:nvSpPr>
        <p:spPr>
          <a:xfrm>
            <a:off x="1294618" y="4241833"/>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3" name="フリーフォーム: 図形 26892">
            <a:extLst>
              <a:ext uri="{FF2B5EF4-FFF2-40B4-BE49-F238E27FC236}">
                <a16:creationId xmlns:a16="http://schemas.microsoft.com/office/drawing/2014/main" id="{89388E3D-EDE3-5D00-DCE0-451784E92644}"/>
              </a:ext>
            </a:extLst>
          </p:cNvPr>
          <p:cNvSpPr/>
          <p:nvPr/>
        </p:nvSpPr>
        <p:spPr>
          <a:xfrm flipH="1" flipV="1">
            <a:off x="1315288" y="4538777"/>
            <a:ext cx="117297" cy="42724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4" name="テキスト ボックス 114">
            <a:extLst>
              <a:ext uri="{FF2B5EF4-FFF2-40B4-BE49-F238E27FC236}">
                <a16:creationId xmlns:a16="http://schemas.microsoft.com/office/drawing/2014/main" id="{919637B5-896A-C036-DB7F-4D037278E5D5}"/>
              </a:ext>
            </a:extLst>
          </p:cNvPr>
          <p:cNvSpPr txBox="1">
            <a:spLocks noChangeArrowheads="1"/>
          </p:cNvSpPr>
          <p:nvPr/>
        </p:nvSpPr>
        <p:spPr bwMode="auto">
          <a:xfrm>
            <a:off x="959736" y="4872791"/>
            <a:ext cx="673261"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豊中岸辺線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224</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5" name="楕円 26894">
            <a:extLst>
              <a:ext uri="{FF2B5EF4-FFF2-40B4-BE49-F238E27FC236}">
                <a16:creationId xmlns:a16="http://schemas.microsoft.com/office/drawing/2014/main" id="{8478D766-F310-89B7-3312-A79F32FA1D19}"/>
              </a:ext>
            </a:extLst>
          </p:cNvPr>
          <p:cNvSpPr/>
          <p:nvPr/>
        </p:nvSpPr>
        <p:spPr>
          <a:xfrm>
            <a:off x="5869218" y="4241833"/>
            <a:ext cx="307220" cy="307220"/>
          </a:xfrm>
          <a:prstGeom prst="ellipse">
            <a:avLst/>
          </a:prstGeom>
          <a:noFill/>
          <a:ln w="28575">
            <a:solidFill>
              <a:srgbClr val="0ED07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6" name="フリーフォーム: 図形 26895">
            <a:extLst>
              <a:ext uri="{FF2B5EF4-FFF2-40B4-BE49-F238E27FC236}">
                <a16:creationId xmlns:a16="http://schemas.microsoft.com/office/drawing/2014/main" id="{A06C81A6-F4DC-F20B-EC8E-1BDE7A985DD8}"/>
              </a:ext>
            </a:extLst>
          </p:cNvPr>
          <p:cNvSpPr/>
          <p:nvPr/>
        </p:nvSpPr>
        <p:spPr>
          <a:xfrm flipH="1" flipV="1">
            <a:off x="5889888" y="4538777"/>
            <a:ext cx="117297" cy="42724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97" name="テキスト ボックス 114">
            <a:extLst>
              <a:ext uri="{FF2B5EF4-FFF2-40B4-BE49-F238E27FC236}">
                <a16:creationId xmlns:a16="http://schemas.microsoft.com/office/drawing/2014/main" id="{7F7BF60A-9DFA-0B1A-353C-4219EB0B751C}"/>
              </a:ext>
            </a:extLst>
          </p:cNvPr>
          <p:cNvSpPr txBox="1">
            <a:spLocks noChangeArrowheads="1"/>
          </p:cNvSpPr>
          <p:nvPr/>
        </p:nvSpPr>
        <p:spPr bwMode="auto">
          <a:xfrm>
            <a:off x="5534336" y="4872791"/>
            <a:ext cx="673261"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DE64"/>
                </a:solidFill>
                <a:latin typeface="Arial" charset="0"/>
              </a:rPr>
              <a:t>豊中岸辺線</a:t>
            </a:r>
            <a:endParaRPr lang="en-US" altLang="ja-JP" sz="1050" b="1" dirty="0">
              <a:solidFill>
                <a:srgbClr val="00DE64"/>
              </a:solidFill>
              <a:latin typeface="Arial" charset="0"/>
            </a:endParaRPr>
          </a:p>
          <a:p>
            <a:pPr algn="ctr" eaLnBrk="1" hangingPunct="1">
              <a:lnSpc>
                <a:spcPts val="1100"/>
              </a:lnSpc>
              <a:spcBef>
                <a:spcPct val="0"/>
              </a:spcBef>
              <a:buFontTx/>
              <a:buNone/>
            </a:pPr>
            <a:r>
              <a:rPr lang="en-US" altLang="ja-JP" sz="1050" b="1" dirty="0">
                <a:solidFill>
                  <a:srgbClr val="00DE64"/>
                </a:solidFill>
                <a:latin typeface="Arial" charset="0"/>
              </a:rPr>
              <a:t>184</a:t>
            </a:r>
            <a:r>
              <a:rPr lang="ja-JP" altLang="en-US" sz="1050" b="1" dirty="0">
                <a:solidFill>
                  <a:srgbClr val="00DE64"/>
                </a:solidFill>
                <a:latin typeface="Arial" charset="0"/>
              </a:rPr>
              <a:t>百台</a:t>
            </a:r>
            <a:r>
              <a:rPr lang="en-US" altLang="ja-JP" sz="1050" b="1" dirty="0">
                <a:solidFill>
                  <a:srgbClr val="00DE64"/>
                </a:solidFill>
                <a:latin typeface="Arial" charset="0"/>
              </a:rPr>
              <a:t>/</a:t>
            </a:r>
            <a:r>
              <a:rPr lang="ja-JP" altLang="en-US" sz="1050" b="1" dirty="0">
                <a:solidFill>
                  <a:srgbClr val="00DE64"/>
                </a:solidFill>
                <a:latin typeface="Arial" charset="0"/>
              </a:rPr>
              <a:t>日</a:t>
            </a:r>
          </a:p>
        </p:txBody>
      </p:sp>
      <p:sp>
        <p:nvSpPr>
          <p:cNvPr id="26898" name="楕円 26897">
            <a:extLst>
              <a:ext uri="{FF2B5EF4-FFF2-40B4-BE49-F238E27FC236}">
                <a16:creationId xmlns:a16="http://schemas.microsoft.com/office/drawing/2014/main" id="{9A525047-C08F-5ED9-0C3F-AFBAE9CF97AC}"/>
              </a:ext>
            </a:extLst>
          </p:cNvPr>
          <p:cNvSpPr/>
          <p:nvPr/>
        </p:nvSpPr>
        <p:spPr>
          <a:xfrm>
            <a:off x="2819714" y="3976607"/>
            <a:ext cx="307220" cy="307220"/>
          </a:xfrm>
          <a:prstGeom prst="ellipse">
            <a:avLst/>
          </a:prstGeom>
          <a:noFill/>
          <a:ln w="28575">
            <a:solidFill>
              <a:schemeClr val="tx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899" name="フリーフォーム: 図形 26898">
            <a:extLst>
              <a:ext uri="{FF2B5EF4-FFF2-40B4-BE49-F238E27FC236}">
                <a16:creationId xmlns:a16="http://schemas.microsoft.com/office/drawing/2014/main" id="{F9A5D1B5-A164-1130-8640-0F729070A324}"/>
              </a:ext>
            </a:extLst>
          </p:cNvPr>
          <p:cNvSpPr/>
          <p:nvPr/>
        </p:nvSpPr>
        <p:spPr>
          <a:xfrm>
            <a:off x="3117126" y="4049521"/>
            <a:ext cx="385352" cy="45719"/>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00" name="テキスト ボックス 114">
            <a:extLst>
              <a:ext uri="{FF2B5EF4-FFF2-40B4-BE49-F238E27FC236}">
                <a16:creationId xmlns:a16="http://schemas.microsoft.com/office/drawing/2014/main" id="{474AFA80-9C1E-F797-D9C7-7850DD18B1FE}"/>
              </a:ext>
            </a:extLst>
          </p:cNvPr>
          <p:cNvSpPr txBox="1">
            <a:spLocks noChangeArrowheads="1"/>
          </p:cNvSpPr>
          <p:nvPr/>
        </p:nvSpPr>
        <p:spPr bwMode="auto">
          <a:xfrm>
            <a:off x="3488352" y="4035239"/>
            <a:ext cx="807913" cy="282129"/>
          </a:xfrm>
          <a:prstGeom prst="rect">
            <a:avLst/>
          </a:prstGeom>
          <a:solidFill>
            <a:schemeClr val="bg1"/>
          </a:solidFill>
          <a:ln w="12700">
            <a:solidFill>
              <a:schemeClr val="tx2">
                <a:lumMod val="60000"/>
                <a:lumOff val="40000"/>
              </a:schemeClr>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00FF"/>
                </a:solidFill>
                <a:latin typeface="Arial" charset="0"/>
              </a:rPr>
              <a:t>千里丘三島線</a:t>
            </a:r>
            <a:endParaRPr lang="en-US" altLang="ja-JP" sz="1050" b="1" dirty="0">
              <a:solidFill>
                <a:srgbClr val="0000FF"/>
              </a:solidFill>
              <a:latin typeface="Arial" charset="0"/>
            </a:endParaRPr>
          </a:p>
          <a:p>
            <a:pPr algn="ctr" eaLnBrk="1" hangingPunct="1">
              <a:lnSpc>
                <a:spcPts val="1100"/>
              </a:lnSpc>
              <a:spcBef>
                <a:spcPct val="0"/>
              </a:spcBef>
              <a:buFontTx/>
              <a:buNone/>
            </a:pPr>
            <a:r>
              <a:rPr lang="en-US" altLang="ja-JP" sz="1050" b="1" dirty="0">
                <a:solidFill>
                  <a:srgbClr val="0000FF"/>
                </a:solidFill>
                <a:latin typeface="Arial" charset="0"/>
              </a:rPr>
              <a:t>17</a:t>
            </a:r>
            <a:r>
              <a:rPr lang="ja-JP" altLang="en-US" sz="1050" b="1" dirty="0">
                <a:solidFill>
                  <a:srgbClr val="0000FF"/>
                </a:solidFill>
                <a:latin typeface="Arial" charset="0"/>
              </a:rPr>
              <a:t>百台</a:t>
            </a:r>
            <a:r>
              <a:rPr lang="en-US" altLang="ja-JP" sz="1050" b="1" dirty="0">
                <a:solidFill>
                  <a:srgbClr val="0000FF"/>
                </a:solidFill>
                <a:latin typeface="Arial" charset="0"/>
              </a:rPr>
              <a:t>/</a:t>
            </a:r>
            <a:r>
              <a:rPr lang="ja-JP" altLang="en-US" sz="1050" b="1" dirty="0">
                <a:solidFill>
                  <a:srgbClr val="0000FF"/>
                </a:solidFill>
                <a:latin typeface="Arial" charset="0"/>
              </a:rPr>
              <a:t>日</a:t>
            </a:r>
          </a:p>
        </p:txBody>
      </p:sp>
      <p:sp>
        <p:nvSpPr>
          <p:cNvPr id="26901" name="楕円 26900">
            <a:extLst>
              <a:ext uri="{FF2B5EF4-FFF2-40B4-BE49-F238E27FC236}">
                <a16:creationId xmlns:a16="http://schemas.microsoft.com/office/drawing/2014/main" id="{1193D91D-70C5-400B-B10D-4BC7088F5DD6}"/>
              </a:ext>
            </a:extLst>
          </p:cNvPr>
          <p:cNvSpPr/>
          <p:nvPr/>
        </p:nvSpPr>
        <p:spPr>
          <a:xfrm>
            <a:off x="7379168" y="3951019"/>
            <a:ext cx="307220" cy="307220"/>
          </a:xfrm>
          <a:prstGeom prst="ellipse">
            <a:avLst/>
          </a:prstGeom>
          <a:noFill/>
          <a:ln w="28575">
            <a:solidFill>
              <a:schemeClr val="tx2">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6902" name="フリーフォーム: 図形 26901">
            <a:extLst>
              <a:ext uri="{FF2B5EF4-FFF2-40B4-BE49-F238E27FC236}">
                <a16:creationId xmlns:a16="http://schemas.microsoft.com/office/drawing/2014/main" id="{BAB6B18B-9E19-6E39-00BE-77DF911662FB}"/>
              </a:ext>
            </a:extLst>
          </p:cNvPr>
          <p:cNvSpPr/>
          <p:nvPr/>
        </p:nvSpPr>
        <p:spPr>
          <a:xfrm>
            <a:off x="7676580" y="4023933"/>
            <a:ext cx="385352" cy="45719"/>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03" name="テキスト ボックス 114">
            <a:extLst>
              <a:ext uri="{FF2B5EF4-FFF2-40B4-BE49-F238E27FC236}">
                <a16:creationId xmlns:a16="http://schemas.microsoft.com/office/drawing/2014/main" id="{7C18AB0D-3715-1C8F-5EE2-3582B648C42E}"/>
              </a:ext>
            </a:extLst>
          </p:cNvPr>
          <p:cNvSpPr txBox="1">
            <a:spLocks noChangeArrowheads="1"/>
          </p:cNvSpPr>
          <p:nvPr/>
        </p:nvSpPr>
        <p:spPr bwMode="auto">
          <a:xfrm>
            <a:off x="8053457" y="4004508"/>
            <a:ext cx="807913" cy="282129"/>
          </a:xfrm>
          <a:prstGeom prst="rect">
            <a:avLst/>
          </a:prstGeom>
          <a:solidFill>
            <a:schemeClr val="bg1"/>
          </a:solidFill>
          <a:ln w="12700">
            <a:solidFill>
              <a:schemeClr val="tx2">
                <a:lumMod val="60000"/>
                <a:lumOff val="40000"/>
              </a:schemeClr>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0000FF"/>
                </a:solidFill>
                <a:latin typeface="Arial" charset="0"/>
              </a:rPr>
              <a:t>千里丘三島線</a:t>
            </a:r>
            <a:endParaRPr lang="en-US" altLang="ja-JP" sz="1050" b="1" dirty="0">
              <a:solidFill>
                <a:srgbClr val="0000FF"/>
              </a:solidFill>
              <a:latin typeface="Arial" charset="0"/>
            </a:endParaRPr>
          </a:p>
          <a:p>
            <a:pPr algn="ctr" eaLnBrk="1" hangingPunct="1">
              <a:lnSpc>
                <a:spcPts val="1100"/>
              </a:lnSpc>
              <a:spcBef>
                <a:spcPct val="0"/>
              </a:spcBef>
              <a:buFontTx/>
              <a:buNone/>
            </a:pPr>
            <a:r>
              <a:rPr lang="en-US" altLang="ja-JP" sz="1050" b="1" dirty="0">
                <a:solidFill>
                  <a:srgbClr val="0000FF"/>
                </a:solidFill>
                <a:latin typeface="Arial" charset="0"/>
              </a:rPr>
              <a:t>119</a:t>
            </a:r>
            <a:r>
              <a:rPr lang="ja-JP" altLang="en-US" sz="1050" b="1" dirty="0">
                <a:solidFill>
                  <a:srgbClr val="0000FF"/>
                </a:solidFill>
                <a:latin typeface="Arial" charset="0"/>
              </a:rPr>
              <a:t>百台</a:t>
            </a:r>
            <a:r>
              <a:rPr lang="en-US" altLang="ja-JP" sz="1050" b="1" dirty="0">
                <a:solidFill>
                  <a:srgbClr val="0000FF"/>
                </a:solidFill>
                <a:latin typeface="Arial" charset="0"/>
              </a:rPr>
              <a:t>/</a:t>
            </a:r>
            <a:r>
              <a:rPr lang="ja-JP" altLang="en-US" sz="1050" b="1" dirty="0">
                <a:solidFill>
                  <a:srgbClr val="0000FF"/>
                </a:solidFill>
                <a:latin typeface="Arial" charset="0"/>
              </a:rPr>
              <a:t>日</a:t>
            </a:r>
          </a:p>
        </p:txBody>
      </p:sp>
    </p:spTree>
    <p:extLst>
      <p:ext uri="{BB962C8B-B14F-4D97-AF65-F5344CB8AC3E}">
        <p14:creationId xmlns:p14="http://schemas.microsoft.com/office/powerpoint/2010/main" val="369807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13</a:t>
            </a:fld>
            <a:endParaRPr kumimoji="1" lang="ja-JP" altLang="en-US"/>
          </a:p>
        </p:txBody>
      </p:sp>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68" name="正方形/長方形 67"/>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a:defRPr/>
            </a:pPr>
            <a:r>
              <a:rPr lang="ja-JP" altLang="en-US" b="1" dirty="0">
                <a:solidFill>
                  <a:schemeClr val="tx1"/>
                </a:solidFill>
              </a:rPr>
              <a:t>　　</a:t>
            </a:r>
            <a:r>
              <a:rPr lang="ja-JP" altLang="en-US" dirty="0">
                <a:solidFill>
                  <a:schemeClr val="tx1"/>
                </a:solidFill>
              </a:rPr>
              <a:t>連立事業及び関連道路の整備・改良に伴い自動車交通が円滑化し、走行時間が短縮</a:t>
            </a:r>
            <a:endParaRPr lang="en-US" altLang="ja-JP" dirty="0">
              <a:solidFill>
                <a:schemeClr val="tx1"/>
              </a:solidFill>
            </a:endParaRPr>
          </a:p>
          <a:p>
            <a:pPr>
              <a:defRPr/>
            </a:pPr>
            <a:r>
              <a:rPr lang="ja-JP" altLang="en-US" dirty="0">
                <a:solidFill>
                  <a:schemeClr val="tx1"/>
                </a:solidFill>
              </a:rPr>
              <a:t>　　されることにより道路利用者の得られる利益を貨幣換算したもの。　</a:t>
            </a:r>
          </a:p>
        </p:txBody>
      </p:sp>
      <p:sp>
        <p:nvSpPr>
          <p:cNvPr id="69" name="テキスト ボックス 68"/>
          <p:cNvSpPr txBox="1"/>
          <p:nvPr/>
        </p:nvSpPr>
        <p:spPr bwMode="auto">
          <a:xfrm>
            <a:off x="12700"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grpSp>
        <p:nvGrpSpPr>
          <p:cNvPr id="71" name="グループ化 1"/>
          <p:cNvGrpSpPr>
            <a:grpSpLocks/>
          </p:cNvGrpSpPr>
          <p:nvPr/>
        </p:nvGrpSpPr>
        <p:grpSpPr bwMode="auto">
          <a:xfrm>
            <a:off x="4284663" y="2898775"/>
            <a:ext cx="4751387" cy="1609725"/>
            <a:chOff x="1190624" y="4381641"/>
            <a:chExt cx="6762750" cy="1885950"/>
          </a:xfrm>
        </p:grpSpPr>
        <p:grpSp>
          <p:nvGrpSpPr>
            <p:cNvPr id="74" name="グループ化 3"/>
            <p:cNvGrpSpPr>
              <a:grpSpLocks/>
            </p:cNvGrpSpPr>
            <p:nvPr/>
          </p:nvGrpSpPr>
          <p:grpSpPr bwMode="auto">
            <a:xfrm>
              <a:off x="1190624" y="4381641"/>
              <a:ext cx="6762750" cy="1885950"/>
              <a:chOff x="1049338" y="1109663"/>
              <a:chExt cx="6762750" cy="1885950"/>
            </a:xfrm>
          </p:grpSpPr>
          <p:pic>
            <p:nvPicPr>
              <p:cNvPr id="76"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右矢印 83"/>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8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75" name="正方形/長方形 74"/>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95" name="グループ化 9"/>
          <p:cNvGrpSpPr>
            <a:grpSpLocks/>
          </p:cNvGrpSpPr>
          <p:nvPr/>
        </p:nvGrpSpPr>
        <p:grpSpPr bwMode="auto">
          <a:xfrm>
            <a:off x="136525" y="3067050"/>
            <a:ext cx="4489450" cy="1441450"/>
            <a:chOff x="1434599" y="3226719"/>
            <a:chExt cx="6264696" cy="2411405"/>
          </a:xfrm>
        </p:grpSpPr>
        <p:pic>
          <p:nvPicPr>
            <p:cNvPr id="9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正方形/長方形 104"/>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10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10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108" name="テキスト ボックス 107">
            <a:extLst>
              <a:ext uri="{FF2B5EF4-FFF2-40B4-BE49-F238E27FC236}">
                <a16:creationId xmlns:a16="http://schemas.microsoft.com/office/drawing/2014/main" id="{AD2D7BFB-D77F-4347-9932-6BB940D3CC28}"/>
              </a:ext>
            </a:extLst>
          </p:cNvPr>
          <p:cNvSpPr txBox="1">
            <a:spLocks noChangeArrowheads="1"/>
          </p:cNvSpPr>
          <p:nvPr/>
        </p:nvSpPr>
        <p:spPr bwMode="auto">
          <a:xfrm>
            <a:off x="136525" y="5305013"/>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solidFill>
                  <a:srgbClr val="FF0000"/>
                </a:solidFill>
                <a:latin typeface="Meiryo UI" panose="020B0604030504040204" pitchFamily="50" charset="-128"/>
                <a:ea typeface="Meiryo UI" panose="020B0604030504040204" pitchFamily="50" charset="-128"/>
              </a:rPr>
              <a:t>704.5</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221624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18"/>
          <p:cNvSpPr>
            <a:spLocks noGrp="1"/>
          </p:cNvSpPr>
          <p:nvPr>
            <p:ph type="sldNum" sz="quarter" idx="12"/>
          </p:nvPr>
        </p:nvSpPr>
        <p:spPr>
          <a:xfrm>
            <a:off x="7010400" y="6556891"/>
            <a:ext cx="2133600" cy="365125"/>
          </a:xfrm>
        </p:spPr>
        <p:txBody>
          <a:bodyPr/>
          <a:lstStyle/>
          <a:p>
            <a:fld id="{D2D8002D-B5B0-4BAC-B1F6-782DDCCE6D9C}" type="slidenum">
              <a:rPr kumimoji="1" lang="ja-JP" altLang="en-US" smtClean="0"/>
              <a:t>14</a:t>
            </a:fld>
            <a:endParaRPr kumimoji="1" lang="ja-JP" altLang="en-US"/>
          </a:p>
        </p:txBody>
      </p:sp>
      <p:sp>
        <p:nvSpPr>
          <p:cNvPr id="6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0" name="正方形/長方形 19"/>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a:defRPr/>
            </a:pPr>
            <a:r>
              <a:rPr lang="ja-JP" altLang="en-US" b="1" dirty="0">
                <a:solidFill>
                  <a:schemeClr val="tx1"/>
                </a:solidFill>
                <a:latin typeface="ＭＳ Ｐゴシック" pitchFamily="50" charset="-128"/>
              </a:rPr>
              <a:t>　　</a:t>
            </a:r>
            <a:r>
              <a:rPr lang="ja-JP" altLang="en-US" dirty="0">
                <a:solidFill>
                  <a:schemeClr val="tx1"/>
                </a:solidFill>
              </a:rPr>
              <a:t>連立事業及び関連道路の整備・改良に伴い自動車交通が円滑化し、</a:t>
            </a:r>
            <a:r>
              <a:rPr lang="ja-JP" altLang="en-US" dirty="0">
                <a:solidFill>
                  <a:schemeClr val="tx1"/>
                </a:solidFill>
                <a:latin typeface="ＭＳ Ｐゴシック" pitchFamily="50" charset="-128"/>
              </a:rPr>
              <a:t>燃費が向上する</a:t>
            </a:r>
            <a:endParaRPr lang="en-US" altLang="ja-JP" dirty="0">
              <a:solidFill>
                <a:schemeClr val="tx1"/>
              </a:solidFill>
              <a:latin typeface="ＭＳ Ｐゴシック" pitchFamily="50" charset="-128"/>
            </a:endParaRPr>
          </a:p>
          <a:p>
            <a:pPr>
              <a:defRPr/>
            </a:pPr>
            <a:r>
              <a:rPr lang="ja-JP" altLang="en-US" dirty="0">
                <a:solidFill>
                  <a:schemeClr val="tx1"/>
                </a:solidFill>
                <a:latin typeface="ＭＳ Ｐゴシック" pitchFamily="50" charset="-128"/>
              </a:rPr>
              <a:t>　　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）が節約されることにより、</a:t>
            </a:r>
            <a:r>
              <a:rPr lang="ja-JP" altLang="en-US" dirty="0">
                <a:solidFill>
                  <a:schemeClr val="tx1"/>
                </a:solidFill>
              </a:rPr>
              <a:t>道路利用者の得られる利益を貨幣換算</a:t>
            </a:r>
            <a:endParaRPr lang="en-US" altLang="ja-JP" dirty="0">
              <a:solidFill>
                <a:schemeClr val="tx1"/>
              </a:solidFill>
            </a:endParaRPr>
          </a:p>
          <a:p>
            <a:pPr>
              <a:defRPr/>
            </a:pPr>
            <a:r>
              <a:rPr lang="ja-JP" altLang="en-US" dirty="0">
                <a:solidFill>
                  <a:schemeClr val="tx1"/>
                </a:solidFill>
              </a:rPr>
              <a:t>　　 したもの。</a:t>
            </a:r>
            <a:endParaRPr lang="ja-JP" altLang="en-US" dirty="0">
              <a:solidFill>
                <a:schemeClr val="tx1"/>
              </a:solidFill>
              <a:latin typeface="ＭＳ Ｐゴシック" pitchFamily="50" charset="-128"/>
            </a:endParaRPr>
          </a:p>
        </p:txBody>
      </p:sp>
      <p:sp>
        <p:nvSpPr>
          <p:cNvPr id="21" name="正方形/長方形 20"/>
          <p:cNvSpPr/>
          <p:nvPr/>
        </p:nvSpPr>
        <p:spPr>
          <a:xfrm>
            <a:off x="373063" y="16384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22" name="テキスト ボックス 21"/>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3"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a:t>
            </a:r>
            <a:r>
              <a:rPr lang="en-US" altLang="ja-JP" sz="1800" b="1" dirty="0">
                <a:solidFill>
                  <a:srgbClr val="FF0000"/>
                </a:solidFill>
                <a:latin typeface="Meiryo UI" panose="020B0604030504040204" pitchFamily="50" charset="-128"/>
                <a:ea typeface="Meiryo UI" panose="020B0604030504040204" pitchFamily="50" charset="-128"/>
              </a:rPr>
              <a:t>90.4</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3044057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521950"/>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xmlns:mc="http://schemas.openxmlformats.org/markup-compatibility/2006" xmlns:a14="http://schemas.microsoft.com/office/drawing/2010/main" val="000000" mc:Ignorable="a14" a14:legacySpreadsheetColorIndex="8"/>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xmlns:mc="http://schemas.openxmlformats.org/markup-compatibility/2006" xmlns:a14="http://schemas.microsoft.com/office/drawing/2010/main" val="000000" mc:Ignorable="a14" a14:legacySpreadsheetColorIndex="8"/>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xmlns:mc="http://schemas.openxmlformats.org/markup-compatibility/2006" xmlns:a14="http://schemas.microsoft.com/office/drawing/2010/main" val="000000" mc:Ignorable="a14" a14:legacySpreadsheetColorIndex="8"/>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778875"/>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鉄道高架化による踏切除却や道路</a:t>
            </a:r>
            <a:r>
              <a:rPr lang="ja-JP" altLang="en-US" dirty="0">
                <a:solidFill>
                  <a:schemeClr val="tx1"/>
                </a:solidFill>
              </a:rPr>
              <a:t>整備・改良に伴う自動車交通の分散化により</a:t>
            </a:r>
            <a:endParaRPr lang="en-US" altLang="ja-JP" dirty="0">
              <a:solidFill>
                <a:schemeClr val="tx1"/>
              </a:solidFill>
            </a:endParaRPr>
          </a:p>
          <a:p>
            <a:pPr eaLnBrk="1" hangingPunct="1">
              <a:defRPr/>
            </a:pPr>
            <a:r>
              <a:rPr lang="ja-JP" altLang="en-US" dirty="0">
                <a:solidFill>
                  <a:schemeClr val="tx1"/>
                </a:solidFill>
                <a:latin typeface="ＭＳ Ｐゴシック" pitchFamily="50" charset="-128"/>
              </a:rPr>
              <a:t>　　解消する交通事故による社会的損失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644062"/>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9709" name="テキスト ボックス 1665"/>
          <p:cNvSpPr txBox="1">
            <a:spLocks noChangeArrowheads="1"/>
          </p:cNvSpPr>
          <p:nvPr/>
        </p:nvSpPr>
        <p:spPr bwMode="auto">
          <a:xfrm>
            <a:off x="115888" y="5392738"/>
            <a:ext cx="8932862"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交通事故減少便益</a:t>
            </a:r>
            <a:r>
              <a:rPr lang="en-US" altLang="ja-JP" sz="1800" b="1" dirty="0">
                <a:latin typeface="Meiryo UI" panose="020B0604030504040204" pitchFamily="50" charset="-128"/>
                <a:ea typeface="Meiryo UI" panose="020B0604030504040204" pitchFamily="50" charset="-128"/>
              </a:rPr>
              <a:t> </a:t>
            </a:r>
            <a:r>
              <a:rPr lang="en-US" altLang="ja-JP" sz="1800" b="1" dirty="0">
                <a:solidFill>
                  <a:srgbClr val="FF0000"/>
                </a:solidFill>
                <a:latin typeface="Meiryo UI" panose="020B0604030504040204" pitchFamily="50" charset="-128"/>
                <a:ea typeface="Meiryo UI" panose="020B0604030504040204" pitchFamily="50" charset="-128"/>
              </a:rPr>
              <a:t>14.6</a:t>
            </a:r>
            <a:r>
              <a:rPr lang="ja-JP" altLang="en-US" sz="1800" b="1" dirty="0">
                <a:solidFill>
                  <a:srgbClr val="FF0000"/>
                </a:solidFill>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017965" y="6537325"/>
            <a:ext cx="2133600" cy="365125"/>
          </a:xfrm>
        </p:spPr>
        <p:txBody>
          <a:bodyPr/>
          <a:lstStyle/>
          <a:p>
            <a:fld id="{D2D8002D-B5B0-4BAC-B1F6-782DDCCE6D9C}" type="slidenum">
              <a:rPr kumimoji="1" lang="ja-JP" altLang="en-US" smtClean="0"/>
              <a:t>15</a:t>
            </a:fld>
            <a:endParaRPr kumimoji="1" lang="ja-JP" altLang="en-US" dirty="0"/>
          </a:p>
        </p:txBody>
      </p:sp>
      <p:sp>
        <p:nvSpPr>
          <p:cNvPr id="1666"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33710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55976" y="1815921"/>
            <a:ext cx="4681736" cy="4247317"/>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令和４</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：平成</a:t>
            </a:r>
            <a:r>
              <a:rPr lang="en-US" altLang="ja-JP" dirty="0">
                <a:latin typeface="ＭＳ Ｐゴシック" panose="020B0600070205080204" pitchFamily="50" charset="-128"/>
                <a:ea typeface="ＭＳ Ｐゴシック" panose="020B0600070205080204" pitchFamily="50" charset="-128"/>
              </a:rPr>
              <a:t>27</a:t>
            </a:r>
            <a:r>
              <a:rPr lang="ja-JP" altLang="en-US" dirty="0">
                <a:latin typeface="ＭＳ Ｐゴシック" panose="020B0600070205080204" pitchFamily="50" charset="-128"/>
                <a:ea typeface="ＭＳ Ｐゴシック" panose="020B0600070205080204" pitchFamily="50" charset="-128"/>
              </a:rPr>
              <a:t>年度交通ｾﾝｻｽ</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事業費</a:t>
            </a:r>
            <a:r>
              <a:rPr lang="en-US" altLang="zh-TW"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500.8</a:t>
            </a:r>
            <a:r>
              <a:rPr lang="ja-JP" altLang="en-US" dirty="0">
                <a:latin typeface="ＭＳ Ｐゴシック" panose="020B0600070205080204" pitchFamily="50" charset="-128"/>
                <a:ea typeface="ＭＳ Ｐゴシック" panose="020B0600070205080204" pitchFamily="50" charset="-128"/>
              </a:rPr>
              <a:t>億円</a:t>
            </a:r>
            <a:r>
              <a:rPr lang="ja-JP" altLang="en-US" sz="1600" dirty="0">
                <a:latin typeface="ＭＳ Ｐゴシック" panose="020B0600070205080204" pitchFamily="50" charset="-128"/>
                <a:ea typeface="ＭＳ Ｐゴシック" panose="020B0600070205080204" pitchFamily="50" charset="-128"/>
              </a:rPr>
              <a:t>（単純価値）</a:t>
            </a:r>
            <a:endParaRPr lang="zh-TW" altLang="en-US" sz="1600"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維持管理費</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：約</a:t>
            </a:r>
            <a:r>
              <a:rPr lang="en-US" altLang="ja-JP" dirty="0">
                <a:latin typeface="ＭＳ Ｐゴシック" panose="020B0600070205080204" pitchFamily="50" charset="-128"/>
                <a:ea typeface="ＭＳ Ｐゴシック" panose="020B0600070205080204" pitchFamily="50" charset="-128"/>
              </a:rPr>
              <a:t>0.9</a:t>
            </a:r>
            <a:r>
              <a:rPr lang="ja-JP" altLang="en-US" dirty="0">
                <a:latin typeface="ＭＳ Ｐゴシック" panose="020B0600070205080204" pitchFamily="50" charset="-128"/>
                <a:ea typeface="ＭＳ Ｐゴシック" panose="020B0600070205080204" pitchFamily="50" charset="-128"/>
              </a:rPr>
              <a:t>億円</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3"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事業の投資効果（費用便益分析）①</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6" name="テキスト ボックス 6"/>
          <p:cNvSpPr txBox="1">
            <a:spLocks noChangeArrowheads="1"/>
          </p:cNvSpPr>
          <p:nvPr/>
        </p:nvSpPr>
        <p:spPr bwMode="auto">
          <a:xfrm>
            <a:off x="194873" y="5893961"/>
            <a:ext cx="6815527" cy="8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400" b="1" dirty="0">
                <a:latin typeface="ＭＳ Ｐゴシック" pitchFamily="50" charset="-128"/>
              </a:rPr>
              <a:t>◆費用便益比　</a:t>
            </a:r>
            <a:endParaRPr lang="en-US" altLang="ja-JP" sz="2400" b="1" dirty="0">
              <a:latin typeface="ＭＳ Ｐゴシック" pitchFamily="50" charset="-128"/>
            </a:endParaRPr>
          </a:p>
          <a:p>
            <a:pPr eaLnBrk="1" hangingPunct="1">
              <a:lnSpc>
                <a:spcPts val="3000"/>
              </a:lnSpc>
              <a:spcBef>
                <a:spcPct val="0"/>
              </a:spcBef>
              <a:buNone/>
            </a:pPr>
            <a:r>
              <a:rPr lang="ja-JP" altLang="en-US" sz="2400" b="1" dirty="0">
                <a:latin typeface="ＭＳ Ｐゴシック" pitchFamily="50" charset="-128"/>
              </a:rPr>
              <a:t>　　</a:t>
            </a:r>
            <a:r>
              <a:rPr lang="en-US" altLang="ja-JP" sz="2400" b="1" dirty="0">
                <a:latin typeface="ＭＳ Ｐゴシック" pitchFamily="50" charset="-128"/>
              </a:rPr>
              <a:t>B/C = 1.90</a:t>
            </a:r>
            <a:r>
              <a:rPr lang="ja-JP" altLang="en-US" sz="2400" b="1" dirty="0">
                <a:latin typeface="ＭＳ Ｐゴシック" pitchFamily="50" charset="-128"/>
              </a:rPr>
              <a:t>　</a:t>
            </a:r>
            <a:r>
              <a:rPr lang="ja-JP" altLang="en-US" sz="2400" dirty="0">
                <a:latin typeface="ＭＳ Ｐゴシック" pitchFamily="50" charset="-128"/>
              </a:rPr>
              <a:t>（</a:t>
            </a:r>
            <a:r>
              <a:rPr lang="en-US" altLang="ja-JP" sz="2400" dirty="0">
                <a:latin typeface="ＭＳ Ｐゴシック" pitchFamily="50" charset="-128"/>
              </a:rPr>
              <a:t>H24</a:t>
            </a:r>
            <a:r>
              <a:rPr lang="ja-JP" altLang="en-US" sz="2400" dirty="0">
                <a:latin typeface="ＭＳ Ｐゴシック" pitchFamily="50" charset="-128"/>
              </a:rPr>
              <a:t>事前評価時：</a:t>
            </a:r>
            <a:r>
              <a:rPr lang="en-US" altLang="ja-JP" sz="2400" dirty="0">
                <a:latin typeface="ＭＳ Ｐゴシック" pitchFamily="50" charset="-128"/>
              </a:rPr>
              <a:t>B/C</a:t>
            </a:r>
            <a:r>
              <a:rPr lang="ja-JP" altLang="en-US" sz="2400" dirty="0">
                <a:latin typeface="ＭＳ Ｐゴシック" pitchFamily="50" charset="-128"/>
              </a:rPr>
              <a:t>＝</a:t>
            </a:r>
            <a:r>
              <a:rPr lang="en-US" altLang="ja-JP" sz="2400" dirty="0">
                <a:latin typeface="ＭＳ Ｐゴシック" pitchFamily="50" charset="-128"/>
              </a:rPr>
              <a:t>2.92</a:t>
            </a:r>
            <a:r>
              <a:rPr lang="ja-JP" altLang="en-US" sz="2400" dirty="0">
                <a:latin typeface="ＭＳ Ｐゴシック" pitchFamily="50" charset="-128"/>
              </a:rPr>
              <a:t>）</a:t>
            </a:r>
            <a:endParaRPr lang="en-US" altLang="ja-JP" sz="2400" dirty="0">
              <a:latin typeface="ＭＳ Ｐゴシック" pitchFamily="50" charset="-128"/>
            </a:endParaRPr>
          </a:p>
        </p:txBody>
      </p:sp>
      <p:sp>
        <p:nvSpPr>
          <p:cNvPr id="17" name="テキスト ボックス 7"/>
          <p:cNvSpPr txBox="1">
            <a:spLocks noChangeArrowheads="1"/>
          </p:cNvSpPr>
          <p:nvPr/>
        </p:nvSpPr>
        <p:spPr bwMode="auto">
          <a:xfrm>
            <a:off x="251520" y="3821660"/>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251520" y="1700808"/>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810507635"/>
              </p:ext>
            </p:extLst>
          </p:nvPr>
        </p:nvGraphicFramePr>
        <p:xfrm>
          <a:off x="458018" y="4201086"/>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algn="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426.3</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426.1</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0.3</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1165135192"/>
              </p:ext>
            </p:extLst>
          </p:nvPr>
        </p:nvGraphicFramePr>
        <p:xfrm>
          <a:off x="458018" y="2072452"/>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809.5</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704.5</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90.4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14.6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2" name="スライド番号プレースホルダー 1"/>
          <p:cNvSpPr>
            <a:spLocks noGrp="1"/>
          </p:cNvSpPr>
          <p:nvPr>
            <p:ph type="sldNum" sz="quarter" idx="12"/>
          </p:nvPr>
        </p:nvSpPr>
        <p:spPr>
          <a:xfrm>
            <a:off x="7010400" y="6544597"/>
            <a:ext cx="2133600" cy="365125"/>
          </a:xfrm>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154592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 name="スライド番号プレースホルダー 1"/>
          <p:cNvSpPr>
            <a:spLocks noGrp="1"/>
          </p:cNvSpPr>
          <p:nvPr>
            <p:ph type="sldNum" sz="quarter" idx="12"/>
          </p:nvPr>
        </p:nvSpPr>
        <p:spPr>
          <a:xfrm>
            <a:off x="7010400" y="6544597"/>
            <a:ext cx="2133600" cy="365125"/>
          </a:xfrm>
        </p:spPr>
        <p:txBody>
          <a:bodyPr/>
          <a:lstStyle/>
          <a:p>
            <a:fld id="{D2D8002D-B5B0-4BAC-B1F6-782DDCCE6D9C}" type="slidenum">
              <a:rPr kumimoji="1" lang="ja-JP" altLang="en-US" smtClean="0"/>
              <a:t>17</a:t>
            </a:fld>
            <a:endParaRPr kumimoji="1" lang="ja-JP" altLang="en-US"/>
          </a:p>
        </p:txBody>
      </p:sp>
      <p:sp>
        <p:nvSpPr>
          <p:cNvPr id="12" name="テキスト ボックス 4"/>
          <p:cNvSpPr txBox="1">
            <a:spLocks noChangeArrowheads="1"/>
          </p:cNvSpPr>
          <p:nvPr/>
        </p:nvSpPr>
        <p:spPr bwMode="auto">
          <a:xfrm>
            <a:off x="-1" y="620688"/>
            <a:ext cx="3341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■事業効果の定性的分析</a:t>
            </a:r>
            <a:r>
              <a:rPr lang="ja-JP" altLang="en-US" dirty="0">
                <a:solidFill>
                  <a:srgbClr val="000000"/>
                </a:solidFill>
                <a:latin typeface="ＭＳ Ｐゴシック" pitchFamily="50" charset="-128"/>
                <a:ea typeface="HGPｺﾞｼｯｸM" pitchFamily="50" charset="-128"/>
                <a:cs typeface="Meiryo UI" pitchFamily="50" charset="-128"/>
              </a:rPr>
              <a:t>　</a:t>
            </a:r>
            <a:endParaRPr lang="en-US" altLang="ja-JP" dirty="0">
              <a:solidFill>
                <a:srgbClr val="000000"/>
              </a:solidFill>
              <a:latin typeface="ＭＳ Ｐゴシック" pitchFamily="50" charset="-128"/>
              <a:ea typeface="HGPｺﾞｼｯｸM" pitchFamily="50" charset="-128"/>
              <a:cs typeface="Meiryo UI" pitchFamily="50" charset="-128"/>
            </a:endParaRPr>
          </a:p>
        </p:txBody>
      </p:sp>
      <p:sp>
        <p:nvSpPr>
          <p:cNvPr id="13" name="正方形/長方形 12">
            <a:extLst>
              <a:ext uri="{FF2B5EF4-FFF2-40B4-BE49-F238E27FC236}">
                <a16:creationId xmlns:a16="http://schemas.microsoft.com/office/drawing/2014/main" id="{2EB0A755-D4BB-49F9-83F3-A1FC68A3EF52}"/>
              </a:ext>
            </a:extLst>
          </p:cNvPr>
          <p:cNvSpPr/>
          <p:nvPr/>
        </p:nvSpPr>
        <p:spPr>
          <a:xfrm>
            <a:off x="35496" y="1020798"/>
            <a:ext cx="9108504" cy="3785652"/>
          </a:xfrm>
          <a:prstGeom prst="rect">
            <a:avLst/>
          </a:prstGeom>
        </p:spPr>
        <p:txBody>
          <a:bodyPr wrap="square">
            <a:spAutoFit/>
          </a:bodyPr>
          <a:lstStyle/>
          <a:p>
            <a:r>
              <a:rPr lang="ja-JP" altLang="en-US" sz="2000" dirty="0">
                <a:latin typeface="MSGothic"/>
              </a:rPr>
              <a:t>　</a:t>
            </a:r>
            <a:r>
              <a:rPr lang="en-US" altLang="ja-JP" sz="2000" b="1" u="sng" dirty="0">
                <a:latin typeface="MSGothic"/>
              </a:rPr>
              <a:t>【</a:t>
            </a:r>
            <a:r>
              <a:rPr lang="ja-JP" altLang="en-US" sz="2000" b="1" u="sng" dirty="0">
                <a:latin typeface="MSGothic"/>
              </a:rPr>
              <a:t>安全・安心</a:t>
            </a:r>
            <a:r>
              <a:rPr lang="en-US" altLang="ja-JP" sz="2000" b="1" u="sng" dirty="0">
                <a:latin typeface="MSGothic"/>
              </a:rPr>
              <a:t>】</a:t>
            </a:r>
          </a:p>
          <a:p>
            <a:r>
              <a:rPr lang="ja-JP" altLang="en-US" sz="2000" dirty="0">
                <a:latin typeface="MSGothic"/>
              </a:rPr>
              <a:t>　・踏切事故が解消される。</a:t>
            </a:r>
          </a:p>
          <a:p>
            <a:r>
              <a:rPr lang="ja-JP" altLang="en-US" sz="2000" dirty="0">
                <a:latin typeface="MSGothic"/>
              </a:rPr>
              <a:t>　・踏切除却及び渋滞緩和により緊急車両の通行が容易になる。</a:t>
            </a:r>
          </a:p>
          <a:p>
            <a:r>
              <a:rPr lang="ja-JP" altLang="en-US" sz="2000" dirty="0">
                <a:latin typeface="MSGothic"/>
              </a:rPr>
              <a:t>　</a:t>
            </a:r>
            <a:r>
              <a:rPr lang="en-US" altLang="ja-JP" sz="2000" b="1" u="sng" dirty="0">
                <a:latin typeface="MSGothic"/>
              </a:rPr>
              <a:t>【</a:t>
            </a:r>
            <a:r>
              <a:rPr lang="ja-JP" altLang="en-US" sz="2000" b="1" u="sng" dirty="0">
                <a:latin typeface="MSGothic"/>
              </a:rPr>
              <a:t>活力</a:t>
            </a:r>
            <a:r>
              <a:rPr lang="en-US" altLang="ja-JP" sz="2000" b="1" u="sng" dirty="0">
                <a:latin typeface="MSGothic"/>
              </a:rPr>
              <a:t>】</a:t>
            </a:r>
          </a:p>
          <a:p>
            <a:pPr marL="266700" indent="-266700"/>
            <a:r>
              <a:rPr lang="ja-JP" altLang="en-US" sz="2000" dirty="0">
                <a:latin typeface="MSGothic"/>
              </a:rPr>
              <a:t>　・</a:t>
            </a:r>
            <a:r>
              <a:rPr lang="ja-JP" altLang="ja-JP" sz="2000" dirty="0"/>
              <a:t>市街地の分断が解消され、高架下</a:t>
            </a:r>
            <a:r>
              <a:rPr lang="ja-JP" altLang="en-US" sz="2000" dirty="0"/>
              <a:t>の</a:t>
            </a:r>
            <a:r>
              <a:rPr lang="ja-JP" altLang="ja-JP" sz="2000" dirty="0"/>
              <a:t>整備</a:t>
            </a:r>
            <a:r>
              <a:rPr lang="ja-JP" altLang="en-US" sz="2000" dirty="0"/>
              <a:t>を実施することにより</a:t>
            </a:r>
            <a:r>
              <a:rPr lang="ja-JP" altLang="ja-JP" sz="2000" dirty="0"/>
              <a:t>、利便性が向上し、地域コミュニティーの活性化が図られる。</a:t>
            </a:r>
            <a:endParaRPr lang="en-US" altLang="ja-JP" sz="2000" dirty="0"/>
          </a:p>
          <a:p>
            <a:pPr marL="266700" indent="-266700"/>
            <a:r>
              <a:rPr lang="ja-JP" altLang="en-US" sz="2000" dirty="0">
                <a:latin typeface="MSGothic"/>
              </a:rPr>
              <a:t>　・</a:t>
            </a:r>
            <a:r>
              <a:rPr lang="ja-JP" altLang="ja-JP" sz="2000" dirty="0"/>
              <a:t>駅の高架化にあわせ</a:t>
            </a:r>
            <a:r>
              <a:rPr lang="ja-JP" altLang="en-US" sz="2000" dirty="0"/>
              <a:t>た</a:t>
            </a:r>
            <a:r>
              <a:rPr lang="ja-JP" altLang="ja-JP" sz="2000" dirty="0"/>
              <a:t>駅周辺の街づくりを一体的に進めることにより</a:t>
            </a:r>
            <a:r>
              <a:rPr lang="ja-JP" altLang="en-US" sz="2000" dirty="0"/>
              <a:t>、</a:t>
            </a:r>
            <a:r>
              <a:rPr lang="ja-JP" altLang="ja-JP" sz="2000" dirty="0"/>
              <a:t>駅周辺の道路整備が促進され、交通結節機能が向上し、地域の活性化が図られる。</a:t>
            </a:r>
            <a:endParaRPr lang="en-US" altLang="ja-JP" sz="2000" dirty="0">
              <a:latin typeface="MSGothic"/>
            </a:endParaRPr>
          </a:p>
          <a:p>
            <a:r>
              <a:rPr lang="ja-JP" altLang="en-US" sz="2000" dirty="0">
                <a:latin typeface="MSGothic"/>
              </a:rPr>
              <a:t>　</a:t>
            </a:r>
            <a:r>
              <a:rPr lang="en-US" altLang="ja-JP" sz="2000" b="1" u="sng" dirty="0">
                <a:latin typeface="MSGothic"/>
              </a:rPr>
              <a:t>【</a:t>
            </a:r>
            <a:r>
              <a:rPr lang="ja-JP" altLang="en-US" sz="2000" b="1" u="sng" dirty="0">
                <a:latin typeface="MSGothic"/>
              </a:rPr>
              <a:t>快適性</a:t>
            </a:r>
            <a:r>
              <a:rPr lang="en-US" altLang="ja-JP" sz="2000" b="1" u="sng" dirty="0">
                <a:latin typeface="MSGothic"/>
              </a:rPr>
              <a:t>】</a:t>
            </a:r>
          </a:p>
          <a:p>
            <a:r>
              <a:rPr lang="ja-JP" altLang="en-US" sz="2000" dirty="0">
                <a:latin typeface="MSGothic"/>
              </a:rPr>
              <a:t>　・鉄道高架化に伴う環境帯（側道）の設置により騒音、振動の改善が図られる。</a:t>
            </a:r>
          </a:p>
          <a:p>
            <a:r>
              <a:rPr lang="ja-JP" altLang="en-US" sz="2000" dirty="0">
                <a:latin typeface="MSGothic"/>
              </a:rPr>
              <a:t>　・駅及びその周辺施設の整備にあわせバリアフリー化が促進される。</a:t>
            </a:r>
          </a:p>
          <a:p>
            <a:r>
              <a:rPr lang="ja-JP" altLang="en-US" sz="2000" dirty="0">
                <a:latin typeface="MSGothic"/>
              </a:rPr>
              <a:t>　・踏切事故が解消され、鉄道の定時性が確保される。</a:t>
            </a:r>
          </a:p>
        </p:txBody>
      </p:sp>
      <p:pic>
        <p:nvPicPr>
          <p:cNvPr id="4" name="図 3" descr="ダイアグラム, 設計図&#10;&#10;自動的に生成された説明">
            <a:extLst>
              <a:ext uri="{FF2B5EF4-FFF2-40B4-BE49-F238E27FC236}">
                <a16:creationId xmlns:a16="http://schemas.microsoft.com/office/drawing/2014/main" id="{F349B433-6445-56BF-9849-09A992D5F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4815854"/>
            <a:ext cx="3395719" cy="1911305"/>
          </a:xfrm>
          <a:prstGeom prst="rect">
            <a:avLst/>
          </a:prstGeom>
        </p:spPr>
      </p:pic>
      <p:sp>
        <p:nvSpPr>
          <p:cNvPr id="19" name="正方形/長方形 18"/>
          <p:cNvSpPr/>
          <p:nvPr/>
        </p:nvSpPr>
        <p:spPr>
          <a:xfrm>
            <a:off x="827584" y="4952230"/>
            <a:ext cx="283090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1600" b="1" dirty="0">
                <a:solidFill>
                  <a:schemeClr val="tx1"/>
                </a:solidFill>
                <a:latin typeface="+mn-ea"/>
              </a:rPr>
              <a:t>摂津市駅周辺の街づくりイメージ</a:t>
            </a:r>
            <a:endParaRPr lang="en-US" altLang="ja-JP" sz="1600" b="1" dirty="0">
              <a:solidFill>
                <a:schemeClr val="tx1"/>
              </a:solidFill>
              <a:latin typeface="+mn-ea"/>
            </a:endParaRPr>
          </a:p>
        </p:txBody>
      </p:sp>
    </p:spTree>
    <p:extLst>
      <p:ext uri="{BB962C8B-B14F-4D97-AF65-F5344CB8AC3E}">
        <p14:creationId xmlns:p14="http://schemas.microsoft.com/office/powerpoint/2010/main" val="93370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３．事業の進捗の見込みの視点</a:t>
            </a:r>
          </a:p>
        </p:txBody>
      </p:sp>
      <p:sp>
        <p:nvSpPr>
          <p:cNvPr id="2" name="正方形/長方形 1">
            <a:extLst>
              <a:ext uri="{FF2B5EF4-FFF2-40B4-BE49-F238E27FC236}">
                <a16:creationId xmlns:a16="http://schemas.microsoft.com/office/drawing/2014/main" id="{69BA36D1-DCF7-433C-9D63-19FA80A3B0A1}"/>
              </a:ext>
            </a:extLst>
          </p:cNvPr>
          <p:cNvSpPr/>
          <p:nvPr/>
        </p:nvSpPr>
        <p:spPr>
          <a:xfrm>
            <a:off x="6415" y="2677197"/>
            <a:ext cx="6588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pPr>
            <a:r>
              <a:rPr lang="ja-JP" altLang="en-US" sz="2400" b="1" dirty="0">
                <a:latin typeface="+mn-ea"/>
              </a:rPr>
              <a:t>■事業の進捗の見込みの視点における判定（案）</a:t>
            </a:r>
          </a:p>
        </p:txBody>
      </p:sp>
      <p:sp>
        <p:nvSpPr>
          <p:cNvPr id="8" name="正方形/長方形 3"/>
          <p:cNvSpPr>
            <a:spLocks noChangeArrowheads="1"/>
          </p:cNvSpPr>
          <p:nvPr/>
        </p:nvSpPr>
        <p:spPr bwMode="auto">
          <a:xfrm>
            <a:off x="144017" y="1013515"/>
            <a:ext cx="8999983" cy="232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000" dirty="0">
                <a:latin typeface="+mn-ea"/>
                <a:ea typeface="+mn-ea"/>
              </a:rPr>
              <a:t>○全体　　　１４％　（６８．６</a:t>
            </a:r>
            <a:r>
              <a:rPr lang="en-US" altLang="ja-JP" sz="2000" dirty="0">
                <a:latin typeface="+mn-ea"/>
                <a:ea typeface="+mn-ea"/>
              </a:rPr>
              <a:t> </a:t>
            </a:r>
            <a:r>
              <a:rPr lang="ja-JP" altLang="en-US" sz="2000" dirty="0">
                <a:latin typeface="+mn-ea"/>
                <a:ea typeface="+mn-ea"/>
              </a:rPr>
              <a:t>億円  ／　５０８</a:t>
            </a:r>
            <a:r>
              <a:rPr lang="en-US" altLang="ja-JP" sz="2000" dirty="0">
                <a:latin typeface="+mn-ea"/>
                <a:ea typeface="+mn-ea"/>
              </a:rPr>
              <a:t> </a:t>
            </a:r>
            <a:r>
              <a:rPr lang="ja-JP" altLang="en-US" sz="2000" dirty="0">
                <a:latin typeface="+mn-ea"/>
                <a:ea typeface="+mn-ea"/>
              </a:rPr>
              <a:t>億円）</a:t>
            </a:r>
            <a:endParaRPr lang="en-US" altLang="ja-JP" sz="2000" dirty="0">
              <a:latin typeface="+mn-ea"/>
              <a:ea typeface="+mn-ea"/>
            </a:endParaRPr>
          </a:p>
          <a:p>
            <a:pPr eaLnBrk="1" hangingPunct="1">
              <a:spcBef>
                <a:spcPct val="0"/>
              </a:spcBef>
              <a:buFontTx/>
              <a:buNone/>
            </a:pPr>
            <a:r>
              <a:rPr lang="ja-JP" altLang="en-US" sz="2000" dirty="0">
                <a:latin typeface="+mn-ea"/>
                <a:ea typeface="+mn-ea"/>
              </a:rPr>
              <a:t>　 用地　　　７１％　（５５．４ 億円  ／  　７８</a:t>
            </a:r>
            <a:r>
              <a:rPr lang="en-US" altLang="ja-JP" sz="2000" dirty="0">
                <a:latin typeface="+mn-ea"/>
                <a:ea typeface="+mn-ea"/>
              </a:rPr>
              <a:t> </a:t>
            </a:r>
            <a:r>
              <a:rPr lang="ja-JP" altLang="en-US" sz="2000" dirty="0">
                <a:latin typeface="+mn-ea"/>
                <a:ea typeface="+mn-ea"/>
              </a:rPr>
              <a:t>億円）</a:t>
            </a:r>
            <a:endParaRPr lang="en-US" altLang="ja-JP" sz="2000" dirty="0">
              <a:latin typeface="+mn-ea"/>
              <a:ea typeface="+mn-ea"/>
            </a:endParaRPr>
          </a:p>
          <a:p>
            <a:pPr eaLnBrk="1" hangingPunct="1">
              <a:spcBef>
                <a:spcPct val="0"/>
              </a:spcBef>
              <a:buFontTx/>
              <a:buNone/>
            </a:pPr>
            <a:r>
              <a:rPr lang="ja-JP" altLang="en-US" sz="2000" dirty="0">
                <a:latin typeface="+mn-ea"/>
                <a:ea typeface="+mn-ea"/>
              </a:rPr>
              <a:t>　 工事　　　　０</a:t>
            </a:r>
            <a:r>
              <a:rPr lang="ja-JP" altLang="en-US" sz="2000" dirty="0">
                <a:latin typeface="+mn-ea"/>
              </a:rPr>
              <a:t>％　（　　　０ 億円  ／   ３９７億円）</a:t>
            </a:r>
            <a:endParaRPr lang="en-US" altLang="ja-JP" sz="2000" dirty="0">
              <a:latin typeface="+mn-ea"/>
            </a:endParaRPr>
          </a:p>
          <a:p>
            <a:pPr eaLnBrk="1" hangingPunct="1">
              <a:spcBef>
                <a:spcPct val="0"/>
              </a:spcBef>
              <a:buNone/>
            </a:pPr>
            <a:r>
              <a:rPr lang="ja-JP" altLang="en-US" sz="2000" dirty="0">
                <a:latin typeface="+mn-ea"/>
              </a:rPr>
              <a:t>　 調査等　 ４０％　（１３．２ 億円  </a:t>
            </a:r>
            <a:r>
              <a:rPr lang="ja-JP" altLang="en-US" sz="2000" dirty="0">
                <a:latin typeface="+mn-ea"/>
                <a:ea typeface="+mn-ea"/>
              </a:rPr>
              <a:t>／  　３３</a:t>
            </a:r>
            <a:r>
              <a:rPr lang="en-US" altLang="ja-JP" sz="2000" dirty="0">
                <a:latin typeface="+mn-ea"/>
                <a:ea typeface="+mn-ea"/>
              </a:rPr>
              <a:t> </a:t>
            </a:r>
            <a:r>
              <a:rPr lang="ja-JP" altLang="en-US" sz="2000" dirty="0">
                <a:latin typeface="+mn-ea"/>
                <a:ea typeface="+mn-ea"/>
              </a:rPr>
              <a:t>億円</a:t>
            </a:r>
            <a:r>
              <a:rPr lang="ja-JP" altLang="en-US" sz="2000" dirty="0">
                <a:latin typeface="+mn-ea"/>
              </a:rPr>
              <a:t>）</a:t>
            </a:r>
            <a:endParaRPr lang="en-US" altLang="ja-JP" sz="2000" dirty="0">
              <a:latin typeface="+mn-ea"/>
            </a:endParaRPr>
          </a:p>
          <a:p>
            <a:pPr eaLnBrk="1" hangingPunct="1">
              <a:lnSpc>
                <a:spcPct val="150000"/>
              </a:lnSpc>
              <a:spcBef>
                <a:spcPct val="0"/>
              </a:spcBef>
              <a:buFontTx/>
              <a:buNone/>
            </a:pPr>
            <a:endParaRPr lang="en-US" altLang="ja-JP" sz="2000" dirty="0">
              <a:solidFill>
                <a:srgbClr val="FF0000"/>
              </a:solidFill>
              <a:latin typeface="+mn-ea"/>
            </a:endParaRPr>
          </a:p>
          <a:p>
            <a:pPr eaLnBrk="1" hangingPunct="1">
              <a:lnSpc>
                <a:spcPct val="150000"/>
              </a:lnSpc>
              <a:spcBef>
                <a:spcPct val="0"/>
              </a:spcBef>
              <a:buFontTx/>
              <a:buNone/>
            </a:pPr>
            <a:r>
              <a:rPr lang="ja-JP" altLang="en-US" sz="2000" dirty="0">
                <a:solidFill>
                  <a:srgbClr val="FF0000"/>
                </a:solidFill>
                <a:latin typeface="+mn-ea"/>
                <a:ea typeface="+mn-ea"/>
              </a:rPr>
              <a:t>　　</a:t>
            </a:r>
            <a:endParaRPr lang="en-US" altLang="ja-JP" sz="1400" dirty="0">
              <a:solidFill>
                <a:srgbClr val="FF0000"/>
              </a:solidFill>
              <a:latin typeface="+mn-ea"/>
              <a:ea typeface="+mn-ea"/>
            </a:endParaRPr>
          </a:p>
        </p:txBody>
      </p:sp>
      <p:sp>
        <p:nvSpPr>
          <p:cNvPr id="10" name="正方形/長方形 5"/>
          <p:cNvSpPr>
            <a:spLocks noChangeArrowheads="1"/>
          </p:cNvSpPr>
          <p:nvPr/>
        </p:nvSpPr>
        <p:spPr bwMode="auto">
          <a:xfrm>
            <a:off x="1588" y="551850"/>
            <a:ext cx="1731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■進捗状況</a:t>
            </a:r>
          </a:p>
        </p:txBody>
      </p:sp>
      <p:sp>
        <p:nvSpPr>
          <p:cNvPr id="4" name="スライド番号プレースホルダー 3"/>
          <p:cNvSpPr>
            <a:spLocks noGrp="1"/>
          </p:cNvSpPr>
          <p:nvPr>
            <p:ph type="sldNum" sz="quarter" idx="12"/>
          </p:nvPr>
        </p:nvSpPr>
        <p:spPr>
          <a:xfrm>
            <a:off x="7010400" y="6540202"/>
            <a:ext cx="2133600" cy="365125"/>
          </a:xfrm>
        </p:spPr>
        <p:txBody>
          <a:bodyPr/>
          <a:lstStyle/>
          <a:p>
            <a:fld id="{D2D8002D-B5B0-4BAC-B1F6-782DDCCE6D9C}" type="slidenum">
              <a:rPr kumimoji="1" lang="ja-JP" altLang="en-US" smtClean="0"/>
              <a:t>18</a:t>
            </a:fld>
            <a:endParaRPr kumimoji="1" lang="ja-JP" altLang="en-US"/>
          </a:p>
        </p:txBody>
      </p:sp>
      <p:sp>
        <p:nvSpPr>
          <p:cNvPr id="9" name="正方形/長方形 3"/>
          <p:cNvSpPr>
            <a:spLocks noChangeArrowheads="1"/>
          </p:cNvSpPr>
          <p:nvPr/>
        </p:nvSpPr>
        <p:spPr bwMode="auto">
          <a:xfrm>
            <a:off x="153145" y="3101995"/>
            <a:ext cx="8999983" cy="371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marL="266700" indent="-266700" eaLnBrk="1" hangingPunct="1">
              <a:lnSpc>
                <a:spcPct val="150000"/>
              </a:lnSpc>
              <a:spcBef>
                <a:spcPct val="0"/>
              </a:spcBef>
              <a:buFontTx/>
              <a:buNone/>
              <a:tabLst>
                <a:tab pos="266700" algn="l"/>
                <a:tab pos="1612900" algn="l"/>
              </a:tabLst>
            </a:pPr>
            <a:r>
              <a:rPr lang="ja-JP" altLang="en-US" sz="2000" dirty="0">
                <a:latin typeface="+mn-ea"/>
                <a:ea typeface="+mn-ea"/>
              </a:rPr>
              <a:t>○</a:t>
            </a:r>
            <a:r>
              <a:rPr lang="ja-JP" altLang="ja-JP" sz="2000" dirty="0">
                <a:latin typeface="+mn-ea"/>
              </a:rPr>
              <a:t>用地取得率は、</a:t>
            </a:r>
            <a:r>
              <a:rPr lang="ja-JP" altLang="en-US" sz="2000" dirty="0">
                <a:latin typeface="+mn-ea"/>
              </a:rPr>
              <a:t>約５２</a:t>
            </a:r>
            <a:r>
              <a:rPr lang="ja-JP" altLang="ja-JP" sz="2000" dirty="0">
                <a:latin typeface="+mn-ea"/>
              </a:rPr>
              <a:t>％（</a:t>
            </a:r>
            <a:r>
              <a:rPr lang="ja-JP" altLang="en-US" sz="2000" dirty="0">
                <a:latin typeface="+mn-ea"/>
              </a:rPr>
              <a:t>約１０，９８０</a:t>
            </a:r>
            <a:r>
              <a:rPr lang="ja-JP" altLang="ja-JP" sz="2000" dirty="0">
                <a:latin typeface="+mn-ea"/>
              </a:rPr>
              <a:t>㎡／</a:t>
            </a:r>
            <a:r>
              <a:rPr lang="ja-JP" altLang="en-US" sz="2000" dirty="0">
                <a:latin typeface="+mn-ea"/>
              </a:rPr>
              <a:t>約２１，０００</a:t>
            </a:r>
            <a:r>
              <a:rPr lang="ja-JP" altLang="ja-JP" sz="2000" dirty="0">
                <a:latin typeface="+mn-ea"/>
              </a:rPr>
              <a:t>㎡）であり（令和</a:t>
            </a:r>
            <a:r>
              <a:rPr lang="ja-JP" altLang="en-US" sz="2000" dirty="0">
                <a:latin typeface="+mn-ea"/>
              </a:rPr>
              <a:t>５</a:t>
            </a:r>
            <a:r>
              <a:rPr lang="ja-JP" altLang="ja-JP" sz="2000" dirty="0">
                <a:latin typeface="+mn-ea"/>
              </a:rPr>
              <a:t>年</a:t>
            </a:r>
            <a:r>
              <a:rPr lang="ja-JP" altLang="en-US" sz="2000" dirty="0">
                <a:latin typeface="+mn-ea"/>
              </a:rPr>
              <a:t>１０</a:t>
            </a:r>
            <a:r>
              <a:rPr lang="ja-JP" altLang="ja-JP" sz="2000" dirty="0">
                <a:latin typeface="+mn-ea"/>
              </a:rPr>
              <a:t>月末時点）、残る用地についても現在鋭意交渉を行っている。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〇文化財調査については、令和５年度より用地取得が完了した箇所から順次実施しており、残る箇所についても、用地取得が完了次第実施していく予定としている。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〇工事は令和５年度より、先行して鉄道工事で支障となる摂津市道の付替え道路工事に着手する予定としている。</a:t>
            </a:r>
            <a:endParaRPr lang="en-US" altLang="ja-JP" sz="2000" dirty="0">
              <a:latin typeface="+mn-ea"/>
            </a:endParaRPr>
          </a:p>
          <a:p>
            <a:pPr marL="266700" indent="-266700" eaLnBrk="1" hangingPunct="1">
              <a:lnSpc>
                <a:spcPct val="150000"/>
              </a:lnSpc>
              <a:spcBef>
                <a:spcPct val="0"/>
              </a:spcBef>
              <a:buFontTx/>
              <a:buNone/>
            </a:pPr>
            <a:r>
              <a:rPr lang="ja-JP" altLang="en-US" sz="2000" dirty="0">
                <a:latin typeface="+mn-ea"/>
              </a:rPr>
              <a:t>〇今後、付替え道路工事の進捗や用地取得の状況を踏まえ、順次、鉄道工事（仮線工事）に着手し、令和１５年度末の供用を目指す。</a:t>
            </a:r>
            <a:endParaRPr lang="en-US" altLang="ja-JP" sz="1400" dirty="0">
              <a:latin typeface="+mn-ea"/>
              <a:ea typeface="+mn-ea"/>
            </a:endParaRPr>
          </a:p>
        </p:txBody>
      </p:sp>
    </p:spTree>
    <p:extLst>
      <p:ext uri="{BB962C8B-B14F-4D97-AF65-F5344CB8AC3E}">
        <p14:creationId xmlns:p14="http://schemas.microsoft.com/office/powerpoint/2010/main" val="113014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４．コスト縮減や代替案⽴案等の可能性の視点</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8021" y="6544655"/>
            <a:ext cx="2133600" cy="365125"/>
          </a:xfrm>
        </p:spPr>
        <p:txBody>
          <a:bodyPr/>
          <a:lstStyle/>
          <a:p>
            <a:fld id="{D2D8002D-B5B0-4BAC-B1F6-782DDCCE6D9C}" type="slidenum">
              <a:rPr kumimoji="1" lang="ja-JP" altLang="en-US" smtClean="0"/>
              <a:t>19</a:t>
            </a:fld>
            <a:endParaRPr kumimoji="1" lang="ja-JP" altLang="en-US" dirty="0"/>
          </a:p>
        </p:txBody>
      </p:sp>
      <p:sp>
        <p:nvSpPr>
          <p:cNvPr id="12" name="正方形/長方形 3"/>
          <p:cNvSpPr>
            <a:spLocks noChangeArrowheads="1"/>
          </p:cNvSpPr>
          <p:nvPr/>
        </p:nvSpPr>
        <p:spPr bwMode="auto">
          <a:xfrm>
            <a:off x="-28168" y="1261336"/>
            <a:ext cx="9165764" cy="9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000" dirty="0">
                <a:latin typeface="+mn-ea"/>
                <a:ea typeface="+mn-ea"/>
              </a:rPr>
              <a:t>○現在、鉄道高架化部の設計中であり、コスト縮減の観点から設計内容や施工方法　</a:t>
            </a:r>
            <a:endParaRPr lang="en-US" altLang="ja-JP" sz="2000" dirty="0">
              <a:latin typeface="+mn-ea"/>
              <a:ea typeface="+mn-ea"/>
            </a:endParaRPr>
          </a:p>
          <a:p>
            <a:pPr eaLnBrk="1" hangingPunct="1">
              <a:lnSpc>
                <a:spcPct val="150000"/>
              </a:lnSpc>
              <a:spcBef>
                <a:spcPct val="0"/>
              </a:spcBef>
              <a:buFontTx/>
              <a:buNone/>
            </a:pPr>
            <a:r>
              <a:rPr lang="ja-JP" altLang="en-US" sz="2000" dirty="0">
                <a:latin typeface="+mn-ea"/>
                <a:ea typeface="+mn-ea"/>
              </a:rPr>
              <a:t>    等の協議を鉄道事業者と進めており、新技術の活用も含めてコスト縮減に努める。　　</a:t>
            </a:r>
            <a:endParaRPr lang="en-US" altLang="ja-JP" sz="1400" dirty="0">
              <a:latin typeface="+mn-ea"/>
              <a:ea typeface="+mn-ea"/>
            </a:endParaRPr>
          </a:p>
        </p:txBody>
      </p:sp>
      <p:sp>
        <p:nvSpPr>
          <p:cNvPr id="13" name="正方形/長方形 5"/>
          <p:cNvSpPr>
            <a:spLocks noChangeArrowheads="1"/>
          </p:cNvSpPr>
          <p:nvPr/>
        </p:nvSpPr>
        <p:spPr bwMode="auto">
          <a:xfrm>
            <a:off x="0" y="799671"/>
            <a:ext cx="1838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■コスト縮減</a:t>
            </a:r>
          </a:p>
        </p:txBody>
      </p:sp>
      <p:sp>
        <p:nvSpPr>
          <p:cNvPr id="14" name="正方形/長方形 3"/>
          <p:cNvSpPr>
            <a:spLocks noChangeArrowheads="1"/>
          </p:cNvSpPr>
          <p:nvPr/>
        </p:nvSpPr>
        <p:spPr bwMode="auto">
          <a:xfrm>
            <a:off x="-31616" y="2959911"/>
            <a:ext cx="9165764"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marL="266700" indent="-266700" eaLnBrk="1" hangingPunct="1">
              <a:lnSpc>
                <a:spcPct val="150000"/>
              </a:lnSpc>
              <a:spcBef>
                <a:spcPct val="0"/>
              </a:spcBef>
              <a:buNone/>
            </a:pPr>
            <a:r>
              <a:rPr lang="ja-JP" altLang="en-US" sz="2000" dirty="0">
                <a:latin typeface="+mn-ea"/>
                <a:ea typeface="+mn-ea"/>
              </a:rPr>
              <a:t>〇事前評価時には、道路のオーバーパス等含め比較検討を行っており、その結果、鉄道高架化を採用している。現在の用地取得率は約５２％となっており、用地取得が完了した箇所から支障物の撤去や文化財調査を始めている。加えて、仮線切替にかかる準備工事にも今年度着手予定であり、代替案の可能性は極めて低い。</a:t>
            </a:r>
            <a:endParaRPr lang="en-US" altLang="ja-JP" sz="2000" dirty="0">
              <a:latin typeface="+mn-ea"/>
              <a:ea typeface="+mn-ea"/>
            </a:endParaRPr>
          </a:p>
        </p:txBody>
      </p:sp>
      <p:sp>
        <p:nvSpPr>
          <p:cNvPr id="15" name="正方形/長方形 5"/>
          <p:cNvSpPr>
            <a:spLocks noChangeArrowheads="1"/>
          </p:cNvSpPr>
          <p:nvPr/>
        </p:nvSpPr>
        <p:spPr bwMode="auto">
          <a:xfrm>
            <a:off x="779" y="2498246"/>
            <a:ext cx="3587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■代替案立案等の可能性</a:t>
            </a:r>
          </a:p>
        </p:txBody>
      </p:sp>
    </p:spTree>
    <p:extLst>
      <p:ext uri="{BB962C8B-B14F-4D97-AF65-F5344CB8AC3E}">
        <p14:creationId xmlns:p14="http://schemas.microsoft.com/office/powerpoint/2010/main" val="387498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3983D7C-4F6A-8244-83AC-9A45114057F7}"/>
              </a:ext>
            </a:extLst>
          </p:cNvPr>
          <p:cNvPicPr>
            <a:picLocks noChangeAspect="1"/>
          </p:cNvPicPr>
          <p:nvPr/>
        </p:nvPicPr>
        <p:blipFill>
          <a:blip r:embed="rId3"/>
          <a:stretch>
            <a:fillRect/>
          </a:stretch>
        </p:blipFill>
        <p:spPr>
          <a:xfrm>
            <a:off x="2766625" y="3039546"/>
            <a:ext cx="6154007" cy="3701148"/>
          </a:xfrm>
          <a:prstGeom prst="rect">
            <a:avLst/>
          </a:prstGeo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
        <p:nvSpPr>
          <p:cNvPr id="19" name="Line 1023"/>
          <p:cNvSpPr>
            <a:spLocks noChangeShapeType="1"/>
          </p:cNvSpPr>
          <p:nvPr/>
        </p:nvSpPr>
        <p:spPr bwMode="auto">
          <a:xfrm>
            <a:off x="9409598" y="239647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0" name="Line 1023"/>
          <p:cNvSpPr>
            <a:spLocks noChangeShapeType="1"/>
          </p:cNvSpPr>
          <p:nvPr/>
        </p:nvSpPr>
        <p:spPr bwMode="auto">
          <a:xfrm>
            <a:off x="10125561" y="1661247"/>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21" name="テキスト ボックス 4"/>
          <p:cNvSpPr txBox="1">
            <a:spLocks noChangeArrowheads="1"/>
          </p:cNvSpPr>
          <p:nvPr/>
        </p:nvSpPr>
        <p:spPr bwMode="auto">
          <a:xfrm>
            <a:off x="0" y="765509"/>
            <a:ext cx="912713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000" b="1" dirty="0">
                <a:solidFill>
                  <a:srgbClr val="000000"/>
                </a:solidFill>
                <a:latin typeface="+mn-ea"/>
                <a:ea typeface="+mn-ea"/>
                <a:cs typeface="Meiryo UI" pitchFamily="50" charset="-128"/>
              </a:rPr>
              <a:t>■事業目的</a:t>
            </a:r>
            <a:endParaRPr lang="en-US" altLang="ja-JP" b="1" dirty="0">
              <a:solidFill>
                <a:srgbClr val="000000"/>
              </a:solidFill>
              <a:latin typeface="+mn-ea"/>
              <a:ea typeface="+mn-ea"/>
              <a:cs typeface="Meiryo UI" pitchFamily="50" charset="-128"/>
            </a:endParaRPr>
          </a:p>
          <a:p>
            <a:pPr eaLnBrk="1" hangingPunct="1"/>
            <a:r>
              <a:rPr lang="ja-JP" altLang="en-US" dirty="0">
                <a:solidFill>
                  <a:srgbClr val="000000"/>
                </a:solidFill>
                <a:latin typeface="+mn-ea"/>
                <a:ea typeface="+mn-ea"/>
                <a:cs typeface="Meiryo UI" pitchFamily="50" charset="-128"/>
              </a:rPr>
              <a:t>　阪急京都線は、大阪と京都を結ぶ主要路線であり、列車運行本数も多く踏切遮断時間も長いため、開かずの踏切などにより慢性的な交通渋滞が発生し、また、鉄道により地域が分断され、地域活動の支障となっています。</a:t>
            </a:r>
          </a:p>
          <a:p>
            <a:pPr eaLnBrk="1" hangingPunct="1"/>
            <a:r>
              <a:rPr lang="ja-JP" altLang="en-US" dirty="0">
                <a:solidFill>
                  <a:srgbClr val="000000"/>
                </a:solidFill>
                <a:latin typeface="+mn-ea"/>
                <a:ea typeface="+mn-ea"/>
                <a:cs typeface="Meiryo UI" pitchFamily="50" charset="-128"/>
              </a:rPr>
              <a:t>　このため、連続立体交差事業により鉄道を高架化し、５箇所の踏切を一挙に除却することで、交通渋滞や踏切事故を抜本的に解消するとともに、市街地の一体化を図り、また消防車等緊急車両の迅速性が確保されるなど、地域の発展に大きく寄与するものです。</a:t>
            </a:r>
          </a:p>
        </p:txBody>
      </p:sp>
      <p:sp>
        <p:nvSpPr>
          <p:cNvPr id="22" name="Line 1023"/>
          <p:cNvSpPr>
            <a:spLocks noChangeShapeType="1"/>
          </p:cNvSpPr>
          <p:nvPr/>
        </p:nvSpPr>
        <p:spPr bwMode="auto">
          <a:xfrm>
            <a:off x="2350132" y="3599869"/>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23" name="グループ化 22"/>
          <p:cNvGrpSpPr>
            <a:grpSpLocks noChangeAspect="1"/>
          </p:cNvGrpSpPr>
          <p:nvPr/>
        </p:nvGrpSpPr>
        <p:grpSpPr>
          <a:xfrm>
            <a:off x="96164" y="3198875"/>
            <a:ext cx="2531620" cy="3533140"/>
            <a:chOff x="37112" y="3241843"/>
            <a:chExt cx="2160173" cy="3014747"/>
          </a:xfrm>
        </p:grpSpPr>
        <p:pic>
          <p:nvPicPr>
            <p:cNvPr id="25" name="図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12" y="3241843"/>
              <a:ext cx="2160173" cy="30147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円/楕円 25"/>
            <p:cNvSpPr>
              <a:spLocks/>
            </p:cNvSpPr>
            <p:nvPr/>
          </p:nvSpPr>
          <p:spPr bwMode="auto">
            <a:xfrm>
              <a:off x="1504355" y="4216176"/>
              <a:ext cx="106822" cy="94953"/>
            </a:xfrm>
            <a:prstGeom prst="ellipse">
              <a:avLst/>
            </a:prstGeom>
            <a:solidFill>
              <a:srgbClr val="FF0000"/>
            </a:solidFill>
            <a:ln w="3175" algn="ctr">
              <a:solidFill>
                <a:srgbClr val="FF0000"/>
              </a:solidFill>
              <a:round/>
              <a:headEnd/>
              <a:tailEnd/>
            </a:ln>
          </p:spPr>
          <p:txBody>
            <a:bodyPr/>
            <a:lstStyle/>
            <a:p>
              <a:endParaRPr lang="ja-JP" altLang="en-US"/>
            </a:p>
          </p:txBody>
        </p:sp>
        <p:sp>
          <p:nvSpPr>
            <p:cNvPr id="27" name="テキスト ボックス 1"/>
            <p:cNvSpPr txBox="1"/>
            <p:nvPr/>
          </p:nvSpPr>
          <p:spPr bwMode="auto">
            <a:xfrm>
              <a:off x="48936" y="4396145"/>
              <a:ext cx="1082361" cy="3960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600" dirty="0"/>
                <a:t>事業箇所</a:t>
              </a:r>
            </a:p>
          </p:txBody>
        </p:sp>
        <p:sp>
          <p:nvSpPr>
            <p:cNvPr id="28" name="フリーフォーム 72"/>
            <p:cNvSpPr>
              <a:spLocks/>
            </p:cNvSpPr>
            <p:nvPr/>
          </p:nvSpPr>
          <p:spPr bwMode="auto">
            <a:xfrm>
              <a:off x="100126" y="4307805"/>
              <a:ext cx="1429147" cy="408325"/>
            </a:xfrm>
            <a:custGeom>
              <a:avLst/>
              <a:gdLst>
                <a:gd name="T0" fmla="*/ 0 w 1171587"/>
                <a:gd name="T1" fmla="*/ 314325 h 314325"/>
                <a:gd name="T2" fmla="*/ 881062 w 1171587"/>
                <a:gd name="T3" fmla="*/ 314325 h 314325"/>
                <a:gd name="T4" fmla="*/ 1171587 w 1171587"/>
                <a:gd name="T5" fmla="*/ 0 h 314325"/>
                <a:gd name="T6" fmla="*/ 0 60000 65536"/>
                <a:gd name="T7" fmla="*/ 0 60000 65536"/>
                <a:gd name="T8" fmla="*/ 0 60000 65536"/>
                <a:gd name="connsiteX0" fmla="*/ 0 w 1309342"/>
                <a:gd name="connsiteY0" fmla="*/ 314325 h 314325"/>
                <a:gd name="connsiteX1" fmla="*/ 881062 w 1309342"/>
                <a:gd name="connsiteY1" fmla="*/ 314325 h 314325"/>
                <a:gd name="connsiteX2" fmla="*/ 1309342 w 1309342"/>
                <a:gd name="connsiteY2" fmla="*/ 0 h 314325"/>
              </a:gdLst>
              <a:ahLst/>
              <a:cxnLst>
                <a:cxn ang="0">
                  <a:pos x="connsiteX0" y="connsiteY0"/>
                </a:cxn>
                <a:cxn ang="0">
                  <a:pos x="connsiteX1" y="connsiteY1"/>
                </a:cxn>
                <a:cxn ang="0">
                  <a:pos x="connsiteX2" y="connsiteY2"/>
                </a:cxn>
              </a:cxnLst>
              <a:rect l="l" t="t" r="r" b="b"/>
              <a:pathLst>
                <a:path w="1309342" h="314325">
                  <a:moveTo>
                    <a:pt x="0" y="314325"/>
                  </a:moveTo>
                  <a:lnTo>
                    <a:pt x="881062" y="314325"/>
                  </a:lnTo>
                  <a:cubicBezTo>
                    <a:pt x="958860" y="238125"/>
                    <a:pt x="1241085" y="85725"/>
                    <a:pt x="1309342" y="0"/>
                  </a:cubicBezTo>
                </a:path>
              </a:pathLst>
            </a:custGeom>
            <a:noFill/>
            <a:ln w="9525" cap="flat" cmpd="sng" algn="ctr">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sp>
        <p:nvSpPr>
          <p:cNvPr id="29" name="正方形/長方形 2"/>
          <p:cNvSpPr>
            <a:spLocks noChangeArrowheads="1"/>
          </p:cNvSpPr>
          <p:nvPr/>
        </p:nvSpPr>
        <p:spPr bwMode="auto">
          <a:xfrm>
            <a:off x="16868" y="2798765"/>
            <a:ext cx="121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r>
              <a:rPr lang="ja-JP" altLang="en-US" sz="2000" b="1" dirty="0">
                <a:solidFill>
                  <a:schemeClr val="tx1"/>
                </a:solidFill>
                <a:latin typeface="+mn-ea"/>
                <a:ea typeface="+mn-ea"/>
              </a:rPr>
              <a:t>■位置図</a:t>
            </a:r>
            <a:endParaRPr lang="ja-JP" altLang="en-US" b="1" dirty="0">
              <a:solidFill>
                <a:schemeClr val="tx1"/>
              </a:solidFill>
              <a:latin typeface="+mn-ea"/>
              <a:ea typeface="+mn-ea"/>
            </a:endParaRPr>
          </a:p>
        </p:txBody>
      </p:sp>
      <p:grpSp>
        <p:nvGrpSpPr>
          <p:cNvPr id="31" name="グループ化 30"/>
          <p:cNvGrpSpPr/>
          <p:nvPr/>
        </p:nvGrpSpPr>
        <p:grpSpPr>
          <a:xfrm>
            <a:off x="9320771" y="3155122"/>
            <a:ext cx="556134" cy="547755"/>
            <a:chOff x="6788846" y="2110436"/>
            <a:chExt cx="931031" cy="917004"/>
          </a:xfrm>
        </p:grpSpPr>
        <p:pic>
          <p:nvPicPr>
            <p:cNvPr id="32" name="Object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99641">
              <a:off x="6795860" y="2103422"/>
              <a:ext cx="917004" cy="9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WordArt 58"/>
            <p:cNvSpPr>
              <a:spLocks noChangeArrowheads="1" noChangeShapeType="1" noTextEdit="1"/>
            </p:cNvSpPr>
            <p:nvPr/>
          </p:nvSpPr>
          <p:spPr bwMode="auto">
            <a:xfrm rot="21317328">
              <a:off x="7178938" y="2493550"/>
              <a:ext cx="138116" cy="108704"/>
            </a:xfrm>
            <a:prstGeom prst="rect">
              <a:avLst/>
            </a:prstGeom>
            <a:extLst>
              <a:ext uri="{AF507438-7753-43E0-B8FC-AC1667EBCBE1}">
                <a14:hiddenEffects xmlns:a14="http://schemas.microsoft.com/office/drawing/2010/main">
                  <a:effectLst/>
                </a14:hiddenEffects>
              </a:ext>
            </a:extLst>
          </p:spPr>
          <p:txBody>
            <a:bodyPr wrap="square" numCol="1"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buNone/>
              </a:pPr>
              <a:r>
                <a:rPr lang="en-US" altLang="ja-JP"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rPr>
                <a:t>N</a:t>
              </a:r>
              <a:endParaRPr lang="ja-JP" altLang="en-US" sz="1800" kern="10" spc="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effectLst/>
                <a:latin typeface="Viner Hand ITC"/>
              </a:endParaRPr>
            </a:p>
          </p:txBody>
        </p:sp>
      </p:grpSp>
      <p:sp>
        <p:nvSpPr>
          <p:cNvPr id="34"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8181971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76455" y="908720"/>
            <a:ext cx="8569325" cy="496922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ja-JP" sz="2400" b="1" dirty="0">
              <a:solidFill>
                <a:srgbClr val="FF0000"/>
              </a:solidFill>
              <a:latin typeface="ＭＳ ゴシック" panose="020B0609070205080204" pitchFamily="49" charset="-128"/>
              <a:ea typeface="ＭＳ ゴシック" panose="020B0609070205080204" pitchFamily="49" charset="-128"/>
            </a:endParaRPr>
          </a:p>
          <a:p>
            <a:endParaRPr lang="en-US" altLang="ja-JP" sz="2400" b="1" dirty="0">
              <a:solidFill>
                <a:srgbClr val="FF0000"/>
              </a:solidFill>
              <a:latin typeface="ＭＳ ゴシック" panose="020B0609070205080204" pitchFamily="49" charset="-128"/>
              <a:ea typeface="ＭＳ ゴシック" panose="020B0609070205080204" pitchFamily="49" charset="-128"/>
            </a:endParaRPr>
          </a:p>
          <a:p>
            <a:r>
              <a:rPr lang="ja-JP" altLang="ja-JP" sz="2400" b="1" dirty="0">
                <a:solidFill>
                  <a:srgbClr val="FF0000"/>
                </a:solidFill>
                <a:latin typeface="ＭＳ ゴシック" panose="020B0609070205080204" pitchFamily="49" charset="-128"/>
                <a:ea typeface="ＭＳ ゴシック" panose="020B0609070205080204" pitchFamily="49" charset="-128"/>
              </a:rPr>
              <a:t>事業継続</a:t>
            </a:r>
          </a:p>
          <a:p>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r>
              <a:rPr lang="ja-JP" altLang="ja-JP" sz="2000" b="1" u="sng" dirty="0">
                <a:solidFill>
                  <a:schemeClr val="tx1"/>
                </a:solidFill>
                <a:latin typeface="ＭＳ ゴシック" panose="020B0609070205080204" pitchFamily="49" charset="-128"/>
                <a:ea typeface="ＭＳ ゴシック" panose="020B0609070205080204" pitchFamily="49" charset="-128"/>
              </a:rPr>
              <a:t>＜判断の理由＞</a:t>
            </a:r>
          </a:p>
          <a:p>
            <a:pPr marL="266700" indent="-266700"/>
            <a:r>
              <a:rPr lang="ja-JP" altLang="en-US" sz="2000" dirty="0">
                <a:solidFill>
                  <a:schemeClr val="tx1"/>
                </a:solidFill>
              </a:rPr>
              <a:t>○</a:t>
            </a:r>
            <a:r>
              <a:rPr lang="ja-JP" altLang="ja-JP" sz="2000" dirty="0">
                <a:solidFill>
                  <a:schemeClr val="tx1"/>
                </a:solidFill>
              </a:rPr>
              <a:t>用地取得率は約</a:t>
            </a:r>
            <a:r>
              <a:rPr lang="ja-JP" altLang="en-US" sz="2000" dirty="0">
                <a:solidFill>
                  <a:schemeClr val="tx1"/>
                </a:solidFill>
              </a:rPr>
              <a:t>５２</a:t>
            </a:r>
            <a:r>
              <a:rPr lang="ja-JP" altLang="ja-JP" sz="2000" dirty="0">
                <a:solidFill>
                  <a:schemeClr val="tx1"/>
                </a:solidFill>
              </a:rPr>
              <a:t>％で</a:t>
            </a:r>
            <a:r>
              <a:rPr lang="ja-JP" altLang="en-US" sz="2000" dirty="0">
                <a:solidFill>
                  <a:schemeClr val="tx1"/>
                </a:solidFill>
              </a:rPr>
              <a:t>あり、残る用地についても、現在鋭意交渉を行っている</a:t>
            </a:r>
            <a:r>
              <a:rPr lang="ja-JP" altLang="ja-JP" sz="2000" dirty="0">
                <a:solidFill>
                  <a:schemeClr val="tx1"/>
                </a:solidFill>
              </a:rPr>
              <a:t>。</a:t>
            </a:r>
            <a:endParaRPr lang="en-US" altLang="ja-JP" sz="2000" dirty="0">
              <a:solidFill>
                <a:schemeClr val="tx1"/>
              </a:solidFill>
            </a:endParaRPr>
          </a:p>
          <a:p>
            <a:pPr marL="266700" indent="-266700"/>
            <a:r>
              <a:rPr lang="ja-JP" altLang="en-US" sz="2000" dirty="0">
                <a:solidFill>
                  <a:schemeClr val="tx1"/>
                </a:solidFill>
              </a:rPr>
              <a:t>○</a:t>
            </a:r>
            <a:r>
              <a:rPr lang="ja-JP" altLang="ja-JP" sz="2000" dirty="0">
                <a:solidFill>
                  <a:schemeClr val="tx1"/>
                </a:solidFill>
              </a:rPr>
              <a:t>令和</a:t>
            </a:r>
            <a:r>
              <a:rPr lang="ja-JP" altLang="en-US" sz="2000" dirty="0">
                <a:solidFill>
                  <a:schemeClr val="tx1"/>
                </a:solidFill>
              </a:rPr>
              <a:t>５</a:t>
            </a:r>
            <a:r>
              <a:rPr lang="ja-JP" altLang="ja-JP" sz="2000" dirty="0">
                <a:solidFill>
                  <a:schemeClr val="tx1"/>
                </a:solidFill>
              </a:rPr>
              <a:t>年度より、</a:t>
            </a:r>
            <a:r>
              <a:rPr lang="ja-JP" altLang="en-US" sz="2000" dirty="0">
                <a:solidFill>
                  <a:schemeClr val="tx1"/>
                </a:solidFill>
              </a:rPr>
              <a:t>用地取得が完了した箇所から、文化財調査を実施しており、残る箇所についても、用地取得が完了次第実施していく予定としている</a:t>
            </a:r>
            <a:r>
              <a:rPr lang="ja-JP" altLang="ja-JP" sz="2000" dirty="0">
                <a:solidFill>
                  <a:schemeClr val="tx1"/>
                </a:solidFill>
              </a:rPr>
              <a:t>。</a:t>
            </a:r>
            <a:endParaRPr lang="en-US" altLang="ja-JP" sz="2000" dirty="0">
              <a:solidFill>
                <a:schemeClr val="tx1"/>
              </a:solidFill>
            </a:endParaRPr>
          </a:p>
          <a:p>
            <a:pPr marL="266700" indent="-266700"/>
            <a:r>
              <a:rPr lang="ja-JP" altLang="en-US" sz="2000" dirty="0">
                <a:solidFill>
                  <a:schemeClr val="tx1"/>
                </a:solidFill>
              </a:rPr>
              <a:t>〇令和５年度より、先行して鉄道工事で支障となる摂津市道の付替え道路工事等に着手する予定としている。</a:t>
            </a:r>
            <a:endParaRPr lang="en-US" altLang="ja-JP" sz="2000" dirty="0">
              <a:solidFill>
                <a:schemeClr val="tx1"/>
              </a:solidFill>
            </a:endParaRPr>
          </a:p>
          <a:p>
            <a:pPr marL="266700" indent="-266700"/>
            <a:r>
              <a:rPr lang="ja-JP" altLang="en-US" sz="2000" dirty="0">
                <a:solidFill>
                  <a:schemeClr val="tx1"/>
                </a:solidFill>
              </a:rPr>
              <a:t>○鉄道を高架化し、踏切除却することで、交通渋滞や踏切事故を根本的に解消するとともに、鉄道により分断されていた市街地の一体化を図り、地域の発展に寄与することを目的とする事業の必要性に変化はない。</a:t>
            </a:r>
            <a:endParaRPr lang="en-US" altLang="ja-JP" sz="2000" dirty="0">
              <a:solidFill>
                <a:schemeClr val="tx1"/>
              </a:solidFill>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理由により</a:t>
            </a:r>
            <a:r>
              <a:rPr lang="ja-JP" altLang="ja-JP" sz="2000" dirty="0">
                <a:solidFill>
                  <a:schemeClr val="tx1"/>
                </a:solidFill>
                <a:latin typeface="ＭＳ ゴシック" panose="020B0609070205080204" pitchFamily="49" charset="-128"/>
                <a:ea typeface="ＭＳ ゴシック" panose="020B0609070205080204" pitchFamily="49" charset="-128"/>
              </a:rPr>
              <a:t>、事業</a:t>
            </a:r>
            <a:r>
              <a:rPr lang="ja-JP" altLang="en-US" sz="2000" dirty="0">
                <a:solidFill>
                  <a:schemeClr val="tx1"/>
                </a:solidFill>
                <a:latin typeface="ＭＳ ゴシック" panose="020B0609070205080204" pitchFamily="49" charset="-128"/>
                <a:ea typeface="ＭＳ ゴシック" panose="020B0609070205080204" pitchFamily="49" charset="-128"/>
              </a:rPr>
              <a:t>を</a:t>
            </a:r>
            <a:r>
              <a:rPr lang="ja-JP" altLang="ja-JP" sz="2000" dirty="0">
                <a:solidFill>
                  <a:schemeClr val="tx1"/>
                </a:solidFill>
                <a:latin typeface="ＭＳ ゴシック" panose="020B0609070205080204" pitchFamily="49" charset="-128"/>
                <a:ea typeface="ＭＳ ゴシック" panose="020B0609070205080204" pitchFamily="49" charset="-128"/>
              </a:rPr>
              <a:t>継続する。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en-US" altLang="ja-JP" sz="2000" dirty="0">
              <a:solidFill>
                <a:schemeClr val="tx1"/>
              </a:solidFill>
              <a:latin typeface="ＭＳ ゴシック" panose="020B0609070205080204" pitchFamily="49" charset="-128"/>
              <a:ea typeface="ＭＳ ゴシック" panose="020B0609070205080204" pitchFamily="49" charset="-128"/>
            </a:endParaRPr>
          </a:p>
          <a:p>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 name="スライド番号プレースホルダー 1"/>
          <p:cNvSpPr>
            <a:spLocks noGrp="1"/>
          </p:cNvSpPr>
          <p:nvPr>
            <p:ph type="sldNum" sz="quarter" idx="12"/>
          </p:nvPr>
        </p:nvSpPr>
        <p:spPr>
          <a:xfrm>
            <a:off x="7010400" y="6557218"/>
            <a:ext cx="2133600" cy="365125"/>
          </a:xfrm>
        </p:spPr>
        <p:txBody>
          <a:bodyPr/>
          <a:lstStyle/>
          <a:p>
            <a:fld id="{D2D8002D-B5B0-4BAC-B1F6-782DDCCE6D9C}" type="slidenum">
              <a:rPr kumimoji="1" lang="ja-JP" altLang="en-US" smtClean="0"/>
              <a:t>20</a:t>
            </a:fld>
            <a:endParaRPr kumimoji="1" lang="ja-JP" altLang="en-US" dirty="0"/>
          </a:p>
        </p:txBody>
      </p:sp>
    </p:spTree>
    <p:extLst>
      <p:ext uri="{BB962C8B-B14F-4D97-AF65-F5344CB8AC3E}">
        <p14:creationId xmlns:p14="http://schemas.microsoft.com/office/powerpoint/2010/main" val="170283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テキスト ボックス 160">
            <a:extLst>
              <a:ext uri="{FF2B5EF4-FFF2-40B4-BE49-F238E27FC236}">
                <a16:creationId xmlns:a16="http://schemas.microsoft.com/office/drawing/2014/main" id="{56289FB3-482E-42CB-9C74-218A643FBF8C}"/>
              </a:ext>
            </a:extLst>
          </p:cNvPr>
          <p:cNvSpPr txBox="1"/>
          <p:nvPr/>
        </p:nvSpPr>
        <p:spPr>
          <a:xfrm>
            <a:off x="203797" y="4139146"/>
            <a:ext cx="4460433" cy="1107996"/>
          </a:xfrm>
          <a:prstGeom prst="rect">
            <a:avLst/>
          </a:prstGeom>
          <a:noFill/>
        </p:spPr>
        <p:txBody>
          <a:bodyPr wrap="square" rtlCol="0">
            <a:spAutoFit/>
          </a:bodyPr>
          <a:lstStyle/>
          <a:p>
            <a:pPr algn="l">
              <a:spcBef>
                <a:spcPts val="600"/>
              </a:spcBef>
            </a:pPr>
            <a:r>
              <a:rPr kumimoji="1" lang="ja-JP" altLang="en-US" sz="2000" u="sng" dirty="0">
                <a:latin typeface="+mn-ea"/>
              </a:rPr>
              <a:t>①事業延長</a:t>
            </a:r>
            <a:r>
              <a:rPr kumimoji="1" lang="ja-JP" altLang="en-US" sz="1600" u="sng" dirty="0">
                <a:latin typeface="+mn-ea"/>
              </a:rPr>
              <a:t>（線路の高架化）</a:t>
            </a:r>
            <a:endParaRPr kumimoji="1" lang="en-US" altLang="ja-JP" sz="1600" u="sng" dirty="0">
              <a:latin typeface="+mn-ea"/>
            </a:endParaRPr>
          </a:p>
          <a:p>
            <a:pPr algn="l">
              <a:spcBef>
                <a:spcPts val="600"/>
              </a:spcBef>
            </a:pPr>
            <a:r>
              <a:rPr lang="ja-JP" altLang="en-US" sz="2000" dirty="0">
                <a:latin typeface="+mn-ea"/>
              </a:rPr>
              <a:t>　</a:t>
            </a:r>
            <a:r>
              <a:rPr lang="ja-JP" altLang="en-US" b="1" dirty="0">
                <a:latin typeface="+mn-ea"/>
              </a:rPr>
              <a:t>約</a:t>
            </a:r>
            <a:r>
              <a:rPr lang="en-US" altLang="ja-JP" b="1" dirty="0">
                <a:latin typeface="+mn-ea"/>
              </a:rPr>
              <a:t>2.1</a:t>
            </a:r>
            <a:r>
              <a:rPr kumimoji="1" lang="en-US" altLang="ja-JP" b="1" dirty="0">
                <a:latin typeface="+mn-ea"/>
              </a:rPr>
              <a:t>km</a:t>
            </a:r>
            <a:r>
              <a:rPr kumimoji="1" lang="ja-JP" altLang="en-US" sz="1600" dirty="0">
                <a:latin typeface="+mn-ea"/>
              </a:rPr>
              <a:t>（</a:t>
            </a:r>
            <a:r>
              <a:rPr lang="ja-JP" altLang="en-US" sz="1600" dirty="0">
                <a:latin typeface="+mn-ea"/>
              </a:rPr>
              <a:t>摂津市域：約</a:t>
            </a:r>
            <a:r>
              <a:rPr lang="en-US" altLang="ja-JP" sz="1600" dirty="0">
                <a:latin typeface="+mn-ea"/>
              </a:rPr>
              <a:t>1.5</a:t>
            </a:r>
            <a:r>
              <a:rPr lang="en-US" altLang="ja-JP" sz="1600" dirty="0">
                <a:latin typeface="+mn-ea"/>
                <a:cs typeface="Arial" panose="020B0604020202020204" pitchFamily="34" charset="0"/>
              </a:rPr>
              <a:t>km</a:t>
            </a:r>
            <a:r>
              <a:rPr lang="ja-JP" altLang="en-US" sz="1600" dirty="0">
                <a:latin typeface="+mn-ea"/>
              </a:rPr>
              <a:t>）</a:t>
            </a:r>
            <a:endParaRPr lang="en-US" altLang="ja-JP" sz="1600" dirty="0">
              <a:latin typeface="+mn-ea"/>
            </a:endParaRPr>
          </a:p>
          <a:p>
            <a:pPr algn="l">
              <a:spcBef>
                <a:spcPts val="600"/>
              </a:spcBef>
            </a:pPr>
            <a:r>
              <a:rPr kumimoji="1" lang="ja-JP" altLang="en-US" sz="1600" dirty="0">
                <a:latin typeface="+mn-ea"/>
              </a:rPr>
              <a:t> 　  　  　　　（</a:t>
            </a:r>
            <a:r>
              <a:rPr lang="ja-JP" altLang="en-US" sz="1600" dirty="0">
                <a:latin typeface="+mn-ea"/>
              </a:rPr>
              <a:t>茨木</a:t>
            </a:r>
            <a:r>
              <a:rPr kumimoji="1" lang="ja-JP" altLang="en-US" sz="1600" dirty="0">
                <a:latin typeface="+mn-ea"/>
              </a:rPr>
              <a:t>市域</a:t>
            </a:r>
            <a:r>
              <a:rPr lang="ja-JP" altLang="en-US" sz="1600" dirty="0">
                <a:latin typeface="+mn-ea"/>
              </a:rPr>
              <a:t>：約</a:t>
            </a:r>
            <a:r>
              <a:rPr lang="en-US" altLang="ja-JP" sz="1600" dirty="0">
                <a:latin typeface="+mn-ea"/>
                <a:cs typeface="Arial" panose="020B0604020202020204" pitchFamily="34" charset="0"/>
              </a:rPr>
              <a:t>0.6</a:t>
            </a:r>
            <a:r>
              <a:rPr kumimoji="1" lang="en-US" altLang="ja-JP" sz="1600" dirty="0">
                <a:latin typeface="+mn-ea"/>
                <a:cs typeface="Arial" panose="020B0604020202020204" pitchFamily="34" charset="0"/>
              </a:rPr>
              <a:t>km</a:t>
            </a:r>
            <a:r>
              <a:rPr kumimoji="1" lang="ja-JP" altLang="en-US" sz="1600" dirty="0">
                <a:latin typeface="+mn-ea"/>
              </a:rPr>
              <a:t>）</a:t>
            </a:r>
          </a:p>
        </p:txBody>
      </p:sp>
      <p:sp>
        <p:nvSpPr>
          <p:cNvPr id="162" name="テキスト ボックス 161">
            <a:extLst>
              <a:ext uri="{FF2B5EF4-FFF2-40B4-BE49-F238E27FC236}">
                <a16:creationId xmlns:a16="http://schemas.microsoft.com/office/drawing/2014/main" id="{6DF9B225-E251-4F3E-A485-95A373F526CE}"/>
              </a:ext>
            </a:extLst>
          </p:cNvPr>
          <p:cNvSpPr txBox="1"/>
          <p:nvPr/>
        </p:nvSpPr>
        <p:spPr>
          <a:xfrm>
            <a:off x="203797" y="5209302"/>
            <a:ext cx="4660458" cy="846386"/>
          </a:xfrm>
          <a:prstGeom prst="rect">
            <a:avLst/>
          </a:prstGeom>
          <a:noFill/>
        </p:spPr>
        <p:txBody>
          <a:bodyPr wrap="square" rIns="0" rtlCol="0">
            <a:spAutoFit/>
          </a:bodyPr>
          <a:lstStyle/>
          <a:p>
            <a:pPr algn="l">
              <a:spcBef>
                <a:spcPts val="600"/>
              </a:spcBef>
            </a:pPr>
            <a:r>
              <a:rPr lang="ja-JP" altLang="en-US" sz="2000" u="sng" dirty="0">
                <a:latin typeface="+mn-ea"/>
              </a:rPr>
              <a:t>②</a:t>
            </a:r>
            <a:r>
              <a:rPr kumimoji="1" lang="ja-JP" altLang="en-US" sz="2000" u="sng" dirty="0">
                <a:latin typeface="+mn-ea"/>
              </a:rPr>
              <a:t>踏切除却数</a:t>
            </a:r>
            <a:endParaRPr kumimoji="1" lang="en-US" altLang="ja-JP" sz="2000" u="sng" dirty="0">
              <a:latin typeface="+mn-ea"/>
            </a:endParaRPr>
          </a:p>
          <a:p>
            <a:pPr algn="l">
              <a:spcBef>
                <a:spcPts val="600"/>
              </a:spcBef>
            </a:pPr>
            <a:r>
              <a:rPr kumimoji="1" lang="ja-JP" altLang="en-US" sz="2400" dirty="0">
                <a:latin typeface="+mn-ea"/>
              </a:rPr>
              <a:t>　</a:t>
            </a:r>
            <a:r>
              <a:rPr lang="en-US" altLang="ja-JP" b="1" dirty="0">
                <a:latin typeface="+mn-ea"/>
              </a:rPr>
              <a:t>5</a:t>
            </a:r>
            <a:r>
              <a:rPr kumimoji="1" lang="ja-JP" altLang="en-US" b="1" dirty="0">
                <a:latin typeface="+mn-ea"/>
              </a:rPr>
              <a:t>箇所</a:t>
            </a:r>
            <a:r>
              <a:rPr lang="ja-JP" altLang="en-US" sz="1600" dirty="0">
                <a:latin typeface="+mn-ea"/>
                <a:cs typeface="Arial" panose="020B0604020202020204" pitchFamily="34" charset="0"/>
              </a:rPr>
              <a:t>（うち「開かずの踏切</a:t>
            </a:r>
            <a:r>
              <a:rPr lang="en-US" altLang="ja-JP" sz="1600" baseline="30000" dirty="0">
                <a:latin typeface="+mn-ea"/>
                <a:cs typeface="Arial" panose="020B0604020202020204" pitchFamily="34" charset="0"/>
              </a:rPr>
              <a:t>※</a:t>
            </a:r>
            <a:r>
              <a:rPr lang="ja-JP" altLang="en-US" sz="1600" dirty="0">
                <a:latin typeface="+mn-ea"/>
                <a:cs typeface="Arial" panose="020B0604020202020204" pitchFamily="34" charset="0"/>
              </a:rPr>
              <a:t>」１箇所）</a:t>
            </a:r>
            <a:endParaRPr lang="en-US" altLang="ja-JP" sz="1600" dirty="0">
              <a:latin typeface="+mn-ea"/>
            </a:endParaRPr>
          </a:p>
        </p:txBody>
      </p:sp>
      <p:sp>
        <p:nvSpPr>
          <p:cNvPr id="163" name="テキスト ボックス 162">
            <a:extLst>
              <a:ext uri="{FF2B5EF4-FFF2-40B4-BE49-F238E27FC236}">
                <a16:creationId xmlns:a16="http://schemas.microsoft.com/office/drawing/2014/main" id="{BB197BAD-B601-46A2-A29B-946CCAF63DF5}"/>
              </a:ext>
            </a:extLst>
          </p:cNvPr>
          <p:cNvSpPr txBox="1"/>
          <p:nvPr/>
        </p:nvSpPr>
        <p:spPr>
          <a:xfrm>
            <a:off x="4491298" y="4127989"/>
            <a:ext cx="4460433" cy="846386"/>
          </a:xfrm>
          <a:prstGeom prst="rect">
            <a:avLst/>
          </a:prstGeom>
          <a:noFill/>
        </p:spPr>
        <p:txBody>
          <a:bodyPr wrap="square" rtlCol="0">
            <a:spAutoFit/>
          </a:bodyPr>
          <a:lstStyle/>
          <a:p>
            <a:pPr algn="l">
              <a:spcBef>
                <a:spcPts val="600"/>
              </a:spcBef>
            </a:pPr>
            <a:r>
              <a:rPr lang="ja-JP" altLang="en-US" sz="2000" u="sng" dirty="0">
                <a:latin typeface="+mn-ea"/>
              </a:rPr>
              <a:t>③高架化対象駅</a:t>
            </a:r>
            <a:r>
              <a:rPr kumimoji="1" lang="ja-JP" altLang="en-US" sz="2400" dirty="0">
                <a:latin typeface="+mn-ea"/>
              </a:rPr>
              <a:t>　</a:t>
            </a:r>
            <a:endParaRPr kumimoji="1" lang="en-US" altLang="ja-JP" sz="2400" dirty="0">
              <a:latin typeface="+mn-ea"/>
            </a:endParaRPr>
          </a:p>
          <a:p>
            <a:pPr algn="l">
              <a:spcBef>
                <a:spcPts val="600"/>
              </a:spcBef>
            </a:pPr>
            <a:r>
              <a:rPr lang="ja-JP" altLang="en-US" sz="2000" dirty="0">
                <a:latin typeface="+mn-ea"/>
              </a:rPr>
              <a:t>　</a:t>
            </a:r>
            <a:r>
              <a:rPr lang="ja-JP" altLang="en-US" dirty="0">
                <a:latin typeface="+mn-ea"/>
              </a:rPr>
              <a:t>摂津市駅</a:t>
            </a:r>
            <a:endParaRPr kumimoji="1" lang="ja-JP" altLang="en-US" dirty="0">
              <a:latin typeface="+mn-ea"/>
            </a:endParaRPr>
          </a:p>
        </p:txBody>
      </p:sp>
      <p:sp>
        <p:nvSpPr>
          <p:cNvPr id="164" name="テキスト ボックス 163">
            <a:extLst>
              <a:ext uri="{FF2B5EF4-FFF2-40B4-BE49-F238E27FC236}">
                <a16:creationId xmlns:a16="http://schemas.microsoft.com/office/drawing/2014/main" id="{247E4EB1-50BC-4DBE-B347-E87DBEC4EB7D}"/>
              </a:ext>
            </a:extLst>
          </p:cNvPr>
          <p:cNvSpPr txBox="1"/>
          <p:nvPr/>
        </p:nvSpPr>
        <p:spPr>
          <a:xfrm>
            <a:off x="286654" y="6108259"/>
            <a:ext cx="8898213" cy="938719"/>
          </a:xfrm>
          <a:prstGeom prst="rect">
            <a:avLst/>
          </a:prstGeom>
          <a:noFill/>
        </p:spPr>
        <p:txBody>
          <a:bodyPr wrap="square" rIns="0" rtlCol="0">
            <a:spAutoFit/>
          </a:bodyPr>
          <a:lstStyle/>
          <a:p>
            <a:pPr>
              <a:lnSpc>
                <a:spcPts val="1200"/>
              </a:lnSpc>
              <a:spcBef>
                <a:spcPts val="600"/>
              </a:spcBef>
            </a:pPr>
            <a:r>
              <a:rPr lang="en-US" altLang="ja-JP" sz="1200" dirty="0">
                <a:latin typeface="+mn-ea"/>
              </a:rPr>
              <a:t>※</a:t>
            </a:r>
            <a:r>
              <a:rPr lang="ja-JP" altLang="en-US" sz="1200" dirty="0">
                <a:latin typeface="+mn-ea"/>
              </a:rPr>
              <a:t>開かずの踏切：ピーク時間の遮断時間が</a:t>
            </a:r>
            <a:r>
              <a:rPr lang="en-US" altLang="ja-JP" sz="1200" dirty="0">
                <a:latin typeface="+mn-ea"/>
              </a:rPr>
              <a:t>40</a:t>
            </a:r>
            <a:r>
              <a:rPr lang="ja-JP" altLang="en-US" sz="1200" dirty="0">
                <a:latin typeface="+mn-ea"/>
              </a:rPr>
              <a:t>分</a:t>
            </a:r>
            <a:r>
              <a:rPr lang="en-US" altLang="ja-JP" sz="1200" dirty="0">
                <a:latin typeface="+mn-ea"/>
              </a:rPr>
              <a:t>/</a:t>
            </a:r>
            <a:r>
              <a:rPr lang="ja-JP" altLang="en-US" sz="1200" dirty="0">
                <a:latin typeface="+mn-ea"/>
              </a:rPr>
              <a:t>時以上の踏切</a:t>
            </a:r>
            <a:endParaRPr lang="en-US" altLang="ja-JP" sz="1200" dirty="0">
              <a:latin typeface="+mn-ea"/>
            </a:endParaRPr>
          </a:p>
          <a:p>
            <a:pPr>
              <a:lnSpc>
                <a:spcPts val="1200"/>
              </a:lnSpc>
              <a:spcBef>
                <a:spcPts val="600"/>
              </a:spcBef>
            </a:pPr>
            <a:r>
              <a:rPr lang="ja-JP" altLang="en-US" sz="1200" dirty="0">
                <a:latin typeface="+mn-ea"/>
              </a:rPr>
              <a:t>　 自動車ボトルネック踏切（自動車</a:t>
            </a:r>
            <a:r>
              <a:rPr lang="en-US" altLang="ja-JP" sz="1200" dirty="0">
                <a:latin typeface="+mn-ea"/>
              </a:rPr>
              <a:t>BN</a:t>
            </a:r>
            <a:r>
              <a:rPr lang="ja-JP" altLang="en-US" sz="1200" dirty="0">
                <a:latin typeface="+mn-ea"/>
              </a:rPr>
              <a:t>）：１日あたりの踏切自動車交通遮断量</a:t>
            </a:r>
            <a:r>
              <a:rPr lang="en-US" altLang="ja-JP" sz="1200" dirty="0">
                <a:latin typeface="+mn-ea"/>
              </a:rPr>
              <a:t>50,000</a:t>
            </a:r>
            <a:r>
              <a:rPr lang="ja-JP" altLang="en-US" sz="1200" dirty="0">
                <a:latin typeface="+mn-ea"/>
              </a:rPr>
              <a:t>台・時</a:t>
            </a:r>
            <a:r>
              <a:rPr lang="en-US" altLang="ja-JP" sz="1200" dirty="0">
                <a:latin typeface="+mn-ea"/>
              </a:rPr>
              <a:t>/</a:t>
            </a:r>
            <a:r>
              <a:rPr lang="ja-JP" altLang="en-US" sz="1200" dirty="0">
                <a:latin typeface="+mn-ea"/>
              </a:rPr>
              <a:t>日以上</a:t>
            </a:r>
          </a:p>
          <a:p>
            <a:pPr>
              <a:lnSpc>
                <a:spcPts val="1200"/>
              </a:lnSpc>
              <a:spcBef>
                <a:spcPts val="600"/>
              </a:spcBef>
            </a:pPr>
            <a:r>
              <a:rPr lang="ja-JP" altLang="en-US" sz="1200" dirty="0">
                <a:latin typeface="+mn-ea"/>
              </a:rPr>
              <a:t>　 歩行者ボトルネック踏切（歩行者</a:t>
            </a:r>
            <a:r>
              <a:rPr lang="en-US" altLang="ja-JP" sz="1200" dirty="0">
                <a:latin typeface="+mn-ea"/>
              </a:rPr>
              <a:t>BN</a:t>
            </a:r>
            <a:r>
              <a:rPr lang="ja-JP" altLang="en-US" sz="1200" dirty="0">
                <a:latin typeface="+mn-ea"/>
              </a:rPr>
              <a:t>）：１日あたりの踏切歩行者</a:t>
            </a:r>
            <a:r>
              <a:rPr lang="en-US" altLang="ja-JP" sz="1200" dirty="0">
                <a:latin typeface="+mn-ea"/>
              </a:rPr>
              <a:t>(</a:t>
            </a:r>
            <a:r>
              <a:rPr lang="ja-JP" altLang="en-US" sz="1200" dirty="0">
                <a:latin typeface="+mn-ea"/>
              </a:rPr>
              <a:t>自転車含む</a:t>
            </a:r>
            <a:r>
              <a:rPr lang="en-US" altLang="ja-JP" sz="1200" dirty="0">
                <a:latin typeface="+mn-ea"/>
              </a:rPr>
              <a:t>)</a:t>
            </a:r>
            <a:r>
              <a:rPr lang="ja-JP" altLang="en-US" sz="1200" dirty="0">
                <a:latin typeface="+mn-ea"/>
              </a:rPr>
              <a:t>交通遮断量</a:t>
            </a:r>
            <a:r>
              <a:rPr lang="en-US" altLang="ja-JP" sz="1200" dirty="0">
                <a:latin typeface="+mn-ea"/>
              </a:rPr>
              <a:t>20,000</a:t>
            </a:r>
            <a:r>
              <a:rPr lang="ja-JP" altLang="en-US" sz="1200" dirty="0">
                <a:latin typeface="+mn-ea"/>
              </a:rPr>
              <a:t>台</a:t>
            </a:r>
            <a:r>
              <a:rPr lang="en-US" altLang="ja-JP" sz="1200" dirty="0">
                <a:latin typeface="+mn-ea"/>
              </a:rPr>
              <a:t>(</a:t>
            </a:r>
            <a:r>
              <a:rPr lang="ja-JP" altLang="en-US" sz="1200" dirty="0">
                <a:latin typeface="+mn-ea"/>
              </a:rPr>
              <a:t>人</a:t>
            </a:r>
            <a:r>
              <a:rPr lang="en-US" altLang="ja-JP" sz="1200" dirty="0">
                <a:latin typeface="+mn-ea"/>
              </a:rPr>
              <a:t>)</a:t>
            </a:r>
            <a:r>
              <a:rPr lang="ja-JP" altLang="en-US" sz="1200" dirty="0">
                <a:latin typeface="+mn-ea"/>
              </a:rPr>
              <a:t>・時</a:t>
            </a:r>
            <a:r>
              <a:rPr lang="en-US" altLang="ja-JP" sz="1200" dirty="0">
                <a:latin typeface="+mn-ea"/>
              </a:rPr>
              <a:t>/</a:t>
            </a:r>
            <a:r>
              <a:rPr lang="ja-JP" altLang="en-US" sz="1200" dirty="0">
                <a:latin typeface="+mn-ea"/>
              </a:rPr>
              <a:t>日以上</a:t>
            </a:r>
          </a:p>
          <a:p>
            <a:pPr>
              <a:lnSpc>
                <a:spcPts val="1200"/>
              </a:lnSpc>
              <a:spcBef>
                <a:spcPts val="600"/>
              </a:spcBef>
            </a:pPr>
            <a:endParaRPr lang="en-US" altLang="ja-JP" sz="1200" dirty="0">
              <a:latin typeface="+mn-ea"/>
            </a:endParaRPr>
          </a:p>
        </p:txBody>
      </p:sp>
      <p:sp>
        <p:nvSpPr>
          <p:cNvPr id="16" name="テキスト ボックス 15">
            <a:extLst>
              <a:ext uri="{FF2B5EF4-FFF2-40B4-BE49-F238E27FC236}">
                <a16:creationId xmlns:a16="http://schemas.microsoft.com/office/drawing/2014/main" id="{BB197BAD-B601-46A2-A29B-946CCAF63DF5}"/>
              </a:ext>
            </a:extLst>
          </p:cNvPr>
          <p:cNvSpPr txBox="1"/>
          <p:nvPr/>
        </p:nvSpPr>
        <p:spPr>
          <a:xfrm>
            <a:off x="4555182" y="5209302"/>
            <a:ext cx="4460433" cy="784830"/>
          </a:xfrm>
          <a:prstGeom prst="rect">
            <a:avLst/>
          </a:prstGeom>
          <a:noFill/>
        </p:spPr>
        <p:txBody>
          <a:bodyPr wrap="square" rtlCol="0">
            <a:spAutoFit/>
          </a:bodyPr>
          <a:lstStyle/>
          <a:p>
            <a:pPr algn="l">
              <a:spcBef>
                <a:spcPts val="600"/>
              </a:spcBef>
            </a:pPr>
            <a:r>
              <a:rPr lang="ja-JP" altLang="en-US" sz="2000" u="sng" dirty="0">
                <a:latin typeface="+mn-ea"/>
              </a:rPr>
              <a:t>④工事方式</a:t>
            </a:r>
            <a:r>
              <a:rPr kumimoji="1" lang="ja-JP" altLang="en-US" sz="2000" dirty="0">
                <a:latin typeface="+mn-ea"/>
              </a:rPr>
              <a:t>　</a:t>
            </a:r>
            <a:endParaRPr kumimoji="1" lang="en-US" altLang="ja-JP" sz="2000" dirty="0">
              <a:latin typeface="+mn-ea"/>
            </a:endParaRPr>
          </a:p>
          <a:p>
            <a:pPr algn="l">
              <a:spcBef>
                <a:spcPts val="600"/>
              </a:spcBef>
            </a:pPr>
            <a:r>
              <a:rPr lang="ja-JP" altLang="en-US" sz="2000" dirty="0">
                <a:latin typeface="+mn-ea"/>
              </a:rPr>
              <a:t>　</a:t>
            </a:r>
            <a:r>
              <a:rPr lang="ja-JP" altLang="en-US" dirty="0">
                <a:latin typeface="+mn-ea"/>
              </a:rPr>
              <a:t>仮線方式</a:t>
            </a:r>
            <a:endParaRPr lang="en-US" altLang="ja-JP" dirty="0">
              <a:latin typeface="+mn-ea"/>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
        <p:nvSpPr>
          <p:cNvPr id="17"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4" name="グループ化 123">
            <a:extLst>
              <a:ext uri="{FF2B5EF4-FFF2-40B4-BE49-F238E27FC236}">
                <a16:creationId xmlns:a16="http://schemas.microsoft.com/office/drawing/2014/main" id="{071D4C48-8DBE-4765-9B27-82C038A84DE0}"/>
              </a:ext>
            </a:extLst>
          </p:cNvPr>
          <p:cNvGrpSpPr>
            <a:grpSpLocks noChangeAspect="1"/>
          </p:cNvGrpSpPr>
          <p:nvPr/>
        </p:nvGrpSpPr>
        <p:grpSpPr>
          <a:xfrm>
            <a:off x="-33469" y="548681"/>
            <a:ext cx="9141278" cy="3632552"/>
            <a:chOff x="326362" y="1568600"/>
            <a:chExt cx="8495513" cy="3375939"/>
          </a:xfrm>
        </p:grpSpPr>
        <p:pic>
          <p:nvPicPr>
            <p:cNvPr id="125" name="図 124">
              <a:extLst>
                <a:ext uri="{FF2B5EF4-FFF2-40B4-BE49-F238E27FC236}">
                  <a16:creationId xmlns:a16="http://schemas.microsoft.com/office/drawing/2014/main" id="{B79D2101-6A94-4C44-BC5F-BC23DA5FA72A}"/>
                </a:ext>
              </a:extLst>
            </p:cNvPr>
            <p:cNvPicPr>
              <a:picLocks noChangeAspect="1"/>
            </p:cNvPicPr>
            <p:nvPr/>
          </p:nvPicPr>
          <p:blipFill rotWithShape="1">
            <a:blip r:embed="rId3"/>
            <a:srcRect t="6070" b="19125"/>
            <a:stretch/>
          </p:blipFill>
          <p:spPr>
            <a:xfrm>
              <a:off x="326362" y="1568600"/>
              <a:ext cx="8495513" cy="3375939"/>
            </a:xfrm>
            <a:prstGeom prst="rect">
              <a:avLst/>
            </a:prstGeom>
          </p:spPr>
        </p:pic>
        <p:grpSp>
          <p:nvGrpSpPr>
            <p:cNvPr id="126" name="グループ化 125">
              <a:extLst>
                <a:ext uri="{FF2B5EF4-FFF2-40B4-BE49-F238E27FC236}">
                  <a16:creationId xmlns:a16="http://schemas.microsoft.com/office/drawing/2014/main" id="{4F1360A1-E4E6-4B1E-832E-9FA84D8608A7}"/>
                </a:ext>
              </a:extLst>
            </p:cNvPr>
            <p:cNvGrpSpPr/>
            <p:nvPr/>
          </p:nvGrpSpPr>
          <p:grpSpPr>
            <a:xfrm>
              <a:off x="1674144" y="2345700"/>
              <a:ext cx="3262734" cy="1089096"/>
              <a:chOff x="2159631" y="7164858"/>
              <a:chExt cx="4350313" cy="1452128"/>
            </a:xfrm>
          </p:grpSpPr>
          <p:cxnSp>
            <p:nvCxnSpPr>
              <p:cNvPr id="132" name="直線コネクタ 131">
                <a:extLst>
                  <a:ext uri="{FF2B5EF4-FFF2-40B4-BE49-F238E27FC236}">
                    <a16:creationId xmlns:a16="http://schemas.microsoft.com/office/drawing/2014/main" id="{74E0FFDD-B4B2-484F-9528-4EF2DDEAAB25}"/>
                  </a:ext>
                </a:extLst>
              </p:cNvPr>
              <p:cNvCxnSpPr>
                <a:cxnSpLocks/>
              </p:cNvCxnSpPr>
              <p:nvPr/>
            </p:nvCxnSpPr>
            <p:spPr>
              <a:xfrm>
                <a:off x="2656364" y="7164858"/>
                <a:ext cx="527554" cy="132445"/>
              </a:xfrm>
              <a:prstGeom prst="line">
                <a:avLst/>
              </a:prstGeom>
              <a:ln w="50800">
                <a:solidFill>
                  <a:srgbClr val="009900"/>
                </a:solidFill>
                <a:prstDash val="solid"/>
              </a:ln>
            </p:spPr>
            <p:style>
              <a:lnRef idx="1">
                <a:schemeClr val="accent1"/>
              </a:lnRef>
              <a:fillRef idx="0">
                <a:schemeClr val="accent1"/>
              </a:fillRef>
              <a:effectRef idx="0">
                <a:schemeClr val="accent1"/>
              </a:effectRef>
              <a:fontRef idx="minor">
                <a:schemeClr val="tx1"/>
              </a:fontRef>
            </p:style>
          </p:cxnSp>
          <p:sp>
            <p:nvSpPr>
              <p:cNvPr id="134" name="フリーフォーム: 図形 133">
                <a:extLst>
                  <a:ext uri="{FF2B5EF4-FFF2-40B4-BE49-F238E27FC236}">
                    <a16:creationId xmlns:a16="http://schemas.microsoft.com/office/drawing/2014/main" id="{F135417C-F697-43B5-82B9-EF92D246D503}"/>
                  </a:ext>
                </a:extLst>
              </p:cNvPr>
              <p:cNvSpPr/>
              <p:nvPr/>
            </p:nvSpPr>
            <p:spPr>
              <a:xfrm>
                <a:off x="3759200" y="7427770"/>
                <a:ext cx="861218" cy="276225"/>
              </a:xfrm>
              <a:custGeom>
                <a:avLst/>
                <a:gdLst>
                  <a:gd name="connsiteX0" fmla="*/ 0 w 882650"/>
                  <a:gd name="connsiteY0" fmla="*/ 0 h 304800"/>
                  <a:gd name="connsiteX1" fmla="*/ 736600 w 882650"/>
                  <a:gd name="connsiteY1" fmla="*/ 209550 h 304800"/>
                  <a:gd name="connsiteX2" fmla="*/ 882650 w 882650"/>
                  <a:gd name="connsiteY2" fmla="*/ 304800 h 304800"/>
                  <a:gd name="connsiteX0" fmla="*/ 0 w 882650"/>
                  <a:gd name="connsiteY0" fmla="*/ 0 h 285750"/>
                  <a:gd name="connsiteX1" fmla="*/ 736600 w 882650"/>
                  <a:gd name="connsiteY1" fmla="*/ 190500 h 285750"/>
                  <a:gd name="connsiteX2" fmla="*/ 882650 w 882650"/>
                  <a:gd name="connsiteY2" fmla="*/ 285750 h 285750"/>
                  <a:gd name="connsiteX0" fmla="*/ 0 w 861218"/>
                  <a:gd name="connsiteY0" fmla="*/ 0 h 276225"/>
                  <a:gd name="connsiteX1" fmla="*/ 736600 w 861218"/>
                  <a:gd name="connsiteY1" fmla="*/ 190500 h 276225"/>
                  <a:gd name="connsiteX2" fmla="*/ 861218 w 861218"/>
                  <a:gd name="connsiteY2" fmla="*/ 276225 h 276225"/>
                </a:gdLst>
                <a:ahLst/>
                <a:cxnLst>
                  <a:cxn ang="0">
                    <a:pos x="connsiteX0" y="connsiteY0"/>
                  </a:cxn>
                  <a:cxn ang="0">
                    <a:pos x="connsiteX1" y="connsiteY1"/>
                  </a:cxn>
                  <a:cxn ang="0">
                    <a:pos x="connsiteX2" y="connsiteY2"/>
                  </a:cxn>
                </a:cxnLst>
                <a:rect l="l" t="t" r="r" b="b"/>
                <a:pathLst>
                  <a:path w="861218" h="276225">
                    <a:moveTo>
                      <a:pt x="0" y="0"/>
                    </a:moveTo>
                    <a:lnTo>
                      <a:pt x="736600" y="190500"/>
                    </a:lnTo>
                    <a:lnTo>
                      <a:pt x="861218" y="276225"/>
                    </a:lnTo>
                  </a:path>
                </a:pathLst>
              </a:custGeom>
              <a:noFill/>
              <a:ln w="50800">
                <a:solidFill>
                  <a:srgbClr val="00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135" name="直線コネクタ 134">
                <a:extLst>
                  <a:ext uri="{FF2B5EF4-FFF2-40B4-BE49-F238E27FC236}">
                    <a16:creationId xmlns:a16="http://schemas.microsoft.com/office/drawing/2014/main" id="{14605676-5B05-4EDF-A2AA-8248303F7D34}"/>
                  </a:ext>
                </a:extLst>
              </p:cNvPr>
              <p:cNvCxnSpPr>
                <a:cxnSpLocks/>
              </p:cNvCxnSpPr>
              <p:nvPr/>
            </p:nvCxnSpPr>
            <p:spPr>
              <a:xfrm>
                <a:off x="4696228" y="7699131"/>
                <a:ext cx="483333" cy="126860"/>
              </a:xfrm>
              <a:prstGeom prst="line">
                <a:avLst/>
              </a:prstGeom>
              <a:ln w="50800">
                <a:solidFill>
                  <a:srgbClr val="009900"/>
                </a:solidFill>
                <a:prstDash val="solid"/>
              </a:ln>
            </p:spPr>
            <p:style>
              <a:lnRef idx="1">
                <a:schemeClr val="accent1"/>
              </a:lnRef>
              <a:fillRef idx="0">
                <a:schemeClr val="accent1"/>
              </a:fillRef>
              <a:effectRef idx="0">
                <a:schemeClr val="accent1"/>
              </a:effectRef>
              <a:fontRef idx="minor">
                <a:schemeClr val="tx1"/>
              </a:fontRef>
            </p:style>
          </p:cxnSp>
          <p:sp>
            <p:nvSpPr>
              <p:cNvPr id="136" name="フリーフォーム: 図形 135">
                <a:extLst>
                  <a:ext uri="{FF2B5EF4-FFF2-40B4-BE49-F238E27FC236}">
                    <a16:creationId xmlns:a16="http://schemas.microsoft.com/office/drawing/2014/main" id="{C4F274ED-EFF6-40B6-9A3F-EDE65AF11782}"/>
                  </a:ext>
                </a:extLst>
              </p:cNvPr>
              <p:cNvSpPr/>
              <p:nvPr/>
            </p:nvSpPr>
            <p:spPr>
              <a:xfrm>
                <a:off x="5919019" y="7975338"/>
                <a:ext cx="165893" cy="104775"/>
              </a:xfrm>
              <a:custGeom>
                <a:avLst/>
                <a:gdLst>
                  <a:gd name="connsiteX0" fmla="*/ 0 w 882650"/>
                  <a:gd name="connsiteY0" fmla="*/ 0 h 304800"/>
                  <a:gd name="connsiteX1" fmla="*/ 736600 w 882650"/>
                  <a:gd name="connsiteY1" fmla="*/ 209550 h 304800"/>
                  <a:gd name="connsiteX2" fmla="*/ 882650 w 882650"/>
                  <a:gd name="connsiteY2" fmla="*/ 304800 h 304800"/>
                  <a:gd name="connsiteX0" fmla="*/ 0 w 882650"/>
                  <a:gd name="connsiteY0" fmla="*/ 0 h 285750"/>
                  <a:gd name="connsiteX1" fmla="*/ 736600 w 882650"/>
                  <a:gd name="connsiteY1" fmla="*/ 190500 h 285750"/>
                  <a:gd name="connsiteX2" fmla="*/ 882650 w 882650"/>
                  <a:gd name="connsiteY2" fmla="*/ 285750 h 285750"/>
                  <a:gd name="connsiteX0" fmla="*/ 0 w 861218"/>
                  <a:gd name="connsiteY0" fmla="*/ 0 h 276225"/>
                  <a:gd name="connsiteX1" fmla="*/ 736600 w 861218"/>
                  <a:gd name="connsiteY1" fmla="*/ 190500 h 276225"/>
                  <a:gd name="connsiteX2" fmla="*/ 861218 w 861218"/>
                  <a:gd name="connsiteY2" fmla="*/ 276225 h 276225"/>
                  <a:gd name="connsiteX0" fmla="*/ 0 w 861218"/>
                  <a:gd name="connsiteY0" fmla="*/ 0 h 276225"/>
                  <a:gd name="connsiteX1" fmla="*/ 98425 w 861218"/>
                  <a:gd name="connsiteY1" fmla="*/ 190500 h 276225"/>
                  <a:gd name="connsiteX2" fmla="*/ 861218 w 861218"/>
                  <a:gd name="connsiteY2" fmla="*/ 276225 h 276225"/>
                  <a:gd name="connsiteX0" fmla="*/ 0 w 165893"/>
                  <a:gd name="connsiteY0" fmla="*/ 28575 h 219075"/>
                  <a:gd name="connsiteX1" fmla="*/ 98425 w 165893"/>
                  <a:gd name="connsiteY1" fmla="*/ 219075 h 219075"/>
                  <a:gd name="connsiteX2" fmla="*/ 165893 w 165893"/>
                  <a:gd name="connsiteY2" fmla="*/ 0 h 219075"/>
                  <a:gd name="connsiteX0" fmla="*/ 0 w 165893"/>
                  <a:gd name="connsiteY0" fmla="*/ 28575 h 104775"/>
                  <a:gd name="connsiteX1" fmla="*/ 65088 w 165893"/>
                  <a:gd name="connsiteY1" fmla="*/ 104775 h 104775"/>
                  <a:gd name="connsiteX2" fmla="*/ 165893 w 165893"/>
                  <a:gd name="connsiteY2" fmla="*/ 0 h 104775"/>
                </a:gdLst>
                <a:ahLst/>
                <a:cxnLst>
                  <a:cxn ang="0">
                    <a:pos x="connsiteX0" y="connsiteY0"/>
                  </a:cxn>
                  <a:cxn ang="0">
                    <a:pos x="connsiteX1" y="connsiteY1"/>
                  </a:cxn>
                  <a:cxn ang="0">
                    <a:pos x="connsiteX2" y="connsiteY2"/>
                  </a:cxn>
                </a:cxnLst>
                <a:rect l="l" t="t" r="r" b="b"/>
                <a:pathLst>
                  <a:path w="165893" h="104775">
                    <a:moveTo>
                      <a:pt x="0" y="28575"/>
                    </a:moveTo>
                    <a:lnTo>
                      <a:pt x="65088" y="104775"/>
                    </a:lnTo>
                    <a:lnTo>
                      <a:pt x="165893" y="0"/>
                    </a:lnTo>
                  </a:path>
                </a:pathLst>
              </a:custGeom>
              <a:noFill/>
              <a:ln w="5080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137" name="直線コネクタ 136">
                <a:extLst>
                  <a:ext uri="{FF2B5EF4-FFF2-40B4-BE49-F238E27FC236}">
                    <a16:creationId xmlns:a16="http://schemas.microsoft.com/office/drawing/2014/main" id="{8F07B07E-A1FE-456C-8F82-54249044ADAD}"/>
                  </a:ext>
                </a:extLst>
              </p:cNvPr>
              <p:cNvCxnSpPr>
                <a:cxnSpLocks/>
              </p:cNvCxnSpPr>
              <p:nvPr/>
            </p:nvCxnSpPr>
            <p:spPr>
              <a:xfrm flipH="1" flipV="1">
                <a:off x="2558430" y="7593126"/>
                <a:ext cx="474513" cy="122236"/>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8" name="テキスト ボックス 13">
                <a:extLst>
                  <a:ext uri="{FF2B5EF4-FFF2-40B4-BE49-F238E27FC236}">
                    <a16:creationId xmlns:a16="http://schemas.microsoft.com/office/drawing/2014/main" id="{11C2FAEA-87B0-490A-BD75-D439E6D16DE6}"/>
                  </a:ext>
                </a:extLst>
              </p:cNvPr>
              <p:cNvSpPr>
                <a:spLocks noChangeArrowheads="1"/>
              </p:cNvSpPr>
              <p:nvPr/>
            </p:nvSpPr>
            <p:spPr bwMode="auto">
              <a:xfrm rot="823446">
                <a:off x="2159631" y="7726713"/>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39" name="直線コネクタ 138">
                <a:extLst>
                  <a:ext uri="{FF2B5EF4-FFF2-40B4-BE49-F238E27FC236}">
                    <a16:creationId xmlns:a16="http://schemas.microsoft.com/office/drawing/2014/main" id="{C8FBADAC-F70E-4BF0-9B61-71D5923494A2}"/>
                  </a:ext>
                </a:extLst>
              </p:cNvPr>
              <p:cNvCxnSpPr>
                <a:cxnSpLocks/>
              </p:cNvCxnSpPr>
              <p:nvPr/>
            </p:nvCxnSpPr>
            <p:spPr>
              <a:xfrm flipH="1">
                <a:off x="2565227" y="7297303"/>
                <a:ext cx="88889" cy="356941"/>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35BF429B-473A-43F4-9A6F-299D1A0D2EAF}"/>
                  </a:ext>
                </a:extLst>
              </p:cNvPr>
              <p:cNvCxnSpPr>
                <a:cxnSpLocks/>
              </p:cNvCxnSpPr>
              <p:nvPr/>
            </p:nvCxnSpPr>
            <p:spPr>
              <a:xfrm flipH="1">
                <a:off x="3017441" y="7427507"/>
                <a:ext cx="107792" cy="36839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CC92F4D8-5051-468A-B297-4B1F5FF8F2FB}"/>
                  </a:ext>
                </a:extLst>
              </p:cNvPr>
              <p:cNvCxnSpPr>
                <a:cxnSpLocks/>
              </p:cNvCxnSpPr>
              <p:nvPr/>
            </p:nvCxnSpPr>
            <p:spPr>
              <a:xfrm flipH="1" flipV="1">
                <a:off x="3704805" y="7808020"/>
                <a:ext cx="805070" cy="200728"/>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2" name="テキスト ボックス 13">
                <a:extLst>
                  <a:ext uri="{FF2B5EF4-FFF2-40B4-BE49-F238E27FC236}">
                    <a16:creationId xmlns:a16="http://schemas.microsoft.com/office/drawing/2014/main" id="{84008862-F280-4194-A4DB-92FE09FBD302}"/>
                  </a:ext>
                </a:extLst>
              </p:cNvPr>
              <p:cNvSpPr>
                <a:spLocks noChangeArrowheads="1"/>
              </p:cNvSpPr>
              <p:nvPr/>
            </p:nvSpPr>
            <p:spPr bwMode="auto">
              <a:xfrm rot="823446">
                <a:off x="3478725" y="7920109"/>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43" name="直線コネクタ 142">
                <a:extLst>
                  <a:ext uri="{FF2B5EF4-FFF2-40B4-BE49-F238E27FC236}">
                    <a16:creationId xmlns:a16="http://schemas.microsoft.com/office/drawing/2014/main" id="{E8BB238F-1244-401D-8545-EB363A8411B1}"/>
                  </a:ext>
                </a:extLst>
              </p:cNvPr>
              <p:cNvCxnSpPr>
                <a:cxnSpLocks/>
              </p:cNvCxnSpPr>
              <p:nvPr/>
            </p:nvCxnSpPr>
            <p:spPr>
              <a:xfrm flipH="1">
                <a:off x="3668329" y="7578261"/>
                <a:ext cx="73424" cy="341428"/>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45056DAD-B636-4296-A11D-A241300D9B8D}"/>
                  </a:ext>
                </a:extLst>
              </p:cNvPr>
              <p:cNvCxnSpPr>
                <a:cxnSpLocks/>
              </p:cNvCxnSpPr>
              <p:nvPr/>
            </p:nvCxnSpPr>
            <p:spPr>
              <a:xfrm flipH="1">
                <a:off x="4510209" y="7768542"/>
                <a:ext cx="84118" cy="32098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B7C8861E-A587-444C-92D3-9D6AD1ED8FF7}"/>
                  </a:ext>
                </a:extLst>
              </p:cNvPr>
              <p:cNvCxnSpPr>
                <a:cxnSpLocks/>
              </p:cNvCxnSpPr>
              <p:nvPr/>
            </p:nvCxnSpPr>
            <p:spPr>
              <a:xfrm flipH="1" flipV="1">
                <a:off x="4534844" y="8012379"/>
                <a:ext cx="521681" cy="130364"/>
              </a:xfrm>
              <a:prstGeom prst="line">
                <a:avLst/>
              </a:prstGeom>
              <a:ln w="38100">
                <a:solidFill>
                  <a:srgbClr val="0099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5AB01D70-C1D7-4EB9-A7F5-F2CB641CD047}"/>
                  </a:ext>
                </a:extLst>
              </p:cNvPr>
              <p:cNvCxnSpPr>
                <a:cxnSpLocks/>
              </p:cNvCxnSpPr>
              <p:nvPr/>
            </p:nvCxnSpPr>
            <p:spPr>
              <a:xfrm flipH="1">
                <a:off x="5065171" y="7913823"/>
                <a:ext cx="85357" cy="343344"/>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47" name="テキスト ボックス 13">
                <a:extLst>
                  <a:ext uri="{FF2B5EF4-FFF2-40B4-BE49-F238E27FC236}">
                    <a16:creationId xmlns:a16="http://schemas.microsoft.com/office/drawing/2014/main" id="{979C2E84-3EE2-46CB-953A-47E5F1902CA8}"/>
                  </a:ext>
                </a:extLst>
              </p:cNvPr>
              <p:cNvSpPr>
                <a:spLocks noChangeArrowheads="1"/>
              </p:cNvSpPr>
              <p:nvPr/>
            </p:nvSpPr>
            <p:spPr bwMode="auto">
              <a:xfrm rot="823446">
                <a:off x="4155738" y="8146493"/>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48" name="直線コネクタ 147">
                <a:extLst>
                  <a:ext uri="{FF2B5EF4-FFF2-40B4-BE49-F238E27FC236}">
                    <a16:creationId xmlns:a16="http://schemas.microsoft.com/office/drawing/2014/main" id="{728E56EC-C014-43FE-8464-4E40DC0E7589}"/>
                  </a:ext>
                </a:extLst>
              </p:cNvPr>
              <p:cNvCxnSpPr>
                <a:cxnSpLocks/>
              </p:cNvCxnSpPr>
              <p:nvPr/>
            </p:nvCxnSpPr>
            <p:spPr>
              <a:xfrm flipH="1">
                <a:off x="5804766" y="8108294"/>
                <a:ext cx="58511" cy="243016"/>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5421474A-E5A6-4F53-9D66-6B17B16B3FBD}"/>
                  </a:ext>
                </a:extLst>
              </p:cNvPr>
              <p:cNvCxnSpPr>
                <a:cxnSpLocks/>
              </p:cNvCxnSpPr>
              <p:nvPr/>
            </p:nvCxnSpPr>
            <p:spPr>
              <a:xfrm flipH="1">
                <a:off x="6025839" y="8163727"/>
                <a:ext cx="52519" cy="24715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
            <p:nvSpPr>
              <p:cNvPr id="152" name="テキスト ボックス 13">
                <a:extLst>
                  <a:ext uri="{FF2B5EF4-FFF2-40B4-BE49-F238E27FC236}">
                    <a16:creationId xmlns:a16="http://schemas.microsoft.com/office/drawing/2014/main" id="{01D68E5B-BADD-4CE5-959F-702BCC1BD94E}"/>
                  </a:ext>
                </a:extLst>
              </p:cNvPr>
              <p:cNvSpPr>
                <a:spLocks noChangeArrowheads="1"/>
              </p:cNvSpPr>
              <p:nvPr/>
            </p:nvSpPr>
            <p:spPr bwMode="auto">
              <a:xfrm rot="823446">
                <a:off x="5361898" y="8377798"/>
                <a:ext cx="1148046" cy="239188"/>
              </a:xfrm>
              <a:prstGeom prst="rect">
                <a:avLst/>
              </a:prstGeom>
              <a:noFill/>
              <a:ln w="9525" algn="ctr">
                <a:noFill/>
                <a:miter lim="800000"/>
                <a:headEnd/>
                <a:tailEnd/>
              </a:ln>
              <a:effectLst/>
            </p:spPr>
            <p:txBody>
              <a:bodyPr wrap="square" lIns="27000" tIns="27000" rIns="27000" bIns="2700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rPr>
                  <a:t>付替道路</a:t>
                </a:r>
                <a:endParaRPr lang="en-US" altLang="ja-JP" sz="900" dirty="0">
                  <a:solidFill>
                    <a:srgbClr val="0099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151" name="直線コネクタ 150">
                <a:extLst>
                  <a:ext uri="{FF2B5EF4-FFF2-40B4-BE49-F238E27FC236}">
                    <a16:creationId xmlns:a16="http://schemas.microsoft.com/office/drawing/2014/main" id="{FAD0022D-C085-4011-B338-4BB99D900812}"/>
                  </a:ext>
                </a:extLst>
              </p:cNvPr>
              <p:cNvCxnSpPr>
                <a:cxnSpLocks/>
              </p:cNvCxnSpPr>
              <p:nvPr/>
            </p:nvCxnSpPr>
            <p:spPr>
              <a:xfrm flipH="1" flipV="1">
                <a:off x="6048584" y="8363233"/>
                <a:ext cx="215082" cy="57940"/>
              </a:xfrm>
              <a:prstGeom prst="line">
                <a:avLst/>
              </a:prstGeom>
              <a:ln w="38100">
                <a:solidFill>
                  <a:srgbClr val="009900"/>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9BAF3F05-1401-45D1-91C7-6A7891B414F9}"/>
                  </a:ext>
                </a:extLst>
              </p:cNvPr>
              <p:cNvCxnSpPr>
                <a:cxnSpLocks/>
              </p:cNvCxnSpPr>
              <p:nvPr/>
            </p:nvCxnSpPr>
            <p:spPr>
              <a:xfrm flipH="1" flipV="1">
                <a:off x="5620370" y="8266087"/>
                <a:ext cx="215082" cy="57940"/>
              </a:xfrm>
              <a:prstGeom prst="line">
                <a:avLst/>
              </a:prstGeom>
              <a:ln w="38100">
                <a:solidFill>
                  <a:srgbClr val="009900"/>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grpSp>
        <p:sp>
          <p:nvSpPr>
            <p:cNvPr id="127" name="テキスト ボックス 13">
              <a:extLst>
                <a:ext uri="{FF2B5EF4-FFF2-40B4-BE49-F238E27FC236}">
                  <a16:creationId xmlns:a16="http://schemas.microsoft.com/office/drawing/2014/main" id="{A4B76DD9-4CB4-4664-A045-035E8142AE07}"/>
                </a:ext>
              </a:extLst>
            </p:cNvPr>
            <p:cNvSpPr>
              <a:spLocks noChangeArrowheads="1"/>
            </p:cNvSpPr>
            <p:nvPr/>
          </p:nvSpPr>
          <p:spPr bwMode="auto">
            <a:xfrm rot="920767">
              <a:off x="1167582" y="1938751"/>
              <a:ext cx="328753" cy="92333"/>
            </a:xfrm>
            <a:prstGeom prst="rect">
              <a:avLst/>
            </a:prstGeom>
            <a:solidFill>
              <a:schemeClr val="bg1"/>
            </a:solidFill>
            <a:ln w="9525" algn="ctr">
              <a:noFill/>
              <a:miter lim="800000"/>
              <a:headEnd/>
              <a:tailEnd/>
            </a:ln>
            <a:effectLst/>
          </p:spPr>
          <p:txBody>
            <a:bodyPr wrap="square" lIns="0" tIns="0" rIns="0" bIns="0" anchor="ctr" anchorCtr="0">
              <a:spAutoFit/>
            </a:bodyPr>
            <a:lstStyle>
              <a:lvl1pPr>
                <a:spcBef>
                  <a:spcPts val="600"/>
                </a:spcBef>
                <a:buClr>
                  <a:schemeClr val="accent1"/>
                </a:buClr>
                <a:buSzPct val="70000"/>
                <a:buFont typeface="Wingdings" panose="05000000000000000000" pitchFamily="2" charset="2"/>
                <a:buChar char=""/>
                <a:defRPr kumimoji="1" sz="2400">
                  <a:solidFill>
                    <a:schemeClr val="tx1"/>
                  </a:solidFill>
                  <a:latin typeface="Century Schoolbook" panose="02040604050505020304" pitchFamily="18" charset="0"/>
                  <a:ea typeface="ＭＳ Ｐ明朝" panose="02020600040205080304" pitchFamily="18" charset="-128"/>
                </a:defRPr>
              </a:lvl1pPr>
              <a:lvl2pPr marL="639763" indent="-273050">
                <a:spcBef>
                  <a:spcPct val="20000"/>
                </a:spcBef>
                <a:buClr>
                  <a:schemeClr val="accent1"/>
                </a:buClr>
                <a:buSzPct val="80000"/>
                <a:buFont typeface="Wingdings 2" panose="05020102010507070707" pitchFamily="18" charset="2"/>
                <a:buChar char=""/>
                <a:defRPr kumimoji="1" sz="2100">
                  <a:solidFill>
                    <a:schemeClr val="tx1"/>
                  </a:solidFill>
                  <a:latin typeface="Century Schoolbook" panose="02040604050505020304" pitchFamily="18" charset="0"/>
                  <a:ea typeface="ＭＳ Ｐ明朝" panose="02020600040205080304" pitchFamily="18" charset="-128"/>
                </a:defRPr>
              </a:lvl2pPr>
              <a:lvl3pPr indent="-182563">
                <a:spcBef>
                  <a:spcPct val="20000"/>
                </a:spcBef>
                <a:buClr>
                  <a:srgbClr val="E0752F"/>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3pPr>
              <a:lvl4pPr marL="1187450" indent="-182563">
                <a:spcBef>
                  <a:spcPct val="20000"/>
                </a:spcBef>
                <a:buClr>
                  <a:srgbClr val="FEC3AE"/>
                </a:buClr>
                <a:buSzPct val="60000"/>
                <a:buFont typeface="Wingdings" panose="05000000000000000000" pitchFamily="2" charset="2"/>
                <a:buChar char=""/>
                <a:defRPr kumimoji="1">
                  <a:solidFill>
                    <a:schemeClr val="tx1"/>
                  </a:solidFill>
                  <a:latin typeface="Century Schoolbook" panose="02040604050505020304" pitchFamily="18" charset="0"/>
                  <a:ea typeface="ＭＳ Ｐ明朝" panose="02020600040205080304" pitchFamily="18" charset="-128"/>
                </a:defRPr>
              </a:lvl4pPr>
              <a:lvl5pPr marL="1462088" indent="-182563">
                <a:spcBef>
                  <a:spcPct val="20000"/>
                </a:spcBef>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5pPr>
              <a:lvl6pPr marL="19192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6pPr>
              <a:lvl7pPr marL="23764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7pPr>
              <a:lvl8pPr marL="28336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8pPr>
              <a:lvl9pPr marL="3290888" indent="-182563" eaLnBrk="0" fontAlgn="base" hangingPunct="0">
                <a:spcBef>
                  <a:spcPct val="20000"/>
                </a:spcBef>
                <a:spcAft>
                  <a:spcPct val="0"/>
                </a:spcAft>
                <a:buClr>
                  <a:srgbClr val="BDCAE9"/>
                </a:buClr>
                <a:buSzPct val="68000"/>
                <a:buFont typeface="Wingdings 2" panose="05020102010507070707" pitchFamily="18" charset="2"/>
                <a:buChar char=""/>
                <a:defRPr kumimoji="1" sz="1600">
                  <a:solidFill>
                    <a:schemeClr val="tx1"/>
                  </a:solidFill>
                  <a:latin typeface="Century Schoolbook" panose="02040604050505020304" pitchFamily="18" charset="0"/>
                  <a:ea typeface="ＭＳ Ｐ明朝" panose="02020600040205080304" pitchFamily="18" charset="-128"/>
                </a:defRPr>
              </a:lvl9pPr>
            </a:lstStyle>
            <a:p>
              <a:pPr algn="ctr">
                <a:spcBef>
                  <a:spcPct val="0"/>
                </a:spcBef>
                <a:buClrTx/>
                <a:buSzPct val="100000"/>
                <a:buFontTx/>
                <a:buNone/>
              </a:pPr>
              <a:r>
                <a:rPr lang="ja-JP" altLang="en-US" sz="600" dirty="0">
                  <a:latin typeface="Times New Roman" panose="02020603050405020304" pitchFamily="18" charset="0"/>
                  <a:ea typeface="ＭＳ Ｐゴシック" panose="020B0600070205080204" pitchFamily="50" charset="-128"/>
                  <a:cs typeface="Arial" panose="020B0604020202020204" pitchFamily="34" charset="0"/>
                </a:rPr>
                <a:t>庄屋公園</a:t>
              </a:r>
            </a:p>
          </p:txBody>
        </p:sp>
      </p:grpSp>
      <p:sp>
        <p:nvSpPr>
          <p:cNvPr id="153" name="テキスト ボックス 152">
            <a:extLst>
              <a:ext uri="{FF2B5EF4-FFF2-40B4-BE49-F238E27FC236}">
                <a16:creationId xmlns:a16="http://schemas.microsoft.com/office/drawing/2014/main" id="{CF64EADE-DC9C-44C2-9952-2A9B8928E8CB}"/>
              </a:ext>
            </a:extLst>
          </p:cNvPr>
          <p:cNvSpPr txBox="1"/>
          <p:nvPr/>
        </p:nvSpPr>
        <p:spPr>
          <a:xfrm>
            <a:off x="6308563" y="1189596"/>
            <a:ext cx="954107" cy="400110"/>
          </a:xfrm>
          <a:prstGeom prst="rect">
            <a:avLst/>
          </a:prstGeom>
          <a:solidFill>
            <a:schemeClr val="bg1"/>
          </a:solidFill>
          <a:ln>
            <a:solidFill>
              <a:schemeClr val="tx1"/>
            </a:solidFill>
          </a:ln>
        </p:spPr>
        <p:txBody>
          <a:bodyPr wrap="none" rtlCol="0">
            <a:spAutoFit/>
          </a:bodyPr>
          <a:lstStyle/>
          <a:p>
            <a:r>
              <a:rPr lang="ja-JP" altLang="en-US" sz="1200" b="1" dirty="0"/>
              <a:t>千里丘</a:t>
            </a:r>
            <a:r>
              <a:rPr kumimoji="1" lang="ja-JP" altLang="en-US" sz="1200" b="1" dirty="0"/>
              <a:t>踏切</a:t>
            </a:r>
            <a:endParaRPr kumimoji="1" lang="en-US" altLang="ja-JP" sz="1200" b="1" dirty="0"/>
          </a:p>
          <a:p>
            <a:r>
              <a:rPr kumimoji="1" lang="ja-JP" altLang="en-US" sz="800" b="1" dirty="0"/>
              <a:t>（自動車</a:t>
            </a:r>
            <a:r>
              <a:rPr kumimoji="1" lang="en-US" altLang="ja-JP" sz="800" b="1" dirty="0"/>
              <a:t>BN</a:t>
            </a:r>
            <a:r>
              <a:rPr kumimoji="1" lang="ja-JP" altLang="en-US" sz="800" b="1" dirty="0"/>
              <a:t>）</a:t>
            </a:r>
          </a:p>
        </p:txBody>
      </p:sp>
      <p:sp>
        <p:nvSpPr>
          <p:cNvPr id="154" name="テキスト ボックス 153">
            <a:extLst>
              <a:ext uri="{FF2B5EF4-FFF2-40B4-BE49-F238E27FC236}">
                <a16:creationId xmlns:a16="http://schemas.microsoft.com/office/drawing/2014/main" id="{90864E3B-3A9B-4D20-A67D-FE1916404E1D}"/>
              </a:ext>
            </a:extLst>
          </p:cNvPr>
          <p:cNvSpPr txBox="1"/>
          <p:nvPr/>
        </p:nvSpPr>
        <p:spPr>
          <a:xfrm>
            <a:off x="7483729" y="2125911"/>
            <a:ext cx="1367682" cy="276999"/>
          </a:xfrm>
          <a:prstGeom prst="rect">
            <a:avLst/>
          </a:prstGeom>
          <a:solidFill>
            <a:schemeClr val="bg1"/>
          </a:solidFill>
          <a:ln>
            <a:solidFill>
              <a:schemeClr val="tx1"/>
            </a:solidFill>
          </a:ln>
        </p:spPr>
        <p:txBody>
          <a:bodyPr wrap="none" rtlCol="0">
            <a:spAutoFit/>
          </a:bodyPr>
          <a:lstStyle/>
          <a:p>
            <a:r>
              <a:rPr kumimoji="1" lang="ja-JP" altLang="en-US" sz="1200" b="1" dirty="0"/>
              <a:t>千里丘上２番踏切</a:t>
            </a:r>
          </a:p>
        </p:txBody>
      </p:sp>
      <p:cxnSp>
        <p:nvCxnSpPr>
          <p:cNvPr id="155" name="直線コネクタ 154">
            <a:extLst>
              <a:ext uri="{FF2B5EF4-FFF2-40B4-BE49-F238E27FC236}">
                <a16:creationId xmlns:a16="http://schemas.microsoft.com/office/drawing/2014/main" id="{451BC3EB-192D-4712-8A06-3A8B26A994E2}"/>
              </a:ext>
            </a:extLst>
          </p:cNvPr>
          <p:cNvCxnSpPr>
            <a:cxnSpLocks/>
          </p:cNvCxnSpPr>
          <p:nvPr/>
        </p:nvCxnSpPr>
        <p:spPr>
          <a:xfrm flipH="1">
            <a:off x="2781248" y="548680"/>
            <a:ext cx="746842" cy="94066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156" name="フリーフォーム: 図形 155">
            <a:extLst>
              <a:ext uri="{FF2B5EF4-FFF2-40B4-BE49-F238E27FC236}">
                <a16:creationId xmlns:a16="http://schemas.microsoft.com/office/drawing/2014/main" id="{3C3FF15E-9154-4FEA-B58F-69FE4F2864DE}"/>
              </a:ext>
            </a:extLst>
          </p:cNvPr>
          <p:cNvSpPr/>
          <p:nvPr/>
        </p:nvSpPr>
        <p:spPr>
          <a:xfrm>
            <a:off x="1112520" y="1580272"/>
            <a:ext cx="1590040" cy="1793240"/>
          </a:xfrm>
          <a:custGeom>
            <a:avLst/>
            <a:gdLst>
              <a:gd name="connsiteX0" fmla="*/ 1590040 w 1590040"/>
              <a:gd name="connsiteY0" fmla="*/ 0 h 1793240"/>
              <a:gd name="connsiteX1" fmla="*/ 934720 w 1590040"/>
              <a:gd name="connsiteY1" fmla="*/ 828040 h 1793240"/>
              <a:gd name="connsiteX2" fmla="*/ 477520 w 1590040"/>
              <a:gd name="connsiteY2" fmla="*/ 1153160 h 1793240"/>
              <a:gd name="connsiteX3" fmla="*/ 0 w 1590040"/>
              <a:gd name="connsiteY3" fmla="*/ 1793240 h 1793240"/>
            </a:gdLst>
            <a:ahLst/>
            <a:cxnLst>
              <a:cxn ang="0">
                <a:pos x="connsiteX0" y="connsiteY0"/>
              </a:cxn>
              <a:cxn ang="0">
                <a:pos x="connsiteX1" y="connsiteY1"/>
              </a:cxn>
              <a:cxn ang="0">
                <a:pos x="connsiteX2" y="connsiteY2"/>
              </a:cxn>
              <a:cxn ang="0">
                <a:pos x="connsiteX3" y="connsiteY3"/>
              </a:cxn>
            </a:cxnLst>
            <a:rect l="l" t="t" r="r" b="b"/>
            <a:pathLst>
              <a:path w="1590040" h="1793240">
                <a:moveTo>
                  <a:pt x="1590040" y="0"/>
                </a:moveTo>
                <a:lnTo>
                  <a:pt x="934720" y="828040"/>
                </a:lnTo>
                <a:lnTo>
                  <a:pt x="477520" y="1153160"/>
                </a:lnTo>
                <a:lnTo>
                  <a:pt x="0" y="179324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フリーフォーム: 図形 156">
            <a:extLst>
              <a:ext uri="{FF2B5EF4-FFF2-40B4-BE49-F238E27FC236}">
                <a16:creationId xmlns:a16="http://schemas.microsoft.com/office/drawing/2014/main" id="{A6199D31-B0FE-495F-9B4F-4D907B478154}"/>
              </a:ext>
            </a:extLst>
          </p:cNvPr>
          <p:cNvSpPr/>
          <p:nvPr/>
        </p:nvSpPr>
        <p:spPr>
          <a:xfrm>
            <a:off x="4541520" y="554112"/>
            <a:ext cx="772160" cy="1376680"/>
          </a:xfrm>
          <a:custGeom>
            <a:avLst/>
            <a:gdLst>
              <a:gd name="connsiteX0" fmla="*/ 731520 w 772160"/>
              <a:gd name="connsiteY0" fmla="*/ 0 h 1376680"/>
              <a:gd name="connsiteX1" fmla="*/ 772160 w 772160"/>
              <a:gd name="connsiteY1" fmla="*/ 167640 h 1376680"/>
              <a:gd name="connsiteX2" fmla="*/ 741680 w 772160"/>
              <a:gd name="connsiteY2" fmla="*/ 447040 h 1376680"/>
              <a:gd name="connsiteX3" fmla="*/ 635000 w 772160"/>
              <a:gd name="connsiteY3" fmla="*/ 675640 h 1376680"/>
              <a:gd name="connsiteX4" fmla="*/ 528320 w 772160"/>
              <a:gd name="connsiteY4" fmla="*/ 868680 h 1376680"/>
              <a:gd name="connsiteX5" fmla="*/ 0 w 772160"/>
              <a:gd name="connsiteY5" fmla="*/ 1376680 h 137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160" h="1376680">
                <a:moveTo>
                  <a:pt x="731520" y="0"/>
                </a:moveTo>
                <a:lnTo>
                  <a:pt x="772160" y="167640"/>
                </a:lnTo>
                <a:lnTo>
                  <a:pt x="741680" y="447040"/>
                </a:lnTo>
                <a:lnTo>
                  <a:pt x="635000" y="675640"/>
                </a:lnTo>
                <a:lnTo>
                  <a:pt x="528320" y="868680"/>
                </a:lnTo>
                <a:lnTo>
                  <a:pt x="0" y="13766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リーフォーム: 図形 157">
            <a:extLst>
              <a:ext uri="{FF2B5EF4-FFF2-40B4-BE49-F238E27FC236}">
                <a16:creationId xmlns:a16="http://schemas.microsoft.com/office/drawing/2014/main" id="{2A7FBA72-A89F-4D80-81DC-F76733355910}"/>
              </a:ext>
            </a:extLst>
          </p:cNvPr>
          <p:cNvSpPr/>
          <p:nvPr/>
        </p:nvSpPr>
        <p:spPr>
          <a:xfrm>
            <a:off x="2275840" y="2027312"/>
            <a:ext cx="2174240" cy="2153920"/>
          </a:xfrm>
          <a:custGeom>
            <a:avLst/>
            <a:gdLst>
              <a:gd name="connsiteX0" fmla="*/ 2174240 w 2174240"/>
              <a:gd name="connsiteY0" fmla="*/ 0 h 2153920"/>
              <a:gd name="connsiteX1" fmla="*/ 1158240 w 2174240"/>
              <a:gd name="connsiteY1" fmla="*/ 1005840 h 2153920"/>
              <a:gd name="connsiteX2" fmla="*/ 660400 w 2174240"/>
              <a:gd name="connsiteY2" fmla="*/ 1468120 h 2153920"/>
              <a:gd name="connsiteX3" fmla="*/ 0 w 2174240"/>
              <a:gd name="connsiteY3" fmla="*/ 2153920 h 2153920"/>
            </a:gdLst>
            <a:ahLst/>
            <a:cxnLst>
              <a:cxn ang="0">
                <a:pos x="connsiteX0" y="connsiteY0"/>
              </a:cxn>
              <a:cxn ang="0">
                <a:pos x="connsiteX1" y="connsiteY1"/>
              </a:cxn>
              <a:cxn ang="0">
                <a:pos x="connsiteX2" y="connsiteY2"/>
              </a:cxn>
              <a:cxn ang="0">
                <a:pos x="connsiteX3" y="connsiteY3"/>
              </a:cxn>
            </a:cxnLst>
            <a:rect l="l" t="t" r="r" b="b"/>
            <a:pathLst>
              <a:path w="2174240" h="2153920">
                <a:moveTo>
                  <a:pt x="2174240" y="0"/>
                </a:moveTo>
                <a:lnTo>
                  <a:pt x="1158240" y="1005840"/>
                </a:lnTo>
                <a:lnTo>
                  <a:pt x="660400" y="1468120"/>
                </a:lnTo>
                <a:lnTo>
                  <a:pt x="0" y="215392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a:extLst>
              <a:ext uri="{FF2B5EF4-FFF2-40B4-BE49-F238E27FC236}">
                <a16:creationId xmlns:a16="http://schemas.microsoft.com/office/drawing/2014/main" id="{43811770-33D5-4E6F-9463-E1E8039B5EC2}"/>
              </a:ext>
            </a:extLst>
          </p:cNvPr>
          <p:cNvSpPr txBox="1"/>
          <p:nvPr/>
        </p:nvSpPr>
        <p:spPr>
          <a:xfrm>
            <a:off x="3427656" y="617366"/>
            <a:ext cx="1221809" cy="400110"/>
          </a:xfrm>
          <a:prstGeom prst="rect">
            <a:avLst/>
          </a:prstGeom>
          <a:solidFill>
            <a:schemeClr val="bg1"/>
          </a:solidFill>
          <a:ln>
            <a:solidFill>
              <a:schemeClr val="tx1"/>
            </a:solidFill>
          </a:ln>
        </p:spPr>
        <p:txBody>
          <a:bodyPr wrap="none" rtlCol="0">
            <a:spAutoFit/>
          </a:bodyPr>
          <a:lstStyle/>
          <a:p>
            <a:r>
              <a:rPr lang="ja-JP" altLang="en-US" sz="1200" b="1" dirty="0"/>
              <a:t>産業道路踏切</a:t>
            </a:r>
            <a:endParaRPr lang="en-US" altLang="ja-JP" sz="1200" b="1" dirty="0"/>
          </a:p>
          <a:p>
            <a:r>
              <a:rPr kumimoji="1" lang="ja-JP" altLang="en-US" sz="800" b="1" dirty="0"/>
              <a:t>（歩行者</a:t>
            </a:r>
            <a:r>
              <a:rPr kumimoji="1" lang="en-US" altLang="ja-JP" sz="800" b="1" dirty="0"/>
              <a:t>BN</a:t>
            </a:r>
            <a:r>
              <a:rPr kumimoji="1" lang="ja-JP" altLang="en-US" sz="800" b="1" dirty="0"/>
              <a:t>、自動車</a:t>
            </a:r>
            <a:r>
              <a:rPr kumimoji="1" lang="en-US" altLang="ja-JP" sz="800" b="1" dirty="0"/>
              <a:t>BN</a:t>
            </a:r>
            <a:r>
              <a:rPr kumimoji="1" lang="ja-JP" altLang="en-US" sz="800" b="1" dirty="0"/>
              <a:t>）</a:t>
            </a:r>
          </a:p>
        </p:txBody>
      </p:sp>
      <p:sp>
        <p:nvSpPr>
          <p:cNvPr id="160" name="フリーフォーム: 図形 159">
            <a:extLst>
              <a:ext uri="{FF2B5EF4-FFF2-40B4-BE49-F238E27FC236}">
                <a16:creationId xmlns:a16="http://schemas.microsoft.com/office/drawing/2014/main" id="{27DC612A-4379-4531-A7F1-DB689907095F}"/>
              </a:ext>
            </a:extLst>
          </p:cNvPr>
          <p:cNvSpPr/>
          <p:nvPr/>
        </p:nvSpPr>
        <p:spPr>
          <a:xfrm>
            <a:off x="5608320" y="1001152"/>
            <a:ext cx="289560" cy="1249680"/>
          </a:xfrm>
          <a:custGeom>
            <a:avLst/>
            <a:gdLst>
              <a:gd name="connsiteX0" fmla="*/ 0 w 289560"/>
              <a:gd name="connsiteY0" fmla="*/ 0 h 1249680"/>
              <a:gd name="connsiteX1" fmla="*/ 289560 w 289560"/>
              <a:gd name="connsiteY1" fmla="*/ 1249680 h 1249680"/>
            </a:gdLst>
            <a:ahLst/>
            <a:cxnLst>
              <a:cxn ang="0">
                <a:pos x="connsiteX0" y="connsiteY0"/>
              </a:cxn>
              <a:cxn ang="0">
                <a:pos x="connsiteX1" y="connsiteY1"/>
              </a:cxn>
            </a:cxnLst>
            <a:rect l="l" t="t" r="r" b="b"/>
            <a:pathLst>
              <a:path w="289560" h="1249680">
                <a:moveTo>
                  <a:pt x="0" y="0"/>
                </a:moveTo>
                <a:lnTo>
                  <a:pt x="289560" y="124968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フリーフォーム: 図形 164">
            <a:extLst>
              <a:ext uri="{FF2B5EF4-FFF2-40B4-BE49-F238E27FC236}">
                <a16:creationId xmlns:a16="http://schemas.microsoft.com/office/drawing/2014/main" id="{84595407-7E0E-443E-A30C-E018F92209C6}"/>
              </a:ext>
            </a:extLst>
          </p:cNvPr>
          <p:cNvSpPr/>
          <p:nvPr/>
        </p:nvSpPr>
        <p:spPr>
          <a:xfrm>
            <a:off x="5943600" y="1947302"/>
            <a:ext cx="1786890" cy="392430"/>
          </a:xfrm>
          <a:custGeom>
            <a:avLst/>
            <a:gdLst>
              <a:gd name="connsiteX0" fmla="*/ 0 w 1786890"/>
              <a:gd name="connsiteY0" fmla="*/ 300990 h 392430"/>
              <a:gd name="connsiteX1" fmla="*/ 377190 w 1786890"/>
              <a:gd name="connsiteY1" fmla="*/ 392430 h 392430"/>
              <a:gd name="connsiteX2" fmla="*/ 499110 w 1786890"/>
              <a:gd name="connsiteY2" fmla="*/ 392430 h 392430"/>
              <a:gd name="connsiteX3" fmla="*/ 1310640 w 1786890"/>
              <a:gd name="connsiteY3" fmla="*/ 125730 h 392430"/>
              <a:gd name="connsiteX4" fmla="*/ 1531620 w 1786890"/>
              <a:gd name="connsiteY4" fmla="*/ 64770 h 392430"/>
              <a:gd name="connsiteX5" fmla="*/ 1786890 w 1786890"/>
              <a:gd name="connsiteY5" fmla="*/ 0 h 3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890" h="392430">
                <a:moveTo>
                  <a:pt x="0" y="300990"/>
                </a:moveTo>
                <a:lnTo>
                  <a:pt x="377190" y="392430"/>
                </a:lnTo>
                <a:lnTo>
                  <a:pt x="499110" y="392430"/>
                </a:lnTo>
                <a:lnTo>
                  <a:pt x="1310640" y="125730"/>
                </a:lnTo>
                <a:lnTo>
                  <a:pt x="1531620" y="64770"/>
                </a:lnTo>
                <a:lnTo>
                  <a:pt x="1786890"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a:extLst>
              <a:ext uri="{FF2B5EF4-FFF2-40B4-BE49-F238E27FC236}">
                <a16:creationId xmlns:a16="http://schemas.microsoft.com/office/drawing/2014/main" id="{39462543-F908-4126-94EE-D3322486A7CD}"/>
              </a:ext>
            </a:extLst>
          </p:cNvPr>
          <p:cNvSpPr txBox="1"/>
          <p:nvPr/>
        </p:nvSpPr>
        <p:spPr>
          <a:xfrm>
            <a:off x="5793651" y="750726"/>
            <a:ext cx="954107" cy="400110"/>
          </a:xfrm>
          <a:prstGeom prst="rect">
            <a:avLst/>
          </a:prstGeom>
          <a:solidFill>
            <a:schemeClr val="bg1"/>
          </a:solidFill>
          <a:ln>
            <a:solidFill>
              <a:schemeClr val="tx1"/>
            </a:solidFill>
          </a:ln>
        </p:spPr>
        <p:txBody>
          <a:bodyPr wrap="none" rtlCol="0">
            <a:spAutoFit/>
          </a:bodyPr>
          <a:lstStyle/>
          <a:p>
            <a:r>
              <a:rPr kumimoji="1" lang="ja-JP" altLang="en-US" sz="1200" b="1" dirty="0"/>
              <a:t>乙の辻踏切</a:t>
            </a:r>
            <a:endParaRPr kumimoji="1" lang="en-US" altLang="ja-JP" sz="1200" b="1" dirty="0"/>
          </a:p>
          <a:p>
            <a:r>
              <a:rPr kumimoji="1" lang="ja-JP" altLang="en-US" sz="800" b="1" dirty="0"/>
              <a:t>（歩行者</a:t>
            </a:r>
            <a:r>
              <a:rPr kumimoji="1" lang="en-US" altLang="ja-JP" sz="800" b="1" dirty="0"/>
              <a:t>BN</a:t>
            </a:r>
            <a:r>
              <a:rPr kumimoji="1" lang="ja-JP" altLang="en-US" sz="800" b="1" dirty="0"/>
              <a:t>）</a:t>
            </a:r>
          </a:p>
        </p:txBody>
      </p:sp>
      <p:sp>
        <p:nvSpPr>
          <p:cNvPr id="167" name="テキスト ボックス 166">
            <a:extLst>
              <a:ext uri="{FF2B5EF4-FFF2-40B4-BE49-F238E27FC236}">
                <a16:creationId xmlns:a16="http://schemas.microsoft.com/office/drawing/2014/main" id="{1936DB86-A09D-45B4-BCCB-E745099A915A}"/>
              </a:ext>
            </a:extLst>
          </p:cNvPr>
          <p:cNvSpPr txBox="1"/>
          <p:nvPr/>
        </p:nvSpPr>
        <p:spPr>
          <a:xfrm rot="744438">
            <a:off x="5785856" y="2138028"/>
            <a:ext cx="803425"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太中線</a:t>
            </a:r>
          </a:p>
        </p:txBody>
      </p:sp>
      <p:sp>
        <p:nvSpPr>
          <p:cNvPr id="168" name="テキスト ボックス 167">
            <a:extLst>
              <a:ext uri="{FF2B5EF4-FFF2-40B4-BE49-F238E27FC236}">
                <a16:creationId xmlns:a16="http://schemas.microsoft.com/office/drawing/2014/main" id="{2FDE0BCA-356B-4380-8FB6-5E96D04A3556}"/>
              </a:ext>
            </a:extLst>
          </p:cNvPr>
          <p:cNvSpPr txBox="1"/>
          <p:nvPr/>
        </p:nvSpPr>
        <p:spPr>
          <a:xfrm rot="20551853">
            <a:off x="6612164" y="1957477"/>
            <a:ext cx="1072730"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駅前太中線</a:t>
            </a:r>
          </a:p>
        </p:txBody>
      </p:sp>
      <p:sp>
        <p:nvSpPr>
          <p:cNvPr id="169" name="テキスト ボックス 168">
            <a:extLst>
              <a:ext uri="{FF2B5EF4-FFF2-40B4-BE49-F238E27FC236}">
                <a16:creationId xmlns:a16="http://schemas.microsoft.com/office/drawing/2014/main" id="{D8D51064-2DDD-452E-93F2-79DC08A0C977}"/>
              </a:ext>
            </a:extLst>
          </p:cNvPr>
          <p:cNvSpPr txBox="1"/>
          <p:nvPr/>
        </p:nvSpPr>
        <p:spPr>
          <a:xfrm rot="18931406">
            <a:off x="3104935" y="2603663"/>
            <a:ext cx="1207382"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千里丘三島線</a:t>
            </a:r>
          </a:p>
        </p:txBody>
      </p:sp>
      <p:sp>
        <p:nvSpPr>
          <p:cNvPr id="171" name="テキスト ボックス 170">
            <a:extLst>
              <a:ext uri="{FF2B5EF4-FFF2-40B4-BE49-F238E27FC236}">
                <a16:creationId xmlns:a16="http://schemas.microsoft.com/office/drawing/2014/main" id="{CB2A8CC4-0852-4674-878F-069744D55D86}"/>
              </a:ext>
            </a:extLst>
          </p:cNvPr>
          <p:cNvSpPr txBox="1"/>
          <p:nvPr/>
        </p:nvSpPr>
        <p:spPr>
          <a:xfrm rot="4635376">
            <a:off x="5034331" y="1466019"/>
            <a:ext cx="1342034"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千里丘東駅前線</a:t>
            </a:r>
            <a:endParaRPr kumimoji="1" lang="en-US" altLang="ja-JP" sz="1050" dirty="0"/>
          </a:p>
        </p:txBody>
      </p:sp>
      <p:sp>
        <p:nvSpPr>
          <p:cNvPr id="172" name="テキスト ボックス 171">
            <a:extLst>
              <a:ext uri="{FF2B5EF4-FFF2-40B4-BE49-F238E27FC236}">
                <a16:creationId xmlns:a16="http://schemas.microsoft.com/office/drawing/2014/main" id="{83459700-565B-47A6-B864-B31AE8B09EFF}"/>
              </a:ext>
            </a:extLst>
          </p:cNvPr>
          <p:cNvSpPr txBox="1"/>
          <p:nvPr/>
        </p:nvSpPr>
        <p:spPr>
          <a:xfrm rot="18590078">
            <a:off x="1812906" y="1878024"/>
            <a:ext cx="1072730" cy="253916"/>
          </a:xfrm>
          <a:prstGeom prst="rect">
            <a:avLst/>
          </a:prstGeom>
          <a:noFill/>
        </p:spPr>
        <p:txBody>
          <a:bodyPr wrap="none" rtlCol="0">
            <a:spAutoFit/>
          </a:bodyPr>
          <a:lstStyle/>
          <a:p>
            <a:r>
              <a:rPr kumimoji="1" lang="en-US" altLang="ja-JP" sz="1050" dirty="0"/>
              <a:t>(</a:t>
            </a:r>
            <a:r>
              <a:rPr kumimoji="1" lang="ja-JP" altLang="en-US" sz="1050" dirty="0"/>
              <a:t>都</a:t>
            </a:r>
            <a:r>
              <a:rPr kumimoji="1" lang="en-US" altLang="ja-JP" sz="1050" dirty="0"/>
              <a:t>)</a:t>
            </a:r>
            <a:r>
              <a:rPr kumimoji="1" lang="ja-JP" altLang="en-US" sz="1050" dirty="0"/>
              <a:t>坪井味舌線</a:t>
            </a:r>
          </a:p>
        </p:txBody>
      </p:sp>
      <p:cxnSp>
        <p:nvCxnSpPr>
          <p:cNvPr id="173" name="直線矢印コネクタ 172">
            <a:extLst>
              <a:ext uri="{FF2B5EF4-FFF2-40B4-BE49-F238E27FC236}">
                <a16:creationId xmlns:a16="http://schemas.microsoft.com/office/drawing/2014/main" id="{5871FB38-9FBC-40DD-BD73-0235847C74BF}"/>
              </a:ext>
            </a:extLst>
          </p:cNvPr>
          <p:cNvCxnSpPr>
            <a:cxnSpLocks/>
          </p:cNvCxnSpPr>
          <p:nvPr/>
        </p:nvCxnSpPr>
        <p:spPr>
          <a:xfrm flipH="1">
            <a:off x="7451602" y="2407645"/>
            <a:ext cx="72726" cy="230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線矢印コネクタ 173">
            <a:extLst>
              <a:ext uri="{FF2B5EF4-FFF2-40B4-BE49-F238E27FC236}">
                <a16:creationId xmlns:a16="http://schemas.microsoft.com/office/drawing/2014/main" id="{0B23D3B1-2187-4AE7-BFD2-C19B91158CBB}"/>
              </a:ext>
            </a:extLst>
          </p:cNvPr>
          <p:cNvCxnSpPr>
            <a:cxnSpLocks/>
          </p:cNvCxnSpPr>
          <p:nvPr/>
        </p:nvCxnSpPr>
        <p:spPr>
          <a:xfrm flipH="1">
            <a:off x="5922297" y="1591623"/>
            <a:ext cx="422229" cy="6546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a:extLst>
              <a:ext uri="{FF2B5EF4-FFF2-40B4-BE49-F238E27FC236}">
                <a16:creationId xmlns:a16="http://schemas.microsoft.com/office/drawing/2014/main" id="{0594C831-BEE1-44BA-9378-73153791118A}"/>
              </a:ext>
            </a:extLst>
          </p:cNvPr>
          <p:cNvCxnSpPr>
            <a:cxnSpLocks/>
          </p:cNvCxnSpPr>
          <p:nvPr/>
        </p:nvCxnSpPr>
        <p:spPr>
          <a:xfrm flipH="1">
            <a:off x="5591363" y="1141442"/>
            <a:ext cx="366862" cy="1038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テキスト ボックス 175">
            <a:extLst>
              <a:ext uri="{FF2B5EF4-FFF2-40B4-BE49-F238E27FC236}">
                <a16:creationId xmlns:a16="http://schemas.microsoft.com/office/drawing/2014/main" id="{9940D735-62E4-4746-BFCA-970AFE7D761F}"/>
              </a:ext>
            </a:extLst>
          </p:cNvPr>
          <p:cNvSpPr txBox="1"/>
          <p:nvPr/>
        </p:nvSpPr>
        <p:spPr>
          <a:xfrm>
            <a:off x="1932820" y="719126"/>
            <a:ext cx="1402948" cy="400110"/>
          </a:xfrm>
          <a:prstGeom prst="rect">
            <a:avLst/>
          </a:prstGeom>
          <a:solidFill>
            <a:schemeClr val="bg1"/>
          </a:solidFill>
          <a:ln>
            <a:solidFill>
              <a:schemeClr val="tx1"/>
            </a:solidFill>
          </a:ln>
        </p:spPr>
        <p:txBody>
          <a:bodyPr wrap="none" rtlCol="0">
            <a:spAutoFit/>
          </a:bodyPr>
          <a:lstStyle/>
          <a:p>
            <a:r>
              <a:rPr kumimoji="1" lang="ja-JP" altLang="en-US" sz="1200" b="1" dirty="0"/>
              <a:t>坪井踏切</a:t>
            </a:r>
            <a:endParaRPr kumimoji="1" lang="en-US" altLang="ja-JP" sz="1200" b="1" dirty="0"/>
          </a:p>
          <a:p>
            <a:r>
              <a:rPr kumimoji="1" lang="ja-JP" altLang="en-US" sz="800" b="1" dirty="0"/>
              <a:t>（開かずの踏切、歩行者</a:t>
            </a:r>
            <a:r>
              <a:rPr kumimoji="1" lang="en-US" altLang="ja-JP" sz="800" b="1" dirty="0"/>
              <a:t>BN</a:t>
            </a:r>
            <a:r>
              <a:rPr kumimoji="1" lang="ja-JP" altLang="en-US" sz="800" b="1" dirty="0"/>
              <a:t>）</a:t>
            </a:r>
          </a:p>
        </p:txBody>
      </p:sp>
      <p:cxnSp>
        <p:nvCxnSpPr>
          <p:cNvPr id="177" name="直線矢印コネクタ 176">
            <a:extLst>
              <a:ext uri="{FF2B5EF4-FFF2-40B4-BE49-F238E27FC236}">
                <a16:creationId xmlns:a16="http://schemas.microsoft.com/office/drawing/2014/main" id="{CE65C518-C7E3-456C-A5C4-2C0C0BC32D05}"/>
              </a:ext>
            </a:extLst>
          </p:cNvPr>
          <p:cNvCxnSpPr>
            <a:cxnSpLocks/>
          </p:cNvCxnSpPr>
          <p:nvPr/>
        </p:nvCxnSpPr>
        <p:spPr>
          <a:xfrm>
            <a:off x="3044438" y="1088358"/>
            <a:ext cx="444506" cy="5955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64BAE58D-DD56-4240-91E1-14221E94D64E}"/>
              </a:ext>
            </a:extLst>
          </p:cNvPr>
          <p:cNvCxnSpPr>
            <a:cxnSpLocks/>
          </p:cNvCxnSpPr>
          <p:nvPr/>
        </p:nvCxnSpPr>
        <p:spPr>
          <a:xfrm flipH="1">
            <a:off x="4501654" y="1010846"/>
            <a:ext cx="77555" cy="919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テキスト ボックス 178">
            <a:extLst>
              <a:ext uri="{FF2B5EF4-FFF2-40B4-BE49-F238E27FC236}">
                <a16:creationId xmlns:a16="http://schemas.microsoft.com/office/drawing/2014/main" id="{2EAC87EB-D704-49EF-ADBC-0B83490BCCD7}"/>
              </a:ext>
            </a:extLst>
          </p:cNvPr>
          <p:cNvSpPr txBox="1"/>
          <p:nvPr/>
        </p:nvSpPr>
        <p:spPr>
          <a:xfrm rot="18539381">
            <a:off x="2656291" y="3856996"/>
            <a:ext cx="448464" cy="184666"/>
          </a:xfrm>
          <a:prstGeom prst="rect">
            <a:avLst/>
          </a:prstGeom>
          <a:solidFill>
            <a:schemeClr val="bg1"/>
          </a:solidFill>
        </p:spPr>
        <p:txBody>
          <a:bodyPr wrap="square" rtlCol="0">
            <a:spAutoFit/>
          </a:bodyPr>
          <a:lstStyle/>
          <a:p>
            <a:r>
              <a:rPr lang="ja-JP" altLang="en-US" sz="600" b="1" dirty="0"/>
              <a:t>大正</a:t>
            </a:r>
            <a:r>
              <a:rPr kumimoji="1" lang="ja-JP" altLang="en-US" sz="600" b="1" dirty="0"/>
              <a:t>川</a:t>
            </a:r>
          </a:p>
        </p:txBody>
      </p:sp>
      <p:cxnSp>
        <p:nvCxnSpPr>
          <p:cNvPr id="19" name="直線コネクタ 18">
            <a:extLst>
              <a:ext uri="{FF2B5EF4-FFF2-40B4-BE49-F238E27FC236}">
                <a16:creationId xmlns:a16="http://schemas.microsoft.com/office/drawing/2014/main" id="{25FC8162-3519-489E-8FD1-968E88D5B5BD}"/>
              </a:ext>
            </a:extLst>
          </p:cNvPr>
          <p:cNvCxnSpPr>
            <a:cxnSpLocks/>
          </p:cNvCxnSpPr>
          <p:nvPr/>
        </p:nvCxnSpPr>
        <p:spPr>
          <a:xfrm flipH="1">
            <a:off x="712928" y="1181214"/>
            <a:ext cx="384935" cy="13836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5521BA63-1F0C-468C-BCFE-84841C14EF0D}"/>
              </a:ext>
            </a:extLst>
          </p:cNvPr>
          <p:cNvCxnSpPr>
            <a:cxnSpLocks/>
          </p:cNvCxnSpPr>
          <p:nvPr/>
        </p:nvCxnSpPr>
        <p:spPr>
          <a:xfrm flipH="1">
            <a:off x="7568804" y="2803244"/>
            <a:ext cx="362590" cy="1354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19E91DA8-A199-4BC3-AC3F-1C5AC209F3C3}"/>
              </a:ext>
            </a:extLst>
          </p:cNvPr>
          <p:cNvCxnSpPr>
            <a:cxnSpLocks/>
          </p:cNvCxnSpPr>
          <p:nvPr/>
        </p:nvCxnSpPr>
        <p:spPr>
          <a:xfrm flipH="1" flipV="1">
            <a:off x="712928" y="2508585"/>
            <a:ext cx="6895016" cy="1597902"/>
          </a:xfrm>
          <a:prstGeom prst="line">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2" name="テキスト ボックス 191">
            <a:extLst>
              <a:ext uri="{FF2B5EF4-FFF2-40B4-BE49-F238E27FC236}">
                <a16:creationId xmlns:a16="http://schemas.microsoft.com/office/drawing/2014/main" id="{F65554BB-CD81-4974-A299-30FB9481CAFE}"/>
              </a:ext>
            </a:extLst>
          </p:cNvPr>
          <p:cNvSpPr txBox="1"/>
          <p:nvPr/>
        </p:nvSpPr>
        <p:spPr>
          <a:xfrm rot="775126">
            <a:off x="3302266" y="3408215"/>
            <a:ext cx="1660711" cy="307777"/>
          </a:xfrm>
          <a:prstGeom prst="rect">
            <a:avLst/>
          </a:prstGeom>
          <a:solidFill>
            <a:schemeClr val="bg1"/>
          </a:solidFill>
          <a:ln>
            <a:solidFill>
              <a:schemeClr val="tx1"/>
            </a:solidFill>
          </a:ln>
        </p:spPr>
        <p:txBody>
          <a:bodyPr wrap="none" rtlCol="0">
            <a:spAutoFit/>
          </a:bodyPr>
          <a:lstStyle/>
          <a:p>
            <a:r>
              <a:rPr lang="ja-JP" altLang="en-US" sz="1400" b="1" dirty="0"/>
              <a:t>事業延長　</a:t>
            </a:r>
            <a:r>
              <a:rPr kumimoji="1" lang="en-US" altLang="ja-JP" sz="1400" b="1" dirty="0"/>
              <a:t>L</a:t>
            </a:r>
            <a:r>
              <a:rPr lang="en-US" altLang="ja-JP" sz="1400" b="1" dirty="0"/>
              <a:t>=</a:t>
            </a:r>
            <a:r>
              <a:rPr kumimoji="1" lang="en-US" altLang="ja-JP" sz="1400" b="1" dirty="0"/>
              <a:t>2.1Km</a:t>
            </a:r>
            <a:endParaRPr kumimoji="1" lang="ja-JP" altLang="en-US" sz="1400" b="1" dirty="0"/>
          </a:p>
        </p:txBody>
      </p:sp>
      <p:cxnSp>
        <p:nvCxnSpPr>
          <p:cNvPr id="193" name="直線コネクタ 192">
            <a:extLst>
              <a:ext uri="{FF2B5EF4-FFF2-40B4-BE49-F238E27FC236}">
                <a16:creationId xmlns:a16="http://schemas.microsoft.com/office/drawing/2014/main" id="{891C91AD-385E-4A8D-A39F-06EBA8629E13}"/>
              </a:ext>
            </a:extLst>
          </p:cNvPr>
          <p:cNvCxnSpPr>
            <a:cxnSpLocks/>
          </p:cNvCxnSpPr>
          <p:nvPr/>
        </p:nvCxnSpPr>
        <p:spPr>
          <a:xfrm flipH="1">
            <a:off x="5937447" y="2384765"/>
            <a:ext cx="250121" cy="950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85B0837F-AEC8-4E3C-9AA3-14286D6DF47D}"/>
              </a:ext>
            </a:extLst>
          </p:cNvPr>
          <p:cNvCxnSpPr>
            <a:cxnSpLocks/>
          </p:cNvCxnSpPr>
          <p:nvPr/>
        </p:nvCxnSpPr>
        <p:spPr>
          <a:xfrm flipH="1" flipV="1">
            <a:off x="5977200" y="3180886"/>
            <a:ext cx="1721068" cy="412696"/>
          </a:xfrm>
          <a:prstGeom prst="line">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AEF3DB6-C94E-40E5-A00F-44B03DD05CA3}"/>
              </a:ext>
            </a:extLst>
          </p:cNvPr>
          <p:cNvCxnSpPr>
            <a:cxnSpLocks/>
          </p:cNvCxnSpPr>
          <p:nvPr/>
        </p:nvCxnSpPr>
        <p:spPr>
          <a:xfrm flipH="1" flipV="1">
            <a:off x="864853" y="1989272"/>
            <a:ext cx="5141039" cy="1203976"/>
          </a:xfrm>
          <a:prstGeom prst="line">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10" name="テキスト ボックス 209">
            <a:extLst>
              <a:ext uri="{FF2B5EF4-FFF2-40B4-BE49-F238E27FC236}">
                <a16:creationId xmlns:a16="http://schemas.microsoft.com/office/drawing/2014/main" id="{76CA7DE3-5161-4B2A-A81A-47DF2EBC4EAF}"/>
              </a:ext>
            </a:extLst>
          </p:cNvPr>
          <p:cNvSpPr txBox="1"/>
          <p:nvPr/>
        </p:nvSpPr>
        <p:spPr>
          <a:xfrm rot="775126">
            <a:off x="2333853" y="2537313"/>
            <a:ext cx="1132041" cy="230832"/>
          </a:xfrm>
          <a:prstGeom prst="rect">
            <a:avLst/>
          </a:prstGeom>
          <a:solidFill>
            <a:schemeClr val="bg1"/>
          </a:solidFill>
          <a:ln>
            <a:solidFill>
              <a:schemeClr val="tx1"/>
            </a:solidFill>
          </a:ln>
        </p:spPr>
        <p:txBody>
          <a:bodyPr wrap="none" rtlCol="0">
            <a:spAutoFit/>
          </a:bodyPr>
          <a:lstStyle/>
          <a:p>
            <a:r>
              <a:rPr lang="ja-JP" altLang="en-US" sz="900" b="1" dirty="0"/>
              <a:t>摂津市域　</a:t>
            </a:r>
            <a:r>
              <a:rPr kumimoji="1" lang="en-US" altLang="ja-JP" sz="900" b="1" dirty="0"/>
              <a:t>L</a:t>
            </a:r>
            <a:r>
              <a:rPr lang="en-US" altLang="ja-JP" sz="900" b="1" dirty="0"/>
              <a:t>=1</a:t>
            </a:r>
            <a:r>
              <a:rPr kumimoji="1" lang="en-US" altLang="ja-JP" sz="900" b="1" dirty="0"/>
              <a:t>.5Km</a:t>
            </a:r>
            <a:endParaRPr kumimoji="1" lang="ja-JP" altLang="en-US" sz="900" b="1" dirty="0"/>
          </a:p>
        </p:txBody>
      </p:sp>
      <p:sp>
        <p:nvSpPr>
          <p:cNvPr id="211" name="テキスト ボックス 210">
            <a:extLst>
              <a:ext uri="{FF2B5EF4-FFF2-40B4-BE49-F238E27FC236}">
                <a16:creationId xmlns:a16="http://schemas.microsoft.com/office/drawing/2014/main" id="{7BA22966-0BC7-4E86-863D-368CD46B0A2F}"/>
              </a:ext>
            </a:extLst>
          </p:cNvPr>
          <p:cNvSpPr txBox="1"/>
          <p:nvPr/>
        </p:nvSpPr>
        <p:spPr>
          <a:xfrm rot="828078">
            <a:off x="6296141" y="3454990"/>
            <a:ext cx="1132041" cy="230832"/>
          </a:xfrm>
          <a:prstGeom prst="rect">
            <a:avLst/>
          </a:prstGeom>
          <a:solidFill>
            <a:schemeClr val="bg1"/>
          </a:solidFill>
          <a:ln>
            <a:solidFill>
              <a:schemeClr val="tx1"/>
            </a:solidFill>
          </a:ln>
        </p:spPr>
        <p:txBody>
          <a:bodyPr wrap="none" rtlCol="0">
            <a:spAutoFit/>
          </a:bodyPr>
          <a:lstStyle/>
          <a:p>
            <a:r>
              <a:rPr lang="ja-JP" altLang="en-US" sz="900" b="1" dirty="0"/>
              <a:t>茨木市域　</a:t>
            </a:r>
            <a:r>
              <a:rPr kumimoji="1" lang="en-US" altLang="ja-JP" sz="900" b="1" dirty="0"/>
              <a:t>L</a:t>
            </a:r>
            <a:r>
              <a:rPr lang="en-US" altLang="ja-JP" sz="900" b="1" dirty="0"/>
              <a:t>=0</a:t>
            </a:r>
            <a:r>
              <a:rPr kumimoji="1" lang="en-US" altLang="ja-JP" sz="900" b="1" dirty="0"/>
              <a:t>.6Km</a:t>
            </a:r>
            <a:endParaRPr kumimoji="1" lang="ja-JP" altLang="en-US" sz="900" b="1" dirty="0"/>
          </a:p>
        </p:txBody>
      </p:sp>
    </p:spTree>
    <p:extLst>
      <p:ext uri="{BB962C8B-B14F-4D97-AF65-F5344CB8AC3E}">
        <p14:creationId xmlns:p14="http://schemas.microsoft.com/office/powerpoint/2010/main" val="244209687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4</a:t>
            </a:fld>
            <a:endParaRPr kumimoji="1" lang="ja-JP" altLang="en-US" dirty="0"/>
          </a:p>
        </p:txBody>
      </p:sp>
      <p:sp>
        <p:nvSpPr>
          <p:cNvPr id="10" name="テキスト ボックス 9"/>
          <p:cNvSpPr txBox="1"/>
          <p:nvPr/>
        </p:nvSpPr>
        <p:spPr>
          <a:xfrm>
            <a:off x="129323" y="631990"/>
            <a:ext cx="4501961" cy="707886"/>
          </a:xfrm>
          <a:prstGeom prst="rect">
            <a:avLst/>
          </a:prstGeom>
          <a:noFill/>
        </p:spPr>
        <p:txBody>
          <a:bodyPr wrap="square" rtlCol="0">
            <a:spAutoFit/>
          </a:bodyPr>
          <a:lstStyle/>
          <a:p>
            <a:r>
              <a:rPr kumimoji="1" lang="ja-JP" altLang="en-US" sz="2400" b="1" dirty="0">
                <a:solidFill>
                  <a:srgbClr val="00B050"/>
                </a:solidFill>
              </a:rPr>
              <a:t>仮線方式</a:t>
            </a:r>
            <a:endParaRPr kumimoji="1" lang="en-US" altLang="ja-JP" sz="2400" b="1" dirty="0">
              <a:solidFill>
                <a:srgbClr val="00B050"/>
              </a:solidFill>
            </a:endParaRPr>
          </a:p>
          <a:p>
            <a:pPr algn="ctr"/>
            <a:r>
              <a:rPr lang="ja-JP" altLang="en-US" sz="1600" b="1" dirty="0">
                <a:solidFill>
                  <a:srgbClr val="00B050"/>
                </a:solidFill>
              </a:rPr>
              <a:t>（一旦線路を移設した後、現在線付近に建設）</a:t>
            </a:r>
            <a:endParaRPr kumimoji="1" lang="ja-JP" altLang="en-US" sz="1600" b="1" dirty="0">
              <a:solidFill>
                <a:srgbClr val="00B050"/>
              </a:solidFill>
            </a:endParaRPr>
          </a:p>
        </p:txBody>
      </p:sp>
      <p:sp>
        <p:nvSpPr>
          <p:cNvPr id="28"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a:extLst>
              <a:ext uri="{FF2B5EF4-FFF2-40B4-BE49-F238E27FC236}">
                <a16:creationId xmlns:a16="http://schemas.microsoft.com/office/drawing/2014/main" id="{91036FBA-CB1B-F47A-9C2C-08157CF3ACF0}"/>
              </a:ext>
            </a:extLst>
          </p:cNvPr>
          <p:cNvPicPr>
            <a:picLocks noChangeAspect="1"/>
          </p:cNvPicPr>
          <p:nvPr/>
        </p:nvPicPr>
        <p:blipFill>
          <a:blip r:embed="rId3"/>
          <a:stretch>
            <a:fillRect/>
          </a:stretch>
        </p:blipFill>
        <p:spPr>
          <a:xfrm>
            <a:off x="475567" y="1394420"/>
            <a:ext cx="3847328" cy="2414501"/>
          </a:xfrm>
          <a:prstGeom prst="rect">
            <a:avLst/>
          </a:prstGeom>
        </p:spPr>
      </p:pic>
      <p:pic>
        <p:nvPicPr>
          <p:cNvPr id="26" name="図 25">
            <a:extLst>
              <a:ext uri="{FF2B5EF4-FFF2-40B4-BE49-F238E27FC236}">
                <a16:creationId xmlns:a16="http://schemas.microsoft.com/office/drawing/2014/main" id="{63F75F51-13E9-9012-1A4C-15794BD094EB}"/>
              </a:ext>
            </a:extLst>
          </p:cNvPr>
          <p:cNvPicPr>
            <a:picLocks noChangeAspect="1"/>
          </p:cNvPicPr>
          <p:nvPr/>
        </p:nvPicPr>
        <p:blipFill>
          <a:blip r:embed="rId4"/>
          <a:stretch>
            <a:fillRect/>
          </a:stretch>
        </p:blipFill>
        <p:spPr>
          <a:xfrm>
            <a:off x="4821107" y="1368590"/>
            <a:ext cx="3872803" cy="2420502"/>
          </a:xfrm>
          <a:prstGeom prst="rect">
            <a:avLst/>
          </a:prstGeom>
        </p:spPr>
      </p:pic>
      <p:pic>
        <p:nvPicPr>
          <p:cNvPr id="29" name="図 28">
            <a:extLst>
              <a:ext uri="{FF2B5EF4-FFF2-40B4-BE49-F238E27FC236}">
                <a16:creationId xmlns:a16="http://schemas.microsoft.com/office/drawing/2014/main" id="{C5D50672-FE37-70A3-CD10-57F2CE7F4DF5}"/>
              </a:ext>
            </a:extLst>
          </p:cNvPr>
          <p:cNvPicPr>
            <a:picLocks noChangeAspect="1"/>
          </p:cNvPicPr>
          <p:nvPr/>
        </p:nvPicPr>
        <p:blipFill>
          <a:blip r:embed="rId5"/>
          <a:stretch>
            <a:fillRect/>
          </a:stretch>
        </p:blipFill>
        <p:spPr>
          <a:xfrm>
            <a:off x="472561" y="4077072"/>
            <a:ext cx="3815487" cy="2543658"/>
          </a:xfrm>
          <a:prstGeom prst="rect">
            <a:avLst/>
          </a:prstGeom>
        </p:spPr>
      </p:pic>
      <p:pic>
        <p:nvPicPr>
          <p:cNvPr id="31" name="図 30">
            <a:extLst>
              <a:ext uri="{FF2B5EF4-FFF2-40B4-BE49-F238E27FC236}">
                <a16:creationId xmlns:a16="http://schemas.microsoft.com/office/drawing/2014/main" id="{0586DD57-FA57-4E74-0668-C3D4EB344C17}"/>
              </a:ext>
            </a:extLst>
          </p:cNvPr>
          <p:cNvPicPr>
            <a:picLocks noChangeAspect="1"/>
          </p:cNvPicPr>
          <p:nvPr/>
        </p:nvPicPr>
        <p:blipFill>
          <a:blip r:embed="rId6"/>
          <a:stretch>
            <a:fillRect/>
          </a:stretch>
        </p:blipFill>
        <p:spPr>
          <a:xfrm>
            <a:off x="4821107" y="4077072"/>
            <a:ext cx="3826896" cy="2670898"/>
          </a:xfrm>
          <a:prstGeom prst="rect">
            <a:avLst/>
          </a:prstGeom>
        </p:spPr>
      </p:pic>
      <p:sp>
        <p:nvSpPr>
          <p:cNvPr id="32" name="矢印: 右 31">
            <a:extLst>
              <a:ext uri="{FF2B5EF4-FFF2-40B4-BE49-F238E27FC236}">
                <a16:creationId xmlns:a16="http://schemas.microsoft.com/office/drawing/2014/main" id="{C1398A3B-BDB2-E49D-7AA3-3CAAB5F210E4}"/>
              </a:ext>
            </a:extLst>
          </p:cNvPr>
          <p:cNvSpPr/>
          <p:nvPr/>
        </p:nvSpPr>
        <p:spPr>
          <a:xfrm>
            <a:off x="4288048" y="2420888"/>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D1521637-E0B2-5B7C-F92B-CB9A7DB5108D}"/>
              </a:ext>
            </a:extLst>
          </p:cNvPr>
          <p:cNvSpPr/>
          <p:nvPr/>
        </p:nvSpPr>
        <p:spPr>
          <a:xfrm rot="8934762">
            <a:off x="4249631" y="3841219"/>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30B1886A-C1C7-E287-CE63-4148791C902A}"/>
              </a:ext>
            </a:extLst>
          </p:cNvPr>
          <p:cNvSpPr/>
          <p:nvPr/>
        </p:nvSpPr>
        <p:spPr>
          <a:xfrm>
            <a:off x="4288048" y="5170301"/>
            <a:ext cx="533059" cy="432048"/>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378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4">
            <a:extLst>
              <a:ext uri="{FF2B5EF4-FFF2-40B4-BE49-F238E27FC236}">
                <a16:creationId xmlns:a16="http://schemas.microsoft.com/office/drawing/2014/main" id="{D8E534F9-8AF7-4823-A43F-EA9E06B9115E}"/>
              </a:ext>
            </a:extLst>
          </p:cNvPr>
          <p:cNvSpPr txBox="1">
            <a:spLocks noChangeArrowheads="1"/>
          </p:cNvSpPr>
          <p:nvPr/>
        </p:nvSpPr>
        <p:spPr bwMode="auto">
          <a:xfrm>
            <a:off x="16868" y="547733"/>
            <a:ext cx="912713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b="1" dirty="0">
                <a:solidFill>
                  <a:srgbClr val="000000"/>
                </a:solidFill>
                <a:latin typeface="+mn-ea"/>
                <a:ea typeface="+mn-ea"/>
                <a:cs typeface="Meiryo UI" pitchFamily="50" charset="-128"/>
              </a:rPr>
              <a:t>■事業効果</a:t>
            </a:r>
            <a:endParaRPr lang="en-US" altLang="ja-JP" b="1" dirty="0">
              <a:solidFill>
                <a:srgbClr val="000000"/>
              </a:solidFill>
              <a:latin typeface="+mn-ea"/>
              <a:ea typeface="+mn-ea"/>
              <a:cs typeface="Meiryo UI" pitchFamily="50" charset="-128"/>
            </a:endParaRPr>
          </a:p>
          <a:p>
            <a:pPr algn="l" eaLnBrk="1" hangingPunct="1"/>
            <a:r>
              <a:rPr lang="ja-JP" altLang="en-US" b="1" dirty="0">
                <a:solidFill>
                  <a:srgbClr val="000000"/>
                </a:solidFill>
                <a:latin typeface="+mn-ea"/>
                <a:ea typeface="+mn-ea"/>
                <a:cs typeface="Meiryo UI" pitchFamily="50" charset="-128"/>
              </a:rPr>
              <a:t>　</a:t>
            </a:r>
            <a:r>
              <a:rPr lang="ja-JP" altLang="en-US" dirty="0">
                <a:solidFill>
                  <a:srgbClr val="000000"/>
                </a:solidFill>
                <a:latin typeface="+mn-ea"/>
                <a:ea typeface="+mn-ea"/>
                <a:cs typeface="Meiryo UI" pitchFamily="50" charset="-128"/>
              </a:rPr>
              <a:t>・踏切除却により、交通渋滞、踏切事故が解消します。</a:t>
            </a:r>
            <a:endParaRPr lang="en-US" altLang="ja-JP" dirty="0">
              <a:solidFill>
                <a:srgbClr val="000000"/>
              </a:solidFill>
              <a:latin typeface="+mn-ea"/>
              <a:ea typeface="+mn-ea"/>
              <a:cs typeface="Meiryo UI" pitchFamily="50" charset="-128"/>
            </a:endParaRPr>
          </a:p>
          <a:p>
            <a:pPr marL="269875" indent="-269875" algn="l" eaLnBrk="1" hangingPunct="1"/>
            <a:r>
              <a:rPr lang="ja-JP" altLang="en-US" dirty="0">
                <a:solidFill>
                  <a:srgbClr val="000000"/>
                </a:solidFill>
                <a:latin typeface="+mn-ea"/>
                <a:ea typeface="+mn-ea"/>
                <a:cs typeface="Meiryo UI" pitchFamily="50" charset="-128"/>
              </a:rPr>
              <a:t>　・踏切除去、交通渋滞の解消により、平常時・通常時の緊急車両等の通行が容易となります。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・鉄道により分断されていた街が一体化されます。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・高架下空間に駐輪場等の施設が入り、地域の活性化に貢献します。</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・高架化された新しい駅舎ではエレベーター等のバリアフリー設備の整備を行い、</a:t>
            </a:r>
            <a:endParaRPr lang="en-US" altLang="ja-JP" dirty="0">
              <a:solidFill>
                <a:srgbClr val="000000"/>
              </a:solidFill>
              <a:latin typeface="+mn-ea"/>
              <a:ea typeface="+mn-ea"/>
              <a:cs typeface="Meiryo UI" pitchFamily="50" charset="-128"/>
            </a:endParaRPr>
          </a:p>
          <a:p>
            <a:pPr algn="l" eaLnBrk="1" hangingPunct="1"/>
            <a:r>
              <a:rPr lang="ja-JP" altLang="en-US" dirty="0">
                <a:solidFill>
                  <a:srgbClr val="000000"/>
                </a:solidFill>
                <a:latin typeface="+mn-ea"/>
                <a:ea typeface="+mn-ea"/>
                <a:cs typeface="Meiryo UI" pitchFamily="50" charset="-128"/>
              </a:rPr>
              <a:t>　  安全で快適に利用できる駅になります。　</a:t>
            </a:r>
            <a:endParaRPr lang="ja-JP" altLang="en-US" dirty="0">
              <a:solidFill>
                <a:schemeClr val="tx1"/>
              </a:solidFill>
              <a:latin typeface="+mn-ea"/>
              <a:ea typeface="+mn-ea"/>
              <a:cs typeface="Meiryo UI" pitchFamily="50" charset="-128"/>
            </a:endParaRPr>
          </a:p>
        </p:txBody>
      </p:sp>
      <p:pic>
        <p:nvPicPr>
          <p:cNvPr id="4" name="図 3"/>
          <p:cNvPicPr>
            <a:picLocks noChangeAspect="1"/>
          </p:cNvPicPr>
          <p:nvPr/>
        </p:nvPicPr>
        <p:blipFill rotWithShape="1">
          <a:blip r:embed="rId2"/>
          <a:srcRect t="-1" b="58705"/>
          <a:stretch/>
        </p:blipFill>
        <p:spPr>
          <a:xfrm>
            <a:off x="380070" y="2626721"/>
            <a:ext cx="8424936" cy="1855015"/>
          </a:xfrm>
          <a:prstGeom prst="rect">
            <a:avLst/>
          </a:prstGeom>
        </p:spPr>
      </p:pic>
      <p:sp>
        <p:nvSpPr>
          <p:cNvPr id="6" name="右矢印 5"/>
          <p:cNvSpPr/>
          <p:nvPr/>
        </p:nvSpPr>
        <p:spPr>
          <a:xfrm rot="5400000">
            <a:off x="1506053" y="4498373"/>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テキスト ボックス 238"/>
          <p:cNvSpPr txBox="1">
            <a:spLocks/>
          </p:cNvSpPr>
          <p:nvPr/>
        </p:nvSpPr>
        <p:spPr>
          <a:xfrm>
            <a:off x="437394"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sp>
        <p:nvSpPr>
          <p:cNvPr id="8" name="テキスト ボックス 238"/>
          <p:cNvSpPr txBox="1">
            <a:spLocks/>
          </p:cNvSpPr>
          <p:nvPr/>
        </p:nvSpPr>
        <p:spPr>
          <a:xfrm>
            <a:off x="3252770"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sp>
        <p:nvSpPr>
          <p:cNvPr id="9" name="テキスト ボックス 238"/>
          <p:cNvSpPr txBox="1">
            <a:spLocks/>
          </p:cNvSpPr>
          <p:nvPr/>
        </p:nvSpPr>
        <p:spPr>
          <a:xfrm>
            <a:off x="6103936" y="2982268"/>
            <a:ext cx="798264" cy="23408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これまでは</a:t>
            </a:r>
            <a:endParaRPr lang="ja-JP" altLang="ja-JP" sz="1200" dirty="0">
              <a:effectLst/>
            </a:endParaRPr>
          </a:p>
        </p:txBody>
      </p:sp>
      <p:pic>
        <p:nvPicPr>
          <p:cNvPr id="10" name="図 9"/>
          <p:cNvPicPr>
            <a:picLocks noChangeAspect="1"/>
          </p:cNvPicPr>
          <p:nvPr/>
        </p:nvPicPr>
        <p:blipFill rotWithShape="1">
          <a:blip r:embed="rId2"/>
          <a:srcRect t="54554" b="5147"/>
          <a:stretch/>
        </p:blipFill>
        <p:spPr>
          <a:xfrm>
            <a:off x="359532" y="5047791"/>
            <a:ext cx="8424936" cy="1810209"/>
          </a:xfrm>
          <a:prstGeom prst="rect">
            <a:avLst/>
          </a:prstGeom>
        </p:spPr>
      </p:pic>
      <p:sp>
        <p:nvSpPr>
          <p:cNvPr id="15" name="テキスト ボックス 238"/>
          <p:cNvSpPr txBox="1">
            <a:spLocks/>
          </p:cNvSpPr>
          <p:nvPr/>
        </p:nvSpPr>
        <p:spPr>
          <a:xfrm>
            <a:off x="367544" y="4390211"/>
            <a:ext cx="2460798"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踏切横断時、人と車が錯綜</a:t>
            </a:r>
            <a:endParaRPr lang="ja-JP" altLang="ja-JP" sz="1200" dirty="0">
              <a:effectLst/>
            </a:endParaRPr>
          </a:p>
        </p:txBody>
      </p:sp>
      <p:sp>
        <p:nvSpPr>
          <p:cNvPr id="16" name="テキスト ボックス 238"/>
          <p:cNvSpPr txBox="1">
            <a:spLocks/>
          </p:cNvSpPr>
          <p:nvPr/>
        </p:nvSpPr>
        <p:spPr>
          <a:xfrm>
            <a:off x="3262561" y="4466676"/>
            <a:ext cx="2302085"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踏切遮断による交通渋滞</a:t>
            </a:r>
            <a:endParaRPr lang="ja-JP" altLang="ja-JP" sz="1200" dirty="0">
              <a:effectLst/>
            </a:endParaRPr>
          </a:p>
        </p:txBody>
      </p:sp>
      <p:sp>
        <p:nvSpPr>
          <p:cNvPr id="17" name="テキスト ボックス 238"/>
          <p:cNvSpPr txBox="1">
            <a:spLocks/>
          </p:cNvSpPr>
          <p:nvPr/>
        </p:nvSpPr>
        <p:spPr>
          <a:xfrm>
            <a:off x="6108575" y="4153913"/>
            <a:ext cx="2302085"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dirty="0"/>
              <a:t>鉄道による街の分断</a:t>
            </a:r>
            <a:endParaRPr lang="ja-JP" altLang="ja-JP" sz="1200" dirty="0">
              <a:effectLst/>
            </a:endParaRPr>
          </a:p>
        </p:txBody>
      </p:sp>
      <p:sp>
        <p:nvSpPr>
          <p:cNvPr id="18" name="右矢印 17"/>
          <p:cNvSpPr/>
          <p:nvPr/>
        </p:nvSpPr>
        <p:spPr>
          <a:xfrm rot="5400000">
            <a:off x="4321713" y="4557178"/>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右矢印 18"/>
          <p:cNvSpPr/>
          <p:nvPr/>
        </p:nvSpPr>
        <p:spPr>
          <a:xfrm rot="5400000">
            <a:off x="7181898" y="4245830"/>
            <a:ext cx="183780" cy="576064"/>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238"/>
          <p:cNvSpPr txBox="1">
            <a:spLocks/>
          </p:cNvSpPr>
          <p:nvPr/>
        </p:nvSpPr>
        <p:spPr>
          <a:xfrm>
            <a:off x="836566" y="5027969"/>
            <a:ext cx="1321507"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踏切事故の解消</a:t>
            </a:r>
            <a:endParaRPr lang="ja-JP" altLang="ja-JP" sz="1200" b="1" dirty="0">
              <a:solidFill>
                <a:srgbClr val="00B050"/>
              </a:solidFill>
              <a:effectLst/>
            </a:endParaRPr>
          </a:p>
        </p:txBody>
      </p:sp>
      <p:sp>
        <p:nvSpPr>
          <p:cNvPr id="21" name="テキスト ボックス 238"/>
          <p:cNvSpPr txBox="1">
            <a:spLocks/>
          </p:cNvSpPr>
          <p:nvPr/>
        </p:nvSpPr>
        <p:spPr>
          <a:xfrm>
            <a:off x="3421907" y="5027969"/>
            <a:ext cx="1983392"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踏切による交通渋滞の解消</a:t>
            </a:r>
            <a:endParaRPr lang="ja-JP" altLang="ja-JP" sz="1200" b="1" dirty="0">
              <a:solidFill>
                <a:srgbClr val="00B050"/>
              </a:solidFill>
              <a:effectLst/>
            </a:endParaRPr>
          </a:p>
        </p:txBody>
      </p:sp>
      <p:sp>
        <p:nvSpPr>
          <p:cNvPr id="22" name="テキスト ボックス 238"/>
          <p:cNvSpPr txBox="1">
            <a:spLocks/>
          </p:cNvSpPr>
          <p:nvPr/>
        </p:nvSpPr>
        <p:spPr>
          <a:xfrm>
            <a:off x="6504928" y="5027969"/>
            <a:ext cx="1469652" cy="2340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0" tIns="18000" rIns="0" bIns="18000"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200" b="1" dirty="0">
                <a:solidFill>
                  <a:srgbClr val="00B050"/>
                </a:solidFill>
              </a:rPr>
              <a:t>分断から一体化へ</a:t>
            </a:r>
            <a:endParaRPr lang="ja-JP" altLang="ja-JP" sz="1200" b="1" dirty="0">
              <a:solidFill>
                <a:srgbClr val="00B050"/>
              </a:solidFill>
              <a:effectLst/>
            </a:endParaRPr>
          </a:p>
        </p:txBody>
      </p:sp>
      <p:sp>
        <p:nvSpPr>
          <p:cNvPr id="23" name="スライド番号プレースホルダー 22"/>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
        <p:nvSpPr>
          <p:cNvPr id="24" name="Rectangle 2"/>
          <p:cNvSpPr txBox="1">
            <a:spLocks noChangeArrowheads="1"/>
          </p:cNvSpPr>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defTabSz="914400" rtl="0" eaLnBrk="1" fontAlgn="base" latinLnBrk="0" hangingPunct="1">
              <a:spcBef>
                <a:spcPct val="0"/>
              </a:spcBef>
              <a:spcAft>
                <a:spcPct val="0"/>
              </a:spcAft>
              <a:buNone/>
              <a:defRPr kumimoji="1" sz="44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endPar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133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5576" y="2823319"/>
            <a:ext cx="4913525"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◆平成２９年　２月　　都市計画決定</a:t>
            </a:r>
          </a:p>
        </p:txBody>
      </p:sp>
      <p:sp>
        <p:nvSpPr>
          <p:cNvPr id="7" name="テキスト ボックス 6"/>
          <p:cNvSpPr txBox="1"/>
          <p:nvPr/>
        </p:nvSpPr>
        <p:spPr>
          <a:xfrm>
            <a:off x="755576" y="3429000"/>
            <a:ext cx="6051657"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◆平成３０年　２月　　都市計画事業認可取得</a:t>
            </a:r>
          </a:p>
        </p:txBody>
      </p:sp>
      <p:sp>
        <p:nvSpPr>
          <p:cNvPr id="8" name="テキスト ボックス 7"/>
          <p:cNvSpPr txBox="1"/>
          <p:nvPr/>
        </p:nvSpPr>
        <p:spPr>
          <a:xfrm>
            <a:off x="755576" y="4035261"/>
            <a:ext cx="4900701"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◆平成３１年度～ 　　用地買収着手</a:t>
            </a:r>
          </a:p>
        </p:txBody>
      </p:sp>
      <p:sp>
        <p:nvSpPr>
          <p:cNvPr id="9" name="テキスト ボックス 8"/>
          <p:cNvSpPr txBox="1"/>
          <p:nvPr/>
        </p:nvSpPr>
        <p:spPr>
          <a:xfrm>
            <a:off x="755576" y="4641522"/>
            <a:ext cx="4798108"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◆令和　５年度～　　 工事着手予定</a:t>
            </a:r>
          </a:p>
        </p:txBody>
      </p:sp>
      <p:sp>
        <p:nvSpPr>
          <p:cNvPr id="11" name="テキスト ボックス 10"/>
          <p:cNvSpPr txBox="1"/>
          <p:nvPr/>
        </p:nvSpPr>
        <p:spPr>
          <a:xfrm>
            <a:off x="755576" y="5282812"/>
            <a:ext cx="4794902"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◆令和１５年度　 　　 事業完了予定</a:t>
            </a:r>
          </a:p>
        </p:txBody>
      </p:sp>
      <p:sp>
        <p:nvSpPr>
          <p:cNvPr id="17" name="テキスト ボックス 16">
            <a:extLst>
              <a:ext uri="{FF2B5EF4-FFF2-40B4-BE49-F238E27FC236}">
                <a16:creationId xmlns:a16="http://schemas.microsoft.com/office/drawing/2014/main" id="{0848BBF7-E1AC-4456-852A-04D4B7D957BA}"/>
              </a:ext>
            </a:extLst>
          </p:cNvPr>
          <p:cNvSpPr txBox="1"/>
          <p:nvPr/>
        </p:nvSpPr>
        <p:spPr>
          <a:xfrm>
            <a:off x="755576" y="1610797"/>
            <a:ext cx="7369325" cy="461665"/>
          </a:xfrm>
          <a:prstGeom prst="rect">
            <a:avLst/>
          </a:prstGeom>
          <a:noFill/>
        </p:spPr>
        <p:txBody>
          <a:bodyPr wrap="none" rtlCol="0">
            <a:spAutoFit/>
          </a:bodyPr>
          <a:lstStyle/>
          <a:p>
            <a:pPr fontAlgn="base">
              <a:spcBef>
                <a:spcPct val="0"/>
              </a:spcBef>
              <a:spcAft>
                <a:spcPct val="0"/>
              </a:spcAft>
            </a:pPr>
            <a:r>
              <a:rPr lang="ja-JP" altLang="en-US" sz="2400" dirty="0">
                <a:solidFill>
                  <a:srgbClr val="000000"/>
                </a:solidFill>
                <a:latin typeface="+mn-ea"/>
              </a:rPr>
              <a:t>◆平成２４年１１月　  建設事業評価審議会　事前評価</a:t>
            </a:r>
          </a:p>
        </p:txBody>
      </p:sp>
      <p:sp>
        <p:nvSpPr>
          <p:cNvPr id="19" name="テキスト ボックス 4">
            <a:extLst>
              <a:ext uri="{FF2B5EF4-FFF2-40B4-BE49-F238E27FC236}">
                <a16:creationId xmlns:a16="http://schemas.microsoft.com/office/drawing/2014/main" id="{04594984-7D32-4633-AA7F-18E6EA150085}"/>
              </a:ext>
            </a:extLst>
          </p:cNvPr>
          <p:cNvSpPr txBox="1">
            <a:spLocks noChangeArrowheads="1"/>
          </p:cNvSpPr>
          <p:nvPr/>
        </p:nvSpPr>
        <p:spPr bwMode="auto">
          <a:xfrm>
            <a:off x="445117" y="797121"/>
            <a:ext cx="91271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2400" b="1" dirty="0">
                <a:solidFill>
                  <a:srgbClr val="000000"/>
                </a:solidFill>
                <a:latin typeface="+mj-ea"/>
                <a:ea typeface="+mj-ea"/>
                <a:cs typeface="Meiryo UI" pitchFamily="50" charset="-128"/>
              </a:rPr>
              <a:t>■事業経過</a:t>
            </a:r>
            <a:endParaRPr lang="en-US" altLang="ja-JP" sz="2400" b="1" dirty="0">
              <a:solidFill>
                <a:srgbClr val="000000"/>
              </a:solidFill>
              <a:latin typeface="+mj-ea"/>
              <a:ea typeface="+mj-ea"/>
              <a:cs typeface="Meiryo UI" pitchFamily="50" charset="-128"/>
            </a:endParaRPr>
          </a:p>
          <a:p>
            <a:pPr algn="l" eaLnBrk="1" hangingPunct="1"/>
            <a:r>
              <a:rPr lang="ja-JP" altLang="en-US" sz="2000" b="1" dirty="0">
                <a:solidFill>
                  <a:srgbClr val="000000"/>
                </a:solidFill>
                <a:latin typeface="HGPｺﾞｼｯｸM" pitchFamily="50" charset="-128"/>
                <a:ea typeface="HGPｺﾞｼｯｸM" pitchFamily="50" charset="-128"/>
                <a:cs typeface="Meiryo UI" pitchFamily="50" charset="-128"/>
              </a:rPr>
              <a:t>　</a:t>
            </a:r>
            <a:endParaRPr lang="ja-JP" altLang="en-US" dirty="0">
              <a:solidFill>
                <a:schemeClr val="tx1"/>
              </a:solidFill>
              <a:latin typeface="ＭＳ Ｐゴシック" pitchFamily="50" charset="-128"/>
              <a:ea typeface="HGPｺﾞｼｯｸM" pitchFamily="50" charset="-128"/>
              <a:cs typeface="Meiryo UI" pitchFamily="50" charset="-128"/>
            </a:endParaRPr>
          </a:p>
        </p:txBody>
      </p:sp>
      <p:sp>
        <p:nvSpPr>
          <p:cNvPr id="2" name="スライド番号プレースホルダー 1"/>
          <p:cNvSpPr>
            <a:spLocks noGrp="1"/>
          </p:cNvSpPr>
          <p:nvPr>
            <p:ph type="sldNum" sz="quarter" idx="12"/>
          </p:nvPr>
        </p:nvSpPr>
        <p:spPr>
          <a:xfrm>
            <a:off x="7008440" y="6544394"/>
            <a:ext cx="2133600" cy="365125"/>
          </a:xfrm>
        </p:spPr>
        <p:txBody>
          <a:bodyPr/>
          <a:lstStyle/>
          <a:p>
            <a:fld id="{D2D8002D-B5B0-4BAC-B1F6-782DDCCE6D9C}" type="slidenum">
              <a:rPr kumimoji="1" lang="ja-JP" altLang="en-US" smtClean="0"/>
              <a:t>6</a:t>
            </a:fld>
            <a:endParaRPr kumimoji="1" lang="ja-JP" altLang="en-US" dirty="0"/>
          </a:p>
        </p:txBody>
      </p:sp>
      <p:sp>
        <p:nvSpPr>
          <p:cNvPr id="20"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3" name="テキスト ボックス 12"/>
          <p:cNvSpPr txBox="1"/>
          <p:nvPr/>
        </p:nvSpPr>
        <p:spPr>
          <a:xfrm>
            <a:off x="755576" y="2217058"/>
            <a:ext cx="8085868" cy="461665"/>
          </a:xfrm>
          <a:prstGeom prst="rect">
            <a:avLst/>
          </a:prstGeom>
          <a:noFill/>
        </p:spPr>
        <p:txBody>
          <a:bodyPr wrap="none" rtlCol="0">
            <a:spAutoFit/>
          </a:bodyPr>
          <a:lstStyle/>
          <a:p>
            <a:pPr fontAlgn="base">
              <a:spcBef>
                <a:spcPct val="0"/>
              </a:spcBef>
              <a:spcAft>
                <a:spcPct val="0"/>
              </a:spcAft>
            </a:pPr>
            <a:r>
              <a:rPr lang="ja-JP" altLang="en-US" sz="2400" dirty="0">
                <a:latin typeface="+mn-ea"/>
              </a:rPr>
              <a:t>◆平成２５年度～ 　　都市計画素案作成、環境影響評価実施</a:t>
            </a:r>
          </a:p>
        </p:txBody>
      </p:sp>
    </p:spTree>
    <p:extLst>
      <p:ext uri="{BB962C8B-B14F-4D97-AF65-F5344CB8AC3E}">
        <p14:creationId xmlns:p14="http://schemas.microsoft.com/office/powerpoint/2010/main" val="50550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44017" y="980728"/>
            <a:ext cx="89999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latin typeface="+mn-ea"/>
                <a:ea typeface="+mn-ea"/>
              </a:rPr>
              <a:t>○面積ベース　　　約１０，９８０㎡</a:t>
            </a:r>
            <a:r>
              <a:rPr lang="en-US" altLang="ja-JP" sz="2400" dirty="0">
                <a:latin typeface="+mn-ea"/>
                <a:ea typeface="+mn-ea"/>
              </a:rPr>
              <a:t>/</a:t>
            </a:r>
            <a:r>
              <a:rPr lang="ja-JP" altLang="en-US" sz="2400" dirty="0">
                <a:latin typeface="+mn-ea"/>
                <a:ea typeface="+mn-ea"/>
              </a:rPr>
              <a:t>約２１，０００㎡　進捗率約５２％</a:t>
            </a:r>
            <a:endParaRPr lang="en-US" altLang="ja-JP" sz="2400" dirty="0">
              <a:latin typeface="+mn-ea"/>
              <a:ea typeface="+mn-ea"/>
            </a:endParaRPr>
          </a:p>
          <a:p>
            <a:pPr eaLnBrk="1" hangingPunct="1">
              <a:spcBef>
                <a:spcPct val="0"/>
              </a:spcBef>
              <a:buFontTx/>
              <a:buNone/>
            </a:pPr>
            <a:r>
              <a:rPr lang="ja-JP" altLang="en-US" sz="2400" dirty="0">
                <a:latin typeface="+mn-ea"/>
                <a:ea typeface="+mn-ea"/>
              </a:rPr>
              <a:t>○件数ベース　　　１６７件</a:t>
            </a:r>
            <a:r>
              <a:rPr lang="en-US" altLang="ja-JP" sz="2400" dirty="0">
                <a:latin typeface="+mn-ea"/>
                <a:ea typeface="+mn-ea"/>
              </a:rPr>
              <a:t>/</a:t>
            </a:r>
            <a:r>
              <a:rPr lang="ja-JP" altLang="en-US" sz="2400" dirty="0">
                <a:latin typeface="+mn-ea"/>
                <a:ea typeface="+mn-ea"/>
              </a:rPr>
              <a:t>２６２件　進捗率約６４％　</a:t>
            </a:r>
            <a:endParaRPr lang="en-US" altLang="ja-JP" sz="2400" dirty="0">
              <a:latin typeface="+mn-ea"/>
              <a:ea typeface="+mn-ea"/>
            </a:endParaRPr>
          </a:p>
          <a:p>
            <a:pPr eaLnBrk="1" hangingPunct="1">
              <a:spcBef>
                <a:spcPct val="0"/>
              </a:spcBef>
              <a:buFontTx/>
              <a:buNone/>
            </a:pPr>
            <a:endParaRPr lang="en-US" altLang="ja-JP" sz="1600" dirty="0">
              <a:solidFill>
                <a:srgbClr val="FF0000"/>
              </a:solidFill>
              <a:latin typeface="+mn-ea"/>
              <a:ea typeface="+mn-ea"/>
            </a:endParaRPr>
          </a:p>
        </p:txBody>
      </p:sp>
      <p:sp>
        <p:nvSpPr>
          <p:cNvPr id="19460" name="正方形/長方形 5"/>
          <p:cNvSpPr>
            <a:spLocks noChangeArrowheads="1"/>
          </p:cNvSpPr>
          <p:nvPr/>
        </p:nvSpPr>
        <p:spPr bwMode="auto">
          <a:xfrm>
            <a:off x="-36512" y="522831"/>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■用地進捗状況</a:t>
            </a:r>
          </a:p>
        </p:txBody>
      </p:sp>
      <p:sp>
        <p:nvSpPr>
          <p:cNvPr id="3" name="スライド番号プレースホルダー 2"/>
          <p:cNvSpPr>
            <a:spLocks noGrp="1"/>
          </p:cNvSpPr>
          <p:nvPr>
            <p:ph type="sldNum" sz="quarter" idx="12"/>
          </p:nvPr>
        </p:nvSpPr>
        <p:spPr>
          <a:xfrm>
            <a:off x="7010400" y="6564483"/>
            <a:ext cx="2133600" cy="365125"/>
          </a:xfrm>
        </p:spPr>
        <p:txBody>
          <a:bodyPr/>
          <a:lstStyle/>
          <a:p>
            <a:fld id="{D2D8002D-B5B0-4BAC-B1F6-782DDCCE6D9C}" type="slidenum">
              <a:rPr kumimoji="1" lang="ja-JP" altLang="en-US" smtClean="0"/>
              <a:t>7</a:t>
            </a:fld>
            <a:endParaRPr kumimoji="1" lang="ja-JP" altLang="en-US" dirty="0"/>
          </a:p>
        </p:txBody>
      </p:sp>
      <p:sp>
        <p:nvSpPr>
          <p:cNvPr id="1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pic>
        <p:nvPicPr>
          <p:cNvPr id="11" name="図 10">
            <a:extLst>
              <a:ext uri="{FF2B5EF4-FFF2-40B4-BE49-F238E27FC236}">
                <a16:creationId xmlns:a16="http://schemas.microsoft.com/office/drawing/2014/main" id="{30F7EDE1-1A09-4EF8-9278-EA26FD830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17"/>
          <a:stretch/>
        </p:blipFill>
        <p:spPr>
          <a:xfrm>
            <a:off x="457697" y="4162728"/>
            <a:ext cx="3320592" cy="2397870"/>
          </a:xfrm>
          <a:prstGeom prst="rect">
            <a:avLst/>
          </a:prstGeom>
        </p:spPr>
      </p:pic>
      <p:pic>
        <p:nvPicPr>
          <p:cNvPr id="12" name="図 11">
            <a:extLst>
              <a:ext uri="{FF2B5EF4-FFF2-40B4-BE49-F238E27FC236}">
                <a16:creationId xmlns:a16="http://schemas.microsoft.com/office/drawing/2014/main" id="{19FFCD67-0DFA-4B46-A229-64D41BFB4A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17" r="3133"/>
          <a:stretch/>
        </p:blipFill>
        <p:spPr>
          <a:xfrm>
            <a:off x="4924961" y="4156616"/>
            <a:ext cx="3216550" cy="2397870"/>
          </a:xfrm>
          <a:prstGeom prst="rect">
            <a:avLst/>
          </a:prstGeom>
        </p:spPr>
      </p:pic>
      <p:pic>
        <p:nvPicPr>
          <p:cNvPr id="14" name="図 13">
            <a:extLst>
              <a:ext uri="{FF2B5EF4-FFF2-40B4-BE49-F238E27FC236}">
                <a16:creationId xmlns:a16="http://schemas.microsoft.com/office/drawing/2014/main" id="{E615A34B-7D25-4187-AA9D-F51F7D265C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122"/>
          <a:stretch/>
        </p:blipFill>
        <p:spPr>
          <a:xfrm>
            <a:off x="406666" y="1920534"/>
            <a:ext cx="3320592" cy="2163656"/>
          </a:xfrm>
          <a:prstGeom prst="rect">
            <a:avLst/>
          </a:prstGeom>
        </p:spPr>
      </p:pic>
      <p:pic>
        <p:nvPicPr>
          <p:cNvPr id="16" name="図 15">
            <a:extLst>
              <a:ext uri="{FF2B5EF4-FFF2-40B4-BE49-F238E27FC236}">
                <a16:creationId xmlns:a16="http://schemas.microsoft.com/office/drawing/2014/main" id="{C3A2F59D-5DE1-42CE-9DC0-CC42C1E01D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9" t="3947" r="13640" b="23033"/>
          <a:stretch/>
        </p:blipFill>
        <p:spPr>
          <a:xfrm>
            <a:off x="4908492" y="1920534"/>
            <a:ext cx="3233019" cy="2163656"/>
          </a:xfrm>
          <a:prstGeom prst="rect">
            <a:avLst/>
          </a:prstGeom>
        </p:spPr>
      </p:pic>
      <p:sp>
        <p:nvSpPr>
          <p:cNvPr id="13" name="テキスト ボックス 238"/>
          <p:cNvSpPr txBox="1">
            <a:spLocks/>
          </p:cNvSpPr>
          <p:nvPr/>
        </p:nvSpPr>
        <p:spPr>
          <a:xfrm>
            <a:off x="598980" y="6463356"/>
            <a:ext cx="3038026" cy="4978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solidFill>
                  <a:schemeClr val="tx1"/>
                </a:solidFill>
              </a:rPr>
              <a:t>摂津市　坪井踏切南側</a:t>
            </a:r>
            <a:endParaRPr lang="ja-JP" altLang="ja-JP" sz="1400" dirty="0">
              <a:solidFill>
                <a:schemeClr val="tx1"/>
              </a:solidFill>
              <a:effectLst/>
            </a:endParaRPr>
          </a:p>
        </p:txBody>
      </p:sp>
      <p:sp>
        <p:nvSpPr>
          <p:cNvPr id="18" name="正方形/長方形 3">
            <a:extLst>
              <a:ext uri="{FF2B5EF4-FFF2-40B4-BE49-F238E27FC236}">
                <a16:creationId xmlns:a16="http://schemas.microsoft.com/office/drawing/2014/main" id="{E11BF49F-5666-4D2B-8030-5C730DFD0464}"/>
              </a:ext>
            </a:extLst>
          </p:cNvPr>
          <p:cNvSpPr>
            <a:spLocks noChangeArrowheads="1"/>
          </p:cNvSpPr>
          <p:nvPr/>
        </p:nvSpPr>
        <p:spPr bwMode="auto">
          <a:xfrm>
            <a:off x="421969" y="1861927"/>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従前</a:t>
            </a:r>
            <a:endParaRPr lang="en-US" altLang="ja-JP" sz="1600" dirty="0">
              <a:solidFill>
                <a:schemeClr val="bg1"/>
              </a:solidFill>
              <a:latin typeface="+mn-ea"/>
              <a:ea typeface="+mn-ea"/>
            </a:endParaRPr>
          </a:p>
        </p:txBody>
      </p:sp>
      <p:sp>
        <p:nvSpPr>
          <p:cNvPr id="19" name="正方形/長方形 3">
            <a:extLst>
              <a:ext uri="{FF2B5EF4-FFF2-40B4-BE49-F238E27FC236}">
                <a16:creationId xmlns:a16="http://schemas.microsoft.com/office/drawing/2014/main" id="{D281C458-ED36-49E6-B2E6-8816F46268ED}"/>
              </a:ext>
            </a:extLst>
          </p:cNvPr>
          <p:cNvSpPr>
            <a:spLocks noChangeArrowheads="1"/>
          </p:cNvSpPr>
          <p:nvPr/>
        </p:nvSpPr>
        <p:spPr bwMode="auto">
          <a:xfrm>
            <a:off x="447439" y="4175525"/>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現在</a:t>
            </a:r>
            <a:endParaRPr lang="en-US" altLang="ja-JP" sz="1600" dirty="0">
              <a:solidFill>
                <a:schemeClr val="bg1"/>
              </a:solidFill>
              <a:latin typeface="+mn-ea"/>
              <a:ea typeface="+mn-ea"/>
            </a:endParaRPr>
          </a:p>
        </p:txBody>
      </p:sp>
      <p:sp>
        <p:nvSpPr>
          <p:cNvPr id="20" name="テキスト ボックス 238">
            <a:extLst>
              <a:ext uri="{FF2B5EF4-FFF2-40B4-BE49-F238E27FC236}">
                <a16:creationId xmlns:a16="http://schemas.microsoft.com/office/drawing/2014/main" id="{0297CCD9-D39B-45DF-868F-07E6992C4FB0}"/>
              </a:ext>
            </a:extLst>
          </p:cNvPr>
          <p:cNvSpPr txBox="1">
            <a:spLocks/>
          </p:cNvSpPr>
          <p:nvPr/>
        </p:nvSpPr>
        <p:spPr>
          <a:xfrm>
            <a:off x="5039174" y="6463356"/>
            <a:ext cx="3038026" cy="4978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400" dirty="0">
                <a:solidFill>
                  <a:schemeClr val="tx1"/>
                </a:solidFill>
              </a:rPr>
              <a:t>摂津市　産業道路踏切北側</a:t>
            </a:r>
            <a:endParaRPr lang="ja-JP" altLang="ja-JP" sz="1400" dirty="0">
              <a:solidFill>
                <a:schemeClr val="tx1"/>
              </a:solidFill>
              <a:effectLst/>
            </a:endParaRPr>
          </a:p>
        </p:txBody>
      </p:sp>
      <p:sp>
        <p:nvSpPr>
          <p:cNvPr id="21" name="正方形/長方形 3">
            <a:extLst>
              <a:ext uri="{FF2B5EF4-FFF2-40B4-BE49-F238E27FC236}">
                <a16:creationId xmlns:a16="http://schemas.microsoft.com/office/drawing/2014/main" id="{A149D045-D7DE-4A2B-8CF5-02F8DB4D83EF}"/>
              </a:ext>
            </a:extLst>
          </p:cNvPr>
          <p:cNvSpPr>
            <a:spLocks noChangeArrowheads="1"/>
          </p:cNvSpPr>
          <p:nvPr/>
        </p:nvSpPr>
        <p:spPr bwMode="auto">
          <a:xfrm>
            <a:off x="5037103" y="1902242"/>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従前</a:t>
            </a:r>
            <a:endParaRPr lang="en-US" altLang="ja-JP" sz="1600" dirty="0">
              <a:solidFill>
                <a:schemeClr val="bg1"/>
              </a:solidFill>
              <a:latin typeface="+mn-ea"/>
              <a:ea typeface="+mn-ea"/>
            </a:endParaRPr>
          </a:p>
        </p:txBody>
      </p:sp>
      <p:sp>
        <p:nvSpPr>
          <p:cNvPr id="22" name="正方形/長方形 3">
            <a:extLst>
              <a:ext uri="{FF2B5EF4-FFF2-40B4-BE49-F238E27FC236}">
                <a16:creationId xmlns:a16="http://schemas.microsoft.com/office/drawing/2014/main" id="{D4D30108-EFE1-4C9A-B2EA-FE21C68015CF}"/>
              </a:ext>
            </a:extLst>
          </p:cNvPr>
          <p:cNvSpPr>
            <a:spLocks noChangeArrowheads="1"/>
          </p:cNvSpPr>
          <p:nvPr/>
        </p:nvSpPr>
        <p:spPr bwMode="auto">
          <a:xfrm>
            <a:off x="5007736" y="4146619"/>
            <a:ext cx="1269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400" dirty="0">
                <a:solidFill>
                  <a:schemeClr val="bg1"/>
                </a:solidFill>
                <a:latin typeface="+mn-ea"/>
                <a:ea typeface="+mn-ea"/>
              </a:rPr>
              <a:t>現在</a:t>
            </a:r>
            <a:endParaRPr lang="en-US" altLang="ja-JP" sz="1600" dirty="0">
              <a:solidFill>
                <a:schemeClr val="bg1"/>
              </a:solidFill>
              <a:latin typeface="+mn-ea"/>
              <a:ea typeface="+mn-ea"/>
            </a:endParaRPr>
          </a:p>
        </p:txBody>
      </p:sp>
    </p:spTree>
    <p:extLst>
      <p:ext uri="{BB962C8B-B14F-4D97-AF65-F5344CB8AC3E}">
        <p14:creationId xmlns:p14="http://schemas.microsoft.com/office/powerpoint/2010/main" val="402103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3">
            <a:extLst>
              <a:ext uri="{FF2B5EF4-FFF2-40B4-BE49-F238E27FC236}">
                <a16:creationId xmlns:a16="http://schemas.microsoft.com/office/drawing/2014/main" id="{52A2090F-F67B-4646-B219-8E79C04C93F8}"/>
              </a:ext>
            </a:extLst>
          </p:cNvPr>
          <p:cNvSpPr>
            <a:spLocks noChangeArrowheads="1"/>
          </p:cNvSpPr>
          <p:nvPr/>
        </p:nvSpPr>
        <p:spPr bwMode="auto">
          <a:xfrm>
            <a:off x="323528" y="1052736"/>
            <a:ext cx="8829997" cy="44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400" dirty="0">
                <a:latin typeface="+mn-ea"/>
                <a:ea typeface="+mn-ea"/>
              </a:rPr>
              <a:t>○全体事業費 </a:t>
            </a:r>
            <a:endParaRPr lang="en-US" altLang="ja-JP" sz="2400" dirty="0">
              <a:latin typeface="+mn-ea"/>
              <a:ea typeface="+mn-ea"/>
            </a:endParaRPr>
          </a:p>
          <a:p>
            <a:pPr eaLnBrk="1" hangingPunct="1">
              <a:lnSpc>
                <a:spcPct val="150000"/>
              </a:lnSpc>
              <a:spcBef>
                <a:spcPct val="0"/>
              </a:spcBef>
              <a:buFontTx/>
              <a:buNone/>
            </a:pPr>
            <a:r>
              <a:rPr lang="ja-JP" altLang="en-US" sz="2400" dirty="0">
                <a:latin typeface="+mn-ea"/>
                <a:ea typeface="+mn-ea"/>
              </a:rPr>
              <a:t>　　：約 ５０８億円（約 ３７５億円）</a:t>
            </a:r>
            <a:endParaRPr lang="en-US" altLang="ja-JP" sz="2400" dirty="0">
              <a:latin typeface="+mn-ea"/>
              <a:ea typeface="+mn-ea"/>
            </a:endParaRPr>
          </a:p>
          <a:p>
            <a:pPr algn="r" eaLnBrk="1" hangingPunct="1">
              <a:lnSpc>
                <a:spcPct val="150000"/>
              </a:lnSpc>
              <a:spcBef>
                <a:spcPct val="0"/>
              </a:spcBef>
              <a:buFontTx/>
              <a:buNone/>
            </a:pPr>
            <a:r>
              <a:rPr lang="ja-JP" altLang="en-US" sz="2400" dirty="0">
                <a:solidFill>
                  <a:srgbClr val="FF0000"/>
                </a:solidFill>
                <a:latin typeface="+mn-ea"/>
                <a:ea typeface="+mn-ea"/>
              </a:rPr>
              <a:t>　　　　　　　　　　　　　　　　　</a:t>
            </a:r>
            <a:r>
              <a:rPr lang="ja-JP" altLang="en-US" sz="1600" dirty="0">
                <a:solidFill>
                  <a:srgbClr val="FF0000"/>
                </a:solidFill>
                <a:latin typeface="+mn-ea"/>
                <a:ea typeface="+mn-ea"/>
              </a:rPr>
              <a:t>　　</a:t>
            </a:r>
            <a:r>
              <a:rPr lang="en-US" altLang="ja-JP" sz="1600" dirty="0">
                <a:latin typeface="+mn-ea"/>
                <a:ea typeface="+mn-ea"/>
              </a:rPr>
              <a:t>〔</a:t>
            </a:r>
            <a:r>
              <a:rPr lang="ja-JP" altLang="en-US" sz="1600" dirty="0">
                <a:latin typeface="+mn-ea"/>
                <a:ea typeface="+mn-ea"/>
              </a:rPr>
              <a:t>国：</a:t>
            </a:r>
            <a:r>
              <a:rPr lang="en-US" altLang="ja-JP" sz="1600" dirty="0">
                <a:latin typeface="+mn-ea"/>
                <a:ea typeface="+mn-ea"/>
              </a:rPr>
              <a:t>263</a:t>
            </a:r>
            <a:r>
              <a:rPr lang="ja-JP" altLang="en-US" sz="1600" dirty="0">
                <a:latin typeface="+mn-ea"/>
                <a:ea typeface="+mn-ea"/>
              </a:rPr>
              <a:t>億円、府：</a:t>
            </a:r>
            <a:r>
              <a:rPr lang="en-US" altLang="ja-JP" sz="1600" dirty="0">
                <a:latin typeface="+mn-ea"/>
                <a:ea typeface="+mn-ea"/>
              </a:rPr>
              <a:t>143</a:t>
            </a:r>
            <a:r>
              <a:rPr lang="ja-JP" altLang="en-US" sz="1600" dirty="0">
                <a:latin typeface="+mn-ea"/>
                <a:ea typeface="+mn-ea"/>
              </a:rPr>
              <a:t>億円、市：</a:t>
            </a:r>
            <a:r>
              <a:rPr lang="en-US" altLang="ja-JP" sz="1600" dirty="0">
                <a:latin typeface="+mn-ea"/>
                <a:ea typeface="+mn-ea"/>
              </a:rPr>
              <a:t>72</a:t>
            </a:r>
            <a:r>
              <a:rPr lang="ja-JP" altLang="en-US" sz="1600" dirty="0">
                <a:latin typeface="+mn-ea"/>
                <a:ea typeface="+mn-ea"/>
              </a:rPr>
              <a:t>億円、鉄道：</a:t>
            </a:r>
            <a:r>
              <a:rPr lang="en-US" altLang="ja-JP" sz="1600" dirty="0">
                <a:latin typeface="+mn-ea"/>
                <a:ea typeface="+mn-ea"/>
              </a:rPr>
              <a:t>30</a:t>
            </a:r>
            <a:r>
              <a:rPr lang="ja-JP" altLang="en-US" sz="1600" dirty="0">
                <a:latin typeface="+mn-ea"/>
                <a:ea typeface="+mn-ea"/>
              </a:rPr>
              <a:t>億円</a:t>
            </a:r>
            <a:r>
              <a:rPr lang="en-US" altLang="ja-JP" sz="1600" dirty="0">
                <a:latin typeface="+mn-ea"/>
                <a:ea typeface="+mn-ea"/>
              </a:rPr>
              <a:t>〕</a:t>
            </a:r>
          </a:p>
          <a:p>
            <a:pPr eaLnBrk="1" hangingPunct="1">
              <a:lnSpc>
                <a:spcPct val="150000"/>
              </a:lnSpc>
              <a:spcBef>
                <a:spcPct val="0"/>
              </a:spcBef>
              <a:buFontTx/>
              <a:buNone/>
            </a:pPr>
            <a:r>
              <a:rPr lang="ja-JP" altLang="en-US" sz="2400" dirty="0">
                <a:latin typeface="+mn-ea"/>
                <a:ea typeface="+mn-ea"/>
              </a:rPr>
              <a:t>　　</a:t>
            </a:r>
            <a:r>
              <a:rPr lang="en-US" altLang="ja-JP" sz="2400" dirty="0">
                <a:latin typeface="+mn-ea"/>
                <a:ea typeface="+mn-ea"/>
              </a:rPr>
              <a:t>【</a:t>
            </a:r>
            <a:r>
              <a:rPr lang="ja-JP" altLang="en-US" sz="2400" dirty="0">
                <a:latin typeface="+mn-ea"/>
                <a:ea typeface="+mn-ea"/>
              </a:rPr>
              <a:t>内訳</a:t>
            </a:r>
            <a:r>
              <a:rPr lang="en-US" altLang="ja-JP" sz="2400" dirty="0">
                <a:latin typeface="+mn-ea"/>
                <a:ea typeface="+mn-ea"/>
              </a:rPr>
              <a:t>】</a:t>
            </a:r>
            <a:r>
              <a:rPr lang="ja-JP" altLang="en-US" sz="2400" dirty="0">
                <a:latin typeface="+mn-ea"/>
                <a:ea typeface="+mn-ea"/>
              </a:rPr>
              <a:t>　工事費　　　　　約 ３９７億円（約３１０億円）   </a:t>
            </a:r>
            <a:endParaRPr lang="en-US" altLang="ja-JP" sz="1800" dirty="0">
              <a:latin typeface="+mn-ea"/>
              <a:ea typeface="+mn-ea"/>
            </a:endParaRPr>
          </a:p>
          <a:p>
            <a:pPr eaLnBrk="1" hangingPunct="1">
              <a:lnSpc>
                <a:spcPct val="150000"/>
              </a:lnSpc>
              <a:spcBef>
                <a:spcPct val="0"/>
              </a:spcBef>
              <a:buFontTx/>
              <a:buNone/>
            </a:pPr>
            <a:r>
              <a:rPr lang="ja-JP" altLang="en-US" sz="2400" dirty="0">
                <a:latin typeface="+mn-ea"/>
                <a:ea typeface="+mn-ea"/>
              </a:rPr>
              <a:t>　　　　　　　 用地補償費　　約 　７８億円（約　５１億円）　</a:t>
            </a:r>
            <a:r>
              <a:rPr lang="ja-JP" altLang="en-US" sz="1800" dirty="0">
                <a:latin typeface="+mn-ea"/>
                <a:ea typeface="+mn-ea"/>
              </a:rPr>
              <a:t> </a:t>
            </a:r>
            <a:endParaRPr lang="en-US" altLang="ja-JP" sz="1800" dirty="0">
              <a:latin typeface="+mn-ea"/>
              <a:ea typeface="+mn-ea"/>
            </a:endParaRPr>
          </a:p>
          <a:p>
            <a:pPr eaLnBrk="1" hangingPunct="1">
              <a:lnSpc>
                <a:spcPct val="150000"/>
              </a:lnSpc>
              <a:spcBef>
                <a:spcPct val="0"/>
              </a:spcBef>
              <a:buFontTx/>
              <a:buNone/>
            </a:pPr>
            <a:r>
              <a:rPr lang="ja-JP" altLang="en-US" sz="2400" dirty="0">
                <a:latin typeface="+mn-ea"/>
                <a:ea typeface="+mn-ea"/>
              </a:rPr>
              <a:t>　　　　　　　 調査費　　　　　約 　３３億円（約　１４億円）　</a:t>
            </a:r>
            <a:r>
              <a:rPr lang="ja-JP" altLang="en-US" sz="1800" dirty="0">
                <a:latin typeface="+mn-ea"/>
                <a:ea typeface="+mn-ea"/>
              </a:rPr>
              <a:t> </a:t>
            </a:r>
            <a:endParaRPr lang="en-US" altLang="ja-JP" sz="1800" dirty="0">
              <a:latin typeface="+mn-ea"/>
              <a:ea typeface="+mn-ea"/>
            </a:endParaRPr>
          </a:p>
          <a:p>
            <a:pPr eaLnBrk="1" hangingPunct="1">
              <a:spcBef>
                <a:spcPct val="0"/>
              </a:spcBef>
              <a:buFontTx/>
              <a:buNone/>
            </a:pPr>
            <a:r>
              <a:rPr lang="en-US" altLang="ja-JP" sz="1600" dirty="0">
                <a:latin typeface="+mn-ea"/>
                <a:ea typeface="+mn-ea"/>
              </a:rPr>
              <a:t>※</a:t>
            </a:r>
            <a:r>
              <a:rPr lang="ja-JP" altLang="en-US" sz="1600" dirty="0">
                <a:latin typeface="+mn-ea"/>
                <a:ea typeface="+mn-ea"/>
              </a:rPr>
              <a:t>１　</a:t>
            </a:r>
            <a:r>
              <a:rPr lang="ja-JP" altLang="en-US" sz="1600" b="1" dirty="0">
                <a:solidFill>
                  <a:srgbClr val="FF0000"/>
                </a:solidFill>
                <a:latin typeface="+mn-ea"/>
                <a:ea typeface="+mn-ea"/>
              </a:rPr>
              <a:t>（　）内は、平成</a:t>
            </a:r>
            <a:r>
              <a:rPr lang="en-US" altLang="ja-JP" sz="1600" b="1" dirty="0">
                <a:solidFill>
                  <a:srgbClr val="FF0000"/>
                </a:solidFill>
                <a:latin typeface="+mn-ea"/>
                <a:ea typeface="+mn-ea"/>
              </a:rPr>
              <a:t>24</a:t>
            </a:r>
            <a:r>
              <a:rPr lang="ja-JP" altLang="en-US" sz="1600" b="1" dirty="0">
                <a:solidFill>
                  <a:srgbClr val="FF0000"/>
                </a:solidFill>
                <a:latin typeface="+mn-ea"/>
                <a:ea typeface="+mn-ea"/>
              </a:rPr>
              <a:t>年度報告時点</a:t>
            </a:r>
            <a:endParaRPr lang="en-US" altLang="ja-JP" sz="1600" b="1" dirty="0">
              <a:solidFill>
                <a:srgbClr val="FF0000"/>
              </a:solidFill>
              <a:latin typeface="+mn-ea"/>
              <a:ea typeface="+mn-ea"/>
            </a:endParaRPr>
          </a:p>
          <a:p>
            <a:pPr eaLnBrk="1" hangingPunct="1">
              <a:spcBef>
                <a:spcPct val="0"/>
              </a:spcBef>
              <a:buNone/>
            </a:pPr>
            <a:r>
              <a:rPr lang="en-US" altLang="ja-JP" sz="1600" dirty="0">
                <a:latin typeface="ＭＳ Ｐゴシック 本文"/>
                <a:ea typeface="+mn-ea"/>
              </a:rPr>
              <a:t>※</a:t>
            </a:r>
            <a:r>
              <a:rPr lang="ja-JP" altLang="en-US" sz="1600" dirty="0">
                <a:latin typeface="ＭＳ Ｐゴシック 本文"/>
                <a:ea typeface="+mn-ea"/>
              </a:rPr>
              <a:t>２　事業費負担内訳については、関係者要協議</a:t>
            </a:r>
            <a:endParaRPr lang="en-US" altLang="ja-JP" sz="1600" b="1" dirty="0">
              <a:solidFill>
                <a:srgbClr val="FF0000"/>
              </a:solidFill>
              <a:latin typeface="ＭＳ Ｐゴシック 本文"/>
            </a:endParaRPr>
          </a:p>
          <a:p>
            <a:pPr lvl="0" eaLnBrk="1" hangingPunct="1">
              <a:lnSpc>
                <a:spcPct val="150000"/>
              </a:lnSpc>
              <a:spcBef>
                <a:spcPct val="0"/>
              </a:spcBef>
              <a:buNone/>
              <a:tabLst/>
            </a:pPr>
            <a:r>
              <a:rPr lang="ja-JP" altLang="en-US" sz="2400" dirty="0">
                <a:latin typeface="ＭＳ Ｐゴシック" panose="020B0600070205080204" pitchFamily="50" charset="-128"/>
              </a:rPr>
              <a:t>○事業費の変動要因</a:t>
            </a:r>
            <a:endParaRPr lang="en-US" altLang="ja-JP" sz="2400" dirty="0">
              <a:latin typeface="ＭＳ Ｐゴシック" panose="020B0600070205080204" pitchFamily="50" charset="-128"/>
            </a:endParaRPr>
          </a:p>
        </p:txBody>
      </p:sp>
      <p:sp>
        <p:nvSpPr>
          <p:cNvPr id="2" name="スライド番号プレースホルダー 1"/>
          <p:cNvSpPr>
            <a:spLocks noGrp="1"/>
          </p:cNvSpPr>
          <p:nvPr>
            <p:ph type="sldNum" sz="quarter" idx="12"/>
          </p:nvPr>
        </p:nvSpPr>
        <p:spPr>
          <a:xfrm>
            <a:off x="7019925" y="6556375"/>
            <a:ext cx="2133600" cy="365125"/>
          </a:xfrm>
        </p:spPr>
        <p:txBody>
          <a:bodyPr/>
          <a:lstStyle/>
          <a:p>
            <a:fld id="{D2D8002D-B5B0-4BAC-B1F6-782DDCCE6D9C}" type="slidenum">
              <a:rPr kumimoji="1" lang="ja-JP" altLang="en-US" smtClean="0"/>
              <a:t>8</a:t>
            </a:fld>
            <a:endParaRPr kumimoji="1" lang="ja-JP" altLang="en-US"/>
          </a:p>
        </p:txBody>
      </p:sp>
      <p:sp>
        <p:nvSpPr>
          <p:cNvPr id="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5" name="正方形/長方形 5"/>
          <p:cNvSpPr>
            <a:spLocks noChangeArrowheads="1"/>
          </p:cNvSpPr>
          <p:nvPr/>
        </p:nvSpPr>
        <p:spPr bwMode="auto">
          <a:xfrm>
            <a:off x="0" y="564832"/>
            <a:ext cx="1422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■事業費</a:t>
            </a:r>
          </a:p>
        </p:txBody>
      </p:sp>
      <p:sp>
        <p:nvSpPr>
          <p:cNvPr id="9" name="正方形/長方形 8"/>
          <p:cNvSpPr/>
          <p:nvPr/>
        </p:nvSpPr>
        <p:spPr>
          <a:xfrm>
            <a:off x="5004048" y="1805102"/>
            <a:ext cx="3009766" cy="43204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008199" y="1806400"/>
            <a:ext cx="415094" cy="430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48891" y="1882627"/>
            <a:ext cx="720080" cy="276999"/>
          </a:xfrm>
          <a:prstGeom prst="rect">
            <a:avLst/>
          </a:prstGeom>
          <a:noFill/>
        </p:spPr>
        <p:txBody>
          <a:bodyPr wrap="square" rtlCol="0" anchor="ctr">
            <a:spAutoFit/>
          </a:bodyPr>
          <a:lstStyle/>
          <a:p>
            <a:pPr algn="ctr"/>
            <a:r>
              <a:rPr lang="en-US" altLang="ja-JP" sz="1200" b="1" dirty="0">
                <a:latin typeface="+mn-ea"/>
              </a:rPr>
              <a:t>94</a:t>
            </a:r>
            <a:r>
              <a:rPr lang="ja-JP" altLang="en-US" sz="1200" b="1" dirty="0">
                <a:latin typeface="+mn-ea"/>
              </a:rPr>
              <a:t>％</a:t>
            </a:r>
            <a:endParaRPr kumimoji="1" lang="ja-JP" altLang="en-US" sz="1200" b="1" dirty="0">
              <a:latin typeface="+mn-ea"/>
            </a:endParaRPr>
          </a:p>
        </p:txBody>
      </p:sp>
      <p:sp>
        <p:nvSpPr>
          <p:cNvPr id="19" name="テキスト ボックス 18"/>
          <p:cNvSpPr txBox="1"/>
          <p:nvPr/>
        </p:nvSpPr>
        <p:spPr>
          <a:xfrm>
            <a:off x="7783706" y="1883925"/>
            <a:ext cx="864080" cy="276999"/>
          </a:xfrm>
          <a:prstGeom prst="rect">
            <a:avLst/>
          </a:prstGeom>
          <a:noFill/>
        </p:spPr>
        <p:txBody>
          <a:bodyPr wrap="square" rtlCol="0" anchor="ctr">
            <a:spAutoFit/>
          </a:bodyPr>
          <a:lstStyle/>
          <a:p>
            <a:pPr algn="ctr"/>
            <a:r>
              <a:rPr lang="en-US" altLang="ja-JP" sz="1200" b="1" dirty="0">
                <a:latin typeface="+mn-ea"/>
              </a:rPr>
              <a:t>6</a:t>
            </a:r>
            <a:r>
              <a:rPr lang="ja-JP" altLang="en-US" sz="1200" b="1" dirty="0">
                <a:latin typeface="+mn-ea"/>
              </a:rPr>
              <a:t>％</a:t>
            </a:r>
            <a:endParaRPr kumimoji="1" lang="ja-JP" altLang="en-US" sz="1200" b="1" dirty="0">
              <a:latin typeface="+mn-ea"/>
            </a:endParaRPr>
          </a:p>
        </p:txBody>
      </p:sp>
      <p:cxnSp>
        <p:nvCxnSpPr>
          <p:cNvPr id="22" name="直線コネクタ 21"/>
          <p:cNvCxnSpPr/>
          <p:nvPr/>
        </p:nvCxnSpPr>
        <p:spPr>
          <a:xfrm>
            <a:off x="8435205" y="1056617"/>
            <a:ext cx="0" cy="644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8013814" y="1181707"/>
            <a:ext cx="42139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008734" y="1063091"/>
            <a:ext cx="0" cy="63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020112" y="1052425"/>
            <a:ext cx="0" cy="648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027525" y="1173323"/>
            <a:ext cx="29828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6713415" y="1266325"/>
            <a:ext cx="0" cy="434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5030822" y="1543774"/>
            <a:ext cx="165122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6730194" y="1543774"/>
            <a:ext cx="127836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170509" y="886015"/>
            <a:ext cx="1108873" cy="276999"/>
          </a:xfrm>
          <a:prstGeom prst="rect">
            <a:avLst/>
          </a:prstGeom>
          <a:noFill/>
        </p:spPr>
        <p:txBody>
          <a:bodyPr wrap="square" rtlCol="0">
            <a:spAutoFit/>
          </a:bodyPr>
          <a:lstStyle/>
          <a:p>
            <a:pPr algn="ctr"/>
            <a:r>
              <a:rPr lang="ja-JP" altLang="en-US" sz="1200" dirty="0">
                <a:latin typeface="+mn-ea"/>
              </a:rPr>
              <a:t>行政側負担</a:t>
            </a:r>
            <a:endParaRPr kumimoji="1" lang="ja-JP" altLang="en-US" sz="1200" dirty="0">
              <a:latin typeface="+mn-ea"/>
            </a:endParaRPr>
          </a:p>
        </p:txBody>
      </p:sp>
      <p:sp>
        <p:nvSpPr>
          <p:cNvPr id="30" name="テキスト ボックス 29"/>
          <p:cNvSpPr txBox="1"/>
          <p:nvPr/>
        </p:nvSpPr>
        <p:spPr>
          <a:xfrm>
            <a:off x="7541148" y="815586"/>
            <a:ext cx="1350612" cy="276999"/>
          </a:xfrm>
          <a:prstGeom prst="rect">
            <a:avLst/>
          </a:prstGeom>
          <a:noFill/>
        </p:spPr>
        <p:txBody>
          <a:bodyPr wrap="square" rtlCol="0">
            <a:spAutoFit/>
          </a:bodyPr>
          <a:lstStyle/>
          <a:p>
            <a:pPr algn="ctr"/>
            <a:r>
              <a:rPr lang="ja-JP" altLang="en-US" sz="1200" dirty="0">
                <a:latin typeface="+mn-ea"/>
              </a:rPr>
              <a:t>鉄道事業者負担</a:t>
            </a:r>
            <a:endParaRPr kumimoji="1" lang="ja-JP" altLang="en-US" sz="1200" dirty="0">
              <a:latin typeface="+mn-ea"/>
            </a:endParaRPr>
          </a:p>
        </p:txBody>
      </p:sp>
      <p:sp>
        <p:nvSpPr>
          <p:cNvPr id="31" name="テキスト ボックス 30"/>
          <p:cNvSpPr txBox="1"/>
          <p:nvPr/>
        </p:nvSpPr>
        <p:spPr>
          <a:xfrm>
            <a:off x="5207123" y="1268760"/>
            <a:ext cx="1350612" cy="276999"/>
          </a:xfrm>
          <a:prstGeom prst="rect">
            <a:avLst/>
          </a:prstGeom>
          <a:noFill/>
        </p:spPr>
        <p:txBody>
          <a:bodyPr wrap="square" rtlCol="0">
            <a:spAutoFit/>
          </a:bodyPr>
          <a:lstStyle/>
          <a:p>
            <a:pPr algn="ctr"/>
            <a:r>
              <a:rPr lang="ja-JP" altLang="en-US" sz="1200" dirty="0">
                <a:latin typeface="+mn-ea"/>
              </a:rPr>
              <a:t>国負担（</a:t>
            </a:r>
            <a:r>
              <a:rPr lang="en-US" altLang="ja-JP" sz="1200" dirty="0">
                <a:latin typeface="+mn-ea"/>
              </a:rPr>
              <a:t>5.5/10</a:t>
            </a:r>
            <a:r>
              <a:rPr lang="ja-JP" altLang="en-US" sz="1200" dirty="0">
                <a:latin typeface="+mn-ea"/>
              </a:rPr>
              <a:t>）</a:t>
            </a:r>
            <a:endParaRPr kumimoji="1" lang="ja-JP" altLang="en-US" sz="1200" dirty="0">
              <a:latin typeface="+mn-ea"/>
            </a:endParaRPr>
          </a:p>
        </p:txBody>
      </p:sp>
      <p:sp>
        <p:nvSpPr>
          <p:cNvPr id="32" name="テキスト ボックス 31"/>
          <p:cNvSpPr txBox="1"/>
          <p:nvPr/>
        </p:nvSpPr>
        <p:spPr>
          <a:xfrm>
            <a:off x="6694599" y="1127498"/>
            <a:ext cx="1350612" cy="461665"/>
          </a:xfrm>
          <a:prstGeom prst="rect">
            <a:avLst/>
          </a:prstGeom>
          <a:noFill/>
        </p:spPr>
        <p:txBody>
          <a:bodyPr wrap="square" rtlCol="0">
            <a:spAutoFit/>
          </a:bodyPr>
          <a:lstStyle/>
          <a:p>
            <a:pPr algn="ctr"/>
            <a:r>
              <a:rPr lang="ja-JP" altLang="en-US" sz="1200" dirty="0">
                <a:latin typeface="+mn-ea"/>
              </a:rPr>
              <a:t>自治体負担</a:t>
            </a:r>
            <a:endParaRPr lang="en-US" altLang="ja-JP" sz="1200" dirty="0">
              <a:latin typeface="+mn-ea"/>
            </a:endParaRPr>
          </a:p>
          <a:p>
            <a:pPr algn="ctr"/>
            <a:r>
              <a:rPr lang="ja-JP" altLang="en-US" sz="1200" dirty="0">
                <a:latin typeface="+mn-ea"/>
              </a:rPr>
              <a:t>（</a:t>
            </a:r>
            <a:r>
              <a:rPr lang="en-US" altLang="ja-JP" sz="1200" dirty="0">
                <a:latin typeface="+mn-ea"/>
              </a:rPr>
              <a:t>4.5/10</a:t>
            </a:r>
            <a:r>
              <a:rPr lang="ja-JP" altLang="en-US" sz="1200" dirty="0">
                <a:latin typeface="+mn-ea"/>
              </a:rPr>
              <a:t>）</a:t>
            </a:r>
            <a:endParaRPr kumimoji="1" lang="ja-JP" altLang="en-US" sz="1200" dirty="0">
              <a:latin typeface="+mn-ea"/>
            </a:endParaRPr>
          </a:p>
        </p:txBody>
      </p:sp>
      <p:sp>
        <p:nvSpPr>
          <p:cNvPr id="36" name="テキスト ボックス 35"/>
          <p:cNvSpPr txBox="1"/>
          <p:nvPr/>
        </p:nvSpPr>
        <p:spPr>
          <a:xfrm>
            <a:off x="6713415" y="1514220"/>
            <a:ext cx="1306697" cy="276999"/>
          </a:xfrm>
          <a:prstGeom prst="rect">
            <a:avLst/>
          </a:prstGeom>
          <a:noFill/>
        </p:spPr>
        <p:txBody>
          <a:bodyPr wrap="square" rtlCol="0">
            <a:spAutoFit/>
          </a:bodyPr>
          <a:lstStyle/>
          <a:p>
            <a:pPr algn="ctr"/>
            <a:r>
              <a:rPr lang="ja-JP" altLang="en-US" sz="1200" dirty="0">
                <a:latin typeface="+mn-ea"/>
              </a:rPr>
              <a:t>府：市（</a:t>
            </a:r>
            <a:r>
              <a:rPr lang="en-US" altLang="ja-JP" sz="1200" dirty="0">
                <a:latin typeface="+mn-ea"/>
              </a:rPr>
              <a:t>2</a:t>
            </a:r>
            <a:r>
              <a:rPr lang="ja-JP" altLang="en-US" sz="1200" dirty="0">
                <a:latin typeface="+mn-ea"/>
              </a:rPr>
              <a:t>：</a:t>
            </a:r>
            <a:r>
              <a:rPr lang="en-US" altLang="ja-JP" sz="1200" dirty="0">
                <a:latin typeface="+mn-ea"/>
              </a:rPr>
              <a:t>1</a:t>
            </a:r>
            <a:r>
              <a:rPr lang="ja-JP" altLang="en-US" sz="1200" dirty="0">
                <a:latin typeface="+mn-ea"/>
              </a:rPr>
              <a:t>）</a:t>
            </a:r>
            <a:endParaRPr kumimoji="1" lang="ja-JP" altLang="en-US" sz="1200" dirty="0">
              <a:latin typeface="+mn-ea"/>
            </a:endParaRPr>
          </a:p>
        </p:txBody>
      </p:sp>
      <p:sp>
        <p:nvSpPr>
          <p:cNvPr id="50" name="テキスト ボックス 49"/>
          <p:cNvSpPr txBox="1"/>
          <p:nvPr/>
        </p:nvSpPr>
        <p:spPr>
          <a:xfrm>
            <a:off x="8629058" y="2590654"/>
            <a:ext cx="539550" cy="253916"/>
          </a:xfrm>
          <a:prstGeom prst="rect">
            <a:avLst/>
          </a:prstGeom>
          <a:noFill/>
        </p:spPr>
        <p:txBody>
          <a:bodyPr wrap="square" rtlCol="0">
            <a:spAutoFit/>
          </a:bodyPr>
          <a:lstStyle/>
          <a:p>
            <a:pPr algn="ctr"/>
            <a:r>
              <a:rPr lang="en-US" altLang="ja-JP" sz="1050" b="1" dirty="0">
                <a:latin typeface="+mn-ea"/>
              </a:rPr>
              <a:t>※</a:t>
            </a:r>
            <a:r>
              <a:rPr lang="ja-JP" altLang="en-US" sz="1050" b="1" dirty="0">
                <a:latin typeface="+mn-ea"/>
              </a:rPr>
              <a:t>２</a:t>
            </a:r>
            <a:endParaRPr kumimoji="1" lang="ja-JP" altLang="en-US" sz="1050" b="1" dirty="0"/>
          </a:p>
        </p:txBody>
      </p:sp>
      <p:sp>
        <p:nvSpPr>
          <p:cNvPr id="51" name="テキスト ボックス 50"/>
          <p:cNvSpPr txBox="1"/>
          <p:nvPr/>
        </p:nvSpPr>
        <p:spPr>
          <a:xfrm>
            <a:off x="5004048" y="593329"/>
            <a:ext cx="3431157" cy="369332"/>
          </a:xfrm>
          <a:prstGeom prst="rect">
            <a:avLst/>
          </a:prstGeom>
          <a:noFill/>
        </p:spPr>
        <p:txBody>
          <a:bodyPr wrap="square" rtlCol="0">
            <a:spAutoFit/>
          </a:bodyPr>
          <a:lstStyle/>
          <a:p>
            <a:pPr algn="ctr"/>
            <a:r>
              <a:rPr kumimoji="1" lang="ja-JP" altLang="en-US" b="1" dirty="0"/>
              <a:t>事業費負担割合（連立スキーム）</a:t>
            </a:r>
          </a:p>
        </p:txBody>
      </p:sp>
      <p:graphicFrame>
        <p:nvGraphicFramePr>
          <p:cNvPr id="4" name="表 10">
            <a:extLst>
              <a:ext uri="{FF2B5EF4-FFF2-40B4-BE49-F238E27FC236}">
                <a16:creationId xmlns:a16="http://schemas.microsoft.com/office/drawing/2014/main" id="{844B9D67-8358-B071-5679-420978C079EE}"/>
              </a:ext>
            </a:extLst>
          </p:cNvPr>
          <p:cNvGraphicFramePr>
            <a:graphicFrameLocks noGrp="1"/>
          </p:cNvGraphicFramePr>
          <p:nvPr/>
        </p:nvGraphicFramePr>
        <p:xfrm>
          <a:off x="179514" y="5362828"/>
          <a:ext cx="8784972" cy="1358288"/>
        </p:xfrm>
        <a:graphic>
          <a:graphicData uri="http://schemas.openxmlformats.org/drawingml/2006/table">
            <a:tbl>
              <a:tblPr firstRow="1" bandRow="1">
                <a:tableStyleId>{5C22544A-7EE6-4342-B048-85BDC9FD1C3A}</a:tableStyleId>
              </a:tblPr>
              <a:tblGrid>
                <a:gridCol w="2952326">
                  <a:extLst>
                    <a:ext uri="{9D8B030D-6E8A-4147-A177-3AD203B41FA5}">
                      <a16:colId xmlns:a16="http://schemas.microsoft.com/office/drawing/2014/main" val="527264406"/>
                    </a:ext>
                  </a:extLst>
                </a:gridCol>
                <a:gridCol w="5832646">
                  <a:extLst>
                    <a:ext uri="{9D8B030D-6E8A-4147-A177-3AD203B41FA5}">
                      <a16:colId xmlns:a16="http://schemas.microsoft.com/office/drawing/2014/main" val="276375145"/>
                    </a:ext>
                  </a:extLst>
                </a:gridCol>
              </a:tblGrid>
              <a:tr h="413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ysClr val="windowText" lastClr="000000"/>
                          </a:solidFill>
                        </a:rPr>
                        <a:t>工事費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ysClr val="windowText" lastClr="000000"/>
                          </a:solidFill>
                        </a:rPr>
                        <a:t>・建設資材単価・労務単価の上昇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186810"/>
                  </a:ext>
                </a:extLst>
              </a:tr>
              <a:tr h="312232">
                <a:tc>
                  <a:txBody>
                    <a:bodyPr/>
                    <a:lstStyle/>
                    <a:p>
                      <a:r>
                        <a:rPr kumimoji="1" lang="ja-JP" altLang="en-US" sz="1800" b="0" dirty="0">
                          <a:solidFill>
                            <a:sysClr val="windowText" lastClr="000000"/>
                          </a:solidFill>
                        </a:rPr>
                        <a:t>用地補償費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b="0" dirty="0">
                          <a:solidFill>
                            <a:sysClr val="windowText" lastClr="000000"/>
                          </a:solidFill>
                        </a:rPr>
                        <a:t>・借地面積及び補償費の増加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380477"/>
                  </a:ext>
                </a:extLst>
              </a:tr>
              <a:tr h="546406">
                <a:tc>
                  <a:txBody>
                    <a:bodyPr/>
                    <a:lstStyle/>
                    <a:p>
                      <a:r>
                        <a:rPr kumimoji="1" lang="ja-JP" altLang="en-US" sz="1800" b="0" dirty="0">
                          <a:solidFill>
                            <a:sysClr val="windowText" lastClr="000000"/>
                          </a:solidFill>
                        </a:rPr>
                        <a:t>調査費等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ysClr val="windowText" lastClr="000000"/>
                          </a:solidFill>
                        </a:rPr>
                        <a:t>・労務単価の上昇（＋約</a:t>
                      </a:r>
                      <a:r>
                        <a:rPr kumimoji="1" lang="en-US" altLang="ja-JP" sz="1600" b="0" dirty="0">
                          <a:solidFill>
                            <a:sysClr val="windowText" lastClr="000000"/>
                          </a:solidFill>
                        </a:rPr>
                        <a:t>5</a:t>
                      </a:r>
                      <a:r>
                        <a:rPr kumimoji="1" lang="ja-JP" altLang="en-US" sz="1600" b="0" dirty="0">
                          <a:solidFill>
                            <a:sysClr val="windowText" lastClr="000000"/>
                          </a:solidFill>
                        </a:rPr>
                        <a:t>億円）</a:t>
                      </a:r>
                      <a:endParaRPr kumimoji="1" lang="en-US" altLang="ja-JP" sz="1600" b="0" dirty="0">
                        <a:solidFill>
                          <a:sysClr val="windowText" lastClr="000000"/>
                        </a:solidFill>
                      </a:endParaRPr>
                    </a:p>
                    <a:p>
                      <a:r>
                        <a:rPr kumimoji="1" lang="ja-JP" altLang="en-US" sz="1600" b="0" dirty="0">
                          <a:solidFill>
                            <a:sysClr val="windowText" lastClr="000000"/>
                          </a:solidFill>
                        </a:rPr>
                        <a:t>・埋蔵文化財調査（本掘削調査）の調査箇所の増加（＋約</a:t>
                      </a:r>
                      <a:r>
                        <a:rPr kumimoji="1" lang="en-US" altLang="ja-JP" sz="1600" b="0" dirty="0">
                          <a:solidFill>
                            <a:sysClr val="windowText" lastClr="000000"/>
                          </a:solidFill>
                        </a:rPr>
                        <a:t>14</a:t>
                      </a:r>
                      <a:r>
                        <a:rPr kumimoji="1" lang="ja-JP" altLang="en-US" sz="1600" b="0" dirty="0">
                          <a:solidFill>
                            <a:sysClr val="windowText" lastClr="000000"/>
                          </a:solidFill>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254814"/>
                  </a:ext>
                </a:extLst>
              </a:tr>
            </a:tbl>
          </a:graphicData>
        </a:graphic>
      </p:graphicFrame>
      <p:sp>
        <p:nvSpPr>
          <p:cNvPr id="33" name="テキスト ボックス 32">
            <a:extLst>
              <a:ext uri="{FF2B5EF4-FFF2-40B4-BE49-F238E27FC236}">
                <a16:creationId xmlns:a16="http://schemas.microsoft.com/office/drawing/2014/main" id="{D2924B93-B935-41BD-B6CA-DC00DD8B3F5C}"/>
              </a:ext>
            </a:extLst>
          </p:cNvPr>
          <p:cNvSpPr txBox="1"/>
          <p:nvPr/>
        </p:nvSpPr>
        <p:spPr>
          <a:xfrm>
            <a:off x="4392491" y="1933973"/>
            <a:ext cx="539550" cy="253916"/>
          </a:xfrm>
          <a:prstGeom prst="rect">
            <a:avLst/>
          </a:prstGeom>
          <a:noFill/>
        </p:spPr>
        <p:txBody>
          <a:bodyPr wrap="square" rtlCol="0">
            <a:spAutoFit/>
          </a:bodyPr>
          <a:lstStyle/>
          <a:p>
            <a:pPr algn="ctr"/>
            <a:r>
              <a:rPr lang="en-US" altLang="ja-JP" sz="1050" b="1" dirty="0">
                <a:latin typeface="+mn-ea"/>
              </a:rPr>
              <a:t>※</a:t>
            </a:r>
            <a:r>
              <a:rPr lang="ja-JP" altLang="en-US" sz="1050" b="1" dirty="0">
                <a:latin typeface="+mn-ea"/>
              </a:rPr>
              <a:t>１</a:t>
            </a:r>
            <a:endParaRPr kumimoji="1" lang="ja-JP" altLang="en-US" sz="1050" b="1" dirty="0"/>
          </a:p>
        </p:txBody>
      </p:sp>
      <p:sp>
        <p:nvSpPr>
          <p:cNvPr id="35" name="テキスト ボックス 34">
            <a:extLst>
              <a:ext uri="{FF2B5EF4-FFF2-40B4-BE49-F238E27FC236}">
                <a16:creationId xmlns:a16="http://schemas.microsoft.com/office/drawing/2014/main" id="{4B4A34CD-87EE-4FD4-AF7B-0E4BC63529A4}"/>
              </a:ext>
            </a:extLst>
          </p:cNvPr>
          <p:cNvSpPr txBox="1"/>
          <p:nvPr/>
        </p:nvSpPr>
        <p:spPr>
          <a:xfrm>
            <a:off x="7195794" y="3044312"/>
            <a:ext cx="539550" cy="253916"/>
          </a:xfrm>
          <a:prstGeom prst="rect">
            <a:avLst/>
          </a:prstGeom>
          <a:noFill/>
        </p:spPr>
        <p:txBody>
          <a:bodyPr wrap="square" rtlCol="0">
            <a:spAutoFit/>
          </a:bodyPr>
          <a:lstStyle/>
          <a:p>
            <a:pPr algn="ctr"/>
            <a:r>
              <a:rPr lang="en-US" altLang="ja-JP" sz="1050" b="1" dirty="0">
                <a:latin typeface="+mn-ea"/>
              </a:rPr>
              <a:t>※</a:t>
            </a:r>
            <a:r>
              <a:rPr lang="ja-JP" altLang="en-US" sz="1050" b="1" dirty="0">
                <a:latin typeface="+mn-ea"/>
              </a:rPr>
              <a:t>１</a:t>
            </a:r>
            <a:endParaRPr kumimoji="1" lang="ja-JP" altLang="en-US" sz="1050" b="1" dirty="0"/>
          </a:p>
        </p:txBody>
      </p:sp>
      <p:sp>
        <p:nvSpPr>
          <p:cNvPr id="37" name="テキスト ボックス 36">
            <a:extLst>
              <a:ext uri="{FF2B5EF4-FFF2-40B4-BE49-F238E27FC236}">
                <a16:creationId xmlns:a16="http://schemas.microsoft.com/office/drawing/2014/main" id="{00622E30-8C67-480D-9BEA-072FAA3C2153}"/>
              </a:ext>
            </a:extLst>
          </p:cNvPr>
          <p:cNvSpPr txBox="1"/>
          <p:nvPr/>
        </p:nvSpPr>
        <p:spPr>
          <a:xfrm>
            <a:off x="7195794" y="3597419"/>
            <a:ext cx="539550" cy="253916"/>
          </a:xfrm>
          <a:prstGeom prst="rect">
            <a:avLst/>
          </a:prstGeom>
          <a:noFill/>
        </p:spPr>
        <p:txBody>
          <a:bodyPr wrap="square" rtlCol="0">
            <a:spAutoFit/>
          </a:bodyPr>
          <a:lstStyle/>
          <a:p>
            <a:pPr algn="ctr"/>
            <a:r>
              <a:rPr lang="en-US" altLang="ja-JP" sz="1050" b="1" dirty="0">
                <a:latin typeface="+mn-ea"/>
              </a:rPr>
              <a:t>※</a:t>
            </a:r>
            <a:r>
              <a:rPr lang="ja-JP" altLang="en-US" sz="1050" b="1" dirty="0">
                <a:latin typeface="+mn-ea"/>
              </a:rPr>
              <a:t>１</a:t>
            </a:r>
            <a:endParaRPr kumimoji="1" lang="ja-JP" altLang="en-US" sz="1050" b="1" dirty="0"/>
          </a:p>
        </p:txBody>
      </p:sp>
      <p:sp>
        <p:nvSpPr>
          <p:cNvPr id="38" name="テキスト ボックス 37">
            <a:extLst>
              <a:ext uri="{FF2B5EF4-FFF2-40B4-BE49-F238E27FC236}">
                <a16:creationId xmlns:a16="http://schemas.microsoft.com/office/drawing/2014/main" id="{5D6B5670-C65B-4DEC-8828-618D8428A6EF}"/>
              </a:ext>
            </a:extLst>
          </p:cNvPr>
          <p:cNvSpPr txBox="1"/>
          <p:nvPr/>
        </p:nvSpPr>
        <p:spPr>
          <a:xfrm>
            <a:off x="7192721" y="4197677"/>
            <a:ext cx="539550" cy="253916"/>
          </a:xfrm>
          <a:prstGeom prst="rect">
            <a:avLst/>
          </a:prstGeom>
          <a:noFill/>
        </p:spPr>
        <p:txBody>
          <a:bodyPr wrap="square" rtlCol="0">
            <a:spAutoFit/>
          </a:bodyPr>
          <a:lstStyle/>
          <a:p>
            <a:pPr algn="ctr"/>
            <a:r>
              <a:rPr lang="en-US" altLang="ja-JP" sz="1050" b="1" dirty="0">
                <a:latin typeface="+mn-ea"/>
              </a:rPr>
              <a:t>※</a:t>
            </a:r>
            <a:r>
              <a:rPr lang="ja-JP" altLang="en-US" sz="1050" b="1" dirty="0">
                <a:latin typeface="+mn-ea"/>
              </a:rPr>
              <a:t>１</a:t>
            </a:r>
            <a:endParaRPr kumimoji="1" lang="ja-JP" altLang="en-US" sz="1050" b="1" dirty="0"/>
          </a:p>
        </p:txBody>
      </p:sp>
      <p:sp>
        <p:nvSpPr>
          <p:cNvPr id="3" name="テキスト ボックス 2">
            <a:extLst>
              <a:ext uri="{FF2B5EF4-FFF2-40B4-BE49-F238E27FC236}">
                <a16:creationId xmlns:a16="http://schemas.microsoft.com/office/drawing/2014/main" id="{19CF49F3-EA44-4FDE-8FA1-CFF420E825A0}"/>
              </a:ext>
            </a:extLst>
          </p:cNvPr>
          <p:cNvSpPr txBox="1"/>
          <p:nvPr/>
        </p:nvSpPr>
        <p:spPr>
          <a:xfrm>
            <a:off x="1470236" y="6142804"/>
            <a:ext cx="1746728" cy="369332"/>
          </a:xfrm>
          <a:prstGeom prst="rect">
            <a:avLst/>
          </a:prstGeom>
          <a:noFill/>
        </p:spPr>
        <p:txBody>
          <a:bodyPr wrap="square" rtlCol="0">
            <a:spAutoFit/>
          </a:bodyPr>
          <a:lstStyle/>
          <a:p>
            <a:r>
              <a:rPr kumimoji="1" lang="ja-JP" altLang="en-US" sz="1800" b="0" dirty="0">
                <a:solidFill>
                  <a:sysClr val="windowText" lastClr="000000"/>
                </a:solidFill>
              </a:rPr>
              <a:t>（＋約</a:t>
            </a:r>
            <a:r>
              <a:rPr lang="en-US" altLang="ja-JP" dirty="0">
                <a:solidFill>
                  <a:sysClr val="windowText" lastClr="000000"/>
                </a:solidFill>
              </a:rPr>
              <a:t>19</a:t>
            </a:r>
            <a:r>
              <a:rPr kumimoji="1" lang="ja-JP" altLang="en-US" sz="1800" b="0" dirty="0">
                <a:solidFill>
                  <a:sysClr val="windowText" lastClr="000000"/>
                </a:solidFill>
              </a:rPr>
              <a:t>億円）</a:t>
            </a:r>
            <a:endParaRPr kumimoji="1" lang="ja-JP" altLang="en-US" dirty="0"/>
          </a:p>
        </p:txBody>
      </p:sp>
      <p:sp>
        <p:nvSpPr>
          <p:cNvPr id="34" name="テキスト ボックス 33">
            <a:extLst>
              <a:ext uri="{FF2B5EF4-FFF2-40B4-BE49-F238E27FC236}">
                <a16:creationId xmlns:a16="http://schemas.microsoft.com/office/drawing/2014/main" id="{387BF843-C9C1-432C-A9D9-575C44ACFE16}"/>
              </a:ext>
            </a:extLst>
          </p:cNvPr>
          <p:cNvSpPr txBox="1"/>
          <p:nvPr/>
        </p:nvSpPr>
        <p:spPr>
          <a:xfrm>
            <a:off x="1470236" y="5366486"/>
            <a:ext cx="1746728" cy="369332"/>
          </a:xfrm>
          <a:prstGeom prst="rect">
            <a:avLst/>
          </a:prstGeom>
          <a:noFill/>
        </p:spPr>
        <p:txBody>
          <a:bodyPr wrap="square" rtlCol="0">
            <a:spAutoFit/>
          </a:bodyPr>
          <a:lstStyle/>
          <a:p>
            <a:r>
              <a:rPr kumimoji="1" lang="ja-JP" altLang="en-US" sz="1800" b="0" dirty="0">
                <a:solidFill>
                  <a:sysClr val="windowText" lastClr="000000"/>
                </a:solidFill>
              </a:rPr>
              <a:t>（＋約</a:t>
            </a:r>
            <a:r>
              <a:rPr kumimoji="1" lang="en-US" altLang="ja-JP" sz="1800" b="0" dirty="0">
                <a:solidFill>
                  <a:sysClr val="windowText" lastClr="000000"/>
                </a:solidFill>
              </a:rPr>
              <a:t>87</a:t>
            </a:r>
            <a:r>
              <a:rPr kumimoji="1" lang="ja-JP" altLang="en-US" sz="1800" b="0" dirty="0">
                <a:solidFill>
                  <a:sysClr val="windowText" lastClr="000000"/>
                </a:solidFill>
              </a:rPr>
              <a:t>億円）</a:t>
            </a:r>
            <a:endParaRPr kumimoji="1" lang="ja-JP" altLang="en-US" dirty="0"/>
          </a:p>
        </p:txBody>
      </p:sp>
      <p:sp>
        <p:nvSpPr>
          <p:cNvPr id="39" name="テキスト ボックス 38">
            <a:extLst>
              <a:ext uri="{FF2B5EF4-FFF2-40B4-BE49-F238E27FC236}">
                <a16:creationId xmlns:a16="http://schemas.microsoft.com/office/drawing/2014/main" id="{376B9821-1411-4DBA-8997-7C9C513076A7}"/>
              </a:ext>
            </a:extLst>
          </p:cNvPr>
          <p:cNvSpPr txBox="1"/>
          <p:nvPr/>
        </p:nvSpPr>
        <p:spPr>
          <a:xfrm>
            <a:off x="1470236" y="5773472"/>
            <a:ext cx="1746728" cy="369332"/>
          </a:xfrm>
          <a:prstGeom prst="rect">
            <a:avLst/>
          </a:prstGeom>
          <a:noFill/>
        </p:spPr>
        <p:txBody>
          <a:bodyPr wrap="square" rtlCol="0">
            <a:spAutoFit/>
          </a:bodyPr>
          <a:lstStyle/>
          <a:p>
            <a:r>
              <a:rPr kumimoji="1" lang="ja-JP" altLang="en-US" sz="1800" b="0" dirty="0">
                <a:solidFill>
                  <a:sysClr val="windowText" lastClr="000000"/>
                </a:solidFill>
              </a:rPr>
              <a:t>（＋約</a:t>
            </a:r>
            <a:r>
              <a:rPr kumimoji="1" lang="en-US" altLang="ja-JP" sz="1800" b="0" dirty="0">
                <a:solidFill>
                  <a:sysClr val="windowText" lastClr="000000"/>
                </a:solidFill>
              </a:rPr>
              <a:t>27</a:t>
            </a:r>
            <a:r>
              <a:rPr kumimoji="1" lang="ja-JP" altLang="en-US" sz="1800" b="0" dirty="0">
                <a:solidFill>
                  <a:sysClr val="windowText" lastClr="000000"/>
                </a:solidFill>
              </a:rPr>
              <a:t>億円）</a:t>
            </a:r>
            <a:endParaRPr kumimoji="1" lang="ja-JP" altLang="en-US" dirty="0"/>
          </a:p>
        </p:txBody>
      </p:sp>
    </p:spTree>
    <p:extLst>
      <p:ext uri="{BB962C8B-B14F-4D97-AF65-F5344CB8AC3E}">
        <p14:creationId xmlns:p14="http://schemas.microsoft.com/office/powerpoint/2010/main" val="253584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9925" y="6556375"/>
            <a:ext cx="2133600" cy="365125"/>
          </a:xfrm>
        </p:spPr>
        <p:txBody>
          <a:bodyPr/>
          <a:lstStyle/>
          <a:p>
            <a:fld id="{D2D8002D-B5B0-4BAC-B1F6-782DDCCE6D9C}" type="slidenum">
              <a:rPr kumimoji="1" lang="ja-JP" altLang="en-US" smtClean="0"/>
              <a:t>9</a:t>
            </a:fld>
            <a:endParaRPr kumimoji="1" lang="ja-JP" altLang="en-US"/>
          </a:p>
        </p:txBody>
      </p:sp>
      <p:sp>
        <p:nvSpPr>
          <p:cNvPr id="7"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normAutofit/>
          </a:bodyP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24" name="Text Box 3">
            <a:extLst>
              <a:ext uri="{FF2B5EF4-FFF2-40B4-BE49-F238E27FC236}">
                <a16:creationId xmlns:a16="http://schemas.microsoft.com/office/drawing/2014/main" id="{55B5FFFF-3A01-4920-8016-ACEBDEAB6D3E}"/>
              </a:ext>
            </a:extLst>
          </p:cNvPr>
          <p:cNvSpPr txBox="1">
            <a:spLocks noChangeArrowheads="1"/>
          </p:cNvSpPr>
          <p:nvPr/>
        </p:nvSpPr>
        <p:spPr bwMode="auto">
          <a:xfrm>
            <a:off x="42784" y="2719364"/>
            <a:ext cx="8926519" cy="19236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800">
                <a:solidFill>
                  <a:schemeClr val="tx2"/>
                </a:solidFill>
                <a:latin typeface="Arial" charset="0"/>
                <a:ea typeface="HG丸ｺﾞｼｯｸM-PRO" pitchFamily="50" charset="-128"/>
              </a:defRPr>
            </a:lvl1pPr>
            <a:lvl2pPr marL="742950" indent="-285750" eaLnBrk="0" hangingPunct="0">
              <a:defRPr kumimoji="1" sz="800">
                <a:solidFill>
                  <a:schemeClr val="tx2"/>
                </a:solidFill>
                <a:latin typeface="Arial" charset="0"/>
                <a:ea typeface="HG丸ｺﾞｼｯｸM-PRO" pitchFamily="50" charset="-128"/>
              </a:defRPr>
            </a:lvl2pPr>
            <a:lvl3pPr marL="1143000" indent="-228600" eaLnBrk="0" hangingPunct="0">
              <a:defRPr kumimoji="1" sz="800">
                <a:solidFill>
                  <a:schemeClr val="tx2"/>
                </a:solidFill>
                <a:latin typeface="Arial" charset="0"/>
                <a:ea typeface="HG丸ｺﾞｼｯｸM-PRO" pitchFamily="50" charset="-128"/>
              </a:defRPr>
            </a:lvl3pPr>
            <a:lvl4pPr marL="1600200" indent="-228600" eaLnBrk="0" hangingPunct="0">
              <a:defRPr kumimoji="1" sz="800">
                <a:solidFill>
                  <a:schemeClr val="tx2"/>
                </a:solidFill>
                <a:latin typeface="Arial" charset="0"/>
                <a:ea typeface="HG丸ｺﾞｼｯｸM-PRO" pitchFamily="50" charset="-128"/>
              </a:defRPr>
            </a:lvl4pPr>
            <a:lvl5pPr marL="2057400" indent="-228600" eaLnBrk="0" hangingPunct="0">
              <a:defRPr kumimoji="1" sz="800">
                <a:solidFill>
                  <a:schemeClr val="tx2"/>
                </a:solidFill>
                <a:latin typeface="Arial" charset="0"/>
                <a:ea typeface="HG丸ｺﾞｼｯｸM-PRO" pitchFamily="50" charset="-128"/>
              </a:defRPr>
            </a:lvl5pPr>
            <a:lvl6pPr marL="25146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6pPr>
            <a:lvl7pPr marL="29718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7pPr>
            <a:lvl8pPr marL="34290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8pPr>
            <a:lvl9pPr marL="38862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9pPr>
          </a:lstStyle>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用地・補償費</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約</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27</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億円</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a:t>
            </a:r>
            <a:endParaRPr lang="en-US" altLang="ja-JP" sz="1800" kern="0" dirty="0">
              <a:solidFill>
                <a:srgbClr val="000000"/>
              </a:solidFill>
              <a:latin typeface="ＭＳ Ｐゴシック" panose="020B0600070205080204" pitchFamily="50" charset="-128"/>
              <a:ea typeface="ＭＳ Ｐゴシック" panose="020B0600070205080204" pitchFamily="50" charset="-128"/>
            </a:endParaRPr>
          </a:p>
          <a:p>
            <a:pPr rtl="0"/>
            <a:endParaRPr lang="en-US" altLang="ja-JP" sz="1400" kern="0" dirty="0">
              <a:solidFill>
                <a:srgbClr val="000000"/>
              </a:solidFill>
              <a:latin typeface="ＭＳ Ｐゴシック" panose="020B0600070205080204" pitchFamily="50" charset="-128"/>
              <a:ea typeface="ＭＳ Ｐゴシック" panose="020B0600070205080204" pitchFamily="50" charset="-128"/>
            </a:endParaRPr>
          </a:p>
          <a:p>
            <a:pPr rtl="0"/>
            <a:endParaRPr lang="en-US" altLang="ja-JP" sz="1400" kern="0" dirty="0">
              <a:solidFill>
                <a:srgbClr val="000000"/>
              </a:solidFill>
              <a:latin typeface="ＭＳ Ｐゴシック" panose="020B0600070205080204" pitchFamily="50" charset="-128"/>
              <a:ea typeface="ＭＳ Ｐゴシック" panose="020B0600070205080204" pitchFamily="50" charset="-128"/>
            </a:endParaRPr>
          </a:p>
          <a:p>
            <a:pPr rtl="0"/>
            <a:endParaRPr lang="en-US" altLang="ja-JP" sz="1400" kern="0" dirty="0">
              <a:solidFill>
                <a:srgbClr val="000000"/>
              </a:solidFill>
              <a:latin typeface="ＭＳ Ｐゴシック" panose="020B0600070205080204" pitchFamily="50" charset="-128"/>
              <a:ea typeface="ＭＳ Ｐゴシック" panose="020B0600070205080204" pitchFamily="50" charset="-128"/>
            </a:endParaRPr>
          </a:p>
          <a:p>
            <a:pPr rtl="0"/>
            <a:endParaRPr lang="en-US" altLang="ja-JP" sz="1400" kern="0" dirty="0">
              <a:solidFill>
                <a:srgbClr val="000000"/>
              </a:solidFill>
              <a:latin typeface="ＭＳ Ｐゴシック" panose="020B0600070205080204" pitchFamily="50" charset="-128"/>
              <a:ea typeface="ＭＳ Ｐゴシック" panose="020B0600070205080204" pitchFamily="50" charset="-128"/>
            </a:endParaRPr>
          </a:p>
          <a:p>
            <a:pPr eaLnBrk="1" fontAlgn="auto" hangingPunct="1">
              <a:lnSpc>
                <a:spcPts val="1800"/>
              </a:lnSpc>
              <a:spcBef>
                <a:spcPct val="50000"/>
              </a:spcBef>
              <a:spcAft>
                <a:spcPts val="0"/>
              </a:spcAft>
              <a:defRPr/>
            </a:pPr>
            <a:endParaRPr lang="en-US" altLang="ja-JP" sz="1800" kern="0" dirty="0">
              <a:solidFill>
                <a:srgbClr val="000000"/>
              </a:solidFill>
              <a:latin typeface="ＭＳ Ｐゴシック" panose="020B0600070205080204" pitchFamily="50" charset="-128"/>
              <a:ea typeface="ＭＳ Ｐゴシック" panose="020B0600070205080204" pitchFamily="50" charset="-128"/>
            </a:endParaRPr>
          </a:p>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調査費</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約</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19</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億円</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a:t>
            </a:r>
            <a:endParaRPr lang="en-US" altLang="ja-JP" sz="32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8" name="正方形/長方形 5">
            <a:extLst>
              <a:ext uri="{FF2B5EF4-FFF2-40B4-BE49-F238E27FC236}">
                <a16:creationId xmlns:a16="http://schemas.microsoft.com/office/drawing/2014/main" id="{127BF087-CB68-4ADA-AA17-479E1F321532}"/>
              </a:ext>
            </a:extLst>
          </p:cNvPr>
          <p:cNvSpPr>
            <a:spLocks noChangeArrowheads="1"/>
          </p:cNvSpPr>
          <p:nvPr/>
        </p:nvSpPr>
        <p:spPr bwMode="auto">
          <a:xfrm>
            <a:off x="28640" y="524326"/>
            <a:ext cx="2969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b="1" dirty="0">
                <a:latin typeface="+mn-ea"/>
                <a:ea typeface="+mn-ea"/>
              </a:rPr>
              <a:t>■事業費の変動要因</a:t>
            </a:r>
          </a:p>
        </p:txBody>
      </p:sp>
      <p:sp>
        <p:nvSpPr>
          <p:cNvPr id="9" name="Text Box 3">
            <a:extLst>
              <a:ext uri="{FF2B5EF4-FFF2-40B4-BE49-F238E27FC236}">
                <a16:creationId xmlns:a16="http://schemas.microsoft.com/office/drawing/2014/main" id="{67AD6916-9E99-4D95-AB18-59D9B76982AA}"/>
              </a:ext>
            </a:extLst>
          </p:cNvPr>
          <p:cNvSpPr txBox="1">
            <a:spLocks noChangeArrowheads="1"/>
          </p:cNvSpPr>
          <p:nvPr/>
        </p:nvSpPr>
        <p:spPr bwMode="auto">
          <a:xfrm>
            <a:off x="66668" y="1000437"/>
            <a:ext cx="3065172" cy="3231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800">
                <a:solidFill>
                  <a:schemeClr val="tx2"/>
                </a:solidFill>
                <a:latin typeface="Arial" charset="0"/>
                <a:ea typeface="HG丸ｺﾞｼｯｸM-PRO" pitchFamily="50" charset="-128"/>
              </a:defRPr>
            </a:lvl1pPr>
            <a:lvl2pPr marL="742950" indent="-285750" eaLnBrk="0" hangingPunct="0">
              <a:defRPr kumimoji="1" sz="800">
                <a:solidFill>
                  <a:schemeClr val="tx2"/>
                </a:solidFill>
                <a:latin typeface="Arial" charset="0"/>
                <a:ea typeface="HG丸ｺﾞｼｯｸM-PRO" pitchFamily="50" charset="-128"/>
              </a:defRPr>
            </a:lvl2pPr>
            <a:lvl3pPr marL="1143000" indent="-228600" eaLnBrk="0" hangingPunct="0">
              <a:defRPr kumimoji="1" sz="800">
                <a:solidFill>
                  <a:schemeClr val="tx2"/>
                </a:solidFill>
                <a:latin typeface="Arial" charset="0"/>
                <a:ea typeface="HG丸ｺﾞｼｯｸM-PRO" pitchFamily="50" charset="-128"/>
              </a:defRPr>
            </a:lvl3pPr>
            <a:lvl4pPr marL="1600200" indent="-228600" eaLnBrk="0" hangingPunct="0">
              <a:defRPr kumimoji="1" sz="800">
                <a:solidFill>
                  <a:schemeClr val="tx2"/>
                </a:solidFill>
                <a:latin typeface="Arial" charset="0"/>
                <a:ea typeface="HG丸ｺﾞｼｯｸM-PRO" pitchFamily="50" charset="-128"/>
              </a:defRPr>
            </a:lvl4pPr>
            <a:lvl5pPr marL="2057400" indent="-228600" eaLnBrk="0" hangingPunct="0">
              <a:defRPr kumimoji="1" sz="800">
                <a:solidFill>
                  <a:schemeClr val="tx2"/>
                </a:solidFill>
                <a:latin typeface="Arial" charset="0"/>
                <a:ea typeface="HG丸ｺﾞｼｯｸM-PRO" pitchFamily="50" charset="-128"/>
              </a:defRPr>
            </a:lvl5pPr>
            <a:lvl6pPr marL="25146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6pPr>
            <a:lvl7pPr marL="29718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7pPr>
            <a:lvl8pPr marL="34290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8pPr>
            <a:lvl9pPr marL="3886200" indent="-228600" algn="ctr" eaLnBrk="0" fontAlgn="base" hangingPunct="0">
              <a:spcBef>
                <a:spcPct val="0"/>
              </a:spcBef>
              <a:spcAft>
                <a:spcPct val="0"/>
              </a:spcAft>
              <a:defRPr kumimoji="1" sz="800">
                <a:solidFill>
                  <a:schemeClr val="tx2"/>
                </a:solidFill>
                <a:latin typeface="Arial" charset="0"/>
                <a:ea typeface="HG丸ｺﾞｼｯｸM-PRO" pitchFamily="50" charset="-128"/>
              </a:defRPr>
            </a:lvl9pPr>
          </a:lstStyle>
          <a:p>
            <a:pPr eaLnBrk="1" fontAlgn="auto" hangingPunct="1">
              <a:lnSpc>
                <a:spcPts val="1800"/>
              </a:lnSpc>
              <a:spcBef>
                <a:spcPct val="50000"/>
              </a:spcBef>
              <a:spcAft>
                <a:spcPts val="0"/>
              </a:spcAft>
              <a:defRPr/>
            </a:pP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工事費</a:t>
            </a:r>
            <a:r>
              <a:rPr lang="en-US" altLang="ja-JP" sz="1800" kern="0" dirty="0">
                <a:solidFill>
                  <a:srgbClr val="000000"/>
                </a:solidFill>
                <a:latin typeface="ＭＳ Ｐゴシック" panose="020B0600070205080204" pitchFamily="50" charset="-128"/>
                <a:ea typeface="ＭＳ Ｐゴシック" panose="020B0600070205080204" pitchFamily="50" charset="-128"/>
              </a:rPr>
              <a:t>】</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 （</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約</a:t>
            </a:r>
            <a:r>
              <a:rPr lang="en-US" altLang="ja-JP" sz="1800" kern="0" dirty="0">
                <a:solidFill>
                  <a:srgbClr val="FF0000"/>
                </a:solidFill>
                <a:latin typeface="ＭＳ Ｐゴシック" panose="020B0600070205080204" pitchFamily="50" charset="-128"/>
                <a:ea typeface="ＭＳ Ｐゴシック" panose="020B0600070205080204" pitchFamily="50" charset="-128"/>
              </a:rPr>
              <a:t>87</a:t>
            </a:r>
            <a:r>
              <a:rPr lang="ja-JP" altLang="en-US" sz="1800" kern="0" dirty="0">
                <a:solidFill>
                  <a:srgbClr val="FF0000"/>
                </a:solidFill>
                <a:latin typeface="ＭＳ Ｐゴシック" panose="020B0600070205080204" pitchFamily="50" charset="-128"/>
                <a:ea typeface="ＭＳ Ｐゴシック" panose="020B0600070205080204" pitchFamily="50" charset="-128"/>
              </a:rPr>
              <a:t>億円</a:t>
            </a:r>
            <a:r>
              <a:rPr lang="ja-JP" altLang="en-US" sz="1800" kern="0" dirty="0">
                <a:solidFill>
                  <a:srgbClr val="000000"/>
                </a:solidFill>
                <a:latin typeface="ＭＳ Ｐゴシック" panose="020B0600070205080204" pitchFamily="50" charset="-128"/>
                <a:ea typeface="ＭＳ Ｐゴシック" panose="020B0600070205080204" pitchFamily="50" charset="-128"/>
              </a:rPr>
              <a:t>）</a:t>
            </a:r>
            <a:endParaRPr lang="en-US" altLang="ja-JP" sz="1800" kern="0" dirty="0">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15" name="表 14">
            <a:extLst>
              <a:ext uri="{FF2B5EF4-FFF2-40B4-BE49-F238E27FC236}">
                <a16:creationId xmlns:a16="http://schemas.microsoft.com/office/drawing/2014/main" id="{7DA660CA-27F3-4126-8343-7FF8230DC56D}"/>
              </a:ext>
            </a:extLst>
          </p:cNvPr>
          <p:cNvGraphicFramePr>
            <a:graphicFrameLocks noGrp="1"/>
          </p:cNvGraphicFramePr>
          <p:nvPr/>
        </p:nvGraphicFramePr>
        <p:xfrm>
          <a:off x="179512" y="1338049"/>
          <a:ext cx="7803126" cy="1069215"/>
        </p:xfrm>
        <a:graphic>
          <a:graphicData uri="http://schemas.openxmlformats.org/drawingml/2006/table">
            <a:tbl>
              <a:tblPr/>
              <a:tblGrid>
                <a:gridCol w="1112543">
                  <a:extLst>
                    <a:ext uri="{9D8B030D-6E8A-4147-A177-3AD203B41FA5}">
                      <a16:colId xmlns:a16="http://schemas.microsoft.com/office/drawing/2014/main" val="941305057"/>
                    </a:ext>
                  </a:extLst>
                </a:gridCol>
                <a:gridCol w="1112543">
                  <a:extLst>
                    <a:ext uri="{9D8B030D-6E8A-4147-A177-3AD203B41FA5}">
                      <a16:colId xmlns:a16="http://schemas.microsoft.com/office/drawing/2014/main" val="1890925194"/>
                    </a:ext>
                  </a:extLst>
                </a:gridCol>
                <a:gridCol w="1394510">
                  <a:extLst>
                    <a:ext uri="{9D8B030D-6E8A-4147-A177-3AD203B41FA5}">
                      <a16:colId xmlns:a16="http://schemas.microsoft.com/office/drawing/2014/main" val="67915292"/>
                    </a:ext>
                  </a:extLst>
                </a:gridCol>
                <a:gridCol w="1394510">
                  <a:extLst>
                    <a:ext uri="{9D8B030D-6E8A-4147-A177-3AD203B41FA5}">
                      <a16:colId xmlns:a16="http://schemas.microsoft.com/office/drawing/2014/main" val="1700525018"/>
                    </a:ext>
                  </a:extLst>
                </a:gridCol>
                <a:gridCol w="1394510">
                  <a:extLst>
                    <a:ext uri="{9D8B030D-6E8A-4147-A177-3AD203B41FA5}">
                      <a16:colId xmlns:a16="http://schemas.microsoft.com/office/drawing/2014/main" val="781685019"/>
                    </a:ext>
                  </a:extLst>
                </a:gridCol>
                <a:gridCol w="1394510">
                  <a:extLst>
                    <a:ext uri="{9D8B030D-6E8A-4147-A177-3AD203B41FA5}">
                      <a16:colId xmlns:a16="http://schemas.microsoft.com/office/drawing/2014/main" val="1135397885"/>
                    </a:ext>
                  </a:extLst>
                </a:gridCol>
              </a:tblGrid>
              <a:tr h="356405">
                <a:tc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項目</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kumimoji="1" lang="ja-JP" altLang="en-US"/>
                    </a:p>
                  </a:txBody>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H24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上昇率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R5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変更</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30268925"/>
                  </a:ext>
                </a:extLst>
              </a:tr>
              <a:tr h="356405">
                <a:tc row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工事費</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鉄道</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306</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392</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1400" b="0" i="0" u="none" strike="noStrike" dirty="0">
                          <a:solidFill>
                            <a:schemeClr val="tx1"/>
                          </a:solidFill>
                          <a:effectLst/>
                          <a:latin typeface="BIZ UDPゴシック" panose="020B0400000000000000" pitchFamily="50" charset="-128"/>
                          <a:ea typeface="BIZ UDPゴシック" panose="020B0400000000000000" pitchFamily="50" charset="-128"/>
                        </a:rPr>
                        <a:t>86</a:t>
                      </a: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211877"/>
                  </a:ext>
                </a:extLst>
              </a:tr>
              <a:tr h="356405">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道路</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5</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1400" b="0" i="0" u="none" strike="noStrike" dirty="0">
                          <a:solidFill>
                            <a:schemeClr val="tx1"/>
                          </a:solidFill>
                          <a:effectLst/>
                          <a:latin typeface="BIZ UDPゴシック" panose="020B0400000000000000" pitchFamily="50" charset="-128"/>
                          <a:ea typeface="BIZ UDPゴシック" panose="020B0400000000000000" pitchFamily="50" charset="-128"/>
                        </a:rPr>
                        <a:t>1</a:t>
                      </a: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722975"/>
                  </a:ext>
                </a:extLst>
              </a:tr>
            </a:tbl>
          </a:graphicData>
        </a:graphic>
      </p:graphicFrame>
      <p:sp>
        <p:nvSpPr>
          <p:cNvPr id="16" name="テキスト ボックス 15">
            <a:extLst>
              <a:ext uri="{FF2B5EF4-FFF2-40B4-BE49-F238E27FC236}">
                <a16:creationId xmlns:a16="http://schemas.microsoft.com/office/drawing/2014/main" id="{D19A8036-C1D6-4686-AF0E-7EF0B41AB11A}"/>
              </a:ext>
            </a:extLst>
          </p:cNvPr>
          <p:cNvSpPr txBox="1"/>
          <p:nvPr/>
        </p:nvSpPr>
        <p:spPr>
          <a:xfrm>
            <a:off x="4477020" y="2433131"/>
            <a:ext cx="3589444" cy="276999"/>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建設工事費デフレーター（</a:t>
            </a:r>
            <a:r>
              <a:rPr kumimoji="1" lang="en-US" altLang="ja-JP" sz="1200" dirty="0">
                <a:latin typeface="BIZ UDPゴシック" panose="020B0400000000000000" pitchFamily="50" charset="-128"/>
                <a:ea typeface="BIZ UDPゴシック" panose="020B0400000000000000" pitchFamily="50" charset="-128"/>
              </a:rPr>
              <a:t>2015</a:t>
            </a:r>
            <a:r>
              <a:rPr kumimoji="1" lang="ja-JP" altLang="en-US" sz="1200" dirty="0">
                <a:latin typeface="BIZ UDPゴシック" panose="020B0400000000000000" pitchFamily="50" charset="-128"/>
                <a:ea typeface="BIZ UDPゴシック" panose="020B0400000000000000" pitchFamily="50" charset="-128"/>
              </a:rPr>
              <a:t>年度基準）参照</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594D16EF-82B8-4485-9C8A-ABD51EE613E0}"/>
              </a:ext>
            </a:extLst>
          </p:cNvPr>
          <p:cNvSpPr txBox="1"/>
          <p:nvPr/>
        </p:nvSpPr>
        <p:spPr>
          <a:xfrm>
            <a:off x="4534879" y="1711817"/>
            <a:ext cx="274434" cy="200055"/>
          </a:xfrm>
          <a:prstGeom prst="rect">
            <a:avLst/>
          </a:prstGeom>
          <a:noFill/>
        </p:spPr>
        <p:txBody>
          <a:bodyPr wrap="none" rtlCol="0">
            <a:spAutoFit/>
          </a:bodyPr>
          <a:lstStyle/>
          <a:p>
            <a:r>
              <a:rPr kumimoji="1" lang="en-US" altLang="ja-JP" sz="700" dirty="0">
                <a:latin typeface="+mn-ea"/>
              </a:rPr>
              <a:t>※</a:t>
            </a:r>
            <a:endParaRPr kumimoji="1" lang="ja-JP" altLang="en-US" sz="700" dirty="0">
              <a:latin typeface="+mn-ea"/>
            </a:endParaRPr>
          </a:p>
        </p:txBody>
      </p:sp>
      <p:sp>
        <p:nvSpPr>
          <p:cNvPr id="18" name="テキスト ボックス 17">
            <a:extLst>
              <a:ext uri="{FF2B5EF4-FFF2-40B4-BE49-F238E27FC236}">
                <a16:creationId xmlns:a16="http://schemas.microsoft.com/office/drawing/2014/main" id="{F0215615-117F-4E81-AC92-411315D77719}"/>
              </a:ext>
            </a:extLst>
          </p:cNvPr>
          <p:cNvSpPr txBox="1"/>
          <p:nvPr/>
        </p:nvSpPr>
        <p:spPr>
          <a:xfrm>
            <a:off x="4534067" y="2078225"/>
            <a:ext cx="319318" cy="200055"/>
          </a:xfrm>
          <a:prstGeom prst="rect">
            <a:avLst/>
          </a:prstGeom>
          <a:noFill/>
        </p:spPr>
        <p:txBody>
          <a:bodyPr wrap="square" rtlCol="0">
            <a:spAutoFit/>
          </a:bodyPr>
          <a:lstStyle/>
          <a:p>
            <a:r>
              <a:rPr kumimoji="1" lang="en-US" altLang="ja-JP" sz="700" dirty="0">
                <a:latin typeface="+mn-ea"/>
              </a:rPr>
              <a:t>※</a:t>
            </a:r>
            <a:endParaRPr kumimoji="1" lang="ja-JP" altLang="en-US" sz="700" dirty="0">
              <a:latin typeface="+mn-ea"/>
            </a:endParaRPr>
          </a:p>
        </p:txBody>
      </p:sp>
      <p:sp>
        <p:nvSpPr>
          <p:cNvPr id="19" name="右中かっこ 18">
            <a:extLst>
              <a:ext uri="{FF2B5EF4-FFF2-40B4-BE49-F238E27FC236}">
                <a16:creationId xmlns:a16="http://schemas.microsoft.com/office/drawing/2014/main" id="{DE41300B-4754-476A-A571-4CAE9672E284}"/>
              </a:ext>
            </a:extLst>
          </p:cNvPr>
          <p:cNvSpPr/>
          <p:nvPr/>
        </p:nvSpPr>
        <p:spPr>
          <a:xfrm>
            <a:off x="8028384" y="1717762"/>
            <a:ext cx="144016" cy="63111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AAC8F7C-92B7-4EC2-BD88-8F67D20F5A4C}"/>
              </a:ext>
            </a:extLst>
          </p:cNvPr>
          <p:cNvSpPr txBox="1"/>
          <p:nvPr/>
        </p:nvSpPr>
        <p:spPr>
          <a:xfrm>
            <a:off x="8100392" y="1846960"/>
            <a:ext cx="1111202" cy="369332"/>
          </a:xfrm>
          <a:prstGeom prst="rect">
            <a:avLst/>
          </a:prstGeom>
          <a:noFill/>
        </p:spPr>
        <p:txBody>
          <a:bodyPr wrap="none" rtlCol="0">
            <a:spAutoFit/>
          </a:bodyPr>
          <a:lstStyle/>
          <a:p>
            <a:r>
              <a:rPr kumimoji="1" lang="ja-JP" altLang="en-US" dirty="0"/>
              <a:t>約</a:t>
            </a:r>
            <a:r>
              <a:rPr kumimoji="1" lang="en-US" altLang="ja-JP" dirty="0"/>
              <a:t>87</a:t>
            </a:r>
            <a:r>
              <a:rPr kumimoji="1" lang="ja-JP" altLang="en-US" dirty="0"/>
              <a:t>億円</a:t>
            </a:r>
          </a:p>
        </p:txBody>
      </p:sp>
      <p:sp>
        <p:nvSpPr>
          <p:cNvPr id="21" name="テキスト ボックス 20">
            <a:extLst>
              <a:ext uri="{FF2B5EF4-FFF2-40B4-BE49-F238E27FC236}">
                <a16:creationId xmlns:a16="http://schemas.microsoft.com/office/drawing/2014/main" id="{14860F16-24D5-48AD-8B69-41ADADC08C9F}"/>
              </a:ext>
            </a:extLst>
          </p:cNvPr>
          <p:cNvSpPr txBox="1"/>
          <p:nvPr/>
        </p:nvSpPr>
        <p:spPr>
          <a:xfrm>
            <a:off x="4572000" y="4994018"/>
            <a:ext cx="319318" cy="200055"/>
          </a:xfrm>
          <a:prstGeom prst="rect">
            <a:avLst/>
          </a:prstGeom>
          <a:noFill/>
        </p:spPr>
        <p:txBody>
          <a:bodyPr wrap="square" rtlCol="0">
            <a:spAutoFit/>
          </a:bodyPr>
          <a:lstStyle/>
          <a:p>
            <a:r>
              <a:rPr kumimoji="1" lang="en-US" altLang="ja-JP" sz="700" dirty="0">
                <a:latin typeface="+mn-ea"/>
              </a:rPr>
              <a:t>※</a:t>
            </a:r>
            <a:endParaRPr kumimoji="1" lang="ja-JP" altLang="en-US" sz="700" dirty="0">
              <a:latin typeface="+mn-ea"/>
            </a:endParaRPr>
          </a:p>
        </p:txBody>
      </p:sp>
      <p:graphicFrame>
        <p:nvGraphicFramePr>
          <p:cNvPr id="26" name="表 25">
            <a:extLst>
              <a:ext uri="{FF2B5EF4-FFF2-40B4-BE49-F238E27FC236}">
                <a16:creationId xmlns:a16="http://schemas.microsoft.com/office/drawing/2014/main" id="{B16C45C4-DD26-4B92-949E-EC8965684E70}"/>
              </a:ext>
            </a:extLst>
          </p:cNvPr>
          <p:cNvGraphicFramePr>
            <a:graphicFrameLocks noGrp="1"/>
          </p:cNvGraphicFramePr>
          <p:nvPr/>
        </p:nvGraphicFramePr>
        <p:xfrm>
          <a:off x="190600" y="4647999"/>
          <a:ext cx="7803126" cy="712810"/>
        </p:xfrm>
        <a:graphic>
          <a:graphicData uri="http://schemas.openxmlformats.org/drawingml/2006/table">
            <a:tbl>
              <a:tblPr/>
              <a:tblGrid>
                <a:gridCol w="1112543">
                  <a:extLst>
                    <a:ext uri="{9D8B030D-6E8A-4147-A177-3AD203B41FA5}">
                      <a16:colId xmlns:a16="http://schemas.microsoft.com/office/drawing/2014/main" val="941305057"/>
                    </a:ext>
                  </a:extLst>
                </a:gridCol>
                <a:gridCol w="1112543">
                  <a:extLst>
                    <a:ext uri="{9D8B030D-6E8A-4147-A177-3AD203B41FA5}">
                      <a16:colId xmlns:a16="http://schemas.microsoft.com/office/drawing/2014/main" val="1890925194"/>
                    </a:ext>
                  </a:extLst>
                </a:gridCol>
                <a:gridCol w="1394510">
                  <a:extLst>
                    <a:ext uri="{9D8B030D-6E8A-4147-A177-3AD203B41FA5}">
                      <a16:colId xmlns:a16="http://schemas.microsoft.com/office/drawing/2014/main" val="67915292"/>
                    </a:ext>
                  </a:extLst>
                </a:gridCol>
                <a:gridCol w="1394510">
                  <a:extLst>
                    <a:ext uri="{9D8B030D-6E8A-4147-A177-3AD203B41FA5}">
                      <a16:colId xmlns:a16="http://schemas.microsoft.com/office/drawing/2014/main" val="1700525018"/>
                    </a:ext>
                  </a:extLst>
                </a:gridCol>
                <a:gridCol w="1394510">
                  <a:extLst>
                    <a:ext uri="{9D8B030D-6E8A-4147-A177-3AD203B41FA5}">
                      <a16:colId xmlns:a16="http://schemas.microsoft.com/office/drawing/2014/main" val="781685019"/>
                    </a:ext>
                  </a:extLst>
                </a:gridCol>
                <a:gridCol w="1394510">
                  <a:extLst>
                    <a:ext uri="{9D8B030D-6E8A-4147-A177-3AD203B41FA5}">
                      <a16:colId xmlns:a16="http://schemas.microsoft.com/office/drawing/2014/main" val="1135397885"/>
                    </a:ext>
                  </a:extLst>
                </a:gridCol>
              </a:tblGrid>
              <a:tr h="356405">
                <a:tc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項目</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kumimoji="1" lang="ja-JP" altLang="en-US"/>
                    </a:p>
                  </a:txBody>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H24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上昇率</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R5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変更</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30268925"/>
                  </a:ext>
                </a:extLst>
              </a:tr>
              <a:tr h="356405">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調査費等</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労務費</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13</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18</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1400" b="0" i="0" u="none" strike="noStrike" dirty="0">
                          <a:solidFill>
                            <a:schemeClr val="tx1"/>
                          </a:solidFill>
                          <a:effectLst/>
                          <a:latin typeface="BIZ UDPゴシック" panose="020B0400000000000000" pitchFamily="50" charset="-128"/>
                          <a:ea typeface="BIZ UDPゴシック" panose="020B0400000000000000" pitchFamily="50" charset="-128"/>
                        </a:rPr>
                        <a:t>5</a:t>
                      </a: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942573"/>
                  </a:ext>
                </a:extLst>
              </a:tr>
            </a:tbl>
          </a:graphicData>
        </a:graphic>
      </p:graphicFrame>
      <p:sp>
        <p:nvSpPr>
          <p:cNvPr id="27" name="テキスト ボックス 26">
            <a:extLst>
              <a:ext uri="{FF2B5EF4-FFF2-40B4-BE49-F238E27FC236}">
                <a16:creationId xmlns:a16="http://schemas.microsoft.com/office/drawing/2014/main" id="{3FE8979E-E8CC-4B30-882F-05FA8E110530}"/>
              </a:ext>
            </a:extLst>
          </p:cNvPr>
          <p:cNvSpPr txBox="1"/>
          <p:nvPr/>
        </p:nvSpPr>
        <p:spPr>
          <a:xfrm>
            <a:off x="4171111" y="5388715"/>
            <a:ext cx="3929281" cy="276999"/>
          </a:xfrm>
          <a:prstGeom prst="rect">
            <a:avLst/>
          </a:prstGeom>
          <a:noFill/>
        </p:spPr>
        <p:txBody>
          <a:bodyPr wrap="none" rtlCol="0">
            <a:spAutoFit/>
          </a:bodyPr>
          <a:lstStyle/>
          <a:p>
            <a:r>
              <a:rPr lang="en-US" altLang="ja-JP" sz="1200" b="0" i="0" u="none" strike="noStrike" baseline="0" dirty="0">
                <a:latin typeface="BIZ UDPゴシック" panose="020B0400000000000000" pitchFamily="50" charset="-128"/>
                <a:ea typeface="BIZ UDPゴシック" panose="020B0400000000000000" pitchFamily="50" charset="-128"/>
              </a:rPr>
              <a:t>※</a:t>
            </a:r>
            <a:r>
              <a:rPr lang="ja-JP" altLang="en-US" sz="1200" b="0" i="0" u="none" strike="noStrike" baseline="0" dirty="0">
                <a:latin typeface="BIZ UDPゴシック" panose="020B0400000000000000" pitchFamily="50" charset="-128"/>
                <a:ea typeface="BIZ UDPゴシック" panose="020B0400000000000000" pitchFamily="50" charset="-128"/>
              </a:rPr>
              <a:t>　</a:t>
            </a:r>
            <a:r>
              <a:rPr lang="zh-TW" altLang="en-US" sz="1200" b="0" i="0" u="none" strike="noStrike" baseline="0" dirty="0">
                <a:latin typeface="BIZ UDPゴシック" panose="020B0400000000000000" pitchFamily="50" charset="-128"/>
                <a:ea typeface="BIZ UDPゴシック" panose="020B0400000000000000" pitchFamily="50" charset="-128"/>
              </a:rPr>
              <a:t>設計業務委託等技術者単価</a:t>
            </a:r>
            <a:r>
              <a:rPr lang="ja-JP" altLang="en-US" sz="1200" b="0" i="0" u="none" strike="noStrike" baseline="0" dirty="0">
                <a:latin typeface="BIZ UDPゴシック" panose="020B0400000000000000" pitchFamily="50" charset="-128"/>
                <a:ea typeface="BIZ UDPゴシック" panose="020B0400000000000000" pitchFamily="50" charset="-128"/>
              </a:rPr>
              <a:t>　</a:t>
            </a:r>
            <a:r>
              <a:rPr lang="zh-TW" altLang="en-US" sz="1200" b="0" i="0" u="none" strike="noStrike" baseline="0" dirty="0">
                <a:latin typeface="BIZ UDPゴシック" panose="020B0400000000000000" pitchFamily="50" charset="-128"/>
                <a:ea typeface="BIZ UDPゴシック" panose="020B0400000000000000" pitchFamily="50" charset="-128"/>
              </a:rPr>
              <a:t>全職種単純平均値</a:t>
            </a:r>
            <a:r>
              <a:rPr lang="ja-JP" altLang="en-US" sz="1200" b="0" i="0" u="none" strike="noStrike" baseline="0" dirty="0">
                <a:latin typeface="BIZ UDPゴシック" panose="020B0400000000000000" pitchFamily="50" charset="-128"/>
                <a:ea typeface="BIZ UDPゴシック" panose="020B0400000000000000" pitchFamily="50" charset="-128"/>
              </a:rPr>
              <a:t>参照</a:t>
            </a:r>
            <a:endParaRPr kumimoji="1" lang="ja-JP" altLang="en-US" sz="1200" dirty="0">
              <a:latin typeface="BIZ UDPゴシック" panose="020B0400000000000000" pitchFamily="50" charset="-128"/>
              <a:ea typeface="BIZ UDPゴシック" panose="020B0400000000000000" pitchFamily="50" charset="-128"/>
            </a:endParaRPr>
          </a:p>
        </p:txBody>
      </p:sp>
      <p:graphicFrame>
        <p:nvGraphicFramePr>
          <p:cNvPr id="22" name="表 21">
            <a:extLst>
              <a:ext uri="{FF2B5EF4-FFF2-40B4-BE49-F238E27FC236}">
                <a16:creationId xmlns:a16="http://schemas.microsoft.com/office/drawing/2014/main" id="{C1880406-32D1-4B87-8209-E380D66FFC3E}"/>
              </a:ext>
            </a:extLst>
          </p:cNvPr>
          <p:cNvGraphicFramePr>
            <a:graphicFrameLocks noGrp="1"/>
          </p:cNvGraphicFramePr>
          <p:nvPr/>
        </p:nvGraphicFramePr>
        <p:xfrm>
          <a:off x="190600" y="3098580"/>
          <a:ext cx="7803126" cy="712810"/>
        </p:xfrm>
        <a:graphic>
          <a:graphicData uri="http://schemas.openxmlformats.org/drawingml/2006/table">
            <a:tbl>
              <a:tblPr/>
              <a:tblGrid>
                <a:gridCol w="1112543">
                  <a:extLst>
                    <a:ext uri="{9D8B030D-6E8A-4147-A177-3AD203B41FA5}">
                      <a16:colId xmlns:a16="http://schemas.microsoft.com/office/drawing/2014/main" val="941305057"/>
                    </a:ext>
                  </a:extLst>
                </a:gridCol>
                <a:gridCol w="1112543">
                  <a:extLst>
                    <a:ext uri="{9D8B030D-6E8A-4147-A177-3AD203B41FA5}">
                      <a16:colId xmlns:a16="http://schemas.microsoft.com/office/drawing/2014/main" val="1890925194"/>
                    </a:ext>
                  </a:extLst>
                </a:gridCol>
                <a:gridCol w="1394510">
                  <a:extLst>
                    <a:ext uri="{9D8B030D-6E8A-4147-A177-3AD203B41FA5}">
                      <a16:colId xmlns:a16="http://schemas.microsoft.com/office/drawing/2014/main" val="67915292"/>
                    </a:ext>
                  </a:extLst>
                </a:gridCol>
                <a:gridCol w="1394510">
                  <a:extLst>
                    <a:ext uri="{9D8B030D-6E8A-4147-A177-3AD203B41FA5}">
                      <a16:colId xmlns:a16="http://schemas.microsoft.com/office/drawing/2014/main" val="1700525018"/>
                    </a:ext>
                  </a:extLst>
                </a:gridCol>
                <a:gridCol w="1394510">
                  <a:extLst>
                    <a:ext uri="{9D8B030D-6E8A-4147-A177-3AD203B41FA5}">
                      <a16:colId xmlns:a16="http://schemas.microsoft.com/office/drawing/2014/main" val="781685019"/>
                    </a:ext>
                  </a:extLst>
                </a:gridCol>
                <a:gridCol w="1394510">
                  <a:extLst>
                    <a:ext uri="{9D8B030D-6E8A-4147-A177-3AD203B41FA5}">
                      <a16:colId xmlns:a16="http://schemas.microsoft.com/office/drawing/2014/main" val="1135397885"/>
                    </a:ext>
                  </a:extLst>
                </a:gridCol>
              </a:tblGrid>
              <a:tr h="356405">
                <a:tc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項目</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kumimoji="1" lang="ja-JP" altLang="en-US"/>
                    </a:p>
                  </a:txBody>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H24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追加面積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R5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変更</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30268925"/>
                  </a:ext>
                </a:extLst>
              </a:tr>
              <a:tr h="356405">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用地補償費</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買収・借地</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５１億円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約</a:t>
                      </a: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5,850</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78</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約２７億円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942573"/>
                  </a:ext>
                </a:extLst>
              </a:tr>
            </a:tbl>
          </a:graphicData>
        </a:graphic>
      </p:graphicFrame>
      <p:graphicFrame>
        <p:nvGraphicFramePr>
          <p:cNvPr id="25" name="表 24">
            <a:extLst>
              <a:ext uri="{FF2B5EF4-FFF2-40B4-BE49-F238E27FC236}">
                <a16:creationId xmlns:a16="http://schemas.microsoft.com/office/drawing/2014/main" id="{B5D9FAD0-5A9B-4ED5-AE04-7EF33116531D}"/>
              </a:ext>
            </a:extLst>
          </p:cNvPr>
          <p:cNvGraphicFramePr>
            <a:graphicFrameLocks noGrp="1"/>
          </p:cNvGraphicFramePr>
          <p:nvPr/>
        </p:nvGraphicFramePr>
        <p:xfrm>
          <a:off x="190600" y="5750151"/>
          <a:ext cx="7803126" cy="712810"/>
        </p:xfrm>
        <a:graphic>
          <a:graphicData uri="http://schemas.openxmlformats.org/drawingml/2006/table">
            <a:tbl>
              <a:tblPr/>
              <a:tblGrid>
                <a:gridCol w="1112543">
                  <a:extLst>
                    <a:ext uri="{9D8B030D-6E8A-4147-A177-3AD203B41FA5}">
                      <a16:colId xmlns:a16="http://schemas.microsoft.com/office/drawing/2014/main" val="941305057"/>
                    </a:ext>
                  </a:extLst>
                </a:gridCol>
                <a:gridCol w="1112543">
                  <a:extLst>
                    <a:ext uri="{9D8B030D-6E8A-4147-A177-3AD203B41FA5}">
                      <a16:colId xmlns:a16="http://schemas.microsoft.com/office/drawing/2014/main" val="1890925194"/>
                    </a:ext>
                  </a:extLst>
                </a:gridCol>
                <a:gridCol w="1394510">
                  <a:extLst>
                    <a:ext uri="{9D8B030D-6E8A-4147-A177-3AD203B41FA5}">
                      <a16:colId xmlns:a16="http://schemas.microsoft.com/office/drawing/2014/main" val="67915292"/>
                    </a:ext>
                  </a:extLst>
                </a:gridCol>
                <a:gridCol w="1394510">
                  <a:extLst>
                    <a:ext uri="{9D8B030D-6E8A-4147-A177-3AD203B41FA5}">
                      <a16:colId xmlns:a16="http://schemas.microsoft.com/office/drawing/2014/main" val="1700525018"/>
                    </a:ext>
                  </a:extLst>
                </a:gridCol>
                <a:gridCol w="1394510">
                  <a:extLst>
                    <a:ext uri="{9D8B030D-6E8A-4147-A177-3AD203B41FA5}">
                      <a16:colId xmlns:a16="http://schemas.microsoft.com/office/drawing/2014/main" val="781685019"/>
                    </a:ext>
                  </a:extLst>
                </a:gridCol>
                <a:gridCol w="1394510">
                  <a:extLst>
                    <a:ext uri="{9D8B030D-6E8A-4147-A177-3AD203B41FA5}">
                      <a16:colId xmlns:a16="http://schemas.microsoft.com/office/drawing/2014/main" val="1135397885"/>
                    </a:ext>
                  </a:extLst>
                </a:gridCol>
              </a:tblGrid>
              <a:tr h="356405">
                <a:tc gridSpan="2">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項目</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kumimoji="1" lang="ja-JP" altLang="en-US"/>
                    </a:p>
                  </a:txBody>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H24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追加個所数（本掘）</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R5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変更</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30268925"/>
                  </a:ext>
                </a:extLst>
              </a:tr>
              <a:tr h="356405">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調査費等</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文化財調査</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億円</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116</a:t>
                      </a: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箇所</a:t>
                      </a:r>
                      <a:endParaRPr lang="en-US" alt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１５億円</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altLang="en-US" sz="1400" b="0" i="0" u="none" strike="noStrike" dirty="0">
                          <a:solidFill>
                            <a:schemeClr val="tx1"/>
                          </a:solidFill>
                          <a:effectLst/>
                          <a:latin typeface="BIZ UDPゴシック" panose="020B0400000000000000" pitchFamily="50" charset="-128"/>
                          <a:ea typeface="BIZ UDPゴシック" panose="020B0400000000000000" pitchFamily="50" charset="-128"/>
                        </a:rPr>
                        <a:t>約１４億円</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942573"/>
                  </a:ext>
                </a:extLst>
              </a:tr>
            </a:tbl>
          </a:graphicData>
        </a:graphic>
      </p:graphicFrame>
      <p:sp>
        <p:nvSpPr>
          <p:cNvPr id="28" name="右中かっこ 27">
            <a:extLst>
              <a:ext uri="{FF2B5EF4-FFF2-40B4-BE49-F238E27FC236}">
                <a16:creationId xmlns:a16="http://schemas.microsoft.com/office/drawing/2014/main" id="{56A51033-681F-4A0E-B59D-318D7745F78C}"/>
              </a:ext>
            </a:extLst>
          </p:cNvPr>
          <p:cNvSpPr/>
          <p:nvPr/>
        </p:nvSpPr>
        <p:spPr>
          <a:xfrm>
            <a:off x="8028384" y="5176200"/>
            <a:ext cx="144016" cy="9790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9DF51DD5-D3A2-4FC5-96D2-51FB8265B7CB}"/>
              </a:ext>
            </a:extLst>
          </p:cNvPr>
          <p:cNvSpPr txBox="1"/>
          <p:nvPr/>
        </p:nvSpPr>
        <p:spPr>
          <a:xfrm>
            <a:off x="8100392" y="5439512"/>
            <a:ext cx="1111202" cy="369332"/>
          </a:xfrm>
          <a:prstGeom prst="rect">
            <a:avLst/>
          </a:prstGeom>
          <a:noFill/>
        </p:spPr>
        <p:txBody>
          <a:bodyPr wrap="none" rtlCol="0">
            <a:spAutoFit/>
          </a:bodyPr>
          <a:lstStyle/>
          <a:p>
            <a:r>
              <a:rPr kumimoji="1" lang="ja-JP" altLang="en-US" dirty="0"/>
              <a:t>約</a:t>
            </a:r>
            <a:r>
              <a:rPr lang="en-US" altLang="ja-JP" dirty="0"/>
              <a:t>19</a:t>
            </a:r>
            <a:r>
              <a:rPr kumimoji="1" lang="ja-JP" altLang="en-US" dirty="0"/>
              <a:t>億円</a:t>
            </a:r>
          </a:p>
        </p:txBody>
      </p:sp>
      <p:sp>
        <p:nvSpPr>
          <p:cNvPr id="3" name="テキスト ボックス 2">
            <a:extLst>
              <a:ext uri="{FF2B5EF4-FFF2-40B4-BE49-F238E27FC236}">
                <a16:creationId xmlns:a16="http://schemas.microsoft.com/office/drawing/2014/main" id="{3146CE77-25A8-4003-ABBB-2A87AA303582}"/>
              </a:ext>
            </a:extLst>
          </p:cNvPr>
          <p:cNvSpPr txBox="1"/>
          <p:nvPr/>
        </p:nvSpPr>
        <p:spPr>
          <a:xfrm>
            <a:off x="144649" y="3834087"/>
            <a:ext cx="8616461" cy="276999"/>
          </a:xfrm>
          <a:prstGeom prst="rect">
            <a:avLst/>
          </a:prstGeom>
          <a:noFill/>
        </p:spPr>
        <p:txBody>
          <a:bodyPr wrap="none" rtlCol="0">
            <a:spAutoFit/>
          </a:bodyPr>
          <a:lstStyle/>
          <a:p>
            <a:pPr rtl="0"/>
            <a:r>
              <a:rPr lang="ja-JP" altLang="en-US" sz="1200" dirty="0">
                <a:solidFill>
                  <a:schemeClr val="tx1"/>
                </a:solidFill>
                <a:effectLst/>
                <a:latin typeface="+mj-ea"/>
                <a:ea typeface="+mj-ea"/>
              </a:rPr>
              <a:t>増額要因：調査及び設計が完了したことにより、事業に必要な用地（主に付け替え道路、工事ヤードなど）が確定したため面積が増加</a:t>
            </a:r>
            <a:endParaRPr kumimoji="1" lang="ja-JP" altLang="en-US" sz="1200" dirty="0"/>
          </a:p>
        </p:txBody>
      </p:sp>
      <p:sp>
        <p:nvSpPr>
          <p:cNvPr id="30" name="テキスト ボックス 29">
            <a:extLst>
              <a:ext uri="{FF2B5EF4-FFF2-40B4-BE49-F238E27FC236}">
                <a16:creationId xmlns:a16="http://schemas.microsoft.com/office/drawing/2014/main" id="{3F07F928-2579-4E35-AB55-89A00A4C121E}"/>
              </a:ext>
            </a:extLst>
          </p:cNvPr>
          <p:cNvSpPr txBox="1"/>
          <p:nvPr/>
        </p:nvSpPr>
        <p:spPr>
          <a:xfrm>
            <a:off x="145644" y="2424057"/>
            <a:ext cx="2210862" cy="276999"/>
          </a:xfrm>
          <a:prstGeom prst="rect">
            <a:avLst/>
          </a:prstGeom>
          <a:noFill/>
        </p:spPr>
        <p:txBody>
          <a:bodyPr wrap="none" rtlCol="0">
            <a:spAutoFit/>
          </a:bodyPr>
          <a:lstStyle/>
          <a:p>
            <a:pPr rtl="0"/>
            <a:r>
              <a:rPr lang="ja-JP" altLang="en-US" sz="1200" dirty="0">
                <a:solidFill>
                  <a:schemeClr val="tx1"/>
                </a:solidFill>
                <a:effectLst/>
                <a:latin typeface="+mj-ea"/>
                <a:ea typeface="+mj-ea"/>
              </a:rPr>
              <a:t>増額要因：物価上昇による増加</a:t>
            </a:r>
            <a:endParaRPr kumimoji="1" lang="ja-JP" altLang="en-US" sz="1200" dirty="0"/>
          </a:p>
        </p:txBody>
      </p:sp>
      <p:sp>
        <p:nvSpPr>
          <p:cNvPr id="31" name="テキスト ボックス 30">
            <a:extLst>
              <a:ext uri="{FF2B5EF4-FFF2-40B4-BE49-F238E27FC236}">
                <a16:creationId xmlns:a16="http://schemas.microsoft.com/office/drawing/2014/main" id="{E9008B85-11C0-4FD3-A76E-B3E61B30F982}"/>
              </a:ext>
            </a:extLst>
          </p:cNvPr>
          <p:cNvSpPr txBox="1"/>
          <p:nvPr/>
        </p:nvSpPr>
        <p:spPr>
          <a:xfrm>
            <a:off x="121330" y="5347179"/>
            <a:ext cx="2210862" cy="276999"/>
          </a:xfrm>
          <a:prstGeom prst="rect">
            <a:avLst/>
          </a:prstGeom>
          <a:noFill/>
        </p:spPr>
        <p:txBody>
          <a:bodyPr wrap="none" rtlCol="0">
            <a:spAutoFit/>
          </a:bodyPr>
          <a:lstStyle/>
          <a:p>
            <a:pPr rtl="0"/>
            <a:r>
              <a:rPr lang="ja-JP" altLang="en-US" sz="1200" dirty="0">
                <a:solidFill>
                  <a:schemeClr val="tx1"/>
                </a:solidFill>
                <a:effectLst/>
                <a:latin typeface="+mj-ea"/>
                <a:ea typeface="+mj-ea"/>
              </a:rPr>
              <a:t>増額要因：物価上昇による増加</a:t>
            </a:r>
            <a:endParaRPr kumimoji="1" lang="ja-JP" altLang="en-US" sz="1200" dirty="0"/>
          </a:p>
        </p:txBody>
      </p:sp>
      <p:sp>
        <p:nvSpPr>
          <p:cNvPr id="32" name="テキスト ボックス 31">
            <a:extLst>
              <a:ext uri="{FF2B5EF4-FFF2-40B4-BE49-F238E27FC236}">
                <a16:creationId xmlns:a16="http://schemas.microsoft.com/office/drawing/2014/main" id="{CBD72DB6-B514-4802-9DE0-2070B65FE2CD}"/>
              </a:ext>
            </a:extLst>
          </p:cNvPr>
          <p:cNvSpPr txBox="1"/>
          <p:nvPr/>
        </p:nvSpPr>
        <p:spPr>
          <a:xfrm>
            <a:off x="130072" y="6473652"/>
            <a:ext cx="5442516" cy="276999"/>
          </a:xfrm>
          <a:prstGeom prst="rect">
            <a:avLst/>
          </a:prstGeom>
          <a:noFill/>
        </p:spPr>
        <p:txBody>
          <a:bodyPr wrap="none" rtlCol="0">
            <a:spAutoFit/>
          </a:bodyPr>
          <a:lstStyle/>
          <a:p>
            <a:pPr rtl="0"/>
            <a:r>
              <a:rPr lang="ja-JP" altLang="en-US" sz="1200" dirty="0">
                <a:solidFill>
                  <a:schemeClr val="tx1"/>
                </a:solidFill>
                <a:effectLst/>
                <a:latin typeface="+mj-ea"/>
                <a:ea typeface="+mj-ea"/>
              </a:rPr>
              <a:t>増額要因：調査機関との協議の結果、調査範囲を拡大することとなったため増加</a:t>
            </a:r>
            <a:endParaRPr kumimoji="1" lang="ja-JP" altLang="en-US" sz="1200" dirty="0"/>
          </a:p>
        </p:txBody>
      </p:sp>
      <p:sp>
        <p:nvSpPr>
          <p:cNvPr id="33" name="テキスト ボックス 32">
            <a:extLst>
              <a:ext uri="{FF2B5EF4-FFF2-40B4-BE49-F238E27FC236}">
                <a16:creationId xmlns:a16="http://schemas.microsoft.com/office/drawing/2014/main" id="{8EAE0034-EEDD-4D3C-A591-D2C14EDC9C7D}"/>
              </a:ext>
            </a:extLst>
          </p:cNvPr>
          <p:cNvSpPr txBox="1"/>
          <p:nvPr/>
        </p:nvSpPr>
        <p:spPr>
          <a:xfrm>
            <a:off x="8100392" y="3407773"/>
            <a:ext cx="1111202" cy="369332"/>
          </a:xfrm>
          <a:prstGeom prst="rect">
            <a:avLst/>
          </a:prstGeom>
          <a:noFill/>
        </p:spPr>
        <p:txBody>
          <a:bodyPr wrap="none" rtlCol="0">
            <a:spAutoFit/>
          </a:bodyPr>
          <a:lstStyle/>
          <a:p>
            <a:r>
              <a:rPr kumimoji="1" lang="ja-JP" altLang="en-US" dirty="0"/>
              <a:t>約</a:t>
            </a:r>
            <a:r>
              <a:rPr kumimoji="1" lang="en-US" altLang="ja-JP" dirty="0"/>
              <a:t>27</a:t>
            </a:r>
            <a:r>
              <a:rPr kumimoji="1" lang="ja-JP" altLang="en-US" dirty="0"/>
              <a:t>億円</a:t>
            </a:r>
          </a:p>
        </p:txBody>
      </p:sp>
    </p:spTree>
    <p:extLst>
      <p:ext uri="{BB962C8B-B14F-4D97-AF65-F5344CB8AC3E}">
        <p14:creationId xmlns:p14="http://schemas.microsoft.com/office/powerpoint/2010/main" val="3593839935"/>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6B20AC-4E01-4B39-88BF-8C4FAF8AA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1C2A7C-4367-4520-81EE-A7F266CF4AD7}">
  <ds:schemaRefs>
    <ds:schemaRef ds:uri="4e21aece-359b-4e6f-8f54-c70e1e237c6a"/>
    <ds:schemaRef ds:uri="http://schemas.microsoft.com/office/2006/documentManagement/types"/>
    <ds:schemaRef ds:uri="http://www.w3.org/XML/1998/namespace"/>
    <ds:schemaRef ds:uri="http://schemas.microsoft.com/sharepoint/v3"/>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0673909-9E68-4D70-A83F-6DC2A369A3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12720</TotalTime>
  <Words>3242</Words>
  <Application>Microsoft Office PowerPoint</Application>
  <PresentationFormat>画面に合わせる (4:3)</PresentationFormat>
  <Paragraphs>410</Paragraphs>
  <Slides>20</Slides>
  <Notes>9</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36" baseType="lpstr">
      <vt:lpstr>BIZ UDPゴシック</vt:lpstr>
      <vt:lpstr>HGPｺﾞｼｯｸM</vt:lpstr>
      <vt:lpstr>HGSｺﾞｼｯｸM</vt:lpstr>
      <vt:lpstr>HG丸ｺﾞｼｯｸM-PRO</vt:lpstr>
      <vt:lpstr>Meiryo UI</vt:lpstr>
      <vt:lpstr>ＭＳ Ｐゴシック</vt:lpstr>
      <vt:lpstr>ＭＳ Ｐゴシック 本文</vt:lpstr>
      <vt:lpstr>ＭＳ ゴシック</vt:lpstr>
      <vt:lpstr>MSGothic</vt:lpstr>
      <vt:lpstr>游ゴシック</vt:lpstr>
      <vt:lpstr>Arial</vt:lpstr>
      <vt:lpstr>Calibri</vt:lpstr>
      <vt:lpstr>Times New Roman</vt:lpstr>
      <vt:lpstr>Viner Hand ITC</vt:lpstr>
      <vt:lpstr>Office テーマ</vt:lpstr>
      <vt:lpstr>Document</vt:lpstr>
      <vt:lpstr>令和５年度建設事業評価（連続立体交差事業）</vt:lpstr>
      <vt:lpstr>PowerPoint プレゼンテーション</vt:lpstr>
      <vt:lpstr>PowerPoint プレゼンテーション</vt:lpstr>
      <vt:lpstr>PowerPoint プレゼンテーション</vt:lpstr>
      <vt:lpstr>PowerPoint プレゼンテーション</vt:lpstr>
      <vt:lpstr>１．事業概要</vt:lpstr>
      <vt:lpstr>１．事業概要</vt:lpstr>
      <vt:lpstr>１．事業概要</vt:lpstr>
      <vt:lpstr>１．事業概要</vt:lpstr>
      <vt:lpstr>２．事業の必要性等に関する視点</vt:lpstr>
      <vt:lpstr>２．事業の必要性等に関する視点</vt:lpstr>
      <vt:lpstr>２．事業の必要性等に関する視点</vt:lpstr>
      <vt:lpstr>２．事業の必要性等に関する視点</vt:lpstr>
      <vt:lpstr>２．事業の必要性等に関する視点</vt:lpstr>
      <vt:lpstr>PowerPoint プレゼンテーション</vt:lpstr>
      <vt:lpstr>２．事業の必要性等に関する視点</vt:lpstr>
      <vt:lpstr>２．事業の必要性等に関する視点</vt:lpstr>
      <vt:lpstr>３．事業の進捗の見込みの視点</vt:lpstr>
      <vt:lpstr>４．コスト縮減や代替案⽴案等の可能性の視点</vt:lpstr>
      <vt:lpstr>５．対応方針（原案）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森　典子</cp:lastModifiedBy>
  <cp:revision>482</cp:revision>
  <cp:lastPrinted>2023-11-15T02:20:09Z</cp:lastPrinted>
  <dcterms:created xsi:type="dcterms:W3CDTF">2016-08-02T07:09:19Z</dcterms:created>
  <dcterms:modified xsi:type="dcterms:W3CDTF">2023-12-14T06:38:10Z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