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327" r:id="rId5"/>
    <p:sldId id="328" r:id="rId6"/>
    <p:sldId id="634" r:id="rId7"/>
    <p:sldId id="636" r:id="rId8"/>
    <p:sldId id="637" r:id="rId9"/>
    <p:sldId id="639" r:id="rId10"/>
    <p:sldId id="624" r:id="rId11"/>
    <p:sldId id="330" r:id="rId12"/>
    <p:sldId id="371" r:id="rId13"/>
    <p:sldId id="617" r:id="rId14"/>
    <p:sldId id="379" r:id="rId15"/>
    <p:sldId id="380" r:id="rId16"/>
    <p:sldId id="368" r:id="rId17"/>
    <p:sldId id="365" r:id="rId18"/>
    <p:sldId id="373" r:id="rId19"/>
    <p:sldId id="374" r:id="rId20"/>
    <p:sldId id="375" r:id="rId21"/>
    <p:sldId id="381" r:id="rId22"/>
    <p:sldId id="616" r:id="rId23"/>
    <p:sldId id="619" r:id="rId24"/>
    <p:sldId id="618" r:id="rId25"/>
    <p:sldId id="638" r:id="rId26"/>
    <p:sldId id="377" r:id="rId27"/>
    <p:sldId id="335" r:id="rId28"/>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33FF"/>
    <a:srgbClr val="2BD487"/>
    <a:srgbClr val="00CC66"/>
    <a:srgbClr val="FF00FF"/>
    <a:srgbClr val="00DE64"/>
    <a:srgbClr val="3366FF"/>
    <a:srgbClr val="0ED078"/>
    <a:srgbClr val="0DC5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9117" autoAdjust="0"/>
  </p:normalViewPr>
  <p:slideViewPr>
    <p:cSldViewPr>
      <p:cViewPr varScale="1">
        <p:scale>
          <a:sx n="74" d="100"/>
          <a:sy n="74" d="100"/>
        </p:scale>
        <p:origin x="1308"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4"/>
            <a:ext cx="3078428" cy="511731"/>
          </a:xfrm>
          <a:prstGeom prst="rect">
            <a:avLst/>
          </a:prstGeom>
        </p:spPr>
        <p:txBody>
          <a:bodyPr vert="horz" lIns="94621" tIns="47310" rIns="94621" bIns="47310"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4" y="4"/>
            <a:ext cx="3078428" cy="511731"/>
          </a:xfrm>
          <a:prstGeom prst="rect">
            <a:avLst/>
          </a:prstGeom>
        </p:spPr>
        <p:txBody>
          <a:bodyPr vert="horz" lIns="94621" tIns="47310" rIns="94621" bIns="47310" rtlCol="0"/>
          <a:lstStyle>
            <a:lvl1pPr algn="r">
              <a:defRPr sz="1200"/>
            </a:lvl1pPr>
          </a:lstStyle>
          <a:p>
            <a:fld id="{2BA1C464-FEAE-4865-B57F-56DDADEE69B6}" type="datetimeFigureOut">
              <a:rPr kumimoji="1" lang="ja-JP" altLang="en-US" smtClean="0"/>
              <a:t>2023/10/3</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21" tIns="47310" rIns="94621" bIns="47310" rtlCol="0" anchor="ctr"/>
          <a:lstStyle/>
          <a:p>
            <a:endParaRPr lang="ja-JP" altLang="en-US"/>
          </a:p>
        </p:txBody>
      </p:sp>
      <p:sp>
        <p:nvSpPr>
          <p:cNvPr id="5" name="ノート プレースホルダー 4"/>
          <p:cNvSpPr>
            <a:spLocks noGrp="1"/>
          </p:cNvSpPr>
          <p:nvPr>
            <p:ph type="body" sz="quarter" idx="3"/>
          </p:nvPr>
        </p:nvSpPr>
        <p:spPr>
          <a:xfrm>
            <a:off x="710408" y="4861440"/>
            <a:ext cx="5683250" cy="4605576"/>
          </a:xfrm>
          <a:prstGeom prst="rect">
            <a:avLst/>
          </a:prstGeom>
        </p:spPr>
        <p:txBody>
          <a:bodyPr vert="horz" lIns="94621" tIns="47310" rIns="94621" bIns="4731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721110"/>
            <a:ext cx="3078428" cy="511731"/>
          </a:xfrm>
          <a:prstGeom prst="rect">
            <a:avLst/>
          </a:prstGeom>
        </p:spPr>
        <p:txBody>
          <a:bodyPr vert="horz" lIns="94621" tIns="47310" rIns="94621" bIns="473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4" y="9721110"/>
            <a:ext cx="3078428" cy="511731"/>
          </a:xfrm>
          <a:prstGeom prst="rect">
            <a:avLst/>
          </a:prstGeom>
        </p:spPr>
        <p:txBody>
          <a:bodyPr vert="horz" lIns="94621" tIns="47310" rIns="94621" bIns="47310" rtlCol="0" anchor="b"/>
          <a:lstStyle>
            <a:lvl1pPr algn="r">
              <a:defRPr sz="1200"/>
            </a:lvl1pPr>
          </a:lstStyle>
          <a:p>
            <a:fld id="{49DE7A10-D343-446F-8C4C-FB9E5F5B82D7}" type="slidenum">
              <a:rPr kumimoji="1" lang="ja-JP" altLang="en-US" smtClean="0"/>
              <a:t>‹#›</a:t>
            </a:fld>
            <a:endParaRPr kumimoji="1" lang="ja-JP" altLang="en-US"/>
          </a:p>
        </p:txBody>
      </p:sp>
    </p:spTree>
    <p:extLst>
      <p:ext uri="{BB962C8B-B14F-4D97-AF65-F5344CB8AC3E}">
        <p14:creationId xmlns:p14="http://schemas.microsoft.com/office/powerpoint/2010/main" val="33558776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p:cNvSpPr>
            <a:spLocks noGrp="1" noRot="1" noChangeAspect="1" noTextEdit="1"/>
          </p:cNvSpPr>
          <p:nvPr>
            <p:ph type="sldImg"/>
          </p:nvPr>
        </p:nvSpPr>
        <p:spPr>
          <a:ln/>
        </p:spPr>
      </p:sp>
      <p:sp>
        <p:nvSpPr>
          <p:cNvPr id="55299" name="ノート プレースホルダー 2"/>
          <p:cNvSpPr>
            <a:spLocks noGrp="1"/>
          </p:cNvSpPr>
          <p:nvPr>
            <p:ph type="body" idx="1"/>
          </p:nvPr>
        </p:nvSpPr>
        <p:spPr>
          <a:noFill/>
        </p:spPr>
        <p:txBody>
          <a:bodyPr/>
          <a:lstStyle/>
          <a:p>
            <a:endParaRPr lang="ja-JP" altLang="en-US"/>
          </a:p>
        </p:txBody>
      </p:sp>
      <p:sp>
        <p:nvSpPr>
          <p:cNvPr id="55300" name="スライド番号プレースホルダー 3"/>
          <p:cNvSpPr>
            <a:spLocks noGrp="1"/>
          </p:cNvSpPr>
          <p:nvPr>
            <p:ph type="sldNum" sz="quarter" idx="5"/>
          </p:nvPr>
        </p:nvSpPr>
        <p:spPr>
          <a:noFill/>
        </p:spPr>
        <p:txBody>
          <a:bodyPr/>
          <a:lstStyle>
            <a:lvl1pPr defTabSz="944559" eaLnBrk="0" hangingPunct="0">
              <a:spcBef>
                <a:spcPct val="30000"/>
              </a:spcBef>
              <a:defRPr kumimoji="1" sz="1200">
                <a:solidFill>
                  <a:schemeClr val="tx1"/>
                </a:solidFill>
                <a:latin typeface="Arial" charset="0"/>
                <a:ea typeface="ＭＳ Ｐ明朝" pitchFamily="18" charset="-128"/>
              </a:defRPr>
            </a:lvl1pPr>
            <a:lvl2pPr marL="768788" indent="-295687" defTabSz="944559" eaLnBrk="0" hangingPunct="0">
              <a:spcBef>
                <a:spcPct val="30000"/>
              </a:spcBef>
              <a:defRPr kumimoji="1" sz="1200">
                <a:solidFill>
                  <a:schemeClr val="tx1"/>
                </a:solidFill>
                <a:latin typeface="Arial" charset="0"/>
                <a:ea typeface="ＭＳ Ｐ明朝" pitchFamily="18" charset="-128"/>
              </a:defRPr>
            </a:lvl2pPr>
            <a:lvl3pPr marL="1182751" indent="-236549" defTabSz="944559" eaLnBrk="0" hangingPunct="0">
              <a:spcBef>
                <a:spcPct val="30000"/>
              </a:spcBef>
              <a:defRPr kumimoji="1" sz="1200">
                <a:solidFill>
                  <a:schemeClr val="tx1"/>
                </a:solidFill>
                <a:latin typeface="Arial" charset="0"/>
                <a:ea typeface="ＭＳ Ｐ明朝" pitchFamily="18" charset="-128"/>
              </a:defRPr>
            </a:lvl3pPr>
            <a:lvl4pPr marL="1655851" indent="-236549" defTabSz="944559" eaLnBrk="0" hangingPunct="0">
              <a:spcBef>
                <a:spcPct val="30000"/>
              </a:spcBef>
              <a:defRPr kumimoji="1" sz="1200">
                <a:solidFill>
                  <a:schemeClr val="tx1"/>
                </a:solidFill>
                <a:latin typeface="Arial" charset="0"/>
                <a:ea typeface="ＭＳ Ｐ明朝" pitchFamily="18" charset="-128"/>
              </a:defRPr>
            </a:lvl4pPr>
            <a:lvl5pPr marL="2128951" indent="-236549" defTabSz="944559" eaLnBrk="0" hangingPunct="0">
              <a:spcBef>
                <a:spcPct val="30000"/>
              </a:spcBef>
              <a:defRPr kumimoji="1" sz="1200">
                <a:solidFill>
                  <a:schemeClr val="tx1"/>
                </a:solidFill>
                <a:latin typeface="Arial" charset="0"/>
                <a:ea typeface="ＭＳ Ｐ明朝" pitchFamily="18" charset="-128"/>
              </a:defRPr>
            </a:lvl5pPr>
            <a:lvl6pPr marL="2602054"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1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2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355"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2751C06-924E-4817-89EA-72363397E330}" type="slidenum">
              <a:rPr lang="ja-JP" altLang="en-US" smtClean="0">
                <a:ea typeface="ＭＳ Ｐゴシック" charset="-128"/>
              </a:rPr>
              <a:pPr eaLnBrk="1" hangingPunct="1">
                <a:spcBef>
                  <a:spcPct val="0"/>
                </a:spcBef>
              </a:pPr>
              <a:t>1</a:t>
            </a:fld>
            <a:endParaRPr lang="ja-JP" altLang="en-US">
              <a:ea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559" eaLnBrk="0" hangingPunct="0">
              <a:spcBef>
                <a:spcPct val="30000"/>
              </a:spcBef>
              <a:defRPr kumimoji="1" sz="1200">
                <a:solidFill>
                  <a:schemeClr val="tx1"/>
                </a:solidFill>
                <a:latin typeface="Arial" charset="0"/>
                <a:ea typeface="ＭＳ Ｐ明朝" pitchFamily="18" charset="-128"/>
              </a:defRPr>
            </a:lvl1pPr>
            <a:lvl2pPr marL="768788" indent="-295687" defTabSz="944559" eaLnBrk="0" hangingPunct="0">
              <a:spcBef>
                <a:spcPct val="30000"/>
              </a:spcBef>
              <a:defRPr kumimoji="1" sz="1200">
                <a:solidFill>
                  <a:schemeClr val="tx1"/>
                </a:solidFill>
                <a:latin typeface="Arial" charset="0"/>
                <a:ea typeface="ＭＳ Ｐ明朝" pitchFamily="18" charset="-128"/>
              </a:defRPr>
            </a:lvl2pPr>
            <a:lvl3pPr marL="1182751" indent="-236549" defTabSz="944559" eaLnBrk="0" hangingPunct="0">
              <a:spcBef>
                <a:spcPct val="30000"/>
              </a:spcBef>
              <a:defRPr kumimoji="1" sz="1200">
                <a:solidFill>
                  <a:schemeClr val="tx1"/>
                </a:solidFill>
                <a:latin typeface="Arial" charset="0"/>
                <a:ea typeface="ＭＳ Ｐ明朝" pitchFamily="18" charset="-128"/>
              </a:defRPr>
            </a:lvl3pPr>
            <a:lvl4pPr marL="1655851" indent="-236549" defTabSz="944559" eaLnBrk="0" hangingPunct="0">
              <a:spcBef>
                <a:spcPct val="30000"/>
              </a:spcBef>
              <a:defRPr kumimoji="1" sz="1200">
                <a:solidFill>
                  <a:schemeClr val="tx1"/>
                </a:solidFill>
                <a:latin typeface="Arial" charset="0"/>
                <a:ea typeface="ＭＳ Ｐ明朝" pitchFamily="18" charset="-128"/>
              </a:defRPr>
            </a:lvl4pPr>
            <a:lvl5pPr marL="2128951" indent="-236549" defTabSz="944559" eaLnBrk="0" hangingPunct="0">
              <a:spcBef>
                <a:spcPct val="30000"/>
              </a:spcBef>
              <a:defRPr kumimoji="1" sz="1200">
                <a:solidFill>
                  <a:schemeClr val="tx1"/>
                </a:solidFill>
                <a:latin typeface="Arial" charset="0"/>
                <a:ea typeface="ＭＳ Ｐ明朝" pitchFamily="18" charset="-128"/>
              </a:defRPr>
            </a:lvl5pPr>
            <a:lvl6pPr marL="2602054"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1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2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355"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19</a:t>
            </a:fld>
            <a:endParaRPr lang="en-US" altLang="ja-JP">
              <a:ea typeface="ＭＳ Ｐゴシック" charset="-128"/>
            </a:endParaRPr>
          </a:p>
        </p:txBody>
      </p:sp>
    </p:spTree>
    <p:extLst>
      <p:ext uri="{BB962C8B-B14F-4D97-AF65-F5344CB8AC3E}">
        <p14:creationId xmlns:p14="http://schemas.microsoft.com/office/powerpoint/2010/main" val="316841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559" eaLnBrk="0" hangingPunct="0">
              <a:spcBef>
                <a:spcPct val="30000"/>
              </a:spcBef>
              <a:defRPr kumimoji="1" sz="1200">
                <a:solidFill>
                  <a:schemeClr val="tx1"/>
                </a:solidFill>
                <a:latin typeface="Arial" charset="0"/>
                <a:ea typeface="ＭＳ Ｐ明朝" pitchFamily="18" charset="-128"/>
              </a:defRPr>
            </a:lvl1pPr>
            <a:lvl2pPr marL="768788" indent="-295687" defTabSz="944559" eaLnBrk="0" hangingPunct="0">
              <a:spcBef>
                <a:spcPct val="30000"/>
              </a:spcBef>
              <a:defRPr kumimoji="1" sz="1200">
                <a:solidFill>
                  <a:schemeClr val="tx1"/>
                </a:solidFill>
                <a:latin typeface="Arial" charset="0"/>
                <a:ea typeface="ＭＳ Ｐ明朝" pitchFamily="18" charset="-128"/>
              </a:defRPr>
            </a:lvl2pPr>
            <a:lvl3pPr marL="1182751" indent="-236549" defTabSz="944559" eaLnBrk="0" hangingPunct="0">
              <a:spcBef>
                <a:spcPct val="30000"/>
              </a:spcBef>
              <a:defRPr kumimoji="1" sz="1200">
                <a:solidFill>
                  <a:schemeClr val="tx1"/>
                </a:solidFill>
                <a:latin typeface="Arial" charset="0"/>
                <a:ea typeface="ＭＳ Ｐ明朝" pitchFamily="18" charset="-128"/>
              </a:defRPr>
            </a:lvl3pPr>
            <a:lvl4pPr marL="1655851" indent="-236549" defTabSz="944559" eaLnBrk="0" hangingPunct="0">
              <a:spcBef>
                <a:spcPct val="30000"/>
              </a:spcBef>
              <a:defRPr kumimoji="1" sz="1200">
                <a:solidFill>
                  <a:schemeClr val="tx1"/>
                </a:solidFill>
                <a:latin typeface="Arial" charset="0"/>
                <a:ea typeface="ＭＳ Ｐ明朝" pitchFamily="18" charset="-128"/>
              </a:defRPr>
            </a:lvl4pPr>
            <a:lvl5pPr marL="2128951" indent="-236549" defTabSz="944559" eaLnBrk="0" hangingPunct="0">
              <a:spcBef>
                <a:spcPct val="30000"/>
              </a:spcBef>
              <a:defRPr kumimoji="1" sz="1200">
                <a:solidFill>
                  <a:schemeClr val="tx1"/>
                </a:solidFill>
                <a:latin typeface="Arial" charset="0"/>
                <a:ea typeface="ＭＳ Ｐ明朝" pitchFamily="18" charset="-128"/>
              </a:defRPr>
            </a:lvl5pPr>
            <a:lvl6pPr marL="2602054"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1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2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355"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20</a:t>
            </a:fld>
            <a:endParaRPr lang="en-US" altLang="ja-JP">
              <a:ea typeface="ＭＳ Ｐゴシック" charset="-128"/>
            </a:endParaRPr>
          </a:p>
        </p:txBody>
      </p:sp>
    </p:spTree>
    <p:extLst>
      <p:ext uri="{BB962C8B-B14F-4D97-AF65-F5344CB8AC3E}">
        <p14:creationId xmlns:p14="http://schemas.microsoft.com/office/powerpoint/2010/main" val="366497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788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734" indent="-288824" defTabSz="93788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5927"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8836"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1745"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78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582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286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4990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21</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6569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788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734" indent="-288824" defTabSz="93788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5927"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8836"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1745"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78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582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286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4990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22</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2999603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スライド イメージ プレースホルダー 1"/>
          <p:cNvSpPr>
            <a:spLocks noGrp="1" noRot="1" noChangeAspect="1" noTextEdit="1"/>
          </p:cNvSpPr>
          <p:nvPr>
            <p:ph type="sldImg"/>
          </p:nvPr>
        </p:nvSpPr>
        <p:spPr>
          <a:ln/>
        </p:spPr>
      </p:sp>
      <p:sp>
        <p:nvSpPr>
          <p:cNvPr id="56323" name="ノート プレースホルダー 2"/>
          <p:cNvSpPr>
            <a:spLocks noGrp="1"/>
          </p:cNvSpPr>
          <p:nvPr>
            <p:ph type="body" idx="1"/>
          </p:nvPr>
        </p:nvSpPr>
        <p:spPr>
          <a:noFill/>
        </p:spPr>
        <p:txBody>
          <a:bodyPr/>
          <a:lstStyle/>
          <a:p>
            <a:endParaRPr lang="ja-JP" altLang="en-US"/>
          </a:p>
        </p:txBody>
      </p:sp>
      <p:sp>
        <p:nvSpPr>
          <p:cNvPr id="56324" name="スライド番号プレースホルダー 3"/>
          <p:cNvSpPr>
            <a:spLocks noGrp="1"/>
          </p:cNvSpPr>
          <p:nvPr>
            <p:ph type="sldNum" sz="quarter" idx="5"/>
          </p:nvPr>
        </p:nvSpPr>
        <p:spPr>
          <a:noFill/>
        </p:spPr>
        <p:txBody>
          <a:bodyPr/>
          <a:lstStyle>
            <a:lvl1pPr defTabSz="944559" eaLnBrk="0" hangingPunct="0">
              <a:spcBef>
                <a:spcPct val="30000"/>
              </a:spcBef>
              <a:defRPr kumimoji="1" sz="1200">
                <a:solidFill>
                  <a:schemeClr val="tx1"/>
                </a:solidFill>
                <a:latin typeface="Arial" charset="0"/>
                <a:ea typeface="ＭＳ Ｐ明朝" pitchFamily="18" charset="-128"/>
              </a:defRPr>
            </a:lvl1pPr>
            <a:lvl2pPr marL="768788" indent="-295687" defTabSz="944559" eaLnBrk="0" hangingPunct="0">
              <a:spcBef>
                <a:spcPct val="30000"/>
              </a:spcBef>
              <a:defRPr kumimoji="1" sz="1200">
                <a:solidFill>
                  <a:schemeClr val="tx1"/>
                </a:solidFill>
                <a:latin typeface="Arial" charset="0"/>
                <a:ea typeface="ＭＳ Ｐ明朝" pitchFamily="18" charset="-128"/>
              </a:defRPr>
            </a:lvl2pPr>
            <a:lvl3pPr marL="1182751" indent="-236549" defTabSz="944559" eaLnBrk="0" hangingPunct="0">
              <a:spcBef>
                <a:spcPct val="30000"/>
              </a:spcBef>
              <a:defRPr kumimoji="1" sz="1200">
                <a:solidFill>
                  <a:schemeClr val="tx1"/>
                </a:solidFill>
                <a:latin typeface="Arial" charset="0"/>
                <a:ea typeface="ＭＳ Ｐ明朝" pitchFamily="18" charset="-128"/>
              </a:defRPr>
            </a:lvl3pPr>
            <a:lvl4pPr marL="1655851" indent="-236549" defTabSz="944559" eaLnBrk="0" hangingPunct="0">
              <a:spcBef>
                <a:spcPct val="30000"/>
              </a:spcBef>
              <a:defRPr kumimoji="1" sz="1200">
                <a:solidFill>
                  <a:schemeClr val="tx1"/>
                </a:solidFill>
                <a:latin typeface="Arial" charset="0"/>
                <a:ea typeface="ＭＳ Ｐ明朝" pitchFamily="18" charset="-128"/>
              </a:defRPr>
            </a:lvl4pPr>
            <a:lvl5pPr marL="2128951" indent="-236549" defTabSz="944559" eaLnBrk="0" hangingPunct="0">
              <a:spcBef>
                <a:spcPct val="30000"/>
              </a:spcBef>
              <a:defRPr kumimoji="1" sz="1200">
                <a:solidFill>
                  <a:schemeClr val="tx1"/>
                </a:solidFill>
                <a:latin typeface="Arial" charset="0"/>
                <a:ea typeface="ＭＳ Ｐ明朝" pitchFamily="18" charset="-128"/>
              </a:defRPr>
            </a:lvl5pPr>
            <a:lvl6pPr marL="2602054"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1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2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355"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ED642DB6-4345-4B59-88FC-8CCFCC54FDEA}" type="slidenum">
              <a:rPr lang="ja-JP" altLang="en-US" smtClean="0">
                <a:ea typeface="ＭＳ Ｐゴシック" charset="-128"/>
              </a:rPr>
              <a:pPr eaLnBrk="1" hangingPunct="1">
                <a:spcBef>
                  <a:spcPct val="0"/>
                </a:spcBef>
              </a:pPr>
              <a:t>2</a:t>
            </a:fld>
            <a:endParaRPr lang="ja-JP" altLang="en-US">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788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734" indent="-288824" defTabSz="93788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5927"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8836"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1745"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78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582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286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4990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3</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3480490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p:cNvSpPr>
            <a:spLocks noGrp="1" noRot="1" noChangeAspect="1" noChangeArrowheads="1" noTextEdit="1"/>
          </p:cNvSpPr>
          <p:nvPr>
            <p:ph type="sldImg"/>
          </p:nvPr>
        </p:nvSpPr>
        <p:spPr>
          <a:ln/>
        </p:spPr>
      </p:sp>
      <p:sp>
        <p:nvSpPr>
          <p:cNvPr id="40963"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40964"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788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1734" indent="-288824" defTabSz="93788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75927"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48836"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21745" indent="-228521" defTabSz="93788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7878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35825"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9286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49904" indent="-228521" defTabSz="93788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7C833A9-E24A-4257-BFA5-7A5A225B9908}" type="slidenum">
              <a:rPr lang="ja-JP" altLang="en-US" smtClean="0">
                <a:ea typeface="ＭＳ Ｐゴシック" panose="020B0600070205080204" pitchFamily="50" charset="-128"/>
              </a:rPr>
              <a:pPr>
                <a:spcBef>
                  <a:spcPct val="0"/>
                </a:spcBef>
              </a:pPr>
              <a:t>4</a:t>
            </a:fld>
            <a:endParaRPr lang="ja-JP" altLang="en-US">
              <a:ea typeface="ＭＳ Ｐゴシック" panose="020B0600070205080204" pitchFamily="50" charset="-128"/>
            </a:endParaRPr>
          </a:p>
        </p:txBody>
      </p:sp>
    </p:spTree>
    <p:extLst>
      <p:ext uri="{BB962C8B-B14F-4D97-AF65-F5344CB8AC3E}">
        <p14:creationId xmlns:p14="http://schemas.microsoft.com/office/powerpoint/2010/main" val="182561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2914" eaLnBrk="0" hangingPunct="0">
              <a:spcBef>
                <a:spcPct val="30000"/>
              </a:spcBef>
              <a:defRPr kumimoji="1" sz="1200">
                <a:solidFill>
                  <a:schemeClr val="tx1"/>
                </a:solidFill>
                <a:latin typeface="Arial" charset="0"/>
                <a:ea typeface="ＭＳ Ｐ明朝" pitchFamily="18" charset="-128"/>
              </a:defRPr>
            </a:lvl1pPr>
            <a:lvl2pPr marL="767145" indent="-294045" defTabSz="942914" eaLnBrk="0" hangingPunct="0">
              <a:spcBef>
                <a:spcPct val="30000"/>
              </a:spcBef>
              <a:defRPr kumimoji="1" sz="1200">
                <a:solidFill>
                  <a:schemeClr val="tx1"/>
                </a:solidFill>
                <a:latin typeface="Arial" charset="0"/>
                <a:ea typeface="ＭＳ Ｐ明朝" pitchFamily="18" charset="-128"/>
              </a:defRPr>
            </a:lvl2pPr>
            <a:lvl3pPr marL="1181109" indent="-234908" defTabSz="942914" eaLnBrk="0" hangingPunct="0">
              <a:spcBef>
                <a:spcPct val="30000"/>
              </a:spcBef>
              <a:defRPr kumimoji="1" sz="1200">
                <a:solidFill>
                  <a:schemeClr val="tx1"/>
                </a:solidFill>
                <a:latin typeface="Arial" charset="0"/>
                <a:ea typeface="ＭＳ Ｐ明朝" pitchFamily="18" charset="-128"/>
              </a:defRPr>
            </a:lvl3pPr>
            <a:lvl4pPr marL="1654209" indent="-234908" defTabSz="942914" eaLnBrk="0" hangingPunct="0">
              <a:spcBef>
                <a:spcPct val="30000"/>
              </a:spcBef>
              <a:defRPr kumimoji="1" sz="1200">
                <a:solidFill>
                  <a:schemeClr val="tx1"/>
                </a:solidFill>
                <a:latin typeface="Arial" charset="0"/>
                <a:ea typeface="ＭＳ Ｐ明朝" pitchFamily="18" charset="-128"/>
              </a:defRPr>
            </a:lvl4pPr>
            <a:lvl5pPr marL="2127310" indent="-234908" defTabSz="942914" eaLnBrk="0" hangingPunct="0">
              <a:spcBef>
                <a:spcPct val="30000"/>
              </a:spcBef>
              <a:defRPr kumimoji="1" sz="1200">
                <a:solidFill>
                  <a:schemeClr val="tx1"/>
                </a:solidFill>
                <a:latin typeface="Arial" charset="0"/>
                <a:ea typeface="ＭＳ Ｐ明朝" pitchFamily="18" charset="-128"/>
              </a:defRPr>
            </a:lvl5pPr>
            <a:lvl6pPr marL="26004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5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66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19712"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8</a:t>
            </a:fld>
            <a:endParaRPr lang="ja-JP" altLang="en-US">
              <a:ea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2914" eaLnBrk="0" hangingPunct="0">
              <a:spcBef>
                <a:spcPct val="30000"/>
              </a:spcBef>
              <a:defRPr kumimoji="1" sz="1200">
                <a:solidFill>
                  <a:schemeClr val="tx1"/>
                </a:solidFill>
                <a:latin typeface="Arial" charset="0"/>
                <a:ea typeface="ＭＳ Ｐ明朝" pitchFamily="18" charset="-128"/>
              </a:defRPr>
            </a:lvl1pPr>
            <a:lvl2pPr marL="767145" indent="-294045" defTabSz="942914" eaLnBrk="0" hangingPunct="0">
              <a:spcBef>
                <a:spcPct val="30000"/>
              </a:spcBef>
              <a:defRPr kumimoji="1" sz="1200">
                <a:solidFill>
                  <a:schemeClr val="tx1"/>
                </a:solidFill>
                <a:latin typeface="Arial" charset="0"/>
                <a:ea typeface="ＭＳ Ｐ明朝" pitchFamily="18" charset="-128"/>
              </a:defRPr>
            </a:lvl2pPr>
            <a:lvl3pPr marL="1181109" indent="-234908" defTabSz="942914" eaLnBrk="0" hangingPunct="0">
              <a:spcBef>
                <a:spcPct val="30000"/>
              </a:spcBef>
              <a:defRPr kumimoji="1" sz="1200">
                <a:solidFill>
                  <a:schemeClr val="tx1"/>
                </a:solidFill>
                <a:latin typeface="Arial" charset="0"/>
                <a:ea typeface="ＭＳ Ｐ明朝" pitchFamily="18" charset="-128"/>
              </a:defRPr>
            </a:lvl3pPr>
            <a:lvl4pPr marL="1654209" indent="-234908" defTabSz="942914" eaLnBrk="0" hangingPunct="0">
              <a:spcBef>
                <a:spcPct val="30000"/>
              </a:spcBef>
              <a:defRPr kumimoji="1" sz="1200">
                <a:solidFill>
                  <a:schemeClr val="tx1"/>
                </a:solidFill>
                <a:latin typeface="Arial" charset="0"/>
                <a:ea typeface="ＭＳ Ｐ明朝" pitchFamily="18" charset="-128"/>
              </a:defRPr>
            </a:lvl4pPr>
            <a:lvl5pPr marL="2127310" indent="-234908" defTabSz="942914" eaLnBrk="0" hangingPunct="0">
              <a:spcBef>
                <a:spcPct val="30000"/>
              </a:spcBef>
              <a:defRPr kumimoji="1" sz="1200">
                <a:solidFill>
                  <a:schemeClr val="tx1"/>
                </a:solidFill>
                <a:latin typeface="Arial" charset="0"/>
                <a:ea typeface="ＭＳ Ｐ明朝" pitchFamily="18" charset="-128"/>
              </a:defRPr>
            </a:lvl5pPr>
            <a:lvl6pPr marL="26004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5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66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19712"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9</a:t>
            </a:fld>
            <a:endParaRPr lang="ja-JP" altLang="en-US">
              <a:ea typeface="ＭＳ Ｐゴシック" charset="-128"/>
            </a:endParaRPr>
          </a:p>
        </p:txBody>
      </p:sp>
    </p:spTree>
    <p:extLst>
      <p:ext uri="{BB962C8B-B14F-4D97-AF65-F5344CB8AC3E}">
        <p14:creationId xmlns:p14="http://schemas.microsoft.com/office/powerpoint/2010/main" val="2381612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スライド イメージ プレースホルダー 1"/>
          <p:cNvSpPr>
            <a:spLocks noGrp="1" noRot="1" noChangeAspect="1" noTextEdit="1"/>
          </p:cNvSpPr>
          <p:nvPr>
            <p:ph type="sldImg"/>
          </p:nvPr>
        </p:nvSpPr>
        <p:spPr>
          <a:ln/>
        </p:spPr>
      </p:sp>
      <p:sp>
        <p:nvSpPr>
          <p:cNvPr id="58371" name="ノート プレースホルダー 2"/>
          <p:cNvSpPr>
            <a:spLocks noGrp="1"/>
          </p:cNvSpPr>
          <p:nvPr>
            <p:ph type="body" idx="1"/>
          </p:nvPr>
        </p:nvSpPr>
        <p:spPr>
          <a:noFill/>
        </p:spPr>
        <p:txBody>
          <a:bodyPr/>
          <a:lstStyle/>
          <a:p>
            <a:endParaRPr lang="ja-JP" altLang="en-US"/>
          </a:p>
        </p:txBody>
      </p:sp>
      <p:sp>
        <p:nvSpPr>
          <p:cNvPr id="58372" name="スライド番号プレースホルダー 3"/>
          <p:cNvSpPr>
            <a:spLocks noGrp="1"/>
          </p:cNvSpPr>
          <p:nvPr>
            <p:ph type="sldNum" sz="quarter" idx="5"/>
          </p:nvPr>
        </p:nvSpPr>
        <p:spPr>
          <a:noFill/>
        </p:spPr>
        <p:txBody>
          <a:bodyPr/>
          <a:lstStyle>
            <a:lvl1pPr defTabSz="942914" eaLnBrk="0" hangingPunct="0">
              <a:spcBef>
                <a:spcPct val="30000"/>
              </a:spcBef>
              <a:defRPr kumimoji="1" sz="1200">
                <a:solidFill>
                  <a:schemeClr val="tx1"/>
                </a:solidFill>
                <a:latin typeface="Arial" charset="0"/>
                <a:ea typeface="ＭＳ Ｐ明朝" pitchFamily="18" charset="-128"/>
              </a:defRPr>
            </a:lvl1pPr>
            <a:lvl2pPr marL="767145" indent="-294045" defTabSz="942914" eaLnBrk="0" hangingPunct="0">
              <a:spcBef>
                <a:spcPct val="30000"/>
              </a:spcBef>
              <a:defRPr kumimoji="1" sz="1200">
                <a:solidFill>
                  <a:schemeClr val="tx1"/>
                </a:solidFill>
                <a:latin typeface="Arial" charset="0"/>
                <a:ea typeface="ＭＳ Ｐ明朝" pitchFamily="18" charset="-128"/>
              </a:defRPr>
            </a:lvl2pPr>
            <a:lvl3pPr marL="1181109" indent="-234908" defTabSz="942914" eaLnBrk="0" hangingPunct="0">
              <a:spcBef>
                <a:spcPct val="30000"/>
              </a:spcBef>
              <a:defRPr kumimoji="1" sz="1200">
                <a:solidFill>
                  <a:schemeClr val="tx1"/>
                </a:solidFill>
                <a:latin typeface="Arial" charset="0"/>
                <a:ea typeface="ＭＳ Ｐ明朝" pitchFamily="18" charset="-128"/>
              </a:defRPr>
            </a:lvl3pPr>
            <a:lvl4pPr marL="1654209" indent="-234908" defTabSz="942914" eaLnBrk="0" hangingPunct="0">
              <a:spcBef>
                <a:spcPct val="30000"/>
              </a:spcBef>
              <a:defRPr kumimoji="1" sz="1200">
                <a:solidFill>
                  <a:schemeClr val="tx1"/>
                </a:solidFill>
                <a:latin typeface="Arial" charset="0"/>
                <a:ea typeface="ＭＳ Ｐ明朝" pitchFamily="18" charset="-128"/>
              </a:defRPr>
            </a:lvl4pPr>
            <a:lvl5pPr marL="2127310" indent="-234908" defTabSz="942914" eaLnBrk="0" hangingPunct="0">
              <a:spcBef>
                <a:spcPct val="30000"/>
              </a:spcBef>
              <a:defRPr kumimoji="1" sz="1200">
                <a:solidFill>
                  <a:schemeClr val="tx1"/>
                </a:solidFill>
                <a:latin typeface="Arial" charset="0"/>
                <a:ea typeface="ＭＳ Ｐ明朝" pitchFamily="18" charset="-128"/>
              </a:defRPr>
            </a:lvl5pPr>
            <a:lvl6pPr marL="26004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35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6611"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19712" indent="-234908" defTabSz="942914"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70174E6-DCEF-4B02-B130-D501346ACB48}" type="slidenum">
              <a:rPr lang="ja-JP" altLang="en-US" smtClean="0">
                <a:ea typeface="ＭＳ Ｐゴシック" charset="-128"/>
              </a:rPr>
              <a:pPr eaLnBrk="1" hangingPunct="1">
                <a:spcBef>
                  <a:spcPct val="0"/>
                </a:spcBef>
              </a:pPr>
              <a:t>10</a:t>
            </a:fld>
            <a:endParaRPr lang="ja-JP" altLang="en-US">
              <a:ea typeface="ＭＳ Ｐゴシック" charset="-128"/>
            </a:endParaRPr>
          </a:p>
        </p:txBody>
      </p:sp>
    </p:spTree>
    <p:extLst>
      <p:ext uri="{BB962C8B-B14F-4D97-AF65-F5344CB8AC3E}">
        <p14:creationId xmlns:p14="http://schemas.microsoft.com/office/powerpoint/2010/main" val="2864347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p:cNvSpPr>
            <a:spLocks noGrp="1" noRot="1" noChangeAspect="1" noChangeArrowheads="1" noTextEdit="1"/>
          </p:cNvSpPr>
          <p:nvPr>
            <p:ph type="sldImg"/>
          </p:nvPr>
        </p:nvSpPr>
        <p:spPr>
          <a:ln/>
        </p:spPr>
      </p:sp>
      <p:sp>
        <p:nvSpPr>
          <p:cNvPr id="28675" name="ノート プレースホルダー 2"/>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dirty="0">
              <a:latin typeface="Arial" panose="020B0604020202020204" pitchFamily="34" charset="0"/>
            </a:endParaRPr>
          </a:p>
        </p:txBody>
      </p:sp>
      <p:sp>
        <p:nvSpPr>
          <p:cNvPr id="28676" name="スライド番号プレースホルダー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defTabSz="939564">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62256" indent="-286676" defTabSz="939564">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81498" indent="-227019" defTabSz="939564">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58738" indent="-227019" defTabSz="939564">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134319" indent="-227019" defTabSz="939564">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611557" indent="-227019" defTabSz="93956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3088795" indent="-227019" defTabSz="93956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566034" indent="-227019" defTabSz="93956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4043274" indent="-227019" defTabSz="939564"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D388CB9-BFC3-4546-9107-149FB43A335C}" type="slidenum">
              <a:rPr lang="ja-JP" altLang="en-US" smtClean="0">
                <a:ea typeface="ＭＳ Ｐゴシック" panose="020B0600070205080204" pitchFamily="50" charset="-128"/>
              </a:rPr>
              <a:pPr>
                <a:spcBef>
                  <a:spcPct val="0"/>
                </a:spcBef>
              </a:pPr>
              <a:t>11</a:t>
            </a:fld>
            <a:endParaRPr lang="ja-JP" altLang="en-US" dirty="0">
              <a:ea typeface="ＭＳ Ｐゴシック" panose="020B0600070205080204" pitchFamily="50" charset="-128"/>
            </a:endParaRPr>
          </a:p>
        </p:txBody>
      </p:sp>
    </p:spTree>
    <p:extLst>
      <p:ext uri="{BB962C8B-B14F-4D97-AF65-F5344CB8AC3E}">
        <p14:creationId xmlns:p14="http://schemas.microsoft.com/office/powerpoint/2010/main" val="3215690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p:cNvSpPr>
            <a:spLocks noGrp="1" noRot="1" noChangeAspect="1" noTextEdit="1"/>
          </p:cNvSpPr>
          <p:nvPr>
            <p:ph type="sldImg"/>
          </p:nvPr>
        </p:nvSpPr>
        <p:spPr>
          <a:ln/>
        </p:spPr>
      </p:sp>
      <p:sp>
        <p:nvSpPr>
          <p:cNvPr id="60419" name="ノート プレースホルダー 2"/>
          <p:cNvSpPr>
            <a:spLocks noGrp="1"/>
          </p:cNvSpPr>
          <p:nvPr>
            <p:ph type="body" idx="1"/>
          </p:nvPr>
        </p:nvSpPr>
        <p:spPr>
          <a:noFill/>
        </p:spPr>
        <p:txBody>
          <a:bodyPr/>
          <a:lstStyle/>
          <a:p>
            <a:endParaRPr lang="ja-JP" altLang="en-US"/>
          </a:p>
        </p:txBody>
      </p:sp>
      <p:sp>
        <p:nvSpPr>
          <p:cNvPr id="60420" name="スライド番号プレースホルダー 3"/>
          <p:cNvSpPr>
            <a:spLocks noGrp="1"/>
          </p:cNvSpPr>
          <p:nvPr>
            <p:ph type="sldNum" sz="quarter" idx="5"/>
          </p:nvPr>
        </p:nvSpPr>
        <p:spPr>
          <a:noFill/>
        </p:spPr>
        <p:txBody>
          <a:bodyPr/>
          <a:lstStyle>
            <a:lvl1pPr defTabSz="944559" eaLnBrk="0" hangingPunct="0">
              <a:spcBef>
                <a:spcPct val="30000"/>
              </a:spcBef>
              <a:defRPr kumimoji="1" sz="1200">
                <a:solidFill>
                  <a:schemeClr val="tx1"/>
                </a:solidFill>
                <a:latin typeface="Arial" charset="0"/>
                <a:ea typeface="ＭＳ Ｐ明朝" pitchFamily="18" charset="-128"/>
              </a:defRPr>
            </a:lvl1pPr>
            <a:lvl2pPr marL="768788" indent="-295687" defTabSz="944559" eaLnBrk="0" hangingPunct="0">
              <a:spcBef>
                <a:spcPct val="30000"/>
              </a:spcBef>
              <a:defRPr kumimoji="1" sz="1200">
                <a:solidFill>
                  <a:schemeClr val="tx1"/>
                </a:solidFill>
                <a:latin typeface="Arial" charset="0"/>
                <a:ea typeface="ＭＳ Ｐ明朝" pitchFamily="18" charset="-128"/>
              </a:defRPr>
            </a:lvl2pPr>
            <a:lvl3pPr marL="1182751" indent="-236549" defTabSz="944559" eaLnBrk="0" hangingPunct="0">
              <a:spcBef>
                <a:spcPct val="30000"/>
              </a:spcBef>
              <a:defRPr kumimoji="1" sz="1200">
                <a:solidFill>
                  <a:schemeClr val="tx1"/>
                </a:solidFill>
                <a:latin typeface="Arial" charset="0"/>
                <a:ea typeface="ＭＳ Ｐ明朝" pitchFamily="18" charset="-128"/>
              </a:defRPr>
            </a:lvl3pPr>
            <a:lvl4pPr marL="1655851" indent="-236549" defTabSz="944559" eaLnBrk="0" hangingPunct="0">
              <a:spcBef>
                <a:spcPct val="30000"/>
              </a:spcBef>
              <a:defRPr kumimoji="1" sz="1200">
                <a:solidFill>
                  <a:schemeClr val="tx1"/>
                </a:solidFill>
                <a:latin typeface="Arial" charset="0"/>
                <a:ea typeface="ＭＳ Ｐ明朝" pitchFamily="18" charset="-128"/>
              </a:defRPr>
            </a:lvl4pPr>
            <a:lvl5pPr marL="2128951" indent="-236549" defTabSz="944559" eaLnBrk="0" hangingPunct="0">
              <a:spcBef>
                <a:spcPct val="30000"/>
              </a:spcBef>
              <a:defRPr kumimoji="1" sz="1200">
                <a:solidFill>
                  <a:schemeClr val="tx1"/>
                </a:solidFill>
                <a:latin typeface="Arial" charset="0"/>
                <a:ea typeface="ＭＳ Ｐ明朝" pitchFamily="18" charset="-128"/>
              </a:defRPr>
            </a:lvl5pPr>
            <a:lvl6pPr marL="2602054"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6pPr>
            <a:lvl7pPr marL="30751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7pPr>
            <a:lvl8pPr marL="3548253"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8pPr>
            <a:lvl9pPr marL="4021355" indent="-236549" defTabSz="944559"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AC8D6746-9CD8-4942-823C-DFA4C19689B7}" type="slidenum">
              <a:rPr lang="en-US" altLang="ja-JP" smtClean="0">
                <a:ea typeface="ＭＳ Ｐゴシック" charset="-128"/>
              </a:rPr>
              <a:pPr eaLnBrk="1" hangingPunct="1">
                <a:spcBef>
                  <a:spcPct val="0"/>
                </a:spcBef>
              </a:pPr>
              <a:t>13</a:t>
            </a:fld>
            <a:endParaRPr lang="en-US" altLang="ja-JP">
              <a:ea typeface="ＭＳ Ｐゴシック" charset="-128"/>
            </a:endParaRPr>
          </a:p>
        </p:txBody>
      </p:sp>
    </p:spTree>
    <p:extLst>
      <p:ext uri="{BB962C8B-B14F-4D97-AF65-F5344CB8AC3E}">
        <p14:creationId xmlns:p14="http://schemas.microsoft.com/office/powerpoint/2010/main" val="2950554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kumimoji="1" lang="ja-JP" altLang="en-US" smtClean="0"/>
              <a:t>2023/10/3</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2D8002D-B5B0-4BAC-B1F6-782DDCCE6D9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ED720-0104-4369-84BC-D37694168613}" type="datetimeFigureOut">
              <a:rPr kumimoji="1" lang="ja-JP" altLang="en-US" smtClean="0"/>
              <a:t>2023/10/3</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D8002D-B5B0-4BAC-B1F6-782DDCCE6D9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EC555F9-D016-4CFA-969B-568D546C7A8A}" type="slidenum">
              <a:rPr lang="ja-JP" altLang="en-US" sz="2000" smtClean="0">
                <a:latin typeface="Arial" charset="0"/>
              </a:rPr>
              <a:pPr eaLnBrk="1" hangingPunct="1">
                <a:spcBef>
                  <a:spcPct val="0"/>
                </a:spcBef>
                <a:buFontTx/>
                <a:buNone/>
              </a:pPr>
              <a:t>1</a:t>
            </a:fld>
            <a:endParaRPr lang="ja-JP" altLang="en-US" sz="2000">
              <a:latin typeface="Arial" charset="0"/>
            </a:endParaRPr>
          </a:p>
        </p:txBody>
      </p:sp>
      <p:sp>
        <p:nvSpPr>
          <p:cNvPr id="5"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令和５年度建設事業評価（街路事業）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388" name="テキスト ボックス 4"/>
          <p:cNvSpPr txBox="1">
            <a:spLocks noChangeArrowheads="1"/>
          </p:cNvSpPr>
          <p:nvPr/>
        </p:nvSpPr>
        <p:spPr bwMode="auto">
          <a:xfrm>
            <a:off x="1460500" y="1844675"/>
            <a:ext cx="61849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zh-TW" altLang="en-US" sz="3600" dirty="0"/>
              <a:t>都市計画道路　八尾富田林線</a:t>
            </a:r>
            <a:endParaRPr lang="en-US" altLang="zh-TW" sz="3600" dirty="0"/>
          </a:p>
          <a:p>
            <a:pPr algn="ctr" eaLnBrk="1" hangingPunct="1">
              <a:spcBef>
                <a:spcPct val="0"/>
              </a:spcBef>
              <a:buFontTx/>
              <a:buNone/>
            </a:pPr>
            <a:r>
              <a:rPr lang="ja-JP" altLang="en-US" sz="3600" dirty="0"/>
              <a:t>（八尾藤井寺工区）　街路</a:t>
            </a:r>
            <a:r>
              <a:rPr lang="ja-JP" altLang="ja-JP" sz="3600" dirty="0"/>
              <a:t>事業</a:t>
            </a:r>
            <a:endParaRPr lang="en-US" altLang="ja-JP" sz="3600" dirty="0"/>
          </a:p>
          <a:p>
            <a:pPr algn="ctr" eaLnBrk="1" hangingPunct="1">
              <a:spcBef>
                <a:spcPct val="0"/>
              </a:spcBef>
              <a:buFontTx/>
              <a:buNone/>
            </a:pPr>
            <a:r>
              <a:rPr lang="ja-JP" altLang="en-US" sz="3600" dirty="0">
                <a:latin typeface="Arial" charset="0"/>
              </a:rPr>
              <a:t>［八尾市・藤井寺市・羽曳野市］</a:t>
            </a:r>
            <a:endParaRPr lang="en-US" altLang="ja-JP" sz="3600" dirty="0">
              <a:latin typeface="Arial" charset="0"/>
            </a:endParaRPr>
          </a:p>
          <a:p>
            <a:pPr algn="ctr" eaLnBrk="1" hangingPunct="1">
              <a:spcBef>
                <a:spcPct val="0"/>
              </a:spcBef>
              <a:buFontTx/>
              <a:buNone/>
            </a:pPr>
            <a:endParaRPr lang="en-US" altLang="ja-JP" sz="3600" dirty="0">
              <a:latin typeface="Arial" charset="0"/>
            </a:endParaRPr>
          </a:p>
          <a:p>
            <a:pPr algn="ctr" eaLnBrk="1" hangingPunct="1">
              <a:spcBef>
                <a:spcPct val="0"/>
              </a:spcBef>
              <a:buFont typeface="Arial" charset="0"/>
              <a:buNone/>
            </a:pPr>
            <a:r>
              <a:rPr lang="en-US" altLang="ja-JP" sz="3600" dirty="0">
                <a:latin typeface="Arial" charset="0"/>
              </a:rPr>
              <a:t>【</a:t>
            </a:r>
            <a:r>
              <a:rPr lang="ja-JP" altLang="en-US" sz="3600" dirty="0">
                <a:latin typeface="Arial" charset="0"/>
              </a:rPr>
              <a:t>再評価</a:t>
            </a:r>
            <a:r>
              <a:rPr lang="en-US" altLang="ja-JP" sz="3600" dirty="0">
                <a:latin typeface="Arial" charset="0"/>
              </a:rPr>
              <a:t>】</a:t>
            </a:r>
            <a:endParaRPr lang="ja-JP" altLang="en-US" sz="3600" dirty="0">
              <a:latin typeface="Arial" charset="0"/>
            </a:endParaRPr>
          </a:p>
          <a:p>
            <a:pPr algn="ctr" eaLnBrk="1" hangingPunct="1">
              <a:spcBef>
                <a:spcPct val="0"/>
              </a:spcBef>
              <a:buFontTx/>
              <a:buNone/>
            </a:pPr>
            <a:endParaRPr lang="ja-JP" altLang="en-US" sz="3600" dirty="0">
              <a:latin typeface="Arial" charset="0"/>
            </a:endParaRPr>
          </a:p>
        </p:txBody>
      </p:sp>
      <p:sp>
        <p:nvSpPr>
          <p:cNvPr id="16389" name="テキスト ボックス 1"/>
          <p:cNvSpPr txBox="1">
            <a:spLocks noChangeArrowheads="1"/>
          </p:cNvSpPr>
          <p:nvPr/>
        </p:nvSpPr>
        <p:spPr bwMode="auto">
          <a:xfrm>
            <a:off x="4386263" y="1628775"/>
            <a:ext cx="34718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600">
                <a:latin typeface="Arial" charset="0"/>
              </a:rPr>
              <a:t>　　　や 　お    と ん だ ば や し </a:t>
            </a:r>
          </a:p>
        </p:txBody>
      </p:sp>
      <p:sp>
        <p:nvSpPr>
          <p:cNvPr id="2" name="Text Box 18">
            <a:extLst>
              <a:ext uri="{FF2B5EF4-FFF2-40B4-BE49-F238E27FC236}">
                <a16:creationId xmlns:a16="http://schemas.microsoft.com/office/drawing/2014/main" id="{5E36D5AE-8372-1E02-5107-DDB5F5D4432B}"/>
              </a:ext>
            </a:extLst>
          </p:cNvPr>
          <p:cNvSpPr txBox="1">
            <a:spLocks noChangeArrowheads="1"/>
          </p:cNvSpPr>
          <p:nvPr/>
        </p:nvSpPr>
        <p:spPr bwMode="auto">
          <a:xfrm>
            <a:off x="7645400" y="106363"/>
            <a:ext cx="1347788" cy="369332"/>
          </a:xfrm>
          <a:prstGeom prst="rect">
            <a:avLst/>
          </a:prstGeom>
          <a:solidFill>
            <a:schemeClr val="bg1"/>
          </a:solidFill>
          <a:ln w="9525" algn="ctr">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1800" dirty="0" smtClean="0">
                <a:solidFill>
                  <a:srgbClr val="FF0000"/>
                </a:solidFill>
                <a:latin typeface="HG丸ｺﾞｼｯｸM-PRO" panose="020F0600000000000000" pitchFamily="50" charset="-128"/>
                <a:ea typeface="HG丸ｺﾞｼｯｸM-PRO" panose="020F0600000000000000" pitchFamily="50" charset="-128"/>
              </a:rPr>
              <a:t>資料２－１</a:t>
            </a:r>
            <a:r>
              <a:rPr lang="ja-JP" altLang="en-US" sz="1800" dirty="0">
                <a:solidFill>
                  <a:srgbClr val="FF0000"/>
                </a:solidFill>
                <a:latin typeface="HG丸ｺﾞｼｯｸM-PRO" panose="020F0600000000000000" pitchFamily="50" charset="-128"/>
                <a:ea typeface="HG丸ｺﾞｼｯｸM-PRO" panose="020F0600000000000000" pitchFamily="50" charset="-128"/>
              </a:rPr>
              <a:t>　</a:t>
            </a:r>
          </a:p>
        </p:txBody>
      </p:sp>
      <p:sp>
        <p:nvSpPr>
          <p:cNvPr id="3" name="Rectangle 2">
            <a:extLst>
              <a:ext uri="{FF2B5EF4-FFF2-40B4-BE49-F238E27FC236}">
                <a16:creationId xmlns:a16="http://schemas.microsoft.com/office/drawing/2014/main" id="{E8F01094-37AB-62CD-A7B3-E19607287497}"/>
              </a:ext>
            </a:extLst>
          </p:cNvPr>
          <p:cNvSpPr>
            <a:spLocks noChangeArrowheads="1"/>
          </p:cNvSpPr>
          <p:nvPr/>
        </p:nvSpPr>
        <p:spPr bwMode="auto">
          <a:xfrm>
            <a:off x="6624638" y="620713"/>
            <a:ext cx="2476500" cy="5048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令和５年度</a:t>
            </a:r>
            <a:r>
              <a:rPr lang="ja-JP" altLang="en-US" sz="1200" dirty="0" smtClean="0">
                <a:latin typeface="HGPｺﾞｼｯｸM" panose="020B0600000000000000" pitchFamily="50" charset="-128"/>
                <a:ea typeface="HGPｺﾞｼｯｸM" panose="020B0600000000000000" pitchFamily="50" charset="-128"/>
              </a:rPr>
              <a:t>第３回</a:t>
            </a:r>
            <a:r>
              <a:rPr lang="ja-JP" altLang="en-US" sz="1200" dirty="0">
                <a:latin typeface="HGPｺﾞｼｯｸM" panose="020B0600000000000000" pitchFamily="50" charset="-128"/>
                <a:ea typeface="HGPｺﾞｼｯｸM" panose="020B0600000000000000" pitchFamily="50" charset="-128"/>
              </a:rPr>
              <a:t>（</a:t>
            </a:r>
            <a:r>
              <a:rPr lang="en-US" altLang="ja-JP" sz="1200" dirty="0" smtClean="0">
                <a:latin typeface="HGPｺﾞｼｯｸM" panose="020B0600000000000000" pitchFamily="50" charset="-128"/>
                <a:ea typeface="HGPｺﾞｼｯｸM" panose="020B0600000000000000" pitchFamily="50" charset="-128"/>
              </a:rPr>
              <a:t>R5.10.5</a:t>
            </a:r>
            <a:r>
              <a:rPr lang="ja-JP" altLang="en-US" sz="1200" dirty="0" smtClean="0">
                <a:latin typeface="HGPｺﾞｼｯｸM" panose="020B0600000000000000" pitchFamily="50" charset="-128"/>
                <a:ea typeface="HGPｺﾞｼｯｸM" panose="020B0600000000000000" pitchFamily="50" charset="-128"/>
              </a:rPr>
              <a:t>）</a:t>
            </a:r>
            <a:r>
              <a:rPr lang="ja-JP" altLang="en-US" sz="1200" dirty="0">
                <a:latin typeface="HGPｺﾞｼｯｸM" panose="020B0600000000000000" pitchFamily="50" charset="-128"/>
                <a:ea typeface="HGPｺﾞｼｯｸM" panose="020B0600000000000000" pitchFamily="50" charset="-128"/>
              </a:rPr>
              <a:t>　</a:t>
            </a:r>
            <a:endParaRPr lang="ja-JP" altLang="en-US" sz="12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eaLnBrk="1" hangingPunct="1">
              <a:lnSpc>
                <a:spcPts val="1300"/>
              </a:lnSpc>
              <a:spcBef>
                <a:spcPct val="0"/>
              </a:spcBef>
              <a:buFontTx/>
              <a:buNone/>
            </a:pPr>
            <a:r>
              <a:rPr lang="ja-JP" altLang="en-US" sz="1200" dirty="0">
                <a:latin typeface="HGPｺﾞｼｯｸM" panose="020B0600000000000000" pitchFamily="50" charset="-128"/>
                <a:ea typeface="HGPｺﾞｼｯｸM" panose="020B0600000000000000" pitchFamily="50" charset="-128"/>
              </a:rPr>
              <a:t>大阪府建設事業評価審議会</a:t>
            </a:r>
            <a:endParaRPr lang="en-US" altLang="ja-JP" sz="12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806882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107504" y="404664"/>
            <a:ext cx="9031734"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endParaRPr lang="en-US" altLang="ja-JP" sz="2400" b="1" dirty="0">
              <a:latin typeface="ＭＳ Ｐゴシック" charset="-128"/>
            </a:endParaRPr>
          </a:p>
          <a:p>
            <a:pPr eaLnBrk="1" hangingPunct="1">
              <a:lnSpc>
                <a:spcPct val="150000"/>
              </a:lnSpc>
              <a:spcBef>
                <a:spcPct val="0"/>
              </a:spcBef>
              <a:buFontTx/>
              <a:buNone/>
            </a:pPr>
            <a:r>
              <a:rPr lang="ja-JP" altLang="en-US" sz="2800" b="1" dirty="0">
                <a:latin typeface="ＭＳ Ｐゴシック" charset="-128"/>
              </a:rPr>
              <a:t>○事業費の変動要因</a:t>
            </a:r>
            <a:endParaRPr lang="en-US" altLang="ja-JP" sz="2800" b="1" dirty="0">
              <a:latin typeface="ＭＳ Ｐゴシック" charset="-128"/>
            </a:endParaRPr>
          </a:p>
          <a:p>
            <a:pPr eaLnBrk="1" hangingPunct="1">
              <a:lnSpc>
                <a:spcPct val="150000"/>
              </a:lnSpc>
              <a:spcBef>
                <a:spcPct val="0"/>
              </a:spcBef>
              <a:buNone/>
            </a:pPr>
            <a:endParaRPr lang="en-US" altLang="ja-JP" sz="2400" b="1" dirty="0">
              <a:latin typeface="ＭＳ Ｐゴシック" charset="-128"/>
            </a:endParaRPr>
          </a:p>
          <a:p>
            <a:pPr eaLnBrk="1" hangingPunct="1">
              <a:lnSpc>
                <a:spcPct val="150000"/>
              </a:lnSpc>
              <a:spcBef>
                <a:spcPct val="0"/>
              </a:spcBef>
              <a:buNone/>
            </a:pPr>
            <a:r>
              <a:rPr lang="en-US" altLang="ja-JP" sz="2400" b="1" dirty="0">
                <a:latin typeface="ＭＳ Ｐゴシック" charset="-128"/>
              </a:rPr>
              <a:t>〔</a:t>
            </a:r>
            <a:r>
              <a:rPr lang="ja-JP" altLang="en-US" sz="2400" b="1" dirty="0">
                <a:latin typeface="ＭＳ Ｐゴシック" charset="-128"/>
              </a:rPr>
              <a:t>工事費について</a:t>
            </a:r>
            <a:r>
              <a:rPr lang="en-US" altLang="ja-JP" sz="2400" b="1" dirty="0">
                <a:latin typeface="ＭＳ Ｐゴシック" charset="-128"/>
              </a:rPr>
              <a:t>〕</a:t>
            </a:r>
          </a:p>
          <a:p>
            <a:pPr eaLnBrk="1" hangingPunct="1">
              <a:lnSpc>
                <a:spcPct val="150000"/>
              </a:lnSpc>
              <a:spcBef>
                <a:spcPct val="0"/>
              </a:spcBef>
              <a:buFontTx/>
              <a:buNone/>
            </a:pPr>
            <a:r>
              <a:rPr lang="ja-JP" altLang="en-US" sz="2400" b="1" dirty="0">
                <a:latin typeface="ＭＳ Ｐゴシック" charset="-128"/>
              </a:rPr>
              <a:t>・物価高騰による、労務費、材料費の見直しや、本事業計画時（平成</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en-US" altLang="ja-JP" sz="2400" b="1" dirty="0">
                <a:latin typeface="ＭＳ Ｐゴシック" charset="-128"/>
              </a:rPr>
              <a:t>28</a:t>
            </a:r>
            <a:r>
              <a:rPr lang="ja-JP" altLang="en-US" sz="2400" b="1" dirty="0">
                <a:latin typeface="ＭＳ Ｐゴシック" charset="-128"/>
              </a:rPr>
              <a:t>年）以降に「大阪府無電柱化推進計画」が策定されたことによる、</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電線共同溝工の設計費と工事費の増額。　　　　　　　　　　　　　　　　　　　　　　　　　　　　　　</a:t>
            </a:r>
            <a:endParaRPr lang="en-US" altLang="ja-JP" sz="2400" b="1" dirty="0">
              <a:latin typeface="ＭＳ Ｐゴシック" charset="-128"/>
            </a:endParaRPr>
          </a:p>
          <a:p>
            <a:pPr eaLnBrk="1" hangingPunct="1">
              <a:lnSpc>
                <a:spcPct val="150000"/>
              </a:lnSpc>
              <a:spcBef>
                <a:spcPct val="0"/>
              </a:spcBef>
              <a:buFontTx/>
              <a:buNone/>
            </a:pPr>
            <a:r>
              <a:rPr lang="ja-JP" altLang="en-US" sz="2400" b="1" dirty="0">
                <a:latin typeface="ＭＳ Ｐゴシック" charset="-128"/>
              </a:rPr>
              <a:t>　　　　　　　　　　　　　　　　　　　　　　　　　　　　　　　　　　 （</a:t>
            </a:r>
            <a:r>
              <a:rPr lang="en-US" altLang="ja-JP" sz="2400" b="1" dirty="0">
                <a:latin typeface="ＭＳ Ｐゴシック" charset="-128"/>
              </a:rPr>
              <a:t>+52.5</a:t>
            </a:r>
            <a:r>
              <a:rPr lang="ja-JP" altLang="en-US" sz="2400" b="1" dirty="0">
                <a:latin typeface="ＭＳ Ｐゴシック" charset="-128"/>
              </a:rPr>
              <a:t>億円）</a:t>
            </a:r>
            <a:endParaRPr lang="en-US" altLang="ja-JP" sz="2400" b="1" dirty="0">
              <a:latin typeface="ＭＳ Ｐゴシック" charset="-128"/>
            </a:endParaRPr>
          </a:p>
          <a:p>
            <a:pPr eaLnBrk="1" hangingPunct="1">
              <a:lnSpc>
                <a:spcPct val="150000"/>
              </a:lnSpc>
              <a:spcBef>
                <a:spcPct val="0"/>
              </a:spcBef>
              <a:buFontTx/>
              <a:buNone/>
            </a:pPr>
            <a:r>
              <a:rPr lang="en-US" altLang="ja-JP" sz="2400" b="1" dirty="0">
                <a:latin typeface="ＭＳ Ｐゴシック" charset="-128"/>
              </a:rPr>
              <a:t>〔</a:t>
            </a:r>
            <a:r>
              <a:rPr lang="ja-JP" altLang="en-US" sz="2400" b="1" dirty="0">
                <a:latin typeface="ＭＳ Ｐゴシック" charset="-128"/>
              </a:rPr>
              <a:t>用地及び補償費</a:t>
            </a:r>
            <a:r>
              <a:rPr lang="en-US" altLang="ja-JP" sz="2400" b="1" dirty="0">
                <a:latin typeface="ＭＳ Ｐゴシック" charset="-128"/>
              </a:rPr>
              <a:t>〕</a:t>
            </a:r>
          </a:p>
          <a:p>
            <a:pPr eaLnBrk="1" hangingPunct="1">
              <a:lnSpc>
                <a:spcPct val="150000"/>
              </a:lnSpc>
              <a:spcBef>
                <a:spcPct val="0"/>
              </a:spcBef>
              <a:buFontTx/>
              <a:buNone/>
            </a:pPr>
            <a:r>
              <a:rPr lang="ja-JP" altLang="en-US" sz="2400" b="1" dirty="0">
                <a:latin typeface="ＭＳ Ｐゴシック" charset="-128"/>
              </a:rPr>
              <a:t>・物件調査に伴う補償費精査等による減額。　　　　　　　　（</a:t>
            </a:r>
            <a:r>
              <a:rPr lang="en-US" altLang="ja-JP" sz="2400" b="1" dirty="0">
                <a:latin typeface="ＭＳ Ｐゴシック" charset="-128"/>
              </a:rPr>
              <a:t>-3.8</a:t>
            </a:r>
            <a:r>
              <a:rPr lang="ja-JP" altLang="en-US" sz="2400" b="1" dirty="0">
                <a:latin typeface="ＭＳ Ｐゴシック" charset="-128"/>
              </a:rPr>
              <a:t>億円）</a:t>
            </a:r>
          </a:p>
          <a:p>
            <a:pPr eaLnBrk="1" hangingPunct="1">
              <a:lnSpc>
                <a:spcPct val="150000"/>
              </a:lnSpc>
              <a:spcBef>
                <a:spcPct val="0"/>
              </a:spcBef>
              <a:buFontTx/>
              <a:buNone/>
            </a:pPr>
            <a:endParaRPr lang="en-US" altLang="ja-JP" sz="2400" b="1" dirty="0">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10</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3276716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7653" name="正方形/長方形 2"/>
          <p:cNvSpPr>
            <a:spLocks noChangeArrowheads="1"/>
          </p:cNvSpPr>
          <p:nvPr/>
        </p:nvSpPr>
        <p:spPr bwMode="auto">
          <a:xfrm>
            <a:off x="0" y="1457211"/>
            <a:ext cx="20081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ＭＳ ゴシック" panose="020B0609070205080204" pitchFamily="49" charset="-128"/>
                <a:ea typeface="ＭＳ ゴシック" panose="020B0609070205080204" pitchFamily="49" charset="-128"/>
              </a:rPr>
              <a:t>■事業の優先度</a:t>
            </a:r>
            <a:endParaRPr lang="en-US" altLang="ja-JP" sz="1600" b="1" dirty="0">
              <a:latin typeface="ＭＳ ゴシック" panose="020B0609070205080204" pitchFamily="49" charset="-128"/>
              <a:ea typeface="ＭＳ ゴシック" panose="020B0609070205080204" pitchFamily="49" charset="-128"/>
            </a:endParaRPr>
          </a:p>
        </p:txBody>
      </p:sp>
      <p:sp>
        <p:nvSpPr>
          <p:cNvPr id="27654" name="正方形/長方形 4"/>
          <p:cNvSpPr>
            <a:spLocks noChangeArrowheads="1"/>
          </p:cNvSpPr>
          <p:nvPr/>
        </p:nvSpPr>
        <p:spPr bwMode="auto">
          <a:xfrm>
            <a:off x="130175" y="846138"/>
            <a:ext cx="8905875" cy="56630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400" dirty="0">
                <a:latin typeface="ＭＳ ゴシック" panose="020B0609070205080204" pitchFamily="49" charset="-128"/>
                <a:ea typeface="ＭＳ ゴシック" panose="020B0609070205080204" pitchFamily="49" charset="-128"/>
              </a:rPr>
              <a:t>＜</a:t>
            </a:r>
            <a:r>
              <a:rPr lang="ja-JP" altLang="ja-JP" sz="1400" dirty="0"/>
              <a:t>大阪府都市整備中期計画（</a:t>
            </a:r>
            <a:r>
              <a:rPr lang="en-US" altLang="ja-JP" sz="1400" dirty="0"/>
              <a:t>R3.3</a:t>
            </a:r>
            <a:r>
              <a:rPr lang="ja-JP" altLang="ja-JP" sz="1400" dirty="0"/>
              <a:t>改訂） </a:t>
            </a:r>
            <a:r>
              <a:rPr lang="ja-JP" altLang="en-US" sz="1400" dirty="0">
                <a:latin typeface="ＭＳ ゴシック" panose="020B0609070205080204" pitchFamily="49" charset="-128"/>
                <a:ea typeface="ＭＳ ゴシック" panose="020B0609070205080204" pitchFamily="49" charset="-128"/>
              </a:rPr>
              <a:t>＞：概成として位置づけ</a:t>
            </a:r>
            <a:endParaRPr lang="en-US" altLang="ja-JP" sz="1400" dirty="0">
              <a:latin typeface="ＭＳ ゴシック" panose="020B0609070205080204" pitchFamily="49" charset="-128"/>
              <a:ea typeface="ＭＳ ゴシック" panose="020B0609070205080204" pitchFamily="49" charset="-128"/>
            </a:endParaRPr>
          </a:p>
          <a:p>
            <a:pPr>
              <a:buNone/>
            </a:pPr>
            <a:r>
              <a:rPr lang="ja-JP" altLang="en-US" sz="1400" dirty="0"/>
              <a:t>＜八尾市都市計画マスタープラン（</a:t>
            </a:r>
            <a:r>
              <a:rPr lang="en-US" altLang="ja-JP" sz="1400" dirty="0"/>
              <a:t>R3.3</a:t>
            </a:r>
            <a:r>
              <a:rPr lang="ja-JP" altLang="en-US" sz="1400" dirty="0"/>
              <a:t>改訂）＞：</a:t>
            </a:r>
            <a:r>
              <a:rPr lang="ja-JP" altLang="en-US" sz="1200" dirty="0"/>
              <a:t>都市の成長とにぎわいづくりのため「整備を促進する」として位置づけ</a:t>
            </a:r>
            <a:endParaRPr lang="en-US" altLang="ja-JP" sz="1200" dirty="0"/>
          </a:p>
        </p:txBody>
      </p:sp>
      <p:sp>
        <p:nvSpPr>
          <p:cNvPr id="27655" name="正方形/長方形 4"/>
          <p:cNvSpPr>
            <a:spLocks noChangeArrowheads="1"/>
          </p:cNvSpPr>
          <p:nvPr/>
        </p:nvSpPr>
        <p:spPr bwMode="auto">
          <a:xfrm>
            <a:off x="15875" y="542925"/>
            <a:ext cx="91440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b="1" dirty="0">
                <a:latin typeface="Arial" panose="020B0604020202020204" pitchFamily="34" charset="0"/>
              </a:rPr>
              <a:t>■上位計画における位置付け</a:t>
            </a:r>
            <a:endParaRPr lang="en-US" altLang="ja-JP" sz="1600" b="1" dirty="0">
              <a:latin typeface="Arial" panose="020B0604020202020204" pitchFamily="34" charset="0"/>
            </a:endParaRPr>
          </a:p>
        </p:txBody>
      </p:sp>
      <p:sp>
        <p:nvSpPr>
          <p:cNvPr id="27656" name="正方形/長方形 4"/>
          <p:cNvSpPr>
            <a:spLocks noChangeArrowheads="1"/>
          </p:cNvSpPr>
          <p:nvPr/>
        </p:nvSpPr>
        <p:spPr bwMode="auto">
          <a:xfrm>
            <a:off x="70428" y="1777719"/>
            <a:ext cx="8930067" cy="138499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buNone/>
            </a:pPr>
            <a:r>
              <a:rPr lang="ja-JP" altLang="en-US" sz="1200" dirty="0">
                <a:latin typeface="ＭＳ ゴシック" panose="020B0609070205080204" pitchFamily="49" charset="-128"/>
                <a:ea typeface="ＭＳ ゴシック" panose="020B0609070205080204" pitchFamily="49" charset="-128"/>
              </a:rPr>
              <a:t>・平成</a:t>
            </a:r>
            <a:r>
              <a:rPr lang="en-US" altLang="ja-JP" sz="1200" dirty="0">
                <a:latin typeface="ＭＳ ゴシック" panose="020B0609070205080204" pitchFamily="49" charset="-128"/>
                <a:ea typeface="ＭＳ ゴシック" panose="020B0609070205080204" pitchFamily="49" charset="-128"/>
              </a:rPr>
              <a:t>15</a:t>
            </a:r>
            <a:r>
              <a:rPr lang="ja-JP" altLang="en-US" sz="1200" dirty="0">
                <a:latin typeface="ＭＳ ゴシック" panose="020B0609070205080204" pitchFamily="49" charset="-128"/>
                <a:ea typeface="ＭＳ ゴシック" panose="020B0609070205080204" pitchFamily="49" charset="-128"/>
              </a:rPr>
              <a:t>年に大阪府中部広域防災拠点、平成</a:t>
            </a:r>
            <a:r>
              <a:rPr lang="en-US" altLang="ja-JP" sz="1200" dirty="0">
                <a:latin typeface="ＭＳ ゴシック" panose="020B0609070205080204" pitchFamily="49" charset="-128"/>
                <a:ea typeface="ＭＳ ゴシック" panose="020B0609070205080204" pitchFamily="49" charset="-128"/>
              </a:rPr>
              <a:t>24</a:t>
            </a:r>
            <a:r>
              <a:rPr lang="ja-JP" altLang="en-US" sz="1200" dirty="0">
                <a:latin typeface="ＭＳ ゴシック" panose="020B0609070205080204" pitchFamily="49" charset="-128"/>
                <a:ea typeface="ＭＳ ゴシック" panose="020B0609070205080204" pitchFamily="49" charset="-128"/>
              </a:rPr>
              <a:t>年に大阪府広域医療搬送拠点が開設された。</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・大阪の骨格を形成する路線であり、大阪南北方向の新たなネットワークの構築に繋がる。また、大阪府中部広域防災拠点から</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高速道路</a:t>
            </a:r>
            <a:r>
              <a:rPr lang="en-US" altLang="ja-JP" sz="1200" dirty="0">
                <a:latin typeface="ＭＳ ゴシック" panose="020B0609070205080204" pitchFamily="49" charset="-128"/>
                <a:ea typeface="ＭＳ ゴシック" panose="020B0609070205080204" pitchFamily="49" charset="-128"/>
              </a:rPr>
              <a:t>IC</a:t>
            </a:r>
            <a:r>
              <a:rPr lang="ja-JP" altLang="en-US" sz="1200" dirty="0" err="1">
                <a:latin typeface="ＭＳ ゴシック" panose="020B0609070205080204" pitchFamily="49" charset="-128"/>
                <a:ea typeface="ＭＳ ゴシック" panose="020B0609070205080204" pitchFamily="49" charset="-128"/>
              </a:rPr>
              <a:t>への</a:t>
            </a:r>
            <a:r>
              <a:rPr lang="ja-JP" altLang="en-US" sz="1200" dirty="0">
                <a:latin typeface="ＭＳ ゴシック" panose="020B0609070205080204" pitchFamily="49" charset="-128"/>
                <a:ea typeface="ＭＳ ゴシック" panose="020B0609070205080204" pitchFamily="49" charset="-128"/>
              </a:rPr>
              <a:t>アクセスが向上し、災害時における防災機能の強化に繋がる。</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・旧中央環状線の橋梁（大正橋）は、昭和</a:t>
            </a:r>
            <a:r>
              <a:rPr lang="en-US" altLang="ja-JP" sz="1200" dirty="0">
                <a:latin typeface="ＭＳ ゴシック" panose="020B0609070205080204" pitchFamily="49" charset="-128"/>
                <a:ea typeface="ＭＳ ゴシック" panose="020B0609070205080204" pitchFamily="49" charset="-128"/>
              </a:rPr>
              <a:t>27</a:t>
            </a:r>
            <a:r>
              <a:rPr lang="ja-JP" altLang="en-US" sz="1200" dirty="0">
                <a:latin typeface="ＭＳ ゴシック" panose="020B0609070205080204" pitchFamily="49" charset="-128"/>
                <a:ea typeface="ＭＳ ゴシック" panose="020B0609070205080204" pitchFamily="49" charset="-128"/>
              </a:rPr>
              <a:t>年に設置された橋梁であり、今後架け替えや通行止めを伴う改修工事も想定され、</a:t>
            </a:r>
            <a:endParaRPr lang="en-US" altLang="ja-JP" sz="1200" dirty="0">
              <a:latin typeface="ＭＳ ゴシック" panose="020B0609070205080204" pitchFamily="49" charset="-128"/>
              <a:ea typeface="ＭＳ ゴシック" panose="020B0609070205080204" pitchFamily="49" charset="-128"/>
            </a:endParaRPr>
          </a:p>
          <a:p>
            <a:pPr>
              <a:buNone/>
            </a:pPr>
            <a:r>
              <a:rPr lang="ja-JP" altLang="en-US" sz="1200" dirty="0">
                <a:latin typeface="ＭＳ ゴシック" panose="020B0609070205080204" pitchFamily="49" charset="-128"/>
                <a:ea typeface="ＭＳ ゴシック" panose="020B0609070205080204" pitchFamily="49" charset="-128"/>
              </a:rPr>
              <a:t>　リダンダンシーの確保が必要。・地元市より早期整備要望があること。</a:t>
            </a:r>
          </a:p>
          <a:p>
            <a:pPr>
              <a:buNone/>
            </a:pPr>
            <a:r>
              <a:rPr lang="ja-JP" altLang="en-US" sz="1200" dirty="0">
                <a:latin typeface="ＭＳ ゴシック" panose="020B0609070205080204" pitchFamily="49" charset="-128"/>
                <a:ea typeface="ＭＳ ゴシック" panose="020B0609070205080204" pitchFamily="49" charset="-128"/>
              </a:rPr>
              <a:t>以上より本事業の優先度が高い。</a:t>
            </a:r>
          </a:p>
        </p:txBody>
      </p:sp>
      <p:pic>
        <p:nvPicPr>
          <p:cNvPr id="105" name="図 104">
            <a:extLst>
              <a:ext uri="{FF2B5EF4-FFF2-40B4-BE49-F238E27FC236}">
                <a16:creationId xmlns:a16="http://schemas.microsoft.com/office/drawing/2014/main" id="{7C1D7C6A-1DAA-1E94-09D7-782FE9C340B8}"/>
              </a:ext>
            </a:extLst>
          </p:cNvPr>
          <p:cNvPicPr>
            <a:picLocks noChangeAspect="1"/>
          </p:cNvPicPr>
          <p:nvPr/>
        </p:nvPicPr>
        <p:blipFill rotWithShape="1">
          <a:blip r:embed="rId3"/>
          <a:srcRect l="6201" t="11595" r="19150"/>
          <a:stretch/>
        </p:blipFill>
        <p:spPr>
          <a:xfrm>
            <a:off x="3424277" y="3203575"/>
            <a:ext cx="5552933" cy="5470203"/>
          </a:xfrm>
          <a:prstGeom prst="rect">
            <a:avLst/>
          </a:prstGeom>
        </p:spPr>
      </p:pic>
      <p:sp>
        <p:nvSpPr>
          <p:cNvPr id="121" name="正方形/長方形 120"/>
          <p:cNvSpPr/>
          <p:nvPr/>
        </p:nvSpPr>
        <p:spPr bwMode="auto">
          <a:xfrm rot="19197815">
            <a:off x="4260113" y="5750821"/>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123" name="正方形/長方形 122"/>
          <p:cNvSpPr/>
          <p:nvPr/>
        </p:nvSpPr>
        <p:spPr bwMode="auto">
          <a:xfrm rot="1364919">
            <a:off x="6134534" y="3288948"/>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125" name="正方形/長方形 124"/>
          <p:cNvSpPr/>
          <p:nvPr/>
        </p:nvSpPr>
        <p:spPr bwMode="auto">
          <a:xfrm>
            <a:off x="3976999" y="5178258"/>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8" name="正方形/長方形 127"/>
          <p:cNvSpPr/>
          <p:nvPr/>
        </p:nvSpPr>
        <p:spPr bwMode="auto">
          <a:xfrm rot="18916147">
            <a:off x="7945114" y="3691632"/>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33" name="正方形/長方形 132"/>
          <p:cNvSpPr/>
          <p:nvPr/>
        </p:nvSpPr>
        <p:spPr bwMode="auto">
          <a:xfrm>
            <a:off x="5061675" y="6188353"/>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34" name="正方形/長方形 133"/>
          <p:cNvSpPr/>
          <p:nvPr/>
        </p:nvSpPr>
        <p:spPr bwMode="auto">
          <a:xfrm rot="464416">
            <a:off x="5167243" y="7515660"/>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35" name="正方形/長方形 134"/>
          <p:cNvSpPr/>
          <p:nvPr/>
        </p:nvSpPr>
        <p:spPr bwMode="auto">
          <a:xfrm rot="18835303">
            <a:off x="8259022" y="5211317"/>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36" name="正方形/長方形 135"/>
          <p:cNvSpPr/>
          <p:nvPr/>
        </p:nvSpPr>
        <p:spPr bwMode="auto">
          <a:xfrm rot="1261396">
            <a:off x="7019374" y="5481388"/>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38" name="直線コネクタ 137"/>
          <p:cNvCxnSpPr>
            <a:cxnSpLocks/>
          </p:cNvCxnSpPr>
          <p:nvPr/>
        </p:nvCxnSpPr>
        <p:spPr>
          <a:xfrm>
            <a:off x="4729558" y="4569809"/>
            <a:ext cx="1648039" cy="2270"/>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39" name="正方形/長方形 138"/>
          <p:cNvSpPr/>
          <p:nvPr/>
        </p:nvSpPr>
        <p:spPr>
          <a:xfrm rot="21417243">
            <a:off x="4564976" y="3440143"/>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140" name="フリーフォーム 139"/>
          <p:cNvSpPr/>
          <p:nvPr/>
        </p:nvSpPr>
        <p:spPr>
          <a:xfrm>
            <a:off x="6653505" y="4450569"/>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41" name="正方形/長方形 140"/>
          <p:cNvSpPr/>
          <p:nvPr/>
        </p:nvSpPr>
        <p:spPr bwMode="auto">
          <a:xfrm rot="755879">
            <a:off x="8330336" y="5959252"/>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142" name="正方形/長方形 141"/>
          <p:cNvSpPr/>
          <p:nvPr/>
        </p:nvSpPr>
        <p:spPr bwMode="auto">
          <a:xfrm>
            <a:off x="7232402" y="5089862"/>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143" name="円/楕円 6"/>
          <p:cNvSpPr/>
          <p:nvPr/>
        </p:nvSpPr>
        <p:spPr>
          <a:xfrm>
            <a:off x="5522178" y="5194927"/>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4" name="正方形/長方形 143"/>
          <p:cNvSpPr/>
          <p:nvPr/>
        </p:nvSpPr>
        <p:spPr bwMode="auto">
          <a:xfrm>
            <a:off x="5380054" y="4884972"/>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145" name="正方形/長方形 144"/>
          <p:cNvSpPr/>
          <p:nvPr/>
        </p:nvSpPr>
        <p:spPr bwMode="auto">
          <a:xfrm rot="20936858">
            <a:off x="4552308" y="6682562"/>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146" name="正方形/長方形 145"/>
          <p:cNvSpPr/>
          <p:nvPr/>
        </p:nvSpPr>
        <p:spPr bwMode="auto">
          <a:xfrm>
            <a:off x="5664953" y="412327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147" name="グループ化 146"/>
          <p:cNvGrpSpPr/>
          <p:nvPr/>
        </p:nvGrpSpPr>
        <p:grpSpPr>
          <a:xfrm>
            <a:off x="3475972" y="3204751"/>
            <a:ext cx="444090" cy="452846"/>
            <a:chOff x="7006378" y="2325764"/>
            <a:chExt cx="444090" cy="452846"/>
          </a:xfrm>
          <a:solidFill>
            <a:schemeClr val="bg1"/>
          </a:solidFill>
        </p:grpSpPr>
        <p:pic>
          <p:nvPicPr>
            <p:cNvPr id="148" name="Object 3"/>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9"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150" name="直線コネクタ 149"/>
          <p:cNvCxnSpPr>
            <a:cxnSpLocks/>
            <a:stCxn id="136" idx="2"/>
          </p:cNvCxnSpPr>
          <p:nvPr/>
        </p:nvCxnSpPr>
        <p:spPr>
          <a:xfrm flipH="1">
            <a:off x="7423016" y="5614903"/>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151" name="フリーフォーム: 図形 32">
            <a:extLst>
              <a:ext uri="{FF2B5EF4-FFF2-40B4-BE49-F238E27FC236}">
                <a16:creationId xmlns:a16="http://schemas.microsoft.com/office/drawing/2014/main" id="{F5C1B33A-438F-7F6D-885C-53032F5A63AA}"/>
              </a:ext>
            </a:extLst>
          </p:cNvPr>
          <p:cNvSpPr/>
          <p:nvPr/>
        </p:nvSpPr>
        <p:spPr>
          <a:xfrm>
            <a:off x="6423836" y="4346852"/>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3" name="フリーフォーム: 図形 36">
            <a:extLst>
              <a:ext uri="{FF2B5EF4-FFF2-40B4-BE49-F238E27FC236}">
                <a16:creationId xmlns:a16="http://schemas.microsoft.com/office/drawing/2014/main" id="{DDB14F1E-BBDD-22B7-BEF2-7FA25E6234ED}"/>
              </a:ext>
            </a:extLst>
          </p:cNvPr>
          <p:cNvSpPr/>
          <p:nvPr/>
        </p:nvSpPr>
        <p:spPr>
          <a:xfrm>
            <a:off x="6114188" y="6549509"/>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4" name="フリーフォーム: 図形 42">
            <a:extLst>
              <a:ext uri="{FF2B5EF4-FFF2-40B4-BE49-F238E27FC236}">
                <a16:creationId xmlns:a16="http://schemas.microsoft.com/office/drawing/2014/main" id="{32490A8F-B01E-805D-5B3B-E5CCE0594699}"/>
              </a:ext>
            </a:extLst>
          </p:cNvPr>
          <p:cNvSpPr/>
          <p:nvPr/>
        </p:nvSpPr>
        <p:spPr>
          <a:xfrm>
            <a:off x="8062447" y="3208238"/>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5" name="円/楕円 6">
            <a:extLst>
              <a:ext uri="{FF2B5EF4-FFF2-40B4-BE49-F238E27FC236}">
                <a16:creationId xmlns:a16="http://schemas.microsoft.com/office/drawing/2014/main" id="{AF923B40-D776-DFB4-CFB3-F04CD77CAECE}"/>
              </a:ext>
            </a:extLst>
          </p:cNvPr>
          <p:cNvSpPr/>
          <p:nvPr/>
        </p:nvSpPr>
        <p:spPr>
          <a:xfrm>
            <a:off x="5425775" y="436947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6" name="円/楕円 6">
            <a:extLst>
              <a:ext uri="{FF2B5EF4-FFF2-40B4-BE49-F238E27FC236}">
                <a16:creationId xmlns:a16="http://schemas.microsoft.com/office/drawing/2014/main" id="{93615326-35EC-ACEF-EE95-8358DA744893}"/>
              </a:ext>
            </a:extLst>
          </p:cNvPr>
          <p:cNvSpPr/>
          <p:nvPr/>
        </p:nvSpPr>
        <p:spPr>
          <a:xfrm>
            <a:off x="3622716" y="503340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7" name="円/楕円 6">
            <a:extLst>
              <a:ext uri="{FF2B5EF4-FFF2-40B4-BE49-F238E27FC236}">
                <a16:creationId xmlns:a16="http://schemas.microsoft.com/office/drawing/2014/main" id="{7E82ED65-3131-2F4F-1B75-45774B811A57}"/>
              </a:ext>
            </a:extLst>
          </p:cNvPr>
          <p:cNvSpPr/>
          <p:nvPr/>
        </p:nvSpPr>
        <p:spPr>
          <a:xfrm>
            <a:off x="7640654" y="639752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8" name="円/楕円 6">
            <a:extLst>
              <a:ext uri="{FF2B5EF4-FFF2-40B4-BE49-F238E27FC236}">
                <a16:creationId xmlns:a16="http://schemas.microsoft.com/office/drawing/2014/main" id="{6A785D89-16B7-2CA7-5D35-D308D71AA7C6}"/>
              </a:ext>
            </a:extLst>
          </p:cNvPr>
          <p:cNvSpPr/>
          <p:nvPr/>
        </p:nvSpPr>
        <p:spPr>
          <a:xfrm>
            <a:off x="4809536" y="817753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9" name="円/楕円 6">
            <a:extLst>
              <a:ext uri="{FF2B5EF4-FFF2-40B4-BE49-F238E27FC236}">
                <a16:creationId xmlns:a16="http://schemas.microsoft.com/office/drawing/2014/main" id="{418920C9-F301-E413-028E-90E1C178F4D4}"/>
              </a:ext>
            </a:extLst>
          </p:cNvPr>
          <p:cNvSpPr/>
          <p:nvPr/>
        </p:nvSpPr>
        <p:spPr>
          <a:xfrm>
            <a:off x="5041490" y="581700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0" name="円/楕円 6">
            <a:extLst>
              <a:ext uri="{FF2B5EF4-FFF2-40B4-BE49-F238E27FC236}">
                <a16:creationId xmlns:a16="http://schemas.microsoft.com/office/drawing/2014/main" id="{371C5F3D-BA3B-A29E-45AC-75340C3AA0F0}"/>
              </a:ext>
            </a:extLst>
          </p:cNvPr>
          <p:cNvSpPr/>
          <p:nvPr/>
        </p:nvSpPr>
        <p:spPr>
          <a:xfrm>
            <a:off x="5194458" y="507163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1" name="フリーフォーム: 図形 75">
            <a:extLst>
              <a:ext uri="{FF2B5EF4-FFF2-40B4-BE49-F238E27FC236}">
                <a16:creationId xmlns:a16="http://schemas.microsoft.com/office/drawing/2014/main" id="{B05BEB34-A1A9-A7D2-37DF-406D148C1656}"/>
              </a:ext>
            </a:extLst>
          </p:cNvPr>
          <p:cNvSpPr/>
          <p:nvPr/>
        </p:nvSpPr>
        <p:spPr>
          <a:xfrm>
            <a:off x="7341324" y="4475440"/>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2" name="楕円 161">
            <a:extLst>
              <a:ext uri="{FF2B5EF4-FFF2-40B4-BE49-F238E27FC236}">
                <a16:creationId xmlns:a16="http://schemas.microsoft.com/office/drawing/2014/main" id="{A17ED8BD-A6F9-02E9-54FC-51A487350CB5}"/>
              </a:ext>
            </a:extLst>
          </p:cNvPr>
          <p:cNvSpPr/>
          <p:nvPr/>
        </p:nvSpPr>
        <p:spPr>
          <a:xfrm>
            <a:off x="6684595" y="349768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3" name="楕円 162">
            <a:extLst>
              <a:ext uri="{FF2B5EF4-FFF2-40B4-BE49-F238E27FC236}">
                <a16:creationId xmlns:a16="http://schemas.microsoft.com/office/drawing/2014/main" id="{AA466B9F-9A73-AADD-80CD-E226B926C122}"/>
              </a:ext>
            </a:extLst>
          </p:cNvPr>
          <p:cNvSpPr/>
          <p:nvPr/>
        </p:nvSpPr>
        <p:spPr>
          <a:xfrm>
            <a:off x="7864547" y="375180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4" name="楕円 163">
            <a:extLst>
              <a:ext uri="{FF2B5EF4-FFF2-40B4-BE49-F238E27FC236}">
                <a16:creationId xmlns:a16="http://schemas.microsoft.com/office/drawing/2014/main" id="{07F8C16B-93F0-06E2-1C1D-30D82A158F11}"/>
              </a:ext>
            </a:extLst>
          </p:cNvPr>
          <p:cNvSpPr/>
          <p:nvPr/>
        </p:nvSpPr>
        <p:spPr>
          <a:xfrm>
            <a:off x="7940351" y="38153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5" name="楕円 164">
            <a:extLst>
              <a:ext uri="{FF2B5EF4-FFF2-40B4-BE49-F238E27FC236}">
                <a16:creationId xmlns:a16="http://schemas.microsoft.com/office/drawing/2014/main" id="{C40BC79F-5864-CFA9-7424-7827DE85F02F}"/>
              </a:ext>
            </a:extLst>
          </p:cNvPr>
          <p:cNvSpPr/>
          <p:nvPr/>
        </p:nvSpPr>
        <p:spPr>
          <a:xfrm>
            <a:off x="8605116" y="43873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6" name="楕円 165">
            <a:extLst>
              <a:ext uri="{FF2B5EF4-FFF2-40B4-BE49-F238E27FC236}">
                <a16:creationId xmlns:a16="http://schemas.microsoft.com/office/drawing/2014/main" id="{AEF78F15-6321-894B-7F19-D57CD725A454}"/>
              </a:ext>
            </a:extLst>
          </p:cNvPr>
          <p:cNvSpPr/>
          <p:nvPr/>
        </p:nvSpPr>
        <p:spPr>
          <a:xfrm>
            <a:off x="8093657" y="538229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7" name="楕円 166">
            <a:extLst>
              <a:ext uri="{FF2B5EF4-FFF2-40B4-BE49-F238E27FC236}">
                <a16:creationId xmlns:a16="http://schemas.microsoft.com/office/drawing/2014/main" id="{584C4CAA-052E-CAF5-A866-6C280155FA4E}"/>
              </a:ext>
            </a:extLst>
          </p:cNvPr>
          <p:cNvSpPr/>
          <p:nvPr/>
        </p:nvSpPr>
        <p:spPr>
          <a:xfrm>
            <a:off x="7995737" y="581395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8" name="楕円 167">
            <a:extLst>
              <a:ext uri="{FF2B5EF4-FFF2-40B4-BE49-F238E27FC236}">
                <a16:creationId xmlns:a16="http://schemas.microsoft.com/office/drawing/2014/main" id="{00F28EB1-CB1B-0335-4499-85E1BF8149C1}"/>
              </a:ext>
            </a:extLst>
          </p:cNvPr>
          <p:cNvSpPr/>
          <p:nvPr/>
        </p:nvSpPr>
        <p:spPr>
          <a:xfrm>
            <a:off x="5014961" y="578557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9" name="楕円 168">
            <a:extLst>
              <a:ext uri="{FF2B5EF4-FFF2-40B4-BE49-F238E27FC236}">
                <a16:creationId xmlns:a16="http://schemas.microsoft.com/office/drawing/2014/main" id="{8117EFF8-9B2B-55B8-A5A6-DC23944E0203}"/>
              </a:ext>
            </a:extLst>
          </p:cNvPr>
          <p:cNvSpPr/>
          <p:nvPr/>
        </p:nvSpPr>
        <p:spPr>
          <a:xfrm>
            <a:off x="6278647" y="427747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0" name="楕円 169">
            <a:extLst>
              <a:ext uri="{FF2B5EF4-FFF2-40B4-BE49-F238E27FC236}">
                <a16:creationId xmlns:a16="http://schemas.microsoft.com/office/drawing/2014/main" id="{1CF3FF9D-C678-236A-5C25-96CB906EE25E}"/>
              </a:ext>
            </a:extLst>
          </p:cNvPr>
          <p:cNvSpPr/>
          <p:nvPr/>
        </p:nvSpPr>
        <p:spPr>
          <a:xfrm>
            <a:off x="3617736" y="571665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1" name="楕円 170">
            <a:extLst>
              <a:ext uri="{FF2B5EF4-FFF2-40B4-BE49-F238E27FC236}">
                <a16:creationId xmlns:a16="http://schemas.microsoft.com/office/drawing/2014/main" id="{7196DC4A-9C49-2CD9-9586-3CCD0A0453F8}"/>
              </a:ext>
            </a:extLst>
          </p:cNvPr>
          <p:cNvSpPr/>
          <p:nvPr/>
        </p:nvSpPr>
        <p:spPr>
          <a:xfrm>
            <a:off x="3609347" y="537888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3FE7E23A-9815-1BCF-06CD-40D9F0FA5AC7}"/>
              </a:ext>
            </a:extLst>
          </p:cNvPr>
          <p:cNvSpPr/>
          <p:nvPr/>
        </p:nvSpPr>
        <p:spPr>
          <a:xfrm>
            <a:off x="3601357" y="529599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3" name="楕円 172">
            <a:extLst>
              <a:ext uri="{FF2B5EF4-FFF2-40B4-BE49-F238E27FC236}">
                <a16:creationId xmlns:a16="http://schemas.microsoft.com/office/drawing/2014/main" id="{EC59DE06-E541-528F-E244-3AF43A0D218B}"/>
              </a:ext>
            </a:extLst>
          </p:cNvPr>
          <p:cNvSpPr/>
          <p:nvPr/>
        </p:nvSpPr>
        <p:spPr>
          <a:xfrm>
            <a:off x="3490775" y="377805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4" name="楕円 173">
            <a:extLst>
              <a:ext uri="{FF2B5EF4-FFF2-40B4-BE49-F238E27FC236}">
                <a16:creationId xmlns:a16="http://schemas.microsoft.com/office/drawing/2014/main" id="{B1A5F9AD-23E3-89DF-85C9-9704FE7952B5}"/>
              </a:ext>
            </a:extLst>
          </p:cNvPr>
          <p:cNvSpPr/>
          <p:nvPr/>
        </p:nvSpPr>
        <p:spPr>
          <a:xfrm>
            <a:off x="3649543" y="631294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5" name="楕円 174">
            <a:extLst>
              <a:ext uri="{FF2B5EF4-FFF2-40B4-BE49-F238E27FC236}">
                <a16:creationId xmlns:a16="http://schemas.microsoft.com/office/drawing/2014/main" id="{67732F4A-FCCD-4381-ED48-CDE7D64C9B93}"/>
              </a:ext>
            </a:extLst>
          </p:cNvPr>
          <p:cNvSpPr/>
          <p:nvPr/>
        </p:nvSpPr>
        <p:spPr>
          <a:xfrm>
            <a:off x="3660740" y="639952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楕円 175">
            <a:extLst>
              <a:ext uri="{FF2B5EF4-FFF2-40B4-BE49-F238E27FC236}">
                <a16:creationId xmlns:a16="http://schemas.microsoft.com/office/drawing/2014/main" id="{83C4C715-577A-4BB2-AB3A-858431BB9B1B}"/>
              </a:ext>
            </a:extLst>
          </p:cNvPr>
          <p:cNvSpPr/>
          <p:nvPr/>
        </p:nvSpPr>
        <p:spPr>
          <a:xfrm>
            <a:off x="3652484" y="650973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7" name="楕円 176">
            <a:extLst>
              <a:ext uri="{FF2B5EF4-FFF2-40B4-BE49-F238E27FC236}">
                <a16:creationId xmlns:a16="http://schemas.microsoft.com/office/drawing/2014/main" id="{9EF5ECEA-625C-14AD-2B71-5AF5459DD904}"/>
              </a:ext>
            </a:extLst>
          </p:cNvPr>
          <p:cNvSpPr/>
          <p:nvPr/>
        </p:nvSpPr>
        <p:spPr>
          <a:xfrm>
            <a:off x="3674369" y="761129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8" name="楕円 177">
            <a:extLst>
              <a:ext uri="{FF2B5EF4-FFF2-40B4-BE49-F238E27FC236}">
                <a16:creationId xmlns:a16="http://schemas.microsoft.com/office/drawing/2014/main" id="{849E74E7-B827-7FE7-36C7-C9B86D87B090}"/>
              </a:ext>
            </a:extLst>
          </p:cNvPr>
          <p:cNvSpPr/>
          <p:nvPr/>
        </p:nvSpPr>
        <p:spPr>
          <a:xfrm>
            <a:off x="7320095" y="640566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9" name="楕円 178">
            <a:extLst>
              <a:ext uri="{FF2B5EF4-FFF2-40B4-BE49-F238E27FC236}">
                <a16:creationId xmlns:a16="http://schemas.microsoft.com/office/drawing/2014/main" id="{A804A3F7-73E2-40F4-E450-28003A70976B}"/>
              </a:ext>
            </a:extLst>
          </p:cNvPr>
          <p:cNvSpPr/>
          <p:nvPr/>
        </p:nvSpPr>
        <p:spPr>
          <a:xfrm>
            <a:off x="6980080" y="640743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0" name="楕円 179">
            <a:extLst>
              <a:ext uri="{FF2B5EF4-FFF2-40B4-BE49-F238E27FC236}">
                <a16:creationId xmlns:a16="http://schemas.microsoft.com/office/drawing/2014/main" id="{101BE46C-F6C1-D847-816E-F5A97DC419A8}"/>
              </a:ext>
            </a:extLst>
          </p:cNvPr>
          <p:cNvSpPr/>
          <p:nvPr/>
        </p:nvSpPr>
        <p:spPr>
          <a:xfrm>
            <a:off x="8604284" y="663676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6038178" y="4917678"/>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84" name="正方形/長方形 183"/>
          <p:cNvSpPr/>
          <p:nvPr/>
        </p:nvSpPr>
        <p:spPr bwMode="auto">
          <a:xfrm>
            <a:off x="7443304" y="2713833"/>
            <a:ext cx="1576567" cy="504826"/>
          </a:xfrm>
          <a:prstGeom prst="rect">
            <a:avLst/>
          </a:prstGeom>
          <a:solidFill>
            <a:schemeClr val="bg1"/>
          </a:soli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大阪府中部広域防災拠点</a:t>
            </a:r>
            <a:endParaRPr lang="en-US" altLang="ja-JP" sz="900" dirty="0">
              <a:solidFill>
                <a:schemeClr val="tx1"/>
              </a:solidFill>
            </a:endParaRPr>
          </a:p>
          <a:p>
            <a:pPr algn="ctr">
              <a:defRPr/>
            </a:pPr>
            <a:r>
              <a:rPr lang="ja-JP" altLang="en-US" sz="900" dirty="0">
                <a:solidFill>
                  <a:schemeClr val="tx1"/>
                </a:solidFill>
              </a:rPr>
              <a:t>大阪府広域医療搬送拠点</a:t>
            </a:r>
            <a:endParaRPr lang="en-US" altLang="ja-JP" sz="900" dirty="0">
              <a:solidFill>
                <a:schemeClr val="tx1"/>
              </a:solidFill>
            </a:endParaRPr>
          </a:p>
        </p:txBody>
      </p:sp>
      <p:cxnSp>
        <p:nvCxnSpPr>
          <p:cNvPr id="186" name="直線コネクタ 185"/>
          <p:cNvCxnSpPr>
            <a:cxnSpLocks/>
            <a:stCxn id="184" idx="2"/>
            <a:endCxn id="140" idx="17"/>
          </p:cNvCxnSpPr>
          <p:nvPr/>
        </p:nvCxnSpPr>
        <p:spPr>
          <a:xfrm flipH="1">
            <a:off x="7508135" y="3218659"/>
            <a:ext cx="723453" cy="1240717"/>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pic>
        <p:nvPicPr>
          <p:cNvPr id="110" name="図 109"/>
          <p:cNvPicPr>
            <a:picLocks noChangeAspect="1"/>
          </p:cNvPicPr>
          <p:nvPr/>
        </p:nvPicPr>
        <p:blipFill rotWithShape="1">
          <a:blip r:embed="rId5"/>
          <a:srcRect l="11496" t="8204" r="12653" b="14442"/>
          <a:stretch/>
        </p:blipFill>
        <p:spPr>
          <a:xfrm>
            <a:off x="219429" y="3212976"/>
            <a:ext cx="2960356" cy="1697368"/>
          </a:xfrm>
          <a:prstGeom prst="rect">
            <a:avLst/>
          </a:prstGeom>
        </p:spPr>
      </p:pic>
      <p:pic>
        <p:nvPicPr>
          <p:cNvPr id="111" name="図 110"/>
          <p:cNvPicPr>
            <a:picLocks noChangeAspect="1"/>
          </p:cNvPicPr>
          <p:nvPr/>
        </p:nvPicPr>
        <p:blipFill rotWithShape="1">
          <a:blip r:embed="rId6"/>
          <a:srcRect l="13764" t="6902" r="10677" b="14442"/>
          <a:stretch/>
        </p:blipFill>
        <p:spPr>
          <a:xfrm>
            <a:off x="213637" y="5040884"/>
            <a:ext cx="2948960" cy="1725938"/>
          </a:xfrm>
          <a:prstGeom prst="rect">
            <a:avLst/>
          </a:prstGeom>
        </p:spPr>
      </p:pic>
      <p:sp>
        <p:nvSpPr>
          <p:cNvPr id="27726" name="テキスト ボックス 4"/>
          <p:cNvSpPr txBox="1">
            <a:spLocks noChangeArrowheads="1"/>
          </p:cNvSpPr>
          <p:nvPr/>
        </p:nvSpPr>
        <p:spPr bwMode="auto">
          <a:xfrm>
            <a:off x="286760" y="3275112"/>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①中部広域防災拠点</a:t>
            </a:r>
          </a:p>
        </p:txBody>
      </p:sp>
      <p:sp>
        <p:nvSpPr>
          <p:cNvPr id="131" name="テキスト ボックス 4"/>
          <p:cNvSpPr txBox="1">
            <a:spLocks noChangeArrowheads="1"/>
          </p:cNvSpPr>
          <p:nvPr/>
        </p:nvSpPr>
        <p:spPr bwMode="auto">
          <a:xfrm>
            <a:off x="280548" y="5085184"/>
            <a:ext cx="1440000" cy="180000"/>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②広域医療搬送拠点</a:t>
            </a:r>
          </a:p>
        </p:txBody>
      </p:sp>
      <p:sp>
        <p:nvSpPr>
          <p:cNvPr id="27651"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11</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879836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74" y="2531128"/>
            <a:ext cx="3311076" cy="1862575"/>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041" y="4959781"/>
            <a:ext cx="3274209" cy="1841836"/>
          </a:xfrm>
          <a:prstGeom prst="rect">
            <a:avLst/>
          </a:prstGeom>
        </p:spPr>
      </p:pic>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0493" name="正方形/長方形 5"/>
          <p:cNvSpPr>
            <a:spLocks noChangeArrowheads="1"/>
          </p:cNvSpPr>
          <p:nvPr/>
        </p:nvSpPr>
        <p:spPr bwMode="auto">
          <a:xfrm>
            <a:off x="227013" y="590550"/>
            <a:ext cx="3540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a:latin typeface="HGSｺﾞｼｯｸM" pitchFamily="50" charset="-128"/>
                <a:ea typeface="HGSｺﾞｼｯｸM" pitchFamily="50" charset="-128"/>
              </a:rPr>
              <a:t>■事業を巡る社会経済情勢等</a:t>
            </a:r>
          </a:p>
        </p:txBody>
      </p:sp>
      <p:sp>
        <p:nvSpPr>
          <p:cNvPr id="67" name="正方形/長方形 66"/>
          <p:cNvSpPr/>
          <p:nvPr/>
        </p:nvSpPr>
        <p:spPr>
          <a:xfrm>
            <a:off x="38637" y="1173072"/>
            <a:ext cx="9047745" cy="830997"/>
          </a:xfrm>
          <a:prstGeom prst="rect">
            <a:avLst/>
          </a:prstGeom>
          <a:solidFill>
            <a:schemeClr val="bg1"/>
          </a:solidFill>
          <a:ln>
            <a:solidFill>
              <a:schemeClr val="tx1"/>
            </a:solidFill>
            <a:prstDash val="solid"/>
          </a:ln>
        </p:spPr>
        <p:txBody>
          <a:bodyPr wrap="square" lIns="36000" rIns="0">
            <a:spAutoFit/>
          </a:bodyPr>
          <a:lstStyle/>
          <a:p>
            <a:pPr marL="216000" indent="-216000"/>
            <a:r>
              <a:rPr lang="en-US" altLang="ja-JP" sz="16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周辺道路の交通量と混雑度</a:t>
            </a:r>
            <a:r>
              <a:rPr lang="en-US" altLang="ja-JP" sz="1600" dirty="0">
                <a:latin typeface="ＭＳ ゴシック" panose="020B0609070205080204" pitchFamily="49" charset="-128"/>
                <a:ea typeface="ＭＳ ゴシック" panose="020B0609070205080204" pitchFamily="49" charset="-128"/>
              </a:rPr>
              <a:t>/R3</a:t>
            </a:r>
            <a:r>
              <a:rPr lang="ja-JP" altLang="en-US" sz="1600" dirty="0">
                <a:latin typeface="ＭＳ ゴシック" panose="020B0609070205080204" pitchFamily="49" charset="-128"/>
                <a:ea typeface="ＭＳ ゴシック" panose="020B0609070205080204" pitchFamily="49" charset="-128"/>
              </a:rPr>
              <a:t>全国道路・街路交通情勢調査</a:t>
            </a:r>
            <a:r>
              <a:rPr lang="en-US" altLang="ja-JP" sz="1600" dirty="0">
                <a:latin typeface="ＭＳ ゴシック" panose="020B0609070205080204" pitchFamily="49" charset="-128"/>
                <a:ea typeface="ＭＳ ゴシック" panose="020B0609070205080204" pitchFamily="49" charset="-128"/>
              </a:rPr>
              <a:t>】</a:t>
            </a:r>
          </a:p>
          <a:p>
            <a:pPr marL="216000" indent="-216000"/>
            <a:r>
              <a:rPr lang="ja-JP" altLang="en-US" sz="1600" dirty="0">
                <a:latin typeface="ＭＳ ゴシック" panose="020B0609070205080204" pitchFamily="49" charset="-128"/>
                <a:ea typeface="ＭＳ ゴシック" panose="020B0609070205080204" pitchFamily="49" charset="-128"/>
              </a:rPr>
              <a:t>　府道大阪中央環状線：</a:t>
            </a:r>
            <a:r>
              <a:rPr lang="en-US" altLang="ja-JP" sz="1600" dirty="0">
                <a:latin typeface="ＭＳ ゴシック" panose="020B0609070205080204" pitchFamily="49" charset="-128"/>
                <a:ea typeface="ＭＳ ゴシック" panose="020B0609070205080204" pitchFamily="49" charset="-128"/>
              </a:rPr>
              <a:t>60,653</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 （混雑度</a:t>
            </a:r>
            <a:r>
              <a:rPr lang="en-US" altLang="ja-JP" sz="1200" dirty="0">
                <a:latin typeface="ＭＳ ゴシック" panose="020B0609070205080204" pitchFamily="49" charset="-128"/>
                <a:ea typeface="ＭＳ ゴシック" panose="020B0609070205080204" pitchFamily="49" charset="-128"/>
              </a:rPr>
              <a:t>1.29</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旧大阪中央環状線： </a:t>
            </a:r>
            <a:r>
              <a:rPr lang="en-US" altLang="ja-JP" sz="1600" dirty="0">
                <a:latin typeface="ＭＳ ゴシック" panose="020B0609070205080204" pitchFamily="49" charset="-128"/>
                <a:ea typeface="ＭＳ ゴシック" panose="020B0609070205080204" pitchFamily="49" charset="-128"/>
              </a:rPr>
              <a:t>8,567</a:t>
            </a:r>
            <a:r>
              <a:rPr lang="ja-JP" altLang="en-US" sz="1600" dirty="0">
                <a:latin typeface="ＭＳ ゴシック" panose="020B0609070205080204" pitchFamily="49" charset="-128"/>
                <a:ea typeface="ＭＳ ゴシック" panose="020B0609070205080204" pitchFamily="49" charset="-128"/>
              </a:rPr>
              <a:t>台</a:t>
            </a:r>
            <a:r>
              <a:rPr lang="en-US" altLang="ja-JP" sz="1600" dirty="0">
                <a:latin typeface="ＭＳ ゴシック" panose="020B0609070205080204" pitchFamily="49" charset="-128"/>
                <a:ea typeface="ＭＳ ゴシック" panose="020B0609070205080204" pitchFamily="49" charset="-128"/>
              </a:rPr>
              <a:t>/24H</a:t>
            </a:r>
            <a:r>
              <a:rPr lang="ja-JP"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0.76</a:t>
            </a:r>
            <a:r>
              <a:rPr lang="ja-JP"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a:p>
            <a:pPr marL="216000" indent="-216000"/>
            <a:r>
              <a:rPr lang="ja-JP" altLang="en-US" sz="1200" dirty="0">
                <a:latin typeface="ＭＳ ゴシック" panose="020B0609070205080204" pitchFamily="49" charset="-128"/>
                <a:ea typeface="ＭＳ ゴシック" panose="020B0609070205080204" pitchFamily="49" charset="-128"/>
              </a:rPr>
              <a:t>　 </a:t>
            </a:r>
            <a:r>
              <a:rPr lang="zh-CN" altLang="en-US" sz="1600" dirty="0">
                <a:latin typeface="ＭＳ ゴシック" panose="020B0609070205080204" pitchFamily="49" charset="-128"/>
                <a:ea typeface="ＭＳ ゴシック" panose="020B0609070205080204" pitchFamily="49" charset="-128"/>
              </a:rPr>
              <a:t>府道大阪</a:t>
            </a:r>
            <a:r>
              <a:rPr lang="ja-JP" altLang="en-US" sz="1600" dirty="0">
                <a:latin typeface="ＭＳ ゴシック" panose="020B0609070205080204" pitchFamily="49" charset="-128"/>
                <a:ea typeface="ＭＳ ゴシック" panose="020B0609070205080204" pitchFamily="49" charset="-128"/>
              </a:rPr>
              <a:t>羽曳野</a:t>
            </a:r>
            <a:r>
              <a:rPr lang="zh-CN" altLang="en-US" sz="1600" dirty="0">
                <a:latin typeface="ＭＳ ゴシック" panose="020B0609070205080204" pitchFamily="49" charset="-128"/>
                <a:ea typeface="ＭＳ ゴシック" panose="020B0609070205080204" pitchFamily="49" charset="-128"/>
              </a:rPr>
              <a:t>線：</a:t>
            </a:r>
            <a:r>
              <a:rPr lang="en-US" altLang="ja-JP" sz="1600" dirty="0">
                <a:latin typeface="ＭＳ ゴシック" panose="020B0609070205080204" pitchFamily="49" charset="-128"/>
                <a:ea typeface="ＭＳ ゴシック" panose="020B0609070205080204" pitchFamily="49" charset="-128"/>
              </a:rPr>
              <a:t>17</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929</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1.24</a:t>
            </a:r>
            <a:r>
              <a:rPr lang="zh-CN"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a:t>
            </a:r>
            <a:r>
              <a:rPr lang="ja-JP" altLang="en-US" sz="1600" dirty="0">
                <a:latin typeface="ＭＳ ゴシック" panose="020B0609070205080204" pitchFamily="49" charset="-128"/>
                <a:ea typeface="ＭＳ ゴシック" panose="020B0609070205080204" pitchFamily="49" charset="-128"/>
              </a:rPr>
              <a:t>国道</a:t>
            </a:r>
            <a:r>
              <a:rPr lang="en-US" altLang="ja-JP" sz="1600" dirty="0">
                <a:latin typeface="ＭＳ ゴシック" panose="020B0609070205080204" pitchFamily="49" charset="-128"/>
                <a:ea typeface="ＭＳ ゴシック" panose="020B0609070205080204" pitchFamily="49" charset="-128"/>
              </a:rPr>
              <a:t>170</a:t>
            </a:r>
            <a:r>
              <a:rPr lang="ja-JP" altLang="en-US" sz="1600" dirty="0">
                <a:latin typeface="ＭＳ ゴシック" panose="020B0609070205080204" pitchFamily="49" charset="-128"/>
                <a:ea typeface="ＭＳ ゴシック" panose="020B0609070205080204" pitchFamily="49" charset="-128"/>
              </a:rPr>
              <a:t>号</a:t>
            </a:r>
            <a:r>
              <a:rPr lang="zh-CN" altLang="en-US"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34</a:t>
            </a:r>
            <a:r>
              <a:rPr lang="en-US" altLang="zh-CN" sz="1600" dirty="0">
                <a:latin typeface="ＭＳ ゴシック" panose="020B0609070205080204" pitchFamily="49" charset="-128"/>
                <a:ea typeface="ＭＳ ゴシック" panose="020B0609070205080204" pitchFamily="49" charset="-128"/>
              </a:rPr>
              <a:t>,</a:t>
            </a:r>
            <a:r>
              <a:rPr lang="en-US" altLang="ja-JP" sz="1600" dirty="0">
                <a:latin typeface="ＭＳ ゴシック" panose="020B0609070205080204" pitchFamily="49" charset="-128"/>
                <a:ea typeface="ＭＳ ゴシック" panose="020B0609070205080204" pitchFamily="49" charset="-128"/>
              </a:rPr>
              <a:t>521</a:t>
            </a:r>
            <a:r>
              <a:rPr lang="zh-CN" altLang="en-US" sz="1600" dirty="0">
                <a:latin typeface="ＭＳ ゴシック" panose="020B0609070205080204" pitchFamily="49" charset="-128"/>
                <a:ea typeface="ＭＳ ゴシック" panose="020B0609070205080204" pitchFamily="49" charset="-128"/>
              </a:rPr>
              <a:t>台</a:t>
            </a:r>
            <a:r>
              <a:rPr lang="en-US" altLang="zh-CN" sz="1600" dirty="0">
                <a:latin typeface="ＭＳ ゴシック" panose="020B0609070205080204" pitchFamily="49" charset="-128"/>
                <a:ea typeface="ＭＳ ゴシック" panose="020B0609070205080204" pitchFamily="49" charset="-128"/>
              </a:rPr>
              <a:t>/24H</a:t>
            </a:r>
            <a:r>
              <a:rPr lang="zh-CN" altLang="en-US" sz="1200" dirty="0">
                <a:latin typeface="ＭＳ ゴシック" panose="020B0609070205080204" pitchFamily="49" charset="-128"/>
                <a:ea typeface="ＭＳ ゴシック" panose="020B0609070205080204" pitchFamily="49" charset="-128"/>
              </a:rPr>
              <a:t>（混雑度</a:t>
            </a:r>
            <a:r>
              <a:rPr lang="en-US" altLang="ja-JP" sz="1200" dirty="0">
                <a:latin typeface="ＭＳ ゴシック" panose="020B0609070205080204" pitchFamily="49" charset="-128"/>
                <a:ea typeface="ＭＳ ゴシック" panose="020B0609070205080204" pitchFamily="49" charset="-128"/>
              </a:rPr>
              <a:t>0.61</a:t>
            </a:r>
            <a:r>
              <a:rPr lang="zh-CN" altLang="en-US" sz="1200" dirty="0">
                <a:latin typeface="ＭＳ ゴシック" panose="020B0609070205080204" pitchFamily="49" charset="-128"/>
                <a:ea typeface="ＭＳ ゴシック" panose="020B0609070205080204" pitchFamily="49" charset="-128"/>
              </a:rPr>
              <a:t>）</a:t>
            </a:r>
            <a:endParaRPr lang="en-US" altLang="ja-JP" sz="1200" dirty="0">
              <a:latin typeface="ＭＳ ゴシック" panose="020B0609070205080204" pitchFamily="49" charset="-128"/>
              <a:ea typeface="ＭＳ ゴシック" panose="020B0609070205080204" pitchFamily="49" charset="-128"/>
            </a:endParaRPr>
          </a:p>
        </p:txBody>
      </p:sp>
      <p:pic>
        <p:nvPicPr>
          <p:cNvPr id="71" name="図 70">
            <a:extLst>
              <a:ext uri="{FF2B5EF4-FFF2-40B4-BE49-F238E27FC236}">
                <a16:creationId xmlns:a16="http://schemas.microsoft.com/office/drawing/2014/main" id="{7C1D7C6A-1DAA-1E94-09D7-782FE9C340B8}"/>
              </a:ext>
            </a:extLst>
          </p:cNvPr>
          <p:cNvPicPr>
            <a:picLocks noChangeAspect="1"/>
          </p:cNvPicPr>
          <p:nvPr/>
        </p:nvPicPr>
        <p:blipFill rotWithShape="1">
          <a:blip r:embed="rId4"/>
          <a:srcRect l="6201" t="11595" r="19150"/>
          <a:stretch/>
        </p:blipFill>
        <p:spPr>
          <a:xfrm>
            <a:off x="3452151" y="2507416"/>
            <a:ext cx="5552933" cy="5470203"/>
          </a:xfrm>
          <a:prstGeom prst="rect">
            <a:avLst/>
          </a:prstGeom>
        </p:spPr>
      </p:pic>
      <p:sp>
        <p:nvSpPr>
          <p:cNvPr id="72" name="正方形/長方形 71"/>
          <p:cNvSpPr/>
          <p:nvPr/>
        </p:nvSpPr>
        <p:spPr bwMode="auto">
          <a:xfrm rot="19197815">
            <a:off x="4287987" y="5054662"/>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73" name="正方形/長方形 72"/>
          <p:cNvSpPr/>
          <p:nvPr/>
        </p:nvSpPr>
        <p:spPr bwMode="auto">
          <a:xfrm rot="1364919">
            <a:off x="6162408" y="2592789"/>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77" name="正方形/長方形 76"/>
          <p:cNvSpPr/>
          <p:nvPr/>
        </p:nvSpPr>
        <p:spPr bwMode="auto">
          <a:xfrm rot="2150858">
            <a:off x="7425916" y="6294721"/>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78" name="正方形/長方形 77"/>
          <p:cNvSpPr/>
          <p:nvPr/>
        </p:nvSpPr>
        <p:spPr bwMode="auto">
          <a:xfrm>
            <a:off x="4004873" y="4482099"/>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79" name="正方形/長方形 78"/>
          <p:cNvSpPr/>
          <p:nvPr/>
        </p:nvSpPr>
        <p:spPr bwMode="auto">
          <a:xfrm rot="18916147">
            <a:off x="7972988" y="2995473"/>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80" name="正方形/長方形 79"/>
          <p:cNvSpPr/>
          <p:nvPr/>
        </p:nvSpPr>
        <p:spPr bwMode="auto">
          <a:xfrm>
            <a:off x="5089549" y="5492194"/>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81" name="正方形/長方形 80"/>
          <p:cNvSpPr/>
          <p:nvPr/>
        </p:nvSpPr>
        <p:spPr bwMode="auto">
          <a:xfrm rot="464416">
            <a:off x="5195117" y="6819501"/>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82" name="正方形/長方形 81"/>
          <p:cNvSpPr/>
          <p:nvPr/>
        </p:nvSpPr>
        <p:spPr bwMode="auto">
          <a:xfrm rot="18835303">
            <a:off x="8286896" y="4515158"/>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83" name="正方形/長方形 82"/>
          <p:cNvSpPr/>
          <p:nvPr/>
        </p:nvSpPr>
        <p:spPr bwMode="auto">
          <a:xfrm rot="1261396">
            <a:off x="7047248" y="4785229"/>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84" name="直線コネクタ 83"/>
          <p:cNvCxnSpPr>
            <a:cxnSpLocks/>
          </p:cNvCxnSpPr>
          <p:nvPr/>
        </p:nvCxnSpPr>
        <p:spPr>
          <a:xfrm flipV="1">
            <a:off x="4772336" y="3875920"/>
            <a:ext cx="1633135" cy="37435"/>
          </a:xfrm>
          <a:prstGeom prst="line">
            <a:avLst/>
          </a:prstGeom>
          <a:ln w="28575">
            <a:solidFill>
              <a:schemeClr val="tx1"/>
            </a:solidFill>
            <a:prstDash val="dash"/>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85" name="正方形/長方形 84"/>
          <p:cNvSpPr/>
          <p:nvPr/>
        </p:nvSpPr>
        <p:spPr>
          <a:xfrm rot="21417243">
            <a:off x="4526699" y="2626311"/>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sp>
        <p:nvSpPr>
          <p:cNvPr id="86" name="フリーフォーム 85"/>
          <p:cNvSpPr/>
          <p:nvPr/>
        </p:nvSpPr>
        <p:spPr>
          <a:xfrm>
            <a:off x="6681379" y="3754410"/>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87" name="正方形/長方形 86"/>
          <p:cNvSpPr/>
          <p:nvPr/>
        </p:nvSpPr>
        <p:spPr bwMode="auto">
          <a:xfrm rot="755879">
            <a:off x="8358210" y="5263093"/>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88" name="正方形/長方形 87"/>
          <p:cNvSpPr/>
          <p:nvPr/>
        </p:nvSpPr>
        <p:spPr bwMode="auto">
          <a:xfrm>
            <a:off x="7260276" y="4393703"/>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89" name="円/楕円 6"/>
          <p:cNvSpPr/>
          <p:nvPr/>
        </p:nvSpPr>
        <p:spPr>
          <a:xfrm>
            <a:off x="5550052" y="4498768"/>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0" name="正方形/長方形 89"/>
          <p:cNvSpPr/>
          <p:nvPr/>
        </p:nvSpPr>
        <p:spPr bwMode="auto">
          <a:xfrm>
            <a:off x="5407928" y="4188813"/>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91" name="正方形/長方形 90"/>
          <p:cNvSpPr/>
          <p:nvPr/>
        </p:nvSpPr>
        <p:spPr bwMode="auto">
          <a:xfrm rot="20936858">
            <a:off x="4580182" y="5986403"/>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92" name="正方形/長方形 91"/>
          <p:cNvSpPr/>
          <p:nvPr/>
        </p:nvSpPr>
        <p:spPr bwMode="auto">
          <a:xfrm>
            <a:off x="5692827" y="3427119"/>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93" name="グループ化 92"/>
          <p:cNvGrpSpPr/>
          <p:nvPr/>
        </p:nvGrpSpPr>
        <p:grpSpPr>
          <a:xfrm>
            <a:off x="3503846" y="2508592"/>
            <a:ext cx="444090" cy="452846"/>
            <a:chOff x="7006378" y="2325764"/>
            <a:chExt cx="444090" cy="452846"/>
          </a:xfrm>
          <a:solidFill>
            <a:schemeClr val="bg1"/>
          </a:solidFill>
        </p:grpSpPr>
        <p:pic>
          <p:nvPicPr>
            <p:cNvPr id="94"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95"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96" name="直線コネクタ 95"/>
          <p:cNvCxnSpPr>
            <a:cxnSpLocks/>
            <a:stCxn id="83" idx="2"/>
          </p:cNvCxnSpPr>
          <p:nvPr/>
        </p:nvCxnSpPr>
        <p:spPr>
          <a:xfrm flipH="1">
            <a:off x="7450890" y="4918744"/>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97" name="フリーフォーム: 図形 32">
            <a:extLst>
              <a:ext uri="{FF2B5EF4-FFF2-40B4-BE49-F238E27FC236}">
                <a16:creationId xmlns:a16="http://schemas.microsoft.com/office/drawing/2014/main" id="{F5C1B33A-438F-7F6D-885C-53032F5A63AA}"/>
              </a:ext>
            </a:extLst>
          </p:cNvPr>
          <p:cNvSpPr/>
          <p:nvPr/>
        </p:nvSpPr>
        <p:spPr>
          <a:xfrm>
            <a:off x="6451710" y="3650693"/>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フリーフォーム: 図形 36">
            <a:extLst>
              <a:ext uri="{FF2B5EF4-FFF2-40B4-BE49-F238E27FC236}">
                <a16:creationId xmlns:a16="http://schemas.microsoft.com/office/drawing/2014/main" id="{DDB14F1E-BBDD-22B7-BEF2-7FA25E6234ED}"/>
              </a:ext>
            </a:extLst>
          </p:cNvPr>
          <p:cNvSpPr/>
          <p:nvPr/>
        </p:nvSpPr>
        <p:spPr>
          <a:xfrm>
            <a:off x="6142062" y="5853350"/>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フリーフォーム: 図形 42">
            <a:extLst>
              <a:ext uri="{FF2B5EF4-FFF2-40B4-BE49-F238E27FC236}">
                <a16:creationId xmlns:a16="http://schemas.microsoft.com/office/drawing/2014/main" id="{32490A8F-B01E-805D-5B3B-E5CCE0594699}"/>
              </a:ext>
            </a:extLst>
          </p:cNvPr>
          <p:cNvSpPr/>
          <p:nvPr/>
        </p:nvSpPr>
        <p:spPr>
          <a:xfrm>
            <a:off x="8090321" y="2512079"/>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円/楕円 6">
            <a:extLst>
              <a:ext uri="{FF2B5EF4-FFF2-40B4-BE49-F238E27FC236}">
                <a16:creationId xmlns:a16="http://schemas.microsoft.com/office/drawing/2014/main" id="{AF923B40-D776-DFB4-CFB3-F04CD77CAECE}"/>
              </a:ext>
            </a:extLst>
          </p:cNvPr>
          <p:cNvSpPr/>
          <p:nvPr/>
        </p:nvSpPr>
        <p:spPr>
          <a:xfrm>
            <a:off x="5453649" y="3673319"/>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 name="円/楕円 6">
            <a:extLst>
              <a:ext uri="{FF2B5EF4-FFF2-40B4-BE49-F238E27FC236}">
                <a16:creationId xmlns:a16="http://schemas.microsoft.com/office/drawing/2014/main" id="{93615326-35EC-ACEF-EE95-8358DA744893}"/>
              </a:ext>
            </a:extLst>
          </p:cNvPr>
          <p:cNvSpPr/>
          <p:nvPr/>
        </p:nvSpPr>
        <p:spPr>
          <a:xfrm>
            <a:off x="3650590" y="433724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3" name="円/楕円 6">
            <a:extLst>
              <a:ext uri="{FF2B5EF4-FFF2-40B4-BE49-F238E27FC236}">
                <a16:creationId xmlns:a16="http://schemas.microsoft.com/office/drawing/2014/main" id="{7E82ED65-3131-2F4F-1B75-45774B811A57}"/>
              </a:ext>
            </a:extLst>
          </p:cNvPr>
          <p:cNvSpPr/>
          <p:nvPr/>
        </p:nvSpPr>
        <p:spPr>
          <a:xfrm>
            <a:off x="7668528" y="570136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4" name="円/楕円 6">
            <a:extLst>
              <a:ext uri="{FF2B5EF4-FFF2-40B4-BE49-F238E27FC236}">
                <a16:creationId xmlns:a16="http://schemas.microsoft.com/office/drawing/2014/main" id="{6A785D89-16B7-2CA7-5D35-D308D71AA7C6}"/>
              </a:ext>
            </a:extLst>
          </p:cNvPr>
          <p:cNvSpPr/>
          <p:nvPr/>
        </p:nvSpPr>
        <p:spPr>
          <a:xfrm>
            <a:off x="4837410" y="7481377"/>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5" name="円/楕円 6">
            <a:extLst>
              <a:ext uri="{FF2B5EF4-FFF2-40B4-BE49-F238E27FC236}">
                <a16:creationId xmlns:a16="http://schemas.microsoft.com/office/drawing/2014/main" id="{418920C9-F301-E413-028E-90E1C178F4D4}"/>
              </a:ext>
            </a:extLst>
          </p:cNvPr>
          <p:cNvSpPr/>
          <p:nvPr/>
        </p:nvSpPr>
        <p:spPr>
          <a:xfrm>
            <a:off x="5069364" y="5120848"/>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6" name="円/楕円 6">
            <a:extLst>
              <a:ext uri="{FF2B5EF4-FFF2-40B4-BE49-F238E27FC236}">
                <a16:creationId xmlns:a16="http://schemas.microsoft.com/office/drawing/2014/main" id="{371C5F3D-BA3B-A29E-45AC-75340C3AA0F0}"/>
              </a:ext>
            </a:extLst>
          </p:cNvPr>
          <p:cNvSpPr/>
          <p:nvPr/>
        </p:nvSpPr>
        <p:spPr>
          <a:xfrm>
            <a:off x="5222332" y="4375480"/>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7" name="フリーフォーム: 図形 75">
            <a:extLst>
              <a:ext uri="{FF2B5EF4-FFF2-40B4-BE49-F238E27FC236}">
                <a16:creationId xmlns:a16="http://schemas.microsoft.com/office/drawing/2014/main" id="{B05BEB34-A1A9-A7D2-37DF-406D148C1656}"/>
              </a:ext>
            </a:extLst>
          </p:cNvPr>
          <p:cNvSpPr/>
          <p:nvPr/>
        </p:nvSpPr>
        <p:spPr>
          <a:xfrm>
            <a:off x="7369198" y="3779281"/>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楕円 109">
            <a:extLst>
              <a:ext uri="{FF2B5EF4-FFF2-40B4-BE49-F238E27FC236}">
                <a16:creationId xmlns:a16="http://schemas.microsoft.com/office/drawing/2014/main" id="{07F8C16B-93F0-06E2-1C1D-30D82A158F11}"/>
              </a:ext>
            </a:extLst>
          </p:cNvPr>
          <p:cNvSpPr/>
          <p:nvPr/>
        </p:nvSpPr>
        <p:spPr>
          <a:xfrm>
            <a:off x="7968225" y="31191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楕円 110">
            <a:extLst>
              <a:ext uri="{FF2B5EF4-FFF2-40B4-BE49-F238E27FC236}">
                <a16:creationId xmlns:a16="http://schemas.microsoft.com/office/drawing/2014/main" id="{C40BC79F-5864-CFA9-7424-7827DE85F02F}"/>
              </a:ext>
            </a:extLst>
          </p:cNvPr>
          <p:cNvSpPr/>
          <p:nvPr/>
        </p:nvSpPr>
        <p:spPr>
          <a:xfrm>
            <a:off x="8632990" y="369121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2" name="楕円 111">
            <a:extLst>
              <a:ext uri="{FF2B5EF4-FFF2-40B4-BE49-F238E27FC236}">
                <a16:creationId xmlns:a16="http://schemas.microsoft.com/office/drawing/2014/main" id="{AEF78F15-6321-894B-7F19-D57CD725A454}"/>
              </a:ext>
            </a:extLst>
          </p:cNvPr>
          <p:cNvSpPr/>
          <p:nvPr/>
        </p:nvSpPr>
        <p:spPr>
          <a:xfrm>
            <a:off x="8121531" y="468613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3" name="楕円 112">
            <a:extLst>
              <a:ext uri="{FF2B5EF4-FFF2-40B4-BE49-F238E27FC236}">
                <a16:creationId xmlns:a16="http://schemas.microsoft.com/office/drawing/2014/main" id="{584C4CAA-052E-CAF5-A866-6C280155FA4E}"/>
              </a:ext>
            </a:extLst>
          </p:cNvPr>
          <p:cNvSpPr/>
          <p:nvPr/>
        </p:nvSpPr>
        <p:spPr>
          <a:xfrm>
            <a:off x="8023611" y="511780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4" name="楕円 113">
            <a:extLst>
              <a:ext uri="{FF2B5EF4-FFF2-40B4-BE49-F238E27FC236}">
                <a16:creationId xmlns:a16="http://schemas.microsoft.com/office/drawing/2014/main" id="{00F28EB1-CB1B-0335-4499-85E1BF8149C1}"/>
              </a:ext>
            </a:extLst>
          </p:cNvPr>
          <p:cNvSpPr/>
          <p:nvPr/>
        </p:nvSpPr>
        <p:spPr>
          <a:xfrm>
            <a:off x="5042835" y="508941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8117EFF8-9B2B-55B8-A5A6-DC23944E0203}"/>
              </a:ext>
            </a:extLst>
          </p:cNvPr>
          <p:cNvSpPr/>
          <p:nvPr/>
        </p:nvSpPr>
        <p:spPr>
          <a:xfrm>
            <a:off x="6306521" y="3581320"/>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1CF3FF9D-C678-236A-5C25-96CB906EE25E}"/>
              </a:ext>
            </a:extLst>
          </p:cNvPr>
          <p:cNvSpPr/>
          <p:nvPr/>
        </p:nvSpPr>
        <p:spPr>
          <a:xfrm>
            <a:off x="3645610" y="502049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7" name="楕円 116">
            <a:extLst>
              <a:ext uri="{FF2B5EF4-FFF2-40B4-BE49-F238E27FC236}">
                <a16:creationId xmlns:a16="http://schemas.microsoft.com/office/drawing/2014/main" id="{7196DC4A-9C49-2CD9-9586-3CCD0A0453F8}"/>
              </a:ext>
            </a:extLst>
          </p:cNvPr>
          <p:cNvSpPr/>
          <p:nvPr/>
        </p:nvSpPr>
        <p:spPr>
          <a:xfrm>
            <a:off x="3637221" y="4682728"/>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8" name="楕円 117">
            <a:extLst>
              <a:ext uri="{FF2B5EF4-FFF2-40B4-BE49-F238E27FC236}">
                <a16:creationId xmlns:a16="http://schemas.microsoft.com/office/drawing/2014/main" id="{3FE7E23A-9815-1BCF-06CD-40D9F0FA5AC7}"/>
              </a:ext>
            </a:extLst>
          </p:cNvPr>
          <p:cNvSpPr/>
          <p:nvPr/>
        </p:nvSpPr>
        <p:spPr>
          <a:xfrm>
            <a:off x="3629231" y="459983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9" name="楕円 118">
            <a:extLst>
              <a:ext uri="{FF2B5EF4-FFF2-40B4-BE49-F238E27FC236}">
                <a16:creationId xmlns:a16="http://schemas.microsoft.com/office/drawing/2014/main" id="{EC59DE06-E541-528F-E244-3AF43A0D218B}"/>
              </a:ext>
            </a:extLst>
          </p:cNvPr>
          <p:cNvSpPr/>
          <p:nvPr/>
        </p:nvSpPr>
        <p:spPr>
          <a:xfrm>
            <a:off x="3518649" y="3081892"/>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0" name="楕円 119">
            <a:extLst>
              <a:ext uri="{FF2B5EF4-FFF2-40B4-BE49-F238E27FC236}">
                <a16:creationId xmlns:a16="http://schemas.microsoft.com/office/drawing/2014/main" id="{B1A5F9AD-23E3-89DF-85C9-9704FE7952B5}"/>
              </a:ext>
            </a:extLst>
          </p:cNvPr>
          <p:cNvSpPr/>
          <p:nvPr/>
        </p:nvSpPr>
        <p:spPr>
          <a:xfrm>
            <a:off x="3677417" y="5616783"/>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1" name="楕円 120">
            <a:extLst>
              <a:ext uri="{FF2B5EF4-FFF2-40B4-BE49-F238E27FC236}">
                <a16:creationId xmlns:a16="http://schemas.microsoft.com/office/drawing/2014/main" id="{67732F4A-FCCD-4381-ED48-CDE7D64C9B93}"/>
              </a:ext>
            </a:extLst>
          </p:cNvPr>
          <p:cNvSpPr/>
          <p:nvPr/>
        </p:nvSpPr>
        <p:spPr>
          <a:xfrm>
            <a:off x="3688614" y="57033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2" name="楕円 121">
            <a:extLst>
              <a:ext uri="{FF2B5EF4-FFF2-40B4-BE49-F238E27FC236}">
                <a16:creationId xmlns:a16="http://schemas.microsoft.com/office/drawing/2014/main" id="{83C4C715-577A-4BB2-AB3A-858431BB9B1B}"/>
              </a:ext>
            </a:extLst>
          </p:cNvPr>
          <p:cNvSpPr/>
          <p:nvPr/>
        </p:nvSpPr>
        <p:spPr>
          <a:xfrm>
            <a:off x="3680358" y="5813575"/>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3" name="楕円 122">
            <a:extLst>
              <a:ext uri="{FF2B5EF4-FFF2-40B4-BE49-F238E27FC236}">
                <a16:creationId xmlns:a16="http://schemas.microsoft.com/office/drawing/2014/main" id="{9EF5ECEA-625C-14AD-2B71-5AF5459DD904}"/>
              </a:ext>
            </a:extLst>
          </p:cNvPr>
          <p:cNvSpPr/>
          <p:nvPr/>
        </p:nvSpPr>
        <p:spPr>
          <a:xfrm>
            <a:off x="3702243" y="6915131"/>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4" name="楕円 123">
            <a:extLst>
              <a:ext uri="{FF2B5EF4-FFF2-40B4-BE49-F238E27FC236}">
                <a16:creationId xmlns:a16="http://schemas.microsoft.com/office/drawing/2014/main" id="{849E74E7-B827-7FE7-36C7-C9B86D87B090}"/>
              </a:ext>
            </a:extLst>
          </p:cNvPr>
          <p:cNvSpPr/>
          <p:nvPr/>
        </p:nvSpPr>
        <p:spPr>
          <a:xfrm>
            <a:off x="7347969" y="5709506"/>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楕円 124">
            <a:extLst>
              <a:ext uri="{FF2B5EF4-FFF2-40B4-BE49-F238E27FC236}">
                <a16:creationId xmlns:a16="http://schemas.microsoft.com/office/drawing/2014/main" id="{A804A3F7-73E2-40F4-E450-28003A70976B}"/>
              </a:ext>
            </a:extLst>
          </p:cNvPr>
          <p:cNvSpPr/>
          <p:nvPr/>
        </p:nvSpPr>
        <p:spPr>
          <a:xfrm>
            <a:off x="7007954" y="5711274"/>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楕円 125">
            <a:extLst>
              <a:ext uri="{FF2B5EF4-FFF2-40B4-BE49-F238E27FC236}">
                <a16:creationId xmlns:a16="http://schemas.microsoft.com/office/drawing/2014/main" id="{101BE46C-F6C1-D847-816E-F5A97DC419A8}"/>
              </a:ext>
            </a:extLst>
          </p:cNvPr>
          <p:cNvSpPr/>
          <p:nvPr/>
        </p:nvSpPr>
        <p:spPr>
          <a:xfrm>
            <a:off x="8632158" y="5940609"/>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正方形/長方形 126">
            <a:extLst>
              <a:ext uri="{FF2B5EF4-FFF2-40B4-BE49-F238E27FC236}">
                <a16:creationId xmlns:a16="http://schemas.microsoft.com/office/drawing/2014/main" id="{8B4B5537-321F-80FC-6FD6-FEA346CB33EF}"/>
              </a:ext>
            </a:extLst>
          </p:cNvPr>
          <p:cNvSpPr/>
          <p:nvPr/>
        </p:nvSpPr>
        <p:spPr>
          <a:xfrm>
            <a:off x="7368260" y="2077085"/>
            <a:ext cx="1679485" cy="492443"/>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defRPr/>
            </a:pPr>
            <a:r>
              <a:rPr lang="ja-JP" altLang="en-US" sz="1600" dirty="0">
                <a:solidFill>
                  <a:schemeClr val="tx1"/>
                </a:solidFill>
              </a:rPr>
              <a:t>凡例</a:t>
            </a:r>
            <a:endParaRPr lang="en-US" altLang="ja-JP" sz="1600" dirty="0">
              <a:solidFill>
                <a:schemeClr val="tx1"/>
              </a:solidFill>
            </a:endParaRPr>
          </a:p>
          <a:p>
            <a:pPr>
              <a:defRPr/>
            </a:pPr>
            <a:r>
              <a:rPr lang="ja-JP" altLang="en-US" sz="1600" dirty="0">
                <a:solidFill>
                  <a:srgbClr val="00B050"/>
                </a:solidFill>
              </a:rPr>
              <a:t>  ●</a:t>
            </a:r>
            <a:r>
              <a:rPr lang="ja-JP" altLang="en-US" sz="1600" dirty="0">
                <a:solidFill>
                  <a:schemeClr val="tx1"/>
                </a:solidFill>
              </a:rPr>
              <a:t>：主要渋滞箇所</a:t>
            </a:r>
          </a:p>
        </p:txBody>
      </p:sp>
      <p:sp>
        <p:nvSpPr>
          <p:cNvPr id="128" name="テキスト ボックス 127"/>
          <p:cNvSpPr txBox="1"/>
          <p:nvPr/>
        </p:nvSpPr>
        <p:spPr>
          <a:xfrm>
            <a:off x="6066052" y="4221519"/>
            <a:ext cx="369332" cy="1502569"/>
          </a:xfrm>
          <a:prstGeom prst="rect">
            <a:avLst/>
          </a:prstGeom>
          <a:noFill/>
        </p:spPr>
        <p:txBody>
          <a:bodyPr vert="eaVert" wrap="square" rtlCol="0">
            <a:spAutoFit/>
          </a:bodyPr>
          <a:lstStyle/>
          <a:p>
            <a:r>
              <a:rPr lang="ja-JP" altLang="en-US" sz="1200" b="1" dirty="0"/>
              <a:t>（（都）八尾富田林線</a:t>
            </a:r>
            <a:endParaRPr lang="en-US" altLang="ja-JP" sz="1200" b="1" dirty="0"/>
          </a:p>
        </p:txBody>
      </p:sp>
      <p:sp>
        <p:nvSpPr>
          <p:cNvPr id="131" name="テキスト ボックス 4"/>
          <p:cNvSpPr txBox="1">
            <a:spLocks noChangeArrowheads="1"/>
          </p:cNvSpPr>
          <p:nvPr/>
        </p:nvSpPr>
        <p:spPr bwMode="auto">
          <a:xfrm>
            <a:off x="114303" y="2562438"/>
            <a:ext cx="2190352"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①渋滞状況（国道</a:t>
            </a:r>
            <a:r>
              <a:rPr lang="en-US" altLang="ja-JP" sz="1000" dirty="0">
                <a:latin typeface="Arial" panose="020B0604020202020204" pitchFamily="34" charset="0"/>
              </a:rPr>
              <a:t>25</a:t>
            </a:r>
            <a:r>
              <a:rPr lang="ja-JP" altLang="en-US" sz="1000" dirty="0">
                <a:latin typeface="Arial" panose="020B0604020202020204" pitchFamily="34" charset="0"/>
              </a:rPr>
              <a:t>号と八尾道明寺線）</a:t>
            </a:r>
          </a:p>
        </p:txBody>
      </p:sp>
      <p:sp>
        <p:nvSpPr>
          <p:cNvPr id="132" name="テキスト ボックス 4"/>
          <p:cNvSpPr txBox="1">
            <a:spLocks noChangeArrowheads="1"/>
          </p:cNvSpPr>
          <p:nvPr/>
        </p:nvSpPr>
        <p:spPr bwMode="auto">
          <a:xfrm>
            <a:off x="115366" y="4984911"/>
            <a:ext cx="2213184"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②渋滞状況（国道</a:t>
            </a:r>
            <a:r>
              <a:rPr lang="en-US" altLang="ja-JP" sz="1000" dirty="0">
                <a:latin typeface="Arial" panose="020B0604020202020204" pitchFamily="34" charset="0"/>
              </a:rPr>
              <a:t>25</a:t>
            </a:r>
            <a:r>
              <a:rPr lang="ja-JP" altLang="en-US" sz="1000" dirty="0">
                <a:latin typeface="Arial" panose="020B0604020202020204" pitchFamily="34" charset="0"/>
              </a:rPr>
              <a:t>と旧中央環状線）</a:t>
            </a:r>
          </a:p>
        </p:txBody>
      </p:sp>
      <p:sp>
        <p:nvSpPr>
          <p:cNvPr id="69" name="楕円 68">
            <a:extLst>
              <a:ext uri="{FF2B5EF4-FFF2-40B4-BE49-F238E27FC236}">
                <a16:creationId xmlns:a16="http://schemas.microsoft.com/office/drawing/2014/main" id="{8117EFF8-9B2B-55B8-A5A6-DC23944E0203}"/>
              </a:ext>
            </a:extLst>
          </p:cNvPr>
          <p:cNvSpPr/>
          <p:nvPr/>
        </p:nvSpPr>
        <p:spPr>
          <a:xfrm>
            <a:off x="6705740" y="2808267"/>
            <a:ext cx="197900" cy="1979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スライド番号プレースホルダー 3"/>
          <p:cNvSpPr txBox="1">
            <a:spLocks/>
          </p:cNvSpPr>
          <p:nvPr/>
        </p:nvSpPr>
        <p:spPr bwMode="auto">
          <a:xfrm>
            <a:off x="8526845" y="6446268"/>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ja-JP"/>
            </a:defPPr>
            <a:lvl1pPr marL="0" algn="r" defTabSz="914400" rtl="0" eaLnBrk="1" latinLnBrk="0" hangingPunct="1">
              <a:spcBef>
                <a:spcPct val="20000"/>
              </a:spcBef>
              <a:buFont typeface="Arial" panose="020B0604020202020204" pitchFamily="34" charset="0"/>
              <a:buChar char="•"/>
              <a:defRPr kumimoji="1" sz="3200" kern="1200">
                <a:solidFill>
                  <a:schemeClr val="tx1"/>
                </a:solidFill>
                <a:latin typeface="Calibri" panose="020F0502020204030204" pitchFamily="34" charset="0"/>
                <a:ea typeface="ＭＳ Ｐゴシック" panose="020B0600070205080204" pitchFamily="50" charset="-128"/>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Calibri" panose="020F0502020204030204" pitchFamily="34" charset="0"/>
                <a:ea typeface="ＭＳ Ｐゴシック" panose="020B0600070205080204" pitchFamily="50" charset="-128"/>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Calibri" panose="020F0502020204030204" pitchFamily="34" charset="0"/>
                <a:ea typeface="ＭＳ Ｐゴシック" panose="020B0600070205080204" pitchFamily="50" charset="-128"/>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Font typeface="Arial" panose="020B0604020202020204" pitchFamily="34" charset="0"/>
              <a:buChar char="»"/>
              <a:defRPr kumimoji="1" sz="2000" kern="1200">
                <a:solidFill>
                  <a:schemeClr val="tx1"/>
                </a:solidFill>
                <a:latin typeface="Calibri" panose="020F0502020204030204" pitchFamily="34" charset="0"/>
                <a:ea typeface="ＭＳ Ｐゴシック" panose="020B0600070205080204" pitchFamily="50" charset="-128"/>
                <a:cs typeface="+mn-cs"/>
              </a:defRPr>
            </a:lvl9pPr>
          </a:lstStyle>
          <a:p>
            <a:pPr>
              <a:spcBef>
                <a:spcPct val="0"/>
              </a:spcBef>
              <a:buFontTx/>
              <a:buNone/>
            </a:pPr>
            <a:fld id="{359404E0-7824-4F04-82BA-324204259769}" type="slidenum">
              <a:rPr lang="ja-JP" altLang="en-US" sz="2000" smtClean="0">
                <a:latin typeface="Arial" panose="020B0604020202020204" pitchFamily="34" charset="0"/>
              </a:rPr>
              <a:pPr>
                <a:spcBef>
                  <a:spcPct val="0"/>
                </a:spcBef>
                <a:buFontTx/>
                <a:buNone/>
              </a:pPr>
              <a:t>12</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049131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13</a:t>
            </a:fld>
            <a:endParaRPr lang="ja-JP" altLang="en-US" sz="2000">
              <a:latin typeface="Arial" charset="0"/>
            </a:endParaRPr>
          </a:p>
        </p:txBody>
      </p:sp>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23332" y="633302"/>
            <a:ext cx="3023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事業効果の定性的分析</a:t>
            </a:r>
          </a:p>
        </p:txBody>
      </p:sp>
      <p:pic>
        <p:nvPicPr>
          <p:cNvPr id="3" name="図 2">
            <a:extLst>
              <a:ext uri="{FF2B5EF4-FFF2-40B4-BE49-F238E27FC236}">
                <a16:creationId xmlns:a16="http://schemas.microsoft.com/office/drawing/2014/main" id="{F7798F7D-22D7-8F45-DBA9-12F6668809C7}"/>
              </a:ext>
            </a:extLst>
          </p:cNvPr>
          <p:cNvPicPr>
            <a:picLocks noChangeAspect="1"/>
          </p:cNvPicPr>
          <p:nvPr/>
        </p:nvPicPr>
        <p:blipFill rotWithShape="1">
          <a:blip r:embed="rId3"/>
          <a:srcRect l="6201" t="11595" r="19150"/>
          <a:stretch/>
        </p:blipFill>
        <p:spPr>
          <a:xfrm>
            <a:off x="67578" y="1137960"/>
            <a:ext cx="5552933" cy="5470203"/>
          </a:xfrm>
          <a:prstGeom prst="rect">
            <a:avLst/>
          </a:prstGeom>
        </p:spPr>
      </p:pic>
      <p:sp>
        <p:nvSpPr>
          <p:cNvPr id="4" name="正方形/長方形 3">
            <a:extLst>
              <a:ext uri="{FF2B5EF4-FFF2-40B4-BE49-F238E27FC236}">
                <a16:creationId xmlns:a16="http://schemas.microsoft.com/office/drawing/2014/main" id="{D5D4B765-9274-5905-0098-F6193F5F41B8}"/>
              </a:ext>
            </a:extLst>
          </p:cNvPr>
          <p:cNvSpPr/>
          <p:nvPr/>
        </p:nvSpPr>
        <p:spPr bwMode="auto">
          <a:xfrm rot="19197815">
            <a:off x="903414" y="3685206"/>
            <a:ext cx="1269999" cy="1682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100" dirty="0">
                <a:solidFill>
                  <a:schemeClr val="tx1"/>
                </a:solidFill>
              </a:rPr>
              <a:t>府道大阪中央環状線</a:t>
            </a:r>
            <a:endParaRPr lang="en-US" altLang="ja-JP" sz="1100" dirty="0">
              <a:solidFill>
                <a:schemeClr val="tx1"/>
              </a:solidFill>
            </a:endParaRPr>
          </a:p>
        </p:txBody>
      </p:sp>
      <p:sp>
        <p:nvSpPr>
          <p:cNvPr id="6" name="正方形/長方形 5">
            <a:extLst>
              <a:ext uri="{FF2B5EF4-FFF2-40B4-BE49-F238E27FC236}">
                <a16:creationId xmlns:a16="http://schemas.microsoft.com/office/drawing/2014/main" id="{1A8932C0-84C6-707E-D743-3278A1106D51}"/>
              </a:ext>
            </a:extLst>
          </p:cNvPr>
          <p:cNvSpPr/>
          <p:nvPr/>
        </p:nvSpPr>
        <p:spPr bwMode="auto">
          <a:xfrm rot="1364919">
            <a:off x="2777835" y="1223333"/>
            <a:ext cx="5381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25</a:t>
            </a:r>
            <a:r>
              <a:rPr lang="ja-JP" altLang="en-US" sz="1050" dirty="0">
                <a:solidFill>
                  <a:schemeClr val="tx1"/>
                </a:solidFill>
                <a:latin typeface="+mn-ea"/>
              </a:rPr>
              <a:t>号</a:t>
            </a:r>
          </a:p>
        </p:txBody>
      </p:sp>
      <p:sp>
        <p:nvSpPr>
          <p:cNvPr id="8" name="正方形/長方形 7">
            <a:extLst>
              <a:ext uri="{FF2B5EF4-FFF2-40B4-BE49-F238E27FC236}">
                <a16:creationId xmlns:a16="http://schemas.microsoft.com/office/drawing/2014/main" id="{E4531D2B-0101-0D55-39A7-5EEEDD282F10}"/>
              </a:ext>
            </a:extLst>
          </p:cNvPr>
          <p:cNvSpPr/>
          <p:nvPr/>
        </p:nvSpPr>
        <p:spPr bwMode="auto">
          <a:xfrm rot="2150858">
            <a:off x="4646319" y="5321332"/>
            <a:ext cx="941389"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西名阪自動車道</a:t>
            </a:r>
          </a:p>
        </p:txBody>
      </p:sp>
      <p:sp>
        <p:nvSpPr>
          <p:cNvPr id="11" name="正方形/長方形 10">
            <a:extLst>
              <a:ext uri="{FF2B5EF4-FFF2-40B4-BE49-F238E27FC236}">
                <a16:creationId xmlns:a16="http://schemas.microsoft.com/office/drawing/2014/main" id="{2EE89221-E16C-6BAD-99FE-FE9C25C48838}"/>
              </a:ext>
            </a:extLst>
          </p:cNvPr>
          <p:cNvSpPr/>
          <p:nvPr/>
        </p:nvSpPr>
        <p:spPr bwMode="auto">
          <a:xfrm>
            <a:off x="620300" y="3112643"/>
            <a:ext cx="942975"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阪神高速松原線</a:t>
            </a:r>
          </a:p>
        </p:txBody>
      </p:sp>
      <p:sp>
        <p:nvSpPr>
          <p:cNvPr id="12" name="正方形/長方形 11">
            <a:extLst>
              <a:ext uri="{FF2B5EF4-FFF2-40B4-BE49-F238E27FC236}">
                <a16:creationId xmlns:a16="http://schemas.microsoft.com/office/drawing/2014/main" id="{B53F1ED1-E25C-C10D-0AB2-55325964AE29}"/>
              </a:ext>
            </a:extLst>
          </p:cNvPr>
          <p:cNvSpPr>
            <a:spLocks/>
          </p:cNvSpPr>
          <p:nvPr/>
        </p:nvSpPr>
        <p:spPr bwMode="auto">
          <a:xfrm rot="350666">
            <a:off x="3240083" y="4855560"/>
            <a:ext cx="219163" cy="150021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wordArtVertRtl" wrap="none" lIns="0" rIns="0" anchorCtr="1">
            <a:spAutoFit/>
          </a:bodyPr>
          <a:lstStyle/>
          <a:p>
            <a:pPr algn="ctr">
              <a:defRPr/>
            </a:pPr>
            <a:r>
              <a:rPr lang="ja-JP" altLang="en-US" sz="1200" b="1" dirty="0">
                <a:solidFill>
                  <a:schemeClr val="tx1"/>
                </a:solidFill>
              </a:rPr>
              <a:t>（都）八尾富田林線</a:t>
            </a:r>
            <a:endParaRPr lang="en-US" altLang="ja-JP" sz="1200" b="1" dirty="0">
              <a:solidFill>
                <a:schemeClr val="tx1"/>
              </a:solidFill>
            </a:endParaRPr>
          </a:p>
        </p:txBody>
      </p:sp>
      <p:sp>
        <p:nvSpPr>
          <p:cNvPr id="13" name="正方形/長方形 12">
            <a:extLst>
              <a:ext uri="{FF2B5EF4-FFF2-40B4-BE49-F238E27FC236}">
                <a16:creationId xmlns:a16="http://schemas.microsoft.com/office/drawing/2014/main" id="{F76EECEF-69D0-11AE-C8B4-A666E47E8982}"/>
              </a:ext>
            </a:extLst>
          </p:cNvPr>
          <p:cNvSpPr/>
          <p:nvPr/>
        </p:nvSpPr>
        <p:spPr bwMode="auto">
          <a:xfrm rot="18916147">
            <a:off x="4588415" y="1626017"/>
            <a:ext cx="1077913"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府道八尾道明寺線</a:t>
            </a:r>
          </a:p>
        </p:txBody>
      </p:sp>
      <p:sp>
        <p:nvSpPr>
          <p:cNvPr id="14" name="正方形/長方形 13">
            <a:extLst>
              <a:ext uri="{FF2B5EF4-FFF2-40B4-BE49-F238E27FC236}">
                <a16:creationId xmlns:a16="http://schemas.microsoft.com/office/drawing/2014/main" id="{524010DB-5C90-85DE-EDB1-7974D952C348}"/>
              </a:ext>
            </a:extLst>
          </p:cNvPr>
          <p:cNvSpPr/>
          <p:nvPr/>
        </p:nvSpPr>
        <p:spPr bwMode="auto">
          <a:xfrm>
            <a:off x="1704976" y="4122738"/>
            <a:ext cx="107791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j-ea"/>
                <a:ea typeface="+mj-ea"/>
              </a:rPr>
              <a:t>府道堺大和高田線</a:t>
            </a:r>
          </a:p>
        </p:txBody>
      </p:sp>
      <p:sp>
        <p:nvSpPr>
          <p:cNvPr id="15" name="正方形/長方形 14">
            <a:extLst>
              <a:ext uri="{FF2B5EF4-FFF2-40B4-BE49-F238E27FC236}">
                <a16:creationId xmlns:a16="http://schemas.microsoft.com/office/drawing/2014/main" id="{9AA2BA8B-53FB-EEA9-AAC6-4E43771EA13C}"/>
              </a:ext>
            </a:extLst>
          </p:cNvPr>
          <p:cNvSpPr/>
          <p:nvPr/>
        </p:nvSpPr>
        <p:spPr bwMode="auto">
          <a:xfrm rot="464416">
            <a:off x="1810544" y="5450045"/>
            <a:ext cx="941387"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府道堺羽曳野線</a:t>
            </a:r>
          </a:p>
        </p:txBody>
      </p:sp>
      <p:sp>
        <p:nvSpPr>
          <p:cNvPr id="16" name="正方形/長方形 15">
            <a:extLst>
              <a:ext uri="{FF2B5EF4-FFF2-40B4-BE49-F238E27FC236}">
                <a16:creationId xmlns:a16="http://schemas.microsoft.com/office/drawing/2014/main" id="{22499873-EE79-2307-EF33-B40F5F76CF5E}"/>
              </a:ext>
            </a:extLst>
          </p:cNvPr>
          <p:cNvSpPr/>
          <p:nvPr/>
        </p:nvSpPr>
        <p:spPr bwMode="auto">
          <a:xfrm rot="18835303">
            <a:off x="4864726" y="3193604"/>
            <a:ext cx="606424" cy="1603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latin typeface="+mn-ea"/>
              </a:rPr>
              <a:t>国道</a:t>
            </a:r>
            <a:r>
              <a:rPr lang="en-US" altLang="ja-JP" sz="1050" dirty="0">
                <a:solidFill>
                  <a:schemeClr val="tx1"/>
                </a:solidFill>
                <a:latin typeface="+mn-ea"/>
              </a:rPr>
              <a:t>170</a:t>
            </a:r>
            <a:r>
              <a:rPr lang="ja-JP" altLang="en-US" sz="1050" dirty="0">
                <a:solidFill>
                  <a:schemeClr val="tx1"/>
                </a:solidFill>
                <a:latin typeface="+mn-ea"/>
              </a:rPr>
              <a:t>号</a:t>
            </a:r>
          </a:p>
        </p:txBody>
      </p:sp>
      <p:sp>
        <p:nvSpPr>
          <p:cNvPr id="17" name="正方形/長方形 16">
            <a:extLst>
              <a:ext uri="{FF2B5EF4-FFF2-40B4-BE49-F238E27FC236}">
                <a16:creationId xmlns:a16="http://schemas.microsoft.com/office/drawing/2014/main" id="{6A1F6928-71AB-CAF0-76F1-412E20665EC3}"/>
              </a:ext>
            </a:extLst>
          </p:cNvPr>
          <p:cNvSpPr/>
          <p:nvPr/>
        </p:nvSpPr>
        <p:spPr bwMode="auto">
          <a:xfrm rot="1261396">
            <a:off x="3662675" y="3415773"/>
            <a:ext cx="923925" cy="13811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府道大阪羽曳野線</a:t>
            </a:r>
            <a:endParaRPr lang="en-US" altLang="ja-JP" sz="900" dirty="0">
              <a:solidFill>
                <a:schemeClr val="tx1"/>
              </a:solidFill>
            </a:endParaRPr>
          </a:p>
        </p:txBody>
      </p:sp>
      <p:cxnSp>
        <p:nvCxnSpPr>
          <p:cNvPr id="18" name="直線矢印コネクタ 17">
            <a:extLst>
              <a:ext uri="{FF2B5EF4-FFF2-40B4-BE49-F238E27FC236}">
                <a16:creationId xmlns:a16="http://schemas.microsoft.com/office/drawing/2014/main" id="{82A6371E-FFDF-534A-57CB-3C865E94CB87}"/>
              </a:ext>
            </a:extLst>
          </p:cNvPr>
          <p:cNvCxnSpPr>
            <a:cxnSpLocks/>
          </p:cNvCxnSpPr>
          <p:nvPr/>
        </p:nvCxnSpPr>
        <p:spPr bwMode="auto">
          <a:xfrm>
            <a:off x="5762626" y="2679327"/>
            <a:ext cx="0" cy="2261841"/>
          </a:xfrm>
          <a:prstGeom prst="straightConnector1">
            <a:avLst/>
          </a:prstGeom>
          <a:ln w="28575">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DD04912-566C-0772-13A5-3C97DDC94BC9}"/>
              </a:ext>
            </a:extLst>
          </p:cNvPr>
          <p:cNvCxnSpPr>
            <a:cxnSpLocks/>
          </p:cNvCxnSpPr>
          <p:nvPr/>
        </p:nvCxnSpPr>
        <p:spPr>
          <a:xfrm flipV="1">
            <a:off x="1847467" y="2506463"/>
            <a:ext cx="1173431" cy="75789"/>
          </a:xfrm>
          <a:prstGeom prst="line">
            <a:avLst/>
          </a:prstGeom>
          <a:ln w="28575">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44A37888-CF34-2019-4752-519B4CF8BCE0}"/>
              </a:ext>
            </a:extLst>
          </p:cNvPr>
          <p:cNvSpPr/>
          <p:nvPr/>
        </p:nvSpPr>
        <p:spPr>
          <a:xfrm rot="21417243">
            <a:off x="1644491" y="1334074"/>
            <a:ext cx="161925" cy="1549400"/>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lIns="0" tIns="0" rIns="0" bIns="0" anchor="ctr">
            <a:spAutoFit/>
          </a:bodyPr>
          <a:lstStyle/>
          <a:p>
            <a:pPr algn="ctr">
              <a:defRPr/>
            </a:pPr>
            <a:r>
              <a:rPr lang="ja-JP" altLang="en-US" sz="1050" dirty="0">
                <a:solidFill>
                  <a:schemeClr val="tx1"/>
                </a:solidFill>
              </a:rPr>
              <a:t>府道（旧）大阪中央環状線</a:t>
            </a:r>
            <a:endParaRPr lang="en-US" altLang="ja-JP" sz="1050" dirty="0">
              <a:solidFill>
                <a:schemeClr val="tx1"/>
              </a:solidFill>
            </a:endParaRPr>
          </a:p>
        </p:txBody>
      </p:sp>
      <p:cxnSp>
        <p:nvCxnSpPr>
          <p:cNvPr id="22" name="直線コネクタ 21">
            <a:extLst>
              <a:ext uri="{FF2B5EF4-FFF2-40B4-BE49-F238E27FC236}">
                <a16:creationId xmlns:a16="http://schemas.microsoft.com/office/drawing/2014/main" id="{7D38BC90-8A3A-22EB-9637-ABA03FD45260}"/>
              </a:ext>
            </a:extLst>
          </p:cNvPr>
          <p:cNvCxnSpPr>
            <a:cxnSpLocks/>
          </p:cNvCxnSpPr>
          <p:nvPr/>
        </p:nvCxnSpPr>
        <p:spPr>
          <a:xfrm>
            <a:off x="3242241" y="4483894"/>
            <a:ext cx="2599879" cy="45727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正方形/長方形 22">
            <a:extLst>
              <a:ext uri="{FF2B5EF4-FFF2-40B4-BE49-F238E27FC236}">
                <a16:creationId xmlns:a16="http://schemas.microsoft.com/office/drawing/2014/main" id="{5AD89A5C-7E8B-F22F-BD7E-8D3AE822FBB0}"/>
              </a:ext>
            </a:extLst>
          </p:cNvPr>
          <p:cNvSpPr/>
          <p:nvPr/>
        </p:nvSpPr>
        <p:spPr>
          <a:xfrm>
            <a:off x="5182138" y="3619306"/>
            <a:ext cx="1207115" cy="466725"/>
          </a:xfrm>
          <a:prstGeom prst="rect">
            <a:avLst/>
          </a:prstGeom>
          <a:solidFill>
            <a:srgbClr val="FFC000"/>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schemeClr val="tx1"/>
                </a:solidFill>
              </a:rPr>
              <a:t>本事業区間</a:t>
            </a:r>
            <a:endParaRPr lang="en-US" altLang="ja-JP" sz="1600" dirty="0">
              <a:solidFill>
                <a:schemeClr val="tx1"/>
              </a:solidFill>
            </a:endParaRPr>
          </a:p>
          <a:p>
            <a:pPr algn="ctr">
              <a:defRPr/>
            </a:pPr>
            <a:r>
              <a:rPr lang="en-US" altLang="ja-JP" sz="1600" dirty="0">
                <a:solidFill>
                  <a:schemeClr val="tx1"/>
                </a:solidFill>
              </a:rPr>
              <a:t>3.9km</a:t>
            </a:r>
            <a:endParaRPr lang="ja-JP" altLang="en-US" sz="1600" dirty="0">
              <a:solidFill>
                <a:schemeClr val="tx1"/>
              </a:solidFill>
            </a:endParaRPr>
          </a:p>
        </p:txBody>
      </p:sp>
      <p:sp>
        <p:nvSpPr>
          <p:cNvPr id="24" name="フリーフォーム 1">
            <a:extLst>
              <a:ext uri="{FF2B5EF4-FFF2-40B4-BE49-F238E27FC236}">
                <a16:creationId xmlns:a16="http://schemas.microsoft.com/office/drawing/2014/main" id="{15E9E465-0049-E98A-3923-9D4E69AC8749}"/>
              </a:ext>
            </a:extLst>
          </p:cNvPr>
          <p:cNvSpPr/>
          <p:nvPr/>
        </p:nvSpPr>
        <p:spPr>
          <a:xfrm>
            <a:off x="3296806" y="2384954"/>
            <a:ext cx="1702479" cy="670190"/>
          </a:xfrm>
          <a:custGeom>
            <a:avLst/>
            <a:gdLst>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369887 w 1435303"/>
              <a:gd name="connsiteY24" fmla="*/ 179489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50837 w 1435303"/>
              <a:gd name="connsiteY23" fmla="*/ 155676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379412 w 1435303"/>
              <a:gd name="connsiteY22" fmla="*/ 55664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7462 w 1435303"/>
              <a:gd name="connsiteY0" fmla="*/ 493814 h 805094"/>
              <a:gd name="connsiteX1" fmla="*/ 26987 w 1435303"/>
              <a:gd name="connsiteY1" fmla="*/ 555726 h 805094"/>
              <a:gd name="connsiteX2" fmla="*/ 60325 w 1435303"/>
              <a:gd name="connsiteY2" fmla="*/ 560489 h 805094"/>
              <a:gd name="connsiteX3" fmla="*/ 65087 w 1435303"/>
              <a:gd name="connsiteY3" fmla="*/ 627164 h 805094"/>
              <a:gd name="connsiteX4" fmla="*/ 941387 w 1435303"/>
              <a:gd name="connsiteY4" fmla="*/ 589064 h 805094"/>
              <a:gd name="connsiteX5" fmla="*/ 1198562 w 1435303"/>
              <a:gd name="connsiteY5" fmla="*/ 803376 h 805094"/>
              <a:gd name="connsiteX6" fmla="*/ 1274762 w 1435303"/>
              <a:gd name="connsiteY6" fmla="*/ 689076 h 805094"/>
              <a:gd name="connsiteX7" fmla="*/ 1255712 w 1435303"/>
              <a:gd name="connsiteY7" fmla="*/ 674789 h 805094"/>
              <a:gd name="connsiteX8" fmla="*/ 1293812 w 1435303"/>
              <a:gd name="connsiteY8" fmla="*/ 584301 h 805094"/>
              <a:gd name="connsiteX9" fmla="*/ 1265237 w 1435303"/>
              <a:gd name="connsiteY9" fmla="*/ 574776 h 805094"/>
              <a:gd name="connsiteX10" fmla="*/ 1298575 w 1435303"/>
              <a:gd name="connsiteY10" fmla="*/ 503339 h 805094"/>
              <a:gd name="connsiteX11" fmla="*/ 1255712 w 1435303"/>
              <a:gd name="connsiteY11" fmla="*/ 474764 h 805094"/>
              <a:gd name="connsiteX12" fmla="*/ 1289050 w 1435303"/>
              <a:gd name="connsiteY12" fmla="*/ 403326 h 805094"/>
              <a:gd name="connsiteX13" fmla="*/ 1408112 w 1435303"/>
              <a:gd name="connsiteY13" fmla="*/ 441426 h 805094"/>
              <a:gd name="connsiteX14" fmla="*/ 1422400 w 1435303"/>
              <a:gd name="connsiteY14" fmla="*/ 322364 h 805094"/>
              <a:gd name="connsiteX15" fmla="*/ 1250950 w 1435303"/>
              <a:gd name="connsiteY15" fmla="*/ 260451 h 805094"/>
              <a:gd name="connsiteX16" fmla="*/ 1008062 w 1435303"/>
              <a:gd name="connsiteY16" fmla="*/ 241401 h 805094"/>
              <a:gd name="connsiteX17" fmla="*/ 917575 w 1435303"/>
              <a:gd name="connsiteY17" fmla="*/ 160439 h 805094"/>
              <a:gd name="connsiteX18" fmla="*/ 917575 w 1435303"/>
              <a:gd name="connsiteY18" fmla="*/ 74714 h 805094"/>
              <a:gd name="connsiteX19" fmla="*/ 860425 w 1435303"/>
              <a:gd name="connsiteY19" fmla="*/ 8039 h 805094"/>
              <a:gd name="connsiteX20" fmla="*/ 655637 w 1435303"/>
              <a:gd name="connsiteY20" fmla="*/ 8039 h 805094"/>
              <a:gd name="connsiteX21" fmla="*/ 617537 w 1435303"/>
              <a:gd name="connsiteY21" fmla="*/ 69951 h 805094"/>
              <a:gd name="connsiteX22" fmla="*/ 479424 w 1435303"/>
              <a:gd name="connsiteY22" fmla="*/ 60426 h 805094"/>
              <a:gd name="connsiteX23" fmla="*/ 388937 w 1435303"/>
              <a:gd name="connsiteY23" fmla="*/ 179488 h 805094"/>
              <a:gd name="connsiteX24" fmla="*/ 417512 w 1435303"/>
              <a:gd name="connsiteY24" fmla="*/ 203302 h 805094"/>
              <a:gd name="connsiteX25" fmla="*/ 474662 w 1435303"/>
              <a:gd name="connsiteY25" fmla="*/ 269976 h 805094"/>
              <a:gd name="connsiteX26" fmla="*/ 193675 w 1435303"/>
              <a:gd name="connsiteY26" fmla="*/ 489051 h 805094"/>
              <a:gd name="connsiteX27" fmla="*/ 17462 w 1435303"/>
              <a:gd name="connsiteY27" fmla="*/ 493814 h 805094"/>
              <a:gd name="connsiteX0" fmla="*/ 11547 w 1429388"/>
              <a:gd name="connsiteY0" fmla="*/ 493814 h 805094"/>
              <a:gd name="connsiteX1" fmla="*/ 21072 w 1429388"/>
              <a:gd name="connsiteY1" fmla="*/ 555726 h 805094"/>
              <a:gd name="connsiteX2" fmla="*/ 54410 w 1429388"/>
              <a:gd name="connsiteY2" fmla="*/ 560489 h 805094"/>
              <a:gd name="connsiteX3" fmla="*/ 59172 w 1429388"/>
              <a:gd name="connsiteY3" fmla="*/ 627164 h 805094"/>
              <a:gd name="connsiteX4" fmla="*/ 935472 w 1429388"/>
              <a:gd name="connsiteY4" fmla="*/ 589064 h 805094"/>
              <a:gd name="connsiteX5" fmla="*/ 1192647 w 1429388"/>
              <a:gd name="connsiteY5" fmla="*/ 803376 h 805094"/>
              <a:gd name="connsiteX6" fmla="*/ 1268847 w 1429388"/>
              <a:gd name="connsiteY6" fmla="*/ 689076 h 805094"/>
              <a:gd name="connsiteX7" fmla="*/ 1249797 w 1429388"/>
              <a:gd name="connsiteY7" fmla="*/ 674789 h 805094"/>
              <a:gd name="connsiteX8" fmla="*/ 1287897 w 1429388"/>
              <a:gd name="connsiteY8" fmla="*/ 584301 h 805094"/>
              <a:gd name="connsiteX9" fmla="*/ 1259322 w 1429388"/>
              <a:gd name="connsiteY9" fmla="*/ 574776 h 805094"/>
              <a:gd name="connsiteX10" fmla="*/ 1292660 w 1429388"/>
              <a:gd name="connsiteY10" fmla="*/ 503339 h 805094"/>
              <a:gd name="connsiteX11" fmla="*/ 1249797 w 1429388"/>
              <a:gd name="connsiteY11" fmla="*/ 474764 h 805094"/>
              <a:gd name="connsiteX12" fmla="*/ 1283135 w 1429388"/>
              <a:gd name="connsiteY12" fmla="*/ 403326 h 805094"/>
              <a:gd name="connsiteX13" fmla="*/ 1402197 w 1429388"/>
              <a:gd name="connsiteY13" fmla="*/ 441426 h 805094"/>
              <a:gd name="connsiteX14" fmla="*/ 1416485 w 1429388"/>
              <a:gd name="connsiteY14" fmla="*/ 322364 h 805094"/>
              <a:gd name="connsiteX15" fmla="*/ 1245035 w 1429388"/>
              <a:gd name="connsiteY15" fmla="*/ 260451 h 805094"/>
              <a:gd name="connsiteX16" fmla="*/ 1002147 w 1429388"/>
              <a:gd name="connsiteY16" fmla="*/ 241401 h 805094"/>
              <a:gd name="connsiteX17" fmla="*/ 911660 w 1429388"/>
              <a:gd name="connsiteY17" fmla="*/ 160439 h 805094"/>
              <a:gd name="connsiteX18" fmla="*/ 911660 w 1429388"/>
              <a:gd name="connsiteY18" fmla="*/ 74714 h 805094"/>
              <a:gd name="connsiteX19" fmla="*/ 854510 w 1429388"/>
              <a:gd name="connsiteY19" fmla="*/ 8039 h 805094"/>
              <a:gd name="connsiteX20" fmla="*/ 649722 w 1429388"/>
              <a:gd name="connsiteY20" fmla="*/ 8039 h 805094"/>
              <a:gd name="connsiteX21" fmla="*/ 611622 w 1429388"/>
              <a:gd name="connsiteY21" fmla="*/ 69951 h 805094"/>
              <a:gd name="connsiteX22" fmla="*/ 473509 w 1429388"/>
              <a:gd name="connsiteY22" fmla="*/ 60426 h 805094"/>
              <a:gd name="connsiteX23" fmla="*/ 383022 w 1429388"/>
              <a:gd name="connsiteY23" fmla="*/ 179488 h 805094"/>
              <a:gd name="connsiteX24" fmla="*/ 411597 w 1429388"/>
              <a:gd name="connsiteY24" fmla="*/ 203302 h 805094"/>
              <a:gd name="connsiteX25" fmla="*/ 468747 w 1429388"/>
              <a:gd name="connsiteY25" fmla="*/ 269976 h 805094"/>
              <a:gd name="connsiteX26" fmla="*/ 187760 w 1429388"/>
              <a:gd name="connsiteY26" fmla="*/ 489051 h 805094"/>
              <a:gd name="connsiteX27" fmla="*/ 11547 w 1429388"/>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93814 h 805094"/>
              <a:gd name="connsiteX1" fmla="*/ 9525 w 1417841"/>
              <a:gd name="connsiteY1" fmla="*/ 555726 h 805094"/>
              <a:gd name="connsiteX2" fmla="*/ 42863 w 1417841"/>
              <a:gd name="connsiteY2" fmla="*/ 560489 h 805094"/>
              <a:gd name="connsiteX3" fmla="*/ 47625 w 1417841"/>
              <a:gd name="connsiteY3" fmla="*/ 627164 h 805094"/>
              <a:gd name="connsiteX4" fmla="*/ 923925 w 1417841"/>
              <a:gd name="connsiteY4" fmla="*/ 589064 h 805094"/>
              <a:gd name="connsiteX5" fmla="*/ 1181100 w 1417841"/>
              <a:gd name="connsiteY5" fmla="*/ 803376 h 805094"/>
              <a:gd name="connsiteX6" fmla="*/ 1257300 w 1417841"/>
              <a:gd name="connsiteY6" fmla="*/ 689076 h 805094"/>
              <a:gd name="connsiteX7" fmla="*/ 1238250 w 1417841"/>
              <a:gd name="connsiteY7" fmla="*/ 674789 h 805094"/>
              <a:gd name="connsiteX8" fmla="*/ 1276350 w 1417841"/>
              <a:gd name="connsiteY8" fmla="*/ 584301 h 805094"/>
              <a:gd name="connsiteX9" fmla="*/ 1247775 w 1417841"/>
              <a:gd name="connsiteY9" fmla="*/ 574776 h 805094"/>
              <a:gd name="connsiteX10" fmla="*/ 1281113 w 1417841"/>
              <a:gd name="connsiteY10" fmla="*/ 503339 h 805094"/>
              <a:gd name="connsiteX11" fmla="*/ 1238250 w 1417841"/>
              <a:gd name="connsiteY11" fmla="*/ 474764 h 805094"/>
              <a:gd name="connsiteX12" fmla="*/ 1271588 w 1417841"/>
              <a:gd name="connsiteY12" fmla="*/ 403326 h 805094"/>
              <a:gd name="connsiteX13" fmla="*/ 1390650 w 1417841"/>
              <a:gd name="connsiteY13" fmla="*/ 441426 h 805094"/>
              <a:gd name="connsiteX14" fmla="*/ 1404938 w 1417841"/>
              <a:gd name="connsiteY14" fmla="*/ 322364 h 805094"/>
              <a:gd name="connsiteX15" fmla="*/ 1233488 w 1417841"/>
              <a:gd name="connsiteY15" fmla="*/ 260451 h 805094"/>
              <a:gd name="connsiteX16" fmla="*/ 990600 w 1417841"/>
              <a:gd name="connsiteY16" fmla="*/ 241401 h 805094"/>
              <a:gd name="connsiteX17" fmla="*/ 900113 w 1417841"/>
              <a:gd name="connsiteY17" fmla="*/ 160439 h 805094"/>
              <a:gd name="connsiteX18" fmla="*/ 900113 w 1417841"/>
              <a:gd name="connsiteY18" fmla="*/ 74714 h 805094"/>
              <a:gd name="connsiteX19" fmla="*/ 842963 w 1417841"/>
              <a:gd name="connsiteY19" fmla="*/ 8039 h 805094"/>
              <a:gd name="connsiteX20" fmla="*/ 638175 w 1417841"/>
              <a:gd name="connsiteY20" fmla="*/ 8039 h 805094"/>
              <a:gd name="connsiteX21" fmla="*/ 600075 w 1417841"/>
              <a:gd name="connsiteY21" fmla="*/ 69951 h 805094"/>
              <a:gd name="connsiteX22" fmla="*/ 461962 w 1417841"/>
              <a:gd name="connsiteY22" fmla="*/ 60426 h 805094"/>
              <a:gd name="connsiteX23" fmla="*/ 371475 w 1417841"/>
              <a:gd name="connsiteY23" fmla="*/ 179488 h 805094"/>
              <a:gd name="connsiteX24" fmla="*/ 400050 w 1417841"/>
              <a:gd name="connsiteY24" fmla="*/ 203302 h 805094"/>
              <a:gd name="connsiteX25" fmla="*/ 457200 w 1417841"/>
              <a:gd name="connsiteY25" fmla="*/ 269976 h 805094"/>
              <a:gd name="connsiteX26" fmla="*/ 176213 w 1417841"/>
              <a:gd name="connsiteY26" fmla="*/ 489051 h 805094"/>
              <a:gd name="connsiteX27" fmla="*/ 0 w 1417841"/>
              <a:gd name="connsiteY27" fmla="*/ 493814 h 805094"/>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7055"/>
              <a:gd name="connsiteX1" fmla="*/ 9525 w 1417841"/>
              <a:gd name="connsiteY1" fmla="*/ 547687 h 797055"/>
              <a:gd name="connsiteX2" fmla="*/ 42863 w 1417841"/>
              <a:gd name="connsiteY2" fmla="*/ 552450 h 797055"/>
              <a:gd name="connsiteX3" fmla="*/ 47625 w 1417841"/>
              <a:gd name="connsiteY3" fmla="*/ 619125 h 797055"/>
              <a:gd name="connsiteX4" fmla="*/ 923925 w 1417841"/>
              <a:gd name="connsiteY4" fmla="*/ 581025 h 797055"/>
              <a:gd name="connsiteX5" fmla="*/ 1181100 w 1417841"/>
              <a:gd name="connsiteY5" fmla="*/ 795337 h 797055"/>
              <a:gd name="connsiteX6" fmla="*/ 1257300 w 1417841"/>
              <a:gd name="connsiteY6" fmla="*/ 681037 h 797055"/>
              <a:gd name="connsiteX7" fmla="*/ 1238250 w 1417841"/>
              <a:gd name="connsiteY7" fmla="*/ 666750 h 797055"/>
              <a:gd name="connsiteX8" fmla="*/ 1276350 w 1417841"/>
              <a:gd name="connsiteY8" fmla="*/ 576262 h 797055"/>
              <a:gd name="connsiteX9" fmla="*/ 1247775 w 1417841"/>
              <a:gd name="connsiteY9" fmla="*/ 566737 h 797055"/>
              <a:gd name="connsiteX10" fmla="*/ 1281113 w 1417841"/>
              <a:gd name="connsiteY10" fmla="*/ 495300 h 797055"/>
              <a:gd name="connsiteX11" fmla="*/ 1238250 w 1417841"/>
              <a:gd name="connsiteY11" fmla="*/ 466725 h 797055"/>
              <a:gd name="connsiteX12" fmla="*/ 1271588 w 1417841"/>
              <a:gd name="connsiteY12" fmla="*/ 395287 h 797055"/>
              <a:gd name="connsiteX13" fmla="*/ 1390650 w 1417841"/>
              <a:gd name="connsiteY13" fmla="*/ 433387 h 797055"/>
              <a:gd name="connsiteX14" fmla="*/ 1404938 w 1417841"/>
              <a:gd name="connsiteY14" fmla="*/ 314325 h 797055"/>
              <a:gd name="connsiteX15" fmla="*/ 1233488 w 1417841"/>
              <a:gd name="connsiteY15" fmla="*/ 252412 h 797055"/>
              <a:gd name="connsiteX16" fmla="*/ 990600 w 1417841"/>
              <a:gd name="connsiteY16" fmla="*/ 233362 h 797055"/>
              <a:gd name="connsiteX17" fmla="*/ 900113 w 1417841"/>
              <a:gd name="connsiteY17" fmla="*/ 152400 h 797055"/>
              <a:gd name="connsiteX18" fmla="*/ 900113 w 1417841"/>
              <a:gd name="connsiteY18" fmla="*/ 66675 h 797055"/>
              <a:gd name="connsiteX19" fmla="*/ 842963 w 1417841"/>
              <a:gd name="connsiteY19" fmla="*/ 0 h 797055"/>
              <a:gd name="connsiteX20" fmla="*/ 638175 w 1417841"/>
              <a:gd name="connsiteY20" fmla="*/ 0 h 797055"/>
              <a:gd name="connsiteX21" fmla="*/ 600075 w 1417841"/>
              <a:gd name="connsiteY21" fmla="*/ 61912 h 797055"/>
              <a:gd name="connsiteX22" fmla="*/ 461962 w 1417841"/>
              <a:gd name="connsiteY22" fmla="*/ 52387 h 797055"/>
              <a:gd name="connsiteX23" fmla="*/ 371475 w 1417841"/>
              <a:gd name="connsiteY23" fmla="*/ 171449 h 797055"/>
              <a:gd name="connsiteX24" fmla="*/ 400050 w 1417841"/>
              <a:gd name="connsiteY24" fmla="*/ 195263 h 797055"/>
              <a:gd name="connsiteX25" fmla="*/ 457200 w 1417841"/>
              <a:gd name="connsiteY25" fmla="*/ 261937 h 797055"/>
              <a:gd name="connsiteX26" fmla="*/ 176213 w 1417841"/>
              <a:gd name="connsiteY26" fmla="*/ 481012 h 797055"/>
              <a:gd name="connsiteX27" fmla="*/ 0 w 1417841"/>
              <a:gd name="connsiteY27" fmla="*/ 485775 h 797055"/>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17841"/>
              <a:gd name="connsiteY0" fmla="*/ 485775 h 795337"/>
              <a:gd name="connsiteX1" fmla="*/ 9525 w 1417841"/>
              <a:gd name="connsiteY1" fmla="*/ 547687 h 795337"/>
              <a:gd name="connsiteX2" fmla="*/ 42863 w 1417841"/>
              <a:gd name="connsiteY2" fmla="*/ 552450 h 795337"/>
              <a:gd name="connsiteX3" fmla="*/ 47625 w 1417841"/>
              <a:gd name="connsiteY3" fmla="*/ 619125 h 795337"/>
              <a:gd name="connsiteX4" fmla="*/ 923925 w 1417841"/>
              <a:gd name="connsiteY4" fmla="*/ 581025 h 795337"/>
              <a:gd name="connsiteX5" fmla="*/ 1181100 w 1417841"/>
              <a:gd name="connsiteY5" fmla="*/ 795337 h 795337"/>
              <a:gd name="connsiteX6" fmla="*/ 1257300 w 1417841"/>
              <a:gd name="connsiteY6" fmla="*/ 681037 h 795337"/>
              <a:gd name="connsiteX7" fmla="*/ 1238250 w 1417841"/>
              <a:gd name="connsiteY7" fmla="*/ 666750 h 795337"/>
              <a:gd name="connsiteX8" fmla="*/ 1276350 w 1417841"/>
              <a:gd name="connsiteY8" fmla="*/ 576262 h 795337"/>
              <a:gd name="connsiteX9" fmla="*/ 1247775 w 1417841"/>
              <a:gd name="connsiteY9" fmla="*/ 566737 h 795337"/>
              <a:gd name="connsiteX10" fmla="*/ 1281113 w 1417841"/>
              <a:gd name="connsiteY10" fmla="*/ 495300 h 795337"/>
              <a:gd name="connsiteX11" fmla="*/ 1238250 w 1417841"/>
              <a:gd name="connsiteY11" fmla="*/ 466725 h 795337"/>
              <a:gd name="connsiteX12" fmla="*/ 1271588 w 1417841"/>
              <a:gd name="connsiteY12" fmla="*/ 395287 h 795337"/>
              <a:gd name="connsiteX13" fmla="*/ 1390650 w 1417841"/>
              <a:gd name="connsiteY13" fmla="*/ 433387 h 795337"/>
              <a:gd name="connsiteX14" fmla="*/ 1404938 w 1417841"/>
              <a:gd name="connsiteY14" fmla="*/ 314325 h 795337"/>
              <a:gd name="connsiteX15" fmla="*/ 1233488 w 1417841"/>
              <a:gd name="connsiteY15" fmla="*/ 252412 h 795337"/>
              <a:gd name="connsiteX16" fmla="*/ 990600 w 1417841"/>
              <a:gd name="connsiteY16" fmla="*/ 233362 h 795337"/>
              <a:gd name="connsiteX17" fmla="*/ 900113 w 1417841"/>
              <a:gd name="connsiteY17" fmla="*/ 152400 h 795337"/>
              <a:gd name="connsiteX18" fmla="*/ 900113 w 1417841"/>
              <a:gd name="connsiteY18" fmla="*/ 66675 h 795337"/>
              <a:gd name="connsiteX19" fmla="*/ 842963 w 1417841"/>
              <a:gd name="connsiteY19" fmla="*/ 0 h 795337"/>
              <a:gd name="connsiteX20" fmla="*/ 638175 w 1417841"/>
              <a:gd name="connsiteY20" fmla="*/ 0 h 795337"/>
              <a:gd name="connsiteX21" fmla="*/ 600075 w 1417841"/>
              <a:gd name="connsiteY21" fmla="*/ 61912 h 795337"/>
              <a:gd name="connsiteX22" fmla="*/ 461962 w 1417841"/>
              <a:gd name="connsiteY22" fmla="*/ 52387 h 795337"/>
              <a:gd name="connsiteX23" fmla="*/ 371475 w 1417841"/>
              <a:gd name="connsiteY23" fmla="*/ 171449 h 795337"/>
              <a:gd name="connsiteX24" fmla="*/ 400050 w 1417841"/>
              <a:gd name="connsiteY24" fmla="*/ 195263 h 795337"/>
              <a:gd name="connsiteX25" fmla="*/ 457200 w 1417841"/>
              <a:gd name="connsiteY25" fmla="*/ 261937 h 795337"/>
              <a:gd name="connsiteX26" fmla="*/ 176213 w 1417841"/>
              <a:gd name="connsiteY26" fmla="*/ 481012 h 795337"/>
              <a:gd name="connsiteX27" fmla="*/ 0 w 1417841"/>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810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457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46196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71475 w 1404938"/>
              <a:gd name="connsiteY23" fmla="*/ 17144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0 w 1404938"/>
              <a:gd name="connsiteY27" fmla="*/ 485775 h 795337"/>
              <a:gd name="connsiteX0" fmla="*/ 0 w 1404938"/>
              <a:gd name="connsiteY0" fmla="*/ 485775 h 795337"/>
              <a:gd name="connsiteX1" fmla="*/ 9525 w 1404938"/>
              <a:gd name="connsiteY1" fmla="*/ 547687 h 795337"/>
              <a:gd name="connsiteX2" fmla="*/ 42863 w 1404938"/>
              <a:gd name="connsiteY2" fmla="*/ 552450 h 795337"/>
              <a:gd name="connsiteX3" fmla="*/ 47625 w 1404938"/>
              <a:gd name="connsiteY3" fmla="*/ 619125 h 795337"/>
              <a:gd name="connsiteX4" fmla="*/ 923925 w 1404938"/>
              <a:gd name="connsiteY4" fmla="*/ 581025 h 795337"/>
              <a:gd name="connsiteX5" fmla="*/ 1181100 w 1404938"/>
              <a:gd name="connsiteY5" fmla="*/ 795337 h 795337"/>
              <a:gd name="connsiteX6" fmla="*/ 1257300 w 1404938"/>
              <a:gd name="connsiteY6" fmla="*/ 681037 h 795337"/>
              <a:gd name="connsiteX7" fmla="*/ 1238250 w 1404938"/>
              <a:gd name="connsiteY7" fmla="*/ 666750 h 795337"/>
              <a:gd name="connsiteX8" fmla="*/ 1276350 w 1404938"/>
              <a:gd name="connsiteY8" fmla="*/ 576262 h 795337"/>
              <a:gd name="connsiteX9" fmla="*/ 1247775 w 1404938"/>
              <a:gd name="connsiteY9" fmla="*/ 566737 h 795337"/>
              <a:gd name="connsiteX10" fmla="*/ 1281113 w 1404938"/>
              <a:gd name="connsiteY10" fmla="*/ 495300 h 795337"/>
              <a:gd name="connsiteX11" fmla="*/ 1238250 w 1404938"/>
              <a:gd name="connsiteY11" fmla="*/ 466725 h 795337"/>
              <a:gd name="connsiteX12" fmla="*/ 1271588 w 1404938"/>
              <a:gd name="connsiteY12" fmla="*/ 395287 h 795337"/>
              <a:gd name="connsiteX13" fmla="*/ 1390650 w 1404938"/>
              <a:gd name="connsiteY13" fmla="*/ 433387 h 795337"/>
              <a:gd name="connsiteX14" fmla="*/ 1404938 w 1404938"/>
              <a:gd name="connsiteY14" fmla="*/ 314325 h 795337"/>
              <a:gd name="connsiteX15" fmla="*/ 1233488 w 1404938"/>
              <a:gd name="connsiteY15" fmla="*/ 252412 h 795337"/>
              <a:gd name="connsiteX16" fmla="*/ 990600 w 1404938"/>
              <a:gd name="connsiteY16" fmla="*/ 233362 h 795337"/>
              <a:gd name="connsiteX17" fmla="*/ 900113 w 1404938"/>
              <a:gd name="connsiteY17" fmla="*/ 152400 h 795337"/>
              <a:gd name="connsiteX18" fmla="*/ 900113 w 1404938"/>
              <a:gd name="connsiteY18" fmla="*/ 66675 h 795337"/>
              <a:gd name="connsiteX19" fmla="*/ 842963 w 1404938"/>
              <a:gd name="connsiteY19" fmla="*/ 0 h 795337"/>
              <a:gd name="connsiteX20" fmla="*/ 638175 w 1404938"/>
              <a:gd name="connsiteY20" fmla="*/ 0 h 795337"/>
              <a:gd name="connsiteX21" fmla="*/ 600075 w 1404938"/>
              <a:gd name="connsiteY21" fmla="*/ 61912 h 795337"/>
              <a:gd name="connsiteX22" fmla="*/ 379412 w 1404938"/>
              <a:gd name="connsiteY22" fmla="*/ 52387 h 795337"/>
              <a:gd name="connsiteX23" fmla="*/ 327025 w 1404938"/>
              <a:gd name="connsiteY23" fmla="*/ 165099 h 795337"/>
              <a:gd name="connsiteX24" fmla="*/ 400050 w 1404938"/>
              <a:gd name="connsiteY24" fmla="*/ 195263 h 795337"/>
              <a:gd name="connsiteX25" fmla="*/ 330200 w 1404938"/>
              <a:gd name="connsiteY25" fmla="*/ 261937 h 795337"/>
              <a:gd name="connsiteX26" fmla="*/ 176213 w 1404938"/>
              <a:gd name="connsiteY26" fmla="*/ 442912 h 795337"/>
              <a:gd name="connsiteX27" fmla="*/ 130175 w 1404938"/>
              <a:gd name="connsiteY27" fmla="*/ 388937 h 795337"/>
              <a:gd name="connsiteX28" fmla="*/ 0 w 1404938"/>
              <a:gd name="connsiteY28" fmla="*/ 485775 h 795337"/>
              <a:gd name="connsiteX0" fmla="*/ 0 w 1411288"/>
              <a:gd name="connsiteY0" fmla="*/ 422275 h 795337"/>
              <a:gd name="connsiteX1" fmla="*/ 15875 w 1411288"/>
              <a:gd name="connsiteY1" fmla="*/ 547687 h 795337"/>
              <a:gd name="connsiteX2" fmla="*/ 49213 w 1411288"/>
              <a:gd name="connsiteY2" fmla="*/ 552450 h 795337"/>
              <a:gd name="connsiteX3" fmla="*/ 53975 w 1411288"/>
              <a:gd name="connsiteY3" fmla="*/ 619125 h 795337"/>
              <a:gd name="connsiteX4" fmla="*/ 930275 w 1411288"/>
              <a:gd name="connsiteY4" fmla="*/ 581025 h 795337"/>
              <a:gd name="connsiteX5" fmla="*/ 1187450 w 1411288"/>
              <a:gd name="connsiteY5" fmla="*/ 795337 h 795337"/>
              <a:gd name="connsiteX6" fmla="*/ 1263650 w 1411288"/>
              <a:gd name="connsiteY6" fmla="*/ 681037 h 795337"/>
              <a:gd name="connsiteX7" fmla="*/ 1244600 w 1411288"/>
              <a:gd name="connsiteY7" fmla="*/ 666750 h 795337"/>
              <a:gd name="connsiteX8" fmla="*/ 1282700 w 1411288"/>
              <a:gd name="connsiteY8" fmla="*/ 576262 h 795337"/>
              <a:gd name="connsiteX9" fmla="*/ 1254125 w 1411288"/>
              <a:gd name="connsiteY9" fmla="*/ 566737 h 795337"/>
              <a:gd name="connsiteX10" fmla="*/ 1287463 w 1411288"/>
              <a:gd name="connsiteY10" fmla="*/ 495300 h 795337"/>
              <a:gd name="connsiteX11" fmla="*/ 1244600 w 1411288"/>
              <a:gd name="connsiteY11" fmla="*/ 466725 h 795337"/>
              <a:gd name="connsiteX12" fmla="*/ 1277938 w 1411288"/>
              <a:gd name="connsiteY12" fmla="*/ 395287 h 795337"/>
              <a:gd name="connsiteX13" fmla="*/ 1397000 w 1411288"/>
              <a:gd name="connsiteY13" fmla="*/ 433387 h 795337"/>
              <a:gd name="connsiteX14" fmla="*/ 1411288 w 1411288"/>
              <a:gd name="connsiteY14" fmla="*/ 314325 h 795337"/>
              <a:gd name="connsiteX15" fmla="*/ 1239838 w 1411288"/>
              <a:gd name="connsiteY15" fmla="*/ 252412 h 795337"/>
              <a:gd name="connsiteX16" fmla="*/ 996950 w 1411288"/>
              <a:gd name="connsiteY16" fmla="*/ 233362 h 795337"/>
              <a:gd name="connsiteX17" fmla="*/ 906463 w 1411288"/>
              <a:gd name="connsiteY17" fmla="*/ 152400 h 795337"/>
              <a:gd name="connsiteX18" fmla="*/ 906463 w 1411288"/>
              <a:gd name="connsiteY18" fmla="*/ 66675 h 795337"/>
              <a:gd name="connsiteX19" fmla="*/ 849313 w 1411288"/>
              <a:gd name="connsiteY19" fmla="*/ 0 h 795337"/>
              <a:gd name="connsiteX20" fmla="*/ 644525 w 1411288"/>
              <a:gd name="connsiteY20" fmla="*/ 0 h 795337"/>
              <a:gd name="connsiteX21" fmla="*/ 606425 w 1411288"/>
              <a:gd name="connsiteY21" fmla="*/ 61912 h 795337"/>
              <a:gd name="connsiteX22" fmla="*/ 385762 w 1411288"/>
              <a:gd name="connsiteY22" fmla="*/ 52387 h 795337"/>
              <a:gd name="connsiteX23" fmla="*/ 333375 w 1411288"/>
              <a:gd name="connsiteY23" fmla="*/ 165099 h 795337"/>
              <a:gd name="connsiteX24" fmla="*/ 406400 w 1411288"/>
              <a:gd name="connsiteY24" fmla="*/ 195263 h 795337"/>
              <a:gd name="connsiteX25" fmla="*/ 336550 w 1411288"/>
              <a:gd name="connsiteY25" fmla="*/ 261937 h 795337"/>
              <a:gd name="connsiteX26" fmla="*/ 182563 w 1411288"/>
              <a:gd name="connsiteY26" fmla="*/ 442912 h 795337"/>
              <a:gd name="connsiteX27" fmla="*/ 136525 w 1411288"/>
              <a:gd name="connsiteY27" fmla="*/ 388937 h 795337"/>
              <a:gd name="connsiteX28" fmla="*/ 0 w 1411288"/>
              <a:gd name="connsiteY28" fmla="*/ 422275 h 795337"/>
              <a:gd name="connsiteX0" fmla="*/ 246648 w 1657936"/>
              <a:gd name="connsiteY0" fmla="*/ 422275 h 795337"/>
              <a:gd name="connsiteX1" fmla="*/ 262523 w 1657936"/>
              <a:gd name="connsiteY1" fmla="*/ 547687 h 795337"/>
              <a:gd name="connsiteX2" fmla="*/ 295861 w 1657936"/>
              <a:gd name="connsiteY2" fmla="*/ 552450 h 795337"/>
              <a:gd name="connsiteX3" fmla="*/ 0 w 1657936"/>
              <a:gd name="connsiteY3" fmla="*/ 639731 h 795337"/>
              <a:gd name="connsiteX4" fmla="*/ 1176923 w 1657936"/>
              <a:gd name="connsiteY4" fmla="*/ 581025 h 795337"/>
              <a:gd name="connsiteX5" fmla="*/ 1434098 w 1657936"/>
              <a:gd name="connsiteY5" fmla="*/ 795337 h 795337"/>
              <a:gd name="connsiteX6" fmla="*/ 1510298 w 1657936"/>
              <a:gd name="connsiteY6" fmla="*/ 681037 h 795337"/>
              <a:gd name="connsiteX7" fmla="*/ 1491248 w 1657936"/>
              <a:gd name="connsiteY7" fmla="*/ 666750 h 795337"/>
              <a:gd name="connsiteX8" fmla="*/ 1529348 w 1657936"/>
              <a:gd name="connsiteY8" fmla="*/ 576262 h 795337"/>
              <a:gd name="connsiteX9" fmla="*/ 1500773 w 1657936"/>
              <a:gd name="connsiteY9" fmla="*/ 566737 h 795337"/>
              <a:gd name="connsiteX10" fmla="*/ 1534111 w 1657936"/>
              <a:gd name="connsiteY10" fmla="*/ 495300 h 795337"/>
              <a:gd name="connsiteX11" fmla="*/ 1491248 w 1657936"/>
              <a:gd name="connsiteY11" fmla="*/ 466725 h 795337"/>
              <a:gd name="connsiteX12" fmla="*/ 1524586 w 1657936"/>
              <a:gd name="connsiteY12" fmla="*/ 395287 h 795337"/>
              <a:gd name="connsiteX13" fmla="*/ 1643648 w 1657936"/>
              <a:gd name="connsiteY13" fmla="*/ 433387 h 795337"/>
              <a:gd name="connsiteX14" fmla="*/ 1657936 w 1657936"/>
              <a:gd name="connsiteY14" fmla="*/ 314325 h 795337"/>
              <a:gd name="connsiteX15" fmla="*/ 1486486 w 1657936"/>
              <a:gd name="connsiteY15" fmla="*/ 252412 h 795337"/>
              <a:gd name="connsiteX16" fmla="*/ 1243598 w 1657936"/>
              <a:gd name="connsiteY16" fmla="*/ 233362 h 795337"/>
              <a:gd name="connsiteX17" fmla="*/ 1153111 w 1657936"/>
              <a:gd name="connsiteY17" fmla="*/ 152400 h 795337"/>
              <a:gd name="connsiteX18" fmla="*/ 1153111 w 1657936"/>
              <a:gd name="connsiteY18" fmla="*/ 66675 h 795337"/>
              <a:gd name="connsiteX19" fmla="*/ 1095961 w 1657936"/>
              <a:gd name="connsiteY19" fmla="*/ 0 h 795337"/>
              <a:gd name="connsiteX20" fmla="*/ 891173 w 1657936"/>
              <a:gd name="connsiteY20" fmla="*/ 0 h 795337"/>
              <a:gd name="connsiteX21" fmla="*/ 853073 w 1657936"/>
              <a:gd name="connsiteY21" fmla="*/ 61912 h 795337"/>
              <a:gd name="connsiteX22" fmla="*/ 632410 w 1657936"/>
              <a:gd name="connsiteY22" fmla="*/ 52387 h 795337"/>
              <a:gd name="connsiteX23" fmla="*/ 580023 w 1657936"/>
              <a:gd name="connsiteY23" fmla="*/ 165099 h 795337"/>
              <a:gd name="connsiteX24" fmla="*/ 653048 w 1657936"/>
              <a:gd name="connsiteY24" fmla="*/ 195263 h 795337"/>
              <a:gd name="connsiteX25" fmla="*/ 583198 w 1657936"/>
              <a:gd name="connsiteY25" fmla="*/ 261937 h 795337"/>
              <a:gd name="connsiteX26" fmla="*/ 429211 w 1657936"/>
              <a:gd name="connsiteY26" fmla="*/ 442912 h 795337"/>
              <a:gd name="connsiteX27" fmla="*/ 383173 w 1657936"/>
              <a:gd name="connsiteY27" fmla="*/ 388937 h 795337"/>
              <a:gd name="connsiteX28" fmla="*/ 246648 w 1657936"/>
              <a:gd name="connsiteY28" fmla="*/ 422275 h 795337"/>
              <a:gd name="connsiteX0" fmla="*/ 250060 w 1661348"/>
              <a:gd name="connsiteY0" fmla="*/ 422275 h 795337"/>
              <a:gd name="connsiteX1" fmla="*/ 0 w 1661348"/>
              <a:gd name="connsiteY1" fmla="*/ 501323 h 795337"/>
              <a:gd name="connsiteX2" fmla="*/ 299273 w 1661348"/>
              <a:gd name="connsiteY2" fmla="*/ 552450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388937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432623 w 1661348"/>
              <a:gd name="connsiteY26" fmla="*/ 442912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586610 w 1661348"/>
              <a:gd name="connsiteY25" fmla="*/ 26193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656460 w 1661348"/>
              <a:gd name="connsiteY24" fmla="*/ 195263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583435 w 1661348"/>
              <a:gd name="connsiteY23" fmla="*/ 165099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35822 w 1661348"/>
              <a:gd name="connsiteY22" fmla="*/ 52387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541010 w 1661348"/>
              <a:gd name="connsiteY22" fmla="*/ 67841 h 795337"/>
              <a:gd name="connsiteX23" fmla="*/ 474748 w 1661348"/>
              <a:gd name="connsiteY23" fmla="*/ 162523 h 795337"/>
              <a:gd name="connsiteX24" fmla="*/ 524649 w 1661348"/>
              <a:gd name="connsiteY24" fmla="*/ 202991 h 795337"/>
              <a:gd name="connsiteX25" fmla="*/ 482549 w 1661348"/>
              <a:gd name="connsiteY25" fmla="*/ 243907 h 795337"/>
              <a:gd name="connsiteX26" fmla="*/ 717058 w 1661348"/>
              <a:gd name="connsiteY26" fmla="*/ 404277 h 795337"/>
              <a:gd name="connsiteX27" fmla="*/ 386585 w 1661348"/>
              <a:gd name="connsiteY27" fmla="*/ 414694 h 795337"/>
              <a:gd name="connsiteX28" fmla="*/ 250060 w 1661348"/>
              <a:gd name="connsiteY28"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56485 w 1661348"/>
              <a:gd name="connsiteY21" fmla="*/ 61912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894585 w 1661348"/>
              <a:gd name="connsiteY20" fmla="*/ 0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422275 h 795337"/>
              <a:gd name="connsiteX1" fmla="*/ 0 w 1661348"/>
              <a:gd name="connsiteY1" fmla="*/ 501323 h 795337"/>
              <a:gd name="connsiteX2" fmla="*/ 12526 w 1661348"/>
              <a:gd name="connsiteY2" fmla="*/ 567904 h 795337"/>
              <a:gd name="connsiteX3" fmla="*/ 3412 w 1661348"/>
              <a:gd name="connsiteY3" fmla="*/ 639731 h 795337"/>
              <a:gd name="connsiteX4" fmla="*/ 1180335 w 1661348"/>
              <a:gd name="connsiteY4" fmla="*/ 581025 h 795337"/>
              <a:gd name="connsiteX5" fmla="*/ 1437510 w 1661348"/>
              <a:gd name="connsiteY5" fmla="*/ 795337 h 795337"/>
              <a:gd name="connsiteX6" fmla="*/ 1513710 w 1661348"/>
              <a:gd name="connsiteY6" fmla="*/ 681037 h 795337"/>
              <a:gd name="connsiteX7" fmla="*/ 1494660 w 1661348"/>
              <a:gd name="connsiteY7" fmla="*/ 666750 h 795337"/>
              <a:gd name="connsiteX8" fmla="*/ 1532760 w 1661348"/>
              <a:gd name="connsiteY8" fmla="*/ 576262 h 795337"/>
              <a:gd name="connsiteX9" fmla="*/ 1504185 w 1661348"/>
              <a:gd name="connsiteY9" fmla="*/ 566737 h 795337"/>
              <a:gd name="connsiteX10" fmla="*/ 1537523 w 1661348"/>
              <a:gd name="connsiteY10" fmla="*/ 495300 h 795337"/>
              <a:gd name="connsiteX11" fmla="*/ 1494660 w 1661348"/>
              <a:gd name="connsiteY11" fmla="*/ 466725 h 795337"/>
              <a:gd name="connsiteX12" fmla="*/ 1527998 w 1661348"/>
              <a:gd name="connsiteY12" fmla="*/ 395287 h 795337"/>
              <a:gd name="connsiteX13" fmla="*/ 1647060 w 1661348"/>
              <a:gd name="connsiteY13" fmla="*/ 433387 h 795337"/>
              <a:gd name="connsiteX14" fmla="*/ 1661348 w 1661348"/>
              <a:gd name="connsiteY14" fmla="*/ 314325 h 795337"/>
              <a:gd name="connsiteX15" fmla="*/ 1489898 w 1661348"/>
              <a:gd name="connsiteY15" fmla="*/ 252412 h 795337"/>
              <a:gd name="connsiteX16" fmla="*/ 1247010 w 1661348"/>
              <a:gd name="connsiteY16" fmla="*/ 233362 h 795337"/>
              <a:gd name="connsiteX17" fmla="*/ 1156523 w 1661348"/>
              <a:gd name="connsiteY17" fmla="*/ 152400 h 795337"/>
              <a:gd name="connsiteX18" fmla="*/ 1156523 w 1661348"/>
              <a:gd name="connsiteY18" fmla="*/ 66675 h 795337"/>
              <a:gd name="connsiteX19" fmla="*/ 1099373 w 1661348"/>
              <a:gd name="connsiteY19" fmla="*/ 0 h 795337"/>
              <a:gd name="connsiteX20" fmla="*/ 1081897 w 1661348"/>
              <a:gd name="connsiteY20" fmla="*/ 265299 h 795337"/>
              <a:gd name="connsiteX21" fmla="*/ 833361 w 1661348"/>
              <a:gd name="connsiteY21" fmla="*/ 77367 h 795337"/>
              <a:gd name="connsiteX22" fmla="*/ 626659 w 1661348"/>
              <a:gd name="connsiteY22" fmla="*/ 102470 h 795337"/>
              <a:gd name="connsiteX23" fmla="*/ 541010 w 1661348"/>
              <a:gd name="connsiteY23" fmla="*/ 67841 h 795337"/>
              <a:gd name="connsiteX24" fmla="*/ 474748 w 1661348"/>
              <a:gd name="connsiteY24" fmla="*/ 162523 h 795337"/>
              <a:gd name="connsiteX25" fmla="*/ 524649 w 1661348"/>
              <a:gd name="connsiteY25" fmla="*/ 202991 h 795337"/>
              <a:gd name="connsiteX26" fmla="*/ 482549 w 1661348"/>
              <a:gd name="connsiteY26" fmla="*/ 243907 h 795337"/>
              <a:gd name="connsiteX27" fmla="*/ 717058 w 1661348"/>
              <a:gd name="connsiteY27" fmla="*/ 404277 h 795337"/>
              <a:gd name="connsiteX28" fmla="*/ 386585 w 1661348"/>
              <a:gd name="connsiteY28" fmla="*/ 414694 h 795337"/>
              <a:gd name="connsiteX29" fmla="*/ 250060 w 1661348"/>
              <a:gd name="connsiteY29" fmla="*/ 422275 h 795337"/>
              <a:gd name="connsiteX0" fmla="*/ 250060 w 1661348"/>
              <a:gd name="connsiteY0" fmla="*/ 355600 h 728662"/>
              <a:gd name="connsiteX1" fmla="*/ 0 w 1661348"/>
              <a:gd name="connsiteY1" fmla="*/ 434648 h 728662"/>
              <a:gd name="connsiteX2" fmla="*/ 12526 w 1661348"/>
              <a:gd name="connsiteY2" fmla="*/ 501229 h 728662"/>
              <a:gd name="connsiteX3" fmla="*/ 3412 w 1661348"/>
              <a:gd name="connsiteY3" fmla="*/ 573056 h 728662"/>
              <a:gd name="connsiteX4" fmla="*/ 1180335 w 1661348"/>
              <a:gd name="connsiteY4" fmla="*/ 514350 h 728662"/>
              <a:gd name="connsiteX5" fmla="*/ 1437510 w 1661348"/>
              <a:gd name="connsiteY5" fmla="*/ 728662 h 728662"/>
              <a:gd name="connsiteX6" fmla="*/ 1513710 w 1661348"/>
              <a:gd name="connsiteY6" fmla="*/ 614362 h 728662"/>
              <a:gd name="connsiteX7" fmla="*/ 1494660 w 1661348"/>
              <a:gd name="connsiteY7" fmla="*/ 600075 h 728662"/>
              <a:gd name="connsiteX8" fmla="*/ 1532760 w 1661348"/>
              <a:gd name="connsiteY8" fmla="*/ 509587 h 728662"/>
              <a:gd name="connsiteX9" fmla="*/ 1504185 w 1661348"/>
              <a:gd name="connsiteY9" fmla="*/ 500062 h 728662"/>
              <a:gd name="connsiteX10" fmla="*/ 1537523 w 1661348"/>
              <a:gd name="connsiteY10" fmla="*/ 428625 h 728662"/>
              <a:gd name="connsiteX11" fmla="*/ 1494660 w 1661348"/>
              <a:gd name="connsiteY11" fmla="*/ 400050 h 728662"/>
              <a:gd name="connsiteX12" fmla="*/ 1527998 w 1661348"/>
              <a:gd name="connsiteY12" fmla="*/ 328612 h 728662"/>
              <a:gd name="connsiteX13" fmla="*/ 1647060 w 1661348"/>
              <a:gd name="connsiteY13" fmla="*/ 366712 h 728662"/>
              <a:gd name="connsiteX14" fmla="*/ 1661348 w 1661348"/>
              <a:gd name="connsiteY14" fmla="*/ 247650 h 728662"/>
              <a:gd name="connsiteX15" fmla="*/ 1489898 w 1661348"/>
              <a:gd name="connsiteY15" fmla="*/ 185737 h 728662"/>
              <a:gd name="connsiteX16" fmla="*/ 1247010 w 1661348"/>
              <a:gd name="connsiteY16" fmla="*/ 166687 h 728662"/>
              <a:gd name="connsiteX17" fmla="*/ 1156523 w 1661348"/>
              <a:gd name="connsiteY17" fmla="*/ 85725 h 728662"/>
              <a:gd name="connsiteX18" fmla="*/ 1156523 w 1661348"/>
              <a:gd name="connsiteY18" fmla="*/ 0 h 728662"/>
              <a:gd name="connsiteX19" fmla="*/ 1081897 w 1661348"/>
              <a:gd name="connsiteY19" fmla="*/ 198624 h 728662"/>
              <a:gd name="connsiteX20" fmla="*/ 833361 w 1661348"/>
              <a:gd name="connsiteY20" fmla="*/ 10692 h 728662"/>
              <a:gd name="connsiteX21" fmla="*/ 626659 w 1661348"/>
              <a:gd name="connsiteY21" fmla="*/ 35795 h 728662"/>
              <a:gd name="connsiteX22" fmla="*/ 541010 w 1661348"/>
              <a:gd name="connsiteY22" fmla="*/ 1166 h 728662"/>
              <a:gd name="connsiteX23" fmla="*/ 474748 w 1661348"/>
              <a:gd name="connsiteY23" fmla="*/ 95848 h 728662"/>
              <a:gd name="connsiteX24" fmla="*/ 524649 w 1661348"/>
              <a:gd name="connsiteY24" fmla="*/ 136316 h 728662"/>
              <a:gd name="connsiteX25" fmla="*/ 482549 w 1661348"/>
              <a:gd name="connsiteY25" fmla="*/ 177232 h 728662"/>
              <a:gd name="connsiteX26" fmla="*/ 717058 w 1661348"/>
              <a:gd name="connsiteY26" fmla="*/ 337602 h 728662"/>
              <a:gd name="connsiteX27" fmla="*/ 386585 w 1661348"/>
              <a:gd name="connsiteY27" fmla="*/ 348019 h 728662"/>
              <a:gd name="connsiteX28" fmla="*/ 250060 w 1661348"/>
              <a:gd name="connsiteY28" fmla="*/ 355600 h 728662"/>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156523 w 1661348"/>
              <a:gd name="connsiteY17" fmla="*/ 84559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23585 w 1661348"/>
              <a:gd name="connsiteY17" fmla="*/ 226224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47010 w 1661348"/>
              <a:gd name="connsiteY16" fmla="*/ 165521 h 727496"/>
              <a:gd name="connsiteX17" fmla="*/ 1260585 w 1661348"/>
              <a:gd name="connsiteY17" fmla="*/ 197890 h 727496"/>
              <a:gd name="connsiteX18" fmla="*/ 1126460 w 1661348"/>
              <a:gd name="connsiteY18" fmla="*/ 161103 h 727496"/>
              <a:gd name="connsiteX19" fmla="*/ 1081897 w 1661348"/>
              <a:gd name="connsiteY19" fmla="*/ 197458 h 727496"/>
              <a:gd name="connsiteX20" fmla="*/ 833361 w 1661348"/>
              <a:gd name="connsiteY20" fmla="*/ 9526 h 727496"/>
              <a:gd name="connsiteX21" fmla="*/ 626659 w 1661348"/>
              <a:gd name="connsiteY21" fmla="*/ 34629 h 727496"/>
              <a:gd name="connsiteX22" fmla="*/ 541010 w 1661348"/>
              <a:gd name="connsiteY22" fmla="*/ 0 h 727496"/>
              <a:gd name="connsiteX23" fmla="*/ 474748 w 1661348"/>
              <a:gd name="connsiteY23" fmla="*/ 94682 h 727496"/>
              <a:gd name="connsiteX24" fmla="*/ 524649 w 1661348"/>
              <a:gd name="connsiteY24" fmla="*/ 135150 h 727496"/>
              <a:gd name="connsiteX25" fmla="*/ 482549 w 1661348"/>
              <a:gd name="connsiteY25" fmla="*/ 176066 h 727496"/>
              <a:gd name="connsiteX26" fmla="*/ 717058 w 1661348"/>
              <a:gd name="connsiteY26" fmla="*/ 336436 h 727496"/>
              <a:gd name="connsiteX27" fmla="*/ 386585 w 1661348"/>
              <a:gd name="connsiteY27" fmla="*/ 346853 h 727496"/>
              <a:gd name="connsiteX28" fmla="*/ 250060 w 1661348"/>
              <a:gd name="connsiteY28"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489898 w 1661348"/>
              <a:gd name="connsiteY15" fmla="*/ 184571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1348"/>
              <a:gd name="connsiteY0" fmla="*/ 354434 h 727496"/>
              <a:gd name="connsiteX1" fmla="*/ 0 w 1661348"/>
              <a:gd name="connsiteY1" fmla="*/ 433482 h 727496"/>
              <a:gd name="connsiteX2" fmla="*/ 12526 w 1661348"/>
              <a:gd name="connsiteY2" fmla="*/ 500063 h 727496"/>
              <a:gd name="connsiteX3" fmla="*/ 3412 w 1661348"/>
              <a:gd name="connsiteY3" fmla="*/ 571890 h 727496"/>
              <a:gd name="connsiteX4" fmla="*/ 1180335 w 1661348"/>
              <a:gd name="connsiteY4" fmla="*/ 513184 h 727496"/>
              <a:gd name="connsiteX5" fmla="*/ 1437510 w 1661348"/>
              <a:gd name="connsiteY5" fmla="*/ 727496 h 727496"/>
              <a:gd name="connsiteX6" fmla="*/ 1513710 w 1661348"/>
              <a:gd name="connsiteY6" fmla="*/ 613196 h 727496"/>
              <a:gd name="connsiteX7" fmla="*/ 1494660 w 1661348"/>
              <a:gd name="connsiteY7" fmla="*/ 598909 h 727496"/>
              <a:gd name="connsiteX8" fmla="*/ 1532760 w 1661348"/>
              <a:gd name="connsiteY8" fmla="*/ 508421 h 727496"/>
              <a:gd name="connsiteX9" fmla="*/ 1504185 w 1661348"/>
              <a:gd name="connsiteY9" fmla="*/ 498896 h 727496"/>
              <a:gd name="connsiteX10" fmla="*/ 1537523 w 1661348"/>
              <a:gd name="connsiteY10" fmla="*/ 427459 h 727496"/>
              <a:gd name="connsiteX11" fmla="*/ 1494660 w 1661348"/>
              <a:gd name="connsiteY11" fmla="*/ 398884 h 727496"/>
              <a:gd name="connsiteX12" fmla="*/ 1527998 w 1661348"/>
              <a:gd name="connsiteY12" fmla="*/ 327446 h 727496"/>
              <a:gd name="connsiteX13" fmla="*/ 1647060 w 1661348"/>
              <a:gd name="connsiteY13" fmla="*/ 365546 h 727496"/>
              <a:gd name="connsiteX14" fmla="*/ 1661348 w 1661348"/>
              <a:gd name="connsiteY14" fmla="*/ 246484 h 727496"/>
              <a:gd name="connsiteX15" fmla="*/ 1365024 w 1661348"/>
              <a:gd name="connsiteY15" fmla="*/ 218055 h 727496"/>
              <a:gd name="connsiteX16" fmla="*/ 1260585 w 1661348"/>
              <a:gd name="connsiteY16" fmla="*/ 197890 h 727496"/>
              <a:gd name="connsiteX17" fmla="*/ 1126460 w 1661348"/>
              <a:gd name="connsiteY17" fmla="*/ 161103 h 727496"/>
              <a:gd name="connsiteX18" fmla="*/ 1081897 w 1661348"/>
              <a:gd name="connsiteY18" fmla="*/ 197458 h 727496"/>
              <a:gd name="connsiteX19" fmla="*/ 833361 w 1661348"/>
              <a:gd name="connsiteY19" fmla="*/ 9526 h 727496"/>
              <a:gd name="connsiteX20" fmla="*/ 626659 w 1661348"/>
              <a:gd name="connsiteY20" fmla="*/ 34629 h 727496"/>
              <a:gd name="connsiteX21" fmla="*/ 541010 w 1661348"/>
              <a:gd name="connsiteY21" fmla="*/ 0 h 727496"/>
              <a:gd name="connsiteX22" fmla="*/ 474748 w 1661348"/>
              <a:gd name="connsiteY22" fmla="*/ 94682 h 727496"/>
              <a:gd name="connsiteX23" fmla="*/ 524649 w 1661348"/>
              <a:gd name="connsiteY23" fmla="*/ 135150 h 727496"/>
              <a:gd name="connsiteX24" fmla="*/ 482549 w 1661348"/>
              <a:gd name="connsiteY24" fmla="*/ 176066 h 727496"/>
              <a:gd name="connsiteX25" fmla="*/ 717058 w 1661348"/>
              <a:gd name="connsiteY25" fmla="*/ 336436 h 727496"/>
              <a:gd name="connsiteX26" fmla="*/ 386585 w 1661348"/>
              <a:gd name="connsiteY26" fmla="*/ 346853 h 727496"/>
              <a:gd name="connsiteX27" fmla="*/ 250060 w 166134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365024 w 1663661"/>
              <a:gd name="connsiteY15" fmla="*/ 218055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74896"/>
              <a:gd name="connsiteY0" fmla="*/ 354434 h 727496"/>
              <a:gd name="connsiteX1" fmla="*/ 0 w 1674896"/>
              <a:gd name="connsiteY1" fmla="*/ 433482 h 727496"/>
              <a:gd name="connsiteX2" fmla="*/ 12526 w 1674896"/>
              <a:gd name="connsiteY2" fmla="*/ 500063 h 727496"/>
              <a:gd name="connsiteX3" fmla="*/ 3412 w 1674896"/>
              <a:gd name="connsiteY3" fmla="*/ 571890 h 727496"/>
              <a:gd name="connsiteX4" fmla="*/ 1180335 w 1674896"/>
              <a:gd name="connsiteY4" fmla="*/ 513184 h 727496"/>
              <a:gd name="connsiteX5" fmla="*/ 1437510 w 1674896"/>
              <a:gd name="connsiteY5" fmla="*/ 727496 h 727496"/>
              <a:gd name="connsiteX6" fmla="*/ 1513710 w 1674896"/>
              <a:gd name="connsiteY6" fmla="*/ 613196 h 727496"/>
              <a:gd name="connsiteX7" fmla="*/ 1494660 w 1674896"/>
              <a:gd name="connsiteY7" fmla="*/ 598909 h 727496"/>
              <a:gd name="connsiteX8" fmla="*/ 1532760 w 1674896"/>
              <a:gd name="connsiteY8" fmla="*/ 508421 h 727496"/>
              <a:gd name="connsiteX9" fmla="*/ 1504185 w 1674896"/>
              <a:gd name="connsiteY9" fmla="*/ 498896 h 727496"/>
              <a:gd name="connsiteX10" fmla="*/ 1537523 w 1674896"/>
              <a:gd name="connsiteY10" fmla="*/ 427459 h 727496"/>
              <a:gd name="connsiteX11" fmla="*/ 1494660 w 1674896"/>
              <a:gd name="connsiteY11" fmla="*/ 398884 h 727496"/>
              <a:gd name="connsiteX12" fmla="*/ 1527998 w 1674896"/>
              <a:gd name="connsiteY12" fmla="*/ 327446 h 727496"/>
              <a:gd name="connsiteX13" fmla="*/ 1647060 w 1674896"/>
              <a:gd name="connsiteY13" fmla="*/ 365546 h 727496"/>
              <a:gd name="connsiteX14" fmla="*/ 1663661 w 1674896"/>
              <a:gd name="connsiteY14" fmla="*/ 259364 h 727496"/>
              <a:gd name="connsiteX15" fmla="*/ 1674896 w 1674896"/>
              <a:gd name="connsiteY15" fmla="*/ 272145 h 727496"/>
              <a:gd name="connsiteX16" fmla="*/ 1260585 w 1674896"/>
              <a:gd name="connsiteY16" fmla="*/ 197890 h 727496"/>
              <a:gd name="connsiteX17" fmla="*/ 1126460 w 1674896"/>
              <a:gd name="connsiteY17" fmla="*/ 161103 h 727496"/>
              <a:gd name="connsiteX18" fmla="*/ 1081897 w 1674896"/>
              <a:gd name="connsiteY18" fmla="*/ 197458 h 727496"/>
              <a:gd name="connsiteX19" fmla="*/ 833361 w 1674896"/>
              <a:gd name="connsiteY19" fmla="*/ 9526 h 727496"/>
              <a:gd name="connsiteX20" fmla="*/ 626659 w 1674896"/>
              <a:gd name="connsiteY20" fmla="*/ 34629 h 727496"/>
              <a:gd name="connsiteX21" fmla="*/ 541010 w 1674896"/>
              <a:gd name="connsiteY21" fmla="*/ 0 h 727496"/>
              <a:gd name="connsiteX22" fmla="*/ 474748 w 1674896"/>
              <a:gd name="connsiteY22" fmla="*/ 94682 h 727496"/>
              <a:gd name="connsiteX23" fmla="*/ 524649 w 1674896"/>
              <a:gd name="connsiteY23" fmla="*/ 135150 h 727496"/>
              <a:gd name="connsiteX24" fmla="*/ 482549 w 1674896"/>
              <a:gd name="connsiteY24" fmla="*/ 176066 h 727496"/>
              <a:gd name="connsiteX25" fmla="*/ 717058 w 1674896"/>
              <a:gd name="connsiteY25" fmla="*/ 336436 h 727496"/>
              <a:gd name="connsiteX26" fmla="*/ 386585 w 1674896"/>
              <a:gd name="connsiteY26" fmla="*/ 346853 h 727496"/>
              <a:gd name="connsiteX27" fmla="*/ 250060 w 1674896"/>
              <a:gd name="connsiteY27" fmla="*/ 354434 h 727496"/>
              <a:gd name="connsiteX0" fmla="*/ 250060 w 1667958"/>
              <a:gd name="connsiteY0" fmla="*/ 354434 h 727496"/>
              <a:gd name="connsiteX1" fmla="*/ 0 w 1667958"/>
              <a:gd name="connsiteY1" fmla="*/ 433482 h 727496"/>
              <a:gd name="connsiteX2" fmla="*/ 12526 w 1667958"/>
              <a:gd name="connsiteY2" fmla="*/ 500063 h 727496"/>
              <a:gd name="connsiteX3" fmla="*/ 3412 w 1667958"/>
              <a:gd name="connsiteY3" fmla="*/ 571890 h 727496"/>
              <a:gd name="connsiteX4" fmla="*/ 1180335 w 1667958"/>
              <a:gd name="connsiteY4" fmla="*/ 513184 h 727496"/>
              <a:gd name="connsiteX5" fmla="*/ 1437510 w 1667958"/>
              <a:gd name="connsiteY5" fmla="*/ 727496 h 727496"/>
              <a:gd name="connsiteX6" fmla="*/ 1513710 w 1667958"/>
              <a:gd name="connsiteY6" fmla="*/ 613196 h 727496"/>
              <a:gd name="connsiteX7" fmla="*/ 1494660 w 1667958"/>
              <a:gd name="connsiteY7" fmla="*/ 598909 h 727496"/>
              <a:gd name="connsiteX8" fmla="*/ 1532760 w 1667958"/>
              <a:gd name="connsiteY8" fmla="*/ 508421 h 727496"/>
              <a:gd name="connsiteX9" fmla="*/ 1504185 w 1667958"/>
              <a:gd name="connsiteY9" fmla="*/ 498896 h 727496"/>
              <a:gd name="connsiteX10" fmla="*/ 1537523 w 1667958"/>
              <a:gd name="connsiteY10" fmla="*/ 427459 h 727496"/>
              <a:gd name="connsiteX11" fmla="*/ 1494660 w 1667958"/>
              <a:gd name="connsiteY11" fmla="*/ 398884 h 727496"/>
              <a:gd name="connsiteX12" fmla="*/ 1527998 w 1667958"/>
              <a:gd name="connsiteY12" fmla="*/ 327446 h 727496"/>
              <a:gd name="connsiteX13" fmla="*/ 1647060 w 1667958"/>
              <a:gd name="connsiteY13" fmla="*/ 365546 h 727496"/>
              <a:gd name="connsiteX14" fmla="*/ 1663661 w 1667958"/>
              <a:gd name="connsiteY14" fmla="*/ 259364 h 727496"/>
              <a:gd name="connsiteX15" fmla="*/ 1667958 w 1667958"/>
              <a:gd name="connsiteY15" fmla="*/ 243811 h 727496"/>
              <a:gd name="connsiteX16" fmla="*/ 1260585 w 1667958"/>
              <a:gd name="connsiteY16" fmla="*/ 197890 h 727496"/>
              <a:gd name="connsiteX17" fmla="*/ 1126460 w 1667958"/>
              <a:gd name="connsiteY17" fmla="*/ 161103 h 727496"/>
              <a:gd name="connsiteX18" fmla="*/ 1081897 w 1667958"/>
              <a:gd name="connsiteY18" fmla="*/ 197458 h 727496"/>
              <a:gd name="connsiteX19" fmla="*/ 833361 w 1667958"/>
              <a:gd name="connsiteY19" fmla="*/ 9526 h 727496"/>
              <a:gd name="connsiteX20" fmla="*/ 626659 w 1667958"/>
              <a:gd name="connsiteY20" fmla="*/ 34629 h 727496"/>
              <a:gd name="connsiteX21" fmla="*/ 541010 w 1667958"/>
              <a:gd name="connsiteY21" fmla="*/ 0 h 727496"/>
              <a:gd name="connsiteX22" fmla="*/ 474748 w 1667958"/>
              <a:gd name="connsiteY22" fmla="*/ 94682 h 727496"/>
              <a:gd name="connsiteX23" fmla="*/ 524649 w 1667958"/>
              <a:gd name="connsiteY23" fmla="*/ 135150 h 727496"/>
              <a:gd name="connsiteX24" fmla="*/ 482549 w 1667958"/>
              <a:gd name="connsiteY24" fmla="*/ 176066 h 727496"/>
              <a:gd name="connsiteX25" fmla="*/ 717058 w 1667958"/>
              <a:gd name="connsiteY25" fmla="*/ 336436 h 727496"/>
              <a:gd name="connsiteX26" fmla="*/ 386585 w 1667958"/>
              <a:gd name="connsiteY26" fmla="*/ 346853 h 727496"/>
              <a:gd name="connsiteX27" fmla="*/ 250060 w 1667958"/>
              <a:gd name="connsiteY27" fmla="*/ 354434 h 727496"/>
              <a:gd name="connsiteX0" fmla="*/ 250060 w 1663661"/>
              <a:gd name="connsiteY0" fmla="*/ 354434 h 727496"/>
              <a:gd name="connsiteX1" fmla="*/ 0 w 1663661"/>
              <a:gd name="connsiteY1" fmla="*/ 433482 h 727496"/>
              <a:gd name="connsiteX2" fmla="*/ 12526 w 1663661"/>
              <a:gd name="connsiteY2" fmla="*/ 500063 h 727496"/>
              <a:gd name="connsiteX3" fmla="*/ 3412 w 1663661"/>
              <a:gd name="connsiteY3" fmla="*/ 571890 h 727496"/>
              <a:gd name="connsiteX4" fmla="*/ 1180335 w 1663661"/>
              <a:gd name="connsiteY4" fmla="*/ 513184 h 727496"/>
              <a:gd name="connsiteX5" fmla="*/ 1437510 w 1663661"/>
              <a:gd name="connsiteY5" fmla="*/ 727496 h 727496"/>
              <a:gd name="connsiteX6" fmla="*/ 1513710 w 1663661"/>
              <a:gd name="connsiteY6" fmla="*/ 613196 h 727496"/>
              <a:gd name="connsiteX7" fmla="*/ 1494660 w 1663661"/>
              <a:gd name="connsiteY7" fmla="*/ 598909 h 727496"/>
              <a:gd name="connsiteX8" fmla="*/ 1532760 w 1663661"/>
              <a:gd name="connsiteY8" fmla="*/ 508421 h 727496"/>
              <a:gd name="connsiteX9" fmla="*/ 1504185 w 1663661"/>
              <a:gd name="connsiteY9" fmla="*/ 498896 h 727496"/>
              <a:gd name="connsiteX10" fmla="*/ 1537523 w 1663661"/>
              <a:gd name="connsiteY10" fmla="*/ 427459 h 727496"/>
              <a:gd name="connsiteX11" fmla="*/ 1494660 w 1663661"/>
              <a:gd name="connsiteY11" fmla="*/ 398884 h 727496"/>
              <a:gd name="connsiteX12" fmla="*/ 1527998 w 1663661"/>
              <a:gd name="connsiteY12" fmla="*/ 327446 h 727496"/>
              <a:gd name="connsiteX13" fmla="*/ 1647060 w 1663661"/>
              <a:gd name="connsiteY13" fmla="*/ 365546 h 727496"/>
              <a:gd name="connsiteX14" fmla="*/ 1663661 w 1663661"/>
              <a:gd name="connsiteY14" fmla="*/ 259364 h 727496"/>
              <a:gd name="connsiteX15" fmla="*/ 1543085 w 1663661"/>
              <a:gd name="connsiteY15" fmla="*/ 243811 h 727496"/>
              <a:gd name="connsiteX16" fmla="*/ 1260585 w 1663661"/>
              <a:gd name="connsiteY16" fmla="*/ 197890 h 727496"/>
              <a:gd name="connsiteX17" fmla="*/ 1126460 w 1663661"/>
              <a:gd name="connsiteY17" fmla="*/ 161103 h 727496"/>
              <a:gd name="connsiteX18" fmla="*/ 1081897 w 1663661"/>
              <a:gd name="connsiteY18" fmla="*/ 197458 h 727496"/>
              <a:gd name="connsiteX19" fmla="*/ 833361 w 1663661"/>
              <a:gd name="connsiteY19" fmla="*/ 9526 h 727496"/>
              <a:gd name="connsiteX20" fmla="*/ 626659 w 1663661"/>
              <a:gd name="connsiteY20" fmla="*/ 34629 h 727496"/>
              <a:gd name="connsiteX21" fmla="*/ 541010 w 1663661"/>
              <a:gd name="connsiteY21" fmla="*/ 0 h 727496"/>
              <a:gd name="connsiteX22" fmla="*/ 474748 w 1663661"/>
              <a:gd name="connsiteY22" fmla="*/ 94682 h 727496"/>
              <a:gd name="connsiteX23" fmla="*/ 524649 w 1663661"/>
              <a:gd name="connsiteY23" fmla="*/ 135150 h 727496"/>
              <a:gd name="connsiteX24" fmla="*/ 482549 w 1663661"/>
              <a:gd name="connsiteY24" fmla="*/ 176066 h 727496"/>
              <a:gd name="connsiteX25" fmla="*/ 717058 w 1663661"/>
              <a:gd name="connsiteY25" fmla="*/ 336436 h 727496"/>
              <a:gd name="connsiteX26" fmla="*/ 386585 w 1663661"/>
              <a:gd name="connsiteY26" fmla="*/ 346853 h 727496"/>
              <a:gd name="connsiteX27" fmla="*/ 250060 w 1663661"/>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47060 w 1656724"/>
              <a:gd name="connsiteY13" fmla="*/ 365546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7810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94660 w 1656724"/>
              <a:gd name="connsiteY11" fmla="*/ 398884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527998 w 1656724"/>
              <a:gd name="connsiteY12" fmla="*/ 327446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513710 w 1656724"/>
              <a:gd name="connsiteY6" fmla="*/ 613196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94660 w 1656724"/>
              <a:gd name="connsiteY7" fmla="*/ 598909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532760 w 1656724"/>
              <a:gd name="connsiteY8" fmla="*/ 508421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04185 w 1656724"/>
              <a:gd name="connsiteY9" fmla="*/ 498896 h 727496"/>
              <a:gd name="connsiteX10" fmla="*/ 1537523 w 1656724"/>
              <a:gd name="connsiteY10" fmla="*/ 427459 h 727496"/>
              <a:gd name="connsiteX11" fmla="*/ 1429911 w 1656724"/>
              <a:gd name="connsiteY11" fmla="*/ 352522 h 727496"/>
              <a:gd name="connsiteX12" fmla="*/ 1465561 w 1656724"/>
              <a:gd name="connsiteY12" fmla="*/ 314567 h 727496"/>
              <a:gd name="connsiteX13" fmla="*/ 1635498 w 1656724"/>
              <a:gd name="connsiteY13" fmla="*/ 368122 h 727496"/>
              <a:gd name="connsiteX14" fmla="*/ 1656724 w 1656724"/>
              <a:gd name="connsiteY14" fmla="*/ 246485 h 727496"/>
              <a:gd name="connsiteX15" fmla="*/ 1543085 w 1656724"/>
              <a:gd name="connsiteY15" fmla="*/ 243811 h 727496"/>
              <a:gd name="connsiteX16" fmla="*/ 1260585 w 1656724"/>
              <a:gd name="connsiteY16" fmla="*/ 197890 h 727496"/>
              <a:gd name="connsiteX17" fmla="*/ 1126460 w 1656724"/>
              <a:gd name="connsiteY17" fmla="*/ 161103 h 727496"/>
              <a:gd name="connsiteX18" fmla="*/ 1081897 w 1656724"/>
              <a:gd name="connsiteY18" fmla="*/ 197458 h 727496"/>
              <a:gd name="connsiteX19" fmla="*/ 833361 w 1656724"/>
              <a:gd name="connsiteY19" fmla="*/ 9526 h 727496"/>
              <a:gd name="connsiteX20" fmla="*/ 626659 w 1656724"/>
              <a:gd name="connsiteY20" fmla="*/ 34629 h 727496"/>
              <a:gd name="connsiteX21" fmla="*/ 541010 w 1656724"/>
              <a:gd name="connsiteY21" fmla="*/ 0 h 727496"/>
              <a:gd name="connsiteX22" fmla="*/ 474748 w 1656724"/>
              <a:gd name="connsiteY22" fmla="*/ 94682 h 727496"/>
              <a:gd name="connsiteX23" fmla="*/ 524649 w 1656724"/>
              <a:gd name="connsiteY23" fmla="*/ 135150 h 727496"/>
              <a:gd name="connsiteX24" fmla="*/ 482549 w 1656724"/>
              <a:gd name="connsiteY24" fmla="*/ 176066 h 727496"/>
              <a:gd name="connsiteX25" fmla="*/ 717058 w 1656724"/>
              <a:gd name="connsiteY25" fmla="*/ 336436 h 727496"/>
              <a:gd name="connsiteX26" fmla="*/ 386585 w 1656724"/>
              <a:gd name="connsiteY26" fmla="*/ 346853 h 727496"/>
              <a:gd name="connsiteX27" fmla="*/ 250060 w 1656724"/>
              <a:gd name="connsiteY27"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537523 w 1656724"/>
              <a:gd name="connsiteY9" fmla="*/ 427459 h 727496"/>
              <a:gd name="connsiteX10" fmla="*/ 1429911 w 1656724"/>
              <a:gd name="connsiteY10" fmla="*/ 352522 h 727496"/>
              <a:gd name="connsiteX11" fmla="*/ 1465561 w 1656724"/>
              <a:gd name="connsiteY11" fmla="*/ 314567 h 727496"/>
              <a:gd name="connsiteX12" fmla="*/ 1635498 w 1656724"/>
              <a:gd name="connsiteY12" fmla="*/ 368122 h 727496"/>
              <a:gd name="connsiteX13" fmla="*/ 1656724 w 1656724"/>
              <a:gd name="connsiteY13" fmla="*/ 246485 h 727496"/>
              <a:gd name="connsiteX14" fmla="*/ 1543085 w 1656724"/>
              <a:gd name="connsiteY14" fmla="*/ 243811 h 727496"/>
              <a:gd name="connsiteX15" fmla="*/ 1260585 w 1656724"/>
              <a:gd name="connsiteY15" fmla="*/ 197890 h 727496"/>
              <a:gd name="connsiteX16" fmla="*/ 1126460 w 1656724"/>
              <a:gd name="connsiteY16" fmla="*/ 161103 h 727496"/>
              <a:gd name="connsiteX17" fmla="*/ 1081897 w 1656724"/>
              <a:gd name="connsiteY17" fmla="*/ 197458 h 727496"/>
              <a:gd name="connsiteX18" fmla="*/ 833361 w 1656724"/>
              <a:gd name="connsiteY18" fmla="*/ 9526 h 727496"/>
              <a:gd name="connsiteX19" fmla="*/ 626659 w 1656724"/>
              <a:gd name="connsiteY19" fmla="*/ 34629 h 727496"/>
              <a:gd name="connsiteX20" fmla="*/ 541010 w 1656724"/>
              <a:gd name="connsiteY20" fmla="*/ 0 h 727496"/>
              <a:gd name="connsiteX21" fmla="*/ 474748 w 1656724"/>
              <a:gd name="connsiteY21" fmla="*/ 94682 h 727496"/>
              <a:gd name="connsiteX22" fmla="*/ 524649 w 1656724"/>
              <a:gd name="connsiteY22" fmla="*/ 135150 h 727496"/>
              <a:gd name="connsiteX23" fmla="*/ 482549 w 1656724"/>
              <a:gd name="connsiteY23" fmla="*/ 176066 h 727496"/>
              <a:gd name="connsiteX24" fmla="*/ 717058 w 1656724"/>
              <a:gd name="connsiteY24" fmla="*/ 336436 h 727496"/>
              <a:gd name="connsiteX25" fmla="*/ 386585 w 1656724"/>
              <a:gd name="connsiteY25" fmla="*/ 346853 h 727496"/>
              <a:gd name="connsiteX26" fmla="*/ 250060 w 1656724"/>
              <a:gd name="connsiteY26"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180335 w 1656724"/>
              <a:gd name="connsiteY4" fmla="*/ 513184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7496"/>
              <a:gd name="connsiteX1" fmla="*/ 0 w 1656724"/>
              <a:gd name="connsiteY1" fmla="*/ 433482 h 727496"/>
              <a:gd name="connsiteX2" fmla="*/ 12526 w 1656724"/>
              <a:gd name="connsiteY2" fmla="*/ 500063 h 727496"/>
              <a:gd name="connsiteX3" fmla="*/ 3412 w 1656724"/>
              <a:gd name="connsiteY3" fmla="*/ 571890 h 727496"/>
              <a:gd name="connsiteX4" fmla="*/ 1085523 w 1656724"/>
              <a:gd name="connsiteY4" fmla="*/ 515759 h 727496"/>
              <a:gd name="connsiteX5" fmla="*/ 1437510 w 1656724"/>
              <a:gd name="connsiteY5" fmla="*/ 727496 h 727496"/>
              <a:gd name="connsiteX6" fmla="*/ 1474398 w 1656724"/>
              <a:gd name="connsiteY6" fmla="*/ 644105 h 727496"/>
              <a:gd name="connsiteX7" fmla="*/ 1402161 w 1656724"/>
              <a:gd name="connsiteY7" fmla="*/ 583454 h 727496"/>
              <a:gd name="connsiteX8" fmla="*/ 1368575 w 1656724"/>
              <a:gd name="connsiteY8" fmla="*/ 425998 h 727496"/>
              <a:gd name="connsiteX9" fmla="*/ 1429911 w 1656724"/>
              <a:gd name="connsiteY9" fmla="*/ 352522 h 727496"/>
              <a:gd name="connsiteX10" fmla="*/ 1465561 w 1656724"/>
              <a:gd name="connsiteY10" fmla="*/ 314567 h 727496"/>
              <a:gd name="connsiteX11" fmla="*/ 1635498 w 1656724"/>
              <a:gd name="connsiteY11" fmla="*/ 368122 h 727496"/>
              <a:gd name="connsiteX12" fmla="*/ 1656724 w 1656724"/>
              <a:gd name="connsiteY12" fmla="*/ 246485 h 727496"/>
              <a:gd name="connsiteX13" fmla="*/ 1543085 w 1656724"/>
              <a:gd name="connsiteY13" fmla="*/ 243811 h 727496"/>
              <a:gd name="connsiteX14" fmla="*/ 1260585 w 1656724"/>
              <a:gd name="connsiteY14" fmla="*/ 197890 h 727496"/>
              <a:gd name="connsiteX15" fmla="*/ 1126460 w 1656724"/>
              <a:gd name="connsiteY15" fmla="*/ 161103 h 727496"/>
              <a:gd name="connsiteX16" fmla="*/ 1081897 w 1656724"/>
              <a:gd name="connsiteY16" fmla="*/ 197458 h 727496"/>
              <a:gd name="connsiteX17" fmla="*/ 833361 w 1656724"/>
              <a:gd name="connsiteY17" fmla="*/ 9526 h 727496"/>
              <a:gd name="connsiteX18" fmla="*/ 626659 w 1656724"/>
              <a:gd name="connsiteY18" fmla="*/ 34629 h 727496"/>
              <a:gd name="connsiteX19" fmla="*/ 541010 w 1656724"/>
              <a:gd name="connsiteY19" fmla="*/ 0 h 727496"/>
              <a:gd name="connsiteX20" fmla="*/ 474748 w 1656724"/>
              <a:gd name="connsiteY20" fmla="*/ 94682 h 727496"/>
              <a:gd name="connsiteX21" fmla="*/ 524649 w 1656724"/>
              <a:gd name="connsiteY21" fmla="*/ 135150 h 727496"/>
              <a:gd name="connsiteX22" fmla="*/ 482549 w 1656724"/>
              <a:gd name="connsiteY22" fmla="*/ 176066 h 727496"/>
              <a:gd name="connsiteX23" fmla="*/ 717058 w 1656724"/>
              <a:gd name="connsiteY23" fmla="*/ 336436 h 727496"/>
              <a:gd name="connsiteX24" fmla="*/ 386585 w 1656724"/>
              <a:gd name="connsiteY24" fmla="*/ 346853 h 727496"/>
              <a:gd name="connsiteX25" fmla="*/ 250060 w 1656724"/>
              <a:gd name="connsiteY25" fmla="*/ 354434 h 727496"/>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74398 w 1656724"/>
              <a:gd name="connsiteY6" fmla="*/ 644105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717058 w 1656724"/>
              <a:gd name="connsiteY23" fmla="*/ 336436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65561 w 1656724"/>
              <a:gd name="connsiteY23" fmla="*/ 217953 h 724921"/>
              <a:gd name="connsiteX24" fmla="*/ 386585 w 1656724"/>
              <a:gd name="connsiteY24" fmla="*/ 346853 h 724921"/>
              <a:gd name="connsiteX25" fmla="*/ 250060 w 1656724"/>
              <a:gd name="connsiteY25" fmla="*/ 354434 h 724921"/>
              <a:gd name="connsiteX0" fmla="*/ 250060 w 1656724"/>
              <a:gd name="connsiteY0" fmla="*/ 354434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50060 w 1656724"/>
              <a:gd name="connsiteY24" fmla="*/ 354434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386585 w 1656724"/>
              <a:gd name="connsiteY23" fmla="*/ 346853 h 724921"/>
              <a:gd name="connsiteX24" fmla="*/ 203810 w 1656724"/>
              <a:gd name="connsiteY24" fmla="*/ 344132 h 724921"/>
              <a:gd name="connsiteX0" fmla="*/ 203810 w 1656724"/>
              <a:gd name="connsiteY0" fmla="*/ 344132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203810 w 1656724"/>
              <a:gd name="connsiteY23" fmla="*/ 344132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482549 w 1656724"/>
              <a:gd name="connsiteY22" fmla="*/ 176066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524649 w 1656724"/>
              <a:gd name="connsiteY21" fmla="*/ 135150 h 724921"/>
              <a:gd name="connsiteX22" fmla="*/ 399300 w 1656724"/>
              <a:gd name="connsiteY22" fmla="*/ 181218 h 724921"/>
              <a:gd name="connsiteX23" fmla="*/ 143686 w 1656724"/>
              <a:gd name="connsiteY23"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99300 w 1656724"/>
              <a:gd name="connsiteY21" fmla="*/ 181218 h 724921"/>
              <a:gd name="connsiteX22" fmla="*/ 143686 w 1656724"/>
              <a:gd name="connsiteY22" fmla="*/ 405949 h 724921"/>
              <a:gd name="connsiteX0" fmla="*/ 143686 w 1656724"/>
              <a:gd name="connsiteY0" fmla="*/ 405949 h 724921"/>
              <a:gd name="connsiteX1" fmla="*/ 0 w 1656724"/>
              <a:gd name="connsiteY1" fmla="*/ 433482 h 724921"/>
              <a:gd name="connsiteX2" fmla="*/ 12526 w 1656724"/>
              <a:gd name="connsiteY2" fmla="*/ 500063 h 724921"/>
              <a:gd name="connsiteX3" fmla="*/ 3412 w 1656724"/>
              <a:gd name="connsiteY3" fmla="*/ 571890 h 724921"/>
              <a:gd name="connsiteX4" fmla="*/ 1085523 w 1656724"/>
              <a:gd name="connsiteY4" fmla="*/ 515759 h 724921"/>
              <a:gd name="connsiteX5" fmla="*/ 1361198 w 1656724"/>
              <a:gd name="connsiteY5" fmla="*/ 724921 h 724921"/>
              <a:gd name="connsiteX6" fmla="*/ 1451274 w 1656724"/>
              <a:gd name="connsiteY6" fmla="*/ 633803 h 724921"/>
              <a:gd name="connsiteX7" fmla="*/ 1402161 w 1656724"/>
              <a:gd name="connsiteY7" fmla="*/ 583454 h 724921"/>
              <a:gd name="connsiteX8" fmla="*/ 1368575 w 1656724"/>
              <a:gd name="connsiteY8" fmla="*/ 425998 h 724921"/>
              <a:gd name="connsiteX9" fmla="*/ 1429911 w 1656724"/>
              <a:gd name="connsiteY9" fmla="*/ 352522 h 724921"/>
              <a:gd name="connsiteX10" fmla="*/ 1465561 w 1656724"/>
              <a:gd name="connsiteY10" fmla="*/ 314567 h 724921"/>
              <a:gd name="connsiteX11" fmla="*/ 1635498 w 1656724"/>
              <a:gd name="connsiteY11" fmla="*/ 368122 h 724921"/>
              <a:gd name="connsiteX12" fmla="*/ 1656724 w 1656724"/>
              <a:gd name="connsiteY12" fmla="*/ 246485 h 724921"/>
              <a:gd name="connsiteX13" fmla="*/ 1543085 w 1656724"/>
              <a:gd name="connsiteY13" fmla="*/ 243811 h 724921"/>
              <a:gd name="connsiteX14" fmla="*/ 1260585 w 1656724"/>
              <a:gd name="connsiteY14" fmla="*/ 197890 h 724921"/>
              <a:gd name="connsiteX15" fmla="*/ 1126460 w 1656724"/>
              <a:gd name="connsiteY15" fmla="*/ 161103 h 724921"/>
              <a:gd name="connsiteX16" fmla="*/ 1081897 w 1656724"/>
              <a:gd name="connsiteY16" fmla="*/ 197458 h 724921"/>
              <a:gd name="connsiteX17" fmla="*/ 833361 w 1656724"/>
              <a:gd name="connsiteY17" fmla="*/ 9526 h 724921"/>
              <a:gd name="connsiteX18" fmla="*/ 626659 w 1656724"/>
              <a:gd name="connsiteY18" fmla="*/ 34629 h 724921"/>
              <a:gd name="connsiteX19" fmla="*/ 541010 w 1656724"/>
              <a:gd name="connsiteY19" fmla="*/ 0 h 724921"/>
              <a:gd name="connsiteX20" fmla="*/ 474748 w 1656724"/>
              <a:gd name="connsiteY20" fmla="*/ 94682 h 724921"/>
              <a:gd name="connsiteX21" fmla="*/ 357675 w 1656724"/>
              <a:gd name="connsiteY21" fmla="*/ 212126 h 724921"/>
              <a:gd name="connsiteX22" fmla="*/ 143686 w 1656724"/>
              <a:gd name="connsiteY22" fmla="*/ 405949 h 724921"/>
              <a:gd name="connsiteX0" fmla="*/ 140274 w 1653312"/>
              <a:gd name="connsiteY0" fmla="*/ 405949 h 724921"/>
              <a:gd name="connsiteX1" fmla="*/ 1212 w 1653312"/>
              <a:gd name="connsiteY1" fmla="*/ 420603 h 724921"/>
              <a:gd name="connsiteX2" fmla="*/ 9114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 name="connsiteX0" fmla="*/ 140274 w 1653312"/>
              <a:gd name="connsiteY0" fmla="*/ 405949 h 724921"/>
              <a:gd name="connsiteX1" fmla="*/ 1212 w 1653312"/>
              <a:gd name="connsiteY1" fmla="*/ 420603 h 724921"/>
              <a:gd name="connsiteX2" fmla="*/ 4489 w 1653312"/>
              <a:gd name="connsiteY2" fmla="*/ 500063 h 724921"/>
              <a:gd name="connsiteX3" fmla="*/ 0 w 1653312"/>
              <a:gd name="connsiteY3" fmla="*/ 571890 h 724921"/>
              <a:gd name="connsiteX4" fmla="*/ 1082111 w 1653312"/>
              <a:gd name="connsiteY4" fmla="*/ 515759 h 724921"/>
              <a:gd name="connsiteX5" fmla="*/ 1357786 w 1653312"/>
              <a:gd name="connsiteY5" fmla="*/ 724921 h 724921"/>
              <a:gd name="connsiteX6" fmla="*/ 1447862 w 1653312"/>
              <a:gd name="connsiteY6" fmla="*/ 633803 h 724921"/>
              <a:gd name="connsiteX7" fmla="*/ 1398749 w 1653312"/>
              <a:gd name="connsiteY7" fmla="*/ 583454 h 724921"/>
              <a:gd name="connsiteX8" fmla="*/ 1365163 w 1653312"/>
              <a:gd name="connsiteY8" fmla="*/ 425998 h 724921"/>
              <a:gd name="connsiteX9" fmla="*/ 1426499 w 1653312"/>
              <a:gd name="connsiteY9" fmla="*/ 352522 h 724921"/>
              <a:gd name="connsiteX10" fmla="*/ 1462149 w 1653312"/>
              <a:gd name="connsiteY10" fmla="*/ 314567 h 724921"/>
              <a:gd name="connsiteX11" fmla="*/ 1632086 w 1653312"/>
              <a:gd name="connsiteY11" fmla="*/ 368122 h 724921"/>
              <a:gd name="connsiteX12" fmla="*/ 1653312 w 1653312"/>
              <a:gd name="connsiteY12" fmla="*/ 246485 h 724921"/>
              <a:gd name="connsiteX13" fmla="*/ 1539673 w 1653312"/>
              <a:gd name="connsiteY13" fmla="*/ 243811 h 724921"/>
              <a:gd name="connsiteX14" fmla="*/ 1257173 w 1653312"/>
              <a:gd name="connsiteY14" fmla="*/ 197890 h 724921"/>
              <a:gd name="connsiteX15" fmla="*/ 1123048 w 1653312"/>
              <a:gd name="connsiteY15" fmla="*/ 161103 h 724921"/>
              <a:gd name="connsiteX16" fmla="*/ 1078485 w 1653312"/>
              <a:gd name="connsiteY16" fmla="*/ 197458 h 724921"/>
              <a:gd name="connsiteX17" fmla="*/ 829949 w 1653312"/>
              <a:gd name="connsiteY17" fmla="*/ 9526 h 724921"/>
              <a:gd name="connsiteX18" fmla="*/ 623247 w 1653312"/>
              <a:gd name="connsiteY18" fmla="*/ 34629 h 724921"/>
              <a:gd name="connsiteX19" fmla="*/ 537598 w 1653312"/>
              <a:gd name="connsiteY19" fmla="*/ 0 h 724921"/>
              <a:gd name="connsiteX20" fmla="*/ 471336 w 1653312"/>
              <a:gd name="connsiteY20" fmla="*/ 94682 h 724921"/>
              <a:gd name="connsiteX21" fmla="*/ 354263 w 1653312"/>
              <a:gd name="connsiteY21" fmla="*/ 212126 h 724921"/>
              <a:gd name="connsiteX22" fmla="*/ 140274 w 1653312"/>
              <a:gd name="connsiteY22" fmla="*/ 405949 h 72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653312" h="724921">
                <a:moveTo>
                  <a:pt x="140274" y="405949"/>
                </a:moveTo>
                <a:lnTo>
                  <a:pt x="1212" y="420603"/>
                </a:lnTo>
                <a:cubicBezTo>
                  <a:pt x="8356" y="431715"/>
                  <a:pt x="-1861" y="488157"/>
                  <a:pt x="4489" y="500063"/>
                </a:cubicBezTo>
                <a:lnTo>
                  <a:pt x="0" y="571890"/>
                </a:lnTo>
                <a:lnTo>
                  <a:pt x="1082111" y="515759"/>
                </a:lnTo>
                <a:lnTo>
                  <a:pt x="1357786" y="724921"/>
                </a:lnTo>
                <a:lnTo>
                  <a:pt x="1447862" y="633803"/>
                </a:lnTo>
                <a:cubicBezTo>
                  <a:pt x="1457387" y="612372"/>
                  <a:pt x="1395574" y="600917"/>
                  <a:pt x="1398749" y="583454"/>
                </a:cubicBezTo>
                <a:lnTo>
                  <a:pt x="1365163" y="425998"/>
                </a:lnTo>
                <a:cubicBezTo>
                  <a:pt x="1383663" y="390085"/>
                  <a:pt x="1410335" y="371094"/>
                  <a:pt x="1426499" y="352522"/>
                </a:cubicBezTo>
                <a:lnTo>
                  <a:pt x="1462149" y="314567"/>
                </a:lnTo>
                <a:lnTo>
                  <a:pt x="1632086" y="368122"/>
                </a:lnTo>
                <a:lnTo>
                  <a:pt x="1653312" y="246485"/>
                </a:lnTo>
                <a:lnTo>
                  <a:pt x="1539673" y="243811"/>
                </a:lnTo>
                <a:lnTo>
                  <a:pt x="1257173" y="197890"/>
                </a:lnTo>
                <a:lnTo>
                  <a:pt x="1123048" y="161103"/>
                </a:lnTo>
                <a:lnTo>
                  <a:pt x="1078485" y="197458"/>
                </a:lnTo>
                <a:lnTo>
                  <a:pt x="829949" y="9526"/>
                </a:lnTo>
                <a:cubicBezTo>
                  <a:pt x="770299" y="11025"/>
                  <a:pt x="682897" y="33130"/>
                  <a:pt x="623247" y="34629"/>
                </a:cubicBezTo>
                <a:lnTo>
                  <a:pt x="537598" y="0"/>
                </a:lnTo>
                <a:lnTo>
                  <a:pt x="471336" y="94682"/>
                </a:lnTo>
                <a:cubicBezTo>
                  <a:pt x="447718" y="124885"/>
                  <a:pt x="409440" y="160248"/>
                  <a:pt x="354263" y="212126"/>
                </a:cubicBezTo>
                <a:lnTo>
                  <a:pt x="140274" y="405949"/>
                </a:lnTo>
                <a:close/>
              </a:path>
            </a:pathLst>
          </a:custGeom>
          <a:solidFill>
            <a:schemeClr val="accent6">
              <a:lumMod val="75000"/>
              <a:alpha val="35000"/>
            </a:schemeClr>
          </a:solidFill>
          <a:ln w="190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25" name="正方形/長方形 24">
            <a:extLst>
              <a:ext uri="{FF2B5EF4-FFF2-40B4-BE49-F238E27FC236}">
                <a16:creationId xmlns:a16="http://schemas.microsoft.com/office/drawing/2014/main" id="{22DD9FED-3C88-E3C3-3E92-0065CE0FB9B4}"/>
              </a:ext>
            </a:extLst>
          </p:cNvPr>
          <p:cNvSpPr/>
          <p:nvPr/>
        </p:nvSpPr>
        <p:spPr bwMode="auto">
          <a:xfrm rot="755879">
            <a:off x="4787492" y="3875966"/>
            <a:ext cx="346075"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rPr>
              <a:t>大和川</a:t>
            </a:r>
            <a:endParaRPr lang="en-US" altLang="ja-JP" sz="900" dirty="0">
              <a:solidFill>
                <a:schemeClr val="tx1"/>
              </a:solidFill>
            </a:endParaRPr>
          </a:p>
        </p:txBody>
      </p:sp>
      <p:sp>
        <p:nvSpPr>
          <p:cNvPr id="26" name="正方形/長方形 25">
            <a:extLst>
              <a:ext uri="{FF2B5EF4-FFF2-40B4-BE49-F238E27FC236}">
                <a16:creationId xmlns:a16="http://schemas.microsoft.com/office/drawing/2014/main" id="{6C16D2FD-30B3-8F1E-0087-C4E899C46086}"/>
              </a:ext>
            </a:extLst>
          </p:cNvPr>
          <p:cNvSpPr/>
          <p:nvPr/>
        </p:nvSpPr>
        <p:spPr bwMode="auto">
          <a:xfrm>
            <a:off x="3875703" y="3024247"/>
            <a:ext cx="669925" cy="20478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900" dirty="0">
                <a:solidFill>
                  <a:schemeClr val="tx1"/>
                </a:solidFill>
              </a:rPr>
              <a:t>八尾空港</a:t>
            </a:r>
            <a:endParaRPr lang="en-US" altLang="ja-JP" sz="900" dirty="0">
              <a:solidFill>
                <a:schemeClr val="tx1"/>
              </a:solidFill>
            </a:endParaRPr>
          </a:p>
        </p:txBody>
      </p:sp>
      <p:sp>
        <p:nvSpPr>
          <p:cNvPr id="27" name="円/楕円 6">
            <a:extLst>
              <a:ext uri="{FF2B5EF4-FFF2-40B4-BE49-F238E27FC236}">
                <a16:creationId xmlns:a16="http://schemas.microsoft.com/office/drawing/2014/main" id="{3AD71512-AD2F-EEB7-FD26-A5173477505E}"/>
              </a:ext>
            </a:extLst>
          </p:cNvPr>
          <p:cNvSpPr/>
          <p:nvPr/>
        </p:nvSpPr>
        <p:spPr>
          <a:xfrm>
            <a:off x="2165479" y="3129312"/>
            <a:ext cx="268942" cy="279091"/>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a:extLst>
              <a:ext uri="{FF2B5EF4-FFF2-40B4-BE49-F238E27FC236}">
                <a16:creationId xmlns:a16="http://schemas.microsoft.com/office/drawing/2014/main" id="{E086155D-F89E-E967-C031-711FCD4B0ED4}"/>
              </a:ext>
            </a:extLst>
          </p:cNvPr>
          <p:cNvSpPr/>
          <p:nvPr/>
        </p:nvSpPr>
        <p:spPr bwMode="auto">
          <a:xfrm>
            <a:off x="2481040" y="3192809"/>
            <a:ext cx="449263" cy="16192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1050" dirty="0">
                <a:solidFill>
                  <a:schemeClr val="tx1"/>
                </a:solidFill>
              </a:rPr>
              <a:t>松原</a:t>
            </a:r>
            <a:r>
              <a:rPr lang="en-US" altLang="ja-JP" sz="1050" dirty="0">
                <a:solidFill>
                  <a:schemeClr val="tx1"/>
                </a:solidFill>
              </a:rPr>
              <a:t>JCT</a:t>
            </a:r>
          </a:p>
        </p:txBody>
      </p:sp>
      <p:sp>
        <p:nvSpPr>
          <p:cNvPr id="29" name="正方形/長方形 28">
            <a:extLst>
              <a:ext uri="{FF2B5EF4-FFF2-40B4-BE49-F238E27FC236}">
                <a16:creationId xmlns:a16="http://schemas.microsoft.com/office/drawing/2014/main" id="{7B520DCB-51C6-0004-2AC0-B772F3428CDF}"/>
              </a:ext>
            </a:extLst>
          </p:cNvPr>
          <p:cNvSpPr/>
          <p:nvPr/>
        </p:nvSpPr>
        <p:spPr bwMode="auto">
          <a:xfrm rot="20936858">
            <a:off x="1195609" y="4616947"/>
            <a:ext cx="168275" cy="846138"/>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anchor="ctr">
            <a:spAutoFit/>
          </a:bodyPr>
          <a:lstStyle/>
          <a:p>
            <a:pPr algn="ctr">
              <a:defRPr/>
            </a:pPr>
            <a:r>
              <a:rPr lang="ja-JP" altLang="en-US" sz="1100" dirty="0">
                <a:solidFill>
                  <a:schemeClr val="tx1"/>
                </a:solidFill>
              </a:rPr>
              <a:t>近畿自動車道</a:t>
            </a:r>
            <a:endParaRPr lang="en-US" altLang="ja-JP" sz="1100" dirty="0">
              <a:solidFill>
                <a:schemeClr val="tx1"/>
              </a:solidFill>
            </a:endParaRPr>
          </a:p>
        </p:txBody>
      </p:sp>
      <p:sp>
        <p:nvSpPr>
          <p:cNvPr id="30" name="正方形/長方形 29">
            <a:extLst>
              <a:ext uri="{FF2B5EF4-FFF2-40B4-BE49-F238E27FC236}">
                <a16:creationId xmlns:a16="http://schemas.microsoft.com/office/drawing/2014/main" id="{083021FD-9BCB-DE13-3C0D-93B5B8747459}"/>
              </a:ext>
            </a:extLst>
          </p:cNvPr>
          <p:cNvSpPr/>
          <p:nvPr/>
        </p:nvSpPr>
        <p:spPr bwMode="auto">
          <a:xfrm>
            <a:off x="2305212" y="2119436"/>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grpSp>
        <p:nvGrpSpPr>
          <p:cNvPr id="31" name="グループ化 30">
            <a:extLst>
              <a:ext uri="{FF2B5EF4-FFF2-40B4-BE49-F238E27FC236}">
                <a16:creationId xmlns:a16="http://schemas.microsoft.com/office/drawing/2014/main" id="{19537462-F4A3-1279-EAA3-33FF984F868E}"/>
              </a:ext>
            </a:extLst>
          </p:cNvPr>
          <p:cNvGrpSpPr/>
          <p:nvPr/>
        </p:nvGrpSpPr>
        <p:grpSpPr>
          <a:xfrm>
            <a:off x="161725" y="1256588"/>
            <a:ext cx="444090" cy="452846"/>
            <a:chOff x="7006378" y="2325764"/>
            <a:chExt cx="444090" cy="452846"/>
          </a:xfrm>
          <a:solidFill>
            <a:schemeClr val="bg1"/>
          </a:solidFill>
        </p:grpSpPr>
        <p:pic>
          <p:nvPicPr>
            <p:cNvPr id="32" name="Object 3">
              <a:extLst>
                <a:ext uri="{FF2B5EF4-FFF2-40B4-BE49-F238E27FC236}">
                  <a16:creationId xmlns:a16="http://schemas.microsoft.com/office/drawing/2014/main" id="{1C373D41-8291-DC72-C93B-9945C0A951A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3" name="WordArt 58">
              <a:extLst>
                <a:ext uri="{FF2B5EF4-FFF2-40B4-BE49-F238E27FC236}">
                  <a16:creationId xmlns:a16="http://schemas.microsoft.com/office/drawing/2014/main" id="{BB16A773-4F5F-50F6-1371-C4367D7DEE27}"/>
                </a:ext>
              </a:extLst>
            </p:cNvPr>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cxnSp>
        <p:nvCxnSpPr>
          <p:cNvPr id="34" name="直線コネクタ 33">
            <a:extLst>
              <a:ext uri="{FF2B5EF4-FFF2-40B4-BE49-F238E27FC236}">
                <a16:creationId xmlns:a16="http://schemas.microsoft.com/office/drawing/2014/main" id="{85DEEDEA-26D9-8F82-37A0-1419B28CFEA0}"/>
              </a:ext>
            </a:extLst>
          </p:cNvPr>
          <p:cNvCxnSpPr>
            <a:cxnSpLocks/>
            <a:stCxn id="17" idx="2"/>
          </p:cNvCxnSpPr>
          <p:nvPr/>
        </p:nvCxnSpPr>
        <p:spPr>
          <a:xfrm flipH="1">
            <a:off x="4066317" y="3549288"/>
            <a:ext cx="33547" cy="244295"/>
          </a:xfrm>
          <a:prstGeom prst="line">
            <a:avLst/>
          </a:prstGeom>
          <a:ln w="25400">
            <a:solidFill>
              <a:schemeClr val="tx1"/>
            </a:solidFill>
            <a:headEnd type="none" w="med" len="med"/>
            <a:tailEnd type="arrow" w="lg" len="lg"/>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22B367B-F795-D61B-6FDD-CF3BC014C814}"/>
              </a:ext>
            </a:extLst>
          </p:cNvPr>
          <p:cNvCxnSpPr>
            <a:cxnSpLocks/>
          </p:cNvCxnSpPr>
          <p:nvPr/>
        </p:nvCxnSpPr>
        <p:spPr bwMode="auto">
          <a:xfrm>
            <a:off x="4009319" y="2264027"/>
            <a:ext cx="1832801" cy="45720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36" name="フリーフォーム: 図形 35">
            <a:extLst>
              <a:ext uri="{FF2B5EF4-FFF2-40B4-BE49-F238E27FC236}">
                <a16:creationId xmlns:a16="http://schemas.microsoft.com/office/drawing/2014/main" id="{9767FF28-F897-5461-B4B0-D3FB34B4394F}"/>
              </a:ext>
            </a:extLst>
          </p:cNvPr>
          <p:cNvSpPr/>
          <p:nvPr/>
        </p:nvSpPr>
        <p:spPr>
          <a:xfrm>
            <a:off x="3067137" y="2281237"/>
            <a:ext cx="907170" cy="2205038"/>
          </a:xfrm>
          <a:custGeom>
            <a:avLst/>
            <a:gdLst>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485775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485775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14600 w 814600"/>
              <a:gd name="connsiteY0" fmla="*/ 0 h 2171700"/>
              <a:gd name="connsiteX1" fmla="*/ 681250 w 814600"/>
              <a:gd name="connsiteY1" fmla="*/ 209550 h 2171700"/>
              <a:gd name="connsiteX2" fmla="*/ 471700 w 814600"/>
              <a:gd name="connsiteY2" fmla="*/ 409575 h 2171700"/>
              <a:gd name="connsiteX3" fmla="*/ 252625 w 814600"/>
              <a:gd name="connsiteY3" fmla="*/ 466725 h 2171700"/>
              <a:gd name="connsiteX4" fmla="*/ 14500 w 814600"/>
              <a:gd name="connsiteY4" fmla="*/ 590550 h 2171700"/>
              <a:gd name="connsiteX5" fmla="*/ 24025 w 814600"/>
              <a:gd name="connsiteY5" fmla="*/ 1419225 h 2171700"/>
              <a:gd name="connsiteX6" fmla="*/ 4975 w 814600"/>
              <a:gd name="connsiteY6" fmla="*/ 1638300 h 2171700"/>
              <a:gd name="connsiteX7" fmla="*/ 62125 w 814600"/>
              <a:gd name="connsiteY7" fmla="*/ 1885950 h 2171700"/>
              <a:gd name="connsiteX8" fmla="*/ 24025 w 814600"/>
              <a:gd name="connsiteY8" fmla="*/ 2171700 h 2171700"/>
              <a:gd name="connsiteX0" fmla="*/ 809625 w 809625"/>
              <a:gd name="connsiteY0" fmla="*/ 0 h 2171700"/>
              <a:gd name="connsiteX1" fmla="*/ 676275 w 809625"/>
              <a:gd name="connsiteY1" fmla="*/ 209550 h 2171700"/>
              <a:gd name="connsiteX2" fmla="*/ 466725 w 809625"/>
              <a:gd name="connsiteY2" fmla="*/ 409575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676275 w 809625"/>
              <a:gd name="connsiteY1" fmla="*/ 209550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71700"/>
              <a:gd name="connsiteX1" fmla="*/ 704850 w 809625"/>
              <a:gd name="connsiteY1" fmla="*/ 200025 h 2171700"/>
              <a:gd name="connsiteX2" fmla="*/ 523875 w 809625"/>
              <a:gd name="connsiteY2" fmla="*/ 381000 h 2171700"/>
              <a:gd name="connsiteX3" fmla="*/ 247650 w 809625"/>
              <a:gd name="connsiteY3" fmla="*/ 466725 h 2171700"/>
              <a:gd name="connsiteX4" fmla="*/ 9525 w 809625"/>
              <a:gd name="connsiteY4" fmla="*/ 590550 h 2171700"/>
              <a:gd name="connsiteX5" fmla="*/ 19050 w 809625"/>
              <a:gd name="connsiteY5" fmla="*/ 1419225 h 2171700"/>
              <a:gd name="connsiteX6" fmla="*/ 0 w 809625"/>
              <a:gd name="connsiteY6" fmla="*/ 1638300 h 2171700"/>
              <a:gd name="connsiteX7" fmla="*/ 57150 w 809625"/>
              <a:gd name="connsiteY7" fmla="*/ 1885950 h 2171700"/>
              <a:gd name="connsiteX8" fmla="*/ 19050 w 809625"/>
              <a:gd name="connsiteY8" fmla="*/ 2171700 h 217170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57150 w 809625"/>
              <a:gd name="connsiteY7" fmla="*/ 1885950 h 2190750"/>
              <a:gd name="connsiteX8" fmla="*/ 102394 w 809625"/>
              <a:gd name="connsiteY8" fmla="*/ 2190750 h 2190750"/>
              <a:gd name="connsiteX0" fmla="*/ 809625 w 809625"/>
              <a:gd name="connsiteY0" fmla="*/ 0 h 2190750"/>
              <a:gd name="connsiteX1" fmla="*/ 704850 w 809625"/>
              <a:gd name="connsiteY1" fmla="*/ 200025 h 2190750"/>
              <a:gd name="connsiteX2" fmla="*/ 523875 w 809625"/>
              <a:gd name="connsiteY2" fmla="*/ 381000 h 2190750"/>
              <a:gd name="connsiteX3" fmla="*/ 247650 w 809625"/>
              <a:gd name="connsiteY3" fmla="*/ 466725 h 2190750"/>
              <a:gd name="connsiteX4" fmla="*/ 9525 w 809625"/>
              <a:gd name="connsiteY4" fmla="*/ 590550 h 2190750"/>
              <a:gd name="connsiteX5" fmla="*/ 19050 w 809625"/>
              <a:gd name="connsiteY5" fmla="*/ 1419225 h 2190750"/>
              <a:gd name="connsiteX6" fmla="*/ 0 w 809625"/>
              <a:gd name="connsiteY6" fmla="*/ 1638300 h 2190750"/>
              <a:gd name="connsiteX7" fmla="*/ 114300 w 809625"/>
              <a:gd name="connsiteY7" fmla="*/ 1895475 h 2190750"/>
              <a:gd name="connsiteX8" fmla="*/ 102394 w 809625"/>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1906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813401 w 813401"/>
              <a:gd name="connsiteY0" fmla="*/ 0 h 2190750"/>
              <a:gd name="connsiteX1" fmla="*/ 708626 w 813401"/>
              <a:gd name="connsiteY1" fmla="*/ 200025 h 2190750"/>
              <a:gd name="connsiteX2" fmla="*/ 527651 w 813401"/>
              <a:gd name="connsiteY2" fmla="*/ 381000 h 2190750"/>
              <a:gd name="connsiteX3" fmla="*/ 251426 w 813401"/>
              <a:gd name="connsiteY3" fmla="*/ 466725 h 2190750"/>
              <a:gd name="connsiteX4" fmla="*/ 13301 w 813401"/>
              <a:gd name="connsiteY4" fmla="*/ 590550 h 2190750"/>
              <a:gd name="connsiteX5" fmla="*/ 27588 w 813401"/>
              <a:gd name="connsiteY5" fmla="*/ 1419225 h 2190750"/>
              <a:gd name="connsiteX6" fmla="*/ 10920 w 813401"/>
              <a:gd name="connsiteY6" fmla="*/ 1624012 h 2190750"/>
              <a:gd name="connsiteX7" fmla="*/ 118076 w 813401"/>
              <a:gd name="connsiteY7" fmla="*/ 1895475 h 2190750"/>
              <a:gd name="connsiteX8" fmla="*/ 106170 w 813401"/>
              <a:gd name="connsiteY8" fmla="*/ 2190750 h 2190750"/>
              <a:gd name="connsiteX0" fmla="*/ 802481 w 802481"/>
              <a:gd name="connsiteY0" fmla="*/ 0 h 2190750"/>
              <a:gd name="connsiteX1" fmla="*/ 697706 w 802481"/>
              <a:gd name="connsiteY1" fmla="*/ 200025 h 2190750"/>
              <a:gd name="connsiteX2" fmla="*/ 516731 w 802481"/>
              <a:gd name="connsiteY2" fmla="*/ 381000 h 2190750"/>
              <a:gd name="connsiteX3" fmla="*/ 240506 w 802481"/>
              <a:gd name="connsiteY3" fmla="*/ 466725 h 2190750"/>
              <a:gd name="connsiteX4" fmla="*/ 2381 w 802481"/>
              <a:gd name="connsiteY4" fmla="*/ 590550 h 2190750"/>
              <a:gd name="connsiteX5" fmla="*/ 16668 w 802481"/>
              <a:gd name="connsiteY5" fmla="*/ 1419225 h 2190750"/>
              <a:gd name="connsiteX6" fmla="*/ 0 w 802481"/>
              <a:gd name="connsiteY6" fmla="*/ 1624012 h 2190750"/>
              <a:gd name="connsiteX7" fmla="*/ 107156 w 802481"/>
              <a:gd name="connsiteY7" fmla="*/ 1895475 h 2190750"/>
              <a:gd name="connsiteX8" fmla="*/ 95250 w 802481"/>
              <a:gd name="connsiteY8" fmla="*/ 2190750 h 2190750"/>
              <a:gd name="connsiteX0" fmla="*/ 900113 w 900113"/>
              <a:gd name="connsiteY0" fmla="*/ 0 h 2205038"/>
              <a:gd name="connsiteX1" fmla="*/ 6977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35806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50094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726281 w 900113"/>
              <a:gd name="connsiteY1" fmla="*/ 214313 h 2205038"/>
              <a:gd name="connsiteX2" fmla="*/ 516731 w 900113"/>
              <a:gd name="connsiteY2" fmla="*/ 395288 h 2205038"/>
              <a:gd name="connsiteX3" fmla="*/ 240506 w 900113"/>
              <a:gd name="connsiteY3" fmla="*/ 481013 h 2205038"/>
              <a:gd name="connsiteX4" fmla="*/ 2381 w 900113"/>
              <a:gd name="connsiteY4" fmla="*/ 604838 h 2205038"/>
              <a:gd name="connsiteX5" fmla="*/ 16668 w 900113"/>
              <a:gd name="connsiteY5" fmla="*/ 1433513 h 2205038"/>
              <a:gd name="connsiteX6" fmla="*/ 0 w 900113"/>
              <a:gd name="connsiteY6" fmla="*/ 1638300 h 2205038"/>
              <a:gd name="connsiteX7" fmla="*/ 107156 w 900113"/>
              <a:gd name="connsiteY7" fmla="*/ 1909763 h 2205038"/>
              <a:gd name="connsiteX8" fmla="*/ 95250 w 900113"/>
              <a:gd name="connsiteY8" fmla="*/ 2205038 h 2205038"/>
              <a:gd name="connsiteX0" fmla="*/ 900113 w 900113"/>
              <a:gd name="connsiteY0" fmla="*/ 0 h 2205038"/>
              <a:gd name="connsiteX1" fmla="*/ 831056 w 900113"/>
              <a:gd name="connsiteY1" fmla="*/ 7620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7249 w 900113"/>
              <a:gd name="connsiteY1" fmla="*/ 95251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0106 w 900113"/>
              <a:gd name="connsiteY1" fmla="*/ 102395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14313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6281 w 900113"/>
              <a:gd name="connsiteY2" fmla="*/ 22860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19138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38199 w 900113"/>
              <a:gd name="connsiteY1" fmla="*/ 104776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2011 w 900113"/>
              <a:gd name="connsiteY1" fmla="*/ 10715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3901 w 900113"/>
              <a:gd name="connsiteY2" fmla="*/ 235745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28664 w 900113"/>
              <a:gd name="connsiteY2" fmla="*/ 242889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38189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2486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59630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00113 w 900113"/>
              <a:gd name="connsiteY0" fmla="*/ 0 h 2205038"/>
              <a:gd name="connsiteX1" fmla="*/ 866774 w 900113"/>
              <a:gd name="connsiteY1" fmla="*/ 126207 h 2205038"/>
              <a:gd name="connsiteX2" fmla="*/ 745333 w 900113"/>
              <a:gd name="connsiteY2" fmla="*/ 247651 h 2205038"/>
              <a:gd name="connsiteX3" fmla="*/ 516731 w 900113"/>
              <a:gd name="connsiteY3" fmla="*/ 395288 h 2205038"/>
              <a:gd name="connsiteX4" fmla="*/ 240506 w 900113"/>
              <a:gd name="connsiteY4" fmla="*/ 481013 h 2205038"/>
              <a:gd name="connsiteX5" fmla="*/ 2381 w 900113"/>
              <a:gd name="connsiteY5" fmla="*/ 604838 h 2205038"/>
              <a:gd name="connsiteX6" fmla="*/ 16668 w 900113"/>
              <a:gd name="connsiteY6" fmla="*/ 1433513 h 2205038"/>
              <a:gd name="connsiteX7" fmla="*/ 0 w 900113"/>
              <a:gd name="connsiteY7" fmla="*/ 1638300 h 2205038"/>
              <a:gd name="connsiteX8" fmla="*/ 107156 w 900113"/>
              <a:gd name="connsiteY8" fmla="*/ 1909763 h 2205038"/>
              <a:gd name="connsiteX9" fmla="*/ 95250 w 900113"/>
              <a:gd name="connsiteY9" fmla="*/ 2205038 h 2205038"/>
              <a:gd name="connsiteX0" fmla="*/ 911202 w 911202"/>
              <a:gd name="connsiteY0" fmla="*/ 0 h 2205038"/>
              <a:gd name="connsiteX1" fmla="*/ 877863 w 911202"/>
              <a:gd name="connsiteY1" fmla="*/ 126207 h 2205038"/>
              <a:gd name="connsiteX2" fmla="*/ 756422 w 911202"/>
              <a:gd name="connsiteY2" fmla="*/ 247651 h 2205038"/>
              <a:gd name="connsiteX3" fmla="*/ 527820 w 911202"/>
              <a:gd name="connsiteY3" fmla="*/ 395288 h 2205038"/>
              <a:gd name="connsiteX4" fmla="*/ 253976 w 911202"/>
              <a:gd name="connsiteY4" fmla="*/ 483394 h 2205038"/>
              <a:gd name="connsiteX5" fmla="*/ 13470 w 911202"/>
              <a:gd name="connsiteY5" fmla="*/ 604838 h 2205038"/>
              <a:gd name="connsiteX6" fmla="*/ 27757 w 911202"/>
              <a:gd name="connsiteY6" fmla="*/ 1433513 h 2205038"/>
              <a:gd name="connsiteX7" fmla="*/ 11089 w 911202"/>
              <a:gd name="connsiteY7" fmla="*/ 1638300 h 2205038"/>
              <a:gd name="connsiteX8" fmla="*/ 118245 w 911202"/>
              <a:gd name="connsiteY8" fmla="*/ 1909763 h 2205038"/>
              <a:gd name="connsiteX9" fmla="*/ 106339 w 911202"/>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 name="connsiteX0" fmla="*/ 907170 w 907170"/>
              <a:gd name="connsiteY0" fmla="*/ 0 h 2205038"/>
              <a:gd name="connsiteX1" fmla="*/ 873831 w 907170"/>
              <a:gd name="connsiteY1" fmla="*/ 126207 h 2205038"/>
              <a:gd name="connsiteX2" fmla="*/ 752390 w 907170"/>
              <a:gd name="connsiteY2" fmla="*/ 247651 h 2205038"/>
              <a:gd name="connsiteX3" fmla="*/ 523788 w 907170"/>
              <a:gd name="connsiteY3" fmla="*/ 395288 h 2205038"/>
              <a:gd name="connsiteX4" fmla="*/ 249944 w 907170"/>
              <a:gd name="connsiteY4" fmla="*/ 483394 h 2205038"/>
              <a:gd name="connsiteX5" fmla="*/ 9438 w 907170"/>
              <a:gd name="connsiteY5" fmla="*/ 604838 h 2205038"/>
              <a:gd name="connsiteX6" fmla="*/ 23725 w 907170"/>
              <a:gd name="connsiteY6" fmla="*/ 1433513 h 2205038"/>
              <a:gd name="connsiteX7" fmla="*/ 7057 w 907170"/>
              <a:gd name="connsiteY7" fmla="*/ 1638300 h 2205038"/>
              <a:gd name="connsiteX8" fmla="*/ 114213 w 907170"/>
              <a:gd name="connsiteY8" fmla="*/ 1909763 h 2205038"/>
              <a:gd name="connsiteX9" fmla="*/ 102307 w 907170"/>
              <a:gd name="connsiteY9" fmla="*/ 2205038 h 2205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7170" h="2205038">
                <a:moveTo>
                  <a:pt x="907170" y="0"/>
                </a:moveTo>
                <a:cubicBezTo>
                  <a:pt x="905581" y="44451"/>
                  <a:pt x="899628" y="84932"/>
                  <a:pt x="873831" y="126207"/>
                </a:cubicBezTo>
                <a:cubicBezTo>
                  <a:pt x="848034" y="167482"/>
                  <a:pt x="808349" y="202804"/>
                  <a:pt x="752390" y="247651"/>
                </a:cubicBezTo>
                <a:cubicBezTo>
                  <a:pt x="688096" y="308770"/>
                  <a:pt x="607529" y="355998"/>
                  <a:pt x="523788" y="395288"/>
                </a:cubicBezTo>
                <a:cubicBezTo>
                  <a:pt x="440047" y="434579"/>
                  <a:pt x="326144" y="470694"/>
                  <a:pt x="249944" y="483394"/>
                </a:cubicBezTo>
                <a:cubicBezTo>
                  <a:pt x="173744" y="496094"/>
                  <a:pt x="37616" y="477442"/>
                  <a:pt x="9438" y="604838"/>
                </a:cubicBezTo>
                <a:cubicBezTo>
                  <a:pt x="-18740" y="732234"/>
                  <a:pt x="25312" y="1241426"/>
                  <a:pt x="23725" y="1433513"/>
                </a:cubicBezTo>
                <a:lnTo>
                  <a:pt x="7057" y="1638300"/>
                </a:lnTo>
                <a:lnTo>
                  <a:pt x="114213" y="1909763"/>
                </a:lnTo>
                <a:lnTo>
                  <a:pt x="102307" y="2205038"/>
                </a:lnTo>
              </a:path>
            </a:pathLst>
          </a:cu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フリーフォーム: 図形 37">
            <a:extLst>
              <a:ext uri="{FF2B5EF4-FFF2-40B4-BE49-F238E27FC236}">
                <a16:creationId xmlns:a16="http://schemas.microsoft.com/office/drawing/2014/main" id="{D25FF652-51D6-6646-7D23-48D08559ADA4}"/>
              </a:ext>
            </a:extLst>
          </p:cNvPr>
          <p:cNvSpPr/>
          <p:nvPr/>
        </p:nvSpPr>
        <p:spPr>
          <a:xfrm>
            <a:off x="2757489" y="4483894"/>
            <a:ext cx="409574" cy="2121694"/>
          </a:xfrm>
          <a:custGeom>
            <a:avLst/>
            <a:gdLst>
              <a:gd name="connsiteX0" fmla="*/ 404812 w 404812"/>
              <a:gd name="connsiteY0" fmla="*/ 0 h 2114550"/>
              <a:gd name="connsiteX1" fmla="*/ 385762 w 404812"/>
              <a:gd name="connsiteY1" fmla="*/ 300037 h 2114550"/>
              <a:gd name="connsiteX2" fmla="*/ 357187 w 404812"/>
              <a:gd name="connsiteY2" fmla="*/ 552450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71474 w 404812"/>
              <a:gd name="connsiteY2" fmla="*/ 619125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04812 w 404812"/>
              <a:gd name="connsiteY0" fmla="*/ 0 h 2114550"/>
              <a:gd name="connsiteX1" fmla="*/ 385762 w 404812"/>
              <a:gd name="connsiteY1" fmla="*/ 300037 h 2114550"/>
              <a:gd name="connsiteX2" fmla="*/ 395287 w 404812"/>
              <a:gd name="connsiteY2" fmla="*/ 623887 h 2114550"/>
              <a:gd name="connsiteX3" fmla="*/ 357187 w 404812"/>
              <a:gd name="connsiteY3" fmla="*/ 1085850 h 2114550"/>
              <a:gd name="connsiteX4" fmla="*/ 309562 w 404812"/>
              <a:gd name="connsiteY4" fmla="*/ 1281112 h 2114550"/>
              <a:gd name="connsiteX5" fmla="*/ 0 w 404812"/>
              <a:gd name="connsiteY5" fmla="*/ 2114550 h 2114550"/>
              <a:gd name="connsiteX0" fmla="*/ 414337 w 414337"/>
              <a:gd name="connsiteY0" fmla="*/ 0 h 2116932"/>
              <a:gd name="connsiteX1" fmla="*/ 385762 w 414337"/>
              <a:gd name="connsiteY1" fmla="*/ 302419 h 2116932"/>
              <a:gd name="connsiteX2" fmla="*/ 395287 w 414337"/>
              <a:gd name="connsiteY2" fmla="*/ 626269 h 2116932"/>
              <a:gd name="connsiteX3" fmla="*/ 357187 w 414337"/>
              <a:gd name="connsiteY3" fmla="*/ 1088232 h 2116932"/>
              <a:gd name="connsiteX4" fmla="*/ 309562 w 414337"/>
              <a:gd name="connsiteY4" fmla="*/ 1283494 h 2116932"/>
              <a:gd name="connsiteX5" fmla="*/ 0 w 414337"/>
              <a:gd name="connsiteY5" fmla="*/ 2116932 h 2116932"/>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7193 w 407193"/>
              <a:gd name="connsiteY0" fmla="*/ 0 h 2121694"/>
              <a:gd name="connsiteX1" fmla="*/ 385762 w 407193"/>
              <a:gd name="connsiteY1" fmla="*/ 307181 h 2121694"/>
              <a:gd name="connsiteX2" fmla="*/ 395287 w 407193"/>
              <a:gd name="connsiteY2" fmla="*/ 631031 h 2121694"/>
              <a:gd name="connsiteX3" fmla="*/ 357187 w 407193"/>
              <a:gd name="connsiteY3" fmla="*/ 1092994 h 2121694"/>
              <a:gd name="connsiteX4" fmla="*/ 309562 w 407193"/>
              <a:gd name="connsiteY4" fmla="*/ 1288256 h 2121694"/>
              <a:gd name="connsiteX5" fmla="*/ 0 w 407193"/>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 name="connsiteX0" fmla="*/ 409574 w 409574"/>
              <a:gd name="connsiteY0" fmla="*/ 0 h 2121694"/>
              <a:gd name="connsiteX1" fmla="*/ 385762 w 409574"/>
              <a:gd name="connsiteY1" fmla="*/ 307181 h 2121694"/>
              <a:gd name="connsiteX2" fmla="*/ 395287 w 409574"/>
              <a:gd name="connsiteY2" fmla="*/ 631031 h 2121694"/>
              <a:gd name="connsiteX3" fmla="*/ 357187 w 409574"/>
              <a:gd name="connsiteY3" fmla="*/ 1092994 h 2121694"/>
              <a:gd name="connsiteX4" fmla="*/ 309562 w 409574"/>
              <a:gd name="connsiteY4" fmla="*/ 1288256 h 2121694"/>
              <a:gd name="connsiteX5" fmla="*/ 0 w 409574"/>
              <a:gd name="connsiteY5" fmla="*/ 2121694 h 212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4" h="2121694">
                <a:moveTo>
                  <a:pt x="409574" y="0"/>
                </a:moveTo>
                <a:cubicBezTo>
                  <a:pt x="401637" y="102394"/>
                  <a:pt x="388143" y="202009"/>
                  <a:pt x="385762" y="307181"/>
                </a:cubicBezTo>
                <a:cubicBezTo>
                  <a:pt x="383381" y="412353"/>
                  <a:pt x="400049" y="500062"/>
                  <a:pt x="395287" y="631031"/>
                </a:cubicBezTo>
                <a:cubicBezTo>
                  <a:pt x="415924" y="785019"/>
                  <a:pt x="373062" y="1027907"/>
                  <a:pt x="357187" y="1092994"/>
                </a:cubicBezTo>
                <a:lnTo>
                  <a:pt x="309562" y="1288256"/>
                </a:lnTo>
                <a:cubicBezTo>
                  <a:pt x="293687" y="1353343"/>
                  <a:pt x="103187" y="1843881"/>
                  <a:pt x="0" y="2121694"/>
                </a:cubicBezTo>
              </a:path>
            </a:pathLst>
          </a:custGeom>
          <a:noFill/>
          <a:ln w="101600" cmpd="dbl">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フリーフォーム: 図形 38">
            <a:extLst>
              <a:ext uri="{FF2B5EF4-FFF2-40B4-BE49-F238E27FC236}">
                <a16:creationId xmlns:a16="http://schemas.microsoft.com/office/drawing/2014/main" id="{28942675-5E9A-5152-E869-82A93B83FAC8}"/>
              </a:ext>
            </a:extLst>
          </p:cNvPr>
          <p:cNvSpPr/>
          <p:nvPr/>
        </p:nvSpPr>
        <p:spPr>
          <a:xfrm>
            <a:off x="4705748" y="1142623"/>
            <a:ext cx="298450" cy="711200"/>
          </a:xfrm>
          <a:custGeom>
            <a:avLst/>
            <a:gdLst>
              <a:gd name="connsiteX0" fmla="*/ 0 w 298450"/>
              <a:gd name="connsiteY0" fmla="*/ 711200 h 711200"/>
              <a:gd name="connsiteX1" fmla="*/ 298450 w 298450"/>
              <a:gd name="connsiteY1" fmla="*/ 463550 h 711200"/>
              <a:gd name="connsiteX2" fmla="*/ 298450 w 298450"/>
              <a:gd name="connsiteY2" fmla="*/ 0 h 711200"/>
            </a:gdLst>
            <a:ahLst/>
            <a:cxnLst>
              <a:cxn ang="0">
                <a:pos x="connsiteX0" y="connsiteY0"/>
              </a:cxn>
              <a:cxn ang="0">
                <a:pos x="connsiteX1" y="connsiteY1"/>
              </a:cxn>
              <a:cxn ang="0">
                <a:pos x="connsiteX2" y="connsiteY2"/>
              </a:cxn>
            </a:cxnLst>
            <a:rect l="l" t="t" r="r" b="b"/>
            <a:pathLst>
              <a:path w="298450" h="711200">
                <a:moveTo>
                  <a:pt x="0" y="711200"/>
                </a:moveTo>
                <a:lnTo>
                  <a:pt x="298450" y="463550"/>
                </a:lnTo>
                <a:lnTo>
                  <a:pt x="298450" y="0"/>
                </a:ln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6">
            <a:extLst>
              <a:ext uri="{FF2B5EF4-FFF2-40B4-BE49-F238E27FC236}">
                <a16:creationId xmlns:a16="http://schemas.microsoft.com/office/drawing/2014/main" id="{1A7953BF-1AF0-26F8-88AE-1A835018E50D}"/>
              </a:ext>
            </a:extLst>
          </p:cNvPr>
          <p:cNvSpPr/>
          <p:nvPr/>
        </p:nvSpPr>
        <p:spPr>
          <a:xfrm>
            <a:off x="2069076" y="2303863"/>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1" name="円/楕円 6">
            <a:extLst>
              <a:ext uri="{FF2B5EF4-FFF2-40B4-BE49-F238E27FC236}">
                <a16:creationId xmlns:a16="http://schemas.microsoft.com/office/drawing/2014/main" id="{8F7E15F0-DA6C-FCE6-F16E-869820997533}"/>
              </a:ext>
            </a:extLst>
          </p:cNvPr>
          <p:cNvSpPr/>
          <p:nvPr/>
        </p:nvSpPr>
        <p:spPr>
          <a:xfrm>
            <a:off x="266017" y="2967786"/>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円/楕円 6">
            <a:extLst>
              <a:ext uri="{FF2B5EF4-FFF2-40B4-BE49-F238E27FC236}">
                <a16:creationId xmlns:a16="http://schemas.microsoft.com/office/drawing/2014/main" id="{BD7F8AAF-B8A4-A484-F126-1917ED907EC7}"/>
              </a:ext>
            </a:extLst>
          </p:cNvPr>
          <p:cNvSpPr/>
          <p:nvPr/>
        </p:nvSpPr>
        <p:spPr>
          <a:xfrm>
            <a:off x="4283955" y="433191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円/楕円 6">
            <a:extLst>
              <a:ext uri="{FF2B5EF4-FFF2-40B4-BE49-F238E27FC236}">
                <a16:creationId xmlns:a16="http://schemas.microsoft.com/office/drawing/2014/main" id="{A8EC4B7F-CE09-8BD6-A7E2-E71E53DC8D75}"/>
              </a:ext>
            </a:extLst>
          </p:cNvPr>
          <p:cNvSpPr/>
          <p:nvPr/>
        </p:nvSpPr>
        <p:spPr>
          <a:xfrm>
            <a:off x="1452837" y="6111921"/>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円/楕円 6">
            <a:extLst>
              <a:ext uri="{FF2B5EF4-FFF2-40B4-BE49-F238E27FC236}">
                <a16:creationId xmlns:a16="http://schemas.microsoft.com/office/drawing/2014/main" id="{6956BA28-3C40-6CE8-DE3D-63159FD7A9FE}"/>
              </a:ext>
            </a:extLst>
          </p:cNvPr>
          <p:cNvSpPr/>
          <p:nvPr/>
        </p:nvSpPr>
        <p:spPr>
          <a:xfrm>
            <a:off x="1684791" y="3751392"/>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円/楕円 6">
            <a:extLst>
              <a:ext uri="{FF2B5EF4-FFF2-40B4-BE49-F238E27FC236}">
                <a16:creationId xmlns:a16="http://schemas.microsoft.com/office/drawing/2014/main" id="{693575B8-75EE-E66E-7AA1-0BFEFFF1E4C7}"/>
              </a:ext>
            </a:extLst>
          </p:cNvPr>
          <p:cNvSpPr/>
          <p:nvPr/>
        </p:nvSpPr>
        <p:spPr>
          <a:xfrm>
            <a:off x="1837759" y="3006024"/>
            <a:ext cx="150603" cy="156286"/>
          </a:xfrm>
          <a:prstGeom prst="ellipse">
            <a:avLst/>
          </a:prstGeom>
          <a:solidFill>
            <a:srgbClr val="FFFFFF"/>
          </a:solidFill>
          <a:ln w="38100">
            <a:solidFill>
              <a:srgbClr val="33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フリーフォーム: 図形 45">
            <a:extLst>
              <a:ext uri="{FF2B5EF4-FFF2-40B4-BE49-F238E27FC236}">
                <a16:creationId xmlns:a16="http://schemas.microsoft.com/office/drawing/2014/main" id="{9825309D-E675-BDC4-96A6-29FD608029C0}"/>
              </a:ext>
            </a:extLst>
          </p:cNvPr>
          <p:cNvSpPr/>
          <p:nvPr/>
        </p:nvSpPr>
        <p:spPr>
          <a:xfrm>
            <a:off x="3984625" y="2409825"/>
            <a:ext cx="273050" cy="174625"/>
          </a:xfrm>
          <a:custGeom>
            <a:avLst/>
            <a:gdLst>
              <a:gd name="connsiteX0" fmla="*/ 0 w 273050"/>
              <a:gd name="connsiteY0" fmla="*/ 41275 h 174625"/>
              <a:gd name="connsiteX1" fmla="*/ 168275 w 273050"/>
              <a:gd name="connsiteY1" fmla="*/ 0 h 174625"/>
              <a:gd name="connsiteX2" fmla="*/ 273050 w 273050"/>
              <a:gd name="connsiteY2" fmla="*/ 79375 h 174625"/>
              <a:gd name="connsiteX3" fmla="*/ 193675 w 273050"/>
              <a:gd name="connsiteY3" fmla="*/ 174625 h 174625"/>
              <a:gd name="connsiteX4" fmla="*/ 0 w 273050"/>
              <a:gd name="connsiteY4" fmla="*/ 41275 h 174625"/>
              <a:gd name="connsiteX0" fmla="*/ 0 w 273050"/>
              <a:gd name="connsiteY0" fmla="*/ 41275 h 174625"/>
              <a:gd name="connsiteX1" fmla="*/ 34925 w 273050"/>
              <a:gd name="connsiteY1" fmla="*/ 6350 h 174625"/>
              <a:gd name="connsiteX2" fmla="*/ 168275 w 273050"/>
              <a:gd name="connsiteY2" fmla="*/ 0 h 174625"/>
              <a:gd name="connsiteX3" fmla="*/ 273050 w 273050"/>
              <a:gd name="connsiteY3" fmla="*/ 79375 h 174625"/>
              <a:gd name="connsiteX4" fmla="*/ 193675 w 273050"/>
              <a:gd name="connsiteY4" fmla="*/ 174625 h 174625"/>
              <a:gd name="connsiteX5" fmla="*/ 0 w 273050"/>
              <a:gd name="connsiteY5" fmla="*/ 41275 h 174625"/>
              <a:gd name="connsiteX0" fmla="*/ 0 w 263525"/>
              <a:gd name="connsiteY0" fmla="*/ 44450 h 174625"/>
              <a:gd name="connsiteX1" fmla="*/ 25400 w 263525"/>
              <a:gd name="connsiteY1" fmla="*/ 6350 h 174625"/>
              <a:gd name="connsiteX2" fmla="*/ 158750 w 263525"/>
              <a:gd name="connsiteY2" fmla="*/ 0 h 174625"/>
              <a:gd name="connsiteX3" fmla="*/ 263525 w 263525"/>
              <a:gd name="connsiteY3" fmla="*/ 79375 h 174625"/>
              <a:gd name="connsiteX4" fmla="*/ 184150 w 263525"/>
              <a:gd name="connsiteY4" fmla="*/ 174625 h 174625"/>
              <a:gd name="connsiteX5" fmla="*/ 0 w 263525"/>
              <a:gd name="connsiteY5" fmla="*/ 44450 h 174625"/>
              <a:gd name="connsiteX0" fmla="*/ 0 w 282575"/>
              <a:gd name="connsiteY0" fmla="*/ 44450 h 174625"/>
              <a:gd name="connsiteX1" fmla="*/ 25400 w 282575"/>
              <a:gd name="connsiteY1" fmla="*/ 6350 h 174625"/>
              <a:gd name="connsiteX2" fmla="*/ 158750 w 282575"/>
              <a:gd name="connsiteY2" fmla="*/ 0 h 174625"/>
              <a:gd name="connsiteX3" fmla="*/ 282575 w 282575"/>
              <a:gd name="connsiteY3" fmla="*/ 82550 h 174625"/>
              <a:gd name="connsiteX4" fmla="*/ 184150 w 282575"/>
              <a:gd name="connsiteY4" fmla="*/ 174625 h 174625"/>
              <a:gd name="connsiteX5" fmla="*/ 0 w 282575"/>
              <a:gd name="connsiteY5" fmla="*/ 44450 h 174625"/>
              <a:gd name="connsiteX0" fmla="*/ 0 w 273050"/>
              <a:gd name="connsiteY0" fmla="*/ 44450 h 174625"/>
              <a:gd name="connsiteX1" fmla="*/ 25400 w 273050"/>
              <a:gd name="connsiteY1" fmla="*/ 6350 h 174625"/>
              <a:gd name="connsiteX2" fmla="*/ 158750 w 273050"/>
              <a:gd name="connsiteY2" fmla="*/ 0 h 174625"/>
              <a:gd name="connsiteX3" fmla="*/ 273050 w 273050"/>
              <a:gd name="connsiteY3" fmla="*/ 76200 h 174625"/>
              <a:gd name="connsiteX4" fmla="*/ 184150 w 273050"/>
              <a:gd name="connsiteY4" fmla="*/ 174625 h 174625"/>
              <a:gd name="connsiteX5" fmla="*/ 0 w 273050"/>
              <a:gd name="connsiteY5" fmla="*/ 44450 h 17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050" h="174625">
                <a:moveTo>
                  <a:pt x="0" y="44450"/>
                </a:moveTo>
                <a:cubicBezTo>
                  <a:pt x="15875" y="38100"/>
                  <a:pt x="9525" y="12700"/>
                  <a:pt x="25400" y="6350"/>
                </a:cubicBezTo>
                <a:lnTo>
                  <a:pt x="158750" y="0"/>
                </a:lnTo>
                <a:lnTo>
                  <a:pt x="273050" y="76200"/>
                </a:lnTo>
                <a:lnTo>
                  <a:pt x="184150" y="174625"/>
                </a:lnTo>
                <a:lnTo>
                  <a:pt x="0" y="44450"/>
                </a:ln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52"/>
          <p:cNvSpPr txBox="1">
            <a:spLocks noChangeArrowheads="1"/>
          </p:cNvSpPr>
          <p:nvPr/>
        </p:nvSpPr>
        <p:spPr bwMode="auto">
          <a:xfrm>
            <a:off x="6410345" y="1050459"/>
            <a:ext cx="2616133" cy="5293757"/>
          </a:xfrm>
          <a:prstGeom prst="rect">
            <a:avLst/>
          </a:prstGeom>
          <a:noFill/>
          <a:ln w="9525">
            <a:solidFill>
              <a:schemeClr val="tx1"/>
            </a:solidFill>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300" b="1" dirty="0">
                <a:latin typeface="Arial" panose="020B0604020202020204" pitchFamily="34" charset="0"/>
              </a:rPr>
              <a:t>【</a:t>
            </a:r>
            <a:r>
              <a:rPr lang="ja-JP" altLang="en-US" sz="1300" b="1" dirty="0">
                <a:latin typeface="Arial" panose="020B0604020202020204" pitchFamily="34" charset="0"/>
              </a:rPr>
              <a:t>活力</a:t>
            </a:r>
            <a:r>
              <a:rPr lang="en-US" altLang="ja-JP" sz="1300" b="1" dirty="0">
                <a:latin typeface="Arial" panose="020B0604020202020204" pitchFamily="34" charset="0"/>
              </a:rPr>
              <a:t>】</a:t>
            </a:r>
          </a:p>
          <a:p>
            <a:pPr marL="108000" indent="-108000">
              <a:spcBef>
                <a:spcPct val="0"/>
              </a:spcBef>
              <a:buFontTx/>
              <a:buNone/>
            </a:pPr>
            <a:r>
              <a:rPr lang="ja-JP" altLang="en-US" sz="1300" dirty="0">
                <a:latin typeface="Arial" panose="020B0604020202020204" pitchFamily="34" charset="0"/>
              </a:rPr>
              <a:t>・八尾市道木ノ本田井中線から府道堺大和高田線までを結ぶことにより、広域的な幹線道路ネットワークが形成され、周辺地域における企業立地の促進や物流の効率化に寄与する。</a:t>
            </a:r>
            <a:endParaRPr lang="en-US" altLang="ja-JP" sz="1300" dirty="0">
              <a:latin typeface="Arial" panose="020B0604020202020204" pitchFamily="34" charset="0"/>
            </a:endParaRPr>
          </a:p>
          <a:p>
            <a:pPr marL="108000" indent="-108000">
              <a:spcBef>
                <a:spcPct val="0"/>
              </a:spcBef>
              <a:buFontTx/>
              <a:buNone/>
            </a:pPr>
            <a:endParaRPr lang="en-US" altLang="ja-JP" sz="1300" dirty="0">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安全・安心</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・無電柱化することで、地震や台風等の自然災害時における電柱倒壊による、道路の寸断を回避できる。</a:t>
            </a:r>
          </a:p>
          <a:p>
            <a:pPr marL="108000" indent="-108000">
              <a:spcBef>
                <a:spcPct val="0"/>
              </a:spcBef>
              <a:buFontTx/>
              <a:buNone/>
            </a:pPr>
            <a:r>
              <a:rPr lang="ja-JP" altLang="en-US" sz="1300" dirty="0">
                <a:solidFill>
                  <a:srgbClr val="000000"/>
                </a:solidFill>
                <a:latin typeface="Arial" panose="020B0604020202020204" pitchFamily="34" charset="0"/>
              </a:rPr>
              <a:t>・大和川以南から大阪府中部広域防災拠点及び大阪府広域医療搬送拠点への、１次アクセス道路として緊急車両等の通行が確保され、防災機能が強化される。</a:t>
            </a:r>
            <a:endParaRPr lang="en-US" altLang="ja-JP" sz="1300" dirty="0">
              <a:solidFill>
                <a:srgbClr val="000000"/>
              </a:solidFill>
              <a:latin typeface="Arial" panose="020B0604020202020204" pitchFamily="34" charset="0"/>
            </a:endParaRPr>
          </a:p>
          <a:p>
            <a:pPr>
              <a:spcBef>
                <a:spcPct val="0"/>
              </a:spcBef>
              <a:buFontTx/>
              <a:buNone/>
            </a:pPr>
            <a:endParaRPr lang="en-US" altLang="ja-JP" sz="1300" b="1" dirty="0">
              <a:solidFill>
                <a:srgbClr val="000000"/>
              </a:solidFill>
              <a:latin typeface="Arial" panose="020B0604020202020204" pitchFamily="34" charset="0"/>
            </a:endParaRPr>
          </a:p>
          <a:p>
            <a:pPr>
              <a:spcBef>
                <a:spcPct val="0"/>
              </a:spcBef>
              <a:buFontTx/>
              <a:buNone/>
            </a:pPr>
            <a:r>
              <a:rPr lang="en-US" altLang="ja-JP" sz="1300" b="1" dirty="0">
                <a:solidFill>
                  <a:srgbClr val="000000"/>
                </a:solidFill>
                <a:latin typeface="Arial" panose="020B0604020202020204" pitchFamily="34" charset="0"/>
              </a:rPr>
              <a:t>【</a:t>
            </a:r>
            <a:r>
              <a:rPr lang="ja-JP" altLang="en-US" sz="1300" b="1" dirty="0">
                <a:solidFill>
                  <a:srgbClr val="000000"/>
                </a:solidFill>
                <a:latin typeface="Arial" panose="020B0604020202020204" pitchFamily="34" charset="0"/>
              </a:rPr>
              <a:t>快適性</a:t>
            </a:r>
            <a:r>
              <a:rPr lang="en-US" altLang="ja-JP" sz="1300" b="1" dirty="0">
                <a:solidFill>
                  <a:srgbClr val="000000"/>
                </a:solidFill>
                <a:latin typeface="Arial" panose="020B0604020202020204" pitchFamily="34" charset="0"/>
              </a:rPr>
              <a:t>】</a:t>
            </a:r>
          </a:p>
          <a:p>
            <a:pPr marL="108000" indent="-108000">
              <a:spcBef>
                <a:spcPct val="0"/>
              </a:spcBef>
              <a:buFontTx/>
              <a:buNone/>
            </a:pPr>
            <a:r>
              <a:rPr lang="ja-JP" altLang="en-US" sz="1300" dirty="0">
                <a:solidFill>
                  <a:srgbClr val="000000"/>
                </a:solidFill>
                <a:latin typeface="Arial" panose="020B0604020202020204" pitchFamily="34" charset="0"/>
              </a:rPr>
              <a:t>・周辺道路の渋滞緩和に寄与する。</a:t>
            </a:r>
          </a:p>
          <a:p>
            <a:pPr marL="108000" indent="-108000">
              <a:spcBef>
                <a:spcPct val="0"/>
              </a:spcBef>
              <a:buFontTx/>
              <a:buNone/>
            </a:pPr>
            <a:r>
              <a:rPr lang="ja-JP" altLang="en-US" sz="1300" dirty="0">
                <a:solidFill>
                  <a:srgbClr val="000000"/>
                </a:solidFill>
                <a:latin typeface="Arial" panose="020B0604020202020204" pitchFamily="34" charset="0"/>
              </a:rPr>
              <a:t>・十分な幅員が確保された歩道及び自転車道の整備により、快適性が向上する。</a:t>
            </a:r>
          </a:p>
          <a:p>
            <a:pPr marL="108000" indent="-108000">
              <a:spcBef>
                <a:spcPct val="0"/>
              </a:spcBef>
              <a:buFontTx/>
              <a:buNone/>
            </a:pPr>
            <a:r>
              <a:rPr lang="ja-JP" altLang="en-US" sz="1300" dirty="0">
                <a:solidFill>
                  <a:srgbClr val="000000"/>
                </a:solidFill>
                <a:latin typeface="Arial" panose="020B0604020202020204" pitchFamily="34" charset="0"/>
              </a:rPr>
              <a:t>・無電柱化により、良好な景観が形成される。</a:t>
            </a:r>
          </a:p>
        </p:txBody>
      </p:sp>
      <p:sp>
        <p:nvSpPr>
          <p:cNvPr id="47" name="テキスト ボックス 46"/>
          <p:cNvSpPr txBox="1"/>
          <p:nvPr/>
        </p:nvSpPr>
        <p:spPr>
          <a:xfrm>
            <a:off x="3567378" y="842710"/>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5" name="直線矢印コネクタ 4"/>
          <p:cNvCxnSpPr>
            <a:endCxn id="24" idx="17"/>
          </p:cNvCxnSpPr>
          <p:nvPr/>
        </p:nvCxnSpPr>
        <p:spPr>
          <a:xfrm flipH="1">
            <a:off x="4151436" y="1313124"/>
            <a:ext cx="283122" cy="10806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833849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A00B2AD5-9BFD-4821-B566-EFB741C1BA48}" type="slidenum">
              <a:rPr lang="ja-JP" altLang="en-US" sz="2000" smtClean="0">
                <a:latin typeface="Arial" charset="0"/>
              </a:rPr>
              <a:pPr eaLnBrk="1" hangingPunct="1">
                <a:spcBef>
                  <a:spcPct val="0"/>
                </a:spcBef>
                <a:buFontTx/>
                <a:buNone/>
              </a:pPr>
              <a:t>14</a:t>
            </a:fld>
            <a:endParaRPr lang="ja-JP" altLang="en-US" sz="2000">
              <a:latin typeface="Arial" charset="0"/>
            </a:endParaRPr>
          </a:p>
        </p:txBody>
      </p:sp>
      <p:sp>
        <p:nvSpPr>
          <p:cNvPr id="34"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3" name="正方形/長方形 2">
            <a:extLst>
              <a:ext uri="{FF2B5EF4-FFF2-40B4-BE49-F238E27FC236}">
                <a16:creationId xmlns:a16="http://schemas.microsoft.com/office/drawing/2014/main" id="{D120DE7A-625C-E651-1737-A42CD80C244E}"/>
              </a:ext>
            </a:extLst>
          </p:cNvPr>
          <p:cNvSpPr/>
          <p:nvPr/>
        </p:nvSpPr>
        <p:spPr>
          <a:xfrm>
            <a:off x="0" y="892175"/>
            <a:ext cx="9144000" cy="2395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eaLnBrk="1" hangingPunct="1">
              <a:defRPr/>
            </a:pPr>
            <a:r>
              <a:rPr lang="ja-JP" altLang="en-US" sz="2400" dirty="0">
                <a:solidFill>
                  <a:schemeClr val="tx1"/>
                </a:solidFill>
              </a:rPr>
              <a:t>　</a:t>
            </a:r>
            <a:r>
              <a:rPr lang="ja-JP" altLang="en-US" b="1" dirty="0">
                <a:solidFill>
                  <a:schemeClr val="tx1"/>
                </a:solidFill>
              </a:rPr>
              <a:t> </a:t>
            </a:r>
            <a:r>
              <a:rPr lang="ja-JP" altLang="en-US" b="1" u="sng" dirty="0">
                <a:solidFill>
                  <a:schemeClr val="tx1"/>
                </a:solidFill>
              </a:rPr>
              <a:t>◆費用便益比とは</a:t>
            </a:r>
            <a:endParaRPr lang="en-US" altLang="ja-JP" b="1" u="sng" dirty="0">
              <a:solidFill>
                <a:schemeClr val="tx1"/>
              </a:solidFill>
            </a:endParaRPr>
          </a:p>
          <a:p>
            <a:pPr eaLnBrk="1" hangingPunct="1">
              <a:defRPr/>
            </a:pPr>
            <a:r>
              <a:rPr lang="ja-JP" altLang="en-US" dirty="0">
                <a:solidFill>
                  <a:schemeClr val="tx1"/>
                </a:solidFill>
              </a:rPr>
              <a:t>　　　　 ＜便益＞を＜費用＞ で割ったものであり、値が大きいほど投資効果が大きい。</a:t>
            </a:r>
          </a:p>
          <a:p>
            <a:pPr eaLnBrk="1" hangingPunct="1">
              <a:defRPr/>
            </a:pPr>
            <a:r>
              <a:rPr lang="ja-JP" altLang="en-US" sz="2400" b="1" dirty="0">
                <a:solidFill>
                  <a:schemeClr val="tx1"/>
                </a:solidFill>
              </a:rPr>
              <a:t>　 </a:t>
            </a:r>
            <a:r>
              <a:rPr lang="ja-JP" altLang="en-US" b="1" u="sng" dirty="0">
                <a:solidFill>
                  <a:schemeClr val="tx1"/>
                </a:solidFill>
              </a:rPr>
              <a:t>◆道路事業の費用便益比</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B</a:t>
            </a:r>
            <a:r>
              <a:rPr lang="ja-JP" altLang="en-US" b="1" u="sng" dirty="0">
                <a:solidFill>
                  <a:schemeClr val="tx1"/>
                </a:solidFill>
                <a:latin typeface="ＭＳ Ｐゴシック" pitchFamily="50" charset="-128"/>
              </a:rPr>
              <a:t>／</a:t>
            </a:r>
            <a:r>
              <a:rPr lang="en-US" altLang="ja-JP" b="1" u="sng" dirty="0">
                <a:solidFill>
                  <a:schemeClr val="tx1"/>
                </a:solidFill>
                <a:latin typeface="ＭＳ Ｐゴシック" pitchFamily="50" charset="-128"/>
              </a:rPr>
              <a:t>C</a:t>
            </a:r>
            <a:r>
              <a:rPr lang="ja-JP" altLang="en-US" b="1" u="sng" dirty="0">
                <a:solidFill>
                  <a:schemeClr val="tx1"/>
                </a:solidFill>
                <a:latin typeface="ＭＳ Ｐゴシック" pitchFamily="50" charset="-128"/>
              </a:rPr>
              <a:t>）</a:t>
            </a:r>
            <a:endParaRPr lang="en-US" altLang="ja-JP" b="1" u="sng" dirty="0">
              <a:solidFill>
                <a:schemeClr val="tx1"/>
              </a:solidFill>
            </a:endParaRPr>
          </a:p>
          <a:p>
            <a:pPr eaLnBrk="1" hangingPunct="1">
              <a:defRPr/>
            </a:pPr>
            <a:r>
              <a:rPr lang="ja-JP" altLang="en-US" dirty="0">
                <a:solidFill>
                  <a:schemeClr val="tx1"/>
                </a:solidFill>
              </a:rPr>
              <a:t>　　　　　費用：事業費、維持管理費（</a:t>
            </a:r>
            <a:r>
              <a:rPr lang="en-US" altLang="ja-JP" dirty="0">
                <a:solidFill>
                  <a:schemeClr val="tx1"/>
                </a:solidFill>
              </a:rPr>
              <a:t>C</a:t>
            </a:r>
            <a:r>
              <a:rPr lang="ja-JP" altLang="en-US" dirty="0">
                <a:solidFill>
                  <a:schemeClr val="tx1"/>
                </a:solidFill>
              </a:rPr>
              <a:t>：コスト）</a:t>
            </a:r>
          </a:p>
          <a:p>
            <a:pPr eaLnBrk="1" hangingPunct="1">
              <a:defRPr/>
            </a:pPr>
            <a:r>
              <a:rPr lang="ja-JP" altLang="en-US" dirty="0">
                <a:solidFill>
                  <a:schemeClr val="tx1"/>
                </a:solidFill>
              </a:rPr>
              <a:t>　　　　　便益：整備効果を貨幣価値に換算したもの（</a:t>
            </a:r>
            <a:r>
              <a:rPr lang="en-US" altLang="ja-JP" dirty="0">
                <a:solidFill>
                  <a:schemeClr val="tx1"/>
                </a:solidFill>
              </a:rPr>
              <a:t>B</a:t>
            </a:r>
            <a:r>
              <a:rPr lang="ja-JP" altLang="en-US" dirty="0">
                <a:solidFill>
                  <a:schemeClr val="tx1"/>
                </a:solidFill>
              </a:rPr>
              <a:t>：ベネフィット）</a:t>
            </a:r>
            <a:endParaRPr lang="en-US" altLang="ja-JP" dirty="0">
              <a:solidFill>
                <a:schemeClr val="tx1"/>
              </a:solidFill>
            </a:endParaRPr>
          </a:p>
          <a:p>
            <a:pPr eaLnBrk="1" hangingPunct="1">
              <a:defRPr/>
            </a:pPr>
            <a:r>
              <a:rPr lang="ja-JP" altLang="en-US" sz="2000" dirty="0">
                <a:solidFill>
                  <a:schemeClr val="tx1"/>
                </a:solidFill>
              </a:rPr>
              <a:t>　　　　　　　</a:t>
            </a:r>
            <a:r>
              <a:rPr lang="ja-JP" altLang="en-US" dirty="0">
                <a:solidFill>
                  <a:schemeClr val="tx1"/>
                </a:solidFill>
              </a:rPr>
              <a:t>　</a:t>
            </a:r>
            <a:r>
              <a:rPr lang="en-US" altLang="ja-JP" sz="1600" dirty="0">
                <a:solidFill>
                  <a:schemeClr val="tx1"/>
                </a:solidFill>
              </a:rPr>
              <a:t>※</a:t>
            </a:r>
            <a:r>
              <a:rPr lang="ja-JP" altLang="en-US" sz="1600" dirty="0">
                <a:solidFill>
                  <a:schemeClr val="tx1"/>
                </a:solidFill>
              </a:rPr>
              <a:t>道路整備・改良に伴う便益は　「走行時間短縮」、「走行経費減少」、「交通事故減少」　</a:t>
            </a:r>
            <a:endParaRPr lang="en-US" altLang="ja-JP" sz="1600" dirty="0">
              <a:solidFill>
                <a:schemeClr val="tx1"/>
              </a:solidFill>
            </a:endParaRPr>
          </a:p>
          <a:p>
            <a:pPr eaLnBrk="1" hangingPunct="1">
              <a:defRPr/>
            </a:pPr>
            <a:endParaRPr lang="en-US" altLang="ja-JP" sz="700" b="1" dirty="0">
              <a:solidFill>
                <a:schemeClr val="tx1"/>
              </a:solidFill>
            </a:endParaRPr>
          </a:p>
          <a:p>
            <a:pPr eaLnBrk="1" hangingPunct="1">
              <a:defRPr/>
            </a:pPr>
            <a:r>
              <a:rPr lang="ja-JP" altLang="en-US" sz="2000" b="1" dirty="0">
                <a:solidFill>
                  <a:schemeClr val="tx1"/>
                </a:solidFill>
              </a:rPr>
              <a:t>　　　</a:t>
            </a:r>
            <a:endParaRPr lang="ja-JP" altLang="en-US" b="1" u="sng" dirty="0">
              <a:solidFill>
                <a:schemeClr val="tx1"/>
              </a:solidFill>
            </a:endParaRPr>
          </a:p>
        </p:txBody>
      </p:sp>
      <p:sp>
        <p:nvSpPr>
          <p:cNvPr id="4" name="正方形/長方形 4">
            <a:extLst>
              <a:ext uri="{FF2B5EF4-FFF2-40B4-BE49-F238E27FC236}">
                <a16:creationId xmlns:a16="http://schemas.microsoft.com/office/drawing/2014/main" id="{0CB215CB-60A6-E2E9-0E0A-4ED5CC36706E}"/>
              </a:ext>
            </a:extLst>
          </p:cNvPr>
          <p:cNvSpPr>
            <a:spLocks noChangeArrowheads="1"/>
          </p:cNvSpPr>
          <p:nvPr/>
        </p:nvSpPr>
        <p:spPr bwMode="auto">
          <a:xfrm>
            <a:off x="149225" y="549275"/>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a:latin typeface="HGSｺﾞｼｯｸM" panose="020B0600000000000000" pitchFamily="50" charset="-128"/>
                <a:ea typeface="HGSｺﾞｼｯｸM" panose="020B0600000000000000" pitchFamily="50" charset="-128"/>
              </a:rPr>
              <a:t>■</a:t>
            </a:r>
            <a:r>
              <a:rPr lang="ja-JP" altLang="en-US" sz="2000" b="1">
                <a:latin typeface="Arial" panose="020B0604020202020204" pitchFamily="34" charset="0"/>
              </a:rPr>
              <a:t>事業の投資効果（費用便益分析）①</a:t>
            </a:r>
          </a:p>
        </p:txBody>
      </p:sp>
      <p:grpSp>
        <p:nvGrpSpPr>
          <p:cNvPr id="6" name="グループ化 16">
            <a:extLst>
              <a:ext uri="{FF2B5EF4-FFF2-40B4-BE49-F238E27FC236}">
                <a16:creationId xmlns:a16="http://schemas.microsoft.com/office/drawing/2014/main" id="{5D556634-8FE5-65E0-8312-F06BA7574417}"/>
              </a:ext>
            </a:extLst>
          </p:cNvPr>
          <p:cNvGrpSpPr>
            <a:grpSpLocks/>
          </p:cNvGrpSpPr>
          <p:nvPr/>
        </p:nvGrpSpPr>
        <p:grpSpPr bwMode="auto">
          <a:xfrm>
            <a:off x="703263" y="4681538"/>
            <a:ext cx="7685087" cy="2011362"/>
            <a:chOff x="703262" y="4812249"/>
            <a:chExt cx="7685161" cy="2011700"/>
          </a:xfrm>
        </p:grpSpPr>
        <p:grpSp>
          <p:nvGrpSpPr>
            <p:cNvPr id="8" name="グループ化 12">
              <a:extLst>
                <a:ext uri="{FF2B5EF4-FFF2-40B4-BE49-F238E27FC236}">
                  <a16:creationId xmlns:a16="http://schemas.microsoft.com/office/drawing/2014/main" id="{C2A7292F-AEF0-B4F6-C6BF-75140E30F2A2}"/>
                </a:ext>
              </a:extLst>
            </p:cNvPr>
            <p:cNvGrpSpPr>
              <a:grpSpLocks/>
            </p:cNvGrpSpPr>
            <p:nvPr/>
          </p:nvGrpSpPr>
          <p:grpSpPr bwMode="auto">
            <a:xfrm>
              <a:off x="3039442" y="4849813"/>
              <a:ext cx="5051425" cy="1966912"/>
              <a:chOff x="2562225" y="4849813"/>
              <a:chExt cx="5051425" cy="1966912"/>
            </a:xfrm>
          </p:grpSpPr>
          <p:grpSp>
            <p:nvGrpSpPr>
              <p:cNvPr id="11" name="グループ化 9">
                <a:extLst>
                  <a:ext uri="{FF2B5EF4-FFF2-40B4-BE49-F238E27FC236}">
                    <a16:creationId xmlns:a16="http://schemas.microsoft.com/office/drawing/2014/main" id="{ED18E366-FA5D-D6D9-E2FE-FDC36643FF97}"/>
                  </a:ext>
                </a:extLst>
              </p:cNvPr>
              <p:cNvGrpSpPr>
                <a:grpSpLocks/>
              </p:cNvGrpSpPr>
              <p:nvPr/>
            </p:nvGrpSpPr>
            <p:grpSpPr bwMode="auto">
              <a:xfrm>
                <a:off x="2644775" y="4849813"/>
                <a:ext cx="4968875" cy="1966912"/>
                <a:chOff x="2644775" y="4849813"/>
                <a:chExt cx="4968875" cy="1966912"/>
              </a:xfrm>
            </p:grpSpPr>
            <p:pic>
              <p:nvPicPr>
                <p:cNvPr id="13" name="図 6">
                  <a:extLst>
                    <a:ext uri="{FF2B5EF4-FFF2-40B4-BE49-F238E27FC236}">
                      <a16:creationId xmlns:a16="http://schemas.microsoft.com/office/drawing/2014/main" id="{18932EB6-FA9E-B6B0-3AAE-4B8E50BEC99D}"/>
                    </a:ext>
                  </a:extLst>
                </p:cNvPr>
                <p:cNvPicPr>
                  <a:picLocks noChangeAspect="1"/>
                </p:cNvPicPr>
                <p:nvPr/>
              </p:nvPicPr>
              <p:blipFill>
                <a:blip r:embed="rId2">
                  <a:extLst>
                    <a:ext uri="{28A0092B-C50C-407E-A947-70E740481C1C}">
                      <a14:useLocalDpi xmlns:a14="http://schemas.microsoft.com/office/drawing/2010/main" val="0"/>
                    </a:ext>
                  </a:extLst>
                </a:blip>
                <a:srcRect l="7687" t="32166" r="45528" b="23299"/>
                <a:stretch>
                  <a:fillRect/>
                </a:stretch>
              </p:blipFill>
              <p:spPr bwMode="auto">
                <a:xfrm>
                  <a:off x="2644775" y="4849813"/>
                  <a:ext cx="49688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テキスト ボックス 17">
                  <a:extLst>
                    <a:ext uri="{FF2B5EF4-FFF2-40B4-BE49-F238E27FC236}">
                      <a16:creationId xmlns:a16="http://schemas.microsoft.com/office/drawing/2014/main" id="{A587F23C-F376-130A-2CD9-A6DA6A1D9B03}"/>
                    </a:ext>
                  </a:extLst>
                </p:cNvPr>
                <p:cNvSpPr txBox="1">
                  <a:spLocks noChangeArrowheads="1"/>
                </p:cNvSpPr>
                <p:nvPr/>
              </p:nvSpPr>
              <p:spPr bwMode="auto">
                <a:xfrm>
                  <a:off x="378389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整備なし</a:t>
                  </a:r>
                </a:p>
              </p:txBody>
            </p:sp>
            <p:sp>
              <p:nvSpPr>
                <p:cNvPr id="15" name="テキスト ボックス 18">
                  <a:extLst>
                    <a:ext uri="{FF2B5EF4-FFF2-40B4-BE49-F238E27FC236}">
                      <a16:creationId xmlns:a16="http://schemas.microsoft.com/office/drawing/2014/main" id="{C7B10213-46F7-9C07-59AE-6E973004FB16}"/>
                    </a:ext>
                  </a:extLst>
                </p:cNvPr>
                <p:cNvSpPr txBox="1">
                  <a:spLocks noChangeArrowheads="1"/>
                </p:cNvSpPr>
                <p:nvPr/>
              </p:nvSpPr>
              <p:spPr bwMode="auto">
                <a:xfrm>
                  <a:off x="6196051" y="6585423"/>
                  <a:ext cx="805171" cy="2308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整備あり</a:t>
                  </a:r>
                </a:p>
              </p:txBody>
            </p:sp>
          </p:grpSp>
          <p:sp>
            <p:nvSpPr>
              <p:cNvPr id="12" name="テキスト ボックス 12">
                <a:extLst>
                  <a:ext uri="{FF2B5EF4-FFF2-40B4-BE49-F238E27FC236}">
                    <a16:creationId xmlns:a16="http://schemas.microsoft.com/office/drawing/2014/main" id="{77F6C0F1-C719-4391-9BB5-FD69BE652A3A}"/>
                  </a:ext>
                </a:extLst>
              </p:cNvPr>
              <p:cNvSpPr txBox="1">
                <a:spLocks noChangeArrowheads="1"/>
              </p:cNvSpPr>
              <p:nvPr/>
            </p:nvSpPr>
            <p:spPr bwMode="auto">
              <a:xfrm rot="5400000">
                <a:off x="1906587" y="5541963"/>
                <a:ext cx="1814513" cy="503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400">
                  <a:solidFill>
                    <a:schemeClr val="tx2"/>
                  </a:solidFill>
                  <a:latin typeface="Meiryo UI" panose="020B0604030504040204" pitchFamily="50" charset="-128"/>
                  <a:ea typeface="Meiryo UI" panose="020B0604030504040204" pitchFamily="50" charset="-128"/>
                </a:endParaRPr>
              </a:p>
            </p:txBody>
          </p:sp>
        </p:grpSp>
        <p:sp>
          <p:nvSpPr>
            <p:cNvPr id="9" name="正方形/長方形 8">
              <a:extLst>
                <a:ext uri="{FF2B5EF4-FFF2-40B4-BE49-F238E27FC236}">
                  <a16:creationId xmlns:a16="http://schemas.microsoft.com/office/drawing/2014/main" id="{4FA76AB0-5E3E-E28D-B3FB-8192F1259C3E}"/>
                </a:ext>
              </a:extLst>
            </p:cNvPr>
            <p:cNvSpPr/>
            <p:nvPr/>
          </p:nvSpPr>
          <p:spPr>
            <a:xfrm>
              <a:off x="703262" y="4812249"/>
              <a:ext cx="7685161" cy="2011700"/>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 name="正方形/長方形 9">
              <a:extLst>
                <a:ext uri="{FF2B5EF4-FFF2-40B4-BE49-F238E27FC236}">
                  <a16:creationId xmlns:a16="http://schemas.microsoft.com/office/drawing/2014/main" id="{37FADFF3-E079-BC88-9266-75D24509B7EF}"/>
                </a:ext>
              </a:extLst>
            </p:cNvPr>
            <p:cNvSpPr/>
            <p:nvPr/>
          </p:nvSpPr>
          <p:spPr>
            <a:xfrm>
              <a:off x="703262" y="4812249"/>
              <a:ext cx="1404951" cy="33819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便益の考え方</a:t>
              </a:r>
            </a:p>
          </p:txBody>
        </p:sp>
      </p:grpSp>
      <p:grpSp>
        <p:nvGrpSpPr>
          <p:cNvPr id="17" name="グループ化 19">
            <a:extLst>
              <a:ext uri="{FF2B5EF4-FFF2-40B4-BE49-F238E27FC236}">
                <a16:creationId xmlns:a16="http://schemas.microsoft.com/office/drawing/2014/main" id="{696EB4DC-01D8-907C-63B7-6170AB2A707F}"/>
              </a:ext>
            </a:extLst>
          </p:cNvPr>
          <p:cNvGrpSpPr>
            <a:grpSpLocks/>
          </p:cNvGrpSpPr>
          <p:nvPr/>
        </p:nvGrpSpPr>
        <p:grpSpPr bwMode="auto">
          <a:xfrm>
            <a:off x="712788" y="2862263"/>
            <a:ext cx="7675562" cy="1790700"/>
            <a:chOff x="712787" y="2921001"/>
            <a:chExt cx="7675635" cy="1791443"/>
          </a:xfrm>
        </p:grpSpPr>
        <p:sp>
          <p:nvSpPr>
            <p:cNvPr id="18" name="正方形/長方形 17">
              <a:extLst>
                <a:ext uri="{FF2B5EF4-FFF2-40B4-BE49-F238E27FC236}">
                  <a16:creationId xmlns:a16="http://schemas.microsoft.com/office/drawing/2014/main" id="{5977D4A2-248E-D65B-42D4-E1C03278C80C}"/>
                </a:ext>
              </a:extLst>
            </p:cNvPr>
            <p:cNvSpPr/>
            <p:nvPr/>
          </p:nvSpPr>
          <p:spPr>
            <a:xfrm>
              <a:off x="712787" y="2921001"/>
              <a:ext cx="7675635" cy="1791443"/>
            </a:xfrm>
            <a:prstGeom prst="rect">
              <a:avLst/>
            </a:prstGeom>
            <a:noFill/>
            <a:ln w="25400" cmpd="sng">
              <a:solidFill>
                <a:srgbClr val="00B0F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nvGrpSpPr>
            <p:cNvPr id="19" name="グループ化 6">
              <a:extLst>
                <a:ext uri="{FF2B5EF4-FFF2-40B4-BE49-F238E27FC236}">
                  <a16:creationId xmlns:a16="http://schemas.microsoft.com/office/drawing/2014/main" id="{EFFB7FB9-C828-3D86-D7DC-1E6F7CCF350C}"/>
                </a:ext>
              </a:extLst>
            </p:cNvPr>
            <p:cNvGrpSpPr>
              <a:grpSpLocks/>
            </p:cNvGrpSpPr>
            <p:nvPr/>
          </p:nvGrpSpPr>
          <p:grpSpPr bwMode="auto">
            <a:xfrm>
              <a:off x="2124075" y="3016459"/>
              <a:ext cx="5600700" cy="1614487"/>
              <a:chOff x="2124075" y="2944813"/>
              <a:chExt cx="5600700" cy="1614487"/>
            </a:xfrm>
          </p:grpSpPr>
          <p:pic>
            <p:nvPicPr>
              <p:cNvPr id="21" name="図 9">
                <a:extLst>
                  <a:ext uri="{FF2B5EF4-FFF2-40B4-BE49-F238E27FC236}">
                    <a16:creationId xmlns:a16="http://schemas.microsoft.com/office/drawing/2014/main" id="{16CE9B3D-43DD-0D35-F34D-15A0CA8E55E1}"/>
                  </a:ext>
                </a:extLst>
              </p:cNvPr>
              <p:cNvPicPr>
                <a:picLocks noChangeAspect="1"/>
              </p:cNvPicPr>
              <p:nvPr/>
            </p:nvPicPr>
            <p:blipFill>
              <a:blip r:embed="rId3">
                <a:extLst>
                  <a:ext uri="{28A0092B-C50C-407E-A947-70E740481C1C}">
                    <a14:useLocalDpi xmlns:a14="http://schemas.microsoft.com/office/drawing/2010/main" val="0"/>
                  </a:ext>
                </a:extLst>
              </a:blip>
              <a:srcRect l="9006" t="46230" r="30006" b="27986"/>
              <a:stretch>
                <a:fillRect/>
              </a:stretch>
            </p:blipFill>
            <p:spPr bwMode="auto">
              <a:xfrm>
                <a:off x="2124075" y="3090863"/>
                <a:ext cx="56007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a:extLst>
                  <a:ext uri="{FF2B5EF4-FFF2-40B4-BE49-F238E27FC236}">
                    <a16:creationId xmlns:a16="http://schemas.microsoft.com/office/drawing/2014/main" id="{F65B8497-7F50-3786-C04C-31A168CA9A62}"/>
                  </a:ext>
                </a:extLst>
              </p:cNvPr>
              <p:cNvSpPr txBox="1"/>
              <p:nvPr/>
            </p:nvSpPr>
            <p:spPr bwMode="auto">
              <a:xfrm>
                <a:off x="3868767" y="2944645"/>
                <a:ext cx="3856073"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ja-JP" altLang="en-US" sz="1400" dirty="0">
                    <a:latin typeface="Meiryo UI" pitchFamily="50" charset="-128"/>
                    <a:ea typeface="Meiryo UI" pitchFamily="50" charset="-128"/>
                    <a:cs typeface="Meiryo UI" pitchFamily="50" charset="-128"/>
                  </a:rPr>
                  <a:t>整備効果を貨幣価値に換算したもの（</a:t>
                </a:r>
                <a:r>
                  <a:rPr lang="en-US" altLang="ja-JP" sz="1400" dirty="0">
                    <a:latin typeface="Meiryo UI" pitchFamily="50" charset="-128"/>
                    <a:ea typeface="Meiryo UI" pitchFamily="50" charset="-128"/>
                    <a:cs typeface="Meiryo UI" pitchFamily="50" charset="-128"/>
                  </a:rPr>
                  <a:t>B</a:t>
                </a:r>
                <a:r>
                  <a:rPr lang="ja-JP" altLang="en-US" sz="1400" dirty="0">
                    <a:latin typeface="Meiryo UI" pitchFamily="50" charset="-128"/>
                    <a:ea typeface="Meiryo UI" pitchFamily="50" charset="-128"/>
                    <a:cs typeface="Meiryo UI" pitchFamily="50" charset="-128"/>
                  </a:rPr>
                  <a:t>）</a:t>
                </a:r>
              </a:p>
            </p:txBody>
          </p:sp>
          <p:sp>
            <p:nvSpPr>
              <p:cNvPr id="23" name="テキスト ボックス 22">
                <a:extLst>
                  <a:ext uri="{FF2B5EF4-FFF2-40B4-BE49-F238E27FC236}">
                    <a16:creationId xmlns:a16="http://schemas.microsoft.com/office/drawing/2014/main" id="{46CA29C6-E22D-46FB-F8C2-465E29342E00}"/>
                  </a:ext>
                </a:extLst>
              </p:cNvPr>
              <p:cNvSpPr txBox="1"/>
              <p:nvPr/>
            </p:nvSpPr>
            <p:spPr bwMode="auto">
              <a:xfrm>
                <a:off x="3851303" y="4251699"/>
                <a:ext cx="3856074" cy="30810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hangingPunct="1">
                  <a:defRPr/>
                </a:pPr>
                <a:r>
                  <a:rPr lang="zh-TW" altLang="en-US" sz="1400" dirty="0">
                    <a:latin typeface="Meiryo UI" pitchFamily="50" charset="-128"/>
                    <a:ea typeface="Meiryo UI" pitchFamily="50" charset="-128"/>
                    <a:cs typeface="Meiryo UI" pitchFamily="50" charset="-128"/>
                  </a:rPr>
                  <a:t>事業費、維持管理費</a:t>
                </a:r>
                <a:r>
                  <a:rPr lang="ja-JP" altLang="en-US" sz="1400" dirty="0">
                    <a:latin typeface="Meiryo UI" pitchFamily="50" charset="-128"/>
                    <a:ea typeface="Meiryo UI" pitchFamily="50" charset="-128"/>
                    <a:cs typeface="Meiryo UI" pitchFamily="50" charset="-128"/>
                  </a:rPr>
                  <a:t>（</a:t>
                </a:r>
                <a:r>
                  <a:rPr lang="en-US" altLang="ja-JP" sz="1400" dirty="0">
                    <a:latin typeface="Meiryo UI" pitchFamily="50" charset="-128"/>
                    <a:ea typeface="Meiryo UI" pitchFamily="50" charset="-128"/>
                    <a:cs typeface="Meiryo UI" pitchFamily="50" charset="-128"/>
                  </a:rPr>
                  <a:t>C</a:t>
                </a:r>
                <a:r>
                  <a:rPr lang="ja-JP" altLang="en-US" sz="1400" dirty="0">
                    <a:latin typeface="Meiryo UI" pitchFamily="50" charset="-128"/>
                    <a:ea typeface="Meiryo UI" pitchFamily="50" charset="-128"/>
                    <a:cs typeface="Meiryo UI" pitchFamily="50" charset="-128"/>
                  </a:rPr>
                  <a:t>）</a:t>
                </a:r>
              </a:p>
            </p:txBody>
          </p:sp>
          <p:grpSp>
            <p:nvGrpSpPr>
              <p:cNvPr id="24" name="グループ化 4">
                <a:extLst>
                  <a:ext uri="{FF2B5EF4-FFF2-40B4-BE49-F238E27FC236}">
                    <a16:creationId xmlns:a16="http://schemas.microsoft.com/office/drawing/2014/main" id="{FDA8A166-EE7C-BF7C-BD06-2C0322BEF27D}"/>
                  </a:ext>
                </a:extLst>
              </p:cNvPr>
              <p:cNvGrpSpPr>
                <a:grpSpLocks/>
              </p:cNvGrpSpPr>
              <p:nvPr/>
            </p:nvGrpSpPr>
            <p:grpSpPr bwMode="auto">
              <a:xfrm>
                <a:off x="4211960" y="3789040"/>
                <a:ext cx="3096344" cy="432048"/>
                <a:chOff x="4211960" y="3789040"/>
                <a:chExt cx="3096344" cy="432048"/>
              </a:xfrm>
            </p:grpSpPr>
            <p:sp>
              <p:nvSpPr>
                <p:cNvPr id="25" name="正方形/長方形 24">
                  <a:extLst>
                    <a:ext uri="{FF2B5EF4-FFF2-40B4-BE49-F238E27FC236}">
                      <a16:creationId xmlns:a16="http://schemas.microsoft.com/office/drawing/2014/main" id="{B796C134-483B-3A8C-1FFC-216AB83C3195}"/>
                    </a:ext>
                  </a:extLst>
                </p:cNvPr>
                <p:cNvSpPr/>
                <p:nvPr/>
              </p:nvSpPr>
              <p:spPr>
                <a:xfrm>
                  <a:off x="4211670" y="3789545"/>
                  <a:ext cx="3097241" cy="431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6" name="テキスト ボックス 3">
                  <a:extLst>
                    <a:ext uri="{FF2B5EF4-FFF2-40B4-BE49-F238E27FC236}">
                      <a16:creationId xmlns:a16="http://schemas.microsoft.com/office/drawing/2014/main" id="{93C67789-BE87-E8B7-F9C4-A20E3763AD71}"/>
                    </a:ext>
                  </a:extLst>
                </p:cNvPr>
                <p:cNvSpPr txBox="1">
                  <a:spLocks noChangeArrowheads="1"/>
                </p:cNvSpPr>
                <p:nvPr/>
              </p:nvSpPr>
              <p:spPr bwMode="auto">
                <a:xfrm>
                  <a:off x="4355976"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事業費</a:t>
                  </a:r>
                </a:p>
              </p:txBody>
            </p:sp>
            <p:sp>
              <p:nvSpPr>
                <p:cNvPr id="27" name="テキスト ボックス 13">
                  <a:extLst>
                    <a:ext uri="{FF2B5EF4-FFF2-40B4-BE49-F238E27FC236}">
                      <a16:creationId xmlns:a16="http://schemas.microsoft.com/office/drawing/2014/main" id="{B1AFAD3C-A909-269C-119E-A55587060245}"/>
                    </a:ext>
                  </a:extLst>
                </p:cNvPr>
                <p:cNvSpPr txBox="1">
                  <a:spLocks noChangeArrowheads="1"/>
                </p:cNvSpPr>
                <p:nvPr/>
              </p:nvSpPr>
              <p:spPr bwMode="auto">
                <a:xfrm>
                  <a:off x="5940152" y="3840014"/>
                  <a:ext cx="972000" cy="36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100" b="1">
                      <a:solidFill>
                        <a:schemeClr val="tx2"/>
                      </a:solidFill>
                      <a:latin typeface="Arial" panose="020B0604020202020204" pitchFamily="34" charset="0"/>
                    </a:rPr>
                    <a:t>維持管理費</a:t>
                  </a:r>
                </a:p>
              </p:txBody>
            </p:sp>
            <p:sp>
              <p:nvSpPr>
                <p:cNvPr id="28" name="テキスト ボックス 14">
                  <a:extLst>
                    <a:ext uri="{FF2B5EF4-FFF2-40B4-BE49-F238E27FC236}">
                      <a16:creationId xmlns:a16="http://schemas.microsoft.com/office/drawing/2014/main" id="{84E7D819-13F7-7878-1786-2866537C201C}"/>
                    </a:ext>
                  </a:extLst>
                </p:cNvPr>
                <p:cNvSpPr txBox="1">
                  <a:spLocks noChangeArrowheads="1"/>
                </p:cNvSpPr>
                <p:nvPr/>
              </p:nvSpPr>
              <p:spPr bwMode="auto">
                <a:xfrm>
                  <a:off x="5471025" y="3899516"/>
                  <a:ext cx="338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a:solidFill>
                        <a:schemeClr val="tx2"/>
                      </a:solidFill>
                      <a:latin typeface="Arial" panose="020B0604020202020204" pitchFamily="34" charset="0"/>
                    </a:rPr>
                    <a:t>＋</a:t>
                  </a:r>
                </a:p>
              </p:txBody>
            </p:sp>
          </p:grpSp>
        </p:grpSp>
        <p:sp>
          <p:nvSpPr>
            <p:cNvPr id="20" name="正方形/長方形 19">
              <a:extLst>
                <a:ext uri="{FF2B5EF4-FFF2-40B4-BE49-F238E27FC236}">
                  <a16:creationId xmlns:a16="http://schemas.microsoft.com/office/drawing/2014/main" id="{FBFCAE93-7812-EECB-D3C5-E65D2C5FCDB7}"/>
                </a:ext>
              </a:extLst>
            </p:cNvPr>
            <p:cNvSpPr/>
            <p:nvPr/>
          </p:nvSpPr>
          <p:spPr>
            <a:xfrm>
              <a:off x="712787" y="2921001"/>
              <a:ext cx="1219212" cy="33827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600" b="1" dirty="0">
                  <a:solidFill>
                    <a:schemeClr val="tx1"/>
                  </a:solidFill>
                </a:rPr>
                <a:t>費用便益比</a:t>
              </a:r>
            </a:p>
          </p:txBody>
        </p:sp>
      </p:grpSp>
    </p:spTree>
    <p:extLst>
      <p:ext uri="{BB962C8B-B14F-4D97-AF65-F5344CB8AC3E}">
        <p14:creationId xmlns:p14="http://schemas.microsoft.com/office/powerpoint/2010/main" val="389979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630238"/>
            <a:ext cx="8713788" cy="1069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rPr>
              <a:t>◆走行時間短縮便益とは</a:t>
            </a:r>
            <a:endParaRPr lang="en-US" altLang="ja-JP" sz="2000" b="1" u="sng" dirty="0">
              <a:solidFill>
                <a:schemeClr val="tx1"/>
              </a:solidFill>
            </a:endParaRPr>
          </a:p>
          <a:p>
            <a:pPr eaLnBrk="1" hangingPunct="1">
              <a:defRPr/>
            </a:pPr>
            <a:r>
              <a:rPr lang="ja-JP" altLang="en-US" b="1" dirty="0">
                <a:solidFill>
                  <a:schemeClr val="tx1"/>
                </a:solidFill>
              </a:rPr>
              <a:t>　　</a:t>
            </a:r>
            <a:r>
              <a:rPr lang="ja-JP" altLang="en-US" dirty="0">
                <a:solidFill>
                  <a:schemeClr val="tx1"/>
                </a:solidFill>
              </a:rPr>
              <a:t>道路整備・改良に伴い自動車交通が円滑化し、走行時間が短縮されることにより</a:t>
            </a:r>
            <a:endParaRPr lang="en-US" altLang="ja-JP" dirty="0">
              <a:solidFill>
                <a:schemeClr val="tx1"/>
              </a:solidFill>
            </a:endParaRPr>
          </a:p>
          <a:p>
            <a:pPr eaLnBrk="1" hangingPunct="1">
              <a:defRPr/>
            </a:pPr>
            <a:r>
              <a:rPr lang="ja-JP" altLang="en-US" dirty="0">
                <a:solidFill>
                  <a:schemeClr val="tx1"/>
                </a:solidFill>
              </a:rPr>
              <a:t>　　道路利用者の得られる利益を貨幣換算したもの。　</a:t>
            </a:r>
          </a:p>
        </p:txBody>
      </p:sp>
      <p:sp>
        <p:nvSpPr>
          <p:cNvPr id="11"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13" name="テキスト ボックス 12"/>
          <p:cNvSpPr txBox="1"/>
          <p:nvPr/>
        </p:nvSpPr>
        <p:spPr bwMode="auto">
          <a:xfrm>
            <a:off x="56242" y="1876425"/>
            <a:ext cx="9023350"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○整備の有無による走行時間費用の年間の総和の差により算出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走行時間費用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走行時間（分）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時間価値原単位（円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台・分）</a:t>
            </a:r>
            <a:r>
              <a:rPr lang="en-US" altLang="ja-JP" sz="1600" dirty="0">
                <a:solidFill>
                  <a:schemeClr val="tx1"/>
                </a:solidFill>
                <a:latin typeface="Meiryo UI" pitchFamily="50" charset="-128"/>
                <a:ea typeface="Meiryo UI" pitchFamily="50" charset="-128"/>
                <a:cs typeface="Meiryo UI" pitchFamily="50" charset="-128"/>
              </a:rPr>
              <a:t>×365(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7653"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EA1E415A-215A-47E6-8154-88238A78A82C}" type="slidenum">
              <a:rPr lang="ja-JP" altLang="en-US" sz="2000" smtClean="0">
                <a:latin typeface="Arial" panose="020B0604020202020204" pitchFamily="34" charset="0"/>
              </a:rPr>
              <a:pPr>
                <a:spcBef>
                  <a:spcPct val="0"/>
                </a:spcBef>
                <a:buFontTx/>
                <a:buNone/>
              </a:pPr>
              <a:t>15</a:t>
            </a:fld>
            <a:endParaRPr lang="ja-JP" altLang="en-US" sz="2000" dirty="0">
              <a:latin typeface="Arial" panose="020B0604020202020204" pitchFamily="34" charset="0"/>
            </a:endParaRPr>
          </a:p>
        </p:txBody>
      </p:sp>
      <p:grpSp>
        <p:nvGrpSpPr>
          <p:cNvPr id="27654" name="グループ化 1"/>
          <p:cNvGrpSpPr>
            <a:grpSpLocks/>
          </p:cNvGrpSpPr>
          <p:nvPr/>
        </p:nvGrpSpPr>
        <p:grpSpPr bwMode="auto">
          <a:xfrm>
            <a:off x="4284663" y="2898775"/>
            <a:ext cx="4751387" cy="1609725"/>
            <a:chOff x="1190624" y="4381641"/>
            <a:chExt cx="6762750" cy="1885950"/>
          </a:xfrm>
        </p:grpSpPr>
        <p:grpSp>
          <p:nvGrpSpPr>
            <p:cNvPr id="27661" name="グループ化 3"/>
            <p:cNvGrpSpPr>
              <a:grpSpLocks/>
            </p:cNvGrpSpPr>
            <p:nvPr/>
          </p:nvGrpSpPr>
          <p:grpSpPr bwMode="auto">
            <a:xfrm>
              <a:off x="1190624" y="4381641"/>
              <a:ext cx="6762750" cy="1885950"/>
              <a:chOff x="1049338" y="1109663"/>
              <a:chExt cx="6762750" cy="1885950"/>
            </a:xfrm>
          </p:grpSpPr>
          <p:pic>
            <p:nvPicPr>
              <p:cNvPr id="27663" name="図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9338" y="1109663"/>
                <a:ext cx="67627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p:cNvSpPr/>
              <p:nvPr/>
            </p:nvSpPr>
            <p:spPr>
              <a:xfrm>
                <a:off x="3758505" y="2657109"/>
                <a:ext cx="1254036" cy="23062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p>
            </p:txBody>
          </p:sp>
          <p:sp>
            <p:nvSpPr>
              <p:cNvPr id="27665" name="テキスト ボックス 11"/>
              <p:cNvSpPr txBox="1">
                <a:spLocks noChangeArrowheads="1"/>
              </p:cNvSpPr>
              <p:nvPr/>
            </p:nvSpPr>
            <p:spPr bwMode="auto">
              <a:xfrm>
                <a:off x="197971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整備なし</a:t>
                </a:r>
              </a:p>
            </p:txBody>
          </p:sp>
          <p:sp>
            <p:nvSpPr>
              <p:cNvPr id="27666" name="テキスト ボックス 14"/>
              <p:cNvSpPr txBox="1">
                <a:spLocks noChangeArrowheads="1"/>
              </p:cNvSpPr>
              <p:nvPr/>
            </p:nvSpPr>
            <p:spPr bwMode="auto">
              <a:xfrm>
                <a:off x="5857850" y="2613512"/>
                <a:ext cx="1215681" cy="3497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200" b="1" dirty="0">
                    <a:latin typeface="Arial" panose="020B0604020202020204" pitchFamily="34" charset="0"/>
                  </a:rPr>
                  <a:t>整備あり</a:t>
                </a:r>
              </a:p>
            </p:txBody>
          </p:sp>
        </p:grpSp>
        <p:sp>
          <p:nvSpPr>
            <p:cNvPr id="14" name="正方形/長方形 13"/>
            <p:cNvSpPr/>
            <p:nvPr/>
          </p:nvSpPr>
          <p:spPr bwMode="auto">
            <a:xfrm>
              <a:off x="3899791" y="5395293"/>
              <a:ext cx="1254036" cy="431499"/>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900" b="1" dirty="0">
                  <a:solidFill>
                    <a:schemeClr val="tx1"/>
                  </a:solidFill>
                </a:rPr>
                <a:t>渋滞解消による</a:t>
              </a:r>
              <a:endParaRPr lang="en-US" altLang="ja-JP" sz="900" b="1" dirty="0">
                <a:solidFill>
                  <a:schemeClr val="tx1"/>
                </a:solidFill>
              </a:endParaRPr>
            </a:p>
            <a:p>
              <a:pPr algn="ctr" eaLnBrk="1" hangingPunct="1">
                <a:defRPr/>
              </a:pPr>
              <a:r>
                <a:rPr lang="ja-JP" altLang="en-US" sz="900" b="1" dirty="0">
                  <a:solidFill>
                    <a:schemeClr val="tx1"/>
                  </a:solidFill>
                </a:rPr>
                <a:t>走行時間短縮</a:t>
              </a:r>
            </a:p>
          </p:txBody>
        </p:sp>
      </p:grpSp>
      <p:grpSp>
        <p:nvGrpSpPr>
          <p:cNvPr id="27655" name="グループ化 9"/>
          <p:cNvGrpSpPr>
            <a:grpSpLocks/>
          </p:cNvGrpSpPr>
          <p:nvPr/>
        </p:nvGrpSpPr>
        <p:grpSpPr bwMode="auto">
          <a:xfrm>
            <a:off x="136525" y="3067050"/>
            <a:ext cx="4489450" cy="1441450"/>
            <a:chOff x="1434599" y="3226719"/>
            <a:chExt cx="6264696" cy="2411405"/>
          </a:xfrm>
        </p:grpSpPr>
        <p:pic>
          <p:nvPicPr>
            <p:cNvPr id="27659" name="図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34599" y="3226719"/>
              <a:ext cx="6264696" cy="2411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3441606" y="4520062"/>
              <a:ext cx="1911752" cy="7223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spAutoFit/>
            </a:bodyPr>
            <a:lstStyle/>
            <a:p>
              <a:pPr algn="ctr" eaLnBrk="1" hangingPunct="1">
                <a:defRPr/>
              </a:pPr>
              <a:r>
                <a:rPr lang="ja-JP" altLang="en-US" sz="1100" b="1" dirty="0">
                  <a:solidFill>
                    <a:schemeClr val="tx1"/>
                  </a:solidFill>
                </a:rPr>
                <a:t>バイパス整備による</a:t>
              </a:r>
            </a:p>
            <a:p>
              <a:pPr algn="ctr" eaLnBrk="1" hangingPunct="1">
                <a:defRPr/>
              </a:pPr>
              <a:r>
                <a:rPr lang="ja-JP" altLang="en-US" sz="1100" b="1" dirty="0">
                  <a:solidFill>
                    <a:schemeClr val="tx1"/>
                  </a:solidFill>
                </a:rPr>
                <a:t>走行時間短縮</a:t>
              </a:r>
            </a:p>
          </p:txBody>
        </p:sp>
      </p:grpSp>
      <p:sp>
        <p:nvSpPr>
          <p:cNvPr id="27656" name="テキスト ボックス 15"/>
          <p:cNvSpPr txBox="1">
            <a:spLocks noChangeArrowheads="1"/>
          </p:cNvSpPr>
          <p:nvPr/>
        </p:nvSpPr>
        <p:spPr bwMode="auto">
          <a:xfrm>
            <a:off x="49213" y="3027363"/>
            <a:ext cx="703262"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例①</a:t>
            </a:r>
          </a:p>
        </p:txBody>
      </p:sp>
      <p:sp>
        <p:nvSpPr>
          <p:cNvPr id="27657" name="テキスト ボックス 16"/>
          <p:cNvSpPr txBox="1">
            <a:spLocks noChangeArrowheads="1"/>
          </p:cNvSpPr>
          <p:nvPr/>
        </p:nvSpPr>
        <p:spPr bwMode="auto">
          <a:xfrm>
            <a:off x="4284663" y="2995613"/>
            <a:ext cx="898525" cy="3397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600" dirty="0">
                <a:latin typeface="Arial" panose="020B0604020202020204" pitchFamily="34" charset="0"/>
              </a:rPr>
              <a:t>例②</a:t>
            </a:r>
          </a:p>
        </p:txBody>
      </p:sp>
      <p:sp>
        <p:nvSpPr>
          <p:cNvPr id="27658" name="テキスト ボックス 18"/>
          <p:cNvSpPr txBox="1">
            <a:spLocks noChangeArrowheads="1"/>
          </p:cNvSpPr>
          <p:nvPr/>
        </p:nvSpPr>
        <p:spPr bwMode="auto">
          <a:xfrm>
            <a:off x="82550" y="5168900"/>
            <a:ext cx="8932863" cy="774700"/>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走行時間短縮便益 </a:t>
            </a:r>
            <a:r>
              <a:rPr lang="en-US" altLang="ja-JP" sz="1800" b="1" dirty="0">
                <a:latin typeface="Meiryo UI" panose="020B0604030504040204" pitchFamily="50" charset="-128"/>
                <a:ea typeface="Meiryo UI" panose="020B0604030504040204" pitchFamily="50" charset="-128"/>
              </a:rPr>
              <a:t>285.6</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308513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4925" y="549275"/>
            <a:ext cx="8642350" cy="1143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走行経費減少便益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rPr>
              <a:t>道路整備・改良に伴い自動車交通が円滑化し、</a:t>
            </a:r>
            <a:r>
              <a:rPr lang="ja-JP" altLang="en-US" dirty="0">
                <a:solidFill>
                  <a:schemeClr val="tx1"/>
                </a:solidFill>
                <a:latin typeface="ＭＳ Ｐゴシック" pitchFamily="50" charset="-128"/>
              </a:rPr>
              <a:t>燃費が向上するなど走行経費（</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）が</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節約されることにより、</a:t>
            </a:r>
            <a:r>
              <a:rPr lang="ja-JP" altLang="en-US" dirty="0">
                <a:solidFill>
                  <a:schemeClr val="tx1"/>
                </a:solidFill>
              </a:rPr>
              <a:t>道路利用者の得られる利益を貨幣換算したもの。</a:t>
            </a:r>
            <a:endParaRPr lang="ja-JP" altLang="en-US" dirty="0">
              <a:solidFill>
                <a:schemeClr val="tx1"/>
              </a:solidFill>
              <a:latin typeface="ＭＳ Ｐゴシック" pitchFamily="50" charset="-128"/>
            </a:endParaRPr>
          </a:p>
        </p:txBody>
      </p:sp>
      <p:sp>
        <p:nvSpPr>
          <p:cNvPr id="1672" name="正方形/長方形 1671"/>
          <p:cNvSpPr/>
          <p:nvPr/>
        </p:nvSpPr>
        <p:spPr>
          <a:xfrm>
            <a:off x="373063" y="1554163"/>
            <a:ext cx="8678862" cy="5556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走行経費：燃料費、タイヤ・チューブ費、車両整備（維持・修繕）費など</a:t>
            </a:r>
            <a:endParaRPr lang="en-US" altLang="ja-JP" sz="1600" dirty="0">
              <a:solidFill>
                <a:schemeClr val="tx1"/>
              </a:solidFill>
            </a:endParaRPr>
          </a:p>
        </p:txBody>
      </p:sp>
      <p:sp>
        <p:nvSpPr>
          <p:cNvPr id="1663"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867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584513E6-B9C4-4B98-A823-918D2CD57BA6}" type="slidenum">
              <a:rPr lang="ja-JP" altLang="en-US" sz="2000" smtClean="0">
                <a:latin typeface="Arial" panose="020B0604020202020204" pitchFamily="34" charset="0"/>
              </a:rPr>
              <a:pPr>
                <a:spcBef>
                  <a:spcPct val="0"/>
                </a:spcBef>
                <a:buFontTx/>
                <a:buNone/>
              </a:pPr>
              <a:t>16</a:t>
            </a:fld>
            <a:endParaRPr lang="ja-JP" altLang="en-US" sz="2000">
              <a:latin typeface="Arial" panose="020B0604020202020204" pitchFamily="34" charset="0"/>
            </a:endParaRPr>
          </a:p>
        </p:txBody>
      </p:sp>
      <p:sp>
        <p:nvSpPr>
          <p:cNvPr id="1668" name="テキスト ボックス 1667"/>
          <p:cNvSpPr txBox="1"/>
          <p:nvPr/>
        </p:nvSpPr>
        <p:spPr bwMode="auto">
          <a:xfrm>
            <a:off x="373063" y="2390775"/>
            <a:ext cx="8397875" cy="831850"/>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○整備の有無による走行費用の年間の総和の差により算出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走行費用</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リンク延長</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走行経費原単位</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28679" name="テキスト ボックス 7"/>
          <p:cNvSpPr txBox="1">
            <a:spLocks noChangeArrowheads="1"/>
          </p:cNvSpPr>
          <p:nvPr/>
        </p:nvSpPr>
        <p:spPr bwMode="auto">
          <a:xfrm>
            <a:off x="106363" y="4311650"/>
            <a:ext cx="8931275" cy="772107"/>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⇒この整備</a:t>
            </a:r>
            <a:r>
              <a:rPr lang="ja-JP" altLang="en-US" sz="1800" b="1" dirty="0">
                <a:latin typeface="Meiryo UI" panose="020B0604030504040204" pitchFamily="50" charset="-128"/>
                <a:ea typeface="Meiryo UI" panose="020B0604030504040204" pitchFamily="50" charset="-128"/>
              </a:rPr>
              <a:t>無</a:t>
            </a:r>
            <a:r>
              <a:rPr lang="ja-JP" altLang="en-US" sz="1800" b="1" dirty="0" err="1">
                <a:latin typeface="Meiryo UI" panose="020B0604030504040204" pitchFamily="50" charset="-128"/>
                <a:ea typeface="Meiryo UI" panose="020B0604030504040204" pitchFamily="50" charset="-128"/>
              </a:rPr>
              <a:t>し</a:t>
            </a:r>
            <a:r>
              <a:rPr lang="ja-JP" altLang="en-US" sz="1800" dirty="0" err="1">
                <a:latin typeface="Meiryo UI" panose="020B0604030504040204" pitchFamily="50" charset="-128"/>
                <a:ea typeface="Meiryo UI" panose="020B0604030504040204" pitchFamily="50" charset="-128"/>
              </a:rPr>
              <a:t>と</a:t>
            </a:r>
            <a:r>
              <a:rPr lang="ja-JP" altLang="en-US" sz="1800" b="1" dirty="0">
                <a:latin typeface="Meiryo UI" panose="020B0604030504040204" pitchFamily="50" charset="-128"/>
                <a:ea typeface="Meiryo UI" panose="020B0604030504040204" pitchFamily="50" charset="-128"/>
              </a:rPr>
              <a:t>有り</a:t>
            </a:r>
            <a:r>
              <a:rPr lang="ja-JP" altLang="en-US" sz="1800" dirty="0">
                <a:latin typeface="Meiryo UI" panose="020B0604030504040204" pitchFamily="50" charset="-128"/>
                <a:ea typeface="Meiryo UI" panose="020B0604030504040204" pitchFamily="50" charset="-128"/>
              </a:rPr>
              <a:t>の費用の差を、リンクごとに集計し、さらに供用後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a:t>
            </a:r>
            <a:endParaRPr lang="en-US" altLang="ja-JP" sz="1800" dirty="0">
              <a:latin typeface="Meiryo UI" panose="020B0604030504040204" pitchFamily="50" charset="-128"/>
              <a:ea typeface="Meiryo UI" panose="020B0604030504040204" pitchFamily="50" charset="-128"/>
            </a:endParaRPr>
          </a:p>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　 本事業の</a:t>
            </a:r>
            <a:r>
              <a:rPr lang="ja-JP" altLang="en-US" sz="1800" b="1" dirty="0">
                <a:latin typeface="Meiryo UI" panose="020B0604030504040204" pitchFamily="50" charset="-128"/>
                <a:ea typeface="Meiryo UI" panose="020B0604030504040204" pitchFamily="50" charset="-128"/>
              </a:rPr>
              <a:t>走行経費減少便益</a:t>
            </a:r>
            <a:r>
              <a:rPr lang="en-US" altLang="ja-JP" sz="1800" b="1" dirty="0">
                <a:latin typeface="Meiryo UI" panose="020B0604030504040204" pitchFamily="50" charset="-128"/>
                <a:ea typeface="Meiryo UI" panose="020B0604030504040204" pitchFamily="50" charset="-128"/>
              </a:rPr>
              <a:t> 22.3</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p>
        </p:txBody>
      </p:sp>
    </p:spTree>
    <p:extLst>
      <p:ext uri="{BB962C8B-B14F-4D97-AF65-F5344CB8AC3E}">
        <p14:creationId xmlns:p14="http://schemas.microsoft.com/office/powerpoint/2010/main" val="152649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グループ化 3"/>
          <p:cNvGrpSpPr>
            <a:grpSpLocks/>
          </p:cNvGrpSpPr>
          <p:nvPr/>
        </p:nvGrpSpPr>
        <p:grpSpPr bwMode="auto">
          <a:xfrm>
            <a:off x="203200" y="3227388"/>
            <a:ext cx="8258175" cy="1785937"/>
            <a:chOff x="346075" y="4842141"/>
            <a:chExt cx="8258175" cy="1786350"/>
          </a:xfrm>
        </p:grpSpPr>
        <p:grpSp>
          <p:nvGrpSpPr>
            <p:cNvPr id="31355" name="グループ化 1"/>
            <p:cNvGrpSpPr>
              <a:grpSpLocks/>
            </p:cNvGrpSpPr>
            <p:nvPr/>
          </p:nvGrpSpPr>
          <p:grpSpPr bwMode="auto">
            <a:xfrm>
              <a:off x="346075" y="4842141"/>
              <a:ext cx="8258175" cy="1786350"/>
              <a:chOff x="346075" y="3851121"/>
              <a:chExt cx="8258175" cy="1786350"/>
            </a:xfrm>
          </p:grpSpPr>
          <p:pic>
            <p:nvPicPr>
              <p:cNvPr id="31358" name="Picture 2"/>
              <p:cNvPicPr>
                <a:picLocks noChangeAspect="1" noChangeArrowheads="1"/>
              </p:cNvPicPr>
              <p:nvPr/>
            </p:nvPicPr>
            <p:blipFill>
              <a:blip r:embed="rId2">
                <a:extLst>
                  <a:ext uri="{28A0092B-C50C-407E-A947-70E740481C1C}">
                    <a14:useLocalDpi xmlns:a14="http://schemas.microsoft.com/office/drawing/2010/main" val="0"/>
                  </a:ext>
                </a:extLst>
              </a:blip>
              <a:srcRect b="8351"/>
              <a:stretch>
                <a:fillRect/>
              </a:stretch>
            </p:blipFill>
            <p:spPr bwMode="auto">
              <a:xfrm>
                <a:off x="346075" y="3851121"/>
                <a:ext cx="8258175" cy="170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359" name="テキスト ボックス 1665"/>
              <p:cNvSpPr txBox="1">
                <a:spLocks noChangeArrowheads="1"/>
              </p:cNvSpPr>
              <p:nvPr/>
            </p:nvSpPr>
            <p:spPr bwMode="auto">
              <a:xfrm>
                <a:off x="2123728" y="5142279"/>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整備なし</a:t>
                </a:r>
              </a:p>
            </p:txBody>
          </p:sp>
          <p:sp>
            <p:nvSpPr>
              <p:cNvPr id="31360" name="テキスト ボックス 1666"/>
              <p:cNvSpPr txBox="1">
                <a:spLocks noChangeArrowheads="1"/>
              </p:cNvSpPr>
              <p:nvPr/>
            </p:nvSpPr>
            <p:spPr bwMode="auto">
              <a:xfrm>
                <a:off x="6611044" y="5199677"/>
                <a:ext cx="1008112" cy="4377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bIns="1440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600" b="1">
                    <a:latin typeface="Arial" panose="020B0604020202020204" pitchFamily="34" charset="0"/>
                  </a:rPr>
                  <a:t>整備あり</a:t>
                </a:r>
              </a:p>
            </p:txBody>
          </p:sp>
        </p:grpSp>
        <p:sp>
          <p:nvSpPr>
            <p:cNvPr id="7" name="正方形/長方形 6"/>
            <p:cNvSpPr/>
            <p:nvPr/>
          </p:nvSpPr>
          <p:spPr bwMode="auto">
            <a:xfrm>
              <a:off x="4402138" y="5917127"/>
              <a:ext cx="1104900" cy="522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spAutoFit/>
            </a:bodyPr>
            <a:lstStyle/>
            <a:p>
              <a:pPr algn="ctr" eaLnBrk="1" hangingPunct="1">
                <a:defRPr/>
              </a:pPr>
              <a:r>
                <a:rPr lang="ja-JP" altLang="en-US" sz="1400" b="1" dirty="0">
                  <a:solidFill>
                    <a:schemeClr val="tx1"/>
                  </a:solidFill>
                </a:rPr>
                <a:t>　　　　　　</a:t>
              </a:r>
              <a:endParaRPr lang="en-US" altLang="ja-JP" sz="1400" b="1" dirty="0">
                <a:solidFill>
                  <a:schemeClr val="tx1"/>
                </a:solidFill>
              </a:endParaRPr>
            </a:p>
            <a:p>
              <a:pPr algn="ctr" eaLnBrk="1" hangingPunct="1">
                <a:defRPr/>
              </a:pPr>
              <a:r>
                <a:rPr lang="ja-JP" altLang="en-US" sz="1400" b="1" dirty="0">
                  <a:solidFill>
                    <a:schemeClr val="tx1"/>
                  </a:solidFill>
                </a:rPr>
                <a:t>　　　</a:t>
              </a:r>
            </a:p>
          </p:txBody>
        </p:sp>
        <p:sp>
          <p:nvSpPr>
            <p:cNvPr id="8" name="右矢印 7"/>
            <p:cNvSpPr/>
            <p:nvPr/>
          </p:nvSpPr>
          <p:spPr>
            <a:xfrm>
              <a:off x="4643438" y="5745637"/>
              <a:ext cx="701675" cy="320749"/>
            </a:xfrm>
            <a:prstGeom prst="rightArrow">
              <a:avLst/>
            </a:prstGeom>
            <a:solidFill>
              <a:schemeClr val="accent2">
                <a:lumMod val="60000"/>
                <a:lumOff val="4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grpSp>
      <p:grpSp>
        <p:nvGrpSpPr>
          <p:cNvPr id="29699" name="グループ化 11"/>
          <p:cNvGrpSpPr>
            <a:grpSpLocks/>
          </p:cNvGrpSpPr>
          <p:nvPr/>
        </p:nvGrpSpPr>
        <p:grpSpPr bwMode="auto">
          <a:xfrm>
            <a:off x="1000125" y="1057275"/>
            <a:ext cx="0" cy="0"/>
            <a:chOff x="0" y="0"/>
            <a:chExt cx="345" cy="104"/>
          </a:xfrm>
        </p:grpSpPr>
        <p:sp>
          <p:nvSpPr>
            <p:cNvPr id="31081"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2"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1083"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4"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5"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6"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7"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8"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89"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0"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1"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2"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3"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4"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5"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6"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7"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98"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99"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0"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1"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2"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3"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4"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5"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06"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7"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8"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09"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0"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1"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2"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3"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4"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5"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6"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17"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8"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19"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0"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1"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2"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3"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4"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25"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6"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7"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8"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29"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0"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1"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2"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3"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4"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5"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36"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7"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8"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39"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0"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1"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2"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3"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4"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5"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46"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7"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8"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49"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0"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1"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2"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3"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4"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5"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56"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7"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8"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59"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0"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1"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2"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3"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64"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5"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6"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7"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8"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69"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0"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1"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2"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3"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4"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5"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6"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77"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8"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79"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0"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1"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2"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3"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4"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5"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6"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7"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88"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89"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0"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1"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2"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3"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4"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5"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6"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7"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198"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199"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0"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1"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2"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3"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4"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5"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6"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7"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08"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09"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0"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1"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2"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3"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4"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5"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16"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7"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8"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19"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0"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1"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2"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3"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4"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5"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6"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27"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8"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29"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0"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1"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2"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3"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4"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5"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6"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7"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38"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39"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0"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1"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2"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3"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4"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5"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6"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7"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48"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49"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0"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1"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2"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3"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4"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5"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6"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57"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8"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59"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0"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1"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2"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3"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4"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5"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66"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7"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8"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69"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0"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1"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2"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3"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4"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5"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76"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7"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8"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79"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0"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1"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2"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3"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4"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5"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6"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7"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88"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89"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0"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1"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2"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3"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294"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5"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6"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7"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8"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299"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0"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1"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2"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03"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4"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5"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6"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7"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8"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09"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0"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1"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2"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3"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4"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5"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6"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7"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18"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19"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0"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1"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2"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3"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4"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5"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26"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7"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8"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29"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0"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1"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2"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3"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4"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5"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6"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37"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8"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39"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0"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1"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2"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3"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4"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5"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6"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47"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348"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349"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0"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1"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2"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3"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354"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0" name="グループ化 286"/>
          <p:cNvGrpSpPr>
            <a:grpSpLocks/>
          </p:cNvGrpSpPr>
          <p:nvPr/>
        </p:nvGrpSpPr>
        <p:grpSpPr bwMode="auto">
          <a:xfrm>
            <a:off x="1000125" y="1057275"/>
            <a:ext cx="0" cy="0"/>
            <a:chOff x="0" y="0"/>
            <a:chExt cx="345" cy="104"/>
          </a:xfrm>
        </p:grpSpPr>
        <p:sp>
          <p:nvSpPr>
            <p:cNvPr id="30807"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8"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809"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0"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1"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2"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3"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4"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5"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6"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7"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18"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19"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0"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1"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2"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3"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4"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5"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6"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27"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8"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29"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0"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1"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32"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3"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4"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5"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6"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7"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8"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39"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0"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1"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2"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3"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4"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5"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6"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47"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8"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49"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0"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1"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2"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3"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4"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5"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6"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57"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8"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59"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0"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1"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2"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3"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4"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5"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66"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7"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8"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69"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0"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1"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72"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3"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4"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5"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6"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7"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8"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79"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0"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1"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2"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3"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4"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5"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86"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7"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8"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89"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90"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1"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2"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3"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4"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5"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6"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7"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8"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99"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0"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1"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2"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3"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4"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5"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6"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07"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8"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09"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0"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1"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2"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3"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4"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5"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6"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7"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18"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19"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0"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1"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2"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3"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4"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5"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6"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7"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28"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29"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0"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1"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2"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3"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4"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5"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6"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7"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38"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39"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0"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1"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2"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3"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4"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5"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6"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47"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8"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49"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0"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1"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2"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3"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4"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5"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6"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7"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58"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9"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0"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1"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2"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3"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4"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5"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6"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7"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8"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69"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0"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1"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2"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3"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4"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5"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6"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7"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8"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79"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0"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1"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2"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3"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4"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5"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6"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7"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88"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9"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0"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1"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2"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3"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4"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5"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6"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7"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998"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9"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0"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1"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2"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3"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4"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5"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6"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7"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08"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9"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0"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1"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2"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3"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14"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5"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6"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7"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8"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9"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0"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1"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2"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3"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4"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5"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6"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7"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8"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29"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0"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1"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2"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3"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4"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5"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6"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7"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8"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9"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0"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1"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2"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3"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4"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5"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6"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7"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48"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49"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0"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1"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2"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3"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4"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5"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6"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57"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8"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59"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0"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1"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2"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3"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4"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5"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6"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7"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68"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69"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0"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1"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2"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3"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74"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1075"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6"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7"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8"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79"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1080"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1" name="グループ化 561"/>
          <p:cNvGrpSpPr>
            <a:grpSpLocks/>
          </p:cNvGrpSpPr>
          <p:nvPr/>
        </p:nvGrpSpPr>
        <p:grpSpPr bwMode="auto">
          <a:xfrm>
            <a:off x="1000125" y="1057275"/>
            <a:ext cx="0" cy="0"/>
            <a:chOff x="0" y="0"/>
            <a:chExt cx="345" cy="104"/>
          </a:xfrm>
        </p:grpSpPr>
        <p:sp>
          <p:nvSpPr>
            <p:cNvPr id="30533"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4"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535"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6"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7"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8"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39"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0"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1"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2"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3"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44"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5"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6"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7"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8"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49"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0"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1"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2"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3"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4"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5"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6"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7"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58"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59"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0"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1"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2"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3"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4"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5"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6"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7"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68"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69"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0"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1"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2"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3"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4"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5"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6"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77"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8"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79"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0"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1"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2"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3"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4"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5"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6"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7"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88"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89"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0"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1"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2"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3"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4"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5"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6"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7"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98"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99"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0"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1"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2"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3"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4"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5"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6"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7"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08"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09"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0"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1"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2"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3"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4"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5"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16"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7"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8"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19"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0"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1"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2"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3"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4"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5"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6"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27"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8"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29"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0"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1"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2"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33"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4"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5"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6"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7"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8"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39"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0"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1"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2"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3"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4"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5"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6"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47"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8"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49"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0"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1"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2"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3"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4"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5"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6"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7"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58"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59"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0"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1"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2"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3"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4"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5"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6"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7"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68"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69"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0"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1"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2"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3"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4"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5"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76"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7"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8"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79"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0"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1"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2"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3"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4"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5"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6"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87"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8"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89"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0"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1"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2"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3"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4"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5"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6"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7"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698"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699"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0"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1"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2"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3"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4"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5"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06"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7"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8"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09"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0"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1"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2"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3"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4"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5"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6"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7"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18"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19"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0"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1"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2"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3"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4"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5"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6"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7"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28"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29"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0"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1"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2"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3"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4"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5"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6"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37"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8"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39"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0"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1"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2"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3"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4"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5"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46"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7"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8"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49"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0"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1"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2"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3"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4"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55"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6"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7"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8"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59"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0"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1"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2"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3"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4"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5"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66"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7"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8"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69"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0"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1"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2"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3"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4"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5"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6"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7"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78"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79"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0"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1"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2"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3"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4"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5"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6"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7"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88"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89"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0"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1"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2"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3"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4"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5"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6"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7"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798"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799"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800"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801"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2"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3"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4"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5"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806"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2" name="グループ化 836"/>
          <p:cNvGrpSpPr>
            <a:grpSpLocks/>
          </p:cNvGrpSpPr>
          <p:nvPr/>
        </p:nvGrpSpPr>
        <p:grpSpPr bwMode="auto">
          <a:xfrm>
            <a:off x="1000125" y="1057275"/>
            <a:ext cx="0" cy="0"/>
            <a:chOff x="0" y="0"/>
            <a:chExt cx="345" cy="104"/>
          </a:xfrm>
        </p:grpSpPr>
        <p:sp>
          <p:nvSpPr>
            <p:cNvPr id="30259" name="Freeform 1710"/>
            <p:cNvSpPr>
              <a:spLocks/>
            </p:cNvSpPr>
            <p:nvPr/>
          </p:nvSpPr>
          <p:spPr bwMode="auto">
            <a:xfrm>
              <a:off x="0" y="70"/>
              <a:ext cx="80" cy="33"/>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0" name="Freeform 1711"/>
            <p:cNvSpPr>
              <a:spLocks/>
            </p:cNvSpPr>
            <p:nvPr/>
          </p:nvSpPr>
          <p:spPr bwMode="auto">
            <a:xfrm>
              <a:off x="0" y="0"/>
              <a:ext cx="345" cy="103"/>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solidFill>
              <a:srgbClr val="FF0000"/>
            </a:solidFill>
            <a:ln w="0" cap="flat" cmpd="sng">
              <a:solidFill>
                <a:srgbClr val="000000"/>
              </a:solidFill>
              <a:prstDash val="solid"/>
              <a:round/>
              <a:headEnd type="none" w="med" len="med"/>
              <a:tailEnd type="none" w="med" len="med"/>
            </a:ln>
          </p:spPr>
          <p:txBody>
            <a:bodyPr/>
            <a:lstStyle/>
            <a:p>
              <a:endParaRPr lang="ja-JP" altLang="en-US"/>
            </a:p>
          </p:txBody>
        </p:sp>
        <p:sp>
          <p:nvSpPr>
            <p:cNvPr id="30261" name="Line 1712"/>
            <p:cNvSpPr>
              <a:spLocks noChangeShapeType="1"/>
            </p:cNvSpPr>
            <p:nvPr/>
          </p:nvSpPr>
          <p:spPr bwMode="auto">
            <a:xfrm>
              <a:off x="49" y="103"/>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2" name="Line 1713"/>
            <p:cNvSpPr>
              <a:spLocks noChangeShapeType="1"/>
            </p:cNvSpPr>
            <p:nvPr/>
          </p:nvSpPr>
          <p:spPr bwMode="auto">
            <a:xfrm>
              <a:off x="255" y="103"/>
              <a:ext cx="1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3" name="Line 1714"/>
            <p:cNvSpPr>
              <a:spLocks noChangeShapeType="1"/>
            </p:cNvSpPr>
            <p:nvPr/>
          </p:nvSpPr>
          <p:spPr bwMode="auto">
            <a:xfrm>
              <a:off x="301" y="34"/>
              <a:ext cx="33"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4" name="Line 1715"/>
            <p:cNvSpPr>
              <a:spLocks noChangeShapeType="1"/>
            </p:cNvSpPr>
            <p:nvPr/>
          </p:nvSpPr>
          <p:spPr bwMode="auto">
            <a:xfrm flipH="1">
              <a:off x="114" y="37"/>
              <a:ext cx="140"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5" name="Line 1716"/>
            <p:cNvSpPr>
              <a:spLocks noChangeShapeType="1"/>
            </p:cNvSpPr>
            <p:nvPr/>
          </p:nvSpPr>
          <p:spPr bwMode="auto">
            <a:xfrm flipV="1">
              <a:off x="330" y="49"/>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6" name="Line 1717"/>
            <p:cNvSpPr>
              <a:spLocks noChangeShapeType="1"/>
            </p:cNvSpPr>
            <p:nvPr/>
          </p:nvSpPr>
          <p:spPr bwMode="auto">
            <a:xfrm flipV="1">
              <a:off x="331" y="50"/>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7" name="Line 1718"/>
            <p:cNvSpPr>
              <a:spLocks noChangeShapeType="1"/>
            </p:cNvSpPr>
            <p:nvPr/>
          </p:nvSpPr>
          <p:spPr bwMode="auto">
            <a:xfrm flipH="1">
              <a:off x="32" y="50"/>
              <a:ext cx="298"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8" name="Line 1719"/>
            <p:cNvSpPr>
              <a:spLocks noChangeShapeType="1"/>
            </p:cNvSpPr>
            <p:nvPr/>
          </p:nvSpPr>
          <p:spPr bwMode="auto">
            <a:xfrm flipH="1">
              <a:off x="179" y="42"/>
              <a:ext cx="14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69" name="Line 1720"/>
            <p:cNvSpPr>
              <a:spLocks noChangeShapeType="1"/>
            </p:cNvSpPr>
            <p:nvPr/>
          </p:nvSpPr>
          <p:spPr bwMode="auto">
            <a:xfrm flipH="1">
              <a:off x="28" y="44"/>
              <a:ext cx="15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0" name="Freeform 1721"/>
            <p:cNvSpPr>
              <a:spLocks/>
            </p:cNvSpPr>
            <p:nvPr/>
          </p:nvSpPr>
          <p:spPr bwMode="auto">
            <a:xfrm>
              <a:off x="38" y="56"/>
              <a:ext cx="42" cy="9"/>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1" name="Freeform 1722"/>
            <p:cNvSpPr>
              <a:spLocks/>
            </p:cNvSpPr>
            <p:nvPr/>
          </p:nvSpPr>
          <p:spPr bwMode="auto">
            <a:xfrm>
              <a:off x="37" y="58"/>
              <a:ext cx="44" cy="45"/>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2" name="Freeform 1723"/>
            <p:cNvSpPr>
              <a:spLocks/>
            </p:cNvSpPr>
            <p:nvPr/>
          </p:nvSpPr>
          <p:spPr bwMode="auto">
            <a:xfrm>
              <a:off x="274" y="62"/>
              <a:ext cx="12" cy="41"/>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3" name="Freeform 1724"/>
            <p:cNvSpPr>
              <a:spLocks/>
            </p:cNvSpPr>
            <p:nvPr/>
          </p:nvSpPr>
          <p:spPr bwMode="auto">
            <a:xfrm>
              <a:off x="242" y="66"/>
              <a:ext cx="13" cy="37"/>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4" name="Freeform 1725"/>
            <p:cNvSpPr>
              <a:spLocks/>
            </p:cNvSpPr>
            <p:nvPr/>
          </p:nvSpPr>
          <p:spPr bwMode="auto">
            <a:xfrm>
              <a:off x="243" y="60"/>
              <a:ext cx="11" cy="9"/>
            </a:xfrm>
            <a:custGeom>
              <a:avLst/>
              <a:gdLst>
                <a:gd name="T0" fmla="*/ 11 w 11"/>
                <a:gd name="T1" fmla="*/ 0 h 9"/>
                <a:gd name="T2" fmla="*/ 7 w 11"/>
                <a:gd name="T3" fmla="*/ 2 h 9"/>
                <a:gd name="T4" fmla="*/ 3 w 11"/>
                <a:gd name="T5" fmla="*/ 5 h 9"/>
                <a:gd name="T6" fmla="*/ 0 w 11"/>
                <a:gd name="T7" fmla="*/ 9 h 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9">
                  <a:moveTo>
                    <a:pt x="11" y="0"/>
                  </a:moveTo>
                  <a:lnTo>
                    <a:pt x="7" y="2"/>
                  </a:lnTo>
                  <a:lnTo>
                    <a:pt x="3" y="5"/>
                  </a:lnTo>
                  <a:lnTo>
                    <a:pt x="0" y="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5" name="Freeform 1726"/>
            <p:cNvSpPr>
              <a:spLocks/>
            </p:cNvSpPr>
            <p:nvPr/>
          </p:nvSpPr>
          <p:spPr bwMode="auto">
            <a:xfrm>
              <a:off x="234" y="69"/>
              <a:ext cx="9" cy="21"/>
            </a:xfrm>
            <a:custGeom>
              <a:avLst/>
              <a:gdLst>
                <a:gd name="T0" fmla="*/ 9 w 9"/>
                <a:gd name="T1" fmla="*/ 0 h 21"/>
                <a:gd name="T2" fmla="*/ 4 w 9"/>
                <a:gd name="T3" fmla="*/ 10 h 21"/>
                <a:gd name="T4" fmla="*/ 0 w 9"/>
                <a:gd name="T5" fmla="*/ 21 h 21"/>
                <a:gd name="T6" fmla="*/ 0 60000 65536"/>
                <a:gd name="T7" fmla="*/ 0 60000 65536"/>
                <a:gd name="T8" fmla="*/ 0 60000 65536"/>
              </a:gdLst>
              <a:ahLst/>
              <a:cxnLst>
                <a:cxn ang="T6">
                  <a:pos x="T0" y="T1"/>
                </a:cxn>
                <a:cxn ang="T7">
                  <a:pos x="T2" y="T3"/>
                </a:cxn>
                <a:cxn ang="T8">
                  <a:pos x="T4" y="T5"/>
                </a:cxn>
              </a:cxnLst>
              <a:rect l="0" t="0" r="r" b="b"/>
              <a:pathLst>
                <a:path w="9" h="21">
                  <a:moveTo>
                    <a:pt x="9" y="0"/>
                  </a:moveTo>
                  <a:lnTo>
                    <a:pt x="4" y="10"/>
                  </a:lnTo>
                  <a:lnTo>
                    <a:pt x="0"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6" name="Line 1727"/>
            <p:cNvSpPr>
              <a:spLocks noChangeShapeType="1"/>
            </p:cNvSpPr>
            <p:nvPr/>
          </p:nvSpPr>
          <p:spPr bwMode="auto">
            <a:xfrm flipH="1" flipV="1">
              <a:off x="288" y="70"/>
              <a:ext cx="7" cy="1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77" name="Freeform 1728"/>
            <p:cNvSpPr>
              <a:spLocks/>
            </p:cNvSpPr>
            <p:nvPr/>
          </p:nvSpPr>
          <p:spPr bwMode="auto">
            <a:xfrm>
              <a:off x="33" y="65"/>
              <a:ext cx="5" cy="19"/>
            </a:xfrm>
            <a:custGeom>
              <a:avLst/>
              <a:gdLst>
                <a:gd name="T0" fmla="*/ 5 w 5"/>
                <a:gd name="T1" fmla="*/ 0 h 19"/>
                <a:gd name="T2" fmla="*/ 2 w 5"/>
                <a:gd name="T3" fmla="*/ 9 h 19"/>
                <a:gd name="T4" fmla="*/ 0 w 5"/>
                <a:gd name="T5" fmla="*/ 19 h 19"/>
                <a:gd name="T6" fmla="*/ 0 60000 65536"/>
                <a:gd name="T7" fmla="*/ 0 60000 65536"/>
                <a:gd name="T8" fmla="*/ 0 60000 65536"/>
              </a:gdLst>
              <a:ahLst/>
              <a:cxnLst>
                <a:cxn ang="T6">
                  <a:pos x="T0" y="T1"/>
                </a:cxn>
                <a:cxn ang="T7">
                  <a:pos x="T2" y="T3"/>
                </a:cxn>
                <a:cxn ang="T8">
                  <a:pos x="T4" y="T5"/>
                </a:cxn>
              </a:cxnLst>
              <a:rect l="0" t="0" r="r" b="b"/>
              <a:pathLst>
                <a:path w="5" h="19">
                  <a:moveTo>
                    <a:pt x="5" y="0"/>
                  </a:moveTo>
                  <a:lnTo>
                    <a:pt x="2"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8" name="Freeform 1729"/>
            <p:cNvSpPr>
              <a:spLocks/>
            </p:cNvSpPr>
            <p:nvPr/>
          </p:nvSpPr>
          <p:spPr bwMode="auto">
            <a:xfrm>
              <a:off x="80" y="65"/>
              <a:ext cx="12" cy="24"/>
            </a:xfrm>
            <a:custGeom>
              <a:avLst/>
              <a:gdLst>
                <a:gd name="T0" fmla="*/ 12 w 12"/>
                <a:gd name="T1" fmla="*/ 24 h 24"/>
                <a:gd name="T2" fmla="*/ 7 w 12"/>
                <a:gd name="T3" fmla="*/ 11 h 24"/>
                <a:gd name="T4" fmla="*/ 0 w 12"/>
                <a:gd name="T5" fmla="*/ 0 h 24"/>
                <a:gd name="T6" fmla="*/ 0 60000 65536"/>
                <a:gd name="T7" fmla="*/ 0 60000 65536"/>
                <a:gd name="T8" fmla="*/ 0 60000 65536"/>
              </a:gdLst>
              <a:ahLst/>
              <a:cxnLst>
                <a:cxn ang="T6">
                  <a:pos x="T0" y="T1"/>
                </a:cxn>
                <a:cxn ang="T7">
                  <a:pos x="T2" y="T3"/>
                </a:cxn>
                <a:cxn ang="T8">
                  <a:pos x="T4" y="T5"/>
                </a:cxn>
              </a:cxnLst>
              <a:rect l="0" t="0" r="r" b="b"/>
              <a:pathLst>
                <a:path w="12" h="24">
                  <a:moveTo>
                    <a:pt x="12" y="24"/>
                  </a:moveTo>
                  <a:lnTo>
                    <a:pt x="7"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79" name="Line 1730"/>
            <p:cNvSpPr>
              <a:spLocks noChangeShapeType="1"/>
            </p:cNvSpPr>
            <p:nvPr/>
          </p:nvSpPr>
          <p:spPr bwMode="auto">
            <a:xfrm flipH="1">
              <a:off x="92" y="88"/>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0" name="Line 1731"/>
            <p:cNvSpPr>
              <a:spLocks noChangeShapeType="1"/>
            </p:cNvSpPr>
            <p:nvPr/>
          </p:nvSpPr>
          <p:spPr bwMode="auto">
            <a:xfrm>
              <a:off x="114" y="88"/>
              <a:ext cx="8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1" name="Line 1732"/>
            <p:cNvSpPr>
              <a:spLocks noChangeShapeType="1"/>
            </p:cNvSpPr>
            <p:nvPr/>
          </p:nvSpPr>
          <p:spPr bwMode="auto">
            <a:xfrm>
              <a:off x="201" y="88"/>
              <a:ext cx="3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2" name="Line 1733"/>
            <p:cNvSpPr>
              <a:spLocks noChangeShapeType="1"/>
            </p:cNvSpPr>
            <p:nvPr/>
          </p:nvSpPr>
          <p:spPr bwMode="auto">
            <a:xfrm>
              <a:off x="92" y="90"/>
              <a:ext cx="14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3" name="Freeform 1734"/>
            <p:cNvSpPr>
              <a:spLocks/>
            </p:cNvSpPr>
            <p:nvPr/>
          </p:nvSpPr>
          <p:spPr bwMode="auto">
            <a:xfrm>
              <a:off x="31" y="84"/>
              <a:ext cx="2" cy="2"/>
            </a:xfrm>
            <a:custGeom>
              <a:avLst/>
              <a:gdLst>
                <a:gd name="T0" fmla="*/ 0 w 2"/>
                <a:gd name="T1" fmla="*/ 2 h 2"/>
                <a:gd name="T2" fmla="*/ 1 w 2"/>
                <a:gd name="T3" fmla="*/ 2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2"/>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84" name="Line 1735"/>
            <p:cNvSpPr>
              <a:spLocks noChangeShapeType="1"/>
            </p:cNvSpPr>
            <p:nvPr/>
          </p:nvSpPr>
          <p:spPr bwMode="auto">
            <a:xfrm flipH="1">
              <a:off x="10" y="86"/>
              <a:ext cx="2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5" name="Line 1736"/>
            <p:cNvSpPr>
              <a:spLocks noChangeShapeType="1"/>
            </p:cNvSpPr>
            <p:nvPr/>
          </p:nvSpPr>
          <p:spPr bwMode="auto">
            <a:xfrm>
              <a:off x="0" y="73"/>
              <a:ext cx="3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6" name="Line 1737"/>
            <p:cNvSpPr>
              <a:spLocks noChangeShapeType="1"/>
            </p:cNvSpPr>
            <p:nvPr/>
          </p:nvSpPr>
          <p:spPr bwMode="auto">
            <a:xfrm>
              <a:off x="0" y="71"/>
              <a:ext cx="3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7" name="Line 1738"/>
            <p:cNvSpPr>
              <a:spLocks noChangeShapeType="1"/>
            </p:cNvSpPr>
            <p:nvPr/>
          </p:nvSpPr>
          <p:spPr bwMode="auto">
            <a:xfrm>
              <a:off x="10" y="67"/>
              <a:ext cx="2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8" name="Line 1739"/>
            <p:cNvSpPr>
              <a:spLocks noChangeShapeType="1"/>
            </p:cNvSpPr>
            <p:nvPr/>
          </p:nvSpPr>
          <p:spPr bwMode="auto">
            <a:xfrm>
              <a:off x="10" y="68"/>
              <a:ext cx="2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89" name="Line 1740"/>
            <p:cNvSpPr>
              <a:spLocks noChangeShapeType="1"/>
            </p:cNvSpPr>
            <p:nvPr/>
          </p:nvSpPr>
          <p:spPr bwMode="auto">
            <a:xfrm>
              <a:off x="5" y="79"/>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0" name="Line 1741"/>
            <p:cNvSpPr>
              <a:spLocks noChangeShapeType="1"/>
            </p:cNvSpPr>
            <p:nvPr/>
          </p:nvSpPr>
          <p:spPr bwMode="auto">
            <a:xfrm>
              <a:off x="7" y="8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1" name="Line 1742"/>
            <p:cNvSpPr>
              <a:spLocks noChangeShapeType="1"/>
            </p:cNvSpPr>
            <p:nvPr/>
          </p:nvSpPr>
          <p:spPr bwMode="auto">
            <a:xfrm>
              <a:off x="8" y="82"/>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2" name="Line 1743"/>
            <p:cNvSpPr>
              <a:spLocks noChangeShapeType="1"/>
            </p:cNvSpPr>
            <p:nvPr/>
          </p:nvSpPr>
          <p:spPr bwMode="auto">
            <a:xfrm>
              <a:off x="4" y="77"/>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3" name="Line 1744"/>
            <p:cNvSpPr>
              <a:spLocks noChangeShapeType="1"/>
            </p:cNvSpPr>
            <p:nvPr/>
          </p:nvSpPr>
          <p:spPr bwMode="auto">
            <a:xfrm flipH="1" flipV="1">
              <a:off x="3" y="73"/>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4" name="Freeform 1745"/>
            <p:cNvSpPr>
              <a:spLocks/>
            </p:cNvSpPr>
            <p:nvPr/>
          </p:nvSpPr>
          <p:spPr bwMode="auto">
            <a:xfrm>
              <a:off x="3" y="77"/>
              <a:ext cx="1" cy="2"/>
            </a:xfrm>
            <a:custGeom>
              <a:avLst/>
              <a:gdLst>
                <a:gd name="T0" fmla="*/ 1 w 1"/>
                <a:gd name="T1" fmla="*/ 0 h 2"/>
                <a:gd name="T2" fmla="*/ 0 w 1"/>
                <a:gd name="T3" fmla="*/ 0 h 2"/>
                <a:gd name="T4" fmla="*/ 0 w 1"/>
                <a:gd name="T5" fmla="*/ 1 h 2"/>
                <a:gd name="T6" fmla="*/ 1 w 1"/>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lnTo>
                    <a:pt x="0" y="0"/>
                  </a:ln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295" name="Line 1746"/>
            <p:cNvSpPr>
              <a:spLocks noChangeShapeType="1"/>
            </p:cNvSpPr>
            <p:nvPr/>
          </p:nvSpPr>
          <p:spPr bwMode="auto">
            <a:xfrm flipH="1">
              <a:off x="33" y="6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6" name="Line 1747"/>
            <p:cNvSpPr>
              <a:spLocks noChangeShapeType="1"/>
            </p:cNvSpPr>
            <p:nvPr/>
          </p:nvSpPr>
          <p:spPr bwMode="auto">
            <a:xfrm>
              <a:off x="13" y="77"/>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7" name="Line 1748"/>
            <p:cNvSpPr>
              <a:spLocks noChangeShapeType="1"/>
            </p:cNvSpPr>
            <p:nvPr/>
          </p:nvSpPr>
          <p:spPr bwMode="auto">
            <a:xfrm>
              <a:off x="1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8" name="Line 1749"/>
            <p:cNvSpPr>
              <a:spLocks noChangeShapeType="1"/>
            </p:cNvSpPr>
            <p:nvPr/>
          </p:nvSpPr>
          <p:spPr bwMode="auto">
            <a:xfrm>
              <a:off x="1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299" name="Freeform 1750"/>
            <p:cNvSpPr>
              <a:spLocks/>
            </p:cNvSpPr>
            <p:nvPr/>
          </p:nvSpPr>
          <p:spPr bwMode="auto">
            <a:xfrm>
              <a:off x="4" y="77"/>
              <a:ext cx="25" cy="1"/>
            </a:xfrm>
            <a:custGeom>
              <a:avLst/>
              <a:gdLst>
                <a:gd name="T0" fmla="*/ 25 w 25"/>
                <a:gd name="T1" fmla="*/ 1 h 1"/>
                <a:gd name="T2" fmla="*/ 12 w 25"/>
                <a:gd name="T3" fmla="*/ 0 h 1"/>
                <a:gd name="T4" fmla="*/ 0 w 25"/>
                <a:gd name="T5" fmla="*/ 0 h 1"/>
                <a:gd name="T6" fmla="*/ 0 60000 65536"/>
                <a:gd name="T7" fmla="*/ 0 60000 65536"/>
                <a:gd name="T8" fmla="*/ 0 60000 65536"/>
              </a:gdLst>
              <a:ahLst/>
              <a:cxnLst>
                <a:cxn ang="T6">
                  <a:pos x="T0" y="T1"/>
                </a:cxn>
                <a:cxn ang="T7">
                  <a:pos x="T2" y="T3"/>
                </a:cxn>
                <a:cxn ang="T8">
                  <a:pos x="T4" y="T5"/>
                </a:cxn>
              </a:cxnLst>
              <a:rect l="0" t="0" r="r" b="b"/>
              <a:pathLst>
                <a:path w="25" h="1">
                  <a:moveTo>
                    <a:pt x="25" y="1"/>
                  </a:moveTo>
                  <a:lnTo>
                    <a:pt x="1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0" name="Freeform 1751"/>
            <p:cNvSpPr>
              <a:spLocks/>
            </p:cNvSpPr>
            <p:nvPr/>
          </p:nvSpPr>
          <p:spPr bwMode="auto">
            <a:xfrm>
              <a:off x="10" y="47"/>
              <a:ext cx="3" cy="22"/>
            </a:xfrm>
            <a:custGeom>
              <a:avLst/>
              <a:gdLst>
                <a:gd name="T0" fmla="*/ 3 w 3"/>
                <a:gd name="T1" fmla="*/ 0 h 22"/>
                <a:gd name="T2" fmla="*/ 1 w 3"/>
                <a:gd name="T3" fmla="*/ 7 h 22"/>
                <a:gd name="T4" fmla="*/ 0 w 3"/>
                <a:gd name="T5" fmla="*/ 14 h 22"/>
                <a:gd name="T6" fmla="*/ 0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1" name="Freeform 1752"/>
            <p:cNvSpPr>
              <a:spLocks/>
            </p:cNvSpPr>
            <p:nvPr/>
          </p:nvSpPr>
          <p:spPr bwMode="auto">
            <a:xfrm>
              <a:off x="9" y="48"/>
              <a:ext cx="2" cy="20"/>
            </a:xfrm>
            <a:custGeom>
              <a:avLst/>
              <a:gdLst>
                <a:gd name="T0" fmla="*/ 2 w 2"/>
                <a:gd name="T1" fmla="*/ 0 h 20"/>
                <a:gd name="T2" fmla="*/ 0 w 2"/>
                <a:gd name="T3" fmla="*/ 10 h 20"/>
                <a:gd name="T4" fmla="*/ 0 w 2"/>
                <a:gd name="T5" fmla="*/ 20 h 20"/>
                <a:gd name="T6" fmla="*/ 0 60000 65536"/>
                <a:gd name="T7" fmla="*/ 0 60000 65536"/>
                <a:gd name="T8" fmla="*/ 0 60000 65536"/>
              </a:gdLst>
              <a:ahLst/>
              <a:cxnLst>
                <a:cxn ang="T6">
                  <a:pos x="T0" y="T1"/>
                </a:cxn>
                <a:cxn ang="T7">
                  <a:pos x="T2" y="T3"/>
                </a:cxn>
                <a:cxn ang="T8">
                  <a:pos x="T4" y="T5"/>
                </a:cxn>
              </a:cxnLst>
              <a:rect l="0" t="0" r="r" b="b"/>
              <a:pathLst>
                <a:path w="2" h="20">
                  <a:moveTo>
                    <a:pt x="2" y="0"/>
                  </a:moveTo>
                  <a:lnTo>
                    <a:pt x="0" y="10"/>
                  </a:lnTo>
                  <a:lnTo>
                    <a:pt x="0" y="2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2" name="Freeform 1753"/>
            <p:cNvSpPr>
              <a:spLocks/>
            </p:cNvSpPr>
            <p:nvPr/>
          </p:nvSpPr>
          <p:spPr bwMode="auto">
            <a:xfrm>
              <a:off x="3" y="46"/>
              <a:ext cx="3" cy="22"/>
            </a:xfrm>
            <a:custGeom>
              <a:avLst/>
              <a:gdLst>
                <a:gd name="T0" fmla="*/ 3 w 3"/>
                <a:gd name="T1" fmla="*/ 0 h 22"/>
                <a:gd name="T2" fmla="*/ 1 w 3"/>
                <a:gd name="T3" fmla="*/ 7 h 22"/>
                <a:gd name="T4" fmla="*/ 0 w 3"/>
                <a:gd name="T5" fmla="*/ 15 h 22"/>
                <a:gd name="T6" fmla="*/ 1 w 3"/>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2">
                  <a:moveTo>
                    <a:pt x="3" y="0"/>
                  </a:moveTo>
                  <a:lnTo>
                    <a:pt x="1" y="7"/>
                  </a:lnTo>
                  <a:lnTo>
                    <a:pt x="0" y="15"/>
                  </a:lnTo>
                  <a:lnTo>
                    <a:pt x="1"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03" name="Line 1754"/>
            <p:cNvSpPr>
              <a:spLocks noChangeShapeType="1"/>
            </p:cNvSpPr>
            <p:nvPr/>
          </p:nvSpPr>
          <p:spPr bwMode="auto">
            <a:xfrm flipH="1" flipV="1">
              <a:off x="10" y="46"/>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4" name="Line 1755"/>
            <p:cNvSpPr>
              <a:spLocks noChangeShapeType="1"/>
            </p:cNvSpPr>
            <p:nvPr/>
          </p:nvSpPr>
          <p:spPr bwMode="auto">
            <a:xfrm>
              <a:off x="7" y="45"/>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5" name="Line 1756"/>
            <p:cNvSpPr>
              <a:spLocks noChangeShapeType="1"/>
            </p:cNvSpPr>
            <p:nvPr/>
          </p:nvSpPr>
          <p:spPr bwMode="auto">
            <a:xfrm flipH="1">
              <a:off x="6" y="4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6" name="Line 1757"/>
            <p:cNvSpPr>
              <a:spLocks noChangeShapeType="1"/>
            </p:cNvSpPr>
            <p:nvPr/>
          </p:nvSpPr>
          <p:spPr bwMode="auto">
            <a:xfrm flipH="1" flipV="1">
              <a:off x="11" y="43"/>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7" name="Line 1758"/>
            <p:cNvSpPr>
              <a:spLocks noChangeShapeType="1"/>
            </p:cNvSpPr>
            <p:nvPr/>
          </p:nvSpPr>
          <p:spPr bwMode="auto">
            <a:xfrm>
              <a:off x="9" y="69"/>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8" name="Line 1759"/>
            <p:cNvSpPr>
              <a:spLocks noChangeShapeType="1"/>
            </p:cNvSpPr>
            <p:nvPr/>
          </p:nvSpPr>
          <p:spPr bwMode="auto">
            <a:xfrm>
              <a:off x="5" y="4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09" name="Freeform 1760"/>
            <p:cNvSpPr>
              <a:spLocks/>
            </p:cNvSpPr>
            <p:nvPr/>
          </p:nvSpPr>
          <p:spPr bwMode="auto">
            <a:xfrm>
              <a:off x="5" y="49"/>
              <a:ext cx="2" cy="19"/>
            </a:xfrm>
            <a:custGeom>
              <a:avLst/>
              <a:gdLst>
                <a:gd name="T0" fmla="*/ 2 w 2"/>
                <a:gd name="T1" fmla="*/ 0 h 19"/>
                <a:gd name="T2" fmla="*/ 1 w 2"/>
                <a:gd name="T3" fmla="*/ 9 h 19"/>
                <a:gd name="T4" fmla="*/ 0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1"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0" name="Freeform 1761"/>
            <p:cNvSpPr>
              <a:spLocks/>
            </p:cNvSpPr>
            <p:nvPr/>
          </p:nvSpPr>
          <p:spPr bwMode="auto">
            <a:xfrm>
              <a:off x="7" y="49"/>
              <a:ext cx="1" cy="19"/>
            </a:xfrm>
            <a:custGeom>
              <a:avLst/>
              <a:gdLst>
                <a:gd name="T0" fmla="*/ 1 w 1"/>
                <a:gd name="T1" fmla="*/ 0 h 19"/>
                <a:gd name="T2" fmla="*/ 0 w 1"/>
                <a:gd name="T3" fmla="*/ 9 h 19"/>
                <a:gd name="T4" fmla="*/ 0 w 1"/>
                <a:gd name="T5" fmla="*/ 19 h 19"/>
                <a:gd name="T6" fmla="*/ 0 60000 65536"/>
                <a:gd name="T7" fmla="*/ 0 60000 65536"/>
                <a:gd name="T8" fmla="*/ 0 60000 65536"/>
              </a:gdLst>
              <a:ahLst/>
              <a:cxnLst>
                <a:cxn ang="T6">
                  <a:pos x="T0" y="T1"/>
                </a:cxn>
                <a:cxn ang="T7">
                  <a:pos x="T2" y="T3"/>
                </a:cxn>
                <a:cxn ang="T8">
                  <a:pos x="T4" y="T5"/>
                </a:cxn>
              </a:cxnLst>
              <a:rect l="0" t="0" r="r" b="b"/>
              <a:pathLst>
                <a:path w="1" h="19">
                  <a:moveTo>
                    <a:pt x="1" y="0"/>
                  </a:moveTo>
                  <a:lnTo>
                    <a:pt x="0" y="9"/>
                  </a:lnTo>
                  <a:lnTo>
                    <a:pt x="0"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1" name="Line 1762"/>
            <p:cNvSpPr>
              <a:spLocks noChangeShapeType="1"/>
            </p:cNvSpPr>
            <p:nvPr/>
          </p:nvSpPr>
          <p:spPr bwMode="auto">
            <a:xfrm>
              <a:off x="4" y="5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2" name="Line 1763"/>
            <p:cNvSpPr>
              <a:spLocks noChangeShapeType="1"/>
            </p:cNvSpPr>
            <p:nvPr/>
          </p:nvSpPr>
          <p:spPr bwMode="auto">
            <a:xfrm>
              <a:off x="3" y="62"/>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3" name="Freeform 1764"/>
            <p:cNvSpPr>
              <a:spLocks/>
            </p:cNvSpPr>
            <p:nvPr/>
          </p:nvSpPr>
          <p:spPr bwMode="auto">
            <a:xfrm>
              <a:off x="7" y="49"/>
              <a:ext cx="2" cy="19"/>
            </a:xfrm>
            <a:custGeom>
              <a:avLst/>
              <a:gdLst>
                <a:gd name="T0" fmla="*/ 2 w 2"/>
                <a:gd name="T1" fmla="*/ 0 h 19"/>
                <a:gd name="T2" fmla="*/ 0 w 2"/>
                <a:gd name="T3" fmla="*/ 9 h 19"/>
                <a:gd name="T4" fmla="*/ 1 w 2"/>
                <a:gd name="T5" fmla="*/ 19 h 19"/>
                <a:gd name="T6" fmla="*/ 0 60000 65536"/>
                <a:gd name="T7" fmla="*/ 0 60000 65536"/>
                <a:gd name="T8" fmla="*/ 0 60000 65536"/>
              </a:gdLst>
              <a:ahLst/>
              <a:cxnLst>
                <a:cxn ang="T6">
                  <a:pos x="T0" y="T1"/>
                </a:cxn>
                <a:cxn ang="T7">
                  <a:pos x="T2" y="T3"/>
                </a:cxn>
                <a:cxn ang="T8">
                  <a:pos x="T4" y="T5"/>
                </a:cxn>
              </a:cxnLst>
              <a:rect l="0" t="0" r="r" b="b"/>
              <a:pathLst>
                <a:path w="2" h="19">
                  <a:moveTo>
                    <a:pt x="2" y="0"/>
                  </a:moveTo>
                  <a:lnTo>
                    <a:pt x="0" y="9"/>
                  </a:lnTo>
                  <a:lnTo>
                    <a:pt x="1" y="1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4" name="Line 1765"/>
            <p:cNvSpPr>
              <a:spLocks noChangeShapeType="1"/>
            </p:cNvSpPr>
            <p:nvPr/>
          </p:nvSpPr>
          <p:spPr bwMode="auto">
            <a:xfrm>
              <a:off x="4" y="5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5" name="Line 1766"/>
            <p:cNvSpPr>
              <a:spLocks noChangeShapeType="1"/>
            </p:cNvSpPr>
            <p:nvPr/>
          </p:nvSpPr>
          <p:spPr bwMode="auto">
            <a:xfrm>
              <a:off x="111" y="73"/>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6" name="Line 1767"/>
            <p:cNvSpPr>
              <a:spLocks noChangeShapeType="1"/>
            </p:cNvSpPr>
            <p:nvPr/>
          </p:nvSpPr>
          <p:spPr bwMode="auto">
            <a:xfrm>
              <a:off x="90" y="82"/>
              <a:ext cx="14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7" name="Line 1768"/>
            <p:cNvSpPr>
              <a:spLocks noChangeShapeType="1"/>
            </p:cNvSpPr>
            <p:nvPr/>
          </p:nvSpPr>
          <p:spPr bwMode="auto">
            <a:xfrm>
              <a:off x="94" y="92"/>
              <a:ext cx="1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18" name="Freeform 1769"/>
            <p:cNvSpPr>
              <a:spLocks/>
            </p:cNvSpPr>
            <p:nvPr/>
          </p:nvSpPr>
          <p:spPr bwMode="auto">
            <a:xfrm>
              <a:off x="82" y="87"/>
              <a:ext cx="8" cy="2"/>
            </a:xfrm>
            <a:custGeom>
              <a:avLst/>
              <a:gdLst>
                <a:gd name="T0" fmla="*/ 8 w 8"/>
                <a:gd name="T1" fmla="*/ 0 h 2"/>
                <a:gd name="T2" fmla="*/ 4 w 8"/>
                <a:gd name="T3" fmla="*/ 0 h 2"/>
                <a:gd name="T4" fmla="*/ 0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8" y="0"/>
                  </a:moveTo>
                  <a:lnTo>
                    <a:pt x="4"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19" name="Freeform 1770"/>
            <p:cNvSpPr>
              <a:spLocks/>
            </p:cNvSpPr>
            <p:nvPr/>
          </p:nvSpPr>
          <p:spPr bwMode="auto">
            <a:xfrm>
              <a:off x="88" y="89"/>
              <a:ext cx="7" cy="2"/>
            </a:xfrm>
            <a:custGeom>
              <a:avLst/>
              <a:gdLst>
                <a:gd name="T0" fmla="*/ 0 w 7"/>
                <a:gd name="T1" fmla="*/ 0 h 2"/>
                <a:gd name="T2" fmla="*/ 3 w 7"/>
                <a:gd name="T3" fmla="*/ 2 h 2"/>
                <a:gd name="T4" fmla="*/ 7 w 7"/>
                <a:gd name="T5" fmla="*/ 2 h 2"/>
                <a:gd name="T6" fmla="*/ 0 60000 65536"/>
                <a:gd name="T7" fmla="*/ 0 60000 65536"/>
                <a:gd name="T8" fmla="*/ 0 60000 65536"/>
              </a:gdLst>
              <a:ahLst/>
              <a:cxnLst>
                <a:cxn ang="T6">
                  <a:pos x="T0" y="T1"/>
                </a:cxn>
                <a:cxn ang="T7">
                  <a:pos x="T2" y="T3"/>
                </a:cxn>
                <a:cxn ang="T8">
                  <a:pos x="T4" y="T5"/>
                </a:cxn>
              </a:cxnLst>
              <a:rect l="0" t="0" r="r" b="b"/>
              <a:pathLst>
                <a:path w="7" h="2">
                  <a:moveTo>
                    <a:pt x="0" y="0"/>
                  </a:moveTo>
                  <a:lnTo>
                    <a:pt x="3" y="2"/>
                  </a:lnTo>
                  <a:lnTo>
                    <a:pt x="7"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0" name="Freeform 1771"/>
            <p:cNvSpPr>
              <a:spLocks/>
            </p:cNvSpPr>
            <p:nvPr/>
          </p:nvSpPr>
          <p:spPr bwMode="auto">
            <a:xfrm>
              <a:off x="207" y="91"/>
              <a:ext cx="6" cy="1"/>
            </a:xfrm>
            <a:custGeom>
              <a:avLst/>
              <a:gdLst>
                <a:gd name="T0" fmla="*/ 0 w 6"/>
                <a:gd name="T1" fmla="*/ 0 h 1"/>
                <a:gd name="T2" fmla="*/ 2 w 6"/>
                <a:gd name="T3" fmla="*/ 1 h 1"/>
                <a:gd name="T4" fmla="*/ 4 w 6"/>
                <a:gd name="T5" fmla="*/ 1 h 1"/>
                <a:gd name="T6" fmla="*/ 6 w 6"/>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1">
                  <a:moveTo>
                    <a:pt x="0" y="0"/>
                  </a:moveTo>
                  <a:lnTo>
                    <a:pt x="2" y="1"/>
                  </a:lnTo>
                  <a:lnTo>
                    <a:pt x="4" y="1"/>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1" name="Freeform 1772"/>
            <p:cNvSpPr>
              <a:spLocks/>
            </p:cNvSpPr>
            <p:nvPr/>
          </p:nvSpPr>
          <p:spPr bwMode="auto">
            <a:xfrm>
              <a:off x="213" y="91"/>
              <a:ext cx="11" cy="1"/>
            </a:xfrm>
            <a:custGeom>
              <a:avLst/>
              <a:gdLst>
                <a:gd name="T0" fmla="*/ 0 w 11"/>
                <a:gd name="T1" fmla="*/ 0 h 1"/>
                <a:gd name="T2" fmla="*/ 3 w 11"/>
                <a:gd name="T3" fmla="*/ 1 h 1"/>
                <a:gd name="T4" fmla="*/ 7 w 11"/>
                <a:gd name="T5" fmla="*/ 1 h 1"/>
                <a:gd name="T6" fmla="*/ 11 w 1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1">
                  <a:moveTo>
                    <a:pt x="0" y="0"/>
                  </a:moveTo>
                  <a:lnTo>
                    <a:pt x="3" y="1"/>
                  </a:lnTo>
                  <a:lnTo>
                    <a:pt x="7" y="1"/>
                  </a:lnTo>
                  <a:lnTo>
                    <a:pt x="1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2" name="Freeform 1773"/>
            <p:cNvSpPr>
              <a:spLocks/>
            </p:cNvSpPr>
            <p:nvPr/>
          </p:nvSpPr>
          <p:spPr bwMode="auto">
            <a:xfrm>
              <a:off x="224" y="91"/>
              <a:ext cx="6" cy="1"/>
            </a:xfrm>
            <a:custGeom>
              <a:avLst/>
              <a:gdLst>
                <a:gd name="T0" fmla="*/ 0 w 6"/>
                <a:gd name="T1" fmla="*/ 0 h 1"/>
                <a:gd name="T2" fmla="*/ 3 w 6"/>
                <a:gd name="T3" fmla="*/ 1 h 1"/>
                <a:gd name="T4" fmla="*/ 6 w 6"/>
                <a:gd name="T5" fmla="*/ 1 h 1"/>
                <a:gd name="T6" fmla="*/ 0 60000 65536"/>
                <a:gd name="T7" fmla="*/ 0 60000 65536"/>
                <a:gd name="T8" fmla="*/ 0 60000 65536"/>
              </a:gdLst>
              <a:ahLst/>
              <a:cxnLst>
                <a:cxn ang="T6">
                  <a:pos x="T0" y="T1"/>
                </a:cxn>
                <a:cxn ang="T7">
                  <a:pos x="T2" y="T3"/>
                </a:cxn>
                <a:cxn ang="T8">
                  <a:pos x="T4" y="T5"/>
                </a:cxn>
              </a:cxnLst>
              <a:rect l="0" t="0" r="r" b="b"/>
              <a:pathLst>
                <a:path w="6" h="1">
                  <a:moveTo>
                    <a:pt x="0" y="0"/>
                  </a:moveTo>
                  <a:lnTo>
                    <a:pt x="3" y="1"/>
                  </a:lnTo>
                  <a:lnTo>
                    <a:pt x="6"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3" name="Line 1774"/>
            <p:cNvSpPr>
              <a:spLocks noChangeShapeType="1"/>
            </p:cNvSpPr>
            <p:nvPr/>
          </p:nvSpPr>
          <p:spPr bwMode="auto">
            <a:xfrm flipV="1">
              <a:off x="230" y="91"/>
              <a:ext cx="1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24" name="Freeform 1775"/>
            <p:cNvSpPr>
              <a:spLocks/>
            </p:cNvSpPr>
            <p:nvPr/>
          </p:nvSpPr>
          <p:spPr bwMode="auto">
            <a:xfrm>
              <a:off x="240" y="43"/>
              <a:ext cx="8" cy="2"/>
            </a:xfrm>
            <a:custGeom>
              <a:avLst/>
              <a:gdLst>
                <a:gd name="T0" fmla="*/ 8 w 8"/>
                <a:gd name="T1" fmla="*/ 2 h 2"/>
                <a:gd name="T2" fmla="*/ 5 w 8"/>
                <a:gd name="T3" fmla="*/ 0 h 2"/>
                <a:gd name="T4" fmla="*/ 2 w 8"/>
                <a:gd name="T5" fmla="*/ 1 h 2"/>
                <a:gd name="T6" fmla="*/ 0 w 8"/>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2">
                  <a:moveTo>
                    <a:pt x="8" y="2"/>
                  </a:moveTo>
                  <a:lnTo>
                    <a:pt x="5" y="0"/>
                  </a:lnTo>
                  <a:lnTo>
                    <a:pt x="2"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5" name="Freeform 1776"/>
            <p:cNvSpPr>
              <a:spLocks/>
            </p:cNvSpPr>
            <p:nvPr/>
          </p:nvSpPr>
          <p:spPr bwMode="auto">
            <a:xfrm>
              <a:off x="240" y="48"/>
              <a:ext cx="8" cy="1"/>
            </a:xfrm>
            <a:custGeom>
              <a:avLst/>
              <a:gdLst>
                <a:gd name="T0" fmla="*/ 0 w 8"/>
                <a:gd name="T1" fmla="*/ 0 h 1"/>
                <a:gd name="T2" fmla="*/ 3 w 8"/>
                <a:gd name="T3" fmla="*/ 1 h 1"/>
                <a:gd name="T4" fmla="*/ 6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6"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6" name="Freeform 1777"/>
            <p:cNvSpPr>
              <a:spLocks/>
            </p:cNvSpPr>
            <p:nvPr/>
          </p:nvSpPr>
          <p:spPr bwMode="auto">
            <a:xfrm>
              <a:off x="249" y="44"/>
              <a:ext cx="3" cy="4"/>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4">
                  <a:moveTo>
                    <a:pt x="0" y="3"/>
                  </a:moveTo>
                  <a:lnTo>
                    <a:pt x="2" y="4"/>
                  </a:lnTo>
                  <a:lnTo>
                    <a:pt x="2" y="3"/>
                  </a:lnTo>
                  <a:lnTo>
                    <a:pt x="3" y="2"/>
                  </a:lnTo>
                  <a:lnTo>
                    <a:pt x="2" y="1"/>
                  </a:ln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7" name="Freeform 1778"/>
            <p:cNvSpPr>
              <a:spLocks/>
            </p:cNvSpPr>
            <p:nvPr/>
          </p:nvSpPr>
          <p:spPr bwMode="auto">
            <a:xfrm>
              <a:off x="251" y="47"/>
              <a:ext cx="5" cy="6"/>
            </a:xfrm>
            <a:custGeom>
              <a:avLst/>
              <a:gdLst>
                <a:gd name="T0" fmla="*/ 0 w 5"/>
                <a:gd name="T1" fmla="*/ 6 h 6"/>
                <a:gd name="T2" fmla="*/ 2 w 5"/>
                <a:gd name="T3" fmla="*/ 5 h 6"/>
                <a:gd name="T4" fmla="*/ 4 w 5"/>
                <a:gd name="T5" fmla="*/ 3 h 6"/>
                <a:gd name="T6" fmla="*/ 5 w 5"/>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6">
                  <a:moveTo>
                    <a:pt x="0" y="6"/>
                  </a:moveTo>
                  <a:lnTo>
                    <a:pt x="2" y="5"/>
                  </a:lnTo>
                  <a:lnTo>
                    <a:pt x="4" y="3"/>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8" name="Freeform 1779"/>
            <p:cNvSpPr>
              <a:spLocks/>
            </p:cNvSpPr>
            <p:nvPr/>
          </p:nvSpPr>
          <p:spPr bwMode="auto">
            <a:xfrm>
              <a:off x="44" y="66"/>
              <a:ext cx="30" cy="32"/>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29" name="Freeform 1780"/>
            <p:cNvSpPr>
              <a:spLocks/>
            </p:cNvSpPr>
            <p:nvPr/>
          </p:nvSpPr>
          <p:spPr bwMode="auto">
            <a:xfrm>
              <a:off x="49"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0" name="Freeform 1781"/>
            <p:cNvSpPr>
              <a:spLocks/>
            </p:cNvSpPr>
            <p:nvPr/>
          </p:nvSpPr>
          <p:spPr bwMode="auto">
            <a:xfrm>
              <a:off x="249" y="66"/>
              <a:ext cx="30" cy="32"/>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1" name="Freeform 1782"/>
            <p:cNvSpPr>
              <a:spLocks/>
            </p:cNvSpPr>
            <p:nvPr/>
          </p:nvSpPr>
          <p:spPr bwMode="auto">
            <a:xfrm>
              <a:off x="254" y="71"/>
              <a:ext cx="20" cy="22"/>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2" name="Line 1783"/>
            <p:cNvSpPr>
              <a:spLocks noChangeShapeType="1"/>
            </p:cNvSpPr>
            <p:nvPr/>
          </p:nvSpPr>
          <p:spPr bwMode="auto">
            <a:xfrm flipV="1">
              <a:off x="291" y="87"/>
              <a:ext cx="30"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3" name="Line 1784"/>
            <p:cNvSpPr>
              <a:spLocks noChangeShapeType="1"/>
            </p:cNvSpPr>
            <p:nvPr/>
          </p:nvSpPr>
          <p:spPr bwMode="auto">
            <a:xfrm>
              <a:off x="286" y="89"/>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4" name="Freeform 1785"/>
            <p:cNvSpPr>
              <a:spLocks/>
            </p:cNvSpPr>
            <p:nvPr/>
          </p:nvSpPr>
          <p:spPr bwMode="auto">
            <a:xfrm>
              <a:off x="321" y="83"/>
              <a:ext cx="6" cy="4"/>
            </a:xfrm>
            <a:custGeom>
              <a:avLst/>
              <a:gdLst>
                <a:gd name="T0" fmla="*/ 0 w 6"/>
                <a:gd name="T1" fmla="*/ 4 h 4"/>
                <a:gd name="T2" fmla="*/ 4 w 6"/>
                <a:gd name="T3" fmla="*/ 2 h 4"/>
                <a:gd name="T4" fmla="*/ 6 w 6"/>
                <a:gd name="T5" fmla="*/ 0 h 4"/>
                <a:gd name="T6" fmla="*/ 0 60000 65536"/>
                <a:gd name="T7" fmla="*/ 0 60000 65536"/>
                <a:gd name="T8" fmla="*/ 0 60000 65536"/>
              </a:gdLst>
              <a:ahLst/>
              <a:cxnLst>
                <a:cxn ang="T6">
                  <a:pos x="T0" y="T1"/>
                </a:cxn>
                <a:cxn ang="T7">
                  <a:pos x="T2" y="T3"/>
                </a:cxn>
                <a:cxn ang="T8">
                  <a:pos x="T4" y="T5"/>
                </a:cxn>
              </a:cxnLst>
              <a:rect l="0" t="0" r="r" b="b"/>
              <a:pathLst>
                <a:path w="6" h="4">
                  <a:moveTo>
                    <a:pt x="0" y="4"/>
                  </a:moveTo>
                  <a:lnTo>
                    <a:pt x="4" y="2"/>
                  </a:lnTo>
                  <a:lnTo>
                    <a:pt x="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5" name="Freeform 1786"/>
            <p:cNvSpPr>
              <a:spLocks/>
            </p:cNvSpPr>
            <p:nvPr/>
          </p:nvSpPr>
          <p:spPr bwMode="auto">
            <a:xfrm>
              <a:off x="272" y="60"/>
              <a:ext cx="16" cy="10"/>
            </a:xfrm>
            <a:custGeom>
              <a:avLst/>
              <a:gdLst>
                <a:gd name="T0" fmla="*/ 16 w 16"/>
                <a:gd name="T1" fmla="*/ 10 h 10"/>
                <a:gd name="T2" fmla="*/ 13 w 16"/>
                <a:gd name="T3" fmla="*/ 6 h 10"/>
                <a:gd name="T4" fmla="*/ 9 w 16"/>
                <a:gd name="T5" fmla="*/ 3 h 10"/>
                <a:gd name="T6" fmla="*/ 5 w 16"/>
                <a:gd name="T7" fmla="*/ 1 h 10"/>
                <a:gd name="T8" fmla="*/ 0 w 16"/>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 h="10">
                  <a:moveTo>
                    <a:pt x="16" y="10"/>
                  </a:moveTo>
                  <a:lnTo>
                    <a:pt x="13" y="6"/>
                  </a:lnTo>
                  <a:lnTo>
                    <a:pt x="9" y="3"/>
                  </a:ln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6" name="Freeform 1787"/>
            <p:cNvSpPr>
              <a:spLocks/>
            </p:cNvSpPr>
            <p:nvPr/>
          </p:nvSpPr>
          <p:spPr bwMode="auto">
            <a:xfrm>
              <a:off x="254" y="59"/>
              <a:ext cx="18" cy="1"/>
            </a:xfrm>
            <a:custGeom>
              <a:avLst/>
              <a:gdLst>
                <a:gd name="T0" fmla="*/ 18 w 18"/>
                <a:gd name="T1" fmla="*/ 1 h 1"/>
                <a:gd name="T2" fmla="*/ 9 w 18"/>
                <a:gd name="T3" fmla="*/ 0 h 1"/>
                <a:gd name="T4" fmla="*/ 0 w 18"/>
                <a:gd name="T5" fmla="*/ 1 h 1"/>
                <a:gd name="T6" fmla="*/ 0 60000 65536"/>
                <a:gd name="T7" fmla="*/ 0 60000 65536"/>
                <a:gd name="T8" fmla="*/ 0 60000 65536"/>
              </a:gdLst>
              <a:ahLst/>
              <a:cxnLst>
                <a:cxn ang="T6">
                  <a:pos x="T0" y="T1"/>
                </a:cxn>
                <a:cxn ang="T7">
                  <a:pos x="T2" y="T3"/>
                </a:cxn>
                <a:cxn ang="T8">
                  <a:pos x="T4" y="T5"/>
                </a:cxn>
              </a:cxnLst>
              <a:rect l="0" t="0" r="r" b="b"/>
              <a:pathLst>
                <a:path w="18" h="1">
                  <a:moveTo>
                    <a:pt x="18" y="1"/>
                  </a:moveTo>
                  <a:lnTo>
                    <a:pt x="9"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7" name="Freeform 1788"/>
            <p:cNvSpPr>
              <a:spLocks/>
            </p:cNvSpPr>
            <p:nvPr/>
          </p:nvSpPr>
          <p:spPr bwMode="auto">
            <a:xfrm>
              <a:off x="33" y="84"/>
              <a:ext cx="3" cy="4"/>
            </a:xfrm>
            <a:custGeom>
              <a:avLst/>
              <a:gdLst>
                <a:gd name="T0" fmla="*/ 0 w 3"/>
                <a:gd name="T1" fmla="*/ 0 h 4"/>
                <a:gd name="T2" fmla="*/ 0 w 3"/>
                <a:gd name="T3" fmla="*/ 2 h 4"/>
                <a:gd name="T4" fmla="*/ 1 w 3"/>
                <a:gd name="T5" fmla="*/ 4 h 4"/>
                <a:gd name="T6" fmla="*/ 3 w 3"/>
                <a:gd name="T7" fmla="*/ 4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lnTo>
                    <a:pt x="0" y="2"/>
                  </a:lnTo>
                  <a:lnTo>
                    <a:pt x="1" y="4"/>
                  </a:lnTo>
                  <a:lnTo>
                    <a:pt x="3"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38" name="Line 1789"/>
            <p:cNvSpPr>
              <a:spLocks noChangeShapeType="1"/>
            </p:cNvSpPr>
            <p:nvPr/>
          </p:nvSpPr>
          <p:spPr bwMode="auto">
            <a:xfrm>
              <a:off x="82" y="68"/>
              <a:ext cx="16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39" name="Line 1790"/>
            <p:cNvSpPr>
              <a:spLocks noChangeShapeType="1"/>
            </p:cNvSpPr>
            <p:nvPr/>
          </p:nvSpPr>
          <p:spPr bwMode="auto">
            <a:xfrm>
              <a:off x="84" y="70"/>
              <a:ext cx="15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0" name="Line 1791"/>
            <p:cNvSpPr>
              <a:spLocks noChangeShapeType="1"/>
            </p:cNvSpPr>
            <p:nvPr/>
          </p:nvSpPr>
          <p:spPr bwMode="auto">
            <a:xfrm>
              <a:off x="85" y="73"/>
              <a:ext cx="1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1" name="Freeform 1792"/>
            <p:cNvSpPr>
              <a:spLocks/>
            </p:cNvSpPr>
            <p:nvPr/>
          </p:nvSpPr>
          <p:spPr bwMode="auto">
            <a:xfrm>
              <a:off x="242" y="59"/>
              <a:ext cx="7" cy="8"/>
            </a:xfrm>
            <a:custGeom>
              <a:avLst/>
              <a:gdLst>
                <a:gd name="T0" fmla="*/ 7 w 7"/>
                <a:gd name="T1" fmla="*/ 0 h 8"/>
                <a:gd name="T2" fmla="*/ 3 w 7"/>
                <a:gd name="T3" fmla="*/ 3 h 8"/>
                <a:gd name="T4" fmla="*/ 0 w 7"/>
                <a:gd name="T5" fmla="*/ 8 h 8"/>
                <a:gd name="T6" fmla="*/ 0 60000 65536"/>
                <a:gd name="T7" fmla="*/ 0 60000 65536"/>
                <a:gd name="T8" fmla="*/ 0 60000 65536"/>
              </a:gdLst>
              <a:ahLst/>
              <a:cxnLst>
                <a:cxn ang="T6">
                  <a:pos x="T0" y="T1"/>
                </a:cxn>
                <a:cxn ang="T7">
                  <a:pos x="T2" y="T3"/>
                </a:cxn>
                <a:cxn ang="T8">
                  <a:pos x="T4" y="T5"/>
                </a:cxn>
              </a:cxnLst>
              <a:rect l="0" t="0" r="r" b="b"/>
              <a:pathLst>
                <a:path w="7" h="8">
                  <a:moveTo>
                    <a:pt x="7" y="0"/>
                  </a:moveTo>
                  <a:lnTo>
                    <a:pt x="3" y="3"/>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42" name="Line 1793"/>
            <p:cNvSpPr>
              <a:spLocks noChangeShapeType="1"/>
            </p:cNvSpPr>
            <p:nvPr/>
          </p:nvSpPr>
          <p:spPr bwMode="auto">
            <a:xfrm>
              <a:off x="204" y="6"/>
              <a:ext cx="2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3" name="Line 1794"/>
            <p:cNvSpPr>
              <a:spLocks noChangeShapeType="1"/>
            </p:cNvSpPr>
            <p:nvPr/>
          </p:nvSpPr>
          <p:spPr bwMode="auto">
            <a:xfrm flipV="1">
              <a:off x="290" y="68"/>
              <a:ext cx="5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4" name="Line 1795"/>
            <p:cNvSpPr>
              <a:spLocks noChangeShapeType="1"/>
            </p:cNvSpPr>
            <p:nvPr/>
          </p:nvSpPr>
          <p:spPr bwMode="auto">
            <a:xfrm flipV="1">
              <a:off x="288" y="71"/>
              <a:ext cx="5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5" name="Line 1796"/>
            <p:cNvSpPr>
              <a:spLocks noChangeShapeType="1"/>
            </p:cNvSpPr>
            <p:nvPr/>
          </p:nvSpPr>
          <p:spPr bwMode="auto">
            <a:xfrm flipV="1">
              <a:off x="292" y="76"/>
              <a:ext cx="5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6" name="Line 1797"/>
            <p:cNvSpPr>
              <a:spLocks noChangeShapeType="1"/>
            </p:cNvSpPr>
            <p:nvPr/>
          </p:nvSpPr>
          <p:spPr bwMode="auto">
            <a:xfrm flipV="1">
              <a:off x="296" y="81"/>
              <a:ext cx="38"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7" name="Line 1798"/>
            <p:cNvSpPr>
              <a:spLocks noChangeShapeType="1"/>
            </p:cNvSpPr>
            <p:nvPr/>
          </p:nvSpPr>
          <p:spPr bwMode="auto">
            <a:xfrm flipH="1" flipV="1">
              <a:off x="233" y="7"/>
              <a:ext cx="10"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8" name="Line 1799"/>
            <p:cNvSpPr>
              <a:spLocks noChangeShapeType="1"/>
            </p:cNvSpPr>
            <p:nvPr/>
          </p:nvSpPr>
          <p:spPr bwMode="auto">
            <a:xfrm flipH="1">
              <a:off x="205" y="4"/>
              <a:ext cx="1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49" name="Line 1800"/>
            <p:cNvSpPr>
              <a:spLocks noChangeShapeType="1"/>
            </p:cNvSpPr>
            <p:nvPr/>
          </p:nvSpPr>
          <p:spPr bwMode="auto">
            <a:xfrm flipH="1" flipV="1">
              <a:off x="233" y="9"/>
              <a:ext cx="9"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0" name="Line 1801"/>
            <p:cNvSpPr>
              <a:spLocks noChangeShapeType="1"/>
            </p:cNvSpPr>
            <p:nvPr/>
          </p:nvSpPr>
          <p:spPr bwMode="auto">
            <a:xfrm flipH="1" flipV="1">
              <a:off x="233" y="10"/>
              <a:ext cx="7"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1" name="Line 1802"/>
            <p:cNvSpPr>
              <a:spLocks noChangeShapeType="1"/>
            </p:cNvSpPr>
            <p:nvPr/>
          </p:nvSpPr>
          <p:spPr bwMode="auto">
            <a:xfrm flipH="1" flipV="1">
              <a:off x="204" y="5"/>
              <a:ext cx="2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2" name="Line 1803"/>
            <p:cNvSpPr>
              <a:spLocks noChangeShapeType="1"/>
            </p:cNvSpPr>
            <p:nvPr/>
          </p:nvSpPr>
          <p:spPr bwMode="auto">
            <a:xfrm flipH="1" flipV="1">
              <a:off x="230" y="9"/>
              <a:ext cx="1" cy="2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3" name="Freeform 1804"/>
            <p:cNvSpPr>
              <a:spLocks/>
            </p:cNvSpPr>
            <p:nvPr/>
          </p:nvSpPr>
          <p:spPr bwMode="auto">
            <a:xfrm>
              <a:off x="242" y="15"/>
              <a:ext cx="15" cy="22"/>
            </a:xfrm>
            <a:custGeom>
              <a:avLst/>
              <a:gdLst>
                <a:gd name="T0" fmla="*/ 15 w 15"/>
                <a:gd name="T1" fmla="*/ 22 h 22"/>
                <a:gd name="T2" fmla="*/ 8 w 15"/>
                <a:gd name="T3" fmla="*/ 11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4" name="Freeform 1805"/>
            <p:cNvSpPr>
              <a:spLocks/>
            </p:cNvSpPr>
            <p:nvPr/>
          </p:nvSpPr>
          <p:spPr bwMode="auto">
            <a:xfrm>
              <a:off x="256" y="36"/>
              <a:ext cx="2" cy="2"/>
            </a:xfrm>
            <a:custGeom>
              <a:avLst/>
              <a:gdLst>
                <a:gd name="T0" fmla="*/ 0 w 2"/>
                <a:gd name="T1" fmla="*/ 1 h 2"/>
                <a:gd name="T2" fmla="*/ 1 w 2"/>
                <a:gd name="T3" fmla="*/ 2 h 2"/>
                <a:gd name="T4" fmla="*/ 2 w 2"/>
                <a:gd name="T5" fmla="*/ 1 h 2"/>
                <a:gd name="T6" fmla="*/ 2 w 2"/>
                <a:gd name="T7" fmla="*/ 0 h 2"/>
                <a:gd name="T8" fmla="*/ 2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0" y="1"/>
                  </a:moveTo>
                  <a:lnTo>
                    <a:pt x="1" y="2"/>
                  </a:lnTo>
                  <a:lnTo>
                    <a:pt x="2"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5" name="Line 1806"/>
            <p:cNvSpPr>
              <a:spLocks noChangeShapeType="1"/>
            </p:cNvSpPr>
            <p:nvPr/>
          </p:nvSpPr>
          <p:spPr bwMode="auto">
            <a:xfrm flipH="1">
              <a:off x="0" y="68"/>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6" name="Line 1807"/>
            <p:cNvSpPr>
              <a:spLocks noChangeShapeType="1"/>
            </p:cNvSpPr>
            <p:nvPr/>
          </p:nvSpPr>
          <p:spPr bwMode="auto">
            <a:xfrm flipV="1">
              <a:off x="0" y="70"/>
              <a:ext cx="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7" name="Line 1808"/>
            <p:cNvSpPr>
              <a:spLocks noChangeShapeType="1"/>
            </p:cNvSpPr>
            <p:nvPr/>
          </p:nvSpPr>
          <p:spPr bwMode="auto">
            <a:xfrm>
              <a:off x="1" y="73"/>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58" name="Freeform 1809"/>
            <p:cNvSpPr>
              <a:spLocks/>
            </p:cNvSpPr>
            <p:nvPr/>
          </p:nvSpPr>
          <p:spPr bwMode="auto">
            <a:xfrm>
              <a:off x="2" y="79"/>
              <a:ext cx="3" cy="1"/>
            </a:xfrm>
            <a:custGeom>
              <a:avLst/>
              <a:gdLst>
                <a:gd name="T0" fmla="*/ 0 w 3"/>
                <a:gd name="T1" fmla="*/ 1 h 1"/>
                <a:gd name="T2" fmla="*/ 2 w 3"/>
                <a:gd name="T3" fmla="*/ 1 h 1"/>
                <a:gd name="T4" fmla="*/ 2 w 3"/>
                <a:gd name="T5" fmla="*/ 0 h 1"/>
                <a:gd name="T6" fmla="*/ 3 w 3"/>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1">
                  <a:moveTo>
                    <a:pt x="0" y="1"/>
                  </a:moveTo>
                  <a:lnTo>
                    <a:pt x="2" y="1"/>
                  </a:lnTo>
                  <a:lnTo>
                    <a:pt x="2" y="0"/>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59" name="Line 1810"/>
            <p:cNvSpPr>
              <a:spLocks noChangeShapeType="1"/>
            </p:cNvSpPr>
            <p:nvPr/>
          </p:nvSpPr>
          <p:spPr bwMode="auto">
            <a:xfrm>
              <a:off x="5" y="7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0" name="Line 1811"/>
            <p:cNvSpPr>
              <a:spLocks noChangeShapeType="1"/>
            </p:cNvSpPr>
            <p:nvPr/>
          </p:nvSpPr>
          <p:spPr bwMode="auto">
            <a:xfrm>
              <a:off x="5" y="81"/>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1" name="Line 1812"/>
            <p:cNvSpPr>
              <a:spLocks noChangeShapeType="1"/>
            </p:cNvSpPr>
            <p:nvPr/>
          </p:nvSpPr>
          <p:spPr bwMode="auto">
            <a:xfrm>
              <a:off x="7" y="8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2" name="Line 1813"/>
            <p:cNvSpPr>
              <a:spLocks noChangeShapeType="1"/>
            </p:cNvSpPr>
            <p:nvPr/>
          </p:nvSpPr>
          <p:spPr bwMode="auto">
            <a:xfrm>
              <a:off x="7" y="8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3" name="Line 1814"/>
            <p:cNvSpPr>
              <a:spLocks noChangeShapeType="1"/>
            </p:cNvSpPr>
            <p:nvPr/>
          </p:nvSpPr>
          <p:spPr bwMode="auto">
            <a:xfrm>
              <a:off x="8" y="82"/>
              <a:ext cx="2"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4" name="Line 1815"/>
            <p:cNvSpPr>
              <a:spLocks noChangeShapeType="1"/>
            </p:cNvSpPr>
            <p:nvPr/>
          </p:nvSpPr>
          <p:spPr bwMode="auto">
            <a:xfrm>
              <a:off x="4" y="6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5" name="Line 1816"/>
            <p:cNvSpPr>
              <a:spLocks noChangeShapeType="1"/>
            </p:cNvSpPr>
            <p:nvPr/>
          </p:nvSpPr>
          <p:spPr bwMode="auto">
            <a:xfrm flipH="1" flipV="1">
              <a:off x="3" y="68"/>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6" name="Freeform 1817"/>
            <p:cNvSpPr>
              <a:spLocks/>
            </p:cNvSpPr>
            <p:nvPr/>
          </p:nvSpPr>
          <p:spPr bwMode="auto">
            <a:xfrm>
              <a:off x="13" y="51"/>
              <a:ext cx="2" cy="1"/>
            </a:xfrm>
            <a:custGeom>
              <a:avLst/>
              <a:gdLst>
                <a:gd name="T0" fmla="*/ 2 w 2"/>
                <a:gd name="T1" fmla="*/ 0 h 1"/>
                <a:gd name="T2" fmla="*/ 1 w 2"/>
                <a:gd name="T3" fmla="*/ 0 h 1"/>
                <a:gd name="T4" fmla="*/ 0 w 2"/>
                <a:gd name="T5" fmla="*/ 1 h 1"/>
                <a:gd name="T6" fmla="*/ 0 60000 65536"/>
                <a:gd name="T7" fmla="*/ 0 60000 65536"/>
                <a:gd name="T8" fmla="*/ 0 60000 65536"/>
              </a:gdLst>
              <a:ahLst/>
              <a:cxnLst>
                <a:cxn ang="T6">
                  <a:pos x="T0" y="T1"/>
                </a:cxn>
                <a:cxn ang="T7">
                  <a:pos x="T2" y="T3"/>
                </a:cxn>
                <a:cxn ang="T8">
                  <a:pos x="T4" y="T5"/>
                </a:cxn>
              </a:cxnLst>
              <a:rect l="0" t="0" r="r" b="b"/>
              <a:pathLst>
                <a:path w="2" h="1">
                  <a:moveTo>
                    <a:pt x="2" y="0"/>
                  </a:moveTo>
                  <a:lnTo>
                    <a:pt x="1"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7" name="Line 1818"/>
            <p:cNvSpPr>
              <a:spLocks noChangeShapeType="1"/>
            </p:cNvSpPr>
            <p:nvPr/>
          </p:nvSpPr>
          <p:spPr bwMode="auto">
            <a:xfrm flipH="1">
              <a:off x="15" y="51"/>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68" name="Freeform 1819"/>
            <p:cNvSpPr>
              <a:spLocks/>
            </p:cNvSpPr>
            <p:nvPr/>
          </p:nvSpPr>
          <p:spPr bwMode="auto">
            <a:xfrm>
              <a:off x="29" y="52"/>
              <a:ext cx="2" cy="3"/>
            </a:xfrm>
            <a:custGeom>
              <a:avLst/>
              <a:gdLst>
                <a:gd name="T0" fmla="*/ 2 w 2"/>
                <a:gd name="T1" fmla="*/ 3 h 3"/>
                <a:gd name="T2" fmla="*/ 1 w 2"/>
                <a:gd name="T3" fmla="*/ 1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2" y="3"/>
                  </a:moveTo>
                  <a:lnTo>
                    <a:pt x="1"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69" name="Freeform 1820"/>
            <p:cNvSpPr>
              <a:spLocks/>
            </p:cNvSpPr>
            <p:nvPr/>
          </p:nvSpPr>
          <p:spPr bwMode="auto">
            <a:xfrm>
              <a:off x="28" y="62"/>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0" name="Line 1821"/>
            <p:cNvSpPr>
              <a:spLocks noChangeShapeType="1"/>
            </p:cNvSpPr>
            <p:nvPr/>
          </p:nvSpPr>
          <p:spPr bwMode="auto">
            <a:xfrm>
              <a:off x="13" y="64"/>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1" name="Line 1822"/>
            <p:cNvSpPr>
              <a:spLocks noChangeShapeType="1"/>
            </p:cNvSpPr>
            <p:nvPr/>
          </p:nvSpPr>
          <p:spPr bwMode="auto">
            <a:xfrm>
              <a:off x="19" y="6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2" name="Freeform 1823"/>
            <p:cNvSpPr>
              <a:spLocks/>
            </p:cNvSpPr>
            <p:nvPr/>
          </p:nvSpPr>
          <p:spPr bwMode="auto">
            <a:xfrm>
              <a:off x="12" y="62"/>
              <a:ext cx="1" cy="2"/>
            </a:xfrm>
            <a:custGeom>
              <a:avLst/>
              <a:gdLst>
                <a:gd name="T0" fmla="*/ 0 w 1"/>
                <a:gd name="T1" fmla="*/ 0 h 2"/>
                <a:gd name="T2" fmla="*/ 0 w 1"/>
                <a:gd name="T3" fmla="*/ 1 h 2"/>
                <a:gd name="T4" fmla="*/ 1 w 1"/>
                <a:gd name="T5" fmla="*/ 2 h 2"/>
                <a:gd name="T6" fmla="*/ 0 60000 65536"/>
                <a:gd name="T7" fmla="*/ 0 60000 65536"/>
                <a:gd name="T8" fmla="*/ 0 60000 65536"/>
              </a:gdLst>
              <a:ahLst/>
              <a:cxnLst>
                <a:cxn ang="T6">
                  <a:pos x="T0" y="T1"/>
                </a:cxn>
                <a:cxn ang="T7">
                  <a:pos x="T2" y="T3"/>
                </a:cxn>
                <a:cxn ang="T8">
                  <a:pos x="T4" y="T5"/>
                </a:cxn>
              </a:cxnLst>
              <a:rect l="0" t="0" r="r" b="b"/>
              <a:pathLst>
                <a:path w="1" h="2">
                  <a:moveTo>
                    <a:pt x="0" y="0"/>
                  </a:moveTo>
                  <a:lnTo>
                    <a:pt x="0" y="1"/>
                  </a:lnTo>
                  <a:lnTo>
                    <a:pt x="1"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3" name="Line 1824"/>
            <p:cNvSpPr>
              <a:spLocks noChangeShapeType="1"/>
            </p:cNvSpPr>
            <p:nvPr/>
          </p:nvSpPr>
          <p:spPr bwMode="auto">
            <a:xfrm>
              <a:off x="19"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4" name="Line 1825"/>
            <p:cNvSpPr>
              <a:spLocks noChangeShapeType="1"/>
            </p:cNvSpPr>
            <p:nvPr/>
          </p:nvSpPr>
          <p:spPr bwMode="auto">
            <a:xfrm>
              <a:off x="19" y="59"/>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5" name="Line 1826"/>
            <p:cNvSpPr>
              <a:spLocks noChangeShapeType="1"/>
            </p:cNvSpPr>
            <p:nvPr/>
          </p:nvSpPr>
          <p:spPr bwMode="auto">
            <a:xfrm flipV="1">
              <a:off x="19" y="62"/>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76" name="Freeform 1827"/>
            <p:cNvSpPr>
              <a:spLocks/>
            </p:cNvSpPr>
            <p:nvPr/>
          </p:nvSpPr>
          <p:spPr bwMode="auto">
            <a:xfrm>
              <a:off x="15" y="65"/>
              <a:ext cx="2" cy="1"/>
            </a:xfrm>
            <a:custGeom>
              <a:avLst/>
              <a:gdLst>
                <a:gd name="T0" fmla="*/ 0 w 2"/>
                <a:gd name="T1" fmla="*/ 0 h 1"/>
                <a:gd name="T2" fmla="*/ 1 w 2"/>
                <a:gd name="T3" fmla="*/ 0 h 1"/>
                <a:gd name="T4" fmla="*/ 2 w 2"/>
                <a:gd name="T5" fmla="*/ 0 h 1"/>
                <a:gd name="T6" fmla="*/ 0 60000 65536"/>
                <a:gd name="T7" fmla="*/ 0 60000 65536"/>
                <a:gd name="T8" fmla="*/ 0 60000 65536"/>
              </a:gdLst>
              <a:ahLst/>
              <a:cxnLst>
                <a:cxn ang="T6">
                  <a:pos x="T0" y="T1"/>
                </a:cxn>
                <a:cxn ang="T7">
                  <a:pos x="T2" y="T3"/>
                </a:cxn>
                <a:cxn ang="T8">
                  <a:pos x="T4" y="T5"/>
                </a:cxn>
              </a:cxnLst>
              <a:rect l="0" t="0" r="r" b="b"/>
              <a:pathLst>
                <a:path w="2" h="1">
                  <a:moveTo>
                    <a:pt x="0" y="0"/>
                  </a:moveTo>
                  <a:lnTo>
                    <a:pt x="1" y="0"/>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7" name="Freeform 1828"/>
            <p:cNvSpPr>
              <a:spLocks/>
            </p:cNvSpPr>
            <p:nvPr/>
          </p:nvSpPr>
          <p:spPr bwMode="auto">
            <a:xfrm>
              <a:off x="16" y="62"/>
              <a:ext cx="1" cy="3"/>
            </a:xfrm>
            <a:custGeom>
              <a:avLst/>
              <a:gdLst>
                <a:gd name="T0" fmla="*/ 1 w 1"/>
                <a:gd name="T1" fmla="*/ 3 h 3"/>
                <a:gd name="T2" fmla="*/ 1 w 1"/>
                <a:gd name="T3" fmla="*/ 2 h 3"/>
                <a:gd name="T4" fmla="*/ 0 w 1"/>
                <a:gd name="T5" fmla="*/ 0 h 3"/>
                <a:gd name="T6" fmla="*/ 0 60000 65536"/>
                <a:gd name="T7" fmla="*/ 0 60000 65536"/>
                <a:gd name="T8" fmla="*/ 0 60000 65536"/>
              </a:gdLst>
              <a:ahLst/>
              <a:cxnLst>
                <a:cxn ang="T6">
                  <a:pos x="T0" y="T1"/>
                </a:cxn>
                <a:cxn ang="T7">
                  <a:pos x="T2" y="T3"/>
                </a:cxn>
                <a:cxn ang="T8">
                  <a:pos x="T4" y="T5"/>
                </a:cxn>
              </a:cxnLst>
              <a:rect l="0" t="0" r="r" b="b"/>
              <a:pathLst>
                <a:path w="1" h="3">
                  <a:moveTo>
                    <a:pt x="1" y="3"/>
                  </a:moveTo>
                  <a:lnTo>
                    <a:pt x="1"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8" name="Freeform 1829"/>
            <p:cNvSpPr>
              <a:spLocks/>
            </p:cNvSpPr>
            <p:nvPr/>
          </p:nvSpPr>
          <p:spPr bwMode="auto">
            <a:xfrm>
              <a:off x="15" y="61"/>
              <a:ext cx="1" cy="1"/>
            </a:xfrm>
            <a:custGeom>
              <a:avLst/>
              <a:gdLst>
                <a:gd name="T0" fmla="*/ 1 w 1"/>
                <a:gd name="T1" fmla="*/ 1 h 1"/>
                <a:gd name="T2" fmla="*/ 1 w 1"/>
                <a:gd name="T3" fmla="*/ 0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1"/>
                  </a:moveTo>
                  <a:lnTo>
                    <a:pt x="1"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79" name="Line 1830"/>
            <p:cNvSpPr>
              <a:spLocks noChangeShapeType="1"/>
            </p:cNvSpPr>
            <p:nvPr/>
          </p:nvSpPr>
          <p:spPr bwMode="auto">
            <a:xfrm flipH="1">
              <a:off x="12" y="61"/>
              <a:ext cx="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0" name="Freeform 1831"/>
            <p:cNvSpPr>
              <a:spLocks/>
            </p:cNvSpPr>
            <p:nvPr/>
          </p:nvSpPr>
          <p:spPr bwMode="auto">
            <a:xfrm>
              <a:off x="12" y="61"/>
              <a:ext cx="1" cy="1"/>
            </a:xfrm>
            <a:custGeom>
              <a:avLst/>
              <a:gdLst>
                <a:gd name="T0" fmla="*/ 0 w 1"/>
                <a:gd name="T1" fmla="*/ 0 h 1"/>
                <a:gd name="T2" fmla="*/ 0 w 1"/>
                <a:gd name="T3" fmla="*/ 1 h 1"/>
                <a:gd name="T4" fmla="*/ 0 w 1"/>
                <a:gd name="T5" fmla="*/ 1 h 1"/>
                <a:gd name="T6" fmla="*/ 0 60000 65536"/>
                <a:gd name="T7" fmla="*/ 0 60000 65536"/>
                <a:gd name="T8" fmla="*/ 0 60000 65536"/>
              </a:gdLst>
              <a:ahLst/>
              <a:cxnLst>
                <a:cxn ang="T6">
                  <a:pos x="T0" y="T1"/>
                </a:cxn>
                <a:cxn ang="T7">
                  <a:pos x="T2" y="T3"/>
                </a:cxn>
                <a:cxn ang="T8">
                  <a:pos x="T4" y="T5"/>
                </a:cxn>
              </a:cxnLst>
              <a:rect l="0" t="0" r="r" b="b"/>
              <a:pathLst>
                <a:path w="1" h="1">
                  <a:moveTo>
                    <a:pt x="0" y="0"/>
                  </a:move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1" name="Line 1832"/>
            <p:cNvSpPr>
              <a:spLocks noChangeShapeType="1"/>
            </p:cNvSpPr>
            <p:nvPr/>
          </p:nvSpPr>
          <p:spPr bwMode="auto">
            <a:xfrm>
              <a:off x="12" y="62"/>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2" name="Freeform 1833"/>
            <p:cNvSpPr>
              <a:spLocks/>
            </p:cNvSpPr>
            <p:nvPr/>
          </p:nvSpPr>
          <p:spPr bwMode="auto">
            <a:xfrm>
              <a:off x="14" y="62"/>
              <a:ext cx="1" cy="1"/>
            </a:xfrm>
            <a:custGeom>
              <a:avLst/>
              <a:gdLst>
                <a:gd name="T0" fmla="*/ 0 w 1"/>
                <a:gd name="T1" fmla="*/ 1 h 1"/>
                <a:gd name="T2" fmla="*/ 0 w 1"/>
                <a:gd name="T3" fmla="*/ 1 h 1"/>
                <a:gd name="T4" fmla="*/ 0 w 1"/>
                <a:gd name="T5" fmla="*/ 0 h 1"/>
                <a:gd name="T6" fmla="*/ 0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1"/>
                  </a:moveTo>
                  <a:lnTo>
                    <a:pt x="0"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3" name="Freeform 1834"/>
            <p:cNvSpPr>
              <a:spLocks/>
            </p:cNvSpPr>
            <p:nvPr/>
          </p:nvSpPr>
          <p:spPr bwMode="auto">
            <a:xfrm>
              <a:off x="14" y="63"/>
              <a:ext cx="1" cy="1"/>
            </a:xfrm>
            <a:custGeom>
              <a:avLst/>
              <a:gdLst>
                <a:gd name="T0" fmla="*/ 0 w 1"/>
                <a:gd name="T1" fmla="*/ 0 h 1"/>
                <a:gd name="T2" fmla="*/ 0 w 1"/>
                <a:gd name="T3" fmla="*/ 0 h 1"/>
                <a:gd name="T4" fmla="*/ 1 w 1"/>
                <a:gd name="T5" fmla="*/ 1 h 1"/>
                <a:gd name="T6" fmla="*/ 1 w 1"/>
                <a:gd name="T7" fmla="*/ 1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0" y="0"/>
                  </a:moveTo>
                  <a:lnTo>
                    <a:pt x="0" y="0"/>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4" name="Line 1835"/>
            <p:cNvSpPr>
              <a:spLocks noChangeShapeType="1"/>
            </p:cNvSpPr>
            <p:nvPr/>
          </p:nvSpPr>
          <p:spPr bwMode="auto">
            <a:xfrm flipV="1">
              <a:off x="15" y="6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5" name="Line 1836"/>
            <p:cNvSpPr>
              <a:spLocks noChangeShapeType="1"/>
            </p:cNvSpPr>
            <p:nvPr/>
          </p:nvSpPr>
          <p:spPr bwMode="auto">
            <a:xfrm flipH="1">
              <a:off x="18" y="41"/>
              <a:ext cx="52" cy="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6" name="Freeform 1837"/>
            <p:cNvSpPr>
              <a:spLocks/>
            </p:cNvSpPr>
            <p:nvPr/>
          </p:nvSpPr>
          <p:spPr bwMode="auto">
            <a:xfrm>
              <a:off x="11" y="38"/>
              <a:ext cx="66" cy="5"/>
            </a:xfrm>
            <a:custGeom>
              <a:avLst/>
              <a:gdLst>
                <a:gd name="T0" fmla="*/ 66 w 66"/>
                <a:gd name="T1" fmla="*/ 0 h 5"/>
                <a:gd name="T2" fmla="*/ 33 w 66"/>
                <a:gd name="T3" fmla="*/ 2 h 5"/>
                <a:gd name="T4" fmla="*/ 0 w 66"/>
                <a:gd name="T5" fmla="*/ 5 h 5"/>
                <a:gd name="T6" fmla="*/ 0 60000 65536"/>
                <a:gd name="T7" fmla="*/ 0 60000 65536"/>
                <a:gd name="T8" fmla="*/ 0 60000 65536"/>
              </a:gdLst>
              <a:ahLst/>
              <a:cxnLst>
                <a:cxn ang="T6">
                  <a:pos x="T0" y="T1"/>
                </a:cxn>
                <a:cxn ang="T7">
                  <a:pos x="T2" y="T3"/>
                </a:cxn>
                <a:cxn ang="T8">
                  <a:pos x="T4" y="T5"/>
                </a:cxn>
              </a:cxnLst>
              <a:rect l="0" t="0" r="r" b="b"/>
              <a:pathLst>
                <a:path w="66" h="5">
                  <a:moveTo>
                    <a:pt x="66" y="0"/>
                  </a:moveTo>
                  <a:lnTo>
                    <a:pt x="33" y="2"/>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87" name="Line 1838"/>
            <p:cNvSpPr>
              <a:spLocks noChangeShapeType="1"/>
            </p:cNvSpPr>
            <p:nvPr/>
          </p:nvSpPr>
          <p:spPr bwMode="auto">
            <a:xfrm flipH="1">
              <a:off x="20" y="5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8" name="Line 1839"/>
            <p:cNvSpPr>
              <a:spLocks noChangeShapeType="1"/>
            </p:cNvSpPr>
            <p:nvPr/>
          </p:nvSpPr>
          <p:spPr bwMode="auto">
            <a:xfrm flipH="1">
              <a:off x="21" y="4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89" name="Line 1840"/>
            <p:cNvSpPr>
              <a:spLocks noChangeShapeType="1"/>
            </p:cNvSpPr>
            <p:nvPr/>
          </p:nvSpPr>
          <p:spPr bwMode="auto">
            <a:xfrm flipH="1">
              <a:off x="22" y="45"/>
              <a:ext cx="20"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0" name="Freeform 1841"/>
            <p:cNvSpPr>
              <a:spLocks/>
            </p:cNvSpPr>
            <p:nvPr/>
          </p:nvSpPr>
          <p:spPr bwMode="auto">
            <a:xfrm>
              <a:off x="23" y="48"/>
              <a:ext cx="1" cy="3"/>
            </a:xfrm>
            <a:custGeom>
              <a:avLst/>
              <a:gdLst>
                <a:gd name="T0" fmla="*/ 1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1" name="Freeform 1842"/>
            <p:cNvSpPr>
              <a:spLocks/>
            </p:cNvSpPr>
            <p:nvPr/>
          </p:nvSpPr>
          <p:spPr bwMode="auto">
            <a:xfrm>
              <a:off x="77" y="59"/>
              <a:ext cx="8" cy="9"/>
            </a:xfrm>
            <a:custGeom>
              <a:avLst/>
              <a:gdLst>
                <a:gd name="T0" fmla="*/ 8 w 8"/>
                <a:gd name="T1" fmla="*/ 9 h 9"/>
                <a:gd name="T2" fmla="*/ 4 w 8"/>
                <a:gd name="T3" fmla="*/ 4 h 9"/>
                <a:gd name="T4" fmla="*/ 0 w 8"/>
                <a:gd name="T5" fmla="*/ 0 h 9"/>
                <a:gd name="T6" fmla="*/ 0 60000 65536"/>
                <a:gd name="T7" fmla="*/ 0 60000 65536"/>
                <a:gd name="T8" fmla="*/ 0 60000 65536"/>
              </a:gdLst>
              <a:ahLst/>
              <a:cxnLst>
                <a:cxn ang="T6">
                  <a:pos x="T0" y="T1"/>
                </a:cxn>
                <a:cxn ang="T7">
                  <a:pos x="T2" y="T3"/>
                </a:cxn>
                <a:cxn ang="T8">
                  <a:pos x="T4" y="T5"/>
                </a:cxn>
              </a:cxnLst>
              <a:rect l="0" t="0" r="r" b="b"/>
              <a:pathLst>
                <a:path w="8" h="9">
                  <a:moveTo>
                    <a:pt x="8" y="9"/>
                  </a:moveTo>
                  <a:lnTo>
                    <a:pt x="4" y="4"/>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2" name="Freeform 1843"/>
            <p:cNvSpPr>
              <a:spLocks/>
            </p:cNvSpPr>
            <p:nvPr/>
          </p:nvSpPr>
          <p:spPr bwMode="auto">
            <a:xfrm>
              <a:off x="44" y="54"/>
              <a:ext cx="33" cy="5"/>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 h="5">
                  <a:moveTo>
                    <a:pt x="33" y="5"/>
                  </a:moveTo>
                  <a:lnTo>
                    <a:pt x="27" y="2"/>
                  </a:lnTo>
                  <a:lnTo>
                    <a:pt x="20" y="0"/>
                  </a:lnTo>
                  <a:lnTo>
                    <a:pt x="13" y="0"/>
                  </a:lnTo>
                  <a:lnTo>
                    <a:pt x="7"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3" name="Freeform 1844"/>
            <p:cNvSpPr>
              <a:spLocks/>
            </p:cNvSpPr>
            <p:nvPr/>
          </p:nvSpPr>
          <p:spPr bwMode="auto">
            <a:xfrm>
              <a:off x="107" y="53"/>
              <a:ext cx="2" cy="15"/>
            </a:xfrm>
            <a:custGeom>
              <a:avLst/>
              <a:gdLst>
                <a:gd name="T0" fmla="*/ 1 w 2"/>
                <a:gd name="T1" fmla="*/ 0 h 15"/>
                <a:gd name="T2" fmla="*/ 0 w 2"/>
                <a:gd name="T3" fmla="*/ 8 h 15"/>
                <a:gd name="T4" fmla="*/ 2 w 2"/>
                <a:gd name="T5" fmla="*/ 15 h 15"/>
                <a:gd name="T6" fmla="*/ 0 60000 65536"/>
                <a:gd name="T7" fmla="*/ 0 60000 65536"/>
                <a:gd name="T8" fmla="*/ 0 60000 65536"/>
              </a:gdLst>
              <a:ahLst/>
              <a:cxnLst>
                <a:cxn ang="T6">
                  <a:pos x="T0" y="T1"/>
                </a:cxn>
                <a:cxn ang="T7">
                  <a:pos x="T2" y="T3"/>
                </a:cxn>
                <a:cxn ang="T8">
                  <a:pos x="T4" y="T5"/>
                </a:cxn>
              </a:cxnLst>
              <a:rect l="0" t="0" r="r" b="b"/>
              <a:pathLst>
                <a:path w="2" h="15">
                  <a:moveTo>
                    <a:pt x="1" y="0"/>
                  </a:moveTo>
                  <a:lnTo>
                    <a:pt x="0" y="8"/>
                  </a:lnTo>
                  <a:lnTo>
                    <a:pt x="2" y="1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4" name="Line 1845"/>
            <p:cNvSpPr>
              <a:spLocks noChangeShapeType="1"/>
            </p:cNvSpPr>
            <p:nvPr/>
          </p:nvSpPr>
          <p:spPr bwMode="auto">
            <a:xfrm>
              <a:off x="109" y="6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5" name="Line 1846"/>
            <p:cNvSpPr>
              <a:spLocks noChangeShapeType="1"/>
            </p:cNvSpPr>
            <p:nvPr/>
          </p:nvSpPr>
          <p:spPr bwMode="auto">
            <a:xfrm flipH="1" flipV="1">
              <a:off x="109" y="70"/>
              <a:ext cx="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6" name="Line 1847"/>
            <p:cNvSpPr>
              <a:spLocks noChangeShapeType="1"/>
            </p:cNvSpPr>
            <p:nvPr/>
          </p:nvSpPr>
          <p:spPr bwMode="auto">
            <a:xfrm flipV="1">
              <a:off x="77" y="37"/>
              <a:ext cx="1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7" name="Line 1848"/>
            <p:cNvSpPr>
              <a:spLocks noChangeShapeType="1"/>
            </p:cNvSpPr>
            <p:nvPr/>
          </p:nvSpPr>
          <p:spPr bwMode="auto">
            <a:xfrm flipH="1">
              <a:off x="89" y="37"/>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398" name="Freeform 1849"/>
            <p:cNvSpPr>
              <a:spLocks/>
            </p:cNvSpPr>
            <p:nvPr/>
          </p:nvSpPr>
          <p:spPr bwMode="auto">
            <a:xfrm>
              <a:off x="103" y="34"/>
              <a:ext cx="2" cy="1"/>
            </a:xfrm>
            <a:custGeom>
              <a:avLst/>
              <a:gdLst>
                <a:gd name="T0" fmla="*/ 2 w 2"/>
                <a:gd name="T1" fmla="*/ 0 h 1"/>
                <a:gd name="T2" fmla="*/ 1 w 2"/>
                <a:gd name="T3" fmla="*/ 0 h 1"/>
                <a:gd name="T4" fmla="*/ 0 w 2"/>
                <a:gd name="T5" fmla="*/ 0 h 1"/>
                <a:gd name="T6" fmla="*/ 0 w 2"/>
                <a:gd name="T7" fmla="*/ 1 h 1"/>
                <a:gd name="T8" fmla="*/ 1 w 2"/>
                <a:gd name="T9" fmla="*/ 1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2" y="0"/>
                  </a:moveTo>
                  <a:lnTo>
                    <a:pt x="1" y="0"/>
                  </a:lnTo>
                  <a:lnTo>
                    <a:pt x="0" y="0"/>
                  </a:lnTo>
                  <a:lnTo>
                    <a:pt x="0" y="1"/>
                  </a:lnTo>
                  <a:lnTo>
                    <a:pt x="1"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399" name="Line 1850"/>
            <p:cNvSpPr>
              <a:spLocks noChangeShapeType="1"/>
            </p:cNvSpPr>
            <p:nvPr/>
          </p:nvSpPr>
          <p:spPr bwMode="auto">
            <a:xfrm>
              <a:off x="105" y="34"/>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0" name="Line 1851"/>
            <p:cNvSpPr>
              <a:spLocks noChangeShapeType="1"/>
            </p:cNvSpPr>
            <p:nvPr/>
          </p:nvSpPr>
          <p:spPr bwMode="auto">
            <a:xfrm flipH="1" flipV="1">
              <a:off x="104" y="35"/>
              <a:ext cx="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1" name="Line 1852"/>
            <p:cNvSpPr>
              <a:spLocks noChangeShapeType="1"/>
            </p:cNvSpPr>
            <p:nvPr/>
          </p:nvSpPr>
          <p:spPr bwMode="auto">
            <a:xfrm flipH="1">
              <a:off x="116" y="9"/>
              <a:ext cx="23" cy="25"/>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2" name="Freeform 1853"/>
            <p:cNvSpPr>
              <a:spLocks/>
            </p:cNvSpPr>
            <p:nvPr/>
          </p:nvSpPr>
          <p:spPr bwMode="auto">
            <a:xfrm>
              <a:off x="112" y="34"/>
              <a:ext cx="4" cy="2"/>
            </a:xfrm>
            <a:custGeom>
              <a:avLst/>
              <a:gdLst>
                <a:gd name="T0" fmla="*/ 0 w 4"/>
                <a:gd name="T1" fmla="*/ 2 h 2"/>
                <a:gd name="T2" fmla="*/ 2 w 4"/>
                <a:gd name="T3" fmla="*/ 2 h 2"/>
                <a:gd name="T4" fmla="*/ 4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0" y="2"/>
                  </a:moveTo>
                  <a:lnTo>
                    <a:pt x="2" y="2"/>
                  </a:lnTo>
                  <a:lnTo>
                    <a:pt x="4"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3" name="Freeform 1854"/>
            <p:cNvSpPr>
              <a:spLocks/>
            </p:cNvSpPr>
            <p:nvPr/>
          </p:nvSpPr>
          <p:spPr bwMode="auto">
            <a:xfrm>
              <a:off x="109" y="36"/>
              <a:ext cx="3" cy="3"/>
            </a:xfrm>
            <a:custGeom>
              <a:avLst/>
              <a:gdLst>
                <a:gd name="T0" fmla="*/ 3 w 3"/>
                <a:gd name="T1" fmla="*/ 0 h 3"/>
                <a:gd name="T2" fmla="*/ 1 w 3"/>
                <a:gd name="T3" fmla="*/ 1 h 3"/>
                <a:gd name="T4" fmla="*/ 0 w 3"/>
                <a:gd name="T5" fmla="*/ 3 h 3"/>
                <a:gd name="T6" fmla="*/ 0 60000 65536"/>
                <a:gd name="T7" fmla="*/ 0 60000 65536"/>
                <a:gd name="T8" fmla="*/ 0 60000 65536"/>
              </a:gdLst>
              <a:ahLst/>
              <a:cxnLst>
                <a:cxn ang="T6">
                  <a:pos x="T0" y="T1"/>
                </a:cxn>
                <a:cxn ang="T7">
                  <a:pos x="T2" y="T3"/>
                </a:cxn>
                <a:cxn ang="T8">
                  <a:pos x="T4" y="T5"/>
                </a:cxn>
              </a:cxnLst>
              <a:rect l="0" t="0" r="r" b="b"/>
              <a:pathLst>
                <a:path w="3" h="3">
                  <a:moveTo>
                    <a:pt x="3" y="0"/>
                  </a:move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4" name="Freeform 1855"/>
            <p:cNvSpPr>
              <a:spLocks/>
            </p:cNvSpPr>
            <p:nvPr/>
          </p:nvSpPr>
          <p:spPr bwMode="auto">
            <a:xfrm>
              <a:off x="105" y="37"/>
              <a:ext cx="5" cy="1"/>
            </a:xfrm>
            <a:custGeom>
              <a:avLst/>
              <a:gdLst>
                <a:gd name="T0" fmla="*/ 0 w 5"/>
                <a:gd name="T1" fmla="*/ 1 h 1"/>
                <a:gd name="T2" fmla="*/ 3 w 5"/>
                <a:gd name="T3" fmla="*/ 1 h 1"/>
                <a:gd name="T4" fmla="*/ 5 w 5"/>
                <a:gd name="T5" fmla="*/ 0 h 1"/>
                <a:gd name="T6" fmla="*/ 0 60000 65536"/>
                <a:gd name="T7" fmla="*/ 0 60000 65536"/>
                <a:gd name="T8" fmla="*/ 0 60000 65536"/>
              </a:gdLst>
              <a:ahLst/>
              <a:cxnLst>
                <a:cxn ang="T6">
                  <a:pos x="T0" y="T1"/>
                </a:cxn>
                <a:cxn ang="T7">
                  <a:pos x="T2" y="T3"/>
                </a:cxn>
                <a:cxn ang="T8">
                  <a:pos x="T4" y="T5"/>
                </a:cxn>
              </a:cxnLst>
              <a:rect l="0" t="0" r="r" b="b"/>
              <a:pathLst>
                <a:path w="5" h="1">
                  <a:moveTo>
                    <a:pt x="0" y="1"/>
                  </a:moveTo>
                  <a:lnTo>
                    <a:pt x="3" y="1"/>
                  </a:lnTo>
                  <a:lnTo>
                    <a:pt x="5"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5" name="Line 1856"/>
            <p:cNvSpPr>
              <a:spLocks noChangeShapeType="1"/>
            </p:cNvSpPr>
            <p:nvPr/>
          </p:nvSpPr>
          <p:spPr bwMode="auto">
            <a:xfrm>
              <a:off x="94" y="35"/>
              <a:ext cx="11"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6" name="Line 1857"/>
            <p:cNvSpPr>
              <a:spLocks noChangeShapeType="1"/>
            </p:cNvSpPr>
            <p:nvPr/>
          </p:nvSpPr>
          <p:spPr bwMode="auto">
            <a:xfrm flipV="1">
              <a:off x="91" y="35"/>
              <a:ext cx="3"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07" name="Freeform 1858"/>
            <p:cNvSpPr>
              <a:spLocks/>
            </p:cNvSpPr>
            <p:nvPr/>
          </p:nvSpPr>
          <p:spPr bwMode="auto">
            <a:xfrm>
              <a:off x="118" y="38"/>
              <a:ext cx="56" cy="2"/>
            </a:xfrm>
            <a:custGeom>
              <a:avLst/>
              <a:gdLst>
                <a:gd name="T0" fmla="*/ 0 w 56"/>
                <a:gd name="T1" fmla="*/ 2 h 2"/>
                <a:gd name="T2" fmla="*/ 28 w 56"/>
                <a:gd name="T3" fmla="*/ 2 h 2"/>
                <a:gd name="T4" fmla="*/ 56 w 56"/>
                <a:gd name="T5" fmla="*/ 0 h 2"/>
                <a:gd name="T6" fmla="*/ 0 60000 65536"/>
                <a:gd name="T7" fmla="*/ 0 60000 65536"/>
                <a:gd name="T8" fmla="*/ 0 60000 65536"/>
              </a:gdLst>
              <a:ahLst/>
              <a:cxnLst>
                <a:cxn ang="T6">
                  <a:pos x="T0" y="T1"/>
                </a:cxn>
                <a:cxn ang="T7">
                  <a:pos x="T2" y="T3"/>
                </a:cxn>
                <a:cxn ang="T8">
                  <a:pos x="T4" y="T5"/>
                </a:cxn>
              </a:cxnLst>
              <a:rect l="0" t="0" r="r" b="b"/>
              <a:pathLst>
                <a:path w="56" h="2">
                  <a:moveTo>
                    <a:pt x="0" y="2"/>
                  </a:moveTo>
                  <a:lnTo>
                    <a:pt x="28" y="2"/>
                  </a:lnTo>
                  <a:lnTo>
                    <a:pt x="56"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8" name="Freeform 1859"/>
            <p:cNvSpPr>
              <a:spLocks/>
            </p:cNvSpPr>
            <p:nvPr/>
          </p:nvSpPr>
          <p:spPr bwMode="auto">
            <a:xfrm>
              <a:off x="108" y="42"/>
              <a:ext cx="6" cy="11"/>
            </a:xfrm>
            <a:custGeom>
              <a:avLst/>
              <a:gdLst>
                <a:gd name="T0" fmla="*/ 6 w 6"/>
                <a:gd name="T1" fmla="*/ 0 h 11"/>
                <a:gd name="T2" fmla="*/ 3 w 6"/>
                <a:gd name="T3" fmla="*/ 2 h 11"/>
                <a:gd name="T4" fmla="*/ 1 w 6"/>
                <a:gd name="T5" fmla="*/ 5 h 11"/>
                <a:gd name="T6" fmla="*/ 0 w 6"/>
                <a:gd name="T7" fmla="*/ 8 h 11"/>
                <a:gd name="T8" fmla="*/ 0 w 6"/>
                <a:gd name="T9" fmla="*/ 11 h 1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11">
                  <a:moveTo>
                    <a:pt x="6" y="0"/>
                  </a:moveTo>
                  <a:lnTo>
                    <a:pt x="3" y="2"/>
                  </a:lnTo>
                  <a:lnTo>
                    <a:pt x="1" y="5"/>
                  </a:lnTo>
                  <a:lnTo>
                    <a:pt x="0" y="8"/>
                  </a:lnTo>
                  <a:lnTo>
                    <a:pt x="0" y="1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09" name="Freeform 1860"/>
            <p:cNvSpPr>
              <a:spLocks/>
            </p:cNvSpPr>
            <p:nvPr/>
          </p:nvSpPr>
          <p:spPr bwMode="auto">
            <a:xfrm>
              <a:off x="114" y="40"/>
              <a:ext cx="2" cy="2"/>
            </a:xfrm>
            <a:custGeom>
              <a:avLst/>
              <a:gdLst>
                <a:gd name="T0" fmla="*/ 0 w 2"/>
                <a:gd name="T1" fmla="*/ 2 h 2"/>
                <a:gd name="T2" fmla="*/ 1 w 2"/>
                <a:gd name="T3" fmla="*/ 1 h 2"/>
                <a:gd name="T4" fmla="*/ 2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0" y="2"/>
                  </a:moveTo>
                  <a:lnTo>
                    <a:pt x="1" y="1"/>
                  </a:lnTo>
                  <a:lnTo>
                    <a:pt x="2"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0" name="Line 1861"/>
            <p:cNvSpPr>
              <a:spLocks noChangeShapeType="1"/>
            </p:cNvSpPr>
            <p:nvPr/>
          </p:nvSpPr>
          <p:spPr bwMode="auto">
            <a:xfrm flipH="1">
              <a:off x="42" y="42"/>
              <a:ext cx="72"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1" name="Line 1862"/>
            <p:cNvSpPr>
              <a:spLocks noChangeShapeType="1"/>
            </p:cNvSpPr>
            <p:nvPr/>
          </p:nvSpPr>
          <p:spPr bwMode="auto">
            <a:xfrm flipH="1" flipV="1">
              <a:off x="108" y="41"/>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2" name="Line 1863"/>
            <p:cNvSpPr>
              <a:spLocks noChangeShapeType="1"/>
            </p:cNvSpPr>
            <p:nvPr/>
          </p:nvSpPr>
          <p:spPr bwMode="auto">
            <a:xfrm flipV="1">
              <a:off x="108" y="39"/>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3" name="Freeform 1864"/>
            <p:cNvSpPr>
              <a:spLocks/>
            </p:cNvSpPr>
            <p:nvPr/>
          </p:nvSpPr>
          <p:spPr bwMode="auto">
            <a:xfrm>
              <a:off x="112" y="8"/>
              <a:ext cx="30" cy="33"/>
            </a:xfrm>
            <a:custGeom>
              <a:avLst/>
              <a:gdLst>
                <a:gd name="T0" fmla="*/ 30 w 30"/>
                <a:gd name="T1" fmla="*/ 0 h 33"/>
                <a:gd name="T2" fmla="*/ 14 w 30"/>
                <a:gd name="T3" fmla="*/ 16 h 33"/>
                <a:gd name="T4" fmla="*/ 0 w 30"/>
                <a:gd name="T5" fmla="*/ 33 h 33"/>
                <a:gd name="T6" fmla="*/ 0 60000 65536"/>
                <a:gd name="T7" fmla="*/ 0 60000 65536"/>
                <a:gd name="T8" fmla="*/ 0 60000 65536"/>
              </a:gdLst>
              <a:ahLst/>
              <a:cxnLst>
                <a:cxn ang="T6">
                  <a:pos x="T0" y="T1"/>
                </a:cxn>
                <a:cxn ang="T7">
                  <a:pos x="T2" y="T3"/>
                </a:cxn>
                <a:cxn ang="T8">
                  <a:pos x="T4" y="T5"/>
                </a:cxn>
              </a:cxnLst>
              <a:rect l="0" t="0" r="r" b="b"/>
              <a:pathLst>
                <a:path w="30" h="33">
                  <a:moveTo>
                    <a:pt x="30" y="0"/>
                  </a:moveTo>
                  <a:lnTo>
                    <a:pt x="14" y="16"/>
                  </a:lnTo>
                  <a:lnTo>
                    <a:pt x="0" y="3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4" name="Freeform 1865"/>
            <p:cNvSpPr>
              <a:spLocks/>
            </p:cNvSpPr>
            <p:nvPr/>
          </p:nvSpPr>
          <p:spPr bwMode="auto">
            <a:xfrm>
              <a:off x="116" y="11"/>
              <a:ext cx="25" cy="29"/>
            </a:xfrm>
            <a:custGeom>
              <a:avLst/>
              <a:gdLst>
                <a:gd name="T0" fmla="*/ 25 w 25"/>
                <a:gd name="T1" fmla="*/ 0 h 29"/>
                <a:gd name="T2" fmla="*/ 12 w 25"/>
                <a:gd name="T3" fmla="*/ 14 h 29"/>
                <a:gd name="T4" fmla="*/ 0 w 25"/>
                <a:gd name="T5" fmla="*/ 29 h 29"/>
                <a:gd name="T6" fmla="*/ 0 60000 65536"/>
                <a:gd name="T7" fmla="*/ 0 60000 65536"/>
                <a:gd name="T8" fmla="*/ 0 60000 65536"/>
              </a:gdLst>
              <a:ahLst/>
              <a:cxnLst>
                <a:cxn ang="T6">
                  <a:pos x="T0" y="T1"/>
                </a:cxn>
                <a:cxn ang="T7">
                  <a:pos x="T2" y="T3"/>
                </a:cxn>
                <a:cxn ang="T8">
                  <a:pos x="T4" y="T5"/>
                </a:cxn>
              </a:cxnLst>
              <a:rect l="0" t="0" r="r" b="b"/>
              <a:pathLst>
                <a:path w="25" h="29">
                  <a:moveTo>
                    <a:pt x="25" y="0"/>
                  </a:moveTo>
                  <a:lnTo>
                    <a:pt x="12" y="14"/>
                  </a:lnTo>
                  <a:lnTo>
                    <a:pt x="0" y="29"/>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5" name="Line 1866"/>
            <p:cNvSpPr>
              <a:spLocks noChangeShapeType="1"/>
            </p:cNvSpPr>
            <p:nvPr/>
          </p:nvSpPr>
          <p:spPr bwMode="auto">
            <a:xfrm flipH="1">
              <a:off x="141" y="1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6" name="Freeform 1867"/>
            <p:cNvSpPr>
              <a:spLocks/>
            </p:cNvSpPr>
            <p:nvPr/>
          </p:nvSpPr>
          <p:spPr bwMode="auto">
            <a:xfrm>
              <a:off x="141" y="6"/>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7" name="Freeform 1868"/>
            <p:cNvSpPr>
              <a:spLocks/>
            </p:cNvSpPr>
            <p:nvPr/>
          </p:nvSpPr>
          <p:spPr bwMode="auto">
            <a:xfrm>
              <a:off x="139" y="5"/>
              <a:ext cx="7" cy="4"/>
            </a:xfrm>
            <a:custGeom>
              <a:avLst/>
              <a:gdLst>
                <a:gd name="T0" fmla="*/ 7 w 7"/>
                <a:gd name="T1" fmla="*/ 0 h 4"/>
                <a:gd name="T2" fmla="*/ 4 w 7"/>
                <a:gd name="T3" fmla="*/ 1 h 4"/>
                <a:gd name="T4" fmla="*/ 0 w 7"/>
                <a:gd name="T5" fmla="*/ 4 h 4"/>
                <a:gd name="T6" fmla="*/ 0 60000 65536"/>
                <a:gd name="T7" fmla="*/ 0 60000 65536"/>
                <a:gd name="T8" fmla="*/ 0 60000 65536"/>
              </a:gdLst>
              <a:ahLst/>
              <a:cxnLst>
                <a:cxn ang="T6">
                  <a:pos x="T0" y="T1"/>
                </a:cxn>
                <a:cxn ang="T7">
                  <a:pos x="T2" y="T3"/>
                </a:cxn>
                <a:cxn ang="T8">
                  <a:pos x="T4" y="T5"/>
                </a:cxn>
              </a:cxnLst>
              <a:rect l="0" t="0" r="r" b="b"/>
              <a:pathLst>
                <a:path w="7" h="4">
                  <a:moveTo>
                    <a:pt x="7" y="0"/>
                  </a:moveTo>
                  <a:lnTo>
                    <a:pt x="4" y="1"/>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18" name="Line 1869"/>
            <p:cNvSpPr>
              <a:spLocks noChangeShapeType="1"/>
            </p:cNvSpPr>
            <p:nvPr/>
          </p:nvSpPr>
          <p:spPr bwMode="auto">
            <a:xfrm flipH="1">
              <a:off x="147" y="5"/>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19" name="Line 1870"/>
            <p:cNvSpPr>
              <a:spLocks noChangeShapeType="1"/>
            </p:cNvSpPr>
            <p:nvPr/>
          </p:nvSpPr>
          <p:spPr bwMode="auto">
            <a:xfrm flipH="1">
              <a:off x="146" y="4"/>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0" name="Freeform 1871"/>
            <p:cNvSpPr>
              <a:spLocks/>
            </p:cNvSpPr>
            <p:nvPr/>
          </p:nvSpPr>
          <p:spPr bwMode="auto">
            <a:xfrm>
              <a:off x="136" y="2"/>
              <a:ext cx="7" cy="3"/>
            </a:xfrm>
            <a:custGeom>
              <a:avLst/>
              <a:gdLst>
                <a:gd name="T0" fmla="*/ 7 w 7"/>
                <a:gd name="T1" fmla="*/ 0 h 3"/>
                <a:gd name="T2" fmla="*/ 3 w 7"/>
                <a:gd name="T3" fmla="*/ 1 h 3"/>
                <a:gd name="T4" fmla="*/ 0 w 7"/>
                <a:gd name="T5" fmla="*/ 3 h 3"/>
                <a:gd name="T6" fmla="*/ 0 60000 65536"/>
                <a:gd name="T7" fmla="*/ 0 60000 65536"/>
                <a:gd name="T8" fmla="*/ 0 60000 65536"/>
              </a:gdLst>
              <a:ahLst/>
              <a:cxnLst>
                <a:cxn ang="T6">
                  <a:pos x="T0" y="T1"/>
                </a:cxn>
                <a:cxn ang="T7">
                  <a:pos x="T2" y="T3"/>
                </a:cxn>
                <a:cxn ang="T8">
                  <a:pos x="T4" y="T5"/>
                </a:cxn>
              </a:cxnLst>
              <a:rect l="0" t="0" r="r" b="b"/>
              <a:pathLst>
                <a:path w="7" h="3">
                  <a:moveTo>
                    <a:pt x="7"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1" name="Line 1872"/>
            <p:cNvSpPr>
              <a:spLocks noChangeShapeType="1"/>
            </p:cNvSpPr>
            <p:nvPr/>
          </p:nvSpPr>
          <p:spPr bwMode="auto">
            <a:xfrm flipV="1">
              <a:off x="258" y="6"/>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2" name="Line 1873"/>
            <p:cNvSpPr>
              <a:spLocks noChangeShapeType="1"/>
            </p:cNvSpPr>
            <p:nvPr/>
          </p:nvSpPr>
          <p:spPr bwMode="auto">
            <a:xfrm flipH="1" flipV="1">
              <a:off x="258" y="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3" name="Freeform 1874"/>
            <p:cNvSpPr>
              <a:spLocks/>
            </p:cNvSpPr>
            <p:nvPr/>
          </p:nvSpPr>
          <p:spPr bwMode="auto">
            <a:xfrm>
              <a:off x="256" y="5"/>
              <a:ext cx="2" cy="3"/>
            </a:xfrm>
            <a:custGeom>
              <a:avLst/>
              <a:gdLst>
                <a:gd name="T0" fmla="*/ 2 w 2"/>
                <a:gd name="T1" fmla="*/ 0 h 3"/>
                <a:gd name="T2" fmla="*/ 0 w 2"/>
                <a:gd name="T3" fmla="*/ 1 h 3"/>
                <a:gd name="T4" fmla="*/ 0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2"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4" name="Line 1875"/>
            <p:cNvSpPr>
              <a:spLocks noChangeShapeType="1"/>
            </p:cNvSpPr>
            <p:nvPr/>
          </p:nvSpPr>
          <p:spPr bwMode="auto">
            <a:xfrm flipH="1">
              <a:off x="143" y="1"/>
              <a:ext cx="8"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5" name="Freeform 1876"/>
            <p:cNvSpPr>
              <a:spLocks/>
            </p:cNvSpPr>
            <p:nvPr/>
          </p:nvSpPr>
          <p:spPr bwMode="auto">
            <a:xfrm>
              <a:off x="243" y="2"/>
              <a:ext cx="15" cy="3"/>
            </a:xfrm>
            <a:custGeom>
              <a:avLst/>
              <a:gdLst>
                <a:gd name="T0" fmla="*/ 15 w 15"/>
                <a:gd name="T1" fmla="*/ 3 h 3"/>
                <a:gd name="T2" fmla="*/ 7 w 15"/>
                <a:gd name="T3" fmla="*/ 1 h 3"/>
                <a:gd name="T4" fmla="*/ 0 w 15"/>
                <a:gd name="T5" fmla="*/ 0 h 3"/>
                <a:gd name="T6" fmla="*/ 0 60000 65536"/>
                <a:gd name="T7" fmla="*/ 0 60000 65536"/>
                <a:gd name="T8" fmla="*/ 0 60000 65536"/>
              </a:gdLst>
              <a:ahLst/>
              <a:cxnLst>
                <a:cxn ang="T6">
                  <a:pos x="T0" y="T1"/>
                </a:cxn>
                <a:cxn ang="T7">
                  <a:pos x="T2" y="T3"/>
                </a:cxn>
                <a:cxn ang="T8">
                  <a:pos x="T4" y="T5"/>
                </a:cxn>
              </a:cxnLst>
              <a:rect l="0" t="0" r="r" b="b"/>
              <a:pathLst>
                <a:path w="15" h="3">
                  <a:moveTo>
                    <a:pt x="15" y="3"/>
                  </a:moveTo>
                  <a:lnTo>
                    <a:pt x="7"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6" name="Line 1877"/>
            <p:cNvSpPr>
              <a:spLocks noChangeShapeType="1"/>
            </p:cNvSpPr>
            <p:nvPr/>
          </p:nvSpPr>
          <p:spPr bwMode="auto">
            <a:xfrm>
              <a:off x="219" y="1"/>
              <a:ext cx="2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7" name="Freeform 1878"/>
            <p:cNvSpPr>
              <a:spLocks/>
            </p:cNvSpPr>
            <p:nvPr/>
          </p:nvSpPr>
          <p:spPr bwMode="auto">
            <a:xfrm>
              <a:off x="151" y="0"/>
              <a:ext cx="68" cy="1"/>
            </a:xfrm>
            <a:custGeom>
              <a:avLst/>
              <a:gdLst>
                <a:gd name="T0" fmla="*/ 68 w 68"/>
                <a:gd name="T1" fmla="*/ 1 h 1"/>
                <a:gd name="T2" fmla="*/ 34 w 68"/>
                <a:gd name="T3" fmla="*/ 0 h 1"/>
                <a:gd name="T4" fmla="*/ 0 w 68"/>
                <a:gd name="T5" fmla="*/ 1 h 1"/>
                <a:gd name="T6" fmla="*/ 0 60000 65536"/>
                <a:gd name="T7" fmla="*/ 0 60000 65536"/>
                <a:gd name="T8" fmla="*/ 0 60000 65536"/>
              </a:gdLst>
              <a:ahLst/>
              <a:cxnLst>
                <a:cxn ang="T6">
                  <a:pos x="T0" y="T1"/>
                </a:cxn>
                <a:cxn ang="T7">
                  <a:pos x="T2" y="T3"/>
                </a:cxn>
                <a:cxn ang="T8">
                  <a:pos x="T4" y="T5"/>
                </a:cxn>
              </a:cxnLst>
              <a:rect l="0" t="0" r="r" b="b"/>
              <a:pathLst>
                <a:path w="68" h="1">
                  <a:moveTo>
                    <a:pt x="68" y="1"/>
                  </a:moveTo>
                  <a:lnTo>
                    <a:pt x="34" y="0"/>
                  </a:lnTo>
                  <a:lnTo>
                    <a:pt x="0" y="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28" name="Line 1879"/>
            <p:cNvSpPr>
              <a:spLocks noChangeShapeType="1"/>
            </p:cNvSpPr>
            <p:nvPr/>
          </p:nvSpPr>
          <p:spPr bwMode="auto">
            <a:xfrm flipH="1">
              <a:off x="155" y="4"/>
              <a:ext cx="5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29" name="Freeform 1880"/>
            <p:cNvSpPr>
              <a:spLocks/>
            </p:cNvSpPr>
            <p:nvPr/>
          </p:nvSpPr>
          <p:spPr bwMode="auto">
            <a:xfrm>
              <a:off x="153" y="5"/>
              <a:ext cx="51" cy="1"/>
            </a:xfrm>
            <a:custGeom>
              <a:avLst/>
              <a:gdLst>
                <a:gd name="T0" fmla="*/ 51 w 51"/>
                <a:gd name="T1" fmla="*/ 0 h 1"/>
                <a:gd name="T2" fmla="*/ 25 w 51"/>
                <a:gd name="T3" fmla="*/ 0 h 1"/>
                <a:gd name="T4" fmla="*/ 0 w 51"/>
                <a:gd name="T5" fmla="*/ 0 h 1"/>
                <a:gd name="T6" fmla="*/ 0 60000 65536"/>
                <a:gd name="T7" fmla="*/ 0 60000 65536"/>
                <a:gd name="T8" fmla="*/ 0 60000 65536"/>
              </a:gdLst>
              <a:ahLst/>
              <a:cxnLst>
                <a:cxn ang="T6">
                  <a:pos x="T0" y="T1"/>
                </a:cxn>
                <a:cxn ang="T7">
                  <a:pos x="T2" y="T3"/>
                </a:cxn>
                <a:cxn ang="T8">
                  <a:pos x="T4" y="T5"/>
                </a:cxn>
              </a:cxnLst>
              <a:rect l="0" t="0" r="r" b="b"/>
              <a:pathLst>
                <a:path w="51" h="1">
                  <a:moveTo>
                    <a:pt x="51" y="0"/>
                  </a:moveTo>
                  <a:lnTo>
                    <a:pt x="25"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0" name="Freeform 1881"/>
            <p:cNvSpPr>
              <a:spLocks/>
            </p:cNvSpPr>
            <p:nvPr/>
          </p:nvSpPr>
          <p:spPr bwMode="auto">
            <a:xfrm>
              <a:off x="142" y="7"/>
              <a:ext cx="6" cy="3"/>
            </a:xfrm>
            <a:custGeom>
              <a:avLst/>
              <a:gdLst>
                <a:gd name="T0" fmla="*/ 6 w 6"/>
                <a:gd name="T1" fmla="*/ 0 h 3"/>
                <a:gd name="T2" fmla="*/ 3 w 6"/>
                <a:gd name="T3" fmla="*/ 1 h 3"/>
                <a:gd name="T4" fmla="*/ 0 w 6"/>
                <a:gd name="T5" fmla="*/ 3 h 3"/>
                <a:gd name="T6" fmla="*/ 0 60000 65536"/>
                <a:gd name="T7" fmla="*/ 0 60000 65536"/>
                <a:gd name="T8" fmla="*/ 0 60000 65536"/>
              </a:gdLst>
              <a:ahLst/>
              <a:cxnLst>
                <a:cxn ang="T6">
                  <a:pos x="T0" y="T1"/>
                </a:cxn>
                <a:cxn ang="T7">
                  <a:pos x="T2" y="T3"/>
                </a:cxn>
                <a:cxn ang="T8">
                  <a:pos x="T4" y="T5"/>
                </a:cxn>
              </a:cxnLst>
              <a:rect l="0" t="0" r="r" b="b"/>
              <a:pathLst>
                <a:path w="6" h="3">
                  <a:moveTo>
                    <a:pt x="6" y="0"/>
                  </a:moveTo>
                  <a:lnTo>
                    <a:pt x="3"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1" name="Freeform 1882"/>
            <p:cNvSpPr>
              <a:spLocks/>
            </p:cNvSpPr>
            <p:nvPr/>
          </p:nvSpPr>
          <p:spPr bwMode="auto">
            <a:xfrm>
              <a:off x="19" y="51"/>
              <a:ext cx="1" cy="13"/>
            </a:xfrm>
            <a:custGeom>
              <a:avLst/>
              <a:gdLst>
                <a:gd name="T0" fmla="*/ 1 w 1"/>
                <a:gd name="T1" fmla="*/ 0 h 13"/>
                <a:gd name="T2" fmla="*/ 0 w 1"/>
                <a:gd name="T3" fmla="*/ 6 h 13"/>
                <a:gd name="T4" fmla="*/ 0 w 1"/>
                <a:gd name="T5" fmla="*/ 13 h 13"/>
                <a:gd name="T6" fmla="*/ 0 60000 65536"/>
                <a:gd name="T7" fmla="*/ 0 60000 65536"/>
                <a:gd name="T8" fmla="*/ 0 60000 65536"/>
              </a:gdLst>
              <a:ahLst/>
              <a:cxnLst>
                <a:cxn ang="T6">
                  <a:pos x="T0" y="T1"/>
                </a:cxn>
                <a:cxn ang="T7">
                  <a:pos x="T2" y="T3"/>
                </a:cxn>
                <a:cxn ang="T8">
                  <a:pos x="T4" y="T5"/>
                </a:cxn>
              </a:cxnLst>
              <a:rect l="0" t="0" r="r" b="b"/>
              <a:pathLst>
                <a:path w="1" h="13">
                  <a:moveTo>
                    <a:pt x="1" y="0"/>
                  </a:moveTo>
                  <a:lnTo>
                    <a:pt x="0" y="6"/>
                  </a:lnTo>
                  <a:lnTo>
                    <a:pt x="0" y="1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2" name="Line 1883"/>
            <p:cNvSpPr>
              <a:spLocks noChangeShapeType="1"/>
            </p:cNvSpPr>
            <p:nvPr/>
          </p:nvSpPr>
          <p:spPr bwMode="auto">
            <a:xfrm flipV="1">
              <a:off x="30" y="55"/>
              <a:ext cx="1"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3" name="Line 1884"/>
            <p:cNvSpPr>
              <a:spLocks noChangeShapeType="1"/>
            </p:cNvSpPr>
            <p:nvPr/>
          </p:nvSpPr>
          <p:spPr bwMode="auto">
            <a:xfrm>
              <a:off x="20" y="52"/>
              <a:ext cx="6"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4" name="Line 1885"/>
            <p:cNvSpPr>
              <a:spLocks noChangeShapeType="1"/>
            </p:cNvSpPr>
            <p:nvPr/>
          </p:nvSpPr>
          <p:spPr bwMode="auto">
            <a:xfrm flipH="1" flipV="1">
              <a:off x="20" y="51"/>
              <a:ext cx="9"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5" name="Freeform 1886"/>
            <p:cNvSpPr>
              <a:spLocks/>
            </p:cNvSpPr>
            <p:nvPr/>
          </p:nvSpPr>
          <p:spPr bwMode="auto">
            <a:xfrm>
              <a:off x="12" y="50"/>
              <a:ext cx="1" cy="12"/>
            </a:xfrm>
            <a:custGeom>
              <a:avLst/>
              <a:gdLst>
                <a:gd name="T0" fmla="*/ 1 w 1"/>
                <a:gd name="T1" fmla="*/ 0 h 12"/>
                <a:gd name="T2" fmla="*/ 0 w 1"/>
                <a:gd name="T3" fmla="*/ 6 h 12"/>
                <a:gd name="T4" fmla="*/ 0 w 1"/>
                <a:gd name="T5" fmla="*/ 12 h 12"/>
                <a:gd name="T6" fmla="*/ 0 60000 65536"/>
                <a:gd name="T7" fmla="*/ 0 60000 65536"/>
                <a:gd name="T8" fmla="*/ 0 60000 65536"/>
              </a:gdLst>
              <a:ahLst/>
              <a:cxnLst>
                <a:cxn ang="T6">
                  <a:pos x="T0" y="T1"/>
                </a:cxn>
                <a:cxn ang="T7">
                  <a:pos x="T2" y="T3"/>
                </a:cxn>
                <a:cxn ang="T8">
                  <a:pos x="T4" y="T5"/>
                </a:cxn>
              </a:cxnLst>
              <a:rect l="0" t="0" r="r" b="b"/>
              <a:pathLst>
                <a:path w="1" h="12">
                  <a:moveTo>
                    <a:pt x="1" y="0"/>
                  </a:moveTo>
                  <a:lnTo>
                    <a:pt x="0" y="6"/>
                  </a:lnTo>
                  <a:lnTo>
                    <a:pt x="0" y="1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6" name="Freeform 1887"/>
            <p:cNvSpPr>
              <a:spLocks/>
            </p:cNvSpPr>
            <p:nvPr/>
          </p:nvSpPr>
          <p:spPr bwMode="auto">
            <a:xfrm>
              <a:off x="13" y="46"/>
              <a:ext cx="5" cy="4"/>
            </a:xfrm>
            <a:custGeom>
              <a:avLst/>
              <a:gdLst>
                <a:gd name="T0" fmla="*/ 5 w 5"/>
                <a:gd name="T1" fmla="*/ 0 h 4"/>
                <a:gd name="T2" fmla="*/ 2 w 5"/>
                <a:gd name="T3" fmla="*/ 2 h 4"/>
                <a:gd name="T4" fmla="*/ 0 w 5"/>
                <a:gd name="T5" fmla="*/ 4 h 4"/>
                <a:gd name="T6" fmla="*/ 0 60000 65536"/>
                <a:gd name="T7" fmla="*/ 0 60000 65536"/>
                <a:gd name="T8" fmla="*/ 0 60000 65536"/>
              </a:gdLst>
              <a:ahLst/>
              <a:cxnLst>
                <a:cxn ang="T6">
                  <a:pos x="T0" y="T1"/>
                </a:cxn>
                <a:cxn ang="T7">
                  <a:pos x="T2" y="T3"/>
                </a:cxn>
                <a:cxn ang="T8">
                  <a:pos x="T4" y="T5"/>
                </a:cxn>
              </a:cxnLst>
              <a:rect l="0" t="0" r="r" b="b"/>
              <a:pathLst>
                <a:path w="5" h="4">
                  <a:moveTo>
                    <a:pt x="5" y="0"/>
                  </a:moveTo>
                  <a:lnTo>
                    <a:pt x="2" y="2"/>
                  </a:lnTo>
                  <a:lnTo>
                    <a:pt x="0" y="4"/>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37" name="Line 1888"/>
            <p:cNvSpPr>
              <a:spLocks noChangeShapeType="1"/>
            </p:cNvSpPr>
            <p:nvPr/>
          </p:nvSpPr>
          <p:spPr bwMode="auto">
            <a:xfrm flipH="1">
              <a:off x="24" y="46"/>
              <a:ext cx="15"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8" name="Line 1889"/>
            <p:cNvSpPr>
              <a:spLocks noChangeShapeType="1"/>
            </p:cNvSpPr>
            <p:nvPr/>
          </p:nvSpPr>
          <p:spPr bwMode="auto">
            <a:xfrm flipH="1">
              <a:off x="70" y="40"/>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39" name="Freeform 1890"/>
            <p:cNvSpPr>
              <a:spLocks/>
            </p:cNvSpPr>
            <p:nvPr/>
          </p:nvSpPr>
          <p:spPr bwMode="auto">
            <a:xfrm>
              <a:off x="36" y="57"/>
              <a:ext cx="8" cy="10"/>
            </a:xfrm>
            <a:custGeom>
              <a:avLst/>
              <a:gdLst>
                <a:gd name="T0" fmla="*/ 8 w 8"/>
                <a:gd name="T1" fmla="*/ 0 h 10"/>
                <a:gd name="T2" fmla="*/ 5 w 8"/>
                <a:gd name="T3" fmla="*/ 2 h 10"/>
                <a:gd name="T4" fmla="*/ 2 w 8"/>
                <a:gd name="T5" fmla="*/ 6 h 10"/>
                <a:gd name="T6" fmla="*/ 0 w 8"/>
                <a:gd name="T7" fmla="*/ 1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0">
                  <a:moveTo>
                    <a:pt x="8" y="0"/>
                  </a:moveTo>
                  <a:lnTo>
                    <a:pt x="5" y="2"/>
                  </a:lnTo>
                  <a:lnTo>
                    <a:pt x="2" y="6"/>
                  </a:lnTo>
                  <a:lnTo>
                    <a:pt x="0" y="1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0" name="Line 1891"/>
            <p:cNvSpPr>
              <a:spLocks noChangeShapeType="1"/>
            </p:cNvSpPr>
            <p:nvPr/>
          </p:nvSpPr>
          <p:spPr bwMode="auto">
            <a:xfrm flipV="1">
              <a:off x="104" y="32"/>
              <a:ext cx="1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1" name="Line 1892"/>
            <p:cNvSpPr>
              <a:spLocks noChangeShapeType="1"/>
            </p:cNvSpPr>
            <p:nvPr/>
          </p:nvSpPr>
          <p:spPr bwMode="auto">
            <a:xfrm flipH="1">
              <a:off x="99" y="6"/>
              <a:ext cx="37" cy="3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2" name="Freeform 1893"/>
            <p:cNvSpPr>
              <a:spLocks/>
            </p:cNvSpPr>
            <p:nvPr/>
          </p:nvSpPr>
          <p:spPr bwMode="auto">
            <a:xfrm>
              <a:off x="243" y="14"/>
              <a:ext cx="15" cy="22"/>
            </a:xfrm>
            <a:custGeom>
              <a:avLst/>
              <a:gdLst>
                <a:gd name="T0" fmla="*/ 15 w 15"/>
                <a:gd name="T1" fmla="*/ 22 h 22"/>
                <a:gd name="T2" fmla="*/ 8 w 15"/>
                <a:gd name="T3" fmla="*/ 10 h 22"/>
                <a:gd name="T4" fmla="*/ 0 w 15"/>
                <a:gd name="T5" fmla="*/ 0 h 22"/>
                <a:gd name="T6" fmla="*/ 0 60000 65536"/>
                <a:gd name="T7" fmla="*/ 0 60000 65536"/>
                <a:gd name="T8" fmla="*/ 0 60000 65536"/>
              </a:gdLst>
              <a:ahLst/>
              <a:cxnLst>
                <a:cxn ang="T6">
                  <a:pos x="T0" y="T1"/>
                </a:cxn>
                <a:cxn ang="T7">
                  <a:pos x="T2" y="T3"/>
                </a:cxn>
                <a:cxn ang="T8">
                  <a:pos x="T4" y="T5"/>
                </a:cxn>
              </a:cxnLst>
              <a:rect l="0" t="0" r="r" b="b"/>
              <a:pathLst>
                <a:path w="15" h="22">
                  <a:moveTo>
                    <a:pt x="15" y="22"/>
                  </a:moveTo>
                  <a:lnTo>
                    <a:pt x="8" y="1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3" name="Freeform 1894"/>
            <p:cNvSpPr>
              <a:spLocks/>
            </p:cNvSpPr>
            <p:nvPr/>
          </p:nvSpPr>
          <p:spPr bwMode="auto">
            <a:xfrm>
              <a:off x="240" y="20"/>
              <a:ext cx="14" cy="17"/>
            </a:xfrm>
            <a:custGeom>
              <a:avLst/>
              <a:gdLst>
                <a:gd name="T0" fmla="*/ 14 w 14"/>
                <a:gd name="T1" fmla="*/ 17 h 17"/>
                <a:gd name="T2" fmla="*/ 8 w 14"/>
                <a:gd name="T3" fmla="*/ 8 h 17"/>
                <a:gd name="T4" fmla="*/ 0 w 14"/>
                <a:gd name="T5" fmla="*/ 0 h 17"/>
                <a:gd name="T6" fmla="*/ 0 60000 65536"/>
                <a:gd name="T7" fmla="*/ 0 60000 65536"/>
                <a:gd name="T8" fmla="*/ 0 60000 65536"/>
              </a:gdLst>
              <a:ahLst/>
              <a:cxnLst>
                <a:cxn ang="T6">
                  <a:pos x="T0" y="T1"/>
                </a:cxn>
                <a:cxn ang="T7">
                  <a:pos x="T2" y="T3"/>
                </a:cxn>
                <a:cxn ang="T8">
                  <a:pos x="T4" y="T5"/>
                </a:cxn>
              </a:cxnLst>
              <a:rect l="0" t="0" r="r" b="b"/>
              <a:pathLst>
                <a:path w="14" h="17">
                  <a:moveTo>
                    <a:pt x="14" y="17"/>
                  </a:moveTo>
                  <a:lnTo>
                    <a:pt x="8" y="8"/>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4" name="Line 1895"/>
            <p:cNvSpPr>
              <a:spLocks noChangeShapeType="1"/>
            </p:cNvSpPr>
            <p:nvPr/>
          </p:nvSpPr>
          <p:spPr bwMode="auto">
            <a:xfrm>
              <a:off x="232" y="10"/>
              <a:ext cx="1" cy="2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5" name="Line 1896"/>
            <p:cNvSpPr>
              <a:spLocks noChangeShapeType="1"/>
            </p:cNvSpPr>
            <p:nvPr/>
          </p:nvSpPr>
          <p:spPr bwMode="auto">
            <a:xfrm flipH="1" flipV="1">
              <a:off x="182" y="6"/>
              <a:ext cx="2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6" name="Line 1897"/>
            <p:cNvSpPr>
              <a:spLocks noChangeShapeType="1"/>
            </p:cNvSpPr>
            <p:nvPr/>
          </p:nvSpPr>
          <p:spPr bwMode="auto">
            <a:xfrm flipH="1">
              <a:off x="148" y="6"/>
              <a:ext cx="3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47" name="Freeform 1898"/>
            <p:cNvSpPr>
              <a:spLocks/>
            </p:cNvSpPr>
            <p:nvPr/>
          </p:nvSpPr>
          <p:spPr bwMode="auto">
            <a:xfrm>
              <a:off x="222" y="4"/>
              <a:ext cx="11" cy="3"/>
            </a:xfrm>
            <a:custGeom>
              <a:avLst/>
              <a:gdLst>
                <a:gd name="T0" fmla="*/ 11 w 11"/>
                <a:gd name="T1" fmla="*/ 3 h 3"/>
                <a:gd name="T2" fmla="*/ 6 w 11"/>
                <a:gd name="T3" fmla="*/ 1 h 3"/>
                <a:gd name="T4" fmla="*/ 0 w 11"/>
                <a:gd name="T5" fmla="*/ 0 h 3"/>
                <a:gd name="T6" fmla="*/ 0 60000 65536"/>
                <a:gd name="T7" fmla="*/ 0 60000 65536"/>
                <a:gd name="T8" fmla="*/ 0 60000 65536"/>
              </a:gdLst>
              <a:ahLst/>
              <a:cxnLst>
                <a:cxn ang="T6">
                  <a:pos x="T0" y="T1"/>
                </a:cxn>
                <a:cxn ang="T7">
                  <a:pos x="T2" y="T3"/>
                </a:cxn>
                <a:cxn ang="T8">
                  <a:pos x="T4" y="T5"/>
                </a:cxn>
              </a:cxnLst>
              <a:rect l="0" t="0" r="r" b="b"/>
              <a:pathLst>
                <a:path w="11" h="3">
                  <a:moveTo>
                    <a:pt x="11" y="3"/>
                  </a:moveTo>
                  <a:lnTo>
                    <a:pt x="6"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8" name="Freeform 1899"/>
            <p:cNvSpPr>
              <a:spLocks/>
            </p:cNvSpPr>
            <p:nvPr/>
          </p:nvSpPr>
          <p:spPr bwMode="auto">
            <a:xfrm>
              <a:off x="224" y="6"/>
              <a:ext cx="9" cy="3"/>
            </a:xfrm>
            <a:custGeom>
              <a:avLst/>
              <a:gdLst>
                <a:gd name="T0" fmla="*/ 9 w 9"/>
                <a:gd name="T1" fmla="*/ 3 h 3"/>
                <a:gd name="T2" fmla="*/ 5 w 9"/>
                <a:gd name="T3" fmla="*/ 1 h 3"/>
                <a:gd name="T4" fmla="*/ 0 w 9"/>
                <a:gd name="T5" fmla="*/ 0 h 3"/>
                <a:gd name="T6" fmla="*/ 0 60000 65536"/>
                <a:gd name="T7" fmla="*/ 0 60000 65536"/>
                <a:gd name="T8" fmla="*/ 0 60000 65536"/>
              </a:gdLst>
              <a:ahLst/>
              <a:cxnLst>
                <a:cxn ang="T6">
                  <a:pos x="T0" y="T1"/>
                </a:cxn>
                <a:cxn ang="T7">
                  <a:pos x="T2" y="T3"/>
                </a:cxn>
                <a:cxn ang="T8">
                  <a:pos x="T4" y="T5"/>
                </a:cxn>
              </a:cxnLst>
              <a:rect l="0" t="0" r="r" b="b"/>
              <a:pathLst>
                <a:path w="9" h="3">
                  <a:moveTo>
                    <a:pt x="9" y="3"/>
                  </a:moveTo>
                  <a:lnTo>
                    <a:pt x="5"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49" name="Freeform 1900"/>
            <p:cNvSpPr>
              <a:spLocks/>
            </p:cNvSpPr>
            <p:nvPr/>
          </p:nvSpPr>
          <p:spPr bwMode="auto">
            <a:xfrm>
              <a:off x="225" y="8"/>
              <a:ext cx="8" cy="2"/>
            </a:xfrm>
            <a:custGeom>
              <a:avLst/>
              <a:gdLst>
                <a:gd name="T0" fmla="*/ 8 w 8"/>
                <a:gd name="T1" fmla="*/ 2 h 2"/>
                <a:gd name="T2" fmla="*/ 4 w 8"/>
                <a:gd name="T3" fmla="*/ 0 h 2"/>
                <a:gd name="T4" fmla="*/ 0 w 8"/>
                <a:gd name="T5" fmla="*/ 0 h 2"/>
                <a:gd name="T6" fmla="*/ 0 60000 65536"/>
                <a:gd name="T7" fmla="*/ 0 60000 65536"/>
                <a:gd name="T8" fmla="*/ 0 60000 65536"/>
              </a:gdLst>
              <a:ahLst/>
              <a:cxnLst>
                <a:cxn ang="T6">
                  <a:pos x="T0" y="T1"/>
                </a:cxn>
                <a:cxn ang="T7">
                  <a:pos x="T2" y="T3"/>
                </a:cxn>
                <a:cxn ang="T8">
                  <a:pos x="T4" y="T5"/>
                </a:cxn>
              </a:cxnLst>
              <a:rect l="0" t="0" r="r" b="b"/>
              <a:pathLst>
                <a:path w="8" h="2">
                  <a:moveTo>
                    <a:pt x="8"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0" name="Line 1901"/>
            <p:cNvSpPr>
              <a:spLocks noChangeShapeType="1"/>
            </p:cNvSpPr>
            <p:nvPr/>
          </p:nvSpPr>
          <p:spPr bwMode="auto">
            <a:xfrm>
              <a:off x="183" y="37"/>
              <a:ext cx="47"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1" name="Freeform 1902"/>
            <p:cNvSpPr>
              <a:spLocks/>
            </p:cNvSpPr>
            <p:nvPr/>
          </p:nvSpPr>
          <p:spPr bwMode="auto">
            <a:xfrm>
              <a:off x="184" y="24"/>
              <a:ext cx="6" cy="3"/>
            </a:xfrm>
            <a:custGeom>
              <a:avLst/>
              <a:gdLst>
                <a:gd name="T0" fmla="*/ 6 w 6"/>
                <a:gd name="T1" fmla="*/ 1 h 3"/>
                <a:gd name="T2" fmla="*/ 4 w 6"/>
                <a:gd name="T3" fmla="*/ 0 h 3"/>
                <a:gd name="T4" fmla="*/ 1 w 6"/>
                <a:gd name="T5" fmla="*/ 1 h 3"/>
                <a:gd name="T6" fmla="*/ 0 w 6"/>
                <a:gd name="T7" fmla="*/ 3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3">
                  <a:moveTo>
                    <a:pt x="6" y="1"/>
                  </a:moveTo>
                  <a:lnTo>
                    <a:pt x="4" y="0"/>
                  </a:lnTo>
                  <a:lnTo>
                    <a:pt x="1"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2" name="Line 1903"/>
            <p:cNvSpPr>
              <a:spLocks noChangeShapeType="1"/>
            </p:cNvSpPr>
            <p:nvPr/>
          </p:nvSpPr>
          <p:spPr bwMode="auto">
            <a:xfrm>
              <a:off x="184" y="27"/>
              <a:ext cx="1" cy="6"/>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3" name="Freeform 1904"/>
            <p:cNvSpPr>
              <a:spLocks/>
            </p:cNvSpPr>
            <p:nvPr/>
          </p:nvSpPr>
          <p:spPr bwMode="auto">
            <a:xfrm>
              <a:off x="184" y="33"/>
              <a:ext cx="2" cy="3"/>
            </a:xfrm>
            <a:custGeom>
              <a:avLst/>
              <a:gdLst>
                <a:gd name="T0" fmla="*/ 0 w 2"/>
                <a:gd name="T1" fmla="*/ 0 h 3"/>
                <a:gd name="T2" fmla="*/ 1 w 2"/>
                <a:gd name="T3" fmla="*/ 2 h 3"/>
                <a:gd name="T4" fmla="*/ 2 w 2"/>
                <a:gd name="T5" fmla="*/ 3 h 3"/>
                <a:gd name="T6" fmla="*/ 0 60000 65536"/>
                <a:gd name="T7" fmla="*/ 0 60000 65536"/>
                <a:gd name="T8" fmla="*/ 0 60000 65536"/>
              </a:gdLst>
              <a:ahLst/>
              <a:cxnLst>
                <a:cxn ang="T6">
                  <a:pos x="T0" y="T1"/>
                </a:cxn>
                <a:cxn ang="T7">
                  <a:pos x="T2" y="T3"/>
                </a:cxn>
                <a:cxn ang="T8">
                  <a:pos x="T4" y="T5"/>
                </a:cxn>
              </a:cxnLst>
              <a:rect l="0" t="0" r="r" b="b"/>
              <a:pathLst>
                <a:path w="2" h="3">
                  <a:moveTo>
                    <a:pt x="0" y="0"/>
                  </a:moveTo>
                  <a:lnTo>
                    <a:pt x="1" y="2"/>
                  </a:lnTo>
                  <a:lnTo>
                    <a:pt x="2"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4" name="Line 1905"/>
            <p:cNvSpPr>
              <a:spLocks noChangeShapeType="1"/>
            </p:cNvSpPr>
            <p:nvPr/>
          </p:nvSpPr>
          <p:spPr bwMode="auto">
            <a:xfrm flipH="1" flipV="1">
              <a:off x="190" y="25"/>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5" name="Line 1906"/>
            <p:cNvSpPr>
              <a:spLocks noChangeShapeType="1"/>
            </p:cNvSpPr>
            <p:nvPr/>
          </p:nvSpPr>
          <p:spPr bwMode="auto">
            <a:xfrm flipV="1">
              <a:off x="192" y="27"/>
              <a:ext cx="1" cy="10"/>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6" name="Line 1907"/>
            <p:cNvSpPr>
              <a:spLocks noChangeShapeType="1"/>
            </p:cNvSpPr>
            <p:nvPr/>
          </p:nvSpPr>
          <p:spPr bwMode="auto">
            <a:xfrm flipV="1">
              <a:off x="190" y="28"/>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57" name="Freeform 1908"/>
            <p:cNvSpPr>
              <a:spLocks/>
            </p:cNvSpPr>
            <p:nvPr/>
          </p:nvSpPr>
          <p:spPr bwMode="auto">
            <a:xfrm>
              <a:off x="190" y="25"/>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8" name="Freeform 1909"/>
            <p:cNvSpPr>
              <a:spLocks/>
            </p:cNvSpPr>
            <p:nvPr/>
          </p:nvSpPr>
          <p:spPr bwMode="auto">
            <a:xfrm>
              <a:off x="178" y="39"/>
              <a:ext cx="1" cy="13"/>
            </a:xfrm>
            <a:custGeom>
              <a:avLst/>
              <a:gdLst>
                <a:gd name="T0" fmla="*/ 0 w 1"/>
                <a:gd name="T1" fmla="*/ 13 h 13"/>
                <a:gd name="T2" fmla="*/ 1 w 1"/>
                <a:gd name="T3" fmla="*/ 7 h 13"/>
                <a:gd name="T4" fmla="*/ 1 w 1"/>
                <a:gd name="T5" fmla="*/ 0 h 13"/>
                <a:gd name="T6" fmla="*/ 0 60000 65536"/>
                <a:gd name="T7" fmla="*/ 0 60000 65536"/>
                <a:gd name="T8" fmla="*/ 0 60000 65536"/>
              </a:gdLst>
              <a:ahLst/>
              <a:cxnLst>
                <a:cxn ang="T6">
                  <a:pos x="T0" y="T1"/>
                </a:cxn>
                <a:cxn ang="T7">
                  <a:pos x="T2" y="T3"/>
                </a:cxn>
                <a:cxn ang="T8">
                  <a:pos x="T4" y="T5"/>
                </a:cxn>
              </a:cxnLst>
              <a:rect l="0" t="0" r="r" b="b"/>
              <a:pathLst>
                <a:path w="1" h="13">
                  <a:moveTo>
                    <a:pt x="0" y="13"/>
                  </a:moveTo>
                  <a:lnTo>
                    <a:pt x="1" y="7"/>
                  </a:lnTo>
                  <a:lnTo>
                    <a:pt x="1"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59" name="Freeform 1910"/>
            <p:cNvSpPr>
              <a:spLocks/>
            </p:cNvSpPr>
            <p:nvPr/>
          </p:nvSpPr>
          <p:spPr bwMode="auto">
            <a:xfrm>
              <a:off x="178" y="52"/>
              <a:ext cx="2" cy="30"/>
            </a:xfrm>
            <a:custGeom>
              <a:avLst/>
              <a:gdLst>
                <a:gd name="T0" fmla="*/ 0 w 2"/>
                <a:gd name="T1" fmla="*/ 0 h 30"/>
                <a:gd name="T2" fmla="*/ 0 w 2"/>
                <a:gd name="T3" fmla="*/ 15 h 30"/>
                <a:gd name="T4" fmla="*/ 2 w 2"/>
                <a:gd name="T5" fmla="*/ 30 h 30"/>
                <a:gd name="T6" fmla="*/ 0 60000 65536"/>
                <a:gd name="T7" fmla="*/ 0 60000 65536"/>
                <a:gd name="T8" fmla="*/ 0 60000 65536"/>
              </a:gdLst>
              <a:ahLst/>
              <a:cxnLst>
                <a:cxn ang="T6">
                  <a:pos x="T0" y="T1"/>
                </a:cxn>
                <a:cxn ang="T7">
                  <a:pos x="T2" y="T3"/>
                </a:cxn>
                <a:cxn ang="T8">
                  <a:pos x="T4" y="T5"/>
                </a:cxn>
              </a:cxnLst>
              <a:rect l="0" t="0" r="r" b="b"/>
              <a:pathLst>
                <a:path w="2" h="30">
                  <a:moveTo>
                    <a:pt x="0" y="0"/>
                  </a:moveTo>
                  <a:lnTo>
                    <a:pt x="0" y="15"/>
                  </a:lnTo>
                  <a:lnTo>
                    <a:pt x="2" y="3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0" name="Line 1911"/>
            <p:cNvSpPr>
              <a:spLocks noChangeShapeType="1"/>
            </p:cNvSpPr>
            <p:nvPr/>
          </p:nvSpPr>
          <p:spPr bwMode="auto">
            <a:xfrm flipH="1">
              <a:off x="176" y="6"/>
              <a:ext cx="3"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1" name="Line 1912"/>
            <p:cNvSpPr>
              <a:spLocks noChangeShapeType="1"/>
            </p:cNvSpPr>
            <p:nvPr/>
          </p:nvSpPr>
          <p:spPr bwMode="auto">
            <a:xfrm>
              <a:off x="182" y="6"/>
              <a:ext cx="1" cy="3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2" name="Line 1913"/>
            <p:cNvSpPr>
              <a:spLocks noChangeShapeType="1"/>
            </p:cNvSpPr>
            <p:nvPr/>
          </p:nvSpPr>
          <p:spPr bwMode="auto">
            <a:xfrm flipV="1">
              <a:off x="179" y="5"/>
              <a:ext cx="2" cy="3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3" name="Freeform 1914"/>
            <p:cNvSpPr>
              <a:spLocks/>
            </p:cNvSpPr>
            <p:nvPr/>
          </p:nvSpPr>
          <p:spPr bwMode="auto">
            <a:xfrm>
              <a:off x="275" y="57"/>
              <a:ext cx="11" cy="8"/>
            </a:xfrm>
            <a:custGeom>
              <a:avLst/>
              <a:gdLst>
                <a:gd name="T0" fmla="*/ 11 w 11"/>
                <a:gd name="T1" fmla="*/ 8 h 8"/>
                <a:gd name="T2" fmla="*/ 8 w 11"/>
                <a:gd name="T3" fmla="*/ 4 h 8"/>
                <a:gd name="T4" fmla="*/ 4 w 11"/>
                <a:gd name="T5" fmla="*/ 2 h 8"/>
                <a:gd name="T6" fmla="*/ 0 w 11"/>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 h="8">
                  <a:moveTo>
                    <a:pt x="11" y="8"/>
                  </a:moveTo>
                  <a:lnTo>
                    <a:pt x="8" y="4"/>
                  </a:lnTo>
                  <a:lnTo>
                    <a:pt x="4" y="2"/>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4" name="Freeform 1915"/>
            <p:cNvSpPr>
              <a:spLocks/>
            </p:cNvSpPr>
            <p:nvPr/>
          </p:nvSpPr>
          <p:spPr bwMode="auto">
            <a:xfrm>
              <a:off x="249" y="57"/>
              <a:ext cx="26" cy="2"/>
            </a:xfrm>
            <a:custGeom>
              <a:avLst/>
              <a:gdLst>
                <a:gd name="T0" fmla="*/ 26 w 26"/>
                <a:gd name="T1" fmla="*/ 0 h 2"/>
                <a:gd name="T2" fmla="*/ 17 w 26"/>
                <a:gd name="T3" fmla="*/ 0 h 2"/>
                <a:gd name="T4" fmla="*/ 9 w 26"/>
                <a:gd name="T5" fmla="*/ 0 h 2"/>
                <a:gd name="T6" fmla="*/ 0 w 26"/>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6" h="2">
                  <a:moveTo>
                    <a:pt x="26" y="0"/>
                  </a:moveTo>
                  <a:lnTo>
                    <a:pt x="17" y="0"/>
                  </a:lnTo>
                  <a:lnTo>
                    <a:pt x="9"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5" name="Freeform 1916"/>
            <p:cNvSpPr>
              <a:spLocks/>
            </p:cNvSpPr>
            <p:nvPr/>
          </p:nvSpPr>
          <p:spPr bwMode="auto">
            <a:xfrm>
              <a:off x="232" y="60"/>
              <a:ext cx="10" cy="22"/>
            </a:xfrm>
            <a:custGeom>
              <a:avLst/>
              <a:gdLst>
                <a:gd name="T0" fmla="*/ 10 w 10"/>
                <a:gd name="T1" fmla="*/ 0 h 22"/>
                <a:gd name="T2" fmla="*/ 5 w 10"/>
                <a:gd name="T3" fmla="*/ 6 h 22"/>
                <a:gd name="T4" fmla="*/ 2 w 10"/>
                <a:gd name="T5" fmla="*/ 14 h 22"/>
                <a:gd name="T6" fmla="*/ 0 w 10"/>
                <a:gd name="T7" fmla="*/ 22 h 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0" h="22">
                  <a:moveTo>
                    <a:pt x="10" y="0"/>
                  </a:moveTo>
                  <a:lnTo>
                    <a:pt x="5" y="6"/>
                  </a:lnTo>
                  <a:lnTo>
                    <a:pt x="2" y="14"/>
                  </a:lnTo>
                  <a:lnTo>
                    <a:pt x="0" y="2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66" name="Line 1917"/>
            <p:cNvSpPr>
              <a:spLocks noChangeShapeType="1"/>
            </p:cNvSpPr>
            <p:nvPr/>
          </p:nvSpPr>
          <p:spPr bwMode="auto">
            <a:xfrm flipV="1">
              <a:off x="242" y="56"/>
              <a:ext cx="4"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7" name="Line 1918"/>
            <p:cNvSpPr>
              <a:spLocks noChangeShapeType="1"/>
            </p:cNvSpPr>
            <p:nvPr/>
          </p:nvSpPr>
          <p:spPr bwMode="auto">
            <a:xfrm flipV="1">
              <a:off x="256" y="38"/>
              <a:ext cx="1"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8" name="Line 1919"/>
            <p:cNvSpPr>
              <a:spLocks noChangeShapeType="1"/>
            </p:cNvSpPr>
            <p:nvPr/>
          </p:nvSpPr>
          <p:spPr bwMode="auto">
            <a:xfrm flipH="1">
              <a:off x="246" y="53"/>
              <a:ext cx="5" cy="3"/>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69" name="Line 1920"/>
            <p:cNvSpPr>
              <a:spLocks noChangeShapeType="1"/>
            </p:cNvSpPr>
            <p:nvPr/>
          </p:nvSpPr>
          <p:spPr bwMode="auto">
            <a:xfrm flipH="1" flipV="1">
              <a:off x="334" y="41"/>
              <a:ext cx="2" cy="9"/>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0" name="Line 1921"/>
            <p:cNvSpPr>
              <a:spLocks noChangeShapeType="1"/>
            </p:cNvSpPr>
            <p:nvPr/>
          </p:nvSpPr>
          <p:spPr bwMode="auto">
            <a:xfrm>
              <a:off x="289" y="35"/>
              <a:ext cx="4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1" name="Freeform 1922"/>
            <p:cNvSpPr>
              <a:spLocks/>
            </p:cNvSpPr>
            <p:nvPr/>
          </p:nvSpPr>
          <p:spPr bwMode="auto">
            <a:xfrm>
              <a:off x="327" y="50"/>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72" name="Line 1923"/>
            <p:cNvSpPr>
              <a:spLocks noChangeShapeType="1"/>
            </p:cNvSpPr>
            <p:nvPr/>
          </p:nvSpPr>
          <p:spPr bwMode="auto">
            <a:xfrm flipH="1">
              <a:off x="326" y="52"/>
              <a:ext cx="1" cy="8"/>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3" name="Line 1924"/>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4" name="Line 1925"/>
            <p:cNvSpPr>
              <a:spLocks noChangeShapeType="1"/>
            </p:cNvSpPr>
            <p:nvPr/>
          </p:nvSpPr>
          <p:spPr bwMode="auto">
            <a:xfrm>
              <a:off x="328" y="54"/>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5" name="Line 1926"/>
            <p:cNvSpPr>
              <a:spLocks noChangeShapeType="1"/>
            </p:cNvSpPr>
            <p:nvPr/>
          </p:nvSpPr>
          <p:spPr bwMode="auto">
            <a:xfrm>
              <a:off x="327" y="55"/>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6" name="Line 1927"/>
            <p:cNvSpPr>
              <a:spLocks noChangeShapeType="1"/>
            </p:cNvSpPr>
            <p:nvPr/>
          </p:nvSpPr>
          <p:spPr bwMode="auto">
            <a:xfrm>
              <a:off x="327" y="57"/>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7" name="Line 1928"/>
            <p:cNvSpPr>
              <a:spLocks noChangeShapeType="1"/>
            </p:cNvSpPr>
            <p:nvPr/>
          </p:nvSpPr>
          <p:spPr bwMode="auto">
            <a:xfrm>
              <a:off x="327" y="58"/>
              <a:ext cx="1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8" name="Line 1929"/>
            <p:cNvSpPr>
              <a:spLocks noChangeShapeType="1"/>
            </p:cNvSpPr>
            <p:nvPr/>
          </p:nvSpPr>
          <p:spPr bwMode="auto">
            <a:xfrm>
              <a:off x="327" y="60"/>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79" name="Freeform 1930"/>
            <p:cNvSpPr>
              <a:spLocks/>
            </p:cNvSpPr>
            <p:nvPr/>
          </p:nvSpPr>
          <p:spPr bwMode="auto">
            <a:xfrm>
              <a:off x="327" y="53"/>
              <a:ext cx="1" cy="7"/>
            </a:xfrm>
            <a:custGeom>
              <a:avLst/>
              <a:gdLst>
                <a:gd name="T0" fmla="*/ 1 w 1"/>
                <a:gd name="T1" fmla="*/ 0 h 7"/>
                <a:gd name="T2" fmla="*/ 0 w 1"/>
                <a:gd name="T3" fmla="*/ 3 h 7"/>
                <a:gd name="T4" fmla="*/ 0 w 1"/>
                <a:gd name="T5" fmla="*/ 7 h 7"/>
                <a:gd name="T6" fmla="*/ 0 60000 65536"/>
                <a:gd name="T7" fmla="*/ 0 60000 65536"/>
                <a:gd name="T8" fmla="*/ 0 60000 65536"/>
              </a:gdLst>
              <a:ahLst/>
              <a:cxnLst>
                <a:cxn ang="T6">
                  <a:pos x="T0" y="T1"/>
                </a:cxn>
                <a:cxn ang="T7">
                  <a:pos x="T2" y="T3"/>
                </a:cxn>
                <a:cxn ang="T8">
                  <a:pos x="T4" y="T5"/>
                </a:cxn>
              </a:cxnLst>
              <a:rect l="0" t="0" r="r" b="b"/>
              <a:pathLst>
                <a:path w="1" h="7">
                  <a:moveTo>
                    <a:pt x="1" y="0"/>
                  </a:moveTo>
                  <a:lnTo>
                    <a:pt x="0" y="3"/>
                  </a:lnTo>
                  <a:lnTo>
                    <a:pt x="0" y="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0" name="Freeform 1931"/>
            <p:cNvSpPr>
              <a:spLocks/>
            </p:cNvSpPr>
            <p:nvPr/>
          </p:nvSpPr>
          <p:spPr bwMode="auto">
            <a:xfrm>
              <a:off x="328" y="51"/>
              <a:ext cx="3" cy="2"/>
            </a:xfrm>
            <a:custGeom>
              <a:avLst/>
              <a:gdLst>
                <a:gd name="T0" fmla="*/ 3 w 3"/>
                <a:gd name="T1" fmla="*/ 0 h 2"/>
                <a:gd name="T2" fmla="*/ 1 w 3"/>
                <a:gd name="T3" fmla="*/ 0 h 2"/>
                <a:gd name="T4" fmla="*/ 0 w 3"/>
                <a:gd name="T5" fmla="*/ 2 h 2"/>
                <a:gd name="T6" fmla="*/ 0 60000 65536"/>
                <a:gd name="T7" fmla="*/ 0 60000 65536"/>
                <a:gd name="T8" fmla="*/ 0 60000 65536"/>
              </a:gdLst>
              <a:ahLst/>
              <a:cxnLst>
                <a:cxn ang="T6">
                  <a:pos x="T0" y="T1"/>
                </a:cxn>
                <a:cxn ang="T7">
                  <a:pos x="T2" y="T3"/>
                </a:cxn>
                <a:cxn ang="T8">
                  <a:pos x="T4" y="T5"/>
                </a:cxn>
              </a:cxnLst>
              <a:rect l="0" t="0" r="r" b="b"/>
              <a:pathLst>
                <a:path w="3" h="2">
                  <a:moveTo>
                    <a:pt x="3" y="0"/>
                  </a:moveTo>
                  <a:lnTo>
                    <a:pt x="1"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81" name="Line 1932"/>
            <p:cNvSpPr>
              <a:spLocks noChangeShapeType="1"/>
            </p:cNvSpPr>
            <p:nvPr/>
          </p:nvSpPr>
          <p:spPr bwMode="auto">
            <a:xfrm>
              <a:off x="339" y="54"/>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2" name="Line 1933"/>
            <p:cNvSpPr>
              <a:spLocks noChangeShapeType="1"/>
            </p:cNvSpPr>
            <p:nvPr/>
          </p:nvSpPr>
          <p:spPr bwMode="auto">
            <a:xfrm>
              <a:off x="339" y="57"/>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3" name="Line 1934"/>
            <p:cNvSpPr>
              <a:spLocks noChangeShapeType="1"/>
            </p:cNvSpPr>
            <p:nvPr/>
          </p:nvSpPr>
          <p:spPr bwMode="auto">
            <a:xfrm>
              <a:off x="338" y="60"/>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4" name="Line 1935"/>
            <p:cNvSpPr>
              <a:spLocks noChangeShapeType="1"/>
            </p:cNvSpPr>
            <p:nvPr/>
          </p:nvSpPr>
          <p:spPr bwMode="auto">
            <a:xfrm>
              <a:off x="337" y="61"/>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5" name="Line 1936"/>
            <p:cNvSpPr>
              <a:spLocks noChangeShapeType="1"/>
            </p:cNvSpPr>
            <p:nvPr/>
          </p:nvSpPr>
          <p:spPr bwMode="auto">
            <a:xfrm>
              <a:off x="338" y="58"/>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6" name="Line 1937"/>
            <p:cNvSpPr>
              <a:spLocks noChangeShapeType="1"/>
            </p:cNvSpPr>
            <p:nvPr/>
          </p:nvSpPr>
          <p:spPr bwMode="auto">
            <a:xfrm>
              <a:off x="338" y="55"/>
              <a:ext cx="1"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7" name="Line 1938"/>
            <p:cNvSpPr>
              <a:spLocks noChangeShapeType="1"/>
            </p:cNvSpPr>
            <p:nvPr/>
          </p:nvSpPr>
          <p:spPr bwMode="auto">
            <a:xfrm flipV="1">
              <a:off x="339" y="53"/>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8" name="Line 1939"/>
            <p:cNvSpPr>
              <a:spLocks noChangeShapeType="1"/>
            </p:cNvSpPr>
            <p:nvPr/>
          </p:nvSpPr>
          <p:spPr bwMode="auto">
            <a:xfrm>
              <a:off x="328" y="61"/>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89" name="Line 1940"/>
            <p:cNvSpPr>
              <a:spLocks noChangeShapeType="1"/>
            </p:cNvSpPr>
            <p:nvPr/>
          </p:nvSpPr>
          <p:spPr bwMode="auto">
            <a:xfrm>
              <a:off x="326" y="60"/>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0" name="Line 1941"/>
            <p:cNvSpPr>
              <a:spLocks noChangeShapeType="1"/>
            </p:cNvSpPr>
            <p:nvPr/>
          </p:nvSpPr>
          <p:spPr bwMode="auto">
            <a:xfrm>
              <a:off x="328" y="5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1" name="Line 1942"/>
            <p:cNvSpPr>
              <a:spLocks noChangeShapeType="1"/>
            </p:cNvSpPr>
            <p:nvPr/>
          </p:nvSpPr>
          <p:spPr bwMode="auto">
            <a:xfrm>
              <a:off x="339" y="49"/>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2" name="Freeform 1943"/>
            <p:cNvSpPr>
              <a:spLocks/>
            </p:cNvSpPr>
            <p:nvPr/>
          </p:nvSpPr>
          <p:spPr bwMode="auto">
            <a:xfrm>
              <a:off x="336" y="38"/>
              <a:ext cx="3" cy="11"/>
            </a:xfrm>
            <a:custGeom>
              <a:avLst/>
              <a:gdLst>
                <a:gd name="T0" fmla="*/ 3 w 3"/>
                <a:gd name="T1" fmla="*/ 11 h 11"/>
                <a:gd name="T2" fmla="*/ 3 w 3"/>
                <a:gd name="T3" fmla="*/ 5 h 11"/>
                <a:gd name="T4" fmla="*/ 0 w 3"/>
                <a:gd name="T5" fmla="*/ 0 h 11"/>
                <a:gd name="T6" fmla="*/ 0 60000 65536"/>
                <a:gd name="T7" fmla="*/ 0 60000 65536"/>
                <a:gd name="T8" fmla="*/ 0 60000 65536"/>
              </a:gdLst>
              <a:ahLst/>
              <a:cxnLst>
                <a:cxn ang="T6">
                  <a:pos x="T0" y="T1"/>
                </a:cxn>
                <a:cxn ang="T7">
                  <a:pos x="T2" y="T3"/>
                </a:cxn>
                <a:cxn ang="T8">
                  <a:pos x="T4" y="T5"/>
                </a:cxn>
              </a:cxnLst>
              <a:rect l="0" t="0" r="r" b="b"/>
              <a:pathLst>
                <a:path w="3" h="11">
                  <a:moveTo>
                    <a:pt x="3" y="11"/>
                  </a:moveTo>
                  <a:lnTo>
                    <a:pt x="3" y="5"/>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3" name="Freeform 1944"/>
            <p:cNvSpPr>
              <a:spLocks/>
            </p:cNvSpPr>
            <p:nvPr/>
          </p:nvSpPr>
          <p:spPr bwMode="auto">
            <a:xfrm>
              <a:off x="330" y="39"/>
              <a:ext cx="4" cy="2"/>
            </a:xfrm>
            <a:custGeom>
              <a:avLst/>
              <a:gdLst>
                <a:gd name="T0" fmla="*/ 4 w 4"/>
                <a:gd name="T1" fmla="*/ 2 h 2"/>
                <a:gd name="T2" fmla="*/ 2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2"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4" name="Freeform 1945"/>
            <p:cNvSpPr>
              <a:spLocks/>
            </p:cNvSpPr>
            <p:nvPr/>
          </p:nvSpPr>
          <p:spPr bwMode="auto">
            <a:xfrm>
              <a:off x="334" y="37"/>
              <a:ext cx="4" cy="3"/>
            </a:xfrm>
            <a:custGeom>
              <a:avLst/>
              <a:gdLst>
                <a:gd name="T0" fmla="*/ 4 w 4"/>
                <a:gd name="T1" fmla="*/ 3 h 3"/>
                <a:gd name="T2" fmla="*/ 2 w 4"/>
                <a:gd name="T3" fmla="*/ 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3"/>
                  </a:move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5" name="Line 1946"/>
            <p:cNvSpPr>
              <a:spLocks noChangeShapeType="1"/>
            </p:cNvSpPr>
            <p:nvPr/>
          </p:nvSpPr>
          <p:spPr bwMode="auto">
            <a:xfrm>
              <a:off x="338" y="62"/>
              <a:ext cx="1"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496" name="Freeform 1947"/>
            <p:cNvSpPr>
              <a:spLocks/>
            </p:cNvSpPr>
            <p:nvPr/>
          </p:nvSpPr>
          <p:spPr bwMode="auto">
            <a:xfrm>
              <a:off x="338" y="66"/>
              <a:ext cx="7" cy="2"/>
            </a:xfrm>
            <a:custGeom>
              <a:avLst/>
              <a:gdLst>
                <a:gd name="T0" fmla="*/ 7 w 7"/>
                <a:gd name="T1" fmla="*/ 2 h 2"/>
                <a:gd name="T2" fmla="*/ 4 w 7"/>
                <a:gd name="T3" fmla="*/ 0 h 2"/>
                <a:gd name="T4" fmla="*/ 0 w 7"/>
                <a:gd name="T5" fmla="*/ 0 h 2"/>
                <a:gd name="T6" fmla="*/ 0 60000 65536"/>
                <a:gd name="T7" fmla="*/ 0 60000 65536"/>
                <a:gd name="T8" fmla="*/ 0 60000 65536"/>
              </a:gdLst>
              <a:ahLst/>
              <a:cxnLst>
                <a:cxn ang="T6">
                  <a:pos x="T0" y="T1"/>
                </a:cxn>
                <a:cxn ang="T7">
                  <a:pos x="T2" y="T3"/>
                </a:cxn>
                <a:cxn ang="T8">
                  <a:pos x="T4" y="T5"/>
                </a:cxn>
              </a:cxnLst>
              <a:rect l="0" t="0" r="r" b="b"/>
              <a:pathLst>
                <a:path w="7" h="2">
                  <a:moveTo>
                    <a:pt x="7"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7" name="Freeform 1948"/>
            <p:cNvSpPr>
              <a:spLocks/>
            </p:cNvSpPr>
            <p:nvPr/>
          </p:nvSpPr>
          <p:spPr bwMode="auto">
            <a:xfrm>
              <a:off x="342" y="68"/>
              <a:ext cx="3" cy="8"/>
            </a:xfrm>
            <a:custGeom>
              <a:avLst/>
              <a:gdLst>
                <a:gd name="T0" fmla="*/ 0 w 3"/>
                <a:gd name="T1" fmla="*/ 8 h 8"/>
                <a:gd name="T2" fmla="*/ 2 w 3"/>
                <a:gd name="T3" fmla="*/ 4 h 8"/>
                <a:gd name="T4" fmla="*/ 3 w 3"/>
                <a:gd name="T5" fmla="*/ 0 h 8"/>
                <a:gd name="T6" fmla="*/ 0 60000 65536"/>
                <a:gd name="T7" fmla="*/ 0 60000 65536"/>
                <a:gd name="T8" fmla="*/ 0 60000 65536"/>
              </a:gdLst>
              <a:ahLst/>
              <a:cxnLst>
                <a:cxn ang="T6">
                  <a:pos x="T0" y="T1"/>
                </a:cxn>
                <a:cxn ang="T7">
                  <a:pos x="T2" y="T3"/>
                </a:cxn>
                <a:cxn ang="T8">
                  <a:pos x="T4" y="T5"/>
                </a:cxn>
              </a:cxnLst>
              <a:rect l="0" t="0" r="r" b="b"/>
              <a:pathLst>
                <a:path w="3" h="8">
                  <a:moveTo>
                    <a:pt x="0" y="8"/>
                  </a:moveTo>
                  <a:lnTo>
                    <a:pt x="2" y="4"/>
                  </a:lnTo>
                  <a:lnTo>
                    <a:pt x="3"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8" name="Freeform 1949"/>
            <p:cNvSpPr>
              <a:spLocks/>
            </p:cNvSpPr>
            <p:nvPr/>
          </p:nvSpPr>
          <p:spPr bwMode="auto">
            <a:xfrm>
              <a:off x="334" y="76"/>
              <a:ext cx="8" cy="5"/>
            </a:xfrm>
            <a:custGeom>
              <a:avLst/>
              <a:gdLst>
                <a:gd name="T0" fmla="*/ 8 w 8"/>
                <a:gd name="T1" fmla="*/ 0 h 5"/>
                <a:gd name="T2" fmla="*/ 5 w 8"/>
                <a:gd name="T3" fmla="*/ 1 h 5"/>
                <a:gd name="T4" fmla="*/ 2 w 8"/>
                <a:gd name="T5" fmla="*/ 3 h 5"/>
                <a:gd name="T6" fmla="*/ 0 w 8"/>
                <a:gd name="T7" fmla="*/ 5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5">
                  <a:moveTo>
                    <a:pt x="8" y="0"/>
                  </a:moveTo>
                  <a:lnTo>
                    <a:pt x="5" y="1"/>
                  </a:lnTo>
                  <a:lnTo>
                    <a:pt x="2" y="3"/>
                  </a:lnTo>
                  <a:lnTo>
                    <a:pt x="0" y="5"/>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499" name="Freeform 1950"/>
            <p:cNvSpPr>
              <a:spLocks/>
            </p:cNvSpPr>
            <p:nvPr/>
          </p:nvSpPr>
          <p:spPr bwMode="auto">
            <a:xfrm>
              <a:off x="261" y="14"/>
              <a:ext cx="20" cy="17"/>
            </a:xfrm>
            <a:custGeom>
              <a:avLst/>
              <a:gdLst>
                <a:gd name="T0" fmla="*/ 0 w 20"/>
                <a:gd name="T1" fmla="*/ 0 h 17"/>
                <a:gd name="T2" fmla="*/ 10 w 20"/>
                <a:gd name="T3" fmla="*/ 9 h 17"/>
                <a:gd name="T4" fmla="*/ 20 w 20"/>
                <a:gd name="T5" fmla="*/ 17 h 17"/>
                <a:gd name="T6" fmla="*/ 0 60000 65536"/>
                <a:gd name="T7" fmla="*/ 0 60000 65536"/>
                <a:gd name="T8" fmla="*/ 0 60000 65536"/>
              </a:gdLst>
              <a:ahLst/>
              <a:cxnLst>
                <a:cxn ang="T6">
                  <a:pos x="T0" y="T1"/>
                </a:cxn>
                <a:cxn ang="T7">
                  <a:pos x="T2" y="T3"/>
                </a:cxn>
                <a:cxn ang="T8">
                  <a:pos x="T4" y="T5"/>
                </a:cxn>
              </a:cxnLst>
              <a:rect l="0" t="0" r="r" b="b"/>
              <a:pathLst>
                <a:path w="20" h="17">
                  <a:moveTo>
                    <a:pt x="0" y="0"/>
                  </a:moveTo>
                  <a:lnTo>
                    <a:pt x="10" y="9"/>
                  </a:lnTo>
                  <a:lnTo>
                    <a:pt x="20" y="17"/>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0" name="Line 1951"/>
            <p:cNvSpPr>
              <a:spLocks noChangeShapeType="1"/>
            </p:cNvSpPr>
            <p:nvPr/>
          </p:nvSpPr>
          <p:spPr bwMode="auto">
            <a:xfrm>
              <a:off x="258" y="10"/>
              <a:ext cx="3" cy="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1" name="Freeform 1952"/>
            <p:cNvSpPr>
              <a:spLocks/>
            </p:cNvSpPr>
            <p:nvPr/>
          </p:nvSpPr>
          <p:spPr bwMode="auto">
            <a:xfrm>
              <a:off x="281" y="31"/>
              <a:ext cx="8" cy="2"/>
            </a:xfrm>
            <a:custGeom>
              <a:avLst/>
              <a:gdLst>
                <a:gd name="T0" fmla="*/ 0 w 8"/>
                <a:gd name="T1" fmla="*/ 0 h 2"/>
                <a:gd name="T2" fmla="*/ 4 w 8"/>
                <a:gd name="T3" fmla="*/ 1 h 2"/>
                <a:gd name="T4" fmla="*/ 8 w 8"/>
                <a:gd name="T5" fmla="*/ 2 h 2"/>
                <a:gd name="T6" fmla="*/ 0 60000 65536"/>
                <a:gd name="T7" fmla="*/ 0 60000 65536"/>
                <a:gd name="T8" fmla="*/ 0 60000 65536"/>
              </a:gdLst>
              <a:ahLst/>
              <a:cxnLst>
                <a:cxn ang="T6">
                  <a:pos x="T0" y="T1"/>
                </a:cxn>
                <a:cxn ang="T7">
                  <a:pos x="T2" y="T3"/>
                </a:cxn>
                <a:cxn ang="T8">
                  <a:pos x="T4" y="T5"/>
                </a:cxn>
              </a:cxnLst>
              <a:rect l="0" t="0" r="r" b="b"/>
              <a:pathLst>
                <a:path w="8" h="2">
                  <a:moveTo>
                    <a:pt x="0" y="0"/>
                  </a:moveTo>
                  <a:lnTo>
                    <a:pt x="4" y="1"/>
                  </a:lnTo>
                  <a:lnTo>
                    <a:pt x="8"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2" name="Freeform 1953"/>
            <p:cNvSpPr>
              <a:spLocks/>
            </p:cNvSpPr>
            <p:nvPr/>
          </p:nvSpPr>
          <p:spPr bwMode="auto">
            <a:xfrm>
              <a:off x="256" y="8"/>
              <a:ext cx="1" cy="3"/>
            </a:xfrm>
            <a:custGeom>
              <a:avLst/>
              <a:gdLst>
                <a:gd name="T0" fmla="*/ 0 w 1"/>
                <a:gd name="T1" fmla="*/ 0 h 3"/>
                <a:gd name="T2" fmla="*/ 0 w 1"/>
                <a:gd name="T3" fmla="*/ 1 h 3"/>
                <a:gd name="T4" fmla="*/ 0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0" y="0"/>
                  </a:moveTo>
                  <a:lnTo>
                    <a:pt x="0" y="1"/>
                  </a:lnTo>
                  <a:lnTo>
                    <a:pt x="0"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3" name="Freeform 1954"/>
            <p:cNvSpPr>
              <a:spLocks/>
            </p:cNvSpPr>
            <p:nvPr/>
          </p:nvSpPr>
          <p:spPr bwMode="auto">
            <a:xfrm>
              <a:off x="256" y="11"/>
              <a:ext cx="25" cy="21"/>
            </a:xfrm>
            <a:custGeom>
              <a:avLst/>
              <a:gdLst>
                <a:gd name="T0" fmla="*/ 0 w 25"/>
                <a:gd name="T1" fmla="*/ 0 h 21"/>
                <a:gd name="T2" fmla="*/ 12 w 25"/>
                <a:gd name="T3" fmla="*/ 11 h 21"/>
                <a:gd name="T4" fmla="*/ 25 w 25"/>
                <a:gd name="T5" fmla="*/ 21 h 21"/>
                <a:gd name="T6" fmla="*/ 0 60000 65536"/>
                <a:gd name="T7" fmla="*/ 0 60000 65536"/>
                <a:gd name="T8" fmla="*/ 0 60000 65536"/>
              </a:gdLst>
              <a:ahLst/>
              <a:cxnLst>
                <a:cxn ang="T6">
                  <a:pos x="T0" y="T1"/>
                </a:cxn>
                <a:cxn ang="T7">
                  <a:pos x="T2" y="T3"/>
                </a:cxn>
                <a:cxn ang="T8">
                  <a:pos x="T4" y="T5"/>
                </a:cxn>
              </a:cxnLst>
              <a:rect l="0" t="0" r="r" b="b"/>
              <a:pathLst>
                <a:path w="25" h="21">
                  <a:moveTo>
                    <a:pt x="0" y="0"/>
                  </a:moveTo>
                  <a:lnTo>
                    <a:pt x="12" y="11"/>
                  </a:lnTo>
                  <a:lnTo>
                    <a:pt x="25" y="21"/>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04" name="Line 1955"/>
            <p:cNvSpPr>
              <a:spLocks noChangeShapeType="1"/>
            </p:cNvSpPr>
            <p:nvPr/>
          </p:nvSpPr>
          <p:spPr bwMode="auto">
            <a:xfrm>
              <a:off x="281" y="32"/>
              <a:ext cx="8"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5" name="Line 1956"/>
            <p:cNvSpPr>
              <a:spLocks noChangeShapeType="1"/>
            </p:cNvSpPr>
            <p:nvPr/>
          </p:nvSpPr>
          <p:spPr bwMode="auto">
            <a:xfrm flipH="1" flipV="1">
              <a:off x="299" y="32"/>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6" name="Line 1957"/>
            <p:cNvSpPr>
              <a:spLocks noChangeShapeType="1"/>
            </p:cNvSpPr>
            <p:nvPr/>
          </p:nvSpPr>
          <p:spPr bwMode="auto">
            <a:xfrm>
              <a:off x="299" y="33"/>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7" name="Line 1958"/>
            <p:cNvSpPr>
              <a:spLocks noChangeShapeType="1"/>
            </p:cNvSpPr>
            <p:nvPr/>
          </p:nvSpPr>
          <p:spPr bwMode="auto">
            <a:xfrm flipH="1">
              <a:off x="289" y="32"/>
              <a:ext cx="10"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8" name="Line 1959"/>
            <p:cNvSpPr>
              <a:spLocks noChangeShapeType="1"/>
            </p:cNvSpPr>
            <p:nvPr/>
          </p:nvSpPr>
          <p:spPr bwMode="auto">
            <a:xfrm flipV="1">
              <a:off x="289" y="33"/>
              <a:ext cx="1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09" name="Freeform 1960"/>
            <p:cNvSpPr>
              <a:spLocks/>
            </p:cNvSpPr>
            <p:nvPr/>
          </p:nvSpPr>
          <p:spPr bwMode="auto">
            <a:xfrm>
              <a:off x="259" y="6"/>
              <a:ext cx="37" cy="26"/>
            </a:xfrm>
            <a:custGeom>
              <a:avLst/>
              <a:gdLst>
                <a:gd name="T0" fmla="*/ 37 w 37"/>
                <a:gd name="T1" fmla="*/ 26 h 26"/>
                <a:gd name="T2" fmla="*/ 19 w 37"/>
                <a:gd name="T3" fmla="*/ 13 h 26"/>
                <a:gd name="T4" fmla="*/ 0 w 37"/>
                <a:gd name="T5" fmla="*/ 0 h 26"/>
                <a:gd name="T6" fmla="*/ 0 60000 65536"/>
                <a:gd name="T7" fmla="*/ 0 60000 65536"/>
                <a:gd name="T8" fmla="*/ 0 60000 65536"/>
              </a:gdLst>
              <a:ahLst/>
              <a:cxnLst>
                <a:cxn ang="T6">
                  <a:pos x="T0" y="T1"/>
                </a:cxn>
                <a:cxn ang="T7">
                  <a:pos x="T2" y="T3"/>
                </a:cxn>
                <a:cxn ang="T8">
                  <a:pos x="T4" y="T5"/>
                </a:cxn>
              </a:cxnLst>
              <a:rect l="0" t="0" r="r" b="b"/>
              <a:pathLst>
                <a:path w="37" h="26">
                  <a:moveTo>
                    <a:pt x="37" y="26"/>
                  </a:moveTo>
                  <a:lnTo>
                    <a:pt x="19" y="13"/>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0" name="Freeform 1961"/>
            <p:cNvSpPr>
              <a:spLocks/>
            </p:cNvSpPr>
            <p:nvPr/>
          </p:nvSpPr>
          <p:spPr bwMode="auto">
            <a:xfrm>
              <a:off x="257" y="7"/>
              <a:ext cx="1" cy="3"/>
            </a:xfrm>
            <a:custGeom>
              <a:avLst/>
              <a:gdLst>
                <a:gd name="T0" fmla="*/ 1 w 1"/>
                <a:gd name="T1" fmla="*/ 0 h 3"/>
                <a:gd name="T2" fmla="*/ 0 w 1"/>
                <a:gd name="T3" fmla="*/ 2 h 3"/>
                <a:gd name="T4" fmla="*/ 1 w 1"/>
                <a:gd name="T5" fmla="*/ 3 h 3"/>
                <a:gd name="T6" fmla="*/ 0 60000 65536"/>
                <a:gd name="T7" fmla="*/ 0 60000 65536"/>
                <a:gd name="T8" fmla="*/ 0 60000 65536"/>
              </a:gdLst>
              <a:ahLst/>
              <a:cxnLst>
                <a:cxn ang="T6">
                  <a:pos x="T0" y="T1"/>
                </a:cxn>
                <a:cxn ang="T7">
                  <a:pos x="T2" y="T3"/>
                </a:cxn>
                <a:cxn ang="T8">
                  <a:pos x="T4" y="T5"/>
                </a:cxn>
              </a:cxnLst>
              <a:rect l="0" t="0" r="r" b="b"/>
              <a:pathLst>
                <a:path w="1" h="3">
                  <a:moveTo>
                    <a:pt x="1" y="0"/>
                  </a:moveTo>
                  <a:lnTo>
                    <a:pt x="0" y="2"/>
                  </a:lnTo>
                  <a:lnTo>
                    <a:pt x="1" y="3"/>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1" name="Line 1962"/>
            <p:cNvSpPr>
              <a:spLocks noChangeShapeType="1"/>
            </p:cNvSpPr>
            <p:nvPr/>
          </p:nvSpPr>
          <p:spPr bwMode="auto">
            <a:xfrm flipV="1">
              <a:off x="285" y="66"/>
              <a:ext cx="53"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2" name="Line 1963"/>
            <p:cNvSpPr>
              <a:spLocks noChangeShapeType="1"/>
            </p:cNvSpPr>
            <p:nvPr/>
          </p:nvSpPr>
          <p:spPr bwMode="auto">
            <a:xfrm flipH="1" flipV="1">
              <a:off x="135" y="4"/>
              <a:ext cx="7"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3" name="Line 1964"/>
            <p:cNvSpPr>
              <a:spLocks noChangeShapeType="1"/>
            </p:cNvSpPr>
            <p:nvPr/>
          </p:nvSpPr>
          <p:spPr bwMode="auto">
            <a:xfrm flipH="1" flipV="1">
              <a:off x="135" y="5"/>
              <a:ext cx="6"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4" name="Freeform 1965"/>
            <p:cNvSpPr>
              <a:spLocks/>
            </p:cNvSpPr>
            <p:nvPr/>
          </p:nvSpPr>
          <p:spPr bwMode="auto">
            <a:xfrm>
              <a:off x="135" y="4"/>
              <a:ext cx="1" cy="2"/>
            </a:xfrm>
            <a:custGeom>
              <a:avLst/>
              <a:gdLst>
                <a:gd name="T0" fmla="*/ 0 w 1"/>
                <a:gd name="T1" fmla="*/ 0 h 2"/>
                <a:gd name="T2" fmla="*/ 0 w 1"/>
                <a:gd name="T3" fmla="*/ 0 h 2"/>
                <a:gd name="T4" fmla="*/ 0 w 1"/>
                <a:gd name="T5" fmla="*/ 1 h 2"/>
                <a:gd name="T6" fmla="*/ 0 w 1"/>
                <a:gd name="T7" fmla="*/ 1 h 2"/>
                <a:gd name="T8" fmla="*/ 0 w 1"/>
                <a:gd name="T9" fmla="*/ 2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0" y="0"/>
                  </a:moveTo>
                  <a:lnTo>
                    <a:pt x="0" y="0"/>
                  </a:lnTo>
                  <a:lnTo>
                    <a:pt x="0" y="1"/>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15" name="Line 1966"/>
            <p:cNvSpPr>
              <a:spLocks noChangeShapeType="1"/>
            </p:cNvSpPr>
            <p:nvPr/>
          </p:nvSpPr>
          <p:spPr bwMode="auto">
            <a:xfrm flipV="1">
              <a:off x="128" y="29"/>
              <a:ext cx="2"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6" name="Line 1967"/>
            <p:cNvSpPr>
              <a:spLocks noChangeShapeType="1"/>
            </p:cNvSpPr>
            <p:nvPr/>
          </p:nvSpPr>
          <p:spPr bwMode="auto">
            <a:xfrm>
              <a:off x="128" y="36"/>
              <a:ext cx="2"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7" name="Line 1968"/>
            <p:cNvSpPr>
              <a:spLocks noChangeShapeType="1"/>
            </p:cNvSpPr>
            <p:nvPr/>
          </p:nvSpPr>
          <p:spPr bwMode="auto">
            <a:xfrm flipV="1">
              <a:off x="121" y="36"/>
              <a:ext cx="4" cy="2"/>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8" name="Line 1969"/>
            <p:cNvSpPr>
              <a:spLocks noChangeShapeType="1"/>
            </p:cNvSpPr>
            <p:nvPr/>
          </p:nvSpPr>
          <p:spPr bwMode="auto">
            <a:xfrm flipV="1">
              <a:off x="120" y="31"/>
              <a:ext cx="4" cy="7"/>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19" name="Line 1970"/>
            <p:cNvSpPr>
              <a:spLocks noChangeShapeType="1"/>
            </p:cNvSpPr>
            <p:nvPr/>
          </p:nvSpPr>
          <p:spPr bwMode="auto">
            <a:xfrm>
              <a:off x="121" y="38"/>
              <a:ext cx="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0" name="Freeform 1971"/>
            <p:cNvSpPr>
              <a:spLocks/>
            </p:cNvSpPr>
            <p:nvPr/>
          </p:nvSpPr>
          <p:spPr bwMode="auto">
            <a:xfrm>
              <a:off x="163" y="49"/>
              <a:ext cx="8" cy="1"/>
            </a:xfrm>
            <a:custGeom>
              <a:avLst/>
              <a:gdLst>
                <a:gd name="T0" fmla="*/ 0 w 8"/>
                <a:gd name="T1" fmla="*/ 0 h 1"/>
                <a:gd name="T2" fmla="*/ 3 w 8"/>
                <a:gd name="T3" fmla="*/ 1 h 1"/>
                <a:gd name="T4" fmla="*/ 5 w 8"/>
                <a:gd name="T5" fmla="*/ 1 h 1"/>
                <a:gd name="T6" fmla="*/ 8 w 8"/>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 h="1">
                  <a:moveTo>
                    <a:pt x="0" y="0"/>
                  </a:moveTo>
                  <a:lnTo>
                    <a:pt x="3" y="1"/>
                  </a:lnTo>
                  <a:lnTo>
                    <a:pt x="5" y="1"/>
                  </a:lnTo>
                  <a:lnTo>
                    <a:pt x="8"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1" name="Freeform 1972"/>
            <p:cNvSpPr>
              <a:spLocks/>
            </p:cNvSpPr>
            <p:nvPr/>
          </p:nvSpPr>
          <p:spPr bwMode="auto">
            <a:xfrm>
              <a:off x="164" y="45"/>
              <a:ext cx="7" cy="2"/>
            </a:xfrm>
            <a:custGeom>
              <a:avLst/>
              <a:gdLst>
                <a:gd name="T0" fmla="*/ 7 w 7"/>
                <a:gd name="T1" fmla="*/ 1 h 2"/>
                <a:gd name="T2" fmla="*/ 5 w 7"/>
                <a:gd name="T3" fmla="*/ 0 h 2"/>
                <a:gd name="T4" fmla="*/ 2 w 7"/>
                <a:gd name="T5" fmla="*/ 0 h 2"/>
                <a:gd name="T6" fmla="*/ 0 w 7"/>
                <a:gd name="T7" fmla="*/ 2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2">
                  <a:moveTo>
                    <a:pt x="7" y="1"/>
                  </a:moveTo>
                  <a:lnTo>
                    <a:pt x="5" y="0"/>
                  </a:lnTo>
                  <a:lnTo>
                    <a:pt x="2" y="0"/>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2" name="Freeform 1973"/>
            <p:cNvSpPr>
              <a:spLocks/>
            </p:cNvSpPr>
            <p:nvPr/>
          </p:nvSpPr>
          <p:spPr bwMode="auto">
            <a:xfrm>
              <a:off x="238" y="45"/>
              <a:ext cx="11" cy="2"/>
            </a:xfrm>
            <a:custGeom>
              <a:avLst/>
              <a:gdLst>
                <a:gd name="T0" fmla="*/ 0 w 11"/>
                <a:gd name="T1" fmla="*/ 1 h 2"/>
                <a:gd name="T2" fmla="*/ 0 w 11"/>
                <a:gd name="T3" fmla="*/ 2 h 2"/>
                <a:gd name="T4" fmla="*/ 11 w 11"/>
                <a:gd name="T5" fmla="*/ 2 h 2"/>
                <a:gd name="T6" fmla="*/ 11 w 11"/>
                <a:gd name="T7" fmla="*/ 0 h 2"/>
                <a:gd name="T8" fmla="*/ 0 w 11"/>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2">
                  <a:moveTo>
                    <a:pt x="0" y="1"/>
                  </a:moveTo>
                  <a:lnTo>
                    <a:pt x="0" y="2"/>
                  </a:lnTo>
                  <a:lnTo>
                    <a:pt x="11" y="2"/>
                  </a:lnTo>
                  <a:lnTo>
                    <a:pt x="11" y="0"/>
                  </a:lnTo>
                  <a:lnTo>
                    <a:pt x="0" y="1"/>
                  </a:lnTo>
                  <a:close/>
                </a:path>
              </a:pathLst>
            </a:custGeom>
            <a:noFill/>
            <a:ln w="0" cap="flat" cmpd="sng">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3" name="Line 1974"/>
            <p:cNvSpPr>
              <a:spLocks noChangeShapeType="1"/>
            </p:cNvSpPr>
            <p:nvPr/>
          </p:nvSpPr>
          <p:spPr bwMode="auto">
            <a:xfrm flipV="1">
              <a:off x="227" y="84"/>
              <a:ext cx="4"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4" name="Freeform 1975"/>
            <p:cNvSpPr>
              <a:spLocks/>
            </p:cNvSpPr>
            <p:nvPr/>
          </p:nvSpPr>
          <p:spPr bwMode="auto">
            <a:xfrm>
              <a:off x="226" y="84"/>
              <a:ext cx="5" cy="2"/>
            </a:xfrm>
            <a:custGeom>
              <a:avLst/>
              <a:gdLst>
                <a:gd name="T0" fmla="*/ 5 w 5"/>
                <a:gd name="T1" fmla="*/ 0 h 2"/>
                <a:gd name="T2" fmla="*/ 4 w 5"/>
                <a:gd name="T3" fmla="*/ 2 h 2"/>
                <a:gd name="T4" fmla="*/ 0 w 5"/>
                <a:gd name="T5" fmla="*/ 2 h 2"/>
                <a:gd name="T6" fmla="*/ 0 60000 65536"/>
                <a:gd name="T7" fmla="*/ 0 60000 65536"/>
                <a:gd name="T8" fmla="*/ 0 60000 65536"/>
              </a:gdLst>
              <a:ahLst/>
              <a:cxnLst>
                <a:cxn ang="T6">
                  <a:pos x="T0" y="T1"/>
                </a:cxn>
                <a:cxn ang="T7">
                  <a:pos x="T2" y="T3"/>
                </a:cxn>
                <a:cxn ang="T8">
                  <a:pos x="T4" y="T5"/>
                </a:cxn>
              </a:cxnLst>
              <a:rect l="0" t="0" r="r" b="b"/>
              <a:pathLst>
                <a:path w="5" h="2">
                  <a:moveTo>
                    <a:pt x="5" y="0"/>
                  </a:moveTo>
                  <a:lnTo>
                    <a:pt x="4" y="2"/>
                  </a:lnTo>
                  <a:lnTo>
                    <a:pt x="0"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5" name="Line 1976"/>
            <p:cNvSpPr>
              <a:spLocks noChangeShapeType="1"/>
            </p:cNvSpPr>
            <p:nvPr/>
          </p:nvSpPr>
          <p:spPr bwMode="auto">
            <a:xfrm flipV="1">
              <a:off x="226" y="85"/>
              <a:ext cx="1"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526" name="Rectangle 1977"/>
            <p:cNvSpPr>
              <a:spLocks noChangeArrowheads="1"/>
            </p:cNvSpPr>
            <p:nvPr/>
          </p:nvSpPr>
          <p:spPr bwMode="auto">
            <a:xfrm>
              <a:off x="161" y="47"/>
              <a:ext cx="13" cy="2"/>
            </a:xfrm>
            <a:prstGeom prst="rect">
              <a:avLst/>
            </a:prstGeom>
            <a:noFill/>
            <a:ln w="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endParaRPr lang="ja-JP" altLang="en-US" sz="1800">
                <a:solidFill>
                  <a:schemeClr val="tx2"/>
                </a:solidFill>
                <a:latin typeface="Arial" panose="020B0604020202020204" pitchFamily="34" charset="0"/>
              </a:endParaRPr>
            </a:p>
          </p:txBody>
        </p:sp>
        <p:sp>
          <p:nvSpPr>
            <p:cNvPr id="30527" name="Freeform 1978"/>
            <p:cNvSpPr>
              <a:spLocks/>
            </p:cNvSpPr>
            <p:nvPr/>
          </p:nvSpPr>
          <p:spPr bwMode="auto">
            <a:xfrm>
              <a:off x="103" y="84"/>
              <a:ext cx="4" cy="2"/>
            </a:xfrm>
            <a:custGeom>
              <a:avLst/>
              <a:gdLst>
                <a:gd name="T0" fmla="*/ 0 w 4"/>
                <a:gd name="T1" fmla="*/ 0 h 2"/>
                <a:gd name="T2" fmla="*/ 0 w 4"/>
                <a:gd name="T3" fmla="*/ 2 h 2"/>
                <a:gd name="T4" fmla="*/ 4 w 4"/>
                <a:gd name="T5" fmla="*/ 2 h 2"/>
                <a:gd name="T6" fmla="*/ 0 60000 65536"/>
                <a:gd name="T7" fmla="*/ 0 60000 65536"/>
                <a:gd name="T8" fmla="*/ 0 60000 65536"/>
              </a:gdLst>
              <a:ahLst/>
              <a:cxnLst>
                <a:cxn ang="T6">
                  <a:pos x="T0" y="T1"/>
                </a:cxn>
                <a:cxn ang="T7">
                  <a:pos x="T2" y="T3"/>
                </a:cxn>
                <a:cxn ang="T8">
                  <a:pos x="T4" y="T5"/>
                </a:cxn>
              </a:cxnLst>
              <a:rect l="0" t="0" r="r" b="b"/>
              <a:pathLst>
                <a:path w="4" h="2">
                  <a:moveTo>
                    <a:pt x="0" y="0"/>
                  </a:moveTo>
                  <a:lnTo>
                    <a:pt x="0" y="2"/>
                  </a:lnTo>
                  <a:lnTo>
                    <a:pt x="4" y="2"/>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8" name="Freeform 1979"/>
            <p:cNvSpPr>
              <a:spLocks/>
            </p:cNvSpPr>
            <p:nvPr/>
          </p:nvSpPr>
          <p:spPr bwMode="auto">
            <a:xfrm>
              <a:off x="103" y="84"/>
              <a:ext cx="4" cy="2"/>
            </a:xfrm>
            <a:custGeom>
              <a:avLst/>
              <a:gdLst>
                <a:gd name="T0" fmla="*/ 4 w 4"/>
                <a:gd name="T1" fmla="*/ 2 h 2"/>
                <a:gd name="T2" fmla="*/ 4 w 4"/>
                <a:gd name="T3" fmla="*/ 0 h 2"/>
                <a:gd name="T4" fmla="*/ 0 w 4"/>
                <a:gd name="T5" fmla="*/ 0 h 2"/>
                <a:gd name="T6" fmla="*/ 0 60000 65536"/>
                <a:gd name="T7" fmla="*/ 0 60000 65536"/>
                <a:gd name="T8" fmla="*/ 0 60000 65536"/>
              </a:gdLst>
              <a:ahLst/>
              <a:cxnLst>
                <a:cxn ang="T6">
                  <a:pos x="T0" y="T1"/>
                </a:cxn>
                <a:cxn ang="T7">
                  <a:pos x="T2" y="T3"/>
                </a:cxn>
                <a:cxn ang="T8">
                  <a:pos x="T4" y="T5"/>
                </a:cxn>
              </a:cxnLst>
              <a:rect l="0" t="0" r="r" b="b"/>
              <a:pathLst>
                <a:path w="4" h="2">
                  <a:moveTo>
                    <a:pt x="4" y="2"/>
                  </a:moveTo>
                  <a:lnTo>
                    <a:pt x="4"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29" name="Freeform 1980"/>
            <p:cNvSpPr>
              <a:spLocks/>
            </p:cNvSpPr>
            <p:nvPr/>
          </p:nvSpPr>
          <p:spPr bwMode="auto">
            <a:xfrm>
              <a:off x="125" y="28"/>
              <a:ext cx="7" cy="1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0" y="8"/>
                  </a:moveTo>
                  <a:lnTo>
                    <a:pt x="0" y="3"/>
                  </a:lnTo>
                  <a:lnTo>
                    <a:pt x="2" y="1"/>
                  </a:lnTo>
                  <a:lnTo>
                    <a:pt x="2" y="0"/>
                  </a:lnTo>
                  <a:lnTo>
                    <a:pt x="3" y="0"/>
                  </a:lnTo>
                  <a:lnTo>
                    <a:pt x="7" y="1"/>
                  </a:lnTo>
                  <a:lnTo>
                    <a:pt x="7" y="8"/>
                  </a:lnTo>
                  <a:lnTo>
                    <a:pt x="6" y="9"/>
                  </a:lnTo>
                  <a:lnTo>
                    <a:pt x="3" y="10"/>
                  </a:lnTo>
                  <a:lnTo>
                    <a:pt x="0" y="8"/>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0" name="Freeform 1981"/>
            <p:cNvSpPr>
              <a:spLocks/>
            </p:cNvSpPr>
            <p:nvPr/>
          </p:nvSpPr>
          <p:spPr bwMode="auto">
            <a:xfrm>
              <a:off x="128" y="29"/>
              <a:ext cx="2" cy="8"/>
            </a:xfrm>
            <a:custGeom>
              <a:avLst/>
              <a:gdLst>
                <a:gd name="T0" fmla="*/ 0 w 2"/>
                <a:gd name="T1" fmla="*/ 8 h 8"/>
                <a:gd name="T2" fmla="*/ 2 w 2"/>
                <a:gd name="T3" fmla="*/ 7 h 8"/>
                <a:gd name="T4" fmla="*/ 2 w 2"/>
                <a:gd name="T5" fmla="*/ 1 h 8"/>
                <a:gd name="T6" fmla="*/ 0 w 2"/>
                <a:gd name="T7" fmla="*/ 0 h 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8">
                  <a:moveTo>
                    <a:pt x="0" y="8"/>
                  </a:moveTo>
                  <a:lnTo>
                    <a:pt x="2" y="7"/>
                  </a:lnTo>
                  <a:lnTo>
                    <a:pt x="2" y="1"/>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1" name="Freeform 1982"/>
            <p:cNvSpPr>
              <a:spLocks/>
            </p:cNvSpPr>
            <p:nvPr/>
          </p:nvSpPr>
          <p:spPr bwMode="auto">
            <a:xfrm>
              <a:off x="125" y="31"/>
              <a:ext cx="3" cy="5"/>
            </a:xfrm>
            <a:custGeom>
              <a:avLst/>
              <a:gdLst>
                <a:gd name="T0" fmla="*/ 0 w 3"/>
                <a:gd name="T1" fmla="*/ 5 h 5"/>
                <a:gd name="T2" fmla="*/ 3 w 3"/>
                <a:gd name="T3" fmla="*/ 4 h 5"/>
                <a:gd name="T4" fmla="*/ 3 w 3"/>
                <a:gd name="T5" fmla="*/ 0 h 5"/>
                <a:gd name="T6" fmla="*/ 0 w 3"/>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5">
                  <a:moveTo>
                    <a:pt x="0" y="5"/>
                  </a:moveTo>
                  <a:lnTo>
                    <a:pt x="3" y="4"/>
                  </a:lnTo>
                  <a:lnTo>
                    <a:pt x="3" y="0"/>
                  </a:lnTo>
                  <a:lnTo>
                    <a:pt x="0" y="0"/>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30532" name="Freeform 1983"/>
            <p:cNvSpPr>
              <a:spLocks/>
            </p:cNvSpPr>
            <p:nvPr/>
          </p:nvSpPr>
          <p:spPr bwMode="auto">
            <a:xfrm>
              <a:off x="9" y="38"/>
              <a:ext cx="1" cy="6"/>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 h="6">
                  <a:moveTo>
                    <a:pt x="0" y="6"/>
                  </a:moveTo>
                  <a:lnTo>
                    <a:pt x="0" y="5"/>
                  </a:lnTo>
                  <a:lnTo>
                    <a:pt x="0" y="4"/>
                  </a:lnTo>
                  <a:lnTo>
                    <a:pt x="0" y="3"/>
                  </a:lnTo>
                  <a:lnTo>
                    <a:pt x="0" y="2"/>
                  </a:lnTo>
                  <a:lnTo>
                    <a:pt x="0" y="1"/>
                  </a:lnTo>
                  <a:lnTo>
                    <a:pt x="0" y="0"/>
                  </a:lnTo>
                  <a:lnTo>
                    <a:pt x="1" y="1"/>
                  </a:lnTo>
                  <a:lnTo>
                    <a:pt x="0" y="4"/>
                  </a:lnTo>
                  <a:lnTo>
                    <a:pt x="0" y="3"/>
                  </a:lnTo>
                  <a:lnTo>
                    <a:pt x="0" y="5"/>
                  </a:lnTo>
                  <a:lnTo>
                    <a:pt x="0" y="6"/>
                  </a:lnTo>
                </a:path>
              </a:pathLst>
            </a:custGeom>
            <a:noFill/>
            <a:ln w="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ja-JP" altLang="en-US"/>
            </a:p>
          </p:txBody>
        </p:sp>
      </p:grpSp>
      <p:grpSp>
        <p:nvGrpSpPr>
          <p:cNvPr id="29703" name="グループ化 1111"/>
          <p:cNvGrpSpPr>
            <a:grpSpLocks/>
          </p:cNvGrpSpPr>
          <p:nvPr/>
        </p:nvGrpSpPr>
        <p:grpSpPr bwMode="auto">
          <a:xfrm>
            <a:off x="1000125" y="1057275"/>
            <a:ext cx="0" cy="0"/>
            <a:chOff x="0" y="0"/>
            <a:chExt cx="345" cy="104"/>
          </a:xfrm>
        </p:grpSpPr>
        <p:sp>
          <p:nvSpPr>
            <p:cNvPr id="1113"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4"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15"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6"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7"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8"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19"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0"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1"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2"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3"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24"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5"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6"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7"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8"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29"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0"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1"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2"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3"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4"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5"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6"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7"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38"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39"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0"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1"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2"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3"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4"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5"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6"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7"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48"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49"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0"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1"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2"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3"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4"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5"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6"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57"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8"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59"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0"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1"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2"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3"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4"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5"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6"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7"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68"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69"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0"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1"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2"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3"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4"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5"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6"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7"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78"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79"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0"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1"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2"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3"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4"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5"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186"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7"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88"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89"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0"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1"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2"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3"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4"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5"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196"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7"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8"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199"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0"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1"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2"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3"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4"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5"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6"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07"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8"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09"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0"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1"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2"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13"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4"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5"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6"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7"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8"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19"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0"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1"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2"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3"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4"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5"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6"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27"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8"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29"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0"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1"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2"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3"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4"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5"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6"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7"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38"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39"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0"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1"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2"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3"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4"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5"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6"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7"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48"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49"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0"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1"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2"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3"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4"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5"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56"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7"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8"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59"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0"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1"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2"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3"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4"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5"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6"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67"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8"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69"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0"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1"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2"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3"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4"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5"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6"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7"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78"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79"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0"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1"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2"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3"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4"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5"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86"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7"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8"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89"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0"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1"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2"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3"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4"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5"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6"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7"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298"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299"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0"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1"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2"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3"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4"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5"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6"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7"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08"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09"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0"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1"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2"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3"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4"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5"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6"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17"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8"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19"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0"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1"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2"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3"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4"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5"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26"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7"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8"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29"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0"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1"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2"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3"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4"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35"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6"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7"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8"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39"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0"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1"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2"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3"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4"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5"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46"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7"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8"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49"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0"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1"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2"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3"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4"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5"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6"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7"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58"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59"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0"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1"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2"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3"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4"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5"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6"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7"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68"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69"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0"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1"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2"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3"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4"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5"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6"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377"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78"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79"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80"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381"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2"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3"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4"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5"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6"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grpSp>
        <p:nvGrpSpPr>
          <p:cNvPr id="29704" name="グループ化 1386"/>
          <p:cNvGrpSpPr>
            <a:grpSpLocks/>
          </p:cNvGrpSpPr>
          <p:nvPr/>
        </p:nvGrpSpPr>
        <p:grpSpPr bwMode="auto">
          <a:xfrm>
            <a:off x="1000125" y="1057275"/>
            <a:ext cx="0" cy="0"/>
            <a:chOff x="0" y="0"/>
            <a:chExt cx="345" cy="104"/>
          </a:xfrm>
        </p:grpSpPr>
        <p:sp>
          <p:nvSpPr>
            <p:cNvPr id="1388" name="Freeform 1710"/>
            <p:cNvSpPr>
              <a:spLocks/>
            </p:cNvSpPr>
            <p:nvPr/>
          </p:nvSpPr>
          <p:spPr bwMode="auto">
            <a:xfrm>
              <a:off x="1000125" y="1057275"/>
              <a:ext cx="0" cy="0"/>
            </a:xfrm>
            <a:custGeom>
              <a:avLst/>
              <a:gdLst>
                <a:gd name="T0" fmla="*/ 80 w 80"/>
                <a:gd name="T1" fmla="*/ 20 h 33"/>
                <a:gd name="T2" fmla="*/ 76 w 80"/>
                <a:gd name="T3" fmla="*/ 28 h 33"/>
                <a:gd name="T4" fmla="*/ 69 w 80"/>
                <a:gd name="T5" fmla="*/ 33 h 33"/>
                <a:gd name="T6" fmla="*/ 49 w 80"/>
                <a:gd name="T7" fmla="*/ 33 h 33"/>
                <a:gd name="T8" fmla="*/ 41 w 80"/>
                <a:gd name="T9" fmla="*/ 26 h 33"/>
                <a:gd name="T10" fmla="*/ 37 w 80"/>
                <a:gd name="T11" fmla="*/ 16 h 33"/>
                <a:gd name="T12" fmla="*/ 10 w 80"/>
                <a:gd name="T13" fmla="*/ 16 h 33"/>
                <a:gd name="T14" fmla="*/ 8 w 80"/>
                <a:gd name="T15" fmla="*/ 12 h 33"/>
                <a:gd name="T16" fmla="*/ 7 w 80"/>
                <a:gd name="T17" fmla="*/ 12 h 33"/>
                <a:gd name="T18" fmla="*/ 7 w 80"/>
                <a:gd name="T19" fmla="*/ 11 h 33"/>
                <a:gd name="T20" fmla="*/ 5 w 80"/>
                <a:gd name="T21" fmla="*/ 11 h 33"/>
                <a:gd name="T22" fmla="*/ 4 w 80"/>
                <a:gd name="T23" fmla="*/ 10 h 33"/>
                <a:gd name="T24" fmla="*/ 2 w 80"/>
                <a:gd name="T25" fmla="*/ 10 h 33"/>
                <a:gd name="T26" fmla="*/ 1 w 80"/>
                <a:gd name="T27" fmla="*/ 3 h 33"/>
                <a:gd name="T28" fmla="*/ 0 w 80"/>
                <a:gd name="T29" fmla="*/ 3 h 33"/>
                <a:gd name="T30" fmla="*/ 0 w 80"/>
                <a:gd name="T31"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0" h="33">
                  <a:moveTo>
                    <a:pt x="80" y="20"/>
                  </a:moveTo>
                  <a:lnTo>
                    <a:pt x="76" y="28"/>
                  </a:lnTo>
                  <a:lnTo>
                    <a:pt x="69" y="33"/>
                  </a:lnTo>
                  <a:lnTo>
                    <a:pt x="49" y="33"/>
                  </a:lnTo>
                  <a:lnTo>
                    <a:pt x="41" y="26"/>
                  </a:lnTo>
                  <a:lnTo>
                    <a:pt x="37" y="16"/>
                  </a:lnTo>
                  <a:lnTo>
                    <a:pt x="10" y="16"/>
                  </a:lnTo>
                  <a:lnTo>
                    <a:pt x="8" y="12"/>
                  </a:lnTo>
                  <a:lnTo>
                    <a:pt x="7" y="12"/>
                  </a:lnTo>
                  <a:lnTo>
                    <a:pt x="7" y="11"/>
                  </a:lnTo>
                  <a:lnTo>
                    <a:pt x="5" y="11"/>
                  </a:lnTo>
                  <a:lnTo>
                    <a:pt x="4" y="10"/>
                  </a:lnTo>
                  <a:lnTo>
                    <a:pt x="2" y="10"/>
                  </a:lnTo>
                  <a:lnTo>
                    <a:pt x="1" y="3"/>
                  </a:lnTo>
                  <a:lnTo>
                    <a:pt x="0" y="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89" name="Freeform 1711"/>
            <p:cNvSpPr>
              <a:spLocks/>
            </p:cNvSpPr>
            <p:nvPr/>
          </p:nvSpPr>
          <p:spPr bwMode="auto">
            <a:xfrm>
              <a:off x="1000125" y="1057275"/>
              <a:ext cx="0" cy="0"/>
            </a:xfrm>
            <a:custGeom>
              <a:avLst/>
              <a:gdLst>
                <a:gd name="T0" fmla="*/ 3 w 345"/>
                <a:gd name="T1" fmla="*/ 68 h 103"/>
                <a:gd name="T2" fmla="*/ 3 w 345"/>
                <a:gd name="T3" fmla="*/ 64 h 103"/>
                <a:gd name="T4" fmla="*/ 4 w 345"/>
                <a:gd name="T5" fmla="*/ 53 h 103"/>
                <a:gd name="T6" fmla="*/ 6 w 345"/>
                <a:gd name="T7" fmla="*/ 46 h 103"/>
                <a:gd name="T8" fmla="*/ 11 w 345"/>
                <a:gd name="T9" fmla="*/ 43 h 103"/>
                <a:gd name="T10" fmla="*/ 84 w 345"/>
                <a:gd name="T11" fmla="*/ 38 h 103"/>
                <a:gd name="T12" fmla="*/ 93 w 345"/>
                <a:gd name="T13" fmla="*/ 36 h 103"/>
                <a:gd name="T14" fmla="*/ 99 w 345"/>
                <a:gd name="T15" fmla="*/ 37 h 103"/>
                <a:gd name="T16" fmla="*/ 135 w 345"/>
                <a:gd name="T17" fmla="*/ 5 h 103"/>
                <a:gd name="T18" fmla="*/ 135 w 345"/>
                <a:gd name="T19" fmla="*/ 5 h 103"/>
                <a:gd name="T20" fmla="*/ 135 w 345"/>
                <a:gd name="T21" fmla="*/ 4 h 103"/>
                <a:gd name="T22" fmla="*/ 136 w 345"/>
                <a:gd name="T23" fmla="*/ 5 h 103"/>
                <a:gd name="T24" fmla="*/ 140 w 345"/>
                <a:gd name="T25" fmla="*/ 2 h 103"/>
                <a:gd name="T26" fmla="*/ 148 w 345"/>
                <a:gd name="T27" fmla="*/ 1 h 103"/>
                <a:gd name="T28" fmla="*/ 165 w 345"/>
                <a:gd name="T29" fmla="*/ 0 h 103"/>
                <a:gd name="T30" fmla="*/ 195 w 345"/>
                <a:gd name="T31" fmla="*/ 0 h 103"/>
                <a:gd name="T32" fmla="*/ 248 w 345"/>
                <a:gd name="T33" fmla="*/ 2 h 103"/>
                <a:gd name="T34" fmla="*/ 258 w 345"/>
                <a:gd name="T35" fmla="*/ 5 h 103"/>
                <a:gd name="T36" fmla="*/ 296 w 345"/>
                <a:gd name="T37" fmla="*/ 32 h 103"/>
                <a:gd name="T38" fmla="*/ 300 w 345"/>
                <a:gd name="T39" fmla="*/ 33 h 103"/>
                <a:gd name="T40" fmla="*/ 301 w 345"/>
                <a:gd name="T41" fmla="*/ 34 h 103"/>
                <a:gd name="T42" fmla="*/ 336 w 345"/>
                <a:gd name="T43" fmla="*/ 37 h 103"/>
                <a:gd name="T44" fmla="*/ 338 w 345"/>
                <a:gd name="T45" fmla="*/ 41 h 103"/>
                <a:gd name="T46" fmla="*/ 339 w 345"/>
                <a:gd name="T47" fmla="*/ 48 h 103"/>
                <a:gd name="T48" fmla="*/ 339 w 345"/>
                <a:gd name="T49" fmla="*/ 50 h 103"/>
                <a:gd name="T50" fmla="*/ 338 w 345"/>
                <a:gd name="T51" fmla="*/ 62 h 103"/>
                <a:gd name="T52" fmla="*/ 340 w 345"/>
                <a:gd name="T53" fmla="*/ 66 h 103"/>
                <a:gd name="T54" fmla="*/ 345 w 345"/>
                <a:gd name="T55" fmla="*/ 71 h 103"/>
                <a:gd name="T56" fmla="*/ 338 w 345"/>
                <a:gd name="T57" fmla="*/ 77 h 103"/>
                <a:gd name="T58" fmla="*/ 334 w 345"/>
                <a:gd name="T59" fmla="*/ 81 h 103"/>
                <a:gd name="T60" fmla="*/ 283 w 345"/>
                <a:gd name="T61" fmla="*/ 93 h 103"/>
                <a:gd name="T62" fmla="*/ 274 w 345"/>
                <a:gd name="T63" fmla="*/ 103 h 103"/>
                <a:gd name="T64" fmla="*/ 249 w 345"/>
                <a:gd name="T65" fmla="*/ 99 h 103"/>
                <a:gd name="T66" fmla="*/ 80 w 345"/>
                <a:gd name="T67" fmla="*/ 9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5" h="103">
                  <a:moveTo>
                    <a:pt x="0" y="70"/>
                  </a:moveTo>
                  <a:lnTo>
                    <a:pt x="3" y="68"/>
                  </a:lnTo>
                  <a:lnTo>
                    <a:pt x="4" y="68"/>
                  </a:lnTo>
                  <a:lnTo>
                    <a:pt x="3" y="64"/>
                  </a:lnTo>
                  <a:lnTo>
                    <a:pt x="4" y="59"/>
                  </a:lnTo>
                  <a:lnTo>
                    <a:pt x="4" y="53"/>
                  </a:lnTo>
                  <a:lnTo>
                    <a:pt x="5" y="48"/>
                  </a:lnTo>
                  <a:lnTo>
                    <a:pt x="6" y="46"/>
                  </a:lnTo>
                  <a:lnTo>
                    <a:pt x="8" y="45"/>
                  </a:lnTo>
                  <a:lnTo>
                    <a:pt x="11" y="43"/>
                  </a:lnTo>
                  <a:lnTo>
                    <a:pt x="44" y="40"/>
                  </a:lnTo>
                  <a:lnTo>
                    <a:pt x="84" y="38"/>
                  </a:lnTo>
                  <a:lnTo>
                    <a:pt x="92" y="37"/>
                  </a:lnTo>
                  <a:lnTo>
                    <a:pt x="93" y="36"/>
                  </a:lnTo>
                  <a:lnTo>
                    <a:pt x="94" y="35"/>
                  </a:lnTo>
                  <a:lnTo>
                    <a:pt x="99" y="37"/>
                  </a:lnTo>
                  <a:lnTo>
                    <a:pt x="136" y="6"/>
                  </a:lnTo>
                  <a:lnTo>
                    <a:pt x="135" y="5"/>
                  </a:lnTo>
                  <a:lnTo>
                    <a:pt x="135" y="5"/>
                  </a:lnTo>
                  <a:lnTo>
                    <a:pt x="135" y="5"/>
                  </a:lnTo>
                  <a:lnTo>
                    <a:pt x="135" y="5"/>
                  </a:lnTo>
                  <a:lnTo>
                    <a:pt x="135" y="4"/>
                  </a:lnTo>
                  <a:lnTo>
                    <a:pt x="135" y="4"/>
                  </a:lnTo>
                  <a:lnTo>
                    <a:pt x="136" y="5"/>
                  </a:lnTo>
                  <a:lnTo>
                    <a:pt x="138" y="3"/>
                  </a:lnTo>
                  <a:lnTo>
                    <a:pt x="140" y="2"/>
                  </a:lnTo>
                  <a:lnTo>
                    <a:pt x="143" y="2"/>
                  </a:lnTo>
                  <a:lnTo>
                    <a:pt x="148" y="1"/>
                  </a:lnTo>
                  <a:lnTo>
                    <a:pt x="151" y="1"/>
                  </a:lnTo>
                  <a:lnTo>
                    <a:pt x="165" y="0"/>
                  </a:lnTo>
                  <a:lnTo>
                    <a:pt x="181" y="0"/>
                  </a:lnTo>
                  <a:lnTo>
                    <a:pt x="195" y="0"/>
                  </a:lnTo>
                  <a:lnTo>
                    <a:pt x="243" y="2"/>
                  </a:lnTo>
                  <a:lnTo>
                    <a:pt x="248" y="2"/>
                  </a:lnTo>
                  <a:lnTo>
                    <a:pt x="254" y="4"/>
                  </a:lnTo>
                  <a:lnTo>
                    <a:pt x="258" y="5"/>
                  </a:lnTo>
                  <a:lnTo>
                    <a:pt x="259" y="6"/>
                  </a:lnTo>
                  <a:lnTo>
                    <a:pt x="296" y="32"/>
                  </a:lnTo>
                  <a:lnTo>
                    <a:pt x="299" y="32"/>
                  </a:lnTo>
                  <a:lnTo>
                    <a:pt x="300" y="33"/>
                  </a:lnTo>
                  <a:lnTo>
                    <a:pt x="299" y="33"/>
                  </a:lnTo>
                  <a:lnTo>
                    <a:pt x="301" y="34"/>
                  </a:lnTo>
                  <a:lnTo>
                    <a:pt x="334" y="37"/>
                  </a:lnTo>
                  <a:lnTo>
                    <a:pt x="336" y="37"/>
                  </a:lnTo>
                  <a:lnTo>
                    <a:pt x="337" y="39"/>
                  </a:lnTo>
                  <a:lnTo>
                    <a:pt x="338" y="41"/>
                  </a:lnTo>
                  <a:lnTo>
                    <a:pt x="339" y="44"/>
                  </a:lnTo>
                  <a:lnTo>
                    <a:pt x="339" y="48"/>
                  </a:lnTo>
                  <a:lnTo>
                    <a:pt x="339" y="49"/>
                  </a:lnTo>
                  <a:lnTo>
                    <a:pt x="339" y="50"/>
                  </a:lnTo>
                  <a:lnTo>
                    <a:pt x="339" y="53"/>
                  </a:lnTo>
                  <a:lnTo>
                    <a:pt x="338" y="62"/>
                  </a:lnTo>
                  <a:lnTo>
                    <a:pt x="338" y="66"/>
                  </a:lnTo>
                  <a:lnTo>
                    <a:pt x="340" y="66"/>
                  </a:lnTo>
                  <a:lnTo>
                    <a:pt x="345" y="68"/>
                  </a:lnTo>
                  <a:lnTo>
                    <a:pt x="345" y="71"/>
                  </a:lnTo>
                  <a:lnTo>
                    <a:pt x="342" y="76"/>
                  </a:lnTo>
                  <a:lnTo>
                    <a:pt x="338" y="77"/>
                  </a:lnTo>
                  <a:lnTo>
                    <a:pt x="336" y="79"/>
                  </a:lnTo>
                  <a:lnTo>
                    <a:pt x="334" y="81"/>
                  </a:lnTo>
                  <a:lnTo>
                    <a:pt x="286" y="86"/>
                  </a:lnTo>
                  <a:lnTo>
                    <a:pt x="283" y="93"/>
                  </a:lnTo>
                  <a:lnTo>
                    <a:pt x="279" y="99"/>
                  </a:lnTo>
                  <a:lnTo>
                    <a:pt x="274" y="103"/>
                  </a:lnTo>
                  <a:lnTo>
                    <a:pt x="255" y="103"/>
                  </a:lnTo>
                  <a:lnTo>
                    <a:pt x="249" y="99"/>
                  </a:lnTo>
                  <a:lnTo>
                    <a:pt x="243" y="90"/>
                  </a:lnTo>
                  <a:lnTo>
                    <a:pt x="80" y="9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390" name="Line 17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1" name="Line 17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2" name="Line 17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3" name="Line 171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4" name="Line 171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5" name="Line 17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6" name="Line 17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7" name="Line 17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8" name="Line 172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399" name="Freeform 1721"/>
            <p:cNvSpPr>
              <a:spLocks/>
            </p:cNvSpPr>
            <p:nvPr/>
          </p:nvSpPr>
          <p:spPr bwMode="auto">
            <a:xfrm>
              <a:off x="1000125" y="1057275"/>
              <a:ext cx="0" cy="0"/>
            </a:xfrm>
            <a:custGeom>
              <a:avLst/>
              <a:gdLst>
                <a:gd name="T0" fmla="*/ 42 w 42"/>
                <a:gd name="T1" fmla="*/ 9 h 9"/>
                <a:gd name="T2" fmla="*/ 37 w 42"/>
                <a:gd name="T3" fmla="*/ 4 h 9"/>
                <a:gd name="T4" fmla="*/ 31 w 42"/>
                <a:gd name="T5" fmla="*/ 1 h 9"/>
                <a:gd name="T6" fmla="*/ 24 w 42"/>
                <a:gd name="T7" fmla="*/ 0 h 9"/>
                <a:gd name="T8" fmla="*/ 18 w 42"/>
                <a:gd name="T9" fmla="*/ 0 h 9"/>
                <a:gd name="T10" fmla="*/ 11 w 42"/>
                <a:gd name="T11" fmla="*/ 1 h 9"/>
                <a:gd name="T12" fmla="*/ 6 w 42"/>
                <a:gd name="T13" fmla="*/ 4 h 9"/>
                <a:gd name="T14" fmla="*/ 0 w 4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9">
                  <a:moveTo>
                    <a:pt x="42" y="9"/>
                  </a:moveTo>
                  <a:lnTo>
                    <a:pt x="37" y="4"/>
                  </a:lnTo>
                  <a:lnTo>
                    <a:pt x="31" y="1"/>
                  </a:lnTo>
                  <a:lnTo>
                    <a:pt x="24" y="0"/>
                  </a:lnTo>
                  <a:lnTo>
                    <a:pt x="18" y="0"/>
                  </a:lnTo>
                  <a:lnTo>
                    <a:pt x="11" y="1"/>
                  </a:lnTo>
                  <a:lnTo>
                    <a:pt x="6" y="4"/>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0" name="Freeform 1722"/>
            <p:cNvSpPr>
              <a:spLocks/>
            </p:cNvSpPr>
            <p:nvPr/>
          </p:nvSpPr>
          <p:spPr bwMode="auto">
            <a:xfrm>
              <a:off x="1000125" y="1057275"/>
              <a:ext cx="0" cy="0"/>
            </a:xfrm>
            <a:custGeom>
              <a:avLst/>
              <a:gdLst>
                <a:gd name="T0" fmla="*/ 32 w 44"/>
                <a:gd name="T1" fmla="*/ 45 h 45"/>
                <a:gd name="T2" fmla="*/ 37 w 44"/>
                <a:gd name="T3" fmla="*/ 42 h 45"/>
                <a:gd name="T4" fmla="*/ 41 w 44"/>
                <a:gd name="T5" fmla="*/ 37 h 45"/>
                <a:gd name="T6" fmla="*/ 43 w 44"/>
                <a:gd name="T7" fmla="*/ 31 h 45"/>
                <a:gd name="T8" fmla="*/ 44 w 44"/>
                <a:gd name="T9" fmla="*/ 25 h 45"/>
                <a:gd name="T10" fmla="*/ 43 w 44"/>
                <a:gd name="T11" fmla="*/ 19 h 45"/>
                <a:gd name="T12" fmla="*/ 41 w 44"/>
                <a:gd name="T13" fmla="*/ 13 h 45"/>
                <a:gd name="T14" fmla="*/ 38 w 44"/>
                <a:gd name="T15" fmla="*/ 8 h 45"/>
                <a:gd name="T16" fmla="*/ 33 w 44"/>
                <a:gd name="T17" fmla="*/ 4 h 45"/>
                <a:gd name="T18" fmla="*/ 28 w 44"/>
                <a:gd name="T19" fmla="*/ 1 h 45"/>
                <a:gd name="T20" fmla="*/ 22 w 44"/>
                <a:gd name="T21" fmla="*/ 0 h 45"/>
                <a:gd name="T22" fmla="*/ 16 w 44"/>
                <a:gd name="T23" fmla="*/ 1 h 45"/>
                <a:gd name="T24" fmla="*/ 11 w 44"/>
                <a:gd name="T25" fmla="*/ 4 h 45"/>
                <a:gd name="T26" fmla="*/ 6 w 44"/>
                <a:gd name="T27" fmla="*/ 8 h 45"/>
                <a:gd name="T28" fmla="*/ 2 w 44"/>
                <a:gd name="T29" fmla="*/ 13 h 45"/>
                <a:gd name="T30" fmla="*/ 0 w 44"/>
                <a:gd name="T31" fmla="*/ 19 h 45"/>
                <a:gd name="T32" fmla="*/ 0 w 44"/>
                <a:gd name="T33" fmla="*/ 25 h 45"/>
                <a:gd name="T34" fmla="*/ 1 w 44"/>
                <a:gd name="T35" fmla="*/ 31 h 45"/>
                <a:gd name="T36" fmla="*/ 3 w 44"/>
                <a:gd name="T37" fmla="*/ 37 h 45"/>
                <a:gd name="T38" fmla="*/ 7 w 44"/>
                <a:gd name="T39" fmla="*/ 42 h 45"/>
                <a:gd name="T40" fmla="*/ 12 w 44"/>
                <a:gd name="T41"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45">
                  <a:moveTo>
                    <a:pt x="32" y="45"/>
                  </a:moveTo>
                  <a:lnTo>
                    <a:pt x="37" y="42"/>
                  </a:lnTo>
                  <a:lnTo>
                    <a:pt x="41" y="37"/>
                  </a:lnTo>
                  <a:lnTo>
                    <a:pt x="43" y="31"/>
                  </a:lnTo>
                  <a:lnTo>
                    <a:pt x="44" y="25"/>
                  </a:lnTo>
                  <a:lnTo>
                    <a:pt x="43" y="19"/>
                  </a:lnTo>
                  <a:lnTo>
                    <a:pt x="41" y="13"/>
                  </a:lnTo>
                  <a:lnTo>
                    <a:pt x="38" y="8"/>
                  </a:lnTo>
                  <a:lnTo>
                    <a:pt x="33" y="4"/>
                  </a:lnTo>
                  <a:lnTo>
                    <a:pt x="28" y="1"/>
                  </a:lnTo>
                  <a:lnTo>
                    <a:pt x="22" y="0"/>
                  </a:lnTo>
                  <a:lnTo>
                    <a:pt x="16" y="1"/>
                  </a:lnTo>
                  <a:lnTo>
                    <a:pt x="11" y="4"/>
                  </a:lnTo>
                  <a:lnTo>
                    <a:pt x="6" y="8"/>
                  </a:lnTo>
                  <a:lnTo>
                    <a:pt x="2" y="13"/>
                  </a:lnTo>
                  <a:lnTo>
                    <a:pt x="0" y="19"/>
                  </a:lnTo>
                  <a:lnTo>
                    <a:pt x="0" y="25"/>
                  </a:lnTo>
                  <a:lnTo>
                    <a:pt x="1" y="31"/>
                  </a:lnTo>
                  <a:lnTo>
                    <a:pt x="3" y="37"/>
                  </a:lnTo>
                  <a:lnTo>
                    <a:pt x="7" y="42"/>
                  </a:lnTo>
                  <a:lnTo>
                    <a:pt x="12" y="4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1" name="Freeform 1723"/>
            <p:cNvSpPr>
              <a:spLocks/>
            </p:cNvSpPr>
            <p:nvPr/>
          </p:nvSpPr>
          <p:spPr bwMode="auto">
            <a:xfrm>
              <a:off x="1000125" y="1057275"/>
              <a:ext cx="0" cy="0"/>
            </a:xfrm>
            <a:custGeom>
              <a:avLst/>
              <a:gdLst>
                <a:gd name="T0" fmla="*/ 0 w 12"/>
                <a:gd name="T1" fmla="*/ 41 h 41"/>
                <a:gd name="T2" fmla="*/ 5 w 12"/>
                <a:gd name="T3" fmla="*/ 38 h 41"/>
                <a:gd name="T4" fmla="*/ 9 w 12"/>
                <a:gd name="T5" fmla="*/ 33 h 41"/>
                <a:gd name="T6" fmla="*/ 11 w 12"/>
                <a:gd name="T7" fmla="*/ 27 h 41"/>
                <a:gd name="T8" fmla="*/ 12 w 12"/>
                <a:gd name="T9" fmla="*/ 21 h 41"/>
                <a:gd name="T10" fmla="*/ 12 w 12"/>
                <a:gd name="T11" fmla="*/ 14 h 41"/>
                <a:gd name="T12" fmla="*/ 9 w 12"/>
                <a:gd name="T13" fmla="*/ 9 h 41"/>
                <a:gd name="T14" fmla="*/ 6 w 12"/>
                <a:gd name="T15" fmla="*/ 3 h 41"/>
                <a:gd name="T16" fmla="*/ 1 w 12"/>
                <a:gd name="T17" fmla="*/ 0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41">
                  <a:moveTo>
                    <a:pt x="0" y="41"/>
                  </a:moveTo>
                  <a:lnTo>
                    <a:pt x="5" y="38"/>
                  </a:lnTo>
                  <a:lnTo>
                    <a:pt x="9" y="33"/>
                  </a:lnTo>
                  <a:lnTo>
                    <a:pt x="11" y="27"/>
                  </a:lnTo>
                  <a:lnTo>
                    <a:pt x="12" y="21"/>
                  </a:lnTo>
                  <a:lnTo>
                    <a:pt x="12" y="14"/>
                  </a:lnTo>
                  <a:lnTo>
                    <a:pt x="9" y="9"/>
                  </a:lnTo>
                  <a:lnTo>
                    <a:pt x="6" y="3"/>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2" name="Freeform 1724"/>
            <p:cNvSpPr>
              <a:spLocks/>
            </p:cNvSpPr>
            <p:nvPr/>
          </p:nvSpPr>
          <p:spPr bwMode="auto">
            <a:xfrm>
              <a:off x="1000125" y="1057275"/>
              <a:ext cx="0" cy="0"/>
            </a:xfrm>
            <a:custGeom>
              <a:avLst/>
              <a:gdLst>
                <a:gd name="T0" fmla="*/ 6 w 13"/>
                <a:gd name="T1" fmla="*/ 0 h 37"/>
                <a:gd name="T2" fmla="*/ 2 w 13"/>
                <a:gd name="T3" fmla="*/ 5 h 37"/>
                <a:gd name="T4" fmla="*/ 0 w 13"/>
                <a:gd name="T5" fmla="*/ 11 h 37"/>
                <a:gd name="T6" fmla="*/ 0 w 13"/>
                <a:gd name="T7" fmla="*/ 18 h 37"/>
                <a:gd name="T8" fmla="*/ 1 w 13"/>
                <a:gd name="T9" fmla="*/ 24 h 37"/>
                <a:gd name="T10" fmla="*/ 4 w 13"/>
                <a:gd name="T11" fmla="*/ 29 h 37"/>
                <a:gd name="T12" fmla="*/ 8 w 13"/>
                <a:gd name="T13" fmla="*/ 34 h 37"/>
                <a:gd name="T14" fmla="*/ 13 w 13"/>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37">
                  <a:moveTo>
                    <a:pt x="6" y="0"/>
                  </a:moveTo>
                  <a:lnTo>
                    <a:pt x="2" y="5"/>
                  </a:lnTo>
                  <a:lnTo>
                    <a:pt x="0" y="11"/>
                  </a:lnTo>
                  <a:lnTo>
                    <a:pt x="0" y="18"/>
                  </a:lnTo>
                  <a:lnTo>
                    <a:pt x="1" y="24"/>
                  </a:lnTo>
                  <a:lnTo>
                    <a:pt x="4" y="29"/>
                  </a:lnTo>
                  <a:lnTo>
                    <a:pt x="8" y="34"/>
                  </a:lnTo>
                  <a:lnTo>
                    <a:pt x="13" y="3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3" name="Freeform 1725"/>
            <p:cNvSpPr>
              <a:spLocks/>
            </p:cNvSpPr>
            <p:nvPr/>
          </p:nvSpPr>
          <p:spPr bwMode="auto">
            <a:xfrm>
              <a:off x="1000125" y="1057275"/>
              <a:ext cx="0" cy="0"/>
            </a:xfrm>
            <a:custGeom>
              <a:avLst/>
              <a:gdLst>
                <a:gd name="T0" fmla="*/ 11 w 11"/>
                <a:gd name="T1" fmla="*/ 0 h 9"/>
                <a:gd name="T2" fmla="*/ 7 w 11"/>
                <a:gd name="T3" fmla="*/ 2 h 9"/>
                <a:gd name="T4" fmla="*/ 3 w 11"/>
                <a:gd name="T5" fmla="*/ 5 h 9"/>
                <a:gd name="T6" fmla="*/ 0 w 11"/>
                <a:gd name="T7" fmla="*/ 9 h 9"/>
              </a:gdLst>
              <a:ahLst/>
              <a:cxnLst>
                <a:cxn ang="0">
                  <a:pos x="T0" y="T1"/>
                </a:cxn>
                <a:cxn ang="0">
                  <a:pos x="T2" y="T3"/>
                </a:cxn>
                <a:cxn ang="0">
                  <a:pos x="T4" y="T5"/>
                </a:cxn>
                <a:cxn ang="0">
                  <a:pos x="T6" y="T7"/>
                </a:cxn>
              </a:cxnLst>
              <a:rect l="0" t="0" r="r" b="b"/>
              <a:pathLst>
                <a:path w="11" h="9">
                  <a:moveTo>
                    <a:pt x="11" y="0"/>
                  </a:moveTo>
                  <a:lnTo>
                    <a:pt x="7" y="2"/>
                  </a:lnTo>
                  <a:lnTo>
                    <a:pt x="3" y="5"/>
                  </a:lnTo>
                  <a:lnTo>
                    <a:pt x="0" y="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4" name="Freeform 1726"/>
            <p:cNvSpPr>
              <a:spLocks/>
            </p:cNvSpPr>
            <p:nvPr/>
          </p:nvSpPr>
          <p:spPr bwMode="auto">
            <a:xfrm>
              <a:off x="1000125" y="1057275"/>
              <a:ext cx="0" cy="0"/>
            </a:xfrm>
            <a:custGeom>
              <a:avLst/>
              <a:gdLst>
                <a:gd name="T0" fmla="*/ 9 w 9"/>
                <a:gd name="T1" fmla="*/ 0 h 21"/>
                <a:gd name="T2" fmla="*/ 4 w 9"/>
                <a:gd name="T3" fmla="*/ 10 h 21"/>
                <a:gd name="T4" fmla="*/ 0 w 9"/>
                <a:gd name="T5" fmla="*/ 21 h 21"/>
              </a:gdLst>
              <a:ahLst/>
              <a:cxnLst>
                <a:cxn ang="0">
                  <a:pos x="T0" y="T1"/>
                </a:cxn>
                <a:cxn ang="0">
                  <a:pos x="T2" y="T3"/>
                </a:cxn>
                <a:cxn ang="0">
                  <a:pos x="T4" y="T5"/>
                </a:cxn>
              </a:cxnLst>
              <a:rect l="0" t="0" r="r" b="b"/>
              <a:pathLst>
                <a:path w="9" h="21">
                  <a:moveTo>
                    <a:pt x="9" y="0"/>
                  </a:moveTo>
                  <a:lnTo>
                    <a:pt x="4" y="10"/>
                  </a:lnTo>
                  <a:lnTo>
                    <a:pt x="0"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5" name="Line 172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6" name="Freeform 1728"/>
            <p:cNvSpPr>
              <a:spLocks/>
            </p:cNvSpPr>
            <p:nvPr/>
          </p:nvSpPr>
          <p:spPr bwMode="auto">
            <a:xfrm>
              <a:off x="1000125" y="1057275"/>
              <a:ext cx="0" cy="0"/>
            </a:xfrm>
            <a:custGeom>
              <a:avLst/>
              <a:gdLst>
                <a:gd name="T0" fmla="*/ 5 w 5"/>
                <a:gd name="T1" fmla="*/ 0 h 19"/>
                <a:gd name="T2" fmla="*/ 2 w 5"/>
                <a:gd name="T3" fmla="*/ 9 h 19"/>
                <a:gd name="T4" fmla="*/ 0 w 5"/>
                <a:gd name="T5" fmla="*/ 19 h 19"/>
              </a:gdLst>
              <a:ahLst/>
              <a:cxnLst>
                <a:cxn ang="0">
                  <a:pos x="T0" y="T1"/>
                </a:cxn>
                <a:cxn ang="0">
                  <a:pos x="T2" y="T3"/>
                </a:cxn>
                <a:cxn ang="0">
                  <a:pos x="T4" y="T5"/>
                </a:cxn>
              </a:cxnLst>
              <a:rect l="0" t="0" r="r" b="b"/>
              <a:pathLst>
                <a:path w="5" h="19">
                  <a:moveTo>
                    <a:pt x="5" y="0"/>
                  </a:moveTo>
                  <a:lnTo>
                    <a:pt x="2"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7" name="Freeform 1729"/>
            <p:cNvSpPr>
              <a:spLocks/>
            </p:cNvSpPr>
            <p:nvPr/>
          </p:nvSpPr>
          <p:spPr bwMode="auto">
            <a:xfrm>
              <a:off x="1000125" y="1057275"/>
              <a:ext cx="0" cy="0"/>
            </a:xfrm>
            <a:custGeom>
              <a:avLst/>
              <a:gdLst>
                <a:gd name="T0" fmla="*/ 12 w 12"/>
                <a:gd name="T1" fmla="*/ 24 h 24"/>
                <a:gd name="T2" fmla="*/ 7 w 12"/>
                <a:gd name="T3" fmla="*/ 11 h 24"/>
                <a:gd name="T4" fmla="*/ 0 w 12"/>
                <a:gd name="T5" fmla="*/ 0 h 24"/>
              </a:gdLst>
              <a:ahLst/>
              <a:cxnLst>
                <a:cxn ang="0">
                  <a:pos x="T0" y="T1"/>
                </a:cxn>
                <a:cxn ang="0">
                  <a:pos x="T2" y="T3"/>
                </a:cxn>
                <a:cxn ang="0">
                  <a:pos x="T4" y="T5"/>
                </a:cxn>
              </a:cxnLst>
              <a:rect l="0" t="0" r="r" b="b"/>
              <a:pathLst>
                <a:path w="12" h="24">
                  <a:moveTo>
                    <a:pt x="12" y="24"/>
                  </a:moveTo>
                  <a:lnTo>
                    <a:pt x="7"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08" name="Line 17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09" name="Line 173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0" name="Line 17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1" name="Line 17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2" name="Freeform 1734"/>
            <p:cNvSpPr>
              <a:spLocks/>
            </p:cNvSpPr>
            <p:nvPr/>
          </p:nvSpPr>
          <p:spPr bwMode="auto">
            <a:xfrm>
              <a:off x="1000125" y="1057275"/>
              <a:ext cx="0" cy="0"/>
            </a:xfrm>
            <a:custGeom>
              <a:avLst/>
              <a:gdLst>
                <a:gd name="T0" fmla="*/ 0 w 2"/>
                <a:gd name="T1" fmla="*/ 2 h 2"/>
                <a:gd name="T2" fmla="*/ 1 w 2"/>
                <a:gd name="T3" fmla="*/ 2 h 2"/>
                <a:gd name="T4" fmla="*/ 2 w 2"/>
                <a:gd name="T5" fmla="*/ 0 h 2"/>
              </a:gdLst>
              <a:ahLst/>
              <a:cxnLst>
                <a:cxn ang="0">
                  <a:pos x="T0" y="T1"/>
                </a:cxn>
                <a:cxn ang="0">
                  <a:pos x="T2" y="T3"/>
                </a:cxn>
                <a:cxn ang="0">
                  <a:pos x="T4" y="T5"/>
                </a:cxn>
              </a:cxnLst>
              <a:rect l="0" t="0" r="r" b="b"/>
              <a:pathLst>
                <a:path w="2" h="2">
                  <a:moveTo>
                    <a:pt x="0" y="2"/>
                  </a:moveTo>
                  <a:lnTo>
                    <a:pt x="1" y="2"/>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13" name="Line 173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4" name="Line 17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5" name="Line 17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6" name="Line 173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7" name="Line 17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8" name="Line 17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19" name="Line 17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0" name="Line 17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1" name="Line 174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2" name="Line 174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3" name="Freeform 1745"/>
            <p:cNvSpPr>
              <a:spLocks/>
            </p:cNvSpPr>
            <p:nvPr/>
          </p:nvSpPr>
          <p:spPr bwMode="auto">
            <a:xfrm>
              <a:off x="1000125" y="1057275"/>
              <a:ext cx="0" cy="0"/>
            </a:xfrm>
            <a:custGeom>
              <a:avLst/>
              <a:gdLst>
                <a:gd name="T0" fmla="*/ 1 w 1"/>
                <a:gd name="T1" fmla="*/ 0 h 2"/>
                <a:gd name="T2" fmla="*/ 0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0"/>
                  </a:moveTo>
                  <a:lnTo>
                    <a:pt x="0" y="0"/>
                  </a:ln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4" name="Line 174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5" name="Line 174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6" name="Line 174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7" name="Line 174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28" name="Freeform 1750"/>
            <p:cNvSpPr>
              <a:spLocks/>
            </p:cNvSpPr>
            <p:nvPr/>
          </p:nvSpPr>
          <p:spPr bwMode="auto">
            <a:xfrm>
              <a:off x="1000125" y="1057275"/>
              <a:ext cx="0" cy="0"/>
            </a:xfrm>
            <a:custGeom>
              <a:avLst/>
              <a:gdLst>
                <a:gd name="T0" fmla="*/ 25 w 25"/>
                <a:gd name="T1" fmla="*/ 1 h 1"/>
                <a:gd name="T2" fmla="*/ 12 w 25"/>
                <a:gd name="T3" fmla="*/ 0 h 1"/>
                <a:gd name="T4" fmla="*/ 0 w 25"/>
                <a:gd name="T5" fmla="*/ 0 h 1"/>
              </a:gdLst>
              <a:ahLst/>
              <a:cxnLst>
                <a:cxn ang="0">
                  <a:pos x="T0" y="T1"/>
                </a:cxn>
                <a:cxn ang="0">
                  <a:pos x="T2" y="T3"/>
                </a:cxn>
                <a:cxn ang="0">
                  <a:pos x="T4" y="T5"/>
                </a:cxn>
              </a:cxnLst>
              <a:rect l="0" t="0" r="r" b="b"/>
              <a:pathLst>
                <a:path w="25" h="1">
                  <a:moveTo>
                    <a:pt x="25" y="1"/>
                  </a:moveTo>
                  <a:lnTo>
                    <a:pt x="1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29" name="Freeform 1751"/>
            <p:cNvSpPr>
              <a:spLocks/>
            </p:cNvSpPr>
            <p:nvPr/>
          </p:nvSpPr>
          <p:spPr bwMode="auto">
            <a:xfrm>
              <a:off x="1000125" y="1057275"/>
              <a:ext cx="0" cy="0"/>
            </a:xfrm>
            <a:custGeom>
              <a:avLst/>
              <a:gdLst>
                <a:gd name="T0" fmla="*/ 3 w 3"/>
                <a:gd name="T1" fmla="*/ 0 h 22"/>
                <a:gd name="T2" fmla="*/ 1 w 3"/>
                <a:gd name="T3" fmla="*/ 7 h 22"/>
                <a:gd name="T4" fmla="*/ 0 w 3"/>
                <a:gd name="T5" fmla="*/ 14 h 22"/>
                <a:gd name="T6" fmla="*/ 0 w 3"/>
                <a:gd name="T7" fmla="*/ 22 h 22"/>
              </a:gdLst>
              <a:ahLst/>
              <a:cxnLst>
                <a:cxn ang="0">
                  <a:pos x="T0" y="T1"/>
                </a:cxn>
                <a:cxn ang="0">
                  <a:pos x="T2" y="T3"/>
                </a:cxn>
                <a:cxn ang="0">
                  <a:pos x="T4" y="T5"/>
                </a:cxn>
                <a:cxn ang="0">
                  <a:pos x="T6" y="T7"/>
                </a:cxn>
              </a:cxnLst>
              <a:rect l="0" t="0" r="r" b="b"/>
              <a:pathLst>
                <a:path w="3" h="22">
                  <a:moveTo>
                    <a:pt x="3" y="0"/>
                  </a:moveTo>
                  <a:lnTo>
                    <a:pt x="1" y="7"/>
                  </a:lnTo>
                  <a:lnTo>
                    <a:pt x="0"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0" name="Freeform 1752"/>
            <p:cNvSpPr>
              <a:spLocks/>
            </p:cNvSpPr>
            <p:nvPr/>
          </p:nvSpPr>
          <p:spPr bwMode="auto">
            <a:xfrm>
              <a:off x="1000125" y="1057275"/>
              <a:ext cx="0" cy="0"/>
            </a:xfrm>
            <a:custGeom>
              <a:avLst/>
              <a:gdLst>
                <a:gd name="T0" fmla="*/ 2 w 2"/>
                <a:gd name="T1" fmla="*/ 0 h 20"/>
                <a:gd name="T2" fmla="*/ 0 w 2"/>
                <a:gd name="T3" fmla="*/ 10 h 20"/>
                <a:gd name="T4" fmla="*/ 0 w 2"/>
                <a:gd name="T5" fmla="*/ 20 h 20"/>
              </a:gdLst>
              <a:ahLst/>
              <a:cxnLst>
                <a:cxn ang="0">
                  <a:pos x="T0" y="T1"/>
                </a:cxn>
                <a:cxn ang="0">
                  <a:pos x="T2" y="T3"/>
                </a:cxn>
                <a:cxn ang="0">
                  <a:pos x="T4" y="T5"/>
                </a:cxn>
              </a:cxnLst>
              <a:rect l="0" t="0" r="r" b="b"/>
              <a:pathLst>
                <a:path w="2" h="20">
                  <a:moveTo>
                    <a:pt x="2" y="0"/>
                  </a:moveTo>
                  <a:lnTo>
                    <a:pt x="0" y="10"/>
                  </a:lnTo>
                  <a:lnTo>
                    <a:pt x="0" y="2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1" name="Freeform 1753"/>
            <p:cNvSpPr>
              <a:spLocks/>
            </p:cNvSpPr>
            <p:nvPr/>
          </p:nvSpPr>
          <p:spPr bwMode="auto">
            <a:xfrm>
              <a:off x="1000125" y="1057275"/>
              <a:ext cx="0" cy="0"/>
            </a:xfrm>
            <a:custGeom>
              <a:avLst/>
              <a:gdLst>
                <a:gd name="T0" fmla="*/ 3 w 3"/>
                <a:gd name="T1" fmla="*/ 0 h 22"/>
                <a:gd name="T2" fmla="*/ 1 w 3"/>
                <a:gd name="T3" fmla="*/ 7 h 22"/>
                <a:gd name="T4" fmla="*/ 0 w 3"/>
                <a:gd name="T5" fmla="*/ 15 h 22"/>
                <a:gd name="T6" fmla="*/ 1 w 3"/>
                <a:gd name="T7" fmla="*/ 22 h 22"/>
              </a:gdLst>
              <a:ahLst/>
              <a:cxnLst>
                <a:cxn ang="0">
                  <a:pos x="T0" y="T1"/>
                </a:cxn>
                <a:cxn ang="0">
                  <a:pos x="T2" y="T3"/>
                </a:cxn>
                <a:cxn ang="0">
                  <a:pos x="T4" y="T5"/>
                </a:cxn>
                <a:cxn ang="0">
                  <a:pos x="T6" y="T7"/>
                </a:cxn>
              </a:cxnLst>
              <a:rect l="0" t="0" r="r" b="b"/>
              <a:pathLst>
                <a:path w="3" h="22">
                  <a:moveTo>
                    <a:pt x="3" y="0"/>
                  </a:moveTo>
                  <a:lnTo>
                    <a:pt x="1" y="7"/>
                  </a:lnTo>
                  <a:lnTo>
                    <a:pt x="0" y="15"/>
                  </a:lnTo>
                  <a:lnTo>
                    <a:pt x="1"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2" name="Line 175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3" name="Line 17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4" name="Line 175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5" name="Line 1757"/>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6" name="Line 175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7" name="Line 175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38" name="Freeform 1760"/>
            <p:cNvSpPr>
              <a:spLocks/>
            </p:cNvSpPr>
            <p:nvPr/>
          </p:nvSpPr>
          <p:spPr bwMode="auto">
            <a:xfrm>
              <a:off x="1000125" y="1057275"/>
              <a:ext cx="0" cy="0"/>
            </a:xfrm>
            <a:custGeom>
              <a:avLst/>
              <a:gdLst>
                <a:gd name="T0" fmla="*/ 2 w 2"/>
                <a:gd name="T1" fmla="*/ 0 h 19"/>
                <a:gd name="T2" fmla="*/ 1 w 2"/>
                <a:gd name="T3" fmla="*/ 9 h 19"/>
                <a:gd name="T4" fmla="*/ 0 w 2"/>
                <a:gd name="T5" fmla="*/ 19 h 19"/>
              </a:gdLst>
              <a:ahLst/>
              <a:cxnLst>
                <a:cxn ang="0">
                  <a:pos x="T0" y="T1"/>
                </a:cxn>
                <a:cxn ang="0">
                  <a:pos x="T2" y="T3"/>
                </a:cxn>
                <a:cxn ang="0">
                  <a:pos x="T4" y="T5"/>
                </a:cxn>
              </a:cxnLst>
              <a:rect l="0" t="0" r="r" b="b"/>
              <a:pathLst>
                <a:path w="2" h="19">
                  <a:moveTo>
                    <a:pt x="2" y="0"/>
                  </a:moveTo>
                  <a:lnTo>
                    <a:pt x="1"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39" name="Freeform 1761"/>
            <p:cNvSpPr>
              <a:spLocks/>
            </p:cNvSpPr>
            <p:nvPr/>
          </p:nvSpPr>
          <p:spPr bwMode="auto">
            <a:xfrm>
              <a:off x="1000125" y="1057275"/>
              <a:ext cx="0" cy="0"/>
            </a:xfrm>
            <a:custGeom>
              <a:avLst/>
              <a:gdLst>
                <a:gd name="T0" fmla="*/ 1 w 1"/>
                <a:gd name="T1" fmla="*/ 0 h 19"/>
                <a:gd name="T2" fmla="*/ 0 w 1"/>
                <a:gd name="T3" fmla="*/ 9 h 19"/>
                <a:gd name="T4" fmla="*/ 0 w 1"/>
                <a:gd name="T5" fmla="*/ 19 h 19"/>
              </a:gdLst>
              <a:ahLst/>
              <a:cxnLst>
                <a:cxn ang="0">
                  <a:pos x="T0" y="T1"/>
                </a:cxn>
                <a:cxn ang="0">
                  <a:pos x="T2" y="T3"/>
                </a:cxn>
                <a:cxn ang="0">
                  <a:pos x="T4" y="T5"/>
                </a:cxn>
              </a:cxnLst>
              <a:rect l="0" t="0" r="r" b="b"/>
              <a:pathLst>
                <a:path w="1" h="19">
                  <a:moveTo>
                    <a:pt x="1" y="0"/>
                  </a:moveTo>
                  <a:lnTo>
                    <a:pt x="0" y="9"/>
                  </a:lnTo>
                  <a:lnTo>
                    <a:pt x="0"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0" name="Line 176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1" name="Line 176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2" name="Freeform 1764"/>
            <p:cNvSpPr>
              <a:spLocks/>
            </p:cNvSpPr>
            <p:nvPr/>
          </p:nvSpPr>
          <p:spPr bwMode="auto">
            <a:xfrm>
              <a:off x="1000125" y="1057275"/>
              <a:ext cx="0" cy="0"/>
            </a:xfrm>
            <a:custGeom>
              <a:avLst/>
              <a:gdLst>
                <a:gd name="T0" fmla="*/ 2 w 2"/>
                <a:gd name="T1" fmla="*/ 0 h 19"/>
                <a:gd name="T2" fmla="*/ 0 w 2"/>
                <a:gd name="T3" fmla="*/ 9 h 19"/>
                <a:gd name="T4" fmla="*/ 1 w 2"/>
                <a:gd name="T5" fmla="*/ 19 h 19"/>
              </a:gdLst>
              <a:ahLst/>
              <a:cxnLst>
                <a:cxn ang="0">
                  <a:pos x="T0" y="T1"/>
                </a:cxn>
                <a:cxn ang="0">
                  <a:pos x="T2" y="T3"/>
                </a:cxn>
                <a:cxn ang="0">
                  <a:pos x="T4" y="T5"/>
                </a:cxn>
              </a:cxnLst>
              <a:rect l="0" t="0" r="r" b="b"/>
              <a:pathLst>
                <a:path w="2" h="19">
                  <a:moveTo>
                    <a:pt x="2" y="0"/>
                  </a:moveTo>
                  <a:lnTo>
                    <a:pt x="0" y="9"/>
                  </a:lnTo>
                  <a:lnTo>
                    <a:pt x="1" y="1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3" name="Line 176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4" name="Line 176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5" name="Line 17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6" name="Line 176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47" name="Freeform 1769"/>
            <p:cNvSpPr>
              <a:spLocks/>
            </p:cNvSpPr>
            <p:nvPr/>
          </p:nvSpPr>
          <p:spPr bwMode="auto">
            <a:xfrm>
              <a:off x="1000125" y="1057275"/>
              <a:ext cx="0" cy="0"/>
            </a:xfrm>
            <a:custGeom>
              <a:avLst/>
              <a:gdLst>
                <a:gd name="T0" fmla="*/ 8 w 8"/>
                <a:gd name="T1" fmla="*/ 0 h 2"/>
                <a:gd name="T2" fmla="*/ 4 w 8"/>
                <a:gd name="T3" fmla="*/ 0 h 2"/>
                <a:gd name="T4" fmla="*/ 0 w 8"/>
                <a:gd name="T5" fmla="*/ 2 h 2"/>
              </a:gdLst>
              <a:ahLst/>
              <a:cxnLst>
                <a:cxn ang="0">
                  <a:pos x="T0" y="T1"/>
                </a:cxn>
                <a:cxn ang="0">
                  <a:pos x="T2" y="T3"/>
                </a:cxn>
                <a:cxn ang="0">
                  <a:pos x="T4" y="T5"/>
                </a:cxn>
              </a:cxnLst>
              <a:rect l="0" t="0" r="r" b="b"/>
              <a:pathLst>
                <a:path w="8" h="2">
                  <a:moveTo>
                    <a:pt x="8" y="0"/>
                  </a:moveTo>
                  <a:lnTo>
                    <a:pt x="4"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8" name="Freeform 1770"/>
            <p:cNvSpPr>
              <a:spLocks/>
            </p:cNvSpPr>
            <p:nvPr/>
          </p:nvSpPr>
          <p:spPr bwMode="auto">
            <a:xfrm>
              <a:off x="1000125" y="1057275"/>
              <a:ext cx="0" cy="0"/>
            </a:xfrm>
            <a:custGeom>
              <a:avLst/>
              <a:gdLst>
                <a:gd name="T0" fmla="*/ 0 w 7"/>
                <a:gd name="T1" fmla="*/ 0 h 2"/>
                <a:gd name="T2" fmla="*/ 3 w 7"/>
                <a:gd name="T3" fmla="*/ 2 h 2"/>
                <a:gd name="T4" fmla="*/ 7 w 7"/>
                <a:gd name="T5" fmla="*/ 2 h 2"/>
              </a:gdLst>
              <a:ahLst/>
              <a:cxnLst>
                <a:cxn ang="0">
                  <a:pos x="T0" y="T1"/>
                </a:cxn>
                <a:cxn ang="0">
                  <a:pos x="T2" y="T3"/>
                </a:cxn>
                <a:cxn ang="0">
                  <a:pos x="T4" y="T5"/>
                </a:cxn>
              </a:cxnLst>
              <a:rect l="0" t="0" r="r" b="b"/>
              <a:pathLst>
                <a:path w="7" h="2">
                  <a:moveTo>
                    <a:pt x="0" y="0"/>
                  </a:moveTo>
                  <a:lnTo>
                    <a:pt x="3" y="2"/>
                  </a:lnTo>
                  <a:lnTo>
                    <a:pt x="7"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49" name="Freeform 1771"/>
            <p:cNvSpPr>
              <a:spLocks/>
            </p:cNvSpPr>
            <p:nvPr/>
          </p:nvSpPr>
          <p:spPr bwMode="auto">
            <a:xfrm>
              <a:off x="1000125" y="1057275"/>
              <a:ext cx="0" cy="0"/>
            </a:xfrm>
            <a:custGeom>
              <a:avLst/>
              <a:gdLst>
                <a:gd name="T0" fmla="*/ 0 w 6"/>
                <a:gd name="T1" fmla="*/ 0 h 1"/>
                <a:gd name="T2" fmla="*/ 2 w 6"/>
                <a:gd name="T3" fmla="*/ 1 h 1"/>
                <a:gd name="T4" fmla="*/ 4 w 6"/>
                <a:gd name="T5" fmla="*/ 1 h 1"/>
                <a:gd name="T6" fmla="*/ 6 w 6"/>
                <a:gd name="T7" fmla="*/ 0 h 1"/>
              </a:gdLst>
              <a:ahLst/>
              <a:cxnLst>
                <a:cxn ang="0">
                  <a:pos x="T0" y="T1"/>
                </a:cxn>
                <a:cxn ang="0">
                  <a:pos x="T2" y="T3"/>
                </a:cxn>
                <a:cxn ang="0">
                  <a:pos x="T4" y="T5"/>
                </a:cxn>
                <a:cxn ang="0">
                  <a:pos x="T6" y="T7"/>
                </a:cxn>
              </a:cxnLst>
              <a:rect l="0" t="0" r="r" b="b"/>
              <a:pathLst>
                <a:path w="6" h="1">
                  <a:moveTo>
                    <a:pt x="0" y="0"/>
                  </a:moveTo>
                  <a:lnTo>
                    <a:pt x="2" y="1"/>
                  </a:lnTo>
                  <a:lnTo>
                    <a:pt x="4" y="1"/>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0" name="Freeform 1772"/>
            <p:cNvSpPr>
              <a:spLocks/>
            </p:cNvSpPr>
            <p:nvPr/>
          </p:nvSpPr>
          <p:spPr bwMode="auto">
            <a:xfrm>
              <a:off x="1000125" y="1057275"/>
              <a:ext cx="0" cy="0"/>
            </a:xfrm>
            <a:custGeom>
              <a:avLst/>
              <a:gdLst>
                <a:gd name="T0" fmla="*/ 0 w 11"/>
                <a:gd name="T1" fmla="*/ 0 h 1"/>
                <a:gd name="T2" fmla="*/ 3 w 11"/>
                <a:gd name="T3" fmla="*/ 1 h 1"/>
                <a:gd name="T4" fmla="*/ 7 w 11"/>
                <a:gd name="T5" fmla="*/ 1 h 1"/>
                <a:gd name="T6" fmla="*/ 11 w 11"/>
                <a:gd name="T7" fmla="*/ 0 h 1"/>
              </a:gdLst>
              <a:ahLst/>
              <a:cxnLst>
                <a:cxn ang="0">
                  <a:pos x="T0" y="T1"/>
                </a:cxn>
                <a:cxn ang="0">
                  <a:pos x="T2" y="T3"/>
                </a:cxn>
                <a:cxn ang="0">
                  <a:pos x="T4" y="T5"/>
                </a:cxn>
                <a:cxn ang="0">
                  <a:pos x="T6" y="T7"/>
                </a:cxn>
              </a:cxnLst>
              <a:rect l="0" t="0" r="r" b="b"/>
              <a:pathLst>
                <a:path w="11" h="1">
                  <a:moveTo>
                    <a:pt x="0" y="0"/>
                  </a:moveTo>
                  <a:lnTo>
                    <a:pt x="3" y="1"/>
                  </a:lnTo>
                  <a:lnTo>
                    <a:pt x="7" y="1"/>
                  </a:lnTo>
                  <a:lnTo>
                    <a:pt x="1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1" name="Freeform 1773"/>
            <p:cNvSpPr>
              <a:spLocks/>
            </p:cNvSpPr>
            <p:nvPr/>
          </p:nvSpPr>
          <p:spPr bwMode="auto">
            <a:xfrm>
              <a:off x="1000125" y="1057275"/>
              <a:ext cx="0" cy="0"/>
            </a:xfrm>
            <a:custGeom>
              <a:avLst/>
              <a:gdLst>
                <a:gd name="T0" fmla="*/ 0 w 6"/>
                <a:gd name="T1" fmla="*/ 0 h 1"/>
                <a:gd name="T2" fmla="*/ 3 w 6"/>
                <a:gd name="T3" fmla="*/ 1 h 1"/>
                <a:gd name="T4" fmla="*/ 6 w 6"/>
                <a:gd name="T5" fmla="*/ 1 h 1"/>
              </a:gdLst>
              <a:ahLst/>
              <a:cxnLst>
                <a:cxn ang="0">
                  <a:pos x="T0" y="T1"/>
                </a:cxn>
                <a:cxn ang="0">
                  <a:pos x="T2" y="T3"/>
                </a:cxn>
                <a:cxn ang="0">
                  <a:pos x="T4" y="T5"/>
                </a:cxn>
              </a:cxnLst>
              <a:rect l="0" t="0" r="r" b="b"/>
              <a:pathLst>
                <a:path w="6" h="1">
                  <a:moveTo>
                    <a:pt x="0" y="0"/>
                  </a:moveTo>
                  <a:lnTo>
                    <a:pt x="3" y="1"/>
                  </a:lnTo>
                  <a:lnTo>
                    <a:pt x="6"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2" name="Line 17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53" name="Freeform 1775"/>
            <p:cNvSpPr>
              <a:spLocks/>
            </p:cNvSpPr>
            <p:nvPr/>
          </p:nvSpPr>
          <p:spPr bwMode="auto">
            <a:xfrm>
              <a:off x="1000125" y="1057275"/>
              <a:ext cx="0" cy="0"/>
            </a:xfrm>
            <a:custGeom>
              <a:avLst/>
              <a:gdLst>
                <a:gd name="T0" fmla="*/ 8 w 8"/>
                <a:gd name="T1" fmla="*/ 2 h 2"/>
                <a:gd name="T2" fmla="*/ 5 w 8"/>
                <a:gd name="T3" fmla="*/ 0 h 2"/>
                <a:gd name="T4" fmla="*/ 2 w 8"/>
                <a:gd name="T5" fmla="*/ 1 h 2"/>
                <a:gd name="T6" fmla="*/ 0 w 8"/>
                <a:gd name="T7" fmla="*/ 2 h 2"/>
              </a:gdLst>
              <a:ahLst/>
              <a:cxnLst>
                <a:cxn ang="0">
                  <a:pos x="T0" y="T1"/>
                </a:cxn>
                <a:cxn ang="0">
                  <a:pos x="T2" y="T3"/>
                </a:cxn>
                <a:cxn ang="0">
                  <a:pos x="T4" y="T5"/>
                </a:cxn>
                <a:cxn ang="0">
                  <a:pos x="T6" y="T7"/>
                </a:cxn>
              </a:cxnLst>
              <a:rect l="0" t="0" r="r" b="b"/>
              <a:pathLst>
                <a:path w="8" h="2">
                  <a:moveTo>
                    <a:pt x="8" y="2"/>
                  </a:moveTo>
                  <a:lnTo>
                    <a:pt x="5" y="0"/>
                  </a:lnTo>
                  <a:lnTo>
                    <a:pt x="2"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4" name="Freeform 1776"/>
            <p:cNvSpPr>
              <a:spLocks/>
            </p:cNvSpPr>
            <p:nvPr/>
          </p:nvSpPr>
          <p:spPr bwMode="auto">
            <a:xfrm>
              <a:off x="1000125" y="1057275"/>
              <a:ext cx="0" cy="0"/>
            </a:xfrm>
            <a:custGeom>
              <a:avLst/>
              <a:gdLst>
                <a:gd name="T0" fmla="*/ 0 w 8"/>
                <a:gd name="T1" fmla="*/ 0 h 1"/>
                <a:gd name="T2" fmla="*/ 3 w 8"/>
                <a:gd name="T3" fmla="*/ 1 h 1"/>
                <a:gd name="T4" fmla="*/ 6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6"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5" name="Freeform 1777"/>
            <p:cNvSpPr>
              <a:spLocks/>
            </p:cNvSpPr>
            <p:nvPr/>
          </p:nvSpPr>
          <p:spPr bwMode="auto">
            <a:xfrm>
              <a:off x="1000125" y="1057275"/>
              <a:ext cx="0" cy="0"/>
            </a:xfrm>
            <a:custGeom>
              <a:avLst/>
              <a:gdLst>
                <a:gd name="T0" fmla="*/ 0 w 3"/>
                <a:gd name="T1" fmla="*/ 3 h 4"/>
                <a:gd name="T2" fmla="*/ 2 w 3"/>
                <a:gd name="T3" fmla="*/ 4 h 4"/>
                <a:gd name="T4" fmla="*/ 2 w 3"/>
                <a:gd name="T5" fmla="*/ 3 h 4"/>
                <a:gd name="T6" fmla="*/ 3 w 3"/>
                <a:gd name="T7" fmla="*/ 2 h 4"/>
                <a:gd name="T8" fmla="*/ 2 w 3"/>
                <a:gd name="T9" fmla="*/ 1 h 4"/>
                <a:gd name="T10" fmla="*/ 1 w 3"/>
                <a:gd name="T11" fmla="*/ 0 h 4"/>
                <a:gd name="T12" fmla="*/ 0 w 3"/>
                <a:gd name="T13" fmla="*/ 1 h 4"/>
              </a:gdLst>
              <a:ahLst/>
              <a:cxnLst>
                <a:cxn ang="0">
                  <a:pos x="T0" y="T1"/>
                </a:cxn>
                <a:cxn ang="0">
                  <a:pos x="T2" y="T3"/>
                </a:cxn>
                <a:cxn ang="0">
                  <a:pos x="T4" y="T5"/>
                </a:cxn>
                <a:cxn ang="0">
                  <a:pos x="T6" y="T7"/>
                </a:cxn>
                <a:cxn ang="0">
                  <a:pos x="T8" y="T9"/>
                </a:cxn>
                <a:cxn ang="0">
                  <a:pos x="T10" y="T11"/>
                </a:cxn>
                <a:cxn ang="0">
                  <a:pos x="T12" y="T13"/>
                </a:cxn>
              </a:cxnLst>
              <a:rect l="0" t="0" r="r" b="b"/>
              <a:pathLst>
                <a:path w="3" h="4">
                  <a:moveTo>
                    <a:pt x="0" y="3"/>
                  </a:moveTo>
                  <a:lnTo>
                    <a:pt x="2" y="4"/>
                  </a:lnTo>
                  <a:lnTo>
                    <a:pt x="2" y="3"/>
                  </a:lnTo>
                  <a:lnTo>
                    <a:pt x="3" y="2"/>
                  </a:lnTo>
                  <a:lnTo>
                    <a:pt x="2" y="1"/>
                  </a:ln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6" name="Freeform 1778"/>
            <p:cNvSpPr>
              <a:spLocks/>
            </p:cNvSpPr>
            <p:nvPr/>
          </p:nvSpPr>
          <p:spPr bwMode="auto">
            <a:xfrm>
              <a:off x="1000125" y="1057275"/>
              <a:ext cx="0" cy="0"/>
            </a:xfrm>
            <a:custGeom>
              <a:avLst/>
              <a:gdLst>
                <a:gd name="T0" fmla="*/ 0 w 5"/>
                <a:gd name="T1" fmla="*/ 6 h 6"/>
                <a:gd name="T2" fmla="*/ 2 w 5"/>
                <a:gd name="T3" fmla="*/ 5 h 6"/>
                <a:gd name="T4" fmla="*/ 4 w 5"/>
                <a:gd name="T5" fmla="*/ 3 h 6"/>
                <a:gd name="T6" fmla="*/ 5 w 5"/>
                <a:gd name="T7" fmla="*/ 0 h 6"/>
              </a:gdLst>
              <a:ahLst/>
              <a:cxnLst>
                <a:cxn ang="0">
                  <a:pos x="T0" y="T1"/>
                </a:cxn>
                <a:cxn ang="0">
                  <a:pos x="T2" y="T3"/>
                </a:cxn>
                <a:cxn ang="0">
                  <a:pos x="T4" y="T5"/>
                </a:cxn>
                <a:cxn ang="0">
                  <a:pos x="T6" y="T7"/>
                </a:cxn>
              </a:cxnLst>
              <a:rect l="0" t="0" r="r" b="b"/>
              <a:pathLst>
                <a:path w="5" h="6">
                  <a:moveTo>
                    <a:pt x="0" y="6"/>
                  </a:moveTo>
                  <a:lnTo>
                    <a:pt x="2" y="5"/>
                  </a:lnTo>
                  <a:lnTo>
                    <a:pt x="4" y="3"/>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57" name="Freeform 1779"/>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19 w 30"/>
                <a:gd name="T9" fmla="*/ 1 h 32"/>
                <a:gd name="T10" fmla="*/ 15 w 30"/>
                <a:gd name="T11" fmla="*/ 0 h 32"/>
                <a:gd name="T12" fmla="*/ 10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0 w 30"/>
                <a:gd name="T29" fmla="*/ 31 h 32"/>
                <a:gd name="T30" fmla="*/ 15 w 30"/>
                <a:gd name="T31" fmla="*/ 32 h 32"/>
                <a:gd name="T32" fmla="*/ 19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19" y="1"/>
                  </a:lnTo>
                  <a:lnTo>
                    <a:pt x="15" y="0"/>
                  </a:lnTo>
                  <a:lnTo>
                    <a:pt x="10" y="1"/>
                  </a:lnTo>
                  <a:lnTo>
                    <a:pt x="6" y="3"/>
                  </a:lnTo>
                  <a:lnTo>
                    <a:pt x="3" y="7"/>
                  </a:lnTo>
                  <a:lnTo>
                    <a:pt x="1" y="11"/>
                  </a:lnTo>
                  <a:lnTo>
                    <a:pt x="0" y="16"/>
                  </a:lnTo>
                  <a:lnTo>
                    <a:pt x="1" y="21"/>
                  </a:lnTo>
                  <a:lnTo>
                    <a:pt x="3" y="25"/>
                  </a:lnTo>
                  <a:lnTo>
                    <a:pt x="6" y="29"/>
                  </a:lnTo>
                  <a:lnTo>
                    <a:pt x="10" y="31"/>
                  </a:lnTo>
                  <a:lnTo>
                    <a:pt x="15" y="32"/>
                  </a:lnTo>
                  <a:lnTo>
                    <a:pt x="19"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8" name="Freeform 1780"/>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59" name="Freeform 1781"/>
            <p:cNvSpPr>
              <a:spLocks/>
            </p:cNvSpPr>
            <p:nvPr/>
          </p:nvSpPr>
          <p:spPr bwMode="auto">
            <a:xfrm>
              <a:off x="1000125" y="1057275"/>
              <a:ext cx="0" cy="0"/>
            </a:xfrm>
            <a:custGeom>
              <a:avLst/>
              <a:gdLst>
                <a:gd name="T0" fmla="*/ 30 w 30"/>
                <a:gd name="T1" fmla="*/ 16 h 32"/>
                <a:gd name="T2" fmla="*/ 29 w 30"/>
                <a:gd name="T3" fmla="*/ 11 h 32"/>
                <a:gd name="T4" fmla="*/ 27 w 30"/>
                <a:gd name="T5" fmla="*/ 7 h 32"/>
                <a:gd name="T6" fmla="*/ 24 w 30"/>
                <a:gd name="T7" fmla="*/ 3 h 32"/>
                <a:gd name="T8" fmla="*/ 20 w 30"/>
                <a:gd name="T9" fmla="*/ 1 h 32"/>
                <a:gd name="T10" fmla="*/ 15 w 30"/>
                <a:gd name="T11" fmla="*/ 0 h 32"/>
                <a:gd name="T12" fmla="*/ 11 w 30"/>
                <a:gd name="T13" fmla="*/ 1 h 32"/>
                <a:gd name="T14" fmla="*/ 6 w 30"/>
                <a:gd name="T15" fmla="*/ 3 h 32"/>
                <a:gd name="T16" fmla="*/ 3 w 30"/>
                <a:gd name="T17" fmla="*/ 7 h 32"/>
                <a:gd name="T18" fmla="*/ 1 w 30"/>
                <a:gd name="T19" fmla="*/ 11 h 32"/>
                <a:gd name="T20" fmla="*/ 0 w 30"/>
                <a:gd name="T21" fmla="*/ 16 h 32"/>
                <a:gd name="T22" fmla="*/ 1 w 30"/>
                <a:gd name="T23" fmla="*/ 21 h 32"/>
                <a:gd name="T24" fmla="*/ 3 w 30"/>
                <a:gd name="T25" fmla="*/ 25 h 32"/>
                <a:gd name="T26" fmla="*/ 6 w 30"/>
                <a:gd name="T27" fmla="*/ 29 h 32"/>
                <a:gd name="T28" fmla="*/ 11 w 30"/>
                <a:gd name="T29" fmla="*/ 31 h 32"/>
                <a:gd name="T30" fmla="*/ 15 w 30"/>
                <a:gd name="T31" fmla="*/ 32 h 32"/>
                <a:gd name="T32" fmla="*/ 20 w 30"/>
                <a:gd name="T33" fmla="*/ 31 h 32"/>
                <a:gd name="T34" fmla="*/ 24 w 30"/>
                <a:gd name="T35" fmla="*/ 29 h 32"/>
                <a:gd name="T36" fmla="*/ 27 w 30"/>
                <a:gd name="T37" fmla="*/ 25 h 32"/>
                <a:gd name="T38" fmla="*/ 29 w 30"/>
                <a:gd name="T39" fmla="*/ 21 h 32"/>
                <a:gd name="T40" fmla="*/ 30 w 30"/>
                <a:gd name="T4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32">
                  <a:moveTo>
                    <a:pt x="30" y="16"/>
                  </a:moveTo>
                  <a:lnTo>
                    <a:pt x="29" y="11"/>
                  </a:lnTo>
                  <a:lnTo>
                    <a:pt x="27" y="7"/>
                  </a:lnTo>
                  <a:lnTo>
                    <a:pt x="24" y="3"/>
                  </a:lnTo>
                  <a:lnTo>
                    <a:pt x="20" y="1"/>
                  </a:lnTo>
                  <a:lnTo>
                    <a:pt x="15" y="0"/>
                  </a:lnTo>
                  <a:lnTo>
                    <a:pt x="11" y="1"/>
                  </a:lnTo>
                  <a:lnTo>
                    <a:pt x="6" y="3"/>
                  </a:lnTo>
                  <a:lnTo>
                    <a:pt x="3" y="7"/>
                  </a:lnTo>
                  <a:lnTo>
                    <a:pt x="1" y="11"/>
                  </a:lnTo>
                  <a:lnTo>
                    <a:pt x="0" y="16"/>
                  </a:lnTo>
                  <a:lnTo>
                    <a:pt x="1" y="21"/>
                  </a:lnTo>
                  <a:lnTo>
                    <a:pt x="3" y="25"/>
                  </a:lnTo>
                  <a:lnTo>
                    <a:pt x="6" y="29"/>
                  </a:lnTo>
                  <a:lnTo>
                    <a:pt x="11" y="31"/>
                  </a:lnTo>
                  <a:lnTo>
                    <a:pt x="15" y="32"/>
                  </a:lnTo>
                  <a:lnTo>
                    <a:pt x="20" y="31"/>
                  </a:lnTo>
                  <a:lnTo>
                    <a:pt x="24" y="29"/>
                  </a:lnTo>
                  <a:lnTo>
                    <a:pt x="27" y="25"/>
                  </a:lnTo>
                  <a:lnTo>
                    <a:pt x="29" y="21"/>
                  </a:lnTo>
                  <a:lnTo>
                    <a:pt x="30" y="16"/>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0" name="Freeform 1782"/>
            <p:cNvSpPr>
              <a:spLocks/>
            </p:cNvSpPr>
            <p:nvPr/>
          </p:nvSpPr>
          <p:spPr bwMode="auto">
            <a:xfrm>
              <a:off x="1000125" y="1057275"/>
              <a:ext cx="0" cy="0"/>
            </a:xfrm>
            <a:custGeom>
              <a:avLst/>
              <a:gdLst>
                <a:gd name="T0" fmla="*/ 20 w 20"/>
                <a:gd name="T1" fmla="*/ 11 h 22"/>
                <a:gd name="T2" fmla="*/ 19 w 20"/>
                <a:gd name="T3" fmla="*/ 7 h 22"/>
                <a:gd name="T4" fmla="*/ 17 w 20"/>
                <a:gd name="T5" fmla="*/ 3 h 22"/>
                <a:gd name="T6" fmla="*/ 14 w 20"/>
                <a:gd name="T7" fmla="*/ 1 h 22"/>
                <a:gd name="T8" fmla="*/ 10 w 20"/>
                <a:gd name="T9" fmla="*/ 0 h 22"/>
                <a:gd name="T10" fmla="*/ 6 w 20"/>
                <a:gd name="T11" fmla="*/ 1 h 22"/>
                <a:gd name="T12" fmla="*/ 3 w 20"/>
                <a:gd name="T13" fmla="*/ 3 h 22"/>
                <a:gd name="T14" fmla="*/ 1 w 20"/>
                <a:gd name="T15" fmla="*/ 7 h 22"/>
                <a:gd name="T16" fmla="*/ 0 w 20"/>
                <a:gd name="T17" fmla="*/ 11 h 22"/>
                <a:gd name="T18" fmla="*/ 1 w 20"/>
                <a:gd name="T19" fmla="*/ 15 h 22"/>
                <a:gd name="T20" fmla="*/ 3 w 20"/>
                <a:gd name="T21" fmla="*/ 19 h 22"/>
                <a:gd name="T22" fmla="*/ 6 w 20"/>
                <a:gd name="T23" fmla="*/ 21 h 22"/>
                <a:gd name="T24" fmla="*/ 10 w 20"/>
                <a:gd name="T25" fmla="*/ 22 h 22"/>
                <a:gd name="T26" fmla="*/ 14 w 20"/>
                <a:gd name="T27" fmla="*/ 21 h 22"/>
                <a:gd name="T28" fmla="*/ 17 w 20"/>
                <a:gd name="T29" fmla="*/ 19 h 22"/>
                <a:gd name="T30" fmla="*/ 19 w 20"/>
                <a:gd name="T31" fmla="*/ 15 h 22"/>
                <a:gd name="T32" fmla="*/ 20 w 20"/>
                <a:gd name="T33" fmla="*/ 1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 h="22">
                  <a:moveTo>
                    <a:pt x="20" y="11"/>
                  </a:moveTo>
                  <a:lnTo>
                    <a:pt x="19" y="7"/>
                  </a:lnTo>
                  <a:lnTo>
                    <a:pt x="17" y="3"/>
                  </a:lnTo>
                  <a:lnTo>
                    <a:pt x="14" y="1"/>
                  </a:lnTo>
                  <a:lnTo>
                    <a:pt x="10" y="0"/>
                  </a:lnTo>
                  <a:lnTo>
                    <a:pt x="6" y="1"/>
                  </a:lnTo>
                  <a:lnTo>
                    <a:pt x="3" y="3"/>
                  </a:lnTo>
                  <a:lnTo>
                    <a:pt x="1" y="7"/>
                  </a:lnTo>
                  <a:lnTo>
                    <a:pt x="0" y="11"/>
                  </a:lnTo>
                  <a:lnTo>
                    <a:pt x="1" y="15"/>
                  </a:lnTo>
                  <a:lnTo>
                    <a:pt x="3" y="19"/>
                  </a:lnTo>
                  <a:lnTo>
                    <a:pt x="6" y="21"/>
                  </a:lnTo>
                  <a:lnTo>
                    <a:pt x="10" y="22"/>
                  </a:lnTo>
                  <a:lnTo>
                    <a:pt x="14" y="21"/>
                  </a:lnTo>
                  <a:lnTo>
                    <a:pt x="17" y="19"/>
                  </a:lnTo>
                  <a:lnTo>
                    <a:pt x="19" y="15"/>
                  </a:lnTo>
                  <a:lnTo>
                    <a:pt x="20" y="1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461" name="Line 17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2" name="Line 17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3" name="Freeform 1785"/>
            <p:cNvSpPr>
              <a:spLocks/>
            </p:cNvSpPr>
            <p:nvPr/>
          </p:nvSpPr>
          <p:spPr bwMode="auto">
            <a:xfrm>
              <a:off x="1000125" y="1057275"/>
              <a:ext cx="0" cy="0"/>
            </a:xfrm>
            <a:custGeom>
              <a:avLst/>
              <a:gdLst>
                <a:gd name="T0" fmla="*/ 0 w 6"/>
                <a:gd name="T1" fmla="*/ 4 h 4"/>
                <a:gd name="T2" fmla="*/ 4 w 6"/>
                <a:gd name="T3" fmla="*/ 2 h 4"/>
                <a:gd name="T4" fmla="*/ 6 w 6"/>
                <a:gd name="T5" fmla="*/ 0 h 4"/>
              </a:gdLst>
              <a:ahLst/>
              <a:cxnLst>
                <a:cxn ang="0">
                  <a:pos x="T0" y="T1"/>
                </a:cxn>
                <a:cxn ang="0">
                  <a:pos x="T2" y="T3"/>
                </a:cxn>
                <a:cxn ang="0">
                  <a:pos x="T4" y="T5"/>
                </a:cxn>
              </a:cxnLst>
              <a:rect l="0" t="0" r="r" b="b"/>
              <a:pathLst>
                <a:path w="6" h="4">
                  <a:moveTo>
                    <a:pt x="0" y="4"/>
                  </a:moveTo>
                  <a:lnTo>
                    <a:pt x="4" y="2"/>
                  </a:lnTo>
                  <a:lnTo>
                    <a:pt x="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4" name="Freeform 1786"/>
            <p:cNvSpPr>
              <a:spLocks/>
            </p:cNvSpPr>
            <p:nvPr/>
          </p:nvSpPr>
          <p:spPr bwMode="auto">
            <a:xfrm>
              <a:off x="1000125" y="1057275"/>
              <a:ext cx="0" cy="0"/>
            </a:xfrm>
            <a:custGeom>
              <a:avLst/>
              <a:gdLst>
                <a:gd name="T0" fmla="*/ 16 w 16"/>
                <a:gd name="T1" fmla="*/ 10 h 10"/>
                <a:gd name="T2" fmla="*/ 13 w 16"/>
                <a:gd name="T3" fmla="*/ 6 h 10"/>
                <a:gd name="T4" fmla="*/ 9 w 16"/>
                <a:gd name="T5" fmla="*/ 3 h 10"/>
                <a:gd name="T6" fmla="*/ 5 w 16"/>
                <a:gd name="T7" fmla="*/ 1 h 10"/>
                <a:gd name="T8" fmla="*/ 0 w 16"/>
                <a:gd name="T9" fmla="*/ 0 h 10"/>
              </a:gdLst>
              <a:ahLst/>
              <a:cxnLst>
                <a:cxn ang="0">
                  <a:pos x="T0" y="T1"/>
                </a:cxn>
                <a:cxn ang="0">
                  <a:pos x="T2" y="T3"/>
                </a:cxn>
                <a:cxn ang="0">
                  <a:pos x="T4" y="T5"/>
                </a:cxn>
                <a:cxn ang="0">
                  <a:pos x="T6" y="T7"/>
                </a:cxn>
                <a:cxn ang="0">
                  <a:pos x="T8" y="T9"/>
                </a:cxn>
              </a:cxnLst>
              <a:rect l="0" t="0" r="r" b="b"/>
              <a:pathLst>
                <a:path w="16" h="10">
                  <a:moveTo>
                    <a:pt x="16" y="10"/>
                  </a:moveTo>
                  <a:lnTo>
                    <a:pt x="13" y="6"/>
                  </a:lnTo>
                  <a:lnTo>
                    <a:pt x="9" y="3"/>
                  </a:ln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5" name="Freeform 1787"/>
            <p:cNvSpPr>
              <a:spLocks/>
            </p:cNvSpPr>
            <p:nvPr/>
          </p:nvSpPr>
          <p:spPr bwMode="auto">
            <a:xfrm>
              <a:off x="1000125" y="1057275"/>
              <a:ext cx="0" cy="0"/>
            </a:xfrm>
            <a:custGeom>
              <a:avLst/>
              <a:gdLst>
                <a:gd name="T0" fmla="*/ 18 w 18"/>
                <a:gd name="T1" fmla="*/ 1 h 1"/>
                <a:gd name="T2" fmla="*/ 9 w 18"/>
                <a:gd name="T3" fmla="*/ 0 h 1"/>
                <a:gd name="T4" fmla="*/ 0 w 18"/>
                <a:gd name="T5" fmla="*/ 1 h 1"/>
              </a:gdLst>
              <a:ahLst/>
              <a:cxnLst>
                <a:cxn ang="0">
                  <a:pos x="T0" y="T1"/>
                </a:cxn>
                <a:cxn ang="0">
                  <a:pos x="T2" y="T3"/>
                </a:cxn>
                <a:cxn ang="0">
                  <a:pos x="T4" y="T5"/>
                </a:cxn>
              </a:cxnLst>
              <a:rect l="0" t="0" r="r" b="b"/>
              <a:pathLst>
                <a:path w="18" h="1">
                  <a:moveTo>
                    <a:pt x="18" y="1"/>
                  </a:moveTo>
                  <a:lnTo>
                    <a:pt x="9"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6" name="Freeform 1788"/>
            <p:cNvSpPr>
              <a:spLocks/>
            </p:cNvSpPr>
            <p:nvPr/>
          </p:nvSpPr>
          <p:spPr bwMode="auto">
            <a:xfrm>
              <a:off x="1000125" y="1057275"/>
              <a:ext cx="0" cy="0"/>
            </a:xfrm>
            <a:custGeom>
              <a:avLst/>
              <a:gdLst>
                <a:gd name="T0" fmla="*/ 0 w 3"/>
                <a:gd name="T1" fmla="*/ 0 h 4"/>
                <a:gd name="T2" fmla="*/ 0 w 3"/>
                <a:gd name="T3" fmla="*/ 2 h 4"/>
                <a:gd name="T4" fmla="*/ 1 w 3"/>
                <a:gd name="T5" fmla="*/ 4 h 4"/>
                <a:gd name="T6" fmla="*/ 3 w 3"/>
                <a:gd name="T7" fmla="*/ 4 h 4"/>
              </a:gdLst>
              <a:ahLst/>
              <a:cxnLst>
                <a:cxn ang="0">
                  <a:pos x="T0" y="T1"/>
                </a:cxn>
                <a:cxn ang="0">
                  <a:pos x="T2" y="T3"/>
                </a:cxn>
                <a:cxn ang="0">
                  <a:pos x="T4" y="T5"/>
                </a:cxn>
                <a:cxn ang="0">
                  <a:pos x="T6" y="T7"/>
                </a:cxn>
              </a:cxnLst>
              <a:rect l="0" t="0" r="r" b="b"/>
              <a:pathLst>
                <a:path w="3" h="4">
                  <a:moveTo>
                    <a:pt x="0" y="0"/>
                  </a:moveTo>
                  <a:lnTo>
                    <a:pt x="0" y="2"/>
                  </a:lnTo>
                  <a:lnTo>
                    <a:pt x="1" y="4"/>
                  </a:lnTo>
                  <a:lnTo>
                    <a:pt x="3"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67" name="Line 178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8" name="Line 179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69" name="Line 179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0" name="Freeform 1792"/>
            <p:cNvSpPr>
              <a:spLocks/>
            </p:cNvSpPr>
            <p:nvPr/>
          </p:nvSpPr>
          <p:spPr bwMode="auto">
            <a:xfrm>
              <a:off x="1000125" y="1057275"/>
              <a:ext cx="0" cy="0"/>
            </a:xfrm>
            <a:custGeom>
              <a:avLst/>
              <a:gdLst>
                <a:gd name="T0" fmla="*/ 7 w 7"/>
                <a:gd name="T1" fmla="*/ 0 h 8"/>
                <a:gd name="T2" fmla="*/ 3 w 7"/>
                <a:gd name="T3" fmla="*/ 3 h 8"/>
                <a:gd name="T4" fmla="*/ 0 w 7"/>
                <a:gd name="T5" fmla="*/ 8 h 8"/>
              </a:gdLst>
              <a:ahLst/>
              <a:cxnLst>
                <a:cxn ang="0">
                  <a:pos x="T0" y="T1"/>
                </a:cxn>
                <a:cxn ang="0">
                  <a:pos x="T2" y="T3"/>
                </a:cxn>
                <a:cxn ang="0">
                  <a:pos x="T4" y="T5"/>
                </a:cxn>
              </a:cxnLst>
              <a:rect l="0" t="0" r="r" b="b"/>
              <a:pathLst>
                <a:path w="7" h="8">
                  <a:moveTo>
                    <a:pt x="7" y="0"/>
                  </a:moveTo>
                  <a:lnTo>
                    <a:pt x="3" y="3"/>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71" name="Line 179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2" name="Line 179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3" name="Line 179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4" name="Line 179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5" name="Line 179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6" name="Line 1798"/>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7" name="Line 179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8" name="Line 180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79" name="Line 180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0" name="Line 180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1" name="Line 180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2" name="Freeform 1804"/>
            <p:cNvSpPr>
              <a:spLocks/>
            </p:cNvSpPr>
            <p:nvPr/>
          </p:nvSpPr>
          <p:spPr bwMode="auto">
            <a:xfrm>
              <a:off x="1000125" y="1057275"/>
              <a:ext cx="0" cy="0"/>
            </a:xfrm>
            <a:custGeom>
              <a:avLst/>
              <a:gdLst>
                <a:gd name="T0" fmla="*/ 15 w 15"/>
                <a:gd name="T1" fmla="*/ 22 h 22"/>
                <a:gd name="T2" fmla="*/ 8 w 15"/>
                <a:gd name="T3" fmla="*/ 11 h 22"/>
                <a:gd name="T4" fmla="*/ 0 w 15"/>
                <a:gd name="T5" fmla="*/ 0 h 22"/>
              </a:gdLst>
              <a:ahLst/>
              <a:cxnLst>
                <a:cxn ang="0">
                  <a:pos x="T0" y="T1"/>
                </a:cxn>
                <a:cxn ang="0">
                  <a:pos x="T2" y="T3"/>
                </a:cxn>
                <a:cxn ang="0">
                  <a:pos x="T4" y="T5"/>
                </a:cxn>
              </a:cxnLst>
              <a:rect l="0" t="0" r="r" b="b"/>
              <a:pathLst>
                <a:path w="15" h="22">
                  <a:moveTo>
                    <a:pt x="15" y="22"/>
                  </a:moveTo>
                  <a:lnTo>
                    <a:pt x="8" y="1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3" name="Freeform 1805"/>
            <p:cNvSpPr>
              <a:spLocks/>
            </p:cNvSpPr>
            <p:nvPr/>
          </p:nvSpPr>
          <p:spPr bwMode="auto">
            <a:xfrm>
              <a:off x="1000125" y="1057275"/>
              <a:ext cx="0" cy="0"/>
            </a:xfrm>
            <a:custGeom>
              <a:avLst/>
              <a:gdLst>
                <a:gd name="T0" fmla="*/ 0 w 2"/>
                <a:gd name="T1" fmla="*/ 1 h 2"/>
                <a:gd name="T2" fmla="*/ 1 w 2"/>
                <a:gd name="T3" fmla="*/ 2 h 2"/>
                <a:gd name="T4" fmla="*/ 2 w 2"/>
                <a:gd name="T5" fmla="*/ 1 h 2"/>
                <a:gd name="T6" fmla="*/ 2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0" y="1"/>
                  </a:moveTo>
                  <a:lnTo>
                    <a:pt x="1" y="2"/>
                  </a:lnTo>
                  <a:lnTo>
                    <a:pt x="2" y="1"/>
                  </a:lnTo>
                  <a:lnTo>
                    <a:pt x="2"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4" name="Line 180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5" name="Line 18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6" name="Line 180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7" name="Freeform 1809"/>
            <p:cNvSpPr>
              <a:spLocks/>
            </p:cNvSpPr>
            <p:nvPr/>
          </p:nvSpPr>
          <p:spPr bwMode="auto">
            <a:xfrm>
              <a:off x="1000125" y="1057275"/>
              <a:ext cx="0" cy="0"/>
            </a:xfrm>
            <a:custGeom>
              <a:avLst/>
              <a:gdLst>
                <a:gd name="T0" fmla="*/ 0 w 3"/>
                <a:gd name="T1" fmla="*/ 1 h 1"/>
                <a:gd name="T2" fmla="*/ 2 w 3"/>
                <a:gd name="T3" fmla="*/ 1 h 1"/>
                <a:gd name="T4" fmla="*/ 2 w 3"/>
                <a:gd name="T5" fmla="*/ 0 h 1"/>
                <a:gd name="T6" fmla="*/ 3 w 3"/>
                <a:gd name="T7" fmla="*/ 0 h 1"/>
              </a:gdLst>
              <a:ahLst/>
              <a:cxnLst>
                <a:cxn ang="0">
                  <a:pos x="T0" y="T1"/>
                </a:cxn>
                <a:cxn ang="0">
                  <a:pos x="T2" y="T3"/>
                </a:cxn>
                <a:cxn ang="0">
                  <a:pos x="T4" y="T5"/>
                </a:cxn>
                <a:cxn ang="0">
                  <a:pos x="T6" y="T7"/>
                </a:cxn>
              </a:cxnLst>
              <a:rect l="0" t="0" r="r" b="b"/>
              <a:pathLst>
                <a:path w="3" h="1">
                  <a:moveTo>
                    <a:pt x="0" y="1"/>
                  </a:moveTo>
                  <a:lnTo>
                    <a:pt x="2" y="1"/>
                  </a:lnTo>
                  <a:lnTo>
                    <a:pt x="2" y="0"/>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88" name="Line 181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89" name="Line 181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0" name="Line 18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1" name="Line 181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2" name="Line 181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3" name="Line 181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4" name="Line 181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5" name="Freeform 1817"/>
            <p:cNvSpPr>
              <a:spLocks/>
            </p:cNvSpPr>
            <p:nvPr/>
          </p:nvSpPr>
          <p:spPr bwMode="auto">
            <a:xfrm>
              <a:off x="1000125" y="1057275"/>
              <a:ext cx="0" cy="0"/>
            </a:xfrm>
            <a:custGeom>
              <a:avLst/>
              <a:gdLst>
                <a:gd name="T0" fmla="*/ 2 w 2"/>
                <a:gd name="T1" fmla="*/ 0 h 1"/>
                <a:gd name="T2" fmla="*/ 1 w 2"/>
                <a:gd name="T3" fmla="*/ 0 h 1"/>
                <a:gd name="T4" fmla="*/ 0 w 2"/>
                <a:gd name="T5" fmla="*/ 1 h 1"/>
              </a:gdLst>
              <a:ahLst/>
              <a:cxnLst>
                <a:cxn ang="0">
                  <a:pos x="T0" y="T1"/>
                </a:cxn>
                <a:cxn ang="0">
                  <a:pos x="T2" y="T3"/>
                </a:cxn>
                <a:cxn ang="0">
                  <a:pos x="T4" y="T5"/>
                </a:cxn>
              </a:cxnLst>
              <a:rect l="0" t="0" r="r" b="b"/>
              <a:pathLst>
                <a:path w="2" h="1">
                  <a:moveTo>
                    <a:pt x="2" y="0"/>
                  </a:moveTo>
                  <a:lnTo>
                    <a:pt x="1"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6" name="Line 181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497" name="Freeform 1819"/>
            <p:cNvSpPr>
              <a:spLocks/>
            </p:cNvSpPr>
            <p:nvPr/>
          </p:nvSpPr>
          <p:spPr bwMode="auto">
            <a:xfrm>
              <a:off x="1000125" y="1057275"/>
              <a:ext cx="0" cy="0"/>
            </a:xfrm>
            <a:custGeom>
              <a:avLst/>
              <a:gdLst>
                <a:gd name="T0" fmla="*/ 2 w 2"/>
                <a:gd name="T1" fmla="*/ 3 h 3"/>
                <a:gd name="T2" fmla="*/ 1 w 2"/>
                <a:gd name="T3" fmla="*/ 1 h 3"/>
                <a:gd name="T4" fmla="*/ 0 w 2"/>
                <a:gd name="T5" fmla="*/ 0 h 3"/>
              </a:gdLst>
              <a:ahLst/>
              <a:cxnLst>
                <a:cxn ang="0">
                  <a:pos x="T0" y="T1"/>
                </a:cxn>
                <a:cxn ang="0">
                  <a:pos x="T2" y="T3"/>
                </a:cxn>
                <a:cxn ang="0">
                  <a:pos x="T4" y="T5"/>
                </a:cxn>
              </a:cxnLst>
              <a:rect l="0" t="0" r="r" b="b"/>
              <a:pathLst>
                <a:path w="2" h="3">
                  <a:moveTo>
                    <a:pt x="2" y="3"/>
                  </a:moveTo>
                  <a:lnTo>
                    <a:pt x="1"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8" name="Freeform 182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499" name="Line 18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0" name="Line 182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1" name="Freeform 1823"/>
            <p:cNvSpPr>
              <a:spLocks/>
            </p:cNvSpPr>
            <p:nvPr/>
          </p:nvSpPr>
          <p:spPr bwMode="auto">
            <a:xfrm>
              <a:off x="1000125" y="1057275"/>
              <a:ext cx="0" cy="0"/>
            </a:xfrm>
            <a:custGeom>
              <a:avLst/>
              <a:gdLst>
                <a:gd name="T0" fmla="*/ 0 w 1"/>
                <a:gd name="T1" fmla="*/ 0 h 2"/>
                <a:gd name="T2" fmla="*/ 0 w 1"/>
                <a:gd name="T3" fmla="*/ 1 h 2"/>
                <a:gd name="T4" fmla="*/ 1 w 1"/>
                <a:gd name="T5" fmla="*/ 2 h 2"/>
              </a:gdLst>
              <a:ahLst/>
              <a:cxnLst>
                <a:cxn ang="0">
                  <a:pos x="T0" y="T1"/>
                </a:cxn>
                <a:cxn ang="0">
                  <a:pos x="T2" y="T3"/>
                </a:cxn>
                <a:cxn ang="0">
                  <a:pos x="T4" y="T5"/>
                </a:cxn>
              </a:cxnLst>
              <a:rect l="0" t="0" r="r" b="b"/>
              <a:pathLst>
                <a:path w="1" h="2">
                  <a:moveTo>
                    <a:pt x="0" y="0"/>
                  </a:moveTo>
                  <a:lnTo>
                    <a:pt x="0" y="1"/>
                  </a:lnTo>
                  <a:lnTo>
                    <a:pt x="1"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2" name="Line 18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3" name="Line 18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4" name="Line 182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5" name="Freeform 1827"/>
            <p:cNvSpPr>
              <a:spLocks/>
            </p:cNvSpPr>
            <p:nvPr/>
          </p:nvSpPr>
          <p:spPr bwMode="auto">
            <a:xfrm>
              <a:off x="1000125" y="1057275"/>
              <a:ext cx="0" cy="0"/>
            </a:xfrm>
            <a:custGeom>
              <a:avLst/>
              <a:gdLst>
                <a:gd name="T0" fmla="*/ 0 w 2"/>
                <a:gd name="T1" fmla="*/ 1 w 2"/>
                <a:gd name="T2" fmla="*/ 2 w 2"/>
              </a:gdLst>
              <a:ahLst/>
              <a:cxnLst>
                <a:cxn ang="0">
                  <a:pos x="T0" y="0"/>
                </a:cxn>
                <a:cxn ang="0">
                  <a:pos x="T1" y="0"/>
                </a:cxn>
                <a:cxn ang="0">
                  <a:pos x="T2" y="0"/>
                </a:cxn>
              </a:cxnLst>
              <a:rect l="0" t="0" r="r" b="b"/>
              <a:pathLst>
                <a:path w="2">
                  <a:moveTo>
                    <a:pt x="0" y="0"/>
                  </a:moveTo>
                  <a:lnTo>
                    <a:pt x="1" y="0"/>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6" name="Freeform 1828"/>
            <p:cNvSpPr>
              <a:spLocks/>
            </p:cNvSpPr>
            <p:nvPr/>
          </p:nvSpPr>
          <p:spPr bwMode="auto">
            <a:xfrm>
              <a:off x="1000125" y="1057275"/>
              <a:ext cx="0" cy="0"/>
            </a:xfrm>
            <a:custGeom>
              <a:avLst/>
              <a:gdLst>
                <a:gd name="T0" fmla="*/ 1 w 1"/>
                <a:gd name="T1" fmla="*/ 3 h 3"/>
                <a:gd name="T2" fmla="*/ 1 w 1"/>
                <a:gd name="T3" fmla="*/ 2 h 3"/>
                <a:gd name="T4" fmla="*/ 0 w 1"/>
                <a:gd name="T5" fmla="*/ 0 h 3"/>
              </a:gdLst>
              <a:ahLst/>
              <a:cxnLst>
                <a:cxn ang="0">
                  <a:pos x="T0" y="T1"/>
                </a:cxn>
                <a:cxn ang="0">
                  <a:pos x="T2" y="T3"/>
                </a:cxn>
                <a:cxn ang="0">
                  <a:pos x="T4" y="T5"/>
                </a:cxn>
              </a:cxnLst>
              <a:rect l="0" t="0" r="r" b="b"/>
              <a:pathLst>
                <a:path w="1" h="3">
                  <a:moveTo>
                    <a:pt x="1" y="3"/>
                  </a:moveTo>
                  <a:lnTo>
                    <a:pt x="1"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7" name="Freeform 1829"/>
            <p:cNvSpPr>
              <a:spLocks/>
            </p:cNvSpPr>
            <p:nvPr/>
          </p:nvSpPr>
          <p:spPr bwMode="auto">
            <a:xfrm>
              <a:off x="1000125" y="1057275"/>
              <a:ext cx="0" cy="0"/>
            </a:xfrm>
            <a:custGeom>
              <a:avLst/>
              <a:gdLst>
                <a:gd name="T0" fmla="*/ 1 w 1"/>
                <a:gd name="T1" fmla="*/ 1 h 1"/>
                <a:gd name="T2" fmla="*/ 1 w 1"/>
                <a:gd name="T3" fmla="*/ 0 h 1"/>
                <a:gd name="T4" fmla="*/ 0 w 1"/>
                <a:gd name="T5" fmla="*/ 0 h 1"/>
              </a:gdLst>
              <a:ahLst/>
              <a:cxnLst>
                <a:cxn ang="0">
                  <a:pos x="T0" y="T1"/>
                </a:cxn>
                <a:cxn ang="0">
                  <a:pos x="T2" y="T3"/>
                </a:cxn>
                <a:cxn ang="0">
                  <a:pos x="T4" y="T5"/>
                </a:cxn>
              </a:cxnLst>
              <a:rect l="0" t="0" r="r" b="b"/>
              <a:pathLst>
                <a:path w="1" h="1">
                  <a:moveTo>
                    <a:pt x="1" y="1"/>
                  </a:moveTo>
                  <a:lnTo>
                    <a:pt x="1"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08" name="Line 183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09" name="Freeform 1831"/>
            <p:cNvSpPr>
              <a:spLocks/>
            </p:cNvSpPr>
            <p:nvPr/>
          </p:nvSpPr>
          <p:spPr bwMode="auto">
            <a:xfrm>
              <a:off x="1000125" y="1057275"/>
              <a:ext cx="0" cy="0"/>
            </a:xfrm>
            <a:custGeom>
              <a:avLst/>
              <a:gdLst>
                <a:gd name="T0" fmla="*/ 0 h 1"/>
                <a:gd name="T1" fmla="*/ 1 h 1"/>
                <a:gd name="T2" fmla="*/ 1 h 1"/>
              </a:gdLst>
              <a:ahLst/>
              <a:cxnLst>
                <a:cxn ang="0">
                  <a:pos x="0" y="T0"/>
                </a:cxn>
                <a:cxn ang="0">
                  <a:pos x="0" y="T1"/>
                </a:cxn>
                <a:cxn ang="0">
                  <a:pos x="0" y="T2"/>
                </a:cxn>
              </a:cxnLst>
              <a:rect l="0" t="0" r="r" b="b"/>
              <a:pathLst>
                <a:path h="1">
                  <a:moveTo>
                    <a:pt x="0" y="0"/>
                  </a:moveTo>
                  <a:lnTo>
                    <a:pt x="0" y="1"/>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0" name="Line 18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1" name="Freeform 1833"/>
            <p:cNvSpPr>
              <a:spLocks/>
            </p:cNvSpPr>
            <p:nvPr/>
          </p:nvSpPr>
          <p:spPr bwMode="auto">
            <a:xfrm>
              <a:off x="1000125" y="1057275"/>
              <a:ext cx="0" cy="0"/>
            </a:xfrm>
            <a:custGeom>
              <a:avLst/>
              <a:gdLst>
                <a:gd name="T0" fmla="*/ 1 h 1"/>
                <a:gd name="T1" fmla="*/ 1 h 1"/>
                <a:gd name="T2" fmla="*/ 0 h 1"/>
                <a:gd name="T3" fmla="*/ 0 h 1"/>
              </a:gdLst>
              <a:ahLst/>
              <a:cxnLst>
                <a:cxn ang="0">
                  <a:pos x="0" y="T0"/>
                </a:cxn>
                <a:cxn ang="0">
                  <a:pos x="0" y="T1"/>
                </a:cxn>
                <a:cxn ang="0">
                  <a:pos x="0" y="T2"/>
                </a:cxn>
                <a:cxn ang="0">
                  <a:pos x="0" y="T3"/>
                </a:cxn>
              </a:cxnLst>
              <a:rect l="0" t="0" r="r" b="b"/>
              <a:pathLst>
                <a:path h="1">
                  <a:moveTo>
                    <a:pt x="0" y="1"/>
                  </a:moveTo>
                  <a:lnTo>
                    <a:pt x="0" y="1"/>
                  </a:lnTo>
                  <a:lnTo>
                    <a:pt x="0"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2" name="Freeform 1834"/>
            <p:cNvSpPr>
              <a:spLocks/>
            </p:cNvSpPr>
            <p:nvPr/>
          </p:nvSpPr>
          <p:spPr bwMode="auto">
            <a:xfrm>
              <a:off x="1000125" y="1057275"/>
              <a:ext cx="0" cy="0"/>
            </a:xfrm>
            <a:custGeom>
              <a:avLst/>
              <a:gdLst>
                <a:gd name="T0" fmla="*/ 0 w 1"/>
                <a:gd name="T1" fmla="*/ 0 h 1"/>
                <a:gd name="T2" fmla="*/ 0 w 1"/>
                <a:gd name="T3" fmla="*/ 0 h 1"/>
                <a:gd name="T4" fmla="*/ 1 w 1"/>
                <a:gd name="T5" fmla="*/ 1 h 1"/>
                <a:gd name="T6" fmla="*/ 1 w 1"/>
                <a:gd name="T7" fmla="*/ 1 h 1"/>
              </a:gdLst>
              <a:ahLst/>
              <a:cxnLst>
                <a:cxn ang="0">
                  <a:pos x="T0" y="T1"/>
                </a:cxn>
                <a:cxn ang="0">
                  <a:pos x="T2" y="T3"/>
                </a:cxn>
                <a:cxn ang="0">
                  <a:pos x="T4" y="T5"/>
                </a:cxn>
                <a:cxn ang="0">
                  <a:pos x="T6" y="T7"/>
                </a:cxn>
              </a:cxnLst>
              <a:rect l="0" t="0" r="r" b="b"/>
              <a:pathLst>
                <a:path w="1" h="1">
                  <a:moveTo>
                    <a:pt x="0" y="0"/>
                  </a:moveTo>
                  <a:lnTo>
                    <a:pt x="0" y="0"/>
                  </a:lnTo>
                  <a:lnTo>
                    <a:pt x="1"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3" name="Line 1835"/>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4" name="Line 183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5" name="Freeform 1837"/>
            <p:cNvSpPr>
              <a:spLocks/>
            </p:cNvSpPr>
            <p:nvPr/>
          </p:nvSpPr>
          <p:spPr bwMode="auto">
            <a:xfrm>
              <a:off x="1000125" y="1057275"/>
              <a:ext cx="0" cy="0"/>
            </a:xfrm>
            <a:custGeom>
              <a:avLst/>
              <a:gdLst>
                <a:gd name="T0" fmla="*/ 66 w 66"/>
                <a:gd name="T1" fmla="*/ 0 h 5"/>
                <a:gd name="T2" fmla="*/ 33 w 66"/>
                <a:gd name="T3" fmla="*/ 2 h 5"/>
                <a:gd name="T4" fmla="*/ 0 w 66"/>
                <a:gd name="T5" fmla="*/ 5 h 5"/>
              </a:gdLst>
              <a:ahLst/>
              <a:cxnLst>
                <a:cxn ang="0">
                  <a:pos x="T0" y="T1"/>
                </a:cxn>
                <a:cxn ang="0">
                  <a:pos x="T2" y="T3"/>
                </a:cxn>
                <a:cxn ang="0">
                  <a:pos x="T4" y="T5"/>
                </a:cxn>
              </a:cxnLst>
              <a:rect l="0" t="0" r="r" b="b"/>
              <a:pathLst>
                <a:path w="66" h="5">
                  <a:moveTo>
                    <a:pt x="66" y="0"/>
                  </a:moveTo>
                  <a:lnTo>
                    <a:pt x="33" y="2"/>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16" name="Line 183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7" name="Line 183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8" name="Line 184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19" name="Freeform 1841"/>
            <p:cNvSpPr>
              <a:spLocks/>
            </p:cNvSpPr>
            <p:nvPr/>
          </p:nvSpPr>
          <p:spPr bwMode="auto">
            <a:xfrm>
              <a:off x="1000125" y="1057275"/>
              <a:ext cx="0" cy="0"/>
            </a:xfrm>
            <a:custGeom>
              <a:avLst/>
              <a:gdLst>
                <a:gd name="T0" fmla="*/ 1 w 1"/>
                <a:gd name="T1" fmla="*/ 0 h 3"/>
                <a:gd name="T2" fmla="*/ 0 w 1"/>
                <a:gd name="T3" fmla="*/ 1 h 3"/>
                <a:gd name="T4" fmla="*/ 0 w 1"/>
                <a:gd name="T5" fmla="*/ 3 h 3"/>
              </a:gdLst>
              <a:ahLst/>
              <a:cxnLst>
                <a:cxn ang="0">
                  <a:pos x="T0" y="T1"/>
                </a:cxn>
                <a:cxn ang="0">
                  <a:pos x="T2" y="T3"/>
                </a:cxn>
                <a:cxn ang="0">
                  <a:pos x="T4" y="T5"/>
                </a:cxn>
              </a:cxnLst>
              <a:rect l="0" t="0" r="r" b="b"/>
              <a:pathLst>
                <a:path w="1" h="3">
                  <a:moveTo>
                    <a:pt x="1"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0" name="Freeform 1842"/>
            <p:cNvSpPr>
              <a:spLocks/>
            </p:cNvSpPr>
            <p:nvPr/>
          </p:nvSpPr>
          <p:spPr bwMode="auto">
            <a:xfrm>
              <a:off x="1000125" y="1057275"/>
              <a:ext cx="0" cy="0"/>
            </a:xfrm>
            <a:custGeom>
              <a:avLst/>
              <a:gdLst>
                <a:gd name="T0" fmla="*/ 8 w 8"/>
                <a:gd name="T1" fmla="*/ 9 h 9"/>
                <a:gd name="T2" fmla="*/ 4 w 8"/>
                <a:gd name="T3" fmla="*/ 4 h 9"/>
                <a:gd name="T4" fmla="*/ 0 w 8"/>
                <a:gd name="T5" fmla="*/ 0 h 9"/>
              </a:gdLst>
              <a:ahLst/>
              <a:cxnLst>
                <a:cxn ang="0">
                  <a:pos x="T0" y="T1"/>
                </a:cxn>
                <a:cxn ang="0">
                  <a:pos x="T2" y="T3"/>
                </a:cxn>
                <a:cxn ang="0">
                  <a:pos x="T4" y="T5"/>
                </a:cxn>
              </a:cxnLst>
              <a:rect l="0" t="0" r="r" b="b"/>
              <a:pathLst>
                <a:path w="8" h="9">
                  <a:moveTo>
                    <a:pt x="8" y="9"/>
                  </a:moveTo>
                  <a:lnTo>
                    <a:pt x="4" y="4"/>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1" name="Freeform 1843"/>
            <p:cNvSpPr>
              <a:spLocks/>
            </p:cNvSpPr>
            <p:nvPr/>
          </p:nvSpPr>
          <p:spPr bwMode="auto">
            <a:xfrm>
              <a:off x="1000125" y="1057275"/>
              <a:ext cx="0" cy="0"/>
            </a:xfrm>
            <a:custGeom>
              <a:avLst/>
              <a:gdLst>
                <a:gd name="T0" fmla="*/ 33 w 33"/>
                <a:gd name="T1" fmla="*/ 5 h 5"/>
                <a:gd name="T2" fmla="*/ 27 w 33"/>
                <a:gd name="T3" fmla="*/ 2 h 5"/>
                <a:gd name="T4" fmla="*/ 20 w 33"/>
                <a:gd name="T5" fmla="*/ 0 h 5"/>
                <a:gd name="T6" fmla="*/ 13 w 33"/>
                <a:gd name="T7" fmla="*/ 0 h 5"/>
                <a:gd name="T8" fmla="*/ 7 w 33"/>
                <a:gd name="T9" fmla="*/ 1 h 5"/>
                <a:gd name="T10" fmla="*/ 0 w 33"/>
                <a:gd name="T11" fmla="*/ 3 h 5"/>
              </a:gdLst>
              <a:ahLst/>
              <a:cxnLst>
                <a:cxn ang="0">
                  <a:pos x="T0" y="T1"/>
                </a:cxn>
                <a:cxn ang="0">
                  <a:pos x="T2" y="T3"/>
                </a:cxn>
                <a:cxn ang="0">
                  <a:pos x="T4" y="T5"/>
                </a:cxn>
                <a:cxn ang="0">
                  <a:pos x="T6" y="T7"/>
                </a:cxn>
                <a:cxn ang="0">
                  <a:pos x="T8" y="T9"/>
                </a:cxn>
                <a:cxn ang="0">
                  <a:pos x="T10" y="T11"/>
                </a:cxn>
              </a:cxnLst>
              <a:rect l="0" t="0" r="r" b="b"/>
              <a:pathLst>
                <a:path w="33" h="5">
                  <a:moveTo>
                    <a:pt x="33" y="5"/>
                  </a:moveTo>
                  <a:lnTo>
                    <a:pt x="27" y="2"/>
                  </a:lnTo>
                  <a:lnTo>
                    <a:pt x="20" y="0"/>
                  </a:lnTo>
                  <a:lnTo>
                    <a:pt x="13" y="0"/>
                  </a:lnTo>
                  <a:lnTo>
                    <a:pt x="7"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2" name="Freeform 1844"/>
            <p:cNvSpPr>
              <a:spLocks/>
            </p:cNvSpPr>
            <p:nvPr/>
          </p:nvSpPr>
          <p:spPr bwMode="auto">
            <a:xfrm>
              <a:off x="1000125" y="1057275"/>
              <a:ext cx="0" cy="0"/>
            </a:xfrm>
            <a:custGeom>
              <a:avLst/>
              <a:gdLst>
                <a:gd name="T0" fmla="*/ 1 w 2"/>
                <a:gd name="T1" fmla="*/ 0 h 15"/>
                <a:gd name="T2" fmla="*/ 0 w 2"/>
                <a:gd name="T3" fmla="*/ 8 h 15"/>
                <a:gd name="T4" fmla="*/ 2 w 2"/>
                <a:gd name="T5" fmla="*/ 15 h 15"/>
              </a:gdLst>
              <a:ahLst/>
              <a:cxnLst>
                <a:cxn ang="0">
                  <a:pos x="T0" y="T1"/>
                </a:cxn>
                <a:cxn ang="0">
                  <a:pos x="T2" y="T3"/>
                </a:cxn>
                <a:cxn ang="0">
                  <a:pos x="T4" y="T5"/>
                </a:cxn>
              </a:cxnLst>
              <a:rect l="0" t="0" r="r" b="b"/>
              <a:pathLst>
                <a:path w="2" h="15">
                  <a:moveTo>
                    <a:pt x="1" y="0"/>
                  </a:moveTo>
                  <a:lnTo>
                    <a:pt x="0" y="8"/>
                  </a:lnTo>
                  <a:lnTo>
                    <a:pt x="2" y="1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3" name="Line 184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4" name="Line 184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5" name="Line 184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6" name="Line 184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7" name="Freeform 1849"/>
            <p:cNvSpPr>
              <a:spLocks/>
            </p:cNvSpPr>
            <p:nvPr/>
          </p:nvSpPr>
          <p:spPr bwMode="auto">
            <a:xfrm>
              <a:off x="1000125" y="1057275"/>
              <a:ext cx="0" cy="0"/>
            </a:xfrm>
            <a:custGeom>
              <a:avLst/>
              <a:gdLst>
                <a:gd name="T0" fmla="*/ 2 w 2"/>
                <a:gd name="T1" fmla="*/ 0 h 1"/>
                <a:gd name="T2" fmla="*/ 1 w 2"/>
                <a:gd name="T3" fmla="*/ 0 h 1"/>
                <a:gd name="T4" fmla="*/ 0 w 2"/>
                <a:gd name="T5" fmla="*/ 0 h 1"/>
                <a:gd name="T6" fmla="*/ 0 w 2"/>
                <a:gd name="T7" fmla="*/ 1 h 1"/>
                <a:gd name="T8" fmla="*/ 1 w 2"/>
                <a:gd name="T9" fmla="*/ 1 h 1"/>
              </a:gdLst>
              <a:ahLst/>
              <a:cxnLst>
                <a:cxn ang="0">
                  <a:pos x="T0" y="T1"/>
                </a:cxn>
                <a:cxn ang="0">
                  <a:pos x="T2" y="T3"/>
                </a:cxn>
                <a:cxn ang="0">
                  <a:pos x="T4" y="T5"/>
                </a:cxn>
                <a:cxn ang="0">
                  <a:pos x="T6" y="T7"/>
                </a:cxn>
                <a:cxn ang="0">
                  <a:pos x="T8" y="T9"/>
                </a:cxn>
              </a:cxnLst>
              <a:rect l="0" t="0" r="r" b="b"/>
              <a:pathLst>
                <a:path w="2" h="1">
                  <a:moveTo>
                    <a:pt x="2" y="0"/>
                  </a:moveTo>
                  <a:lnTo>
                    <a:pt x="1" y="0"/>
                  </a:lnTo>
                  <a:lnTo>
                    <a:pt x="0" y="0"/>
                  </a:lnTo>
                  <a:lnTo>
                    <a:pt x="0" y="1"/>
                  </a:lnTo>
                  <a:lnTo>
                    <a:pt x="1"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28" name="Line 185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29" name="Line 1851"/>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0" name="Line 185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1" name="Freeform 1853"/>
            <p:cNvSpPr>
              <a:spLocks/>
            </p:cNvSpPr>
            <p:nvPr/>
          </p:nvSpPr>
          <p:spPr bwMode="auto">
            <a:xfrm>
              <a:off x="1000125" y="1057275"/>
              <a:ext cx="0" cy="0"/>
            </a:xfrm>
            <a:custGeom>
              <a:avLst/>
              <a:gdLst>
                <a:gd name="T0" fmla="*/ 0 w 4"/>
                <a:gd name="T1" fmla="*/ 2 h 2"/>
                <a:gd name="T2" fmla="*/ 2 w 4"/>
                <a:gd name="T3" fmla="*/ 2 h 2"/>
                <a:gd name="T4" fmla="*/ 4 w 4"/>
                <a:gd name="T5" fmla="*/ 0 h 2"/>
              </a:gdLst>
              <a:ahLst/>
              <a:cxnLst>
                <a:cxn ang="0">
                  <a:pos x="T0" y="T1"/>
                </a:cxn>
                <a:cxn ang="0">
                  <a:pos x="T2" y="T3"/>
                </a:cxn>
                <a:cxn ang="0">
                  <a:pos x="T4" y="T5"/>
                </a:cxn>
              </a:cxnLst>
              <a:rect l="0" t="0" r="r" b="b"/>
              <a:pathLst>
                <a:path w="4" h="2">
                  <a:moveTo>
                    <a:pt x="0" y="2"/>
                  </a:moveTo>
                  <a:lnTo>
                    <a:pt x="2" y="2"/>
                  </a:lnTo>
                  <a:lnTo>
                    <a:pt x="4"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2" name="Freeform 1854"/>
            <p:cNvSpPr>
              <a:spLocks/>
            </p:cNvSpPr>
            <p:nvPr/>
          </p:nvSpPr>
          <p:spPr bwMode="auto">
            <a:xfrm>
              <a:off x="1000125" y="1057275"/>
              <a:ext cx="0" cy="0"/>
            </a:xfrm>
            <a:custGeom>
              <a:avLst/>
              <a:gdLst>
                <a:gd name="T0" fmla="*/ 3 w 3"/>
                <a:gd name="T1" fmla="*/ 0 h 3"/>
                <a:gd name="T2" fmla="*/ 1 w 3"/>
                <a:gd name="T3" fmla="*/ 1 h 3"/>
                <a:gd name="T4" fmla="*/ 0 w 3"/>
                <a:gd name="T5" fmla="*/ 3 h 3"/>
              </a:gdLst>
              <a:ahLst/>
              <a:cxnLst>
                <a:cxn ang="0">
                  <a:pos x="T0" y="T1"/>
                </a:cxn>
                <a:cxn ang="0">
                  <a:pos x="T2" y="T3"/>
                </a:cxn>
                <a:cxn ang="0">
                  <a:pos x="T4" y="T5"/>
                </a:cxn>
              </a:cxnLst>
              <a:rect l="0" t="0" r="r" b="b"/>
              <a:pathLst>
                <a:path w="3" h="3">
                  <a:moveTo>
                    <a:pt x="3" y="0"/>
                  </a:move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3" name="Freeform 1855"/>
            <p:cNvSpPr>
              <a:spLocks/>
            </p:cNvSpPr>
            <p:nvPr/>
          </p:nvSpPr>
          <p:spPr bwMode="auto">
            <a:xfrm>
              <a:off x="1000125" y="1057275"/>
              <a:ext cx="0" cy="0"/>
            </a:xfrm>
            <a:custGeom>
              <a:avLst/>
              <a:gdLst>
                <a:gd name="T0" fmla="*/ 0 w 5"/>
                <a:gd name="T1" fmla="*/ 1 h 1"/>
                <a:gd name="T2" fmla="*/ 3 w 5"/>
                <a:gd name="T3" fmla="*/ 1 h 1"/>
                <a:gd name="T4" fmla="*/ 5 w 5"/>
                <a:gd name="T5" fmla="*/ 0 h 1"/>
              </a:gdLst>
              <a:ahLst/>
              <a:cxnLst>
                <a:cxn ang="0">
                  <a:pos x="T0" y="T1"/>
                </a:cxn>
                <a:cxn ang="0">
                  <a:pos x="T2" y="T3"/>
                </a:cxn>
                <a:cxn ang="0">
                  <a:pos x="T4" y="T5"/>
                </a:cxn>
              </a:cxnLst>
              <a:rect l="0" t="0" r="r" b="b"/>
              <a:pathLst>
                <a:path w="5" h="1">
                  <a:moveTo>
                    <a:pt x="0" y="1"/>
                  </a:moveTo>
                  <a:lnTo>
                    <a:pt x="3" y="1"/>
                  </a:lnTo>
                  <a:lnTo>
                    <a:pt x="5"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4" name="Line 185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5" name="Line 185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36" name="Freeform 1858"/>
            <p:cNvSpPr>
              <a:spLocks/>
            </p:cNvSpPr>
            <p:nvPr/>
          </p:nvSpPr>
          <p:spPr bwMode="auto">
            <a:xfrm>
              <a:off x="1000125" y="1057275"/>
              <a:ext cx="0" cy="0"/>
            </a:xfrm>
            <a:custGeom>
              <a:avLst/>
              <a:gdLst>
                <a:gd name="T0" fmla="*/ 0 w 56"/>
                <a:gd name="T1" fmla="*/ 2 h 2"/>
                <a:gd name="T2" fmla="*/ 28 w 56"/>
                <a:gd name="T3" fmla="*/ 2 h 2"/>
                <a:gd name="T4" fmla="*/ 56 w 56"/>
                <a:gd name="T5" fmla="*/ 0 h 2"/>
              </a:gdLst>
              <a:ahLst/>
              <a:cxnLst>
                <a:cxn ang="0">
                  <a:pos x="T0" y="T1"/>
                </a:cxn>
                <a:cxn ang="0">
                  <a:pos x="T2" y="T3"/>
                </a:cxn>
                <a:cxn ang="0">
                  <a:pos x="T4" y="T5"/>
                </a:cxn>
              </a:cxnLst>
              <a:rect l="0" t="0" r="r" b="b"/>
              <a:pathLst>
                <a:path w="56" h="2">
                  <a:moveTo>
                    <a:pt x="0" y="2"/>
                  </a:moveTo>
                  <a:lnTo>
                    <a:pt x="28" y="2"/>
                  </a:lnTo>
                  <a:lnTo>
                    <a:pt x="56"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7" name="Freeform 1859"/>
            <p:cNvSpPr>
              <a:spLocks/>
            </p:cNvSpPr>
            <p:nvPr/>
          </p:nvSpPr>
          <p:spPr bwMode="auto">
            <a:xfrm>
              <a:off x="1000125" y="1057275"/>
              <a:ext cx="0" cy="0"/>
            </a:xfrm>
            <a:custGeom>
              <a:avLst/>
              <a:gdLst>
                <a:gd name="T0" fmla="*/ 6 w 6"/>
                <a:gd name="T1" fmla="*/ 0 h 11"/>
                <a:gd name="T2" fmla="*/ 3 w 6"/>
                <a:gd name="T3" fmla="*/ 2 h 11"/>
                <a:gd name="T4" fmla="*/ 1 w 6"/>
                <a:gd name="T5" fmla="*/ 5 h 11"/>
                <a:gd name="T6" fmla="*/ 0 w 6"/>
                <a:gd name="T7" fmla="*/ 8 h 11"/>
                <a:gd name="T8" fmla="*/ 0 w 6"/>
                <a:gd name="T9" fmla="*/ 11 h 11"/>
              </a:gdLst>
              <a:ahLst/>
              <a:cxnLst>
                <a:cxn ang="0">
                  <a:pos x="T0" y="T1"/>
                </a:cxn>
                <a:cxn ang="0">
                  <a:pos x="T2" y="T3"/>
                </a:cxn>
                <a:cxn ang="0">
                  <a:pos x="T4" y="T5"/>
                </a:cxn>
                <a:cxn ang="0">
                  <a:pos x="T6" y="T7"/>
                </a:cxn>
                <a:cxn ang="0">
                  <a:pos x="T8" y="T9"/>
                </a:cxn>
              </a:cxnLst>
              <a:rect l="0" t="0" r="r" b="b"/>
              <a:pathLst>
                <a:path w="6" h="11">
                  <a:moveTo>
                    <a:pt x="6" y="0"/>
                  </a:moveTo>
                  <a:lnTo>
                    <a:pt x="3" y="2"/>
                  </a:lnTo>
                  <a:lnTo>
                    <a:pt x="1" y="5"/>
                  </a:lnTo>
                  <a:lnTo>
                    <a:pt x="0" y="8"/>
                  </a:lnTo>
                  <a:lnTo>
                    <a:pt x="0" y="1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8" name="Freeform 1860"/>
            <p:cNvSpPr>
              <a:spLocks/>
            </p:cNvSpPr>
            <p:nvPr/>
          </p:nvSpPr>
          <p:spPr bwMode="auto">
            <a:xfrm>
              <a:off x="1000125" y="1057275"/>
              <a:ext cx="0" cy="0"/>
            </a:xfrm>
            <a:custGeom>
              <a:avLst/>
              <a:gdLst>
                <a:gd name="T0" fmla="*/ 0 w 2"/>
                <a:gd name="T1" fmla="*/ 2 h 2"/>
                <a:gd name="T2" fmla="*/ 1 w 2"/>
                <a:gd name="T3" fmla="*/ 1 h 2"/>
                <a:gd name="T4" fmla="*/ 2 w 2"/>
                <a:gd name="T5" fmla="*/ 0 h 2"/>
              </a:gdLst>
              <a:ahLst/>
              <a:cxnLst>
                <a:cxn ang="0">
                  <a:pos x="T0" y="T1"/>
                </a:cxn>
                <a:cxn ang="0">
                  <a:pos x="T2" y="T3"/>
                </a:cxn>
                <a:cxn ang="0">
                  <a:pos x="T4" y="T5"/>
                </a:cxn>
              </a:cxnLst>
              <a:rect l="0" t="0" r="r" b="b"/>
              <a:pathLst>
                <a:path w="2" h="2">
                  <a:moveTo>
                    <a:pt x="0" y="2"/>
                  </a:moveTo>
                  <a:lnTo>
                    <a:pt x="1" y="1"/>
                  </a:lnTo>
                  <a:lnTo>
                    <a:pt x="2"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39" name="Line 186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0" name="Line 1862"/>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1" name="Line 186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2" name="Freeform 1864"/>
            <p:cNvSpPr>
              <a:spLocks/>
            </p:cNvSpPr>
            <p:nvPr/>
          </p:nvSpPr>
          <p:spPr bwMode="auto">
            <a:xfrm>
              <a:off x="1000125" y="1057275"/>
              <a:ext cx="0" cy="0"/>
            </a:xfrm>
            <a:custGeom>
              <a:avLst/>
              <a:gdLst>
                <a:gd name="T0" fmla="*/ 30 w 30"/>
                <a:gd name="T1" fmla="*/ 0 h 33"/>
                <a:gd name="T2" fmla="*/ 14 w 30"/>
                <a:gd name="T3" fmla="*/ 16 h 33"/>
                <a:gd name="T4" fmla="*/ 0 w 30"/>
                <a:gd name="T5" fmla="*/ 33 h 33"/>
              </a:gdLst>
              <a:ahLst/>
              <a:cxnLst>
                <a:cxn ang="0">
                  <a:pos x="T0" y="T1"/>
                </a:cxn>
                <a:cxn ang="0">
                  <a:pos x="T2" y="T3"/>
                </a:cxn>
                <a:cxn ang="0">
                  <a:pos x="T4" y="T5"/>
                </a:cxn>
              </a:cxnLst>
              <a:rect l="0" t="0" r="r" b="b"/>
              <a:pathLst>
                <a:path w="30" h="33">
                  <a:moveTo>
                    <a:pt x="30" y="0"/>
                  </a:moveTo>
                  <a:lnTo>
                    <a:pt x="14" y="16"/>
                  </a:lnTo>
                  <a:lnTo>
                    <a:pt x="0" y="3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3" name="Freeform 1865"/>
            <p:cNvSpPr>
              <a:spLocks/>
            </p:cNvSpPr>
            <p:nvPr/>
          </p:nvSpPr>
          <p:spPr bwMode="auto">
            <a:xfrm>
              <a:off x="1000125" y="1057275"/>
              <a:ext cx="0" cy="0"/>
            </a:xfrm>
            <a:custGeom>
              <a:avLst/>
              <a:gdLst>
                <a:gd name="T0" fmla="*/ 25 w 25"/>
                <a:gd name="T1" fmla="*/ 0 h 29"/>
                <a:gd name="T2" fmla="*/ 12 w 25"/>
                <a:gd name="T3" fmla="*/ 14 h 29"/>
                <a:gd name="T4" fmla="*/ 0 w 25"/>
                <a:gd name="T5" fmla="*/ 29 h 29"/>
              </a:gdLst>
              <a:ahLst/>
              <a:cxnLst>
                <a:cxn ang="0">
                  <a:pos x="T0" y="T1"/>
                </a:cxn>
                <a:cxn ang="0">
                  <a:pos x="T2" y="T3"/>
                </a:cxn>
                <a:cxn ang="0">
                  <a:pos x="T4" y="T5"/>
                </a:cxn>
              </a:cxnLst>
              <a:rect l="0" t="0" r="r" b="b"/>
              <a:pathLst>
                <a:path w="25" h="29">
                  <a:moveTo>
                    <a:pt x="25" y="0"/>
                  </a:moveTo>
                  <a:lnTo>
                    <a:pt x="12" y="14"/>
                  </a:lnTo>
                  <a:lnTo>
                    <a:pt x="0" y="29"/>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4" name="Line 1866"/>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5" name="Freeform 1867"/>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6" name="Freeform 1868"/>
            <p:cNvSpPr>
              <a:spLocks/>
            </p:cNvSpPr>
            <p:nvPr/>
          </p:nvSpPr>
          <p:spPr bwMode="auto">
            <a:xfrm>
              <a:off x="1000125" y="1057275"/>
              <a:ext cx="0" cy="0"/>
            </a:xfrm>
            <a:custGeom>
              <a:avLst/>
              <a:gdLst>
                <a:gd name="T0" fmla="*/ 7 w 7"/>
                <a:gd name="T1" fmla="*/ 0 h 4"/>
                <a:gd name="T2" fmla="*/ 4 w 7"/>
                <a:gd name="T3" fmla="*/ 1 h 4"/>
                <a:gd name="T4" fmla="*/ 0 w 7"/>
                <a:gd name="T5" fmla="*/ 4 h 4"/>
              </a:gdLst>
              <a:ahLst/>
              <a:cxnLst>
                <a:cxn ang="0">
                  <a:pos x="T0" y="T1"/>
                </a:cxn>
                <a:cxn ang="0">
                  <a:pos x="T2" y="T3"/>
                </a:cxn>
                <a:cxn ang="0">
                  <a:pos x="T4" y="T5"/>
                </a:cxn>
              </a:cxnLst>
              <a:rect l="0" t="0" r="r" b="b"/>
              <a:pathLst>
                <a:path w="7" h="4">
                  <a:moveTo>
                    <a:pt x="7" y="0"/>
                  </a:moveTo>
                  <a:lnTo>
                    <a:pt x="4" y="1"/>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47" name="Line 186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8" name="Line 1870"/>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49" name="Freeform 1871"/>
            <p:cNvSpPr>
              <a:spLocks/>
            </p:cNvSpPr>
            <p:nvPr/>
          </p:nvSpPr>
          <p:spPr bwMode="auto">
            <a:xfrm>
              <a:off x="1000125" y="1057275"/>
              <a:ext cx="0" cy="0"/>
            </a:xfrm>
            <a:custGeom>
              <a:avLst/>
              <a:gdLst>
                <a:gd name="T0" fmla="*/ 7 w 7"/>
                <a:gd name="T1" fmla="*/ 0 h 3"/>
                <a:gd name="T2" fmla="*/ 3 w 7"/>
                <a:gd name="T3" fmla="*/ 1 h 3"/>
                <a:gd name="T4" fmla="*/ 0 w 7"/>
                <a:gd name="T5" fmla="*/ 3 h 3"/>
              </a:gdLst>
              <a:ahLst/>
              <a:cxnLst>
                <a:cxn ang="0">
                  <a:pos x="T0" y="T1"/>
                </a:cxn>
                <a:cxn ang="0">
                  <a:pos x="T2" y="T3"/>
                </a:cxn>
                <a:cxn ang="0">
                  <a:pos x="T4" y="T5"/>
                </a:cxn>
              </a:cxnLst>
              <a:rect l="0" t="0" r="r" b="b"/>
              <a:pathLst>
                <a:path w="7" h="3">
                  <a:moveTo>
                    <a:pt x="7"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0" name="Line 187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1" name="Line 187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2" name="Freeform 1874"/>
            <p:cNvSpPr>
              <a:spLocks/>
            </p:cNvSpPr>
            <p:nvPr/>
          </p:nvSpPr>
          <p:spPr bwMode="auto">
            <a:xfrm>
              <a:off x="1000125" y="1057275"/>
              <a:ext cx="0" cy="0"/>
            </a:xfrm>
            <a:custGeom>
              <a:avLst/>
              <a:gdLst>
                <a:gd name="T0" fmla="*/ 2 w 2"/>
                <a:gd name="T1" fmla="*/ 0 h 3"/>
                <a:gd name="T2" fmla="*/ 0 w 2"/>
                <a:gd name="T3" fmla="*/ 1 h 3"/>
                <a:gd name="T4" fmla="*/ 0 w 2"/>
                <a:gd name="T5" fmla="*/ 3 h 3"/>
              </a:gdLst>
              <a:ahLst/>
              <a:cxnLst>
                <a:cxn ang="0">
                  <a:pos x="T0" y="T1"/>
                </a:cxn>
                <a:cxn ang="0">
                  <a:pos x="T2" y="T3"/>
                </a:cxn>
                <a:cxn ang="0">
                  <a:pos x="T4" y="T5"/>
                </a:cxn>
              </a:cxnLst>
              <a:rect l="0" t="0" r="r" b="b"/>
              <a:pathLst>
                <a:path w="2" h="3">
                  <a:moveTo>
                    <a:pt x="2"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3" name="Line 1875"/>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4" name="Freeform 1876"/>
            <p:cNvSpPr>
              <a:spLocks/>
            </p:cNvSpPr>
            <p:nvPr/>
          </p:nvSpPr>
          <p:spPr bwMode="auto">
            <a:xfrm>
              <a:off x="1000125" y="1057275"/>
              <a:ext cx="0" cy="0"/>
            </a:xfrm>
            <a:custGeom>
              <a:avLst/>
              <a:gdLst>
                <a:gd name="T0" fmla="*/ 15 w 15"/>
                <a:gd name="T1" fmla="*/ 3 h 3"/>
                <a:gd name="T2" fmla="*/ 7 w 15"/>
                <a:gd name="T3" fmla="*/ 1 h 3"/>
                <a:gd name="T4" fmla="*/ 0 w 15"/>
                <a:gd name="T5" fmla="*/ 0 h 3"/>
              </a:gdLst>
              <a:ahLst/>
              <a:cxnLst>
                <a:cxn ang="0">
                  <a:pos x="T0" y="T1"/>
                </a:cxn>
                <a:cxn ang="0">
                  <a:pos x="T2" y="T3"/>
                </a:cxn>
                <a:cxn ang="0">
                  <a:pos x="T4" y="T5"/>
                </a:cxn>
              </a:cxnLst>
              <a:rect l="0" t="0" r="r" b="b"/>
              <a:pathLst>
                <a:path w="15" h="3">
                  <a:moveTo>
                    <a:pt x="15" y="3"/>
                  </a:moveTo>
                  <a:lnTo>
                    <a:pt x="7"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5" name="Line 187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6" name="Freeform 1878"/>
            <p:cNvSpPr>
              <a:spLocks/>
            </p:cNvSpPr>
            <p:nvPr/>
          </p:nvSpPr>
          <p:spPr bwMode="auto">
            <a:xfrm>
              <a:off x="1000125" y="1057275"/>
              <a:ext cx="0" cy="0"/>
            </a:xfrm>
            <a:custGeom>
              <a:avLst/>
              <a:gdLst>
                <a:gd name="T0" fmla="*/ 68 w 68"/>
                <a:gd name="T1" fmla="*/ 1 h 1"/>
                <a:gd name="T2" fmla="*/ 34 w 68"/>
                <a:gd name="T3" fmla="*/ 0 h 1"/>
                <a:gd name="T4" fmla="*/ 0 w 68"/>
                <a:gd name="T5" fmla="*/ 1 h 1"/>
              </a:gdLst>
              <a:ahLst/>
              <a:cxnLst>
                <a:cxn ang="0">
                  <a:pos x="T0" y="T1"/>
                </a:cxn>
                <a:cxn ang="0">
                  <a:pos x="T2" y="T3"/>
                </a:cxn>
                <a:cxn ang="0">
                  <a:pos x="T4" y="T5"/>
                </a:cxn>
              </a:cxnLst>
              <a:rect l="0" t="0" r="r" b="b"/>
              <a:pathLst>
                <a:path w="68" h="1">
                  <a:moveTo>
                    <a:pt x="68" y="1"/>
                  </a:moveTo>
                  <a:lnTo>
                    <a:pt x="34" y="0"/>
                  </a:lnTo>
                  <a:lnTo>
                    <a:pt x="0" y="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7" name="Line 187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58" name="Freeform 1880"/>
            <p:cNvSpPr>
              <a:spLocks/>
            </p:cNvSpPr>
            <p:nvPr/>
          </p:nvSpPr>
          <p:spPr bwMode="auto">
            <a:xfrm>
              <a:off x="1000125" y="1057275"/>
              <a:ext cx="0" cy="0"/>
            </a:xfrm>
            <a:custGeom>
              <a:avLst/>
              <a:gdLst>
                <a:gd name="T0" fmla="*/ 51 w 51"/>
                <a:gd name="T1" fmla="*/ 25 w 51"/>
                <a:gd name="T2" fmla="*/ 0 w 51"/>
              </a:gdLst>
              <a:ahLst/>
              <a:cxnLst>
                <a:cxn ang="0">
                  <a:pos x="T0" y="0"/>
                </a:cxn>
                <a:cxn ang="0">
                  <a:pos x="T1" y="0"/>
                </a:cxn>
                <a:cxn ang="0">
                  <a:pos x="T2" y="0"/>
                </a:cxn>
              </a:cxnLst>
              <a:rect l="0" t="0" r="r" b="b"/>
              <a:pathLst>
                <a:path w="51">
                  <a:moveTo>
                    <a:pt x="51" y="0"/>
                  </a:moveTo>
                  <a:lnTo>
                    <a:pt x="25"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59" name="Freeform 1881"/>
            <p:cNvSpPr>
              <a:spLocks/>
            </p:cNvSpPr>
            <p:nvPr/>
          </p:nvSpPr>
          <p:spPr bwMode="auto">
            <a:xfrm>
              <a:off x="1000125" y="1057275"/>
              <a:ext cx="0" cy="0"/>
            </a:xfrm>
            <a:custGeom>
              <a:avLst/>
              <a:gdLst>
                <a:gd name="T0" fmla="*/ 6 w 6"/>
                <a:gd name="T1" fmla="*/ 0 h 3"/>
                <a:gd name="T2" fmla="*/ 3 w 6"/>
                <a:gd name="T3" fmla="*/ 1 h 3"/>
                <a:gd name="T4" fmla="*/ 0 w 6"/>
                <a:gd name="T5" fmla="*/ 3 h 3"/>
              </a:gdLst>
              <a:ahLst/>
              <a:cxnLst>
                <a:cxn ang="0">
                  <a:pos x="T0" y="T1"/>
                </a:cxn>
                <a:cxn ang="0">
                  <a:pos x="T2" y="T3"/>
                </a:cxn>
                <a:cxn ang="0">
                  <a:pos x="T4" y="T5"/>
                </a:cxn>
              </a:cxnLst>
              <a:rect l="0" t="0" r="r" b="b"/>
              <a:pathLst>
                <a:path w="6" h="3">
                  <a:moveTo>
                    <a:pt x="6" y="0"/>
                  </a:moveTo>
                  <a:lnTo>
                    <a:pt x="3"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0" name="Freeform 1882"/>
            <p:cNvSpPr>
              <a:spLocks/>
            </p:cNvSpPr>
            <p:nvPr/>
          </p:nvSpPr>
          <p:spPr bwMode="auto">
            <a:xfrm>
              <a:off x="1000125" y="1057275"/>
              <a:ext cx="0" cy="0"/>
            </a:xfrm>
            <a:custGeom>
              <a:avLst/>
              <a:gdLst>
                <a:gd name="T0" fmla="*/ 1 w 1"/>
                <a:gd name="T1" fmla="*/ 0 h 13"/>
                <a:gd name="T2" fmla="*/ 0 w 1"/>
                <a:gd name="T3" fmla="*/ 6 h 13"/>
                <a:gd name="T4" fmla="*/ 0 w 1"/>
                <a:gd name="T5" fmla="*/ 13 h 13"/>
              </a:gdLst>
              <a:ahLst/>
              <a:cxnLst>
                <a:cxn ang="0">
                  <a:pos x="T0" y="T1"/>
                </a:cxn>
                <a:cxn ang="0">
                  <a:pos x="T2" y="T3"/>
                </a:cxn>
                <a:cxn ang="0">
                  <a:pos x="T4" y="T5"/>
                </a:cxn>
              </a:cxnLst>
              <a:rect l="0" t="0" r="r" b="b"/>
              <a:pathLst>
                <a:path w="1" h="13">
                  <a:moveTo>
                    <a:pt x="1" y="0"/>
                  </a:moveTo>
                  <a:lnTo>
                    <a:pt x="0" y="6"/>
                  </a:lnTo>
                  <a:lnTo>
                    <a:pt x="0" y="1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1" name="Line 188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2" name="Line 188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3" name="Line 188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4" name="Freeform 1886"/>
            <p:cNvSpPr>
              <a:spLocks/>
            </p:cNvSpPr>
            <p:nvPr/>
          </p:nvSpPr>
          <p:spPr bwMode="auto">
            <a:xfrm>
              <a:off x="1000125" y="1057275"/>
              <a:ext cx="0" cy="0"/>
            </a:xfrm>
            <a:custGeom>
              <a:avLst/>
              <a:gdLst>
                <a:gd name="T0" fmla="*/ 1 w 1"/>
                <a:gd name="T1" fmla="*/ 0 h 12"/>
                <a:gd name="T2" fmla="*/ 0 w 1"/>
                <a:gd name="T3" fmla="*/ 6 h 12"/>
                <a:gd name="T4" fmla="*/ 0 w 1"/>
                <a:gd name="T5" fmla="*/ 12 h 12"/>
              </a:gdLst>
              <a:ahLst/>
              <a:cxnLst>
                <a:cxn ang="0">
                  <a:pos x="T0" y="T1"/>
                </a:cxn>
                <a:cxn ang="0">
                  <a:pos x="T2" y="T3"/>
                </a:cxn>
                <a:cxn ang="0">
                  <a:pos x="T4" y="T5"/>
                </a:cxn>
              </a:cxnLst>
              <a:rect l="0" t="0" r="r" b="b"/>
              <a:pathLst>
                <a:path w="1" h="12">
                  <a:moveTo>
                    <a:pt x="1" y="0"/>
                  </a:moveTo>
                  <a:lnTo>
                    <a:pt x="0" y="6"/>
                  </a:lnTo>
                  <a:lnTo>
                    <a:pt x="0" y="1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5" name="Freeform 1887"/>
            <p:cNvSpPr>
              <a:spLocks/>
            </p:cNvSpPr>
            <p:nvPr/>
          </p:nvSpPr>
          <p:spPr bwMode="auto">
            <a:xfrm>
              <a:off x="1000125" y="1057275"/>
              <a:ext cx="0" cy="0"/>
            </a:xfrm>
            <a:custGeom>
              <a:avLst/>
              <a:gdLst>
                <a:gd name="T0" fmla="*/ 5 w 5"/>
                <a:gd name="T1" fmla="*/ 0 h 4"/>
                <a:gd name="T2" fmla="*/ 2 w 5"/>
                <a:gd name="T3" fmla="*/ 2 h 4"/>
                <a:gd name="T4" fmla="*/ 0 w 5"/>
                <a:gd name="T5" fmla="*/ 4 h 4"/>
              </a:gdLst>
              <a:ahLst/>
              <a:cxnLst>
                <a:cxn ang="0">
                  <a:pos x="T0" y="T1"/>
                </a:cxn>
                <a:cxn ang="0">
                  <a:pos x="T2" y="T3"/>
                </a:cxn>
                <a:cxn ang="0">
                  <a:pos x="T4" y="T5"/>
                </a:cxn>
              </a:cxnLst>
              <a:rect l="0" t="0" r="r" b="b"/>
              <a:pathLst>
                <a:path w="5" h="4">
                  <a:moveTo>
                    <a:pt x="5" y="0"/>
                  </a:moveTo>
                  <a:lnTo>
                    <a:pt x="2" y="2"/>
                  </a:lnTo>
                  <a:lnTo>
                    <a:pt x="0" y="4"/>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6" name="Line 188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7" name="Line 188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68" name="Freeform 1890"/>
            <p:cNvSpPr>
              <a:spLocks/>
            </p:cNvSpPr>
            <p:nvPr/>
          </p:nvSpPr>
          <p:spPr bwMode="auto">
            <a:xfrm>
              <a:off x="1000125" y="1057275"/>
              <a:ext cx="0" cy="0"/>
            </a:xfrm>
            <a:custGeom>
              <a:avLst/>
              <a:gdLst>
                <a:gd name="T0" fmla="*/ 8 w 8"/>
                <a:gd name="T1" fmla="*/ 0 h 10"/>
                <a:gd name="T2" fmla="*/ 5 w 8"/>
                <a:gd name="T3" fmla="*/ 2 h 10"/>
                <a:gd name="T4" fmla="*/ 2 w 8"/>
                <a:gd name="T5" fmla="*/ 6 h 10"/>
                <a:gd name="T6" fmla="*/ 0 w 8"/>
                <a:gd name="T7" fmla="*/ 10 h 10"/>
              </a:gdLst>
              <a:ahLst/>
              <a:cxnLst>
                <a:cxn ang="0">
                  <a:pos x="T0" y="T1"/>
                </a:cxn>
                <a:cxn ang="0">
                  <a:pos x="T2" y="T3"/>
                </a:cxn>
                <a:cxn ang="0">
                  <a:pos x="T4" y="T5"/>
                </a:cxn>
                <a:cxn ang="0">
                  <a:pos x="T6" y="T7"/>
                </a:cxn>
              </a:cxnLst>
              <a:rect l="0" t="0" r="r" b="b"/>
              <a:pathLst>
                <a:path w="8" h="10">
                  <a:moveTo>
                    <a:pt x="8" y="0"/>
                  </a:moveTo>
                  <a:lnTo>
                    <a:pt x="5" y="2"/>
                  </a:lnTo>
                  <a:lnTo>
                    <a:pt x="2" y="6"/>
                  </a:lnTo>
                  <a:lnTo>
                    <a:pt x="0" y="1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69" name="Line 1891"/>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0" name="Line 1892"/>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1" name="Freeform 1893"/>
            <p:cNvSpPr>
              <a:spLocks/>
            </p:cNvSpPr>
            <p:nvPr/>
          </p:nvSpPr>
          <p:spPr bwMode="auto">
            <a:xfrm>
              <a:off x="1000125" y="1057275"/>
              <a:ext cx="0" cy="0"/>
            </a:xfrm>
            <a:custGeom>
              <a:avLst/>
              <a:gdLst>
                <a:gd name="T0" fmla="*/ 15 w 15"/>
                <a:gd name="T1" fmla="*/ 22 h 22"/>
                <a:gd name="T2" fmla="*/ 8 w 15"/>
                <a:gd name="T3" fmla="*/ 10 h 22"/>
                <a:gd name="T4" fmla="*/ 0 w 15"/>
                <a:gd name="T5" fmla="*/ 0 h 22"/>
              </a:gdLst>
              <a:ahLst/>
              <a:cxnLst>
                <a:cxn ang="0">
                  <a:pos x="T0" y="T1"/>
                </a:cxn>
                <a:cxn ang="0">
                  <a:pos x="T2" y="T3"/>
                </a:cxn>
                <a:cxn ang="0">
                  <a:pos x="T4" y="T5"/>
                </a:cxn>
              </a:cxnLst>
              <a:rect l="0" t="0" r="r" b="b"/>
              <a:pathLst>
                <a:path w="15" h="22">
                  <a:moveTo>
                    <a:pt x="15" y="22"/>
                  </a:moveTo>
                  <a:lnTo>
                    <a:pt x="8" y="1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2" name="Freeform 1894"/>
            <p:cNvSpPr>
              <a:spLocks/>
            </p:cNvSpPr>
            <p:nvPr/>
          </p:nvSpPr>
          <p:spPr bwMode="auto">
            <a:xfrm>
              <a:off x="1000125" y="1057275"/>
              <a:ext cx="0" cy="0"/>
            </a:xfrm>
            <a:custGeom>
              <a:avLst/>
              <a:gdLst>
                <a:gd name="T0" fmla="*/ 14 w 14"/>
                <a:gd name="T1" fmla="*/ 17 h 17"/>
                <a:gd name="T2" fmla="*/ 8 w 14"/>
                <a:gd name="T3" fmla="*/ 8 h 17"/>
                <a:gd name="T4" fmla="*/ 0 w 14"/>
                <a:gd name="T5" fmla="*/ 0 h 17"/>
              </a:gdLst>
              <a:ahLst/>
              <a:cxnLst>
                <a:cxn ang="0">
                  <a:pos x="T0" y="T1"/>
                </a:cxn>
                <a:cxn ang="0">
                  <a:pos x="T2" y="T3"/>
                </a:cxn>
                <a:cxn ang="0">
                  <a:pos x="T4" y="T5"/>
                </a:cxn>
              </a:cxnLst>
              <a:rect l="0" t="0" r="r" b="b"/>
              <a:pathLst>
                <a:path w="14" h="17">
                  <a:moveTo>
                    <a:pt x="14" y="17"/>
                  </a:moveTo>
                  <a:lnTo>
                    <a:pt x="8" y="8"/>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3" name="Line 189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4" name="Line 189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5" name="Line 1897"/>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76" name="Freeform 1898"/>
            <p:cNvSpPr>
              <a:spLocks/>
            </p:cNvSpPr>
            <p:nvPr/>
          </p:nvSpPr>
          <p:spPr bwMode="auto">
            <a:xfrm>
              <a:off x="1000125" y="1057275"/>
              <a:ext cx="0" cy="0"/>
            </a:xfrm>
            <a:custGeom>
              <a:avLst/>
              <a:gdLst>
                <a:gd name="T0" fmla="*/ 11 w 11"/>
                <a:gd name="T1" fmla="*/ 3 h 3"/>
                <a:gd name="T2" fmla="*/ 6 w 11"/>
                <a:gd name="T3" fmla="*/ 1 h 3"/>
                <a:gd name="T4" fmla="*/ 0 w 11"/>
                <a:gd name="T5" fmla="*/ 0 h 3"/>
              </a:gdLst>
              <a:ahLst/>
              <a:cxnLst>
                <a:cxn ang="0">
                  <a:pos x="T0" y="T1"/>
                </a:cxn>
                <a:cxn ang="0">
                  <a:pos x="T2" y="T3"/>
                </a:cxn>
                <a:cxn ang="0">
                  <a:pos x="T4" y="T5"/>
                </a:cxn>
              </a:cxnLst>
              <a:rect l="0" t="0" r="r" b="b"/>
              <a:pathLst>
                <a:path w="11" h="3">
                  <a:moveTo>
                    <a:pt x="11" y="3"/>
                  </a:moveTo>
                  <a:lnTo>
                    <a:pt x="6"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7" name="Freeform 1899"/>
            <p:cNvSpPr>
              <a:spLocks/>
            </p:cNvSpPr>
            <p:nvPr/>
          </p:nvSpPr>
          <p:spPr bwMode="auto">
            <a:xfrm>
              <a:off x="1000125" y="1057275"/>
              <a:ext cx="0" cy="0"/>
            </a:xfrm>
            <a:custGeom>
              <a:avLst/>
              <a:gdLst>
                <a:gd name="T0" fmla="*/ 9 w 9"/>
                <a:gd name="T1" fmla="*/ 3 h 3"/>
                <a:gd name="T2" fmla="*/ 5 w 9"/>
                <a:gd name="T3" fmla="*/ 1 h 3"/>
                <a:gd name="T4" fmla="*/ 0 w 9"/>
                <a:gd name="T5" fmla="*/ 0 h 3"/>
              </a:gdLst>
              <a:ahLst/>
              <a:cxnLst>
                <a:cxn ang="0">
                  <a:pos x="T0" y="T1"/>
                </a:cxn>
                <a:cxn ang="0">
                  <a:pos x="T2" y="T3"/>
                </a:cxn>
                <a:cxn ang="0">
                  <a:pos x="T4" y="T5"/>
                </a:cxn>
              </a:cxnLst>
              <a:rect l="0" t="0" r="r" b="b"/>
              <a:pathLst>
                <a:path w="9" h="3">
                  <a:moveTo>
                    <a:pt x="9" y="3"/>
                  </a:moveTo>
                  <a:lnTo>
                    <a:pt x="5"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8" name="Freeform 1900"/>
            <p:cNvSpPr>
              <a:spLocks/>
            </p:cNvSpPr>
            <p:nvPr/>
          </p:nvSpPr>
          <p:spPr bwMode="auto">
            <a:xfrm>
              <a:off x="1000125" y="1057275"/>
              <a:ext cx="0" cy="0"/>
            </a:xfrm>
            <a:custGeom>
              <a:avLst/>
              <a:gdLst>
                <a:gd name="T0" fmla="*/ 8 w 8"/>
                <a:gd name="T1" fmla="*/ 2 h 2"/>
                <a:gd name="T2" fmla="*/ 4 w 8"/>
                <a:gd name="T3" fmla="*/ 0 h 2"/>
                <a:gd name="T4" fmla="*/ 0 w 8"/>
                <a:gd name="T5" fmla="*/ 0 h 2"/>
              </a:gdLst>
              <a:ahLst/>
              <a:cxnLst>
                <a:cxn ang="0">
                  <a:pos x="T0" y="T1"/>
                </a:cxn>
                <a:cxn ang="0">
                  <a:pos x="T2" y="T3"/>
                </a:cxn>
                <a:cxn ang="0">
                  <a:pos x="T4" y="T5"/>
                </a:cxn>
              </a:cxnLst>
              <a:rect l="0" t="0" r="r" b="b"/>
              <a:pathLst>
                <a:path w="8" h="2">
                  <a:moveTo>
                    <a:pt x="8"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79" name="Line 190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0" name="Freeform 1902"/>
            <p:cNvSpPr>
              <a:spLocks/>
            </p:cNvSpPr>
            <p:nvPr/>
          </p:nvSpPr>
          <p:spPr bwMode="auto">
            <a:xfrm>
              <a:off x="1000125" y="1057275"/>
              <a:ext cx="0" cy="0"/>
            </a:xfrm>
            <a:custGeom>
              <a:avLst/>
              <a:gdLst>
                <a:gd name="T0" fmla="*/ 6 w 6"/>
                <a:gd name="T1" fmla="*/ 1 h 3"/>
                <a:gd name="T2" fmla="*/ 4 w 6"/>
                <a:gd name="T3" fmla="*/ 0 h 3"/>
                <a:gd name="T4" fmla="*/ 1 w 6"/>
                <a:gd name="T5" fmla="*/ 1 h 3"/>
                <a:gd name="T6" fmla="*/ 0 w 6"/>
                <a:gd name="T7" fmla="*/ 3 h 3"/>
              </a:gdLst>
              <a:ahLst/>
              <a:cxnLst>
                <a:cxn ang="0">
                  <a:pos x="T0" y="T1"/>
                </a:cxn>
                <a:cxn ang="0">
                  <a:pos x="T2" y="T3"/>
                </a:cxn>
                <a:cxn ang="0">
                  <a:pos x="T4" y="T5"/>
                </a:cxn>
                <a:cxn ang="0">
                  <a:pos x="T6" y="T7"/>
                </a:cxn>
              </a:cxnLst>
              <a:rect l="0" t="0" r="r" b="b"/>
              <a:pathLst>
                <a:path w="6" h="3">
                  <a:moveTo>
                    <a:pt x="6" y="1"/>
                  </a:moveTo>
                  <a:lnTo>
                    <a:pt x="4" y="0"/>
                  </a:lnTo>
                  <a:lnTo>
                    <a:pt x="1"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1" name="Line 190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2" name="Freeform 1904"/>
            <p:cNvSpPr>
              <a:spLocks/>
            </p:cNvSpPr>
            <p:nvPr/>
          </p:nvSpPr>
          <p:spPr bwMode="auto">
            <a:xfrm>
              <a:off x="1000125" y="1057275"/>
              <a:ext cx="0" cy="0"/>
            </a:xfrm>
            <a:custGeom>
              <a:avLst/>
              <a:gdLst>
                <a:gd name="T0" fmla="*/ 0 w 2"/>
                <a:gd name="T1" fmla="*/ 0 h 3"/>
                <a:gd name="T2" fmla="*/ 1 w 2"/>
                <a:gd name="T3" fmla="*/ 2 h 3"/>
                <a:gd name="T4" fmla="*/ 2 w 2"/>
                <a:gd name="T5" fmla="*/ 3 h 3"/>
              </a:gdLst>
              <a:ahLst/>
              <a:cxnLst>
                <a:cxn ang="0">
                  <a:pos x="T0" y="T1"/>
                </a:cxn>
                <a:cxn ang="0">
                  <a:pos x="T2" y="T3"/>
                </a:cxn>
                <a:cxn ang="0">
                  <a:pos x="T4" y="T5"/>
                </a:cxn>
              </a:cxnLst>
              <a:rect l="0" t="0" r="r" b="b"/>
              <a:pathLst>
                <a:path w="2" h="3">
                  <a:moveTo>
                    <a:pt x="0" y="0"/>
                  </a:moveTo>
                  <a:lnTo>
                    <a:pt x="1" y="2"/>
                  </a:lnTo>
                  <a:lnTo>
                    <a:pt x="2"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3" name="Line 1905"/>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4" name="Line 190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5" name="Line 190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86" name="Freeform 1908"/>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7" name="Freeform 1909"/>
            <p:cNvSpPr>
              <a:spLocks/>
            </p:cNvSpPr>
            <p:nvPr/>
          </p:nvSpPr>
          <p:spPr bwMode="auto">
            <a:xfrm>
              <a:off x="1000125" y="1057275"/>
              <a:ext cx="0" cy="0"/>
            </a:xfrm>
            <a:custGeom>
              <a:avLst/>
              <a:gdLst>
                <a:gd name="T0" fmla="*/ 0 w 1"/>
                <a:gd name="T1" fmla="*/ 13 h 13"/>
                <a:gd name="T2" fmla="*/ 1 w 1"/>
                <a:gd name="T3" fmla="*/ 7 h 13"/>
                <a:gd name="T4" fmla="*/ 1 w 1"/>
                <a:gd name="T5" fmla="*/ 0 h 13"/>
              </a:gdLst>
              <a:ahLst/>
              <a:cxnLst>
                <a:cxn ang="0">
                  <a:pos x="T0" y="T1"/>
                </a:cxn>
                <a:cxn ang="0">
                  <a:pos x="T2" y="T3"/>
                </a:cxn>
                <a:cxn ang="0">
                  <a:pos x="T4" y="T5"/>
                </a:cxn>
              </a:cxnLst>
              <a:rect l="0" t="0" r="r" b="b"/>
              <a:pathLst>
                <a:path w="1" h="13">
                  <a:moveTo>
                    <a:pt x="0" y="13"/>
                  </a:moveTo>
                  <a:lnTo>
                    <a:pt x="1" y="7"/>
                  </a:lnTo>
                  <a:lnTo>
                    <a:pt x="1"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8" name="Freeform 1910"/>
            <p:cNvSpPr>
              <a:spLocks/>
            </p:cNvSpPr>
            <p:nvPr/>
          </p:nvSpPr>
          <p:spPr bwMode="auto">
            <a:xfrm>
              <a:off x="1000125" y="1057275"/>
              <a:ext cx="0" cy="0"/>
            </a:xfrm>
            <a:custGeom>
              <a:avLst/>
              <a:gdLst>
                <a:gd name="T0" fmla="*/ 0 w 2"/>
                <a:gd name="T1" fmla="*/ 0 h 30"/>
                <a:gd name="T2" fmla="*/ 0 w 2"/>
                <a:gd name="T3" fmla="*/ 15 h 30"/>
                <a:gd name="T4" fmla="*/ 2 w 2"/>
                <a:gd name="T5" fmla="*/ 30 h 30"/>
              </a:gdLst>
              <a:ahLst/>
              <a:cxnLst>
                <a:cxn ang="0">
                  <a:pos x="T0" y="T1"/>
                </a:cxn>
                <a:cxn ang="0">
                  <a:pos x="T2" y="T3"/>
                </a:cxn>
                <a:cxn ang="0">
                  <a:pos x="T4" y="T5"/>
                </a:cxn>
              </a:cxnLst>
              <a:rect l="0" t="0" r="r" b="b"/>
              <a:pathLst>
                <a:path w="2" h="30">
                  <a:moveTo>
                    <a:pt x="0" y="0"/>
                  </a:moveTo>
                  <a:lnTo>
                    <a:pt x="0" y="15"/>
                  </a:lnTo>
                  <a:lnTo>
                    <a:pt x="2" y="3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89" name="Line 1911"/>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0" name="Line 191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1" name="Line 1913"/>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2" name="Freeform 1914"/>
            <p:cNvSpPr>
              <a:spLocks/>
            </p:cNvSpPr>
            <p:nvPr/>
          </p:nvSpPr>
          <p:spPr bwMode="auto">
            <a:xfrm>
              <a:off x="1000125" y="1057275"/>
              <a:ext cx="0" cy="0"/>
            </a:xfrm>
            <a:custGeom>
              <a:avLst/>
              <a:gdLst>
                <a:gd name="T0" fmla="*/ 11 w 11"/>
                <a:gd name="T1" fmla="*/ 8 h 8"/>
                <a:gd name="T2" fmla="*/ 8 w 11"/>
                <a:gd name="T3" fmla="*/ 4 h 8"/>
                <a:gd name="T4" fmla="*/ 4 w 11"/>
                <a:gd name="T5" fmla="*/ 2 h 8"/>
                <a:gd name="T6" fmla="*/ 0 w 11"/>
                <a:gd name="T7" fmla="*/ 0 h 8"/>
              </a:gdLst>
              <a:ahLst/>
              <a:cxnLst>
                <a:cxn ang="0">
                  <a:pos x="T0" y="T1"/>
                </a:cxn>
                <a:cxn ang="0">
                  <a:pos x="T2" y="T3"/>
                </a:cxn>
                <a:cxn ang="0">
                  <a:pos x="T4" y="T5"/>
                </a:cxn>
                <a:cxn ang="0">
                  <a:pos x="T6" y="T7"/>
                </a:cxn>
              </a:cxnLst>
              <a:rect l="0" t="0" r="r" b="b"/>
              <a:pathLst>
                <a:path w="11" h="8">
                  <a:moveTo>
                    <a:pt x="11" y="8"/>
                  </a:moveTo>
                  <a:lnTo>
                    <a:pt x="8" y="4"/>
                  </a:lnTo>
                  <a:lnTo>
                    <a:pt x="4" y="2"/>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3" name="Freeform 1915"/>
            <p:cNvSpPr>
              <a:spLocks/>
            </p:cNvSpPr>
            <p:nvPr/>
          </p:nvSpPr>
          <p:spPr bwMode="auto">
            <a:xfrm>
              <a:off x="1000125" y="1057275"/>
              <a:ext cx="0" cy="0"/>
            </a:xfrm>
            <a:custGeom>
              <a:avLst/>
              <a:gdLst>
                <a:gd name="T0" fmla="*/ 26 w 26"/>
                <a:gd name="T1" fmla="*/ 0 h 2"/>
                <a:gd name="T2" fmla="*/ 17 w 26"/>
                <a:gd name="T3" fmla="*/ 0 h 2"/>
                <a:gd name="T4" fmla="*/ 9 w 26"/>
                <a:gd name="T5" fmla="*/ 0 h 2"/>
                <a:gd name="T6" fmla="*/ 0 w 26"/>
                <a:gd name="T7" fmla="*/ 2 h 2"/>
              </a:gdLst>
              <a:ahLst/>
              <a:cxnLst>
                <a:cxn ang="0">
                  <a:pos x="T0" y="T1"/>
                </a:cxn>
                <a:cxn ang="0">
                  <a:pos x="T2" y="T3"/>
                </a:cxn>
                <a:cxn ang="0">
                  <a:pos x="T4" y="T5"/>
                </a:cxn>
                <a:cxn ang="0">
                  <a:pos x="T6" y="T7"/>
                </a:cxn>
              </a:cxnLst>
              <a:rect l="0" t="0" r="r" b="b"/>
              <a:pathLst>
                <a:path w="26" h="2">
                  <a:moveTo>
                    <a:pt x="26" y="0"/>
                  </a:moveTo>
                  <a:lnTo>
                    <a:pt x="17" y="0"/>
                  </a:lnTo>
                  <a:lnTo>
                    <a:pt x="9"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4" name="Freeform 1916"/>
            <p:cNvSpPr>
              <a:spLocks/>
            </p:cNvSpPr>
            <p:nvPr/>
          </p:nvSpPr>
          <p:spPr bwMode="auto">
            <a:xfrm>
              <a:off x="1000125" y="1057275"/>
              <a:ext cx="0" cy="0"/>
            </a:xfrm>
            <a:custGeom>
              <a:avLst/>
              <a:gdLst>
                <a:gd name="T0" fmla="*/ 10 w 10"/>
                <a:gd name="T1" fmla="*/ 0 h 22"/>
                <a:gd name="T2" fmla="*/ 5 w 10"/>
                <a:gd name="T3" fmla="*/ 6 h 22"/>
                <a:gd name="T4" fmla="*/ 2 w 10"/>
                <a:gd name="T5" fmla="*/ 14 h 22"/>
                <a:gd name="T6" fmla="*/ 0 w 10"/>
                <a:gd name="T7" fmla="*/ 22 h 22"/>
              </a:gdLst>
              <a:ahLst/>
              <a:cxnLst>
                <a:cxn ang="0">
                  <a:pos x="T0" y="T1"/>
                </a:cxn>
                <a:cxn ang="0">
                  <a:pos x="T2" y="T3"/>
                </a:cxn>
                <a:cxn ang="0">
                  <a:pos x="T4" y="T5"/>
                </a:cxn>
                <a:cxn ang="0">
                  <a:pos x="T6" y="T7"/>
                </a:cxn>
              </a:cxnLst>
              <a:rect l="0" t="0" r="r" b="b"/>
              <a:pathLst>
                <a:path w="10" h="22">
                  <a:moveTo>
                    <a:pt x="10" y="0"/>
                  </a:moveTo>
                  <a:lnTo>
                    <a:pt x="5" y="6"/>
                  </a:lnTo>
                  <a:lnTo>
                    <a:pt x="2" y="14"/>
                  </a:lnTo>
                  <a:lnTo>
                    <a:pt x="0" y="2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595" name="Line 1917"/>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6" name="Line 191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7" name="Line 1919"/>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8" name="Line 1920"/>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599" name="Line 192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0" name="Freeform 1922"/>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1" name="Line 1923"/>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2" name="Line 192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3" name="Line 192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4" name="Line 192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5" name="Line 192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6" name="Line 1928"/>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7" name="Line 192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08" name="Freeform 1930"/>
            <p:cNvSpPr>
              <a:spLocks/>
            </p:cNvSpPr>
            <p:nvPr/>
          </p:nvSpPr>
          <p:spPr bwMode="auto">
            <a:xfrm>
              <a:off x="1000125" y="1057275"/>
              <a:ext cx="0" cy="0"/>
            </a:xfrm>
            <a:custGeom>
              <a:avLst/>
              <a:gdLst>
                <a:gd name="T0" fmla="*/ 1 w 1"/>
                <a:gd name="T1" fmla="*/ 0 h 7"/>
                <a:gd name="T2" fmla="*/ 0 w 1"/>
                <a:gd name="T3" fmla="*/ 3 h 7"/>
                <a:gd name="T4" fmla="*/ 0 w 1"/>
                <a:gd name="T5" fmla="*/ 7 h 7"/>
              </a:gdLst>
              <a:ahLst/>
              <a:cxnLst>
                <a:cxn ang="0">
                  <a:pos x="T0" y="T1"/>
                </a:cxn>
                <a:cxn ang="0">
                  <a:pos x="T2" y="T3"/>
                </a:cxn>
                <a:cxn ang="0">
                  <a:pos x="T4" y="T5"/>
                </a:cxn>
              </a:cxnLst>
              <a:rect l="0" t="0" r="r" b="b"/>
              <a:pathLst>
                <a:path w="1" h="7">
                  <a:moveTo>
                    <a:pt x="1" y="0"/>
                  </a:moveTo>
                  <a:lnTo>
                    <a:pt x="0" y="3"/>
                  </a:lnTo>
                  <a:lnTo>
                    <a:pt x="0" y="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09" name="Freeform 1931"/>
            <p:cNvSpPr>
              <a:spLocks/>
            </p:cNvSpPr>
            <p:nvPr/>
          </p:nvSpPr>
          <p:spPr bwMode="auto">
            <a:xfrm>
              <a:off x="1000125" y="1057275"/>
              <a:ext cx="0" cy="0"/>
            </a:xfrm>
            <a:custGeom>
              <a:avLst/>
              <a:gdLst>
                <a:gd name="T0" fmla="*/ 3 w 3"/>
                <a:gd name="T1" fmla="*/ 0 h 2"/>
                <a:gd name="T2" fmla="*/ 1 w 3"/>
                <a:gd name="T3" fmla="*/ 0 h 2"/>
                <a:gd name="T4" fmla="*/ 0 w 3"/>
                <a:gd name="T5" fmla="*/ 2 h 2"/>
              </a:gdLst>
              <a:ahLst/>
              <a:cxnLst>
                <a:cxn ang="0">
                  <a:pos x="T0" y="T1"/>
                </a:cxn>
                <a:cxn ang="0">
                  <a:pos x="T2" y="T3"/>
                </a:cxn>
                <a:cxn ang="0">
                  <a:pos x="T4" y="T5"/>
                </a:cxn>
              </a:cxnLst>
              <a:rect l="0" t="0" r="r" b="b"/>
              <a:pathLst>
                <a:path w="3" h="2">
                  <a:moveTo>
                    <a:pt x="3" y="0"/>
                  </a:moveTo>
                  <a:lnTo>
                    <a:pt x="1"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10" name="Line 193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1" name="Line 1933"/>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2" name="Line 1934"/>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3" name="Line 193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4" name="Line 193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5" name="Line 193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6" name="Line 193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7" name="Line 1939"/>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8" name="Line 194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19" name="Line 194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0" name="Line 1942"/>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1" name="Freeform 1943"/>
            <p:cNvSpPr>
              <a:spLocks/>
            </p:cNvSpPr>
            <p:nvPr/>
          </p:nvSpPr>
          <p:spPr bwMode="auto">
            <a:xfrm>
              <a:off x="1000125" y="1057275"/>
              <a:ext cx="0" cy="0"/>
            </a:xfrm>
            <a:custGeom>
              <a:avLst/>
              <a:gdLst>
                <a:gd name="T0" fmla="*/ 3 w 3"/>
                <a:gd name="T1" fmla="*/ 11 h 11"/>
                <a:gd name="T2" fmla="*/ 3 w 3"/>
                <a:gd name="T3" fmla="*/ 5 h 11"/>
                <a:gd name="T4" fmla="*/ 0 w 3"/>
                <a:gd name="T5" fmla="*/ 0 h 11"/>
              </a:gdLst>
              <a:ahLst/>
              <a:cxnLst>
                <a:cxn ang="0">
                  <a:pos x="T0" y="T1"/>
                </a:cxn>
                <a:cxn ang="0">
                  <a:pos x="T2" y="T3"/>
                </a:cxn>
                <a:cxn ang="0">
                  <a:pos x="T4" y="T5"/>
                </a:cxn>
              </a:cxnLst>
              <a:rect l="0" t="0" r="r" b="b"/>
              <a:pathLst>
                <a:path w="3" h="11">
                  <a:moveTo>
                    <a:pt x="3" y="11"/>
                  </a:moveTo>
                  <a:lnTo>
                    <a:pt x="3" y="5"/>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2" name="Freeform 1944"/>
            <p:cNvSpPr>
              <a:spLocks/>
            </p:cNvSpPr>
            <p:nvPr/>
          </p:nvSpPr>
          <p:spPr bwMode="auto">
            <a:xfrm>
              <a:off x="1000125" y="1057275"/>
              <a:ext cx="0" cy="0"/>
            </a:xfrm>
            <a:custGeom>
              <a:avLst/>
              <a:gdLst>
                <a:gd name="T0" fmla="*/ 4 w 4"/>
                <a:gd name="T1" fmla="*/ 2 h 2"/>
                <a:gd name="T2" fmla="*/ 2 w 4"/>
                <a:gd name="T3" fmla="*/ 0 h 2"/>
                <a:gd name="T4" fmla="*/ 0 w 4"/>
                <a:gd name="T5" fmla="*/ 0 h 2"/>
              </a:gdLst>
              <a:ahLst/>
              <a:cxnLst>
                <a:cxn ang="0">
                  <a:pos x="T0" y="T1"/>
                </a:cxn>
                <a:cxn ang="0">
                  <a:pos x="T2" y="T3"/>
                </a:cxn>
                <a:cxn ang="0">
                  <a:pos x="T4" y="T5"/>
                </a:cxn>
              </a:cxnLst>
              <a:rect l="0" t="0" r="r" b="b"/>
              <a:pathLst>
                <a:path w="4" h="2">
                  <a:moveTo>
                    <a:pt x="4" y="2"/>
                  </a:moveTo>
                  <a:lnTo>
                    <a:pt x="2"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3" name="Freeform 1945"/>
            <p:cNvSpPr>
              <a:spLocks/>
            </p:cNvSpPr>
            <p:nvPr/>
          </p:nvSpPr>
          <p:spPr bwMode="auto">
            <a:xfrm>
              <a:off x="1000125" y="1057275"/>
              <a:ext cx="0" cy="0"/>
            </a:xfrm>
            <a:custGeom>
              <a:avLst/>
              <a:gdLst>
                <a:gd name="T0" fmla="*/ 4 w 4"/>
                <a:gd name="T1" fmla="*/ 3 h 3"/>
                <a:gd name="T2" fmla="*/ 2 w 4"/>
                <a:gd name="T3" fmla="*/ 1 h 3"/>
                <a:gd name="T4" fmla="*/ 0 w 4"/>
                <a:gd name="T5" fmla="*/ 0 h 3"/>
              </a:gdLst>
              <a:ahLst/>
              <a:cxnLst>
                <a:cxn ang="0">
                  <a:pos x="T0" y="T1"/>
                </a:cxn>
                <a:cxn ang="0">
                  <a:pos x="T2" y="T3"/>
                </a:cxn>
                <a:cxn ang="0">
                  <a:pos x="T4" y="T5"/>
                </a:cxn>
              </a:cxnLst>
              <a:rect l="0" t="0" r="r" b="b"/>
              <a:pathLst>
                <a:path w="4" h="3">
                  <a:moveTo>
                    <a:pt x="4" y="3"/>
                  </a:move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4" name="Line 1946"/>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25" name="Freeform 1947"/>
            <p:cNvSpPr>
              <a:spLocks/>
            </p:cNvSpPr>
            <p:nvPr/>
          </p:nvSpPr>
          <p:spPr bwMode="auto">
            <a:xfrm>
              <a:off x="1000125" y="1057275"/>
              <a:ext cx="0" cy="0"/>
            </a:xfrm>
            <a:custGeom>
              <a:avLst/>
              <a:gdLst>
                <a:gd name="T0" fmla="*/ 7 w 7"/>
                <a:gd name="T1" fmla="*/ 2 h 2"/>
                <a:gd name="T2" fmla="*/ 4 w 7"/>
                <a:gd name="T3" fmla="*/ 0 h 2"/>
                <a:gd name="T4" fmla="*/ 0 w 7"/>
                <a:gd name="T5" fmla="*/ 0 h 2"/>
              </a:gdLst>
              <a:ahLst/>
              <a:cxnLst>
                <a:cxn ang="0">
                  <a:pos x="T0" y="T1"/>
                </a:cxn>
                <a:cxn ang="0">
                  <a:pos x="T2" y="T3"/>
                </a:cxn>
                <a:cxn ang="0">
                  <a:pos x="T4" y="T5"/>
                </a:cxn>
              </a:cxnLst>
              <a:rect l="0" t="0" r="r" b="b"/>
              <a:pathLst>
                <a:path w="7" h="2">
                  <a:moveTo>
                    <a:pt x="7"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6" name="Freeform 1948"/>
            <p:cNvSpPr>
              <a:spLocks/>
            </p:cNvSpPr>
            <p:nvPr/>
          </p:nvSpPr>
          <p:spPr bwMode="auto">
            <a:xfrm>
              <a:off x="1000125" y="1057275"/>
              <a:ext cx="0" cy="0"/>
            </a:xfrm>
            <a:custGeom>
              <a:avLst/>
              <a:gdLst>
                <a:gd name="T0" fmla="*/ 0 w 3"/>
                <a:gd name="T1" fmla="*/ 8 h 8"/>
                <a:gd name="T2" fmla="*/ 2 w 3"/>
                <a:gd name="T3" fmla="*/ 4 h 8"/>
                <a:gd name="T4" fmla="*/ 3 w 3"/>
                <a:gd name="T5" fmla="*/ 0 h 8"/>
              </a:gdLst>
              <a:ahLst/>
              <a:cxnLst>
                <a:cxn ang="0">
                  <a:pos x="T0" y="T1"/>
                </a:cxn>
                <a:cxn ang="0">
                  <a:pos x="T2" y="T3"/>
                </a:cxn>
                <a:cxn ang="0">
                  <a:pos x="T4" y="T5"/>
                </a:cxn>
              </a:cxnLst>
              <a:rect l="0" t="0" r="r" b="b"/>
              <a:pathLst>
                <a:path w="3" h="8">
                  <a:moveTo>
                    <a:pt x="0" y="8"/>
                  </a:moveTo>
                  <a:lnTo>
                    <a:pt x="2" y="4"/>
                  </a:lnTo>
                  <a:lnTo>
                    <a:pt x="3"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7" name="Freeform 1949"/>
            <p:cNvSpPr>
              <a:spLocks/>
            </p:cNvSpPr>
            <p:nvPr/>
          </p:nvSpPr>
          <p:spPr bwMode="auto">
            <a:xfrm>
              <a:off x="1000125" y="1057275"/>
              <a:ext cx="0" cy="0"/>
            </a:xfrm>
            <a:custGeom>
              <a:avLst/>
              <a:gdLst>
                <a:gd name="T0" fmla="*/ 8 w 8"/>
                <a:gd name="T1" fmla="*/ 0 h 5"/>
                <a:gd name="T2" fmla="*/ 5 w 8"/>
                <a:gd name="T3" fmla="*/ 1 h 5"/>
                <a:gd name="T4" fmla="*/ 2 w 8"/>
                <a:gd name="T5" fmla="*/ 3 h 5"/>
                <a:gd name="T6" fmla="*/ 0 w 8"/>
                <a:gd name="T7" fmla="*/ 5 h 5"/>
              </a:gdLst>
              <a:ahLst/>
              <a:cxnLst>
                <a:cxn ang="0">
                  <a:pos x="T0" y="T1"/>
                </a:cxn>
                <a:cxn ang="0">
                  <a:pos x="T2" y="T3"/>
                </a:cxn>
                <a:cxn ang="0">
                  <a:pos x="T4" y="T5"/>
                </a:cxn>
                <a:cxn ang="0">
                  <a:pos x="T6" y="T7"/>
                </a:cxn>
              </a:cxnLst>
              <a:rect l="0" t="0" r="r" b="b"/>
              <a:pathLst>
                <a:path w="8" h="5">
                  <a:moveTo>
                    <a:pt x="8" y="0"/>
                  </a:moveTo>
                  <a:lnTo>
                    <a:pt x="5" y="1"/>
                  </a:lnTo>
                  <a:lnTo>
                    <a:pt x="2" y="3"/>
                  </a:lnTo>
                  <a:lnTo>
                    <a:pt x="0" y="5"/>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8" name="Freeform 1950"/>
            <p:cNvSpPr>
              <a:spLocks/>
            </p:cNvSpPr>
            <p:nvPr/>
          </p:nvSpPr>
          <p:spPr bwMode="auto">
            <a:xfrm>
              <a:off x="1000125" y="1057275"/>
              <a:ext cx="0" cy="0"/>
            </a:xfrm>
            <a:custGeom>
              <a:avLst/>
              <a:gdLst>
                <a:gd name="T0" fmla="*/ 0 w 20"/>
                <a:gd name="T1" fmla="*/ 0 h 17"/>
                <a:gd name="T2" fmla="*/ 10 w 20"/>
                <a:gd name="T3" fmla="*/ 9 h 17"/>
                <a:gd name="T4" fmla="*/ 20 w 20"/>
                <a:gd name="T5" fmla="*/ 17 h 17"/>
              </a:gdLst>
              <a:ahLst/>
              <a:cxnLst>
                <a:cxn ang="0">
                  <a:pos x="T0" y="T1"/>
                </a:cxn>
                <a:cxn ang="0">
                  <a:pos x="T2" y="T3"/>
                </a:cxn>
                <a:cxn ang="0">
                  <a:pos x="T4" y="T5"/>
                </a:cxn>
              </a:cxnLst>
              <a:rect l="0" t="0" r="r" b="b"/>
              <a:pathLst>
                <a:path w="20" h="17">
                  <a:moveTo>
                    <a:pt x="0" y="0"/>
                  </a:moveTo>
                  <a:lnTo>
                    <a:pt x="10" y="9"/>
                  </a:lnTo>
                  <a:lnTo>
                    <a:pt x="20" y="17"/>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29" name="Line 1951"/>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0" name="Freeform 1952"/>
            <p:cNvSpPr>
              <a:spLocks/>
            </p:cNvSpPr>
            <p:nvPr/>
          </p:nvSpPr>
          <p:spPr bwMode="auto">
            <a:xfrm>
              <a:off x="1000125" y="1057275"/>
              <a:ext cx="0" cy="0"/>
            </a:xfrm>
            <a:custGeom>
              <a:avLst/>
              <a:gdLst>
                <a:gd name="T0" fmla="*/ 0 w 8"/>
                <a:gd name="T1" fmla="*/ 0 h 2"/>
                <a:gd name="T2" fmla="*/ 4 w 8"/>
                <a:gd name="T3" fmla="*/ 1 h 2"/>
                <a:gd name="T4" fmla="*/ 8 w 8"/>
                <a:gd name="T5" fmla="*/ 2 h 2"/>
              </a:gdLst>
              <a:ahLst/>
              <a:cxnLst>
                <a:cxn ang="0">
                  <a:pos x="T0" y="T1"/>
                </a:cxn>
                <a:cxn ang="0">
                  <a:pos x="T2" y="T3"/>
                </a:cxn>
                <a:cxn ang="0">
                  <a:pos x="T4" y="T5"/>
                </a:cxn>
              </a:cxnLst>
              <a:rect l="0" t="0" r="r" b="b"/>
              <a:pathLst>
                <a:path w="8" h="2">
                  <a:moveTo>
                    <a:pt x="0" y="0"/>
                  </a:moveTo>
                  <a:lnTo>
                    <a:pt x="4" y="1"/>
                  </a:lnTo>
                  <a:lnTo>
                    <a:pt x="8"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1" name="Freeform 1953"/>
            <p:cNvSpPr>
              <a:spLocks/>
            </p:cNvSpPr>
            <p:nvPr/>
          </p:nvSpPr>
          <p:spPr bwMode="auto">
            <a:xfrm>
              <a:off x="1000125" y="1057275"/>
              <a:ext cx="0" cy="0"/>
            </a:xfrm>
            <a:custGeom>
              <a:avLst/>
              <a:gdLst>
                <a:gd name="T0" fmla="*/ 0 h 3"/>
                <a:gd name="T1" fmla="*/ 1 h 3"/>
                <a:gd name="T2" fmla="*/ 3 h 3"/>
              </a:gdLst>
              <a:ahLst/>
              <a:cxnLst>
                <a:cxn ang="0">
                  <a:pos x="0" y="T0"/>
                </a:cxn>
                <a:cxn ang="0">
                  <a:pos x="0" y="T1"/>
                </a:cxn>
                <a:cxn ang="0">
                  <a:pos x="0" y="T2"/>
                </a:cxn>
              </a:cxnLst>
              <a:rect l="0" t="0" r="r" b="b"/>
              <a:pathLst>
                <a:path h="3">
                  <a:moveTo>
                    <a:pt x="0" y="0"/>
                  </a:moveTo>
                  <a:lnTo>
                    <a:pt x="0" y="1"/>
                  </a:lnTo>
                  <a:lnTo>
                    <a:pt x="0"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2" name="Freeform 1954"/>
            <p:cNvSpPr>
              <a:spLocks/>
            </p:cNvSpPr>
            <p:nvPr/>
          </p:nvSpPr>
          <p:spPr bwMode="auto">
            <a:xfrm>
              <a:off x="1000125" y="1057275"/>
              <a:ext cx="0" cy="0"/>
            </a:xfrm>
            <a:custGeom>
              <a:avLst/>
              <a:gdLst>
                <a:gd name="T0" fmla="*/ 0 w 25"/>
                <a:gd name="T1" fmla="*/ 0 h 21"/>
                <a:gd name="T2" fmla="*/ 12 w 25"/>
                <a:gd name="T3" fmla="*/ 11 h 21"/>
                <a:gd name="T4" fmla="*/ 25 w 25"/>
                <a:gd name="T5" fmla="*/ 21 h 21"/>
              </a:gdLst>
              <a:ahLst/>
              <a:cxnLst>
                <a:cxn ang="0">
                  <a:pos x="T0" y="T1"/>
                </a:cxn>
                <a:cxn ang="0">
                  <a:pos x="T2" y="T3"/>
                </a:cxn>
                <a:cxn ang="0">
                  <a:pos x="T4" y="T5"/>
                </a:cxn>
              </a:cxnLst>
              <a:rect l="0" t="0" r="r" b="b"/>
              <a:pathLst>
                <a:path w="25" h="21">
                  <a:moveTo>
                    <a:pt x="0" y="0"/>
                  </a:moveTo>
                  <a:lnTo>
                    <a:pt x="12" y="11"/>
                  </a:lnTo>
                  <a:lnTo>
                    <a:pt x="25" y="21"/>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3" name="Line 1955"/>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4" name="Line 1956"/>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5" name="Line 195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6" name="Line 1958"/>
            <p:cNvSpPr>
              <a:spLocks noChangeShapeType="1"/>
            </p:cNvSpPr>
            <p:nvPr/>
          </p:nvSpPr>
          <p:spPr bwMode="auto">
            <a:xfrm flipH="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7" name="Line 195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38" name="Freeform 1960"/>
            <p:cNvSpPr>
              <a:spLocks/>
            </p:cNvSpPr>
            <p:nvPr/>
          </p:nvSpPr>
          <p:spPr bwMode="auto">
            <a:xfrm>
              <a:off x="1000125" y="1057275"/>
              <a:ext cx="0" cy="0"/>
            </a:xfrm>
            <a:custGeom>
              <a:avLst/>
              <a:gdLst>
                <a:gd name="T0" fmla="*/ 37 w 37"/>
                <a:gd name="T1" fmla="*/ 26 h 26"/>
                <a:gd name="T2" fmla="*/ 19 w 37"/>
                <a:gd name="T3" fmla="*/ 13 h 26"/>
                <a:gd name="T4" fmla="*/ 0 w 37"/>
                <a:gd name="T5" fmla="*/ 0 h 26"/>
              </a:gdLst>
              <a:ahLst/>
              <a:cxnLst>
                <a:cxn ang="0">
                  <a:pos x="T0" y="T1"/>
                </a:cxn>
                <a:cxn ang="0">
                  <a:pos x="T2" y="T3"/>
                </a:cxn>
                <a:cxn ang="0">
                  <a:pos x="T4" y="T5"/>
                </a:cxn>
              </a:cxnLst>
              <a:rect l="0" t="0" r="r" b="b"/>
              <a:pathLst>
                <a:path w="37" h="26">
                  <a:moveTo>
                    <a:pt x="37" y="26"/>
                  </a:moveTo>
                  <a:lnTo>
                    <a:pt x="19" y="13"/>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39" name="Freeform 1961"/>
            <p:cNvSpPr>
              <a:spLocks/>
            </p:cNvSpPr>
            <p:nvPr/>
          </p:nvSpPr>
          <p:spPr bwMode="auto">
            <a:xfrm>
              <a:off x="1000125" y="1057275"/>
              <a:ext cx="0" cy="0"/>
            </a:xfrm>
            <a:custGeom>
              <a:avLst/>
              <a:gdLst>
                <a:gd name="T0" fmla="*/ 1 w 1"/>
                <a:gd name="T1" fmla="*/ 0 h 3"/>
                <a:gd name="T2" fmla="*/ 0 w 1"/>
                <a:gd name="T3" fmla="*/ 2 h 3"/>
                <a:gd name="T4" fmla="*/ 1 w 1"/>
                <a:gd name="T5" fmla="*/ 3 h 3"/>
              </a:gdLst>
              <a:ahLst/>
              <a:cxnLst>
                <a:cxn ang="0">
                  <a:pos x="T0" y="T1"/>
                </a:cxn>
                <a:cxn ang="0">
                  <a:pos x="T2" y="T3"/>
                </a:cxn>
                <a:cxn ang="0">
                  <a:pos x="T4" y="T5"/>
                </a:cxn>
              </a:cxnLst>
              <a:rect l="0" t="0" r="r" b="b"/>
              <a:pathLst>
                <a:path w="1" h="3">
                  <a:moveTo>
                    <a:pt x="1" y="0"/>
                  </a:moveTo>
                  <a:lnTo>
                    <a:pt x="0" y="2"/>
                  </a:lnTo>
                  <a:lnTo>
                    <a:pt x="1" y="3"/>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0" name="Line 1962"/>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1" name="Line 1963"/>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2" name="Line 1964"/>
            <p:cNvSpPr>
              <a:spLocks noChangeShapeType="1"/>
            </p:cNvSpPr>
            <p:nvPr/>
          </p:nvSpPr>
          <p:spPr bwMode="auto">
            <a:xfrm flipH="1"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3" name="Freeform 1965"/>
            <p:cNvSpPr>
              <a:spLocks/>
            </p:cNvSpPr>
            <p:nvPr/>
          </p:nvSpPr>
          <p:spPr bwMode="auto">
            <a:xfrm>
              <a:off x="1000125" y="1057275"/>
              <a:ext cx="0" cy="0"/>
            </a:xfrm>
            <a:custGeom>
              <a:avLst/>
              <a:gdLst>
                <a:gd name="T0" fmla="*/ 0 h 2"/>
                <a:gd name="T1" fmla="*/ 0 h 2"/>
                <a:gd name="T2" fmla="*/ 1 h 2"/>
                <a:gd name="T3" fmla="*/ 1 h 2"/>
                <a:gd name="T4" fmla="*/ 2 h 2"/>
              </a:gdLst>
              <a:ahLst/>
              <a:cxnLst>
                <a:cxn ang="0">
                  <a:pos x="0" y="T0"/>
                </a:cxn>
                <a:cxn ang="0">
                  <a:pos x="0" y="T1"/>
                </a:cxn>
                <a:cxn ang="0">
                  <a:pos x="0" y="T2"/>
                </a:cxn>
                <a:cxn ang="0">
                  <a:pos x="0" y="T3"/>
                </a:cxn>
                <a:cxn ang="0">
                  <a:pos x="0" y="T4"/>
                </a:cxn>
              </a:cxnLst>
              <a:rect l="0" t="0" r="r" b="b"/>
              <a:pathLst>
                <a:path h="2">
                  <a:moveTo>
                    <a:pt x="0" y="0"/>
                  </a:moveTo>
                  <a:lnTo>
                    <a:pt x="0" y="0"/>
                  </a:lnTo>
                  <a:lnTo>
                    <a:pt x="0" y="1"/>
                  </a:lnTo>
                  <a:lnTo>
                    <a:pt x="0" y="1"/>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44" name="Line 196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5" name="Line 1967"/>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6" name="Line 1968"/>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7" name="Line 1969"/>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8" name="Line 1970"/>
            <p:cNvSpPr>
              <a:spLocks noChangeShapeType="1"/>
            </p:cNvSpPr>
            <p:nvPr/>
          </p:nvSpPr>
          <p:spPr bwMode="auto">
            <a:xfrm>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49" name="Freeform 1971"/>
            <p:cNvSpPr>
              <a:spLocks/>
            </p:cNvSpPr>
            <p:nvPr/>
          </p:nvSpPr>
          <p:spPr bwMode="auto">
            <a:xfrm>
              <a:off x="1000125" y="1057275"/>
              <a:ext cx="0" cy="0"/>
            </a:xfrm>
            <a:custGeom>
              <a:avLst/>
              <a:gdLst>
                <a:gd name="T0" fmla="*/ 0 w 8"/>
                <a:gd name="T1" fmla="*/ 0 h 1"/>
                <a:gd name="T2" fmla="*/ 3 w 8"/>
                <a:gd name="T3" fmla="*/ 1 h 1"/>
                <a:gd name="T4" fmla="*/ 5 w 8"/>
                <a:gd name="T5" fmla="*/ 1 h 1"/>
                <a:gd name="T6" fmla="*/ 8 w 8"/>
                <a:gd name="T7" fmla="*/ 0 h 1"/>
              </a:gdLst>
              <a:ahLst/>
              <a:cxnLst>
                <a:cxn ang="0">
                  <a:pos x="T0" y="T1"/>
                </a:cxn>
                <a:cxn ang="0">
                  <a:pos x="T2" y="T3"/>
                </a:cxn>
                <a:cxn ang="0">
                  <a:pos x="T4" y="T5"/>
                </a:cxn>
                <a:cxn ang="0">
                  <a:pos x="T6" y="T7"/>
                </a:cxn>
              </a:cxnLst>
              <a:rect l="0" t="0" r="r" b="b"/>
              <a:pathLst>
                <a:path w="8" h="1">
                  <a:moveTo>
                    <a:pt x="0" y="0"/>
                  </a:moveTo>
                  <a:lnTo>
                    <a:pt x="3" y="1"/>
                  </a:lnTo>
                  <a:lnTo>
                    <a:pt x="5" y="1"/>
                  </a:lnTo>
                  <a:lnTo>
                    <a:pt x="8"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0" name="Freeform 1972"/>
            <p:cNvSpPr>
              <a:spLocks/>
            </p:cNvSpPr>
            <p:nvPr/>
          </p:nvSpPr>
          <p:spPr bwMode="auto">
            <a:xfrm>
              <a:off x="1000125" y="1057275"/>
              <a:ext cx="0" cy="0"/>
            </a:xfrm>
            <a:custGeom>
              <a:avLst/>
              <a:gdLst>
                <a:gd name="T0" fmla="*/ 7 w 7"/>
                <a:gd name="T1" fmla="*/ 1 h 2"/>
                <a:gd name="T2" fmla="*/ 5 w 7"/>
                <a:gd name="T3" fmla="*/ 0 h 2"/>
                <a:gd name="T4" fmla="*/ 2 w 7"/>
                <a:gd name="T5" fmla="*/ 0 h 2"/>
                <a:gd name="T6" fmla="*/ 0 w 7"/>
                <a:gd name="T7" fmla="*/ 2 h 2"/>
              </a:gdLst>
              <a:ahLst/>
              <a:cxnLst>
                <a:cxn ang="0">
                  <a:pos x="T0" y="T1"/>
                </a:cxn>
                <a:cxn ang="0">
                  <a:pos x="T2" y="T3"/>
                </a:cxn>
                <a:cxn ang="0">
                  <a:pos x="T4" y="T5"/>
                </a:cxn>
                <a:cxn ang="0">
                  <a:pos x="T6" y="T7"/>
                </a:cxn>
              </a:cxnLst>
              <a:rect l="0" t="0" r="r" b="b"/>
              <a:pathLst>
                <a:path w="7" h="2">
                  <a:moveTo>
                    <a:pt x="7" y="1"/>
                  </a:moveTo>
                  <a:lnTo>
                    <a:pt x="5" y="0"/>
                  </a:lnTo>
                  <a:lnTo>
                    <a:pt x="2" y="0"/>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1" name="Freeform 1973"/>
            <p:cNvSpPr>
              <a:spLocks/>
            </p:cNvSpPr>
            <p:nvPr/>
          </p:nvSpPr>
          <p:spPr bwMode="auto">
            <a:xfrm>
              <a:off x="1000125" y="1057275"/>
              <a:ext cx="0" cy="0"/>
            </a:xfrm>
            <a:custGeom>
              <a:avLst/>
              <a:gdLst>
                <a:gd name="T0" fmla="*/ 0 w 11"/>
                <a:gd name="T1" fmla="*/ 1 h 2"/>
                <a:gd name="T2" fmla="*/ 0 w 11"/>
                <a:gd name="T3" fmla="*/ 2 h 2"/>
                <a:gd name="T4" fmla="*/ 11 w 11"/>
                <a:gd name="T5" fmla="*/ 2 h 2"/>
                <a:gd name="T6" fmla="*/ 11 w 11"/>
                <a:gd name="T7" fmla="*/ 0 h 2"/>
                <a:gd name="T8" fmla="*/ 0 w 11"/>
                <a:gd name="T9" fmla="*/ 1 h 2"/>
              </a:gdLst>
              <a:ahLst/>
              <a:cxnLst>
                <a:cxn ang="0">
                  <a:pos x="T0" y="T1"/>
                </a:cxn>
                <a:cxn ang="0">
                  <a:pos x="T2" y="T3"/>
                </a:cxn>
                <a:cxn ang="0">
                  <a:pos x="T4" y="T5"/>
                </a:cxn>
                <a:cxn ang="0">
                  <a:pos x="T6" y="T7"/>
                </a:cxn>
                <a:cxn ang="0">
                  <a:pos x="T8" y="T9"/>
                </a:cxn>
              </a:cxnLst>
              <a:rect l="0" t="0" r="r" b="b"/>
              <a:pathLst>
                <a:path w="11" h="2">
                  <a:moveTo>
                    <a:pt x="0" y="1"/>
                  </a:moveTo>
                  <a:lnTo>
                    <a:pt x="0" y="2"/>
                  </a:lnTo>
                  <a:lnTo>
                    <a:pt x="11" y="2"/>
                  </a:lnTo>
                  <a:lnTo>
                    <a:pt x="11" y="0"/>
                  </a:lnTo>
                  <a:lnTo>
                    <a:pt x="0" y="1"/>
                  </a:lnTo>
                  <a:close/>
                </a:path>
              </a:pathLst>
            </a:custGeom>
            <a:grpFill/>
            <a:ln w="0" cap="flat" cmpd="sng">
              <a:solidFill>
                <a:srgbClr val="000000"/>
              </a:solidFill>
              <a:prstDash val="solid"/>
              <a:round/>
              <a:headEnd/>
              <a:tailEnd/>
            </a:ln>
          </p:spPr>
          <p:txBody>
            <a:bodyPr/>
            <a:lstStyle/>
            <a:p>
              <a:pPr eaLnBrk="1" hangingPunct="1">
                <a:defRPr/>
              </a:pPr>
              <a:endParaRPr lang="ja-JP" altLang="en-US">
                <a:latin typeface="Arial" charset="0"/>
              </a:endParaRPr>
            </a:p>
          </p:txBody>
        </p:sp>
        <p:sp>
          <p:nvSpPr>
            <p:cNvPr id="1652" name="Line 1974"/>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3" name="Freeform 1975"/>
            <p:cNvSpPr>
              <a:spLocks/>
            </p:cNvSpPr>
            <p:nvPr/>
          </p:nvSpPr>
          <p:spPr bwMode="auto">
            <a:xfrm>
              <a:off x="1000125" y="1057275"/>
              <a:ext cx="0" cy="0"/>
            </a:xfrm>
            <a:custGeom>
              <a:avLst/>
              <a:gdLst>
                <a:gd name="T0" fmla="*/ 5 w 5"/>
                <a:gd name="T1" fmla="*/ 0 h 2"/>
                <a:gd name="T2" fmla="*/ 4 w 5"/>
                <a:gd name="T3" fmla="*/ 2 h 2"/>
                <a:gd name="T4" fmla="*/ 0 w 5"/>
                <a:gd name="T5" fmla="*/ 2 h 2"/>
              </a:gdLst>
              <a:ahLst/>
              <a:cxnLst>
                <a:cxn ang="0">
                  <a:pos x="T0" y="T1"/>
                </a:cxn>
                <a:cxn ang="0">
                  <a:pos x="T2" y="T3"/>
                </a:cxn>
                <a:cxn ang="0">
                  <a:pos x="T4" y="T5"/>
                </a:cxn>
              </a:cxnLst>
              <a:rect l="0" t="0" r="r" b="b"/>
              <a:pathLst>
                <a:path w="5" h="2">
                  <a:moveTo>
                    <a:pt x="5" y="0"/>
                  </a:moveTo>
                  <a:lnTo>
                    <a:pt x="4" y="2"/>
                  </a:lnTo>
                  <a:lnTo>
                    <a:pt x="0"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4" name="Line 1976"/>
            <p:cNvSpPr>
              <a:spLocks noChangeShapeType="1"/>
            </p:cNvSpPr>
            <p:nvPr/>
          </p:nvSpPr>
          <p:spPr bwMode="auto">
            <a:xfrm flipV="1">
              <a:off x="1002792" y="1057656"/>
              <a:ext cx="0" cy="0"/>
            </a:xfrm>
            <a:prstGeom prst="line">
              <a:avLst/>
            </a:prstGeom>
            <a:grpFill/>
            <a:ln w="0">
              <a:solidFill>
                <a:srgbClr val="000000"/>
              </a:solidFill>
              <a:round/>
              <a:headEnd/>
              <a:tailEnd/>
            </a:ln>
          </p:spPr>
          <p:txBody>
            <a:bodyPr/>
            <a:lstStyle/>
            <a:p>
              <a:pPr eaLnBrk="1" hangingPunct="1">
                <a:defRPr/>
              </a:pPr>
              <a:endParaRPr lang="ja-JP" altLang="en-US">
                <a:latin typeface="Arial" charset="0"/>
              </a:endParaRPr>
            </a:p>
          </p:txBody>
        </p:sp>
        <p:sp>
          <p:nvSpPr>
            <p:cNvPr id="1655" name="Rectangle 1977"/>
            <p:cNvSpPr>
              <a:spLocks noChangeArrowheads="1"/>
            </p:cNvSpPr>
            <p:nvPr/>
          </p:nvSpPr>
          <p:spPr bwMode="auto">
            <a:xfrm>
              <a:off x="1002792" y="1057656"/>
              <a:ext cx="0" cy="0"/>
            </a:xfrm>
            <a:prstGeom prst="rect">
              <a:avLst/>
            </a:prstGeom>
            <a:grpFill/>
            <a:ln w="0">
              <a:solidFill>
                <a:srgbClr val="000000"/>
              </a:solidFill>
              <a:miter lim="800000"/>
              <a:headEnd/>
              <a:tailEnd/>
            </a:ln>
          </p:spPr>
          <p:txBody>
            <a:bodyPr/>
            <a:lstStyle/>
            <a:p>
              <a:pPr eaLnBrk="1" hangingPunct="1">
                <a:defRPr/>
              </a:pPr>
              <a:endParaRPr lang="ja-JP" altLang="en-US">
                <a:latin typeface="Arial" charset="0"/>
              </a:endParaRPr>
            </a:p>
          </p:txBody>
        </p:sp>
        <p:sp>
          <p:nvSpPr>
            <p:cNvPr id="1656" name="Freeform 1978"/>
            <p:cNvSpPr>
              <a:spLocks/>
            </p:cNvSpPr>
            <p:nvPr/>
          </p:nvSpPr>
          <p:spPr bwMode="auto">
            <a:xfrm>
              <a:off x="1000125" y="1057275"/>
              <a:ext cx="0" cy="0"/>
            </a:xfrm>
            <a:custGeom>
              <a:avLst/>
              <a:gdLst>
                <a:gd name="T0" fmla="*/ 0 w 4"/>
                <a:gd name="T1" fmla="*/ 0 h 2"/>
                <a:gd name="T2" fmla="*/ 0 w 4"/>
                <a:gd name="T3" fmla="*/ 2 h 2"/>
                <a:gd name="T4" fmla="*/ 4 w 4"/>
                <a:gd name="T5" fmla="*/ 2 h 2"/>
              </a:gdLst>
              <a:ahLst/>
              <a:cxnLst>
                <a:cxn ang="0">
                  <a:pos x="T0" y="T1"/>
                </a:cxn>
                <a:cxn ang="0">
                  <a:pos x="T2" y="T3"/>
                </a:cxn>
                <a:cxn ang="0">
                  <a:pos x="T4" y="T5"/>
                </a:cxn>
              </a:cxnLst>
              <a:rect l="0" t="0" r="r" b="b"/>
              <a:pathLst>
                <a:path w="4" h="2">
                  <a:moveTo>
                    <a:pt x="0" y="0"/>
                  </a:moveTo>
                  <a:lnTo>
                    <a:pt x="0" y="2"/>
                  </a:lnTo>
                  <a:lnTo>
                    <a:pt x="4" y="2"/>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7" name="Freeform 1979"/>
            <p:cNvSpPr>
              <a:spLocks/>
            </p:cNvSpPr>
            <p:nvPr/>
          </p:nvSpPr>
          <p:spPr bwMode="auto">
            <a:xfrm>
              <a:off x="1000125" y="1057275"/>
              <a:ext cx="0" cy="0"/>
            </a:xfrm>
            <a:custGeom>
              <a:avLst/>
              <a:gdLst>
                <a:gd name="T0" fmla="*/ 4 w 4"/>
                <a:gd name="T1" fmla="*/ 2 h 2"/>
                <a:gd name="T2" fmla="*/ 4 w 4"/>
                <a:gd name="T3" fmla="*/ 0 h 2"/>
                <a:gd name="T4" fmla="*/ 0 w 4"/>
                <a:gd name="T5" fmla="*/ 0 h 2"/>
              </a:gdLst>
              <a:ahLst/>
              <a:cxnLst>
                <a:cxn ang="0">
                  <a:pos x="T0" y="T1"/>
                </a:cxn>
                <a:cxn ang="0">
                  <a:pos x="T2" y="T3"/>
                </a:cxn>
                <a:cxn ang="0">
                  <a:pos x="T4" y="T5"/>
                </a:cxn>
              </a:cxnLst>
              <a:rect l="0" t="0" r="r" b="b"/>
              <a:pathLst>
                <a:path w="4" h="2">
                  <a:moveTo>
                    <a:pt x="4" y="2"/>
                  </a:moveTo>
                  <a:lnTo>
                    <a:pt x="4"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8" name="Freeform 1980"/>
            <p:cNvSpPr>
              <a:spLocks/>
            </p:cNvSpPr>
            <p:nvPr/>
          </p:nvSpPr>
          <p:spPr bwMode="auto">
            <a:xfrm>
              <a:off x="1000125" y="1057275"/>
              <a:ext cx="0" cy="0"/>
            </a:xfrm>
            <a:custGeom>
              <a:avLst/>
              <a:gdLst>
                <a:gd name="T0" fmla="*/ 0 w 7"/>
                <a:gd name="T1" fmla="*/ 8 h 10"/>
                <a:gd name="T2" fmla="*/ 0 w 7"/>
                <a:gd name="T3" fmla="*/ 3 h 10"/>
                <a:gd name="T4" fmla="*/ 2 w 7"/>
                <a:gd name="T5" fmla="*/ 1 h 10"/>
                <a:gd name="T6" fmla="*/ 2 w 7"/>
                <a:gd name="T7" fmla="*/ 0 h 10"/>
                <a:gd name="T8" fmla="*/ 3 w 7"/>
                <a:gd name="T9" fmla="*/ 0 h 10"/>
                <a:gd name="T10" fmla="*/ 7 w 7"/>
                <a:gd name="T11" fmla="*/ 1 h 10"/>
                <a:gd name="T12" fmla="*/ 7 w 7"/>
                <a:gd name="T13" fmla="*/ 8 h 10"/>
                <a:gd name="T14" fmla="*/ 7 w 7"/>
                <a:gd name="T15" fmla="*/ 8 h 10"/>
                <a:gd name="T16" fmla="*/ 6 w 7"/>
                <a:gd name="T17" fmla="*/ 9 h 10"/>
                <a:gd name="T18" fmla="*/ 3 w 7"/>
                <a:gd name="T19" fmla="*/ 10 h 10"/>
                <a:gd name="T20" fmla="*/ 0 w 7"/>
                <a:gd name="T21"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 h="10">
                  <a:moveTo>
                    <a:pt x="0" y="8"/>
                  </a:moveTo>
                  <a:lnTo>
                    <a:pt x="0" y="3"/>
                  </a:lnTo>
                  <a:lnTo>
                    <a:pt x="2" y="1"/>
                  </a:lnTo>
                  <a:lnTo>
                    <a:pt x="2" y="0"/>
                  </a:lnTo>
                  <a:lnTo>
                    <a:pt x="3" y="0"/>
                  </a:lnTo>
                  <a:lnTo>
                    <a:pt x="7" y="1"/>
                  </a:lnTo>
                  <a:lnTo>
                    <a:pt x="7" y="8"/>
                  </a:lnTo>
                  <a:lnTo>
                    <a:pt x="7" y="8"/>
                  </a:lnTo>
                  <a:lnTo>
                    <a:pt x="6" y="9"/>
                  </a:lnTo>
                  <a:lnTo>
                    <a:pt x="3" y="10"/>
                  </a:lnTo>
                  <a:lnTo>
                    <a:pt x="0" y="8"/>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59" name="Freeform 1981"/>
            <p:cNvSpPr>
              <a:spLocks/>
            </p:cNvSpPr>
            <p:nvPr/>
          </p:nvSpPr>
          <p:spPr bwMode="auto">
            <a:xfrm>
              <a:off x="1000125" y="1057275"/>
              <a:ext cx="0" cy="0"/>
            </a:xfrm>
            <a:custGeom>
              <a:avLst/>
              <a:gdLst>
                <a:gd name="T0" fmla="*/ 0 w 2"/>
                <a:gd name="T1" fmla="*/ 8 h 8"/>
                <a:gd name="T2" fmla="*/ 2 w 2"/>
                <a:gd name="T3" fmla="*/ 7 h 8"/>
                <a:gd name="T4" fmla="*/ 2 w 2"/>
                <a:gd name="T5" fmla="*/ 1 h 8"/>
                <a:gd name="T6" fmla="*/ 0 w 2"/>
                <a:gd name="T7" fmla="*/ 0 h 8"/>
              </a:gdLst>
              <a:ahLst/>
              <a:cxnLst>
                <a:cxn ang="0">
                  <a:pos x="T0" y="T1"/>
                </a:cxn>
                <a:cxn ang="0">
                  <a:pos x="T2" y="T3"/>
                </a:cxn>
                <a:cxn ang="0">
                  <a:pos x="T4" y="T5"/>
                </a:cxn>
                <a:cxn ang="0">
                  <a:pos x="T6" y="T7"/>
                </a:cxn>
              </a:cxnLst>
              <a:rect l="0" t="0" r="r" b="b"/>
              <a:pathLst>
                <a:path w="2" h="8">
                  <a:moveTo>
                    <a:pt x="0" y="8"/>
                  </a:moveTo>
                  <a:lnTo>
                    <a:pt x="2" y="7"/>
                  </a:lnTo>
                  <a:lnTo>
                    <a:pt x="2" y="1"/>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0" name="Freeform 1982"/>
            <p:cNvSpPr>
              <a:spLocks/>
            </p:cNvSpPr>
            <p:nvPr/>
          </p:nvSpPr>
          <p:spPr bwMode="auto">
            <a:xfrm>
              <a:off x="1000125" y="1057275"/>
              <a:ext cx="0" cy="0"/>
            </a:xfrm>
            <a:custGeom>
              <a:avLst/>
              <a:gdLst>
                <a:gd name="T0" fmla="*/ 0 w 3"/>
                <a:gd name="T1" fmla="*/ 5 h 5"/>
                <a:gd name="T2" fmla="*/ 3 w 3"/>
                <a:gd name="T3" fmla="*/ 4 h 5"/>
                <a:gd name="T4" fmla="*/ 3 w 3"/>
                <a:gd name="T5" fmla="*/ 0 h 5"/>
                <a:gd name="T6" fmla="*/ 0 w 3"/>
                <a:gd name="T7" fmla="*/ 0 h 5"/>
              </a:gdLst>
              <a:ahLst/>
              <a:cxnLst>
                <a:cxn ang="0">
                  <a:pos x="T0" y="T1"/>
                </a:cxn>
                <a:cxn ang="0">
                  <a:pos x="T2" y="T3"/>
                </a:cxn>
                <a:cxn ang="0">
                  <a:pos x="T4" y="T5"/>
                </a:cxn>
                <a:cxn ang="0">
                  <a:pos x="T6" y="T7"/>
                </a:cxn>
              </a:cxnLst>
              <a:rect l="0" t="0" r="r" b="b"/>
              <a:pathLst>
                <a:path w="3" h="5">
                  <a:moveTo>
                    <a:pt x="0" y="5"/>
                  </a:moveTo>
                  <a:lnTo>
                    <a:pt x="3" y="4"/>
                  </a:lnTo>
                  <a:lnTo>
                    <a:pt x="3" y="0"/>
                  </a:lnTo>
                  <a:lnTo>
                    <a:pt x="0" y="0"/>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sp>
          <p:nvSpPr>
            <p:cNvPr id="1661" name="Freeform 1983"/>
            <p:cNvSpPr>
              <a:spLocks/>
            </p:cNvSpPr>
            <p:nvPr/>
          </p:nvSpPr>
          <p:spPr bwMode="auto">
            <a:xfrm>
              <a:off x="1000125" y="1057275"/>
              <a:ext cx="0" cy="0"/>
            </a:xfrm>
            <a:custGeom>
              <a:avLst/>
              <a:gdLst>
                <a:gd name="T0" fmla="*/ 0 w 1"/>
                <a:gd name="T1" fmla="*/ 6 h 6"/>
                <a:gd name="T2" fmla="*/ 0 w 1"/>
                <a:gd name="T3" fmla="*/ 5 h 6"/>
                <a:gd name="T4" fmla="*/ 0 w 1"/>
                <a:gd name="T5" fmla="*/ 4 h 6"/>
                <a:gd name="T6" fmla="*/ 0 w 1"/>
                <a:gd name="T7" fmla="*/ 4 h 6"/>
                <a:gd name="T8" fmla="*/ 0 w 1"/>
                <a:gd name="T9" fmla="*/ 3 h 6"/>
                <a:gd name="T10" fmla="*/ 0 w 1"/>
                <a:gd name="T11" fmla="*/ 2 h 6"/>
                <a:gd name="T12" fmla="*/ 0 w 1"/>
                <a:gd name="T13" fmla="*/ 1 h 6"/>
                <a:gd name="T14" fmla="*/ 0 w 1"/>
                <a:gd name="T15" fmla="*/ 0 h 6"/>
                <a:gd name="T16" fmla="*/ 1 w 1"/>
                <a:gd name="T17" fmla="*/ 1 h 6"/>
                <a:gd name="T18" fmla="*/ 0 w 1"/>
                <a:gd name="T19" fmla="*/ 4 h 6"/>
                <a:gd name="T20" fmla="*/ 0 w 1"/>
                <a:gd name="T21" fmla="*/ 3 h 6"/>
                <a:gd name="T22" fmla="*/ 0 w 1"/>
                <a:gd name="T23" fmla="*/ 5 h 6"/>
                <a:gd name="T24" fmla="*/ 0 w 1"/>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 h="6">
                  <a:moveTo>
                    <a:pt x="0" y="6"/>
                  </a:moveTo>
                  <a:lnTo>
                    <a:pt x="0" y="5"/>
                  </a:lnTo>
                  <a:lnTo>
                    <a:pt x="0" y="4"/>
                  </a:lnTo>
                  <a:lnTo>
                    <a:pt x="0" y="4"/>
                  </a:lnTo>
                  <a:lnTo>
                    <a:pt x="0" y="3"/>
                  </a:lnTo>
                  <a:lnTo>
                    <a:pt x="0" y="2"/>
                  </a:lnTo>
                  <a:lnTo>
                    <a:pt x="0" y="1"/>
                  </a:lnTo>
                  <a:lnTo>
                    <a:pt x="0" y="0"/>
                  </a:lnTo>
                  <a:lnTo>
                    <a:pt x="1" y="1"/>
                  </a:lnTo>
                  <a:lnTo>
                    <a:pt x="0" y="4"/>
                  </a:lnTo>
                  <a:lnTo>
                    <a:pt x="0" y="3"/>
                  </a:lnTo>
                  <a:lnTo>
                    <a:pt x="0" y="5"/>
                  </a:lnTo>
                  <a:lnTo>
                    <a:pt x="0" y="6"/>
                  </a:lnTo>
                </a:path>
              </a:pathLst>
            </a:custGeom>
            <a:grpFill/>
            <a:ln w="0" cap="flat" cmpd="sng">
              <a:solidFill>
                <a:srgbClr val="000000"/>
              </a:solidFill>
              <a:prstDash val="solid"/>
              <a:round/>
              <a:headEnd type="none" w="med" len="med"/>
              <a:tailEnd type="none" w="med" len="med"/>
            </a:ln>
          </p:spPr>
          <p:txBody>
            <a:bodyPr/>
            <a:lstStyle/>
            <a:p>
              <a:pPr eaLnBrk="1" hangingPunct="1">
                <a:defRPr/>
              </a:pPr>
              <a:endParaRPr lang="ja-JP" altLang="en-US">
                <a:latin typeface="Arial" charset="0"/>
              </a:endParaRPr>
            </a:p>
          </p:txBody>
        </p:sp>
      </p:grpSp>
      <p:sp>
        <p:nvSpPr>
          <p:cNvPr id="1662" name="正方形/長方形 1661"/>
          <p:cNvSpPr/>
          <p:nvPr/>
        </p:nvSpPr>
        <p:spPr>
          <a:xfrm>
            <a:off x="325438" y="1484313"/>
            <a:ext cx="8351837" cy="7921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en-US" altLang="ja-JP" sz="1600" dirty="0">
                <a:solidFill>
                  <a:schemeClr val="tx1"/>
                </a:solidFill>
              </a:rPr>
              <a:t>※</a:t>
            </a:r>
            <a:r>
              <a:rPr lang="ja-JP" altLang="en-US" sz="1600" dirty="0">
                <a:solidFill>
                  <a:schemeClr val="tx1"/>
                </a:solidFill>
              </a:rPr>
              <a:t>社会的損失：人的損害額（運転者、同乗者、歩行者など）、物的損害額（車両、構造物の事故</a:t>
            </a:r>
            <a:endParaRPr lang="en-US" altLang="ja-JP" sz="1600" dirty="0">
              <a:solidFill>
                <a:schemeClr val="tx1"/>
              </a:solidFill>
            </a:endParaRPr>
          </a:p>
          <a:p>
            <a:pPr eaLnBrk="1" hangingPunct="1">
              <a:defRPr/>
            </a:pPr>
            <a:r>
              <a:rPr lang="ja-JP" altLang="en-US" sz="1600" dirty="0">
                <a:solidFill>
                  <a:schemeClr val="tx1"/>
                </a:solidFill>
              </a:rPr>
              <a:t>　　損失）、事故渋滞による損失額</a:t>
            </a:r>
            <a:r>
              <a:rPr lang="ja-JP" altLang="en-US" sz="1600" b="1" dirty="0">
                <a:solidFill>
                  <a:schemeClr val="tx1"/>
                </a:solidFill>
              </a:rPr>
              <a:t>　　　　　　</a:t>
            </a:r>
            <a:endParaRPr lang="en-US" altLang="ja-JP" sz="1600" b="1" dirty="0">
              <a:solidFill>
                <a:schemeClr val="tx1"/>
              </a:solidFill>
            </a:endParaRPr>
          </a:p>
        </p:txBody>
      </p:sp>
      <p:sp>
        <p:nvSpPr>
          <p:cNvPr id="1663" name="正方形/長方形 1662"/>
          <p:cNvSpPr/>
          <p:nvPr/>
        </p:nvSpPr>
        <p:spPr>
          <a:xfrm>
            <a:off x="34925" y="547688"/>
            <a:ext cx="8642350" cy="1152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u="sng" dirty="0">
                <a:solidFill>
                  <a:schemeClr val="tx1"/>
                </a:solidFill>
                <a:latin typeface="ＭＳ Ｐゴシック" pitchFamily="50" charset="-128"/>
              </a:rPr>
              <a:t>◆</a:t>
            </a:r>
            <a:r>
              <a:rPr lang="zh-TW" altLang="en-US" sz="2000" b="1" u="sng" dirty="0">
                <a:solidFill>
                  <a:schemeClr val="tx1"/>
                </a:solidFill>
                <a:latin typeface="ＭＳ Ｐゴシック" pitchFamily="50" charset="-128"/>
                <a:ea typeface="ＭＳ Ｐゴシック" pitchFamily="50" charset="-128"/>
              </a:rPr>
              <a:t>交通事故減少便益</a:t>
            </a:r>
            <a:r>
              <a:rPr lang="ja-JP" altLang="en-US" sz="2000" b="1" u="sng" dirty="0">
                <a:solidFill>
                  <a:schemeClr val="tx1"/>
                </a:solidFill>
                <a:latin typeface="ＭＳ Ｐゴシック" pitchFamily="50" charset="-128"/>
              </a:rPr>
              <a:t>とは</a:t>
            </a:r>
            <a:endParaRPr lang="en-US" altLang="ja-JP" sz="2000" b="1" u="sng" dirty="0">
              <a:solidFill>
                <a:schemeClr val="tx1"/>
              </a:solidFill>
              <a:latin typeface="ＭＳ Ｐゴシック" pitchFamily="50" charset="-128"/>
            </a:endParaRPr>
          </a:p>
          <a:p>
            <a:pPr eaLnBrk="1" hangingPunct="1">
              <a:defRPr/>
            </a:pPr>
            <a:r>
              <a:rPr lang="ja-JP" altLang="en-US" b="1" dirty="0">
                <a:solidFill>
                  <a:schemeClr val="tx1"/>
                </a:solidFill>
                <a:latin typeface="ＭＳ Ｐゴシック" pitchFamily="50" charset="-128"/>
              </a:rPr>
              <a:t>　　</a:t>
            </a:r>
            <a:r>
              <a:rPr lang="ja-JP" altLang="en-US" dirty="0">
                <a:solidFill>
                  <a:schemeClr val="tx1"/>
                </a:solidFill>
                <a:latin typeface="ＭＳ Ｐゴシック" pitchFamily="50" charset="-128"/>
              </a:rPr>
              <a:t>道路</a:t>
            </a:r>
            <a:r>
              <a:rPr lang="ja-JP" altLang="en-US" dirty="0">
                <a:solidFill>
                  <a:schemeClr val="tx1"/>
                </a:solidFill>
              </a:rPr>
              <a:t>整備・改良に伴い自動車交通の分散化が図られ、</a:t>
            </a:r>
            <a:r>
              <a:rPr lang="ja-JP" altLang="en-US" dirty="0">
                <a:solidFill>
                  <a:schemeClr val="tx1"/>
                </a:solidFill>
                <a:latin typeface="ＭＳ Ｐゴシック" pitchFamily="50" charset="-128"/>
              </a:rPr>
              <a:t>交通事故による社会的損失　</a:t>
            </a:r>
            <a:endParaRPr lang="en-US" altLang="ja-JP" dirty="0">
              <a:solidFill>
                <a:schemeClr val="tx1"/>
              </a:solidFill>
              <a:latin typeface="ＭＳ Ｐゴシック" pitchFamily="50" charset="-128"/>
            </a:endParaRPr>
          </a:p>
          <a:p>
            <a:pPr eaLnBrk="1" hangingPunct="1">
              <a:defRPr/>
            </a:pPr>
            <a:r>
              <a:rPr lang="ja-JP" altLang="en-US" dirty="0">
                <a:solidFill>
                  <a:schemeClr val="tx1"/>
                </a:solidFill>
                <a:latin typeface="ＭＳ Ｐゴシック" pitchFamily="50" charset="-128"/>
              </a:rPr>
              <a:t>　　（</a:t>
            </a:r>
            <a:r>
              <a:rPr lang="en-US" altLang="ja-JP" dirty="0">
                <a:solidFill>
                  <a:schemeClr val="tx1"/>
                </a:solidFill>
                <a:latin typeface="ＭＳ Ｐゴシック" pitchFamily="50" charset="-128"/>
              </a:rPr>
              <a:t>※</a:t>
            </a:r>
            <a:r>
              <a:rPr lang="ja-JP" altLang="en-US" dirty="0">
                <a:solidFill>
                  <a:schemeClr val="tx1"/>
                </a:solidFill>
                <a:latin typeface="ＭＳ Ｐゴシック" pitchFamily="50" charset="-128"/>
              </a:rPr>
              <a:t>）の減少</a:t>
            </a:r>
            <a:r>
              <a:rPr lang="ja-JP" altLang="en-US" dirty="0">
                <a:solidFill>
                  <a:schemeClr val="tx1"/>
                </a:solidFill>
              </a:rPr>
              <a:t>を貨幣換算したもの</a:t>
            </a:r>
            <a:r>
              <a:rPr lang="ja-JP" altLang="en-US" dirty="0">
                <a:solidFill>
                  <a:schemeClr val="tx1"/>
                </a:solidFill>
                <a:latin typeface="ＭＳ Ｐゴシック" pitchFamily="50" charset="-128"/>
              </a:rPr>
              <a:t>。</a:t>
            </a:r>
          </a:p>
        </p:txBody>
      </p:sp>
      <p:sp>
        <p:nvSpPr>
          <p:cNvPr id="1664" name="テキスト ボックス 1663"/>
          <p:cNvSpPr txBox="1"/>
          <p:nvPr/>
        </p:nvSpPr>
        <p:spPr bwMode="auto">
          <a:xfrm>
            <a:off x="468313" y="2349500"/>
            <a:ext cx="7540625" cy="830263"/>
          </a:xfrm>
          <a:prstGeom prst="rect">
            <a:avLst/>
          </a:prstGeom>
          <a:solidFill>
            <a:schemeClr val="accent5">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rIns="0">
            <a:spAutoFit/>
          </a:bodyPr>
          <a:lstStyle/>
          <a:p>
            <a:pPr eaLnBrk="1" hangingPunct="1">
              <a:defRPr/>
            </a:pPr>
            <a:r>
              <a:rPr lang="ja-JP" altLang="en-US" sz="1600" dirty="0">
                <a:solidFill>
                  <a:schemeClr val="tx1"/>
                </a:solidFill>
                <a:latin typeface="Meiryo UI" pitchFamily="50" charset="-128"/>
                <a:ea typeface="Meiryo UI" pitchFamily="50" charset="-128"/>
                <a:cs typeface="Meiryo UI" pitchFamily="50" charset="-128"/>
              </a:rPr>
              <a:t>○整備の有無による損失の年間の総和の差により算出</a:t>
            </a: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損失</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＝ﾘﾝｸ交通量</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a:t>
            </a:r>
            <a:r>
              <a:rPr lang="en-US" altLang="ja-JP" sz="1600" dirty="0">
                <a:solidFill>
                  <a:schemeClr val="tx1"/>
                </a:solidFill>
                <a:latin typeface="Meiryo UI" pitchFamily="50" charset="-128"/>
                <a:ea typeface="Meiryo UI" pitchFamily="50" charset="-128"/>
                <a:cs typeface="Meiryo UI" pitchFamily="50" charset="-128"/>
              </a:rPr>
              <a:t>km)×365(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a:p>
            <a:pPr eaLnBrk="1" hangingPunct="1">
              <a:defRPr/>
            </a:pPr>
            <a:r>
              <a:rPr lang="ja-JP" altLang="en-US" sz="1600" dirty="0">
                <a:solidFill>
                  <a:schemeClr val="tx1"/>
                </a:solidFill>
                <a:latin typeface="Meiryo UI" pitchFamily="50" charset="-128"/>
                <a:ea typeface="Meiryo UI" pitchFamily="50" charset="-128"/>
                <a:cs typeface="Meiryo UI" pitchFamily="50" charset="-128"/>
              </a:rPr>
              <a:t>　　　　　　　　　　＋ﾘﾝｸ交差点箇所数 </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係数</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円</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台・箇所</a:t>
            </a:r>
            <a:r>
              <a:rPr lang="en-US" altLang="ja-JP" sz="1600" dirty="0">
                <a:solidFill>
                  <a:schemeClr val="tx1"/>
                </a:solidFill>
                <a:latin typeface="Meiryo UI" pitchFamily="50" charset="-128"/>
                <a:ea typeface="Meiryo UI" pitchFamily="50" charset="-128"/>
                <a:cs typeface="Meiryo UI" pitchFamily="50" charset="-128"/>
              </a:rPr>
              <a:t>) ×365(</a:t>
            </a:r>
            <a:r>
              <a:rPr lang="ja-JP" altLang="en-US" sz="1600" dirty="0">
                <a:solidFill>
                  <a:schemeClr val="tx1"/>
                </a:solidFill>
                <a:latin typeface="Meiryo UI" pitchFamily="50" charset="-128"/>
                <a:ea typeface="Meiryo UI" pitchFamily="50" charset="-128"/>
                <a:cs typeface="Meiryo UI" pitchFamily="50" charset="-128"/>
              </a:rPr>
              <a:t>日</a:t>
            </a:r>
            <a:r>
              <a:rPr lang="en-US" altLang="ja-JP" sz="1600" dirty="0">
                <a:solidFill>
                  <a:schemeClr val="tx1"/>
                </a:solidFill>
                <a:latin typeface="Meiryo UI" pitchFamily="50" charset="-128"/>
                <a:ea typeface="Meiryo UI" pitchFamily="50" charset="-128"/>
                <a:cs typeface="Meiryo UI" pitchFamily="50" charset="-128"/>
              </a:rPr>
              <a:t>/</a:t>
            </a:r>
            <a:r>
              <a:rPr lang="ja-JP" altLang="en-US" sz="1600" dirty="0">
                <a:solidFill>
                  <a:schemeClr val="tx1"/>
                </a:solidFill>
                <a:latin typeface="Meiryo UI" pitchFamily="50" charset="-128"/>
                <a:ea typeface="Meiryo UI" pitchFamily="50" charset="-128"/>
                <a:cs typeface="Meiryo UI" pitchFamily="50" charset="-128"/>
              </a:rPr>
              <a:t>年</a:t>
            </a:r>
            <a:r>
              <a:rPr lang="en-US" altLang="ja-JP" sz="1600" dirty="0">
                <a:solidFill>
                  <a:schemeClr val="tx1"/>
                </a:solidFill>
                <a:latin typeface="Meiryo UI" pitchFamily="50" charset="-128"/>
                <a:ea typeface="Meiryo UI" pitchFamily="50" charset="-128"/>
                <a:cs typeface="Meiryo UI" pitchFamily="50" charset="-128"/>
              </a:rPr>
              <a:t>)</a:t>
            </a:r>
            <a:endParaRPr lang="ja-JP" altLang="en-US" sz="1600" dirty="0">
              <a:solidFill>
                <a:schemeClr val="tx1"/>
              </a:solidFill>
              <a:latin typeface="Meiryo UI" pitchFamily="50" charset="-128"/>
              <a:ea typeface="Meiryo UI" pitchFamily="50" charset="-128"/>
              <a:cs typeface="Meiryo UI" pitchFamily="50" charset="-128"/>
            </a:endParaRPr>
          </a:p>
        </p:txBody>
      </p:sp>
      <p:sp>
        <p:nvSpPr>
          <p:cNvPr id="1665"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9710" name="スライド番号プレースホルダー 3"/>
          <p:cNvSpPr txBox="1">
            <a:spLocks/>
          </p:cNvSpPr>
          <p:nvPr/>
        </p:nvSpPr>
        <p:spPr bwMode="auto">
          <a:xfrm>
            <a:off x="8532813" y="6477000"/>
            <a:ext cx="6064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880850D7-A004-41CA-A639-8B70C351371A}" type="slidenum">
              <a:rPr lang="ja-JP" altLang="en-US" sz="2000">
                <a:latin typeface="Arial" panose="020B0604020202020204" pitchFamily="34" charset="0"/>
              </a:rPr>
              <a:pPr algn="r" eaLnBrk="1" hangingPunct="1">
                <a:spcBef>
                  <a:spcPct val="0"/>
                </a:spcBef>
                <a:buFontTx/>
                <a:buNone/>
              </a:pPr>
              <a:t>17</a:t>
            </a:fld>
            <a:endParaRPr lang="ja-JP" altLang="en-US" sz="2000">
              <a:latin typeface="Arial" panose="020B0604020202020204" pitchFamily="34" charset="0"/>
            </a:endParaRPr>
          </a:p>
        </p:txBody>
      </p:sp>
      <p:sp>
        <p:nvSpPr>
          <p:cNvPr id="1666" name="テキスト ボックス 1665">
            <a:extLst>
              <a:ext uri="{FF2B5EF4-FFF2-40B4-BE49-F238E27FC236}">
                <a16:creationId xmlns:a16="http://schemas.microsoft.com/office/drawing/2014/main" id="{C9B1A1E6-CBF4-4E68-6628-0855E9F4D439}"/>
              </a:ext>
            </a:extLst>
          </p:cNvPr>
          <p:cNvSpPr txBox="1">
            <a:spLocks noChangeArrowheads="1"/>
          </p:cNvSpPr>
          <p:nvPr/>
        </p:nvSpPr>
        <p:spPr bwMode="auto">
          <a:xfrm>
            <a:off x="105569" y="5214573"/>
            <a:ext cx="8932862" cy="987551"/>
          </a:xfrm>
          <a:prstGeom prst="rect">
            <a:avLst/>
          </a:prstGeom>
          <a:noFill/>
          <a:ln w="31750" cmpd="dbl">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36000" tIns="108000" rIns="36000" bIns="1080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Meiryo UI" panose="020B0604030504040204" pitchFamily="50" charset="-128"/>
                <a:ea typeface="Meiryo UI" panose="020B0604030504040204" pitchFamily="50" charset="-128"/>
              </a:rPr>
              <a:t>⇒整備の有無による差をリンクごとに集計し、さらに供用後</a:t>
            </a:r>
            <a:r>
              <a:rPr lang="en-US" altLang="ja-JP" sz="1800" dirty="0">
                <a:latin typeface="Meiryo UI" panose="020B0604030504040204" pitchFamily="50" charset="-128"/>
                <a:ea typeface="Meiryo UI" panose="020B0604030504040204" pitchFamily="50" charset="-128"/>
              </a:rPr>
              <a:t>50</a:t>
            </a:r>
            <a:r>
              <a:rPr lang="ja-JP" altLang="en-US" sz="1800" dirty="0">
                <a:latin typeface="Meiryo UI" panose="020B0604030504040204" pitchFamily="50" charset="-128"/>
                <a:ea typeface="Meiryo UI" panose="020B0604030504040204" pitchFamily="50" charset="-128"/>
              </a:rPr>
              <a:t>年間分を合計することで、本事業の</a:t>
            </a:r>
            <a:r>
              <a:rPr lang="ja-JP" altLang="en-US" sz="1800" b="1" dirty="0">
                <a:latin typeface="Meiryo UI" panose="020B0604030504040204" pitchFamily="50" charset="-128"/>
                <a:ea typeface="Meiryo UI" panose="020B0604030504040204" pitchFamily="50" charset="-128"/>
              </a:rPr>
              <a:t>交通事故減少便益 </a:t>
            </a:r>
            <a:r>
              <a:rPr lang="en-US" altLang="ja-JP" sz="1800" b="1" dirty="0">
                <a:latin typeface="Meiryo UI" panose="020B0604030504040204" pitchFamily="50" charset="-128"/>
                <a:ea typeface="Meiryo UI" panose="020B0604030504040204" pitchFamily="50" charset="-128"/>
              </a:rPr>
              <a:t>0.6 </a:t>
            </a:r>
            <a:r>
              <a:rPr lang="ja-JP" altLang="en-US" sz="1800" b="1" dirty="0">
                <a:latin typeface="Meiryo UI" panose="020B0604030504040204" pitchFamily="50" charset="-128"/>
                <a:ea typeface="Meiryo UI" panose="020B0604030504040204" pitchFamily="50" charset="-128"/>
              </a:rPr>
              <a:t>億円</a:t>
            </a:r>
            <a:r>
              <a:rPr lang="ja-JP" altLang="en-US" sz="1800" dirty="0">
                <a:latin typeface="Meiryo UI" panose="020B0604030504040204" pitchFamily="50" charset="-128"/>
                <a:ea typeface="Meiryo UI" panose="020B0604030504040204" pitchFamily="50" charset="-128"/>
              </a:rPr>
              <a:t>が算出される。</a:t>
            </a:r>
            <a:endParaRPr lang="en-US" altLang="ja-JP" sz="1800" dirty="0">
              <a:latin typeface="Meiryo UI" panose="020B0604030504040204" pitchFamily="50" charset="-128"/>
              <a:ea typeface="Meiryo UI" panose="020B0604030504040204" pitchFamily="50" charset="-128"/>
            </a:endParaRPr>
          </a:p>
          <a:p>
            <a:pPr marL="180000" indent="-180000" eaLnBrk="1" hangingPunct="1">
              <a:spcBef>
                <a:spcPct val="0"/>
              </a:spcBef>
              <a:buFontTx/>
              <a:buNone/>
            </a:pP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650595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118635" y="2058349"/>
            <a:ext cx="4681736" cy="4662815"/>
          </a:xfrm>
          <a:prstGeom prst="rect">
            <a:avLst/>
          </a:prstGeom>
          <a:ln>
            <a:solidFill>
              <a:schemeClr val="tx2">
                <a:lumMod val="50000"/>
              </a:schemeClr>
            </a:solidFill>
          </a:ln>
        </p:spPr>
        <p:txBody>
          <a:bodyPr wrap="square">
            <a:spAutoFit/>
          </a:bodyPr>
          <a:lstStyle/>
          <a:p>
            <a:pPr>
              <a:lnSpc>
                <a:spcPct val="150000"/>
              </a:lnSpc>
              <a:tabLst>
                <a:tab pos="1968500" algn="l"/>
              </a:tabLst>
              <a:defRPr/>
            </a:pPr>
            <a:r>
              <a:rPr lang="ja-JP" altLang="en-US" b="1" dirty="0">
                <a:latin typeface="+mj-ea"/>
              </a:rPr>
              <a:t>○算出条件等</a:t>
            </a:r>
          </a:p>
          <a:p>
            <a:pPr>
              <a:lnSpc>
                <a:spcPct val="150000"/>
              </a:lnSpc>
              <a:tabLst>
                <a:tab pos="1968500" algn="l"/>
              </a:tabLst>
              <a:defRPr/>
            </a:pPr>
            <a:r>
              <a:rPr lang="ja-JP" altLang="en-US" dirty="0">
                <a:latin typeface="ＭＳ Ｐゴシック" panose="020B0600070205080204" pitchFamily="50" charset="-128"/>
              </a:rPr>
              <a:t>使用</a:t>
            </a:r>
            <a:r>
              <a:rPr lang="ja-JP" altLang="en-US" dirty="0">
                <a:latin typeface="+mn-ea"/>
              </a:rPr>
              <a:t>マニュアル</a:t>
            </a:r>
            <a:r>
              <a:rPr lang="en-US" altLang="ja-JP" dirty="0">
                <a:latin typeface="+mn-ea"/>
              </a:rPr>
              <a:t>	</a:t>
            </a:r>
            <a:r>
              <a:rPr lang="ja-JP" altLang="en-US" dirty="0">
                <a:latin typeface="+mn-ea"/>
              </a:rPr>
              <a:t>：費用便益分析マニュアル</a:t>
            </a:r>
          </a:p>
          <a:p>
            <a:pPr algn="r">
              <a:lnSpc>
                <a:spcPct val="150000"/>
              </a:lnSpc>
              <a:tabLst>
                <a:tab pos="1968500" algn="l"/>
              </a:tabLst>
              <a:defRPr/>
            </a:pPr>
            <a:r>
              <a:rPr lang="ja-JP" altLang="en-US" dirty="0">
                <a:latin typeface="+mn-ea"/>
              </a:rPr>
              <a:t>　　　　　</a:t>
            </a:r>
            <a:r>
              <a:rPr lang="en-US" altLang="zh-CN" dirty="0">
                <a:latin typeface="ＭＳ Ｐゴシック" panose="020B0600070205080204" pitchFamily="50" charset="-128"/>
                <a:ea typeface="ＭＳ Ｐゴシック" panose="020B0600070205080204" pitchFamily="50" charset="-128"/>
              </a:rPr>
              <a:t> </a:t>
            </a:r>
            <a:r>
              <a:rPr lang="zh-CN" altLang="en-US" dirty="0">
                <a:latin typeface="ＭＳ Ｐゴシック" panose="020B0600070205080204" pitchFamily="50" charset="-128"/>
                <a:ea typeface="ＭＳ Ｐゴシック" panose="020B0600070205080204" pitchFamily="50" charset="-128"/>
              </a:rPr>
              <a:t>（国土交通省</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4</a:t>
            </a:r>
            <a:r>
              <a:rPr lang="zh-CN" altLang="en-US" dirty="0">
                <a:latin typeface="ＭＳ Ｐゴシック" panose="020B0600070205080204" pitchFamily="50" charset="-128"/>
                <a:ea typeface="ＭＳ Ｐゴシック" panose="020B0600070205080204" pitchFamily="50" charset="-128"/>
              </a:rPr>
              <a:t>年</a:t>
            </a:r>
            <a:r>
              <a:rPr lang="en-US" altLang="zh-CN" dirty="0">
                <a:latin typeface="ＭＳ Ｐゴシック" panose="020B0600070205080204" pitchFamily="50" charset="-128"/>
                <a:ea typeface="ＭＳ Ｐゴシック" panose="020B0600070205080204" pitchFamily="50" charset="-128"/>
              </a:rPr>
              <a:t>2</a:t>
            </a:r>
            <a:r>
              <a:rPr lang="zh-CN" altLang="en-US" dirty="0">
                <a:latin typeface="ＭＳ Ｐゴシック" panose="020B0600070205080204" pitchFamily="50" charset="-128"/>
                <a:ea typeface="ＭＳ Ｐゴシック" panose="020B0600070205080204" pitchFamily="50" charset="-128"/>
              </a:rPr>
              <a:t>月）</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基準年</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令和５</a:t>
            </a:r>
            <a:r>
              <a:rPr lang="zh-TW" altLang="en-US" dirty="0">
                <a:latin typeface="ＭＳ Ｐゴシック" panose="020B0600070205080204" pitchFamily="50" charset="-128"/>
                <a:ea typeface="ＭＳ Ｐゴシック" panose="020B0600070205080204" pitchFamily="50" charset="-128"/>
              </a:rPr>
              <a:t>年度</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検討期間</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en-US" altLang="zh-TW" dirty="0">
                <a:latin typeface="ＭＳ Ｐゴシック" panose="020B0600070205080204" pitchFamily="50" charset="-128"/>
                <a:ea typeface="ＭＳ Ｐゴシック" panose="020B0600070205080204" pitchFamily="50" charset="-128"/>
              </a:rPr>
              <a:t>50</a:t>
            </a:r>
            <a:r>
              <a:rPr lang="zh-TW" altLang="en-US" dirty="0">
                <a:latin typeface="ＭＳ Ｐゴシック" panose="020B0600070205080204" pitchFamily="50" charset="-128"/>
                <a:ea typeface="ＭＳ Ｐゴシック" panose="020B0600070205080204" pitchFamily="50" charset="-128"/>
              </a:rPr>
              <a:t>年間</a:t>
            </a:r>
          </a:p>
          <a:p>
            <a:pPr>
              <a:lnSpc>
                <a:spcPct val="150000"/>
              </a:lnSpc>
              <a:tabLst>
                <a:tab pos="1968500" algn="l"/>
              </a:tabLst>
              <a:defRPr/>
            </a:pPr>
            <a:r>
              <a:rPr lang="zh-CN" altLang="en-US" dirty="0">
                <a:latin typeface="ＭＳ Ｐゴシック" panose="020B0600070205080204" pitchFamily="50" charset="-128"/>
                <a:ea typeface="ＭＳ Ｐゴシック" panose="020B0600070205080204" pitchFamily="50" charset="-128"/>
              </a:rPr>
              <a:t>社会的割引率</a:t>
            </a:r>
            <a:r>
              <a:rPr lang="en-US" altLang="zh-CN"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：４</a:t>
            </a:r>
            <a:r>
              <a:rPr lang="zh-CN" altLang="en-US" dirty="0">
                <a:latin typeface="ＭＳ Ｐゴシック" panose="020B0600070205080204" pitchFamily="50" charset="-128"/>
                <a:ea typeface="ＭＳ Ｐゴシック" panose="020B0600070205080204" pitchFamily="50" charset="-128"/>
              </a:rPr>
              <a:t>％</a:t>
            </a:r>
          </a:p>
          <a:p>
            <a:pPr>
              <a:lnSpc>
                <a:spcPct val="150000"/>
              </a:lnSpc>
              <a:tabLst>
                <a:tab pos="1968500" algn="l"/>
              </a:tabLst>
              <a:defRPr/>
            </a:pPr>
            <a:r>
              <a:rPr lang="zh-TW" altLang="en-US" dirty="0">
                <a:latin typeface="ＭＳ Ｐゴシック" panose="020B0600070205080204" pitchFamily="50" charset="-128"/>
                <a:ea typeface="ＭＳ Ｐゴシック" panose="020B0600070205080204" pitchFamily="50" charset="-128"/>
              </a:rPr>
              <a:t>交通量推計時点</a:t>
            </a:r>
            <a:r>
              <a:rPr lang="ja-JP" altLang="en-US" dirty="0">
                <a:latin typeface="ＭＳ Ｐゴシック" panose="020B0600070205080204" pitchFamily="50" charset="-128"/>
                <a:ea typeface="ＭＳ Ｐゴシック" panose="020B0600070205080204" pitchFamily="50" charset="-128"/>
              </a:rPr>
              <a:t>　　 </a:t>
            </a:r>
            <a:r>
              <a:rPr lang="zh-TW" altLang="en-US" dirty="0">
                <a:latin typeface="ＭＳ Ｐゴシック" panose="020B0600070205080204" pitchFamily="50" charset="-128"/>
                <a:ea typeface="ＭＳ Ｐゴシック" panose="020B0600070205080204" pitchFamily="50" charset="-128"/>
              </a:rPr>
              <a:t>：</a:t>
            </a:r>
            <a:r>
              <a:rPr lang="ja-JP" altLang="en-US" dirty="0">
                <a:latin typeface="ＭＳ Ｐゴシック" panose="020B0600070205080204" pitchFamily="50" charset="-128"/>
                <a:ea typeface="ＭＳ Ｐゴシック" panose="020B0600070205080204" pitchFamily="50" charset="-128"/>
              </a:rPr>
              <a:t>令和</a:t>
            </a:r>
            <a:r>
              <a:rPr lang="en-US" altLang="ja-JP" dirty="0">
                <a:latin typeface="ＭＳ Ｐゴシック" panose="020B0600070205080204" pitchFamily="50" charset="-128"/>
                <a:ea typeface="ＭＳ Ｐゴシック" panose="020B0600070205080204" pitchFamily="50" charset="-128"/>
              </a:rPr>
              <a:t>22</a:t>
            </a:r>
            <a:r>
              <a:rPr lang="ja-JP" altLang="en-US" dirty="0">
                <a:latin typeface="ＭＳ Ｐゴシック" panose="020B0600070205080204" pitchFamily="50" charset="-128"/>
                <a:ea typeface="ＭＳ Ｐゴシック" panose="020B0600070205080204" pitchFamily="50" charset="-128"/>
              </a:rPr>
              <a:t>年度（</a:t>
            </a:r>
            <a:r>
              <a:rPr lang="en-US" altLang="ja-JP" dirty="0">
                <a:latin typeface="ＭＳ Ｐゴシック" panose="020B0600070205080204" pitchFamily="50" charset="-128"/>
                <a:ea typeface="ＭＳ Ｐゴシック" panose="020B0600070205080204" pitchFamily="50" charset="-128"/>
              </a:rPr>
              <a:t>2040</a:t>
            </a:r>
            <a:r>
              <a:rPr lang="ja-JP" altLang="en-US" dirty="0">
                <a:latin typeface="ＭＳ Ｐゴシック" panose="020B0600070205080204" pitchFamily="50" charset="-128"/>
                <a:ea typeface="ＭＳ Ｐゴシック" panose="020B0600070205080204" pitchFamily="50" charset="-128"/>
              </a:rPr>
              <a:t>年度）</a:t>
            </a:r>
            <a:endParaRPr lang="en-US" altLang="ja-JP" dirty="0">
              <a:latin typeface="ＭＳ Ｐゴシック" panose="020B0600070205080204" pitchFamily="50" charset="-128"/>
              <a:ea typeface="ＭＳ Ｐゴシック" panose="020B0600070205080204" pitchFamily="50" charset="-128"/>
            </a:endParaRPr>
          </a:p>
          <a:p>
            <a:pPr>
              <a:lnSpc>
                <a:spcPct val="150000"/>
              </a:lnSpc>
              <a:tabLst>
                <a:tab pos="1968500" algn="l"/>
              </a:tabLst>
              <a:defRPr/>
            </a:pPr>
            <a:r>
              <a:rPr lang="ja-JP" altLang="en-US" dirty="0">
                <a:latin typeface="ＭＳ Ｐゴシック" panose="020B0600070205080204" pitchFamily="50" charset="-128"/>
                <a:ea typeface="ＭＳ Ｐゴシック" panose="020B0600070205080204" pitchFamily="50" charset="-128"/>
              </a:rPr>
              <a:t>推計に用いた資料　：</a:t>
            </a:r>
            <a:r>
              <a:rPr lang="ja-JP" altLang="en-US" dirty="0">
                <a:latin typeface="+mn-ea"/>
              </a:rPr>
              <a:t>平成</a:t>
            </a:r>
            <a:r>
              <a:rPr lang="en-US" altLang="ja-JP" dirty="0">
                <a:latin typeface="+mn-ea"/>
              </a:rPr>
              <a:t>27</a:t>
            </a:r>
            <a:r>
              <a:rPr lang="ja-JP" altLang="en-US" dirty="0">
                <a:latin typeface="+mn-ea"/>
              </a:rPr>
              <a:t>年度全国道路・街　　</a:t>
            </a:r>
            <a:endParaRPr lang="en-US" altLang="ja-JP" dirty="0">
              <a:latin typeface="+mn-ea"/>
            </a:endParaRPr>
          </a:p>
          <a:p>
            <a:pPr>
              <a:lnSpc>
                <a:spcPct val="150000"/>
              </a:lnSpc>
              <a:tabLst>
                <a:tab pos="1968500" algn="l"/>
              </a:tabLst>
              <a:defRPr/>
            </a:pPr>
            <a:r>
              <a:rPr lang="ja-JP" altLang="en-US" dirty="0">
                <a:latin typeface="+mn-ea"/>
              </a:rPr>
              <a:t>　　　　　　　　　　　　　　路交通情勢調査</a:t>
            </a:r>
            <a:endParaRPr lang="en-US" altLang="ja-JP" dirty="0">
              <a:latin typeface="+mn-ea"/>
            </a:endParaRPr>
          </a:p>
          <a:p>
            <a:pPr>
              <a:lnSpc>
                <a:spcPct val="150000"/>
              </a:lnSpc>
              <a:tabLst>
                <a:tab pos="1968500" algn="l"/>
              </a:tabLst>
              <a:defRPr/>
            </a:pPr>
            <a:r>
              <a:rPr lang="ja-JP" altLang="en-US" dirty="0">
                <a:latin typeface="+mn-ea"/>
              </a:rPr>
              <a:t>全体事業費　　　　　</a:t>
            </a:r>
            <a:r>
              <a:rPr lang="zh-TW" altLang="en-US" dirty="0">
                <a:latin typeface="+mn-ea"/>
              </a:rPr>
              <a:t>：</a:t>
            </a:r>
            <a:r>
              <a:rPr lang="ja-JP" altLang="en-US" dirty="0">
                <a:latin typeface="+mn-ea"/>
              </a:rPr>
              <a:t>約</a:t>
            </a:r>
            <a:r>
              <a:rPr lang="en-US" altLang="ja-JP" dirty="0">
                <a:latin typeface="+mn-ea"/>
              </a:rPr>
              <a:t>245.7</a:t>
            </a:r>
            <a:r>
              <a:rPr lang="ja-JP" altLang="en-US" dirty="0">
                <a:latin typeface="+mn-ea"/>
              </a:rPr>
              <a:t>億円（単純価値）</a:t>
            </a:r>
            <a:endParaRPr lang="zh-TW" altLang="en-US" dirty="0">
              <a:latin typeface="+mn-ea"/>
            </a:endParaRPr>
          </a:p>
          <a:p>
            <a:pPr>
              <a:lnSpc>
                <a:spcPct val="150000"/>
              </a:lnSpc>
              <a:tabLst>
                <a:tab pos="1968500" algn="l"/>
              </a:tabLst>
              <a:defRPr/>
            </a:pPr>
            <a:r>
              <a:rPr lang="ja-JP" altLang="en-US" dirty="0">
                <a:latin typeface="+mn-ea"/>
              </a:rPr>
              <a:t>維持管理費</a:t>
            </a:r>
            <a:r>
              <a:rPr lang="en-US" altLang="ja-JP" dirty="0">
                <a:latin typeface="+mn-ea"/>
              </a:rPr>
              <a:t>	</a:t>
            </a:r>
            <a:r>
              <a:rPr lang="ja-JP" altLang="en-US" dirty="0">
                <a:latin typeface="+mn-ea"/>
              </a:rPr>
              <a:t>：約</a:t>
            </a:r>
            <a:r>
              <a:rPr lang="en-US" altLang="ja-JP" dirty="0">
                <a:latin typeface="+mn-ea"/>
              </a:rPr>
              <a:t>5,250</a:t>
            </a:r>
            <a:r>
              <a:rPr lang="ja-JP" altLang="en-US" dirty="0">
                <a:latin typeface="+mn-ea"/>
              </a:rPr>
              <a:t>万円</a:t>
            </a:r>
            <a:r>
              <a:rPr lang="en-US" altLang="ja-JP" dirty="0">
                <a:latin typeface="+mn-ea"/>
              </a:rPr>
              <a:t>/</a:t>
            </a:r>
            <a:r>
              <a:rPr lang="ja-JP" altLang="en-US" dirty="0">
                <a:latin typeface="ＭＳ Ｐゴシック" panose="020B0600070205080204" pitchFamily="50" charset="-128"/>
                <a:ea typeface="ＭＳ Ｐゴシック" panose="020B0600070205080204" pitchFamily="50" charset="-128"/>
              </a:rPr>
              <a:t>年</a:t>
            </a:r>
            <a:endParaRPr lang="en-US" altLang="ja-JP" dirty="0">
              <a:latin typeface="ＭＳ Ｐゴシック" panose="020B0600070205080204" pitchFamily="50" charset="-128"/>
              <a:ea typeface="ＭＳ Ｐゴシック" panose="020B0600070205080204" pitchFamily="50" charset="-128"/>
            </a:endParaRPr>
          </a:p>
        </p:txBody>
      </p:sp>
      <p:sp>
        <p:nvSpPr>
          <p:cNvPr id="6" name="Rectangle 2"/>
          <p:cNvSpPr>
            <a:spLocks noGrp="1" noChangeArrowheads="1"/>
          </p:cNvSpPr>
          <p:nvPr>
            <p:ph type="title"/>
          </p:nvPr>
        </p:nvSpPr>
        <p:spPr bwMode="auto">
          <a:xfrm>
            <a:off x="-21764" y="-12636"/>
            <a:ext cx="9165764" cy="562074"/>
          </a:xfrm>
          <a:prstGeom prst="rect">
            <a:avLst/>
          </a:prstGeom>
          <a:gradFill rotWithShape="1">
            <a:gsLst>
              <a:gs pos="1000">
                <a:schemeClr val="accent6">
                  <a:lumMod val="60000"/>
                  <a:lumOff val="40000"/>
                </a:schemeClr>
              </a:gs>
              <a:gs pos="50000">
                <a:schemeClr val="bg1"/>
              </a:gs>
              <a:gs pos="100000">
                <a:schemeClr val="accent6">
                  <a:lumMod val="60000"/>
                  <a:lumOff val="40000"/>
                </a:schemeClr>
              </a:gs>
            </a:gsLst>
            <a:lin ang="5400000" scaled="1"/>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7" name="正方形/長方形 4"/>
          <p:cNvSpPr>
            <a:spLocks noChangeArrowheads="1"/>
          </p:cNvSpPr>
          <p:nvPr/>
        </p:nvSpPr>
        <p:spPr bwMode="auto">
          <a:xfrm>
            <a:off x="194874" y="548680"/>
            <a:ext cx="431560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a:t>
            </a:r>
            <a:r>
              <a:rPr lang="ja-JP" altLang="en-US" sz="2000" b="1" dirty="0">
                <a:latin typeface="Arial" pitchFamily="34" charset="0"/>
              </a:rPr>
              <a:t>事業の投資効果（費用便益分析）②</a:t>
            </a:r>
          </a:p>
        </p:txBody>
      </p:sp>
      <p:sp>
        <p:nvSpPr>
          <p:cNvPr id="8" name="正方形/長方形 7"/>
          <p:cNvSpPr/>
          <p:nvPr/>
        </p:nvSpPr>
        <p:spPr>
          <a:xfrm>
            <a:off x="300038" y="980728"/>
            <a:ext cx="8737674" cy="646331"/>
          </a:xfrm>
          <a:prstGeom prst="rect">
            <a:avLst/>
          </a:prstGeom>
          <a:ln>
            <a:solidFill>
              <a:schemeClr val="tx2">
                <a:lumMod val="50000"/>
              </a:schemeClr>
            </a:solidFill>
          </a:ln>
        </p:spPr>
        <p:txBody>
          <a:bodyPr wrap="square">
            <a:spAutoFit/>
          </a:bodyPr>
          <a:lstStyle/>
          <a:p>
            <a:pPr>
              <a:defRPr/>
            </a:pPr>
            <a:r>
              <a:rPr lang="ja-JP" altLang="en-US" dirty="0">
                <a:solidFill>
                  <a:schemeClr val="tx1"/>
                </a:solidFill>
                <a:latin typeface="Arial" charset="0"/>
                <a:ea typeface="ＭＳ Ｐゴシック" charset="-128"/>
              </a:rPr>
              <a:t>＜便益＞　走行時間短縮、走行経費減少、交通事故減少</a:t>
            </a:r>
          </a:p>
          <a:p>
            <a:pPr>
              <a:defRPr/>
            </a:pPr>
            <a:r>
              <a:rPr lang="ja-JP" altLang="en-US" dirty="0">
                <a:solidFill>
                  <a:schemeClr val="tx1"/>
                </a:solidFill>
                <a:latin typeface="Arial" charset="0"/>
                <a:ea typeface="ＭＳ Ｐゴシック" charset="-128"/>
              </a:rPr>
              <a:t>＜費用＞　道路整備に係る事業費、維持管理費</a:t>
            </a:r>
          </a:p>
        </p:txBody>
      </p:sp>
      <p:sp>
        <p:nvSpPr>
          <p:cNvPr id="13" name="スライド番号プレースホルダー 3"/>
          <p:cNvSpPr txBox="1">
            <a:spLocks/>
          </p:cNvSpPr>
          <p:nvPr/>
        </p:nvSpPr>
        <p:spPr bwMode="auto">
          <a:xfrm>
            <a:off x="8532813" y="6477000"/>
            <a:ext cx="60642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ja-JP"/>
            </a:defPPr>
            <a:lvl1pPr marL="0" algn="r" defTabSz="914400" rtl="0" eaLnBrk="0" latinLnBrk="0" hangingPunct="0">
              <a:spcBef>
                <a:spcPct val="20000"/>
              </a:spcBef>
              <a:buFont typeface="Arial" pitchFamily="34" charset="0"/>
              <a:buChar char="•"/>
              <a:defRPr kumimoji="1" sz="3200" kern="1200">
                <a:solidFill>
                  <a:schemeClr val="tx1"/>
                </a:solidFill>
                <a:latin typeface="Calibri" pitchFamily="34" charset="0"/>
                <a:ea typeface="ＭＳ Ｐゴシック" pitchFamily="50" charset="-128"/>
                <a:cs typeface="+mn-cs"/>
              </a:defRPr>
            </a:lvl1pPr>
            <a:lvl2pPr marL="742950" indent="-285750" algn="l" defTabSz="914400" rtl="0" eaLnBrk="0" latinLnBrk="0" hangingPunct="0">
              <a:spcBef>
                <a:spcPct val="20000"/>
              </a:spcBef>
              <a:buFont typeface="Arial" pitchFamily="34" charset="0"/>
              <a:buChar char="–"/>
              <a:defRPr kumimoji="1" sz="2800" kern="1200">
                <a:solidFill>
                  <a:schemeClr val="tx1"/>
                </a:solidFill>
                <a:latin typeface="Calibri" pitchFamily="34" charset="0"/>
                <a:ea typeface="ＭＳ Ｐゴシック" pitchFamily="50" charset="-128"/>
                <a:cs typeface="+mn-cs"/>
              </a:defRPr>
            </a:lvl2pPr>
            <a:lvl3pPr marL="1143000" indent="-228600" algn="l" defTabSz="914400" rtl="0" eaLnBrk="0" latinLnBrk="0" hangingPunct="0">
              <a:spcBef>
                <a:spcPct val="20000"/>
              </a:spcBef>
              <a:buFont typeface="Arial" pitchFamily="34" charset="0"/>
              <a:buChar char="•"/>
              <a:defRPr kumimoji="1" sz="2400" kern="1200">
                <a:solidFill>
                  <a:schemeClr val="tx1"/>
                </a:solidFill>
                <a:latin typeface="Calibri" pitchFamily="34" charset="0"/>
                <a:ea typeface="ＭＳ Ｐゴシック" pitchFamily="50" charset="-128"/>
                <a:cs typeface="+mn-cs"/>
              </a:defRPr>
            </a:lvl3pPr>
            <a:lvl4pPr marL="16002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4pPr>
            <a:lvl5pPr marL="2057400" indent="-228600" algn="l" defTabSz="914400" rtl="0" eaLnBrk="0" latinLnBrk="0" hangingPunct="0">
              <a:spcBef>
                <a:spcPct val="20000"/>
              </a:spcBef>
              <a:buFont typeface="Arial" pitchFamily="34" charset="0"/>
              <a:buChar char="»"/>
              <a:defRPr kumimoji="1" sz="2000" kern="1200">
                <a:solidFill>
                  <a:schemeClr val="tx1"/>
                </a:solidFill>
                <a:latin typeface="Calibri" pitchFamily="34" charset="0"/>
                <a:ea typeface="ＭＳ Ｐゴシック" pitchFamily="50" charset="-128"/>
                <a:cs typeface="+mn-cs"/>
              </a:defRPr>
            </a:lvl5pPr>
            <a:lvl6pPr marL="25146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6pPr>
            <a:lvl7pPr marL="29718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7pPr>
            <a:lvl8pPr marL="34290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8pPr>
            <a:lvl9pPr marL="3886200" indent="-228600" algn="l" defTabSz="914400" rtl="0" eaLnBrk="0" fontAlgn="base" latinLnBrk="0" hangingPunct="0">
              <a:spcBef>
                <a:spcPct val="20000"/>
              </a:spcBef>
              <a:spcAft>
                <a:spcPct val="0"/>
              </a:spcAft>
              <a:buFont typeface="Arial" pitchFamily="34" charset="0"/>
              <a:buChar char="»"/>
              <a:defRPr kumimoji="1" sz="2000" kern="1200">
                <a:solidFill>
                  <a:schemeClr val="tx1"/>
                </a:solidFill>
                <a:latin typeface="Calibri" pitchFamily="34" charset="0"/>
                <a:ea typeface="ＭＳ Ｐゴシック" pitchFamily="50" charset="-128"/>
                <a:cs typeface="+mn-cs"/>
              </a:defRPr>
            </a:lvl9pPr>
          </a:lstStyle>
          <a:p>
            <a:pPr eaLnBrk="1" hangingPunct="1">
              <a:spcBef>
                <a:spcPct val="0"/>
              </a:spcBef>
              <a:buFontTx/>
              <a:buNone/>
            </a:pPr>
            <a:fld id="{A1C91706-7FF1-442E-9B9C-E4161C859423}" type="slidenum">
              <a:rPr lang="ja-JP" altLang="en-US" sz="2000" smtClean="0">
                <a:latin typeface="Arial" pitchFamily="34" charset="0"/>
              </a:rPr>
              <a:pPr eaLnBrk="1" hangingPunct="1">
                <a:spcBef>
                  <a:spcPct val="0"/>
                </a:spcBef>
                <a:buFontTx/>
                <a:buNone/>
              </a:pPr>
              <a:t>18</a:t>
            </a:fld>
            <a:endParaRPr lang="ja-JP" altLang="en-US" sz="2000" dirty="0">
              <a:latin typeface="Arial" pitchFamily="34" charset="0"/>
            </a:endParaRPr>
          </a:p>
        </p:txBody>
      </p:sp>
      <p:sp>
        <p:nvSpPr>
          <p:cNvPr id="16" name="テキスト ボックス 6"/>
          <p:cNvSpPr txBox="1">
            <a:spLocks noChangeArrowheads="1"/>
          </p:cNvSpPr>
          <p:nvPr/>
        </p:nvSpPr>
        <p:spPr bwMode="auto">
          <a:xfrm>
            <a:off x="4779385" y="1742630"/>
            <a:ext cx="387890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eaLnBrk="1" hangingPunct="1">
              <a:lnSpc>
                <a:spcPts val="3000"/>
              </a:lnSpc>
              <a:spcBef>
                <a:spcPct val="0"/>
              </a:spcBef>
              <a:buFontTx/>
              <a:buNone/>
            </a:pPr>
            <a:r>
              <a:rPr lang="ja-JP" altLang="en-US" sz="2000" b="1" dirty="0">
                <a:latin typeface="ＭＳ Ｐゴシック" pitchFamily="50" charset="-128"/>
              </a:rPr>
              <a:t>◆費用便益比　</a:t>
            </a:r>
            <a:endParaRPr lang="en-US" altLang="ja-JP" sz="2000" b="1" dirty="0">
              <a:latin typeface="ＭＳ Ｐゴシック" pitchFamily="50" charset="-128"/>
            </a:endParaRPr>
          </a:p>
          <a:p>
            <a:pPr eaLnBrk="1" hangingPunct="1">
              <a:lnSpc>
                <a:spcPts val="3000"/>
              </a:lnSpc>
              <a:spcBef>
                <a:spcPct val="0"/>
              </a:spcBef>
              <a:buNone/>
            </a:pPr>
            <a:r>
              <a:rPr lang="ja-JP" altLang="en-US" sz="2000" b="1" dirty="0">
                <a:latin typeface="ＭＳ Ｐゴシック" pitchFamily="50" charset="-128"/>
              </a:rPr>
              <a:t>　　</a:t>
            </a:r>
            <a:r>
              <a:rPr lang="en-US" altLang="ja-JP" sz="2000" b="1" dirty="0">
                <a:latin typeface="ＭＳ Ｐゴシック" pitchFamily="50" charset="-128"/>
              </a:rPr>
              <a:t>B/C =1.36</a:t>
            </a:r>
            <a:r>
              <a:rPr lang="ja-JP" altLang="en-US" sz="2000" b="1" dirty="0">
                <a:latin typeface="ＭＳ Ｐゴシック" pitchFamily="50" charset="-128"/>
              </a:rPr>
              <a:t>　（残</a:t>
            </a:r>
            <a:r>
              <a:rPr lang="en-US" altLang="ja-JP" sz="2000" b="1" dirty="0">
                <a:latin typeface="ＭＳ Ｐゴシック" pitchFamily="50" charset="-128"/>
              </a:rPr>
              <a:t>B/C</a:t>
            </a:r>
            <a:r>
              <a:rPr lang="ja-JP" altLang="en-US" sz="2000" b="1" dirty="0">
                <a:latin typeface="ＭＳ Ｐゴシック" pitchFamily="50" charset="-128"/>
              </a:rPr>
              <a:t>＝</a:t>
            </a:r>
            <a:r>
              <a:rPr lang="en-US" altLang="ja-JP" sz="2000" b="1" dirty="0">
                <a:latin typeface="ＭＳ Ｐゴシック" pitchFamily="50" charset="-128"/>
              </a:rPr>
              <a:t>1.43</a:t>
            </a:r>
            <a:r>
              <a:rPr lang="ja-JP" altLang="en-US" sz="2000" b="1" dirty="0">
                <a:latin typeface="ＭＳ Ｐゴシック" pitchFamily="50" charset="-128"/>
              </a:rPr>
              <a:t>）</a:t>
            </a:r>
            <a:endParaRPr lang="en-US" altLang="ja-JP" sz="2000" b="1" dirty="0">
              <a:latin typeface="ＭＳ Ｐゴシック" pitchFamily="50" charset="-128"/>
            </a:endParaRPr>
          </a:p>
        </p:txBody>
      </p:sp>
      <p:sp>
        <p:nvSpPr>
          <p:cNvPr id="17" name="テキスト ボックス 7"/>
          <p:cNvSpPr txBox="1">
            <a:spLocks noChangeArrowheads="1"/>
          </p:cNvSpPr>
          <p:nvPr/>
        </p:nvSpPr>
        <p:spPr bwMode="auto">
          <a:xfrm>
            <a:off x="4800371" y="4506062"/>
            <a:ext cx="1396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費用（</a:t>
            </a:r>
            <a:r>
              <a:rPr lang="en-US" altLang="ja-JP" sz="2000" dirty="0">
                <a:latin typeface="Arial" pitchFamily="34" charset="0"/>
              </a:rPr>
              <a:t>C</a:t>
            </a:r>
            <a:r>
              <a:rPr lang="ja-JP" altLang="en-US" sz="2000" dirty="0">
                <a:latin typeface="Arial" pitchFamily="34" charset="0"/>
              </a:rPr>
              <a:t>）</a:t>
            </a:r>
          </a:p>
        </p:txBody>
      </p:sp>
      <p:sp>
        <p:nvSpPr>
          <p:cNvPr id="18" name="テキスト ボックス 9"/>
          <p:cNvSpPr txBox="1">
            <a:spLocks noChangeArrowheads="1"/>
          </p:cNvSpPr>
          <p:nvPr/>
        </p:nvSpPr>
        <p:spPr bwMode="auto">
          <a:xfrm>
            <a:off x="4800371" y="2620487"/>
            <a:ext cx="138211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pitchFamily="34"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pitchFamily="34"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pitchFamily="34"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ＭＳ Ｐゴシック" pitchFamily="50" charset="-128"/>
              </a:defRPr>
            </a:lvl9pPr>
          </a:lstStyle>
          <a:p>
            <a:pPr algn="ctr" eaLnBrk="1" hangingPunct="1">
              <a:spcBef>
                <a:spcPct val="0"/>
              </a:spcBef>
              <a:buFontTx/>
              <a:buNone/>
            </a:pPr>
            <a:r>
              <a:rPr lang="ja-JP" altLang="en-US" sz="2000" dirty="0">
                <a:latin typeface="ＭＳ Ｐゴシック" pitchFamily="50" charset="-128"/>
              </a:rPr>
              <a:t>◆</a:t>
            </a:r>
            <a:r>
              <a:rPr lang="ja-JP" altLang="en-US" sz="2000" dirty="0">
                <a:latin typeface="Arial" pitchFamily="34" charset="0"/>
              </a:rPr>
              <a:t>便益（</a:t>
            </a:r>
            <a:r>
              <a:rPr lang="en-US" altLang="ja-JP" sz="2000" dirty="0">
                <a:latin typeface="Arial" pitchFamily="34" charset="0"/>
              </a:rPr>
              <a:t>B</a:t>
            </a:r>
            <a:r>
              <a:rPr lang="ja-JP" altLang="en-US" sz="2000" dirty="0">
                <a:latin typeface="Arial" pitchFamily="34" charset="0"/>
              </a:rPr>
              <a:t>）</a:t>
            </a:r>
          </a:p>
        </p:txBody>
      </p:sp>
      <p:graphicFrame>
        <p:nvGraphicFramePr>
          <p:cNvPr id="19" name="表 18"/>
          <p:cNvGraphicFramePr>
            <a:graphicFrameLocks noGrp="1"/>
          </p:cNvGraphicFramePr>
          <p:nvPr>
            <p:extLst>
              <p:ext uri="{D42A27DB-BD31-4B8C-83A1-F6EECF244321}">
                <p14:modId xmlns:p14="http://schemas.microsoft.com/office/powerpoint/2010/main" val="3189384480"/>
              </p:ext>
            </p:extLst>
          </p:nvPr>
        </p:nvGraphicFramePr>
        <p:xfrm>
          <a:off x="5006869" y="4906172"/>
          <a:ext cx="3672409" cy="1371942"/>
        </p:xfrm>
        <a:graphic>
          <a:graphicData uri="http://schemas.openxmlformats.org/drawingml/2006/table">
            <a:tbl>
              <a:tblPr firstRow="1" bandRow="1">
                <a:tableStyleId>{5940675A-B579-460E-94D1-54222C63F5DA}</a:tableStyleId>
              </a:tblPr>
              <a:tblGrid>
                <a:gridCol w="212157">
                  <a:extLst>
                    <a:ext uri="{9D8B030D-6E8A-4147-A177-3AD203B41FA5}">
                      <a16:colId xmlns:a16="http://schemas.microsoft.com/office/drawing/2014/main" val="20000"/>
                    </a:ext>
                  </a:extLst>
                </a:gridCol>
                <a:gridCol w="1732060">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117847">
                <a:tc gridSpan="2">
                  <a:txBody>
                    <a:bodyPr/>
                    <a:lstStyle/>
                    <a:p>
                      <a:pPr algn="ctr"/>
                      <a:r>
                        <a:rPr kumimoji="1" lang="ja-JP" altLang="en-US" sz="1600" dirty="0">
                          <a:solidFill>
                            <a:schemeClr val="tx1"/>
                          </a:solidFill>
                          <a:latin typeface="HG丸ｺﾞｼｯｸM-PRO" panose="020F0600000000000000" pitchFamily="50" charset="-128"/>
                          <a:ea typeface="HG丸ｺﾞｼｯｸM-PRO" panose="020F0600000000000000" pitchFamily="50" charset="-128"/>
                        </a:rPr>
                        <a:t>総費用</a:t>
                      </a:r>
                      <a:endParaRPr kumimoji="1" lang="en-US" altLang="ja-JP"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B w="12700" cmpd="sng">
                      <a:noFill/>
                    </a:lnB>
                  </a:tcPr>
                </a:tc>
                <a:tc hMerge="1">
                  <a:txBody>
                    <a:bodyPr/>
                    <a:lstStyle/>
                    <a:p>
                      <a:endParaRPr kumimoji="1" lang="ja-JP" altLang="en-US"/>
                    </a:p>
                  </a:txBody>
                  <a:tcP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227.4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29" marR="91429" marT="45777" marB="45777"/>
                </a:tc>
                <a:extLst>
                  <a:ext uri="{0D108BD9-81ED-4DB2-BD59-A6C34878D82A}">
                    <a16:rowId xmlns:a16="http://schemas.microsoft.com/office/drawing/2014/main" val="10000"/>
                  </a:ext>
                </a:extLst>
              </a:tr>
              <a:tr h="21450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lnB w="12700" cmpd="sng">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全体事業費</a:t>
                      </a:r>
                      <a:endParaRPr kumimoji="1" lang="en-US" altLang="ja-JP" sz="1400" dirty="0">
                        <a:solidFill>
                          <a:schemeClr val="tx1"/>
                        </a:solidFill>
                        <a:latin typeface="HG丸ｺﾞｼｯｸM-PRO" panose="020F0600000000000000" pitchFamily="50" charset="-128"/>
                        <a:ea typeface="HG丸ｺﾞｼｯｸM-PRO" panose="020F0600000000000000"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HG丸ｺﾞｼｯｸM-PRO" panose="020F0600000000000000" pitchFamily="50" charset="-128"/>
                          <a:ea typeface="HG丸ｺﾞｼｯｸM-PRO" panose="020F0600000000000000" pitchFamily="50" charset="-128"/>
                        </a:rPr>
                        <a:t>（現在価値）</a:t>
                      </a:r>
                    </a:p>
                  </a:txBody>
                  <a:tcPr marL="91429" marR="91429" marT="45777" marB="4577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218.3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円</a:t>
                      </a:r>
                    </a:p>
                  </a:txBody>
                  <a:tcPr marL="91429" marR="91429" marT="45777" marB="45777">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479721">
                <a:tc>
                  <a:txBody>
                    <a:bodyPr/>
                    <a:lstStyle/>
                    <a:p>
                      <a:pPr algn="ctr"/>
                      <a:endParaRPr kumimoji="1" lang="ja-JP" altLang="en-US" sz="1600" dirty="0">
                        <a:solidFill>
                          <a:schemeClr val="tx1"/>
                        </a:solidFill>
                        <a:latin typeface="HG丸ｺﾞｼｯｸM-PRO" panose="020F0600000000000000" pitchFamily="50" charset="-128"/>
                        <a:ea typeface="HG丸ｺﾞｼｯｸM-PRO" panose="020F0600000000000000" pitchFamily="50" charset="-128"/>
                      </a:endParaRPr>
                    </a:p>
                  </a:txBody>
                  <a:tcPr marL="91429" marR="91429" marT="45777" marB="45777">
                    <a:lnR w="12700" cap="flat" cmpd="sng" algn="ctr">
                      <a:solidFill>
                        <a:schemeClr val="tx1"/>
                      </a:solidFill>
                      <a:prstDash val="solid"/>
                      <a:round/>
                      <a:headEnd type="none" w="med" len="med"/>
                      <a:tailEnd type="none" w="med" len="med"/>
                    </a:lnR>
                    <a:lnT w="12700" cmpd="sng">
                      <a:noFill/>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維持管理費（</a:t>
                      </a:r>
                      <a:r>
                        <a:rPr kumimoji="1" lang="en-US" altLang="ja-JP"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50</a:t>
                      </a:r>
                      <a:r>
                        <a:rPr kumimoji="1" lang="ja-JP" altLang="en-US" sz="1400" b="0" i="0" u="none" strike="noStrike" kern="1200" cap="none" spc="0" normalizeH="0" baseline="0" noProof="0" dirty="0">
                          <a:ln>
                            <a:noFill/>
                          </a:ln>
                          <a:solidFill>
                            <a:schemeClr val="tx1"/>
                          </a:solidFill>
                          <a:effectLst/>
                          <a:uLnTx/>
                          <a:uFillTx/>
                          <a:latin typeface="HG丸ｺﾞｼｯｸM-PRO" panose="020F0600000000000000" pitchFamily="50" charset="-128"/>
                          <a:ea typeface="HG丸ｺﾞｼｯｸM-PRO" panose="020F0600000000000000" pitchFamily="50" charset="-128"/>
                          <a:cs typeface="+mn-cs"/>
                        </a:rPr>
                        <a:t>年間、現在価値）</a:t>
                      </a:r>
                    </a:p>
                  </a:txBody>
                  <a:tcPr marL="91429" marR="91429" marT="45777" marB="45777">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9.1</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29" marR="91429" marT="45777" marB="45777"/>
                </a:tc>
                <a:extLst>
                  <a:ext uri="{0D108BD9-81ED-4DB2-BD59-A6C34878D82A}">
                    <a16:rowId xmlns:a16="http://schemas.microsoft.com/office/drawing/2014/main" val="10002"/>
                  </a:ext>
                </a:extLst>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70257914"/>
              </p:ext>
            </p:extLst>
          </p:nvPr>
        </p:nvGraphicFramePr>
        <p:xfrm>
          <a:off x="5006869" y="3020597"/>
          <a:ext cx="3672409" cy="1341448"/>
        </p:xfrm>
        <a:graphic>
          <a:graphicData uri="http://schemas.openxmlformats.org/drawingml/2006/table">
            <a:tbl>
              <a:tblPr firstRow="1" bandRow="1">
                <a:tableStyleId>{5940675A-B579-460E-94D1-54222C63F5DA}</a:tableStyleId>
              </a:tblPr>
              <a:tblGrid>
                <a:gridCol w="216025">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728192">
                  <a:extLst>
                    <a:ext uri="{9D8B030D-6E8A-4147-A177-3AD203B41FA5}">
                      <a16:colId xmlns:a16="http://schemas.microsoft.com/office/drawing/2014/main" val="20002"/>
                    </a:ext>
                  </a:extLst>
                </a:gridCol>
              </a:tblGrid>
              <a:tr h="335360">
                <a:tc gridSpan="2">
                  <a:txBody>
                    <a:bodyPr/>
                    <a:lstStyle/>
                    <a:p>
                      <a:pPr marL="0" algn="ct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総便益</a:t>
                      </a:r>
                      <a:endPar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B w="12700" cmpd="sng">
                      <a:noFill/>
                    </a:lnB>
                  </a:tcPr>
                </a:tc>
                <a:tc hMerge="1">
                  <a:txBody>
                    <a:bodyPr/>
                    <a:lstStyle/>
                    <a:p>
                      <a:pPr marL="0" algn="ctr" defTabSz="914400" rtl="0" eaLnBrk="1" latinLnBrk="0" hangingPunct="1"/>
                      <a:endPar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308.4</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0"/>
                  </a:ext>
                </a:extLst>
              </a:tr>
              <a:tr h="335360">
                <a:tc rowSpan="3">
                  <a:txBody>
                    <a:bodyPr/>
                    <a:lstStyle/>
                    <a:p>
                      <a:pPr marL="0" algn="ctr" defTabSz="914400" rtl="0" eaLnBrk="1" latinLnBrk="0" hangingPunct="1"/>
                      <a:endParaRPr kumimoji="1" lang="ja-JP" altLang="en-US" sz="1400" kern="1200" dirty="0">
                        <a:solidFill>
                          <a:srgbClr val="FF0000"/>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lnT w="12700" cmpd="sng">
                      <a:noFill/>
                    </a:lnT>
                  </a:tcP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走行時間短縮便益</a:t>
                      </a:r>
                    </a:p>
                  </a:txBody>
                  <a:tcPr marL="91456" marR="91456" marT="45761" marB="45761" anchor="ctr"/>
                </a:tc>
                <a:tc>
                  <a:txBody>
                    <a:bodyPr/>
                    <a:lstStyle/>
                    <a:p>
                      <a:pPr marL="0" algn="r" defTabSz="914400" rtl="0" eaLnBrk="1" latinLnBrk="0" hangingPunct="1"/>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285.6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1"/>
                  </a:ext>
                </a:extLst>
              </a:tr>
              <a:tr h="335360">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走行経費減少便益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22.3</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2"/>
                  </a:ext>
                </a:extLst>
              </a:tr>
              <a:tr h="335360">
                <a:tc vMerge="1">
                  <a:txBody>
                    <a:bodyPr/>
                    <a:lstStyle/>
                    <a:p>
                      <a:pPr marL="0" algn="ctr" defTabSz="914400" rtl="0" eaLnBrk="1" latinLnBrk="0" hangingPunct="1"/>
                      <a:endPar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endParaRPr>
                    </a:p>
                  </a:txBody>
                  <a:tcPr marL="91456" marR="91456" marT="45761" marB="45761" anchor="ctr"/>
                </a:tc>
                <a:tc>
                  <a:txBody>
                    <a:bodyPr/>
                    <a:lstStyle/>
                    <a:p>
                      <a:pPr marL="0" algn="ctr" defTabSz="914400" rtl="0" eaLnBrk="1" latinLnBrk="0" hangingPunct="1"/>
                      <a:r>
                        <a:rPr kumimoji="1" lang="ja-JP" altLang="en-US" sz="1400" kern="1200" dirty="0">
                          <a:solidFill>
                            <a:schemeClr val="tx1"/>
                          </a:solidFill>
                          <a:latin typeface="HG丸ｺﾞｼｯｸM-PRO" panose="020F0600000000000000" pitchFamily="50" charset="-128"/>
                          <a:ea typeface="HG丸ｺﾞｼｯｸM-PRO" panose="020F0600000000000000" pitchFamily="50" charset="-128"/>
                          <a:cs typeface="+mn-cs"/>
                        </a:rPr>
                        <a:t>交通事故減少便益</a:t>
                      </a:r>
                    </a:p>
                  </a:txBody>
                  <a:tcPr marL="91456" marR="91456" marT="45761" marB="45761" anchor="ctr"/>
                </a:tc>
                <a:tc>
                  <a:txBody>
                    <a:bodyPr/>
                    <a:lstStyle/>
                    <a:p>
                      <a:pPr marL="0" algn="r" defTabSz="914400" rtl="0" eaLnBrk="1" latinLnBrk="0" hangingPunct="1"/>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　</a:t>
                      </a:r>
                      <a:r>
                        <a:rPr kumimoji="1" lang="en-US" altLang="ja-JP" sz="1600" kern="1200" dirty="0">
                          <a:solidFill>
                            <a:schemeClr val="tx1"/>
                          </a:solidFill>
                          <a:latin typeface="HG丸ｺﾞｼｯｸM-PRO" panose="020F0600000000000000" pitchFamily="50" charset="-128"/>
                          <a:ea typeface="HG丸ｺﾞｼｯｸM-PRO" panose="020F0600000000000000" pitchFamily="50" charset="-128"/>
                          <a:cs typeface="+mn-cs"/>
                        </a:rPr>
                        <a:t>0.6</a:t>
                      </a:r>
                      <a:r>
                        <a:rPr kumimoji="1" lang="ja-JP" altLang="en-US" sz="1600" kern="1200" dirty="0">
                          <a:solidFill>
                            <a:schemeClr val="tx1"/>
                          </a:solidFill>
                          <a:latin typeface="HG丸ｺﾞｼｯｸM-PRO" panose="020F0600000000000000" pitchFamily="50" charset="-128"/>
                          <a:ea typeface="HG丸ｺﾞｼｯｸM-PRO" panose="020F0600000000000000" pitchFamily="50" charset="-128"/>
                          <a:cs typeface="+mn-cs"/>
                        </a:rPr>
                        <a:t>億円</a:t>
                      </a:r>
                    </a:p>
                  </a:txBody>
                  <a:tcPr marL="91456" marR="91456" marT="45761" marB="45761" anchor="ctr"/>
                </a:tc>
                <a:extLst>
                  <a:ext uri="{0D108BD9-81ED-4DB2-BD59-A6C34878D82A}">
                    <a16:rowId xmlns:a16="http://schemas.microsoft.com/office/drawing/2014/main" val="10003"/>
                  </a:ext>
                </a:extLst>
              </a:tr>
            </a:tbl>
          </a:graphicData>
        </a:graphic>
      </p:graphicFrame>
      <p:sp>
        <p:nvSpPr>
          <p:cNvPr id="12" name="テキスト ボックス 33">
            <a:extLst>
              <a:ext uri="{FF2B5EF4-FFF2-40B4-BE49-F238E27FC236}">
                <a16:creationId xmlns:a16="http://schemas.microsoft.com/office/drawing/2014/main" id="{996946EE-C375-B798-B594-45E3C15CD871}"/>
              </a:ext>
            </a:extLst>
          </p:cNvPr>
          <p:cNvSpPr>
            <a:spLocks noChangeArrowheads="1"/>
          </p:cNvSpPr>
          <p:nvPr/>
        </p:nvSpPr>
        <p:spPr bwMode="auto">
          <a:xfrm>
            <a:off x="5090034" y="6387386"/>
            <a:ext cx="273664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en-US" altLang="ja-JP" sz="1200" dirty="0">
                <a:latin typeface="Arial" panose="020B0604020202020204" pitchFamily="34" charset="0"/>
              </a:rPr>
              <a:t>※</a:t>
            </a:r>
            <a:r>
              <a:rPr lang="ja-JP" altLang="en-US" sz="1200" dirty="0">
                <a:latin typeface="Arial" panose="020B0604020202020204" pitchFamily="34" charset="0"/>
              </a:rPr>
              <a:t>総費用及び総便益は</a:t>
            </a:r>
            <a:endParaRPr lang="en-US" altLang="ja-JP" sz="1200" dirty="0">
              <a:latin typeface="Arial" panose="020B0604020202020204" pitchFamily="34" charset="0"/>
            </a:endParaRPr>
          </a:p>
          <a:p>
            <a:pPr eaLnBrk="1" hangingPunct="1">
              <a:spcBef>
                <a:spcPct val="0"/>
              </a:spcBef>
              <a:buFontTx/>
              <a:buNone/>
            </a:pPr>
            <a:r>
              <a:rPr lang="ja-JP" altLang="en-US" sz="1200" dirty="0">
                <a:latin typeface="Arial" panose="020B0604020202020204" pitchFamily="34" charset="0"/>
              </a:rPr>
              <a:t>　 基準年の価値に換算した現在価値額</a:t>
            </a:r>
          </a:p>
        </p:txBody>
      </p:sp>
    </p:spTree>
    <p:extLst>
      <p:ext uri="{BB962C8B-B14F-4D97-AF65-F5344CB8AC3E}">
        <p14:creationId xmlns:p14="http://schemas.microsoft.com/office/powerpoint/2010/main" val="15972880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〇本事業の整備により、周辺の大阪中央環状線（</a:t>
            </a:r>
            <a:r>
              <a:rPr lang="en-US" altLang="ja-JP" dirty="0">
                <a:solidFill>
                  <a:schemeClr val="tx1"/>
                </a:solidFill>
                <a:latin typeface="Arial" charset="0"/>
                <a:ea typeface="ＭＳ Ｐゴシック" charset="-128"/>
              </a:rPr>
              <a:t>-16</a:t>
            </a:r>
            <a:r>
              <a:rPr lang="ja-JP" altLang="en-US" dirty="0">
                <a:solidFill>
                  <a:schemeClr val="tx1"/>
                </a:solidFill>
                <a:latin typeface="Arial" charset="0"/>
                <a:ea typeface="ＭＳ Ｐゴシック" charset="-128"/>
              </a:rPr>
              <a:t>百台）、（旧）大阪中央環状線（</a:t>
            </a:r>
            <a:r>
              <a:rPr lang="en-US" altLang="ja-JP" dirty="0">
                <a:solidFill>
                  <a:schemeClr val="tx1"/>
                </a:solidFill>
                <a:latin typeface="Arial" charset="0"/>
                <a:ea typeface="ＭＳ Ｐゴシック" charset="-128"/>
              </a:rPr>
              <a:t>-42</a:t>
            </a:r>
            <a:r>
              <a:rPr lang="ja-JP" altLang="en-US" dirty="0">
                <a:solidFill>
                  <a:schemeClr val="tx1"/>
                </a:solidFill>
                <a:latin typeface="Arial" charset="0"/>
                <a:ea typeface="ＭＳ Ｐゴシック" charset="-128"/>
              </a:rPr>
              <a:t>百台）、国道</a:t>
            </a:r>
            <a:r>
              <a:rPr lang="en-US" altLang="ja-JP" dirty="0">
                <a:solidFill>
                  <a:schemeClr val="tx1"/>
                </a:solidFill>
                <a:latin typeface="Arial" charset="0"/>
                <a:ea typeface="ＭＳ Ｐゴシック" charset="-128"/>
              </a:rPr>
              <a:t>170</a:t>
            </a:r>
            <a:r>
              <a:rPr lang="ja-JP" altLang="en-US" dirty="0">
                <a:solidFill>
                  <a:schemeClr val="tx1"/>
                </a:solidFill>
                <a:latin typeface="Arial" charset="0"/>
                <a:ea typeface="ＭＳ Ｐゴシック" charset="-128"/>
              </a:rPr>
              <a:t>号（</a:t>
            </a:r>
            <a:r>
              <a:rPr lang="en-US" altLang="ja-JP" dirty="0">
                <a:solidFill>
                  <a:schemeClr val="tx1"/>
                </a:solidFill>
                <a:latin typeface="Arial" charset="0"/>
                <a:ea typeface="ＭＳ Ｐゴシック" charset="-128"/>
              </a:rPr>
              <a:t>-17</a:t>
            </a:r>
            <a:r>
              <a:rPr lang="ja-JP" altLang="en-US" dirty="0">
                <a:solidFill>
                  <a:schemeClr val="tx1"/>
                </a:solidFill>
                <a:latin typeface="Arial" charset="0"/>
                <a:ea typeface="ＭＳ Ｐゴシック" charset="-128"/>
              </a:rPr>
              <a:t>百台）などから八尾富田林線（</a:t>
            </a:r>
            <a:r>
              <a:rPr lang="en-US" altLang="ja-JP" dirty="0">
                <a:solidFill>
                  <a:schemeClr val="tx1"/>
                </a:solidFill>
                <a:latin typeface="Arial" charset="0"/>
                <a:ea typeface="ＭＳ Ｐゴシック" charset="-128"/>
              </a:rPr>
              <a:t>+138</a:t>
            </a:r>
            <a:r>
              <a:rPr lang="ja-JP" altLang="en-US" dirty="0">
                <a:solidFill>
                  <a:schemeClr val="tx1"/>
                </a:solidFill>
                <a:latin typeface="Arial" charset="0"/>
                <a:ea typeface="ＭＳ Ｐゴシック" charset="-128"/>
              </a:rPr>
              <a:t>百台）に交通転換すると予測</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67" name="テキスト ボックス 114">
            <a:extLst>
              <a:ext uri="{FF2B5EF4-FFF2-40B4-BE49-F238E27FC236}">
                <a16:creationId xmlns:a16="http://schemas.microsoft.com/office/drawing/2014/main" id="{7475678B-1499-B5E3-5843-4BFAD706C5DC}"/>
              </a:ext>
            </a:extLst>
          </p:cNvPr>
          <p:cNvSpPr txBox="1">
            <a:spLocks noChangeArrowheads="1"/>
          </p:cNvSpPr>
          <p:nvPr/>
        </p:nvSpPr>
        <p:spPr bwMode="auto">
          <a:xfrm>
            <a:off x="4660773" y="5230256"/>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345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68" name="楕円 22667">
            <a:extLst>
              <a:ext uri="{FF2B5EF4-FFF2-40B4-BE49-F238E27FC236}">
                <a16:creationId xmlns:a16="http://schemas.microsoft.com/office/drawing/2014/main" id="{488193FB-56A6-9492-520A-78E4AF496E40}"/>
              </a:ext>
            </a:extLst>
          </p:cNvPr>
          <p:cNvSpPr/>
          <p:nvPr/>
        </p:nvSpPr>
        <p:spPr>
          <a:xfrm>
            <a:off x="5052344" y="4149703"/>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69" name="フリーフォーム: 図形 22668">
            <a:extLst>
              <a:ext uri="{FF2B5EF4-FFF2-40B4-BE49-F238E27FC236}">
                <a16:creationId xmlns:a16="http://schemas.microsoft.com/office/drawing/2014/main" id="{D3FF92DA-7D1D-146E-8B8C-2B0E56EFDD15}"/>
              </a:ext>
            </a:extLst>
          </p:cNvPr>
          <p:cNvSpPr/>
          <p:nvPr/>
        </p:nvSpPr>
        <p:spPr>
          <a:xfrm>
            <a:off x="5120640" y="4454500"/>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2" name="楕円 22671">
            <a:extLst>
              <a:ext uri="{FF2B5EF4-FFF2-40B4-BE49-F238E27FC236}">
                <a16:creationId xmlns:a16="http://schemas.microsoft.com/office/drawing/2014/main" id="{A97B50C5-5C85-8394-6E65-9D5E9A2F0326}"/>
              </a:ext>
            </a:extLst>
          </p:cNvPr>
          <p:cNvSpPr/>
          <p:nvPr/>
        </p:nvSpPr>
        <p:spPr>
          <a:xfrm>
            <a:off x="7242276" y="4454921"/>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3" name="フリーフォーム: 図形 22672">
            <a:extLst>
              <a:ext uri="{FF2B5EF4-FFF2-40B4-BE49-F238E27FC236}">
                <a16:creationId xmlns:a16="http://schemas.microsoft.com/office/drawing/2014/main" id="{D937E90D-C6CE-8144-76B1-7A7465F0654E}"/>
              </a:ext>
            </a:extLst>
          </p:cNvPr>
          <p:cNvSpPr/>
          <p:nvPr/>
        </p:nvSpPr>
        <p:spPr>
          <a:xfrm rot="19515196">
            <a:off x="7622752" y="4708935"/>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4" name="テキスト ボックス 114">
            <a:extLst>
              <a:ext uri="{FF2B5EF4-FFF2-40B4-BE49-F238E27FC236}">
                <a16:creationId xmlns:a16="http://schemas.microsoft.com/office/drawing/2014/main" id="{48A34D7F-A33E-847B-C690-658ABC762B0A}"/>
              </a:ext>
            </a:extLst>
          </p:cNvPr>
          <p:cNvSpPr txBox="1">
            <a:spLocks noChangeArrowheads="1"/>
          </p:cNvSpPr>
          <p:nvPr/>
        </p:nvSpPr>
        <p:spPr bwMode="auto">
          <a:xfrm>
            <a:off x="7731891" y="5461715"/>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73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5" name="楕円 22674">
            <a:extLst>
              <a:ext uri="{FF2B5EF4-FFF2-40B4-BE49-F238E27FC236}">
                <a16:creationId xmlns:a16="http://schemas.microsoft.com/office/drawing/2014/main" id="{A994B16C-C92C-3174-1363-F372F48DA4A6}"/>
              </a:ext>
            </a:extLst>
          </p:cNvPr>
          <p:cNvSpPr/>
          <p:nvPr/>
        </p:nvSpPr>
        <p:spPr>
          <a:xfrm>
            <a:off x="7753388" y="449840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6" name="フリーフォーム: 図形 22675">
            <a:extLst>
              <a:ext uri="{FF2B5EF4-FFF2-40B4-BE49-F238E27FC236}">
                <a16:creationId xmlns:a16="http://schemas.microsoft.com/office/drawing/2014/main" id="{083800A8-E1FE-34D3-1812-69287165FFE5}"/>
              </a:ext>
            </a:extLst>
          </p:cNvPr>
          <p:cNvSpPr/>
          <p:nvPr/>
        </p:nvSpPr>
        <p:spPr>
          <a:xfrm>
            <a:off x="7943090" y="3691710"/>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7" name="テキスト ボックス 114">
            <a:extLst>
              <a:ext uri="{FF2B5EF4-FFF2-40B4-BE49-F238E27FC236}">
                <a16:creationId xmlns:a16="http://schemas.microsoft.com/office/drawing/2014/main" id="{6C4DF6C1-DCB9-CCBE-454F-1E7BE545E18A}"/>
              </a:ext>
            </a:extLst>
          </p:cNvPr>
          <p:cNvSpPr txBox="1">
            <a:spLocks noChangeArrowheads="1"/>
          </p:cNvSpPr>
          <p:nvPr/>
        </p:nvSpPr>
        <p:spPr bwMode="auto">
          <a:xfrm>
            <a:off x="7660028" y="3464926"/>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385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61218" y="5222102"/>
            <a:ext cx="942566"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361</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79" name="楕円 22678">
            <a:extLst>
              <a:ext uri="{FF2B5EF4-FFF2-40B4-BE49-F238E27FC236}">
                <a16:creationId xmlns:a16="http://schemas.microsoft.com/office/drawing/2014/main" id="{E53A1418-8C88-1C25-FD74-268A1B2A263B}"/>
              </a:ext>
            </a:extLst>
          </p:cNvPr>
          <p:cNvSpPr/>
          <p:nvPr/>
        </p:nvSpPr>
        <p:spPr>
          <a:xfrm>
            <a:off x="452789" y="4141549"/>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521085" y="4446346"/>
            <a:ext cx="76964" cy="75758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1" name="楕円 22680">
            <a:extLst>
              <a:ext uri="{FF2B5EF4-FFF2-40B4-BE49-F238E27FC236}">
                <a16:creationId xmlns:a16="http://schemas.microsoft.com/office/drawing/2014/main" id="{61B85B88-FB9B-F98F-6C9C-0DBB6613D574}"/>
              </a:ext>
            </a:extLst>
          </p:cNvPr>
          <p:cNvSpPr/>
          <p:nvPr/>
        </p:nvSpPr>
        <p:spPr>
          <a:xfrm>
            <a:off x="2642721" y="4446767"/>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2" name="フリーフォーム: 図形 22681">
            <a:extLst>
              <a:ext uri="{FF2B5EF4-FFF2-40B4-BE49-F238E27FC236}">
                <a16:creationId xmlns:a16="http://schemas.microsoft.com/office/drawing/2014/main" id="{AA4A72CE-BE78-D102-CF55-681D9606A302}"/>
              </a:ext>
            </a:extLst>
          </p:cNvPr>
          <p:cNvSpPr/>
          <p:nvPr/>
        </p:nvSpPr>
        <p:spPr>
          <a:xfrm rot="19515196">
            <a:off x="3023197" y="4700781"/>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3132336" y="5453561"/>
            <a:ext cx="1211870"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（旧）大阪中央環状線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115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4" name="楕円 22683">
            <a:extLst>
              <a:ext uri="{FF2B5EF4-FFF2-40B4-BE49-F238E27FC236}">
                <a16:creationId xmlns:a16="http://schemas.microsoft.com/office/drawing/2014/main" id="{AA23461B-8AD2-A9ED-1875-5403BBEEF2DA}"/>
              </a:ext>
            </a:extLst>
          </p:cNvPr>
          <p:cNvSpPr/>
          <p:nvPr/>
        </p:nvSpPr>
        <p:spPr>
          <a:xfrm>
            <a:off x="3153833" y="4490255"/>
            <a:ext cx="307220" cy="307220"/>
          </a:xfrm>
          <a:prstGeom prst="ellipse">
            <a:avLst/>
          </a:prstGeom>
          <a:no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85" name="フリーフォーム: 図形 22684">
            <a:extLst>
              <a:ext uri="{FF2B5EF4-FFF2-40B4-BE49-F238E27FC236}">
                <a16:creationId xmlns:a16="http://schemas.microsoft.com/office/drawing/2014/main" id="{89873ED9-02C6-C0F2-9B15-6E831D12F29C}"/>
              </a:ext>
            </a:extLst>
          </p:cNvPr>
          <p:cNvSpPr/>
          <p:nvPr/>
        </p:nvSpPr>
        <p:spPr>
          <a:xfrm>
            <a:off x="3343535" y="3683556"/>
            <a:ext cx="76964" cy="803242"/>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2BD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6" name="テキスト ボックス 114">
            <a:extLst>
              <a:ext uri="{FF2B5EF4-FFF2-40B4-BE49-F238E27FC236}">
                <a16:creationId xmlns:a16="http://schemas.microsoft.com/office/drawing/2014/main" id="{5EF32F01-0DD1-5E47-3B85-849E0C03297C}"/>
              </a:ext>
            </a:extLst>
          </p:cNvPr>
          <p:cNvSpPr txBox="1">
            <a:spLocks noChangeArrowheads="1"/>
          </p:cNvSpPr>
          <p:nvPr/>
        </p:nvSpPr>
        <p:spPr bwMode="auto">
          <a:xfrm>
            <a:off x="3060473" y="3456772"/>
            <a:ext cx="666849"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国道</a:t>
            </a:r>
            <a:r>
              <a:rPr lang="en-US" altLang="ja-JP" sz="1050" b="1" dirty="0">
                <a:solidFill>
                  <a:srgbClr val="FF0000"/>
                </a:solidFill>
                <a:latin typeface="Arial" charset="0"/>
              </a:rPr>
              <a:t>170</a:t>
            </a:r>
            <a:r>
              <a:rPr lang="ja-JP" altLang="en-US" sz="1050" b="1" dirty="0">
                <a:solidFill>
                  <a:srgbClr val="FF0000"/>
                </a:solidFill>
                <a:latin typeface="Arial" charset="0"/>
              </a:rPr>
              <a:t>号</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402</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19</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Tree>
    <p:extLst>
      <p:ext uri="{BB962C8B-B14F-4D97-AF65-F5344CB8AC3E}">
        <p14:creationId xmlns:p14="http://schemas.microsoft.com/office/powerpoint/2010/main" val="41231633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t="14695"/>
          <a:stretch/>
        </p:blipFill>
        <p:spPr>
          <a:xfrm>
            <a:off x="4595736" y="3447873"/>
            <a:ext cx="4255553" cy="3365503"/>
          </a:xfrm>
          <a:prstGeom prst="rect">
            <a:avLst/>
          </a:prstGeom>
        </p:spPr>
      </p:pic>
      <p:sp>
        <p:nvSpPr>
          <p:cNvPr id="17412" name="Line 1023"/>
          <p:cNvSpPr>
            <a:spLocks noChangeShapeType="1"/>
          </p:cNvSpPr>
          <p:nvPr/>
        </p:nvSpPr>
        <p:spPr bwMode="auto">
          <a:xfrm>
            <a:off x="3594100" y="2058988"/>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3" name="Line 1023"/>
          <p:cNvSpPr>
            <a:spLocks noChangeShapeType="1"/>
          </p:cNvSpPr>
          <p:nvPr/>
        </p:nvSpPr>
        <p:spPr bwMode="auto">
          <a:xfrm>
            <a:off x="4310063" y="1744663"/>
            <a:ext cx="0" cy="0"/>
          </a:xfrm>
          <a:prstGeom prst="line">
            <a:avLst/>
          </a:prstGeom>
          <a:noFill/>
          <a:ln w="9525">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17414"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0522B57D-ABF1-48F6-A6CE-9557C3381466}" type="slidenum">
              <a:rPr lang="ja-JP" altLang="en-US" sz="2000" smtClean="0">
                <a:latin typeface="Arial" charset="0"/>
              </a:rPr>
              <a:pPr eaLnBrk="1" hangingPunct="1">
                <a:spcBef>
                  <a:spcPct val="0"/>
                </a:spcBef>
                <a:buFontTx/>
                <a:buNone/>
              </a:pPr>
              <a:t>2</a:t>
            </a:fld>
            <a:endParaRPr lang="ja-JP" altLang="en-US" sz="2000">
              <a:latin typeface="Arial" charset="0"/>
            </a:endParaRPr>
          </a:p>
        </p:txBody>
      </p:sp>
      <p:sp>
        <p:nvSpPr>
          <p:cNvPr id="20" name="タイトル 2"/>
          <p:cNvSpPr>
            <a:spLocks noGrp="1"/>
          </p:cNvSpPr>
          <p:nvPr>
            <p:ph type="ctrTitle"/>
          </p:nvPr>
        </p:nvSpPr>
        <p:spPr>
          <a:xfrm>
            <a:off x="0" y="0"/>
            <a:ext cx="9144000" cy="554038"/>
          </a:xfrm>
          <a:gradFill>
            <a:gsLst>
              <a:gs pos="0">
                <a:schemeClr val="accent1"/>
              </a:gs>
              <a:gs pos="50000">
                <a:schemeClr val="bg1"/>
              </a:gs>
              <a:gs pos="100000">
                <a:schemeClr val="accent1"/>
              </a:gs>
            </a:gsLst>
            <a:lin ang="5400000" scaled="0"/>
          </a:gradFill>
        </p:spPr>
        <p:txBody>
          <a:bodyPr>
            <a:normAutofit/>
          </a:body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
        <p:nvSpPr>
          <p:cNvPr id="17416" name="正方形/長方形 2"/>
          <p:cNvSpPr>
            <a:spLocks noChangeArrowheads="1"/>
          </p:cNvSpPr>
          <p:nvPr/>
        </p:nvSpPr>
        <p:spPr bwMode="auto">
          <a:xfrm>
            <a:off x="0" y="2826147"/>
            <a:ext cx="1216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000" b="1" dirty="0">
                <a:latin typeface="HGPｺﾞｼｯｸM" pitchFamily="50" charset="-128"/>
                <a:ea typeface="HGPｺﾞｼｯｸM" pitchFamily="50" charset="-128"/>
              </a:rPr>
              <a:t>■位置図</a:t>
            </a:r>
            <a:endParaRPr lang="ja-JP" altLang="en-US" sz="1800" b="1" dirty="0">
              <a:latin typeface="HGPｺﾞｼｯｸM" pitchFamily="50" charset="-128"/>
              <a:ea typeface="HGPｺﾞｼｯｸM" pitchFamily="50" charset="-128"/>
            </a:endParaRPr>
          </a:p>
        </p:txBody>
      </p:sp>
      <p:sp>
        <p:nvSpPr>
          <p:cNvPr id="17417" name="正方形/長方形 15"/>
          <p:cNvSpPr>
            <a:spLocks noChangeArrowheads="1"/>
          </p:cNvSpPr>
          <p:nvPr/>
        </p:nvSpPr>
        <p:spPr bwMode="auto">
          <a:xfrm>
            <a:off x="4514440" y="296083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■事業概要図</a:t>
            </a:r>
          </a:p>
        </p:txBody>
      </p:sp>
      <p:grpSp>
        <p:nvGrpSpPr>
          <p:cNvPr id="17418" name="グループ化 1"/>
          <p:cNvGrpSpPr>
            <a:grpSpLocks/>
          </p:cNvGrpSpPr>
          <p:nvPr/>
        </p:nvGrpSpPr>
        <p:grpSpPr bwMode="auto">
          <a:xfrm>
            <a:off x="148996" y="3210485"/>
            <a:ext cx="1530512" cy="2285385"/>
            <a:chOff x="3531373" y="1934934"/>
            <a:chExt cx="2080212" cy="2988132"/>
          </a:xfrm>
        </p:grpSpPr>
        <p:pic>
          <p:nvPicPr>
            <p:cNvPr id="17420" name="図 2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32414" y="1934934"/>
              <a:ext cx="2079171" cy="298813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7421" name="円/楕円 23"/>
            <p:cNvSpPr>
              <a:spLocks noChangeArrowheads="1"/>
            </p:cNvSpPr>
            <p:nvPr/>
          </p:nvSpPr>
          <p:spPr bwMode="auto">
            <a:xfrm flipH="1" flipV="1">
              <a:off x="5026959" y="3577640"/>
              <a:ext cx="143760" cy="146870"/>
            </a:xfrm>
            <a:prstGeom prst="ellipse">
              <a:avLst/>
            </a:prstGeom>
            <a:solidFill>
              <a:srgbClr val="FF0000"/>
            </a:solidFill>
            <a:ln w="57150" algn="ctr">
              <a:solidFill>
                <a:srgbClr val="FF0000"/>
              </a:solidFill>
              <a:round/>
              <a:headEnd/>
              <a:tailEnd/>
            </a:ln>
          </p:spPr>
          <p:txBody>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endParaRPr lang="ja-JP" altLang="en-US" sz="1800">
                <a:solidFill>
                  <a:schemeClr val="tx2"/>
                </a:solidFill>
                <a:latin typeface="Arial" charset="0"/>
              </a:endParaRPr>
            </a:p>
          </p:txBody>
        </p:sp>
        <p:sp>
          <p:nvSpPr>
            <p:cNvPr id="17422" name="Text Box 301"/>
            <p:cNvSpPr txBox="1">
              <a:spLocks noChangeArrowheads="1"/>
            </p:cNvSpPr>
            <p:nvPr/>
          </p:nvSpPr>
          <p:spPr bwMode="auto">
            <a:xfrm>
              <a:off x="3742238" y="3719570"/>
              <a:ext cx="696236" cy="176929"/>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27432" tIns="18288" rIns="27432" bIns="18288" anchor="ct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600" dirty="0">
                  <a:solidFill>
                    <a:srgbClr val="000000"/>
                  </a:solidFill>
                  <a:latin typeface="ＭＳ Ｐゴシック" charset="-128"/>
                </a:rPr>
                <a:t>事業箇所</a:t>
              </a:r>
            </a:p>
          </p:txBody>
        </p:sp>
        <p:sp>
          <p:nvSpPr>
            <p:cNvPr id="17423" name="Freeform 405"/>
            <p:cNvSpPr>
              <a:spLocks/>
            </p:cNvSpPr>
            <p:nvPr/>
          </p:nvSpPr>
          <p:spPr bwMode="auto">
            <a:xfrm flipV="1">
              <a:off x="3531373" y="3704452"/>
              <a:ext cx="1533924" cy="606458"/>
            </a:xfrm>
            <a:custGeom>
              <a:avLst/>
              <a:gdLst>
                <a:gd name="T0" fmla="*/ 0 w 136"/>
                <a:gd name="T1" fmla="*/ 0 h 20"/>
                <a:gd name="T2" fmla="*/ 2147483647 w 136"/>
                <a:gd name="T3" fmla="*/ 0 h 20"/>
                <a:gd name="T4" fmla="*/ 2147483647 w 136"/>
                <a:gd name="T5" fmla="*/ 2147483647 h 20"/>
                <a:gd name="T6" fmla="*/ 0 60000 65536"/>
                <a:gd name="T7" fmla="*/ 0 60000 65536"/>
                <a:gd name="T8" fmla="*/ 0 60000 65536"/>
              </a:gdLst>
              <a:ahLst/>
              <a:cxnLst>
                <a:cxn ang="T6">
                  <a:pos x="T0" y="T1"/>
                </a:cxn>
                <a:cxn ang="T7">
                  <a:pos x="T2" y="T3"/>
                </a:cxn>
                <a:cxn ang="T8">
                  <a:pos x="T4" y="T5"/>
                </a:cxn>
              </a:cxnLst>
              <a:rect l="0" t="0" r="r" b="b"/>
              <a:pathLst>
                <a:path w="136" h="20">
                  <a:moveTo>
                    <a:pt x="0" y="0"/>
                  </a:moveTo>
                  <a:lnTo>
                    <a:pt x="83" y="0"/>
                  </a:lnTo>
                  <a:lnTo>
                    <a:pt x="136" y="20"/>
                  </a:lnTo>
                </a:path>
              </a:pathLst>
            </a:custGeom>
            <a:noFill/>
            <a:ln w="3810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grpSp>
      <p:grpSp>
        <p:nvGrpSpPr>
          <p:cNvPr id="35" name="グループ化 34"/>
          <p:cNvGrpSpPr/>
          <p:nvPr/>
        </p:nvGrpSpPr>
        <p:grpSpPr>
          <a:xfrm>
            <a:off x="8222523" y="3557892"/>
            <a:ext cx="444090" cy="452846"/>
            <a:chOff x="7006378" y="2325764"/>
            <a:chExt cx="444090" cy="452846"/>
          </a:xfrm>
          <a:solidFill>
            <a:schemeClr val="bg1"/>
          </a:solidFill>
        </p:grpSpPr>
        <p:pic>
          <p:nvPicPr>
            <p:cNvPr id="36" name="Object 3"/>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38" name="WordArt 58"/>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4" name="フリーフォーム 3"/>
          <p:cNvSpPr/>
          <p:nvPr/>
        </p:nvSpPr>
        <p:spPr>
          <a:xfrm>
            <a:off x="6732639" y="4461387"/>
            <a:ext cx="1371600" cy="671052"/>
          </a:xfrm>
          <a:custGeom>
            <a:avLst/>
            <a:gdLst>
              <a:gd name="connsiteX0" fmla="*/ 457200 w 1371600"/>
              <a:gd name="connsiteY0" fmla="*/ 7374 h 671052"/>
              <a:gd name="connsiteX1" fmla="*/ 781664 w 1371600"/>
              <a:gd name="connsiteY1" fmla="*/ 0 h 671052"/>
              <a:gd name="connsiteX2" fmla="*/ 1371600 w 1371600"/>
              <a:gd name="connsiteY2" fmla="*/ 390832 h 671052"/>
              <a:gd name="connsiteX3" fmla="*/ 1327355 w 1371600"/>
              <a:gd name="connsiteY3" fmla="*/ 516194 h 671052"/>
              <a:gd name="connsiteX4" fmla="*/ 1224116 w 1371600"/>
              <a:gd name="connsiteY4" fmla="*/ 442452 h 671052"/>
              <a:gd name="connsiteX5" fmla="*/ 1172496 w 1371600"/>
              <a:gd name="connsiteY5" fmla="*/ 471948 h 671052"/>
              <a:gd name="connsiteX6" fmla="*/ 1305232 w 1371600"/>
              <a:gd name="connsiteY6" fmla="*/ 567813 h 671052"/>
              <a:gd name="connsiteX7" fmla="*/ 1201993 w 1371600"/>
              <a:gd name="connsiteY7" fmla="*/ 671052 h 671052"/>
              <a:gd name="connsiteX8" fmla="*/ 929148 w 1371600"/>
              <a:gd name="connsiteY8" fmla="*/ 464574 h 671052"/>
              <a:gd name="connsiteX9" fmla="*/ 7374 w 1371600"/>
              <a:gd name="connsiteY9" fmla="*/ 530942 h 671052"/>
              <a:gd name="connsiteX10" fmla="*/ 0 w 1371600"/>
              <a:gd name="connsiteY10" fmla="*/ 376084 h 671052"/>
              <a:gd name="connsiteX11" fmla="*/ 353961 w 1371600"/>
              <a:gd name="connsiteY11" fmla="*/ 243348 h 671052"/>
              <a:gd name="connsiteX12" fmla="*/ 457200 w 1371600"/>
              <a:gd name="connsiteY12" fmla="*/ 7374 h 671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1600" h="671052">
                <a:moveTo>
                  <a:pt x="457200" y="7374"/>
                </a:moveTo>
                <a:lnTo>
                  <a:pt x="781664" y="0"/>
                </a:lnTo>
                <a:lnTo>
                  <a:pt x="1371600" y="390832"/>
                </a:lnTo>
                <a:lnTo>
                  <a:pt x="1327355" y="516194"/>
                </a:lnTo>
                <a:lnTo>
                  <a:pt x="1224116" y="442452"/>
                </a:lnTo>
                <a:lnTo>
                  <a:pt x="1172496" y="471948"/>
                </a:lnTo>
                <a:lnTo>
                  <a:pt x="1305232" y="567813"/>
                </a:lnTo>
                <a:lnTo>
                  <a:pt x="1201993" y="671052"/>
                </a:lnTo>
                <a:lnTo>
                  <a:pt x="929148" y="464574"/>
                </a:lnTo>
                <a:lnTo>
                  <a:pt x="7374" y="530942"/>
                </a:lnTo>
                <a:lnTo>
                  <a:pt x="0" y="376084"/>
                </a:lnTo>
                <a:lnTo>
                  <a:pt x="353961" y="243348"/>
                </a:lnTo>
                <a:lnTo>
                  <a:pt x="457200" y="7374"/>
                </a:lnTo>
                <a:close/>
              </a:path>
            </a:pathLst>
          </a:custGeom>
          <a:solidFill>
            <a:schemeClr val="accent5">
              <a:lumMod val="60000"/>
              <a:lumOff val="40000"/>
              <a:alpha val="27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2"/>
          <p:cNvSpPr/>
          <p:nvPr/>
        </p:nvSpPr>
        <p:spPr>
          <a:xfrm>
            <a:off x="6592529" y="4358148"/>
            <a:ext cx="582561" cy="2241755"/>
          </a:xfrm>
          <a:custGeom>
            <a:avLst/>
            <a:gdLst>
              <a:gd name="connsiteX0" fmla="*/ 582561 w 582561"/>
              <a:gd name="connsiteY0" fmla="*/ 0 h 2241755"/>
              <a:gd name="connsiteX1" fmla="*/ 582561 w 582561"/>
              <a:gd name="connsiteY1" fmla="*/ 88491 h 2241755"/>
              <a:gd name="connsiteX2" fmla="*/ 553065 w 582561"/>
              <a:gd name="connsiteY2" fmla="*/ 176981 h 2241755"/>
              <a:gd name="connsiteX3" fmla="*/ 508819 w 582561"/>
              <a:gd name="connsiteY3" fmla="*/ 272846 h 2241755"/>
              <a:gd name="connsiteX4" fmla="*/ 442452 w 582561"/>
              <a:gd name="connsiteY4" fmla="*/ 339213 h 2241755"/>
              <a:gd name="connsiteX5" fmla="*/ 339213 w 582561"/>
              <a:gd name="connsiteY5" fmla="*/ 412955 h 2241755"/>
              <a:gd name="connsiteX6" fmla="*/ 243348 w 582561"/>
              <a:gd name="connsiteY6" fmla="*/ 449826 h 2241755"/>
              <a:gd name="connsiteX7" fmla="*/ 147484 w 582561"/>
              <a:gd name="connsiteY7" fmla="*/ 471949 h 2241755"/>
              <a:gd name="connsiteX8" fmla="*/ 7374 w 582561"/>
              <a:gd name="connsiteY8" fmla="*/ 471949 h 2241755"/>
              <a:gd name="connsiteX9" fmla="*/ 7374 w 582561"/>
              <a:gd name="connsiteY9" fmla="*/ 471949 h 2241755"/>
              <a:gd name="connsiteX10" fmla="*/ 7374 w 582561"/>
              <a:gd name="connsiteY10" fmla="*/ 700549 h 2241755"/>
              <a:gd name="connsiteX11" fmla="*/ 0 w 582561"/>
              <a:gd name="connsiteY11" fmla="*/ 833284 h 2241755"/>
              <a:gd name="connsiteX12" fmla="*/ 22123 w 582561"/>
              <a:gd name="connsiteY12" fmla="*/ 1585452 h 2241755"/>
              <a:gd name="connsiteX13" fmla="*/ 103239 w 582561"/>
              <a:gd name="connsiteY13" fmla="*/ 1836175 h 2241755"/>
              <a:gd name="connsiteX14" fmla="*/ 154858 w 582561"/>
              <a:gd name="connsiteY14" fmla="*/ 1939413 h 2241755"/>
              <a:gd name="connsiteX15" fmla="*/ 140110 w 582561"/>
              <a:gd name="connsiteY15" fmla="*/ 2057400 h 2241755"/>
              <a:gd name="connsiteX16" fmla="*/ 140110 w 582561"/>
              <a:gd name="connsiteY16" fmla="*/ 2241755 h 2241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2561" h="2241755">
                <a:moveTo>
                  <a:pt x="582561" y="0"/>
                </a:moveTo>
                <a:lnTo>
                  <a:pt x="582561" y="88491"/>
                </a:lnTo>
                <a:lnTo>
                  <a:pt x="553065" y="176981"/>
                </a:lnTo>
                <a:lnTo>
                  <a:pt x="508819" y="272846"/>
                </a:lnTo>
                <a:lnTo>
                  <a:pt x="442452" y="339213"/>
                </a:lnTo>
                <a:lnTo>
                  <a:pt x="339213" y="412955"/>
                </a:lnTo>
                <a:lnTo>
                  <a:pt x="243348" y="449826"/>
                </a:lnTo>
                <a:lnTo>
                  <a:pt x="147484" y="471949"/>
                </a:lnTo>
                <a:lnTo>
                  <a:pt x="7374" y="471949"/>
                </a:lnTo>
                <a:lnTo>
                  <a:pt x="7374" y="471949"/>
                </a:lnTo>
                <a:lnTo>
                  <a:pt x="7374" y="700549"/>
                </a:lnTo>
                <a:lnTo>
                  <a:pt x="0" y="833284"/>
                </a:lnTo>
                <a:lnTo>
                  <a:pt x="22123" y="1585452"/>
                </a:lnTo>
                <a:lnTo>
                  <a:pt x="103239" y="1836175"/>
                </a:lnTo>
                <a:lnTo>
                  <a:pt x="154858" y="1939413"/>
                </a:lnTo>
                <a:lnTo>
                  <a:pt x="140110" y="2057400"/>
                </a:lnTo>
                <a:lnTo>
                  <a:pt x="140110" y="2241755"/>
                </a:ln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楕円 4"/>
          <p:cNvSpPr/>
          <p:nvPr/>
        </p:nvSpPr>
        <p:spPr>
          <a:xfrm>
            <a:off x="6487922" y="5013591"/>
            <a:ext cx="223539" cy="604689"/>
          </a:xfrm>
          <a:prstGeom prst="ellipse">
            <a:avLst/>
          </a:prstGeom>
          <a:noFill/>
          <a:ln>
            <a:solidFill>
              <a:srgbClr val="00CC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p:cNvCxnSpPr/>
          <p:nvPr/>
        </p:nvCxnSpPr>
        <p:spPr>
          <a:xfrm flipV="1">
            <a:off x="8055099" y="4359054"/>
            <a:ext cx="752822" cy="6550"/>
          </a:xfrm>
          <a:prstGeom prst="line">
            <a:avLst/>
          </a:prstGeom>
          <a:ln w="19050"/>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a:off x="6948595" y="6594279"/>
            <a:ext cx="178944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1" name="直線矢印コネクタ 10"/>
          <p:cNvCxnSpPr/>
          <p:nvPr/>
        </p:nvCxnSpPr>
        <p:spPr>
          <a:xfrm>
            <a:off x="8464141" y="4395665"/>
            <a:ext cx="0" cy="218777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13" name="テキスト ボックス 12"/>
          <p:cNvSpPr txBox="1"/>
          <p:nvPr/>
        </p:nvSpPr>
        <p:spPr>
          <a:xfrm>
            <a:off x="8146509" y="5200564"/>
            <a:ext cx="889987" cy="430887"/>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本</a:t>
            </a:r>
            <a:r>
              <a:rPr lang="ja-JP" altLang="en-US" sz="1100" b="1" dirty="0"/>
              <a:t>事業区間</a:t>
            </a:r>
            <a:endParaRPr lang="en-US" altLang="ja-JP" sz="1100" b="1" dirty="0"/>
          </a:p>
          <a:p>
            <a:r>
              <a:rPr kumimoji="1" lang="en-US" altLang="ja-JP" sz="1100" b="1" dirty="0"/>
              <a:t>L=3.9</a:t>
            </a:r>
            <a:r>
              <a:rPr kumimoji="1" lang="ja-JP" altLang="en-US" sz="1100" b="1" dirty="0"/>
              <a:t>ｋｍ</a:t>
            </a:r>
          </a:p>
        </p:txBody>
      </p:sp>
      <p:sp>
        <p:nvSpPr>
          <p:cNvPr id="14" name="二等辺三角形 13"/>
          <p:cNvSpPr/>
          <p:nvPr/>
        </p:nvSpPr>
        <p:spPr>
          <a:xfrm>
            <a:off x="7258868" y="4429082"/>
            <a:ext cx="249905" cy="226523"/>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010397" y="2854966"/>
            <a:ext cx="1665841" cy="415498"/>
          </a:xfrm>
          <a:prstGeom prst="rect">
            <a:avLst/>
          </a:prstGeom>
          <a:solidFill>
            <a:schemeClr val="lt1"/>
          </a:solidFill>
          <a:ln>
            <a:solidFill>
              <a:schemeClr val="tx1"/>
            </a:solidFill>
          </a:ln>
        </p:spPr>
        <p:txBody>
          <a:bodyPr wrap="none" rtlCol="0">
            <a:spAutoFit/>
          </a:bodyPr>
          <a:lstStyle/>
          <a:p>
            <a:r>
              <a:rPr lang="zh-CN" altLang="en-US" sz="1050" b="1" dirty="0"/>
              <a:t>大阪府中部広域防災拠点</a:t>
            </a:r>
          </a:p>
          <a:p>
            <a:r>
              <a:rPr lang="zh-CN" altLang="en-US" sz="1050" b="1" dirty="0"/>
              <a:t>大阪府広域医療搬送拠点</a:t>
            </a:r>
          </a:p>
        </p:txBody>
      </p:sp>
      <p:cxnSp>
        <p:nvCxnSpPr>
          <p:cNvPr id="17" name="直線矢印コネクタ 16"/>
          <p:cNvCxnSpPr>
            <a:stCxn id="15" idx="2"/>
          </p:cNvCxnSpPr>
          <p:nvPr/>
        </p:nvCxnSpPr>
        <p:spPr>
          <a:xfrm flipH="1">
            <a:off x="7418439" y="3270464"/>
            <a:ext cx="424879" cy="1152995"/>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sp>
        <p:nvSpPr>
          <p:cNvPr id="57" name="テキスト ボックス 56"/>
          <p:cNvSpPr txBox="1"/>
          <p:nvPr/>
        </p:nvSpPr>
        <p:spPr>
          <a:xfrm>
            <a:off x="6851165" y="5234261"/>
            <a:ext cx="774571" cy="2616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100" b="1" dirty="0"/>
              <a:t>橋梁　</a:t>
            </a:r>
            <a:r>
              <a:rPr kumimoji="1" lang="en-US" altLang="ja-JP" sz="1100" b="1" dirty="0"/>
              <a:t>2</a:t>
            </a:r>
            <a:r>
              <a:rPr kumimoji="1" lang="ja-JP" altLang="en-US" sz="1100" b="1" dirty="0"/>
              <a:t>橋</a:t>
            </a:r>
          </a:p>
        </p:txBody>
      </p:sp>
      <p:sp>
        <p:nvSpPr>
          <p:cNvPr id="59" name="テキスト ボックス 58"/>
          <p:cNvSpPr txBox="1"/>
          <p:nvPr/>
        </p:nvSpPr>
        <p:spPr>
          <a:xfrm>
            <a:off x="7306176" y="4701018"/>
            <a:ext cx="748923" cy="261610"/>
          </a:xfrm>
          <a:prstGeom prst="rect">
            <a:avLst/>
          </a:prstGeom>
          <a:noFill/>
          <a:ln>
            <a:noFill/>
          </a:ln>
        </p:spPr>
        <p:txBody>
          <a:bodyPr wrap="none" rtlCol="0">
            <a:spAutoFit/>
          </a:bodyPr>
          <a:lstStyle/>
          <a:p>
            <a:r>
              <a:rPr kumimoji="1" lang="ja-JP" altLang="en-US" sz="1100" b="1" dirty="0"/>
              <a:t>八尾空港</a:t>
            </a:r>
          </a:p>
        </p:txBody>
      </p:sp>
      <p:sp>
        <p:nvSpPr>
          <p:cNvPr id="18" name="フリーフォーム 17"/>
          <p:cNvSpPr/>
          <p:nvPr/>
        </p:nvSpPr>
        <p:spPr>
          <a:xfrm>
            <a:off x="5164183" y="6374674"/>
            <a:ext cx="3396343" cy="418012"/>
          </a:xfrm>
          <a:custGeom>
            <a:avLst/>
            <a:gdLst>
              <a:gd name="connsiteX0" fmla="*/ 0 w 3396343"/>
              <a:gd name="connsiteY0" fmla="*/ 148046 h 418012"/>
              <a:gd name="connsiteX1" fmla="*/ 313508 w 3396343"/>
              <a:gd name="connsiteY1" fmla="*/ 182880 h 418012"/>
              <a:gd name="connsiteX2" fmla="*/ 487680 w 3396343"/>
              <a:gd name="connsiteY2" fmla="*/ 148046 h 418012"/>
              <a:gd name="connsiteX3" fmla="*/ 618308 w 3396343"/>
              <a:gd name="connsiteY3" fmla="*/ 0 h 418012"/>
              <a:gd name="connsiteX4" fmla="*/ 1254034 w 3396343"/>
              <a:gd name="connsiteY4" fmla="*/ 113212 h 418012"/>
              <a:gd name="connsiteX5" fmla="*/ 1489166 w 3396343"/>
              <a:gd name="connsiteY5" fmla="*/ 226423 h 418012"/>
              <a:gd name="connsiteX6" fmla="*/ 1645920 w 3396343"/>
              <a:gd name="connsiteY6" fmla="*/ 235132 h 418012"/>
              <a:gd name="connsiteX7" fmla="*/ 1933303 w 3396343"/>
              <a:gd name="connsiteY7" fmla="*/ 182880 h 418012"/>
              <a:gd name="connsiteX8" fmla="*/ 2151017 w 3396343"/>
              <a:gd name="connsiteY8" fmla="*/ 165463 h 418012"/>
              <a:gd name="connsiteX9" fmla="*/ 2307771 w 3396343"/>
              <a:gd name="connsiteY9" fmla="*/ 165463 h 418012"/>
              <a:gd name="connsiteX10" fmla="*/ 2629988 w 3396343"/>
              <a:gd name="connsiteY10" fmla="*/ 235132 h 418012"/>
              <a:gd name="connsiteX11" fmla="*/ 3396343 w 3396343"/>
              <a:gd name="connsiteY11" fmla="*/ 418012 h 4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6343" h="418012">
                <a:moveTo>
                  <a:pt x="0" y="148046"/>
                </a:moveTo>
                <a:lnTo>
                  <a:pt x="313508" y="182880"/>
                </a:lnTo>
                <a:lnTo>
                  <a:pt x="487680" y="148046"/>
                </a:lnTo>
                <a:lnTo>
                  <a:pt x="618308" y="0"/>
                </a:lnTo>
                <a:lnTo>
                  <a:pt x="1254034" y="113212"/>
                </a:lnTo>
                <a:lnTo>
                  <a:pt x="1489166" y="226423"/>
                </a:lnTo>
                <a:lnTo>
                  <a:pt x="1645920" y="235132"/>
                </a:lnTo>
                <a:lnTo>
                  <a:pt x="1933303" y="182880"/>
                </a:lnTo>
                <a:lnTo>
                  <a:pt x="2151017" y="165463"/>
                </a:lnTo>
                <a:lnTo>
                  <a:pt x="2307771" y="165463"/>
                </a:lnTo>
                <a:lnTo>
                  <a:pt x="2629988" y="235132"/>
                </a:lnTo>
                <a:lnTo>
                  <a:pt x="3396343" y="418012"/>
                </a:lnTo>
              </a:path>
            </a:pathLst>
          </a:custGeom>
          <a:noFill/>
          <a:ln w="31750">
            <a:solidFill>
              <a:schemeClr val="accent1">
                <a:shade val="50000"/>
                <a:alpha val="8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p:cNvPicPr>
            <a:picLocks noChangeAspect="1"/>
          </p:cNvPicPr>
          <p:nvPr/>
        </p:nvPicPr>
        <p:blipFill>
          <a:blip r:embed="rId6"/>
          <a:stretch>
            <a:fillRect/>
          </a:stretch>
        </p:blipFill>
        <p:spPr>
          <a:xfrm>
            <a:off x="1520111" y="2880971"/>
            <a:ext cx="3068673" cy="3911715"/>
          </a:xfrm>
          <a:prstGeom prst="rect">
            <a:avLst/>
          </a:prstGeom>
        </p:spPr>
      </p:pic>
      <p:sp>
        <p:nvSpPr>
          <p:cNvPr id="65" name="正方形/長方形 15"/>
          <p:cNvSpPr>
            <a:spLocks noChangeArrowheads="1"/>
          </p:cNvSpPr>
          <p:nvPr/>
        </p:nvSpPr>
        <p:spPr bwMode="auto">
          <a:xfrm>
            <a:off x="2847020" y="2940148"/>
            <a:ext cx="2660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1800" b="1" dirty="0">
                <a:latin typeface="Arial" charset="0"/>
              </a:rPr>
              <a:t>※</a:t>
            </a:r>
            <a:r>
              <a:rPr lang="ja-JP" altLang="en-US" sz="1800" b="1" dirty="0">
                <a:latin typeface="Arial" charset="0"/>
              </a:rPr>
              <a:t>事業全体図</a:t>
            </a:r>
          </a:p>
        </p:txBody>
      </p:sp>
      <p:sp>
        <p:nvSpPr>
          <p:cNvPr id="34" name="テキスト ボックス 33"/>
          <p:cNvSpPr txBox="1"/>
          <p:nvPr/>
        </p:nvSpPr>
        <p:spPr>
          <a:xfrm rot="21408346">
            <a:off x="6077917" y="4092896"/>
            <a:ext cx="1370888" cy="276999"/>
          </a:xfrm>
          <a:prstGeom prst="rect">
            <a:avLst/>
          </a:prstGeom>
          <a:noFill/>
          <a:ln>
            <a:noFill/>
          </a:ln>
        </p:spPr>
        <p:txBody>
          <a:bodyPr wrap="none" rtlCol="0">
            <a:spAutoFit/>
          </a:bodyPr>
          <a:lstStyle/>
          <a:p>
            <a:r>
              <a:rPr lang="ja-JP" altLang="en-US" sz="1200" dirty="0"/>
              <a:t>市</a:t>
            </a:r>
            <a:r>
              <a:rPr lang="zh-TW" altLang="en-US" sz="1200" dirty="0"/>
              <a:t>道</a:t>
            </a:r>
            <a:r>
              <a:rPr lang="ja-JP" altLang="en-US" sz="1200" dirty="0"/>
              <a:t>木ノ本田井中</a:t>
            </a:r>
            <a:endParaRPr kumimoji="1" lang="ja-JP" altLang="en-US" sz="1200" dirty="0"/>
          </a:p>
        </p:txBody>
      </p:sp>
      <p:sp>
        <p:nvSpPr>
          <p:cNvPr id="6" name="フリーフォーム 5"/>
          <p:cNvSpPr/>
          <p:nvPr/>
        </p:nvSpPr>
        <p:spPr>
          <a:xfrm>
            <a:off x="5830529" y="4326194"/>
            <a:ext cx="2045110" cy="117987"/>
          </a:xfrm>
          <a:custGeom>
            <a:avLst/>
            <a:gdLst>
              <a:gd name="connsiteX0" fmla="*/ 0 w 2045110"/>
              <a:gd name="connsiteY0" fmla="*/ 117987 h 117987"/>
              <a:gd name="connsiteX1" fmla="*/ 776748 w 2045110"/>
              <a:gd name="connsiteY1" fmla="*/ 58993 h 117987"/>
              <a:gd name="connsiteX2" fmla="*/ 1042219 w 2045110"/>
              <a:gd name="connsiteY2" fmla="*/ 39329 h 117987"/>
              <a:gd name="connsiteX3" fmla="*/ 2045110 w 2045110"/>
              <a:gd name="connsiteY3" fmla="*/ 0 h 117987"/>
            </a:gdLst>
            <a:ahLst/>
            <a:cxnLst>
              <a:cxn ang="0">
                <a:pos x="connsiteX0" y="connsiteY0"/>
              </a:cxn>
              <a:cxn ang="0">
                <a:pos x="connsiteX1" y="connsiteY1"/>
              </a:cxn>
              <a:cxn ang="0">
                <a:pos x="connsiteX2" y="connsiteY2"/>
              </a:cxn>
              <a:cxn ang="0">
                <a:pos x="connsiteX3" y="connsiteY3"/>
              </a:cxn>
            </a:cxnLst>
            <a:rect l="l" t="t" r="r" b="b"/>
            <a:pathLst>
              <a:path w="2045110" h="117987">
                <a:moveTo>
                  <a:pt x="0" y="117987"/>
                </a:moveTo>
                <a:lnTo>
                  <a:pt x="776748" y="58993"/>
                </a:lnTo>
                <a:lnTo>
                  <a:pt x="1042219" y="39329"/>
                </a:lnTo>
                <a:lnTo>
                  <a:pt x="2045110" y="0"/>
                </a:ln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rot="218675">
            <a:off x="5342907" y="6154915"/>
            <a:ext cx="1697106" cy="276999"/>
          </a:xfrm>
          <a:prstGeom prst="rect">
            <a:avLst/>
          </a:prstGeom>
          <a:noFill/>
          <a:ln>
            <a:noFill/>
          </a:ln>
        </p:spPr>
        <p:txBody>
          <a:bodyPr wrap="square" rtlCol="0">
            <a:spAutoFit/>
          </a:bodyPr>
          <a:lstStyle/>
          <a:p>
            <a:r>
              <a:rPr lang="zh-TW" altLang="en-US" sz="1200" dirty="0"/>
              <a:t>府道堺大和高田線</a:t>
            </a:r>
            <a:endParaRPr kumimoji="1" lang="ja-JP" altLang="en-US" sz="1200" dirty="0"/>
          </a:p>
        </p:txBody>
      </p:sp>
      <p:sp>
        <p:nvSpPr>
          <p:cNvPr id="39" name="テキスト ボックス 38"/>
          <p:cNvSpPr txBox="1"/>
          <p:nvPr/>
        </p:nvSpPr>
        <p:spPr>
          <a:xfrm rot="564220">
            <a:off x="4714627" y="4660803"/>
            <a:ext cx="646331" cy="276999"/>
          </a:xfrm>
          <a:prstGeom prst="rect">
            <a:avLst/>
          </a:prstGeom>
          <a:noFill/>
          <a:ln>
            <a:noFill/>
          </a:ln>
        </p:spPr>
        <p:txBody>
          <a:bodyPr wrap="none" rtlCol="0">
            <a:spAutoFit/>
          </a:bodyPr>
          <a:lstStyle/>
          <a:p>
            <a:r>
              <a:rPr kumimoji="1" lang="ja-JP" altLang="en-US" sz="1200" dirty="0"/>
              <a:t>大和川</a:t>
            </a:r>
          </a:p>
        </p:txBody>
      </p:sp>
      <p:cxnSp>
        <p:nvCxnSpPr>
          <p:cNvPr id="40" name="直線コネクタ 39"/>
          <p:cNvCxnSpPr/>
          <p:nvPr/>
        </p:nvCxnSpPr>
        <p:spPr>
          <a:xfrm>
            <a:off x="1979712" y="3512244"/>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a:off x="1835696" y="6594279"/>
            <a:ext cx="576064"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43" name="直線矢印コネクタ 42"/>
          <p:cNvCxnSpPr/>
          <p:nvPr/>
        </p:nvCxnSpPr>
        <p:spPr>
          <a:xfrm>
            <a:off x="1963732" y="3561720"/>
            <a:ext cx="0" cy="2915280"/>
          </a:xfrm>
          <a:prstGeom prst="straightConnector1">
            <a:avLst/>
          </a:prstGeom>
          <a:ln w="22225">
            <a:headEnd type="triangle"/>
            <a:tailEnd type="triangle"/>
          </a:ln>
        </p:spPr>
        <p:style>
          <a:lnRef idx="1">
            <a:schemeClr val="dk1"/>
          </a:lnRef>
          <a:fillRef idx="0">
            <a:schemeClr val="dk1"/>
          </a:fillRef>
          <a:effectRef idx="0">
            <a:schemeClr val="dk1"/>
          </a:effectRef>
          <a:fontRef idx="minor">
            <a:schemeClr val="tx1"/>
          </a:fontRef>
        </p:style>
      </p:cxnSp>
      <p:sp>
        <p:nvSpPr>
          <p:cNvPr id="45" name="テキスト ボックス 44"/>
          <p:cNvSpPr txBox="1"/>
          <p:nvPr/>
        </p:nvSpPr>
        <p:spPr>
          <a:xfrm>
            <a:off x="854076" y="5908066"/>
            <a:ext cx="1031051" cy="430887"/>
          </a:xfrm>
          <a:prstGeom prst="rect">
            <a:avLst/>
          </a:prstGeom>
          <a:solidFill>
            <a:schemeClr val="bg1"/>
          </a:solidFill>
          <a:ln>
            <a:solidFill>
              <a:schemeClr val="dk1">
                <a:shade val="95000"/>
                <a:satMod val="105000"/>
              </a:schemeClr>
            </a:solidFill>
          </a:ln>
        </p:spPr>
        <p:txBody>
          <a:bodyPr wrap="none" rtlCol="0">
            <a:spAutoFit/>
          </a:bodyPr>
          <a:lstStyle/>
          <a:p>
            <a:r>
              <a:rPr lang="ja-JP" altLang="en-US" sz="1100" b="1" dirty="0"/>
              <a:t>全体事業区間</a:t>
            </a:r>
            <a:endParaRPr lang="en-US" altLang="ja-JP" sz="1100" b="1" dirty="0"/>
          </a:p>
          <a:p>
            <a:r>
              <a:rPr kumimoji="1" lang="en-US" altLang="ja-JP" sz="1100" b="1" dirty="0"/>
              <a:t>L=11.5</a:t>
            </a:r>
            <a:r>
              <a:rPr kumimoji="1" lang="ja-JP" altLang="en-US" sz="1100" b="1" dirty="0"/>
              <a:t>ｋｍ</a:t>
            </a:r>
          </a:p>
        </p:txBody>
      </p:sp>
      <p:sp>
        <p:nvSpPr>
          <p:cNvPr id="41" name="正方形/長方形 4"/>
          <p:cNvSpPr>
            <a:spLocks noChangeArrowheads="1"/>
          </p:cNvSpPr>
          <p:nvPr/>
        </p:nvSpPr>
        <p:spPr bwMode="auto">
          <a:xfrm>
            <a:off x="76537" y="564675"/>
            <a:ext cx="8928992"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1800" b="1" dirty="0">
                <a:latin typeface="Arial" charset="0"/>
              </a:rPr>
              <a:t>■事業目的</a:t>
            </a:r>
            <a:endParaRPr lang="en-US" altLang="ja-JP" sz="1800" b="1" dirty="0">
              <a:latin typeface="Arial" charset="0"/>
            </a:endParaRPr>
          </a:p>
          <a:p>
            <a:pPr eaLnBrk="1" hangingPunct="1">
              <a:spcBef>
                <a:spcPct val="0"/>
              </a:spcBef>
              <a:buNone/>
            </a:pPr>
            <a:r>
              <a:rPr lang="ja-JP" altLang="en-US" sz="1800" dirty="0">
                <a:latin typeface="ＭＳ ゴシック" pitchFamily="49" charset="-128"/>
                <a:ea typeface="ＭＳ ゴシック" pitchFamily="49" charset="-128"/>
              </a:rPr>
              <a:t>　本路線は、八尾市から富田林市までを南北に結ぶ主要幹線道路で、順次整備を進めているところであり、大和川以南から八尾空港に拠点を置く大阪府中部広域防災拠点及び大阪府広域医療搬送拠点への重要なアクセス機能を担う路線である。</a:t>
            </a:r>
            <a:endParaRPr lang="en-US" altLang="ja-JP" sz="1800" dirty="0">
              <a:latin typeface="ＭＳ ゴシック" pitchFamily="49" charset="-128"/>
              <a:ea typeface="ＭＳ ゴシック" pitchFamily="49" charset="-128"/>
            </a:endParaRPr>
          </a:p>
          <a:p>
            <a:pPr eaLnBrk="1" hangingPunct="1">
              <a:spcBef>
                <a:spcPct val="0"/>
              </a:spcBef>
              <a:buNone/>
            </a:pPr>
            <a:r>
              <a:rPr lang="ja-JP" altLang="en-US" sz="1800" dirty="0">
                <a:latin typeface="ＭＳ ゴシック" pitchFamily="49" charset="-128"/>
                <a:ea typeface="ＭＳ ゴシック" pitchFamily="49" charset="-128"/>
              </a:rPr>
              <a:t>　本事業は、中部広域防災拠点や広域医療搬送拠点への一次アクセス道路として都市計画決定に基づき整備を行うもので、災害時に迅速かつ的確な対応を可能とする道路へと整備を行い、整備後には広域緊急交通路として位置づけ、防災機能の強化を図るものである。</a:t>
            </a:r>
          </a:p>
        </p:txBody>
      </p:sp>
    </p:spTree>
    <p:extLst>
      <p:ext uri="{BB962C8B-B14F-4D97-AF65-F5344CB8AC3E}">
        <p14:creationId xmlns:p14="http://schemas.microsoft.com/office/powerpoint/2010/main" val="21571044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２．事業の必要性等に関する視点</a:t>
            </a:r>
          </a:p>
        </p:txBody>
      </p:sp>
      <p:sp>
        <p:nvSpPr>
          <p:cNvPr id="22537" name="正方形/長方形 4"/>
          <p:cNvSpPr>
            <a:spLocks noChangeArrowheads="1"/>
          </p:cNvSpPr>
          <p:nvPr/>
        </p:nvSpPr>
        <p:spPr bwMode="auto">
          <a:xfrm>
            <a:off x="15287" y="565960"/>
            <a:ext cx="43148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HGSｺﾞｼｯｸM" pitchFamily="50" charset="-128"/>
                <a:ea typeface="HGSｺﾞｼｯｸM" pitchFamily="50" charset="-128"/>
              </a:rPr>
              <a:t>■</a:t>
            </a:r>
            <a:r>
              <a:rPr lang="ja-JP" altLang="en-US" sz="2000" b="1" dirty="0">
                <a:latin typeface="Arial" charset="0"/>
              </a:rPr>
              <a:t>事業の投資効果（費用便益分析）③</a:t>
            </a:r>
          </a:p>
        </p:txBody>
      </p:sp>
      <p:pic>
        <p:nvPicPr>
          <p:cNvPr id="3" name="図 2">
            <a:extLst>
              <a:ext uri="{FF2B5EF4-FFF2-40B4-BE49-F238E27FC236}">
                <a16:creationId xmlns:a16="http://schemas.microsoft.com/office/drawing/2014/main" id="{48501823-402F-7CE4-A5B4-E652BFFA170E}"/>
              </a:ext>
            </a:extLst>
          </p:cNvPr>
          <p:cNvPicPr>
            <a:picLocks noChangeAspect="1"/>
          </p:cNvPicPr>
          <p:nvPr/>
        </p:nvPicPr>
        <p:blipFill rotWithShape="1">
          <a:blip r:embed="rId3"/>
          <a:srcRect l="15624" t="15250" r="22002" b="13329"/>
          <a:stretch/>
        </p:blipFill>
        <p:spPr>
          <a:xfrm>
            <a:off x="61732" y="1489109"/>
            <a:ext cx="4411977" cy="4898029"/>
          </a:xfrm>
          <a:prstGeom prst="rect">
            <a:avLst/>
          </a:prstGeom>
        </p:spPr>
      </p:pic>
      <p:sp>
        <p:nvSpPr>
          <p:cNvPr id="4" name="フリーフォーム: 図形 3">
            <a:extLst>
              <a:ext uri="{FF2B5EF4-FFF2-40B4-BE49-F238E27FC236}">
                <a16:creationId xmlns:a16="http://schemas.microsoft.com/office/drawing/2014/main" id="{D7F04B1A-DE20-80C0-129A-0EEA2025913B}"/>
              </a:ext>
            </a:extLst>
          </p:cNvPr>
          <p:cNvSpPr/>
          <p:nvPr/>
        </p:nvSpPr>
        <p:spPr>
          <a:xfrm>
            <a:off x="1841612"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フリーフォーム: 図形 5">
            <a:extLst>
              <a:ext uri="{FF2B5EF4-FFF2-40B4-BE49-F238E27FC236}">
                <a16:creationId xmlns:a16="http://schemas.microsoft.com/office/drawing/2014/main" id="{6790B24D-4D3C-9E76-580D-4723A0004BF8}"/>
              </a:ext>
            </a:extLst>
          </p:cNvPr>
          <p:cNvSpPr/>
          <p:nvPr/>
        </p:nvSpPr>
        <p:spPr>
          <a:xfrm>
            <a:off x="309574"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92AA3972-98F8-AA80-A5AC-A5848A9F73DF}"/>
              </a:ext>
            </a:extLst>
          </p:cNvPr>
          <p:cNvSpPr/>
          <p:nvPr/>
        </p:nvSpPr>
        <p:spPr>
          <a:xfrm>
            <a:off x="3356087"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86095165-CAEB-598B-70CC-0B5530A12BD5}"/>
              </a:ext>
            </a:extLst>
          </p:cNvPr>
          <p:cNvSpPr/>
          <p:nvPr/>
        </p:nvSpPr>
        <p:spPr>
          <a:xfrm flipH="1">
            <a:off x="1041513"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4CE2DD51-FDD9-ACC0-6580-0DF73149948C}"/>
              </a:ext>
            </a:extLst>
          </p:cNvPr>
          <p:cNvSpPr txBox="1"/>
          <p:nvPr/>
        </p:nvSpPr>
        <p:spPr>
          <a:xfrm rot="18657775">
            <a:off x="3547989" y="3752393"/>
            <a:ext cx="415498" cy="276999"/>
          </a:xfrm>
          <a:prstGeom prst="rect">
            <a:avLst/>
          </a:prstGeom>
          <a:noFill/>
        </p:spPr>
        <p:txBody>
          <a:bodyPr wrap="none" rtlCol="0">
            <a:spAutoFit/>
          </a:bodyPr>
          <a:lstStyle/>
          <a:p>
            <a:r>
              <a:rPr kumimoji="1" lang="en-US" altLang="ja-JP" sz="1200" b="1" dirty="0">
                <a:latin typeface="+mn-ea"/>
              </a:rPr>
              <a:t>352</a:t>
            </a:r>
            <a:endParaRPr kumimoji="1" lang="ja-JP" altLang="en-US" sz="1200" b="1" dirty="0">
              <a:latin typeface="+mn-ea"/>
            </a:endParaRPr>
          </a:p>
        </p:txBody>
      </p:sp>
      <p:sp>
        <p:nvSpPr>
          <p:cNvPr id="13" name="フリーフォーム: 図形 12">
            <a:extLst>
              <a:ext uri="{FF2B5EF4-FFF2-40B4-BE49-F238E27FC236}">
                <a16:creationId xmlns:a16="http://schemas.microsoft.com/office/drawing/2014/main" id="{7F1BA821-05D9-8E5A-6E83-9907FF45F84A}"/>
              </a:ext>
            </a:extLst>
          </p:cNvPr>
          <p:cNvSpPr/>
          <p:nvPr/>
        </p:nvSpPr>
        <p:spPr>
          <a:xfrm>
            <a:off x="1968742"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リーフォーム: 図形 13">
            <a:extLst>
              <a:ext uri="{FF2B5EF4-FFF2-40B4-BE49-F238E27FC236}">
                <a16:creationId xmlns:a16="http://schemas.microsoft.com/office/drawing/2014/main" id="{12698975-79B7-61E4-1066-B126D7089133}"/>
              </a:ext>
            </a:extLst>
          </p:cNvPr>
          <p:cNvSpPr/>
          <p:nvPr/>
        </p:nvSpPr>
        <p:spPr>
          <a:xfrm>
            <a:off x="1959901"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5EB8BB7C-B3A9-FC87-D135-C8F881AD4F83}"/>
              </a:ext>
            </a:extLst>
          </p:cNvPr>
          <p:cNvSpPr txBox="1"/>
          <p:nvPr/>
        </p:nvSpPr>
        <p:spPr>
          <a:xfrm rot="2000894">
            <a:off x="2782842"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6" name="テキスト ボックス 15">
            <a:extLst>
              <a:ext uri="{FF2B5EF4-FFF2-40B4-BE49-F238E27FC236}">
                <a16:creationId xmlns:a16="http://schemas.microsoft.com/office/drawing/2014/main" id="{B502692D-B4D6-144C-E4E0-7321A3D59E84}"/>
              </a:ext>
            </a:extLst>
          </p:cNvPr>
          <p:cNvSpPr txBox="1"/>
          <p:nvPr/>
        </p:nvSpPr>
        <p:spPr>
          <a:xfrm>
            <a:off x="2766220" y="2737427"/>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7" name="テキスト ボックス 16">
            <a:extLst>
              <a:ext uri="{FF2B5EF4-FFF2-40B4-BE49-F238E27FC236}">
                <a16:creationId xmlns:a16="http://schemas.microsoft.com/office/drawing/2014/main" id="{AE281EAB-97DB-A159-9A33-DF9B3D5B3C5E}"/>
              </a:ext>
            </a:extLst>
          </p:cNvPr>
          <p:cNvSpPr txBox="1"/>
          <p:nvPr/>
        </p:nvSpPr>
        <p:spPr>
          <a:xfrm>
            <a:off x="2287124" y="2738764"/>
            <a:ext cx="415498" cy="276999"/>
          </a:xfrm>
          <a:prstGeom prst="rect">
            <a:avLst/>
          </a:prstGeom>
          <a:noFill/>
        </p:spPr>
        <p:txBody>
          <a:bodyPr wrap="none" rtlCol="0">
            <a:spAutoFit/>
          </a:bodyPr>
          <a:lstStyle/>
          <a:p>
            <a:r>
              <a:rPr kumimoji="1" lang="en-US" altLang="ja-JP" sz="1200" b="1" dirty="0">
                <a:latin typeface="+mn-ea"/>
              </a:rPr>
              <a:t>104</a:t>
            </a:r>
            <a:endParaRPr kumimoji="1" lang="ja-JP" altLang="en-US" sz="1200" b="1" dirty="0">
              <a:latin typeface="+mn-ea"/>
            </a:endParaRPr>
          </a:p>
        </p:txBody>
      </p:sp>
      <p:sp>
        <p:nvSpPr>
          <p:cNvPr id="18" name="テキスト ボックス 17">
            <a:extLst>
              <a:ext uri="{FF2B5EF4-FFF2-40B4-BE49-F238E27FC236}">
                <a16:creationId xmlns:a16="http://schemas.microsoft.com/office/drawing/2014/main" id="{E41C5D27-EFC8-8E25-6389-AFF93A327CDF}"/>
              </a:ext>
            </a:extLst>
          </p:cNvPr>
          <p:cNvSpPr txBox="1"/>
          <p:nvPr/>
        </p:nvSpPr>
        <p:spPr>
          <a:xfrm>
            <a:off x="1876793" y="2757526"/>
            <a:ext cx="415498" cy="276999"/>
          </a:xfrm>
          <a:prstGeom prst="rect">
            <a:avLst/>
          </a:prstGeom>
          <a:noFill/>
        </p:spPr>
        <p:txBody>
          <a:bodyPr wrap="none" rtlCol="0">
            <a:spAutoFit/>
          </a:bodyPr>
          <a:lstStyle/>
          <a:p>
            <a:r>
              <a:rPr kumimoji="1" lang="en-US" altLang="ja-JP" sz="1200" b="1" dirty="0">
                <a:latin typeface="+mn-ea"/>
              </a:rPr>
              <a:t>130</a:t>
            </a:r>
            <a:endParaRPr kumimoji="1" lang="ja-JP" altLang="en-US" sz="1200" b="1" dirty="0">
              <a:latin typeface="+mn-ea"/>
            </a:endParaRPr>
          </a:p>
        </p:txBody>
      </p:sp>
      <p:sp>
        <p:nvSpPr>
          <p:cNvPr id="20" name="テキスト ボックス 19">
            <a:extLst>
              <a:ext uri="{FF2B5EF4-FFF2-40B4-BE49-F238E27FC236}">
                <a16:creationId xmlns:a16="http://schemas.microsoft.com/office/drawing/2014/main" id="{0D8540CA-20D6-3FE9-185E-72D7B55B79A6}"/>
              </a:ext>
            </a:extLst>
          </p:cNvPr>
          <p:cNvSpPr txBox="1"/>
          <p:nvPr/>
        </p:nvSpPr>
        <p:spPr>
          <a:xfrm>
            <a:off x="1420955" y="2784013"/>
            <a:ext cx="338554" cy="276999"/>
          </a:xfrm>
          <a:prstGeom prst="rect">
            <a:avLst/>
          </a:prstGeom>
          <a:noFill/>
        </p:spPr>
        <p:txBody>
          <a:bodyPr wrap="none" rtlCol="0">
            <a:spAutoFit/>
          </a:bodyPr>
          <a:lstStyle/>
          <a:p>
            <a:r>
              <a:rPr kumimoji="1" lang="en-US" altLang="ja-JP" sz="1200" b="1" dirty="0">
                <a:latin typeface="+mn-ea"/>
              </a:rPr>
              <a:t>84</a:t>
            </a:r>
            <a:endParaRPr kumimoji="1" lang="ja-JP" altLang="en-US" sz="1200" b="1" dirty="0">
              <a:latin typeface="+mn-ea"/>
            </a:endParaRPr>
          </a:p>
        </p:txBody>
      </p:sp>
      <p:sp>
        <p:nvSpPr>
          <p:cNvPr id="21" name="テキスト ボックス 20">
            <a:extLst>
              <a:ext uri="{FF2B5EF4-FFF2-40B4-BE49-F238E27FC236}">
                <a16:creationId xmlns:a16="http://schemas.microsoft.com/office/drawing/2014/main" id="{1B8C9590-6BB1-4C8C-A45F-A6D4B2969789}"/>
              </a:ext>
            </a:extLst>
          </p:cNvPr>
          <p:cNvSpPr txBox="1"/>
          <p:nvPr/>
        </p:nvSpPr>
        <p:spPr>
          <a:xfrm rot="16039020">
            <a:off x="1075773" y="2465698"/>
            <a:ext cx="415498" cy="276999"/>
          </a:xfrm>
          <a:prstGeom prst="rect">
            <a:avLst/>
          </a:prstGeom>
          <a:noFill/>
        </p:spPr>
        <p:txBody>
          <a:bodyPr wrap="none" rtlCol="0">
            <a:spAutoFit/>
          </a:bodyPr>
          <a:lstStyle/>
          <a:p>
            <a:r>
              <a:rPr kumimoji="1" lang="en-US" altLang="ja-JP" sz="1200" b="1" dirty="0">
                <a:latin typeface="+mn-ea"/>
              </a:rPr>
              <a:t>535</a:t>
            </a:r>
            <a:endParaRPr kumimoji="1" lang="ja-JP" altLang="en-US" sz="1200" b="1" dirty="0">
              <a:latin typeface="+mn-ea"/>
            </a:endParaRPr>
          </a:p>
        </p:txBody>
      </p:sp>
      <p:sp>
        <p:nvSpPr>
          <p:cNvPr id="22" name="テキスト ボックス 21">
            <a:extLst>
              <a:ext uri="{FF2B5EF4-FFF2-40B4-BE49-F238E27FC236}">
                <a16:creationId xmlns:a16="http://schemas.microsoft.com/office/drawing/2014/main" id="{58E2DEFC-E160-8622-4277-5CF37D323271}"/>
              </a:ext>
            </a:extLst>
          </p:cNvPr>
          <p:cNvSpPr txBox="1"/>
          <p:nvPr/>
        </p:nvSpPr>
        <p:spPr>
          <a:xfrm rot="16518369">
            <a:off x="816991" y="1887478"/>
            <a:ext cx="415498" cy="276999"/>
          </a:xfrm>
          <a:prstGeom prst="rect">
            <a:avLst/>
          </a:prstGeom>
          <a:noFill/>
        </p:spPr>
        <p:txBody>
          <a:bodyPr wrap="none" rtlCol="0">
            <a:spAutoFit/>
          </a:bodyPr>
          <a:lstStyle/>
          <a:p>
            <a:r>
              <a:rPr kumimoji="1" lang="en-US" altLang="ja-JP" sz="1200" b="1" dirty="0">
                <a:latin typeface="+mn-ea"/>
              </a:rPr>
              <a:t>626</a:t>
            </a:r>
            <a:endParaRPr kumimoji="1" lang="ja-JP" altLang="en-US" sz="1200" b="1" dirty="0">
              <a:latin typeface="+mn-ea"/>
            </a:endParaRPr>
          </a:p>
        </p:txBody>
      </p:sp>
      <p:sp>
        <p:nvSpPr>
          <p:cNvPr id="23" name="テキスト ボックス 22">
            <a:extLst>
              <a:ext uri="{FF2B5EF4-FFF2-40B4-BE49-F238E27FC236}">
                <a16:creationId xmlns:a16="http://schemas.microsoft.com/office/drawing/2014/main" id="{C0535F21-90DD-789F-66DE-5A817EE295ED}"/>
              </a:ext>
            </a:extLst>
          </p:cNvPr>
          <p:cNvSpPr txBox="1"/>
          <p:nvPr/>
        </p:nvSpPr>
        <p:spPr>
          <a:xfrm rot="15592340">
            <a:off x="1159495" y="3310867"/>
            <a:ext cx="415498" cy="276999"/>
          </a:xfrm>
          <a:prstGeom prst="rect">
            <a:avLst/>
          </a:prstGeom>
          <a:noFill/>
        </p:spPr>
        <p:txBody>
          <a:bodyPr wrap="none" rtlCol="0">
            <a:spAutoFit/>
          </a:bodyPr>
          <a:lstStyle/>
          <a:p>
            <a:r>
              <a:rPr kumimoji="1" lang="en-US" altLang="ja-JP" sz="1200" b="1" dirty="0">
                <a:latin typeface="+mn-ea"/>
              </a:rPr>
              <a:t>770</a:t>
            </a:r>
            <a:endParaRPr kumimoji="1" lang="ja-JP" altLang="en-US" sz="1200" b="1" dirty="0">
              <a:latin typeface="+mn-ea"/>
            </a:endParaRPr>
          </a:p>
        </p:txBody>
      </p:sp>
      <p:sp>
        <p:nvSpPr>
          <p:cNvPr id="24" name="テキスト ボックス 23">
            <a:extLst>
              <a:ext uri="{FF2B5EF4-FFF2-40B4-BE49-F238E27FC236}">
                <a16:creationId xmlns:a16="http://schemas.microsoft.com/office/drawing/2014/main" id="{93E8D42E-CFCE-586E-1DF1-E86BC5D065AB}"/>
              </a:ext>
            </a:extLst>
          </p:cNvPr>
          <p:cNvSpPr txBox="1"/>
          <p:nvPr/>
        </p:nvSpPr>
        <p:spPr>
          <a:xfrm rot="15321465">
            <a:off x="842705" y="3251566"/>
            <a:ext cx="415498" cy="276999"/>
          </a:xfrm>
          <a:prstGeom prst="rect">
            <a:avLst/>
          </a:prstGeom>
          <a:noFill/>
        </p:spPr>
        <p:txBody>
          <a:bodyPr wrap="square" rtlCol="0">
            <a:spAutoFit/>
          </a:bodyPr>
          <a:lstStyle/>
          <a:p>
            <a:r>
              <a:rPr kumimoji="1" lang="en-US" altLang="ja-JP" sz="1200" b="1" dirty="0">
                <a:latin typeface="+mn-ea"/>
              </a:rPr>
              <a:t>382</a:t>
            </a:r>
            <a:endParaRPr kumimoji="1" lang="ja-JP" altLang="en-US" sz="1200" b="1" dirty="0">
              <a:latin typeface="+mn-ea"/>
            </a:endParaRPr>
          </a:p>
        </p:txBody>
      </p:sp>
      <p:sp>
        <p:nvSpPr>
          <p:cNvPr id="25" name="テキスト ボックス 24">
            <a:extLst>
              <a:ext uri="{FF2B5EF4-FFF2-40B4-BE49-F238E27FC236}">
                <a16:creationId xmlns:a16="http://schemas.microsoft.com/office/drawing/2014/main" id="{F66C875A-2959-128F-5A39-7A89F453C887}"/>
              </a:ext>
            </a:extLst>
          </p:cNvPr>
          <p:cNvSpPr txBox="1"/>
          <p:nvPr/>
        </p:nvSpPr>
        <p:spPr>
          <a:xfrm rot="19373033">
            <a:off x="391532" y="4138981"/>
            <a:ext cx="415498" cy="276999"/>
          </a:xfrm>
          <a:prstGeom prst="rect">
            <a:avLst/>
          </a:prstGeom>
          <a:noFill/>
        </p:spPr>
        <p:txBody>
          <a:bodyPr wrap="square" rtlCol="0">
            <a:spAutoFit/>
          </a:bodyPr>
          <a:lstStyle/>
          <a:p>
            <a:r>
              <a:rPr kumimoji="1" lang="en-US" altLang="ja-JP" sz="1200" b="1" dirty="0">
                <a:latin typeface="+mn-ea"/>
              </a:rPr>
              <a:t>361</a:t>
            </a:r>
            <a:endParaRPr kumimoji="1" lang="ja-JP" altLang="en-US" sz="1200" b="1" dirty="0">
              <a:latin typeface="+mn-ea"/>
            </a:endParaRPr>
          </a:p>
        </p:txBody>
      </p:sp>
      <p:sp>
        <p:nvSpPr>
          <p:cNvPr id="26" name="テキスト ボックス 25">
            <a:extLst>
              <a:ext uri="{FF2B5EF4-FFF2-40B4-BE49-F238E27FC236}">
                <a16:creationId xmlns:a16="http://schemas.microsoft.com/office/drawing/2014/main" id="{485AF370-59A1-D068-206E-8EFDDB043FF7}"/>
              </a:ext>
            </a:extLst>
          </p:cNvPr>
          <p:cNvSpPr txBox="1"/>
          <p:nvPr/>
        </p:nvSpPr>
        <p:spPr>
          <a:xfrm rot="19373033">
            <a:off x="704047" y="4258847"/>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7" name="テキスト ボックス 26">
            <a:extLst>
              <a:ext uri="{FF2B5EF4-FFF2-40B4-BE49-F238E27FC236}">
                <a16:creationId xmlns:a16="http://schemas.microsoft.com/office/drawing/2014/main" id="{3DEFC9A5-C312-354A-9734-9BE7D87F8F8F}"/>
              </a:ext>
            </a:extLst>
          </p:cNvPr>
          <p:cNvSpPr txBox="1"/>
          <p:nvPr/>
        </p:nvSpPr>
        <p:spPr>
          <a:xfrm rot="15689529">
            <a:off x="454809" y="5249408"/>
            <a:ext cx="415498" cy="276999"/>
          </a:xfrm>
          <a:prstGeom prst="rect">
            <a:avLst/>
          </a:prstGeom>
          <a:noFill/>
        </p:spPr>
        <p:txBody>
          <a:bodyPr wrap="square" rtlCol="0">
            <a:spAutoFit/>
          </a:bodyPr>
          <a:lstStyle/>
          <a:p>
            <a:r>
              <a:rPr kumimoji="1" lang="en-US" altLang="ja-JP" sz="1200" b="1" dirty="0">
                <a:latin typeface="+mn-ea"/>
              </a:rPr>
              <a:t>672</a:t>
            </a:r>
            <a:endParaRPr kumimoji="1" lang="ja-JP" altLang="en-US" sz="1200" b="1" dirty="0">
              <a:latin typeface="+mn-ea"/>
            </a:endParaRPr>
          </a:p>
        </p:txBody>
      </p:sp>
      <p:sp>
        <p:nvSpPr>
          <p:cNvPr id="28" name="テキスト ボックス 27">
            <a:extLst>
              <a:ext uri="{FF2B5EF4-FFF2-40B4-BE49-F238E27FC236}">
                <a16:creationId xmlns:a16="http://schemas.microsoft.com/office/drawing/2014/main" id="{5B92D9F2-E203-3B92-3461-4BE0B993ECC4}"/>
              </a:ext>
            </a:extLst>
          </p:cNvPr>
          <p:cNvSpPr txBox="1"/>
          <p:nvPr/>
        </p:nvSpPr>
        <p:spPr>
          <a:xfrm rot="15616196">
            <a:off x="86051"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29" name="テキスト ボックス 28">
            <a:extLst>
              <a:ext uri="{FF2B5EF4-FFF2-40B4-BE49-F238E27FC236}">
                <a16:creationId xmlns:a16="http://schemas.microsoft.com/office/drawing/2014/main" id="{938439DC-E0AB-C32D-CE5B-05DDA946D0EF}"/>
              </a:ext>
            </a:extLst>
          </p:cNvPr>
          <p:cNvSpPr txBox="1"/>
          <p:nvPr/>
        </p:nvSpPr>
        <p:spPr>
          <a:xfrm rot="16030717">
            <a:off x="1597955" y="3038933"/>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30" name="テキスト ボックス 29">
            <a:extLst>
              <a:ext uri="{FF2B5EF4-FFF2-40B4-BE49-F238E27FC236}">
                <a16:creationId xmlns:a16="http://schemas.microsoft.com/office/drawing/2014/main" id="{F8009F18-483E-54F1-DF1A-D03FBC127315}"/>
              </a:ext>
            </a:extLst>
          </p:cNvPr>
          <p:cNvSpPr txBox="1"/>
          <p:nvPr/>
        </p:nvSpPr>
        <p:spPr>
          <a:xfrm rot="21202745">
            <a:off x="2179878" y="4685923"/>
            <a:ext cx="445387" cy="276999"/>
          </a:xfrm>
          <a:prstGeom prst="rect">
            <a:avLst/>
          </a:prstGeom>
          <a:noFill/>
        </p:spPr>
        <p:txBody>
          <a:bodyPr wrap="square" rtlCol="0">
            <a:spAutoFit/>
          </a:bodyPr>
          <a:lstStyle/>
          <a:p>
            <a:r>
              <a:rPr kumimoji="1" lang="en-US" altLang="ja-JP" sz="1200" dirty="0">
                <a:latin typeface="+mn-ea"/>
              </a:rPr>
              <a:t>83</a:t>
            </a:r>
            <a:endParaRPr kumimoji="1" lang="ja-JP" altLang="en-US" sz="1200" dirty="0">
              <a:latin typeface="+mn-ea"/>
            </a:endParaRPr>
          </a:p>
        </p:txBody>
      </p:sp>
      <p:sp>
        <p:nvSpPr>
          <p:cNvPr id="31" name="テキスト ボックス 30">
            <a:extLst>
              <a:ext uri="{FF2B5EF4-FFF2-40B4-BE49-F238E27FC236}">
                <a16:creationId xmlns:a16="http://schemas.microsoft.com/office/drawing/2014/main" id="{CF6F061A-3A9D-A78B-B665-3209B10AA8C7}"/>
              </a:ext>
            </a:extLst>
          </p:cNvPr>
          <p:cNvSpPr txBox="1"/>
          <p:nvPr/>
        </p:nvSpPr>
        <p:spPr>
          <a:xfrm>
            <a:off x="563890" y="4693382"/>
            <a:ext cx="395977" cy="276999"/>
          </a:xfrm>
          <a:prstGeom prst="rect">
            <a:avLst/>
          </a:prstGeom>
          <a:noFill/>
        </p:spPr>
        <p:txBody>
          <a:bodyPr wrap="square" rtlCol="0">
            <a:spAutoFit/>
          </a:bodyPr>
          <a:lstStyle/>
          <a:p>
            <a:r>
              <a:rPr kumimoji="1" lang="en-US" altLang="ja-JP" sz="1200" b="1" dirty="0">
                <a:latin typeface="+mn-ea"/>
              </a:rPr>
              <a:t>37</a:t>
            </a:r>
            <a:endParaRPr kumimoji="1" lang="ja-JP" altLang="en-US" sz="1200" b="1" dirty="0">
              <a:latin typeface="+mn-ea"/>
            </a:endParaRPr>
          </a:p>
        </p:txBody>
      </p:sp>
      <p:sp>
        <p:nvSpPr>
          <p:cNvPr id="32" name="テキスト ボックス 31">
            <a:extLst>
              <a:ext uri="{FF2B5EF4-FFF2-40B4-BE49-F238E27FC236}">
                <a16:creationId xmlns:a16="http://schemas.microsoft.com/office/drawing/2014/main" id="{2C90A6E1-08F5-4C08-92BD-024CCE3DBB85}"/>
              </a:ext>
            </a:extLst>
          </p:cNvPr>
          <p:cNvSpPr txBox="1"/>
          <p:nvPr/>
        </p:nvSpPr>
        <p:spPr>
          <a:xfrm rot="912456">
            <a:off x="2810039" y="4885450"/>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33" name="テキスト ボックス 32">
            <a:extLst>
              <a:ext uri="{FF2B5EF4-FFF2-40B4-BE49-F238E27FC236}">
                <a16:creationId xmlns:a16="http://schemas.microsoft.com/office/drawing/2014/main" id="{96F4E9C1-77F2-F6DB-6345-8E75B7DBDD30}"/>
              </a:ext>
            </a:extLst>
          </p:cNvPr>
          <p:cNvSpPr txBox="1"/>
          <p:nvPr/>
        </p:nvSpPr>
        <p:spPr>
          <a:xfrm rot="3997259">
            <a:off x="2628184" y="4499583"/>
            <a:ext cx="445387" cy="276999"/>
          </a:xfrm>
          <a:prstGeom prst="rect">
            <a:avLst/>
          </a:prstGeom>
          <a:noFill/>
        </p:spPr>
        <p:txBody>
          <a:bodyPr wrap="square" rtlCol="0">
            <a:spAutoFit/>
          </a:bodyPr>
          <a:lstStyle/>
          <a:p>
            <a:r>
              <a:rPr kumimoji="1" lang="en-US" altLang="ja-JP" sz="1200" dirty="0">
                <a:latin typeface="+mn-ea"/>
              </a:rPr>
              <a:t>115</a:t>
            </a:r>
            <a:endParaRPr kumimoji="1" lang="ja-JP" altLang="en-US" sz="1200" dirty="0">
              <a:latin typeface="+mn-ea"/>
            </a:endParaRPr>
          </a:p>
        </p:txBody>
      </p:sp>
      <p:sp>
        <p:nvSpPr>
          <p:cNvPr id="34" name="テキスト ボックス 33">
            <a:extLst>
              <a:ext uri="{FF2B5EF4-FFF2-40B4-BE49-F238E27FC236}">
                <a16:creationId xmlns:a16="http://schemas.microsoft.com/office/drawing/2014/main" id="{091D0CA7-9967-7876-6B64-C2E0275B8F12}"/>
              </a:ext>
            </a:extLst>
          </p:cNvPr>
          <p:cNvSpPr txBox="1"/>
          <p:nvPr/>
        </p:nvSpPr>
        <p:spPr>
          <a:xfrm rot="3997259">
            <a:off x="2864944" y="5165927"/>
            <a:ext cx="445387" cy="276999"/>
          </a:xfrm>
          <a:prstGeom prst="rect">
            <a:avLst/>
          </a:prstGeom>
          <a:noFill/>
        </p:spPr>
        <p:txBody>
          <a:bodyPr wrap="square" rtlCol="0">
            <a:spAutoFit/>
          </a:bodyPr>
          <a:lstStyle/>
          <a:p>
            <a:r>
              <a:rPr kumimoji="1" lang="en-US" altLang="ja-JP" sz="1200" dirty="0">
                <a:latin typeface="+mn-ea"/>
              </a:rPr>
              <a:t>117</a:t>
            </a:r>
            <a:endParaRPr kumimoji="1" lang="ja-JP" altLang="en-US" sz="1200" dirty="0">
              <a:latin typeface="+mn-ea"/>
            </a:endParaRPr>
          </a:p>
        </p:txBody>
      </p:sp>
      <p:sp>
        <p:nvSpPr>
          <p:cNvPr id="35" name="テキスト ボックス 34">
            <a:extLst>
              <a:ext uri="{FF2B5EF4-FFF2-40B4-BE49-F238E27FC236}">
                <a16:creationId xmlns:a16="http://schemas.microsoft.com/office/drawing/2014/main" id="{6D8EC24B-187A-A44D-27C3-FD5014FCC536}"/>
              </a:ext>
            </a:extLst>
          </p:cNvPr>
          <p:cNvSpPr txBox="1"/>
          <p:nvPr/>
        </p:nvSpPr>
        <p:spPr>
          <a:xfrm rot="540235">
            <a:off x="2118342" y="4237548"/>
            <a:ext cx="445387" cy="276999"/>
          </a:xfrm>
          <a:prstGeom prst="rect">
            <a:avLst/>
          </a:prstGeom>
          <a:noFill/>
        </p:spPr>
        <p:txBody>
          <a:bodyPr wrap="square" rtlCol="0">
            <a:spAutoFit/>
          </a:bodyPr>
          <a:lstStyle/>
          <a:p>
            <a:r>
              <a:rPr kumimoji="1" lang="en-US" altLang="ja-JP" sz="1200" dirty="0">
                <a:latin typeface="+mn-ea"/>
              </a:rPr>
              <a:t>642</a:t>
            </a:r>
            <a:endParaRPr kumimoji="1" lang="ja-JP" altLang="en-US" sz="1200" dirty="0">
              <a:latin typeface="+mn-ea"/>
            </a:endParaRPr>
          </a:p>
        </p:txBody>
      </p:sp>
      <p:sp>
        <p:nvSpPr>
          <p:cNvPr id="36" name="テキスト ボックス 35">
            <a:extLst>
              <a:ext uri="{FF2B5EF4-FFF2-40B4-BE49-F238E27FC236}">
                <a16:creationId xmlns:a16="http://schemas.microsoft.com/office/drawing/2014/main" id="{33C283EC-9692-56DD-CD3B-4E41160511D6}"/>
              </a:ext>
            </a:extLst>
          </p:cNvPr>
          <p:cNvSpPr txBox="1"/>
          <p:nvPr/>
        </p:nvSpPr>
        <p:spPr>
          <a:xfrm rot="1424871">
            <a:off x="1455077" y="3576727"/>
            <a:ext cx="415498" cy="276999"/>
          </a:xfrm>
          <a:prstGeom prst="rect">
            <a:avLst/>
          </a:prstGeom>
          <a:noFill/>
        </p:spPr>
        <p:txBody>
          <a:bodyPr wrap="none" rtlCol="0">
            <a:spAutoFit/>
          </a:bodyPr>
          <a:lstStyle/>
          <a:p>
            <a:r>
              <a:rPr kumimoji="1" lang="en-US" altLang="ja-JP" sz="1200" b="1" dirty="0">
                <a:latin typeface="+mn-ea"/>
              </a:rPr>
              <a:t>147</a:t>
            </a:r>
            <a:endParaRPr kumimoji="1" lang="ja-JP" altLang="en-US" sz="1200" b="1" dirty="0">
              <a:latin typeface="+mn-ea"/>
            </a:endParaRPr>
          </a:p>
        </p:txBody>
      </p:sp>
      <p:sp>
        <p:nvSpPr>
          <p:cNvPr id="37" name="テキスト ボックス 36">
            <a:extLst>
              <a:ext uri="{FF2B5EF4-FFF2-40B4-BE49-F238E27FC236}">
                <a16:creationId xmlns:a16="http://schemas.microsoft.com/office/drawing/2014/main" id="{406AEA1F-8F00-39D0-4D08-AF9B3CFB7AED}"/>
              </a:ext>
            </a:extLst>
          </p:cNvPr>
          <p:cNvSpPr txBox="1"/>
          <p:nvPr/>
        </p:nvSpPr>
        <p:spPr>
          <a:xfrm rot="4046146">
            <a:off x="2323152" y="3780984"/>
            <a:ext cx="338554" cy="276999"/>
          </a:xfrm>
          <a:prstGeom prst="rect">
            <a:avLst/>
          </a:prstGeom>
          <a:noFill/>
        </p:spPr>
        <p:txBody>
          <a:bodyPr wrap="none" rtlCol="0">
            <a:spAutoFit/>
          </a:bodyPr>
          <a:lstStyle/>
          <a:p>
            <a:r>
              <a:rPr kumimoji="1" lang="en-US" altLang="ja-JP" sz="1200" b="1" dirty="0">
                <a:latin typeface="+mn-ea"/>
              </a:rPr>
              <a:t>68</a:t>
            </a:r>
            <a:endParaRPr kumimoji="1" lang="ja-JP" altLang="en-US" sz="1200" b="1" dirty="0">
              <a:latin typeface="+mn-ea"/>
            </a:endParaRPr>
          </a:p>
        </p:txBody>
      </p:sp>
      <p:sp>
        <p:nvSpPr>
          <p:cNvPr id="38" name="テキスト ボックス 37">
            <a:extLst>
              <a:ext uri="{FF2B5EF4-FFF2-40B4-BE49-F238E27FC236}">
                <a16:creationId xmlns:a16="http://schemas.microsoft.com/office/drawing/2014/main" id="{D5ADE476-2D69-BDF6-D422-8AC9AAA860E1}"/>
              </a:ext>
            </a:extLst>
          </p:cNvPr>
          <p:cNvSpPr txBox="1"/>
          <p:nvPr/>
        </p:nvSpPr>
        <p:spPr>
          <a:xfrm rot="1424871">
            <a:off x="2005567" y="3828349"/>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F995DF90-0B9C-15A4-BD81-CB2561978FD4}"/>
              </a:ext>
            </a:extLst>
          </p:cNvPr>
          <p:cNvSpPr txBox="1"/>
          <p:nvPr/>
        </p:nvSpPr>
        <p:spPr>
          <a:xfrm>
            <a:off x="2926643" y="4326065"/>
            <a:ext cx="415498" cy="276999"/>
          </a:xfrm>
          <a:prstGeom prst="rect">
            <a:avLst/>
          </a:prstGeom>
          <a:noFill/>
        </p:spPr>
        <p:txBody>
          <a:bodyPr wrap="none" rtlCol="0">
            <a:spAutoFit/>
          </a:bodyPr>
          <a:lstStyle/>
          <a:p>
            <a:r>
              <a:rPr kumimoji="1" lang="en-US" altLang="ja-JP" sz="1200" b="1" dirty="0">
                <a:latin typeface="+mn-ea"/>
              </a:rPr>
              <a:t>119</a:t>
            </a:r>
            <a:endParaRPr kumimoji="1" lang="ja-JP" altLang="en-US" sz="1200" b="1" dirty="0">
              <a:latin typeface="+mn-ea"/>
            </a:endParaRPr>
          </a:p>
        </p:txBody>
      </p:sp>
      <p:sp>
        <p:nvSpPr>
          <p:cNvPr id="40" name="テキスト ボックス 39">
            <a:extLst>
              <a:ext uri="{FF2B5EF4-FFF2-40B4-BE49-F238E27FC236}">
                <a16:creationId xmlns:a16="http://schemas.microsoft.com/office/drawing/2014/main" id="{52EDC429-66B4-14DF-DBE9-688F1359F8B3}"/>
              </a:ext>
            </a:extLst>
          </p:cNvPr>
          <p:cNvSpPr txBox="1"/>
          <p:nvPr/>
        </p:nvSpPr>
        <p:spPr>
          <a:xfrm rot="16200000">
            <a:off x="3359542" y="4075914"/>
            <a:ext cx="415498" cy="276999"/>
          </a:xfrm>
          <a:prstGeom prst="rect">
            <a:avLst/>
          </a:prstGeom>
          <a:noFill/>
        </p:spPr>
        <p:txBody>
          <a:bodyPr wrap="none" rtlCol="0">
            <a:spAutoFit/>
          </a:bodyPr>
          <a:lstStyle/>
          <a:p>
            <a:r>
              <a:rPr kumimoji="1" lang="en-US" altLang="ja-JP" sz="1200" b="1" dirty="0">
                <a:latin typeface="+mn-ea"/>
              </a:rPr>
              <a:t>340</a:t>
            </a:r>
            <a:endParaRPr kumimoji="1" lang="ja-JP" altLang="en-US" sz="1200" b="1" dirty="0">
              <a:latin typeface="+mn-ea"/>
            </a:endParaRPr>
          </a:p>
        </p:txBody>
      </p:sp>
      <p:sp>
        <p:nvSpPr>
          <p:cNvPr id="41" name="テキスト ボックス 40">
            <a:extLst>
              <a:ext uri="{FF2B5EF4-FFF2-40B4-BE49-F238E27FC236}">
                <a16:creationId xmlns:a16="http://schemas.microsoft.com/office/drawing/2014/main" id="{EF4A9AC3-BE02-FEF5-6809-784ECB0DABE2}"/>
              </a:ext>
            </a:extLst>
          </p:cNvPr>
          <p:cNvSpPr txBox="1"/>
          <p:nvPr/>
        </p:nvSpPr>
        <p:spPr>
          <a:xfrm rot="16706149">
            <a:off x="3097502" y="4514304"/>
            <a:ext cx="415498" cy="276999"/>
          </a:xfrm>
          <a:prstGeom prst="rect">
            <a:avLst/>
          </a:prstGeom>
          <a:noFill/>
        </p:spPr>
        <p:txBody>
          <a:bodyPr wrap="none" rtlCol="0">
            <a:spAutoFit/>
          </a:bodyPr>
          <a:lstStyle/>
          <a:p>
            <a:r>
              <a:rPr kumimoji="1" lang="en-US" altLang="ja-JP" sz="1200" b="1" dirty="0">
                <a:latin typeface="+mn-ea"/>
              </a:rPr>
              <a:t>402</a:t>
            </a:r>
            <a:endParaRPr kumimoji="1" lang="ja-JP" altLang="en-US" sz="1200" b="1" dirty="0">
              <a:latin typeface="+mn-ea"/>
            </a:endParaRPr>
          </a:p>
        </p:txBody>
      </p:sp>
      <p:sp>
        <p:nvSpPr>
          <p:cNvPr id="42" name="テキスト ボックス 41">
            <a:extLst>
              <a:ext uri="{FF2B5EF4-FFF2-40B4-BE49-F238E27FC236}">
                <a16:creationId xmlns:a16="http://schemas.microsoft.com/office/drawing/2014/main" id="{CBB58D59-8A7F-A53B-9A56-B14EE7A78327}"/>
              </a:ext>
            </a:extLst>
          </p:cNvPr>
          <p:cNvSpPr txBox="1"/>
          <p:nvPr/>
        </p:nvSpPr>
        <p:spPr>
          <a:xfrm rot="18116996">
            <a:off x="3676443" y="3251178"/>
            <a:ext cx="415498" cy="276999"/>
          </a:xfrm>
          <a:prstGeom prst="rect">
            <a:avLst/>
          </a:prstGeom>
          <a:noFill/>
        </p:spPr>
        <p:txBody>
          <a:bodyPr wrap="none" rtlCol="0">
            <a:spAutoFit/>
          </a:bodyPr>
          <a:lstStyle/>
          <a:p>
            <a:r>
              <a:rPr kumimoji="1" lang="en-US" altLang="ja-JP" sz="1200" b="1" dirty="0">
                <a:latin typeface="+mn-ea"/>
              </a:rPr>
              <a:t>335</a:t>
            </a:r>
            <a:endParaRPr kumimoji="1" lang="ja-JP" altLang="en-US" sz="1200" b="1" dirty="0">
              <a:latin typeface="+mn-ea"/>
            </a:endParaRPr>
          </a:p>
        </p:txBody>
      </p:sp>
      <p:sp>
        <p:nvSpPr>
          <p:cNvPr id="43" name="テキスト ボックス 42">
            <a:extLst>
              <a:ext uri="{FF2B5EF4-FFF2-40B4-BE49-F238E27FC236}">
                <a16:creationId xmlns:a16="http://schemas.microsoft.com/office/drawing/2014/main" id="{CF96490D-8628-4F41-294A-529256314184}"/>
              </a:ext>
            </a:extLst>
          </p:cNvPr>
          <p:cNvSpPr txBox="1"/>
          <p:nvPr/>
        </p:nvSpPr>
        <p:spPr>
          <a:xfrm>
            <a:off x="3306159" y="3081140"/>
            <a:ext cx="415498" cy="276999"/>
          </a:xfrm>
          <a:prstGeom prst="rect">
            <a:avLst/>
          </a:prstGeom>
          <a:noFill/>
        </p:spPr>
        <p:txBody>
          <a:bodyPr wrap="none" rtlCol="0">
            <a:spAutoFit/>
          </a:bodyPr>
          <a:lstStyle/>
          <a:p>
            <a:r>
              <a:rPr kumimoji="1" lang="en-US" altLang="ja-JP" sz="1200" b="1" dirty="0">
                <a:latin typeface="+mn-ea"/>
              </a:rPr>
              <a:t>102</a:t>
            </a:r>
            <a:endParaRPr kumimoji="1" lang="ja-JP" altLang="en-US" sz="1200" b="1" dirty="0">
              <a:latin typeface="+mn-ea"/>
            </a:endParaRPr>
          </a:p>
        </p:txBody>
      </p:sp>
      <p:sp>
        <p:nvSpPr>
          <p:cNvPr id="44" name="テキスト ボックス 43">
            <a:extLst>
              <a:ext uri="{FF2B5EF4-FFF2-40B4-BE49-F238E27FC236}">
                <a16:creationId xmlns:a16="http://schemas.microsoft.com/office/drawing/2014/main" id="{9795B81D-B3EA-AFBC-341A-3AA6C92CA488}"/>
              </a:ext>
            </a:extLst>
          </p:cNvPr>
          <p:cNvSpPr txBox="1"/>
          <p:nvPr/>
        </p:nvSpPr>
        <p:spPr>
          <a:xfrm rot="2877242">
            <a:off x="3652492"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45" name="テキスト ボックス 44">
            <a:extLst>
              <a:ext uri="{FF2B5EF4-FFF2-40B4-BE49-F238E27FC236}">
                <a16:creationId xmlns:a16="http://schemas.microsoft.com/office/drawing/2014/main" id="{88292EE8-E1FA-D8C9-A1F2-2DB50D8402BA}"/>
              </a:ext>
            </a:extLst>
          </p:cNvPr>
          <p:cNvSpPr txBox="1"/>
          <p:nvPr/>
        </p:nvSpPr>
        <p:spPr>
          <a:xfrm rot="673172">
            <a:off x="2485339"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46" name="テキスト ボックス 45">
            <a:extLst>
              <a:ext uri="{FF2B5EF4-FFF2-40B4-BE49-F238E27FC236}">
                <a16:creationId xmlns:a16="http://schemas.microsoft.com/office/drawing/2014/main" id="{BDDE5516-5F24-0A8C-FD52-1B99690D35DC}"/>
              </a:ext>
            </a:extLst>
          </p:cNvPr>
          <p:cNvSpPr txBox="1"/>
          <p:nvPr/>
        </p:nvSpPr>
        <p:spPr>
          <a:xfrm rot="462260">
            <a:off x="1924851" y="2012405"/>
            <a:ext cx="415498" cy="276999"/>
          </a:xfrm>
          <a:prstGeom prst="rect">
            <a:avLst/>
          </a:prstGeom>
          <a:noFill/>
        </p:spPr>
        <p:txBody>
          <a:bodyPr wrap="none" rtlCol="0">
            <a:spAutoFit/>
          </a:bodyPr>
          <a:lstStyle/>
          <a:p>
            <a:r>
              <a:rPr kumimoji="1" lang="en-US" altLang="ja-JP" sz="1200" b="1" dirty="0">
                <a:latin typeface="+mn-ea"/>
              </a:rPr>
              <a:t>141</a:t>
            </a:r>
            <a:endParaRPr kumimoji="1" lang="ja-JP" altLang="en-US" sz="1200" b="1" dirty="0">
              <a:latin typeface="+mn-ea"/>
            </a:endParaRPr>
          </a:p>
        </p:txBody>
      </p:sp>
      <p:sp>
        <p:nvSpPr>
          <p:cNvPr id="47" name="テキスト ボックス 46">
            <a:extLst>
              <a:ext uri="{FF2B5EF4-FFF2-40B4-BE49-F238E27FC236}">
                <a16:creationId xmlns:a16="http://schemas.microsoft.com/office/drawing/2014/main" id="{F62272B3-9689-D982-3DF6-F73B8051EE47}"/>
              </a:ext>
            </a:extLst>
          </p:cNvPr>
          <p:cNvSpPr txBox="1"/>
          <p:nvPr/>
        </p:nvSpPr>
        <p:spPr>
          <a:xfrm rot="1205200">
            <a:off x="1388218" y="1820771"/>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48" name="テキスト ボックス 47">
            <a:extLst>
              <a:ext uri="{FF2B5EF4-FFF2-40B4-BE49-F238E27FC236}">
                <a16:creationId xmlns:a16="http://schemas.microsoft.com/office/drawing/2014/main" id="{210A5D82-75B6-2291-5E15-C78E51EBF01C}"/>
              </a:ext>
            </a:extLst>
          </p:cNvPr>
          <p:cNvSpPr txBox="1"/>
          <p:nvPr/>
        </p:nvSpPr>
        <p:spPr>
          <a:xfrm rot="2840913">
            <a:off x="322053" y="1999871"/>
            <a:ext cx="415498" cy="276999"/>
          </a:xfrm>
          <a:prstGeom prst="rect">
            <a:avLst/>
          </a:prstGeom>
          <a:noFill/>
        </p:spPr>
        <p:txBody>
          <a:bodyPr wrap="none" rtlCol="0">
            <a:spAutoFit/>
          </a:bodyPr>
          <a:lstStyle/>
          <a:p>
            <a:r>
              <a:rPr kumimoji="1" lang="en-US" altLang="ja-JP" sz="1200" b="1" dirty="0">
                <a:latin typeface="+mn-ea"/>
              </a:rPr>
              <a:t>107</a:t>
            </a:r>
            <a:endParaRPr kumimoji="1" lang="ja-JP" altLang="en-US" sz="1200" b="1" dirty="0">
              <a:latin typeface="+mn-ea"/>
            </a:endParaRPr>
          </a:p>
        </p:txBody>
      </p:sp>
      <p:sp>
        <p:nvSpPr>
          <p:cNvPr id="49" name="テキスト ボックス 48">
            <a:extLst>
              <a:ext uri="{FF2B5EF4-FFF2-40B4-BE49-F238E27FC236}">
                <a16:creationId xmlns:a16="http://schemas.microsoft.com/office/drawing/2014/main" id="{28B50647-A253-FED3-B970-C31F09F43981}"/>
              </a:ext>
            </a:extLst>
          </p:cNvPr>
          <p:cNvSpPr txBox="1"/>
          <p:nvPr/>
        </p:nvSpPr>
        <p:spPr>
          <a:xfrm rot="4992383">
            <a:off x="702639" y="3208222"/>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50" name="フリーフォーム: 図形 49">
            <a:extLst>
              <a:ext uri="{FF2B5EF4-FFF2-40B4-BE49-F238E27FC236}">
                <a16:creationId xmlns:a16="http://schemas.microsoft.com/office/drawing/2014/main" id="{0BC2A0EF-1020-77AD-14AA-7AAE1F78A607}"/>
              </a:ext>
            </a:extLst>
          </p:cNvPr>
          <p:cNvSpPr/>
          <p:nvPr/>
        </p:nvSpPr>
        <p:spPr>
          <a:xfrm>
            <a:off x="1651501"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A0765587-7CE9-33BD-7B3B-71789CFD7D03}"/>
              </a:ext>
            </a:extLst>
          </p:cNvPr>
          <p:cNvSpPr txBox="1"/>
          <p:nvPr/>
        </p:nvSpPr>
        <p:spPr>
          <a:xfrm rot="17151451">
            <a:off x="1715827" y="5198130"/>
            <a:ext cx="445387" cy="276999"/>
          </a:xfrm>
          <a:prstGeom prst="rect">
            <a:avLst/>
          </a:prstGeom>
          <a:noFill/>
        </p:spPr>
        <p:txBody>
          <a:bodyPr wrap="square" rtlCol="0">
            <a:spAutoFit/>
          </a:bodyPr>
          <a:lstStyle/>
          <a:p>
            <a:r>
              <a:rPr kumimoji="1" lang="en-US" altLang="ja-JP" sz="1200" dirty="0">
                <a:latin typeface="+mn-ea"/>
              </a:rPr>
              <a:t>62</a:t>
            </a:r>
            <a:endParaRPr kumimoji="1" lang="ja-JP" altLang="en-US" sz="1200" dirty="0">
              <a:latin typeface="+mn-ea"/>
            </a:endParaRPr>
          </a:p>
        </p:txBody>
      </p:sp>
      <p:sp>
        <p:nvSpPr>
          <p:cNvPr id="52" name="テキスト ボックス 51">
            <a:extLst>
              <a:ext uri="{FF2B5EF4-FFF2-40B4-BE49-F238E27FC236}">
                <a16:creationId xmlns:a16="http://schemas.microsoft.com/office/drawing/2014/main" id="{A2235604-E936-5123-9DA6-E8C4E2D975AC}"/>
              </a:ext>
            </a:extLst>
          </p:cNvPr>
          <p:cNvSpPr txBox="1"/>
          <p:nvPr/>
        </p:nvSpPr>
        <p:spPr>
          <a:xfrm rot="18333730">
            <a:off x="1020214" y="4923184"/>
            <a:ext cx="445387" cy="276999"/>
          </a:xfrm>
          <a:prstGeom prst="rect">
            <a:avLst/>
          </a:prstGeom>
          <a:noFill/>
        </p:spPr>
        <p:txBody>
          <a:bodyPr wrap="square" rtlCol="0">
            <a:spAutoFit/>
          </a:bodyPr>
          <a:lstStyle/>
          <a:p>
            <a:r>
              <a:rPr kumimoji="1" lang="en-US" altLang="ja-JP" sz="1200" dirty="0">
                <a:latin typeface="+mn-ea"/>
              </a:rPr>
              <a:t>42</a:t>
            </a:r>
            <a:endParaRPr kumimoji="1" lang="ja-JP" altLang="en-US" sz="1200" dirty="0">
              <a:latin typeface="+mn-ea"/>
            </a:endParaRPr>
          </a:p>
        </p:txBody>
      </p:sp>
      <p:sp>
        <p:nvSpPr>
          <p:cNvPr id="53" name="テキスト ボックス 52">
            <a:extLst>
              <a:ext uri="{FF2B5EF4-FFF2-40B4-BE49-F238E27FC236}">
                <a16:creationId xmlns:a16="http://schemas.microsoft.com/office/drawing/2014/main" id="{36A42C27-263D-AA94-6233-88745E7D7B1B}"/>
              </a:ext>
            </a:extLst>
          </p:cNvPr>
          <p:cNvSpPr txBox="1"/>
          <p:nvPr/>
        </p:nvSpPr>
        <p:spPr>
          <a:xfrm rot="16453035">
            <a:off x="941085" y="4283282"/>
            <a:ext cx="445387" cy="276999"/>
          </a:xfrm>
          <a:prstGeom prst="rect">
            <a:avLst/>
          </a:prstGeom>
          <a:noFill/>
        </p:spPr>
        <p:txBody>
          <a:bodyPr wrap="square" rtlCol="0">
            <a:spAutoFit/>
          </a:bodyPr>
          <a:lstStyle/>
          <a:p>
            <a:r>
              <a:rPr kumimoji="1" lang="en-US" altLang="ja-JP" sz="1200" dirty="0">
                <a:latin typeface="+mn-ea"/>
              </a:rPr>
              <a:t>116</a:t>
            </a:r>
            <a:endParaRPr kumimoji="1" lang="ja-JP" altLang="en-US" sz="1200" dirty="0">
              <a:latin typeface="+mn-ea"/>
            </a:endParaRPr>
          </a:p>
        </p:txBody>
      </p:sp>
      <p:sp>
        <p:nvSpPr>
          <p:cNvPr id="54" name="テキスト ボックス 53">
            <a:extLst>
              <a:ext uri="{FF2B5EF4-FFF2-40B4-BE49-F238E27FC236}">
                <a16:creationId xmlns:a16="http://schemas.microsoft.com/office/drawing/2014/main" id="{0322ECE3-85AC-AE5F-BA51-8C9AA01B632E}"/>
              </a:ext>
            </a:extLst>
          </p:cNvPr>
          <p:cNvSpPr txBox="1"/>
          <p:nvPr/>
        </p:nvSpPr>
        <p:spPr>
          <a:xfrm rot="1522237">
            <a:off x="3471824" y="5204734"/>
            <a:ext cx="445387" cy="276999"/>
          </a:xfrm>
          <a:prstGeom prst="rect">
            <a:avLst/>
          </a:prstGeom>
          <a:noFill/>
        </p:spPr>
        <p:txBody>
          <a:bodyPr wrap="square" rtlCol="0">
            <a:spAutoFit/>
          </a:bodyPr>
          <a:lstStyle/>
          <a:p>
            <a:r>
              <a:rPr kumimoji="1" lang="en-US" altLang="ja-JP" sz="1200" dirty="0">
                <a:latin typeface="+mn-ea"/>
              </a:rPr>
              <a:t>583</a:t>
            </a:r>
            <a:endParaRPr kumimoji="1" lang="ja-JP" altLang="en-US" sz="1200" dirty="0">
              <a:latin typeface="+mn-ea"/>
            </a:endParaRPr>
          </a:p>
        </p:txBody>
      </p:sp>
      <p:sp>
        <p:nvSpPr>
          <p:cNvPr id="58" name="テキスト ボックス 57">
            <a:extLst>
              <a:ext uri="{FF2B5EF4-FFF2-40B4-BE49-F238E27FC236}">
                <a16:creationId xmlns:a16="http://schemas.microsoft.com/office/drawing/2014/main" id="{20C19D3F-22B5-DA02-2CF1-A3E1DAF368F8}"/>
              </a:ext>
            </a:extLst>
          </p:cNvPr>
          <p:cNvSpPr txBox="1"/>
          <p:nvPr/>
        </p:nvSpPr>
        <p:spPr>
          <a:xfrm rot="694544">
            <a:off x="3483535"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59" name="フリーフォーム: 図形 58">
            <a:extLst>
              <a:ext uri="{FF2B5EF4-FFF2-40B4-BE49-F238E27FC236}">
                <a16:creationId xmlns:a16="http://schemas.microsoft.com/office/drawing/2014/main" id="{5704BAF1-290D-F07B-8A51-E089427BB5C9}"/>
              </a:ext>
            </a:extLst>
          </p:cNvPr>
          <p:cNvSpPr/>
          <p:nvPr/>
        </p:nvSpPr>
        <p:spPr>
          <a:xfrm>
            <a:off x="3461640"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73AD31D9-0BB7-99E3-F768-6D30C5DBA7E1}"/>
              </a:ext>
            </a:extLst>
          </p:cNvPr>
          <p:cNvSpPr txBox="1"/>
          <p:nvPr/>
        </p:nvSpPr>
        <p:spPr>
          <a:xfrm rot="1052122">
            <a:off x="3602628" y="4344247"/>
            <a:ext cx="338554" cy="276999"/>
          </a:xfrm>
          <a:prstGeom prst="rect">
            <a:avLst/>
          </a:prstGeom>
          <a:noFill/>
        </p:spPr>
        <p:txBody>
          <a:bodyPr wrap="none" rtlCol="0">
            <a:spAutoFit/>
          </a:bodyPr>
          <a:lstStyle/>
          <a:p>
            <a:r>
              <a:rPr kumimoji="1" lang="en-US" altLang="ja-JP" sz="1200" b="1" dirty="0">
                <a:latin typeface="+mn-ea"/>
              </a:rPr>
              <a:t>79</a:t>
            </a:r>
            <a:endParaRPr kumimoji="1" lang="ja-JP" altLang="en-US" sz="1200" b="1" dirty="0">
              <a:latin typeface="+mn-ea"/>
            </a:endParaRPr>
          </a:p>
        </p:txBody>
      </p:sp>
      <p:sp>
        <p:nvSpPr>
          <p:cNvPr id="62" name="テキスト ボックス 61">
            <a:extLst>
              <a:ext uri="{FF2B5EF4-FFF2-40B4-BE49-F238E27FC236}">
                <a16:creationId xmlns:a16="http://schemas.microsoft.com/office/drawing/2014/main" id="{8F51964B-B72C-6786-88E0-078A08481AF8}"/>
              </a:ext>
            </a:extLst>
          </p:cNvPr>
          <p:cNvSpPr txBox="1"/>
          <p:nvPr/>
        </p:nvSpPr>
        <p:spPr>
          <a:xfrm rot="2527970">
            <a:off x="1532057" y="3307310"/>
            <a:ext cx="415498" cy="276999"/>
          </a:xfrm>
          <a:prstGeom prst="rect">
            <a:avLst/>
          </a:prstGeom>
          <a:noFill/>
        </p:spPr>
        <p:txBody>
          <a:bodyPr wrap="none" rtlCol="0">
            <a:spAutoFit/>
          </a:bodyPr>
          <a:lstStyle/>
          <a:p>
            <a:r>
              <a:rPr kumimoji="1" lang="en-US" altLang="ja-JP" sz="1200" b="1" dirty="0">
                <a:latin typeface="+mn-ea"/>
              </a:rPr>
              <a:t>194</a:t>
            </a:r>
            <a:endParaRPr kumimoji="1" lang="ja-JP" altLang="en-US" sz="1200" b="1" dirty="0">
              <a:latin typeface="+mn-ea"/>
            </a:endParaRPr>
          </a:p>
        </p:txBody>
      </p:sp>
      <p:sp>
        <p:nvSpPr>
          <p:cNvPr id="63" name="テキスト ボックス 62">
            <a:extLst>
              <a:ext uri="{FF2B5EF4-FFF2-40B4-BE49-F238E27FC236}">
                <a16:creationId xmlns:a16="http://schemas.microsoft.com/office/drawing/2014/main" id="{4CCE3081-F326-D354-9B0A-48BB7216447D}"/>
              </a:ext>
            </a:extLst>
          </p:cNvPr>
          <p:cNvSpPr txBox="1"/>
          <p:nvPr/>
        </p:nvSpPr>
        <p:spPr>
          <a:xfrm>
            <a:off x="3735270" y="3999583"/>
            <a:ext cx="338554" cy="276999"/>
          </a:xfrm>
          <a:prstGeom prst="rect">
            <a:avLst/>
          </a:prstGeom>
          <a:noFill/>
        </p:spPr>
        <p:txBody>
          <a:bodyPr wrap="none" rtlCol="0">
            <a:spAutoFit/>
          </a:bodyPr>
          <a:lstStyle/>
          <a:p>
            <a:r>
              <a:rPr kumimoji="1" lang="en-US" altLang="ja-JP" sz="1200" b="1" dirty="0">
                <a:latin typeface="+mn-ea"/>
              </a:rPr>
              <a:t>70</a:t>
            </a:r>
            <a:endParaRPr kumimoji="1" lang="ja-JP" altLang="en-US" sz="1200" b="1" dirty="0">
              <a:latin typeface="+mn-ea"/>
            </a:endParaRPr>
          </a:p>
        </p:txBody>
      </p:sp>
      <p:sp>
        <p:nvSpPr>
          <p:cNvPr id="64" name="テキスト ボックス 63">
            <a:extLst>
              <a:ext uri="{FF2B5EF4-FFF2-40B4-BE49-F238E27FC236}">
                <a16:creationId xmlns:a16="http://schemas.microsoft.com/office/drawing/2014/main" id="{E34855BC-C616-C21A-14F4-1AE2E212B23E}"/>
              </a:ext>
            </a:extLst>
          </p:cNvPr>
          <p:cNvSpPr txBox="1"/>
          <p:nvPr/>
        </p:nvSpPr>
        <p:spPr>
          <a:xfrm rot="5573995">
            <a:off x="4161769" y="3653731"/>
            <a:ext cx="415498" cy="276999"/>
          </a:xfrm>
          <a:prstGeom prst="rect">
            <a:avLst/>
          </a:prstGeom>
          <a:noFill/>
        </p:spPr>
        <p:txBody>
          <a:bodyPr wrap="none" rtlCol="0">
            <a:spAutoFit/>
          </a:bodyPr>
          <a:lstStyle/>
          <a:p>
            <a:r>
              <a:rPr kumimoji="1" lang="en-US" altLang="ja-JP" sz="1200" b="1" dirty="0">
                <a:latin typeface="+mn-ea"/>
              </a:rPr>
              <a:t>154</a:t>
            </a:r>
            <a:endParaRPr kumimoji="1" lang="ja-JP" altLang="en-US" sz="1200" b="1" dirty="0">
              <a:latin typeface="+mn-ea"/>
            </a:endParaRPr>
          </a:p>
        </p:txBody>
      </p:sp>
      <p:sp>
        <p:nvSpPr>
          <p:cNvPr id="65" name="テキスト ボックス 64">
            <a:extLst>
              <a:ext uri="{FF2B5EF4-FFF2-40B4-BE49-F238E27FC236}">
                <a16:creationId xmlns:a16="http://schemas.microsoft.com/office/drawing/2014/main" id="{C014BED5-8866-62EA-19B0-E47B09D07B8A}"/>
              </a:ext>
            </a:extLst>
          </p:cNvPr>
          <p:cNvSpPr txBox="1"/>
          <p:nvPr/>
        </p:nvSpPr>
        <p:spPr>
          <a:xfrm rot="16030717">
            <a:off x="1558586" y="2391636"/>
            <a:ext cx="445387" cy="276999"/>
          </a:xfrm>
          <a:prstGeom prst="rect">
            <a:avLst/>
          </a:prstGeom>
          <a:noFill/>
        </p:spPr>
        <p:txBody>
          <a:bodyPr wrap="square" rtlCol="0">
            <a:spAutoFit/>
          </a:bodyPr>
          <a:lstStyle/>
          <a:p>
            <a:r>
              <a:rPr kumimoji="1" lang="en-US" altLang="ja-JP" sz="1200" dirty="0">
                <a:latin typeface="+mn-ea"/>
              </a:rPr>
              <a:t>102</a:t>
            </a:r>
            <a:endParaRPr kumimoji="1" lang="ja-JP" altLang="en-US" sz="1200" dirty="0">
              <a:latin typeface="+mn-ea"/>
            </a:endParaRPr>
          </a:p>
        </p:txBody>
      </p:sp>
      <p:sp>
        <p:nvSpPr>
          <p:cNvPr id="66" name="テキスト ボックス 65">
            <a:extLst>
              <a:ext uri="{FF2B5EF4-FFF2-40B4-BE49-F238E27FC236}">
                <a16:creationId xmlns:a16="http://schemas.microsoft.com/office/drawing/2014/main" id="{F284F867-D5B1-0DCC-DB50-1D3179AA45F8}"/>
              </a:ext>
            </a:extLst>
          </p:cNvPr>
          <p:cNvSpPr txBox="1"/>
          <p:nvPr/>
        </p:nvSpPr>
        <p:spPr>
          <a:xfrm rot="16030717">
            <a:off x="2136360" y="2401419"/>
            <a:ext cx="445387" cy="276999"/>
          </a:xfrm>
          <a:prstGeom prst="rect">
            <a:avLst/>
          </a:prstGeom>
          <a:noFill/>
        </p:spPr>
        <p:txBody>
          <a:bodyPr wrap="square" rtlCol="0">
            <a:spAutoFit/>
          </a:bodyPr>
          <a:lstStyle/>
          <a:p>
            <a:r>
              <a:rPr kumimoji="1" lang="en-US" altLang="ja-JP" sz="1200" dirty="0">
                <a:latin typeface="+mn-ea"/>
              </a:rPr>
              <a:t>50</a:t>
            </a:r>
            <a:endParaRPr kumimoji="1" lang="ja-JP" altLang="en-US" sz="1200" dirty="0">
              <a:latin typeface="+mn-ea"/>
            </a:endParaRPr>
          </a:p>
        </p:txBody>
      </p:sp>
      <p:sp>
        <p:nvSpPr>
          <p:cNvPr id="67" name="テキスト ボックス 66">
            <a:extLst>
              <a:ext uri="{FF2B5EF4-FFF2-40B4-BE49-F238E27FC236}">
                <a16:creationId xmlns:a16="http://schemas.microsoft.com/office/drawing/2014/main" id="{46A6209E-6151-1350-AB5C-1E23BCDB86CC}"/>
              </a:ext>
            </a:extLst>
          </p:cNvPr>
          <p:cNvSpPr txBox="1"/>
          <p:nvPr/>
        </p:nvSpPr>
        <p:spPr>
          <a:xfrm rot="16030717">
            <a:off x="3022954" y="2558742"/>
            <a:ext cx="445387" cy="276999"/>
          </a:xfrm>
          <a:prstGeom prst="rect">
            <a:avLst/>
          </a:prstGeom>
          <a:noFill/>
        </p:spPr>
        <p:txBody>
          <a:bodyPr wrap="square" rtlCol="0">
            <a:spAutoFit/>
          </a:bodyPr>
          <a:lstStyle/>
          <a:p>
            <a:r>
              <a:rPr kumimoji="1" lang="en-US" altLang="ja-JP" sz="1200" dirty="0">
                <a:latin typeface="+mn-ea"/>
              </a:rPr>
              <a:t>93</a:t>
            </a:r>
            <a:endParaRPr kumimoji="1" lang="ja-JP" altLang="en-US" sz="1200" dirty="0">
              <a:latin typeface="+mn-ea"/>
            </a:endParaRPr>
          </a:p>
        </p:txBody>
      </p:sp>
      <p:sp>
        <p:nvSpPr>
          <p:cNvPr id="68" name="テキスト ボックス 67">
            <a:extLst>
              <a:ext uri="{FF2B5EF4-FFF2-40B4-BE49-F238E27FC236}">
                <a16:creationId xmlns:a16="http://schemas.microsoft.com/office/drawing/2014/main" id="{52222F72-6B6C-CCBE-71FB-74AF26492E1A}"/>
              </a:ext>
            </a:extLst>
          </p:cNvPr>
          <p:cNvSpPr txBox="1"/>
          <p:nvPr/>
        </p:nvSpPr>
        <p:spPr>
          <a:xfrm rot="18520132">
            <a:off x="4103514" y="3018598"/>
            <a:ext cx="415498" cy="276999"/>
          </a:xfrm>
          <a:prstGeom prst="rect">
            <a:avLst/>
          </a:prstGeom>
          <a:noFill/>
        </p:spPr>
        <p:txBody>
          <a:bodyPr wrap="none" rtlCol="0">
            <a:spAutoFit/>
          </a:bodyPr>
          <a:lstStyle/>
          <a:p>
            <a:r>
              <a:rPr kumimoji="1" lang="en-US" altLang="ja-JP" sz="1200" b="1" dirty="0">
                <a:latin typeface="+mn-ea"/>
              </a:rPr>
              <a:t>413</a:t>
            </a:r>
            <a:endParaRPr kumimoji="1" lang="ja-JP" altLang="en-US" sz="1200" b="1" dirty="0">
              <a:latin typeface="+mn-ea"/>
            </a:endParaRPr>
          </a:p>
        </p:txBody>
      </p:sp>
      <p:sp>
        <p:nvSpPr>
          <p:cNvPr id="69" name="テキスト ボックス 68">
            <a:extLst>
              <a:ext uri="{FF2B5EF4-FFF2-40B4-BE49-F238E27FC236}">
                <a16:creationId xmlns:a16="http://schemas.microsoft.com/office/drawing/2014/main" id="{69991F56-85B4-B1CF-1077-76C4C3D739D3}"/>
              </a:ext>
            </a:extLst>
          </p:cNvPr>
          <p:cNvSpPr txBox="1"/>
          <p:nvPr/>
        </p:nvSpPr>
        <p:spPr>
          <a:xfrm rot="16984218">
            <a:off x="1551935" y="1560763"/>
            <a:ext cx="445387" cy="276999"/>
          </a:xfrm>
          <a:prstGeom prst="rect">
            <a:avLst/>
          </a:prstGeom>
          <a:noFill/>
        </p:spPr>
        <p:txBody>
          <a:bodyPr wrap="square" rtlCol="0">
            <a:spAutoFit/>
          </a:bodyPr>
          <a:lstStyle/>
          <a:p>
            <a:r>
              <a:rPr kumimoji="1" lang="en-US" altLang="ja-JP" sz="1200" dirty="0">
                <a:latin typeface="+mn-ea"/>
              </a:rPr>
              <a:t>58</a:t>
            </a:r>
            <a:endParaRPr kumimoji="1" lang="ja-JP" altLang="en-US" sz="1200" dirty="0">
              <a:latin typeface="+mn-ea"/>
            </a:endParaRPr>
          </a:p>
        </p:txBody>
      </p:sp>
      <p:sp>
        <p:nvSpPr>
          <p:cNvPr id="70" name="テキスト ボックス 69">
            <a:extLst>
              <a:ext uri="{FF2B5EF4-FFF2-40B4-BE49-F238E27FC236}">
                <a16:creationId xmlns:a16="http://schemas.microsoft.com/office/drawing/2014/main" id="{59FD76C6-7A0E-00E1-579C-A7F9D1A27A29}"/>
              </a:ext>
            </a:extLst>
          </p:cNvPr>
          <p:cNvSpPr txBox="1"/>
          <p:nvPr/>
        </p:nvSpPr>
        <p:spPr>
          <a:xfrm rot="16984218">
            <a:off x="2222090" y="1691565"/>
            <a:ext cx="445387" cy="276999"/>
          </a:xfrm>
          <a:prstGeom prst="rect">
            <a:avLst/>
          </a:prstGeom>
          <a:noFill/>
        </p:spPr>
        <p:txBody>
          <a:bodyPr wrap="square" rtlCol="0">
            <a:spAutoFit/>
          </a:bodyPr>
          <a:lstStyle/>
          <a:p>
            <a:r>
              <a:rPr kumimoji="1" lang="en-US" altLang="ja-JP" sz="1200" dirty="0">
                <a:latin typeface="+mn-ea"/>
              </a:rPr>
              <a:t>148</a:t>
            </a:r>
            <a:endParaRPr kumimoji="1" lang="ja-JP" altLang="en-US" sz="1200" dirty="0">
              <a:latin typeface="+mn-ea"/>
            </a:endParaRPr>
          </a:p>
        </p:txBody>
      </p:sp>
      <p:sp>
        <p:nvSpPr>
          <p:cNvPr id="71" name="テキスト ボックス 70">
            <a:extLst>
              <a:ext uri="{FF2B5EF4-FFF2-40B4-BE49-F238E27FC236}">
                <a16:creationId xmlns:a16="http://schemas.microsoft.com/office/drawing/2014/main" id="{D1FAA045-86C4-A00D-431B-CDCEAD0E114C}"/>
              </a:ext>
            </a:extLst>
          </p:cNvPr>
          <p:cNvSpPr txBox="1"/>
          <p:nvPr/>
        </p:nvSpPr>
        <p:spPr>
          <a:xfrm>
            <a:off x="250313" y="3343356"/>
            <a:ext cx="338554" cy="276999"/>
          </a:xfrm>
          <a:prstGeom prst="rect">
            <a:avLst/>
          </a:prstGeom>
          <a:noFill/>
        </p:spPr>
        <p:txBody>
          <a:bodyPr wrap="square" rtlCol="0">
            <a:spAutoFit/>
          </a:bodyPr>
          <a:lstStyle/>
          <a:p>
            <a:r>
              <a:rPr kumimoji="1" lang="en-US" altLang="ja-JP" sz="1200" b="1" dirty="0">
                <a:latin typeface="+mn-ea"/>
              </a:rPr>
              <a:t>86</a:t>
            </a:r>
            <a:endParaRPr kumimoji="1" lang="ja-JP" altLang="en-US" sz="1200" b="1" dirty="0">
              <a:latin typeface="+mn-ea"/>
            </a:endParaRPr>
          </a:p>
        </p:txBody>
      </p:sp>
      <p:sp>
        <p:nvSpPr>
          <p:cNvPr id="72" name="テキスト ボックス 71">
            <a:extLst>
              <a:ext uri="{FF2B5EF4-FFF2-40B4-BE49-F238E27FC236}">
                <a16:creationId xmlns:a16="http://schemas.microsoft.com/office/drawing/2014/main" id="{8E97CC62-393B-124E-B1A4-2CD14BEF21DD}"/>
              </a:ext>
            </a:extLst>
          </p:cNvPr>
          <p:cNvSpPr txBox="1"/>
          <p:nvPr/>
        </p:nvSpPr>
        <p:spPr>
          <a:xfrm>
            <a:off x="1263457" y="2042196"/>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73" name="テキスト ボックス 72">
            <a:extLst>
              <a:ext uri="{FF2B5EF4-FFF2-40B4-BE49-F238E27FC236}">
                <a16:creationId xmlns:a16="http://schemas.microsoft.com/office/drawing/2014/main" id="{B3C9233B-F1F3-0D65-3752-F7B770C808C8}"/>
              </a:ext>
            </a:extLst>
          </p:cNvPr>
          <p:cNvSpPr txBox="1"/>
          <p:nvPr/>
        </p:nvSpPr>
        <p:spPr>
          <a:xfrm>
            <a:off x="769907"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74" name="テキスト ボックス 73">
            <a:extLst>
              <a:ext uri="{FF2B5EF4-FFF2-40B4-BE49-F238E27FC236}">
                <a16:creationId xmlns:a16="http://schemas.microsoft.com/office/drawing/2014/main" id="{D0F00456-D2A9-DBA0-2E09-1AA5ADD11304}"/>
              </a:ext>
            </a:extLst>
          </p:cNvPr>
          <p:cNvSpPr txBox="1"/>
          <p:nvPr/>
        </p:nvSpPr>
        <p:spPr>
          <a:xfrm rot="16471145">
            <a:off x="3133921"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5" name="テキスト ボックス 74">
            <a:extLst>
              <a:ext uri="{FF2B5EF4-FFF2-40B4-BE49-F238E27FC236}">
                <a16:creationId xmlns:a16="http://schemas.microsoft.com/office/drawing/2014/main" id="{8AFD2381-B79F-D6A7-3D68-C1ED47C0FF61}"/>
              </a:ext>
            </a:extLst>
          </p:cNvPr>
          <p:cNvSpPr txBox="1"/>
          <p:nvPr/>
        </p:nvSpPr>
        <p:spPr>
          <a:xfrm rot="1012436">
            <a:off x="1198178"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76" name="テキスト ボックス 75">
            <a:extLst>
              <a:ext uri="{FF2B5EF4-FFF2-40B4-BE49-F238E27FC236}">
                <a16:creationId xmlns:a16="http://schemas.microsoft.com/office/drawing/2014/main" id="{0B2A079F-18E1-2341-E736-9B2C7D80A06B}"/>
              </a:ext>
            </a:extLst>
          </p:cNvPr>
          <p:cNvSpPr txBox="1"/>
          <p:nvPr/>
        </p:nvSpPr>
        <p:spPr>
          <a:xfrm rot="548357">
            <a:off x="2441170"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77" name="テキスト ボックス 76">
            <a:extLst>
              <a:ext uri="{FF2B5EF4-FFF2-40B4-BE49-F238E27FC236}">
                <a16:creationId xmlns:a16="http://schemas.microsoft.com/office/drawing/2014/main" id="{F029374E-A804-0FC3-64BF-BE9A2DB722E0}"/>
              </a:ext>
            </a:extLst>
          </p:cNvPr>
          <p:cNvSpPr txBox="1"/>
          <p:nvPr/>
        </p:nvSpPr>
        <p:spPr>
          <a:xfrm rot="17328326">
            <a:off x="3525648"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78" name="テキスト ボックス 77">
            <a:extLst>
              <a:ext uri="{FF2B5EF4-FFF2-40B4-BE49-F238E27FC236}">
                <a16:creationId xmlns:a16="http://schemas.microsoft.com/office/drawing/2014/main" id="{05D0F946-594C-F1DC-E548-611EF0C4DB77}"/>
              </a:ext>
            </a:extLst>
          </p:cNvPr>
          <p:cNvSpPr txBox="1"/>
          <p:nvPr/>
        </p:nvSpPr>
        <p:spPr>
          <a:xfrm rot="17891497">
            <a:off x="3985285" y="4693383"/>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79" name="テキスト ボックス 78">
            <a:extLst>
              <a:ext uri="{FF2B5EF4-FFF2-40B4-BE49-F238E27FC236}">
                <a16:creationId xmlns:a16="http://schemas.microsoft.com/office/drawing/2014/main" id="{15BCAAED-F1A9-933B-9637-987A2E4B18E6}"/>
              </a:ext>
            </a:extLst>
          </p:cNvPr>
          <p:cNvSpPr txBox="1"/>
          <p:nvPr/>
        </p:nvSpPr>
        <p:spPr>
          <a:xfrm>
            <a:off x="1752911"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80" name="テキスト ボックス 79">
            <a:extLst>
              <a:ext uri="{FF2B5EF4-FFF2-40B4-BE49-F238E27FC236}">
                <a16:creationId xmlns:a16="http://schemas.microsoft.com/office/drawing/2014/main" id="{84E9EA8B-4B1C-3AC3-0941-4B9F9EB42D16}"/>
              </a:ext>
            </a:extLst>
          </p:cNvPr>
          <p:cNvSpPr txBox="1"/>
          <p:nvPr/>
        </p:nvSpPr>
        <p:spPr>
          <a:xfrm rot="366755">
            <a:off x="1206189" y="4569735"/>
            <a:ext cx="445387" cy="276999"/>
          </a:xfrm>
          <a:prstGeom prst="rect">
            <a:avLst/>
          </a:prstGeom>
          <a:noFill/>
        </p:spPr>
        <p:txBody>
          <a:bodyPr wrap="square" rtlCol="0">
            <a:spAutoFit/>
          </a:bodyPr>
          <a:lstStyle/>
          <a:p>
            <a:r>
              <a:rPr kumimoji="1" lang="en-US" altLang="ja-JP" sz="1200" dirty="0">
                <a:latin typeface="+mn-ea"/>
              </a:rPr>
              <a:t>120</a:t>
            </a:r>
            <a:endParaRPr kumimoji="1" lang="ja-JP" altLang="en-US" sz="1200" dirty="0">
              <a:latin typeface="+mn-ea"/>
            </a:endParaRPr>
          </a:p>
        </p:txBody>
      </p:sp>
      <p:sp>
        <p:nvSpPr>
          <p:cNvPr id="81" name="テキスト ボックス 80">
            <a:extLst>
              <a:ext uri="{FF2B5EF4-FFF2-40B4-BE49-F238E27FC236}">
                <a16:creationId xmlns:a16="http://schemas.microsoft.com/office/drawing/2014/main" id="{5F93E8F2-2CC6-1FB5-3075-40CFA6C58C1B}"/>
              </a:ext>
            </a:extLst>
          </p:cNvPr>
          <p:cNvSpPr txBox="1"/>
          <p:nvPr/>
        </p:nvSpPr>
        <p:spPr>
          <a:xfrm>
            <a:off x="295666" y="3652487"/>
            <a:ext cx="415498" cy="276999"/>
          </a:xfrm>
          <a:prstGeom prst="rect">
            <a:avLst/>
          </a:prstGeom>
          <a:noFill/>
        </p:spPr>
        <p:txBody>
          <a:bodyPr wrap="none" rtlCol="0">
            <a:spAutoFit/>
          </a:bodyPr>
          <a:lstStyle/>
          <a:p>
            <a:r>
              <a:rPr kumimoji="1" lang="en-US" altLang="ja-JP" sz="1200" b="1" dirty="0">
                <a:latin typeface="+mn-ea"/>
              </a:rPr>
              <a:t>484</a:t>
            </a:r>
            <a:endParaRPr kumimoji="1" lang="ja-JP" altLang="en-US" sz="1200" b="1" dirty="0">
              <a:latin typeface="+mn-ea"/>
            </a:endParaRPr>
          </a:p>
        </p:txBody>
      </p:sp>
      <p:sp>
        <p:nvSpPr>
          <p:cNvPr id="82" name="フリーフォーム: 図形 81">
            <a:extLst>
              <a:ext uri="{FF2B5EF4-FFF2-40B4-BE49-F238E27FC236}">
                <a16:creationId xmlns:a16="http://schemas.microsoft.com/office/drawing/2014/main" id="{B9FA6FCB-0CEB-2908-2AE2-D995CE23BDED}"/>
              </a:ext>
            </a:extLst>
          </p:cNvPr>
          <p:cNvSpPr/>
          <p:nvPr/>
        </p:nvSpPr>
        <p:spPr>
          <a:xfrm>
            <a:off x="63976"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フリーフォーム: 図形 82">
            <a:extLst>
              <a:ext uri="{FF2B5EF4-FFF2-40B4-BE49-F238E27FC236}">
                <a16:creationId xmlns:a16="http://schemas.microsoft.com/office/drawing/2014/main" id="{B69BF757-8699-1C30-C3EE-5FDD22659E39}"/>
              </a:ext>
            </a:extLst>
          </p:cNvPr>
          <p:cNvSpPr/>
          <p:nvPr/>
        </p:nvSpPr>
        <p:spPr>
          <a:xfrm>
            <a:off x="61505"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テキスト ボックス 83">
            <a:extLst>
              <a:ext uri="{FF2B5EF4-FFF2-40B4-BE49-F238E27FC236}">
                <a16:creationId xmlns:a16="http://schemas.microsoft.com/office/drawing/2014/main" id="{4B89C33C-65CE-9A17-3A7A-35D9FB5ABC68}"/>
              </a:ext>
            </a:extLst>
          </p:cNvPr>
          <p:cNvSpPr txBox="1"/>
          <p:nvPr/>
        </p:nvSpPr>
        <p:spPr>
          <a:xfrm rot="4880019">
            <a:off x="75592"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85" name="テキスト ボックス 84">
            <a:extLst>
              <a:ext uri="{FF2B5EF4-FFF2-40B4-BE49-F238E27FC236}">
                <a16:creationId xmlns:a16="http://schemas.microsoft.com/office/drawing/2014/main" id="{BC31E494-6145-00CC-D6ED-B9ACF681DEEF}"/>
              </a:ext>
            </a:extLst>
          </p:cNvPr>
          <p:cNvSpPr txBox="1"/>
          <p:nvPr/>
        </p:nvSpPr>
        <p:spPr>
          <a:xfrm rot="462260">
            <a:off x="2655446" y="2128926"/>
            <a:ext cx="415498" cy="276999"/>
          </a:xfrm>
          <a:prstGeom prst="rect">
            <a:avLst/>
          </a:prstGeom>
          <a:noFill/>
        </p:spPr>
        <p:txBody>
          <a:bodyPr wrap="none" rtlCol="0">
            <a:spAutoFit/>
          </a:bodyPr>
          <a:lstStyle/>
          <a:p>
            <a:r>
              <a:rPr kumimoji="1" lang="en-US" altLang="ja-JP" sz="1200" b="1" dirty="0">
                <a:latin typeface="+mn-ea"/>
              </a:rPr>
              <a:t>169</a:t>
            </a:r>
            <a:endParaRPr kumimoji="1" lang="ja-JP" altLang="en-US" sz="1200" b="1" dirty="0">
              <a:latin typeface="+mn-ea"/>
            </a:endParaRPr>
          </a:p>
        </p:txBody>
      </p:sp>
      <p:sp>
        <p:nvSpPr>
          <p:cNvPr id="86" name="テキスト ボックス 85">
            <a:extLst>
              <a:ext uri="{FF2B5EF4-FFF2-40B4-BE49-F238E27FC236}">
                <a16:creationId xmlns:a16="http://schemas.microsoft.com/office/drawing/2014/main" id="{C97DE163-3B81-76E1-B2C8-8744738DF09C}"/>
              </a:ext>
            </a:extLst>
          </p:cNvPr>
          <p:cNvSpPr txBox="1"/>
          <p:nvPr/>
        </p:nvSpPr>
        <p:spPr>
          <a:xfrm>
            <a:off x="1443144" y="4935486"/>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87" name="テキスト ボックス 86">
            <a:extLst>
              <a:ext uri="{FF2B5EF4-FFF2-40B4-BE49-F238E27FC236}">
                <a16:creationId xmlns:a16="http://schemas.microsoft.com/office/drawing/2014/main" id="{EC541638-DE1C-4FDF-0CF9-40433D893BF2}"/>
              </a:ext>
            </a:extLst>
          </p:cNvPr>
          <p:cNvSpPr txBox="1"/>
          <p:nvPr/>
        </p:nvSpPr>
        <p:spPr>
          <a:xfrm>
            <a:off x="783093" y="4985791"/>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88" name="テキスト ボックス 87">
            <a:extLst>
              <a:ext uri="{FF2B5EF4-FFF2-40B4-BE49-F238E27FC236}">
                <a16:creationId xmlns:a16="http://schemas.microsoft.com/office/drawing/2014/main" id="{714398E3-6AE8-7E7F-9CE3-48C085CAE78C}"/>
              </a:ext>
            </a:extLst>
          </p:cNvPr>
          <p:cNvSpPr txBox="1"/>
          <p:nvPr/>
        </p:nvSpPr>
        <p:spPr>
          <a:xfrm rot="20679034">
            <a:off x="2626511" y="4562965"/>
            <a:ext cx="346249" cy="1288173"/>
          </a:xfrm>
          <a:prstGeom prst="rect">
            <a:avLst/>
          </a:prstGeom>
          <a:noFill/>
        </p:spPr>
        <p:txBody>
          <a:bodyPr vert="eaVert" wrap="none" rtlCol="0">
            <a:spAutoFit/>
          </a:bodyPr>
          <a:lstStyle/>
          <a:p>
            <a:r>
              <a:rPr kumimoji="1" lang="ja-JP" altLang="en-US" sz="1050" b="1" dirty="0">
                <a:latin typeface="+mn-ea"/>
              </a:rPr>
              <a:t>（旧）大阪中央環状線</a:t>
            </a:r>
          </a:p>
        </p:txBody>
      </p:sp>
      <p:sp>
        <p:nvSpPr>
          <p:cNvPr id="89" name="テキスト ボックス 88">
            <a:extLst>
              <a:ext uri="{FF2B5EF4-FFF2-40B4-BE49-F238E27FC236}">
                <a16:creationId xmlns:a16="http://schemas.microsoft.com/office/drawing/2014/main" id="{937CD735-36CB-A812-6259-01196966AC26}"/>
              </a:ext>
            </a:extLst>
          </p:cNvPr>
          <p:cNvSpPr txBox="1"/>
          <p:nvPr/>
        </p:nvSpPr>
        <p:spPr>
          <a:xfrm rot="399663">
            <a:off x="1817396"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90" name="テキスト ボックス 89">
            <a:extLst>
              <a:ext uri="{FF2B5EF4-FFF2-40B4-BE49-F238E27FC236}">
                <a16:creationId xmlns:a16="http://schemas.microsoft.com/office/drawing/2014/main" id="{2F7F6725-6C3F-C4FC-EFCC-B0865843A765}"/>
              </a:ext>
            </a:extLst>
          </p:cNvPr>
          <p:cNvSpPr txBox="1"/>
          <p:nvPr/>
        </p:nvSpPr>
        <p:spPr>
          <a:xfrm rot="631172">
            <a:off x="2493654"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91" name="フリーフォーム: 図形 90">
            <a:extLst>
              <a:ext uri="{FF2B5EF4-FFF2-40B4-BE49-F238E27FC236}">
                <a16:creationId xmlns:a16="http://schemas.microsoft.com/office/drawing/2014/main" id="{19B7C647-A5CB-6160-C5F1-283EEEC14159}"/>
              </a:ext>
            </a:extLst>
          </p:cNvPr>
          <p:cNvSpPr/>
          <p:nvPr/>
        </p:nvSpPr>
        <p:spPr>
          <a:xfrm>
            <a:off x="3419456"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テキスト ボックス 91">
            <a:extLst>
              <a:ext uri="{FF2B5EF4-FFF2-40B4-BE49-F238E27FC236}">
                <a16:creationId xmlns:a16="http://schemas.microsoft.com/office/drawing/2014/main" id="{FAD11C35-3043-BE3F-6B47-92AB5EF3C284}"/>
              </a:ext>
            </a:extLst>
          </p:cNvPr>
          <p:cNvSpPr txBox="1"/>
          <p:nvPr/>
        </p:nvSpPr>
        <p:spPr>
          <a:xfrm rot="19088370">
            <a:off x="3439236" y="2364390"/>
            <a:ext cx="445387" cy="276999"/>
          </a:xfrm>
          <a:prstGeom prst="rect">
            <a:avLst/>
          </a:prstGeom>
          <a:noFill/>
        </p:spPr>
        <p:txBody>
          <a:bodyPr wrap="square" rtlCol="0">
            <a:spAutoFit/>
          </a:bodyPr>
          <a:lstStyle/>
          <a:p>
            <a:r>
              <a:rPr kumimoji="1" lang="en-US" altLang="ja-JP" sz="1200" dirty="0">
                <a:latin typeface="+mn-ea"/>
              </a:rPr>
              <a:t>89</a:t>
            </a:r>
            <a:endParaRPr kumimoji="1" lang="ja-JP" altLang="en-US" sz="1200" dirty="0">
              <a:latin typeface="+mn-ea"/>
            </a:endParaRPr>
          </a:p>
        </p:txBody>
      </p:sp>
      <p:sp>
        <p:nvSpPr>
          <p:cNvPr id="93" name="テキスト ボックス 92">
            <a:extLst>
              <a:ext uri="{FF2B5EF4-FFF2-40B4-BE49-F238E27FC236}">
                <a16:creationId xmlns:a16="http://schemas.microsoft.com/office/drawing/2014/main" id="{0CF6EB2F-4DB3-5C98-2825-9564038B8C41}"/>
              </a:ext>
            </a:extLst>
          </p:cNvPr>
          <p:cNvSpPr txBox="1"/>
          <p:nvPr/>
        </p:nvSpPr>
        <p:spPr>
          <a:xfrm>
            <a:off x="3375408"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94" name="テキスト ボックス 93">
            <a:extLst>
              <a:ext uri="{FF2B5EF4-FFF2-40B4-BE49-F238E27FC236}">
                <a16:creationId xmlns:a16="http://schemas.microsoft.com/office/drawing/2014/main" id="{21FD4218-D11E-BE14-6B9C-413199E66E3F}"/>
              </a:ext>
            </a:extLst>
          </p:cNvPr>
          <p:cNvSpPr txBox="1"/>
          <p:nvPr/>
        </p:nvSpPr>
        <p:spPr>
          <a:xfrm>
            <a:off x="-2913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95" name="テキスト ボックス 94">
            <a:extLst>
              <a:ext uri="{FF2B5EF4-FFF2-40B4-BE49-F238E27FC236}">
                <a16:creationId xmlns:a16="http://schemas.microsoft.com/office/drawing/2014/main" id="{015325F0-D5DC-BAAF-0A74-11938BC20C2F}"/>
              </a:ext>
            </a:extLst>
          </p:cNvPr>
          <p:cNvSpPr txBox="1"/>
          <p:nvPr/>
        </p:nvSpPr>
        <p:spPr>
          <a:xfrm>
            <a:off x="-1851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96" name="テキスト ボックス 4">
            <a:extLst>
              <a:ext uri="{FF2B5EF4-FFF2-40B4-BE49-F238E27FC236}">
                <a16:creationId xmlns:a16="http://schemas.microsoft.com/office/drawing/2014/main" id="{39CC0785-6F37-32AA-9117-CAC07404293C}"/>
              </a:ext>
            </a:extLst>
          </p:cNvPr>
          <p:cNvSpPr txBox="1">
            <a:spLocks noChangeArrowheads="1"/>
          </p:cNvSpPr>
          <p:nvPr/>
        </p:nvSpPr>
        <p:spPr bwMode="auto">
          <a:xfrm>
            <a:off x="5529702" y="1031685"/>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整備済</a:t>
            </a:r>
            <a:endParaRPr lang="en-US" altLang="ja-JP" sz="1800" u="sng" dirty="0">
              <a:latin typeface="Arial" charset="0"/>
            </a:endParaRPr>
          </a:p>
        </p:txBody>
      </p:sp>
      <p:pic>
        <p:nvPicPr>
          <p:cNvPr id="97" name="図 96" descr="図形, アイコン, 円&#10;&#10;自動的に生成された説明">
            <a:extLst>
              <a:ext uri="{FF2B5EF4-FFF2-40B4-BE49-F238E27FC236}">
                <a16:creationId xmlns:a16="http://schemas.microsoft.com/office/drawing/2014/main" id="{8CABBF0F-79A2-8858-4E47-F35A54C971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8820" y="1540948"/>
            <a:ext cx="255427" cy="312049"/>
          </a:xfrm>
          <a:prstGeom prst="rect">
            <a:avLst/>
          </a:prstGeom>
        </p:spPr>
      </p:pic>
      <p:sp>
        <p:nvSpPr>
          <p:cNvPr id="98" name="テキスト ボックス 4">
            <a:extLst>
              <a:ext uri="{FF2B5EF4-FFF2-40B4-BE49-F238E27FC236}">
                <a16:creationId xmlns:a16="http://schemas.microsoft.com/office/drawing/2014/main" id="{4BE61246-FD2B-1E78-AC72-2A13CEF51574}"/>
              </a:ext>
            </a:extLst>
          </p:cNvPr>
          <p:cNvSpPr txBox="1">
            <a:spLocks noChangeArrowheads="1"/>
          </p:cNvSpPr>
          <p:nvPr/>
        </p:nvSpPr>
        <p:spPr bwMode="auto">
          <a:xfrm>
            <a:off x="842190" y="1015204"/>
            <a:ext cx="2462213" cy="422405"/>
          </a:xfrm>
          <a:prstGeom prst="rect">
            <a:avLst/>
          </a:prstGeom>
          <a:solidFill>
            <a:schemeClr val="bg1"/>
          </a:solidFill>
          <a:ln w="9525">
            <a:solidFill>
              <a:schemeClr val="tx1"/>
            </a:solidFill>
            <a:miter lim="800000"/>
            <a:headEnd/>
            <a:tailEnd/>
          </a:ln>
        </p:spPr>
        <p:txBody>
          <a:bodyPr wrap="none" lIns="0" tIns="72000" rIns="0" bIns="7200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800" dirty="0">
                <a:latin typeface="Arial" charset="0"/>
              </a:rPr>
              <a:t>八尾藤井寺工区　未整備</a:t>
            </a:r>
            <a:endParaRPr lang="en-US" altLang="ja-JP" sz="1800" u="sng" dirty="0">
              <a:latin typeface="Arial" charset="0"/>
            </a:endParaRPr>
          </a:p>
        </p:txBody>
      </p:sp>
      <p:grpSp>
        <p:nvGrpSpPr>
          <p:cNvPr id="99" name="グループ化 98">
            <a:extLst>
              <a:ext uri="{FF2B5EF4-FFF2-40B4-BE49-F238E27FC236}">
                <a16:creationId xmlns:a16="http://schemas.microsoft.com/office/drawing/2014/main" id="{50C8FCE2-440A-72C2-1E5E-69C6F5DDDA3E}"/>
              </a:ext>
            </a:extLst>
          </p:cNvPr>
          <p:cNvGrpSpPr/>
          <p:nvPr/>
        </p:nvGrpSpPr>
        <p:grpSpPr>
          <a:xfrm>
            <a:off x="1016178" y="1451163"/>
            <a:ext cx="8083446" cy="4952744"/>
            <a:chOff x="891815" y="1451163"/>
            <a:chExt cx="8083446" cy="4952744"/>
          </a:xfrm>
        </p:grpSpPr>
        <p:pic>
          <p:nvPicPr>
            <p:cNvPr id="100" name="図 99">
              <a:extLst>
                <a:ext uri="{FF2B5EF4-FFF2-40B4-BE49-F238E27FC236}">
                  <a16:creationId xmlns:a16="http://schemas.microsoft.com/office/drawing/2014/main" id="{9D2A0CE8-D3A4-785C-670E-9772DF565098}"/>
                </a:ext>
              </a:extLst>
            </p:cNvPr>
            <p:cNvPicPr>
              <a:picLocks noChangeAspect="1"/>
            </p:cNvPicPr>
            <p:nvPr/>
          </p:nvPicPr>
          <p:blipFill rotWithShape="1">
            <a:blip r:embed="rId3"/>
            <a:srcRect l="15624" t="15250" r="22002" b="13329"/>
            <a:stretch/>
          </p:blipFill>
          <p:spPr>
            <a:xfrm>
              <a:off x="4528976" y="1489109"/>
              <a:ext cx="4411977" cy="4898029"/>
            </a:xfrm>
            <a:prstGeom prst="rect">
              <a:avLst/>
            </a:prstGeom>
          </p:spPr>
        </p:pic>
        <p:sp>
          <p:nvSpPr>
            <p:cNvPr id="101" name="フリーフォーム: 図形 100">
              <a:extLst>
                <a:ext uri="{FF2B5EF4-FFF2-40B4-BE49-F238E27FC236}">
                  <a16:creationId xmlns:a16="http://schemas.microsoft.com/office/drawing/2014/main" id="{21417E76-DF6A-8F0D-3305-7F000B00D62D}"/>
                </a:ext>
              </a:extLst>
            </p:cNvPr>
            <p:cNvSpPr/>
            <p:nvPr/>
          </p:nvSpPr>
          <p:spPr>
            <a:xfrm>
              <a:off x="6308856" y="1495357"/>
              <a:ext cx="82550" cy="1511300"/>
            </a:xfrm>
            <a:custGeom>
              <a:avLst/>
              <a:gdLst>
                <a:gd name="connsiteX0" fmla="*/ 82550 w 82550"/>
                <a:gd name="connsiteY0" fmla="*/ 0 h 1511300"/>
                <a:gd name="connsiteX1" fmla="*/ 44450 w 82550"/>
                <a:gd name="connsiteY1" fmla="*/ 171450 h 1511300"/>
                <a:gd name="connsiteX2" fmla="*/ 0 w 82550"/>
                <a:gd name="connsiteY2" fmla="*/ 349250 h 1511300"/>
                <a:gd name="connsiteX3" fmla="*/ 63500 w 82550"/>
                <a:gd name="connsiteY3" fmla="*/ 1511300 h 1511300"/>
              </a:gdLst>
              <a:ahLst/>
              <a:cxnLst>
                <a:cxn ang="0">
                  <a:pos x="connsiteX0" y="connsiteY0"/>
                </a:cxn>
                <a:cxn ang="0">
                  <a:pos x="connsiteX1" y="connsiteY1"/>
                </a:cxn>
                <a:cxn ang="0">
                  <a:pos x="connsiteX2" y="connsiteY2"/>
                </a:cxn>
                <a:cxn ang="0">
                  <a:pos x="connsiteX3" y="connsiteY3"/>
                </a:cxn>
              </a:cxnLst>
              <a:rect l="l" t="t" r="r" b="b"/>
              <a:pathLst>
                <a:path w="82550" h="1511300">
                  <a:moveTo>
                    <a:pt x="82550" y="0"/>
                  </a:moveTo>
                  <a:lnTo>
                    <a:pt x="44450" y="171450"/>
                  </a:lnTo>
                  <a:lnTo>
                    <a:pt x="0" y="349250"/>
                  </a:lnTo>
                  <a:lnTo>
                    <a:pt x="63500" y="15113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フリーフォーム: 図形 101">
              <a:extLst>
                <a:ext uri="{FF2B5EF4-FFF2-40B4-BE49-F238E27FC236}">
                  <a16:creationId xmlns:a16="http://schemas.microsoft.com/office/drawing/2014/main" id="{9DCCB273-E0A4-FC61-51A4-8515AAB86B86}"/>
                </a:ext>
              </a:extLst>
            </p:cNvPr>
            <p:cNvSpPr/>
            <p:nvPr/>
          </p:nvSpPr>
          <p:spPr>
            <a:xfrm>
              <a:off x="4776818" y="1527107"/>
              <a:ext cx="471587" cy="2095500"/>
            </a:xfrm>
            <a:custGeom>
              <a:avLst/>
              <a:gdLst>
                <a:gd name="connsiteX0" fmla="*/ 0 w 457200"/>
                <a:gd name="connsiteY0" fmla="*/ 0 h 2095500"/>
                <a:gd name="connsiteX1" fmla="*/ 12700 w 457200"/>
                <a:gd name="connsiteY1" fmla="*/ 520700 h 2095500"/>
                <a:gd name="connsiteX2" fmla="*/ 330200 w 457200"/>
                <a:gd name="connsiteY2" fmla="*/ 939800 h 2095500"/>
                <a:gd name="connsiteX3" fmla="*/ 457200 w 457200"/>
                <a:gd name="connsiteY3" fmla="*/ 1930400 h 2095500"/>
                <a:gd name="connsiteX4" fmla="*/ 431800 w 457200"/>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398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 name="connsiteX0" fmla="*/ 14387 w 471587"/>
                <a:gd name="connsiteY0" fmla="*/ 0 h 2095500"/>
                <a:gd name="connsiteX1" fmla="*/ 27087 w 471587"/>
                <a:gd name="connsiteY1" fmla="*/ 520700 h 2095500"/>
                <a:gd name="connsiteX2" fmla="*/ 344587 w 471587"/>
                <a:gd name="connsiteY2" fmla="*/ 990600 h 2095500"/>
                <a:gd name="connsiteX3" fmla="*/ 471587 w 471587"/>
                <a:gd name="connsiteY3" fmla="*/ 1930400 h 2095500"/>
                <a:gd name="connsiteX4" fmla="*/ 446187 w 471587"/>
                <a:gd name="connsiteY4" fmla="*/ 2095500 h 209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587" h="2095500">
                  <a:moveTo>
                    <a:pt x="14387" y="0"/>
                  </a:moveTo>
                  <a:cubicBezTo>
                    <a:pt x="18620" y="173567"/>
                    <a:pt x="-27946" y="355600"/>
                    <a:pt x="27087" y="520700"/>
                  </a:cubicBezTo>
                  <a:cubicBezTo>
                    <a:pt x="82120" y="685800"/>
                    <a:pt x="270504" y="755650"/>
                    <a:pt x="344587" y="990600"/>
                  </a:cubicBezTo>
                  <a:cubicBezTo>
                    <a:pt x="418670" y="1225550"/>
                    <a:pt x="429254" y="1617133"/>
                    <a:pt x="471587" y="1930400"/>
                  </a:cubicBezTo>
                  <a:lnTo>
                    <a:pt x="446187" y="20955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フリーフォーム: 図形 102">
              <a:extLst>
                <a:ext uri="{FF2B5EF4-FFF2-40B4-BE49-F238E27FC236}">
                  <a16:creationId xmlns:a16="http://schemas.microsoft.com/office/drawing/2014/main" id="{1AE36ADD-AE60-9EFF-FBAF-1B1E6488554B}"/>
                </a:ext>
              </a:extLst>
            </p:cNvPr>
            <p:cNvSpPr/>
            <p:nvPr/>
          </p:nvSpPr>
          <p:spPr>
            <a:xfrm>
              <a:off x="7308981" y="4924357"/>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フリーフォーム: 図形 104">
              <a:extLst>
                <a:ext uri="{FF2B5EF4-FFF2-40B4-BE49-F238E27FC236}">
                  <a16:creationId xmlns:a16="http://schemas.microsoft.com/office/drawing/2014/main" id="{C28DD4F5-3952-F11C-4071-F6C24655C934}"/>
                </a:ext>
              </a:extLst>
            </p:cNvPr>
            <p:cNvSpPr/>
            <p:nvPr/>
          </p:nvSpPr>
          <p:spPr>
            <a:xfrm>
              <a:off x="7823331" y="2590732"/>
              <a:ext cx="438150" cy="1123950"/>
            </a:xfrm>
            <a:custGeom>
              <a:avLst/>
              <a:gdLst>
                <a:gd name="connsiteX0" fmla="*/ 0 w 438150"/>
                <a:gd name="connsiteY0" fmla="*/ 0 h 1123950"/>
                <a:gd name="connsiteX1" fmla="*/ 0 w 438150"/>
                <a:gd name="connsiteY1" fmla="*/ 523875 h 1123950"/>
                <a:gd name="connsiteX2" fmla="*/ 342900 w 438150"/>
                <a:gd name="connsiteY2" fmla="*/ 533400 h 1123950"/>
                <a:gd name="connsiteX3" fmla="*/ 323850 w 438150"/>
                <a:gd name="connsiteY3" fmla="*/ 771525 h 1123950"/>
                <a:gd name="connsiteX4" fmla="*/ 276225 w 438150"/>
                <a:gd name="connsiteY4" fmla="*/ 952500 h 1123950"/>
                <a:gd name="connsiteX5" fmla="*/ 438150 w 438150"/>
                <a:gd name="connsiteY5" fmla="*/ 1123950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50" h="1123950">
                  <a:moveTo>
                    <a:pt x="0" y="0"/>
                  </a:moveTo>
                  <a:lnTo>
                    <a:pt x="0" y="523875"/>
                  </a:lnTo>
                  <a:lnTo>
                    <a:pt x="342900" y="533400"/>
                  </a:lnTo>
                  <a:lnTo>
                    <a:pt x="323850" y="771525"/>
                  </a:lnTo>
                  <a:lnTo>
                    <a:pt x="276225" y="952500"/>
                  </a:lnTo>
                  <a:lnTo>
                    <a:pt x="438150" y="112395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 name="フリーフォーム: 図形 105">
              <a:extLst>
                <a:ext uri="{FF2B5EF4-FFF2-40B4-BE49-F238E27FC236}">
                  <a16:creationId xmlns:a16="http://schemas.microsoft.com/office/drawing/2014/main" id="{028CA681-2F62-43F7-541F-8F0185A56D6D}"/>
                </a:ext>
              </a:extLst>
            </p:cNvPr>
            <p:cNvSpPr/>
            <p:nvPr/>
          </p:nvSpPr>
          <p:spPr>
            <a:xfrm flipH="1">
              <a:off x="5508757" y="3781173"/>
              <a:ext cx="45719" cy="238310"/>
            </a:xfrm>
            <a:custGeom>
              <a:avLst/>
              <a:gdLst>
                <a:gd name="connsiteX0" fmla="*/ 0 w 0"/>
                <a:gd name="connsiteY0" fmla="*/ 0 h 266700"/>
                <a:gd name="connsiteX1" fmla="*/ 0 w 0"/>
                <a:gd name="connsiteY1" fmla="*/ 266700 h 266700"/>
              </a:gdLst>
              <a:ahLst/>
              <a:cxnLst>
                <a:cxn ang="0">
                  <a:pos x="connsiteX0" y="connsiteY0"/>
                </a:cxn>
                <a:cxn ang="0">
                  <a:pos x="connsiteX1" y="connsiteY1"/>
                </a:cxn>
              </a:cxnLst>
              <a:rect l="l" t="t" r="r" b="b"/>
              <a:pathLst>
                <a:path h="266700">
                  <a:moveTo>
                    <a:pt x="0" y="0"/>
                  </a:moveTo>
                  <a:lnTo>
                    <a:pt x="0" y="2667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7" name="フリーフォーム: 図形 106">
              <a:extLst>
                <a:ext uri="{FF2B5EF4-FFF2-40B4-BE49-F238E27FC236}">
                  <a16:creationId xmlns:a16="http://schemas.microsoft.com/office/drawing/2014/main" id="{38B42641-2702-9B51-2072-58AD5CE41019}"/>
                </a:ext>
              </a:extLst>
            </p:cNvPr>
            <p:cNvSpPr/>
            <p:nvPr/>
          </p:nvSpPr>
          <p:spPr>
            <a:xfrm>
              <a:off x="5489706" y="4194107"/>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C702E6B2-AC7C-8DA9-AA67-62950D0CCD80}"/>
                </a:ext>
              </a:extLst>
            </p:cNvPr>
            <p:cNvSpPr txBox="1"/>
            <p:nvPr/>
          </p:nvSpPr>
          <p:spPr>
            <a:xfrm rot="18657775">
              <a:off x="8012828" y="3752393"/>
              <a:ext cx="420308" cy="276999"/>
            </a:xfrm>
            <a:prstGeom prst="rect">
              <a:avLst/>
            </a:prstGeom>
            <a:noFill/>
          </p:spPr>
          <p:txBody>
            <a:bodyPr wrap="none" rtlCol="0">
              <a:spAutoFit/>
            </a:bodyPr>
            <a:lstStyle/>
            <a:p>
              <a:r>
                <a:rPr kumimoji="1" lang="en-US" altLang="ja-JP" sz="1200" b="1" dirty="0">
                  <a:latin typeface="+mn-ea"/>
                </a:rPr>
                <a:t>330</a:t>
              </a:r>
              <a:endParaRPr kumimoji="1" lang="ja-JP" altLang="en-US" sz="1200" b="1" dirty="0">
                <a:latin typeface="+mn-ea"/>
              </a:endParaRPr>
            </a:p>
          </p:txBody>
        </p:sp>
        <p:sp>
          <p:nvSpPr>
            <p:cNvPr id="109" name="フリーフォーム: 図形 108">
              <a:extLst>
                <a:ext uri="{FF2B5EF4-FFF2-40B4-BE49-F238E27FC236}">
                  <a16:creationId xmlns:a16="http://schemas.microsoft.com/office/drawing/2014/main" id="{4AE826F6-18D1-E2C6-7BC9-A0F41C2C524F}"/>
                </a:ext>
              </a:extLst>
            </p:cNvPr>
            <p:cNvSpPr/>
            <p:nvPr/>
          </p:nvSpPr>
          <p:spPr>
            <a:xfrm>
              <a:off x="6435986" y="3658115"/>
              <a:ext cx="2295330" cy="382555"/>
            </a:xfrm>
            <a:custGeom>
              <a:avLst/>
              <a:gdLst>
                <a:gd name="connsiteX0" fmla="*/ 0 w 2295330"/>
                <a:gd name="connsiteY0" fmla="*/ 0 h 382555"/>
                <a:gd name="connsiteX1" fmla="*/ 606489 w 2295330"/>
                <a:gd name="connsiteY1" fmla="*/ 9331 h 382555"/>
                <a:gd name="connsiteX2" fmla="*/ 1222310 w 2295330"/>
                <a:gd name="connsiteY2" fmla="*/ 382555 h 382555"/>
                <a:gd name="connsiteX3" fmla="*/ 2295330 w 2295330"/>
                <a:gd name="connsiteY3" fmla="*/ 382555 h 382555"/>
              </a:gdLst>
              <a:ahLst/>
              <a:cxnLst>
                <a:cxn ang="0">
                  <a:pos x="connsiteX0" y="connsiteY0"/>
                </a:cxn>
                <a:cxn ang="0">
                  <a:pos x="connsiteX1" y="connsiteY1"/>
                </a:cxn>
                <a:cxn ang="0">
                  <a:pos x="connsiteX2" y="connsiteY2"/>
                </a:cxn>
                <a:cxn ang="0">
                  <a:pos x="connsiteX3" y="connsiteY3"/>
                </a:cxn>
              </a:cxnLst>
              <a:rect l="l" t="t" r="r" b="b"/>
              <a:pathLst>
                <a:path w="2295330" h="382555">
                  <a:moveTo>
                    <a:pt x="0" y="0"/>
                  </a:moveTo>
                  <a:lnTo>
                    <a:pt x="606489" y="9331"/>
                  </a:lnTo>
                  <a:lnTo>
                    <a:pt x="1222310" y="382555"/>
                  </a:lnTo>
                  <a:lnTo>
                    <a:pt x="2295330" y="382555"/>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フリーフォーム: 図形 109">
              <a:extLst>
                <a:ext uri="{FF2B5EF4-FFF2-40B4-BE49-F238E27FC236}">
                  <a16:creationId xmlns:a16="http://schemas.microsoft.com/office/drawing/2014/main" id="{03AF2E84-C772-CB41-5917-7FC858F34B2D}"/>
                </a:ext>
              </a:extLst>
            </p:cNvPr>
            <p:cNvSpPr/>
            <p:nvPr/>
          </p:nvSpPr>
          <p:spPr>
            <a:xfrm>
              <a:off x="6427145" y="2955857"/>
              <a:ext cx="732611" cy="2012950"/>
            </a:xfrm>
            <a:custGeom>
              <a:avLst/>
              <a:gdLst>
                <a:gd name="connsiteX0" fmla="*/ 717550 w 717550"/>
                <a:gd name="connsiteY0" fmla="*/ 0 h 2012950"/>
                <a:gd name="connsiteX1" fmla="*/ 69850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39596"/>
                <a:gd name="connsiteY0" fmla="*/ 0 h 2012950"/>
                <a:gd name="connsiteX1" fmla="*/ 698500 w 739596"/>
                <a:gd name="connsiteY1" fmla="*/ 171450 h 2012950"/>
                <a:gd name="connsiteX2" fmla="*/ 215900 w 739596"/>
                <a:gd name="connsiteY2" fmla="*/ 488950 h 2012950"/>
                <a:gd name="connsiteX3" fmla="*/ 0 w 739596"/>
                <a:gd name="connsiteY3" fmla="*/ 501650 h 2012950"/>
                <a:gd name="connsiteX4" fmla="*/ 6350 w 739596"/>
                <a:gd name="connsiteY4" fmla="*/ 1377950 h 2012950"/>
                <a:gd name="connsiteX5" fmla="*/ 88900 w 739596"/>
                <a:gd name="connsiteY5" fmla="*/ 1790700 h 2012950"/>
                <a:gd name="connsiteX6" fmla="*/ 107950 w 739596"/>
                <a:gd name="connsiteY6" fmla="*/ 2012950 h 2012950"/>
                <a:gd name="connsiteX0" fmla="*/ 717550 w 718769"/>
                <a:gd name="connsiteY0" fmla="*/ 0 h 2012950"/>
                <a:gd name="connsiteX1" fmla="*/ 660400 w 718769"/>
                <a:gd name="connsiteY1" fmla="*/ 171450 h 2012950"/>
                <a:gd name="connsiteX2" fmla="*/ 215900 w 718769"/>
                <a:gd name="connsiteY2" fmla="*/ 488950 h 2012950"/>
                <a:gd name="connsiteX3" fmla="*/ 0 w 718769"/>
                <a:gd name="connsiteY3" fmla="*/ 501650 h 2012950"/>
                <a:gd name="connsiteX4" fmla="*/ 6350 w 718769"/>
                <a:gd name="connsiteY4" fmla="*/ 1377950 h 2012950"/>
                <a:gd name="connsiteX5" fmla="*/ 88900 w 718769"/>
                <a:gd name="connsiteY5" fmla="*/ 1790700 h 2012950"/>
                <a:gd name="connsiteX6" fmla="*/ 107950 w 718769"/>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50 w 717550"/>
                <a:gd name="connsiteY0" fmla="*/ 0 h 2012950"/>
                <a:gd name="connsiteX1" fmla="*/ 615950 w 717550"/>
                <a:gd name="connsiteY1" fmla="*/ 171450 h 2012950"/>
                <a:gd name="connsiteX2" fmla="*/ 215900 w 717550"/>
                <a:gd name="connsiteY2" fmla="*/ 488950 h 2012950"/>
                <a:gd name="connsiteX3" fmla="*/ 0 w 717550"/>
                <a:gd name="connsiteY3" fmla="*/ 501650 h 2012950"/>
                <a:gd name="connsiteX4" fmla="*/ 6350 w 717550"/>
                <a:gd name="connsiteY4" fmla="*/ 1377950 h 2012950"/>
                <a:gd name="connsiteX5" fmla="*/ 88900 w 717550"/>
                <a:gd name="connsiteY5" fmla="*/ 1790700 h 2012950"/>
                <a:gd name="connsiteX6" fmla="*/ 107950 w 717550"/>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5016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6985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1482 w 711482"/>
                <a:gd name="connsiteY0" fmla="*/ 0 h 2012950"/>
                <a:gd name="connsiteX1" fmla="*/ 609882 w 711482"/>
                <a:gd name="connsiteY1" fmla="*/ 171450 h 2012950"/>
                <a:gd name="connsiteX2" fmla="*/ 209832 w 711482"/>
                <a:gd name="connsiteY2" fmla="*/ 488950 h 2012950"/>
                <a:gd name="connsiteX3" fmla="*/ 6632 w 711482"/>
                <a:gd name="connsiteY3" fmla="*/ 800100 h 2012950"/>
                <a:gd name="connsiteX4" fmla="*/ 282 w 711482"/>
                <a:gd name="connsiteY4" fmla="*/ 1377950 h 2012950"/>
                <a:gd name="connsiteX5" fmla="*/ 82832 w 711482"/>
                <a:gd name="connsiteY5" fmla="*/ 1790700 h 2012950"/>
                <a:gd name="connsiteX6" fmla="*/ 101882 w 711482"/>
                <a:gd name="connsiteY6" fmla="*/ 2012950 h 2012950"/>
                <a:gd name="connsiteX0" fmla="*/ 717578 w 717578"/>
                <a:gd name="connsiteY0" fmla="*/ 0 h 2012950"/>
                <a:gd name="connsiteX1" fmla="*/ 615978 w 717578"/>
                <a:gd name="connsiteY1" fmla="*/ 171450 h 2012950"/>
                <a:gd name="connsiteX2" fmla="*/ 215928 w 717578"/>
                <a:gd name="connsiteY2" fmla="*/ 488950 h 2012950"/>
                <a:gd name="connsiteX3" fmla="*/ 28 w 717578"/>
                <a:gd name="connsiteY3" fmla="*/ 742950 h 2012950"/>
                <a:gd name="connsiteX4" fmla="*/ 6378 w 717578"/>
                <a:gd name="connsiteY4" fmla="*/ 1377950 h 2012950"/>
                <a:gd name="connsiteX5" fmla="*/ 88928 w 717578"/>
                <a:gd name="connsiteY5" fmla="*/ 1790700 h 2012950"/>
                <a:gd name="connsiteX6" fmla="*/ 107978 w 717578"/>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74295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1984 w 731984"/>
                <a:gd name="connsiteY0" fmla="*/ 0 h 2012950"/>
                <a:gd name="connsiteX1" fmla="*/ 630384 w 731984"/>
                <a:gd name="connsiteY1" fmla="*/ 171450 h 2012950"/>
                <a:gd name="connsiteX2" fmla="*/ 230334 w 731984"/>
                <a:gd name="connsiteY2" fmla="*/ 469900 h 2012950"/>
                <a:gd name="connsiteX3" fmla="*/ 14434 w 731984"/>
                <a:gd name="connsiteY3" fmla="*/ 673100 h 2012950"/>
                <a:gd name="connsiteX4" fmla="*/ 20784 w 731984"/>
                <a:gd name="connsiteY4" fmla="*/ 1377950 h 2012950"/>
                <a:gd name="connsiteX5" fmla="*/ 103334 w 731984"/>
                <a:gd name="connsiteY5" fmla="*/ 1790700 h 2012950"/>
                <a:gd name="connsiteX6" fmla="*/ 122384 w 731984"/>
                <a:gd name="connsiteY6" fmla="*/ 2012950 h 2012950"/>
                <a:gd name="connsiteX0" fmla="*/ 737040 w 737040"/>
                <a:gd name="connsiteY0" fmla="*/ 0 h 2012950"/>
                <a:gd name="connsiteX1" fmla="*/ 635440 w 737040"/>
                <a:gd name="connsiteY1" fmla="*/ 171450 h 2012950"/>
                <a:gd name="connsiteX2" fmla="*/ 235390 w 737040"/>
                <a:gd name="connsiteY2" fmla="*/ 469900 h 2012950"/>
                <a:gd name="connsiteX3" fmla="*/ 13140 w 737040"/>
                <a:gd name="connsiteY3" fmla="*/ 647700 h 2012950"/>
                <a:gd name="connsiteX4" fmla="*/ 25840 w 737040"/>
                <a:gd name="connsiteY4" fmla="*/ 1377950 h 2012950"/>
                <a:gd name="connsiteX5" fmla="*/ 108390 w 737040"/>
                <a:gd name="connsiteY5" fmla="*/ 1790700 h 2012950"/>
                <a:gd name="connsiteX6" fmla="*/ 127440 w 737040"/>
                <a:gd name="connsiteY6" fmla="*/ 2012950 h 2012950"/>
                <a:gd name="connsiteX0" fmla="*/ 742487 w 742487"/>
                <a:gd name="connsiteY0" fmla="*/ 0 h 2012950"/>
                <a:gd name="connsiteX1" fmla="*/ 640887 w 742487"/>
                <a:gd name="connsiteY1" fmla="*/ 171450 h 2012950"/>
                <a:gd name="connsiteX2" fmla="*/ 240837 w 742487"/>
                <a:gd name="connsiteY2" fmla="*/ 469900 h 2012950"/>
                <a:gd name="connsiteX3" fmla="*/ 18587 w 742487"/>
                <a:gd name="connsiteY3" fmla="*/ 647700 h 2012950"/>
                <a:gd name="connsiteX4" fmla="*/ 31287 w 742487"/>
                <a:gd name="connsiteY4" fmla="*/ 1377950 h 2012950"/>
                <a:gd name="connsiteX5" fmla="*/ 113837 w 742487"/>
                <a:gd name="connsiteY5" fmla="*/ 1790700 h 2012950"/>
                <a:gd name="connsiteX6" fmla="*/ 132887 w 742487"/>
                <a:gd name="connsiteY6" fmla="*/ 2012950 h 2012950"/>
                <a:gd name="connsiteX0" fmla="*/ 740138 w 740138"/>
                <a:gd name="connsiteY0" fmla="*/ 0 h 2012950"/>
                <a:gd name="connsiteX1" fmla="*/ 638538 w 740138"/>
                <a:gd name="connsiteY1" fmla="*/ 171450 h 2012950"/>
                <a:gd name="connsiteX2" fmla="*/ 238488 w 740138"/>
                <a:gd name="connsiteY2" fmla="*/ 469900 h 2012950"/>
                <a:gd name="connsiteX3" fmla="*/ 16238 w 740138"/>
                <a:gd name="connsiteY3" fmla="*/ 647700 h 2012950"/>
                <a:gd name="connsiteX4" fmla="*/ 35288 w 740138"/>
                <a:gd name="connsiteY4" fmla="*/ 1390650 h 2012950"/>
                <a:gd name="connsiteX5" fmla="*/ 111488 w 740138"/>
                <a:gd name="connsiteY5" fmla="*/ 1790700 h 2012950"/>
                <a:gd name="connsiteX6" fmla="*/ 130538 w 740138"/>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31679 w 731679"/>
                <a:gd name="connsiteY0" fmla="*/ 0 h 2012950"/>
                <a:gd name="connsiteX1" fmla="*/ 630079 w 731679"/>
                <a:gd name="connsiteY1" fmla="*/ 171450 h 2012950"/>
                <a:gd name="connsiteX2" fmla="*/ 230029 w 731679"/>
                <a:gd name="connsiteY2" fmla="*/ 469900 h 2012950"/>
                <a:gd name="connsiteX3" fmla="*/ 7779 w 731679"/>
                <a:gd name="connsiteY3" fmla="*/ 647700 h 2012950"/>
                <a:gd name="connsiteX4" fmla="*/ 26829 w 731679"/>
                <a:gd name="connsiteY4" fmla="*/ 1390650 h 2012950"/>
                <a:gd name="connsiteX5" fmla="*/ 103029 w 731679"/>
                <a:gd name="connsiteY5" fmla="*/ 1790700 h 2012950"/>
                <a:gd name="connsiteX6" fmla="*/ 122079 w 731679"/>
                <a:gd name="connsiteY6" fmla="*/ 2012950 h 2012950"/>
                <a:gd name="connsiteX0" fmla="*/ 729418 w 729418"/>
                <a:gd name="connsiteY0" fmla="*/ 0 h 2012950"/>
                <a:gd name="connsiteX1" fmla="*/ 627818 w 729418"/>
                <a:gd name="connsiteY1" fmla="*/ 171450 h 2012950"/>
                <a:gd name="connsiteX2" fmla="*/ 227768 w 729418"/>
                <a:gd name="connsiteY2" fmla="*/ 469900 h 2012950"/>
                <a:gd name="connsiteX3" fmla="*/ 5518 w 729418"/>
                <a:gd name="connsiteY3" fmla="*/ 615950 h 2012950"/>
                <a:gd name="connsiteX4" fmla="*/ 24568 w 729418"/>
                <a:gd name="connsiteY4" fmla="*/ 1390650 h 2012950"/>
                <a:gd name="connsiteX5" fmla="*/ 100768 w 729418"/>
                <a:gd name="connsiteY5" fmla="*/ 1790700 h 2012950"/>
                <a:gd name="connsiteX6" fmla="*/ 119818 w 729418"/>
                <a:gd name="connsiteY6" fmla="*/ 2012950 h 2012950"/>
                <a:gd name="connsiteX0" fmla="*/ 737723 w 737723"/>
                <a:gd name="connsiteY0" fmla="*/ 0 h 2012950"/>
                <a:gd name="connsiteX1" fmla="*/ 636123 w 737723"/>
                <a:gd name="connsiteY1" fmla="*/ 171450 h 2012950"/>
                <a:gd name="connsiteX2" fmla="*/ 236073 w 737723"/>
                <a:gd name="connsiteY2" fmla="*/ 444500 h 2012950"/>
                <a:gd name="connsiteX3" fmla="*/ 13823 w 737723"/>
                <a:gd name="connsiteY3" fmla="*/ 615950 h 2012950"/>
                <a:gd name="connsiteX4" fmla="*/ 32873 w 737723"/>
                <a:gd name="connsiteY4" fmla="*/ 1390650 h 2012950"/>
                <a:gd name="connsiteX5" fmla="*/ 109073 w 737723"/>
                <a:gd name="connsiteY5" fmla="*/ 1790700 h 2012950"/>
                <a:gd name="connsiteX6" fmla="*/ 128123 w 737723"/>
                <a:gd name="connsiteY6" fmla="*/ 2012950 h 2012950"/>
                <a:gd name="connsiteX0" fmla="*/ 743017 w 743017"/>
                <a:gd name="connsiteY0" fmla="*/ 0 h 2012950"/>
                <a:gd name="connsiteX1" fmla="*/ 641417 w 743017"/>
                <a:gd name="connsiteY1" fmla="*/ 171450 h 2012950"/>
                <a:gd name="connsiteX2" fmla="*/ 241367 w 743017"/>
                <a:gd name="connsiteY2" fmla="*/ 444500 h 2012950"/>
                <a:gd name="connsiteX3" fmla="*/ 12767 w 743017"/>
                <a:gd name="connsiteY3" fmla="*/ 558800 h 2012950"/>
                <a:gd name="connsiteX4" fmla="*/ 38167 w 743017"/>
                <a:gd name="connsiteY4" fmla="*/ 1390650 h 2012950"/>
                <a:gd name="connsiteX5" fmla="*/ 114367 w 743017"/>
                <a:gd name="connsiteY5" fmla="*/ 1790700 h 2012950"/>
                <a:gd name="connsiteX6" fmla="*/ 133417 w 743017"/>
                <a:gd name="connsiteY6" fmla="*/ 2012950 h 2012950"/>
                <a:gd name="connsiteX0" fmla="*/ 737724 w 737724"/>
                <a:gd name="connsiteY0" fmla="*/ 0 h 2012950"/>
                <a:gd name="connsiteX1" fmla="*/ 636124 w 737724"/>
                <a:gd name="connsiteY1" fmla="*/ 171450 h 2012950"/>
                <a:gd name="connsiteX2" fmla="*/ 236074 w 737724"/>
                <a:gd name="connsiteY2" fmla="*/ 444500 h 2012950"/>
                <a:gd name="connsiteX3" fmla="*/ 13824 w 737724"/>
                <a:gd name="connsiteY3" fmla="*/ 558800 h 2012950"/>
                <a:gd name="connsiteX4" fmla="*/ 32874 w 737724"/>
                <a:gd name="connsiteY4" fmla="*/ 1390650 h 2012950"/>
                <a:gd name="connsiteX5" fmla="*/ 109074 w 737724"/>
                <a:gd name="connsiteY5" fmla="*/ 1790700 h 2012950"/>
                <a:gd name="connsiteX6" fmla="*/ 128124 w 737724"/>
                <a:gd name="connsiteY6" fmla="*/ 2012950 h 2012950"/>
                <a:gd name="connsiteX0" fmla="*/ 724345 w 724345"/>
                <a:gd name="connsiteY0" fmla="*/ 0 h 2012950"/>
                <a:gd name="connsiteX1" fmla="*/ 622745 w 724345"/>
                <a:gd name="connsiteY1" fmla="*/ 171450 h 2012950"/>
                <a:gd name="connsiteX2" fmla="*/ 222695 w 724345"/>
                <a:gd name="connsiteY2" fmla="*/ 444500 h 2012950"/>
                <a:gd name="connsiteX3" fmla="*/ 445 w 724345"/>
                <a:gd name="connsiteY3" fmla="*/ 558800 h 2012950"/>
                <a:gd name="connsiteX4" fmla="*/ 19495 w 724345"/>
                <a:gd name="connsiteY4" fmla="*/ 1390650 h 2012950"/>
                <a:gd name="connsiteX5" fmla="*/ 95695 w 724345"/>
                <a:gd name="connsiteY5" fmla="*/ 1790700 h 2012950"/>
                <a:gd name="connsiteX6" fmla="*/ 114745 w 724345"/>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6515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18553 w 718553"/>
                <a:gd name="connsiteY0" fmla="*/ 0 h 2012950"/>
                <a:gd name="connsiteX1" fmla="*/ 616953 w 718553"/>
                <a:gd name="connsiteY1" fmla="*/ 171450 h 2012950"/>
                <a:gd name="connsiteX2" fmla="*/ 216903 w 718553"/>
                <a:gd name="connsiteY2" fmla="*/ 444500 h 2012950"/>
                <a:gd name="connsiteX3" fmla="*/ 1003 w 718553"/>
                <a:gd name="connsiteY3" fmla="*/ 584200 h 2012950"/>
                <a:gd name="connsiteX4" fmla="*/ 13703 w 718553"/>
                <a:gd name="connsiteY4" fmla="*/ 1390650 h 2012950"/>
                <a:gd name="connsiteX5" fmla="*/ 89903 w 718553"/>
                <a:gd name="connsiteY5" fmla="*/ 1790700 h 2012950"/>
                <a:gd name="connsiteX6" fmla="*/ 108953 w 718553"/>
                <a:gd name="connsiteY6" fmla="*/ 2012950 h 2012950"/>
                <a:gd name="connsiteX0" fmla="*/ 732611 w 732611"/>
                <a:gd name="connsiteY0" fmla="*/ 0 h 2012950"/>
                <a:gd name="connsiteX1" fmla="*/ 631011 w 732611"/>
                <a:gd name="connsiteY1" fmla="*/ 171450 h 2012950"/>
                <a:gd name="connsiteX2" fmla="*/ 230961 w 732611"/>
                <a:gd name="connsiteY2" fmla="*/ 4318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 name="connsiteX0" fmla="*/ 732611 w 732611"/>
                <a:gd name="connsiteY0" fmla="*/ 0 h 2012950"/>
                <a:gd name="connsiteX1" fmla="*/ 631011 w 732611"/>
                <a:gd name="connsiteY1" fmla="*/ 171450 h 2012950"/>
                <a:gd name="connsiteX2" fmla="*/ 230961 w 732611"/>
                <a:gd name="connsiteY2" fmla="*/ 444500 h 2012950"/>
                <a:gd name="connsiteX3" fmla="*/ 15061 w 732611"/>
                <a:gd name="connsiteY3" fmla="*/ 584200 h 2012950"/>
                <a:gd name="connsiteX4" fmla="*/ 27761 w 732611"/>
                <a:gd name="connsiteY4" fmla="*/ 1390650 h 2012950"/>
                <a:gd name="connsiteX5" fmla="*/ 103961 w 732611"/>
                <a:gd name="connsiteY5" fmla="*/ 1790700 h 2012950"/>
                <a:gd name="connsiteX6" fmla="*/ 123011 w 732611"/>
                <a:gd name="connsiteY6" fmla="*/ 2012950 h 201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611" h="2012950">
                  <a:moveTo>
                    <a:pt x="732611" y="0"/>
                  </a:moveTo>
                  <a:cubicBezTo>
                    <a:pt x="726261" y="57150"/>
                    <a:pt x="714619" y="97367"/>
                    <a:pt x="631011" y="171450"/>
                  </a:cubicBezTo>
                  <a:cubicBezTo>
                    <a:pt x="547403" y="245533"/>
                    <a:pt x="333619" y="375708"/>
                    <a:pt x="230961" y="444500"/>
                  </a:cubicBezTo>
                  <a:cubicBezTo>
                    <a:pt x="128303" y="513292"/>
                    <a:pt x="48928" y="426508"/>
                    <a:pt x="15061" y="584200"/>
                  </a:cubicBezTo>
                  <a:cubicBezTo>
                    <a:pt x="-18806" y="741892"/>
                    <a:pt x="12944" y="1189567"/>
                    <a:pt x="27761" y="1390650"/>
                  </a:cubicBezTo>
                  <a:cubicBezTo>
                    <a:pt x="42578" y="1591733"/>
                    <a:pt x="78561" y="1657350"/>
                    <a:pt x="103961" y="1790700"/>
                  </a:cubicBezTo>
                  <a:cubicBezTo>
                    <a:pt x="129361" y="1924050"/>
                    <a:pt x="116661" y="1938867"/>
                    <a:pt x="123011" y="2012950"/>
                  </a:cubicBezTo>
                </a:path>
              </a:pathLst>
            </a:cu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BB1F5554-CA72-0A52-949E-9BC94DB48F05}"/>
                </a:ext>
              </a:extLst>
            </p:cNvPr>
            <p:cNvSpPr txBox="1"/>
            <p:nvPr/>
          </p:nvSpPr>
          <p:spPr>
            <a:xfrm rot="2000894">
              <a:off x="7250086" y="3651277"/>
              <a:ext cx="415498" cy="276999"/>
            </a:xfrm>
            <a:prstGeom prst="rect">
              <a:avLst/>
            </a:prstGeom>
            <a:noFill/>
          </p:spPr>
          <p:txBody>
            <a:bodyPr wrap="none" rtlCol="0">
              <a:spAutoFit/>
            </a:bodyPr>
            <a:lstStyle/>
            <a:p>
              <a:r>
                <a:rPr kumimoji="1" lang="en-US" altLang="ja-JP" sz="1200" b="1" dirty="0">
                  <a:latin typeface="+mn-ea"/>
                </a:rPr>
                <a:t>150</a:t>
              </a:r>
              <a:endParaRPr kumimoji="1" lang="ja-JP" altLang="en-US" sz="1200" b="1" dirty="0">
                <a:latin typeface="+mn-ea"/>
              </a:endParaRPr>
            </a:p>
          </p:txBody>
        </p:sp>
        <p:sp>
          <p:nvSpPr>
            <p:cNvPr id="112" name="テキスト ボックス 111">
              <a:extLst>
                <a:ext uri="{FF2B5EF4-FFF2-40B4-BE49-F238E27FC236}">
                  <a16:creationId xmlns:a16="http://schemas.microsoft.com/office/drawing/2014/main" id="{C7125DF6-26B6-1B59-CEC6-396A75CC1A3C}"/>
                </a:ext>
              </a:extLst>
            </p:cNvPr>
            <p:cNvSpPr txBox="1"/>
            <p:nvPr/>
          </p:nvSpPr>
          <p:spPr>
            <a:xfrm rot="19445403">
              <a:off x="6755927" y="3202352"/>
              <a:ext cx="338554" cy="276999"/>
            </a:xfrm>
            <a:prstGeom prst="rect">
              <a:avLst/>
            </a:prstGeom>
            <a:noFill/>
          </p:spPr>
          <p:txBody>
            <a:bodyPr wrap="square" rtlCol="0">
              <a:spAutoFit/>
            </a:bodyPr>
            <a:lstStyle/>
            <a:p>
              <a:r>
                <a:rPr kumimoji="1" lang="en-US" altLang="ja-JP" sz="1200" b="1" dirty="0">
                  <a:solidFill>
                    <a:srgbClr val="FF0000"/>
                  </a:solidFill>
                  <a:latin typeface="+mn-ea"/>
                </a:rPr>
                <a:t>71</a:t>
              </a:r>
              <a:endParaRPr kumimoji="1" lang="ja-JP" altLang="en-US" sz="1200" b="1" dirty="0">
                <a:solidFill>
                  <a:srgbClr val="FF0000"/>
                </a:solidFill>
                <a:latin typeface="+mn-ea"/>
              </a:endParaRPr>
            </a:p>
          </p:txBody>
        </p:sp>
        <p:sp>
          <p:nvSpPr>
            <p:cNvPr id="113" name="テキスト ボックス 112">
              <a:extLst>
                <a:ext uri="{FF2B5EF4-FFF2-40B4-BE49-F238E27FC236}">
                  <a16:creationId xmlns:a16="http://schemas.microsoft.com/office/drawing/2014/main" id="{67CA45CA-EAB9-0381-5311-91C2903E12C1}"/>
                </a:ext>
              </a:extLst>
            </p:cNvPr>
            <p:cNvSpPr txBox="1"/>
            <p:nvPr/>
          </p:nvSpPr>
          <p:spPr>
            <a:xfrm>
              <a:off x="7233464" y="2737427"/>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114" name="テキスト ボックス 113">
              <a:extLst>
                <a:ext uri="{FF2B5EF4-FFF2-40B4-BE49-F238E27FC236}">
                  <a16:creationId xmlns:a16="http://schemas.microsoft.com/office/drawing/2014/main" id="{B95622C7-0A18-3740-BD5D-C52B28E8E74F}"/>
                </a:ext>
              </a:extLst>
            </p:cNvPr>
            <p:cNvSpPr txBox="1"/>
            <p:nvPr/>
          </p:nvSpPr>
          <p:spPr>
            <a:xfrm>
              <a:off x="6754368" y="2738764"/>
              <a:ext cx="338554" cy="276999"/>
            </a:xfrm>
            <a:prstGeom prst="rect">
              <a:avLst/>
            </a:prstGeom>
            <a:noFill/>
          </p:spPr>
          <p:txBody>
            <a:bodyPr wrap="none" rtlCol="0">
              <a:spAutoFit/>
            </a:bodyPr>
            <a:lstStyle/>
            <a:p>
              <a:r>
                <a:rPr kumimoji="1" lang="en-US" altLang="ja-JP" sz="1200" b="1" dirty="0">
                  <a:latin typeface="+mn-ea"/>
                </a:rPr>
                <a:t>64</a:t>
              </a:r>
              <a:endParaRPr kumimoji="1" lang="ja-JP" altLang="en-US" sz="1200" b="1" dirty="0">
                <a:latin typeface="+mn-ea"/>
              </a:endParaRPr>
            </a:p>
          </p:txBody>
        </p:sp>
        <p:sp>
          <p:nvSpPr>
            <p:cNvPr id="115" name="テキスト ボックス 114">
              <a:extLst>
                <a:ext uri="{FF2B5EF4-FFF2-40B4-BE49-F238E27FC236}">
                  <a16:creationId xmlns:a16="http://schemas.microsoft.com/office/drawing/2014/main" id="{FDC7DDBF-7A54-CEF3-D94C-B7EA62F05269}"/>
                </a:ext>
              </a:extLst>
            </p:cNvPr>
            <p:cNvSpPr txBox="1"/>
            <p:nvPr/>
          </p:nvSpPr>
          <p:spPr>
            <a:xfrm>
              <a:off x="6344037" y="2757526"/>
              <a:ext cx="415498" cy="276999"/>
            </a:xfrm>
            <a:prstGeom prst="rect">
              <a:avLst/>
            </a:prstGeom>
            <a:noFill/>
          </p:spPr>
          <p:txBody>
            <a:bodyPr wrap="none" rtlCol="0">
              <a:spAutoFit/>
            </a:bodyPr>
            <a:lstStyle/>
            <a:p>
              <a:r>
                <a:rPr kumimoji="1" lang="en-US" altLang="ja-JP" sz="1200" b="1" dirty="0">
                  <a:latin typeface="+mn-ea"/>
                </a:rPr>
                <a:t>101</a:t>
              </a:r>
              <a:endParaRPr kumimoji="1" lang="ja-JP" altLang="en-US" sz="1200" b="1" dirty="0">
                <a:latin typeface="+mn-ea"/>
              </a:endParaRPr>
            </a:p>
          </p:txBody>
        </p:sp>
        <p:sp>
          <p:nvSpPr>
            <p:cNvPr id="116" name="テキスト ボックス 115">
              <a:extLst>
                <a:ext uri="{FF2B5EF4-FFF2-40B4-BE49-F238E27FC236}">
                  <a16:creationId xmlns:a16="http://schemas.microsoft.com/office/drawing/2014/main" id="{FF7EEE2C-9882-5911-884D-28F9CDACB812}"/>
                </a:ext>
              </a:extLst>
            </p:cNvPr>
            <p:cNvSpPr txBox="1"/>
            <p:nvPr/>
          </p:nvSpPr>
          <p:spPr>
            <a:xfrm>
              <a:off x="5888199" y="2784013"/>
              <a:ext cx="338554" cy="276999"/>
            </a:xfrm>
            <a:prstGeom prst="rect">
              <a:avLst/>
            </a:prstGeom>
            <a:noFill/>
          </p:spPr>
          <p:txBody>
            <a:bodyPr wrap="none" rtlCol="0">
              <a:spAutoFit/>
            </a:bodyPr>
            <a:lstStyle/>
            <a:p>
              <a:r>
                <a:rPr kumimoji="1" lang="en-US" altLang="ja-JP" sz="1200" b="1" dirty="0">
                  <a:latin typeface="+mn-ea"/>
                </a:rPr>
                <a:t>80</a:t>
              </a:r>
              <a:endParaRPr kumimoji="1" lang="ja-JP" altLang="en-US" sz="1200" b="1" dirty="0">
                <a:latin typeface="+mn-ea"/>
              </a:endParaRPr>
            </a:p>
          </p:txBody>
        </p:sp>
        <p:sp>
          <p:nvSpPr>
            <p:cNvPr id="117" name="テキスト ボックス 116">
              <a:extLst>
                <a:ext uri="{FF2B5EF4-FFF2-40B4-BE49-F238E27FC236}">
                  <a16:creationId xmlns:a16="http://schemas.microsoft.com/office/drawing/2014/main" id="{B7CD1CF5-681F-559D-7058-70D57A1B9BF5}"/>
                </a:ext>
              </a:extLst>
            </p:cNvPr>
            <p:cNvSpPr txBox="1"/>
            <p:nvPr/>
          </p:nvSpPr>
          <p:spPr>
            <a:xfrm rot="16039020">
              <a:off x="5543017" y="2465698"/>
              <a:ext cx="415498" cy="276999"/>
            </a:xfrm>
            <a:prstGeom prst="rect">
              <a:avLst/>
            </a:prstGeom>
            <a:noFill/>
          </p:spPr>
          <p:txBody>
            <a:bodyPr wrap="none" rtlCol="0">
              <a:spAutoFit/>
            </a:bodyPr>
            <a:lstStyle/>
            <a:p>
              <a:r>
                <a:rPr kumimoji="1" lang="en-US" altLang="ja-JP" sz="1200" b="1" dirty="0">
                  <a:latin typeface="+mn-ea"/>
                </a:rPr>
                <a:t>532</a:t>
              </a:r>
              <a:endParaRPr kumimoji="1" lang="ja-JP" altLang="en-US" sz="1200" b="1" dirty="0">
                <a:latin typeface="+mn-ea"/>
              </a:endParaRPr>
            </a:p>
          </p:txBody>
        </p:sp>
        <p:sp>
          <p:nvSpPr>
            <p:cNvPr id="118" name="テキスト ボックス 117">
              <a:extLst>
                <a:ext uri="{FF2B5EF4-FFF2-40B4-BE49-F238E27FC236}">
                  <a16:creationId xmlns:a16="http://schemas.microsoft.com/office/drawing/2014/main" id="{445AB8A9-B48C-A82A-E3D4-0A5152EB3BCD}"/>
                </a:ext>
              </a:extLst>
            </p:cNvPr>
            <p:cNvSpPr txBox="1"/>
            <p:nvPr/>
          </p:nvSpPr>
          <p:spPr>
            <a:xfrm rot="16518369">
              <a:off x="5284235" y="1887478"/>
              <a:ext cx="415498" cy="276999"/>
            </a:xfrm>
            <a:prstGeom prst="rect">
              <a:avLst/>
            </a:prstGeom>
            <a:noFill/>
          </p:spPr>
          <p:txBody>
            <a:bodyPr wrap="none" rtlCol="0">
              <a:spAutoFit/>
            </a:bodyPr>
            <a:lstStyle/>
            <a:p>
              <a:r>
                <a:rPr kumimoji="1" lang="en-US" altLang="ja-JP" sz="1200" b="1" dirty="0">
                  <a:latin typeface="+mn-ea"/>
                </a:rPr>
                <a:t>619</a:t>
              </a:r>
              <a:endParaRPr kumimoji="1" lang="ja-JP" altLang="en-US" sz="1200" b="1" dirty="0">
                <a:latin typeface="+mn-ea"/>
              </a:endParaRPr>
            </a:p>
          </p:txBody>
        </p:sp>
        <p:sp>
          <p:nvSpPr>
            <p:cNvPr id="119" name="テキスト ボックス 118">
              <a:extLst>
                <a:ext uri="{FF2B5EF4-FFF2-40B4-BE49-F238E27FC236}">
                  <a16:creationId xmlns:a16="http://schemas.microsoft.com/office/drawing/2014/main" id="{732ADDA1-9757-FA08-6D90-85A2BD4D23F4}"/>
                </a:ext>
              </a:extLst>
            </p:cNvPr>
            <p:cNvSpPr txBox="1"/>
            <p:nvPr/>
          </p:nvSpPr>
          <p:spPr>
            <a:xfrm rot="15592340">
              <a:off x="5626739" y="3310867"/>
              <a:ext cx="415498" cy="276999"/>
            </a:xfrm>
            <a:prstGeom prst="rect">
              <a:avLst/>
            </a:prstGeom>
            <a:noFill/>
          </p:spPr>
          <p:txBody>
            <a:bodyPr wrap="none" rtlCol="0">
              <a:spAutoFit/>
            </a:bodyPr>
            <a:lstStyle/>
            <a:p>
              <a:r>
                <a:rPr kumimoji="1" lang="en-US" altLang="ja-JP" sz="1200" b="1" dirty="0">
                  <a:latin typeface="+mn-ea"/>
                </a:rPr>
                <a:t>757</a:t>
              </a:r>
              <a:endParaRPr kumimoji="1" lang="ja-JP" altLang="en-US" sz="1200" b="1" dirty="0">
                <a:latin typeface="+mn-ea"/>
              </a:endParaRPr>
            </a:p>
          </p:txBody>
        </p:sp>
        <p:sp>
          <p:nvSpPr>
            <p:cNvPr id="120" name="テキスト ボックス 119">
              <a:extLst>
                <a:ext uri="{FF2B5EF4-FFF2-40B4-BE49-F238E27FC236}">
                  <a16:creationId xmlns:a16="http://schemas.microsoft.com/office/drawing/2014/main" id="{35E79E99-FB15-8D45-C6B3-B8EF9A3C4AD8}"/>
                </a:ext>
              </a:extLst>
            </p:cNvPr>
            <p:cNvSpPr txBox="1"/>
            <p:nvPr/>
          </p:nvSpPr>
          <p:spPr>
            <a:xfrm rot="15321465">
              <a:off x="5309949" y="3251566"/>
              <a:ext cx="415498" cy="276999"/>
            </a:xfrm>
            <a:prstGeom prst="rect">
              <a:avLst/>
            </a:prstGeom>
            <a:noFill/>
          </p:spPr>
          <p:txBody>
            <a:bodyPr wrap="square" rtlCol="0">
              <a:spAutoFit/>
            </a:bodyPr>
            <a:lstStyle/>
            <a:p>
              <a:r>
                <a:rPr kumimoji="1" lang="en-US" altLang="ja-JP" sz="1200" b="1" dirty="0">
                  <a:latin typeface="+mn-ea"/>
                </a:rPr>
                <a:t>353</a:t>
              </a:r>
              <a:endParaRPr kumimoji="1" lang="ja-JP" altLang="en-US" sz="1200" b="1" dirty="0">
                <a:latin typeface="+mn-ea"/>
              </a:endParaRPr>
            </a:p>
          </p:txBody>
        </p:sp>
        <p:sp>
          <p:nvSpPr>
            <p:cNvPr id="121" name="テキスト ボックス 120">
              <a:extLst>
                <a:ext uri="{FF2B5EF4-FFF2-40B4-BE49-F238E27FC236}">
                  <a16:creationId xmlns:a16="http://schemas.microsoft.com/office/drawing/2014/main" id="{B8AE030A-A10E-88CB-E038-CB46BEF7974A}"/>
                </a:ext>
              </a:extLst>
            </p:cNvPr>
            <p:cNvSpPr txBox="1"/>
            <p:nvPr/>
          </p:nvSpPr>
          <p:spPr>
            <a:xfrm rot="19373033">
              <a:off x="4858776" y="4138981"/>
              <a:ext cx="415498" cy="276999"/>
            </a:xfrm>
            <a:prstGeom prst="rect">
              <a:avLst/>
            </a:prstGeom>
            <a:noFill/>
          </p:spPr>
          <p:txBody>
            <a:bodyPr wrap="square" rtlCol="0">
              <a:spAutoFit/>
            </a:bodyPr>
            <a:lstStyle/>
            <a:p>
              <a:r>
                <a:rPr kumimoji="1" lang="en-US" altLang="ja-JP" sz="1200" b="1" dirty="0">
                  <a:latin typeface="+mn-ea"/>
                </a:rPr>
                <a:t>345</a:t>
              </a:r>
              <a:endParaRPr kumimoji="1" lang="ja-JP" altLang="en-US" sz="1200" b="1" dirty="0">
                <a:latin typeface="+mn-ea"/>
              </a:endParaRPr>
            </a:p>
          </p:txBody>
        </p:sp>
        <p:sp>
          <p:nvSpPr>
            <p:cNvPr id="122" name="テキスト ボックス 121">
              <a:extLst>
                <a:ext uri="{FF2B5EF4-FFF2-40B4-BE49-F238E27FC236}">
                  <a16:creationId xmlns:a16="http://schemas.microsoft.com/office/drawing/2014/main" id="{AD79C494-E7B7-106B-4481-14948070C987}"/>
                </a:ext>
              </a:extLst>
            </p:cNvPr>
            <p:cNvSpPr txBox="1"/>
            <p:nvPr/>
          </p:nvSpPr>
          <p:spPr>
            <a:xfrm rot="19373033">
              <a:off x="5171291" y="4258847"/>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3" name="テキスト ボックス 122">
              <a:extLst>
                <a:ext uri="{FF2B5EF4-FFF2-40B4-BE49-F238E27FC236}">
                  <a16:creationId xmlns:a16="http://schemas.microsoft.com/office/drawing/2014/main" id="{DFD243C4-10AE-AE88-D215-AD2D0289DC0A}"/>
                </a:ext>
              </a:extLst>
            </p:cNvPr>
            <p:cNvSpPr txBox="1"/>
            <p:nvPr/>
          </p:nvSpPr>
          <p:spPr>
            <a:xfrm rot="15689529">
              <a:off x="4922053" y="5249408"/>
              <a:ext cx="415498" cy="276999"/>
            </a:xfrm>
            <a:prstGeom prst="rect">
              <a:avLst/>
            </a:prstGeom>
            <a:noFill/>
          </p:spPr>
          <p:txBody>
            <a:bodyPr wrap="square" rtlCol="0">
              <a:spAutoFit/>
            </a:bodyPr>
            <a:lstStyle/>
            <a:p>
              <a:r>
                <a:rPr kumimoji="1" lang="en-US" altLang="ja-JP" sz="1200" b="1" dirty="0">
                  <a:latin typeface="+mn-ea"/>
                </a:rPr>
                <a:t>666</a:t>
              </a:r>
              <a:endParaRPr kumimoji="1" lang="ja-JP" altLang="en-US" sz="1200" b="1" dirty="0">
                <a:latin typeface="+mn-ea"/>
              </a:endParaRPr>
            </a:p>
          </p:txBody>
        </p:sp>
        <p:sp>
          <p:nvSpPr>
            <p:cNvPr id="124" name="テキスト ボックス 123">
              <a:extLst>
                <a:ext uri="{FF2B5EF4-FFF2-40B4-BE49-F238E27FC236}">
                  <a16:creationId xmlns:a16="http://schemas.microsoft.com/office/drawing/2014/main" id="{B8B622AD-AD94-B412-FA97-F064016D0DE0}"/>
                </a:ext>
              </a:extLst>
            </p:cNvPr>
            <p:cNvSpPr txBox="1"/>
            <p:nvPr/>
          </p:nvSpPr>
          <p:spPr>
            <a:xfrm rot="15616196">
              <a:off x="4553295" y="5287405"/>
              <a:ext cx="415498" cy="276999"/>
            </a:xfrm>
            <a:prstGeom prst="rect">
              <a:avLst/>
            </a:prstGeom>
            <a:noFill/>
          </p:spPr>
          <p:txBody>
            <a:bodyPr wrap="square" rtlCol="0">
              <a:spAutoFit/>
            </a:bodyPr>
            <a:lstStyle/>
            <a:p>
              <a:r>
                <a:rPr kumimoji="1" lang="en-US" altLang="ja-JP" sz="1200" b="1" dirty="0">
                  <a:latin typeface="+mn-ea"/>
                </a:rPr>
                <a:t>288</a:t>
              </a:r>
              <a:endParaRPr kumimoji="1" lang="ja-JP" altLang="en-US" sz="1200" b="1" dirty="0">
                <a:latin typeface="+mn-ea"/>
              </a:endParaRPr>
            </a:p>
          </p:txBody>
        </p:sp>
        <p:sp>
          <p:nvSpPr>
            <p:cNvPr id="125" name="テキスト ボックス 124">
              <a:extLst>
                <a:ext uri="{FF2B5EF4-FFF2-40B4-BE49-F238E27FC236}">
                  <a16:creationId xmlns:a16="http://schemas.microsoft.com/office/drawing/2014/main" id="{1714855B-8836-3E2D-CA9A-59B152783289}"/>
                </a:ext>
              </a:extLst>
            </p:cNvPr>
            <p:cNvSpPr txBox="1"/>
            <p:nvPr/>
          </p:nvSpPr>
          <p:spPr>
            <a:xfrm rot="16030717">
              <a:off x="6065545" y="3101258"/>
              <a:ext cx="445387" cy="276999"/>
            </a:xfrm>
            <a:prstGeom prst="rect">
              <a:avLst/>
            </a:prstGeom>
            <a:noFill/>
          </p:spPr>
          <p:txBody>
            <a:bodyPr wrap="square" rtlCol="0">
              <a:spAutoFit/>
            </a:bodyPr>
            <a:lstStyle/>
            <a:p>
              <a:r>
                <a:rPr kumimoji="1" lang="en-US" altLang="ja-JP" sz="1200" dirty="0">
                  <a:latin typeface="+mn-ea"/>
                </a:rPr>
                <a:t>100</a:t>
              </a:r>
              <a:endParaRPr kumimoji="1" lang="ja-JP" altLang="en-US" sz="1200" dirty="0">
                <a:latin typeface="+mn-ea"/>
              </a:endParaRPr>
            </a:p>
          </p:txBody>
        </p:sp>
        <p:sp>
          <p:nvSpPr>
            <p:cNvPr id="126" name="テキスト ボックス 125">
              <a:extLst>
                <a:ext uri="{FF2B5EF4-FFF2-40B4-BE49-F238E27FC236}">
                  <a16:creationId xmlns:a16="http://schemas.microsoft.com/office/drawing/2014/main" id="{6D131A9E-E456-5CA0-EEEF-199943F5C723}"/>
                </a:ext>
              </a:extLst>
            </p:cNvPr>
            <p:cNvSpPr txBox="1"/>
            <p:nvPr/>
          </p:nvSpPr>
          <p:spPr>
            <a:xfrm rot="16030717">
              <a:off x="6122076" y="3902170"/>
              <a:ext cx="445387" cy="276999"/>
            </a:xfrm>
            <a:prstGeom prst="rect">
              <a:avLst/>
            </a:prstGeom>
            <a:noFill/>
          </p:spPr>
          <p:txBody>
            <a:bodyPr wrap="square" rtlCol="0">
              <a:spAutoFit/>
            </a:bodyPr>
            <a:lstStyle/>
            <a:p>
              <a:r>
                <a:rPr kumimoji="1" lang="en-US" altLang="ja-JP" sz="1200" b="1" dirty="0">
                  <a:solidFill>
                    <a:srgbClr val="FF0000"/>
                  </a:solidFill>
                  <a:latin typeface="+mn-ea"/>
                </a:rPr>
                <a:t>138</a:t>
              </a:r>
              <a:endParaRPr kumimoji="1" lang="ja-JP" altLang="en-US" sz="1200" b="1" dirty="0">
                <a:solidFill>
                  <a:srgbClr val="FF0000"/>
                </a:solidFill>
                <a:latin typeface="+mn-ea"/>
              </a:endParaRPr>
            </a:p>
          </p:txBody>
        </p:sp>
        <p:sp>
          <p:nvSpPr>
            <p:cNvPr id="127" name="テキスト ボックス 126">
              <a:extLst>
                <a:ext uri="{FF2B5EF4-FFF2-40B4-BE49-F238E27FC236}">
                  <a16:creationId xmlns:a16="http://schemas.microsoft.com/office/drawing/2014/main" id="{A0EA8667-88CF-47D9-EF08-905970AB1EC9}"/>
                </a:ext>
              </a:extLst>
            </p:cNvPr>
            <p:cNvSpPr txBox="1"/>
            <p:nvPr/>
          </p:nvSpPr>
          <p:spPr>
            <a:xfrm rot="16030717">
              <a:off x="6171902" y="4511593"/>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29" name="テキスト ボックス 22528">
              <a:extLst>
                <a:ext uri="{FF2B5EF4-FFF2-40B4-BE49-F238E27FC236}">
                  <a16:creationId xmlns:a16="http://schemas.microsoft.com/office/drawing/2014/main" id="{57C15861-4671-3D24-CFE0-16E7917EF143}"/>
                </a:ext>
              </a:extLst>
            </p:cNvPr>
            <p:cNvSpPr txBox="1"/>
            <p:nvPr/>
          </p:nvSpPr>
          <p:spPr>
            <a:xfrm rot="21202745">
              <a:off x="6647122" y="4685923"/>
              <a:ext cx="445387" cy="276999"/>
            </a:xfrm>
            <a:prstGeom prst="rect">
              <a:avLst/>
            </a:prstGeom>
            <a:noFill/>
          </p:spPr>
          <p:txBody>
            <a:bodyPr wrap="square" rtlCol="0">
              <a:spAutoFit/>
            </a:bodyPr>
            <a:lstStyle/>
            <a:p>
              <a:r>
                <a:rPr kumimoji="1" lang="en-US" altLang="ja-JP" sz="1200" dirty="0">
                  <a:latin typeface="+mn-ea"/>
                </a:rPr>
                <a:t>109</a:t>
              </a:r>
              <a:endParaRPr kumimoji="1" lang="ja-JP" altLang="en-US" sz="1200" dirty="0">
                <a:latin typeface="+mn-ea"/>
              </a:endParaRPr>
            </a:p>
          </p:txBody>
        </p:sp>
        <p:sp>
          <p:nvSpPr>
            <p:cNvPr id="22531" name="テキスト ボックス 22530">
              <a:extLst>
                <a:ext uri="{FF2B5EF4-FFF2-40B4-BE49-F238E27FC236}">
                  <a16:creationId xmlns:a16="http://schemas.microsoft.com/office/drawing/2014/main" id="{A7B4BBC4-CC94-E548-717E-3BCCAB642F3F}"/>
                </a:ext>
              </a:extLst>
            </p:cNvPr>
            <p:cNvSpPr txBox="1"/>
            <p:nvPr/>
          </p:nvSpPr>
          <p:spPr>
            <a:xfrm>
              <a:off x="5031134" y="4693382"/>
              <a:ext cx="395977" cy="276999"/>
            </a:xfrm>
            <a:prstGeom prst="rect">
              <a:avLst/>
            </a:prstGeom>
            <a:noFill/>
          </p:spPr>
          <p:txBody>
            <a:bodyPr wrap="square" rtlCol="0">
              <a:spAutoFit/>
            </a:bodyPr>
            <a:lstStyle/>
            <a:p>
              <a:r>
                <a:rPr kumimoji="1" lang="en-US" altLang="ja-JP" sz="1200" b="1" dirty="0">
                  <a:latin typeface="+mn-ea"/>
                </a:rPr>
                <a:t>54</a:t>
              </a:r>
              <a:endParaRPr kumimoji="1" lang="ja-JP" altLang="en-US" sz="1200" b="1" dirty="0">
                <a:latin typeface="+mn-ea"/>
              </a:endParaRPr>
            </a:p>
          </p:txBody>
        </p:sp>
        <p:sp>
          <p:nvSpPr>
            <p:cNvPr id="22533" name="テキスト ボックス 22532">
              <a:extLst>
                <a:ext uri="{FF2B5EF4-FFF2-40B4-BE49-F238E27FC236}">
                  <a16:creationId xmlns:a16="http://schemas.microsoft.com/office/drawing/2014/main" id="{D7C98745-77EC-27EA-2762-53CE78F87720}"/>
                </a:ext>
              </a:extLst>
            </p:cNvPr>
            <p:cNvSpPr txBox="1"/>
            <p:nvPr/>
          </p:nvSpPr>
          <p:spPr>
            <a:xfrm rot="912456">
              <a:off x="7277283" y="4885450"/>
              <a:ext cx="445387" cy="276999"/>
            </a:xfrm>
            <a:prstGeom prst="rect">
              <a:avLst/>
            </a:prstGeom>
            <a:noFill/>
          </p:spPr>
          <p:txBody>
            <a:bodyPr wrap="square" rtlCol="0">
              <a:spAutoFit/>
            </a:bodyPr>
            <a:lstStyle/>
            <a:p>
              <a:r>
                <a:rPr kumimoji="1" lang="en-US" altLang="ja-JP" sz="1200" dirty="0">
                  <a:latin typeface="+mn-ea"/>
                </a:rPr>
                <a:t>140</a:t>
              </a:r>
              <a:endParaRPr kumimoji="1" lang="ja-JP" altLang="en-US" sz="1200" dirty="0">
                <a:latin typeface="+mn-ea"/>
              </a:endParaRPr>
            </a:p>
          </p:txBody>
        </p:sp>
        <p:sp>
          <p:nvSpPr>
            <p:cNvPr id="22538" name="テキスト ボックス 22537">
              <a:extLst>
                <a:ext uri="{FF2B5EF4-FFF2-40B4-BE49-F238E27FC236}">
                  <a16:creationId xmlns:a16="http://schemas.microsoft.com/office/drawing/2014/main" id="{C59C2918-C07F-4840-C5BE-E62C80F7890A}"/>
                </a:ext>
              </a:extLst>
            </p:cNvPr>
            <p:cNvSpPr txBox="1"/>
            <p:nvPr/>
          </p:nvSpPr>
          <p:spPr>
            <a:xfrm rot="3997259">
              <a:off x="7095428" y="4499583"/>
              <a:ext cx="445387" cy="276999"/>
            </a:xfrm>
            <a:prstGeom prst="rect">
              <a:avLst/>
            </a:prstGeom>
            <a:noFill/>
          </p:spPr>
          <p:txBody>
            <a:bodyPr wrap="square" rtlCol="0">
              <a:spAutoFit/>
            </a:bodyPr>
            <a:lstStyle/>
            <a:p>
              <a:r>
                <a:rPr kumimoji="1" lang="en-US" altLang="ja-JP" sz="1200" dirty="0">
                  <a:latin typeface="+mn-ea"/>
                </a:rPr>
                <a:t>73</a:t>
              </a:r>
              <a:endParaRPr kumimoji="1" lang="ja-JP" altLang="en-US" sz="1200" dirty="0">
                <a:latin typeface="+mn-ea"/>
              </a:endParaRPr>
            </a:p>
          </p:txBody>
        </p:sp>
        <p:sp>
          <p:nvSpPr>
            <p:cNvPr id="22541" name="テキスト ボックス 22540">
              <a:extLst>
                <a:ext uri="{FF2B5EF4-FFF2-40B4-BE49-F238E27FC236}">
                  <a16:creationId xmlns:a16="http://schemas.microsoft.com/office/drawing/2014/main" id="{F2AF8345-6C7B-FCF1-2FC3-6BAE4BB29590}"/>
                </a:ext>
              </a:extLst>
            </p:cNvPr>
            <p:cNvSpPr txBox="1"/>
            <p:nvPr/>
          </p:nvSpPr>
          <p:spPr>
            <a:xfrm rot="3997259">
              <a:off x="7332188" y="5165927"/>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42" name="テキスト ボックス 22541">
              <a:extLst>
                <a:ext uri="{FF2B5EF4-FFF2-40B4-BE49-F238E27FC236}">
                  <a16:creationId xmlns:a16="http://schemas.microsoft.com/office/drawing/2014/main" id="{5C9DEEC7-7BB4-44CC-3C1D-BC034733033F}"/>
                </a:ext>
              </a:extLst>
            </p:cNvPr>
            <p:cNvSpPr txBox="1"/>
            <p:nvPr/>
          </p:nvSpPr>
          <p:spPr>
            <a:xfrm rot="540235">
              <a:off x="6585586" y="4237548"/>
              <a:ext cx="445387" cy="276999"/>
            </a:xfrm>
            <a:prstGeom prst="rect">
              <a:avLst/>
            </a:prstGeom>
            <a:noFill/>
          </p:spPr>
          <p:txBody>
            <a:bodyPr wrap="square" rtlCol="0">
              <a:spAutoFit/>
            </a:bodyPr>
            <a:lstStyle/>
            <a:p>
              <a:r>
                <a:rPr kumimoji="1" lang="en-US" altLang="ja-JP" sz="1200" dirty="0">
                  <a:latin typeface="+mn-ea"/>
                </a:rPr>
                <a:t>633</a:t>
              </a:r>
              <a:endParaRPr kumimoji="1" lang="ja-JP" altLang="en-US" sz="1200" dirty="0">
                <a:latin typeface="+mn-ea"/>
              </a:endParaRPr>
            </a:p>
          </p:txBody>
        </p:sp>
        <p:sp>
          <p:nvSpPr>
            <p:cNvPr id="22543" name="テキスト ボックス 22542">
              <a:extLst>
                <a:ext uri="{FF2B5EF4-FFF2-40B4-BE49-F238E27FC236}">
                  <a16:creationId xmlns:a16="http://schemas.microsoft.com/office/drawing/2014/main" id="{44160206-C928-ACAB-5687-E25647FF629A}"/>
                </a:ext>
              </a:extLst>
            </p:cNvPr>
            <p:cNvSpPr txBox="1"/>
            <p:nvPr/>
          </p:nvSpPr>
          <p:spPr>
            <a:xfrm rot="1424871">
              <a:off x="5922321" y="3576727"/>
              <a:ext cx="415498" cy="276999"/>
            </a:xfrm>
            <a:prstGeom prst="rect">
              <a:avLst/>
            </a:prstGeom>
            <a:noFill/>
          </p:spPr>
          <p:txBody>
            <a:bodyPr wrap="none" rtlCol="0">
              <a:spAutoFit/>
            </a:bodyPr>
            <a:lstStyle/>
            <a:p>
              <a:r>
                <a:rPr kumimoji="1" lang="en-US" altLang="ja-JP" sz="1200" b="1" dirty="0">
                  <a:latin typeface="+mn-ea"/>
                </a:rPr>
                <a:t>143</a:t>
              </a:r>
              <a:endParaRPr kumimoji="1" lang="ja-JP" altLang="en-US" sz="1200" b="1" dirty="0">
                <a:latin typeface="+mn-ea"/>
              </a:endParaRPr>
            </a:p>
          </p:txBody>
        </p:sp>
        <p:sp>
          <p:nvSpPr>
            <p:cNvPr id="22544" name="テキスト ボックス 22543">
              <a:extLst>
                <a:ext uri="{FF2B5EF4-FFF2-40B4-BE49-F238E27FC236}">
                  <a16:creationId xmlns:a16="http://schemas.microsoft.com/office/drawing/2014/main" id="{F39EE2F0-AB31-2904-5E4D-EE7FD52C0B9B}"/>
                </a:ext>
              </a:extLst>
            </p:cNvPr>
            <p:cNvSpPr txBox="1"/>
            <p:nvPr/>
          </p:nvSpPr>
          <p:spPr>
            <a:xfrm rot="4046146">
              <a:off x="6790396" y="3780984"/>
              <a:ext cx="338554" cy="276999"/>
            </a:xfrm>
            <a:prstGeom prst="rect">
              <a:avLst/>
            </a:prstGeom>
            <a:noFill/>
          </p:spPr>
          <p:txBody>
            <a:bodyPr wrap="none" rtlCol="0">
              <a:spAutoFit/>
            </a:bodyPr>
            <a:lstStyle/>
            <a:p>
              <a:r>
                <a:rPr kumimoji="1" lang="en-US" altLang="ja-JP" sz="1200" b="1" dirty="0">
                  <a:latin typeface="+mn-ea"/>
                </a:rPr>
                <a:t>48</a:t>
              </a:r>
              <a:endParaRPr kumimoji="1" lang="ja-JP" altLang="en-US" sz="1200" b="1" dirty="0">
                <a:latin typeface="+mn-ea"/>
              </a:endParaRPr>
            </a:p>
          </p:txBody>
        </p:sp>
        <p:sp>
          <p:nvSpPr>
            <p:cNvPr id="22545" name="テキスト ボックス 22544">
              <a:extLst>
                <a:ext uri="{FF2B5EF4-FFF2-40B4-BE49-F238E27FC236}">
                  <a16:creationId xmlns:a16="http://schemas.microsoft.com/office/drawing/2014/main" id="{DAAF5B31-A827-3CBC-A512-EC63945F30A1}"/>
                </a:ext>
              </a:extLst>
            </p:cNvPr>
            <p:cNvSpPr txBox="1"/>
            <p:nvPr/>
          </p:nvSpPr>
          <p:spPr>
            <a:xfrm rot="1424871">
              <a:off x="6511283" y="3828349"/>
              <a:ext cx="338554" cy="276999"/>
            </a:xfrm>
            <a:prstGeom prst="rect">
              <a:avLst/>
            </a:prstGeom>
            <a:noFill/>
          </p:spPr>
          <p:txBody>
            <a:bodyPr wrap="none" rtlCol="0">
              <a:spAutoFit/>
            </a:bodyPr>
            <a:lstStyle/>
            <a:p>
              <a:r>
                <a:rPr kumimoji="1" lang="en-US" altLang="ja-JP" sz="1200" b="1" dirty="0">
                  <a:latin typeface="+mn-ea"/>
                </a:rPr>
                <a:t>95</a:t>
              </a:r>
              <a:endParaRPr kumimoji="1" lang="ja-JP" altLang="en-US" sz="1200" b="1" dirty="0">
                <a:latin typeface="+mn-ea"/>
              </a:endParaRPr>
            </a:p>
          </p:txBody>
        </p:sp>
        <p:sp>
          <p:nvSpPr>
            <p:cNvPr id="22546" name="テキスト ボックス 22545">
              <a:extLst>
                <a:ext uri="{FF2B5EF4-FFF2-40B4-BE49-F238E27FC236}">
                  <a16:creationId xmlns:a16="http://schemas.microsoft.com/office/drawing/2014/main" id="{DF572401-2B2C-8F65-DD17-D51612188E67}"/>
                </a:ext>
              </a:extLst>
            </p:cNvPr>
            <p:cNvSpPr txBox="1"/>
            <p:nvPr/>
          </p:nvSpPr>
          <p:spPr>
            <a:xfrm>
              <a:off x="7393887" y="4326065"/>
              <a:ext cx="415498" cy="276999"/>
            </a:xfrm>
            <a:prstGeom prst="rect">
              <a:avLst/>
            </a:prstGeom>
            <a:noFill/>
          </p:spPr>
          <p:txBody>
            <a:bodyPr wrap="none" rtlCol="0">
              <a:spAutoFit/>
            </a:bodyPr>
            <a:lstStyle/>
            <a:p>
              <a:r>
                <a:rPr kumimoji="1" lang="en-US" altLang="ja-JP" sz="1200" b="1" dirty="0">
                  <a:latin typeface="+mn-ea"/>
                </a:rPr>
                <a:t>111</a:t>
              </a:r>
              <a:endParaRPr kumimoji="1" lang="ja-JP" altLang="en-US" sz="1200" b="1" dirty="0">
                <a:latin typeface="+mn-ea"/>
              </a:endParaRPr>
            </a:p>
          </p:txBody>
        </p:sp>
        <p:sp>
          <p:nvSpPr>
            <p:cNvPr id="22547" name="テキスト ボックス 22546">
              <a:extLst>
                <a:ext uri="{FF2B5EF4-FFF2-40B4-BE49-F238E27FC236}">
                  <a16:creationId xmlns:a16="http://schemas.microsoft.com/office/drawing/2014/main" id="{5416416E-BB2F-AC91-B327-532E1F7DCC87}"/>
                </a:ext>
              </a:extLst>
            </p:cNvPr>
            <p:cNvSpPr txBox="1"/>
            <p:nvPr/>
          </p:nvSpPr>
          <p:spPr>
            <a:xfrm rot="16200000">
              <a:off x="7826786" y="4075914"/>
              <a:ext cx="415498" cy="276999"/>
            </a:xfrm>
            <a:prstGeom prst="rect">
              <a:avLst/>
            </a:prstGeom>
            <a:noFill/>
          </p:spPr>
          <p:txBody>
            <a:bodyPr wrap="none" rtlCol="0">
              <a:spAutoFit/>
            </a:bodyPr>
            <a:lstStyle/>
            <a:p>
              <a:r>
                <a:rPr kumimoji="1" lang="en-US" altLang="ja-JP" sz="1200" b="1" dirty="0">
                  <a:latin typeface="+mn-ea"/>
                </a:rPr>
                <a:t>317</a:t>
              </a:r>
              <a:endParaRPr kumimoji="1" lang="ja-JP" altLang="en-US" sz="1200" b="1" dirty="0">
                <a:latin typeface="+mn-ea"/>
              </a:endParaRPr>
            </a:p>
          </p:txBody>
        </p:sp>
        <p:sp>
          <p:nvSpPr>
            <p:cNvPr id="22548" name="テキスト ボックス 22547">
              <a:extLst>
                <a:ext uri="{FF2B5EF4-FFF2-40B4-BE49-F238E27FC236}">
                  <a16:creationId xmlns:a16="http://schemas.microsoft.com/office/drawing/2014/main" id="{062FE550-6ACC-FD28-8D02-3CA4BC99DD34}"/>
                </a:ext>
              </a:extLst>
            </p:cNvPr>
            <p:cNvSpPr txBox="1"/>
            <p:nvPr/>
          </p:nvSpPr>
          <p:spPr>
            <a:xfrm rot="16706149">
              <a:off x="7564746" y="4514304"/>
              <a:ext cx="415498" cy="276999"/>
            </a:xfrm>
            <a:prstGeom prst="rect">
              <a:avLst/>
            </a:prstGeom>
            <a:noFill/>
          </p:spPr>
          <p:txBody>
            <a:bodyPr wrap="none" rtlCol="0">
              <a:spAutoFit/>
            </a:bodyPr>
            <a:lstStyle/>
            <a:p>
              <a:r>
                <a:rPr kumimoji="1" lang="en-US" altLang="ja-JP" sz="1200" b="1" dirty="0">
                  <a:latin typeface="+mn-ea"/>
                </a:rPr>
                <a:t>385</a:t>
              </a:r>
              <a:endParaRPr kumimoji="1" lang="ja-JP" altLang="en-US" sz="1200" b="1" dirty="0">
                <a:latin typeface="+mn-ea"/>
              </a:endParaRPr>
            </a:p>
          </p:txBody>
        </p:sp>
        <p:sp>
          <p:nvSpPr>
            <p:cNvPr id="22549" name="テキスト ボックス 22548">
              <a:extLst>
                <a:ext uri="{FF2B5EF4-FFF2-40B4-BE49-F238E27FC236}">
                  <a16:creationId xmlns:a16="http://schemas.microsoft.com/office/drawing/2014/main" id="{73119D27-D8D8-B62E-A065-0B9466D64048}"/>
                </a:ext>
              </a:extLst>
            </p:cNvPr>
            <p:cNvSpPr txBox="1"/>
            <p:nvPr/>
          </p:nvSpPr>
          <p:spPr>
            <a:xfrm rot="18116996">
              <a:off x="8143687" y="3251178"/>
              <a:ext cx="415498" cy="276999"/>
            </a:xfrm>
            <a:prstGeom prst="rect">
              <a:avLst/>
            </a:prstGeom>
            <a:noFill/>
          </p:spPr>
          <p:txBody>
            <a:bodyPr wrap="none" rtlCol="0">
              <a:spAutoFit/>
            </a:bodyPr>
            <a:lstStyle/>
            <a:p>
              <a:r>
                <a:rPr kumimoji="1" lang="en-US" altLang="ja-JP" sz="1200" b="1" dirty="0">
                  <a:latin typeface="+mn-ea"/>
                </a:rPr>
                <a:t>328</a:t>
              </a:r>
              <a:endParaRPr kumimoji="1" lang="ja-JP" altLang="en-US" sz="1200" b="1" dirty="0">
                <a:latin typeface="+mn-ea"/>
              </a:endParaRPr>
            </a:p>
          </p:txBody>
        </p:sp>
        <p:sp>
          <p:nvSpPr>
            <p:cNvPr id="22550" name="テキスト ボックス 22549">
              <a:extLst>
                <a:ext uri="{FF2B5EF4-FFF2-40B4-BE49-F238E27FC236}">
                  <a16:creationId xmlns:a16="http://schemas.microsoft.com/office/drawing/2014/main" id="{A2413BE7-BC70-DCE2-4B57-C483E5F601B8}"/>
                </a:ext>
              </a:extLst>
            </p:cNvPr>
            <p:cNvSpPr txBox="1"/>
            <p:nvPr/>
          </p:nvSpPr>
          <p:spPr>
            <a:xfrm>
              <a:off x="7773403" y="3081140"/>
              <a:ext cx="415498" cy="276999"/>
            </a:xfrm>
            <a:prstGeom prst="rect">
              <a:avLst/>
            </a:prstGeom>
            <a:noFill/>
          </p:spPr>
          <p:txBody>
            <a:bodyPr wrap="none" rtlCol="0">
              <a:spAutoFit/>
            </a:bodyPr>
            <a:lstStyle/>
            <a:p>
              <a:r>
                <a:rPr kumimoji="1" lang="en-US" altLang="ja-JP" sz="1200" b="1" dirty="0">
                  <a:latin typeface="+mn-ea"/>
                </a:rPr>
                <a:t>110</a:t>
              </a:r>
              <a:endParaRPr kumimoji="1" lang="ja-JP" altLang="en-US" sz="1200" b="1" dirty="0">
                <a:latin typeface="+mn-ea"/>
              </a:endParaRPr>
            </a:p>
          </p:txBody>
        </p:sp>
        <p:sp>
          <p:nvSpPr>
            <p:cNvPr id="22551" name="テキスト ボックス 22550">
              <a:extLst>
                <a:ext uri="{FF2B5EF4-FFF2-40B4-BE49-F238E27FC236}">
                  <a16:creationId xmlns:a16="http://schemas.microsoft.com/office/drawing/2014/main" id="{9BBB7EF1-3009-F54F-5B5A-F986E44E4FE2}"/>
                </a:ext>
              </a:extLst>
            </p:cNvPr>
            <p:cNvSpPr txBox="1"/>
            <p:nvPr/>
          </p:nvSpPr>
          <p:spPr>
            <a:xfrm rot="2877242">
              <a:off x="8119736" y="2655192"/>
              <a:ext cx="415498" cy="276999"/>
            </a:xfrm>
            <a:prstGeom prst="rect">
              <a:avLst/>
            </a:prstGeom>
            <a:noFill/>
          </p:spPr>
          <p:txBody>
            <a:bodyPr wrap="none" rtlCol="0">
              <a:spAutoFit/>
            </a:bodyPr>
            <a:lstStyle/>
            <a:p>
              <a:r>
                <a:rPr kumimoji="1" lang="en-US" altLang="ja-JP" sz="1200" b="1" dirty="0">
                  <a:latin typeface="+mn-ea"/>
                </a:rPr>
                <a:t>167</a:t>
              </a:r>
              <a:endParaRPr kumimoji="1" lang="ja-JP" altLang="en-US" sz="1200" b="1" dirty="0">
                <a:latin typeface="+mn-ea"/>
              </a:endParaRPr>
            </a:p>
          </p:txBody>
        </p:sp>
        <p:sp>
          <p:nvSpPr>
            <p:cNvPr id="22552" name="テキスト ボックス 22551">
              <a:extLst>
                <a:ext uri="{FF2B5EF4-FFF2-40B4-BE49-F238E27FC236}">
                  <a16:creationId xmlns:a16="http://schemas.microsoft.com/office/drawing/2014/main" id="{B2B3C172-B2EA-4848-A999-2FE2DF9A619D}"/>
                </a:ext>
              </a:extLst>
            </p:cNvPr>
            <p:cNvSpPr txBox="1"/>
            <p:nvPr/>
          </p:nvSpPr>
          <p:spPr>
            <a:xfrm rot="673172">
              <a:off x="6952583" y="2366072"/>
              <a:ext cx="748923"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25</a:t>
              </a:r>
              <a:r>
                <a:rPr kumimoji="1" lang="ja-JP" altLang="en-US" sz="1050" b="1" dirty="0">
                  <a:latin typeface="+mn-ea"/>
                </a:rPr>
                <a:t>号</a:t>
              </a:r>
            </a:p>
          </p:txBody>
        </p:sp>
        <p:sp>
          <p:nvSpPr>
            <p:cNvPr id="22553" name="テキスト ボックス 22552">
              <a:extLst>
                <a:ext uri="{FF2B5EF4-FFF2-40B4-BE49-F238E27FC236}">
                  <a16:creationId xmlns:a16="http://schemas.microsoft.com/office/drawing/2014/main" id="{ABBEE169-1525-630D-A1B7-4A2AD3EAF825}"/>
                </a:ext>
              </a:extLst>
            </p:cNvPr>
            <p:cNvSpPr txBox="1"/>
            <p:nvPr/>
          </p:nvSpPr>
          <p:spPr>
            <a:xfrm rot="462260">
              <a:off x="6392095" y="2012405"/>
              <a:ext cx="415498" cy="276999"/>
            </a:xfrm>
            <a:prstGeom prst="rect">
              <a:avLst/>
            </a:prstGeom>
            <a:noFill/>
          </p:spPr>
          <p:txBody>
            <a:bodyPr wrap="none" rtlCol="0">
              <a:spAutoFit/>
            </a:bodyPr>
            <a:lstStyle/>
            <a:p>
              <a:r>
                <a:rPr kumimoji="1" lang="en-US" altLang="ja-JP" sz="1200" b="1" dirty="0">
                  <a:latin typeface="+mn-ea"/>
                </a:rPr>
                <a:t>135</a:t>
              </a:r>
              <a:endParaRPr kumimoji="1" lang="ja-JP" altLang="en-US" sz="1200" b="1" dirty="0">
                <a:latin typeface="+mn-ea"/>
              </a:endParaRPr>
            </a:p>
          </p:txBody>
        </p:sp>
        <p:sp>
          <p:nvSpPr>
            <p:cNvPr id="22554" name="テキスト ボックス 22553">
              <a:extLst>
                <a:ext uri="{FF2B5EF4-FFF2-40B4-BE49-F238E27FC236}">
                  <a16:creationId xmlns:a16="http://schemas.microsoft.com/office/drawing/2014/main" id="{2AF6D2FA-2C65-BB63-2E4E-D055943270B4}"/>
                </a:ext>
              </a:extLst>
            </p:cNvPr>
            <p:cNvSpPr txBox="1"/>
            <p:nvPr/>
          </p:nvSpPr>
          <p:spPr>
            <a:xfrm rot="1205200">
              <a:off x="5855462" y="1820771"/>
              <a:ext cx="338554" cy="276999"/>
            </a:xfrm>
            <a:prstGeom prst="rect">
              <a:avLst/>
            </a:prstGeom>
            <a:noFill/>
          </p:spPr>
          <p:txBody>
            <a:bodyPr wrap="none" rtlCol="0">
              <a:spAutoFit/>
            </a:bodyPr>
            <a:lstStyle/>
            <a:p>
              <a:r>
                <a:rPr kumimoji="1" lang="en-US" altLang="ja-JP" sz="1200" b="1" dirty="0">
                  <a:latin typeface="+mn-ea"/>
                </a:rPr>
                <a:t>91</a:t>
              </a:r>
              <a:endParaRPr kumimoji="1" lang="ja-JP" altLang="en-US" sz="1200" b="1" dirty="0">
                <a:latin typeface="+mn-ea"/>
              </a:endParaRPr>
            </a:p>
          </p:txBody>
        </p:sp>
        <p:sp>
          <p:nvSpPr>
            <p:cNvPr id="22555" name="テキスト ボックス 22554">
              <a:extLst>
                <a:ext uri="{FF2B5EF4-FFF2-40B4-BE49-F238E27FC236}">
                  <a16:creationId xmlns:a16="http://schemas.microsoft.com/office/drawing/2014/main" id="{44E9B79A-6195-1A52-F6E2-4E1CC8B8A0C2}"/>
                </a:ext>
              </a:extLst>
            </p:cNvPr>
            <p:cNvSpPr txBox="1"/>
            <p:nvPr/>
          </p:nvSpPr>
          <p:spPr>
            <a:xfrm rot="2840913">
              <a:off x="4822317" y="1987429"/>
              <a:ext cx="415498" cy="276999"/>
            </a:xfrm>
            <a:prstGeom prst="rect">
              <a:avLst/>
            </a:prstGeom>
            <a:noFill/>
          </p:spPr>
          <p:txBody>
            <a:bodyPr wrap="none" rtlCol="0">
              <a:spAutoFit/>
            </a:bodyPr>
            <a:lstStyle/>
            <a:p>
              <a:r>
                <a:rPr kumimoji="1" lang="en-US" altLang="ja-JP" sz="1200" b="1" dirty="0">
                  <a:latin typeface="+mn-ea"/>
                </a:rPr>
                <a:t>103</a:t>
              </a:r>
              <a:endParaRPr kumimoji="1" lang="ja-JP" altLang="en-US" sz="1200" b="1" dirty="0">
                <a:latin typeface="+mn-ea"/>
              </a:endParaRPr>
            </a:p>
          </p:txBody>
        </p:sp>
        <p:sp>
          <p:nvSpPr>
            <p:cNvPr id="22556" name="テキスト ボックス 22555">
              <a:extLst>
                <a:ext uri="{FF2B5EF4-FFF2-40B4-BE49-F238E27FC236}">
                  <a16:creationId xmlns:a16="http://schemas.microsoft.com/office/drawing/2014/main" id="{EA68065E-5A53-8B08-E59D-D517BB2A8445}"/>
                </a:ext>
              </a:extLst>
            </p:cNvPr>
            <p:cNvSpPr txBox="1"/>
            <p:nvPr/>
          </p:nvSpPr>
          <p:spPr>
            <a:xfrm rot="4992383">
              <a:off x="5169883" y="3208222"/>
              <a:ext cx="338554" cy="276999"/>
            </a:xfrm>
            <a:prstGeom prst="rect">
              <a:avLst/>
            </a:prstGeom>
            <a:noFill/>
          </p:spPr>
          <p:txBody>
            <a:bodyPr wrap="none" rtlCol="0">
              <a:spAutoFit/>
            </a:bodyPr>
            <a:lstStyle/>
            <a:p>
              <a:r>
                <a:rPr kumimoji="1" lang="en-US" altLang="ja-JP" sz="1200" b="1" dirty="0">
                  <a:latin typeface="+mn-ea"/>
                </a:rPr>
                <a:t>60</a:t>
              </a:r>
              <a:endParaRPr kumimoji="1" lang="ja-JP" altLang="en-US" sz="1200" b="1" dirty="0">
                <a:latin typeface="+mn-ea"/>
              </a:endParaRPr>
            </a:p>
          </p:txBody>
        </p:sp>
        <p:sp>
          <p:nvSpPr>
            <p:cNvPr id="22557" name="フリーフォーム: 図形 22556">
              <a:extLst>
                <a:ext uri="{FF2B5EF4-FFF2-40B4-BE49-F238E27FC236}">
                  <a16:creationId xmlns:a16="http://schemas.microsoft.com/office/drawing/2014/main" id="{50161216-92AF-B284-EB20-02DCC58BC506}"/>
                </a:ext>
              </a:extLst>
            </p:cNvPr>
            <p:cNvSpPr/>
            <p:nvPr/>
          </p:nvSpPr>
          <p:spPr>
            <a:xfrm>
              <a:off x="6118745" y="4852434"/>
              <a:ext cx="419877" cy="1212979"/>
            </a:xfrm>
            <a:custGeom>
              <a:avLst/>
              <a:gdLst>
                <a:gd name="connsiteX0" fmla="*/ 0 w 419877"/>
                <a:gd name="connsiteY0" fmla="*/ 0 h 1212979"/>
                <a:gd name="connsiteX1" fmla="*/ 27992 w 419877"/>
                <a:gd name="connsiteY1" fmla="*/ 149289 h 1212979"/>
                <a:gd name="connsiteX2" fmla="*/ 195943 w 419877"/>
                <a:gd name="connsiteY2" fmla="*/ 345232 h 1212979"/>
                <a:gd name="connsiteX3" fmla="*/ 158620 w 419877"/>
                <a:gd name="connsiteY3" fmla="*/ 513183 h 1212979"/>
                <a:gd name="connsiteX4" fmla="*/ 102637 w 419877"/>
                <a:gd name="connsiteY4" fmla="*/ 662473 h 1212979"/>
                <a:gd name="connsiteX5" fmla="*/ 139959 w 419877"/>
                <a:gd name="connsiteY5" fmla="*/ 737118 h 1212979"/>
                <a:gd name="connsiteX6" fmla="*/ 195943 w 419877"/>
                <a:gd name="connsiteY6" fmla="*/ 858416 h 1212979"/>
                <a:gd name="connsiteX7" fmla="*/ 279918 w 419877"/>
                <a:gd name="connsiteY7" fmla="*/ 1045028 h 1212979"/>
                <a:gd name="connsiteX8" fmla="*/ 419877 w 419877"/>
                <a:gd name="connsiteY8" fmla="*/ 1045028 h 1212979"/>
                <a:gd name="connsiteX9" fmla="*/ 317241 w 419877"/>
                <a:gd name="connsiteY9" fmla="*/ 1212979 h 1212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9877" h="1212979">
                  <a:moveTo>
                    <a:pt x="0" y="0"/>
                  </a:moveTo>
                  <a:lnTo>
                    <a:pt x="27992" y="149289"/>
                  </a:lnTo>
                  <a:lnTo>
                    <a:pt x="195943" y="345232"/>
                  </a:lnTo>
                  <a:lnTo>
                    <a:pt x="158620" y="513183"/>
                  </a:lnTo>
                  <a:lnTo>
                    <a:pt x="102637" y="662473"/>
                  </a:lnTo>
                  <a:lnTo>
                    <a:pt x="139959" y="737118"/>
                  </a:lnTo>
                  <a:lnTo>
                    <a:pt x="195943" y="858416"/>
                  </a:lnTo>
                  <a:lnTo>
                    <a:pt x="279918" y="1045028"/>
                  </a:lnTo>
                  <a:lnTo>
                    <a:pt x="419877" y="1045028"/>
                  </a:lnTo>
                  <a:lnTo>
                    <a:pt x="317241" y="1212979"/>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58" name="テキスト ボックス 22557">
              <a:extLst>
                <a:ext uri="{FF2B5EF4-FFF2-40B4-BE49-F238E27FC236}">
                  <a16:creationId xmlns:a16="http://schemas.microsoft.com/office/drawing/2014/main" id="{EFF91508-6E26-05FF-9CBA-20129FFB3676}"/>
                </a:ext>
              </a:extLst>
            </p:cNvPr>
            <p:cNvSpPr txBox="1"/>
            <p:nvPr/>
          </p:nvSpPr>
          <p:spPr>
            <a:xfrm rot="17151451">
              <a:off x="6181573" y="5103041"/>
              <a:ext cx="445387" cy="276999"/>
            </a:xfrm>
            <a:prstGeom prst="rect">
              <a:avLst/>
            </a:prstGeom>
            <a:noFill/>
          </p:spPr>
          <p:txBody>
            <a:bodyPr wrap="square" rtlCol="0">
              <a:spAutoFit/>
            </a:bodyPr>
            <a:lstStyle/>
            <a:p>
              <a:r>
                <a:rPr kumimoji="1" lang="en-US" altLang="ja-JP" sz="1200" dirty="0">
                  <a:latin typeface="+mn-ea"/>
                </a:rPr>
                <a:t>71</a:t>
              </a:r>
              <a:endParaRPr kumimoji="1" lang="ja-JP" altLang="en-US" sz="1200" dirty="0">
                <a:latin typeface="+mn-ea"/>
              </a:endParaRPr>
            </a:p>
          </p:txBody>
        </p:sp>
        <p:sp>
          <p:nvSpPr>
            <p:cNvPr id="22559" name="テキスト ボックス 22558">
              <a:extLst>
                <a:ext uri="{FF2B5EF4-FFF2-40B4-BE49-F238E27FC236}">
                  <a16:creationId xmlns:a16="http://schemas.microsoft.com/office/drawing/2014/main" id="{EF7327B9-71E2-8A12-DAA4-7247AD1CF6F0}"/>
                </a:ext>
              </a:extLst>
            </p:cNvPr>
            <p:cNvSpPr txBox="1"/>
            <p:nvPr/>
          </p:nvSpPr>
          <p:spPr>
            <a:xfrm rot="18333730">
              <a:off x="5307093" y="4740834"/>
              <a:ext cx="445387" cy="276999"/>
            </a:xfrm>
            <a:prstGeom prst="rect">
              <a:avLst/>
            </a:prstGeom>
            <a:noFill/>
          </p:spPr>
          <p:txBody>
            <a:bodyPr wrap="square" rtlCol="0">
              <a:spAutoFit/>
            </a:bodyPr>
            <a:lstStyle/>
            <a:p>
              <a:r>
                <a:rPr kumimoji="1" lang="en-US" altLang="ja-JP" sz="1200" dirty="0">
                  <a:latin typeface="+mn-ea"/>
                </a:rPr>
                <a:t>47</a:t>
              </a:r>
              <a:endParaRPr kumimoji="1" lang="ja-JP" altLang="en-US" sz="1200" dirty="0">
                <a:latin typeface="+mn-ea"/>
              </a:endParaRPr>
            </a:p>
          </p:txBody>
        </p:sp>
        <p:sp>
          <p:nvSpPr>
            <p:cNvPr id="22560" name="テキスト ボックス 22559">
              <a:extLst>
                <a:ext uri="{FF2B5EF4-FFF2-40B4-BE49-F238E27FC236}">
                  <a16:creationId xmlns:a16="http://schemas.microsoft.com/office/drawing/2014/main" id="{C8D17821-3A76-8F59-DF0E-05F6526FF61D}"/>
                </a:ext>
              </a:extLst>
            </p:cNvPr>
            <p:cNvSpPr txBox="1"/>
            <p:nvPr/>
          </p:nvSpPr>
          <p:spPr>
            <a:xfrm rot="16453035">
              <a:off x="5408329" y="4283282"/>
              <a:ext cx="445387" cy="276999"/>
            </a:xfrm>
            <a:prstGeom prst="rect">
              <a:avLst/>
            </a:prstGeom>
            <a:noFill/>
          </p:spPr>
          <p:txBody>
            <a:bodyPr wrap="square" rtlCol="0">
              <a:spAutoFit/>
            </a:bodyPr>
            <a:lstStyle/>
            <a:p>
              <a:r>
                <a:rPr kumimoji="1" lang="en-US" altLang="ja-JP" sz="1200" dirty="0">
                  <a:latin typeface="+mn-ea"/>
                </a:rPr>
                <a:t>87</a:t>
              </a:r>
              <a:endParaRPr kumimoji="1" lang="ja-JP" altLang="en-US" sz="1200" dirty="0">
                <a:latin typeface="+mn-ea"/>
              </a:endParaRPr>
            </a:p>
          </p:txBody>
        </p:sp>
        <p:sp>
          <p:nvSpPr>
            <p:cNvPr id="22561" name="テキスト ボックス 22560">
              <a:extLst>
                <a:ext uri="{FF2B5EF4-FFF2-40B4-BE49-F238E27FC236}">
                  <a16:creationId xmlns:a16="http://schemas.microsoft.com/office/drawing/2014/main" id="{82423097-1124-01FD-FD44-47AFADC3D6E3}"/>
                </a:ext>
              </a:extLst>
            </p:cNvPr>
            <p:cNvSpPr txBox="1"/>
            <p:nvPr/>
          </p:nvSpPr>
          <p:spPr>
            <a:xfrm rot="1522237">
              <a:off x="7939068" y="5204734"/>
              <a:ext cx="445387" cy="276999"/>
            </a:xfrm>
            <a:prstGeom prst="rect">
              <a:avLst/>
            </a:prstGeom>
            <a:noFill/>
          </p:spPr>
          <p:txBody>
            <a:bodyPr wrap="square" rtlCol="0">
              <a:spAutoFit/>
            </a:bodyPr>
            <a:lstStyle/>
            <a:p>
              <a:r>
                <a:rPr kumimoji="1" lang="en-US" altLang="ja-JP" sz="1200" dirty="0">
                  <a:latin typeface="+mn-ea"/>
                </a:rPr>
                <a:t>584</a:t>
              </a:r>
              <a:endParaRPr kumimoji="1" lang="ja-JP" altLang="en-US" sz="1200" dirty="0">
                <a:latin typeface="+mn-ea"/>
              </a:endParaRPr>
            </a:p>
          </p:txBody>
        </p:sp>
        <p:sp>
          <p:nvSpPr>
            <p:cNvPr id="22562" name="テキスト ボックス 22561">
              <a:extLst>
                <a:ext uri="{FF2B5EF4-FFF2-40B4-BE49-F238E27FC236}">
                  <a16:creationId xmlns:a16="http://schemas.microsoft.com/office/drawing/2014/main" id="{57B6BF49-AC56-D692-12C2-2F38366AF5A0}"/>
                </a:ext>
              </a:extLst>
            </p:cNvPr>
            <p:cNvSpPr txBox="1"/>
            <p:nvPr/>
          </p:nvSpPr>
          <p:spPr>
            <a:xfrm rot="694544">
              <a:off x="7950779" y="5023454"/>
              <a:ext cx="445387" cy="276999"/>
            </a:xfrm>
            <a:prstGeom prst="rect">
              <a:avLst/>
            </a:prstGeom>
            <a:noFill/>
          </p:spPr>
          <p:txBody>
            <a:bodyPr wrap="square" rtlCol="0">
              <a:spAutoFit/>
            </a:bodyPr>
            <a:lstStyle/>
            <a:p>
              <a:r>
                <a:rPr kumimoji="1" lang="en-US" altLang="ja-JP" sz="1200" dirty="0">
                  <a:latin typeface="+mn-ea"/>
                </a:rPr>
                <a:t>138</a:t>
              </a:r>
              <a:endParaRPr kumimoji="1" lang="ja-JP" altLang="en-US" sz="1200" dirty="0">
                <a:latin typeface="+mn-ea"/>
              </a:endParaRPr>
            </a:p>
          </p:txBody>
        </p:sp>
        <p:sp>
          <p:nvSpPr>
            <p:cNvPr id="22563" name="フリーフォーム: 図形 22562">
              <a:extLst>
                <a:ext uri="{FF2B5EF4-FFF2-40B4-BE49-F238E27FC236}">
                  <a16:creationId xmlns:a16="http://schemas.microsoft.com/office/drawing/2014/main" id="{34D31CA1-51F9-E207-9D02-248E4F9D1A7E}"/>
                </a:ext>
              </a:extLst>
            </p:cNvPr>
            <p:cNvSpPr/>
            <p:nvPr/>
          </p:nvSpPr>
          <p:spPr>
            <a:xfrm>
              <a:off x="7928884" y="4367242"/>
              <a:ext cx="998375" cy="214604"/>
            </a:xfrm>
            <a:custGeom>
              <a:avLst/>
              <a:gdLst>
                <a:gd name="connsiteX0" fmla="*/ 0 w 998375"/>
                <a:gd name="connsiteY0" fmla="*/ 0 h 214604"/>
                <a:gd name="connsiteX1" fmla="*/ 223934 w 998375"/>
                <a:gd name="connsiteY1" fmla="*/ 0 h 214604"/>
                <a:gd name="connsiteX2" fmla="*/ 811763 w 998375"/>
                <a:gd name="connsiteY2" fmla="*/ 139959 h 214604"/>
                <a:gd name="connsiteX3" fmla="*/ 998375 w 998375"/>
                <a:gd name="connsiteY3" fmla="*/ 214604 h 214604"/>
              </a:gdLst>
              <a:ahLst/>
              <a:cxnLst>
                <a:cxn ang="0">
                  <a:pos x="connsiteX0" y="connsiteY0"/>
                </a:cxn>
                <a:cxn ang="0">
                  <a:pos x="connsiteX1" y="connsiteY1"/>
                </a:cxn>
                <a:cxn ang="0">
                  <a:pos x="connsiteX2" y="connsiteY2"/>
                </a:cxn>
                <a:cxn ang="0">
                  <a:pos x="connsiteX3" y="connsiteY3"/>
                </a:cxn>
              </a:cxnLst>
              <a:rect l="l" t="t" r="r" b="b"/>
              <a:pathLst>
                <a:path w="998375" h="214604">
                  <a:moveTo>
                    <a:pt x="0" y="0"/>
                  </a:moveTo>
                  <a:lnTo>
                    <a:pt x="223934" y="0"/>
                  </a:lnTo>
                  <a:lnTo>
                    <a:pt x="811763" y="139959"/>
                  </a:lnTo>
                  <a:lnTo>
                    <a:pt x="998375" y="214604"/>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64" name="テキスト ボックス 22563">
              <a:extLst>
                <a:ext uri="{FF2B5EF4-FFF2-40B4-BE49-F238E27FC236}">
                  <a16:creationId xmlns:a16="http://schemas.microsoft.com/office/drawing/2014/main" id="{49D96FCE-5355-A8E9-57B3-7FBE3978EE20}"/>
                </a:ext>
              </a:extLst>
            </p:cNvPr>
            <p:cNvSpPr txBox="1"/>
            <p:nvPr/>
          </p:nvSpPr>
          <p:spPr>
            <a:xfrm rot="1052122">
              <a:off x="8069872" y="4344247"/>
              <a:ext cx="338554" cy="276999"/>
            </a:xfrm>
            <a:prstGeom prst="rect">
              <a:avLst/>
            </a:prstGeom>
            <a:noFill/>
          </p:spPr>
          <p:txBody>
            <a:bodyPr wrap="none" rtlCol="0">
              <a:spAutoFit/>
            </a:bodyPr>
            <a:lstStyle/>
            <a:p>
              <a:r>
                <a:rPr kumimoji="1" lang="en-US" altLang="ja-JP" sz="1200" b="1" dirty="0">
                  <a:latin typeface="+mn-ea"/>
                </a:rPr>
                <a:t>75</a:t>
              </a:r>
              <a:endParaRPr kumimoji="1" lang="ja-JP" altLang="en-US" sz="1200" b="1" dirty="0">
                <a:latin typeface="+mn-ea"/>
              </a:endParaRPr>
            </a:p>
          </p:txBody>
        </p:sp>
        <p:sp>
          <p:nvSpPr>
            <p:cNvPr id="22565" name="テキスト ボックス 22564">
              <a:extLst>
                <a:ext uri="{FF2B5EF4-FFF2-40B4-BE49-F238E27FC236}">
                  <a16:creationId xmlns:a16="http://schemas.microsoft.com/office/drawing/2014/main" id="{FDBDCF87-6DAE-FBCC-4F05-32E4E2973366}"/>
                </a:ext>
              </a:extLst>
            </p:cNvPr>
            <p:cNvSpPr txBox="1"/>
            <p:nvPr/>
          </p:nvSpPr>
          <p:spPr>
            <a:xfrm rot="2527970">
              <a:off x="5999301" y="3307310"/>
              <a:ext cx="415498" cy="276999"/>
            </a:xfrm>
            <a:prstGeom prst="rect">
              <a:avLst/>
            </a:prstGeom>
            <a:noFill/>
          </p:spPr>
          <p:txBody>
            <a:bodyPr wrap="none" rtlCol="0">
              <a:spAutoFit/>
            </a:bodyPr>
            <a:lstStyle/>
            <a:p>
              <a:r>
                <a:rPr kumimoji="1" lang="en-US" altLang="ja-JP" sz="1200" b="1" dirty="0">
                  <a:latin typeface="+mn-ea"/>
                </a:rPr>
                <a:t>205</a:t>
              </a:r>
              <a:endParaRPr kumimoji="1" lang="ja-JP" altLang="en-US" sz="1200" b="1" dirty="0">
                <a:latin typeface="+mn-ea"/>
              </a:endParaRPr>
            </a:p>
          </p:txBody>
        </p:sp>
        <p:sp>
          <p:nvSpPr>
            <p:cNvPr id="22566" name="テキスト ボックス 22565">
              <a:extLst>
                <a:ext uri="{FF2B5EF4-FFF2-40B4-BE49-F238E27FC236}">
                  <a16:creationId xmlns:a16="http://schemas.microsoft.com/office/drawing/2014/main" id="{66742858-31F4-47E2-DD07-41242DF77CB1}"/>
                </a:ext>
              </a:extLst>
            </p:cNvPr>
            <p:cNvSpPr txBox="1"/>
            <p:nvPr/>
          </p:nvSpPr>
          <p:spPr>
            <a:xfrm>
              <a:off x="8202514" y="3999583"/>
              <a:ext cx="338554" cy="276999"/>
            </a:xfrm>
            <a:prstGeom prst="rect">
              <a:avLst/>
            </a:prstGeom>
            <a:noFill/>
          </p:spPr>
          <p:txBody>
            <a:bodyPr wrap="none" rtlCol="0">
              <a:spAutoFit/>
            </a:bodyPr>
            <a:lstStyle/>
            <a:p>
              <a:r>
                <a:rPr kumimoji="1" lang="en-US" altLang="ja-JP" sz="1200" b="1" dirty="0">
                  <a:latin typeface="+mn-ea"/>
                </a:rPr>
                <a:t>69</a:t>
              </a:r>
              <a:endParaRPr kumimoji="1" lang="ja-JP" altLang="en-US" sz="1200" b="1" dirty="0">
                <a:latin typeface="+mn-ea"/>
              </a:endParaRPr>
            </a:p>
          </p:txBody>
        </p:sp>
        <p:sp>
          <p:nvSpPr>
            <p:cNvPr id="22567" name="テキスト ボックス 22566">
              <a:extLst>
                <a:ext uri="{FF2B5EF4-FFF2-40B4-BE49-F238E27FC236}">
                  <a16:creationId xmlns:a16="http://schemas.microsoft.com/office/drawing/2014/main" id="{28C81F4C-0CEF-FE47-0684-6DA39DFF5079}"/>
                </a:ext>
              </a:extLst>
            </p:cNvPr>
            <p:cNvSpPr txBox="1"/>
            <p:nvPr/>
          </p:nvSpPr>
          <p:spPr>
            <a:xfrm rot="5573995">
              <a:off x="8629013" y="3653731"/>
              <a:ext cx="415498" cy="276999"/>
            </a:xfrm>
            <a:prstGeom prst="rect">
              <a:avLst/>
            </a:prstGeom>
            <a:noFill/>
          </p:spPr>
          <p:txBody>
            <a:bodyPr wrap="none" rtlCol="0">
              <a:spAutoFit/>
            </a:bodyPr>
            <a:lstStyle/>
            <a:p>
              <a:r>
                <a:rPr kumimoji="1" lang="en-US" altLang="ja-JP" sz="1200" b="1" dirty="0">
                  <a:latin typeface="+mn-ea"/>
                </a:rPr>
                <a:t>153</a:t>
              </a:r>
              <a:endParaRPr kumimoji="1" lang="ja-JP" altLang="en-US" sz="1200" b="1" dirty="0">
                <a:latin typeface="+mn-ea"/>
              </a:endParaRPr>
            </a:p>
          </p:txBody>
        </p:sp>
        <p:sp>
          <p:nvSpPr>
            <p:cNvPr id="22568" name="テキスト ボックス 22567">
              <a:extLst>
                <a:ext uri="{FF2B5EF4-FFF2-40B4-BE49-F238E27FC236}">
                  <a16:creationId xmlns:a16="http://schemas.microsoft.com/office/drawing/2014/main" id="{8AF24E93-69E4-0101-BD9A-E4959E971C75}"/>
                </a:ext>
              </a:extLst>
            </p:cNvPr>
            <p:cNvSpPr txBox="1"/>
            <p:nvPr/>
          </p:nvSpPr>
          <p:spPr>
            <a:xfrm rot="16030717">
              <a:off x="6025830" y="2391636"/>
              <a:ext cx="445387" cy="276999"/>
            </a:xfrm>
            <a:prstGeom prst="rect">
              <a:avLst/>
            </a:prstGeom>
            <a:noFill/>
          </p:spPr>
          <p:txBody>
            <a:bodyPr wrap="square" rtlCol="0">
              <a:spAutoFit/>
            </a:bodyPr>
            <a:lstStyle/>
            <a:p>
              <a:r>
                <a:rPr kumimoji="1" lang="en-US" altLang="ja-JP" sz="1200" dirty="0">
                  <a:latin typeface="+mn-ea"/>
                </a:rPr>
                <a:t>107</a:t>
              </a:r>
              <a:endParaRPr kumimoji="1" lang="ja-JP" altLang="en-US" sz="1200" dirty="0">
                <a:latin typeface="+mn-ea"/>
              </a:endParaRPr>
            </a:p>
          </p:txBody>
        </p:sp>
        <p:sp>
          <p:nvSpPr>
            <p:cNvPr id="22569" name="テキスト ボックス 22568">
              <a:extLst>
                <a:ext uri="{FF2B5EF4-FFF2-40B4-BE49-F238E27FC236}">
                  <a16:creationId xmlns:a16="http://schemas.microsoft.com/office/drawing/2014/main" id="{71E4A17D-EFFD-3B8A-1B34-4876EB82A374}"/>
                </a:ext>
              </a:extLst>
            </p:cNvPr>
            <p:cNvSpPr txBox="1"/>
            <p:nvPr/>
          </p:nvSpPr>
          <p:spPr>
            <a:xfrm rot="16030717">
              <a:off x="6603604" y="2401419"/>
              <a:ext cx="445387" cy="276999"/>
            </a:xfrm>
            <a:prstGeom prst="rect">
              <a:avLst/>
            </a:prstGeom>
            <a:noFill/>
          </p:spPr>
          <p:txBody>
            <a:bodyPr wrap="square" rtlCol="0">
              <a:spAutoFit/>
            </a:bodyPr>
            <a:lstStyle/>
            <a:p>
              <a:r>
                <a:rPr kumimoji="1" lang="en-US" altLang="ja-JP" sz="1200" dirty="0">
                  <a:latin typeface="+mn-ea"/>
                </a:rPr>
                <a:t>61</a:t>
              </a:r>
              <a:endParaRPr kumimoji="1" lang="ja-JP" altLang="en-US" sz="1200" dirty="0">
                <a:latin typeface="+mn-ea"/>
              </a:endParaRPr>
            </a:p>
          </p:txBody>
        </p:sp>
        <p:sp>
          <p:nvSpPr>
            <p:cNvPr id="22570" name="テキスト ボックス 22569">
              <a:extLst>
                <a:ext uri="{FF2B5EF4-FFF2-40B4-BE49-F238E27FC236}">
                  <a16:creationId xmlns:a16="http://schemas.microsoft.com/office/drawing/2014/main" id="{67AA5172-3379-BAB3-ECF5-6B1085435F1D}"/>
                </a:ext>
              </a:extLst>
            </p:cNvPr>
            <p:cNvSpPr txBox="1"/>
            <p:nvPr/>
          </p:nvSpPr>
          <p:spPr>
            <a:xfrm rot="16030717">
              <a:off x="7490198" y="2558742"/>
              <a:ext cx="445387" cy="276999"/>
            </a:xfrm>
            <a:prstGeom prst="rect">
              <a:avLst/>
            </a:prstGeom>
            <a:noFill/>
          </p:spPr>
          <p:txBody>
            <a:bodyPr wrap="square" rtlCol="0">
              <a:spAutoFit/>
            </a:bodyPr>
            <a:lstStyle/>
            <a:p>
              <a:r>
                <a:rPr kumimoji="1" lang="en-US" altLang="ja-JP" sz="1200" dirty="0">
                  <a:latin typeface="+mn-ea"/>
                </a:rPr>
                <a:t>103</a:t>
              </a:r>
              <a:endParaRPr kumimoji="1" lang="ja-JP" altLang="en-US" sz="1200" dirty="0">
                <a:latin typeface="+mn-ea"/>
              </a:endParaRPr>
            </a:p>
          </p:txBody>
        </p:sp>
        <p:sp>
          <p:nvSpPr>
            <p:cNvPr id="22571" name="テキスト ボックス 22570">
              <a:extLst>
                <a:ext uri="{FF2B5EF4-FFF2-40B4-BE49-F238E27FC236}">
                  <a16:creationId xmlns:a16="http://schemas.microsoft.com/office/drawing/2014/main" id="{D55F6C73-6F60-B3F9-4F59-7B0AF4D48F85}"/>
                </a:ext>
              </a:extLst>
            </p:cNvPr>
            <p:cNvSpPr txBox="1"/>
            <p:nvPr/>
          </p:nvSpPr>
          <p:spPr>
            <a:xfrm rot="18520132">
              <a:off x="8580189" y="3035774"/>
              <a:ext cx="415498" cy="276999"/>
            </a:xfrm>
            <a:prstGeom prst="rect">
              <a:avLst/>
            </a:prstGeom>
            <a:noFill/>
          </p:spPr>
          <p:txBody>
            <a:bodyPr wrap="none" rtlCol="0">
              <a:spAutoFit/>
            </a:bodyPr>
            <a:lstStyle/>
            <a:p>
              <a:r>
                <a:rPr kumimoji="1" lang="en-US" altLang="ja-JP" sz="1200" b="1" dirty="0">
                  <a:latin typeface="+mn-ea"/>
                </a:rPr>
                <a:t>408</a:t>
              </a:r>
              <a:endParaRPr kumimoji="1" lang="ja-JP" altLang="en-US" sz="1200" b="1" dirty="0">
                <a:latin typeface="+mn-ea"/>
              </a:endParaRPr>
            </a:p>
          </p:txBody>
        </p:sp>
        <p:sp>
          <p:nvSpPr>
            <p:cNvPr id="22572" name="テキスト ボックス 22571">
              <a:extLst>
                <a:ext uri="{FF2B5EF4-FFF2-40B4-BE49-F238E27FC236}">
                  <a16:creationId xmlns:a16="http://schemas.microsoft.com/office/drawing/2014/main" id="{98EA74D3-17DA-9B94-01B7-AD6BFB3CBE7E}"/>
                </a:ext>
              </a:extLst>
            </p:cNvPr>
            <p:cNvSpPr txBox="1"/>
            <p:nvPr/>
          </p:nvSpPr>
          <p:spPr>
            <a:xfrm rot="16984218">
              <a:off x="6019179" y="1560763"/>
              <a:ext cx="445387" cy="276999"/>
            </a:xfrm>
            <a:prstGeom prst="rect">
              <a:avLst/>
            </a:prstGeom>
            <a:noFill/>
          </p:spPr>
          <p:txBody>
            <a:bodyPr wrap="square" rtlCol="0">
              <a:spAutoFit/>
            </a:bodyPr>
            <a:lstStyle/>
            <a:p>
              <a:r>
                <a:rPr kumimoji="1" lang="en-US" altLang="ja-JP" sz="1200" dirty="0">
                  <a:latin typeface="+mn-ea"/>
                </a:rPr>
                <a:t>59</a:t>
              </a:r>
              <a:endParaRPr kumimoji="1" lang="ja-JP" altLang="en-US" sz="1200" dirty="0">
                <a:latin typeface="+mn-ea"/>
              </a:endParaRPr>
            </a:p>
          </p:txBody>
        </p:sp>
        <p:sp>
          <p:nvSpPr>
            <p:cNvPr id="22573" name="テキスト ボックス 22572">
              <a:extLst>
                <a:ext uri="{FF2B5EF4-FFF2-40B4-BE49-F238E27FC236}">
                  <a16:creationId xmlns:a16="http://schemas.microsoft.com/office/drawing/2014/main" id="{EEBC53BC-AA32-23BD-30F9-131B080AC7AA}"/>
                </a:ext>
              </a:extLst>
            </p:cNvPr>
            <p:cNvSpPr txBox="1"/>
            <p:nvPr/>
          </p:nvSpPr>
          <p:spPr>
            <a:xfrm rot="16984218">
              <a:off x="6689334" y="1691565"/>
              <a:ext cx="445387" cy="276999"/>
            </a:xfrm>
            <a:prstGeom prst="rect">
              <a:avLst/>
            </a:prstGeom>
            <a:noFill/>
          </p:spPr>
          <p:txBody>
            <a:bodyPr wrap="square" rtlCol="0">
              <a:spAutoFit/>
            </a:bodyPr>
            <a:lstStyle/>
            <a:p>
              <a:r>
                <a:rPr kumimoji="1" lang="en-US" altLang="ja-JP" sz="1200" dirty="0">
                  <a:latin typeface="+mn-ea"/>
                </a:rPr>
                <a:t>146</a:t>
              </a:r>
              <a:endParaRPr kumimoji="1" lang="ja-JP" altLang="en-US" sz="1200" dirty="0">
                <a:latin typeface="+mn-ea"/>
              </a:endParaRPr>
            </a:p>
          </p:txBody>
        </p:sp>
        <p:sp>
          <p:nvSpPr>
            <p:cNvPr id="22574" name="テキスト ボックス 22573">
              <a:extLst>
                <a:ext uri="{FF2B5EF4-FFF2-40B4-BE49-F238E27FC236}">
                  <a16:creationId xmlns:a16="http://schemas.microsoft.com/office/drawing/2014/main" id="{CAE16DA8-B515-16C8-A054-27048888EEDC}"/>
                </a:ext>
              </a:extLst>
            </p:cNvPr>
            <p:cNvSpPr txBox="1"/>
            <p:nvPr/>
          </p:nvSpPr>
          <p:spPr>
            <a:xfrm>
              <a:off x="4717557" y="3343356"/>
              <a:ext cx="338554" cy="276999"/>
            </a:xfrm>
            <a:prstGeom prst="rect">
              <a:avLst/>
            </a:prstGeom>
            <a:noFill/>
          </p:spPr>
          <p:txBody>
            <a:bodyPr wrap="square" rtlCol="0">
              <a:spAutoFit/>
            </a:bodyPr>
            <a:lstStyle/>
            <a:p>
              <a:r>
                <a:rPr kumimoji="1" lang="en-US" altLang="ja-JP" sz="1200" b="1" dirty="0">
                  <a:latin typeface="+mn-ea"/>
                </a:rPr>
                <a:t>85</a:t>
              </a:r>
              <a:endParaRPr kumimoji="1" lang="ja-JP" altLang="en-US" sz="1200" b="1" dirty="0">
                <a:latin typeface="+mn-ea"/>
              </a:endParaRPr>
            </a:p>
          </p:txBody>
        </p:sp>
        <p:sp>
          <p:nvSpPr>
            <p:cNvPr id="22575" name="テキスト ボックス 22574">
              <a:extLst>
                <a:ext uri="{FF2B5EF4-FFF2-40B4-BE49-F238E27FC236}">
                  <a16:creationId xmlns:a16="http://schemas.microsoft.com/office/drawing/2014/main" id="{7B7A2EA5-D3FE-5FEE-58C0-57F6E4014508}"/>
                </a:ext>
              </a:extLst>
            </p:cNvPr>
            <p:cNvSpPr txBox="1"/>
            <p:nvPr/>
          </p:nvSpPr>
          <p:spPr>
            <a:xfrm>
              <a:off x="5758648" y="2048821"/>
              <a:ext cx="346249" cy="890628"/>
            </a:xfrm>
            <a:prstGeom prst="rect">
              <a:avLst/>
            </a:prstGeom>
            <a:noFill/>
          </p:spPr>
          <p:txBody>
            <a:bodyPr vert="eaVert" wrap="none" rtlCol="0">
              <a:spAutoFit/>
            </a:bodyPr>
            <a:lstStyle/>
            <a:p>
              <a:r>
                <a:rPr kumimoji="1" lang="ja-JP" altLang="en-US" sz="1050" b="1" dirty="0">
                  <a:latin typeface="+mn-ea"/>
                </a:rPr>
                <a:t>近畿自動車道</a:t>
              </a:r>
            </a:p>
          </p:txBody>
        </p:sp>
        <p:sp>
          <p:nvSpPr>
            <p:cNvPr id="22576" name="テキスト ボックス 22575">
              <a:extLst>
                <a:ext uri="{FF2B5EF4-FFF2-40B4-BE49-F238E27FC236}">
                  <a16:creationId xmlns:a16="http://schemas.microsoft.com/office/drawing/2014/main" id="{5A855DE0-C904-D0AA-7CC5-C60A0CF2ACD7}"/>
                </a:ext>
              </a:extLst>
            </p:cNvPr>
            <p:cNvSpPr txBox="1"/>
            <p:nvPr/>
          </p:nvSpPr>
          <p:spPr>
            <a:xfrm>
              <a:off x="5237151" y="2166530"/>
              <a:ext cx="346249" cy="1023678"/>
            </a:xfrm>
            <a:prstGeom prst="rect">
              <a:avLst/>
            </a:prstGeom>
            <a:noFill/>
          </p:spPr>
          <p:txBody>
            <a:bodyPr vert="eaVert" wrap="none" rtlCol="0">
              <a:spAutoFit/>
            </a:bodyPr>
            <a:lstStyle/>
            <a:p>
              <a:r>
                <a:rPr kumimoji="1" lang="ja-JP" altLang="en-US" sz="1050" b="1" dirty="0">
                  <a:latin typeface="+mn-ea"/>
                </a:rPr>
                <a:t>大阪中央環状線</a:t>
              </a:r>
            </a:p>
          </p:txBody>
        </p:sp>
        <p:sp>
          <p:nvSpPr>
            <p:cNvPr id="22577" name="テキスト ボックス 22576">
              <a:extLst>
                <a:ext uri="{FF2B5EF4-FFF2-40B4-BE49-F238E27FC236}">
                  <a16:creationId xmlns:a16="http://schemas.microsoft.com/office/drawing/2014/main" id="{035F9D24-967F-F36B-2B00-35E611237B9A}"/>
                </a:ext>
              </a:extLst>
            </p:cNvPr>
            <p:cNvSpPr txBox="1"/>
            <p:nvPr/>
          </p:nvSpPr>
          <p:spPr>
            <a:xfrm rot="16471145">
              <a:off x="7601165" y="4545254"/>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78" name="テキスト ボックス 22577">
              <a:extLst>
                <a:ext uri="{FF2B5EF4-FFF2-40B4-BE49-F238E27FC236}">
                  <a16:creationId xmlns:a16="http://schemas.microsoft.com/office/drawing/2014/main" id="{63B6EBAC-0A98-D26D-4469-D517443FFFBF}"/>
                </a:ext>
              </a:extLst>
            </p:cNvPr>
            <p:cNvSpPr txBox="1"/>
            <p:nvPr/>
          </p:nvSpPr>
          <p:spPr>
            <a:xfrm rot="1012436">
              <a:off x="5665422" y="4163129"/>
              <a:ext cx="1127232" cy="253916"/>
            </a:xfrm>
            <a:prstGeom prst="rect">
              <a:avLst/>
            </a:prstGeom>
            <a:noFill/>
          </p:spPr>
          <p:txBody>
            <a:bodyPr wrap="none" rtlCol="0">
              <a:spAutoFit/>
            </a:bodyPr>
            <a:lstStyle/>
            <a:p>
              <a:r>
                <a:rPr kumimoji="1" lang="ja-JP" altLang="en-US" sz="1050" b="1" dirty="0">
                  <a:latin typeface="+mn-ea"/>
                </a:rPr>
                <a:t>西名阪自動車道</a:t>
              </a:r>
            </a:p>
          </p:txBody>
        </p:sp>
        <p:sp>
          <p:nvSpPr>
            <p:cNvPr id="22579" name="テキスト ボックス 22578">
              <a:extLst>
                <a:ext uri="{FF2B5EF4-FFF2-40B4-BE49-F238E27FC236}">
                  <a16:creationId xmlns:a16="http://schemas.microsoft.com/office/drawing/2014/main" id="{CF2C33DB-DFD1-4AE0-193C-545227683F34}"/>
                </a:ext>
              </a:extLst>
            </p:cNvPr>
            <p:cNvSpPr txBox="1"/>
            <p:nvPr/>
          </p:nvSpPr>
          <p:spPr>
            <a:xfrm rot="548357">
              <a:off x="6908414" y="4083911"/>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0" name="テキスト ボックス 22579">
              <a:extLst>
                <a:ext uri="{FF2B5EF4-FFF2-40B4-BE49-F238E27FC236}">
                  <a16:creationId xmlns:a16="http://schemas.microsoft.com/office/drawing/2014/main" id="{DD44D434-DB06-BB20-81AC-6FBEA09A7C85}"/>
                </a:ext>
              </a:extLst>
            </p:cNvPr>
            <p:cNvSpPr txBox="1"/>
            <p:nvPr/>
          </p:nvSpPr>
          <p:spPr>
            <a:xfrm rot="17328326">
              <a:off x="7992892" y="4618358"/>
              <a:ext cx="819455" cy="261610"/>
            </a:xfrm>
            <a:prstGeom prst="rect">
              <a:avLst/>
            </a:prstGeom>
            <a:noFill/>
          </p:spPr>
          <p:txBody>
            <a:bodyPr wrap="none" rtlCol="0">
              <a:spAutoFit/>
            </a:bodyPr>
            <a:lstStyle/>
            <a:p>
              <a:r>
                <a:rPr kumimoji="1" lang="ja-JP" altLang="en-US" sz="1050" b="1" dirty="0">
                  <a:latin typeface="+mn-ea"/>
                </a:rPr>
                <a:t>国道</a:t>
              </a:r>
              <a:r>
                <a:rPr kumimoji="1" lang="en-US" altLang="ja-JP" sz="1050" b="1" dirty="0">
                  <a:latin typeface="+mn-ea"/>
                </a:rPr>
                <a:t>170</a:t>
              </a:r>
              <a:r>
                <a:rPr kumimoji="1" lang="ja-JP" altLang="en-US" sz="1050" b="1" dirty="0">
                  <a:latin typeface="+mn-ea"/>
                </a:rPr>
                <a:t>号</a:t>
              </a:r>
            </a:p>
          </p:txBody>
        </p:sp>
        <p:sp>
          <p:nvSpPr>
            <p:cNvPr id="22581" name="テキスト ボックス 22580">
              <a:extLst>
                <a:ext uri="{FF2B5EF4-FFF2-40B4-BE49-F238E27FC236}">
                  <a16:creationId xmlns:a16="http://schemas.microsoft.com/office/drawing/2014/main" id="{3350BFFD-4DAA-811C-4FF8-AF000F281DE7}"/>
                </a:ext>
              </a:extLst>
            </p:cNvPr>
            <p:cNvSpPr txBox="1"/>
            <p:nvPr/>
          </p:nvSpPr>
          <p:spPr>
            <a:xfrm rot="17891497">
              <a:off x="8452529" y="4693383"/>
              <a:ext cx="338554" cy="276999"/>
            </a:xfrm>
            <a:prstGeom prst="rect">
              <a:avLst/>
            </a:prstGeom>
            <a:noFill/>
          </p:spPr>
          <p:txBody>
            <a:bodyPr wrap="none" rtlCol="0">
              <a:spAutoFit/>
            </a:bodyPr>
            <a:lstStyle/>
            <a:p>
              <a:r>
                <a:rPr kumimoji="1" lang="en-US" altLang="ja-JP" sz="1200" b="1" dirty="0">
                  <a:latin typeface="+mn-ea"/>
                </a:rPr>
                <a:t>41</a:t>
              </a:r>
              <a:endParaRPr kumimoji="1" lang="ja-JP" altLang="en-US" sz="1200" b="1" dirty="0">
                <a:latin typeface="+mn-ea"/>
              </a:endParaRPr>
            </a:p>
          </p:txBody>
        </p:sp>
        <p:sp>
          <p:nvSpPr>
            <p:cNvPr id="22582" name="テキスト ボックス 22581">
              <a:extLst>
                <a:ext uri="{FF2B5EF4-FFF2-40B4-BE49-F238E27FC236}">
                  <a16:creationId xmlns:a16="http://schemas.microsoft.com/office/drawing/2014/main" id="{E3568BE1-3AF6-7D58-34B1-55168FA262C2}"/>
                </a:ext>
              </a:extLst>
            </p:cNvPr>
            <p:cNvSpPr txBox="1"/>
            <p:nvPr/>
          </p:nvSpPr>
          <p:spPr>
            <a:xfrm>
              <a:off x="6220155" y="4934478"/>
              <a:ext cx="992579" cy="253916"/>
            </a:xfrm>
            <a:prstGeom prst="rect">
              <a:avLst/>
            </a:prstGeom>
            <a:noFill/>
          </p:spPr>
          <p:txBody>
            <a:bodyPr wrap="none" rtlCol="0">
              <a:spAutoFit/>
            </a:bodyPr>
            <a:lstStyle/>
            <a:p>
              <a:r>
                <a:rPr lang="ja-JP" altLang="en-US" sz="1050" b="1" dirty="0">
                  <a:latin typeface="+mn-ea"/>
                </a:rPr>
                <a:t>堺大和高田線</a:t>
              </a:r>
              <a:endParaRPr kumimoji="1" lang="ja-JP" altLang="en-US" sz="1050" b="1" dirty="0">
                <a:latin typeface="+mn-ea"/>
              </a:endParaRPr>
            </a:p>
          </p:txBody>
        </p:sp>
        <p:sp>
          <p:nvSpPr>
            <p:cNvPr id="22583" name="テキスト ボックス 22582">
              <a:extLst>
                <a:ext uri="{FF2B5EF4-FFF2-40B4-BE49-F238E27FC236}">
                  <a16:creationId xmlns:a16="http://schemas.microsoft.com/office/drawing/2014/main" id="{C05B0C8A-11F8-FFD8-A25E-16F3AE276A67}"/>
                </a:ext>
              </a:extLst>
            </p:cNvPr>
            <p:cNvSpPr txBox="1"/>
            <p:nvPr/>
          </p:nvSpPr>
          <p:spPr>
            <a:xfrm rot="366755">
              <a:off x="5673433" y="4569735"/>
              <a:ext cx="445387" cy="276999"/>
            </a:xfrm>
            <a:prstGeom prst="rect">
              <a:avLst/>
            </a:prstGeom>
            <a:noFill/>
          </p:spPr>
          <p:txBody>
            <a:bodyPr wrap="square" rtlCol="0">
              <a:spAutoFit/>
            </a:bodyPr>
            <a:lstStyle/>
            <a:p>
              <a:r>
                <a:rPr kumimoji="1" lang="en-US" altLang="ja-JP" sz="1200" dirty="0">
                  <a:latin typeface="+mn-ea"/>
                </a:rPr>
                <a:t>118</a:t>
              </a:r>
              <a:endParaRPr kumimoji="1" lang="ja-JP" altLang="en-US" sz="1200" dirty="0">
                <a:latin typeface="+mn-ea"/>
              </a:endParaRPr>
            </a:p>
          </p:txBody>
        </p:sp>
        <p:sp>
          <p:nvSpPr>
            <p:cNvPr id="22584" name="テキスト ボックス 22583">
              <a:extLst>
                <a:ext uri="{FF2B5EF4-FFF2-40B4-BE49-F238E27FC236}">
                  <a16:creationId xmlns:a16="http://schemas.microsoft.com/office/drawing/2014/main" id="{629848B5-F7DA-3FC6-4833-F235F0CEEE20}"/>
                </a:ext>
              </a:extLst>
            </p:cNvPr>
            <p:cNvSpPr txBox="1"/>
            <p:nvPr/>
          </p:nvSpPr>
          <p:spPr>
            <a:xfrm>
              <a:off x="4762910" y="3652487"/>
              <a:ext cx="415498" cy="276999"/>
            </a:xfrm>
            <a:prstGeom prst="rect">
              <a:avLst/>
            </a:prstGeom>
            <a:noFill/>
          </p:spPr>
          <p:txBody>
            <a:bodyPr wrap="none" rtlCol="0">
              <a:spAutoFit/>
            </a:bodyPr>
            <a:lstStyle/>
            <a:p>
              <a:r>
                <a:rPr kumimoji="1" lang="en-US" altLang="ja-JP" sz="1200" b="1" dirty="0">
                  <a:latin typeface="+mn-ea"/>
                </a:rPr>
                <a:t>485</a:t>
              </a:r>
              <a:endParaRPr kumimoji="1" lang="ja-JP" altLang="en-US" sz="1200" b="1" dirty="0">
                <a:latin typeface="+mn-ea"/>
              </a:endParaRPr>
            </a:p>
          </p:txBody>
        </p:sp>
        <p:sp>
          <p:nvSpPr>
            <p:cNvPr id="22585" name="フリーフォーム: 図形 22584">
              <a:extLst>
                <a:ext uri="{FF2B5EF4-FFF2-40B4-BE49-F238E27FC236}">
                  <a16:creationId xmlns:a16="http://schemas.microsoft.com/office/drawing/2014/main" id="{DC0F6E03-7638-2E6B-8985-25ADDC2FDBF1}"/>
                </a:ext>
              </a:extLst>
            </p:cNvPr>
            <p:cNvSpPr/>
            <p:nvPr/>
          </p:nvSpPr>
          <p:spPr>
            <a:xfrm>
              <a:off x="4531220" y="3598740"/>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6" name="フリーフォーム: 図形 22585">
              <a:extLst>
                <a:ext uri="{FF2B5EF4-FFF2-40B4-BE49-F238E27FC236}">
                  <a16:creationId xmlns:a16="http://schemas.microsoft.com/office/drawing/2014/main" id="{2CB84477-8850-B7B7-B739-3D83A7B37D56}"/>
                </a:ext>
              </a:extLst>
            </p:cNvPr>
            <p:cNvSpPr/>
            <p:nvPr/>
          </p:nvSpPr>
          <p:spPr>
            <a:xfrm>
              <a:off x="4528749" y="3701286"/>
              <a:ext cx="1073944" cy="116749"/>
            </a:xfrm>
            <a:custGeom>
              <a:avLst/>
              <a:gdLst>
                <a:gd name="connsiteX0" fmla="*/ 1050132 w 1050132"/>
                <a:gd name="connsiteY0" fmla="*/ 102394 h 102394"/>
                <a:gd name="connsiteX1" fmla="*/ 719138 w 1050132"/>
                <a:gd name="connsiteY1" fmla="*/ 2382 h 102394"/>
                <a:gd name="connsiteX2" fmla="*/ 0 w 1050132"/>
                <a:gd name="connsiteY2" fmla="*/ 0 h 102394"/>
                <a:gd name="connsiteX0" fmla="*/ 1050132 w 1050132"/>
                <a:gd name="connsiteY0" fmla="*/ 108067 h 108067"/>
                <a:gd name="connsiteX1" fmla="*/ 719138 w 1050132"/>
                <a:gd name="connsiteY1" fmla="*/ 8055 h 108067"/>
                <a:gd name="connsiteX2" fmla="*/ 0 w 1050132"/>
                <a:gd name="connsiteY2" fmla="*/ 5673 h 108067"/>
                <a:gd name="connsiteX0" fmla="*/ 1050132 w 1050132"/>
                <a:gd name="connsiteY0" fmla="*/ 111636 h 111636"/>
                <a:gd name="connsiteX1" fmla="*/ 685800 w 1050132"/>
                <a:gd name="connsiteY1" fmla="*/ 6861 h 111636"/>
                <a:gd name="connsiteX2" fmla="*/ 0 w 1050132"/>
                <a:gd name="connsiteY2" fmla="*/ 9242 h 111636"/>
                <a:gd name="connsiteX0" fmla="*/ 1050132 w 1050132"/>
                <a:gd name="connsiteY0" fmla="*/ 111636 h 111636"/>
                <a:gd name="connsiteX1" fmla="*/ 685800 w 1050132"/>
                <a:gd name="connsiteY1" fmla="*/ 6861 h 111636"/>
                <a:gd name="connsiteX2" fmla="*/ 0 w 1050132"/>
                <a:gd name="connsiteY2" fmla="*/ 9242 h 111636"/>
                <a:gd name="connsiteX0" fmla="*/ 1073944 w 1073944"/>
                <a:gd name="connsiteY0" fmla="*/ 116749 h 116749"/>
                <a:gd name="connsiteX1" fmla="*/ 685800 w 1073944"/>
                <a:gd name="connsiteY1" fmla="*/ 7211 h 116749"/>
                <a:gd name="connsiteX2" fmla="*/ 0 w 1073944"/>
                <a:gd name="connsiteY2" fmla="*/ 9592 h 116749"/>
              </a:gdLst>
              <a:ahLst/>
              <a:cxnLst>
                <a:cxn ang="0">
                  <a:pos x="connsiteX0" y="connsiteY0"/>
                </a:cxn>
                <a:cxn ang="0">
                  <a:pos x="connsiteX1" y="connsiteY1"/>
                </a:cxn>
                <a:cxn ang="0">
                  <a:pos x="connsiteX2" y="connsiteY2"/>
                </a:cxn>
              </a:cxnLst>
              <a:rect l="l" t="t" r="r" b="b"/>
              <a:pathLst>
                <a:path w="1073944" h="116749">
                  <a:moveTo>
                    <a:pt x="1073944" y="116749"/>
                  </a:moveTo>
                  <a:cubicBezTo>
                    <a:pt x="963613" y="83412"/>
                    <a:pt x="864791" y="25070"/>
                    <a:pt x="685800" y="7211"/>
                  </a:cubicBezTo>
                  <a:cubicBezTo>
                    <a:pt x="506809" y="-10648"/>
                    <a:pt x="239713" y="10386"/>
                    <a:pt x="0" y="9592"/>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87" name="テキスト ボックス 22586">
              <a:extLst>
                <a:ext uri="{FF2B5EF4-FFF2-40B4-BE49-F238E27FC236}">
                  <a16:creationId xmlns:a16="http://schemas.microsoft.com/office/drawing/2014/main" id="{601E22C9-66E8-CF44-BC85-5B5EC4B9A1A3}"/>
                </a:ext>
              </a:extLst>
            </p:cNvPr>
            <p:cNvSpPr txBox="1"/>
            <p:nvPr/>
          </p:nvSpPr>
          <p:spPr>
            <a:xfrm rot="4880019">
              <a:off x="4542836" y="2660004"/>
              <a:ext cx="992579" cy="253916"/>
            </a:xfrm>
            <a:prstGeom prst="rect">
              <a:avLst/>
            </a:prstGeom>
            <a:noFill/>
          </p:spPr>
          <p:txBody>
            <a:bodyPr wrap="none" rtlCol="0">
              <a:spAutoFit/>
            </a:bodyPr>
            <a:lstStyle/>
            <a:p>
              <a:r>
                <a:rPr kumimoji="1" lang="ja-JP" altLang="en-US" sz="1050" b="1" dirty="0">
                  <a:latin typeface="+mn-ea"/>
                </a:rPr>
                <a:t>大阪羽曳野線</a:t>
              </a:r>
            </a:p>
          </p:txBody>
        </p:sp>
        <p:sp>
          <p:nvSpPr>
            <p:cNvPr id="22588" name="テキスト ボックス 22587">
              <a:extLst>
                <a:ext uri="{FF2B5EF4-FFF2-40B4-BE49-F238E27FC236}">
                  <a16:creationId xmlns:a16="http://schemas.microsoft.com/office/drawing/2014/main" id="{22E59B25-7132-D9C2-D9D0-AB81A923D982}"/>
                </a:ext>
              </a:extLst>
            </p:cNvPr>
            <p:cNvSpPr txBox="1"/>
            <p:nvPr/>
          </p:nvSpPr>
          <p:spPr>
            <a:xfrm rot="462260">
              <a:off x="7122690" y="2128926"/>
              <a:ext cx="415498" cy="276999"/>
            </a:xfrm>
            <a:prstGeom prst="rect">
              <a:avLst/>
            </a:prstGeom>
            <a:noFill/>
          </p:spPr>
          <p:txBody>
            <a:bodyPr wrap="none" rtlCol="0">
              <a:spAutoFit/>
            </a:bodyPr>
            <a:lstStyle/>
            <a:p>
              <a:r>
                <a:rPr kumimoji="1" lang="en-US" altLang="ja-JP" sz="1200" b="1" dirty="0">
                  <a:latin typeface="+mn-ea"/>
                </a:rPr>
                <a:t>166</a:t>
              </a:r>
              <a:endParaRPr kumimoji="1" lang="ja-JP" altLang="en-US" sz="1200" b="1" dirty="0">
                <a:latin typeface="+mn-ea"/>
              </a:endParaRPr>
            </a:p>
          </p:txBody>
        </p:sp>
        <p:sp>
          <p:nvSpPr>
            <p:cNvPr id="22589" name="テキスト ボックス 22588">
              <a:extLst>
                <a:ext uri="{FF2B5EF4-FFF2-40B4-BE49-F238E27FC236}">
                  <a16:creationId xmlns:a16="http://schemas.microsoft.com/office/drawing/2014/main" id="{BD830100-3A73-A061-9955-3D47132946C3}"/>
                </a:ext>
              </a:extLst>
            </p:cNvPr>
            <p:cNvSpPr txBox="1"/>
            <p:nvPr/>
          </p:nvSpPr>
          <p:spPr>
            <a:xfrm>
              <a:off x="5869784" y="4801112"/>
              <a:ext cx="346249" cy="757580"/>
            </a:xfrm>
            <a:prstGeom prst="rect">
              <a:avLst/>
            </a:prstGeom>
            <a:noFill/>
          </p:spPr>
          <p:txBody>
            <a:bodyPr vert="eaVert" wrap="none" rtlCol="0">
              <a:spAutoFit/>
            </a:bodyPr>
            <a:lstStyle/>
            <a:p>
              <a:r>
                <a:rPr kumimoji="1" lang="ja-JP" altLang="en-US" sz="1050" b="1" dirty="0">
                  <a:latin typeface="+mn-ea"/>
                </a:rPr>
                <a:t>島泉伊賀線</a:t>
              </a:r>
            </a:p>
          </p:txBody>
        </p:sp>
        <p:sp>
          <p:nvSpPr>
            <p:cNvPr id="22590" name="テキスト ボックス 22589">
              <a:extLst>
                <a:ext uri="{FF2B5EF4-FFF2-40B4-BE49-F238E27FC236}">
                  <a16:creationId xmlns:a16="http://schemas.microsoft.com/office/drawing/2014/main" id="{C4269DC1-250A-2B1C-8367-6D169F9CC1A4}"/>
                </a:ext>
              </a:extLst>
            </p:cNvPr>
            <p:cNvSpPr txBox="1"/>
            <p:nvPr/>
          </p:nvSpPr>
          <p:spPr>
            <a:xfrm rot="701363">
              <a:off x="5526497" y="4797270"/>
              <a:ext cx="346249" cy="757580"/>
            </a:xfrm>
            <a:prstGeom prst="rect">
              <a:avLst/>
            </a:prstGeom>
            <a:noFill/>
          </p:spPr>
          <p:txBody>
            <a:bodyPr vert="eaVert" wrap="none" rtlCol="0">
              <a:spAutoFit/>
            </a:bodyPr>
            <a:lstStyle/>
            <a:p>
              <a:r>
                <a:rPr kumimoji="1" lang="ja-JP" altLang="en-US" sz="1050" b="1" dirty="0">
                  <a:latin typeface="+mn-ea"/>
                </a:rPr>
                <a:t>郡戸大堀線</a:t>
              </a:r>
            </a:p>
          </p:txBody>
        </p:sp>
        <p:sp>
          <p:nvSpPr>
            <p:cNvPr id="22591" name="テキスト ボックス 22590">
              <a:extLst>
                <a:ext uri="{FF2B5EF4-FFF2-40B4-BE49-F238E27FC236}">
                  <a16:creationId xmlns:a16="http://schemas.microsoft.com/office/drawing/2014/main" id="{19F03E56-7EB6-3E98-15B2-CA969C08D19E}"/>
                </a:ext>
              </a:extLst>
            </p:cNvPr>
            <p:cNvSpPr txBox="1"/>
            <p:nvPr/>
          </p:nvSpPr>
          <p:spPr>
            <a:xfrm rot="20320817">
              <a:off x="7093506" y="4352799"/>
              <a:ext cx="146194" cy="1195840"/>
            </a:xfrm>
            <a:prstGeom prst="rect">
              <a:avLst/>
            </a:prstGeom>
            <a:solidFill>
              <a:schemeClr val="bg1">
                <a:alpha val="50000"/>
              </a:schemeClr>
            </a:solidFill>
          </p:spPr>
          <p:txBody>
            <a:bodyPr vert="eaVert" wrap="none" lIns="0" tIns="0" rIns="0" bIns="0" rtlCol="0">
              <a:spAutoFit/>
            </a:bodyPr>
            <a:lstStyle/>
            <a:p>
              <a:pPr>
                <a:lnSpc>
                  <a:spcPts val="1100"/>
                </a:lnSpc>
              </a:pPr>
              <a:r>
                <a:rPr kumimoji="1" lang="ja-JP" altLang="en-US" sz="1050" b="1" dirty="0">
                  <a:latin typeface="+mn-ea"/>
                </a:rPr>
                <a:t>（旧）大阪中央環状線</a:t>
              </a:r>
            </a:p>
          </p:txBody>
        </p:sp>
        <p:sp>
          <p:nvSpPr>
            <p:cNvPr id="22656" name="テキスト ボックス 22655">
              <a:extLst>
                <a:ext uri="{FF2B5EF4-FFF2-40B4-BE49-F238E27FC236}">
                  <a16:creationId xmlns:a16="http://schemas.microsoft.com/office/drawing/2014/main" id="{157123C1-4E7F-03F8-6F04-4C386BBD87F8}"/>
                </a:ext>
              </a:extLst>
            </p:cNvPr>
            <p:cNvSpPr txBox="1"/>
            <p:nvPr/>
          </p:nvSpPr>
          <p:spPr>
            <a:xfrm rot="399663">
              <a:off x="6284640" y="1451163"/>
              <a:ext cx="346249" cy="757580"/>
            </a:xfrm>
            <a:prstGeom prst="rect">
              <a:avLst/>
            </a:prstGeom>
            <a:noFill/>
          </p:spPr>
          <p:txBody>
            <a:bodyPr vert="eaVert" wrap="none" rtlCol="0">
              <a:spAutoFit/>
            </a:bodyPr>
            <a:lstStyle/>
            <a:p>
              <a:r>
                <a:rPr kumimoji="1" lang="ja-JP" altLang="en-US" sz="1050" b="1" dirty="0">
                  <a:latin typeface="+mn-ea"/>
                </a:rPr>
                <a:t>住吉八尾線</a:t>
              </a:r>
            </a:p>
          </p:txBody>
        </p:sp>
        <p:sp>
          <p:nvSpPr>
            <p:cNvPr id="22657" name="テキスト ボックス 22656">
              <a:extLst>
                <a:ext uri="{FF2B5EF4-FFF2-40B4-BE49-F238E27FC236}">
                  <a16:creationId xmlns:a16="http://schemas.microsoft.com/office/drawing/2014/main" id="{A769CF57-3CAC-9F65-746D-77E54979B8F8}"/>
                </a:ext>
              </a:extLst>
            </p:cNvPr>
            <p:cNvSpPr txBox="1"/>
            <p:nvPr/>
          </p:nvSpPr>
          <p:spPr>
            <a:xfrm rot="631172">
              <a:off x="6960898" y="1534591"/>
              <a:ext cx="507831" cy="757580"/>
            </a:xfrm>
            <a:prstGeom prst="rect">
              <a:avLst/>
            </a:prstGeom>
            <a:noFill/>
          </p:spPr>
          <p:txBody>
            <a:bodyPr vert="eaVert" wrap="none" rtlCol="0">
              <a:spAutoFit/>
            </a:bodyPr>
            <a:lstStyle/>
            <a:p>
              <a:r>
                <a:rPr kumimoji="1" lang="ja-JP" altLang="en-US" sz="1050" b="1" dirty="0">
                  <a:latin typeface="+mn-ea"/>
                </a:rPr>
                <a:t>（旧）大阪</a:t>
              </a:r>
              <a:endParaRPr kumimoji="1" lang="en-US" altLang="ja-JP" sz="1050" b="1" dirty="0">
                <a:latin typeface="+mn-ea"/>
              </a:endParaRPr>
            </a:p>
            <a:p>
              <a:r>
                <a:rPr kumimoji="1" lang="ja-JP" altLang="en-US" sz="1050" b="1" dirty="0">
                  <a:latin typeface="+mn-ea"/>
                </a:rPr>
                <a:t>中央環状線</a:t>
              </a:r>
            </a:p>
          </p:txBody>
        </p:sp>
        <p:sp>
          <p:nvSpPr>
            <p:cNvPr id="22658" name="フリーフォーム: 図形 22657">
              <a:extLst>
                <a:ext uri="{FF2B5EF4-FFF2-40B4-BE49-F238E27FC236}">
                  <a16:creationId xmlns:a16="http://schemas.microsoft.com/office/drawing/2014/main" id="{D66B57BD-23DB-41F4-097A-3B7D1679CB76}"/>
                </a:ext>
              </a:extLst>
            </p:cNvPr>
            <p:cNvSpPr/>
            <p:nvPr/>
          </p:nvSpPr>
          <p:spPr>
            <a:xfrm>
              <a:off x="7886700" y="1485900"/>
              <a:ext cx="285750" cy="1104900"/>
            </a:xfrm>
            <a:custGeom>
              <a:avLst/>
              <a:gdLst>
                <a:gd name="connsiteX0" fmla="*/ 0 w 285750"/>
                <a:gd name="connsiteY0" fmla="*/ 1104900 h 1104900"/>
                <a:gd name="connsiteX1" fmla="*/ 257175 w 285750"/>
                <a:gd name="connsiteY1" fmla="*/ 885825 h 1104900"/>
                <a:gd name="connsiteX2" fmla="*/ 285750 w 285750"/>
                <a:gd name="connsiteY2" fmla="*/ 552450 h 1104900"/>
                <a:gd name="connsiteX3" fmla="*/ 219075 w 285750"/>
                <a:gd name="connsiteY3" fmla="*/ 0 h 1104900"/>
              </a:gdLst>
              <a:ahLst/>
              <a:cxnLst>
                <a:cxn ang="0">
                  <a:pos x="connsiteX0" y="connsiteY0"/>
                </a:cxn>
                <a:cxn ang="0">
                  <a:pos x="connsiteX1" y="connsiteY1"/>
                </a:cxn>
                <a:cxn ang="0">
                  <a:pos x="connsiteX2" y="connsiteY2"/>
                </a:cxn>
                <a:cxn ang="0">
                  <a:pos x="connsiteX3" y="connsiteY3"/>
                </a:cxn>
              </a:cxnLst>
              <a:rect l="l" t="t" r="r" b="b"/>
              <a:pathLst>
                <a:path w="285750" h="1104900">
                  <a:moveTo>
                    <a:pt x="0" y="1104900"/>
                  </a:moveTo>
                  <a:lnTo>
                    <a:pt x="257175" y="885825"/>
                  </a:lnTo>
                  <a:lnTo>
                    <a:pt x="285750" y="552450"/>
                  </a:lnTo>
                  <a:lnTo>
                    <a:pt x="219075" y="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59" name="テキスト ボックス 22658">
              <a:extLst>
                <a:ext uri="{FF2B5EF4-FFF2-40B4-BE49-F238E27FC236}">
                  <a16:creationId xmlns:a16="http://schemas.microsoft.com/office/drawing/2014/main" id="{CF6DF573-E5A4-969D-8847-3951BD37F1A9}"/>
                </a:ext>
              </a:extLst>
            </p:cNvPr>
            <p:cNvSpPr txBox="1"/>
            <p:nvPr/>
          </p:nvSpPr>
          <p:spPr>
            <a:xfrm rot="19088370">
              <a:off x="7890819" y="2377000"/>
              <a:ext cx="445387" cy="276999"/>
            </a:xfrm>
            <a:prstGeom prst="rect">
              <a:avLst/>
            </a:prstGeom>
            <a:noFill/>
          </p:spPr>
          <p:txBody>
            <a:bodyPr wrap="square" rtlCol="0">
              <a:spAutoFit/>
            </a:bodyPr>
            <a:lstStyle/>
            <a:p>
              <a:r>
                <a:rPr kumimoji="1" lang="en-US" altLang="ja-JP" sz="1200" dirty="0">
                  <a:latin typeface="+mn-ea"/>
                </a:rPr>
                <a:t>101</a:t>
              </a:r>
              <a:endParaRPr kumimoji="1" lang="ja-JP" altLang="en-US" sz="1200" dirty="0">
                <a:latin typeface="+mn-ea"/>
              </a:endParaRPr>
            </a:p>
          </p:txBody>
        </p:sp>
        <p:sp>
          <p:nvSpPr>
            <p:cNvPr id="22660" name="テキスト ボックス 22659">
              <a:extLst>
                <a:ext uri="{FF2B5EF4-FFF2-40B4-BE49-F238E27FC236}">
                  <a16:creationId xmlns:a16="http://schemas.microsoft.com/office/drawing/2014/main" id="{21C2BB09-9BC8-0C82-B4B9-6DAA01C586A6}"/>
                </a:ext>
              </a:extLst>
            </p:cNvPr>
            <p:cNvSpPr txBox="1"/>
            <p:nvPr/>
          </p:nvSpPr>
          <p:spPr>
            <a:xfrm>
              <a:off x="7842652" y="1547487"/>
              <a:ext cx="346249" cy="890628"/>
            </a:xfrm>
            <a:prstGeom prst="rect">
              <a:avLst/>
            </a:prstGeom>
            <a:noFill/>
          </p:spPr>
          <p:txBody>
            <a:bodyPr vert="eaVert" wrap="none" rtlCol="0">
              <a:spAutoFit/>
            </a:bodyPr>
            <a:lstStyle/>
            <a:p>
              <a:r>
                <a:rPr kumimoji="1" lang="ja-JP" altLang="en-US" sz="1050" b="1" dirty="0">
                  <a:latin typeface="+mn-ea"/>
                </a:rPr>
                <a:t>八尾道明寺線</a:t>
              </a:r>
            </a:p>
          </p:txBody>
        </p:sp>
        <p:sp>
          <p:nvSpPr>
            <p:cNvPr id="22661" name="テキスト ボックス 22660">
              <a:extLst>
                <a:ext uri="{FF2B5EF4-FFF2-40B4-BE49-F238E27FC236}">
                  <a16:creationId xmlns:a16="http://schemas.microsoft.com/office/drawing/2014/main" id="{69BDB4A9-C0AA-57A9-900D-936144C3E5CF}"/>
                </a:ext>
              </a:extLst>
            </p:cNvPr>
            <p:cNvSpPr txBox="1"/>
            <p:nvPr/>
          </p:nvSpPr>
          <p:spPr>
            <a:xfrm>
              <a:off x="4438112" y="3221757"/>
              <a:ext cx="851515" cy="253916"/>
            </a:xfrm>
            <a:prstGeom prst="rect">
              <a:avLst/>
            </a:prstGeom>
            <a:noFill/>
          </p:spPr>
          <p:txBody>
            <a:bodyPr wrap="none" rtlCol="0">
              <a:spAutoFit/>
            </a:bodyPr>
            <a:lstStyle/>
            <a:p>
              <a:r>
                <a:rPr kumimoji="1" lang="ja-JP" altLang="en-US" sz="1050" b="1" dirty="0">
                  <a:latin typeface="+mn-ea"/>
                </a:rPr>
                <a:t>住吉八尾線</a:t>
              </a:r>
            </a:p>
          </p:txBody>
        </p:sp>
        <p:sp>
          <p:nvSpPr>
            <p:cNvPr id="22662" name="テキスト ボックス 22661">
              <a:extLst>
                <a:ext uri="{FF2B5EF4-FFF2-40B4-BE49-F238E27FC236}">
                  <a16:creationId xmlns:a16="http://schemas.microsoft.com/office/drawing/2014/main" id="{2AD0A498-D1AF-A29D-33B6-D2E5BA13D50B}"/>
                </a:ext>
              </a:extLst>
            </p:cNvPr>
            <p:cNvSpPr txBox="1"/>
            <p:nvPr/>
          </p:nvSpPr>
          <p:spPr>
            <a:xfrm>
              <a:off x="4448727" y="3808422"/>
              <a:ext cx="992579" cy="415498"/>
            </a:xfrm>
            <a:prstGeom prst="rect">
              <a:avLst/>
            </a:prstGeom>
            <a:noFill/>
          </p:spPr>
          <p:txBody>
            <a:bodyPr wrap="none" rtlCol="0">
              <a:spAutoFit/>
            </a:bodyPr>
            <a:lstStyle/>
            <a:p>
              <a:r>
                <a:rPr kumimoji="1" lang="ja-JP" altLang="en-US" sz="1050" b="1" dirty="0">
                  <a:latin typeface="+mn-ea"/>
                </a:rPr>
                <a:t>阪神高速</a:t>
              </a:r>
              <a:r>
                <a:rPr kumimoji="1" lang="en-US" altLang="ja-JP" sz="1050" b="1" dirty="0">
                  <a:latin typeface="+mn-ea"/>
                </a:rPr>
                <a:t>14</a:t>
              </a:r>
              <a:r>
                <a:rPr kumimoji="1" lang="ja-JP" altLang="en-US" sz="1050" b="1" dirty="0">
                  <a:latin typeface="+mn-ea"/>
                </a:rPr>
                <a:t>号</a:t>
              </a:r>
              <a:endParaRPr kumimoji="1" lang="en-US" altLang="ja-JP" sz="1050" b="1" dirty="0">
                <a:latin typeface="+mn-ea"/>
              </a:endParaRPr>
            </a:p>
            <a:p>
              <a:r>
                <a:rPr kumimoji="1" lang="ja-JP" altLang="en-US" sz="1050" b="1" dirty="0">
                  <a:latin typeface="+mn-ea"/>
                </a:rPr>
                <a:t>松原線</a:t>
              </a:r>
            </a:p>
          </p:txBody>
        </p:sp>
        <p:sp>
          <p:nvSpPr>
            <p:cNvPr id="22663" name="フリーフォーム: 図形 22662">
              <a:extLst>
                <a:ext uri="{FF2B5EF4-FFF2-40B4-BE49-F238E27FC236}">
                  <a16:creationId xmlns:a16="http://schemas.microsoft.com/office/drawing/2014/main" id="{16E323F2-F270-AF5F-9ECC-346024291532}"/>
                </a:ext>
              </a:extLst>
            </p:cNvPr>
            <p:cNvSpPr/>
            <p:nvPr/>
          </p:nvSpPr>
          <p:spPr>
            <a:xfrm>
              <a:off x="2730949" y="4924356"/>
              <a:ext cx="228600" cy="1447800"/>
            </a:xfrm>
            <a:custGeom>
              <a:avLst/>
              <a:gdLst>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6197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 name="connsiteX0" fmla="*/ 0 w 228600"/>
                <a:gd name="connsiteY0" fmla="*/ 0 h 1447800"/>
                <a:gd name="connsiteX1" fmla="*/ 171450 w 228600"/>
                <a:gd name="connsiteY1" fmla="*/ 504825 h 1447800"/>
                <a:gd name="connsiteX2" fmla="*/ 180975 w 228600"/>
                <a:gd name="connsiteY2" fmla="*/ 942975 h 1447800"/>
                <a:gd name="connsiteX3" fmla="*/ 171450 w 228600"/>
                <a:gd name="connsiteY3" fmla="*/ 1209675 h 1447800"/>
                <a:gd name="connsiteX4" fmla="*/ 228600 w 228600"/>
                <a:gd name="connsiteY4" fmla="*/ 1447800 h 144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 h="1447800">
                  <a:moveTo>
                    <a:pt x="0" y="0"/>
                  </a:moveTo>
                  <a:cubicBezTo>
                    <a:pt x="57150" y="187325"/>
                    <a:pt x="141288" y="347663"/>
                    <a:pt x="171450" y="504825"/>
                  </a:cubicBezTo>
                  <a:cubicBezTo>
                    <a:pt x="201613" y="661988"/>
                    <a:pt x="184150" y="854075"/>
                    <a:pt x="180975" y="942975"/>
                  </a:cubicBezTo>
                  <a:cubicBezTo>
                    <a:pt x="177800" y="1031875"/>
                    <a:pt x="163513" y="1125538"/>
                    <a:pt x="171450" y="1209675"/>
                  </a:cubicBezTo>
                  <a:cubicBezTo>
                    <a:pt x="179388" y="1293813"/>
                    <a:pt x="209550" y="1368425"/>
                    <a:pt x="228600" y="1447800"/>
                  </a:cubicBez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64" name="フリーフォーム: 図形 22663">
              <a:extLst>
                <a:ext uri="{FF2B5EF4-FFF2-40B4-BE49-F238E27FC236}">
                  <a16:creationId xmlns:a16="http://schemas.microsoft.com/office/drawing/2014/main" id="{E1725E27-D462-A8A8-56EE-F3D9EABC924B}"/>
                </a:ext>
              </a:extLst>
            </p:cNvPr>
            <p:cNvSpPr/>
            <p:nvPr/>
          </p:nvSpPr>
          <p:spPr>
            <a:xfrm>
              <a:off x="891815" y="4181494"/>
              <a:ext cx="152400" cy="2209800"/>
            </a:xfrm>
            <a:custGeom>
              <a:avLst/>
              <a:gdLst>
                <a:gd name="connsiteX0" fmla="*/ 50800 w 152400"/>
                <a:gd name="connsiteY0" fmla="*/ 0 h 2209800"/>
                <a:gd name="connsiteX1" fmla="*/ 25400 w 152400"/>
                <a:gd name="connsiteY1" fmla="*/ 533400 h 2209800"/>
                <a:gd name="connsiteX2" fmla="*/ 152400 w 152400"/>
                <a:gd name="connsiteY2" fmla="*/ 533400 h 2209800"/>
                <a:gd name="connsiteX3" fmla="*/ 152400 w 152400"/>
                <a:gd name="connsiteY3" fmla="*/ 762000 h 2209800"/>
                <a:gd name="connsiteX4" fmla="*/ 50800 w 152400"/>
                <a:gd name="connsiteY4" fmla="*/ 901700 h 2209800"/>
                <a:gd name="connsiteX5" fmla="*/ 63500 w 152400"/>
                <a:gd name="connsiteY5" fmla="*/ 1193800 h 2209800"/>
                <a:gd name="connsiteX6" fmla="*/ 38100 w 152400"/>
                <a:gd name="connsiteY6" fmla="*/ 1498600 h 2209800"/>
                <a:gd name="connsiteX7" fmla="*/ 0 w 152400"/>
                <a:gd name="connsiteY7" fmla="*/ 1752600 h 2209800"/>
                <a:gd name="connsiteX8" fmla="*/ 25400 w 152400"/>
                <a:gd name="connsiteY8" fmla="*/ 2209800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2209800">
                  <a:moveTo>
                    <a:pt x="50800" y="0"/>
                  </a:moveTo>
                  <a:lnTo>
                    <a:pt x="25400" y="533400"/>
                  </a:lnTo>
                  <a:lnTo>
                    <a:pt x="152400" y="533400"/>
                  </a:lnTo>
                  <a:lnTo>
                    <a:pt x="152400" y="762000"/>
                  </a:lnTo>
                  <a:lnTo>
                    <a:pt x="50800" y="901700"/>
                  </a:lnTo>
                  <a:lnTo>
                    <a:pt x="63500" y="1193800"/>
                  </a:lnTo>
                  <a:lnTo>
                    <a:pt x="38100" y="1498600"/>
                  </a:lnTo>
                  <a:lnTo>
                    <a:pt x="0" y="1752600"/>
                  </a:lnTo>
                  <a:lnTo>
                    <a:pt x="25400" y="2209800"/>
                  </a:lnTo>
                </a:path>
              </a:pathLst>
            </a:custGeom>
            <a:noFill/>
            <a:ln w="444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665" name="正方形/長方形 22664">
            <a:extLst>
              <a:ext uri="{FF2B5EF4-FFF2-40B4-BE49-F238E27FC236}">
                <a16:creationId xmlns:a16="http://schemas.microsoft.com/office/drawing/2014/main" id="{312E1934-2D71-38CC-7FF8-F08E1335186F}"/>
              </a:ext>
            </a:extLst>
          </p:cNvPr>
          <p:cNvSpPr/>
          <p:nvPr/>
        </p:nvSpPr>
        <p:spPr>
          <a:xfrm>
            <a:off x="61218" y="5848568"/>
            <a:ext cx="9021050" cy="646331"/>
          </a:xfrm>
          <a:prstGeom prst="rect">
            <a:avLst/>
          </a:prstGeom>
          <a:solidFill>
            <a:schemeClr val="bg1"/>
          </a:solidFill>
          <a:ln>
            <a:solidFill>
              <a:schemeClr val="tx2">
                <a:lumMod val="50000"/>
              </a:schemeClr>
            </a:solidFill>
          </a:ln>
        </p:spPr>
        <p:txBody>
          <a:bodyPr wrap="square">
            <a:spAutoFit/>
          </a:bodyPr>
          <a:lstStyle/>
          <a:p>
            <a:pPr marL="177800" indent="-177800">
              <a:defRPr/>
            </a:pPr>
            <a:r>
              <a:rPr lang="ja-JP" altLang="en-US" dirty="0">
                <a:solidFill>
                  <a:schemeClr val="tx1"/>
                </a:solidFill>
                <a:latin typeface="Arial" charset="0"/>
                <a:ea typeface="ＭＳ Ｐゴシック" charset="-128"/>
              </a:rPr>
              <a:t>〇本事業の整備により、周辺</a:t>
            </a:r>
            <a:r>
              <a:rPr lang="ja-JP" altLang="en-US" dirty="0">
                <a:latin typeface="Arial" charset="0"/>
                <a:ea typeface="ＭＳ Ｐゴシック" charset="-128"/>
              </a:rPr>
              <a:t>からの交通転換により、</a:t>
            </a:r>
            <a:r>
              <a:rPr lang="ja-JP" altLang="en-US" dirty="0">
                <a:solidFill>
                  <a:schemeClr val="tx1"/>
                </a:solidFill>
                <a:latin typeface="Arial" charset="0"/>
                <a:ea typeface="ＭＳ Ｐゴシック" charset="-128"/>
              </a:rPr>
              <a:t>起終点部の市道木ノ本田井中線（</a:t>
            </a:r>
            <a:r>
              <a:rPr lang="en-US" altLang="ja-JP" dirty="0">
                <a:solidFill>
                  <a:schemeClr val="tx1"/>
                </a:solidFill>
                <a:latin typeface="Arial" charset="0"/>
                <a:ea typeface="ＭＳ Ｐゴシック" charset="-128"/>
              </a:rPr>
              <a:t>+31</a:t>
            </a:r>
            <a:r>
              <a:rPr lang="ja-JP" altLang="en-US" dirty="0">
                <a:solidFill>
                  <a:schemeClr val="tx1"/>
                </a:solidFill>
                <a:latin typeface="Arial" charset="0"/>
                <a:ea typeface="ＭＳ Ｐゴシック" charset="-128"/>
              </a:rPr>
              <a:t>百台）、堺大和高田線（</a:t>
            </a:r>
            <a:r>
              <a:rPr lang="en-US" altLang="ja-JP" dirty="0">
                <a:solidFill>
                  <a:schemeClr val="tx1"/>
                </a:solidFill>
                <a:latin typeface="Arial" charset="0"/>
                <a:ea typeface="ＭＳ Ｐゴシック" charset="-128"/>
              </a:rPr>
              <a:t>+26</a:t>
            </a:r>
            <a:r>
              <a:rPr lang="ja-JP" altLang="en-US" dirty="0">
                <a:solidFill>
                  <a:schemeClr val="tx1"/>
                </a:solidFill>
                <a:latin typeface="Arial" charset="0"/>
                <a:ea typeface="ＭＳ Ｐゴシック" charset="-128"/>
              </a:rPr>
              <a:t>百台）で交通量の増加が予想される。</a:t>
            </a:r>
            <a:endParaRPr lang="en-US" altLang="ja-JP" dirty="0">
              <a:solidFill>
                <a:schemeClr val="tx1"/>
              </a:solidFill>
              <a:latin typeface="Arial" charset="0"/>
              <a:ea typeface="ＭＳ Ｐゴシック" charset="-128"/>
            </a:endParaRPr>
          </a:p>
        </p:txBody>
      </p:sp>
      <p:sp>
        <p:nvSpPr>
          <p:cNvPr id="22666" name="テキスト ボックス 114">
            <a:extLst>
              <a:ext uri="{FF2B5EF4-FFF2-40B4-BE49-F238E27FC236}">
                <a16:creationId xmlns:a16="http://schemas.microsoft.com/office/drawing/2014/main" id="{DC94D314-549F-7275-D3D0-E5F231E034FE}"/>
              </a:ext>
            </a:extLst>
          </p:cNvPr>
          <p:cNvSpPr txBox="1">
            <a:spLocks noChangeArrowheads="1"/>
          </p:cNvSpPr>
          <p:nvPr/>
        </p:nvSpPr>
        <p:spPr bwMode="auto">
          <a:xfrm>
            <a:off x="5761451" y="5518509"/>
            <a:ext cx="1885131" cy="282129"/>
          </a:xfrm>
          <a:prstGeom prst="rect">
            <a:avLst/>
          </a:prstGeom>
          <a:solidFill>
            <a:schemeClr val="bg1"/>
          </a:solidFill>
          <a:ln w="9525">
            <a:solidFill>
              <a:srgbClr val="0000FF"/>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dirty="0">
                <a:solidFill>
                  <a:srgbClr val="0000FF"/>
                </a:solidFill>
                <a:latin typeface="Arial" charset="0"/>
              </a:rPr>
              <a:t>八尾富田林線（八尾藤井寺工区）</a:t>
            </a:r>
            <a:endParaRPr lang="en-US" altLang="ja-JP" sz="1050" dirty="0">
              <a:solidFill>
                <a:srgbClr val="0000FF"/>
              </a:solidFill>
              <a:latin typeface="Arial" charset="0"/>
            </a:endParaRPr>
          </a:p>
          <a:p>
            <a:pPr algn="ctr" eaLnBrk="1" hangingPunct="1">
              <a:lnSpc>
                <a:spcPts val="1100"/>
              </a:lnSpc>
              <a:spcBef>
                <a:spcPct val="0"/>
              </a:spcBef>
              <a:buFontTx/>
              <a:buNone/>
            </a:pPr>
            <a:r>
              <a:rPr lang="en-US" altLang="ja-JP" sz="1050" dirty="0">
                <a:solidFill>
                  <a:srgbClr val="0000FF"/>
                </a:solidFill>
                <a:latin typeface="Arial" charset="0"/>
              </a:rPr>
              <a:t>138</a:t>
            </a:r>
            <a:r>
              <a:rPr lang="ja-JP" altLang="en-US" sz="1050" dirty="0">
                <a:solidFill>
                  <a:srgbClr val="0000FF"/>
                </a:solidFill>
                <a:latin typeface="Arial" charset="0"/>
              </a:rPr>
              <a:t>百台</a:t>
            </a:r>
            <a:r>
              <a:rPr lang="en-US" altLang="ja-JP" sz="1050" dirty="0">
                <a:solidFill>
                  <a:srgbClr val="0000FF"/>
                </a:solidFill>
                <a:latin typeface="Arial" charset="0"/>
              </a:rPr>
              <a:t>/</a:t>
            </a:r>
            <a:r>
              <a:rPr lang="ja-JP" altLang="en-US" sz="1050" dirty="0">
                <a:solidFill>
                  <a:srgbClr val="0000FF"/>
                </a:solidFill>
                <a:latin typeface="Arial" charset="0"/>
              </a:rPr>
              <a:t>日</a:t>
            </a:r>
          </a:p>
        </p:txBody>
      </p:sp>
      <p:sp>
        <p:nvSpPr>
          <p:cNvPr id="22670" name="フリーフォーム: 図形 22669">
            <a:extLst>
              <a:ext uri="{FF2B5EF4-FFF2-40B4-BE49-F238E27FC236}">
                <a16:creationId xmlns:a16="http://schemas.microsoft.com/office/drawing/2014/main" id="{F3736AA8-C653-EB2E-9045-26631F5B38E5}"/>
              </a:ext>
            </a:extLst>
          </p:cNvPr>
          <p:cNvSpPr/>
          <p:nvPr/>
        </p:nvSpPr>
        <p:spPr>
          <a:xfrm>
            <a:off x="6302188" y="4682646"/>
            <a:ext cx="60295" cy="826636"/>
          </a:xfrm>
          <a:custGeom>
            <a:avLst/>
            <a:gdLst>
              <a:gd name="connsiteX0" fmla="*/ 0 w 60960"/>
              <a:gd name="connsiteY0" fmla="*/ 723900 h 723900"/>
              <a:gd name="connsiteX1" fmla="*/ 60960 w 60960"/>
              <a:gd name="connsiteY1" fmla="*/ 0 h 723900"/>
              <a:gd name="connsiteX0" fmla="*/ 0 w 38327"/>
              <a:gd name="connsiteY0" fmla="*/ 789886 h 789886"/>
              <a:gd name="connsiteX1" fmla="*/ 38327 w 38327"/>
              <a:gd name="connsiteY1" fmla="*/ 0 h 789886"/>
              <a:gd name="connsiteX0" fmla="*/ 0 w 47757"/>
              <a:gd name="connsiteY0" fmla="*/ 789886 h 789886"/>
              <a:gd name="connsiteX1" fmla="*/ 47757 w 47757"/>
              <a:gd name="connsiteY1" fmla="*/ 0 h 789886"/>
            </a:gdLst>
            <a:ahLst/>
            <a:cxnLst>
              <a:cxn ang="0">
                <a:pos x="connsiteX0" y="connsiteY0"/>
              </a:cxn>
              <a:cxn ang="0">
                <a:pos x="connsiteX1" y="connsiteY1"/>
              </a:cxn>
            </a:cxnLst>
            <a:rect l="l" t="t" r="r" b="b"/>
            <a:pathLst>
              <a:path w="47757" h="789886">
                <a:moveTo>
                  <a:pt x="0" y="789886"/>
                </a:moveTo>
                <a:cubicBezTo>
                  <a:pt x="20320" y="548586"/>
                  <a:pt x="27437" y="241300"/>
                  <a:pt x="47757" y="0"/>
                </a:cubicBezTo>
              </a:path>
            </a:pathLst>
          </a:custGeom>
          <a:noFill/>
          <a:ln w="28575">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71" name="楕円 22670">
            <a:extLst>
              <a:ext uri="{FF2B5EF4-FFF2-40B4-BE49-F238E27FC236}">
                <a16:creationId xmlns:a16="http://schemas.microsoft.com/office/drawing/2014/main" id="{87F4BADA-099E-B4BB-34B6-06C753759918}"/>
              </a:ext>
            </a:extLst>
          </p:cNvPr>
          <p:cNvSpPr/>
          <p:nvPr/>
        </p:nvSpPr>
        <p:spPr>
          <a:xfrm>
            <a:off x="6357562" y="4482746"/>
            <a:ext cx="307220" cy="307220"/>
          </a:xfrm>
          <a:prstGeom prst="ellipse">
            <a:avLst/>
          </a:prstGeom>
          <a:noFill/>
          <a:ln w="28575">
            <a:solidFill>
              <a:srgbClr val="0000FF"/>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00DE64"/>
              </a:solidFill>
            </a:endParaRPr>
          </a:p>
        </p:txBody>
      </p:sp>
      <p:sp>
        <p:nvSpPr>
          <p:cNvPr id="22678"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2556256" y="1917285"/>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104</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680" name="フリーフォーム: 図形 22679">
            <a:extLst>
              <a:ext uri="{FF2B5EF4-FFF2-40B4-BE49-F238E27FC236}">
                <a16:creationId xmlns:a16="http://schemas.microsoft.com/office/drawing/2014/main" id="{D4327694-4C43-4E59-5D5C-14851FDAC3E2}"/>
              </a:ext>
            </a:extLst>
          </p:cNvPr>
          <p:cNvSpPr/>
          <p:nvPr/>
        </p:nvSpPr>
        <p:spPr>
          <a:xfrm>
            <a:off x="2986790" y="2224279"/>
            <a:ext cx="45719" cy="423900"/>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83"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1858129" y="5492929"/>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83</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253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9152F876-EC35-4BA4-A916-342C43AAB67D}" type="slidenum">
              <a:rPr lang="ja-JP" altLang="en-US" sz="2000" smtClean="0">
                <a:latin typeface="Arial" charset="0"/>
              </a:rPr>
              <a:pPr eaLnBrk="1" hangingPunct="1">
                <a:spcBef>
                  <a:spcPct val="0"/>
                </a:spcBef>
                <a:buFontTx/>
                <a:buNone/>
              </a:pPr>
              <a:t>20</a:t>
            </a:fld>
            <a:endParaRPr lang="ja-JP" altLang="en-US" sz="2000">
              <a:latin typeface="Arial" charset="0"/>
            </a:endParaRPr>
          </a:p>
        </p:txBody>
      </p:sp>
      <p:sp>
        <p:nvSpPr>
          <p:cNvPr id="2" name="テキスト ボックス 114">
            <a:extLst>
              <a:ext uri="{FF2B5EF4-FFF2-40B4-BE49-F238E27FC236}">
                <a16:creationId xmlns:a16="http://schemas.microsoft.com/office/drawing/2014/main" id="{38CAB06B-E267-0A13-D090-A01D513B4A74}"/>
              </a:ext>
            </a:extLst>
          </p:cNvPr>
          <p:cNvSpPr txBox="1">
            <a:spLocks noChangeArrowheads="1"/>
          </p:cNvSpPr>
          <p:nvPr/>
        </p:nvSpPr>
        <p:spPr bwMode="auto">
          <a:xfrm>
            <a:off x="7073385" y="604329"/>
            <a:ext cx="2008883" cy="307777"/>
          </a:xfrm>
          <a:prstGeom prst="rect">
            <a:avLst/>
          </a:prstGeom>
          <a:solidFill>
            <a:schemeClr val="bg1"/>
          </a:solidFill>
          <a:ln w="9525">
            <a:solidFill>
              <a:srgbClr val="000000"/>
            </a:solidFill>
            <a:miter lim="800000"/>
            <a:headEnd/>
            <a:tailEnd/>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1400" dirty="0">
                <a:latin typeface="Arial" charset="0"/>
              </a:rPr>
              <a:t>交通量図　（単位：百台）</a:t>
            </a:r>
          </a:p>
        </p:txBody>
      </p:sp>
      <p:pic>
        <p:nvPicPr>
          <p:cNvPr id="5" name="図 4" descr="図形, アイコン, 円&#10;&#10;自動的に生成された説明">
            <a:extLst>
              <a:ext uri="{FF2B5EF4-FFF2-40B4-BE49-F238E27FC236}">
                <a16:creationId xmlns:a16="http://schemas.microsoft.com/office/drawing/2014/main" id="{14FE3333-D778-D0D9-AE5A-0EF9C411D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9775" y="1551173"/>
            <a:ext cx="255427" cy="312049"/>
          </a:xfrm>
          <a:prstGeom prst="rect">
            <a:avLst/>
          </a:prstGeom>
        </p:spPr>
      </p:pic>
      <p:sp>
        <p:nvSpPr>
          <p:cNvPr id="7" name="二等辺三角形 6"/>
          <p:cNvSpPr/>
          <p:nvPr/>
        </p:nvSpPr>
        <p:spPr>
          <a:xfrm>
            <a:off x="2760116" y="2650207"/>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0" name="二等辺三角形 209"/>
          <p:cNvSpPr/>
          <p:nvPr/>
        </p:nvSpPr>
        <p:spPr>
          <a:xfrm>
            <a:off x="7361483" y="2648959"/>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1" name="テキスト ボックス 114">
            <a:extLst>
              <a:ext uri="{FF2B5EF4-FFF2-40B4-BE49-F238E27FC236}">
                <a16:creationId xmlns:a16="http://schemas.microsoft.com/office/drawing/2014/main" id="{9A81A8B0-4196-F272-5E06-2CAD171888A1}"/>
              </a:ext>
            </a:extLst>
          </p:cNvPr>
          <p:cNvSpPr txBox="1">
            <a:spLocks noChangeArrowheads="1"/>
          </p:cNvSpPr>
          <p:nvPr/>
        </p:nvSpPr>
        <p:spPr bwMode="auto">
          <a:xfrm>
            <a:off x="7297380" y="1946202"/>
            <a:ext cx="904094"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木ノ本田井中線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135</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2" name="フリーフォーム: 図形 22679">
            <a:extLst>
              <a:ext uri="{FF2B5EF4-FFF2-40B4-BE49-F238E27FC236}">
                <a16:creationId xmlns:a16="http://schemas.microsoft.com/office/drawing/2014/main" id="{D4327694-4C43-4E59-5D5C-14851FDAC3E2}"/>
              </a:ext>
            </a:extLst>
          </p:cNvPr>
          <p:cNvSpPr/>
          <p:nvPr/>
        </p:nvSpPr>
        <p:spPr>
          <a:xfrm>
            <a:off x="7626849" y="2215071"/>
            <a:ext cx="45719" cy="501363"/>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3" name="二等辺三角形 212"/>
          <p:cNvSpPr/>
          <p:nvPr/>
        </p:nvSpPr>
        <p:spPr>
          <a:xfrm>
            <a:off x="2101908" y="4622821"/>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4" name="二等辺三角形 213"/>
          <p:cNvSpPr/>
          <p:nvPr/>
        </p:nvSpPr>
        <p:spPr>
          <a:xfrm>
            <a:off x="6778589" y="4584138"/>
            <a:ext cx="443255" cy="364497"/>
          </a:xfrm>
          <a:prstGeom prst="triangl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5" name="テキスト ボックス 114">
            <a:extLst>
              <a:ext uri="{FF2B5EF4-FFF2-40B4-BE49-F238E27FC236}">
                <a16:creationId xmlns:a16="http://schemas.microsoft.com/office/drawing/2014/main" id="{DE29F551-E9BB-1695-D2F9-8B6F584F7171}"/>
              </a:ext>
            </a:extLst>
          </p:cNvPr>
          <p:cNvSpPr txBox="1">
            <a:spLocks noChangeArrowheads="1"/>
          </p:cNvSpPr>
          <p:nvPr/>
        </p:nvSpPr>
        <p:spPr bwMode="auto">
          <a:xfrm>
            <a:off x="6631813" y="5159396"/>
            <a:ext cx="807913" cy="282129"/>
          </a:xfrm>
          <a:prstGeom prst="rect">
            <a:avLst/>
          </a:prstGeom>
          <a:solidFill>
            <a:schemeClr val="bg1"/>
          </a:solidFill>
          <a:ln w="12700">
            <a:solidFill>
              <a:srgbClr val="0ED078"/>
            </a:solidFill>
            <a:miter lim="800000"/>
            <a:headEnd/>
            <a:tailEnd/>
          </a:ln>
        </p:spPr>
        <p:txBody>
          <a:bodyPr wrap="none" lIns="0" tIns="0" rIns="0" bIns="0">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lnSpc>
                <a:spcPts val="1100"/>
              </a:lnSpc>
              <a:spcBef>
                <a:spcPct val="0"/>
              </a:spcBef>
              <a:buFontTx/>
              <a:buNone/>
            </a:pPr>
            <a:r>
              <a:rPr lang="ja-JP" altLang="en-US" sz="1050" b="1" dirty="0">
                <a:solidFill>
                  <a:srgbClr val="FF0000"/>
                </a:solidFill>
                <a:latin typeface="Arial" charset="0"/>
              </a:rPr>
              <a:t>堺大和高田線</a:t>
            </a:r>
            <a:endParaRPr lang="en-US" altLang="ja-JP" sz="1050" b="1" dirty="0">
              <a:solidFill>
                <a:srgbClr val="FF0000"/>
              </a:solidFill>
              <a:latin typeface="Arial" charset="0"/>
            </a:endParaRPr>
          </a:p>
          <a:p>
            <a:pPr algn="ctr" eaLnBrk="1" hangingPunct="1">
              <a:lnSpc>
                <a:spcPts val="1100"/>
              </a:lnSpc>
              <a:spcBef>
                <a:spcPct val="0"/>
              </a:spcBef>
              <a:buFontTx/>
              <a:buNone/>
            </a:pPr>
            <a:r>
              <a:rPr lang="en-US" altLang="ja-JP" sz="1050" b="1" dirty="0">
                <a:solidFill>
                  <a:srgbClr val="FF0000"/>
                </a:solidFill>
                <a:latin typeface="Arial" charset="0"/>
              </a:rPr>
              <a:t>109</a:t>
            </a:r>
            <a:r>
              <a:rPr lang="ja-JP" altLang="en-US" sz="1050" b="1" dirty="0">
                <a:solidFill>
                  <a:srgbClr val="FF0000"/>
                </a:solidFill>
                <a:latin typeface="Arial" charset="0"/>
              </a:rPr>
              <a:t>百台</a:t>
            </a:r>
            <a:r>
              <a:rPr lang="en-US" altLang="ja-JP" sz="1050" b="1" dirty="0">
                <a:solidFill>
                  <a:srgbClr val="FF0000"/>
                </a:solidFill>
                <a:latin typeface="Arial" charset="0"/>
              </a:rPr>
              <a:t>/</a:t>
            </a:r>
            <a:r>
              <a:rPr lang="ja-JP" altLang="en-US" sz="1050" b="1" dirty="0">
                <a:solidFill>
                  <a:srgbClr val="FF0000"/>
                </a:solidFill>
                <a:latin typeface="Arial" charset="0"/>
              </a:rPr>
              <a:t>日</a:t>
            </a:r>
          </a:p>
        </p:txBody>
      </p:sp>
      <p:sp>
        <p:nvSpPr>
          <p:cNvPr id="216" name="フリーフォーム: 図形 22679">
            <a:extLst>
              <a:ext uri="{FF2B5EF4-FFF2-40B4-BE49-F238E27FC236}">
                <a16:creationId xmlns:a16="http://schemas.microsoft.com/office/drawing/2014/main" id="{D4327694-4C43-4E59-5D5C-14851FDAC3E2}"/>
              </a:ext>
            </a:extLst>
          </p:cNvPr>
          <p:cNvSpPr/>
          <p:nvPr/>
        </p:nvSpPr>
        <p:spPr>
          <a:xfrm flipH="1">
            <a:off x="2243630" y="4940680"/>
            <a:ext cx="45719" cy="532485"/>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7" name="フリーフォーム: 図形 22679">
            <a:extLst>
              <a:ext uri="{FF2B5EF4-FFF2-40B4-BE49-F238E27FC236}">
                <a16:creationId xmlns:a16="http://schemas.microsoft.com/office/drawing/2014/main" id="{D4327694-4C43-4E59-5D5C-14851FDAC3E2}"/>
              </a:ext>
            </a:extLst>
          </p:cNvPr>
          <p:cNvSpPr/>
          <p:nvPr/>
        </p:nvSpPr>
        <p:spPr>
          <a:xfrm flipH="1">
            <a:off x="7015642" y="4922152"/>
            <a:ext cx="45719" cy="202158"/>
          </a:xfrm>
          <a:custGeom>
            <a:avLst/>
            <a:gdLst>
              <a:gd name="connsiteX0" fmla="*/ 0 w 60960"/>
              <a:gd name="connsiteY0" fmla="*/ 723900 h 723900"/>
              <a:gd name="connsiteX1" fmla="*/ 60960 w 60960"/>
              <a:gd name="connsiteY1" fmla="*/ 0 h 723900"/>
            </a:gdLst>
            <a:ahLst/>
            <a:cxnLst>
              <a:cxn ang="0">
                <a:pos x="connsiteX0" y="connsiteY0"/>
              </a:cxn>
              <a:cxn ang="0">
                <a:pos x="connsiteX1" y="connsiteY1"/>
              </a:cxn>
            </a:cxnLst>
            <a:rect l="l" t="t" r="r" b="b"/>
            <a:pathLst>
              <a:path w="60960" h="723900">
                <a:moveTo>
                  <a:pt x="0" y="723900"/>
                </a:moveTo>
                <a:lnTo>
                  <a:pt x="60960" y="0"/>
                </a:lnTo>
              </a:path>
            </a:pathLst>
          </a:custGeom>
          <a:noFill/>
          <a:ln w="28575">
            <a:solidFill>
              <a:srgbClr val="0ED07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489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54" name="図 39953">
            <a:extLst>
              <a:ext uri="{FF2B5EF4-FFF2-40B4-BE49-F238E27FC236}">
                <a16:creationId xmlns:a16="http://schemas.microsoft.com/office/drawing/2014/main" id="{4B5868E7-6185-556A-4658-369B8DC0E003}"/>
              </a:ext>
            </a:extLst>
          </p:cNvPr>
          <p:cNvPicPr>
            <a:picLocks noChangeAspect="1"/>
          </p:cNvPicPr>
          <p:nvPr/>
        </p:nvPicPr>
        <p:blipFill rotWithShape="1">
          <a:blip r:embed="rId3"/>
          <a:srcRect b="20198"/>
          <a:stretch/>
        </p:blipFill>
        <p:spPr>
          <a:xfrm>
            <a:off x="3842383" y="1263668"/>
            <a:ext cx="5021051" cy="2069687"/>
          </a:xfrm>
          <a:prstGeom prst="rect">
            <a:avLst/>
          </a:prstGeom>
        </p:spPr>
      </p:pic>
      <p:pic>
        <p:nvPicPr>
          <p:cNvPr id="39942" name="図 39941">
            <a:extLst>
              <a:ext uri="{FF2B5EF4-FFF2-40B4-BE49-F238E27FC236}">
                <a16:creationId xmlns:a16="http://schemas.microsoft.com/office/drawing/2014/main" id="{A6C3F873-5F46-42EC-D60E-958669D3E2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3007" y="3392454"/>
            <a:ext cx="2327916" cy="1745937"/>
          </a:xfrm>
          <a:prstGeom prst="rect">
            <a:avLst/>
          </a:prstGeom>
        </p:spPr>
      </p:pic>
      <p:sp>
        <p:nvSpPr>
          <p:cNvPr id="39941" name="テキスト ボックス 7"/>
          <p:cNvSpPr txBox="1">
            <a:spLocks noChangeArrowheads="1"/>
          </p:cNvSpPr>
          <p:nvPr/>
        </p:nvSpPr>
        <p:spPr bwMode="auto">
          <a:xfrm>
            <a:off x="395288" y="590550"/>
            <a:ext cx="8353425" cy="585788"/>
          </a:xfrm>
          <a:prstGeom prst="rect">
            <a:avLst/>
          </a:prstGeom>
          <a:solidFill>
            <a:schemeClr val="bg1"/>
          </a:solidFill>
          <a:ln w="25400">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pPr>
            <a:r>
              <a:rPr lang="ja-JP" altLang="en-US" sz="1800" dirty="0">
                <a:latin typeface="ＭＳ Ｐゴシック" panose="020B0600070205080204" pitchFamily="50" charset="-128"/>
                <a:ea typeface="Meiryo UI" panose="020B0604030504040204" pitchFamily="50" charset="-128"/>
              </a:rPr>
              <a:t>○</a:t>
            </a:r>
            <a:r>
              <a:rPr lang="ja-JP" altLang="en-US" sz="1800" b="1" dirty="0">
                <a:latin typeface="ＭＳ Ｐゴシック" panose="020B0600070205080204" pitchFamily="50" charset="-128"/>
                <a:ea typeface="Meiryo UI" panose="020B0604030504040204" pitchFamily="50" charset="-128"/>
              </a:rPr>
              <a:t>進捗状況</a:t>
            </a:r>
            <a:r>
              <a:rPr lang="ja-JP" altLang="en-US" sz="1400" dirty="0">
                <a:latin typeface="ＭＳ Ｐゴシック" panose="020B0600070205080204" pitchFamily="50" charset="-128"/>
              </a:rPr>
              <a:t>　（事業費ベース）</a:t>
            </a:r>
            <a:endParaRPr lang="en-US" altLang="ja-JP" sz="1400" dirty="0">
              <a:latin typeface="ＭＳ Ｐゴシック" panose="020B0600070205080204" pitchFamily="50" charset="-128"/>
            </a:endParaRPr>
          </a:p>
          <a:p>
            <a:pPr eaLnBrk="1" hangingPunct="1">
              <a:spcBef>
                <a:spcPct val="0"/>
              </a:spcBef>
              <a:buFont typeface="Arial" panose="020B0604020202020204" pitchFamily="34" charset="0"/>
              <a:buNone/>
            </a:pPr>
            <a:r>
              <a:rPr lang="ja-JP" altLang="en-US" sz="1400" dirty="0">
                <a:latin typeface="ＭＳ Ｐゴシック" panose="020B0600070205080204" pitchFamily="50" charset="-128"/>
              </a:rPr>
              <a:t>　</a:t>
            </a:r>
            <a:r>
              <a:rPr lang="ja-JP" altLang="en-US" sz="1400" b="1" dirty="0">
                <a:latin typeface="ＭＳ Ｐゴシック" panose="020B0600070205080204" pitchFamily="50" charset="-128"/>
              </a:rPr>
              <a:t>◆用地：</a:t>
            </a:r>
            <a:r>
              <a:rPr lang="en-US" altLang="ja-JP" sz="1400" b="1" dirty="0">
                <a:latin typeface="ＭＳ Ｐゴシック" panose="020B0600070205080204" pitchFamily="50" charset="-128"/>
              </a:rPr>
              <a:t>2</a:t>
            </a:r>
            <a:r>
              <a:rPr lang="ja-JP" altLang="en-US" sz="1400" b="1" dirty="0">
                <a:latin typeface="ＭＳ Ｐゴシック" panose="020B0600070205080204" pitchFamily="50" charset="-128"/>
              </a:rPr>
              <a:t>％</a:t>
            </a:r>
            <a:r>
              <a:rPr lang="en-US" altLang="ja-JP" sz="1400" b="1" dirty="0"/>
              <a:t>(2.5</a:t>
            </a:r>
            <a:r>
              <a:rPr lang="ja-JP" altLang="ja-JP" sz="1400" b="1" dirty="0"/>
              <a:t>億円</a:t>
            </a:r>
            <a:r>
              <a:rPr lang="en-US" altLang="ja-JP" sz="1400" b="1" dirty="0"/>
              <a:t>/116.3</a:t>
            </a:r>
            <a:r>
              <a:rPr lang="ja-JP" altLang="ja-JP" sz="1400" b="1" dirty="0"/>
              <a:t>億円</a:t>
            </a:r>
            <a:r>
              <a:rPr lang="en-US" altLang="ja-JP" sz="1400" b="1" dirty="0"/>
              <a:t>)</a:t>
            </a:r>
            <a:r>
              <a:rPr lang="ja-JP" altLang="en-US" sz="1400" b="1" dirty="0">
                <a:latin typeface="ＭＳ Ｐゴシック" panose="020B0600070205080204" pitchFamily="50" charset="-128"/>
              </a:rPr>
              <a:t>　工事：</a:t>
            </a:r>
            <a:r>
              <a:rPr lang="en-US" altLang="ja-JP" sz="1400" b="1" dirty="0">
                <a:latin typeface="ＭＳ Ｐゴシック" panose="020B0600070205080204" pitchFamily="50" charset="-128"/>
              </a:rPr>
              <a:t>0.3</a:t>
            </a:r>
            <a:r>
              <a:rPr lang="ja-JP" altLang="en-US" sz="1400" b="1" dirty="0">
                <a:latin typeface="ＭＳ Ｐゴシック" panose="020B0600070205080204" pitchFamily="50" charset="-128"/>
              </a:rPr>
              <a:t>％</a:t>
            </a:r>
            <a:r>
              <a:rPr lang="ja-JP" altLang="ja-JP" sz="1400" b="1" dirty="0"/>
              <a:t>（</a:t>
            </a:r>
            <a:r>
              <a:rPr lang="en-US" altLang="ja-JP" sz="1400" b="1" dirty="0"/>
              <a:t>0.4</a:t>
            </a:r>
            <a:r>
              <a:rPr lang="ja-JP" altLang="ja-JP" sz="1400" b="1" dirty="0"/>
              <a:t>億円</a:t>
            </a:r>
            <a:r>
              <a:rPr lang="en-US" altLang="ja-JP" sz="1400" b="1" dirty="0"/>
              <a:t>/135.7</a:t>
            </a:r>
            <a:r>
              <a:rPr lang="ja-JP" altLang="ja-JP" sz="1400" b="1" dirty="0"/>
              <a:t>億円</a:t>
            </a:r>
            <a:r>
              <a:rPr lang="ja-JP" altLang="en-US" sz="1400" b="1" dirty="0"/>
              <a:t>）</a:t>
            </a:r>
            <a:r>
              <a:rPr lang="ja-JP" altLang="en-US" sz="1400" b="1" dirty="0">
                <a:latin typeface="ＭＳ Ｐゴシック" panose="020B0600070205080204" pitchFamily="50" charset="-128"/>
              </a:rPr>
              <a:t> 　　完成予定</a:t>
            </a:r>
            <a:r>
              <a:rPr lang="en-US" altLang="ja-JP" sz="1400" b="1" dirty="0">
                <a:latin typeface="ＭＳ Ｐゴシック" panose="020B0600070205080204" pitchFamily="50" charset="-128"/>
              </a:rPr>
              <a:t>R8</a:t>
            </a:r>
            <a:r>
              <a:rPr lang="ja-JP" altLang="en-US" sz="1400" b="1" dirty="0">
                <a:latin typeface="ＭＳ Ｐゴシック" panose="020B0600070205080204" pitchFamily="50" charset="-128"/>
              </a:rPr>
              <a:t>年度</a:t>
            </a:r>
            <a:endParaRPr lang="en-US" altLang="ja-JP" sz="1400" b="1" dirty="0">
              <a:latin typeface="ＭＳ Ｐゴシック" panose="020B0600070205080204" pitchFamily="50" charset="-128"/>
            </a:endParaRPr>
          </a:p>
        </p:txBody>
      </p:sp>
      <p:sp>
        <p:nvSpPr>
          <p:cNvPr id="14"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３．事業の進捗の見込みの視点　</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テキスト ボックス 53"/>
          <p:cNvSpPr txBox="1"/>
          <p:nvPr/>
        </p:nvSpPr>
        <p:spPr>
          <a:xfrm>
            <a:off x="5358715" y="5937364"/>
            <a:ext cx="646331" cy="276999"/>
          </a:xfrm>
          <a:prstGeom prst="rect">
            <a:avLst/>
          </a:prstGeom>
          <a:noFill/>
          <a:ln>
            <a:noFill/>
          </a:ln>
        </p:spPr>
        <p:txBody>
          <a:bodyPr wrap="none" rtlCol="0">
            <a:spAutoFit/>
          </a:bodyPr>
          <a:lstStyle/>
          <a:p>
            <a:r>
              <a:rPr lang="ja-JP" altLang="en-US" sz="1200" dirty="0"/>
              <a:t>大和川</a:t>
            </a:r>
            <a:endParaRPr lang="zh-TW" altLang="en-US" sz="1200" dirty="0"/>
          </a:p>
        </p:txBody>
      </p:sp>
      <p:pic>
        <p:nvPicPr>
          <p:cNvPr id="8" name="図 7"/>
          <p:cNvPicPr>
            <a:picLocks noChangeAspect="1"/>
          </p:cNvPicPr>
          <p:nvPr/>
        </p:nvPicPr>
        <p:blipFill rotWithShape="1">
          <a:blip r:embed="rId5"/>
          <a:srcRect l="13020" r="35077"/>
          <a:stretch/>
        </p:blipFill>
        <p:spPr>
          <a:xfrm>
            <a:off x="323528" y="1212850"/>
            <a:ext cx="2952328" cy="3943133"/>
          </a:xfrm>
          <a:prstGeom prst="rect">
            <a:avLst/>
          </a:prstGeom>
        </p:spPr>
      </p:pic>
      <p:sp>
        <p:nvSpPr>
          <p:cNvPr id="73" name="テキスト ボックス 30"/>
          <p:cNvSpPr txBox="1">
            <a:spLocks noChangeArrowheads="1"/>
          </p:cNvSpPr>
          <p:nvPr/>
        </p:nvSpPr>
        <p:spPr bwMode="auto">
          <a:xfrm>
            <a:off x="107156" y="5444707"/>
            <a:ext cx="8929688" cy="1311128"/>
          </a:xfrm>
          <a:prstGeom prst="rect">
            <a:avLst/>
          </a:prstGeom>
          <a:solidFill>
            <a:schemeClr val="bg1"/>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1" hangingPunct="1">
              <a:buFont typeface="Wingdings" panose="05000000000000000000" pitchFamily="2" charset="2"/>
              <a:buChar char="ü"/>
              <a:defRPr/>
            </a:pPr>
            <a:r>
              <a:rPr lang="ja-JP" altLang="en-US" sz="1800" b="1" dirty="0">
                <a:latin typeface="+mj-ea"/>
                <a:ea typeface="+mj-ea"/>
              </a:rPr>
              <a:t>用地は約</a:t>
            </a:r>
            <a:r>
              <a:rPr lang="en-US" altLang="ja-JP" sz="1800" b="1" dirty="0">
                <a:latin typeface="+mj-ea"/>
                <a:ea typeface="+mj-ea"/>
              </a:rPr>
              <a:t>73,000</a:t>
            </a:r>
            <a:r>
              <a:rPr lang="ja-JP" altLang="en-US" sz="1800" b="1" dirty="0">
                <a:latin typeface="+mj-ea"/>
                <a:ea typeface="+mj-ea"/>
              </a:rPr>
              <a:t>㎡のうち約</a:t>
            </a:r>
            <a:r>
              <a:rPr lang="en-US" altLang="ja-JP" sz="1800" b="1" dirty="0">
                <a:latin typeface="+mj-ea"/>
                <a:ea typeface="+mj-ea"/>
              </a:rPr>
              <a:t>4,000</a:t>
            </a:r>
            <a:r>
              <a:rPr lang="ja-JP" altLang="en-US" sz="1800" b="1" dirty="0">
                <a:latin typeface="+mj-ea"/>
                <a:ea typeface="+mj-ea"/>
              </a:rPr>
              <a:t>㎡の契約が完了したところ。</a:t>
            </a:r>
            <a:endParaRPr lang="en-US" altLang="ja-JP" sz="1800" b="1" dirty="0">
              <a:latin typeface="+mj-ea"/>
              <a:ea typeface="+mj-ea"/>
            </a:endParaRPr>
          </a:p>
          <a:p>
            <a:pPr marL="285750" indent="-285750" eaLnBrk="1" hangingPunct="1">
              <a:buFont typeface="Wingdings" panose="05000000000000000000" pitchFamily="2" charset="2"/>
              <a:buChar char="ü"/>
              <a:defRPr/>
            </a:pPr>
            <a:r>
              <a:rPr lang="ja-JP" altLang="en-US" sz="1800" b="1" dirty="0">
                <a:latin typeface="+mj-ea"/>
                <a:ea typeface="+mj-ea"/>
              </a:rPr>
              <a:t>藤井寺市域についてＬ＝</a:t>
            </a:r>
            <a:r>
              <a:rPr lang="en-US" altLang="ja-JP" sz="1800" b="1" dirty="0">
                <a:latin typeface="+mj-ea"/>
                <a:ea typeface="+mj-ea"/>
              </a:rPr>
              <a:t>300</a:t>
            </a:r>
            <a:r>
              <a:rPr lang="ja-JP" altLang="en-US" sz="1800" b="1" dirty="0" err="1">
                <a:latin typeface="+mj-ea"/>
                <a:ea typeface="+mj-ea"/>
              </a:rPr>
              <a:t>ｍ</a:t>
            </a:r>
            <a:r>
              <a:rPr lang="ja-JP" altLang="en-US" sz="1800" b="1" dirty="0">
                <a:latin typeface="+mj-ea"/>
                <a:ea typeface="+mj-ea"/>
              </a:rPr>
              <a:t>区間の暫定供用を目指し、工事進捗中。</a:t>
            </a:r>
            <a:endParaRPr lang="en-US" altLang="ja-JP" sz="1800" b="1" dirty="0">
              <a:latin typeface="+mj-ea"/>
              <a:ea typeface="+mj-ea"/>
            </a:endParaRPr>
          </a:p>
          <a:p>
            <a:pPr marL="285750" indent="-285750" eaLnBrk="1" hangingPunct="1">
              <a:buFont typeface="Wingdings" panose="05000000000000000000" pitchFamily="2" charset="2"/>
              <a:buChar char="ü"/>
              <a:defRPr/>
            </a:pPr>
            <a:r>
              <a:rPr lang="ja-JP" altLang="en-US" sz="1800" b="1" dirty="0">
                <a:latin typeface="+mj-ea"/>
                <a:ea typeface="+mj-ea"/>
              </a:rPr>
              <a:t>大和川渡河部を含む橋梁区間について、Ｒ</a:t>
            </a:r>
            <a:r>
              <a:rPr lang="en-US" altLang="ja-JP" sz="1800" b="1" dirty="0">
                <a:latin typeface="+mj-ea"/>
                <a:ea typeface="+mj-ea"/>
              </a:rPr>
              <a:t>4</a:t>
            </a:r>
            <a:r>
              <a:rPr lang="ja-JP" altLang="en-US" sz="1800" b="1" dirty="0">
                <a:latin typeface="+mj-ea"/>
                <a:ea typeface="+mj-ea"/>
              </a:rPr>
              <a:t>末に府市合同景観アドバイザー会議に諮ったところ。</a:t>
            </a:r>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1399457" y="2198692"/>
            <a:ext cx="692728" cy="87745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107DF5A-D7FC-BFCE-AE63-C497136B6BEC}"/>
              </a:ext>
            </a:extLst>
          </p:cNvPr>
          <p:cNvSpPr/>
          <p:nvPr/>
        </p:nvSpPr>
        <p:spPr bwMode="auto">
          <a:xfrm>
            <a:off x="404235" y="4442768"/>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80826" y="210919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631080" y="2204864"/>
            <a:ext cx="2110154" cy="76200"/>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148C2F-8E38-C584-7825-80BBCF0B35F9}"/>
              </a:ext>
            </a:extLst>
          </p:cNvPr>
          <p:cNvSpPr txBox="1"/>
          <p:nvPr/>
        </p:nvSpPr>
        <p:spPr>
          <a:xfrm>
            <a:off x="1901581" y="3639972"/>
            <a:ext cx="1107996" cy="461665"/>
          </a:xfrm>
          <a:prstGeom prst="rect">
            <a:avLst/>
          </a:prstGeom>
          <a:solidFill>
            <a:schemeClr val="bg1"/>
          </a:solidFill>
          <a:ln>
            <a:solidFill>
              <a:schemeClr val="dk1">
                <a:shade val="95000"/>
                <a:satMod val="105000"/>
              </a:schemeClr>
            </a:solidFill>
          </a:ln>
        </p:spPr>
        <p:txBody>
          <a:bodyPr wrap="none" rtlCol="0">
            <a:spAutoFit/>
          </a:bodyPr>
          <a:lstStyle/>
          <a:p>
            <a:r>
              <a:rPr kumimoji="1" lang="en-US" altLang="ja-JP" sz="1200" dirty="0"/>
              <a:t>L=300</a:t>
            </a:r>
            <a:r>
              <a:rPr kumimoji="1" lang="ja-JP" altLang="en-US" sz="1200" dirty="0" err="1"/>
              <a:t>ｍ</a:t>
            </a:r>
            <a:endParaRPr kumimoji="1" lang="en-US" altLang="ja-JP" sz="1200" dirty="0"/>
          </a:p>
          <a:p>
            <a:r>
              <a:rPr kumimoji="1" lang="ja-JP" altLang="en-US" sz="1200" dirty="0"/>
              <a:t>暫定供用区間</a:t>
            </a:r>
          </a:p>
        </p:txBody>
      </p:sp>
      <p:cxnSp>
        <p:nvCxnSpPr>
          <p:cNvPr id="23" name="直線矢印コネクタ 22">
            <a:extLst>
              <a:ext uri="{FF2B5EF4-FFF2-40B4-BE49-F238E27FC236}">
                <a16:creationId xmlns:a16="http://schemas.microsoft.com/office/drawing/2014/main" id="{19D1188A-05C8-6108-8FA6-EDE4FCBB70AE}"/>
              </a:ext>
            </a:extLst>
          </p:cNvPr>
          <p:cNvCxnSpPr>
            <a:cxnSpLocks/>
            <a:stCxn id="21" idx="2"/>
          </p:cNvCxnSpPr>
          <p:nvPr/>
        </p:nvCxnSpPr>
        <p:spPr>
          <a:xfrm flipH="1">
            <a:off x="1686159" y="4101637"/>
            <a:ext cx="769420" cy="3022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36F2004-E690-EAB5-7973-2FB48E0A7B1E}"/>
              </a:ext>
            </a:extLst>
          </p:cNvPr>
          <p:cNvSpPr txBox="1"/>
          <p:nvPr/>
        </p:nvSpPr>
        <p:spPr>
          <a:xfrm>
            <a:off x="1796409" y="3082740"/>
            <a:ext cx="1502334" cy="461665"/>
          </a:xfrm>
          <a:prstGeom prst="rect">
            <a:avLst/>
          </a:prstGeom>
          <a:solidFill>
            <a:schemeClr val="bg1"/>
          </a:solidFill>
          <a:ln>
            <a:solidFill>
              <a:schemeClr val="dk1">
                <a:shade val="95000"/>
                <a:satMod val="105000"/>
              </a:schemeClr>
            </a:solidFill>
          </a:ln>
        </p:spPr>
        <p:txBody>
          <a:bodyPr wrap="none" rtlCol="0">
            <a:spAutoFit/>
          </a:bodyPr>
          <a:lstStyle/>
          <a:p>
            <a:r>
              <a:rPr lang="en-US" altLang="ja-JP" sz="1200" dirty="0"/>
              <a:t>R</a:t>
            </a:r>
            <a:r>
              <a:rPr kumimoji="1" lang="en-US" altLang="ja-JP" sz="1200" dirty="0"/>
              <a:t>4</a:t>
            </a:r>
            <a:r>
              <a:rPr kumimoji="1" lang="ja-JP" altLang="en-US" sz="1200" dirty="0"/>
              <a:t>～</a:t>
            </a:r>
            <a:r>
              <a:rPr kumimoji="1" lang="en-US" altLang="ja-JP" sz="1200" dirty="0"/>
              <a:t>5</a:t>
            </a:r>
            <a:r>
              <a:rPr kumimoji="1" lang="ja-JP" altLang="en-US" sz="1200" dirty="0"/>
              <a:t>橋梁詳細設計</a:t>
            </a:r>
            <a:endParaRPr kumimoji="1" lang="en-US" altLang="ja-JP" sz="1200" dirty="0"/>
          </a:p>
          <a:p>
            <a:r>
              <a:rPr kumimoji="1" lang="en-US" altLang="ja-JP" sz="1200" dirty="0"/>
              <a:t>L=700</a:t>
            </a:r>
            <a:r>
              <a:rPr kumimoji="1" lang="ja-JP" altLang="en-US" sz="1200" dirty="0" err="1"/>
              <a:t>ｍ</a:t>
            </a:r>
            <a:endParaRPr kumimoji="1" lang="en-US" altLang="ja-JP" sz="1200" dirty="0"/>
          </a:p>
        </p:txBody>
      </p:sp>
      <p:cxnSp>
        <p:nvCxnSpPr>
          <p:cNvPr id="37" name="直線矢印コネクタ 36">
            <a:extLst>
              <a:ext uri="{FF2B5EF4-FFF2-40B4-BE49-F238E27FC236}">
                <a16:creationId xmlns:a16="http://schemas.microsoft.com/office/drawing/2014/main" id="{D4061A7E-3E67-A291-7306-9C7091FD8356}"/>
              </a:ext>
            </a:extLst>
          </p:cNvPr>
          <p:cNvCxnSpPr>
            <a:cxnSpLocks/>
            <a:stCxn id="36" idx="1"/>
            <a:endCxn id="34" idx="6"/>
          </p:cNvCxnSpPr>
          <p:nvPr/>
        </p:nvCxnSpPr>
        <p:spPr>
          <a:xfrm flipH="1" flipV="1">
            <a:off x="1522290" y="3137356"/>
            <a:ext cx="274119" cy="17621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0B4CCF83-668E-3EAD-25A6-11A1E4B497A7}"/>
              </a:ext>
            </a:extLst>
          </p:cNvPr>
          <p:cNvSpPr/>
          <p:nvPr/>
        </p:nvSpPr>
        <p:spPr>
          <a:xfrm>
            <a:off x="334201" y="4273550"/>
            <a:ext cx="2933700" cy="361950"/>
          </a:xfrm>
          <a:custGeom>
            <a:avLst/>
            <a:gdLst>
              <a:gd name="connsiteX0" fmla="*/ 0 w 2933700"/>
              <a:gd name="connsiteY0" fmla="*/ 139700 h 361950"/>
              <a:gd name="connsiteX1" fmla="*/ 57150 w 2933700"/>
              <a:gd name="connsiteY1" fmla="*/ 107950 h 361950"/>
              <a:gd name="connsiteX2" fmla="*/ 171450 w 2933700"/>
              <a:gd name="connsiteY2" fmla="*/ 31750 h 361950"/>
              <a:gd name="connsiteX3" fmla="*/ 234950 w 2933700"/>
              <a:gd name="connsiteY3" fmla="*/ 0 h 361950"/>
              <a:gd name="connsiteX4" fmla="*/ 793750 w 2933700"/>
              <a:gd name="connsiteY4" fmla="*/ 57150 h 361950"/>
              <a:gd name="connsiteX5" fmla="*/ 971550 w 2933700"/>
              <a:gd name="connsiteY5" fmla="*/ 133350 h 361950"/>
              <a:gd name="connsiteX6" fmla="*/ 1155700 w 2933700"/>
              <a:gd name="connsiteY6" fmla="*/ 196850 h 361950"/>
              <a:gd name="connsiteX7" fmla="*/ 1238250 w 2933700"/>
              <a:gd name="connsiteY7" fmla="*/ 203200 h 361950"/>
              <a:gd name="connsiteX8" fmla="*/ 1327150 w 2933700"/>
              <a:gd name="connsiteY8" fmla="*/ 203200 h 361950"/>
              <a:gd name="connsiteX9" fmla="*/ 1574800 w 2933700"/>
              <a:gd name="connsiteY9" fmla="*/ 152400 h 361950"/>
              <a:gd name="connsiteX10" fmla="*/ 1682750 w 2933700"/>
              <a:gd name="connsiteY10" fmla="*/ 152400 h 361950"/>
              <a:gd name="connsiteX11" fmla="*/ 1847850 w 2933700"/>
              <a:gd name="connsiteY11" fmla="*/ 127000 h 361950"/>
              <a:gd name="connsiteX12" fmla="*/ 1936750 w 2933700"/>
              <a:gd name="connsiteY12" fmla="*/ 152400 h 361950"/>
              <a:gd name="connsiteX13" fmla="*/ 2444750 w 2933700"/>
              <a:gd name="connsiteY13" fmla="*/ 260350 h 361950"/>
              <a:gd name="connsiteX14" fmla="*/ 2933700 w 2933700"/>
              <a:gd name="connsiteY14"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0" h="361950">
                <a:moveTo>
                  <a:pt x="0" y="139700"/>
                </a:moveTo>
                <a:lnTo>
                  <a:pt x="57150" y="107950"/>
                </a:lnTo>
                <a:lnTo>
                  <a:pt x="171450" y="31750"/>
                </a:lnTo>
                <a:lnTo>
                  <a:pt x="234950" y="0"/>
                </a:lnTo>
                <a:lnTo>
                  <a:pt x="793750" y="57150"/>
                </a:lnTo>
                <a:lnTo>
                  <a:pt x="971550" y="133350"/>
                </a:lnTo>
                <a:lnTo>
                  <a:pt x="1155700" y="196850"/>
                </a:lnTo>
                <a:lnTo>
                  <a:pt x="1238250" y="203200"/>
                </a:lnTo>
                <a:lnTo>
                  <a:pt x="1327150" y="203200"/>
                </a:lnTo>
                <a:lnTo>
                  <a:pt x="1574800" y="152400"/>
                </a:lnTo>
                <a:lnTo>
                  <a:pt x="1682750" y="152400"/>
                </a:lnTo>
                <a:lnTo>
                  <a:pt x="1847850" y="127000"/>
                </a:lnTo>
                <a:lnTo>
                  <a:pt x="1936750" y="152400"/>
                </a:lnTo>
                <a:lnTo>
                  <a:pt x="2444750" y="260350"/>
                </a:lnTo>
                <a:lnTo>
                  <a:pt x="2933700" y="361950"/>
                </a:lnTo>
              </a:path>
            </a:pathLst>
          </a:custGeom>
          <a:noFill/>
          <a:ln w="222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1388301" y="3057525"/>
            <a:ext cx="142875" cy="14097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61D938D-B85C-C31A-90D8-7BA3ED9BCED5}"/>
              </a:ext>
            </a:extLst>
          </p:cNvPr>
          <p:cNvSpPr/>
          <p:nvPr/>
        </p:nvSpPr>
        <p:spPr>
          <a:xfrm>
            <a:off x="1276624" y="2889250"/>
            <a:ext cx="245666" cy="496211"/>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C025DE8-5D6D-D9A6-F8C7-DE1E606D9ACB}"/>
              </a:ext>
            </a:extLst>
          </p:cNvPr>
          <p:cNvSpPr/>
          <p:nvPr/>
        </p:nvSpPr>
        <p:spPr>
          <a:xfrm>
            <a:off x="1392468" y="4235273"/>
            <a:ext cx="245666" cy="2670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9938" name="図 39937">
            <a:extLst>
              <a:ext uri="{FF2B5EF4-FFF2-40B4-BE49-F238E27FC236}">
                <a16:creationId xmlns:a16="http://schemas.microsoft.com/office/drawing/2014/main" id="{7072CE08-68C7-BA94-510D-4D3C6793F9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0693" y="3385461"/>
            <a:ext cx="2312741" cy="1734556"/>
          </a:xfrm>
          <a:prstGeom prst="rect">
            <a:avLst/>
          </a:prstGeom>
        </p:spPr>
      </p:pic>
      <p:sp>
        <p:nvSpPr>
          <p:cNvPr id="39947" name="正方形/長方形 39946">
            <a:extLst>
              <a:ext uri="{FF2B5EF4-FFF2-40B4-BE49-F238E27FC236}">
                <a16:creationId xmlns:a16="http://schemas.microsoft.com/office/drawing/2014/main" id="{961A4D0B-29B5-333D-D0B1-357F63C6A620}"/>
              </a:ext>
            </a:extLst>
          </p:cNvPr>
          <p:cNvSpPr/>
          <p:nvPr/>
        </p:nvSpPr>
        <p:spPr bwMode="auto">
          <a:xfrm>
            <a:off x="3844138" y="4977525"/>
            <a:ext cx="1358202"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買収用地</a:t>
            </a:r>
            <a:endParaRPr lang="en-US" altLang="ja-JP" sz="900" dirty="0">
              <a:solidFill>
                <a:schemeClr val="tx1"/>
              </a:solidFill>
            </a:endParaRPr>
          </a:p>
        </p:txBody>
      </p:sp>
      <p:sp>
        <p:nvSpPr>
          <p:cNvPr id="39948" name="正方形/長方形 39947">
            <a:extLst>
              <a:ext uri="{FF2B5EF4-FFF2-40B4-BE49-F238E27FC236}">
                <a16:creationId xmlns:a16="http://schemas.microsoft.com/office/drawing/2014/main" id="{5F399357-5A58-4BBC-D46C-EC37DF8FBCFF}"/>
              </a:ext>
            </a:extLst>
          </p:cNvPr>
          <p:cNvSpPr/>
          <p:nvPr/>
        </p:nvSpPr>
        <p:spPr bwMode="auto">
          <a:xfrm>
            <a:off x="6578699" y="4969743"/>
            <a:ext cx="1517005"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藤井寺市域　文化財調査状況</a:t>
            </a:r>
            <a:endParaRPr lang="en-US" altLang="ja-JP" sz="900" dirty="0">
              <a:solidFill>
                <a:schemeClr val="tx1"/>
              </a:solidFill>
            </a:endParaRPr>
          </a:p>
        </p:txBody>
      </p:sp>
      <p:sp>
        <p:nvSpPr>
          <p:cNvPr id="39949" name="正方形/長方形 39948">
            <a:extLst>
              <a:ext uri="{FF2B5EF4-FFF2-40B4-BE49-F238E27FC236}">
                <a16:creationId xmlns:a16="http://schemas.microsoft.com/office/drawing/2014/main" id="{7D660727-A0C8-975E-0319-2CFFBF798AEF}"/>
              </a:ext>
            </a:extLst>
          </p:cNvPr>
          <p:cNvSpPr/>
          <p:nvPr/>
        </p:nvSpPr>
        <p:spPr bwMode="auto">
          <a:xfrm>
            <a:off x="3883707" y="3156724"/>
            <a:ext cx="2666986"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ja-JP" altLang="en-US" sz="900" dirty="0">
                <a:solidFill>
                  <a:schemeClr val="tx1"/>
                </a:solidFill>
              </a:rPr>
              <a:t>八尾市域　府市合同景観アドバイザー会議資料抜粋</a:t>
            </a:r>
            <a:endParaRPr lang="en-US" altLang="ja-JP" sz="900" dirty="0">
              <a:solidFill>
                <a:schemeClr val="tx1"/>
              </a:solidFill>
            </a:endParaRPr>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21</a:t>
            </a:fld>
            <a:endParaRPr lang="ja-JP" altLang="en-US" sz="2000" dirty="0">
              <a:latin typeface="Arial" panose="020B0604020202020204" pitchFamily="34" charset="0"/>
            </a:endParaRPr>
          </a:p>
        </p:txBody>
      </p:sp>
    </p:spTree>
    <p:extLst>
      <p:ext uri="{BB962C8B-B14F-4D97-AF65-F5344CB8AC3E}">
        <p14:creationId xmlns:p14="http://schemas.microsoft.com/office/powerpoint/2010/main" val="26644411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a:stretch>
            <a:fillRect/>
          </a:stretch>
        </p:blipFill>
        <p:spPr>
          <a:xfrm>
            <a:off x="3412770" y="570497"/>
            <a:ext cx="5467350" cy="4010025"/>
          </a:xfrm>
          <a:prstGeom prst="rect">
            <a:avLst/>
          </a:prstGeom>
        </p:spPr>
      </p:pic>
      <p:sp>
        <p:nvSpPr>
          <p:cNvPr id="14" name="Rectangle 2"/>
          <p:cNvSpPr>
            <a:spLocks noChangeArrowheads="1"/>
          </p:cNvSpPr>
          <p:nvPr/>
        </p:nvSpPr>
        <p:spPr bwMode="auto">
          <a:xfrm>
            <a:off x="0" y="0"/>
            <a:ext cx="9144000" cy="554038"/>
          </a:xfrm>
          <a:prstGeom prst="rect">
            <a:avLst/>
          </a:prstGeom>
          <a:gradFill flip="none" rotWithShape="1">
            <a:gsLst>
              <a:gs pos="0">
                <a:schemeClr val="accent1"/>
              </a:gs>
              <a:gs pos="50000">
                <a:schemeClr val="bg1"/>
              </a:gs>
              <a:gs pos="100000">
                <a:schemeClr val="accent1"/>
              </a:gs>
            </a:gsLst>
            <a:lin ang="5400000" scaled="0"/>
            <a:tileRect/>
          </a:gradFill>
          <a:ln>
            <a:noFill/>
          </a:ln>
          <a:effectLst/>
        </p:spPr>
        <p:txBody>
          <a:bodyPr wrap="none" lIns="91435" tIns="45717" rIns="91435" bIns="45717" anchor="ctr"/>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eaLnBrk="1" hangingPunct="1">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参考（事業の進捗の見込みの視点）　</a:t>
            </a:r>
            <a:endParaRPr lang="ja-JP" altLang="en-US"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8" name="図 7"/>
          <p:cNvPicPr>
            <a:picLocks noChangeAspect="1"/>
          </p:cNvPicPr>
          <p:nvPr/>
        </p:nvPicPr>
        <p:blipFill rotWithShape="1">
          <a:blip r:embed="rId4"/>
          <a:srcRect l="13020" t="14201" r="35077"/>
          <a:stretch/>
        </p:blipFill>
        <p:spPr>
          <a:xfrm>
            <a:off x="107156" y="692696"/>
            <a:ext cx="2952328" cy="3383167"/>
          </a:xfrm>
          <a:prstGeom prst="rect">
            <a:avLst/>
          </a:prstGeom>
        </p:spPr>
      </p:pic>
      <p:sp>
        <p:nvSpPr>
          <p:cNvPr id="73" name="テキスト ボックス 30"/>
          <p:cNvSpPr txBox="1">
            <a:spLocks noChangeArrowheads="1"/>
          </p:cNvSpPr>
          <p:nvPr/>
        </p:nvSpPr>
        <p:spPr bwMode="auto">
          <a:xfrm>
            <a:off x="48370" y="4596982"/>
            <a:ext cx="9072000" cy="1988237"/>
          </a:xfrm>
          <a:prstGeom prst="rect">
            <a:avLst/>
          </a:prstGeom>
          <a:solidFill>
            <a:schemeClr val="bg1"/>
          </a:solidFill>
          <a:ln w="12700">
            <a:solidFill>
              <a:schemeClr val="bg1">
                <a:lumMod val="65000"/>
              </a:schemeClr>
            </a:solidFill>
            <a:prstDash val="sysDash"/>
            <a:miter lim="800000"/>
            <a:headEnd/>
            <a:tailEnd/>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285750" indent="-285750" eaLnBrk="1" hangingPunct="1">
              <a:buFont typeface="Wingdings" panose="05000000000000000000" pitchFamily="2" charset="2"/>
              <a:buChar char="ü"/>
              <a:defRPr/>
            </a:pPr>
            <a:r>
              <a:rPr lang="ja-JP" altLang="en-US" sz="1400" b="1" dirty="0">
                <a:latin typeface="+mj-ea"/>
                <a:ea typeface="+mj-ea"/>
              </a:rPr>
              <a:t>用地は約</a:t>
            </a:r>
            <a:r>
              <a:rPr lang="en-US" altLang="ja-JP" sz="1400" b="1" dirty="0">
                <a:latin typeface="+mj-ea"/>
                <a:ea typeface="+mj-ea"/>
              </a:rPr>
              <a:t>73,000</a:t>
            </a:r>
            <a:r>
              <a:rPr lang="ja-JP" altLang="en-US" sz="1400" b="1" dirty="0">
                <a:latin typeface="+mj-ea"/>
                <a:ea typeface="+mj-ea"/>
              </a:rPr>
              <a:t>㎡のうち約</a:t>
            </a:r>
            <a:r>
              <a:rPr lang="en-US" altLang="ja-JP" sz="1400" b="1" dirty="0">
                <a:latin typeface="+mj-ea"/>
                <a:ea typeface="+mj-ea"/>
              </a:rPr>
              <a:t>4,000</a:t>
            </a:r>
            <a:r>
              <a:rPr lang="ja-JP" altLang="en-US" sz="1400" b="1" dirty="0">
                <a:latin typeface="+mj-ea"/>
                <a:ea typeface="+mj-ea"/>
              </a:rPr>
              <a:t>㎡の契約が完了したところ。　先行買収地（約</a:t>
            </a:r>
            <a:r>
              <a:rPr lang="en-US" altLang="ja-JP" sz="1400" b="1" dirty="0">
                <a:latin typeface="+mj-ea"/>
                <a:ea typeface="+mj-ea"/>
              </a:rPr>
              <a:t>17,100</a:t>
            </a:r>
            <a:r>
              <a:rPr lang="ja-JP" altLang="en-US" sz="1400" b="1" dirty="0">
                <a:latin typeface="+mj-ea"/>
                <a:ea typeface="+mj-ea"/>
              </a:rPr>
              <a:t>㎡）を含めると、用地買収率は約</a:t>
            </a:r>
            <a:r>
              <a:rPr lang="en-US" altLang="ja-JP" sz="1400" b="1" dirty="0">
                <a:latin typeface="+mj-ea"/>
                <a:ea typeface="+mj-ea"/>
              </a:rPr>
              <a:t>20</a:t>
            </a:r>
            <a:r>
              <a:rPr lang="ja-JP" altLang="en-US" sz="1400" b="1" dirty="0">
                <a:latin typeface="+mj-ea"/>
                <a:ea typeface="+mj-ea"/>
              </a:rPr>
              <a:t>％</a:t>
            </a:r>
            <a:r>
              <a:rPr lang="ja-JP" altLang="en-US" sz="1400" b="1" dirty="0" smtClean="0">
                <a:latin typeface="+mj-ea"/>
                <a:ea typeface="+mj-ea"/>
              </a:rPr>
              <a:t>。</a:t>
            </a:r>
            <a:endParaRPr lang="en-US" altLang="ja-JP" sz="1400" b="1" dirty="0" smtClean="0">
              <a:latin typeface="+mj-ea"/>
              <a:ea typeface="+mj-ea"/>
            </a:endParaRPr>
          </a:p>
          <a:p>
            <a:pPr marL="285750" indent="-285750" eaLnBrk="1" hangingPunct="1">
              <a:buFont typeface="Wingdings" panose="05000000000000000000" pitchFamily="2" charset="2"/>
              <a:buChar char="ü"/>
              <a:defRPr/>
            </a:pPr>
            <a:r>
              <a:rPr lang="ja-JP" altLang="en-US" sz="1400" b="1" dirty="0" smtClean="0">
                <a:latin typeface="+mj-ea"/>
                <a:ea typeface="+mj-ea"/>
              </a:rPr>
              <a:t>道路</a:t>
            </a:r>
            <a:r>
              <a:rPr lang="ja-JP" altLang="en-US" sz="1400" b="1" dirty="0">
                <a:latin typeface="+mj-ea"/>
                <a:ea typeface="+mj-ea"/>
              </a:rPr>
              <a:t>用地として買収予定の八尾空港敷地（約</a:t>
            </a:r>
            <a:r>
              <a:rPr lang="en-US" altLang="ja-JP" sz="1400" b="1" dirty="0">
                <a:latin typeface="+mj-ea"/>
                <a:ea typeface="+mj-ea"/>
              </a:rPr>
              <a:t>24,000</a:t>
            </a:r>
            <a:r>
              <a:rPr lang="ja-JP" altLang="en-US" sz="1400" b="1" dirty="0">
                <a:latin typeface="+mj-ea"/>
                <a:ea typeface="+mj-ea"/>
              </a:rPr>
              <a:t>㎡）</a:t>
            </a:r>
            <a:r>
              <a:rPr lang="ja-JP" altLang="en-US" sz="1400" b="1" dirty="0" smtClean="0">
                <a:latin typeface="+mj-ea"/>
                <a:ea typeface="+mj-ea"/>
              </a:rPr>
              <a:t>は大阪航空局との協議</a:t>
            </a:r>
            <a:r>
              <a:rPr lang="ja-JP" altLang="en-US" sz="1400" b="1" dirty="0">
                <a:latin typeface="+mj-ea"/>
                <a:ea typeface="+mj-ea"/>
              </a:rPr>
              <a:t>を進めており、用地買収に先立つ滑走路の改修工事に今年度から着手予定であり、用地取得に向け着実に進めているところ。</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八尾空港西側跡地においては、八尾市がまちづくりの検討を行い、</a:t>
            </a:r>
            <a:r>
              <a:rPr lang="ja-JP" altLang="en-US" sz="1400" b="1" dirty="0" smtClean="0">
                <a:latin typeface="+mj-ea"/>
                <a:ea typeface="+mj-ea"/>
              </a:rPr>
              <a:t>Ｒ５年度末</a:t>
            </a:r>
            <a:r>
              <a:rPr lang="ja-JP" altLang="en-US" sz="1400" b="1" dirty="0">
                <a:latin typeface="+mj-ea"/>
                <a:ea typeface="+mj-ea"/>
              </a:rPr>
              <a:t>の地区計画指定を目指しているところ。</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藤井寺市域においては暫定供用を目指した工事が進捗中で、藤井寺市の土地区画整理事業によるまちづくりの検討が</a:t>
            </a:r>
            <a:r>
              <a:rPr lang="ja-JP" altLang="en-US" sz="1400" b="1" dirty="0" smtClean="0">
                <a:latin typeface="+mj-ea"/>
                <a:ea typeface="+mj-ea"/>
              </a:rPr>
              <a:t>進められており、Ｒ５年度に土地区画整理準備組合が設立したところ。</a:t>
            </a:r>
            <a:endParaRPr lang="en-US" altLang="ja-JP" sz="1400" b="1" dirty="0">
              <a:latin typeface="+mj-ea"/>
              <a:ea typeface="+mj-ea"/>
            </a:endParaRPr>
          </a:p>
          <a:p>
            <a:pPr marL="285750" indent="-285750" eaLnBrk="1" hangingPunct="1">
              <a:buFont typeface="Wingdings" panose="05000000000000000000" pitchFamily="2" charset="2"/>
              <a:buChar char="ü"/>
              <a:defRPr/>
            </a:pPr>
            <a:r>
              <a:rPr lang="ja-JP" altLang="en-US" sz="1400" b="1" dirty="0">
                <a:latin typeface="+mj-ea"/>
                <a:ea typeface="+mj-ea"/>
              </a:rPr>
              <a:t>大和川渡河部を含む橋梁区間について、Ｒ</a:t>
            </a:r>
            <a:r>
              <a:rPr lang="en-US" altLang="ja-JP" sz="1400" b="1" dirty="0">
                <a:latin typeface="+mj-ea"/>
                <a:ea typeface="+mj-ea"/>
              </a:rPr>
              <a:t>4</a:t>
            </a:r>
            <a:r>
              <a:rPr lang="ja-JP" altLang="en-US" sz="1400" b="1" dirty="0">
                <a:latin typeface="+mj-ea"/>
                <a:ea typeface="+mj-ea"/>
              </a:rPr>
              <a:t>末に府市合同景観アドバイザー会議に諮ったところ。</a:t>
            </a:r>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1183085" y="1118572"/>
            <a:ext cx="692728" cy="87745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0107DF5A-D7FC-BFCE-AE63-C497136B6BEC}"/>
              </a:ext>
            </a:extLst>
          </p:cNvPr>
          <p:cNvSpPr/>
          <p:nvPr/>
        </p:nvSpPr>
        <p:spPr bwMode="auto">
          <a:xfrm>
            <a:off x="187863" y="3362648"/>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164454" y="1029078"/>
            <a:ext cx="995363" cy="138113"/>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900" dirty="0">
                <a:solidFill>
                  <a:schemeClr val="tx1"/>
                </a:solidFill>
              </a:rPr>
              <a:t>市道木ノ本田井中線</a:t>
            </a:r>
            <a:endParaRPr lang="en-US" altLang="ja-JP" sz="900" dirty="0">
              <a:solidFill>
                <a:schemeClr val="tx1"/>
              </a:solidFill>
            </a:endParaRP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414708" y="1124744"/>
            <a:ext cx="2110154" cy="76200"/>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57148C2F-8E38-C584-7825-80BBCF0B35F9}"/>
              </a:ext>
            </a:extLst>
          </p:cNvPr>
          <p:cNvSpPr txBox="1"/>
          <p:nvPr/>
        </p:nvSpPr>
        <p:spPr>
          <a:xfrm>
            <a:off x="1875813" y="3573534"/>
            <a:ext cx="954107" cy="400110"/>
          </a:xfrm>
          <a:prstGeom prst="rect">
            <a:avLst/>
          </a:prstGeom>
          <a:solidFill>
            <a:schemeClr val="bg1"/>
          </a:solidFill>
          <a:ln>
            <a:solidFill>
              <a:schemeClr val="dk1">
                <a:shade val="95000"/>
                <a:satMod val="105000"/>
              </a:schemeClr>
            </a:solidFill>
          </a:ln>
        </p:spPr>
        <p:txBody>
          <a:bodyPr wrap="none" rtlCol="0">
            <a:spAutoFit/>
          </a:bodyPr>
          <a:lstStyle/>
          <a:p>
            <a:r>
              <a:rPr kumimoji="1" lang="en-US" altLang="ja-JP" sz="1000" dirty="0"/>
              <a:t>L=300</a:t>
            </a:r>
            <a:r>
              <a:rPr kumimoji="1" lang="ja-JP" altLang="en-US" sz="1000" dirty="0" err="1"/>
              <a:t>ｍ</a:t>
            </a:r>
            <a:endParaRPr kumimoji="1" lang="en-US" altLang="ja-JP" sz="1000" dirty="0"/>
          </a:p>
          <a:p>
            <a:r>
              <a:rPr kumimoji="1" lang="ja-JP" altLang="en-US" sz="1000" dirty="0"/>
              <a:t>暫定供用区間</a:t>
            </a:r>
          </a:p>
        </p:txBody>
      </p:sp>
      <p:cxnSp>
        <p:nvCxnSpPr>
          <p:cNvPr id="23" name="直線矢印コネクタ 22">
            <a:extLst>
              <a:ext uri="{FF2B5EF4-FFF2-40B4-BE49-F238E27FC236}">
                <a16:creationId xmlns:a16="http://schemas.microsoft.com/office/drawing/2014/main" id="{19D1188A-05C8-6108-8FA6-EDE4FCBB70AE}"/>
              </a:ext>
            </a:extLst>
          </p:cNvPr>
          <p:cNvCxnSpPr>
            <a:cxnSpLocks/>
            <a:stCxn id="21" idx="1"/>
            <a:endCxn id="27" idx="5"/>
          </p:cNvCxnSpPr>
          <p:nvPr/>
        </p:nvCxnSpPr>
        <p:spPr>
          <a:xfrm flipH="1" flipV="1">
            <a:off x="1385785" y="3383099"/>
            <a:ext cx="490028" cy="390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A36F2004-E690-EAB5-7973-2FB48E0A7B1E}"/>
              </a:ext>
            </a:extLst>
          </p:cNvPr>
          <p:cNvSpPr txBox="1"/>
          <p:nvPr/>
        </p:nvSpPr>
        <p:spPr>
          <a:xfrm>
            <a:off x="2076976" y="1993555"/>
            <a:ext cx="954107"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空港西側跡地</a:t>
            </a:r>
            <a:endParaRPr kumimoji="1" lang="en-US" altLang="ja-JP" sz="1000" dirty="0"/>
          </a:p>
          <a:p>
            <a:r>
              <a:rPr kumimoji="1" lang="ja-JP" altLang="en-US" sz="1000" dirty="0"/>
              <a:t>まちづくり</a:t>
            </a:r>
            <a:endParaRPr kumimoji="1" lang="en-US" altLang="ja-JP" sz="1000" dirty="0"/>
          </a:p>
        </p:txBody>
      </p:sp>
      <p:cxnSp>
        <p:nvCxnSpPr>
          <p:cNvPr id="37" name="直線矢印コネクタ 36">
            <a:extLst>
              <a:ext uri="{FF2B5EF4-FFF2-40B4-BE49-F238E27FC236}">
                <a16:creationId xmlns:a16="http://schemas.microsoft.com/office/drawing/2014/main" id="{D4061A7E-3E67-A291-7306-9C7091FD8356}"/>
              </a:ext>
            </a:extLst>
          </p:cNvPr>
          <p:cNvCxnSpPr>
            <a:cxnSpLocks/>
            <a:stCxn id="36" idx="1"/>
            <a:endCxn id="34" idx="5"/>
          </p:cNvCxnSpPr>
          <p:nvPr/>
        </p:nvCxnSpPr>
        <p:spPr>
          <a:xfrm flipH="1" flipV="1">
            <a:off x="1064488" y="1606926"/>
            <a:ext cx="1012488" cy="5866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7" name="フリーフォーム: 図形 46">
            <a:extLst>
              <a:ext uri="{FF2B5EF4-FFF2-40B4-BE49-F238E27FC236}">
                <a16:creationId xmlns:a16="http://schemas.microsoft.com/office/drawing/2014/main" id="{0B4CCF83-668E-3EAD-25A6-11A1E4B497A7}"/>
              </a:ext>
            </a:extLst>
          </p:cNvPr>
          <p:cNvSpPr/>
          <p:nvPr/>
        </p:nvSpPr>
        <p:spPr>
          <a:xfrm>
            <a:off x="117829" y="3193430"/>
            <a:ext cx="2933700" cy="361950"/>
          </a:xfrm>
          <a:custGeom>
            <a:avLst/>
            <a:gdLst>
              <a:gd name="connsiteX0" fmla="*/ 0 w 2933700"/>
              <a:gd name="connsiteY0" fmla="*/ 139700 h 361950"/>
              <a:gd name="connsiteX1" fmla="*/ 57150 w 2933700"/>
              <a:gd name="connsiteY1" fmla="*/ 107950 h 361950"/>
              <a:gd name="connsiteX2" fmla="*/ 171450 w 2933700"/>
              <a:gd name="connsiteY2" fmla="*/ 31750 h 361950"/>
              <a:gd name="connsiteX3" fmla="*/ 234950 w 2933700"/>
              <a:gd name="connsiteY3" fmla="*/ 0 h 361950"/>
              <a:gd name="connsiteX4" fmla="*/ 793750 w 2933700"/>
              <a:gd name="connsiteY4" fmla="*/ 57150 h 361950"/>
              <a:gd name="connsiteX5" fmla="*/ 971550 w 2933700"/>
              <a:gd name="connsiteY5" fmla="*/ 133350 h 361950"/>
              <a:gd name="connsiteX6" fmla="*/ 1155700 w 2933700"/>
              <a:gd name="connsiteY6" fmla="*/ 196850 h 361950"/>
              <a:gd name="connsiteX7" fmla="*/ 1238250 w 2933700"/>
              <a:gd name="connsiteY7" fmla="*/ 203200 h 361950"/>
              <a:gd name="connsiteX8" fmla="*/ 1327150 w 2933700"/>
              <a:gd name="connsiteY8" fmla="*/ 203200 h 361950"/>
              <a:gd name="connsiteX9" fmla="*/ 1574800 w 2933700"/>
              <a:gd name="connsiteY9" fmla="*/ 152400 h 361950"/>
              <a:gd name="connsiteX10" fmla="*/ 1682750 w 2933700"/>
              <a:gd name="connsiteY10" fmla="*/ 152400 h 361950"/>
              <a:gd name="connsiteX11" fmla="*/ 1847850 w 2933700"/>
              <a:gd name="connsiteY11" fmla="*/ 127000 h 361950"/>
              <a:gd name="connsiteX12" fmla="*/ 1936750 w 2933700"/>
              <a:gd name="connsiteY12" fmla="*/ 152400 h 361950"/>
              <a:gd name="connsiteX13" fmla="*/ 2444750 w 2933700"/>
              <a:gd name="connsiteY13" fmla="*/ 260350 h 361950"/>
              <a:gd name="connsiteX14" fmla="*/ 2933700 w 2933700"/>
              <a:gd name="connsiteY14"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3700" h="361950">
                <a:moveTo>
                  <a:pt x="0" y="139700"/>
                </a:moveTo>
                <a:lnTo>
                  <a:pt x="57150" y="107950"/>
                </a:lnTo>
                <a:lnTo>
                  <a:pt x="171450" y="31750"/>
                </a:lnTo>
                <a:lnTo>
                  <a:pt x="234950" y="0"/>
                </a:lnTo>
                <a:lnTo>
                  <a:pt x="793750" y="57150"/>
                </a:lnTo>
                <a:lnTo>
                  <a:pt x="971550" y="133350"/>
                </a:lnTo>
                <a:lnTo>
                  <a:pt x="1155700" y="196850"/>
                </a:lnTo>
                <a:lnTo>
                  <a:pt x="1238250" y="203200"/>
                </a:lnTo>
                <a:lnTo>
                  <a:pt x="1327150" y="203200"/>
                </a:lnTo>
                <a:lnTo>
                  <a:pt x="1574800" y="152400"/>
                </a:lnTo>
                <a:lnTo>
                  <a:pt x="1682750" y="152400"/>
                </a:lnTo>
                <a:lnTo>
                  <a:pt x="1847850" y="127000"/>
                </a:lnTo>
                <a:lnTo>
                  <a:pt x="1936750" y="152400"/>
                </a:lnTo>
                <a:lnTo>
                  <a:pt x="2444750" y="260350"/>
                </a:lnTo>
                <a:lnTo>
                  <a:pt x="2933700" y="361950"/>
                </a:lnTo>
              </a:path>
            </a:pathLst>
          </a:custGeom>
          <a:noFill/>
          <a:ln w="254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1171929" y="1977405"/>
            <a:ext cx="142875" cy="14097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A61D938D-B85C-C31A-90D8-7BA3ED9BCED5}"/>
              </a:ext>
            </a:extLst>
          </p:cNvPr>
          <p:cNvSpPr/>
          <p:nvPr/>
        </p:nvSpPr>
        <p:spPr>
          <a:xfrm>
            <a:off x="840012" y="1419276"/>
            <a:ext cx="262990" cy="21984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CC025DE8-5D6D-D9A6-F8C7-DE1E606D9ACB}"/>
              </a:ext>
            </a:extLst>
          </p:cNvPr>
          <p:cNvSpPr/>
          <p:nvPr/>
        </p:nvSpPr>
        <p:spPr>
          <a:xfrm>
            <a:off x="1176096" y="3155153"/>
            <a:ext cx="245666" cy="267055"/>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7069885"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22</a:t>
            </a:fld>
            <a:endParaRPr lang="ja-JP" altLang="en-US" sz="2000" dirty="0">
              <a:latin typeface="Arial" panose="020B0604020202020204" pitchFamily="34" charset="0"/>
            </a:endParaRPr>
          </a:p>
        </p:txBody>
      </p:sp>
      <p:sp>
        <p:nvSpPr>
          <p:cNvPr id="54" name="テキスト ボックス 53"/>
          <p:cNvSpPr txBox="1"/>
          <p:nvPr/>
        </p:nvSpPr>
        <p:spPr>
          <a:xfrm rot="936164">
            <a:off x="23463" y="1753005"/>
            <a:ext cx="569387" cy="246221"/>
          </a:xfrm>
          <a:prstGeom prst="rect">
            <a:avLst/>
          </a:prstGeom>
          <a:noFill/>
          <a:ln>
            <a:noFill/>
          </a:ln>
        </p:spPr>
        <p:txBody>
          <a:bodyPr wrap="none" rtlCol="0">
            <a:spAutoFit/>
          </a:bodyPr>
          <a:lstStyle/>
          <a:p>
            <a:r>
              <a:rPr lang="ja-JP" altLang="en-US" sz="1000" dirty="0"/>
              <a:t>大和川</a:t>
            </a:r>
            <a:endParaRPr lang="zh-TW" altLang="en-US" sz="1000" dirty="0"/>
          </a:p>
        </p:txBody>
      </p:sp>
      <p:grpSp>
        <p:nvGrpSpPr>
          <p:cNvPr id="3" name="グループ化 2">
            <a:extLst>
              <a:ext uri="{FF2B5EF4-FFF2-40B4-BE49-F238E27FC236}">
                <a16:creationId xmlns:a16="http://schemas.microsoft.com/office/drawing/2014/main" id="{EDFD969E-AB90-134F-8DC6-DC5CF7E6779D}"/>
              </a:ext>
            </a:extLst>
          </p:cNvPr>
          <p:cNvGrpSpPr/>
          <p:nvPr/>
        </p:nvGrpSpPr>
        <p:grpSpPr>
          <a:xfrm>
            <a:off x="103125" y="3728912"/>
            <a:ext cx="349328" cy="337776"/>
            <a:chOff x="7006378" y="2325764"/>
            <a:chExt cx="444090" cy="452846"/>
          </a:xfrm>
          <a:solidFill>
            <a:schemeClr val="bg1"/>
          </a:solidFill>
        </p:grpSpPr>
        <p:pic>
          <p:nvPicPr>
            <p:cNvPr id="4" name="Object 3">
              <a:extLst>
                <a:ext uri="{FF2B5EF4-FFF2-40B4-BE49-F238E27FC236}">
                  <a16:creationId xmlns:a16="http://schemas.microsoft.com/office/drawing/2014/main" id="{36C3C648-CA8F-BE62-A04F-E10EA8A1D92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18" t="17288" r="16789" b="15519"/>
            <a:stretch/>
          </p:blipFill>
          <p:spPr bwMode="auto">
            <a:xfrm rot="2899641">
              <a:off x="7002000" y="2330142"/>
              <a:ext cx="452846" cy="44409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WordArt 58">
              <a:extLst>
                <a:ext uri="{FF2B5EF4-FFF2-40B4-BE49-F238E27FC236}">
                  <a16:creationId xmlns:a16="http://schemas.microsoft.com/office/drawing/2014/main" id="{E4986172-FBFE-4D6D-E516-2AB903125A50}"/>
                </a:ext>
              </a:extLst>
            </p:cNvPr>
            <p:cNvSpPr>
              <a:spLocks noChangeArrowheads="1" noChangeShapeType="1" noTextEdit="1"/>
            </p:cNvSpPr>
            <p:nvPr/>
          </p:nvSpPr>
          <p:spPr bwMode="auto">
            <a:xfrm rot="21317328">
              <a:off x="7178938" y="2493550"/>
              <a:ext cx="138116" cy="108704"/>
            </a:xfrm>
            <a:prstGeom prst="rect">
              <a:avLst/>
            </a:prstGeom>
            <a:grpFill/>
            <a:extLst>
              <a:ext uri="{AF507438-7753-43E0-B8FC-AC1667EBCBE1}">
                <a14:hiddenEffects xmlns:a14="http://schemas.microsoft.com/office/drawing/2010/main">
                  <a:effectLst/>
                </a14:hiddenEffects>
              </a:ext>
            </a:extLst>
          </p:spPr>
          <p:txBody>
            <a:bodyPr fromWordArt="1">
              <a:prstTxWarp prst="textPlain">
                <a:avLst>
                  <a:gd name="adj" fmla="val 50000"/>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defRPr/>
              </a:pPr>
              <a:r>
                <a:rPr lang="en-US" altLang="ja-JP"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rPr>
                <a:t>N</a:t>
              </a:r>
              <a:endParaRPr lang="ja-JP" altLang="en-US" sz="1800" kern="10" dirty="0">
                <a:ln w="9525">
                  <a:solidFill>
                    <a:srgbClr val="000000"/>
                  </a:solidFill>
                  <a:round/>
                  <a:headEnd/>
                  <a:tailEnd/>
                </a:ln>
                <a:solidFill>
                  <a:srgbClr xmlns:mc="http://schemas.openxmlformats.org/markup-compatibility/2006" xmlns:a14="http://schemas.microsoft.com/office/drawing/2010/main" val="000000" mc:Ignorable="a14" a14:legacySpreadsheetColorIndex="8"/>
                </a:solidFill>
                <a:latin typeface="Viner Hand ITC"/>
              </a:endParaRPr>
            </a:p>
          </p:txBody>
        </p:sp>
      </p:grpSp>
      <p:sp>
        <p:nvSpPr>
          <p:cNvPr id="16" name="楕円 15">
            <a:extLst>
              <a:ext uri="{FF2B5EF4-FFF2-40B4-BE49-F238E27FC236}">
                <a16:creationId xmlns:a16="http://schemas.microsoft.com/office/drawing/2014/main" id="{5544B316-C447-1FE4-2FE3-3B602E1453F4}"/>
              </a:ext>
            </a:extLst>
          </p:cNvPr>
          <p:cNvSpPr/>
          <p:nvPr/>
        </p:nvSpPr>
        <p:spPr>
          <a:xfrm>
            <a:off x="1036984" y="2646741"/>
            <a:ext cx="348628" cy="32581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D7AE60B7-1CF8-DCBB-C3E1-DDA6E01560DF}"/>
              </a:ext>
            </a:extLst>
          </p:cNvPr>
          <p:cNvCxnSpPr>
            <a:cxnSpLocks/>
            <a:endCxn id="16" idx="5"/>
          </p:cNvCxnSpPr>
          <p:nvPr/>
        </p:nvCxnSpPr>
        <p:spPr>
          <a:xfrm flipH="1" flipV="1">
            <a:off x="1334557" y="2924839"/>
            <a:ext cx="496543" cy="31380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009070C4-7D59-9E78-76C9-4DD32EE3C058}"/>
              </a:ext>
            </a:extLst>
          </p:cNvPr>
          <p:cNvSpPr txBox="1"/>
          <p:nvPr/>
        </p:nvSpPr>
        <p:spPr>
          <a:xfrm>
            <a:off x="1875813" y="3054192"/>
            <a:ext cx="704039"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藤井寺市</a:t>
            </a:r>
            <a:endParaRPr kumimoji="1" lang="en-US" altLang="ja-JP" sz="1000" dirty="0"/>
          </a:p>
          <a:p>
            <a:r>
              <a:rPr kumimoji="1" lang="ja-JP" altLang="en-US" sz="1000" dirty="0"/>
              <a:t>まちづくり</a:t>
            </a:r>
          </a:p>
        </p:txBody>
      </p:sp>
      <p:sp>
        <p:nvSpPr>
          <p:cNvPr id="28" name="正方形/長方形 27">
            <a:extLst>
              <a:ext uri="{FF2B5EF4-FFF2-40B4-BE49-F238E27FC236}">
                <a16:creationId xmlns:a16="http://schemas.microsoft.com/office/drawing/2014/main" id="{487EF636-4CD9-5DDF-0B1B-C466039637E8}"/>
              </a:ext>
            </a:extLst>
          </p:cNvPr>
          <p:cNvSpPr/>
          <p:nvPr/>
        </p:nvSpPr>
        <p:spPr>
          <a:xfrm rot="2108870">
            <a:off x="1765779" y="1431161"/>
            <a:ext cx="809837" cy="230832"/>
          </a:xfrm>
          <a:prstGeom prst="rect">
            <a:avLst/>
          </a:prstGeom>
          <a:noFill/>
          <a:ln w="19050">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BDAADA7B-61EE-E516-3D75-85B2C04B9248}"/>
              </a:ext>
            </a:extLst>
          </p:cNvPr>
          <p:cNvSpPr txBox="1"/>
          <p:nvPr/>
        </p:nvSpPr>
        <p:spPr>
          <a:xfrm>
            <a:off x="2450453" y="793551"/>
            <a:ext cx="1082348" cy="246221"/>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滑走路改修工事</a:t>
            </a:r>
            <a:endParaRPr kumimoji="1" lang="en-US" altLang="ja-JP" sz="1000" dirty="0"/>
          </a:p>
        </p:txBody>
      </p:sp>
      <p:cxnSp>
        <p:nvCxnSpPr>
          <p:cNvPr id="32" name="直線矢印コネクタ 31">
            <a:extLst>
              <a:ext uri="{FF2B5EF4-FFF2-40B4-BE49-F238E27FC236}">
                <a16:creationId xmlns:a16="http://schemas.microsoft.com/office/drawing/2014/main" id="{94FF33B1-D9B4-DBA7-4B98-5C31EC4D56A7}"/>
              </a:ext>
            </a:extLst>
          </p:cNvPr>
          <p:cNvCxnSpPr>
            <a:cxnSpLocks/>
            <a:stCxn id="31" idx="1"/>
          </p:cNvCxnSpPr>
          <p:nvPr/>
        </p:nvCxnSpPr>
        <p:spPr>
          <a:xfrm flipH="1">
            <a:off x="2076976" y="916662"/>
            <a:ext cx="373477" cy="41961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8" name="左中かっこ 37">
            <a:extLst>
              <a:ext uri="{FF2B5EF4-FFF2-40B4-BE49-F238E27FC236}">
                <a16:creationId xmlns:a16="http://schemas.microsoft.com/office/drawing/2014/main" id="{05C1F5DB-BA36-858B-4FA4-7895A62EA7A8}"/>
              </a:ext>
            </a:extLst>
          </p:cNvPr>
          <p:cNvSpPr/>
          <p:nvPr/>
        </p:nvSpPr>
        <p:spPr>
          <a:xfrm>
            <a:off x="706884" y="2588265"/>
            <a:ext cx="207224" cy="774383"/>
          </a:xfrm>
          <a:prstGeom prst="lef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40" name="テキスト ボックス 39">
            <a:extLst>
              <a:ext uri="{FF2B5EF4-FFF2-40B4-BE49-F238E27FC236}">
                <a16:creationId xmlns:a16="http://schemas.microsoft.com/office/drawing/2014/main" id="{C22BB43A-2CCE-DDEC-6BA1-2B56059940EB}"/>
              </a:ext>
            </a:extLst>
          </p:cNvPr>
          <p:cNvSpPr txBox="1"/>
          <p:nvPr/>
        </p:nvSpPr>
        <p:spPr>
          <a:xfrm>
            <a:off x="84339" y="2822142"/>
            <a:ext cx="569387" cy="400110"/>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000" dirty="0"/>
              <a:t>先行</a:t>
            </a:r>
            <a:endParaRPr kumimoji="1" lang="en-US" altLang="ja-JP" sz="1000" dirty="0"/>
          </a:p>
          <a:p>
            <a:r>
              <a:rPr kumimoji="1" lang="ja-JP" altLang="en-US" sz="1000" dirty="0"/>
              <a:t>買収地</a:t>
            </a:r>
            <a:endParaRPr kumimoji="1" lang="en-US" altLang="ja-JP" sz="1000" dirty="0"/>
          </a:p>
        </p:txBody>
      </p:sp>
      <p:sp>
        <p:nvSpPr>
          <p:cNvPr id="35" name="テキスト ボックス 34"/>
          <p:cNvSpPr txBox="1"/>
          <p:nvPr/>
        </p:nvSpPr>
        <p:spPr>
          <a:xfrm flipH="1">
            <a:off x="7944565" y="-43369"/>
            <a:ext cx="1199435" cy="646331"/>
          </a:xfrm>
          <a:prstGeom prst="rect">
            <a:avLst/>
          </a:prstGeom>
          <a:noFill/>
        </p:spPr>
        <p:txBody>
          <a:bodyPr wrap="square" rtlCol="0">
            <a:spAutoFit/>
          </a:bodyPr>
          <a:lstStyle/>
          <a:p>
            <a:r>
              <a:rPr kumimoji="1" lang="ja-JP" altLang="en-US" sz="3600" b="1" dirty="0">
                <a:solidFill>
                  <a:srgbClr val="0000FF"/>
                </a:solidFill>
              </a:rPr>
              <a:t>追加</a:t>
            </a:r>
          </a:p>
        </p:txBody>
      </p:sp>
      <p:sp>
        <p:nvSpPr>
          <p:cNvPr id="2" name="角丸四角形吹き出し 1"/>
          <p:cNvSpPr/>
          <p:nvPr/>
        </p:nvSpPr>
        <p:spPr>
          <a:xfrm>
            <a:off x="6697125" y="1391283"/>
            <a:ext cx="2370960" cy="774334"/>
          </a:xfrm>
          <a:prstGeom prst="wedgeRoundRectCallout">
            <a:avLst>
              <a:gd name="adj1" fmla="val -41003"/>
              <a:gd name="adj2" fmla="val 70816"/>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航空局協議</a:t>
            </a:r>
            <a:endParaRPr lang="en-US" altLang="ja-JP" sz="1200" dirty="0">
              <a:solidFill>
                <a:schemeClr val="tx1"/>
              </a:solidFill>
            </a:endParaRPr>
          </a:p>
          <a:p>
            <a:r>
              <a:rPr kumimoji="1" lang="ja-JP" altLang="en-US" sz="1200" dirty="0">
                <a:solidFill>
                  <a:schemeClr val="tx1"/>
                </a:solidFill>
              </a:rPr>
              <a:t>大和川河川事務所協議</a:t>
            </a:r>
            <a:endParaRPr kumimoji="1" lang="en-US" altLang="ja-JP" sz="1200" dirty="0">
              <a:solidFill>
                <a:schemeClr val="tx1"/>
              </a:solidFill>
            </a:endParaRPr>
          </a:p>
          <a:p>
            <a:r>
              <a:rPr kumimoji="1" lang="ja-JP" altLang="en-US" sz="1200" dirty="0">
                <a:solidFill>
                  <a:schemeClr val="tx1"/>
                </a:solidFill>
              </a:rPr>
              <a:t>橋梁景観協議　に時間を要した。</a:t>
            </a:r>
            <a:endParaRPr kumimoji="1" lang="en-US" altLang="ja-JP" sz="1200" dirty="0">
              <a:solidFill>
                <a:schemeClr val="tx1"/>
              </a:solidFill>
            </a:endParaRPr>
          </a:p>
        </p:txBody>
      </p:sp>
      <p:sp>
        <p:nvSpPr>
          <p:cNvPr id="39" name="角丸四角形吹き出し 38"/>
          <p:cNvSpPr/>
          <p:nvPr/>
        </p:nvSpPr>
        <p:spPr>
          <a:xfrm>
            <a:off x="4414751" y="3724081"/>
            <a:ext cx="1543485" cy="774334"/>
          </a:xfrm>
          <a:prstGeom prst="wedgeRoundRectCallout">
            <a:avLst>
              <a:gd name="adj1" fmla="val 42908"/>
              <a:gd name="adj2" fmla="val -87190"/>
              <a:gd name="adj3" fmla="val 16667"/>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rPr>
              <a:t>地権者との協議に時間を要した。</a:t>
            </a:r>
            <a:endParaRPr kumimoji="1" lang="en-US" altLang="ja-JP" sz="1200" dirty="0">
              <a:solidFill>
                <a:schemeClr val="tx1"/>
              </a:solidFill>
            </a:endParaRPr>
          </a:p>
        </p:txBody>
      </p:sp>
    </p:spTree>
    <p:extLst>
      <p:ext uri="{BB962C8B-B14F-4D97-AF65-F5344CB8AC3E}">
        <p14:creationId xmlns:p14="http://schemas.microsoft.com/office/powerpoint/2010/main" val="1041266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22225" y="-12700"/>
            <a:ext cx="9166225" cy="561975"/>
          </a:xfrm>
          <a:gradFill rotWithShape="1">
            <a:gsLst>
              <a:gs pos="0">
                <a:schemeClr val="accent1"/>
              </a:gs>
              <a:gs pos="50000">
                <a:schemeClr val="bg1"/>
              </a:gs>
              <a:gs pos="100000">
                <a:schemeClr val="accent1"/>
              </a:gs>
            </a:gsLst>
            <a:lin ang="5400000" scaled="1"/>
          </a:gradFill>
        </p:spPr>
        <p:txBody>
          <a:bodyPr wrap="none" lIns="91435" tIns="45717" rIns="91435" bIns="45717"/>
          <a:lstStyle>
            <a:defPPr>
              <a:defRPr lang="ja-JP"/>
            </a:defPPr>
            <a:lvl1pPr algn="ctr" rtl="0" fontAlgn="base">
              <a:spcBef>
                <a:spcPct val="0"/>
              </a:spcBef>
              <a:spcAft>
                <a:spcPct val="0"/>
              </a:spcAft>
              <a:defRPr kumimoji="1" kern="1200">
                <a:solidFill>
                  <a:schemeClr val="tx1"/>
                </a:solidFill>
                <a:latin typeface="Arial" charset="0"/>
                <a:ea typeface="ＭＳ Ｐゴシック" charset="-128"/>
                <a:cs typeface="+mn-cs"/>
              </a:defRPr>
            </a:lvl1pPr>
            <a:lvl2pPr marL="457200" algn="ctr" rtl="0" fontAlgn="base">
              <a:spcBef>
                <a:spcPct val="0"/>
              </a:spcBef>
              <a:spcAft>
                <a:spcPct val="0"/>
              </a:spcAft>
              <a:defRPr kumimoji="1" kern="1200">
                <a:solidFill>
                  <a:schemeClr val="tx1"/>
                </a:solidFill>
                <a:latin typeface="Arial" charset="0"/>
                <a:ea typeface="ＭＳ Ｐゴシック" charset="-128"/>
                <a:cs typeface="+mn-cs"/>
              </a:defRPr>
            </a:lvl2pPr>
            <a:lvl3pPr marL="914400" algn="ctr" rtl="0" fontAlgn="base">
              <a:spcBef>
                <a:spcPct val="0"/>
              </a:spcBef>
              <a:spcAft>
                <a:spcPct val="0"/>
              </a:spcAft>
              <a:defRPr kumimoji="1" kern="1200">
                <a:solidFill>
                  <a:schemeClr val="tx1"/>
                </a:solidFill>
                <a:latin typeface="Arial" charset="0"/>
                <a:ea typeface="ＭＳ Ｐゴシック" charset="-128"/>
                <a:cs typeface="+mn-cs"/>
              </a:defRPr>
            </a:lvl3pPr>
            <a:lvl4pPr marL="1371600" algn="ctr" rtl="0" fontAlgn="base">
              <a:spcBef>
                <a:spcPct val="0"/>
              </a:spcBef>
              <a:spcAft>
                <a:spcPct val="0"/>
              </a:spcAft>
              <a:defRPr kumimoji="1" kern="1200">
                <a:solidFill>
                  <a:schemeClr val="tx1"/>
                </a:solidFill>
                <a:latin typeface="Arial" charset="0"/>
                <a:ea typeface="ＭＳ Ｐゴシック" charset="-128"/>
                <a:cs typeface="+mn-cs"/>
              </a:defRPr>
            </a:lvl4pPr>
            <a:lvl5pPr marL="1828800" algn="ctr"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３．事業の進捗の見込み、コスト縮減の工夫等</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987"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607A7785-AA0F-430A-8015-55A6A4A77156}" type="slidenum">
              <a:rPr lang="ja-JP" altLang="en-US" sz="2000" smtClean="0">
                <a:latin typeface="Arial" panose="020B0604020202020204" pitchFamily="34" charset="0"/>
              </a:rPr>
              <a:pPr>
                <a:spcBef>
                  <a:spcPct val="0"/>
                </a:spcBef>
                <a:buFontTx/>
                <a:buNone/>
              </a:pPr>
              <a:t>23</a:t>
            </a:fld>
            <a:endParaRPr lang="ja-JP" altLang="en-US" sz="2000">
              <a:latin typeface="Arial" panose="020B0604020202020204" pitchFamily="34" charset="0"/>
            </a:endParaRPr>
          </a:p>
        </p:txBody>
      </p:sp>
      <p:sp>
        <p:nvSpPr>
          <p:cNvPr id="41989" name="正方形/長方形 4"/>
          <p:cNvSpPr>
            <a:spLocks noChangeArrowheads="1"/>
          </p:cNvSpPr>
          <p:nvPr/>
        </p:nvSpPr>
        <p:spPr bwMode="auto">
          <a:xfrm>
            <a:off x="-22225" y="568157"/>
            <a:ext cx="53467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HGSｺﾞｼｯｸM" panose="020B0600000000000000" pitchFamily="50" charset="-128"/>
                <a:ea typeface="HGSｺﾞｼｯｸM" panose="020B0600000000000000" pitchFamily="50" charset="-128"/>
              </a:rPr>
              <a:t>■コスト縮減や代替案立案等の可能性の視点</a:t>
            </a:r>
            <a:endParaRPr lang="ja-JP" altLang="en-US" sz="2000" b="1" dirty="0">
              <a:latin typeface="Arial" panose="020B0604020202020204" pitchFamily="34" charset="0"/>
            </a:endParaRPr>
          </a:p>
        </p:txBody>
      </p:sp>
      <p:sp>
        <p:nvSpPr>
          <p:cNvPr id="91" name="正方形/長方形 90"/>
          <p:cNvSpPr/>
          <p:nvPr/>
        </p:nvSpPr>
        <p:spPr>
          <a:xfrm>
            <a:off x="124920" y="987089"/>
            <a:ext cx="8953348" cy="5734903"/>
          </a:xfrm>
          <a:prstGeom prst="rect">
            <a:avLst/>
          </a:prstGeom>
          <a:ln>
            <a:solidFill>
              <a:schemeClr val="tx2">
                <a:lumMod val="50000"/>
              </a:schemeClr>
            </a:solidFill>
          </a:ln>
        </p:spPr>
        <p:txBody>
          <a:bodyPr wrap="square">
            <a:spAutoFit/>
          </a:bodyPr>
          <a:lstStyle/>
          <a:p>
            <a:pPr>
              <a:lnSpc>
                <a:spcPts val="2200"/>
              </a:lnSpc>
              <a:defRPr/>
            </a:pPr>
            <a:r>
              <a:rPr lang="ja-JP" altLang="en-US" b="1" dirty="0"/>
              <a:t>［コスト縮減］</a:t>
            </a:r>
            <a:endParaRPr lang="en-US" altLang="ja-JP" b="1" dirty="0"/>
          </a:p>
          <a:p>
            <a:pPr>
              <a:lnSpc>
                <a:spcPts val="2200"/>
              </a:lnSpc>
              <a:defRPr/>
            </a:pPr>
            <a:r>
              <a:rPr lang="ja-JP" altLang="en-US" dirty="0"/>
              <a:t>・電線共同溝の整備にあたり、①浅層埋設方式を活用することによる掘削土量の削減、支障</a:t>
            </a:r>
            <a:endParaRPr lang="en-US" altLang="ja-JP" dirty="0"/>
          </a:p>
          <a:p>
            <a:pPr>
              <a:lnSpc>
                <a:spcPts val="2200"/>
              </a:lnSpc>
              <a:defRPr/>
            </a:pPr>
            <a:r>
              <a:rPr lang="ja-JP" altLang="en-US" dirty="0"/>
              <a:t>　物移設の減少によるコスト縮減方法や、②管路部へＦＥＰ管を採用することによる材料費の</a:t>
            </a:r>
            <a:endParaRPr lang="en-US" altLang="ja-JP" dirty="0"/>
          </a:p>
          <a:p>
            <a:pPr>
              <a:lnSpc>
                <a:spcPts val="2200"/>
              </a:lnSpc>
              <a:defRPr/>
            </a:pPr>
            <a:r>
              <a:rPr lang="ja-JP" altLang="en-US" dirty="0"/>
              <a:t>　削減、施工の省力化によるコスト縮減方法の</a:t>
            </a:r>
            <a:endParaRPr lang="en-US" altLang="ja-JP" dirty="0"/>
          </a:p>
          <a:p>
            <a:pPr>
              <a:lnSpc>
                <a:spcPts val="2200"/>
              </a:lnSpc>
              <a:defRPr/>
            </a:pPr>
            <a:r>
              <a:rPr lang="ja-JP" altLang="en-US" dirty="0"/>
              <a:t>　導入を検討していく。</a:t>
            </a:r>
          </a:p>
          <a:p>
            <a:pPr>
              <a:lnSpc>
                <a:spcPts val="2200"/>
              </a:lnSpc>
              <a:defRPr/>
            </a:pPr>
            <a:endParaRPr lang="en-US" altLang="ja-JP" dirty="0"/>
          </a:p>
          <a:p>
            <a:pPr>
              <a:lnSpc>
                <a:spcPts val="2200"/>
              </a:lnSpc>
              <a:defRPr/>
            </a:pPr>
            <a:r>
              <a:rPr lang="ja-JP" altLang="en-US" dirty="0"/>
              <a:t>・都市計画変更により、</a:t>
            </a:r>
          </a:p>
          <a:p>
            <a:pPr>
              <a:lnSpc>
                <a:spcPts val="2200"/>
              </a:lnSpc>
              <a:defRPr/>
            </a:pPr>
            <a:r>
              <a:rPr lang="ja-JP" altLang="en-US" dirty="0"/>
              <a:t>　　車線数の見直し（</a:t>
            </a:r>
            <a:r>
              <a:rPr lang="en-US" altLang="ja-JP" dirty="0"/>
              <a:t>6</a:t>
            </a:r>
            <a:r>
              <a:rPr lang="ja-JP" altLang="en-US" dirty="0"/>
              <a:t>車線から</a:t>
            </a:r>
            <a:r>
              <a:rPr lang="en-US" altLang="ja-JP" dirty="0"/>
              <a:t>4</a:t>
            </a:r>
            <a:r>
              <a:rPr lang="ja-JP" altLang="en-US" dirty="0"/>
              <a:t>車線）、</a:t>
            </a:r>
          </a:p>
          <a:p>
            <a:pPr>
              <a:lnSpc>
                <a:spcPts val="2200"/>
              </a:lnSpc>
              <a:defRPr/>
            </a:pPr>
            <a:r>
              <a:rPr lang="ja-JP" altLang="en-US" dirty="0"/>
              <a:t>　　道路構造の変更（立体交差から平面交差）、</a:t>
            </a:r>
          </a:p>
          <a:p>
            <a:pPr>
              <a:lnSpc>
                <a:spcPts val="2200"/>
              </a:lnSpc>
              <a:defRPr/>
            </a:pPr>
            <a:r>
              <a:rPr lang="ja-JP" altLang="en-US" dirty="0"/>
              <a:t>　　八尾空港敷地内への線形の見直し</a:t>
            </a:r>
          </a:p>
          <a:p>
            <a:pPr>
              <a:lnSpc>
                <a:spcPts val="2200"/>
              </a:lnSpc>
              <a:defRPr/>
            </a:pPr>
            <a:r>
              <a:rPr lang="ja-JP" altLang="en-US" dirty="0"/>
              <a:t>　により、コスト縮減を図っている。</a:t>
            </a:r>
          </a:p>
          <a:p>
            <a:pPr>
              <a:lnSpc>
                <a:spcPts val="2200"/>
              </a:lnSpc>
              <a:defRPr/>
            </a:pPr>
            <a:endParaRPr lang="en-US" altLang="ja-JP" b="1" dirty="0"/>
          </a:p>
          <a:p>
            <a:pPr>
              <a:lnSpc>
                <a:spcPts val="2200"/>
              </a:lnSpc>
              <a:defRPr/>
            </a:pPr>
            <a:endParaRPr lang="en-US" altLang="ja-JP" b="1" dirty="0"/>
          </a:p>
          <a:p>
            <a:pPr>
              <a:lnSpc>
                <a:spcPts val="2200"/>
              </a:lnSpc>
              <a:defRPr/>
            </a:pPr>
            <a:r>
              <a:rPr lang="ja-JP" altLang="en-US" b="1" dirty="0"/>
              <a:t>［代替案立案等の可能性］</a:t>
            </a:r>
            <a:endParaRPr lang="en-US" altLang="ja-JP" b="1" dirty="0"/>
          </a:p>
          <a:p>
            <a:pPr>
              <a:lnSpc>
                <a:spcPts val="2200"/>
              </a:lnSpc>
              <a:defRPr/>
            </a:pPr>
            <a:r>
              <a:rPr lang="ja-JP" altLang="en-US" dirty="0"/>
              <a:t>・本事業区間は都市計画決定に基づき</a:t>
            </a:r>
            <a:endParaRPr lang="en-US" altLang="ja-JP" dirty="0"/>
          </a:p>
          <a:p>
            <a:pPr>
              <a:lnSpc>
                <a:spcPts val="2200"/>
              </a:lnSpc>
              <a:defRPr/>
            </a:pPr>
            <a:r>
              <a:rPr lang="ja-JP" altLang="en-US" dirty="0"/>
              <a:t>　実施するものである。</a:t>
            </a:r>
            <a:endParaRPr lang="en-US" altLang="ja-JP" dirty="0"/>
          </a:p>
          <a:p>
            <a:pPr>
              <a:lnSpc>
                <a:spcPts val="2200"/>
              </a:lnSpc>
              <a:defRPr/>
            </a:pPr>
            <a:r>
              <a:rPr lang="ja-JP" altLang="en-US" dirty="0"/>
              <a:t>・中部広域防災拠点へのアクセス道路となる、</a:t>
            </a:r>
            <a:endParaRPr lang="en-US" altLang="ja-JP" dirty="0"/>
          </a:p>
          <a:p>
            <a:pPr>
              <a:lnSpc>
                <a:spcPts val="2200"/>
              </a:lnSpc>
              <a:defRPr/>
            </a:pPr>
            <a:r>
              <a:rPr lang="ja-JP" altLang="en-US" dirty="0"/>
              <a:t>　都市計画道路は本路線のみである。</a:t>
            </a:r>
          </a:p>
          <a:p>
            <a:pPr>
              <a:lnSpc>
                <a:spcPts val="2200"/>
              </a:lnSpc>
              <a:defRPr/>
            </a:pPr>
            <a:endParaRPr lang="en-US" altLang="ja-JP" dirty="0"/>
          </a:p>
          <a:p>
            <a:pPr>
              <a:lnSpc>
                <a:spcPts val="2200"/>
              </a:lnSpc>
              <a:defRPr/>
            </a:pPr>
            <a:r>
              <a:rPr lang="ja-JP" altLang="en-US" dirty="0"/>
              <a:t>以上のことから、原案が適切である。　　　　　　　　　　　　　</a:t>
            </a:r>
            <a:endParaRPr lang="en-US" altLang="ja-JP" dirty="0"/>
          </a:p>
        </p:txBody>
      </p:sp>
      <p:pic>
        <p:nvPicPr>
          <p:cNvPr id="4" name="図 3"/>
          <p:cNvPicPr>
            <a:picLocks noChangeAspect="1"/>
          </p:cNvPicPr>
          <p:nvPr/>
        </p:nvPicPr>
        <p:blipFill>
          <a:blip r:embed="rId2"/>
          <a:stretch>
            <a:fillRect/>
          </a:stretch>
        </p:blipFill>
        <p:spPr>
          <a:xfrm>
            <a:off x="4637825" y="1988840"/>
            <a:ext cx="4424690" cy="4488160"/>
          </a:xfrm>
          <a:prstGeom prst="rect">
            <a:avLst/>
          </a:prstGeom>
        </p:spPr>
      </p:pic>
      <p:sp>
        <p:nvSpPr>
          <p:cNvPr id="5" name="左中かっこ 4"/>
          <p:cNvSpPr/>
          <p:nvPr/>
        </p:nvSpPr>
        <p:spPr>
          <a:xfrm>
            <a:off x="195009" y="3035800"/>
            <a:ext cx="211986" cy="72008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7D660727-A0C8-975E-0319-2CFFBF798AEF}"/>
              </a:ext>
            </a:extLst>
          </p:cNvPr>
          <p:cNvSpPr/>
          <p:nvPr/>
        </p:nvSpPr>
        <p:spPr bwMode="auto">
          <a:xfrm>
            <a:off x="4634713" y="6465589"/>
            <a:ext cx="1906116" cy="215444"/>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algn="ctr">
              <a:defRPr/>
            </a:pPr>
            <a:r>
              <a:rPr lang="en-US" altLang="ja-JP" sz="1400" dirty="0">
                <a:solidFill>
                  <a:schemeClr val="tx1"/>
                </a:solidFill>
              </a:rPr>
              <a:t>《</a:t>
            </a:r>
            <a:r>
              <a:rPr lang="ja-JP" altLang="en-US" sz="1400" dirty="0">
                <a:solidFill>
                  <a:schemeClr val="tx1"/>
                </a:solidFill>
              </a:rPr>
              <a:t>都市計画変更内容</a:t>
            </a:r>
            <a:r>
              <a:rPr lang="en-US" altLang="ja-JP" sz="1400" dirty="0">
                <a:solidFill>
                  <a:schemeClr val="tx1"/>
                </a:solidFill>
              </a:rPr>
              <a:t>》</a:t>
            </a:r>
          </a:p>
        </p:txBody>
      </p:sp>
    </p:spTree>
    <p:extLst>
      <p:ext uri="{BB962C8B-B14F-4D97-AF65-F5344CB8AC3E}">
        <p14:creationId xmlns:p14="http://schemas.microsoft.com/office/powerpoint/2010/main" val="2142058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250825" y="620688"/>
            <a:ext cx="8569325" cy="5856312"/>
          </a:xfrm>
          <a:prstGeom prst="roundRect">
            <a:avLst>
              <a:gd name="adj" fmla="val 6282"/>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ja-JP" sz="2400" b="1" dirty="0">
                <a:solidFill>
                  <a:schemeClr val="tx1"/>
                </a:solidFill>
                <a:latin typeface="ＭＳ ゴシック" panose="020B0609070205080204" pitchFamily="49" charset="-128"/>
                <a:ea typeface="ＭＳ ゴシック" panose="020B0609070205080204" pitchFamily="49" charset="-128"/>
              </a:rPr>
              <a:t>○事業</a:t>
            </a:r>
            <a:r>
              <a:rPr lang="ja-JP" altLang="en-US" sz="2400" b="1" dirty="0">
                <a:solidFill>
                  <a:schemeClr val="tx1"/>
                </a:solidFill>
                <a:latin typeface="ＭＳ ゴシック" panose="020B0609070205080204" pitchFamily="49" charset="-128"/>
                <a:ea typeface="ＭＳ ゴシック" panose="020B0609070205080204" pitchFamily="49" charset="-128"/>
              </a:rPr>
              <a:t>継続</a:t>
            </a:r>
            <a:endParaRPr lang="ja-JP" altLang="ja-JP" sz="2400" b="1"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400" dirty="0">
                <a:solidFill>
                  <a:schemeClr val="tx1"/>
                </a:solidFill>
                <a:latin typeface="ＭＳ ゴシック" panose="020B0609070205080204" pitchFamily="49" charset="-128"/>
                <a:ea typeface="ＭＳ ゴシック" panose="020B0609070205080204" pitchFamily="49" charset="-128"/>
              </a:rPr>
              <a:t> </a:t>
            </a:r>
            <a:endParaRPr lang="ja-JP" altLang="ja-JP" sz="2400" dirty="0">
              <a:solidFill>
                <a:schemeClr val="tx1"/>
              </a:solidFill>
              <a:latin typeface="ＭＳ ゴシック" panose="020B0609070205080204" pitchFamily="49" charset="-128"/>
              <a:ea typeface="ＭＳ ゴシック" panose="020B0609070205080204" pitchFamily="49" charset="-128"/>
            </a:endParaRPr>
          </a:p>
          <a:p>
            <a:pPr>
              <a:defRPr/>
            </a:pPr>
            <a:r>
              <a:rPr lang="ja-JP" altLang="ja-JP" sz="2000" dirty="0">
                <a:solidFill>
                  <a:schemeClr val="tx1"/>
                </a:solidFill>
                <a:latin typeface="ＭＳ ゴシック" panose="020B0609070205080204" pitchFamily="49" charset="-128"/>
                <a:ea typeface="ＭＳ ゴシック" panose="020B0609070205080204" pitchFamily="49" charset="-128"/>
              </a:rPr>
              <a:t>＜判断の理由＞</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大和川以南から大阪府中部広域防災拠点及び大阪府広域医療搬送拠点への重要なアクセス道路となるため、広域緊急交通路として位置付けることで、防災機能の強化に寄与すること。また、中部広域防災拠点及び大阪府広域医療搬送拠点へのアクセス道路となる都市計画道路は、本路線のみであること。</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・本事業により、広域的な幹線道路ネットワークが強化され、並走する府道大阪中央環状線や国道</a:t>
            </a:r>
            <a:r>
              <a:rPr lang="en-US" altLang="ja-JP" sz="2000" dirty="0">
                <a:solidFill>
                  <a:schemeClr val="tx1"/>
                </a:solidFill>
                <a:latin typeface="ＭＳ ゴシック" panose="020B0609070205080204" pitchFamily="49" charset="-128"/>
                <a:ea typeface="ＭＳ ゴシック" panose="020B0609070205080204" pitchFamily="49" charset="-128"/>
              </a:rPr>
              <a:t>170</a:t>
            </a:r>
            <a:r>
              <a:rPr lang="ja-JP" altLang="en-US" sz="2000" dirty="0">
                <a:solidFill>
                  <a:schemeClr val="tx1"/>
                </a:solidFill>
                <a:latin typeface="ＭＳ ゴシック" panose="020B0609070205080204" pitchFamily="49" charset="-128"/>
                <a:ea typeface="ＭＳ ゴシック" panose="020B0609070205080204" pitchFamily="49" charset="-128"/>
              </a:rPr>
              <a:t>号などの周辺道路の交通負荷の軽減、渋滞の緩和に寄与すること。</a:t>
            </a: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・十分な幅員が確保された歩道及び自転車道を整備することにより、歩行者、自転車の安全が確保され、快適性が向上すること。</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marL="266700" indent="-266700">
              <a:defRPr/>
            </a:pPr>
            <a:r>
              <a:rPr lang="ja-JP" altLang="en-US" sz="2000" dirty="0">
                <a:solidFill>
                  <a:schemeClr val="tx1"/>
                </a:solidFill>
                <a:latin typeface="ＭＳ ゴシック" panose="020B0609070205080204" pitchFamily="49" charset="-128"/>
                <a:ea typeface="ＭＳ ゴシック" panose="020B0609070205080204" pitchFamily="49" charset="-128"/>
              </a:rPr>
              <a:t>・地元市より早期整備の要望があること。</a:t>
            </a:r>
          </a:p>
          <a:p>
            <a:pPr marL="266700" indent="-266700">
              <a:defRPr/>
            </a:pPr>
            <a:endParaRPr lang="ja-JP" altLang="en-US"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endParaRPr lang="ja-JP" altLang="ja-JP" sz="2000" dirty="0">
              <a:solidFill>
                <a:schemeClr val="tx1"/>
              </a:solidFill>
              <a:latin typeface="ＭＳ ゴシック" panose="020B0609070205080204" pitchFamily="49" charset="-128"/>
              <a:ea typeface="ＭＳ ゴシック" panose="020B0609070205080204" pitchFamily="49" charset="-128"/>
            </a:endParaRPr>
          </a:p>
          <a:p>
            <a:pPr>
              <a:defRPr/>
            </a:pPr>
            <a:r>
              <a:rPr lang="en-US" altLang="ja-JP" sz="2000" dirty="0">
                <a:solidFill>
                  <a:schemeClr val="tx1"/>
                </a:solidFill>
                <a:latin typeface="ＭＳ ゴシック" panose="020B0609070205080204" pitchFamily="49" charset="-128"/>
                <a:ea typeface="ＭＳ ゴシック" panose="020B0609070205080204" pitchFamily="49" charset="-128"/>
              </a:rPr>
              <a:t>  </a:t>
            </a:r>
            <a:r>
              <a:rPr lang="ja-JP" altLang="ja-JP" sz="2000" dirty="0">
                <a:solidFill>
                  <a:schemeClr val="tx1"/>
                </a:solidFill>
                <a:latin typeface="ＭＳ ゴシック" panose="020B0609070205080204" pitchFamily="49" charset="-128"/>
                <a:ea typeface="ＭＳ ゴシック" panose="020B0609070205080204" pitchFamily="49" charset="-128"/>
              </a:rPr>
              <a:t>以上の</a:t>
            </a:r>
            <a:r>
              <a:rPr lang="ja-JP" altLang="en-US" sz="2000" dirty="0">
                <a:solidFill>
                  <a:schemeClr val="tx1"/>
                </a:solidFill>
                <a:latin typeface="ＭＳ ゴシック" panose="020B0609070205080204" pitchFamily="49" charset="-128"/>
                <a:ea typeface="ＭＳ ゴシック" panose="020B0609070205080204" pitchFamily="49" charset="-128"/>
              </a:rPr>
              <a:t>理由</a:t>
            </a:r>
            <a:r>
              <a:rPr lang="ja-JP" altLang="ja-JP" sz="2000" dirty="0">
                <a:solidFill>
                  <a:schemeClr val="tx1"/>
                </a:solidFill>
                <a:latin typeface="ＭＳ ゴシック" panose="020B0609070205080204" pitchFamily="49" charset="-128"/>
                <a:ea typeface="ＭＳ ゴシック" panose="020B0609070205080204" pitchFamily="49" charset="-128"/>
              </a:rPr>
              <a:t>から、事業</a:t>
            </a:r>
            <a:r>
              <a:rPr lang="ja-JP" altLang="en-US" sz="2000" dirty="0">
                <a:solidFill>
                  <a:schemeClr val="tx1"/>
                </a:solidFill>
                <a:latin typeface="ＭＳ ゴシック" panose="020B0609070205080204" pitchFamily="49" charset="-128"/>
                <a:ea typeface="ＭＳ ゴシック" panose="020B0609070205080204" pitchFamily="49" charset="-128"/>
              </a:rPr>
              <a:t>を継続</a:t>
            </a:r>
            <a:r>
              <a:rPr lang="ja-JP" altLang="ja-JP" sz="2000" dirty="0">
                <a:solidFill>
                  <a:schemeClr val="tx1"/>
                </a:solidFill>
                <a:latin typeface="ＭＳ ゴシック" panose="020B0609070205080204" pitchFamily="49" charset="-128"/>
                <a:ea typeface="ＭＳ ゴシック" panose="020B0609070205080204" pitchFamily="49" charset="-128"/>
              </a:rPr>
              <a:t>する。</a:t>
            </a: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en-US" altLang="ja-JP" sz="2000" dirty="0">
              <a:solidFill>
                <a:schemeClr val="tx1"/>
              </a:solidFill>
              <a:latin typeface="ＭＳ ゴシック" panose="020B0609070205080204" pitchFamily="49" charset="-128"/>
              <a:ea typeface="ＭＳ ゴシック" panose="020B0609070205080204" pitchFamily="49" charset="-128"/>
            </a:endParaRPr>
          </a:p>
          <a:p>
            <a:pPr>
              <a:defRPr/>
            </a:pPr>
            <a:endParaRPr lang="ja-JP" altLang="ja-JP" sz="2000" dirty="0">
              <a:solidFill>
                <a:schemeClr val="tx1"/>
              </a:solidFill>
              <a:latin typeface="ＭＳ ゴシック" panose="020B0609070205080204" pitchFamily="49" charset="-128"/>
              <a:ea typeface="ＭＳ ゴシック" panose="020B0609070205080204" pitchFamily="49" charset="-128"/>
            </a:endParaRPr>
          </a:p>
        </p:txBody>
      </p:sp>
      <p:sp>
        <p:nvSpPr>
          <p:cNvPr id="24579"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E511A2F4-8A0E-46BA-9CBF-EC3632D5F853}" type="slidenum">
              <a:rPr lang="ja-JP" altLang="en-US" sz="2000" smtClean="0">
                <a:latin typeface="Arial" charset="0"/>
              </a:rPr>
              <a:pPr eaLnBrk="1" hangingPunct="1">
                <a:spcBef>
                  <a:spcPct val="0"/>
                </a:spcBef>
                <a:buFontTx/>
                <a:buNone/>
              </a:pPr>
              <a:t>24</a:t>
            </a:fld>
            <a:endParaRPr lang="ja-JP" altLang="en-US" sz="2000">
              <a:latin typeface="Arial" charset="0"/>
            </a:endParaRPr>
          </a:p>
        </p:txBody>
      </p:sp>
      <p:sp>
        <p:nvSpPr>
          <p:cNvPr id="7"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４．対応方針（原案）</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283221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3</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a:t>１．事業概要</a:t>
            </a:r>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a:t>写真①</a:t>
            </a:r>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a:t>写真②</a:t>
            </a:r>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a:t>写真②</a:t>
            </a:r>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a:t>写真①</a:t>
            </a:r>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a:t>写真③</a:t>
            </a:r>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a:t>写真⑥</a:t>
            </a:r>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a:t>写真⑥</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128602" y="2926779"/>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a:t>写真⑤</a:t>
            </a:r>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a:t>写真③</a:t>
            </a:r>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a:t>写真③</a:t>
            </a:r>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a:t>写真⑤</a:t>
            </a:r>
          </a:p>
        </p:txBody>
      </p:sp>
      <p:pic>
        <p:nvPicPr>
          <p:cNvPr id="25" name="図 24"/>
          <p:cNvPicPr>
            <a:picLocks noChangeAspect="1"/>
          </p:cNvPicPr>
          <p:nvPr/>
        </p:nvPicPr>
        <p:blipFill>
          <a:blip r:embed="rId10"/>
          <a:stretch>
            <a:fillRect/>
          </a:stretch>
        </p:blipFill>
        <p:spPr>
          <a:xfrm>
            <a:off x="3449841" y="5081756"/>
            <a:ext cx="2549601" cy="1778261"/>
          </a:xfrm>
          <a:prstGeom prst="rect">
            <a:avLst/>
          </a:prstGeom>
        </p:spPr>
      </p:pic>
      <p:sp>
        <p:nvSpPr>
          <p:cNvPr id="61" name="テキスト ボックス 60"/>
          <p:cNvSpPr txBox="1"/>
          <p:nvPr/>
        </p:nvSpPr>
        <p:spPr>
          <a:xfrm rot="17311165">
            <a:off x="4283488" y="3850358"/>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2" name="テキスト ボックス 61"/>
          <p:cNvSpPr txBox="1"/>
          <p:nvPr/>
        </p:nvSpPr>
        <p:spPr>
          <a:xfrm>
            <a:off x="3487835" y="5157347"/>
            <a:ext cx="646331" cy="276999"/>
          </a:xfrm>
          <a:prstGeom prst="rect">
            <a:avLst/>
          </a:prstGeom>
          <a:noFill/>
        </p:spPr>
        <p:txBody>
          <a:bodyPr wrap="none" rtlCol="0">
            <a:spAutoFit/>
          </a:bodyPr>
          <a:lstStyle/>
          <a:p>
            <a:r>
              <a:rPr kumimoji="1" lang="ja-JP" altLang="en-US" sz="1200" b="1" dirty="0"/>
              <a:t>写真④</a:t>
            </a:r>
          </a:p>
        </p:txBody>
      </p:sp>
      <p:sp>
        <p:nvSpPr>
          <p:cNvPr id="63" name="テキスト ボックス 62"/>
          <p:cNvSpPr txBox="1"/>
          <p:nvPr/>
        </p:nvSpPr>
        <p:spPr>
          <a:xfrm>
            <a:off x="4194567" y="4102912"/>
            <a:ext cx="646331" cy="276999"/>
          </a:xfrm>
          <a:prstGeom prst="rect">
            <a:avLst/>
          </a:prstGeom>
          <a:noFill/>
        </p:spPr>
        <p:txBody>
          <a:bodyPr wrap="none" rtlCol="0">
            <a:spAutoFit/>
          </a:bodyPr>
          <a:lstStyle/>
          <a:p>
            <a:r>
              <a:rPr kumimoji="1" lang="ja-JP" altLang="en-US" sz="1200" b="1" dirty="0"/>
              <a:t>写真④</a:t>
            </a:r>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a:t>写真⑦</a:t>
            </a:r>
          </a:p>
        </p:txBody>
      </p:sp>
      <p:sp>
        <p:nvSpPr>
          <p:cNvPr id="70" name="テキスト ボックス 69"/>
          <p:cNvSpPr txBox="1"/>
          <p:nvPr/>
        </p:nvSpPr>
        <p:spPr>
          <a:xfrm>
            <a:off x="6512623" y="221747"/>
            <a:ext cx="2520242" cy="523220"/>
          </a:xfrm>
          <a:prstGeom prst="rect">
            <a:avLst/>
          </a:prstGeom>
          <a:solidFill>
            <a:schemeClr val="lt1"/>
          </a:solidFill>
          <a:ln>
            <a:solidFill>
              <a:schemeClr val="tx1"/>
            </a:solidFill>
          </a:ln>
        </p:spPr>
        <p:txBody>
          <a:bodyPr wrap="none" rtlCol="0">
            <a:spAutoFit/>
          </a:bodyPr>
          <a:lstStyle/>
          <a:p>
            <a:r>
              <a:rPr lang="ja-JP" altLang="en-US" sz="1400" b="1" dirty="0">
                <a:solidFill>
                  <a:srgbClr val="FF0000"/>
                </a:solidFill>
              </a:rPr>
              <a:t>▲　</a:t>
            </a:r>
            <a:r>
              <a:rPr lang="zh-CN" altLang="en-US" sz="1400" b="1" dirty="0"/>
              <a:t>大阪府中部広域防災拠点</a:t>
            </a:r>
          </a:p>
          <a:p>
            <a:r>
              <a:rPr lang="ja-JP" altLang="en-US" sz="1400" b="1" dirty="0"/>
              <a:t>　　　</a:t>
            </a:r>
            <a:r>
              <a:rPr lang="zh-CN" altLang="en-US" sz="1400" b="1" dirty="0"/>
              <a:t>大阪府広域医療搬送拠点</a:t>
            </a:r>
          </a:p>
        </p:txBody>
      </p:sp>
      <p:sp>
        <p:nvSpPr>
          <p:cNvPr id="69" name="二等辺三角形 68"/>
          <p:cNvSpPr/>
          <p:nvPr/>
        </p:nvSpPr>
        <p:spPr>
          <a:xfrm>
            <a:off x="4760613" y="2856476"/>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p:cNvSpPr txBox="1"/>
          <p:nvPr/>
        </p:nvSpPr>
        <p:spPr>
          <a:xfrm>
            <a:off x="2197330" y="3790059"/>
            <a:ext cx="954107" cy="461665"/>
          </a:xfrm>
          <a:prstGeom prst="rect">
            <a:avLst/>
          </a:prstGeom>
          <a:solidFill>
            <a:schemeClr val="bg1"/>
          </a:solidFill>
          <a:ln>
            <a:solidFill>
              <a:schemeClr val="dk1">
                <a:shade val="95000"/>
                <a:satMod val="105000"/>
              </a:schemeClr>
            </a:solidFill>
          </a:ln>
        </p:spPr>
        <p:txBody>
          <a:bodyPr wrap="none" rtlCol="0">
            <a:spAutoFit/>
          </a:bodyPr>
          <a:lstStyle/>
          <a:p>
            <a:r>
              <a:rPr kumimoji="1" lang="ja-JP" altLang="en-US" sz="1200" dirty="0"/>
              <a:t>本事業区間</a:t>
            </a:r>
            <a:endParaRPr kumimoji="1" lang="en-US" altLang="ja-JP" sz="1200" dirty="0"/>
          </a:p>
          <a:p>
            <a:r>
              <a:rPr lang="en-US" altLang="ja-JP" sz="1200" dirty="0"/>
              <a:t>L=3.9</a:t>
            </a:r>
            <a:r>
              <a:rPr lang="ja-JP" altLang="en-US" sz="1200" dirty="0"/>
              <a:t>ｋｍ</a:t>
            </a:r>
            <a:endParaRPr kumimoji="1" lang="ja-JP" altLang="en-US" sz="1200" dirty="0"/>
          </a:p>
        </p:txBody>
      </p:sp>
      <p:cxnSp>
        <p:nvCxnSpPr>
          <p:cNvPr id="54" name="直線コネクタ 53"/>
          <p:cNvCxnSpPr/>
          <p:nvPr/>
        </p:nvCxnSpPr>
        <p:spPr>
          <a:xfrm flipH="1">
            <a:off x="3235963" y="2821216"/>
            <a:ext cx="1520364" cy="413222"/>
          </a:xfrm>
          <a:prstGeom prst="line">
            <a:avLst/>
          </a:prstGeom>
          <a:ln w="12700"/>
        </p:spPr>
        <p:style>
          <a:lnRef idx="1">
            <a:schemeClr val="dk1"/>
          </a:lnRef>
          <a:fillRef idx="0">
            <a:schemeClr val="dk1"/>
          </a:fillRef>
          <a:effectRef idx="0">
            <a:schemeClr val="dk1"/>
          </a:effectRef>
          <a:fontRef idx="minor">
            <a:schemeClr val="tx1"/>
          </a:fontRef>
        </p:style>
      </p:cxnSp>
      <p:cxnSp>
        <p:nvCxnSpPr>
          <p:cNvPr id="55" name="直線コネクタ 54"/>
          <p:cNvCxnSpPr/>
          <p:nvPr/>
        </p:nvCxnSpPr>
        <p:spPr>
          <a:xfrm flipH="1" flipV="1">
            <a:off x="3114742" y="4816349"/>
            <a:ext cx="1237921" cy="33939"/>
          </a:xfrm>
          <a:prstGeom prst="line">
            <a:avLst/>
          </a:prstGeom>
          <a:ln w="12700"/>
        </p:spPr>
        <p:style>
          <a:lnRef idx="1">
            <a:schemeClr val="dk1"/>
          </a:lnRef>
          <a:fillRef idx="0">
            <a:schemeClr val="dk1"/>
          </a:fillRef>
          <a:effectRef idx="0">
            <a:schemeClr val="dk1"/>
          </a:effectRef>
          <a:fontRef idx="minor">
            <a:schemeClr val="tx1"/>
          </a:fontRef>
        </p:style>
      </p:cxnSp>
      <p:cxnSp>
        <p:nvCxnSpPr>
          <p:cNvPr id="64" name="直線矢印コネクタ 63"/>
          <p:cNvCxnSpPr>
            <a:cxnSpLocks/>
          </p:cNvCxnSpPr>
          <p:nvPr/>
        </p:nvCxnSpPr>
        <p:spPr>
          <a:xfrm>
            <a:off x="3222238" y="3240159"/>
            <a:ext cx="0" cy="1564133"/>
          </a:xfrm>
          <a:prstGeom prst="straightConnector1">
            <a:avLst/>
          </a:prstGeom>
          <a:ln w="12700">
            <a:headEnd type="triangle"/>
            <a:tailEnd type="triangle"/>
          </a:ln>
        </p:spPr>
        <p:style>
          <a:lnRef idx="1">
            <a:schemeClr val="dk1"/>
          </a:lnRef>
          <a:fillRef idx="0">
            <a:schemeClr val="dk1"/>
          </a:fillRef>
          <a:effectRef idx="0">
            <a:schemeClr val="dk1"/>
          </a:effectRef>
          <a:fontRef idx="minor">
            <a:schemeClr val="tx1"/>
          </a:fontRef>
        </p:style>
      </p:cxn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a:t>出典先：</a:t>
            </a:r>
            <a:r>
              <a:rPr kumimoji="1" lang="en-US" altLang="ja-JP" sz="1200" dirty="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a:t>写真⑦</a:t>
            </a:r>
          </a:p>
        </p:txBody>
      </p:sp>
      <p:sp>
        <p:nvSpPr>
          <p:cNvPr id="77" name="テキスト ボックス 76"/>
          <p:cNvSpPr txBox="1"/>
          <p:nvPr/>
        </p:nvSpPr>
        <p:spPr>
          <a:xfrm>
            <a:off x="139045" y="5568440"/>
            <a:ext cx="3065263" cy="954107"/>
          </a:xfrm>
          <a:prstGeom prst="rect">
            <a:avLst/>
          </a:prstGeom>
          <a:solidFill>
            <a:schemeClr val="lt1"/>
          </a:solidFill>
          <a:ln>
            <a:solidFill>
              <a:schemeClr val="tx1"/>
            </a:solidFill>
          </a:ln>
        </p:spPr>
        <p:txBody>
          <a:bodyPr wrap="none" rtlCol="0">
            <a:spAutoFit/>
          </a:bodyPr>
          <a:lstStyle/>
          <a:p>
            <a:r>
              <a:rPr lang="ja-JP" altLang="en-US" sz="1400" dirty="0"/>
              <a:t>●防災拠点周辺の現道は２車線</a:t>
            </a:r>
            <a:endParaRPr lang="en-US" altLang="ja-JP" sz="1400" dirty="0"/>
          </a:p>
          <a:p>
            <a:r>
              <a:rPr lang="ja-JP" altLang="en-US" sz="1400" dirty="0"/>
              <a:t>　　　　　　　　　　　　　　　（既成市街地）</a:t>
            </a:r>
            <a:endParaRPr lang="en-US" altLang="ja-JP" sz="1400" dirty="0"/>
          </a:p>
          <a:p>
            <a:r>
              <a:rPr lang="ja-JP" altLang="en-US" sz="1400" dirty="0"/>
              <a:t>●防災拠点へ直接アクセスする</a:t>
            </a:r>
            <a:endParaRPr lang="en-US" altLang="ja-JP" sz="1400" dirty="0"/>
          </a:p>
          <a:p>
            <a:r>
              <a:rPr lang="ja-JP" altLang="en-US" sz="1400" dirty="0"/>
              <a:t>　都市計画道路は本線のみ</a:t>
            </a:r>
            <a:endParaRPr lang="zh-CN" altLang="en-US" sz="1400" dirty="0"/>
          </a:p>
        </p:txBody>
      </p:sp>
      <p:sp>
        <p:nvSpPr>
          <p:cNvPr id="4" name="フリーフォーム 3"/>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801269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グループ化 72"/>
          <p:cNvGrpSpPr/>
          <p:nvPr/>
        </p:nvGrpSpPr>
        <p:grpSpPr>
          <a:xfrm>
            <a:off x="2682541" y="1806243"/>
            <a:ext cx="3827790" cy="3424727"/>
            <a:chOff x="2051719" y="1556792"/>
            <a:chExt cx="4896545" cy="4176464"/>
          </a:xfrm>
        </p:grpSpPr>
        <p:pic>
          <p:nvPicPr>
            <p:cNvPr id="74" name="図 73"/>
            <p:cNvPicPr>
              <a:picLocks noChangeAspect="1"/>
            </p:cNvPicPr>
            <p:nvPr/>
          </p:nvPicPr>
          <p:blipFill rotWithShape="1">
            <a:blip r:embed="rId3"/>
            <a:srcRect l="15514" t="19463" r="29212" b="12928"/>
            <a:stretch/>
          </p:blipFill>
          <p:spPr>
            <a:xfrm>
              <a:off x="2051720" y="1556792"/>
              <a:ext cx="4896544" cy="2983291"/>
            </a:xfrm>
            <a:prstGeom prst="rect">
              <a:avLst/>
            </a:prstGeom>
          </p:spPr>
        </p:pic>
        <p:pic>
          <p:nvPicPr>
            <p:cNvPr id="75" name="図 74"/>
            <p:cNvPicPr>
              <a:picLocks noChangeAspect="1"/>
            </p:cNvPicPr>
            <p:nvPr/>
          </p:nvPicPr>
          <p:blipFill rotWithShape="1">
            <a:blip r:embed="rId4"/>
            <a:srcRect l="16286" t="15366" r="28440" b="9855"/>
            <a:stretch/>
          </p:blipFill>
          <p:spPr>
            <a:xfrm>
              <a:off x="2051719" y="2433555"/>
              <a:ext cx="4896545" cy="3299701"/>
            </a:xfrm>
            <a:prstGeom prst="rect">
              <a:avLst/>
            </a:prstGeom>
          </p:spPr>
        </p:pic>
      </p:grpSp>
      <p:sp>
        <p:nvSpPr>
          <p:cNvPr id="12" name="正方形/長方形 11">
            <a:extLst>
              <a:ext uri="{FF2B5EF4-FFF2-40B4-BE49-F238E27FC236}">
                <a16:creationId xmlns:a16="http://schemas.microsoft.com/office/drawing/2014/main" id="{0107DF5A-D7FC-BFCE-AE63-C497136B6BEC}"/>
              </a:ext>
            </a:extLst>
          </p:cNvPr>
          <p:cNvSpPr/>
          <p:nvPr/>
        </p:nvSpPr>
        <p:spPr bwMode="auto">
          <a:xfrm>
            <a:off x="3488736" y="4914776"/>
            <a:ext cx="923330" cy="138499"/>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anchor="ctr">
            <a:spAutoFit/>
          </a:bodyPr>
          <a:lstStyle/>
          <a:p>
            <a:pPr algn="ctr">
              <a:defRPr/>
            </a:pPr>
            <a:r>
              <a:rPr lang="ja-JP" altLang="en-US" sz="900" dirty="0">
                <a:solidFill>
                  <a:schemeClr val="tx1"/>
                </a:solidFill>
                <a:latin typeface="+mj-ea"/>
                <a:ea typeface="+mj-ea"/>
              </a:rPr>
              <a:t>府道堺大和高田線</a:t>
            </a:r>
          </a:p>
        </p:txBody>
      </p:sp>
      <p:sp>
        <p:nvSpPr>
          <p:cNvPr id="18" name="フリーフォーム: 図形 17">
            <a:extLst>
              <a:ext uri="{FF2B5EF4-FFF2-40B4-BE49-F238E27FC236}">
                <a16:creationId xmlns:a16="http://schemas.microsoft.com/office/drawing/2014/main" id="{CD54E9DE-2CE8-AEAC-4DD1-53603BE186E8}"/>
              </a:ext>
            </a:extLst>
          </p:cNvPr>
          <p:cNvSpPr/>
          <p:nvPr/>
        </p:nvSpPr>
        <p:spPr>
          <a:xfrm>
            <a:off x="3501565" y="2806902"/>
            <a:ext cx="1876262" cy="89525"/>
          </a:xfrm>
          <a:custGeom>
            <a:avLst/>
            <a:gdLst>
              <a:gd name="connsiteX0" fmla="*/ 0 w 2110154"/>
              <a:gd name="connsiteY0" fmla="*/ 76200 h 76200"/>
              <a:gd name="connsiteX1" fmla="*/ 550985 w 2110154"/>
              <a:gd name="connsiteY1" fmla="*/ 58615 h 76200"/>
              <a:gd name="connsiteX2" fmla="*/ 1090246 w 2110154"/>
              <a:gd name="connsiteY2" fmla="*/ 0 h 76200"/>
              <a:gd name="connsiteX3" fmla="*/ 2110154 w 2110154"/>
              <a:gd name="connsiteY3" fmla="*/ 0 h 76200"/>
            </a:gdLst>
            <a:ahLst/>
            <a:cxnLst>
              <a:cxn ang="0">
                <a:pos x="connsiteX0" y="connsiteY0"/>
              </a:cxn>
              <a:cxn ang="0">
                <a:pos x="connsiteX1" y="connsiteY1"/>
              </a:cxn>
              <a:cxn ang="0">
                <a:pos x="connsiteX2" y="connsiteY2"/>
              </a:cxn>
              <a:cxn ang="0">
                <a:pos x="connsiteX3" y="connsiteY3"/>
              </a:cxn>
            </a:cxnLst>
            <a:rect l="l" t="t" r="r" b="b"/>
            <a:pathLst>
              <a:path w="2110154" h="76200">
                <a:moveTo>
                  <a:pt x="0" y="76200"/>
                </a:moveTo>
                <a:lnTo>
                  <a:pt x="550985" y="58615"/>
                </a:lnTo>
                <a:lnTo>
                  <a:pt x="1090246" y="0"/>
                </a:lnTo>
                <a:lnTo>
                  <a:pt x="2110154" y="0"/>
                </a:lnTo>
              </a:path>
            </a:pathLst>
          </a:custGeom>
          <a:noFill/>
          <a:ln w="2222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フリーフォーム: 図形 58">
            <a:extLst>
              <a:ext uri="{FF2B5EF4-FFF2-40B4-BE49-F238E27FC236}">
                <a16:creationId xmlns:a16="http://schemas.microsoft.com/office/drawing/2014/main" id="{54EB607C-122B-7BD7-21FC-24EB08DB21C9}"/>
              </a:ext>
            </a:extLst>
          </p:cNvPr>
          <p:cNvSpPr/>
          <p:nvPr/>
        </p:nvSpPr>
        <p:spPr>
          <a:xfrm>
            <a:off x="4200590" y="3590492"/>
            <a:ext cx="144024" cy="1213800"/>
          </a:xfrm>
          <a:custGeom>
            <a:avLst/>
            <a:gdLst>
              <a:gd name="connsiteX0" fmla="*/ 9525 w 142875"/>
              <a:gd name="connsiteY0" fmla="*/ 0 h 1409700"/>
              <a:gd name="connsiteX1" fmla="*/ 19050 w 142875"/>
              <a:gd name="connsiteY1" fmla="*/ 504825 h 1409700"/>
              <a:gd name="connsiteX2" fmla="*/ 0 w 142875"/>
              <a:gd name="connsiteY2" fmla="*/ 704850 h 1409700"/>
              <a:gd name="connsiteX3" fmla="*/ 38100 w 142875"/>
              <a:gd name="connsiteY3" fmla="*/ 857250 h 1409700"/>
              <a:gd name="connsiteX4" fmla="*/ 95250 w 142875"/>
              <a:gd name="connsiteY4" fmla="*/ 904875 h 1409700"/>
              <a:gd name="connsiteX5" fmla="*/ 142875 w 142875"/>
              <a:gd name="connsiteY5" fmla="*/ 1047750 h 1409700"/>
              <a:gd name="connsiteX6" fmla="*/ 133350 w 142875"/>
              <a:gd name="connsiteY6" fmla="*/ 14097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5" h="1409700">
                <a:moveTo>
                  <a:pt x="9525" y="0"/>
                </a:moveTo>
                <a:lnTo>
                  <a:pt x="19050" y="504825"/>
                </a:lnTo>
                <a:lnTo>
                  <a:pt x="0" y="704850"/>
                </a:lnTo>
                <a:lnTo>
                  <a:pt x="38100" y="857250"/>
                </a:lnTo>
                <a:lnTo>
                  <a:pt x="95250" y="904875"/>
                </a:lnTo>
                <a:lnTo>
                  <a:pt x="142875" y="1047750"/>
                </a:lnTo>
                <a:lnTo>
                  <a:pt x="133350" y="140970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946" name="スライド番号プレースホルダー 1"/>
          <p:cNvSpPr>
            <a:spLocks noGrp="1"/>
          </p:cNvSpPr>
          <p:nvPr>
            <p:ph type="sldNum" sz="quarter" idx="12"/>
          </p:nvPr>
        </p:nvSpPr>
        <p:spPr bwMode="auto">
          <a:xfrm>
            <a:off x="6980238" y="6519863"/>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fld id="{78FD03E7-2128-4EAC-907E-6CD57D711AE1}" type="slidenum">
              <a:rPr lang="ja-JP" altLang="en-US" sz="2000" smtClean="0">
                <a:latin typeface="Arial" panose="020B0604020202020204" pitchFamily="34" charset="0"/>
              </a:rPr>
              <a:pPr>
                <a:spcBef>
                  <a:spcPct val="0"/>
                </a:spcBef>
                <a:buFontTx/>
                <a:buNone/>
              </a:pPr>
              <a:t>4</a:t>
            </a:fld>
            <a:endParaRPr lang="ja-JP" altLang="en-US" sz="2000" dirty="0">
              <a:latin typeface="Arial" panose="020B0604020202020204" pitchFamily="34" charset="0"/>
            </a:endParaRPr>
          </a:p>
        </p:txBody>
      </p:sp>
      <p:pic>
        <p:nvPicPr>
          <p:cNvPr id="2" name="図 1"/>
          <p:cNvPicPr>
            <a:picLocks noChangeAspect="1"/>
          </p:cNvPicPr>
          <p:nvPr/>
        </p:nvPicPr>
        <p:blipFill>
          <a:blip r:embed="rId5"/>
          <a:stretch>
            <a:fillRect/>
          </a:stretch>
        </p:blipFill>
        <p:spPr>
          <a:xfrm>
            <a:off x="6553090" y="940659"/>
            <a:ext cx="2500919" cy="1734214"/>
          </a:xfrm>
          <a:prstGeom prst="rect">
            <a:avLst/>
          </a:prstGeom>
        </p:spPr>
      </p:pic>
      <p:sp>
        <p:nvSpPr>
          <p:cNvPr id="28" name="Rectangle 2"/>
          <p:cNvSpPr txBox="1">
            <a:spLocks noChangeArrowheads="1"/>
          </p:cNvSpPr>
          <p:nvPr/>
        </p:nvSpPr>
        <p:spPr bwMode="auto">
          <a:xfrm>
            <a:off x="-22225"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defRPr sz="28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vl2pPr algn="ctr">
              <a:defRPr sz="4400">
                <a:solidFill>
                  <a:schemeClr val="tx1"/>
                </a:solidFill>
                <a:latin typeface="Arial" charset="0"/>
                <a:ea typeface="ＭＳ Ｐゴシック" charset="-128"/>
              </a:defRPr>
            </a:lvl2pPr>
            <a:lvl3pPr algn="ctr">
              <a:defRPr sz="4400">
                <a:solidFill>
                  <a:schemeClr val="tx1"/>
                </a:solidFill>
                <a:latin typeface="Arial" charset="0"/>
                <a:ea typeface="ＭＳ Ｐゴシック" charset="-128"/>
              </a:defRPr>
            </a:lvl3pPr>
            <a:lvl4pPr algn="ctr">
              <a:defRPr sz="4400">
                <a:solidFill>
                  <a:schemeClr val="tx1"/>
                </a:solidFill>
                <a:latin typeface="Arial" charset="0"/>
                <a:ea typeface="ＭＳ Ｐゴシック" charset="-128"/>
              </a:defRPr>
            </a:lvl4pPr>
            <a:lvl5pPr algn="ctr">
              <a:defRPr sz="4400">
                <a:solidFill>
                  <a:schemeClr val="tx1"/>
                </a:solidFill>
                <a:latin typeface="Arial" charset="0"/>
                <a:ea typeface="ＭＳ Ｐゴシック" charset="-128"/>
              </a:defRPr>
            </a:lvl5pPr>
            <a:lvl6pPr fontAlgn="base">
              <a:spcBef>
                <a:spcPct val="0"/>
              </a:spcBef>
              <a:spcAft>
                <a:spcPct val="0"/>
              </a:spcAft>
              <a:defRPr sz="4400">
                <a:solidFill>
                  <a:schemeClr val="tx1"/>
                </a:solidFill>
                <a:latin typeface="Arial" charset="0"/>
                <a:ea typeface="ＭＳ Ｐゴシック" charset="-128"/>
              </a:defRPr>
            </a:lvl6pPr>
            <a:lvl7pPr fontAlgn="base">
              <a:spcBef>
                <a:spcPct val="0"/>
              </a:spcBef>
              <a:spcAft>
                <a:spcPct val="0"/>
              </a:spcAft>
              <a:defRPr sz="4400">
                <a:solidFill>
                  <a:schemeClr val="tx1"/>
                </a:solidFill>
                <a:latin typeface="Arial" charset="0"/>
                <a:ea typeface="ＭＳ Ｐゴシック" charset="-128"/>
              </a:defRPr>
            </a:lvl7pPr>
            <a:lvl8pPr fontAlgn="base">
              <a:spcBef>
                <a:spcPct val="0"/>
              </a:spcBef>
              <a:spcAft>
                <a:spcPct val="0"/>
              </a:spcAft>
              <a:defRPr sz="4400">
                <a:solidFill>
                  <a:schemeClr val="tx1"/>
                </a:solidFill>
                <a:latin typeface="Arial" charset="0"/>
                <a:ea typeface="ＭＳ Ｐゴシック" charset="-128"/>
              </a:defRPr>
            </a:lvl8pPr>
            <a:lvl9pPr fontAlgn="base">
              <a:spcBef>
                <a:spcPct val="0"/>
              </a:spcBef>
              <a:spcAft>
                <a:spcPct val="0"/>
              </a:spcAft>
              <a:defRPr sz="4400">
                <a:solidFill>
                  <a:schemeClr val="tx1"/>
                </a:solidFill>
                <a:latin typeface="Arial" charset="0"/>
                <a:ea typeface="ＭＳ Ｐゴシック" charset="-128"/>
              </a:defRPr>
            </a:lvl9pPr>
          </a:lstStyle>
          <a:p>
            <a:pPr>
              <a:defRPr/>
            </a:pPr>
            <a:r>
              <a:rPr lang="ja-JP" altLang="en-US" dirty="0"/>
              <a:t>１．事業概要</a:t>
            </a:r>
          </a:p>
        </p:txBody>
      </p:sp>
      <p:pic>
        <p:nvPicPr>
          <p:cNvPr id="3" name="図 2"/>
          <p:cNvPicPr>
            <a:picLocks noChangeAspect="1"/>
          </p:cNvPicPr>
          <p:nvPr/>
        </p:nvPicPr>
        <p:blipFill>
          <a:blip r:embed="rId6"/>
          <a:stretch>
            <a:fillRect/>
          </a:stretch>
        </p:blipFill>
        <p:spPr>
          <a:xfrm>
            <a:off x="6553090" y="2980853"/>
            <a:ext cx="2479775" cy="1633502"/>
          </a:xfrm>
          <a:prstGeom prst="rect">
            <a:avLst/>
          </a:prstGeom>
        </p:spPr>
      </p:pic>
      <p:sp>
        <p:nvSpPr>
          <p:cNvPr id="5" name="テキスト ボックス 4"/>
          <p:cNvSpPr txBox="1"/>
          <p:nvPr/>
        </p:nvSpPr>
        <p:spPr>
          <a:xfrm>
            <a:off x="4599642" y="255048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 name="テキスト ボックス 5"/>
          <p:cNvSpPr txBox="1"/>
          <p:nvPr/>
        </p:nvSpPr>
        <p:spPr>
          <a:xfrm>
            <a:off x="4485580" y="2427010"/>
            <a:ext cx="646331" cy="276999"/>
          </a:xfrm>
          <a:prstGeom prst="rect">
            <a:avLst/>
          </a:prstGeom>
          <a:noFill/>
        </p:spPr>
        <p:txBody>
          <a:bodyPr wrap="none" rtlCol="0">
            <a:spAutoFit/>
          </a:bodyPr>
          <a:lstStyle/>
          <a:p>
            <a:r>
              <a:rPr kumimoji="1" lang="ja-JP" altLang="en-US" sz="1200" b="1" dirty="0"/>
              <a:t>写真①</a:t>
            </a:r>
          </a:p>
        </p:txBody>
      </p:sp>
      <p:sp>
        <p:nvSpPr>
          <p:cNvPr id="32" name="テキスト ボックス 31"/>
          <p:cNvSpPr txBox="1"/>
          <p:nvPr/>
        </p:nvSpPr>
        <p:spPr>
          <a:xfrm rot="11988265">
            <a:off x="5069967" y="375594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33" name="テキスト ボックス 32"/>
          <p:cNvSpPr txBox="1"/>
          <p:nvPr/>
        </p:nvSpPr>
        <p:spPr>
          <a:xfrm>
            <a:off x="5083094" y="4011215"/>
            <a:ext cx="646331" cy="276999"/>
          </a:xfrm>
          <a:prstGeom prst="rect">
            <a:avLst/>
          </a:prstGeom>
          <a:noFill/>
        </p:spPr>
        <p:txBody>
          <a:bodyPr wrap="none" rtlCol="0">
            <a:spAutoFit/>
          </a:bodyPr>
          <a:lstStyle/>
          <a:p>
            <a:r>
              <a:rPr kumimoji="1" lang="ja-JP" altLang="en-US" sz="1200" b="1" dirty="0"/>
              <a:t>写真②</a:t>
            </a:r>
          </a:p>
        </p:txBody>
      </p:sp>
      <p:sp>
        <p:nvSpPr>
          <p:cNvPr id="35" name="正方形/長方形 34">
            <a:extLst>
              <a:ext uri="{FF2B5EF4-FFF2-40B4-BE49-F238E27FC236}">
                <a16:creationId xmlns:a16="http://schemas.microsoft.com/office/drawing/2014/main" id="{932112CF-5747-C874-2953-03DFC5D5492B}"/>
              </a:ext>
            </a:extLst>
          </p:cNvPr>
          <p:cNvSpPr/>
          <p:nvPr/>
        </p:nvSpPr>
        <p:spPr bwMode="auto">
          <a:xfrm rot="1774429">
            <a:off x="3541229" y="3871557"/>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府道大阪羽曳野線</a:t>
            </a:r>
            <a:endParaRPr lang="en-US" altLang="ja-JP" sz="700" dirty="0">
              <a:solidFill>
                <a:schemeClr val="tx1"/>
              </a:solidFill>
            </a:endParaRPr>
          </a:p>
        </p:txBody>
      </p:sp>
      <p:sp>
        <p:nvSpPr>
          <p:cNvPr id="38" name="テキスト ボックス 37"/>
          <p:cNvSpPr txBox="1"/>
          <p:nvPr/>
        </p:nvSpPr>
        <p:spPr>
          <a:xfrm>
            <a:off x="6553090" y="2939781"/>
            <a:ext cx="646331" cy="276999"/>
          </a:xfrm>
          <a:prstGeom prst="rect">
            <a:avLst/>
          </a:prstGeom>
          <a:noFill/>
        </p:spPr>
        <p:txBody>
          <a:bodyPr wrap="none" rtlCol="0">
            <a:spAutoFit/>
          </a:bodyPr>
          <a:lstStyle/>
          <a:p>
            <a:r>
              <a:rPr kumimoji="1" lang="ja-JP" altLang="en-US" sz="1200" b="1" dirty="0"/>
              <a:t>写真②</a:t>
            </a:r>
          </a:p>
        </p:txBody>
      </p:sp>
      <p:sp>
        <p:nvSpPr>
          <p:cNvPr id="39" name="テキスト ボックス 38"/>
          <p:cNvSpPr txBox="1"/>
          <p:nvPr/>
        </p:nvSpPr>
        <p:spPr>
          <a:xfrm>
            <a:off x="6560026" y="950538"/>
            <a:ext cx="646331" cy="276999"/>
          </a:xfrm>
          <a:prstGeom prst="rect">
            <a:avLst/>
          </a:prstGeom>
          <a:noFill/>
        </p:spPr>
        <p:txBody>
          <a:bodyPr wrap="none" rtlCol="0">
            <a:spAutoFit/>
          </a:bodyPr>
          <a:lstStyle/>
          <a:p>
            <a:r>
              <a:rPr kumimoji="1" lang="ja-JP" altLang="en-US" sz="1200" b="1" dirty="0"/>
              <a:t>写真①</a:t>
            </a:r>
          </a:p>
        </p:txBody>
      </p:sp>
      <p:sp>
        <p:nvSpPr>
          <p:cNvPr id="42" name="テキスト ボックス 41"/>
          <p:cNvSpPr txBox="1"/>
          <p:nvPr/>
        </p:nvSpPr>
        <p:spPr>
          <a:xfrm>
            <a:off x="44411" y="4144103"/>
            <a:ext cx="646331" cy="276999"/>
          </a:xfrm>
          <a:prstGeom prst="rect">
            <a:avLst/>
          </a:prstGeom>
          <a:noFill/>
        </p:spPr>
        <p:txBody>
          <a:bodyPr wrap="none" rtlCol="0">
            <a:spAutoFit/>
          </a:bodyPr>
          <a:lstStyle/>
          <a:p>
            <a:r>
              <a:rPr kumimoji="1" lang="ja-JP" altLang="en-US" sz="1200" b="1" dirty="0"/>
              <a:t>写真③</a:t>
            </a:r>
          </a:p>
        </p:txBody>
      </p:sp>
      <p:pic>
        <p:nvPicPr>
          <p:cNvPr id="11" name="図 10"/>
          <p:cNvPicPr>
            <a:picLocks noChangeAspect="1"/>
          </p:cNvPicPr>
          <p:nvPr/>
        </p:nvPicPr>
        <p:blipFill>
          <a:blip r:embed="rId7"/>
          <a:stretch>
            <a:fillRect/>
          </a:stretch>
        </p:blipFill>
        <p:spPr>
          <a:xfrm>
            <a:off x="94057" y="894031"/>
            <a:ext cx="2499928" cy="1753521"/>
          </a:xfrm>
          <a:prstGeom prst="rect">
            <a:avLst/>
          </a:prstGeom>
        </p:spPr>
      </p:pic>
      <p:sp>
        <p:nvSpPr>
          <p:cNvPr id="43" name="テキスト ボックス 42"/>
          <p:cNvSpPr txBox="1"/>
          <p:nvPr/>
        </p:nvSpPr>
        <p:spPr>
          <a:xfrm>
            <a:off x="77928" y="952951"/>
            <a:ext cx="646331" cy="276999"/>
          </a:xfrm>
          <a:prstGeom prst="rect">
            <a:avLst/>
          </a:prstGeom>
          <a:noFill/>
        </p:spPr>
        <p:txBody>
          <a:bodyPr wrap="none" rtlCol="0">
            <a:spAutoFit/>
          </a:bodyPr>
          <a:lstStyle/>
          <a:p>
            <a:r>
              <a:rPr kumimoji="1" lang="ja-JP" altLang="en-US" sz="1200" b="1" dirty="0"/>
              <a:t>写真⑥</a:t>
            </a:r>
          </a:p>
        </p:txBody>
      </p:sp>
      <p:cxnSp>
        <p:nvCxnSpPr>
          <p:cNvPr id="16" name="直線コネクタ 15"/>
          <p:cNvCxnSpPr/>
          <p:nvPr/>
        </p:nvCxnSpPr>
        <p:spPr>
          <a:xfrm>
            <a:off x="4129548" y="2072148"/>
            <a:ext cx="22700" cy="749068"/>
          </a:xfrm>
          <a:prstGeom prst="line">
            <a:avLst/>
          </a:prstGeom>
          <a:ln w="22225">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rot="5400000">
            <a:off x="4000318" y="2172187"/>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48" name="テキスト ボックス 47"/>
          <p:cNvSpPr txBox="1"/>
          <p:nvPr/>
        </p:nvSpPr>
        <p:spPr>
          <a:xfrm>
            <a:off x="3619758" y="2049049"/>
            <a:ext cx="646331" cy="276999"/>
          </a:xfrm>
          <a:prstGeom prst="rect">
            <a:avLst/>
          </a:prstGeom>
          <a:noFill/>
        </p:spPr>
        <p:txBody>
          <a:bodyPr wrap="none" rtlCol="0">
            <a:spAutoFit/>
          </a:bodyPr>
          <a:lstStyle/>
          <a:p>
            <a:r>
              <a:rPr kumimoji="1" lang="ja-JP" altLang="en-US" sz="1200" b="1" dirty="0"/>
              <a:t>写真⑥</a:t>
            </a:r>
          </a:p>
        </p:txBody>
      </p:sp>
      <p:sp>
        <p:nvSpPr>
          <p:cNvPr id="13" name="正方形/長方形 12">
            <a:extLst>
              <a:ext uri="{FF2B5EF4-FFF2-40B4-BE49-F238E27FC236}">
                <a16:creationId xmlns:a16="http://schemas.microsoft.com/office/drawing/2014/main" id="{932112CF-5747-C874-2953-03DFC5D5492B}"/>
              </a:ext>
            </a:extLst>
          </p:cNvPr>
          <p:cNvSpPr/>
          <p:nvPr/>
        </p:nvSpPr>
        <p:spPr bwMode="auto">
          <a:xfrm>
            <a:off x="3496780" y="2908274"/>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市道木ノ本田井中線</a:t>
            </a:r>
            <a:endParaRPr lang="en-US" altLang="ja-JP" sz="700" dirty="0">
              <a:solidFill>
                <a:schemeClr val="tx1"/>
              </a:solidFill>
            </a:endParaRPr>
          </a:p>
        </p:txBody>
      </p:sp>
      <p:pic>
        <p:nvPicPr>
          <p:cNvPr id="17" name="図 16"/>
          <p:cNvPicPr>
            <a:picLocks noChangeAspect="1"/>
          </p:cNvPicPr>
          <p:nvPr/>
        </p:nvPicPr>
        <p:blipFill>
          <a:blip r:embed="rId8"/>
          <a:stretch>
            <a:fillRect/>
          </a:stretch>
        </p:blipFill>
        <p:spPr>
          <a:xfrm>
            <a:off x="113747" y="2797883"/>
            <a:ext cx="2508586" cy="1811549"/>
          </a:xfrm>
          <a:prstGeom prst="rect">
            <a:avLst/>
          </a:prstGeom>
        </p:spPr>
      </p:pic>
      <p:sp>
        <p:nvSpPr>
          <p:cNvPr id="49" name="テキスト ボックス 48"/>
          <p:cNvSpPr txBox="1"/>
          <p:nvPr/>
        </p:nvSpPr>
        <p:spPr>
          <a:xfrm>
            <a:off x="3461668" y="2610811"/>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50" name="テキスト ボックス 49"/>
          <p:cNvSpPr txBox="1"/>
          <p:nvPr/>
        </p:nvSpPr>
        <p:spPr>
          <a:xfrm>
            <a:off x="3479895" y="2514898"/>
            <a:ext cx="646331" cy="276999"/>
          </a:xfrm>
          <a:prstGeom prst="rect">
            <a:avLst/>
          </a:prstGeom>
          <a:noFill/>
        </p:spPr>
        <p:txBody>
          <a:bodyPr wrap="none" rtlCol="0">
            <a:spAutoFit/>
          </a:bodyPr>
          <a:lstStyle/>
          <a:p>
            <a:r>
              <a:rPr kumimoji="1" lang="ja-JP" altLang="en-US" sz="1200" b="1" dirty="0"/>
              <a:t>写真⑤</a:t>
            </a:r>
          </a:p>
        </p:txBody>
      </p:sp>
      <p:pic>
        <p:nvPicPr>
          <p:cNvPr id="19" name="図 18"/>
          <p:cNvPicPr>
            <a:picLocks noChangeAspect="1"/>
          </p:cNvPicPr>
          <p:nvPr/>
        </p:nvPicPr>
        <p:blipFill>
          <a:blip r:embed="rId9"/>
          <a:stretch>
            <a:fillRect/>
          </a:stretch>
        </p:blipFill>
        <p:spPr>
          <a:xfrm>
            <a:off x="6553090" y="4845981"/>
            <a:ext cx="2546124" cy="1684783"/>
          </a:xfrm>
          <a:prstGeom prst="rect">
            <a:avLst/>
          </a:prstGeom>
        </p:spPr>
      </p:pic>
      <p:sp>
        <p:nvSpPr>
          <p:cNvPr id="52" name="テキスト ボックス 51"/>
          <p:cNvSpPr txBox="1"/>
          <p:nvPr/>
        </p:nvSpPr>
        <p:spPr>
          <a:xfrm rot="11031218">
            <a:off x="5659753" y="2815376"/>
            <a:ext cx="442750" cy="400110"/>
          </a:xfrm>
          <a:prstGeom prst="rect">
            <a:avLst/>
          </a:prstGeom>
          <a:noFill/>
        </p:spPr>
        <p:txBody>
          <a:bodyPr wrap="none" rtlCol="0">
            <a:spAutoFit/>
          </a:bodyPr>
          <a:lstStyle/>
          <a:p>
            <a:r>
              <a:rPr lang="ja-JP" altLang="en-US" sz="2000" b="1" dirty="0"/>
              <a:t>➡</a:t>
            </a:r>
            <a:endParaRPr kumimoji="1" lang="ja-JP" altLang="en-US" sz="2000" b="1" dirty="0"/>
          </a:p>
        </p:txBody>
      </p:sp>
      <p:cxnSp>
        <p:nvCxnSpPr>
          <p:cNvPr id="24" name="直線コネクタ 23"/>
          <p:cNvCxnSpPr/>
          <p:nvPr/>
        </p:nvCxnSpPr>
        <p:spPr>
          <a:xfrm>
            <a:off x="5665248" y="2944236"/>
            <a:ext cx="216024" cy="0"/>
          </a:xfrm>
          <a:prstGeom prst="line">
            <a:avLst/>
          </a:prstGeom>
          <a:ln w="15875">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テキスト ボックス 55"/>
          <p:cNvSpPr txBox="1"/>
          <p:nvPr/>
        </p:nvSpPr>
        <p:spPr>
          <a:xfrm>
            <a:off x="5633437" y="2673600"/>
            <a:ext cx="646331" cy="276999"/>
          </a:xfrm>
          <a:prstGeom prst="rect">
            <a:avLst/>
          </a:prstGeom>
          <a:noFill/>
        </p:spPr>
        <p:txBody>
          <a:bodyPr wrap="none" rtlCol="0">
            <a:spAutoFit/>
          </a:bodyPr>
          <a:lstStyle/>
          <a:p>
            <a:r>
              <a:rPr kumimoji="1" lang="ja-JP" altLang="en-US" sz="1200" b="1" dirty="0"/>
              <a:t>写真③</a:t>
            </a:r>
          </a:p>
        </p:txBody>
      </p:sp>
      <p:sp>
        <p:nvSpPr>
          <p:cNvPr id="57" name="テキスト ボックス 56"/>
          <p:cNvSpPr txBox="1"/>
          <p:nvPr/>
        </p:nvSpPr>
        <p:spPr>
          <a:xfrm>
            <a:off x="6498333" y="4845981"/>
            <a:ext cx="646331" cy="276999"/>
          </a:xfrm>
          <a:prstGeom prst="rect">
            <a:avLst/>
          </a:prstGeom>
          <a:noFill/>
        </p:spPr>
        <p:txBody>
          <a:bodyPr wrap="none" rtlCol="0">
            <a:spAutoFit/>
          </a:bodyPr>
          <a:lstStyle/>
          <a:p>
            <a:r>
              <a:rPr kumimoji="1" lang="ja-JP" altLang="en-US" sz="1200" b="1" dirty="0"/>
              <a:t>写真③</a:t>
            </a:r>
          </a:p>
        </p:txBody>
      </p:sp>
      <p:sp>
        <p:nvSpPr>
          <p:cNvPr id="60" name="テキスト ボックス 59"/>
          <p:cNvSpPr txBox="1"/>
          <p:nvPr/>
        </p:nvSpPr>
        <p:spPr>
          <a:xfrm>
            <a:off x="107128" y="2814023"/>
            <a:ext cx="646331" cy="276999"/>
          </a:xfrm>
          <a:prstGeom prst="rect">
            <a:avLst/>
          </a:prstGeom>
          <a:noFill/>
        </p:spPr>
        <p:txBody>
          <a:bodyPr wrap="none" rtlCol="0">
            <a:spAutoFit/>
          </a:bodyPr>
          <a:lstStyle/>
          <a:p>
            <a:r>
              <a:rPr kumimoji="1" lang="ja-JP" altLang="en-US" sz="1200" b="1" dirty="0"/>
              <a:t>写真⑤</a:t>
            </a:r>
          </a:p>
        </p:txBody>
      </p:sp>
      <p:pic>
        <p:nvPicPr>
          <p:cNvPr id="25" name="図 24"/>
          <p:cNvPicPr>
            <a:picLocks noChangeAspect="1"/>
          </p:cNvPicPr>
          <p:nvPr/>
        </p:nvPicPr>
        <p:blipFill>
          <a:blip r:embed="rId10"/>
          <a:stretch>
            <a:fillRect/>
          </a:stretch>
        </p:blipFill>
        <p:spPr>
          <a:xfrm>
            <a:off x="3707904" y="4963107"/>
            <a:ext cx="2549601" cy="1778261"/>
          </a:xfrm>
          <a:prstGeom prst="rect">
            <a:avLst/>
          </a:prstGeom>
          <a:ln w="88900">
            <a:solidFill>
              <a:srgbClr val="FF0000"/>
            </a:solidFill>
          </a:ln>
        </p:spPr>
      </p:pic>
      <p:sp>
        <p:nvSpPr>
          <p:cNvPr id="61" name="テキスト ボックス 60"/>
          <p:cNvSpPr txBox="1"/>
          <p:nvPr/>
        </p:nvSpPr>
        <p:spPr>
          <a:xfrm rot="17311165">
            <a:off x="4232192" y="3788804"/>
            <a:ext cx="545342" cy="523220"/>
          </a:xfrm>
          <a:prstGeom prst="rect">
            <a:avLst/>
          </a:prstGeom>
          <a:noFill/>
        </p:spPr>
        <p:txBody>
          <a:bodyPr wrap="none" rtlCol="0">
            <a:spAutoFit/>
          </a:bodyPr>
          <a:lstStyle/>
          <a:p>
            <a:r>
              <a:rPr lang="ja-JP" altLang="en-US" sz="2800" b="1" dirty="0">
                <a:solidFill>
                  <a:srgbClr val="FF0000"/>
                </a:solidFill>
              </a:rPr>
              <a:t>➡</a:t>
            </a:r>
            <a:endParaRPr kumimoji="1" lang="ja-JP" altLang="en-US" sz="2800" b="1" dirty="0">
              <a:solidFill>
                <a:srgbClr val="FF0000"/>
              </a:solidFill>
            </a:endParaRPr>
          </a:p>
        </p:txBody>
      </p:sp>
      <p:sp>
        <p:nvSpPr>
          <p:cNvPr id="62" name="テキスト ボックス 61"/>
          <p:cNvSpPr txBox="1"/>
          <p:nvPr/>
        </p:nvSpPr>
        <p:spPr>
          <a:xfrm>
            <a:off x="3756936" y="5067067"/>
            <a:ext cx="805029" cy="338554"/>
          </a:xfrm>
          <a:prstGeom prst="rect">
            <a:avLst/>
          </a:prstGeom>
          <a:noFill/>
        </p:spPr>
        <p:txBody>
          <a:bodyPr wrap="none" rtlCol="0">
            <a:spAutoFit/>
          </a:bodyPr>
          <a:lstStyle/>
          <a:p>
            <a:r>
              <a:rPr kumimoji="1" lang="ja-JP" altLang="en-US" sz="1600" b="1" dirty="0"/>
              <a:t>写真④</a:t>
            </a:r>
          </a:p>
        </p:txBody>
      </p:sp>
      <p:sp>
        <p:nvSpPr>
          <p:cNvPr id="63" name="テキスト ボックス 62"/>
          <p:cNvSpPr txBox="1"/>
          <p:nvPr/>
        </p:nvSpPr>
        <p:spPr>
          <a:xfrm>
            <a:off x="4304369" y="4154850"/>
            <a:ext cx="646331" cy="276999"/>
          </a:xfrm>
          <a:prstGeom prst="rect">
            <a:avLst/>
          </a:prstGeom>
          <a:noFill/>
        </p:spPr>
        <p:txBody>
          <a:bodyPr wrap="none" rtlCol="0">
            <a:spAutoFit/>
          </a:bodyPr>
          <a:lstStyle/>
          <a:p>
            <a:r>
              <a:rPr kumimoji="1" lang="ja-JP" altLang="en-US" sz="1200" b="1" dirty="0"/>
              <a:t>写真④</a:t>
            </a:r>
          </a:p>
        </p:txBody>
      </p:sp>
      <p:sp>
        <p:nvSpPr>
          <p:cNvPr id="65" name="テキスト ボックス 64"/>
          <p:cNvSpPr txBox="1"/>
          <p:nvPr/>
        </p:nvSpPr>
        <p:spPr>
          <a:xfrm rot="10800000">
            <a:off x="4603007" y="3293139"/>
            <a:ext cx="442750" cy="400110"/>
          </a:xfrm>
          <a:prstGeom prst="rect">
            <a:avLst/>
          </a:prstGeom>
          <a:noFill/>
        </p:spPr>
        <p:txBody>
          <a:bodyPr wrap="none" rtlCol="0">
            <a:spAutoFit/>
          </a:bodyPr>
          <a:lstStyle/>
          <a:p>
            <a:r>
              <a:rPr lang="ja-JP" altLang="en-US" sz="2000" b="1" dirty="0"/>
              <a:t>➡</a:t>
            </a:r>
            <a:endParaRPr kumimoji="1" lang="ja-JP" altLang="en-US" sz="2000" b="1" dirty="0"/>
          </a:p>
        </p:txBody>
      </p:sp>
      <p:sp>
        <p:nvSpPr>
          <p:cNvPr id="67" name="テキスト ボックス 66"/>
          <p:cNvSpPr txBox="1"/>
          <p:nvPr/>
        </p:nvSpPr>
        <p:spPr>
          <a:xfrm>
            <a:off x="4878167" y="3421006"/>
            <a:ext cx="646331" cy="276999"/>
          </a:xfrm>
          <a:prstGeom prst="rect">
            <a:avLst/>
          </a:prstGeom>
          <a:noFill/>
        </p:spPr>
        <p:txBody>
          <a:bodyPr wrap="none" rtlCol="0">
            <a:spAutoFit/>
          </a:bodyPr>
          <a:lstStyle/>
          <a:p>
            <a:r>
              <a:rPr kumimoji="1" lang="ja-JP" altLang="en-US" sz="1200" b="1" dirty="0"/>
              <a:t>写真⑦</a:t>
            </a:r>
          </a:p>
        </p:txBody>
      </p:sp>
      <p:sp>
        <p:nvSpPr>
          <p:cNvPr id="70" name="テキスト ボックス 69"/>
          <p:cNvSpPr txBox="1"/>
          <p:nvPr/>
        </p:nvSpPr>
        <p:spPr>
          <a:xfrm>
            <a:off x="6440093" y="221747"/>
            <a:ext cx="2592772" cy="523220"/>
          </a:xfrm>
          <a:prstGeom prst="rect">
            <a:avLst/>
          </a:prstGeom>
          <a:solidFill>
            <a:schemeClr val="lt1"/>
          </a:solidFill>
          <a:ln>
            <a:solidFill>
              <a:schemeClr val="tx1"/>
            </a:solidFill>
          </a:ln>
        </p:spPr>
        <p:txBody>
          <a:bodyPr wrap="square" rtlCol="0">
            <a:spAutoFit/>
          </a:bodyPr>
          <a:lstStyle/>
          <a:p>
            <a:r>
              <a:rPr lang="ja-JP" altLang="en-US" sz="1400" b="1" dirty="0">
                <a:solidFill>
                  <a:srgbClr val="FF0000"/>
                </a:solidFill>
              </a:rPr>
              <a:t>▲　 </a:t>
            </a:r>
            <a:r>
              <a:rPr lang="zh-CN" altLang="en-US" sz="1400" b="1" dirty="0"/>
              <a:t>大阪府中部広域防災拠点</a:t>
            </a:r>
          </a:p>
          <a:p>
            <a:r>
              <a:rPr lang="ja-JP" altLang="en-US" sz="1400" b="1" dirty="0"/>
              <a:t>　　　</a:t>
            </a:r>
            <a:r>
              <a:rPr lang="zh-CN" altLang="en-US" sz="1400" b="1" dirty="0"/>
              <a:t>大阪府広域医療搬送拠点</a:t>
            </a:r>
          </a:p>
        </p:txBody>
      </p:sp>
      <p:sp>
        <p:nvSpPr>
          <p:cNvPr id="69" name="二等辺三角形 68"/>
          <p:cNvSpPr/>
          <p:nvPr/>
        </p:nvSpPr>
        <p:spPr>
          <a:xfrm>
            <a:off x="4799541" y="2874610"/>
            <a:ext cx="249905" cy="226523"/>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7"/>
          <p:cNvSpPr>
            <a:spLocks noChangeArrowheads="1"/>
          </p:cNvSpPr>
          <p:nvPr/>
        </p:nvSpPr>
        <p:spPr bwMode="auto">
          <a:xfrm>
            <a:off x="-49343" y="540549"/>
            <a:ext cx="17331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000" b="1" dirty="0">
                <a:latin typeface="Arial" charset="0"/>
              </a:rPr>
              <a:t>■事業箇所図</a:t>
            </a:r>
          </a:p>
        </p:txBody>
      </p:sp>
      <p:sp>
        <p:nvSpPr>
          <p:cNvPr id="22" name="テキスト ボックス 21"/>
          <p:cNvSpPr txBox="1"/>
          <p:nvPr/>
        </p:nvSpPr>
        <p:spPr>
          <a:xfrm>
            <a:off x="7202158" y="6569376"/>
            <a:ext cx="1454822" cy="276999"/>
          </a:xfrm>
          <a:prstGeom prst="rect">
            <a:avLst/>
          </a:prstGeom>
          <a:noFill/>
        </p:spPr>
        <p:txBody>
          <a:bodyPr wrap="none" rtlCol="0">
            <a:spAutoFit/>
          </a:bodyPr>
          <a:lstStyle/>
          <a:p>
            <a:r>
              <a:rPr kumimoji="1" lang="ja-JP" altLang="en-US" sz="1200" dirty="0"/>
              <a:t>出典先：</a:t>
            </a:r>
            <a:r>
              <a:rPr kumimoji="1" lang="en-US" altLang="ja-JP" sz="1200" dirty="0"/>
              <a:t>google map</a:t>
            </a:r>
            <a:endParaRPr kumimoji="1" lang="ja-JP" altLang="en-US" sz="1200" dirty="0"/>
          </a:p>
        </p:txBody>
      </p:sp>
      <p:sp>
        <p:nvSpPr>
          <p:cNvPr id="72" name="テキスト ボックス 71"/>
          <p:cNvSpPr txBox="1"/>
          <p:nvPr/>
        </p:nvSpPr>
        <p:spPr>
          <a:xfrm>
            <a:off x="3377544" y="3527959"/>
            <a:ext cx="484428" cy="200055"/>
          </a:xfrm>
          <a:prstGeom prst="rect">
            <a:avLst/>
          </a:prstGeom>
          <a:noFill/>
          <a:ln>
            <a:noFill/>
          </a:ln>
        </p:spPr>
        <p:txBody>
          <a:bodyPr wrap="none" rtlCol="0">
            <a:spAutoFit/>
          </a:bodyPr>
          <a:lstStyle/>
          <a:p>
            <a:r>
              <a:rPr lang="ja-JP" altLang="en-US" sz="700" dirty="0"/>
              <a:t>松原</a:t>
            </a:r>
            <a:r>
              <a:rPr lang="en-US" altLang="ja-JP" sz="700" dirty="0"/>
              <a:t>JCT</a:t>
            </a:r>
            <a:endParaRPr kumimoji="1" lang="ja-JP" altLang="en-US" sz="700" dirty="0"/>
          </a:p>
        </p:txBody>
      </p:sp>
      <p:sp>
        <p:nvSpPr>
          <p:cNvPr id="23" name="フリーフォーム 22"/>
          <p:cNvSpPr/>
          <p:nvPr/>
        </p:nvSpPr>
        <p:spPr>
          <a:xfrm>
            <a:off x="4195916" y="3495368"/>
            <a:ext cx="1128252" cy="339213"/>
          </a:xfrm>
          <a:custGeom>
            <a:avLst/>
            <a:gdLst>
              <a:gd name="connsiteX0" fmla="*/ 1128252 w 1128252"/>
              <a:gd name="connsiteY0" fmla="*/ 339213 h 339213"/>
              <a:gd name="connsiteX1" fmla="*/ 973394 w 1128252"/>
              <a:gd name="connsiteY1" fmla="*/ 339213 h 339213"/>
              <a:gd name="connsiteX2" fmla="*/ 892278 w 1128252"/>
              <a:gd name="connsiteY2" fmla="*/ 309716 h 339213"/>
              <a:gd name="connsiteX3" fmla="*/ 781665 w 1128252"/>
              <a:gd name="connsiteY3" fmla="*/ 235974 h 339213"/>
              <a:gd name="connsiteX4" fmla="*/ 464574 w 1128252"/>
              <a:gd name="connsiteY4" fmla="*/ 0 h 339213"/>
              <a:gd name="connsiteX5" fmla="*/ 117987 w 1128252"/>
              <a:gd name="connsiteY5" fmla="*/ 7374 h 339213"/>
              <a:gd name="connsiteX6" fmla="*/ 0 w 1128252"/>
              <a:gd name="connsiteY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8252" h="339213">
                <a:moveTo>
                  <a:pt x="1128252" y="339213"/>
                </a:moveTo>
                <a:lnTo>
                  <a:pt x="973394" y="339213"/>
                </a:lnTo>
                <a:lnTo>
                  <a:pt x="892278" y="309716"/>
                </a:lnTo>
                <a:lnTo>
                  <a:pt x="781665" y="235974"/>
                </a:lnTo>
                <a:lnTo>
                  <a:pt x="464574" y="0"/>
                </a:lnTo>
                <a:lnTo>
                  <a:pt x="117987" y="7374"/>
                </a:lnTo>
                <a:lnTo>
                  <a:pt x="0" y="7374"/>
                </a:ln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932112CF-5747-C874-2953-03DFC5D5492B}"/>
              </a:ext>
            </a:extLst>
          </p:cNvPr>
          <p:cNvSpPr/>
          <p:nvPr/>
        </p:nvSpPr>
        <p:spPr bwMode="auto">
          <a:xfrm rot="1487902">
            <a:off x="4124595" y="3666473"/>
            <a:ext cx="995363" cy="10772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algn="ctr">
              <a:defRPr/>
            </a:pPr>
            <a:r>
              <a:rPr lang="ja-JP" altLang="en-US" sz="700" dirty="0">
                <a:solidFill>
                  <a:schemeClr val="tx1"/>
                </a:solidFill>
              </a:rPr>
              <a:t>旧大阪中央環状線</a:t>
            </a:r>
            <a:endParaRPr lang="en-US" altLang="ja-JP" sz="700" dirty="0">
              <a:solidFill>
                <a:schemeClr val="tx1"/>
              </a:solidFill>
            </a:endParaRPr>
          </a:p>
        </p:txBody>
      </p:sp>
      <p:pic>
        <p:nvPicPr>
          <p:cNvPr id="34" name="図 33"/>
          <p:cNvPicPr>
            <a:picLocks noChangeAspect="1"/>
          </p:cNvPicPr>
          <p:nvPr/>
        </p:nvPicPr>
        <p:blipFill>
          <a:blip r:embed="rId11"/>
          <a:stretch>
            <a:fillRect/>
          </a:stretch>
        </p:blipFill>
        <p:spPr>
          <a:xfrm>
            <a:off x="3453628" y="170722"/>
            <a:ext cx="2545814" cy="1849459"/>
          </a:xfrm>
          <a:prstGeom prst="rect">
            <a:avLst/>
          </a:prstGeom>
        </p:spPr>
      </p:pic>
      <p:sp>
        <p:nvSpPr>
          <p:cNvPr id="68" name="テキスト ボックス 67"/>
          <p:cNvSpPr txBox="1"/>
          <p:nvPr/>
        </p:nvSpPr>
        <p:spPr>
          <a:xfrm>
            <a:off x="5198727" y="188166"/>
            <a:ext cx="646331" cy="276999"/>
          </a:xfrm>
          <a:prstGeom prst="rect">
            <a:avLst/>
          </a:prstGeom>
          <a:noFill/>
        </p:spPr>
        <p:txBody>
          <a:bodyPr wrap="none" rtlCol="0">
            <a:spAutoFit/>
          </a:bodyPr>
          <a:lstStyle/>
          <a:p>
            <a:r>
              <a:rPr kumimoji="1" lang="ja-JP" altLang="en-US" sz="1200" b="1" dirty="0"/>
              <a:t>写真⑦</a:t>
            </a:r>
          </a:p>
        </p:txBody>
      </p:sp>
      <p:sp>
        <p:nvSpPr>
          <p:cNvPr id="77" name="テキスト ボックス 76"/>
          <p:cNvSpPr txBox="1"/>
          <p:nvPr/>
        </p:nvSpPr>
        <p:spPr>
          <a:xfrm>
            <a:off x="128535" y="5230970"/>
            <a:ext cx="3333133" cy="1169551"/>
          </a:xfrm>
          <a:prstGeom prst="rect">
            <a:avLst/>
          </a:prstGeom>
          <a:solidFill>
            <a:schemeClr val="lt1"/>
          </a:solidFill>
          <a:ln>
            <a:solidFill>
              <a:schemeClr val="tx1"/>
            </a:solidFill>
          </a:ln>
        </p:spPr>
        <p:txBody>
          <a:bodyPr wrap="square" rtlCol="0">
            <a:spAutoFit/>
          </a:bodyPr>
          <a:lstStyle/>
          <a:p>
            <a:r>
              <a:rPr lang="ja-JP" altLang="en-US" sz="1400" dirty="0"/>
              <a:t>●旧中央環状線の橋梁（大正橋）は、</a:t>
            </a:r>
            <a:endParaRPr lang="en-US" altLang="ja-JP" sz="1400" dirty="0"/>
          </a:p>
          <a:p>
            <a:r>
              <a:rPr lang="ja-JP" altLang="en-US" sz="1400" dirty="0"/>
              <a:t>　</a:t>
            </a:r>
            <a:r>
              <a:rPr lang="en-US" altLang="ja-JP" sz="1400" dirty="0"/>
              <a:t>1952</a:t>
            </a:r>
            <a:r>
              <a:rPr lang="ja-JP" altLang="en-US" sz="1400" dirty="0"/>
              <a:t>年（昭和</a:t>
            </a:r>
            <a:r>
              <a:rPr lang="en-US" altLang="ja-JP" sz="1400" dirty="0"/>
              <a:t>27</a:t>
            </a:r>
            <a:r>
              <a:rPr lang="ja-JP" altLang="en-US" sz="1400" dirty="0"/>
              <a:t>年）に設置された橋梁で</a:t>
            </a:r>
            <a:endParaRPr lang="en-US" altLang="ja-JP" sz="1400" dirty="0"/>
          </a:p>
          <a:p>
            <a:r>
              <a:rPr lang="ja-JP" altLang="en-US" sz="1400" dirty="0"/>
              <a:t>　あり、今後架け替えや通行止めを伴う</a:t>
            </a:r>
            <a:endParaRPr lang="en-US" altLang="ja-JP" sz="1400" dirty="0"/>
          </a:p>
          <a:p>
            <a:r>
              <a:rPr lang="ja-JP" altLang="en-US" sz="1400" dirty="0"/>
              <a:t>　改修工事も想定され、リダンダンシーの</a:t>
            </a:r>
            <a:endParaRPr lang="en-US" altLang="ja-JP" sz="1400" dirty="0"/>
          </a:p>
          <a:p>
            <a:r>
              <a:rPr lang="ja-JP" altLang="en-US" sz="1400" dirty="0"/>
              <a:t>　確保が必要。</a:t>
            </a:r>
            <a:endParaRPr lang="zh-CN" altLang="en-US" sz="1400" dirty="0"/>
          </a:p>
        </p:txBody>
      </p:sp>
      <p:sp>
        <p:nvSpPr>
          <p:cNvPr id="58" name="フリーフォーム 57"/>
          <p:cNvSpPr/>
          <p:nvPr/>
        </p:nvSpPr>
        <p:spPr>
          <a:xfrm>
            <a:off x="4274820" y="2933700"/>
            <a:ext cx="1203960" cy="548640"/>
          </a:xfrm>
          <a:custGeom>
            <a:avLst/>
            <a:gdLst>
              <a:gd name="connsiteX0" fmla="*/ 0 w 1203960"/>
              <a:gd name="connsiteY0" fmla="*/ 350520 h 548640"/>
              <a:gd name="connsiteX1" fmla="*/ 22860 w 1203960"/>
              <a:gd name="connsiteY1" fmla="*/ 426720 h 548640"/>
              <a:gd name="connsiteX2" fmla="*/ 952500 w 1203960"/>
              <a:gd name="connsiteY2" fmla="*/ 403860 h 548640"/>
              <a:gd name="connsiteX3" fmla="*/ 1135380 w 1203960"/>
              <a:gd name="connsiteY3" fmla="*/ 548640 h 548640"/>
              <a:gd name="connsiteX4" fmla="*/ 1203960 w 1203960"/>
              <a:gd name="connsiteY4" fmla="*/ 487680 h 548640"/>
              <a:gd name="connsiteX5" fmla="*/ 1089660 w 1203960"/>
              <a:gd name="connsiteY5" fmla="*/ 403860 h 548640"/>
              <a:gd name="connsiteX6" fmla="*/ 1173480 w 1203960"/>
              <a:gd name="connsiteY6" fmla="*/ 396240 h 548640"/>
              <a:gd name="connsiteX7" fmla="*/ 1203960 w 1203960"/>
              <a:gd name="connsiteY7" fmla="*/ 289560 h 548640"/>
              <a:gd name="connsiteX8" fmla="*/ 762000 w 1203960"/>
              <a:gd name="connsiteY8" fmla="*/ 7620 h 548640"/>
              <a:gd name="connsiteX9" fmla="*/ 403860 w 1203960"/>
              <a:gd name="connsiteY9" fmla="*/ 0 h 548640"/>
              <a:gd name="connsiteX10" fmla="*/ 312420 w 1203960"/>
              <a:gd name="connsiteY10" fmla="*/ 190500 h 548640"/>
              <a:gd name="connsiteX11" fmla="*/ 0 w 1203960"/>
              <a:gd name="connsiteY11" fmla="*/ 350520 h 54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03960" h="548640">
                <a:moveTo>
                  <a:pt x="0" y="350520"/>
                </a:moveTo>
                <a:lnTo>
                  <a:pt x="22860" y="426720"/>
                </a:lnTo>
                <a:lnTo>
                  <a:pt x="952500" y="403860"/>
                </a:lnTo>
                <a:lnTo>
                  <a:pt x="1135380" y="548640"/>
                </a:lnTo>
                <a:lnTo>
                  <a:pt x="1203960" y="487680"/>
                </a:lnTo>
                <a:lnTo>
                  <a:pt x="1089660" y="403860"/>
                </a:lnTo>
                <a:lnTo>
                  <a:pt x="1173480" y="396240"/>
                </a:lnTo>
                <a:lnTo>
                  <a:pt x="1203960" y="289560"/>
                </a:lnTo>
                <a:lnTo>
                  <a:pt x="762000" y="7620"/>
                </a:lnTo>
                <a:lnTo>
                  <a:pt x="403860" y="0"/>
                </a:lnTo>
                <a:lnTo>
                  <a:pt x="312420" y="190500"/>
                </a:lnTo>
                <a:lnTo>
                  <a:pt x="0" y="350520"/>
                </a:lnTo>
                <a:close/>
              </a:path>
            </a:pathLst>
          </a:custGeom>
          <a:solidFill>
            <a:schemeClr val="accent1">
              <a:alpha val="8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1A98D920-98DA-8FA6-C791-D616C4BADEB5}"/>
              </a:ext>
            </a:extLst>
          </p:cNvPr>
          <p:cNvSpPr/>
          <p:nvPr/>
        </p:nvSpPr>
        <p:spPr>
          <a:xfrm>
            <a:off x="4211816" y="2822779"/>
            <a:ext cx="606673" cy="808914"/>
          </a:xfrm>
          <a:custGeom>
            <a:avLst/>
            <a:gdLst>
              <a:gd name="connsiteX0" fmla="*/ 0 w 692728"/>
              <a:gd name="connsiteY0" fmla="*/ 877454 h 877454"/>
              <a:gd name="connsiteX1" fmla="*/ 0 w 692728"/>
              <a:gd name="connsiteY1" fmla="*/ 526472 h 877454"/>
              <a:gd name="connsiteX2" fmla="*/ 55419 w 692728"/>
              <a:gd name="connsiteY2" fmla="*/ 480291 h 877454"/>
              <a:gd name="connsiteX3" fmla="*/ 166255 w 692728"/>
              <a:gd name="connsiteY3" fmla="*/ 434109 h 877454"/>
              <a:gd name="connsiteX4" fmla="*/ 286328 w 692728"/>
              <a:gd name="connsiteY4" fmla="*/ 378691 h 877454"/>
              <a:gd name="connsiteX5" fmla="*/ 461819 w 692728"/>
              <a:gd name="connsiteY5" fmla="*/ 249382 h 877454"/>
              <a:gd name="connsiteX6" fmla="*/ 563419 w 692728"/>
              <a:gd name="connsiteY6" fmla="*/ 166254 h 877454"/>
              <a:gd name="connsiteX7" fmla="*/ 683491 w 692728"/>
              <a:gd name="connsiteY7" fmla="*/ 9236 h 877454"/>
              <a:gd name="connsiteX8" fmla="*/ 692728 w 692728"/>
              <a:gd name="connsiteY8" fmla="*/ 0 h 87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728" h="877454">
                <a:moveTo>
                  <a:pt x="0" y="877454"/>
                </a:moveTo>
                <a:lnTo>
                  <a:pt x="0" y="526472"/>
                </a:lnTo>
                <a:lnTo>
                  <a:pt x="55419" y="480291"/>
                </a:lnTo>
                <a:lnTo>
                  <a:pt x="166255" y="434109"/>
                </a:lnTo>
                <a:lnTo>
                  <a:pt x="286328" y="378691"/>
                </a:lnTo>
                <a:lnTo>
                  <a:pt x="461819" y="249382"/>
                </a:lnTo>
                <a:lnTo>
                  <a:pt x="563419" y="166254"/>
                </a:lnTo>
                <a:lnTo>
                  <a:pt x="683491" y="9236"/>
                </a:lnTo>
                <a:lnTo>
                  <a:pt x="692728" y="0"/>
                </a:lnTo>
              </a:path>
            </a:pathLst>
          </a:custGeom>
          <a:noFill/>
          <a:ln w="412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テキスト ボックス 77"/>
          <p:cNvSpPr txBox="1"/>
          <p:nvPr/>
        </p:nvSpPr>
        <p:spPr>
          <a:xfrm>
            <a:off x="2475425" y="3029402"/>
            <a:ext cx="954107" cy="415498"/>
          </a:xfrm>
          <a:prstGeom prst="rect">
            <a:avLst/>
          </a:prstGeom>
          <a:solidFill>
            <a:schemeClr val="bg1">
              <a:alpha val="71000"/>
            </a:schemeClr>
          </a:solidFill>
          <a:ln w="6350">
            <a:solidFill>
              <a:schemeClr val="tx1"/>
            </a:solidFill>
          </a:ln>
        </p:spPr>
        <p:txBody>
          <a:bodyPr wrap="none" rtlCol="0">
            <a:spAutoFit/>
          </a:bodyPr>
          <a:lstStyle/>
          <a:p>
            <a:r>
              <a:rPr kumimoji="1" lang="ja-JP" altLang="en-US" sz="1050" b="1" dirty="0"/>
              <a:t>北行　</a:t>
            </a:r>
            <a:r>
              <a:rPr kumimoji="1" lang="en-US" altLang="ja-JP" sz="1050" b="1" dirty="0"/>
              <a:t>1969</a:t>
            </a:r>
            <a:r>
              <a:rPr kumimoji="1" lang="ja-JP" altLang="en-US" sz="1050" b="1" dirty="0"/>
              <a:t>年</a:t>
            </a:r>
            <a:endParaRPr kumimoji="1" lang="en-US" altLang="ja-JP" sz="1050" b="1" dirty="0"/>
          </a:p>
          <a:p>
            <a:r>
              <a:rPr lang="ja-JP" altLang="en-US" sz="1050" b="1" dirty="0"/>
              <a:t>南行　</a:t>
            </a:r>
            <a:r>
              <a:rPr lang="en-US" altLang="ja-JP" sz="1050" b="1" dirty="0"/>
              <a:t>1983</a:t>
            </a:r>
            <a:r>
              <a:rPr lang="ja-JP" altLang="en-US" sz="1050" b="1" dirty="0"/>
              <a:t>年</a:t>
            </a:r>
            <a:endParaRPr kumimoji="1" lang="ja-JP" altLang="en-US" sz="1050" b="1" dirty="0"/>
          </a:p>
        </p:txBody>
      </p:sp>
      <p:sp>
        <p:nvSpPr>
          <p:cNvPr id="79" name="テキスト ボックス 78"/>
          <p:cNvSpPr txBox="1"/>
          <p:nvPr/>
        </p:nvSpPr>
        <p:spPr>
          <a:xfrm>
            <a:off x="5153357"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a:t>1969</a:t>
            </a:r>
            <a:r>
              <a:rPr lang="ja-JP" altLang="en-US" sz="1050" b="1" dirty="0"/>
              <a:t>年</a:t>
            </a:r>
            <a:endParaRPr kumimoji="1" lang="ja-JP" altLang="en-US" sz="1050" b="1" dirty="0"/>
          </a:p>
        </p:txBody>
      </p:sp>
      <p:sp>
        <p:nvSpPr>
          <p:cNvPr id="80" name="テキスト ボックス 79"/>
          <p:cNvSpPr txBox="1"/>
          <p:nvPr/>
        </p:nvSpPr>
        <p:spPr>
          <a:xfrm>
            <a:off x="5845058" y="4308211"/>
            <a:ext cx="595035" cy="253916"/>
          </a:xfrm>
          <a:prstGeom prst="rect">
            <a:avLst/>
          </a:prstGeom>
          <a:solidFill>
            <a:schemeClr val="bg1">
              <a:alpha val="71000"/>
            </a:schemeClr>
          </a:solidFill>
          <a:ln w="6350">
            <a:solidFill>
              <a:schemeClr val="tx1"/>
            </a:solidFill>
          </a:ln>
        </p:spPr>
        <p:txBody>
          <a:bodyPr wrap="none" rtlCol="0">
            <a:spAutoFit/>
          </a:bodyPr>
          <a:lstStyle/>
          <a:p>
            <a:r>
              <a:rPr kumimoji="1" lang="en-US" altLang="ja-JP" sz="1050" b="1" dirty="0"/>
              <a:t>1938</a:t>
            </a:r>
            <a:r>
              <a:rPr lang="ja-JP" altLang="en-US" sz="1050" b="1" dirty="0"/>
              <a:t>年</a:t>
            </a:r>
            <a:endParaRPr kumimoji="1" lang="ja-JP" altLang="en-US" sz="1050" b="1" dirty="0"/>
          </a:p>
        </p:txBody>
      </p:sp>
    </p:spTree>
    <p:extLst>
      <p:ext uri="{BB962C8B-B14F-4D97-AF65-F5344CB8AC3E}">
        <p14:creationId xmlns:p14="http://schemas.microsoft.com/office/powerpoint/2010/main" val="425291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四角形: 角を丸くする 12">
            <a:extLst>
              <a:ext uri="{FF2B5EF4-FFF2-40B4-BE49-F238E27FC236}">
                <a16:creationId xmlns:a16="http://schemas.microsoft.com/office/drawing/2014/main" id="{DF97996A-804B-B0ED-09E3-95D3D1A71873}"/>
              </a:ext>
            </a:extLst>
          </p:cNvPr>
          <p:cNvSpPr/>
          <p:nvPr/>
        </p:nvSpPr>
        <p:spPr>
          <a:xfrm>
            <a:off x="23031" y="598495"/>
            <a:ext cx="8982985" cy="1368735"/>
          </a:xfrm>
          <a:prstGeom prst="roundRect">
            <a:avLst/>
          </a:prstGeom>
          <a:solidFill>
            <a:srgbClr val="00B0F0">
              <a:alpha val="10000"/>
            </a:srgb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p>
        </p:txBody>
      </p:sp>
      <p:pic>
        <p:nvPicPr>
          <p:cNvPr id="4" name="図 3">
            <a:extLst>
              <a:ext uri="{FF2B5EF4-FFF2-40B4-BE49-F238E27FC236}">
                <a16:creationId xmlns:a16="http://schemas.microsoft.com/office/drawing/2014/main" id="{BBF9D884-9F40-D573-9AC0-9757CFE8629E}"/>
              </a:ext>
            </a:extLst>
          </p:cNvPr>
          <p:cNvPicPr>
            <a:picLocks noChangeAspect="1"/>
          </p:cNvPicPr>
          <p:nvPr/>
        </p:nvPicPr>
        <p:blipFill>
          <a:blip r:embed="rId2"/>
          <a:stretch>
            <a:fillRect/>
          </a:stretch>
        </p:blipFill>
        <p:spPr>
          <a:xfrm>
            <a:off x="99468" y="3573017"/>
            <a:ext cx="2445697" cy="1404011"/>
          </a:xfrm>
          <a:prstGeom prst="rect">
            <a:avLst/>
          </a:prstGeom>
        </p:spPr>
      </p:pic>
      <p:sp>
        <p:nvSpPr>
          <p:cNvPr id="5" name="Rectangle 2">
            <a:extLst>
              <a:ext uri="{FF2B5EF4-FFF2-40B4-BE49-F238E27FC236}">
                <a16:creationId xmlns:a16="http://schemas.microsoft.com/office/drawing/2014/main" id="{05F79D5A-3AA2-AC6B-79E3-E7F8ADB03B1F}"/>
              </a:ext>
            </a:extLst>
          </p:cNvPr>
          <p:cNvSpPr txBox="1">
            <a:spLocks noChangeArrowheads="1"/>
          </p:cNvSpPr>
          <p:nvPr/>
        </p:nvSpPr>
        <p:spPr bwMode="auto">
          <a:xfrm>
            <a:off x="-23462" y="-11068"/>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広域防災拠点及び広域医療搬送拠点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a:extLst>
              <a:ext uri="{FF2B5EF4-FFF2-40B4-BE49-F238E27FC236}">
                <a16:creationId xmlns:a16="http://schemas.microsoft.com/office/drawing/2014/main" id="{F43AB628-E029-F637-4F30-FF8041149281}"/>
              </a:ext>
            </a:extLst>
          </p:cNvPr>
          <p:cNvPicPr>
            <a:picLocks noChangeAspect="1"/>
          </p:cNvPicPr>
          <p:nvPr/>
        </p:nvPicPr>
        <p:blipFill rotWithShape="1">
          <a:blip r:embed="rId3"/>
          <a:srcRect l="18400" t="6902" r="15719" b="28326"/>
          <a:stretch/>
        </p:blipFill>
        <p:spPr>
          <a:xfrm>
            <a:off x="6504520" y="3550005"/>
            <a:ext cx="2540012" cy="1404011"/>
          </a:xfrm>
          <a:prstGeom prst="rect">
            <a:avLst/>
          </a:prstGeom>
        </p:spPr>
      </p:pic>
      <p:sp>
        <p:nvSpPr>
          <p:cNvPr id="7" name="テキスト ボックス 4">
            <a:extLst>
              <a:ext uri="{FF2B5EF4-FFF2-40B4-BE49-F238E27FC236}">
                <a16:creationId xmlns:a16="http://schemas.microsoft.com/office/drawing/2014/main" id="{F1E07650-6E4D-E5E8-7461-A70FE95B1E90}"/>
              </a:ext>
            </a:extLst>
          </p:cNvPr>
          <p:cNvSpPr txBox="1">
            <a:spLocks noChangeArrowheads="1"/>
          </p:cNvSpPr>
          <p:nvPr/>
        </p:nvSpPr>
        <p:spPr bwMode="auto">
          <a:xfrm>
            <a:off x="92052" y="3550005"/>
            <a:ext cx="1440000"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中部広域防災拠点</a:t>
            </a:r>
          </a:p>
        </p:txBody>
      </p:sp>
      <p:sp>
        <p:nvSpPr>
          <p:cNvPr id="8" name="テキスト ボックス 4">
            <a:extLst>
              <a:ext uri="{FF2B5EF4-FFF2-40B4-BE49-F238E27FC236}">
                <a16:creationId xmlns:a16="http://schemas.microsoft.com/office/drawing/2014/main" id="{ACA287A5-A668-E190-D903-F279A22AE9FF}"/>
              </a:ext>
            </a:extLst>
          </p:cNvPr>
          <p:cNvSpPr txBox="1">
            <a:spLocks noChangeArrowheads="1"/>
          </p:cNvSpPr>
          <p:nvPr/>
        </p:nvSpPr>
        <p:spPr bwMode="auto">
          <a:xfrm>
            <a:off x="6504520" y="3550005"/>
            <a:ext cx="1933872" cy="153888"/>
          </a:xfrm>
          <a:prstGeom prst="rect">
            <a:avLst/>
          </a:prstGeom>
          <a:solidFill>
            <a:schemeClr val="bg1"/>
          </a:solidFill>
          <a:ln w="3175">
            <a:solidFill>
              <a:schemeClr val="tx1"/>
            </a:solidFill>
          </a:ln>
        </p:spPr>
        <p:txBody>
          <a:bodyPr wrap="square" lIns="0" tIns="0" rIns="0" bIns="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000" dirty="0">
                <a:latin typeface="Arial" panose="020B0604020202020204" pitchFamily="34" charset="0"/>
              </a:rPr>
              <a:t>広域医療搬送拠点（八尾</a:t>
            </a:r>
            <a:r>
              <a:rPr lang="en-US" altLang="ja-JP" sz="1000" dirty="0">
                <a:latin typeface="Arial" panose="020B0604020202020204" pitchFamily="34" charset="0"/>
              </a:rPr>
              <a:t>SCU</a:t>
            </a:r>
            <a:r>
              <a:rPr lang="ja-JP" altLang="en-US" sz="1000" dirty="0">
                <a:latin typeface="Arial" panose="020B0604020202020204" pitchFamily="34" charset="0"/>
              </a:rPr>
              <a:t>）</a:t>
            </a:r>
          </a:p>
        </p:txBody>
      </p:sp>
      <p:sp>
        <p:nvSpPr>
          <p:cNvPr id="10" name="テキスト ボックス 9">
            <a:extLst>
              <a:ext uri="{FF2B5EF4-FFF2-40B4-BE49-F238E27FC236}">
                <a16:creationId xmlns:a16="http://schemas.microsoft.com/office/drawing/2014/main" id="{FE472BE0-1B86-F193-17F1-1AFD2E088109}"/>
              </a:ext>
            </a:extLst>
          </p:cNvPr>
          <p:cNvSpPr txBox="1"/>
          <p:nvPr/>
        </p:nvSpPr>
        <p:spPr>
          <a:xfrm>
            <a:off x="-628622" y="-1230229"/>
            <a:ext cx="6515081" cy="738664"/>
          </a:xfrm>
          <a:prstGeom prst="rect">
            <a:avLst/>
          </a:prstGeom>
          <a:noFill/>
        </p:spPr>
        <p:txBody>
          <a:bodyPr wrap="square" rtlCol="0">
            <a:spAutoFit/>
          </a:bodyPr>
          <a:lstStyle/>
          <a:p>
            <a:r>
              <a:rPr kumimoji="1" lang="ja-JP" altLang="en-US" sz="1400" dirty="0"/>
              <a:t>・開所</a:t>
            </a:r>
            <a:r>
              <a:rPr kumimoji="1" lang="en-US" altLang="ja-JP" sz="1400" dirty="0"/>
              <a:t>:</a:t>
            </a:r>
            <a:r>
              <a:rPr kumimoji="1" lang="ja-JP" altLang="en-US" sz="1400" dirty="0"/>
              <a:t>平成 </a:t>
            </a:r>
            <a:r>
              <a:rPr kumimoji="1" lang="en-US" altLang="ja-JP" sz="1400" dirty="0"/>
              <a:t>15 </a:t>
            </a:r>
            <a:r>
              <a:rPr kumimoji="1" lang="ja-JP" altLang="en-US" sz="1400" dirty="0"/>
              <a:t>年</a:t>
            </a:r>
            <a:r>
              <a:rPr kumimoji="1" lang="en-US" altLang="ja-JP" sz="1400" dirty="0"/>
              <a:t>9</a:t>
            </a:r>
            <a:r>
              <a:rPr kumimoji="1" lang="ja-JP" altLang="en-US" sz="1400" dirty="0"/>
              <a:t>月　・敷地面積：約 </a:t>
            </a:r>
            <a:r>
              <a:rPr kumimoji="1" lang="en-US" altLang="ja-JP" sz="1400" dirty="0"/>
              <a:t>57,000 ㎡</a:t>
            </a:r>
          </a:p>
          <a:p>
            <a:r>
              <a:rPr kumimoji="1" lang="ja-JP" altLang="en-US" sz="1400" dirty="0"/>
              <a:t>・平常時：バレーボール・バスケットボールなどで広く府民が利用できるよう、荷捌場を　</a:t>
            </a:r>
            <a:endParaRPr kumimoji="1" lang="en-US" altLang="ja-JP" sz="1400" dirty="0"/>
          </a:p>
          <a:p>
            <a:r>
              <a:rPr kumimoji="1" lang="ja-JP" altLang="en-US" sz="1400" dirty="0"/>
              <a:t>　　　　　　　屋内スポーツ場として利用できるように整備されている。</a:t>
            </a:r>
          </a:p>
        </p:txBody>
      </p:sp>
      <p:sp>
        <p:nvSpPr>
          <p:cNvPr id="12" name="テキスト ボックス 11">
            <a:extLst>
              <a:ext uri="{FF2B5EF4-FFF2-40B4-BE49-F238E27FC236}">
                <a16:creationId xmlns:a16="http://schemas.microsoft.com/office/drawing/2014/main" id="{9B3EA071-71D1-4614-E835-263F8877A6E5}"/>
              </a:ext>
            </a:extLst>
          </p:cNvPr>
          <p:cNvSpPr txBox="1"/>
          <p:nvPr/>
        </p:nvSpPr>
        <p:spPr>
          <a:xfrm>
            <a:off x="272536" y="607581"/>
            <a:ext cx="8603637" cy="1384995"/>
          </a:xfrm>
          <a:prstGeom prst="rect">
            <a:avLst/>
          </a:prstGeom>
          <a:noFill/>
          <a:ln>
            <a:noFill/>
          </a:ln>
        </p:spPr>
        <p:txBody>
          <a:bodyPr wrap="none" rtlCol="0">
            <a:spAutoFit/>
          </a:bodyPr>
          <a:lstStyle/>
          <a:p>
            <a:r>
              <a:rPr kumimoji="1" lang="ja-JP" altLang="en-US" sz="1400" b="1" u="sng" dirty="0"/>
              <a:t>広域防災拠点の機能</a:t>
            </a:r>
            <a:endParaRPr kumimoji="1" lang="en-US" altLang="ja-JP" sz="1400" b="1" u="sng" dirty="0"/>
          </a:p>
          <a:p>
            <a:r>
              <a:rPr kumimoji="1" lang="ja-JP" altLang="en-US" sz="1400" dirty="0"/>
              <a:t>　　　・備蓄及び物資集配機能（非常食、災害用備蓄水、毛布、簡易トイレ等を保管し、救援物資の集配を行う）</a:t>
            </a:r>
            <a:endParaRPr kumimoji="1" lang="en-US" altLang="ja-JP" sz="1400" dirty="0"/>
          </a:p>
          <a:p>
            <a:r>
              <a:rPr kumimoji="1" lang="ja-JP" altLang="en-US" sz="1400" dirty="0"/>
              <a:t>　　　・物資輸送機能（トラック等の陸上輸送やヘリコプターを活用した空輸）</a:t>
            </a:r>
            <a:endParaRPr kumimoji="1" lang="en-US" altLang="ja-JP" sz="1400" dirty="0"/>
          </a:p>
          <a:p>
            <a:r>
              <a:rPr kumimoji="1" lang="ja-JP" altLang="en-US" sz="1400" dirty="0"/>
              <a:t>　　　・活動拠点機能（大阪府、関係自治体、消防、警察、自衛隊などが集結して活動するための施設）</a:t>
            </a:r>
            <a:endParaRPr kumimoji="1" lang="en-US" altLang="ja-JP" sz="1400" dirty="0"/>
          </a:p>
          <a:p>
            <a:r>
              <a:rPr kumimoji="1" lang="ja-JP" altLang="en-US" sz="1400" dirty="0"/>
              <a:t>　　⇒府内に</a:t>
            </a:r>
            <a:r>
              <a:rPr kumimoji="1" lang="en-US" altLang="ja-JP" sz="1400" dirty="0"/>
              <a:t>3</a:t>
            </a:r>
            <a:r>
              <a:rPr kumimoji="1" lang="ja-JP" altLang="en-US" sz="1400" dirty="0"/>
              <a:t>箇所（南部「約</a:t>
            </a:r>
            <a:r>
              <a:rPr kumimoji="1" lang="en-US" altLang="ja-JP" sz="1400" dirty="0"/>
              <a:t>3,250</a:t>
            </a:r>
            <a:r>
              <a:rPr kumimoji="1" lang="ja-JP" altLang="en-US" sz="1400" dirty="0"/>
              <a:t>㎡」、中部「約</a:t>
            </a:r>
            <a:r>
              <a:rPr kumimoji="1" lang="en-US" altLang="ja-JP" sz="1400" dirty="0"/>
              <a:t>10,170</a:t>
            </a:r>
            <a:r>
              <a:rPr kumimoji="1" lang="ja-JP" altLang="en-US" sz="1400" dirty="0"/>
              <a:t>㎡」、北部「約</a:t>
            </a:r>
            <a:r>
              <a:rPr kumimoji="1" lang="en-US" altLang="ja-JP" sz="1400" dirty="0"/>
              <a:t>2,030</a:t>
            </a:r>
            <a:r>
              <a:rPr kumimoji="1" lang="ja-JP" altLang="en-US" sz="1400" dirty="0"/>
              <a:t>㎡」）に分散しており、</a:t>
            </a:r>
            <a:endParaRPr kumimoji="1" lang="en-US" altLang="ja-JP" sz="1400" dirty="0"/>
          </a:p>
          <a:p>
            <a:r>
              <a:rPr lang="ja-JP" altLang="en-US" sz="1400" b="1" dirty="0"/>
              <a:t>　　　 </a:t>
            </a:r>
            <a:r>
              <a:rPr kumimoji="1" lang="ja-JP" altLang="en-US" sz="1400" b="1" dirty="0"/>
              <a:t>中部防災拠点が最も広い延床面積を有している。</a:t>
            </a:r>
          </a:p>
        </p:txBody>
      </p:sp>
      <p:sp>
        <p:nvSpPr>
          <p:cNvPr id="14" name="四角形: 角を丸くする 13">
            <a:extLst>
              <a:ext uri="{FF2B5EF4-FFF2-40B4-BE49-F238E27FC236}">
                <a16:creationId xmlns:a16="http://schemas.microsoft.com/office/drawing/2014/main" id="{4858319D-38E1-3DBD-8CA7-9F18AF2F6247}"/>
              </a:ext>
            </a:extLst>
          </p:cNvPr>
          <p:cNvSpPr/>
          <p:nvPr/>
        </p:nvSpPr>
        <p:spPr>
          <a:xfrm>
            <a:off x="99468" y="2081194"/>
            <a:ext cx="8982985" cy="1203790"/>
          </a:xfrm>
          <a:prstGeom prst="roundRect">
            <a:avLst/>
          </a:prstGeom>
          <a:solidFill>
            <a:srgbClr val="FFC000">
              <a:alpha val="10000"/>
            </a:srgbClr>
          </a:solidFill>
          <a:ln w="127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8B66F6AF-BC12-D90C-8906-9360016D8527}"/>
              </a:ext>
            </a:extLst>
          </p:cNvPr>
          <p:cNvSpPr txBox="1"/>
          <p:nvPr/>
        </p:nvSpPr>
        <p:spPr>
          <a:xfrm>
            <a:off x="344671" y="2090432"/>
            <a:ext cx="8161209" cy="1169551"/>
          </a:xfrm>
          <a:prstGeom prst="rect">
            <a:avLst/>
          </a:prstGeom>
          <a:noFill/>
          <a:ln>
            <a:noFill/>
          </a:ln>
        </p:spPr>
        <p:txBody>
          <a:bodyPr wrap="none" rtlCol="0">
            <a:spAutoFit/>
          </a:bodyPr>
          <a:lstStyle/>
          <a:p>
            <a:r>
              <a:rPr kumimoji="1" lang="ja-JP" altLang="en-US" sz="1400" b="1" u="sng" dirty="0"/>
              <a:t>広域医療搬送拠点（</a:t>
            </a:r>
            <a:r>
              <a:rPr kumimoji="1" lang="en-US" altLang="ja-JP" sz="1400" b="1" u="sng" dirty="0"/>
              <a:t>SCU</a:t>
            </a:r>
            <a:r>
              <a:rPr kumimoji="1" lang="ja-JP" altLang="en-US" sz="1400" b="1" u="sng" dirty="0"/>
              <a:t>）の機能</a:t>
            </a:r>
            <a:endParaRPr kumimoji="1" lang="en-US" altLang="ja-JP" sz="1400" b="1" u="sng" dirty="0"/>
          </a:p>
          <a:p>
            <a:r>
              <a:rPr kumimoji="1" lang="ja-JP" altLang="en-US" sz="1400" dirty="0"/>
              <a:t>　　　・重症患者の症状の安定化を図り、搬送実施のための</a:t>
            </a:r>
            <a:r>
              <a:rPr kumimoji="1" lang="ja-JP" altLang="en-US" sz="1400" u="sng" dirty="0"/>
              <a:t>臨時医療施設</a:t>
            </a:r>
            <a:endParaRPr kumimoji="1" lang="en-US" altLang="ja-JP" sz="1400" u="sng" dirty="0"/>
          </a:p>
          <a:p>
            <a:r>
              <a:rPr kumimoji="1" lang="ja-JP" altLang="en-US" sz="1400" dirty="0"/>
              <a:t>　　　・被災地内の医療機関への負担軽減、被災地外への搬送</a:t>
            </a:r>
            <a:endParaRPr kumimoji="1" lang="en-US" altLang="ja-JP" sz="1400" dirty="0"/>
          </a:p>
          <a:p>
            <a:r>
              <a:rPr kumimoji="1" lang="ja-JP" altLang="en-US" sz="1400" dirty="0"/>
              <a:t>　　⇒八尾</a:t>
            </a:r>
            <a:r>
              <a:rPr kumimoji="1" lang="en-US" altLang="ja-JP" sz="1400" dirty="0"/>
              <a:t>SCU</a:t>
            </a:r>
            <a:r>
              <a:rPr kumimoji="1" lang="ja-JP" altLang="en-US" sz="1400" dirty="0"/>
              <a:t>は災害時、迅速に立ち上げが可能な、大阪で唯一の常設型の</a:t>
            </a:r>
            <a:r>
              <a:rPr kumimoji="1" lang="ja-JP" altLang="en-US" sz="1400" dirty="0" smtClean="0"/>
              <a:t>広域医療搬送拠点で</a:t>
            </a:r>
            <a:r>
              <a:rPr kumimoji="1" lang="ja-JP" altLang="en-US" sz="1400" dirty="0"/>
              <a:t>、</a:t>
            </a:r>
            <a:endParaRPr kumimoji="1" lang="en-US" altLang="ja-JP" sz="1400" dirty="0"/>
          </a:p>
          <a:p>
            <a:r>
              <a:rPr kumimoji="1" lang="ja-JP" altLang="en-US" sz="1400" dirty="0"/>
              <a:t>　　　　広域防災拠点と隣接しており、有機的に連携して、航空搬送拠点の医療施設としての役割がある。</a:t>
            </a:r>
            <a:endParaRPr kumimoji="1" lang="ja-JP" altLang="en-US" sz="1400" b="1" u="sng" dirty="0"/>
          </a:p>
        </p:txBody>
      </p:sp>
      <p:sp>
        <p:nvSpPr>
          <p:cNvPr id="16" name="テキスト ボックス 15">
            <a:extLst>
              <a:ext uri="{FF2B5EF4-FFF2-40B4-BE49-F238E27FC236}">
                <a16:creationId xmlns:a16="http://schemas.microsoft.com/office/drawing/2014/main" id="{D9BD8F6F-5682-7F53-670A-597141A42036}"/>
              </a:ext>
            </a:extLst>
          </p:cNvPr>
          <p:cNvSpPr txBox="1"/>
          <p:nvPr/>
        </p:nvSpPr>
        <p:spPr>
          <a:xfrm>
            <a:off x="-628994" y="-421031"/>
            <a:ext cx="6515081" cy="307777"/>
          </a:xfrm>
          <a:prstGeom prst="rect">
            <a:avLst/>
          </a:prstGeom>
          <a:noFill/>
        </p:spPr>
        <p:txBody>
          <a:bodyPr wrap="square" rtlCol="0">
            <a:spAutoFit/>
          </a:bodyPr>
          <a:lstStyle/>
          <a:p>
            <a:r>
              <a:rPr kumimoji="1" lang="ja-JP" altLang="en-US" sz="1400" dirty="0"/>
              <a:t>・開所</a:t>
            </a:r>
            <a:r>
              <a:rPr kumimoji="1" lang="en-US" altLang="ja-JP" sz="1400" dirty="0"/>
              <a:t>:</a:t>
            </a:r>
            <a:r>
              <a:rPr kumimoji="1" lang="ja-JP" altLang="en-US" sz="1400" dirty="0"/>
              <a:t>平成</a:t>
            </a:r>
            <a:r>
              <a:rPr kumimoji="1" lang="en-US" altLang="ja-JP" sz="1400" dirty="0"/>
              <a:t>24</a:t>
            </a:r>
            <a:r>
              <a:rPr kumimoji="1" lang="ja-JP" altLang="en-US" sz="1400" dirty="0"/>
              <a:t>年</a:t>
            </a:r>
            <a:r>
              <a:rPr kumimoji="1" lang="en-US" altLang="ja-JP" sz="1400" dirty="0"/>
              <a:t>3</a:t>
            </a:r>
            <a:r>
              <a:rPr kumimoji="1" lang="ja-JP" altLang="en-US" sz="1400" dirty="0"/>
              <a:t>月　</a:t>
            </a:r>
          </a:p>
        </p:txBody>
      </p:sp>
      <p:sp>
        <p:nvSpPr>
          <p:cNvPr id="17" name="テキスト ボックス 16">
            <a:extLst>
              <a:ext uri="{FF2B5EF4-FFF2-40B4-BE49-F238E27FC236}">
                <a16:creationId xmlns:a16="http://schemas.microsoft.com/office/drawing/2014/main" id="{0AE7E18E-856C-085B-2A02-386D51D7DD8E}"/>
              </a:ext>
            </a:extLst>
          </p:cNvPr>
          <p:cNvSpPr txBox="1"/>
          <p:nvPr/>
        </p:nvSpPr>
        <p:spPr>
          <a:xfrm>
            <a:off x="2827805" y="3911606"/>
            <a:ext cx="3694204" cy="646331"/>
          </a:xfrm>
          <a:prstGeom prst="rect">
            <a:avLst/>
          </a:prstGeom>
          <a:noFill/>
        </p:spPr>
        <p:txBody>
          <a:bodyPr wrap="square" rtlCol="0">
            <a:spAutoFit/>
          </a:bodyPr>
          <a:lstStyle/>
          <a:p>
            <a:r>
              <a:rPr kumimoji="1" lang="ja-JP" altLang="en-US" sz="1200" dirty="0"/>
              <a:t>広域防災拠点は平常時広く府民が利用できるよう、</a:t>
            </a:r>
            <a:endParaRPr kumimoji="1" lang="en-US" altLang="ja-JP" sz="1200" dirty="0"/>
          </a:p>
          <a:p>
            <a:r>
              <a:rPr kumimoji="1" lang="ja-JP" altLang="en-US" sz="1200" dirty="0"/>
              <a:t>荷捌場を屋内スポーツ場として利用できるように</a:t>
            </a:r>
            <a:endParaRPr kumimoji="1" lang="en-US" altLang="ja-JP" sz="1200" dirty="0"/>
          </a:p>
          <a:p>
            <a:r>
              <a:rPr kumimoji="1" lang="ja-JP" altLang="en-US" sz="1200" dirty="0"/>
              <a:t>整備されている。</a:t>
            </a:r>
          </a:p>
        </p:txBody>
      </p:sp>
      <p:sp>
        <p:nvSpPr>
          <p:cNvPr id="18" name="吹き出し: 角を丸めた四角形 17">
            <a:extLst>
              <a:ext uri="{FF2B5EF4-FFF2-40B4-BE49-F238E27FC236}">
                <a16:creationId xmlns:a16="http://schemas.microsoft.com/office/drawing/2014/main" id="{DD9C2D30-262B-DE8A-E995-27A84C10F930}"/>
              </a:ext>
            </a:extLst>
          </p:cNvPr>
          <p:cNvSpPr/>
          <p:nvPr/>
        </p:nvSpPr>
        <p:spPr>
          <a:xfrm>
            <a:off x="2804143" y="3817130"/>
            <a:ext cx="3458888" cy="836595"/>
          </a:xfrm>
          <a:prstGeom prst="wedgeRoundRectCallout">
            <a:avLst>
              <a:gd name="adj1" fmla="val -67096"/>
              <a:gd name="adj2" fmla="val 41236"/>
              <a:gd name="adj3" fmla="val 16667"/>
            </a:avLst>
          </a:prstGeom>
          <a:noFill/>
          <a:ln w="158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3ACCA4E1-9516-6951-9831-75AF9739DE1F}"/>
              </a:ext>
            </a:extLst>
          </p:cNvPr>
          <p:cNvSpPr/>
          <p:nvPr/>
        </p:nvSpPr>
        <p:spPr>
          <a:xfrm rot="10800000">
            <a:off x="3465789" y="5116032"/>
            <a:ext cx="2445697" cy="185175"/>
          </a:xfrm>
          <a:prstGeom prst="triangle">
            <a:avLst/>
          </a:prstGeom>
          <a:solidFill>
            <a:srgbClr val="FF0000">
              <a:alpha val="47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テキスト ボックス 20">
            <a:extLst>
              <a:ext uri="{FF2B5EF4-FFF2-40B4-BE49-F238E27FC236}">
                <a16:creationId xmlns:a16="http://schemas.microsoft.com/office/drawing/2014/main" id="{76690810-0F33-D02D-7933-CD9A29740A2D}"/>
              </a:ext>
            </a:extLst>
          </p:cNvPr>
          <p:cNvSpPr txBox="1"/>
          <p:nvPr/>
        </p:nvSpPr>
        <p:spPr>
          <a:xfrm>
            <a:off x="167589" y="5469031"/>
            <a:ext cx="8808822" cy="1200329"/>
          </a:xfrm>
          <a:prstGeom prst="rect">
            <a:avLst/>
          </a:prstGeom>
          <a:noFill/>
          <a:ln w="44450" cmpd="dbl">
            <a:solidFill>
              <a:srgbClr val="FF0000"/>
            </a:solidFill>
          </a:ln>
        </p:spPr>
        <p:txBody>
          <a:bodyPr wrap="none" rtlCol="0">
            <a:spAutoFit/>
          </a:bodyPr>
          <a:lstStyle/>
          <a:p>
            <a:r>
              <a:rPr kumimoji="1" lang="ja-JP" altLang="en-US" b="1" dirty="0"/>
              <a:t>・（都）八尾富田林線は、大阪の災害対応の要となる広域防災拠点、広域医療搬送拠点へ</a:t>
            </a:r>
            <a:endParaRPr kumimoji="1" lang="en-US" altLang="ja-JP" b="1" dirty="0"/>
          </a:p>
          <a:p>
            <a:r>
              <a:rPr kumimoji="1" lang="ja-JP" altLang="en-US" b="1" dirty="0"/>
              <a:t>　アクセスする唯一の都市計画道路。</a:t>
            </a:r>
            <a:endParaRPr kumimoji="1" lang="en-US" altLang="ja-JP" b="1" dirty="0"/>
          </a:p>
          <a:p>
            <a:r>
              <a:rPr kumimoji="1" lang="ja-JP" altLang="en-US" b="1" dirty="0"/>
              <a:t>・他のアクセス可能な現道は幅員狭小な市道のみであり、既成市街地で人口集中地区の</a:t>
            </a:r>
            <a:endParaRPr kumimoji="1" lang="en-US" altLang="ja-JP" b="1" dirty="0"/>
          </a:p>
          <a:p>
            <a:r>
              <a:rPr kumimoji="1" lang="ja-JP" altLang="en-US" b="1" dirty="0"/>
              <a:t>　ため、代替ルートでの整備は困難。</a:t>
            </a:r>
          </a:p>
        </p:txBody>
      </p:sp>
      <p:sp>
        <p:nvSpPr>
          <p:cNvPr id="2" name="テキスト ボックス 1"/>
          <p:cNvSpPr txBox="1"/>
          <p:nvPr/>
        </p:nvSpPr>
        <p:spPr>
          <a:xfrm flipH="1">
            <a:off x="7944565" y="-43369"/>
            <a:ext cx="1199435" cy="646331"/>
          </a:xfrm>
          <a:prstGeom prst="rect">
            <a:avLst/>
          </a:prstGeom>
          <a:noFill/>
        </p:spPr>
        <p:txBody>
          <a:bodyPr wrap="square" rtlCol="0">
            <a:spAutoFit/>
          </a:bodyPr>
          <a:lstStyle/>
          <a:p>
            <a:r>
              <a:rPr kumimoji="1" lang="ja-JP" altLang="en-US" sz="3600" b="1" dirty="0">
                <a:solidFill>
                  <a:srgbClr val="0000FF"/>
                </a:solidFill>
              </a:rPr>
              <a:t>追加</a:t>
            </a:r>
          </a:p>
        </p:txBody>
      </p:sp>
    </p:spTree>
    <p:extLst>
      <p:ext uri="{BB962C8B-B14F-4D97-AF65-F5344CB8AC3E}">
        <p14:creationId xmlns:p14="http://schemas.microsoft.com/office/powerpoint/2010/main" val="677144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5F79D5A-3AA2-AC6B-79E3-E7F8ADB03B1F}"/>
              </a:ext>
            </a:extLst>
          </p:cNvPr>
          <p:cNvSpPr txBox="1">
            <a:spLocks noChangeArrowheads="1"/>
          </p:cNvSpPr>
          <p:nvPr/>
        </p:nvSpPr>
        <p:spPr bwMode="auto">
          <a:xfrm>
            <a:off x="-23462" y="-11068"/>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広域防災拠点及び広域医療搬送拠点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154164" y="780754"/>
            <a:ext cx="4381328" cy="369332"/>
          </a:xfrm>
          <a:prstGeom prst="rect">
            <a:avLst/>
          </a:prstGeom>
          <a:noFill/>
        </p:spPr>
        <p:txBody>
          <a:bodyPr wrap="none" rtlCol="0">
            <a:spAutoFit/>
          </a:bodyPr>
          <a:lstStyle/>
          <a:p>
            <a:r>
              <a:rPr kumimoji="1" lang="ja-JP" altLang="en-US" dirty="0"/>
              <a:t>広域防災拠点　施設概要　</a:t>
            </a:r>
            <a:r>
              <a:rPr kumimoji="1" lang="en-US" altLang="ja-JP" sz="1100" dirty="0"/>
              <a:t>※</a:t>
            </a:r>
            <a:r>
              <a:rPr lang="zh-TW" altLang="en-US" sz="1100" dirty="0"/>
              <a:t>令和</a:t>
            </a:r>
            <a:r>
              <a:rPr lang="en-US" altLang="zh-TW" sz="1100" dirty="0"/>
              <a:t>5</a:t>
            </a:r>
            <a:r>
              <a:rPr lang="zh-TW" altLang="en-US" sz="1100" dirty="0"/>
              <a:t>年</a:t>
            </a:r>
            <a:r>
              <a:rPr lang="en-US" altLang="zh-TW" sz="1100" dirty="0"/>
              <a:t>3</a:t>
            </a:r>
            <a:r>
              <a:rPr lang="zh-TW" altLang="en-US" sz="1100" dirty="0"/>
              <a:t>月</a:t>
            </a:r>
            <a:r>
              <a:rPr lang="en-US" altLang="zh-TW" sz="1100" dirty="0"/>
              <a:t>31</a:t>
            </a:r>
            <a:r>
              <a:rPr lang="zh-TW" altLang="en-US" sz="1100" dirty="0"/>
              <a:t>日現在 </a:t>
            </a:r>
            <a:endParaRPr kumimoji="1" lang="ja-JP" altLang="en-US" sz="1100" dirty="0"/>
          </a:p>
        </p:txBody>
      </p:sp>
      <p:sp>
        <p:nvSpPr>
          <p:cNvPr id="9" name="二等辺三角形 8">
            <a:extLst>
              <a:ext uri="{FF2B5EF4-FFF2-40B4-BE49-F238E27FC236}">
                <a16:creationId xmlns:a16="http://schemas.microsoft.com/office/drawing/2014/main" id="{3ACCA4E1-9516-6951-9831-75AF9739DE1F}"/>
              </a:ext>
            </a:extLst>
          </p:cNvPr>
          <p:cNvSpPr/>
          <p:nvPr/>
        </p:nvSpPr>
        <p:spPr>
          <a:xfrm rot="10800000">
            <a:off x="3275857" y="4900008"/>
            <a:ext cx="2445697" cy="329192"/>
          </a:xfrm>
          <a:prstGeom prst="triangle">
            <a:avLst/>
          </a:prstGeom>
          <a:solidFill>
            <a:srgbClr val="FF0000">
              <a:alpha val="47000"/>
            </a:srgbClr>
          </a:solid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437000" y="5631341"/>
            <a:ext cx="8345554" cy="707886"/>
          </a:xfrm>
          <a:prstGeom prst="rect">
            <a:avLst/>
          </a:prstGeom>
          <a:noFill/>
        </p:spPr>
        <p:txBody>
          <a:bodyPr wrap="none" rtlCol="0">
            <a:spAutoFit/>
          </a:bodyPr>
          <a:lstStyle/>
          <a:p>
            <a:r>
              <a:rPr kumimoji="1" lang="ja-JP" altLang="en-US" sz="2000" b="1" dirty="0"/>
              <a:t>「中部広域防災拠点」は大阪府域全体の約７割の備蓄を行っている施設で、</a:t>
            </a:r>
            <a:endParaRPr kumimoji="1" lang="en-US" altLang="ja-JP" sz="2000" b="1" dirty="0"/>
          </a:p>
          <a:p>
            <a:r>
              <a:rPr lang="ja-JP" altLang="en-US" sz="2000" b="1" dirty="0"/>
              <a:t>　</a:t>
            </a:r>
            <a:r>
              <a:rPr kumimoji="1" lang="ja-JP" altLang="en-US" sz="2000" b="1" dirty="0"/>
              <a:t>災害時において、重要な防災拠点となる。</a:t>
            </a:r>
          </a:p>
        </p:txBody>
      </p:sp>
      <p:sp>
        <p:nvSpPr>
          <p:cNvPr id="12" name="テキスト ボックス 11">
            <a:extLst>
              <a:ext uri="{FF2B5EF4-FFF2-40B4-BE49-F238E27FC236}">
                <a16:creationId xmlns:a16="http://schemas.microsoft.com/office/drawing/2014/main" id="{76690810-0F33-D02D-7933-CD9A29740A2D}"/>
              </a:ext>
            </a:extLst>
          </p:cNvPr>
          <p:cNvSpPr txBox="1"/>
          <p:nvPr/>
        </p:nvSpPr>
        <p:spPr>
          <a:xfrm>
            <a:off x="167589" y="5376122"/>
            <a:ext cx="8868907" cy="1200329"/>
          </a:xfrm>
          <a:prstGeom prst="rect">
            <a:avLst/>
          </a:prstGeom>
          <a:noFill/>
          <a:ln w="44450" cmpd="dbl">
            <a:solidFill>
              <a:srgbClr val="FF0000"/>
            </a:solidFill>
          </a:ln>
        </p:spPr>
        <p:txBody>
          <a:bodyPr wrap="square" rtlCol="0">
            <a:spAutoFit/>
          </a:bodyPr>
          <a:lstStyle/>
          <a:p>
            <a:endParaRPr lang="en-US" altLang="ja-JP" dirty="0"/>
          </a:p>
          <a:p>
            <a:endParaRPr kumimoji="1" lang="en-US" altLang="ja-JP" dirty="0"/>
          </a:p>
          <a:p>
            <a:endParaRPr lang="en-US" altLang="ja-JP" dirty="0"/>
          </a:p>
          <a:p>
            <a:endParaRPr kumimoji="1" lang="ja-JP" altLang="en-US" dirty="0"/>
          </a:p>
        </p:txBody>
      </p:sp>
      <p:sp>
        <p:nvSpPr>
          <p:cNvPr id="13" name="テキスト ボックス 12"/>
          <p:cNvSpPr txBox="1"/>
          <p:nvPr/>
        </p:nvSpPr>
        <p:spPr>
          <a:xfrm flipH="1">
            <a:off x="7944565" y="-43369"/>
            <a:ext cx="1199435" cy="646331"/>
          </a:xfrm>
          <a:prstGeom prst="rect">
            <a:avLst/>
          </a:prstGeom>
          <a:noFill/>
        </p:spPr>
        <p:txBody>
          <a:bodyPr wrap="square" rtlCol="0">
            <a:spAutoFit/>
          </a:bodyPr>
          <a:lstStyle/>
          <a:p>
            <a:r>
              <a:rPr kumimoji="1" lang="ja-JP" altLang="en-US" sz="3600" b="1" dirty="0">
                <a:solidFill>
                  <a:srgbClr val="0000FF"/>
                </a:solidFill>
              </a:rPr>
              <a:t>追加</a:t>
            </a:r>
          </a:p>
        </p:txBody>
      </p:sp>
      <p:sp>
        <p:nvSpPr>
          <p:cNvPr id="2" name="テキスト ボックス 1"/>
          <p:cNvSpPr txBox="1"/>
          <p:nvPr/>
        </p:nvSpPr>
        <p:spPr>
          <a:xfrm>
            <a:off x="5815743" y="4761508"/>
            <a:ext cx="3220753" cy="276999"/>
          </a:xfrm>
          <a:prstGeom prst="rect">
            <a:avLst/>
          </a:prstGeom>
          <a:noFill/>
        </p:spPr>
        <p:txBody>
          <a:bodyPr wrap="none" rtlCol="0">
            <a:spAutoFit/>
          </a:bodyPr>
          <a:lstStyle/>
          <a:p>
            <a:r>
              <a:rPr kumimoji="1" lang="ja-JP" altLang="en-US" sz="1200" dirty="0"/>
              <a:t>出典　：　大阪府</a:t>
            </a:r>
            <a:r>
              <a:rPr kumimoji="1" lang="en-US" altLang="ja-JP" sz="1200" dirty="0"/>
              <a:t>HP</a:t>
            </a:r>
            <a:r>
              <a:rPr kumimoji="1" lang="ja-JP" altLang="en-US" sz="1200" dirty="0"/>
              <a:t>「災害用備蓄物資について」</a:t>
            </a:r>
          </a:p>
        </p:txBody>
      </p:sp>
      <p:pic>
        <p:nvPicPr>
          <p:cNvPr id="5" name="図 4"/>
          <p:cNvPicPr>
            <a:picLocks noChangeAspect="1"/>
          </p:cNvPicPr>
          <p:nvPr/>
        </p:nvPicPr>
        <p:blipFill>
          <a:blip r:embed="rId2"/>
          <a:stretch>
            <a:fillRect/>
          </a:stretch>
        </p:blipFill>
        <p:spPr>
          <a:xfrm>
            <a:off x="323528" y="1196752"/>
            <a:ext cx="8425943" cy="3463090"/>
          </a:xfrm>
          <a:prstGeom prst="rect">
            <a:avLst/>
          </a:prstGeom>
        </p:spPr>
      </p:pic>
    </p:spTree>
    <p:extLst>
      <p:ext uri="{BB962C8B-B14F-4D97-AF65-F5344CB8AC3E}">
        <p14:creationId xmlns:p14="http://schemas.microsoft.com/office/powerpoint/2010/main" val="30585040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コネクタ 9"/>
          <p:cNvCxnSpPr/>
          <p:nvPr/>
        </p:nvCxnSpPr>
        <p:spPr>
          <a:xfrm>
            <a:off x="3968289" y="4337538"/>
            <a:ext cx="28160" cy="498462"/>
          </a:xfrm>
          <a:prstGeom prst="line">
            <a:avLst/>
          </a:prstGeom>
          <a:ln w="1016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flipV="1">
            <a:off x="2181799" y="1565657"/>
            <a:ext cx="83926" cy="3521889"/>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9" name="フリーフォーム 38"/>
          <p:cNvSpPr/>
          <p:nvPr/>
        </p:nvSpPr>
        <p:spPr>
          <a:xfrm>
            <a:off x="4299193" y="1398949"/>
            <a:ext cx="939220" cy="497587"/>
          </a:xfrm>
          <a:custGeom>
            <a:avLst/>
            <a:gdLst>
              <a:gd name="connsiteX0" fmla="*/ 180975 w 819150"/>
              <a:gd name="connsiteY0" fmla="*/ 23813 h 447675"/>
              <a:gd name="connsiteX1" fmla="*/ 481013 w 819150"/>
              <a:gd name="connsiteY1" fmla="*/ 0 h 447675"/>
              <a:gd name="connsiteX2" fmla="*/ 481013 w 819150"/>
              <a:gd name="connsiteY2" fmla="*/ 38100 h 447675"/>
              <a:gd name="connsiteX3" fmla="*/ 819150 w 819150"/>
              <a:gd name="connsiteY3" fmla="*/ 309563 h 447675"/>
              <a:gd name="connsiteX4" fmla="*/ 714375 w 819150"/>
              <a:gd name="connsiteY4" fmla="*/ 447675 h 447675"/>
              <a:gd name="connsiteX5" fmla="*/ 561975 w 819150"/>
              <a:gd name="connsiteY5" fmla="*/ 338138 h 447675"/>
              <a:gd name="connsiteX6" fmla="*/ 4763 w 819150"/>
              <a:gd name="connsiteY6" fmla="*/ 366713 h 447675"/>
              <a:gd name="connsiteX7" fmla="*/ 0 w 819150"/>
              <a:gd name="connsiteY7" fmla="*/ 219075 h 447675"/>
              <a:gd name="connsiteX8" fmla="*/ 95250 w 819150"/>
              <a:gd name="connsiteY8" fmla="*/ 195263 h 447675"/>
              <a:gd name="connsiteX9" fmla="*/ 180975 w 819150"/>
              <a:gd name="connsiteY9" fmla="*/ 23813 h 44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9150" h="447675">
                <a:moveTo>
                  <a:pt x="180975" y="23813"/>
                </a:moveTo>
                <a:lnTo>
                  <a:pt x="481013" y="0"/>
                </a:lnTo>
                <a:lnTo>
                  <a:pt x="481013" y="38100"/>
                </a:lnTo>
                <a:lnTo>
                  <a:pt x="819150" y="309563"/>
                </a:lnTo>
                <a:lnTo>
                  <a:pt x="714375" y="447675"/>
                </a:lnTo>
                <a:lnTo>
                  <a:pt x="561975" y="338138"/>
                </a:lnTo>
                <a:lnTo>
                  <a:pt x="4763" y="366713"/>
                </a:lnTo>
                <a:lnTo>
                  <a:pt x="0" y="219075"/>
                </a:lnTo>
                <a:lnTo>
                  <a:pt x="95250" y="195263"/>
                </a:lnTo>
                <a:lnTo>
                  <a:pt x="180975" y="23813"/>
                </a:lnTo>
                <a:close/>
              </a:path>
            </a:pathLst>
          </a:custGeom>
          <a:solidFill>
            <a:srgbClr val="FFC0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59" name="フリーフォーム 58"/>
          <p:cNvSpPr/>
          <p:nvPr/>
        </p:nvSpPr>
        <p:spPr>
          <a:xfrm>
            <a:off x="2282823" y="5064369"/>
            <a:ext cx="446094" cy="1359877"/>
          </a:xfrm>
          <a:custGeom>
            <a:avLst/>
            <a:gdLst>
              <a:gd name="connsiteX0" fmla="*/ 0 w 483268"/>
              <a:gd name="connsiteY0" fmla="*/ 0 h 1473200"/>
              <a:gd name="connsiteX1" fmla="*/ 76200 w 483268"/>
              <a:gd name="connsiteY1" fmla="*/ 120650 h 1473200"/>
              <a:gd name="connsiteX2" fmla="*/ 311150 w 483268"/>
              <a:gd name="connsiteY2" fmla="*/ 323850 h 1473200"/>
              <a:gd name="connsiteX3" fmla="*/ 438150 w 483268"/>
              <a:gd name="connsiteY3" fmla="*/ 527050 h 1473200"/>
              <a:gd name="connsiteX4" fmla="*/ 482600 w 483268"/>
              <a:gd name="connsiteY4" fmla="*/ 869950 h 1473200"/>
              <a:gd name="connsiteX5" fmla="*/ 450850 w 483268"/>
              <a:gd name="connsiteY5" fmla="*/ 1143000 h 1473200"/>
              <a:gd name="connsiteX6" fmla="*/ 285750 w 483268"/>
              <a:gd name="connsiteY6"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3268" h="1473200">
                <a:moveTo>
                  <a:pt x="0" y="0"/>
                </a:moveTo>
                <a:cubicBezTo>
                  <a:pt x="12171" y="33337"/>
                  <a:pt x="24342" y="66675"/>
                  <a:pt x="76200" y="120650"/>
                </a:cubicBezTo>
                <a:cubicBezTo>
                  <a:pt x="128058" y="174625"/>
                  <a:pt x="250825" y="256117"/>
                  <a:pt x="311150" y="323850"/>
                </a:cubicBezTo>
                <a:cubicBezTo>
                  <a:pt x="371475" y="391583"/>
                  <a:pt x="409575" y="436033"/>
                  <a:pt x="438150" y="527050"/>
                </a:cubicBezTo>
                <a:cubicBezTo>
                  <a:pt x="466725" y="618067"/>
                  <a:pt x="480483" y="767292"/>
                  <a:pt x="482600" y="869950"/>
                </a:cubicBezTo>
                <a:cubicBezTo>
                  <a:pt x="484717" y="972608"/>
                  <a:pt x="483658" y="1042458"/>
                  <a:pt x="450850" y="1143000"/>
                </a:cubicBezTo>
                <a:cubicBezTo>
                  <a:pt x="418042" y="1243542"/>
                  <a:pt x="332317" y="1392767"/>
                  <a:pt x="285750" y="147320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61" name="直線コネクタ 60"/>
          <p:cNvCxnSpPr/>
          <p:nvPr/>
        </p:nvCxnSpPr>
        <p:spPr>
          <a:xfrm flipH="1">
            <a:off x="2423502" y="6424246"/>
            <a:ext cx="117540" cy="169985"/>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5" name="フリーフォーム 64"/>
          <p:cNvSpPr/>
          <p:nvPr/>
        </p:nvSpPr>
        <p:spPr>
          <a:xfrm>
            <a:off x="4047148" y="3346939"/>
            <a:ext cx="279342" cy="773723"/>
          </a:xfrm>
          <a:custGeom>
            <a:avLst/>
            <a:gdLst>
              <a:gd name="connsiteX0" fmla="*/ 0 w 302621"/>
              <a:gd name="connsiteY0" fmla="*/ 838200 h 838200"/>
              <a:gd name="connsiteX1" fmla="*/ 133350 w 302621"/>
              <a:gd name="connsiteY1" fmla="*/ 660400 h 838200"/>
              <a:gd name="connsiteX2" fmla="*/ 254000 w 302621"/>
              <a:gd name="connsiteY2" fmla="*/ 527050 h 838200"/>
              <a:gd name="connsiteX3" fmla="*/ 298450 w 302621"/>
              <a:gd name="connsiteY3" fmla="*/ 342900 h 838200"/>
              <a:gd name="connsiteX4" fmla="*/ 292100 w 302621"/>
              <a:gd name="connsiteY4" fmla="*/ 177800 h 838200"/>
              <a:gd name="connsiteX5" fmla="*/ 222250 w 302621"/>
              <a:gd name="connsiteY5"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621" h="838200">
                <a:moveTo>
                  <a:pt x="0" y="838200"/>
                </a:moveTo>
                <a:cubicBezTo>
                  <a:pt x="45508" y="775229"/>
                  <a:pt x="91017" y="712258"/>
                  <a:pt x="133350" y="660400"/>
                </a:cubicBezTo>
                <a:cubicBezTo>
                  <a:pt x="175683" y="608542"/>
                  <a:pt x="226483" y="579967"/>
                  <a:pt x="254000" y="527050"/>
                </a:cubicBezTo>
                <a:cubicBezTo>
                  <a:pt x="281517" y="474133"/>
                  <a:pt x="292100" y="401108"/>
                  <a:pt x="298450" y="342900"/>
                </a:cubicBezTo>
                <a:cubicBezTo>
                  <a:pt x="304800" y="284692"/>
                  <a:pt x="304800" y="234950"/>
                  <a:pt x="292100" y="177800"/>
                </a:cubicBezTo>
                <a:cubicBezTo>
                  <a:pt x="279400" y="120650"/>
                  <a:pt x="250825" y="60325"/>
                  <a:pt x="222250" y="0"/>
                </a:cubicBezTo>
              </a:path>
            </a:pathLst>
          </a:custGeom>
          <a:noFill/>
          <a:ln w="1016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67" name="直線コネクタ 66"/>
          <p:cNvCxnSpPr/>
          <p:nvPr/>
        </p:nvCxnSpPr>
        <p:spPr>
          <a:xfrm flipH="1">
            <a:off x="3968289" y="4120662"/>
            <a:ext cx="78859" cy="21687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フリーフォーム 74"/>
          <p:cNvSpPr/>
          <p:nvPr/>
        </p:nvSpPr>
        <p:spPr>
          <a:xfrm>
            <a:off x="4117485" y="1159412"/>
            <a:ext cx="2033954" cy="475957"/>
          </a:xfrm>
          <a:custGeom>
            <a:avLst/>
            <a:gdLst>
              <a:gd name="connsiteX0" fmla="*/ 2089150 w 2089150"/>
              <a:gd name="connsiteY0" fmla="*/ 508000 h 508000"/>
              <a:gd name="connsiteX1" fmla="*/ 1530350 w 2089150"/>
              <a:gd name="connsiteY1" fmla="*/ 292100 h 508000"/>
              <a:gd name="connsiteX2" fmla="*/ 1162050 w 2089150"/>
              <a:gd name="connsiteY2" fmla="*/ 184150 h 508000"/>
              <a:gd name="connsiteX3" fmla="*/ 622300 w 2089150"/>
              <a:gd name="connsiteY3" fmla="*/ 57150 h 508000"/>
              <a:gd name="connsiteX4" fmla="*/ 0 w 2089150"/>
              <a:gd name="connsiteY4" fmla="*/ 0 h 508000"/>
              <a:gd name="connsiteX0" fmla="*/ 2203450 w 2203450"/>
              <a:gd name="connsiteY0" fmla="*/ 515620 h 515620"/>
              <a:gd name="connsiteX1" fmla="*/ 1644650 w 2203450"/>
              <a:gd name="connsiteY1" fmla="*/ 299720 h 515620"/>
              <a:gd name="connsiteX2" fmla="*/ 1276350 w 2203450"/>
              <a:gd name="connsiteY2" fmla="*/ 191770 h 515620"/>
              <a:gd name="connsiteX3" fmla="*/ 736600 w 2203450"/>
              <a:gd name="connsiteY3" fmla="*/ 64770 h 515620"/>
              <a:gd name="connsiteX4" fmla="*/ 0 w 2203450"/>
              <a:gd name="connsiteY4" fmla="*/ 0 h 515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3450" h="515620">
                <a:moveTo>
                  <a:pt x="2203450" y="515620"/>
                </a:moveTo>
                <a:cubicBezTo>
                  <a:pt x="2001308" y="434657"/>
                  <a:pt x="1799167" y="353695"/>
                  <a:pt x="1644650" y="299720"/>
                </a:cubicBezTo>
                <a:cubicBezTo>
                  <a:pt x="1490133" y="245745"/>
                  <a:pt x="1427692" y="230928"/>
                  <a:pt x="1276350" y="191770"/>
                </a:cubicBezTo>
                <a:cubicBezTo>
                  <a:pt x="1125008" y="152612"/>
                  <a:pt x="930275" y="95462"/>
                  <a:pt x="736600" y="64770"/>
                </a:cubicBezTo>
                <a:cubicBezTo>
                  <a:pt x="542925" y="34078"/>
                  <a:pt x="214312" y="13229"/>
                  <a:pt x="0" y="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76" name="フリーフォーム 75"/>
          <p:cNvSpPr/>
          <p:nvPr/>
        </p:nvSpPr>
        <p:spPr>
          <a:xfrm>
            <a:off x="2722439" y="5931878"/>
            <a:ext cx="2297723" cy="474810"/>
          </a:xfrm>
          <a:custGeom>
            <a:avLst/>
            <a:gdLst>
              <a:gd name="connsiteX0" fmla="*/ 0 w 2489200"/>
              <a:gd name="connsiteY0" fmla="*/ 0 h 514377"/>
              <a:gd name="connsiteX1" fmla="*/ 120650 w 2489200"/>
              <a:gd name="connsiteY1" fmla="*/ 152400 h 514377"/>
              <a:gd name="connsiteX2" fmla="*/ 196850 w 2489200"/>
              <a:gd name="connsiteY2" fmla="*/ 228600 h 514377"/>
              <a:gd name="connsiteX3" fmla="*/ 463550 w 2489200"/>
              <a:gd name="connsiteY3" fmla="*/ 241300 h 514377"/>
              <a:gd name="connsiteX4" fmla="*/ 590550 w 2489200"/>
              <a:gd name="connsiteY4" fmla="*/ 209550 h 514377"/>
              <a:gd name="connsiteX5" fmla="*/ 781050 w 2489200"/>
              <a:gd name="connsiteY5" fmla="*/ 292100 h 514377"/>
              <a:gd name="connsiteX6" fmla="*/ 965200 w 2489200"/>
              <a:gd name="connsiteY6" fmla="*/ 393700 h 514377"/>
              <a:gd name="connsiteX7" fmla="*/ 1181100 w 2489200"/>
              <a:gd name="connsiteY7" fmla="*/ 412750 h 514377"/>
              <a:gd name="connsiteX8" fmla="*/ 1422400 w 2489200"/>
              <a:gd name="connsiteY8" fmla="*/ 431800 h 514377"/>
              <a:gd name="connsiteX9" fmla="*/ 1543050 w 2489200"/>
              <a:gd name="connsiteY9" fmla="*/ 419100 h 514377"/>
              <a:gd name="connsiteX10" fmla="*/ 1631950 w 2489200"/>
              <a:gd name="connsiteY10" fmla="*/ 469900 h 514377"/>
              <a:gd name="connsiteX11" fmla="*/ 1771650 w 2489200"/>
              <a:gd name="connsiteY11" fmla="*/ 514350 h 514377"/>
              <a:gd name="connsiteX12" fmla="*/ 1873250 w 2489200"/>
              <a:gd name="connsiteY12" fmla="*/ 463550 h 514377"/>
              <a:gd name="connsiteX13" fmla="*/ 2070100 w 2489200"/>
              <a:gd name="connsiteY13" fmla="*/ 444500 h 514377"/>
              <a:gd name="connsiteX14" fmla="*/ 2489200 w 2489200"/>
              <a:gd name="connsiteY14" fmla="*/ 488950 h 51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9200" h="514377">
                <a:moveTo>
                  <a:pt x="0" y="0"/>
                </a:moveTo>
                <a:cubicBezTo>
                  <a:pt x="43921" y="57150"/>
                  <a:pt x="87842" y="114300"/>
                  <a:pt x="120650" y="152400"/>
                </a:cubicBezTo>
                <a:cubicBezTo>
                  <a:pt x="153458" y="190500"/>
                  <a:pt x="139700" y="213783"/>
                  <a:pt x="196850" y="228600"/>
                </a:cubicBezTo>
                <a:cubicBezTo>
                  <a:pt x="254000" y="243417"/>
                  <a:pt x="397933" y="244475"/>
                  <a:pt x="463550" y="241300"/>
                </a:cubicBezTo>
                <a:cubicBezTo>
                  <a:pt x="529167" y="238125"/>
                  <a:pt x="537633" y="201083"/>
                  <a:pt x="590550" y="209550"/>
                </a:cubicBezTo>
                <a:cubicBezTo>
                  <a:pt x="643467" y="218017"/>
                  <a:pt x="718608" y="261408"/>
                  <a:pt x="781050" y="292100"/>
                </a:cubicBezTo>
                <a:cubicBezTo>
                  <a:pt x="843492" y="322792"/>
                  <a:pt x="898525" y="373592"/>
                  <a:pt x="965200" y="393700"/>
                </a:cubicBezTo>
                <a:cubicBezTo>
                  <a:pt x="1031875" y="413808"/>
                  <a:pt x="1181100" y="412750"/>
                  <a:pt x="1181100" y="412750"/>
                </a:cubicBezTo>
                <a:cubicBezTo>
                  <a:pt x="1257300" y="419100"/>
                  <a:pt x="1362075" y="430742"/>
                  <a:pt x="1422400" y="431800"/>
                </a:cubicBezTo>
                <a:cubicBezTo>
                  <a:pt x="1482725" y="432858"/>
                  <a:pt x="1508125" y="412750"/>
                  <a:pt x="1543050" y="419100"/>
                </a:cubicBezTo>
                <a:cubicBezTo>
                  <a:pt x="1577975" y="425450"/>
                  <a:pt x="1593850" y="454025"/>
                  <a:pt x="1631950" y="469900"/>
                </a:cubicBezTo>
                <a:cubicBezTo>
                  <a:pt x="1670050" y="485775"/>
                  <a:pt x="1731433" y="515408"/>
                  <a:pt x="1771650" y="514350"/>
                </a:cubicBezTo>
                <a:cubicBezTo>
                  <a:pt x="1811867" y="513292"/>
                  <a:pt x="1823508" y="475192"/>
                  <a:pt x="1873250" y="463550"/>
                </a:cubicBezTo>
                <a:cubicBezTo>
                  <a:pt x="1922992" y="451908"/>
                  <a:pt x="1967442" y="440267"/>
                  <a:pt x="2070100" y="444500"/>
                </a:cubicBezTo>
                <a:cubicBezTo>
                  <a:pt x="2172758" y="448733"/>
                  <a:pt x="2330979" y="468841"/>
                  <a:pt x="2489200" y="488950"/>
                </a:cubicBezTo>
              </a:path>
            </a:pathLst>
          </a:custGeom>
          <a:noFill/>
          <a:ln w="381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79" name="直線コネクタ 78"/>
          <p:cNvCxnSpPr/>
          <p:nvPr/>
        </p:nvCxnSpPr>
        <p:spPr>
          <a:xfrm>
            <a:off x="3994666" y="4836000"/>
            <a:ext cx="0" cy="360257"/>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81" name="テキスト ボックス 80"/>
          <p:cNvSpPr txBox="1"/>
          <p:nvPr/>
        </p:nvSpPr>
        <p:spPr>
          <a:xfrm rot="20160751">
            <a:off x="2091914" y="4641689"/>
            <a:ext cx="1098217" cy="234360"/>
          </a:xfrm>
          <a:prstGeom prst="rect">
            <a:avLst/>
          </a:prstGeom>
          <a:solidFill>
            <a:schemeClr val="bg1"/>
          </a:solidFill>
        </p:spPr>
        <p:txBody>
          <a:bodyPr wrap="square" rtlCol="0">
            <a:spAutoFit/>
          </a:bodyPr>
          <a:lstStyle/>
          <a:p>
            <a:r>
              <a:rPr lang="ja-JP" altLang="en-US" sz="923" dirty="0">
                <a:latin typeface="Meiryo UI" panose="020B0604030504040204" pitchFamily="50" charset="-128"/>
                <a:ea typeface="Meiryo UI" panose="020B0604030504040204" pitchFamily="50" charset="-128"/>
              </a:rPr>
              <a:t>阪和自動車道</a:t>
            </a:r>
            <a:endParaRPr lang="en-US" altLang="ja-JP" sz="923" dirty="0">
              <a:latin typeface="Meiryo UI" panose="020B0604030504040204" pitchFamily="50" charset="-128"/>
              <a:ea typeface="Meiryo UI" panose="020B0604030504040204" pitchFamily="50" charset="-128"/>
            </a:endParaRPr>
          </a:p>
        </p:txBody>
      </p:sp>
      <p:cxnSp>
        <p:nvCxnSpPr>
          <p:cNvPr id="87" name="直線コネクタ 86"/>
          <p:cNvCxnSpPr/>
          <p:nvPr/>
        </p:nvCxnSpPr>
        <p:spPr>
          <a:xfrm flipV="1">
            <a:off x="4299194" y="1338831"/>
            <a:ext cx="715480" cy="24947"/>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1" name="フリーフォーム 90"/>
          <p:cNvSpPr/>
          <p:nvPr/>
        </p:nvSpPr>
        <p:spPr>
          <a:xfrm>
            <a:off x="4125232" y="272563"/>
            <a:ext cx="572547" cy="2523392"/>
          </a:xfrm>
          <a:custGeom>
            <a:avLst/>
            <a:gdLst>
              <a:gd name="connsiteX0" fmla="*/ 448809 w 620259"/>
              <a:gd name="connsiteY0" fmla="*/ 0 h 2733675"/>
              <a:gd name="connsiteX1" fmla="*/ 458334 w 620259"/>
              <a:gd name="connsiteY1" fmla="*/ 247650 h 2733675"/>
              <a:gd name="connsiteX2" fmla="*/ 420234 w 620259"/>
              <a:gd name="connsiteY2" fmla="*/ 352425 h 2733675"/>
              <a:gd name="connsiteX3" fmla="*/ 286884 w 620259"/>
              <a:gd name="connsiteY3" fmla="*/ 542925 h 2733675"/>
              <a:gd name="connsiteX4" fmla="*/ 239259 w 620259"/>
              <a:gd name="connsiteY4" fmla="*/ 685800 h 2733675"/>
              <a:gd name="connsiteX5" fmla="*/ 239259 w 620259"/>
              <a:gd name="connsiteY5" fmla="*/ 914400 h 2733675"/>
              <a:gd name="connsiteX6" fmla="*/ 239259 w 620259"/>
              <a:gd name="connsiteY6" fmla="*/ 1047750 h 2733675"/>
              <a:gd name="connsiteX7" fmla="*/ 229734 w 620259"/>
              <a:gd name="connsiteY7" fmla="*/ 1162050 h 2733675"/>
              <a:gd name="connsiteX8" fmla="*/ 153534 w 620259"/>
              <a:gd name="connsiteY8" fmla="*/ 1181100 h 2733675"/>
              <a:gd name="connsiteX9" fmla="*/ 58284 w 620259"/>
              <a:gd name="connsiteY9" fmla="*/ 1209675 h 2733675"/>
              <a:gd name="connsiteX10" fmla="*/ 1134 w 620259"/>
              <a:gd name="connsiteY10" fmla="*/ 1209675 h 2733675"/>
              <a:gd name="connsiteX11" fmla="*/ 20184 w 620259"/>
              <a:gd name="connsiteY11" fmla="*/ 1314450 h 2733675"/>
              <a:gd name="connsiteX12" fmla="*/ 20184 w 620259"/>
              <a:gd name="connsiteY12" fmla="*/ 1390650 h 2733675"/>
              <a:gd name="connsiteX13" fmla="*/ 48759 w 620259"/>
              <a:gd name="connsiteY13" fmla="*/ 1800225 h 2733675"/>
              <a:gd name="connsiteX14" fmla="*/ 248784 w 620259"/>
              <a:gd name="connsiteY14" fmla="*/ 1876425 h 2733675"/>
              <a:gd name="connsiteX15" fmla="*/ 305934 w 620259"/>
              <a:gd name="connsiteY15" fmla="*/ 1962150 h 2733675"/>
              <a:gd name="connsiteX16" fmla="*/ 334509 w 620259"/>
              <a:gd name="connsiteY16" fmla="*/ 2047875 h 2733675"/>
              <a:gd name="connsiteX17" fmla="*/ 315459 w 620259"/>
              <a:gd name="connsiteY17" fmla="*/ 2124075 h 2733675"/>
              <a:gd name="connsiteX18" fmla="*/ 286884 w 620259"/>
              <a:gd name="connsiteY18" fmla="*/ 2152650 h 2733675"/>
              <a:gd name="connsiteX19" fmla="*/ 353559 w 620259"/>
              <a:gd name="connsiteY19" fmla="*/ 2266950 h 2733675"/>
              <a:gd name="connsiteX20" fmla="*/ 458334 w 620259"/>
              <a:gd name="connsiteY20" fmla="*/ 2314575 h 2733675"/>
              <a:gd name="connsiteX21" fmla="*/ 486909 w 620259"/>
              <a:gd name="connsiteY21" fmla="*/ 2419350 h 2733675"/>
              <a:gd name="connsiteX22" fmla="*/ 591684 w 620259"/>
              <a:gd name="connsiteY22" fmla="*/ 2590800 h 2733675"/>
              <a:gd name="connsiteX23" fmla="*/ 620259 w 620259"/>
              <a:gd name="connsiteY23" fmla="*/ 2733675 h 273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0259" h="2733675">
                <a:moveTo>
                  <a:pt x="448809" y="0"/>
                </a:moveTo>
                <a:cubicBezTo>
                  <a:pt x="455953" y="94456"/>
                  <a:pt x="463097" y="188913"/>
                  <a:pt x="458334" y="247650"/>
                </a:cubicBezTo>
                <a:cubicBezTo>
                  <a:pt x="453572" y="306388"/>
                  <a:pt x="448809" y="303213"/>
                  <a:pt x="420234" y="352425"/>
                </a:cubicBezTo>
                <a:cubicBezTo>
                  <a:pt x="391659" y="401638"/>
                  <a:pt x="317046" y="487363"/>
                  <a:pt x="286884" y="542925"/>
                </a:cubicBezTo>
                <a:cubicBezTo>
                  <a:pt x="256722" y="598487"/>
                  <a:pt x="247196" y="623888"/>
                  <a:pt x="239259" y="685800"/>
                </a:cubicBezTo>
                <a:cubicBezTo>
                  <a:pt x="231322" y="747712"/>
                  <a:pt x="239259" y="914400"/>
                  <a:pt x="239259" y="914400"/>
                </a:cubicBezTo>
                <a:cubicBezTo>
                  <a:pt x="239259" y="974725"/>
                  <a:pt x="240846" y="1006475"/>
                  <a:pt x="239259" y="1047750"/>
                </a:cubicBezTo>
                <a:cubicBezTo>
                  <a:pt x="237672" y="1089025"/>
                  <a:pt x="244022" y="1139825"/>
                  <a:pt x="229734" y="1162050"/>
                </a:cubicBezTo>
                <a:cubicBezTo>
                  <a:pt x="215446" y="1184275"/>
                  <a:pt x="182109" y="1173162"/>
                  <a:pt x="153534" y="1181100"/>
                </a:cubicBezTo>
                <a:cubicBezTo>
                  <a:pt x="124959" y="1189038"/>
                  <a:pt x="83684" y="1204913"/>
                  <a:pt x="58284" y="1209675"/>
                </a:cubicBezTo>
                <a:cubicBezTo>
                  <a:pt x="32884" y="1214437"/>
                  <a:pt x="7484" y="1192213"/>
                  <a:pt x="1134" y="1209675"/>
                </a:cubicBezTo>
                <a:cubicBezTo>
                  <a:pt x="-5216" y="1227137"/>
                  <a:pt x="17009" y="1284287"/>
                  <a:pt x="20184" y="1314450"/>
                </a:cubicBezTo>
                <a:cubicBezTo>
                  <a:pt x="23359" y="1344613"/>
                  <a:pt x="15422" y="1309688"/>
                  <a:pt x="20184" y="1390650"/>
                </a:cubicBezTo>
                <a:cubicBezTo>
                  <a:pt x="24946" y="1471612"/>
                  <a:pt x="10659" y="1719263"/>
                  <a:pt x="48759" y="1800225"/>
                </a:cubicBezTo>
                <a:cubicBezTo>
                  <a:pt x="86859" y="1881188"/>
                  <a:pt x="205922" y="1849438"/>
                  <a:pt x="248784" y="1876425"/>
                </a:cubicBezTo>
                <a:cubicBezTo>
                  <a:pt x="291646" y="1903412"/>
                  <a:pt x="291647" y="1933575"/>
                  <a:pt x="305934" y="1962150"/>
                </a:cubicBezTo>
                <a:cubicBezTo>
                  <a:pt x="320221" y="1990725"/>
                  <a:pt x="332922" y="2020888"/>
                  <a:pt x="334509" y="2047875"/>
                </a:cubicBezTo>
                <a:cubicBezTo>
                  <a:pt x="336096" y="2074862"/>
                  <a:pt x="315459" y="2124075"/>
                  <a:pt x="315459" y="2124075"/>
                </a:cubicBezTo>
                <a:cubicBezTo>
                  <a:pt x="307522" y="2141537"/>
                  <a:pt x="280534" y="2128838"/>
                  <a:pt x="286884" y="2152650"/>
                </a:cubicBezTo>
                <a:cubicBezTo>
                  <a:pt x="293234" y="2176462"/>
                  <a:pt x="324984" y="2239963"/>
                  <a:pt x="353559" y="2266950"/>
                </a:cubicBezTo>
                <a:cubicBezTo>
                  <a:pt x="382134" y="2293938"/>
                  <a:pt x="436109" y="2289175"/>
                  <a:pt x="458334" y="2314575"/>
                </a:cubicBezTo>
                <a:cubicBezTo>
                  <a:pt x="480559" y="2339975"/>
                  <a:pt x="464684" y="2373313"/>
                  <a:pt x="486909" y="2419350"/>
                </a:cubicBezTo>
                <a:cubicBezTo>
                  <a:pt x="509134" y="2465387"/>
                  <a:pt x="569459" y="2538413"/>
                  <a:pt x="591684" y="2590800"/>
                </a:cubicBezTo>
                <a:cubicBezTo>
                  <a:pt x="613909" y="2643187"/>
                  <a:pt x="617084" y="2688431"/>
                  <a:pt x="620259" y="273367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4" name="フリーフォーム 93"/>
          <p:cNvSpPr/>
          <p:nvPr/>
        </p:nvSpPr>
        <p:spPr>
          <a:xfrm>
            <a:off x="3208361" y="298939"/>
            <a:ext cx="516469" cy="2532185"/>
          </a:xfrm>
          <a:custGeom>
            <a:avLst/>
            <a:gdLst>
              <a:gd name="connsiteX0" fmla="*/ 552450 w 574748"/>
              <a:gd name="connsiteY0" fmla="*/ 0 h 2714625"/>
              <a:gd name="connsiteX1" fmla="*/ 523875 w 574748"/>
              <a:gd name="connsiteY1" fmla="*/ 228600 h 2714625"/>
              <a:gd name="connsiteX2" fmla="*/ 514350 w 574748"/>
              <a:gd name="connsiteY2" fmla="*/ 561975 h 2714625"/>
              <a:gd name="connsiteX3" fmla="*/ 457200 w 574748"/>
              <a:gd name="connsiteY3" fmla="*/ 933450 h 2714625"/>
              <a:gd name="connsiteX4" fmla="*/ 485775 w 574748"/>
              <a:gd name="connsiteY4" fmla="*/ 1133475 h 2714625"/>
              <a:gd name="connsiteX5" fmla="*/ 514350 w 574748"/>
              <a:gd name="connsiteY5" fmla="*/ 1457325 h 2714625"/>
              <a:gd name="connsiteX6" fmla="*/ 561975 w 574748"/>
              <a:gd name="connsiteY6" fmla="*/ 1647825 h 2714625"/>
              <a:gd name="connsiteX7" fmla="*/ 571500 w 574748"/>
              <a:gd name="connsiteY7" fmla="*/ 1828800 h 2714625"/>
              <a:gd name="connsiteX8" fmla="*/ 514350 w 574748"/>
              <a:gd name="connsiteY8" fmla="*/ 1971675 h 2714625"/>
              <a:gd name="connsiteX9" fmla="*/ 361950 w 574748"/>
              <a:gd name="connsiteY9" fmla="*/ 2124075 h 2714625"/>
              <a:gd name="connsiteX10" fmla="*/ 180975 w 574748"/>
              <a:gd name="connsiteY10" fmla="*/ 2314575 h 2714625"/>
              <a:gd name="connsiteX11" fmla="*/ 57150 w 574748"/>
              <a:gd name="connsiteY11" fmla="*/ 2428875 h 2714625"/>
              <a:gd name="connsiteX12" fmla="*/ 28575 w 574748"/>
              <a:gd name="connsiteY12" fmla="*/ 2505075 h 2714625"/>
              <a:gd name="connsiteX13" fmla="*/ 0 w 574748"/>
              <a:gd name="connsiteY13" fmla="*/ 2714625 h 2714625"/>
              <a:gd name="connsiteX0" fmla="*/ 537210 w 559508"/>
              <a:gd name="connsiteY0" fmla="*/ 0 h 2752859"/>
              <a:gd name="connsiteX1" fmla="*/ 508635 w 559508"/>
              <a:gd name="connsiteY1" fmla="*/ 228600 h 2752859"/>
              <a:gd name="connsiteX2" fmla="*/ 499110 w 559508"/>
              <a:gd name="connsiteY2" fmla="*/ 561975 h 2752859"/>
              <a:gd name="connsiteX3" fmla="*/ 441960 w 559508"/>
              <a:gd name="connsiteY3" fmla="*/ 933450 h 2752859"/>
              <a:gd name="connsiteX4" fmla="*/ 470535 w 559508"/>
              <a:gd name="connsiteY4" fmla="*/ 1133475 h 2752859"/>
              <a:gd name="connsiteX5" fmla="*/ 499110 w 559508"/>
              <a:gd name="connsiteY5" fmla="*/ 1457325 h 2752859"/>
              <a:gd name="connsiteX6" fmla="*/ 546735 w 559508"/>
              <a:gd name="connsiteY6" fmla="*/ 1647825 h 2752859"/>
              <a:gd name="connsiteX7" fmla="*/ 556260 w 559508"/>
              <a:gd name="connsiteY7" fmla="*/ 1828800 h 2752859"/>
              <a:gd name="connsiteX8" fmla="*/ 499110 w 559508"/>
              <a:gd name="connsiteY8" fmla="*/ 1971675 h 2752859"/>
              <a:gd name="connsiteX9" fmla="*/ 346710 w 559508"/>
              <a:gd name="connsiteY9" fmla="*/ 2124075 h 2752859"/>
              <a:gd name="connsiteX10" fmla="*/ 165735 w 559508"/>
              <a:gd name="connsiteY10" fmla="*/ 2314575 h 2752859"/>
              <a:gd name="connsiteX11" fmla="*/ 41910 w 559508"/>
              <a:gd name="connsiteY11" fmla="*/ 2428875 h 2752859"/>
              <a:gd name="connsiteX12" fmla="*/ 13335 w 559508"/>
              <a:gd name="connsiteY12" fmla="*/ 2505075 h 2752859"/>
              <a:gd name="connsiteX13" fmla="*/ 0 w 559508"/>
              <a:gd name="connsiteY13" fmla="*/ 2752859 h 2752859"/>
              <a:gd name="connsiteX0" fmla="*/ 537210 w 559508"/>
              <a:gd name="connsiteY0" fmla="*/ 0 h 2752859"/>
              <a:gd name="connsiteX1" fmla="*/ 508635 w 559508"/>
              <a:gd name="connsiteY1" fmla="*/ 228600 h 2752859"/>
              <a:gd name="connsiteX2" fmla="*/ 499110 w 559508"/>
              <a:gd name="connsiteY2" fmla="*/ 561975 h 2752859"/>
              <a:gd name="connsiteX3" fmla="*/ 441960 w 559508"/>
              <a:gd name="connsiteY3" fmla="*/ 933450 h 2752859"/>
              <a:gd name="connsiteX4" fmla="*/ 470535 w 559508"/>
              <a:gd name="connsiteY4" fmla="*/ 1133475 h 2752859"/>
              <a:gd name="connsiteX5" fmla="*/ 499110 w 559508"/>
              <a:gd name="connsiteY5" fmla="*/ 1457325 h 2752859"/>
              <a:gd name="connsiteX6" fmla="*/ 546735 w 559508"/>
              <a:gd name="connsiteY6" fmla="*/ 1647825 h 2752859"/>
              <a:gd name="connsiteX7" fmla="*/ 556260 w 559508"/>
              <a:gd name="connsiteY7" fmla="*/ 1828800 h 2752859"/>
              <a:gd name="connsiteX8" fmla="*/ 499110 w 559508"/>
              <a:gd name="connsiteY8" fmla="*/ 1971675 h 2752859"/>
              <a:gd name="connsiteX9" fmla="*/ 346710 w 559508"/>
              <a:gd name="connsiteY9" fmla="*/ 2124075 h 2752859"/>
              <a:gd name="connsiteX10" fmla="*/ 165735 w 559508"/>
              <a:gd name="connsiteY10" fmla="*/ 2314575 h 2752859"/>
              <a:gd name="connsiteX11" fmla="*/ 41910 w 559508"/>
              <a:gd name="connsiteY11" fmla="*/ 2428875 h 2752859"/>
              <a:gd name="connsiteX12" fmla="*/ 13335 w 559508"/>
              <a:gd name="connsiteY12" fmla="*/ 2505075 h 2752859"/>
              <a:gd name="connsiteX13" fmla="*/ 0 w 559508"/>
              <a:gd name="connsiteY13" fmla="*/ 2752859 h 2752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08" h="2752859">
                <a:moveTo>
                  <a:pt x="537210" y="0"/>
                </a:moveTo>
                <a:cubicBezTo>
                  <a:pt x="526097" y="67469"/>
                  <a:pt x="514985" y="134938"/>
                  <a:pt x="508635" y="228600"/>
                </a:cubicBezTo>
                <a:cubicBezTo>
                  <a:pt x="502285" y="322262"/>
                  <a:pt x="510222" y="444500"/>
                  <a:pt x="499110" y="561975"/>
                </a:cubicBezTo>
                <a:cubicBezTo>
                  <a:pt x="487998" y="679450"/>
                  <a:pt x="446722" y="838200"/>
                  <a:pt x="441960" y="933450"/>
                </a:cubicBezTo>
                <a:cubicBezTo>
                  <a:pt x="437198" y="1028700"/>
                  <a:pt x="461010" y="1046163"/>
                  <a:pt x="470535" y="1133475"/>
                </a:cubicBezTo>
                <a:cubicBezTo>
                  <a:pt x="480060" y="1220787"/>
                  <a:pt x="486410" y="1371600"/>
                  <a:pt x="499110" y="1457325"/>
                </a:cubicBezTo>
                <a:cubicBezTo>
                  <a:pt x="511810" y="1543050"/>
                  <a:pt x="537210" y="1585913"/>
                  <a:pt x="546735" y="1647825"/>
                </a:cubicBezTo>
                <a:cubicBezTo>
                  <a:pt x="556260" y="1709738"/>
                  <a:pt x="564197" y="1774825"/>
                  <a:pt x="556260" y="1828800"/>
                </a:cubicBezTo>
                <a:cubicBezTo>
                  <a:pt x="548323" y="1882775"/>
                  <a:pt x="534035" y="1922463"/>
                  <a:pt x="499110" y="1971675"/>
                </a:cubicBezTo>
                <a:cubicBezTo>
                  <a:pt x="464185" y="2020888"/>
                  <a:pt x="402272" y="2066925"/>
                  <a:pt x="346710" y="2124075"/>
                </a:cubicBezTo>
                <a:cubicBezTo>
                  <a:pt x="291148" y="2181225"/>
                  <a:pt x="216535" y="2263775"/>
                  <a:pt x="165735" y="2314575"/>
                </a:cubicBezTo>
                <a:cubicBezTo>
                  <a:pt x="114935" y="2365375"/>
                  <a:pt x="67310" y="2397125"/>
                  <a:pt x="41910" y="2428875"/>
                </a:cubicBezTo>
                <a:cubicBezTo>
                  <a:pt x="16510" y="2460625"/>
                  <a:pt x="22860" y="2457450"/>
                  <a:pt x="13335" y="2505075"/>
                </a:cubicBezTo>
                <a:cubicBezTo>
                  <a:pt x="3810" y="2552700"/>
                  <a:pt x="9525" y="2671896"/>
                  <a:pt x="0" y="2752859"/>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5" name="フリーフォーム 94"/>
          <p:cNvSpPr/>
          <p:nvPr/>
        </p:nvSpPr>
        <p:spPr>
          <a:xfrm>
            <a:off x="2438156" y="2743973"/>
            <a:ext cx="3920253" cy="476234"/>
          </a:xfrm>
          <a:custGeom>
            <a:avLst/>
            <a:gdLst>
              <a:gd name="connsiteX0" fmla="*/ 0 w 4181475"/>
              <a:gd name="connsiteY0" fmla="*/ 94412 h 465887"/>
              <a:gd name="connsiteX1" fmla="*/ 247650 w 4181475"/>
              <a:gd name="connsiteY1" fmla="*/ 103937 h 465887"/>
              <a:gd name="connsiteX2" fmla="*/ 609600 w 4181475"/>
              <a:gd name="connsiteY2" fmla="*/ 65837 h 465887"/>
              <a:gd name="connsiteX3" fmla="*/ 762000 w 4181475"/>
              <a:gd name="connsiteY3" fmla="*/ 84887 h 465887"/>
              <a:gd name="connsiteX4" fmla="*/ 981075 w 4181475"/>
              <a:gd name="connsiteY4" fmla="*/ 103937 h 465887"/>
              <a:gd name="connsiteX5" fmla="*/ 1019175 w 4181475"/>
              <a:gd name="connsiteY5" fmla="*/ 103937 h 465887"/>
              <a:gd name="connsiteX6" fmla="*/ 1238250 w 4181475"/>
              <a:gd name="connsiteY6" fmla="*/ 46787 h 465887"/>
              <a:gd name="connsiteX7" fmla="*/ 1343025 w 4181475"/>
              <a:gd name="connsiteY7" fmla="*/ 8687 h 465887"/>
              <a:gd name="connsiteX8" fmla="*/ 1543050 w 4181475"/>
              <a:gd name="connsiteY8" fmla="*/ 8687 h 465887"/>
              <a:gd name="connsiteX9" fmla="*/ 1771650 w 4181475"/>
              <a:gd name="connsiteY9" fmla="*/ 103937 h 465887"/>
              <a:gd name="connsiteX10" fmla="*/ 1885950 w 4181475"/>
              <a:gd name="connsiteY10" fmla="*/ 132512 h 465887"/>
              <a:gd name="connsiteX11" fmla="*/ 2038350 w 4181475"/>
              <a:gd name="connsiteY11" fmla="*/ 142037 h 465887"/>
              <a:gd name="connsiteX12" fmla="*/ 2171700 w 4181475"/>
              <a:gd name="connsiteY12" fmla="*/ 113462 h 465887"/>
              <a:gd name="connsiteX13" fmla="*/ 2333625 w 4181475"/>
              <a:gd name="connsiteY13" fmla="*/ 113462 h 465887"/>
              <a:gd name="connsiteX14" fmla="*/ 2495550 w 4181475"/>
              <a:gd name="connsiteY14" fmla="*/ 84887 h 465887"/>
              <a:gd name="connsiteX15" fmla="*/ 3105150 w 4181475"/>
              <a:gd name="connsiteY15" fmla="*/ 237287 h 465887"/>
              <a:gd name="connsiteX16" fmla="*/ 3343275 w 4181475"/>
              <a:gd name="connsiteY16" fmla="*/ 275387 h 465887"/>
              <a:gd name="connsiteX17" fmla="*/ 3505200 w 4181475"/>
              <a:gd name="connsiteY17" fmla="*/ 370637 h 465887"/>
              <a:gd name="connsiteX18" fmla="*/ 3638550 w 4181475"/>
              <a:gd name="connsiteY18" fmla="*/ 399212 h 465887"/>
              <a:gd name="connsiteX19" fmla="*/ 3819525 w 4181475"/>
              <a:gd name="connsiteY19" fmla="*/ 437312 h 465887"/>
              <a:gd name="connsiteX20" fmla="*/ 3981450 w 4181475"/>
              <a:gd name="connsiteY20" fmla="*/ 408737 h 465887"/>
              <a:gd name="connsiteX21" fmla="*/ 4019550 w 4181475"/>
              <a:gd name="connsiteY21" fmla="*/ 361112 h 465887"/>
              <a:gd name="connsiteX22" fmla="*/ 4181475 w 4181475"/>
              <a:gd name="connsiteY22" fmla="*/ 465887 h 46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81475" h="465887">
                <a:moveTo>
                  <a:pt x="0" y="94412"/>
                </a:moveTo>
                <a:cubicBezTo>
                  <a:pt x="73025" y="101556"/>
                  <a:pt x="146050" y="108700"/>
                  <a:pt x="247650" y="103937"/>
                </a:cubicBezTo>
                <a:cubicBezTo>
                  <a:pt x="349250" y="99175"/>
                  <a:pt x="523875" y="69012"/>
                  <a:pt x="609600" y="65837"/>
                </a:cubicBezTo>
                <a:cubicBezTo>
                  <a:pt x="695325" y="62662"/>
                  <a:pt x="700088" y="78537"/>
                  <a:pt x="762000" y="84887"/>
                </a:cubicBezTo>
                <a:cubicBezTo>
                  <a:pt x="823913" y="91237"/>
                  <a:pt x="981075" y="103937"/>
                  <a:pt x="981075" y="103937"/>
                </a:cubicBezTo>
                <a:cubicBezTo>
                  <a:pt x="1023937" y="107112"/>
                  <a:pt x="976313" y="113462"/>
                  <a:pt x="1019175" y="103937"/>
                </a:cubicBezTo>
                <a:cubicBezTo>
                  <a:pt x="1062037" y="94412"/>
                  <a:pt x="1184275" y="62662"/>
                  <a:pt x="1238250" y="46787"/>
                </a:cubicBezTo>
                <a:cubicBezTo>
                  <a:pt x="1292225" y="30912"/>
                  <a:pt x="1292225" y="15037"/>
                  <a:pt x="1343025" y="8687"/>
                </a:cubicBezTo>
                <a:cubicBezTo>
                  <a:pt x="1393825" y="2337"/>
                  <a:pt x="1471613" y="-7188"/>
                  <a:pt x="1543050" y="8687"/>
                </a:cubicBezTo>
                <a:cubicBezTo>
                  <a:pt x="1614487" y="24562"/>
                  <a:pt x="1714500" y="83300"/>
                  <a:pt x="1771650" y="103937"/>
                </a:cubicBezTo>
                <a:cubicBezTo>
                  <a:pt x="1828800" y="124574"/>
                  <a:pt x="1841500" y="126162"/>
                  <a:pt x="1885950" y="132512"/>
                </a:cubicBezTo>
                <a:cubicBezTo>
                  <a:pt x="1930400" y="138862"/>
                  <a:pt x="1990725" y="145212"/>
                  <a:pt x="2038350" y="142037"/>
                </a:cubicBezTo>
                <a:cubicBezTo>
                  <a:pt x="2085975" y="138862"/>
                  <a:pt x="2122488" y="118225"/>
                  <a:pt x="2171700" y="113462"/>
                </a:cubicBezTo>
                <a:cubicBezTo>
                  <a:pt x="2220913" y="108700"/>
                  <a:pt x="2279650" y="118225"/>
                  <a:pt x="2333625" y="113462"/>
                </a:cubicBezTo>
                <a:cubicBezTo>
                  <a:pt x="2387600" y="108699"/>
                  <a:pt x="2366963" y="64249"/>
                  <a:pt x="2495550" y="84887"/>
                </a:cubicBezTo>
                <a:cubicBezTo>
                  <a:pt x="2624138" y="105525"/>
                  <a:pt x="2963863" y="205537"/>
                  <a:pt x="3105150" y="237287"/>
                </a:cubicBezTo>
                <a:cubicBezTo>
                  <a:pt x="3246438" y="269037"/>
                  <a:pt x="3276600" y="253162"/>
                  <a:pt x="3343275" y="275387"/>
                </a:cubicBezTo>
                <a:cubicBezTo>
                  <a:pt x="3409950" y="297612"/>
                  <a:pt x="3455988" y="350000"/>
                  <a:pt x="3505200" y="370637"/>
                </a:cubicBezTo>
                <a:cubicBezTo>
                  <a:pt x="3554412" y="391274"/>
                  <a:pt x="3638550" y="399212"/>
                  <a:pt x="3638550" y="399212"/>
                </a:cubicBezTo>
                <a:cubicBezTo>
                  <a:pt x="3690937" y="410324"/>
                  <a:pt x="3762375" y="435725"/>
                  <a:pt x="3819525" y="437312"/>
                </a:cubicBezTo>
                <a:cubicBezTo>
                  <a:pt x="3876675" y="438900"/>
                  <a:pt x="3948113" y="421437"/>
                  <a:pt x="3981450" y="408737"/>
                </a:cubicBezTo>
                <a:cubicBezTo>
                  <a:pt x="4014788" y="396037"/>
                  <a:pt x="3986213" y="351587"/>
                  <a:pt x="4019550" y="361112"/>
                </a:cubicBezTo>
                <a:cubicBezTo>
                  <a:pt x="4052888" y="370637"/>
                  <a:pt x="4117181" y="418262"/>
                  <a:pt x="4181475" y="465887"/>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85" name="テキスト ボックス 84"/>
          <p:cNvSpPr txBox="1"/>
          <p:nvPr/>
        </p:nvSpPr>
        <p:spPr>
          <a:xfrm>
            <a:off x="3658889" y="4853573"/>
            <a:ext cx="383503" cy="1556994"/>
          </a:xfrm>
          <a:prstGeom prst="rect">
            <a:avLst/>
          </a:prstGeom>
          <a:noFill/>
        </p:spPr>
        <p:txBody>
          <a:bodyPr vert="eaVert" wrap="square" rtlCol="0">
            <a:spAutoFit/>
          </a:bodyPr>
          <a:lstStyle/>
          <a:p>
            <a:r>
              <a:rPr lang="en-US" altLang="ja-JP" sz="1292" dirty="0">
                <a:latin typeface="Meiryo UI" panose="020B0604030504040204" pitchFamily="50" charset="-128"/>
                <a:ea typeface="Meiryo UI" panose="020B0604030504040204" pitchFamily="50" charset="-128"/>
              </a:rPr>
              <a:t>(</a:t>
            </a:r>
            <a:r>
              <a:rPr lang="ja-JP" altLang="en-US" sz="1292" dirty="0">
                <a:latin typeface="Meiryo UI" panose="020B0604030504040204" pitchFamily="50" charset="-128"/>
                <a:ea typeface="Meiryo UI" panose="020B0604030504040204" pitchFamily="50" charset="-128"/>
              </a:rPr>
              <a:t>都</a:t>
            </a:r>
            <a:r>
              <a:rPr lang="en-US" altLang="ja-JP" sz="1292" dirty="0">
                <a:latin typeface="Meiryo UI" panose="020B0604030504040204" pitchFamily="50" charset="-128"/>
                <a:ea typeface="Meiryo UI" panose="020B0604030504040204" pitchFamily="50" charset="-128"/>
              </a:rPr>
              <a:t>)</a:t>
            </a:r>
            <a:r>
              <a:rPr lang="ja-JP" altLang="en-US" sz="1292" dirty="0">
                <a:latin typeface="Meiryo UI" panose="020B0604030504040204" pitchFamily="50" charset="-128"/>
                <a:ea typeface="Meiryo UI" panose="020B0604030504040204" pitchFamily="50" charset="-128"/>
              </a:rPr>
              <a:t>八尾富田林線</a:t>
            </a:r>
            <a:endParaRPr lang="en-US" altLang="ja-JP" sz="1292" dirty="0">
              <a:latin typeface="Meiryo UI" panose="020B0604030504040204" pitchFamily="50" charset="-128"/>
              <a:ea typeface="Meiryo UI" panose="020B0604030504040204" pitchFamily="50" charset="-128"/>
            </a:endParaRPr>
          </a:p>
        </p:txBody>
      </p:sp>
      <p:cxnSp>
        <p:nvCxnSpPr>
          <p:cNvPr id="98" name="直線コネクタ 97"/>
          <p:cNvCxnSpPr>
            <a:endCxn id="95" idx="0"/>
          </p:cNvCxnSpPr>
          <p:nvPr/>
        </p:nvCxnSpPr>
        <p:spPr>
          <a:xfrm>
            <a:off x="1693136" y="2838542"/>
            <a:ext cx="745020" cy="1941"/>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p:cNvSpPr txBox="1"/>
          <p:nvPr/>
        </p:nvSpPr>
        <p:spPr>
          <a:xfrm>
            <a:off x="2187494" y="3647852"/>
            <a:ext cx="326693" cy="1421106"/>
          </a:xfrm>
          <a:prstGeom prst="rect">
            <a:avLst/>
          </a:prstGeom>
          <a:noFill/>
        </p:spPr>
        <p:txBody>
          <a:bodyPr vert="eaVert" wrap="square" rtlCol="0">
            <a:spAutoFit/>
          </a:bodyPr>
          <a:lstStyle/>
          <a:p>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都</a:t>
            </a:r>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大阪河内長野線</a:t>
            </a:r>
            <a:endParaRPr lang="en-US" altLang="ja-JP" sz="923" dirty="0">
              <a:latin typeface="Meiryo UI" panose="020B0604030504040204" pitchFamily="50" charset="-128"/>
              <a:ea typeface="Meiryo UI" panose="020B0604030504040204" pitchFamily="50" charset="-128"/>
            </a:endParaRPr>
          </a:p>
        </p:txBody>
      </p:sp>
      <p:sp>
        <p:nvSpPr>
          <p:cNvPr id="5" name="フリーフォーム 4"/>
          <p:cNvSpPr/>
          <p:nvPr/>
        </p:nvSpPr>
        <p:spPr>
          <a:xfrm>
            <a:off x="3757001" y="1925842"/>
            <a:ext cx="1345223" cy="500834"/>
          </a:xfrm>
          <a:custGeom>
            <a:avLst/>
            <a:gdLst>
              <a:gd name="connsiteX0" fmla="*/ 0 w 1441450"/>
              <a:gd name="connsiteY0" fmla="*/ 0 h 539750"/>
              <a:gd name="connsiteX1" fmla="*/ 203200 w 1441450"/>
              <a:gd name="connsiteY1" fmla="*/ 69850 h 539750"/>
              <a:gd name="connsiteX2" fmla="*/ 342900 w 1441450"/>
              <a:gd name="connsiteY2" fmla="*/ 120650 h 539750"/>
              <a:gd name="connsiteX3" fmla="*/ 565150 w 1441450"/>
              <a:gd name="connsiteY3" fmla="*/ 260350 h 539750"/>
              <a:gd name="connsiteX4" fmla="*/ 647700 w 1441450"/>
              <a:gd name="connsiteY4" fmla="*/ 336550 h 539750"/>
              <a:gd name="connsiteX5" fmla="*/ 806450 w 1441450"/>
              <a:gd name="connsiteY5" fmla="*/ 431800 h 539750"/>
              <a:gd name="connsiteX6" fmla="*/ 1028700 w 1441450"/>
              <a:gd name="connsiteY6" fmla="*/ 508000 h 539750"/>
              <a:gd name="connsiteX7" fmla="*/ 1193800 w 1441450"/>
              <a:gd name="connsiteY7" fmla="*/ 508000 h 539750"/>
              <a:gd name="connsiteX8" fmla="*/ 1441450 w 1441450"/>
              <a:gd name="connsiteY8" fmla="*/ 539750 h 539750"/>
              <a:gd name="connsiteX0" fmla="*/ 0 w 1555750"/>
              <a:gd name="connsiteY0" fmla="*/ 0 h 562610"/>
              <a:gd name="connsiteX1" fmla="*/ 317500 w 1555750"/>
              <a:gd name="connsiteY1" fmla="*/ 92710 h 562610"/>
              <a:gd name="connsiteX2" fmla="*/ 457200 w 1555750"/>
              <a:gd name="connsiteY2" fmla="*/ 143510 h 562610"/>
              <a:gd name="connsiteX3" fmla="*/ 679450 w 1555750"/>
              <a:gd name="connsiteY3" fmla="*/ 283210 h 562610"/>
              <a:gd name="connsiteX4" fmla="*/ 762000 w 1555750"/>
              <a:gd name="connsiteY4" fmla="*/ 359410 h 562610"/>
              <a:gd name="connsiteX5" fmla="*/ 920750 w 1555750"/>
              <a:gd name="connsiteY5" fmla="*/ 454660 h 562610"/>
              <a:gd name="connsiteX6" fmla="*/ 1143000 w 1555750"/>
              <a:gd name="connsiteY6" fmla="*/ 530860 h 562610"/>
              <a:gd name="connsiteX7" fmla="*/ 1308100 w 1555750"/>
              <a:gd name="connsiteY7" fmla="*/ 530860 h 562610"/>
              <a:gd name="connsiteX8" fmla="*/ 1555750 w 1555750"/>
              <a:gd name="connsiteY8" fmla="*/ 562610 h 56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750" h="562610">
                <a:moveTo>
                  <a:pt x="0" y="0"/>
                </a:moveTo>
                <a:cubicBezTo>
                  <a:pt x="67733" y="23283"/>
                  <a:pt x="249767" y="69427"/>
                  <a:pt x="317500" y="92710"/>
                </a:cubicBezTo>
                <a:cubicBezTo>
                  <a:pt x="374650" y="112818"/>
                  <a:pt x="396875" y="111760"/>
                  <a:pt x="457200" y="143510"/>
                </a:cubicBezTo>
                <a:cubicBezTo>
                  <a:pt x="517525" y="175260"/>
                  <a:pt x="628650" y="247227"/>
                  <a:pt x="679450" y="283210"/>
                </a:cubicBezTo>
                <a:cubicBezTo>
                  <a:pt x="730250" y="319193"/>
                  <a:pt x="721783" y="330835"/>
                  <a:pt x="762000" y="359410"/>
                </a:cubicBezTo>
                <a:cubicBezTo>
                  <a:pt x="802217" y="387985"/>
                  <a:pt x="857250" y="426085"/>
                  <a:pt x="920750" y="454660"/>
                </a:cubicBezTo>
                <a:cubicBezTo>
                  <a:pt x="984250" y="483235"/>
                  <a:pt x="1078442" y="518160"/>
                  <a:pt x="1143000" y="530860"/>
                </a:cubicBezTo>
                <a:cubicBezTo>
                  <a:pt x="1207558" y="543560"/>
                  <a:pt x="1239308" y="525568"/>
                  <a:pt x="1308100" y="530860"/>
                </a:cubicBezTo>
                <a:cubicBezTo>
                  <a:pt x="1376892" y="536152"/>
                  <a:pt x="1466321" y="549381"/>
                  <a:pt x="1555750" y="56261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1" name="フリーフォーム 10"/>
          <p:cNvSpPr/>
          <p:nvPr/>
        </p:nvSpPr>
        <p:spPr>
          <a:xfrm>
            <a:off x="2402985" y="3573395"/>
            <a:ext cx="2602523" cy="154705"/>
          </a:xfrm>
          <a:custGeom>
            <a:avLst/>
            <a:gdLst>
              <a:gd name="connsiteX0" fmla="*/ 2819400 w 2819400"/>
              <a:gd name="connsiteY0" fmla="*/ 5499 h 167597"/>
              <a:gd name="connsiteX1" fmla="*/ 2590800 w 2819400"/>
              <a:gd name="connsiteY1" fmla="*/ 5499 h 167597"/>
              <a:gd name="connsiteX2" fmla="*/ 2352675 w 2819400"/>
              <a:gd name="connsiteY2" fmla="*/ 62649 h 167597"/>
              <a:gd name="connsiteX3" fmla="*/ 2228850 w 2819400"/>
              <a:gd name="connsiteY3" fmla="*/ 138849 h 167597"/>
              <a:gd name="connsiteX4" fmla="*/ 2038350 w 2819400"/>
              <a:gd name="connsiteY4" fmla="*/ 167424 h 167597"/>
              <a:gd name="connsiteX5" fmla="*/ 1790700 w 2819400"/>
              <a:gd name="connsiteY5" fmla="*/ 148374 h 167597"/>
              <a:gd name="connsiteX6" fmla="*/ 1495425 w 2819400"/>
              <a:gd name="connsiteY6" fmla="*/ 100749 h 167597"/>
              <a:gd name="connsiteX7" fmla="*/ 1314450 w 2819400"/>
              <a:gd name="connsiteY7" fmla="*/ 72174 h 167597"/>
              <a:gd name="connsiteX8" fmla="*/ 1219200 w 2819400"/>
              <a:gd name="connsiteY8" fmla="*/ 43599 h 167597"/>
              <a:gd name="connsiteX9" fmla="*/ 1028700 w 2819400"/>
              <a:gd name="connsiteY9" fmla="*/ 53124 h 167597"/>
              <a:gd name="connsiteX10" fmla="*/ 752475 w 2819400"/>
              <a:gd name="connsiteY10" fmla="*/ 72174 h 167597"/>
              <a:gd name="connsiteX11" fmla="*/ 485775 w 2819400"/>
              <a:gd name="connsiteY11" fmla="*/ 62649 h 167597"/>
              <a:gd name="connsiteX12" fmla="*/ 0 w 2819400"/>
              <a:gd name="connsiteY12" fmla="*/ 110274 h 16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19400" h="167597">
                <a:moveTo>
                  <a:pt x="2819400" y="5499"/>
                </a:moveTo>
                <a:cubicBezTo>
                  <a:pt x="2743993" y="736"/>
                  <a:pt x="2668587" y="-4026"/>
                  <a:pt x="2590800" y="5499"/>
                </a:cubicBezTo>
                <a:cubicBezTo>
                  <a:pt x="2513013" y="15024"/>
                  <a:pt x="2413000" y="40424"/>
                  <a:pt x="2352675" y="62649"/>
                </a:cubicBezTo>
                <a:cubicBezTo>
                  <a:pt x="2292350" y="84874"/>
                  <a:pt x="2281237" y="121387"/>
                  <a:pt x="2228850" y="138849"/>
                </a:cubicBezTo>
                <a:cubicBezTo>
                  <a:pt x="2176463" y="156311"/>
                  <a:pt x="2111375" y="165837"/>
                  <a:pt x="2038350" y="167424"/>
                </a:cubicBezTo>
                <a:cubicBezTo>
                  <a:pt x="1965325" y="169011"/>
                  <a:pt x="1881187" y="159486"/>
                  <a:pt x="1790700" y="148374"/>
                </a:cubicBezTo>
                <a:cubicBezTo>
                  <a:pt x="1700213" y="137262"/>
                  <a:pt x="1495425" y="100749"/>
                  <a:pt x="1495425" y="100749"/>
                </a:cubicBezTo>
                <a:cubicBezTo>
                  <a:pt x="1416050" y="88049"/>
                  <a:pt x="1360487" y="81699"/>
                  <a:pt x="1314450" y="72174"/>
                </a:cubicBezTo>
                <a:cubicBezTo>
                  <a:pt x="1268412" y="62649"/>
                  <a:pt x="1266825" y="46774"/>
                  <a:pt x="1219200" y="43599"/>
                </a:cubicBezTo>
                <a:cubicBezTo>
                  <a:pt x="1171575" y="40424"/>
                  <a:pt x="1028700" y="53124"/>
                  <a:pt x="1028700" y="53124"/>
                </a:cubicBezTo>
                <a:cubicBezTo>
                  <a:pt x="950913" y="57886"/>
                  <a:pt x="842962" y="70587"/>
                  <a:pt x="752475" y="72174"/>
                </a:cubicBezTo>
                <a:cubicBezTo>
                  <a:pt x="661988" y="73761"/>
                  <a:pt x="611187" y="56299"/>
                  <a:pt x="485775" y="62649"/>
                </a:cubicBezTo>
                <a:cubicBezTo>
                  <a:pt x="360362" y="68999"/>
                  <a:pt x="180181" y="89636"/>
                  <a:pt x="0" y="110274"/>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16" name="直線コネクタ 15"/>
          <p:cNvCxnSpPr>
            <a:cxnSpLocks/>
          </p:cNvCxnSpPr>
          <p:nvPr/>
        </p:nvCxnSpPr>
        <p:spPr>
          <a:xfrm flipV="1">
            <a:off x="4618069" y="476007"/>
            <a:ext cx="1698689" cy="7272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a:cxnSpLocks/>
          </p:cNvCxnSpPr>
          <p:nvPr/>
        </p:nvCxnSpPr>
        <p:spPr>
          <a:xfrm flipV="1">
            <a:off x="4588183" y="1009956"/>
            <a:ext cx="1718587" cy="3139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p:cNvCxnSpPr>
            <a:cxnSpLocks/>
          </p:cNvCxnSpPr>
          <p:nvPr/>
        </p:nvCxnSpPr>
        <p:spPr>
          <a:xfrm>
            <a:off x="4218570" y="2069123"/>
            <a:ext cx="2098188" cy="1600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p:cNvCxnSpPr>
            <a:cxnSpLocks/>
          </p:cNvCxnSpPr>
          <p:nvPr/>
        </p:nvCxnSpPr>
        <p:spPr>
          <a:xfrm flipV="1">
            <a:off x="4256420" y="2772143"/>
            <a:ext cx="2050350" cy="1102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p:cNvCxnSpPr>
            <a:cxnSpLocks/>
          </p:cNvCxnSpPr>
          <p:nvPr/>
        </p:nvCxnSpPr>
        <p:spPr>
          <a:xfrm flipV="1">
            <a:off x="4105225" y="3264973"/>
            <a:ext cx="2201545" cy="8705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p:cNvCxnSpPr>
            <a:cxnSpLocks/>
          </p:cNvCxnSpPr>
          <p:nvPr/>
        </p:nvCxnSpPr>
        <p:spPr>
          <a:xfrm flipV="1">
            <a:off x="4029563" y="3937423"/>
            <a:ext cx="2277207" cy="3930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線コネクタ 85"/>
          <p:cNvCxnSpPr>
            <a:cxnSpLocks/>
          </p:cNvCxnSpPr>
          <p:nvPr/>
        </p:nvCxnSpPr>
        <p:spPr>
          <a:xfrm flipV="1">
            <a:off x="4044205" y="5007308"/>
            <a:ext cx="2272553" cy="218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線コネクタ 87"/>
          <p:cNvCxnSpPr>
            <a:cxnSpLocks/>
          </p:cNvCxnSpPr>
          <p:nvPr/>
        </p:nvCxnSpPr>
        <p:spPr>
          <a:xfrm>
            <a:off x="4029563" y="5202327"/>
            <a:ext cx="2274558" cy="29580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線コネクタ 88"/>
          <p:cNvCxnSpPr>
            <a:cxnSpLocks/>
          </p:cNvCxnSpPr>
          <p:nvPr/>
        </p:nvCxnSpPr>
        <p:spPr>
          <a:xfrm flipV="1">
            <a:off x="4080472" y="5977510"/>
            <a:ext cx="2236286" cy="1821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cxnSpLocks/>
            <a:stCxn id="76" idx="8"/>
          </p:cNvCxnSpPr>
          <p:nvPr/>
        </p:nvCxnSpPr>
        <p:spPr>
          <a:xfrm>
            <a:off x="4035424" y="6330463"/>
            <a:ext cx="2268697" cy="1848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リーフォーム 5"/>
          <p:cNvSpPr/>
          <p:nvPr/>
        </p:nvSpPr>
        <p:spPr>
          <a:xfrm>
            <a:off x="3440479" y="4161694"/>
            <a:ext cx="3203331" cy="1011115"/>
          </a:xfrm>
          <a:custGeom>
            <a:avLst/>
            <a:gdLst>
              <a:gd name="connsiteX0" fmla="*/ 3470275 w 3470275"/>
              <a:gd name="connsiteY0" fmla="*/ 1095375 h 1095375"/>
              <a:gd name="connsiteX1" fmla="*/ 3390900 w 3470275"/>
              <a:gd name="connsiteY1" fmla="*/ 1089025 h 1095375"/>
              <a:gd name="connsiteX2" fmla="*/ 3292475 w 3470275"/>
              <a:gd name="connsiteY2" fmla="*/ 1060450 h 1095375"/>
              <a:gd name="connsiteX3" fmla="*/ 3130550 w 3470275"/>
              <a:gd name="connsiteY3" fmla="*/ 1000125 h 1095375"/>
              <a:gd name="connsiteX4" fmla="*/ 2994025 w 3470275"/>
              <a:gd name="connsiteY4" fmla="*/ 904875 h 1095375"/>
              <a:gd name="connsiteX5" fmla="*/ 2898775 w 3470275"/>
              <a:gd name="connsiteY5" fmla="*/ 838200 h 1095375"/>
              <a:gd name="connsiteX6" fmla="*/ 2819400 w 3470275"/>
              <a:gd name="connsiteY6" fmla="*/ 790575 h 1095375"/>
              <a:gd name="connsiteX7" fmla="*/ 2667000 w 3470275"/>
              <a:gd name="connsiteY7" fmla="*/ 742950 h 1095375"/>
              <a:gd name="connsiteX8" fmla="*/ 2514600 w 3470275"/>
              <a:gd name="connsiteY8" fmla="*/ 736600 h 1095375"/>
              <a:gd name="connsiteX9" fmla="*/ 2397125 w 3470275"/>
              <a:gd name="connsiteY9" fmla="*/ 762000 h 1095375"/>
              <a:gd name="connsiteX10" fmla="*/ 2305050 w 3470275"/>
              <a:gd name="connsiteY10" fmla="*/ 784225 h 1095375"/>
              <a:gd name="connsiteX11" fmla="*/ 2184400 w 3470275"/>
              <a:gd name="connsiteY11" fmla="*/ 777875 h 1095375"/>
              <a:gd name="connsiteX12" fmla="*/ 1993900 w 3470275"/>
              <a:gd name="connsiteY12" fmla="*/ 765175 h 1095375"/>
              <a:gd name="connsiteX13" fmla="*/ 1816100 w 3470275"/>
              <a:gd name="connsiteY13" fmla="*/ 838200 h 1095375"/>
              <a:gd name="connsiteX14" fmla="*/ 1695450 w 3470275"/>
              <a:gd name="connsiteY14" fmla="*/ 927100 h 1095375"/>
              <a:gd name="connsiteX15" fmla="*/ 1558925 w 3470275"/>
              <a:gd name="connsiteY15" fmla="*/ 987425 h 1095375"/>
              <a:gd name="connsiteX16" fmla="*/ 1419225 w 3470275"/>
              <a:gd name="connsiteY16" fmla="*/ 1028700 h 1095375"/>
              <a:gd name="connsiteX17" fmla="*/ 1238250 w 3470275"/>
              <a:gd name="connsiteY17" fmla="*/ 1035050 h 1095375"/>
              <a:gd name="connsiteX18" fmla="*/ 1028700 w 3470275"/>
              <a:gd name="connsiteY18" fmla="*/ 1009650 h 1095375"/>
              <a:gd name="connsiteX19" fmla="*/ 803275 w 3470275"/>
              <a:gd name="connsiteY19" fmla="*/ 895350 h 1095375"/>
              <a:gd name="connsiteX20" fmla="*/ 638175 w 3470275"/>
              <a:gd name="connsiteY20" fmla="*/ 774700 h 1095375"/>
              <a:gd name="connsiteX21" fmla="*/ 400050 w 3470275"/>
              <a:gd name="connsiteY21" fmla="*/ 622300 h 1095375"/>
              <a:gd name="connsiteX22" fmla="*/ 228600 w 3470275"/>
              <a:gd name="connsiteY22" fmla="*/ 425450 h 1095375"/>
              <a:gd name="connsiteX23" fmla="*/ 133350 w 3470275"/>
              <a:gd name="connsiteY23" fmla="*/ 158750 h 1095375"/>
              <a:gd name="connsiteX24" fmla="*/ 0 w 3470275"/>
              <a:gd name="connsiteY24" fmla="*/ 0 h 109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470275" h="1095375">
                <a:moveTo>
                  <a:pt x="3470275" y="1095375"/>
                </a:moveTo>
                <a:cubicBezTo>
                  <a:pt x="3445404" y="1095110"/>
                  <a:pt x="3420533" y="1094846"/>
                  <a:pt x="3390900" y="1089025"/>
                </a:cubicBezTo>
                <a:cubicBezTo>
                  <a:pt x="3361267" y="1083204"/>
                  <a:pt x="3335867" y="1075267"/>
                  <a:pt x="3292475" y="1060450"/>
                </a:cubicBezTo>
                <a:cubicBezTo>
                  <a:pt x="3249083" y="1045633"/>
                  <a:pt x="3180292" y="1026054"/>
                  <a:pt x="3130550" y="1000125"/>
                </a:cubicBezTo>
                <a:cubicBezTo>
                  <a:pt x="3080808" y="974196"/>
                  <a:pt x="2994025" y="904875"/>
                  <a:pt x="2994025" y="904875"/>
                </a:cubicBezTo>
                <a:cubicBezTo>
                  <a:pt x="2955396" y="877888"/>
                  <a:pt x="2927879" y="857250"/>
                  <a:pt x="2898775" y="838200"/>
                </a:cubicBezTo>
                <a:cubicBezTo>
                  <a:pt x="2869671" y="819150"/>
                  <a:pt x="2858029" y="806450"/>
                  <a:pt x="2819400" y="790575"/>
                </a:cubicBezTo>
                <a:cubicBezTo>
                  <a:pt x="2780771" y="774700"/>
                  <a:pt x="2717800" y="751946"/>
                  <a:pt x="2667000" y="742950"/>
                </a:cubicBezTo>
                <a:cubicBezTo>
                  <a:pt x="2616200" y="733954"/>
                  <a:pt x="2559579" y="733425"/>
                  <a:pt x="2514600" y="736600"/>
                </a:cubicBezTo>
                <a:cubicBezTo>
                  <a:pt x="2469621" y="739775"/>
                  <a:pt x="2432050" y="754063"/>
                  <a:pt x="2397125" y="762000"/>
                </a:cubicBezTo>
                <a:cubicBezTo>
                  <a:pt x="2362200" y="769937"/>
                  <a:pt x="2340504" y="781579"/>
                  <a:pt x="2305050" y="784225"/>
                </a:cubicBezTo>
                <a:cubicBezTo>
                  <a:pt x="2269596" y="786871"/>
                  <a:pt x="2184400" y="777875"/>
                  <a:pt x="2184400" y="777875"/>
                </a:cubicBezTo>
                <a:cubicBezTo>
                  <a:pt x="2132542" y="774700"/>
                  <a:pt x="2055283" y="755121"/>
                  <a:pt x="1993900" y="765175"/>
                </a:cubicBezTo>
                <a:cubicBezTo>
                  <a:pt x="1932517" y="775229"/>
                  <a:pt x="1865842" y="811212"/>
                  <a:pt x="1816100" y="838200"/>
                </a:cubicBezTo>
                <a:cubicBezTo>
                  <a:pt x="1766358" y="865188"/>
                  <a:pt x="1738312" y="902229"/>
                  <a:pt x="1695450" y="927100"/>
                </a:cubicBezTo>
                <a:cubicBezTo>
                  <a:pt x="1652587" y="951971"/>
                  <a:pt x="1604962" y="970492"/>
                  <a:pt x="1558925" y="987425"/>
                </a:cubicBezTo>
                <a:cubicBezTo>
                  <a:pt x="1512888" y="1004358"/>
                  <a:pt x="1472671" y="1020762"/>
                  <a:pt x="1419225" y="1028700"/>
                </a:cubicBezTo>
                <a:cubicBezTo>
                  <a:pt x="1365779" y="1036637"/>
                  <a:pt x="1303337" y="1038225"/>
                  <a:pt x="1238250" y="1035050"/>
                </a:cubicBezTo>
                <a:cubicBezTo>
                  <a:pt x="1173162" y="1031875"/>
                  <a:pt x="1101196" y="1032933"/>
                  <a:pt x="1028700" y="1009650"/>
                </a:cubicBezTo>
                <a:cubicBezTo>
                  <a:pt x="956204" y="986367"/>
                  <a:pt x="868362" y="934508"/>
                  <a:pt x="803275" y="895350"/>
                </a:cubicBezTo>
                <a:cubicBezTo>
                  <a:pt x="738188" y="856192"/>
                  <a:pt x="705379" y="820208"/>
                  <a:pt x="638175" y="774700"/>
                </a:cubicBezTo>
                <a:cubicBezTo>
                  <a:pt x="570971" y="729192"/>
                  <a:pt x="468312" y="680508"/>
                  <a:pt x="400050" y="622300"/>
                </a:cubicBezTo>
                <a:cubicBezTo>
                  <a:pt x="331788" y="564092"/>
                  <a:pt x="273050" y="502708"/>
                  <a:pt x="228600" y="425450"/>
                </a:cubicBezTo>
                <a:cubicBezTo>
                  <a:pt x="184150" y="348192"/>
                  <a:pt x="171450" y="229658"/>
                  <a:pt x="133350" y="158750"/>
                </a:cubicBezTo>
                <a:cubicBezTo>
                  <a:pt x="95250" y="87842"/>
                  <a:pt x="47625" y="43921"/>
                  <a:pt x="0" y="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7" name="フリーフォーム 6"/>
          <p:cNvSpPr/>
          <p:nvPr/>
        </p:nvSpPr>
        <p:spPr>
          <a:xfrm>
            <a:off x="1679819" y="4057699"/>
            <a:ext cx="1767254" cy="989087"/>
          </a:xfrm>
          <a:custGeom>
            <a:avLst/>
            <a:gdLst>
              <a:gd name="connsiteX0" fmla="*/ 0 w 1914525"/>
              <a:gd name="connsiteY0" fmla="*/ 1071511 h 1071511"/>
              <a:gd name="connsiteX1" fmla="*/ 164306 w 1914525"/>
              <a:gd name="connsiteY1" fmla="*/ 1047699 h 1071511"/>
              <a:gd name="connsiteX2" fmla="*/ 345281 w 1914525"/>
              <a:gd name="connsiteY2" fmla="*/ 983405 h 1071511"/>
              <a:gd name="connsiteX3" fmla="*/ 621506 w 1914525"/>
              <a:gd name="connsiteY3" fmla="*/ 831005 h 1071511"/>
              <a:gd name="connsiteX4" fmla="*/ 826294 w 1914525"/>
              <a:gd name="connsiteY4" fmla="*/ 733374 h 1071511"/>
              <a:gd name="connsiteX5" fmla="*/ 1076325 w 1914525"/>
              <a:gd name="connsiteY5" fmla="*/ 609549 h 1071511"/>
              <a:gd name="connsiteX6" fmla="*/ 1309687 w 1914525"/>
              <a:gd name="connsiteY6" fmla="*/ 480961 h 1071511"/>
              <a:gd name="connsiteX7" fmla="*/ 1502569 w 1914525"/>
              <a:gd name="connsiteY7" fmla="*/ 330942 h 1071511"/>
              <a:gd name="connsiteX8" fmla="*/ 1621631 w 1914525"/>
              <a:gd name="connsiteY8" fmla="*/ 130917 h 1071511"/>
              <a:gd name="connsiteX9" fmla="*/ 1714500 w 1914525"/>
              <a:gd name="connsiteY9" fmla="*/ 4711 h 1071511"/>
              <a:gd name="connsiteX10" fmla="*/ 1828800 w 1914525"/>
              <a:gd name="connsiteY10" fmla="*/ 35667 h 1071511"/>
              <a:gd name="connsiteX11" fmla="*/ 1914525 w 1914525"/>
              <a:gd name="connsiteY11" fmla="*/ 119011 h 107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4525" h="1071511">
                <a:moveTo>
                  <a:pt x="0" y="1071511"/>
                </a:moveTo>
                <a:cubicBezTo>
                  <a:pt x="53379" y="1066947"/>
                  <a:pt x="106759" y="1062383"/>
                  <a:pt x="164306" y="1047699"/>
                </a:cubicBezTo>
                <a:cubicBezTo>
                  <a:pt x="221853" y="1033015"/>
                  <a:pt x="269081" y="1019521"/>
                  <a:pt x="345281" y="983405"/>
                </a:cubicBezTo>
                <a:cubicBezTo>
                  <a:pt x="421481" y="947289"/>
                  <a:pt x="541337" y="872677"/>
                  <a:pt x="621506" y="831005"/>
                </a:cubicBezTo>
                <a:cubicBezTo>
                  <a:pt x="701675" y="789333"/>
                  <a:pt x="826294" y="733374"/>
                  <a:pt x="826294" y="733374"/>
                </a:cubicBezTo>
                <a:cubicBezTo>
                  <a:pt x="902097" y="696465"/>
                  <a:pt x="995760" y="651618"/>
                  <a:pt x="1076325" y="609549"/>
                </a:cubicBezTo>
                <a:cubicBezTo>
                  <a:pt x="1156890" y="567480"/>
                  <a:pt x="1238646" y="527395"/>
                  <a:pt x="1309687" y="480961"/>
                </a:cubicBezTo>
                <a:cubicBezTo>
                  <a:pt x="1380728" y="434527"/>
                  <a:pt x="1450578" y="389283"/>
                  <a:pt x="1502569" y="330942"/>
                </a:cubicBezTo>
                <a:cubicBezTo>
                  <a:pt x="1554560" y="272601"/>
                  <a:pt x="1586309" y="185289"/>
                  <a:pt x="1621631" y="130917"/>
                </a:cubicBezTo>
                <a:cubicBezTo>
                  <a:pt x="1656953" y="76545"/>
                  <a:pt x="1679972" y="20586"/>
                  <a:pt x="1714500" y="4711"/>
                </a:cubicBezTo>
                <a:cubicBezTo>
                  <a:pt x="1749028" y="-11164"/>
                  <a:pt x="1795463" y="16617"/>
                  <a:pt x="1828800" y="35667"/>
                </a:cubicBezTo>
                <a:cubicBezTo>
                  <a:pt x="1862138" y="54717"/>
                  <a:pt x="1888331" y="86864"/>
                  <a:pt x="1914525" y="119011"/>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8" name="フリーフォーム 7"/>
          <p:cNvSpPr/>
          <p:nvPr/>
        </p:nvSpPr>
        <p:spPr>
          <a:xfrm>
            <a:off x="3203087" y="2813539"/>
            <a:ext cx="105667" cy="1248882"/>
          </a:xfrm>
          <a:custGeom>
            <a:avLst/>
            <a:gdLst>
              <a:gd name="connsiteX0" fmla="*/ 0 w 114473"/>
              <a:gd name="connsiteY0" fmla="*/ 0 h 1352956"/>
              <a:gd name="connsiteX1" fmla="*/ 47625 w 114473"/>
              <a:gd name="connsiteY1" fmla="*/ 495300 h 1352956"/>
              <a:gd name="connsiteX2" fmla="*/ 95250 w 114473"/>
              <a:gd name="connsiteY2" fmla="*/ 809625 h 1352956"/>
              <a:gd name="connsiteX3" fmla="*/ 114300 w 114473"/>
              <a:gd name="connsiteY3" fmla="*/ 1057275 h 1352956"/>
              <a:gd name="connsiteX4" fmla="*/ 85725 w 114473"/>
              <a:gd name="connsiteY4" fmla="*/ 1323975 h 1352956"/>
              <a:gd name="connsiteX5" fmla="*/ 76200 w 114473"/>
              <a:gd name="connsiteY5" fmla="*/ 1333500 h 1352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73" h="1352956">
                <a:moveTo>
                  <a:pt x="0" y="0"/>
                </a:moveTo>
                <a:cubicBezTo>
                  <a:pt x="15875" y="180181"/>
                  <a:pt x="31750" y="360363"/>
                  <a:pt x="47625" y="495300"/>
                </a:cubicBezTo>
                <a:cubicBezTo>
                  <a:pt x="63500" y="630237"/>
                  <a:pt x="84138" y="715963"/>
                  <a:pt x="95250" y="809625"/>
                </a:cubicBezTo>
                <a:cubicBezTo>
                  <a:pt x="106362" y="903287"/>
                  <a:pt x="115888" y="971550"/>
                  <a:pt x="114300" y="1057275"/>
                </a:cubicBezTo>
                <a:cubicBezTo>
                  <a:pt x="112713" y="1143000"/>
                  <a:pt x="85725" y="1323975"/>
                  <a:pt x="85725" y="1323975"/>
                </a:cubicBezTo>
                <a:cubicBezTo>
                  <a:pt x="79375" y="1370013"/>
                  <a:pt x="77787" y="1351756"/>
                  <a:pt x="76200" y="1333500"/>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 name="フリーフォーム 8"/>
          <p:cNvSpPr/>
          <p:nvPr/>
        </p:nvSpPr>
        <p:spPr>
          <a:xfrm>
            <a:off x="2473324" y="1872763"/>
            <a:ext cx="4167554" cy="2008245"/>
          </a:xfrm>
          <a:custGeom>
            <a:avLst/>
            <a:gdLst>
              <a:gd name="connsiteX0" fmla="*/ 4514850 w 4514850"/>
              <a:gd name="connsiteY0" fmla="*/ 2143125 h 2175599"/>
              <a:gd name="connsiteX1" fmla="*/ 4238625 w 4514850"/>
              <a:gd name="connsiteY1" fmla="*/ 2171700 h 2175599"/>
              <a:gd name="connsiteX2" fmla="*/ 3724275 w 4514850"/>
              <a:gd name="connsiteY2" fmla="*/ 2066925 h 2175599"/>
              <a:gd name="connsiteX3" fmla="*/ 3314700 w 4514850"/>
              <a:gd name="connsiteY3" fmla="*/ 1762125 h 2175599"/>
              <a:gd name="connsiteX4" fmla="*/ 3124200 w 4514850"/>
              <a:gd name="connsiteY4" fmla="*/ 1581150 h 2175599"/>
              <a:gd name="connsiteX5" fmla="*/ 2809875 w 4514850"/>
              <a:gd name="connsiteY5" fmla="*/ 1390650 h 2175599"/>
              <a:gd name="connsiteX6" fmla="*/ 2571750 w 4514850"/>
              <a:gd name="connsiteY6" fmla="*/ 885825 h 2175599"/>
              <a:gd name="connsiteX7" fmla="*/ 2476500 w 4514850"/>
              <a:gd name="connsiteY7" fmla="*/ 714375 h 2175599"/>
              <a:gd name="connsiteX8" fmla="*/ 2333625 w 4514850"/>
              <a:gd name="connsiteY8" fmla="*/ 581025 h 2175599"/>
              <a:gd name="connsiteX9" fmla="*/ 2200275 w 4514850"/>
              <a:gd name="connsiteY9" fmla="*/ 542925 h 2175599"/>
              <a:gd name="connsiteX10" fmla="*/ 2000250 w 4514850"/>
              <a:gd name="connsiteY10" fmla="*/ 476250 h 2175599"/>
              <a:gd name="connsiteX11" fmla="*/ 1790700 w 4514850"/>
              <a:gd name="connsiteY11" fmla="*/ 447675 h 2175599"/>
              <a:gd name="connsiteX12" fmla="*/ 1543050 w 4514850"/>
              <a:gd name="connsiteY12" fmla="*/ 342900 h 2175599"/>
              <a:gd name="connsiteX13" fmla="*/ 1343025 w 4514850"/>
              <a:gd name="connsiteY13" fmla="*/ 171450 h 2175599"/>
              <a:gd name="connsiteX14" fmla="*/ 1190625 w 4514850"/>
              <a:gd name="connsiteY14" fmla="*/ 57150 h 2175599"/>
              <a:gd name="connsiteX15" fmla="*/ 1104900 w 4514850"/>
              <a:gd name="connsiteY15" fmla="*/ 9525 h 2175599"/>
              <a:gd name="connsiteX16" fmla="*/ 885825 w 4514850"/>
              <a:gd name="connsiteY16" fmla="*/ 0 h 2175599"/>
              <a:gd name="connsiteX17" fmla="*/ 0 w 4514850"/>
              <a:gd name="connsiteY17" fmla="*/ 0 h 217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14850" h="2175599">
                <a:moveTo>
                  <a:pt x="4514850" y="2143125"/>
                </a:moveTo>
                <a:cubicBezTo>
                  <a:pt x="4442618" y="2163762"/>
                  <a:pt x="4370387" y="2184400"/>
                  <a:pt x="4238625" y="2171700"/>
                </a:cubicBezTo>
                <a:cubicBezTo>
                  <a:pt x="4106863" y="2159000"/>
                  <a:pt x="3878262" y="2135187"/>
                  <a:pt x="3724275" y="2066925"/>
                </a:cubicBezTo>
                <a:cubicBezTo>
                  <a:pt x="3570287" y="1998662"/>
                  <a:pt x="3414712" y="1843087"/>
                  <a:pt x="3314700" y="1762125"/>
                </a:cubicBezTo>
                <a:cubicBezTo>
                  <a:pt x="3214688" y="1681163"/>
                  <a:pt x="3208337" y="1643062"/>
                  <a:pt x="3124200" y="1581150"/>
                </a:cubicBezTo>
                <a:cubicBezTo>
                  <a:pt x="3040063" y="1519238"/>
                  <a:pt x="2901950" y="1506537"/>
                  <a:pt x="2809875" y="1390650"/>
                </a:cubicBezTo>
                <a:cubicBezTo>
                  <a:pt x="2717800" y="1274762"/>
                  <a:pt x="2627312" y="998537"/>
                  <a:pt x="2571750" y="885825"/>
                </a:cubicBezTo>
                <a:cubicBezTo>
                  <a:pt x="2516188" y="773113"/>
                  <a:pt x="2516187" y="765175"/>
                  <a:pt x="2476500" y="714375"/>
                </a:cubicBezTo>
                <a:cubicBezTo>
                  <a:pt x="2436813" y="663575"/>
                  <a:pt x="2379663" y="609600"/>
                  <a:pt x="2333625" y="581025"/>
                </a:cubicBezTo>
                <a:cubicBezTo>
                  <a:pt x="2287587" y="552450"/>
                  <a:pt x="2255838" y="560388"/>
                  <a:pt x="2200275" y="542925"/>
                </a:cubicBezTo>
                <a:cubicBezTo>
                  <a:pt x="2144712" y="525462"/>
                  <a:pt x="2068512" y="492125"/>
                  <a:pt x="2000250" y="476250"/>
                </a:cubicBezTo>
                <a:cubicBezTo>
                  <a:pt x="1931988" y="460375"/>
                  <a:pt x="1866900" y="469900"/>
                  <a:pt x="1790700" y="447675"/>
                </a:cubicBezTo>
                <a:cubicBezTo>
                  <a:pt x="1714500" y="425450"/>
                  <a:pt x="1617662" y="388937"/>
                  <a:pt x="1543050" y="342900"/>
                </a:cubicBezTo>
                <a:cubicBezTo>
                  <a:pt x="1468438" y="296863"/>
                  <a:pt x="1401762" y="219075"/>
                  <a:pt x="1343025" y="171450"/>
                </a:cubicBezTo>
                <a:cubicBezTo>
                  <a:pt x="1284287" y="123825"/>
                  <a:pt x="1230312" y="84137"/>
                  <a:pt x="1190625" y="57150"/>
                </a:cubicBezTo>
                <a:cubicBezTo>
                  <a:pt x="1150937" y="30162"/>
                  <a:pt x="1155700" y="19050"/>
                  <a:pt x="1104900" y="9525"/>
                </a:cubicBezTo>
                <a:cubicBezTo>
                  <a:pt x="1054100" y="0"/>
                  <a:pt x="885825" y="0"/>
                  <a:pt x="885825" y="0"/>
                </a:cubicBezTo>
                <a:lnTo>
                  <a:pt x="0" y="0"/>
                </a:ln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 name="フリーフォーム 11"/>
          <p:cNvSpPr/>
          <p:nvPr/>
        </p:nvSpPr>
        <p:spPr>
          <a:xfrm>
            <a:off x="1751677" y="5702939"/>
            <a:ext cx="653067" cy="884258"/>
          </a:xfrm>
          <a:custGeom>
            <a:avLst/>
            <a:gdLst>
              <a:gd name="connsiteX0" fmla="*/ 0 w 807720"/>
              <a:gd name="connsiteY0" fmla="*/ 355 h 983335"/>
              <a:gd name="connsiteX1" fmla="*/ 160020 w 807720"/>
              <a:gd name="connsiteY1" fmla="*/ 61315 h 983335"/>
              <a:gd name="connsiteX2" fmla="*/ 563880 w 807720"/>
              <a:gd name="connsiteY2" fmla="*/ 381355 h 983335"/>
              <a:gd name="connsiteX3" fmla="*/ 624840 w 807720"/>
              <a:gd name="connsiteY3" fmla="*/ 488035 h 983335"/>
              <a:gd name="connsiteX4" fmla="*/ 807720 w 807720"/>
              <a:gd name="connsiteY4" fmla="*/ 983335 h 983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720" h="983335">
                <a:moveTo>
                  <a:pt x="0" y="355"/>
                </a:moveTo>
                <a:cubicBezTo>
                  <a:pt x="33020" y="-915"/>
                  <a:pt x="66040" y="-2185"/>
                  <a:pt x="160020" y="61315"/>
                </a:cubicBezTo>
                <a:cubicBezTo>
                  <a:pt x="254000" y="124815"/>
                  <a:pt x="486410" y="310235"/>
                  <a:pt x="563880" y="381355"/>
                </a:cubicBezTo>
                <a:cubicBezTo>
                  <a:pt x="641350" y="452475"/>
                  <a:pt x="584200" y="387705"/>
                  <a:pt x="624840" y="488035"/>
                </a:cubicBezTo>
                <a:cubicBezTo>
                  <a:pt x="665480" y="588365"/>
                  <a:pt x="736600" y="785850"/>
                  <a:pt x="807720" y="98333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 name="フリーフォーム 12"/>
          <p:cNvSpPr/>
          <p:nvPr/>
        </p:nvSpPr>
        <p:spPr>
          <a:xfrm>
            <a:off x="2651872" y="3182815"/>
            <a:ext cx="1159642" cy="3404382"/>
          </a:xfrm>
          <a:custGeom>
            <a:avLst/>
            <a:gdLst>
              <a:gd name="connsiteX0" fmla="*/ 1256279 w 1256279"/>
              <a:gd name="connsiteY0" fmla="*/ 3688080 h 3688080"/>
              <a:gd name="connsiteX1" fmla="*/ 1088639 w 1256279"/>
              <a:gd name="connsiteY1" fmla="*/ 3436620 h 3688080"/>
              <a:gd name="connsiteX2" fmla="*/ 1020059 w 1256279"/>
              <a:gd name="connsiteY2" fmla="*/ 3299460 h 3688080"/>
              <a:gd name="connsiteX3" fmla="*/ 928619 w 1256279"/>
              <a:gd name="connsiteY3" fmla="*/ 3002280 h 3688080"/>
              <a:gd name="connsiteX4" fmla="*/ 837179 w 1256279"/>
              <a:gd name="connsiteY4" fmla="*/ 2651760 h 3688080"/>
              <a:gd name="connsiteX5" fmla="*/ 814319 w 1256279"/>
              <a:gd name="connsiteY5" fmla="*/ 2354580 h 3688080"/>
              <a:gd name="connsiteX6" fmla="*/ 661919 w 1256279"/>
              <a:gd name="connsiteY6" fmla="*/ 2049780 h 3688080"/>
              <a:gd name="connsiteX7" fmla="*/ 357119 w 1256279"/>
              <a:gd name="connsiteY7" fmla="*/ 1562100 h 3688080"/>
              <a:gd name="connsiteX8" fmla="*/ 212339 w 1256279"/>
              <a:gd name="connsiteY8" fmla="*/ 1363980 h 3688080"/>
              <a:gd name="connsiteX9" fmla="*/ 75179 w 1256279"/>
              <a:gd name="connsiteY9" fmla="*/ 762000 h 3688080"/>
              <a:gd name="connsiteX10" fmla="*/ 6599 w 1256279"/>
              <a:gd name="connsiteY10" fmla="*/ 480060 h 3688080"/>
              <a:gd name="connsiteX11" fmla="*/ 6599 w 1256279"/>
              <a:gd name="connsiteY11" fmla="*/ 0 h 368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56279" h="3688080">
                <a:moveTo>
                  <a:pt x="1256279" y="3688080"/>
                </a:moveTo>
                <a:cubicBezTo>
                  <a:pt x="1192144" y="3594735"/>
                  <a:pt x="1128009" y="3501390"/>
                  <a:pt x="1088639" y="3436620"/>
                </a:cubicBezTo>
                <a:cubicBezTo>
                  <a:pt x="1049269" y="3371850"/>
                  <a:pt x="1046729" y="3371850"/>
                  <a:pt x="1020059" y="3299460"/>
                </a:cubicBezTo>
                <a:cubicBezTo>
                  <a:pt x="993389" y="3227070"/>
                  <a:pt x="959099" y="3110230"/>
                  <a:pt x="928619" y="3002280"/>
                </a:cubicBezTo>
                <a:cubicBezTo>
                  <a:pt x="898139" y="2894330"/>
                  <a:pt x="856229" y="2759710"/>
                  <a:pt x="837179" y="2651760"/>
                </a:cubicBezTo>
                <a:cubicBezTo>
                  <a:pt x="818129" y="2543810"/>
                  <a:pt x="843529" y="2454910"/>
                  <a:pt x="814319" y="2354580"/>
                </a:cubicBezTo>
                <a:cubicBezTo>
                  <a:pt x="785109" y="2254250"/>
                  <a:pt x="738119" y="2181860"/>
                  <a:pt x="661919" y="2049780"/>
                </a:cubicBezTo>
                <a:cubicBezTo>
                  <a:pt x="585719" y="1917700"/>
                  <a:pt x="432049" y="1676400"/>
                  <a:pt x="357119" y="1562100"/>
                </a:cubicBezTo>
                <a:cubicBezTo>
                  <a:pt x="282189" y="1447800"/>
                  <a:pt x="259329" y="1497330"/>
                  <a:pt x="212339" y="1363980"/>
                </a:cubicBezTo>
                <a:cubicBezTo>
                  <a:pt x="165349" y="1230630"/>
                  <a:pt x="109469" y="909320"/>
                  <a:pt x="75179" y="762000"/>
                </a:cubicBezTo>
                <a:cubicBezTo>
                  <a:pt x="40889" y="614680"/>
                  <a:pt x="18029" y="607060"/>
                  <a:pt x="6599" y="480060"/>
                </a:cubicBezTo>
                <a:cubicBezTo>
                  <a:pt x="-4831" y="353060"/>
                  <a:pt x="884" y="176530"/>
                  <a:pt x="6599"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5" name="フリーフォーム 14"/>
          <p:cNvSpPr/>
          <p:nvPr/>
        </p:nvSpPr>
        <p:spPr>
          <a:xfrm>
            <a:off x="2594657" y="1220169"/>
            <a:ext cx="59655" cy="1962646"/>
          </a:xfrm>
          <a:custGeom>
            <a:avLst/>
            <a:gdLst>
              <a:gd name="connsiteX0" fmla="*/ 60960 w 64626"/>
              <a:gd name="connsiteY0" fmla="*/ 2126200 h 2126200"/>
              <a:gd name="connsiteX1" fmla="*/ 60960 w 64626"/>
              <a:gd name="connsiteY1" fmla="*/ 1516600 h 2126200"/>
              <a:gd name="connsiteX2" fmla="*/ 22860 w 64626"/>
              <a:gd name="connsiteY2" fmla="*/ 853660 h 2126200"/>
              <a:gd name="connsiteX3" fmla="*/ 30480 w 64626"/>
              <a:gd name="connsiteY3" fmla="*/ 122140 h 2126200"/>
              <a:gd name="connsiteX4" fmla="*/ 0 w 64626"/>
              <a:gd name="connsiteY4" fmla="*/ 7840 h 212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626" h="2126200">
                <a:moveTo>
                  <a:pt x="60960" y="2126200"/>
                </a:moveTo>
                <a:cubicBezTo>
                  <a:pt x="64135" y="1927445"/>
                  <a:pt x="67310" y="1728690"/>
                  <a:pt x="60960" y="1516600"/>
                </a:cubicBezTo>
                <a:cubicBezTo>
                  <a:pt x="54610" y="1304510"/>
                  <a:pt x="27940" y="1086070"/>
                  <a:pt x="22860" y="853660"/>
                </a:cubicBezTo>
                <a:cubicBezTo>
                  <a:pt x="17780" y="621250"/>
                  <a:pt x="34290" y="263110"/>
                  <a:pt x="30480" y="122140"/>
                </a:cubicBezTo>
                <a:cubicBezTo>
                  <a:pt x="26670" y="-18830"/>
                  <a:pt x="13335" y="-5495"/>
                  <a:pt x="0" y="784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7" name="フリーフォーム 16"/>
          <p:cNvSpPr/>
          <p:nvPr/>
        </p:nvSpPr>
        <p:spPr>
          <a:xfrm>
            <a:off x="2559188" y="263771"/>
            <a:ext cx="49539" cy="938790"/>
          </a:xfrm>
          <a:custGeom>
            <a:avLst/>
            <a:gdLst>
              <a:gd name="connsiteX0" fmla="*/ 53667 w 53667"/>
              <a:gd name="connsiteY0" fmla="*/ 1013460 h 1017023"/>
              <a:gd name="connsiteX1" fmla="*/ 7947 w 53667"/>
              <a:gd name="connsiteY1" fmla="*/ 861060 h 1017023"/>
              <a:gd name="connsiteX2" fmla="*/ 327 w 53667"/>
              <a:gd name="connsiteY2" fmla="*/ 0 h 1017023"/>
            </a:gdLst>
            <a:ahLst/>
            <a:cxnLst>
              <a:cxn ang="0">
                <a:pos x="connsiteX0" y="connsiteY0"/>
              </a:cxn>
              <a:cxn ang="0">
                <a:pos x="connsiteX1" y="connsiteY1"/>
              </a:cxn>
              <a:cxn ang="0">
                <a:pos x="connsiteX2" y="connsiteY2"/>
              </a:cxn>
            </a:cxnLst>
            <a:rect l="l" t="t" r="r" b="b"/>
            <a:pathLst>
              <a:path w="53667" h="1017023">
                <a:moveTo>
                  <a:pt x="53667" y="1013460"/>
                </a:moveTo>
                <a:cubicBezTo>
                  <a:pt x="35252" y="1021715"/>
                  <a:pt x="16837" y="1029970"/>
                  <a:pt x="7947" y="861060"/>
                </a:cubicBezTo>
                <a:cubicBezTo>
                  <a:pt x="-943" y="692150"/>
                  <a:pt x="-308" y="346075"/>
                  <a:pt x="327"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29" name="図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8843" y="5335772"/>
            <a:ext cx="382466" cy="367167"/>
          </a:xfrm>
          <a:prstGeom prst="rect">
            <a:avLst/>
          </a:prstGeom>
        </p:spPr>
      </p:pic>
      <p:pic>
        <p:nvPicPr>
          <p:cNvPr id="31" name="図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752" y="6229593"/>
            <a:ext cx="382466" cy="367167"/>
          </a:xfrm>
          <a:prstGeom prst="rect">
            <a:avLst/>
          </a:prstGeom>
        </p:spPr>
      </p:pic>
      <p:sp>
        <p:nvSpPr>
          <p:cNvPr id="18" name="フリーフォーム 17"/>
          <p:cNvSpPr/>
          <p:nvPr/>
        </p:nvSpPr>
        <p:spPr>
          <a:xfrm>
            <a:off x="4803285" y="3885528"/>
            <a:ext cx="439682" cy="2702841"/>
          </a:xfrm>
          <a:custGeom>
            <a:avLst/>
            <a:gdLst>
              <a:gd name="connsiteX0" fmla="*/ 0 w 476322"/>
              <a:gd name="connsiteY0" fmla="*/ 2928078 h 2928078"/>
              <a:gd name="connsiteX1" fmla="*/ 177800 w 476322"/>
              <a:gd name="connsiteY1" fmla="*/ 2839178 h 2928078"/>
              <a:gd name="connsiteX2" fmla="*/ 228600 w 476322"/>
              <a:gd name="connsiteY2" fmla="*/ 2629628 h 2928078"/>
              <a:gd name="connsiteX3" fmla="*/ 381000 w 476322"/>
              <a:gd name="connsiteY3" fmla="*/ 2235928 h 2928078"/>
              <a:gd name="connsiteX4" fmla="*/ 450850 w 476322"/>
              <a:gd name="connsiteY4" fmla="*/ 1981928 h 2928078"/>
              <a:gd name="connsiteX5" fmla="*/ 476250 w 476322"/>
              <a:gd name="connsiteY5" fmla="*/ 1785078 h 2928078"/>
              <a:gd name="connsiteX6" fmla="*/ 444500 w 476322"/>
              <a:gd name="connsiteY6" fmla="*/ 1296128 h 2928078"/>
              <a:gd name="connsiteX7" fmla="*/ 419100 w 476322"/>
              <a:gd name="connsiteY7" fmla="*/ 1029428 h 2928078"/>
              <a:gd name="connsiteX8" fmla="*/ 406400 w 476322"/>
              <a:gd name="connsiteY8" fmla="*/ 769078 h 2928078"/>
              <a:gd name="connsiteX9" fmla="*/ 400050 w 476322"/>
              <a:gd name="connsiteY9" fmla="*/ 426178 h 2928078"/>
              <a:gd name="connsiteX10" fmla="*/ 330200 w 476322"/>
              <a:gd name="connsiteY10" fmla="*/ 311878 h 2928078"/>
              <a:gd name="connsiteX11" fmla="*/ 304800 w 476322"/>
              <a:gd name="connsiteY11" fmla="*/ 172178 h 2928078"/>
              <a:gd name="connsiteX12" fmla="*/ 393700 w 476322"/>
              <a:gd name="connsiteY12" fmla="*/ 26128 h 2928078"/>
              <a:gd name="connsiteX13" fmla="*/ 406400 w 476322"/>
              <a:gd name="connsiteY13" fmla="*/ 728 h 29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322" h="2928078">
                <a:moveTo>
                  <a:pt x="0" y="2928078"/>
                </a:moveTo>
                <a:cubicBezTo>
                  <a:pt x="69850" y="2908499"/>
                  <a:pt x="139700" y="2888920"/>
                  <a:pt x="177800" y="2839178"/>
                </a:cubicBezTo>
                <a:cubicBezTo>
                  <a:pt x="215900" y="2789436"/>
                  <a:pt x="194733" y="2730170"/>
                  <a:pt x="228600" y="2629628"/>
                </a:cubicBezTo>
                <a:cubicBezTo>
                  <a:pt x="262467" y="2529086"/>
                  <a:pt x="343958" y="2343878"/>
                  <a:pt x="381000" y="2235928"/>
                </a:cubicBezTo>
                <a:cubicBezTo>
                  <a:pt x="418042" y="2127978"/>
                  <a:pt x="434975" y="2057070"/>
                  <a:pt x="450850" y="1981928"/>
                </a:cubicBezTo>
                <a:cubicBezTo>
                  <a:pt x="466725" y="1906786"/>
                  <a:pt x="477308" y="1899378"/>
                  <a:pt x="476250" y="1785078"/>
                </a:cubicBezTo>
                <a:cubicBezTo>
                  <a:pt x="475192" y="1670778"/>
                  <a:pt x="454025" y="1422070"/>
                  <a:pt x="444500" y="1296128"/>
                </a:cubicBezTo>
                <a:cubicBezTo>
                  <a:pt x="434975" y="1170186"/>
                  <a:pt x="425450" y="1117270"/>
                  <a:pt x="419100" y="1029428"/>
                </a:cubicBezTo>
                <a:cubicBezTo>
                  <a:pt x="412750" y="941586"/>
                  <a:pt x="409575" y="869620"/>
                  <a:pt x="406400" y="769078"/>
                </a:cubicBezTo>
                <a:cubicBezTo>
                  <a:pt x="403225" y="668536"/>
                  <a:pt x="412750" y="502378"/>
                  <a:pt x="400050" y="426178"/>
                </a:cubicBezTo>
                <a:cubicBezTo>
                  <a:pt x="387350" y="349978"/>
                  <a:pt x="346075" y="354211"/>
                  <a:pt x="330200" y="311878"/>
                </a:cubicBezTo>
                <a:cubicBezTo>
                  <a:pt x="314325" y="269545"/>
                  <a:pt x="294217" y="219803"/>
                  <a:pt x="304800" y="172178"/>
                </a:cubicBezTo>
                <a:cubicBezTo>
                  <a:pt x="315383" y="124553"/>
                  <a:pt x="376767" y="54703"/>
                  <a:pt x="393700" y="26128"/>
                </a:cubicBezTo>
                <a:cubicBezTo>
                  <a:pt x="410633" y="-2447"/>
                  <a:pt x="408516" y="-860"/>
                  <a:pt x="406400" y="728"/>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1" name="フリーフォーム 20"/>
          <p:cNvSpPr/>
          <p:nvPr/>
        </p:nvSpPr>
        <p:spPr>
          <a:xfrm>
            <a:off x="4222993" y="816326"/>
            <a:ext cx="2414954" cy="2561984"/>
          </a:xfrm>
          <a:custGeom>
            <a:avLst/>
            <a:gdLst>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17700 w 2616200"/>
              <a:gd name="connsiteY8" fmla="*/ 1871548 h 2775483"/>
              <a:gd name="connsiteX9" fmla="*/ 1841500 w 2616200"/>
              <a:gd name="connsiteY9" fmla="*/ 1858848 h 2775483"/>
              <a:gd name="connsiteX10" fmla="*/ 1701800 w 2616200"/>
              <a:gd name="connsiteY10" fmla="*/ 1820748 h 2775483"/>
              <a:gd name="connsiteX11" fmla="*/ 1549400 w 2616200"/>
              <a:gd name="connsiteY11" fmla="*/ 1681048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17700 w 2616200"/>
              <a:gd name="connsiteY8" fmla="*/ 1871548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51037 w 2616200"/>
              <a:gd name="connsiteY8" fmla="*/ 1921554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41500 w 2616200"/>
              <a:gd name="connsiteY9" fmla="*/ 1858848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20748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13605 h 2775483"/>
              <a:gd name="connsiteX11" fmla="*/ 1547019 w 2616200"/>
              <a:gd name="connsiteY11" fmla="*/ 1714386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 name="connsiteX0" fmla="*/ 2616200 w 2616200"/>
              <a:gd name="connsiteY0" fmla="*/ 2747848 h 2775483"/>
              <a:gd name="connsiteX1" fmla="*/ 2546350 w 2616200"/>
              <a:gd name="connsiteY1" fmla="*/ 2773248 h 2775483"/>
              <a:gd name="connsiteX2" fmla="*/ 2451100 w 2616200"/>
              <a:gd name="connsiteY2" fmla="*/ 2760548 h 2775483"/>
              <a:gd name="connsiteX3" fmla="*/ 2330450 w 2616200"/>
              <a:gd name="connsiteY3" fmla="*/ 2652598 h 2775483"/>
              <a:gd name="connsiteX4" fmla="*/ 2324100 w 2616200"/>
              <a:gd name="connsiteY4" fmla="*/ 2493848 h 2775483"/>
              <a:gd name="connsiteX5" fmla="*/ 2324100 w 2616200"/>
              <a:gd name="connsiteY5" fmla="*/ 2443048 h 2775483"/>
              <a:gd name="connsiteX6" fmla="*/ 2216150 w 2616200"/>
              <a:gd name="connsiteY6" fmla="*/ 2404948 h 2775483"/>
              <a:gd name="connsiteX7" fmla="*/ 2133600 w 2616200"/>
              <a:gd name="connsiteY7" fmla="*/ 2303348 h 2775483"/>
              <a:gd name="connsiteX8" fmla="*/ 1946275 w 2616200"/>
              <a:gd name="connsiteY8" fmla="*/ 1902504 h 2775483"/>
              <a:gd name="connsiteX9" fmla="*/ 1824831 w 2616200"/>
              <a:gd name="connsiteY9" fmla="*/ 1837417 h 2775483"/>
              <a:gd name="connsiteX10" fmla="*/ 1701800 w 2616200"/>
              <a:gd name="connsiteY10" fmla="*/ 1813605 h 2775483"/>
              <a:gd name="connsiteX11" fmla="*/ 1547019 w 2616200"/>
              <a:gd name="connsiteY11" fmla="*/ 1738198 h 2775483"/>
              <a:gd name="connsiteX12" fmla="*/ 1524000 w 2616200"/>
              <a:gd name="connsiteY12" fmla="*/ 1642948 h 2775483"/>
              <a:gd name="connsiteX13" fmla="*/ 1492250 w 2616200"/>
              <a:gd name="connsiteY13" fmla="*/ 1115898 h 2775483"/>
              <a:gd name="connsiteX14" fmla="*/ 1428750 w 2616200"/>
              <a:gd name="connsiteY14" fmla="*/ 861898 h 2775483"/>
              <a:gd name="connsiteX15" fmla="*/ 1263650 w 2616200"/>
              <a:gd name="connsiteY15" fmla="*/ 595198 h 2775483"/>
              <a:gd name="connsiteX16" fmla="*/ 1016000 w 2616200"/>
              <a:gd name="connsiteY16" fmla="*/ 296748 h 2775483"/>
              <a:gd name="connsiteX17" fmla="*/ 749300 w 2616200"/>
              <a:gd name="connsiteY17" fmla="*/ 150698 h 2775483"/>
              <a:gd name="connsiteX18" fmla="*/ 635000 w 2616200"/>
              <a:gd name="connsiteY18" fmla="*/ 125298 h 2775483"/>
              <a:gd name="connsiteX19" fmla="*/ 158750 w 2616200"/>
              <a:gd name="connsiteY19" fmla="*/ 10998 h 2775483"/>
              <a:gd name="connsiteX20" fmla="*/ 0 w 2616200"/>
              <a:gd name="connsiteY20" fmla="*/ 10998 h 2775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16200" h="2775483">
                <a:moveTo>
                  <a:pt x="2616200" y="2747848"/>
                </a:moveTo>
                <a:cubicBezTo>
                  <a:pt x="2595033" y="2759489"/>
                  <a:pt x="2573867" y="2771131"/>
                  <a:pt x="2546350" y="2773248"/>
                </a:cubicBezTo>
                <a:cubicBezTo>
                  <a:pt x="2518833" y="2775365"/>
                  <a:pt x="2487083" y="2780656"/>
                  <a:pt x="2451100" y="2760548"/>
                </a:cubicBezTo>
                <a:cubicBezTo>
                  <a:pt x="2415117" y="2740440"/>
                  <a:pt x="2351617" y="2697048"/>
                  <a:pt x="2330450" y="2652598"/>
                </a:cubicBezTo>
                <a:cubicBezTo>
                  <a:pt x="2309283" y="2608148"/>
                  <a:pt x="2325158" y="2528773"/>
                  <a:pt x="2324100" y="2493848"/>
                </a:cubicBezTo>
                <a:cubicBezTo>
                  <a:pt x="2323042" y="2458923"/>
                  <a:pt x="2342092" y="2457865"/>
                  <a:pt x="2324100" y="2443048"/>
                </a:cubicBezTo>
                <a:cubicBezTo>
                  <a:pt x="2306108" y="2428231"/>
                  <a:pt x="2247900" y="2428231"/>
                  <a:pt x="2216150" y="2404948"/>
                </a:cubicBezTo>
                <a:cubicBezTo>
                  <a:pt x="2184400" y="2381665"/>
                  <a:pt x="2178579" y="2387089"/>
                  <a:pt x="2133600" y="2303348"/>
                </a:cubicBezTo>
                <a:cubicBezTo>
                  <a:pt x="2088621" y="2219607"/>
                  <a:pt x="1997736" y="1980159"/>
                  <a:pt x="1946275" y="1902504"/>
                </a:cubicBezTo>
                <a:cubicBezTo>
                  <a:pt x="1894814" y="1824849"/>
                  <a:pt x="1865577" y="1852233"/>
                  <a:pt x="1824831" y="1837417"/>
                </a:cubicBezTo>
                <a:cubicBezTo>
                  <a:pt x="1784085" y="1822601"/>
                  <a:pt x="1748102" y="1830142"/>
                  <a:pt x="1701800" y="1813605"/>
                </a:cubicBezTo>
                <a:cubicBezTo>
                  <a:pt x="1655498" y="1797069"/>
                  <a:pt x="1576652" y="1766641"/>
                  <a:pt x="1547019" y="1738198"/>
                </a:cubicBezTo>
                <a:cubicBezTo>
                  <a:pt x="1517386" y="1709755"/>
                  <a:pt x="1533128" y="1746665"/>
                  <a:pt x="1524000" y="1642948"/>
                </a:cubicBezTo>
                <a:cubicBezTo>
                  <a:pt x="1514872" y="1539231"/>
                  <a:pt x="1508125" y="1246073"/>
                  <a:pt x="1492250" y="1115898"/>
                </a:cubicBezTo>
                <a:cubicBezTo>
                  <a:pt x="1476375" y="985723"/>
                  <a:pt x="1466850" y="948681"/>
                  <a:pt x="1428750" y="861898"/>
                </a:cubicBezTo>
                <a:cubicBezTo>
                  <a:pt x="1390650" y="775115"/>
                  <a:pt x="1332442" y="689389"/>
                  <a:pt x="1263650" y="595198"/>
                </a:cubicBezTo>
                <a:cubicBezTo>
                  <a:pt x="1194858" y="501007"/>
                  <a:pt x="1101725" y="370831"/>
                  <a:pt x="1016000" y="296748"/>
                </a:cubicBezTo>
                <a:cubicBezTo>
                  <a:pt x="930275" y="222665"/>
                  <a:pt x="812800" y="179273"/>
                  <a:pt x="749300" y="150698"/>
                </a:cubicBezTo>
                <a:cubicBezTo>
                  <a:pt x="685800" y="122123"/>
                  <a:pt x="635000" y="125298"/>
                  <a:pt x="635000" y="125298"/>
                </a:cubicBezTo>
                <a:cubicBezTo>
                  <a:pt x="536575" y="102015"/>
                  <a:pt x="264583" y="30048"/>
                  <a:pt x="158750" y="10998"/>
                </a:cubicBezTo>
                <a:cubicBezTo>
                  <a:pt x="52917" y="-8052"/>
                  <a:pt x="26458" y="1473"/>
                  <a:pt x="0" y="10998"/>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9633" y="1760644"/>
            <a:ext cx="382466" cy="367167"/>
          </a:xfrm>
          <a:prstGeom prst="rect">
            <a:avLst/>
          </a:prstGeom>
        </p:spPr>
      </p:pic>
      <p:sp>
        <p:nvSpPr>
          <p:cNvPr id="22" name="フリーフォーム 21"/>
          <p:cNvSpPr/>
          <p:nvPr/>
        </p:nvSpPr>
        <p:spPr>
          <a:xfrm>
            <a:off x="3156193" y="269631"/>
            <a:ext cx="1072662" cy="562708"/>
          </a:xfrm>
          <a:custGeom>
            <a:avLst/>
            <a:gdLst>
              <a:gd name="connsiteX0" fmla="*/ 1162050 w 1162050"/>
              <a:gd name="connsiteY0" fmla="*/ 609600 h 609600"/>
              <a:gd name="connsiteX1" fmla="*/ 641350 w 1162050"/>
              <a:gd name="connsiteY1" fmla="*/ 349250 h 609600"/>
              <a:gd name="connsiteX2" fmla="*/ 349250 w 1162050"/>
              <a:gd name="connsiteY2" fmla="*/ 133350 h 609600"/>
              <a:gd name="connsiteX3" fmla="*/ 196850 w 1162050"/>
              <a:gd name="connsiteY3" fmla="*/ 120650 h 609600"/>
              <a:gd name="connsiteX4" fmla="*/ 0 w 1162050"/>
              <a:gd name="connsiteY4" fmla="*/ 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2050" h="609600">
                <a:moveTo>
                  <a:pt x="1162050" y="609600"/>
                </a:moveTo>
                <a:cubicBezTo>
                  <a:pt x="969433" y="519112"/>
                  <a:pt x="776817" y="428625"/>
                  <a:pt x="641350" y="349250"/>
                </a:cubicBezTo>
                <a:cubicBezTo>
                  <a:pt x="505883" y="269875"/>
                  <a:pt x="423333" y="171450"/>
                  <a:pt x="349250" y="133350"/>
                </a:cubicBezTo>
                <a:cubicBezTo>
                  <a:pt x="275167" y="95250"/>
                  <a:pt x="255058" y="142875"/>
                  <a:pt x="196850" y="120650"/>
                </a:cubicBezTo>
                <a:cubicBezTo>
                  <a:pt x="138642" y="98425"/>
                  <a:pt x="69321" y="49212"/>
                  <a:pt x="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2" name="テキスト ボックス 91"/>
          <p:cNvSpPr txBox="1"/>
          <p:nvPr/>
        </p:nvSpPr>
        <p:spPr>
          <a:xfrm>
            <a:off x="3888666" y="909591"/>
            <a:ext cx="326693" cy="1360285"/>
          </a:xfrm>
          <a:prstGeom prst="rect">
            <a:avLst/>
          </a:prstGeom>
          <a:noFill/>
        </p:spPr>
        <p:txBody>
          <a:bodyPr vert="eaVert" wrap="square" rtlCol="0">
            <a:spAutoFit/>
          </a:bodyPr>
          <a:lstStyle/>
          <a:p>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旧</a:t>
            </a:r>
            <a:r>
              <a:rPr lang="en-US" altLang="ja-JP" sz="923" dirty="0">
                <a:latin typeface="Meiryo UI" panose="020B0604030504040204" pitchFamily="50" charset="-128"/>
                <a:ea typeface="Meiryo UI" panose="020B0604030504040204" pitchFamily="50" charset="-128"/>
              </a:rPr>
              <a:t>)</a:t>
            </a:r>
            <a:r>
              <a:rPr lang="ja-JP" altLang="en-US" sz="923" dirty="0">
                <a:latin typeface="Meiryo UI" panose="020B0604030504040204" pitchFamily="50" charset="-128"/>
                <a:ea typeface="Meiryo UI" panose="020B0604030504040204" pitchFamily="50" charset="-128"/>
              </a:rPr>
              <a:t>大阪中央環状線</a:t>
            </a:r>
            <a:endParaRPr lang="en-US" altLang="ja-JP" sz="923" dirty="0">
              <a:latin typeface="Meiryo UI" panose="020B0604030504040204" pitchFamily="50" charset="-128"/>
              <a:ea typeface="Meiryo UI" panose="020B0604030504040204" pitchFamily="50" charset="-128"/>
            </a:endParaRPr>
          </a:p>
        </p:txBody>
      </p:sp>
      <p:sp>
        <p:nvSpPr>
          <p:cNvPr id="23" name="フリーフォーム 22"/>
          <p:cNvSpPr/>
          <p:nvPr/>
        </p:nvSpPr>
        <p:spPr>
          <a:xfrm>
            <a:off x="5014301" y="3367455"/>
            <a:ext cx="1635369" cy="2083777"/>
          </a:xfrm>
          <a:custGeom>
            <a:avLst/>
            <a:gdLst>
              <a:gd name="connsiteX0" fmla="*/ 1771650 w 1771650"/>
              <a:gd name="connsiteY0" fmla="*/ 2257425 h 2257425"/>
              <a:gd name="connsiteX1" fmla="*/ 1743075 w 1771650"/>
              <a:gd name="connsiteY1" fmla="*/ 2152650 h 2257425"/>
              <a:gd name="connsiteX2" fmla="*/ 1714500 w 1771650"/>
              <a:gd name="connsiteY2" fmla="*/ 1990725 h 2257425"/>
              <a:gd name="connsiteX3" fmla="*/ 1571625 w 1771650"/>
              <a:gd name="connsiteY3" fmla="*/ 1809750 h 2257425"/>
              <a:gd name="connsiteX4" fmla="*/ 1276350 w 1771650"/>
              <a:gd name="connsiteY4" fmla="*/ 1609725 h 2257425"/>
              <a:gd name="connsiteX5" fmla="*/ 1200150 w 1771650"/>
              <a:gd name="connsiteY5" fmla="*/ 1495425 h 2257425"/>
              <a:gd name="connsiteX6" fmla="*/ 981075 w 1771650"/>
              <a:gd name="connsiteY6" fmla="*/ 1285875 h 2257425"/>
              <a:gd name="connsiteX7" fmla="*/ 1000125 w 1771650"/>
              <a:gd name="connsiteY7" fmla="*/ 1200150 h 2257425"/>
              <a:gd name="connsiteX8" fmla="*/ 923925 w 1771650"/>
              <a:gd name="connsiteY8" fmla="*/ 1123950 h 2257425"/>
              <a:gd name="connsiteX9" fmla="*/ 781050 w 1771650"/>
              <a:gd name="connsiteY9" fmla="*/ 1104900 h 2257425"/>
              <a:gd name="connsiteX10" fmla="*/ 609600 w 1771650"/>
              <a:gd name="connsiteY10" fmla="*/ 914400 h 2257425"/>
              <a:gd name="connsiteX11" fmla="*/ 514350 w 1771650"/>
              <a:gd name="connsiteY11" fmla="*/ 857250 h 2257425"/>
              <a:gd name="connsiteX12" fmla="*/ 371475 w 1771650"/>
              <a:gd name="connsiteY12" fmla="*/ 752475 h 2257425"/>
              <a:gd name="connsiteX13" fmla="*/ 200025 w 1771650"/>
              <a:gd name="connsiteY13" fmla="*/ 685800 h 2257425"/>
              <a:gd name="connsiteX14" fmla="*/ 171450 w 1771650"/>
              <a:gd name="connsiteY14" fmla="*/ 514350 h 2257425"/>
              <a:gd name="connsiteX15" fmla="*/ 28575 w 1771650"/>
              <a:gd name="connsiteY15" fmla="*/ 295275 h 2257425"/>
              <a:gd name="connsiteX16" fmla="*/ 9525 w 1771650"/>
              <a:gd name="connsiteY16" fmla="*/ 180975 h 2257425"/>
              <a:gd name="connsiteX17" fmla="*/ 0 w 1771650"/>
              <a:gd name="connsiteY17" fmla="*/ 0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1650" h="2257425">
                <a:moveTo>
                  <a:pt x="1771650" y="2257425"/>
                </a:moveTo>
                <a:cubicBezTo>
                  <a:pt x="1762125" y="2227262"/>
                  <a:pt x="1752600" y="2197100"/>
                  <a:pt x="1743075" y="2152650"/>
                </a:cubicBezTo>
                <a:cubicBezTo>
                  <a:pt x="1733550" y="2108200"/>
                  <a:pt x="1743075" y="2047875"/>
                  <a:pt x="1714500" y="1990725"/>
                </a:cubicBezTo>
                <a:cubicBezTo>
                  <a:pt x="1685925" y="1933575"/>
                  <a:pt x="1644650" y="1873250"/>
                  <a:pt x="1571625" y="1809750"/>
                </a:cubicBezTo>
                <a:cubicBezTo>
                  <a:pt x="1498600" y="1746250"/>
                  <a:pt x="1338262" y="1662112"/>
                  <a:pt x="1276350" y="1609725"/>
                </a:cubicBezTo>
                <a:cubicBezTo>
                  <a:pt x="1214438" y="1557338"/>
                  <a:pt x="1249362" y="1549400"/>
                  <a:pt x="1200150" y="1495425"/>
                </a:cubicBezTo>
                <a:cubicBezTo>
                  <a:pt x="1150938" y="1441450"/>
                  <a:pt x="1014413" y="1335088"/>
                  <a:pt x="981075" y="1285875"/>
                </a:cubicBezTo>
                <a:cubicBezTo>
                  <a:pt x="947737" y="1236662"/>
                  <a:pt x="1009650" y="1227137"/>
                  <a:pt x="1000125" y="1200150"/>
                </a:cubicBezTo>
                <a:cubicBezTo>
                  <a:pt x="990600" y="1173163"/>
                  <a:pt x="960437" y="1139825"/>
                  <a:pt x="923925" y="1123950"/>
                </a:cubicBezTo>
                <a:cubicBezTo>
                  <a:pt x="887412" y="1108075"/>
                  <a:pt x="833437" y="1139825"/>
                  <a:pt x="781050" y="1104900"/>
                </a:cubicBezTo>
                <a:cubicBezTo>
                  <a:pt x="728662" y="1069975"/>
                  <a:pt x="654050" y="955675"/>
                  <a:pt x="609600" y="914400"/>
                </a:cubicBezTo>
                <a:cubicBezTo>
                  <a:pt x="565150" y="873125"/>
                  <a:pt x="554037" y="884237"/>
                  <a:pt x="514350" y="857250"/>
                </a:cubicBezTo>
                <a:cubicBezTo>
                  <a:pt x="474662" y="830262"/>
                  <a:pt x="423862" y="781050"/>
                  <a:pt x="371475" y="752475"/>
                </a:cubicBezTo>
                <a:cubicBezTo>
                  <a:pt x="319088" y="723900"/>
                  <a:pt x="233362" y="725487"/>
                  <a:pt x="200025" y="685800"/>
                </a:cubicBezTo>
                <a:cubicBezTo>
                  <a:pt x="166688" y="646113"/>
                  <a:pt x="200025" y="579437"/>
                  <a:pt x="171450" y="514350"/>
                </a:cubicBezTo>
                <a:cubicBezTo>
                  <a:pt x="142875" y="449263"/>
                  <a:pt x="55562" y="350837"/>
                  <a:pt x="28575" y="295275"/>
                </a:cubicBezTo>
                <a:cubicBezTo>
                  <a:pt x="1588" y="239713"/>
                  <a:pt x="14287" y="230187"/>
                  <a:pt x="9525" y="180975"/>
                </a:cubicBezTo>
                <a:cubicBezTo>
                  <a:pt x="4762" y="131762"/>
                  <a:pt x="2381" y="65881"/>
                  <a:pt x="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5" name="フリーフォーム 24"/>
          <p:cNvSpPr/>
          <p:nvPr/>
        </p:nvSpPr>
        <p:spPr>
          <a:xfrm>
            <a:off x="5181355" y="2277209"/>
            <a:ext cx="439615" cy="1591408"/>
          </a:xfrm>
          <a:custGeom>
            <a:avLst/>
            <a:gdLst>
              <a:gd name="connsiteX0" fmla="*/ 0 w 476250"/>
              <a:gd name="connsiteY0" fmla="*/ 1724025 h 1724025"/>
              <a:gd name="connsiteX1" fmla="*/ 180975 w 476250"/>
              <a:gd name="connsiteY1" fmla="*/ 1504950 h 1724025"/>
              <a:gd name="connsiteX2" fmla="*/ 257175 w 476250"/>
              <a:gd name="connsiteY2" fmla="*/ 1085850 h 1724025"/>
              <a:gd name="connsiteX3" fmla="*/ 304800 w 476250"/>
              <a:gd name="connsiteY3" fmla="*/ 647700 h 1724025"/>
              <a:gd name="connsiteX4" fmla="*/ 390525 w 476250"/>
              <a:gd name="connsiteY4" fmla="*/ 257175 h 1724025"/>
              <a:gd name="connsiteX5" fmla="*/ 476250 w 476250"/>
              <a:gd name="connsiteY5" fmla="*/ 0 h 17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6250" h="1724025">
                <a:moveTo>
                  <a:pt x="0" y="1724025"/>
                </a:moveTo>
                <a:cubicBezTo>
                  <a:pt x="69056" y="1667668"/>
                  <a:pt x="138113" y="1611312"/>
                  <a:pt x="180975" y="1504950"/>
                </a:cubicBezTo>
                <a:cubicBezTo>
                  <a:pt x="223837" y="1398588"/>
                  <a:pt x="236538" y="1228725"/>
                  <a:pt x="257175" y="1085850"/>
                </a:cubicBezTo>
                <a:cubicBezTo>
                  <a:pt x="277812" y="942975"/>
                  <a:pt x="282575" y="785812"/>
                  <a:pt x="304800" y="647700"/>
                </a:cubicBezTo>
                <a:cubicBezTo>
                  <a:pt x="327025" y="509588"/>
                  <a:pt x="361950" y="365125"/>
                  <a:pt x="390525" y="257175"/>
                </a:cubicBezTo>
                <a:cubicBezTo>
                  <a:pt x="419100" y="149225"/>
                  <a:pt x="447675" y="74612"/>
                  <a:pt x="47625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6" name="フリーフォーム 25"/>
          <p:cNvSpPr/>
          <p:nvPr/>
        </p:nvSpPr>
        <p:spPr>
          <a:xfrm>
            <a:off x="5955078" y="281355"/>
            <a:ext cx="351692" cy="2242038"/>
          </a:xfrm>
          <a:custGeom>
            <a:avLst/>
            <a:gdLst>
              <a:gd name="connsiteX0" fmla="*/ 0 w 381000"/>
              <a:gd name="connsiteY0" fmla="*/ 2428875 h 2428875"/>
              <a:gd name="connsiteX1" fmla="*/ 142875 w 381000"/>
              <a:gd name="connsiteY1" fmla="*/ 2400300 h 2428875"/>
              <a:gd name="connsiteX2" fmla="*/ 190500 w 381000"/>
              <a:gd name="connsiteY2" fmla="*/ 2286000 h 2428875"/>
              <a:gd name="connsiteX3" fmla="*/ 219075 w 381000"/>
              <a:gd name="connsiteY3" fmla="*/ 1943100 h 2428875"/>
              <a:gd name="connsiteX4" fmla="*/ 209550 w 381000"/>
              <a:gd name="connsiteY4" fmla="*/ 1533525 h 2428875"/>
              <a:gd name="connsiteX5" fmla="*/ 247650 w 381000"/>
              <a:gd name="connsiteY5" fmla="*/ 1076325 h 2428875"/>
              <a:gd name="connsiteX6" fmla="*/ 247650 w 381000"/>
              <a:gd name="connsiteY6" fmla="*/ 838200 h 2428875"/>
              <a:gd name="connsiteX7" fmla="*/ 304800 w 381000"/>
              <a:gd name="connsiteY7" fmla="*/ 628650 h 2428875"/>
              <a:gd name="connsiteX8" fmla="*/ 381000 w 381000"/>
              <a:gd name="connsiteY8" fmla="*/ 0 h 242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1000" h="2428875">
                <a:moveTo>
                  <a:pt x="0" y="2428875"/>
                </a:moveTo>
                <a:cubicBezTo>
                  <a:pt x="55562" y="2426493"/>
                  <a:pt x="111125" y="2424112"/>
                  <a:pt x="142875" y="2400300"/>
                </a:cubicBezTo>
                <a:cubicBezTo>
                  <a:pt x="174625" y="2376488"/>
                  <a:pt x="177800" y="2362200"/>
                  <a:pt x="190500" y="2286000"/>
                </a:cubicBezTo>
                <a:cubicBezTo>
                  <a:pt x="203200" y="2209800"/>
                  <a:pt x="215900" y="2068512"/>
                  <a:pt x="219075" y="1943100"/>
                </a:cubicBezTo>
                <a:cubicBezTo>
                  <a:pt x="222250" y="1817688"/>
                  <a:pt x="204788" y="1677987"/>
                  <a:pt x="209550" y="1533525"/>
                </a:cubicBezTo>
                <a:cubicBezTo>
                  <a:pt x="214312" y="1389063"/>
                  <a:pt x="241300" y="1192213"/>
                  <a:pt x="247650" y="1076325"/>
                </a:cubicBezTo>
                <a:cubicBezTo>
                  <a:pt x="254000" y="960437"/>
                  <a:pt x="238125" y="912812"/>
                  <a:pt x="247650" y="838200"/>
                </a:cubicBezTo>
                <a:cubicBezTo>
                  <a:pt x="257175" y="763588"/>
                  <a:pt x="282575" y="768350"/>
                  <a:pt x="304800" y="628650"/>
                </a:cubicBezTo>
                <a:cubicBezTo>
                  <a:pt x="327025" y="488950"/>
                  <a:pt x="354012" y="244475"/>
                  <a:pt x="381000" y="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37" name="図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58008" y="1714510"/>
            <a:ext cx="382466" cy="367167"/>
          </a:xfrm>
          <a:prstGeom prst="rect">
            <a:avLst/>
          </a:prstGeom>
        </p:spPr>
      </p:pic>
      <p:sp>
        <p:nvSpPr>
          <p:cNvPr id="27" name="フリーフォーム 26"/>
          <p:cNvSpPr/>
          <p:nvPr/>
        </p:nvSpPr>
        <p:spPr>
          <a:xfrm>
            <a:off x="4715903" y="263769"/>
            <a:ext cx="1458982" cy="4378569"/>
          </a:xfrm>
          <a:custGeom>
            <a:avLst/>
            <a:gdLst>
              <a:gd name="connsiteX0" fmla="*/ 1580564 w 1580564"/>
              <a:gd name="connsiteY0" fmla="*/ 0 h 4743450"/>
              <a:gd name="connsiteX1" fmla="*/ 1504364 w 1580564"/>
              <a:gd name="connsiteY1" fmla="*/ 238125 h 4743450"/>
              <a:gd name="connsiteX2" fmla="*/ 1485314 w 1580564"/>
              <a:gd name="connsiteY2" fmla="*/ 457200 h 4743450"/>
              <a:gd name="connsiteX3" fmla="*/ 1313864 w 1580564"/>
              <a:gd name="connsiteY3" fmla="*/ 704850 h 4743450"/>
              <a:gd name="connsiteX4" fmla="*/ 1161464 w 1580564"/>
              <a:gd name="connsiteY4" fmla="*/ 914400 h 4743450"/>
              <a:gd name="connsiteX5" fmla="*/ 875714 w 1580564"/>
              <a:gd name="connsiteY5" fmla="*/ 1343025 h 4743450"/>
              <a:gd name="connsiteX6" fmla="*/ 732839 w 1580564"/>
              <a:gd name="connsiteY6" fmla="*/ 1724025 h 4743450"/>
              <a:gd name="connsiteX7" fmla="*/ 523289 w 1580564"/>
              <a:gd name="connsiteY7" fmla="*/ 1952625 h 4743450"/>
              <a:gd name="connsiteX8" fmla="*/ 408989 w 1580564"/>
              <a:gd name="connsiteY8" fmla="*/ 2152650 h 4743450"/>
              <a:gd name="connsiteX9" fmla="*/ 418514 w 1580564"/>
              <a:gd name="connsiteY9" fmla="*/ 2333625 h 4743450"/>
              <a:gd name="connsiteX10" fmla="*/ 332789 w 1580564"/>
              <a:gd name="connsiteY10" fmla="*/ 3343275 h 4743450"/>
              <a:gd name="connsiteX11" fmla="*/ 247064 w 1580564"/>
              <a:gd name="connsiteY11" fmla="*/ 3448050 h 4743450"/>
              <a:gd name="connsiteX12" fmla="*/ 170864 w 1580564"/>
              <a:gd name="connsiteY12" fmla="*/ 3495675 h 4743450"/>
              <a:gd name="connsiteX13" fmla="*/ 75614 w 1580564"/>
              <a:gd name="connsiteY13" fmla="*/ 3695700 h 4743450"/>
              <a:gd name="connsiteX14" fmla="*/ 8939 w 1580564"/>
              <a:gd name="connsiteY14" fmla="*/ 3800475 h 4743450"/>
              <a:gd name="connsiteX15" fmla="*/ 8939 w 1580564"/>
              <a:gd name="connsiteY15" fmla="*/ 3990975 h 4743450"/>
              <a:gd name="connsiteX16" fmla="*/ 85139 w 1580564"/>
              <a:gd name="connsiteY16" fmla="*/ 4133850 h 4743450"/>
              <a:gd name="connsiteX17" fmla="*/ 247064 w 1580564"/>
              <a:gd name="connsiteY17" fmla="*/ 4419600 h 4743450"/>
              <a:gd name="connsiteX18" fmla="*/ 294689 w 1580564"/>
              <a:gd name="connsiteY18" fmla="*/ 4600575 h 4743450"/>
              <a:gd name="connsiteX19" fmla="*/ 304214 w 1580564"/>
              <a:gd name="connsiteY19" fmla="*/ 4743450 h 474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80564" h="4743450">
                <a:moveTo>
                  <a:pt x="1580564" y="0"/>
                </a:moveTo>
                <a:cubicBezTo>
                  <a:pt x="1550401" y="80962"/>
                  <a:pt x="1520239" y="161925"/>
                  <a:pt x="1504364" y="238125"/>
                </a:cubicBezTo>
                <a:cubicBezTo>
                  <a:pt x="1488489" y="314325"/>
                  <a:pt x="1517064" y="379413"/>
                  <a:pt x="1485314" y="457200"/>
                </a:cubicBezTo>
                <a:cubicBezTo>
                  <a:pt x="1453564" y="534987"/>
                  <a:pt x="1367839" y="628650"/>
                  <a:pt x="1313864" y="704850"/>
                </a:cubicBezTo>
                <a:cubicBezTo>
                  <a:pt x="1259889" y="781050"/>
                  <a:pt x="1234489" y="808038"/>
                  <a:pt x="1161464" y="914400"/>
                </a:cubicBezTo>
                <a:cubicBezTo>
                  <a:pt x="1088439" y="1020763"/>
                  <a:pt x="947151" y="1208088"/>
                  <a:pt x="875714" y="1343025"/>
                </a:cubicBezTo>
                <a:cubicBezTo>
                  <a:pt x="804276" y="1477963"/>
                  <a:pt x="791576" y="1622425"/>
                  <a:pt x="732839" y="1724025"/>
                </a:cubicBezTo>
                <a:cubicBezTo>
                  <a:pt x="674101" y="1825625"/>
                  <a:pt x="577264" y="1881188"/>
                  <a:pt x="523289" y="1952625"/>
                </a:cubicBezTo>
                <a:cubicBezTo>
                  <a:pt x="469314" y="2024062"/>
                  <a:pt x="426451" y="2089150"/>
                  <a:pt x="408989" y="2152650"/>
                </a:cubicBezTo>
                <a:cubicBezTo>
                  <a:pt x="391527" y="2216150"/>
                  <a:pt x="431214" y="2135188"/>
                  <a:pt x="418514" y="2333625"/>
                </a:cubicBezTo>
                <a:cubicBezTo>
                  <a:pt x="405814" y="2532062"/>
                  <a:pt x="361364" y="3157538"/>
                  <a:pt x="332789" y="3343275"/>
                </a:cubicBezTo>
                <a:cubicBezTo>
                  <a:pt x="304214" y="3529013"/>
                  <a:pt x="274051" y="3422650"/>
                  <a:pt x="247064" y="3448050"/>
                </a:cubicBezTo>
                <a:cubicBezTo>
                  <a:pt x="220076" y="3473450"/>
                  <a:pt x="199439" y="3454400"/>
                  <a:pt x="170864" y="3495675"/>
                </a:cubicBezTo>
                <a:cubicBezTo>
                  <a:pt x="142289" y="3536950"/>
                  <a:pt x="102601" y="3644900"/>
                  <a:pt x="75614" y="3695700"/>
                </a:cubicBezTo>
                <a:cubicBezTo>
                  <a:pt x="48627" y="3746500"/>
                  <a:pt x="20051" y="3751263"/>
                  <a:pt x="8939" y="3800475"/>
                </a:cubicBezTo>
                <a:cubicBezTo>
                  <a:pt x="-2173" y="3849687"/>
                  <a:pt x="-3761" y="3935412"/>
                  <a:pt x="8939" y="3990975"/>
                </a:cubicBezTo>
                <a:cubicBezTo>
                  <a:pt x="21639" y="4046538"/>
                  <a:pt x="45451" y="4062412"/>
                  <a:pt x="85139" y="4133850"/>
                </a:cubicBezTo>
                <a:cubicBezTo>
                  <a:pt x="124827" y="4205288"/>
                  <a:pt x="212139" y="4341813"/>
                  <a:pt x="247064" y="4419600"/>
                </a:cubicBezTo>
                <a:cubicBezTo>
                  <a:pt x="281989" y="4497387"/>
                  <a:pt x="285164" y="4546600"/>
                  <a:pt x="294689" y="4600575"/>
                </a:cubicBezTo>
                <a:cubicBezTo>
                  <a:pt x="304214" y="4654550"/>
                  <a:pt x="304214" y="4699000"/>
                  <a:pt x="304214" y="474345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28" name="フリーフォーム 27"/>
          <p:cNvSpPr/>
          <p:nvPr/>
        </p:nvSpPr>
        <p:spPr>
          <a:xfrm>
            <a:off x="4530724" y="4633546"/>
            <a:ext cx="492746" cy="1951892"/>
          </a:xfrm>
          <a:custGeom>
            <a:avLst/>
            <a:gdLst>
              <a:gd name="connsiteX0" fmla="*/ 504825 w 533808"/>
              <a:gd name="connsiteY0" fmla="*/ 0 h 2114550"/>
              <a:gd name="connsiteX1" fmla="*/ 533400 w 533808"/>
              <a:gd name="connsiteY1" fmla="*/ 1323975 h 2114550"/>
              <a:gd name="connsiteX2" fmla="*/ 485775 w 533808"/>
              <a:gd name="connsiteY2" fmla="*/ 1552575 h 2114550"/>
              <a:gd name="connsiteX3" fmla="*/ 428625 w 533808"/>
              <a:gd name="connsiteY3" fmla="*/ 1685925 h 2114550"/>
              <a:gd name="connsiteX4" fmla="*/ 180975 w 533808"/>
              <a:gd name="connsiteY4" fmla="*/ 2000250 h 2114550"/>
              <a:gd name="connsiteX5" fmla="*/ 0 w 533808"/>
              <a:gd name="connsiteY5" fmla="*/ 2114550 h 21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08" h="2114550">
                <a:moveTo>
                  <a:pt x="504825" y="0"/>
                </a:moveTo>
                <a:cubicBezTo>
                  <a:pt x="520700" y="532606"/>
                  <a:pt x="536575" y="1065213"/>
                  <a:pt x="533400" y="1323975"/>
                </a:cubicBezTo>
                <a:cubicBezTo>
                  <a:pt x="530225" y="1582738"/>
                  <a:pt x="503237" y="1492250"/>
                  <a:pt x="485775" y="1552575"/>
                </a:cubicBezTo>
                <a:cubicBezTo>
                  <a:pt x="468313" y="1612900"/>
                  <a:pt x="479425" y="1611313"/>
                  <a:pt x="428625" y="1685925"/>
                </a:cubicBezTo>
                <a:cubicBezTo>
                  <a:pt x="377825" y="1760537"/>
                  <a:pt x="252412" y="1928813"/>
                  <a:pt x="180975" y="2000250"/>
                </a:cubicBezTo>
                <a:cubicBezTo>
                  <a:pt x="109538" y="2071687"/>
                  <a:pt x="54769" y="2093118"/>
                  <a:pt x="0" y="2114550"/>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pic>
        <p:nvPicPr>
          <p:cNvPr id="44" name="図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2207" y="6172523"/>
            <a:ext cx="382466" cy="367167"/>
          </a:xfrm>
          <a:prstGeom prst="rect">
            <a:avLst/>
          </a:prstGeom>
        </p:spPr>
      </p:pic>
      <p:pic>
        <p:nvPicPr>
          <p:cNvPr id="38" name="図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2216" y="5264025"/>
            <a:ext cx="382466" cy="367167"/>
          </a:xfrm>
          <a:prstGeom prst="rect">
            <a:avLst/>
          </a:prstGeom>
        </p:spPr>
      </p:pic>
      <p:pic>
        <p:nvPicPr>
          <p:cNvPr id="35" name="図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5000" y="4505325"/>
            <a:ext cx="382466" cy="367167"/>
          </a:xfrm>
          <a:prstGeom prst="rect">
            <a:avLst/>
          </a:prstGeom>
        </p:spPr>
      </p:pic>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01799" y="2470037"/>
            <a:ext cx="382466" cy="367167"/>
          </a:xfrm>
          <a:prstGeom prst="rect">
            <a:avLst/>
          </a:prstGeom>
        </p:spPr>
      </p:pic>
      <p:pic>
        <p:nvPicPr>
          <p:cNvPr id="32" name="図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7084" y="2567169"/>
            <a:ext cx="382466" cy="367167"/>
          </a:xfrm>
          <a:prstGeom prst="rect">
            <a:avLst/>
          </a:prstGeom>
        </p:spPr>
      </p:pic>
      <p:sp>
        <p:nvSpPr>
          <p:cNvPr id="83" name="テキスト ボックス 82"/>
          <p:cNvSpPr txBox="1"/>
          <p:nvPr/>
        </p:nvSpPr>
        <p:spPr>
          <a:xfrm>
            <a:off x="2575822" y="6223801"/>
            <a:ext cx="131615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（都）狭山河南線</a:t>
            </a:r>
            <a:endParaRPr lang="en-US" altLang="ja-JP" sz="923" dirty="0">
              <a:latin typeface="Meiryo UI" panose="020B0604030504040204" pitchFamily="50" charset="-128"/>
              <a:ea typeface="Meiryo UI" panose="020B0604030504040204" pitchFamily="50" charset="-128"/>
            </a:endParaRPr>
          </a:p>
        </p:txBody>
      </p:sp>
      <p:sp>
        <p:nvSpPr>
          <p:cNvPr id="53" name="テキスト ボックス 52"/>
          <p:cNvSpPr txBox="1"/>
          <p:nvPr/>
        </p:nvSpPr>
        <p:spPr>
          <a:xfrm rot="687488">
            <a:off x="3565659" y="3510757"/>
            <a:ext cx="593111" cy="142027"/>
          </a:xfrm>
          <a:prstGeom prst="rect">
            <a:avLst/>
          </a:prstGeom>
          <a:noFill/>
        </p:spPr>
        <p:txBody>
          <a:bodyPr wrap="none" lIns="0" tIns="0" rIns="0" bIns="0" rtlCol="0">
            <a:spAutoFit/>
          </a:bodyPr>
          <a:lstStyle/>
          <a:p>
            <a:r>
              <a:rPr lang="ja-JP" altLang="en-US" sz="923" dirty="0">
                <a:latin typeface="Meiryo UI" panose="020B0604030504040204" pitchFamily="50" charset="-128"/>
                <a:ea typeface="Meiryo UI" panose="020B0604030504040204" pitchFamily="50" charset="-128"/>
              </a:rPr>
              <a:t>堺羽曳野線</a:t>
            </a:r>
            <a:endParaRPr lang="en-US" altLang="ja-JP" sz="923" dirty="0">
              <a:latin typeface="Meiryo UI" panose="020B0604030504040204" pitchFamily="50" charset="-128"/>
              <a:ea typeface="Meiryo UI" panose="020B0604030504040204" pitchFamily="50" charset="-128"/>
            </a:endParaRPr>
          </a:p>
        </p:txBody>
      </p:sp>
      <p:sp>
        <p:nvSpPr>
          <p:cNvPr id="103" name="テキスト ボックス 102"/>
          <p:cNvSpPr txBox="1"/>
          <p:nvPr/>
        </p:nvSpPr>
        <p:spPr>
          <a:xfrm>
            <a:off x="4717928" y="4327533"/>
            <a:ext cx="196955" cy="156197"/>
          </a:xfrm>
          <a:prstGeom prst="rect">
            <a:avLst/>
          </a:prstGeom>
          <a:noFill/>
        </p:spPr>
        <p:txBody>
          <a:bodyPr wrap="none" lIns="33231" tIns="0" rIns="33231" bIns="0"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④</a:t>
            </a:r>
          </a:p>
        </p:txBody>
      </p:sp>
      <p:grpSp>
        <p:nvGrpSpPr>
          <p:cNvPr id="77" name="グループ化 76"/>
          <p:cNvGrpSpPr/>
          <p:nvPr/>
        </p:nvGrpSpPr>
        <p:grpSpPr>
          <a:xfrm>
            <a:off x="2380062" y="1321493"/>
            <a:ext cx="2915918" cy="3947124"/>
            <a:chOff x="1680137" y="1145867"/>
            <a:chExt cx="3158911" cy="4276051"/>
          </a:xfrm>
        </p:grpSpPr>
        <p:sp>
          <p:nvSpPr>
            <p:cNvPr id="50" name="テキスト ボックス 49"/>
            <p:cNvSpPr txBox="1"/>
            <p:nvPr/>
          </p:nvSpPr>
          <p:spPr>
            <a:xfrm>
              <a:off x="2863594" y="1550951"/>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①</a:t>
              </a:r>
            </a:p>
          </p:txBody>
        </p:sp>
        <p:sp>
          <p:nvSpPr>
            <p:cNvPr id="97" name="テキスト ボックス 96"/>
            <p:cNvSpPr txBox="1"/>
            <p:nvPr/>
          </p:nvSpPr>
          <p:spPr>
            <a:xfrm>
              <a:off x="2522940" y="216401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②</a:t>
              </a:r>
            </a:p>
          </p:txBody>
        </p:sp>
        <p:sp>
          <p:nvSpPr>
            <p:cNvPr id="101" name="テキスト ボックス 100"/>
            <p:cNvSpPr txBox="1"/>
            <p:nvPr/>
          </p:nvSpPr>
          <p:spPr>
            <a:xfrm>
              <a:off x="4517613" y="1755150"/>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③</a:t>
              </a:r>
            </a:p>
          </p:txBody>
        </p:sp>
        <p:sp>
          <p:nvSpPr>
            <p:cNvPr id="106" name="テキスト ボックス 105"/>
            <p:cNvSpPr txBox="1"/>
            <p:nvPr/>
          </p:nvSpPr>
          <p:spPr>
            <a:xfrm>
              <a:off x="1680137" y="114586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⑤</a:t>
              </a:r>
            </a:p>
          </p:txBody>
        </p:sp>
        <p:sp>
          <p:nvSpPr>
            <p:cNvPr id="107" name="テキスト ボックス 106"/>
            <p:cNvSpPr txBox="1"/>
            <p:nvPr/>
          </p:nvSpPr>
          <p:spPr>
            <a:xfrm>
              <a:off x="1701411" y="2184658"/>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⑥</a:t>
              </a:r>
            </a:p>
          </p:txBody>
        </p:sp>
        <p:sp>
          <p:nvSpPr>
            <p:cNvPr id="112" name="テキスト ボックス 111"/>
            <p:cNvSpPr txBox="1"/>
            <p:nvPr/>
          </p:nvSpPr>
          <p:spPr>
            <a:xfrm>
              <a:off x="1858032" y="4112623"/>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⑦</a:t>
              </a:r>
            </a:p>
          </p:txBody>
        </p:sp>
        <p:sp>
          <p:nvSpPr>
            <p:cNvPr id="113" name="テキスト ボックス 112"/>
            <p:cNvSpPr txBox="1"/>
            <p:nvPr/>
          </p:nvSpPr>
          <p:spPr>
            <a:xfrm>
              <a:off x="2402391" y="5152677"/>
              <a:ext cx="321435" cy="269241"/>
            </a:xfrm>
            <a:prstGeom prst="rect">
              <a:avLst/>
            </a:prstGeom>
            <a:noFill/>
          </p:spPr>
          <p:txBody>
            <a:bodyPr wrap="square" rtlCol="0">
              <a:spAutoFit/>
            </a:bodyPr>
            <a:lstStyle/>
            <a:p>
              <a:r>
                <a:rPr lang="ja-JP" altLang="en-US" sz="1015" b="1"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⑧</a:t>
              </a:r>
            </a:p>
          </p:txBody>
        </p:sp>
      </p:grpSp>
      <p:cxnSp>
        <p:nvCxnSpPr>
          <p:cNvPr id="115" name="直線コネクタ 114"/>
          <p:cNvCxnSpPr/>
          <p:nvPr/>
        </p:nvCxnSpPr>
        <p:spPr>
          <a:xfrm>
            <a:off x="4214201" y="2947415"/>
            <a:ext cx="26919" cy="388164"/>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3994522" y="5239762"/>
            <a:ext cx="40902" cy="1117076"/>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4" name="直線矢印コネクタ 3"/>
          <p:cNvCxnSpPr/>
          <p:nvPr/>
        </p:nvCxnSpPr>
        <p:spPr>
          <a:xfrm flipH="1" flipV="1">
            <a:off x="4757504" y="1345723"/>
            <a:ext cx="305936" cy="364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フリーフォーム 73"/>
          <p:cNvSpPr/>
          <p:nvPr/>
        </p:nvSpPr>
        <p:spPr>
          <a:xfrm>
            <a:off x="4168198" y="1348154"/>
            <a:ext cx="412350" cy="586154"/>
          </a:xfrm>
          <a:custGeom>
            <a:avLst/>
            <a:gdLst>
              <a:gd name="connsiteX0" fmla="*/ 27536 w 503786"/>
              <a:gd name="connsiteY0" fmla="*/ 723900 h 723900"/>
              <a:gd name="connsiteX1" fmla="*/ 21186 w 503786"/>
              <a:gd name="connsiteY1" fmla="*/ 628650 h 723900"/>
              <a:gd name="connsiteX2" fmla="*/ 21186 w 503786"/>
              <a:gd name="connsiteY2" fmla="*/ 539750 h 723900"/>
              <a:gd name="connsiteX3" fmla="*/ 8486 w 503786"/>
              <a:gd name="connsiteY3" fmla="*/ 425450 h 723900"/>
              <a:gd name="connsiteX4" fmla="*/ 2136 w 503786"/>
              <a:gd name="connsiteY4" fmla="*/ 361950 h 723900"/>
              <a:gd name="connsiteX5" fmla="*/ 46586 w 503786"/>
              <a:gd name="connsiteY5" fmla="*/ 368300 h 723900"/>
              <a:gd name="connsiteX6" fmla="*/ 218036 w 503786"/>
              <a:gd name="connsiteY6" fmla="*/ 342900 h 723900"/>
              <a:gd name="connsiteX7" fmla="*/ 313286 w 503786"/>
              <a:gd name="connsiteY7" fmla="*/ 342900 h 723900"/>
              <a:gd name="connsiteX8" fmla="*/ 338686 w 503786"/>
              <a:gd name="connsiteY8" fmla="*/ 311150 h 723900"/>
              <a:gd name="connsiteX9" fmla="*/ 389486 w 503786"/>
              <a:gd name="connsiteY9" fmla="*/ 241300 h 723900"/>
              <a:gd name="connsiteX10" fmla="*/ 503786 w 503786"/>
              <a:gd name="connsiteY10" fmla="*/ 0 h 723900"/>
              <a:gd name="connsiteX0" fmla="*/ 27536 w 465686"/>
              <a:gd name="connsiteY0" fmla="*/ 635000 h 635000"/>
              <a:gd name="connsiteX1" fmla="*/ 21186 w 465686"/>
              <a:gd name="connsiteY1" fmla="*/ 539750 h 635000"/>
              <a:gd name="connsiteX2" fmla="*/ 21186 w 465686"/>
              <a:gd name="connsiteY2" fmla="*/ 450850 h 635000"/>
              <a:gd name="connsiteX3" fmla="*/ 8486 w 465686"/>
              <a:gd name="connsiteY3" fmla="*/ 336550 h 635000"/>
              <a:gd name="connsiteX4" fmla="*/ 2136 w 465686"/>
              <a:gd name="connsiteY4" fmla="*/ 273050 h 635000"/>
              <a:gd name="connsiteX5" fmla="*/ 46586 w 465686"/>
              <a:gd name="connsiteY5" fmla="*/ 279400 h 635000"/>
              <a:gd name="connsiteX6" fmla="*/ 218036 w 465686"/>
              <a:gd name="connsiteY6" fmla="*/ 254000 h 635000"/>
              <a:gd name="connsiteX7" fmla="*/ 313286 w 465686"/>
              <a:gd name="connsiteY7" fmla="*/ 254000 h 635000"/>
              <a:gd name="connsiteX8" fmla="*/ 338686 w 465686"/>
              <a:gd name="connsiteY8" fmla="*/ 222250 h 635000"/>
              <a:gd name="connsiteX9" fmla="*/ 389486 w 465686"/>
              <a:gd name="connsiteY9" fmla="*/ 152400 h 635000"/>
              <a:gd name="connsiteX10" fmla="*/ 465686 w 465686"/>
              <a:gd name="connsiteY10" fmla="*/ 0 h 635000"/>
              <a:gd name="connsiteX0" fmla="*/ 19807 w 457957"/>
              <a:gd name="connsiteY0" fmla="*/ 635000 h 635000"/>
              <a:gd name="connsiteX1" fmla="*/ 13457 w 457957"/>
              <a:gd name="connsiteY1" fmla="*/ 539750 h 635000"/>
              <a:gd name="connsiteX2" fmla="*/ 13457 w 457957"/>
              <a:gd name="connsiteY2" fmla="*/ 450850 h 635000"/>
              <a:gd name="connsiteX3" fmla="*/ 757 w 457957"/>
              <a:gd name="connsiteY3" fmla="*/ 336550 h 635000"/>
              <a:gd name="connsiteX4" fmla="*/ 38857 w 457957"/>
              <a:gd name="connsiteY4" fmla="*/ 279400 h 635000"/>
              <a:gd name="connsiteX5" fmla="*/ 210307 w 457957"/>
              <a:gd name="connsiteY5" fmla="*/ 254000 h 635000"/>
              <a:gd name="connsiteX6" fmla="*/ 305557 w 457957"/>
              <a:gd name="connsiteY6" fmla="*/ 254000 h 635000"/>
              <a:gd name="connsiteX7" fmla="*/ 330957 w 457957"/>
              <a:gd name="connsiteY7" fmla="*/ 222250 h 635000"/>
              <a:gd name="connsiteX8" fmla="*/ 381757 w 457957"/>
              <a:gd name="connsiteY8" fmla="*/ 152400 h 635000"/>
              <a:gd name="connsiteX9" fmla="*/ 457957 w 457957"/>
              <a:gd name="connsiteY9"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294240 w 446640"/>
              <a:gd name="connsiteY5" fmla="*/ 254000 h 635000"/>
              <a:gd name="connsiteX6" fmla="*/ 319640 w 446640"/>
              <a:gd name="connsiteY6" fmla="*/ 222250 h 635000"/>
              <a:gd name="connsiteX7" fmla="*/ 370440 w 446640"/>
              <a:gd name="connsiteY7" fmla="*/ 152400 h 635000"/>
              <a:gd name="connsiteX8" fmla="*/ 446640 w 446640"/>
              <a:gd name="connsiteY8"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294240 w 446640"/>
              <a:gd name="connsiteY5" fmla="*/ 254000 h 635000"/>
              <a:gd name="connsiteX6" fmla="*/ 370440 w 446640"/>
              <a:gd name="connsiteY6" fmla="*/ 152400 h 635000"/>
              <a:gd name="connsiteX7" fmla="*/ 446640 w 446640"/>
              <a:gd name="connsiteY7" fmla="*/ 0 h 635000"/>
              <a:gd name="connsiteX0" fmla="*/ 8490 w 446640"/>
              <a:gd name="connsiteY0" fmla="*/ 635000 h 635000"/>
              <a:gd name="connsiteX1" fmla="*/ 2140 w 446640"/>
              <a:gd name="connsiteY1" fmla="*/ 539750 h 635000"/>
              <a:gd name="connsiteX2" fmla="*/ 2140 w 446640"/>
              <a:gd name="connsiteY2" fmla="*/ 450850 h 635000"/>
              <a:gd name="connsiteX3" fmla="*/ 27540 w 446640"/>
              <a:gd name="connsiteY3" fmla="*/ 279400 h 635000"/>
              <a:gd name="connsiteX4" fmla="*/ 198990 w 446640"/>
              <a:gd name="connsiteY4" fmla="*/ 254000 h 635000"/>
              <a:gd name="connsiteX5" fmla="*/ 370440 w 446640"/>
              <a:gd name="connsiteY5" fmla="*/ 152400 h 635000"/>
              <a:gd name="connsiteX6" fmla="*/ 446640 w 446640"/>
              <a:gd name="connsiteY6" fmla="*/ 0 h 635000"/>
              <a:gd name="connsiteX0" fmla="*/ 7076 w 445226"/>
              <a:gd name="connsiteY0" fmla="*/ 635000 h 635000"/>
              <a:gd name="connsiteX1" fmla="*/ 726 w 445226"/>
              <a:gd name="connsiteY1" fmla="*/ 450850 h 635000"/>
              <a:gd name="connsiteX2" fmla="*/ 26126 w 445226"/>
              <a:gd name="connsiteY2" fmla="*/ 279400 h 635000"/>
              <a:gd name="connsiteX3" fmla="*/ 197576 w 445226"/>
              <a:gd name="connsiteY3" fmla="*/ 254000 h 635000"/>
              <a:gd name="connsiteX4" fmla="*/ 369026 w 445226"/>
              <a:gd name="connsiteY4" fmla="*/ 152400 h 635000"/>
              <a:gd name="connsiteX5" fmla="*/ 445226 w 445226"/>
              <a:gd name="connsiteY5" fmla="*/ 0 h 635000"/>
              <a:gd name="connsiteX0" fmla="*/ 150 w 457350"/>
              <a:gd name="connsiteY0" fmla="*/ 635000 h 635000"/>
              <a:gd name="connsiteX1" fmla="*/ 12850 w 457350"/>
              <a:gd name="connsiteY1" fmla="*/ 450850 h 635000"/>
              <a:gd name="connsiteX2" fmla="*/ 38250 w 457350"/>
              <a:gd name="connsiteY2" fmla="*/ 279400 h 635000"/>
              <a:gd name="connsiteX3" fmla="*/ 209700 w 457350"/>
              <a:gd name="connsiteY3" fmla="*/ 254000 h 635000"/>
              <a:gd name="connsiteX4" fmla="*/ 381150 w 457350"/>
              <a:gd name="connsiteY4" fmla="*/ 152400 h 635000"/>
              <a:gd name="connsiteX5" fmla="*/ 457350 w 457350"/>
              <a:gd name="connsiteY5" fmla="*/ 0 h 635000"/>
              <a:gd name="connsiteX0" fmla="*/ 2212 w 446712"/>
              <a:gd name="connsiteY0" fmla="*/ 635000 h 635000"/>
              <a:gd name="connsiteX1" fmla="*/ 2212 w 446712"/>
              <a:gd name="connsiteY1" fmla="*/ 450850 h 635000"/>
              <a:gd name="connsiteX2" fmla="*/ 27612 w 446712"/>
              <a:gd name="connsiteY2" fmla="*/ 279400 h 635000"/>
              <a:gd name="connsiteX3" fmla="*/ 199062 w 446712"/>
              <a:gd name="connsiteY3" fmla="*/ 254000 h 635000"/>
              <a:gd name="connsiteX4" fmla="*/ 370512 w 446712"/>
              <a:gd name="connsiteY4" fmla="*/ 152400 h 635000"/>
              <a:gd name="connsiteX5" fmla="*/ 446712 w 446712"/>
              <a:gd name="connsiteY5" fmla="*/ 0 h 63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6712" h="635000">
                <a:moveTo>
                  <a:pt x="2212" y="635000"/>
                </a:moveTo>
                <a:cubicBezTo>
                  <a:pt x="889" y="596636"/>
                  <a:pt x="-2021" y="510117"/>
                  <a:pt x="2212" y="450850"/>
                </a:cubicBezTo>
                <a:cubicBezTo>
                  <a:pt x="6445" y="391583"/>
                  <a:pt x="-5196" y="312208"/>
                  <a:pt x="27612" y="279400"/>
                </a:cubicBezTo>
                <a:cubicBezTo>
                  <a:pt x="60420" y="246592"/>
                  <a:pt x="141912" y="275167"/>
                  <a:pt x="199062" y="254000"/>
                </a:cubicBezTo>
                <a:cubicBezTo>
                  <a:pt x="256212" y="232833"/>
                  <a:pt x="329237" y="194733"/>
                  <a:pt x="370512" y="152400"/>
                </a:cubicBezTo>
                <a:cubicBezTo>
                  <a:pt x="398029" y="100542"/>
                  <a:pt x="403320" y="94721"/>
                  <a:pt x="446712" y="0"/>
                </a:cubicBezTo>
              </a:path>
            </a:pathLst>
          </a:custGeom>
          <a:noFill/>
          <a:ln w="101600" cmpd="dbl">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2" name="フリーフォーム 121"/>
          <p:cNvSpPr/>
          <p:nvPr/>
        </p:nvSpPr>
        <p:spPr>
          <a:xfrm>
            <a:off x="3243355" y="312449"/>
            <a:ext cx="530537" cy="2505808"/>
          </a:xfrm>
          <a:custGeom>
            <a:avLst/>
            <a:gdLst>
              <a:gd name="connsiteX0" fmla="*/ 552450 w 574748"/>
              <a:gd name="connsiteY0" fmla="*/ 0 h 2714625"/>
              <a:gd name="connsiteX1" fmla="*/ 523875 w 574748"/>
              <a:gd name="connsiteY1" fmla="*/ 228600 h 2714625"/>
              <a:gd name="connsiteX2" fmla="*/ 514350 w 574748"/>
              <a:gd name="connsiteY2" fmla="*/ 561975 h 2714625"/>
              <a:gd name="connsiteX3" fmla="*/ 457200 w 574748"/>
              <a:gd name="connsiteY3" fmla="*/ 933450 h 2714625"/>
              <a:gd name="connsiteX4" fmla="*/ 485775 w 574748"/>
              <a:gd name="connsiteY4" fmla="*/ 1133475 h 2714625"/>
              <a:gd name="connsiteX5" fmla="*/ 514350 w 574748"/>
              <a:gd name="connsiteY5" fmla="*/ 1457325 h 2714625"/>
              <a:gd name="connsiteX6" fmla="*/ 561975 w 574748"/>
              <a:gd name="connsiteY6" fmla="*/ 1647825 h 2714625"/>
              <a:gd name="connsiteX7" fmla="*/ 571500 w 574748"/>
              <a:gd name="connsiteY7" fmla="*/ 1828800 h 2714625"/>
              <a:gd name="connsiteX8" fmla="*/ 514350 w 574748"/>
              <a:gd name="connsiteY8" fmla="*/ 1971675 h 2714625"/>
              <a:gd name="connsiteX9" fmla="*/ 361950 w 574748"/>
              <a:gd name="connsiteY9" fmla="*/ 2124075 h 2714625"/>
              <a:gd name="connsiteX10" fmla="*/ 180975 w 574748"/>
              <a:gd name="connsiteY10" fmla="*/ 2314575 h 2714625"/>
              <a:gd name="connsiteX11" fmla="*/ 57150 w 574748"/>
              <a:gd name="connsiteY11" fmla="*/ 2428875 h 2714625"/>
              <a:gd name="connsiteX12" fmla="*/ 28575 w 574748"/>
              <a:gd name="connsiteY12" fmla="*/ 2505075 h 2714625"/>
              <a:gd name="connsiteX13" fmla="*/ 0 w 574748"/>
              <a:gd name="connsiteY13" fmla="*/ 2714625 h 271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4748" h="2714625">
                <a:moveTo>
                  <a:pt x="552450" y="0"/>
                </a:moveTo>
                <a:cubicBezTo>
                  <a:pt x="541337" y="67469"/>
                  <a:pt x="530225" y="134938"/>
                  <a:pt x="523875" y="228600"/>
                </a:cubicBezTo>
                <a:cubicBezTo>
                  <a:pt x="517525" y="322262"/>
                  <a:pt x="525462" y="444500"/>
                  <a:pt x="514350" y="561975"/>
                </a:cubicBezTo>
                <a:cubicBezTo>
                  <a:pt x="503238" y="679450"/>
                  <a:pt x="461962" y="838200"/>
                  <a:pt x="457200" y="933450"/>
                </a:cubicBezTo>
                <a:cubicBezTo>
                  <a:pt x="452438" y="1028700"/>
                  <a:pt x="476250" y="1046163"/>
                  <a:pt x="485775" y="1133475"/>
                </a:cubicBezTo>
                <a:cubicBezTo>
                  <a:pt x="495300" y="1220787"/>
                  <a:pt x="501650" y="1371600"/>
                  <a:pt x="514350" y="1457325"/>
                </a:cubicBezTo>
                <a:cubicBezTo>
                  <a:pt x="527050" y="1543050"/>
                  <a:pt x="552450" y="1585913"/>
                  <a:pt x="561975" y="1647825"/>
                </a:cubicBezTo>
                <a:cubicBezTo>
                  <a:pt x="571500" y="1709738"/>
                  <a:pt x="579437" y="1774825"/>
                  <a:pt x="571500" y="1828800"/>
                </a:cubicBezTo>
                <a:cubicBezTo>
                  <a:pt x="563563" y="1882775"/>
                  <a:pt x="549275" y="1922463"/>
                  <a:pt x="514350" y="1971675"/>
                </a:cubicBezTo>
                <a:cubicBezTo>
                  <a:pt x="479425" y="2020888"/>
                  <a:pt x="417512" y="2066925"/>
                  <a:pt x="361950" y="2124075"/>
                </a:cubicBezTo>
                <a:cubicBezTo>
                  <a:pt x="306388" y="2181225"/>
                  <a:pt x="231775" y="2263775"/>
                  <a:pt x="180975" y="2314575"/>
                </a:cubicBezTo>
                <a:cubicBezTo>
                  <a:pt x="130175" y="2365375"/>
                  <a:pt x="82550" y="2397125"/>
                  <a:pt x="57150" y="2428875"/>
                </a:cubicBezTo>
                <a:cubicBezTo>
                  <a:pt x="31750" y="2460625"/>
                  <a:pt x="38100" y="2457450"/>
                  <a:pt x="28575" y="2505075"/>
                </a:cubicBezTo>
                <a:cubicBezTo>
                  <a:pt x="19050" y="2552700"/>
                  <a:pt x="9525" y="2633662"/>
                  <a:pt x="0" y="271462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23" name="フリーフォーム 122"/>
          <p:cNvSpPr/>
          <p:nvPr/>
        </p:nvSpPr>
        <p:spPr>
          <a:xfrm>
            <a:off x="3247047" y="2827407"/>
            <a:ext cx="87923" cy="775482"/>
          </a:xfrm>
          <a:custGeom>
            <a:avLst/>
            <a:gdLst>
              <a:gd name="connsiteX0" fmla="*/ 0 w 114473"/>
              <a:gd name="connsiteY0" fmla="*/ 0 h 1352956"/>
              <a:gd name="connsiteX1" fmla="*/ 47625 w 114473"/>
              <a:gd name="connsiteY1" fmla="*/ 495300 h 1352956"/>
              <a:gd name="connsiteX2" fmla="*/ 95250 w 114473"/>
              <a:gd name="connsiteY2" fmla="*/ 809625 h 1352956"/>
              <a:gd name="connsiteX3" fmla="*/ 114300 w 114473"/>
              <a:gd name="connsiteY3" fmla="*/ 1057275 h 1352956"/>
              <a:gd name="connsiteX4" fmla="*/ 85725 w 114473"/>
              <a:gd name="connsiteY4" fmla="*/ 1323975 h 1352956"/>
              <a:gd name="connsiteX5" fmla="*/ 76200 w 114473"/>
              <a:gd name="connsiteY5" fmla="*/ 1333500 h 1352956"/>
              <a:gd name="connsiteX0" fmla="*/ 0 w 114473"/>
              <a:gd name="connsiteY0" fmla="*/ 0 h 1323975"/>
              <a:gd name="connsiteX1" fmla="*/ 47625 w 114473"/>
              <a:gd name="connsiteY1" fmla="*/ 495300 h 1323975"/>
              <a:gd name="connsiteX2" fmla="*/ 95250 w 114473"/>
              <a:gd name="connsiteY2" fmla="*/ 809625 h 1323975"/>
              <a:gd name="connsiteX3" fmla="*/ 114300 w 114473"/>
              <a:gd name="connsiteY3" fmla="*/ 1057275 h 1323975"/>
              <a:gd name="connsiteX4" fmla="*/ 85725 w 114473"/>
              <a:gd name="connsiteY4" fmla="*/ 1323975 h 1323975"/>
              <a:gd name="connsiteX0" fmla="*/ 0 w 96899"/>
              <a:gd name="connsiteY0" fmla="*/ 0 h 1323975"/>
              <a:gd name="connsiteX1" fmla="*/ 47625 w 96899"/>
              <a:gd name="connsiteY1" fmla="*/ 495300 h 1323975"/>
              <a:gd name="connsiteX2" fmla="*/ 95250 w 96899"/>
              <a:gd name="connsiteY2" fmla="*/ 809625 h 1323975"/>
              <a:gd name="connsiteX3" fmla="*/ 85725 w 96899"/>
              <a:gd name="connsiteY3" fmla="*/ 1323975 h 1323975"/>
              <a:gd name="connsiteX0" fmla="*/ 0 w 95250"/>
              <a:gd name="connsiteY0" fmla="*/ 0 h 809625"/>
              <a:gd name="connsiteX1" fmla="*/ 47625 w 95250"/>
              <a:gd name="connsiteY1" fmla="*/ 495300 h 809625"/>
              <a:gd name="connsiteX2" fmla="*/ 95250 w 95250"/>
              <a:gd name="connsiteY2" fmla="*/ 809625 h 809625"/>
              <a:gd name="connsiteX0" fmla="*/ 0 w 95250"/>
              <a:gd name="connsiteY0" fmla="*/ 0 h 840105"/>
              <a:gd name="connsiteX1" fmla="*/ 47625 w 95250"/>
              <a:gd name="connsiteY1" fmla="*/ 495300 h 840105"/>
              <a:gd name="connsiteX2" fmla="*/ 95250 w 95250"/>
              <a:gd name="connsiteY2" fmla="*/ 840105 h 840105"/>
            </a:gdLst>
            <a:ahLst/>
            <a:cxnLst>
              <a:cxn ang="0">
                <a:pos x="connsiteX0" y="connsiteY0"/>
              </a:cxn>
              <a:cxn ang="0">
                <a:pos x="connsiteX1" y="connsiteY1"/>
              </a:cxn>
              <a:cxn ang="0">
                <a:pos x="connsiteX2" y="connsiteY2"/>
              </a:cxn>
            </a:cxnLst>
            <a:rect l="l" t="t" r="r" b="b"/>
            <a:pathLst>
              <a:path w="95250" h="840105">
                <a:moveTo>
                  <a:pt x="0" y="0"/>
                </a:moveTo>
                <a:cubicBezTo>
                  <a:pt x="15875" y="180181"/>
                  <a:pt x="31750" y="355283"/>
                  <a:pt x="47625" y="495300"/>
                </a:cubicBezTo>
                <a:cubicBezTo>
                  <a:pt x="63500" y="635317"/>
                  <a:pt x="88900" y="701993"/>
                  <a:pt x="95250" y="840105"/>
                </a:cubicBezTo>
              </a:path>
            </a:pathLst>
          </a:cu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96" name="テキスト ボックス 95"/>
          <p:cNvSpPr txBox="1"/>
          <p:nvPr/>
        </p:nvSpPr>
        <p:spPr>
          <a:xfrm>
            <a:off x="3311697" y="2799608"/>
            <a:ext cx="119282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堺大和高田線</a:t>
            </a:r>
            <a:endParaRPr lang="en-US" altLang="ja-JP" sz="923" dirty="0">
              <a:latin typeface="Meiryo UI" panose="020B0604030504040204" pitchFamily="50" charset="-128"/>
              <a:ea typeface="Meiryo UI" panose="020B0604030504040204" pitchFamily="50" charset="-128"/>
            </a:endParaRPr>
          </a:p>
        </p:txBody>
      </p:sp>
      <p:sp>
        <p:nvSpPr>
          <p:cNvPr id="51" name="テキスト ボックス 50"/>
          <p:cNvSpPr txBox="1"/>
          <p:nvPr/>
        </p:nvSpPr>
        <p:spPr>
          <a:xfrm rot="471864">
            <a:off x="4373120" y="2151547"/>
            <a:ext cx="1192823"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大阪羽曳野線</a:t>
            </a:r>
            <a:endParaRPr lang="en-US" altLang="ja-JP" sz="923" dirty="0">
              <a:latin typeface="Meiryo UI" panose="020B0604030504040204" pitchFamily="50" charset="-128"/>
              <a:ea typeface="Meiryo UI" panose="020B0604030504040204" pitchFamily="50" charset="-128"/>
            </a:endParaRPr>
          </a:p>
        </p:txBody>
      </p:sp>
      <p:sp>
        <p:nvSpPr>
          <p:cNvPr id="82" name="テキスト ボックス 81"/>
          <p:cNvSpPr txBox="1"/>
          <p:nvPr/>
        </p:nvSpPr>
        <p:spPr>
          <a:xfrm>
            <a:off x="4118151" y="5061882"/>
            <a:ext cx="1195505"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南阪奈有料道路</a:t>
            </a:r>
            <a:endParaRPr lang="en-US" altLang="ja-JP" sz="923" dirty="0">
              <a:latin typeface="Meiryo UI" panose="020B0604030504040204" pitchFamily="50" charset="-128"/>
              <a:ea typeface="Meiryo UI" panose="020B0604030504040204" pitchFamily="50" charset="-128"/>
            </a:endParaRPr>
          </a:p>
        </p:txBody>
      </p:sp>
      <p:cxnSp>
        <p:nvCxnSpPr>
          <p:cNvPr id="71" name="直線コネクタ 70"/>
          <p:cNvCxnSpPr>
            <a:stCxn id="91" idx="13"/>
            <a:endCxn id="95" idx="10"/>
          </p:cNvCxnSpPr>
          <p:nvPr/>
        </p:nvCxnSpPr>
        <p:spPr>
          <a:xfrm>
            <a:off x="4170239" y="1934309"/>
            <a:ext cx="36048" cy="945121"/>
          </a:xfrm>
          <a:prstGeom prst="line">
            <a:avLst/>
          </a:prstGeom>
          <a:ln w="101600" cmpd="dbl">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flipH="1">
            <a:off x="4590906" y="1218990"/>
            <a:ext cx="18012" cy="149787"/>
          </a:xfrm>
          <a:prstGeom prst="line">
            <a:avLst/>
          </a:prstGeom>
          <a:ln w="1016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a:cxnSpLocks/>
            <a:stCxn id="39" idx="7"/>
          </p:cNvCxnSpPr>
          <p:nvPr/>
        </p:nvCxnSpPr>
        <p:spPr>
          <a:xfrm flipV="1">
            <a:off x="4299193" y="1545224"/>
            <a:ext cx="2017565" cy="97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7" name="テキスト ボックス 126"/>
          <p:cNvSpPr txBox="1"/>
          <p:nvPr/>
        </p:nvSpPr>
        <p:spPr>
          <a:xfrm>
            <a:off x="3625474" y="844871"/>
            <a:ext cx="326693" cy="1360285"/>
          </a:xfrm>
          <a:prstGeom prst="rect">
            <a:avLst/>
          </a:prstGeom>
          <a:noFill/>
        </p:spPr>
        <p:txBody>
          <a:bodyPr vert="eaVert" wrap="square" rtlCol="0">
            <a:spAutoFit/>
          </a:bodyPr>
          <a:lstStyle/>
          <a:p>
            <a:r>
              <a:rPr lang="ja-JP" altLang="en-US" sz="923" dirty="0">
                <a:latin typeface="Meiryo UI" panose="020B0604030504040204" pitchFamily="50" charset="-128"/>
                <a:ea typeface="Meiryo UI" panose="020B0604030504040204" pitchFamily="50" charset="-128"/>
              </a:rPr>
              <a:t>大阪中央環状線</a:t>
            </a:r>
            <a:endParaRPr lang="en-US" altLang="ja-JP" sz="923" dirty="0">
              <a:latin typeface="Meiryo UI" panose="020B0604030504040204" pitchFamily="50" charset="-128"/>
              <a:ea typeface="Meiryo UI" panose="020B0604030504040204" pitchFamily="50" charset="-128"/>
            </a:endParaRPr>
          </a:p>
        </p:txBody>
      </p:sp>
      <p:sp>
        <p:nvSpPr>
          <p:cNvPr id="128" name="テキスト ボックス 127"/>
          <p:cNvSpPr txBox="1"/>
          <p:nvPr/>
        </p:nvSpPr>
        <p:spPr>
          <a:xfrm>
            <a:off x="3365084" y="894163"/>
            <a:ext cx="326693" cy="1084660"/>
          </a:xfrm>
          <a:prstGeom prst="rect">
            <a:avLst/>
          </a:prstGeom>
          <a:noFill/>
        </p:spPr>
        <p:txBody>
          <a:bodyPr vert="eaVert" wrap="square" rtlCol="0">
            <a:spAutoFit/>
          </a:bodyPr>
          <a:lstStyle/>
          <a:p>
            <a:r>
              <a:rPr lang="ja-JP" altLang="en-US" sz="923" dirty="0">
                <a:latin typeface="Meiryo UI" panose="020B0604030504040204" pitchFamily="50" charset="-128"/>
                <a:ea typeface="Meiryo UI" panose="020B0604030504040204" pitchFamily="50" charset="-128"/>
              </a:rPr>
              <a:t>近畿自動車道</a:t>
            </a:r>
            <a:endParaRPr lang="en-US" altLang="ja-JP" sz="923" dirty="0">
              <a:latin typeface="Meiryo UI" panose="020B0604030504040204" pitchFamily="50" charset="-128"/>
              <a:ea typeface="Meiryo UI" panose="020B0604030504040204" pitchFamily="50" charset="-128"/>
            </a:endParaRPr>
          </a:p>
        </p:txBody>
      </p:sp>
      <p:sp>
        <p:nvSpPr>
          <p:cNvPr id="129" name="テキスト ボックス 128"/>
          <p:cNvSpPr txBox="1"/>
          <p:nvPr/>
        </p:nvSpPr>
        <p:spPr>
          <a:xfrm>
            <a:off x="4401168" y="1565657"/>
            <a:ext cx="875542"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八尾空港</a:t>
            </a:r>
            <a:endParaRPr lang="en-US" altLang="ja-JP" sz="923" dirty="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5126939" y="1385466"/>
            <a:ext cx="1577342" cy="234360"/>
          </a:xfrm>
          <a:prstGeom prst="rect">
            <a:avLst/>
          </a:prstGeom>
          <a:noFill/>
        </p:spPr>
        <p:txBody>
          <a:bodyPr wrap="square" rtlCol="0">
            <a:spAutoFit/>
          </a:bodyPr>
          <a:lstStyle/>
          <a:p>
            <a:r>
              <a:rPr lang="ja-JP" altLang="en-US" sz="923" b="1" dirty="0">
                <a:latin typeface="Meiryo UI" panose="020B0604030504040204" pitchFamily="50" charset="-128"/>
                <a:ea typeface="Meiryo UI" panose="020B0604030504040204" pitchFamily="50" charset="-128"/>
              </a:rPr>
              <a:t>中部広域防災拠点</a:t>
            </a:r>
          </a:p>
        </p:txBody>
      </p:sp>
      <p:sp>
        <p:nvSpPr>
          <p:cNvPr id="52" name="正方形/長方形 51"/>
          <p:cNvSpPr/>
          <p:nvPr/>
        </p:nvSpPr>
        <p:spPr>
          <a:xfrm>
            <a:off x="4638203" y="1410205"/>
            <a:ext cx="123289" cy="114420"/>
          </a:xfrm>
          <a:prstGeom prst="rect">
            <a:avLst/>
          </a:prstGeom>
          <a:solidFill>
            <a:srgbClr val="FFFF00"/>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cxnSp>
        <p:nvCxnSpPr>
          <p:cNvPr id="43" name="直線矢印コネクタ 42"/>
          <p:cNvCxnSpPr>
            <a:stCxn id="40" idx="1"/>
            <a:endCxn id="52" idx="3"/>
          </p:cNvCxnSpPr>
          <p:nvPr/>
        </p:nvCxnSpPr>
        <p:spPr>
          <a:xfrm flipH="1" flipV="1">
            <a:off x="4761492" y="1467415"/>
            <a:ext cx="365447" cy="352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フリーフォーム 53"/>
          <p:cNvSpPr/>
          <p:nvPr/>
        </p:nvSpPr>
        <p:spPr>
          <a:xfrm>
            <a:off x="3607535" y="3675184"/>
            <a:ext cx="199292" cy="638908"/>
          </a:xfrm>
          <a:custGeom>
            <a:avLst/>
            <a:gdLst>
              <a:gd name="connsiteX0" fmla="*/ 215900 w 215900"/>
              <a:gd name="connsiteY0" fmla="*/ 0 h 692150"/>
              <a:gd name="connsiteX1" fmla="*/ 158750 w 215900"/>
              <a:gd name="connsiteY1" fmla="*/ 336550 h 692150"/>
              <a:gd name="connsiteX2" fmla="*/ 0 w 215900"/>
              <a:gd name="connsiteY2" fmla="*/ 692150 h 692150"/>
            </a:gdLst>
            <a:ahLst/>
            <a:cxnLst>
              <a:cxn ang="0">
                <a:pos x="connsiteX0" y="connsiteY0"/>
              </a:cxn>
              <a:cxn ang="0">
                <a:pos x="connsiteX1" y="connsiteY1"/>
              </a:cxn>
              <a:cxn ang="0">
                <a:pos x="connsiteX2" y="connsiteY2"/>
              </a:cxn>
            </a:cxnLst>
            <a:rect l="l" t="t" r="r" b="b"/>
            <a:pathLst>
              <a:path w="215900" h="692150">
                <a:moveTo>
                  <a:pt x="215900" y="0"/>
                </a:moveTo>
                <a:cubicBezTo>
                  <a:pt x="205316" y="110596"/>
                  <a:pt x="194733" y="221192"/>
                  <a:pt x="158750" y="336550"/>
                </a:cubicBezTo>
                <a:cubicBezTo>
                  <a:pt x="122767" y="451908"/>
                  <a:pt x="61383" y="572029"/>
                  <a:pt x="0" y="69215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55" name="フリーフォーム 54"/>
          <p:cNvSpPr/>
          <p:nvPr/>
        </p:nvSpPr>
        <p:spPr>
          <a:xfrm>
            <a:off x="3742350" y="4026878"/>
            <a:ext cx="1371600" cy="171455"/>
          </a:xfrm>
          <a:custGeom>
            <a:avLst/>
            <a:gdLst>
              <a:gd name="connsiteX0" fmla="*/ 0 w 1485900"/>
              <a:gd name="connsiteY0" fmla="*/ 0 h 185743"/>
              <a:gd name="connsiteX1" fmla="*/ 260350 w 1485900"/>
              <a:gd name="connsiteY1" fmla="*/ 95250 h 185743"/>
              <a:gd name="connsiteX2" fmla="*/ 768350 w 1485900"/>
              <a:gd name="connsiteY2" fmla="*/ 177800 h 185743"/>
              <a:gd name="connsiteX3" fmla="*/ 1485900 w 1485900"/>
              <a:gd name="connsiteY3" fmla="*/ 177800 h 185743"/>
            </a:gdLst>
            <a:ahLst/>
            <a:cxnLst>
              <a:cxn ang="0">
                <a:pos x="connsiteX0" y="connsiteY0"/>
              </a:cxn>
              <a:cxn ang="0">
                <a:pos x="connsiteX1" y="connsiteY1"/>
              </a:cxn>
              <a:cxn ang="0">
                <a:pos x="connsiteX2" y="connsiteY2"/>
              </a:cxn>
              <a:cxn ang="0">
                <a:pos x="connsiteX3" y="connsiteY3"/>
              </a:cxn>
            </a:cxnLst>
            <a:rect l="l" t="t" r="r" b="b"/>
            <a:pathLst>
              <a:path w="1485900" h="185743">
                <a:moveTo>
                  <a:pt x="0" y="0"/>
                </a:moveTo>
                <a:cubicBezTo>
                  <a:pt x="66146" y="32808"/>
                  <a:pt x="132292" y="65617"/>
                  <a:pt x="260350" y="95250"/>
                </a:cubicBezTo>
                <a:cubicBezTo>
                  <a:pt x="388408" y="124883"/>
                  <a:pt x="564092" y="164042"/>
                  <a:pt x="768350" y="177800"/>
                </a:cubicBezTo>
                <a:cubicBezTo>
                  <a:pt x="972608" y="191558"/>
                  <a:pt x="1229254" y="184679"/>
                  <a:pt x="1485900" y="17780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0" name="テキスト ボックス 129"/>
          <p:cNvSpPr txBox="1"/>
          <p:nvPr/>
        </p:nvSpPr>
        <p:spPr>
          <a:xfrm>
            <a:off x="4245718" y="4055835"/>
            <a:ext cx="756617" cy="113557"/>
          </a:xfrm>
          <a:prstGeom prst="rect">
            <a:avLst/>
          </a:prstGeom>
          <a:noFill/>
        </p:spPr>
        <p:txBody>
          <a:bodyPr wrap="none" lIns="0" tIns="0" rIns="0" bIns="0" rtlCol="0">
            <a:spAutoFit/>
          </a:bodyPr>
          <a:lstStyle/>
          <a:p>
            <a:r>
              <a:rPr lang="ja-JP" altLang="en-US" sz="738" dirty="0">
                <a:latin typeface="Meiryo UI" panose="020B0604030504040204" pitchFamily="50" charset="-128"/>
                <a:ea typeface="Meiryo UI" panose="020B0604030504040204" pitchFamily="50" charset="-128"/>
              </a:rPr>
              <a:t>（市）郡戸古市線</a:t>
            </a:r>
            <a:endParaRPr lang="en-US" altLang="ja-JP" sz="738" dirty="0">
              <a:latin typeface="Meiryo UI" panose="020B0604030504040204" pitchFamily="50" charset="-128"/>
              <a:ea typeface="Meiryo UI" panose="020B0604030504040204" pitchFamily="50" charset="-128"/>
            </a:endParaRPr>
          </a:p>
        </p:txBody>
      </p:sp>
      <p:sp>
        <p:nvSpPr>
          <p:cNvPr id="133" name="フリーフォーム 132"/>
          <p:cNvSpPr/>
          <p:nvPr/>
        </p:nvSpPr>
        <p:spPr>
          <a:xfrm>
            <a:off x="3662360" y="4218767"/>
            <a:ext cx="666720" cy="164123"/>
          </a:xfrm>
          <a:custGeom>
            <a:avLst/>
            <a:gdLst>
              <a:gd name="connsiteX0" fmla="*/ 0 w 1485900"/>
              <a:gd name="connsiteY0" fmla="*/ 0 h 185743"/>
              <a:gd name="connsiteX1" fmla="*/ 260350 w 1485900"/>
              <a:gd name="connsiteY1" fmla="*/ 95250 h 185743"/>
              <a:gd name="connsiteX2" fmla="*/ 768350 w 1485900"/>
              <a:gd name="connsiteY2" fmla="*/ 177800 h 185743"/>
              <a:gd name="connsiteX3" fmla="*/ 1485900 w 1485900"/>
              <a:gd name="connsiteY3" fmla="*/ 177800 h 185743"/>
              <a:gd name="connsiteX0" fmla="*/ 0 w 768350"/>
              <a:gd name="connsiteY0" fmla="*/ 0 h 177800"/>
              <a:gd name="connsiteX1" fmla="*/ 260350 w 768350"/>
              <a:gd name="connsiteY1" fmla="*/ 95250 h 177800"/>
              <a:gd name="connsiteX2" fmla="*/ 768350 w 768350"/>
              <a:gd name="connsiteY2" fmla="*/ 177800 h 177800"/>
            </a:gdLst>
            <a:ahLst/>
            <a:cxnLst>
              <a:cxn ang="0">
                <a:pos x="connsiteX0" y="connsiteY0"/>
              </a:cxn>
              <a:cxn ang="0">
                <a:pos x="connsiteX1" y="connsiteY1"/>
              </a:cxn>
              <a:cxn ang="0">
                <a:pos x="connsiteX2" y="connsiteY2"/>
              </a:cxn>
            </a:cxnLst>
            <a:rect l="l" t="t" r="r" b="b"/>
            <a:pathLst>
              <a:path w="768350" h="177800">
                <a:moveTo>
                  <a:pt x="0" y="0"/>
                </a:moveTo>
                <a:cubicBezTo>
                  <a:pt x="66146" y="32808"/>
                  <a:pt x="132292" y="65617"/>
                  <a:pt x="260350" y="95250"/>
                </a:cubicBezTo>
                <a:cubicBezTo>
                  <a:pt x="388408" y="124883"/>
                  <a:pt x="564092" y="164042"/>
                  <a:pt x="768350" y="177800"/>
                </a:cubicBezTo>
              </a:path>
            </a:pathLst>
          </a:cu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a:latin typeface="Meiryo UI" panose="020B0604030504040204" pitchFamily="50" charset="-128"/>
              <a:ea typeface="Meiryo UI" panose="020B0604030504040204" pitchFamily="50" charset="-128"/>
            </a:endParaRPr>
          </a:p>
        </p:txBody>
      </p:sp>
      <p:sp>
        <p:nvSpPr>
          <p:cNvPr id="132" name="テキスト ボックス 131"/>
          <p:cNvSpPr txBox="1"/>
          <p:nvPr/>
        </p:nvSpPr>
        <p:spPr>
          <a:xfrm>
            <a:off x="4070813" y="4236756"/>
            <a:ext cx="1271182" cy="113557"/>
          </a:xfrm>
          <a:prstGeom prst="rect">
            <a:avLst/>
          </a:prstGeom>
          <a:noFill/>
        </p:spPr>
        <p:txBody>
          <a:bodyPr wrap="none" lIns="0" tIns="0" rIns="0" bIns="0" rtlCol="0">
            <a:spAutoFit/>
          </a:bodyPr>
          <a:lstStyle/>
          <a:p>
            <a:r>
              <a:rPr lang="ja-JP" altLang="en-US" sz="738" dirty="0">
                <a:latin typeface="Meiryo UI" panose="020B0604030504040204" pitchFamily="50" charset="-128"/>
                <a:ea typeface="Meiryo UI" panose="020B0604030504040204" pitchFamily="50" charset="-128"/>
              </a:rPr>
              <a:t>（市）河原城羽曳が丘西</a:t>
            </a:r>
            <a:r>
              <a:rPr lang="en-US" altLang="ja-JP" sz="738" dirty="0">
                <a:latin typeface="Meiryo UI" panose="020B0604030504040204" pitchFamily="50" charset="-128"/>
                <a:ea typeface="Meiryo UI" panose="020B0604030504040204" pitchFamily="50" charset="-128"/>
              </a:rPr>
              <a:t>1</a:t>
            </a:r>
            <a:r>
              <a:rPr lang="ja-JP" altLang="en-US" sz="738" dirty="0">
                <a:latin typeface="Meiryo UI" panose="020B0604030504040204" pitchFamily="50" charset="-128"/>
                <a:ea typeface="Meiryo UI" panose="020B0604030504040204" pitchFamily="50" charset="-128"/>
              </a:rPr>
              <a:t>号線</a:t>
            </a:r>
            <a:endParaRPr lang="en-US" altLang="ja-JP" sz="738" dirty="0">
              <a:latin typeface="Meiryo UI" panose="020B0604030504040204" pitchFamily="50" charset="-128"/>
              <a:ea typeface="Meiryo UI" panose="020B0604030504040204" pitchFamily="50" charset="-128"/>
            </a:endParaRPr>
          </a:p>
        </p:txBody>
      </p:sp>
      <p:sp>
        <p:nvSpPr>
          <p:cNvPr id="102" name="テキスト ボックス 101"/>
          <p:cNvSpPr txBox="1"/>
          <p:nvPr/>
        </p:nvSpPr>
        <p:spPr>
          <a:xfrm>
            <a:off x="93794" y="723110"/>
            <a:ext cx="2884124" cy="348109"/>
          </a:xfrm>
          <a:prstGeom prst="rect">
            <a:avLst/>
          </a:prstGeom>
          <a:solidFill>
            <a:schemeClr val="bg1"/>
          </a:solidFill>
          <a:ln w="12700">
            <a:solidFill>
              <a:schemeClr val="tx1"/>
            </a:solidFill>
          </a:ln>
        </p:spPr>
        <p:txBody>
          <a:bodyPr wrap="none" rtlCol="0">
            <a:spAutoFit/>
          </a:bodyPr>
          <a:lstStyle/>
          <a:p>
            <a:pPr algn="ctr"/>
            <a:r>
              <a:rPr lang="ja-JP" altLang="en-US" sz="1662" b="1" dirty="0">
                <a:latin typeface="Meiryo UI" panose="020B0604030504040204" pitchFamily="50" charset="-128"/>
                <a:ea typeface="Meiryo UI" panose="020B0604030504040204" pitchFamily="50" charset="-128"/>
              </a:rPr>
              <a:t>都市計画道路　八尾富田林線</a:t>
            </a:r>
            <a:endParaRPr lang="en-US" altLang="ja-JP" sz="1662" b="1" dirty="0">
              <a:latin typeface="Meiryo UI" panose="020B0604030504040204" pitchFamily="50" charset="-128"/>
              <a:ea typeface="Meiryo UI" panose="020B0604030504040204" pitchFamily="50" charset="-128"/>
            </a:endParaRPr>
          </a:p>
        </p:txBody>
      </p:sp>
      <p:sp>
        <p:nvSpPr>
          <p:cNvPr id="99" name="テキスト ボックス 98"/>
          <p:cNvSpPr txBox="1"/>
          <p:nvPr/>
        </p:nvSpPr>
        <p:spPr>
          <a:xfrm rot="422599">
            <a:off x="4228885" y="1033693"/>
            <a:ext cx="1351697" cy="234360"/>
          </a:xfrm>
          <a:prstGeom prst="rect">
            <a:avLst/>
          </a:prstGeom>
          <a:noFill/>
        </p:spPr>
        <p:txBody>
          <a:bodyPr wrap="square" rtlCol="0">
            <a:spAutoFit/>
          </a:bodyPr>
          <a:lstStyle/>
          <a:p>
            <a:r>
              <a:rPr lang="ja-JP" altLang="en-US" sz="923" dirty="0">
                <a:latin typeface="Meiryo UI" panose="020B0604030504040204" pitchFamily="50" charset="-128"/>
                <a:ea typeface="Meiryo UI" panose="020B0604030504040204" pitchFamily="50" charset="-128"/>
              </a:rPr>
              <a:t>（都）大阪柏原線</a:t>
            </a:r>
            <a:endParaRPr lang="en-US" altLang="ja-JP" sz="923" dirty="0">
              <a:latin typeface="Meiryo UI" panose="020B0604030504040204" pitchFamily="50" charset="-128"/>
              <a:ea typeface="Meiryo UI" panose="020B0604030504040204" pitchFamily="50" charset="-128"/>
            </a:endParaRPr>
          </a:p>
        </p:txBody>
      </p:sp>
      <p:sp>
        <p:nvSpPr>
          <p:cNvPr id="143" name="テキスト ボックス 142"/>
          <p:cNvSpPr txBox="1"/>
          <p:nvPr/>
        </p:nvSpPr>
        <p:spPr>
          <a:xfrm>
            <a:off x="1133809" y="4892971"/>
            <a:ext cx="556243" cy="198772"/>
          </a:xfrm>
          <a:prstGeom prst="rect">
            <a:avLst/>
          </a:prstGeom>
          <a:noFill/>
        </p:spPr>
        <p:txBody>
          <a:bodyPr wrap="none" lIns="0" tIns="0" rIns="0" bIns="0" rtlCol="0">
            <a:spAutoFit/>
          </a:bodyPr>
          <a:lstStyle/>
          <a:p>
            <a:pPr algn="ctr"/>
            <a:r>
              <a:rPr lang="ja-JP" altLang="en-US" sz="646" dirty="0">
                <a:latin typeface="Meiryo UI" panose="020B0604030504040204" pitchFamily="50" charset="-128"/>
                <a:ea typeface="Meiryo UI" panose="020B0604030504040204" pitchFamily="50" charset="-128"/>
              </a:rPr>
              <a:t>上段：台</a:t>
            </a:r>
            <a:r>
              <a:rPr lang="en-US" altLang="ja-JP" sz="646" dirty="0">
                <a:latin typeface="Meiryo UI" panose="020B0604030504040204" pitchFamily="50" charset="-128"/>
                <a:ea typeface="Meiryo UI" panose="020B0604030504040204" pitchFamily="50" charset="-128"/>
              </a:rPr>
              <a:t>/12</a:t>
            </a:r>
            <a:r>
              <a:rPr lang="ja-JP" altLang="en-US" sz="646" dirty="0" err="1">
                <a:latin typeface="Meiryo UI" panose="020B0604030504040204" pitchFamily="50" charset="-128"/>
                <a:ea typeface="Meiryo UI" panose="020B0604030504040204" pitchFamily="50" charset="-128"/>
              </a:rPr>
              <a:t>ｈ</a:t>
            </a:r>
            <a:endParaRPr lang="en-US" altLang="ja-JP" sz="646" dirty="0">
              <a:latin typeface="Meiryo UI" panose="020B0604030504040204" pitchFamily="50" charset="-128"/>
              <a:ea typeface="Meiryo UI" panose="020B0604030504040204" pitchFamily="50" charset="-128"/>
            </a:endParaRPr>
          </a:p>
          <a:p>
            <a:pPr algn="ctr"/>
            <a:r>
              <a:rPr lang="ja-JP" altLang="en-US" sz="646" dirty="0">
                <a:latin typeface="Meiryo UI" panose="020B0604030504040204" pitchFamily="50" charset="-128"/>
                <a:ea typeface="Meiryo UI" panose="020B0604030504040204" pitchFamily="50" charset="-128"/>
              </a:rPr>
              <a:t>下段：台</a:t>
            </a:r>
            <a:r>
              <a:rPr lang="en-US" altLang="ja-JP" sz="646" dirty="0">
                <a:latin typeface="Meiryo UI" panose="020B0604030504040204" pitchFamily="50" charset="-128"/>
                <a:ea typeface="Meiryo UI" panose="020B0604030504040204" pitchFamily="50" charset="-128"/>
              </a:rPr>
              <a:t>/24</a:t>
            </a:r>
            <a:r>
              <a:rPr lang="ja-JP" altLang="en-US" sz="646" dirty="0" err="1">
                <a:latin typeface="Meiryo UI" panose="020B0604030504040204" pitchFamily="50" charset="-128"/>
                <a:ea typeface="Meiryo UI" panose="020B0604030504040204" pitchFamily="50" charset="-128"/>
              </a:rPr>
              <a:t>ｈ</a:t>
            </a:r>
            <a:endParaRPr lang="en-US" altLang="ja-JP" sz="646" dirty="0">
              <a:latin typeface="Meiryo UI" panose="020B0604030504040204" pitchFamily="50" charset="-128"/>
              <a:ea typeface="Meiryo UI" panose="020B0604030504040204" pitchFamily="50" charset="-128"/>
            </a:endParaRPr>
          </a:p>
        </p:txBody>
      </p:sp>
      <p:sp>
        <p:nvSpPr>
          <p:cNvPr id="144" name="楕円 143"/>
          <p:cNvSpPr/>
          <p:nvPr/>
        </p:nvSpPr>
        <p:spPr>
          <a:xfrm>
            <a:off x="4850660" y="2813516"/>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5" name="テキスト ボックス 144"/>
          <p:cNvSpPr txBox="1"/>
          <p:nvPr/>
        </p:nvSpPr>
        <p:spPr>
          <a:xfrm>
            <a:off x="4469735" y="2874221"/>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藤井寺</a:t>
            </a:r>
            <a:r>
              <a:rPr lang="en-US" altLang="ja-JP" sz="738" dirty="0">
                <a:latin typeface="Meiryo UI" panose="020B0604030504040204" pitchFamily="50" charset="-128"/>
                <a:ea typeface="Meiryo UI" panose="020B0604030504040204" pitchFamily="50" charset="-128"/>
              </a:rPr>
              <a:t>IC</a:t>
            </a:r>
          </a:p>
        </p:txBody>
      </p:sp>
      <p:sp>
        <p:nvSpPr>
          <p:cNvPr id="146" name="楕円 145"/>
          <p:cNvSpPr/>
          <p:nvPr/>
        </p:nvSpPr>
        <p:spPr>
          <a:xfrm>
            <a:off x="3240137" y="4022102"/>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7" name="テキスト ボックス 146"/>
          <p:cNvSpPr txBox="1"/>
          <p:nvPr/>
        </p:nvSpPr>
        <p:spPr>
          <a:xfrm>
            <a:off x="3090676" y="4131282"/>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美原</a:t>
            </a:r>
            <a:r>
              <a:rPr lang="en-US" altLang="ja-JP" sz="738" dirty="0">
                <a:latin typeface="Meiryo UI" panose="020B0604030504040204" pitchFamily="50" charset="-128"/>
                <a:ea typeface="Meiryo UI" panose="020B0604030504040204" pitchFamily="50" charset="-128"/>
              </a:rPr>
              <a:t>IC</a:t>
            </a:r>
          </a:p>
        </p:txBody>
      </p:sp>
      <p:sp>
        <p:nvSpPr>
          <p:cNvPr id="148" name="楕円 147"/>
          <p:cNvSpPr/>
          <p:nvPr/>
        </p:nvSpPr>
        <p:spPr>
          <a:xfrm>
            <a:off x="3426942" y="2298512"/>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49" name="テキスト ボックス 148"/>
          <p:cNvSpPr txBox="1"/>
          <p:nvPr/>
        </p:nvSpPr>
        <p:spPr>
          <a:xfrm>
            <a:off x="3489267" y="2253507"/>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松原</a:t>
            </a:r>
            <a:r>
              <a:rPr lang="en-US" altLang="ja-JP" sz="738" dirty="0">
                <a:latin typeface="Meiryo UI" panose="020B0604030504040204" pitchFamily="50" charset="-128"/>
                <a:ea typeface="Meiryo UI" panose="020B0604030504040204" pitchFamily="50" charset="-128"/>
              </a:rPr>
              <a:t>IC</a:t>
            </a:r>
          </a:p>
        </p:txBody>
      </p:sp>
      <p:sp>
        <p:nvSpPr>
          <p:cNvPr id="150" name="楕円 149"/>
          <p:cNvSpPr/>
          <p:nvPr/>
        </p:nvSpPr>
        <p:spPr>
          <a:xfrm>
            <a:off x="3704158" y="4641611"/>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51" name="テキスト ボックス 150"/>
          <p:cNvSpPr txBox="1"/>
          <p:nvPr/>
        </p:nvSpPr>
        <p:spPr>
          <a:xfrm>
            <a:off x="3191124" y="4610000"/>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美原東</a:t>
            </a:r>
            <a:r>
              <a:rPr lang="en-US" altLang="ja-JP" sz="738" dirty="0">
                <a:latin typeface="Meiryo UI" panose="020B0604030504040204" pitchFamily="50" charset="-128"/>
                <a:ea typeface="Meiryo UI" panose="020B0604030504040204" pitchFamily="50" charset="-128"/>
              </a:rPr>
              <a:t>IC</a:t>
            </a:r>
          </a:p>
        </p:txBody>
      </p:sp>
      <p:sp>
        <p:nvSpPr>
          <p:cNvPr id="152" name="楕円 151"/>
          <p:cNvSpPr/>
          <p:nvPr/>
        </p:nvSpPr>
        <p:spPr>
          <a:xfrm>
            <a:off x="4947497" y="4986324"/>
            <a:ext cx="99692" cy="99692"/>
          </a:xfrm>
          <a:prstGeom prst="ellipse">
            <a:avLst/>
          </a:prstGeom>
          <a:solidFill>
            <a:schemeClr val="bg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algn="ctr"/>
            <a:endParaRPr lang="ja-JP" altLang="en-US" sz="969" dirty="0">
              <a:latin typeface="Meiryo UI" panose="020B0604030504040204" pitchFamily="50" charset="-128"/>
              <a:ea typeface="Meiryo UI" panose="020B0604030504040204" pitchFamily="50" charset="-128"/>
            </a:endParaRPr>
          </a:p>
        </p:txBody>
      </p:sp>
      <p:sp>
        <p:nvSpPr>
          <p:cNvPr id="153" name="テキスト ボックス 152"/>
          <p:cNvSpPr txBox="1"/>
          <p:nvPr/>
        </p:nvSpPr>
        <p:spPr>
          <a:xfrm>
            <a:off x="4980578" y="4981609"/>
            <a:ext cx="739588" cy="205890"/>
          </a:xfrm>
          <a:prstGeom prst="rect">
            <a:avLst/>
          </a:prstGeom>
          <a:noFill/>
        </p:spPr>
        <p:txBody>
          <a:bodyPr wrap="square" rtlCol="0">
            <a:spAutoFit/>
          </a:bodyPr>
          <a:lstStyle/>
          <a:p>
            <a:r>
              <a:rPr lang="ja-JP" altLang="en-US" sz="738" dirty="0">
                <a:latin typeface="Meiryo UI" panose="020B0604030504040204" pitchFamily="50" charset="-128"/>
                <a:ea typeface="Meiryo UI" panose="020B0604030504040204" pitchFamily="50" charset="-128"/>
              </a:rPr>
              <a:t>羽曳野</a:t>
            </a:r>
            <a:r>
              <a:rPr lang="en-US" altLang="ja-JP" sz="738" dirty="0">
                <a:latin typeface="Meiryo UI" panose="020B0604030504040204" pitchFamily="50" charset="-128"/>
                <a:ea typeface="Meiryo UI" panose="020B0604030504040204" pitchFamily="50" charset="-128"/>
              </a:rPr>
              <a:t>IC</a:t>
            </a:r>
          </a:p>
        </p:txBody>
      </p:sp>
      <p:cxnSp>
        <p:nvCxnSpPr>
          <p:cNvPr id="137" name="直線コネクタ 136"/>
          <p:cNvCxnSpPr>
            <a:cxnSpLocks/>
          </p:cNvCxnSpPr>
          <p:nvPr/>
        </p:nvCxnSpPr>
        <p:spPr>
          <a:xfrm flipV="1">
            <a:off x="4029563" y="4476275"/>
            <a:ext cx="2274558" cy="362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図 29"/>
          <p:cNvPicPr>
            <a:picLocks noChangeAspect="1"/>
          </p:cNvPicPr>
          <p:nvPr/>
        </p:nvPicPr>
        <p:blipFill>
          <a:blip r:embed="rId7"/>
          <a:stretch>
            <a:fillRect/>
          </a:stretch>
        </p:blipFill>
        <p:spPr>
          <a:xfrm>
            <a:off x="189309" y="6130836"/>
            <a:ext cx="1294340" cy="748466"/>
          </a:xfrm>
          <a:prstGeom prst="rect">
            <a:avLst/>
          </a:prstGeom>
        </p:spPr>
      </p:pic>
      <p:sp>
        <p:nvSpPr>
          <p:cNvPr id="42" name="テキスト ボックス 41"/>
          <p:cNvSpPr txBox="1"/>
          <p:nvPr/>
        </p:nvSpPr>
        <p:spPr>
          <a:xfrm>
            <a:off x="4928768" y="1271812"/>
            <a:ext cx="1098378" cy="205890"/>
          </a:xfrm>
          <a:prstGeom prst="rect">
            <a:avLst/>
          </a:prstGeom>
          <a:noFill/>
        </p:spPr>
        <p:txBody>
          <a:bodyPr wrap="none" rtlCol="0">
            <a:spAutoFit/>
          </a:bodyPr>
          <a:lstStyle/>
          <a:p>
            <a:r>
              <a:rPr lang="ja-JP" altLang="en-US" sz="738" dirty="0">
                <a:latin typeface="Meiryo UI" panose="020B0604030504040204" pitchFamily="50" charset="-128"/>
                <a:ea typeface="Meiryo UI" panose="020B0604030504040204" pitchFamily="50" charset="-128"/>
              </a:rPr>
              <a:t>（市）木ノ本田井中線</a:t>
            </a:r>
            <a:endParaRPr lang="en-US" altLang="ja-JP" sz="738"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42901" y="1168433"/>
            <a:ext cx="365853" cy="446953"/>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2733067269"/>
              </p:ext>
            </p:extLst>
          </p:nvPr>
        </p:nvGraphicFramePr>
        <p:xfrm>
          <a:off x="6309981" y="482691"/>
          <a:ext cx="2819443" cy="6033437"/>
        </p:xfrm>
        <a:graphic>
          <a:graphicData uri="http://schemas.openxmlformats.org/drawingml/2006/table">
            <a:tbl>
              <a:tblPr firstRow="1" bandRow="1">
                <a:tableStyleId>{5940675A-B579-460E-94D1-54222C63F5DA}</a:tableStyleId>
              </a:tblPr>
              <a:tblGrid>
                <a:gridCol w="2625231">
                  <a:extLst>
                    <a:ext uri="{9D8B030D-6E8A-4147-A177-3AD203B41FA5}">
                      <a16:colId xmlns:a16="http://schemas.microsoft.com/office/drawing/2014/main" val="3648236015"/>
                    </a:ext>
                  </a:extLst>
                </a:gridCol>
                <a:gridCol w="194212">
                  <a:extLst>
                    <a:ext uri="{9D8B030D-6E8A-4147-A177-3AD203B41FA5}">
                      <a16:colId xmlns:a16="http://schemas.microsoft.com/office/drawing/2014/main" val="4259353386"/>
                    </a:ext>
                  </a:extLst>
                </a:gridCol>
              </a:tblGrid>
              <a:tr h="534331">
                <a:tc>
                  <a:txBody>
                    <a:bodyPr/>
                    <a:lstStyle/>
                    <a:p>
                      <a:pPr algn="l"/>
                      <a:r>
                        <a:rPr kumimoji="1" lang="ja-JP" altLang="en-US" sz="900" dirty="0">
                          <a:latin typeface="Meiryo UI" panose="020B0604030504040204" pitchFamily="50" charset="-128"/>
                          <a:ea typeface="Meiryo UI" panose="020B0604030504040204" pitchFamily="50" charset="-128"/>
                        </a:rPr>
                        <a:t>（都）大阪柏原線～（市）木ノ本田井中線</a:t>
                      </a:r>
                      <a:endParaRPr kumimoji="1" lang="en-US" altLang="ja-JP" sz="900" dirty="0">
                        <a:latin typeface="Meiryo UI" panose="020B0604030504040204" pitchFamily="50" charset="-128"/>
                        <a:ea typeface="Meiryo UI" panose="020B0604030504040204" pitchFamily="50" charset="-128"/>
                      </a:endParaRPr>
                    </a:p>
                    <a:p>
                      <a:pPr algn="l"/>
                      <a:r>
                        <a:rPr kumimoji="1" lang="ja-JP" altLang="en-US" sz="900" dirty="0">
                          <a:latin typeface="Meiryo UI" panose="020B0604030504040204" pitchFamily="50" charset="-128"/>
                          <a:ea typeface="Meiryo UI" panose="020B0604030504040204" pitchFamily="50" charset="-128"/>
                        </a:rPr>
                        <a:t>　</a:t>
                      </a:r>
                      <a:r>
                        <a:rPr kumimoji="1" lang="en-US" altLang="ja-JP" sz="900" dirty="0">
                          <a:latin typeface="Meiryo UI" panose="020B0604030504040204" pitchFamily="50" charset="-128"/>
                          <a:ea typeface="Meiryo UI" panose="020B0604030504040204" pitchFamily="50" charset="-128"/>
                        </a:rPr>
                        <a:t>L=0.2km</a:t>
                      </a:r>
                      <a:r>
                        <a:rPr kumimoji="1" lang="ja-JP" altLang="en-US" sz="900" dirty="0">
                          <a:latin typeface="Meiryo UI" panose="020B0604030504040204" pitchFamily="50" charset="-128"/>
                          <a:ea typeface="Meiryo UI" panose="020B0604030504040204" pitchFamily="50" charset="-128"/>
                        </a:rPr>
                        <a:t>　未事業化区間</a:t>
                      </a:r>
                      <a:endParaRPr kumimoji="1" lang="en-US" altLang="ja-JP" sz="900" dirty="0">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rowSpan="3">
                  <a:txBody>
                    <a:bodyPr/>
                    <a:lstStyle/>
                    <a:p>
                      <a:pPr algn="ctr"/>
                      <a:r>
                        <a:rPr kumimoji="1" lang="ja-JP" altLang="en-US" sz="900" dirty="0">
                          <a:latin typeface="Meiryo UI" panose="020B0604030504040204" pitchFamily="50" charset="-128"/>
                          <a:ea typeface="Meiryo UI" panose="020B0604030504040204" pitchFamily="50" charset="-128"/>
                        </a:rPr>
                        <a:t>八尾市</a:t>
                      </a:r>
                      <a:endParaRPr kumimoji="1" lang="en-US" altLang="ja-JP" sz="900" dirty="0">
                        <a:latin typeface="Meiryo UI" panose="020B0604030504040204" pitchFamily="50" charset="-128"/>
                        <a:ea typeface="Meiryo UI" panose="020B0604030504040204" pitchFamily="50" charset="-128"/>
                      </a:endParaRPr>
                    </a:p>
                  </a:txBody>
                  <a:tcPr marL="84406" marR="84406" marT="42203" marB="42203" vert="eaVert" anchor="ctr">
                    <a:solidFill>
                      <a:schemeClr val="bg1"/>
                    </a:solidFill>
                  </a:tcPr>
                </a:tc>
                <a:extLst>
                  <a:ext uri="{0D108BD9-81ED-4DB2-BD59-A6C34878D82A}">
                    <a16:rowId xmlns:a16="http://schemas.microsoft.com/office/drawing/2014/main" val="189248427"/>
                  </a:ext>
                </a:extLst>
              </a:tr>
              <a:tr h="534331">
                <a:tc>
                  <a:txBody>
                    <a:bodyPr/>
                    <a:lstStyle/>
                    <a:p>
                      <a:pPr algn="l"/>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八尾工区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（無電柱補助・道路）</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市</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木ノ本田井中線～</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旧</a:t>
                      </a:r>
                      <a:r>
                        <a:rPr kumimoji="1" lang="en-US" altLang="ja-JP" sz="900" b="1" u="sng" dirty="0">
                          <a:solidFill>
                            <a:srgbClr val="FF0000"/>
                          </a:solidFill>
                          <a:latin typeface="Meiryo UI" panose="020B0604030504040204" pitchFamily="50" charset="-128"/>
                          <a:ea typeface="Meiryo UI" panose="020B0604030504040204" pitchFamily="50" charset="-128"/>
                        </a:rPr>
                        <a:t>)</a:t>
                      </a:r>
                      <a:r>
                        <a:rPr kumimoji="1" lang="ja-JP" altLang="en-US" sz="900" b="1" u="sng" dirty="0">
                          <a:solidFill>
                            <a:srgbClr val="FF0000"/>
                          </a:solidFill>
                          <a:latin typeface="Meiryo UI" panose="020B0604030504040204" pitchFamily="50" charset="-128"/>
                          <a:ea typeface="Meiryo UI" panose="020B0604030504040204" pitchFamily="50" charset="-128"/>
                        </a:rPr>
                        <a:t>大阪中央環状線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　</a:t>
                      </a:r>
                      <a:r>
                        <a:rPr kumimoji="1" lang="en-US" altLang="ja-JP" sz="900" b="1" u="sng" dirty="0">
                          <a:solidFill>
                            <a:srgbClr val="FF0000"/>
                          </a:solidFill>
                          <a:latin typeface="Meiryo UI" panose="020B0604030504040204" pitchFamily="50" charset="-128"/>
                          <a:ea typeface="Meiryo UI" panose="020B0604030504040204" pitchFamily="50" charset="-128"/>
                        </a:rPr>
                        <a:t>L=1.2km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endParaRPr kumimoji="1" lang="en-US" altLang="ja-JP" sz="900" b="1" u="sng" dirty="0">
                        <a:solidFill>
                          <a:srgbClr val="FF0000"/>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endParaRPr kumimoji="1" lang="ja-JP" altLang="en-US" dirty="0"/>
                    </a:p>
                  </a:txBody>
                  <a:tcPr/>
                </a:tc>
                <a:extLst>
                  <a:ext uri="{0D108BD9-81ED-4DB2-BD59-A6C34878D82A}">
                    <a16:rowId xmlns:a16="http://schemas.microsoft.com/office/drawing/2014/main" val="1664649318"/>
                  </a:ext>
                </a:extLst>
              </a:tr>
              <a:tr h="683944">
                <a:tc>
                  <a:txBody>
                    <a:bodyPr/>
                    <a:lstStyle/>
                    <a:p>
                      <a:pPr algn="l"/>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八尾工区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（地高補助）</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（旧）大阪中央環状線～大阪羽曳野線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　</a:t>
                      </a:r>
                      <a:r>
                        <a:rPr kumimoji="1" lang="en-US" altLang="ja-JP" sz="900" b="1" u="sng" dirty="0">
                          <a:solidFill>
                            <a:srgbClr val="FF0000"/>
                          </a:solidFill>
                          <a:latin typeface="Meiryo UI" panose="020B0604030504040204" pitchFamily="50" charset="-128"/>
                          <a:ea typeface="Meiryo UI" panose="020B0604030504040204" pitchFamily="50" charset="-128"/>
                        </a:rPr>
                        <a:t>L=1.0km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vMerge="1">
                  <a:txBody>
                    <a:bodyPr/>
                    <a:lstStyle/>
                    <a:p>
                      <a:pPr algn="ctr"/>
                      <a:endParaRPr kumimoji="1" lang="en-US" altLang="ja-JP" sz="1200" dirty="0"/>
                    </a:p>
                  </a:txBody>
                  <a:tcPr anchor="ctr"/>
                </a:tc>
                <a:extLst>
                  <a:ext uri="{0D108BD9-81ED-4DB2-BD59-A6C34878D82A}">
                    <a16:rowId xmlns:a16="http://schemas.microsoft.com/office/drawing/2014/main" val="280038941"/>
                  </a:ext>
                </a:extLst>
              </a:tr>
              <a:tr h="534331">
                <a:tc>
                  <a:txBody>
                    <a:bodyPr/>
                    <a:lstStyle/>
                    <a:p>
                      <a:pPr algn="l"/>
                      <a:r>
                        <a:rPr kumimoji="1" lang="en-US" altLang="ja-JP" sz="900" b="1" u="none" dirty="0">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藤井寺工区</a:t>
                      </a:r>
                      <a:r>
                        <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（地高補助）</a:t>
                      </a:r>
                      <a:endParaRPr kumimoji="1" lang="en-US" altLang="ja-JP" sz="900" b="1" u="none"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FF0000"/>
                          </a:solidFill>
                          <a:latin typeface="Meiryo UI" panose="020B0604030504040204" pitchFamily="50" charset="-128"/>
                          <a:ea typeface="Meiryo UI" panose="020B0604030504040204" pitchFamily="50" charset="-128"/>
                        </a:rPr>
                        <a:t>大阪羽曳野線～堺大和高田線</a:t>
                      </a:r>
                      <a:endParaRPr kumimoji="1" lang="en-US" altLang="ja-JP" sz="900" b="1" u="sng" dirty="0">
                        <a:solidFill>
                          <a:srgbClr val="FF0000"/>
                        </a:solidFill>
                        <a:latin typeface="Meiryo UI" panose="020B0604030504040204" pitchFamily="50" charset="-128"/>
                        <a:ea typeface="Meiryo UI" panose="020B0604030504040204" pitchFamily="50" charset="-128"/>
                      </a:endParaRPr>
                    </a:p>
                    <a:p>
                      <a:pPr algn="l"/>
                      <a:r>
                        <a:rPr kumimoji="1" lang="en-US" altLang="ja-JP" sz="900" b="1" u="sng" dirty="0">
                          <a:solidFill>
                            <a:srgbClr val="FF0000"/>
                          </a:solidFill>
                          <a:latin typeface="Meiryo UI" panose="020B0604030504040204" pitchFamily="50" charset="-128"/>
                          <a:ea typeface="Meiryo UI" panose="020B0604030504040204" pitchFamily="50" charset="-128"/>
                        </a:rPr>
                        <a:t>L=1.6km</a:t>
                      </a:r>
                      <a:r>
                        <a:rPr kumimoji="1" lang="ja-JP" altLang="en-US" sz="900" b="1" u="sng" dirty="0">
                          <a:solidFill>
                            <a:srgbClr val="FF0000"/>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a:txBody>
                    <a:bodyPr/>
                    <a:lstStyle/>
                    <a:p>
                      <a:pPr algn="ctr"/>
                      <a:r>
                        <a:rPr kumimoji="1" lang="ja-JP" altLang="en-US" sz="800" dirty="0">
                          <a:latin typeface="Meiryo UI" panose="020B0604030504040204" pitchFamily="50" charset="-128"/>
                          <a:ea typeface="Meiryo UI" panose="020B0604030504040204" pitchFamily="50" charset="-128"/>
                        </a:rPr>
                        <a:t>藤井寺市</a:t>
                      </a:r>
                    </a:p>
                  </a:txBody>
                  <a:tcPr marL="84406" marR="84406" marT="42203" marB="42203" vert="eaVert" anchor="ctr">
                    <a:solidFill>
                      <a:schemeClr val="bg1"/>
                    </a:solidFill>
                  </a:tcPr>
                </a:tc>
                <a:extLst>
                  <a:ext uri="{0D108BD9-81ED-4DB2-BD59-A6C34878D82A}">
                    <a16:rowId xmlns:a16="http://schemas.microsoft.com/office/drawing/2014/main" val="3638401677"/>
                  </a:ext>
                </a:extLst>
              </a:tr>
              <a:tr h="486521">
                <a:tc>
                  <a:txBody>
                    <a:bodyPr/>
                    <a:lstStyle/>
                    <a:p>
                      <a:pPr algn="l"/>
                      <a:r>
                        <a:rPr kumimoji="1" lang="ja-JP" altLang="en-US" sz="900" dirty="0">
                          <a:latin typeface="Meiryo UI" panose="020B0604030504040204" pitchFamily="50" charset="-128"/>
                          <a:ea typeface="Meiryo UI" panose="020B0604030504040204" pitchFamily="50" charset="-128"/>
                        </a:rPr>
                        <a:t>堺大和高田線～郡戸古市線</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L=2.7km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rowSpan="4">
                  <a:txBody>
                    <a:bodyPr/>
                    <a:lstStyle/>
                    <a:p>
                      <a:pPr algn="ctr"/>
                      <a:r>
                        <a:rPr kumimoji="1" lang="ja-JP" altLang="en-US" sz="900" dirty="0">
                          <a:latin typeface="Meiryo UI" panose="020B0604030504040204" pitchFamily="50" charset="-128"/>
                          <a:ea typeface="Meiryo UI" panose="020B0604030504040204" pitchFamily="50" charset="-128"/>
                        </a:rPr>
                        <a:t>羽曳野市</a:t>
                      </a:r>
                    </a:p>
                  </a:txBody>
                  <a:tcPr marL="84406" marR="84406" marT="42203" marB="42203" vert="eaVert" anchor="ctr">
                    <a:solidFill>
                      <a:schemeClr val="bg1"/>
                    </a:solidFill>
                  </a:tcPr>
                </a:tc>
                <a:extLst>
                  <a:ext uri="{0D108BD9-81ED-4DB2-BD59-A6C34878D82A}">
                    <a16:rowId xmlns:a16="http://schemas.microsoft.com/office/drawing/2014/main" val="1201014586"/>
                  </a:ext>
                </a:extLst>
              </a:tr>
              <a:tr h="683944">
                <a:tc>
                  <a:txBody>
                    <a:bodyPr/>
                    <a:lstStyle/>
                    <a:p>
                      <a:pPr algn="l"/>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羽曳野工区</a:t>
                      </a:r>
                      <a:r>
                        <a:rPr kumimoji="1" lang="en-US" altLang="ja-JP" sz="900" dirty="0">
                          <a:solidFill>
                            <a:srgbClr val="0000FF"/>
                          </a:solidFill>
                          <a:latin typeface="Meiryo UI" panose="020B0604030504040204" pitchFamily="50" charset="-128"/>
                          <a:ea typeface="Meiryo UI" panose="020B0604030504040204" pitchFamily="50" charset="-128"/>
                        </a:rPr>
                        <a:t>】</a:t>
                      </a:r>
                    </a:p>
                    <a:p>
                      <a:pPr algn="l"/>
                      <a:r>
                        <a:rPr kumimoji="1" lang="ja-JP" altLang="en-US" sz="900" dirty="0">
                          <a:solidFill>
                            <a:srgbClr val="0000FF"/>
                          </a:solidFill>
                          <a:latin typeface="Meiryo UI" panose="020B0604030504040204" pitchFamily="50" charset="-128"/>
                          <a:ea typeface="Meiryo UI" panose="020B0604030504040204" pitchFamily="50" charset="-128"/>
                        </a:rPr>
                        <a:t>郡戸古市線～市道河原城羽曳が丘西</a:t>
                      </a:r>
                      <a:r>
                        <a:rPr kumimoji="1" lang="en-US" altLang="ja-JP" sz="900" dirty="0">
                          <a:solidFill>
                            <a:srgbClr val="0000FF"/>
                          </a:solidFill>
                          <a:latin typeface="Meiryo UI" panose="020B0604030504040204" pitchFamily="50" charset="-128"/>
                          <a:ea typeface="Meiryo UI" panose="020B0604030504040204" pitchFamily="50" charset="-128"/>
                        </a:rPr>
                        <a:t>1</a:t>
                      </a:r>
                      <a:r>
                        <a:rPr kumimoji="1" lang="ja-JP" altLang="en-US" sz="900" dirty="0">
                          <a:solidFill>
                            <a:srgbClr val="0000FF"/>
                          </a:solidFill>
                          <a:latin typeface="Meiryo UI" panose="020B0604030504040204" pitchFamily="50" charset="-128"/>
                          <a:ea typeface="Meiryo UI" panose="020B0604030504040204" pitchFamily="50" charset="-128"/>
                        </a:rPr>
                        <a:t>号線</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L=0.5km</a:t>
                      </a:r>
                      <a:r>
                        <a:rPr kumimoji="1" lang="ja-JP" altLang="en-US" sz="900" dirty="0">
                          <a:solidFill>
                            <a:srgbClr val="0000FF"/>
                          </a:solidFill>
                          <a:latin typeface="Meiryo UI" panose="020B0604030504040204" pitchFamily="50" charset="-128"/>
                          <a:ea typeface="Meiryo UI" panose="020B0604030504040204" pitchFamily="50" charset="-128"/>
                        </a:rPr>
                        <a:t>　暫定２車供用済</a:t>
                      </a:r>
                      <a:r>
                        <a:rPr kumimoji="1" lang="en-US" altLang="ja-JP" sz="900" dirty="0">
                          <a:solidFill>
                            <a:srgbClr val="0000FF"/>
                          </a:solidFill>
                          <a:latin typeface="Meiryo UI" panose="020B0604030504040204" pitchFamily="50" charset="-128"/>
                          <a:ea typeface="Meiryo UI" panose="020B0604030504040204" pitchFamily="50" charset="-128"/>
                        </a:rPr>
                        <a:t>(H25.7)</a:t>
                      </a:r>
                      <a:endParaRPr kumimoji="1" lang="ja-JP" altLang="en-US" sz="900" dirty="0">
                        <a:solidFill>
                          <a:srgbClr val="0000FF"/>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1929526229"/>
                  </a:ext>
                </a:extLst>
              </a:tr>
              <a:tr h="534331">
                <a:tc>
                  <a:txBody>
                    <a:bodyPr/>
                    <a:lstStyle/>
                    <a:p>
                      <a:pPr algn="l"/>
                      <a:r>
                        <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羽曳野工区</a:t>
                      </a:r>
                      <a:r>
                        <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a:t>
                      </a:r>
                      <a:r>
                        <a:rPr kumimoji="1" lang="ja-JP" altLang="en-US"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（交付金・街路）</a:t>
                      </a:r>
                      <a:endParaRPr kumimoji="1" lang="en-US" altLang="ja-JP" sz="900" b="1" u="none" dirty="0">
                        <a:solidFill>
                          <a:srgbClr val="00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l"/>
                      <a:r>
                        <a:rPr kumimoji="1" lang="ja-JP" altLang="en-US" sz="900" b="1" u="sng" dirty="0">
                          <a:solidFill>
                            <a:srgbClr val="0000FF"/>
                          </a:solidFill>
                          <a:latin typeface="Meiryo UI" panose="020B0604030504040204" pitchFamily="50" charset="-128"/>
                          <a:ea typeface="Meiryo UI" panose="020B0604030504040204" pitchFamily="50" charset="-128"/>
                        </a:rPr>
                        <a:t>市道河原城羽曳が丘西</a:t>
                      </a:r>
                      <a:r>
                        <a:rPr kumimoji="1" lang="en-US" altLang="ja-JP" sz="900" b="1" u="sng" dirty="0">
                          <a:solidFill>
                            <a:srgbClr val="0000FF"/>
                          </a:solidFill>
                          <a:latin typeface="Meiryo UI" panose="020B0604030504040204" pitchFamily="50" charset="-128"/>
                          <a:ea typeface="Meiryo UI" panose="020B0604030504040204" pitchFamily="50" charset="-128"/>
                        </a:rPr>
                        <a:t>1</a:t>
                      </a:r>
                      <a:r>
                        <a:rPr kumimoji="1" lang="ja-JP" altLang="en-US" sz="900" b="1" u="sng" dirty="0">
                          <a:solidFill>
                            <a:srgbClr val="0000FF"/>
                          </a:solidFill>
                          <a:latin typeface="Meiryo UI" panose="020B0604030504040204" pitchFamily="50" charset="-128"/>
                          <a:ea typeface="Meiryo UI" panose="020B0604030504040204" pitchFamily="50" charset="-128"/>
                        </a:rPr>
                        <a:t>号線～南阪奈道路</a:t>
                      </a:r>
                      <a:endParaRPr kumimoji="1" lang="en-US" altLang="ja-JP" sz="900" b="1" u="sng" dirty="0">
                        <a:solidFill>
                          <a:srgbClr val="0000FF"/>
                        </a:solidFill>
                        <a:latin typeface="Meiryo UI" panose="020B0604030504040204" pitchFamily="50" charset="-128"/>
                        <a:ea typeface="Meiryo UI" panose="020B0604030504040204" pitchFamily="50" charset="-128"/>
                      </a:endParaRPr>
                    </a:p>
                    <a:p>
                      <a:pPr algn="l"/>
                      <a:r>
                        <a:rPr kumimoji="1" lang="en-US" altLang="ja-JP" sz="900" b="1" u="sng" dirty="0">
                          <a:solidFill>
                            <a:srgbClr val="0000FF"/>
                          </a:solidFill>
                          <a:latin typeface="Meiryo UI" panose="020B0604030504040204" pitchFamily="50" charset="-128"/>
                          <a:ea typeface="Meiryo UI" panose="020B0604030504040204" pitchFamily="50" charset="-128"/>
                        </a:rPr>
                        <a:t>L=1.0km</a:t>
                      </a:r>
                      <a:r>
                        <a:rPr kumimoji="1" lang="ja-JP" altLang="en-US" sz="900" b="1" u="sng" dirty="0">
                          <a:solidFill>
                            <a:srgbClr val="0000FF"/>
                          </a:solidFill>
                          <a:latin typeface="Meiryo UI" panose="020B0604030504040204" pitchFamily="50" charset="-128"/>
                          <a:ea typeface="Meiryo UI" panose="020B0604030504040204" pitchFamily="50" charset="-128"/>
                        </a:rPr>
                        <a:t>　事業中区間</a:t>
                      </a: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3456060090"/>
                  </a:ext>
                </a:extLst>
              </a:tr>
              <a:tr h="534331">
                <a:tc>
                  <a:txBody>
                    <a:bodyPr/>
                    <a:lstStyle/>
                    <a:p>
                      <a:pPr algn="l"/>
                      <a:r>
                        <a:rPr kumimoji="1" lang="en-US" altLang="ja-JP" sz="900" dirty="0">
                          <a:solidFill>
                            <a:srgbClr val="0000FF"/>
                          </a:solidFill>
                          <a:latin typeface="Meiryo UI" panose="020B0604030504040204" pitchFamily="50" charset="-128"/>
                          <a:ea typeface="Meiryo UI" panose="020B0604030504040204" pitchFamily="50" charset="-128"/>
                        </a:rPr>
                        <a:t>【</a:t>
                      </a:r>
                      <a:r>
                        <a:rPr kumimoji="1" lang="ja-JP" altLang="en-US" sz="900" dirty="0">
                          <a:solidFill>
                            <a:srgbClr val="0000FF"/>
                          </a:solidFill>
                          <a:latin typeface="Meiryo UI" panose="020B0604030504040204" pitchFamily="50" charset="-128"/>
                          <a:ea typeface="Meiryo UI" panose="020B0604030504040204" pitchFamily="50" charset="-128"/>
                        </a:rPr>
                        <a:t>羽曳野工区</a:t>
                      </a:r>
                      <a:r>
                        <a:rPr kumimoji="1" lang="en-US" altLang="ja-JP" sz="900" dirty="0">
                          <a:solidFill>
                            <a:srgbClr val="0000FF"/>
                          </a:solidFill>
                          <a:latin typeface="Meiryo UI" panose="020B0604030504040204" pitchFamily="50" charset="-128"/>
                          <a:ea typeface="Meiryo UI" panose="020B0604030504040204" pitchFamily="50" charset="-128"/>
                        </a:rPr>
                        <a:t>】</a:t>
                      </a:r>
                    </a:p>
                    <a:p>
                      <a:pPr algn="l"/>
                      <a:r>
                        <a:rPr kumimoji="1" lang="ja-JP" altLang="en-US" sz="900" dirty="0">
                          <a:solidFill>
                            <a:srgbClr val="0000FF"/>
                          </a:solidFill>
                          <a:latin typeface="Meiryo UI" panose="020B0604030504040204" pitchFamily="50" charset="-128"/>
                          <a:ea typeface="Meiryo UI" panose="020B0604030504040204" pitchFamily="50" charset="-128"/>
                        </a:rPr>
                        <a:t>南阪奈道路～堺市美原区境</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L=0.4km</a:t>
                      </a:r>
                      <a:r>
                        <a:rPr kumimoji="1" lang="ja-JP" altLang="en-US" sz="900" dirty="0">
                          <a:solidFill>
                            <a:srgbClr val="0000FF"/>
                          </a:solidFill>
                          <a:latin typeface="Meiryo UI" panose="020B0604030504040204" pitchFamily="50" charset="-128"/>
                          <a:ea typeface="Meiryo UI" panose="020B0604030504040204" pitchFamily="50" charset="-128"/>
                        </a:rPr>
                        <a:t>　暫定２車供用済</a:t>
                      </a:r>
                      <a:r>
                        <a:rPr kumimoji="1" lang="en-US" altLang="ja-JP" sz="900" dirty="0">
                          <a:solidFill>
                            <a:srgbClr val="0000FF"/>
                          </a:solidFill>
                          <a:latin typeface="Meiryo UI" panose="020B0604030504040204" pitchFamily="50" charset="-128"/>
                          <a:ea typeface="Meiryo UI" panose="020B0604030504040204" pitchFamily="50" charset="-128"/>
                        </a:rPr>
                        <a:t>(H16.3)</a:t>
                      </a:r>
                      <a:endParaRPr kumimoji="1" lang="ja-JP" altLang="en-US" sz="900" dirty="0">
                        <a:solidFill>
                          <a:srgbClr val="0000FF"/>
                        </a:solidFill>
                        <a:latin typeface="Meiryo UI" panose="020B0604030504040204" pitchFamily="50" charset="-128"/>
                        <a:ea typeface="Meiryo UI" panose="020B0604030504040204" pitchFamily="50" charset="-128"/>
                      </a:endParaRP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911003093"/>
                  </a:ext>
                </a:extLst>
              </a:tr>
              <a:tr h="486521">
                <a:tc>
                  <a:txBody>
                    <a:bodyPr/>
                    <a:lstStyle/>
                    <a:p>
                      <a:pPr algn="l"/>
                      <a:r>
                        <a:rPr kumimoji="1" lang="ja-JP" altLang="en-US" sz="900" dirty="0">
                          <a:solidFill>
                            <a:srgbClr val="0000FF"/>
                          </a:solidFill>
                          <a:latin typeface="Meiryo UI" panose="020B0604030504040204" pitchFamily="50" charset="-128"/>
                          <a:ea typeface="Meiryo UI" panose="020B0604030504040204" pitchFamily="50" charset="-128"/>
                        </a:rPr>
                        <a:t>堺市美原区境～美原太子線</a:t>
                      </a:r>
                      <a:endParaRPr kumimoji="1" lang="en-US" altLang="ja-JP" sz="900" dirty="0">
                        <a:solidFill>
                          <a:srgbClr val="0000FF"/>
                        </a:solidFill>
                        <a:latin typeface="Meiryo UI" panose="020B0604030504040204" pitchFamily="50" charset="-128"/>
                        <a:ea typeface="Meiryo UI" panose="020B0604030504040204" pitchFamily="50" charset="-128"/>
                      </a:endParaRPr>
                    </a:p>
                    <a:p>
                      <a:pPr algn="l"/>
                      <a:r>
                        <a:rPr kumimoji="1" lang="en-US" altLang="ja-JP" sz="900" dirty="0">
                          <a:solidFill>
                            <a:srgbClr val="0000FF"/>
                          </a:solidFill>
                          <a:latin typeface="Meiryo UI" panose="020B0604030504040204" pitchFamily="50" charset="-128"/>
                          <a:ea typeface="Meiryo UI" panose="020B0604030504040204" pitchFamily="50" charset="-128"/>
                        </a:rPr>
                        <a:t>L=0.7km</a:t>
                      </a:r>
                      <a:r>
                        <a:rPr kumimoji="1" lang="ja-JP" altLang="en-US" sz="900" dirty="0">
                          <a:solidFill>
                            <a:srgbClr val="0000FF"/>
                          </a:solidFill>
                          <a:latin typeface="Meiryo UI" panose="020B0604030504040204" pitchFamily="50" charset="-128"/>
                          <a:ea typeface="Meiryo UI" panose="020B0604030504040204" pitchFamily="50" charset="-128"/>
                        </a:rPr>
                        <a:t>　供用済み区間</a:t>
                      </a:r>
                    </a:p>
                  </a:txBody>
                  <a:tcPr marL="84406" marR="84406" marT="42203" marB="42203" anchor="ctr">
                    <a:solidFill>
                      <a:schemeClr val="bg1"/>
                    </a:solidFill>
                  </a:tcPr>
                </a:tc>
                <a:tc rowSpan="2">
                  <a:txBody>
                    <a:bodyPr/>
                    <a:lstStyle/>
                    <a:p>
                      <a:pPr algn="ctr"/>
                      <a:r>
                        <a:rPr kumimoji="1" lang="ja-JP" altLang="en-US" sz="900" dirty="0">
                          <a:latin typeface="Meiryo UI" panose="020B0604030504040204" pitchFamily="50" charset="-128"/>
                          <a:ea typeface="Meiryo UI" panose="020B0604030504040204" pitchFamily="50" charset="-128"/>
                        </a:rPr>
                        <a:t>堺市</a:t>
                      </a:r>
                    </a:p>
                  </a:txBody>
                  <a:tcPr marL="84406" marR="84406" marT="42203" marB="42203" vert="eaVert" anchor="ctr">
                    <a:solidFill>
                      <a:schemeClr val="bg1"/>
                    </a:solidFill>
                  </a:tcPr>
                </a:tc>
                <a:extLst>
                  <a:ext uri="{0D108BD9-81ED-4DB2-BD59-A6C34878D82A}">
                    <a16:rowId xmlns:a16="http://schemas.microsoft.com/office/drawing/2014/main" val="3422153331"/>
                  </a:ext>
                </a:extLst>
              </a:tr>
              <a:tr h="486521">
                <a:tc>
                  <a:txBody>
                    <a:bodyPr/>
                    <a:lstStyle/>
                    <a:p>
                      <a:pPr algn="l"/>
                      <a:r>
                        <a:rPr kumimoji="1" lang="ja-JP" altLang="en-US" sz="900" dirty="0">
                          <a:latin typeface="Meiryo UI" panose="020B0604030504040204" pitchFamily="50" charset="-128"/>
                          <a:ea typeface="Meiryo UI" panose="020B0604030504040204" pitchFamily="50" charset="-128"/>
                        </a:rPr>
                        <a:t>美原太子線～堺市さつき野西</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L=1.8km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vMerge="1">
                  <a:txBody>
                    <a:bodyPr/>
                    <a:lstStyle/>
                    <a:p>
                      <a:pPr algn="ctr"/>
                      <a:endParaRPr kumimoji="1" lang="ja-JP" altLang="en-US" dirty="0"/>
                    </a:p>
                  </a:txBody>
                  <a:tcPr anchor="ctr"/>
                </a:tc>
                <a:extLst>
                  <a:ext uri="{0D108BD9-81ED-4DB2-BD59-A6C34878D82A}">
                    <a16:rowId xmlns:a16="http://schemas.microsoft.com/office/drawing/2014/main" val="3953892730"/>
                  </a:ext>
                </a:extLst>
              </a:tr>
              <a:tr h="534331">
                <a:tc>
                  <a:txBody>
                    <a:bodyPr/>
                    <a:lstStyle/>
                    <a:p>
                      <a:pPr algn="l"/>
                      <a:r>
                        <a:rPr kumimoji="1" lang="ja-JP" altLang="en-US" sz="900" dirty="0">
                          <a:latin typeface="Meiryo UI" panose="020B0604030504040204" pitchFamily="50" charset="-128"/>
                          <a:ea typeface="Meiryo UI" panose="020B0604030504040204" pitchFamily="50" charset="-128"/>
                        </a:rPr>
                        <a:t>堺市さつき野西～（都）狭山河南線</a:t>
                      </a:r>
                      <a:endParaRPr kumimoji="1" lang="en-US" altLang="ja-JP" sz="900" dirty="0">
                        <a:latin typeface="Meiryo UI" panose="020B0604030504040204" pitchFamily="50" charset="-128"/>
                        <a:ea typeface="Meiryo UI" panose="020B0604030504040204" pitchFamily="50" charset="-128"/>
                      </a:endParaRPr>
                    </a:p>
                    <a:p>
                      <a:pPr algn="l"/>
                      <a:r>
                        <a:rPr kumimoji="1" lang="en-US" altLang="ja-JP" sz="900" dirty="0">
                          <a:latin typeface="Meiryo UI" panose="020B0604030504040204" pitchFamily="50" charset="-128"/>
                          <a:ea typeface="Meiryo UI" panose="020B0604030504040204" pitchFamily="50" charset="-128"/>
                        </a:rPr>
                        <a:t>L=0.3km</a:t>
                      </a:r>
                      <a:r>
                        <a:rPr kumimoji="1" lang="ja-JP" altLang="en-US" sz="900" dirty="0">
                          <a:latin typeface="Meiryo UI" panose="020B0604030504040204" pitchFamily="50" charset="-128"/>
                          <a:ea typeface="Meiryo UI" panose="020B0604030504040204" pitchFamily="50" charset="-128"/>
                        </a:rPr>
                        <a:t>　未事業化区間</a:t>
                      </a:r>
                    </a:p>
                  </a:txBody>
                  <a:tcPr marL="84406" marR="84406" marT="42203" marB="42203" anchor="ctr">
                    <a:solidFill>
                      <a:schemeClr val="bg1"/>
                    </a:solidFill>
                  </a:tcPr>
                </a:tc>
                <a:tc>
                  <a:txBody>
                    <a:bodyPr/>
                    <a:lstStyle/>
                    <a:p>
                      <a:pPr algn="ctr"/>
                      <a:r>
                        <a:rPr kumimoji="1" lang="ja-JP" altLang="en-US" sz="800" dirty="0">
                          <a:latin typeface="Meiryo UI" panose="020B0604030504040204" pitchFamily="50" charset="-128"/>
                          <a:ea typeface="Meiryo UI" panose="020B0604030504040204" pitchFamily="50" charset="-128"/>
                        </a:rPr>
                        <a:t>富田林市</a:t>
                      </a:r>
                    </a:p>
                  </a:txBody>
                  <a:tcPr marL="84406" marR="84406" marT="42203" marB="42203" vert="eaVert" anchor="ctr">
                    <a:solidFill>
                      <a:schemeClr val="bg1"/>
                    </a:solidFill>
                  </a:tcPr>
                </a:tc>
                <a:extLst>
                  <a:ext uri="{0D108BD9-81ED-4DB2-BD59-A6C34878D82A}">
                    <a16:rowId xmlns:a16="http://schemas.microsoft.com/office/drawing/2014/main" val="3103782720"/>
                  </a:ext>
                </a:extLst>
              </a:tr>
            </a:tbl>
          </a:graphicData>
        </a:graphic>
      </p:graphicFrame>
      <p:sp>
        <p:nvSpPr>
          <p:cNvPr id="80" name="テキスト ボックス 79"/>
          <p:cNvSpPr txBox="1"/>
          <p:nvPr/>
        </p:nvSpPr>
        <p:spPr>
          <a:xfrm rot="1691834">
            <a:off x="5104863" y="3220152"/>
            <a:ext cx="830356" cy="142027"/>
          </a:xfrm>
          <a:prstGeom prst="rect">
            <a:avLst/>
          </a:prstGeom>
          <a:solidFill>
            <a:schemeClr val="bg1"/>
          </a:solidFill>
        </p:spPr>
        <p:txBody>
          <a:bodyPr wrap="none" lIns="0" tIns="0" rIns="0" bIns="0" rtlCol="0">
            <a:spAutoFit/>
          </a:bodyPr>
          <a:lstStyle/>
          <a:p>
            <a:r>
              <a:rPr lang="ja-JP" altLang="en-US" sz="923" dirty="0">
                <a:latin typeface="Meiryo UI" panose="020B0604030504040204" pitchFamily="50" charset="-128"/>
                <a:ea typeface="Meiryo UI" panose="020B0604030504040204" pitchFamily="50" charset="-128"/>
              </a:rPr>
              <a:t>西名阪自動車道</a:t>
            </a:r>
            <a:endParaRPr lang="en-US" altLang="ja-JP" sz="923" dirty="0">
              <a:latin typeface="Meiryo UI" panose="020B0604030504040204" pitchFamily="50" charset="-128"/>
              <a:ea typeface="Meiryo UI" panose="020B0604030504040204" pitchFamily="50" charset="-128"/>
            </a:endParaRPr>
          </a:p>
        </p:txBody>
      </p:sp>
      <p:sp>
        <p:nvSpPr>
          <p:cNvPr id="19" name="Rectangle 2">
            <a:extLst>
              <a:ext uri="{FF2B5EF4-FFF2-40B4-BE49-F238E27FC236}">
                <a16:creationId xmlns:a16="http://schemas.microsoft.com/office/drawing/2014/main" id="{90906CB1-6A13-C38E-9600-96A44E625CD3}"/>
              </a:ext>
            </a:extLst>
          </p:cNvPr>
          <p:cNvSpPr txBox="1">
            <a:spLocks noChangeArrowheads="1"/>
          </p:cNvSpPr>
          <p:nvPr/>
        </p:nvSpPr>
        <p:spPr bwMode="auto">
          <a:xfrm>
            <a:off x="-25400" y="-12700"/>
            <a:ext cx="9166225" cy="561975"/>
          </a:xfrm>
          <a:prstGeom prst="rect">
            <a:avLst/>
          </a:prstGeom>
          <a:gradFill rotWithShape="1">
            <a:gsLst>
              <a:gs pos="0">
                <a:schemeClr val="accent1"/>
              </a:gs>
              <a:gs pos="50000">
                <a:schemeClr val="bg1"/>
              </a:gs>
              <a:gs pos="100000">
                <a:schemeClr val="accent1"/>
              </a:gs>
            </a:gsLst>
            <a:lin ang="5400000" scaled="1"/>
          </a:gradFill>
          <a:ln>
            <a:noFill/>
          </a:ln>
          <a:effectLst/>
        </p:spPr>
        <p:txBody>
          <a:bodyPr wrap="none" lIns="91435" tIns="45717" rIns="91435" bIns="45717" anchor="ctr"/>
          <a:lstStyle>
            <a:defPPr>
              <a:defRPr lang="ja-JP"/>
            </a:defPPr>
            <a:lvl1pPr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1pPr>
            <a:lvl2pPr marL="4572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2pPr>
            <a:lvl3pPr marL="9144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3pPr>
            <a:lvl4pPr marL="13716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4pPr>
            <a:lvl5pPr marL="1828800" algn="ctr" rtl="0" eaLnBrk="0" fontAlgn="base" hangingPunct="0">
              <a:spcBef>
                <a:spcPct val="0"/>
              </a:spcBef>
              <a:spcAft>
                <a:spcPct val="0"/>
              </a:spcAft>
              <a:defRPr kumimoji="1" sz="4400" kern="1200">
                <a:solidFill>
                  <a:schemeClr val="tx1"/>
                </a:solidFill>
                <a:latin typeface="Arial" charset="0"/>
                <a:ea typeface="ＭＳ Ｐゴシック" charset="-128"/>
                <a:cs typeface="+mn-cs"/>
              </a:defRPr>
            </a:lvl5pPr>
            <a:lvl6pPr marL="22860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6pPr>
            <a:lvl7pPr marL="27432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7pPr>
            <a:lvl8pPr marL="32004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8pPr>
            <a:lvl9pPr marL="3657600" algn="l" defTabSz="914400" rtl="0" eaLnBrk="1" fontAlgn="base" latinLnBrk="0" hangingPunct="1">
              <a:spcBef>
                <a:spcPct val="0"/>
              </a:spcBef>
              <a:spcAft>
                <a:spcPct val="0"/>
              </a:spcAft>
              <a:defRPr kumimoji="1" sz="4400" kern="1200">
                <a:solidFill>
                  <a:schemeClr val="tx1"/>
                </a:solidFill>
                <a:latin typeface="Arial" charset="0"/>
                <a:ea typeface="ＭＳ Ｐゴシック" charset="-128"/>
                <a:cs typeface="+mn-cs"/>
              </a:defRPr>
            </a:lvl9pPr>
          </a:lstStyle>
          <a:p>
            <a:pPr algn="l">
              <a:defRPr/>
            </a:pP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参考（　全区間　）</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4" name="テキスト ボックス 113"/>
          <p:cNvSpPr txBox="1"/>
          <p:nvPr/>
        </p:nvSpPr>
        <p:spPr>
          <a:xfrm flipH="1">
            <a:off x="7944565" y="-43369"/>
            <a:ext cx="1199435" cy="646331"/>
          </a:xfrm>
          <a:prstGeom prst="rect">
            <a:avLst/>
          </a:prstGeom>
          <a:noFill/>
        </p:spPr>
        <p:txBody>
          <a:bodyPr wrap="square" rtlCol="0">
            <a:spAutoFit/>
          </a:bodyPr>
          <a:lstStyle/>
          <a:p>
            <a:r>
              <a:rPr kumimoji="1" lang="ja-JP" altLang="en-US" sz="3600" b="1" dirty="0">
                <a:solidFill>
                  <a:srgbClr val="0000FF"/>
                </a:solidFill>
              </a:rPr>
              <a:t>追加</a:t>
            </a:r>
          </a:p>
        </p:txBody>
      </p:sp>
    </p:spTree>
    <p:extLst>
      <p:ext uri="{BB962C8B-B14F-4D97-AF65-F5344CB8AC3E}">
        <p14:creationId xmlns:p14="http://schemas.microsoft.com/office/powerpoint/2010/main" val="2673297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395412" y="764704"/>
            <a:ext cx="835317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dirty="0">
                <a:latin typeface="ＭＳ Ｐゴシック" charset="-128"/>
              </a:rPr>
              <a:t>○事業延長</a:t>
            </a:r>
            <a:r>
              <a:rPr lang="en-US" altLang="ja-JP" sz="2000" b="1" dirty="0">
                <a:latin typeface="ＭＳ Ｐゴシック" charset="-128"/>
              </a:rPr>
              <a:t>	</a:t>
            </a:r>
            <a:r>
              <a:rPr lang="ja-JP" altLang="en-US" sz="2000" dirty="0">
                <a:latin typeface="ＭＳ Ｐゴシック" charset="-128"/>
              </a:rPr>
              <a:t>：   約 </a:t>
            </a:r>
            <a:r>
              <a:rPr lang="en-US" altLang="ja-JP" sz="2000" dirty="0">
                <a:latin typeface="ＭＳ Ｐゴシック" charset="-128"/>
              </a:rPr>
              <a:t>3.9km</a:t>
            </a:r>
            <a:r>
              <a:rPr lang="ja-JP" altLang="en-US" sz="2000" dirty="0">
                <a:latin typeface="ＭＳ Ｐゴシック" charset="-128"/>
              </a:rPr>
              <a:t>　</a:t>
            </a:r>
            <a:r>
              <a:rPr lang="ja-JP" altLang="en-US" sz="1600" dirty="0">
                <a:latin typeface="ＭＳ Ｐゴシック" charset="-128"/>
              </a:rPr>
              <a:t>（橋梁：２橋）</a:t>
            </a:r>
            <a:endParaRPr lang="en-US" altLang="ja-JP" sz="1600" dirty="0">
              <a:latin typeface="ＭＳ Ｐゴシック" charset="-128"/>
            </a:endParaRPr>
          </a:p>
          <a:p>
            <a:pPr eaLnBrk="1" hangingPunct="1">
              <a:lnSpc>
                <a:spcPct val="150000"/>
              </a:lnSpc>
              <a:spcBef>
                <a:spcPct val="0"/>
              </a:spcBef>
              <a:buFontTx/>
              <a:buNone/>
            </a:pPr>
            <a:r>
              <a:rPr lang="zh-TW" altLang="en-US" sz="2000" dirty="0">
                <a:latin typeface="ＭＳ Ｐゴシック" charset="-128"/>
              </a:rPr>
              <a:t>○</a:t>
            </a:r>
            <a:r>
              <a:rPr lang="ja-JP" altLang="en-US" sz="2000" dirty="0">
                <a:latin typeface="ＭＳ Ｐゴシック" charset="-128"/>
              </a:rPr>
              <a:t>道路</a:t>
            </a:r>
            <a:r>
              <a:rPr lang="zh-TW" altLang="en-US" sz="2000" dirty="0">
                <a:latin typeface="ＭＳ Ｐゴシック" charset="-128"/>
              </a:rPr>
              <a:t>幅員</a:t>
            </a:r>
            <a:r>
              <a:rPr lang="en-US" altLang="zh-TW" sz="2000" b="1" dirty="0">
                <a:latin typeface="ＭＳ Ｐゴシック" charset="-128"/>
              </a:rPr>
              <a:t>	</a:t>
            </a:r>
            <a:r>
              <a:rPr lang="zh-TW" altLang="en-US" sz="2000" dirty="0">
                <a:latin typeface="ＭＳ Ｐゴシック" charset="-128"/>
              </a:rPr>
              <a:t>： </a:t>
            </a:r>
            <a:r>
              <a:rPr lang="ja-JP" altLang="en-US" sz="2000" dirty="0">
                <a:latin typeface="ＭＳ Ｐゴシック" charset="-128"/>
              </a:rPr>
              <a:t>   約</a:t>
            </a:r>
            <a:r>
              <a:rPr lang="en-US" altLang="ja-JP" sz="2000" dirty="0">
                <a:latin typeface="ＭＳ Ｐゴシック" charset="-128"/>
              </a:rPr>
              <a:t>25.0m</a:t>
            </a:r>
          </a:p>
          <a:p>
            <a:pPr eaLnBrk="1" hangingPunct="1">
              <a:lnSpc>
                <a:spcPct val="150000"/>
              </a:lnSpc>
              <a:spcBef>
                <a:spcPct val="0"/>
              </a:spcBef>
              <a:buFontTx/>
              <a:buNone/>
            </a:pPr>
            <a:r>
              <a:rPr lang="ja-JP" altLang="en-US" sz="2000" dirty="0">
                <a:latin typeface="ＭＳ Ｐゴシック" charset="-128"/>
              </a:rPr>
              <a:t>　　　　　　　　　　　　</a:t>
            </a:r>
            <a:r>
              <a:rPr lang="en-US" altLang="ja-JP" sz="2000" dirty="0">
                <a:latin typeface="ＭＳ Ｐゴシック" charset="-128"/>
              </a:rPr>
              <a:t>4</a:t>
            </a:r>
            <a:r>
              <a:rPr lang="ja-JP" altLang="en-US" sz="2000" dirty="0">
                <a:latin typeface="ＭＳ Ｐゴシック" charset="-128"/>
              </a:rPr>
              <a:t>車線（</a:t>
            </a:r>
            <a:r>
              <a:rPr lang="en-US" altLang="ja-JP" sz="2000" dirty="0">
                <a:latin typeface="ＭＳ Ｐゴシック" charset="-128"/>
              </a:rPr>
              <a:t>3.25m×4</a:t>
            </a:r>
            <a:r>
              <a:rPr lang="ja-JP" altLang="en-US" sz="2000" dirty="0">
                <a:latin typeface="ＭＳ Ｐゴシック" charset="-128"/>
              </a:rPr>
              <a:t>）　自転車道（</a:t>
            </a:r>
            <a:r>
              <a:rPr lang="en-US" altLang="ja-JP" sz="2000" dirty="0">
                <a:latin typeface="ＭＳ Ｐゴシック" charset="-128"/>
              </a:rPr>
              <a:t>2.25</a:t>
            </a:r>
            <a:r>
              <a:rPr lang="ja-JP" altLang="en-US" sz="2000" dirty="0" err="1">
                <a:latin typeface="ＭＳ Ｐゴシック" charset="-128"/>
              </a:rPr>
              <a:t>ｍ</a:t>
            </a:r>
            <a:r>
              <a:rPr lang="en-US" altLang="ja-JP" sz="2000" dirty="0">
                <a:latin typeface="ＭＳ Ｐゴシック" charset="-128"/>
              </a:rPr>
              <a:t>×2</a:t>
            </a:r>
            <a:r>
              <a:rPr lang="ja-JP" altLang="en-US" sz="2000" dirty="0">
                <a:latin typeface="ＭＳ Ｐゴシック" charset="-128"/>
              </a:rPr>
              <a:t>）</a:t>
            </a:r>
            <a:endParaRPr lang="en-US" altLang="ja-JP" sz="2000" dirty="0">
              <a:latin typeface="ＭＳ Ｐゴシック" charset="-128"/>
            </a:endParaRPr>
          </a:p>
          <a:p>
            <a:pPr eaLnBrk="1" hangingPunct="1">
              <a:lnSpc>
                <a:spcPct val="150000"/>
              </a:lnSpc>
              <a:spcBef>
                <a:spcPct val="0"/>
              </a:spcBef>
              <a:buFontTx/>
              <a:buNone/>
            </a:pPr>
            <a:r>
              <a:rPr lang="ja-JP" altLang="en-US" sz="2000" dirty="0">
                <a:latin typeface="ＭＳ Ｐゴシック" charset="-128"/>
              </a:rPr>
              <a:t>　　　　　　　　　　　　歩道　両側（</a:t>
            </a:r>
            <a:r>
              <a:rPr lang="en-US" altLang="ja-JP" sz="2000" dirty="0">
                <a:latin typeface="ＭＳ Ｐゴシック" charset="-128"/>
              </a:rPr>
              <a:t>2.75m×2</a:t>
            </a:r>
            <a:r>
              <a:rPr lang="ja-JP" altLang="en-US" sz="2000" dirty="0">
                <a:latin typeface="ＭＳ Ｐゴシック" charset="-128"/>
              </a:rPr>
              <a:t>）　</a:t>
            </a:r>
          </a:p>
        </p:txBody>
      </p:sp>
      <p:sp>
        <p:nvSpPr>
          <p:cNvPr id="19459" name="正方形/長方形 5"/>
          <p:cNvSpPr>
            <a:spLocks noChangeArrowheads="1"/>
          </p:cNvSpPr>
          <p:nvPr/>
        </p:nvSpPr>
        <p:spPr bwMode="auto">
          <a:xfrm>
            <a:off x="-36512" y="477833"/>
            <a:ext cx="160332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ja-JP" altLang="en-US" sz="2200" b="1" dirty="0">
                <a:latin typeface="HGSｺﾞｼｯｸM" pitchFamily="50" charset="-128"/>
                <a:ea typeface="HGSｺﾞｼｯｸM" pitchFamily="50" charset="-128"/>
              </a:rPr>
              <a:t>■道路築造</a:t>
            </a: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8</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pic>
        <p:nvPicPr>
          <p:cNvPr id="7" name="図 6"/>
          <p:cNvPicPr>
            <a:picLocks noChangeAspect="1"/>
          </p:cNvPicPr>
          <p:nvPr/>
        </p:nvPicPr>
        <p:blipFill>
          <a:blip r:embed="rId3"/>
          <a:stretch>
            <a:fillRect/>
          </a:stretch>
        </p:blipFill>
        <p:spPr>
          <a:xfrm>
            <a:off x="2216512" y="2465395"/>
            <a:ext cx="5933964" cy="1782131"/>
          </a:xfrm>
          <a:prstGeom prst="rect">
            <a:avLst/>
          </a:prstGeom>
        </p:spPr>
      </p:pic>
      <p:sp>
        <p:nvSpPr>
          <p:cNvPr id="3" name="テキスト ボックス 2"/>
          <p:cNvSpPr txBox="1"/>
          <p:nvPr/>
        </p:nvSpPr>
        <p:spPr>
          <a:xfrm>
            <a:off x="206555" y="5301208"/>
            <a:ext cx="1569660" cy="646331"/>
          </a:xfrm>
          <a:prstGeom prst="rect">
            <a:avLst/>
          </a:prstGeom>
          <a:noFill/>
        </p:spPr>
        <p:txBody>
          <a:bodyPr wrap="none" rtlCol="0">
            <a:spAutoFit/>
          </a:bodyPr>
          <a:lstStyle/>
          <a:p>
            <a:r>
              <a:rPr kumimoji="1" lang="ja-JP" altLang="en-US" dirty="0"/>
              <a:t>大和川渡河部</a:t>
            </a:r>
            <a:endParaRPr kumimoji="1" lang="en-US" altLang="ja-JP" dirty="0"/>
          </a:p>
          <a:p>
            <a:r>
              <a:rPr kumimoji="1" lang="ja-JP" altLang="en-US" dirty="0"/>
              <a:t>標準断面</a:t>
            </a:r>
          </a:p>
        </p:txBody>
      </p:sp>
      <p:sp>
        <p:nvSpPr>
          <p:cNvPr id="10" name="テキスト ボックス 9"/>
          <p:cNvSpPr txBox="1"/>
          <p:nvPr/>
        </p:nvSpPr>
        <p:spPr>
          <a:xfrm>
            <a:off x="211151" y="2889810"/>
            <a:ext cx="1107996" cy="646331"/>
          </a:xfrm>
          <a:prstGeom prst="rect">
            <a:avLst/>
          </a:prstGeom>
          <a:noFill/>
        </p:spPr>
        <p:txBody>
          <a:bodyPr wrap="none" rtlCol="0">
            <a:spAutoFit/>
          </a:bodyPr>
          <a:lstStyle/>
          <a:p>
            <a:r>
              <a:rPr kumimoji="1" lang="ja-JP" altLang="en-US" dirty="0"/>
              <a:t>土工部</a:t>
            </a:r>
            <a:endParaRPr kumimoji="1" lang="en-US" altLang="ja-JP" dirty="0"/>
          </a:p>
          <a:p>
            <a:r>
              <a:rPr kumimoji="1" lang="ja-JP" altLang="en-US" dirty="0"/>
              <a:t>標準断面</a:t>
            </a:r>
          </a:p>
        </p:txBody>
      </p:sp>
      <p:pic>
        <p:nvPicPr>
          <p:cNvPr id="11" name="図 10"/>
          <p:cNvPicPr>
            <a:picLocks noChangeAspect="1"/>
          </p:cNvPicPr>
          <p:nvPr/>
        </p:nvPicPr>
        <p:blipFill>
          <a:blip r:embed="rId4"/>
          <a:stretch>
            <a:fillRect/>
          </a:stretch>
        </p:blipFill>
        <p:spPr>
          <a:xfrm>
            <a:off x="2302988" y="4220976"/>
            <a:ext cx="5761013" cy="2577287"/>
          </a:xfrm>
          <a:prstGeom prst="rect">
            <a:avLst/>
          </a:prstGeom>
        </p:spPr>
      </p:pic>
    </p:spTree>
    <p:extLst>
      <p:ext uri="{BB962C8B-B14F-4D97-AF65-F5344CB8AC3E}">
        <p14:creationId xmlns:p14="http://schemas.microsoft.com/office/powerpoint/2010/main" val="385010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正方形/長方形 3"/>
          <p:cNvSpPr>
            <a:spLocks noChangeArrowheads="1"/>
          </p:cNvSpPr>
          <p:nvPr/>
        </p:nvSpPr>
        <p:spPr bwMode="auto">
          <a:xfrm>
            <a:off x="55988" y="1052736"/>
            <a:ext cx="903173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tabLst>
                <a:tab pos="1612900" algn="l"/>
              </a:tabLst>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tabLst>
                <a:tab pos="1612900" algn="l"/>
              </a:tabLst>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tabLst>
                <a:tab pos="1612900" algn="l"/>
              </a:tabLst>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tabLst>
                <a:tab pos="1612900" algn="l"/>
              </a:tabLst>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tabLst>
                <a:tab pos="1612900" algn="l"/>
              </a:tabLst>
              <a:defRPr kumimoji="1" sz="2000">
                <a:solidFill>
                  <a:schemeClr val="tx1"/>
                </a:solidFill>
                <a:latin typeface="Calibri" pitchFamily="34" charset="0"/>
                <a:ea typeface="ＭＳ Ｐゴシック" charset="-128"/>
              </a:defRPr>
            </a:lvl9pPr>
          </a:lstStyle>
          <a:p>
            <a:pPr eaLnBrk="1" hangingPunct="1">
              <a:lnSpc>
                <a:spcPct val="150000"/>
              </a:lnSpc>
              <a:spcBef>
                <a:spcPct val="0"/>
              </a:spcBef>
              <a:buFontTx/>
              <a:buNone/>
            </a:pPr>
            <a:r>
              <a:rPr lang="ja-JP" altLang="en-US" sz="2000" b="1" dirty="0">
                <a:latin typeface="ＭＳ Ｐゴシック" charset="-128"/>
              </a:rPr>
              <a:t>○全体事業費　</a:t>
            </a:r>
            <a:r>
              <a:rPr lang="en-US" altLang="ja-JP" sz="2000" b="1" dirty="0">
                <a:latin typeface="ＭＳ Ｐゴシック" charset="-128"/>
              </a:rPr>
              <a:t>	</a:t>
            </a:r>
            <a:r>
              <a:rPr lang="ja-JP" altLang="en-US" sz="2000" b="1" dirty="0">
                <a:latin typeface="ＭＳ Ｐゴシック" charset="-128"/>
              </a:rPr>
              <a:t>：   約</a:t>
            </a:r>
            <a:r>
              <a:rPr lang="en-US" altLang="ja-JP" sz="2000" b="1" dirty="0">
                <a:latin typeface="ＭＳ Ｐゴシック" charset="-128"/>
              </a:rPr>
              <a:t>258.1</a:t>
            </a:r>
            <a:r>
              <a:rPr lang="zh-TW" altLang="en-US" sz="2000" b="1" dirty="0">
                <a:latin typeface="ＭＳ Ｐゴシック" charset="-128"/>
              </a:rPr>
              <a:t>億円</a:t>
            </a:r>
            <a:r>
              <a:rPr lang="ja-JP" altLang="en-US" sz="1600" b="1" dirty="0">
                <a:latin typeface="ＭＳ Ｐゴシック" charset="-128"/>
              </a:rPr>
              <a:t>「約</a:t>
            </a:r>
            <a:r>
              <a:rPr lang="en-US" altLang="ja-JP" sz="1600" b="1" dirty="0">
                <a:latin typeface="ＭＳ Ｐゴシック" charset="-128"/>
              </a:rPr>
              <a:t>209.4</a:t>
            </a:r>
            <a:r>
              <a:rPr lang="ja-JP" altLang="en-US" sz="1600" b="1" dirty="0">
                <a:latin typeface="ＭＳ Ｐゴシック" charset="-128"/>
              </a:rPr>
              <a:t>億円」</a:t>
            </a:r>
            <a:r>
              <a:rPr lang="zh-TW" altLang="en-US" sz="2000" b="1" dirty="0">
                <a:latin typeface="ＭＳ Ｐゴシック" charset="-128"/>
              </a:rPr>
              <a:t>　</a:t>
            </a:r>
            <a:r>
              <a:rPr lang="en-US" altLang="zh-TW" sz="2000" b="1" dirty="0">
                <a:latin typeface="ＭＳ Ｐゴシック" charset="-128"/>
              </a:rPr>
              <a:t>〔</a:t>
            </a:r>
            <a:r>
              <a:rPr lang="zh-TW" altLang="en-US" sz="2000" b="1" dirty="0">
                <a:latin typeface="ＭＳ Ｐゴシック" charset="-128"/>
              </a:rPr>
              <a:t>国</a:t>
            </a:r>
            <a:r>
              <a:rPr lang="ja-JP" altLang="en-US" sz="2000" b="1" dirty="0">
                <a:latin typeface="ＭＳ Ｐゴシック" charset="-128"/>
              </a:rPr>
              <a:t>：</a:t>
            </a:r>
            <a:r>
              <a:rPr lang="en-US" altLang="ja-JP" sz="2000" b="1" dirty="0">
                <a:latin typeface="ＭＳ Ｐゴシック" charset="-128"/>
              </a:rPr>
              <a:t>141.9</a:t>
            </a:r>
            <a:r>
              <a:rPr lang="zh-TW" altLang="en-US" sz="2000" b="1" dirty="0">
                <a:latin typeface="ＭＳ Ｐゴシック" charset="-128"/>
              </a:rPr>
              <a:t>億円、府</a:t>
            </a:r>
            <a:r>
              <a:rPr lang="ja-JP" altLang="en-US" sz="2000" b="1" dirty="0">
                <a:latin typeface="ＭＳ Ｐゴシック" charset="-128"/>
              </a:rPr>
              <a:t>：</a:t>
            </a:r>
            <a:r>
              <a:rPr lang="en-US" altLang="ja-JP" sz="2000" b="1" dirty="0">
                <a:latin typeface="ＭＳ Ｐゴシック" charset="-128"/>
              </a:rPr>
              <a:t>116.2</a:t>
            </a:r>
            <a:r>
              <a:rPr lang="zh-TW" altLang="en-US" sz="2000" b="1" dirty="0">
                <a:latin typeface="ＭＳ Ｐゴシック" charset="-128"/>
              </a:rPr>
              <a:t>億円</a:t>
            </a:r>
            <a:r>
              <a:rPr lang="en-US" altLang="zh-TW" sz="2000" b="1" dirty="0">
                <a:latin typeface="ＭＳ Ｐゴシック" charset="-128"/>
              </a:rPr>
              <a:t>〕 </a:t>
            </a: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内訳</a:t>
            </a:r>
            <a:r>
              <a:rPr lang="en-US" altLang="ja-JP" sz="2000" b="1" dirty="0">
                <a:latin typeface="ＭＳ Ｐゴシック" charset="-128"/>
              </a:rPr>
              <a:t>】</a:t>
            </a:r>
            <a:r>
              <a:rPr lang="ja-JP" altLang="en-US" sz="2000" b="1" dirty="0">
                <a:latin typeface="ＭＳ Ｐゴシック" charset="-128"/>
              </a:rPr>
              <a:t>　調査費　約　</a:t>
            </a:r>
            <a:r>
              <a:rPr lang="en-US" altLang="ja-JP" sz="2000" b="1" dirty="0">
                <a:latin typeface="ＭＳ Ｐゴシック" charset="-128"/>
              </a:rPr>
              <a:t>6.1</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5.6</a:t>
            </a:r>
            <a:r>
              <a:rPr lang="ja-JP" altLang="en-US" sz="1600" b="1" dirty="0">
                <a:latin typeface="ＭＳ Ｐゴシック" charset="-128"/>
              </a:rPr>
              <a:t>億円」</a:t>
            </a:r>
            <a:endParaRPr lang="en-US" altLang="ja-JP" sz="16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用地費　約　</a:t>
            </a:r>
            <a:r>
              <a:rPr lang="en-US" altLang="ja-JP" sz="2000" b="1" dirty="0">
                <a:latin typeface="ＭＳ Ｐゴシック" charset="-128"/>
              </a:rPr>
              <a:t>116.3</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120.1</a:t>
            </a:r>
            <a:r>
              <a:rPr lang="ja-JP" altLang="en-US" sz="1600" b="1" dirty="0">
                <a:latin typeface="ＭＳ Ｐゴシック" charset="-128"/>
              </a:rPr>
              <a:t>億円」</a:t>
            </a:r>
            <a:r>
              <a:rPr lang="ja-JP" altLang="en-US" sz="2000" b="1" dirty="0">
                <a:latin typeface="ＭＳ Ｐゴシック" charset="-128"/>
              </a:rPr>
              <a:t>（うち　補償費　約</a:t>
            </a:r>
            <a:r>
              <a:rPr lang="en-US" altLang="ja-JP" sz="2000" b="1" dirty="0">
                <a:latin typeface="ＭＳ Ｐゴシック" charset="-128"/>
              </a:rPr>
              <a:t>32.3</a:t>
            </a:r>
            <a:r>
              <a:rPr lang="ja-JP" altLang="en-US" sz="2000" b="1" dirty="0">
                <a:latin typeface="ＭＳ Ｐゴシック" charset="-128"/>
              </a:rPr>
              <a:t>億円）</a:t>
            </a:r>
            <a:endParaRPr lang="en-US" altLang="ja-JP" sz="2000" b="1" dirty="0">
              <a:latin typeface="ＭＳ Ｐゴシック" charset="-128"/>
            </a:endParaRPr>
          </a:p>
          <a:p>
            <a:pPr eaLnBrk="1" hangingPunct="1">
              <a:lnSpc>
                <a:spcPct val="150000"/>
              </a:lnSpc>
              <a:spcBef>
                <a:spcPct val="0"/>
              </a:spcBef>
              <a:buNone/>
            </a:pPr>
            <a:r>
              <a:rPr lang="ja-JP" altLang="en-US" sz="2000" b="1" dirty="0">
                <a:latin typeface="ＭＳ Ｐゴシック" charset="-128"/>
              </a:rPr>
              <a:t>　　　　　　工事費　約　</a:t>
            </a:r>
            <a:r>
              <a:rPr lang="en-US" altLang="ja-JP" sz="2000" b="1" dirty="0">
                <a:latin typeface="ＭＳ Ｐゴシック" charset="-128"/>
              </a:rPr>
              <a:t>135.7</a:t>
            </a:r>
            <a:r>
              <a:rPr lang="ja-JP" altLang="en-US" sz="2000" b="1" dirty="0">
                <a:latin typeface="ＭＳ Ｐゴシック" charset="-128"/>
              </a:rPr>
              <a:t>億円「</a:t>
            </a:r>
            <a:r>
              <a:rPr lang="ja-JP" altLang="en-US" sz="1600" b="1" dirty="0">
                <a:latin typeface="ＭＳ Ｐゴシック" charset="-128"/>
              </a:rPr>
              <a:t>約　</a:t>
            </a:r>
            <a:r>
              <a:rPr lang="en-US" altLang="ja-JP" sz="1600" b="1" dirty="0">
                <a:latin typeface="ＭＳ Ｐゴシック" charset="-128"/>
              </a:rPr>
              <a:t>83.7</a:t>
            </a:r>
            <a:r>
              <a:rPr lang="ja-JP" altLang="en-US" sz="1600" b="1" dirty="0">
                <a:latin typeface="ＭＳ Ｐゴシック" charset="-128"/>
              </a:rPr>
              <a:t>億円」</a:t>
            </a:r>
            <a:r>
              <a:rPr lang="ja-JP" altLang="en-US" sz="2000" b="1" dirty="0">
                <a:latin typeface="ＭＳ Ｐゴシック" charset="-128"/>
              </a:rPr>
              <a:t>（うち　電線共同溝　約</a:t>
            </a:r>
            <a:r>
              <a:rPr lang="en-US" altLang="ja-JP" sz="2000" b="1" dirty="0">
                <a:latin typeface="ＭＳ Ｐゴシック" charset="-128"/>
              </a:rPr>
              <a:t>27.9</a:t>
            </a:r>
            <a:r>
              <a:rPr lang="ja-JP" altLang="en-US" sz="2000" b="1" dirty="0">
                <a:latin typeface="ＭＳ Ｐゴシック" charset="-128"/>
              </a:rPr>
              <a:t>億円）</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en-US" altLang="ja-JP" sz="1600" dirty="0">
                <a:latin typeface="ＭＳ Ｐゴシック" charset="-128"/>
              </a:rPr>
              <a:t>※</a:t>
            </a:r>
            <a:r>
              <a:rPr lang="ja-JP" altLang="en-US" sz="1600" dirty="0">
                <a:latin typeface="ＭＳ Ｐゴシック" charset="-128"/>
              </a:rPr>
              <a:t>「　」内は、平成</a:t>
            </a:r>
            <a:r>
              <a:rPr lang="en-US" altLang="ja-JP" sz="1600" dirty="0">
                <a:latin typeface="ＭＳ Ｐゴシック" charset="-128"/>
              </a:rPr>
              <a:t>28</a:t>
            </a:r>
            <a:r>
              <a:rPr lang="ja-JP" altLang="en-US" sz="1600" dirty="0">
                <a:latin typeface="ＭＳ Ｐゴシック" charset="-128"/>
              </a:rPr>
              <a:t>年度　事前評価時点</a:t>
            </a:r>
          </a:p>
          <a:p>
            <a:pPr eaLnBrk="1" hangingPunct="1">
              <a:lnSpc>
                <a:spcPct val="150000"/>
              </a:lnSpc>
              <a:spcBef>
                <a:spcPct val="0"/>
              </a:spcBef>
              <a:buFontTx/>
              <a:buNone/>
            </a:pPr>
            <a:r>
              <a:rPr lang="ja-JP" altLang="en-US" sz="2000" b="1" dirty="0">
                <a:latin typeface="ＭＳ Ｐゴシック" charset="-128"/>
              </a:rPr>
              <a:t>　　　　　</a:t>
            </a:r>
            <a:endParaRPr lang="en-US" altLang="ja-JP" sz="2000" b="1" dirty="0">
              <a:latin typeface="ＭＳ Ｐゴシック" charset="-128"/>
            </a:endParaRPr>
          </a:p>
          <a:p>
            <a:pPr eaLnBrk="1" hangingPunct="1">
              <a:lnSpc>
                <a:spcPct val="150000"/>
              </a:lnSpc>
              <a:spcBef>
                <a:spcPct val="0"/>
              </a:spcBef>
              <a:buFontTx/>
              <a:buNone/>
            </a:pPr>
            <a:r>
              <a:rPr lang="en-US" altLang="ja-JP" sz="2000" b="1" dirty="0">
                <a:latin typeface="ＭＳ Ｐゴシック" charset="-128"/>
              </a:rPr>
              <a:t>【</a:t>
            </a:r>
            <a:r>
              <a:rPr lang="ja-JP" altLang="en-US" sz="2000" b="1" dirty="0">
                <a:latin typeface="ＭＳ Ｐゴシック" charset="-128"/>
              </a:rPr>
              <a:t>事業費の積算根拠</a:t>
            </a:r>
            <a:r>
              <a:rPr lang="en-US" altLang="ja-JP" sz="2000" b="1" dirty="0">
                <a:latin typeface="ＭＳ Ｐゴシック" charset="-128"/>
              </a:rPr>
              <a:t>】</a:t>
            </a:r>
          </a:p>
          <a:p>
            <a:pPr eaLnBrk="1" hangingPunct="1">
              <a:lnSpc>
                <a:spcPct val="150000"/>
              </a:lnSpc>
              <a:spcBef>
                <a:spcPct val="0"/>
              </a:spcBef>
              <a:buFontTx/>
              <a:buNone/>
            </a:pPr>
            <a:r>
              <a:rPr lang="ja-JP" altLang="en-US" sz="2000" b="1" dirty="0">
                <a:latin typeface="ＭＳ Ｐゴシック" charset="-128"/>
              </a:rPr>
              <a:t>・予備設計成果</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・用地費単価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・補償費単価　⇒戸建住宅</a:t>
            </a:r>
            <a:r>
              <a:rPr lang="en-US" altLang="ja-JP" sz="2000" b="1" dirty="0">
                <a:latin typeface="ＭＳ Ｐゴシック" charset="-128"/>
              </a:rPr>
              <a:t>31,000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（本事業の実績より）</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工場　</a:t>
            </a:r>
            <a:r>
              <a:rPr lang="en-US" altLang="ja-JP" sz="2000" b="1" dirty="0">
                <a:latin typeface="ＭＳ Ｐゴシック" charset="-128"/>
              </a:rPr>
              <a:t>10,000</a:t>
            </a:r>
            <a:r>
              <a:rPr lang="ja-JP" altLang="en-US" sz="2000" b="1" dirty="0">
                <a:latin typeface="ＭＳ Ｐゴシック" charset="-128"/>
              </a:rPr>
              <a:t>～</a:t>
            </a:r>
            <a:r>
              <a:rPr lang="en-US" altLang="ja-JP" sz="2000" b="1" dirty="0">
                <a:latin typeface="ＭＳ Ｐゴシック" charset="-128"/>
              </a:rPr>
              <a:t>340,000</a:t>
            </a:r>
            <a:r>
              <a:rPr lang="ja-JP" altLang="en-US" sz="2000" b="1" dirty="0">
                <a:latin typeface="ＭＳ Ｐゴシック" charset="-128"/>
              </a:rPr>
              <a:t>千円</a:t>
            </a:r>
            <a:r>
              <a:rPr lang="en-US" altLang="ja-JP" sz="2000" b="1" dirty="0">
                <a:latin typeface="ＭＳ Ｐゴシック" charset="-128"/>
              </a:rPr>
              <a:t>/</a:t>
            </a:r>
            <a:r>
              <a:rPr lang="ja-JP" altLang="en-US" sz="2000" b="1" dirty="0">
                <a:latin typeface="ＭＳ Ｐゴシック" charset="-128"/>
              </a:rPr>
              <a:t>戸　（他事業の実績及び補償算定）</a:t>
            </a:r>
            <a:endParaRPr lang="en-US" altLang="ja-JP" sz="2000" b="1" dirty="0">
              <a:latin typeface="ＭＳ Ｐゴシック" charset="-128"/>
            </a:endParaRPr>
          </a:p>
          <a:p>
            <a:pPr eaLnBrk="1" hangingPunct="1">
              <a:lnSpc>
                <a:spcPct val="150000"/>
              </a:lnSpc>
              <a:spcBef>
                <a:spcPct val="0"/>
              </a:spcBef>
              <a:buFontTx/>
              <a:buNone/>
            </a:pPr>
            <a:r>
              <a:rPr lang="ja-JP" altLang="en-US" sz="2000" b="1" dirty="0">
                <a:latin typeface="ＭＳ Ｐゴシック" charset="-128"/>
              </a:rPr>
              <a:t>　　　　　　　　　　</a:t>
            </a:r>
            <a:r>
              <a:rPr lang="ja-JP" altLang="en-US" sz="2000" b="1" dirty="0">
                <a:solidFill>
                  <a:srgbClr val="FF0000"/>
                </a:solidFill>
                <a:latin typeface="ＭＳ Ｐゴシック" charset="-128"/>
              </a:rPr>
              <a:t>　</a:t>
            </a:r>
            <a:endParaRPr lang="en-US" altLang="ja-JP" sz="2000" b="1" dirty="0">
              <a:solidFill>
                <a:srgbClr val="FF0000"/>
              </a:solidFill>
              <a:latin typeface="ＭＳ Ｐゴシック" charset="-128"/>
            </a:endParaRPr>
          </a:p>
        </p:txBody>
      </p:sp>
      <p:sp>
        <p:nvSpPr>
          <p:cNvPr id="19460" name="スライド番号プレースホルダー 3"/>
          <p:cNvSpPr>
            <a:spLocks noGrp="1"/>
          </p:cNvSpPr>
          <p:nvPr>
            <p:ph type="sldNum" sz="quarter" idx="12"/>
          </p:nvPr>
        </p:nvSpPr>
        <p:spPr bwMode="auto">
          <a:xfrm>
            <a:off x="8532813" y="6477000"/>
            <a:ext cx="606425"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fld id="{51625229-A77D-4CC6-BDE6-17CD8CCC9D0E}" type="slidenum">
              <a:rPr lang="ja-JP" altLang="en-US" sz="2000" smtClean="0">
                <a:latin typeface="Arial" charset="0"/>
              </a:rPr>
              <a:pPr eaLnBrk="1" hangingPunct="1">
                <a:spcBef>
                  <a:spcPct val="0"/>
                </a:spcBef>
                <a:buFontTx/>
                <a:buNone/>
              </a:pPr>
              <a:t>9</a:t>
            </a:fld>
            <a:endParaRPr lang="ja-JP" altLang="en-US" sz="2000">
              <a:latin typeface="Arial" charset="0"/>
            </a:endParaRPr>
          </a:p>
        </p:txBody>
      </p:sp>
      <p:sp>
        <p:nvSpPr>
          <p:cNvPr id="6" name="タイトル 2"/>
          <p:cNvSpPr txBox="1">
            <a:spLocks/>
          </p:cNvSpPr>
          <p:nvPr/>
        </p:nvSpPr>
        <p:spPr>
          <a:xfrm>
            <a:off x="0" y="0"/>
            <a:ext cx="9144000" cy="554038"/>
          </a:xfrm>
          <a:prstGeom prst="rect">
            <a:avLst/>
          </a:prstGeom>
          <a:gradFill>
            <a:gsLst>
              <a:gs pos="0">
                <a:schemeClr val="accent1"/>
              </a:gs>
              <a:gs pos="50000">
                <a:schemeClr val="bg1"/>
              </a:gs>
              <a:gs pos="100000">
                <a:schemeClr val="accent1"/>
              </a:gs>
            </a:gsLst>
            <a:lin ang="5400000" scaled="0"/>
          </a:gradFill>
        </p:spPr>
        <p:txBody>
          <a:bodyPr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defRPr/>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１．事業概要</a:t>
            </a:r>
          </a:p>
        </p:txBody>
      </p:sp>
    </p:spTree>
    <p:extLst>
      <p:ext uri="{BB962C8B-B14F-4D97-AF65-F5344CB8AC3E}">
        <p14:creationId xmlns:p14="http://schemas.microsoft.com/office/powerpoint/2010/main" val="156194053"/>
      </p:ext>
    </p:extLst>
  </p:cSld>
  <p:clrMapOvr>
    <a:masterClrMapping/>
  </p:clrMapOvr>
</p:sld>
</file>

<file path=ppt/theme/theme1.xml><?xml version="1.0" encoding="utf-8"?>
<a:theme xmlns:a="http://schemas.openxmlformats.org/drawingml/2006/main" name="Office テーマ">
  <a:themeElements>
    <a:clrScheme name="ユーザー定義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1F497D"/>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5D4A840C0B79842806973E30B2A13A0" ma:contentTypeVersion="2" ma:contentTypeDescription="新しいドキュメントを作成します。" ma:contentTypeScope="" ma:versionID="0d2eb14373c5b4000c128cfcdd3fcf60">
  <xsd:schema xmlns:xsd="http://www.w3.org/2001/XMLSchema" xmlns:xs="http://www.w3.org/2001/XMLSchema" xmlns:p="http://schemas.microsoft.com/office/2006/metadata/properties" xmlns:ns1="http://schemas.microsoft.com/sharepoint/v3" xmlns:ns2="4e21aece-359b-4e6f-8f54-c70e1e237c6a" targetNamespace="http://schemas.microsoft.com/office/2006/metadata/properties" ma:root="true" ma:fieldsID="db23b4eb53cfac3bdce39f3dd831b7a7" ns1:_="" ns2:_="">
    <xsd:import namespace="http://schemas.microsoft.com/sharepoint/v3"/>
    <xsd:import namespace="4e21aece-359b-4e6f-8f54-c70e1e237c6a"/>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スケジュールの開始日" ma:description="[スケジュールの開始日] は、発行機能により作成されたサイト列です。このページがサイトの閲覧者に表示される最初の日時を示すために使われます。" ma:hidden="true" ma:internalName="PublishingStartDate">
      <xsd:simpleType>
        <xsd:restriction base="dms:Unknown"/>
      </xsd:simpleType>
    </xsd:element>
    <xsd:element name="PublishingExpirationDate" ma:index="9" nillable="true" ma:displayName="スケジュールの終了日" ma:description="[スケジュールの終了日] は、発行機能により作成されたサイト列です。このページがサイトの閲覧者に表示されなくなる日時を示すために使われます。"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e21aece-359b-4e6f-8f54-c70e1e237c6a" elementFormDefault="qualified">
    <xsd:import namespace="http://schemas.microsoft.com/office/2006/documentManagement/types"/>
    <xsd:import namespace="http://schemas.microsoft.com/office/infopath/2007/PartnerControls"/>
    <xsd:element name="SharedWithUsers" ma:index="10"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1C2A7C-4367-4520-81EE-A7F266CF4AD7}">
  <ds:schemaRefs>
    <ds:schemaRef ds:uri="http://purl.org/dc/dcmitype/"/>
    <ds:schemaRef ds:uri="http://purl.org/dc/elements/1.1/"/>
    <ds:schemaRef ds:uri="http://schemas.microsoft.com/office/2006/metadata/properties"/>
    <ds:schemaRef ds:uri="4e21aece-359b-4e6f-8f54-c70e1e237c6a"/>
    <ds:schemaRef ds:uri="http://schemas.microsoft.com/sharepoint/v3"/>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60673909-9E68-4D70-A83F-6DC2A369A3BC}">
  <ds:schemaRefs>
    <ds:schemaRef ds:uri="http://schemas.microsoft.com/sharepoint/v3/contenttype/forms"/>
  </ds:schemaRefs>
</ds:datastoreItem>
</file>

<file path=customXml/itemProps3.xml><?xml version="1.0" encoding="utf-8"?>
<ds:datastoreItem xmlns:ds="http://schemas.openxmlformats.org/officeDocument/2006/customXml" ds:itemID="{167B4BC4-8230-4AB5-968D-CFC84A3010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e21aece-359b-4e6f-8f54-c70e1e237c6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10943</TotalTime>
  <Words>5264</Words>
  <Application>Microsoft Office PowerPoint</Application>
  <PresentationFormat>画面に合わせる (4:3)</PresentationFormat>
  <Paragraphs>879</Paragraphs>
  <Slides>24</Slides>
  <Notes>13</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24</vt:i4>
      </vt:variant>
    </vt:vector>
  </HeadingPairs>
  <TitlesOfParts>
    <vt:vector size="38" baseType="lpstr">
      <vt:lpstr>HGPｺﾞｼｯｸM</vt:lpstr>
      <vt:lpstr>HGSｺﾞｼｯｸM</vt:lpstr>
      <vt:lpstr>HG丸ｺﾞｼｯｸM-PRO</vt:lpstr>
      <vt:lpstr>Meiryo UI</vt:lpstr>
      <vt:lpstr>ＭＳ Ｐゴシック</vt:lpstr>
      <vt:lpstr>ＭＳ ゴシック</vt:lpstr>
      <vt:lpstr>新細明體</vt:lpstr>
      <vt:lpstr>宋体</vt:lpstr>
      <vt:lpstr>Arial</vt:lpstr>
      <vt:lpstr>Calibri</vt:lpstr>
      <vt:lpstr>Times New Roman</vt:lpstr>
      <vt:lpstr>Viner Hand ITC</vt:lpstr>
      <vt:lpstr>Wingdings</vt:lpstr>
      <vt:lpstr>Office テーマ</vt:lpstr>
      <vt:lpstr>PowerPoint プレゼンテーション</vt:lpstr>
      <vt:lpstr>１．事業概要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２．事業の必要性等に関する視点</vt:lpstr>
      <vt:lpstr>PowerPoint プレゼンテーション</vt:lpstr>
      <vt:lpstr>PowerPoint プレゼンテーション</vt:lpstr>
      <vt:lpstr>PowerPoint プレゼンテーション</vt:lpstr>
      <vt:lpstr>PowerPoint プレゼンテーション</vt:lpstr>
      <vt:lpstr>３．事業の進捗の見込み、コスト縮減の工夫等</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麻野　員代</dc:creator>
  <cp:lastModifiedBy>松本　公一</cp:lastModifiedBy>
  <cp:revision>360</cp:revision>
  <cp:lastPrinted>2023-09-25T04:26:11Z</cp:lastPrinted>
  <dcterms:created xsi:type="dcterms:W3CDTF">2016-08-02T07:09:19Z</dcterms:created>
  <dcterms:modified xsi:type="dcterms:W3CDTF">2023-10-03T06:56:05Z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0x01010085D4A840C0B79842806973E30B2A13A0</vt:lpwstr>
  </property>
</Properties>
</file>