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80" d="100"/>
          <a:sy n="80" d="100"/>
        </p:scale>
        <p:origin x="1584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84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13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18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75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43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2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5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64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2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39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71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04862-BCA7-4F6D-A96B-194A76BD7B39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67CBD-04DE-4236-8C2C-B0A942B7F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23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/>
          <p:cNvSpPr txBox="1"/>
          <p:nvPr/>
        </p:nvSpPr>
        <p:spPr>
          <a:xfrm>
            <a:off x="3606799" y="1582239"/>
            <a:ext cx="3032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0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000" dirty="0" smtClean="0"/>
              <a:t>　　　　：</a:t>
            </a:r>
            <a:r>
              <a:rPr lang="ja-JP" altLang="en-US" sz="10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業務</a:t>
            </a:r>
            <a:r>
              <a:rPr lang="ja-JP" altLang="en-US" sz="10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支援システムを使用するもの</a:t>
            </a:r>
            <a:endParaRPr kumimoji="1" lang="ja-JP" altLang="en-US" sz="100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9452" y="967030"/>
            <a:ext cx="4179094" cy="336055"/>
          </a:xfrm>
        </p:spPr>
        <p:txBody>
          <a:bodyPr>
            <a:normAutofit/>
          </a:bodyPr>
          <a:lstStyle/>
          <a:p>
            <a:r>
              <a:rPr lang="ja-JP" altLang="en-US" sz="1600" dirty="0" smtClean="0"/>
              <a:t>申請受付・審査・補正・</a:t>
            </a:r>
            <a:r>
              <a:rPr lang="ja-JP" altLang="en-US" sz="1600" dirty="0"/>
              <a:t>発送</a:t>
            </a:r>
            <a:r>
              <a:rPr lang="ja-JP" altLang="en-US" sz="1600" dirty="0" smtClean="0"/>
              <a:t>業務等フロー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2370" y="1375654"/>
            <a:ext cx="734165" cy="21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823" dirty="0"/>
          </a:p>
        </p:txBody>
      </p:sp>
      <p:sp>
        <p:nvSpPr>
          <p:cNvPr id="6" name="角丸四角形 5"/>
          <p:cNvSpPr/>
          <p:nvPr/>
        </p:nvSpPr>
        <p:spPr>
          <a:xfrm>
            <a:off x="946089" y="4081301"/>
            <a:ext cx="2297728" cy="496892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行政オンラインシステムによる申請</a:t>
            </a:r>
            <a:r>
              <a:rPr lang="ja-JP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受付</a:t>
            </a:r>
            <a:r>
              <a:rPr lang="ja-JP" altLang="en-US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（原則）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988382" y="4078389"/>
            <a:ext cx="2052000" cy="497986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郵送</a:t>
            </a:r>
            <a:r>
              <a:rPr lang="ja-JP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に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よる申請</a:t>
            </a:r>
            <a:r>
              <a:rPr lang="ja-JP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受付</a:t>
            </a:r>
            <a:r>
              <a:rPr lang="ja-JP" altLang="en-US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（例外）</a:t>
            </a:r>
            <a:endParaRPr lang="en-US" altLang="ja-JP" sz="1050" kern="100" dirty="0" smtClean="0"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郵送申請の場合は、郵送や</a:t>
            </a:r>
            <a:endParaRPr lang="en-US" altLang="ja-JP" sz="1050" kern="100" dirty="0" smtClean="0"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メール等</a:t>
            </a:r>
            <a:r>
              <a:rPr lang="ja-JP" altLang="en-US" sz="105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で補正依頼を行う</a:t>
            </a:r>
            <a:endParaRPr 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1827484" y="4614346"/>
            <a:ext cx="327660" cy="388276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995212" y="5083249"/>
            <a:ext cx="2052000" cy="4780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申請</a:t>
            </a:r>
            <a:r>
              <a:rPr lang="ja-JP" altLang="en-US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者等データ</a:t>
            </a: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（イ）</a:t>
            </a:r>
            <a:r>
              <a:rPr lang="ja-JP" altLang="en-US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の業務支援システムへの取り込み</a:t>
            </a:r>
            <a:endParaRPr lang="en-US" altLang="ja-JP" sz="1100" kern="100" dirty="0" smtClean="0">
              <a:solidFill>
                <a:srgbClr val="000000"/>
              </a:solidFill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2581100" y="8030574"/>
            <a:ext cx="468842" cy="927251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50" kern="100" dirty="0" smtClean="0">
                <a:solidFill>
                  <a:srgbClr val="000000"/>
                </a:solidFill>
                <a:effectLst/>
                <a:latin typeface="UD デジタル 教科書体 NP-R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支給決定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95211" y="7413198"/>
            <a:ext cx="4836421" cy="34682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支給・不支給リスト作成及び府への提出</a:t>
            </a:r>
            <a:endParaRPr lang="en-US" altLang="ja-JP" sz="11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51972" y="9002090"/>
            <a:ext cx="2965725" cy="53925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①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行政オンラインシステムのステータス変更</a:t>
            </a:r>
            <a:endParaRPr lang="en-US" altLang="ja-JP" sz="105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②ギフトカード発送</a:t>
            </a:r>
            <a:endParaRPr lang="en-US" altLang="ja-JP" sz="1100" kern="100" dirty="0" smtClean="0">
              <a:solidFill>
                <a:srgbClr val="000000"/>
              </a:solidFill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560980" y="9001779"/>
            <a:ext cx="2479402" cy="39318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不支給決定通知</a:t>
            </a:r>
            <a:endParaRPr lang="en-US" altLang="ja-JP" sz="11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（行政オンラインシステム等使用）</a:t>
            </a:r>
            <a:endParaRPr lang="en-US" altLang="ja-JP" sz="1100" kern="100" dirty="0" smtClean="0">
              <a:solidFill>
                <a:srgbClr val="000000"/>
              </a:solidFill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988382" y="5082121"/>
            <a:ext cx="2052000" cy="478067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行政</a:t>
            </a:r>
            <a:r>
              <a:rPr lang="ja-JP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オンラインシステム</a:t>
            </a:r>
            <a:r>
              <a:rPr lang="ja-JP" altLang="en-US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への入力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下矢印 22"/>
          <p:cNvSpPr/>
          <p:nvPr/>
        </p:nvSpPr>
        <p:spPr>
          <a:xfrm>
            <a:off x="4850552" y="4614346"/>
            <a:ext cx="327660" cy="388276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4" name="下矢印 23"/>
          <p:cNvSpPr/>
          <p:nvPr/>
        </p:nvSpPr>
        <p:spPr>
          <a:xfrm>
            <a:off x="1834692" y="5647219"/>
            <a:ext cx="327660" cy="388800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下矢印 24"/>
          <p:cNvSpPr/>
          <p:nvPr/>
        </p:nvSpPr>
        <p:spPr>
          <a:xfrm rot="5400000">
            <a:off x="3344436" y="4949507"/>
            <a:ext cx="327660" cy="737820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3090751" y="6961214"/>
            <a:ext cx="358999" cy="388800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3664249" y="8030574"/>
            <a:ext cx="483816" cy="927252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50" kern="100" dirty="0" smtClean="0">
                <a:solidFill>
                  <a:srgbClr val="000000"/>
                </a:solidFill>
                <a:effectLst/>
                <a:latin typeface="UD デジタル 教科書体 NP-R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不支給決定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1972" y="5274989"/>
            <a:ext cx="80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補正</a:t>
            </a:r>
            <a:r>
              <a:rPr kumimoji="1" lang="ja-JP" altLang="en-US" sz="9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依頼を行う場合</a:t>
            </a:r>
            <a:endParaRPr kumimoji="1" lang="ja-JP" altLang="en-US" sz="9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" name="右カーブ矢印 8"/>
          <p:cNvSpPr/>
          <p:nvPr/>
        </p:nvSpPr>
        <p:spPr>
          <a:xfrm rot="10800000" flipH="1">
            <a:off x="819687" y="4578193"/>
            <a:ext cx="329856" cy="1779505"/>
          </a:xfrm>
          <a:prstGeom prst="curvedRightArrow">
            <a:avLst>
              <a:gd name="adj1" fmla="val 25000"/>
              <a:gd name="adj2" fmla="val 50000"/>
              <a:gd name="adj3" fmla="val 30538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86939" y="7777610"/>
            <a:ext cx="19993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府が支給及び不支給の決定を行う。</a:t>
            </a:r>
            <a:endParaRPr kumimoji="1" lang="ja-JP" altLang="en-US" sz="900" dirty="0"/>
          </a:p>
        </p:txBody>
      </p:sp>
      <p:sp>
        <p:nvSpPr>
          <p:cNvPr id="33" name="角丸四角形 32"/>
          <p:cNvSpPr/>
          <p:nvPr/>
        </p:nvSpPr>
        <p:spPr>
          <a:xfrm>
            <a:off x="967275" y="2473425"/>
            <a:ext cx="4188925" cy="4911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kern="100" dirty="0" smtClean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府が提供</a:t>
            </a: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する支給</a:t>
            </a: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対象施設一覧</a:t>
            </a:r>
            <a:r>
              <a:rPr lang="ja-JP" altLang="en-US" sz="11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データ（ア）の</a:t>
            </a:r>
            <a:endParaRPr lang="en-US" altLang="ja-JP" sz="11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業務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支援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システム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へ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の取り込み</a:t>
            </a:r>
            <a:endParaRPr lang="en-US" altLang="ja-JP" sz="105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4" name="下矢印 33"/>
          <p:cNvSpPr/>
          <p:nvPr/>
        </p:nvSpPr>
        <p:spPr>
          <a:xfrm>
            <a:off x="1827484" y="3088589"/>
            <a:ext cx="327660" cy="971972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6" name="下矢印 35"/>
          <p:cNvSpPr/>
          <p:nvPr/>
        </p:nvSpPr>
        <p:spPr>
          <a:xfrm>
            <a:off x="1830684" y="2051184"/>
            <a:ext cx="327660" cy="388276"/>
          </a:xfrm>
          <a:prstGeom prst="downArrow">
            <a:avLst>
              <a:gd name="adj1" fmla="val 50000"/>
              <a:gd name="adj2" fmla="val 4206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972522" y="1543203"/>
            <a:ext cx="2052000" cy="467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業務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支援</a:t>
            </a:r>
            <a:r>
              <a:rPr lang="ja-JP" altLang="en-US" sz="105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システムの</a:t>
            </a:r>
            <a:r>
              <a:rPr lang="ja-JP" altLang="en-US" sz="105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整備</a:t>
            </a:r>
            <a:endParaRPr lang="en-US" altLang="ja-JP" sz="105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149543" y="6148235"/>
            <a:ext cx="4041891" cy="7439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u="sng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審査</a:t>
            </a:r>
            <a:endParaRPr lang="en-US" altLang="ja-JP" sz="1100" u="sng" kern="100" dirty="0" smtClean="0"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altLang="ja-JP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施設申請</a:t>
            </a:r>
            <a:r>
              <a:rPr lang="en-US" altLang="ja-JP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（イ）が（ア）</a:t>
            </a:r>
            <a:r>
              <a:rPr lang="ja-JP" altLang="en-US" sz="900" kern="100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に</a:t>
            </a: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該当するか及び支給対象人数を確認</a:t>
            </a:r>
            <a:endParaRPr lang="en-US" altLang="ja-JP" sz="900" kern="100" dirty="0" smtClean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en-US" altLang="ja-JP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個人申請</a:t>
            </a:r>
            <a:r>
              <a:rPr lang="en-US" altLang="ja-JP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900" kern="100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 支給対象に合致するか本人確認書類とのチェック</a:t>
            </a:r>
            <a:endParaRPr lang="en-US" altLang="ja-JP" sz="900" kern="100" dirty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・  同一</a:t>
            </a:r>
            <a:r>
              <a:rPr lang="ja-JP" altLang="en-US" sz="900" kern="100" dirty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の施設及び対象者に関する</a:t>
            </a:r>
            <a:r>
              <a:rPr lang="ja-JP" altLang="en-US" sz="900" kern="10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重複</a:t>
            </a:r>
            <a:r>
              <a:rPr lang="ja-JP" altLang="en-US" sz="900" kern="10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申請の</a:t>
            </a: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確認</a:t>
            </a:r>
            <a:endParaRPr lang="en-US" altLang="ja-JP" sz="900" kern="100" dirty="0" smtClean="0"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 smtClean="0"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・  </a:t>
            </a:r>
            <a:r>
              <a:rPr lang="ja-JP" altLang="en-US" sz="900" kern="100" dirty="0" smtClean="0">
                <a:effectLst/>
                <a:latin typeface="游明朝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訂正がある場合は申請者に確認を行う</a:t>
            </a:r>
            <a:endParaRPr lang="en-US" altLang="ja-JP" sz="900" kern="100" dirty="0" smtClean="0">
              <a:effectLst/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906157" y="1577081"/>
            <a:ext cx="456293" cy="2290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05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99788" y="354563"/>
            <a:ext cx="10636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別紙１</a:t>
            </a:r>
            <a:endParaRPr kumimoji="1" lang="ja-JP" altLang="en-US" dirty="0"/>
          </a:p>
        </p:txBody>
      </p:sp>
      <p:sp>
        <p:nvSpPr>
          <p:cNvPr id="32" name="角丸四角形 31"/>
          <p:cNvSpPr/>
          <p:nvPr/>
        </p:nvSpPr>
        <p:spPr>
          <a:xfrm>
            <a:off x="3988382" y="3113205"/>
            <a:ext cx="2052000" cy="517369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50" kern="100" smtClean="0"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市町村</a:t>
            </a:r>
            <a:r>
              <a:rPr lang="ja-JP" altLang="en-US" sz="1050" kern="100" smtClean="0"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及び郵送希望された従事者</a:t>
            </a:r>
            <a:r>
              <a:rPr lang="ja-JP" altLang="en-US" sz="1050" kern="100" dirty="0" smtClean="0"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等に申請案内等を郵送</a:t>
            </a:r>
            <a:endParaRPr lang="ja-JP" sz="1050" kern="100" dirty="0"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060481" y="35884"/>
            <a:ext cx="6059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/>
              <a:t>(</a:t>
            </a:r>
            <a:r>
              <a:rPr kumimoji="1" lang="ja-JP" altLang="en-US" sz="1100" dirty="0" smtClean="0"/>
              <a:t>１５</a:t>
            </a:r>
            <a:r>
              <a:rPr kumimoji="1" lang="en-US" altLang="ja-JP" sz="1100" dirty="0" smtClean="0"/>
              <a:t>)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08843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229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NP-R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申請受付・審査・補正・発送業務等フロー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知生</dc:creator>
  <cp:lastModifiedBy>北林　大希</cp:lastModifiedBy>
  <cp:revision>55</cp:revision>
  <cp:lastPrinted>2023-06-27T04:08:34Z</cp:lastPrinted>
  <dcterms:created xsi:type="dcterms:W3CDTF">2023-06-08T07:40:52Z</dcterms:created>
  <dcterms:modified xsi:type="dcterms:W3CDTF">2023-10-19T02:09:11Z</dcterms:modified>
</cp:coreProperties>
</file>