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906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7" autoAdjust="0"/>
    <p:restoredTop sz="94660"/>
  </p:normalViewPr>
  <p:slideViewPr>
    <p:cSldViewPr snapToGrid="0">
      <p:cViewPr>
        <p:scale>
          <a:sx n="80" d="100"/>
          <a:sy n="80" d="100"/>
        </p:scale>
        <p:origin x="1584" y="-7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04862-BCA7-4F6D-A96B-194A76BD7B39}" type="datetimeFigureOut">
              <a:rPr kumimoji="1" lang="ja-JP" altLang="en-US" smtClean="0"/>
              <a:t>2023/10/19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67CBD-04DE-4236-8C2C-B0A942B7FD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88454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04862-BCA7-4F6D-A96B-194A76BD7B39}" type="datetimeFigureOut">
              <a:rPr kumimoji="1" lang="ja-JP" altLang="en-US" smtClean="0"/>
              <a:t>2023/10/19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67CBD-04DE-4236-8C2C-B0A942B7FD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31371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04862-BCA7-4F6D-A96B-194A76BD7B39}" type="datetimeFigureOut">
              <a:rPr kumimoji="1" lang="ja-JP" altLang="en-US" smtClean="0"/>
              <a:t>2023/10/19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67CBD-04DE-4236-8C2C-B0A942B7FD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81819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04862-BCA7-4F6D-A96B-194A76BD7B39}" type="datetimeFigureOut">
              <a:rPr kumimoji="1" lang="ja-JP" altLang="en-US" smtClean="0"/>
              <a:t>2023/10/19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67CBD-04DE-4236-8C2C-B0A942B7FD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37587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04862-BCA7-4F6D-A96B-194A76BD7B39}" type="datetimeFigureOut">
              <a:rPr kumimoji="1" lang="ja-JP" altLang="en-US" smtClean="0"/>
              <a:t>2023/10/19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67CBD-04DE-4236-8C2C-B0A942B7FD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54342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04862-BCA7-4F6D-A96B-194A76BD7B39}" type="datetimeFigureOut">
              <a:rPr kumimoji="1" lang="ja-JP" altLang="en-US" smtClean="0"/>
              <a:t>2023/10/19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67CBD-04DE-4236-8C2C-B0A942B7FD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0256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04862-BCA7-4F6D-A96B-194A76BD7B39}" type="datetimeFigureOut">
              <a:rPr kumimoji="1" lang="ja-JP" altLang="en-US" smtClean="0"/>
              <a:t>2023/10/19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67CBD-04DE-4236-8C2C-B0A942B7FD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65304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04862-BCA7-4F6D-A96B-194A76BD7B39}" type="datetimeFigureOut">
              <a:rPr kumimoji="1" lang="ja-JP" altLang="en-US" smtClean="0"/>
              <a:t>2023/10/19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67CBD-04DE-4236-8C2C-B0A942B7FD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76483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04862-BCA7-4F6D-A96B-194A76BD7B39}" type="datetimeFigureOut">
              <a:rPr kumimoji="1" lang="ja-JP" altLang="en-US" smtClean="0"/>
              <a:t>2023/10/19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67CBD-04DE-4236-8C2C-B0A942B7FD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82279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04862-BCA7-4F6D-A96B-194A76BD7B39}" type="datetimeFigureOut">
              <a:rPr kumimoji="1" lang="ja-JP" altLang="en-US" smtClean="0"/>
              <a:t>2023/10/19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67CBD-04DE-4236-8C2C-B0A942B7FD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73960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04862-BCA7-4F6D-A96B-194A76BD7B39}" type="datetimeFigureOut">
              <a:rPr kumimoji="1" lang="ja-JP" altLang="en-US" smtClean="0"/>
              <a:t>2023/10/19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67CBD-04DE-4236-8C2C-B0A942B7FD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47158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104862-BCA7-4F6D-A96B-194A76BD7B39}" type="datetimeFigureOut">
              <a:rPr kumimoji="1" lang="ja-JP" altLang="en-US" smtClean="0"/>
              <a:t>2023/10/19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667CBD-04DE-4236-8C2C-B0A942B7FD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1233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テキスト ボックス 34"/>
          <p:cNvSpPr txBox="1"/>
          <p:nvPr/>
        </p:nvSpPr>
        <p:spPr>
          <a:xfrm>
            <a:off x="3606799" y="1582239"/>
            <a:ext cx="303212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000" kern="100" dirty="0" smtClean="0">
                <a:solidFill>
                  <a:srgbClr val="000000"/>
                </a:solidFill>
                <a:latin typeface="游明朝" panose="02020400000000000000" pitchFamily="18" charset="-128"/>
                <a:ea typeface="UD デジタル 教科書体 NP-R" panose="02020400000000000000" pitchFamily="18" charset="-128"/>
                <a:cs typeface="Times New Roman" panose="02020603050405020304" pitchFamily="18" charset="0"/>
              </a:rPr>
              <a:t> </a:t>
            </a:r>
            <a:r>
              <a:rPr lang="en-US" altLang="ja-JP" sz="1000" kern="100" dirty="0">
                <a:solidFill>
                  <a:srgbClr val="000000"/>
                </a:solidFill>
                <a:latin typeface="游明朝" panose="02020400000000000000" pitchFamily="18" charset="-128"/>
                <a:ea typeface="UD デジタル 教科書体 NP-R" panose="02020400000000000000" pitchFamily="18" charset="-128"/>
                <a:cs typeface="Times New Roman" panose="02020603050405020304" pitchFamily="18" charset="0"/>
              </a:rPr>
              <a:t>※</a:t>
            </a:r>
            <a:r>
              <a:rPr kumimoji="1" lang="ja-JP" altLang="en-US" sz="1000" dirty="0" smtClean="0"/>
              <a:t>　　　　：</a:t>
            </a:r>
            <a:r>
              <a:rPr lang="ja-JP" altLang="en-US" sz="1000" kern="100" dirty="0" smtClean="0">
                <a:solidFill>
                  <a:srgbClr val="000000"/>
                </a:solidFill>
                <a:latin typeface="游明朝" panose="02020400000000000000" pitchFamily="18" charset="-128"/>
                <a:ea typeface="UD デジタル 教科書体 NP-R" panose="02020400000000000000" pitchFamily="18" charset="-128"/>
                <a:cs typeface="Times New Roman" panose="02020603050405020304" pitchFamily="18" charset="0"/>
              </a:rPr>
              <a:t>業務</a:t>
            </a:r>
            <a:r>
              <a:rPr lang="ja-JP" altLang="en-US" sz="1000" kern="100" dirty="0">
                <a:solidFill>
                  <a:srgbClr val="000000"/>
                </a:solidFill>
                <a:latin typeface="游明朝" panose="02020400000000000000" pitchFamily="18" charset="-128"/>
                <a:ea typeface="UD デジタル 教科書体 NP-R" panose="02020400000000000000" pitchFamily="18" charset="-128"/>
                <a:cs typeface="Times New Roman" panose="02020603050405020304" pitchFamily="18" charset="0"/>
              </a:rPr>
              <a:t>支援システムを使用するもの</a:t>
            </a:r>
            <a:endParaRPr kumimoji="1" lang="ja-JP" altLang="en-US" sz="1000" dirty="0"/>
          </a:p>
        </p:txBody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339452" y="967030"/>
            <a:ext cx="4179094" cy="336055"/>
          </a:xfrm>
        </p:spPr>
        <p:txBody>
          <a:bodyPr>
            <a:normAutofit/>
          </a:bodyPr>
          <a:lstStyle/>
          <a:p>
            <a:r>
              <a:rPr lang="ja-JP" altLang="en-US" sz="1600" dirty="0" smtClean="0"/>
              <a:t>申請受付・審査・補正・</a:t>
            </a:r>
            <a:r>
              <a:rPr lang="ja-JP" altLang="en-US" sz="1600" dirty="0"/>
              <a:t>発送</a:t>
            </a:r>
            <a:r>
              <a:rPr lang="ja-JP" altLang="en-US" sz="1600" dirty="0" smtClean="0"/>
              <a:t>業務等フロー</a:t>
            </a:r>
            <a:endParaRPr kumimoji="1" lang="ja-JP" altLang="en-US" sz="16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972370" y="1375654"/>
            <a:ext cx="734165" cy="2189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ja-JP" altLang="en-US" sz="823" dirty="0"/>
          </a:p>
        </p:txBody>
      </p:sp>
      <p:sp>
        <p:nvSpPr>
          <p:cNvPr id="6" name="角丸四角形 5"/>
          <p:cNvSpPr/>
          <p:nvPr/>
        </p:nvSpPr>
        <p:spPr>
          <a:xfrm>
            <a:off x="946089" y="4081301"/>
            <a:ext cx="2297728" cy="496892"/>
          </a:xfrm>
          <a:prstGeom prst="roundRect">
            <a:avLst/>
          </a:prstGeom>
          <a:solidFill>
            <a:sysClr val="window" lastClr="FFFFFF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ja-JP" sz="1100" kern="100" dirty="0">
                <a:solidFill>
                  <a:srgbClr val="000000"/>
                </a:solidFill>
                <a:effectLst/>
                <a:latin typeface="游明朝" panose="02020400000000000000" pitchFamily="18" charset="-128"/>
                <a:ea typeface="UD デジタル 教科書体 NP-R" panose="02020400000000000000" pitchFamily="18" charset="-128"/>
                <a:cs typeface="Times New Roman" panose="02020603050405020304" pitchFamily="18" charset="0"/>
              </a:rPr>
              <a:t>行政オンラインシステムによる申請</a:t>
            </a:r>
            <a:r>
              <a:rPr lang="ja-JP" sz="1100" kern="100" dirty="0" smtClean="0">
                <a:solidFill>
                  <a:srgbClr val="000000"/>
                </a:solidFill>
                <a:effectLst/>
                <a:latin typeface="游明朝" panose="02020400000000000000" pitchFamily="18" charset="-128"/>
                <a:ea typeface="UD デジタル 教科書体 NP-R" panose="02020400000000000000" pitchFamily="18" charset="-128"/>
                <a:cs typeface="Times New Roman" panose="02020603050405020304" pitchFamily="18" charset="0"/>
              </a:rPr>
              <a:t>受付</a:t>
            </a:r>
            <a:r>
              <a:rPr lang="ja-JP" altLang="en-US" sz="1100" kern="100" dirty="0" smtClean="0">
                <a:solidFill>
                  <a:srgbClr val="000000"/>
                </a:solidFill>
                <a:effectLst/>
                <a:latin typeface="游明朝" panose="02020400000000000000" pitchFamily="18" charset="-128"/>
                <a:ea typeface="UD デジタル 教科書体 NP-R" panose="02020400000000000000" pitchFamily="18" charset="-128"/>
                <a:cs typeface="Times New Roman" panose="02020603050405020304" pitchFamily="18" charset="0"/>
              </a:rPr>
              <a:t>（原則）</a:t>
            </a:r>
            <a:endParaRPr lang="ja-JP" sz="105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7" name="角丸四角形 6"/>
          <p:cNvSpPr/>
          <p:nvPr/>
        </p:nvSpPr>
        <p:spPr>
          <a:xfrm>
            <a:off x="3988382" y="4078389"/>
            <a:ext cx="2052000" cy="497986"/>
          </a:xfrm>
          <a:prstGeom prst="roundRect">
            <a:avLst/>
          </a:prstGeom>
          <a:solidFill>
            <a:sysClr val="window" lastClr="FFFFFF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3600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ja-JP" altLang="en-US" sz="1050" kern="100" dirty="0" smtClean="0">
                <a:effectLst/>
                <a:latin typeface="游明朝" panose="02020400000000000000" pitchFamily="18" charset="-128"/>
                <a:ea typeface="UD デジタル 教科書体 NP-R" panose="02020400000000000000" pitchFamily="18" charset="-128"/>
                <a:cs typeface="Times New Roman" panose="02020603050405020304" pitchFamily="18" charset="0"/>
              </a:rPr>
              <a:t>郵送</a:t>
            </a:r>
            <a:r>
              <a:rPr lang="ja-JP" sz="1050" kern="100" dirty="0" smtClean="0">
                <a:effectLst/>
                <a:latin typeface="游明朝" panose="02020400000000000000" pitchFamily="18" charset="-128"/>
                <a:ea typeface="UD デジタル 教科書体 NP-R" panose="02020400000000000000" pitchFamily="18" charset="-128"/>
                <a:cs typeface="Times New Roman" panose="02020603050405020304" pitchFamily="18" charset="0"/>
              </a:rPr>
              <a:t>に</a:t>
            </a:r>
            <a:r>
              <a:rPr lang="ja-JP" sz="1050" kern="100" dirty="0">
                <a:effectLst/>
                <a:latin typeface="游明朝" panose="02020400000000000000" pitchFamily="18" charset="-128"/>
                <a:ea typeface="UD デジタル 教科書体 NP-R" panose="02020400000000000000" pitchFamily="18" charset="-128"/>
                <a:cs typeface="Times New Roman" panose="02020603050405020304" pitchFamily="18" charset="0"/>
              </a:rPr>
              <a:t>よる申請</a:t>
            </a:r>
            <a:r>
              <a:rPr lang="ja-JP" sz="1050" kern="100" dirty="0" smtClean="0">
                <a:effectLst/>
                <a:latin typeface="游明朝" panose="02020400000000000000" pitchFamily="18" charset="-128"/>
                <a:ea typeface="UD デジタル 教科書体 NP-R" panose="02020400000000000000" pitchFamily="18" charset="-128"/>
                <a:cs typeface="Times New Roman" panose="02020603050405020304" pitchFamily="18" charset="0"/>
              </a:rPr>
              <a:t>受付</a:t>
            </a:r>
            <a:r>
              <a:rPr lang="ja-JP" altLang="en-US" sz="1050" kern="100" dirty="0" smtClean="0">
                <a:effectLst/>
                <a:latin typeface="游明朝" panose="02020400000000000000" pitchFamily="18" charset="-128"/>
                <a:ea typeface="UD デジタル 教科書体 NP-R" panose="02020400000000000000" pitchFamily="18" charset="-128"/>
                <a:cs typeface="Times New Roman" panose="02020603050405020304" pitchFamily="18" charset="0"/>
              </a:rPr>
              <a:t>（例外）</a:t>
            </a:r>
            <a:endParaRPr lang="en-US" altLang="ja-JP" sz="1050" kern="100" dirty="0" smtClean="0">
              <a:effectLst/>
              <a:latin typeface="游明朝" panose="02020400000000000000" pitchFamily="18" charset="-128"/>
              <a:ea typeface="UD デジタル 教科書体 NP-R" panose="02020400000000000000" pitchFamily="18" charset="-128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altLang="ja-JP" sz="1050" kern="100" dirty="0" smtClean="0">
                <a:effectLst/>
                <a:latin typeface="游明朝" panose="02020400000000000000" pitchFamily="18" charset="-128"/>
                <a:ea typeface="UD デジタル 教科書体 NP-R" panose="02020400000000000000" pitchFamily="18" charset="-128"/>
                <a:cs typeface="Times New Roman" panose="02020603050405020304" pitchFamily="18" charset="0"/>
              </a:rPr>
              <a:t>※</a:t>
            </a:r>
            <a:r>
              <a:rPr lang="ja-JP" altLang="en-US" sz="1050" kern="100" dirty="0" smtClean="0">
                <a:effectLst/>
                <a:latin typeface="游明朝" panose="02020400000000000000" pitchFamily="18" charset="-128"/>
                <a:ea typeface="UD デジタル 教科書体 NP-R" panose="02020400000000000000" pitchFamily="18" charset="-128"/>
                <a:cs typeface="Times New Roman" panose="02020603050405020304" pitchFamily="18" charset="0"/>
              </a:rPr>
              <a:t>郵送申請の場合は、郵送や</a:t>
            </a:r>
            <a:endParaRPr lang="en-US" altLang="ja-JP" sz="1050" kern="100" dirty="0" smtClean="0">
              <a:effectLst/>
              <a:latin typeface="游明朝" panose="02020400000000000000" pitchFamily="18" charset="-128"/>
              <a:ea typeface="UD デジタル 教科書体 NP-R" panose="02020400000000000000" pitchFamily="18" charset="-128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ja-JP" altLang="en-US" sz="1050" kern="100" dirty="0">
                <a:latin typeface="游明朝" panose="02020400000000000000" pitchFamily="18" charset="-128"/>
                <a:ea typeface="UD デジタル 教科書体 NP-R" panose="02020400000000000000" pitchFamily="18" charset="-128"/>
                <a:cs typeface="Times New Roman" panose="02020603050405020304" pitchFamily="18" charset="0"/>
              </a:rPr>
              <a:t>　</a:t>
            </a:r>
            <a:r>
              <a:rPr lang="ja-JP" altLang="en-US" sz="1050" kern="100" dirty="0" smtClean="0">
                <a:latin typeface="游明朝" panose="02020400000000000000" pitchFamily="18" charset="-128"/>
                <a:ea typeface="UD デジタル 教科書体 NP-R" panose="02020400000000000000" pitchFamily="18" charset="-128"/>
                <a:cs typeface="Times New Roman" panose="02020603050405020304" pitchFamily="18" charset="0"/>
              </a:rPr>
              <a:t>メール等</a:t>
            </a:r>
            <a:r>
              <a:rPr lang="ja-JP" altLang="en-US" sz="1050" kern="100" dirty="0" smtClean="0">
                <a:effectLst/>
                <a:latin typeface="游明朝" panose="02020400000000000000" pitchFamily="18" charset="-128"/>
                <a:ea typeface="UD デジタル 教科書体 NP-R" panose="02020400000000000000" pitchFamily="18" charset="-128"/>
                <a:cs typeface="Times New Roman" panose="02020603050405020304" pitchFamily="18" charset="0"/>
              </a:rPr>
              <a:t>で補正依頼を行う</a:t>
            </a:r>
            <a:endParaRPr lang="ja-JP" sz="100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10" name="下矢印 9"/>
          <p:cNvSpPr/>
          <p:nvPr/>
        </p:nvSpPr>
        <p:spPr>
          <a:xfrm>
            <a:off x="1827484" y="4614346"/>
            <a:ext cx="327660" cy="388276"/>
          </a:xfrm>
          <a:prstGeom prst="downArrow">
            <a:avLst>
              <a:gd name="adj1" fmla="val 50000"/>
              <a:gd name="adj2" fmla="val 42063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endParaRPr lang="ja-JP" sz="1050" kern="100" dirty="0">
              <a:effectLst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11" name="角丸四角形 10"/>
          <p:cNvSpPr/>
          <p:nvPr/>
        </p:nvSpPr>
        <p:spPr>
          <a:xfrm>
            <a:off x="995212" y="5083249"/>
            <a:ext cx="2052000" cy="478067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ja-JP" altLang="en-US" sz="1100" kern="100" dirty="0" smtClean="0">
                <a:solidFill>
                  <a:srgbClr val="000000"/>
                </a:solidFill>
                <a:latin typeface="游明朝" panose="02020400000000000000" pitchFamily="18" charset="-128"/>
                <a:ea typeface="UD デジタル 教科書体 NP-R" panose="02020400000000000000" pitchFamily="18" charset="-128"/>
                <a:cs typeface="Times New Roman" panose="02020603050405020304" pitchFamily="18" charset="0"/>
              </a:rPr>
              <a:t>申請</a:t>
            </a:r>
            <a:r>
              <a:rPr lang="ja-JP" altLang="en-US" sz="1100" kern="100" dirty="0" smtClean="0">
                <a:solidFill>
                  <a:srgbClr val="000000"/>
                </a:solidFill>
                <a:effectLst/>
                <a:latin typeface="游明朝" panose="02020400000000000000" pitchFamily="18" charset="-128"/>
                <a:ea typeface="UD デジタル 教科書体 NP-R" panose="02020400000000000000" pitchFamily="18" charset="-128"/>
                <a:cs typeface="Times New Roman" panose="02020603050405020304" pitchFamily="18" charset="0"/>
              </a:rPr>
              <a:t>者等データ</a:t>
            </a:r>
            <a:r>
              <a:rPr lang="ja-JP" altLang="en-US" sz="1100" kern="100" dirty="0">
                <a:solidFill>
                  <a:srgbClr val="000000"/>
                </a:solidFill>
                <a:latin typeface="游明朝" panose="02020400000000000000" pitchFamily="18" charset="-128"/>
                <a:ea typeface="UD デジタル 教科書体 NP-R" panose="02020400000000000000" pitchFamily="18" charset="-128"/>
                <a:cs typeface="Times New Roman" panose="02020603050405020304" pitchFamily="18" charset="0"/>
              </a:rPr>
              <a:t>（イ）</a:t>
            </a:r>
            <a:r>
              <a:rPr lang="ja-JP" altLang="en-US" sz="1100" kern="100" dirty="0" smtClean="0">
                <a:solidFill>
                  <a:srgbClr val="000000"/>
                </a:solidFill>
                <a:effectLst/>
                <a:latin typeface="游明朝" panose="02020400000000000000" pitchFamily="18" charset="-128"/>
                <a:ea typeface="UD デジタル 教科書体 NP-R" panose="02020400000000000000" pitchFamily="18" charset="-128"/>
                <a:cs typeface="Times New Roman" panose="02020603050405020304" pitchFamily="18" charset="0"/>
              </a:rPr>
              <a:t>の業務支援システムへの取り込み</a:t>
            </a:r>
            <a:endParaRPr lang="en-US" altLang="ja-JP" sz="1100" kern="100" dirty="0" smtClean="0">
              <a:solidFill>
                <a:srgbClr val="000000"/>
              </a:solidFill>
              <a:effectLst/>
              <a:latin typeface="游明朝" panose="02020400000000000000" pitchFamily="18" charset="-128"/>
              <a:ea typeface="UD デジタル 教科書体 NP-R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13" name="下矢印 12"/>
          <p:cNvSpPr/>
          <p:nvPr/>
        </p:nvSpPr>
        <p:spPr>
          <a:xfrm>
            <a:off x="2581100" y="8030574"/>
            <a:ext cx="468842" cy="927251"/>
          </a:xfrm>
          <a:prstGeom prst="downArrow">
            <a:avLst>
              <a:gd name="adj1" fmla="val 50000"/>
              <a:gd name="adj2" fmla="val 42063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ja-JP" altLang="en-US" sz="1050" kern="100" dirty="0" smtClean="0">
                <a:solidFill>
                  <a:srgbClr val="000000"/>
                </a:solidFill>
                <a:effectLst/>
                <a:latin typeface="UD デジタル 教科書体 NP-R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支給決定</a:t>
            </a:r>
            <a:endParaRPr lang="ja-JP" sz="1050" kern="100" dirty="0">
              <a:effectLst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15" name="角丸四角形 14"/>
          <p:cNvSpPr/>
          <p:nvPr/>
        </p:nvSpPr>
        <p:spPr>
          <a:xfrm>
            <a:off x="995211" y="7413198"/>
            <a:ext cx="4836421" cy="346826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ja-JP" altLang="en-US" sz="1100" kern="100" dirty="0" smtClean="0">
                <a:solidFill>
                  <a:srgbClr val="000000"/>
                </a:solidFill>
                <a:latin typeface="游明朝" panose="02020400000000000000" pitchFamily="18" charset="-128"/>
                <a:ea typeface="UD デジタル 教科書体 NP-R" panose="02020400000000000000" pitchFamily="18" charset="-128"/>
                <a:cs typeface="Times New Roman" panose="02020603050405020304" pitchFamily="18" charset="0"/>
              </a:rPr>
              <a:t>支給・不支給リスト作成及び府への提出</a:t>
            </a:r>
            <a:endParaRPr lang="en-US" altLang="ja-JP" sz="1100" kern="100" dirty="0" smtClean="0">
              <a:solidFill>
                <a:srgbClr val="000000"/>
              </a:solidFill>
              <a:latin typeface="游明朝" panose="02020400000000000000" pitchFamily="18" charset="-128"/>
              <a:ea typeface="UD デジタル 教科書体 NP-R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16" name="角丸四角形 15"/>
          <p:cNvSpPr/>
          <p:nvPr/>
        </p:nvSpPr>
        <p:spPr>
          <a:xfrm>
            <a:off x="151972" y="9002090"/>
            <a:ext cx="2965725" cy="539257"/>
          </a:xfrm>
          <a:prstGeom prst="roundRect">
            <a:avLst/>
          </a:prstGeom>
          <a:solidFill>
            <a:sysClr val="window" lastClr="FFFFFF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ja-JP" altLang="en-US" sz="1100" kern="100" dirty="0" smtClean="0">
                <a:solidFill>
                  <a:srgbClr val="000000"/>
                </a:solidFill>
                <a:latin typeface="游明朝" panose="02020400000000000000" pitchFamily="18" charset="-128"/>
                <a:ea typeface="UD デジタル 教科書体 NP-R" panose="02020400000000000000" pitchFamily="18" charset="-128"/>
                <a:cs typeface="Times New Roman" panose="02020603050405020304" pitchFamily="18" charset="0"/>
              </a:rPr>
              <a:t>①</a:t>
            </a:r>
            <a:r>
              <a:rPr lang="ja-JP" altLang="en-US" sz="1050" kern="100" dirty="0" smtClean="0">
                <a:solidFill>
                  <a:srgbClr val="000000"/>
                </a:solidFill>
                <a:latin typeface="游明朝" panose="02020400000000000000" pitchFamily="18" charset="-128"/>
                <a:ea typeface="UD デジタル 教科書体 NP-R" panose="02020400000000000000" pitchFamily="18" charset="-128"/>
                <a:cs typeface="Times New Roman" panose="02020603050405020304" pitchFamily="18" charset="0"/>
              </a:rPr>
              <a:t>行政オンラインシステムのステータス変更</a:t>
            </a:r>
            <a:endParaRPr lang="en-US" altLang="ja-JP" sz="1050" kern="100" dirty="0" smtClean="0">
              <a:solidFill>
                <a:srgbClr val="000000"/>
              </a:solidFill>
              <a:latin typeface="游明朝" panose="02020400000000000000" pitchFamily="18" charset="-128"/>
              <a:ea typeface="UD デジタル 教科書体 NP-R" panose="02020400000000000000" pitchFamily="18" charset="-128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ja-JP" altLang="en-US" sz="1100" kern="100" dirty="0" smtClean="0">
                <a:solidFill>
                  <a:srgbClr val="000000"/>
                </a:solidFill>
                <a:latin typeface="游明朝" panose="02020400000000000000" pitchFamily="18" charset="-128"/>
                <a:ea typeface="UD デジタル 教科書体 NP-R" panose="02020400000000000000" pitchFamily="18" charset="-128"/>
                <a:cs typeface="Times New Roman" panose="02020603050405020304" pitchFamily="18" charset="0"/>
              </a:rPr>
              <a:t>②ギフトカード発送</a:t>
            </a:r>
            <a:endParaRPr lang="en-US" altLang="ja-JP" sz="1100" kern="100" dirty="0" smtClean="0">
              <a:solidFill>
                <a:srgbClr val="000000"/>
              </a:solidFill>
              <a:effectLst/>
              <a:latin typeface="游明朝" panose="02020400000000000000" pitchFamily="18" charset="-128"/>
              <a:ea typeface="UD デジタル 教科書体 NP-R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17" name="角丸四角形 16"/>
          <p:cNvSpPr/>
          <p:nvPr/>
        </p:nvSpPr>
        <p:spPr>
          <a:xfrm>
            <a:off x="3560980" y="9001779"/>
            <a:ext cx="2479402" cy="393187"/>
          </a:xfrm>
          <a:prstGeom prst="roundRect">
            <a:avLst/>
          </a:prstGeom>
          <a:solidFill>
            <a:sysClr val="window" lastClr="FFFFFF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ja-JP" altLang="en-US" sz="1100" kern="100" dirty="0" smtClean="0">
                <a:solidFill>
                  <a:srgbClr val="000000"/>
                </a:solidFill>
                <a:latin typeface="游明朝" panose="02020400000000000000" pitchFamily="18" charset="-128"/>
                <a:ea typeface="UD デジタル 教科書体 NP-R" panose="02020400000000000000" pitchFamily="18" charset="-128"/>
                <a:cs typeface="Times New Roman" panose="02020603050405020304" pitchFamily="18" charset="0"/>
              </a:rPr>
              <a:t>不支給決定通知</a:t>
            </a:r>
            <a:endParaRPr lang="en-US" altLang="ja-JP" sz="1100" kern="100" dirty="0" smtClean="0">
              <a:solidFill>
                <a:srgbClr val="000000"/>
              </a:solidFill>
              <a:latin typeface="游明朝" panose="02020400000000000000" pitchFamily="18" charset="-128"/>
              <a:ea typeface="UD デジタル 教科書体 NP-R" panose="02020400000000000000" pitchFamily="18" charset="-128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ja-JP" altLang="en-US" sz="1100" kern="100" dirty="0" smtClean="0">
                <a:solidFill>
                  <a:srgbClr val="000000"/>
                </a:solidFill>
                <a:latin typeface="游明朝" panose="02020400000000000000" pitchFamily="18" charset="-128"/>
                <a:ea typeface="UD デジタル 教科書体 NP-R" panose="02020400000000000000" pitchFamily="18" charset="-128"/>
                <a:cs typeface="Times New Roman" panose="02020603050405020304" pitchFamily="18" charset="0"/>
              </a:rPr>
              <a:t>（行政オンラインシステム等使用）</a:t>
            </a:r>
            <a:endParaRPr lang="en-US" altLang="ja-JP" sz="1100" kern="100" dirty="0" smtClean="0">
              <a:solidFill>
                <a:srgbClr val="000000"/>
              </a:solidFill>
              <a:effectLst/>
              <a:latin typeface="游明朝" panose="02020400000000000000" pitchFamily="18" charset="-128"/>
              <a:ea typeface="UD デジタル 教科書体 NP-R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19" name="角丸四角形 18"/>
          <p:cNvSpPr/>
          <p:nvPr/>
        </p:nvSpPr>
        <p:spPr>
          <a:xfrm>
            <a:off x="3988382" y="5082121"/>
            <a:ext cx="2052000" cy="478067"/>
          </a:xfrm>
          <a:prstGeom prst="roundRect">
            <a:avLst/>
          </a:prstGeom>
          <a:solidFill>
            <a:sysClr val="window" lastClr="FFFFFF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ja-JP" sz="1100" kern="100" dirty="0">
                <a:solidFill>
                  <a:srgbClr val="000000"/>
                </a:solidFill>
                <a:effectLst/>
                <a:latin typeface="游明朝" panose="02020400000000000000" pitchFamily="18" charset="-128"/>
                <a:ea typeface="UD デジタル 教科書体 NP-R" panose="02020400000000000000" pitchFamily="18" charset="-128"/>
                <a:cs typeface="Times New Roman" panose="02020603050405020304" pitchFamily="18" charset="0"/>
              </a:rPr>
              <a:t>行政</a:t>
            </a:r>
            <a:r>
              <a:rPr lang="ja-JP" sz="1100" kern="100" dirty="0" smtClean="0">
                <a:solidFill>
                  <a:srgbClr val="000000"/>
                </a:solidFill>
                <a:effectLst/>
                <a:latin typeface="游明朝" panose="02020400000000000000" pitchFamily="18" charset="-128"/>
                <a:ea typeface="UD デジタル 教科書体 NP-R" panose="02020400000000000000" pitchFamily="18" charset="-128"/>
                <a:cs typeface="Times New Roman" panose="02020603050405020304" pitchFamily="18" charset="0"/>
              </a:rPr>
              <a:t>オンラインシステム</a:t>
            </a:r>
            <a:r>
              <a:rPr lang="ja-JP" altLang="en-US" sz="1100" kern="100" dirty="0" smtClean="0">
                <a:solidFill>
                  <a:srgbClr val="000000"/>
                </a:solidFill>
                <a:effectLst/>
                <a:latin typeface="游明朝" panose="02020400000000000000" pitchFamily="18" charset="-128"/>
                <a:ea typeface="UD デジタル 教科書体 NP-R" panose="02020400000000000000" pitchFamily="18" charset="-128"/>
                <a:cs typeface="Times New Roman" panose="02020603050405020304" pitchFamily="18" charset="0"/>
              </a:rPr>
              <a:t>への入力</a:t>
            </a:r>
            <a:endParaRPr lang="ja-JP" sz="105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23" name="下矢印 22"/>
          <p:cNvSpPr/>
          <p:nvPr/>
        </p:nvSpPr>
        <p:spPr>
          <a:xfrm>
            <a:off x="4850552" y="4614346"/>
            <a:ext cx="327660" cy="388276"/>
          </a:xfrm>
          <a:prstGeom prst="downArrow">
            <a:avLst>
              <a:gd name="adj1" fmla="val 50000"/>
              <a:gd name="adj2" fmla="val 42063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endParaRPr lang="ja-JP" sz="1050" kern="100" dirty="0">
              <a:effectLst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24" name="下矢印 23"/>
          <p:cNvSpPr/>
          <p:nvPr/>
        </p:nvSpPr>
        <p:spPr>
          <a:xfrm>
            <a:off x="1834692" y="5647219"/>
            <a:ext cx="327660" cy="388800"/>
          </a:xfrm>
          <a:prstGeom prst="downArrow">
            <a:avLst>
              <a:gd name="adj1" fmla="val 50000"/>
              <a:gd name="adj2" fmla="val 42063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endParaRPr lang="ja-JP" sz="1050" kern="100" dirty="0">
              <a:effectLst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25" name="下矢印 24"/>
          <p:cNvSpPr/>
          <p:nvPr/>
        </p:nvSpPr>
        <p:spPr>
          <a:xfrm rot="5400000">
            <a:off x="3344436" y="4949507"/>
            <a:ext cx="327660" cy="737820"/>
          </a:xfrm>
          <a:prstGeom prst="downArrow">
            <a:avLst>
              <a:gd name="adj1" fmla="val 50000"/>
              <a:gd name="adj2" fmla="val 42063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endParaRPr lang="ja-JP" sz="1050" kern="100" dirty="0">
              <a:effectLst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27" name="下矢印 26"/>
          <p:cNvSpPr/>
          <p:nvPr/>
        </p:nvSpPr>
        <p:spPr>
          <a:xfrm>
            <a:off x="3090751" y="6961214"/>
            <a:ext cx="358999" cy="388800"/>
          </a:xfrm>
          <a:prstGeom prst="downArrow">
            <a:avLst>
              <a:gd name="adj1" fmla="val 50000"/>
              <a:gd name="adj2" fmla="val 42063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endParaRPr lang="ja-JP" sz="1050" kern="100" dirty="0">
              <a:effectLst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28" name="下矢印 27"/>
          <p:cNvSpPr/>
          <p:nvPr/>
        </p:nvSpPr>
        <p:spPr>
          <a:xfrm>
            <a:off x="3664249" y="8030574"/>
            <a:ext cx="483816" cy="927252"/>
          </a:xfrm>
          <a:prstGeom prst="downArrow">
            <a:avLst>
              <a:gd name="adj1" fmla="val 50000"/>
              <a:gd name="adj2" fmla="val 42063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ja-JP" altLang="en-US" sz="1050" kern="100" dirty="0" smtClean="0">
                <a:solidFill>
                  <a:srgbClr val="000000"/>
                </a:solidFill>
                <a:effectLst/>
                <a:latin typeface="UD デジタル 教科書体 NP-R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不支給決定</a:t>
            </a:r>
            <a:endParaRPr lang="ja-JP" sz="1050" kern="100" dirty="0">
              <a:effectLst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51972" y="5274989"/>
            <a:ext cx="8080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0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補正</a:t>
            </a:r>
            <a:r>
              <a:rPr kumimoji="1" lang="ja-JP" altLang="en-US" sz="900" dirty="0" smtClean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依頼を行う場合</a:t>
            </a:r>
            <a:endParaRPr kumimoji="1" lang="ja-JP" altLang="en-US" sz="900" dirty="0"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</p:txBody>
      </p:sp>
      <p:sp>
        <p:nvSpPr>
          <p:cNvPr id="9" name="右カーブ矢印 8"/>
          <p:cNvSpPr/>
          <p:nvPr/>
        </p:nvSpPr>
        <p:spPr>
          <a:xfrm rot="10800000" flipH="1">
            <a:off x="819687" y="4578193"/>
            <a:ext cx="329856" cy="1779505"/>
          </a:xfrm>
          <a:prstGeom prst="curvedRightArrow">
            <a:avLst>
              <a:gd name="adj1" fmla="val 25000"/>
              <a:gd name="adj2" fmla="val 50000"/>
              <a:gd name="adj3" fmla="val 30538"/>
            </a:avLst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2486939" y="7777610"/>
            <a:ext cx="199933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00" dirty="0" smtClean="0"/>
              <a:t>府が支給及び不支給の決定を行う。</a:t>
            </a:r>
            <a:endParaRPr kumimoji="1" lang="ja-JP" altLang="en-US" sz="900" dirty="0"/>
          </a:p>
        </p:txBody>
      </p:sp>
      <p:sp>
        <p:nvSpPr>
          <p:cNvPr id="33" name="角丸四角形 32"/>
          <p:cNvSpPr/>
          <p:nvPr/>
        </p:nvSpPr>
        <p:spPr>
          <a:xfrm>
            <a:off x="967275" y="2473425"/>
            <a:ext cx="4188925" cy="491161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1100" kern="100" dirty="0" smtClean="0">
                <a:solidFill>
                  <a:srgbClr val="000000"/>
                </a:solidFill>
                <a:effectLst/>
                <a:latin typeface="游明朝" panose="02020400000000000000" pitchFamily="18" charset="-128"/>
                <a:ea typeface="UD デジタル 教科書体 NP-R" panose="02020400000000000000" pitchFamily="18" charset="-128"/>
                <a:cs typeface="Times New Roman" panose="02020603050405020304" pitchFamily="18" charset="0"/>
              </a:rPr>
              <a:t>府が提供</a:t>
            </a:r>
            <a:r>
              <a:rPr lang="ja-JP" altLang="en-US" sz="1100" kern="100" dirty="0" smtClean="0">
                <a:solidFill>
                  <a:srgbClr val="000000"/>
                </a:solidFill>
                <a:latin typeface="游明朝" panose="02020400000000000000" pitchFamily="18" charset="-128"/>
                <a:ea typeface="UD デジタル 教科書体 NP-R" panose="02020400000000000000" pitchFamily="18" charset="-128"/>
                <a:cs typeface="Times New Roman" panose="02020603050405020304" pitchFamily="18" charset="0"/>
              </a:rPr>
              <a:t>する支給</a:t>
            </a:r>
            <a:r>
              <a:rPr lang="ja-JP" altLang="en-US" sz="1100" kern="100" dirty="0">
                <a:solidFill>
                  <a:srgbClr val="000000"/>
                </a:solidFill>
                <a:latin typeface="游明朝" panose="02020400000000000000" pitchFamily="18" charset="-128"/>
                <a:ea typeface="UD デジタル 教科書体 NP-R" panose="02020400000000000000" pitchFamily="18" charset="-128"/>
                <a:cs typeface="Times New Roman" panose="02020603050405020304" pitchFamily="18" charset="0"/>
              </a:rPr>
              <a:t>対象施設一覧</a:t>
            </a:r>
            <a:r>
              <a:rPr lang="ja-JP" altLang="en-US" sz="1100" kern="100" dirty="0" smtClean="0">
                <a:solidFill>
                  <a:srgbClr val="000000"/>
                </a:solidFill>
                <a:latin typeface="游明朝" panose="02020400000000000000" pitchFamily="18" charset="-128"/>
                <a:ea typeface="UD デジタル 教科書体 NP-R" panose="02020400000000000000" pitchFamily="18" charset="-128"/>
                <a:cs typeface="Times New Roman" panose="02020603050405020304" pitchFamily="18" charset="0"/>
              </a:rPr>
              <a:t>データ（ア）の</a:t>
            </a:r>
            <a:endParaRPr lang="en-US" altLang="ja-JP" sz="1100" kern="100" dirty="0" smtClean="0">
              <a:solidFill>
                <a:srgbClr val="000000"/>
              </a:solidFill>
              <a:latin typeface="游明朝" panose="02020400000000000000" pitchFamily="18" charset="-128"/>
              <a:ea typeface="UD デジタル 教科書体 NP-R" panose="02020400000000000000" pitchFamily="18" charset="-128"/>
              <a:cs typeface="Times New Roman" panose="02020603050405020304" pitchFamily="18" charset="0"/>
            </a:endParaRPr>
          </a:p>
          <a:p>
            <a:pPr algn="ctr"/>
            <a:r>
              <a:rPr lang="ja-JP" altLang="en-US" sz="1050" kern="100" dirty="0" smtClean="0">
                <a:solidFill>
                  <a:srgbClr val="000000"/>
                </a:solidFill>
                <a:latin typeface="游明朝" panose="02020400000000000000" pitchFamily="18" charset="-128"/>
                <a:ea typeface="UD デジタル 教科書体 NP-R" panose="02020400000000000000" pitchFamily="18" charset="-128"/>
                <a:cs typeface="Times New Roman" panose="02020603050405020304" pitchFamily="18" charset="0"/>
              </a:rPr>
              <a:t>業務</a:t>
            </a:r>
            <a:r>
              <a:rPr lang="ja-JP" altLang="en-US" sz="1050" kern="100" dirty="0">
                <a:solidFill>
                  <a:srgbClr val="000000"/>
                </a:solidFill>
                <a:latin typeface="游明朝" panose="02020400000000000000" pitchFamily="18" charset="-128"/>
                <a:ea typeface="UD デジタル 教科書体 NP-R" panose="02020400000000000000" pitchFamily="18" charset="-128"/>
                <a:cs typeface="Times New Roman" panose="02020603050405020304" pitchFamily="18" charset="0"/>
              </a:rPr>
              <a:t>支援</a:t>
            </a:r>
            <a:r>
              <a:rPr lang="ja-JP" altLang="en-US" sz="1050" kern="100" dirty="0" smtClean="0">
                <a:solidFill>
                  <a:srgbClr val="000000"/>
                </a:solidFill>
                <a:latin typeface="游明朝" panose="02020400000000000000" pitchFamily="18" charset="-128"/>
                <a:ea typeface="UD デジタル 教科書体 NP-R" panose="02020400000000000000" pitchFamily="18" charset="-128"/>
                <a:cs typeface="Times New Roman" panose="02020603050405020304" pitchFamily="18" charset="0"/>
              </a:rPr>
              <a:t>システム</a:t>
            </a:r>
            <a:r>
              <a:rPr lang="ja-JP" altLang="en-US" sz="1050" kern="100" dirty="0">
                <a:solidFill>
                  <a:srgbClr val="000000"/>
                </a:solidFill>
                <a:latin typeface="游明朝" panose="02020400000000000000" pitchFamily="18" charset="-128"/>
                <a:ea typeface="UD デジタル 教科書体 NP-R" panose="02020400000000000000" pitchFamily="18" charset="-128"/>
                <a:cs typeface="Times New Roman" panose="02020603050405020304" pitchFamily="18" charset="0"/>
              </a:rPr>
              <a:t>へ</a:t>
            </a:r>
            <a:r>
              <a:rPr lang="ja-JP" altLang="en-US" sz="1050" kern="100" dirty="0" smtClean="0">
                <a:solidFill>
                  <a:srgbClr val="000000"/>
                </a:solidFill>
                <a:latin typeface="游明朝" panose="02020400000000000000" pitchFamily="18" charset="-128"/>
                <a:ea typeface="UD デジタル 教科書体 NP-R" panose="02020400000000000000" pitchFamily="18" charset="-128"/>
                <a:cs typeface="Times New Roman" panose="02020603050405020304" pitchFamily="18" charset="0"/>
              </a:rPr>
              <a:t>の取り込み</a:t>
            </a:r>
            <a:endParaRPr lang="en-US" altLang="ja-JP" sz="1050" kern="100" dirty="0">
              <a:solidFill>
                <a:srgbClr val="000000"/>
              </a:solidFill>
              <a:latin typeface="游明朝" panose="02020400000000000000" pitchFamily="18" charset="-128"/>
              <a:ea typeface="UD デジタル 教科書体 NP-R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34" name="下矢印 33"/>
          <p:cNvSpPr/>
          <p:nvPr/>
        </p:nvSpPr>
        <p:spPr>
          <a:xfrm>
            <a:off x="1827484" y="3088589"/>
            <a:ext cx="327660" cy="971972"/>
          </a:xfrm>
          <a:prstGeom prst="downArrow">
            <a:avLst>
              <a:gd name="adj1" fmla="val 50000"/>
              <a:gd name="adj2" fmla="val 42063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endParaRPr lang="ja-JP" sz="1050" kern="100" dirty="0">
              <a:effectLst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36" name="下矢印 35"/>
          <p:cNvSpPr/>
          <p:nvPr/>
        </p:nvSpPr>
        <p:spPr>
          <a:xfrm>
            <a:off x="1830684" y="2051184"/>
            <a:ext cx="327660" cy="388276"/>
          </a:xfrm>
          <a:prstGeom prst="downArrow">
            <a:avLst>
              <a:gd name="adj1" fmla="val 50000"/>
              <a:gd name="adj2" fmla="val 42063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endParaRPr lang="ja-JP" sz="1050" kern="100" dirty="0">
              <a:effectLst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37" name="角丸四角形 36"/>
          <p:cNvSpPr/>
          <p:nvPr/>
        </p:nvSpPr>
        <p:spPr>
          <a:xfrm>
            <a:off x="972522" y="1543203"/>
            <a:ext cx="2052000" cy="46781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1050" kern="100" dirty="0" smtClean="0">
                <a:solidFill>
                  <a:srgbClr val="000000"/>
                </a:solidFill>
                <a:latin typeface="游明朝" panose="02020400000000000000" pitchFamily="18" charset="-128"/>
                <a:ea typeface="UD デジタル 教科書体 NP-R" panose="02020400000000000000" pitchFamily="18" charset="-128"/>
                <a:cs typeface="Times New Roman" panose="02020603050405020304" pitchFamily="18" charset="0"/>
              </a:rPr>
              <a:t>業務</a:t>
            </a:r>
            <a:r>
              <a:rPr lang="ja-JP" altLang="en-US" sz="1050" kern="100" dirty="0">
                <a:solidFill>
                  <a:srgbClr val="000000"/>
                </a:solidFill>
                <a:latin typeface="游明朝" panose="02020400000000000000" pitchFamily="18" charset="-128"/>
                <a:ea typeface="UD デジタル 教科書体 NP-R" panose="02020400000000000000" pitchFamily="18" charset="-128"/>
                <a:cs typeface="Times New Roman" panose="02020603050405020304" pitchFamily="18" charset="0"/>
              </a:rPr>
              <a:t>支援</a:t>
            </a:r>
            <a:r>
              <a:rPr lang="ja-JP" altLang="en-US" sz="1050" kern="100" dirty="0" smtClean="0">
                <a:solidFill>
                  <a:srgbClr val="000000"/>
                </a:solidFill>
                <a:latin typeface="游明朝" panose="02020400000000000000" pitchFamily="18" charset="-128"/>
                <a:ea typeface="UD デジタル 教科書体 NP-R" panose="02020400000000000000" pitchFamily="18" charset="-128"/>
                <a:cs typeface="Times New Roman" panose="02020603050405020304" pitchFamily="18" charset="0"/>
              </a:rPr>
              <a:t>システムの</a:t>
            </a:r>
            <a:r>
              <a:rPr lang="ja-JP" altLang="en-US" sz="1050" kern="100" dirty="0">
                <a:solidFill>
                  <a:srgbClr val="000000"/>
                </a:solidFill>
                <a:latin typeface="游明朝" panose="02020400000000000000" pitchFamily="18" charset="-128"/>
                <a:ea typeface="UD デジタル 教科書体 NP-R" panose="02020400000000000000" pitchFamily="18" charset="-128"/>
                <a:cs typeface="Times New Roman" panose="02020603050405020304" pitchFamily="18" charset="0"/>
              </a:rPr>
              <a:t>整備</a:t>
            </a:r>
            <a:endParaRPr lang="en-US" altLang="ja-JP" sz="1050" kern="100" dirty="0">
              <a:solidFill>
                <a:srgbClr val="000000"/>
              </a:solidFill>
              <a:latin typeface="游明朝" panose="02020400000000000000" pitchFamily="18" charset="-128"/>
              <a:ea typeface="UD デジタル 教科書体 NP-R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30" name="角丸四角形 29"/>
          <p:cNvSpPr/>
          <p:nvPr/>
        </p:nvSpPr>
        <p:spPr>
          <a:xfrm>
            <a:off x="1149543" y="6148235"/>
            <a:ext cx="4041891" cy="743901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ja-JP" altLang="en-US" sz="1100" u="sng" kern="100" dirty="0" smtClean="0">
                <a:effectLst/>
                <a:latin typeface="游明朝" panose="02020400000000000000" pitchFamily="18" charset="-128"/>
                <a:ea typeface="UD デジタル 教科書体 NP-R" panose="02020400000000000000" pitchFamily="18" charset="-128"/>
                <a:cs typeface="Times New Roman" panose="02020603050405020304" pitchFamily="18" charset="0"/>
              </a:rPr>
              <a:t>審査</a:t>
            </a:r>
            <a:endParaRPr lang="en-US" altLang="ja-JP" sz="1100" u="sng" kern="100" dirty="0" smtClean="0">
              <a:effectLst/>
              <a:latin typeface="游明朝" panose="02020400000000000000" pitchFamily="18" charset="-128"/>
              <a:ea typeface="UD デジタル 教科書体 NP-R" panose="02020400000000000000" pitchFamily="18" charset="-128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ja-JP" altLang="en-US" sz="900" kern="100" dirty="0" smtClean="0">
                <a:latin typeface="游明朝" panose="02020400000000000000" pitchFamily="18" charset="-128"/>
                <a:ea typeface="UD デジタル 教科書体 NP-R" panose="02020400000000000000" pitchFamily="18" charset="-128"/>
                <a:cs typeface="Times New Roman" panose="02020603050405020304" pitchFamily="18" charset="0"/>
              </a:rPr>
              <a:t>・</a:t>
            </a:r>
            <a:r>
              <a:rPr lang="en-US" altLang="ja-JP" sz="900" kern="100" dirty="0" smtClean="0">
                <a:latin typeface="游明朝" panose="02020400000000000000" pitchFamily="18" charset="-128"/>
                <a:ea typeface="UD デジタル 教科書体 NP-R" panose="02020400000000000000" pitchFamily="18" charset="-128"/>
                <a:cs typeface="Times New Roman" panose="02020603050405020304" pitchFamily="18" charset="0"/>
              </a:rPr>
              <a:t>【</a:t>
            </a:r>
            <a:r>
              <a:rPr lang="ja-JP" altLang="en-US" sz="900" kern="100" dirty="0" smtClean="0">
                <a:latin typeface="游明朝" panose="02020400000000000000" pitchFamily="18" charset="-128"/>
                <a:ea typeface="UD デジタル 教科書体 NP-R" panose="02020400000000000000" pitchFamily="18" charset="-128"/>
                <a:cs typeface="Times New Roman" panose="02020603050405020304" pitchFamily="18" charset="0"/>
              </a:rPr>
              <a:t>施設申請</a:t>
            </a:r>
            <a:r>
              <a:rPr lang="en-US" altLang="ja-JP" sz="900" kern="100" dirty="0" smtClean="0">
                <a:latin typeface="游明朝" panose="02020400000000000000" pitchFamily="18" charset="-128"/>
                <a:ea typeface="UD デジタル 教科書体 NP-R" panose="02020400000000000000" pitchFamily="18" charset="-128"/>
                <a:cs typeface="Times New Roman" panose="02020603050405020304" pitchFamily="18" charset="0"/>
              </a:rPr>
              <a:t>】</a:t>
            </a:r>
            <a:r>
              <a:rPr lang="ja-JP" altLang="en-US" sz="900" kern="100" dirty="0" smtClean="0">
                <a:latin typeface="游明朝" panose="02020400000000000000" pitchFamily="18" charset="-128"/>
                <a:ea typeface="UD デジタル 教科書体 NP-R" panose="02020400000000000000" pitchFamily="18" charset="-128"/>
                <a:cs typeface="Times New Roman" panose="02020603050405020304" pitchFamily="18" charset="0"/>
              </a:rPr>
              <a:t>（イ）が（ア）</a:t>
            </a:r>
            <a:r>
              <a:rPr lang="ja-JP" altLang="en-US" sz="900" kern="100" dirty="0">
                <a:latin typeface="游明朝" panose="02020400000000000000" pitchFamily="18" charset="-128"/>
                <a:ea typeface="UD デジタル 教科書体 NP-R" panose="02020400000000000000" pitchFamily="18" charset="-128"/>
                <a:cs typeface="Times New Roman" panose="02020603050405020304" pitchFamily="18" charset="0"/>
              </a:rPr>
              <a:t>に</a:t>
            </a:r>
            <a:r>
              <a:rPr lang="ja-JP" altLang="en-US" sz="900" kern="100" dirty="0" smtClean="0">
                <a:latin typeface="游明朝" panose="02020400000000000000" pitchFamily="18" charset="-128"/>
                <a:ea typeface="UD デジタル 教科書体 NP-R" panose="02020400000000000000" pitchFamily="18" charset="-128"/>
                <a:cs typeface="Times New Roman" panose="02020603050405020304" pitchFamily="18" charset="0"/>
              </a:rPr>
              <a:t>該当するか及び支給対象人数を確認</a:t>
            </a:r>
            <a:endParaRPr lang="en-US" altLang="ja-JP" sz="900" kern="100" dirty="0" smtClean="0">
              <a:latin typeface="游明朝" panose="02020400000000000000" pitchFamily="18" charset="-128"/>
              <a:ea typeface="UD デジタル 教科書体 NP-R" panose="02020400000000000000" pitchFamily="18" charset="-128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ja-JP" altLang="en-US" sz="900" kern="100" dirty="0" smtClean="0">
                <a:latin typeface="游明朝" panose="02020400000000000000" pitchFamily="18" charset="-128"/>
                <a:ea typeface="UD デジタル 教科書体 NP-R" panose="02020400000000000000" pitchFamily="18" charset="-128"/>
                <a:cs typeface="Times New Roman" panose="02020603050405020304" pitchFamily="18" charset="0"/>
              </a:rPr>
              <a:t>・</a:t>
            </a:r>
            <a:r>
              <a:rPr lang="en-US" altLang="ja-JP" sz="900" kern="100" dirty="0" smtClean="0">
                <a:latin typeface="游明朝" panose="02020400000000000000" pitchFamily="18" charset="-128"/>
                <a:ea typeface="UD デジタル 教科書体 NP-R" panose="02020400000000000000" pitchFamily="18" charset="-128"/>
                <a:cs typeface="Times New Roman" panose="02020603050405020304" pitchFamily="18" charset="0"/>
              </a:rPr>
              <a:t>【</a:t>
            </a:r>
            <a:r>
              <a:rPr lang="ja-JP" altLang="en-US" sz="900" kern="100" dirty="0" smtClean="0">
                <a:latin typeface="游明朝" panose="02020400000000000000" pitchFamily="18" charset="-128"/>
                <a:ea typeface="UD デジタル 教科書体 NP-R" panose="02020400000000000000" pitchFamily="18" charset="-128"/>
                <a:cs typeface="Times New Roman" panose="02020603050405020304" pitchFamily="18" charset="0"/>
              </a:rPr>
              <a:t>個人申請</a:t>
            </a:r>
            <a:r>
              <a:rPr lang="en-US" altLang="ja-JP" sz="900" kern="100" dirty="0" smtClean="0">
                <a:latin typeface="游明朝" panose="02020400000000000000" pitchFamily="18" charset="-128"/>
                <a:ea typeface="UD デジタル 教科書体 NP-R" panose="02020400000000000000" pitchFamily="18" charset="-128"/>
                <a:cs typeface="Times New Roman" panose="02020603050405020304" pitchFamily="18" charset="0"/>
              </a:rPr>
              <a:t>】</a:t>
            </a:r>
            <a:r>
              <a:rPr lang="ja-JP" altLang="en-US" sz="900" kern="100" dirty="0">
                <a:latin typeface="游明朝" panose="02020400000000000000" pitchFamily="18" charset="-128"/>
                <a:ea typeface="UD デジタル 教科書体 NP-R" panose="02020400000000000000" pitchFamily="18" charset="-128"/>
                <a:cs typeface="Times New Roman" panose="02020603050405020304" pitchFamily="18" charset="0"/>
              </a:rPr>
              <a:t> </a:t>
            </a:r>
            <a:r>
              <a:rPr lang="ja-JP" altLang="en-US" sz="900" kern="100" dirty="0" smtClean="0">
                <a:latin typeface="游明朝" panose="02020400000000000000" pitchFamily="18" charset="-128"/>
                <a:ea typeface="UD デジタル 教科書体 NP-R" panose="02020400000000000000" pitchFamily="18" charset="-128"/>
                <a:cs typeface="Times New Roman" panose="02020603050405020304" pitchFamily="18" charset="0"/>
              </a:rPr>
              <a:t> 支給対象に合致するか本人確認書類とのチェック</a:t>
            </a:r>
            <a:endParaRPr lang="en-US" altLang="ja-JP" sz="900" kern="100" dirty="0">
              <a:latin typeface="游明朝" panose="02020400000000000000" pitchFamily="18" charset="-128"/>
              <a:ea typeface="UD デジタル 教科書体 NP-R" panose="02020400000000000000" pitchFamily="18" charset="-128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ja-JP" altLang="en-US" sz="900" kern="100" dirty="0" smtClean="0">
                <a:latin typeface="游明朝" panose="02020400000000000000" pitchFamily="18" charset="-128"/>
                <a:ea typeface="UD デジタル 教科書体 NP-R" panose="02020400000000000000" pitchFamily="18" charset="-128"/>
                <a:cs typeface="Times New Roman" panose="02020603050405020304" pitchFamily="18" charset="0"/>
              </a:rPr>
              <a:t>・  同一</a:t>
            </a:r>
            <a:r>
              <a:rPr lang="ja-JP" altLang="en-US" sz="900" kern="100" dirty="0">
                <a:latin typeface="游明朝" panose="02020400000000000000" pitchFamily="18" charset="-128"/>
                <a:ea typeface="UD デジタル 教科書体 NP-R" panose="02020400000000000000" pitchFamily="18" charset="-128"/>
                <a:cs typeface="Times New Roman" panose="02020603050405020304" pitchFamily="18" charset="0"/>
              </a:rPr>
              <a:t>の施設及び対象者に関する</a:t>
            </a:r>
            <a:r>
              <a:rPr lang="ja-JP" altLang="en-US" sz="900" kern="100">
                <a:latin typeface="游明朝" panose="02020400000000000000" pitchFamily="18" charset="-128"/>
                <a:ea typeface="UD デジタル 教科書体 NP-R" panose="02020400000000000000" pitchFamily="18" charset="-128"/>
                <a:cs typeface="Times New Roman" panose="02020603050405020304" pitchFamily="18" charset="0"/>
              </a:rPr>
              <a:t>重複</a:t>
            </a:r>
            <a:r>
              <a:rPr lang="ja-JP" altLang="en-US" sz="900" kern="100" smtClean="0">
                <a:latin typeface="游明朝" panose="02020400000000000000" pitchFamily="18" charset="-128"/>
                <a:ea typeface="UD デジタル 教科書体 NP-R" panose="02020400000000000000" pitchFamily="18" charset="-128"/>
                <a:cs typeface="Times New Roman" panose="02020603050405020304" pitchFamily="18" charset="0"/>
              </a:rPr>
              <a:t>申請の</a:t>
            </a:r>
            <a:r>
              <a:rPr lang="ja-JP" altLang="en-US" sz="900" kern="100" dirty="0" smtClean="0">
                <a:latin typeface="游明朝" panose="02020400000000000000" pitchFamily="18" charset="-128"/>
                <a:ea typeface="UD デジタル 教科書体 NP-R" panose="02020400000000000000" pitchFamily="18" charset="-128"/>
                <a:cs typeface="Times New Roman" panose="02020603050405020304" pitchFamily="18" charset="0"/>
              </a:rPr>
              <a:t>確認</a:t>
            </a:r>
            <a:endParaRPr lang="en-US" altLang="ja-JP" sz="900" kern="100" dirty="0" smtClean="0">
              <a:latin typeface="游明朝" panose="02020400000000000000" pitchFamily="18" charset="-128"/>
              <a:ea typeface="UD デジタル 教科書体 NP-R" panose="02020400000000000000" pitchFamily="18" charset="-128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ja-JP" altLang="en-US" sz="900" kern="100" dirty="0" smtClean="0">
                <a:latin typeface="游明朝" panose="02020400000000000000" pitchFamily="18" charset="-128"/>
                <a:ea typeface="UD デジタル 教科書体 NP-R" panose="02020400000000000000" pitchFamily="18" charset="-128"/>
                <a:cs typeface="Times New Roman" panose="02020603050405020304" pitchFamily="18" charset="0"/>
              </a:rPr>
              <a:t>・  </a:t>
            </a:r>
            <a:r>
              <a:rPr lang="ja-JP" altLang="en-US" sz="900" kern="100" dirty="0" smtClean="0">
                <a:effectLst/>
                <a:latin typeface="游明朝" panose="02020400000000000000" pitchFamily="18" charset="-128"/>
                <a:ea typeface="UD デジタル 教科書体 NP-R" panose="02020400000000000000" pitchFamily="18" charset="-128"/>
                <a:cs typeface="Times New Roman" panose="02020603050405020304" pitchFamily="18" charset="0"/>
              </a:rPr>
              <a:t>訂正がある場合は申請者に確認を行う</a:t>
            </a:r>
            <a:endParaRPr lang="en-US" altLang="ja-JP" sz="900" kern="100" dirty="0" smtClean="0">
              <a:effectLst/>
              <a:latin typeface="游明朝" panose="02020400000000000000" pitchFamily="18" charset="-128"/>
              <a:ea typeface="UD デジタル 教科書体 NP-R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29" name="角丸四角形 28"/>
          <p:cNvSpPr/>
          <p:nvPr/>
        </p:nvSpPr>
        <p:spPr>
          <a:xfrm>
            <a:off x="3906157" y="1577081"/>
            <a:ext cx="456293" cy="229025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altLang="ja-JP" sz="1050" kern="100" dirty="0">
              <a:solidFill>
                <a:srgbClr val="000000"/>
              </a:solidFill>
              <a:latin typeface="游明朝" panose="02020400000000000000" pitchFamily="18" charset="-128"/>
              <a:ea typeface="UD デジタル 教科書体 NP-R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5299788" y="354563"/>
            <a:ext cx="106369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 smtClean="0"/>
              <a:t>別紙１</a:t>
            </a:r>
            <a:endParaRPr kumimoji="1" lang="ja-JP" altLang="en-US" dirty="0"/>
          </a:p>
        </p:txBody>
      </p:sp>
      <p:sp>
        <p:nvSpPr>
          <p:cNvPr id="32" name="角丸四角形 31"/>
          <p:cNvSpPr/>
          <p:nvPr/>
        </p:nvSpPr>
        <p:spPr>
          <a:xfrm>
            <a:off x="3988382" y="3113205"/>
            <a:ext cx="2052000" cy="517369"/>
          </a:xfrm>
          <a:prstGeom prst="roundRect">
            <a:avLst/>
          </a:prstGeom>
          <a:solidFill>
            <a:sysClr val="window" lastClr="FFFFFF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ja-JP" altLang="en-US" sz="1050" kern="100" smtClean="0">
                <a:effectLst/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  <a:cs typeface="Times New Roman" panose="02020603050405020304" pitchFamily="18" charset="0"/>
              </a:rPr>
              <a:t>市町村</a:t>
            </a:r>
            <a:r>
              <a:rPr lang="ja-JP" altLang="en-US" sz="1050" kern="100" smtClean="0">
                <a:effectLst/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  <a:cs typeface="Times New Roman" panose="02020603050405020304" pitchFamily="18" charset="0"/>
              </a:rPr>
              <a:t>及び郵送希望された従事者</a:t>
            </a:r>
            <a:r>
              <a:rPr lang="ja-JP" altLang="en-US" sz="1050" kern="100" dirty="0" smtClean="0">
                <a:effectLst/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  <a:cs typeface="Times New Roman" panose="02020603050405020304" pitchFamily="18" charset="0"/>
              </a:rPr>
              <a:t>等に申請案内等を郵送</a:t>
            </a:r>
            <a:endParaRPr lang="ja-JP" sz="1050" kern="100" dirty="0">
              <a:effectLst/>
              <a:latin typeface="UD デジタル 教科書体 NP-R" panose="02020400000000000000" pitchFamily="18" charset="-128"/>
              <a:ea typeface="UD デジタル 教科書体 NP-R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6060481" y="35884"/>
            <a:ext cx="605993" cy="2616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100" dirty="0" smtClean="0"/>
              <a:t>(</a:t>
            </a:r>
            <a:r>
              <a:rPr kumimoji="1" lang="ja-JP" altLang="en-US" sz="1100" dirty="0" smtClean="0"/>
              <a:t>１５</a:t>
            </a:r>
            <a:r>
              <a:rPr kumimoji="1" lang="en-US" altLang="ja-JP" sz="1100" dirty="0" smtClean="0"/>
              <a:t>)</a:t>
            </a:r>
            <a:endParaRPr kumimoji="1" lang="ja-JP" altLang="en-US" sz="1100" dirty="0"/>
          </a:p>
        </p:txBody>
      </p:sp>
    </p:spTree>
    <p:extLst>
      <p:ext uri="{BB962C8B-B14F-4D97-AF65-F5344CB8AC3E}">
        <p14:creationId xmlns:p14="http://schemas.microsoft.com/office/powerpoint/2010/main" val="1088437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302</TotalTime>
  <Words>229</Words>
  <Application>Microsoft Office PowerPoint</Application>
  <PresentationFormat>A4 210 x 297 mm</PresentationFormat>
  <Paragraphs>28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UD デジタル 教科書体 NP-R</vt:lpstr>
      <vt:lpstr>游ゴシック</vt:lpstr>
      <vt:lpstr>游ゴシック Light</vt:lpstr>
      <vt:lpstr>游明朝</vt:lpstr>
      <vt:lpstr>Arial</vt:lpstr>
      <vt:lpstr>Calibri</vt:lpstr>
      <vt:lpstr>Calibri Light</vt:lpstr>
      <vt:lpstr>Times New Roman</vt:lpstr>
      <vt:lpstr>Office テーマ</vt:lpstr>
      <vt:lpstr>申請受付・審査・補正・発送業務等フロー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山田　知生</dc:creator>
  <cp:lastModifiedBy>北林　大希</cp:lastModifiedBy>
  <cp:revision>55</cp:revision>
  <cp:lastPrinted>2023-06-27T04:08:34Z</cp:lastPrinted>
  <dcterms:created xsi:type="dcterms:W3CDTF">2023-06-08T07:40:52Z</dcterms:created>
  <dcterms:modified xsi:type="dcterms:W3CDTF">2023-10-19T02:09:11Z</dcterms:modified>
</cp:coreProperties>
</file>