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56"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60"/>
  </p:normalViewPr>
  <p:slideViewPr>
    <p:cSldViewPr snapToGrid="0">
      <p:cViewPr>
        <p:scale>
          <a:sx n="75" d="100"/>
          <a:sy n="75" d="100"/>
        </p:scale>
        <p:origin x="1692" y="-1080"/>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presProps.xml" Type="http://schemas.openxmlformats.org/officeDocument/2006/relationships/presProps" Id="rId3"></Relationship><Relationship Target="slides/slide1.xml" Type="http://schemas.openxmlformats.org/officeDocument/2006/relationships/slide" Id="rId2"></Relationship><Relationship Target="slideMasters/slideMaster1.xml" Type="http://schemas.openxmlformats.org/officeDocument/2006/relationships/slideMaster" Id="rId1"></Relationship><Relationship Target="tableStyles.xml" Type="http://schemas.openxmlformats.org/officeDocument/2006/relationships/tableStyles" Id="rId6"></Relationship><Relationship Target="theme/theme1.xml" Type="http://schemas.openxmlformats.org/officeDocument/2006/relationships/theme" Id="rId5"></Relationship><Relationship Target="viewProps.xml" Type="http://schemas.openxmlformats.org/officeDocument/2006/relationships/viewProps" Id="rId4"></Relationship></Relationship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27940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223005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20514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141395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16591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25127222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28456508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359400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233612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38482443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EA8BAB-7E7F-4FC8-9A1D-23D2B3172570}" type="datetimeFigureOut">
              <a:rPr kumimoji="1" lang="ja-JP" altLang="en-US" smtClean="0"/>
              <a:t>2023/9/1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708324248"/>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3EA8BAB-7E7F-4FC8-9A1D-23D2B3172570}" type="datetimeFigureOut">
              <a:rPr kumimoji="1" lang="ja-JP" altLang="en-US" smtClean="0"/>
              <a:t>2023/9/1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5D446BA-CBA9-4014-8AF7-08C1A35D2CC1}" type="slidenum">
              <a:rPr kumimoji="1" lang="ja-JP" altLang="en-US" smtClean="0"/>
              <a:t>‹#›</a:t>
            </a:fld>
            <a:endParaRPr kumimoji="1" lang="ja-JP" altLang="en-US"/>
          </a:p>
        </p:txBody>
      </p:sp>
    </p:spTree>
    <p:extLst>
      <p:ext uri="{BB962C8B-B14F-4D97-AF65-F5344CB8AC3E}">
        <p14:creationId xmlns:p14="http://schemas.microsoft.com/office/powerpoint/2010/main" val="50651682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Relationships xmlns="http://schemas.openxmlformats.org/package/2006/relationships"><Relationship Target="../media/image2.png" Type="http://schemas.openxmlformats.org/officeDocument/2006/relationships/image" Id="rId3"></Relationship><Relationship Target="../media/image6.png" Type="http://schemas.openxmlformats.org/officeDocument/2006/relationships/image" Id="rId7"></Relationship><Relationship Target="../media/image1.png" Type="http://schemas.openxmlformats.org/officeDocument/2006/relationships/image" Id="rId2"></Relationship><Relationship Target="../slideLayouts/slideLayout1.xml" Type="http://schemas.openxmlformats.org/officeDocument/2006/relationships/slideLayout" Id="rId1"></Relationship><Relationship Target="../media/image5.png" Type="http://schemas.openxmlformats.org/officeDocument/2006/relationships/image" Id="rId6"></Relationship><Relationship Target="../media/image4.png" Type="http://schemas.openxmlformats.org/officeDocument/2006/relationships/image" Id="rId5"></Relationship><Relationship Target="../media/image3.emf"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5" name="正方形/長方形 4"/>
          <p:cNvSpPr/>
          <p:nvPr/>
        </p:nvSpPr>
        <p:spPr>
          <a:xfrm>
            <a:off x="395780" y="148055"/>
            <a:ext cx="5847076" cy="769441"/>
          </a:xfrm>
          <a:prstGeom prst="rect">
            <a:avLst/>
          </a:prstGeom>
          <a:noFill/>
        </p:spPr>
        <p:txBody>
          <a:bodyPr wrap="square">
            <a:spAutoFit/>
          </a:bodyPr>
          <a:lstStyle/>
          <a:p>
            <a:pPr algn="ctr"/>
            <a:r>
              <a:rPr lang="ja-JP" altLang="en-US" sz="22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latin typeface="UD デジタル 教科書体 NK-B" panose="02020700000000000000" pitchFamily="18" charset="-128"/>
                <a:ea typeface="UD デジタル 教科書体 NK-B" panose="02020700000000000000" pitchFamily="18" charset="-128"/>
              </a:rPr>
              <a:t>「高校生向け</a:t>
            </a:r>
            <a:r>
              <a:rPr lang="en-US" altLang="ja-JP" sz="22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latin typeface="UD デジタル 教科書体 NK-B" panose="02020700000000000000" pitchFamily="18" charset="-128"/>
                <a:ea typeface="UD デジタル 教科書体 NK-B" panose="02020700000000000000" pitchFamily="18" charset="-128"/>
              </a:rPr>
              <a:t>EXPO</a:t>
            </a:r>
            <a:r>
              <a:rPr lang="ja-JP" altLang="en-US" sz="22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latin typeface="UD デジタル 教科書体 NK-B" panose="02020700000000000000" pitchFamily="18" charset="-128"/>
                <a:ea typeface="UD デジタル 教科書体 NK-B" panose="02020700000000000000" pitchFamily="18" charset="-128"/>
              </a:rPr>
              <a:t>教育プログラム」を</a:t>
            </a:r>
            <a:endParaRPr lang="en-US" altLang="ja-JP" sz="22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latin typeface="UD デジタル 教科書体 NK-B" panose="02020700000000000000" pitchFamily="18" charset="-128"/>
              <a:ea typeface="UD デジタル 教科書体 NK-B" panose="02020700000000000000" pitchFamily="18" charset="-128"/>
            </a:endParaRPr>
          </a:p>
          <a:p>
            <a:pPr algn="ctr"/>
            <a:r>
              <a:rPr lang="ja-JP" altLang="en-US" sz="22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latin typeface="UD デジタル 教科書体 NK-B" panose="02020700000000000000" pitchFamily="18" charset="-128"/>
                <a:ea typeface="UD デジタル 教科書体 NK-B" panose="02020700000000000000" pitchFamily="18" charset="-128"/>
              </a:rPr>
              <a:t>ぜひご活用ください！</a:t>
            </a:r>
          </a:p>
        </p:txBody>
      </p:sp>
      <p:sp>
        <p:nvSpPr>
          <p:cNvPr id="7" name="正方形/長方形 6"/>
          <p:cNvSpPr/>
          <p:nvPr/>
        </p:nvSpPr>
        <p:spPr>
          <a:xfrm>
            <a:off x="408089" y="1906180"/>
            <a:ext cx="1524801" cy="232092"/>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UD デジタル 教科書体 NK-B" panose="02020700000000000000" pitchFamily="18" charset="-128"/>
                <a:ea typeface="UD デジタル 教科書体 NK-B" panose="02020700000000000000" pitchFamily="18" charset="-128"/>
              </a:rPr>
              <a:t>プログラムの内容</a:t>
            </a:r>
          </a:p>
        </p:txBody>
      </p:sp>
      <p:sp>
        <p:nvSpPr>
          <p:cNvPr id="8" name="正方形/長方形 7"/>
          <p:cNvSpPr/>
          <p:nvPr/>
        </p:nvSpPr>
        <p:spPr>
          <a:xfrm>
            <a:off x="377154" y="2167155"/>
            <a:ext cx="6352539" cy="846386"/>
          </a:xfrm>
          <a:prstGeom prst="rect">
            <a:avLst/>
          </a:prstGeom>
          <a:noFill/>
        </p:spPr>
        <p:txBody>
          <a:bodyPr wrap="square" anchor="b">
            <a:spAutoFit/>
          </a:bodyPr>
          <a:lstStyle/>
          <a:p>
            <a:pPr>
              <a:spcBef>
                <a:spcPts val="200"/>
              </a:spcBef>
            </a:pPr>
            <a:r>
              <a:rPr lang="ja-JP" altLang="en-US" sz="11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100" dirty="0">
                <a:solidFill>
                  <a:srgbClr val="FF0000"/>
                </a:solidFill>
                <a:latin typeface="UD デジタル 教科書体 NK-B" panose="02020700000000000000" pitchFamily="18" charset="-128"/>
                <a:ea typeface="UD デジタル 教科書体 NK-B" panose="02020700000000000000" pitchFamily="18" charset="-128"/>
              </a:rPr>
              <a:t> 動画教材</a:t>
            </a:r>
            <a:r>
              <a:rPr lang="ja-JP" altLang="en-US" sz="1100" dirty="0">
                <a:latin typeface="UD デジタル 教科書体 NK-B" panose="02020700000000000000" pitchFamily="18" charset="-128"/>
                <a:ea typeface="UD デジタル 教科書体 NK-B" panose="02020700000000000000" pitchFamily="18" charset="-128"/>
              </a:rPr>
              <a:t>において、ナビゲーターのトラウデン直美さんが、万博の歴史やテーマを解説</a:t>
            </a:r>
            <a:endParaRPr lang="en-US" altLang="ja-JP" sz="1100" dirty="0">
              <a:latin typeface="UD デジタル 教科書体 NK-B" panose="02020700000000000000" pitchFamily="18" charset="-128"/>
              <a:ea typeface="UD デジタル 教科書体 NK-B" panose="02020700000000000000" pitchFamily="18" charset="-128"/>
            </a:endParaRPr>
          </a:p>
          <a:p>
            <a:pPr>
              <a:spcBef>
                <a:spcPts val="200"/>
              </a:spcBef>
            </a:pPr>
            <a:r>
              <a:rPr lang="ja-JP" altLang="en-US" sz="11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100"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1100" dirty="0">
                <a:latin typeface="UD デジタル 教科書体 NK-B" panose="02020700000000000000" pitchFamily="18" charset="-128"/>
                <a:ea typeface="UD デジタル 教科書体 NK-B" panose="02020700000000000000" pitchFamily="18" charset="-128"/>
              </a:rPr>
              <a:t>万博のサブテーマをもとにした</a:t>
            </a:r>
            <a:r>
              <a:rPr lang="ja-JP" altLang="en-US" sz="1100" dirty="0">
                <a:solidFill>
                  <a:srgbClr val="FF0000"/>
                </a:solidFill>
                <a:latin typeface="UD デジタル 教科書体 NK-B" panose="02020700000000000000" pitchFamily="18" charset="-128"/>
                <a:ea typeface="UD デジタル 教科書体 NK-B" panose="02020700000000000000" pitchFamily="18" charset="-128"/>
              </a:rPr>
              <a:t>６つの探求トピック</a:t>
            </a:r>
            <a:r>
              <a:rPr lang="ja-JP" altLang="en-US" sz="1100" dirty="0">
                <a:latin typeface="UD デジタル 教科書体 NK-B" panose="02020700000000000000" pitchFamily="18" charset="-128"/>
                <a:ea typeface="UD デジタル 教科書体 NK-B" panose="02020700000000000000" pitchFamily="18" charset="-128"/>
              </a:rPr>
              <a:t>の中から、</a:t>
            </a:r>
            <a:r>
              <a:rPr lang="ja-JP" altLang="en-US" sz="1100" dirty="0">
                <a:solidFill>
                  <a:srgbClr val="FF0000"/>
                </a:solidFill>
                <a:latin typeface="UD デジタル 教科書体 NK-B" panose="02020700000000000000" pitchFamily="18" charset="-128"/>
                <a:ea typeface="UD デジタル 教科書体 NK-B" panose="02020700000000000000" pitchFamily="18" charset="-128"/>
              </a:rPr>
              <a:t>生徒自身が興味のあるものを選択</a:t>
            </a:r>
            <a:endParaRPr lang="en-US" altLang="ja-JP" sz="1100" dirty="0">
              <a:solidFill>
                <a:srgbClr val="FF0000"/>
              </a:solidFill>
              <a:latin typeface="UD デジタル 教科書体 NK-B" panose="02020700000000000000" pitchFamily="18" charset="-128"/>
              <a:ea typeface="UD デジタル 教科書体 NK-B" panose="02020700000000000000" pitchFamily="18" charset="-128"/>
            </a:endParaRPr>
          </a:p>
          <a:p>
            <a:pPr>
              <a:spcBef>
                <a:spcPts val="200"/>
              </a:spcBef>
            </a:pPr>
            <a:r>
              <a:rPr lang="ja-JP" altLang="en-US" sz="1100"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1100"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1100" dirty="0">
                <a:latin typeface="UD デジタル 教科書体 NK-B" panose="02020700000000000000" pitchFamily="18" charset="-128"/>
                <a:ea typeface="UD デジタル 教科書体 NK-B" panose="02020700000000000000" pitchFamily="18" charset="-128"/>
              </a:rPr>
              <a:t>テーマ別動画では、各トピックの現状と課題、解決に向けた新しい技術などを紹介</a:t>
            </a:r>
            <a:endParaRPr lang="en-US" altLang="ja-JP" sz="1100" dirty="0">
              <a:latin typeface="UD デジタル 教科書体 NK-B" panose="02020700000000000000" pitchFamily="18" charset="-128"/>
              <a:ea typeface="UD デジタル 教科書体 NK-B" panose="02020700000000000000" pitchFamily="18" charset="-128"/>
            </a:endParaRPr>
          </a:p>
          <a:p>
            <a:pPr>
              <a:spcBef>
                <a:spcPts val="200"/>
              </a:spcBef>
            </a:pPr>
            <a:r>
              <a:rPr lang="ja-JP" altLang="en-US" sz="1100" dirty="0">
                <a:solidFill>
                  <a:srgbClr val="0070C0"/>
                </a:solidFill>
                <a:latin typeface="UD デジタル 教科書体 NK-B" panose="02020700000000000000" pitchFamily="18" charset="-128"/>
                <a:ea typeface="UD デジタル 教科書体 NK-B" panose="02020700000000000000" pitchFamily="18" charset="-128"/>
              </a:rPr>
              <a:t>・ </a:t>
            </a:r>
            <a:r>
              <a:rPr lang="ja-JP" altLang="en-US" sz="1100" dirty="0">
                <a:latin typeface="UD デジタル 教科書体 NK-B" panose="02020700000000000000" pitchFamily="18" charset="-128"/>
                <a:ea typeface="UD デジタル 教科書体 NK-B" panose="02020700000000000000" pitchFamily="18" charset="-128"/>
              </a:rPr>
              <a:t>未来を想像してアイデアを出し、実現のための方法を考えるワークを実施</a:t>
            </a:r>
          </a:p>
        </p:txBody>
      </p:sp>
      <p:sp>
        <p:nvSpPr>
          <p:cNvPr id="13" name="正方形/長方形 12"/>
          <p:cNvSpPr/>
          <p:nvPr/>
        </p:nvSpPr>
        <p:spPr>
          <a:xfrm>
            <a:off x="2636934" y="3878413"/>
            <a:ext cx="1271282" cy="1053728"/>
          </a:xfrm>
          <a:prstGeom prst="rect">
            <a:avLst/>
          </a:prstGeom>
          <a:solidFill>
            <a:schemeClr val="accent6">
              <a:lumMod val="20000"/>
              <a:lumOff val="80000"/>
            </a:schemeClr>
          </a:solidFill>
          <a:ln w="28575">
            <a:noFill/>
            <a:prstDash val="solid"/>
          </a:ln>
        </p:spPr>
        <p:txBody>
          <a:bodyPr wrap="square" bIns="108000" anchor="b" anchorCtr="0">
            <a:noAutofit/>
          </a:bodyPr>
          <a:lstStyle/>
          <a:p>
            <a:pPr>
              <a:spcAft>
                <a:spcPts val="600"/>
              </a:spcAft>
            </a:pPr>
            <a:r>
              <a:rPr lang="ja-JP" altLang="en-US" sz="1050" b="1" dirty="0">
                <a:latin typeface="UD デジタル 教科書体 NK-B" panose="02020700000000000000" pitchFamily="18" charset="-128"/>
                <a:ea typeface="UD デジタル 教科書体 NK-B" panose="02020700000000000000" pitchFamily="18" charset="-128"/>
              </a:rPr>
              <a:t>① プラスチックごみから環境問題を考えよう</a:t>
            </a:r>
            <a:endParaRPr lang="en-US" altLang="ja-JP" sz="1050" b="1" dirty="0">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1050" b="1" dirty="0">
                <a:latin typeface="UD デジタル 教科書体 NK-B" panose="02020700000000000000" pitchFamily="18" charset="-128"/>
                <a:ea typeface="UD デジタル 教科書体 NK-B" panose="02020700000000000000" pitchFamily="18" charset="-128"/>
              </a:rPr>
              <a:t>② 健康な生活が続く未来</a:t>
            </a:r>
            <a:endParaRPr lang="en-US" altLang="ja-JP" sz="1050" b="1" dirty="0">
              <a:latin typeface="UD デジタル 教科書体 NK-B" panose="02020700000000000000" pitchFamily="18" charset="-128"/>
              <a:ea typeface="UD デジタル 教科書体 NK-B" panose="02020700000000000000" pitchFamily="18" charset="-128"/>
            </a:endParaRPr>
          </a:p>
        </p:txBody>
      </p:sp>
      <p:sp>
        <p:nvSpPr>
          <p:cNvPr id="14" name="角丸四角形 13"/>
          <p:cNvSpPr/>
          <p:nvPr/>
        </p:nvSpPr>
        <p:spPr>
          <a:xfrm>
            <a:off x="2640411" y="3686589"/>
            <a:ext cx="1267804" cy="20657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b="1" dirty="0">
                <a:solidFill>
                  <a:schemeClr val="bg1"/>
                </a:solidFill>
                <a:latin typeface="UD デジタル 教科書体 NK-B" panose="02020700000000000000" pitchFamily="18" charset="-128"/>
                <a:ea typeface="UD デジタル 教科書体 NK-B" panose="02020700000000000000" pitchFamily="18" charset="-128"/>
              </a:rPr>
              <a:t>いのちを救う</a:t>
            </a:r>
          </a:p>
        </p:txBody>
      </p:sp>
      <p:sp>
        <p:nvSpPr>
          <p:cNvPr id="15" name="テキスト ボックス 14"/>
          <p:cNvSpPr txBox="1"/>
          <p:nvPr/>
        </p:nvSpPr>
        <p:spPr>
          <a:xfrm>
            <a:off x="2620542" y="3394274"/>
            <a:ext cx="1980029" cy="307777"/>
          </a:xfrm>
          <a:prstGeom prst="rect">
            <a:avLst/>
          </a:prstGeom>
          <a:noFill/>
        </p:spPr>
        <p:txBody>
          <a:bodyPr wrap="non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②３つのテーマ別動画</a:t>
            </a:r>
          </a:p>
        </p:txBody>
      </p:sp>
      <p:sp>
        <p:nvSpPr>
          <p:cNvPr id="23" name="角丸四角形 22"/>
          <p:cNvSpPr/>
          <p:nvPr/>
        </p:nvSpPr>
        <p:spPr>
          <a:xfrm>
            <a:off x="64736" y="920052"/>
            <a:ext cx="6733002" cy="917234"/>
          </a:xfrm>
          <a:prstGeom prst="roundRect">
            <a:avLst>
              <a:gd name="adj" fmla="val 1485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77788" indent="-3175">
              <a:buClr>
                <a:srgbClr val="FF0000"/>
              </a:buClr>
              <a:tabLst>
                <a:tab pos="7000875" algn="l"/>
              </a:tabLst>
            </a:pPr>
            <a:r>
              <a:rPr lang="ja-JP" altLang="en-US" sz="1100" dirty="0">
                <a:solidFill>
                  <a:srgbClr val="FF0000"/>
                </a:solidFill>
                <a:latin typeface="UD デジタル 教科書体 NK-B" panose="02020700000000000000" pitchFamily="18" charset="-128"/>
                <a:ea typeface="UD デジタル 教科書体 NK-B" panose="02020700000000000000" pitchFamily="18" charset="-128"/>
              </a:rPr>
              <a:t>「高校生向け</a:t>
            </a:r>
            <a:r>
              <a:rPr lang="en-US" altLang="ja-JP" sz="1100" dirty="0">
                <a:solidFill>
                  <a:srgbClr val="FF0000"/>
                </a:solidFill>
                <a:latin typeface="UD デジタル 教科書体 NK-B" panose="02020700000000000000" pitchFamily="18" charset="-128"/>
                <a:ea typeface="UD デジタル 教科書体 NK-B" panose="02020700000000000000" pitchFamily="18" charset="-128"/>
              </a:rPr>
              <a:t>EXPO</a:t>
            </a:r>
            <a:r>
              <a:rPr lang="ja-JP" altLang="en-US" sz="1100" dirty="0">
                <a:solidFill>
                  <a:srgbClr val="FF0000"/>
                </a:solidFill>
                <a:latin typeface="UD デジタル 教科書体 NK-B" panose="02020700000000000000" pitchFamily="18" charset="-128"/>
                <a:ea typeface="UD デジタル 教科書体 NK-B" panose="02020700000000000000" pitchFamily="18" charset="-128"/>
              </a:rPr>
              <a:t>教育プログラム」とは・・</a:t>
            </a:r>
            <a:endParaRPr lang="en-US" altLang="ja-JP" sz="1100" dirty="0">
              <a:solidFill>
                <a:srgbClr val="FF0000"/>
              </a:solidFill>
              <a:latin typeface="UD デジタル 教科書体 NK-B" panose="02020700000000000000" pitchFamily="18" charset="-128"/>
              <a:ea typeface="UD デジタル 教科書体 NK-B" panose="02020700000000000000" pitchFamily="18" charset="-128"/>
            </a:endParaRPr>
          </a:p>
          <a:p>
            <a:pPr marL="77788" indent="-3175">
              <a:buClr>
                <a:srgbClr val="FF0000"/>
              </a:buClr>
              <a:tabLst>
                <a:tab pos="7000875" algn="l"/>
              </a:tabLst>
            </a:pPr>
            <a:r>
              <a:rPr lang="ja-JP" altLang="en-US" sz="1100" dirty="0">
                <a:solidFill>
                  <a:schemeClr val="tx1"/>
                </a:solidFill>
                <a:latin typeface="UD デジタル 教科書体 NK-B" panose="02020700000000000000" pitchFamily="18" charset="-128"/>
                <a:ea typeface="UD デジタル 教科書体 NK-B" panose="02020700000000000000" pitchFamily="18" charset="-128"/>
              </a:rPr>
              <a:t>未来社会の主人公となる高校生が「いのち輝く未来社会」とは何か、という問いに自分なりの答えを探究し、 万博の会期前・会期中・会期後を通じて、新たなアイデアを創造・発信する担い手になってもらうことをめざす探究学習プログラムです。</a:t>
            </a:r>
            <a:endParaRPr lang="en-US" altLang="ja-JP" sz="11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角丸四角形 25"/>
          <p:cNvSpPr/>
          <p:nvPr/>
        </p:nvSpPr>
        <p:spPr>
          <a:xfrm>
            <a:off x="238113" y="3202964"/>
            <a:ext cx="6441495" cy="4048741"/>
          </a:xfrm>
          <a:prstGeom prst="roundRect">
            <a:avLst>
              <a:gd name="adj" fmla="val 8759"/>
            </a:avLst>
          </a:prstGeom>
          <a:noFill/>
          <a:ln w="254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lang="ja-JP" altLang="en-US" sz="1050"/>
          </a:p>
        </p:txBody>
      </p:sp>
      <p:sp>
        <p:nvSpPr>
          <p:cNvPr id="28" name="正方形/長方形 27"/>
          <p:cNvSpPr/>
          <p:nvPr/>
        </p:nvSpPr>
        <p:spPr>
          <a:xfrm>
            <a:off x="408089" y="3136374"/>
            <a:ext cx="1217607" cy="214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dirty="0">
                <a:latin typeface="UD デジタル 教科書体 NK-B" panose="02020700000000000000" pitchFamily="18" charset="-128"/>
                <a:ea typeface="UD デジタル 教科書体 NK-B" panose="02020700000000000000" pitchFamily="18" charset="-128"/>
              </a:rPr>
              <a:t>教材内容</a:t>
            </a:r>
          </a:p>
        </p:txBody>
      </p:sp>
      <p:pic>
        <p:nvPicPr>
          <p:cNvPr id="40" name="図 39"/>
          <p:cNvPicPr>
            <a:picLocks noChangeAspect="1"/>
          </p:cNvPicPr>
          <p:nvPr/>
        </p:nvPicPr>
        <p:blipFill rotWithShape="1">
          <a:blip r:embed="rId2"/>
          <a:srcRect l="29318" r="29612"/>
          <a:stretch/>
        </p:blipFill>
        <p:spPr>
          <a:xfrm rot="878921">
            <a:off x="932022" y="5783399"/>
            <a:ext cx="926665" cy="1353794"/>
          </a:xfrm>
          <a:prstGeom prst="rect">
            <a:avLst/>
          </a:prstGeom>
          <a:ln>
            <a:solidFill>
              <a:schemeClr val="bg1">
                <a:lumMod val="85000"/>
              </a:schemeClr>
            </a:solidFill>
          </a:ln>
        </p:spPr>
      </p:pic>
      <p:pic>
        <p:nvPicPr>
          <p:cNvPr id="41" name="図 40"/>
          <p:cNvPicPr>
            <a:picLocks noChangeAspect="1"/>
          </p:cNvPicPr>
          <p:nvPr/>
        </p:nvPicPr>
        <p:blipFill rotWithShape="1">
          <a:blip r:embed="rId3"/>
          <a:srcRect l="29432" r="29431"/>
          <a:stretch/>
        </p:blipFill>
        <p:spPr>
          <a:xfrm rot="919323">
            <a:off x="1876844" y="5848838"/>
            <a:ext cx="896536" cy="1307654"/>
          </a:xfrm>
          <a:prstGeom prst="rect">
            <a:avLst/>
          </a:prstGeom>
          <a:ln>
            <a:solidFill>
              <a:schemeClr val="bg1">
                <a:lumMod val="85000"/>
              </a:schemeClr>
            </a:solidFill>
          </a:ln>
        </p:spPr>
      </p:pic>
      <p:sp>
        <p:nvSpPr>
          <p:cNvPr id="10" name="正方形/長方形 9"/>
          <p:cNvSpPr/>
          <p:nvPr/>
        </p:nvSpPr>
        <p:spPr>
          <a:xfrm>
            <a:off x="3990373" y="3862080"/>
            <a:ext cx="1329975" cy="1073149"/>
          </a:xfrm>
          <a:prstGeom prst="rect">
            <a:avLst/>
          </a:prstGeom>
          <a:solidFill>
            <a:schemeClr val="accent4">
              <a:lumMod val="20000"/>
              <a:lumOff val="80000"/>
            </a:schemeClr>
          </a:solidFill>
          <a:ln w="28575">
            <a:noFill/>
            <a:prstDash val="solid"/>
          </a:ln>
        </p:spPr>
        <p:txBody>
          <a:bodyPr wrap="square" bIns="108000" anchor="b" anchorCtr="0">
            <a:noAutofit/>
          </a:bodyPr>
          <a:lstStyle/>
          <a:p>
            <a:pPr>
              <a:spcAft>
                <a:spcPts val="600"/>
              </a:spcAft>
            </a:pPr>
            <a:r>
              <a:rPr lang="ja-JP" altLang="en-US" sz="1050" b="1" dirty="0">
                <a:latin typeface="UD デジタル 教科書体 NK-B" panose="02020700000000000000" pitchFamily="18" charset="-128"/>
                <a:ea typeface="UD デジタル 教科書体 NK-B" panose="02020700000000000000" pitchFamily="18" charset="-128"/>
              </a:rPr>
              <a:t>③ 昆虫食？！持続可能な未来の食とは？</a:t>
            </a:r>
            <a:endParaRPr lang="en-US" altLang="ja-JP" sz="1050" b="1" dirty="0">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④ 日本の文化を未来に紡ぐためには？</a:t>
            </a:r>
          </a:p>
        </p:txBody>
      </p:sp>
      <p:sp>
        <p:nvSpPr>
          <p:cNvPr id="11" name="角丸四角形 10"/>
          <p:cNvSpPr/>
          <p:nvPr/>
        </p:nvSpPr>
        <p:spPr>
          <a:xfrm>
            <a:off x="3990372" y="3659812"/>
            <a:ext cx="1343250" cy="233349"/>
          </a:xfrm>
          <a:prstGeom prst="roundRect">
            <a:avLst/>
          </a:prstGeom>
          <a:solidFill>
            <a:srgbClr val="F2B8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UD デジタル 教科書体 NK-B" panose="02020700000000000000" pitchFamily="18" charset="-128"/>
                <a:ea typeface="UD デジタル 教科書体 NK-B" panose="02020700000000000000" pitchFamily="18" charset="-128"/>
              </a:rPr>
              <a:t>いのちに力を与える</a:t>
            </a:r>
          </a:p>
        </p:txBody>
      </p:sp>
      <p:sp>
        <p:nvSpPr>
          <p:cNvPr id="9" name="正方形/長方形 8"/>
          <p:cNvSpPr/>
          <p:nvPr/>
        </p:nvSpPr>
        <p:spPr>
          <a:xfrm>
            <a:off x="5387708" y="3835475"/>
            <a:ext cx="1264920" cy="1081005"/>
          </a:xfrm>
          <a:prstGeom prst="rect">
            <a:avLst/>
          </a:prstGeom>
          <a:solidFill>
            <a:schemeClr val="accent5">
              <a:lumMod val="20000"/>
              <a:lumOff val="80000"/>
            </a:schemeClr>
          </a:solidFill>
          <a:ln w="28575">
            <a:noFill/>
            <a:prstDash val="solid"/>
          </a:ln>
        </p:spPr>
        <p:txBody>
          <a:bodyPr wrap="square" bIns="108000" anchor="b">
            <a:noAutofit/>
          </a:bodyPr>
          <a:lstStyle/>
          <a:p>
            <a:pPr>
              <a:spcAft>
                <a:spcPts val="600"/>
              </a:spcAft>
            </a:pPr>
            <a:r>
              <a:rPr lang="ja-JP" altLang="en-US" sz="1050" b="1" dirty="0">
                <a:latin typeface="UD デジタル 教科書体 NK-B" panose="02020700000000000000" pitchFamily="18" charset="-128"/>
                <a:ea typeface="UD デジタル 教科書体 NK-B" panose="02020700000000000000" pitchFamily="18" charset="-128"/>
              </a:rPr>
              <a:t>⑤ メタバースでこんなことも変わるかも？</a:t>
            </a:r>
            <a:endParaRPr lang="en-US" altLang="ja-JP" sz="1050" b="1" dirty="0">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1050" b="1" dirty="0">
                <a:latin typeface="UD デジタル 教科書体 NK-B" panose="02020700000000000000" pitchFamily="18" charset="-128"/>
                <a:ea typeface="UD デジタル 教科書体 NK-B" panose="02020700000000000000" pitchFamily="18" charset="-128"/>
              </a:rPr>
              <a:t>⑥ 誰もが生き生きと輝けるためには？</a:t>
            </a:r>
          </a:p>
        </p:txBody>
      </p:sp>
      <p:sp>
        <p:nvSpPr>
          <p:cNvPr id="12" name="角丸四角形 11"/>
          <p:cNvSpPr/>
          <p:nvPr/>
        </p:nvSpPr>
        <p:spPr>
          <a:xfrm>
            <a:off x="5393896" y="3677824"/>
            <a:ext cx="1275523" cy="190904"/>
          </a:xfrm>
          <a:prstGeom prst="round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bg1"/>
                </a:solidFill>
                <a:latin typeface="UD デジタル 教科書体 NK-B" panose="02020700000000000000" pitchFamily="18" charset="-128"/>
                <a:ea typeface="UD デジタル 教科書体 NK-B" panose="02020700000000000000" pitchFamily="18" charset="-128"/>
              </a:rPr>
              <a:t>いのちをつなぐ</a:t>
            </a:r>
          </a:p>
        </p:txBody>
      </p:sp>
      <p:sp>
        <p:nvSpPr>
          <p:cNvPr id="22" name="テキスト ボックス 21"/>
          <p:cNvSpPr txBox="1"/>
          <p:nvPr/>
        </p:nvSpPr>
        <p:spPr>
          <a:xfrm>
            <a:off x="505399" y="3461418"/>
            <a:ext cx="2160036" cy="307777"/>
          </a:xfrm>
          <a:prstGeom prst="rect">
            <a:avLst/>
          </a:prstGeom>
          <a:noFill/>
        </p:spPr>
        <p:txBody>
          <a:bodyPr wrap="squar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①基本動画</a:t>
            </a:r>
          </a:p>
        </p:txBody>
      </p:sp>
      <p:sp>
        <p:nvSpPr>
          <p:cNvPr id="29" name="テキスト ボックス 28"/>
          <p:cNvSpPr txBox="1"/>
          <p:nvPr/>
        </p:nvSpPr>
        <p:spPr>
          <a:xfrm>
            <a:off x="681432" y="4998303"/>
            <a:ext cx="2160036" cy="307777"/>
          </a:xfrm>
          <a:prstGeom prst="rect">
            <a:avLst/>
          </a:prstGeom>
          <a:noFill/>
        </p:spPr>
        <p:txBody>
          <a:bodyPr wrap="squar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③ワークシート</a:t>
            </a:r>
          </a:p>
        </p:txBody>
      </p:sp>
      <p:sp>
        <p:nvSpPr>
          <p:cNvPr id="30" name="テキスト ボックス 29"/>
          <p:cNvSpPr txBox="1"/>
          <p:nvPr/>
        </p:nvSpPr>
        <p:spPr>
          <a:xfrm>
            <a:off x="3024863" y="4991854"/>
            <a:ext cx="3503645" cy="307777"/>
          </a:xfrm>
          <a:prstGeom prst="rect">
            <a:avLst/>
          </a:prstGeom>
          <a:noFill/>
        </p:spPr>
        <p:txBody>
          <a:bodyPr wrap="squar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④教員用の手引き・ルーブリック</a:t>
            </a:r>
          </a:p>
        </p:txBody>
      </p:sp>
      <p:sp>
        <p:nvSpPr>
          <p:cNvPr id="31" name="正方形/長方形 30"/>
          <p:cNvSpPr/>
          <p:nvPr/>
        </p:nvSpPr>
        <p:spPr>
          <a:xfrm>
            <a:off x="430829" y="7409907"/>
            <a:ext cx="1383824" cy="21649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UD デジタル 教科書体 NK-B" panose="02020700000000000000" pitchFamily="18" charset="-128"/>
                <a:ea typeface="UD デジタル 教科書体 NK-B" panose="02020700000000000000" pitchFamily="18" charset="-128"/>
              </a:rPr>
              <a:t>ポイント</a:t>
            </a:r>
          </a:p>
        </p:txBody>
      </p:sp>
      <p:sp>
        <p:nvSpPr>
          <p:cNvPr id="32" name="正方形/長方形 31"/>
          <p:cNvSpPr/>
          <p:nvPr/>
        </p:nvSpPr>
        <p:spPr>
          <a:xfrm>
            <a:off x="267933" y="7715086"/>
            <a:ext cx="6559625" cy="1277273"/>
          </a:xfrm>
          <a:prstGeom prst="rect">
            <a:avLst/>
          </a:prstGeom>
          <a:noFill/>
        </p:spPr>
        <p:txBody>
          <a:bodyPr wrap="square" anchor="b">
            <a:spAutoFit/>
          </a:bodyPr>
          <a:lstStyle/>
          <a:p>
            <a:pPr marL="171450" indent="-171450">
              <a:buFont typeface="Arial" panose="020B0604020202020204" pitchFamily="34" charset="0"/>
              <a:buChar char="•"/>
            </a:pPr>
            <a:r>
              <a:rPr lang="ja-JP" altLang="en-US" sz="1100" dirty="0">
                <a:latin typeface="UD デジタル 教科書体 NK-B" panose="02020700000000000000" pitchFamily="18" charset="-128"/>
                <a:ea typeface="UD デジタル 教科書体 NK-B" panose="02020700000000000000" pitchFamily="18" charset="-128"/>
              </a:rPr>
              <a:t>大阪・関西万博のテーマを題材とした６つのトピックは、生徒が興味・関心を持って取り組め、ワクワクしながら未来を想像できるようになっています</a:t>
            </a:r>
            <a:endParaRPr lang="en-US" altLang="ja-JP" sz="1100" dirty="0">
              <a:latin typeface="UD デジタル 教科書体 NK-B" panose="02020700000000000000" pitchFamily="18" charset="-128"/>
              <a:ea typeface="UD デジタル 教科書体 NK-B" panose="02020700000000000000" pitchFamily="18" charset="-128"/>
            </a:endParaRPr>
          </a:p>
          <a:p>
            <a:pPr marL="171450" indent="-171450">
              <a:buFont typeface="Arial" panose="020B0604020202020204" pitchFamily="34" charset="0"/>
              <a:buChar char="•"/>
            </a:pPr>
            <a:r>
              <a:rPr lang="ja-JP" altLang="en-US" sz="1100" dirty="0">
                <a:latin typeface="UD デジタル 教科書体 NK-B" panose="02020700000000000000" pitchFamily="18" charset="-128"/>
                <a:ea typeface="UD デジタル 教科書体 NK-B" panose="02020700000000000000" pitchFamily="18" charset="-128"/>
              </a:rPr>
              <a:t>各トピックについて生徒自身が多角的に調べることで、多様な考え・価値観を知り、解決策を考えることができます。</a:t>
            </a:r>
          </a:p>
          <a:p>
            <a:pPr marL="171450" indent="-171450">
              <a:buFont typeface="Arial" panose="020B0604020202020204" pitchFamily="34" charset="0"/>
              <a:buChar char="•"/>
            </a:pPr>
            <a:r>
              <a:rPr lang="ja-JP" altLang="en-US" sz="1100" dirty="0">
                <a:latin typeface="UD デジタル 教科書体 NK-B" panose="02020700000000000000" pitchFamily="18" charset="-128"/>
                <a:ea typeface="UD デジタル 教科書体 NK-B" panose="02020700000000000000" pitchFamily="18" charset="-128"/>
              </a:rPr>
              <a:t>ワークシートに沿って個人の探究学習を進め、発表などで生徒自身が探究の活動を振り返ることで、新たな問いの発見や探究活動のきっかけにできます</a:t>
            </a:r>
            <a:r>
              <a:rPr lang="ja-JP" altLang="en-US" sz="1100" dirty="0" smtClean="0">
                <a:latin typeface="UD デジタル 教科書体 NK-B" panose="02020700000000000000" pitchFamily="18" charset="-128"/>
                <a:ea typeface="UD デジタル 教科書体 NK-B" panose="02020700000000000000" pitchFamily="18" charset="-128"/>
              </a:rPr>
              <a:t>。</a:t>
            </a:r>
            <a:endParaRPr lang="en-US" altLang="ja-JP" sz="1100" dirty="0">
              <a:latin typeface="UD デジタル 教科書体 NK-B" panose="02020700000000000000" pitchFamily="18" charset="-128"/>
              <a:ea typeface="UD デジタル 教科書体 NK-B" panose="02020700000000000000" pitchFamily="18" charset="-128"/>
            </a:endParaRPr>
          </a:p>
          <a:p>
            <a:r>
              <a:rPr lang="en-US" altLang="ja-JP" sz="1100" u="sng" dirty="0" smtClean="0">
                <a:solidFill>
                  <a:srgbClr val="FF0000"/>
                </a:solidFill>
                <a:latin typeface="UD デジタル 教科書体 NK-B" panose="02020700000000000000" pitchFamily="18" charset="-128"/>
                <a:ea typeface="UD デジタル 教科書体 NK-B" panose="02020700000000000000" pitchFamily="18" charset="-128"/>
              </a:rPr>
              <a:t>2025</a:t>
            </a:r>
            <a:r>
              <a:rPr lang="ja-JP" altLang="en-US" sz="1100" u="sng" dirty="0">
                <a:solidFill>
                  <a:srgbClr val="FF0000"/>
                </a:solidFill>
                <a:latin typeface="UD デジタル 教科書体 NK-B" panose="02020700000000000000" pitchFamily="18" charset="-128"/>
                <a:ea typeface="UD デジタル 教科書体 NK-B" panose="02020700000000000000" pitchFamily="18" charset="-128"/>
              </a:rPr>
              <a:t>年に開催される大阪・関西万博がより楽しみになるプログラムです</a:t>
            </a:r>
            <a:r>
              <a:rPr lang="ja-JP" altLang="en-US" sz="1100" u="sng" dirty="0" smtClean="0">
                <a:solidFill>
                  <a:srgbClr val="FF0000"/>
                </a:solidFill>
                <a:latin typeface="UD デジタル 教科書体 NK-B" panose="02020700000000000000" pitchFamily="18" charset="-128"/>
                <a:ea typeface="UD デジタル 教科書体 NK-B" panose="02020700000000000000" pitchFamily="18" charset="-128"/>
              </a:rPr>
              <a:t>。ぜひ</a:t>
            </a:r>
            <a:r>
              <a:rPr lang="ja-JP" altLang="en-US" sz="1100" u="sng" dirty="0">
                <a:solidFill>
                  <a:srgbClr val="FF0000"/>
                </a:solidFill>
                <a:latin typeface="UD デジタル 教科書体 NK-B" panose="02020700000000000000" pitchFamily="18" charset="-128"/>
                <a:ea typeface="UD デジタル 教科書体 NK-B" panose="02020700000000000000" pitchFamily="18" charset="-128"/>
              </a:rPr>
              <a:t>、各学校でご活用ください！</a:t>
            </a:r>
          </a:p>
        </p:txBody>
      </p:sp>
      <p:pic>
        <p:nvPicPr>
          <p:cNvPr id="3" name="図 2"/>
          <p:cNvPicPr>
            <a:picLocks noChangeAspect="1"/>
          </p:cNvPicPr>
          <p:nvPr/>
        </p:nvPicPr>
        <p:blipFill>
          <a:blip r:embed="rId4"/>
          <a:stretch>
            <a:fillRect/>
          </a:stretch>
        </p:blipFill>
        <p:spPr>
          <a:xfrm rot="924609">
            <a:off x="3148167" y="5881363"/>
            <a:ext cx="885728" cy="1297035"/>
          </a:xfrm>
          <a:prstGeom prst="rect">
            <a:avLst/>
          </a:prstGeom>
          <a:ln>
            <a:solidFill>
              <a:schemeClr val="bg1">
                <a:lumMod val="85000"/>
              </a:schemeClr>
            </a:solidFill>
          </a:ln>
        </p:spPr>
      </p:pic>
      <p:pic>
        <p:nvPicPr>
          <p:cNvPr id="33" name="図 32"/>
          <p:cNvPicPr>
            <a:picLocks noChangeAspect="1"/>
          </p:cNvPicPr>
          <p:nvPr/>
        </p:nvPicPr>
        <p:blipFill rotWithShape="1">
          <a:blip r:embed="rId5"/>
          <a:srcRect l="43204" t="25126" r="29862" b="10222"/>
          <a:stretch/>
        </p:blipFill>
        <p:spPr>
          <a:xfrm rot="911821">
            <a:off x="4052937" y="5861507"/>
            <a:ext cx="885216" cy="1274954"/>
          </a:xfrm>
          <a:prstGeom prst="rect">
            <a:avLst/>
          </a:prstGeom>
          <a:ln>
            <a:solidFill>
              <a:schemeClr val="bg1">
                <a:lumMod val="85000"/>
              </a:schemeClr>
            </a:solidFill>
          </a:ln>
        </p:spPr>
      </p:pic>
      <p:sp>
        <p:nvSpPr>
          <p:cNvPr id="34" name="四角形吹き出し 33"/>
          <p:cNvSpPr/>
          <p:nvPr/>
        </p:nvSpPr>
        <p:spPr>
          <a:xfrm>
            <a:off x="810616" y="5248332"/>
            <a:ext cx="1839094" cy="400110"/>
          </a:xfrm>
          <a:prstGeom prst="wedgeRectCallout">
            <a:avLst>
              <a:gd name="adj1" fmla="val 227"/>
              <a:gd name="adj2" fmla="val 84997"/>
            </a:avLst>
          </a:prstGeom>
          <a:solidFill>
            <a:schemeClr val="bg1"/>
          </a:solidFill>
        </p:spPr>
        <p:txBody>
          <a:bodyPr wrap="square" anchor="b">
            <a:spAutoFit/>
          </a:bodyPr>
          <a:lstStyle/>
          <a:p>
            <a:pPr>
              <a:lnSpc>
                <a:spcPts val="1200"/>
              </a:lnSpc>
            </a:pPr>
            <a:r>
              <a:rPr lang="ja-JP" altLang="en-US" sz="1050" dirty="0">
                <a:solidFill>
                  <a:srgbClr val="002060"/>
                </a:solidFill>
                <a:latin typeface="UD デジタル 教科書体 NK-B" panose="02020700000000000000" pitchFamily="18" charset="-128"/>
                <a:ea typeface="UD デジタル 教科書体 NK-B" panose="02020700000000000000" pitchFamily="18" charset="-128"/>
              </a:rPr>
              <a:t>アイデアの実現方法を考えるヒントなども紹介します</a:t>
            </a:r>
            <a:endParaRPr lang="en-US" altLang="ja-JP" sz="105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5" name="四角形吹き出し 34"/>
          <p:cNvSpPr/>
          <p:nvPr/>
        </p:nvSpPr>
        <p:spPr>
          <a:xfrm>
            <a:off x="3024863" y="5292352"/>
            <a:ext cx="2531766" cy="400110"/>
          </a:xfrm>
          <a:prstGeom prst="wedgeRectCallout">
            <a:avLst>
              <a:gd name="adj1" fmla="val 227"/>
              <a:gd name="adj2" fmla="val 84997"/>
            </a:avLst>
          </a:prstGeom>
          <a:solidFill>
            <a:schemeClr val="bg1"/>
          </a:solidFill>
        </p:spPr>
        <p:txBody>
          <a:bodyPr wrap="square" anchor="b">
            <a:spAutoFit/>
          </a:bodyPr>
          <a:lstStyle/>
          <a:p>
            <a:pPr>
              <a:lnSpc>
                <a:spcPts val="1200"/>
              </a:lnSpc>
            </a:pPr>
            <a:r>
              <a:rPr lang="ja-JP" altLang="en-US" sz="1050" dirty="0">
                <a:solidFill>
                  <a:srgbClr val="002060"/>
                </a:solidFill>
                <a:latin typeface="UD デジタル 教科書体 NK-B" panose="02020700000000000000" pitchFamily="18" charset="-128"/>
                <a:ea typeface="UD デジタル 教科書体 NK-B" panose="02020700000000000000" pitchFamily="18" charset="-128"/>
              </a:rPr>
              <a:t>各学校・学級の状況に合わせて活用できるよう、複数の展開例を紹介します</a:t>
            </a:r>
            <a:endParaRPr lang="en-US" altLang="ja-JP" sz="105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p:cNvSpPr/>
          <p:nvPr/>
        </p:nvSpPr>
        <p:spPr>
          <a:xfrm>
            <a:off x="238113" y="9122768"/>
            <a:ext cx="3246626" cy="577081"/>
          </a:xfrm>
          <a:prstGeom prst="rect">
            <a:avLst/>
          </a:prstGeom>
        </p:spPr>
        <p:txBody>
          <a:bodyPr wrap="square">
            <a:spAutoFit/>
          </a:bodyPr>
          <a:lstStyle/>
          <a:p>
            <a:r>
              <a:rPr lang="ja-JP" altLang="ja-JP" sz="1050" dirty="0">
                <a:latin typeface="BIZ UDPゴシック" panose="020B0400000000000000" pitchFamily="50" charset="-128"/>
                <a:ea typeface="BIZ UDPゴシック" panose="020B0400000000000000" pitchFamily="50" charset="-128"/>
                <a:cs typeface="Times New Roman" panose="02020603050405020304" pitchFamily="18" charset="0"/>
              </a:rPr>
              <a:t>ご希望の学校には、個別に、全ての動画教材、ワークシート、教員向け手引書を送付させていただきます</a:t>
            </a:r>
            <a:r>
              <a:rPr lang="ja-JP" altLang="ja-JP" sz="1050" dirty="0" smtClean="0">
                <a:latin typeface="BIZ UDPゴシック" panose="020B0400000000000000" pitchFamily="50" charset="-128"/>
                <a:ea typeface="BIZ UDPゴシック" panose="020B0400000000000000" pitchFamily="50" charset="-128"/>
                <a:cs typeface="Times New Roman" panose="02020603050405020304" pitchFamily="18" charset="0"/>
              </a:rPr>
              <a:t>ので</a:t>
            </a:r>
            <a:r>
              <a:rPr lang="ja-JP" altLang="en-US" sz="1050" dirty="0" smtClean="0">
                <a:latin typeface="BIZ UDPゴシック" panose="020B0400000000000000" pitchFamily="50" charset="-128"/>
                <a:ea typeface="BIZ UDPゴシック" panose="020B0400000000000000" pitchFamily="50" charset="-128"/>
                <a:cs typeface="Times New Roman" panose="02020603050405020304" pitchFamily="18" charset="0"/>
              </a:rPr>
              <a:t>、右</a:t>
            </a:r>
            <a:r>
              <a:rPr lang="ja-JP" altLang="ja-JP" sz="1050" dirty="0" smtClean="0">
                <a:latin typeface="BIZ UDPゴシック" panose="020B0400000000000000" pitchFamily="50" charset="-128"/>
                <a:ea typeface="BIZ UDPゴシック" panose="020B0400000000000000" pitchFamily="50" charset="-128"/>
                <a:cs typeface="Times New Roman" panose="02020603050405020304" pitchFamily="18" charset="0"/>
              </a:rPr>
              <a:t>記</a:t>
            </a:r>
            <a:r>
              <a:rPr lang="ja-JP" altLang="ja-JP" sz="1050" dirty="0">
                <a:latin typeface="BIZ UDPゴシック" panose="020B0400000000000000" pitchFamily="50" charset="-128"/>
                <a:ea typeface="BIZ UDPゴシック" panose="020B0400000000000000" pitchFamily="50" charset="-128"/>
                <a:cs typeface="Times New Roman" panose="02020603050405020304" pitchFamily="18" charset="0"/>
              </a:rPr>
              <a:t>の担当までご連絡ください</a:t>
            </a:r>
            <a:endParaRPr lang="ja-JP" altLang="en-US" sz="1050" dirty="0">
              <a:latin typeface="BIZ UDPゴシック" panose="020B0400000000000000" pitchFamily="50" charset="-128"/>
              <a:ea typeface="BIZ UDPゴシック" panose="020B04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566702372"/>
              </p:ext>
            </p:extLst>
          </p:nvPr>
        </p:nvGraphicFramePr>
        <p:xfrm>
          <a:off x="3489693" y="9091809"/>
          <a:ext cx="3162935" cy="679152"/>
        </p:xfrm>
        <a:graphic>
          <a:graphicData uri="http://schemas.openxmlformats.org/drawingml/2006/table">
            <a:tbl>
              <a:tblPr>
                <a:tableStyleId>{5C22544A-7EE6-4342-B048-85BDC9FD1C3A}</a:tableStyleId>
              </a:tblPr>
              <a:tblGrid>
                <a:gridCol w="3162935">
                  <a:extLst>
                    <a:ext uri="{9D8B030D-6E8A-4147-A177-3AD203B41FA5}">
                      <a16:colId xmlns:a16="http://schemas.microsoft.com/office/drawing/2014/main" val="2081753781"/>
                    </a:ext>
                  </a:extLst>
                </a:gridCol>
              </a:tblGrid>
              <a:tr h="679152">
                <a:tc>
                  <a:txBody>
                    <a:bodyPr/>
                    <a:lstStyle/>
                    <a:p>
                      <a:pPr algn="just">
                        <a:lnSpc>
                          <a:spcPts val="2000"/>
                        </a:lnSpc>
                        <a:spcAft>
                          <a:spcPts val="0"/>
                        </a:spcAft>
                      </a:pPr>
                      <a:r>
                        <a:rPr lang="ja-JP" sz="900" kern="100" dirty="0">
                          <a:effectLst/>
                          <a:latin typeface="BIZ UDPゴシック" panose="020B0400000000000000" pitchFamily="50" charset="-128"/>
                          <a:ea typeface="BIZ UDPゴシック" panose="020B0400000000000000" pitchFamily="50" charset="-128"/>
                        </a:rPr>
                        <a:t>＜連絡先＞大阪府・大阪市万博</a:t>
                      </a:r>
                      <a:r>
                        <a:rPr lang="ja-JP" sz="900" kern="100" dirty="0" smtClean="0">
                          <a:effectLst/>
                          <a:latin typeface="BIZ UDPゴシック" panose="020B0400000000000000" pitchFamily="50" charset="-128"/>
                          <a:ea typeface="BIZ UDPゴシック" panose="020B0400000000000000" pitchFamily="50" charset="-128"/>
                        </a:rPr>
                        <a:t>推進局</a:t>
                      </a:r>
                      <a:r>
                        <a:rPr lang="ja-JP" altLang="en-US" sz="900" kern="100" dirty="0" smtClean="0">
                          <a:effectLst/>
                          <a:latin typeface="BIZ UDPゴシック" panose="020B0400000000000000" pitchFamily="50" charset="-128"/>
                          <a:ea typeface="BIZ UDPゴシック" panose="020B0400000000000000" pitchFamily="50" charset="-128"/>
                        </a:rPr>
                        <a:t>　</a:t>
                      </a:r>
                      <a:r>
                        <a:rPr lang="ja-JP" sz="900" kern="100" dirty="0" smtClean="0">
                          <a:effectLst/>
                          <a:latin typeface="BIZ UDPゴシック" panose="020B0400000000000000" pitchFamily="50" charset="-128"/>
                          <a:ea typeface="BIZ UDPゴシック" panose="020B0400000000000000" pitchFamily="50" charset="-128"/>
                        </a:rPr>
                        <a:t>推進課</a:t>
                      </a:r>
                      <a:r>
                        <a:rPr lang="ja-JP" sz="900" kern="100" dirty="0">
                          <a:effectLst/>
                          <a:latin typeface="BIZ UDPゴシック" panose="020B0400000000000000" pitchFamily="50" charset="-128"/>
                          <a:ea typeface="BIZ UDPゴシック" panose="020B0400000000000000" pitchFamily="50" charset="-128"/>
                        </a:rPr>
                        <a:t>　中村・佐藤</a:t>
                      </a:r>
                    </a:p>
                    <a:p>
                      <a:pPr indent="666750" algn="just">
                        <a:lnSpc>
                          <a:spcPts val="1500"/>
                        </a:lnSpc>
                        <a:spcAft>
                          <a:spcPts val="0"/>
                        </a:spcAft>
                      </a:pPr>
                      <a:r>
                        <a:rPr lang="ja-JP" sz="900" kern="100" dirty="0">
                          <a:effectLst/>
                          <a:latin typeface="BIZ UDPゴシック" panose="020B0400000000000000" pitchFamily="50" charset="-128"/>
                          <a:ea typeface="BIZ UDPゴシック" panose="020B0400000000000000" pitchFamily="50" charset="-128"/>
                        </a:rPr>
                        <a:t>電　話：</a:t>
                      </a:r>
                      <a:r>
                        <a:rPr lang="en-US" sz="900" kern="100" dirty="0">
                          <a:effectLst/>
                          <a:latin typeface="BIZ UDPゴシック" panose="020B0400000000000000" pitchFamily="50" charset="-128"/>
                          <a:ea typeface="BIZ UDPゴシック" panose="020B0400000000000000" pitchFamily="50" charset="-128"/>
                        </a:rPr>
                        <a:t>06-6690-7647</a:t>
                      </a:r>
                      <a:endParaRPr lang="ja-JP" sz="900" kern="100" dirty="0">
                        <a:effectLst/>
                        <a:latin typeface="BIZ UDPゴシック" panose="020B0400000000000000" pitchFamily="50" charset="-128"/>
                        <a:ea typeface="BIZ UDPゴシック" panose="020B0400000000000000" pitchFamily="50" charset="-128"/>
                      </a:endParaRPr>
                    </a:p>
                    <a:p>
                      <a:pPr indent="666750" algn="just">
                        <a:lnSpc>
                          <a:spcPts val="1500"/>
                        </a:lnSpc>
                        <a:spcAft>
                          <a:spcPts val="0"/>
                        </a:spcAft>
                      </a:pPr>
                      <a:r>
                        <a:rPr lang="ja-JP" sz="900" kern="100" dirty="0" smtClean="0">
                          <a:effectLst/>
                          <a:latin typeface="BIZ UDPゴシック" panose="020B0400000000000000" pitchFamily="50" charset="-128"/>
                          <a:ea typeface="BIZ UDPゴシック" panose="020B0400000000000000" pitchFamily="50" charset="-128"/>
                        </a:rPr>
                        <a:t>メール</a:t>
                      </a:r>
                      <a:r>
                        <a:rPr lang="ja-JP" sz="900" kern="100" dirty="0">
                          <a:effectLst/>
                          <a:latin typeface="BIZ UDPゴシック" panose="020B0400000000000000" pitchFamily="50" charset="-128"/>
                          <a:ea typeface="BIZ UDPゴシック" panose="020B0400000000000000" pitchFamily="50" charset="-128"/>
                        </a:rPr>
                        <a:t>：</a:t>
                      </a:r>
                      <a:r>
                        <a:rPr lang="en-US" sz="900" kern="100" dirty="0">
                          <a:effectLst/>
                          <a:latin typeface="BIZ UDPゴシック" panose="020B0400000000000000" pitchFamily="50" charset="-128"/>
                          <a:ea typeface="BIZ UDPゴシック" panose="020B0400000000000000" pitchFamily="50" charset="-128"/>
                        </a:rPr>
                        <a:t>gf0003@city.osaka.lg.jp</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tc>
                <a:extLst>
                  <a:ext uri="{0D108BD9-81ED-4DB2-BD59-A6C34878D82A}">
                    <a16:rowId xmlns:a16="http://schemas.microsoft.com/office/drawing/2014/main" val="1449984650"/>
                  </a:ext>
                </a:extLst>
              </a:tr>
            </a:tbl>
          </a:graphicData>
        </a:graphic>
      </p:graphicFrame>
      <p:sp>
        <p:nvSpPr>
          <p:cNvPr id="6" name="正方形/長方形 5"/>
          <p:cNvSpPr/>
          <p:nvPr/>
        </p:nvSpPr>
        <p:spPr>
          <a:xfrm>
            <a:off x="208340" y="9104477"/>
            <a:ext cx="6444287" cy="676532"/>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rotWithShape="1">
          <a:blip r:embed="rId6"/>
          <a:srcRect l="-1" r="59464" b="34783"/>
          <a:stretch/>
        </p:blipFill>
        <p:spPr>
          <a:xfrm>
            <a:off x="349467" y="3714560"/>
            <a:ext cx="2205310" cy="1220669"/>
          </a:xfrm>
          <a:prstGeom prst="rect">
            <a:avLst/>
          </a:prstGeom>
        </p:spPr>
      </p:pic>
      <p:pic>
        <p:nvPicPr>
          <p:cNvPr id="38" name="図 37" descr="C:\Users\i4152401\AppData\Local\Temp\MicrosoftEdgeDownloads\9039e448-b360-43b3-b88e-752660e9df4b\qr20230424201229956.png"/>
          <p:cNvPicPr/>
          <p:nvPr/>
        </p:nvPicPr>
        <p:blipFill>
          <a:blip r:embed="rId7">
            <a:extLst>
              <a:ext uri="{28A0092B-C50C-407E-A947-70E740481C1C}">
                <a14:useLocalDpi xmlns:a14="http://schemas.microsoft.com/office/drawing/2010/main" val="0"/>
              </a:ext>
            </a:extLst>
          </a:blip>
          <a:stretch>
            <a:fillRect/>
          </a:stretch>
        </p:blipFill>
        <p:spPr bwMode="auto">
          <a:xfrm>
            <a:off x="5619324" y="6425693"/>
            <a:ext cx="623532" cy="662828"/>
          </a:xfrm>
          <a:prstGeom prst="rect">
            <a:avLst/>
          </a:prstGeom>
          <a:noFill/>
          <a:ln>
            <a:noFill/>
          </a:ln>
        </p:spPr>
      </p:pic>
      <p:sp>
        <p:nvSpPr>
          <p:cNvPr id="20" name="角丸四角形吹き出し 19"/>
          <p:cNvSpPr/>
          <p:nvPr/>
        </p:nvSpPr>
        <p:spPr>
          <a:xfrm>
            <a:off x="5501174" y="5657618"/>
            <a:ext cx="914400" cy="612648"/>
          </a:xfrm>
          <a:prstGeom prst="wedgeRoundRectCallout">
            <a:avLst>
              <a:gd name="adj1" fmla="val -6944"/>
              <a:gd name="adj2" fmla="val 70792"/>
              <a:gd name="adj3"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900" dirty="0" smtClean="0">
                <a:solidFill>
                  <a:schemeClr val="tx1"/>
                </a:solidFill>
                <a:latin typeface="HGSｺﾞｼｯｸE" panose="020B0900000000000000" pitchFamily="50" charset="-128"/>
                <a:ea typeface="HGSｺﾞｼｯｸE" panose="020B0900000000000000" pitchFamily="50" charset="-128"/>
              </a:rPr>
              <a:t>詳しくは、</a:t>
            </a:r>
            <a:endParaRPr kumimoji="1" lang="en-US" altLang="ja-JP" sz="900" dirty="0" smtClean="0">
              <a:solidFill>
                <a:schemeClr val="tx1"/>
              </a:solidFill>
              <a:latin typeface="HGSｺﾞｼｯｸE" panose="020B0900000000000000" pitchFamily="50" charset="-128"/>
              <a:ea typeface="HGSｺﾞｼｯｸE" panose="020B0900000000000000" pitchFamily="50" charset="-128"/>
            </a:endParaRPr>
          </a:p>
          <a:p>
            <a:pPr algn="ctr"/>
            <a:r>
              <a:rPr kumimoji="1" lang="ja-JP" altLang="en-US" sz="900" dirty="0" smtClean="0">
                <a:solidFill>
                  <a:schemeClr val="tx1"/>
                </a:solidFill>
                <a:latin typeface="HGSｺﾞｼｯｸE" panose="020B0900000000000000" pitchFamily="50" charset="-128"/>
                <a:ea typeface="HGSｺﾞｼｯｸE" panose="020B0900000000000000" pitchFamily="50" charset="-128"/>
              </a:rPr>
              <a:t>こちらの動画をご参照ください！</a:t>
            </a:r>
            <a:endParaRPr kumimoji="1" lang="ja-JP" altLang="en-US" dirty="0">
              <a:solidFill>
                <a:schemeClr val="tx1"/>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1695933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TotalTime>
  <Words>476</Words>
  <Application>Microsoft Office PowerPoint</Application>
  <PresentationFormat>A4 210 x 297 mm</PresentationFormat>
  <Paragraphs>36</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BIZ UDPゴシック</vt:lpstr>
      <vt:lpstr>HGSｺﾞｼｯｸE</vt:lpstr>
      <vt:lpstr>UD デジタル 教科書体 N-B</vt:lpstr>
      <vt:lpstr>UD デジタル 教科書体 NK-B</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　和子</dc:creator>
  <cp:lastModifiedBy>中村　和子</cp:lastModifiedBy>
  <cp:revision>28</cp:revision>
  <cp:lastPrinted>2023-09-01T07:33:22Z</cp:lastPrinted>
  <dcterms:created xsi:type="dcterms:W3CDTF">2023-06-16T01:28:52Z</dcterms:created>
  <dcterms:modified xsi:type="dcterms:W3CDTF">2023-09-01T07:33:50Z</dcterms:modified>
</cp:coreProperties>
</file>