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60" r:id="rId2"/>
    <p:sldId id="358" r:id="rId3"/>
    <p:sldId id="359" r:id="rId4"/>
    <p:sldId id="362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akahashi sanako" initials="ts" lastIdx="11" clrIdx="7">
    <p:extLst>
      <p:ext uri="{19B8F6BF-5375-455C-9EA6-DF929625EA0E}">
        <p15:presenceInfo xmlns:p15="http://schemas.microsoft.com/office/powerpoint/2012/main" userId="703c42054f1899f8" providerId="Windows Live"/>
      </p:ext>
    </p:extLst>
  </p:cmAuthor>
  <p:cmAuthor id="1" name="石川 友加里" initials="石川" lastIdx="45" clrIdx="1">
    <p:extLst>
      <p:ext uri="{19B8F6BF-5375-455C-9EA6-DF929625EA0E}">
        <p15:presenceInfo xmlns:p15="http://schemas.microsoft.com/office/powerpoint/2012/main" userId="S-1-5-21-144181898-2656455039-2335444755-4728" providerId="AD"/>
      </p:ext>
    </p:extLst>
  </p:cmAuthor>
  <p:cmAuthor id="8" name="ShoPro　奥野" initials="ShoPro" lastIdx="1" clrIdx="8">
    <p:extLst>
      <p:ext uri="{19B8F6BF-5375-455C-9EA6-DF929625EA0E}">
        <p15:presenceInfo xmlns:p15="http://schemas.microsoft.com/office/powerpoint/2012/main" userId="ShoPro　奥野" providerId="None"/>
      </p:ext>
    </p:extLst>
  </p:cmAuthor>
  <p:cmAuthor id="2" name="佐藤 優" initials="佐藤" lastIdx="23" clrIdx="4">
    <p:extLst>
      <p:ext uri="{19B8F6BF-5375-455C-9EA6-DF929625EA0E}">
        <p15:presenceInfo xmlns:p15="http://schemas.microsoft.com/office/powerpoint/2012/main" userId="S-1-5-21-144181898-2656455039-2335444755-4447" providerId="AD"/>
      </p:ext>
    </p:extLst>
  </p:cmAuthor>
  <p:cmAuthor id="3" name="小室 陽菜" initials="小室" lastIdx="2" clrIdx="2">
    <p:extLst>
      <p:ext uri="{19B8F6BF-5375-455C-9EA6-DF929625EA0E}">
        <p15:presenceInfo xmlns:p15="http://schemas.microsoft.com/office/powerpoint/2012/main" userId="S-1-5-21-144181898-2656455039-2335444755-4785" providerId="AD"/>
      </p:ext>
    </p:extLst>
  </p:cmAuthor>
  <p:cmAuthor id="4" name="増田 晴香" initials="増田" lastIdx="2" clrIdx="3">
    <p:extLst>
      <p:ext uri="{19B8F6BF-5375-455C-9EA6-DF929625EA0E}">
        <p15:presenceInfo xmlns:p15="http://schemas.microsoft.com/office/powerpoint/2012/main" userId="S-1-5-21-3765714668-339894156-3704058327-10749" providerId="AD"/>
      </p:ext>
    </p:extLst>
  </p:cmAuthor>
  <p:cmAuthor id="5" name="藤 小百合" initials="藤" lastIdx="30" clrIdx="5">
    <p:extLst>
      <p:ext uri="{19B8F6BF-5375-455C-9EA6-DF929625EA0E}">
        <p15:presenceInfo xmlns:p15="http://schemas.microsoft.com/office/powerpoint/2012/main" userId="S-1-5-21-3765714668-339894156-3704058327-16120" providerId="AD"/>
      </p:ext>
    </p:extLst>
  </p:cmAuthor>
  <p:cmAuthor id="6" name="mikakotake" initials="m" lastIdx="8" clrIdx="6">
    <p:extLst>
      <p:ext uri="{19B8F6BF-5375-455C-9EA6-DF929625EA0E}">
        <p15:presenceInfo xmlns:p15="http://schemas.microsoft.com/office/powerpoint/2012/main" userId="mikakota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2FA"/>
    <a:srgbClr val="DEEBF7"/>
    <a:srgbClr val="BFBFBF"/>
    <a:srgbClr val="7030A0"/>
    <a:srgbClr val="525252"/>
    <a:srgbClr val="D7D7D7"/>
    <a:srgbClr val="0068B6"/>
    <a:srgbClr val="E50012"/>
    <a:srgbClr val="FCE76D"/>
    <a:srgbClr val="3C3B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>
        <p:scale>
          <a:sx n="150" d="100"/>
          <a:sy n="150" d="100"/>
        </p:scale>
        <p:origin x="749" y="-55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00533-3437-4ADB-A9FA-39E2D7A6FE66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19F2E-E9DC-449D-A98A-5007A8B7E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156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1642C-9050-46A5-899B-E0CDC7EFC73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75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71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46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01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59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09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34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68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51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56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09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96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jp.toto.com/ud/summary/post08/" TargetMode="External"/><Relationship Id="rId13" Type="http://schemas.openxmlformats.org/officeDocument/2006/relationships/hyperlink" Target="https://www.suntory.co.jp/company/csr/activity/diversity/diversity/" TargetMode="External"/><Relationship Id="rId18" Type="http://schemas.openxmlformats.org/officeDocument/2006/relationships/hyperlink" Target="https://www.hirakata-shakyo.net/vc/groupe" TargetMode="External"/><Relationship Id="rId3" Type="http://schemas.openxmlformats.org/officeDocument/2006/relationships/image" Target="../media/image16.png"/><Relationship Id="rId7" Type="http://schemas.openxmlformats.org/officeDocument/2006/relationships/hyperlink" Target="https://www.tombow.gr.jp/school/original/genderless/" TargetMode="External"/><Relationship Id="rId12" Type="http://schemas.openxmlformats.org/officeDocument/2006/relationships/hyperlink" Target="https://incurve.jp/about.html" TargetMode="External"/><Relationship Id="rId17" Type="http://schemas.openxmlformats.org/officeDocument/2006/relationships/hyperlink" Target="https://www.moj.go.jp/content/001221566.pdf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www.kousaikai.or.jp/suppor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s.go.jp/jp/seisaku/expo_suisin_honbu/pdf/Action_Plan_Ver.3.pdf" TargetMode="External"/><Relationship Id="rId11" Type="http://schemas.openxmlformats.org/officeDocument/2006/relationships/hyperlink" Target="https://orylab.com/" TargetMode="External"/><Relationship Id="rId5" Type="http://schemas.openxmlformats.org/officeDocument/2006/relationships/hyperlink" Target="https://www.youtube.com/watch?v=cGa9zI9ljKo" TargetMode="External"/><Relationship Id="rId15" Type="http://schemas.openxmlformats.org/officeDocument/2006/relationships/hyperlink" Target="https://dawn2021.orylab.com/?utm_source=pd&amp;utm_medium=banner&amp;utm_campaign=pdview" TargetMode="External"/><Relationship Id="rId10" Type="http://schemas.openxmlformats.org/officeDocument/2006/relationships/hyperlink" Target="https://www.pref.osaka.lg.jp/attach/1418/00000000/guidebook.pdf" TargetMode="External"/><Relationship Id="rId19" Type="http://schemas.openxmlformats.org/officeDocument/2006/relationships/hyperlink" Target="https://www.pref.osaka.lg.jp/keikakusuishin/syuuroushien/heartfuloffice.html" TargetMode="External"/><Relationship Id="rId4" Type="http://schemas.openxmlformats.org/officeDocument/2006/relationships/hyperlink" Target="https://www.expo2025.or.jp/wp/wp-content/themes/expo2025orjp_2022/assets/pdf/masterplan/expo2025_masterplan.pdf" TargetMode="External"/><Relationship Id="rId9" Type="http://schemas.openxmlformats.org/officeDocument/2006/relationships/hyperlink" Target="https://jp.toto.com/ud/summary/post08/report2018.pdf" TargetMode="External"/><Relationship Id="rId14" Type="http://schemas.openxmlformats.org/officeDocument/2006/relationships/hyperlink" Target="https://nettv.gov-online.go.jp/prg/prg12820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392743" y="5652209"/>
            <a:ext cx="5999018" cy="3647102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72" y="5714611"/>
            <a:ext cx="5980992" cy="1056190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429296" y="1455229"/>
            <a:ext cx="5962465" cy="3906932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24897" y="1220413"/>
            <a:ext cx="2134934" cy="343958"/>
          </a:xfrm>
          <a:prstGeom prst="roundRect">
            <a:avLst/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万博について知ろう！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39857" y="1615953"/>
            <a:ext cx="586288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映像を見てわかったこと、気付いたことをメモしておこう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54103" y="6113569"/>
            <a:ext cx="1232108" cy="589839"/>
            <a:chOff x="804035" y="5686438"/>
            <a:chExt cx="1232108" cy="589839"/>
          </a:xfrm>
        </p:grpSpPr>
        <p:sp>
          <p:nvSpPr>
            <p:cNvPr id="11" name="楕円 10"/>
            <p:cNvSpPr/>
            <p:nvPr/>
          </p:nvSpPr>
          <p:spPr>
            <a:xfrm>
              <a:off x="804035" y="5686438"/>
              <a:ext cx="1232108" cy="572934"/>
            </a:xfrm>
            <a:prstGeom prst="ellipse">
              <a:avLst/>
            </a:prstGeom>
            <a:solidFill>
              <a:srgbClr val="0068B6"/>
            </a:solidFill>
            <a:ln w="38100">
              <a:solidFill>
                <a:srgbClr val="0068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825453" y="5753057"/>
              <a:ext cx="1189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いのち</a:t>
              </a: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救う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553174" y="6784534"/>
            <a:ext cx="19051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</a:t>
            </a:r>
            <a:r>
              <a:rPr kumimoji="1" lang="ja-JP" altLang="en-US" sz="1200" b="1" dirty="0">
                <a:solidFill>
                  <a:srgbClr val="0068B6"/>
                </a:solidFill>
              </a:rPr>
              <a:t>プラスチックごみ</a:t>
            </a:r>
            <a:r>
              <a:rPr kumimoji="1" lang="ja-JP" altLang="en-US" sz="1200" b="1" dirty="0" smtClean="0">
                <a:solidFill>
                  <a:srgbClr val="0068B6"/>
                </a:solidFill>
              </a:rPr>
              <a:t>から　</a:t>
            </a:r>
            <a:endParaRPr kumimoji="1" lang="en-US" altLang="ja-JP" sz="1200" b="1" dirty="0" smtClean="0">
              <a:solidFill>
                <a:srgbClr val="0068B6"/>
              </a:solidFill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68B6"/>
                </a:solidFill>
              </a:rPr>
              <a:t>　</a:t>
            </a:r>
            <a:r>
              <a:rPr kumimoji="1" lang="ja-JP" altLang="en-US" sz="1200" b="1" dirty="0" smtClean="0">
                <a:solidFill>
                  <a:srgbClr val="0068B6"/>
                </a:solidFill>
              </a:rPr>
              <a:t>環境</a:t>
            </a:r>
            <a:r>
              <a:rPr kumimoji="1" lang="ja-JP" altLang="en-US" sz="1200" b="1" dirty="0">
                <a:solidFill>
                  <a:srgbClr val="0068B6"/>
                </a:solidFill>
              </a:rPr>
              <a:t>問題を考えよう</a:t>
            </a:r>
          </a:p>
          <a:p>
            <a:pPr lvl="0">
              <a:defRPr/>
            </a:pP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</a:t>
            </a:r>
            <a:r>
              <a:rPr kumimoji="1" lang="ja-JP" altLang="en-US" sz="1200" b="1" dirty="0">
                <a:solidFill>
                  <a:srgbClr val="0068B6"/>
                </a:solidFill>
              </a:rPr>
              <a:t>健康な生活が続く未来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553174" y="5545719"/>
            <a:ext cx="2134934" cy="301873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トピック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を選ぼう！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153560" y="6954829"/>
            <a:ext cx="2238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□メタバースでこんなことも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変わるかも？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□誰もが生き生きと輝ける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ためには？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2575488" y="5918737"/>
            <a:ext cx="1232108" cy="572934"/>
            <a:chOff x="2747719" y="5667672"/>
            <a:chExt cx="1232108" cy="572934"/>
          </a:xfrm>
        </p:grpSpPr>
        <p:sp>
          <p:nvSpPr>
            <p:cNvPr id="18" name="楕円 17"/>
            <p:cNvSpPr/>
            <p:nvPr/>
          </p:nvSpPr>
          <p:spPr>
            <a:xfrm>
              <a:off x="2747719" y="5667672"/>
              <a:ext cx="1232108" cy="572934"/>
            </a:xfrm>
            <a:prstGeom prst="ellipse">
              <a:avLst/>
            </a:prstGeom>
            <a:solidFill>
              <a:srgbClr val="0068B6"/>
            </a:solidFill>
            <a:ln w="38100">
              <a:solidFill>
                <a:srgbClr val="0068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760957" y="5703343"/>
              <a:ext cx="1189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いのち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に</a:t>
              </a:r>
              <a:endPara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力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を与える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423626" y="6265096"/>
            <a:ext cx="1232108" cy="572934"/>
            <a:chOff x="4574112" y="5668302"/>
            <a:chExt cx="1232108" cy="572934"/>
          </a:xfrm>
        </p:grpSpPr>
        <p:sp>
          <p:nvSpPr>
            <p:cNvPr id="21" name="楕円 20"/>
            <p:cNvSpPr/>
            <p:nvPr/>
          </p:nvSpPr>
          <p:spPr>
            <a:xfrm>
              <a:off x="4574112" y="5668302"/>
              <a:ext cx="1232108" cy="572934"/>
            </a:xfrm>
            <a:prstGeom prst="ellipse">
              <a:avLst/>
            </a:prstGeom>
            <a:solidFill>
              <a:srgbClr val="0068B6"/>
            </a:solidFill>
            <a:ln w="38100">
              <a:solidFill>
                <a:srgbClr val="0068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610512" y="5718016"/>
              <a:ext cx="1189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いのち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</a:t>
              </a:r>
              <a:endPara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つな</a:t>
              </a: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ぐ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23" name="楕円 22"/>
          <p:cNvSpPr/>
          <p:nvPr/>
        </p:nvSpPr>
        <p:spPr>
          <a:xfrm>
            <a:off x="4080771" y="6371535"/>
            <a:ext cx="112734" cy="81503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楕円 23"/>
          <p:cNvSpPr/>
          <p:nvPr/>
        </p:nvSpPr>
        <p:spPr>
          <a:xfrm>
            <a:off x="3910060" y="6305534"/>
            <a:ext cx="80621" cy="66001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楕円 24"/>
          <p:cNvSpPr/>
          <p:nvPr/>
        </p:nvSpPr>
        <p:spPr>
          <a:xfrm>
            <a:off x="2394667" y="6305534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4258165" y="6476462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7" name="楕円 26"/>
          <p:cNvSpPr/>
          <p:nvPr/>
        </p:nvSpPr>
        <p:spPr>
          <a:xfrm>
            <a:off x="2026147" y="6403246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楕円 27"/>
          <p:cNvSpPr/>
          <p:nvPr/>
        </p:nvSpPr>
        <p:spPr>
          <a:xfrm>
            <a:off x="5835886" y="6392503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楕円 28"/>
          <p:cNvSpPr/>
          <p:nvPr/>
        </p:nvSpPr>
        <p:spPr>
          <a:xfrm rot="20050197">
            <a:off x="6149681" y="6250823"/>
            <a:ext cx="74158" cy="54711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0" name="楕円 29"/>
          <p:cNvSpPr/>
          <p:nvPr/>
        </p:nvSpPr>
        <p:spPr>
          <a:xfrm rot="20050197">
            <a:off x="5674226" y="6483360"/>
            <a:ext cx="45719" cy="6130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1" name="楕円 30"/>
          <p:cNvSpPr/>
          <p:nvPr/>
        </p:nvSpPr>
        <p:spPr>
          <a:xfrm>
            <a:off x="6034217" y="6323082"/>
            <a:ext cx="45719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楕円 31"/>
          <p:cNvSpPr/>
          <p:nvPr/>
        </p:nvSpPr>
        <p:spPr>
          <a:xfrm>
            <a:off x="3800753" y="6270322"/>
            <a:ext cx="45719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3" name="楕円 32"/>
          <p:cNvSpPr/>
          <p:nvPr/>
        </p:nvSpPr>
        <p:spPr>
          <a:xfrm>
            <a:off x="2173492" y="6392503"/>
            <a:ext cx="45719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楕円 33"/>
          <p:cNvSpPr/>
          <p:nvPr/>
        </p:nvSpPr>
        <p:spPr>
          <a:xfrm>
            <a:off x="2280710" y="6333069"/>
            <a:ext cx="58221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1854">
            <a:off x="590643" y="5393640"/>
            <a:ext cx="368580" cy="554029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88" y="1178672"/>
            <a:ext cx="416595" cy="416595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 rot="21021634">
            <a:off x="273368" y="1039877"/>
            <a:ext cx="61676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見る！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8" name="正方形/長方形 37"/>
          <p:cNvSpPr/>
          <p:nvPr/>
        </p:nvSpPr>
        <p:spPr>
          <a:xfrm rot="21021634">
            <a:off x="159754" y="5405711"/>
            <a:ext cx="61676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選ぶ！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614572" y="8551550"/>
            <a:ext cx="5469862" cy="10736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616987" y="8897123"/>
            <a:ext cx="5443636" cy="508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553173" y="8195683"/>
            <a:ext cx="18414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□その他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844" y="4324236"/>
            <a:ext cx="757604" cy="956321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2312067" y="6562816"/>
            <a:ext cx="1881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□昆虫食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⁉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持続可能な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dirty="0" smtClean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未来の食とは？</a:t>
            </a:r>
            <a:endParaRPr kumimoji="1" lang="en-US" altLang="ja-JP" sz="1200" b="1" dirty="0" smtClean="0">
              <a:solidFill>
                <a:srgbClr val="0068B6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68B6"/>
                </a:solidFill>
              </a:rPr>
              <a:t>□日本の文化を未来に</a:t>
            </a:r>
            <a:endParaRPr kumimoji="1" lang="en-US" altLang="ja-JP" sz="1200" b="1" dirty="0">
              <a:solidFill>
                <a:srgbClr val="0068B6"/>
              </a:solidFill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68B6"/>
                </a:solidFill>
              </a:rPr>
              <a:t>　紡ぐためには？</a:t>
            </a:r>
            <a:endParaRPr lang="ja-JP" altLang="en-US" sz="1200" dirty="0">
              <a:solidFill>
                <a:srgbClr val="0070C0"/>
              </a:solidFill>
              <a:latin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399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1" y="5532567"/>
            <a:ext cx="6538252" cy="4225207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534074" y="1636438"/>
            <a:ext cx="244046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このミッションを選んだ理由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431585" y="606990"/>
            <a:ext cx="5962465" cy="2250278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 flipH="1">
            <a:off x="668506" y="248537"/>
            <a:ext cx="1669468" cy="644715"/>
            <a:chOff x="-17106" y="173234"/>
            <a:chExt cx="1653374" cy="648021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46901" y="173234"/>
              <a:ext cx="1589367" cy="648021"/>
              <a:chOff x="-4256668" y="981776"/>
              <a:chExt cx="2246867" cy="872924"/>
            </a:xfrm>
          </p:grpSpPr>
          <p:sp>
            <p:nvSpPr>
              <p:cNvPr id="64" name="楕円 63"/>
              <p:cNvSpPr/>
              <p:nvPr/>
            </p:nvSpPr>
            <p:spPr>
              <a:xfrm>
                <a:off x="-3649706" y="1062681"/>
                <a:ext cx="676405" cy="779882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5" name="楕円 64"/>
              <p:cNvSpPr/>
              <p:nvPr/>
            </p:nvSpPr>
            <p:spPr>
              <a:xfrm>
                <a:off x="-3121508" y="1005959"/>
                <a:ext cx="488377" cy="769096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6" name="楕円 65"/>
              <p:cNvSpPr/>
              <p:nvPr/>
            </p:nvSpPr>
            <p:spPr>
              <a:xfrm rot="5400000">
                <a:off x="-2779127" y="1163531"/>
                <a:ext cx="613794" cy="577021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D7D7D7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7" name="楕円 66"/>
              <p:cNvSpPr/>
              <p:nvPr/>
            </p:nvSpPr>
            <p:spPr>
              <a:xfrm>
                <a:off x="-4256668" y="981776"/>
                <a:ext cx="908859" cy="872924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8" name="楕円 67"/>
              <p:cNvSpPr/>
              <p:nvPr/>
            </p:nvSpPr>
            <p:spPr>
              <a:xfrm>
                <a:off x="-2357633" y="1196094"/>
                <a:ext cx="347832" cy="373484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sp>
          <p:nvSpPr>
            <p:cNvPr id="63" name="正方形/長方形 62"/>
            <p:cNvSpPr/>
            <p:nvPr/>
          </p:nvSpPr>
          <p:spPr>
            <a:xfrm>
              <a:off x="-17106" y="307864"/>
              <a:ext cx="1512896" cy="3712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 rot="218699" flipH="1">
            <a:off x="288287" y="81968"/>
            <a:ext cx="353825" cy="556545"/>
            <a:chOff x="1704744" y="267343"/>
            <a:chExt cx="572208" cy="794575"/>
          </a:xfrm>
        </p:grpSpPr>
        <p:sp>
          <p:nvSpPr>
            <p:cNvPr id="70" name="楕円 69"/>
            <p:cNvSpPr/>
            <p:nvPr/>
          </p:nvSpPr>
          <p:spPr>
            <a:xfrm rot="3628334">
              <a:off x="2016629" y="503989"/>
              <a:ext cx="105716" cy="121351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1" name="楕円 70"/>
            <p:cNvSpPr/>
            <p:nvPr/>
          </p:nvSpPr>
          <p:spPr>
            <a:xfrm rot="3628334">
              <a:off x="2135191" y="674451"/>
              <a:ext cx="87285" cy="86710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2" name="楕円 71"/>
            <p:cNvSpPr/>
            <p:nvPr/>
          </p:nvSpPr>
          <p:spPr>
            <a:xfrm rot="3628334">
              <a:off x="1726777" y="801686"/>
              <a:ext cx="238199" cy="282266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3" name="楕円 72"/>
            <p:cNvSpPr/>
            <p:nvPr/>
          </p:nvSpPr>
          <p:spPr>
            <a:xfrm rot="3628334">
              <a:off x="2144233" y="824732"/>
              <a:ext cx="119298" cy="146140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4" name="楕円 73"/>
            <p:cNvSpPr/>
            <p:nvPr/>
          </p:nvSpPr>
          <p:spPr>
            <a:xfrm rot="3628334">
              <a:off x="1843647" y="356977"/>
              <a:ext cx="159437" cy="161794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5" name="楕円 74"/>
            <p:cNvSpPr/>
            <p:nvPr/>
          </p:nvSpPr>
          <p:spPr>
            <a:xfrm rot="3628334">
              <a:off x="2027334" y="266355"/>
              <a:ext cx="105404" cy="107380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76" name="角丸四角形 75"/>
          <p:cNvSpPr/>
          <p:nvPr/>
        </p:nvSpPr>
        <p:spPr>
          <a:xfrm>
            <a:off x="452181" y="3178817"/>
            <a:ext cx="5921272" cy="2282531"/>
          </a:xfrm>
          <a:prstGeom prst="roundRect">
            <a:avLst>
              <a:gd name="adj" fmla="val 4397"/>
            </a:avLst>
          </a:prstGeom>
          <a:noFill/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668505" y="2981436"/>
            <a:ext cx="3353411" cy="335484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どんな</a:t>
            </a:r>
            <a:r>
              <a:rPr kumimoji="1" lang="ja-JP" altLang="en-US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未来</a:t>
            </a:r>
            <a:r>
              <a:rPr kumimoji="1" lang="ja-JP" altLang="en-US" sz="1200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になっているといい</a:t>
            </a: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kumimoji="1" lang="ja-JP" altLang="en-US" sz="1200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78" name="直線コネクタ 77"/>
          <p:cNvCxnSpPr/>
          <p:nvPr/>
        </p:nvCxnSpPr>
        <p:spPr>
          <a:xfrm flipV="1">
            <a:off x="668506" y="1344158"/>
            <a:ext cx="5550993" cy="9694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441871" y="1499138"/>
            <a:ext cx="306912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この</a:t>
            </a:r>
            <a:r>
              <a:rPr kumimoji="1" lang="ja-JP" altLang="en-US" sz="1400" b="1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トピック</a:t>
            </a:r>
            <a:r>
              <a:rPr kumimoji="1" lang="ja-JP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選んだ理由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0" name="直線コネクタ 79"/>
          <p:cNvCxnSpPr/>
          <p:nvPr/>
        </p:nvCxnSpPr>
        <p:spPr>
          <a:xfrm>
            <a:off x="1157847" y="1978866"/>
            <a:ext cx="5016254" cy="772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1193387" y="2251216"/>
            <a:ext cx="5016254" cy="2231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1204869" y="2528329"/>
            <a:ext cx="4969232" cy="2077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角丸四角形 82"/>
          <p:cNvSpPr/>
          <p:nvPr/>
        </p:nvSpPr>
        <p:spPr>
          <a:xfrm>
            <a:off x="4021916" y="2917604"/>
            <a:ext cx="2488718" cy="54458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84" name="グループ化 83"/>
          <p:cNvGrpSpPr/>
          <p:nvPr/>
        </p:nvGrpSpPr>
        <p:grpSpPr>
          <a:xfrm>
            <a:off x="4021916" y="2958652"/>
            <a:ext cx="2431449" cy="523116"/>
            <a:chOff x="4300674" y="2958652"/>
            <a:chExt cx="2152691" cy="523116"/>
          </a:xfrm>
        </p:grpSpPr>
        <p:sp>
          <p:nvSpPr>
            <p:cNvPr id="85" name="楕円 84"/>
            <p:cNvSpPr/>
            <p:nvPr/>
          </p:nvSpPr>
          <p:spPr>
            <a:xfrm>
              <a:off x="4370473" y="2958652"/>
              <a:ext cx="2048028" cy="503529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86" name="図 8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4300674" y="2965819"/>
              <a:ext cx="2152691" cy="515949"/>
            </a:xfrm>
            <a:prstGeom prst="rect">
              <a:avLst/>
            </a:prstGeom>
          </p:spPr>
        </p:pic>
      </p:grpSp>
      <p:sp>
        <p:nvSpPr>
          <p:cNvPr id="87" name="正方形/長方形 86"/>
          <p:cNvSpPr/>
          <p:nvPr/>
        </p:nvSpPr>
        <p:spPr>
          <a:xfrm>
            <a:off x="4307841" y="2959626"/>
            <a:ext cx="1816186" cy="421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 smtClean="0">
                <a:solidFill>
                  <a:srgbClr val="0070C0"/>
                </a:solidFill>
              </a:rPr>
              <a:t>「いいな」と</a:t>
            </a:r>
            <a:r>
              <a:rPr lang="ja-JP" altLang="en-US" sz="1050" b="1" dirty="0">
                <a:solidFill>
                  <a:srgbClr val="0070C0"/>
                </a:solidFill>
              </a:rPr>
              <a:t>思う未来を</a:t>
            </a:r>
            <a:r>
              <a:rPr lang="ja-JP" altLang="en-US" sz="1050" b="1" dirty="0" smtClean="0">
                <a:solidFill>
                  <a:srgbClr val="0070C0"/>
                </a:solidFill>
              </a:rPr>
              <a:t>、</a:t>
            </a:r>
            <a:endParaRPr lang="en-US" altLang="ja-JP" sz="1050" b="1" dirty="0" smtClean="0">
              <a:solidFill>
                <a:srgbClr val="0070C0"/>
              </a:solidFill>
            </a:endParaRPr>
          </a:p>
          <a:p>
            <a:r>
              <a:rPr lang="ja-JP" altLang="en-US" sz="1050" b="1" dirty="0" smtClean="0">
                <a:solidFill>
                  <a:srgbClr val="0070C0"/>
                </a:solidFill>
              </a:rPr>
              <a:t>いくつ</a:t>
            </a:r>
            <a:r>
              <a:rPr lang="ja-JP" altLang="en-US" sz="1050" b="1" dirty="0">
                <a:solidFill>
                  <a:srgbClr val="0070C0"/>
                </a:solidFill>
              </a:rPr>
              <a:t>でも選んで</a:t>
            </a:r>
            <a:r>
              <a:rPr lang="ja-JP" altLang="en-US" sz="1050" b="1" dirty="0" smtClean="0">
                <a:solidFill>
                  <a:srgbClr val="0070C0"/>
                </a:solidFill>
              </a:rPr>
              <a:t>みよう！</a:t>
            </a:r>
            <a:endParaRPr lang="ja-JP" altLang="en-US" sz="1050" b="1" dirty="0">
              <a:solidFill>
                <a:srgbClr val="0070C0"/>
              </a:solidFill>
            </a:endParaRPr>
          </a:p>
        </p:txBody>
      </p:sp>
      <p:pic>
        <p:nvPicPr>
          <p:cNvPr id="88" name="図 8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35" y="2912785"/>
            <a:ext cx="558412" cy="505024"/>
          </a:xfrm>
          <a:prstGeom prst="rect">
            <a:avLst/>
          </a:prstGeom>
        </p:spPr>
      </p:pic>
      <p:sp>
        <p:nvSpPr>
          <p:cNvPr id="89" name="テキスト ボックス 88"/>
          <p:cNvSpPr txBox="1"/>
          <p:nvPr/>
        </p:nvSpPr>
        <p:spPr>
          <a:xfrm>
            <a:off x="560293" y="3394353"/>
            <a:ext cx="589119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200" b="1" dirty="0">
                <a:solidFill>
                  <a:prstClr val="black"/>
                </a:solidFill>
                <a:latin typeface="+mn-ea"/>
              </a:rPr>
              <a:t>□</a:t>
            </a:r>
            <a:r>
              <a:rPr lang="ja-JP" altLang="en-US" sz="1400" b="1" dirty="0">
                <a:solidFill>
                  <a:prstClr val="black"/>
                </a:solidFill>
                <a:latin typeface="+mn-ea"/>
              </a:rPr>
              <a:t>性別や年齢、障がいの有無</a:t>
            </a:r>
            <a:r>
              <a:rPr lang="ja-JP" altLang="en-US" sz="1400" b="1" dirty="0">
                <a:latin typeface="+mn-ea"/>
              </a:rPr>
              <a:t>など</a:t>
            </a:r>
            <a:r>
              <a:rPr lang="ja-JP" altLang="en-US" sz="1400" b="1" dirty="0">
                <a:solidFill>
                  <a:prstClr val="black"/>
                </a:solidFill>
                <a:latin typeface="+mn-ea"/>
              </a:rPr>
              <a:t>に関わらず、平等に</a:t>
            </a: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遊び</a:t>
            </a:r>
            <a:r>
              <a:rPr lang="ja-JP" altLang="en-US" sz="1400" b="1" dirty="0" smtClean="0">
                <a:solidFill>
                  <a:srgbClr val="000000"/>
                </a:solidFill>
                <a:latin typeface="+mn-ea"/>
              </a:rPr>
              <a:t>、</a:t>
            </a:r>
            <a:endParaRPr lang="en-US" altLang="ja-JP" sz="1400" b="1" dirty="0" smtClean="0">
              <a:solidFill>
                <a:srgbClr val="000000"/>
              </a:solidFill>
              <a:latin typeface="+mn-ea"/>
            </a:endParaRPr>
          </a:p>
          <a:p>
            <a:pPr lvl="0"/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1400" b="1" dirty="0" smtClean="0">
                <a:solidFill>
                  <a:srgbClr val="000000"/>
                </a:solidFill>
                <a:latin typeface="+mn-ea"/>
              </a:rPr>
              <a:t>学び</a:t>
            </a: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、働ける</a:t>
            </a:r>
            <a:r>
              <a:rPr lang="ja-JP" altLang="en-US" sz="1400" b="1" dirty="0">
                <a:solidFill>
                  <a:prstClr val="black"/>
                </a:solidFill>
                <a:latin typeface="+mn-ea"/>
              </a:rPr>
              <a:t>未来</a:t>
            </a:r>
            <a:endParaRPr lang="en-US" altLang="ja-JP" sz="1400" b="1" dirty="0">
              <a:solidFill>
                <a:prstClr val="black"/>
              </a:solidFill>
              <a:latin typeface="+mn-ea"/>
            </a:endParaRPr>
          </a:p>
          <a:p>
            <a:r>
              <a:rPr lang="ja-JP" altLang="en-US" sz="1400" b="1" dirty="0">
                <a:solidFill>
                  <a:prstClr val="black"/>
                </a:solidFill>
                <a:latin typeface="+mn-ea"/>
              </a:rPr>
              <a:t>□</a:t>
            </a: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言語や国籍など</a:t>
            </a:r>
            <a:r>
              <a:rPr lang="ja-JP" altLang="en-US" sz="1400" b="1" dirty="0">
                <a:solidFill>
                  <a:prstClr val="black"/>
                </a:solidFill>
                <a:latin typeface="+mn-ea"/>
              </a:rPr>
              <a:t>の壁がなく、誰とでもコミュニケーション</a:t>
            </a:r>
            <a:r>
              <a:rPr lang="ja-JP" altLang="en-US" sz="1400" b="1" dirty="0" smtClean="0">
                <a:solidFill>
                  <a:prstClr val="black"/>
                </a:solidFill>
                <a:latin typeface="+mn-ea"/>
              </a:rPr>
              <a:t>が</a:t>
            </a:r>
            <a:endParaRPr lang="en-US" altLang="ja-JP" sz="1400" b="1" dirty="0" smtClean="0">
              <a:solidFill>
                <a:prstClr val="black"/>
              </a:solidFill>
              <a:latin typeface="+mn-ea"/>
            </a:endParaRPr>
          </a:p>
          <a:p>
            <a:r>
              <a:rPr lang="ja-JP" altLang="en-US" sz="1400" b="1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+mn-ea"/>
              </a:rPr>
              <a:t>取れて</a:t>
            </a:r>
            <a:r>
              <a:rPr lang="ja-JP" altLang="en-US" sz="1400" b="1" dirty="0">
                <a:solidFill>
                  <a:prstClr val="black"/>
                </a:solidFill>
                <a:latin typeface="+mn-ea"/>
              </a:rPr>
              <a:t>助け合える未来</a:t>
            </a:r>
            <a:endParaRPr lang="en-US" altLang="ja-JP" sz="1400" b="1" dirty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+mn-ea"/>
              </a:rPr>
              <a:t>□</a:t>
            </a: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ライフスタイルや思想などの様々な価値観を尊重し合い</a:t>
            </a:r>
            <a:r>
              <a:rPr lang="ja-JP" altLang="en-US" sz="1400" b="1" dirty="0" smtClean="0">
                <a:solidFill>
                  <a:srgbClr val="000000"/>
                </a:solidFill>
                <a:latin typeface="+mn-ea"/>
              </a:rPr>
              <a:t>、</a:t>
            </a:r>
            <a:endParaRPr lang="en-US" altLang="ja-JP" sz="1400" b="1" dirty="0" smtClean="0">
              <a:solidFill>
                <a:srgbClr val="000000"/>
              </a:solidFill>
              <a:latin typeface="+mn-ea"/>
            </a:endParaRPr>
          </a:p>
          <a:p>
            <a:pPr lvl="0"/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1400" b="1" dirty="0" smtClean="0">
                <a:solidFill>
                  <a:srgbClr val="000000"/>
                </a:solidFill>
                <a:latin typeface="+mn-ea"/>
              </a:rPr>
              <a:t>とも</a:t>
            </a: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に認め合える</a:t>
            </a:r>
            <a:r>
              <a:rPr lang="ja-JP" altLang="en-US" sz="1400" b="1" dirty="0" smtClean="0">
                <a:solidFill>
                  <a:srgbClr val="000000"/>
                </a:solidFill>
                <a:latin typeface="+mn-ea"/>
              </a:rPr>
              <a:t>未来</a:t>
            </a:r>
            <a:endParaRPr lang="en-US" altLang="ja-JP" sz="800" b="1" dirty="0" smtClean="0">
              <a:solidFill>
                <a:prstClr val="black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prstClr val="black"/>
                </a:solidFill>
                <a:latin typeface="+mn-ea"/>
              </a:rPr>
              <a:t>□その他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90" name="直線コネクタ 89"/>
          <p:cNvCxnSpPr/>
          <p:nvPr/>
        </p:nvCxnSpPr>
        <p:spPr>
          <a:xfrm flipV="1">
            <a:off x="1631094" y="4913687"/>
            <a:ext cx="4391142" cy="20243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 flipV="1">
            <a:off x="1621506" y="5177757"/>
            <a:ext cx="4391142" cy="20243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>
          <a:xfrm rot="21021634">
            <a:off x="13391" y="2908379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考える！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93" name="グループ化 92"/>
          <p:cNvGrpSpPr/>
          <p:nvPr/>
        </p:nvGrpSpPr>
        <p:grpSpPr>
          <a:xfrm flipH="1">
            <a:off x="715773" y="191132"/>
            <a:ext cx="1733701" cy="635750"/>
            <a:chOff x="-80720" y="173234"/>
            <a:chExt cx="1716988" cy="639010"/>
          </a:xfrm>
        </p:grpSpPr>
        <p:grpSp>
          <p:nvGrpSpPr>
            <p:cNvPr id="94" name="グループ化 93"/>
            <p:cNvGrpSpPr/>
            <p:nvPr/>
          </p:nvGrpSpPr>
          <p:grpSpPr>
            <a:xfrm>
              <a:off x="120234" y="173234"/>
              <a:ext cx="1516034" cy="639010"/>
              <a:chOff x="-4152998" y="981777"/>
              <a:chExt cx="2143197" cy="860786"/>
            </a:xfrm>
          </p:grpSpPr>
          <p:sp>
            <p:nvSpPr>
              <p:cNvPr id="96" name="楕円 95"/>
              <p:cNvSpPr/>
              <p:nvPr/>
            </p:nvSpPr>
            <p:spPr>
              <a:xfrm>
                <a:off x="-3649706" y="1062681"/>
                <a:ext cx="676405" cy="779882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7" name="楕円 96"/>
              <p:cNvSpPr/>
              <p:nvPr/>
            </p:nvSpPr>
            <p:spPr>
              <a:xfrm>
                <a:off x="-3121508" y="1005959"/>
                <a:ext cx="488377" cy="769096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8" name="楕円 97"/>
              <p:cNvSpPr/>
              <p:nvPr/>
            </p:nvSpPr>
            <p:spPr>
              <a:xfrm rot="5400000">
                <a:off x="-2779127" y="1163531"/>
                <a:ext cx="613794" cy="577021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9" name="楕円 98"/>
              <p:cNvSpPr/>
              <p:nvPr/>
            </p:nvSpPr>
            <p:spPr>
              <a:xfrm>
                <a:off x="-4152998" y="981777"/>
                <a:ext cx="805186" cy="776502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00" name="楕円 99"/>
              <p:cNvSpPr/>
              <p:nvPr/>
            </p:nvSpPr>
            <p:spPr>
              <a:xfrm>
                <a:off x="-2357633" y="1196094"/>
                <a:ext cx="347832" cy="373484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sp>
          <p:nvSpPr>
            <p:cNvPr id="95" name="正方形/長方形 94"/>
            <p:cNvSpPr/>
            <p:nvPr/>
          </p:nvSpPr>
          <p:spPr>
            <a:xfrm>
              <a:off x="-80720" y="266103"/>
              <a:ext cx="1512896" cy="4021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 smtClean="0">
                  <a:ln w="19050">
                    <a:solidFill>
                      <a:prstClr val="white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トピック</a:t>
              </a:r>
              <a:endParaRPr kumimoji="0" lang="ja-JP" altLang="en-US" sz="2000" b="0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endParaRPr>
            </a:p>
          </p:txBody>
        </p:sp>
      </p:grpSp>
      <p:sp>
        <p:nvSpPr>
          <p:cNvPr id="101" name="角丸四角形 100"/>
          <p:cNvSpPr/>
          <p:nvPr/>
        </p:nvSpPr>
        <p:spPr>
          <a:xfrm>
            <a:off x="4339209" y="5532567"/>
            <a:ext cx="2329281" cy="7156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02" name="グループ化 101"/>
          <p:cNvGrpSpPr/>
          <p:nvPr/>
        </p:nvGrpSpPr>
        <p:grpSpPr>
          <a:xfrm>
            <a:off x="4791485" y="5445540"/>
            <a:ext cx="1811412" cy="802672"/>
            <a:chOff x="6839405" y="4628866"/>
            <a:chExt cx="2473996" cy="535540"/>
          </a:xfrm>
        </p:grpSpPr>
        <p:sp>
          <p:nvSpPr>
            <p:cNvPr id="103" name="楕円 102"/>
            <p:cNvSpPr/>
            <p:nvPr/>
          </p:nvSpPr>
          <p:spPr>
            <a:xfrm>
              <a:off x="6946959" y="4628866"/>
              <a:ext cx="2258888" cy="503529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104" name="図 10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6839405" y="4648457"/>
              <a:ext cx="2473996" cy="515949"/>
            </a:xfrm>
            <a:prstGeom prst="rect">
              <a:avLst/>
            </a:prstGeom>
          </p:spPr>
        </p:pic>
      </p:grpSp>
      <p:sp>
        <p:nvSpPr>
          <p:cNvPr id="105" name="正方形/長方形 104"/>
          <p:cNvSpPr/>
          <p:nvPr/>
        </p:nvSpPr>
        <p:spPr>
          <a:xfrm>
            <a:off x="4827318" y="5510173"/>
            <a:ext cx="162583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50" b="1" dirty="0" smtClean="0">
                <a:solidFill>
                  <a:srgbClr val="0070C0"/>
                </a:solidFill>
              </a:rPr>
              <a:t>現状を把握し、</a:t>
            </a:r>
            <a:endParaRPr lang="en-US" altLang="ja-JP" sz="1050" b="1" dirty="0" smtClean="0">
              <a:solidFill>
                <a:srgbClr val="0070C0"/>
              </a:solidFill>
            </a:endParaRPr>
          </a:p>
          <a:p>
            <a:pPr algn="ctr"/>
            <a:r>
              <a:rPr lang="ja-JP" altLang="en-US" sz="1050" b="1" dirty="0" smtClean="0">
                <a:solidFill>
                  <a:srgbClr val="0070C0"/>
                </a:solidFill>
              </a:rPr>
              <a:t>技術や取り組みなども</a:t>
            </a:r>
            <a:endParaRPr lang="en-US" altLang="ja-JP" sz="1050" b="1" dirty="0" smtClean="0">
              <a:solidFill>
                <a:srgbClr val="0070C0"/>
              </a:solidFill>
            </a:endParaRPr>
          </a:p>
          <a:p>
            <a:pPr algn="ctr"/>
            <a:r>
              <a:rPr lang="ja-JP" altLang="en-US" sz="1050" b="1" dirty="0" smtClean="0">
                <a:solidFill>
                  <a:srgbClr val="0070C0"/>
                </a:solidFill>
              </a:rPr>
              <a:t>調べてみよう！</a:t>
            </a:r>
            <a:endParaRPr lang="ja-JP" altLang="en-US" sz="1050" b="1" dirty="0">
              <a:solidFill>
                <a:srgbClr val="0070C0"/>
              </a:solidFill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637515" y="5612394"/>
            <a:ext cx="4111647" cy="365789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今は何が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起きて</a:t>
            </a: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いるかな？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どんな状況かな？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7" name="正方形/長方形 106"/>
          <p:cNvSpPr/>
          <p:nvPr/>
        </p:nvSpPr>
        <p:spPr>
          <a:xfrm rot="21021634">
            <a:off x="9575" y="5471547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調べる！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08" name="図 10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34" y="5445540"/>
            <a:ext cx="590048" cy="590048"/>
          </a:xfrm>
          <a:prstGeom prst="rect">
            <a:avLst/>
          </a:prstGeom>
        </p:spPr>
      </p:pic>
      <p:pic>
        <p:nvPicPr>
          <p:cNvPr id="109" name="図 10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41" y="1855318"/>
            <a:ext cx="766788" cy="884481"/>
          </a:xfrm>
          <a:prstGeom prst="rect">
            <a:avLst/>
          </a:prstGeom>
        </p:spPr>
      </p:pic>
      <p:sp>
        <p:nvSpPr>
          <p:cNvPr id="111" name="正方形/長方形 110"/>
          <p:cNvSpPr/>
          <p:nvPr/>
        </p:nvSpPr>
        <p:spPr>
          <a:xfrm>
            <a:off x="589363" y="1015459"/>
            <a:ext cx="5776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誰もが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生き生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きと輝けるためには？</a:t>
            </a:r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452181" y="6049402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現在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の問題点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427898" y="7889203"/>
            <a:ext cx="18004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現在の取り組み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091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3618183"/>
            <a:ext cx="6717792" cy="4744049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3479833" y="6480971"/>
            <a:ext cx="2975124" cy="560996"/>
            <a:chOff x="1991604" y="4488834"/>
            <a:chExt cx="3730928" cy="538355"/>
          </a:xfrm>
        </p:grpSpPr>
        <p:sp>
          <p:nvSpPr>
            <p:cNvPr id="7" name="楕円 6"/>
            <p:cNvSpPr/>
            <p:nvPr/>
          </p:nvSpPr>
          <p:spPr>
            <a:xfrm>
              <a:off x="2153178" y="4488834"/>
              <a:ext cx="3406533" cy="519063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8" name="図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1991604" y="4495323"/>
              <a:ext cx="3730928" cy="531866"/>
            </a:xfrm>
            <a:prstGeom prst="rect">
              <a:avLst/>
            </a:prstGeom>
          </p:spPr>
        </p:pic>
      </p:grpSp>
      <p:sp>
        <p:nvSpPr>
          <p:cNvPr id="9" name="テキスト ボックス 8"/>
          <p:cNvSpPr txBox="1"/>
          <p:nvPr/>
        </p:nvSpPr>
        <p:spPr>
          <a:xfrm>
            <a:off x="363355" y="8362930"/>
            <a:ext cx="332298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参考</a:t>
            </a: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文献（</a:t>
            </a:r>
            <a:r>
              <a:rPr lang="ja-JP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閲覧したサイト名または</a:t>
            </a:r>
            <a:r>
              <a:rPr lang="en-US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URL</a:t>
            </a:r>
            <a:r>
              <a:rPr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）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22733" y="675837"/>
            <a:ext cx="6065215" cy="2814808"/>
          </a:xfrm>
          <a:prstGeom prst="roundRect">
            <a:avLst>
              <a:gd name="adj" fmla="val 6892"/>
            </a:avLst>
          </a:prstGeom>
          <a:noFill/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84019" y="542008"/>
            <a:ext cx="2580159" cy="284931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これから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できそうなアイデア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8733" y="934558"/>
            <a:ext cx="3004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●社会としてできそうなことは</a:t>
            </a:r>
            <a:r>
              <a:rPr kumimoji="1"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587107" y="1188637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587107" y="1464718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587107" y="1751153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587107" y="2518706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587107" y="2794787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587107" y="3081222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587107" y="2043751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644873" y="7315732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644873" y="7591813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644873" y="7878248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>
          <a:xfrm>
            <a:off x="3164178" y="493110"/>
            <a:ext cx="3088853" cy="28585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3160072" y="561589"/>
            <a:ext cx="2759281" cy="560989"/>
            <a:chOff x="7678455" y="2139661"/>
            <a:chExt cx="2759281" cy="560989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7678455" y="2139661"/>
              <a:ext cx="2759281" cy="560989"/>
              <a:chOff x="1991604" y="4488834"/>
              <a:chExt cx="3683078" cy="538348"/>
            </a:xfrm>
          </p:grpSpPr>
          <p:sp>
            <p:nvSpPr>
              <p:cNvPr id="28" name="楕円 27"/>
              <p:cNvSpPr/>
              <p:nvPr/>
            </p:nvSpPr>
            <p:spPr>
              <a:xfrm>
                <a:off x="2153178" y="4488834"/>
                <a:ext cx="3406533" cy="519063"/>
              </a:xfrm>
              <a:prstGeom prst="ellipse">
                <a:avLst/>
              </a:prstGeom>
              <a:solidFill>
                <a:srgbClr val="0168B7">
                  <a:alpha val="1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29" name="図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48" t="8546" r="8132" b="1"/>
              <a:stretch/>
            </p:blipFill>
            <p:spPr>
              <a:xfrm>
                <a:off x="1991604" y="4495316"/>
                <a:ext cx="3683078" cy="531866"/>
              </a:xfrm>
              <a:prstGeom prst="rect">
                <a:avLst/>
              </a:prstGeom>
            </p:spPr>
          </p:pic>
        </p:grpSp>
        <p:sp>
          <p:nvSpPr>
            <p:cNvPr id="27" name="正方形/長方形 26"/>
            <p:cNvSpPr/>
            <p:nvPr/>
          </p:nvSpPr>
          <p:spPr>
            <a:xfrm>
              <a:off x="7952747" y="2196109"/>
              <a:ext cx="2329429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ja-JP" altLang="en-US" sz="1050" b="1" dirty="0" smtClean="0">
                  <a:solidFill>
                    <a:srgbClr val="0068B6"/>
                  </a:solidFill>
                  <a:latin typeface="+mn-ea"/>
                </a:rPr>
                <a:t>実現するのが難しそうなことでも、いったん書いてみよう！</a:t>
              </a:r>
              <a:endParaRPr kumimoji="1" lang="en-US" altLang="ja-JP" sz="1050" b="1" dirty="0">
                <a:solidFill>
                  <a:srgbClr val="0068B6"/>
                </a:solidFill>
                <a:latin typeface="+mn-ea"/>
              </a:endParaRPr>
            </a:p>
          </p:txBody>
        </p:sp>
      </p:grpSp>
      <p:sp>
        <p:nvSpPr>
          <p:cNvPr id="30" name="角丸四角形 29"/>
          <p:cNvSpPr/>
          <p:nvPr/>
        </p:nvSpPr>
        <p:spPr>
          <a:xfrm>
            <a:off x="3307294" y="3649278"/>
            <a:ext cx="3147663" cy="2833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3529634" y="3589498"/>
            <a:ext cx="2925323" cy="560993"/>
            <a:chOff x="1991604" y="4488834"/>
            <a:chExt cx="3730928" cy="538352"/>
          </a:xfrm>
        </p:grpSpPr>
        <p:sp>
          <p:nvSpPr>
            <p:cNvPr id="32" name="楕円 31"/>
            <p:cNvSpPr/>
            <p:nvPr/>
          </p:nvSpPr>
          <p:spPr>
            <a:xfrm>
              <a:off x="2153178" y="4488834"/>
              <a:ext cx="3406533" cy="519063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33" name="図 3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1991604" y="4495320"/>
              <a:ext cx="3730928" cy="531866"/>
            </a:xfrm>
            <a:prstGeom prst="rect">
              <a:avLst/>
            </a:prstGeom>
          </p:spPr>
        </p:pic>
      </p:grpSp>
      <p:sp>
        <p:nvSpPr>
          <p:cNvPr id="34" name="正方形/長方形 33"/>
          <p:cNvSpPr/>
          <p:nvPr/>
        </p:nvSpPr>
        <p:spPr>
          <a:xfrm>
            <a:off x="3712794" y="3607063"/>
            <a:ext cx="25675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+mn-ea"/>
              </a:rPr>
              <a:t>上</a:t>
            </a: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で書いたアイデアは、どうしたら</a:t>
            </a:r>
            <a:endParaRPr kumimoji="1" lang="en-US" altLang="ja-JP" sz="1050" b="1" dirty="0" smtClean="0">
              <a:solidFill>
                <a:srgbClr val="0068B6"/>
              </a:solidFill>
              <a:latin typeface="+mn-ea"/>
            </a:endParaRPr>
          </a:p>
          <a:p>
            <a:pPr lvl="0" algn="ctr"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+mn-ea"/>
              </a:rPr>
              <a:t>実現できそうか、</a:t>
            </a: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調べてみよう！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+mn-ea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50" y="373226"/>
            <a:ext cx="558412" cy="505024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 rot="21021634">
            <a:off x="164302" y="233510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考える！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685285" y="3597312"/>
            <a:ext cx="2812093" cy="328571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アイデア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を実現するための方法</a:t>
            </a: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82" y="3479103"/>
            <a:ext cx="491063" cy="491063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 rot="21021634">
            <a:off x="13871" y="3547591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調べる！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509625" y="6497224"/>
            <a:ext cx="286614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　探究はまだまだ続く！</a:t>
            </a:r>
            <a:endParaRPr kumimoji="1" lang="en-US" altLang="ja-JP" sz="1050" b="1" dirty="0" smtClean="0">
              <a:solidFill>
                <a:srgbClr val="0068B6"/>
              </a:solidFill>
              <a:latin typeface="+mn-ea"/>
            </a:endParaRPr>
          </a:p>
          <a:p>
            <a:pPr lvl="0" algn="ctr">
              <a:defRPr/>
            </a:pPr>
            <a:r>
              <a:rPr kumimoji="1" lang="ja-JP" altLang="en-US" sz="1050" b="1" dirty="0">
                <a:solidFill>
                  <a:srgbClr val="0068B6"/>
                </a:solidFill>
                <a:latin typeface="+mn-ea"/>
              </a:rPr>
              <a:t>気</a:t>
            </a: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になったことなど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+mn-ea"/>
              </a:rPr>
              <a:t>を書いておこう</a:t>
            </a:r>
            <a:r>
              <a:rPr kumimoji="1" lang="ja-JP" altLang="en-US" sz="1050" b="1" dirty="0">
                <a:solidFill>
                  <a:srgbClr val="0068B6"/>
                </a:solidFill>
                <a:latin typeface="+mn-ea"/>
              </a:rPr>
              <a:t>！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+mn-ea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363978" y="6650511"/>
            <a:ext cx="2473351" cy="273504"/>
            <a:chOff x="340118" y="6629267"/>
            <a:chExt cx="1913047" cy="389628"/>
          </a:xfrm>
          <a:solidFill>
            <a:srgbClr val="0068B6"/>
          </a:solidFill>
        </p:grpSpPr>
        <p:sp>
          <p:nvSpPr>
            <p:cNvPr id="42" name="角丸四角形 41"/>
            <p:cNvSpPr/>
            <p:nvPr/>
          </p:nvSpPr>
          <p:spPr>
            <a:xfrm>
              <a:off x="340118" y="6629267"/>
              <a:ext cx="1584132" cy="389628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山形 42"/>
            <p:cNvSpPr/>
            <p:nvPr/>
          </p:nvSpPr>
          <p:spPr>
            <a:xfrm rot="10800000">
              <a:off x="1666142" y="6630260"/>
              <a:ext cx="587023" cy="38863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4" name="角丸四角形 43"/>
          <p:cNvSpPr/>
          <p:nvPr/>
        </p:nvSpPr>
        <p:spPr>
          <a:xfrm>
            <a:off x="363978" y="6676045"/>
            <a:ext cx="2923978" cy="2592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もっと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調べたいと思った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06744" y="8325474"/>
            <a:ext cx="6181267" cy="1228824"/>
          </a:xfrm>
          <a:prstGeom prst="rect">
            <a:avLst/>
          </a:prstGeom>
          <a:noFill/>
          <a:ln w="28575"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96249" y="2041493"/>
            <a:ext cx="58604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●これから</a:t>
            </a: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自分でできそうなことは</a:t>
            </a:r>
            <a:r>
              <a:rPr kumimoji="1" lang="en-US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今日からできることや長期的に考えていくこと</a:t>
            </a:r>
            <a:r>
              <a:rPr kumimoji="1"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6728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1234441" y="626938"/>
            <a:ext cx="4075580" cy="2165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57273" y="208774"/>
            <a:ext cx="3877986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>
                <a:solidFill>
                  <a:srgbClr val="A5A5A5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誰もが生き生きと輝けるために</a:t>
            </a:r>
            <a:r>
              <a:rPr kumimoji="1" lang="ja-JP" altLang="en-US" b="1" dirty="0" smtClean="0">
                <a:solidFill>
                  <a:srgbClr val="A5A5A5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ja-JP" altLang="en-US" b="1" dirty="0">
                <a:solidFill>
                  <a:srgbClr val="A5A5A5">
                    <a:lumMod val="50000"/>
                  </a:srgbClr>
                </a:solidFill>
                <a:latin typeface="Calibri" panose="020F0502020204030204"/>
                <a:ea typeface="游ゴシック" panose="020B0400000000000000" pitchFamily="50" charset="-128"/>
              </a:rPr>
              <a:t>？</a:t>
            </a:r>
            <a:endParaRPr kumimoji="1" lang="en-US" altLang="ja-JP" b="1" dirty="0" smtClean="0">
              <a:solidFill>
                <a:srgbClr val="A5A5A5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196172" y="849593"/>
            <a:ext cx="2297284" cy="1916468"/>
          </a:xfrm>
          <a:prstGeom prst="roundRect">
            <a:avLst>
              <a:gd name="adj" fmla="val 5293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2555551" y="1574158"/>
            <a:ext cx="4096709" cy="1180654"/>
          </a:xfrm>
          <a:prstGeom prst="roundRect">
            <a:avLst>
              <a:gd name="adj" fmla="val 4882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642746" y="2883778"/>
            <a:ext cx="1637640" cy="2046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参考資料の一覧</a:t>
            </a:r>
          </a:p>
        </p:txBody>
      </p:sp>
      <p:sp>
        <p:nvSpPr>
          <p:cNvPr id="53" name="角丸四角形 52"/>
          <p:cNvSpPr/>
          <p:nvPr/>
        </p:nvSpPr>
        <p:spPr>
          <a:xfrm>
            <a:off x="2545342" y="872872"/>
            <a:ext cx="4117230" cy="647002"/>
          </a:xfrm>
          <a:prstGeom prst="roundRect">
            <a:avLst>
              <a:gd name="adj" fmla="val 11893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64887" y="868180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技術＞</a:t>
            </a:r>
            <a:endParaRPr kumimoji="0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896071" y="1587346"/>
            <a:ext cx="14157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＜取り組み</a:t>
            </a:r>
            <a:r>
              <a:rPr kumimoji="0" lang="ja-JP" alt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など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＞</a:t>
            </a:r>
            <a:endParaRPr kumimoji="0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184808" y="861953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＜考え＞</a:t>
            </a:r>
            <a:endParaRPr kumimoji="0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36052" y="224592"/>
            <a:ext cx="1158994" cy="344834"/>
          </a:xfrm>
          <a:prstGeom prst="roundRect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参考資料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2868" y="607492"/>
            <a:ext cx="50871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トピックにつながりのある技術や考え、取り組みなど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1393823" y="531901"/>
            <a:ext cx="4054702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2617172" y="2020936"/>
            <a:ext cx="3326428" cy="339019"/>
          </a:xfrm>
          <a:prstGeom prst="rect">
            <a:avLst/>
          </a:prstGeom>
          <a:noFill/>
          <a:ln w="19050">
            <a:solidFill>
              <a:srgbClr val="0068B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0495" y="1227013"/>
            <a:ext cx="22898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+mn-ea"/>
              </a:rPr>
              <a:t>・</a:t>
            </a:r>
            <a:r>
              <a:rPr kumimoji="1" lang="ja-JP" altLang="en-US" sz="1100" b="1" dirty="0">
                <a:solidFill>
                  <a:srgbClr val="000000"/>
                </a:solidFill>
                <a:latin typeface="+mn-ea"/>
              </a:rPr>
              <a:t>分身</a:t>
            </a:r>
            <a:r>
              <a:rPr kumimoji="1" lang="ja-JP" altLang="en-US" sz="1100" b="1" dirty="0" smtClean="0">
                <a:solidFill>
                  <a:srgbClr val="000000"/>
                </a:solidFill>
                <a:latin typeface="+mn-ea"/>
              </a:rPr>
              <a:t>ロボットカフェ</a:t>
            </a:r>
            <a:endParaRPr kumimoji="1" lang="en-US" altLang="ja-JP" sz="1100" b="1" dirty="0" smtClean="0">
              <a:solidFill>
                <a:srgbClr val="000000"/>
              </a:solidFill>
              <a:latin typeface="+mn-ea"/>
            </a:endParaRPr>
          </a:p>
          <a:p>
            <a:r>
              <a:rPr kumimoji="1" lang="ja-JP" altLang="en-US" sz="1100" b="1" dirty="0" smtClean="0">
                <a:latin typeface="+mn-ea"/>
              </a:rPr>
              <a:t>・介護ロボット</a:t>
            </a:r>
            <a:endParaRPr kumimoji="1" lang="en-US" altLang="ja-JP" sz="1100" b="1" dirty="0" smtClean="0">
              <a:latin typeface="+mn-ea"/>
            </a:endParaRPr>
          </a:p>
          <a:p>
            <a:r>
              <a:rPr kumimoji="1" lang="ja-JP" altLang="en-US" sz="1100" b="1" dirty="0" smtClean="0">
                <a:latin typeface="+mn-ea"/>
              </a:rPr>
              <a:t>・</a:t>
            </a:r>
            <a:r>
              <a:rPr kumimoji="1" lang="en-US" altLang="ja-JP" sz="1100" b="1" dirty="0" smtClean="0">
                <a:latin typeface="+mn-ea"/>
              </a:rPr>
              <a:t>AI</a:t>
            </a:r>
            <a:r>
              <a:rPr kumimoji="1" lang="ja-JP" altLang="en-US" sz="1100" b="1" dirty="0" smtClean="0">
                <a:latin typeface="+mn-ea"/>
              </a:rPr>
              <a:t>搭載ロボット</a:t>
            </a:r>
            <a:endParaRPr kumimoji="1" lang="en-US" altLang="ja-JP" sz="1100" b="1" dirty="0" smtClean="0">
              <a:latin typeface="+mn-ea"/>
            </a:endParaRPr>
          </a:p>
          <a:p>
            <a:r>
              <a:rPr kumimoji="1" lang="ja-JP" altLang="en-US" sz="1100" b="1" dirty="0" smtClean="0">
                <a:latin typeface="+mn-ea"/>
              </a:rPr>
              <a:t>・義足等の補装具やスプーン</a:t>
            </a:r>
            <a:endParaRPr kumimoji="1" lang="en-US" altLang="ja-JP" sz="1100" b="1" dirty="0" smtClean="0">
              <a:latin typeface="+mn-ea"/>
            </a:endParaRPr>
          </a:p>
          <a:p>
            <a:r>
              <a:rPr kumimoji="1" lang="ja-JP" altLang="en-US" sz="1100" b="1" dirty="0">
                <a:latin typeface="+mn-ea"/>
              </a:rPr>
              <a:t>　</a:t>
            </a:r>
            <a:r>
              <a:rPr kumimoji="1" lang="ja-JP" altLang="en-US" sz="1100" b="1" dirty="0" smtClean="0">
                <a:latin typeface="+mn-ea"/>
              </a:rPr>
              <a:t>などの自助具</a:t>
            </a:r>
            <a:endParaRPr kumimoji="1" lang="en-US" altLang="ja-JP" sz="1100" b="1" dirty="0" smtClean="0">
              <a:latin typeface="+mn-ea"/>
            </a:endParaRPr>
          </a:p>
          <a:p>
            <a:r>
              <a:rPr kumimoji="1" lang="ja-JP" altLang="en-US" sz="1100" b="1" dirty="0" smtClean="0">
                <a:solidFill>
                  <a:srgbClr val="000000"/>
                </a:solidFill>
                <a:latin typeface="+mn-ea"/>
              </a:rPr>
              <a:t>・自動車の自動運転技術</a:t>
            </a:r>
            <a:endParaRPr kumimoji="1" lang="en-US" altLang="ja-JP" sz="1100" b="1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98896" y="1819154"/>
            <a:ext cx="3924942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・</a:t>
            </a:r>
            <a:r>
              <a:rPr kumimoji="1" lang="ja-JP" altLang="en-US" sz="1100" b="1" dirty="0" smtClean="0">
                <a:latin typeface="+mn-ea"/>
              </a:rPr>
              <a:t>性別による制服の規定の緩和</a:t>
            </a:r>
            <a:endParaRPr kumimoji="1" lang="en-US" altLang="ja-JP" sz="1100" b="1" dirty="0" smtClean="0">
              <a:latin typeface="+mn-ea"/>
            </a:endParaRPr>
          </a:p>
          <a:p>
            <a:r>
              <a:rPr kumimoji="1" lang="ja-JP" altLang="en-US" sz="1100" b="1" dirty="0" smtClean="0">
                <a:latin typeface="+mn-ea"/>
              </a:rPr>
              <a:t>・性別を気にせず気兼ねなく使えるトイレの設置</a:t>
            </a:r>
            <a:endParaRPr kumimoji="1" lang="en-US" altLang="ja-JP" sz="1100" b="1" dirty="0" smtClean="0">
              <a:latin typeface="+mn-ea"/>
            </a:endParaRPr>
          </a:p>
          <a:p>
            <a:r>
              <a:rPr kumimoji="1" lang="ja-JP" altLang="en-US" sz="1100" b="1" dirty="0" smtClean="0">
                <a:solidFill>
                  <a:srgbClr val="7030A0"/>
                </a:solidFill>
                <a:latin typeface="+mn-ea"/>
              </a:rPr>
              <a:t>・</a:t>
            </a:r>
            <a:r>
              <a:rPr kumimoji="1" lang="ja-JP" altLang="en-US" sz="1100" b="1" dirty="0" smtClean="0">
                <a:solidFill>
                  <a:srgbClr val="000000"/>
                </a:solidFill>
                <a:latin typeface="+mn-ea"/>
              </a:rPr>
              <a:t>男女</a:t>
            </a:r>
            <a:r>
              <a:rPr kumimoji="1" lang="ja-JP" altLang="en-US" sz="1100" b="1" dirty="0">
                <a:solidFill>
                  <a:srgbClr val="000000"/>
                </a:solidFill>
                <a:latin typeface="+mn-ea"/>
              </a:rPr>
              <a:t>共用トイレ</a:t>
            </a:r>
            <a:endParaRPr kumimoji="1" lang="en-US" altLang="ja-JP" sz="1100" b="1" dirty="0">
              <a:solidFill>
                <a:srgbClr val="000000"/>
              </a:solidFill>
              <a:latin typeface="+mn-ea"/>
            </a:endParaRPr>
          </a:p>
          <a:p>
            <a:r>
              <a:rPr kumimoji="1" lang="ja-JP" altLang="en-US" sz="1100" b="1" dirty="0" smtClean="0">
                <a:latin typeface="+mn-ea"/>
              </a:rPr>
              <a:t>・障がいのある人の就労　　・学び直し支援</a:t>
            </a:r>
            <a:endParaRPr kumimoji="1" lang="en-US" altLang="ja-JP" sz="1100" b="1" dirty="0" smtClean="0">
              <a:latin typeface="+mn-ea"/>
            </a:endParaRPr>
          </a:p>
          <a:p>
            <a:pPr lvl="0"/>
            <a:r>
              <a:rPr kumimoji="1" lang="ja-JP" altLang="en-US" sz="1100" b="1" dirty="0">
                <a:solidFill>
                  <a:srgbClr val="000000"/>
                </a:solidFill>
                <a:latin typeface="+mn-ea"/>
              </a:rPr>
              <a:t>・</a:t>
            </a:r>
            <a:r>
              <a:rPr kumimoji="1" lang="ja-JP" altLang="en-US" sz="1100" b="1" dirty="0" smtClean="0">
                <a:solidFill>
                  <a:srgbClr val="000000"/>
                </a:solidFill>
                <a:latin typeface="+mn-ea"/>
              </a:rPr>
              <a:t>ダイバーシティ　　</a:t>
            </a:r>
            <a:r>
              <a:rPr kumimoji="1" lang="ja-JP" altLang="en-US" sz="1100" b="1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・</a:t>
            </a:r>
            <a:r>
              <a:rPr kumimoji="1" lang="ja-JP" altLang="en-US" sz="11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男女別の学級名簿の廃止</a:t>
            </a:r>
            <a:endParaRPr kumimoji="1" lang="en-US" altLang="ja-JP" sz="1100" b="1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endParaRPr kumimoji="1" lang="ja-JP" altLang="en-US" sz="11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92478" y="1026053"/>
            <a:ext cx="38632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+mn-ea"/>
              </a:rPr>
              <a:t>・自分らしく生き、他者を認める</a:t>
            </a:r>
            <a:endParaRPr kumimoji="1" lang="en-US" altLang="ja-JP" sz="1100" b="1" dirty="0" smtClean="0">
              <a:latin typeface="+mn-ea"/>
            </a:endParaRPr>
          </a:p>
          <a:p>
            <a:r>
              <a:rPr kumimoji="1" lang="ja-JP" altLang="en-US" sz="1100" b="1" dirty="0" smtClean="0">
                <a:latin typeface="+mn-ea"/>
              </a:rPr>
              <a:t>・差別のない社会　・性別を理由に決まりを作らない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617172" y="1854897"/>
            <a:ext cx="2179462" cy="178309"/>
          </a:xfrm>
          <a:prstGeom prst="rect">
            <a:avLst/>
          </a:prstGeom>
          <a:noFill/>
          <a:ln w="19050">
            <a:solidFill>
              <a:srgbClr val="0068B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97150" y="1210980"/>
            <a:ext cx="1757017" cy="213654"/>
          </a:xfrm>
          <a:prstGeom prst="rect">
            <a:avLst/>
          </a:prstGeom>
          <a:noFill/>
          <a:ln w="19050">
            <a:solidFill>
              <a:srgbClr val="0068B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100285" y="2778554"/>
            <a:ext cx="2253615" cy="320040"/>
            <a:chOff x="0" y="0"/>
            <a:chExt cx="2253615" cy="320040"/>
          </a:xfrm>
        </p:grpSpPr>
        <p:sp>
          <p:nvSpPr>
            <p:cNvPr id="42" name="テキスト ボックス 26"/>
            <p:cNvSpPr txBox="1"/>
            <p:nvPr/>
          </p:nvSpPr>
          <p:spPr>
            <a:xfrm>
              <a:off x="0" y="0"/>
              <a:ext cx="2253615" cy="3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kumimoji="1" lang="ja-JP" sz="900" kern="1200" dirty="0"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ゴシック" panose="020B0609070205080204" pitchFamily="49" charset="-128"/>
                  <a:cs typeface="ＭＳ ゴシック" panose="020B0609070205080204" pitchFamily="49" charset="-128"/>
                </a:rPr>
                <a:t>※</a:t>
              </a:r>
              <a:r>
                <a:rPr kumimoji="1" lang="ja-JP" sz="9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　　内は動画と関連のあるもの</a:t>
              </a:r>
              <a:endParaRPr lang="ja-JP" sz="12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 flipH="1">
              <a:off x="239636" y="25225"/>
              <a:ext cx="277497" cy="180252"/>
            </a:xfrm>
            <a:prstGeom prst="rect">
              <a:avLst/>
            </a:prstGeom>
            <a:noFill/>
            <a:ln w="19050">
              <a:solidFill>
                <a:srgbClr val="0068B6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73479" y="9436972"/>
            <a:ext cx="2253615" cy="320040"/>
            <a:chOff x="0" y="0"/>
            <a:chExt cx="2253615" cy="320040"/>
          </a:xfrm>
        </p:grpSpPr>
        <p:sp>
          <p:nvSpPr>
            <p:cNvPr id="47" name="テキスト ボックス 45"/>
            <p:cNvSpPr txBox="1"/>
            <p:nvPr/>
          </p:nvSpPr>
          <p:spPr>
            <a:xfrm>
              <a:off x="0" y="0"/>
              <a:ext cx="2253615" cy="3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kumimoji="1" lang="ja-JP" sz="900" kern="1200"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ゴシック" panose="020B0609070205080204" pitchFamily="49" charset="-128"/>
                  <a:cs typeface="ＭＳ ゴシック" panose="020B0609070205080204" pitchFamily="49" charset="-128"/>
                </a:rPr>
                <a:t>※</a:t>
              </a:r>
              <a:r>
                <a:rPr kumimoji="1" lang="ja-JP" sz="9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　　内は動画と関連のあるもの</a:t>
              </a:r>
              <a:endParaRPr lang="ja-JP" sz="120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 flipH="1">
              <a:off x="238084" y="44866"/>
              <a:ext cx="277497" cy="180252"/>
            </a:xfrm>
            <a:prstGeom prst="rect">
              <a:avLst/>
            </a:prstGeom>
            <a:solidFill>
              <a:srgbClr val="DEEBF7"/>
            </a:solidFill>
            <a:ln w="19050">
              <a:solidFill>
                <a:srgbClr val="0068B6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</p:grp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968857"/>
              </p:ext>
            </p:extLst>
          </p:nvPr>
        </p:nvGraphicFramePr>
        <p:xfrm>
          <a:off x="144989" y="3166596"/>
          <a:ext cx="6584782" cy="6255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493">
                  <a:extLst>
                    <a:ext uri="{9D8B030D-6E8A-4147-A177-3AD203B41FA5}">
                      <a16:colId xmlns:a16="http://schemas.microsoft.com/office/drawing/2014/main" val="2799516758"/>
                    </a:ext>
                  </a:extLst>
                </a:gridCol>
                <a:gridCol w="4699149">
                  <a:extLst>
                    <a:ext uri="{9D8B030D-6E8A-4147-A177-3AD203B41FA5}">
                      <a16:colId xmlns:a16="http://schemas.microsoft.com/office/drawing/2014/main" val="515121853"/>
                    </a:ext>
                  </a:extLst>
                </a:gridCol>
                <a:gridCol w="857140">
                  <a:extLst>
                    <a:ext uri="{9D8B030D-6E8A-4147-A177-3AD203B41FA5}">
                      <a16:colId xmlns:a16="http://schemas.microsoft.com/office/drawing/2014/main" val="2072139737"/>
                    </a:ext>
                  </a:extLst>
                </a:gridCol>
              </a:tblGrid>
              <a:tr h="244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活用シーン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タイトル</a:t>
                      </a:r>
                      <a:endParaRPr kumimoji="1" lang="ja-JP" altLang="en-US" sz="105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備考</a:t>
                      </a:r>
                      <a:endParaRPr kumimoji="1" lang="ja-JP" altLang="en-US" sz="105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709851"/>
                  </a:ext>
                </a:extLst>
              </a:tr>
              <a:tr h="5620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共通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万博の目的や意義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年大阪・関西万博　基本計画　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zh-CN" altLang="en-US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公益社団法人</a:t>
                      </a:r>
                      <a:r>
                        <a:rPr lang="en-US" altLang="ja-JP" sz="800" dirty="0" smtClean="0">
                          <a:latin typeface="游ゴシック" panose="020B0400000000000000" pitchFamily="50" charset="-128"/>
                          <a:ea typeface="+mn-ea"/>
                        </a:rPr>
                        <a:t>2025</a:t>
                      </a:r>
                      <a:r>
                        <a:rPr lang="zh-CN" altLang="en-US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年日本国際博覧会協会</a:t>
                      </a:r>
                      <a:r>
                        <a:rPr lang="ja-JP" altLang="en-US" sz="800" dirty="0" smtClean="0"/>
                        <a:t>）</a:t>
                      </a:r>
                      <a:endParaRPr lang="en-US" altLang="zh-CN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4"/>
                        </a:rPr>
                        <a:t>https://www.expo2025.or.jp/wp/wp-content/themes/expo2025orjp_2022/assets/pdf/masterplan/expo2025_masterplan.pdf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PDF</a:t>
                      </a:r>
                    </a:p>
                    <a:p>
                      <a:r>
                        <a:rPr kumimoji="1" lang="ja-JP" altLang="en-US" sz="800" dirty="0" smtClean="0"/>
                        <a:t>全</a:t>
                      </a:r>
                      <a:r>
                        <a:rPr kumimoji="1" lang="en-US" altLang="ja-JP" sz="800" dirty="0" smtClean="0"/>
                        <a:t>116</a:t>
                      </a:r>
                      <a:r>
                        <a:rPr kumimoji="1" lang="ja-JP" altLang="en-US" sz="800" dirty="0" smtClean="0"/>
                        <a:t>ページ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759682"/>
                  </a:ext>
                </a:extLst>
              </a:tr>
              <a:tr h="443725">
                <a:tc vMerge="1">
                  <a:txBody>
                    <a:bodyPr/>
                    <a:lstStyle/>
                    <a:p>
                      <a:endParaRPr kumimoji="1" lang="en-US" altLang="ja-JP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/>
                        <a:t>2025</a:t>
                      </a:r>
                      <a:r>
                        <a:rPr kumimoji="1" lang="ja-JP" altLang="en-US" sz="800" dirty="0" smtClean="0"/>
                        <a:t>年大阪・関西万博　コンセプトムービー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</a:t>
                      </a:r>
                      <a:r>
                        <a:rPr kumimoji="1" lang="ja-JP" altLang="en-US" sz="800" dirty="0" smtClean="0">
                          <a:latin typeface="游ゴシック" panose="020B0400000000000000" pitchFamily="50" charset="-128"/>
                          <a:ea typeface="+mn-ea"/>
                        </a:rPr>
                        <a:t>経済産業省</a:t>
                      </a:r>
                      <a:r>
                        <a:rPr lang="ja-JP" altLang="en-US" sz="800" dirty="0" smtClean="0"/>
                        <a:t>）</a:t>
                      </a:r>
                      <a:endParaRPr kumimoji="1" lang="en-US" altLang="ja-JP" sz="800" dirty="0" smtClean="0">
                        <a:hlinkClick r:id="rId5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5"/>
                        </a:rPr>
                        <a:t>https://www.youtube.com/watch?v=cGa9zI9ljKo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映像</a:t>
                      </a:r>
                      <a:endParaRPr kumimoji="1" lang="en-US" altLang="ja-JP" sz="800" dirty="0" smtClean="0"/>
                    </a:p>
                    <a:p>
                      <a:r>
                        <a:rPr kumimoji="1" lang="ja-JP" altLang="en-US" sz="800" dirty="0" smtClean="0"/>
                        <a:t>（２分程度）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35895"/>
                  </a:ext>
                </a:extLst>
              </a:tr>
              <a:tr h="4437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共通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万博の最新の取り組み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年大阪・関西万博アクションプラン　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Ver.3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（内閣官房　国際博覧会推進本部）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https://www.cas.go.jp/jp/seisaku/expo_suisin_honbu/pdf/Action_Plan_Ver.3.pdf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PDF</a:t>
                      </a:r>
                    </a:p>
                    <a:p>
                      <a:r>
                        <a:rPr kumimoji="1" lang="ja-JP" altLang="en-US" sz="800" dirty="0" smtClean="0"/>
                        <a:t>全</a:t>
                      </a:r>
                      <a:r>
                        <a:rPr kumimoji="1" lang="en-US" altLang="ja-JP" sz="800" dirty="0" smtClean="0"/>
                        <a:t>98</a:t>
                      </a:r>
                      <a:r>
                        <a:rPr kumimoji="1" lang="ja-JP" altLang="en-US" sz="800" dirty="0" smtClean="0"/>
                        <a:t>ページ</a:t>
                      </a:r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419221"/>
                  </a:ext>
                </a:extLst>
              </a:tr>
              <a:tr h="325398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現状分析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現状の情報収集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800" u="sng" dirty="0" smtClean="0">
                          <a:solidFill>
                            <a:schemeClr val="tx1"/>
                          </a:solidFill>
                        </a:rPr>
                        <a:t>LGBTQ</a:t>
                      </a:r>
                      <a:r>
                        <a:rPr kumimoji="1" lang="ja-JP" altLang="en-US" sz="800" u="sng" dirty="0" smtClean="0">
                          <a:solidFill>
                            <a:schemeClr val="tx1"/>
                          </a:solidFill>
                        </a:rPr>
                        <a:t>＋</a:t>
                      </a:r>
                      <a:endParaRPr kumimoji="1" lang="en-US" altLang="ja-JP" sz="8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・ジェンダーレス制服　</a:t>
                      </a:r>
                      <a:r>
                        <a:rPr kumimoji="1" lang="en-US" altLang="ja-JP" sz="800" dirty="0" smtClean="0"/>
                        <a:t>(</a:t>
                      </a:r>
                      <a:r>
                        <a:rPr kumimoji="1" lang="ja-JP" altLang="en-US" sz="800" dirty="0" smtClean="0"/>
                        <a:t>株式会社トンボ</a:t>
                      </a:r>
                      <a:r>
                        <a:rPr kumimoji="1" lang="en-US" altLang="ja-JP" sz="800" dirty="0" smtClean="0"/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7"/>
                        </a:rPr>
                        <a:t>https://www.tombow.gr.jp/school/original/genderless/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846323"/>
                  </a:ext>
                </a:extLst>
              </a:tr>
              <a:tr h="4437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・多様なセクシュアリティー　ー</a:t>
                      </a:r>
                      <a:r>
                        <a:rPr kumimoji="1" lang="en-US" altLang="ja-JP" sz="800" dirty="0" smtClean="0"/>
                        <a:t>LGBT</a:t>
                      </a:r>
                      <a:r>
                        <a:rPr kumimoji="1" lang="ja-JP" altLang="en-US" sz="800" dirty="0" smtClean="0"/>
                        <a:t>－が心地よく使えるパブリックトイレとは？　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  (TOTO</a:t>
                      </a:r>
                      <a:r>
                        <a:rPr kumimoji="1" lang="ja-JP" altLang="en-US" sz="800" dirty="0" smtClean="0"/>
                        <a:t>株式会社</a:t>
                      </a:r>
                      <a:r>
                        <a:rPr kumimoji="1" lang="en-US" altLang="ja-JP" sz="800" dirty="0" smtClean="0"/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8"/>
                        </a:rPr>
                        <a:t>https://jp.toto.com/ud/summary/post08/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47467"/>
                  </a:ext>
                </a:extLst>
              </a:tr>
              <a:tr h="3253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・性的マイノリティのトイレ利用に関するアンケート調査結果　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(TOTO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株式会社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9"/>
                        </a:rPr>
                        <a:t>https://jp.toto.com/ud/summary/post08/report2018.pdf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PDF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全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ページ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790807"/>
                  </a:ext>
                </a:extLst>
              </a:tr>
              <a:tr h="3253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+mn-ea"/>
                        </a:rPr>
                        <a:t>・知る・学ぶ・考える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+mn-ea"/>
                        </a:rPr>
                        <a:t>DIVERSITY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+mn-ea"/>
                        </a:rPr>
                        <a:t>　性の多様性を考えるガイドブック　（大阪府）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10"/>
                        </a:rPr>
                        <a:t>https://www.pref.osaka.lg.jp/attach/1418/00000000/guidebook.pdf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PDF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全</a:t>
                      </a:r>
                      <a:r>
                        <a:rPr kumimoji="1" lang="en-US" altLang="ja-JP" sz="800" dirty="0" smtClean="0"/>
                        <a:t>16</a:t>
                      </a:r>
                      <a:r>
                        <a:rPr kumimoji="1" lang="ja-JP" altLang="en-US" sz="800" dirty="0" smtClean="0"/>
                        <a:t>ページ</a:t>
                      </a:r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907714"/>
                  </a:ext>
                </a:extLst>
              </a:tr>
              <a:tr h="32539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現状分析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現状の情報収集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u="sng" dirty="0" err="1" smtClean="0">
                          <a:solidFill>
                            <a:schemeClr val="tx1"/>
                          </a:solidFill>
                        </a:rPr>
                        <a:t>障がい</a:t>
                      </a:r>
                      <a:endParaRPr kumimoji="1" lang="ja-JP" alt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・コミュニケーションテクノロジーで人類の孤独を解消する。（株式会社オリィ研究所）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800" dirty="0" smtClean="0">
                          <a:hlinkClick r:id="rId11"/>
                        </a:rPr>
                        <a:t>https://orylab.com/</a:t>
                      </a:r>
                      <a:r>
                        <a:rPr kumimoji="1" lang="ja-JP" altLang="en-US" sz="800" dirty="0" smtClean="0"/>
                        <a:t>　　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</a:p>
                    <a:p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36052"/>
                  </a:ext>
                </a:extLst>
              </a:tr>
              <a:tr h="3253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defTabSz="685800"/>
                      <a:r>
                        <a:rPr kumimoji="1" lang="ja-JP" altLang="en-US" sz="800" dirty="0" smtClean="0">
                          <a:solidFill>
                            <a:prstClr val="black"/>
                          </a:solidFill>
                        </a:rPr>
                        <a:t>・アトリエ　インカーブ　（</a:t>
                      </a:r>
                      <a:r>
                        <a:rPr kumimoji="1" lang="en-US" altLang="ja-JP" sz="800" dirty="0" smtClean="0">
                          <a:solidFill>
                            <a:prstClr val="black"/>
                          </a:solidFill>
                        </a:rPr>
                        <a:t>atelier incurve</a:t>
                      </a:r>
                      <a:r>
                        <a:rPr kumimoji="1" lang="ja-JP" altLang="en-US" sz="800" dirty="0" smtClean="0">
                          <a:solidFill>
                            <a:prstClr val="black"/>
                          </a:solidFill>
                        </a:rPr>
                        <a:t>）</a:t>
                      </a:r>
                      <a:endParaRPr kumimoji="1" lang="en-US" altLang="ja-JP" sz="800" dirty="0" smtClean="0">
                        <a:solidFill>
                          <a:prstClr val="black"/>
                        </a:solidFill>
                      </a:endParaRPr>
                    </a:p>
                    <a:p>
                      <a:pPr lvl="0" defTabSz="685800"/>
                      <a:r>
                        <a:rPr kumimoji="1" lang="en-US" altLang="ja-JP" sz="800" dirty="0" smtClean="0">
                          <a:solidFill>
                            <a:prstClr val="black"/>
                          </a:solidFill>
                          <a:hlinkClick r:id="rId12"/>
                        </a:rPr>
                        <a:t>https://incurve.jp/about.html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97388"/>
                  </a:ext>
                </a:extLst>
              </a:tr>
              <a:tr h="32539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現状分析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現状の情報収集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0" u="sng" dirty="0" smtClean="0">
                          <a:solidFill>
                            <a:schemeClr val="tx1"/>
                          </a:solidFill>
                        </a:rPr>
                        <a:t>高齢者・学歴</a:t>
                      </a:r>
                      <a:endParaRPr kumimoji="1" lang="ja-JP" alt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・ダイバーシティの推進　（サントリーホールディングス株式会社）</a:t>
                      </a:r>
                      <a:r>
                        <a:rPr kumimoji="1" lang="en-US" altLang="ja-JP" sz="800" dirty="0" smtClean="0">
                          <a:hlinkClick r:id="rId13"/>
                        </a:rPr>
                        <a:t>https://www.suntory.co.jp/company/csr/activity/diversity/diversity/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859649"/>
                  </a:ext>
                </a:extLst>
              </a:tr>
              <a:tr h="3253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・いまからでも、まなぼう！公立中学校の夜間学級　（政府インターネットテレビ）</a:t>
                      </a:r>
                    </a:p>
                    <a:p>
                      <a:r>
                        <a:rPr kumimoji="1" lang="en-US" altLang="ja-JP" sz="800" dirty="0" smtClean="0">
                          <a:hlinkClick r:id="rId14"/>
                        </a:rPr>
                        <a:t>https://nettv.gov-online.go.jp/prg/prg12820.html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映像</a:t>
                      </a:r>
                      <a:endParaRPr kumimoji="1" lang="en-US" altLang="ja-JP" sz="800" dirty="0" smtClean="0"/>
                    </a:p>
                    <a:p>
                      <a:r>
                        <a:rPr kumimoji="1" lang="ja-JP" altLang="en-US" sz="800" dirty="0" smtClean="0"/>
                        <a:t>（</a:t>
                      </a:r>
                      <a:r>
                        <a:rPr kumimoji="1" lang="en-US" altLang="ja-JP" sz="800" dirty="0" smtClean="0"/>
                        <a:t>8</a:t>
                      </a:r>
                      <a:r>
                        <a:rPr kumimoji="1" lang="ja-JP" altLang="en-US" sz="800" dirty="0" smtClean="0"/>
                        <a:t>分半程度）</a:t>
                      </a:r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500844"/>
                  </a:ext>
                </a:extLst>
              </a:tr>
              <a:tr h="325398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技術活用事例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sng" dirty="0" err="1" smtClean="0">
                          <a:solidFill>
                            <a:schemeClr val="tx1"/>
                          </a:solidFill>
                        </a:rPr>
                        <a:t>障がい</a:t>
                      </a:r>
                      <a:endParaRPr kumimoji="1" lang="en-US" altLang="ja-JP" sz="8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・分身ロボットカフェ　</a:t>
                      </a:r>
                      <a:r>
                        <a:rPr kumimoji="1" lang="en-US" altLang="ja-JP" sz="800" dirty="0" smtClean="0"/>
                        <a:t>DAWN</a:t>
                      </a:r>
                      <a:r>
                        <a:rPr kumimoji="1" lang="en-US" altLang="ja-JP" sz="800" baseline="0" dirty="0" smtClean="0"/>
                        <a:t> </a:t>
                      </a:r>
                      <a:r>
                        <a:rPr kumimoji="1" lang="en-US" altLang="ja-JP" sz="800" baseline="0" dirty="0" err="1" smtClean="0"/>
                        <a:t>ver.B</a:t>
                      </a:r>
                      <a:r>
                        <a:rPr kumimoji="1" lang="ja-JP" altLang="en-US" sz="800" dirty="0" smtClean="0"/>
                        <a:t>　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（株式会社オリィ研究所）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5"/>
                        </a:rPr>
                        <a:t>https://dawn2021.orylab.com/?utm_source=pd&amp;utm_medium=banner&amp;utm_campaign=pdview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592697"/>
                  </a:ext>
                </a:extLst>
              </a:tr>
              <a:tr h="3253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・義肢装具サポートセンター（公益財団法人　鉄道弘済会）</a:t>
                      </a:r>
                    </a:p>
                    <a:p>
                      <a:r>
                        <a:rPr kumimoji="1" lang="en-US" altLang="ja-JP" sz="800" dirty="0" smtClean="0">
                          <a:hlinkClick r:id="rId16"/>
                        </a:rPr>
                        <a:t>https://www.kousaikai.or.jp/support/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07532"/>
                  </a:ext>
                </a:extLst>
              </a:tr>
              <a:tr h="32539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未来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LGBTQ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・あなたがあなたらしく生きるために　性的マイノリティと人権（法務省委託 人権ライブラリー）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7"/>
                        </a:rPr>
                        <a:t>https://www.moj.go.jp/content/001221566.pdf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PDF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全</a:t>
                      </a:r>
                      <a:r>
                        <a:rPr kumimoji="1" lang="en-US" altLang="ja-JP" sz="800" dirty="0" smtClean="0"/>
                        <a:t>12</a:t>
                      </a:r>
                      <a:r>
                        <a:rPr kumimoji="1" lang="ja-JP" altLang="en-US" sz="800" dirty="0" smtClean="0"/>
                        <a:t>ページ</a:t>
                      </a:r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157838"/>
                  </a:ext>
                </a:extLst>
              </a:tr>
              <a:tr h="32539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未来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u="sng" dirty="0" err="1" smtClean="0">
                          <a:solidFill>
                            <a:schemeClr val="tx1"/>
                          </a:solidFill>
                        </a:rPr>
                        <a:t>障がい</a:t>
                      </a:r>
                      <a:endParaRPr kumimoji="1" lang="en-US" altLang="ja-JP" sz="8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・ボランティアグル</a:t>
                      </a:r>
                      <a:r>
                        <a:rPr kumimoji="1" lang="en-US" altLang="ja-JP" sz="800" dirty="0" smtClean="0"/>
                        <a:t>―</a:t>
                      </a:r>
                      <a:r>
                        <a:rPr kumimoji="1" lang="ja-JP" altLang="en-US" sz="800" dirty="0" smtClean="0"/>
                        <a:t>プ情報</a:t>
                      </a:r>
                      <a:r>
                        <a:rPr kumimoji="1" lang="en-US" altLang="ja-JP" sz="800" baseline="0" dirty="0" smtClean="0"/>
                        <a:t>  (</a:t>
                      </a:r>
                      <a:r>
                        <a:rPr kumimoji="1" lang="ja-JP" altLang="en-US" sz="800" dirty="0" smtClean="0"/>
                        <a:t>枚方市ボランティアセンター</a:t>
                      </a:r>
                      <a:r>
                        <a:rPr kumimoji="1" lang="en-US" altLang="ja-JP" sz="800" dirty="0" smtClean="0"/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18"/>
                        </a:rPr>
                        <a:t>https://www.hirakata-shakyo.net/vc/groupe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332949"/>
                  </a:ext>
                </a:extLst>
              </a:tr>
              <a:tr h="364834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8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・大坂府「ハートフルオフィス推進事業」について（大阪府）　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9"/>
                        </a:rPr>
                        <a:t>https://www.pref.osaka.lg.jp/keikakusuishin/syuuroushien/heartfuloffice.html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275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01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3525</TotalTime>
  <Words>939</Words>
  <Application>Microsoft Office PowerPoint</Application>
  <PresentationFormat>A4 210 x 297 mm</PresentationFormat>
  <Paragraphs>164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6" baseType="lpstr">
      <vt:lpstr>等线</vt:lpstr>
      <vt:lpstr>HG丸ｺﾞｼｯｸM-PRO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増田 晴香</dc:creator>
  <cp:lastModifiedBy>松浦 孝亮</cp:lastModifiedBy>
  <cp:revision>440</cp:revision>
  <cp:lastPrinted>2022-08-01T01:46:28Z</cp:lastPrinted>
  <dcterms:created xsi:type="dcterms:W3CDTF">2022-06-21T02:30:53Z</dcterms:created>
  <dcterms:modified xsi:type="dcterms:W3CDTF">2023-03-28T00:32:13Z</dcterms:modified>
</cp:coreProperties>
</file>