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60" r:id="rId3"/>
    <p:sldId id="358" r:id="rId4"/>
    <p:sldId id="359" r:id="rId5"/>
    <p:sldId id="361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kahashi sanako" initials="ts" lastIdx="11" clrIdx="7">
    <p:extLst>
      <p:ext uri="{19B8F6BF-5375-455C-9EA6-DF929625EA0E}">
        <p15:presenceInfo xmlns:p15="http://schemas.microsoft.com/office/powerpoint/2012/main" userId="703c42054f1899f8" providerId="Windows Live"/>
      </p:ext>
    </p:extLst>
  </p:cmAuthor>
  <p:cmAuthor id="1" name="石川 友加里" initials="石川" lastIdx="45" clrIdx="1">
    <p:extLst>
      <p:ext uri="{19B8F6BF-5375-455C-9EA6-DF929625EA0E}">
        <p15:presenceInfo xmlns:p15="http://schemas.microsoft.com/office/powerpoint/2012/main" userId="S-1-5-21-144181898-2656455039-2335444755-4728" providerId="AD"/>
      </p:ext>
    </p:extLst>
  </p:cmAuthor>
  <p:cmAuthor id="8" name="ShoPro　奥野" initials="ShoPro" lastIdx="1" clrIdx="8">
    <p:extLst>
      <p:ext uri="{19B8F6BF-5375-455C-9EA6-DF929625EA0E}">
        <p15:presenceInfo xmlns:p15="http://schemas.microsoft.com/office/powerpoint/2012/main" userId="ShoPro　奥野" providerId="None"/>
      </p:ext>
    </p:extLst>
  </p:cmAuthor>
  <p:cmAuthor id="2" name="佐藤 優" initials="佐藤" lastIdx="23" clrIdx="4">
    <p:extLst>
      <p:ext uri="{19B8F6BF-5375-455C-9EA6-DF929625EA0E}">
        <p15:presenceInfo xmlns:p15="http://schemas.microsoft.com/office/powerpoint/2012/main" userId="S-1-5-21-144181898-2656455039-2335444755-4447" providerId="AD"/>
      </p:ext>
    </p:extLst>
  </p:cmAuthor>
  <p:cmAuthor id="3" name="小室 陽菜" initials="小室" lastIdx="2" clrIdx="2">
    <p:extLst>
      <p:ext uri="{19B8F6BF-5375-455C-9EA6-DF929625EA0E}">
        <p15:presenceInfo xmlns:p15="http://schemas.microsoft.com/office/powerpoint/2012/main" userId="S-1-5-21-144181898-2656455039-2335444755-4785" providerId="AD"/>
      </p:ext>
    </p:extLst>
  </p:cmAuthor>
  <p:cmAuthor id="4" name="増田 晴香" initials="増田" lastIdx="2" clrIdx="3">
    <p:extLst>
      <p:ext uri="{19B8F6BF-5375-455C-9EA6-DF929625EA0E}">
        <p15:presenceInfo xmlns:p15="http://schemas.microsoft.com/office/powerpoint/2012/main" userId="S-1-5-21-3765714668-339894156-3704058327-10749" providerId="AD"/>
      </p:ext>
    </p:extLst>
  </p:cmAuthor>
  <p:cmAuthor id="5" name="藤 小百合" initials="藤" lastIdx="30" clrIdx="5">
    <p:extLst>
      <p:ext uri="{19B8F6BF-5375-455C-9EA6-DF929625EA0E}">
        <p15:presenceInfo xmlns:p15="http://schemas.microsoft.com/office/powerpoint/2012/main" userId="S-1-5-21-3765714668-339894156-3704058327-16120" providerId="AD"/>
      </p:ext>
    </p:extLst>
  </p:cmAuthor>
  <p:cmAuthor id="6" name="mikakotake" initials="m" lastIdx="8" clrIdx="6">
    <p:extLst>
      <p:ext uri="{19B8F6BF-5375-455C-9EA6-DF929625EA0E}">
        <p15:presenceInfo xmlns:p15="http://schemas.microsoft.com/office/powerpoint/2012/main" userId="mikakota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BFBFBF"/>
    <a:srgbClr val="DEEBF7"/>
    <a:srgbClr val="7030A0"/>
    <a:srgbClr val="525252"/>
    <a:srgbClr val="D7D7D7"/>
    <a:srgbClr val="0068B6"/>
    <a:srgbClr val="E50012"/>
    <a:srgbClr val="FCE76D"/>
    <a:srgbClr val="3C3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61" d="100"/>
          <a:sy n="61" d="100"/>
        </p:scale>
        <p:origin x="26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71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469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E83D-94B8-42B3-824E-0DDC86CDD63B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417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E15E-BB35-4C12-B9DF-9EF92178152A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213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4FB1-98F5-4EAF-ACE5-A8D3D8BE63C3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8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E908A-2E9D-45C6-B49C-43C241FD5DE0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579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55D-09AD-44F1-9DE4-F1F047EF292D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974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B3B23-024C-46A6-A846-9AE50AF2139B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747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9676-B10C-473A-9194-FE0A8ED47673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676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02A32-47E6-4843-8FD3-1959645417AA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11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15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7745-5E54-44A8-9C66-12FDAE1BA01F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1979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6E81-8ACB-42A3-B83D-32BFDDEEBE47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934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A64D-7F30-4A02-9693-461AF8AFE5BF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0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59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09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34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68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51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56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09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96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A41A8-4ADE-4E46-A1A5-416408EAA02E}" type="datetime1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46679-7CD7-404C-A27D-CA3D807D85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68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irtualosaka.jp/" TargetMode="External"/><Relationship Id="rId13" Type="http://schemas.openxmlformats.org/officeDocument/2006/relationships/hyperlink" Target="https://www2.nhk.or.jp/learning/video/?das_id=D0024010296_00000" TargetMode="External"/><Relationship Id="rId3" Type="http://schemas.openxmlformats.org/officeDocument/2006/relationships/hyperlink" Target="https://www.expo2025.or.jp/wp/wp-content/themes/expo2025orjp_2022/assets/pdf/masterplan/expo2025_masterplan.pdf" TargetMode="External"/><Relationship Id="rId7" Type="http://schemas.openxmlformats.org/officeDocument/2006/relationships/hyperlink" Target="https://reality.inc/" TargetMode="External"/><Relationship Id="rId12" Type="http://schemas.openxmlformats.org/officeDocument/2006/relationships/hyperlink" Target="https://www.youtube.com/watch?v=FJg57Vs7cOs&amp;t=0s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nttdata.com/jp/ja/data-insight/2022/1004/" TargetMode="External"/><Relationship Id="rId11" Type="http://schemas.openxmlformats.org/officeDocument/2006/relationships/hyperlink" Target="https://www.jst.go.jp/moonshot/program/goal1/index.html" TargetMode="External"/><Relationship Id="rId5" Type="http://schemas.openxmlformats.org/officeDocument/2006/relationships/hyperlink" Target="https://www.jri.co.jp/MediaLibrary/file/column/opinion/pdf/13531.pdf" TargetMode="External"/><Relationship Id="rId10" Type="http://schemas.openxmlformats.org/officeDocument/2006/relationships/hyperlink" Target="https://www.fortnite.com/" TargetMode="External"/><Relationship Id="rId4" Type="http://schemas.openxmlformats.org/officeDocument/2006/relationships/hyperlink" Target="https://www.cas.go.jp/jp/seisaku/expo_suisin_honbu/pdf/Action_Plan_Ver.3.pdf" TargetMode="External"/><Relationship Id="rId9" Type="http://schemas.openxmlformats.org/officeDocument/2006/relationships/hyperlink" Target="https://japanculturalexpovp.bunka.go.jp/WebG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392743" y="5652209"/>
            <a:ext cx="5999018" cy="3647102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72" y="5714611"/>
            <a:ext cx="5980992" cy="1056190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429296" y="1455229"/>
            <a:ext cx="5962465" cy="3906932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24897" y="1220413"/>
            <a:ext cx="2134934" cy="343958"/>
          </a:xfrm>
          <a:prstGeom prst="round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万博について知ろう！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9857" y="1615953"/>
            <a:ext cx="586288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映像を見てわかったこと、気付いたことをメモしておこう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54103" y="6113569"/>
            <a:ext cx="1232108" cy="589839"/>
            <a:chOff x="804035" y="5686438"/>
            <a:chExt cx="1232108" cy="589839"/>
          </a:xfrm>
        </p:grpSpPr>
        <p:sp>
          <p:nvSpPr>
            <p:cNvPr id="11" name="楕円 10"/>
            <p:cNvSpPr/>
            <p:nvPr/>
          </p:nvSpPr>
          <p:spPr>
            <a:xfrm>
              <a:off x="804035" y="5686438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825453" y="5753057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救う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553174" y="6784534"/>
            <a:ext cx="1905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プラスチックごみ</a:t>
            </a:r>
            <a:r>
              <a:rPr kumimoji="1" lang="ja-JP" altLang="en-US" sz="1200" b="1" dirty="0" smtClean="0">
                <a:solidFill>
                  <a:srgbClr val="0068B6"/>
                </a:solidFill>
              </a:rPr>
              <a:t>から　</a:t>
            </a:r>
            <a:endParaRPr kumimoji="1" lang="en-US" altLang="ja-JP" sz="1200" b="1" dirty="0" smtClean="0">
              <a:solidFill>
                <a:srgbClr val="0068B6"/>
              </a:solidFill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　</a:t>
            </a:r>
            <a:r>
              <a:rPr kumimoji="1" lang="ja-JP" altLang="en-US" sz="1200" b="1" dirty="0" smtClean="0">
                <a:solidFill>
                  <a:srgbClr val="0068B6"/>
                </a:solidFill>
              </a:rPr>
              <a:t>環境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問題を考えよう</a:t>
            </a:r>
          </a:p>
          <a:p>
            <a:pPr lvl="0">
              <a:defRPr/>
            </a:pP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健康な生活が続く未来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53174" y="5545719"/>
            <a:ext cx="2134934" cy="301873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トピック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を選ぼう！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153560" y="6954829"/>
            <a:ext cx="2238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□メタバースでこんなことも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変わるかも？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□誰もが生き生きと輝ける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ためには？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2575488" y="5918737"/>
            <a:ext cx="1232108" cy="572934"/>
            <a:chOff x="2747719" y="5667672"/>
            <a:chExt cx="1232108" cy="572934"/>
          </a:xfrm>
        </p:grpSpPr>
        <p:sp>
          <p:nvSpPr>
            <p:cNvPr id="18" name="楕円 17"/>
            <p:cNvSpPr/>
            <p:nvPr/>
          </p:nvSpPr>
          <p:spPr>
            <a:xfrm>
              <a:off x="2747719" y="5667672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760957" y="5703343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に</a:t>
              </a:r>
              <a:endPara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力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を与える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423626" y="6265096"/>
            <a:ext cx="1232108" cy="572934"/>
            <a:chOff x="4574112" y="5668302"/>
            <a:chExt cx="1232108" cy="572934"/>
          </a:xfrm>
        </p:grpSpPr>
        <p:sp>
          <p:nvSpPr>
            <p:cNvPr id="21" name="楕円 20"/>
            <p:cNvSpPr/>
            <p:nvPr/>
          </p:nvSpPr>
          <p:spPr>
            <a:xfrm>
              <a:off x="4574112" y="5668302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610512" y="5718016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</a:t>
              </a:r>
              <a:endPara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つな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ぐ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23" name="楕円 22"/>
          <p:cNvSpPr/>
          <p:nvPr/>
        </p:nvSpPr>
        <p:spPr>
          <a:xfrm>
            <a:off x="4080771" y="6371535"/>
            <a:ext cx="112734" cy="81503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3910060" y="6305534"/>
            <a:ext cx="80621" cy="66001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2394667" y="6305534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4258165" y="6476462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楕円 26"/>
          <p:cNvSpPr/>
          <p:nvPr/>
        </p:nvSpPr>
        <p:spPr>
          <a:xfrm>
            <a:off x="2026147" y="6403246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5835886" y="6392503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楕円 28"/>
          <p:cNvSpPr/>
          <p:nvPr/>
        </p:nvSpPr>
        <p:spPr>
          <a:xfrm rot="20050197">
            <a:off x="6149681" y="6250823"/>
            <a:ext cx="74158" cy="54711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楕円 29"/>
          <p:cNvSpPr/>
          <p:nvPr/>
        </p:nvSpPr>
        <p:spPr>
          <a:xfrm rot="20050197">
            <a:off x="5674226" y="6483360"/>
            <a:ext cx="45719" cy="6130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楕円 30"/>
          <p:cNvSpPr/>
          <p:nvPr/>
        </p:nvSpPr>
        <p:spPr>
          <a:xfrm>
            <a:off x="6034217" y="6323082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3800753" y="6270322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楕円 32"/>
          <p:cNvSpPr/>
          <p:nvPr/>
        </p:nvSpPr>
        <p:spPr>
          <a:xfrm>
            <a:off x="2173492" y="6392503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楕円 33"/>
          <p:cNvSpPr/>
          <p:nvPr/>
        </p:nvSpPr>
        <p:spPr>
          <a:xfrm>
            <a:off x="2280710" y="6333069"/>
            <a:ext cx="58221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1854">
            <a:off x="590643" y="5393640"/>
            <a:ext cx="368580" cy="554029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88" y="1178672"/>
            <a:ext cx="416595" cy="416595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 rot="21021634">
            <a:off x="273368" y="1039877"/>
            <a:ext cx="6167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見る！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 rot="21021634">
            <a:off x="159754" y="5405711"/>
            <a:ext cx="6167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選ぶ！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614572" y="8551550"/>
            <a:ext cx="5469862" cy="1073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616987" y="8897123"/>
            <a:ext cx="5443636" cy="508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553173" y="8195683"/>
            <a:ext cx="18414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□その他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844" y="4324236"/>
            <a:ext cx="757604" cy="956321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2312067" y="6562816"/>
            <a:ext cx="1881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□昆虫食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⁉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持続可能な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dirty="0" smtClean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未来の食とは？</a:t>
            </a:r>
            <a:endParaRPr kumimoji="1" lang="en-US" altLang="ja-JP" sz="1200" b="1" dirty="0" smtClean="0">
              <a:solidFill>
                <a:srgbClr val="0068B6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□日本の文化を未来に</a:t>
            </a:r>
            <a:endParaRPr kumimoji="1" lang="en-US" altLang="ja-JP" sz="1200" b="1" dirty="0">
              <a:solidFill>
                <a:srgbClr val="0068B6"/>
              </a:solidFill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　紡ぐためには？</a:t>
            </a:r>
            <a:endParaRPr lang="ja-JP" altLang="en-US" sz="1200" dirty="0">
              <a:solidFill>
                <a:srgbClr val="0070C0"/>
              </a:solidFill>
              <a:latin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46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1" y="5534481"/>
            <a:ext cx="6538252" cy="4110559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534074" y="1636438"/>
            <a:ext cx="244046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このミッションを選んだ理由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31585" y="606990"/>
            <a:ext cx="5962465" cy="2250278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 flipH="1">
            <a:off x="668506" y="248537"/>
            <a:ext cx="1669468" cy="644715"/>
            <a:chOff x="-17106" y="173234"/>
            <a:chExt cx="1653374" cy="648021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46901" y="173234"/>
              <a:ext cx="1589367" cy="648021"/>
              <a:chOff x="-4256668" y="981776"/>
              <a:chExt cx="2246867" cy="872924"/>
            </a:xfrm>
          </p:grpSpPr>
          <p:sp>
            <p:nvSpPr>
              <p:cNvPr id="64" name="楕円 63"/>
              <p:cNvSpPr/>
              <p:nvPr/>
            </p:nvSpPr>
            <p:spPr>
              <a:xfrm>
                <a:off x="-3649706" y="1062681"/>
                <a:ext cx="676405" cy="779882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5" name="楕円 64"/>
              <p:cNvSpPr/>
              <p:nvPr/>
            </p:nvSpPr>
            <p:spPr>
              <a:xfrm>
                <a:off x="-3121508" y="1005959"/>
                <a:ext cx="488377" cy="769096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6" name="楕円 65"/>
              <p:cNvSpPr/>
              <p:nvPr/>
            </p:nvSpPr>
            <p:spPr>
              <a:xfrm rot="5400000">
                <a:off x="-2779127" y="1163531"/>
                <a:ext cx="613794" cy="577021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D7D7D7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7" name="楕円 66"/>
              <p:cNvSpPr/>
              <p:nvPr/>
            </p:nvSpPr>
            <p:spPr>
              <a:xfrm>
                <a:off x="-4256668" y="981776"/>
                <a:ext cx="908859" cy="872924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8" name="楕円 67"/>
              <p:cNvSpPr/>
              <p:nvPr/>
            </p:nvSpPr>
            <p:spPr>
              <a:xfrm>
                <a:off x="-2357633" y="1196094"/>
                <a:ext cx="347832" cy="373484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63" name="正方形/長方形 62"/>
            <p:cNvSpPr/>
            <p:nvPr/>
          </p:nvSpPr>
          <p:spPr>
            <a:xfrm>
              <a:off x="-17106" y="307864"/>
              <a:ext cx="1512896" cy="3712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 rot="218699" flipH="1">
            <a:off x="288287" y="81968"/>
            <a:ext cx="353825" cy="556545"/>
            <a:chOff x="1704744" y="267343"/>
            <a:chExt cx="572208" cy="794575"/>
          </a:xfrm>
        </p:grpSpPr>
        <p:sp>
          <p:nvSpPr>
            <p:cNvPr id="70" name="楕円 69"/>
            <p:cNvSpPr/>
            <p:nvPr/>
          </p:nvSpPr>
          <p:spPr>
            <a:xfrm rot="3628334">
              <a:off x="2016629" y="503989"/>
              <a:ext cx="105716" cy="121351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1" name="楕円 70"/>
            <p:cNvSpPr/>
            <p:nvPr/>
          </p:nvSpPr>
          <p:spPr>
            <a:xfrm rot="3628334">
              <a:off x="2135191" y="674451"/>
              <a:ext cx="87285" cy="8671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2" name="楕円 71"/>
            <p:cNvSpPr/>
            <p:nvPr/>
          </p:nvSpPr>
          <p:spPr>
            <a:xfrm rot="3628334">
              <a:off x="1726777" y="801686"/>
              <a:ext cx="238199" cy="282266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3" name="楕円 72"/>
            <p:cNvSpPr/>
            <p:nvPr/>
          </p:nvSpPr>
          <p:spPr>
            <a:xfrm rot="3628334">
              <a:off x="2144233" y="824732"/>
              <a:ext cx="119298" cy="14614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4" name="楕円 73"/>
            <p:cNvSpPr/>
            <p:nvPr/>
          </p:nvSpPr>
          <p:spPr>
            <a:xfrm rot="3628334">
              <a:off x="1843647" y="356977"/>
              <a:ext cx="159437" cy="161794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5" name="楕円 74"/>
            <p:cNvSpPr/>
            <p:nvPr/>
          </p:nvSpPr>
          <p:spPr>
            <a:xfrm rot="3628334">
              <a:off x="2027334" y="266355"/>
              <a:ext cx="105404" cy="10738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76" name="角丸四角形 75"/>
          <p:cNvSpPr/>
          <p:nvPr/>
        </p:nvSpPr>
        <p:spPr>
          <a:xfrm>
            <a:off x="452181" y="3178817"/>
            <a:ext cx="5921272" cy="2158283"/>
          </a:xfrm>
          <a:prstGeom prst="roundRect">
            <a:avLst>
              <a:gd name="adj" fmla="val 4397"/>
            </a:avLst>
          </a:prstGeom>
          <a:noFill/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668505" y="2981436"/>
            <a:ext cx="3353411" cy="335484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どんな</a:t>
            </a:r>
            <a:r>
              <a:rPr kumimoji="1" lang="ja-JP" altLang="en-US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未来</a:t>
            </a: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になっているといい</a:t>
            </a: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78" name="直線コネクタ 77"/>
          <p:cNvCxnSpPr/>
          <p:nvPr/>
        </p:nvCxnSpPr>
        <p:spPr>
          <a:xfrm flipV="1">
            <a:off x="668506" y="1344158"/>
            <a:ext cx="5550993" cy="9694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441871" y="1499138"/>
            <a:ext cx="306912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この</a:t>
            </a:r>
            <a:r>
              <a:rPr kumimoji="1"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トピック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を選んだ理由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>
            <a:off x="1157847" y="1978866"/>
            <a:ext cx="5016254" cy="772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1193387" y="2251216"/>
            <a:ext cx="5016254" cy="223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1204869" y="2528329"/>
            <a:ext cx="4969232" cy="2077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角丸四角形 82"/>
          <p:cNvSpPr/>
          <p:nvPr/>
        </p:nvSpPr>
        <p:spPr>
          <a:xfrm>
            <a:off x="4021916" y="2917604"/>
            <a:ext cx="2488718" cy="54458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4" name="グループ化 83"/>
          <p:cNvGrpSpPr/>
          <p:nvPr/>
        </p:nvGrpSpPr>
        <p:grpSpPr>
          <a:xfrm>
            <a:off x="4021916" y="2958652"/>
            <a:ext cx="2431449" cy="523116"/>
            <a:chOff x="4300674" y="2958652"/>
            <a:chExt cx="2152691" cy="523116"/>
          </a:xfrm>
        </p:grpSpPr>
        <p:sp>
          <p:nvSpPr>
            <p:cNvPr id="85" name="楕円 84"/>
            <p:cNvSpPr/>
            <p:nvPr/>
          </p:nvSpPr>
          <p:spPr>
            <a:xfrm>
              <a:off x="4370473" y="2958652"/>
              <a:ext cx="2048028" cy="503529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86" name="図 8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4300674" y="2965819"/>
              <a:ext cx="2152691" cy="515949"/>
            </a:xfrm>
            <a:prstGeom prst="rect">
              <a:avLst/>
            </a:prstGeom>
          </p:spPr>
        </p:pic>
      </p:grpSp>
      <p:sp>
        <p:nvSpPr>
          <p:cNvPr id="87" name="正方形/長方形 86"/>
          <p:cNvSpPr/>
          <p:nvPr/>
        </p:nvSpPr>
        <p:spPr>
          <a:xfrm>
            <a:off x="4307841" y="2959626"/>
            <a:ext cx="1816186" cy="421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 smtClean="0">
                <a:solidFill>
                  <a:srgbClr val="0070C0"/>
                </a:solidFill>
              </a:rPr>
              <a:t>「いいな」と</a:t>
            </a:r>
            <a:r>
              <a:rPr lang="ja-JP" altLang="en-US" sz="1050" b="1" dirty="0">
                <a:solidFill>
                  <a:srgbClr val="0070C0"/>
                </a:solidFill>
              </a:rPr>
              <a:t>思う未来を</a:t>
            </a:r>
            <a:r>
              <a:rPr lang="ja-JP" altLang="en-US" sz="1050" b="1" dirty="0" smtClean="0">
                <a:solidFill>
                  <a:srgbClr val="0070C0"/>
                </a:solidFill>
              </a:rPr>
              <a:t>、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r>
              <a:rPr lang="ja-JP" altLang="en-US" sz="1050" b="1" dirty="0" smtClean="0">
                <a:solidFill>
                  <a:srgbClr val="0070C0"/>
                </a:solidFill>
              </a:rPr>
              <a:t>いくつ</a:t>
            </a:r>
            <a:r>
              <a:rPr lang="ja-JP" altLang="en-US" sz="1050" b="1" dirty="0">
                <a:solidFill>
                  <a:srgbClr val="0070C0"/>
                </a:solidFill>
              </a:rPr>
              <a:t>でも選んで</a:t>
            </a:r>
            <a:r>
              <a:rPr lang="ja-JP" altLang="en-US" sz="1050" b="1" dirty="0" smtClean="0">
                <a:solidFill>
                  <a:srgbClr val="0070C0"/>
                </a:solidFill>
              </a:rPr>
              <a:t>みよう！</a:t>
            </a:r>
            <a:endParaRPr lang="ja-JP" altLang="en-US" sz="1050" b="1" dirty="0">
              <a:solidFill>
                <a:srgbClr val="0070C0"/>
              </a:solidFill>
            </a:endParaRPr>
          </a:p>
        </p:txBody>
      </p:sp>
      <p:pic>
        <p:nvPicPr>
          <p:cNvPr id="88" name="図 8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35" y="2912785"/>
            <a:ext cx="558412" cy="505024"/>
          </a:xfrm>
          <a:prstGeom prst="rect">
            <a:avLst/>
          </a:prstGeom>
        </p:spPr>
      </p:pic>
      <p:sp>
        <p:nvSpPr>
          <p:cNvPr id="89" name="テキスト ボックス 88"/>
          <p:cNvSpPr txBox="1"/>
          <p:nvPr/>
        </p:nvSpPr>
        <p:spPr>
          <a:xfrm>
            <a:off x="502859" y="3357696"/>
            <a:ext cx="58911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1400" b="1" dirty="0" smtClean="0">
                <a:latin typeface="+mn-ea"/>
              </a:rPr>
              <a:t>□</a:t>
            </a:r>
            <a:r>
              <a:rPr kumimoji="1" lang="ja-JP" altLang="en-US" sz="1400" b="1" dirty="0">
                <a:latin typeface="+mn-ea"/>
              </a:rPr>
              <a:t>世界中の人と共通の趣味で交流できる未来</a:t>
            </a:r>
            <a:endParaRPr kumimoji="1" lang="en-US" altLang="ja-JP" sz="1400" b="1" dirty="0">
              <a:latin typeface="+mn-ea"/>
            </a:endParaRPr>
          </a:p>
          <a:p>
            <a:pPr lvl="0"/>
            <a:r>
              <a:rPr kumimoji="1" lang="ja-JP" altLang="en-US" sz="1400" b="1" dirty="0">
                <a:latin typeface="+mn-ea"/>
              </a:rPr>
              <a:t>□どこにいても仕事ができ、同僚とリアルに</a:t>
            </a:r>
            <a:r>
              <a:rPr kumimoji="1" lang="ja-JP" altLang="en-US" sz="1400" b="1" dirty="0" smtClean="0">
                <a:latin typeface="+mn-ea"/>
              </a:rPr>
              <a:t>近い</a:t>
            </a:r>
            <a:endParaRPr kumimoji="1" lang="en-US" altLang="ja-JP" sz="1400" b="1" dirty="0" smtClean="0">
              <a:latin typeface="+mn-ea"/>
            </a:endParaRPr>
          </a:p>
          <a:p>
            <a:pPr lvl="0"/>
            <a:r>
              <a:rPr kumimoji="1" lang="ja-JP" altLang="en-US" sz="1400" b="1" dirty="0" smtClean="0">
                <a:latin typeface="+mn-ea"/>
              </a:rPr>
              <a:t>　コミュニケーションもとれる</a:t>
            </a:r>
            <a:r>
              <a:rPr kumimoji="1" lang="ja-JP" altLang="en-US" sz="1400" b="1" dirty="0">
                <a:latin typeface="+mn-ea"/>
              </a:rPr>
              <a:t>未来</a:t>
            </a:r>
            <a:endParaRPr kumimoji="1" lang="en-US" altLang="ja-JP" sz="1400" b="1" dirty="0">
              <a:latin typeface="+mn-ea"/>
            </a:endParaRPr>
          </a:p>
          <a:p>
            <a:pPr lvl="0"/>
            <a:r>
              <a:rPr kumimoji="1" lang="ja-JP" altLang="en-US" sz="1400" b="1" dirty="0">
                <a:latin typeface="+mn-ea"/>
              </a:rPr>
              <a:t>□アバターで世界中を旅行できて、現地の人と会話を</a:t>
            </a:r>
            <a:r>
              <a:rPr kumimoji="1" lang="ja-JP" altLang="en-US" sz="1400" b="1" dirty="0" smtClean="0">
                <a:latin typeface="+mn-ea"/>
              </a:rPr>
              <a:t>しながら</a:t>
            </a:r>
            <a:endParaRPr kumimoji="1" lang="en-US" altLang="ja-JP" sz="1400" b="1" dirty="0" smtClean="0">
              <a:latin typeface="+mn-ea"/>
            </a:endParaRPr>
          </a:p>
          <a:p>
            <a:pPr lvl="0"/>
            <a:r>
              <a:rPr kumimoji="1" lang="ja-JP" altLang="en-US" sz="1400" b="1" dirty="0">
                <a:latin typeface="+mn-ea"/>
              </a:rPr>
              <a:t>　</a:t>
            </a:r>
            <a:r>
              <a:rPr kumimoji="1" lang="ja-JP" altLang="en-US" sz="1400" b="1" dirty="0" smtClean="0">
                <a:latin typeface="+mn-ea"/>
              </a:rPr>
              <a:t>買い物ができる未来</a:t>
            </a:r>
            <a:endParaRPr kumimoji="1" lang="en-US" altLang="ja-JP" sz="800" b="1" dirty="0">
              <a:latin typeface="+mn-ea"/>
            </a:endParaRPr>
          </a:p>
          <a:p>
            <a:pPr lvl="0"/>
            <a:r>
              <a:rPr kumimoji="1" lang="ja-JP" altLang="en-US" sz="1400" b="1" dirty="0">
                <a:latin typeface="+mn-ea"/>
              </a:rPr>
              <a:t>□</a:t>
            </a:r>
            <a:r>
              <a:rPr kumimoji="1" lang="ja-JP" altLang="en-US" sz="1400" b="1" dirty="0" smtClean="0">
                <a:latin typeface="+mn-ea"/>
              </a:rPr>
              <a:t>その他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90" name="直線コネクタ 89"/>
          <p:cNvCxnSpPr/>
          <p:nvPr/>
        </p:nvCxnSpPr>
        <p:spPr>
          <a:xfrm flipV="1">
            <a:off x="1624186" y="4724737"/>
            <a:ext cx="4391142" cy="2024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 flipV="1">
            <a:off x="1614598" y="4988807"/>
            <a:ext cx="4391142" cy="2024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 rot="21021634">
            <a:off x="13391" y="2908379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考える！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93" name="グループ化 92"/>
          <p:cNvGrpSpPr/>
          <p:nvPr/>
        </p:nvGrpSpPr>
        <p:grpSpPr>
          <a:xfrm flipH="1">
            <a:off x="715773" y="191132"/>
            <a:ext cx="1733701" cy="635750"/>
            <a:chOff x="-80720" y="173234"/>
            <a:chExt cx="1716988" cy="639010"/>
          </a:xfrm>
        </p:grpSpPr>
        <p:grpSp>
          <p:nvGrpSpPr>
            <p:cNvPr id="94" name="グループ化 93"/>
            <p:cNvGrpSpPr/>
            <p:nvPr/>
          </p:nvGrpSpPr>
          <p:grpSpPr>
            <a:xfrm>
              <a:off x="120234" y="173234"/>
              <a:ext cx="1516034" cy="639010"/>
              <a:chOff x="-4152998" y="981777"/>
              <a:chExt cx="2143197" cy="860786"/>
            </a:xfrm>
          </p:grpSpPr>
          <p:sp>
            <p:nvSpPr>
              <p:cNvPr id="96" name="楕円 95"/>
              <p:cNvSpPr/>
              <p:nvPr/>
            </p:nvSpPr>
            <p:spPr>
              <a:xfrm>
                <a:off x="-3649706" y="1062681"/>
                <a:ext cx="676405" cy="779882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7" name="楕円 96"/>
              <p:cNvSpPr/>
              <p:nvPr/>
            </p:nvSpPr>
            <p:spPr>
              <a:xfrm>
                <a:off x="-3121508" y="1005959"/>
                <a:ext cx="488377" cy="769096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8" name="楕円 97"/>
              <p:cNvSpPr/>
              <p:nvPr/>
            </p:nvSpPr>
            <p:spPr>
              <a:xfrm rot="5400000">
                <a:off x="-2779127" y="1163531"/>
                <a:ext cx="613794" cy="577021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9" name="楕円 98"/>
              <p:cNvSpPr/>
              <p:nvPr/>
            </p:nvSpPr>
            <p:spPr>
              <a:xfrm>
                <a:off x="-4152998" y="981777"/>
                <a:ext cx="805186" cy="776502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00" name="楕円 99"/>
              <p:cNvSpPr/>
              <p:nvPr/>
            </p:nvSpPr>
            <p:spPr>
              <a:xfrm>
                <a:off x="-2357633" y="1196094"/>
                <a:ext cx="347832" cy="373484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95" name="正方形/長方形 94"/>
            <p:cNvSpPr/>
            <p:nvPr/>
          </p:nvSpPr>
          <p:spPr>
            <a:xfrm>
              <a:off x="-80720" y="266103"/>
              <a:ext cx="1512896" cy="402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 smtClean="0">
                  <a:ln w="19050">
                    <a:solidFill>
                      <a:prstClr val="white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トピック</a:t>
              </a:r>
              <a:endParaRPr kumimoji="0" lang="ja-JP" altLang="en-US" sz="2000" b="0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sp>
        <p:nvSpPr>
          <p:cNvPr id="101" name="角丸四角形 100"/>
          <p:cNvSpPr/>
          <p:nvPr/>
        </p:nvSpPr>
        <p:spPr>
          <a:xfrm>
            <a:off x="4324666" y="5454654"/>
            <a:ext cx="2329281" cy="7156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02" name="グループ化 101"/>
          <p:cNvGrpSpPr/>
          <p:nvPr/>
        </p:nvGrpSpPr>
        <p:grpSpPr>
          <a:xfrm>
            <a:off x="4776942" y="5367627"/>
            <a:ext cx="1811412" cy="802672"/>
            <a:chOff x="6839405" y="4628866"/>
            <a:chExt cx="2473996" cy="535540"/>
          </a:xfrm>
        </p:grpSpPr>
        <p:sp>
          <p:nvSpPr>
            <p:cNvPr id="103" name="楕円 102"/>
            <p:cNvSpPr/>
            <p:nvPr/>
          </p:nvSpPr>
          <p:spPr>
            <a:xfrm>
              <a:off x="6946959" y="4628866"/>
              <a:ext cx="2258888" cy="503529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104" name="図 10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6839405" y="4648457"/>
              <a:ext cx="2473996" cy="515949"/>
            </a:xfrm>
            <a:prstGeom prst="rect">
              <a:avLst/>
            </a:prstGeom>
          </p:spPr>
        </p:pic>
      </p:grpSp>
      <p:sp>
        <p:nvSpPr>
          <p:cNvPr id="105" name="正方形/長方形 104"/>
          <p:cNvSpPr/>
          <p:nvPr/>
        </p:nvSpPr>
        <p:spPr>
          <a:xfrm>
            <a:off x="4812775" y="5432260"/>
            <a:ext cx="162583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現状を把握し、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技術や取り組みなども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調べてみよう！</a:t>
            </a:r>
            <a:endParaRPr lang="ja-JP" altLang="en-US" sz="1050" b="1" dirty="0">
              <a:solidFill>
                <a:srgbClr val="0070C0"/>
              </a:solidFill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660595" y="5497063"/>
            <a:ext cx="4111647" cy="365789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今は何が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起きて</a:t>
            </a: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いるかな？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どんな状況かな？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7" name="正方形/長方形 106"/>
          <p:cNvSpPr/>
          <p:nvPr/>
        </p:nvSpPr>
        <p:spPr>
          <a:xfrm rot="21021634">
            <a:off x="32655" y="5356216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調べる！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08" name="図 10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14" y="5330209"/>
            <a:ext cx="590048" cy="590048"/>
          </a:xfrm>
          <a:prstGeom prst="rect">
            <a:avLst/>
          </a:prstGeom>
        </p:spPr>
      </p:pic>
      <p:pic>
        <p:nvPicPr>
          <p:cNvPr id="109" name="図 10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41" y="1855318"/>
            <a:ext cx="766788" cy="884481"/>
          </a:xfrm>
          <a:prstGeom prst="rect">
            <a:avLst/>
          </a:prstGeom>
        </p:spPr>
      </p:pic>
      <p:sp>
        <p:nvSpPr>
          <p:cNvPr id="110" name="正方形/長方形 109"/>
          <p:cNvSpPr/>
          <p:nvPr/>
        </p:nvSpPr>
        <p:spPr>
          <a:xfrm>
            <a:off x="555511" y="1017420"/>
            <a:ext cx="5776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メタバースでこんなことも変わるかも？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419215" y="5891524"/>
            <a:ext cx="47967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どんなところでメタバースが活用されているの？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457513" y="7052140"/>
            <a:ext cx="37753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注目されるようになったのはどうして？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439718" y="8338476"/>
            <a:ext cx="2339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メタバースの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091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3618183"/>
            <a:ext cx="6717792" cy="4744049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3479833" y="6480971"/>
            <a:ext cx="2975124" cy="560996"/>
            <a:chOff x="1991604" y="4488834"/>
            <a:chExt cx="3730928" cy="538355"/>
          </a:xfrm>
        </p:grpSpPr>
        <p:sp>
          <p:nvSpPr>
            <p:cNvPr id="7" name="楕円 6"/>
            <p:cNvSpPr/>
            <p:nvPr/>
          </p:nvSpPr>
          <p:spPr>
            <a:xfrm>
              <a:off x="2153178" y="4488834"/>
              <a:ext cx="3406533" cy="519063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1991604" y="4495323"/>
              <a:ext cx="3730928" cy="531866"/>
            </a:xfrm>
            <a:prstGeom prst="rect">
              <a:avLst/>
            </a:prstGeom>
          </p:spPr>
        </p:pic>
      </p:grpSp>
      <p:sp>
        <p:nvSpPr>
          <p:cNvPr id="9" name="テキスト ボックス 8"/>
          <p:cNvSpPr txBox="1"/>
          <p:nvPr/>
        </p:nvSpPr>
        <p:spPr>
          <a:xfrm>
            <a:off x="363355" y="8362930"/>
            <a:ext cx="332298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文献（</a:t>
            </a:r>
            <a:r>
              <a:rPr lang="ja-JP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閲覧したサイト名または</a:t>
            </a:r>
            <a:r>
              <a:rPr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URL</a:t>
            </a:r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）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22733" y="675837"/>
            <a:ext cx="6065215" cy="2814808"/>
          </a:xfrm>
          <a:prstGeom prst="roundRect">
            <a:avLst>
              <a:gd name="adj" fmla="val 6892"/>
            </a:avLst>
          </a:prstGeom>
          <a:noFill/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84019" y="542008"/>
            <a:ext cx="2580159" cy="284931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これから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できそうなアイデア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8733" y="934558"/>
            <a:ext cx="3004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●社会としてできそうなことは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87107" y="1188637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587107" y="1464718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587107" y="1751153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587107" y="2518706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587107" y="2794787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587107" y="3081222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587107" y="2043751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644873" y="7315732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644873" y="7591813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644873" y="7878248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3164178" y="493110"/>
            <a:ext cx="3088853" cy="28585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3160072" y="561589"/>
            <a:ext cx="2759281" cy="560989"/>
            <a:chOff x="7678455" y="2139661"/>
            <a:chExt cx="2759281" cy="560989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7678455" y="2139661"/>
              <a:ext cx="2759281" cy="560989"/>
              <a:chOff x="1991604" y="4488834"/>
              <a:chExt cx="3683078" cy="538348"/>
            </a:xfrm>
          </p:grpSpPr>
          <p:sp>
            <p:nvSpPr>
              <p:cNvPr id="28" name="楕円 27"/>
              <p:cNvSpPr/>
              <p:nvPr/>
            </p:nvSpPr>
            <p:spPr>
              <a:xfrm>
                <a:off x="2153178" y="4488834"/>
                <a:ext cx="3406533" cy="519063"/>
              </a:xfrm>
              <a:prstGeom prst="ellipse">
                <a:avLst/>
              </a:prstGeom>
              <a:solidFill>
                <a:srgbClr val="0168B7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29" name="図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48" t="8546" r="8132" b="1"/>
              <a:stretch/>
            </p:blipFill>
            <p:spPr>
              <a:xfrm>
                <a:off x="1991604" y="4495316"/>
                <a:ext cx="3683078" cy="531866"/>
              </a:xfrm>
              <a:prstGeom prst="rect">
                <a:avLst/>
              </a:prstGeom>
            </p:spPr>
          </p:pic>
        </p:grpSp>
        <p:sp>
          <p:nvSpPr>
            <p:cNvPr id="27" name="正方形/長方形 26"/>
            <p:cNvSpPr/>
            <p:nvPr/>
          </p:nvSpPr>
          <p:spPr>
            <a:xfrm>
              <a:off x="7952747" y="2196109"/>
              <a:ext cx="2329429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ja-JP" altLang="en-US" sz="1050" b="1" dirty="0" smtClean="0">
                  <a:solidFill>
                    <a:srgbClr val="0068B6"/>
                  </a:solidFill>
                  <a:latin typeface="+mn-ea"/>
                </a:rPr>
                <a:t>実現するのが難しそうなことでも、いったん書いてみよう！</a:t>
              </a:r>
              <a:endParaRPr kumimoji="1" lang="en-US" altLang="ja-JP" sz="1050" b="1" dirty="0">
                <a:solidFill>
                  <a:srgbClr val="0068B6"/>
                </a:solidFill>
                <a:latin typeface="+mn-ea"/>
              </a:endParaRPr>
            </a:p>
          </p:txBody>
        </p:sp>
      </p:grpSp>
      <p:sp>
        <p:nvSpPr>
          <p:cNvPr id="30" name="角丸四角形 29"/>
          <p:cNvSpPr/>
          <p:nvPr/>
        </p:nvSpPr>
        <p:spPr>
          <a:xfrm>
            <a:off x="3307294" y="3649278"/>
            <a:ext cx="3147663" cy="283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3529634" y="3589498"/>
            <a:ext cx="2925323" cy="560993"/>
            <a:chOff x="1991604" y="4488834"/>
            <a:chExt cx="3730928" cy="538352"/>
          </a:xfrm>
        </p:grpSpPr>
        <p:sp>
          <p:nvSpPr>
            <p:cNvPr id="32" name="楕円 31"/>
            <p:cNvSpPr/>
            <p:nvPr/>
          </p:nvSpPr>
          <p:spPr>
            <a:xfrm>
              <a:off x="2153178" y="4488834"/>
              <a:ext cx="3406533" cy="519063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33" name="図 3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1991604" y="4495320"/>
              <a:ext cx="3730928" cy="531866"/>
            </a:xfrm>
            <a:prstGeom prst="rect">
              <a:avLst/>
            </a:prstGeom>
          </p:spPr>
        </p:pic>
      </p:grpSp>
      <p:sp>
        <p:nvSpPr>
          <p:cNvPr id="34" name="正方形/長方形 33"/>
          <p:cNvSpPr/>
          <p:nvPr/>
        </p:nvSpPr>
        <p:spPr>
          <a:xfrm>
            <a:off x="3712794" y="3607063"/>
            <a:ext cx="25675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上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で書いたアイデアは、どうしたら</a:t>
            </a:r>
            <a:endParaRPr kumimoji="1" lang="en-US" altLang="ja-JP" sz="1050" b="1" dirty="0" smtClean="0">
              <a:solidFill>
                <a:srgbClr val="0068B6"/>
              </a:solidFill>
              <a:latin typeface="+mn-ea"/>
            </a:endParaRPr>
          </a:p>
          <a:p>
            <a:pPr lvl="0" algn="ctr"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実現できそうか、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調べてみよう！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50" y="373226"/>
            <a:ext cx="558412" cy="505024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 rot="21021634">
            <a:off x="164302" y="233510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考える！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685285" y="3597312"/>
            <a:ext cx="2812093" cy="328571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アイデア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を実現するための方法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82" y="3479103"/>
            <a:ext cx="491063" cy="491063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 rot="21021634">
            <a:off x="13871" y="3547591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調べる！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509625" y="6497224"/>
            <a:ext cx="286614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　探究はまだまだ続く！</a:t>
            </a:r>
            <a:endParaRPr kumimoji="1" lang="en-US" altLang="ja-JP" sz="1050" b="1" dirty="0" smtClean="0">
              <a:solidFill>
                <a:srgbClr val="0068B6"/>
              </a:solidFill>
              <a:latin typeface="+mn-ea"/>
            </a:endParaRPr>
          </a:p>
          <a:p>
            <a:pPr lvl="0" algn="ctr">
              <a:defRPr/>
            </a:pPr>
            <a:r>
              <a:rPr kumimoji="1" lang="ja-JP" altLang="en-US" sz="1050" b="1" dirty="0">
                <a:solidFill>
                  <a:srgbClr val="0068B6"/>
                </a:solidFill>
                <a:latin typeface="+mn-ea"/>
              </a:rPr>
              <a:t>気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になったことなど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を書いておこう</a:t>
            </a:r>
            <a:r>
              <a:rPr kumimoji="1" lang="ja-JP" altLang="en-US" sz="1050" b="1" dirty="0">
                <a:solidFill>
                  <a:srgbClr val="0068B6"/>
                </a:solidFill>
                <a:latin typeface="+mn-ea"/>
              </a:rPr>
              <a:t>！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+mn-ea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363978" y="6650511"/>
            <a:ext cx="2473351" cy="273504"/>
            <a:chOff x="340118" y="6629267"/>
            <a:chExt cx="1913047" cy="389628"/>
          </a:xfrm>
          <a:solidFill>
            <a:srgbClr val="0068B6"/>
          </a:solidFill>
        </p:grpSpPr>
        <p:sp>
          <p:nvSpPr>
            <p:cNvPr id="42" name="角丸四角形 41"/>
            <p:cNvSpPr/>
            <p:nvPr/>
          </p:nvSpPr>
          <p:spPr>
            <a:xfrm>
              <a:off x="340118" y="6629267"/>
              <a:ext cx="1584132" cy="389628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山形 42"/>
            <p:cNvSpPr/>
            <p:nvPr/>
          </p:nvSpPr>
          <p:spPr>
            <a:xfrm rot="10800000">
              <a:off x="1666142" y="6630260"/>
              <a:ext cx="587023" cy="38863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4" name="角丸四角形 43"/>
          <p:cNvSpPr/>
          <p:nvPr/>
        </p:nvSpPr>
        <p:spPr>
          <a:xfrm>
            <a:off x="363978" y="6676045"/>
            <a:ext cx="2923978" cy="2592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もっと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調べたいと思った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06744" y="8325474"/>
            <a:ext cx="6181267" cy="1228824"/>
          </a:xfrm>
          <a:prstGeom prst="rect">
            <a:avLst/>
          </a:prstGeom>
          <a:noFill/>
          <a:ln w="28575"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96249" y="2041493"/>
            <a:ext cx="58604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●これから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自分でできそうなことは</a:t>
            </a:r>
            <a:r>
              <a:rPr kumimoji="1"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今日からできることや長期的に考えていくこと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672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1614713" y="626937"/>
            <a:ext cx="3695307" cy="1838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226443" y="208774"/>
            <a:ext cx="4339650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メタバース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でこんなことも変わるかも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14226" y="901234"/>
            <a:ext cx="2492023" cy="1911480"/>
          </a:xfrm>
          <a:prstGeom prst="roundRect">
            <a:avLst>
              <a:gd name="adj" fmla="val 5293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722648" y="1637580"/>
            <a:ext cx="4007283" cy="1169908"/>
          </a:xfrm>
          <a:prstGeom prst="roundRect">
            <a:avLst>
              <a:gd name="adj" fmla="val 4882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88443" y="1152464"/>
            <a:ext cx="2457582" cy="784830"/>
          </a:xfrm>
          <a:prstGeom prst="rect">
            <a:avLst/>
          </a:prstGeom>
          <a:ln w="12700">
            <a:noFill/>
            <a:prstDash val="sysDash"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・仮想空間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・アバター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UGC(User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Generated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Content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ユーザー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生成コンテンツ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719795" y="919029"/>
            <a:ext cx="4005019" cy="599104"/>
          </a:xfrm>
          <a:prstGeom prst="roundRect">
            <a:avLst>
              <a:gd name="adj" fmla="val 11893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717531" y="1131276"/>
            <a:ext cx="2665029" cy="430887"/>
          </a:xfrm>
          <a:prstGeom prst="rect">
            <a:avLst/>
          </a:prstGeom>
          <a:ln w="12700">
            <a:noFill/>
            <a:prstDash val="sysDash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ja-JP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空間</a:t>
            </a:r>
            <a:r>
              <a:rPr kumimoji="1" lang="ja-JP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や時間などの制約から</a:t>
            </a:r>
            <a:r>
              <a:rPr kumimoji="1" lang="ja-JP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解放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ja-JP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サイバネック</a:t>
            </a:r>
            <a:r>
              <a:rPr kumimoji="1" lang="ja-JP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・アバター生活</a:t>
            </a:r>
            <a:endParaRPr kumimoji="0" lang="ja-JP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1394" y="1952398"/>
            <a:ext cx="24775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xR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 VR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、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MR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、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AR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）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NFT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Non-Fungible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Token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非代替性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トークン）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Web3.0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867797" y="936197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技術＞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628074" y="1902202"/>
            <a:ext cx="485019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・オフィス、医療分野でのメタバース機能の活用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・祭りやイベントへ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の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遠隔地からのアバター参加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・地方創生（観光地の再現、収益の還元できる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NFT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の販売など）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・デジタルコンテンツの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体験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や売買　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・暗号資産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983395" y="1678170"/>
            <a:ext cx="1415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＜取り組み</a:t>
            </a:r>
            <a:r>
              <a:rPr kumimoji="0" lang="ja-JP" alt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など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＞</a:t>
            </a:r>
            <a:endParaRPr kumimoji="0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215087" y="911997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＜考え＞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36052" y="224592"/>
            <a:ext cx="1158994" cy="344834"/>
          </a:xfrm>
          <a:prstGeom prst="roundRect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参考資料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18801" y="607982"/>
            <a:ext cx="50871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トピックにつながりのある技術や考え、取り組みなど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1393823" y="531901"/>
            <a:ext cx="405470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2717903" y="1919377"/>
            <a:ext cx="3145687" cy="200192"/>
          </a:xfrm>
          <a:prstGeom prst="rect">
            <a:avLst/>
          </a:prstGeom>
          <a:noFill/>
          <a:ln w="19050">
            <a:solidFill>
              <a:srgbClr val="0068B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759571" y="1132235"/>
            <a:ext cx="2665029" cy="217894"/>
          </a:xfrm>
          <a:prstGeom prst="rect">
            <a:avLst/>
          </a:prstGeom>
          <a:noFill/>
          <a:ln w="19050">
            <a:solidFill>
              <a:srgbClr val="0068B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88444" y="1152464"/>
            <a:ext cx="2274126" cy="829696"/>
          </a:xfrm>
          <a:prstGeom prst="rect">
            <a:avLst/>
          </a:prstGeom>
          <a:noFill/>
          <a:ln w="19050">
            <a:solidFill>
              <a:srgbClr val="0068B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74500" y="2881334"/>
            <a:ext cx="2253615" cy="320040"/>
            <a:chOff x="0" y="0"/>
            <a:chExt cx="2253615" cy="320040"/>
          </a:xfrm>
        </p:grpSpPr>
        <p:sp>
          <p:nvSpPr>
            <p:cNvPr id="60" name="テキスト ボックス 26"/>
            <p:cNvSpPr txBox="1"/>
            <p:nvPr/>
          </p:nvSpPr>
          <p:spPr>
            <a:xfrm>
              <a:off x="0" y="0"/>
              <a:ext cx="2253615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ゴシック" panose="020B0609070205080204" pitchFamily="49" charset="-128"/>
                  <a:cs typeface="ＭＳ ゴシック" panose="020B0609070205080204" pitchFamily="49" charset="-128"/>
                </a:rPr>
                <a:t>※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内は動画と関連のあるもの</a:t>
              </a: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 flipH="1">
              <a:off x="239636" y="25225"/>
              <a:ext cx="277497" cy="180252"/>
            </a:xfrm>
            <a:prstGeom prst="rect">
              <a:avLst/>
            </a:prstGeom>
            <a:noFill/>
            <a:ln w="19050" cap="flat" cmpd="sng" algn="ctr">
              <a:solidFill>
                <a:srgbClr val="0068B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游明朝" panose="020F0502020204030204"/>
                <a:ea typeface="游明朝" panose="02020400000000000000" pitchFamily="18" charset="-128"/>
                <a:cs typeface="+mn-cs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74499" y="9616802"/>
            <a:ext cx="2253615" cy="320040"/>
            <a:chOff x="0" y="0"/>
            <a:chExt cx="2253615" cy="320040"/>
          </a:xfrm>
        </p:grpSpPr>
        <p:sp>
          <p:nvSpPr>
            <p:cNvPr id="63" name="テキスト ボックス 45"/>
            <p:cNvSpPr txBox="1"/>
            <p:nvPr/>
          </p:nvSpPr>
          <p:spPr>
            <a:xfrm>
              <a:off x="0" y="0"/>
              <a:ext cx="2253615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ゴシック" panose="020B0609070205080204" pitchFamily="49" charset="-128"/>
                  <a:cs typeface="ＭＳ ゴシック" panose="020B0609070205080204" pitchFamily="49" charset="-128"/>
                </a:rPr>
                <a:t>※</a:t>
              </a:r>
              <a:r>
                <a:rPr kumimoji="1" lang="ja-JP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内は動画と関連のあるもの</a:t>
              </a:r>
              <a:endPara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 flipH="1">
              <a:off x="238084" y="44866"/>
              <a:ext cx="277497" cy="180252"/>
            </a:xfrm>
            <a:prstGeom prst="rect">
              <a:avLst/>
            </a:prstGeom>
            <a:solidFill>
              <a:srgbClr val="DEEBF7"/>
            </a:solidFill>
            <a:ln w="19050" cap="flat" cmpd="sng" algn="ctr">
              <a:solidFill>
                <a:srgbClr val="0068B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游明朝" panose="020F0502020204030204"/>
                <a:ea typeface="游明朝" panose="02020400000000000000" pitchFamily="18" charset="-128"/>
                <a:cs typeface="+mn-cs"/>
              </a:endParaRPr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2671272" y="3017016"/>
            <a:ext cx="1637640" cy="2195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参考資料の一覧</a:t>
            </a: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465809"/>
              </p:ext>
            </p:extLst>
          </p:nvPr>
        </p:nvGraphicFramePr>
        <p:xfrm>
          <a:off x="136052" y="3306804"/>
          <a:ext cx="6626950" cy="6146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75">
                  <a:extLst>
                    <a:ext uri="{9D8B030D-6E8A-4147-A177-3AD203B41FA5}">
                      <a16:colId xmlns:a16="http://schemas.microsoft.com/office/drawing/2014/main" val="2799516758"/>
                    </a:ext>
                  </a:extLst>
                </a:gridCol>
                <a:gridCol w="4632960">
                  <a:extLst>
                    <a:ext uri="{9D8B030D-6E8A-4147-A177-3AD203B41FA5}">
                      <a16:colId xmlns:a16="http://schemas.microsoft.com/office/drawing/2014/main" val="515121853"/>
                    </a:ext>
                  </a:extLst>
                </a:gridCol>
                <a:gridCol w="935115">
                  <a:extLst>
                    <a:ext uri="{9D8B030D-6E8A-4147-A177-3AD203B41FA5}">
                      <a16:colId xmlns:a16="http://schemas.microsoft.com/office/drawing/2014/main" val="2072139737"/>
                    </a:ext>
                  </a:extLst>
                </a:gridCol>
              </a:tblGrid>
              <a:tr h="2416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活用シーン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タイトル</a:t>
                      </a:r>
                      <a:endParaRPr kumimoji="1" lang="ja-JP" altLang="en-US" sz="105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備考</a:t>
                      </a:r>
                      <a:endParaRPr kumimoji="1" lang="ja-JP" altLang="en-US" sz="105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09851"/>
                  </a:ext>
                </a:extLst>
              </a:tr>
              <a:tr h="6407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共通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万博の目的や意義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年大阪・関西万博　基本計画　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zh-CN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公益社団法人</a:t>
                      </a:r>
                      <a:r>
                        <a:rPr lang="en-US" altLang="ja-JP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2025</a:t>
                      </a:r>
                      <a:r>
                        <a:rPr lang="zh-CN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年日本国際博覧会協会</a:t>
                      </a:r>
                      <a:r>
                        <a:rPr lang="ja-JP" altLang="en-US" sz="800" dirty="0" smtClean="0"/>
                        <a:t>）</a:t>
                      </a:r>
                      <a:endParaRPr lang="en-US" altLang="zh-CN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3"/>
                        </a:rPr>
                        <a:t>https://www.expo2025.or.jp/wp/wp-content/themes/expo2025orjp_2022/assets/pdf/masterplan/expo2025_masterplan.pdf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116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759682"/>
                  </a:ext>
                </a:extLst>
              </a:tr>
              <a:tr h="505825">
                <a:tc vMerge="1">
                  <a:txBody>
                    <a:bodyPr/>
                    <a:lstStyle/>
                    <a:p>
                      <a:endParaRPr kumimoji="1" lang="en-US" altLang="ja-JP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2025</a:t>
                      </a:r>
                      <a:r>
                        <a:rPr kumimoji="1" lang="ja-JP" altLang="en-US" sz="800" dirty="0" smtClean="0"/>
                        <a:t>年大阪・関西万博　コンセプトムービー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</a:t>
                      </a:r>
                      <a:r>
                        <a:rPr kumimoji="1" lang="ja-JP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経済産業省</a:t>
                      </a:r>
                      <a:r>
                        <a:rPr lang="ja-JP" altLang="en-US" sz="800" dirty="0" smtClean="0"/>
                        <a:t>）</a:t>
                      </a:r>
                      <a:endParaRPr kumimoji="1" lang="en-US" altLang="ja-JP" sz="800" dirty="0" smtClean="0">
                        <a:hlinkClick r:id="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"/>
                        </a:rPr>
                        <a:t>https://www.youtube.com/watch?v=cGa9zI9ljKo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（２分程度）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5895"/>
                  </a:ext>
                </a:extLst>
              </a:tr>
              <a:tr h="5058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共通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万博の最新の取り組み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2025</a:t>
                      </a:r>
                      <a:r>
                        <a:rPr kumimoji="1" lang="ja-JP" altLang="en-US" sz="800" dirty="0" smtClean="0"/>
                        <a:t>年大阪・関西万博アクションプラン　</a:t>
                      </a:r>
                      <a:r>
                        <a:rPr kumimoji="1" lang="en-US" altLang="ja-JP" sz="800" dirty="0" smtClean="0"/>
                        <a:t>Ver.3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（内閣官房　国際博覧会推進本部）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4"/>
                        </a:rPr>
                        <a:t>https://www.cas.go.jp/jp/seisaku/expo_suisin_honbu/pdf/Action_Plan_Ver.3.pdf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98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419221"/>
                  </a:ext>
                </a:extLst>
              </a:tr>
              <a:tr h="5058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現状分析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現状の情報収集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 smtClean="0"/>
                        <a:t>・メタバースの概要と動向～ビジネスシーンでの活用に向けて～</a:t>
                      </a:r>
                      <a:endParaRPr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 smtClean="0"/>
                        <a:t>（株式会社日本総合研究所　先端技術ラボ）</a:t>
                      </a:r>
                      <a:r>
                        <a:rPr kumimoji="1" lang="en-US" altLang="ja-JP" sz="800" dirty="0" smtClean="0">
                          <a:hlinkClick r:id="rId5"/>
                        </a:rPr>
                        <a:t>https://www.jri.co.jp/MediaLibrary/file/column/opinion/pdf/13531.pdf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20</a:t>
                      </a:r>
                      <a:r>
                        <a:rPr kumimoji="1" lang="ja-JP" altLang="en-US" sz="800" dirty="0" smtClean="0"/>
                        <a:t>ページ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846323"/>
                  </a:ext>
                </a:extLst>
              </a:tr>
              <a:tr h="3881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現状分析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現状の情報収集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DATE </a:t>
                      </a:r>
                      <a:r>
                        <a:rPr kumimoji="1" lang="en-US" altLang="ja-JP" sz="800" baseline="0" dirty="0" smtClean="0">
                          <a:latin typeface="+mn-ea"/>
                          <a:ea typeface="+mn-ea"/>
                        </a:rPr>
                        <a:t> INSIGHT</a:t>
                      </a:r>
                      <a:r>
                        <a:rPr kumimoji="1" lang="ja-JP" altLang="en-US" sz="8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800" dirty="0" smtClean="0"/>
                        <a:t>メタバースってどうなの？ビジネス活用の期待と課題（株式会社</a:t>
                      </a:r>
                      <a:r>
                        <a:rPr kumimoji="1" lang="en-US" altLang="ja-JP" sz="800" dirty="0" smtClean="0"/>
                        <a:t>NTT</a:t>
                      </a:r>
                      <a:r>
                        <a:rPr kumimoji="1" lang="ja-JP" altLang="en-US" sz="800" dirty="0" smtClean="0"/>
                        <a:t>データ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800" dirty="0" smtClean="0"/>
                        <a:t>）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6"/>
                        </a:rPr>
                        <a:t>https://www.nttdata.com/jp/ja/data-insight/2022/1004/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36052"/>
                  </a:ext>
                </a:extLst>
              </a:tr>
              <a:tr h="3878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技術活用事例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b="0" u="sng" dirty="0" smtClean="0">
                          <a:solidFill>
                            <a:schemeClr val="tx1"/>
                          </a:solidFill>
                        </a:rPr>
                        <a:t>スマホ向けメタバース</a:t>
                      </a:r>
                      <a:endParaRPr kumimoji="1" lang="ja-JP" altLang="en-US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REALITY</a:t>
                      </a:r>
                      <a:r>
                        <a:rPr kumimoji="1" lang="en-US" altLang="ja-JP" sz="800" baseline="0" dirty="0" smtClean="0"/>
                        <a:t> </a:t>
                      </a:r>
                      <a:r>
                        <a:rPr kumimoji="1" lang="ja-JP" altLang="en-US" sz="800" baseline="0" dirty="0" smtClean="0"/>
                        <a:t>（</a:t>
                      </a:r>
                      <a:r>
                        <a:rPr kumimoji="1" lang="en-US" altLang="ja-JP" sz="800" baseline="0" dirty="0" smtClean="0"/>
                        <a:t>REALITY</a:t>
                      </a:r>
                      <a:r>
                        <a:rPr kumimoji="1" lang="ja-JP" altLang="en-US" sz="800" baseline="0" dirty="0" smtClean="0"/>
                        <a:t>株式会社）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dirty="0" smtClean="0">
                          <a:hlinkClick r:id="rId7"/>
                        </a:rPr>
                        <a:t>https://reality.inc/</a:t>
                      </a:r>
                      <a:endParaRPr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</a:p>
                    <a:p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257040"/>
                  </a:ext>
                </a:extLst>
              </a:tr>
              <a:tr h="37093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技術活用事例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u="sng" dirty="0" smtClean="0">
                          <a:solidFill>
                            <a:schemeClr val="tx1"/>
                          </a:solidFill>
                        </a:rPr>
                        <a:t>バーチャル空間</a:t>
                      </a:r>
                      <a:endParaRPr kumimoji="1" lang="en-US" altLang="ja-JP" sz="80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8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・バーチャル大阪　（</a:t>
                      </a:r>
                      <a:r>
                        <a:rPr kumimoji="1" lang="en-US" altLang="ja-JP" sz="800" dirty="0" smtClean="0"/>
                        <a:t>KDDI</a:t>
                      </a:r>
                      <a:r>
                        <a:rPr kumimoji="1" lang="ja-JP" altLang="en-US" sz="800" dirty="0" smtClean="0"/>
                        <a:t>共同事業体）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/>
                        <a:t> </a:t>
                      </a:r>
                      <a:r>
                        <a:rPr kumimoji="1" lang="en-US" altLang="ja-JP" sz="800" dirty="0" smtClean="0">
                          <a:hlinkClick r:id="rId8"/>
                        </a:rPr>
                        <a:t>https://www.virtualosaka.jp/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59649"/>
                  </a:ext>
                </a:extLst>
              </a:tr>
              <a:tr h="37093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・バーチャル日本博（文化庁）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9"/>
                        </a:rPr>
                        <a:t>https://japanculturalexpovp.bunka.go.jp/WebGl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3407"/>
                  </a:ext>
                </a:extLst>
              </a:tr>
              <a:tr h="36803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技術活用事例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医療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METAVERSE ×MENTAL</a:t>
                      </a:r>
                      <a:r>
                        <a:rPr kumimoji="1" lang="en-US" altLang="ja-JP" sz="800" baseline="0" dirty="0" smtClean="0">
                          <a:solidFill>
                            <a:schemeClr val="tx1"/>
                          </a:solidFill>
                        </a:rPr>
                        <a:t> HEALTH  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メタバースでメンタルを整える（株式会社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MentaRest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dirty="0" smtClean="0">
                          <a:solidFill>
                            <a:srgbClr val="0070C0"/>
                          </a:solidFill>
                        </a:rPr>
                        <a:t>https://mentarest-corp.com/</a:t>
                      </a: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57838"/>
                  </a:ext>
                </a:extLst>
              </a:tr>
              <a:tr h="20191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技術活用事例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オンラインゲーム</a:t>
                      </a:r>
                      <a:endParaRPr kumimoji="1" lang="en-US" altLang="ja-JP" sz="800" u="sng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FORTNITE</a:t>
                      </a:r>
                      <a:r>
                        <a:rPr kumimoji="1" lang="ja-JP" altLang="en-US" sz="800" dirty="0" smtClean="0"/>
                        <a:t>　（</a:t>
                      </a:r>
                      <a:r>
                        <a:rPr kumimoji="1" lang="en-US" altLang="ja-JP" sz="800" dirty="0" smtClean="0"/>
                        <a:t>Epic Games</a:t>
                      </a:r>
                      <a:r>
                        <a:rPr kumimoji="1" lang="ja-JP" altLang="en-US" sz="800" dirty="0" smtClean="0"/>
                        <a:t>）</a:t>
                      </a:r>
                      <a:endParaRPr kumimoji="1" lang="en-US" altLang="ja-JP" sz="800" dirty="0" smtClean="0"/>
                    </a:p>
                    <a:p>
                      <a:r>
                        <a:rPr lang="en-US" altLang="ja-JP" sz="800" dirty="0" smtClean="0">
                          <a:hlinkClick r:id="rId10"/>
                        </a:rPr>
                        <a:t>https://www.fortnite.com/</a:t>
                      </a:r>
                      <a:endParaRPr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984715"/>
                  </a:ext>
                </a:extLst>
              </a:tr>
              <a:tr h="48791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研究・未来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u="sng" dirty="0" smtClean="0">
                          <a:solidFill>
                            <a:schemeClr val="tx1"/>
                          </a:solidFill>
                        </a:rPr>
                        <a:t>サイバネック・アバター生活</a:t>
                      </a:r>
                      <a:endParaRPr kumimoji="1" lang="ja-JP" altLang="en-US" sz="8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・ムーンショット目標１　「</a:t>
                      </a:r>
                      <a:r>
                        <a:rPr kumimoji="1" lang="en-US" altLang="ja-JP" sz="800" dirty="0" smtClean="0"/>
                        <a:t>2050 </a:t>
                      </a:r>
                      <a:r>
                        <a:rPr kumimoji="1" lang="ja-JP" altLang="en-US" sz="800" dirty="0" smtClean="0"/>
                        <a:t>年までに、人が身体、脳、空間、時間の制約から解放された社会を実現」（国立研究開発法人　科学技術振興機構）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1"/>
                        </a:rPr>
                        <a:t>https://www.jst.go.jp/moonshot/program/goal1/index.html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映像あり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（４分半程度）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332949"/>
                  </a:ext>
                </a:extLst>
              </a:tr>
              <a:tr h="505825">
                <a:tc vMerge="1">
                  <a:txBody>
                    <a:bodyPr/>
                    <a:lstStyle/>
                    <a:p>
                      <a:endParaRPr kumimoji="1" lang="ja-JP" altLang="en-US" sz="9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・ムーンショット目標１　プログラムディレクターによる解説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</a:t>
                      </a:r>
                      <a:r>
                        <a:rPr kumimoji="1" lang="en-US" altLang="ja-JP" sz="800" baseline="0" dirty="0" smtClean="0"/>
                        <a:t> </a:t>
                      </a:r>
                      <a:r>
                        <a:rPr kumimoji="1" lang="ja-JP" altLang="en-US" sz="800" baseline="0" dirty="0" smtClean="0"/>
                        <a:t>国立研究開発法人　科学技術振興機構</a:t>
                      </a:r>
                      <a:r>
                        <a:rPr kumimoji="1" lang="ja-JP" altLang="en-US" sz="800" dirty="0" smtClean="0"/>
                        <a:t>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2"/>
                        </a:rPr>
                        <a:t>https://www.youtube.com/watch?v=FJg57Vs7cOs&amp;t=0s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（３分程度）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02240"/>
                  </a:ext>
                </a:extLst>
              </a:tr>
              <a:tr h="4523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技術活用事例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u="sng" dirty="0" smtClean="0">
                          <a:solidFill>
                            <a:schemeClr val="tx1"/>
                          </a:solidFill>
                        </a:rPr>
                        <a:t>仮想通貨・</a:t>
                      </a:r>
                      <a:r>
                        <a:rPr kumimoji="1" lang="en-US" altLang="ja-JP" sz="800" u="sng" dirty="0" smtClean="0">
                          <a:solidFill>
                            <a:schemeClr val="tx1"/>
                          </a:solidFill>
                        </a:rPr>
                        <a:t>NFT</a:t>
                      </a:r>
                      <a:endParaRPr kumimoji="1" lang="ja-JP" altLang="en-US" sz="8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NHK</a:t>
                      </a:r>
                      <a:r>
                        <a:rPr kumimoji="1" lang="ja-JP" altLang="en-US" sz="800" dirty="0" smtClean="0"/>
                        <a:t>ラーニング　デジタルデータの価値が変わる！世界が注目する</a:t>
                      </a:r>
                      <a:r>
                        <a:rPr kumimoji="1" lang="en-US" altLang="ja-JP" sz="800" dirty="0" smtClean="0"/>
                        <a:t>NFT</a:t>
                      </a:r>
                      <a:r>
                        <a:rPr kumimoji="1" lang="ja-JP" altLang="en-US" sz="800" dirty="0" smtClean="0"/>
                        <a:t>とは？（</a:t>
                      </a:r>
                      <a:r>
                        <a:rPr kumimoji="1" lang="en-US" altLang="ja-JP" sz="800" dirty="0" smtClean="0"/>
                        <a:t>NHK</a:t>
                      </a:r>
                      <a:r>
                        <a:rPr kumimoji="1" lang="ja-JP" altLang="en-US" sz="800" dirty="0" smtClean="0"/>
                        <a:t>）</a:t>
                      </a:r>
                      <a:r>
                        <a:rPr kumimoji="1" lang="en-US" altLang="ja-JP" sz="800" dirty="0" smtClean="0">
                          <a:hlinkClick r:id="rId13"/>
                        </a:rPr>
                        <a:t>https://www2.nhk.or.jp/learning/video/?das_id=D0024010296_00000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（３分半程度）</a:t>
                      </a:r>
                      <a:endParaRPr kumimoji="1" lang="ja-JP" alt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531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8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3545</TotalTime>
  <Words>937</Words>
  <Application>Microsoft Office PowerPoint</Application>
  <PresentationFormat>A4 210 x 297 mm</PresentationFormat>
  <Paragraphs>158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8" baseType="lpstr">
      <vt:lpstr>等线</vt:lpstr>
      <vt:lpstr>HG丸ｺﾞｼｯｸM-PRO</vt:lpstr>
      <vt:lpstr>ＭＳ Ｐゴシック</vt:lpstr>
      <vt:lpstr>ＭＳ ゴシック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 晴香</dc:creator>
  <cp:lastModifiedBy>増田 晴香</cp:lastModifiedBy>
  <cp:revision>440</cp:revision>
  <cp:lastPrinted>2022-08-01T01:46:28Z</cp:lastPrinted>
  <dcterms:created xsi:type="dcterms:W3CDTF">2022-06-21T02:30:53Z</dcterms:created>
  <dcterms:modified xsi:type="dcterms:W3CDTF">2023-03-28T00:14:37Z</dcterms:modified>
</cp:coreProperties>
</file>