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57" r:id="rId2"/>
    <p:sldId id="358" r:id="rId3"/>
    <p:sldId id="359" r:id="rId4"/>
    <p:sldId id="361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kahashi sanako" initials="ts" lastIdx="11" clrIdx="7">
    <p:extLst>
      <p:ext uri="{19B8F6BF-5375-455C-9EA6-DF929625EA0E}">
        <p15:presenceInfo xmlns:p15="http://schemas.microsoft.com/office/powerpoint/2012/main" userId="703c42054f1899f8" providerId="Windows Live"/>
      </p:ext>
    </p:extLst>
  </p:cmAuthor>
  <p:cmAuthor id="1" name="石川 友加里" initials="石川" lastIdx="45" clrIdx="1">
    <p:extLst>
      <p:ext uri="{19B8F6BF-5375-455C-9EA6-DF929625EA0E}">
        <p15:presenceInfo xmlns:p15="http://schemas.microsoft.com/office/powerpoint/2012/main" userId="S-1-5-21-144181898-2656455039-2335444755-4728" providerId="AD"/>
      </p:ext>
    </p:extLst>
  </p:cmAuthor>
  <p:cmAuthor id="8" name="ShoPro　奥野" initials="ShoPro" lastIdx="1" clrIdx="8">
    <p:extLst>
      <p:ext uri="{19B8F6BF-5375-455C-9EA6-DF929625EA0E}">
        <p15:presenceInfo xmlns:p15="http://schemas.microsoft.com/office/powerpoint/2012/main" userId="ShoPro　奥野" providerId="None"/>
      </p:ext>
    </p:extLst>
  </p:cmAuthor>
  <p:cmAuthor id="2" name="佐藤 優" initials="佐藤" lastIdx="23" clrIdx="4">
    <p:extLst>
      <p:ext uri="{19B8F6BF-5375-455C-9EA6-DF929625EA0E}">
        <p15:presenceInfo xmlns:p15="http://schemas.microsoft.com/office/powerpoint/2012/main" userId="S-1-5-21-144181898-2656455039-2335444755-4447" providerId="AD"/>
      </p:ext>
    </p:extLst>
  </p:cmAuthor>
  <p:cmAuthor id="3" name="小室 陽菜" initials="小室" lastIdx="2" clrIdx="2">
    <p:extLst>
      <p:ext uri="{19B8F6BF-5375-455C-9EA6-DF929625EA0E}">
        <p15:presenceInfo xmlns:p15="http://schemas.microsoft.com/office/powerpoint/2012/main" userId="S-1-5-21-144181898-2656455039-2335444755-4785" providerId="AD"/>
      </p:ext>
    </p:extLst>
  </p:cmAuthor>
  <p:cmAuthor id="4" name="増田 晴香" initials="増田" lastIdx="2" clrIdx="3">
    <p:extLst>
      <p:ext uri="{19B8F6BF-5375-455C-9EA6-DF929625EA0E}">
        <p15:presenceInfo xmlns:p15="http://schemas.microsoft.com/office/powerpoint/2012/main" userId="S-1-5-21-3765714668-339894156-3704058327-10749" providerId="AD"/>
      </p:ext>
    </p:extLst>
  </p:cmAuthor>
  <p:cmAuthor id="5" name="藤 小百合" initials="藤" lastIdx="30" clrIdx="5">
    <p:extLst>
      <p:ext uri="{19B8F6BF-5375-455C-9EA6-DF929625EA0E}">
        <p15:presenceInfo xmlns:p15="http://schemas.microsoft.com/office/powerpoint/2012/main" userId="S-1-5-21-3765714668-339894156-3704058327-16120" providerId="AD"/>
      </p:ext>
    </p:extLst>
  </p:cmAuthor>
  <p:cmAuthor id="6" name="mikakotake" initials="m" lastIdx="8" clrIdx="6">
    <p:extLst>
      <p:ext uri="{19B8F6BF-5375-455C-9EA6-DF929625EA0E}">
        <p15:presenceInfo xmlns:p15="http://schemas.microsoft.com/office/powerpoint/2012/main" userId="mikakota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A"/>
    <a:srgbClr val="0068B6"/>
    <a:srgbClr val="BFBFBF"/>
    <a:srgbClr val="7030A0"/>
    <a:srgbClr val="525252"/>
    <a:srgbClr val="D7D7D7"/>
    <a:srgbClr val="E50012"/>
    <a:srgbClr val="FCE76D"/>
    <a:srgbClr val="3C3B3A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 varScale="1">
        <p:scale>
          <a:sx n="61" d="100"/>
          <a:sy n="61" d="100"/>
        </p:scale>
        <p:origin x="26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8280-8439-4CA3-BC33-E116DD6028E9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E8C0F-13BC-44F9-B9BB-C5583F1183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5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1642C-9050-46A5-899B-E0CDC7EFC73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001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1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46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1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9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9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4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6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9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21E7-2062-444A-B02C-0F3A3AE38C8C}" type="datetimeFigureOut">
              <a:rPr kumimoji="1" lang="ja-JP" altLang="en-US" smtClean="0"/>
              <a:t>2023/3/28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2.ntj.jac.go.jp/unesco/bunraku/jp/introduction/index.html" TargetMode="External"/><Relationship Id="rId13" Type="http://schemas.openxmlformats.org/officeDocument/2006/relationships/hyperlink" Target="https://www.expo2025.or.jp/news/news-20210913-02/" TargetMode="External"/><Relationship Id="rId18" Type="http://schemas.openxmlformats.org/officeDocument/2006/relationships/hyperlink" Target="https://www.bunka.go.jp/seisaku/chosakuken/kaizoku/index.html" TargetMode="External"/><Relationship Id="rId3" Type="http://schemas.openxmlformats.org/officeDocument/2006/relationships/image" Target="../media/image16.png"/><Relationship Id="rId7" Type="http://schemas.openxmlformats.org/officeDocument/2006/relationships/hyperlink" Target="https://www.bunraku.or.jp/" TargetMode="External"/><Relationship Id="rId12" Type="http://schemas.openxmlformats.org/officeDocument/2006/relationships/hyperlink" Target="https://www.youtube.com/watch?v=rBocu5vFThs&amp;t=12s" TargetMode="External"/><Relationship Id="rId17" Type="http://schemas.openxmlformats.org/officeDocument/2006/relationships/hyperlink" Target="https://www.mofa.go.jp/mofaj/press/pr/wakaru/topics/vol138/index.html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cao.go.jp/cool_japan/about/abou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s.go.jp/jp/seisaku/expo_suisin_honbu/pdf/Action_Plan_Ver.3.pdf" TargetMode="External"/><Relationship Id="rId11" Type="http://schemas.openxmlformats.org/officeDocument/2006/relationships/hyperlink" Target="https://www.pokemon.co.jp/" TargetMode="External"/><Relationship Id="rId5" Type="http://schemas.openxmlformats.org/officeDocument/2006/relationships/hyperlink" Target="https://www.youtube.com/watch?v=cGa9zI9ljKo" TargetMode="External"/><Relationship Id="rId15" Type="http://schemas.openxmlformats.org/officeDocument/2006/relationships/hyperlink" Target="https://www.bunka.go.jp/seisaku/bunkashingikai/sokai/sokai_15/toshin_150416/03-1-3.html" TargetMode="External"/><Relationship Id="rId10" Type="http://schemas.openxmlformats.org/officeDocument/2006/relationships/hyperlink" Target="https://japanculturalexpo.bunka.go.jp/vp/" TargetMode="External"/><Relationship Id="rId4" Type="http://schemas.openxmlformats.org/officeDocument/2006/relationships/hyperlink" Target="https://www.expo2025.or.jp/wp/wp-content/themes/expo2025orjp_2022/assets/pdf/masterplan/expo2025_masterplan.pdf" TargetMode="External"/><Relationship Id="rId9" Type="http://schemas.openxmlformats.org/officeDocument/2006/relationships/hyperlink" Target="https://www.shochiku.co.jp/play/" TargetMode="External"/><Relationship Id="rId14" Type="http://schemas.openxmlformats.org/officeDocument/2006/relationships/hyperlink" Target="https://www.kabuki-bito.jp/special/more/more-other/post-grandkabukihistory-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92743" y="5652209"/>
            <a:ext cx="5999018" cy="364710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72" y="5714611"/>
            <a:ext cx="5980992" cy="105619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29296" y="1455229"/>
            <a:ext cx="5962465" cy="390693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24897" y="1220413"/>
            <a:ext cx="2134934" cy="343958"/>
          </a:xfrm>
          <a:prstGeom prst="round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万博について知ろう！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857" y="1615953"/>
            <a:ext cx="586288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映像を見てわかったこと、気付いたことをメモしておこう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54103" y="6113569"/>
            <a:ext cx="1232108" cy="589839"/>
            <a:chOff x="804035" y="5686438"/>
            <a:chExt cx="1232108" cy="589839"/>
          </a:xfrm>
        </p:grpSpPr>
        <p:sp>
          <p:nvSpPr>
            <p:cNvPr id="11" name="楕円 10"/>
            <p:cNvSpPr/>
            <p:nvPr/>
          </p:nvSpPr>
          <p:spPr>
            <a:xfrm>
              <a:off x="804035" y="5686438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25453" y="5753057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救う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553174" y="6784534"/>
            <a:ext cx="1905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プラスチックごみ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から　</a:t>
            </a:r>
            <a:endParaRPr kumimoji="1" lang="en-US" altLang="ja-JP" sz="1200" b="1" dirty="0" smtClean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環境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問題を考えよう</a:t>
            </a:r>
          </a:p>
          <a:p>
            <a:pPr lvl="0">
              <a:defRPr/>
            </a:pP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健康な生活が続く未来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53174" y="5545719"/>
            <a:ext cx="2134934" cy="301873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を選ぼう！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53560" y="6954829"/>
            <a:ext cx="2238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□メタバースでこんなことも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変わるかも？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□誰もが生き生きと輝ける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ためには？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575488" y="5918737"/>
            <a:ext cx="1232108" cy="572934"/>
            <a:chOff x="2747719" y="5667672"/>
            <a:chExt cx="1232108" cy="572934"/>
          </a:xfrm>
        </p:grpSpPr>
        <p:sp>
          <p:nvSpPr>
            <p:cNvPr id="18" name="楕円 17"/>
            <p:cNvSpPr/>
            <p:nvPr/>
          </p:nvSpPr>
          <p:spPr>
            <a:xfrm>
              <a:off x="2747719" y="566767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760957" y="5703343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に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力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を与える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423626" y="6265096"/>
            <a:ext cx="1232108" cy="572934"/>
            <a:chOff x="4574112" y="5668302"/>
            <a:chExt cx="1232108" cy="572934"/>
          </a:xfrm>
        </p:grpSpPr>
        <p:sp>
          <p:nvSpPr>
            <p:cNvPr id="21" name="楕円 20"/>
            <p:cNvSpPr/>
            <p:nvPr/>
          </p:nvSpPr>
          <p:spPr>
            <a:xfrm>
              <a:off x="4574112" y="566830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610512" y="5718016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つな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ぐ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23" name="楕円 22"/>
          <p:cNvSpPr/>
          <p:nvPr/>
        </p:nvSpPr>
        <p:spPr>
          <a:xfrm>
            <a:off x="4080771" y="6371535"/>
            <a:ext cx="112734" cy="81503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3910060" y="6305534"/>
            <a:ext cx="80621" cy="6600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2394667" y="6305534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4258165" y="6476462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2026147" y="6403246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5835886" y="6392503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楕円 28"/>
          <p:cNvSpPr/>
          <p:nvPr/>
        </p:nvSpPr>
        <p:spPr>
          <a:xfrm rot="20050197">
            <a:off x="6149681" y="6250823"/>
            <a:ext cx="74158" cy="5471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楕円 29"/>
          <p:cNvSpPr/>
          <p:nvPr/>
        </p:nvSpPr>
        <p:spPr>
          <a:xfrm rot="20050197">
            <a:off x="5674226" y="6483360"/>
            <a:ext cx="45719" cy="6130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6034217" y="632308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3800753" y="627032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2173492" y="6392503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楕円 33"/>
          <p:cNvSpPr/>
          <p:nvPr/>
        </p:nvSpPr>
        <p:spPr>
          <a:xfrm>
            <a:off x="2280710" y="6333069"/>
            <a:ext cx="58221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1854">
            <a:off x="590643" y="5393640"/>
            <a:ext cx="368580" cy="554029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88" y="1178672"/>
            <a:ext cx="416595" cy="416595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 rot="21021634">
            <a:off x="273368" y="1039877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見る！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21021634">
            <a:off x="159754" y="5405711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選ぶ！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614572" y="8551550"/>
            <a:ext cx="5469862" cy="1073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616987" y="8897123"/>
            <a:ext cx="5443636" cy="508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53173" y="8195683"/>
            <a:ext cx="1841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□その他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44" y="4324236"/>
            <a:ext cx="757604" cy="956321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2312067" y="6562816"/>
            <a:ext cx="188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□昆虫食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⁉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持続可能な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未来の食とは？</a:t>
            </a:r>
            <a:endParaRPr kumimoji="1" lang="en-US" altLang="ja-JP" sz="1200" b="1" dirty="0" smtClean="0">
              <a:solidFill>
                <a:srgbClr val="0068B6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□日本の文化を未来に</a:t>
            </a:r>
            <a:endParaRPr kumimoji="1" lang="en-US" altLang="ja-JP" sz="1200" b="1" dirty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紡ぐためには？</a:t>
            </a:r>
            <a:endParaRPr lang="ja-JP" altLang="en-US" sz="1200" dirty="0">
              <a:solidFill>
                <a:srgbClr val="0070C0"/>
              </a:solidFill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31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1" y="5392700"/>
            <a:ext cx="6538252" cy="4202237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534074" y="1636438"/>
            <a:ext cx="24404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このミッションを選んだ理由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31585" y="606990"/>
            <a:ext cx="5962465" cy="2250278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 flipH="1">
            <a:off x="668506" y="248537"/>
            <a:ext cx="1669468" cy="644715"/>
            <a:chOff x="-17106" y="173234"/>
            <a:chExt cx="1653374" cy="648021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46901" y="173234"/>
              <a:ext cx="1589367" cy="648021"/>
              <a:chOff x="-4256668" y="981776"/>
              <a:chExt cx="2246867" cy="872924"/>
            </a:xfrm>
          </p:grpSpPr>
          <p:sp>
            <p:nvSpPr>
              <p:cNvPr id="64" name="楕円 63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5" name="楕円 64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6" name="楕円 65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D7D7D7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7" name="楕円 66"/>
              <p:cNvSpPr/>
              <p:nvPr/>
            </p:nvSpPr>
            <p:spPr>
              <a:xfrm>
                <a:off x="-4256668" y="981776"/>
                <a:ext cx="908859" cy="87292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8" name="楕円 67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63" name="正方形/長方形 62"/>
            <p:cNvSpPr/>
            <p:nvPr/>
          </p:nvSpPr>
          <p:spPr>
            <a:xfrm>
              <a:off x="-17106" y="307864"/>
              <a:ext cx="1512896" cy="3712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 rot="218699" flipH="1">
            <a:off x="288287" y="81968"/>
            <a:ext cx="353825" cy="556545"/>
            <a:chOff x="1704744" y="267343"/>
            <a:chExt cx="572208" cy="794575"/>
          </a:xfrm>
        </p:grpSpPr>
        <p:sp>
          <p:nvSpPr>
            <p:cNvPr id="70" name="楕円 69"/>
            <p:cNvSpPr/>
            <p:nvPr/>
          </p:nvSpPr>
          <p:spPr>
            <a:xfrm rot="3628334">
              <a:off x="2016629" y="503989"/>
              <a:ext cx="105716" cy="121351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1" name="楕円 70"/>
            <p:cNvSpPr/>
            <p:nvPr/>
          </p:nvSpPr>
          <p:spPr>
            <a:xfrm rot="3628334">
              <a:off x="2135191" y="674451"/>
              <a:ext cx="87285" cy="8671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2" name="楕円 71"/>
            <p:cNvSpPr/>
            <p:nvPr/>
          </p:nvSpPr>
          <p:spPr>
            <a:xfrm rot="3628334">
              <a:off x="1726777" y="801686"/>
              <a:ext cx="238199" cy="282266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3" name="楕円 72"/>
            <p:cNvSpPr/>
            <p:nvPr/>
          </p:nvSpPr>
          <p:spPr>
            <a:xfrm rot="3628334">
              <a:off x="2144233" y="824732"/>
              <a:ext cx="119298" cy="14614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4" name="楕円 73"/>
            <p:cNvSpPr/>
            <p:nvPr/>
          </p:nvSpPr>
          <p:spPr>
            <a:xfrm rot="3628334">
              <a:off x="1843647" y="356977"/>
              <a:ext cx="159437" cy="161794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5" name="楕円 74"/>
            <p:cNvSpPr/>
            <p:nvPr/>
          </p:nvSpPr>
          <p:spPr>
            <a:xfrm rot="3628334">
              <a:off x="2027334" y="266355"/>
              <a:ext cx="105404" cy="10738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6" name="角丸四角形 75"/>
          <p:cNvSpPr/>
          <p:nvPr/>
        </p:nvSpPr>
        <p:spPr>
          <a:xfrm>
            <a:off x="452181" y="3178817"/>
            <a:ext cx="5921272" cy="2123853"/>
          </a:xfrm>
          <a:prstGeom prst="roundRect">
            <a:avLst>
              <a:gd name="adj" fmla="val 4397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668505" y="2981436"/>
            <a:ext cx="3353411" cy="335484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どんな</a:t>
            </a:r>
            <a:r>
              <a:rPr kumimoji="1" lang="ja-JP" altLang="en-US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になっているといい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 flipV="1">
            <a:off x="668506" y="1344158"/>
            <a:ext cx="5550993" cy="969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41871" y="1499138"/>
            <a:ext cx="306912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この</a:t>
            </a:r>
            <a:r>
              <a:rPr kumimoji="1" lang="ja-JP" altLang="en-US" sz="1400" b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選んだ理由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1157847" y="1978866"/>
            <a:ext cx="5016254" cy="772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1193387" y="2251216"/>
            <a:ext cx="5016254" cy="22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204869" y="2528329"/>
            <a:ext cx="4969232" cy="2077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角丸四角形 82"/>
          <p:cNvSpPr/>
          <p:nvPr/>
        </p:nvSpPr>
        <p:spPr>
          <a:xfrm>
            <a:off x="4021916" y="2917604"/>
            <a:ext cx="2488718" cy="54458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4021916" y="2958652"/>
            <a:ext cx="2431449" cy="523116"/>
            <a:chOff x="4300674" y="2958652"/>
            <a:chExt cx="2152691" cy="523116"/>
          </a:xfrm>
        </p:grpSpPr>
        <p:sp>
          <p:nvSpPr>
            <p:cNvPr id="85" name="楕円 84"/>
            <p:cNvSpPr/>
            <p:nvPr/>
          </p:nvSpPr>
          <p:spPr>
            <a:xfrm>
              <a:off x="4370473" y="2958652"/>
              <a:ext cx="204802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6" name="図 8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4300674" y="2965819"/>
              <a:ext cx="2152691" cy="515949"/>
            </a:xfrm>
            <a:prstGeom prst="rect">
              <a:avLst/>
            </a:prstGeom>
          </p:spPr>
        </p:pic>
      </p:grpSp>
      <p:sp>
        <p:nvSpPr>
          <p:cNvPr id="87" name="正方形/長方形 86"/>
          <p:cNvSpPr/>
          <p:nvPr/>
        </p:nvSpPr>
        <p:spPr>
          <a:xfrm>
            <a:off x="4307841" y="2959626"/>
            <a:ext cx="1816186" cy="421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solidFill>
                  <a:srgbClr val="0070C0"/>
                </a:solidFill>
              </a:rPr>
              <a:t>「いいな」と</a:t>
            </a:r>
            <a:r>
              <a:rPr lang="ja-JP" altLang="en-US" sz="1050" b="1" dirty="0">
                <a:solidFill>
                  <a:srgbClr val="0070C0"/>
                </a:solidFill>
              </a:rPr>
              <a:t>思う未来を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r>
              <a:rPr lang="ja-JP" altLang="en-US" sz="1050" b="1" dirty="0" smtClean="0">
                <a:solidFill>
                  <a:srgbClr val="0070C0"/>
                </a:solidFill>
              </a:rPr>
              <a:t>いくつ</a:t>
            </a:r>
            <a:r>
              <a:rPr lang="ja-JP" altLang="en-US" sz="1050" b="1" dirty="0">
                <a:solidFill>
                  <a:srgbClr val="0070C0"/>
                </a:solidFill>
              </a:rPr>
              <a:t>でも選んで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5" y="2912785"/>
            <a:ext cx="558412" cy="505024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479757" y="3444169"/>
            <a:ext cx="58911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□伝統文化が生活に自然に溶け込み気軽に楽しめる未来</a:t>
            </a:r>
            <a:endParaRPr kumimoji="1" lang="en-US" altLang="ja-JP" sz="14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□日本のアニメやゲーム</a:t>
            </a:r>
            <a:r>
              <a:rPr kumimoji="1" lang="ja-JP" altLang="en-US" sz="1400" b="1" dirty="0">
                <a:solidFill>
                  <a:srgbClr val="7030A0"/>
                </a:solidFill>
                <a:latin typeface="游ゴシック" panose="020B0400000000000000" pitchFamily="50" charset="-128"/>
              </a:rPr>
              <a:t>、</a:t>
            </a:r>
            <a:r>
              <a:rPr kumimoji="1" lang="en-US" altLang="ja-JP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J-POP</a:t>
            </a: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などを通じて世界中の人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と</a:t>
            </a:r>
            <a:endParaRPr kumimoji="1" lang="en-US" altLang="ja-JP" sz="1400" b="1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kumimoji="1" lang="ja-JP" altLang="en-US" sz="1400" b="1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交流</a:t>
            </a: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できる未来</a:t>
            </a:r>
            <a:endParaRPr kumimoji="1" lang="en-US" altLang="ja-JP" sz="14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□伝統文化と現代的な文化が融合して新たな魅力が生まれる未来</a:t>
            </a:r>
            <a:endParaRPr kumimoji="1" lang="en-US" altLang="ja-JP" sz="1400" b="1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>
              <a:defRPr/>
            </a:pPr>
            <a:r>
              <a:rPr kumimoji="1" lang="ja-JP" altLang="en-US" sz="1400" b="1" dirty="0">
                <a:solidFill>
                  <a:prstClr val="black"/>
                </a:solidFill>
                <a:latin typeface="游ゴシック" panose="020B0400000000000000" pitchFamily="50" charset="-128"/>
              </a:rPr>
              <a:t>□その他</a:t>
            </a:r>
            <a:endParaRPr lang="ja-JP" altLang="en-US" sz="1400" dirty="0">
              <a:solidFill>
                <a:srgbClr val="00B050"/>
              </a:solidFill>
              <a:latin typeface="游ゴシック" panose="020B0400000000000000" pitchFamily="50" charset="-128"/>
            </a:endParaRPr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1519404" y="4661698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flipV="1">
            <a:off x="1509816" y="4925768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 rot="21021634">
            <a:off x="13391" y="2908379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93" name="グループ化 92"/>
          <p:cNvGrpSpPr/>
          <p:nvPr/>
        </p:nvGrpSpPr>
        <p:grpSpPr>
          <a:xfrm flipH="1">
            <a:off x="715773" y="191132"/>
            <a:ext cx="1733701" cy="635750"/>
            <a:chOff x="-80720" y="173234"/>
            <a:chExt cx="1716988" cy="639010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120234" y="173234"/>
              <a:ext cx="1516034" cy="639010"/>
              <a:chOff x="-4152998" y="981777"/>
              <a:chExt cx="2143197" cy="860786"/>
            </a:xfrm>
          </p:grpSpPr>
          <p:sp>
            <p:nvSpPr>
              <p:cNvPr id="96" name="楕円 95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7" name="楕円 96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8" name="楕円 97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9" name="楕円 98"/>
              <p:cNvSpPr/>
              <p:nvPr/>
            </p:nvSpPr>
            <p:spPr>
              <a:xfrm>
                <a:off x="-4152998" y="981777"/>
                <a:ext cx="805186" cy="77650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00" name="楕円 99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95" name="正方形/長方形 94"/>
            <p:cNvSpPr/>
            <p:nvPr/>
          </p:nvSpPr>
          <p:spPr>
            <a:xfrm>
              <a:off x="-80720" y="266103"/>
              <a:ext cx="1512896" cy="402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 w="19050">
                    <a:solidFill>
                      <a:prstClr val="white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トピック</a:t>
              </a:r>
              <a:endParaRPr kumimoji="0" lang="ja-JP" altLang="en-US" sz="20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sp>
        <p:nvSpPr>
          <p:cNvPr id="101" name="角丸四角形 100"/>
          <p:cNvSpPr/>
          <p:nvPr/>
        </p:nvSpPr>
        <p:spPr>
          <a:xfrm>
            <a:off x="4381494" y="5327927"/>
            <a:ext cx="2329281" cy="715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4833770" y="5240900"/>
            <a:ext cx="1811412" cy="802672"/>
            <a:chOff x="6839405" y="4628866"/>
            <a:chExt cx="2473996" cy="535540"/>
          </a:xfrm>
        </p:grpSpPr>
        <p:sp>
          <p:nvSpPr>
            <p:cNvPr id="103" name="楕円 102"/>
            <p:cNvSpPr/>
            <p:nvPr/>
          </p:nvSpPr>
          <p:spPr>
            <a:xfrm>
              <a:off x="6946959" y="4628866"/>
              <a:ext cx="225888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104" name="図 10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6839405" y="4648457"/>
              <a:ext cx="2473996" cy="515949"/>
            </a:xfrm>
            <a:prstGeom prst="rect">
              <a:avLst/>
            </a:prstGeom>
          </p:spPr>
        </p:pic>
      </p:grpSp>
      <p:sp>
        <p:nvSpPr>
          <p:cNvPr id="105" name="正方形/長方形 104"/>
          <p:cNvSpPr/>
          <p:nvPr/>
        </p:nvSpPr>
        <p:spPr>
          <a:xfrm>
            <a:off x="4869603" y="5305533"/>
            <a:ext cx="162583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現状を把握し、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技術や取り組みなども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調べてみよう！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679800" y="5407754"/>
            <a:ext cx="4111647" cy="365789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今は何が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起きて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いるかな？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どんな状況かな？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7" name="正方形/長方形 106"/>
          <p:cNvSpPr/>
          <p:nvPr/>
        </p:nvSpPr>
        <p:spPr>
          <a:xfrm rot="21021634">
            <a:off x="51860" y="5266907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08" name="図 10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19" y="5240900"/>
            <a:ext cx="590048" cy="590048"/>
          </a:xfrm>
          <a:prstGeom prst="rect">
            <a:avLst/>
          </a:prstGeom>
        </p:spPr>
      </p:pic>
      <p:pic>
        <p:nvPicPr>
          <p:cNvPr id="109" name="図 10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41" y="1855318"/>
            <a:ext cx="766788" cy="884481"/>
          </a:xfrm>
          <a:prstGeom prst="rect">
            <a:avLst/>
          </a:prstGeom>
        </p:spPr>
      </p:pic>
      <p:sp>
        <p:nvSpPr>
          <p:cNvPr id="117" name="正方形/長方形 116"/>
          <p:cNvSpPr/>
          <p:nvPr/>
        </p:nvSpPr>
        <p:spPr>
          <a:xfrm>
            <a:off x="555511" y="1023284"/>
            <a:ext cx="57769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の文化を未来に紡ぐためには？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377519" y="5866233"/>
            <a:ext cx="34405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伝統的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文化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は？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369170" y="7116417"/>
            <a:ext cx="287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の文化の新しい流れは？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369460" y="8157510"/>
            <a:ext cx="2518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現状の問題点と対策は？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91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3618183"/>
            <a:ext cx="6717792" cy="4744049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3479833" y="6480971"/>
            <a:ext cx="2975124" cy="560996"/>
            <a:chOff x="1991604" y="4488834"/>
            <a:chExt cx="3730928" cy="538355"/>
          </a:xfrm>
        </p:grpSpPr>
        <p:sp>
          <p:nvSpPr>
            <p:cNvPr id="7" name="楕円 6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3"/>
              <a:ext cx="3730928" cy="531866"/>
            </a:xfrm>
            <a:prstGeom prst="rect">
              <a:avLst/>
            </a:prstGeom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363355" y="8362930"/>
            <a:ext cx="332298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文献（</a:t>
            </a:r>
            <a:r>
              <a:rPr lang="ja-JP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閲覧したサイト名または</a:t>
            </a:r>
            <a:r>
              <a:rPr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URL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22733" y="675837"/>
            <a:ext cx="6065215" cy="2814808"/>
          </a:xfrm>
          <a:prstGeom prst="roundRect">
            <a:avLst>
              <a:gd name="adj" fmla="val 6892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84019" y="542008"/>
            <a:ext cx="2580159" cy="28493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これから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できそうなアイデア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8733" y="934558"/>
            <a:ext cx="300420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●社会としてできそうなことは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87107" y="118863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587107" y="146471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587107" y="175115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587107" y="2518706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87107" y="279478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587107" y="308122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87107" y="2043751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644873" y="731573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644873" y="759181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44873" y="787824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3164178" y="493110"/>
            <a:ext cx="3088853" cy="28585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3160072" y="561589"/>
            <a:ext cx="2759281" cy="560989"/>
            <a:chOff x="7678455" y="2139661"/>
            <a:chExt cx="2759281" cy="56098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7678455" y="2139661"/>
              <a:ext cx="2759281" cy="560989"/>
              <a:chOff x="1991604" y="4488834"/>
              <a:chExt cx="3683078" cy="538348"/>
            </a:xfrm>
          </p:grpSpPr>
          <p:sp>
            <p:nvSpPr>
              <p:cNvPr id="28" name="楕円 27"/>
              <p:cNvSpPr/>
              <p:nvPr/>
            </p:nvSpPr>
            <p:spPr>
              <a:xfrm>
                <a:off x="2153178" y="4488834"/>
                <a:ext cx="3406533" cy="519063"/>
              </a:xfrm>
              <a:prstGeom prst="ellipse">
                <a:avLst/>
              </a:prstGeom>
              <a:solidFill>
                <a:srgbClr val="0168B7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9" name="図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48" t="8546" r="8132" b="1"/>
              <a:stretch/>
            </p:blipFill>
            <p:spPr>
              <a:xfrm>
                <a:off x="1991604" y="4495316"/>
                <a:ext cx="3683078" cy="531866"/>
              </a:xfrm>
              <a:prstGeom prst="rect">
                <a:avLst/>
              </a:prstGeom>
            </p:spPr>
          </p:pic>
        </p:grpSp>
        <p:sp>
          <p:nvSpPr>
            <p:cNvPr id="27" name="正方形/長方形 26"/>
            <p:cNvSpPr/>
            <p:nvPr/>
          </p:nvSpPr>
          <p:spPr>
            <a:xfrm>
              <a:off x="7952747" y="2196109"/>
              <a:ext cx="2329429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ja-JP" altLang="en-US" sz="1050" b="1" dirty="0" smtClean="0">
                  <a:solidFill>
                    <a:srgbClr val="0068B6"/>
                  </a:solidFill>
                  <a:latin typeface="+mn-ea"/>
                </a:rPr>
                <a:t>実現するのが難しそうなことでも、いったん書いてみよう！</a:t>
              </a:r>
              <a:endParaRPr kumimoji="1" lang="en-US" altLang="ja-JP" sz="1050" b="1" dirty="0">
                <a:solidFill>
                  <a:srgbClr val="0068B6"/>
                </a:solidFill>
                <a:latin typeface="+mn-ea"/>
              </a:endParaRPr>
            </a:p>
          </p:txBody>
        </p:sp>
      </p:grpSp>
      <p:sp>
        <p:nvSpPr>
          <p:cNvPr id="30" name="角丸四角形 29"/>
          <p:cNvSpPr/>
          <p:nvPr/>
        </p:nvSpPr>
        <p:spPr>
          <a:xfrm>
            <a:off x="3307294" y="3649278"/>
            <a:ext cx="3147663" cy="283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529634" y="3589498"/>
            <a:ext cx="2925323" cy="560993"/>
            <a:chOff x="1991604" y="4488834"/>
            <a:chExt cx="3730928" cy="538352"/>
          </a:xfrm>
        </p:grpSpPr>
        <p:sp>
          <p:nvSpPr>
            <p:cNvPr id="32" name="楕円 31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0"/>
              <a:ext cx="3730928" cy="531866"/>
            </a:xfrm>
            <a:prstGeom prst="rect">
              <a:avLst/>
            </a:prstGeom>
          </p:spPr>
        </p:pic>
      </p:grpSp>
      <p:sp>
        <p:nvSpPr>
          <p:cNvPr id="34" name="正方形/長方形 33"/>
          <p:cNvSpPr/>
          <p:nvPr/>
        </p:nvSpPr>
        <p:spPr>
          <a:xfrm>
            <a:off x="3712794" y="3607063"/>
            <a:ext cx="25675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上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で書いたアイデアは、どうしたら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実現できそうか、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調べてみよう！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50" y="373226"/>
            <a:ext cx="558412" cy="505024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 rot="21021634">
            <a:off x="164302" y="233510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85285" y="3597312"/>
            <a:ext cx="2812093" cy="32857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アイデア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を実現するための方法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82" y="3479103"/>
            <a:ext cx="491063" cy="491063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 rot="21021634">
            <a:off x="13871" y="3547591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509625" y="6497224"/>
            <a:ext cx="286614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　探究はまだまだ続く！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気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になったことなど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を書いておこう</a:t>
            </a: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63978" y="6651204"/>
            <a:ext cx="2473351" cy="272806"/>
            <a:chOff x="340118" y="6630260"/>
            <a:chExt cx="1913047" cy="388634"/>
          </a:xfrm>
          <a:solidFill>
            <a:srgbClr val="0068B6"/>
          </a:solidFill>
        </p:grpSpPr>
        <p:sp>
          <p:nvSpPr>
            <p:cNvPr id="42" name="角丸四角形 41"/>
            <p:cNvSpPr/>
            <p:nvPr/>
          </p:nvSpPr>
          <p:spPr>
            <a:xfrm>
              <a:off x="340118" y="6661682"/>
              <a:ext cx="1584132" cy="357212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山形 42"/>
            <p:cNvSpPr/>
            <p:nvPr/>
          </p:nvSpPr>
          <p:spPr>
            <a:xfrm rot="10800000">
              <a:off x="1666142" y="6630260"/>
              <a:ext cx="587023" cy="38863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角丸四角形 43"/>
          <p:cNvSpPr/>
          <p:nvPr/>
        </p:nvSpPr>
        <p:spPr>
          <a:xfrm>
            <a:off x="363978" y="6676045"/>
            <a:ext cx="2923978" cy="2592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もっと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調べたいと思った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06744" y="8325474"/>
            <a:ext cx="6181267" cy="1228824"/>
          </a:xfrm>
          <a:prstGeom prst="rect">
            <a:avLst/>
          </a:prstGeom>
          <a:noFill/>
          <a:ln w="28575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96249" y="2041493"/>
            <a:ext cx="58604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●これから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自分でできそうなことは</a:t>
            </a:r>
            <a:r>
              <a:rPr kumimoji="1"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今日からできることや長期的に考えていくこと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672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2975671" y="1723718"/>
            <a:ext cx="3380851" cy="9902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614713" y="626937"/>
            <a:ext cx="3695307" cy="1838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57282" y="208774"/>
            <a:ext cx="3877986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rgbClr val="A5A5A5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</a:t>
            </a:r>
            <a:r>
              <a:rPr kumimoji="1" lang="ja-JP" altLang="en-US" b="1" dirty="0" smtClean="0">
                <a:solidFill>
                  <a:srgbClr val="A5A5A5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の文化を未来に紡ぐためには？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srgbClr val="A5A5A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96597" y="776061"/>
            <a:ext cx="2621400" cy="1895313"/>
          </a:xfrm>
          <a:prstGeom prst="roundRect">
            <a:avLst>
              <a:gd name="adj" fmla="val 52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404195" y="2853183"/>
            <a:ext cx="1637640" cy="2046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参考資料の一覧</a:t>
            </a:r>
          </a:p>
        </p:txBody>
      </p:sp>
      <p:sp>
        <p:nvSpPr>
          <p:cNvPr id="53" name="角丸四角形 52"/>
          <p:cNvSpPr/>
          <p:nvPr/>
        </p:nvSpPr>
        <p:spPr>
          <a:xfrm>
            <a:off x="2945649" y="873670"/>
            <a:ext cx="3385867" cy="801881"/>
          </a:xfrm>
          <a:prstGeom prst="roundRect">
            <a:avLst>
              <a:gd name="adj" fmla="val 118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91596" y="929218"/>
            <a:ext cx="2441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</a:t>
            </a:r>
            <a:r>
              <a:rPr kumimoji="0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技術（文化の分野）＞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633290" y="2080327"/>
            <a:ext cx="42531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961720" y="1745430"/>
            <a:ext cx="244169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 smtClean="0">
                <a:latin typeface="+mn-ea"/>
              </a:rPr>
              <a:t>・クール</a:t>
            </a: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</a:rPr>
              <a:t>ジャパン戦略</a:t>
            </a:r>
            <a:endParaRPr kumimoji="0" lang="en-US" altLang="ja-JP" sz="1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</a:rPr>
              <a:t>・ポップカルチャー</a:t>
            </a:r>
            <a:endParaRPr kumimoji="0" lang="en-US" altLang="ja-JP" sz="1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 smtClean="0">
                <a:latin typeface="+mn-ea"/>
              </a:rPr>
              <a:t>・インバウンド戦略</a:t>
            </a:r>
            <a:endParaRPr lang="en-US" altLang="ja-JP" sz="1100" b="1" dirty="0" smtClean="0">
              <a:latin typeface="+mn-ea"/>
            </a:endParaRPr>
          </a:p>
          <a:p>
            <a:pPr>
              <a:defRPr/>
            </a:pPr>
            <a:r>
              <a:rPr lang="ja-JP" altLang="en-US" sz="1100" b="1" dirty="0" smtClean="0">
                <a:latin typeface="+mn-ea"/>
              </a:rPr>
              <a:t>・伝統</a:t>
            </a:r>
            <a:r>
              <a:rPr lang="ja-JP" altLang="en-US" sz="1100" b="1" dirty="0">
                <a:latin typeface="+mn-ea"/>
              </a:rPr>
              <a:t>工芸と</a:t>
            </a:r>
            <a:r>
              <a:rPr lang="ja-JP" altLang="en-US" sz="1100" b="1" dirty="0" err="1" smtClean="0">
                <a:latin typeface="+mn-ea"/>
              </a:rPr>
              <a:t>障がい</a:t>
            </a:r>
            <a:r>
              <a:rPr lang="ja-JP" altLang="en-US" sz="1100" b="1" dirty="0" smtClean="0">
                <a:latin typeface="+mn-ea"/>
              </a:rPr>
              <a:t>者</a:t>
            </a:r>
            <a:r>
              <a:rPr lang="ja-JP" altLang="en-US" sz="1100" b="1" dirty="0">
                <a:latin typeface="+mn-ea"/>
              </a:rPr>
              <a:t>施設との</a:t>
            </a:r>
            <a:r>
              <a:rPr lang="ja-JP" altLang="en-US" sz="1100" b="1" dirty="0" smtClean="0">
                <a:latin typeface="+mn-ea"/>
              </a:rPr>
              <a:t>連係</a:t>
            </a:r>
            <a:endParaRPr kumimoji="0" lang="ja-JP" altLang="en-US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959895" y="1075387"/>
            <a:ext cx="187743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</a:rPr>
              <a:t>・伝統文化の継承　</a:t>
            </a:r>
            <a:endParaRPr kumimoji="0" lang="en-US" altLang="ja-JP" sz="11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ea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b="1" dirty="0" smtClean="0">
                <a:latin typeface="+mn-ea"/>
              </a:rPr>
              <a:t>・新しい文化の海外進出</a:t>
            </a:r>
            <a:endParaRPr lang="en-US" altLang="ja-JP" sz="1100" b="1" dirty="0" smtClean="0">
              <a:latin typeface="+mn-ea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ea"/>
              </a:rPr>
              <a:t>・伝統と最新の文化の融合</a:t>
            </a:r>
            <a:endParaRPr kumimoji="0" lang="en-US" altLang="ja-JP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ea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36052" y="224592"/>
            <a:ext cx="1158994" cy="344834"/>
          </a:xfrm>
          <a:prstGeom prst="roundRect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18801" y="607982"/>
            <a:ext cx="508713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トピックにつながりのある技術や考え、取り組みなど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1393823" y="531901"/>
            <a:ext cx="405470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34072" y="1652687"/>
            <a:ext cx="722014" cy="19444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34071" y="1847132"/>
            <a:ext cx="1073269" cy="180327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28175" y="1158551"/>
            <a:ext cx="435099" cy="215813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22980" y="1113750"/>
            <a:ext cx="26416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・歌舞伎　・狂言　・文楽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・落語　・和楽器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・和食　・懐石料理店　・鮨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・ポケモン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・テクノポップ　・ボカロ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・コスプレ大会</a:t>
            </a:r>
            <a:endParaRPr kumimoji="1" lang="en-US" altLang="ja-JP" sz="1100" b="1" dirty="0" smtClean="0"/>
          </a:p>
          <a:p>
            <a:r>
              <a:rPr kumimoji="1" lang="ja-JP" altLang="en-US" sz="1100" b="1" dirty="0" smtClean="0"/>
              <a:t>・ファッション</a:t>
            </a:r>
            <a:r>
              <a:rPr kumimoji="1" lang="ja-JP" altLang="en-US" sz="1100" b="1" dirty="0"/>
              <a:t>エンターテインメント</a:t>
            </a:r>
            <a:endParaRPr kumimoji="1" lang="en-US" altLang="ja-JP" sz="1100" b="1" dirty="0" smtClean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34072" y="1149890"/>
            <a:ext cx="584729" cy="20510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90240" y="878732"/>
            <a:ext cx="1142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kumimoji="1" lang="ja-JP" altLang="en-US" sz="1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考え</a:t>
            </a:r>
            <a:r>
              <a:rPr kumimoji="1" lang="en-US" altLang="ja-JP" sz="1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  <a:endParaRPr kumimoji="1" lang="ja-JP" altLang="en-US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651018" y="1708632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〈</a:t>
            </a:r>
            <a:r>
              <a:rPr kumimoji="1" lang="ja-JP" altLang="en-US" sz="1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取り組み</a:t>
            </a:r>
            <a:r>
              <a:rPr kumimoji="1" lang="ja-JP" altLang="en-US" sz="1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kumimoji="1" lang="en-US" altLang="ja-JP" sz="12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〉</a:t>
            </a:r>
            <a:endParaRPr kumimoji="1" lang="ja-JP" altLang="en-US" sz="12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122992" y="2655552"/>
            <a:ext cx="2253615" cy="320040"/>
            <a:chOff x="0" y="0"/>
            <a:chExt cx="2253615" cy="320040"/>
          </a:xfrm>
        </p:grpSpPr>
        <p:sp>
          <p:nvSpPr>
            <p:cNvPr id="48" name="テキスト ボックス 26"/>
            <p:cNvSpPr txBox="1"/>
            <p:nvPr/>
          </p:nvSpPr>
          <p:spPr>
            <a:xfrm>
              <a:off x="0" y="0"/>
              <a:ext cx="2253615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kumimoji="1" lang="ja-JP" sz="900" kern="120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sz="9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lang="ja-JP" sz="120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 flipH="1">
              <a:off x="239636" y="25225"/>
              <a:ext cx="277497" cy="180252"/>
            </a:xfrm>
            <a:prstGeom prst="rect">
              <a:avLst/>
            </a:prstGeom>
            <a:noFill/>
            <a:ln w="19050">
              <a:solidFill>
                <a:srgbClr val="0068B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22991" y="9536354"/>
            <a:ext cx="2253615" cy="320040"/>
            <a:chOff x="21386" y="9496"/>
            <a:chExt cx="2253615" cy="320040"/>
          </a:xfrm>
        </p:grpSpPr>
        <p:sp>
          <p:nvSpPr>
            <p:cNvPr id="58" name="テキスト ボックス 45"/>
            <p:cNvSpPr txBox="1"/>
            <p:nvPr/>
          </p:nvSpPr>
          <p:spPr>
            <a:xfrm>
              <a:off x="21386" y="9496"/>
              <a:ext cx="2253615" cy="320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kumimoji="1" lang="ja-JP" sz="900" kern="1200" dirty="0">
                  <a:solidFill>
                    <a:srgbClr val="000000"/>
                  </a:solidFill>
                  <a:effectLst/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sz="9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lang="ja-JP" sz="12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 flipH="1">
              <a:off x="238084" y="44866"/>
              <a:ext cx="277497" cy="180252"/>
            </a:xfrm>
            <a:prstGeom prst="rect">
              <a:avLst/>
            </a:prstGeom>
            <a:solidFill>
              <a:srgbClr val="DEEBF7"/>
            </a:solidFill>
            <a:ln w="19050">
              <a:solidFill>
                <a:srgbClr val="0068B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/>
            </a:p>
          </p:txBody>
        </p:sp>
      </p:grp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9140"/>
              </p:ext>
            </p:extLst>
          </p:nvPr>
        </p:nvGraphicFramePr>
        <p:xfrm>
          <a:off x="216189" y="3149729"/>
          <a:ext cx="6544014" cy="63290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1280">
                  <a:extLst>
                    <a:ext uri="{9D8B030D-6E8A-4147-A177-3AD203B41FA5}">
                      <a16:colId xmlns:a16="http://schemas.microsoft.com/office/drawing/2014/main" val="2799516758"/>
                    </a:ext>
                  </a:extLst>
                </a:gridCol>
                <a:gridCol w="4506960">
                  <a:extLst>
                    <a:ext uri="{9D8B030D-6E8A-4147-A177-3AD203B41FA5}">
                      <a16:colId xmlns:a16="http://schemas.microsoft.com/office/drawing/2014/main" val="515121853"/>
                    </a:ext>
                  </a:extLst>
                </a:gridCol>
                <a:gridCol w="815774">
                  <a:extLst>
                    <a:ext uri="{9D8B030D-6E8A-4147-A177-3AD203B41FA5}">
                      <a16:colId xmlns:a16="http://schemas.microsoft.com/office/drawing/2014/main" val="2072139737"/>
                    </a:ext>
                  </a:extLst>
                </a:gridCol>
              </a:tblGrid>
              <a:tr h="251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活用シーン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タイトル</a:t>
                      </a:r>
                      <a:endParaRPr kumimoji="1" lang="ja-JP" altLang="en-US" sz="105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備考</a:t>
                      </a:r>
                      <a:endParaRPr kumimoji="1" lang="ja-JP" altLang="en-US" sz="105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09851"/>
                  </a:ext>
                </a:extLst>
              </a:tr>
              <a:tr h="57819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万博の目的や意義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年大阪・関西万博　基本計画　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公益社団法人</a:t>
                      </a:r>
                      <a:r>
                        <a:rPr lang="en-US" altLang="ja-JP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2025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年日本国際博覧会協会</a:t>
                      </a:r>
                      <a:r>
                        <a:rPr lang="ja-JP" altLang="en-US" sz="800" dirty="0" smtClean="0"/>
                        <a:t>）</a:t>
                      </a:r>
                      <a:endParaRPr lang="en-US" altLang="zh-CN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4"/>
                        </a:rPr>
                        <a:t>https://www.expo2025.or.jp/wp/wp-content/themes/expo2025orjp_2022/assets/pdf/masterplan/expo2025_masterplan.pdf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116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759682"/>
                  </a:ext>
                </a:extLst>
              </a:tr>
              <a:tr h="456467">
                <a:tc vMerge="1">
                  <a:txBody>
                    <a:bodyPr/>
                    <a:lstStyle/>
                    <a:p>
                      <a:endParaRPr kumimoji="1" lang="en-US" altLang="ja-JP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800" dirty="0" smtClean="0"/>
                        <a:t>大阪・関西万博　コンセプトムービー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（経済産業省</a:t>
                      </a:r>
                      <a:r>
                        <a:rPr lang="ja-JP" altLang="en-US" sz="800" dirty="0" smtClean="0"/>
                        <a:t>）</a:t>
                      </a:r>
                      <a:endParaRPr kumimoji="1" lang="en-US" altLang="ja-JP" sz="800" dirty="0" smtClean="0">
                        <a:hlinkClick r:id="rId5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5"/>
                        </a:rPr>
                        <a:t>https://www.youtube.com/watch?v=cGa9zI9ljKo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（２分程度）</a:t>
                      </a: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5895"/>
                  </a:ext>
                </a:extLst>
              </a:tr>
              <a:tr h="4575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万博の最新の取り組み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2025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ea"/>
                          <a:ea typeface="+mn-ea"/>
                          <a:cs typeface="+mn-cs"/>
                        </a:rPr>
                        <a:t>年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大阪・関西万博アクションプラン　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Ver.3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（内閣官房　国際博覧会推進本部）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https://www.cas.go.jp/jp/seisaku/expo_suisin_honbu/pdf/Action_Plan_Ver.3.pdf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98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419221"/>
                  </a:ext>
                </a:extLst>
              </a:tr>
              <a:tr h="33474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伝統的な文化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・公益財団法人　文楽協会　　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7"/>
                        </a:rPr>
                        <a:t>https://www.bunraku.or.jp/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　　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46323"/>
                  </a:ext>
                </a:extLst>
              </a:tr>
              <a:tr h="3347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・ユネスコ無形文化遺産　文楽への誘い　（独立行政法人　日本芸術文化振興会）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8"/>
                        </a:rPr>
                        <a:t>https://www2.ntj.jac.go.jp/unesco/bunraku/jp/introduction/index.html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映像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〔4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分程度）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204185"/>
                  </a:ext>
                </a:extLst>
              </a:tr>
              <a:tr h="38409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・歌舞伎・演劇の世界　（松竹株式会社）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https://www.shochiku.co.jp/play/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151107"/>
                  </a:ext>
                </a:extLst>
              </a:tr>
              <a:tr h="4221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・バーチャル日本博　メタバース</a:t>
                      </a:r>
                      <a:r>
                        <a:rPr kumimoji="1" lang="ja-JP" altLang="en-US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へようこそ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（文化庁・独立行政法人　日本芸術文化振興会）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0"/>
                        </a:rPr>
                        <a:t>https://japanculturalexpo.bunka.go.jp/vp/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映像もあり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</a:t>
                      </a:r>
                      <a:r>
                        <a:rPr kumimoji="1" lang="en-US" altLang="ja-JP" sz="800" dirty="0" smtClean="0"/>
                        <a:t>1</a:t>
                      </a:r>
                      <a:r>
                        <a:rPr kumimoji="1" lang="ja-JP" altLang="en-US" sz="800" dirty="0" smtClean="0"/>
                        <a:t>分程度）</a:t>
                      </a: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37975"/>
                  </a:ext>
                </a:extLst>
              </a:tr>
              <a:tr h="34469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新しい文化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 smtClean="0"/>
                        <a:t>・ポケットモンスターオフィシャルサイト（株式会社ポケモン）</a:t>
                      </a:r>
                      <a:endParaRPr kumimoji="1" lang="en-US" altLang="ja-JP" sz="800" dirty="0" smtClean="0"/>
                    </a:p>
                    <a:p>
                      <a:pPr algn="l"/>
                      <a:r>
                        <a:rPr kumimoji="1" lang="en-US" altLang="ja-JP" sz="800" dirty="0" smtClean="0">
                          <a:hlinkClick r:id="rId11"/>
                        </a:rPr>
                        <a:t>https://www.pokemon.co.jp/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6052"/>
                  </a:ext>
                </a:extLst>
              </a:tr>
              <a:tr h="3921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・更に広がる</a:t>
                      </a:r>
                      <a:r>
                        <a:rPr kumimoji="1" lang="en-US" altLang="ja-JP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Pokemon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Go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の世界（ポケモン公式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YouTube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チャンネル）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2"/>
                        </a:rPr>
                        <a:t>https://www.youtube.com/watch?v=rBocu5vFThs&amp;t=12s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　</a:t>
                      </a:r>
                      <a:r>
                        <a:rPr kumimoji="1" lang="en-US" altLang="ja-JP" sz="800" dirty="0" smtClean="0"/>
                        <a:t>(30</a:t>
                      </a:r>
                      <a:r>
                        <a:rPr kumimoji="1" lang="ja-JP" altLang="en-US" sz="800" dirty="0" smtClean="0"/>
                        <a:t>秒程度</a:t>
                      </a:r>
                      <a:r>
                        <a:rPr kumimoji="1" lang="en-US" altLang="ja-JP" sz="800" dirty="0" smtClean="0"/>
                        <a:t>)</a:t>
                      </a: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815498"/>
                  </a:ext>
                </a:extLst>
              </a:tr>
              <a:tr h="456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・大阪・関西万博スペシャルサポーターにポケットモンスターが就任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（公益社団法人　</a:t>
                      </a: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  <a:r>
                        <a:rPr kumimoji="1" lang="ja-JP" alt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年日本国際博覧会協会）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3"/>
                        </a:rPr>
                        <a:t>https://www.expo2025.or.jp/news/news-20210913-02/</a:t>
                      </a: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500775"/>
                  </a:ext>
                </a:extLst>
              </a:tr>
              <a:tr h="168103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取り組み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b="0" u="none" dirty="0" smtClean="0">
                          <a:solidFill>
                            <a:schemeClr val="tx1"/>
                          </a:solidFill>
                        </a:rPr>
                        <a:t>伝統的な文化</a:t>
                      </a:r>
                      <a:endParaRPr kumimoji="1" lang="ja-JP" altLang="en-US" sz="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Grand Kabuki History</a:t>
                      </a:r>
                      <a:r>
                        <a:rPr kumimoji="1" lang="ja-JP" altLang="en-US" sz="800" dirty="0" smtClean="0"/>
                        <a:t>　歌舞伎アウトバウンド</a:t>
                      </a:r>
                      <a:r>
                        <a:rPr kumimoji="1" lang="en-US" altLang="ja-JP" sz="800" dirty="0" smtClean="0"/>
                        <a:t>100</a:t>
                      </a:r>
                      <a:r>
                        <a:rPr kumimoji="1" lang="ja-JP" altLang="en-US" sz="800" dirty="0" smtClean="0"/>
                        <a:t>周年に向けて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（歌舞伎公式総合サイト　歌舞伎美人）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4"/>
                        </a:rPr>
                        <a:t>https://www.kabuki-bito.jp/special/more/more-other/post-grandkabukihistory-1/</a:t>
                      </a:r>
                      <a:endParaRPr kumimoji="1" lang="en-US" altLang="ja-JP" sz="800" dirty="0" smtClean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ja-JP" altLang="en-US" sz="800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59649"/>
                  </a:ext>
                </a:extLst>
              </a:tr>
              <a:tr h="1681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・伝統芸能の継承及び発展（文化庁）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5"/>
                        </a:rPr>
                        <a:t>https://www.bunka.go.jp/seisaku/bunkashingikai/sokai/sokai_15/toshin_150416/03-1-3.html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ja-JP" altLang="en-US" sz="800" dirty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28174"/>
                  </a:ext>
                </a:extLst>
              </a:tr>
              <a:tr h="339771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取り組み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新しい文化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・クールジャパン戦略について（内閣府）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6"/>
                        </a:rPr>
                        <a:t>https://www.cao.go.jp/cool_japan/about/about.html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92697"/>
                  </a:ext>
                </a:extLst>
              </a:tr>
              <a:tr h="3397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・ポップカルチャーで日本の魅力を発信！（外務省）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7"/>
                        </a:rPr>
                        <a:t>https://www.mofa.go.jp/mofaj/press/pr/wakaru/topics/vol138/index.html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256327"/>
                  </a:ext>
                </a:extLst>
              </a:tr>
              <a:tr h="4058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問題解決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・インターネット上の海賊版による著作権侵害対策情報ポータルサイト（文化庁）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8"/>
                        </a:rPr>
                        <a:t>https://www.bunka.go.jp/seisaku/chosakuken/kaizoku/index.html</a:t>
                      </a:r>
                      <a:endParaRPr kumimoji="1" lang="en-US" altLang="ja-JP" sz="800" dirty="0" smtClean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39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3528</TotalTime>
  <Words>896</Words>
  <Application>Microsoft Office PowerPoint</Application>
  <PresentationFormat>A4 210 x 297 mm</PresentationFormat>
  <Paragraphs>160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等线</vt:lpstr>
      <vt:lpstr>HG丸ｺﾞｼｯｸM-PRO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 晴香</dc:creator>
  <cp:lastModifiedBy>増田 晴香</cp:lastModifiedBy>
  <cp:revision>441</cp:revision>
  <cp:lastPrinted>2022-08-01T01:46:28Z</cp:lastPrinted>
  <dcterms:created xsi:type="dcterms:W3CDTF">2022-06-21T02:30:53Z</dcterms:created>
  <dcterms:modified xsi:type="dcterms:W3CDTF">2023-03-27T23:37:21Z</dcterms:modified>
</cp:coreProperties>
</file>