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60" r:id="rId2"/>
    <p:sldId id="358" r:id="rId3"/>
    <p:sldId id="359" r:id="rId4"/>
    <p:sldId id="361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takahashi sanako" initials="ts" lastIdx="11" clrIdx="7">
    <p:extLst>
      <p:ext uri="{19B8F6BF-5375-455C-9EA6-DF929625EA0E}">
        <p15:presenceInfo xmlns:p15="http://schemas.microsoft.com/office/powerpoint/2012/main" userId="703c42054f1899f8" providerId="Windows Live"/>
      </p:ext>
    </p:extLst>
  </p:cmAuthor>
  <p:cmAuthor id="1" name="石川 友加里" initials="石川" lastIdx="45" clrIdx="1">
    <p:extLst>
      <p:ext uri="{19B8F6BF-5375-455C-9EA6-DF929625EA0E}">
        <p15:presenceInfo xmlns:p15="http://schemas.microsoft.com/office/powerpoint/2012/main" userId="S-1-5-21-144181898-2656455039-2335444755-4728" providerId="AD"/>
      </p:ext>
    </p:extLst>
  </p:cmAuthor>
  <p:cmAuthor id="8" name="ShoPro　奥野" initials="ShoPro" lastIdx="1" clrIdx="8">
    <p:extLst>
      <p:ext uri="{19B8F6BF-5375-455C-9EA6-DF929625EA0E}">
        <p15:presenceInfo xmlns:p15="http://schemas.microsoft.com/office/powerpoint/2012/main" userId="ShoPro　奥野" providerId="None"/>
      </p:ext>
    </p:extLst>
  </p:cmAuthor>
  <p:cmAuthor id="2" name="佐藤 優" initials="佐藤" lastIdx="23" clrIdx="4">
    <p:extLst>
      <p:ext uri="{19B8F6BF-5375-455C-9EA6-DF929625EA0E}">
        <p15:presenceInfo xmlns:p15="http://schemas.microsoft.com/office/powerpoint/2012/main" userId="S-1-5-21-144181898-2656455039-2335444755-4447" providerId="AD"/>
      </p:ext>
    </p:extLst>
  </p:cmAuthor>
  <p:cmAuthor id="3" name="小室 陽菜" initials="小室" lastIdx="2" clrIdx="2">
    <p:extLst>
      <p:ext uri="{19B8F6BF-5375-455C-9EA6-DF929625EA0E}">
        <p15:presenceInfo xmlns:p15="http://schemas.microsoft.com/office/powerpoint/2012/main" userId="S-1-5-21-144181898-2656455039-2335444755-4785" providerId="AD"/>
      </p:ext>
    </p:extLst>
  </p:cmAuthor>
  <p:cmAuthor id="4" name="増田 晴香" initials="増田" lastIdx="2" clrIdx="3">
    <p:extLst>
      <p:ext uri="{19B8F6BF-5375-455C-9EA6-DF929625EA0E}">
        <p15:presenceInfo xmlns:p15="http://schemas.microsoft.com/office/powerpoint/2012/main" userId="S-1-5-21-3765714668-339894156-3704058327-10749" providerId="AD"/>
      </p:ext>
    </p:extLst>
  </p:cmAuthor>
  <p:cmAuthor id="5" name="藤 小百合" initials="藤" lastIdx="30" clrIdx="5">
    <p:extLst>
      <p:ext uri="{19B8F6BF-5375-455C-9EA6-DF929625EA0E}">
        <p15:presenceInfo xmlns:p15="http://schemas.microsoft.com/office/powerpoint/2012/main" userId="S-1-5-21-3765714668-339894156-3704058327-16120" providerId="AD"/>
      </p:ext>
    </p:extLst>
  </p:cmAuthor>
  <p:cmAuthor id="6" name="mikakotake" initials="m" lastIdx="8" clrIdx="6">
    <p:extLst>
      <p:ext uri="{19B8F6BF-5375-455C-9EA6-DF929625EA0E}">
        <p15:presenceInfo xmlns:p15="http://schemas.microsoft.com/office/powerpoint/2012/main" userId="mikakota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2FA"/>
    <a:srgbClr val="DEEBF7"/>
    <a:srgbClr val="BFBFBF"/>
    <a:srgbClr val="7030A0"/>
    <a:srgbClr val="525252"/>
    <a:srgbClr val="D7D7D7"/>
    <a:srgbClr val="0068B6"/>
    <a:srgbClr val="E50012"/>
    <a:srgbClr val="FCE76D"/>
    <a:srgbClr val="3C3B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21" autoAdjust="0"/>
    <p:restoredTop sz="94660"/>
  </p:normalViewPr>
  <p:slideViewPr>
    <p:cSldViewPr snapToGrid="0">
      <p:cViewPr>
        <p:scale>
          <a:sx n="100" d="100"/>
          <a:sy n="100" d="100"/>
        </p:scale>
        <p:origin x="211" y="-15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D1134F-B101-46D1-82D5-4CFDF395AD78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BC22B-0CBB-4F67-B5D7-49825F2438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716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8DC5FF-9AD5-4170-890C-A95C094E9C7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188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284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710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469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015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593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3097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342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68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51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563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090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321E7-2062-444A-B02C-0F3A3AE38C8C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1F855-317C-4EA0-8474-538BF52965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96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9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5ctNe5qoMes" TargetMode="External"/><Relationship Id="rId13" Type="http://schemas.openxmlformats.org/officeDocument/2006/relationships/hyperlink" Target="https://www.suimin.co.jp/" TargetMode="External"/><Relationship Id="rId3" Type="http://schemas.openxmlformats.org/officeDocument/2006/relationships/image" Target="../media/image16.png"/><Relationship Id="rId7" Type="http://schemas.openxmlformats.org/officeDocument/2006/relationships/hyperlink" Target="https://www.cira.kyoto-u.ac.jp/j/faq/index.html" TargetMode="External"/><Relationship Id="rId12" Type="http://schemas.openxmlformats.org/officeDocument/2006/relationships/hyperlink" Target="https://newswitch.jp/p/27970" TargetMode="External"/><Relationship Id="rId17" Type="http://schemas.openxmlformats.org/officeDocument/2006/relationships/hyperlink" Target="https://www.tyojyu.or.jp/net/kenkou-tyoju/koreisha-ICT/PHR.htm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https://www.e-healthnet.mhlw.go.jp/information/hale/h-01-004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s.go.jp/jp/seisaku/expo_suisin_honbu/pdf/Action_Plan_Ver.3.pdf" TargetMode="External"/><Relationship Id="rId11" Type="http://schemas.openxmlformats.org/officeDocument/2006/relationships/hyperlink" Target="https://www.healthcare.omron.co.jp/sp/hcr-6900t/" TargetMode="External"/><Relationship Id="rId5" Type="http://schemas.openxmlformats.org/officeDocument/2006/relationships/hyperlink" Target="https://www.expo2025.or.jp/wp/wp-content/themes/expo2025orjp_2022/assets/pdf/masterplan/expo2025_masterplan.pdf" TargetMode="External"/><Relationship Id="rId15" Type="http://schemas.openxmlformats.org/officeDocument/2006/relationships/hyperlink" Target="https://www.smartlife.mhlw.go.jp/" TargetMode="External"/><Relationship Id="rId10" Type="http://schemas.openxmlformats.org/officeDocument/2006/relationships/hyperlink" Target="https://www.e-healthnet.mhlw.go.jp/information/metabolic/m-05-001.html" TargetMode="External"/><Relationship Id="rId4" Type="http://schemas.openxmlformats.org/officeDocument/2006/relationships/image" Target="../media/image17.png"/><Relationship Id="rId9" Type="http://schemas.openxmlformats.org/officeDocument/2006/relationships/hyperlink" Target="https://www.youtube.com/watch?v=GKiWzVPgPfk&amp;t=5s" TargetMode="External"/><Relationship Id="rId14" Type="http://schemas.openxmlformats.org/officeDocument/2006/relationships/hyperlink" Target="https://www.axismag.jp/posts/2021/01/32645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5" name="角丸四角形 4"/>
          <p:cNvSpPr/>
          <p:nvPr/>
        </p:nvSpPr>
        <p:spPr>
          <a:xfrm>
            <a:off x="392743" y="5652209"/>
            <a:ext cx="5999018" cy="364710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072" y="5714611"/>
            <a:ext cx="5980992" cy="1056190"/>
          </a:xfrm>
          <a:prstGeom prst="rect">
            <a:avLst/>
          </a:prstGeom>
        </p:spPr>
      </p:pic>
      <p:sp>
        <p:nvSpPr>
          <p:cNvPr id="7" name="角丸四角形 6"/>
          <p:cNvSpPr/>
          <p:nvPr/>
        </p:nvSpPr>
        <p:spPr>
          <a:xfrm>
            <a:off x="429296" y="1455229"/>
            <a:ext cx="5962465" cy="3906932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624897" y="1220413"/>
            <a:ext cx="2134934" cy="343958"/>
          </a:xfrm>
          <a:prstGeom prst="round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万博について知ろう！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9857" y="1615953"/>
            <a:ext cx="586288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映像を見てわかったこと、気付いたことをメモしておこう</a:t>
            </a:r>
            <a:r>
              <a:rPr kumimoji="1" lang="ja-JP" alt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0" lang="ja-JP" altLang="en-US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754103" y="6113569"/>
            <a:ext cx="1232108" cy="589839"/>
            <a:chOff x="804035" y="5686438"/>
            <a:chExt cx="1232108" cy="589839"/>
          </a:xfrm>
        </p:grpSpPr>
        <p:sp>
          <p:nvSpPr>
            <p:cNvPr id="11" name="楕円 10"/>
            <p:cNvSpPr/>
            <p:nvPr/>
          </p:nvSpPr>
          <p:spPr>
            <a:xfrm>
              <a:off x="804035" y="5686438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825453" y="5753057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救う</a:t>
              </a:r>
              <a:endPara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13" name="テキスト ボックス 12"/>
          <p:cNvSpPr txBox="1"/>
          <p:nvPr/>
        </p:nvSpPr>
        <p:spPr>
          <a:xfrm>
            <a:off x="553174" y="6784534"/>
            <a:ext cx="19051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プラスチックごみ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から　</a:t>
            </a:r>
            <a:endParaRPr kumimoji="1" lang="en-US" altLang="ja-JP" sz="1200" b="1" dirty="0" smtClean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</a:rPr>
              <a:t>環境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問題を考えよう</a:t>
            </a:r>
          </a:p>
          <a:p>
            <a:pPr lvl="0">
              <a:defRPr/>
            </a:pP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</a:t>
            </a:r>
            <a:r>
              <a:rPr kumimoji="1" lang="ja-JP" altLang="en-US" sz="1200" b="1" dirty="0">
                <a:solidFill>
                  <a:srgbClr val="0068B6"/>
                </a:solidFill>
              </a:rPr>
              <a:t>健康な生活が続く未来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553174" y="5545719"/>
            <a:ext cx="2134934" cy="301873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を選ぼう！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153560" y="6954829"/>
            <a:ext cx="2238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□メタバースでこんなことも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変わるかも？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</a:t>
            </a:r>
            <a:endParaRPr kumimoji="1" lang="en-US" altLang="ja-JP" sz="8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□誰もが生き生きと輝ける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ためには？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2575488" y="5918737"/>
            <a:ext cx="1232108" cy="572934"/>
            <a:chOff x="2747719" y="5667672"/>
            <a:chExt cx="1232108" cy="572934"/>
          </a:xfrm>
        </p:grpSpPr>
        <p:sp>
          <p:nvSpPr>
            <p:cNvPr id="18" name="楕円 17"/>
            <p:cNvSpPr/>
            <p:nvPr/>
          </p:nvSpPr>
          <p:spPr>
            <a:xfrm>
              <a:off x="2747719" y="566767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2760957" y="5703343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に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力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を与える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20" name="グループ化 19"/>
          <p:cNvGrpSpPr/>
          <p:nvPr/>
        </p:nvGrpSpPr>
        <p:grpSpPr>
          <a:xfrm>
            <a:off x="4423626" y="6265096"/>
            <a:ext cx="1232108" cy="572934"/>
            <a:chOff x="4574112" y="5668302"/>
            <a:chExt cx="1232108" cy="572934"/>
          </a:xfrm>
        </p:grpSpPr>
        <p:sp>
          <p:nvSpPr>
            <p:cNvPr id="21" name="楕円 20"/>
            <p:cNvSpPr/>
            <p:nvPr/>
          </p:nvSpPr>
          <p:spPr>
            <a:xfrm>
              <a:off x="4574112" y="5668302"/>
              <a:ext cx="1232108" cy="572934"/>
            </a:xfrm>
            <a:prstGeom prst="ellipse">
              <a:avLst/>
            </a:prstGeom>
            <a:solidFill>
              <a:srgbClr val="0068B6"/>
            </a:solidFill>
            <a:ln w="38100">
              <a:solidFill>
                <a:srgbClr val="0068B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4610512" y="5718016"/>
              <a:ext cx="118927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いのち</a:t>
              </a: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を</a:t>
              </a:r>
              <a:endPara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ja-JP" altLang="en-US" sz="1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つな</a:t>
              </a:r>
              <a:r>
                <a:rPr kumimoji="0" lang="ja-JP" alt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ぐ</a:t>
              </a:r>
              <a:endParaRPr kumimoji="0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23" name="楕円 22"/>
          <p:cNvSpPr/>
          <p:nvPr/>
        </p:nvSpPr>
        <p:spPr>
          <a:xfrm>
            <a:off x="4080771" y="6371535"/>
            <a:ext cx="112734" cy="81503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楕円 23"/>
          <p:cNvSpPr/>
          <p:nvPr/>
        </p:nvSpPr>
        <p:spPr>
          <a:xfrm>
            <a:off x="3910060" y="6305534"/>
            <a:ext cx="80621" cy="6600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楕円 24"/>
          <p:cNvSpPr/>
          <p:nvPr/>
        </p:nvSpPr>
        <p:spPr>
          <a:xfrm>
            <a:off x="2394667" y="6305534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4258165" y="6476462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楕円 26"/>
          <p:cNvSpPr/>
          <p:nvPr/>
        </p:nvSpPr>
        <p:spPr>
          <a:xfrm>
            <a:off x="2026147" y="6403246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楕円 27"/>
          <p:cNvSpPr/>
          <p:nvPr/>
        </p:nvSpPr>
        <p:spPr>
          <a:xfrm>
            <a:off x="5835886" y="6392503"/>
            <a:ext cx="63609" cy="6053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楕円 28"/>
          <p:cNvSpPr/>
          <p:nvPr/>
        </p:nvSpPr>
        <p:spPr>
          <a:xfrm rot="20050197">
            <a:off x="6149681" y="6250823"/>
            <a:ext cx="74158" cy="54711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0" name="楕円 29"/>
          <p:cNvSpPr/>
          <p:nvPr/>
        </p:nvSpPr>
        <p:spPr>
          <a:xfrm rot="20050197">
            <a:off x="5674226" y="6483360"/>
            <a:ext cx="45719" cy="61305"/>
          </a:xfrm>
          <a:prstGeom prst="ellipse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1" name="楕円 30"/>
          <p:cNvSpPr/>
          <p:nvPr/>
        </p:nvSpPr>
        <p:spPr>
          <a:xfrm>
            <a:off x="6034217" y="632308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2" name="楕円 31"/>
          <p:cNvSpPr/>
          <p:nvPr/>
        </p:nvSpPr>
        <p:spPr>
          <a:xfrm>
            <a:off x="3800753" y="6270322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3" name="楕円 32"/>
          <p:cNvSpPr/>
          <p:nvPr/>
        </p:nvSpPr>
        <p:spPr>
          <a:xfrm>
            <a:off x="2173492" y="6392503"/>
            <a:ext cx="45719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楕円 33"/>
          <p:cNvSpPr/>
          <p:nvPr/>
        </p:nvSpPr>
        <p:spPr>
          <a:xfrm>
            <a:off x="2280710" y="6333069"/>
            <a:ext cx="58221" cy="45719"/>
          </a:xfrm>
          <a:prstGeom prst="ellipse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1854">
            <a:off x="590643" y="5393640"/>
            <a:ext cx="368580" cy="554029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688" y="1178672"/>
            <a:ext cx="416595" cy="416595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 rot="21021634">
            <a:off x="273368" y="1039877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見る！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8" name="正方形/長方形 37"/>
          <p:cNvSpPr/>
          <p:nvPr/>
        </p:nvSpPr>
        <p:spPr>
          <a:xfrm rot="21021634">
            <a:off x="159754" y="5405711"/>
            <a:ext cx="61676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選ぶ！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14572" y="8551550"/>
            <a:ext cx="5469862" cy="10736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>
            <a:off x="616987" y="8897123"/>
            <a:ext cx="5443636" cy="508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553173" y="8195683"/>
            <a:ext cx="18414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□その他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42" name="図 41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44" y="4324236"/>
            <a:ext cx="757604" cy="956321"/>
          </a:xfrm>
          <a:prstGeom prst="rect">
            <a:avLst/>
          </a:prstGeom>
        </p:spPr>
      </p:pic>
      <p:sp>
        <p:nvSpPr>
          <p:cNvPr id="43" name="テキスト ボックス 42"/>
          <p:cNvSpPr txBox="1"/>
          <p:nvPr/>
        </p:nvSpPr>
        <p:spPr>
          <a:xfrm>
            <a:off x="2312067" y="6562816"/>
            <a:ext cx="188143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□昆虫食</a:t>
            </a:r>
            <a:r>
              <a: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⁉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持続可能な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dirty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　</a:t>
            </a:r>
            <a:r>
              <a:rPr kumimoji="1" lang="ja-JP" altLang="en-US" sz="1200" b="1" dirty="0" smtClean="0">
                <a:solidFill>
                  <a:srgbClr val="0068B6"/>
                </a:solidFill>
                <a:latin typeface="Calibri" panose="020F0502020204030204"/>
                <a:ea typeface="游ゴシック" panose="020B0400000000000000" pitchFamily="50" charset="-128"/>
              </a:rPr>
              <a:t>未来の食とは？</a:t>
            </a:r>
            <a:endParaRPr kumimoji="1" lang="en-US" altLang="ja-JP" sz="1200" b="1" dirty="0" smtClean="0">
              <a:solidFill>
                <a:srgbClr val="0068B6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□日本の文化を未来に</a:t>
            </a:r>
            <a:endParaRPr kumimoji="1" lang="en-US" altLang="ja-JP" sz="1200" b="1" dirty="0">
              <a:solidFill>
                <a:srgbClr val="0068B6"/>
              </a:solidFill>
            </a:endParaRPr>
          </a:p>
          <a:p>
            <a:pPr lvl="0">
              <a:defRPr/>
            </a:pPr>
            <a:r>
              <a:rPr kumimoji="1" lang="ja-JP" altLang="en-US" sz="1200" b="1" dirty="0">
                <a:solidFill>
                  <a:srgbClr val="0068B6"/>
                </a:solidFill>
              </a:rPr>
              <a:t>　紡ぐためには？</a:t>
            </a:r>
            <a:endParaRPr lang="ja-JP" altLang="en-US" sz="1200" dirty="0">
              <a:solidFill>
                <a:srgbClr val="0070C0"/>
              </a:solidFill>
              <a:latin typeface="+mn-ea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874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31" y="5191132"/>
            <a:ext cx="6538252" cy="4410458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534074" y="1636438"/>
            <a:ext cx="244046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このミッションを選んだ理由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0" name="角丸四角形 59"/>
          <p:cNvSpPr/>
          <p:nvPr/>
        </p:nvSpPr>
        <p:spPr>
          <a:xfrm>
            <a:off x="431585" y="606990"/>
            <a:ext cx="5962465" cy="2250278"/>
          </a:xfrm>
          <a:prstGeom prst="roundRect">
            <a:avLst>
              <a:gd name="adj" fmla="val 5769"/>
            </a:avLst>
          </a:prstGeom>
          <a:solidFill>
            <a:schemeClr val="bg1"/>
          </a:solidFill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 flipH="1">
            <a:off x="668506" y="248537"/>
            <a:ext cx="1669468" cy="644715"/>
            <a:chOff x="-17106" y="173234"/>
            <a:chExt cx="1653374" cy="648021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46901" y="173234"/>
              <a:ext cx="1589367" cy="648021"/>
              <a:chOff x="-4256668" y="981776"/>
              <a:chExt cx="2246867" cy="872924"/>
            </a:xfrm>
          </p:grpSpPr>
          <p:sp>
            <p:nvSpPr>
              <p:cNvPr id="64" name="楕円 63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5" name="楕円 64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6" name="楕円 65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D7D7D7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7" name="楕円 66"/>
              <p:cNvSpPr/>
              <p:nvPr/>
            </p:nvSpPr>
            <p:spPr>
              <a:xfrm>
                <a:off x="-4256668" y="981776"/>
                <a:ext cx="908859" cy="87292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68" name="楕円 67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D7D7D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63" name="正方形/長方形 62"/>
            <p:cNvSpPr/>
            <p:nvPr/>
          </p:nvSpPr>
          <p:spPr>
            <a:xfrm>
              <a:off x="-17106" y="307864"/>
              <a:ext cx="1512896" cy="3712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 rot="218699" flipH="1">
            <a:off x="288287" y="81968"/>
            <a:ext cx="353825" cy="556545"/>
            <a:chOff x="1704744" y="267343"/>
            <a:chExt cx="572208" cy="794575"/>
          </a:xfrm>
        </p:grpSpPr>
        <p:sp>
          <p:nvSpPr>
            <p:cNvPr id="70" name="楕円 69"/>
            <p:cNvSpPr/>
            <p:nvPr/>
          </p:nvSpPr>
          <p:spPr>
            <a:xfrm rot="3628334">
              <a:off x="2016629" y="503989"/>
              <a:ext cx="105716" cy="121351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1" name="楕円 70"/>
            <p:cNvSpPr/>
            <p:nvPr/>
          </p:nvSpPr>
          <p:spPr>
            <a:xfrm rot="3628334">
              <a:off x="2135191" y="674451"/>
              <a:ext cx="87285" cy="8671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2" name="楕円 71"/>
            <p:cNvSpPr/>
            <p:nvPr/>
          </p:nvSpPr>
          <p:spPr>
            <a:xfrm rot="3628334">
              <a:off x="1726777" y="801686"/>
              <a:ext cx="238199" cy="282266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3" name="楕円 72"/>
            <p:cNvSpPr/>
            <p:nvPr/>
          </p:nvSpPr>
          <p:spPr>
            <a:xfrm rot="3628334">
              <a:off x="2144233" y="824732"/>
              <a:ext cx="119298" cy="14614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4" name="楕円 73"/>
            <p:cNvSpPr/>
            <p:nvPr/>
          </p:nvSpPr>
          <p:spPr>
            <a:xfrm rot="3628334">
              <a:off x="1843647" y="356977"/>
              <a:ext cx="159437" cy="161794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75" name="楕円 74"/>
            <p:cNvSpPr/>
            <p:nvPr/>
          </p:nvSpPr>
          <p:spPr>
            <a:xfrm rot="3628334">
              <a:off x="2027334" y="266355"/>
              <a:ext cx="105404" cy="107380"/>
            </a:xfrm>
            <a:prstGeom prst="ellipse">
              <a:avLst/>
            </a:prstGeom>
            <a:solidFill>
              <a:srgbClr val="E6001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</p:grpSp>
      <p:sp>
        <p:nvSpPr>
          <p:cNvPr id="76" name="角丸四角形 75"/>
          <p:cNvSpPr/>
          <p:nvPr/>
        </p:nvSpPr>
        <p:spPr>
          <a:xfrm>
            <a:off x="452181" y="3178817"/>
            <a:ext cx="5921272" cy="1908764"/>
          </a:xfrm>
          <a:prstGeom prst="roundRect">
            <a:avLst>
              <a:gd name="adj" fmla="val 4397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7" name="角丸四角形 76"/>
          <p:cNvSpPr/>
          <p:nvPr/>
        </p:nvSpPr>
        <p:spPr>
          <a:xfrm>
            <a:off x="668505" y="2981436"/>
            <a:ext cx="3353411" cy="335484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どんな</a:t>
            </a:r>
            <a:r>
              <a:rPr kumimoji="1" lang="ja-JP" altLang="en-US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未来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になっているといい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</a:t>
            </a:r>
            <a:r>
              <a:rPr kumimoji="1" lang="ja-JP" altLang="en-US" sz="1200" b="1" noProof="0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cxnSp>
        <p:nvCxnSpPr>
          <p:cNvPr id="78" name="直線コネクタ 77"/>
          <p:cNvCxnSpPr/>
          <p:nvPr/>
        </p:nvCxnSpPr>
        <p:spPr>
          <a:xfrm flipV="1">
            <a:off x="668506" y="1344158"/>
            <a:ext cx="5550993" cy="9694"/>
          </a:xfrm>
          <a:prstGeom prst="line">
            <a:avLst/>
          </a:prstGeom>
          <a:ln w="571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441871" y="1499138"/>
            <a:ext cx="306912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この</a:t>
            </a:r>
            <a:r>
              <a:rPr kumimoji="1" lang="ja-JP" altLang="en-US" sz="14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を選んだ理由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80" name="直線コネクタ 79"/>
          <p:cNvCxnSpPr/>
          <p:nvPr/>
        </p:nvCxnSpPr>
        <p:spPr>
          <a:xfrm>
            <a:off x="1157847" y="1978866"/>
            <a:ext cx="5016254" cy="7724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コネクタ 80"/>
          <p:cNvCxnSpPr/>
          <p:nvPr/>
        </p:nvCxnSpPr>
        <p:spPr>
          <a:xfrm>
            <a:off x="1193387" y="2251216"/>
            <a:ext cx="5016254" cy="22312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コネクタ 81"/>
          <p:cNvCxnSpPr/>
          <p:nvPr/>
        </p:nvCxnSpPr>
        <p:spPr>
          <a:xfrm>
            <a:off x="1204869" y="2528329"/>
            <a:ext cx="4969232" cy="2077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角丸四角形 82"/>
          <p:cNvSpPr/>
          <p:nvPr/>
        </p:nvSpPr>
        <p:spPr>
          <a:xfrm>
            <a:off x="4021916" y="2917604"/>
            <a:ext cx="2488718" cy="54458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84" name="グループ化 83"/>
          <p:cNvGrpSpPr/>
          <p:nvPr/>
        </p:nvGrpSpPr>
        <p:grpSpPr>
          <a:xfrm>
            <a:off x="4021916" y="2958652"/>
            <a:ext cx="2431449" cy="523116"/>
            <a:chOff x="4300674" y="2958652"/>
            <a:chExt cx="2152691" cy="523116"/>
          </a:xfrm>
        </p:grpSpPr>
        <p:sp>
          <p:nvSpPr>
            <p:cNvPr id="85" name="楕円 84"/>
            <p:cNvSpPr/>
            <p:nvPr/>
          </p:nvSpPr>
          <p:spPr>
            <a:xfrm>
              <a:off x="4370473" y="2958652"/>
              <a:ext cx="204802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4300674" y="2965819"/>
              <a:ext cx="2152691" cy="515949"/>
            </a:xfrm>
            <a:prstGeom prst="rect">
              <a:avLst/>
            </a:prstGeom>
          </p:spPr>
        </p:pic>
      </p:grpSp>
      <p:sp>
        <p:nvSpPr>
          <p:cNvPr id="87" name="正方形/長方形 86"/>
          <p:cNvSpPr/>
          <p:nvPr/>
        </p:nvSpPr>
        <p:spPr>
          <a:xfrm>
            <a:off x="4307841" y="2959626"/>
            <a:ext cx="1816186" cy="421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solidFill>
                  <a:srgbClr val="0070C0"/>
                </a:solidFill>
              </a:rPr>
              <a:t>「いいな」と</a:t>
            </a:r>
            <a:r>
              <a:rPr lang="ja-JP" altLang="en-US" sz="1050" b="1" dirty="0">
                <a:solidFill>
                  <a:srgbClr val="0070C0"/>
                </a:solidFill>
              </a:rPr>
              <a:t>思う未来を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r>
              <a:rPr lang="ja-JP" altLang="en-US" sz="1050" b="1" dirty="0" smtClean="0">
                <a:solidFill>
                  <a:srgbClr val="0070C0"/>
                </a:solidFill>
              </a:rPr>
              <a:t>いくつ</a:t>
            </a:r>
            <a:r>
              <a:rPr lang="ja-JP" altLang="en-US" sz="1050" b="1" dirty="0">
                <a:solidFill>
                  <a:srgbClr val="0070C0"/>
                </a:solidFill>
              </a:rPr>
              <a:t>でも選んで</a:t>
            </a:r>
            <a:r>
              <a:rPr lang="ja-JP" altLang="en-US" sz="1050" b="1" dirty="0" smtClean="0">
                <a:solidFill>
                  <a:srgbClr val="0070C0"/>
                </a:solidFill>
              </a:rPr>
              <a:t>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pic>
        <p:nvPicPr>
          <p:cNvPr id="88" name="図 8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35" y="2912785"/>
            <a:ext cx="558412" cy="505024"/>
          </a:xfrm>
          <a:prstGeom prst="rect">
            <a:avLst/>
          </a:prstGeom>
        </p:spPr>
      </p:pic>
      <p:sp>
        <p:nvSpPr>
          <p:cNvPr id="89" name="テキスト ボックス 88"/>
          <p:cNvSpPr txBox="1"/>
          <p:nvPr/>
        </p:nvSpPr>
        <p:spPr>
          <a:xfrm>
            <a:off x="502859" y="3458425"/>
            <a:ext cx="58911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□</a:t>
            </a:r>
            <a:r>
              <a:rPr lang="ja-JP" altLang="en-US" sz="1400" b="1" dirty="0" smtClean="0">
                <a:latin typeface="+mn-ea"/>
              </a:rPr>
              <a:t>病気を未然に防ぎ、テクノロジーが健康な暮らしをサポート</a:t>
            </a:r>
            <a:r>
              <a:rPr lang="ja-JP" altLang="en-US" sz="1400" b="1" dirty="0" smtClean="0">
                <a:latin typeface="+mn-ea"/>
              </a:rPr>
              <a:t>する未来</a:t>
            </a:r>
            <a:endParaRPr lang="en-US" altLang="ja-JP" sz="1400" b="1" dirty="0" smtClean="0">
              <a:latin typeface="+mn-ea"/>
            </a:endParaRPr>
          </a:p>
          <a:p>
            <a:pPr lvl="0"/>
            <a:r>
              <a:rPr lang="ja-JP" altLang="en-US" sz="1400" b="1" dirty="0" smtClean="0">
                <a:latin typeface="+mn-ea"/>
              </a:rPr>
              <a:t>□どんな病気も治すことが</a:t>
            </a:r>
            <a:r>
              <a:rPr lang="ja-JP" altLang="en-US" sz="1400" b="1" dirty="0" smtClean="0">
                <a:latin typeface="+mn-ea"/>
              </a:rPr>
              <a:t>できる未来</a:t>
            </a:r>
            <a:endParaRPr lang="en-US" altLang="ja-JP" sz="1400" b="1" dirty="0" smtClean="0">
              <a:latin typeface="+mn-ea"/>
            </a:endParaRPr>
          </a:p>
          <a:p>
            <a:pPr lvl="0"/>
            <a:r>
              <a:rPr lang="ja-JP" altLang="en-US" sz="1400" b="1" dirty="0" smtClean="0">
                <a:latin typeface="+mn-ea"/>
              </a:rPr>
              <a:t>□いつでもどこからでも治療を</a:t>
            </a:r>
            <a:r>
              <a:rPr lang="ja-JP" altLang="en-US" sz="1400" b="1" dirty="0" smtClean="0">
                <a:latin typeface="+mn-ea"/>
              </a:rPr>
              <a:t>受けられる未来</a:t>
            </a:r>
            <a:endParaRPr lang="en-US" altLang="ja-JP" sz="300" b="1" dirty="0" smtClean="0">
              <a:solidFill>
                <a:prstClr val="black"/>
              </a:solidFill>
              <a:latin typeface="+mn-ea"/>
            </a:endParaRPr>
          </a:p>
          <a:p>
            <a:pPr lvl="0"/>
            <a:r>
              <a:rPr lang="ja-JP" altLang="en-US" sz="1400" b="1" dirty="0" smtClean="0">
                <a:solidFill>
                  <a:prstClr val="black"/>
                </a:solidFill>
                <a:latin typeface="+mn-ea"/>
              </a:rPr>
              <a:t>□その他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  <a:cs typeface="+mn-cs"/>
              </a:rPr>
              <a:t>　　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游ゴシック" panose="020B0400000000000000" pitchFamily="50" charset="-128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 flipV="1">
            <a:off x="1504088" y="4424804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コネクタ 90"/>
          <p:cNvCxnSpPr/>
          <p:nvPr/>
        </p:nvCxnSpPr>
        <p:spPr>
          <a:xfrm flipV="1">
            <a:off x="1494500" y="4688874"/>
            <a:ext cx="4391142" cy="20243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正方形/長方形 91"/>
          <p:cNvSpPr/>
          <p:nvPr/>
        </p:nvSpPr>
        <p:spPr>
          <a:xfrm rot="21021634">
            <a:off x="13391" y="2908379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grpSp>
        <p:nvGrpSpPr>
          <p:cNvPr id="93" name="グループ化 92"/>
          <p:cNvGrpSpPr/>
          <p:nvPr/>
        </p:nvGrpSpPr>
        <p:grpSpPr>
          <a:xfrm flipH="1">
            <a:off x="715773" y="191132"/>
            <a:ext cx="1733701" cy="635750"/>
            <a:chOff x="-80720" y="173234"/>
            <a:chExt cx="1716988" cy="639010"/>
          </a:xfrm>
        </p:grpSpPr>
        <p:grpSp>
          <p:nvGrpSpPr>
            <p:cNvPr id="94" name="グループ化 93"/>
            <p:cNvGrpSpPr/>
            <p:nvPr/>
          </p:nvGrpSpPr>
          <p:grpSpPr>
            <a:xfrm>
              <a:off x="120234" y="173234"/>
              <a:ext cx="1516034" cy="639010"/>
              <a:chOff x="-4152998" y="981777"/>
              <a:chExt cx="2143197" cy="860786"/>
            </a:xfrm>
          </p:grpSpPr>
          <p:sp>
            <p:nvSpPr>
              <p:cNvPr id="96" name="楕円 95"/>
              <p:cNvSpPr/>
              <p:nvPr/>
            </p:nvSpPr>
            <p:spPr>
              <a:xfrm>
                <a:off x="-3649706" y="1062681"/>
                <a:ext cx="676405" cy="77988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7" name="楕円 96"/>
              <p:cNvSpPr/>
              <p:nvPr/>
            </p:nvSpPr>
            <p:spPr>
              <a:xfrm>
                <a:off x="-3121508" y="1005959"/>
                <a:ext cx="488377" cy="769096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8" name="楕円 97"/>
              <p:cNvSpPr/>
              <p:nvPr/>
            </p:nvSpPr>
            <p:spPr>
              <a:xfrm rot="5400000">
                <a:off x="-2779127" y="1163531"/>
                <a:ext cx="613794" cy="577021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99" name="楕円 98"/>
              <p:cNvSpPr/>
              <p:nvPr/>
            </p:nvSpPr>
            <p:spPr>
              <a:xfrm>
                <a:off x="-4152998" y="981777"/>
                <a:ext cx="805186" cy="776502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sp>
            <p:nvSpPr>
              <p:cNvPr id="100" name="楕円 99"/>
              <p:cNvSpPr/>
              <p:nvPr/>
            </p:nvSpPr>
            <p:spPr>
              <a:xfrm>
                <a:off x="-2357633" y="1196094"/>
                <a:ext cx="347832" cy="373484"/>
              </a:xfrm>
              <a:prstGeom prst="ellipse">
                <a:avLst/>
              </a:prstGeom>
              <a:solidFill>
                <a:srgbClr val="E6001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</p:grpSp>
        <p:sp>
          <p:nvSpPr>
            <p:cNvPr id="95" name="正方形/長方形 94"/>
            <p:cNvSpPr/>
            <p:nvPr/>
          </p:nvSpPr>
          <p:spPr>
            <a:xfrm>
              <a:off x="-80720" y="266103"/>
              <a:ext cx="1512896" cy="40216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000" b="1" i="0" u="none" strike="noStrike" kern="1200" cap="none" spc="0" normalizeH="0" baseline="0" noProof="0" dirty="0" smtClean="0">
                  <a:ln w="19050">
                    <a:solidFill>
                      <a:prstClr val="white"/>
                    </a:solidFill>
                  </a:ln>
                  <a:solidFill>
                    <a:prstClr val="white"/>
                  </a:solidFill>
                  <a:effectLst/>
                  <a:uLnTx/>
                  <a:uFillTx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+mn-cs"/>
                </a:rPr>
                <a:t>トピック</a:t>
              </a:r>
              <a:endParaRPr kumimoji="0" lang="ja-JP" altLang="en-US" sz="2000" b="0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endParaRPr>
            </a:p>
          </p:txBody>
        </p:sp>
      </p:grpSp>
      <p:sp>
        <p:nvSpPr>
          <p:cNvPr id="101" name="角丸四角形 100"/>
          <p:cNvSpPr/>
          <p:nvPr/>
        </p:nvSpPr>
        <p:spPr>
          <a:xfrm>
            <a:off x="4392955" y="5156543"/>
            <a:ext cx="2329281" cy="71564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102" name="グループ化 101"/>
          <p:cNvGrpSpPr/>
          <p:nvPr/>
        </p:nvGrpSpPr>
        <p:grpSpPr>
          <a:xfrm>
            <a:off x="4845231" y="5069516"/>
            <a:ext cx="1811412" cy="802672"/>
            <a:chOff x="6839405" y="4628866"/>
            <a:chExt cx="2473996" cy="535540"/>
          </a:xfrm>
        </p:grpSpPr>
        <p:sp>
          <p:nvSpPr>
            <p:cNvPr id="103" name="楕円 102"/>
            <p:cNvSpPr/>
            <p:nvPr/>
          </p:nvSpPr>
          <p:spPr>
            <a:xfrm>
              <a:off x="6946959" y="4628866"/>
              <a:ext cx="2258888" cy="503529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104" name="図 103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6839405" y="4648457"/>
              <a:ext cx="2473996" cy="515949"/>
            </a:xfrm>
            <a:prstGeom prst="rect">
              <a:avLst/>
            </a:prstGeom>
          </p:spPr>
        </p:pic>
      </p:grpSp>
      <p:sp>
        <p:nvSpPr>
          <p:cNvPr id="105" name="正方形/長方形 104"/>
          <p:cNvSpPr/>
          <p:nvPr/>
        </p:nvSpPr>
        <p:spPr>
          <a:xfrm>
            <a:off x="4881064" y="5134149"/>
            <a:ext cx="1625834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現状を把握し、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技術や取り組みなども</a:t>
            </a:r>
            <a:endParaRPr lang="en-US" altLang="ja-JP" sz="1050" b="1" dirty="0" smtClean="0">
              <a:solidFill>
                <a:srgbClr val="0070C0"/>
              </a:solidFill>
            </a:endParaRPr>
          </a:p>
          <a:p>
            <a:pPr algn="ctr"/>
            <a:r>
              <a:rPr lang="ja-JP" altLang="en-US" sz="1050" b="1" dirty="0" smtClean="0">
                <a:solidFill>
                  <a:srgbClr val="0070C0"/>
                </a:solidFill>
              </a:rPr>
              <a:t>調べてみよう！</a:t>
            </a:r>
            <a:endParaRPr lang="ja-JP" altLang="en-US" sz="1050" b="1" dirty="0">
              <a:solidFill>
                <a:srgbClr val="0070C0"/>
              </a:solidFill>
            </a:endParaRPr>
          </a:p>
        </p:txBody>
      </p:sp>
      <p:sp>
        <p:nvSpPr>
          <p:cNvPr id="106" name="角丸四角形 105"/>
          <p:cNvSpPr/>
          <p:nvPr/>
        </p:nvSpPr>
        <p:spPr>
          <a:xfrm>
            <a:off x="691261" y="5236370"/>
            <a:ext cx="4111647" cy="365789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今は何が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起きて</a:t>
            </a: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いるかな？</a:t>
            </a:r>
            <a:r>
              <a:rPr kumimoji="1" lang="ja-JP" alt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どんな状況かな？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7" name="正方形/長方形 106"/>
          <p:cNvSpPr/>
          <p:nvPr/>
        </p:nvSpPr>
        <p:spPr>
          <a:xfrm rot="21021634">
            <a:off x="63321" y="5095523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08" name="図 10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680" y="5069516"/>
            <a:ext cx="590048" cy="590048"/>
          </a:xfrm>
          <a:prstGeom prst="rect">
            <a:avLst/>
          </a:prstGeom>
        </p:spPr>
      </p:pic>
      <p:pic>
        <p:nvPicPr>
          <p:cNvPr id="109" name="図 10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841" y="1855318"/>
            <a:ext cx="766788" cy="884481"/>
          </a:xfrm>
          <a:prstGeom prst="rect">
            <a:avLst/>
          </a:prstGeom>
        </p:spPr>
      </p:pic>
      <p:sp>
        <p:nvSpPr>
          <p:cNvPr id="111" name="正方形/長方形 110"/>
          <p:cNvSpPr/>
          <p:nvPr/>
        </p:nvSpPr>
        <p:spPr>
          <a:xfrm>
            <a:off x="334042" y="1020526"/>
            <a:ext cx="6119323" cy="385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907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健康な生活が続く未来</a:t>
            </a:r>
            <a:endParaRPr lang="ja-JP" altLang="en-US" sz="1907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/>
          <p:cNvSpPr/>
          <p:nvPr/>
        </p:nvSpPr>
        <p:spPr>
          <a:xfrm>
            <a:off x="438565" y="5675648"/>
            <a:ext cx="414798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ライフ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サイエンス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とは？その取り組み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例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は？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455037" y="7788346"/>
            <a:ext cx="37658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ヘルスケアとは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？その取り組み例は？</a:t>
            </a:r>
            <a:r>
              <a:rPr lang="en-US" altLang="ja-JP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091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" y="3681516"/>
            <a:ext cx="6717792" cy="4680716"/>
          </a:xfrm>
          <a:prstGeom prst="rect">
            <a:avLst/>
          </a:prstGeom>
        </p:spPr>
      </p:pic>
      <p:grpSp>
        <p:nvGrpSpPr>
          <p:cNvPr id="6" name="グループ化 5"/>
          <p:cNvGrpSpPr/>
          <p:nvPr/>
        </p:nvGrpSpPr>
        <p:grpSpPr>
          <a:xfrm>
            <a:off x="3479833" y="6480971"/>
            <a:ext cx="2975124" cy="560996"/>
            <a:chOff x="1991604" y="4488834"/>
            <a:chExt cx="3730928" cy="538355"/>
          </a:xfrm>
        </p:grpSpPr>
        <p:sp>
          <p:nvSpPr>
            <p:cNvPr id="7" name="楕円 6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8" name="図 7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3"/>
              <a:ext cx="3730928" cy="531866"/>
            </a:xfrm>
            <a:prstGeom prst="rect">
              <a:avLst/>
            </a:prstGeom>
          </p:spPr>
        </p:pic>
      </p:grpSp>
      <p:sp>
        <p:nvSpPr>
          <p:cNvPr id="9" name="テキスト ボックス 8"/>
          <p:cNvSpPr txBox="1"/>
          <p:nvPr/>
        </p:nvSpPr>
        <p:spPr>
          <a:xfrm>
            <a:off x="363355" y="8362930"/>
            <a:ext cx="3322988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文献（</a:t>
            </a:r>
            <a:r>
              <a:rPr lang="ja-JP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閲覧したサイト名または</a:t>
            </a:r>
            <a:r>
              <a:rPr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URL</a:t>
            </a:r>
            <a:r>
              <a:rPr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）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89742" y="775867"/>
            <a:ext cx="6065215" cy="2814808"/>
          </a:xfrm>
          <a:prstGeom prst="roundRect">
            <a:avLst>
              <a:gd name="adj" fmla="val 6892"/>
            </a:avLst>
          </a:prstGeom>
          <a:noFill/>
          <a:ln w="76200" cmpd="thinThick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551028" y="642038"/>
            <a:ext cx="2580159" cy="28493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これから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できそうなアイデア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05742" y="1043105"/>
            <a:ext cx="4604767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●ヘスルケアにおいて、社会としてできそうなことは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 flipV="1">
            <a:off x="525194" y="128866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V="1">
            <a:off x="554116" y="156474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V="1">
            <a:off x="554116" y="185118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 flipV="1">
            <a:off x="554116" y="2618736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V="1">
            <a:off x="554116" y="2894817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 flipV="1">
            <a:off x="554116" y="318125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コネクタ 19"/>
          <p:cNvCxnSpPr/>
          <p:nvPr/>
        </p:nvCxnSpPr>
        <p:spPr>
          <a:xfrm flipV="1">
            <a:off x="554116" y="2143781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コネクタ 20"/>
          <p:cNvCxnSpPr/>
          <p:nvPr/>
        </p:nvCxnSpPr>
        <p:spPr>
          <a:xfrm flipV="1">
            <a:off x="644873" y="7315732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flipV="1">
            <a:off x="644873" y="7591813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644873" y="7878248"/>
            <a:ext cx="5584738" cy="5331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角丸四角形 29"/>
          <p:cNvSpPr/>
          <p:nvPr/>
        </p:nvSpPr>
        <p:spPr>
          <a:xfrm>
            <a:off x="3294337" y="3749686"/>
            <a:ext cx="3147663" cy="283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3516677" y="3689906"/>
            <a:ext cx="2925323" cy="560993"/>
            <a:chOff x="1991604" y="4488834"/>
            <a:chExt cx="3730928" cy="538352"/>
          </a:xfrm>
        </p:grpSpPr>
        <p:sp>
          <p:nvSpPr>
            <p:cNvPr id="32" name="楕円 31"/>
            <p:cNvSpPr/>
            <p:nvPr/>
          </p:nvSpPr>
          <p:spPr>
            <a:xfrm>
              <a:off x="2153178" y="4488834"/>
              <a:ext cx="3406533" cy="519063"/>
            </a:xfrm>
            <a:prstGeom prst="ellipse">
              <a:avLst/>
            </a:prstGeom>
            <a:solidFill>
              <a:srgbClr val="0168B7">
                <a:alpha val="1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pic>
          <p:nvPicPr>
            <p:cNvPr id="33" name="図 32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48" t="8546" r="8132" b="1"/>
            <a:stretch/>
          </p:blipFill>
          <p:spPr>
            <a:xfrm>
              <a:off x="1991604" y="4495320"/>
              <a:ext cx="3730928" cy="531866"/>
            </a:xfrm>
            <a:prstGeom prst="rect">
              <a:avLst/>
            </a:prstGeom>
          </p:spPr>
        </p:pic>
      </p:grpSp>
      <p:sp>
        <p:nvSpPr>
          <p:cNvPr id="34" name="正方形/長方形 33"/>
          <p:cNvSpPr/>
          <p:nvPr/>
        </p:nvSpPr>
        <p:spPr>
          <a:xfrm>
            <a:off x="3699837" y="3707471"/>
            <a:ext cx="256753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上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で書いたアイデアは、どうしたら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実現できそうか、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調べてみよう！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559" y="473256"/>
            <a:ext cx="558412" cy="505024"/>
          </a:xfrm>
          <a:prstGeom prst="rect">
            <a:avLst/>
          </a:prstGeom>
        </p:spPr>
      </p:pic>
      <p:sp>
        <p:nvSpPr>
          <p:cNvPr id="36" name="正方形/長方形 35"/>
          <p:cNvSpPr/>
          <p:nvPr/>
        </p:nvSpPr>
        <p:spPr>
          <a:xfrm rot="21021634">
            <a:off x="131311" y="333540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考える！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72328" y="3697720"/>
            <a:ext cx="2812093" cy="328571"/>
          </a:xfrm>
          <a:prstGeom prst="roundRect">
            <a:avLst/>
          </a:prstGeom>
          <a:solidFill>
            <a:srgbClr val="E5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r>
              <a:rPr kumimoji="1" lang="ja-JP" altLang="en-US" sz="1200" b="1" dirty="0" smtClean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アイデア</a:t>
            </a:r>
            <a:r>
              <a:rPr kumimoji="1" lang="ja-JP" altLang="en-US" sz="1200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を実現するための方法</a:t>
            </a:r>
          </a:p>
        </p:txBody>
      </p:sp>
      <p:pic>
        <p:nvPicPr>
          <p:cNvPr id="38" name="図 3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225" y="3579511"/>
            <a:ext cx="491063" cy="491063"/>
          </a:xfrm>
          <a:prstGeom prst="rect">
            <a:avLst/>
          </a:prstGeom>
        </p:spPr>
      </p:pic>
      <p:sp>
        <p:nvSpPr>
          <p:cNvPr id="39" name="正方形/長方形 38"/>
          <p:cNvSpPr/>
          <p:nvPr/>
        </p:nvSpPr>
        <p:spPr>
          <a:xfrm rot="21021634">
            <a:off x="914" y="3647999"/>
            <a:ext cx="8394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E50012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調べる！</a:t>
            </a:r>
            <a:endParaRPr kumimoji="0" lang="ja-JP" altLang="en-US" sz="1050" b="1" i="0" u="none" strike="noStrike" kern="1200" cap="none" spc="0" normalizeH="0" baseline="0" noProof="0" dirty="0">
              <a:ln>
                <a:noFill/>
              </a:ln>
              <a:solidFill>
                <a:srgbClr val="E50012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3509625" y="6497224"/>
            <a:ext cx="286614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　探究はまだまだ続く！</a:t>
            </a:r>
            <a:endParaRPr kumimoji="1" lang="en-US" altLang="ja-JP" sz="1050" b="1" dirty="0" smtClean="0">
              <a:solidFill>
                <a:srgbClr val="0068B6"/>
              </a:solidFill>
              <a:latin typeface="+mn-ea"/>
            </a:endParaRPr>
          </a:p>
          <a:p>
            <a:pPr lvl="0" algn="ctr">
              <a:defRPr/>
            </a:pP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気</a:t>
            </a:r>
            <a:r>
              <a:rPr kumimoji="1" lang="ja-JP" altLang="en-US" sz="1050" b="1" dirty="0" smtClean="0">
                <a:solidFill>
                  <a:srgbClr val="0068B6"/>
                </a:solidFill>
                <a:latin typeface="+mn-ea"/>
              </a:rPr>
              <a:t>になったことなど</a:t>
            </a:r>
            <a:r>
              <a:rPr kumimoji="1" lang="ja-JP" alt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8B6"/>
                </a:solidFill>
                <a:effectLst/>
                <a:uLnTx/>
                <a:uFillTx/>
                <a:latin typeface="+mn-ea"/>
              </a:rPr>
              <a:t>を書いておこう</a:t>
            </a:r>
            <a:r>
              <a:rPr kumimoji="1" lang="ja-JP" altLang="en-US" sz="1050" b="1" dirty="0">
                <a:solidFill>
                  <a:srgbClr val="0068B6"/>
                </a:solidFill>
                <a:latin typeface="+mn-ea"/>
              </a:rPr>
              <a:t>！</a:t>
            </a:r>
            <a:endParaRPr kumimoji="1" lang="en-US" altLang="ja-JP" sz="1050" b="1" i="0" u="none" strike="noStrike" kern="1200" cap="none" spc="0" normalizeH="0" baseline="0" noProof="0" dirty="0" smtClean="0">
              <a:ln>
                <a:noFill/>
              </a:ln>
              <a:solidFill>
                <a:srgbClr val="0068B6"/>
              </a:solidFill>
              <a:effectLst/>
              <a:uLnTx/>
              <a:uFillTx/>
              <a:latin typeface="+mn-ea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363978" y="6651209"/>
            <a:ext cx="2473351" cy="272807"/>
            <a:chOff x="340118" y="6630260"/>
            <a:chExt cx="1913047" cy="388635"/>
          </a:xfrm>
          <a:solidFill>
            <a:srgbClr val="0068B6"/>
          </a:solidFill>
        </p:grpSpPr>
        <p:sp>
          <p:nvSpPr>
            <p:cNvPr id="42" name="角丸四角形 41"/>
            <p:cNvSpPr/>
            <p:nvPr/>
          </p:nvSpPr>
          <p:spPr>
            <a:xfrm>
              <a:off x="340118" y="6630261"/>
              <a:ext cx="1584132" cy="388634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山形 42"/>
            <p:cNvSpPr/>
            <p:nvPr/>
          </p:nvSpPr>
          <p:spPr>
            <a:xfrm rot="10800000">
              <a:off x="1666142" y="6630260"/>
              <a:ext cx="587023" cy="388633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44" name="角丸四角形 43"/>
          <p:cNvSpPr/>
          <p:nvPr/>
        </p:nvSpPr>
        <p:spPr>
          <a:xfrm>
            <a:off x="363978" y="6676045"/>
            <a:ext cx="2923978" cy="25927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もっと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調べたいと思った</a:t>
            </a:r>
            <a:r>
              <a:rPr kumimoji="1" lang="ja-JP" altLang="en-US" sz="12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こと</a:t>
            </a:r>
            <a:endParaRPr kumimoji="1" lang="ja-JP" altLang="en-US" sz="12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06744" y="8325474"/>
            <a:ext cx="6181267" cy="1228824"/>
          </a:xfrm>
          <a:prstGeom prst="rect">
            <a:avLst/>
          </a:prstGeom>
          <a:noFill/>
          <a:ln w="28575"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05742" y="2172324"/>
            <a:ext cx="496111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●ヘルスケアにおいて、これから自分にできそうなことは</a:t>
            </a:r>
            <a:r>
              <a:rPr kumimoji="1" lang="en-US" altLang="ja-JP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？</a:t>
            </a:r>
            <a:endParaRPr kumimoji="1" lang="en-US" altLang="ja-JP" sz="1200" b="1" dirty="0" smtClean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defRPr/>
            </a:pP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今日からできることや長期的に考えていくこと</a:t>
            </a:r>
            <a:r>
              <a:rPr kumimoji="1" lang="en-US" altLang="ja-JP" sz="1200" b="1" dirty="0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defRPr/>
            </a:pPr>
            <a:endParaRPr kumimoji="1" lang="ja-JP" altLang="en-US" sz="1200" b="1" dirty="0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角丸四角形 23"/>
          <p:cNvSpPr/>
          <p:nvPr/>
        </p:nvSpPr>
        <p:spPr>
          <a:xfrm>
            <a:off x="3131187" y="635075"/>
            <a:ext cx="3116148" cy="28585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grpSp>
        <p:nvGrpSpPr>
          <p:cNvPr id="25" name="グループ化 24"/>
          <p:cNvGrpSpPr/>
          <p:nvPr/>
        </p:nvGrpSpPr>
        <p:grpSpPr>
          <a:xfrm>
            <a:off x="3218790" y="523667"/>
            <a:ext cx="2759281" cy="575319"/>
            <a:chOff x="7682561" y="1973090"/>
            <a:chExt cx="2759281" cy="575319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7682561" y="1973090"/>
              <a:ext cx="2759281" cy="575319"/>
              <a:chOff x="1997085" y="4328989"/>
              <a:chExt cx="3683078" cy="552100"/>
            </a:xfrm>
          </p:grpSpPr>
          <p:sp>
            <p:nvSpPr>
              <p:cNvPr id="28" name="楕円 27"/>
              <p:cNvSpPr/>
              <p:nvPr/>
            </p:nvSpPr>
            <p:spPr>
              <a:xfrm>
                <a:off x="2143239" y="4328989"/>
                <a:ext cx="3406534" cy="519063"/>
              </a:xfrm>
              <a:prstGeom prst="ellipse">
                <a:avLst/>
              </a:prstGeom>
              <a:solidFill>
                <a:srgbClr val="0168B7">
                  <a:alpha val="18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游ゴシック" panose="020B0400000000000000" pitchFamily="50" charset="-128"/>
                  <a:cs typeface="+mn-cs"/>
                </a:endParaRPr>
              </a:p>
            </p:txBody>
          </p:sp>
          <p:pic>
            <p:nvPicPr>
              <p:cNvPr id="29" name="図 28"/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848" t="8546" r="8132" b="1"/>
              <a:stretch/>
            </p:blipFill>
            <p:spPr>
              <a:xfrm>
                <a:off x="1997085" y="4349223"/>
                <a:ext cx="3683078" cy="531866"/>
              </a:xfrm>
              <a:prstGeom prst="rect">
                <a:avLst/>
              </a:prstGeom>
            </p:spPr>
          </p:pic>
        </p:grpSp>
        <p:sp>
          <p:nvSpPr>
            <p:cNvPr id="27" name="正方形/長方形 26"/>
            <p:cNvSpPr/>
            <p:nvPr/>
          </p:nvSpPr>
          <p:spPr>
            <a:xfrm>
              <a:off x="7969072" y="2046780"/>
              <a:ext cx="2329429" cy="4154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r>
                <a:rPr lang="ja-JP" altLang="en-US" sz="1050" b="1" dirty="0" smtClean="0">
                  <a:solidFill>
                    <a:srgbClr val="0068B6"/>
                  </a:solidFill>
                  <a:latin typeface="+mn-ea"/>
                </a:rPr>
                <a:t>実現するのが難しそうなことでも、いったん書いてみよう！</a:t>
              </a:r>
              <a:endParaRPr kumimoji="1" lang="en-US" altLang="ja-JP" sz="1050" b="1" dirty="0">
                <a:solidFill>
                  <a:srgbClr val="0068B6"/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6728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906000"/>
          </a:xfrm>
          <a:prstGeom prst="rect">
            <a:avLst/>
          </a:prstGeom>
        </p:spPr>
      </p:pic>
      <p:sp>
        <p:nvSpPr>
          <p:cNvPr id="15" name="正方形/長方形 14"/>
          <p:cNvSpPr/>
          <p:nvPr/>
        </p:nvSpPr>
        <p:spPr>
          <a:xfrm>
            <a:off x="1631396" y="666716"/>
            <a:ext cx="3661328" cy="182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3008">
              <a:defRPr/>
            </a:pPr>
            <a:endParaRPr kumimoji="1" lang="ja-JP" altLang="en-US" sz="1783">
              <a:solidFill>
                <a:prstClr val="white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214202" y="258460"/>
            <a:ext cx="2364750" cy="35381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 defTabSz="453008">
              <a:defRPr/>
            </a:pPr>
            <a:r>
              <a:rPr kumimoji="1" lang="ja-JP" altLang="en-US" sz="1699" b="1" dirty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健康な生活が続く未来</a:t>
            </a:r>
            <a:endParaRPr kumimoji="1" lang="ja-JP" altLang="en-US" sz="1699" b="1" dirty="0">
              <a:solidFill>
                <a:srgbClr val="A5A5A5">
                  <a:lumMod val="50000"/>
                </a:srgbClr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198122" y="879964"/>
            <a:ext cx="2276160" cy="1761860"/>
          </a:xfrm>
          <a:prstGeom prst="roundRect">
            <a:avLst>
              <a:gd name="adj" fmla="val 52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3008">
              <a:defRPr/>
            </a:pPr>
            <a:endParaRPr lang="en-US" altLang="ja-JP" sz="1585" b="1" dirty="0">
              <a:solidFill>
                <a:srgbClr val="0070C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553468" y="1826366"/>
            <a:ext cx="4079371" cy="805425"/>
          </a:xfrm>
          <a:prstGeom prst="roundRect">
            <a:avLst>
              <a:gd name="adj" fmla="val 4882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3008">
              <a:defRPr/>
            </a:pPr>
            <a:endParaRPr lang="ja-JP" altLang="en-US" sz="1783" b="1" dirty="0">
              <a:solidFill>
                <a:srgbClr val="0070C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553468" y="910389"/>
            <a:ext cx="4079371" cy="855740"/>
          </a:xfrm>
          <a:prstGeom prst="roundRect">
            <a:avLst>
              <a:gd name="adj" fmla="val 11893"/>
            </a:avLst>
          </a:prstGeom>
          <a:solidFill>
            <a:schemeClr val="bg1">
              <a:lumMod val="95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3008">
              <a:defRPr/>
            </a:pPr>
            <a:endParaRPr lang="en-US" altLang="ja-JP" sz="1783" b="1" dirty="0">
              <a:solidFill>
                <a:srgbClr val="0070C0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2644821" y="2075552"/>
            <a:ext cx="4214005" cy="275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3008">
              <a:defRPr/>
            </a:pPr>
            <a:endParaRPr kumimoji="1" lang="en-US" altLang="ja-JP" sz="1189" b="1" dirty="0">
              <a:solidFill>
                <a:prstClr val="black"/>
              </a:solidFill>
              <a:latin typeface="Calibri" panose="020F0502020204030204"/>
              <a:ea typeface="游ゴシック" panose="020B0400000000000000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620944" y="1800784"/>
            <a:ext cx="1303563" cy="2666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3008">
              <a:defRPr/>
            </a:pPr>
            <a:r>
              <a:rPr lang="ja-JP" altLang="en-US" sz="1133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＜取り組み</a:t>
            </a:r>
            <a:r>
              <a:rPr lang="ja-JP" altLang="en-US" sz="944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など</a:t>
            </a:r>
            <a:r>
              <a:rPr lang="ja-JP" altLang="en-US" sz="1133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＞</a:t>
            </a:r>
            <a:endParaRPr lang="en-US" altLang="ja-JP" sz="1133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3844181" y="968670"/>
            <a:ext cx="768160" cy="2666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53008">
              <a:defRPr/>
            </a:pPr>
            <a:r>
              <a:rPr lang="ja-JP" altLang="en-US" sz="1133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＜考え＞</a:t>
            </a:r>
            <a:endParaRPr lang="en-US" altLang="ja-JP" sz="1133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1"/>
          <p:cNvSpPr/>
          <p:nvPr/>
        </p:nvSpPr>
        <p:spPr>
          <a:xfrm>
            <a:off x="166332" y="268071"/>
            <a:ext cx="1148336" cy="341663"/>
          </a:xfrm>
          <a:prstGeom prst="roundRect">
            <a:avLst/>
          </a:prstGeom>
          <a:solidFill>
            <a:srgbClr val="006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3008">
              <a:defRPr/>
            </a:pPr>
            <a:r>
              <a:rPr kumimoji="1" lang="ja-JP" altLang="en-US" sz="1387" b="1" dirty="0">
                <a:solidFill>
                  <a:prstClr val="white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参考資料</a:t>
            </a:r>
            <a:endParaRPr kumimoji="1" lang="ja-JP" altLang="en-US" sz="1189" b="1" dirty="0">
              <a:solidFill>
                <a:prstClr val="white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41883" y="647935"/>
            <a:ext cx="5040356" cy="266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3008">
              <a:defRPr/>
            </a:pPr>
            <a:r>
              <a:rPr kumimoji="1" lang="ja-JP" altLang="en-US" sz="1133" b="1" dirty="0">
                <a:solidFill>
                  <a:srgbClr val="A5A5A5">
                    <a:lumMod val="50000"/>
                  </a:srgb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トピックにつながりのある技術や考え、取り組みなど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2295483" y="528678"/>
            <a:ext cx="2345618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251399" y="1006088"/>
            <a:ext cx="2126537" cy="1386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kumimoji="1" lang="en-US" altLang="ja-JP" sz="1133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39" b="1" dirty="0">
                <a:latin typeface="+mn-ea"/>
              </a:rPr>
              <a:t>・</a:t>
            </a:r>
            <a:r>
              <a:rPr kumimoji="1" lang="en-US" altLang="ja-JP" sz="1039" b="1" dirty="0" err="1">
                <a:latin typeface="+mn-ea"/>
              </a:rPr>
              <a:t>iPS</a:t>
            </a:r>
            <a:r>
              <a:rPr kumimoji="1" lang="ja-JP" altLang="en-US" sz="1039" b="1" dirty="0">
                <a:latin typeface="+mn-ea"/>
              </a:rPr>
              <a:t>細胞　再生医療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・ウェアラアブル端末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・スマートミラー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・睡眠測定デバイス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・スマートバスマット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・ウェルネストイレ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・感染症予防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511822" y="1178583"/>
            <a:ext cx="4182687" cy="412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39" b="1" dirty="0">
                <a:latin typeface="+mn-ea"/>
              </a:rPr>
              <a:t>・生活習慣病を防ぐための啓蒙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・病気やけがの回復後も生活の質</a:t>
            </a:r>
            <a:r>
              <a:rPr kumimoji="1" lang="en-US" altLang="ja-JP" sz="1039" b="1" dirty="0">
                <a:latin typeface="+mn-ea"/>
              </a:rPr>
              <a:t>(QOL)</a:t>
            </a:r>
            <a:r>
              <a:rPr kumimoji="1" lang="ja-JP" altLang="en-US" sz="1039" b="1" dirty="0">
                <a:latin typeface="+mn-ea"/>
              </a:rPr>
              <a:t>を下げない工夫</a:t>
            </a:r>
            <a:r>
              <a:rPr kumimoji="1" lang="ja-JP" altLang="en-US" sz="1039" dirty="0"/>
              <a:t>　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34359" y="1991773"/>
            <a:ext cx="4038403" cy="572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39" b="1" dirty="0">
                <a:latin typeface="+mn-ea"/>
              </a:rPr>
              <a:t>・スマートライフプロジェクト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</a:t>
            </a:r>
            <a:r>
              <a:rPr kumimoji="1" lang="en-US" altLang="ja-JP" sz="1039" b="1" dirty="0">
                <a:latin typeface="+mn-ea"/>
              </a:rPr>
              <a:t>10</a:t>
            </a:r>
            <a:r>
              <a:rPr kumimoji="1" lang="ja-JP" altLang="en-US" sz="1039" b="1" dirty="0">
                <a:latin typeface="+mn-ea"/>
              </a:rPr>
              <a:t>年若返りプロジェクト</a:t>
            </a:r>
            <a:endParaRPr kumimoji="1" lang="en-US" altLang="ja-JP" sz="1039" b="1" dirty="0">
              <a:latin typeface="+mn-ea"/>
            </a:endParaRPr>
          </a:p>
          <a:p>
            <a:r>
              <a:rPr kumimoji="1" lang="ja-JP" altLang="en-US" sz="1039" b="1" dirty="0">
                <a:latin typeface="+mn-ea"/>
              </a:rPr>
              <a:t>・健康寿命延伸プラン　　・</a:t>
            </a:r>
            <a:r>
              <a:rPr kumimoji="1" lang="en-US" altLang="ja-JP" sz="1039" b="1" dirty="0">
                <a:latin typeface="+mn-ea"/>
              </a:rPr>
              <a:t>8020</a:t>
            </a:r>
            <a:r>
              <a:rPr kumimoji="1" lang="ja-JP" altLang="en-US" sz="1039" b="1" dirty="0">
                <a:latin typeface="+mn-ea"/>
              </a:rPr>
              <a:t>運動　</a:t>
            </a:r>
            <a:r>
              <a:rPr kumimoji="1" lang="ja-JP" altLang="en-US" sz="1039" b="1" dirty="0">
                <a:solidFill>
                  <a:srgbClr val="0070C0"/>
                </a:solidFill>
              </a:rPr>
              <a:t>　　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6465" y="1178583"/>
            <a:ext cx="1657491" cy="484746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835541" y="977853"/>
            <a:ext cx="768160" cy="2666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kumimoji="1" lang="ja-JP" altLang="en-US" sz="1133" b="1" dirty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＜技術＞</a:t>
            </a:r>
            <a:endParaRPr kumimoji="1" lang="en-US" altLang="ja-JP" sz="1133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35" name="グループ化 34"/>
          <p:cNvGrpSpPr/>
          <p:nvPr/>
        </p:nvGrpSpPr>
        <p:grpSpPr>
          <a:xfrm>
            <a:off x="155850" y="9481011"/>
            <a:ext cx="2127539" cy="223138"/>
            <a:chOff x="0" y="0"/>
            <a:chExt cx="2253615" cy="236361"/>
          </a:xfrm>
        </p:grpSpPr>
        <p:sp>
          <p:nvSpPr>
            <p:cNvPr id="37" name="テキスト ボックス 45"/>
            <p:cNvSpPr txBox="1"/>
            <p:nvPr/>
          </p:nvSpPr>
          <p:spPr>
            <a:xfrm>
              <a:off x="0" y="0"/>
              <a:ext cx="2253615" cy="236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5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altLang="en-US" sz="850">
                  <a:solidFill>
                    <a:srgbClr val="000000"/>
                  </a:solidFill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altLang="en-US" sz="1133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0" name="正方形/長方形 39"/>
            <p:cNvSpPr/>
            <p:nvPr/>
          </p:nvSpPr>
          <p:spPr>
            <a:xfrm flipH="1">
              <a:off x="238084" y="44866"/>
              <a:ext cx="277497" cy="180252"/>
            </a:xfrm>
            <a:prstGeom prst="rect">
              <a:avLst/>
            </a:prstGeom>
            <a:solidFill>
              <a:srgbClr val="DEEBF7"/>
            </a:solidFill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1699"/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124133" y="2663251"/>
            <a:ext cx="2127539" cy="223138"/>
            <a:chOff x="0" y="0"/>
            <a:chExt cx="2253615" cy="236361"/>
          </a:xfrm>
        </p:grpSpPr>
        <p:sp>
          <p:nvSpPr>
            <p:cNvPr id="42" name="テキスト ボックス 26"/>
            <p:cNvSpPr txBox="1"/>
            <p:nvPr/>
          </p:nvSpPr>
          <p:spPr>
            <a:xfrm>
              <a:off x="0" y="0"/>
              <a:ext cx="2253615" cy="2363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850" dirty="0">
                  <a:solidFill>
                    <a:srgbClr val="000000"/>
                  </a:solidFill>
                  <a:latin typeface="ＭＳ Ｐゴシック" panose="020B0600070205080204" pitchFamily="50" charset="-128"/>
                  <a:ea typeface="ＭＳ ゴシック" panose="020B0609070205080204" pitchFamily="49" charset="-128"/>
                  <a:cs typeface="ＭＳ ゴシック" panose="020B0609070205080204" pitchFamily="49" charset="-128"/>
                </a:rPr>
                <a:t>※</a:t>
              </a:r>
              <a:r>
                <a:rPr kumimoji="1" lang="ja-JP" altLang="en-US" sz="850" dirty="0">
                  <a:solidFill>
                    <a:srgbClr val="000000"/>
                  </a:solidFill>
                  <a:latin typeface="Calibri" panose="020F0502020204030204" pitchFamily="34" charset="0"/>
                  <a:ea typeface="游ゴシック" panose="020B0400000000000000" pitchFamily="50" charset="-128"/>
                  <a:cs typeface="Times New Roman" panose="02020603050405020304" pitchFamily="18" charset="0"/>
                </a:rPr>
                <a:t>　　　内は動画と関連のあるもの</a:t>
              </a:r>
              <a:endParaRPr lang="ja-JP" altLang="en-US" sz="1133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ＭＳ Ｐゴシック" panose="020B0600070205080204" pitchFamily="50" charset="-128"/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 flipH="1">
              <a:off x="239636" y="25225"/>
              <a:ext cx="277497" cy="180252"/>
            </a:xfrm>
            <a:prstGeom prst="rect">
              <a:avLst/>
            </a:prstGeom>
            <a:noFill/>
            <a:ln w="19050">
              <a:solidFill>
                <a:srgbClr val="0068B6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ja-JP" altLang="en-US" sz="1699"/>
            </a:p>
          </p:txBody>
        </p:sp>
      </p:grpSp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090485"/>
              </p:ext>
            </p:extLst>
          </p:nvPr>
        </p:nvGraphicFramePr>
        <p:xfrm>
          <a:off x="303205" y="3116596"/>
          <a:ext cx="6408716" cy="63290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6860">
                  <a:extLst>
                    <a:ext uri="{9D8B030D-6E8A-4147-A177-3AD203B41FA5}">
                      <a16:colId xmlns:a16="http://schemas.microsoft.com/office/drawing/2014/main" val="2799516758"/>
                    </a:ext>
                  </a:extLst>
                </a:gridCol>
                <a:gridCol w="4309469">
                  <a:extLst>
                    <a:ext uri="{9D8B030D-6E8A-4147-A177-3AD203B41FA5}">
                      <a16:colId xmlns:a16="http://schemas.microsoft.com/office/drawing/2014/main" val="515121853"/>
                    </a:ext>
                  </a:extLst>
                </a:gridCol>
                <a:gridCol w="952387">
                  <a:extLst>
                    <a:ext uri="{9D8B030D-6E8A-4147-A177-3AD203B41FA5}">
                      <a16:colId xmlns:a16="http://schemas.microsoft.com/office/drawing/2014/main" val="2072139737"/>
                    </a:ext>
                  </a:extLst>
                </a:gridCol>
              </a:tblGrid>
              <a:tr h="2666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活用シーン</a:t>
                      </a: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タイトル</a:t>
                      </a:r>
                      <a:endParaRPr kumimoji="1" lang="ja-JP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備考</a:t>
                      </a:r>
                      <a:endParaRPr kumimoji="1" lang="ja-JP" altLang="en-US" sz="10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 marL="90599" marR="90599" marT="45300" marB="45300" anchor="ctr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709851"/>
                  </a:ext>
                </a:extLst>
              </a:tr>
              <a:tr h="59033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万博の目的や意義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年大阪・関西万博　基本計画　</a:t>
                      </a:r>
                      <a:endParaRPr kumimoji="1" lang="en-US" altLang="ja-JP" sz="800" dirty="0" smtClean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公益社団法人</a:t>
                      </a:r>
                      <a:r>
                        <a:rPr lang="en-US" altLang="ja-JP" sz="800" dirty="0" smtClean="0">
                          <a:latin typeface="游ゴシック" panose="020B0400000000000000" pitchFamily="50" charset="-128"/>
                          <a:ea typeface="+mn-ea"/>
                        </a:rPr>
                        <a:t>2025</a:t>
                      </a:r>
                      <a:r>
                        <a:rPr lang="zh-CN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年日本国際博覧会協会</a:t>
                      </a:r>
                      <a:r>
                        <a:rPr lang="ja-JP" altLang="en-US" sz="800" dirty="0" smtClean="0"/>
                        <a:t>）</a:t>
                      </a:r>
                      <a:endParaRPr lang="en-US" altLang="zh-CN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5"/>
                        </a:rPr>
                        <a:t>https://www.expo2025.or.jp/wp/wp-content/themes/expo2025orjp_2022/assets/pdf/masterplan/expo2025_masterplan.pdf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116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ja-JP" altLang="en-US" sz="800" dirty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759682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kumimoji="1" lang="en-US" altLang="ja-JP" sz="9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dirty="0" smtClean="0"/>
                        <a:t>年大阪・関西万博　コンセプトムービー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ja-JP" altLang="en-US" sz="800" dirty="0" smtClean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経済通産省</a:t>
                      </a:r>
                      <a:r>
                        <a:rPr lang="ja-JP" altLang="en-US" sz="800" dirty="0" smtClean="0">
                          <a:latin typeface="+mn-ea"/>
                          <a:ea typeface="+mn-ea"/>
                        </a:rPr>
                        <a:t>）</a:t>
                      </a:r>
                      <a:endParaRPr kumimoji="1" lang="en-US" altLang="ja-JP" sz="800" dirty="0" smtClean="0">
                        <a:latin typeface="+mn-ea"/>
                        <a:ea typeface="+mn-ea"/>
                        <a:hlinkClick r:id="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"/>
                        </a:rPr>
                        <a:t>https://www.youtube.com/watch?v=cGa9zI9ljKo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（２分程度）</a:t>
                      </a:r>
                      <a:endParaRPr kumimoji="1" lang="ja-JP" altLang="en-US" sz="800" dirty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35895"/>
                  </a:ext>
                </a:extLst>
              </a:tr>
              <a:tr h="46701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共通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万博の最新の取り組み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2025</a:t>
                      </a:r>
                      <a:r>
                        <a:rPr kumimoji="1" lang="ja-JP" altLang="en-US" sz="800" dirty="0" smtClean="0"/>
                        <a:t>年大阪・関西万博アクションプラン　</a:t>
                      </a:r>
                      <a:r>
                        <a:rPr kumimoji="1" lang="en-US" altLang="ja-JP" sz="800" dirty="0" smtClean="0"/>
                        <a:t>Ver.3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（内閣官房　国際博覧会推進本部）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6"/>
                        </a:rPr>
                        <a:t>https://www.cas.go.jp/jp/seisaku/expo_suisin_honbu/pdf/Action_Plan_Ver.3.pdf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PDF</a:t>
                      </a:r>
                    </a:p>
                    <a:p>
                      <a:r>
                        <a:rPr kumimoji="1" lang="ja-JP" altLang="en-US" sz="800" dirty="0" smtClean="0"/>
                        <a:t>全</a:t>
                      </a:r>
                      <a:r>
                        <a:rPr kumimoji="1" lang="en-US" altLang="ja-JP" sz="800" dirty="0" smtClean="0"/>
                        <a:t>98</a:t>
                      </a:r>
                      <a:r>
                        <a:rPr kumimoji="1" lang="ja-JP" altLang="en-US" sz="800" dirty="0" smtClean="0"/>
                        <a:t>ページ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419221"/>
                  </a:ext>
                </a:extLst>
              </a:tr>
              <a:tr h="343699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新しい医療技術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・もっと知る</a:t>
                      </a:r>
                      <a:r>
                        <a:rPr kumimoji="1" lang="en-US" altLang="ja-JP" sz="800" dirty="0" err="1" smtClean="0"/>
                        <a:t>iPS</a:t>
                      </a:r>
                      <a:r>
                        <a:rPr kumimoji="1" lang="ja-JP" altLang="en-US" sz="800" dirty="0" smtClean="0"/>
                        <a:t>細胞　（</a:t>
                      </a:r>
                      <a:r>
                        <a:rPr lang="ja-JP" altLang="en-US" sz="800" dirty="0" smtClean="0"/>
                        <a:t>京都大学</a:t>
                      </a:r>
                      <a:r>
                        <a:rPr lang="en-US" altLang="ja-JP" sz="800" dirty="0" err="1" smtClean="0">
                          <a:latin typeface="+mn-ea"/>
                          <a:ea typeface="+mn-ea"/>
                        </a:rPr>
                        <a:t>iPS</a:t>
                      </a:r>
                      <a:r>
                        <a:rPr lang="ja-JP" altLang="en-US" sz="800" dirty="0" smtClean="0"/>
                        <a:t>細胞研究所</a:t>
                      </a:r>
                      <a:r>
                        <a:rPr kumimoji="1" lang="ja-JP" altLang="en-US" sz="800" dirty="0" smtClean="0"/>
                        <a:t>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7"/>
                        </a:rPr>
                        <a:t>https://www.cira.kyoto-u.ac.jp/j/faq/index.html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　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846323"/>
                  </a:ext>
                </a:extLst>
              </a:tr>
              <a:tr h="35850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2,iPS</a:t>
                      </a:r>
                      <a:r>
                        <a:rPr kumimoji="1" lang="ja-JP" altLang="en-US" sz="800" dirty="0" smtClean="0"/>
                        <a:t>細胞ってどんなもの？（京都大学</a:t>
                      </a:r>
                      <a:r>
                        <a:rPr kumimoji="1" lang="en-US" altLang="ja-JP" sz="800" dirty="0" err="1" smtClean="0">
                          <a:latin typeface="+mn-ea"/>
                          <a:ea typeface="+mn-ea"/>
                        </a:rPr>
                        <a:t>iPS</a:t>
                      </a:r>
                      <a:r>
                        <a:rPr kumimoji="1" lang="ja-JP" altLang="en-US" sz="800" dirty="0" smtClean="0"/>
                        <a:t>細胞研究財団）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8"/>
                        </a:rPr>
                        <a:t>https://www.youtube.com/watch?v=5ctNe5qoMes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（３分程度）</a:t>
                      </a:r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583058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【</a:t>
                      </a:r>
                      <a:r>
                        <a:rPr kumimoji="1" lang="ja-JP" altLang="en-US" sz="800" dirty="0" smtClean="0"/>
                        <a:t>アニメーション解説</a:t>
                      </a:r>
                      <a:r>
                        <a:rPr kumimoji="1" lang="en-US" altLang="ja-JP" sz="800" dirty="0" smtClean="0"/>
                        <a:t>】</a:t>
                      </a:r>
                      <a:r>
                        <a:rPr kumimoji="1" lang="ja-JP" altLang="en-US" sz="800" dirty="0" smtClean="0"/>
                        <a:t>よく分かる！</a:t>
                      </a:r>
                      <a:r>
                        <a:rPr kumimoji="1" lang="en-US" altLang="ja-JP" sz="800" dirty="0" err="1" smtClean="0">
                          <a:latin typeface="+mn-ea"/>
                          <a:ea typeface="+mn-ea"/>
                        </a:rPr>
                        <a:t>iPS</a:t>
                      </a:r>
                      <a:r>
                        <a:rPr kumimoji="1" lang="ja-JP" altLang="en-US" sz="800" dirty="0" smtClean="0"/>
                        <a:t>細胞</a:t>
                      </a:r>
                      <a:r>
                        <a:rPr kumimoji="1" lang="en-US" altLang="ja-JP" sz="800" dirty="0" smtClean="0"/>
                        <a:t>Vol1</a:t>
                      </a:r>
                      <a:r>
                        <a:rPr kumimoji="1" lang="ja-JP" altLang="en-US" sz="800" dirty="0" smtClean="0"/>
                        <a:t>「</a:t>
                      </a:r>
                      <a:r>
                        <a:rPr kumimoji="1" lang="en-US" altLang="ja-JP" sz="800" dirty="0" err="1" smtClean="0">
                          <a:latin typeface="+mn-ea"/>
                          <a:ea typeface="+mn-ea"/>
                        </a:rPr>
                        <a:t>iPS</a:t>
                      </a:r>
                      <a:r>
                        <a:rPr kumimoji="1" lang="ja-JP" altLang="en-US" sz="800" dirty="0" smtClean="0"/>
                        <a:t>細胞って安全なの？｝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（京都大学</a:t>
                      </a:r>
                      <a:r>
                        <a:rPr kumimoji="1" lang="en-US" altLang="ja-JP" sz="800" dirty="0" err="1" smtClean="0">
                          <a:latin typeface="+mn-ea"/>
                          <a:ea typeface="+mn-ea"/>
                        </a:rPr>
                        <a:t>iPS</a:t>
                      </a:r>
                      <a:r>
                        <a:rPr kumimoji="1" lang="ja-JP" altLang="en-US" sz="800" dirty="0" smtClean="0"/>
                        <a:t>細胞研究所）</a:t>
                      </a:r>
                      <a:r>
                        <a:rPr kumimoji="1" lang="en-US" altLang="ja-JP" sz="800" dirty="0" smtClean="0"/>
                        <a:t/>
                      </a:r>
                      <a:br>
                        <a:rPr kumimoji="1" lang="en-US" altLang="ja-JP" sz="800" dirty="0" smtClean="0"/>
                      </a:br>
                      <a:r>
                        <a:rPr kumimoji="1" lang="en-US" altLang="ja-JP" sz="800" dirty="0" smtClean="0">
                          <a:hlinkClick r:id="rId9"/>
                        </a:rPr>
                        <a:t>https://www.youtube.com/watch?v=GKiWzVPgPfk&amp;t=5s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映像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（５分半程度）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150242"/>
                  </a:ext>
                </a:extLst>
              </a:tr>
              <a:tr h="343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e-</a:t>
                      </a:r>
                      <a:r>
                        <a:rPr kumimoji="1" lang="ja-JP" altLang="en-US" sz="800" dirty="0" smtClean="0"/>
                        <a:t>ヘルスネット［情報提供］　生活習慣病とは？　（厚生労働省）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hlinkClick r:id="rId10"/>
                        </a:rPr>
                        <a:t>https://www.e-healthnet.mhlw.go.jp/information/metabolic/m-05-001.html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585350"/>
                  </a:ext>
                </a:extLst>
              </a:tr>
              <a:tr h="343699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現状分析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algn="ctr"/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健康を助ける製品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・オムロンウェアラブル血圧計「</a:t>
                      </a:r>
                      <a:r>
                        <a:rPr kumimoji="1" lang="en-US" altLang="ja-JP" sz="800" dirty="0" err="1" smtClean="0"/>
                        <a:t>HeartGuide</a:t>
                      </a:r>
                      <a:r>
                        <a:rPr kumimoji="1" lang="ja-JP" altLang="en-US" sz="800" dirty="0" smtClean="0"/>
                        <a:t>」　（オムロン株式会社）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1"/>
                        </a:rPr>
                        <a:t>https://www.healthcare.omron.co.jp/sp/hcr-6900t/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336052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・ニュースイッチ「体温や心拍数を‘’鏡‘’で取得して食事を提案するスゴイ仕組み」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（日刊工業新聞社）　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2"/>
                        </a:rPr>
                        <a:t>https://newswitch.jp/p/27970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2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263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150416"/>
                  </a:ext>
                </a:extLst>
              </a:tr>
              <a:tr h="343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・睡眠を、脳波で、客観的に。（株式会社　</a:t>
                      </a:r>
                      <a:r>
                        <a:rPr kumimoji="1" lang="en-US" altLang="ja-JP" sz="800" dirty="0" smtClean="0"/>
                        <a:t>S’UIMIN</a:t>
                      </a:r>
                      <a:r>
                        <a:rPr kumimoji="1" lang="ja-JP" altLang="en-US" sz="800" dirty="0" smtClean="0"/>
                        <a:t>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3"/>
                        </a:rPr>
                        <a:t>https://www.suimin.co.jp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2639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332785"/>
                  </a:ext>
                </a:extLst>
              </a:tr>
              <a:tr h="4670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</a:t>
                      </a:r>
                      <a:r>
                        <a:rPr kumimoji="1" lang="en-US" altLang="ja-JP" sz="800" dirty="0" smtClean="0"/>
                        <a:t>TOTO</a:t>
                      </a:r>
                      <a:r>
                        <a:rPr kumimoji="1" lang="ja-JP" altLang="en-US" sz="800" dirty="0" err="1" smtClean="0"/>
                        <a:t>、</a:t>
                      </a:r>
                      <a:r>
                        <a:rPr kumimoji="1" lang="ja-JP" altLang="en-US" sz="800" dirty="0" smtClean="0"/>
                        <a:t>ウェルネストイレを発表　　座るだけでからだの状態をモニタリング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</a:t>
                      </a:r>
                      <a:r>
                        <a:rPr kumimoji="1" lang="en-US" altLang="ja-JP" sz="800" dirty="0" smtClean="0"/>
                        <a:t>AXIS</a:t>
                      </a:r>
                      <a:r>
                        <a:rPr kumimoji="1" lang="ja-JP" altLang="en-US" sz="800" dirty="0" smtClean="0"/>
                        <a:t>　</a:t>
                      </a: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baseline="0" dirty="0" smtClean="0"/>
                        <a:t> </a:t>
                      </a:r>
                      <a:r>
                        <a:rPr kumimoji="1" lang="en-US" altLang="ja-JP" sz="800" dirty="0" smtClean="0"/>
                        <a:t>Magazine</a:t>
                      </a:r>
                      <a:r>
                        <a:rPr kumimoji="1" lang="ja-JP" altLang="en-US" sz="800" dirty="0" smtClean="0"/>
                        <a:t>　株式会社アクシス</a:t>
                      </a:r>
                      <a:r>
                        <a:rPr kumimoji="1" lang="en-US" altLang="ja-JP" sz="800" dirty="0" smtClean="0"/>
                        <a:t>)</a:t>
                      </a:r>
                    </a:p>
                    <a:p>
                      <a:r>
                        <a:rPr kumimoji="1" lang="en-US" altLang="ja-JP" sz="800" dirty="0" smtClean="0">
                          <a:hlinkClick r:id="rId14"/>
                        </a:rPr>
                        <a:t>https://www.axismag.jp/posts/2021/01/326453.html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244491"/>
                  </a:ext>
                </a:extLst>
              </a:tr>
              <a:tr h="343699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取り組み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国民への啓蒙</a:t>
                      </a: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・健康寿命をのばそう</a:t>
                      </a:r>
                      <a:r>
                        <a:rPr kumimoji="1" lang="en-US" altLang="ja-JP" sz="800" dirty="0" smtClean="0"/>
                        <a:t>SMART LIFE PROJECT</a:t>
                      </a:r>
                      <a:r>
                        <a:rPr kumimoji="1" lang="ja-JP" altLang="en-US" sz="800" dirty="0" smtClean="0"/>
                        <a:t>（スマート ライフ プロジェクト事務局　厚生労働省）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5"/>
                        </a:rPr>
                        <a:t>https://www.smartlife.mhlw.go.jp/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592697"/>
                  </a:ext>
                </a:extLst>
              </a:tr>
              <a:tr h="34369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　・健康寿命延伸プラン　</a:t>
                      </a:r>
                      <a:r>
                        <a:rPr kumimoji="1" lang="en-US" altLang="ja-JP" sz="800" dirty="0" smtClean="0"/>
                        <a:t>e-</a:t>
                      </a:r>
                      <a:r>
                        <a:rPr kumimoji="1" lang="ja-JP" altLang="en-US" sz="800" dirty="0" smtClean="0"/>
                        <a:t>ヘルスネット［情報提供］（厚生労働省）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6"/>
                        </a:rPr>
                        <a:t>https://www.e-healthnet.mhlw.go.jp/information/hale/h-01-004.html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779541"/>
                  </a:ext>
                </a:extLst>
              </a:tr>
              <a:tr h="60365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　　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【</a:t>
                      </a:r>
                      <a:r>
                        <a:rPr kumimoji="1" lang="ja-JP" altLang="en-US" sz="800" dirty="0" smtClean="0">
                          <a:solidFill>
                            <a:schemeClr val="tx1"/>
                          </a:solidFill>
                        </a:rPr>
                        <a:t>問題解決</a:t>
                      </a:r>
                      <a:r>
                        <a:rPr kumimoji="1" lang="en-US" altLang="ja-JP" sz="800" dirty="0" smtClean="0">
                          <a:solidFill>
                            <a:schemeClr val="tx1"/>
                          </a:solidFill>
                        </a:rPr>
                        <a:t>】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90599" marR="90599" marT="45300" marB="45300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800" dirty="0" smtClean="0"/>
                        <a:t>・健康長寿ネット「</a:t>
                      </a:r>
                      <a:r>
                        <a:rPr kumimoji="1" lang="en-US" altLang="ja-JP" sz="800" dirty="0" smtClean="0"/>
                        <a:t>PHR</a:t>
                      </a:r>
                      <a:r>
                        <a:rPr kumimoji="1" lang="ja-JP" altLang="en-US" sz="800" dirty="0" smtClean="0"/>
                        <a:t>（パーソナルヘルスレコード）について」　</a:t>
                      </a:r>
                      <a:endParaRPr kumimoji="1" lang="en-US" altLang="ja-JP" sz="800" dirty="0" smtClean="0"/>
                    </a:p>
                    <a:p>
                      <a:r>
                        <a:rPr kumimoji="1" lang="ja-JP" altLang="en-US" sz="800" dirty="0" smtClean="0"/>
                        <a:t>（公益財団法人　長寿科学振興財団）</a:t>
                      </a:r>
                      <a:endParaRPr kumimoji="1" lang="en-US" altLang="ja-JP" sz="800" dirty="0" smtClean="0"/>
                    </a:p>
                    <a:p>
                      <a:r>
                        <a:rPr kumimoji="1" lang="en-US" altLang="ja-JP" sz="800" dirty="0" smtClean="0">
                          <a:hlinkClick r:id="rId17"/>
                        </a:rPr>
                        <a:t>https://www.tyojyu.or.jp/net/kenkou-tyoju/koreisha-ICT/PHR.html</a:t>
                      </a:r>
                      <a:endParaRPr kumimoji="1" lang="en-US" altLang="ja-JP" sz="800" dirty="0" smtClean="0"/>
                    </a:p>
                    <a:p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800" dirty="0" smtClean="0"/>
                        <a:t>WEB</a:t>
                      </a:r>
                      <a:r>
                        <a:rPr kumimoji="1" lang="ja-JP" altLang="en-US" sz="800" dirty="0" smtClean="0"/>
                        <a:t>サイト</a:t>
                      </a:r>
                      <a:endParaRPr kumimoji="1" lang="en-US" altLang="ja-JP" sz="800" dirty="0" smtClean="0"/>
                    </a:p>
                  </a:txBody>
                  <a:tcPr marL="90599" marR="90599" marT="45300" marB="45300"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157838"/>
                  </a:ext>
                </a:extLst>
              </a:tr>
            </a:tbl>
          </a:graphicData>
        </a:graphic>
      </p:graphicFrame>
      <p:sp>
        <p:nvSpPr>
          <p:cNvPr id="47" name="正方形/長方形 46"/>
          <p:cNvSpPr/>
          <p:nvPr/>
        </p:nvSpPr>
        <p:spPr>
          <a:xfrm>
            <a:off x="2688743" y="2809636"/>
            <a:ext cx="1637640" cy="21954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参考資料の一覧</a:t>
            </a:r>
          </a:p>
        </p:txBody>
      </p:sp>
    </p:spTree>
    <p:extLst>
      <p:ext uri="{BB962C8B-B14F-4D97-AF65-F5344CB8AC3E}">
        <p14:creationId xmlns:p14="http://schemas.microsoft.com/office/powerpoint/2010/main" val="288987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3526</TotalTime>
  <Words>886</Words>
  <Application>Microsoft Office PowerPoint</Application>
  <PresentationFormat>A4 210 x 297 mm</PresentationFormat>
  <Paragraphs>150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5" baseType="lpstr">
      <vt:lpstr>HG丸ｺﾞｼｯｸM-PRO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増田 晴香</dc:creator>
  <cp:lastModifiedBy>松浦 孝亮</cp:lastModifiedBy>
  <cp:revision>448</cp:revision>
  <cp:lastPrinted>2022-08-01T01:46:28Z</cp:lastPrinted>
  <dcterms:created xsi:type="dcterms:W3CDTF">2022-06-21T02:30:53Z</dcterms:created>
  <dcterms:modified xsi:type="dcterms:W3CDTF">2023-03-29T01:28:37Z</dcterms:modified>
</cp:coreProperties>
</file>