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3" r:id="rId2"/>
    <p:sldId id="358" r:id="rId3"/>
    <p:sldId id="359" r:id="rId4"/>
    <p:sldId id="364" r:id="rId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takahashi sanako" initials="ts" lastIdx="11" clrIdx="7">
    <p:extLst>
      <p:ext uri="{19B8F6BF-5375-455C-9EA6-DF929625EA0E}">
        <p15:presenceInfo xmlns:p15="http://schemas.microsoft.com/office/powerpoint/2012/main" userId="703c42054f1899f8" providerId="Windows Live"/>
      </p:ext>
    </p:extLst>
  </p:cmAuthor>
  <p:cmAuthor id="1" name="石川 友加里" initials="石川" lastIdx="45" clrIdx="1">
    <p:extLst>
      <p:ext uri="{19B8F6BF-5375-455C-9EA6-DF929625EA0E}">
        <p15:presenceInfo xmlns:p15="http://schemas.microsoft.com/office/powerpoint/2012/main" userId="S-1-5-21-144181898-2656455039-2335444755-4728" providerId="AD"/>
      </p:ext>
    </p:extLst>
  </p:cmAuthor>
  <p:cmAuthor id="8" name="ShoPro　奥野" initials="ShoPro" lastIdx="1" clrIdx="8">
    <p:extLst>
      <p:ext uri="{19B8F6BF-5375-455C-9EA6-DF929625EA0E}">
        <p15:presenceInfo xmlns:p15="http://schemas.microsoft.com/office/powerpoint/2012/main" userId="ShoPro　奥野" providerId="None"/>
      </p:ext>
    </p:extLst>
  </p:cmAuthor>
  <p:cmAuthor id="2" name="佐藤 優" initials="佐藤" lastIdx="23" clrIdx="4">
    <p:extLst>
      <p:ext uri="{19B8F6BF-5375-455C-9EA6-DF929625EA0E}">
        <p15:presenceInfo xmlns:p15="http://schemas.microsoft.com/office/powerpoint/2012/main" userId="S-1-5-21-144181898-2656455039-2335444755-4447" providerId="AD"/>
      </p:ext>
    </p:extLst>
  </p:cmAuthor>
  <p:cmAuthor id="3" name="小室 陽菜" initials="小室" lastIdx="2" clrIdx="2">
    <p:extLst>
      <p:ext uri="{19B8F6BF-5375-455C-9EA6-DF929625EA0E}">
        <p15:presenceInfo xmlns:p15="http://schemas.microsoft.com/office/powerpoint/2012/main" userId="S-1-5-21-144181898-2656455039-2335444755-4785" providerId="AD"/>
      </p:ext>
    </p:extLst>
  </p:cmAuthor>
  <p:cmAuthor id="4" name="増田 晴香" initials="増田" lastIdx="2" clrIdx="3">
    <p:extLst>
      <p:ext uri="{19B8F6BF-5375-455C-9EA6-DF929625EA0E}">
        <p15:presenceInfo xmlns:p15="http://schemas.microsoft.com/office/powerpoint/2012/main" userId="S-1-5-21-3765714668-339894156-3704058327-10749" providerId="AD"/>
      </p:ext>
    </p:extLst>
  </p:cmAuthor>
  <p:cmAuthor id="5" name="藤 小百合" initials="藤" lastIdx="30" clrIdx="5">
    <p:extLst>
      <p:ext uri="{19B8F6BF-5375-455C-9EA6-DF929625EA0E}">
        <p15:presenceInfo xmlns:p15="http://schemas.microsoft.com/office/powerpoint/2012/main" userId="S-1-5-21-3765714668-339894156-3704058327-16120" providerId="AD"/>
      </p:ext>
    </p:extLst>
  </p:cmAuthor>
  <p:cmAuthor id="6" name="mikakotake" initials="m" lastIdx="8" clrIdx="6">
    <p:extLst>
      <p:ext uri="{19B8F6BF-5375-455C-9EA6-DF929625EA0E}">
        <p15:presenceInfo xmlns:p15="http://schemas.microsoft.com/office/powerpoint/2012/main" userId="mikakota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EAF2FA"/>
    <a:srgbClr val="BFBFBF"/>
    <a:srgbClr val="7030A0"/>
    <a:srgbClr val="525252"/>
    <a:srgbClr val="D7D7D7"/>
    <a:srgbClr val="0068B6"/>
    <a:srgbClr val="E50012"/>
    <a:srgbClr val="FCE76D"/>
    <a:srgbClr val="3C3B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varScale="1">
        <p:scale>
          <a:sx n="61" d="100"/>
          <a:sy n="61" d="100"/>
        </p:scale>
        <p:origin x="267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57528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876710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24246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974015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3549593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313097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367342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423968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87351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04756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5321E7-2062-444A-B02C-0F3A3AE38C8C}"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1837090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95321E7-2062-444A-B02C-0F3A3AE38C8C}" type="datetimeFigureOut">
              <a:rPr kumimoji="1" lang="ja-JP" altLang="en-US" smtClean="0"/>
              <a:t>2023/3/28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581F855-317C-4EA0-8474-538BF5296516}" type="slidenum">
              <a:rPr kumimoji="1" lang="ja-JP" altLang="en-US" smtClean="0"/>
              <a:t>‹#›</a:t>
            </a:fld>
            <a:endParaRPr kumimoji="1" lang="ja-JP" altLang="en-US"/>
          </a:p>
        </p:txBody>
      </p:sp>
    </p:spTree>
    <p:extLst>
      <p:ext uri="{BB962C8B-B14F-4D97-AF65-F5344CB8AC3E}">
        <p14:creationId xmlns:p14="http://schemas.microsoft.com/office/powerpoint/2010/main" val="3126961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9.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hyperlink" Target="https://www.nippon-foundation.or.jp/journal/2022/79985/sustainable" TargetMode="External"/><Relationship Id="rId13" Type="http://schemas.openxmlformats.org/officeDocument/2006/relationships/hyperlink" Target="https://www.youtube.com/watch?v=d_-GSsBNA0I" TargetMode="External"/><Relationship Id="rId3" Type="http://schemas.openxmlformats.org/officeDocument/2006/relationships/hyperlink" Target="https://www.expo2025.or.jp/wp/wp-content/themes/expo2025orjp_2022/assets/pdf/masterplan/expo2025_masterplan.pdf" TargetMode="External"/><Relationship Id="rId7" Type="http://schemas.openxmlformats.org/officeDocument/2006/relationships/hyperlink" Target="https://www.oecd.org/tokyo/newsroom/plastic-pollution-is-growing-relentlessly-as-waste-management-and-recycling-fall-short-japanese-version.htm" TargetMode="External"/><Relationship Id="rId12" Type="http://schemas.openxmlformats.org/officeDocument/2006/relationships/hyperlink" Target="https://tb-m.com/" TargetMode="External"/><Relationship Id="rId17" Type="http://schemas.openxmlformats.org/officeDocument/2006/relationships/hyperlink" Target="https://www.expo2025.or.jp/wp-content/uploads/220726_1-6.pdf" TargetMode="External"/><Relationship Id="rId2" Type="http://schemas.openxmlformats.org/officeDocument/2006/relationships/image" Target="../media/image16.png"/><Relationship Id="rId16" Type="http://schemas.openxmlformats.org/officeDocument/2006/relationships/hyperlink" Target="https://www.enecho.meti.go.jp/about/special/johoteikyo/plastics_02.html" TargetMode="External"/><Relationship Id="rId1" Type="http://schemas.openxmlformats.org/officeDocument/2006/relationships/slideLayout" Target="../slideLayouts/slideLayout2.xml"/><Relationship Id="rId6" Type="http://schemas.openxmlformats.org/officeDocument/2006/relationships/hyperlink" Target="https://scienceportal.jst.go.jp/newsflash/20220224_n01/" TargetMode="External"/><Relationship Id="rId11" Type="http://schemas.openxmlformats.org/officeDocument/2006/relationships/hyperlink" Target="https://www.japandesign.ne.jp/interview/lda-2016-amam-01/" TargetMode="External"/><Relationship Id="rId5" Type="http://schemas.openxmlformats.org/officeDocument/2006/relationships/hyperlink" Target="https://www.cas.go.jp/jp/seisaku/expo_suisin_honbu/pdf/Action_Plan_Ver.3.pdf" TargetMode="External"/><Relationship Id="rId15" Type="http://schemas.openxmlformats.org/officeDocument/2006/relationships/hyperlink" Target="https://www.enecho.meti.go.jp/about/special/johoteikyo/plastics_01.html" TargetMode="External"/><Relationship Id="rId10" Type="http://schemas.openxmlformats.org/officeDocument/2006/relationships/hyperlink" Target="https://www.youtube.com/watch?v=uizJaBHyZ-8" TargetMode="External"/><Relationship Id="rId4" Type="http://schemas.openxmlformats.org/officeDocument/2006/relationships/hyperlink" Target="https://www.youtube.com/watch?v=cGa9zI9ljKo" TargetMode="External"/><Relationship Id="rId9" Type="http://schemas.openxmlformats.org/officeDocument/2006/relationships/hyperlink" Target="https://umimirai.or.jp/" TargetMode="External"/><Relationship Id="rId14" Type="http://schemas.openxmlformats.org/officeDocument/2006/relationships/hyperlink" Target="https://www.kouiki-kansai.jp/material/files/group/16/platform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5" name="角丸四角形 4"/>
          <p:cNvSpPr/>
          <p:nvPr/>
        </p:nvSpPr>
        <p:spPr>
          <a:xfrm>
            <a:off x="392743" y="5652209"/>
            <a:ext cx="5999018" cy="3647102"/>
          </a:xfrm>
          <a:prstGeom prst="roundRect">
            <a:avLst>
              <a:gd name="adj" fmla="val 5769"/>
            </a:avLst>
          </a:prstGeom>
          <a:solidFill>
            <a:schemeClr val="bg1"/>
          </a:solid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072" y="5714611"/>
            <a:ext cx="5980992" cy="1056190"/>
          </a:xfrm>
          <a:prstGeom prst="rect">
            <a:avLst/>
          </a:prstGeom>
        </p:spPr>
      </p:pic>
      <p:sp>
        <p:nvSpPr>
          <p:cNvPr id="7" name="角丸四角形 6"/>
          <p:cNvSpPr/>
          <p:nvPr/>
        </p:nvSpPr>
        <p:spPr>
          <a:xfrm>
            <a:off x="429296" y="1455229"/>
            <a:ext cx="5962465" cy="3906932"/>
          </a:xfrm>
          <a:prstGeom prst="roundRect">
            <a:avLst>
              <a:gd name="adj" fmla="val 5769"/>
            </a:avLst>
          </a:prstGeom>
          <a:solidFill>
            <a:schemeClr val="bg1"/>
          </a:solid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角丸四角形 7"/>
          <p:cNvSpPr/>
          <p:nvPr/>
        </p:nvSpPr>
        <p:spPr>
          <a:xfrm>
            <a:off x="624897" y="1220413"/>
            <a:ext cx="2134934" cy="343958"/>
          </a:xfrm>
          <a:prstGeom prst="roundRect">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　　万博について知ろう！</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 name="正方形/長方形 8"/>
          <p:cNvSpPr/>
          <p:nvPr/>
        </p:nvSpPr>
        <p:spPr>
          <a:xfrm>
            <a:off x="539857" y="1615953"/>
            <a:ext cx="5862883" cy="253916"/>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映像を見てわかったこと、気付いたことをメモしておこう</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10" name="グループ化 9"/>
          <p:cNvGrpSpPr/>
          <p:nvPr/>
        </p:nvGrpSpPr>
        <p:grpSpPr>
          <a:xfrm>
            <a:off x="754103" y="6113569"/>
            <a:ext cx="1232108" cy="589839"/>
            <a:chOff x="804035" y="5686438"/>
            <a:chExt cx="1232108" cy="589839"/>
          </a:xfrm>
        </p:grpSpPr>
        <p:sp>
          <p:nvSpPr>
            <p:cNvPr id="11" name="楕円 10"/>
            <p:cNvSpPr/>
            <p:nvPr/>
          </p:nvSpPr>
          <p:spPr>
            <a:xfrm>
              <a:off x="804035" y="5686438"/>
              <a:ext cx="1232108" cy="572934"/>
            </a:xfrm>
            <a:prstGeom prst="ellipse">
              <a:avLst/>
            </a:prstGeom>
            <a:solidFill>
              <a:srgbClr val="0068B6"/>
            </a:solidFill>
            <a:ln w="38100">
              <a:solidFill>
                <a:srgbClr val="0068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正方形/長方形 11"/>
            <p:cNvSpPr/>
            <p:nvPr/>
          </p:nvSpPr>
          <p:spPr>
            <a:xfrm>
              <a:off x="825453" y="5753057"/>
              <a:ext cx="1189272" cy="52322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いのち</a:t>
              </a: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を</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救う</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13" name="テキスト ボックス 12"/>
          <p:cNvSpPr txBox="1"/>
          <p:nvPr/>
        </p:nvSpPr>
        <p:spPr>
          <a:xfrm>
            <a:off x="553174" y="6784534"/>
            <a:ext cx="1905102" cy="769441"/>
          </a:xfrm>
          <a:prstGeom prst="rect">
            <a:avLst/>
          </a:prstGeom>
          <a:noFill/>
        </p:spPr>
        <p:txBody>
          <a:bodyPr wrap="square" rtlCol="0">
            <a:spAutoFit/>
          </a:bodyPr>
          <a:lstStyle/>
          <a:p>
            <a:pPr lvl="0">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a:t>
            </a:r>
            <a:r>
              <a:rPr kumimoji="1" lang="ja-JP" altLang="en-US" sz="1200" b="1" dirty="0">
                <a:solidFill>
                  <a:srgbClr val="0068B6"/>
                </a:solidFill>
              </a:rPr>
              <a:t>プラスチックごみ</a:t>
            </a:r>
            <a:r>
              <a:rPr kumimoji="1" lang="ja-JP" altLang="en-US" sz="1200" b="1" dirty="0" smtClean="0">
                <a:solidFill>
                  <a:srgbClr val="0068B6"/>
                </a:solidFill>
              </a:rPr>
              <a:t>から　</a:t>
            </a:r>
            <a:endParaRPr kumimoji="1" lang="en-US" altLang="ja-JP" sz="1200" b="1" dirty="0" smtClean="0">
              <a:solidFill>
                <a:srgbClr val="0068B6"/>
              </a:solidFill>
            </a:endParaRPr>
          </a:p>
          <a:p>
            <a:pPr lvl="0">
              <a:defRPr/>
            </a:pPr>
            <a:r>
              <a:rPr kumimoji="1" lang="ja-JP" altLang="en-US" sz="1200" b="1" dirty="0">
                <a:solidFill>
                  <a:srgbClr val="0068B6"/>
                </a:solidFill>
              </a:rPr>
              <a:t>　</a:t>
            </a:r>
            <a:r>
              <a:rPr kumimoji="1" lang="ja-JP" altLang="en-US" sz="1200" b="1" dirty="0" smtClean="0">
                <a:solidFill>
                  <a:srgbClr val="0068B6"/>
                </a:solidFill>
              </a:rPr>
              <a:t>環境</a:t>
            </a:r>
            <a:r>
              <a:rPr kumimoji="1" lang="ja-JP" altLang="en-US" sz="1200" b="1" dirty="0">
                <a:solidFill>
                  <a:srgbClr val="0068B6"/>
                </a:solidFill>
              </a:rPr>
              <a:t>問題を考えよう</a:t>
            </a:r>
          </a:p>
          <a:p>
            <a:pPr lvl="0">
              <a:defRPr/>
            </a:pPr>
            <a:endParaRPr kumimoji="1" lang="en-US" altLang="ja-JP" sz="8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endParaRPr>
          </a:p>
          <a:p>
            <a:pPr lvl="0">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a:t>
            </a:r>
            <a:r>
              <a:rPr kumimoji="1" lang="ja-JP" altLang="en-US" sz="1200" b="1" dirty="0">
                <a:solidFill>
                  <a:srgbClr val="0068B6"/>
                </a:solidFill>
              </a:rPr>
              <a:t>健康な生活が続く未来</a:t>
            </a:r>
          </a:p>
        </p:txBody>
      </p:sp>
      <p:sp>
        <p:nvSpPr>
          <p:cNvPr id="14" name="角丸四角形 13"/>
          <p:cNvSpPr/>
          <p:nvPr/>
        </p:nvSpPr>
        <p:spPr>
          <a:xfrm>
            <a:off x="553174" y="5545719"/>
            <a:ext cx="2134934" cy="301873"/>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1200" b="1" dirty="0">
                <a:solidFill>
                  <a:prstClr val="white"/>
                </a:solidFill>
                <a:latin typeface="メイリオ" panose="020B0604030504040204" pitchFamily="50" charset="-128"/>
                <a:ea typeface="メイリオ" panose="020B0604030504040204" pitchFamily="50" charset="-128"/>
              </a:rPr>
              <a:t>トピック</a:t>
            </a: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を選ぼう！</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6" name="テキスト ボックス 15"/>
          <p:cNvSpPr txBox="1"/>
          <p:nvPr/>
        </p:nvSpPr>
        <p:spPr>
          <a:xfrm>
            <a:off x="4153560" y="6954829"/>
            <a:ext cx="2238201"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□メタバースでこんなことも</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68B6"/>
                </a:solidFill>
                <a:latin typeface="Calibri"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変わるかも？</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rPr>
              <a:t>　</a:t>
            </a:r>
            <a:endParaRPr kumimoji="1" lang="en-US" altLang="ja-JP" sz="8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□誰もが生き生きと輝ける</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68B6"/>
                </a:solidFill>
                <a:latin typeface="Calibri" panose="020F0502020204030204"/>
                <a:ea typeface="游ゴシック" panose="020B0400000000000000" pitchFamily="50" charset="-128"/>
              </a:rPr>
              <a:t>　</a:t>
            </a: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ためには？</a:t>
            </a:r>
            <a:endParaRPr kumimoji="1" lang="en-US" altLang="ja-JP" sz="12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endParaRPr>
          </a:p>
        </p:txBody>
      </p:sp>
      <p:grpSp>
        <p:nvGrpSpPr>
          <p:cNvPr id="17" name="グループ化 16"/>
          <p:cNvGrpSpPr/>
          <p:nvPr/>
        </p:nvGrpSpPr>
        <p:grpSpPr>
          <a:xfrm>
            <a:off x="2575488" y="5918737"/>
            <a:ext cx="1232108" cy="572934"/>
            <a:chOff x="2747719" y="5667672"/>
            <a:chExt cx="1232108" cy="572934"/>
          </a:xfrm>
        </p:grpSpPr>
        <p:sp>
          <p:nvSpPr>
            <p:cNvPr id="18" name="楕円 17"/>
            <p:cNvSpPr/>
            <p:nvPr/>
          </p:nvSpPr>
          <p:spPr>
            <a:xfrm>
              <a:off x="2747719" y="5667672"/>
              <a:ext cx="1232108" cy="572934"/>
            </a:xfrm>
            <a:prstGeom prst="ellipse">
              <a:avLst/>
            </a:prstGeom>
            <a:solidFill>
              <a:srgbClr val="0068B6"/>
            </a:solidFill>
            <a:ln w="38100">
              <a:solidFill>
                <a:srgbClr val="0068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2760957" y="5703343"/>
              <a:ext cx="1189272" cy="52322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いのち</a:t>
              </a: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に</a:t>
              </a:r>
              <a:endParaRPr kumimoji="0"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力</a:t>
              </a: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を与える</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0" name="グループ化 19"/>
          <p:cNvGrpSpPr/>
          <p:nvPr/>
        </p:nvGrpSpPr>
        <p:grpSpPr>
          <a:xfrm>
            <a:off x="4423626" y="6265096"/>
            <a:ext cx="1232108" cy="572934"/>
            <a:chOff x="4574112" y="5668302"/>
            <a:chExt cx="1232108" cy="572934"/>
          </a:xfrm>
        </p:grpSpPr>
        <p:sp>
          <p:nvSpPr>
            <p:cNvPr id="21" name="楕円 20"/>
            <p:cNvSpPr/>
            <p:nvPr/>
          </p:nvSpPr>
          <p:spPr>
            <a:xfrm>
              <a:off x="4574112" y="5668302"/>
              <a:ext cx="1232108" cy="572934"/>
            </a:xfrm>
            <a:prstGeom prst="ellipse">
              <a:avLst/>
            </a:prstGeom>
            <a:solidFill>
              <a:srgbClr val="0068B6"/>
            </a:solidFill>
            <a:ln w="38100">
              <a:solidFill>
                <a:srgbClr val="0068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正方形/長方形 21"/>
            <p:cNvSpPr/>
            <p:nvPr/>
          </p:nvSpPr>
          <p:spPr>
            <a:xfrm>
              <a:off x="4610512" y="5718016"/>
              <a:ext cx="1189272" cy="52322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いのち</a:t>
              </a: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を</a:t>
              </a:r>
              <a:endParaRPr kumimoji="0"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つな</a:t>
              </a:r>
              <a:r>
                <a:rPr kumimoji="0"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ぐ</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23" name="楕円 22"/>
          <p:cNvSpPr/>
          <p:nvPr/>
        </p:nvSpPr>
        <p:spPr>
          <a:xfrm>
            <a:off x="4080771" y="6371535"/>
            <a:ext cx="112734" cy="81503"/>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4" name="楕円 23"/>
          <p:cNvSpPr/>
          <p:nvPr/>
        </p:nvSpPr>
        <p:spPr>
          <a:xfrm>
            <a:off x="3910060" y="6305534"/>
            <a:ext cx="80621" cy="66001"/>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楕円 24"/>
          <p:cNvSpPr/>
          <p:nvPr/>
        </p:nvSpPr>
        <p:spPr>
          <a:xfrm>
            <a:off x="2394667" y="6305534"/>
            <a:ext cx="63609" cy="6053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6" name="楕円 25"/>
          <p:cNvSpPr/>
          <p:nvPr/>
        </p:nvSpPr>
        <p:spPr>
          <a:xfrm>
            <a:off x="4258165" y="6476462"/>
            <a:ext cx="63609" cy="6053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7" name="楕円 26"/>
          <p:cNvSpPr/>
          <p:nvPr/>
        </p:nvSpPr>
        <p:spPr>
          <a:xfrm>
            <a:off x="2026147" y="6403246"/>
            <a:ext cx="63609" cy="6053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楕円 27"/>
          <p:cNvSpPr/>
          <p:nvPr/>
        </p:nvSpPr>
        <p:spPr>
          <a:xfrm>
            <a:off x="5835886" y="6392503"/>
            <a:ext cx="63609" cy="6053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楕円 28"/>
          <p:cNvSpPr/>
          <p:nvPr/>
        </p:nvSpPr>
        <p:spPr>
          <a:xfrm rot="20050197">
            <a:off x="6149681" y="6250823"/>
            <a:ext cx="74158" cy="54711"/>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楕円 29"/>
          <p:cNvSpPr/>
          <p:nvPr/>
        </p:nvSpPr>
        <p:spPr>
          <a:xfrm rot="20050197">
            <a:off x="5674226" y="6483360"/>
            <a:ext cx="45719" cy="61305"/>
          </a:xfrm>
          <a:prstGeom prst="ellipse">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1" name="楕円 30"/>
          <p:cNvSpPr/>
          <p:nvPr/>
        </p:nvSpPr>
        <p:spPr>
          <a:xfrm>
            <a:off x="6034217" y="6323082"/>
            <a:ext cx="45719" cy="45719"/>
          </a:xfrm>
          <a:prstGeom prst="ellipse">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 name="楕円 31"/>
          <p:cNvSpPr/>
          <p:nvPr/>
        </p:nvSpPr>
        <p:spPr>
          <a:xfrm>
            <a:off x="3800753" y="6270322"/>
            <a:ext cx="45719" cy="45719"/>
          </a:xfrm>
          <a:prstGeom prst="ellipse">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3" name="楕円 32"/>
          <p:cNvSpPr/>
          <p:nvPr/>
        </p:nvSpPr>
        <p:spPr>
          <a:xfrm>
            <a:off x="2173492" y="6392503"/>
            <a:ext cx="45719" cy="45719"/>
          </a:xfrm>
          <a:prstGeom prst="ellipse">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4" name="楕円 33"/>
          <p:cNvSpPr/>
          <p:nvPr/>
        </p:nvSpPr>
        <p:spPr>
          <a:xfrm>
            <a:off x="2280710" y="6333069"/>
            <a:ext cx="58221" cy="45719"/>
          </a:xfrm>
          <a:prstGeom prst="ellipse">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35" name="図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271854">
            <a:off x="590643" y="5393640"/>
            <a:ext cx="368580" cy="554029"/>
          </a:xfrm>
          <a:prstGeom prst="rect">
            <a:avLst/>
          </a:prstGeom>
        </p:spPr>
      </p:pic>
      <p:pic>
        <p:nvPicPr>
          <p:cNvPr id="36" name="図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8688" y="1178672"/>
            <a:ext cx="416595" cy="416595"/>
          </a:xfrm>
          <a:prstGeom prst="rect">
            <a:avLst/>
          </a:prstGeom>
        </p:spPr>
      </p:pic>
      <p:sp>
        <p:nvSpPr>
          <p:cNvPr id="37" name="正方形/長方形 36"/>
          <p:cNvSpPr/>
          <p:nvPr/>
        </p:nvSpPr>
        <p:spPr>
          <a:xfrm rot="21021634">
            <a:off x="273368" y="1039877"/>
            <a:ext cx="61676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見る！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sp>
        <p:nvSpPr>
          <p:cNvPr id="38" name="正方形/長方形 37"/>
          <p:cNvSpPr/>
          <p:nvPr/>
        </p:nvSpPr>
        <p:spPr>
          <a:xfrm rot="21021634">
            <a:off x="159754" y="5405711"/>
            <a:ext cx="61676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選ぶ！</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cxnSp>
        <p:nvCxnSpPr>
          <p:cNvPr id="39" name="直線コネクタ 38"/>
          <p:cNvCxnSpPr/>
          <p:nvPr/>
        </p:nvCxnSpPr>
        <p:spPr>
          <a:xfrm>
            <a:off x="614572" y="8551550"/>
            <a:ext cx="5469862" cy="10736"/>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616987" y="8897123"/>
            <a:ext cx="5443636" cy="5084"/>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53173" y="8195683"/>
            <a:ext cx="184149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□その他</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p:txBody>
      </p:sp>
      <p:pic>
        <p:nvPicPr>
          <p:cNvPr id="42" name="図 41"/>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568844" y="4324236"/>
            <a:ext cx="757604" cy="956321"/>
          </a:xfrm>
          <a:prstGeom prst="rect">
            <a:avLst/>
          </a:prstGeom>
        </p:spPr>
      </p:pic>
      <p:sp>
        <p:nvSpPr>
          <p:cNvPr id="44" name="テキスト ボックス 43"/>
          <p:cNvSpPr txBox="1"/>
          <p:nvPr/>
        </p:nvSpPr>
        <p:spPr>
          <a:xfrm>
            <a:off x="2312067" y="6562816"/>
            <a:ext cx="1881438"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□昆虫食</a:t>
            </a:r>
            <a:r>
              <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rPr>
              <a:t>持続可能な</a:t>
            </a: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68B6"/>
                </a:solidFill>
                <a:latin typeface="Calibri" panose="020F0502020204030204"/>
                <a:ea typeface="游ゴシック" panose="020B0400000000000000" pitchFamily="50" charset="-128"/>
              </a:rPr>
              <a:t>　</a:t>
            </a:r>
            <a:r>
              <a:rPr kumimoji="1" lang="ja-JP" altLang="en-US" sz="1200" b="1" dirty="0" smtClean="0">
                <a:solidFill>
                  <a:srgbClr val="0068B6"/>
                </a:solidFill>
                <a:latin typeface="Calibri" panose="020F0502020204030204"/>
                <a:ea typeface="游ゴシック" panose="020B0400000000000000" pitchFamily="50" charset="-128"/>
              </a:rPr>
              <a:t>未来の食とは？</a:t>
            </a:r>
            <a:endParaRPr kumimoji="1" lang="en-US" altLang="ja-JP" sz="1200" b="1" dirty="0" smtClean="0">
              <a:solidFill>
                <a:srgbClr val="0068B6"/>
              </a:solidFill>
              <a:latin typeface="Calibri" panose="020F0502020204030204"/>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rgbClr val="0068B6"/>
              </a:solidFill>
              <a:effectLst/>
              <a:uLnTx/>
              <a:uFillTx/>
              <a:latin typeface="Calibri" panose="020F0502020204030204"/>
              <a:ea typeface="游ゴシック" panose="020B0400000000000000" pitchFamily="50" charset="-128"/>
              <a:cs typeface="+mn-cs"/>
            </a:endParaRPr>
          </a:p>
          <a:p>
            <a:pPr lvl="0">
              <a:defRPr/>
            </a:pPr>
            <a:r>
              <a:rPr kumimoji="1" lang="ja-JP" altLang="en-US" sz="1200" b="1" dirty="0">
                <a:solidFill>
                  <a:srgbClr val="0068B6"/>
                </a:solidFill>
              </a:rPr>
              <a:t>□日本の文化を未来に</a:t>
            </a:r>
            <a:endParaRPr kumimoji="1" lang="en-US" altLang="ja-JP" sz="1200" b="1" dirty="0">
              <a:solidFill>
                <a:srgbClr val="0068B6"/>
              </a:solidFill>
            </a:endParaRPr>
          </a:p>
          <a:p>
            <a:pPr lvl="0">
              <a:defRPr/>
            </a:pPr>
            <a:r>
              <a:rPr kumimoji="1" lang="ja-JP" altLang="en-US" sz="1200" b="1" dirty="0">
                <a:solidFill>
                  <a:srgbClr val="0068B6"/>
                </a:solidFill>
              </a:rPr>
              <a:t>　紡ぐためには？</a:t>
            </a:r>
            <a:endParaRPr lang="ja-JP" altLang="en-US" sz="1200" dirty="0">
              <a:solidFill>
                <a:srgbClr val="0070C0"/>
              </a:solidFill>
              <a:latin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smtClean="0">
              <a:ln>
                <a:noFill/>
              </a:ln>
              <a:solidFill>
                <a:srgbClr val="0068B6"/>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41516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pic>
        <p:nvPicPr>
          <p:cNvPr id="58" name="図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231" y="5403038"/>
            <a:ext cx="6538252" cy="4285848"/>
          </a:xfrm>
          <a:prstGeom prst="rect">
            <a:avLst/>
          </a:prstGeom>
        </p:spPr>
      </p:pic>
      <p:sp>
        <p:nvSpPr>
          <p:cNvPr id="59" name="テキスト ボックス 58"/>
          <p:cNvSpPr txBox="1"/>
          <p:nvPr/>
        </p:nvSpPr>
        <p:spPr>
          <a:xfrm>
            <a:off x="534074" y="1636438"/>
            <a:ext cx="2440460" cy="276999"/>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このミッションを選んだ理由</a:t>
            </a:r>
            <a:endParaRPr kumimoji="1" lang="ja-JP" altLang="en-US" sz="1200" b="1" i="0" u="none"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endParaRPr>
          </a:p>
        </p:txBody>
      </p:sp>
      <p:sp>
        <p:nvSpPr>
          <p:cNvPr id="60" name="角丸四角形 59"/>
          <p:cNvSpPr/>
          <p:nvPr/>
        </p:nvSpPr>
        <p:spPr>
          <a:xfrm>
            <a:off x="431585" y="606990"/>
            <a:ext cx="5962465" cy="2250278"/>
          </a:xfrm>
          <a:prstGeom prst="roundRect">
            <a:avLst>
              <a:gd name="adj" fmla="val 5769"/>
            </a:avLst>
          </a:prstGeom>
          <a:solidFill>
            <a:schemeClr val="bg1"/>
          </a:solid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61" name="グループ化 60"/>
          <p:cNvGrpSpPr/>
          <p:nvPr/>
        </p:nvGrpSpPr>
        <p:grpSpPr>
          <a:xfrm flipH="1">
            <a:off x="668506" y="248537"/>
            <a:ext cx="1669468" cy="644715"/>
            <a:chOff x="-17106" y="173234"/>
            <a:chExt cx="1653374" cy="648021"/>
          </a:xfrm>
        </p:grpSpPr>
        <p:grpSp>
          <p:nvGrpSpPr>
            <p:cNvPr id="62" name="グループ化 61"/>
            <p:cNvGrpSpPr/>
            <p:nvPr/>
          </p:nvGrpSpPr>
          <p:grpSpPr>
            <a:xfrm>
              <a:off x="46901" y="173234"/>
              <a:ext cx="1589367" cy="648021"/>
              <a:chOff x="-4256668" y="981776"/>
              <a:chExt cx="2246867" cy="872924"/>
            </a:xfrm>
          </p:grpSpPr>
          <p:sp>
            <p:nvSpPr>
              <p:cNvPr id="64" name="楕円 63"/>
              <p:cNvSpPr/>
              <p:nvPr/>
            </p:nvSpPr>
            <p:spPr>
              <a:xfrm>
                <a:off x="-3649706" y="1062681"/>
                <a:ext cx="676405" cy="779882"/>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5" name="楕円 64"/>
              <p:cNvSpPr/>
              <p:nvPr/>
            </p:nvSpPr>
            <p:spPr>
              <a:xfrm>
                <a:off x="-3121508" y="1005959"/>
                <a:ext cx="488377" cy="769096"/>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6" name="楕円 65"/>
              <p:cNvSpPr/>
              <p:nvPr/>
            </p:nvSpPr>
            <p:spPr>
              <a:xfrm rot="5400000">
                <a:off x="-2779127" y="1163531"/>
                <a:ext cx="613794" cy="577021"/>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7D7D7"/>
                  </a:solidFill>
                  <a:effectLst/>
                  <a:uLnTx/>
                  <a:uFillTx/>
                  <a:latin typeface="Calibri" panose="020F0502020204030204"/>
                  <a:ea typeface="游ゴシック" panose="020B0400000000000000" pitchFamily="50" charset="-128"/>
                  <a:cs typeface="+mn-cs"/>
                </a:endParaRPr>
              </a:p>
            </p:txBody>
          </p:sp>
          <p:sp>
            <p:nvSpPr>
              <p:cNvPr id="67" name="楕円 66"/>
              <p:cNvSpPr/>
              <p:nvPr/>
            </p:nvSpPr>
            <p:spPr>
              <a:xfrm>
                <a:off x="-4256668" y="981776"/>
                <a:ext cx="908859" cy="872924"/>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8" name="楕円 67"/>
              <p:cNvSpPr/>
              <p:nvPr/>
            </p:nvSpPr>
            <p:spPr>
              <a:xfrm>
                <a:off x="-2357633" y="1196094"/>
                <a:ext cx="347832" cy="373484"/>
              </a:xfrm>
              <a:prstGeom prst="ellipse">
                <a:avLst/>
              </a:prstGeom>
              <a:solidFill>
                <a:srgbClr val="D7D7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63" name="正方形/長方形 62"/>
            <p:cNvSpPr/>
            <p:nvPr/>
          </p:nvSpPr>
          <p:spPr>
            <a:xfrm>
              <a:off x="-17106" y="307864"/>
              <a:ext cx="1512896" cy="371226"/>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w="19050">
                  <a:solidFill>
                    <a:prstClr val="white"/>
                  </a:solid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grpSp>
        <p:nvGrpSpPr>
          <p:cNvPr id="69" name="グループ化 68"/>
          <p:cNvGrpSpPr/>
          <p:nvPr/>
        </p:nvGrpSpPr>
        <p:grpSpPr>
          <a:xfrm rot="218699" flipH="1">
            <a:off x="288287" y="81968"/>
            <a:ext cx="353825" cy="556545"/>
            <a:chOff x="1704744" y="267343"/>
            <a:chExt cx="572208" cy="794575"/>
          </a:xfrm>
        </p:grpSpPr>
        <p:sp>
          <p:nvSpPr>
            <p:cNvPr id="70" name="楕円 69"/>
            <p:cNvSpPr/>
            <p:nvPr/>
          </p:nvSpPr>
          <p:spPr>
            <a:xfrm rot="3628334">
              <a:off x="2016629" y="503989"/>
              <a:ext cx="105716" cy="121351"/>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1" name="楕円 70"/>
            <p:cNvSpPr/>
            <p:nvPr/>
          </p:nvSpPr>
          <p:spPr>
            <a:xfrm rot="3628334">
              <a:off x="2135191" y="674451"/>
              <a:ext cx="87285" cy="86710"/>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2" name="楕円 71"/>
            <p:cNvSpPr/>
            <p:nvPr/>
          </p:nvSpPr>
          <p:spPr>
            <a:xfrm rot="3628334">
              <a:off x="1726777" y="801686"/>
              <a:ext cx="238199" cy="282266"/>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3" name="楕円 72"/>
            <p:cNvSpPr/>
            <p:nvPr/>
          </p:nvSpPr>
          <p:spPr>
            <a:xfrm rot="3628334">
              <a:off x="2144233" y="824732"/>
              <a:ext cx="119298" cy="146140"/>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4" name="楕円 73"/>
            <p:cNvSpPr/>
            <p:nvPr/>
          </p:nvSpPr>
          <p:spPr>
            <a:xfrm rot="3628334">
              <a:off x="1843647" y="356977"/>
              <a:ext cx="159437" cy="161794"/>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5" name="楕円 74"/>
            <p:cNvSpPr/>
            <p:nvPr/>
          </p:nvSpPr>
          <p:spPr>
            <a:xfrm rot="3628334">
              <a:off x="2027334" y="266355"/>
              <a:ext cx="105404" cy="107380"/>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76" name="角丸四角形 75"/>
          <p:cNvSpPr/>
          <p:nvPr/>
        </p:nvSpPr>
        <p:spPr>
          <a:xfrm>
            <a:off x="452181" y="3178818"/>
            <a:ext cx="5921272" cy="1907864"/>
          </a:xfrm>
          <a:prstGeom prst="roundRect">
            <a:avLst>
              <a:gd name="adj" fmla="val 4397"/>
            </a:avLst>
          </a:prstGeom>
          <a:no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7" name="角丸四角形 76"/>
          <p:cNvSpPr/>
          <p:nvPr/>
        </p:nvSpPr>
        <p:spPr>
          <a:xfrm>
            <a:off x="668505" y="2981436"/>
            <a:ext cx="3353411" cy="335484"/>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noProof="0" dirty="0" smtClean="0">
                <a:solidFill>
                  <a:prstClr val="white"/>
                </a:solidFill>
                <a:latin typeface="メイリオ" panose="020B0604030504040204" pitchFamily="50" charset="-128"/>
                <a:ea typeface="メイリオ" panose="020B0604030504040204" pitchFamily="50" charset="-128"/>
              </a:rPr>
              <a:t>　　どんな</a:t>
            </a:r>
            <a:r>
              <a:rPr kumimoji="1" lang="ja-JP" altLang="en-US" b="1" noProof="0" dirty="0" smtClean="0">
                <a:solidFill>
                  <a:prstClr val="white"/>
                </a:solidFill>
                <a:latin typeface="メイリオ" panose="020B0604030504040204" pitchFamily="50" charset="-128"/>
                <a:ea typeface="メイリオ" panose="020B0604030504040204" pitchFamily="50" charset="-128"/>
              </a:rPr>
              <a:t>未来</a:t>
            </a:r>
            <a:r>
              <a:rPr kumimoji="1" lang="ja-JP" altLang="en-US" sz="1200" b="1" noProof="0" dirty="0" smtClean="0">
                <a:solidFill>
                  <a:prstClr val="white"/>
                </a:solidFill>
                <a:latin typeface="メイリオ" panose="020B0604030504040204" pitchFamily="50" charset="-128"/>
                <a:ea typeface="メイリオ" panose="020B0604030504040204" pitchFamily="50" charset="-128"/>
              </a:rPr>
              <a:t>になっているといい</a:t>
            </a:r>
            <a:r>
              <a:rPr kumimoji="1" lang="ja-JP" altLang="en-US" sz="1200" b="1" dirty="0" smtClean="0">
                <a:solidFill>
                  <a:prstClr val="white"/>
                </a:solidFill>
                <a:latin typeface="メイリオ" panose="020B0604030504040204" pitchFamily="50" charset="-128"/>
                <a:ea typeface="メイリオ" panose="020B0604030504040204" pitchFamily="50" charset="-128"/>
              </a:rPr>
              <a:t>か</a:t>
            </a:r>
            <a:r>
              <a:rPr kumimoji="1" lang="ja-JP" altLang="en-US" sz="1200" b="1" dirty="0">
                <a:solidFill>
                  <a:prstClr val="white"/>
                </a:solidFill>
                <a:latin typeface="メイリオ" panose="020B0604030504040204" pitchFamily="50" charset="-128"/>
                <a:ea typeface="メイリオ" panose="020B0604030504040204" pitchFamily="50" charset="-128"/>
              </a:rPr>
              <a:t>な</a:t>
            </a:r>
            <a:r>
              <a:rPr kumimoji="1" lang="ja-JP" altLang="en-US" sz="1200" b="1" noProof="0" dirty="0" smtClean="0">
                <a:solidFill>
                  <a:prstClr val="white"/>
                </a:solidFill>
                <a:latin typeface="メイリオ" panose="020B0604030504040204" pitchFamily="50" charset="-128"/>
                <a:ea typeface="メイリオ" panose="020B0604030504040204" pitchFamily="50" charset="-128"/>
              </a:rPr>
              <a:t>？</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cxnSp>
        <p:nvCxnSpPr>
          <p:cNvPr id="78" name="直線コネクタ 77"/>
          <p:cNvCxnSpPr/>
          <p:nvPr/>
        </p:nvCxnSpPr>
        <p:spPr>
          <a:xfrm flipV="1">
            <a:off x="668506" y="1344158"/>
            <a:ext cx="5550993" cy="9694"/>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441871" y="1499138"/>
            <a:ext cx="3069122" cy="307777"/>
          </a:xfrm>
          <a:prstGeom prst="rect">
            <a:avLst/>
          </a:prstGeom>
          <a:noFill/>
        </p:spPr>
        <p:txBody>
          <a:bodyPr wrap="square" rtlCol="0" anchor="ctr">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2060"/>
                </a:solidFill>
                <a:latin typeface="メイリオ" panose="020B0604030504040204" pitchFamily="50" charset="-128"/>
                <a:ea typeface="メイリオ" panose="020B0604030504040204" pitchFamily="50" charset="-128"/>
              </a:rPr>
              <a:t>●</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rPr>
              <a:t>この</a:t>
            </a:r>
            <a:r>
              <a:rPr kumimoji="1" lang="ja-JP" altLang="en-US" sz="1400" b="1">
                <a:solidFill>
                  <a:srgbClr val="002060"/>
                </a:solidFill>
                <a:latin typeface="メイリオ" panose="020B0604030504040204" pitchFamily="50" charset="-128"/>
                <a:ea typeface="メイリオ" panose="020B0604030504040204" pitchFamily="50" charset="-128"/>
              </a:rPr>
              <a:t>トピック</a:t>
            </a:r>
            <a:r>
              <a:rPr kumimoji="1" lang="ja-JP" altLang="en-US" sz="1400" b="1" i="0" u="none" strike="noStrike" kern="1200" cap="none" spc="0" normalizeH="0" baseline="0" noProof="0" smtClean="0">
                <a:ln>
                  <a:noFill/>
                </a:ln>
                <a:solidFill>
                  <a:srgbClr val="002060"/>
                </a:solidFill>
                <a:effectLst/>
                <a:uLnTx/>
                <a:uFillTx/>
                <a:latin typeface="メイリオ" panose="020B0604030504040204" pitchFamily="50" charset="-128"/>
                <a:ea typeface="メイリオ" panose="020B0604030504040204" pitchFamily="50" charset="-128"/>
              </a:rPr>
              <a:t>を</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rPr>
              <a:t>選んだ理由</a:t>
            </a:r>
            <a:endParaRPr kumimoji="1" lang="en-US" altLang="ja-JP"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endParaRPr>
          </a:p>
        </p:txBody>
      </p:sp>
      <p:cxnSp>
        <p:nvCxnSpPr>
          <p:cNvPr id="80" name="直線コネクタ 79"/>
          <p:cNvCxnSpPr/>
          <p:nvPr/>
        </p:nvCxnSpPr>
        <p:spPr>
          <a:xfrm>
            <a:off x="1157847" y="1978866"/>
            <a:ext cx="5016254" cy="7724"/>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1193387" y="2251216"/>
            <a:ext cx="5016254" cy="22312"/>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a:off x="1204869" y="2528329"/>
            <a:ext cx="4969232" cy="20777"/>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83" name="角丸四角形 82"/>
          <p:cNvSpPr/>
          <p:nvPr/>
        </p:nvSpPr>
        <p:spPr>
          <a:xfrm>
            <a:off x="4021916" y="2917604"/>
            <a:ext cx="2488718" cy="54458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84" name="グループ化 83"/>
          <p:cNvGrpSpPr/>
          <p:nvPr/>
        </p:nvGrpSpPr>
        <p:grpSpPr>
          <a:xfrm>
            <a:off x="4021916" y="2958652"/>
            <a:ext cx="2431449" cy="523116"/>
            <a:chOff x="4300674" y="2958652"/>
            <a:chExt cx="2152691" cy="523116"/>
          </a:xfrm>
        </p:grpSpPr>
        <p:sp>
          <p:nvSpPr>
            <p:cNvPr id="85" name="楕円 84"/>
            <p:cNvSpPr/>
            <p:nvPr/>
          </p:nvSpPr>
          <p:spPr>
            <a:xfrm>
              <a:off x="4370473" y="2958652"/>
              <a:ext cx="2048028" cy="503529"/>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86" name="図 85"/>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4300674" y="2965819"/>
              <a:ext cx="2152691" cy="515949"/>
            </a:xfrm>
            <a:prstGeom prst="rect">
              <a:avLst/>
            </a:prstGeom>
          </p:spPr>
        </p:pic>
      </p:grpSp>
      <p:sp>
        <p:nvSpPr>
          <p:cNvPr id="87" name="正方形/長方形 86"/>
          <p:cNvSpPr/>
          <p:nvPr/>
        </p:nvSpPr>
        <p:spPr>
          <a:xfrm>
            <a:off x="4307841" y="2959626"/>
            <a:ext cx="1816186" cy="421374"/>
          </a:xfrm>
          <a:prstGeom prst="rect">
            <a:avLst/>
          </a:prstGeom>
        </p:spPr>
        <p:txBody>
          <a:bodyPr wrap="square">
            <a:spAutoFit/>
          </a:bodyPr>
          <a:lstStyle/>
          <a:p>
            <a:r>
              <a:rPr lang="ja-JP" altLang="en-US" sz="1050" b="1" dirty="0" smtClean="0">
                <a:solidFill>
                  <a:srgbClr val="0070C0"/>
                </a:solidFill>
              </a:rPr>
              <a:t>「いいな」と</a:t>
            </a:r>
            <a:r>
              <a:rPr lang="ja-JP" altLang="en-US" sz="1050" b="1" dirty="0">
                <a:solidFill>
                  <a:srgbClr val="0070C0"/>
                </a:solidFill>
              </a:rPr>
              <a:t>思う未来を</a:t>
            </a:r>
            <a:r>
              <a:rPr lang="ja-JP" altLang="en-US" sz="1050" b="1" dirty="0" smtClean="0">
                <a:solidFill>
                  <a:srgbClr val="0070C0"/>
                </a:solidFill>
              </a:rPr>
              <a:t>、</a:t>
            </a:r>
            <a:endParaRPr lang="en-US" altLang="ja-JP" sz="1050" b="1" dirty="0" smtClean="0">
              <a:solidFill>
                <a:srgbClr val="0070C0"/>
              </a:solidFill>
            </a:endParaRPr>
          </a:p>
          <a:p>
            <a:r>
              <a:rPr lang="ja-JP" altLang="en-US" sz="1050" b="1" dirty="0" smtClean="0">
                <a:solidFill>
                  <a:srgbClr val="0070C0"/>
                </a:solidFill>
              </a:rPr>
              <a:t>いくつ</a:t>
            </a:r>
            <a:r>
              <a:rPr lang="ja-JP" altLang="en-US" sz="1050" b="1" dirty="0">
                <a:solidFill>
                  <a:srgbClr val="0070C0"/>
                </a:solidFill>
              </a:rPr>
              <a:t>でも選んで</a:t>
            </a:r>
            <a:r>
              <a:rPr lang="ja-JP" altLang="en-US" sz="1050" b="1" dirty="0" smtClean="0">
                <a:solidFill>
                  <a:srgbClr val="0070C0"/>
                </a:solidFill>
              </a:rPr>
              <a:t>みよう！</a:t>
            </a:r>
            <a:endParaRPr lang="ja-JP" altLang="en-US" sz="1050" b="1" dirty="0">
              <a:solidFill>
                <a:srgbClr val="0070C0"/>
              </a:solidFill>
            </a:endParaRPr>
          </a:p>
        </p:txBody>
      </p:sp>
      <p:pic>
        <p:nvPicPr>
          <p:cNvPr id="88" name="図 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435" y="2912785"/>
            <a:ext cx="558412" cy="505024"/>
          </a:xfrm>
          <a:prstGeom prst="rect">
            <a:avLst/>
          </a:prstGeom>
        </p:spPr>
      </p:pic>
      <p:sp>
        <p:nvSpPr>
          <p:cNvPr id="89" name="テキスト ボックス 88"/>
          <p:cNvSpPr txBox="1"/>
          <p:nvPr/>
        </p:nvSpPr>
        <p:spPr>
          <a:xfrm>
            <a:off x="531632" y="3418758"/>
            <a:ext cx="5725895" cy="954107"/>
          </a:xfrm>
          <a:prstGeom prst="rect">
            <a:avLst/>
          </a:prstGeom>
          <a:noFill/>
        </p:spPr>
        <p:txBody>
          <a:bodyPr wrap="square" rtlCol="0">
            <a:spAutoFit/>
          </a:bodyPr>
          <a:lstStyle/>
          <a:p>
            <a:pPr lvl="0">
              <a:defRPr/>
            </a:pPr>
            <a:r>
              <a:rPr lang="ja-JP" altLang="en-US" sz="1400" b="1" dirty="0" smtClean="0">
                <a:solidFill>
                  <a:prstClr val="black"/>
                </a:solidFill>
                <a:latin typeface="+mn-ea"/>
              </a:rPr>
              <a:t>□</a:t>
            </a:r>
            <a:r>
              <a:rPr lang="ja-JP" altLang="en-US" sz="1400" b="1" dirty="0">
                <a:solidFill>
                  <a:prstClr val="black"/>
                </a:solidFill>
                <a:latin typeface="+mn-ea"/>
              </a:rPr>
              <a:t>ごみのない美しい海が世界中に広がる未来</a:t>
            </a:r>
            <a:endParaRPr lang="en-US" altLang="ja-JP" sz="1400" b="1" dirty="0">
              <a:solidFill>
                <a:prstClr val="black"/>
              </a:solidFill>
              <a:latin typeface="+mn-ea"/>
            </a:endParaRPr>
          </a:p>
          <a:p>
            <a:pPr lvl="0">
              <a:defRPr/>
            </a:pPr>
            <a:r>
              <a:rPr lang="ja-JP" altLang="en-US" sz="1400" b="1" dirty="0">
                <a:solidFill>
                  <a:prstClr val="black"/>
                </a:solidFill>
                <a:latin typeface="+mn-ea"/>
              </a:rPr>
              <a:t>□人と自然が共生できる未来</a:t>
            </a:r>
            <a:endParaRPr lang="en-US" altLang="ja-JP" sz="1400" b="1" dirty="0">
              <a:solidFill>
                <a:prstClr val="black"/>
              </a:solidFill>
              <a:latin typeface="+mn-ea"/>
            </a:endParaRPr>
          </a:p>
          <a:p>
            <a:pPr lvl="0">
              <a:defRPr/>
            </a:pPr>
            <a:r>
              <a:rPr lang="ja-JP" altLang="en-US" sz="1400" b="1" dirty="0">
                <a:solidFill>
                  <a:prstClr val="black"/>
                </a:solidFill>
                <a:latin typeface="+mn-ea"/>
              </a:rPr>
              <a:t>□誰もが環境にやさしい素材を無理なく選ぶことができる未来</a:t>
            </a:r>
            <a:endParaRPr lang="en-US" altLang="ja-JP" sz="1400" b="1" dirty="0">
              <a:solidFill>
                <a:prstClr val="black"/>
              </a:solidFill>
              <a:latin typeface="+mn-ea"/>
            </a:endParaRPr>
          </a:p>
          <a:p>
            <a:pPr lvl="0">
              <a:defRPr/>
            </a:pPr>
            <a:r>
              <a:rPr lang="ja-JP" altLang="en-US" sz="1400" b="1" dirty="0">
                <a:solidFill>
                  <a:prstClr val="black"/>
                </a:solidFill>
                <a:latin typeface="+mn-ea"/>
              </a:rPr>
              <a:t>□</a:t>
            </a:r>
            <a:r>
              <a:rPr lang="ja-JP" altLang="en-US" sz="1400" b="1" dirty="0" smtClean="0">
                <a:solidFill>
                  <a:prstClr val="black"/>
                </a:solidFill>
                <a:latin typeface="+mn-ea"/>
              </a:rPr>
              <a:t>その他</a:t>
            </a:r>
            <a:r>
              <a:rPr kumimoji="1" lang="ja-JP" altLang="en-US" sz="1400" b="1" i="0" u="none" strike="noStrike" kern="1200" cap="none" spc="0" normalizeH="0" baseline="0" noProof="0" dirty="0" smtClean="0">
                <a:ln>
                  <a:noFill/>
                </a:ln>
                <a:solidFill>
                  <a:prstClr val="black"/>
                </a:solidFill>
                <a:effectLst/>
                <a:uLnTx/>
                <a:uFillTx/>
                <a:latin typeface="+mn-ea"/>
              </a:rPr>
              <a:t>　</a:t>
            </a:r>
            <a:r>
              <a:rPr kumimoji="1" lang="ja-JP" altLang="en-US" sz="1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1" lang="en-US" altLang="ja-JP" sz="1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cxnSp>
        <p:nvCxnSpPr>
          <p:cNvPr id="90" name="直線コネクタ 89"/>
          <p:cNvCxnSpPr/>
          <p:nvPr/>
        </p:nvCxnSpPr>
        <p:spPr>
          <a:xfrm flipV="1">
            <a:off x="1509816" y="4694415"/>
            <a:ext cx="4391142" cy="20243"/>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flipV="1">
            <a:off x="1477608" y="4372869"/>
            <a:ext cx="4391142" cy="20243"/>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92" name="正方形/長方形 91"/>
          <p:cNvSpPr/>
          <p:nvPr/>
        </p:nvSpPr>
        <p:spPr>
          <a:xfrm rot="21021634">
            <a:off x="13391" y="2908379"/>
            <a:ext cx="83943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考える！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grpSp>
        <p:nvGrpSpPr>
          <p:cNvPr id="93" name="グループ化 92"/>
          <p:cNvGrpSpPr/>
          <p:nvPr/>
        </p:nvGrpSpPr>
        <p:grpSpPr>
          <a:xfrm flipH="1">
            <a:off x="715773" y="191132"/>
            <a:ext cx="1733701" cy="635750"/>
            <a:chOff x="-80720" y="173234"/>
            <a:chExt cx="1716988" cy="639010"/>
          </a:xfrm>
        </p:grpSpPr>
        <p:grpSp>
          <p:nvGrpSpPr>
            <p:cNvPr id="94" name="グループ化 93"/>
            <p:cNvGrpSpPr/>
            <p:nvPr/>
          </p:nvGrpSpPr>
          <p:grpSpPr>
            <a:xfrm>
              <a:off x="120234" y="173234"/>
              <a:ext cx="1516034" cy="639010"/>
              <a:chOff x="-4152998" y="981777"/>
              <a:chExt cx="2143197" cy="860786"/>
            </a:xfrm>
          </p:grpSpPr>
          <p:sp>
            <p:nvSpPr>
              <p:cNvPr id="96" name="楕円 95"/>
              <p:cNvSpPr/>
              <p:nvPr/>
            </p:nvSpPr>
            <p:spPr>
              <a:xfrm>
                <a:off x="-3649706" y="1062681"/>
                <a:ext cx="676405" cy="779882"/>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7" name="楕円 96"/>
              <p:cNvSpPr/>
              <p:nvPr/>
            </p:nvSpPr>
            <p:spPr>
              <a:xfrm>
                <a:off x="-3121508" y="1005959"/>
                <a:ext cx="488377" cy="769096"/>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8" name="楕円 97"/>
              <p:cNvSpPr/>
              <p:nvPr/>
            </p:nvSpPr>
            <p:spPr>
              <a:xfrm rot="5400000">
                <a:off x="-2779127" y="1163531"/>
                <a:ext cx="613794" cy="577021"/>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9" name="楕円 98"/>
              <p:cNvSpPr/>
              <p:nvPr/>
            </p:nvSpPr>
            <p:spPr>
              <a:xfrm>
                <a:off x="-4152998" y="981777"/>
                <a:ext cx="805186" cy="776502"/>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0" name="楕円 99"/>
              <p:cNvSpPr/>
              <p:nvPr/>
            </p:nvSpPr>
            <p:spPr>
              <a:xfrm>
                <a:off x="-2357633" y="1196094"/>
                <a:ext cx="347832" cy="373484"/>
              </a:xfrm>
              <a:prstGeom prst="ellipse">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95" name="正方形/長方形 94"/>
            <p:cNvSpPr/>
            <p:nvPr/>
          </p:nvSpPr>
          <p:spPr>
            <a:xfrm>
              <a:off x="-80720" y="266103"/>
              <a:ext cx="1512896" cy="40216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w="19050">
                    <a:solidFill>
                      <a:prstClr val="white"/>
                    </a:solid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トピック</a:t>
              </a:r>
              <a:endParaRPr kumimoji="0" lang="ja-JP" altLang="en-US" sz="2000" b="0" i="0" u="none" strike="noStrike" kern="1200" cap="none" spc="0" normalizeH="0" baseline="0" noProof="0" dirty="0">
                <a:ln w="19050">
                  <a:solidFill>
                    <a:prstClr val="white"/>
                  </a:solid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101" name="角丸四角形 100"/>
          <p:cNvSpPr/>
          <p:nvPr/>
        </p:nvSpPr>
        <p:spPr>
          <a:xfrm>
            <a:off x="4283134" y="5177359"/>
            <a:ext cx="2329281" cy="71564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102" name="グループ化 101"/>
          <p:cNvGrpSpPr/>
          <p:nvPr/>
        </p:nvGrpSpPr>
        <p:grpSpPr>
          <a:xfrm>
            <a:off x="4735410" y="5090332"/>
            <a:ext cx="1811412" cy="802672"/>
            <a:chOff x="6839405" y="4628866"/>
            <a:chExt cx="2473996" cy="535540"/>
          </a:xfrm>
        </p:grpSpPr>
        <p:sp>
          <p:nvSpPr>
            <p:cNvPr id="103" name="楕円 102"/>
            <p:cNvSpPr/>
            <p:nvPr/>
          </p:nvSpPr>
          <p:spPr>
            <a:xfrm>
              <a:off x="6946959" y="4628866"/>
              <a:ext cx="2258888" cy="503529"/>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104" name="図 103"/>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6839405" y="4648457"/>
              <a:ext cx="2473996" cy="515949"/>
            </a:xfrm>
            <a:prstGeom prst="rect">
              <a:avLst/>
            </a:prstGeom>
          </p:spPr>
        </p:pic>
      </p:grpSp>
      <p:sp>
        <p:nvSpPr>
          <p:cNvPr id="105" name="正方形/長方形 104"/>
          <p:cNvSpPr/>
          <p:nvPr/>
        </p:nvSpPr>
        <p:spPr>
          <a:xfrm>
            <a:off x="4771243" y="5154965"/>
            <a:ext cx="1625834" cy="577081"/>
          </a:xfrm>
          <a:prstGeom prst="rect">
            <a:avLst/>
          </a:prstGeom>
        </p:spPr>
        <p:txBody>
          <a:bodyPr wrap="square">
            <a:spAutoFit/>
          </a:bodyPr>
          <a:lstStyle/>
          <a:p>
            <a:pPr algn="ctr"/>
            <a:r>
              <a:rPr lang="ja-JP" altLang="en-US" sz="1050" b="1" dirty="0" smtClean="0">
                <a:solidFill>
                  <a:srgbClr val="0070C0"/>
                </a:solidFill>
              </a:rPr>
              <a:t>現状を把握し、</a:t>
            </a:r>
            <a:endParaRPr lang="en-US" altLang="ja-JP" sz="1050" b="1" dirty="0" smtClean="0">
              <a:solidFill>
                <a:srgbClr val="0070C0"/>
              </a:solidFill>
            </a:endParaRPr>
          </a:p>
          <a:p>
            <a:pPr algn="ctr"/>
            <a:r>
              <a:rPr lang="ja-JP" altLang="en-US" sz="1050" b="1" dirty="0" smtClean="0">
                <a:solidFill>
                  <a:srgbClr val="0070C0"/>
                </a:solidFill>
              </a:rPr>
              <a:t>技術や取り組みなども</a:t>
            </a:r>
            <a:endParaRPr lang="en-US" altLang="ja-JP" sz="1050" b="1" dirty="0" smtClean="0">
              <a:solidFill>
                <a:srgbClr val="0070C0"/>
              </a:solidFill>
            </a:endParaRPr>
          </a:p>
          <a:p>
            <a:pPr algn="ctr"/>
            <a:r>
              <a:rPr lang="ja-JP" altLang="en-US" sz="1050" b="1" dirty="0" smtClean="0">
                <a:solidFill>
                  <a:srgbClr val="0070C0"/>
                </a:solidFill>
              </a:rPr>
              <a:t>調べてみよう！</a:t>
            </a:r>
            <a:endParaRPr lang="ja-JP" altLang="en-US" sz="1050" b="1" dirty="0">
              <a:solidFill>
                <a:srgbClr val="0070C0"/>
              </a:solidFill>
            </a:endParaRPr>
          </a:p>
        </p:txBody>
      </p:sp>
      <p:sp>
        <p:nvSpPr>
          <p:cNvPr id="106" name="角丸四角形 105"/>
          <p:cNvSpPr/>
          <p:nvPr/>
        </p:nvSpPr>
        <p:spPr>
          <a:xfrm>
            <a:off x="631538" y="5303796"/>
            <a:ext cx="4111647" cy="365789"/>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今は何が</a:t>
            </a: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起きて</a:t>
            </a:r>
            <a:r>
              <a:rPr kumimoji="1" lang="ja-JP" altLang="en-US" sz="1200" b="1" dirty="0" smtClean="0">
                <a:solidFill>
                  <a:prstClr val="white"/>
                </a:solidFill>
                <a:latin typeface="メイリオ" panose="020B0604030504040204" pitchFamily="50" charset="-128"/>
                <a:ea typeface="メイリオ" panose="020B0604030504040204" pitchFamily="50" charset="-128"/>
              </a:rPr>
              <a:t>いるかな？</a:t>
            </a:r>
            <a:r>
              <a:rPr kumimoji="1" lang="ja-JP" altLang="en-US"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どんな状況かな？</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07" name="正方形/長方形 106"/>
          <p:cNvSpPr/>
          <p:nvPr/>
        </p:nvSpPr>
        <p:spPr>
          <a:xfrm rot="21021634">
            <a:off x="3598" y="5162949"/>
            <a:ext cx="83943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調べる！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pic>
        <p:nvPicPr>
          <p:cNvPr id="108" name="図 10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4957" y="5136942"/>
            <a:ext cx="590048" cy="590048"/>
          </a:xfrm>
          <a:prstGeom prst="rect">
            <a:avLst/>
          </a:prstGeom>
        </p:spPr>
      </p:pic>
      <p:pic>
        <p:nvPicPr>
          <p:cNvPr id="109" name="図 10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1841" y="1855318"/>
            <a:ext cx="766788" cy="884481"/>
          </a:xfrm>
          <a:prstGeom prst="rect">
            <a:avLst/>
          </a:prstGeom>
        </p:spPr>
      </p:pic>
      <p:sp>
        <p:nvSpPr>
          <p:cNvPr id="57" name="正方形/長方形 56"/>
          <p:cNvSpPr/>
          <p:nvPr/>
        </p:nvSpPr>
        <p:spPr>
          <a:xfrm>
            <a:off x="542275" y="984520"/>
            <a:ext cx="5776982" cy="369332"/>
          </a:xfrm>
          <a:prstGeom prst="rect">
            <a:avLst/>
          </a:prstGeom>
        </p:spPr>
        <p:txBody>
          <a:bodyPr wrap="square">
            <a:spAutoFit/>
          </a:bodyPr>
          <a:lstStyle/>
          <a:p>
            <a:pPr lvl="0" algn="ctr">
              <a:defRPr/>
            </a:pPr>
            <a:r>
              <a:rPr lang="ja-JP" altLang="ja-JP" b="1" kern="100" dirty="0">
                <a:latin typeface="メイリオ" panose="020B0604030504040204" pitchFamily="50" charset="-128"/>
                <a:ea typeface="メイリオ" panose="020B0604030504040204" pitchFamily="50" charset="-128"/>
                <a:cs typeface="Times New Roman" panose="02020603050405020304" pitchFamily="18" charset="0"/>
              </a:rPr>
              <a:t>プラスチックごみから環境問題を考えよう</a:t>
            </a:r>
            <a:endParaRPr kumimoji="1" lang="ja-JP" altLang="en-US" b="1" dirty="0">
              <a:solidFill>
                <a:prstClr val="black"/>
              </a:solidFill>
              <a:latin typeface="メイリオ" panose="020B0604030504040204" pitchFamily="50" charset="-128"/>
              <a:ea typeface="メイリオ" panose="020B0604030504040204" pitchFamily="50" charset="-128"/>
            </a:endParaRPr>
          </a:p>
        </p:txBody>
      </p:sp>
      <p:sp>
        <p:nvSpPr>
          <p:cNvPr id="111" name="正方形/長方形 110"/>
          <p:cNvSpPr/>
          <p:nvPr/>
        </p:nvSpPr>
        <p:spPr>
          <a:xfrm>
            <a:off x="412625" y="7165736"/>
            <a:ext cx="2339102" cy="307777"/>
          </a:xfrm>
          <a:prstGeom prst="rect">
            <a:avLst/>
          </a:prstGeom>
        </p:spPr>
        <p:txBody>
          <a:bodyPr wrap="none">
            <a:spAutoFit/>
          </a:bodyPr>
          <a:lstStyle/>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プラスチック</a:t>
            </a:r>
            <a:r>
              <a:rPr kumimoji="1" lang="ja-JP" altLang="en-US" sz="1400" b="1" dirty="0" smtClean="0">
                <a:latin typeface="メイリオ" panose="020B0604030504040204" pitchFamily="50" charset="-128"/>
                <a:ea typeface="メイリオ" panose="020B0604030504040204" pitchFamily="50" charset="-128"/>
              </a:rPr>
              <a:t>の問題点</a:t>
            </a:r>
            <a:r>
              <a:rPr kumimoji="1" lang="en-US" altLang="ja-JP" sz="1400" dirty="0" smtClean="0">
                <a:latin typeface="メイリオ" panose="020B0604030504040204" pitchFamily="50" charset="-128"/>
                <a:ea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endParaRPr>
          </a:p>
        </p:txBody>
      </p:sp>
      <p:sp>
        <p:nvSpPr>
          <p:cNvPr id="112" name="正方形/長方形 111"/>
          <p:cNvSpPr/>
          <p:nvPr/>
        </p:nvSpPr>
        <p:spPr>
          <a:xfrm>
            <a:off x="426060" y="8317239"/>
            <a:ext cx="3595856" cy="307777"/>
          </a:xfrm>
          <a:prstGeom prst="rect">
            <a:avLst/>
          </a:prstGeom>
        </p:spPr>
        <p:txBody>
          <a:bodyPr wrap="none">
            <a:spAutoFit/>
          </a:bodyPr>
          <a:lstStyle/>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プラスチックに代わる</a:t>
            </a:r>
            <a:r>
              <a:rPr kumimoji="1" lang="ja-JP" altLang="en-US" sz="1400" b="1" dirty="0">
                <a:latin typeface="メイリオ" panose="020B0604030504040204" pitchFamily="50" charset="-128"/>
                <a:ea typeface="メイリオ" panose="020B0604030504040204" pitchFamily="50" charset="-128"/>
              </a:rPr>
              <a:t>素材</a:t>
            </a:r>
            <a:r>
              <a:rPr kumimoji="1" lang="ja-JP" altLang="en-US" sz="1400" b="1" dirty="0" smtClean="0">
                <a:latin typeface="メイリオ" panose="020B0604030504040204" pitchFamily="50" charset="-128"/>
                <a:ea typeface="メイリオ" panose="020B0604030504040204" pitchFamily="50" charset="-128"/>
              </a:rPr>
              <a:t>の</a:t>
            </a:r>
            <a:r>
              <a:rPr kumimoji="1" lang="ja-JP" altLang="en-US" sz="1400" b="1" dirty="0">
                <a:latin typeface="メイリオ" panose="020B0604030504040204" pitchFamily="50" charset="-128"/>
                <a:ea typeface="メイリオ" panose="020B0604030504040204" pitchFamily="50" charset="-128"/>
              </a:rPr>
              <a:t>開発</a:t>
            </a:r>
            <a:r>
              <a:rPr kumimoji="1" lang="ja-JP" altLang="en-US" sz="1400" b="1" dirty="0" smtClean="0">
                <a:latin typeface="メイリオ" panose="020B0604030504040204" pitchFamily="50" charset="-128"/>
                <a:ea typeface="メイリオ" panose="020B0604030504040204" pitchFamily="50" charset="-128"/>
              </a:rPr>
              <a:t>は</a:t>
            </a:r>
            <a:r>
              <a:rPr kumimoji="1" lang="ja-JP" altLang="en-US" sz="1400" b="1" dirty="0">
                <a:latin typeface="メイリオ" panose="020B0604030504040204" pitchFamily="50" charset="-128"/>
                <a:ea typeface="メイリオ" panose="020B0604030504040204" pitchFamily="50" charset="-128"/>
              </a:rPr>
              <a:t>？</a:t>
            </a:r>
            <a:r>
              <a:rPr kumimoji="1" lang="en-US" altLang="ja-JP" sz="1400" b="1" dirty="0" smtClean="0">
                <a:latin typeface="メイリオ" panose="020B0604030504040204" pitchFamily="50" charset="-128"/>
                <a:ea typeface="メイリオ" panose="020B0604030504040204" pitchFamily="50" charset="-128"/>
              </a:rPr>
              <a:t>】</a:t>
            </a:r>
            <a:endParaRPr lang="ja-JP" altLang="en-US" sz="1400" b="1"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377519" y="5778723"/>
            <a:ext cx="5709985" cy="307777"/>
          </a:xfrm>
          <a:prstGeom prst="rect">
            <a:avLst/>
          </a:prstGeom>
        </p:spPr>
        <p:txBody>
          <a:bodyPr wrap="square">
            <a:spAutoFit/>
          </a:bodyPr>
          <a:lstStyle/>
          <a:p>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世界のプラスチックの現状</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生産量、ごみの量、リサイクルなど</a:t>
            </a:r>
            <a:r>
              <a:rPr kumimoji="1" lang="en-US" altLang="ja-JP" sz="1400" b="1"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299091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 y="3618183"/>
            <a:ext cx="6717792" cy="4744049"/>
          </a:xfrm>
          <a:prstGeom prst="rect">
            <a:avLst/>
          </a:prstGeom>
        </p:spPr>
      </p:pic>
      <p:grpSp>
        <p:nvGrpSpPr>
          <p:cNvPr id="6" name="グループ化 5"/>
          <p:cNvGrpSpPr/>
          <p:nvPr/>
        </p:nvGrpSpPr>
        <p:grpSpPr>
          <a:xfrm>
            <a:off x="3479833" y="6480971"/>
            <a:ext cx="2975124" cy="560996"/>
            <a:chOff x="1991604" y="4488834"/>
            <a:chExt cx="3730928" cy="538355"/>
          </a:xfrm>
        </p:grpSpPr>
        <p:sp>
          <p:nvSpPr>
            <p:cNvPr id="7" name="楕円 6"/>
            <p:cNvSpPr/>
            <p:nvPr/>
          </p:nvSpPr>
          <p:spPr>
            <a:xfrm>
              <a:off x="2153178" y="4488834"/>
              <a:ext cx="3406533" cy="519063"/>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8" name="図 7"/>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1991604" y="4495323"/>
              <a:ext cx="3730928" cy="531866"/>
            </a:xfrm>
            <a:prstGeom prst="rect">
              <a:avLst/>
            </a:prstGeom>
          </p:spPr>
        </p:pic>
      </p:grpSp>
      <p:sp>
        <p:nvSpPr>
          <p:cNvPr id="9" name="テキスト ボックス 8"/>
          <p:cNvSpPr txBox="1"/>
          <p:nvPr/>
        </p:nvSpPr>
        <p:spPr>
          <a:xfrm>
            <a:off x="363355" y="8362930"/>
            <a:ext cx="3322988" cy="276999"/>
          </a:xfrm>
          <a:prstGeom prst="rect">
            <a:avLst/>
          </a:prstGeom>
          <a:noFill/>
        </p:spPr>
        <p:txBody>
          <a:bodyPr wrap="square" rtlCol="0" anchor="ctr">
            <a:spAutoFit/>
          </a:bodyPr>
          <a:lstStyle/>
          <a:p>
            <a:pPr lvl="0" algn="ctr">
              <a:defRPr/>
            </a:pPr>
            <a:r>
              <a:rPr kumimoji="1" lang="ja-JP" altLang="en-US" sz="1200" b="1" dirty="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参考</a:t>
            </a:r>
            <a:r>
              <a:rPr kumimoji="1" lang="ja-JP" altLang="en-US" sz="1200" b="1" dirty="0">
                <a:solidFill>
                  <a:srgbClr val="002060"/>
                </a:solidFill>
                <a:latin typeface="メイリオ" panose="020B0604030504040204" pitchFamily="50" charset="-128"/>
                <a:ea typeface="メイリオ" panose="020B0604030504040204" pitchFamily="50" charset="-128"/>
              </a:rPr>
              <a:t>文献（</a:t>
            </a:r>
            <a:r>
              <a:rPr lang="ja-JP" altLang="ja-JP" sz="1200" b="1" dirty="0">
                <a:solidFill>
                  <a:srgbClr val="002060"/>
                </a:solidFill>
                <a:latin typeface="メイリオ" panose="020B0604030504040204" pitchFamily="50" charset="-128"/>
                <a:ea typeface="メイリオ" panose="020B0604030504040204" pitchFamily="50" charset="-128"/>
                <a:cs typeface="ＭＳ Ｐゴシック" panose="020B0600070205080204" pitchFamily="50" charset="-128"/>
              </a:rPr>
              <a:t>閲覧したサイト名または</a:t>
            </a:r>
            <a:r>
              <a:rPr lang="en-US" altLang="ja-JP" sz="1200" b="1" dirty="0">
                <a:solidFill>
                  <a:srgbClr val="002060"/>
                </a:solidFill>
                <a:latin typeface="メイリオ" panose="020B0604030504040204" pitchFamily="50" charset="-128"/>
                <a:ea typeface="メイリオ" panose="020B0604030504040204" pitchFamily="50" charset="-128"/>
                <a:cs typeface="ＭＳ Ｐゴシック" panose="020B0600070205080204" pitchFamily="50" charset="-128"/>
              </a:rPr>
              <a:t>URL</a:t>
            </a:r>
            <a:r>
              <a:rPr lang="ja-JP" altLang="en-US" sz="1200" b="1" dirty="0">
                <a:solidFill>
                  <a:srgbClr val="002060"/>
                </a:solidFill>
                <a:latin typeface="メイリオ" panose="020B0604030504040204" pitchFamily="50" charset="-128"/>
                <a:ea typeface="メイリオ" panose="020B0604030504040204" pitchFamily="50" charset="-128"/>
                <a:cs typeface="ＭＳ Ｐゴシック" panose="020B0600070205080204" pitchFamily="50" charset="-128"/>
              </a:rPr>
              <a:t>）</a:t>
            </a:r>
            <a:endParaRPr kumimoji="1" lang="ja-JP" altLang="en-US" sz="1200" b="1" dirty="0">
              <a:solidFill>
                <a:srgbClr val="002060"/>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422733" y="675837"/>
            <a:ext cx="6065215" cy="2814808"/>
          </a:xfrm>
          <a:prstGeom prst="roundRect">
            <a:avLst>
              <a:gd name="adj" fmla="val 6892"/>
            </a:avLst>
          </a:prstGeom>
          <a:noFill/>
          <a:ln w="76200" cmpd="thinThick">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角丸四角形 10"/>
          <p:cNvSpPr/>
          <p:nvPr/>
        </p:nvSpPr>
        <p:spPr>
          <a:xfrm>
            <a:off x="584019" y="542008"/>
            <a:ext cx="2580159" cy="284931"/>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kumimoji="1" lang="ja-JP" altLang="en-US" sz="1200" b="1" dirty="0" smtClean="0">
                <a:solidFill>
                  <a:prstClr val="white"/>
                </a:solidFill>
                <a:latin typeface="メイリオ" panose="020B0604030504040204" pitchFamily="50" charset="-128"/>
                <a:ea typeface="メイリオ" panose="020B0604030504040204" pitchFamily="50" charset="-128"/>
              </a:rPr>
              <a:t>　これから</a:t>
            </a:r>
            <a:r>
              <a:rPr kumimoji="1" lang="ja-JP" altLang="en-US" sz="1200" b="1" dirty="0">
                <a:solidFill>
                  <a:prstClr val="white"/>
                </a:solidFill>
                <a:latin typeface="メイリオ" panose="020B0604030504040204" pitchFamily="50" charset="-128"/>
                <a:ea typeface="メイリオ" panose="020B0604030504040204" pitchFamily="50" charset="-128"/>
              </a:rPr>
              <a:t>できそうなアイデア</a:t>
            </a:r>
          </a:p>
        </p:txBody>
      </p:sp>
      <p:sp>
        <p:nvSpPr>
          <p:cNvPr id="13" name="テキスト ボックス 12"/>
          <p:cNvSpPr txBox="1"/>
          <p:nvPr/>
        </p:nvSpPr>
        <p:spPr>
          <a:xfrm>
            <a:off x="538733" y="934558"/>
            <a:ext cx="3004208" cy="276999"/>
          </a:xfrm>
          <a:prstGeom prst="rect">
            <a:avLst/>
          </a:prstGeom>
          <a:noFill/>
        </p:spPr>
        <p:txBody>
          <a:bodyPr wrap="square" rtlCol="0" anchor="ctr">
            <a:spAutoFit/>
          </a:bodyPr>
          <a:lstStyle/>
          <a:p>
            <a:pPr lvl="0">
              <a:defRPr/>
            </a:pPr>
            <a:r>
              <a:rPr kumimoji="1" lang="ja-JP" altLang="en-US" sz="1200" b="1" dirty="0" smtClean="0">
                <a:solidFill>
                  <a:srgbClr val="002060"/>
                </a:solidFill>
                <a:latin typeface="メイリオ" panose="020B0604030504040204" pitchFamily="50" charset="-128"/>
                <a:ea typeface="メイリオ" panose="020B0604030504040204" pitchFamily="50" charset="-128"/>
              </a:rPr>
              <a:t>●社会としてできそうなことは</a:t>
            </a:r>
            <a:r>
              <a:rPr kumimoji="1" lang="en-US" altLang="ja-JP" sz="1200" b="1" dirty="0" smtClean="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a:t>
            </a:r>
            <a:endParaRPr kumimoji="1" lang="ja-JP" altLang="en-US" sz="1200" b="1" dirty="0">
              <a:solidFill>
                <a:srgbClr val="002060"/>
              </a:solidFill>
              <a:latin typeface="メイリオ" panose="020B0604030504040204" pitchFamily="50" charset="-128"/>
              <a:ea typeface="メイリオ" panose="020B0604030504040204" pitchFamily="50" charset="-128"/>
            </a:endParaRPr>
          </a:p>
        </p:txBody>
      </p:sp>
      <p:cxnSp>
        <p:nvCxnSpPr>
          <p:cNvPr id="14" name="直線コネクタ 13"/>
          <p:cNvCxnSpPr/>
          <p:nvPr/>
        </p:nvCxnSpPr>
        <p:spPr>
          <a:xfrm flipV="1">
            <a:off x="587107" y="1188637"/>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587107" y="1464718"/>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V="1">
            <a:off x="587107" y="1751153"/>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587107" y="2518706"/>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587107" y="2794787"/>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587107" y="3081222"/>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587107" y="2043751"/>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644873" y="7315732"/>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644873" y="7591813"/>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644873" y="7878248"/>
            <a:ext cx="5584738" cy="5331"/>
          </a:xfrm>
          <a:prstGeom prst="line">
            <a:avLst/>
          </a:prstGeom>
          <a:ln>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3164178" y="493110"/>
            <a:ext cx="3088853" cy="28585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25" name="グループ化 24"/>
          <p:cNvGrpSpPr/>
          <p:nvPr/>
        </p:nvGrpSpPr>
        <p:grpSpPr>
          <a:xfrm>
            <a:off x="3160072" y="561589"/>
            <a:ext cx="2759281" cy="560989"/>
            <a:chOff x="7678455" y="2139661"/>
            <a:chExt cx="2759281" cy="560989"/>
          </a:xfrm>
        </p:grpSpPr>
        <p:grpSp>
          <p:nvGrpSpPr>
            <p:cNvPr id="26" name="グループ化 25"/>
            <p:cNvGrpSpPr/>
            <p:nvPr/>
          </p:nvGrpSpPr>
          <p:grpSpPr>
            <a:xfrm>
              <a:off x="7678455" y="2139661"/>
              <a:ext cx="2759281" cy="560989"/>
              <a:chOff x="1991604" y="4488834"/>
              <a:chExt cx="3683078" cy="538348"/>
            </a:xfrm>
          </p:grpSpPr>
          <p:sp>
            <p:nvSpPr>
              <p:cNvPr id="28" name="楕円 27"/>
              <p:cNvSpPr/>
              <p:nvPr/>
            </p:nvSpPr>
            <p:spPr>
              <a:xfrm>
                <a:off x="2153178" y="4488834"/>
                <a:ext cx="3406533" cy="519063"/>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9" name="図 28"/>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1991604" y="4495316"/>
                <a:ext cx="3683078" cy="531866"/>
              </a:xfrm>
              <a:prstGeom prst="rect">
                <a:avLst/>
              </a:prstGeom>
            </p:spPr>
          </p:pic>
        </p:grpSp>
        <p:sp>
          <p:nvSpPr>
            <p:cNvPr id="27" name="正方形/長方形 26"/>
            <p:cNvSpPr/>
            <p:nvPr/>
          </p:nvSpPr>
          <p:spPr>
            <a:xfrm>
              <a:off x="7952747" y="2196109"/>
              <a:ext cx="2329429" cy="415498"/>
            </a:xfrm>
            <a:prstGeom prst="rect">
              <a:avLst/>
            </a:prstGeom>
          </p:spPr>
          <p:txBody>
            <a:bodyPr wrap="square">
              <a:spAutoFit/>
            </a:bodyPr>
            <a:lstStyle/>
            <a:p>
              <a:pPr lvl="0" algn="ctr">
                <a:defRPr/>
              </a:pPr>
              <a:r>
                <a:rPr lang="ja-JP" altLang="en-US" sz="1050" b="1" dirty="0" smtClean="0">
                  <a:solidFill>
                    <a:srgbClr val="0068B6"/>
                  </a:solidFill>
                  <a:latin typeface="+mn-ea"/>
                </a:rPr>
                <a:t>実現するのが難しそうなことでも、いったん書いてみよう！</a:t>
              </a:r>
              <a:endParaRPr kumimoji="1" lang="en-US" altLang="ja-JP" sz="1050" b="1" dirty="0">
                <a:solidFill>
                  <a:srgbClr val="0068B6"/>
                </a:solidFill>
                <a:latin typeface="+mn-ea"/>
              </a:endParaRPr>
            </a:p>
          </p:txBody>
        </p:sp>
      </p:grpSp>
      <p:sp>
        <p:nvSpPr>
          <p:cNvPr id="30" name="角丸四角形 29"/>
          <p:cNvSpPr/>
          <p:nvPr/>
        </p:nvSpPr>
        <p:spPr>
          <a:xfrm>
            <a:off x="3307294" y="3649278"/>
            <a:ext cx="3147663" cy="28336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31" name="グループ化 30"/>
          <p:cNvGrpSpPr/>
          <p:nvPr/>
        </p:nvGrpSpPr>
        <p:grpSpPr>
          <a:xfrm>
            <a:off x="3529634" y="3589498"/>
            <a:ext cx="2925323" cy="560993"/>
            <a:chOff x="1991604" y="4488834"/>
            <a:chExt cx="3730928" cy="538352"/>
          </a:xfrm>
        </p:grpSpPr>
        <p:sp>
          <p:nvSpPr>
            <p:cNvPr id="32" name="楕円 31"/>
            <p:cNvSpPr/>
            <p:nvPr/>
          </p:nvSpPr>
          <p:spPr>
            <a:xfrm>
              <a:off x="2153178" y="4488834"/>
              <a:ext cx="3406533" cy="519063"/>
            </a:xfrm>
            <a:prstGeom prst="ellipse">
              <a:avLst/>
            </a:prstGeom>
            <a:solidFill>
              <a:srgbClr val="0168B7">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33" name="図 32"/>
            <p:cNvPicPr>
              <a:picLocks noChangeAspect="1"/>
            </p:cNvPicPr>
            <p:nvPr/>
          </p:nvPicPr>
          <p:blipFill rotWithShape="1">
            <a:blip r:embed="rId4" cstate="print">
              <a:extLst>
                <a:ext uri="{28A0092B-C50C-407E-A947-70E740481C1C}">
                  <a14:useLocalDpi xmlns:a14="http://schemas.microsoft.com/office/drawing/2010/main" val="0"/>
                </a:ext>
              </a:extLst>
            </a:blip>
            <a:srcRect l="6848" t="8546" r="8132" b="1"/>
            <a:stretch/>
          </p:blipFill>
          <p:spPr>
            <a:xfrm>
              <a:off x="1991604" y="4495320"/>
              <a:ext cx="3730928" cy="531866"/>
            </a:xfrm>
            <a:prstGeom prst="rect">
              <a:avLst/>
            </a:prstGeom>
          </p:spPr>
        </p:pic>
      </p:grpSp>
      <p:sp>
        <p:nvSpPr>
          <p:cNvPr id="34" name="正方形/長方形 33"/>
          <p:cNvSpPr/>
          <p:nvPr/>
        </p:nvSpPr>
        <p:spPr>
          <a:xfrm>
            <a:off x="3712794" y="3607063"/>
            <a:ext cx="2567532" cy="415498"/>
          </a:xfrm>
          <a:prstGeom prst="rect">
            <a:avLst/>
          </a:prstGeom>
        </p:spPr>
        <p:txBody>
          <a:bodyPr wrap="square">
            <a:spAutoFit/>
          </a:bodyPr>
          <a:lstStyle/>
          <a:p>
            <a:pPr lvl="0" algn="ctr">
              <a:defRPr/>
            </a:pPr>
            <a:r>
              <a:rPr kumimoji="1" lang="ja-JP" altLang="en-US" sz="1050" b="1" i="0" u="none" strike="noStrike" kern="1200" cap="none" spc="0" normalizeH="0" baseline="0" noProof="0" dirty="0" smtClean="0">
                <a:ln>
                  <a:noFill/>
                </a:ln>
                <a:solidFill>
                  <a:srgbClr val="0068B6"/>
                </a:solidFill>
                <a:effectLst/>
                <a:uLnTx/>
                <a:uFillTx/>
                <a:latin typeface="+mn-ea"/>
              </a:rPr>
              <a:t>上</a:t>
            </a:r>
            <a:r>
              <a:rPr kumimoji="1" lang="ja-JP" altLang="en-US" sz="1050" b="1" dirty="0" smtClean="0">
                <a:solidFill>
                  <a:srgbClr val="0068B6"/>
                </a:solidFill>
                <a:latin typeface="+mn-ea"/>
              </a:rPr>
              <a:t>で書いたアイデアは、どうしたら</a:t>
            </a:r>
            <a:endParaRPr kumimoji="1" lang="en-US" altLang="ja-JP" sz="1050" b="1" dirty="0" smtClean="0">
              <a:solidFill>
                <a:srgbClr val="0068B6"/>
              </a:solidFill>
              <a:latin typeface="+mn-ea"/>
            </a:endParaRPr>
          </a:p>
          <a:p>
            <a:pPr lvl="0" algn="ctr">
              <a:defRPr/>
            </a:pPr>
            <a:r>
              <a:rPr kumimoji="1" lang="ja-JP" altLang="en-US" sz="1050" b="1" i="0" u="none" strike="noStrike" kern="1200" cap="none" spc="0" normalizeH="0" baseline="0" noProof="0" dirty="0" smtClean="0">
                <a:ln>
                  <a:noFill/>
                </a:ln>
                <a:solidFill>
                  <a:srgbClr val="0068B6"/>
                </a:solidFill>
                <a:effectLst/>
                <a:uLnTx/>
                <a:uFillTx/>
                <a:latin typeface="+mn-ea"/>
              </a:rPr>
              <a:t>実現できそうか、</a:t>
            </a:r>
            <a:r>
              <a:rPr kumimoji="1" lang="ja-JP" altLang="en-US" sz="1050" b="1" dirty="0" smtClean="0">
                <a:solidFill>
                  <a:srgbClr val="0068B6"/>
                </a:solidFill>
                <a:latin typeface="+mn-ea"/>
              </a:rPr>
              <a:t>調べてみよう！</a:t>
            </a:r>
            <a:endParaRPr kumimoji="1" lang="en-US" altLang="ja-JP" sz="1050" b="1" i="0" u="none" strike="noStrike" kern="1200" cap="none" spc="0" normalizeH="0" baseline="0" noProof="0" dirty="0" smtClean="0">
              <a:ln>
                <a:noFill/>
              </a:ln>
              <a:solidFill>
                <a:srgbClr val="0068B6"/>
              </a:solidFill>
              <a:effectLst/>
              <a:uLnTx/>
              <a:uFillTx/>
              <a:latin typeface="+mn-ea"/>
            </a:endParaRPr>
          </a:p>
        </p:txBody>
      </p:sp>
      <p:pic>
        <p:nvPicPr>
          <p:cNvPr id="35" name="図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6550" y="373226"/>
            <a:ext cx="558412" cy="505024"/>
          </a:xfrm>
          <a:prstGeom prst="rect">
            <a:avLst/>
          </a:prstGeom>
        </p:spPr>
      </p:pic>
      <p:sp>
        <p:nvSpPr>
          <p:cNvPr id="36" name="正方形/長方形 35"/>
          <p:cNvSpPr/>
          <p:nvPr/>
        </p:nvSpPr>
        <p:spPr>
          <a:xfrm rot="21021634">
            <a:off x="164302" y="233510"/>
            <a:ext cx="83943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考える！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sp>
        <p:nvSpPr>
          <p:cNvPr id="37" name="角丸四角形 36"/>
          <p:cNvSpPr/>
          <p:nvPr/>
        </p:nvSpPr>
        <p:spPr>
          <a:xfrm>
            <a:off x="685285" y="3597312"/>
            <a:ext cx="2812093" cy="328571"/>
          </a:xfrm>
          <a:prstGeom prst="roundRect">
            <a:avLst/>
          </a:prstGeom>
          <a:solidFill>
            <a:srgbClr val="E5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kumimoji="1" lang="ja-JP" altLang="en-US" sz="1200" b="1" dirty="0" smtClean="0">
                <a:solidFill>
                  <a:prstClr val="white"/>
                </a:solidFill>
                <a:latin typeface="メイリオ" panose="020B0604030504040204" pitchFamily="50" charset="-128"/>
                <a:ea typeface="メイリオ" panose="020B0604030504040204" pitchFamily="50" charset="-128"/>
              </a:rPr>
              <a:t>　アイデア</a:t>
            </a:r>
            <a:r>
              <a:rPr kumimoji="1" lang="ja-JP" altLang="en-US" sz="1200" b="1" dirty="0">
                <a:solidFill>
                  <a:prstClr val="white"/>
                </a:solidFill>
                <a:latin typeface="メイリオ" panose="020B0604030504040204" pitchFamily="50" charset="-128"/>
                <a:ea typeface="メイリオ" panose="020B0604030504040204" pitchFamily="50" charset="-128"/>
              </a:rPr>
              <a:t>を実現するための方法</a:t>
            </a:r>
          </a:p>
        </p:txBody>
      </p: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1182" y="3479103"/>
            <a:ext cx="491063" cy="491063"/>
          </a:xfrm>
          <a:prstGeom prst="rect">
            <a:avLst/>
          </a:prstGeom>
        </p:spPr>
      </p:pic>
      <p:sp>
        <p:nvSpPr>
          <p:cNvPr id="39" name="正方形/長方形 38"/>
          <p:cNvSpPr/>
          <p:nvPr/>
        </p:nvSpPr>
        <p:spPr>
          <a:xfrm rot="21021634">
            <a:off x="13871" y="3547591"/>
            <a:ext cx="839433" cy="253916"/>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E50012"/>
                </a:solidFill>
                <a:effectLst/>
                <a:uLnTx/>
                <a:uFillTx/>
                <a:latin typeface="メイリオ" panose="020B0604030504040204" pitchFamily="50" charset="-128"/>
                <a:ea typeface="メイリオ" panose="020B0604030504040204" pitchFamily="50" charset="-128"/>
                <a:cs typeface="+mn-cs"/>
              </a:rPr>
              <a:t>調べる！</a:t>
            </a:r>
            <a:endParaRPr kumimoji="0" lang="ja-JP" altLang="en-US" sz="1050" b="1" i="0" u="none" strike="noStrike" kern="1200" cap="none" spc="0" normalizeH="0" baseline="0" noProof="0" dirty="0">
              <a:ln>
                <a:noFill/>
              </a:ln>
              <a:solidFill>
                <a:srgbClr val="E50012"/>
              </a:solidFill>
              <a:effectLst/>
              <a:uLnTx/>
              <a:uFillTx/>
              <a:latin typeface="メイリオ" panose="020B0604030504040204" pitchFamily="50" charset="-128"/>
              <a:ea typeface="メイリオ" panose="020B0604030504040204" pitchFamily="50" charset="-128"/>
              <a:cs typeface="+mn-cs"/>
            </a:endParaRPr>
          </a:p>
        </p:txBody>
      </p:sp>
      <p:sp>
        <p:nvSpPr>
          <p:cNvPr id="40" name="正方形/長方形 39"/>
          <p:cNvSpPr/>
          <p:nvPr/>
        </p:nvSpPr>
        <p:spPr>
          <a:xfrm>
            <a:off x="3509625" y="6497224"/>
            <a:ext cx="2866143" cy="415498"/>
          </a:xfrm>
          <a:prstGeom prst="rect">
            <a:avLst/>
          </a:prstGeom>
        </p:spPr>
        <p:txBody>
          <a:bodyPr wrap="square">
            <a:spAutoFit/>
          </a:bodyPr>
          <a:lstStyle/>
          <a:p>
            <a:pPr lvl="0" algn="ctr">
              <a:defRPr/>
            </a:pPr>
            <a:r>
              <a:rPr kumimoji="1" lang="ja-JP" altLang="en-US" sz="1050" b="1" dirty="0" smtClean="0">
                <a:solidFill>
                  <a:srgbClr val="0068B6"/>
                </a:solidFill>
                <a:latin typeface="+mn-ea"/>
              </a:rPr>
              <a:t>　探究はまだまだ続く！</a:t>
            </a:r>
            <a:endParaRPr kumimoji="1" lang="en-US" altLang="ja-JP" sz="1050" b="1" dirty="0" smtClean="0">
              <a:solidFill>
                <a:srgbClr val="0068B6"/>
              </a:solidFill>
              <a:latin typeface="+mn-ea"/>
            </a:endParaRPr>
          </a:p>
          <a:p>
            <a:pPr lvl="0" algn="ctr">
              <a:defRPr/>
            </a:pPr>
            <a:r>
              <a:rPr kumimoji="1" lang="ja-JP" altLang="en-US" sz="1050" b="1" dirty="0">
                <a:solidFill>
                  <a:srgbClr val="0068B6"/>
                </a:solidFill>
                <a:latin typeface="+mn-ea"/>
              </a:rPr>
              <a:t>気</a:t>
            </a:r>
            <a:r>
              <a:rPr kumimoji="1" lang="ja-JP" altLang="en-US" sz="1050" b="1" dirty="0" smtClean="0">
                <a:solidFill>
                  <a:srgbClr val="0068B6"/>
                </a:solidFill>
                <a:latin typeface="+mn-ea"/>
              </a:rPr>
              <a:t>になったことなど</a:t>
            </a:r>
            <a:r>
              <a:rPr kumimoji="1" lang="ja-JP" altLang="en-US" sz="1050" b="1" i="0" u="none" strike="noStrike" kern="1200" cap="none" spc="0" normalizeH="0" baseline="0" noProof="0" dirty="0" smtClean="0">
                <a:ln>
                  <a:noFill/>
                </a:ln>
                <a:solidFill>
                  <a:srgbClr val="0068B6"/>
                </a:solidFill>
                <a:effectLst/>
                <a:uLnTx/>
                <a:uFillTx/>
                <a:latin typeface="+mn-ea"/>
              </a:rPr>
              <a:t>を書いておこう</a:t>
            </a:r>
            <a:r>
              <a:rPr kumimoji="1" lang="ja-JP" altLang="en-US" sz="1050" b="1" dirty="0">
                <a:solidFill>
                  <a:srgbClr val="0068B6"/>
                </a:solidFill>
                <a:latin typeface="+mn-ea"/>
              </a:rPr>
              <a:t>！</a:t>
            </a:r>
            <a:endParaRPr kumimoji="1" lang="en-US" altLang="ja-JP" sz="1050" b="1" i="0" u="none" strike="noStrike" kern="1200" cap="none" spc="0" normalizeH="0" baseline="0" noProof="0" dirty="0" smtClean="0">
              <a:ln>
                <a:noFill/>
              </a:ln>
              <a:solidFill>
                <a:srgbClr val="0068B6"/>
              </a:solidFill>
              <a:effectLst/>
              <a:uLnTx/>
              <a:uFillTx/>
              <a:latin typeface="+mn-ea"/>
            </a:endParaRPr>
          </a:p>
        </p:txBody>
      </p:sp>
      <p:grpSp>
        <p:nvGrpSpPr>
          <p:cNvPr id="3" name="グループ化 2"/>
          <p:cNvGrpSpPr/>
          <p:nvPr/>
        </p:nvGrpSpPr>
        <p:grpSpPr>
          <a:xfrm>
            <a:off x="363978" y="6650511"/>
            <a:ext cx="2923978" cy="284805"/>
            <a:chOff x="363978" y="6650511"/>
            <a:chExt cx="2923978" cy="284805"/>
          </a:xfrm>
        </p:grpSpPr>
        <p:grpSp>
          <p:nvGrpSpPr>
            <p:cNvPr id="41" name="グループ化 40"/>
            <p:cNvGrpSpPr/>
            <p:nvPr/>
          </p:nvGrpSpPr>
          <p:grpSpPr>
            <a:xfrm>
              <a:off x="363978" y="6650511"/>
              <a:ext cx="2473351" cy="273504"/>
              <a:chOff x="340118" y="6629267"/>
              <a:chExt cx="1913047" cy="389628"/>
            </a:xfrm>
            <a:solidFill>
              <a:srgbClr val="0068B6"/>
            </a:solidFill>
          </p:grpSpPr>
          <p:sp>
            <p:nvSpPr>
              <p:cNvPr id="42" name="角丸四角形 41"/>
              <p:cNvSpPr/>
              <p:nvPr/>
            </p:nvSpPr>
            <p:spPr>
              <a:xfrm>
                <a:off x="340118" y="6629267"/>
                <a:ext cx="1584132" cy="389628"/>
              </a:xfrm>
              <a:prstGeom prst="roundRect">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山形 42"/>
              <p:cNvSpPr/>
              <p:nvPr/>
            </p:nvSpPr>
            <p:spPr>
              <a:xfrm rot="10800000">
                <a:off x="1666142" y="6630260"/>
                <a:ext cx="587023" cy="388633"/>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4" name="角丸四角形 43"/>
            <p:cNvSpPr/>
            <p:nvPr/>
          </p:nvSpPr>
          <p:spPr>
            <a:xfrm>
              <a:off x="363978" y="6676045"/>
              <a:ext cx="2923978" cy="2592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200" b="1" dirty="0" smtClean="0">
                  <a:solidFill>
                    <a:schemeClr val="bg1"/>
                  </a:solidFill>
                  <a:latin typeface="メイリオ" panose="020B0604030504040204" pitchFamily="50" charset="-128"/>
                  <a:ea typeface="メイリオ" panose="020B0604030504040204" pitchFamily="50" charset="-128"/>
                </a:rPr>
                <a:t>もっと</a:t>
              </a:r>
              <a:r>
                <a:rPr kumimoji="1" lang="ja-JP" altLang="en-US" sz="1200" b="1" dirty="0">
                  <a:solidFill>
                    <a:schemeClr val="bg1"/>
                  </a:solidFill>
                  <a:latin typeface="メイリオ" panose="020B0604030504040204" pitchFamily="50" charset="-128"/>
                  <a:ea typeface="メイリオ" panose="020B0604030504040204" pitchFamily="50" charset="-128"/>
                </a:rPr>
                <a:t>調べたいと思った</a:t>
              </a:r>
              <a:r>
                <a:rPr kumimoji="1" lang="ja-JP" altLang="en-US" sz="1200" b="1" dirty="0" smtClean="0">
                  <a:solidFill>
                    <a:schemeClr val="bg1"/>
                  </a:solidFill>
                  <a:latin typeface="メイリオ" panose="020B0604030504040204" pitchFamily="50" charset="-128"/>
                  <a:ea typeface="メイリオ" panose="020B0604030504040204" pitchFamily="50" charset="-128"/>
                </a:rPr>
                <a:t>こと</a:t>
              </a:r>
              <a:endPar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p:txBody>
        </p:sp>
      </p:grpSp>
      <p:sp>
        <p:nvSpPr>
          <p:cNvPr id="45" name="正方形/長方形 44"/>
          <p:cNvSpPr/>
          <p:nvPr/>
        </p:nvSpPr>
        <p:spPr>
          <a:xfrm>
            <a:off x="406744" y="8325474"/>
            <a:ext cx="6181267" cy="1228824"/>
          </a:xfrm>
          <a:prstGeom prst="rect">
            <a:avLst/>
          </a:prstGeom>
          <a:noFill/>
          <a:ln w="28575">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596249" y="2041493"/>
            <a:ext cx="5860458" cy="461665"/>
          </a:xfrm>
          <a:prstGeom prst="rect">
            <a:avLst/>
          </a:prstGeom>
          <a:noFill/>
        </p:spPr>
        <p:txBody>
          <a:bodyPr wrap="square" rtlCol="0" anchor="ctr">
            <a:spAutoFit/>
          </a:bodyPr>
          <a:lstStyle/>
          <a:p>
            <a:pPr lvl="0">
              <a:defRPr/>
            </a:pPr>
            <a:r>
              <a:rPr kumimoji="1" lang="ja-JP" altLang="en-US" sz="1200" b="1" dirty="0" smtClean="0">
                <a:solidFill>
                  <a:srgbClr val="002060"/>
                </a:solidFill>
                <a:latin typeface="メイリオ" panose="020B0604030504040204" pitchFamily="50" charset="-128"/>
                <a:ea typeface="メイリオ" panose="020B0604030504040204" pitchFamily="50" charset="-128"/>
              </a:rPr>
              <a:t>●これから</a:t>
            </a:r>
            <a:r>
              <a:rPr kumimoji="1" lang="ja-JP" altLang="en-US" sz="1200" b="1" dirty="0">
                <a:solidFill>
                  <a:srgbClr val="002060"/>
                </a:solidFill>
                <a:latin typeface="メイリオ" panose="020B0604030504040204" pitchFamily="50" charset="-128"/>
                <a:ea typeface="メイリオ" panose="020B0604030504040204" pitchFamily="50" charset="-128"/>
              </a:rPr>
              <a:t>自分でできそうなことは</a:t>
            </a:r>
            <a:r>
              <a:rPr kumimoji="1" lang="en-US" altLang="ja-JP" sz="1200" b="1" dirty="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a:t>
            </a:r>
            <a:endParaRPr kumimoji="1" lang="en-US" altLang="ja-JP" sz="1200" b="1" dirty="0" smtClean="0">
              <a:solidFill>
                <a:srgbClr val="002060"/>
              </a:solidFill>
              <a:latin typeface="メイリオ" panose="020B0604030504040204" pitchFamily="50" charset="-128"/>
              <a:ea typeface="メイリオ" panose="020B0604030504040204" pitchFamily="50" charset="-128"/>
            </a:endParaRPr>
          </a:p>
          <a:p>
            <a:pPr lvl="0">
              <a:defRPr/>
            </a:pPr>
            <a:r>
              <a:rPr kumimoji="1" lang="ja-JP" altLang="en-US" sz="1200" b="1" dirty="0" smtClean="0">
                <a:solidFill>
                  <a:srgbClr val="002060"/>
                </a:solidFill>
                <a:latin typeface="メイリオ" panose="020B0604030504040204" pitchFamily="50" charset="-128"/>
                <a:ea typeface="メイリオ" panose="020B0604030504040204" pitchFamily="50" charset="-128"/>
              </a:rPr>
              <a:t>　</a:t>
            </a:r>
            <a:r>
              <a:rPr kumimoji="1" lang="en-US" altLang="ja-JP" sz="1200" b="1" dirty="0" smtClean="0">
                <a:solidFill>
                  <a:srgbClr val="002060"/>
                </a:solidFill>
                <a:latin typeface="メイリオ" panose="020B0604030504040204" pitchFamily="50" charset="-128"/>
                <a:ea typeface="メイリオ" panose="020B0604030504040204" pitchFamily="50" charset="-128"/>
              </a:rPr>
              <a:t>(</a:t>
            </a:r>
            <a:r>
              <a:rPr kumimoji="1" lang="ja-JP" altLang="en-US" sz="1200" b="1" dirty="0" smtClean="0">
                <a:solidFill>
                  <a:srgbClr val="002060"/>
                </a:solidFill>
                <a:latin typeface="メイリオ" panose="020B0604030504040204" pitchFamily="50" charset="-128"/>
                <a:ea typeface="メイリオ" panose="020B0604030504040204" pitchFamily="50" charset="-128"/>
              </a:rPr>
              <a:t>今日からできることや長期的に考えていくこと</a:t>
            </a:r>
            <a:r>
              <a:rPr kumimoji="1" lang="en-US" altLang="ja-JP" sz="1200" b="1" dirty="0" smtClean="0">
                <a:solidFill>
                  <a:srgbClr val="002060"/>
                </a:solidFill>
                <a:latin typeface="メイリオ" panose="020B0604030504040204" pitchFamily="50" charset="-128"/>
                <a:ea typeface="メイリオ" panose="020B0604030504040204" pitchFamily="50" charset="-128"/>
              </a:rPr>
              <a:t>)</a:t>
            </a:r>
            <a:endParaRPr kumimoji="1" lang="ja-JP" altLang="en-US" sz="1200" b="1" dirty="0">
              <a:solidFill>
                <a:srgbClr val="00206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66728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図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15" name="正方形/長方形 14"/>
          <p:cNvSpPr/>
          <p:nvPr/>
        </p:nvSpPr>
        <p:spPr>
          <a:xfrm>
            <a:off x="1614713" y="626937"/>
            <a:ext cx="3695307" cy="18389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44506" y="211699"/>
            <a:ext cx="4570482" cy="369332"/>
          </a:xfrm>
          <a:prstGeom prst="rect">
            <a:avLst/>
          </a:prstGeom>
        </p:spPr>
        <p:txBody>
          <a:bodyPr wrap="none"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b="1" noProof="0" dirty="0" smtClean="0">
                <a:solidFill>
                  <a:srgbClr val="A5A5A5">
                    <a:lumMod val="50000"/>
                  </a:srgbClr>
                </a:solidFill>
                <a:latin typeface="メイリオ" panose="020B0604030504040204" pitchFamily="50" charset="-128"/>
                <a:ea typeface="メイリオ" panose="020B0604030504040204" pitchFamily="50" charset="-128"/>
              </a:rPr>
              <a:t>プラスチックごみから環境問題を考えよう</a:t>
            </a:r>
            <a:endParaRPr kumimoji="1" lang="ja-JP" altLang="en-US" b="1" i="0" u="none" strike="noStrike" kern="1200" cap="none" spc="0" normalizeH="0" baseline="0" noProof="0" dirty="0">
              <a:ln>
                <a:noFill/>
              </a:ln>
              <a:solidFill>
                <a:srgbClr val="A5A5A5">
                  <a:lumMod val="50000"/>
                </a:srgbClr>
              </a:solidFill>
              <a:effectLst/>
              <a:uLnTx/>
              <a:uFillTx/>
              <a:latin typeface="Calibri" panose="020F0502020204030204"/>
              <a:ea typeface="游ゴシック" panose="020B0400000000000000" pitchFamily="50" charset="-128"/>
            </a:endParaRPr>
          </a:p>
        </p:txBody>
      </p:sp>
      <p:sp>
        <p:nvSpPr>
          <p:cNvPr id="44" name="角丸四角形 43"/>
          <p:cNvSpPr/>
          <p:nvPr/>
        </p:nvSpPr>
        <p:spPr>
          <a:xfrm>
            <a:off x="123808" y="877692"/>
            <a:ext cx="2336493" cy="1658161"/>
          </a:xfrm>
          <a:prstGeom prst="roundRect">
            <a:avLst>
              <a:gd name="adj" fmla="val 5293"/>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1600" b="1"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46" name="角丸四角形 45"/>
          <p:cNvSpPr/>
          <p:nvPr/>
        </p:nvSpPr>
        <p:spPr>
          <a:xfrm>
            <a:off x="2547168" y="1560463"/>
            <a:ext cx="4239997" cy="988156"/>
          </a:xfrm>
          <a:prstGeom prst="roundRect">
            <a:avLst>
              <a:gd name="adj" fmla="val 4882"/>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1"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50" name="正方形/長方形 49"/>
          <p:cNvSpPr/>
          <p:nvPr/>
        </p:nvSpPr>
        <p:spPr>
          <a:xfrm>
            <a:off x="2547168" y="2678100"/>
            <a:ext cx="1637640" cy="21954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参考資料の一覧</a:t>
            </a:r>
          </a:p>
        </p:txBody>
      </p:sp>
      <p:sp>
        <p:nvSpPr>
          <p:cNvPr id="53" name="角丸四角形 52"/>
          <p:cNvSpPr/>
          <p:nvPr/>
        </p:nvSpPr>
        <p:spPr>
          <a:xfrm>
            <a:off x="2547168" y="904719"/>
            <a:ext cx="4218721" cy="630308"/>
          </a:xfrm>
          <a:prstGeom prst="roundRect">
            <a:avLst>
              <a:gd name="adj" fmla="val 11893"/>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srgbClr val="0070C0"/>
                </a:solidFill>
                <a:effectLst/>
                <a:uLnTx/>
                <a:uFillTx/>
                <a:latin typeface="Calibri" panose="020F0502020204030204"/>
                <a:ea typeface="游ゴシック" panose="020B0400000000000000" pitchFamily="50" charset="-128"/>
                <a:cs typeface="+mn-cs"/>
              </a:rPr>
              <a:t>　</a:t>
            </a:r>
            <a:endParaRPr kumimoji="0" lang="en-US" altLang="ja-JP" sz="1800" b="1" i="0" u="none" strike="noStrike" kern="1200" cap="none" spc="0" normalizeH="0" baseline="0" noProof="0" dirty="0" smtClean="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834836" y="868237"/>
            <a:ext cx="800219" cy="276999"/>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rPr>
              <a:t>＜</a:t>
            </a:r>
            <a:r>
              <a:rPr kumimoji="0" lang="ja-JP" altLang="en-US" sz="12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技術＞</a:t>
            </a:r>
            <a:endParaRPr kumimoji="0" lang="en-US" altLang="ja-JP" sz="12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endParaRPr>
          </a:p>
        </p:txBody>
      </p:sp>
      <p:sp>
        <p:nvSpPr>
          <p:cNvPr id="26" name="正方形/長方形 25"/>
          <p:cNvSpPr/>
          <p:nvPr/>
        </p:nvSpPr>
        <p:spPr>
          <a:xfrm>
            <a:off x="3941706" y="1582050"/>
            <a:ext cx="1415772" cy="276999"/>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＜取り組み</a:t>
            </a:r>
            <a:r>
              <a:rPr kumimoji="0" lang="ja-JP" altLang="en-US" sz="10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など</a:t>
            </a:r>
            <a:r>
              <a:rPr kumimoji="0" lang="ja-JP" altLang="en-US" sz="12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a:t>
            </a:r>
            <a:endParaRPr kumimoji="0" lang="ja-JP" altLang="en-US" sz="12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endParaRPr>
          </a:p>
        </p:txBody>
      </p:sp>
      <p:sp>
        <p:nvSpPr>
          <p:cNvPr id="29" name="正方形/長方形 28"/>
          <p:cNvSpPr/>
          <p:nvPr/>
        </p:nvSpPr>
        <p:spPr>
          <a:xfrm>
            <a:off x="4184808" y="861953"/>
            <a:ext cx="800219" cy="276999"/>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srgbClr val="0070C0"/>
                </a:solidFill>
                <a:effectLst/>
                <a:uLnTx/>
                <a:uFillTx/>
                <a:latin typeface="メイリオ" panose="020B0604030504040204" pitchFamily="50" charset="-128"/>
                <a:ea typeface="メイリオ" panose="020B0604030504040204" pitchFamily="50" charset="-128"/>
                <a:cs typeface="+mn-cs"/>
              </a:rPr>
              <a:t>＜考え＞</a:t>
            </a:r>
            <a:endParaRPr kumimoji="0" lang="en-US" altLang="ja-JP" sz="12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endParaRPr>
          </a:p>
        </p:txBody>
      </p:sp>
      <p:sp>
        <p:nvSpPr>
          <p:cNvPr id="32" name="角丸四角形 31"/>
          <p:cNvSpPr/>
          <p:nvPr/>
        </p:nvSpPr>
        <p:spPr>
          <a:xfrm>
            <a:off x="143809" y="232599"/>
            <a:ext cx="936906" cy="373657"/>
          </a:xfrm>
          <a:prstGeom prst="roundRect">
            <a:avLst/>
          </a:prstGeom>
          <a:solidFill>
            <a:srgbClr val="006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参考資料</a:t>
            </a:r>
            <a:endPar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正方形/長方形 4"/>
          <p:cNvSpPr/>
          <p:nvPr/>
        </p:nvSpPr>
        <p:spPr>
          <a:xfrm>
            <a:off x="918801" y="607982"/>
            <a:ext cx="5087133" cy="276999"/>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A5A5A5">
                    <a:lumMod val="50000"/>
                  </a:srgbClr>
                </a:solidFill>
                <a:effectLst/>
                <a:uLnTx/>
                <a:uFillTx/>
                <a:latin typeface="メイリオ" panose="020B0604030504040204" pitchFamily="50" charset="-128"/>
                <a:ea typeface="メイリオ" panose="020B0604030504040204" pitchFamily="50" charset="-128"/>
                <a:cs typeface="+mn-cs"/>
              </a:rPr>
              <a:t>トピックにつながりのある技術や考え、取り組みなど</a:t>
            </a:r>
          </a:p>
        </p:txBody>
      </p:sp>
      <p:cxnSp>
        <p:nvCxnSpPr>
          <p:cNvPr id="9" name="直線コネクタ 8"/>
          <p:cNvCxnSpPr/>
          <p:nvPr/>
        </p:nvCxnSpPr>
        <p:spPr>
          <a:xfrm>
            <a:off x="1110277" y="515552"/>
            <a:ext cx="4361375" cy="18277"/>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2589136" y="1779527"/>
            <a:ext cx="3102744" cy="353490"/>
          </a:xfrm>
          <a:prstGeom prst="rect">
            <a:avLst/>
          </a:prstGeom>
          <a:noFill/>
          <a:ln w="19050">
            <a:solidFill>
              <a:srgbClr val="0068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1" name="正方形/長方形 50"/>
          <p:cNvSpPr/>
          <p:nvPr/>
        </p:nvSpPr>
        <p:spPr>
          <a:xfrm>
            <a:off x="148481" y="1115821"/>
            <a:ext cx="1844442" cy="698783"/>
          </a:xfrm>
          <a:prstGeom prst="rect">
            <a:avLst/>
          </a:prstGeom>
          <a:noFill/>
          <a:ln w="19050">
            <a:solidFill>
              <a:srgbClr val="0068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テキスト ボックス 7"/>
          <p:cNvSpPr txBox="1"/>
          <p:nvPr/>
        </p:nvSpPr>
        <p:spPr>
          <a:xfrm>
            <a:off x="2482602" y="1769395"/>
            <a:ext cx="4218860" cy="769441"/>
          </a:xfrm>
          <a:prstGeom prst="rect">
            <a:avLst/>
          </a:prstGeom>
          <a:noFill/>
        </p:spPr>
        <p:txBody>
          <a:bodyPr wrap="square" rtlCol="0">
            <a:spAutoFit/>
          </a:bodyPr>
          <a:lstStyle/>
          <a:p>
            <a:r>
              <a:rPr kumimoji="1" lang="ja-JP" altLang="en-US" sz="1100" b="1" dirty="0" smtClean="0">
                <a:latin typeface="+mn-ea"/>
              </a:rPr>
              <a:t>・水中保護活動</a:t>
            </a:r>
            <a:r>
              <a:rPr kumimoji="1" lang="en-US" altLang="ja-JP" sz="1100" b="1" dirty="0" smtClean="0">
                <a:latin typeface="+mn-ea"/>
              </a:rPr>
              <a:t>(</a:t>
            </a:r>
            <a:r>
              <a:rPr kumimoji="1" lang="ja-JP" altLang="en-US" sz="1100" b="1" dirty="0" smtClean="0">
                <a:latin typeface="+mn-ea"/>
              </a:rPr>
              <a:t>水中清掃、サンゴの再生活動</a:t>
            </a:r>
            <a:r>
              <a:rPr kumimoji="1" lang="en-US" altLang="ja-JP" sz="1100" b="1" dirty="0" smtClean="0">
                <a:latin typeface="+mn-ea"/>
              </a:rPr>
              <a:t>)</a:t>
            </a:r>
          </a:p>
          <a:p>
            <a:r>
              <a:rPr kumimoji="1" lang="ja-JP" altLang="en-US" sz="1100" b="1" dirty="0">
                <a:latin typeface="+mn-ea"/>
              </a:rPr>
              <a:t>・プラスチック代替素材や製品の</a:t>
            </a:r>
            <a:r>
              <a:rPr kumimoji="1" lang="ja-JP" altLang="en-US" sz="1100" b="1" dirty="0" smtClean="0">
                <a:latin typeface="+mn-ea"/>
              </a:rPr>
              <a:t>開発</a:t>
            </a:r>
            <a:endParaRPr kumimoji="1" lang="en-US" altLang="ja-JP" sz="1100" b="1" dirty="0" smtClean="0">
              <a:latin typeface="+mn-ea"/>
            </a:endParaRPr>
          </a:p>
          <a:p>
            <a:r>
              <a:rPr kumimoji="1" lang="ja-JP" altLang="en-US" sz="1100" b="1" dirty="0" smtClean="0">
                <a:latin typeface="+mn-ea"/>
              </a:rPr>
              <a:t>・カーボンニュートラル</a:t>
            </a:r>
            <a:r>
              <a:rPr kumimoji="1" lang="en-US" altLang="ja-JP" sz="1100" b="1" dirty="0" smtClean="0">
                <a:latin typeface="+mn-ea"/>
              </a:rPr>
              <a:t>(</a:t>
            </a:r>
            <a:r>
              <a:rPr kumimoji="1" lang="ja-JP" altLang="en-US" sz="1100" b="1" dirty="0" smtClean="0">
                <a:latin typeface="+mn-ea"/>
              </a:rPr>
              <a:t>温室効果ガスの排出量と吸収量の均衡</a:t>
            </a:r>
            <a:r>
              <a:rPr kumimoji="1" lang="en-US" altLang="ja-JP" sz="1100" b="1" dirty="0" smtClean="0">
                <a:latin typeface="+mn-ea"/>
              </a:rPr>
              <a:t>)</a:t>
            </a:r>
          </a:p>
          <a:p>
            <a:r>
              <a:rPr kumimoji="1" lang="ja-JP" altLang="en-US" sz="1100" b="1" dirty="0">
                <a:latin typeface="+mn-ea"/>
              </a:rPr>
              <a:t>　</a:t>
            </a:r>
            <a:r>
              <a:rPr kumimoji="1" lang="ja-JP" altLang="en-US" sz="1100" b="1" dirty="0" smtClean="0">
                <a:latin typeface="+mn-ea"/>
              </a:rPr>
              <a:t>の実現</a:t>
            </a:r>
            <a:endParaRPr kumimoji="1" lang="ja-JP" altLang="en-US" sz="1100" b="1" dirty="0">
              <a:latin typeface="+mn-ea"/>
            </a:endParaRPr>
          </a:p>
        </p:txBody>
      </p:sp>
      <p:sp>
        <p:nvSpPr>
          <p:cNvPr id="10" name="テキスト ボックス 9"/>
          <p:cNvSpPr txBox="1"/>
          <p:nvPr/>
        </p:nvSpPr>
        <p:spPr>
          <a:xfrm>
            <a:off x="64372" y="1090081"/>
            <a:ext cx="2678828" cy="1446550"/>
          </a:xfrm>
          <a:prstGeom prst="rect">
            <a:avLst/>
          </a:prstGeom>
          <a:noFill/>
        </p:spPr>
        <p:txBody>
          <a:bodyPr wrap="square" rtlCol="0">
            <a:spAutoFit/>
          </a:bodyPr>
          <a:lstStyle/>
          <a:p>
            <a:r>
              <a:rPr lang="ja-JP" altLang="en-US" sz="1100" b="1" dirty="0">
                <a:latin typeface="+mn-ea"/>
              </a:rPr>
              <a:t>プラスチックの代替素材</a:t>
            </a:r>
            <a:endParaRPr lang="en-US" altLang="ja-JP" sz="1100" b="1" dirty="0">
              <a:latin typeface="+mn-ea"/>
            </a:endParaRPr>
          </a:p>
          <a:p>
            <a:r>
              <a:rPr lang="ja-JP" altLang="en-US" sz="1100" b="1" dirty="0" smtClean="0">
                <a:latin typeface="+mn-ea"/>
              </a:rPr>
              <a:t>・</a:t>
            </a:r>
            <a:r>
              <a:rPr lang="ja-JP" altLang="en-US" sz="1100" b="1" dirty="0">
                <a:latin typeface="+mn-ea"/>
              </a:rPr>
              <a:t>寒天</a:t>
            </a:r>
            <a:endParaRPr lang="en-US" altLang="ja-JP" sz="1100" b="1" dirty="0">
              <a:latin typeface="+mn-ea"/>
            </a:endParaRPr>
          </a:p>
          <a:p>
            <a:r>
              <a:rPr lang="ja-JP" altLang="en-US" sz="1100" b="1" dirty="0">
                <a:latin typeface="+mn-ea"/>
              </a:rPr>
              <a:t>・サトウキビ</a:t>
            </a:r>
            <a:endParaRPr lang="en-US" altLang="ja-JP" sz="1100" b="1" dirty="0">
              <a:latin typeface="+mn-ea"/>
            </a:endParaRPr>
          </a:p>
          <a:p>
            <a:r>
              <a:rPr lang="ja-JP" altLang="en-US" sz="1100" b="1" dirty="0">
                <a:latin typeface="+mn-ea"/>
              </a:rPr>
              <a:t>・石灰石が主原料（</a:t>
            </a:r>
            <a:r>
              <a:rPr kumimoji="1" lang="en-US" altLang="ja-JP" sz="1100" b="1" dirty="0">
                <a:latin typeface="+mn-ea"/>
              </a:rPr>
              <a:t>LIMEX</a:t>
            </a:r>
            <a:r>
              <a:rPr lang="ja-JP" altLang="en-US" sz="1100" b="1" dirty="0">
                <a:latin typeface="+mn-ea"/>
              </a:rPr>
              <a:t>）</a:t>
            </a:r>
            <a:endParaRPr lang="en-US" altLang="ja-JP" sz="1100" b="1" dirty="0">
              <a:latin typeface="+mn-ea"/>
            </a:endParaRPr>
          </a:p>
          <a:p>
            <a:r>
              <a:rPr kumimoji="1" lang="ja-JP" altLang="en-US" sz="1100" b="1" dirty="0" smtClean="0">
                <a:latin typeface="+mn-ea"/>
              </a:rPr>
              <a:t>・カーボンリサイクルプラスチック</a:t>
            </a:r>
            <a:endParaRPr kumimoji="1" lang="en-US" altLang="ja-JP" sz="1100" b="1" dirty="0" smtClean="0">
              <a:latin typeface="+mn-ea"/>
            </a:endParaRPr>
          </a:p>
          <a:p>
            <a:r>
              <a:rPr kumimoji="1" lang="ja-JP" altLang="en-US" sz="1100" b="1" dirty="0">
                <a:latin typeface="+mn-ea"/>
              </a:rPr>
              <a:t>　</a:t>
            </a:r>
            <a:r>
              <a:rPr kumimoji="1" lang="ja-JP" altLang="en-US" sz="1100" b="1" dirty="0" smtClean="0">
                <a:latin typeface="+mn-ea"/>
              </a:rPr>
              <a:t>技術</a:t>
            </a:r>
            <a:endParaRPr kumimoji="1" lang="en-US" altLang="ja-JP" sz="1100" b="1" dirty="0" smtClean="0">
              <a:latin typeface="+mn-ea"/>
            </a:endParaRPr>
          </a:p>
          <a:p>
            <a:r>
              <a:rPr kumimoji="1" lang="ja-JP" altLang="en-US" sz="1100" b="1" dirty="0" smtClean="0">
                <a:latin typeface="+mn-ea"/>
              </a:rPr>
              <a:t>・人工光合成</a:t>
            </a:r>
            <a:endParaRPr kumimoji="1" lang="en-US" altLang="ja-JP" sz="1100" b="1" dirty="0" smtClean="0">
              <a:latin typeface="+mn-ea"/>
            </a:endParaRPr>
          </a:p>
          <a:p>
            <a:r>
              <a:rPr kumimoji="1" lang="ja-JP" altLang="en-US" sz="1100" b="1" dirty="0" smtClean="0">
                <a:latin typeface="+mn-ea"/>
              </a:rPr>
              <a:t>・水素発電</a:t>
            </a:r>
            <a:r>
              <a:rPr kumimoji="1" lang="ja-JP" altLang="en-US" sz="1100" b="1" dirty="0">
                <a:latin typeface="+mn-ea"/>
              </a:rPr>
              <a:t>、</a:t>
            </a:r>
            <a:r>
              <a:rPr kumimoji="1" lang="ja-JP" altLang="en-US" sz="1100" b="1" dirty="0" smtClean="0">
                <a:latin typeface="+mn-ea"/>
              </a:rPr>
              <a:t>アンモニア</a:t>
            </a:r>
            <a:r>
              <a:rPr kumimoji="1" lang="ja-JP" altLang="en-US" sz="1100" b="1" dirty="0" smtClean="0">
                <a:latin typeface="+mn-ea"/>
              </a:rPr>
              <a:t>発電</a:t>
            </a:r>
            <a:endParaRPr kumimoji="1" lang="en-US" altLang="ja-JP" sz="1100" b="1" dirty="0">
              <a:latin typeface="+mn-ea"/>
            </a:endParaRPr>
          </a:p>
        </p:txBody>
      </p:sp>
      <p:sp>
        <p:nvSpPr>
          <p:cNvPr id="11" name="テキスト ボックス 10"/>
          <p:cNvSpPr txBox="1"/>
          <p:nvPr/>
        </p:nvSpPr>
        <p:spPr>
          <a:xfrm>
            <a:off x="2472545" y="1101447"/>
            <a:ext cx="3596251" cy="430887"/>
          </a:xfrm>
          <a:prstGeom prst="rect">
            <a:avLst/>
          </a:prstGeom>
          <a:noFill/>
        </p:spPr>
        <p:txBody>
          <a:bodyPr wrap="square" rtlCol="0">
            <a:spAutoFit/>
          </a:bodyPr>
          <a:lstStyle/>
          <a:p>
            <a:r>
              <a:rPr kumimoji="1" lang="ja-JP" altLang="en-US" sz="1100" b="1" dirty="0" smtClean="0">
                <a:latin typeface="+mn-ea"/>
              </a:rPr>
              <a:t>・海の環境保護　・プラスチックの代替素材の開発</a:t>
            </a:r>
            <a:endParaRPr kumimoji="1" lang="en-US" altLang="ja-JP" sz="1100" b="1" dirty="0" smtClean="0">
              <a:latin typeface="+mn-ea"/>
            </a:endParaRPr>
          </a:p>
          <a:p>
            <a:r>
              <a:rPr kumimoji="1" lang="ja-JP" altLang="en-US" sz="1100" b="1" dirty="0" smtClean="0">
                <a:latin typeface="+mn-ea"/>
              </a:rPr>
              <a:t>・環境負荷の小さいリサイクル・</a:t>
            </a:r>
            <a:r>
              <a:rPr kumimoji="1" lang="ja-JP" altLang="en-US" sz="1100" b="1" dirty="0">
                <a:latin typeface="+mn-ea"/>
              </a:rPr>
              <a:t>温室効果</a:t>
            </a:r>
            <a:r>
              <a:rPr kumimoji="1" lang="ja-JP" altLang="en-US" sz="1100" b="1" dirty="0" smtClean="0">
                <a:latin typeface="+mn-ea"/>
              </a:rPr>
              <a:t>ガスの</a:t>
            </a:r>
            <a:r>
              <a:rPr kumimoji="1" lang="ja-JP" altLang="en-US" sz="1100" b="1" dirty="0">
                <a:latin typeface="+mn-ea"/>
              </a:rPr>
              <a:t>削減</a:t>
            </a:r>
          </a:p>
        </p:txBody>
      </p:sp>
      <p:sp>
        <p:nvSpPr>
          <p:cNvPr id="52" name="正方形/長方形 51"/>
          <p:cNvSpPr/>
          <p:nvPr/>
        </p:nvSpPr>
        <p:spPr>
          <a:xfrm>
            <a:off x="2589136" y="1120324"/>
            <a:ext cx="3309052" cy="180387"/>
          </a:xfrm>
          <a:prstGeom prst="rect">
            <a:avLst/>
          </a:prstGeom>
          <a:noFill/>
          <a:ln w="19050">
            <a:solidFill>
              <a:srgbClr val="0068B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59" name="グループ化 58"/>
          <p:cNvGrpSpPr/>
          <p:nvPr/>
        </p:nvGrpSpPr>
        <p:grpSpPr>
          <a:xfrm>
            <a:off x="136052" y="2566729"/>
            <a:ext cx="2253615" cy="320040"/>
            <a:chOff x="0" y="0"/>
            <a:chExt cx="2253615" cy="320040"/>
          </a:xfrm>
        </p:grpSpPr>
        <p:sp>
          <p:nvSpPr>
            <p:cNvPr id="60" name="テキスト ボックス 26"/>
            <p:cNvSpPr txBox="1"/>
            <p:nvPr/>
          </p:nvSpPr>
          <p:spPr>
            <a:xfrm>
              <a:off x="0" y="0"/>
              <a:ext cx="2253615" cy="32004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ＭＳ Ｐゴシック" panose="020B0600070205080204" pitchFamily="50" charset="-128"/>
                  <a:ea typeface="ＭＳ ゴシック" panose="020B0609070205080204" pitchFamily="49" charset="-128"/>
                  <a:cs typeface="ＭＳ ゴシック" panose="020B0609070205080204" pitchFamily="49" charset="-128"/>
                </a:rPr>
                <a:t>※</a:t>
              </a:r>
              <a:r>
                <a:rPr kumimoji="1" lang="ja-JP" altLang="en-US" sz="900" b="0"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cs typeface="Times New Roman" panose="02020603050405020304" pitchFamily="18" charset="0"/>
                </a:rPr>
                <a:t>　　　内は動画と関連のあるもの</a:t>
              </a:r>
              <a:endParaRPr kumimoji="0" lang="ja-JP" altLang="en-US" sz="1200" b="0" i="0" u="none" strike="noStrike" kern="0" cap="none" spc="0" normalizeH="0" baseline="0" noProof="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1" name="正方形/長方形 60"/>
            <p:cNvSpPr/>
            <p:nvPr/>
          </p:nvSpPr>
          <p:spPr>
            <a:xfrm flipH="1">
              <a:off x="239636" y="25225"/>
              <a:ext cx="277497" cy="180252"/>
            </a:xfrm>
            <a:prstGeom prst="rect">
              <a:avLst/>
            </a:prstGeom>
            <a:noFill/>
            <a:ln w="19050" cap="flat" cmpd="sng" algn="ctr">
              <a:solidFill>
                <a:srgbClr val="0068B6"/>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游明朝" panose="020F0502020204030204"/>
                <a:ea typeface="游明朝" panose="02020400000000000000" pitchFamily="18" charset="-128"/>
                <a:cs typeface="+mn-cs"/>
              </a:endParaRPr>
            </a:p>
          </p:txBody>
        </p:sp>
      </p:grpSp>
      <p:grpSp>
        <p:nvGrpSpPr>
          <p:cNvPr id="62" name="グループ化 61"/>
          <p:cNvGrpSpPr/>
          <p:nvPr/>
        </p:nvGrpSpPr>
        <p:grpSpPr>
          <a:xfrm>
            <a:off x="106502" y="9445098"/>
            <a:ext cx="2253615" cy="320040"/>
            <a:chOff x="0" y="0"/>
            <a:chExt cx="2253615" cy="320040"/>
          </a:xfrm>
        </p:grpSpPr>
        <p:sp>
          <p:nvSpPr>
            <p:cNvPr id="63" name="テキスト ボックス 45"/>
            <p:cNvSpPr txBox="1"/>
            <p:nvPr/>
          </p:nvSpPr>
          <p:spPr>
            <a:xfrm>
              <a:off x="0" y="0"/>
              <a:ext cx="2253615" cy="32004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ＭＳ Ｐゴシック" panose="020B0600070205080204" pitchFamily="50" charset="-128"/>
                  <a:ea typeface="ＭＳ ゴシック" panose="020B0609070205080204" pitchFamily="49" charset="-128"/>
                  <a:cs typeface="ＭＳ ゴシック" panose="020B0609070205080204" pitchFamily="49" charset="-128"/>
                </a:rPr>
                <a:t>※</a:t>
              </a:r>
              <a:r>
                <a:rPr kumimoji="1" lang="ja-JP" altLang="en-US" sz="900" b="0" i="0" u="none" strike="noStrike" kern="1200" cap="none" spc="0" normalizeH="0" baseline="0" noProof="0">
                  <a:ln>
                    <a:noFill/>
                  </a:ln>
                  <a:solidFill>
                    <a:srgbClr val="000000"/>
                  </a:solidFill>
                  <a:effectLst/>
                  <a:uLnTx/>
                  <a:uFillTx/>
                  <a:latin typeface="Calibri" panose="020F0502020204030204" pitchFamily="34" charset="0"/>
                  <a:ea typeface="游ゴシック" panose="020B0400000000000000" pitchFamily="50" charset="-128"/>
                  <a:cs typeface="Times New Roman" panose="02020603050405020304" pitchFamily="18" charset="0"/>
                </a:rPr>
                <a:t>　　　内は動画と関連のあるもの</a:t>
              </a:r>
              <a:endParaRPr kumimoji="0" lang="ja-JP" altLang="en-US" sz="1200" b="0" i="0" u="none" strike="noStrike" kern="0" cap="none" spc="0" normalizeH="0" baseline="0" noProof="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4" name="正方形/長方形 63"/>
            <p:cNvSpPr/>
            <p:nvPr/>
          </p:nvSpPr>
          <p:spPr>
            <a:xfrm flipH="1">
              <a:off x="238084" y="44866"/>
              <a:ext cx="277497" cy="180252"/>
            </a:xfrm>
            <a:prstGeom prst="rect">
              <a:avLst/>
            </a:prstGeom>
            <a:solidFill>
              <a:srgbClr val="DEEBF7"/>
            </a:solidFill>
            <a:ln w="19050" cap="flat" cmpd="sng" algn="ctr">
              <a:solidFill>
                <a:srgbClr val="0068B6"/>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游明朝" panose="020F0502020204030204"/>
                <a:ea typeface="游明朝" panose="02020400000000000000" pitchFamily="18" charset="-128"/>
                <a:cs typeface="+mn-cs"/>
              </a:endParaRPr>
            </a:p>
          </p:txBody>
        </p:sp>
      </p:grpSp>
      <p:graphicFrame>
        <p:nvGraphicFramePr>
          <p:cNvPr id="37" name="表 36"/>
          <p:cNvGraphicFramePr>
            <a:graphicFrameLocks noGrp="1"/>
          </p:cNvGraphicFramePr>
          <p:nvPr>
            <p:extLst>
              <p:ext uri="{D42A27DB-BD31-4B8C-83A1-F6EECF244321}">
                <p14:modId xmlns:p14="http://schemas.microsoft.com/office/powerpoint/2010/main" val="3102060696"/>
              </p:ext>
            </p:extLst>
          </p:nvPr>
        </p:nvGraphicFramePr>
        <p:xfrm>
          <a:off x="143809" y="2948520"/>
          <a:ext cx="6594357" cy="6436722"/>
        </p:xfrm>
        <a:graphic>
          <a:graphicData uri="http://schemas.openxmlformats.org/drawingml/2006/table">
            <a:tbl>
              <a:tblPr firstRow="1" bandRow="1">
                <a:tableStyleId>{5940675A-B579-460E-94D1-54222C63F5DA}</a:tableStyleId>
              </a:tblPr>
              <a:tblGrid>
                <a:gridCol w="1409095">
                  <a:extLst>
                    <a:ext uri="{9D8B030D-6E8A-4147-A177-3AD203B41FA5}">
                      <a16:colId xmlns:a16="http://schemas.microsoft.com/office/drawing/2014/main" val="2799516758"/>
                    </a:ext>
                  </a:extLst>
                </a:gridCol>
                <a:gridCol w="4276088">
                  <a:extLst>
                    <a:ext uri="{9D8B030D-6E8A-4147-A177-3AD203B41FA5}">
                      <a16:colId xmlns:a16="http://schemas.microsoft.com/office/drawing/2014/main" val="515121853"/>
                    </a:ext>
                  </a:extLst>
                </a:gridCol>
                <a:gridCol w="909174">
                  <a:extLst>
                    <a:ext uri="{9D8B030D-6E8A-4147-A177-3AD203B41FA5}">
                      <a16:colId xmlns:a16="http://schemas.microsoft.com/office/drawing/2014/main" val="2072139737"/>
                    </a:ext>
                  </a:extLst>
                </a:gridCol>
              </a:tblGrid>
              <a:tr h="263712">
                <a:tc>
                  <a:txBody>
                    <a:bodyPr/>
                    <a:lstStyle/>
                    <a:p>
                      <a:pPr algn="ctr"/>
                      <a:r>
                        <a:rPr kumimoji="1" lang="ja-JP" altLang="en-US" sz="1050" b="1" dirty="0" smtClean="0">
                          <a:solidFill>
                            <a:schemeClr val="accent3">
                              <a:lumMod val="50000"/>
                            </a:schemeClr>
                          </a:solidFill>
                        </a:rPr>
                        <a:t>活用シーン</a:t>
                      </a: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50" b="1" dirty="0" smtClean="0">
                          <a:solidFill>
                            <a:schemeClr val="accent3">
                              <a:lumMod val="50000"/>
                            </a:schemeClr>
                          </a:solidFill>
                        </a:rPr>
                        <a:t>タイトル</a:t>
                      </a:r>
                      <a:endParaRPr kumimoji="1" lang="ja-JP" altLang="en-US" sz="1050" b="1" dirty="0">
                        <a:solidFill>
                          <a:schemeClr val="accent3">
                            <a:lumMod val="50000"/>
                          </a:schemeClr>
                        </a:solidFill>
                      </a:endParaRPr>
                    </a:p>
                  </a:txBody>
                  <a:tcPr anchor="ct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50" b="1" dirty="0" smtClean="0">
                          <a:solidFill>
                            <a:schemeClr val="accent3">
                              <a:lumMod val="50000"/>
                            </a:schemeClr>
                          </a:solidFill>
                        </a:rPr>
                        <a:t>備考</a:t>
                      </a:r>
                      <a:endParaRPr kumimoji="1" lang="ja-JP" altLang="en-US" sz="1050" b="1" dirty="0">
                        <a:solidFill>
                          <a:schemeClr val="accent3">
                            <a:lumMod val="50000"/>
                          </a:schemeClr>
                        </a:solidFill>
                      </a:endParaRPr>
                    </a:p>
                  </a:txBody>
                  <a:tcPr anchor="ct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03709851"/>
                  </a:ext>
                </a:extLst>
              </a:tr>
              <a:tr h="549892">
                <a:tc rowSpan="2">
                  <a:txBody>
                    <a:bodyPr/>
                    <a:lstStyle/>
                    <a:p>
                      <a:pPr algn="ctr"/>
                      <a:r>
                        <a:rPr kumimoji="1" lang="en-US" altLang="ja-JP" sz="800" dirty="0" smtClean="0">
                          <a:solidFill>
                            <a:schemeClr val="tx1"/>
                          </a:solidFill>
                        </a:rPr>
                        <a:t>【</a:t>
                      </a:r>
                      <a:r>
                        <a:rPr kumimoji="1" lang="ja-JP" altLang="en-US" sz="800" dirty="0" smtClean="0">
                          <a:solidFill>
                            <a:schemeClr val="tx1"/>
                          </a:solidFill>
                        </a:rPr>
                        <a:t>共通</a:t>
                      </a:r>
                      <a:r>
                        <a:rPr kumimoji="1" lang="en-US" altLang="ja-JP" sz="800" dirty="0" smtClean="0">
                          <a:solidFill>
                            <a:schemeClr val="tx1"/>
                          </a:solidFill>
                        </a:rPr>
                        <a:t>】</a:t>
                      </a:r>
                    </a:p>
                    <a:p>
                      <a:pPr algn="ctr"/>
                      <a:r>
                        <a:rPr kumimoji="1" lang="ja-JP" altLang="en-US" sz="800" dirty="0" smtClean="0">
                          <a:solidFill>
                            <a:schemeClr val="tx1"/>
                          </a:solidFill>
                        </a:rPr>
                        <a:t>万博の目的や意義</a:t>
                      </a: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a:t>
                      </a:r>
                      <a:r>
                        <a:rPr kumimoji="1" lang="en-US" altLang="ja-JP" sz="800" dirty="0" smtClean="0">
                          <a:latin typeface="+mn-ea"/>
                          <a:ea typeface="+mn-ea"/>
                        </a:rPr>
                        <a:t>2025</a:t>
                      </a:r>
                      <a:r>
                        <a:rPr kumimoji="1" lang="ja-JP" altLang="en-US" sz="800" dirty="0" smtClean="0">
                          <a:latin typeface="+mn-ea"/>
                          <a:ea typeface="+mn-ea"/>
                        </a:rPr>
                        <a:t>年大阪・関西万博　基本計画　</a:t>
                      </a:r>
                      <a:endParaRPr kumimoji="1" lang="en-US" altLang="ja-JP" sz="800" dirty="0" smtClean="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latin typeface="+mn-ea"/>
                          <a:ea typeface="+mn-ea"/>
                        </a:rPr>
                        <a:t>（</a:t>
                      </a:r>
                      <a:r>
                        <a:rPr lang="zh-CN" altLang="en-US" sz="800" dirty="0" smtClean="0">
                          <a:latin typeface="游ゴシック" panose="020B0400000000000000" pitchFamily="50" charset="-128"/>
                          <a:ea typeface="游ゴシック" panose="020B0400000000000000" pitchFamily="50" charset="-128"/>
                        </a:rPr>
                        <a:t>公益社団法人</a:t>
                      </a:r>
                      <a:r>
                        <a:rPr lang="en-US" altLang="ja-JP" sz="800" dirty="0" smtClean="0">
                          <a:latin typeface="游ゴシック" panose="020B0400000000000000" pitchFamily="50" charset="-128"/>
                          <a:ea typeface="+mn-ea"/>
                        </a:rPr>
                        <a:t>2025</a:t>
                      </a:r>
                      <a:r>
                        <a:rPr lang="zh-CN" altLang="en-US" sz="800" dirty="0" smtClean="0">
                          <a:latin typeface="游ゴシック" panose="020B0400000000000000" pitchFamily="50" charset="-128"/>
                          <a:ea typeface="游ゴシック" panose="020B0400000000000000" pitchFamily="50" charset="-128"/>
                        </a:rPr>
                        <a:t>年日本国際博覧会協会</a:t>
                      </a:r>
                      <a:r>
                        <a:rPr lang="ja-JP" altLang="en-US" sz="800" dirty="0" smtClean="0"/>
                        <a:t>）</a:t>
                      </a:r>
                      <a:endParaRPr lang="en-US" altLang="zh-CN"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3"/>
                        </a:rPr>
                        <a:t>https://www.expo2025.or.jp/wp/wp-content/themes/expo2025orjp_2022/assets/pdf/masterplan/expo2025_masterplan.pdf</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en-US" altLang="ja-JP" sz="800" dirty="0" smtClean="0"/>
                        <a:t>PDF</a:t>
                      </a:r>
                    </a:p>
                    <a:p>
                      <a:r>
                        <a:rPr kumimoji="1" lang="ja-JP" altLang="en-US" sz="800" dirty="0" smtClean="0"/>
                        <a:t>全</a:t>
                      </a:r>
                      <a:r>
                        <a:rPr kumimoji="1" lang="en-US" altLang="ja-JP" sz="800" dirty="0" smtClean="0"/>
                        <a:t>116</a:t>
                      </a:r>
                      <a:r>
                        <a:rPr kumimoji="1" lang="ja-JP" altLang="en-US" sz="800" dirty="0" smtClean="0"/>
                        <a:t>ページ</a:t>
                      </a:r>
                      <a:endParaRPr kumimoji="1"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36759682"/>
                  </a:ext>
                </a:extLst>
              </a:tr>
              <a:tr h="443264">
                <a:tc vMerge="1">
                  <a:txBody>
                    <a:bodyPr/>
                    <a:lstStyle/>
                    <a:p>
                      <a:endParaRPr kumimoji="1" lang="en-US" altLang="ja-JP" sz="900" dirty="0" smtClean="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a:t>
                      </a:r>
                      <a:r>
                        <a:rPr kumimoji="1" lang="en-US" altLang="ja-JP" sz="800" dirty="0" smtClean="0"/>
                        <a:t>2025</a:t>
                      </a:r>
                      <a:r>
                        <a:rPr kumimoji="1" lang="ja-JP" altLang="en-US" sz="800" dirty="0" smtClean="0"/>
                        <a:t>年大阪・関西万博　コンセプトムービー</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a:t>
                      </a:r>
                      <a:r>
                        <a:rPr kumimoji="1" lang="ja-JP" altLang="en-US" sz="800" dirty="0" smtClean="0">
                          <a:latin typeface="游ゴシック" panose="020B0400000000000000" pitchFamily="50" charset="-128"/>
                          <a:ea typeface="+mn-ea"/>
                        </a:rPr>
                        <a:t>経済産業省</a:t>
                      </a:r>
                      <a:r>
                        <a:rPr lang="ja-JP" altLang="en-US" sz="800" dirty="0" smtClean="0"/>
                        <a:t>）</a:t>
                      </a:r>
                      <a:endParaRPr kumimoji="1" lang="en-US" altLang="ja-JP" sz="800" dirty="0" smtClean="0">
                        <a:hlinkClick r:id="rId4"/>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4"/>
                        </a:rPr>
                        <a:t>https://www.youtube.com/watch?v=cGa9zI9ljKo</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ja-JP" altLang="en-US" sz="800" dirty="0" smtClean="0"/>
                        <a:t>映像</a:t>
                      </a:r>
                      <a:endParaRPr kumimoji="1" lang="en-US" altLang="ja-JP" sz="800" dirty="0" smtClean="0"/>
                    </a:p>
                    <a:p>
                      <a:r>
                        <a:rPr kumimoji="1" lang="ja-JP" altLang="en-US" sz="800" dirty="0" smtClean="0"/>
                        <a:t>（２分程度）</a:t>
                      </a:r>
                      <a:endParaRPr kumimoji="1"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53535895"/>
                  </a:ext>
                </a:extLst>
              </a:tr>
              <a:tr h="432058">
                <a:tc>
                  <a:txBody>
                    <a:bodyPr/>
                    <a:lstStyle/>
                    <a:p>
                      <a:pPr algn="ctr"/>
                      <a:r>
                        <a:rPr kumimoji="1" lang="en-US" altLang="ja-JP" sz="800" dirty="0" smtClean="0">
                          <a:solidFill>
                            <a:schemeClr val="tx1"/>
                          </a:solidFill>
                        </a:rPr>
                        <a:t>【</a:t>
                      </a:r>
                      <a:r>
                        <a:rPr kumimoji="1" lang="ja-JP" altLang="en-US" sz="800" dirty="0" smtClean="0">
                          <a:solidFill>
                            <a:schemeClr val="tx1"/>
                          </a:solidFill>
                        </a:rPr>
                        <a:t>共通</a:t>
                      </a:r>
                      <a:r>
                        <a:rPr kumimoji="1" lang="en-US" altLang="ja-JP" sz="800" dirty="0" smtClean="0">
                          <a:solidFill>
                            <a:schemeClr val="tx1"/>
                          </a:solidFill>
                        </a:rPr>
                        <a:t>】</a:t>
                      </a:r>
                    </a:p>
                    <a:p>
                      <a:pPr algn="ctr"/>
                      <a:r>
                        <a:rPr kumimoji="1" lang="ja-JP" altLang="en-US" sz="800" dirty="0" smtClean="0">
                          <a:solidFill>
                            <a:schemeClr val="tx1"/>
                          </a:solidFill>
                        </a:rPr>
                        <a:t>万博の最新の取り組み</a:t>
                      </a: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a:t>
                      </a:r>
                      <a:r>
                        <a:rPr kumimoji="1" lang="en-US" altLang="ja-JP" sz="800" dirty="0" smtClean="0"/>
                        <a:t>2025</a:t>
                      </a:r>
                      <a:r>
                        <a:rPr kumimoji="1" lang="ja-JP" altLang="en-US" sz="800" dirty="0" smtClean="0"/>
                        <a:t>年大阪・関西万博アクションプラン　</a:t>
                      </a:r>
                      <a:r>
                        <a:rPr kumimoji="1" lang="en-US" altLang="ja-JP" sz="800" dirty="0" smtClean="0"/>
                        <a:t>Ver.3</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（内閣官房　国際博覧会推進本部）</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5"/>
                        </a:rPr>
                        <a:t>https://www.cas.go.jp/jp/seisaku/expo_suisin_honbu/pdf/Action_Plan_Ver.3.pdf</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en-US" altLang="ja-JP" sz="800" dirty="0" smtClean="0"/>
                        <a:t>PDF</a:t>
                      </a:r>
                    </a:p>
                    <a:p>
                      <a:r>
                        <a:rPr kumimoji="1" lang="ja-JP" altLang="en-US" sz="800" dirty="0" smtClean="0"/>
                        <a:t>全</a:t>
                      </a:r>
                      <a:r>
                        <a:rPr kumimoji="1" lang="en-US" altLang="ja-JP" sz="800" dirty="0" smtClean="0"/>
                        <a:t>98</a:t>
                      </a:r>
                      <a:r>
                        <a:rPr kumimoji="1" lang="ja-JP" altLang="en-US" sz="800" dirty="0" smtClean="0"/>
                        <a:t>ページ</a:t>
                      </a:r>
                      <a:endParaRPr kumimoji="1" lang="en-US" altLang="ja-JP" sz="800" dirty="0" smtClean="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304419221"/>
                  </a:ext>
                </a:extLst>
              </a:tr>
              <a:tr h="451895">
                <a:tc rowSpan="3">
                  <a:txBody>
                    <a:bodyPr/>
                    <a:lstStyle/>
                    <a:p>
                      <a:pPr algn="ctr"/>
                      <a:r>
                        <a:rPr kumimoji="1" lang="en-US" altLang="ja-JP" sz="800" dirty="0" smtClean="0">
                          <a:solidFill>
                            <a:schemeClr val="tx1"/>
                          </a:solidFill>
                        </a:rPr>
                        <a:t>【</a:t>
                      </a:r>
                      <a:r>
                        <a:rPr kumimoji="1" lang="ja-JP" altLang="en-US" sz="800" dirty="0" smtClean="0">
                          <a:solidFill>
                            <a:schemeClr val="tx1"/>
                          </a:solidFill>
                        </a:rPr>
                        <a:t>現状分析</a:t>
                      </a:r>
                      <a:r>
                        <a:rPr kumimoji="1" lang="en-US" altLang="ja-JP" sz="800" dirty="0" smtClean="0">
                          <a:solidFill>
                            <a:schemeClr val="tx1"/>
                          </a:solidFill>
                        </a:rPr>
                        <a:t>】</a:t>
                      </a:r>
                    </a:p>
                    <a:p>
                      <a:pPr algn="ctr"/>
                      <a:r>
                        <a:rPr kumimoji="1" lang="ja-JP" altLang="en-US" sz="800" dirty="0" smtClean="0">
                          <a:solidFill>
                            <a:schemeClr val="tx1"/>
                          </a:solidFill>
                        </a:rPr>
                        <a:t>現状の情報収集</a:t>
                      </a: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rPr>
                        <a:t>・</a:t>
                      </a:r>
                      <a:r>
                        <a:rPr lang="en-US" altLang="ja-JP" sz="800" dirty="0" smtClean="0">
                          <a:solidFill>
                            <a:schemeClr val="tx1"/>
                          </a:solidFill>
                        </a:rPr>
                        <a:t>2019</a:t>
                      </a:r>
                      <a:r>
                        <a:rPr lang="ja-JP" altLang="en-US" sz="800" dirty="0" smtClean="0">
                          <a:solidFill>
                            <a:schemeClr val="tx1"/>
                          </a:solidFill>
                        </a:rPr>
                        <a:t>年のプラごみ発生</a:t>
                      </a:r>
                      <a:r>
                        <a:rPr lang="en-US" altLang="ja-JP" sz="800" dirty="0" smtClean="0">
                          <a:solidFill>
                            <a:schemeClr val="tx1"/>
                          </a:solidFill>
                        </a:rPr>
                        <a:t>3</a:t>
                      </a:r>
                      <a:r>
                        <a:rPr lang="ja-JP" altLang="en-US" sz="800" dirty="0" smtClean="0">
                          <a:solidFill>
                            <a:schemeClr val="tx1"/>
                          </a:solidFill>
                        </a:rPr>
                        <a:t>億</a:t>
                      </a:r>
                      <a:r>
                        <a:rPr lang="en-US" altLang="ja-JP" sz="800" dirty="0" smtClean="0">
                          <a:solidFill>
                            <a:schemeClr val="tx1"/>
                          </a:solidFill>
                        </a:rPr>
                        <a:t>5300</a:t>
                      </a:r>
                      <a:r>
                        <a:rPr lang="ja-JP" altLang="en-US" sz="800" dirty="0" smtClean="0">
                          <a:solidFill>
                            <a:schemeClr val="tx1"/>
                          </a:solidFill>
                        </a:rPr>
                        <a:t>万トン</a:t>
                      </a:r>
                      <a:r>
                        <a:rPr lang="en-US" altLang="ja-JP" sz="800" dirty="0" smtClean="0">
                          <a:solidFill>
                            <a:schemeClr val="tx1"/>
                          </a:solidFill>
                          <a:latin typeface="+mn-ea"/>
                          <a:ea typeface="+mn-ea"/>
                        </a:rPr>
                        <a:t>OECD</a:t>
                      </a:r>
                      <a:r>
                        <a:rPr lang="ja-JP" altLang="en-US" sz="800" dirty="0" smtClean="0">
                          <a:solidFill>
                            <a:schemeClr val="tx1"/>
                          </a:solidFill>
                        </a:rPr>
                        <a:t>が「海洋汚染続く」と警告する報告書</a:t>
                      </a:r>
                      <a:endParaRPr lang="en-US" altLang="ja-JP" sz="800"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800" dirty="0" smtClean="0">
                          <a:solidFill>
                            <a:schemeClr val="tx1"/>
                          </a:solidFill>
                          <a:latin typeface="+mn-ea"/>
                          <a:ea typeface="+mn-ea"/>
                        </a:rPr>
                        <a:t>(Science</a:t>
                      </a:r>
                      <a:r>
                        <a:rPr lang="en-US" altLang="ja-JP" sz="800" baseline="0" dirty="0" smtClean="0">
                          <a:solidFill>
                            <a:schemeClr val="tx1"/>
                          </a:solidFill>
                          <a:latin typeface="+mn-ea"/>
                          <a:ea typeface="+mn-ea"/>
                        </a:rPr>
                        <a:t> Portal</a:t>
                      </a:r>
                      <a:r>
                        <a:rPr lang="ja-JP" altLang="en-US" sz="800" baseline="0" dirty="0" smtClean="0">
                          <a:solidFill>
                            <a:schemeClr val="tx1"/>
                          </a:solidFill>
                          <a:latin typeface="+mn-ea"/>
                          <a:ea typeface="+mn-ea"/>
                        </a:rPr>
                        <a:t>　科学技術振興機構</a:t>
                      </a:r>
                      <a:r>
                        <a:rPr lang="en-US" altLang="ja-JP" sz="800" dirty="0" smtClean="0">
                          <a:solidFill>
                            <a:schemeClr val="tx1"/>
                          </a:solidFill>
                          <a:latin typeface="+mn-ea"/>
                          <a:ea typeface="+mn-ea"/>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800" dirty="0" smtClean="0">
                          <a:hlinkClick r:id="rId6"/>
                        </a:rPr>
                        <a:t>https://scienceportal.jst.go.jp/newsflash/20220224_n01/</a:t>
                      </a:r>
                      <a:endParaRPr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lang="en-US" altLang="ja-JP" sz="800" dirty="0" smtClean="0"/>
                        <a:t>WEB</a:t>
                      </a:r>
                      <a:r>
                        <a:rPr lang="ja-JP" altLang="en-US" sz="800" dirty="0" smtClean="0"/>
                        <a:t>サイト</a:t>
                      </a:r>
                      <a:endParaRPr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98846323"/>
                  </a:ext>
                </a:extLst>
              </a:tr>
              <a:tr h="451895">
                <a:tc vMerge="1">
                  <a:txBody>
                    <a:bodyPr/>
                    <a:lstStyle/>
                    <a:p>
                      <a:pPr algn="ct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rPr>
                        <a:t>・廃棄物の管理とリサイクルが不十分で、プラスチック汚染の拡大が</a:t>
                      </a:r>
                      <a:r>
                        <a:rPr lang="ja-JP" altLang="en-US" sz="800" dirty="0" smtClean="0">
                          <a:solidFill>
                            <a:schemeClr val="tx1"/>
                          </a:solidFill>
                          <a:latin typeface="+mn-ea"/>
                          <a:ea typeface="+mn-ea"/>
                        </a:rPr>
                        <a:t>止まらない</a:t>
                      </a:r>
                      <a:r>
                        <a:rPr lang="en-US" altLang="ja-JP" sz="800" dirty="0" smtClean="0">
                          <a:solidFill>
                            <a:schemeClr val="tx1"/>
                          </a:solidFill>
                          <a:latin typeface="+mn-ea"/>
                          <a:ea typeface="+mn-ea"/>
                        </a:rPr>
                        <a:t>(OECD)</a:t>
                      </a: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800" dirty="0" smtClean="0">
                          <a:hlinkClick r:id="rId7"/>
                        </a:rPr>
                        <a:t>https://www.oecd.org/tokyo/newsroom/plastic-pollution-is-growing-relentlessly-as-waste-management-and-recycling-fall-short-japanese-version.htm</a:t>
                      </a:r>
                      <a:endParaRPr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lang="en-US" altLang="ja-JP" sz="800" dirty="0" smtClean="0"/>
                        <a:t>WEB</a:t>
                      </a:r>
                      <a:r>
                        <a:rPr lang="ja-JP" altLang="en-US" sz="800" dirty="0" smtClean="0"/>
                        <a:t>サイト</a:t>
                      </a:r>
                      <a:endParaRPr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53879355"/>
                  </a:ext>
                </a:extLst>
              </a:tr>
              <a:tr h="509661">
                <a:tc vMerge="1">
                  <a:txBody>
                    <a:bodyPr/>
                    <a:lstStyle/>
                    <a:p>
                      <a:pPr algn="ctr"/>
                      <a:endParaRPr kumimoji="1" lang="ja-JP" altLang="en-US" sz="800" dirty="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l"/>
                      <a:r>
                        <a:rPr kumimoji="1" lang="ja-JP" altLang="en-US" sz="800" dirty="0" smtClean="0">
                          <a:solidFill>
                            <a:schemeClr val="tx1"/>
                          </a:solidFill>
                          <a:latin typeface="+mn-ea"/>
                          <a:ea typeface="+mn-ea"/>
                        </a:rPr>
                        <a:t>・日本人のプラごみ廃棄量は世界</a:t>
                      </a:r>
                      <a:r>
                        <a:rPr kumimoji="1" lang="en-US" altLang="ja-JP" sz="800" dirty="0" smtClean="0">
                          <a:solidFill>
                            <a:schemeClr val="tx1"/>
                          </a:solidFill>
                          <a:latin typeface="+mn-ea"/>
                          <a:ea typeface="+mn-ea"/>
                        </a:rPr>
                        <a:t>2</a:t>
                      </a:r>
                      <a:r>
                        <a:rPr kumimoji="1" lang="ja-JP" altLang="en-US" sz="800" dirty="0" smtClean="0">
                          <a:solidFill>
                            <a:schemeClr val="tx1"/>
                          </a:solidFill>
                          <a:latin typeface="+mn-ea"/>
                          <a:ea typeface="+mn-ea"/>
                        </a:rPr>
                        <a:t>位。国内外で加速する「脱プラスチック」の動き</a:t>
                      </a:r>
                      <a:endParaRPr kumimoji="1" lang="en-US" altLang="ja-JP" sz="800" dirty="0" smtClean="0">
                        <a:solidFill>
                          <a:schemeClr val="tx1"/>
                        </a:solidFill>
                        <a:latin typeface="+mn-ea"/>
                        <a:ea typeface="+mn-ea"/>
                      </a:endParaRPr>
                    </a:p>
                    <a:p>
                      <a:pPr algn="l"/>
                      <a:r>
                        <a:rPr kumimoji="1" lang="ja-JP" altLang="en-US" sz="800" dirty="0" smtClean="0">
                          <a:latin typeface="+mn-ea"/>
                          <a:ea typeface="+mn-ea"/>
                        </a:rPr>
                        <a:t>　</a:t>
                      </a:r>
                      <a:r>
                        <a:rPr kumimoji="1" lang="en-US" altLang="ja-JP" sz="800" dirty="0" smtClean="0">
                          <a:latin typeface="+mn-ea"/>
                          <a:ea typeface="+mn-ea"/>
                        </a:rPr>
                        <a:t>(</a:t>
                      </a:r>
                      <a:r>
                        <a:rPr kumimoji="1" lang="ja-JP" altLang="en-US" sz="800" dirty="0" smtClean="0">
                          <a:latin typeface="+mn-ea"/>
                          <a:ea typeface="+mn-ea"/>
                        </a:rPr>
                        <a:t>日本財団ジャーナル</a:t>
                      </a:r>
                      <a:r>
                        <a:rPr kumimoji="1" lang="en-US" altLang="ja-JP" sz="800" dirty="0" smtClean="0">
                          <a:latin typeface="+mn-ea"/>
                          <a:ea typeface="+mn-ea"/>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TW" sz="800" dirty="0" smtClean="0">
                          <a:hlinkClick r:id="rId8"/>
                        </a:rPr>
                        <a:t>https://www.nippon-foundation.or.jp/journal/2022/79985/sustainable</a:t>
                      </a:r>
                      <a:endParaRPr lang="en-US" altLang="zh-TW"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chemeClr val="bg1"/>
                    </a:solidFill>
                  </a:tcPr>
                </a:tc>
                <a:tc>
                  <a:txBody>
                    <a:bodyPr/>
                    <a:lstStyle/>
                    <a:p>
                      <a:r>
                        <a:rPr kumimoji="1" lang="en-US" altLang="ja-JP" sz="800" dirty="0" smtClean="0"/>
                        <a:t>WEB</a:t>
                      </a:r>
                      <a:r>
                        <a:rPr kumimoji="1" lang="ja-JP" altLang="en-US" sz="800" dirty="0" smtClean="0"/>
                        <a:t>サイト</a:t>
                      </a:r>
                      <a:endParaRPr kumimoji="1"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6070059"/>
                  </a:ext>
                </a:extLst>
              </a:tr>
              <a:tr h="314224">
                <a:tc rowSpan="2">
                  <a:txBody>
                    <a:bodyPr/>
                    <a:lstStyle/>
                    <a:p>
                      <a:pPr algn="ctr"/>
                      <a:r>
                        <a:rPr kumimoji="1" lang="en-US" altLang="ja-JP" sz="800" dirty="0" smtClean="0">
                          <a:solidFill>
                            <a:schemeClr val="tx1"/>
                          </a:solidFill>
                        </a:rPr>
                        <a:t>【</a:t>
                      </a:r>
                      <a:r>
                        <a:rPr kumimoji="1" lang="ja-JP" altLang="en-US" sz="800" dirty="0" smtClean="0">
                          <a:solidFill>
                            <a:schemeClr val="tx1"/>
                          </a:solidFill>
                        </a:rPr>
                        <a:t>現状分析</a:t>
                      </a:r>
                      <a:r>
                        <a:rPr kumimoji="1" lang="en-US" altLang="ja-JP" sz="800" dirty="0" smtClean="0">
                          <a:solidFill>
                            <a:schemeClr val="tx1"/>
                          </a:solidFill>
                        </a:rPr>
                        <a:t>】</a:t>
                      </a:r>
                      <a:endParaRPr kumimoji="1" lang="en-US" altLang="ja-JP" sz="800" u="sng" dirty="0" smtClean="0">
                        <a:solidFill>
                          <a:schemeClr val="tx1"/>
                        </a:solidFill>
                      </a:endParaRPr>
                    </a:p>
                    <a:p>
                      <a:pPr algn="ctr"/>
                      <a:r>
                        <a:rPr kumimoji="1" lang="ja-JP" altLang="en-US" sz="800" b="0" u="sng" dirty="0" smtClean="0">
                          <a:solidFill>
                            <a:schemeClr val="tx1"/>
                          </a:solidFill>
                        </a:rPr>
                        <a:t>現状の情報収集</a:t>
                      </a:r>
                      <a:endParaRPr kumimoji="1" lang="ja-JP" altLang="en-US" sz="800" b="0" u="sng" dirty="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19050" cap="flat" cmpd="sng" algn="ctr">
                      <a:solidFill>
                        <a:srgbClr val="0070C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133350" indent="-66675" algn="l">
                        <a:spcAft>
                          <a:spcPts val="0"/>
                        </a:spcAft>
                      </a:pPr>
                      <a:r>
                        <a:rPr kumimoji="1" lang="ja-JP" altLang="en-US" sz="800" dirty="0" smtClean="0"/>
                        <a:t>・特定非営利活動法人　海未来</a:t>
                      </a:r>
                      <a:endParaRPr kumimoji="1" lang="en-US" altLang="ja-JP" sz="800" dirty="0" smtClean="0"/>
                    </a:p>
                    <a:p>
                      <a:pPr marL="133350" indent="-66675" algn="l">
                        <a:spcAft>
                          <a:spcPts val="0"/>
                        </a:spcAft>
                      </a:pPr>
                      <a:r>
                        <a:rPr lang="en-US" altLang="ja-JP" sz="800" u="sng" kern="100" dirty="0" smtClean="0">
                          <a:solidFill>
                            <a:srgbClr val="0000FF"/>
                          </a:solidFill>
                          <a:effectLst/>
                          <a:latin typeface="Century" panose="02040604050505020304" pitchFamily="18" charset="0"/>
                          <a:ea typeface="ＭＳ 明朝" panose="02020609040205080304" pitchFamily="17" charset="-128"/>
                          <a:cs typeface="Times New Roman" panose="02020603050405020304" pitchFamily="18" charset="0"/>
                          <a:hlinkClick r:id="rId9"/>
                        </a:rPr>
                        <a:t>https://umimirai.or.jp</a:t>
                      </a:r>
                      <a:endParaRPr lang="ja-JP" altLang="ja-JP" sz="8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rgbClr val="EAF2FA"/>
                    </a:solidFill>
                  </a:tcPr>
                </a:tc>
                <a:tc>
                  <a:txBody>
                    <a:bodyPr/>
                    <a:lstStyle/>
                    <a:p>
                      <a:r>
                        <a:rPr kumimoji="1" lang="en-US" altLang="ja-JP" sz="800" dirty="0" smtClean="0"/>
                        <a:t>WEB</a:t>
                      </a:r>
                      <a:r>
                        <a:rPr kumimoji="1" lang="ja-JP" altLang="en-US" sz="800" dirty="0" smtClean="0"/>
                        <a:t>サイト</a:t>
                      </a:r>
                      <a:endParaRPr kumimoji="1" lang="ja-JP" altLang="en-US" sz="800" dirty="0"/>
                    </a:p>
                  </a:txBody>
                  <a:tcPr>
                    <a:lnL w="19050" cap="flat" cmpd="sng" algn="ctr">
                      <a:solidFill>
                        <a:srgbClr val="0070C0"/>
                      </a:solidFill>
                      <a:prstDash val="solid"/>
                      <a:round/>
                      <a:headEnd type="none" w="med" len="med"/>
                      <a:tailEnd type="none" w="med" len="med"/>
                    </a:lnL>
                    <a:lnR w="28575" cap="flat" cmpd="sng" algn="ctr">
                      <a:solidFill>
                        <a:srgbClr val="7F7F7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12859649"/>
                  </a:ext>
                </a:extLst>
              </a:tr>
              <a:tr h="167640">
                <a:tc vMerge="1">
                  <a:txBody>
                    <a:bodyPr/>
                    <a:lstStyle/>
                    <a:p>
                      <a:pPr algn="ct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kumimoji="1" lang="ja-JP" altLang="en-US" sz="800" dirty="0" smtClean="0"/>
                        <a:t>・プラスチックの海　</a:t>
                      </a:r>
                      <a:r>
                        <a:rPr kumimoji="1" lang="en-US" altLang="ja-JP" sz="800" dirty="0" smtClean="0">
                          <a:latin typeface="+mn-ea"/>
                          <a:ea typeface="+mn-ea"/>
                        </a:rPr>
                        <a:t>(</a:t>
                      </a:r>
                      <a:r>
                        <a:rPr kumimoji="1" lang="ja-JP" altLang="en-US" sz="800" dirty="0" smtClean="0">
                          <a:latin typeface="+mn-ea"/>
                          <a:ea typeface="+mn-ea"/>
                        </a:rPr>
                        <a:t>国連広報センター （</a:t>
                      </a:r>
                      <a:r>
                        <a:rPr kumimoji="1" lang="en-US" altLang="ja-JP" sz="800" dirty="0" smtClean="0">
                          <a:latin typeface="+mn-ea"/>
                          <a:ea typeface="+mn-ea"/>
                        </a:rPr>
                        <a:t>UNIC Tokyo</a:t>
                      </a:r>
                      <a:r>
                        <a:rPr kumimoji="1" lang="ja-JP" altLang="en-US" sz="800" dirty="0" smtClean="0">
                          <a:latin typeface="+mn-ea"/>
                          <a:ea typeface="+mn-ea"/>
                        </a:rPr>
                        <a:t>）</a:t>
                      </a:r>
                      <a:r>
                        <a:rPr kumimoji="1" lang="en-US" altLang="ja-JP" sz="800" dirty="0" smtClean="0">
                          <a:latin typeface="+mn-ea"/>
                          <a:ea typeface="+mn-ea"/>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10"/>
                        </a:rPr>
                        <a:t>https://www.youtube.com/watch?v=uizJaBHyZ-8</a:t>
                      </a:r>
                      <a:endParaRPr kumimoji="1" lang="en-US" altLang="ja-JP" sz="800" dirty="0" smtClean="0"/>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rgbClr val="EAF2FA"/>
                    </a:solidFill>
                  </a:tcPr>
                </a:tc>
                <a:tc>
                  <a:txBody>
                    <a:bodyPr/>
                    <a:lstStyle/>
                    <a:p>
                      <a:r>
                        <a:rPr kumimoji="1" lang="ja-JP" altLang="en-US" sz="800" dirty="0" smtClean="0"/>
                        <a:t>映像</a:t>
                      </a:r>
                      <a:endParaRPr kumimoji="1" lang="en-US" altLang="ja-JP" sz="800" dirty="0" smtClean="0"/>
                    </a:p>
                    <a:p>
                      <a:r>
                        <a:rPr kumimoji="1" lang="ja-JP" altLang="en-US" sz="800" dirty="0" smtClean="0"/>
                        <a:t>（７分半程度）</a:t>
                      </a:r>
                      <a:endParaRPr kumimoji="1" lang="ja-JP" altLang="en-US" sz="800" dirty="0"/>
                    </a:p>
                  </a:txBody>
                  <a:tcPr>
                    <a:lnL w="19050" cap="flat" cmpd="sng" algn="ctr">
                      <a:solidFill>
                        <a:srgbClr val="0070C0"/>
                      </a:solidFill>
                      <a:prstDash val="solid"/>
                      <a:round/>
                      <a:headEnd type="none" w="med" len="med"/>
                      <a:tailEnd type="none" w="med" len="med"/>
                    </a:lnL>
                    <a:lnR w="28575" cap="flat" cmpd="sng" algn="ctr">
                      <a:solidFill>
                        <a:srgbClr val="7F7F7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08545065"/>
                  </a:ext>
                </a:extLst>
              </a:tr>
              <a:tr h="1676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rPr>
                        <a:t>【</a:t>
                      </a:r>
                      <a:r>
                        <a:rPr kumimoji="1" lang="ja-JP" altLang="en-US" sz="800" dirty="0" smtClean="0">
                          <a:solidFill>
                            <a:schemeClr val="tx1"/>
                          </a:solidFill>
                        </a:rPr>
                        <a:t>技術活用事例</a:t>
                      </a:r>
                      <a:r>
                        <a:rPr kumimoji="1" lang="en-US" altLang="ja-JP" sz="800" dirty="0" smtClean="0">
                          <a:solidFill>
                            <a:schemeClr val="tx1"/>
                          </a:solidFill>
                        </a:rPr>
                        <a:t>】</a:t>
                      </a:r>
                    </a:p>
                    <a:p>
                      <a:pPr algn="ctr"/>
                      <a:r>
                        <a:rPr kumimoji="1" lang="ja-JP" altLang="en-US" sz="800" u="sng" dirty="0" smtClean="0">
                          <a:solidFill>
                            <a:schemeClr val="tx1"/>
                          </a:solidFill>
                        </a:rPr>
                        <a:t>寒天プラスチック</a:t>
                      </a:r>
                      <a:endParaRPr kumimoji="1" lang="en-US" altLang="ja-JP" sz="800" u="sng"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・海や土に還る、「寒天」を使った梱包資材　</a:t>
                      </a:r>
                      <a:r>
                        <a:rPr kumimoji="1" lang="en-US" altLang="ja-JP" sz="800" dirty="0" smtClean="0"/>
                        <a:t>(</a:t>
                      </a:r>
                      <a:r>
                        <a:rPr kumimoji="1" lang="ja-JP" altLang="en-US" sz="800" dirty="0" smtClean="0"/>
                        <a:t>デザイン情報サイト</a:t>
                      </a:r>
                      <a:r>
                        <a:rPr kumimoji="1" lang="en-US" altLang="ja-JP" sz="800" dirty="0" smtClean="0"/>
                        <a:t>JDN)</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11"/>
                        </a:rPr>
                        <a:t>https://www.japandesign.ne.jp/interview/lda-2016-amam-01/</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t>WEB</a:t>
                      </a:r>
                      <a:r>
                        <a:rPr kumimoji="1" lang="ja-JP" altLang="en-US" sz="800" dirty="0" smtClean="0"/>
                        <a:t>サイト</a:t>
                      </a:r>
                    </a:p>
                  </a:txBody>
                  <a:tcPr>
                    <a:lnL w="12700" cap="flat" cmpd="sng" algn="ctr">
                      <a:solidFill>
                        <a:schemeClr val="bg1">
                          <a:lumMod val="75000"/>
                        </a:schemeClr>
                      </a:solidFill>
                      <a:prstDash val="solid"/>
                      <a:round/>
                      <a:headEnd type="none" w="med" len="med"/>
                      <a:tailEnd type="none" w="med" len="med"/>
                    </a:lnL>
                    <a:lnR w="28575" cap="flat" cmpd="sng" algn="ctr">
                      <a:solidFill>
                        <a:srgbClr val="7F7F7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67257050"/>
                  </a:ext>
                </a:extLst>
              </a:tr>
              <a:tr h="287958">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rPr>
                        <a:t>【</a:t>
                      </a:r>
                      <a:r>
                        <a:rPr kumimoji="1" lang="ja-JP" altLang="en-US" sz="800" dirty="0" smtClean="0">
                          <a:solidFill>
                            <a:schemeClr val="tx1"/>
                          </a:solidFill>
                        </a:rPr>
                        <a:t>技術活用事例</a:t>
                      </a:r>
                      <a:r>
                        <a:rPr kumimoji="1" lang="en-US" altLang="ja-JP" sz="800" dirty="0" smtClean="0">
                          <a:solidFill>
                            <a:schemeClr val="tx1"/>
                          </a:solidFill>
                        </a:rPr>
                        <a:t>】</a:t>
                      </a:r>
                    </a:p>
                    <a:p>
                      <a:pPr algn="ctr"/>
                      <a:r>
                        <a:rPr kumimoji="1" lang="ja-JP" altLang="en-US" sz="800" b="0" u="sng" dirty="0" smtClean="0">
                          <a:solidFill>
                            <a:schemeClr val="tx1"/>
                          </a:solidFill>
                        </a:rPr>
                        <a:t>新素材 </a:t>
                      </a:r>
                      <a:r>
                        <a:rPr kumimoji="1" lang="en-US" altLang="ja-JP" sz="800" b="0" u="sng" dirty="0" smtClean="0">
                          <a:solidFill>
                            <a:schemeClr val="tx1"/>
                          </a:solidFill>
                        </a:rPr>
                        <a:t>LIMEX</a:t>
                      </a:r>
                      <a:endParaRPr kumimoji="1" lang="ja-JP" altLang="en-US" sz="800" b="1" u="sng" dirty="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19050" cap="flat" cmpd="sng" algn="ctr">
                      <a:solidFill>
                        <a:srgbClr val="0070C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ja-JP" altLang="en-US" sz="800" dirty="0" smtClean="0"/>
                        <a:t>・株式会社</a:t>
                      </a:r>
                      <a:r>
                        <a:rPr kumimoji="1" lang="en-US" altLang="ja-JP" sz="800" dirty="0" smtClean="0">
                          <a:latin typeface="+mn-ea"/>
                          <a:ea typeface="+mn-ea"/>
                        </a:rPr>
                        <a:t>TBM</a:t>
                      </a:r>
                    </a:p>
                    <a:p>
                      <a:pPr algn="l"/>
                      <a:r>
                        <a:rPr lang="en-US" altLang="ja-JP" sz="800" u="sng" kern="100" dirty="0" smtClean="0">
                          <a:solidFill>
                            <a:srgbClr val="0000FF"/>
                          </a:solidFill>
                          <a:effectLst/>
                          <a:latin typeface="Century" panose="02040604050505020304" pitchFamily="18" charset="0"/>
                          <a:ea typeface="ＭＳ 明朝" panose="02020609040205080304" pitchFamily="17" charset="-128"/>
                          <a:cs typeface="Times New Roman" panose="02020603050405020304" pitchFamily="18" charset="0"/>
                          <a:hlinkClick r:id="rId12"/>
                        </a:rPr>
                        <a:t>https://tb-m.com/</a:t>
                      </a:r>
                      <a:endParaRPr lang="en-US" altLang="ja-JP" sz="800" u="sng" kern="100" dirty="0" smtClean="0">
                        <a:solidFill>
                          <a:srgbClr val="0000FF"/>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rgbClr val="EAF2F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t>WEB</a:t>
                      </a:r>
                      <a:r>
                        <a:rPr kumimoji="1" lang="ja-JP" altLang="en-US" sz="800" dirty="0" smtClean="0"/>
                        <a:t>サイト</a:t>
                      </a:r>
                    </a:p>
                  </a:txBody>
                  <a:tcPr>
                    <a:lnL w="19050" cap="flat" cmpd="sng" algn="ctr">
                      <a:solidFill>
                        <a:srgbClr val="0070C0"/>
                      </a:solidFill>
                      <a:prstDash val="solid"/>
                      <a:round/>
                      <a:headEnd type="none" w="med" len="med"/>
                      <a:tailEnd type="none" w="med" len="med"/>
                    </a:lnL>
                    <a:lnR w="28575" cap="flat" cmpd="sng" algn="ctr">
                      <a:solidFill>
                        <a:srgbClr val="7F7F7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6592697"/>
                  </a:ext>
                </a:extLst>
              </a:tr>
              <a:tr h="421079">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kumimoji="1" lang="ja-JP" altLang="en-US" sz="800" dirty="0" smtClean="0"/>
                        <a:t>・</a:t>
                      </a:r>
                      <a:r>
                        <a:rPr kumimoji="1" lang="en-US" altLang="ja-JP" sz="800" dirty="0" smtClean="0">
                          <a:latin typeface="+mn-ea"/>
                          <a:ea typeface="+mn-ea"/>
                        </a:rPr>
                        <a:t>【FUTURE  FRAME】</a:t>
                      </a:r>
                      <a:r>
                        <a:rPr kumimoji="1" lang="ja-JP" altLang="en-US" sz="800" dirty="0" smtClean="0"/>
                        <a:t>海洋プラスチックごみ問題の救世主となるか</a:t>
                      </a:r>
                      <a:r>
                        <a:rPr kumimoji="1" lang="ja-JP" altLang="en-US" sz="800" baseline="0" dirty="0" smtClean="0"/>
                        <a:t> </a:t>
                      </a:r>
                      <a:endParaRPr kumimoji="1" lang="en-US" altLang="ja-JP" sz="800" baseline="0" dirty="0" smtClean="0"/>
                    </a:p>
                    <a:p>
                      <a:r>
                        <a:rPr kumimoji="1" lang="ja-JP" altLang="en-US" sz="800" baseline="0" dirty="0" smtClean="0"/>
                        <a:t>　 </a:t>
                      </a:r>
                      <a:r>
                        <a:rPr kumimoji="1" lang="ja-JP" altLang="en-US" sz="800" dirty="0" smtClean="0"/>
                        <a:t>石から作る紙やプラに代わる新素材</a:t>
                      </a:r>
                      <a:r>
                        <a:rPr kumimoji="1" lang="ja-JP" altLang="en-US" sz="800" dirty="0" smtClean="0">
                          <a:latin typeface="+mn-ea"/>
                          <a:ea typeface="+mn-ea"/>
                        </a:rPr>
                        <a:t>　</a:t>
                      </a:r>
                      <a:r>
                        <a:rPr kumimoji="1" lang="en-US" altLang="ja-JP" sz="800" dirty="0" smtClean="0">
                          <a:latin typeface="+mn-ea"/>
                          <a:ea typeface="+mn-ea"/>
                        </a:rPr>
                        <a:t>LIMEX</a:t>
                      </a:r>
                      <a:r>
                        <a:rPr kumimoji="1" lang="ja-JP" altLang="en-US" sz="800" dirty="0" smtClean="0">
                          <a:latin typeface="+mn-ea"/>
                          <a:ea typeface="+mn-ea"/>
                        </a:rPr>
                        <a:t>（</a:t>
                      </a:r>
                      <a:r>
                        <a:rPr kumimoji="1" lang="en-US" altLang="ja-JP" sz="800" dirty="0" smtClean="0">
                          <a:latin typeface="+mn-ea"/>
                          <a:ea typeface="+mn-ea"/>
                        </a:rPr>
                        <a:t>TIMELINE - </a:t>
                      </a:r>
                      <a:r>
                        <a:rPr kumimoji="1" lang="ja-JP" altLang="en-US" sz="800" dirty="0" smtClean="0">
                          <a:latin typeface="+mn-ea"/>
                          <a:ea typeface="+mn-ea"/>
                        </a:rPr>
                        <a:t>タイムライン）</a:t>
                      </a:r>
                      <a:endParaRPr kumimoji="1" lang="en-US" altLang="ja-JP" sz="800" dirty="0" smtClean="0">
                        <a:latin typeface="+mn-ea"/>
                        <a:ea typeface="+mn-ea"/>
                      </a:endParaRPr>
                    </a:p>
                    <a:p>
                      <a:r>
                        <a:rPr kumimoji="1" lang="en-US" altLang="ja-JP" sz="800" dirty="0" smtClean="0">
                          <a:hlinkClick r:id="rId13"/>
                        </a:rPr>
                        <a:t>https://www.youtube.com/watch?v=d_-GSsBNA0I</a:t>
                      </a:r>
                      <a:endParaRPr kumimoji="1" lang="en-US" altLang="ja-JP" sz="800" dirty="0" smtClean="0"/>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solidFill>
                      <a:srgbClr val="EAF2FA"/>
                    </a:solidFill>
                  </a:tcPr>
                </a:tc>
                <a:tc>
                  <a:txBody>
                    <a:bodyPr/>
                    <a:lstStyle/>
                    <a:p>
                      <a:r>
                        <a:rPr kumimoji="1" lang="ja-JP" altLang="en-US" sz="800" dirty="0" smtClean="0"/>
                        <a:t>映像</a:t>
                      </a:r>
                      <a:endParaRPr kumimoji="1" lang="en-US" altLang="ja-JP" sz="800" dirty="0" smtClean="0"/>
                    </a:p>
                    <a:p>
                      <a:r>
                        <a:rPr kumimoji="1" lang="ja-JP" altLang="en-US" sz="800" dirty="0" smtClean="0"/>
                        <a:t>（４分程度）</a:t>
                      </a:r>
                      <a:endParaRPr kumimoji="1" lang="en-US" altLang="ja-JP" sz="800" dirty="0" smtClean="0"/>
                    </a:p>
                  </a:txBody>
                  <a:tcPr>
                    <a:lnL w="19050" cap="flat" cmpd="sng" algn="ctr">
                      <a:solidFill>
                        <a:srgbClr val="0070C0"/>
                      </a:solidFill>
                      <a:prstDash val="solid"/>
                      <a:round/>
                      <a:headEnd type="none" w="med" len="med"/>
                      <a:tailEnd type="none" w="med" len="med"/>
                    </a:lnL>
                    <a:lnR w="28575" cap="flat" cmpd="sng" algn="ctr">
                      <a:solidFill>
                        <a:srgbClr val="7F7F7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1157838"/>
                  </a:ext>
                </a:extLst>
              </a:tr>
              <a:tr h="46910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rPr>
                        <a:t>【</a:t>
                      </a:r>
                      <a:r>
                        <a:rPr kumimoji="1" lang="ja-JP" altLang="en-US" sz="800" dirty="0" smtClean="0">
                          <a:solidFill>
                            <a:schemeClr val="tx1"/>
                          </a:solidFill>
                        </a:rPr>
                        <a:t>技術活用事例</a:t>
                      </a:r>
                      <a:r>
                        <a:rPr kumimoji="1" lang="en-US" altLang="ja-JP" sz="800" dirty="0" smtClean="0">
                          <a:solidFill>
                            <a:schemeClr val="tx1"/>
                          </a:solidFill>
                        </a:rPr>
                        <a:t>】</a:t>
                      </a:r>
                    </a:p>
                    <a:p>
                      <a:pPr algn="ctr"/>
                      <a:r>
                        <a:rPr kumimoji="1" lang="ja-JP" altLang="en-US" sz="800" u="sng" dirty="0" smtClean="0">
                          <a:solidFill>
                            <a:schemeClr val="tx1"/>
                          </a:solidFill>
                        </a:rPr>
                        <a:t>代替素材の開発・</a:t>
                      </a:r>
                      <a:endParaRPr kumimoji="1" lang="en-US" altLang="ja-JP" sz="800" u="sng" dirty="0" smtClean="0">
                        <a:solidFill>
                          <a:schemeClr val="tx1"/>
                        </a:solidFill>
                      </a:endParaRPr>
                    </a:p>
                    <a:p>
                      <a:pPr algn="ctr"/>
                      <a:r>
                        <a:rPr kumimoji="1" lang="ja-JP" altLang="en-US" sz="800" u="sng" dirty="0" smtClean="0">
                          <a:solidFill>
                            <a:schemeClr val="tx1"/>
                          </a:solidFill>
                        </a:rPr>
                        <a:t>実用化例</a:t>
                      </a:r>
                      <a:endParaRPr kumimoji="1" lang="en-US" altLang="ja-JP" sz="800" u="sng"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rPr>
                        <a:t>・令和</a:t>
                      </a:r>
                      <a:r>
                        <a:rPr kumimoji="1" lang="en-US" altLang="ja-JP" sz="800" dirty="0" smtClean="0">
                          <a:solidFill>
                            <a:schemeClr val="tx1"/>
                          </a:solidFill>
                        </a:rPr>
                        <a:t>2</a:t>
                      </a:r>
                      <a:r>
                        <a:rPr kumimoji="1" lang="ja-JP" altLang="en-US" sz="800" dirty="0" smtClean="0">
                          <a:solidFill>
                            <a:schemeClr val="tx1"/>
                          </a:solidFill>
                        </a:rPr>
                        <a:t>年度プラスチック代替品の普及可能性調査及びプラスチックごみ散乱状況の把握手法等調査事業　（関西広域連合本部事務局　プラスチック対策検討会）</a:t>
                      </a:r>
                      <a:endParaRPr kumimoji="1" lang="en-US" altLang="ja-JP" sz="800"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14"/>
                        </a:rPr>
                        <a:t>https://www.kouiki-kansai.jp/material/files/group/16/platform2.pdf</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9050" cap="flat" cmpd="sng" algn="ctr">
                      <a:solidFill>
                        <a:srgbClr val="0070C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en-US" altLang="ja-JP" sz="800" dirty="0" smtClean="0"/>
                        <a:t>PDF</a:t>
                      </a:r>
                      <a:r>
                        <a:rPr kumimoji="1" lang="ja-JP" altLang="en-US" sz="800" dirty="0" smtClean="0"/>
                        <a:t>全</a:t>
                      </a:r>
                      <a:r>
                        <a:rPr kumimoji="1" lang="en-US" altLang="ja-JP" sz="800" dirty="0" smtClean="0"/>
                        <a:t>47</a:t>
                      </a:r>
                      <a:r>
                        <a:rPr kumimoji="1" lang="ja-JP" altLang="en-US" sz="800" dirty="0" smtClean="0"/>
                        <a:t>ページ</a:t>
                      </a:r>
                      <a:endParaRPr kumimoji="1" lang="en-US" altLang="ja-JP" sz="800" dirty="0" smtClean="0"/>
                    </a:p>
                    <a:p>
                      <a:r>
                        <a:rPr kumimoji="1" lang="en-US" altLang="ja-JP" sz="800" dirty="0" smtClean="0"/>
                        <a:t>P14 </a:t>
                      </a:r>
                      <a:r>
                        <a:rPr kumimoji="1" lang="ja-JP" altLang="en-US" sz="800" dirty="0" smtClean="0"/>
                        <a:t>～</a:t>
                      </a:r>
                      <a:r>
                        <a:rPr kumimoji="1" lang="en-US" altLang="ja-JP" sz="800" dirty="0" smtClean="0"/>
                        <a:t>P28</a:t>
                      </a:r>
                      <a:endParaRPr kumimoji="1"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212697295"/>
                  </a:ext>
                </a:extLst>
              </a:tr>
              <a:tr h="533367">
                <a:tc>
                  <a:txBody>
                    <a:bodyPr/>
                    <a:lstStyle/>
                    <a:p>
                      <a:pPr algn="ctr"/>
                      <a:r>
                        <a:rPr kumimoji="1" lang="en-US" altLang="ja-JP" sz="800" dirty="0" smtClean="0">
                          <a:solidFill>
                            <a:schemeClr val="tx1"/>
                          </a:solidFill>
                        </a:rPr>
                        <a:t>【</a:t>
                      </a:r>
                      <a:r>
                        <a:rPr kumimoji="1" lang="ja-JP" altLang="en-US" sz="800" dirty="0" smtClean="0">
                          <a:solidFill>
                            <a:schemeClr val="tx1"/>
                          </a:solidFill>
                        </a:rPr>
                        <a:t>研究・未来</a:t>
                      </a:r>
                      <a:r>
                        <a:rPr kumimoji="1" lang="en-US" altLang="ja-JP" sz="800" dirty="0" smtClean="0">
                          <a:solidFill>
                            <a:schemeClr val="tx1"/>
                          </a:solidFill>
                        </a:rPr>
                        <a:t>】</a:t>
                      </a:r>
                    </a:p>
                    <a:p>
                      <a:pPr algn="ctr"/>
                      <a:r>
                        <a:rPr kumimoji="1" lang="ja-JP" altLang="en-US" sz="800" u="sng" dirty="0" smtClean="0">
                          <a:solidFill>
                            <a:schemeClr val="tx1"/>
                          </a:solidFill>
                        </a:rPr>
                        <a:t>カーボンニュートラル</a:t>
                      </a:r>
                      <a:endParaRPr kumimoji="1" lang="en-US" altLang="ja-JP" sz="800" u="sng"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・カーボンニュートラルで環境にやさしいプラスチックを目指して　前編・後編</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　</a:t>
                      </a:r>
                      <a:r>
                        <a:rPr kumimoji="1" lang="en-US" altLang="ja-JP" sz="800" dirty="0" smtClean="0"/>
                        <a:t>(</a:t>
                      </a:r>
                      <a:r>
                        <a:rPr kumimoji="1" lang="ja-JP" altLang="en-US" sz="800" dirty="0" smtClean="0"/>
                        <a:t>経済産業省　資源エネルギー庁</a:t>
                      </a:r>
                      <a:r>
                        <a:rPr kumimoji="1" lang="en-US" altLang="ja-JP" sz="800" dirty="0" smtClean="0"/>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15"/>
                        </a:rPr>
                        <a:t>https://www.enecho.meti.go.jp/about/special/johoteikyo/plastics_01.html</a:t>
                      </a:r>
                      <a:endParaRPr kumimoji="1" lang="en-US" altLang="ja-JP" sz="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hlinkClick r:id="rId16"/>
                        </a:rPr>
                        <a:t>https://www.enecho.meti.go.jp/about/special/johoteikyo/plastics_02.html</a:t>
                      </a:r>
                      <a:endParaRPr kumimoji="1" lang="en-US" altLang="ja-JP" sz="800" dirty="0" smtClean="0"/>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r>
                        <a:rPr kumimoji="1" lang="en-US" altLang="ja-JP" sz="800" dirty="0" smtClean="0"/>
                        <a:t>WEB</a:t>
                      </a:r>
                      <a:r>
                        <a:rPr kumimoji="1" lang="ja-JP" altLang="en-US" sz="800" dirty="0" smtClean="0"/>
                        <a:t>サイト</a:t>
                      </a:r>
                      <a:endParaRPr kumimoji="1" lang="ja-JP" altLang="en-US" sz="800" dirty="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10332949"/>
                  </a:ext>
                </a:extLst>
              </a:tr>
              <a:tr h="408882">
                <a:tc>
                  <a:txBody>
                    <a:bodyPr/>
                    <a:lstStyle/>
                    <a:p>
                      <a:pPr algn="ctr"/>
                      <a:r>
                        <a:rPr kumimoji="1" lang="en-US" altLang="ja-JP" sz="800" dirty="0" smtClean="0">
                          <a:solidFill>
                            <a:schemeClr val="tx1"/>
                          </a:solidFill>
                        </a:rPr>
                        <a:t>【</a:t>
                      </a:r>
                      <a:r>
                        <a:rPr kumimoji="1" lang="ja-JP" altLang="en-US" sz="800" dirty="0" smtClean="0">
                          <a:solidFill>
                            <a:schemeClr val="tx1"/>
                          </a:solidFill>
                        </a:rPr>
                        <a:t>研究・未来</a:t>
                      </a:r>
                      <a:r>
                        <a:rPr kumimoji="1" lang="en-US" altLang="ja-JP" sz="800" dirty="0" smtClean="0">
                          <a:solidFill>
                            <a:schemeClr val="tx1"/>
                          </a:solidFill>
                        </a:rPr>
                        <a:t>】</a:t>
                      </a:r>
                    </a:p>
                    <a:p>
                      <a:pPr algn="ctr"/>
                      <a:r>
                        <a:rPr kumimoji="1" lang="ja-JP" altLang="en-US" sz="800" b="0" u="sng" dirty="0" smtClean="0">
                          <a:solidFill>
                            <a:schemeClr val="tx1"/>
                          </a:solidFill>
                        </a:rPr>
                        <a:t>水素発電・アンモニア発電</a:t>
                      </a:r>
                      <a:endParaRPr kumimoji="1" lang="en-US" altLang="ja-JP" sz="800" b="0" u="sng" dirty="0" smtClean="0">
                        <a:solidFill>
                          <a:schemeClr val="tx1"/>
                        </a:solidFill>
                      </a:endParaRPr>
                    </a:p>
                  </a:txBody>
                  <a:tcPr anchor="ctr">
                    <a:lnL w="28575" cap="flat" cmpd="sng" algn="ctr">
                      <a:solidFill>
                        <a:schemeClr val="bg1">
                          <a:lumMod val="50000"/>
                        </a:schemeClr>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・水素・アンモニア発電について</a:t>
                      </a:r>
                      <a:r>
                        <a:rPr kumimoji="1" lang="en-US" altLang="ja-JP" sz="800" dirty="0" smtClean="0"/>
                        <a:t>(</a:t>
                      </a:r>
                      <a:r>
                        <a:rPr kumimoji="1" lang="ja-JP" altLang="en-US" sz="800" dirty="0" smtClean="0"/>
                        <a:t>経済産業省　資源エネルギー庁</a:t>
                      </a:r>
                      <a:r>
                        <a:rPr kumimoji="1" lang="en-US" altLang="ja-JP" sz="800" dirty="0" smtClean="0"/>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hlinkClick r:id="rId17"/>
                        </a:rPr>
                        <a:t>https://www.expo2025.or.jp/wp-content/uploads/220726_1-6.pdf</a:t>
                      </a:r>
                      <a:endParaRPr kumimoji="1" lang="en-US" altLang="ja-JP" sz="800" dirty="0" smtClean="0">
                        <a:solidFill>
                          <a:schemeClr val="tx1"/>
                        </a:solidFill>
                      </a:endParaRPr>
                    </a:p>
                  </a:txBody>
                  <a:tcPr>
                    <a:lnL w="28575" cap="flat" cmpd="sng" algn="ctr">
                      <a:solidFill>
                        <a:schemeClr val="bg1">
                          <a:lumMod val="50000"/>
                        </a:schemeClr>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smtClean="0"/>
                        <a:t>PDF</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dirty="0" smtClean="0"/>
                        <a:t>全</a:t>
                      </a:r>
                      <a:r>
                        <a:rPr kumimoji="1" lang="en-US" altLang="ja-JP" sz="800" dirty="0" smtClean="0"/>
                        <a:t>19</a:t>
                      </a:r>
                      <a:r>
                        <a:rPr kumimoji="1" lang="ja-JP" altLang="en-US" sz="800" dirty="0" smtClean="0"/>
                        <a:t>ページ</a:t>
                      </a:r>
                      <a:endParaRPr kumimoji="1" lang="en-US" altLang="ja-JP" sz="800" dirty="0" smtClean="0"/>
                    </a:p>
                  </a:txBody>
                  <a:tcPr>
                    <a:lnL w="12700" cap="flat" cmpd="sng" algn="ctr">
                      <a:solidFill>
                        <a:srgbClr val="BFBFBF"/>
                      </a:solidFill>
                      <a:prstDash val="solid"/>
                      <a:round/>
                      <a:headEnd type="none" w="med" len="med"/>
                      <a:tailEnd type="none" w="med" len="med"/>
                    </a:lnL>
                    <a:lnR w="28575" cap="flat" cmpd="sng" algn="ctr">
                      <a:solidFill>
                        <a:schemeClr val="bg1">
                          <a:lumMod val="50000"/>
                        </a:schemeClr>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25531376"/>
                  </a:ext>
                </a:extLst>
              </a:tr>
            </a:tbl>
          </a:graphicData>
        </a:graphic>
      </p:graphicFrame>
    </p:spTree>
    <p:extLst>
      <p:ext uri="{BB962C8B-B14F-4D97-AF65-F5344CB8AC3E}">
        <p14:creationId xmlns:p14="http://schemas.microsoft.com/office/powerpoint/2010/main" val="3999218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3534</TotalTime>
  <Words>963</Words>
  <Application>Microsoft Office PowerPoint</Application>
  <PresentationFormat>A4 210 x 297 mm</PresentationFormat>
  <Paragraphs>163</Paragraphs>
  <Slides>4</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4</vt:i4>
      </vt:variant>
    </vt:vector>
  </HeadingPairs>
  <TitlesOfParts>
    <vt:vector size="20" baseType="lpstr">
      <vt:lpstr>等线</vt:lpstr>
      <vt:lpstr>HG丸ｺﾞｼｯｸM-PRO</vt:lpstr>
      <vt:lpstr>ＭＳ Ｐゴシック</vt:lpstr>
      <vt:lpstr>ＭＳ ゴシック</vt:lpstr>
      <vt:lpstr>ＭＳ 明朝</vt:lpstr>
      <vt:lpstr>新細明體</vt:lpstr>
      <vt:lpstr>メイリオ</vt:lpstr>
      <vt:lpstr>游ゴシック</vt:lpstr>
      <vt:lpstr>游ゴシック Light</vt:lpstr>
      <vt:lpstr>游明朝</vt:lpstr>
      <vt:lpstr>Arial</vt:lpstr>
      <vt:lpstr>Calibri</vt:lpstr>
      <vt:lpstr>Calibri Light</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増田 晴香</dc:creator>
  <cp:lastModifiedBy>増田 晴香</cp:lastModifiedBy>
  <cp:revision>441</cp:revision>
  <cp:lastPrinted>2022-08-01T01:46:28Z</cp:lastPrinted>
  <dcterms:created xsi:type="dcterms:W3CDTF">2022-06-21T02:30:53Z</dcterms:created>
  <dcterms:modified xsi:type="dcterms:W3CDTF">2023-03-28T00:09:44Z</dcterms:modified>
</cp:coreProperties>
</file>