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32" r:id="rId3"/>
  </p:sldMasterIdLst>
  <p:notesMasterIdLst>
    <p:notesMasterId r:id="rId20"/>
  </p:notesMasterIdLst>
  <p:handoutMasterIdLst>
    <p:handoutMasterId r:id="rId21"/>
  </p:handoutMasterIdLst>
  <p:sldIdLst>
    <p:sldId id="538" r:id="rId4"/>
    <p:sldId id="585" r:id="rId5"/>
    <p:sldId id="540" r:id="rId6"/>
    <p:sldId id="541" r:id="rId7"/>
    <p:sldId id="567" r:id="rId8"/>
    <p:sldId id="588" r:id="rId9"/>
    <p:sldId id="592" r:id="rId10"/>
    <p:sldId id="554" r:id="rId11"/>
    <p:sldId id="564" r:id="rId12"/>
    <p:sldId id="565" r:id="rId13"/>
    <p:sldId id="566" r:id="rId14"/>
    <p:sldId id="589" r:id="rId15"/>
    <p:sldId id="590" r:id="rId16"/>
    <p:sldId id="583" r:id="rId17"/>
    <p:sldId id="553" r:id="rId18"/>
    <p:sldId id="546" r:id="rId19"/>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2"/>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2"/>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2"/>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2"/>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2"/>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FFD03"/>
    <a:srgbClr val="4CAC04"/>
    <a:srgbClr val="FF0000"/>
    <a:srgbClr val="66FF99"/>
    <a:srgbClr val="CCFFCC"/>
    <a:srgbClr val="FFFF6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88510" autoAdjust="0"/>
  </p:normalViewPr>
  <p:slideViewPr>
    <p:cSldViewPr showGuides="1">
      <p:cViewPr varScale="1">
        <p:scale>
          <a:sx n="74" d="100"/>
          <a:sy n="74" d="100"/>
        </p:scale>
        <p:origin x="122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51117" cy="497126"/>
          </a:xfrm>
          <a:prstGeom prst="rect">
            <a:avLst/>
          </a:prstGeom>
          <a:noFill/>
          <a:ln>
            <a:noFill/>
          </a:ln>
          <a:effectLst/>
        </p:spPr>
        <p:txBody>
          <a:bodyPr vert="horz" wrap="square" lIns="91345" tIns="45675" rIns="91345" bIns="45675" numCol="1" anchor="t" anchorCtr="0" compatLnSpc="1">
            <a:prstTxWarp prst="textNoShape">
              <a:avLst/>
            </a:prstTxWarp>
          </a:bodyPr>
          <a:lstStyle>
            <a:lvl1pPr algn="l" defTabSz="913110" eaLnBrk="1" hangingPunct="1">
              <a:defRPr sz="1200">
                <a:solidFill>
                  <a:schemeClr val="tx1"/>
                </a:solidFill>
                <a:latin typeface="Arial" charset="0"/>
                <a:ea typeface="ＭＳ Ｐゴシック" pitchFamily="50" charset="-128"/>
              </a:defRPr>
            </a:lvl1pPr>
          </a:lstStyle>
          <a:p>
            <a:pPr>
              <a:defRPr/>
            </a:pPr>
            <a:endParaRPr lang="en-US" altLang="ja-JP"/>
          </a:p>
        </p:txBody>
      </p:sp>
      <p:sp>
        <p:nvSpPr>
          <p:cNvPr id="37891" name="Rectangle 3"/>
          <p:cNvSpPr>
            <a:spLocks noGrp="1" noChangeArrowheads="1"/>
          </p:cNvSpPr>
          <p:nvPr>
            <p:ph type="dt" sz="quarter" idx="1"/>
          </p:nvPr>
        </p:nvSpPr>
        <p:spPr bwMode="auto">
          <a:xfrm>
            <a:off x="3856083" y="0"/>
            <a:ext cx="2949520" cy="497126"/>
          </a:xfrm>
          <a:prstGeom prst="rect">
            <a:avLst/>
          </a:prstGeom>
          <a:noFill/>
          <a:ln>
            <a:noFill/>
          </a:ln>
          <a:effectLst/>
        </p:spPr>
        <p:txBody>
          <a:bodyPr vert="horz" wrap="square" lIns="91345" tIns="45675" rIns="91345" bIns="45675" numCol="1" anchor="t" anchorCtr="0" compatLnSpc="1">
            <a:prstTxWarp prst="textNoShape">
              <a:avLst/>
            </a:prstTxWarp>
          </a:bodyPr>
          <a:lstStyle>
            <a:lvl1pPr algn="r" defTabSz="913110" eaLnBrk="1" hangingPunct="1">
              <a:defRPr sz="1200">
                <a:solidFill>
                  <a:schemeClr val="tx1"/>
                </a:solidFill>
                <a:latin typeface="Arial" charset="0"/>
                <a:ea typeface="ＭＳ Ｐゴシック" pitchFamily="50" charset="-128"/>
              </a:defRPr>
            </a:lvl1pPr>
          </a:lstStyle>
          <a:p>
            <a:pPr>
              <a:defRPr/>
            </a:pPr>
            <a:endParaRPr lang="en-US" altLang="ja-JP"/>
          </a:p>
        </p:txBody>
      </p:sp>
      <p:sp>
        <p:nvSpPr>
          <p:cNvPr id="37892" name="Rectangle 4"/>
          <p:cNvSpPr>
            <a:spLocks noGrp="1" noChangeArrowheads="1"/>
          </p:cNvSpPr>
          <p:nvPr>
            <p:ph type="ftr" sz="quarter" idx="2"/>
          </p:nvPr>
        </p:nvSpPr>
        <p:spPr bwMode="auto">
          <a:xfrm>
            <a:off x="0" y="9440619"/>
            <a:ext cx="2951117" cy="497126"/>
          </a:xfrm>
          <a:prstGeom prst="rect">
            <a:avLst/>
          </a:prstGeom>
          <a:noFill/>
          <a:ln>
            <a:noFill/>
          </a:ln>
          <a:effectLst/>
        </p:spPr>
        <p:txBody>
          <a:bodyPr vert="horz" wrap="square" lIns="91345" tIns="45675" rIns="91345" bIns="45675" numCol="1" anchor="b" anchorCtr="0" compatLnSpc="1">
            <a:prstTxWarp prst="textNoShape">
              <a:avLst/>
            </a:prstTxWarp>
          </a:bodyPr>
          <a:lstStyle>
            <a:lvl1pPr algn="l" defTabSz="913110" eaLnBrk="1" hangingPunct="1">
              <a:defRPr sz="1200">
                <a:solidFill>
                  <a:schemeClr val="tx1"/>
                </a:solidFill>
                <a:latin typeface="Arial" charset="0"/>
                <a:ea typeface="ＭＳ Ｐゴシック" pitchFamily="50" charset="-128"/>
              </a:defRPr>
            </a:lvl1pPr>
          </a:lstStyle>
          <a:p>
            <a:pPr>
              <a:defRPr/>
            </a:pPr>
            <a:endParaRPr lang="en-US" altLang="ja-JP"/>
          </a:p>
        </p:txBody>
      </p:sp>
      <p:sp>
        <p:nvSpPr>
          <p:cNvPr id="37893" name="Rectangle 5"/>
          <p:cNvSpPr>
            <a:spLocks noGrp="1" noChangeArrowheads="1"/>
          </p:cNvSpPr>
          <p:nvPr>
            <p:ph type="sldNum" sz="quarter" idx="3"/>
          </p:nvPr>
        </p:nvSpPr>
        <p:spPr bwMode="auto">
          <a:xfrm>
            <a:off x="3856083" y="9440619"/>
            <a:ext cx="2949520" cy="497126"/>
          </a:xfrm>
          <a:prstGeom prst="rect">
            <a:avLst/>
          </a:prstGeom>
          <a:noFill/>
          <a:ln>
            <a:noFill/>
          </a:ln>
          <a:effectLst/>
        </p:spPr>
        <p:txBody>
          <a:bodyPr vert="horz" wrap="square" lIns="91345" tIns="45675" rIns="91345" bIns="45675" numCol="1" anchor="b" anchorCtr="0" compatLnSpc="1">
            <a:prstTxWarp prst="textNoShape">
              <a:avLst/>
            </a:prstTxWarp>
          </a:bodyPr>
          <a:lstStyle>
            <a:lvl1pPr algn="r" defTabSz="911049" eaLnBrk="1" hangingPunct="1">
              <a:defRPr sz="1200">
                <a:solidFill>
                  <a:schemeClr val="tx1"/>
                </a:solidFill>
              </a:defRPr>
            </a:lvl1pPr>
          </a:lstStyle>
          <a:p>
            <a:pPr>
              <a:defRPr/>
            </a:pPr>
            <a:fld id="{1F029588-9C95-4E94-921A-99CC4E910AE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51117" cy="497126"/>
          </a:xfrm>
          <a:prstGeom prst="rect">
            <a:avLst/>
          </a:prstGeom>
          <a:noFill/>
          <a:ln>
            <a:noFill/>
          </a:ln>
          <a:effectLst/>
        </p:spPr>
        <p:txBody>
          <a:bodyPr vert="horz" wrap="square" lIns="91345" tIns="45675" rIns="91345" bIns="45675" numCol="1" anchor="t" anchorCtr="0" compatLnSpc="1">
            <a:prstTxWarp prst="textNoShape">
              <a:avLst/>
            </a:prstTxWarp>
          </a:bodyPr>
          <a:lstStyle>
            <a:lvl1pPr algn="l" defTabSz="913110" eaLnBrk="1" hangingPunct="1">
              <a:defRPr sz="1200">
                <a:solidFill>
                  <a:schemeClr val="tx1"/>
                </a:solidFill>
                <a:latin typeface="Arial" charset="0"/>
                <a:ea typeface="ＭＳ Ｐゴシック" pitchFamily="50" charset="-128"/>
              </a:defRPr>
            </a:lvl1pPr>
          </a:lstStyle>
          <a:p>
            <a:pPr>
              <a:defRPr/>
            </a:pPr>
            <a:endParaRPr lang="en-US" altLang="ja-JP"/>
          </a:p>
        </p:txBody>
      </p:sp>
      <p:sp>
        <p:nvSpPr>
          <p:cNvPr id="35843" name="Rectangle 3"/>
          <p:cNvSpPr>
            <a:spLocks noGrp="1" noChangeArrowheads="1"/>
          </p:cNvSpPr>
          <p:nvPr>
            <p:ph type="dt" idx="1"/>
          </p:nvPr>
        </p:nvSpPr>
        <p:spPr bwMode="auto">
          <a:xfrm>
            <a:off x="3856083" y="0"/>
            <a:ext cx="2949520" cy="497126"/>
          </a:xfrm>
          <a:prstGeom prst="rect">
            <a:avLst/>
          </a:prstGeom>
          <a:noFill/>
          <a:ln>
            <a:noFill/>
          </a:ln>
          <a:effectLst/>
        </p:spPr>
        <p:txBody>
          <a:bodyPr vert="horz" wrap="square" lIns="91345" tIns="45675" rIns="91345" bIns="45675" numCol="1" anchor="t" anchorCtr="0" compatLnSpc="1">
            <a:prstTxWarp prst="textNoShape">
              <a:avLst/>
            </a:prstTxWarp>
          </a:bodyPr>
          <a:lstStyle>
            <a:lvl1pPr algn="r" defTabSz="913110" eaLnBrk="1" hangingPunct="1">
              <a:defRPr sz="1200">
                <a:solidFill>
                  <a:schemeClr val="tx1"/>
                </a:solidFill>
                <a:latin typeface="Arial" charset="0"/>
                <a:ea typeface="ＭＳ Ｐゴシック" pitchFamily="50" charset="-128"/>
              </a:defRPr>
            </a:lvl1pPr>
          </a:lstStyle>
          <a:p>
            <a:pPr>
              <a:defRPr/>
            </a:pPr>
            <a:endParaRPr lang="en-US" altLang="ja-JP"/>
          </a:p>
        </p:txBody>
      </p:sp>
      <p:sp>
        <p:nvSpPr>
          <p:cNvPr id="13316"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79922" y="4721107"/>
            <a:ext cx="5447356" cy="4472542"/>
          </a:xfrm>
          <a:prstGeom prst="rect">
            <a:avLst/>
          </a:prstGeom>
          <a:noFill/>
          <a:ln>
            <a:noFill/>
          </a:ln>
          <a:effectLst/>
        </p:spPr>
        <p:txBody>
          <a:bodyPr vert="horz" wrap="square" lIns="91345" tIns="45675" rIns="91345" bIns="4567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5846" name="Rectangle 6"/>
          <p:cNvSpPr>
            <a:spLocks noGrp="1" noChangeArrowheads="1"/>
          </p:cNvSpPr>
          <p:nvPr>
            <p:ph type="ftr" sz="quarter" idx="4"/>
          </p:nvPr>
        </p:nvSpPr>
        <p:spPr bwMode="auto">
          <a:xfrm>
            <a:off x="0" y="9440619"/>
            <a:ext cx="2951117" cy="497126"/>
          </a:xfrm>
          <a:prstGeom prst="rect">
            <a:avLst/>
          </a:prstGeom>
          <a:noFill/>
          <a:ln>
            <a:noFill/>
          </a:ln>
          <a:effectLst/>
        </p:spPr>
        <p:txBody>
          <a:bodyPr vert="horz" wrap="square" lIns="91345" tIns="45675" rIns="91345" bIns="45675" numCol="1" anchor="b" anchorCtr="0" compatLnSpc="1">
            <a:prstTxWarp prst="textNoShape">
              <a:avLst/>
            </a:prstTxWarp>
          </a:bodyPr>
          <a:lstStyle>
            <a:lvl1pPr algn="l" defTabSz="913110" eaLnBrk="1" hangingPunct="1">
              <a:defRPr sz="1200">
                <a:solidFill>
                  <a:schemeClr val="tx1"/>
                </a:solidFill>
                <a:latin typeface="Arial" charset="0"/>
                <a:ea typeface="ＭＳ Ｐゴシック" pitchFamily="50" charset="-128"/>
              </a:defRPr>
            </a:lvl1pPr>
          </a:lstStyle>
          <a:p>
            <a:pPr>
              <a:defRPr/>
            </a:pPr>
            <a:endParaRPr lang="en-US" altLang="ja-JP"/>
          </a:p>
        </p:txBody>
      </p:sp>
      <p:sp>
        <p:nvSpPr>
          <p:cNvPr id="35847" name="Rectangle 7"/>
          <p:cNvSpPr>
            <a:spLocks noGrp="1" noChangeArrowheads="1"/>
          </p:cNvSpPr>
          <p:nvPr>
            <p:ph type="sldNum" sz="quarter" idx="5"/>
          </p:nvPr>
        </p:nvSpPr>
        <p:spPr bwMode="auto">
          <a:xfrm>
            <a:off x="3856083" y="9440619"/>
            <a:ext cx="2949520" cy="497126"/>
          </a:xfrm>
          <a:prstGeom prst="rect">
            <a:avLst/>
          </a:prstGeom>
          <a:noFill/>
          <a:ln>
            <a:noFill/>
          </a:ln>
          <a:effectLst/>
        </p:spPr>
        <p:txBody>
          <a:bodyPr vert="horz" wrap="square" lIns="91345" tIns="45675" rIns="91345" bIns="45675" numCol="1" anchor="b" anchorCtr="0" compatLnSpc="1">
            <a:prstTxWarp prst="textNoShape">
              <a:avLst/>
            </a:prstTxWarp>
          </a:bodyPr>
          <a:lstStyle>
            <a:lvl1pPr algn="r" defTabSz="911049" eaLnBrk="1" hangingPunct="1">
              <a:defRPr sz="1200">
                <a:solidFill>
                  <a:schemeClr val="tx1"/>
                </a:solidFill>
              </a:defRPr>
            </a:lvl1pPr>
          </a:lstStyle>
          <a:p>
            <a:pPr>
              <a:defRPr/>
            </a:pPr>
            <a:fld id="{6C2A72A6-50D5-49FA-89F2-4A117CF31E7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ChangeArrowheads="1" noTextEdit="1"/>
          </p:cNvSpPr>
          <p:nvPr>
            <p:ph type="sldImg"/>
          </p:nvPr>
        </p:nvSpPr>
        <p:spPr>
          <a:ln/>
        </p:spPr>
      </p:sp>
      <p:sp>
        <p:nvSpPr>
          <p:cNvPr id="16387"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16388"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60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7013" indent="-272630" defTabSz="89760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8783"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55"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2332"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01498"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0664"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9830"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8996"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0BE997-88D1-43F2-A8A9-E3E73E02E7D3}" type="slidenum">
              <a:rPr lang="ja-JP" altLang="en-US" smtClean="0">
                <a:ea typeface="ＭＳ Ｐゴシック" panose="020B0600070205080204" pitchFamily="50" charset="-128"/>
              </a:rPr>
              <a:pPr>
                <a:spcBef>
                  <a:spcPct val="0"/>
                </a:spcBef>
              </a:pPr>
              <a:t>1</a:t>
            </a:fld>
            <a:endParaRPr lang="ja-JP" altLang="en-US" smtClean="0">
              <a:ea typeface="ＭＳ Ｐゴシック" panose="020B0600070205080204"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ChangeArrowheads="1" noTextEdit="1"/>
          </p:cNvSpPr>
          <p:nvPr>
            <p:ph type="sldImg"/>
          </p:nvPr>
        </p:nvSpPr>
        <p:spPr>
          <a:ln/>
        </p:spPr>
      </p:sp>
      <p:sp>
        <p:nvSpPr>
          <p:cNvPr id="3891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3891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601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5419" indent="-271035" defTabSz="89601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7189"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4760"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0738"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904"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9070"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8235"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7401"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5445418F-890A-4A37-A983-48E26C26F1AE}" type="slidenum">
              <a:rPr lang="ja-JP" altLang="en-US" smtClean="0">
                <a:ea typeface="ＭＳ Ｐゴシック" panose="020B0600070205080204" pitchFamily="50" charset="-128"/>
              </a:rPr>
              <a:pPr>
                <a:spcBef>
                  <a:spcPct val="0"/>
                </a:spcBef>
              </a:pPr>
              <a:t>13</a:t>
            </a:fld>
            <a:endParaRPr lang="ja-JP" altLang="en-US" smtClean="0">
              <a:ea typeface="ＭＳ Ｐゴシック" panose="020B0600070205080204"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ChangeArrowheads="1" noTextEdit="1"/>
          </p:cNvSpPr>
          <p:nvPr>
            <p:ph type="sldImg"/>
          </p:nvPr>
        </p:nvSpPr>
        <p:spPr>
          <a:ln/>
        </p:spPr>
      </p:sp>
      <p:sp>
        <p:nvSpPr>
          <p:cNvPr id="40963"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40964"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60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7013" indent="-272630" defTabSz="89760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8783"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55"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2332"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01498"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0664"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9830"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8996"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2D026338-A5A7-430A-AB7B-49A981DBE130}" type="slidenum">
              <a:rPr lang="ja-JP" altLang="en-US" smtClean="0">
                <a:ea typeface="ＭＳ Ｐゴシック" panose="020B0600070205080204" pitchFamily="50" charset="-128"/>
              </a:rPr>
              <a:pPr>
                <a:spcBef>
                  <a:spcPct val="0"/>
                </a:spcBef>
              </a:pPr>
              <a:t>14</a:t>
            </a:fld>
            <a:endParaRPr lang="ja-JP" altLang="en-US" smtClean="0">
              <a:ea typeface="ＭＳ Ｐゴシック" panose="020B0600070205080204"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ChangeArrowheads="1" noTextEdit="1"/>
          </p:cNvSpPr>
          <p:nvPr>
            <p:ph type="sldImg"/>
          </p:nvPr>
        </p:nvSpPr>
        <p:spPr>
          <a:ln/>
        </p:spPr>
      </p:sp>
      <p:sp>
        <p:nvSpPr>
          <p:cNvPr id="1843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1843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16738">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6" indent="-279008" defTabSz="916738">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698" indent="-220017" defTabSz="916738">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8242" indent="-220017" defTabSz="916738">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83785" indent="-220017" defTabSz="916738">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42951" indent="-220017" defTabSz="916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02117" indent="-220017" defTabSz="916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61283" indent="-220017" defTabSz="916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20449" indent="-220017" defTabSz="916738"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DD6EC11-DB51-4B5E-BC68-141429F97BEC}" type="slidenum">
              <a:rPr lang="ja-JP" altLang="en-US" smtClean="0">
                <a:ea typeface="ＭＳ Ｐゴシック" panose="020B0600070205080204" pitchFamily="50" charset="-128"/>
              </a:rPr>
              <a:pPr>
                <a:spcBef>
                  <a:spcPct val="0"/>
                </a:spcBef>
              </a:pPr>
              <a:t>2</a:t>
            </a:fld>
            <a:endParaRPr lang="ja-JP" altLang="en-US" smtClean="0">
              <a:ea typeface="ＭＳ Ｐゴシック" panose="020B0600070205080204"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p:cNvSpPr>
            <a:spLocks noGrp="1" noRot="1" noChangeAspect="1" noChangeArrowheads="1" noTextEdit="1"/>
          </p:cNvSpPr>
          <p:nvPr>
            <p:ph type="sldImg"/>
          </p:nvPr>
        </p:nvSpPr>
        <p:spPr>
          <a:ln/>
        </p:spPr>
      </p:sp>
      <p:sp>
        <p:nvSpPr>
          <p:cNvPr id="20483"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20484"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60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7013" indent="-272630" defTabSz="89760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8783"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55"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2332"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01498"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0664"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9830"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8996"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7D4C562-C0AA-4F30-8A11-B15ABFB576E5}" type="slidenum">
              <a:rPr lang="ja-JP" altLang="en-US" smtClean="0">
                <a:ea typeface="ＭＳ Ｐゴシック" panose="020B0600070205080204" pitchFamily="50" charset="-128"/>
              </a:rPr>
              <a:pPr>
                <a:spcBef>
                  <a:spcPct val="0"/>
                </a:spcBef>
              </a:pPr>
              <a:t>3</a:t>
            </a:fld>
            <a:endParaRPr lang="ja-JP" altLang="en-US" smtClean="0">
              <a:ea typeface="ＭＳ Ｐゴシック" panose="020B0600070205080204"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ChangeArrowheads="1" noTextEdit="1"/>
          </p:cNvSpPr>
          <p:nvPr>
            <p:ph type="sldImg"/>
          </p:nvPr>
        </p:nvSpPr>
        <p:spPr>
          <a:ln/>
        </p:spPr>
      </p:sp>
      <p:sp>
        <p:nvSpPr>
          <p:cNvPr id="22531"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22532"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601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5419" indent="-271035" defTabSz="89601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7189"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4760"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0738"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904"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9070"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8235"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7401"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0B3C9751-C6B1-47B3-8D66-F90044A002B9}" type="slidenum">
              <a:rPr lang="ja-JP" altLang="en-US" smtClean="0">
                <a:ea typeface="ＭＳ Ｐゴシック" panose="020B0600070205080204" pitchFamily="50" charset="-128"/>
              </a:rPr>
              <a:pPr>
                <a:spcBef>
                  <a:spcPct val="0"/>
                </a:spcBef>
              </a:pPr>
              <a:t>4</a:t>
            </a:fld>
            <a:endParaRPr lang="ja-JP" altLang="en-US" smtClean="0">
              <a:ea typeface="ＭＳ Ｐゴシック" panose="020B0600070205080204"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ー 1"/>
          <p:cNvSpPr>
            <a:spLocks noGrp="1" noRot="1" noChangeAspect="1" noChangeArrowheads="1" noTextEdit="1"/>
          </p:cNvSpPr>
          <p:nvPr>
            <p:ph type="sldImg"/>
          </p:nvPr>
        </p:nvSpPr>
        <p:spPr>
          <a:ln/>
        </p:spPr>
      </p:sp>
      <p:sp>
        <p:nvSpPr>
          <p:cNvPr id="24579"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24580"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601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5419" indent="-271035" defTabSz="89601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7189"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4760"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0738"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904"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9070"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8235"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7401"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E451FF1-F952-4C12-8AA2-3E099B01F798}" type="slidenum">
              <a:rPr lang="ja-JP" altLang="en-US" smtClean="0">
                <a:ea typeface="ＭＳ Ｐゴシック" panose="020B0600070205080204" pitchFamily="50" charset="-128"/>
              </a:rPr>
              <a:pPr>
                <a:spcBef>
                  <a:spcPct val="0"/>
                </a:spcBef>
              </a:pPr>
              <a:t>5</a:t>
            </a:fld>
            <a:endParaRPr lang="ja-JP" altLang="en-US" smtClean="0">
              <a:ea typeface="ＭＳ Ｐゴシック" panose="020B0600070205080204"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ChangeArrowheads="1" noTextEdit="1"/>
          </p:cNvSpPr>
          <p:nvPr>
            <p:ph type="sldImg"/>
          </p:nvPr>
        </p:nvSpPr>
        <p:spPr>
          <a:ln/>
        </p:spPr>
      </p:sp>
      <p:sp>
        <p:nvSpPr>
          <p:cNvPr id="26627"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26628"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60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7013" indent="-272630" defTabSz="89760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8783"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55"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2332"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01498"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0664"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9830"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8996"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4E6FB3F3-A68F-4969-9F7D-E5EE994D6821}" type="slidenum">
              <a:rPr lang="ja-JP" altLang="en-US" smtClean="0">
                <a:ea typeface="ＭＳ Ｐゴシック" panose="020B0600070205080204" pitchFamily="50" charset="-128"/>
              </a:rPr>
              <a:pPr>
                <a:spcBef>
                  <a:spcPct val="0"/>
                </a:spcBef>
              </a:pPr>
              <a:t>6</a:t>
            </a:fld>
            <a:endParaRPr lang="ja-JP" altLang="en-US" smtClean="0">
              <a:ea typeface="ＭＳ Ｐゴシック" panose="020B0600070205080204"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ChangeArrowheads="1" noTextEdit="1"/>
          </p:cNvSpPr>
          <p:nvPr>
            <p:ph type="sldImg"/>
          </p:nvPr>
        </p:nvSpPr>
        <p:spPr>
          <a:ln/>
        </p:spPr>
      </p:sp>
      <p:sp>
        <p:nvSpPr>
          <p:cNvPr id="28675"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28676"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60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7013" indent="-272630" defTabSz="89760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8783"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6355"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2332" indent="-215235" defTabSz="89760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01498"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0664"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9830"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8996" indent="-215235"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8B7811C5-A636-4889-9CFF-D044F8B0D0DF}" type="slidenum">
              <a:rPr lang="ja-JP" altLang="en-US" smtClean="0">
                <a:ea typeface="ＭＳ Ｐゴシック" panose="020B0600070205080204" pitchFamily="50" charset="-128"/>
              </a:rPr>
              <a:pPr>
                <a:spcBef>
                  <a:spcPct val="0"/>
                </a:spcBef>
              </a:pPr>
              <a:t>7</a:t>
            </a:fld>
            <a:endParaRPr lang="ja-JP" altLang="en-US" smtClean="0">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ChangeArrowheads="1" noTextEdit="1"/>
          </p:cNvSpPr>
          <p:nvPr>
            <p:ph type="sldImg"/>
          </p:nvPr>
        </p:nvSpPr>
        <p:spPr>
          <a:ln/>
        </p:spPr>
      </p:sp>
      <p:sp>
        <p:nvSpPr>
          <p:cNvPr id="30723"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30724"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7606">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8608" indent="-274224" defTabSz="897606">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30378" indent="-216828" defTabSz="897606">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7949" indent="-216828" defTabSz="897606">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3926" indent="-216828" defTabSz="897606">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03092" indent="-216828"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62258" indent="-216828"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1424" indent="-216828"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0590" indent="-216828" defTabSz="897606"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8040584-B50C-4BB7-8AF4-AE6C06374108}" type="slidenum">
              <a:rPr lang="ja-JP" altLang="en-US" smtClean="0">
                <a:ea typeface="ＭＳ Ｐゴシック" panose="020B0600070205080204" pitchFamily="50" charset="-128"/>
              </a:rPr>
              <a:pPr>
                <a:spcBef>
                  <a:spcPct val="0"/>
                </a:spcBef>
              </a:pPr>
              <a:t>8</a:t>
            </a:fld>
            <a:endParaRPr lang="ja-JP" altLang="en-US" smtClean="0">
              <a:ea typeface="ＭＳ Ｐゴシック" panose="020B0600070205080204"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ChangeArrowheads="1" noTextEdit="1"/>
          </p:cNvSpPr>
          <p:nvPr>
            <p:ph type="sldImg"/>
          </p:nvPr>
        </p:nvSpPr>
        <p:spPr>
          <a:ln/>
        </p:spPr>
      </p:sp>
      <p:sp>
        <p:nvSpPr>
          <p:cNvPr id="36867" name="ノート プレースホルダー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mtClean="0">
              <a:latin typeface="Arial" panose="020B0604020202020204" pitchFamily="34" charset="0"/>
            </a:endParaRPr>
          </a:p>
        </p:txBody>
      </p:sp>
      <p:sp>
        <p:nvSpPr>
          <p:cNvPr id="36868" name="スライド番号プレースホルダー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96011">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25419" indent="-271035" defTabSz="896011">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27189"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84760"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40738" indent="-213640" defTabSz="896011">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499904"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59070"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18235"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77401" indent="-213640" defTabSz="896011"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A2E7E62D-541B-4ECA-8BD4-FCF2C8DC22AF}" type="slidenum">
              <a:rPr lang="ja-JP" altLang="en-US" smtClean="0">
                <a:ea typeface="ＭＳ Ｐゴシック" panose="020B0600070205080204" pitchFamily="50" charset="-128"/>
              </a:rPr>
              <a:pPr>
                <a:spcBef>
                  <a:spcPct val="0"/>
                </a:spcBef>
              </a:pPr>
              <a:t>12</a:t>
            </a:fld>
            <a:endParaRPr lang="ja-JP" altLang="en-US" smtClean="0">
              <a:ea typeface="ＭＳ Ｐゴシック" panose="020B0600070205080204"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chemeClr val="tx1"/>
                </a:solidFill>
              </a:defRPr>
            </a:lvl1p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BCD48A07-792F-4437-8365-139E0C801F6B}" type="datetime1">
              <a:rPr lang="ja-JP" altLang="en-US"/>
              <a:pPr>
                <a:defRPr/>
              </a:pPr>
              <a:t>2023/9/8</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F6D2113A-A270-4DA8-89CF-A7218769E1FE}" type="slidenum">
              <a:rPr lang="ja-JP" altLang="en-US"/>
              <a:pPr>
                <a:defRPr/>
              </a:pPr>
              <a:t>‹#›</a:t>
            </a:fld>
            <a:endParaRPr lang="ja-JP" altLang="en-US"/>
          </a:p>
        </p:txBody>
      </p:sp>
    </p:spTree>
    <p:extLst>
      <p:ext uri="{BB962C8B-B14F-4D97-AF65-F5344CB8AC3E}">
        <p14:creationId xmlns:p14="http://schemas.microsoft.com/office/powerpoint/2010/main" val="372620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F120A573-F434-466F-A0E1-5436446C471C}" type="datetime1">
              <a:rPr lang="ja-JP" altLang="en-US"/>
              <a:pPr>
                <a:defRPr/>
              </a:pPr>
              <a:t>2023/9/8</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5AB8504E-0C9C-4DE8-8413-F679875616B9}" type="slidenum">
              <a:rPr lang="ja-JP" altLang="en-US"/>
              <a:pPr>
                <a:defRPr/>
              </a:pPr>
              <a:t>‹#›</a:t>
            </a:fld>
            <a:endParaRPr lang="ja-JP" altLang="en-US"/>
          </a:p>
        </p:txBody>
      </p:sp>
    </p:spTree>
    <p:extLst>
      <p:ext uri="{BB962C8B-B14F-4D97-AF65-F5344CB8AC3E}">
        <p14:creationId xmlns:p14="http://schemas.microsoft.com/office/powerpoint/2010/main" val="65636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25499E6C-6248-4FD8-829B-0F25C09B1BA7}" type="datetime1">
              <a:rPr lang="ja-JP" altLang="en-US"/>
              <a:pPr>
                <a:defRPr/>
              </a:pPr>
              <a:t>2023/9/8</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FFA78092-A24F-4CCC-A6E5-C524C23F1633}" type="slidenum">
              <a:rPr lang="ja-JP" altLang="en-US"/>
              <a:pPr>
                <a:defRPr/>
              </a:pPr>
              <a:t>‹#›</a:t>
            </a:fld>
            <a:endParaRPr lang="ja-JP" altLang="en-US"/>
          </a:p>
        </p:txBody>
      </p:sp>
    </p:spTree>
    <p:extLst>
      <p:ext uri="{BB962C8B-B14F-4D97-AF65-F5344CB8AC3E}">
        <p14:creationId xmlns:p14="http://schemas.microsoft.com/office/powerpoint/2010/main" val="438529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E032E6E-1C6E-4E96-BFE8-FB9BA454535B}" type="datetime1">
              <a:rPr lang="ja-JP" altLang="en-US"/>
              <a:pPr>
                <a:defRPr/>
              </a:pPr>
              <a:t>2023/9/8</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23F0E7D5-192B-425B-9D96-BC482398B282}" type="slidenum">
              <a:rPr lang="ja-JP" altLang="en-US"/>
              <a:pPr>
                <a:defRPr/>
              </a:pPr>
              <a:t>‹#›</a:t>
            </a:fld>
            <a:endParaRPr lang="ja-JP" altLang="en-US"/>
          </a:p>
        </p:txBody>
      </p:sp>
    </p:spTree>
    <p:extLst>
      <p:ext uri="{BB962C8B-B14F-4D97-AF65-F5344CB8AC3E}">
        <p14:creationId xmlns:p14="http://schemas.microsoft.com/office/powerpoint/2010/main" val="420613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dirty="0"/>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a:t>マスター テキストの書式設定</a:t>
            </a:r>
          </a:p>
        </p:txBody>
      </p:sp>
      <p:sp>
        <p:nvSpPr>
          <p:cNvPr id="4" name="日付プレースホルダー 3"/>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35D1A6B8-2F3C-423D-8BE8-E4A9D0ED4042}" type="datetime1">
              <a:rPr lang="ja-JP" altLang="en-US"/>
              <a:pPr>
                <a:defRPr/>
              </a:pPr>
              <a:t>2023/9/8</a:t>
            </a:fld>
            <a:endParaRPr lang="ja-JP" altLang="en-US"/>
          </a:p>
        </p:txBody>
      </p:sp>
      <p:sp>
        <p:nvSpPr>
          <p:cNvPr id="5" name="フッター プレースホルダー 4"/>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atin typeface="Arial" panose="020B0604020202020204" pitchFamily="34" charset="0"/>
              </a:defRPr>
            </a:lvl1pPr>
          </a:lstStyle>
          <a:p>
            <a:pPr>
              <a:defRPr/>
            </a:pPr>
            <a:fld id="{079DEA98-537C-4288-81AA-CCF060CBFA69}" type="slidenum">
              <a:rPr lang="ja-JP" altLang="en-US"/>
              <a:pPr>
                <a:defRPr/>
              </a:pPr>
              <a:t>‹#›</a:t>
            </a:fld>
            <a:endParaRPr lang="ja-JP" altLang="en-US"/>
          </a:p>
        </p:txBody>
      </p:sp>
    </p:spTree>
    <p:extLst>
      <p:ext uri="{BB962C8B-B14F-4D97-AF65-F5344CB8AC3E}">
        <p14:creationId xmlns:p14="http://schemas.microsoft.com/office/powerpoint/2010/main" val="176610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53F97B5E-07FB-4783-825A-8C5CC1232089}" type="datetime1">
              <a:rPr lang="ja-JP" altLang="en-US"/>
              <a:pPr>
                <a:defRPr/>
              </a:pPr>
              <a:t>2023/9/8</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defRPr>
            </a:lvl1pPr>
          </a:lstStyle>
          <a:p>
            <a:pPr>
              <a:defRPr/>
            </a:pPr>
            <a:fld id="{58453F8A-D77E-4AF7-9E5F-A3C8DF800050}" type="slidenum">
              <a:rPr lang="ja-JP" altLang="en-US"/>
              <a:pPr>
                <a:defRPr/>
              </a:pPr>
              <a:t>‹#›</a:t>
            </a:fld>
            <a:endParaRPr lang="ja-JP" altLang="en-US"/>
          </a:p>
        </p:txBody>
      </p:sp>
    </p:spTree>
    <p:extLst>
      <p:ext uri="{BB962C8B-B14F-4D97-AF65-F5344CB8AC3E}">
        <p14:creationId xmlns:p14="http://schemas.microsoft.com/office/powerpoint/2010/main" val="162199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C07B68ED-18E5-4749-9705-7DA8D6D1E86E}" type="datetime1">
              <a:rPr lang="ja-JP" altLang="en-US"/>
              <a:pPr>
                <a:defRPr/>
              </a:pPr>
              <a:t>2023/9/8</a:t>
            </a:fld>
            <a:endParaRPr lang="ja-JP" altLang="en-US"/>
          </a:p>
        </p:txBody>
      </p:sp>
      <p:sp>
        <p:nvSpPr>
          <p:cNvPr id="8" name="フッター プレースホルダー 7"/>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9" name="スライド番号プレースホルダー 8"/>
          <p:cNvSpPr>
            <a:spLocks noGrp="1"/>
          </p:cNvSpPr>
          <p:nvPr>
            <p:ph type="sldNum" sz="quarter" idx="12"/>
          </p:nvPr>
        </p:nvSpPr>
        <p:spPr/>
        <p:txBody>
          <a:bodyPr/>
          <a:lstStyle>
            <a:lvl1pPr>
              <a:defRPr>
                <a:latin typeface="Arial" panose="020B0604020202020204" pitchFamily="34" charset="0"/>
              </a:defRPr>
            </a:lvl1pPr>
          </a:lstStyle>
          <a:p>
            <a:pPr>
              <a:defRPr/>
            </a:pPr>
            <a:fld id="{27D9D494-8D5D-445C-8410-C78FA53636A9}" type="slidenum">
              <a:rPr lang="ja-JP" altLang="en-US"/>
              <a:pPr>
                <a:defRPr/>
              </a:pPr>
              <a:t>‹#›</a:t>
            </a:fld>
            <a:endParaRPr lang="ja-JP" altLang="en-US"/>
          </a:p>
        </p:txBody>
      </p:sp>
    </p:spTree>
    <p:extLst>
      <p:ext uri="{BB962C8B-B14F-4D97-AF65-F5344CB8AC3E}">
        <p14:creationId xmlns:p14="http://schemas.microsoft.com/office/powerpoint/2010/main" val="244277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8A245CED-3C95-42B3-9DE0-1C7485BA7541}" type="datetime1">
              <a:rPr lang="ja-JP" altLang="en-US"/>
              <a:pPr>
                <a:defRPr/>
              </a:pPr>
              <a:t>2023/9/8</a:t>
            </a:fld>
            <a:endParaRPr lang="ja-JP" altLang="en-US"/>
          </a:p>
        </p:txBody>
      </p:sp>
      <p:sp>
        <p:nvSpPr>
          <p:cNvPr id="4" name="フッター プレースホルダー 3"/>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12"/>
          </p:nvPr>
        </p:nvSpPr>
        <p:spPr/>
        <p:txBody>
          <a:bodyPr/>
          <a:lstStyle>
            <a:lvl1pPr>
              <a:defRPr>
                <a:latin typeface="Arial" panose="020B0604020202020204" pitchFamily="34" charset="0"/>
              </a:defRPr>
            </a:lvl1pPr>
          </a:lstStyle>
          <a:p>
            <a:pPr>
              <a:defRPr/>
            </a:pPr>
            <a:fld id="{B6F2FC04-7436-44B6-9F05-1F685F43CAEE}" type="slidenum">
              <a:rPr lang="ja-JP" altLang="en-US"/>
              <a:pPr>
                <a:defRPr/>
              </a:pPr>
              <a:t>‹#›</a:t>
            </a:fld>
            <a:endParaRPr lang="ja-JP" altLang="en-US"/>
          </a:p>
        </p:txBody>
      </p:sp>
    </p:spTree>
    <p:extLst>
      <p:ext uri="{BB962C8B-B14F-4D97-AF65-F5344CB8AC3E}">
        <p14:creationId xmlns:p14="http://schemas.microsoft.com/office/powerpoint/2010/main" val="58981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4E145742-A97D-435D-8B03-2AD379854047}" type="datetime1">
              <a:rPr lang="ja-JP" altLang="en-US"/>
              <a:pPr>
                <a:defRPr/>
              </a:pPr>
              <a:t>2023/9/8</a:t>
            </a:fld>
            <a:endParaRPr lang="ja-JP" altLang="en-US"/>
          </a:p>
        </p:txBody>
      </p:sp>
      <p:sp>
        <p:nvSpPr>
          <p:cNvPr id="3" name="フッター プレースホルダー 2"/>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4" name="スライド番号プレースホルダー 3"/>
          <p:cNvSpPr>
            <a:spLocks noGrp="1"/>
          </p:cNvSpPr>
          <p:nvPr>
            <p:ph type="sldNum" sz="quarter" idx="12"/>
          </p:nvPr>
        </p:nvSpPr>
        <p:spPr/>
        <p:txBody>
          <a:bodyPr/>
          <a:lstStyle>
            <a:lvl1pPr>
              <a:defRPr>
                <a:latin typeface="Arial" panose="020B0604020202020204" pitchFamily="34" charset="0"/>
              </a:defRPr>
            </a:lvl1pPr>
          </a:lstStyle>
          <a:p>
            <a:pPr>
              <a:defRPr/>
            </a:pPr>
            <a:fld id="{948D9A87-AE4A-4589-927F-D8603BD47E88}" type="slidenum">
              <a:rPr lang="ja-JP" altLang="en-US"/>
              <a:pPr>
                <a:defRPr/>
              </a:pPr>
              <a:t>‹#›</a:t>
            </a:fld>
            <a:endParaRPr lang="ja-JP" altLang="en-US"/>
          </a:p>
        </p:txBody>
      </p:sp>
    </p:spTree>
    <p:extLst>
      <p:ext uri="{BB962C8B-B14F-4D97-AF65-F5344CB8AC3E}">
        <p14:creationId xmlns:p14="http://schemas.microsoft.com/office/powerpoint/2010/main" val="3143155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F6964410-B76D-40D9-8575-D39B3F2ED0DB}" type="datetime1">
              <a:rPr lang="ja-JP" altLang="en-US"/>
              <a:pPr>
                <a:defRPr/>
              </a:pPr>
              <a:t>2023/9/8</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defRPr>
            </a:lvl1pPr>
          </a:lstStyle>
          <a:p>
            <a:pPr>
              <a:defRPr/>
            </a:pPr>
            <a:fld id="{75CD0EEE-6173-4202-B895-4CB1D5980237}" type="slidenum">
              <a:rPr lang="ja-JP" altLang="en-US"/>
              <a:pPr>
                <a:defRPr/>
              </a:pPr>
              <a:t>‹#›</a:t>
            </a:fld>
            <a:endParaRPr lang="ja-JP" altLang="en-US"/>
          </a:p>
        </p:txBody>
      </p:sp>
    </p:spTree>
    <p:extLst>
      <p:ext uri="{BB962C8B-B14F-4D97-AF65-F5344CB8AC3E}">
        <p14:creationId xmlns:p14="http://schemas.microsoft.com/office/powerpoint/2010/main" val="389699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fontAlgn="base">
              <a:spcBef>
                <a:spcPct val="0"/>
              </a:spcBef>
              <a:spcAft>
                <a:spcPct val="0"/>
              </a:spcAft>
              <a:defRPr>
                <a:latin typeface="Arial" charset="0"/>
                <a:ea typeface="ＭＳ Ｐゴシック" charset="-128"/>
              </a:defRPr>
            </a:lvl1pPr>
          </a:lstStyle>
          <a:p>
            <a:pPr>
              <a:defRPr/>
            </a:pPr>
            <a:fld id="{69E31909-1A53-43BA-91D9-9D00BAD9441A}" type="datetime1">
              <a:rPr lang="ja-JP" altLang="en-US"/>
              <a:pPr>
                <a:defRPr/>
              </a:pPr>
              <a:t>2023/9/8</a:t>
            </a:fld>
            <a:endParaRPr lang="ja-JP" altLang="en-US"/>
          </a:p>
        </p:txBody>
      </p:sp>
      <p:sp>
        <p:nvSpPr>
          <p:cNvPr id="6" name="フッター プレースホルダー 5"/>
          <p:cNvSpPr>
            <a:spLocks noGrp="1"/>
          </p:cNvSpPr>
          <p:nvPr>
            <p:ph type="ftr" sz="quarter" idx="11"/>
          </p:nvPr>
        </p:nvSpPr>
        <p:spPr/>
        <p:txBody>
          <a:bodyPr/>
          <a:lstStyle>
            <a:lvl1pPr fontAlgn="base">
              <a:spcBef>
                <a:spcPct val="0"/>
              </a:spcBef>
              <a:spcAft>
                <a:spcPct val="0"/>
              </a:spcAft>
              <a:defRPr>
                <a:latin typeface="Arial" charset="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12"/>
          </p:nvPr>
        </p:nvSpPr>
        <p:spPr/>
        <p:txBody>
          <a:bodyPr/>
          <a:lstStyle>
            <a:lvl1pPr>
              <a:defRPr>
                <a:latin typeface="Arial" panose="020B0604020202020204" pitchFamily="34" charset="0"/>
              </a:defRPr>
            </a:lvl1pPr>
          </a:lstStyle>
          <a:p>
            <a:pPr>
              <a:defRPr/>
            </a:pPr>
            <a:fld id="{B88D089A-18EA-4123-94D4-271DA8309275}" type="slidenum">
              <a:rPr lang="ja-JP" altLang="en-US"/>
              <a:pPr>
                <a:defRPr/>
              </a:pPr>
              <a:t>‹#›</a:t>
            </a:fld>
            <a:endParaRPr lang="ja-JP" altLang="en-US"/>
          </a:p>
        </p:txBody>
      </p:sp>
    </p:spTree>
    <p:extLst>
      <p:ext uri="{BB962C8B-B14F-4D97-AF65-F5344CB8AC3E}">
        <p14:creationId xmlns:p14="http://schemas.microsoft.com/office/powerpoint/2010/main" val="250837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fld id="{E71D18AD-EC66-40B7-B218-C9CCC6D8B9AB}" type="datetime1">
              <a:rPr lang="ja-JP" altLang="en-US"/>
              <a:pPr>
                <a:defRPr/>
              </a:pPr>
              <a:t>2023/9/8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ＭＳ Ｐゴシック"/>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046FA4D7-27BC-4B10-A53F-010F6A3C5FC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95931" r:id="rId1"/>
    <p:sldLayoutId id="2147495932" r:id="rId2"/>
    <p:sldLayoutId id="2147495933" r:id="rId3"/>
    <p:sldLayoutId id="2147495934" r:id="rId4"/>
    <p:sldLayoutId id="2147495935" r:id="rId5"/>
    <p:sldLayoutId id="2147495936" r:id="rId6"/>
    <p:sldLayoutId id="2147495937" r:id="rId7"/>
    <p:sldLayoutId id="2147495938" r:id="rId8"/>
    <p:sldLayoutId id="2147495939" r:id="rId9"/>
    <p:sldLayoutId id="2147495940" r:id="rId10"/>
    <p:sldLayoutId id="214749594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572E2C8-9728-4EC0-9698-60C2B926049A}" type="slidenum">
              <a:rPr lang="ja-JP" altLang="en-US" sz="2000" smtClean="0">
                <a:latin typeface="Arial" panose="020B0604020202020204" pitchFamily="34" charset="0"/>
              </a:rPr>
              <a:pPr>
                <a:spcBef>
                  <a:spcPct val="0"/>
                </a:spcBef>
                <a:buFontTx/>
                <a:buNone/>
              </a:pPr>
              <a:t>1</a:t>
            </a:fld>
            <a:endParaRPr lang="ja-JP" altLang="en-US" sz="2000" smtClean="0">
              <a:latin typeface="Arial" panose="020B0604020202020204" pitchFamily="34" charset="0"/>
            </a:endParaRPr>
          </a:p>
        </p:txBody>
      </p:sp>
      <p:sp>
        <p:nvSpPr>
          <p:cNvPr id="5" name="Rectangle 2"/>
          <p:cNvSpPr>
            <a:spLocks noChangeArrowheads="1"/>
          </p:cNvSpPr>
          <p:nvPr/>
        </p:nvSpPr>
        <p:spPr bwMode="auto">
          <a:xfrm>
            <a:off x="0" y="0"/>
            <a:ext cx="9144000" cy="554038"/>
          </a:xfrm>
          <a:prstGeom prst="rect">
            <a:avLst/>
          </a:prstGeom>
          <a:gradFill flip="none" rotWithShape="1">
            <a:gsLst>
              <a:gs pos="0">
                <a:schemeClr val="accent1"/>
              </a:gs>
              <a:gs pos="50000">
                <a:schemeClr val="bg1"/>
              </a:gs>
              <a:gs pos="100000">
                <a:schemeClr val="accent1"/>
              </a:gs>
            </a:gsLst>
            <a:lin ang="5400000" scaled="0"/>
            <a:tileRect/>
          </a:gradFill>
          <a:ln>
            <a:noFill/>
          </a:ln>
          <a:effectLst/>
        </p:spPr>
        <p:txBody>
          <a:bodyPr wrap="none" lIns="91435" tIns="45717" rIns="91435" bIns="45717" anchor="ctr"/>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eaLnBrk="1" hangingPunct="1">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建設事業評価</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街路</a:t>
            </a:r>
            <a:r>
              <a:rPr lang="ja-JP" altLang="en-US" sz="2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64" name="テキスト ボックス 4"/>
          <p:cNvSpPr txBox="1">
            <a:spLocks noChangeArrowheads="1"/>
          </p:cNvSpPr>
          <p:nvPr/>
        </p:nvSpPr>
        <p:spPr bwMode="auto">
          <a:xfrm>
            <a:off x="1768475" y="2100263"/>
            <a:ext cx="55689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3600" dirty="0"/>
              <a:t>都市計画道路　豊中岸部線</a:t>
            </a:r>
            <a:endParaRPr lang="en-US" altLang="ja-JP" sz="3600" dirty="0"/>
          </a:p>
          <a:p>
            <a:pPr algn="ctr" eaLnBrk="1" hangingPunct="1">
              <a:spcBef>
                <a:spcPct val="0"/>
              </a:spcBef>
              <a:buFontTx/>
              <a:buNone/>
            </a:pPr>
            <a:r>
              <a:rPr lang="ja-JP" altLang="en-US" sz="3600" dirty="0"/>
              <a:t>（岸部北工区）</a:t>
            </a:r>
            <a:endParaRPr lang="en-US" altLang="ja-JP" sz="3600" dirty="0"/>
          </a:p>
          <a:p>
            <a:pPr algn="ctr" eaLnBrk="1" hangingPunct="1">
              <a:spcBef>
                <a:spcPct val="0"/>
              </a:spcBef>
              <a:buFontTx/>
              <a:buNone/>
            </a:pPr>
            <a:r>
              <a:rPr lang="ja-JP" altLang="en-US" sz="3600" dirty="0"/>
              <a:t>街路事業</a:t>
            </a:r>
            <a:endParaRPr lang="en-US" altLang="ja-JP" sz="3600" dirty="0"/>
          </a:p>
          <a:p>
            <a:pPr algn="ctr" eaLnBrk="1" hangingPunct="1">
              <a:spcBef>
                <a:spcPct val="0"/>
              </a:spcBef>
              <a:buFontTx/>
              <a:buNone/>
            </a:pPr>
            <a:r>
              <a:rPr lang="ja-JP" altLang="en-US" sz="3600" dirty="0"/>
              <a:t>［</a:t>
            </a:r>
            <a:r>
              <a:rPr lang="ja-JP" altLang="en-US" sz="3600" dirty="0" smtClean="0"/>
              <a:t>吹田市］</a:t>
            </a:r>
            <a:endParaRPr lang="en-US" altLang="ja-JP" sz="3600" dirty="0"/>
          </a:p>
          <a:p>
            <a:pPr algn="ctr" eaLnBrk="1" hangingPunct="1">
              <a:spcBef>
                <a:spcPct val="0"/>
              </a:spcBef>
              <a:buFontTx/>
              <a:buNone/>
            </a:pPr>
            <a:endParaRPr lang="en-US" altLang="ja-JP" sz="3600" dirty="0">
              <a:latin typeface="Arial" panose="020B0604020202020204" pitchFamily="34" charset="0"/>
            </a:endParaRPr>
          </a:p>
          <a:p>
            <a:pPr algn="ctr" eaLnBrk="1" hangingPunct="1">
              <a:spcBef>
                <a:spcPct val="0"/>
              </a:spcBef>
              <a:buFont typeface="Arial" panose="020B0604020202020204" pitchFamily="34" charset="0"/>
              <a:buNone/>
            </a:pPr>
            <a:r>
              <a:rPr lang="en-US" altLang="ja-JP" sz="3600" dirty="0">
                <a:latin typeface="Arial" panose="020B0604020202020204" pitchFamily="34" charset="0"/>
              </a:rPr>
              <a:t>【</a:t>
            </a:r>
            <a:r>
              <a:rPr lang="ja-JP" altLang="en-US" sz="3600" dirty="0">
                <a:latin typeface="Arial" panose="020B0604020202020204" pitchFamily="34" charset="0"/>
              </a:rPr>
              <a:t>事前評価</a:t>
            </a:r>
            <a:r>
              <a:rPr lang="en-US" altLang="ja-JP" sz="3600" dirty="0">
                <a:latin typeface="Arial" panose="020B0604020202020204" pitchFamily="34" charset="0"/>
              </a:rPr>
              <a:t>】</a:t>
            </a:r>
            <a:endParaRPr lang="ja-JP" altLang="en-US" sz="3600" dirty="0">
              <a:latin typeface="Arial" panose="020B0604020202020204" pitchFamily="34" charset="0"/>
            </a:endParaRPr>
          </a:p>
        </p:txBody>
      </p:sp>
      <p:sp>
        <p:nvSpPr>
          <p:cNvPr id="15366" name="テキスト ボックス 1"/>
          <p:cNvSpPr txBox="1">
            <a:spLocks noChangeArrowheads="1"/>
          </p:cNvSpPr>
          <p:nvPr/>
        </p:nvSpPr>
        <p:spPr bwMode="auto">
          <a:xfrm>
            <a:off x="7942263" y="111125"/>
            <a:ext cx="1152525" cy="40005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2000" b="1" dirty="0">
                <a:latin typeface="Arial" panose="020B0604020202020204" pitchFamily="34" charset="0"/>
              </a:rPr>
              <a:t>資料</a:t>
            </a:r>
            <a:r>
              <a:rPr lang="en-US" altLang="ja-JP" sz="2000" b="1" dirty="0">
                <a:latin typeface="Arial" panose="020B0604020202020204" pitchFamily="34" charset="0"/>
              </a:rPr>
              <a:t>1-2</a:t>
            </a:r>
            <a:endParaRPr lang="ja-JP" altLang="en-US" sz="2000" b="1" dirty="0">
              <a:latin typeface="Arial" panose="020B0604020202020204" pitchFamily="34" charset="0"/>
            </a:endParaRPr>
          </a:p>
        </p:txBody>
      </p:sp>
      <p:sp>
        <p:nvSpPr>
          <p:cNvPr id="6" name="Rectangle 2">
            <a:extLst>
              <a:ext uri="{FF2B5EF4-FFF2-40B4-BE49-F238E27FC236}">
                <a16:creationId xmlns:a16="http://schemas.microsoft.com/office/drawing/2014/main" id="{E8F01094-37AB-62CD-A7B3-E19607287497}"/>
              </a:ext>
            </a:extLst>
          </p:cNvPr>
          <p:cNvSpPr>
            <a:spLocks noChangeArrowheads="1"/>
          </p:cNvSpPr>
          <p:nvPr/>
        </p:nvSpPr>
        <p:spPr bwMode="auto">
          <a:xfrm>
            <a:off x="6624638" y="620713"/>
            <a:ext cx="2476500"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300"/>
              </a:lnSpc>
              <a:spcBef>
                <a:spcPct val="0"/>
              </a:spcBef>
              <a:buFontTx/>
              <a:buNone/>
            </a:pPr>
            <a:r>
              <a:rPr lang="ja-JP" altLang="en-US" sz="1200" dirty="0">
                <a:solidFill>
                  <a:srgbClr val="000000"/>
                </a:solidFill>
                <a:latin typeface="HGPｺﾞｼｯｸM" panose="020B0600000000000000" pitchFamily="50" charset="-128"/>
                <a:ea typeface="HGPｺﾞｼｯｸM" panose="020B0600000000000000" pitchFamily="50" charset="-128"/>
              </a:rPr>
              <a:t>令和５年度</a:t>
            </a:r>
            <a:r>
              <a:rPr lang="ja-JP" altLang="en-US" sz="1200" dirty="0" smtClean="0">
                <a:latin typeface="HGPｺﾞｼｯｸM" panose="020B0600000000000000" pitchFamily="50" charset="-128"/>
                <a:ea typeface="HGPｺﾞｼｯｸM" panose="020B0600000000000000" pitchFamily="50" charset="-128"/>
              </a:rPr>
              <a:t>第２回</a:t>
            </a:r>
            <a:r>
              <a:rPr lang="ja-JP" altLang="en-US" sz="1200" dirty="0">
                <a:latin typeface="HGPｺﾞｼｯｸM" panose="020B0600000000000000" pitchFamily="50" charset="-128"/>
                <a:ea typeface="HGPｺﾞｼｯｸM" panose="020B0600000000000000" pitchFamily="50" charset="-128"/>
              </a:rPr>
              <a:t>（</a:t>
            </a:r>
            <a:r>
              <a:rPr lang="en-US" altLang="ja-JP" sz="1200" dirty="0" smtClean="0">
                <a:latin typeface="HGPｺﾞｼｯｸM" panose="020B0600000000000000" pitchFamily="50" charset="-128"/>
                <a:ea typeface="HGPｺﾞｼｯｸM" panose="020B0600000000000000" pitchFamily="50" charset="-128"/>
              </a:rPr>
              <a:t>R5.</a:t>
            </a:r>
            <a:r>
              <a:rPr lang="ja-JP" altLang="en-US" sz="1200" dirty="0">
                <a:latin typeface="HGPｺﾞｼｯｸM" panose="020B0600000000000000" pitchFamily="50" charset="-128"/>
                <a:ea typeface="HGPｺﾞｼｯｸM" panose="020B0600000000000000" pitchFamily="50" charset="-128"/>
              </a:rPr>
              <a:t>９</a:t>
            </a:r>
            <a:r>
              <a:rPr lang="en-US" altLang="ja-JP" sz="1200" dirty="0" smtClean="0">
                <a:latin typeface="HGPｺﾞｼｯｸM" panose="020B0600000000000000" pitchFamily="50" charset="-128"/>
                <a:ea typeface="HGPｺﾞｼｯｸM" panose="020B0600000000000000" pitchFamily="50" charset="-128"/>
              </a:rPr>
              <a:t>.</a:t>
            </a:r>
            <a:r>
              <a:rPr lang="ja-JP" altLang="en-US" sz="1200" dirty="0" smtClean="0">
                <a:latin typeface="HGPｺﾞｼｯｸM" panose="020B0600000000000000" pitchFamily="50" charset="-128"/>
                <a:ea typeface="HGPｺﾞｼｯｸM" panose="020B0600000000000000" pitchFamily="50" charset="-128"/>
              </a:rPr>
              <a:t>１</a:t>
            </a:r>
            <a:r>
              <a:rPr lang="ja-JP" altLang="en-US" sz="1200" dirty="0">
                <a:latin typeface="HGPｺﾞｼｯｸM" panose="020B0600000000000000" pitchFamily="50" charset="-128"/>
                <a:ea typeface="HGPｺﾞｼｯｸM" panose="020B0600000000000000" pitchFamily="50" charset="-128"/>
              </a:rPr>
              <a:t>２</a:t>
            </a:r>
            <a:r>
              <a:rPr lang="ja-JP" altLang="en-US" sz="1200" dirty="0" smtClean="0">
                <a:latin typeface="HGPｺﾞｼｯｸM" panose="020B0600000000000000" pitchFamily="50" charset="-128"/>
                <a:ea typeface="HGPｺﾞｼｯｸM" panose="020B0600000000000000" pitchFamily="50" charset="-128"/>
              </a:rPr>
              <a:t>）</a:t>
            </a:r>
            <a:r>
              <a:rPr lang="ja-JP" altLang="en-US" sz="1200" dirty="0">
                <a:solidFill>
                  <a:srgbClr val="000000"/>
                </a:solidFill>
                <a:latin typeface="HGPｺﾞｼｯｸM" panose="020B0600000000000000" pitchFamily="50" charset="-128"/>
                <a:ea typeface="HGPｺﾞｼｯｸM" panose="020B0600000000000000" pitchFamily="50" charset="-128"/>
              </a:rPr>
              <a:t>　</a:t>
            </a:r>
            <a:endParaRPr lang="ja-JP" altLang="en-US" sz="120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endParaRPr>
          </a:p>
          <a:p>
            <a:pPr eaLnBrk="1" hangingPunct="1">
              <a:lnSpc>
                <a:spcPts val="1300"/>
              </a:lnSpc>
              <a:spcBef>
                <a:spcPct val="0"/>
              </a:spcBef>
              <a:buFontTx/>
              <a:buNone/>
            </a:pPr>
            <a:r>
              <a:rPr lang="ja-JP" altLang="en-US" sz="1200" dirty="0">
                <a:solidFill>
                  <a:srgbClr val="000000"/>
                </a:solidFill>
                <a:latin typeface="HGPｺﾞｼｯｸM" panose="020B0600000000000000" pitchFamily="50" charset="-128"/>
                <a:ea typeface="HGPｺﾞｼｯｸM" panose="020B0600000000000000" pitchFamily="50" charset="-128"/>
              </a:rPr>
              <a:t>大阪府建設事業評価審議会</a:t>
            </a:r>
            <a:endParaRPr lang="en-US" altLang="ja-JP" sz="1200" dirty="0">
              <a:solidFill>
                <a:srgbClr val="000000"/>
              </a:solidFill>
              <a:latin typeface="HGPｺﾞｼｯｸM" panose="020B0600000000000000" pitchFamily="50" charset="-128"/>
              <a:ea typeface="HGPｺﾞｼｯｸM" panose="020B0600000000000000"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925" y="549275"/>
            <a:ext cx="864235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走行経費減少便益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eaLnBrk="1" hangingPunct="1">
              <a:defRPr/>
            </a:pPr>
            <a:r>
              <a:rPr lang="ja-JP" altLang="en-US" b="1" dirty="0">
                <a:solidFill>
                  <a:schemeClr val="tx1"/>
                </a:solidFill>
                <a:latin typeface="ＭＳ Ｐゴシック" pitchFamily="50" charset="-128"/>
              </a:rPr>
              <a:t>　　</a:t>
            </a:r>
            <a:r>
              <a:rPr lang="ja-JP" altLang="en-US" dirty="0">
                <a:solidFill>
                  <a:schemeClr val="tx1"/>
                </a:solidFill>
              </a:rPr>
              <a:t>道路整備・改良に伴い自動車交通が円滑化し、</a:t>
            </a:r>
            <a:r>
              <a:rPr lang="ja-JP" altLang="en-US" dirty="0">
                <a:solidFill>
                  <a:schemeClr val="tx1"/>
                </a:solidFill>
                <a:latin typeface="ＭＳ Ｐゴシック" pitchFamily="50" charset="-128"/>
              </a:rPr>
              <a:t>燃費が向上するなど走行経費（</a:t>
            </a:r>
            <a:r>
              <a:rPr lang="en-US" altLang="ja-JP" dirty="0">
                <a:solidFill>
                  <a:schemeClr val="tx1"/>
                </a:solidFill>
                <a:latin typeface="ＭＳ Ｐゴシック" pitchFamily="50" charset="-128"/>
              </a:rPr>
              <a:t>※</a:t>
            </a:r>
            <a:r>
              <a:rPr lang="ja-JP" altLang="en-US" dirty="0">
                <a:solidFill>
                  <a:schemeClr val="tx1"/>
                </a:solidFill>
                <a:latin typeface="ＭＳ Ｐゴシック" pitchFamily="50" charset="-128"/>
              </a:rPr>
              <a:t>）が</a:t>
            </a:r>
            <a:endParaRPr lang="en-US" altLang="ja-JP" dirty="0">
              <a:solidFill>
                <a:schemeClr val="tx1"/>
              </a:solidFill>
              <a:latin typeface="ＭＳ Ｐゴシック" pitchFamily="50" charset="-128"/>
            </a:endParaRPr>
          </a:p>
          <a:p>
            <a:pPr eaLnBrk="1" hangingPunct="1">
              <a:defRPr/>
            </a:pPr>
            <a:r>
              <a:rPr lang="ja-JP" altLang="en-US" dirty="0">
                <a:solidFill>
                  <a:schemeClr val="tx1"/>
                </a:solidFill>
                <a:latin typeface="ＭＳ Ｐゴシック" pitchFamily="50" charset="-128"/>
              </a:rPr>
              <a:t>　　節約されることにより、</a:t>
            </a:r>
            <a:r>
              <a:rPr lang="ja-JP" altLang="en-US" dirty="0">
                <a:solidFill>
                  <a:schemeClr val="tx1"/>
                </a:solidFill>
              </a:rPr>
              <a:t>道路利用者の得られる利益を貨幣換算したもの。</a:t>
            </a:r>
            <a:endParaRPr lang="ja-JP" altLang="en-US" dirty="0">
              <a:solidFill>
                <a:schemeClr val="tx1"/>
              </a:solidFill>
              <a:latin typeface="ＭＳ Ｐゴシック" pitchFamily="50" charset="-128"/>
            </a:endParaRPr>
          </a:p>
        </p:txBody>
      </p:sp>
      <p:sp>
        <p:nvSpPr>
          <p:cNvPr id="1672" name="正方形/長方形 1671"/>
          <p:cNvSpPr/>
          <p:nvPr/>
        </p:nvSpPr>
        <p:spPr>
          <a:xfrm>
            <a:off x="373063" y="1554163"/>
            <a:ext cx="8678862" cy="55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走行経費：燃料費、タイヤ・チューブ費、車両整備（維持・修繕）費など</a:t>
            </a:r>
            <a:endParaRPr lang="en-US" altLang="ja-JP" sz="1600" dirty="0">
              <a:solidFill>
                <a:schemeClr val="tx1"/>
              </a:solidFill>
            </a:endParaRPr>
          </a:p>
        </p:txBody>
      </p:sp>
      <p:sp>
        <p:nvSpPr>
          <p:cNvPr id="1663"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2773"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620D64C2-6014-4091-90C2-D59E5E7A538B}" type="slidenum">
              <a:rPr lang="ja-JP" altLang="en-US" sz="2000" smtClean="0">
                <a:latin typeface="Arial" panose="020B0604020202020204" pitchFamily="34" charset="0"/>
              </a:rPr>
              <a:pPr>
                <a:spcBef>
                  <a:spcPct val="0"/>
                </a:spcBef>
                <a:buFontTx/>
                <a:buNone/>
              </a:pPr>
              <a:t>10</a:t>
            </a:fld>
            <a:endParaRPr lang="ja-JP" altLang="en-US" sz="2000" smtClean="0">
              <a:latin typeface="Arial" panose="020B0604020202020204" pitchFamily="34" charset="0"/>
            </a:endParaRPr>
          </a:p>
        </p:txBody>
      </p:sp>
      <p:sp>
        <p:nvSpPr>
          <p:cNvPr id="1668" name="テキスト ボックス 1667"/>
          <p:cNvSpPr txBox="1"/>
          <p:nvPr/>
        </p:nvSpPr>
        <p:spPr bwMode="auto">
          <a:xfrm>
            <a:off x="373063" y="2390775"/>
            <a:ext cx="8397875" cy="831850"/>
          </a:xfrm>
          <a:prstGeom prst="rect">
            <a:avLst/>
          </a:prstGeom>
          <a:solidFill>
            <a:schemeClr val="accent5">
              <a:lumMod val="20000"/>
              <a:lumOff val="80000"/>
            </a:schemeClr>
          </a:solidFill>
          <a:ln>
            <a:noFill/>
          </a:ln>
        </p:spPr>
        <p:txBody>
          <a:bodyPr lIns="0"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○整備の有無による走行費用の年間の総和の差により算出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走行費用</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リンク延長</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走行経費原単位</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32775" name="テキスト ボックス 7"/>
          <p:cNvSpPr txBox="1">
            <a:spLocks noChangeArrowheads="1"/>
          </p:cNvSpPr>
          <p:nvPr/>
        </p:nvSpPr>
        <p:spPr bwMode="auto">
          <a:xfrm>
            <a:off x="106363" y="4311650"/>
            <a:ext cx="8931275" cy="773113"/>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Meiryo UI" panose="020B0604030504040204" pitchFamily="50" charset="-128"/>
                <a:ea typeface="Meiryo UI" panose="020B0604030504040204" pitchFamily="50" charset="-128"/>
              </a:rPr>
              <a:t>⇒この整備</a:t>
            </a:r>
            <a:r>
              <a:rPr lang="ja-JP" altLang="en-US" sz="1800" b="1">
                <a:latin typeface="Meiryo UI" panose="020B0604030504040204" pitchFamily="50" charset="-128"/>
                <a:ea typeface="Meiryo UI" panose="020B0604030504040204" pitchFamily="50" charset="-128"/>
              </a:rPr>
              <a:t>無し</a:t>
            </a:r>
            <a:r>
              <a:rPr lang="ja-JP" altLang="en-US" sz="1800">
                <a:latin typeface="Meiryo UI" panose="020B0604030504040204" pitchFamily="50" charset="-128"/>
                <a:ea typeface="Meiryo UI" panose="020B0604030504040204" pitchFamily="50" charset="-128"/>
              </a:rPr>
              <a:t>と</a:t>
            </a:r>
            <a:r>
              <a:rPr lang="ja-JP" altLang="en-US" sz="1800" b="1">
                <a:latin typeface="Meiryo UI" panose="020B0604030504040204" pitchFamily="50" charset="-128"/>
                <a:ea typeface="Meiryo UI" panose="020B0604030504040204" pitchFamily="50" charset="-128"/>
              </a:rPr>
              <a:t>有り</a:t>
            </a:r>
            <a:r>
              <a:rPr lang="ja-JP" altLang="en-US" sz="1800">
                <a:latin typeface="Meiryo UI" panose="020B0604030504040204" pitchFamily="50" charset="-128"/>
                <a:ea typeface="Meiryo UI" panose="020B0604030504040204" pitchFamily="50" charset="-128"/>
              </a:rPr>
              <a:t>の費用の差を、リンクごとに集計し、さらに供用後</a:t>
            </a:r>
            <a:r>
              <a:rPr lang="en-US" altLang="ja-JP" sz="1800">
                <a:latin typeface="Meiryo UI" panose="020B0604030504040204" pitchFamily="50" charset="-128"/>
                <a:ea typeface="Meiryo UI" panose="020B0604030504040204" pitchFamily="50" charset="-128"/>
              </a:rPr>
              <a:t>50</a:t>
            </a:r>
            <a:r>
              <a:rPr lang="ja-JP" altLang="en-US" sz="1800">
                <a:latin typeface="Meiryo UI" panose="020B0604030504040204" pitchFamily="50" charset="-128"/>
                <a:ea typeface="Meiryo UI" panose="020B0604030504040204" pitchFamily="50" charset="-128"/>
              </a:rPr>
              <a:t>年間分を合計することで、</a:t>
            </a:r>
            <a:endParaRPr lang="en-US" altLang="ja-JP" sz="18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a:latin typeface="Meiryo UI" panose="020B0604030504040204" pitchFamily="50" charset="-128"/>
                <a:ea typeface="Meiryo UI" panose="020B0604030504040204" pitchFamily="50" charset="-128"/>
              </a:rPr>
              <a:t>　 本事業の</a:t>
            </a:r>
            <a:r>
              <a:rPr lang="ja-JP" altLang="en-US" sz="1800" b="1">
                <a:latin typeface="Meiryo UI" panose="020B0604030504040204" pitchFamily="50" charset="-128"/>
                <a:ea typeface="Meiryo UI" panose="020B0604030504040204" pitchFamily="50" charset="-128"/>
              </a:rPr>
              <a:t>走行経費減少便益</a:t>
            </a:r>
            <a:r>
              <a:rPr lang="en-US" altLang="ja-JP" sz="1800" b="1">
                <a:solidFill>
                  <a:srgbClr val="FF0000"/>
                </a:solidFill>
                <a:latin typeface="Meiryo UI" panose="020B0604030504040204" pitchFamily="50" charset="-128"/>
                <a:ea typeface="Meiryo UI" panose="020B0604030504040204" pitchFamily="50" charset="-128"/>
              </a:rPr>
              <a:t>31.4</a:t>
            </a:r>
            <a:r>
              <a:rPr lang="ja-JP" altLang="en-US" sz="1800" b="1">
                <a:latin typeface="Meiryo UI" panose="020B0604030504040204" pitchFamily="50" charset="-128"/>
                <a:ea typeface="Meiryo UI" panose="020B0604030504040204" pitchFamily="50" charset="-128"/>
              </a:rPr>
              <a:t>億円</a:t>
            </a:r>
            <a:r>
              <a:rPr lang="ja-JP" altLang="en-US" sz="1800">
                <a:latin typeface="Meiryo UI" panose="020B0604030504040204" pitchFamily="50" charset="-128"/>
                <a:ea typeface="Meiryo UI" panose="020B0604030504040204" pitchFamily="50" charset="-128"/>
              </a:rPr>
              <a:t>が算出される。</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グループ化 3"/>
          <p:cNvGrpSpPr>
            <a:grpSpLocks/>
          </p:cNvGrpSpPr>
          <p:nvPr/>
        </p:nvGrpSpPr>
        <p:grpSpPr bwMode="auto">
          <a:xfrm>
            <a:off x="203200" y="3227388"/>
            <a:ext cx="8258175" cy="1785937"/>
            <a:chOff x="346075" y="4842140"/>
            <a:chExt cx="8258175" cy="1786351"/>
          </a:xfrm>
        </p:grpSpPr>
        <p:grpSp>
          <p:nvGrpSpPr>
            <p:cNvPr id="35451" name="グループ化 1"/>
            <p:cNvGrpSpPr>
              <a:grpSpLocks/>
            </p:cNvGrpSpPr>
            <p:nvPr/>
          </p:nvGrpSpPr>
          <p:grpSpPr bwMode="auto">
            <a:xfrm>
              <a:off x="346075" y="4842140"/>
              <a:ext cx="8258175" cy="1786351"/>
              <a:chOff x="346075" y="3851120"/>
              <a:chExt cx="8258175" cy="1786351"/>
            </a:xfrm>
          </p:grpSpPr>
          <p:pic>
            <p:nvPicPr>
              <p:cNvPr id="35454" name="Picture 2"/>
              <p:cNvPicPr>
                <a:picLocks noChangeAspect="1" noChangeArrowheads="1"/>
              </p:cNvPicPr>
              <p:nvPr/>
            </p:nvPicPr>
            <p:blipFill>
              <a:blip r:embed="rId2">
                <a:extLst>
                  <a:ext uri="{28A0092B-C50C-407E-A947-70E740481C1C}">
                    <a14:useLocalDpi xmlns:a14="http://schemas.microsoft.com/office/drawing/2010/main" val="0"/>
                  </a:ext>
                </a:extLst>
              </a:blip>
              <a:srcRect b="8351"/>
              <a:stretch>
                <a:fillRect/>
              </a:stretch>
            </p:blipFill>
            <p:spPr bwMode="auto">
              <a:xfrm>
                <a:off x="346075" y="3851120"/>
                <a:ext cx="8258175"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455" name="テキスト ボックス 1665"/>
              <p:cNvSpPr txBox="1">
                <a:spLocks noChangeArrowheads="1"/>
              </p:cNvSpPr>
              <p:nvPr/>
            </p:nvSpPr>
            <p:spPr bwMode="auto">
              <a:xfrm>
                <a:off x="2123728" y="5142279"/>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Arial" panose="020B0604020202020204" pitchFamily="34" charset="0"/>
                  </a:rPr>
                  <a:t>整備なし</a:t>
                </a:r>
              </a:p>
            </p:txBody>
          </p:sp>
          <p:sp>
            <p:nvSpPr>
              <p:cNvPr id="35456" name="テキスト ボックス 1666"/>
              <p:cNvSpPr txBox="1">
                <a:spLocks noChangeArrowheads="1"/>
              </p:cNvSpPr>
              <p:nvPr/>
            </p:nvSpPr>
            <p:spPr bwMode="auto">
              <a:xfrm>
                <a:off x="6611044" y="5199677"/>
                <a:ext cx="1008112" cy="4377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14400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00" b="1">
                    <a:latin typeface="Arial" panose="020B0604020202020204" pitchFamily="34" charset="0"/>
                  </a:rPr>
                  <a:t>整備あり</a:t>
                </a:r>
              </a:p>
            </p:txBody>
          </p:sp>
        </p:grpSp>
        <p:sp>
          <p:nvSpPr>
            <p:cNvPr id="7" name="正方形/長方形 6"/>
            <p:cNvSpPr/>
            <p:nvPr/>
          </p:nvSpPr>
          <p:spPr bwMode="auto">
            <a:xfrm>
              <a:off x="4633913" y="6018750"/>
              <a:ext cx="722312" cy="5224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anchor="ctr">
              <a:spAutoFit/>
            </a:bodyPr>
            <a:lstStyle/>
            <a:p>
              <a:pPr algn="ctr" eaLnBrk="1" hangingPunct="1">
                <a:defRPr/>
              </a:pPr>
              <a:r>
                <a:rPr lang="ja-JP" altLang="en-US" sz="1400" b="1" dirty="0">
                  <a:solidFill>
                    <a:schemeClr val="tx1"/>
                  </a:solidFill>
                </a:rPr>
                <a:t>　　　　　　</a:t>
              </a:r>
              <a:endParaRPr lang="en-US" altLang="ja-JP" sz="1400" b="1" dirty="0">
                <a:solidFill>
                  <a:schemeClr val="tx1"/>
                </a:solidFill>
              </a:endParaRPr>
            </a:p>
            <a:p>
              <a:pPr algn="ctr" eaLnBrk="1" hangingPunct="1">
                <a:defRPr/>
              </a:pPr>
              <a:r>
                <a:rPr lang="ja-JP" altLang="en-US" sz="1400" b="1" dirty="0">
                  <a:solidFill>
                    <a:schemeClr val="tx1"/>
                  </a:solidFill>
                </a:rPr>
                <a:t>　　　</a:t>
              </a:r>
            </a:p>
          </p:txBody>
        </p:sp>
        <p:sp>
          <p:nvSpPr>
            <p:cNvPr id="8" name="右矢印 7"/>
            <p:cNvSpPr/>
            <p:nvPr/>
          </p:nvSpPr>
          <p:spPr>
            <a:xfrm>
              <a:off x="4643438" y="5745636"/>
              <a:ext cx="701675" cy="32074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grpSp>
        <p:nvGrpSpPr>
          <p:cNvPr id="33795" name="グループ化 11"/>
          <p:cNvGrpSpPr>
            <a:grpSpLocks/>
          </p:cNvGrpSpPr>
          <p:nvPr/>
        </p:nvGrpSpPr>
        <p:grpSpPr bwMode="auto">
          <a:xfrm>
            <a:off x="1000125" y="1057275"/>
            <a:ext cx="0" cy="0"/>
            <a:chOff x="0" y="0"/>
            <a:chExt cx="345" cy="104"/>
          </a:xfrm>
        </p:grpSpPr>
        <p:sp>
          <p:nvSpPr>
            <p:cNvPr id="35177"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5178"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5179"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0"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1"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2"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3"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4"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5"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6"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7"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88"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89"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90"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91"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92"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93"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94"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95"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96"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97"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98"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99"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0"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1"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02"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3"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4"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5"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6"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7"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8"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09"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10"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11"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12"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13"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14"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15"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16"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17"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18"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19"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20"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21"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22"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23"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24"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25"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26"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27"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28"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29"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30"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31"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32"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33"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34"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35"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36"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37"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38"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39"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0"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1"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42"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3"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4"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5"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6"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7"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8"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49"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50"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51"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52"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53"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54"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55"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56"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57"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58"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59"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60"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1"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2"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3"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4"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5"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6"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7"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8"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69"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70"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71"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72"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73"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74"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75"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76"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77"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78"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79"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80"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81"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82"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83"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84"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85"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86"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87"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88"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89"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90"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91"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92"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93"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94"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95"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96"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97"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298"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299"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00"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01"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02"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03"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04"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05"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06"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07"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08"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09"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10"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11"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12"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13"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14"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15"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16"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17"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18"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19"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20"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21"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22"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23"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24"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25"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26"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27"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28"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29"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30"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31"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32"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33"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34"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35"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36"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37"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38"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39"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40"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41"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42"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43"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44"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45"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46"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47"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48"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49"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50"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51"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52"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53"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54"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55"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56"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57"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58"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59"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60"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61"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62"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63"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64"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65"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66"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67"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68"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69"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70"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71"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72"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73"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74"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75"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76"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77"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78"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79"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80"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81"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82"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83"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84"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85"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86"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87"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88"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89"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90"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91"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92"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93"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94"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95"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96"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397"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98"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399"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0"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1"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2"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3"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4"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5"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6"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7"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8"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09"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10"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11"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12"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13"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14"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15"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16"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17"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18"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19"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20"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21"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22"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23"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24"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25"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26"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27"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28"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29"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30"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31"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32"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33"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34"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35"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36"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37"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38"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39"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40"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41"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42"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43"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444"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5445"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46"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47"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48"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49"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450"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3796" name="グループ化 286"/>
          <p:cNvGrpSpPr>
            <a:grpSpLocks/>
          </p:cNvGrpSpPr>
          <p:nvPr/>
        </p:nvGrpSpPr>
        <p:grpSpPr bwMode="auto">
          <a:xfrm>
            <a:off x="1000125" y="1057275"/>
            <a:ext cx="0" cy="0"/>
            <a:chOff x="0" y="0"/>
            <a:chExt cx="345" cy="104"/>
          </a:xfrm>
        </p:grpSpPr>
        <p:sp>
          <p:nvSpPr>
            <p:cNvPr id="34903"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4904"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4905"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06"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07"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08"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09"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10"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11"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12"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13"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14"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15"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16"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17"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18"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19"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20"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21"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22"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23"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24"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25"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26"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27"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28"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29"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0"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1"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2"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3"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4"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5"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6"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7"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38"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39"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40"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41"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42"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43"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44"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45"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46"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47"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48"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49"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50"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51"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52"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53"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54"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55"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56"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57"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58"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59"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60"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61"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62"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63"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64"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65"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66"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67"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68"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69"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70"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71"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72"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73"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74"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75"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76"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77"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78"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79"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80"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81"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82"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83"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84"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85"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86"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87"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88"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89"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90"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91"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92"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93"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94"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95"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96"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997"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98"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99"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0"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1"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2"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03"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4"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5"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6"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7"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8"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09"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10"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11"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12"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13"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14"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15"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16"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17"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18"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19"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20"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21"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22"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23"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24"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25"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26"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27"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28"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29"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30"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31"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32"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33"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34"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35"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36"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37"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38"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39"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40"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41"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42"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43"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44"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45"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46"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47"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48"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49"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50"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51"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52"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53"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54"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55"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56"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57"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58"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59"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60"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61"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62"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63"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64"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65"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66"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67"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68"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69"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70"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71"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72"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73"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74"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75"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76"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77"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78"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79"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80"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81"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82"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83"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84"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85"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86"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87"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88"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89"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90"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91"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92"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93"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94"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95"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96"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97"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098"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099"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00"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01"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02"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03"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04"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05"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06"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07"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08"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09"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10"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11"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12"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13"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14"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15"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16"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17"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18"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19"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20"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21"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22"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23"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24"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25"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26"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27"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28"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29"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30"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31"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32"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33"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34"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35"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36"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37"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38"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39"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40"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41"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42"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43"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44"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45"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46"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47"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48"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49"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50"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51"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52"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53"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54"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55"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56"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57"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58"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59"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60"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61"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62"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63"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64"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65"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66"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67"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68"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69"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5170"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5171"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72"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73"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74"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75"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5176"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3797" name="グループ化 561"/>
          <p:cNvGrpSpPr>
            <a:grpSpLocks/>
          </p:cNvGrpSpPr>
          <p:nvPr/>
        </p:nvGrpSpPr>
        <p:grpSpPr bwMode="auto">
          <a:xfrm>
            <a:off x="1000125" y="1057275"/>
            <a:ext cx="0" cy="0"/>
            <a:chOff x="0" y="0"/>
            <a:chExt cx="345" cy="104"/>
          </a:xfrm>
        </p:grpSpPr>
        <p:sp>
          <p:nvSpPr>
            <p:cNvPr id="34629"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4630"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4631"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32"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33"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34"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35"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36"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37"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38"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39"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40"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41"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42"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43"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44"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45"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46"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47"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48"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49"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0"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1"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2"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3"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54"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5"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6"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7"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8"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59"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0"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1"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2"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3"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4"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65"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6"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7"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8"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69"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70"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71"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72"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73"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74"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75"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76"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77"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78"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79"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80"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81"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82"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83"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84"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85"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86"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87"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88"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89"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0"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1"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2"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3"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94"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5"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6"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7"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8"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99"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00"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01"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02"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03"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04"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05"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06"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07"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08"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09"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0"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1"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12"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3"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4"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5"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6"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7"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8"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19"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20"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21"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22"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23"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24"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25"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26"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27"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28"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29"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30"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31"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32"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33"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34"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35"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36"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37"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38"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39"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40"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41"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42"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43"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44"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45"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46"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47"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48"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49"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50"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51"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52"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53"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54"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55"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56"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57"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58"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59"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60"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61"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62"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63"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64"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65"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66"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67"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68"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69"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70"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71"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72"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73"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74"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75"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76"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77"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78"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79"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80"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81"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82"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83"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84"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85"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86"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87"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88"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89"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90"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91"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92"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93"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94"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95"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96"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97"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798"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799"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00"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01"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02"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03"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04"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05"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06"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07"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08"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09"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10"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11"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12"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13"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14"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15"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16"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17"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18"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19"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20"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21"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22"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23"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24"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25"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26"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27"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28"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29"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30"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31"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32"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33"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34"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35"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36"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37"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38"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39"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0"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1"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42"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3"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4"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5"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6"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7"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8"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49"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50"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51"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52"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53"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54"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55"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56"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57"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58"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59"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60"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61"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62"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63"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64"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65"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66"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67"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68"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69"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70"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71"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72"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73"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74"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75"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76"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77"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78"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79"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80"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81"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82"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83"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84"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85"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86"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87"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88"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89"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90"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91"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92"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93"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94"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95"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896"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4897"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98"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899"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00"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01"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902"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3798" name="グループ化 836"/>
          <p:cNvGrpSpPr>
            <a:grpSpLocks/>
          </p:cNvGrpSpPr>
          <p:nvPr/>
        </p:nvGrpSpPr>
        <p:grpSpPr bwMode="auto">
          <a:xfrm>
            <a:off x="1000125" y="1057275"/>
            <a:ext cx="0" cy="0"/>
            <a:chOff x="0" y="0"/>
            <a:chExt cx="345" cy="104"/>
          </a:xfrm>
        </p:grpSpPr>
        <p:sp>
          <p:nvSpPr>
            <p:cNvPr id="34355" name="Freeform 1710"/>
            <p:cNvSpPr>
              <a:spLocks/>
            </p:cNvSpPr>
            <p:nvPr/>
          </p:nvSpPr>
          <p:spPr bwMode="auto">
            <a:xfrm>
              <a:off x="0" y="70"/>
              <a:ext cx="80" cy="33"/>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4356" name="Freeform 1711"/>
            <p:cNvSpPr>
              <a:spLocks/>
            </p:cNvSpPr>
            <p:nvPr/>
          </p:nvSpPr>
          <p:spPr bwMode="auto">
            <a:xfrm>
              <a:off x="0" y="0"/>
              <a:ext cx="345" cy="103"/>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solidFill>
              <a:srgbClr val="FF0000"/>
            </a:solidFill>
            <a:ln w="0" cap="flat" cmpd="sng">
              <a:solidFill>
                <a:srgbClr val="000000"/>
              </a:solidFill>
              <a:prstDash val="solid"/>
              <a:round/>
              <a:headEnd type="none" w="med" len="med"/>
              <a:tailEnd type="none" w="med" len="med"/>
            </a:ln>
          </p:spPr>
          <p:txBody>
            <a:bodyPr/>
            <a:lstStyle/>
            <a:p>
              <a:endParaRPr lang="ja-JP" altLang="en-US"/>
            </a:p>
          </p:txBody>
        </p:sp>
        <p:sp>
          <p:nvSpPr>
            <p:cNvPr id="34357" name="Line 1712"/>
            <p:cNvSpPr>
              <a:spLocks noChangeShapeType="1"/>
            </p:cNvSpPr>
            <p:nvPr/>
          </p:nvSpPr>
          <p:spPr bwMode="auto">
            <a:xfrm>
              <a:off x="49" y="103"/>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58" name="Line 1713"/>
            <p:cNvSpPr>
              <a:spLocks noChangeShapeType="1"/>
            </p:cNvSpPr>
            <p:nvPr/>
          </p:nvSpPr>
          <p:spPr bwMode="auto">
            <a:xfrm>
              <a:off x="255" y="103"/>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59" name="Line 1714"/>
            <p:cNvSpPr>
              <a:spLocks noChangeShapeType="1"/>
            </p:cNvSpPr>
            <p:nvPr/>
          </p:nvSpPr>
          <p:spPr bwMode="auto">
            <a:xfrm>
              <a:off x="301" y="34"/>
              <a:ext cx="3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60" name="Line 1715"/>
            <p:cNvSpPr>
              <a:spLocks noChangeShapeType="1"/>
            </p:cNvSpPr>
            <p:nvPr/>
          </p:nvSpPr>
          <p:spPr bwMode="auto">
            <a:xfrm flipH="1">
              <a:off x="114" y="37"/>
              <a:ext cx="140"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61" name="Line 1716"/>
            <p:cNvSpPr>
              <a:spLocks noChangeShapeType="1"/>
            </p:cNvSpPr>
            <p:nvPr/>
          </p:nvSpPr>
          <p:spPr bwMode="auto">
            <a:xfrm flipV="1">
              <a:off x="330" y="49"/>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62" name="Line 1717"/>
            <p:cNvSpPr>
              <a:spLocks noChangeShapeType="1"/>
            </p:cNvSpPr>
            <p:nvPr/>
          </p:nvSpPr>
          <p:spPr bwMode="auto">
            <a:xfrm flipV="1">
              <a:off x="331" y="50"/>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63" name="Line 1718"/>
            <p:cNvSpPr>
              <a:spLocks noChangeShapeType="1"/>
            </p:cNvSpPr>
            <p:nvPr/>
          </p:nvSpPr>
          <p:spPr bwMode="auto">
            <a:xfrm flipH="1">
              <a:off x="32" y="50"/>
              <a:ext cx="298"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64" name="Line 1719"/>
            <p:cNvSpPr>
              <a:spLocks noChangeShapeType="1"/>
            </p:cNvSpPr>
            <p:nvPr/>
          </p:nvSpPr>
          <p:spPr bwMode="auto">
            <a:xfrm flipH="1">
              <a:off x="179" y="42"/>
              <a:ext cx="14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65" name="Line 1720"/>
            <p:cNvSpPr>
              <a:spLocks noChangeShapeType="1"/>
            </p:cNvSpPr>
            <p:nvPr/>
          </p:nvSpPr>
          <p:spPr bwMode="auto">
            <a:xfrm flipH="1">
              <a:off x="28" y="44"/>
              <a:ext cx="15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66" name="Freeform 1721"/>
            <p:cNvSpPr>
              <a:spLocks/>
            </p:cNvSpPr>
            <p:nvPr/>
          </p:nvSpPr>
          <p:spPr bwMode="auto">
            <a:xfrm>
              <a:off x="38" y="56"/>
              <a:ext cx="42" cy="9"/>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67" name="Freeform 1722"/>
            <p:cNvSpPr>
              <a:spLocks/>
            </p:cNvSpPr>
            <p:nvPr/>
          </p:nvSpPr>
          <p:spPr bwMode="auto">
            <a:xfrm>
              <a:off x="37" y="58"/>
              <a:ext cx="44" cy="45"/>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68" name="Freeform 1723"/>
            <p:cNvSpPr>
              <a:spLocks/>
            </p:cNvSpPr>
            <p:nvPr/>
          </p:nvSpPr>
          <p:spPr bwMode="auto">
            <a:xfrm>
              <a:off x="274" y="62"/>
              <a:ext cx="12" cy="41"/>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69" name="Freeform 1724"/>
            <p:cNvSpPr>
              <a:spLocks/>
            </p:cNvSpPr>
            <p:nvPr/>
          </p:nvSpPr>
          <p:spPr bwMode="auto">
            <a:xfrm>
              <a:off x="242" y="66"/>
              <a:ext cx="13" cy="37"/>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70" name="Freeform 1725"/>
            <p:cNvSpPr>
              <a:spLocks/>
            </p:cNvSpPr>
            <p:nvPr/>
          </p:nvSpPr>
          <p:spPr bwMode="auto">
            <a:xfrm>
              <a:off x="243" y="60"/>
              <a:ext cx="11" cy="9"/>
            </a:xfrm>
            <a:custGeom>
              <a:avLst/>
              <a:gdLst>
                <a:gd name="T0" fmla="*/ 11 w 11"/>
                <a:gd name="T1" fmla="*/ 0 h 9"/>
                <a:gd name="T2" fmla="*/ 7 w 11"/>
                <a:gd name="T3" fmla="*/ 2 h 9"/>
                <a:gd name="T4" fmla="*/ 3 w 11"/>
                <a:gd name="T5" fmla="*/ 5 h 9"/>
                <a:gd name="T6" fmla="*/ 0 w 11"/>
                <a:gd name="T7" fmla="*/ 9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9">
                  <a:moveTo>
                    <a:pt x="11" y="0"/>
                  </a:moveTo>
                  <a:lnTo>
                    <a:pt x="7" y="2"/>
                  </a:lnTo>
                  <a:lnTo>
                    <a:pt x="3" y="5"/>
                  </a:lnTo>
                  <a:lnTo>
                    <a:pt x="0" y="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71" name="Freeform 1726"/>
            <p:cNvSpPr>
              <a:spLocks/>
            </p:cNvSpPr>
            <p:nvPr/>
          </p:nvSpPr>
          <p:spPr bwMode="auto">
            <a:xfrm>
              <a:off x="234" y="69"/>
              <a:ext cx="9" cy="21"/>
            </a:xfrm>
            <a:custGeom>
              <a:avLst/>
              <a:gdLst>
                <a:gd name="T0" fmla="*/ 9 w 9"/>
                <a:gd name="T1" fmla="*/ 0 h 21"/>
                <a:gd name="T2" fmla="*/ 4 w 9"/>
                <a:gd name="T3" fmla="*/ 10 h 21"/>
                <a:gd name="T4" fmla="*/ 0 w 9"/>
                <a:gd name="T5" fmla="*/ 21 h 21"/>
                <a:gd name="T6" fmla="*/ 0 60000 65536"/>
                <a:gd name="T7" fmla="*/ 0 60000 65536"/>
                <a:gd name="T8" fmla="*/ 0 60000 65536"/>
              </a:gdLst>
              <a:ahLst/>
              <a:cxnLst>
                <a:cxn ang="T6">
                  <a:pos x="T0" y="T1"/>
                </a:cxn>
                <a:cxn ang="T7">
                  <a:pos x="T2" y="T3"/>
                </a:cxn>
                <a:cxn ang="T8">
                  <a:pos x="T4" y="T5"/>
                </a:cxn>
              </a:cxnLst>
              <a:rect l="0" t="0" r="r" b="b"/>
              <a:pathLst>
                <a:path w="9" h="21">
                  <a:moveTo>
                    <a:pt x="9" y="0"/>
                  </a:moveTo>
                  <a:lnTo>
                    <a:pt x="4" y="10"/>
                  </a:lnTo>
                  <a:lnTo>
                    <a:pt x="0"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72" name="Line 1727"/>
            <p:cNvSpPr>
              <a:spLocks noChangeShapeType="1"/>
            </p:cNvSpPr>
            <p:nvPr/>
          </p:nvSpPr>
          <p:spPr bwMode="auto">
            <a:xfrm flipH="1" flipV="1">
              <a:off x="288" y="70"/>
              <a:ext cx="7"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73" name="Freeform 1728"/>
            <p:cNvSpPr>
              <a:spLocks/>
            </p:cNvSpPr>
            <p:nvPr/>
          </p:nvSpPr>
          <p:spPr bwMode="auto">
            <a:xfrm>
              <a:off x="33" y="65"/>
              <a:ext cx="5" cy="19"/>
            </a:xfrm>
            <a:custGeom>
              <a:avLst/>
              <a:gdLst>
                <a:gd name="T0" fmla="*/ 5 w 5"/>
                <a:gd name="T1" fmla="*/ 0 h 19"/>
                <a:gd name="T2" fmla="*/ 2 w 5"/>
                <a:gd name="T3" fmla="*/ 9 h 19"/>
                <a:gd name="T4" fmla="*/ 0 w 5"/>
                <a:gd name="T5" fmla="*/ 19 h 19"/>
                <a:gd name="T6" fmla="*/ 0 60000 65536"/>
                <a:gd name="T7" fmla="*/ 0 60000 65536"/>
                <a:gd name="T8" fmla="*/ 0 60000 65536"/>
              </a:gdLst>
              <a:ahLst/>
              <a:cxnLst>
                <a:cxn ang="T6">
                  <a:pos x="T0" y="T1"/>
                </a:cxn>
                <a:cxn ang="T7">
                  <a:pos x="T2" y="T3"/>
                </a:cxn>
                <a:cxn ang="T8">
                  <a:pos x="T4" y="T5"/>
                </a:cxn>
              </a:cxnLst>
              <a:rect l="0" t="0" r="r" b="b"/>
              <a:pathLst>
                <a:path w="5" h="19">
                  <a:moveTo>
                    <a:pt x="5" y="0"/>
                  </a:moveTo>
                  <a:lnTo>
                    <a:pt x="2"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74" name="Freeform 1729"/>
            <p:cNvSpPr>
              <a:spLocks/>
            </p:cNvSpPr>
            <p:nvPr/>
          </p:nvSpPr>
          <p:spPr bwMode="auto">
            <a:xfrm>
              <a:off x="80" y="65"/>
              <a:ext cx="12" cy="24"/>
            </a:xfrm>
            <a:custGeom>
              <a:avLst/>
              <a:gdLst>
                <a:gd name="T0" fmla="*/ 12 w 12"/>
                <a:gd name="T1" fmla="*/ 24 h 24"/>
                <a:gd name="T2" fmla="*/ 7 w 12"/>
                <a:gd name="T3" fmla="*/ 11 h 24"/>
                <a:gd name="T4" fmla="*/ 0 w 12"/>
                <a:gd name="T5" fmla="*/ 0 h 24"/>
                <a:gd name="T6" fmla="*/ 0 60000 65536"/>
                <a:gd name="T7" fmla="*/ 0 60000 65536"/>
                <a:gd name="T8" fmla="*/ 0 60000 65536"/>
              </a:gdLst>
              <a:ahLst/>
              <a:cxnLst>
                <a:cxn ang="T6">
                  <a:pos x="T0" y="T1"/>
                </a:cxn>
                <a:cxn ang="T7">
                  <a:pos x="T2" y="T3"/>
                </a:cxn>
                <a:cxn ang="T8">
                  <a:pos x="T4" y="T5"/>
                </a:cxn>
              </a:cxnLst>
              <a:rect l="0" t="0" r="r" b="b"/>
              <a:pathLst>
                <a:path w="12" h="24">
                  <a:moveTo>
                    <a:pt x="12" y="24"/>
                  </a:moveTo>
                  <a:lnTo>
                    <a:pt x="7"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75" name="Line 1730"/>
            <p:cNvSpPr>
              <a:spLocks noChangeShapeType="1"/>
            </p:cNvSpPr>
            <p:nvPr/>
          </p:nvSpPr>
          <p:spPr bwMode="auto">
            <a:xfrm flipH="1">
              <a:off x="92" y="88"/>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76" name="Line 1731"/>
            <p:cNvSpPr>
              <a:spLocks noChangeShapeType="1"/>
            </p:cNvSpPr>
            <p:nvPr/>
          </p:nvSpPr>
          <p:spPr bwMode="auto">
            <a:xfrm>
              <a:off x="114" y="88"/>
              <a:ext cx="8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77" name="Line 1732"/>
            <p:cNvSpPr>
              <a:spLocks noChangeShapeType="1"/>
            </p:cNvSpPr>
            <p:nvPr/>
          </p:nvSpPr>
          <p:spPr bwMode="auto">
            <a:xfrm>
              <a:off x="201" y="88"/>
              <a:ext cx="3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78" name="Line 1733"/>
            <p:cNvSpPr>
              <a:spLocks noChangeShapeType="1"/>
            </p:cNvSpPr>
            <p:nvPr/>
          </p:nvSpPr>
          <p:spPr bwMode="auto">
            <a:xfrm>
              <a:off x="92" y="90"/>
              <a:ext cx="14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79" name="Freeform 1734"/>
            <p:cNvSpPr>
              <a:spLocks/>
            </p:cNvSpPr>
            <p:nvPr/>
          </p:nvSpPr>
          <p:spPr bwMode="auto">
            <a:xfrm>
              <a:off x="31" y="84"/>
              <a:ext cx="2" cy="2"/>
            </a:xfrm>
            <a:custGeom>
              <a:avLst/>
              <a:gdLst>
                <a:gd name="T0" fmla="*/ 0 w 2"/>
                <a:gd name="T1" fmla="*/ 2 h 2"/>
                <a:gd name="T2" fmla="*/ 1 w 2"/>
                <a:gd name="T3" fmla="*/ 2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2"/>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80" name="Line 1735"/>
            <p:cNvSpPr>
              <a:spLocks noChangeShapeType="1"/>
            </p:cNvSpPr>
            <p:nvPr/>
          </p:nvSpPr>
          <p:spPr bwMode="auto">
            <a:xfrm flipH="1">
              <a:off x="10" y="86"/>
              <a:ext cx="2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1" name="Line 1736"/>
            <p:cNvSpPr>
              <a:spLocks noChangeShapeType="1"/>
            </p:cNvSpPr>
            <p:nvPr/>
          </p:nvSpPr>
          <p:spPr bwMode="auto">
            <a:xfrm>
              <a:off x="0" y="73"/>
              <a:ext cx="3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2" name="Line 1737"/>
            <p:cNvSpPr>
              <a:spLocks noChangeShapeType="1"/>
            </p:cNvSpPr>
            <p:nvPr/>
          </p:nvSpPr>
          <p:spPr bwMode="auto">
            <a:xfrm>
              <a:off x="0" y="7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3" name="Line 1738"/>
            <p:cNvSpPr>
              <a:spLocks noChangeShapeType="1"/>
            </p:cNvSpPr>
            <p:nvPr/>
          </p:nvSpPr>
          <p:spPr bwMode="auto">
            <a:xfrm>
              <a:off x="10" y="67"/>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4" name="Line 1739"/>
            <p:cNvSpPr>
              <a:spLocks noChangeShapeType="1"/>
            </p:cNvSpPr>
            <p:nvPr/>
          </p:nvSpPr>
          <p:spPr bwMode="auto">
            <a:xfrm>
              <a:off x="10" y="68"/>
              <a:ext cx="2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5" name="Line 1740"/>
            <p:cNvSpPr>
              <a:spLocks noChangeShapeType="1"/>
            </p:cNvSpPr>
            <p:nvPr/>
          </p:nvSpPr>
          <p:spPr bwMode="auto">
            <a:xfrm>
              <a:off x="5" y="79"/>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6" name="Line 1741"/>
            <p:cNvSpPr>
              <a:spLocks noChangeShapeType="1"/>
            </p:cNvSpPr>
            <p:nvPr/>
          </p:nvSpPr>
          <p:spPr bwMode="auto">
            <a:xfrm>
              <a:off x="7" y="8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7" name="Line 1742"/>
            <p:cNvSpPr>
              <a:spLocks noChangeShapeType="1"/>
            </p:cNvSpPr>
            <p:nvPr/>
          </p:nvSpPr>
          <p:spPr bwMode="auto">
            <a:xfrm>
              <a:off x="8" y="82"/>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8" name="Line 1743"/>
            <p:cNvSpPr>
              <a:spLocks noChangeShapeType="1"/>
            </p:cNvSpPr>
            <p:nvPr/>
          </p:nvSpPr>
          <p:spPr bwMode="auto">
            <a:xfrm>
              <a:off x="4" y="77"/>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89" name="Line 1744"/>
            <p:cNvSpPr>
              <a:spLocks noChangeShapeType="1"/>
            </p:cNvSpPr>
            <p:nvPr/>
          </p:nvSpPr>
          <p:spPr bwMode="auto">
            <a:xfrm flipH="1" flipV="1">
              <a:off x="3" y="73"/>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90" name="Freeform 1745"/>
            <p:cNvSpPr>
              <a:spLocks/>
            </p:cNvSpPr>
            <p:nvPr/>
          </p:nvSpPr>
          <p:spPr bwMode="auto">
            <a:xfrm>
              <a:off x="3" y="77"/>
              <a:ext cx="1" cy="2"/>
            </a:xfrm>
            <a:custGeom>
              <a:avLst/>
              <a:gdLst>
                <a:gd name="T0" fmla="*/ 1 w 1"/>
                <a:gd name="T1" fmla="*/ 0 h 2"/>
                <a:gd name="T2" fmla="*/ 0 w 1"/>
                <a:gd name="T3" fmla="*/ 0 h 2"/>
                <a:gd name="T4" fmla="*/ 0 w 1"/>
                <a:gd name="T5" fmla="*/ 1 h 2"/>
                <a:gd name="T6" fmla="*/ 1 w 1"/>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lnTo>
                    <a:pt x="0" y="0"/>
                  </a:ln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91" name="Line 1746"/>
            <p:cNvSpPr>
              <a:spLocks noChangeShapeType="1"/>
            </p:cNvSpPr>
            <p:nvPr/>
          </p:nvSpPr>
          <p:spPr bwMode="auto">
            <a:xfrm flipH="1">
              <a:off x="33" y="6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92" name="Line 1747"/>
            <p:cNvSpPr>
              <a:spLocks noChangeShapeType="1"/>
            </p:cNvSpPr>
            <p:nvPr/>
          </p:nvSpPr>
          <p:spPr bwMode="auto">
            <a:xfrm>
              <a:off x="13" y="77"/>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93" name="Line 1748"/>
            <p:cNvSpPr>
              <a:spLocks noChangeShapeType="1"/>
            </p:cNvSpPr>
            <p:nvPr/>
          </p:nvSpPr>
          <p:spPr bwMode="auto">
            <a:xfrm>
              <a:off x="1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94" name="Line 1749"/>
            <p:cNvSpPr>
              <a:spLocks noChangeShapeType="1"/>
            </p:cNvSpPr>
            <p:nvPr/>
          </p:nvSpPr>
          <p:spPr bwMode="auto">
            <a:xfrm>
              <a:off x="1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395" name="Freeform 1750"/>
            <p:cNvSpPr>
              <a:spLocks/>
            </p:cNvSpPr>
            <p:nvPr/>
          </p:nvSpPr>
          <p:spPr bwMode="auto">
            <a:xfrm>
              <a:off x="4" y="77"/>
              <a:ext cx="25" cy="1"/>
            </a:xfrm>
            <a:custGeom>
              <a:avLst/>
              <a:gdLst>
                <a:gd name="T0" fmla="*/ 25 w 25"/>
                <a:gd name="T1" fmla="*/ 1 h 1"/>
                <a:gd name="T2" fmla="*/ 12 w 25"/>
                <a:gd name="T3" fmla="*/ 0 h 1"/>
                <a:gd name="T4" fmla="*/ 0 w 25"/>
                <a:gd name="T5" fmla="*/ 0 h 1"/>
                <a:gd name="T6" fmla="*/ 0 60000 65536"/>
                <a:gd name="T7" fmla="*/ 0 60000 65536"/>
                <a:gd name="T8" fmla="*/ 0 60000 65536"/>
              </a:gdLst>
              <a:ahLst/>
              <a:cxnLst>
                <a:cxn ang="T6">
                  <a:pos x="T0" y="T1"/>
                </a:cxn>
                <a:cxn ang="T7">
                  <a:pos x="T2" y="T3"/>
                </a:cxn>
                <a:cxn ang="T8">
                  <a:pos x="T4" y="T5"/>
                </a:cxn>
              </a:cxnLst>
              <a:rect l="0" t="0" r="r" b="b"/>
              <a:pathLst>
                <a:path w="25" h="1">
                  <a:moveTo>
                    <a:pt x="25" y="1"/>
                  </a:moveTo>
                  <a:lnTo>
                    <a:pt x="1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96" name="Freeform 1751"/>
            <p:cNvSpPr>
              <a:spLocks/>
            </p:cNvSpPr>
            <p:nvPr/>
          </p:nvSpPr>
          <p:spPr bwMode="auto">
            <a:xfrm>
              <a:off x="10" y="47"/>
              <a:ext cx="3" cy="22"/>
            </a:xfrm>
            <a:custGeom>
              <a:avLst/>
              <a:gdLst>
                <a:gd name="T0" fmla="*/ 3 w 3"/>
                <a:gd name="T1" fmla="*/ 0 h 22"/>
                <a:gd name="T2" fmla="*/ 1 w 3"/>
                <a:gd name="T3" fmla="*/ 7 h 22"/>
                <a:gd name="T4" fmla="*/ 0 w 3"/>
                <a:gd name="T5" fmla="*/ 14 h 22"/>
                <a:gd name="T6" fmla="*/ 0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97" name="Freeform 1752"/>
            <p:cNvSpPr>
              <a:spLocks/>
            </p:cNvSpPr>
            <p:nvPr/>
          </p:nvSpPr>
          <p:spPr bwMode="auto">
            <a:xfrm>
              <a:off x="9" y="48"/>
              <a:ext cx="2" cy="20"/>
            </a:xfrm>
            <a:custGeom>
              <a:avLst/>
              <a:gdLst>
                <a:gd name="T0" fmla="*/ 2 w 2"/>
                <a:gd name="T1" fmla="*/ 0 h 20"/>
                <a:gd name="T2" fmla="*/ 0 w 2"/>
                <a:gd name="T3" fmla="*/ 10 h 20"/>
                <a:gd name="T4" fmla="*/ 0 w 2"/>
                <a:gd name="T5" fmla="*/ 20 h 20"/>
                <a:gd name="T6" fmla="*/ 0 60000 65536"/>
                <a:gd name="T7" fmla="*/ 0 60000 65536"/>
                <a:gd name="T8" fmla="*/ 0 60000 65536"/>
              </a:gdLst>
              <a:ahLst/>
              <a:cxnLst>
                <a:cxn ang="T6">
                  <a:pos x="T0" y="T1"/>
                </a:cxn>
                <a:cxn ang="T7">
                  <a:pos x="T2" y="T3"/>
                </a:cxn>
                <a:cxn ang="T8">
                  <a:pos x="T4" y="T5"/>
                </a:cxn>
              </a:cxnLst>
              <a:rect l="0" t="0" r="r" b="b"/>
              <a:pathLst>
                <a:path w="2" h="20">
                  <a:moveTo>
                    <a:pt x="2" y="0"/>
                  </a:moveTo>
                  <a:lnTo>
                    <a:pt x="0" y="10"/>
                  </a:lnTo>
                  <a:lnTo>
                    <a:pt x="0" y="2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98" name="Freeform 1753"/>
            <p:cNvSpPr>
              <a:spLocks/>
            </p:cNvSpPr>
            <p:nvPr/>
          </p:nvSpPr>
          <p:spPr bwMode="auto">
            <a:xfrm>
              <a:off x="3" y="46"/>
              <a:ext cx="3" cy="22"/>
            </a:xfrm>
            <a:custGeom>
              <a:avLst/>
              <a:gdLst>
                <a:gd name="T0" fmla="*/ 3 w 3"/>
                <a:gd name="T1" fmla="*/ 0 h 22"/>
                <a:gd name="T2" fmla="*/ 1 w 3"/>
                <a:gd name="T3" fmla="*/ 7 h 22"/>
                <a:gd name="T4" fmla="*/ 0 w 3"/>
                <a:gd name="T5" fmla="*/ 15 h 22"/>
                <a:gd name="T6" fmla="*/ 1 w 3"/>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2">
                  <a:moveTo>
                    <a:pt x="3" y="0"/>
                  </a:moveTo>
                  <a:lnTo>
                    <a:pt x="1" y="7"/>
                  </a:lnTo>
                  <a:lnTo>
                    <a:pt x="0" y="15"/>
                  </a:lnTo>
                  <a:lnTo>
                    <a:pt x="1"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399" name="Line 1754"/>
            <p:cNvSpPr>
              <a:spLocks noChangeShapeType="1"/>
            </p:cNvSpPr>
            <p:nvPr/>
          </p:nvSpPr>
          <p:spPr bwMode="auto">
            <a:xfrm flipH="1" flipV="1">
              <a:off x="10" y="46"/>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00" name="Line 1755"/>
            <p:cNvSpPr>
              <a:spLocks noChangeShapeType="1"/>
            </p:cNvSpPr>
            <p:nvPr/>
          </p:nvSpPr>
          <p:spPr bwMode="auto">
            <a:xfrm>
              <a:off x="7" y="45"/>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01" name="Line 1756"/>
            <p:cNvSpPr>
              <a:spLocks noChangeShapeType="1"/>
            </p:cNvSpPr>
            <p:nvPr/>
          </p:nvSpPr>
          <p:spPr bwMode="auto">
            <a:xfrm flipH="1">
              <a:off x="6" y="4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02" name="Line 1757"/>
            <p:cNvSpPr>
              <a:spLocks noChangeShapeType="1"/>
            </p:cNvSpPr>
            <p:nvPr/>
          </p:nvSpPr>
          <p:spPr bwMode="auto">
            <a:xfrm flipH="1" flipV="1">
              <a:off x="11" y="43"/>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03" name="Line 1758"/>
            <p:cNvSpPr>
              <a:spLocks noChangeShapeType="1"/>
            </p:cNvSpPr>
            <p:nvPr/>
          </p:nvSpPr>
          <p:spPr bwMode="auto">
            <a:xfrm>
              <a:off x="9" y="69"/>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04" name="Line 1759"/>
            <p:cNvSpPr>
              <a:spLocks noChangeShapeType="1"/>
            </p:cNvSpPr>
            <p:nvPr/>
          </p:nvSpPr>
          <p:spPr bwMode="auto">
            <a:xfrm>
              <a:off x="5" y="4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05" name="Freeform 1760"/>
            <p:cNvSpPr>
              <a:spLocks/>
            </p:cNvSpPr>
            <p:nvPr/>
          </p:nvSpPr>
          <p:spPr bwMode="auto">
            <a:xfrm>
              <a:off x="5" y="49"/>
              <a:ext cx="2" cy="19"/>
            </a:xfrm>
            <a:custGeom>
              <a:avLst/>
              <a:gdLst>
                <a:gd name="T0" fmla="*/ 2 w 2"/>
                <a:gd name="T1" fmla="*/ 0 h 19"/>
                <a:gd name="T2" fmla="*/ 1 w 2"/>
                <a:gd name="T3" fmla="*/ 9 h 19"/>
                <a:gd name="T4" fmla="*/ 0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1"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06" name="Freeform 1761"/>
            <p:cNvSpPr>
              <a:spLocks/>
            </p:cNvSpPr>
            <p:nvPr/>
          </p:nvSpPr>
          <p:spPr bwMode="auto">
            <a:xfrm>
              <a:off x="7" y="49"/>
              <a:ext cx="1" cy="19"/>
            </a:xfrm>
            <a:custGeom>
              <a:avLst/>
              <a:gdLst>
                <a:gd name="T0" fmla="*/ 1 w 1"/>
                <a:gd name="T1" fmla="*/ 0 h 19"/>
                <a:gd name="T2" fmla="*/ 0 w 1"/>
                <a:gd name="T3" fmla="*/ 9 h 19"/>
                <a:gd name="T4" fmla="*/ 0 w 1"/>
                <a:gd name="T5" fmla="*/ 19 h 19"/>
                <a:gd name="T6" fmla="*/ 0 60000 65536"/>
                <a:gd name="T7" fmla="*/ 0 60000 65536"/>
                <a:gd name="T8" fmla="*/ 0 60000 65536"/>
              </a:gdLst>
              <a:ahLst/>
              <a:cxnLst>
                <a:cxn ang="T6">
                  <a:pos x="T0" y="T1"/>
                </a:cxn>
                <a:cxn ang="T7">
                  <a:pos x="T2" y="T3"/>
                </a:cxn>
                <a:cxn ang="T8">
                  <a:pos x="T4" y="T5"/>
                </a:cxn>
              </a:cxnLst>
              <a:rect l="0" t="0" r="r" b="b"/>
              <a:pathLst>
                <a:path w="1" h="19">
                  <a:moveTo>
                    <a:pt x="1" y="0"/>
                  </a:moveTo>
                  <a:lnTo>
                    <a:pt x="0" y="9"/>
                  </a:lnTo>
                  <a:lnTo>
                    <a:pt x="0"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07" name="Line 1762"/>
            <p:cNvSpPr>
              <a:spLocks noChangeShapeType="1"/>
            </p:cNvSpPr>
            <p:nvPr/>
          </p:nvSpPr>
          <p:spPr bwMode="auto">
            <a:xfrm>
              <a:off x="4" y="5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08" name="Line 1763"/>
            <p:cNvSpPr>
              <a:spLocks noChangeShapeType="1"/>
            </p:cNvSpPr>
            <p:nvPr/>
          </p:nvSpPr>
          <p:spPr bwMode="auto">
            <a:xfrm>
              <a:off x="3" y="62"/>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09" name="Freeform 1764"/>
            <p:cNvSpPr>
              <a:spLocks/>
            </p:cNvSpPr>
            <p:nvPr/>
          </p:nvSpPr>
          <p:spPr bwMode="auto">
            <a:xfrm>
              <a:off x="7" y="49"/>
              <a:ext cx="2" cy="19"/>
            </a:xfrm>
            <a:custGeom>
              <a:avLst/>
              <a:gdLst>
                <a:gd name="T0" fmla="*/ 2 w 2"/>
                <a:gd name="T1" fmla="*/ 0 h 19"/>
                <a:gd name="T2" fmla="*/ 0 w 2"/>
                <a:gd name="T3" fmla="*/ 9 h 19"/>
                <a:gd name="T4" fmla="*/ 1 w 2"/>
                <a:gd name="T5" fmla="*/ 19 h 19"/>
                <a:gd name="T6" fmla="*/ 0 60000 65536"/>
                <a:gd name="T7" fmla="*/ 0 60000 65536"/>
                <a:gd name="T8" fmla="*/ 0 60000 65536"/>
              </a:gdLst>
              <a:ahLst/>
              <a:cxnLst>
                <a:cxn ang="T6">
                  <a:pos x="T0" y="T1"/>
                </a:cxn>
                <a:cxn ang="T7">
                  <a:pos x="T2" y="T3"/>
                </a:cxn>
                <a:cxn ang="T8">
                  <a:pos x="T4" y="T5"/>
                </a:cxn>
              </a:cxnLst>
              <a:rect l="0" t="0" r="r" b="b"/>
              <a:pathLst>
                <a:path w="2" h="19">
                  <a:moveTo>
                    <a:pt x="2" y="0"/>
                  </a:moveTo>
                  <a:lnTo>
                    <a:pt x="0" y="9"/>
                  </a:lnTo>
                  <a:lnTo>
                    <a:pt x="1" y="1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10" name="Line 1765"/>
            <p:cNvSpPr>
              <a:spLocks noChangeShapeType="1"/>
            </p:cNvSpPr>
            <p:nvPr/>
          </p:nvSpPr>
          <p:spPr bwMode="auto">
            <a:xfrm>
              <a:off x="4" y="5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11" name="Line 1766"/>
            <p:cNvSpPr>
              <a:spLocks noChangeShapeType="1"/>
            </p:cNvSpPr>
            <p:nvPr/>
          </p:nvSpPr>
          <p:spPr bwMode="auto">
            <a:xfrm>
              <a:off x="111" y="73"/>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12" name="Line 1767"/>
            <p:cNvSpPr>
              <a:spLocks noChangeShapeType="1"/>
            </p:cNvSpPr>
            <p:nvPr/>
          </p:nvSpPr>
          <p:spPr bwMode="auto">
            <a:xfrm>
              <a:off x="90" y="82"/>
              <a:ext cx="14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13" name="Line 1768"/>
            <p:cNvSpPr>
              <a:spLocks noChangeShapeType="1"/>
            </p:cNvSpPr>
            <p:nvPr/>
          </p:nvSpPr>
          <p:spPr bwMode="auto">
            <a:xfrm>
              <a:off x="94" y="92"/>
              <a:ext cx="1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14" name="Freeform 1769"/>
            <p:cNvSpPr>
              <a:spLocks/>
            </p:cNvSpPr>
            <p:nvPr/>
          </p:nvSpPr>
          <p:spPr bwMode="auto">
            <a:xfrm>
              <a:off x="82" y="87"/>
              <a:ext cx="8" cy="2"/>
            </a:xfrm>
            <a:custGeom>
              <a:avLst/>
              <a:gdLst>
                <a:gd name="T0" fmla="*/ 8 w 8"/>
                <a:gd name="T1" fmla="*/ 0 h 2"/>
                <a:gd name="T2" fmla="*/ 4 w 8"/>
                <a:gd name="T3" fmla="*/ 0 h 2"/>
                <a:gd name="T4" fmla="*/ 0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8" y="0"/>
                  </a:moveTo>
                  <a:lnTo>
                    <a:pt x="4"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15" name="Freeform 1770"/>
            <p:cNvSpPr>
              <a:spLocks/>
            </p:cNvSpPr>
            <p:nvPr/>
          </p:nvSpPr>
          <p:spPr bwMode="auto">
            <a:xfrm>
              <a:off x="88" y="89"/>
              <a:ext cx="7" cy="2"/>
            </a:xfrm>
            <a:custGeom>
              <a:avLst/>
              <a:gdLst>
                <a:gd name="T0" fmla="*/ 0 w 7"/>
                <a:gd name="T1" fmla="*/ 0 h 2"/>
                <a:gd name="T2" fmla="*/ 3 w 7"/>
                <a:gd name="T3" fmla="*/ 2 h 2"/>
                <a:gd name="T4" fmla="*/ 7 w 7"/>
                <a:gd name="T5" fmla="*/ 2 h 2"/>
                <a:gd name="T6" fmla="*/ 0 60000 65536"/>
                <a:gd name="T7" fmla="*/ 0 60000 65536"/>
                <a:gd name="T8" fmla="*/ 0 60000 65536"/>
              </a:gdLst>
              <a:ahLst/>
              <a:cxnLst>
                <a:cxn ang="T6">
                  <a:pos x="T0" y="T1"/>
                </a:cxn>
                <a:cxn ang="T7">
                  <a:pos x="T2" y="T3"/>
                </a:cxn>
                <a:cxn ang="T8">
                  <a:pos x="T4" y="T5"/>
                </a:cxn>
              </a:cxnLst>
              <a:rect l="0" t="0" r="r" b="b"/>
              <a:pathLst>
                <a:path w="7" h="2">
                  <a:moveTo>
                    <a:pt x="0" y="0"/>
                  </a:moveTo>
                  <a:lnTo>
                    <a:pt x="3" y="2"/>
                  </a:lnTo>
                  <a:lnTo>
                    <a:pt x="7"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16" name="Freeform 1771"/>
            <p:cNvSpPr>
              <a:spLocks/>
            </p:cNvSpPr>
            <p:nvPr/>
          </p:nvSpPr>
          <p:spPr bwMode="auto">
            <a:xfrm>
              <a:off x="207" y="91"/>
              <a:ext cx="6" cy="1"/>
            </a:xfrm>
            <a:custGeom>
              <a:avLst/>
              <a:gdLst>
                <a:gd name="T0" fmla="*/ 0 w 6"/>
                <a:gd name="T1" fmla="*/ 0 h 1"/>
                <a:gd name="T2" fmla="*/ 2 w 6"/>
                <a:gd name="T3" fmla="*/ 1 h 1"/>
                <a:gd name="T4" fmla="*/ 4 w 6"/>
                <a:gd name="T5" fmla="*/ 1 h 1"/>
                <a:gd name="T6" fmla="*/ 6 w 6"/>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1">
                  <a:moveTo>
                    <a:pt x="0" y="0"/>
                  </a:moveTo>
                  <a:lnTo>
                    <a:pt x="2" y="1"/>
                  </a:lnTo>
                  <a:lnTo>
                    <a:pt x="4" y="1"/>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17" name="Freeform 1772"/>
            <p:cNvSpPr>
              <a:spLocks/>
            </p:cNvSpPr>
            <p:nvPr/>
          </p:nvSpPr>
          <p:spPr bwMode="auto">
            <a:xfrm>
              <a:off x="213" y="91"/>
              <a:ext cx="11" cy="1"/>
            </a:xfrm>
            <a:custGeom>
              <a:avLst/>
              <a:gdLst>
                <a:gd name="T0" fmla="*/ 0 w 11"/>
                <a:gd name="T1" fmla="*/ 0 h 1"/>
                <a:gd name="T2" fmla="*/ 3 w 11"/>
                <a:gd name="T3" fmla="*/ 1 h 1"/>
                <a:gd name="T4" fmla="*/ 7 w 11"/>
                <a:gd name="T5" fmla="*/ 1 h 1"/>
                <a:gd name="T6" fmla="*/ 11 w 1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1">
                  <a:moveTo>
                    <a:pt x="0" y="0"/>
                  </a:moveTo>
                  <a:lnTo>
                    <a:pt x="3" y="1"/>
                  </a:lnTo>
                  <a:lnTo>
                    <a:pt x="7" y="1"/>
                  </a:lnTo>
                  <a:lnTo>
                    <a:pt x="1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18" name="Freeform 1773"/>
            <p:cNvSpPr>
              <a:spLocks/>
            </p:cNvSpPr>
            <p:nvPr/>
          </p:nvSpPr>
          <p:spPr bwMode="auto">
            <a:xfrm>
              <a:off x="224" y="91"/>
              <a:ext cx="6" cy="1"/>
            </a:xfrm>
            <a:custGeom>
              <a:avLst/>
              <a:gdLst>
                <a:gd name="T0" fmla="*/ 0 w 6"/>
                <a:gd name="T1" fmla="*/ 0 h 1"/>
                <a:gd name="T2" fmla="*/ 3 w 6"/>
                <a:gd name="T3" fmla="*/ 1 h 1"/>
                <a:gd name="T4" fmla="*/ 6 w 6"/>
                <a:gd name="T5" fmla="*/ 1 h 1"/>
                <a:gd name="T6" fmla="*/ 0 60000 65536"/>
                <a:gd name="T7" fmla="*/ 0 60000 65536"/>
                <a:gd name="T8" fmla="*/ 0 60000 65536"/>
              </a:gdLst>
              <a:ahLst/>
              <a:cxnLst>
                <a:cxn ang="T6">
                  <a:pos x="T0" y="T1"/>
                </a:cxn>
                <a:cxn ang="T7">
                  <a:pos x="T2" y="T3"/>
                </a:cxn>
                <a:cxn ang="T8">
                  <a:pos x="T4" y="T5"/>
                </a:cxn>
              </a:cxnLst>
              <a:rect l="0" t="0" r="r" b="b"/>
              <a:pathLst>
                <a:path w="6" h="1">
                  <a:moveTo>
                    <a:pt x="0" y="0"/>
                  </a:moveTo>
                  <a:lnTo>
                    <a:pt x="3" y="1"/>
                  </a:lnTo>
                  <a:lnTo>
                    <a:pt x="6"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19" name="Line 1774"/>
            <p:cNvSpPr>
              <a:spLocks noChangeShapeType="1"/>
            </p:cNvSpPr>
            <p:nvPr/>
          </p:nvSpPr>
          <p:spPr bwMode="auto">
            <a:xfrm flipV="1">
              <a:off x="230" y="91"/>
              <a:ext cx="1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20" name="Freeform 1775"/>
            <p:cNvSpPr>
              <a:spLocks/>
            </p:cNvSpPr>
            <p:nvPr/>
          </p:nvSpPr>
          <p:spPr bwMode="auto">
            <a:xfrm>
              <a:off x="240" y="43"/>
              <a:ext cx="8" cy="2"/>
            </a:xfrm>
            <a:custGeom>
              <a:avLst/>
              <a:gdLst>
                <a:gd name="T0" fmla="*/ 8 w 8"/>
                <a:gd name="T1" fmla="*/ 2 h 2"/>
                <a:gd name="T2" fmla="*/ 5 w 8"/>
                <a:gd name="T3" fmla="*/ 0 h 2"/>
                <a:gd name="T4" fmla="*/ 2 w 8"/>
                <a:gd name="T5" fmla="*/ 1 h 2"/>
                <a:gd name="T6" fmla="*/ 0 w 8"/>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2">
                  <a:moveTo>
                    <a:pt x="8" y="2"/>
                  </a:moveTo>
                  <a:lnTo>
                    <a:pt x="5" y="0"/>
                  </a:lnTo>
                  <a:lnTo>
                    <a:pt x="2"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21" name="Freeform 1776"/>
            <p:cNvSpPr>
              <a:spLocks/>
            </p:cNvSpPr>
            <p:nvPr/>
          </p:nvSpPr>
          <p:spPr bwMode="auto">
            <a:xfrm>
              <a:off x="240" y="48"/>
              <a:ext cx="8" cy="1"/>
            </a:xfrm>
            <a:custGeom>
              <a:avLst/>
              <a:gdLst>
                <a:gd name="T0" fmla="*/ 0 w 8"/>
                <a:gd name="T1" fmla="*/ 0 h 1"/>
                <a:gd name="T2" fmla="*/ 3 w 8"/>
                <a:gd name="T3" fmla="*/ 1 h 1"/>
                <a:gd name="T4" fmla="*/ 6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6"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22" name="Freeform 1777"/>
            <p:cNvSpPr>
              <a:spLocks/>
            </p:cNvSpPr>
            <p:nvPr/>
          </p:nvSpPr>
          <p:spPr bwMode="auto">
            <a:xfrm>
              <a:off x="249" y="44"/>
              <a:ext cx="3" cy="4"/>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4">
                  <a:moveTo>
                    <a:pt x="0" y="3"/>
                  </a:moveTo>
                  <a:lnTo>
                    <a:pt x="2" y="4"/>
                  </a:lnTo>
                  <a:lnTo>
                    <a:pt x="2" y="3"/>
                  </a:lnTo>
                  <a:lnTo>
                    <a:pt x="3" y="2"/>
                  </a:lnTo>
                  <a:lnTo>
                    <a:pt x="2" y="1"/>
                  </a:ln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23" name="Freeform 1778"/>
            <p:cNvSpPr>
              <a:spLocks/>
            </p:cNvSpPr>
            <p:nvPr/>
          </p:nvSpPr>
          <p:spPr bwMode="auto">
            <a:xfrm>
              <a:off x="251" y="47"/>
              <a:ext cx="5" cy="6"/>
            </a:xfrm>
            <a:custGeom>
              <a:avLst/>
              <a:gdLst>
                <a:gd name="T0" fmla="*/ 0 w 5"/>
                <a:gd name="T1" fmla="*/ 6 h 6"/>
                <a:gd name="T2" fmla="*/ 2 w 5"/>
                <a:gd name="T3" fmla="*/ 5 h 6"/>
                <a:gd name="T4" fmla="*/ 4 w 5"/>
                <a:gd name="T5" fmla="*/ 3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0" y="6"/>
                  </a:moveTo>
                  <a:lnTo>
                    <a:pt x="2" y="5"/>
                  </a:lnTo>
                  <a:lnTo>
                    <a:pt x="4" y="3"/>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24" name="Freeform 1779"/>
            <p:cNvSpPr>
              <a:spLocks/>
            </p:cNvSpPr>
            <p:nvPr/>
          </p:nvSpPr>
          <p:spPr bwMode="auto">
            <a:xfrm>
              <a:off x="44" y="66"/>
              <a:ext cx="30" cy="32"/>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25" name="Freeform 1780"/>
            <p:cNvSpPr>
              <a:spLocks/>
            </p:cNvSpPr>
            <p:nvPr/>
          </p:nvSpPr>
          <p:spPr bwMode="auto">
            <a:xfrm>
              <a:off x="49"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26" name="Freeform 1781"/>
            <p:cNvSpPr>
              <a:spLocks/>
            </p:cNvSpPr>
            <p:nvPr/>
          </p:nvSpPr>
          <p:spPr bwMode="auto">
            <a:xfrm>
              <a:off x="249" y="66"/>
              <a:ext cx="30" cy="32"/>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27" name="Freeform 1782"/>
            <p:cNvSpPr>
              <a:spLocks/>
            </p:cNvSpPr>
            <p:nvPr/>
          </p:nvSpPr>
          <p:spPr bwMode="auto">
            <a:xfrm>
              <a:off x="254" y="71"/>
              <a:ext cx="20" cy="22"/>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28" name="Line 1783"/>
            <p:cNvSpPr>
              <a:spLocks noChangeShapeType="1"/>
            </p:cNvSpPr>
            <p:nvPr/>
          </p:nvSpPr>
          <p:spPr bwMode="auto">
            <a:xfrm flipV="1">
              <a:off x="291" y="87"/>
              <a:ext cx="3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29" name="Line 1784"/>
            <p:cNvSpPr>
              <a:spLocks noChangeShapeType="1"/>
            </p:cNvSpPr>
            <p:nvPr/>
          </p:nvSpPr>
          <p:spPr bwMode="auto">
            <a:xfrm>
              <a:off x="286" y="89"/>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30" name="Freeform 1785"/>
            <p:cNvSpPr>
              <a:spLocks/>
            </p:cNvSpPr>
            <p:nvPr/>
          </p:nvSpPr>
          <p:spPr bwMode="auto">
            <a:xfrm>
              <a:off x="321" y="83"/>
              <a:ext cx="6" cy="4"/>
            </a:xfrm>
            <a:custGeom>
              <a:avLst/>
              <a:gdLst>
                <a:gd name="T0" fmla="*/ 0 w 6"/>
                <a:gd name="T1" fmla="*/ 4 h 4"/>
                <a:gd name="T2" fmla="*/ 4 w 6"/>
                <a:gd name="T3" fmla="*/ 2 h 4"/>
                <a:gd name="T4" fmla="*/ 6 w 6"/>
                <a:gd name="T5" fmla="*/ 0 h 4"/>
                <a:gd name="T6" fmla="*/ 0 60000 65536"/>
                <a:gd name="T7" fmla="*/ 0 60000 65536"/>
                <a:gd name="T8" fmla="*/ 0 60000 65536"/>
              </a:gdLst>
              <a:ahLst/>
              <a:cxnLst>
                <a:cxn ang="T6">
                  <a:pos x="T0" y="T1"/>
                </a:cxn>
                <a:cxn ang="T7">
                  <a:pos x="T2" y="T3"/>
                </a:cxn>
                <a:cxn ang="T8">
                  <a:pos x="T4" y="T5"/>
                </a:cxn>
              </a:cxnLst>
              <a:rect l="0" t="0" r="r" b="b"/>
              <a:pathLst>
                <a:path w="6" h="4">
                  <a:moveTo>
                    <a:pt x="0" y="4"/>
                  </a:moveTo>
                  <a:lnTo>
                    <a:pt x="4" y="2"/>
                  </a:lnTo>
                  <a:lnTo>
                    <a:pt x="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31" name="Freeform 1786"/>
            <p:cNvSpPr>
              <a:spLocks/>
            </p:cNvSpPr>
            <p:nvPr/>
          </p:nvSpPr>
          <p:spPr bwMode="auto">
            <a:xfrm>
              <a:off x="272" y="60"/>
              <a:ext cx="16" cy="10"/>
            </a:xfrm>
            <a:custGeom>
              <a:avLst/>
              <a:gdLst>
                <a:gd name="T0" fmla="*/ 16 w 16"/>
                <a:gd name="T1" fmla="*/ 10 h 10"/>
                <a:gd name="T2" fmla="*/ 13 w 16"/>
                <a:gd name="T3" fmla="*/ 6 h 10"/>
                <a:gd name="T4" fmla="*/ 9 w 16"/>
                <a:gd name="T5" fmla="*/ 3 h 10"/>
                <a:gd name="T6" fmla="*/ 5 w 16"/>
                <a:gd name="T7" fmla="*/ 1 h 10"/>
                <a:gd name="T8" fmla="*/ 0 w 16"/>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 h="10">
                  <a:moveTo>
                    <a:pt x="16" y="10"/>
                  </a:moveTo>
                  <a:lnTo>
                    <a:pt x="13" y="6"/>
                  </a:lnTo>
                  <a:lnTo>
                    <a:pt x="9" y="3"/>
                  </a:ln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32" name="Freeform 1787"/>
            <p:cNvSpPr>
              <a:spLocks/>
            </p:cNvSpPr>
            <p:nvPr/>
          </p:nvSpPr>
          <p:spPr bwMode="auto">
            <a:xfrm>
              <a:off x="254" y="59"/>
              <a:ext cx="18" cy="1"/>
            </a:xfrm>
            <a:custGeom>
              <a:avLst/>
              <a:gdLst>
                <a:gd name="T0" fmla="*/ 18 w 18"/>
                <a:gd name="T1" fmla="*/ 1 h 1"/>
                <a:gd name="T2" fmla="*/ 9 w 18"/>
                <a:gd name="T3" fmla="*/ 0 h 1"/>
                <a:gd name="T4" fmla="*/ 0 w 18"/>
                <a:gd name="T5" fmla="*/ 1 h 1"/>
                <a:gd name="T6" fmla="*/ 0 60000 65536"/>
                <a:gd name="T7" fmla="*/ 0 60000 65536"/>
                <a:gd name="T8" fmla="*/ 0 60000 65536"/>
              </a:gdLst>
              <a:ahLst/>
              <a:cxnLst>
                <a:cxn ang="T6">
                  <a:pos x="T0" y="T1"/>
                </a:cxn>
                <a:cxn ang="T7">
                  <a:pos x="T2" y="T3"/>
                </a:cxn>
                <a:cxn ang="T8">
                  <a:pos x="T4" y="T5"/>
                </a:cxn>
              </a:cxnLst>
              <a:rect l="0" t="0" r="r" b="b"/>
              <a:pathLst>
                <a:path w="18" h="1">
                  <a:moveTo>
                    <a:pt x="18" y="1"/>
                  </a:moveTo>
                  <a:lnTo>
                    <a:pt x="9"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33" name="Freeform 1788"/>
            <p:cNvSpPr>
              <a:spLocks/>
            </p:cNvSpPr>
            <p:nvPr/>
          </p:nvSpPr>
          <p:spPr bwMode="auto">
            <a:xfrm>
              <a:off x="33" y="84"/>
              <a:ext cx="3" cy="4"/>
            </a:xfrm>
            <a:custGeom>
              <a:avLst/>
              <a:gdLst>
                <a:gd name="T0" fmla="*/ 0 w 3"/>
                <a:gd name="T1" fmla="*/ 0 h 4"/>
                <a:gd name="T2" fmla="*/ 0 w 3"/>
                <a:gd name="T3" fmla="*/ 2 h 4"/>
                <a:gd name="T4" fmla="*/ 1 w 3"/>
                <a:gd name="T5" fmla="*/ 4 h 4"/>
                <a:gd name="T6" fmla="*/ 3 w 3"/>
                <a:gd name="T7" fmla="*/ 4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0"/>
                  </a:moveTo>
                  <a:lnTo>
                    <a:pt x="0" y="2"/>
                  </a:lnTo>
                  <a:lnTo>
                    <a:pt x="1" y="4"/>
                  </a:lnTo>
                  <a:lnTo>
                    <a:pt x="3"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34" name="Line 1789"/>
            <p:cNvSpPr>
              <a:spLocks noChangeShapeType="1"/>
            </p:cNvSpPr>
            <p:nvPr/>
          </p:nvSpPr>
          <p:spPr bwMode="auto">
            <a:xfrm>
              <a:off x="82" y="68"/>
              <a:ext cx="16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35" name="Line 1790"/>
            <p:cNvSpPr>
              <a:spLocks noChangeShapeType="1"/>
            </p:cNvSpPr>
            <p:nvPr/>
          </p:nvSpPr>
          <p:spPr bwMode="auto">
            <a:xfrm>
              <a:off x="84" y="70"/>
              <a:ext cx="15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36" name="Line 1791"/>
            <p:cNvSpPr>
              <a:spLocks noChangeShapeType="1"/>
            </p:cNvSpPr>
            <p:nvPr/>
          </p:nvSpPr>
          <p:spPr bwMode="auto">
            <a:xfrm>
              <a:off x="85" y="73"/>
              <a:ext cx="1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37" name="Freeform 1792"/>
            <p:cNvSpPr>
              <a:spLocks/>
            </p:cNvSpPr>
            <p:nvPr/>
          </p:nvSpPr>
          <p:spPr bwMode="auto">
            <a:xfrm>
              <a:off x="242" y="59"/>
              <a:ext cx="7" cy="8"/>
            </a:xfrm>
            <a:custGeom>
              <a:avLst/>
              <a:gdLst>
                <a:gd name="T0" fmla="*/ 7 w 7"/>
                <a:gd name="T1" fmla="*/ 0 h 8"/>
                <a:gd name="T2" fmla="*/ 3 w 7"/>
                <a:gd name="T3" fmla="*/ 3 h 8"/>
                <a:gd name="T4" fmla="*/ 0 w 7"/>
                <a:gd name="T5" fmla="*/ 8 h 8"/>
                <a:gd name="T6" fmla="*/ 0 60000 65536"/>
                <a:gd name="T7" fmla="*/ 0 60000 65536"/>
                <a:gd name="T8" fmla="*/ 0 60000 65536"/>
              </a:gdLst>
              <a:ahLst/>
              <a:cxnLst>
                <a:cxn ang="T6">
                  <a:pos x="T0" y="T1"/>
                </a:cxn>
                <a:cxn ang="T7">
                  <a:pos x="T2" y="T3"/>
                </a:cxn>
                <a:cxn ang="T8">
                  <a:pos x="T4" y="T5"/>
                </a:cxn>
              </a:cxnLst>
              <a:rect l="0" t="0" r="r" b="b"/>
              <a:pathLst>
                <a:path w="7" h="8">
                  <a:moveTo>
                    <a:pt x="7" y="0"/>
                  </a:moveTo>
                  <a:lnTo>
                    <a:pt x="3" y="3"/>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38" name="Line 1793"/>
            <p:cNvSpPr>
              <a:spLocks noChangeShapeType="1"/>
            </p:cNvSpPr>
            <p:nvPr/>
          </p:nvSpPr>
          <p:spPr bwMode="auto">
            <a:xfrm>
              <a:off x="204" y="6"/>
              <a:ext cx="2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39" name="Line 1794"/>
            <p:cNvSpPr>
              <a:spLocks noChangeShapeType="1"/>
            </p:cNvSpPr>
            <p:nvPr/>
          </p:nvSpPr>
          <p:spPr bwMode="auto">
            <a:xfrm flipV="1">
              <a:off x="290" y="68"/>
              <a:ext cx="5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0" name="Line 1795"/>
            <p:cNvSpPr>
              <a:spLocks noChangeShapeType="1"/>
            </p:cNvSpPr>
            <p:nvPr/>
          </p:nvSpPr>
          <p:spPr bwMode="auto">
            <a:xfrm flipV="1">
              <a:off x="288" y="71"/>
              <a:ext cx="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1" name="Line 1796"/>
            <p:cNvSpPr>
              <a:spLocks noChangeShapeType="1"/>
            </p:cNvSpPr>
            <p:nvPr/>
          </p:nvSpPr>
          <p:spPr bwMode="auto">
            <a:xfrm flipV="1">
              <a:off x="292" y="76"/>
              <a:ext cx="5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2" name="Line 1797"/>
            <p:cNvSpPr>
              <a:spLocks noChangeShapeType="1"/>
            </p:cNvSpPr>
            <p:nvPr/>
          </p:nvSpPr>
          <p:spPr bwMode="auto">
            <a:xfrm flipV="1">
              <a:off x="296" y="81"/>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3" name="Line 1798"/>
            <p:cNvSpPr>
              <a:spLocks noChangeShapeType="1"/>
            </p:cNvSpPr>
            <p:nvPr/>
          </p:nvSpPr>
          <p:spPr bwMode="auto">
            <a:xfrm flipH="1" flipV="1">
              <a:off x="233" y="7"/>
              <a:ext cx="10"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4" name="Line 1799"/>
            <p:cNvSpPr>
              <a:spLocks noChangeShapeType="1"/>
            </p:cNvSpPr>
            <p:nvPr/>
          </p:nvSpPr>
          <p:spPr bwMode="auto">
            <a:xfrm flipH="1">
              <a:off x="205" y="4"/>
              <a:ext cx="1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5" name="Line 1800"/>
            <p:cNvSpPr>
              <a:spLocks noChangeShapeType="1"/>
            </p:cNvSpPr>
            <p:nvPr/>
          </p:nvSpPr>
          <p:spPr bwMode="auto">
            <a:xfrm flipH="1" flipV="1">
              <a:off x="233" y="9"/>
              <a:ext cx="9"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6" name="Line 1801"/>
            <p:cNvSpPr>
              <a:spLocks noChangeShapeType="1"/>
            </p:cNvSpPr>
            <p:nvPr/>
          </p:nvSpPr>
          <p:spPr bwMode="auto">
            <a:xfrm flipH="1" flipV="1">
              <a:off x="233" y="10"/>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7" name="Line 1802"/>
            <p:cNvSpPr>
              <a:spLocks noChangeShapeType="1"/>
            </p:cNvSpPr>
            <p:nvPr/>
          </p:nvSpPr>
          <p:spPr bwMode="auto">
            <a:xfrm flipH="1" flipV="1">
              <a:off x="204" y="5"/>
              <a:ext cx="2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8" name="Line 1803"/>
            <p:cNvSpPr>
              <a:spLocks noChangeShapeType="1"/>
            </p:cNvSpPr>
            <p:nvPr/>
          </p:nvSpPr>
          <p:spPr bwMode="auto">
            <a:xfrm flipH="1" flipV="1">
              <a:off x="230" y="9"/>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49" name="Freeform 1804"/>
            <p:cNvSpPr>
              <a:spLocks/>
            </p:cNvSpPr>
            <p:nvPr/>
          </p:nvSpPr>
          <p:spPr bwMode="auto">
            <a:xfrm>
              <a:off x="242" y="15"/>
              <a:ext cx="15" cy="22"/>
            </a:xfrm>
            <a:custGeom>
              <a:avLst/>
              <a:gdLst>
                <a:gd name="T0" fmla="*/ 15 w 15"/>
                <a:gd name="T1" fmla="*/ 22 h 22"/>
                <a:gd name="T2" fmla="*/ 8 w 15"/>
                <a:gd name="T3" fmla="*/ 11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50" name="Freeform 1805"/>
            <p:cNvSpPr>
              <a:spLocks/>
            </p:cNvSpPr>
            <p:nvPr/>
          </p:nvSpPr>
          <p:spPr bwMode="auto">
            <a:xfrm>
              <a:off x="256" y="36"/>
              <a:ext cx="2" cy="2"/>
            </a:xfrm>
            <a:custGeom>
              <a:avLst/>
              <a:gdLst>
                <a:gd name="T0" fmla="*/ 0 w 2"/>
                <a:gd name="T1" fmla="*/ 1 h 2"/>
                <a:gd name="T2" fmla="*/ 1 w 2"/>
                <a:gd name="T3" fmla="*/ 2 h 2"/>
                <a:gd name="T4" fmla="*/ 2 w 2"/>
                <a:gd name="T5" fmla="*/ 1 h 2"/>
                <a:gd name="T6" fmla="*/ 2 w 2"/>
                <a:gd name="T7" fmla="*/ 0 h 2"/>
                <a:gd name="T8" fmla="*/ 2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lnTo>
                    <a:pt x="1" y="2"/>
                  </a:lnTo>
                  <a:lnTo>
                    <a:pt x="2"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51" name="Line 1806"/>
            <p:cNvSpPr>
              <a:spLocks noChangeShapeType="1"/>
            </p:cNvSpPr>
            <p:nvPr/>
          </p:nvSpPr>
          <p:spPr bwMode="auto">
            <a:xfrm flipH="1">
              <a:off x="0" y="68"/>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52" name="Line 1807"/>
            <p:cNvSpPr>
              <a:spLocks noChangeShapeType="1"/>
            </p:cNvSpPr>
            <p:nvPr/>
          </p:nvSpPr>
          <p:spPr bwMode="auto">
            <a:xfrm flipV="1">
              <a:off x="0" y="70"/>
              <a:ext cx="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53" name="Line 1808"/>
            <p:cNvSpPr>
              <a:spLocks noChangeShapeType="1"/>
            </p:cNvSpPr>
            <p:nvPr/>
          </p:nvSpPr>
          <p:spPr bwMode="auto">
            <a:xfrm>
              <a:off x="1" y="73"/>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54" name="Freeform 1809"/>
            <p:cNvSpPr>
              <a:spLocks/>
            </p:cNvSpPr>
            <p:nvPr/>
          </p:nvSpPr>
          <p:spPr bwMode="auto">
            <a:xfrm>
              <a:off x="2" y="79"/>
              <a:ext cx="3" cy="1"/>
            </a:xfrm>
            <a:custGeom>
              <a:avLst/>
              <a:gdLst>
                <a:gd name="T0" fmla="*/ 0 w 3"/>
                <a:gd name="T1" fmla="*/ 1 h 1"/>
                <a:gd name="T2" fmla="*/ 2 w 3"/>
                <a:gd name="T3" fmla="*/ 1 h 1"/>
                <a:gd name="T4" fmla="*/ 2 w 3"/>
                <a:gd name="T5" fmla="*/ 0 h 1"/>
                <a:gd name="T6" fmla="*/ 3 w 3"/>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1">
                  <a:moveTo>
                    <a:pt x="0" y="1"/>
                  </a:moveTo>
                  <a:lnTo>
                    <a:pt x="2" y="1"/>
                  </a:lnTo>
                  <a:lnTo>
                    <a:pt x="2" y="0"/>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55" name="Line 1810"/>
            <p:cNvSpPr>
              <a:spLocks noChangeShapeType="1"/>
            </p:cNvSpPr>
            <p:nvPr/>
          </p:nvSpPr>
          <p:spPr bwMode="auto">
            <a:xfrm>
              <a:off x="5" y="7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56" name="Line 1811"/>
            <p:cNvSpPr>
              <a:spLocks noChangeShapeType="1"/>
            </p:cNvSpPr>
            <p:nvPr/>
          </p:nvSpPr>
          <p:spPr bwMode="auto">
            <a:xfrm>
              <a:off x="5" y="81"/>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57" name="Line 1812"/>
            <p:cNvSpPr>
              <a:spLocks noChangeShapeType="1"/>
            </p:cNvSpPr>
            <p:nvPr/>
          </p:nvSpPr>
          <p:spPr bwMode="auto">
            <a:xfrm>
              <a:off x="7" y="8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58" name="Line 1813"/>
            <p:cNvSpPr>
              <a:spLocks noChangeShapeType="1"/>
            </p:cNvSpPr>
            <p:nvPr/>
          </p:nvSpPr>
          <p:spPr bwMode="auto">
            <a:xfrm>
              <a:off x="7" y="8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59" name="Line 1814"/>
            <p:cNvSpPr>
              <a:spLocks noChangeShapeType="1"/>
            </p:cNvSpPr>
            <p:nvPr/>
          </p:nvSpPr>
          <p:spPr bwMode="auto">
            <a:xfrm>
              <a:off x="8" y="82"/>
              <a:ext cx="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60" name="Line 1815"/>
            <p:cNvSpPr>
              <a:spLocks noChangeShapeType="1"/>
            </p:cNvSpPr>
            <p:nvPr/>
          </p:nvSpPr>
          <p:spPr bwMode="auto">
            <a:xfrm>
              <a:off x="4" y="6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61" name="Line 1816"/>
            <p:cNvSpPr>
              <a:spLocks noChangeShapeType="1"/>
            </p:cNvSpPr>
            <p:nvPr/>
          </p:nvSpPr>
          <p:spPr bwMode="auto">
            <a:xfrm flipH="1" flipV="1">
              <a:off x="3" y="68"/>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62" name="Freeform 1817"/>
            <p:cNvSpPr>
              <a:spLocks/>
            </p:cNvSpPr>
            <p:nvPr/>
          </p:nvSpPr>
          <p:spPr bwMode="auto">
            <a:xfrm>
              <a:off x="13" y="51"/>
              <a:ext cx="2" cy="1"/>
            </a:xfrm>
            <a:custGeom>
              <a:avLst/>
              <a:gdLst>
                <a:gd name="T0" fmla="*/ 2 w 2"/>
                <a:gd name="T1" fmla="*/ 0 h 1"/>
                <a:gd name="T2" fmla="*/ 1 w 2"/>
                <a:gd name="T3" fmla="*/ 0 h 1"/>
                <a:gd name="T4" fmla="*/ 0 w 2"/>
                <a:gd name="T5" fmla="*/ 1 h 1"/>
                <a:gd name="T6" fmla="*/ 0 60000 65536"/>
                <a:gd name="T7" fmla="*/ 0 60000 65536"/>
                <a:gd name="T8" fmla="*/ 0 60000 65536"/>
              </a:gdLst>
              <a:ahLst/>
              <a:cxnLst>
                <a:cxn ang="T6">
                  <a:pos x="T0" y="T1"/>
                </a:cxn>
                <a:cxn ang="T7">
                  <a:pos x="T2" y="T3"/>
                </a:cxn>
                <a:cxn ang="T8">
                  <a:pos x="T4" y="T5"/>
                </a:cxn>
              </a:cxnLst>
              <a:rect l="0" t="0" r="r" b="b"/>
              <a:pathLst>
                <a:path w="2" h="1">
                  <a:moveTo>
                    <a:pt x="2" y="0"/>
                  </a:moveTo>
                  <a:lnTo>
                    <a:pt x="1"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63" name="Line 1818"/>
            <p:cNvSpPr>
              <a:spLocks noChangeShapeType="1"/>
            </p:cNvSpPr>
            <p:nvPr/>
          </p:nvSpPr>
          <p:spPr bwMode="auto">
            <a:xfrm flipH="1">
              <a:off x="15" y="51"/>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64" name="Freeform 1819"/>
            <p:cNvSpPr>
              <a:spLocks/>
            </p:cNvSpPr>
            <p:nvPr/>
          </p:nvSpPr>
          <p:spPr bwMode="auto">
            <a:xfrm>
              <a:off x="29" y="52"/>
              <a:ext cx="2" cy="3"/>
            </a:xfrm>
            <a:custGeom>
              <a:avLst/>
              <a:gdLst>
                <a:gd name="T0" fmla="*/ 2 w 2"/>
                <a:gd name="T1" fmla="*/ 3 h 3"/>
                <a:gd name="T2" fmla="*/ 1 w 2"/>
                <a:gd name="T3" fmla="*/ 1 h 3"/>
                <a:gd name="T4" fmla="*/ 0 w 2"/>
                <a:gd name="T5" fmla="*/ 0 h 3"/>
                <a:gd name="T6" fmla="*/ 0 60000 65536"/>
                <a:gd name="T7" fmla="*/ 0 60000 65536"/>
                <a:gd name="T8" fmla="*/ 0 60000 65536"/>
              </a:gdLst>
              <a:ahLst/>
              <a:cxnLst>
                <a:cxn ang="T6">
                  <a:pos x="T0" y="T1"/>
                </a:cxn>
                <a:cxn ang="T7">
                  <a:pos x="T2" y="T3"/>
                </a:cxn>
                <a:cxn ang="T8">
                  <a:pos x="T4" y="T5"/>
                </a:cxn>
              </a:cxnLst>
              <a:rect l="0" t="0" r="r" b="b"/>
              <a:pathLst>
                <a:path w="2" h="3">
                  <a:moveTo>
                    <a:pt x="2" y="3"/>
                  </a:moveTo>
                  <a:lnTo>
                    <a:pt x="1"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65" name="Freeform 1820"/>
            <p:cNvSpPr>
              <a:spLocks/>
            </p:cNvSpPr>
            <p:nvPr/>
          </p:nvSpPr>
          <p:spPr bwMode="auto">
            <a:xfrm>
              <a:off x="28" y="62"/>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66" name="Line 1821"/>
            <p:cNvSpPr>
              <a:spLocks noChangeShapeType="1"/>
            </p:cNvSpPr>
            <p:nvPr/>
          </p:nvSpPr>
          <p:spPr bwMode="auto">
            <a:xfrm>
              <a:off x="13" y="64"/>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67" name="Line 1822"/>
            <p:cNvSpPr>
              <a:spLocks noChangeShapeType="1"/>
            </p:cNvSpPr>
            <p:nvPr/>
          </p:nvSpPr>
          <p:spPr bwMode="auto">
            <a:xfrm>
              <a:off x="19" y="6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68" name="Freeform 1823"/>
            <p:cNvSpPr>
              <a:spLocks/>
            </p:cNvSpPr>
            <p:nvPr/>
          </p:nvSpPr>
          <p:spPr bwMode="auto">
            <a:xfrm>
              <a:off x="12" y="62"/>
              <a:ext cx="1" cy="2"/>
            </a:xfrm>
            <a:custGeom>
              <a:avLst/>
              <a:gdLst>
                <a:gd name="T0" fmla="*/ 0 w 1"/>
                <a:gd name="T1" fmla="*/ 0 h 2"/>
                <a:gd name="T2" fmla="*/ 0 w 1"/>
                <a:gd name="T3" fmla="*/ 1 h 2"/>
                <a:gd name="T4" fmla="*/ 1 w 1"/>
                <a:gd name="T5" fmla="*/ 2 h 2"/>
                <a:gd name="T6" fmla="*/ 0 60000 65536"/>
                <a:gd name="T7" fmla="*/ 0 60000 65536"/>
                <a:gd name="T8" fmla="*/ 0 60000 65536"/>
              </a:gdLst>
              <a:ahLst/>
              <a:cxnLst>
                <a:cxn ang="T6">
                  <a:pos x="T0" y="T1"/>
                </a:cxn>
                <a:cxn ang="T7">
                  <a:pos x="T2" y="T3"/>
                </a:cxn>
                <a:cxn ang="T8">
                  <a:pos x="T4" y="T5"/>
                </a:cxn>
              </a:cxnLst>
              <a:rect l="0" t="0" r="r" b="b"/>
              <a:pathLst>
                <a:path w="1" h="2">
                  <a:moveTo>
                    <a:pt x="0" y="0"/>
                  </a:moveTo>
                  <a:lnTo>
                    <a:pt x="0" y="1"/>
                  </a:lnTo>
                  <a:lnTo>
                    <a:pt x="1"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69" name="Line 1824"/>
            <p:cNvSpPr>
              <a:spLocks noChangeShapeType="1"/>
            </p:cNvSpPr>
            <p:nvPr/>
          </p:nvSpPr>
          <p:spPr bwMode="auto">
            <a:xfrm>
              <a:off x="19"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70" name="Line 1825"/>
            <p:cNvSpPr>
              <a:spLocks noChangeShapeType="1"/>
            </p:cNvSpPr>
            <p:nvPr/>
          </p:nvSpPr>
          <p:spPr bwMode="auto">
            <a:xfrm>
              <a:off x="19" y="59"/>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71" name="Line 1826"/>
            <p:cNvSpPr>
              <a:spLocks noChangeShapeType="1"/>
            </p:cNvSpPr>
            <p:nvPr/>
          </p:nvSpPr>
          <p:spPr bwMode="auto">
            <a:xfrm flipV="1">
              <a:off x="19" y="62"/>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72" name="Freeform 1827"/>
            <p:cNvSpPr>
              <a:spLocks/>
            </p:cNvSpPr>
            <p:nvPr/>
          </p:nvSpPr>
          <p:spPr bwMode="auto">
            <a:xfrm>
              <a:off x="15" y="65"/>
              <a:ext cx="2" cy="1"/>
            </a:xfrm>
            <a:custGeom>
              <a:avLst/>
              <a:gdLst>
                <a:gd name="T0" fmla="*/ 0 w 2"/>
                <a:gd name="T1" fmla="*/ 0 h 1"/>
                <a:gd name="T2" fmla="*/ 1 w 2"/>
                <a:gd name="T3" fmla="*/ 0 h 1"/>
                <a:gd name="T4" fmla="*/ 2 w 2"/>
                <a:gd name="T5" fmla="*/ 0 h 1"/>
                <a:gd name="T6" fmla="*/ 0 60000 65536"/>
                <a:gd name="T7" fmla="*/ 0 60000 65536"/>
                <a:gd name="T8" fmla="*/ 0 60000 65536"/>
              </a:gdLst>
              <a:ahLst/>
              <a:cxnLst>
                <a:cxn ang="T6">
                  <a:pos x="T0" y="T1"/>
                </a:cxn>
                <a:cxn ang="T7">
                  <a:pos x="T2" y="T3"/>
                </a:cxn>
                <a:cxn ang="T8">
                  <a:pos x="T4" y="T5"/>
                </a:cxn>
              </a:cxnLst>
              <a:rect l="0" t="0" r="r" b="b"/>
              <a:pathLst>
                <a:path w="2" h="1">
                  <a:moveTo>
                    <a:pt x="0" y="0"/>
                  </a:moveTo>
                  <a:lnTo>
                    <a:pt x="1" y="0"/>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73" name="Freeform 1828"/>
            <p:cNvSpPr>
              <a:spLocks/>
            </p:cNvSpPr>
            <p:nvPr/>
          </p:nvSpPr>
          <p:spPr bwMode="auto">
            <a:xfrm>
              <a:off x="16" y="62"/>
              <a:ext cx="1" cy="3"/>
            </a:xfrm>
            <a:custGeom>
              <a:avLst/>
              <a:gdLst>
                <a:gd name="T0" fmla="*/ 1 w 1"/>
                <a:gd name="T1" fmla="*/ 3 h 3"/>
                <a:gd name="T2" fmla="*/ 1 w 1"/>
                <a:gd name="T3" fmla="*/ 2 h 3"/>
                <a:gd name="T4" fmla="*/ 0 w 1"/>
                <a:gd name="T5" fmla="*/ 0 h 3"/>
                <a:gd name="T6" fmla="*/ 0 60000 65536"/>
                <a:gd name="T7" fmla="*/ 0 60000 65536"/>
                <a:gd name="T8" fmla="*/ 0 60000 65536"/>
              </a:gdLst>
              <a:ahLst/>
              <a:cxnLst>
                <a:cxn ang="T6">
                  <a:pos x="T0" y="T1"/>
                </a:cxn>
                <a:cxn ang="T7">
                  <a:pos x="T2" y="T3"/>
                </a:cxn>
                <a:cxn ang="T8">
                  <a:pos x="T4" y="T5"/>
                </a:cxn>
              </a:cxnLst>
              <a:rect l="0" t="0" r="r" b="b"/>
              <a:pathLst>
                <a:path w="1" h="3">
                  <a:moveTo>
                    <a:pt x="1" y="3"/>
                  </a:moveTo>
                  <a:lnTo>
                    <a:pt x="1"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74" name="Freeform 1829"/>
            <p:cNvSpPr>
              <a:spLocks/>
            </p:cNvSpPr>
            <p:nvPr/>
          </p:nvSpPr>
          <p:spPr bwMode="auto">
            <a:xfrm>
              <a:off x="15" y="61"/>
              <a:ext cx="1" cy="1"/>
            </a:xfrm>
            <a:custGeom>
              <a:avLst/>
              <a:gdLst>
                <a:gd name="T0" fmla="*/ 1 w 1"/>
                <a:gd name="T1" fmla="*/ 1 h 1"/>
                <a:gd name="T2" fmla="*/ 1 w 1"/>
                <a:gd name="T3" fmla="*/ 0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1"/>
                  </a:moveTo>
                  <a:lnTo>
                    <a:pt x="1"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75" name="Line 1830"/>
            <p:cNvSpPr>
              <a:spLocks noChangeShapeType="1"/>
            </p:cNvSpPr>
            <p:nvPr/>
          </p:nvSpPr>
          <p:spPr bwMode="auto">
            <a:xfrm flipH="1">
              <a:off x="12" y="61"/>
              <a:ext cx="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76" name="Freeform 1831"/>
            <p:cNvSpPr>
              <a:spLocks/>
            </p:cNvSpPr>
            <p:nvPr/>
          </p:nvSpPr>
          <p:spPr bwMode="auto">
            <a:xfrm>
              <a:off x="12" y="61"/>
              <a:ext cx="1" cy="1"/>
            </a:xfrm>
            <a:custGeom>
              <a:avLst/>
              <a:gdLst>
                <a:gd name="T0" fmla="*/ 0 w 1"/>
                <a:gd name="T1" fmla="*/ 0 h 1"/>
                <a:gd name="T2" fmla="*/ 0 w 1"/>
                <a:gd name="T3" fmla="*/ 1 h 1"/>
                <a:gd name="T4" fmla="*/ 0 w 1"/>
                <a:gd name="T5" fmla="*/ 1 h 1"/>
                <a:gd name="T6" fmla="*/ 0 60000 65536"/>
                <a:gd name="T7" fmla="*/ 0 60000 65536"/>
                <a:gd name="T8" fmla="*/ 0 60000 65536"/>
              </a:gdLst>
              <a:ahLst/>
              <a:cxnLst>
                <a:cxn ang="T6">
                  <a:pos x="T0" y="T1"/>
                </a:cxn>
                <a:cxn ang="T7">
                  <a:pos x="T2" y="T3"/>
                </a:cxn>
                <a:cxn ang="T8">
                  <a:pos x="T4" y="T5"/>
                </a:cxn>
              </a:cxnLst>
              <a:rect l="0" t="0" r="r" b="b"/>
              <a:pathLst>
                <a:path w="1" h="1">
                  <a:moveTo>
                    <a:pt x="0" y="0"/>
                  </a:move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77" name="Line 1832"/>
            <p:cNvSpPr>
              <a:spLocks noChangeShapeType="1"/>
            </p:cNvSpPr>
            <p:nvPr/>
          </p:nvSpPr>
          <p:spPr bwMode="auto">
            <a:xfrm>
              <a:off x="12" y="62"/>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78" name="Freeform 1833"/>
            <p:cNvSpPr>
              <a:spLocks/>
            </p:cNvSpPr>
            <p:nvPr/>
          </p:nvSpPr>
          <p:spPr bwMode="auto">
            <a:xfrm>
              <a:off x="14" y="62"/>
              <a:ext cx="1" cy="1"/>
            </a:xfrm>
            <a:custGeom>
              <a:avLst/>
              <a:gdLst>
                <a:gd name="T0" fmla="*/ 0 w 1"/>
                <a:gd name="T1" fmla="*/ 1 h 1"/>
                <a:gd name="T2" fmla="*/ 0 w 1"/>
                <a:gd name="T3" fmla="*/ 1 h 1"/>
                <a:gd name="T4" fmla="*/ 0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lnTo>
                    <a:pt x="0"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79" name="Freeform 1834"/>
            <p:cNvSpPr>
              <a:spLocks/>
            </p:cNvSpPr>
            <p:nvPr/>
          </p:nvSpPr>
          <p:spPr bwMode="auto">
            <a:xfrm>
              <a:off x="14" y="63"/>
              <a:ext cx="1" cy="1"/>
            </a:xfrm>
            <a:custGeom>
              <a:avLst/>
              <a:gdLst>
                <a:gd name="T0" fmla="*/ 0 w 1"/>
                <a:gd name="T1" fmla="*/ 0 h 1"/>
                <a:gd name="T2" fmla="*/ 0 w 1"/>
                <a:gd name="T3" fmla="*/ 0 h 1"/>
                <a:gd name="T4" fmla="*/ 1 w 1"/>
                <a:gd name="T5" fmla="*/ 1 h 1"/>
                <a:gd name="T6" fmla="*/ 1 w 1"/>
                <a:gd name="T7" fmla="*/ 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lnTo>
                    <a:pt x="0" y="0"/>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80" name="Line 1835"/>
            <p:cNvSpPr>
              <a:spLocks noChangeShapeType="1"/>
            </p:cNvSpPr>
            <p:nvPr/>
          </p:nvSpPr>
          <p:spPr bwMode="auto">
            <a:xfrm flipV="1">
              <a:off x="15" y="6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81" name="Line 1836"/>
            <p:cNvSpPr>
              <a:spLocks noChangeShapeType="1"/>
            </p:cNvSpPr>
            <p:nvPr/>
          </p:nvSpPr>
          <p:spPr bwMode="auto">
            <a:xfrm flipH="1">
              <a:off x="18" y="41"/>
              <a:ext cx="52"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82" name="Freeform 1837"/>
            <p:cNvSpPr>
              <a:spLocks/>
            </p:cNvSpPr>
            <p:nvPr/>
          </p:nvSpPr>
          <p:spPr bwMode="auto">
            <a:xfrm>
              <a:off x="11" y="38"/>
              <a:ext cx="66" cy="5"/>
            </a:xfrm>
            <a:custGeom>
              <a:avLst/>
              <a:gdLst>
                <a:gd name="T0" fmla="*/ 66 w 66"/>
                <a:gd name="T1" fmla="*/ 0 h 5"/>
                <a:gd name="T2" fmla="*/ 33 w 66"/>
                <a:gd name="T3" fmla="*/ 2 h 5"/>
                <a:gd name="T4" fmla="*/ 0 w 66"/>
                <a:gd name="T5" fmla="*/ 5 h 5"/>
                <a:gd name="T6" fmla="*/ 0 60000 65536"/>
                <a:gd name="T7" fmla="*/ 0 60000 65536"/>
                <a:gd name="T8" fmla="*/ 0 60000 65536"/>
              </a:gdLst>
              <a:ahLst/>
              <a:cxnLst>
                <a:cxn ang="T6">
                  <a:pos x="T0" y="T1"/>
                </a:cxn>
                <a:cxn ang="T7">
                  <a:pos x="T2" y="T3"/>
                </a:cxn>
                <a:cxn ang="T8">
                  <a:pos x="T4" y="T5"/>
                </a:cxn>
              </a:cxnLst>
              <a:rect l="0" t="0" r="r" b="b"/>
              <a:pathLst>
                <a:path w="66" h="5">
                  <a:moveTo>
                    <a:pt x="66" y="0"/>
                  </a:moveTo>
                  <a:lnTo>
                    <a:pt x="33" y="2"/>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83" name="Line 1838"/>
            <p:cNvSpPr>
              <a:spLocks noChangeShapeType="1"/>
            </p:cNvSpPr>
            <p:nvPr/>
          </p:nvSpPr>
          <p:spPr bwMode="auto">
            <a:xfrm flipH="1">
              <a:off x="20" y="5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84" name="Line 1839"/>
            <p:cNvSpPr>
              <a:spLocks noChangeShapeType="1"/>
            </p:cNvSpPr>
            <p:nvPr/>
          </p:nvSpPr>
          <p:spPr bwMode="auto">
            <a:xfrm flipH="1">
              <a:off x="21" y="4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85" name="Line 1840"/>
            <p:cNvSpPr>
              <a:spLocks noChangeShapeType="1"/>
            </p:cNvSpPr>
            <p:nvPr/>
          </p:nvSpPr>
          <p:spPr bwMode="auto">
            <a:xfrm flipH="1">
              <a:off x="22" y="45"/>
              <a:ext cx="20"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86" name="Freeform 1841"/>
            <p:cNvSpPr>
              <a:spLocks/>
            </p:cNvSpPr>
            <p:nvPr/>
          </p:nvSpPr>
          <p:spPr bwMode="auto">
            <a:xfrm>
              <a:off x="23" y="48"/>
              <a:ext cx="1" cy="3"/>
            </a:xfrm>
            <a:custGeom>
              <a:avLst/>
              <a:gdLst>
                <a:gd name="T0" fmla="*/ 1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87" name="Freeform 1842"/>
            <p:cNvSpPr>
              <a:spLocks/>
            </p:cNvSpPr>
            <p:nvPr/>
          </p:nvSpPr>
          <p:spPr bwMode="auto">
            <a:xfrm>
              <a:off x="77" y="59"/>
              <a:ext cx="8" cy="9"/>
            </a:xfrm>
            <a:custGeom>
              <a:avLst/>
              <a:gdLst>
                <a:gd name="T0" fmla="*/ 8 w 8"/>
                <a:gd name="T1" fmla="*/ 9 h 9"/>
                <a:gd name="T2" fmla="*/ 4 w 8"/>
                <a:gd name="T3" fmla="*/ 4 h 9"/>
                <a:gd name="T4" fmla="*/ 0 w 8"/>
                <a:gd name="T5" fmla="*/ 0 h 9"/>
                <a:gd name="T6" fmla="*/ 0 60000 65536"/>
                <a:gd name="T7" fmla="*/ 0 60000 65536"/>
                <a:gd name="T8" fmla="*/ 0 60000 65536"/>
              </a:gdLst>
              <a:ahLst/>
              <a:cxnLst>
                <a:cxn ang="T6">
                  <a:pos x="T0" y="T1"/>
                </a:cxn>
                <a:cxn ang="T7">
                  <a:pos x="T2" y="T3"/>
                </a:cxn>
                <a:cxn ang="T8">
                  <a:pos x="T4" y="T5"/>
                </a:cxn>
              </a:cxnLst>
              <a:rect l="0" t="0" r="r" b="b"/>
              <a:pathLst>
                <a:path w="8" h="9">
                  <a:moveTo>
                    <a:pt x="8" y="9"/>
                  </a:moveTo>
                  <a:lnTo>
                    <a:pt x="4" y="4"/>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88" name="Freeform 1843"/>
            <p:cNvSpPr>
              <a:spLocks/>
            </p:cNvSpPr>
            <p:nvPr/>
          </p:nvSpPr>
          <p:spPr bwMode="auto">
            <a:xfrm>
              <a:off x="44" y="54"/>
              <a:ext cx="33" cy="5"/>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5">
                  <a:moveTo>
                    <a:pt x="33" y="5"/>
                  </a:moveTo>
                  <a:lnTo>
                    <a:pt x="27" y="2"/>
                  </a:lnTo>
                  <a:lnTo>
                    <a:pt x="20" y="0"/>
                  </a:lnTo>
                  <a:lnTo>
                    <a:pt x="13" y="0"/>
                  </a:lnTo>
                  <a:lnTo>
                    <a:pt x="7"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89" name="Freeform 1844"/>
            <p:cNvSpPr>
              <a:spLocks/>
            </p:cNvSpPr>
            <p:nvPr/>
          </p:nvSpPr>
          <p:spPr bwMode="auto">
            <a:xfrm>
              <a:off x="107" y="53"/>
              <a:ext cx="2" cy="15"/>
            </a:xfrm>
            <a:custGeom>
              <a:avLst/>
              <a:gdLst>
                <a:gd name="T0" fmla="*/ 1 w 2"/>
                <a:gd name="T1" fmla="*/ 0 h 15"/>
                <a:gd name="T2" fmla="*/ 0 w 2"/>
                <a:gd name="T3" fmla="*/ 8 h 15"/>
                <a:gd name="T4" fmla="*/ 2 w 2"/>
                <a:gd name="T5" fmla="*/ 15 h 15"/>
                <a:gd name="T6" fmla="*/ 0 60000 65536"/>
                <a:gd name="T7" fmla="*/ 0 60000 65536"/>
                <a:gd name="T8" fmla="*/ 0 60000 65536"/>
              </a:gdLst>
              <a:ahLst/>
              <a:cxnLst>
                <a:cxn ang="T6">
                  <a:pos x="T0" y="T1"/>
                </a:cxn>
                <a:cxn ang="T7">
                  <a:pos x="T2" y="T3"/>
                </a:cxn>
                <a:cxn ang="T8">
                  <a:pos x="T4" y="T5"/>
                </a:cxn>
              </a:cxnLst>
              <a:rect l="0" t="0" r="r" b="b"/>
              <a:pathLst>
                <a:path w="2" h="15">
                  <a:moveTo>
                    <a:pt x="1" y="0"/>
                  </a:moveTo>
                  <a:lnTo>
                    <a:pt x="0" y="8"/>
                  </a:lnTo>
                  <a:lnTo>
                    <a:pt x="2" y="1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90" name="Line 1845"/>
            <p:cNvSpPr>
              <a:spLocks noChangeShapeType="1"/>
            </p:cNvSpPr>
            <p:nvPr/>
          </p:nvSpPr>
          <p:spPr bwMode="auto">
            <a:xfrm>
              <a:off x="109" y="6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91" name="Line 1846"/>
            <p:cNvSpPr>
              <a:spLocks noChangeShapeType="1"/>
            </p:cNvSpPr>
            <p:nvPr/>
          </p:nvSpPr>
          <p:spPr bwMode="auto">
            <a:xfrm flipH="1" flipV="1">
              <a:off x="109" y="70"/>
              <a:ext cx="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92" name="Line 1847"/>
            <p:cNvSpPr>
              <a:spLocks noChangeShapeType="1"/>
            </p:cNvSpPr>
            <p:nvPr/>
          </p:nvSpPr>
          <p:spPr bwMode="auto">
            <a:xfrm flipV="1">
              <a:off x="77" y="37"/>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93" name="Line 1848"/>
            <p:cNvSpPr>
              <a:spLocks noChangeShapeType="1"/>
            </p:cNvSpPr>
            <p:nvPr/>
          </p:nvSpPr>
          <p:spPr bwMode="auto">
            <a:xfrm flipH="1">
              <a:off x="89" y="37"/>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94" name="Freeform 1849"/>
            <p:cNvSpPr>
              <a:spLocks/>
            </p:cNvSpPr>
            <p:nvPr/>
          </p:nvSpPr>
          <p:spPr bwMode="auto">
            <a:xfrm>
              <a:off x="103" y="34"/>
              <a:ext cx="2" cy="1"/>
            </a:xfrm>
            <a:custGeom>
              <a:avLst/>
              <a:gdLst>
                <a:gd name="T0" fmla="*/ 2 w 2"/>
                <a:gd name="T1" fmla="*/ 0 h 1"/>
                <a:gd name="T2" fmla="*/ 1 w 2"/>
                <a:gd name="T3" fmla="*/ 0 h 1"/>
                <a:gd name="T4" fmla="*/ 0 w 2"/>
                <a:gd name="T5" fmla="*/ 0 h 1"/>
                <a:gd name="T6" fmla="*/ 0 w 2"/>
                <a:gd name="T7" fmla="*/ 1 h 1"/>
                <a:gd name="T8" fmla="*/ 1 w 2"/>
                <a:gd name="T9" fmla="*/ 1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lnTo>
                    <a:pt x="1" y="0"/>
                  </a:lnTo>
                  <a:lnTo>
                    <a:pt x="0" y="0"/>
                  </a:lnTo>
                  <a:lnTo>
                    <a:pt x="0" y="1"/>
                  </a:lnTo>
                  <a:lnTo>
                    <a:pt x="1"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95" name="Line 1850"/>
            <p:cNvSpPr>
              <a:spLocks noChangeShapeType="1"/>
            </p:cNvSpPr>
            <p:nvPr/>
          </p:nvSpPr>
          <p:spPr bwMode="auto">
            <a:xfrm>
              <a:off x="105" y="34"/>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96" name="Line 1851"/>
            <p:cNvSpPr>
              <a:spLocks noChangeShapeType="1"/>
            </p:cNvSpPr>
            <p:nvPr/>
          </p:nvSpPr>
          <p:spPr bwMode="auto">
            <a:xfrm flipH="1" flipV="1">
              <a:off x="104" y="35"/>
              <a:ext cx="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97" name="Line 1852"/>
            <p:cNvSpPr>
              <a:spLocks noChangeShapeType="1"/>
            </p:cNvSpPr>
            <p:nvPr/>
          </p:nvSpPr>
          <p:spPr bwMode="auto">
            <a:xfrm flipH="1">
              <a:off x="116" y="9"/>
              <a:ext cx="2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498" name="Freeform 1853"/>
            <p:cNvSpPr>
              <a:spLocks/>
            </p:cNvSpPr>
            <p:nvPr/>
          </p:nvSpPr>
          <p:spPr bwMode="auto">
            <a:xfrm>
              <a:off x="112" y="34"/>
              <a:ext cx="4" cy="2"/>
            </a:xfrm>
            <a:custGeom>
              <a:avLst/>
              <a:gdLst>
                <a:gd name="T0" fmla="*/ 0 w 4"/>
                <a:gd name="T1" fmla="*/ 2 h 2"/>
                <a:gd name="T2" fmla="*/ 2 w 4"/>
                <a:gd name="T3" fmla="*/ 2 h 2"/>
                <a:gd name="T4" fmla="*/ 4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0" y="2"/>
                  </a:moveTo>
                  <a:lnTo>
                    <a:pt x="2" y="2"/>
                  </a:lnTo>
                  <a:lnTo>
                    <a:pt x="4"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499" name="Freeform 1854"/>
            <p:cNvSpPr>
              <a:spLocks/>
            </p:cNvSpPr>
            <p:nvPr/>
          </p:nvSpPr>
          <p:spPr bwMode="auto">
            <a:xfrm>
              <a:off x="109" y="36"/>
              <a:ext cx="3" cy="3"/>
            </a:xfrm>
            <a:custGeom>
              <a:avLst/>
              <a:gdLst>
                <a:gd name="T0" fmla="*/ 3 w 3"/>
                <a:gd name="T1" fmla="*/ 0 h 3"/>
                <a:gd name="T2" fmla="*/ 1 w 3"/>
                <a:gd name="T3" fmla="*/ 1 h 3"/>
                <a:gd name="T4" fmla="*/ 0 w 3"/>
                <a:gd name="T5" fmla="*/ 3 h 3"/>
                <a:gd name="T6" fmla="*/ 0 60000 65536"/>
                <a:gd name="T7" fmla="*/ 0 60000 65536"/>
                <a:gd name="T8" fmla="*/ 0 60000 65536"/>
              </a:gdLst>
              <a:ahLst/>
              <a:cxnLst>
                <a:cxn ang="T6">
                  <a:pos x="T0" y="T1"/>
                </a:cxn>
                <a:cxn ang="T7">
                  <a:pos x="T2" y="T3"/>
                </a:cxn>
                <a:cxn ang="T8">
                  <a:pos x="T4" y="T5"/>
                </a:cxn>
              </a:cxnLst>
              <a:rect l="0" t="0" r="r" b="b"/>
              <a:pathLst>
                <a:path w="3" h="3">
                  <a:moveTo>
                    <a:pt x="3" y="0"/>
                  </a:move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00" name="Freeform 1855"/>
            <p:cNvSpPr>
              <a:spLocks/>
            </p:cNvSpPr>
            <p:nvPr/>
          </p:nvSpPr>
          <p:spPr bwMode="auto">
            <a:xfrm>
              <a:off x="105" y="37"/>
              <a:ext cx="5" cy="1"/>
            </a:xfrm>
            <a:custGeom>
              <a:avLst/>
              <a:gdLst>
                <a:gd name="T0" fmla="*/ 0 w 5"/>
                <a:gd name="T1" fmla="*/ 1 h 1"/>
                <a:gd name="T2" fmla="*/ 3 w 5"/>
                <a:gd name="T3" fmla="*/ 1 h 1"/>
                <a:gd name="T4" fmla="*/ 5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1"/>
                  </a:moveTo>
                  <a:lnTo>
                    <a:pt x="3" y="1"/>
                  </a:lnTo>
                  <a:lnTo>
                    <a:pt x="5"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01" name="Line 1856"/>
            <p:cNvSpPr>
              <a:spLocks noChangeShapeType="1"/>
            </p:cNvSpPr>
            <p:nvPr/>
          </p:nvSpPr>
          <p:spPr bwMode="auto">
            <a:xfrm>
              <a:off x="94" y="35"/>
              <a:ext cx="1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02" name="Line 1857"/>
            <p:cNvSpPr>
              <a:spLocks noChangeShapeType="1"/>
            </p:cNvSpPr>
            <p:nvPr/>
          </p:nvSpPr>
          <p:spPr bwMode="auto">
            <a:xfrm flipV="1">
              <a:off x="91" y="35"/>
              <a:ext cx="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03" name="Freeform 1858"/>
            <p:cNvSpPr>
              <a:spLocks/>
            </p:cNvSpPr>
            <p:nvPr/>
          </p:nvSpPr>
          <p:spPr bwMode="auto">
            <a:xfrm>
              <a:off x="118" y="38"/>
              <a:ext cx="56" cy="2"/>
            </a:xfrm>
            <a:custGeom>
              <a:avLst/>
              <a:gdLst>
                <a:gd name="T0" fmla="*/ 0 w 56"/>
                <a:gd name="T1" fmla="*/ 2 h 2"/>
                <a:gd name="T2" fmla="*/ 28 w 56"/>
                <a:gd name="T3" fmla="*/ 2 h 2"/>
                <a:gd name="T4" fmla="*/ 56 w 56"/>
                <a:gd name="T5" fmla="*/ 0 h 2"/>
                <a:gd name="T6" fmla="*/ 0 60000 65536"/>
                <a:gd name="T7" fmla="*/ 0 60000 65536"/>
                <a:gd name="T8" fmla="*/ 0 60000 65536"/>
              </a:gdLst>
              <a:ahLst/>
              <a:cxnLst>
                <a:cxn ang="T6">
                  <a:pos x="T0" y="T1"/>
                </a:cxn>
                <a:cxn ang="T7">
                  <a:pos x="T2" y="T3"/>
                </a:cxn>
                <a:cxn ang="T8">
                  <a:pos x="T4" y="T5"/>
                </a:cxn>
              </a:cxnLst>
              <a:rect l="0" t="0" r="r" b="b"/>
              <a:pathLst>
                <a:path w="56" h="2">
                  <a:moveTo>
                    <a:pt x="0" y="2"/>
                  </a:moveTo>
                  <a:lnTo>
                    <a:pt x="28" y="2"/>
                  </a:lnTo>
                  <a:lnTo>
                    <a:pt x="56"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04" name="Freeform 1859"/>
            <p:cNvSpPr>
              <a:spLocks/>
            </p:cNvSpPr>
            <p:nvPr/>
          </p:nvSpPr>
          <p:spPr bwMode="auto">
            <a:xfrm>
              <a:off x="108" y="42"/>
              <a:ext cx="6" cy="11"/>
            </a:xfrm>
            <a:custGeom>
              <a:avLst/>
              <a:gdLst>
                <a:gd name="T0" fmla="*/ 6 w 6"/>
                <a:gd name="T1" fmla="*/ 0 h 11"/>
                <a:gd name="T2" fmla="*/ 3 w 6"/>
                <a:gd name="T3" fmla="*/ 2 h 11"/>
                <a:gd name="T4" fmla="*/ 1 w 6"/>
                <a:gd name="T5" fmla="*/ 5 h 11"/>
                <a:gd name="T6" fmla="*/ 0 w 6"/>
                <a:gd name="T7" fmla="*/ 8 h 11"/>
                <a:gd name="T8" fmla="*/ 0 w 6"/>
                <a:gd name="T9" fmla="*/ 11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1">
                  <a:moveTo>
                    <a:pt x="6" y="0"/>
                  </a:moveTo>
                  <a:lnTo>
                    <a:pt x="3" y="2"/>
                  </a:lnTo>
                  <a:lnTo>
                    <a:pt x="1" y="5"/>
                  </a:lnTo>
                  <a:lnTo>
                    <a:pt x="0" y="8"/>
                  </a:lnTo>
                  <a:lnTo>
                    <a:pt x="0" y="1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05" name="Freeform 1860"/>
            <p:cNvSpPr>
              <a:spLocks/>
            </p:cNvSpPr>
            <p:nvPr/>
          </p:nvSpPr>
          <p:spPr bwMode="auto">
            <a:xfrm>
              <a:off x="114" y="40"/>
              <a:ext cx="2" cy="2"/>
            </a:xfrm>
            <a:custGeom>
              <a:avLst/>
              <a:gdLst>
                <a:gd name="T0" fmla="*/ 0 w 2"/>
                <a:gd name="T1" fmla="*/ 2 h 2"/>
                <a:gd name="T2" fmla="*/ 1 w 2"/>
                <a:gd name="T3" fmla="*/ 1 h 2"/>
                <a:gd name="T4" fmla="*/ 2 w 2"/>
                <a:gd name="T5" fmla="*/ 0 h 2"/>
                <a:gd name="T6" fmla="*/ 0 60000 65536"/>
                <a:gd name="T7" fmla="*/ 0 60000 65536"/>
                <a:gd name="T8" fmla="*/ 0 60000 65536"/>
              </a:gdLst>
              <a:ahLst/>
              <a:cxnLst>
                <a:cxn ang="T6">
                  <a:pos x="T0" y="T1"/>
                </a:cxn>
                <a:cxn ang="T7">
                  <a:pos x="T2" y="T3"/>
                </a:cxn>
                <a:cxn ang="T8">
                  <a:pos x="T4" y="T5"/>
                </a:cxn>
              </a:cxnLst>
              <a:rect l="0" t="0" r="r" b="b"/>
              <a:pathLst>
                <a:path w="2" h="2">
                  <a:moveTo>
                    <a:pt x="0" y="2"/>
                  </a:moveTo>
                  <a:lnTo>
                    <a:pt x="1" y="1"/>
                  </a:lnTo>
                  <a:lnTo>
                    <a:pt x="2"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06" name="Line 1861"/>
            <p:cNvSpPr>
              <a:spLocks noChangeShapeType="1"/>
            </p:cNvSpPr>
            <p:nvPr/>
          </p:nvSpPr>
          <p:spPr bwMode="auto">
            <a:xfrm flipH="1">
              <a:off x="42" y="42"/>
              <a:ext cx="7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07" name="Line 1862"/>
            <p:cNvSpPr>
              <a:spLocks noChangeShapeType="1"/>
            </p:cNvSpPr>
            <p:nvPr/>
          </p:nvSpPr>
          <p:spPr bwMode="auto">
            <a:xfrm flipH="1" flipV="1">
              <a:off x="108" y="41"/>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08" name="Line 1863"/>
            <p:cNvSpPr>
              <a:spLocks noChangeShapeType="1"/>
            </p:cNvSpPr>
            <p:nvPr/>
          </p:nvSpPr>
          <p:spPr bwMode="auto">
            <a:xfrm flipV="1">
              <a:off x="108" y="39"/>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09" name="Freeform 1864"/>
            <p:cNvSpPr>
              <a:spLocks/>
            </p:cNvSpPr>
            <p:nvPr/>
          </p:nvSpPr>
          <p:spPr bwMode="auto">
            <a:xfrm>
              <a:off x="112" y="8"/>
              <a:ext cx="30" cy="33"/>
            </a:xfrm>
            <a:custGeom>
              <a:avLst/>
              <a:gdLst>
                <a:gd name="T0" fmla="*/ 30 w 30"/>
                <a:gd name="T1" fmla="*/ 0 h 33"/>
                <a:gd name="T2" fmla="*/ 14 w 30"/>
                <a:gd name="T3" fmla="*/ 16 h 33"/>
                <a:gd name="T4" fmla="*/ 0 w 30"/>
                <a:gd name="T5" fmla="*/ 33 h 33"/>
                <a:gd name="T6" fmla="*/ 0 60000 65536"/>
                <a:gd name="T7" fmla="*/ 0 60000 65536"/>
                <a:gd name="T8" fmla="*/ 0 60000 65536"/>
              </a:gdLst>
              <a:ahLst/>
              <a:cxnLst>
                <a:cxn ang="T6">
                  <a:pos x="T0" y="T1"/>
                </a:cxn>
                <a:cxn ang="T7">
                  <a:pos x="T2" y="T3"/>
                </a:cxn>
                <a:cxn ang="T8">
                  <a:pos x="T4" y="T5"/>
                </a:cxn>
              </a:cxnLst>
              <a:rect l="0" t="0" r="r" b="b"/>
              <a:pathLst>
                <a:path w="30" h="33">
                  <a:moveTo>
                    <a:pt x="30" y="0"/>
                  </a:moveTo>
                  <a:lnTo>
                    <a:pt x="14" y="16"/>
                  </a:lnTo>
                  <a:lnTo>
                    <a:pt x="0" y="3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10" name="Freeform 1865"/>
            <p:cNvSpPr>
              <a:spLocks/>
            </p:cNvSpPr>
            <p:nvPr/>
          </p:nvSpPr>
          <p:spPr bwMode="auto">
            <a:xfrm>
              <a:off x="116" y="11"/>
              <a:ext cx="25" cy="29"/>
            </a:xfrm>
            <a:custGeom>
              <a:avLst/>
              <a:gdLst>
                <a:gd name="T0" fmla="*/ 25 w 25"/>
                <a:gd name="T1" fmla="*/ 0 h 29"/>
                <a:gd name="T2" fmla="*/ 12 w 25"/>
                <a:gd name="T3" fmla="*/ 14 h 29"/>
                <a:gd name="T4" fmla="*/ 0 w 25"/>
                <a:gd name="T5" fmla="*/ 29 h 29"/>
                <a:gd name="T6" fmla="*/ 0 60000 65536"/>
                <a:gd name="T7" fmla="*/ 0 60000 65536"/>
                <a:gd name="T8" fmla="*/ 0 60000 65536"/>
              </a:gdLst>
              <a:ahLst/>
              <a:cxnLst>
                <a:cxn ang="T6">
                  <a:pos x="T0" y="T1"/>
                </a:cxn>
                <a:cxn ang="T7">
                  <a:pos x="T2" y="T3"/>
                </a:cxn>
                <a:cxn ang="T8">
                  <a:pos x="T4" y="T5"/>
                </a:cxn>
              </a:cxnLst>
              <a:rect l="0" t="0" r="r" b="b"/>
              <a:pathLst>
                <a:path w="25" h="29">
                  <a:moveTo>
                    <a:pt x="25" y="0"/>
                  </a:moveTo>
                  <a:lnTo>
                    <a:pt x="12" y="14"/>
                  </a:lnTo>
                  <a:lnTo>
                    <a:pt x="0" y="29"/>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11" name="Line 1866"/>
            <p:cNvSpPr>
              <a:spLocks noChangeShapeType="1"/>
            </p:cNvSpPr>
            <p:nvPr/>
          </p:nvSpPr>
          <p:spPr bwMode="auto">
            <a:xfrm flipH="1">
              <a:off x="141" y="1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12" name="Freeform 1867"/>
            <p:cNvSpPr>
              <a:spLocks/>
            </p:cNvSpPr>
            <p:nvPr/>
          </p:nvSpPr>
          <p:spPr bwMode="auto">
            <a:xfrm>
              <a:off x="141" y="6"/>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13" name="Freeform 1868"/>
            <p:cNvSpPr>
              <a:spLocks/>
            </p:cNvSpPr>
            <p:nvPr/>
          </p:nvSpPr>
          <p:spPr bwMode="auto">
            <a:xfrm>
              <a:off x="139" y="5"/>
              <a:ext cx="7" cy="4"/>
            </a:xfrm>
            <a:custGeom>
              <a:avLst/>
              <a:gdLst>
                <a:gd name="T0" fmla="*/ 7 w 7"/>
                <a:gd name="T1" fmla="*/ 0 h 4"/>
                <a:gd name="T2" fmla="*/ 4 w 7"/>
                <a:gd name="T3" fmla="*/ 1 h 4"/>
                <a:gd name="T4" fmla="*/ 0 w 7"/>
                <a:gd name="T5" fmla="*/ 4 h 4"/>
                <a:gd name="T6" fmla="*/ 0 60000 65536"/>
                <a:gd name="T7" fmla="*/ 0 60000 65536"/>
                <a:gd name="T8" fmla="*/ 0 60000 65536"/>
              </a:gdLst>
              <a:ahLst/>
              <a:cxnLst>
                <a:cxn ang="T6">
                  <a:pos x="T0" y="T1"/>
                </a:cxn>
                <a:cxn ang="T7">
                  <a:pos x="T2" y="T3"/>
                </a:cxn>
                <a:cxn ang="T8">
                  <a:pos x="T4" y="T5"/>
                </a:cxn>
              </a:cxnLst>
              <a:rect l="0" t="0" r="r" b="b"/>
              <a:pathLst>
                <a:path w="7" h="4">
                  <a:moveTo>
                    <a:pt x="7" y="0"/>
                  </a:moveTo>
                  <a:lnTo>
                    <a:pt x="4" y="1"/>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14" name="Line 1869"/>
            <p:cNvSpPr>
              <a:spLocks noChangeShapeType="1"/>
            </p:cNvSpPr>
            <p:nvPr/>
          </p:nvSpPr>
          <p:spPr bwMode="auto">
            <a:xfrm flipH="1">
              <a:off x="147" y="5"/>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15" name="Line 1870"/>
            <p:cNvSpPr>
              <a:spLocks noChangeShapeType="1"/>
            </p:cNvSpPr>
            <p:nvPr/>
          </p:nvSpPr>
          <p:spPr bwMode="auto">
            <a:xfrm flipH="1">
              <a:off x="146" y="4"/>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16" name="Freeform 1871"/>
            <p:cNvSpPr>
              <a:spLocks/>
            </p:cNvSpPr>
            <p:nvPr/>
          </p:nvSpPr>
          <p:spPr bwMode="auto">
            <a:xfrm>
              <a:off x="136" y="2"/>
              <a:ext cx="7" cy="3"/>
            </a:xfrm>
            <a:custGeom>
              <a:avLst/>
              <a:gdLst>
                <a:gd name="T0" fmla="*/ 7 w 7"/>
                <a:gd name="T1" fmla="*/ 0 h 3"/>
                <a:gd name="T2" fmla="*/ 3 w 7"/>
                <a:gd name="T3" fmla="*/ 1 h 3"/>
                <a:gd name="T4" fmla="*/ 0 w 7"/>
                <a:gd name="T5" fmla="*/ 3 h 3"/>
                <a:gd name="T6" fmla="*/ 0 60000 65536"/>
                <a:gd name="T7" fmla="*/ 0 60000 65536"/>
                <a:gd name="T8" fmla="*/ 0 60000 65536"/>
              </a:gdLst>
              <a:ahLst/>
              <a:cxnLst>
                <a:cxn ang="T6">
                  <a:pos x="T0" y="T1"/>
                </a:cxn>
                <a:cxn ang="T7">
                  <a:pos x="T2" y="T3"/>
                </a:cxn>
                <a:cxn ang="T8">
                  <a:pos x="T4" y="T5"/>
                </a:cxn>
              </a:cxnLst>
              <a:rect l="0" t="0" r="r" b="b"/>
              <a:pathLst>
                <a:path w="7" h="3">
                  <a:moveTo>
                    <a:pt x="7"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17" name="Line 1872"/>
            <p:cNvSpPr>
              <a:spLocks noChangeShapeType="1"/>
            </p:cNvSpPr>
            <p:nvPr/>
          </p:nvSpPr>
          <p:spPr bwMode="auto">
            <a:xfrm flipV="1">
              <a:off x="258" y="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18" name="Line 1873"/>
            <p:cNvSpPr>
              <a:spLocks noChangeShapeType="1"/>
            </p:cNvSpPr>
            <p:nvPr/>
          </p:nvSpPr>
          <p:spPr bwMode="auto">
            <a:xfrm flipH="1" flipV="1">
              <a:off x="258" y="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19" name="Freeform 1874"/>
            <p:cNvSpPr>
              <a:spLocks/>
            </p:cNvSpPr>
            <p:nvPr/>
          </p:nvSpPr>
          <p:spPr bwMode="auto">
            <a:xfrm>
              <a:off x="256" y="5"/>
              <a:ext cx="2" cy="3"/>
            </a:xfrm>
            <a:custGeom>
              <a:avLst/>
              <a:gdLst>
                <a:gd name="T0" fmla="*/ 2 w 2"/>
                <a:gd name="T1" fmla="*/ 0 h 3"/>
                <a:gd name="T2" fmla="*/ 0 w 2"/>
                <a:gd name="T3" fmla="*/ 1 h 3"/>
                <a:gd name="T4" fmla="*/ 0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2"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20" name="Line 1875"/>
            <p:cNvSpPr>
              <a:spLocks noChangeShapeType="1"/>
            </p:cNvSpPr>
            <p:nvPr/>
          </p:nvSpPr>
          <p:spPr bwMode="auto">
            <a:xfrm flipH="1">
              <a:off x="143" y="1"/>
              <a:ext cx="8"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21" name="Freeform 1876"/>
            <p:cNvSpPr>
              <a:spLocks/>
            </p:cNvSpPr>
            <p:nvPr/>
          </p:nvSpPr>
          <p:spPr bwMode="auto">
            <a:xfrm>
              <a:off x="243" y="2"/>
              <a:ext cx="15" cy="3"/>
            </a:xfrm>
            <a:custGeom>
              <a:avLst/>
              <a:gdLst>
                <a:gd name="T0" fmla="*/ 15 w 15"/>
                <a:gd name="T1" fmla="*/ 3 h 3"/>
                <a:gd name="T2" fmla="*/ 7 w 15"/>
                <a:gd name="T3" fmla="*/ 1 h 3"/>
                <a:gd name="T4" fmla="*/ 0 w 15"/>
                <a:gd name="T5" fmla="*/ 0 h 3"/>
                <a:gd name="T6" fmla="*/ 0 60000 65536"/>
                <a:gd name="T7" fmla="*/ 0 60000 65536"/>
                <a:gd name="T8" fmla="*/ 0 60000 65536"/>
              </a:gdLst>
              <a:ahLst/>
              <a:cxnLst>
                <a:cxn ang="T6">
                  <a:pos x="T0" y="T1"/>
                </a:cxn>
                <a:cxn ang="T7">
                  <a:pos x="T2" y="T3"/>
                </a:cxn>
                <a:cxn ang="T8">
                  <a:pos x="T4" y="T5"/>
                </a:cxn>
              </a:cxnLst>
              <a:rect l="0" t="0" r="r" b="b"/>
              <a:pathLst>
                <a:path w="15" h="3">
                  <a:moveTo>
                    <a:pt x="15" y="3"/>
                  </a:moveTo>
                  <a:lnTo>
                    <a:pt x="7"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22" name="Line 1877"/>
            <p:cNvSpPr>
              <a:spLocks noChangeShapeType="1"/>
            </p:cNvSpPr>
            <p:nvPr/>
          </p:nvSpPr>
          <p:spPr bwMode="auto">
            <a:xfrm>
              <a:off x="219" y="1"/>
              <a:ext cx="2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23" name="Freeform 1878"/>
            <p:cNvSpPr>
              <a:spLocks/>
            </p:cNvSpPr>
            <p:nvPr/>
          </p:nvSpPr>
          <p:spPr bwMode="auto">
            <a:xfrm>
              <a:off x="151" y="0"/>
              <a:ext cx="68" cy="1"/>
            </a:xfrm>
            <a:custGeom>
              <a:avLst/>
              <a:gdLst>
                <a:gd name="T0" fmla="*/ 68 w 68"/>
                <a:gd name="T1" fmla="*/ 1 h 1"/>
                <a:gd name="T2" fmla="*/ 34 w 68"/>
                <a:gd name="T3" fmla="*/ 0 h 1"/>
                <a:gd name="T4" fmla="*/ 0 w 68"/>
                <a:gd name="T5" fmla="*/ 1 h 1"/>
                <a:gd name="T6" fmla="*/ 0 60000 65536"/>
                <a:gd name="T7" fmla="*/ 0 60000 65536"/>
                <a:gd name="T8" fmla="*/ 0 60000 65536"/>
              </a:gdLst>
              <a:ahLst/>
              <a:cxnLst>
                <a:cxn ang="T6">
                  <a:pos x="T0" y="T1"/>
                </a:cxn>
                <a:cxn ang="T7">
                  <a:pos x="T2" y="T3"/>
                </a:cxn>
                <a:cxn ang="T8">
                  <a:pos x="T4" y="T5"/>
                </a:cxn>
              </a:cxnLst>
              <a:rect l="0" t="0" r="r" b="b"/>
              <a:pathLst>
                <a:path w="68" h="1">
                  <a:moveTo>
                    <a:pt x="68" y="1"/>
                  </a:moveTo>
                  <a:lnTo>
                    <a:pt x="34" y="0"/>
                  </a:lnTo>
                  <a:lnTo>
                    <a:pt x="0" y="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24" name="Line 1879"/>
            <p:cNvSpPr>
              <a:spLocks noChangeShapeType="1"/>
            </p:cNvSpPr>
            <p:nvPr/>
          </p:nvSpPr>
          <p:spPr bwMode="auto">
            <a:xfrm flipH="1">
              <a:off x="155" y="4"/>
              <a:ext cx="5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25" name="Freeform 1880"/>
            <p:cNvSpPr>
              <a:spLocks/>
            </p:cNvSpPr>
            <p:nvPr/>
          </p:nvSpPr>
          <p:spPr bwMode="auto">
            <a:xfrm>
              <a:off x="153" y="5"/>
              <a:ext cx="51" cy="1"/>
            </a:xfrm>
            <a:custGeom>
              <a:avLst/>
              <a:gdLst>
                <a:gd name="T0" fmla="*/ 51 w 51"/>
                <a:gd name="T1" fmla="*/ 0 h 1"/>
                <a:gd name="T2" fmla="*/ 25 w 51"/>
                <a:gd name="T3" fmla="*/ 0 h 1"/>
                <a:gd name="T4" fmla="*/ 0 w 51"/>
                <a:gd name="T5" fmla="*/ 0 h 1"/>
                <a:gd name="T6" fmla="*/ 0 60000 65536"/>
                <a:gd name="T7" fmla="*/ 0 60000 65536"/>
                <a:gd name="T8" fmla="*/ 0 60000 65536"/>
              </a:gdLst>
              <a:ahLst/>
              <a:cxnLst>
                <a:cxn ang="T6">
                  <a:pos x="T0" y="T1"/>
                </a:cxn>
                <a:cxn ang="T7">
                  <a:pos x="T2" y="T3"/>
                </a:cxn>
                <a:cxn ang="T8">
                  <a:pos x="T4" y="T5"/>
                </a:cxn>
              </a:cxnLst>
              <a:rect l="0" t="0" r="r" b="b"/>
              <a:pathLst>
                <a:path w="51" h="1">
                  <a:moveTo>
                    <a:pt x="51" y="0"/>
                  </a:moveTo>
                  <a:lnTo>
                    <a:pt x="25"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26" name="Freeform 1881"/>
            <p:cNvSpPr>
              <a:spLocks/>
            </p:cNvSpPr>
            <p:nvPr/>
          </p:nvSpPr>
          <p:spPr bwMode="auto">
            <a:xfrm>
              <a:off x="142" y="7"/>
              <a:ext cx="6" cy="3"/>
            </a:xfrm>
            <a:custGeom>
              <a:avLst/>
              <a:gdLst>
                <a:gd name="T0" fmla="*/ 6 w 6"/>
                <a:gd name="T1" fmla="*/ 0 h 3"/>
                <a:gd name="T2" fmla="*/ 3 w 6"/>
                <a:gd name="T3" fmla="*/ 1 h 3"/>
                <a:gd name="T4" fmla="*/ 0 w 6"/>
                <a:gd name="T5" fmla="*/ 3 h 3"/>
                <a:gd name="T6" fmla="*/ 0 60000 65536"/>
                <a:gd name="T7" fmla="*/ 0 60000 65536"/>
                <a:gd name="T8" fmla="*/ 0 60000 65536"/>
              </a:gdLst>
              <a:ahLst/>
              <a:cxnLst>
                <a:cxn ang="T6">
                  <a:pos x="T0" y="T1"/>
                </a:cxn>
                <a:cxn ang="T7">
                  <a:pos x="T2" y="T3"/>
                </a:cxn>
                <a:cxn ang="T8">
                  <a:pos x="T4" y="T5"/>
                </a:cxn>
              </a:cxnLst>
              <a:rect l="0" t="0" r="r" b="b"/>
              <a:pathLst>
                <a:path w="6" h="3">
                  <a:moveTo>
                    <a:pt x="6" y="0"/>
                  </a:moveTo>
                  <a:lnTo>
                    <a:pt x="3"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27" name="Freeform 1882"/>
            <p:cNvSpPr>
              <a:spLocks/>
            </p:cNvSpPr>
            <p:nvPr/>
          </p:nvSpPr>
          <p:spPr bwMode="auto">
            <a:xfrm>
              <a:off x="19" y="51"/>
              <a:ext cx="1" cy="13"/>
            </a:xfrm>
            <a:custGeom>
              <a:avLst/>
              <a:gdLst>
                <a:gd name="T0" fmla="*/ 1 w 1"/>
                <a:gd name="T1" fmla="*/ 0 h 13"/>
                <a:gd name="T2" fmla="*/ 0 w 1"/>
                <a:gd name="T3" fmla="*/ 6 h 13"/>
                <a:gd name="T4" fmla="*/ 0 w 1"/>
                <a:gd name="T5" fmla="*/ 13 h 13"/>
                <a:gd name="T6" fmla="*/ 0 60000 65536"/>
                <a:gd name="T7" fmla="*/ 0 60000 65536"/>
                <a:gd name="T8" fmla="*/ 0 60000 65536"/>
              </a:gdLst>
              <a:ahLst/>
              <a:cxnLst>
                <a:cxn ang="T6">
                  <a:pos x="T0" y="T1"/>
                </a:cxn>
                <a:cxn ang="T7">
                  <a:pos x="T2" y="T3"/>
                </a:cxn>
                <a:cxn ang="T8">
                  <a:pos x="T4" y="T5"/>
                </a:cxn>
              </a:cxnLst>
              <a:rect l="0" t="0" r="r" b="b"/>
              <a:pathLst>
                <a:path w="1" h="13">
                  <a:moveTo>
                    <a:pt x="1" y="0"/>
                  </a:moveTo>
                  <a:lnTo>
                    <a:pt x="0" y="6"/>
                  </a:lnTo>
                  <a:lnTo>
                    <a:pt x="0" y="1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28" name="Line 1883"/>
            <p:cNvSpPr>
              <a:spLocks noChangeShapeType="1"/>
            </p:cNvSpPr>
            <p:nvPr/>
          </p:nvSpPr>
          <p:spPr bwMode="auto">
            <a:xfrm flipV="1">
              <a:off x="30" y="55"/>
              <a:ext cx="1"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29" name="Line 1884"/>
            <p:cNvSpPr>
              <a:spLocks noChangeShapeType="1"/>
            </p:cNvSpPr>
            <p:nvPr/>
          </p:nvSpPr>
          <p:spPr bwMode="auto">
            <a:xfrm>
              <a:off x="20" y="52"/>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30" name="Line 1885"/>
            <p:cNvSpPr>
              <a:spLocks noChangeShapeType="1"/>
            </p:cNvSpPr>
            <p:nvPr/>
          </p:nvSpPr>
          <p:spPr bwMode="auto">
            <a:xfrm flipH="1" flipV="1">
              <a:off x="20" y="51"/>
              <a:ext cx="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31" name="Freeform 1886"/>
            <p:cNvSpPr>
              <a:spLocks/>
            </p:cNvSpPr>
            <p:nvPr/>
          </p:nvSpPr>
          <p:spPr bwMode="auto">
            <a:xfrm>
              <a:off x="12" y="50"/>
              <a:ext cx="1" cy="12"/>
            </a:xfrm>
            <a:custGeom>
              <a:avLst/>
              <a:gdLst>
                <a:gd name="T0" fmla="*/ 1 w 1"/>
                <a:gd name="T1" fmla="*/ 0 h 12"/>
                <a:gd name="T2" fmla="*/ 0 w 1"/>
                <a:gd name="T3" fmla="*/ 6 h 12"/>
                <a:gd name="T4" fmla="*/ 0 w 1"/>
                <a:gd name="T5" fmla="*/ 12 h 12"/>
                <a:gd name="T6" fmla="*/ 0 60000 65536"/>
                <a:gd name="T7" fmla="*/ 0 60000 65536"/>
                <a:gd name="T8" fmla="*/ 0 60000 65536"/>
              </a:gdLst>
              <a:ahLst/>
              <a:cxnLst>
                <a:cxn ang="T6">
                  <a:pos x="T0" y="T1"/>
                </a:cxn>
                <a:cxn ang="T7">
                  <a:pos x="T2" y="T3"/>
                </a:cxn>
                <a:cxn ang="T8">
                  <a:pos x="T4" y="T5"/>
                </a:cxn>
              </a:cxnLst>
              <a:rect l="0" t="0" r="r" b="b"/>
              <a:pathLst>
                <a:path w="1" h="12">
                  <a:moveTo>
                    <a:pt x="1" y="0"/>
                  </a:moveTo>
                  <a:lnTo>
                    <a:pt x="0" y="6"/>
                  </a:lnTo>
                  <a:lnTo>
                    <a:pt x="0" y="1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32" name="Freeform 1887"/>
            <p:cNvSpPr>
              <a:spLocks/>
            </p:cNvSpPr>
            <p:nvPr/>
          </p:nvSpPr>
          <p:spPr bwMode="auto">
            <a:xfrm>
              <a:off x="13" y="46"/>
              <a:ext cx="5" cy="4"/>
            </a:xfrm>
            <a:custGeom>
              <a:avLst/>
              <a:gdLst>
                <a:gd name="T0" fmla="*/ 5 w 5"/>
                <a:gd name="T1" fmla="*/ 0 h 4"/>
                <a:gd name="T2" fmla="*/ 2 w 5"/>
                <a:gd name="T3" fmla="*/ 2 h 4"/>
                <a:gd name="T4" fmla="*/ 0 w 5"/>
                <a:gd name="T5" fmla="*/ 4 h 4"/>
                <a:gd name="T6" fmla="*/ 0 60000 65536"/>
                <a:gd name="T7" fmla="*/ 0 60000 65536"/>
                <a:gd name="T8" fmla="*/ 0 60000 65536"/>
              </a:gdLst>
              <a:ahLst/>
              <a:cxnLst>
                <a:cxn ang="T6">
                  <a:pos x="T0" y="T1"/>
                </a:cxn>
                <a:cxn ang="T7">
                  <a:pos x="T2" y="T3"/>
                </a:cxn>
                <a:cxn ang="T8">
                  <a:pos x="T4" y="T5"/>
                </a:cxn>
              </a:cxnLst>
              <a:rect l="0" t="0" r="r" b="b"/>
              <a:pathLst>
                <a:path w="5" h="4">
                  <a:moveTo>
                    <a:pt x="5" y="0"/>
                  </a:moveTo>
                  <a:lnTo>
                    <a:pt x="2" y="2"/>
                  </a:lnTo>
                  <a:lnTo>
                    <a:pt x="0" y="4"/>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33" name="Line 1888"/>
            <p:cNvSpPr>
              <a:spLocks noChangeShapeType="1"/>
            </p:cNvSpPr>
            <p:nvPr/>
          </p:nvSpPr>
          <p:spPr bwMode="auto">
            <a:xfrm flipH="1">
              <a:off x="24" y="46"/>
              <a:ext cx="15"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34" name="Line 1889"/>
            <p:cNvSpPr>
              <a:spLocks noChangeShapeType="1"/>
            </p:cNvSpPr>
            <p:nvPr/>
          </p:nvSpPr>
          <p:spPr bwMode="auto">
            <a:xfrm flipH="1">
              <a:off x="70" y="40"/>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35" name="Freeform 1890"/>
            <p:cNvSpPr>
              <a:spLocks/>
            </p:cNvSpPr>
            <p:nvPr/>
          </p:nvSpPr>
          <p:spPr bwMode="auto">
            <a:xfrm>
              <a:off x="36" y="57"/>
              <a:ext cx="8" cy="10"/>
            </a:xfrm>
            <a:custGeom>
              <a:avLst/>
              <a:gdLst>
                <a:gd name="T0" fmla="*/ 8 w 8"/>
                <a:gd name="T1" fmla="*/ 0 h 10"/>
                <a:gd name="T2" fmla="*/ 5 w 8"/>
                <a:gd name="T3" fmla="*/ 2 h 10"/>
                <a:gd name="T4" fmla="*/ 2 w 8"/>
                <a:gd name="T5" fmla="*/ 6 h 10"/>
                <a:gd name="T6" fmla="*/ 0 w 8"/>
                <a:gd name="T7" fmla="*/ 1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0">
                  <a:moveTo>
                    <a:pt x="8" y="0"/>
                  </a:moveTo>
                  <a:lnTo>
                    <a:pt x="5" y="2"/>
                  </a:lnTo>
                  <a:lnTo>
                    <a:pt x="2" y="6"/>
                  </a:lnTo>
                  <a:lnTo>
                    <a:pt x="0" y="1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36" name="Line 1891"/>
            <p:cNvSpPr>
              <a:spLocks noChangeShapeType="1"/>
            </p:cNvSpPr>
            <p:nvPr/>
          </p:nvSpPr>
          <p:spPr bwMode="auto">
            <a:xfrm flipV="1">
              <a:off x="104" y="32"/>
              <a:ext cx="1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37" name="Line 1892"/>
            <p:cNvSpPr>
              <a:spLocks noChangeShapeType="1"/>
            </p:cNvSpPr>
            <p:nvPr/>
          </p:nvSpPr>
          <p:spPr bwMode="auto">
            <a:xfrm flipH="1">
              <a:off x="99" y="6"/>
              <a:ext cx="37"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38" name="Freeform 1893"/>
            <p:cNvSpPr>
              <a:spLocks/>
            </p:cNvSpPr>
            <p:nvPr/>
          </p:nvSpPr>
          <p:spPr bwMode="auto">
            <a:xfrm>
              <a:off x="243" y="14"/>
              <a:ext cx="15" cy="22"/>
            </a:xfrm>
            <a:custGeom>
              <a:avLst/>
              <a:gdLst>
                <a:gd name="T0" fmla="*/ 15 w 15"/>
                <a:gd name="T1" fmla="*/ 22 h 22"/>
                <a:gd name="T2" fmla="*/ 8 w 15"/>
                <a:gd name="T3" fmla="*/ 10 h 22"/>
                <a:gd name="T4" fmla="*/ 0 w 15"/>
                <a:gd name="T5" fmla="*/ 0 h 22"/>
                <a:gd name="T6" fmla="*/ 0 60000 65536"/>
                <a:gd name="T7" fmla="*/ 0 60000 65536"/>
                <a:gd name="T8" fmla="*/ 0 60000 65536"/>
              </a:gdLst>
              <a:ahLst/>
              <a:cxnLst>
                <a:cxn ang="T6">
                  <a:pos x="T0" y="T1"/>
                </a:cxn>
                <a:cxn ang="T7">
                  <a:pos x="T2" y="T3"/>
                </a:cxn>
                <a:cxn ang="T8">
                  <a:pos x="T4" y="T5"/>
                </a:cxn>
              </a:cxnLst>
              <a:rect l="0" t="0" r="r" b="b"/>
              <a:pathLst>
                <a:path w="15" h="22">
                  <a:moveTo>
                    <a:pt x="15" y="22"/>
                  </a:moveTo>
                  <a:lnTo>
                    <a:pt x="8" y="1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39" name="Freeform 1894"/>
            <p:cNvSpPr>
              <a:spLocks/>
            </p:cNvSpPr>
            <p:nvPr/>
          </p:nvSpPr>
          <p:spPr bwMode="auto">
            <a:xfrm>
              <a:off x="240" y="20"/>
              <a:ext cx="14" cy="17"/>
            </a:xfrm>
            <a:custGeom>
              <a:avLst/>
              <a:gdLst>
                <a:gd name="T0" fmla="*/ 14 w 14"/>
                <a:gd name="T1" fmla="*/ 17 h 17"/>
                <a:gd name="T2" fmla="*/ 8 w 14"/>
                <a:gd name="T3" fmla="*/ 8 h 17"/>
                <a:gd name="T4" fmla="*/ 0 w 14"/>
                <a:gd name="T5" fmla="*/ 0 h 17"/>
                <a:gd name="T6" fmla="*/ 0 60000 65536"/>
                <a:gd name="T7" fmla="*/ 0 60000 65536"/>
                <a:gd name="T8" fmla="*/ 0 60000 65536"/>
              </a:gdLst>
              <a:ahLst/>
              <a:cxnLst>
                <a:cxn ang="T6">
                  <a:pos x="T0" y="T1"/>
                </a:cxn>
                <a:cxn ang="T7">
                  <a:pos x="T2" y="T3"/>
                </a:cxn>
                <a:cxn ang="T8">
                  <a:pos x="T4" y="T5"/>
                </a:cxn>
              </a:cxnLst>
              <a:rect l="0" t="0" r="r" b="b"/>
              <a:pathLst>
                <a:path w="14" h="17">
                  <a:moveTo>
                    <a:pt x="14" y="17"/>
                  </a:moveTo>
                  <a:lnTo>
                    <a:pt x="8" y="8"/>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40" name="Line 1895"/>
            <p:cNvSpPr>
              <a:spLocks noChangeShapeType="1"/>
            </p:cNvSpPr>
            <p:nvPr/>
          </p:nvSpPr>
          <p:spPr bwMode="auto">
            <a:xfrm>
              <a:off x="232" y="10"/>
              <a:ext cx="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41" name="Line 1896"/>
            <p:cNvSpPr>
              <a:spLocks noChangeShapeType="1"/>
            </p:cNvSpPr>
            <p:nvPr/>
          </p:nvSpPr>
          <p:spPr bwMode="auto">
            <a:xfrm flipH="1" flipV="1">
              <a:off x="182" y="6"/>
              <a:ext cx="2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42" name="Line 1897"/>
            <p:cNvSpPr>
              <a:spLocks noChangeShapeType="1"/>
            </p:cNvSpPr>
            <p:nvPr/>
          </p:nvSpPr>
          <p:spPr bwMode="auto">
            <a:xfrm flipH="1">
              <a:off x="148" y="6"/>
              <a:ext cx="3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43" name="Freeform 1898"/>
            <p:cNvSpPr>
              <a:spLocks/>
            </p:cNvSpPr>
            <p:nvPr/>
          </p:nvSpPr>
          <p:spPr bwMode="auto">
            <a:xfrm>
              <a:off x="222" y="4"/>
              <a:ext cx="11" cy="3"/>
            </a:xfrm>
            <a:custGeom>
              <a:avLst/>
              <a:gdLst>
                <a:gd name="T0" fmla="*/ 11 w 11"/>
                <a:gd name="T1" fmla="*/ 3 h 3"/>
                <a:gd name="T2" fmla="*/ 6 w 11"/>
                <a:gd name="T3" fmla="*/ 1 h 3"/>
                <a:gd name="T4" fmla="*/ 0 w 11"/>
                <a:gd name="T5" fmla="*/ 0 h 3"/>
                <a:gd name="T6" fmla="*/ 0 60000 65536"/>
                <a:gd name="T7" fmla="*/ 0 60000 65536"/>
                <a:gd name="T8" fmla="*/ 0 60000 65536"/>
              </a:gdLst>
              <a:ahLst/>
              <a:cxnLst>
                <a:cxn ang="T6">
                  <a:pos x="T0" y="T1"/>
                </a:cxn>
                <a:cxn ang="T7">
                  <a:pos x="T2" y="T3"/>
                </a:cxn>
                <a:cxn ang="T8">
                  <a:pos x="T4" y="T5"/>
                </a:cxn>
              </a:cxnLst>
              <a:rect l="0" t="0" r="r" b="b"/>
              <a:pathLst>
                <a:path w="11" h="3">
                  <a:moveTo>
                    <a:pt x="11" y="3"/>
                  </a:moveTo>
                  <a:lnTo>
                    <a:pt x="6"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44" name="Freeform 1899"/>
            <p:cNvSpPr>
              <a:spLocks/>
            </p:cNvSpPr>
            <p:nvPr/>
          </p:nvSpPr>
          <p:spPr bwMode="auto">
            <a:xfrm>
              <a:off x="224" y="6"/>
              <a:ext cx="9" cy="3"/>
            </a:xfrm>
            <a:custGeom>
              <a:avLst/>
              <a:gdLst>
                <a:gd name="T0" fmla="*/ 9 w 9"/>
                <a:gd name="T1" fmla="*/ 3 h 3"/>
                <a:gd name="T2" fmla="*/ 5 w 9"/>
                <a:gd name="T3" fmla="*/ 1 h 3"/>
                <a:gd name="T4" fmla="*/ 0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9" y="3"/>
                  </a:moveTo>
                  <a:lnTo>
                    <a:pt x="5"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45" name="Freeform 1900"/>
            <p:cNvSpPr>
              <a:spLocks/>
            </p:cNvSpPr>
            <p:nvPr/>
          </p:nvSpPr>
          <p:spPr bwMode="auto">
            <a:xfrm>
              <a:off x="225" y="8"/>
              <a:ext cx="8" cy="2"/>
            </a:xfrm>
            <a:custGeom>
              <a:avLst/>
              <a:gdLst>
                <a:gd name="T0" fmla="*/ 8 w 8"/>
                <a:gd name="T1" fmla="*/ 2 h 2"/>
                <a:gd name="T2" fmla="*/ 4 w 8"/>
                <a:gd name="T3" fmla="*/ 0 h 2"/>
                <a:gd name="T4" fmla="*/ 0 w 8"/>
                <a:gd name="T5" fmla="*/ 0 h 2"/>
                <a:gd name="T6" fmla="*/ 0 60000 65536"/>
                <a:gd name="T7" fmla="*/ 0 60000 65536"/>
                <a:gd name="T8" fmla="*/ 0 60000 65536"/>
              </a:gdLst>
              <a:ahLst/>
              <a:cxnLst>
                <a:cxn ang="T6">
                  <a:pos x="T0" y="T1"/>
                </a:cxn>
                <a:cxn ang="T7">
                  <a:pos x="T2" y="T3"/>
                </a:cxn>
                <a:cxn ang="T8">
                  <a:pos x="T4" y="T5"/>
                </a:cxn>
              </a:cxnLst>
              <a:rect l="0" t="0" r="r" b="b"/>
              <a:pathLst>
                <a:path w="8" h="2">
                  <a:moveTo>
                    <a:pt x="8"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46" name="Line 1901"/>
            <p:cNvSpPr>
              <a:spLocks noChangeShapeType="1"/>
            </p:cNvSpPr>
            <p:nvPr/>
          </p:nvSpPr>
          <p:spPr bwMode="auto">
            <a:xfrm>
              <a:off x="183" y="37"/>
              <a:ext cx="4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47" name="Freeform 1902"/>
            <p:cNvSpPr>
              <a:spLocks/>
            </p:cNvSpPr>
            <p:nvPr/>
          </p:nvSpPr>
          <p:spPr bwMode="auto">
            <a:xfrm>
              <a:off x="184" y="24"/>
              <a:ext cx="6" cy="3"/>
            </a:xfrm>
            <a:custGeom>
              <a:avLst/>
              <a:gdLst>
                <a:gd name="T0" fmla="*/ 6 w 6"/>
                <a:gd name="T1" fmla="*/ 1 h 3"/>
                <a:gd name="T2" fmla="*/ 4 w 6"/>
                <a:gd name="T3" fmla="*/ 0 h 3"/>
                <a:gd name="T4" fmla="*/ 1 w 6"/>
                <a:gd name="T5" fmla="*/ 1 h 3"/>
                <a:gd name="T6" fmla="*/ 0 w 6"/>
                <a:gd name="T7" fmla="*/ 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6" y="1"/>
                  </a:moveTo>
                  <a:lnTo>
                    <a:pt x="4" y="0"/>
                  </a:lnTo>
                  <a:lnTo>
                    <a:pt x="1"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48" name="Line 1903"/>
            <p:cNvSpPr>
              <a:spLocks noChangeShapeType="1"/>
            </p:cNvSpPr>
            <p:nvPr/>
          </p:nvSpPr>
          <p:spPr bwMode="auto">
            <a:xfrm>
              <a:off x="184" y="27"/>
              <a:ext cx="1"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49" name="Freeform 1904"/>
            <p:cNvSpPr>
              <a:spLocks/>
            </p:cNvSpPr>
            <p:nvPr/>
          </p:nvSpPr>
          <p:spPr bwMode="auto">
            <a:xfrm>
              <a:off x="184" y="33"/>
              <a:ext cx="2" cy="3"/>
            </a:xfrm>
            <a:custGeom>
              <a:avLst/>
              <a:gdLst>
                <a:gd name="T0" fmla="*/ 0 w 2"/>
                <a:gd name="T1" fmla="*/ 0 h 3"/>
                <a:gd name="T2" fmla="*/ 1 w 2"/>
                <a:gd name="T3" fmla="*/ 2 h 3"/>
                <a:gd name="T4" fmla="*/ 2 w 2"/>
                <a:gd name="T5" fmla="*/ 3 h 3"/>
                <a:gd name="T6" fmla="*/ 0 60000 65536"/>
                <a:gd name="T7" fmla="*/ 0 60000 65536"/>
                <a:gd name="T8" fmla="*/ 0 60000 65536"/>
              </a:gdLst>
              <a:ahLst/>
              <a:cxnLst>
                <a:cxn ang="T6">
                  <a:pos x="T0" y="T1"/>
                </a:cxn>
                <a:cxn ang="T7">
                  <a:pos x="T2" y="T3"/>
                </a:cxn>
                <a:cxn ang="T8">
                  <a:pos x="T4" y="T5"/>
                </a:cxn>
              </a:cxnLst>
              <a:rect l="0" t="0" r="r" b="b"/>
              <a:pathLst>
                <a:path w="2" h="3">
                  <a:moveTo>
                    <a:pt x="0" y="0"/>
                  </a:moveTo>
                  <a:lnTo>
                    <a:pt x="1" y="2"/>
                  </a:lnTo>
                  <a:lnTo>
                    <a:pt x="2"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50" name="Line 1905"/>
            <p:cNvSpPr>
              <a:spLocks noChangeShapeType="1"/>
            </p:cNvSpPr>
            <p:nvPr/>
          </p:nvSpPr>
          <p:spPr bwMode="auto">
            <a:xfrm flipH="1" flipV="1">
              <a:off x="190" y="25"/>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51" name="Line 1906"/>
            <p:cNvSpPr>
              <a:spLocks noChangeShapeType="1"/>
            </p:cNvSpPr>
            <p:nvPr/>
          </p:nvSpPr>
          <p:spPr bwMode="auto">
            <a:xfrm flipV="1">
              <a:off x="192" y="27"/>
              <a:ext cx="1"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52" name="Line 1907"/>
            <p:cNvSpPr>
              <a:spLocks noChangeShapeType="1"/>
            </p:cNvSpPr>
            <p:nvPr/>
          </p:nvSpPr>
          <p:spPr bwMode="auto">
            <a:xfrm flipV="1">
              <a:off x="190" y="28"/>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53" name="Freeform 1908"/>
            <p:cNvSpPr>
              <a:spLocks/>
            </p:cNvSpPr>
            <p:nvPr/>
          </p:nvSpPr>
          <p:spPr bwMode="auto">
            <a:xfrm>
              <a:off x="190" y="25"/>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54" name="Freeform 1909"/>
            <p:cNvSpPr>
              <a:spLocks/>
            </p:cNvSpPr>
            <p:nvPr/>
          </p:nvSpPr>
          <p:spPr bwMode="auto">
            <a:xfrm>
              <a:off x="178" y="39"/>
              <a:ext cx="1" cy="13"/>
            </a:xfrm>
            <a:custGeom>
              <a:avLst/>
              <a:gdLst>
                <a:gd name="T0" fmla="*/ 0 w 1"/>
                <a:gd name="T1" fmla="*/ 13 h 13"/>
                <a:gd name="T2" fmla="*/ 1 w 1"/>
                <a:gd name="T3" fmla="*/ 7 h 13"/>
                <a:gd name="T4" fmla="*/ 1 w 1"/>
                <a:gd name="T5" fmla="*/ 0 h 13"/>
                <a:gd name="T6" fmla="*/ 0 60000 65536"/>
                <a:gd name="T7" fmla="*/ 0 60000 65536"/>
                <a:gd name="T8" fmla="*/ 0 60000 65536"/>
              </a:gdLst>
              <a:ahLst/>
              <a:cxnLst>
                <a:cxn ang="T6">
                  <a:pos x="T0" y="T1"/>
                </a:cxn>
                <a:cxn ang="T7">
                  <a:pos x="T2" y="T3"/>
                </a:cxn>
                <a:cxn ang="T8">
                  <a:pos x="T4" y="T5"/>
                </a:cxn>
              </a:cxnLst>
              <a:rect l="0" t="0" r="r" b="b"/>
              <a:pathLst>
                <a:path w="1" h="13">
                  <a:moveTo>
                    <a:pt x="0" y="13"/>
                  </a:moveTo>
                  <a:lnTo>
                    <a:pt x="1" y="7"/>
                  </a:lnTo>
                  <a:lnTo>
                    <a:pt x="1"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55" name="Freeform 1910"/>
            <p:cNvSpPr>
              <a:spLocks/>
            </p:cNvSpPr>
            <p:nvPr/>
          </p:nvSpPr>
          <p:spPr bwMode="auto">
            <a:xfrm>
              <a:off x="178" y="52"/>
              <a:ext cx="2" cy="30"/>
            </a:xfrm>
            <a:custGeom>
              <a:avLst/>
              <a:gdLst>
                <a:gd name="T0" fmla="*/ 0 w 2"/>
                <a:gd name="T1" fmla="*/ 0 h 30"/>
                <a:gd name="T2" fmla="*/ 0 w 2"/>
                <a:gd name="T3" fmla="*/ 15 h 30"/>
                <a:gd name="T4" fmla="*/ 2 w 2"/>
                <a:gd name="T5" fmla="*/ 30 h 30"/>
                <a:gd name="T6" fmla="*/ 0 60000 65536"/>
                <a:gd name="T7" fmla="*/ 0 60000 65536"/>
                <a:gd name="T8" fmla="*/ 0 60000 65536"/>
              </a:gdLst>
              <a:ahLst/>
              <a:cxnLst>
                <a:cxn ang="T6">
                  <a:pos x="T0" y="T1"/>
                </a:cxn>
                <a:cxn ang="T7">
                  <a:pos x="T2" y="T3"/>
                </a:cxn>
                <a:cxn ang="T8">
                  <a:pos x="T4" y="T5"/>
                </a:cxn>
              </a:cxnLst>
              <a:rect l="0" t="0" r="r" b="b"/>
              <a:pathLst>
                <a:path w="2" h="30">
                  <a:moveTo>
                    <a:pt x="0" y="0"/>
                  </a:moveTo>
                  <a:lnTo>
                    <a:pt x="0" y="15"/>
                  </a:lnTo>
                  <a:lnTo>
                    <a:pt x="2" y="3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56" name="Line 1911"/>
            <p:cNvSpPr>
              <a:spLocks noChangeShapeType="1"/>
            </p:cNvSpPr>
            <p:nvPr/>
          </p:nvSpPr>
          <p:spPr bwMode="auto">
            <a:xfrm flipH="1">
              <a:off x="176" y="6"/>
              <a:ext cx="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57" name="Line 1912"/>
            <p:cNvSpPr>
              <a:spLocks noChangeShapeType="1"/>
            </p:cNvSpPr>
            <p:nvPr/>
          </p:nvSpPr>
          <p:spPr bwMode="auto">
            <a:xfrm>
              <a:off x="182" y="6"/>
              <a:ext cx="1"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58" name="Line 1913"/>
            <p:cNvSpPr>
              <a:spLocks noChangeShapeType="1"/>
            </p:cNvSpPr>
            <p:nvPr/>
          </p:nvSpPr>
          <p:spPr bwMode="auto">
            <a:xfrm flipV="1">
              <a:off x="179" y="5"/>
              <a:ext cx="2"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59" name="Freeform 1914"/>
            <p:cNvSpPr>
              <a:spLocks/>
            </p:cNvSpPr>
            <p:nvPr/>
          </p:nvSpPr>
          <p:spPr bwMode="auto">
            <a:xfrm>
              <a:off x="275" y="57"/>
              <a:ext cx="11" cy="8"/>
            </a:xfrm>
            <a:custGeom>
              <a:avLst/>
              <a:gdLst>
                <a:gd name="T0" fmla="*/ 11 w 11"/>
                <a:gd name="T1" fmla="*/ 8 h 8"/>
                <a:gd name="T2" fmla="*/ 8 w 11"/>
                <a:gd name="T3" fmla="*/ 4 h 8"/>
                <a:gd name="T4" fmla="*/ 4 w 11"/>
                <a:gd name="T5" fmla="*/ 2 h 8"/>
                <a:gd name="T6" fmla="*/ 0 w 11"/>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 h="8">
                  <a:moveTo>
                    <a:pt x="11" y="8"/>
                  </a:moveTo>
                  <a:lnTo>
                    <a:pt x="8" y="4"/>
                  </a:lnTo>
                  <a:lnTo>
                    <a:pt x="4" y="2"/>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60" name="Freeform 1915"/>
            <p:cNvSpPr>
              <a:spLocks/>
            </p:cNvSpPr>
            <p:nvPr/>
          </p:nvSpPr>
          <p:spPr bwMode="auto">
            <a:xfrm>
              <a:off x="249" y="57"/>
              <a:ext cx="26" cy="2"/>
            </a:xfrm>
            <a:custGeom>
              <a:avLst/>
              <a:gdLst>
                <a:gd name="T0" fmla="*/ 26 w 26"/>
                <a:gd name="T1" fmla="*/ 0 h 2"/>
                <a:gd name="T2" fmla="*/ 17 w 26"/>
                <a:gd name="T3" fmla="*/ 0 h 2"/>
                <a:gd name="T4" fmla="*/ 9 w 26"/>
                <a:gd name="T5" fmla="*/ 0 h 2"/>
                <a:gd name="T6" fmla="*/ 0 w 26"/>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2">
                  <a:moveTo>
                    <a:pt x="26" y="0"/>
                  </a:moveTo>
                  <a:lnTo>
                    <a:pt x="17" y="0"/>
                  </a:lnTo>
                  <a:lnTo>
                    <a:pt x="9"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61" name="Freeform 1916"/>
            <p:cNvSpPr>
              <a:spLocks/>
            </p:cNvSpPr>
            <p:nvPr/>
          </p:nvSpPr>
          <p:spPr bwMode="auto">
            <a:xfrm>
              <a:off x="232" y="60"/>
              <a:ext cx="10" cy="22"/>
            </a:xfrm>
            <a:custGeom>
              <a:avLst/>
              <a:gdLst>
                <a:gd name="T0" fmla="*/ 10 w 10"/>
                <a:gd name="T1" fmla="*/ 0 h 22"/>
                <a:gd name="T2" fmla="*/ 5 w 10"/>
                <a:gd name="T3" fmla="*/ 6 h 22"/>
                <a:gd name="T4" fmla="*/ 2 w 10"/>
                <a:gd name="T5" fmla="*/ 14 h 22"/>
                <a:gd name="T6" fmla="*/ 0 w 10"/>
                <a:gd name="T7" fmla="*/ 22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22">
                  <a:moveTo>
                    <a:pt x="10" y="0"/>
                  </a:moveTo>
                  <a:lnTo>
                    <a:pt x="5" y="6"/>
                  </a:lnTo>
                  <a:lnTo>
                    <a:pt x="2" y="14"/>
                  </a:lnTo>
                  <a:lnTo>
                    <a:pt x="0" y="2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62" name="Line 1917"/>
            <p:cNvSpPr>
              <a:spLocks noChangeShapeType="1"/>
            </p:cNvSpPr>
            <p:nvPr/>
          </p:nvSpPr>
          <p:spPr bwMode="auto">
            <a:xfrm flipV="1">
              <a:off x="242" y="56"/>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63" name="Line 1918"/>
            <p:cNvSpPr>
              <a:spLocks noChangeShapeType="1"/>
            </p:cNvSpPr>
            <p:nvPr/>
          </p:nvSpPr>
          <p:spPr bwMode="auto">
            <a:xfrm flipV="1">
              <a:off x="256" y="38"/>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64" name="Line 1919"/>
            <p:cNvSpPr>
              <a:spLocks noChangeShapeType="1"/>
            </p:cNvSpPr>
            <p:nvPr/>
          </p:nvSpPr>
          <p:spPr bwMode="auto">
            <a:xfrm flipH="1">
              <a:off x="246" y="53"/>
              <a:ext cx="5"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65" name="Line 1920"/>
            <p:cNvSpPr>
              <a:spLocks noChangeShapeType="1"/>
            </p:cNvSpPr>
            <p:nvPr/>
          </p:nvSpPr>
          <p:spPr bwMode="auto">
            <a:xfrm flipH="1" flipV="1">
              <a:off x="334" y="41"/>
              <a:ext cx="2"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66" name="Line 1921"/>
            <p:cNvSpPr>
              <a:spLocks noChangeShapeType="1"/>
            </p:cNvSpPr>
            <p:nvPr/>
          </p:nvSpPr>
          <p:spPr bwMode="auto">
            <a:xfrm>
              <a:off x="289" y="35"/>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67" name="Freeform 1922"/>
            <p:cNvSpPr>
              <a:spLocks/>
            </p:cNvSpPr>
            <p:nvPr/>
          </p:nvSpPr>
          <p:spPr bwMode="auto">
            <a:xfrm>
              <a:off x="327" y="50"/>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68" name="Line 1923"/>
            <p:cNvSpPr>
              <a:spLocks noChangeShapeType="1"/>
            </p:cNvSpPr>
            <p:nvPr/>
          </p:nvSpPr>
          <p:spPr bwMode="auto">
            <a:xfrm flipH="1">
              <a:off x="326" y="52"/>
              <a:ext cx="1"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69" name="Line 1924"/>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70" name="Line 1925"/>
            <p:cNvSpPr>
              <a:spLocks noChangeShapeType="1"/>
            </p:cNvSpPr>
            <p:nvPr/>
          </p:nvSpPr>
          <p:spPr bwMode="auto">
            <a:xfrm>
              <a:off x="328" y="54"/>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71" name="Line 1926"/>
            <p:cNvSpPr>
              <a:spLocks noChangeShapeType="1"/>
            </p:cNvSpPr>
            <p:nvPr/>
          </p:nvSpPr>
          <p:spPr bwMode="auto">
            <a:xfrm>
              <a:off x="327" y="55"/>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72" name="Line 1927"/>
            <p:cNvSpPr>
              <a:spLocks noChangeShapeType="1"/>
            </p:cNvSpPr>
            <p:nvPr/>
          </p:nvSpPr>
          <p:spPr bwMode="auto">
            <a:xfrm>
              <a:off x="327" y="5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73" name="Line 1928"/>
            <p:cNvSpPr>
              <a:spLocks noChangeShapeType="1"/>
            </p:cNvSpPr>
            <p:nvPr/>
          </p:nvSpPr>
          <p:spPr bwMode="auto">
            <a:xfrm>
              <a:off x="327" y="58"/>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74" name="Line 1929"/>
            <p:cNvSpPr>
              <a:spLocks noChangeShapeType="1"/>
            </p:cNvSpPr>
            <p:nvPr/>
          </p:nvSpPr>
          <p:spPr bwMode="auto">
            <a:xfrm>
              <a:off x="327" y="6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75" name="Freeform 1930"/>
            <p:cNvSpPr>
              <a:spLocks/>
            </p:cNvSpPr>
            <p:nvPr/>
          </p:nvSpPr>
          <p:spPr bwMode="auto">
            <a:xfrm>
              <a:off x="327" y="53"/>
              <a:ext cx="1" cy="7"/>
            </a:xfrm>
            <a:custGeom>
              <a:avLst/>
              <a:gdLst>
                <a:gd name="T0" fmla="*/ 1 w 1"/>
                <a:gd name="T1" fmla="*/ 0 h 7"/>
                <a:gd name="T2" fmla="*/ 0 w 1"/>
                <a:gd name="T3" fmla="*/ 3 h 7"/>
                <a:gd name="T4" fmla="*/ 0 w 1"/>
                <a:gd name="T5" fmla="*/ 7 h 7"/>
                <a:gd name="T6" fmla="*/ 0 60000 65536"/>
                <a:gd name="T7" fmla="*/ 0 60000 65536"/>
                <a:gd name="T8" fmla="*/ 0 60000 65536"/>
              </a:gdLst>
              <a:ahLst/>
              <a:cxnLst>
                <a:cxn ang="T6">
                  <a:pos x="T0" y="T1"/>
                </a:cxn>
                <a:cxn ang="T7">
                  <a:pos x="T2" y="T3"/>
                </a:cxn>
                <a:cxn ang="T8">
                  <a:pos x="T4" y="T5"/>
                </a:cxn>
              </a:cxnLst>
              <a:rect l="0" t="0" r="r" b="b"/>
              <a:pathLst>
                <a:path w="1" h="7">
                  <a:moveTo>
                    <a:pt x="1" y="0"/>
                  </a:moveTo>
                  <a:lnTo>
                    <a:pt x="0" y="3"/>
                  </a:lnTo>
                  <a:lnTo>
                    <a:pt x="0" y="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76" name="Freeform 1931"/>
            <p:cNvSpPr>
              <a:spLocks/>
            </p:cNvSpPr>
            <p:nvPr/>
          </p:nvSpPr>
          <p:spPr bwMode="auto">
            <a:xfrm>
              <a:off x="328" y="51"/>
              <a:ext cx="3" cy="2"/>
            </a:xfrm>
            <a:custGeom>
              <a:avLst/>
              <a:gdLst>
                <a:gd name="T0" fmla="*/ 3 w 3"/>
                <a:gd name="T1" fmla="*/ 0 h 2"/>
                <a:gd name="T2" fmla="*/ 1 w 3"/>
                <a:gd name="T3" fmla="*/ 0 h 2"/>
                <a:gd name="T4" fmla="*/ 0 w 3"/>
                <a:gd name="T5" fmla="*/ 2 h 2"/>
                <a:gd name="T6" fmla="*/ 0 60000 65536"/>
                <a:gd name="T7" fmla="*/ 0 60000 65536"/>
                <a:gd name="T8" fmla="*/ 0 60000 65536"/>
              </a:gdLst>
              <a:ahLst/>
              <a:cxnLst>
                <a:cxn ang="T6">
                  <a:pos x="T0" y="T1"/>
                </a:cxn>
                <a:cxn ang="T7">
                  <a:pos x="T2" y="T3"/>
                </a:cxn>
                <a:cxn ang="T8">
                  <a:pos x="T4" y="T5"/>
                </a:cxn>
              </a:cxnLst>
              <a:rect l="0" t="0" r="r" b="b"/>
              <a:pathLst>
                <a:path w="3" h="2">
                  <a:moveTo>
                    <a:pt x="3" y="0"/>
                  </a:moveTo>
                  <a:lnTo>
                    <a:pt x="1"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77" name="Line 1932"/>
            <p:cNvSpPr>
              <a:spLocks noChangeShapeType="1"/>
            </p:cNvSpPr>
            <p:nvPr/>
          </p:nvSpPr>
          <p:spPr bwMode="auto">
            <a:xfrm>
              <a:off x="339" y="54"/>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78" name="Line 1933"/>
            <p:cNvSpPr>
              <a:spLocks noChangeShapeType="1"/>
            </p:cNvSpPr>
            <p:nvPr/>
          </p:nvSpPr>
          <p:spPr bwMode="auto">
            <a:xfrm>
              <a:off x="339" y="57"/>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79" name="Line 1934"/>
            <p:cNvSpPr>
              <a:spLocks noChangeShapeType="1"/>
            </p:cNvSpPr>
            <p:nvPr/>
          </p:nvSpPr>
          <p:spPr bwMode="auto">
            <a:xfrm>
              <a:off x="338" y="60"/>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0" name="Line 1935"/>
            <p:cNvSpPr>
              <a:spLocks noChangeShapeType="1"/>
            </p:cNvSpPr>
            <p:nvPr/>
          </p:nvSpPr>
          <p:spPr bwMode="auto">
            <a:xfrm>
              <a:off x="337" y="61"/>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1" name="Line 1936"/>
            <p:cNvSpPr>
              <a:spLocks noChangeShapeType="1"/>
            </p:cNvSpPr>
            <p:nvPr/>
          </p:nvSpPr>
          <p:spPr bwMode="auto">
            <a:xfrm>
              <a:off x="338" y="58"/>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2" name="Line 1937"/>
            <p:cNvSpPr>
              <a:spLocks noChangeShapeType="1"/>
            </p:cNvSpPr>
            <p:nvPr/>
          </p:nvSpPr>
          <p:spPr bwMode="auto">
            <a:xfrm>
              <a:off x="338" y="55"/>
              <a:ext cx="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3" name="Line 1938"/>
            <p:cNvSpPr>
              <a:spLocks noChangeShapeType="1"/>
            </p:cNvSpPr>
            <p:nvPr/>
          </p:nvSpPr>
          <p:spPr bwMode="auto">
            <a:xfrm flipV="1">
              <a:off x="339" y="53"/>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4" name="Line 1939"/>
            <p:cNvSpPr>
              <a:spLocks noChangeShapeType="1"/>
            </p:cNvSpPr>
            <p:nvPr/>
          </p:nvSpPr>
          <p:spPr bwMode="auto">
            <a:xfrm>
              <a:off x="328" y="61"/>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5" name="Line 1940"/>
            <p:cNvSpPr>
              <a:spLocks noChangeShapeType="1"/>
            </p:cNvSpPr>
            <p:nvPr/>
          </p:nvSpPr>
          <p:spPr bwMode="auto">
            <a:xfrm>
              <a:off x="326" y="60"/>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6" name="Line 1941"/>
            <p:cNvSpPr>
              <a:spLocks noChangeShapeType="1"/>
            </p:cNvSpPr>
            <p:nvPr/>
          </p:nvSpPr>
          <p:spPr bwMode="auto">
            <a:xfrm>
              <a:off x="328" y="5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7" name="Line 1942"/>
            <p:cNvSpPr>
              <a:spLocks noChangeShapeType="1"/>
            </p:cNvSpPr>
            <p:nvPr/>
          </p:nvSpPr>
          <p:spPr bwMode="auto">
            <a:xfrm>
              <a:off x="339" y="49"/>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88" name="Freeform 1943"/>
            <p:cNvSpPr>
              <a:spLocks/>
            </p:cNvSpPr>
            <p:nvPr/>
          </p:nvSpPr>
          <p:spPr bwMode="auto">
            <a:xfrm>
              <a:off x="336" y="38"/>
              <a:ext cx="3" cy="11"/>
            </a:xfrm>
            <a:custGeom>
              <a:avLst/>
              <a:gdLst>
                <a:gd name="T0" fmla="*/ 3 w 3"/>
                <a:gd name="T1" fmla="*/ 11 h 11"/>
                <a:gd name="T2" fmla="*/ 3 w 3"/>
                <a:gd name="T3" fmla="*/ 5 h 11"/>
                <a:gd name="T4" fmla="*/ 0 w 3"/>
                <a:gd name="T5" fmla="*/ 0 h 11"/>
                <a:gd name="T6" fmla="*/ 0 60000 65536"/>
                <a:gd name="T7" fmla="*/ 0 60000 65536"/>
                <a:gd name="T8" fmla="*/ 0 60000 65536"/>
              </a:gdLst>
              <a:ahLst/>
              <a:cxnLst>
                <a:cxn ang="T6">
                  <a:pos x="T0" y="T1"/>
                </a:cxn>
                <a:cxn ang="T7">
                  <a:pos x="T2" y="T3"/>
                </a:cxn>
                <a:cxn ang="T8">
                  <a:pos x="T4" y="T5"/>
                </a:cxn>
              </a:cxnLst>
              <a:rect l="0" t="0" r="r" b="b"/>
              <a:pathLst>
                <a:path w="3" h="11">
                  <a:moveTo>
                    <a:pt x="3" y="11"/>
                  </a:moveTo>
                  <a:lnTo>
                    <a:pt x="3" y="5"/>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89" name="Freeform 1944"/>
            <p:cNvSpPr>
              <a:spLocks/>
            </p:cNvSpPr>
            <p:nvPr/>
          </p:nvSpPr>
          <p:spPr bwMode="auto">
            <a:xfrm>
              <a:off x="330" y="39"/>
              <a:ext cx="4" cy="2"/>
            </a:xfrm>
            <a:custGeom>
              <a:avLst/>
              <a:gdLst>
                <a:gd name="T0" fmla="*/ 4 w 4"/>
                <a:gd name="T1" fmla="*/ 2 h 2"/>
                <a:gd name="T2" fmla="*/ 2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2"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90" name="Freeform 1945"/>
            <p:cNvSpPr>
              <a:spLocks/>
            </p:cNvSpPr>
            <p:nvPr/>
          </p:nvSpPr>
          <p:spPr bwMode="auto">
            <a:xfrm>
              <a:off x="334" y="37"/>
              <a:ext cx="4" cy="3"/>
            </a:xfrm>
            <a:custGeom>
              <a:avLst/>
              <a:gdLst>
                <a:gd name="T0" fmla="*/ 4 w 4"/>
                <a:gd name="T1" fmla="*/ 3 h 3"/>
                <a:gd name="T2" fmla="*/ 2 w 4"/>
                <a:gd name="T3" fmla="*/ 1 h 3"/>
                <a:gd name="T4" fmla="*/ 0 w 4"/>
                <a:gd name="T5" fmla="*/ 0 h 3"/>
                <a:gd name="T6" fmla="*/ 0 60000 65536"/>
                <a:gd name="T7" fmla="*/ 0 60000 65536"/>
                <a:gd name="T8" fmla="*/ 0 60000 65536"/>
              </a:gdLst>
              <a:ahLst/>
              <a:cxnLst>
                <a:cxn ang="T6">
                  <a:pos x="T0" y="T1"/>
                </a:cxn>
                <a:cxn ang="T7">
                  <a:pos x="T2" y="T3"/>
                </a:cxn>
                <a:cxn ang="T8">
                  <a:pos x="T4" y="T5"/>
                </a:cxn>
              </a:cxnLst>
              <a:rect l="0" t="0" r="r" b="b"/>
              <a:pathLst>
                <a:path w="4" h="3">
                  <a:moveTo>
                    <a:pt x="4" y="3"/>
                  </a:move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91" name="Line 1946"/>
            <p:cNvSpPr>
              <a:spLocks noChangeShapeType="1"/>
            </p:cNvSpPr>
            <p:nvPr/>
          </p:nvSpPr>
          <p:spPr bwMode="auto">
            <a:xfrm>
              <a:off x="338" y="62"/>
              <a:ext cx="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92" name="Freeform 1947"/>
            <p:cNvSpPr>
              <a:spLocks/>
            </p:cNvSpPr>
            <p:nvPr/>
          </p:nvSpPr>
          <p:spPr bwMode="auto">
            <a:xfrm>
              <a:off x="338" y="66"/>
              <a:ext cx="7" cy="2"/>
            </a:xfrm>
            <a:custGeom>
              <a:avLst/>
              <a:gdLst>
                <a:gd name="T0" fmla="*/ 7 w 7"/>
                <a:gd name="T1" fmla="*/ 2 h 2"/>
                <a:gd name="T2" fmla="*/ 4 w 7"/>
                <a:gd name="T3" fmla="*/ 0 h 2"/>
                <a:gd name="T4" fmla="*/ 0 w 7"/>
                <a:gd name="T5" fmla="*/ 0 h 2"/>
                <a:gd name="T6" fmla="*/ 0 60000 65536"/>
                <a:gd name="T7" fmla="*/ 0 60000 65536"/>
                <a:gd name="T8" fmla="*/ 0 60000 65536"/>
              </a:gdLst>
              <a:ahLst/>
              <a:cxnLst>
                <a:cxn ang="T6">
                  <a:pos x="T0" y="T1"/>
                </a:cxn>
                <a:cxn ang="T7">
                  <a:pos x="T2" y="T3"/>
                </a:cxn>
                <a:cxn ang="T8">
                  <a:pos x="T4" y="T5"/>
                </a:cxn>
              </a:cxnLst>
              <a:rect l="0" t="0" r="r" b="b"/>
              <a:pathLst>
                <a:path w="7" h="2">
                  <a:moveTo>
                    <a:pt x="7"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93" name="Freeform 1948"/>
            <p:cNvSpPr>
              <a:spLocks/>
            </p:cNvSpPr>
            <p:nvPr/>
          </p:nvSpPr>
          <p:spPr bwMode="auto">
            <a:xfrm>
              <a:off x="342" y="68"/>
              <a:ext cx="3" cy="8"/>
            </a:xfrm>
            <a:custGeom>
              <a:avLst/>
              <a:gdLst>
                <a:gd name="T0" fmla="*/ 0 w 3"/>
                <a:gd name="T1" fmla="*/ 8 h 8"/>
                <a:gd name="T2" fmla="*/ 2 w 3"/>
                <a:gd name="T3" fmla="*/ 4 h 8"/>
                <a:gd name="T4" fmla="*/ 3 w 3"/>
                <a:gd name="T5" fmla="*/ 0 h 8"/>
                <a:gd name="T6" fmla="*/ 0 60000 65536"/>
                <a:gd name="T7" fmla="*/ 0 60000 65536"/>
                <a:gd name="T8" fmla="*/ 0 60000 65536"/>
              </a:gdLst>
              <a:ahLst/>
              <a:cxnLst>
                <a:cxn ang="T6">
                  <a:pos x="T0" y="T1"/>
                </a:cxn>
                <a:cxn ang="T7">
                  <a:pos x="T2" y="T3"/>
                </a:cxn>
                <a:cxn ang="T8">
                  <a:pos x="T4" y="T5"/>
                </a:cxn>
              </a:cxnLst>
              <a:rect l="0" t="0" r="r" b="b"/>
              <a:pathLst>
                <a:path w="3" h="8">
                  <a:moveTo>
                    <a:pt x="0" y="8"/>
                  </a:moveTo>
                  <a:lnTo>
                    <a:pt x="2" y="4"/>
                  </a:lnTo>
                  <a:lnTo>
                    <a:pt x="3"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94" name="Freeform 1949"/>
            <p:cNvSpPr>
              <a:spLocks/>
            </p:cNvSpPr>
            <p:nvPr/>
          </p:nvSpPr>
          <p:spPr bwMode="auto">
            <a:xfrm>
              <a:off x="334" y="76"/>
              <a:ext cx="8" cy="5"/>
            </a:xfrm>
            <a:custGeom>
              <a:avLst/>
              <a:gdLst>
                <a:gd name="T0" fmla="*/ 8 w 8"/>
                <a:gd name="T1" fmla="*/ 0 h 5"/>
                <a:gd name="T2" fmla="*/ 5 w 8"/>
                <a:gd name="T3" fmla="*/ 1 h 5"/>
                <a:gd name="T4" fmla="*/ 2 w 8"/>
                <a:gd name="T5" fmla="*/ 3 h 5"/>
                <a:gd name="T6" fmla="*/ 0 w 8"/>
                <a:gd name="T7" fmla="*/ 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8" y="0"/>
                  </a:moveTo>
                  <a:lnTo>
                    <a:pt x="5" y="1"/>
                  </a:lnTo>
                  <a:lnTo>
                    <a:pt x="2" y="3"/>
                  </a:lnTo>
                  <a:lnTo>
                    <a:pt x="0" y="5"/>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95" name="Freeform 1950"/>
            <p:cNvSpPr>
              <a:spLocks/>
            </p:cNvSpPr>
            <p:nvPr/>
          </p:nvSpPr>
          <p:spPr bwMode="auto">
            <a:xfrm>
              <a:off x="261" y="14"/>
              <a:ext cx="20" cy="17"/>
            </a:xfrm>
            <a:custGeom>
              <a:avLst/>
              <a:gdLst>
                <a:gd name="T0" fmla="*/ 0 w 20"/>
                <a:gd name="T1" fmla="*/ 0 h 17"/>
                <a:gd name="T2" fmla="*/ 10 w 20"/>
                <a:gd name="T3" fmla="*/ 9 h 17"/>
                <a:gd name="T4" fmla="*/ 20 w 20"/>
                <a:gd name="T5" fmla="*/ 17 h 17"/>
                <a:gd name="T6" fmla="*/ 0 60000 65536"/>
                <a:gd name="T7" fmla="*/ 0 60000 65536"/>
                <a:gd name="T8" fmla="*/ 0 60000 65536"/>
              </a:gdLst>
              <a:ahLst/>
              <a:cxnLst>
                <a:cxn ang="T6">
                  <a:pos x="T0" y="T1"/>
                </a:cxn>
                <a:cxn ang="T7">
                  <a:pos x="T2" y="T3"/>
                </a:cxn>
                <a:cxn ang="T8">
                  <a:pos x="T4" y="T5"/>
                </a:cxn>
              </a:cxnLst>
              <a:rect l="0" t="0" r="r" b="b"/>
              <a:pathLst>
                <a:path w="20" h="17">
                  <a:moveTo>
                    <a:pt x="0" y="0"/>
                  </a:moveTo>
                  <a:lnTo>
                    <a:pt x="10" y="9"/>
                  </a:lnTo>
                  <a:lnTo>
                    <a:pt x="20" y="17"/>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96" name="Line 1951"/>
            <p:cNvSpPr>
              <a:spLocks noChangeShapeType="1"/>
            </p:cNvSpPr>
            <p:nvPr/>
          </p:nvSpPr>
          <p:spPr bwMode="auto">
            <a:xfrm>
              <a:off x="258" y="10"/>
              <a:ext cx="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597" name="Freeform 1952"/>
            <p:cNvSpPr>
              <a:spLocks/>
            </p:cNvSpPr>
            <p:nvPr/>
          </p:nvSpPr>
          <p:spPr bwMode="auto">
            <a:xfrm>
              <a:off x="281" y="31"/>
              <a:ext cx="8" cy="2"/>
            </a:xfrm>
            <a:custGeom>
              <a:avLst/>
              <a:gdLst>
                <a:gd name="T0" fmla="*/ 0 w 8"/>
                <a:gd name="T1" fmla="*/ 0 h 2"/>
                <a:gd name="T2" fmla="*/ 4 w 8"/>
                <a:gd name="T3" fmla="*/ 1 h 2"/>
                <a:gd name="T4" fmla="*/ 8 w 8"/>
                <a:gd name="T5" fmla="*/ 2 h 2"/>
                <a:gd name="T6" fmla="*/ 0 60000 65536"/>
                <a:gd name="T7" fmla="*/ 0 60000 65536"/>
                <a:gd name="T8" fmla="*/ 0 60000 65536"/>
              </a:gdLst>
              <a:ahLst/>
              <a:cxnLst>
                <a:cxn ang="T6">
                  <a:pos x="T0" y="T1"/>
                </a:cxn>
                <a:cxn ang="T7">
                  <a:pos x="T2" y="T3"/>
                </a:cxn>
                <a:cxn ang="T8">
                  <a:pos x="T4" y="T5"/>
                </a:cxn>
              </a:cxnLst>
              <a:rect l="0" t="0" r="r" b="b"/>
              <a:pathLst>
                <a:path w="8" h="2">
                  <a:moveTo>
                    <a:pt x="0" y="0"/>
                  </a:moveTo>
                  <a:lnTo>
                    <a:pt x="4" y="1"/>
                  </a:lnTo>
                  <a:lnTo>
                    <a:pt x="8"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98" name="Freeform 1953"/>
            <p:cNvSpPr>
              <a:spLocks/>
            </p:cNvSpPr>
            <p:nvPr/>
          </p:nvSpPr>
          <p:spPr bwMode="auto">
            <a:xfrm>
              <a:off x="256" y="8"/>
              <a:ext cx="1" cy="3"/>
            </a:xfrm>
            <a:custGeom>
              <a:avLst/>
              <a:gdLst>
                <a:gd name="T0" fmla="*/ 0 w 1"/>
                <a:gd name="T1" fmla="*/ 0 h 3"/>
                <a:gd name="T2" fmla="*/ 0 w 1"/>
                <a:gd name="T3" fmla="*/ 1 h 3"/>
                <a:gd name="T4" fmla="*/ 0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0" y="0"/>
                  </a:moveTo>
                  <a:lnTo>
                    <a:pt x="0" y="1"/>
                  </a:lnTo>
                  <a:lnTo>
                    <a:pt x="0"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599" name="Freeform 1954"/>
            <p:cNvSpPr>
              <a:spLocks/>
            </p:cNvSpPr>
            <p:nvPr/>
          </p:nvSpPr>
          <p:spPr bwMode="auto">
            <a:xfrm>
              <a:off x="256" y="11"/>
              <a:ext cx="25" cy="21"/>
            </a:xfrm>
            <a:custGeom>
              <a:avLst/>
              <a:gdLst>
                <a:gd name="T0" fmla="*/ 0 w 25"/>
                <a:gd name="T1" fmla="*/ 0 h 21"/>
                <a:gd name="T2" fmla="*/ 12 w 25"/>
                <a:gd name="T3" fmla="*/ 11 h 21"/>
                <a:gd name="T4" fmla="*/ 25 w 25"/>
                <a:gd name="T5" fmla="*/ 21 h 21"/>
                <a:gd name="T6" fmla="*/ 0 60000 65536"/>
                <a:gd name="T7" fmla="*/ 0 60000 65536"/>
                <a:gd name="T8" fmla="*/ 0 60000 65536"/>
              </a:gdLst>
              <a:ahLst/>
              <a:cxnLst>
                <a:cxn ang="T6">
                  <a:pos x="T0" y="T1"/>
                </a:cxn>
                <a:cxn ang="T7">
                  <a:pos x="T2" y="T3"/>
                </a:cxn>
                <a:cxn ang="T8">
                  <a:pos x="T4" y="T5"/>
                </a:cxn>
              </a:cxnLst>
              <a:rect l="0" t="0" r="r" b="b"/>
              <a:pathLst>
                <a:path w="25" h="21">
                  <a:moveTo>
                    <a:pt x="0" y="0"/>
                  </a:moveTo>
                  <a:lnTo>
                    <a:pt x="12" y="11"/>
                  </a:lnTo>
                  <a:lnTo>
                    <a:pt x="25" y="21"/>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00" name="Line 1955"/>
            <p:cNvSpPr>
              <a:spLocks noChangeShapeType="1"/>
            </p:cNvSpPr>
            <p:nvPr/>
          </p:nvSpPr>
          <p:spPr bwMode="auto">
            <a:xfrm>
              <a:off x="281" y="32"/>
              <a:ext cx="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01" name="Line 1956"/>
            <p:cNvSpPr>
              <a:spLocks noChangeShapeType="1"/>
            </p:cNvSpPr>
            <p:nvPr/>
          </p:nvSpPr>
          <p:spPr bwMode="auto">
            <a:xfrm flipH="1" flipV="1">
              <a:off x="299" y="32"/>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02" name="Line 1957"/>
            <p:cNvSpPr>
              <a:spLocks noChangeShapeType="1"/>
            </p:cNvSpPr>
            <p:nvPr/>
          </p:nvSpPr>
          <p:spPr bwMode="auto">
            <a:xfrm>
              <a:off x="299" y="33"/>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03" name="Line 1958"/>
            <p:cNvSpPr>
              <a:spLocks noChangeShapeType="1"/>
            </p:cNvSpPr>
            <p:nvPr/>
          </p:nvSpPr>
          <p:spPr bwMode="auto">
            <a:xfrm flipH="1">
              <a:off x="289" y="32"/>
              <a:ext cx="1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04" name="Line 1959"/>
            <p:cNvSpPr>
              <a:spLocks noChangeShapeType="1"/>
            </p:cNvSpPr>
            <p:nvPr/>
          </p:nvSpPr>
          <p:spPr bwMode="auto">
            <a:xfrm flipV="1">
              <a:off x="289" y="3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05" name="Freeform 1960"/>
            <p:cNvSpPr>
              <a:spLocks/>
            </p:cNvSpPr>
            <p:nvPr/>
          </p:nvSpPr>
          <p:spPr bwMode="auto">
            <a:xfrm>
              <a:off x="259" y="6"/>
              <a:ext cx="37" cy="26"/>
            </a:xfrm>
            <a:custGeom>
              <a:avLst/>
              <a:gdLst>
                <a:gd name="T0" fmla="*/ 37 w 37"/>
                <a:gd name="T1" fmla="*/ 26 h 26"/>
                <a:gd name="T2" fmla="*/ 19 w 37"/>
                <a:gd name="T3" fmla="*/ 13 h 26"/>
                <a:gd name="T4" fmla="*/ 0 w 37"/>
                <a:gd name="T5" fmla="*/ 0 h 26"/>
                <a:gd name="T6" fmla="*/ 0 60000 65536"/>
                <a:gd name="T7" fmla="*/ 0 60000 65536"/>
                <a:gd name="T8" fmla="*/ 0 60000 65536"/>
              </a:gdLst>
              <a:ahLst/>
              <a:cxnLst>
                <a:cxn ang="T6">
                  <a:pos x="T0" y="T1"/>
                </a:cxn>
                <a:cxn ang="T7">
                  <a:pos x="T2" y="T3"/>
                </a:cxn>
                <a:cxn ang="T8">
                  <a:pos x="T4" y="T5"/>
                </a:cxn>
              </a:cxnLst>
              <a:rect l="0" t="0" r="r" b="b"/>
              <a:pathLst>
                <a:path w="37" h="26">
                  <a:moveTo>
                    <a:pt x="37" y="26"/>
                  </a:moveTo>
                  <a:lnTo>
                    <a:pt x="19" y="13"/>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06" name="Freeform 1961"/>
            <p:cNvSpPr>
              <a:spLocks/>
            </p:cNvSpPr>
            <p:nvPr/>
          </p:nvSpPr>
          <p:spPr bwMode="auto">
            <a:xfrm>
              <a:off x="257" y="7"/>
              <a:ext cx="1" cy="3"/>
            </a:xfrm>
            <a:custGeom>
              <a:avLst/>
              <a:gdLst>
                <a:gd name="T0" fmla="*/ 1 w 1"/>
                <a:gd name="T1" fmla="*/ 0 h 3"/>
                <a:gd name="T2" fmla="*/ 0 w 1"/>
                <a:gd name="T3" fmla="*/ 2 h 3"/>
                <a:gd name="T4" fmla="*/ 1 w 1"/>
                <a:gd name="T5" fmla="*/ 3 h 3"/>
                <a:gd name="T6" fmla="*/ 0 60000 65536"/>
                <a:gd name="T7" fmla="*/ 0 60000 65536"/>
                <a:gd name="T8" fmla="*/ 0 60000 65536"/>
              </a:gdLst>
              <a:ahLst/>
              <a:cxnLst>
                <a:cxn ang="T6">
                  <a:pos x="T0" y="T1"/>
                </a:cxn>
                <a:cxn ang="T7">
                  <a:pos x="T2" y="T3"/>
                </a:cxn>
                <a:cxn ang="T8">
                  <a:pos x="T4" y="T5"/>
                </a:cxn>
              </a:cxnLst>
              <a:rect l="0" t="0" r="r" b="b"/>
              <a:pathLst>
                <a:path w="1" h="3">
                  <a:moveTo>
                    <a:pt x="1" y="0"/>
                  </a:moveTo>
                  <a:lnTo>
                    <a:pt x="0" y="2"/>
                  </a:lnTo>
                  <a:lnTo>
                    <a:pt x="1" y="3"/>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07" name="Line 1962"/>
            <p:cNvSpPr>
              <a:spLocks noChangeShapeType="1"/>
            </p:cNvSpPr>
            <p:nvPr/>
          </p:nvSpPr>
          <p:spPr bwMode="auto">
            <a:xfrm flipV="1">
              <a:off x="285" y="66"/>
              <a:ext cx="5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08" name="Line 1963"/>
            <p:cNvSpPr>
              <a:spLocks noChangeShapeType="1"/>
            </p:cNvSpPr>
            <p:nvPr/>
          </p:nvSpPr>
          <p:spPr bwMode="auto">
            <a:xfrm flipH="1" flipV="1">
              <a:off x="135" y="4"/>
              <a:ext cx="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09" name="Line 1964"/>
            <p:cNvSpPr>
              <a:spLocks noChangeShapeType="1"/>
            </p:cNvSpPr>
            <p:nvPr/>
          </p:nvSpPr>
          <p:spPr bwMode="auto">
            <a:xfrm flipH="1" flipV="1">
              <a:off x="135" y="5"/>
              <a:ext cx="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10" name="Freeform 1965"/>
            <p:cNvSpPr>
              <a:spLocks/>
            </p:cNvSpPr>
            <p:nvPr/>
          </p:nvSpPr>
          <p:spPr bwMode="auto">
            <a:xfrm>
              <a:off x="135" y="4"/>
              <a:ext cx="1" cy="2"/>
            </a:xfrm>
            <a:custGeom>
              <a:avLst/>
              <a:gdLst>
                <a:gd name="T0" fmla="*/ 0 w 1"/>
                <a:gd name="T1" fmla="*/ 0 h 2"/>
                <a:gd name="T2" fmla="*/ 0 w 1"/>
                <a:gd name="T3" fmla="*/ 0 h 2"/>
                <a:gd name="T4" fmla="*/ 0 w 1"/>
                <a:gd name="T5" fmla="*/ 1 h 2"/>
                <a:gd name="T6" fmla="*/ 0 w 1"/>
                <a:gd name="T7" fmla="*/ 1 h 2"/>
                <a:gd name="T8" fmla="*/ 0 w 1"/>
                <a:gd name="T9" fmla="*/ 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lnTo>
                    <a:pt x="0" y="0"/>
                  </a:lnTo>
                  <a:lnTo>
                    <a:pt x="0" y="1"/>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11" name="Line 1966"/>
            <p:cNvSpPr>
              <a:spLocks noChangeShapeType="1"/>
            </p:cNvSpPr>
            <p:nvPr/>
          </p:nvSpPr>
          <p:spPr bwMode="auto">
            <a:xfrm flipV="1">
              <a:off x="128" y="29"/>
              <a:ext cx="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12" name="Line 1967"/>
            <p:cNvSpPr>
              <a:spLocks noChangeShapeType="1"/>
            </p:cNvSpPr>
            <p:nvPr/>
          </p:nvSpPr>
          <p:spPr bwMode="auto">
            <a:xfrm>
              <a:off x="128" y="36"/>
              <a:ext cx="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13" name="Line 1968"/>
            <p:cNvSpPr>
              <a:spLocks noChangeShapeType="1"/>
            </p:cNvSpPr>
            <p:nvPr/>
          </p:nvSpPr>
          <p:spPr bwMode="auto">
            <a:xfrm flipV="1">
              <a:off x="121" y="36"/>
              <a:ext cx="4"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14" name="Line 1969"/>
            <p:cNvSpPr>
              <a:spLocks noChangeShapeType="1"/>
            </p:cNvSpPr>
            <p:nvPr/>
          </p:nvSpPr>
          <p:spPr bwMode="auto">
            <a:xfrm flipV="1">
              <a:off x="120" y="31"/>
              <a:ext cx="4" cy="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15" name="Line 1970"/>
            <p:cNvSpPr>
              <a:spLocks noChangeShapeType="1"/>
            </p:cNvSpPr>
            <p:nvPr/>
          </p:nvSpPr>
          <p:spPr bwMode="auto">
            <a:xfrm>
              <a:off x="121" y="38"/>
              <a:ext cx="5"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16" name="Freeform 1971"/>
            <p:cNvSpPr>
              <a:spLocks/>
            </p:cNvSpPr>
            <p:nvPr/>
          </p:nvSpPr>
          <p:spPr bwMode="auto">
            <a:xfrm>
              <a:off x="163" y="49"/>
              <a:ext cx="8" cy="1"/>
            </a:xfrm>
            <a:custGeom>
              <a:avLst/>
              <a:gdLst>
                <a:gd name="T0" fmla="*/ 0 w 8"/>
                <a:gd name="T1" fmla="*/ 0 h 1"/>
                <a:gd name="T2" fmla="*/ 3 w 8"/>
                <a:gd name="T3" fmla="*/ 1 h 1"/>
                <a:gd name="T4" fmla="*/ 5 w 8"/>
                <a:gd name="T5" fmla="*/ 1 h 1"/>
                <a:gd name="T6" fmla="*/ 8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3" y="1"/>
                  </a:lnTo>
                  <a:lnTo>
                    <a:pt x="5" y="1"/>
                  </a:lnTo>
                  <a:lnTo>
                    <a:pt x="8"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17" name="Freeform 1972"/>
            <p:cNvSpPr>
              <a:spLocks/>
            </p:cNvSpPr>
            <p:nvPr/>
          </p:nvSpPr>
          <p:spPr bwMode="auto">
            <a:xfrm>
              <a:off x="164" y="45"/>
              <a:ext cx="7" cy="2"/>
            </a:xfrm>
            <a:custGeom>
              <a:avLst/>
              <a:gdLst>
                <a:gd name="T0" fmla="*/ 7 w 7"/>
                <a:gd name="T1" fmla="*/ 1 h 2"/>
                <a:gd name="T2" fmla="*/ 5 w 7"/>
                <a:gd name="T3" fmla="*/ 0 h 2"/>
                <a:gd name="T4" fmla="*/ 2 w 7"/>
                <a:gd name="T5" fmla="*/ 0 h 2"/>
                <a:gd name="T6" fmla="*/ 0 w 7"/>
                <a:gd name="T7" fmla="*/ 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7" y="1"/>
                  </a:moveTo>
                  <a:lnTo>
                    <a:pt x="5" y="0"/>
                  </a:lnTo>
                  <a:lnTo>
                    <a:pt x="2" y="0"/>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18" name="Freeform 1973"/>
            <p:cNvSpPr>
              <a:spLocks/>
            </p:cNvSpPr>
            <p:nvPr/>
          </p:nvSpPr>
          <p:spPr bwMode="auto">
            <a:xfrm>
              <a:off x="238" y="45"/>
              <a:ext cx="11" cy="2"/>
            </a:xfrm>
            <a:custGeom>
              <a:avLst/>
              <a:gdLst>
                <a:gd name="T0" fmla="*/ 0 w 11"/>
                <a:gd name="T1" fmla="*/ 1 h 2"/>
                <a:gd name="T2" fmla="*/ 0 w 11"/>
                <a:gd name="T3" fmla="*/ 2 h 2"/>
                <a:gd name="T4" fmla="*/ 11 w 11"/>
                <a:gd name="T5" fmla="*/ 2 h 2"/>
                <a:gd name="T6" fmla="*/ 11 w 11"/>
                <a:gd name="T7" fmla="*/ 0 h 2"/>
                <a:gd name="T8" fmla="*/ 0 w 11"/>
                <a:gd name="T9" fmla="*/ 1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2">
                  <a:moveTo>
                    <a:pt x="0" y="1"/>
                  </a:moveTo>
                  <a:lnTo>
                    <a:pt x="0" y="2"/>
                  </a:lnTo>
                  <a:lnTo>
                    <a:pt x="11" y="2"/>
                  </a:lnTo>
                  <a:lnTo>
                    <a:pt x="11" y="0"/>
                  </a:lnTo>
                  <a:lnTo>
                    <a:pt x="0" y="1"/>
                  </a:lnTo>
                  <a:close/>
                </a:path>
              </a:pathLst>
            </a:custGeom>
            <a:noFill/>
            <a:ln w="0"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19" name="Line 1974"/>
            <p:cNvSpPr>
              <a:spLocks noChangeShapeType="1"/>
            </p:cNvSpPr>
            <p:nvPr/>
          </p:nvSpPr>
          <p:spPr bwMode="auto">
            <a:xfrm flipV="1">
              <a:off x="227" y="84"/>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20" name="Freeform 1975"/>
            <p:cNvSpPr>
              <a:spLocks/>
            </p:cNvSpPr>
            <p:nvPr/>
          </p:nvSpPr>
          <p:spPr bwMode="auto">
            <a:xfrm>
              <a:off x="226" y="84"/>
              <a:ext cx="5" cy="2"/>
            </a:xfrm>
            <a:custGeom>
              <a:avLst/>
              <a:gdLst>
                <a:gd name="T0" fmla="*/ 5 w 5"/>
                <a:gd name="T1" fmla="*/ 0 h 2"/>
                <a:gd name="T2" fmla="*/ 4 w 5"/>
                <a:gd name="T3" fmla="*/ 2 h 2"/>
                <a:gd name="T4" fmla="*/ 0 w 5"/>
                <a:gd name="T5" fmla="*/ 2 h 2"/>
                <a:gd name="T6" fmla="*/ 0 60000 65536"/>
                <a:gd name="T7" fmla="*/ 0 60000 65536"/>
                <a:gd name="T8" fmla="*/ 0 60000 65536"/>
              </a:gdLst>
              <a:ahLst/>
              <a:cxnLst>
                <a:cxn ang="T6">
                  <a:pos x="T0" y="T1"/>
                </a:cxn>
                <a:cxn ang="T7">
                  <a:pos x="T2" y="T3"/>
                </a:cxn>
                <a:cxn ang="T8">
                  <a:pos x="T4" y="T5"/>
                </a:cxn>
              </a:cxnLst>
              <a:rect l="0" t="0" r="r" b="b"/>
              <a:pathLst>
                <a:path w="5" h="2">
                  <a:moveTo>
                    <a:pt x="5" y="0"/>
                  </a:moveTo>
                  <a:lnTo>
                    <a:pt x="4" y="2"/>
                  </a:lnTo>
                  <a:lnTo>
                    <a:pt x="0"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21" name="Line 1976"/>
            <p:cNvSpPr>
              <a:spLocks noChangeShapeType="1"/>
            </p:cNvSpPr>
            <p:nvPr/>
          </p:nvSpPr>
          <p:spPr bwMode="auto">
            <a:xfrm flipV="1">
              <a:off x="226" y="85"/>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622" name="Rectangle 1977"/>
            <p:cNvSpPr>
              <a:spLocks noChangeArrowheads="1"/>
            </p:cNvSpPr>
            <p:nvPr/>
          </p:nvSpPr>
          <p:spPr bwMode="auto">
            <a:xfrm>
              <a:off x="161" y="47"/>
              <a:ext cx="13" cy="2"/>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a:solidFill>
                  <a:schemeClr val="tx2"/>
                </a:solidFill>
                <a:latin typeface="Arial" panose="020B0604020202020204" pitchFamily="34" charset="0"/>
              </a:endParaRPr>
            </a:p>
          </p:txBody>
        </p:sp>
        <p:sp>
          <p:nvSpPr>
            <p:cNvPr id="34623" name="Freeform 1978"/>
            <p:cNvSpPr>
              <a:spLocks/>
            </p:cNvSpPr>
            <p:nvPr/>
          </p:nvSpPr>
          <p:spPr bwMode="auto">
            <a:xfrm>
              <a:off x="103" y="84"/>
              <a:ext cx="4" cy="2"/>
            </a:xfrm>
            <a:custGeom>
              <a:avLst/>
              <a:gdLst>
                <a:gd name="T0" fmla="*/ 0 w 4"/>
                <a:gd name="T1" fmla="*/ 0 h 2"/>
                <a:gd name="T2" fmla="*/ 0 w 4"/>
                <a:gd name="T3" fmla="*/ 2 h 2"/>
                <a:gd name="T4" fmla="*/ 4 w 4"/>
                <a:gd name="T5" fmla="*/ 2 h 2"/>
                <a:gd name="T6" fmla="*/ 0 60000 65536"/>
                <a:gd name="T7" fmla="*/ 0 60000 65536"/>
                <a:gd name="T8" fmla="*/ 0 60000 65536"/>
              </a:gdLst>
              <a:ahLst/>
              <a:cxnLst>
                <a:cxn ang="T6">
                  <a:pos x="T0" y="T1"/>
                </a:cxn>
                <a:cxn ang="T7">
                  <a:pos x="T2" y="T3"/>
                </a:cxn>
                <a:cxn ang="T8">
                  <a:pos x="T4" y="T5"/>
                </a:cxn>
              </a:cxnLst>
              <a:rect l="0" t="0" r="r" b="b"/>
              <a:pathLst>
                <a:path w="4" h="2">
                  <a:moveTo>
                    <a:pt x="0" y="0"/>
                  </a:moveTo>
                  <a:lnTo>
                    <a:pt x="0" y="2"/>
                  </a:lnTo>
                  <a:lnTo>
                    <a:pt x="4" y="2"/>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24" name="Freeform 1979"/>
            <p:cNvSpPr>
              <a:spLocks/>
            </p:cNvSpPr>
            <p:nvPr/>
          </p:nvSpPr>
          <p:spPr bwMode="auto">
            <a:xfrm>
              <a:off x="103" y="84"/>
              <a:ext cx="4" cy="2"/>
            </a:xfrm>
            <a:custGeom>
              <a:avLst/>
              <a:gdLst>
                <a:gd name="T0" fmla="*/ 4 w 4"/>
                <a:gd name="T1" fmla="*/ 2 h 2"/>
                <a:gd name="T2" fmla="*/ 4 w 4"/>
                <a:gd name="T3" fmla="*/ 0 h 2"/>
                <a:gd name="T4" fmla="*/ 0 w 4"/>
                <a:gd name="T5" fmla="*/ 0 h 2"/>
                <a:gd name="T6" fmla="*/ 0 60000 65536"/>
                <a:gd name="T7" fmla="*/ 0 60000 65536"/>
                <a:gd name="T8" fmla="*/ 0 60000 65536"/>
              </a:gdLst>
              <a:ahLst/>
              <a:cxnLst>
                <a:cxn ang="T6">
                  <a:pos x="T0" y="T1"/>
                </a:cxn>
                <a:cxn ang="T7">
                  <a:pos x="T2" y="T3"/>
                </a:cxn>
                <a:cxn ang="T8">
                  <a:pos x="T4" y="T5"/>
                </a:cxn>
              </a:cxnLst>
              <a:rect l="0" t="0" r="r" b="b"/>
              <a:pathLst>
                <a:path w="4" h="2">
                  <a:moveTo>
                    <a:pt x="4" y="2"/>
                  </a:moveTo>
                  <a:lnTo>
                    <a:pt x="4"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25" name="Freeform 1980"/>
            <p:cNvSpPr>
              <a:spLocks/>
            </p:cNvSpPr>
            <p:nvPr/>
          </p:nvSpPr>
          <p:spPr bwMode="auto">
            <a:xfrm>
              <a:off x="125" y="28"/>
              <a:ext cx="7" cy="1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 h="10">
                  <a:moveTo>
                    <a:pt x="0" y="8"/>
                  </a:moveTo>
                  <a:lnTo>
                    <a:pt x="0" y="3"/>
                  </a:lnTo>
                  <a:lnTo>
                    <a:pt x="2" y="1"/>
                  </a:lnTo>
                  <a:lnTo>
                    <a:pt x="2" y="0"/>
                  </a:lnTo>
                  <a:lnTo>
                    <a:pt x="3" y="0"/>
                  </a:lnTo>
                  <a:lnTo>
                    <a:pt x="7" y="1"/>
                  </a:lnTo>
                  <a:lnTo>
                    <a:pt x="7" y="8"/>
                  </a:lnTo>
                  <a:lnTo>
                    <a:pt x="6" y="9"/>
                  </a:lnTo>
                  <a:lnTo>
                    <a:pt x="3" y="10"/>
                  </a:lnTo>
                  <a:lnTo>
                    <a:pt x="0" y="8"/>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26" name="Freeform 1981"/>
            <p:cNvSpPr>
              <a:spLocks/>
            </p:cNvSpPr>
            <p:nvPr/>
          </p:nvSpPr>
          <p:spPr bwMode="auto">
            <a:xfrm>
              <a:off x="128" y="29"/>
              <a:ext cx="2" cy="8"/>
            </a:xfrm>
            <a:custGeom>
              <a:avLst/>
              <a:gdLst>
                <a:gd name="T0" fmla="*/ 0 w 2"/>
                <a:gd name="T1" fmla="*/ 8 h 8"/>
                <a:gd name="T2" fmla="*/ 2 w 2"/>
                <a:gd name="T3" fmla="*/ 7 h 8"/>
                <a:gd name="T4" fmla="*/ 2 w 2"/>
                <a:gd name="T5" fmla="*/ 1 h 8"/>
                <a:gd name="T6" fmla="*/ 0 w 2"/>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8">
                  <a:moveTo>
                    <a:pt x="0" y="8"/>
                  </a:moveTo>
                  <a:lnTo>
                    <a:pt x="2" y="7"/>
                  </a:lnTo>
                  <a:lnTo>
                    <a:pt x="2" y="1"/>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27" name="Freeform 1982"/>
            <p:cNvSpPr>
              <a:spLocks/>
            </p:cNvSpPr>
            <p:nvPr/>
          </p:nvSpPr>
          <p:spPr bwMode="auto">
            <a:xfrm>
              <a:off x="125" y="31"/>
              <a:ext cx="3" cy="5"/>
            </a:xfrm>
            <a:custGeom>
              <a:avLst/>
              <a:gdLst>
                <a:gd name="T0" fmla="*/ 0 w 3"/>
                <a:gd name="T1" fmla="*/ 5 h 5"/>
                <a:gd name="T2" fmla="*/ 3 w 3"/>
                <a:gd name="T3" fmla="*/ 4 h 5"/>
                <a:gd name="T4" fmla="*/ 3 w 3"/>
                <a:gd name="T5" fmla="*/ 0 h 5"/>
                <a:gd name="T6" fmla="*/ 0 w 3"/>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4"/>
                  </a:lnTo>
                  <a:lnTo>
                    <a:pt x="3" y="0"/>
                  </a:lnTo>
                  <a:lnTo>
                    <a:pt x="0" y="0"/>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4628" name="Freeform 1983"/>
            <p:cNvSpPr>
              <a:spLocks/>
            </p:cNvSpPr>
            <p:nvPr/>
          </p:nvSpPr>
          <p:spPr bwMode="auto">
            <a:xfrm>
              <a:off x="9" y="38"/>
              <a:ext cx="1" cy="6"/>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 h="6">
                  <a:moveTo>
                    <a:pt x="0" y="6"/>
                  </a:moveTo>
                  <a:lnTo>
                    <a:pt x="0" y="5"/>
                  </a:lnTo>
                  <a:lnTo>
                    <a:pt x="0" y="4"/>
                  </a:lnTo>
                  <a:lnTo>
                    <a:pt x="0" y="3"/>
                  </a:lnTo>
                  <a:lnTo>
                    <a:pt x="0" y="2"/>
                  </a:lnTo>
                  <a:lnTo>
                    <a:pt x="0" y="1"/>
                  </a:lnTo>
                  <a:lnTo>
                    <a:pt x="0" y="0"/>
                  </a:lnTo>
                  <a:lnTo>
                    <a:pt x="1" y="1"/>
                  </a:lnTo>
                  <a:lnTo>
                    <a:pt x="0" y="4"/>
                  </a:lnTo>
                  <a:lnTo>
                    <a:pt x="0" y="3"/>
                  </a:lnTo>
                  <a:lnTo>
                    <a:pt x="0" y="5"/>
                  </a:lnTo>
                  <a:lnTo>
                    <a:pt x="0" y="6"/>
                  </a:lnTo>
                </a:path>
              </a:pathLst>
            </a:custGeom>
            <a:noFill/>
            <a:ln w="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33799" name="グループ化 1111"/>
          <p:cNvGrpSpPr>
            <a:grpSpLocks/>
          </p:cNvGrpSpPr>
          <p:nvPr/>
        </p:nvGrpSpPr>
        <p:grpSpPr bwMode="auto">
          <a:xfrm>
            <a:off x="1000125" y="1057275"/>
            <a:ext cx="0" cy="0"/>
            <a:chOff x="0" y="0"/>
            <a:chExt cx="345" cy="104"/>
          </a:xfrm>
        </p:grpSpPr>
        <p:sp>
          <p:nvSpPr>
            <p:cNvPr id="1113" name="Freeform 1710"/>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4" name="Freeform 1711"/>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15" name="Line 17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6" name="Line 17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7" name="Line 17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8" name="Line 171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19" name="Line 171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0" name="Line 17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1" name="Line 17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2" name="Line 17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3" name="Line 172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24" name="Freeform 1721"/>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5" name="Freeform 1722"/>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6" name="Freeform 1723"/>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7" name="Freeform 1724"/>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8" name="Freeform 1725"/>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29" name="Freeform 1726"/>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0" name="Line 172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1" name="Freeform 1728"/>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2" name="Freeform 1729"/>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3" name="Line 17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4" name="Line 173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5" name="Line 17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6" name="Line 17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7" name="Freeform 1734"/>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38" name="Line 173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39" name="Line 17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0" name="Line 17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1" name="Line 173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2" name="Line 17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3" name="Line 17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4" name="Line 17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5" name="Line 17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6" name="Line 174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7" name="Line 174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48" name="Freeform 1745"/>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49" name="Line 174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0" name="Line 174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1" name="Line 174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2" name="Line 174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3" name="Freeform 1750"/>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4" name="Freeform 1751"/>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5" name="Freeform 1752"/>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6" name="Freeform 1753"/>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57" name="Line 175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8" name="Line 17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59" name="Line 175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0" name="Line 175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1" name="Line 175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2" name="Line 175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3" name="Freeform 1760"/>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4" name="Freeform 1761"/>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5" name="Line 176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6" name="Line 176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7" name="Freeform 1764"/>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68" name="Line 176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69" name="Line 176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0" name="Line 17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1" name="Line 176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2" name="Freeform 1769"/>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3" name="Freeform 1770"/>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4" name="Freeform 1771"/>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5" name="Freeform 1772"/>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6" name="Freeform 1773"/>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7" name="Line 17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78" name="Freeform 1775"/>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79" name="Freeform 1776"/>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0" name="Freeform 1777"/>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1" name="Freeform 1778"/>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2" name="Freeform 1779"/>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3" name="Freeform 1780"/>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4" name="Freeform 1781"/>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5" name="Freeform 1782"/>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186" name="Line 17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87" name="Line 17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88" name="Freeform 1785"/>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89" name="Freeform 1786"/>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0" name="Freeform 1787"/>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1" name="Freeform 1788"/>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2" name="Line 178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3" name="Line 179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4" name="Line 179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5" name="Freeform 1792"/>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196" name="Line 179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7" name="Line 179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8" name="Line 179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199" name="Line 179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0" name="Line 179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1" name="Line 1798"/>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2" name="Line 179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3" name="Line 180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4" name="Line 180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5" name="Line 180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6" name="Line 180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07" name="Freeform 1804"/>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08" name="Freeform 1805"/>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09" name="Line 180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0" name="Line 18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1" name="Line 180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2" name="Freeform 1809"/>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13" name="Line 181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4" name="Line 181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5" name="Line 18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6" name="Line 18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7" name="Line 18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8" name="Line 181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19" name="Line 181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0" name="Freeform 1817"/>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1" name="Line 18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2" name="Freeform 1819"/>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3" name="Freeform 182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4" name="Line 18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5" name="Line 182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6" name="Freeform 1823"/>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27" name="Line 18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8" name="Line 18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29" name="Line 182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0" name="Freeform 1827"/>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1" name="Freeform 1828"/>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2" name="Freeform 1829"/>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3" name="Line 18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4" name="Freeform 1831"/>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5" name="Line 18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6" name="Freeform 1833"/>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7" name="Freeform 1834"/>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38" name="Line 183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39" name="Line 183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0" name="Freeform 1837"/>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1" name="Line 183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2" name="Line 183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3" name="Line 184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4" name="Freeform 1841"/>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5" name="Freeform 1842"/>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6" name="Freeform 1843"/>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7" name="Freeform 1844"/>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48" name="Line 184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49" name="Line 184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0" name="Line 184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1" name="Line 184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2" name="Freeform 1849"/>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3" name="Line 185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4" name="Line 185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5" name="Line 185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56" name="Freeform 1853"/>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7" name="Freeform 1854"/>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8" name="Freeform 1855"/>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59" name="Line 185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0" name="Line 185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1" name="Freeform 1858"/>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2" name="Freeform 1859"/>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3" name="Freeform 186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4" name="Line 186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5" name="Line 186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6" name="Line 186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67" name="Freeform 1864"/>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8" name="Freeform 1865"/>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69" name="Line 186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0" name="Freeform 1867"/>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1" name="Freeform 1868"/>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2" name="Line 186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3" name="Line 187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4" name="Freeform 1871"/>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5" name="Line 187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6" name="Line 187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7" name="Freeform 1874"/>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78" name="Line 187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79" name="Freeform 1876"/>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0" name="Line 187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1" name="Freeform 1878"/>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2" name="Line 187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3" name="Freeform 1880"/>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4" name="Freeform 1881"/>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5" name="Freeform 1882"/>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86" name="Line 18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7" name="Line 18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8" name="Line 188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89" name="Freeform 1886"/>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0" name="Freeform 1887"/>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1" name="Line 188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2" name="Line 188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3" name="Freeform 1890"/>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4" name="Line 1891"/>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5" name="Line 189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6" name="Freeform 1893"/>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7" name="Freeform 1894"/>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298" name="Line 189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299" name="Line 189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0" name="Line 1897"/>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1" name="Freeform 1898"/>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2" name="Freeform 1899"/>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3" name="Freeform 1900"/>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4" name="Line 190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5" name="Freeform 1902"/>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6" name="Line 190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7" name="Freeform 1904"/>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08" name="Line 190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09" name="Line 190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0" name="Line 19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1" name="Freeform 1908"/>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2" name="Freeform 1909"/>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3" name="Freeform 1910"/>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4" name="Line 191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5" name="Line 19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6" name="Line 191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17" name="Freeform 1914"/>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8" name="Freeform 1915"/>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19" name="Freeform 1916"/>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20" name="Line 19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1" name="Line 191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2" name="Line 19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3" name="Line 192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4" name="Line 19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5" name="Freeform 1922"/>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26" name="Line 1923"/>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7" name="Line 19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8" name="Line 19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29" name="Line 192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0" name="Line 192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1" name="Line 192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2" name="Line 192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3" name="Freeform 1930"/>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34" name="Freeform 1931"/>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35" name="Line 19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6" name="Line 19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7" name="Line 193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8" name="Line 193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39" name="Line 19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0" name="Line 19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1" name="Line 193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2" name="Line 19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3" name="Line 19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4" name="Line 19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5" name="Line 19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46" name="Freeform 1943"/>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7" name="Freeform 1944"/>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8" name="Freeform 1945"/>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49" name="Line 194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0" name="Freeform 1947"/>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1" name="Freeform 1948"/>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2" name="Freeform 1949"/>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3" name="Freeform 1950"/>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4" name="Line 195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5" name="Freeform 1952"/>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6" name="Freeform 1953"/>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7" name="Freeform 1954"/>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58" name="Line 19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59" name="Line 195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0" name="Line 195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1" name="Line 195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2" name="Line 195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3" name="Freeform 1960"/>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4" name="Freeform 1961"/>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5" name="Line 196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6" name="Line 196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7" name="Line 196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68" name="Freeform 1965"/>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69" name="Line 196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0" name="Line 19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1" name="Line 196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2" name="Line 196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3" name="Line 197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4" name="Freeform 1971"/>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5" name="Freeform 1972"/>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6" name="Freeform 1973"/>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377" name="Line 19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78" name="Freeform 1975"/>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79" name="Line 197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80" name="Rectangle 1977"/>
            <p:cNvSpPr>
              <a:spLocks noChangeArrowheads="1"/>
            </p:cNvSpPr>
            <p:nvPr/>
          </p:nvSpPr>
          <p:spPr bwMode="auto">
            <a:xfrm>
              <a:off x="1002792" y="1057656"/>
              <a:ext cx="0" cy="0"/>
            </a:xfrm>
            <a:prstGeom prst="rect">
              <a:avLst/>
            </a:prstGeom>
            <a:grpFill/>
            <a:ln w="0">
              <a:solidFill>
                <a:srgbClr xmlns:mc="http://schemas.openxmlformats.org/markup-compatibility/2006" xmlns:a14="http://schemas.microsoft.com/office/drawing/2010/main" val="000000" mc:Ignorable="a14" a14:legacySpreadsheetColorIndex="8"/>
              </a:solidFill>
              <a:miter lim="800000"/>
              <a:headEnd/>
              <a:tailEnd/>
            </a:ln>
          </p:spPr>
          <p:txBody>
            <a:bodyPr/>
            <a:lstStyle/>
            <a:p>
              <a:pPr eaLnBrk="1" hangingPunct="1">
                <a:defRPr/>
              </a:pPr>
              <a:endParaRPr lang="ja-JP" altLang="en-US">
                <a:latin typeface="Arial" charset="0"/>
              </a:endParaRPr>
            </a:p>
          </p:txBody>
        </p:sp>
        <p:sp>
          <p:nvSpPr>
            <p:cNvPr id="1381" name="Freeform 1978"/>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2" name="Freeform 1979"/>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3" name="Freeform 1980"/>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4" name="Freeform 1981"/>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5" name="Freeform 1982"/>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6" name="Freeform 1983"/>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grpSp>
      <p:grpSp>
        <p:nvGrpSpPr>
          <p:cNvPr id="33800" name="グループ化 1386"/>
          <p:cNvGrpSpPr>
            <a:grpSpLocks/>
          </p:cNvGrpSpPr>
          <p:nvPr/>
        </p:nvGrpSpPr>
        <p:grpSpPr bwMode="auto">
          <a:xfrm>
            <a:off x="1000125" y="1057275"/>
            <a:ext cx="0" cy="0"/>
            <a:chOff x="0" y="0"/>
            <a:chExt cx="345" cy="104"/>
          </a:xfrm>
        </p:grpSpPr>
        <p:sp>
          <p:nvSpPr>
            <p:cNvPr id="1388" name="Freeform 1710"/>
            <p:cNvSpPr>
              <a:spLocks/>
            </p:cNvSpPr>
            <p:nvPr/>
          </p:nvSpPr>
          <p:spPr bwMode="auto">
            <a:xfrm>
              <a:off x="1000125" y="1057275"/>
              <a:ext cx="0" cy="0"/>
            </a:xfrm>
            <a:custGeom>
              <a:avLst/>
              <a:gdLst>
                <a:gd name="T0" fmla="*/ 80 w 80"/>
                <a:gd name="T1" fmla="*/ 20 h 33"/>
                <a:gd name="T2" fmla="*/ 76 w 80"/>
                <a:gd name="T3" fmla="*/ 28 h 33"/>
                <a:gd name="T4" fmla="*/ 69 w 80"/>
                <a:gd name="T5" fmla="*/ 33 h 33"/>
                <a:gd name="T6" fmla="*/ 49 w 80"/>
                <a:gd name="T7" fmla="*/ 33 h 33"/>
                <a:gd name="T8" fmla="*/ 41 w 80"/>
                <a:gd name="T9" fmla="*/ 26 h 33"/>
                <a:gd name="T10" fmla="*/ 37 w 80"/>
                <a:gd name="T11" fmla="*/ 16 h 33"/>
                <a:gd name="T12" fmla="*/ 10 w 80"/>
                <a:gd name="T13" fmla="*/ 16 h 33"/>
                <a:gd name="T14" fmla="*/ 8 w 80"/>
                <a:gd name="T15" fmla="*/ 12 h 33"/>
                <a:gd name="T16" fmla="*/ 7 w 80"/>
                <a:gd name="T17" fmla="*/ 12 h 33"/>
                <a:gd name="T18" fmla="*/ 7 w 80"/>
                <a:gd name="T19" fmla="*/ 11 h 33"/>
                <a:gd name="T20" fmla="*/ 5 w 80"/>
                <a:gd name="T21" fmla="*/ 11 h 33"/>
                <a:gd name="T22" fmla="*/ 4 w 80"/>
                <a:gd name="T23" fmla="*/ 10 h 33"/>
                <a:gd name="T24" fmla="*/ 2 w 80"/>
                <a:gd name="T25" fmla="*/ 10 h 33"/>
                <a:gd name="T26" fmla="*/ 1 w 80"/>
                <a:gd name="T27" fmla="*/ 3 h 33"/>
                <a:gd name="T28" fmla="*/ 0 w 80"/>
                <a:gd name="T29" fmla="*/ 3 h 33"/>
                <a:gd name="T30" fmla="*/ 0 w 80"/>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33">
                  <a:moveTo>
                    <a:pt x="80" y="20"/>
                  </a:moveTo>
                  <a:lnTo>
                    <a:pt x="76" y="28"/>
                  </a:lnTo>
                  <a:lnTo>
                    <a:pt x="69" y="33"/>
                  </a:lnTo>
                  <a:lnTo>
                    <a:pt x="49" y="33"/>
                  </a:lnTo>
                  <a:lnTo>
                    <a:pt x="41" y="26"/>
                  </a:lnTo>
                  <a:lnTo>
                    <a:pt x="37" y="16"/>
                  </a:lnTo>
                  <a:lnTo>
                    <a:pt x="10" y="16"/>
                  </a:lnTo>
                  <a:lnTo>
                    <a:pt x="8" y="12"/>
                  </a:lnTo>
                  <a:lnTo>
                    <a:pt x="7" y="12"/>
                  </a:lnTo>
                  <a:lnTo>
                    <a:pt x="7" y="11"/>
                  </a:lnTo>
                  <a:lnTo>
                    <a:pt x="5" y="11"/>
                  </a:lnTo>
                  <a:lnTo>
                    <a:pt x="4" y="10"/>
                  </a:lnTo>
                  <a:lnTo>
                    <a:pt x="2" y="10"/>
                  </a:lnTo>
                  <a:lnTo>
                    <a:pt x="1" y="3"/>
                  </a:lnTo>
                  <a:lnTo>
                    <a:pt x="0" y="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89" name="Freeform 1711"/>
            <p:cNvSpPr>
              <a:spLocks/>
            </p:cNvSpPr>
            <p:nvPr/>
          </p:nvSpPr>
          <p:spPr bwMode="auto">
            <a:xfrm>
              <a:off x="1000125" y="1057275"/>
              <a:ext cx="0" cy="0"/>
            </a:xfrm>
            <a:custGeom>
              <a:avLst/>
              <a:gdLst>
                <a:gd name="T0" fmla="*/ 3 w 345"/>
                <a:gd name="T1" fmla="*/ 68 h 103"/>
                <a:gd name="T2" fmla="*/ 3 w 345"/>
                <a:gd name="T3" fmla="*/ 64 h 103"/>
                <a:gd name="T4" fmla="*/ 4 w 345"/>
                <a:gd name="T5" fmla="*/ 53 h 103"/>
                <a:gd name="T6" fmla="*/ 6 w 345"/>
                <a:gd name="T7" fmla="*/ 46 h 103"/>
                <a:gd name="T8" fmla="*/ 11 w 345"/>
                <a:gd name="T9" fmla="*/ 43 h 103"/>
                <a:gd name="T10" fmla="*/ 84 w 345"/>
                <a:gd name="T11" fmla="*/ 38 h 103"/>
                <a:gd name="T12" fmla="*/ 93 w 345"/>
                <a:gd name="T13" fmla="*/ 36 h 103"/>
                <a:gd name="T14" fmla="*/ 99 w 345"/>
                <a:gd name="T15" fmla="*/ 37 h 103"/>
                <a:gd name="T16" fmla="*/ 135 w 345"/>
                <a:gd name="T17" fmla="*/ 5 h 103"/>
                <a:gd name="T18" fmla="*/ 135 w 345"/>
                <a:gd name="T19" fmla="*/ 5 h 103"/>
                <a:gd name="T20" fmla="*/ 135 w 345"/>
                <a:gd name="T21" fmla="*/ 4 h 103"/>
                <a:gd name="T22" fmla="*/ 136 w 345"/>
                <a:gd name="T23" fmla="*/ 5 h 103"/>
                <a:gd name="T24" fmla="*/ 140 w 345"/>
                <a:gd name="T25" fmla="*/ 2 h 103"/>
                <a:gd name="T26" fmla="*/ 148 w 345"/>
                <a:gd name="T27" fmla="*/ 1 h 103"/>
                <a:gd name="T28" fmla="*/ 165 w 345"/>
                <a:gd name="T29" fmla="*/ 0 h 103"/>
                <a:gd name="T30" fmla="*/ 195 w 345"/>
                <a:gd name="T31" fmla="*/ 0 h 103"/>
                <a:gd name="T32" fmla="*/ 248 w 345"/>
                <a:gd name="T33" fmla="*/ 2 h 103"/>
                <a:gd name="T34" fmla="*/ 258 w 345"/>
                <a:gd name="T35" fmla="*/ 5 h 103"/>
                <a:gd name="T36" fmla="*/ 296 w 345"/>
                <a:gd name="T37" fmla="*/ 32 h 103"/>
                <a:gd name="T38" fmla="*/ 300 w 345"/>
                <a:gd name="T39" fmla="*/ 33 h 103"/>
                <a:gd name="T40" fmla="*/ 301 w 345"/>
                <a:gd name="T41" fmla="*/ 34 h 103"/>
                <a:gd name="T42" fmla="*/ 336 w 345"/>
                <a:gd name="T43" fmla="*/ 37 h 103"/>
                <a:gd name="T44" fmla="*/ 338 w 345"/>
                <a:gd name="T45" fmla="*/ 41 h 103"/>
                <a:gd name="T46" fmla="*/ 339 w 345"/>
                <a:gd name="T47" fmla="*/ 48 h 103"/>
                <a:gd name="T48" fmla="*/ 339 w 345"/>
                <a:gd name="T49" fmla="*/ 50 h 103"/>
                <a:gd name="T50" fmla="*/ 338 w 345"/>
                <a:gd name="T51" fmla="*/ 62 h 103"/>
                <a:gd name="T52" fmla="*/ 340 w 345"/>
                <a:gd name="T53" fmla="*/ 66 h 103"/>
                <a:gd name="T54" fmla="*/ 345 w 345"/>
                <a:gd name="T55" fmla="*/ 71 h 103"/>
                <a:gd name="T56" fmla="*/ 338 w 345"/>
                <a:gd name="T57" fmla="*/ 77 h 103"/>
                <a:gd name="T58" fmla="*/ 334 w 345"/>
                <a:gd name="T59" fmla="*/ 81 h 103"/>
                <a:gd name="T60" fmla="*/ 283 w 345"/>
                <a:gd name="T61" fmla="*/ 93 h 103"/>
                <a:gd name="T62" fmla="*/ 274 w 345"/>
                <a:gd name="T63" fmla="*/ 103 h 103"/>
                <a:gd name="T64" fmla="*/ 249 w 345"/>
                <a:gd name="T65" fmla="*/ 99 h 103"/>
                <a:gd name="T66" fmla="*/ 80 w 345"/>
                <a:gd name="T67" fmla="*/ 9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103">
                  <a:moveTo>
                    <a:pt x="0" y="70"/>
                  </a:moveTo>
                  <a:lnTo>
                    <a:pt x="3" y="68"/>
                  </a:lnTo>
                  <a:lnTo>
                    <a:pt x="4" y="68"/>
                  </a:lnTo>
                  <a:lnTo>
                    <a:pt x="3" y="64"/>
                  </a:lnTo>
                  <a:lnTo>
                    <a:pt x="4" y="59"/>
                  </a:lnTo>
                  <a:lnTo>
                    <a:pt x="4" y="53"/>
                  </a:lnTo>
                  <a:lnTo>
                    <a:pt x="5" y="48"/>
                  </a:lnTo>
                  <a:lnTo>
                    <a:pt x="6" y="46"/>
                  </a:lnTo>
                  <a:lnTo>
                    <a:pt x="8" y="45"/>
                  </a:lnTo>
                  <a:lnTo>
                    <a:pt x="11" y="43"/>
                  </a:lnTo>
                  <a:lnTo>
                    <a:pt x="44" y="40"/>
                  </a:lnTo>
                  <a:lnTo>
                    <a:pt x="84" y="38"/>
                  </a:lnTo>
                  <a:lnTo>
                    <a:pt x="92" y="37"/>
                  </a:lnTo>
                  <a:lnTo>
                    <a:pt x="93" y="36"/>
                  </a:lnTo>
                  <a:lnTo>
                    <a:pt x="94" y="35"/>
                  </a:lnTo>
                  <a:lnTo>
                    <a:pt x="99" y="37"/>
                  </a:lnTo>
                  <a:lnTo>
                    <a:pt x="136" y="6"/>
                  </a:lnTo>
                  <a:lnTo>
                    <a:pt x="135" y="5"/>
                  </a:lnTo>
                  <a:lnTo>
                    <a:pt x="135" y="5"/>
                  </a:lnTo>
                  <a:lnTo>
                    <a:pt x="135" y="5"/>
                  </a:lnTo>
                  <a:lnTo>
                    <a:pt x="135" y="5"/>
                  </a:lnTo>
                  <a:lnTo>
                    <a:pt x="135" y="4"/>
                  </a:lnTo>
                  <a:lnTo>
                    <a:pt x="135" y="4"/>
                  </a:lnTo>
                  <a:lnTo>
                    <a:pt x="136" y="5"/>
                  </a:lnTo>
                  <a:lnTo>
                    <a:pt x="138" y="3"/>
                  </a:lnTo>
                  <a:lnTo>
                    <a:pt x="140" y="2"/>
                  </a:lnTo>
                  <a:lnTo>
                    <a:pt x="143" y="2"/>
                  </a:lnTo>
                  <a:lnTo>
                    <a:pt x="148" y="1"/>
                  </a:lnTo>
                  <a:lnTo>
                    <a:pt x="151" y="1"/>
                  </a:lnTo>
                  <a:lnTo>
                    <a:pt x="165" y="0"/>
                  </a:lnTo>
                  <a:lnTo>
                    <a:pt x="181" y="0"/>
                  </a:lnTo>
                  <a:lnTo>
                    <a:pt x="195" y="0"/>
                  </a:lnTo>
                  <a:lnTo>
                    <a:pt x="243" y="2"/>
                  </a:lnTo>
                  <a:lnTo>
                    <a:pt x="248" y="2"/>
                  </a:lnTo>
                  <a:lnTo>
                    <a:pt x="254" y="4"/>
                  </a:lnTo>
                  <a:lnTo>
                    <a:pt x="258" y="5"/>
                  </a:lnTo>
                  <a:lnTo>
                    <a:pt x="259" y="6"/>
                  </a:lnTo>
                  <a:lnTo>
                    <a:pt x="296" y="32"/>
                  </a:lnTo>
                  <a:lnTo>
                    <a:pt x="299" y="32"/>
                  </a:lnTo>
                  <a:lnTo>
                    <a:pt x="300" y="33"/>
                  </a:lnTo>
                  <a:lnTo>
                    <a:pt x="299" y="33"/>
                  </a:lnTo>
                  <a:lnTo>
                    <a:pt x="301" y="34"/>
                  </a:lnTo>
                  <a:lnTo>
                    <a:pt x="334" y="37"/>
                  </a:lnTo>
                  <a:lnTo>
                    <a:pt x="336" y="37"/>
                  </a:lnTo>
                  <a:lnTo>
                    <a:pt x="337" y="39"/>
                  </a:lnTo>
                  <a:lnTo>
                    <a:pt x="338" y="41"/>
                  </a:lnTo>
                  <a:lnTo>
                    <a:pt x="339" y="44"/>
                  </a:lnTo>
                  <a:lnTo>
                    <a:pt x="339" y="48"/>
                  </a:lnTo>
                  <a:lnTo>
                    <a:pt x="339" y="49"/>
                  </a:lnTo>
                  <a:lnTo>
                    <a:pt x="339" y="50"/>
                  </a:lnTo>
                  <a:lnTo>
                    <a:pt x="339" y="53"/>
                  </a:lnTo>
                  <a:lnTo>
                    <a:pt x="338" y="62"/>
                  </a:lnTo>
                  <a:lnTo>
                    <a:pt x="338" y="66"/>
                  </a:lnTo>
                  <a:lnTo>
                    <a:pt x="340" y="66"/>
                  </a:lnTo>
                  <a:lnTo>
                    <a:pt x="345" y="68"/>
                  </a:lnTo>
                  <a:lnTo>
                    <a:pt x="345" y="71"/>
                  </a:lnTo>
                  <a:lnTo>
                    <a:pt x="342" y="76"/>
                  </a:lnTo>
                  <a:lnTo>
                    <a:pt x="338" y="77"/>
                  </a:lnTo>
                  <a:lnTo>
                    <a:pt x="336" y="79"/>
                  </a:lnTo>
                  <a:lnTo>
                    <a:pt x="334" y="81"/>
                  </a:lnTo>
                  <a:lnTo>
                    <a:pt x="286" y="86"/>
                  </a:lnTo>
                  <a:lnTo>
                    <a:pt x="283" y="93"/>
                  </a:lnTo>
                  <a:lnTo>
                    <a:pt x="279" y="99"/>
                  </a:lnTo>
                  <a:lnTo>
                    <a:pt x="274" y="103"/>
                  </a:lnTo>
                  <a:lnTo>
                    <a:pt x="255" y="103"/>
                  </a:lnTo>
                  <a:lnTo>
                    <a:pt x="249" y="99"/>
                  </a:lnTo>
                  <a:lnTo>
                    <a:pt x="243" y="90"/>
                  </a:lnTo>
                  <a:lnTo>
                    <a:pt x="80" y="9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390" name="Line 17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1" name="Line 17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2" name="Line 17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3" name="Line 171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4" name="Line 171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5" name="Line 17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6" name="Line 17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7" name="Line 17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8" name="Line 172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399" name="Freeform 1721"/>
            <p:cNvSpPr>
              <a:spLocks/>
            </p:cNvSpPr>
            <p:nvPr/>
          </p:nvSpPr>
          <p:spPr bwMode="auto">
            <a:xfrm>
              <a:off x="1000125" y="1057275"/>
              <a:ext cx="0" cy="0"/>
            </a:xfrm>
            <a:custGeom>
              <a:avLst/>
              <a:gdLst>
                <a:gd name="T0" fmla="*/ 42 w 42"/>
                <a:gd name="T1" fmla="*/ 9 h 9"/>
                <a:gd name="T2" fmla="*/ 37 w 42"/>
                <a:gd name="T3" fmla="*/ 4 h 9"/>
                <a:gd name="T4" fmla="*/ 31 w 42"/>
                <a:gd name="T5" fmla="*/ 1 h 9"/>
                <a:gd name="T6" fmla="*/ 24 w 42"/>
                <a:gd name="T7" fmla="*/ 0 h 9"/>
                <a:gd name="T8" fmla="*/ 18 w 42"/>
                <a:gd name="T9" fmla="*/ 0 h 9"/>
                <a:gd name="T10" fmla="*/ 11 w 42"/>
                <a:gd name="T11" fmla="*/ 1 h 9"/>
                <a:gd name="T12" fmla="*/ 6 w 42"/>
                <a:gd name="T13" fmla="*/ 4 h 9"/>
                <a:gd name="T14" fmla="*/ 0 w 4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9">
                  <a:moveTo>
                    <a:pt x="42" y="9"/>
                  </a:moveTo>
                  <a:lnTo>
                    <a:pt x="37" y="4"/>
                  </a:lnTo>
                  <a:lnTo>
                    <a:pt x="31" y="1"/>
                  </a:lnTo>
                  <a:lnTo>
                    <a:pt x="24" y="0"/>
                  </a:lnTo>
                  <a:lnTo>
                    <a:pt x="18" y="0"/>
                  </a:lnTo>
                  <a:lnTo>
                    <a:pt x="11" y="1"/>
                  </a:lnTo>
                  <a:lnTo>
                    <a:pt x="6" y="4"/>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0" name="Freeform 1722"/>
            <p:cNvSpPr>
              <a:spLocks/>
            </p:cNvSpPr>
            <p:nvPr/>
          </p:nvSpPr>
          <p:spPr bwMode="auto">
            <a:xfrm>
              <a:off x="1000125" y="1057275"/>
              <a:ext cx="0" cy="0"/>
            </a:xfrm>
            <a:custGeom>
              <a:avLst/>
              <a:gdLst>
                <a:gd name="T0" fmla="*/ 32 w 44"/>
                <a:gd name="T1" fmla="*/ 45 h 45"/>
                <a:gd name="T2" fmla="*/ 37 w 44"/>
                <a:gd name="T3" fmla="*/ 42 h 45"/>
                <a:gd name="T4" fmla="*/ 41 w 44"/>
                <a:gd name="T5" fmla="*/ 37 h 45"/>
                <a:gd name="T6" fmla="*/ 43 w 44"/>
                <a:gd name="T7" fmla="*/ 31 h 45"/>
                <a:gd name="T8" fmla="*/ 44 w 44"/>
                <a:gd name="T9" fmla="*/ 25 h 45"/>
                <a:gd name="T10" fmla="*/ 43 w 44"/>
                <a:gd name="T11" fmla="*/ 19 h 45"/>
                <a:gd name="T12" fmla="*/ 41 w 44"/>
                <a:gd name="T13" fmla="*/ 13 h 45"/>
                <a:gd name="T14" fmla="*/ 38 w 44"/>
                <a:gd name="T15" fmla="*/ 8 h 45"/>
                <a:gd name="T16" fmla="*/ 33 w 44"/>
                <a:gd name="T17" fmla="*/ 4 h 45"/>
                <a:gd name="T18" fmla="*/ 28 w 44"/>
                <a:gd name="T19" fmla="*/ 1 h 45"/>
                <a:gd name="T20" fmla="*/ 22 w 44"/>
                <a:gd name="T21" fmla="*/ 0 h 45"/>
                <a:gd name="T22" fmla="*/ 16 w 44"/>
                <a:gd name="T23" fmla="*/ 1 h 45"/>
                <a:gd name="T24" fmla="*/ 11 w 44"/>
                <a:gd name="T25" fmla="*/ 4 h 45"/>
                <a:gd name="T26" fmla="*/ 6 w 44"/>
                <a:gd name="T27" fmla="*/ 8 h 45"/>
                <a:gd name="T28" fmla="*/ 2 w 44"/>
                <a:gd name="T29" fmla="*/ 13 h 45"/>
                <a:gd name="T30" fmla="*/ 0 w 44"/>
                <a:gd name="T31" fmla="*/ 19 h 45"/>
                <a:gd name="T32" fmla="*/ 0 w 44"/>
                <a:gd name="T33" fmla="*/ 25 h 45"/>
                <a:gd name="T34" fmla="*/ 1 w 44"/>
                <a:gd name="T35" fmla="*/ 31 h 45"/>
                <a:gd name="T36" fmla="*/ 3 w 44"/>
                <a:gd name="T37" fmla="*/ 37 h 45"/>
                <a:gd name="T38" fmla="*/ 7 w 44"/>
                <a:gd name="T39" fmla="*/ 42 h 45"/>
                <a:gd name="T40" fmla="*/ 12 w 44"/>
                <a:gd name="T41"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45">
                  <a:moveTo>
                    <a:pt x="32" y="45"/>
                  </a:moveTo>
                  <a:lnTo>
                    <a:pt x="37" y="42"/>
                  </a:lnTo>
                  <a:lnTo>
                    <a:pt x="41" y="37"/>
                  </a:lnTo>
                  <a:lnTo>
                    <a:pt x="43" y="31"/>
                  </a:lnTo>
                  <a:lnTo>
                    <a:pt x="44" y="25"/>
                  </a:lnTo>
                  <a:lnTo>
                    <a:pt x="43" y="19"/>
                  </a:lnTo>
                  <a:lnTo>
                    <a:pt x="41" y="13"/>
                  </a:lnTo>
                  <a:lnTo>
                    <a:pt x="38" y="8"/>
                  </a:lnTo>
                  <a:lnTo>
                    <a:pt x="33" y="4"/>
                  </a:lnTo>
                  <a:lnTo>
                    <a:pt x="28" y="1"/>
                  </a:lnTo>
                  <a:lnTo>
                    <a:pt x="22" y="0"/>
                  </a:lnTo>
                  <a:lnTo>
                    <a:pt x="16" y="1"/>
                  </a:lnTo>
                  <a:lnTo>
                    <a:pt x="11" y="4"/>
                  </a:lnTo>
                  <a:lnTo>
                    <a:pt x="6" y="8"/>
                  </a:lnTo>
                  <a:lnTo>
                    <a:pt x="2" y="13"/>
                  </a:lnTo>
                  <a:lnTo>
                    <a:pt x="0" y="19"/>
                  </a:lnTo>
                  <a:lnTo>
                    <a:pt x="0" y="25"/>
                  </a:lnTo>
                  <a:lnTo>
                    <a:pt x="1" y="31"/>
                  </a:lnTo>
                  <a:lnTo>
                    <a:pt x="3" y="37"/>
                  </a:lnTo>
                  <a:lnTo>
                    <a:pt x="7" y="42"/>
                  </a:lnTo>
                  <a:lnTo>
                    <a:pt x="12" y="4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1" name="Freeform 1723"/>
            <p:cNvSpPr>
              <a:spLocks/>
            </p:cNvSpPr>
            <p:nvPr/>
          </p:nvSpPr>
          <p:spPr bwMode="auto">
            <a:xfrm>
              <a:off x="1000125" y="1057275"/>
              <a:ext cx="0" cy="0"/>
            </a:xfrm>
            <a:custGeom>
              <a:avLst/>
              <a:gdLst>
                <a:gd name="T0" fmla="*/ 0 w 12"/>
                <a:gd name="T1" fmla="*/ 41 h 41"/>
                <a:gd name="T2" fmla="*/ 5 w 12"/>
                <a:gd name="T3" fmla="*/ 38 h 41"/>
                <a:gd name="T4" fmla="*/ 9 w 12"/>
                <a:gd name="T5" fmla="*/ 33 h 41"/>
                <a:gd name="T6" fmla="*/ 11 w 12"/>
                <a:gd name="T7" fmla="*/ 27 h 41"/>
                <a:gd name="T8" fmla="*/ 12 w 12"/>
                <a:gd name="T9" fmla="*/ 21 h 41"/>
                <a:gd name="T10" fmla="*/ 12 w 12"/>
                <a:gd name="T11" fmla="*/ 14 h 41"/>
                <a:gd name="T12" fmla="*/ 9 w 12"/>
                <a:gd name="T13" fmla="*/ 9 h 41"/>
                <a:gd name="T14" fmla="*/ 6 w 12"/>
                <a:gd name="T15" fmla="*/ 3 h 41"/>
                <a:gd name="T16" fmla="*/ 1 w 12"/>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41">
                  <a:moveTo>
                    <a:pt x="0" y="41"/>
                  </a:moveTo>
                  <a:lnTo>
                    <a:pt x="5" y="38"/>
                  </a:lnTo>
                  <a:lnTo>
                    <a:pt x="9" y="33"/>
                  </a:lnTo>
                  <a:lnTo>
                    <a:pt x="11" y="27"/>
                  </a:lnTo>
                  <a:lnTo>
                    <a:pt x="12" y="21"/>
                  </a:lnTo>
                  <a:lnTo>
                    <a:pt x="12" y="14"/>
                  </a:lnTo>
                  <a:lnTo>
                    <a:pt x="9" y="9"/>
                  </a:lnTo>
                  <a:lnTo>
                    <a:pt x="6" y="3"/>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2" name="Freeform 1724"/>
            <p:cNvSpPr>
              <a:spLocks/>
            </p:cNvSpPr>
            <p:nvPr/>
          </p:nvSpPr>
          <p:spPr bwMode="auto">
            <a:xfrm>
              <a:off x="1000125" y="1057275"/>
              <a:ext cx="0" cy="0"/>
            </a:xfrm>
            <a:custGeom>
              <a:avLst/>
              <a:gdLst>
                <a:gd name="T0" fmla="*/ 6 w 13"/>
                <a:gd name="T1" fmla="*/ 0 h 37"/>
                <a:gd name="T2" fmla="*/ 2 w 13"/>
                <a:gd name="T3" fmla="*/ 5 h 37"/>
                <a:gd name="T4" fmla="*/ 0 w 13"/>
                <a:gd name="T5" fmla="*/ 11 h 37"/>
                <a:gd name="T6" fmla="*/ 0 w 13"/>
                <a:gd name="T7" fmla="*/ 18 h 37"/>
                <a:gd name="T8" fmla="*/ 1 w 13"/>
                <a:gd name="T9" fmla="*/ 24 h 37"/>
                <a:gd name="T10" fmla="*/ 4 w 13"/>
                <a:gd name="T11" fmla="*/ 29 h 37"/>
                <a:gd name="T12" fmla="*/ 8 w 13"/>
                <a:gd name="T13" fmla="*/ 34 h 37"/>
                <a:gd name="T14" fmla="*/ 13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0"/>
                  </a:moveTo>
                  <a:lnTo>
                    <a:pt x="2" y="5"/>
                  </a:lnTo>
                  <a:lnTo>
                    <a:pt x="0" y="11"/>
                  </a:lnTo>
                  <a:lnTo>
                    <a:pt x="0" y="18"/>
                  </a:lnTo>
                  <a:lnTo>
                    <a:pt x="1" y="24"/>
                  </a:lnTo>
                  <a:lnTo>
                    <a:pt x="4" y="29"/>
                  </a:lnTo>
                  <a:lnTo>
                    <a:pt x="8" y="34"/>
                  </a:lnTo>
                  <a:lnTo>
                    <a:pt x="13" y="3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3" name="Freeform 1725"/>
            <p:cNvSpPr>
              <a:spLocks/>
            </p:cNvSpPr>
            <p:nvPr/>
          </p:nvSpPr>
          <p:spPr bwMode="auto">
            <a:xfrm>
              <a:off x="1000125" y="1057275"/>
              <a:ext cx="0" cy="0"/>
            </a:xfrm>
            <a:custGeom>
              <a:avLst/>
              <a:gdLst>
                <a:gd name="T0" fmla="*/ 11 w 11"/>
                <a:gd name="T1" fmla="*/ 0 h 9"/>
                <a:gd name="T2" fmla="*/ 7 w 11"/>
                <a:gd name="T3" fmla="*/ 2 h 9"/>
                <a:gd name="T4" fmla="*/ 3 w 11"/>
                <a:gd name="T5" fmla="*/ 5 h 9"/>
                <a:gd name="T6" fmla="*/ 0 w 11"/>
                <a:gd name="T7" fmla="*/ 9 h 9"/>
              </a:gdLst>
              <a:ahLst/>
              <a:cxnLst>
                <a:cxn ang="0">
                  <a:pos x="T0" y="T1"/>
                </a:cxn>
                <a:cxn ang="0">
                  <a:pos x="T2" y="T3"/>
                </a:cxn>
                <a:cxn ang="0">
                  <a:pos x="T4" y="T5"/>
                </a:cxn>
                <a:cxn ang="0">
                  <a:pos x="T6" y="T7"/>
                </a:cxn>
              </a:cxnLst>
              <a:rect l="0" t="0" r="r" b="b"/>
              <a:pathLst>
                <a:path w="11" h="9">
                  <a:moveTo>
                    <a:pt x="11" y="0"/>
                  </a:moveTo>
                  <a:lnTo>
                    <a:pt x="7" y="2"/>
                  </a:lnTo>
                  <a:lnTo>
                    <a:pt x="3" y="5"/>
                  </a:lnTo>
                  <a:lnTo>
                    <a:pt x="0" y="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4" name="Freeform 1726"/>
            <p:cNvSpPr>
              <a:spLocks/>
            </p:cNvSpPr>
            <p:nvPr/>
          </p:nvSpPr>
          <p:spPr bwMode="auto">
            <a:xfrm>
              <a:off x="1000125" y="1057275"/>
              <a:ext cx="0" cy="0"/>
            </a:xfrm>
            <a:custGeom>
              <a:avLst/>
              <a:gdLst>
                <a:gd name="T0" fmla="*/ 9 w 9"/>
                <a:gd name="T1" fmla="*/ 0 h 21"/>
                <a:gd name="T2" fmla="*/ 4 w 9"/>
                <a:gd name="T3" fmla="*/ 10 h 21"/>
                <a:gd name="T4" fmla="*/ 0 w 9"/>
                <a:gd name="T5" fmla="*/ 21 h 21"/>
              </a:gdLst>
              <a:ahLst/>
              <a:cxnLst>
                <a:cxn ang="0">
                  <a:pos x="T0" y="T1"/>
                </a:cxn>
                <a:cxn ang="0">
                  <a:pos x="T2" y="T3"/>
                </a:cxn>
                <a:cxn ang="0">
                  <a:pos x="T4" y="T5"/>
                </a:cxn>
              </a:cxnLst>
              <a:rect l="0" t="0" r="r" b="b"/>
              <a:pathLst>
                <a:path w="9" h="21">
                  <a:moveTo>
                    <a:pt x="9" y="0"/>
                  </a:moveTo>
                  <a:lnTo>
                    <a:pt x="4" y="10"/>
                  </a:lnTo>
                  <a:lnTo>
                    <a:pt x="0"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5" name="Line 172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06" name="Freeform 1728"/>
            <p:cNvSpPr>
              <a:spLocks/>
            </p:cNvSpPr>
            <p:nvPr/>
          </p:nvSpPr>
          <p:spPr bwMode="auto">
            <a:xfrm>
              <a:off x="1000125" y="1057275"/>
              <a:ext cx="0" cy="0"/>
            </a:xfrm>
            <a:custGeom>
              <a:avLst/>
              <a:gdLst>
                <a:gd name="T0" fmla="*/ 5 w 5"/>
                <a:gd name="T1" fmla="*/ 0 h 19"/>
                <a:gd name="T2" fmla="*/ 2 w 5"/>
                <a:gd name="T3" fmla="*/ 9 h 19"/>
                <a:gd name="T4" fmla="*/ 0 w 5"/>
                <a:gd name="T5" fmla="*/ 19 h 19"/>
              </a:gdLst>
              <a:ahLst/>
              <a:cxnLst>
                <a:cxn ang="0">
                  <a:pos x="T0" y="T1"/>
                </a:cxn>
                <a:cxn ang="0">
                  <a:pos x="T2" y="T3"/>
                </a:cxn>
                <a:cxn ang="0">
                  <a:pos x="T4" y="T5"/>
                </a:cxn>
              </a:cxnLst>
              <a:rect l="0" t="0" r="r" b="b"/>
              <a:pathLst>
                <a:path w="5" h="19">
                  <a:moveTo>
                    <a:pt x="5" y="0"/>
                  </a:moveTo>
                  <a:lnTo>
                    <a:pt x="2"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7" name="Freeform 1729"/>
            <p:cNvSpPr>
              <a:spLocks/>
            </p:cNvSpPr>
            <p:nvPr/>
          </p:nvSpPr>
          <p:spPr bwMode="auto">
            <a:xfrm>
              <a:off x="1000125" y="1057275"/>
              <a:ext cx="0" cy="0"/>
            </a:xfrm>
            <a:custGeom>
              <a:avLst/>
              <a:gdLst>
                <a:gd name="T0" fmla="*/ 12 w 12"/>
                <a:gd name="T1" fmla="*/ 24 h 24"/>
                <a:gd name="T2" fmla="*/ 7 w 12"/>
                <a:gd name="T3" fmla="*/ 11 h 24"/>
                <a:gd name="T4" fmla="*/ 0 w 12"/>
                <a:gd name="T5" fmla="*/ 0 h 24"/>
              </a:gdLst>
              <a:ahLst/>
              <a:cxnLst>
                <a:cxn ang="0">
                  <a:pos x="T0" y="T1"/>
                </a:cxn>
                <a:cxn ang="0">
                  <a:pos x="T2" y="T3"/>
                </a:cxn>
                <a:cxn ang="0">
                  <a:pos x="T4" y="T5"/>
                </a:cxn>
              </a:cxnLst>
              <a:rect l="0" t="0" r="r" b="b"/>
              <a:pathLst>
                <a:path w="12" h="24">
                  <a:moveTo>
                    <a:pt x="12" y="24"/>
                  </a:moveTo>
                  <a:lnTo>
                    <a:pt x="7"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08" name="Line 17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09" name="Line 173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0" name="Line 17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1" name="Line 17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2" name="Freeform 1734"/>
            <p:cNvSpPr>
              <a:spLocks/>
            </p:cNvSpPr>
            <p:nvPr/>
          </p:nvSpPr>
          <p:spPr bwMode="auto">
            <a:xfrm>
              <a:off x="1000125" y="1057275"/>
              <a:ext cx="0" cy="0"/>
            </a:xfrm>
            <a:custGeom>
              <a:avLst/>
              <a:gdLst>
                <a:gd name="T0" fmla="*/ 0 w 2"/>
                <a:gd name="T1" fmla="*/ 2 h 2"/>
                <a:gd name="T2" fmla="*/ 1 w 2"/>
                <a:gd name="T3" fmla="*/ 2 h 2"/>
                <a:gd name="T4" fmla="*/ 2 w 2"/>
                <a:gd name="T5" fmla="*/ 0 h 2"/>
              </a:gdLst>
              <a:ahLst/>
              <a:cxnLst>
                <a:cxn ang="0">
                  <a:pos x="T0" y="T1"/>
                </a:cxn>
                <a:cxn ang="0">
                  <a:pos x="T2" y="T3"/>
                </a:cxn>
                <a:cxn ang="0">
                  <a:pos x="T4" y="T5"/>
                </a:cxn>
              </a:cxnLst>
              <a:rect l="0" t="0" r="r" b="b"/>
              <a:pathLst>
                <a:path w="2" h="2">
                  <a:moveTo>
                    <a:pt x="0" y="2"/>
                  </a:moveTo>
                  <a:lnTo>
                    <a:pt x="1" y="2"/>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13" name="Line 173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4" name="Line 17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5" name="Line 17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6" name="Line 173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7" name="Line 17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8" name="Line 17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19" name="Line 17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0" name="Line 17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1" name="Line 174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2" name="Line 174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3" name="Freeform 1745"/>
            <p:cNvSpPr>
              <a:spLocks/>
            </p:cNvSpPr>
            <p:nvPr/>
          </p:nvSpPr>
          <p:spPr bwMode="auto">
            <a:xfrm>
              <a:off x="1000125" y="1057275"/>
              <a:ext cx="0" cy="0"/>
            </a:xfrm>
            <a:custGeom>
              <a:avLst/>
              <a:gdLst>
                <a:gd name="T0" fmla="*/ 1 w 1"/>
                <a:gd name="T1" fmla="*/ 0 h 2"/>
                <a:gd name="T2" fmla="*/ 0 w 1"/>
                <a:gd name="T3" fmla="*/ 0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0"/>
                  </a:moveTo>
                  <a:lnTo>
                    <a:pt x="0" y="0"/>
                  </a:ln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24" name="Line 174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5" name="Line 174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6" name="Line 174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7" name="Line 174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28" name="Freeform 1750"/>
            <p:cNvSpPr>
              <a:spLocks/>
            </p:cNvSpPr>
            <p:nvPr/>
          </p:nvSpPr>
          <p:spPr bwMode="auto">
            <a:xfrm>
              <a:off x="1000125" y="1057275"/>
              <a:ext cx="0" cy="0"/>
            </a:xfrm>
            <a:custGeom>
              <a:avLst/>
              <a:gdLst>
                <a:gd name="T0" fmla="*/ 25 w 25"/>
                <a:gd name="T1" fmla="*/ 1 h 1"/>
                <a:gd name="T2" fmla="*/ 12 w 25"/>
                <a:gd name="T3" fmla="*/ 0 h 1"/>
                <a:gd name="T4" fmla="*/ 0 w 25"/>
                <a:gd name="T5" fmla="*/ 0 h 1"/>
              </a:gdLst>
              <a:ahLst/>
              <a:cxnLst>
                <a:cxn ang="0">
                  <a:pos x="T0" y="T1"/>
                </a:cxn>
                <a:cxn ang="0">
                  <a:pos x="T2" y="T3"/>
                </a:cxn>
                <a:cxn ang="0">
                  <a:pos x="T4" y="T5"/>
                </a:cxn>
              </a:cxnLst>
              <a:rect l="0" t="0" r="r" b="b"/>
              <a:pathLst>
                <a:path w="25" h="1">
                  <a:moveTo>
                    <a:pt x="25" y="1"/>
                  </a:moveTo>
                  <a:lnTo>
                    <a:pt x="1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29" name="Freeform 1751"/>
            <p:cNvSpPr>
              <a:spLocks/>
            </p:cNvSpPr>
            <p:nvPr/>
          </p:nvSpPr>
          <p:spPr bwMode="auto">
            <a:xfrm>
              <a:off x="1000125" y="1057275"/>
              <a:ext cx="0" cy="0"/>
            </a:xfrm>
            <a:custGeom>
              <a:avLst/>
              <a:gdLst>
                <a:gd name="T0" fmla="*/ 3 w 3"/>
                <a:gd name="T1" fmla="*/ 0 h 22"/>
                <a:gd name="T2" fmla="*/ 1 w 3"/>
                <a:gd name="T3" fmla="*/ 7 h 22"/>
                <a:gd name="T4" fmla="*/ 0 w 3"/>
                <a:gd name="T5" fmla="*/ 14 h 22"/>
                <a:gd name="T6" fmla="*/ 0 w 3"/>
                <a:gd name="T7" fmla="*/ 22 h 22"/>
              </a:gdLst>
              <a:ahLst/>
              <a:cxnLst>
                <a:cxn ang="0">
                  <a:pos x="T0" y="T1"/>
                </a:cxn>
                <a:cxn ang="0">
                  <a:pos x="T2" y="T3"/>
                </a:cxn>
                <a:cxn ang="0">
                  <a:pos x="T4" y="T5"/>
                </a:cxn>
                <a:cxn ang="0">
                  <a:pos x="T6" y="T7"/>
                </a:cxn>
              </a:cxnLst>
              <a:rect l="0" t="0" r="r" b="b"/>
              <a:pathLst>
                <a:path w="3" h="22">
                  <a:moveTo>
                    <a:pt x="3" y="0"/>
                  </a:moveTo>
                  <a:lnTo>
                    <a:pt x="1" y="7"/>
                  </a:lnTo>
                  <a:lnTo>
                    <a:pt x="0"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0" name="Freeform 1752"/>
            <p:cNvSpPr>
              <a:spLocks/>
            </p:cNvSpPr>
            <p:nvPr/>
          </p:nvSpPr>
          <p:spPr bwMode="auto">
            <a:xfrm>
              <a:off x="1000125" y="1057275"/>
              <a:ext cx="0" cy="0"/>
            </a:xfrm>
            <a:custGeom>
              <a:avLst/>
              <a:gdLst>
                <a:gd name="T0" fmla="*/ 2 w 2"/>
                <a:gd name="T1" fmla="*/ 0 h 20"/>
                <a:gd name="T2" fmla="*/ 0 w 2"/>
                <a:gd name="T3" fmla="*/ 10 h 20"/>
                <a:gd name="T4" fmla="*/ 0 w 2"/>
                <a:gd name="T5" fmla="*/ 20 h 20"/>
              </a:gdLst>
              <a:ahLst/>
              <a:cxnLst>
                <a:cxn ang="0">
                  <a:pos x="T0" y="T1"/>
                </a:cxn>
                <a:cxn ang="0">
                  <a:pos x="T2" y="T3"/>
                </a:cxn>
                <a:cxn ang="0">
                  <a:pos x="T4" y="T5"/>
                </a:cxn>
              </a:cxnLst>
              <a:rect l="0" t="0" r="r" b="b"/>
              <a:pathLst>
                <a:path w="2" h="20">
                  <a:moveTo>
                    <a:pt x="2" y="0"/>
                  </a:moveTo>
                  <a:lnTo>
                    <a:pt x="0" y="10"/>
                  </a:lnTo>
                  <a:lnTo>
                    <a:pt x="0" y="2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1" name="Freeform 1753"/>
            <p:cNvSpPr>
              <a:spLocks/>
            </p:cNvSpPr>
            <p:nvPr/>
          </p:nvSpPr>
          <p:spPr bwMode="auto">
            <a:xfrm>
              <a:off x="1000125" y="1057275"/>
              <a:ext cx="0" cy="0"/>
            </a:xfrm>
            <a:custGeom>
              <a:avLst/>
              <a:gdLst>
                <a:gd name="T0" fmla="*/ 3 w 3"/>
                <a:gd name="T1" fmla="*/ 0 h 22"/>
                <a:gd name="T2" fmla="*/ 1 w 3"/>
                <a:gd name="T3" fmla="*/ 7 h 22"/>
                <a:gd name="T4" fmla="*/ 0 w 3"/>
                <a:gd name="T5" fmla="*/ 15 h 22"/>
                <a:gd name="T6" fmla="*/ 1 w 3"/>
                <a:gd name="T7" fmla="*/ 22 h 22"/>
              </a:gdLst>
              <a:ahLst/>
              <a:cxnLst>
                <a:cxn ang="0">
                  <a:pos x="T0" y="T1"/>
                </a:cxn>
                <a:cxn ang="0">
                  <a:pos x="T2" y="T3"/>
                </a:cxn>
                <a:cxn ang="0">
                  <a:pos x="T4" y="T5"/>
                </a:cxn>
                <a:cxn ang="0">
                  <a:pos x="T6" y="T7"/>
                </a:cxn>
              </a:cxnLst>
              <a:rect l="0" t="0" r="r" b="b"/>
              <a:pathLst>
                <a:path w="3" h="22">
                  <a:moveTo>
                    <a:pt x="3" y="0"/>
                  </a:moveTo>
                  <a:lnTo>
                    <a:pt x="1" y="7"/>
                  </a:lnTo>
                  <a:lnTo>
                    <a:pt x="0" y="15"/>
                  </a:lnTo>
                  <a:lnTo>
                    <a:pt x="1"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2" name="Line 175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3" name="Line 17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4" name="Line 175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5" name="Line 1757"/>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6" name="Line 175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7" name="Line 175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38" name="Freeform 1760"/>
            <p:cNvSpPr>
              <a:spLocks/>
            </p:cNvSpPr>
            <p:nvPr/>
          </p:nvSpPr>
          <p:spPr bwMode="auto">
            <a:xfrm>
              <a:off x="1000125" y="1057275"/>
              <a:ext cx="0" cy="0"/>
            </a:xfrm>
            <a:custGeom>
              <a:avLst/>
              <a:gdLst>
                <a:gd name="T0" fmla="*/ 2 w 2"/>
                <a:gd name="T1" fmla="*/ 0 h 19"/>
                <a:gd name="T2" fmla="*/ 1 w 2"/>
                <a:gd name="T3" fmla="*/ 9 h 19"/>
                <a:gd name="T4" fmla="*/ 0 w 2"/>
                <a:gd name="T5" fmla="*/ 19 h 19"/>
              </a:gdLst>
              <a:ahLst/>
              <a:cxnLst>
                <a:cxn ang="0">
                  <a:pos x="T0" y="T1"/>
                </a:cxn>
                <a:cxn ang="0">
                  <a:pos x="T2" y="T3"/>
                </a:cxn>
                <a:cxn ang="0">
                  <a:pos x="T4" y="T5"/>
                </a:cxn>
              </a:cxnLst>
              <a:rect l="0" t="0" r="r" b="b"/>
              <a:pathLst>
                <a:path w="2" h="19">
                  <a:moveTo>
                    <a:pt x="2" y="0"/>
                  </a:moveTo>
                  <a:lnTo>
                    <a:pt x="1"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39" name="Freeform 1761"/>
            <p:cNvSpPr>
              <a:spLocks/>
            </p:cNvSpPr>
            <p:nvPr/>
          </p:nvSpPr>
          <p:spPr bwMode="auto">
            <a:xfrm>
              <a:off x="1000125" y="1057275"/>
              <a:ext cx="0" cy="0"/>
            </a:xfrm>
            <a:custGeom>
              <a:avLst/>
              <a:gdLst>
                <a:gd name="T0" fmla="*/ 1 w 1"/>
                <a:gd name="T1" fmla="*/ 0 h 19"/>
                <a:gd name="T2" fmla="*/ 0 w 1"/>
                <a:gd name="T3" fmla="*/ 9 h 19"/>
                <a:gd name="T4" fmla="*/ 0 w 1"/>
                <a:gd name="T5" fmla="*/ 19 h 19"/>
              </a:gdLst>
              <a:ahLst/>
              <a:cxnLst>
                <a:cxn ang="0">
                  <a:pos x="T0" y="T1"/>
                </a:cxn>
                <a:cxn ang="0">
                  <a:pos x="T2" y="T3"/>
                </a:cxn>
                <a:cxn ang="0">
                  <a:pos x="T4" y="T5"/>
                </a:cxn>
              </a:cxnLst>
              <a:rect l="0" t="0" r="r" b="b"/>
              <a:pathLst>
                <a:path w="1" h="19">
                  <a:moveTo>
                    <a:pt x="1" y="0"/>
                  </a:moveTo>
                  <a:lnTo>
                    <a:pt x="0" y="9"/>
                  </a:lnTo>
                  <a:lnTo>
                    <a:pt x="0"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0" name="Line 176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1" name="Line 176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2" name="Freeform 1764"/>
            <p:cNvSpPr>
              <a:spLocks/>
            </p:cNvSpPr>
            <p:nvPr/>
          </p:nvSpPr>
          <p:spPr bwMode="auto">
            <a:xfrm>
              <a:off x="1000125" y="1057275"/>
              <a:ext cx="0" cy="0"/>
            </a:xfrm>
            <a:custGeom>
              <a:avLst/>
              <a:gdLst>
                <a:gd name="T0" fmla="*/ 2 w 2"/>
                <a:gd name="T1" fmla="*/ 0 h 19"/>
                <a:gd name="T2" fmla="*/ 0 w 2"/>
                <a:gd name="T3" fmla="*/ 9 h 19"/>
                <a:gd name="T4" fmla="*/ 1 w 2"/>
                <a:gd name="T5" fmla="*/ 19 h 19"/>
              </a:gdLst>
              <a:ahLst/>
              <a:cxnLst>
                <a:cxn ang="0">
                  <a:pos x="T0" y="T1"/>
                </a:cxn>
                <a:cxn ang="0">
                  <a:pos x="T2" y="T3"/>
                </a:cxn>
                <a:cxn ang="0">
                  <a:pos x="T4" y="T5"/>
                </a:cxn>
              </a:cxnLst>
              <a:rect l="0" t="0" r="r" b="b"/>
              <a:pathLst>
                <a:path w="2" h="19">
                  <a:moveTo>
                    <a:pt x="2" y="0"/>
                  </a:moveTo>
                  <a:lnTo>
                    <a:pt x="0" y="9"/>
                  </a:lnTo>
                  <a:lnTo>
                    <a:pt x="1" y="1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3" name="Line 176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4" name="Line 176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5" name="Line 17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6" name="Line 176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47" name="Freeform 1769"/>
            <p:cNvSpPr>
              <a:spLocks/>
            </p:cNvSpPr>
            <p:nvPr/>
          </p:nvSpPr>
          <p:spPr bwMode="auto">
            <a:xfrm>
              <a:off x="1000125" y="1057275"/>
              <a:ext cx="0" cy="0"/>
            </a:xfrm>
            <a:custGeom>
              <a:avLst/>
              <a:gdLst>
                <a:gd name="T0" fmla="*/ 8 w 8"/>
                <a:gd name="T1" fmla="*/ 0 h 2"/>
                <a:gd name="T2" fmla="*/ 4 w 8"/>
                <a:gd name="T3" fmla="*/ 0 h 2"/>
                <a:gd name="T4" fmla="*/ 0 w 8"/>
                <a:gd name="T5" fmla="*/ 2 h 2"/>
              </a:gdLst>
              <a:ahLst/>
              <a:cxnLst>
                <a:cxn ang="0">
                  <a:pos x="T0" y="T1"/>
                </a:cxn>
                <a:cxn ang="0">
                  <a:pos x="T2" y="T3"/>
                </a:cxn>
                <a:cxn ang="0">
                  <a:pos x="T4" y="T5"/>
                </a:cxn>
              </a:cxnLst>
              <a:rect l="0" t="0" r="r" b="b"/>
              <a:pathLst>
                <a:path w="8" h="2">
                  <a:moveTo>
                    <a:pt x="8" y="0"/>
                  </a:moveTo>
                  <a:lnTo>
                    <a:pt x="4"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8" name="Freeform 1770"/>
            <p:cNvSpPr>
              <a:spLocks/>
            </p:cNvSpPr>
            <p:nvPr/>
          </p:nvSpPr>
          <p:spPr bwMode="auto">
            <a:xfrm>
              <a:off x="1000125" y="1057275"/>
              <a:ext cx="0" cy="0"/>
            </a:xfrm>
            <a:custGeom>
              <a:avLst/>
              <a:gdLst>
                <a:gd name="T0" fmla="*/ 0 w 7"/>
                <a:gd name="T1" fmla="*/ 0 h 2"/>
                <a:gd name="T2" fmla="*/ 3 w 7"/>
                <a:gd name="T3" fmla="*/ 2 h 2"/>
                <a:gd name="T4" fmla="*/ 7 w 7"/>
                <a:gd name="T5" fmla="*/ 2 h 2"/>
              </a:gdLst>
              <a:ahLst/>
              <a:cxnLst>
                <a:cxn ang="0">
                  <a:pos x="T0" y="T1"/>
                </a:cxn>
                <a:cxn ang="0">
                  <a:pos x="T2" y="T3"/>
                </a:cxn>
                <a:cxn ang="0">
                  <a:pos x="T4" y="T5"/>
                </a:cxn>
              </a:cxnLst>
              <a:rect l="0" t="0" r="r" b="b"/>
              <a:pathLst>
                <a:path w="7" h="2">
                  <a:moveTo>
                    <a:pt x="0" y="0"/>
                  </a:moveTo>
                  <a:lnTo>
                    <a:pt x="3" y="2"/>
                  </a:lnTo>
                  <a:lnTo>
                    <a:pt x="7"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49" name="Freeform 1771"/>
            <p:cNvSpPr>
              <a:spLocks/>
            </p:cNvSpPr>
            <p:nvPr/>
          </p:nvSpPr>
          <p:spPr bwMode="auto">
            <a:xfrm>
              <a:off x="1000125" y="1057275"/>
              <a:ext cx="0" cy="0"/>
            </a:xfrm>
            <a:custGeom>
              <a:avLst/>
              <a:gdLst>
                <a:gd name="T0" fmla="*/ 0 w 6"/>
                <a:gd name="T1" fmla="*/ 0 h 1"/>
                <a:gd name="T2" fmla="*/ 2 w 6"/>
                <a:gd name="T3" fmla="*/ 1 h 1"/>
                <a:gd name="T4" fmla="*/ 4 w 6"/>
                <a:gd name="T5" fmla="*/ 1 h 1"/>
                <a:gd name="T6" fmla="*/ 6 w 6"/>
                <a:gd name="T7" fmla="*/ 0 h 1"/>
              </a:gdLst>
              <a:ahLst/>
              <a:cxnLst>
                <a:cxn ang="0">
                  <a:pos x="T0" y="T1"/>
                </a:cxn>
                <a:cxn ang="0">
                  <a:pos x="T2" y="T3"/>
                </a:cxn>
                <a:cxn ang="0">
                  <a:pos x="T4" y="T5"/>
                </a:cxn>
                <a:cxn ang="0">
                  <a:pos x="T6" y="T7"/>
                </a:cxn>
              </a:cxnLst>
              <a:rect l="0" t="0" r="r" b="b"/>
              <a:pathLst>
                <a:path w="6" h="1">
                  <a:moveTo>
                    <a:pt x="0" y="0"/>
                  </a:moveTo>
                  <a:lnTo>
                    <a:pt x="2" y="1"/>
                  </a:lnTo>
                  <a:lnTo>
                    <a:pt x="4" y="1"/>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0" name="Freeform 1772"/>
            <p:cNvSpPr>
              <a:spLocks/>
            </p:cNvSpPr>
            <p:nvPr/>
          </p:nvSpPr>
          <p:spPr bwMode="auto">
            <a:xfrm>
              <a:off x="1000125" y="1057275"/>
              <a:ext cx="0" cy="0"/>
            </a:xfrm>
            <a:custGeom>
              <a:avLst/>
              <a:gdLst>
                <a:gd name="T0" fmla="*/ 0 w 11"/>
                <a:gd name="T1" fmla="*/ 0 h 1"/>
                <a:gd name="T2" fmla="*/ 3 w 11"/>
                <a:gd name="T3" fmla="*/ 1 h 1"/>
                <a:gd name="T4" fmla="*/ 7 w 11"/>
                <a:gd name="T5" fmla="*/ 1 h 1"/>
                <a:gd name="T6" fmla="*/ 11 w 11"/>
                <a:gd name="T7" fmla="*/ 0 h 1"/>
              </a:gdLst>
              <a:ahLst/>
              <a:cxnLst>
                <a:cxn ang="0">
                  <a:pos x="T0" y="T1"/>
                </a:cxn>
                <a:cxn ang="0">
                  <a:pos x="T2" y="T3"/>
                </a:cxn>
                <a:cxn ang="0">
                  <a:pos x="T4" y="T5"/>
                </a:cxn>
                <a:cxn ang="0">
                  <a:pos x="T6" y="T7"/>
                </a:cxn>
              </a:cxnLst>
              <a:rect l="0" t="0" r="r" b="b"/>
              <a:pathLst>
                <a:path w="11" h="1">
                  <a:moveTo>
                    <a:pt x="0" y="0"/>
                  </a:moveTo>
                  <a:lnTo>
                    <a:pt x="3" y="1"/>
                  </a:lnTo>
                  <a:lnTo>
                    <a:pt x="7" y="1"/>
                  </a:lnTo>
                  <a:lnTo>
                    <a:pt x="1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1" name="Freeform 1773"/>
            <p:cNvSpPr>
              <a:spLocks/>
            </p:cNvSpPr>
            <p:nvPr/>
          </p:nvSpPr>
          <p:spPr bwMode="auto">
            <a:xfrm>
              <a:off x="1000125" y="1057275"/>
              <a:ext cx="0" cy="0"/>
            </a:xfrm>
            <a:custGeom>
              <a:avLst/>
              <a:gdLst>
                <a:gd name="T0" fmla="*/ 0 w 6"/>
                <a:gd name="T1" fmla="*/ 0 h 1"/>
                <a:gd name="T2" fmla="*/ 3 w 6"/>
                <a:gd name="T3" fmla="*/ 1 h 1"/>
                <a:gd name="T4" fmla="*/ 6 w 6"/>
                <a:gd name="T5" fmla="*/ 1 h 1"/>
              </a:gdLst>
              <a:ahLst/>
              <a:cxnLst>
                <a:cxn ang="0">
                  <a:pos x="T0" y="T1"/>
                </a:cxn>
                <a:cxn ang="0">
                  <a:pos x="T2" y="T3"/>
                </a:cxn>
                <a:cxn ang="0">
                  <a:pos x="T4" y="T5"/>
                </a:cxn>
              </a:cxnLst>
              <a:rect l="0" t="0" r="r" b="b"/>
              <a:pathLst>
                <a:path w="6" h="1">
                  <a:moveTo>
                    <a:pt x="0" y="0"/>
                  </a:moveTo>
                  <a:lnTo>
                    <a:pt x="3" y="1"/>
                  </a:lnTo>
                  <a:lnTo>
                    <a:pt x="6"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2" name="Line 17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53" name="Freeform 1775"/>
            <p:cNvSpPr>
              <a:spLocks/>
            </p:cNvSpPr>
            <p:nvPr/>
          </p:nvSpPr>
          <p:spPr bwMode="auto">
            <a:xfrm>
              <a:off x="1000125" y="1057275"/>
              <a:ext cx="0" cy="0"/>
            </a:xfrm>
            <a:custGeom>
              <a:avLst/>
              <a:gdLst>
                <a:gd name="T0" fmla="*/ 8 w 8"/>
                <a:gd name="T1" fmla="*/ 2 h 2"/>
                <a:gd name="T2" fmla="*/ 5 w 8"/>
                <a:gd name="T3" fmla="*/ 0 h 2"/>
                <a:gd name="T4" fmla="*/ 2 w 8"/>
                <a:gd name="T5" fmla="*/ 1 h 2"/>
                <a:gd name="T6" fmla="*/ 0 w 8"/>
                <a:gd name="T7" fmla="*/ 2 h 2"/>
              </a:gdLst>
              <a:ahLst/>
              <a:cxnLst>
                <a:cxn ang="0">
                  <a:pos x="T0" y="T1"/>
                </a:cxn>
                <a:cxn ang="0">
                  <a:pos x="T2" y="T3"/>
                </a:cxn>
                <a:cxn ang="0">
                  <a:pos x="T4" y="T5"/>
                </a:cxn>
                <a:cxn ang="0">
                  <a:pos x="T6" y="T7"/>
                </a:cxn>
              </a:cxnLst>
              <a:rect l="0" t="0" r="r" b="b"/>
              <a:pathLst>
                <a:path w="8" h="2">
                  <a:moveTo>
                    <a:pt x="8" y="2"/>
                  </a:moveTo>
                  <a:lnTo>
                    <a:pt x="5" y="0"/>
                  </a:lnTo>
                  <a:lnTo>
                    <a:pt x="2"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4" name="Freeform 1776"/>
            <p:cNvSpPr>
              <a:spLocks/>
            </p:cNvSpPr>
            <p:nvPr/>
          </p:nvSpPr>
          <p:spPr bwMode="auto">
            <a:xfrm>
              <a:off x="1000125" y="1057275"/>
              <a:ext cx="0" cy="0"/>
            </a:xfrm>
            <a:custGeom>
              <a:avLst/>
              <a:gdLst>
                <a:gd name="T0" fmla="*/ 0 w 8"/>
                <a:gd name="T1" fmla="*/ 0 h 1"/>
                <a:gd name="T2" fmla="*/ 3 w 8"/>
                <a:gd name="T3" fmla="*/ 1 h 1"/>
                <a:gd name="T4" fmla="*/ 6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6"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5" name="Freeform 1777"/>
            <p:cNvSpPr>
              <a:spLocks/>
            </p:cNvSpPr>
            <p:nvPr/>
          </p:nvSpPr>
          <p:spPr bwMode="auto">
            <a:xfrm>
              <a:off x="1000125" y="1057275"/>
              <a:ext cx="0" cy="0"/>
            </a:xfrm>
            <a:custGeom>
              <a:avLst/>
              <a:gdLst>
                <a:gd name="T0" fmla="*/ 0 w 3"/>
                <a:gd name="T1" fmla="*/ 3 h 4"/>
                <a:gd name="T2" fmla="*/ 2 w 3"/>
                <a:gd name="T3" fmla="*/ 4 h 4"/>
                <a:gd name="T4" fmla="*/ 2 w 3"/>
                <a:gd name="T5" fmla="*/ 3 h 4"/>
                <a:gd name="T6" fmla="*/ 3 w 3"/>
                <a:gd name="T7" fmla="*/ 2 h 4"/>
                <a:gd name="T8" fmla="*/ 2 w 3"/>
                <a:gd name="T9" fmla="*/ 1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2" y="4"/>
                  </a:lnTo>
                  <a:lnTo>
                    <a:pt x="2" y="3"/>
                  </a:lnTo>
                  <a:lnTo>
                    <a:pt x="3" y="2"/>
                  </a:lnTo>
                  <a:lnTo>
                    <a:pt x="2" y="1"/>
                  </a:ln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6" name="Freeform 1778"/>
            <p:cNvSpPr>
              <a:spLocks/>
            </p:cNvSpPr>
            <p:nvPr/>
          </p:nvSpPr>
          <p:spPr bwMode="auto">
            <a:xfrm>
              <a:off x="1000125" y="1057275"/>
              <a:ext cx="0" cy="0"/>
            </a:xfrm>
            <a:custGeom>
              <a:avLst/>
              <a:gdLst>
                <a:gd name="T0" fmla="*/ 0 w 5"/>
                <a:gd name="T1" fmla="*/ 6 h 6"/>
                <a:gd name="T2" fmla="*/ 2 w 5"/>
                <a:gd name="T3" fmla="*/ 5 h 6"/>
                <a:gd name="T4" fmla="*/ 4 w 5"/>
                <a:gd name="T5" fmla="*/ 3 h 6"/>
                <a:gd name="T6" fmla="*/ 5 w 5"/>
                <a:gd name="T7" fmla="*/ 0 h 6"/>
              </a:gdLst>
              <a:ahLst/>
              <a:cxnLst>
                <a:cxn ang="0">
                  <a:pos x="T0" y="T1"/>
                </a:cxn>
                <a:cxn ang="0">
                  <a:pos x="T2" y="T3"/>
                </a:cxn>
                <a:cxn ang="0">
                  <a:pos x="T4" y="T5"/>
                </a:cxn>
                <a:cxn ang="0">
                  <a:pos x="T6" y="T7"/>
                </a:cxn>
              </a:cxnLst>
              <a:rect l="0" t="0" r="r" b="b"/>
              <a:pathLst>
                <a:path w="5" h="6">
                  <a:moveTo>
                    <a:pt x="0" y="6"/>
                  </a:moveTo>
                  <a:lnTo>
                    <a:pt x="2" y="5"/>
                  </a:lnTo>
                  <a:lnTo>
                    <a:pt x="4" y="3"/>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57" name="Freeform 1779"/>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19 w 30"/>
                <a:gd name="T9" fmla="*/ 1 h 32"/>
                <a:gd name="T10" fmla="*/ 15 w 30"/>
                <a:gd name="T11" fmla="*/ 0 h 32"/>
                <a:gd name="T12" fmla="*/ 10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0 w 30"/>
                <a:gd name="T29" fmla="*/ 31 h 32"/>
                <a:gd name="T30" fmla="*/ 15 w 30"/>
                <a:gd name="T31" fmla="*/ 32 h 32"/>
                <a:gd name="T32" fmla="*/ 19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19" y="1"/>
                  </a:lnTo>
                  <a:lnTo>
                    <a:pt x="15" y="0"/>
                  </a:lnTo>
                  <a:lnTo>
                    <a:pt x="10" y="1"/>
                  </a:lnTo>
                  <a:lnTo>
                    <a:pt x="6" y="3"/>
                  </a:lnTo>
                  <a:lnTo>
                    <a:pt x="3" y="7"/>
                  </a:lnTo>
                  <a:lnTo>
                    <a:pt x="1" y="11"/>
                  </a:lnTo>
                  <a:lnTo>
                    <a:pt x="0" y="16"/>
                  </a:lnTo>
                  <a:lnTo>
                    <a:pt x="1" y="21"/>
                  </a:lnTo>
                  <a:lnTo>
                    <a:pt x="3" y="25"/>
                  </a:lnTo>
                  <a:lnTo>
                    <a:pt x="6" y="29"/>
                  </a:lnTo>
                  <a:lnTo>
                    <a:pt x="10" y="31"/>
                  </a:lnTo>
                  <a:lnTo>
                    <a:pt x="15" y="32"/>
                  </a:lnTo>
                  <a:lnTo>
                    <a:pt x="19"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58" name="Freeform 1780"/>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59" name="Freeform 1781"/>
            <p:cNvSpPr>
              <a:spLocks/>
            </p:cNvSpPr>
            <p:nvPr/>
          </p:nvSpPr>
          <p:spPr bwMode="auto">
            <a:xfrm>
              <a:off x="1000125" y="1057275"/>
              <a:ext cx="0" cy="0"/>
            </a:xfrm>
            <a:custGeom>
              <a:avLst/>
              <a:gdLst>
                <a:gd name="T0" fmla="*/ 30 w 30"/>
                <a:gd name="T1" fmla="*/ 16 h 32"/>
                <a:gd name="T2" fmla="*/ 29 w 30"/>
                <a:gd name="T3" fmla="*/ 11 h 32"/>
                <a:gd name="T4" fmla="*/ 27 w 30"/>
                <a:gd name="T5" fmla="*/ 7 h 32"/>
                <a:gd name="T6" fmla="*/ 24 w 30"/>
                <a:gd name="T7" fmla="*/ 3 h 32"/>
                <a:gd name="T8" fmla="*/ 20 w 30"/>
                <a:gd name="T9" fmla="*/ 1 h 32"/>
                <a:gd name="T10" fmla="*/ 15 w 30"/>
                <a:gd name="T11" fmla="*/ 0 h 32"/>
                <a:gd name="T12" fmla="*/ 11 w 30"/>
                <a:gd name="T13" fmla="*/ 1 h 32"/>
                <a:gd name="T14" fmla="*/ 6 w 30"/>
                <a:gd name="T15" fmla="*/ 3 h 32"/>
                <a:gd name="T16" fmla="*/ 3 w 30"/>
                <a:gd name="T17" fmla="*/ 7 h 32"/>
                <a:gd name="T18" fmla="*/ 1 w 30"/>
                <a:gd name="T19" fmla="*/ 11 h 32"/>
                <a:gd name="T20" fmla="*/ 0 w 30"/>
                <a:gd name="T21" fmla="*/ 16 h 32"/>
                <a:gd name="T22" fmla="*/ 1 w 30"/>
                <a:gd name="T23" fmla="*/ 21 h 32"/>
                <a:gd name="T24" fmla="*/ 3 w 30"/>
                <a:gd name="T25" fmla="*/ 25 h 32"/>
                <a:gd name="T26" fmla="*/ 6 w 30"/>
                <a:gd name="T27" fmla="*/ 29 h 32"/>
                <a:gd name="T28" fmla="*/ 11 w 30"/>
                <a:gd name="T29" fmla="*/ 31 h 32"/>
                <a:gd name="T30" fmla="*/ 15 w 30"/>
                <a:gd name="T31" fmla="*/ 32 h 32"/>
                <a:gd name="T32" fmla="*/ 20 w 30"/>
                <a:gd name="T33" fmla="*/ 31 h 32"/>
                <a:gd name="T34" fmla="*/ 24 w 30"/>
                <a:gd name="T35" fmla="*/ 29 h 32"/>
                <a:gd name="T36" fmla="*/ 27 w 30"/>
                <a:gd name="T37" fmla="*/ 25 h 32"/>
                <a:gd name="T38" fmla="*/ 29 w 30"/>
                <a:gd name="T39" fmla="*/ 21 h 32"/>
                <a:gd name="T40" fmla="*/ 30 w 30"/>
                <a:gd name="T41"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32">
                  <a:moveTo>
                    <a:pt x="30" y="16"/>
                  </a:moveTo>
                  <a:lnTo>
                    <a:pt x="29" y="11"/>
                  </a:lnTo>
                  <a:lnTo>
                    <a:pt x="27" y="7"/>
                  </a:lnTo>
                  <a:lnTo>
                    <a:pt x="24" y="3"/>
                  </a:lnTo>
                  <a:lnTo>
                    <a:pt x="20" y="1"/>
                  </a:lnTo>
                  <a:lnTo>
                    <a:pt x="15" y="0"/>
                  </a:lnTo>
                  <a:lnTo>
                    <a:pt x="11" y="1"/>
                  </a:lnTo>
                  <a:lnTo>
                    <a:pt x="6" y="3"/>
                  </a:lnTo>
                  <a:lnTo>
                    <a:pt x="3" y="7"/>
                  </a:lnTo>
                  <a:lnTo>
                    <a:pt x="1" y="11"/>
                  </a:lnTo>
                  <a:lnTo>
                    <a:pt x="0" y="16"/>
                  </a:lnTo>
                  <a:lnTo>
                    <a:pt x="1" y="21"/>
                  </a:lnTo>
                  <a:lnTo>
                    <a:pt x="3" y="25"/>
                  </a:lnTo>
                  <a:lnTo>
                    <a:pt x="6" y="29"/>
                  </a:lnTo>
                  <a:lnTo>
                    <a:pt x="11" y="31"/>
                  </a:lnTo>
                  <a:lnTo>
                    <a:pt x="15" y="32"/>
                  </a:lnTo>
                  <a:lnTo>
                    <a:pt x="20" y="31"/>
                  </a:lnTo>
                  <a:lnTo>
                    <a:pt x="24" y="29"/>
                  </a:lnTo>
                  <a:lnTo>
                    <a:pt x="27" y="25"/>
                  </a:lnTo>
                  <a:lnTo>
                    <a:pt x="29" y="21"/>
                  </a:lnTo>
                  <a:lnTo>
                    <a:pt x="30" y="16"/>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60" name="Freeform 1782"/>
            <p:cNvSpPr>
              <a:spLocks/>
            </p:cNvSpPr>
            <p:nvPr/>
          </p:nvSpPr>
          <p:spPr bwMode="auto">
            <a:xfrm>
              <a:off x="1000125" y="1057275"/>
              <a:ext cx="0" cy="0"/>
            </a:xfrm>
            <a:custGeom>
              <a:avLst/>
              <a:gdLst>
                <a:gd name="T0" fmla="*/ 20 w 20"/>
                <a:gd name="T1" fmla="*/ 11 h 22"/>
                <a:gd name="T2" fmla="*/ 19 w 20"/>
                <a:gd name="T3" fmla="*/ 7 h 22"/>
                <a:gd name="T4" fmla="*/ 17 w 20"/>
                <a:gd name="T5" fmla="*/ 3 h 22"/>
                <a:gd name="T6" fmla="*/ 14 w 20"/>
                <a:gd name="T7" fmla="*/ 1 h 22"/>
                <a:gd name="T8" fmla="*/ 10 w 20"/>
                <a:gd name="T9" fmla="*/ 0 h 22"/>
                <a:gd name="T10" fmla="*/ 6 w 20"/>
                <a:gd name="T11" fmla="*/ 1 h 22"/>
                <a:gd name="T12" fmla="*/ 3 w 20"/>
                <a:gd name="T13" fmla="*/ 3 h 22"/>
                <a:gd name="T14" fmla="*/ 1 w 20"/>
                <a:gd name="T15" fmla="*/ 7 h 22"/>
                <a:gd name="T16" fmla="*/ 0 w 20"/>
                <a:gd name="T17" fmla="*/ 11 h 22"/>
                <a:gd name="T18" fmla="*/ 1 w 20"/>
                <a:gd name="T19" fmla="*/ 15 h 22"/>
                <a:gd name="T20" fmla="*/ 3 w 20"/>
                <a:gd name="T21" fmla="*/ 19 h 22"/>
                <a:gd name="T22" fmla="*/ 6 w 20"/>
                <a:gd name="T23" fmla="*/ 21 h 22"/>
                <a:gd name="T24" fmla="*/ 10 w 20"/>
                <a:gd name="T25" fmla="*/ 22 h 22"/>
                <a:gd name="T26" fmla="*/ 14 w 20"/>
                <a:gd name="T27" fmla="*/ 21 h 22"/>
                <a:gd name="T28" fmla="*/ 17 w 20"/>
                <a:gd name="T29" fmla="*/ 19 h 22"/>
                <a:gd name="T30" fmla="*/ 19 w 20"/>
                <a:gd name="T31" fmla="*/ 15 h 22"/>
                <a:gd name="T32" fmla="*/ 20 w 20"/>
                <a:gd name="T33"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2">
                  <a:moveTo>
                    <a:pt x="20" y="11"/>
                  </a:moveTo>
                  <a:lnTo>
                    <a:pt x="19" y="7"/>
                  </a:lnTo>
                  <a:lnTo>
                    <a:pt x="17" y="3"/>
                  </a:lnTo>
                  <a:lnTo>
                    <a:pt x="14" y="1"/>
                  </a:lnTo>
                  <a:lnTo>
                    <a:pt x="10" y="0"/>
                  </a:lnTo>
                  <a:lnTo>
                    <a:pt x="6" y="1"/>
                  </a:lnTo>
                  <a:lnTo>
                    <a:pt x="3" y="3"/>
                  </a:lnTo>
                  <a:lnTo>
                    <a:pt x="1" y="7"/>
                  </a:lnTo>
                  <a:lnTo>
                    <a:pt x="0" y="11"/>
                  </a:lnTo>
                  <a:lnTo>
                    <a:pt x="1" y="15"/>
                  </a:lnTo>
                  <a:lnTo>
                    <a:pt x="3" y="19"/>
                  </a:lnTo>
                  <a:lnTo>
                    <a:pt x="6" y="21"/>
                  </a:lnTo>
                  <a:lnTo>
                    <a:pt x="10" y="22"/>
                  </a:lnTo>
                  <a:lnTo>
                    <a:pt x="14" y="21"/>
                  </a:lnTo>
                  <a:lnTo>
                    <a:pt x="17" y="19"/>
                  </a:lnTo>
                  <a:lnTo>
                    <a:pt x="19" y="15"/>
                  </a:lnTo>
                  <a:lnTo>
                    <a:pt x="20" y="1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461" name="Line 17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2" name="Line 17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3" name="Freeform 1785"/>
            <p:cNvSpPr>
              <a:spLocks/>
            </p:cNvSpPr>
            <p:nvPr/>
          </p:nvSpPr>
          <p:spPr bwMode="auto">
            <a:xfrm>
              <a:off x="1000125" y="1057275"/>
              <a:ext cx="0" cy="0"/>
            </a:xfrm>
            <a:custGeom>
              <a:avLst/>
              <a:gdLst>
                <a:gd name="T0" fmla="*/ 0 w 6"/>
                <a:gd name="T1" fmla="*/ 4 h 4"/>
                <a:gd name="T2" fmla="*/ 4 w 6"/>
                <a:gd name="T3" fmla="*/ 2 h 4"/>
                <a:gd name="T4" fmla="*/ 6 w 6"/>
                <a:gd name="T5" fmla="*/ 0 h 4"/>
              </a:gdLst>
              <a:ahLst/>
              <a:cxnLst>
                <a:cxn ang="0">
                  <a:pos x="T0" y="T1"/>
                </a:cxn>
                <a:cxn ang="0">
                  <a:pos x="T2" y="T3"/>
                </a:cxn>
                <a:cxn ang="0">
                  <a:pos x="T4" y="T5"/>
                </a:cxn>
              </a:cxnLst>
              <a:rect l="0" t="0" r="r" b="b"/>
              <a:pathLst>
                <a:path w="6" h="4">
                  <a:moveTo>
                    <a:pt x="0" y="4"/>
                  </a:moveTo>
                  <a:lnTo>
                    <a:pt x="4" y="2"/>
                  </a:lnTo>
                  <a:lnTo>
                    <a:pt x="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4" name="Freeform 1786"/>
            <p:cNvSpPr>
              <a:spLocks/>
            </p:cNvSpPr>
            <p:nvPr/>
          </p:nvSpPr>
          <p:spPr bwMode="auto">
            <a:xfrm>
              <a:off x="1000125" y="1057275"/>
              <a:ext cx="0" cy="0"/>
            </a:xfrm>
            <a:custGeom>
              <a:avLst/>
              <a:gdLst>
                <a:gd name="T0" fmla="*/ 16 w 16"/>
                <a:gd name="T1" fmla="*/ 10 h 10"/>
                <a:gd name="T2" fmla="*/ 13 w 16"/>
                <a:gd name="T3" fmla="*/ 6 h 10"/>
                <a:gd name="T4" fmla="*/ 9 w 16"/>
                <a:gd name="T5" fmla="*/ 3 h 10"/>
                <a:gd name="T6" fmla="*/ 5 w 16"/>
                <a:gd name="T7" fmla="*/ 1 h 10"/>
                <a:gd name="T8" fmla="*/ 0 w 16"/>
                <a:gd name="T9" fmla="*/ 0 h 10"/>
              </a:gdLst>
              <a:ahLst/>
              <a:cxnLst>
                <a:cxn ang="0">
                  <a:pos x="T0" y="T1"/>
                </a:cxn>
                <a:cxn ang="0">
                  <a:pos x="T2" y="T3"/>
                </a:cxn>
                <a:cxn ang="0">
                  <a:pos x="T4" y="T5"/>
                </a:cxn>
                <a:cxn ang="0">
                  <a:pos x="T6" y="T7"/>
                </a:cxn>
                <a:cxn ang="0">
                  <a:pos x="T8" y="T9"/>
                </a:cxn>
              </a:cxnLst>
              <a:rect l="0" t="0" r="r" b="b"/>
              <a:pathLst>
                <a:path w="16" h="10">
                  <a:moveTo>
                    <a:pt x="16" y="10"/>
                  </a:moveTo>
                  <a:lnTo>
                    <a:pt x="13" y="6"/>
                  </a:lnTo>
                  <a:lnTo>
                    <a:pt x="9" y="3"/>
                  </a:ln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5" name="Freeform 1787"/>
            <p:cNvSpPr>
              <a:spLocks/>
            </p:cNvSpPr>
            <p:nvPr/>
          </p:nvSpPr>
          <p:spPr bwMode="auto">
            <a:xfrm>
              <a:off x="1000125" y="1057275"/>
              <a:ext cx="0" cy="0"/>
            </a:xfrm>
            <a:custGeom>
              <a:avLst/>
              <a:gdLst>
                <a:gd name="T0" fmla="*/ 18 w 18"/>
                <a:gd name="T1" fmla="*/ 1 h 1"/>
                <a:gd name="T2" fmla="*/ 9 w 18"/>
                <a:gd name="T3" fmla="*/ 0 h 1"/>
                <a:gd name="T4" fmla="*/ 0 w 18"/>
                <a:gd name="T5" fmla="*/ 1 h 1"/>
              </a:gdLst>
              <a:ahLst/>
              <a:cxnLst>
                <a:cxn ang="0">
                  <a:pos x="T0" y="T1"/>
                </a:cxn>
                <a:cxn ang="0">
                  <a:pos x="T2" y="T3"/>
                </a:cxn>
                <a:cxn ang="0">
                  <a:pos x="T4" y="T5"/>
                </a:cxn>
              </a:cxnLst>
              <a:rect l="0" t="0" r="r" b="b"/>
              <a:pathLst>
                <a:path w="18" h="1">
                  <a:moveTo>
                    <a:pt x="18" y="1"/>
                  </a:moveTo>
                  <a:lnTo>
                    <a:pt x="9"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6" name="Freeform 1788"/>
            <p:cNvSpPr>
              <a:spLocks/>
            </p:cNvSpPr>
            <p:nvPr/>
          </p:nvSpPr>
          <p:spPr bwMode="auto">
            <a:xfrm>
              <a:off x="1000125" y="1057275"/>
              <a:ext cx="0" cy="0"/>
            </a:xfrm>
            <a:custGeom>
              <a:avLst/>
              <a:gdLst>
                <a:gd name="T0" fmla="*/ 0 w 3"/>
                <a:gd name="T1" fmla="*/ 0 h 4"/>
                <a:gd name="T2" fmla="*/ 0 w 3"/>
                <a:gd name="T3" fmla="*/ 2 h 4"/>
                <a:gd name="T4" fmla="*/ 1 w 3"/>
                <a:gd name="T5" fmla="*/ 4 h 4"/>
                <a:gd name="T6" fmla="*/ 3 w 3"/>
                <a:gd name="T7" fmla="*/ 4 h 4"/>
              </a:gdLst>
              <a:ahLst/>
              <a:cxnLst>
                <a:cxn ang="0">
                  <a:pos x="T0" y="T1"/>
                </a:cxn>
                <a:cxn ang="0">
                  <a:pos x="T2" y="T3"/>
                </a:cxn>
                <a:cxn ang="0">
                  <a:pos x="T4" y="T5"/>
                </a:cxn>
                <a:cxn ang="0">
                  <a:pos x="T6" y="T7"/>
                </a:cxn>
              </a:cxnLst>
              <a:rect l="0" t="0" r="r" b="b"/>
              <a:pathLst>
                <a:path w="3" h="4">
                  <a:moveTo>
                    <a:pt x="0" y="0"/>
                  </a:moveTo>
                  <a:lnTo>
                    <a:pt x="0" y="2"/>
                  </a:lnTo>
                  <a:lnTo>
                    <a:pt x="1" y="4"/>
                  </a:lnTo>
                  <a:lnTo>
                    <a:pt x="3"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67" name="Line 178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8" name="Line 179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69" name="Line 179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0" name="Freeform 1792"/>
            <p:cNvSpPr>
              <a:spLocks/>
            </p:cNvSpPr>
            <p:nvPr/>
          </p:nvSpPr>
          <p:spPr bwMode="auto">
            <a:xfrm>
              <a:off x="1000125" y="1057275"/>
              <a:ext cx="0" cy="0"/>
            </a:xfrm>
            <a:custGeom>
              <a:avLst/>
              <a:gdLst>
                <a:gd name="T0" fmla="*/ 7 w 7"/>
                <a:gd name="T1" fmla="*/ 0 h 8"/>
                <a:gd name="T2" fmla="*/ 3 w 7"/>
                <a:gd name="T3" fmla="*/ 3 h 8"/>
                <a:gd name="T4" fmla="*/ 0 w 7"/>
                <a:gd name="T5" fmla="*/ 8 h 8"/>
              </a:gdLst>
              <a:ahLst/>
              <a:cxnLst>
                <a:cxn ang="0">
                  <a:pos x="T0" y="T1"/>
                </a:cxn>
                <a:cxn ang="0">
                  <a:pos x="T2" y="T3"/>
                </a:cxn>
                <a:cxn ang="0">
                  <a:pos x="T4" y="T5"/>
                </a:cxn>
              </a:cxnLst>
              <a:rect l="0" t="0" r="r" b="b"/>
              <a:pathLst>
                <a:path w="7" h="8">
                  <a:moveTo>
                    <a:pt x="7" y="0"/>
                  </a:moveTo>
                  <a:lnTo>
                    <a:pt x="3" y="3"/>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71" name="Line 179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2" name="Line 179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3" name="Line 179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4" name="Line 179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5" name="Line 179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6" name="Line 1798"/>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7" name="Line 179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8" name="Line 180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79" name="Line 180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0" name="Line 180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1" name="Line 180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2" name="Freeform 1804"/>
            <p:cNvSpPr>
              <a:spLocks/>
            </p:cNvSpPr>
            <p:nvPr/>
          </p:nvSpPr>
          <p:spPr bwMode="auto">
            <a:xfrm>
              <a:off x="1000125" y="1057275"/>
              <a:ext cx="0" cy="0"/>
            </a:xfrm>
            <a:custGeom>
              <a:avLst/>
              <a:gdLst>
                <a:gd name="T0" fmla="*/ 15 w 15"/>
                <a:gd name="T1" fmla="*/ 22 h 22"/>
                <a:gd name="T2" fmla="*/ 8 w 15"/>
                <a:gd name="T3" fmla="*/ 11 h 22"/>
                <a:gd name="T4" fmla="*/ 0 w 15"/>
                <a:gd name="T5" fmla="*/ 0 h 22"/>
              </a:gdLst>
              <a:ahLst/>
              <a:cxnLst>
                <a:cxn ang="0">
                  <a:pos x="T0" y="T1"/>
                </a:cxn>
                <a:cxn ang="0">
                  <a:pos x="T2" y="T3"/>
                </a:cxn>
                <a:cxn ang="0">
                  <a:pos x="T4" y="T5"/>
                </a:cxn>
              </a:cxnLst>
              <a:rect l="0" t="0" r="r" b="b"/>
              <a:pathLst>
                <a:path w="15" h="22">
                  <a:moveTo>
                    <a:pt x="15" y="22"/>
                  </a:moveTo>
                  <a:lnTo>
                    <a:pt x="8" y="1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3" name="Freeform 1805"/>
            <p:cNvSpPr>
              <a:spLocks/>
            </p:cNvSpPr>
            <p:nvPr/>
          </p:nvSpPr>
          <p:spPr bwMode="auto">
            <a:xfrm>
              <a:off x="1000125" y="1057275"/>
              <a:ext cx="0" cy="0"/>
            </a:xfrm>
            <a:custGeom>
              <a:avLst/>
              <a:gdLst>
                <a:gd name="T0" fmla="*/ 0 w 2"/>
                <a:gd name="T1" fmla="*/ 1 h 2"/>
                <a:gd name="T2" fmla="*/ 1 w 2"/>
                <a:gd name="T3" fmla="*/ 2 h 2"/>
                <a:gd name="T4" fmla="*/ 2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1"/>
                  </a:moveTo>
                  <a:lnTo>
                    <a:pt x="1" y="2"/>
                  </a:lnTo>
                  <a:lnTo>
                    <a:pt x="2" y="1"/>
                  </a:lnTo>
                  <a:lnTo>
                    <a:pt x="2"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4" name="Line 180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5" name="Line 18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6" name="Line 180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7" name="Freeform 1809"/>
            <p:cNvSpPr>
              <a:spLocks/>
            </p:cNvSpPr>
            <p:nvPr/>
          </p:nvSpPr>
          <p:spPr bwMode="auto">
            <a:xfrm>
              <a:off x="1000125" y="1057275"/>
              <a:ext cx="0" cy="0"/>
            </a:xfrm>
            <a:custGeom>
              <a:avLst/>
              <a:gdLst>
                <a:gd name="T0" fmla="*/ 0 w 3"/>
                <a:gd name="T1" fmla="*/ 1 h 1"/>
                <a:gd name="T2" fmla="*/ 2 w 3"/>
                <a:gd name="T3" fmla="*/ 1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2" y="0"/>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88" name="Line 181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89" name="Line 181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0" name="Line 18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1" name="Line 181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2" name="Line 181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3" name="Line 181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4" name="Line 181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5" name="Freeform 1817"/>
            <p:cNvSpPr>
              <a:spLocks/>
            </p:cNvSpPr>
            <p:nvPr/>
          </p:nvSpPr>
          <p:spPr bwMode="auto">
            <a:xfrm>
              <a:off x="1000125" y="1057275"/>
              <a:ext cx="0" cy="0"/>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6" name="Line 181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497" name="Freeform 1819"/>
            <p:cNvSpPr>
              <a:spLocks/>
            </p:cNvSpPr>
            <p:nvPr/>
          </p:nvSpPr>
          <p:spPr bwMode="auto">
            <a:xfrm>
              <a:off x="1000125" y="1057275"/>
              <a:ext cx="0" cy="0"/>
            </a:xfrm>
            <a:custGeom>
              <a:avLst/>
              <a:gdLst>
                <a:gd name="T0" fmla="*/ 2 w 2"/>
                <a:gd name="T1" fmla="*/ 3 h 3"/>
                <a:gd name="T2" fmla="*/ 1 w 2"/>
                <a:gd name="T3" fmla="*/ 1 h 3"/>
                <a:gd name="T4" fmla="*/ 0 w 2"/>
                <a:gd name="T5" fmla="*/ 0 h 3"/>
              </a:gdLst>
              <a:ahLst/>
              <a:cxnLst>
                <a:cxn ang="0">
                  <a:pos x="T0" y="T1"/>
                </a:cxn>
                <a:cxn ang="0">
                  <a:pos x="T2" y="T3"/>
                </a:cxn>
                <a:cxn ang="0">
                  <a:pos x="T4" y="T5"/>
                </a:cxn>
              </a:cxnLst>
              <a:rect l="0" t="0" r="r" b="b"/>
              <a:pathLst>
                <a:path w="2" h="3">
                  <a:moveTo>
                    <a:pt x="2" y="3"/>
                  </a:moveTo>
                  <a:lnTo>
                    <a:pt x="1"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8" name="Freeform 182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499" name="Line 18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0" name="Line 182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1" name="Freeform 1823"/>
            <p:cNvSpPr>
              <a:spLocks/>
            </p:cNvSpPr>
            <p:nvPr/>
          </p:nvSpPr>
          <p:spPr bwMode="auto">
            <a:xfrm>
              <a:off x="1000125" y="1057275"/>
              <a:ext cx="0" cy="0"/>
            </a:xfrm>
            <a:custGeom>
              <a:avLst/>
              <a:gdLst>
                <a:gd name="T0" fmla="*/ 0 w 1"/>
                <a:gd name="T1" fmla="*/ 0 h 2"/>
                <a:gd name="T2" fmla="*/ 0 w 1"/>
                <a:gd name="T3" fmla="*/ 1 h 2"/>
                <a:gd name="T4" fmla="*/ 1 w 1"/>
                <a:gd name="T5" fmla="*/ 2 h 2"/>
              </a:gdLst>
              <a:ahLst/>
              <a:cxnLst>
                <a:cxn ang="0">
                  <a:pos x="T0" y="T1"/>
                </a:cxn>
                <a:cxn ang="0">
                  <a:pos x="T2" y="T3"/>
                </a:cxn>
                <a:cxn ang="0">
                  <a:pos x="T4" y="T5"/>
                </a:cxn>
              </a:cxnLst>
              <a:rect l="0" t="0" r="r" b="b"/>
              <a:pathLst>
                <a:path w="1" h="2">
                  <a:moveTo>
                    <a:pt x="0" y="0"/>
                  </a:moveTo>
                  <a:lnTo>
                    <a:pt x="0" y="1"/>
                  </a:lnTo>
                  <a:lnTo>
                    <a:pt x="1"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2" name="Line 18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3" name="Line 18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4" name="Line 182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5" name="Freeform 1827"/>
            <p:cNvSpPr>
              <a:spLocks/>
            </p:cNvSpPr>
            <p:nvPr/>
          </p:nvSpPr>
          <p:spPr bwMode="auto">
            <a:xfrm>
              <a:off x="1000125" y="1057275"/>
              <a:ext cx="0"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6" name="Freeform 1828"/>
            <p:cNvSpPr>
              <a:spLocks/>
            </p:cNvSpPr>
            <p:nvPr/>
          </p:nvSpPr>
          <p:spPr bwMode="auto">
            <a:xfrm>
              <a:off x="1000125" y="1057275"/>
              <a:ext cx="0" cy="0"/>
            </a:xfrm>
            <a:custGeom>
              <a:avLst/>
              <a:gdLst>
                <a:gd name="T0" fmla="*/ 1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1" y="3"/>
                  </a:moveTo>
                  <a:lnTo>
                    <a:pt x="1"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7" name="Freeform 1829"/>
            <p:cNvSpPr>
              <a:spLocks/>
            </p:cNvSpPr>
            <p:nvPr/>
          </p:nvSpPr>
          <p:spPr bwMode="auto">
            <a:xfrm>
              <a:off x="1000125" y="1057275"/>
              <a:ext cx="0" cy="0"/>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08" name="Line 183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09" name="Freeform 1831"/>
            <p:cNvSpPr>
              <a:spLocks/>
            </p:cNvSpPr>
            <p:nvPr/>
          </p:nvSpPr>
          <p:spPr bwMode="auto">
            <a:xfrm>
              <a:off x="1000125" y="1057275"/>
              <a:ext cx="0" cy="0"/>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0" name="Line 18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1" name="Freeform 1833"/>
            <p:cNvSpPr>
              <a:spLocks/>
            </p:cNvSpPr>
            <p:nvPr/>
          </p:nvSpPr>
          <p:spPr bwMode="auto">
            <a:xfrm>
              <a:off x="1000125" y="1057275"/>
              <a:ext cx="0" cy="0"/>
            </a:xfrm>
            <a:custGeom>
              <a:avLst/>
              <a:gdLst>
                <a:gd name="T0" fmla="*/ 1 h 1"/>
                <a:gd name="T1" fmla="*/ 1 h 1"/>
                <a:gd name="T2" fmla="*/ 0 h 1"/>
                <a:gd name="T3" fmla="*/ 0 h 1"/>
              </a:gdLst>
              <a:ahLst/>
              <a:cxnLst>
                <a:cxn ang="0">
                  <a:pos x="0" y="T0"/>
                </a:cxn>
                <a:cxn ang="0">
                  <a:pos x="0" y="T1"/>
                </a:cxn>
                <a:cxn ang="0">
                  <a:pos x="0" y="T2"/>
                </a:cxn>
                <a:cxn ang="0">
                  <a:pos x="0" y="T3"/>
                </a:cxn>
              </a:cxnLst>
              <a:rect l="0" t="0" r="r" b="b"/>
              <a:pathLst>
                <a:path h="1">
                  <a:moveTo>
                    <a:pt x="0" y="1"/>
                  </a:moveTo>
                  <a:lnTo>
                    <a:pt x="0" y="1"/>
                  </a:lnTo>
                  <a:lnTo>
                    <a:pt x="0"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2" name="Freeform 1834"/>
            <p:cNvSpPr>
              <a:spLocks/>
            </p:cNvSpPr>
            <p:nvPr/>
          </p:nvSpPr>
          <p:spPr bwMode="auto">
            <a:xfrm>
              <a:off x="1000125" y="1057275"/>
              <a:ext cx="0" cy="0"/>
            </a:xfrm>
            <a:custGeom>
              <a:avLst/>
              <a:gdLst>
                <a:gd name="T0" fmla="*/ 0 w 1"/>
                <a:gd name="T1" fmla="*/ 0 h 1"/>
                <a:gd name="T2" fmla="*/ 0 w 1"/>
                <a:gd name="T3" fmla="*/ 0 h 1"/>
                <a:gd name="T4" fmla="*/ 1 w 1"/>
                <a:gd name="T5" fmla="*/ 1 h 1"/>
                <a:gd name="T6" fmla="*/ 1 w 1"/>
                <a:gd name="T7" fmla="*/ 1 h 1"/>
              </a:gdLst>
              <a:ahLst/>
              <a:cxnLst>
                <a:cxn ang="0">
                  <a:pos x="T0" y="T1"/>
                </a:cxn>
                <a:cxn ang="0">
                  <a:pos x="T2" y="T3"/>
                </a:cxn>
                <a:cxn ang="0">
                  <a:pos x="T4" y="T5"/>
                </a:cxn>
                <a:cxn ang="0">
                  <a:pos x="T6" y="T7"/>
                </a:cxn>
              </a:cxnLst>
              <a:rect l="0" t="0" r="r" b="b"/>
              <a:pathLst>
                <a:path w="1" h="1">
                  <a:moveTo>
                    <a:pt x="0" y="0"/>
                  </a:moveTo>
                  <a:lnTo>
                    <a:pt x="0" y="0"/>
                  </a:lnTo>
                  <a:lnTo>
                    <a:pt x="1"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3" name="Line 1835"/>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4" name="Line 183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5" name="Freeform 1837"/>
            <p:cNvSpPr>
              <a:spLocks/>
            </p:cNvSpPr>
            <p:nvPr/>
          </p:nvSpPr>
          <p:spPr bwMode="auto">
            <a:xfrm>
              <a:off x="1000125" y="1057275"/>
              <a:ext cx="0" cy="0"/>
            </a:xfrm>
            <a:custGeom>
              <a:avLst/>
              <a:gdLst>
                <a:gd name="T0" fmla="*/ 66 w 66"/>
                <a:gd name="T1" fmla="*/ 0 h 5"/>
                <a:gd name="T2" fmla="*/ 33 w 66"/>
                <a:gd name="T3" fmla="*/ 2 h 5"/>
                <a:gd name="T4" fmla="*/ 0 w 66"/>
                <a:gd name="T5" fmla="*/ 5 h 5"/>
              </a:gdLst>
              <a:ahLst/>
              <a:cxnLst>
                <a:cxn ang="0">
                  <a:pos x="T0" y="T1"/>
                </a:cxn>
                <a:cxn ang="0">
                  <a:pos x="T2" y="T3"/>
                </a:cxn>
                <a:cxn ang="0">
                  <a:pos x="T4" y="T5"/>
                </a:cxn>
              </a:cxnLst>
              <a:rect l="0" t="0" r="r" b="b"/>
              <a:pathLst>
                <a:path w="66" h="5">
                  <a:moveTo>
                    <a:pt x="66" y="0"/>
                  </a:moveTo>
                  <a:lnTo>
                    <a:pt x="33" y="2"/>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16" name="Line 183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7" name="Line 183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8" name="Line 184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19" name="Freeform 1841"/>
            <p:cNvSpPr>
              <a:spLocks/>
            </p:cNvSpPr>
            <p:nvPr/>
          </p:nvSpPr>
          <p:spPr bwMode="auto">
            <a:xfrm>
              <a:off x="1000125" y="1057275"/>
              <a:ext cx="0" cy="0"/>
            </a:xfrm>
            <a:custGeom>
              <a:avLst/>
              <a:gdLst>
                <a:gd name="T0" fmla="*/ 1 w 1"/>
                <a:gd name="T1" fmla="*/ 0 h 3"/>
                <a:gd name="T2" fmla="*/ 0 w 1"/>
                <a:gd name="T3" fmla="*/ 1 h 3"/>
                <a:gd name="T4" fmla="*/ 0 w 1"/>
                <a:gd name="T5" fmla="*/ 3 h 3"/>
              </a:gdLst>
              <a:ahLst/>
              <a:cxnLst>
                <a:cxn ang="0">
                  <a:pos x="T0" y="T1"/>
                </a:cxn>
                <a:cxn ang="0">
                  <a:pos x="T2" y="T3"/>
                </a:cxn>
                <a:cxn ang="0">
                  <a:pos x="T4" y="T5"/>
                </a:cxn>
              </a:cxnLst>
              <a:rect l="0" t="0" r="r" b="b"/>
              <a:pathLst>
                <a:path w="1" h="3">
                  <a:moveTo>
                    <a:pt x="1"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0" name="Freeform 1842"/>
            <p:cNvSpPr>
              <a:spLocks/>
            </p:cNvSpPr>
            <p:nvPr/>
          </p:nvSpPr>
          <p:spPr bwMode="auto">
            <a:xfrm>
              <a:off x="1000125" y="1057275"/>
              <a:ext cx="0" cy="0"/>
            </a:xfrm>
            <a:custGeom>
              <a:avLst/>
              <a:gdLst>
                <a:gd name="T0" fmla="*/ 8 w 8"/>
                <a:gd name="T1" fmla="*/ 9 h 9"/>
                <a:gd name="T2" fmla="*/ 4 w 8"/>
                <a:gd name="T3" fmla="*/ 4 h 9"/>
                <a:gd name="T4" fmla="*/ 0 w 8"/>
                <a:gd name="T5" fmla="*/ 0 h 9"/>
              </a:gdLst>
              <a:ahLst/>
              <a:cxnLst>
                <a:cxn ang="0">
                  <a:pos x="T0" y="T1"/>
                </a:cxn>
                <a:cxn ang="0">
                  <a:pos x="T2" y="T3"/>
                </a:cxn>
                <a:cxn ang="0">
                  <a:pos x="T4" y="T5"/>
                </a:cxn>
              </a:cxnLst>
              <a:rect l="0" t="0" r="r" b="b"/>
              <a:pathLst>
                <a:path w="8" h="9">
                  <a:moveTo>
                    <a:pt x="8" y="9"/>
                  </a:moveTo>
                  <a:lnTo>
                    <a:pt x="4" y="4"/>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1" name="Freeform 1843"/>
            <p:cNvSpPr>
              <a:spLocks/>
            </p:cNvSpPr>
            <p:nvPr/>
          </p:nvSpPr>
          <p:spPr bwMode="auto">
            <a:xfrm>
              <a:off x="1000125" y="1057275"/>
              <a:ext cx="0" cy="0"/>
            </a:xfrm>
            <a:custGeom>
              <a:avLst/>
              <a:gdLst>
                <a:gd name="T0" fmla="*/ 33 w 33"/>
                <a:gd name="T1" fmla="*/ 5 h 5"/>
                <a:gd name="T2" fmla="*/ 27 w 33"/>
                <a:gd name="T3" fmla="*/ 2 h 5"/>
                <a:gd name="T4" fmla="*/ 20 w 33"/>
                <a:gd name="T5" fmla="*/ 0 h 5"/>
                <a:gd name="T6" fmla="*/ 13 w 33"/>
                <a:gd name="T7" fmla="*/ 0 h 5"/>
                <a:gd name="T8" fmla="*/ 7 w 33"/>
                <a:gd name="T9" fmla="*/ 1 h 5"/>
                <a:gd name="T10" fmla="*/ 0 w 33"/>
                <a:gd name="T11" fmla="*/ 3 h 5"/>
              </a:gdLst>
              <a:ahLst/>
              <a:cxnLst>
                <a:cxn ang="0">
                  <a:pos x="T0" y="T1"/>
                </a:cxn>
                <a:cxn ang="0">
                  <a:pos x="T2" y="T3"/>
                </a:cxn>
                <a:cxn ang="0">
                  <a:pos x="T4" y="T5"/>
                </a:cxn>
                <a:cxn ang="0">
                  <a:pos x="T6" y="T7"/>
                </a:cxn>
                <a:cxn ang="0">
                  <a:pos x="T8" y="T9"/>
                </a:cxn>
                <a:cxn ang="0">
                  <a:pos x="T10" y="T11"/>
                </a:cxn>
              </a:cxnLst>
              <a:rect l="0" t="0" r="r" b="b"/>
              <a:pathLst>
                <a:path w="33" h="5">
                  <a:moveTo>
                    <a:pt x="33" y="5"/>
                  </a:moveTo>
                  <a:lnTo>
                    <a:pt x="27" y="2"/>
                  </a:lnTo>
                  <a:lnTo>
                    <a:pt x="20" y="0"/>
                  </a:lnTo>
                  <a:lnTo>
                    <a:pt x="13" y="0"/>
                  </a:lnTo>
                  <a:lnTo>
                    <a:pt x="7"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2" name="Freeform 1844"/>
            <p:cNvSpPr>
              <a:spLocks/>
            </p:cNvSpPr>
            <p:nvPr/>
          </p:nvSpPr>
          <p:spPr bwMode="auto">
            <a:xfrm>
              <a:off x="1000125" y="1057275"/>
              <a:ext cx="0" cy="0"/>
            </a:xfrm>
            <a:custGeom>
              <a:avLst/>
              <a:gdLst>
                <a:gd name="T0" fmla="*/ 1 w 2"/>
                <a:gd name="T1" fmla="*/ 0 h 15"/>
                <a:gd name="T2" fmla="*/ 0 w 2"/>
                <a:gd name="T3" fmla="*/ 8 h 15"/>
                <a:gd name="T4" fmla="*/ 2 w 2"/>
                <a:gd name="T5" fmla="*/ 15 h 15"/>
              </a:gdLst>
              <a:ahLst/>
              <a:cxnLst>
                <a:cxn ang="0">
                  <a:pos x="T0" y="T1"/>
                </a:cxn>
                <a:cxn ang="0">
                  <a:pos x="T2" y="T3"/>
                </a:cxn>
                <a:cxn ang="0">
                  <a:pos x="T4" y="T5"/>
                </a:cxn>
              </a:cxnLst>
              <a:rect l="0" t="0" r="r" b="b"/>
              <a:pathLst>
                <a:path w="2" h="15">
                  <a:moveTo>
                    <a:pt x="1" y="0"/>
                  </a:moveTo>
                  <a:lnTo>
                    <a:pt x="0" y="8"/>
                  </a:lnTo>
                  <a:lnTo>
                    <a:pt x="2" y="1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3" name="Line 184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4" name="Line 184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5" name="Line 184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6" name="Line 184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7" name="Freeform 1849"/>
            <p:cNvSpPr>
              <a:spLocks/>
            </p:cNvSpPr>
            <p:nvPr/>
          </p:nvSpPr>
          <p:spPr bwMode="auto">
            <a:xfrm>
              <a:off x="1000125" y="1057275"/>
              <a:ext cx="0" cy="0"/>
            </a:xfrm>
            <a:custGeom>
              <a:avLst/>
              <a:gdLst>
                <a:gd name="T0" fmla="*/ 2 w 2"/>
                <a:gd name="T1" fmla="*/ 0 h 1"/>
                <a:gd name="T2" fmla="*/ 1 w 2"/>
                <a:gd name="T3" fmla="*/ 0 h 1"/>
                <a:gd name="T4" fmla="*/ 0 w 2"/>
                <a:gd name="T5" fmla="*/ 0 h 1"/>
                <a:gd name="T6" fmla="*/ 0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2" y="0"/>
                  </a:moveTo>
                  <a:lnTo>
                    <a:pt x="1" y="0"/>
                  </a:lnTo>
                  <a:lnTo>
                    <a:pt x="0" y="0"/>
                  </a:lnTo>
                  <a:lnTo>
                    <a:pt x="0" y="1"/>
                  </a:lnTo>
                  <a:lnTo>
                    <a:pt x="1"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28" name="Line 185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29" name="Line 1851"/>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0" name="Line 185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1" name="Freeform 1853"/>
            <p:cNvSpPr>
              <a:spLocks/>
            </p:cNvSpPr>
            <p:nvPr/>
          </p:nvSpPr>
          <p:spPr bwMode="auto">
            <a:xfrm>
              <a:off x="1000125" y="1057275"/>
              <a:ext cx="0" cy="0"/>
            </a:xfrm>
            <a:custGeom>
              <a:avLst/>
              <a:gdLst>
                <a:gd name="T0" fmla="*/ 0 w 4"/>
                <a:gd name="T1" fmla="*/ 2 h 2"/>
                <a:gd name="T2" fmla="*/ 2 w 4"/>
                <a:gd name="T3" fmla="*/ 2 h 2"/>
                <a:gd name="T4" fmla="*/ 4 w 4"/>
                <a:gd name="T5" fmla="*/ 0 h 2"/>
              </a:gdLst>
              <a:ahLst/>
              <a:cxnLst>
                <a:cxn ang="0">
                  <a:pos x="T0" y="T1"/>
                </a:cxn>
                <a:cxn ang="0">
                  <a:pos x="T2" y="T3"/>
                </a:cxn>
                <a:cxn ang="0">
                  <a:pos x="T4" y="T5"/>
                </a:cxn>
              </a:cxnLst>
              <a:rect l="0" t="0" r="r" b="b"/>
              <a:pathLst>
                <a:path w="4" h="2">
                  <a:moveTo>
                    <a:pt x="0" y="2"/>
                  </a:moveTo>
                  <a:lnTo>
                    <a:pt x="2" y="2"/>
                  </a:lnTo>
                  <a:lnTo>
                    <a:pt x="4"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2" name="Freeform 1854"/>
            <p:cNvSpPr>
              <a:spLocks/>
            </p:cNvSpPr>
            <p:nvPr/>
          </p:nvSpPr>
          <p:spPr bwMode="auto">
            <a:xfrm>
              <a:off x="1000125" y="1057275"/>
              <a:ext cx="0" cy="0"/>
            </a:xfrm>
            <a:custGeom>
              <a:avLst/>
              <a:gdLst>
                <a:gd name="T0" fmla="*/ 3 w 3"/>
                <a:gd name="T1" fmla="*/ 0 h 3"/>
                <a:gd name="T2" fmla="*/ 1 w 3"/>
                <a:gd name="T3" fmla="*/ 1 h 3"/>
                <a:gd name="T4" fmla="*/ 0 w 3"/>
                <a:gd name="T5" fmla="*/ 3 h 3"/>
              </a:gdLst>
              <a:ahLst/>
              <a:cxnLst>
                <a:cxn ang="0">
                  <a:pos x="T0" y="T1"/>
                </a:cxn>
                <a:cxn ang="0">
                  <a:pos x="T2" y="T3"/>
                </a:cxn>
                <a:cxn ang="0">
                  <a:pos x="T4" y="T5"/>
                </a:cxn>
              </a:cxnLst>
              <a:rect l="0" t="0" r="r" b="b"/>
              <a:pathLst>
                <a:path w="3" h="3">
                  <a:moveTo>
                    <a:pt x="3" y="0"/>
                  </a:move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3" name="Freeform 1855"/>
            <p:cNvSpPr>
              <a:spLocks/>
            </p:cNvSpPr>
            <p:nvPr/>
          </p:nvSpPr>
          <p:spPr bwMode="auto">
            <a:xfrm>
              <a:off x="1000125" y="1057275"/>
              <a:ext cx="0" cy="0"/>
            </a:xfrm>
            <a:custGeom>
              <a:avLst/>
              <a:gdLst>
                <a:gd name="T0" fmla="*/ 0 w 5"/>
                <a:gd name="T1" fmla="*/ 1 h 1"/>
                <a:gd name="T2" fmla="*/ 3 w 5"/>
                <a:gd name="T3" fmla="*/ 1 h 1"/>
                <a:gd name="T4" fmla="*/ 5 w 5"/>
                <a:gd name="T5" fmla="*/ 0 h 1"/>
              </a:gdLst>
              <a:ahLst/>
              <a:cxnLst>
                <a:cxn ang="0">
                  <a:pos x="T0" y="T1"/>
                </a:cxn>
                <a:cxn ang="0">
                  <a:pos x="T2" y="T3"/>
                </a:cxn>
                <a:cxn ang="0">
                  <a:pos x="T4" y="T5"/>
                </a:cxn>
              </a:cxnLst>
              <a:rect l="0" t="0" r="r" b="b"/>
              <a:pathLst>
                <a:path w="5" h="1">
                  <a:moveTo>
                    <a:pt x="0" y="1"/>
                  </a:moveTo>
                  <a:lnTo>
                    <a:pt x="3" y="1"/>
                  </a:lnTo>
                  <a:lnTo>
                    <a:pt x="5"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4" name="Line 185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5" name="Line 185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36" name="Freeform 1858"/>
            <p:cNvSpPr>
              <a:spLocks/>
            </p:cNvSpPr>
            <p:nvPr/>
          </p:nvSpPr>
          <p:spPr bwMode="auto">
            <a:xfrm>
              <a:off x="1000125" y="1057275"/>
              <a:ext cx="0" cy="0"/>
            </a:xfrm>
            <a:custGeom>
              <a:avLst/>
              <a:gdLst>
                <a:gd name="T0" fmla="*/ 0 w 56"/>
                <a:gd name="T1" fmla="*/ 2 h 2"/>
                <a:gd name="T2" fmla="*/ 28 w 56"/>
                <a:gd name="T3" fmla="*/ 2 h 2"/>
                <a:gd name="T4" fmla="*/ 56 w 56"/>
                <a:gd name="T5" fmla="*/ 0 h 2"/>
              </a:gdLst>
              <a:ahLst/>
              <a:cxnLst>
                <a:cxn ang="0">
                  <a:pos x="T0" y="T1"/>
                </a:cxn>
                <a:cxn ang="0">
                  <a:pos x="T2" y="T3"/>
                </a:cxn>
                <a:cxn ang="0">
                  <a:pos x="T4" y="T5"/>
                </a:cxn>
              </a:cxnLst>
              <a:rect l="0" t="0" r="r" b="b"/>
              <a:pathLst>
                <a:path w="56" h="2">
                  <a:moveTo>
                    <a:pt x="0" y="2"/>
                  </a:moveTo>
                  <a:lnTo>
                    <a:pt x="28" y="2"/>
                  </a:lnTo>
                  <a:lnTo>
                    <a:pt x="56"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7" name="Freeform 1859"/>
            <p:cNvSpPr>
              <a:spLocks/>
            </p:cNvSpPr>
            <p:nvPr/>
          </p:nvSpPr>
          <p:spPr bwMode="auto">
            <a:xfrm>
              <a:off x="1000125" y="1057275"/>
              <a:ext cx="0" cy="0"/>
            </a:xfrm>
            <a:custGeom>
              <a:avLst/>
              <a:gdLst>
                <a:gd name="T0" fmla="*/ 6 w 6"/>
                <a:gd name="T1" fmla="*/ 0 h 11"/>
                <a:gd name="T2" fmla="*/ 3 w 6"/>
                <a:gd name="T3" fmla="*/ 2 h 11"/>
                <a:gd name="T4" fmla="*/ 1 w 6"/>
                <a:gd name="T5" fmla="*/ 5 h 11"/>
                <a:gd name="T6" fmla="*/ 0 w 6"/>
                <a:gd name="T7" fmla="*/ 8 h 11"/>
                <a:gd name="T8" fmla="*/ 0 w 6"/>
                <a:gd name="T9" fmla="*/ 11 h 11"/>
              </a:gdLst>
              <a:ahLst/>
              <a:cxnLst>
                <a:cxn ang="0">
                  <a:pos x="T0" y="T1"/>
                </a:cxn>
                <a:cxn ang="0">
                  <a:pos x="T2" y="T3"/>
                </a:cxn>
                <a:cxn ang="0">
                  <a:pos x="T4" y="T5"/>
                </a:cxn>
                <a:cxn ang="0">
                  <a:pos x="T6" y="T7"/>
                </a:cxn>
                <a:cxn ang="0">
                  <a:pos x="T8" y="T9"/>
                </a:cxn>
              </a:cxnLst>
              <a:rect l="0" t="0" r="r" b="b"/>
              <a:pathLst>
                <a:path w="6" h="11">
                  <a:moveTo>
                    <a:pt x="6" y="0"/>
                  </a:moveTo>
                  <a:lnTo>
                    <a:pt x="3" y="2"/>
                  </a:lnTo>
                  <a:lnTo>
                    <a:pt x="1" y="5"/>
                  </a:lnTo>
                  <a:lnTo>
                    <a:pt x="0" y="8"/>
                  </a:lnTo>
                  <a:lnTo>
                    <a:pt x="0" y="1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8" name="Freeform 1860"/>
            <p:cNvSpPr>
              <a:spLocks/>
            </p:cNvSpPr>
            <p:nvPr/>
          </p:nvSpPr>
          <p:spPr bwMode="auto">
            <a:xfrm>
              <a:off x="1000125" y="1057275"/>
              <a:ext cx="0" cy="0"/>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39" name="Line 186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0" name="Line 1862"/>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1" name="Line 186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2" name="Freeform 1864"/>
            <p:cNvSpPr>
              <a:spLocks/>
            </p:cNvSpPr>
            <p:nvPr/>
          </p:nvSpPr>
          <p:spPr bwMode="auto">
            <a:xfrm>
              <a:off x="1000125" y="1057275"/>
              <a:ext cx="0" cy="0"/>
            </a:xfrm>
            <a:custGeom>
              <a:avLst/>
              <a:gdLst>
                <a:gd name="T0" fmla="*/ 30 w 30"/>
                <a:gd name="T1" fmla="*/ 0 h 33"/>
                <a:gd name="T2" fmla="*/ 14 w 30"/>
                <a:gd name="T3" fmla="*/ 16 h 33"/>
                <a:gd name="T4" fmla="*/ 0 w 30"/>
                <a:gd name="T5" fmla="*/ 33 h 33"/>
              </a:gdLst>
              <a:ahLst/>
              <a:cxnLst>
                <a:cxn ang="0">
                  <a:pos x="T0" y="T1"/>
                </a:cxn>
                <a:cxn ang="0">
                  <a:pos x="T2" y="T3"/>
                </a:cxn>
                <a:cxn ang="0">
                  <a:pos x="T4" y="T5"/>
                </a:cxn>
              </a:cxnLst>
              <a:rect l="0" t="0" r="r" b="b"/>
              <a:pathLst>
                <a:path w="30" h="33">
                  <a:moveTo>
                    <a:pt x="30" y="0"/>
                  </a:moveTo>
                  <a:lnTo>
                    <a:pt x="14" y="16"/>
                  </a:lnTo>
                  <a:lnTo>
                    <a:pt x="0" y="3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3" name="Freeform 1865"/>
            <p:cNvSpPr>
              <a:spLocks/>
            </p:cNvSpPr>
            <p:nvPr/>
          </p:nvSpPr>
          <p:spPr bwMode="auto">
            <a:xfrm>
              <a:off x="1000125" y="1057275"/>
              <a:ext cx="0" cy="0"/>
            </a:xfrm>
            <a:custGeom>
              <a:avLst/>
              <a:gdLst>
                <a:gd name="T0" fmla="*/ 25 w 25"/>
                <a:gd name="T1" fmla="*/ 0 h 29"/>
                <a:gd name="T2" fmla="*/ 12 w 25"/>
                <a:gd name="T3" fmla="*/ 14 h 29"/>
                <a:gd name="T4" fmla="*/ 0 w 25"/>
                <a:gd name="T5" fmla="*/ 29 h 29"/>
              </a:gdLst>
              <a:ahLst/>
              <a:cxnLst>
                <a:cxn ang="0">
                  <a:pos x="T0" y="T1"/>
                </a:cxn>
                <a:cxn ang="0">
                  <a:pos x="T2" y="T3"/>
                </a:cxn>
                <a:cxn ang="0">
                  <a:pos x="T4" y="T5"/>
                </a:cxn>
              </a:cxnLst>
              <a:rect l="0" t="0" r="r" b="b"/>
              <a:pathLst>
                <a:path w="25" h="29">
                  <a:moveTo>
                    <a:pt x="25" y="0"/>
                  </a:moveTo>
                  <a:lnTo>
                    <a:pt x="12" y="14"/>
                  </a:lnTo>
                  <a:lnTo>
                    <a:pt x="0" y="29"/>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4" name="Line 1866"/>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5" name="Freeform 1867"/>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6" name="Freeform 1868"/>
            <p:cNvSpPr>
              <a:spLocks/>
            </p:cNvSpPr>
            <p:nvPr/>
          </p:nvSpPr>
          <p:spPr bwMode="auto">
            <a:xfrm>
              <a:off x="1000125" y="1057275"/>
              <a:ext cx="0" cy="0"/>
            </a:xfrm>
            <a:custGeom>
              <a:avLst/>
              <a:gdLst>
                <a:gd name="T0" fmla="*/ 7 w 7"/>
                <a:gd name="T1" fmla="*/ 0 h 4"/>
                <a:gd name="T2" fmla="*/ 4 w 7"/>
                <a:gd name="T3" fmla="*/ 1 h 4"/>
                <a:gd name="T4" fmla="*/ 0 w 7"/>
                <a:gd name="T5" fmla="*/ 4 h 4"/>
              </a:gdLst>
              <a:ahLst/>
              <a:cxnLst>
                <a:cxn ang="0">
                  <a:pos x="T0" y="T1"/>
                </a:cxn>
                <a:cxn ang="0">
                  <a:pos x="T2" y="T3"/>
                </a:cxn>
                <a:cxn ang="0">
                  <a:pos x="T4" y="T5"/>
                </a:cxn>
              </a:cxnLst>
              <a:rect l="0" t="0" r="r" b="b"/>
              <a:pathLst>
                <a:path w="7" h="4">
                  <a:moveTo>
                    <a:pt x="7" y="0"/>
                  </a:moveTo>
                  <a:lnTo>
                    <a:pt x="4" y="1"/>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47" name="Line 186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8" name="Line 1870"/>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49" name="Freeform 1871"/>
            <p:cNvSpPr>
              <a:spLocks/>
            </p:cNvSpPr>
            <p:nvPr/>
          </p:nvSpPr>
          <p:spPr bwMode="auto">
            <a:xfrm>
              <a:off x="1000125" y="1057275"/>
              <a:ext cx="0" cy="0"/>
            </a:xfrm>
            <a:custGeom>
              <a:avLst/>
              <a:gdLst>
                <a:gd name="T0" fmla="*/ 7 w 7"/>
                <a:gd name="T1" fmla="*/ 0 h 3"/>
                <a:gd name="T2" fmla="*/ 3 w 7"/>
                <a:gd name="T3" fmla="*/ 1 h 3"/>
                <a:gd name="T4" fmla="*/ 0 w 7"/>
                <a:gd name="T5" fmla="*/ 3 h 3"/>
              </a:gdLst>
              <a:ahLst/>
              <a:cxnLst>
                <a:cxn ang="0">
                  <a:pos x="T0" y="T1"/>
                </a:cxn>
                <a:cxn ang="0">
                  <a:pos x="T2" y="T3"/>
                </a:cxn>
                <a:cxn ang="0">
                  <a:pos x="T4" y="T5"/>
                </a:cxn>
              </a:cxnLst>
              <a:rect l="0" t="0" r="r" b="b"/>
              <a:pathLst>
                <a:path w="7" h="3">
                  <a:moveTo>
                    <a:pt x="7"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0" name="Line 187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1" name="Line 187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2" name="Freeform 1874"/>
            <p:cNvSpPr>
              <a:spLocks/>
            </p:cNvSpPr>
            <p:nvPr/>
          </p:nvSpPr>
          <p:spPr bwMode="auto">
            <a:xfrm>
              <a:off x="1000125" y="1057275"/>
              <a:ext cx="0" cy="0"/>
            </a:xfrm>
            <a:custGeom>
              <a:avLst/>
              <a:gdLst>
                <a:gd name="T0" fmla="*/ 2 w 2"/>
                <a:gd name="T1" fmla="*/ 0 h 3"/>
                <a:gd name="T2" fmla="*/ 0 w 2"/>
                <a:gd name="T3" fmla="*/ 1 h 3"/>
                <a:gd name="T4" fmla="*/ 0 w 2"/>
                <a:gd name="T5" fmla="*/ 3 h 3"/>
              </a:gdLst>
              <a:ahLst/>
              <a:cxnLst>
                <a:cxn ang="0">
                  <a:pos x="T0" y="T1"/>
                </a:cxn>
                <a:cxn ang="0">
                  <a:pos x="T2" y="T3"/>
                </a:cxn>
                <a:cxn ang="0">
                  <a:pos x="T4" y="T5"/>
                </a:cxn>
              </a:cxnLst>
              <a:rect l="0" t="0" r="r" b="b"/>
              <a:pathLst>
                <a:path w="2" h="3">
                  <a:moveTo>
                    <a:pt x="2"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3" name="Line 1875"/>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4" name="Freeform 1876"/>
            <p:cNvSpPr>
              <a:spLocks/>
            </p:cNvSpPr>
            <p:nvPr/>
          </p:nvSpPr>
          <p:spPr bwMode="auto">
            <a:xfrm>
              <a:off x="1000125" y="1057275"/>
              <a:ext cx="0" cy="0"/>
            </a:xfrm>
            <a:custGeom>
              <a:avLst/>
              <a:gdLst>
                <a:gd name="T0" fmla="*/ 15 w 15"/>
                <a:gd name="T1" fmla="*/ 3 h 3"/>
                <a:gd name="T2" fmla="*/ 7 w 15"/>
                <a:gd name="T3" fmla="*/ 1 h 3"/>
                <a:gd name="T4" fmla="*/ 0 w 15"/>
                <a:gd name="T5" fmla="*/ 0 h 3"/>
              </a:gdLst>
              <a:ahLst/>
              <a:cxnLst>
                <a:cxn ang="0">
                  <a:pos x="T0" y="T1"/>
                </a:cxn>
                <a:cxn ang="0">
                  <a:pos x="T2" y="T3"/>
                </a:cxn>
                <a:cxn ang="0">
                  <a:pos x="T4" y="T5"/>
                </a:cxn>
              </a:cxnLst>
              <a:rect l="0" t="0" r="r" b="b"/>
              <a:pathLst>
                <a:path w="15" h="3">
                  <a:moveTo>
                    <a:pt x="15" y="3"/>
                  </a:moveTo>
                  <a:lnTo>
                    <a:pt x="7"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5" name="Line 187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6" name="Freeform 1878"/>
            <p:cNvSpPr>
              <a:spLocks/>
            </p:cNvSpPr>
            <p:nvPr/>
          </p:nvSpPr>
          <p:spPr bwMode="auto">
            <a:xfrm>
              <a:off x="1000125" y="1057275"/>
              <a:ext cx="0" cy="0"/>
            </a:xfrm>
            <a:custGeom>
              <a:avLst/>
              <a:gdLst>
                <a:gd name="T0" fmla="*/ 68 w 68"/>
                <a:gd name="T1" fmla="*/ 1 h 1"/>
                <a:gd name="T2" fmla="*/ 34 w 68"/>
                <a:gd name="T3" fmla="*/ 0 h 1"/>
                <a:gd name="T4" fmla="*/ 0 w 68"/>
                <a:gd name="T5" fmla="*/ 1 h 1"/>
              </a:gdLst>
              <a:ahLst/>
              <a:cxnLst>
                <a:cxn ang="0">
                  <a:pos x="T0" y="T1"/>
                </a:cxn>
                <a:cxn ang="0">
                  <a:pos x="T2" y="T3"/>
                </a:cxn>
                <a:cxn ang="0">
                  <a:pos x="T4" y="T5"/>
                </a:cxn>
              </a:cxnLst>
              <a:rect l="0" t="0" r="r" b="b"/>
              <a:pathLst>
                <a:path w="68" h="1">
                  <a:moveTo>
                    <a:pt x="68" y="1"/>
                  </a:moveTo>
                  <a:lnTo>
                    <a:pt x="34" y="0"/>
                  </a:lnTo>
                  <a:lnTo>
                    <a:pt x="0" y="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7" name="Line 187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58" name="Freeform 1880"/>
            <p:cNvSpPr>
              <a:spLocks/>
            </p:cNvSpPr>
            <p:nvPr/>
          </p:nvSpPr>
          <p:spPr bwMode="auto">
            <a:xfrm>
              <a:off x="1000125" y="1057275"/>
              <a:ext cx="0" cy="0"/>
            </a:xfrm>
            <a:custGeom>
              <a:avLst/>
              <a:gdLst>
                <a:gd name="T0" fmla="*/ 51 w 51"/>
                <a:gd name="T1" fmla="*/ 25 w 51"/>
                <a:gd name="T2" fmla="*/ 0 w 51"/>
              </a:gdLst>
              <a:ahLst/>
              <a:cxnLst>
                <a:cxn ang="0">
                  <a:pos x="T0" y="0"/>
                </a:cxn>
                <a:cxn ang="0">
                  <a:pos x="T1" y="0"/>
                </a:cxn>
                <a:cxn ang="0">
                  <a:pos x="T2" y="0"/>
                </a:cxn>
              </a:cxnLst>
              <a:rect l="0" t="0" r="r" b="b"/>
              <a:pathLst>
                <a:path w="51">
                  <a:moveTo>
                    <a:pt x="51" y="0"/>
                  </a:moveTo>
                  <a:lnTo>
                    <a:pt x="25"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59" name="Freeform 1881"/>
            <p:cNvSpPr>
              <a:spLocks/>
            </p:cNvSpPr>
            <p:nvPr/>
          </p:nvSpPr>
          <p:spPr bwMode="auto">
            <a:xfrm>
              <a:off x="1000125" y="1057275"/>
              <a:ext cx="0" cy="0"/>
            </a:xfrm>
            <a:custGeom>
              <a:avLst/>
              <a:gdLst>
                <a:gd name="T0" fmla="*/ 6 w 6"/>
                <a:gd name="T1" fmla="*/ 0 h 3"/>
                <a:gd name="T2" fmla="*/ 3 w 6"/>
                <a:gd name="T3" fmla="*/ 1 h 3"/>
                <a:gd name="T4" fmla="*/ 0 w 6"/>
                <a:gd name="T5" fmla="*/ 3 h 3"/>
              </a:gdLst>
              <a:ahLst/>
              <a:cxnLst>
                <a:cxn ang="0">
                  <a:pos x="T0" y="T1"/>
                </a:cxn>
                <a:cxn ang="0">
                  <a:pos x="T2" y="T3"/>
                </a:cxn>
                <a:cxn ang="0">
                  <a:pos x="T4" y="T5"/>
                </a:cxn>
              </a:cxnLst>
              <a:rect l="0" t="0" r="r" b="b"/>
              <a:pathLst>
                <a:path w="6" h="3">
                  <a:moveTo>
                    <a:pt x="6" y="0"/>
                  </a:moveTo>
                  <a:lnTo>
                    <a:pt x="3"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0" name="Freeform 1882"/>
            <p:cNvSpPr>
              <a:spLocks/>
            </p:cNvSpPr>
            <p:nvPr/>
          </p:nvSpPr>
          <p:spPr bwMode="auto">
            <a:xfrm>
              <a:off x="1000125" y="1057275"/>
              <a:ext cx="0" cy="0"/>
            </a:xfrm>
            <a:custGeom>
              <a:avLst/>
              <a:gdLst>
                <a:gd name="T0" fmla="*/ 1 w 1"/>
                <a:gd name="T1" fmla="*/ 0 h 13"/>
                <a:gd name="T2" fmla="*/ 0 w 1"/>
                <a:gd name="T3" fmla="*/ 6 h 13"/>
                <a:gd name="T4" fmla="*/ 0 w 1"/>
                <a:gd name="T5" fmla="*/ 13 h 13"/>
              </a:gdLst>
              <a:ahLst/>
              <a:cxnLst>
                <a:cxn ang="0">
                  <a:pos x="T0" y="T1"/>
                </a:cxn>
                <a:cxn ang="0">
                  <a:pos x="T2" y="T3"/>
                </a:cxn>
                <a:cxn ang="0">
                  <a:pos x="T4" y="T5"/>
                </a:cxn>
              </a:cxnLst>
              <a:rect l="0" t="0" r="r" b="b"/>
              <a:pathLst>
                <a:path w="1" h="13">
                  <a:moveTo>
                    <a:pt x="1" y="0"/>
                  </a:moveTo>
                  <a:lnTo>
                    <a:pt x="0" y="6"/>
                  </a:lnTo>
                  <a:lnTo>
                    <a:pt x="0" y="1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1" name="Line 188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2" name="Line 188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3" name="Line 188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4" name="Freeform 1886"/>
            <p:cNvSpPr>
              <a:spLocks/>
            </p:cNvSpPr>
            <p:nvPr/>
          </p:nvSpPr>
          <p:spPr bwMode="auto">
            <a:xfrm>
              <a:off x="1000125" y="1057275"/>
              <a:ext cx="0" cy="0"/>
            </a:xfrm>
            <a:custGeom>
              <a:avLst/>
              <a:gdLst>
                <a:gd name="T0" fmla="*/ 1 w 1"/>
                <a:gd name="T1" fmla="*/ 0 h 12"/>
                <a:gd name="T2" fmla="*/ 0 w 1"/>
                <a:gd name="T3" fmla="*/ 6 h 12"/>
                <a:gd name="T4" fmla="*/ 0 w 1"/>
                <a:gd name="T5" fmla="*/ 12 h 12"/>
              </a:gdLst>
              <a:ahLst/>
              <a:cxnLst>
                <a:cxn ang="0">
                  <a:pos x="T0" y="T1"/>
                </a:cxn>
                <a:cxn ang="0">
                  <a:pos x="T2" y="T3"/>
                </a:cxn>
                <a:cxn ang="0">
                  <a:pos x="T4" y="T5"/>
                </a:cxn>
              </a:cxnLst>
              <a:rect l="0" t="0" r="r" b="b"/>
              <a:pathLst>
                <a:path w="1" h="12">
                  <a:moveTo>
                    <a:pt x="1" y="0"/>
                  </a:moveTo>
                  <a:lnTo>
                    <a:pt x="0" y="6"/>
                  </a:lnTo>
                  <a:lnTo>
                    <a:pt x="0" y="1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5" name="Freeform 1887"/>
            <p:cNvSpPr>
              <a:spLocks/>
            </p:cNvSpPr>
            <p:nvPr/>
          </p:nvSpPr>
          <p:spPr bwMode="auto">
            <a:xfrm>
              <a:off x="1000125" y="1057275"/>
              <a:ext cx="0" cy="0"/>
            </a:xfrm>
            <a:custGeom>
              <a:avLst/>
              <a:gdLst>
                <a:gd name="T0" fmla="*/ 5 w 5"/>
                <a:gd name="T1" fmla="*/ 0 h 4"/>
                <a:gd name="T2" fmla="*/ 2 w 5"/>
                <a:gd name="T3" fmla="*/ 2 h 4"/>
                <a:gd name="T4" fmla="*/ 0 w 5"/>
                <a:gd name="T5" fmla="*/ 4 h 4"/>
              </a:gdLst>
              <a:ahLst/>
              <a:cxnLst>
                <a:cxn ang="0">
                  <a:pos x="T0" y="T1"/>
                </a:cxn>
                <a:cxn ang="0">
                  <a:pos x="T2" y="T3"/>
                </a:cxn>
                <a:cxn ang="0">
                  <a:pos x="T4" y="T5"/>
                </a:cxn>
              </a:cxnLst>
              <a:rect l="0" t="0" r="r" b="b"/>
              <a:pathLst>
                <a:path w="5" h="4">
                  <a:moveTo>
                    <a:pt x="5" y="0"/>
                  </a:moveTo>
                  <a:lnTo>
                    <a:pt x="2" y="2"/>
                  </a:lnTo>
                  <a:lnTo>
                    <a:pt x="0" y="4"/>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6" name="Line 188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7" name="Line 188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68" name="Freeform 1890"/>
            <p:cNvSpPr>
              <a:spLocks/>
            </p:cNvSpPr>
            <p:nvPr/>
          </p:nvSpPr>
          <p:spPr bwMode="auto">
            <a:xfrm>
              <a:off x="1000125" y="1057275"/>
              <a:ext cx="0" cy="0"/>
            </a:xfrm>
            <a:custGeom>
              <a:avLst/>
              <a:gdLst>
                <a:gd name="T0" fmla="*/ 8 w 8"/>
                <a:gd name="T1" fmla="*/ 0 h 10"/>
                <a:gd name="T2" fmla="*/ 5 w 8"/>
                <a:gd name="T3" fmla="*/ 2 h 10"/>
                <a:gd name="T4" fmla="*/ 2 w 8"/>
                <a:gd name="T5" fmla="*/ 6 h 10"/>
                <a:gd name="T6" fmla="*/ 0 w 8"/>
                <a:gd name="T7" fmla="*/ 10 h 10"/>
              </a:gdLst>
              <a:ahLst/>
              <a:cxnLst>
                <a:cxn ang="0">
                  <a:pos x="T0" y="T1"/>
                </a:cxn>
                <a:cxn ang="0">
                  <a:pos x="T2" y="T3"/>
                </a:cxn>
                <a:cxn ang="0">
                  <a:pos x="T4" y="T5"/>
                </a:cxn>
                <a:cxn ang="0">
                  <a:pos x="T6" y="T7"/>
                </a:cxn>
              </a:cxnLst>
              <a:rect l="0" t="0" r="r" b="b"/>
              <a:pathLst>
                <a:path w="8" h="10">
                  <a:moveTo>
                    <a:pt x="8" y="0"/>
                  </a:moveTo>
                  <a:lnTo>
                    <a:pt x="5" y="2"/>
                  </a:lnTo>
                  <a:lnTo>
                    <a:pt x="2" y="6"/>
                  </a:lnTo>
                  <a:lnTo>
                    <a:pt x="0" y="1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69" name="Line 1891"/>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0" name="Line 1892"/>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1" name="Freeform 1893"/>
            <p:cNvSpPr>
              <a:spLocks/>
            </p:cNvSpPr>
            <p:nvPr/>
          </p:nvSpPr>
          <p:spPr bwMode="auto">
            <a:xfrm>
              <a:off x="1000125" y="1057275"/>
              <a:ext cx="0" cy="0"/>
            </a:xfrm>
            <a:custGeom>
              <a:avLst/>
              <a:gdLst>
                <a:gd name="T0" fmla="*/ 15 w 15"/>
                <a:gd name="T1" fmla="*/ 22 h 22"/>
                <a:gd name="T2" fmla="*/ 8 w 15"/>
                <a:gd name="T3" fmla="*/ 10 h 22"/>
                <a:gd name="T4" fmla="*/ 0 w 15"/>
                <a:gd name="T5" fmla="*/ 0 h 22"/>
              </a:gdLst>
              <a:ahLst/>
              <a:cxnLst>
                <a:cxn ang="0">
                  <a:pos x="T0" y="T1"/>
                </a:cxn>
                <a:cxn ang="0">
                  <a:pos x="T2" y="T3"/>
                </a:cxn>
                <a:cxn ang="0">
                  <a:pos x="T4" y="T5"/>
                </a:cxn>
              </a:cxnLst>
              <a:rect l="0" t="0" r="r" b="b"/>
              <a:pathLst>
                <a:path w="15" h="22">
                  <a:moveTo>
                    <a:pt x="15" y="22"/>
                  </a:moveTo>
                  <a:lnTo>
                    <a:pt x="8" y="1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2" name="Freeform 1894"/>
            <p:cNvSpPr>
              <a:spLocks/>
            </p:cNvSpPr>
            <p:nvPr/>
          </p:nvSpPr>
          <p:spPr bwMode="auto">
            <a:xfrm>
              <a:off x="1000125" y="1057275"/>
              <a:ext cx="0" cy="0"/>
            </a:xfrm>
            <a:custGeom>
              <a:avLst/>
              <a:gdLst>
                <a:gd name="T0" fmla="*/ 14 w 14"/>
                <a:gd name="T1" fmla="*/ 17 h 17"/>
                <a:gd name="T2" fmla="*/ 8 w 14"/>
                <a:gd name="T3" fmla="*/ 8 h 17"/>
                <a:gd name="T4" fmla="*/ 0 w 14"/>
                <a:gd name="T5" fmla="*/ 0 h 17"/>
              </a:gdLst>
              <a:ahLst/>
              <a:cxnLst>
                <a:cxn ang="0">
                  <a:pos x="T0" y="T1"/>
                </a:cxn>
                <a:cxn ang="0">
                  <a:pos x="T2" y="T3"/>
                </a:cxn>
                <a:cxn ang="0">
                  <a:pos x="T4" y="T5"/>
                </a:cxn>
              </a:cxnLst>
              <a:rect l="0" t="0" r="r" b="b"/>
              <a:pathLst>
                <a:path w="14" h="17">
                  <a:moveTo>
                    <a:pt x="14" y="17"/>
                  </a:moveTo>
                  <a:lnTo>
                    <a:pt x="8" y="8"/>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3" name="Line 189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4" name="Line 189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5" name="Line 1897"/>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76" name="Freeform 1898"/>
            <p:cNvSpPr>
              <a:spLocks/>
            </p:cNvSpPr>
            <p:nvPr/>
          </p:nvSpPr>
          <p:spPr bwMode="auto">
            <a:xfrm>
              <a:off x="1000125" y="1057275"/>
              <a:ext cx="0" cy="0"/>
            </a:xfrm>
            <a:custGeom>
              <a:avLst/>
              <a:gdLst>
                <a:gd name="T0" fmla="*/ 11 w 11"/>
                <a:gd name="T1" fmla="*/ 3 h 3"/>
                <a:gd name="T2" fmla="*/ 6 w 11"/>
                <a:gd name="T3" fmla="*/ 1 h 3"/>
                <a:gd name="T4" fmla="*/ 0 w 11"/>
                <a:gd name="T5" fmla="*/ 0 h 3"/>
              </a:gdLst>
              <a:ahLst/>
              <a:cxnLst>
                <a:cxn ang="0">
                  <a:pos x="T0" y="T1"/>
                </a:cxn>
                <a:cxn ang="0">
                  <a:pos x="T2" y="T3"/>
                </a:cxn>
                <a:cxn ang="0">
                  <a:pos x="T4" y="T5"/>
                </a:cxn>
              </a:cxnLst>
              <a:rect l="0" t="0" r="r" b="b"/>
              <a:pathLst>
                <a:path w="11" h="3">
                  <a:moveTo>
                    <a:pt x="11" y="3"/>
                  </a:moveTo>
                  <a:lnTo>
                    <a:pt x="6"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7" name="Freeform 1899"/>
            <p:cNvSpPr>
              <a:spLocks/>
            </p:cNvSpPr>
            <p:nvPr/>
          </p:nvSpPr>
          <p:spPr bwMode="auto">
            <a:xfrm>
              <a:off x="1000125" y="1057275"/>
              <a:ext cx="0" cy="0"/>
            </a:xfrm>
            <a:custGeom>
              <a:avLst/>
              <a:gdLst>
                <a:gd name="T0" fmla="*/ 9 w 9"/>
                <a:gd name="T1" fmla="*/ 3 h 3"/>
                <a:gd name="T2" fmla="*/ 5 w 9"/>
                <a:gd name="T3" fmla="*/ 1 h 3"/>
                <a:gd name="T4" fmla="*/ 0 w 9"/>
                <a:gd name="T5" fmla="*/ 0 h 3"/>
              </a:gdLst>
              <a:ahLst/>
              <a:cxnLst>
                <a:cxn ang="0">
                  <a:pos x="T0" y="T1"/>
                </a:cxn>
                <a:cxn ang="0">
                  <a:pos x="T2" y="T3"/>
                </a:cxn>
                <a:cxn ang="0">
                  <a:pos x="T4" y="T5"/>
                </a:cxn>
              </a:cxnLst>
              <a:rect l="0" t="0" r="r" b="b"/>
              <a:pathLst>
                <a:path w="9" h="3">
                  <a:moveTo>
                    <a:pt x="9" y="3"/>
                  </a:moveTo>
                  <a:lnTo>
                    <a:pt x="5"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8" name="Freeform 1900"/>
            <p:cNvSpPr>
              <a:spLocks/>
            </p:cNvSpPr>
            <p:nvPr/>
          </p:nvSpPr>
          <p:spPr bwMode="auto">
            <a:xfrm>
              <a:off x="1000125" y="1057275"/>
              <a:ext cx="0" cy="0"/>
            </a:xfrm>
            <a:custGeom>
              <a:avLst/>
              <a:gdLst>
                <a:gd name="T0" fmla="*/ 8 w 8"/>
                <a:gd name="T1" fmla="*/ 2 h 2"/>
                <a:gd name="T2" fmla="*/ 4 w 8"/>
                <a:gd name="T3" fmla="*/ 0 h 2"/>
                <a:gd name="T4" fmla="*/ 0 w 8"/>
                <a:gd name="T5" fmla="*/ 0 h 2"/>
              </a:gdLst>
              <a:ahLst/>
              <a:cxnLst>
                <a:cxn ang="0">
                  <a:pos x="T0" y="T1"/>
                </a:cxn>
                <a:cxn ang="0">
                  <a:pos x="T2" y="T3"/>
                </a:cxn>
                <a:cxn ang="0">
                  <a:pos x="T4" y="T5"/>
                </a:cxn>
              </a:cxnLst>
              <a:rect l="0" t="0" r="r" b="b"/>
              <a:pathLst>
                <a:path w="8" h="2">
                  <a:moveTo>
                    <a:pt x="8"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79" name="Line 190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0" name="Freeform 1902"/>
            <p:cNvSpPr>
              <a:spLocks/>
            </p:cNvSpPr>
            <p:nvPr/>
          </p:nvSpPr>
          <p:spPr bwMode="auto">
            <a:xfrm>
              <a:off x="1000125" y="1057275"/>
              <a:ext cx="0" cy="0"/>
            </a:xfrm>
            <a:custGeom>
              <a:avLst/>
              <a:gdLst>
                <a:gd name="T0" fmla="*/ 6 w 6"/>
                <a:gd name="T1" fmla="*/ 1 h 3"/>
                <a:gd name="T2" fmla="*/ 4 w 6"/>
                <a:gd name="T3" fmla="*/ 0 h 3"/>
                <a:gd name="T4" fmla="*/ 1 w 6"/>
                <a:gd name="T5" fmla="*/ 1 h 3"/>
                <a:gd name="T6" fmla="*/ 0 w 6"/>
                <a:gd name="T7" fmla="*/ 3 h 3"/>
              </a:gdLst>
              <a:ahLst/>
              <a:cxnLst>
                <a:cxn ang="0">
                  <a:pos x="T0" y="T1"/>
                </a:cxn>
                <a:cxn ang="0">
                  <a:pos x="T2" y="T3"/>
                </a:cxn>
                <a:cxn ang="0">
                  <a:pos x="T4" y="T5"/>
                </a:cxn>
                <a:cxn ang="0">
                  <a:pos x="T6" y="T7"/>
                </a:cxn>
              </a:cxnLst>
              <a:rect l="0" t="0" r="r" b="b"/>
              <a:pathLst>
                <a:path w="6" h="3">
                  <a:moveTo>
                    <a:pt x="6" y="1"/>
                  </a:moveTo>
                  <a:lnTo>
                    <a:pt x="4" y="0"/>
                  </a:lnTo>
                  <a:lnTo>
                    <a:pt x="1"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1" name="Line 190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2" name="Freeform 1904"/>
            <p:cNvSpPr>
              <a:spLocks/>
            </p:cNvSpPr>
            <p:nvPr/>
          </p:nvSpPr>
          <p:spPr bwMode="auto">
            <a:xfrm>
              <a:off x="1000125" y="1057275"/>
              <a:ext cx="0" cy="0"/>
            </a:xfrm>
            <a:custGeom>
              <a:avLst/>
              <a:gdLst>
                <a:gd name="T0" fmla="*/ 0 w 2"/>
                <a:gd name="T1" fmla="*/ 0 h 3"/>
                <a:gd name="T2" fmla="*/ 1 w 2"/>
                <a:gd name="T3" fmla="*/ 2 h 3"/>
                <a:gd name="T4" fmla="*/ 2 w 2"/>
                <a:gd name="T5" fmla="*/ 3 h 3"/>
              </a:gdLst>
              <a:ahLst/>
              <a:cxnLst>
                <a:cxn ang="0">
                  <a:pos x="T0" y="T1"/>
                </a:cxn>
                <a:cxn ang="0">
                  <a:pos x="T2" y="T3"/>
                </a:cxn>
                <a:cxn ang="0">
                  <a:pos x="T4" y="T5"/>
                </a:cxn>
              </a:cxnLst>
              <a:rect l="0" t="0" r="r" b="b"/>
              <a:pathLst>
                <a:path w="2" h="3">
                  <a:moveTo>
                    <a:pt x="0" y="0"/>
                  </a:moveTo>
                  <a:lnTo>
                    <a:pt x="1" y="2"/>
                  </a:lnTo>
                  <a:lnTo>
                    <a:pt x="2"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3" name="Line 1905"/>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4" name="Line 190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5" name="Line 190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86" name="Freeform 1908"/>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7" name="Freeform 1909"/>
            <p:cNvSpPr>
              <a:spLocks/>
            </p:cNvSpPr>
            <p:nvPr/>
          </p:nvSpPr>
          <p:spPr bwMode="auto">
            <a:xfrm>
              <a:off x="1000125" y="1057275"/>
              <a:ext cx="0" cy="0"/>
            </a:xfrm>
            <a:custGeom>
              <a:avLst/>
              <a:gdLst>
                <a:gd name="T0" fmla="*/ 0 w 1"/>
                <a:gd name="T1" fmla="*/ 13 h 13"/>
                <a:gd name="T2" fmla="*/ 1 w 1"/>
                <a:gd name="T3" fmla="*/ 7 h 13"/>
                <a:gd name="T4" fmla="*/ 1 w 1"/>
                <a:gd name="T5" fmla="*/ 0 h 13"/>
              </a:gdLst>
              <a:ahLst/>
              <a:cxnLst>
                <a:cxn ang="0">
                  <a:pos x="T0" y="T1"/>
                </a:cxn>
                <a:cxn ang="0">
                  <a:pos x="T2" y="T3"/>
                </a:cxn>
                <a:cxn ang="0">
                  <a:pos x="T4" y="T5"/>
                </a:cxn>
              </a:cxnLst>
              <a:rect l="0" t="0" r="r" b="b"/>
              <a:pathLst>
                <a:path w="1" h="13">
                  <a:moveTo>
                    <a:pt x="0" y="13"/>
                  </a:moveTo>
                  <a:lnTo>
                    <a:pt x="1" y="7"/>
                  </a:lnTo>
                  <a:lnTo>
                    <a:pt x="1"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8" name="Freeform 1910"/>
            <p:cNvSpPr>
              <a:spLocks/>
            </p:cNvSpPr>
            <p:nvPr/>
          </p:nvSpPr>
          <p:spPr bwMode="auto">
            <a:xfrm>
              <a:off x="1000125" y="1057275"/>
              <a:ext cx="0" cy="0"/>
            </a:xfrm>
            <a:custGeom>
              <a:avLst/>
              <a:gdLst>
                <a:gd name="T0" fmla="*/ 0 w 2"/>
                <a:gd name="T1" fmla="*/ 0 h 30"/>
                <a:gd name="T2" fmla="*/ 0 w 2"/>
                <a:gd name="T3" fmla="*/ 15 h 30"/>
                <a:gd name="T4" fmla="*/ 2 w 2"/>
                <a:gd name="T5" fmla="*/ 30 h 30"/>
              </a:gdLst>
              <a:ahLst/>
              <a:cxnLst>
                <a:cxn ang="0">
                  <a:pos x="T0" y="T1"/>
                </a:cxn>
                <a:cxn ang="0">
                  <a:pos x="T2" y="T3"/>
                </a:cxn>
                <a:cxn ang="0">
                  <a:pos x="T4" y="T5"/>
                </a:cxn>
              </a:cxnLst>
              <a:rect l="0" t="0" r="r" b="b"/>
              <a:pathLst>
                <a:path w="2" h="30">
                  <a:moveTo>
                    <a:pt x="0" y="0"/>
                  </a:moveTo>
                  <a:lnTo>
                    <a:pt x="0" y="15"/>
                  </a:lnTo>
                  <a:lnTo>
                    <a:pt x="2" y="3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89" name="Line 1911"/>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0" name="Line 191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1" name="Line 1913"/>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2" name="Freeform 1914"/>
            <p:cNvSpPr>
              <a:spLocks/>
            </p:cNvSpPr>
            <p:nvPr/>
          </p:nvSpPr>
          <p:spPr bwMode="auto">
            <a:xfrm>
              <a:off x="1000125" y="1057275"/>
              <a:ext cx="0" cy="0"/>
            </a:xfrm>
            <a:custGeom>
              <a:avLst/>
              <a:gdLst>
                <a:gd name="T0" fmla="*/ 11 w 11"/>
                <a:gd name="T1" fmla="*/ 8 h 8"/>
                <a:gd name="T2" fmla="*/ 8 w 11"/>
                <a:gd name="T3" fmla="*/ 4 h 8"/>
                <a:gd name="T4" fmla="*/ 4 w 11"/>
                <a:gd name="T5" fmla="*/ 2 h 8"/>
                <a:gd name="T6" fmla="*/ 0 w 11"/>
                <a:gd name="T7" fmla="*/ 0 h 8"/>
              </a:gdLst>
              <a:ahLst/>
              <a:cxnLst>
                <a:cxn ang="0">
                  <a:pos x="T0" y="T1"/>
                </a:cxn>
                <a:cxn ang="0">
                  <a:pos x="T2" y="T3"/>
                </a:cxn>
                <a:cxn ang="0">
                  <a:pos x="T4" y="T5"/>
                </a:cxn>
                <a:cxn ang="0">
                  <a:pos x="T6" y="T7"/>
                </a:cxn>
              </a:cxnLst>
              <a:rect l="0" t="0" r="r" b="b"/>
              <a:pathLst>
                <a:path w="11" h="8">
                  <a:moveTo>
                    <a:pt x="11" y="8"/>
                  </a:moveTo>
                  <a:lnTo>
                    <a:pt x="8" y="4"/>
                  </a:lnTo>
                  <a:lnTo>
                    <a:pt x="4" y="2"/>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3" name="Freeform 1915"/>
            <p:cNvSpPr>
              <a:spLocks/>
            </p:cNvSpPr>
            <p:nvPr/>
          </p:nvSpPr>
          <p:spPr bwMode="auto">
            <a:xfrm>
              <a:off x="1000125" y="1057275"/>
              <a:ext cx="0" cy="0"/>
            </a:xfrm>
            <a:custGeom>
              <a:avLst/>
              <a:gdLst>
                <a:gd name="T0" fmla="*/ 26 w 26"/>
                <a:gd name="T1" fmla="*/ 0 h 2"/>
                <a:gd name="T2" fmla="*/ 17 w 26"/>
                <a:gd name="T3" fmla="*/ 0 h 2"/>
                <a:gd name="T4" fmla="*/ 9 w 26"/>
                <a:gd name="T5" fmla="*/ 0 h 2"/>
                <a:gd name="T6" fmla="*/ 0 w 26"/>
                <a:gd name="T7" fmla="*/ 2 h 2"/>
              </a:gdLst>
              <a:ahLst/>
              <a:cxnLst>
                <a:cxn ang="0">
                  <a:pos x="T0" y="T1"/>
                </a:cxn>
                <a:cxn ang="0">
                  <a:pos x="T2" y="T3"/>
                </a:cxn>
                <a:cxn ang="0">
                  <a:pos x="T4" y="T5"/>
                </a:cxn>
                <a:cxn ang="0">
                  <a:pos x="T6" y="T7"/>
                </a:cxn>
              </a:cxnLst>
              <a:rect l="0" t="0" r="r" b="b"/>
              <a:pathLst>
                <a:path w="26" h="2">
                  <a:moveTo>
                    <a:pt x="26" y="0"/>
                  </a:moveTo>
                  <a:lnTo>
                    <a:pt x="17" y="0"/>
                  </a:lnTo>
                  <a:lnTo>
                    <a:pt x="9"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4" name="Freeform 1916"/>
            <p:cNvSpPr>
              <a:spLocks/>
            </p:cNvSpPr>
            <p:nvPr/>
          </p:nvSpPr>
          <p:spPr bwMode="auto">
            <a:xfrm>
              <a:off x="1000125" y="1057275"/>
              <a:ext cx="0" cy="0"/>
            </a:xfrm>
            <a:custGeom>
              <a:avLst/>
              <a:gdLst>
                <a:gd name="T0" fmla="*/ 10 w 10"/>
                <a:gd name="T1" fmla="*/ 0 h 22"/>
                <a:gd name="T2" fmla="*/ 5 w 10"/>
                <a:gd name="T3" fmla="*/ 6 h 22"/>
                <a:gd name="T4" fmla="*/ 2 w 10"/>
                <a:gd name="T5" fmla="*/ 14 h 22"/>
                <a:gd name="T6" fmla="*/ 0 w 10"/>
                <a:gd name="T7" fmla="*/ 22 h 22"/>
              </a:gdLst>
              <a:ahLst/>
              <a:cxnLst>
                <a:cxn ang="0">
                  <a:pos x="T0" y="T1"/>
                </a:cxn>
                <a:cxn ang="0">
                  <a:pos x="T2" y="T3"/>
                </a:cxn>
                <a:cxn ang="0">
                  <a:pos x="T4" y="T5"/>
                </a:cxn>
                <a:cxn ang="0">
                  <a:pos x="T6" y="T7"/>
                </a:cxn>
              </a:cxnLst>
              <a:rect l="0" t="0" r="r" b="b"/>
              <a:pathLst>
                <a:path w="10" h="22">
                  <a:moveTo>
                    <a:pt x="10" y="0"/>
                  </a:moveTo>
                  <a:lnTo>
                    <a:pt x="5" y="6"/>
                  </a:lnTo>
                  <a:lnTo>
                    <a:pt x="2" y="14"/>
                  </a:lnTo>
                  <a:lnTo>
                    <a:pt x="0" y="2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595" name="Line 1917"/>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6" name="Line 191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7" name="Line 1919"/>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8" name="Line 1920"/>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599" name="Line 192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0" name="Freeform 1922"/>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01" name="Line 1923"/>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2" name="Line 192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3" name="Line 192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4" name="Line 192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5" name="Line 192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6" name="Line 1928"/>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7" name="Line 192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08" name="Freeform 1930"/>
            <p:cNvSpPr>
              <a:spLocks/>
            </p:cNvSpPr>
            <p:nvPr/>
          </p:nvSpPr>
          <p:spPr bwMode="auto">
            <a:xfrm>
              <a:off x="1000125" y="1057275"/>
              <a:ext cx="0" cy="0"/>
            </a:xfrm>
            <a:custGeom>
              <a:avLst/>
              <a:gdLst>
                <a:gd name="T0" fmla="*/ 1 w 1"/>
                <a:gd name="T1" fmla="*/ 0 h 7"/>
                <a:gd name="T2" fmla="*/ 0 w 1"/>
                <a:gd name="T3" fmla="*/ 3 h 7"/>
                <a:gd name="T4" fmla="*/ 0 w 1"/>
                <a:gd name="T5" fmla="*/ 7 h 7"/>
              </a:gdLst>
              <a:ahLst/>
              <a:cxnLst>
                <a:cxn ang="0">
                  <a:pos x="T0" y="T1"/>
                </a:cxn>
                <a:cxn ang="0">
                  <a:pos x="T2" y="T3"/>
                </a:cxn>
                <a:cxn ang="0">
                  <a:pos x="T4" y="T5"/>
                </a:cxn>
              </a:cxnLst>
              <a:rect l="0" t="0" r="r" b="b"/>
              <a:pathLst>
                <a:path w="1" h="7">
                  <a:moveTo>
                    <a:pt x="1" y="0"/>
                  </a:moveTo>
                  <a:lnTo>
                    <a:pt x="0" y="3"/>
                  </a:lnTo>
                  <a:lnTo>
                    <a:pt x="0" y="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09" name="Freeform 1931"/>
            <p:cNvSpPr>
              <a:spLocks/>
            </p:cNvSpPr>
            <p:nvPr/>
          </p:nvSpPr>
          <p:spPr bwMode="auto">
            <a:xfrm>
              <a:off x="1000125" y="1057275"/>
              <a:ext cx="0" cy="0"/>
            </a:xfrm>
            <a:custGeom>
              <a:avLst/>
              <a:gdLst>
                <a:gd name="T0" fmla="*/ 3 w 3"/>
                <a:gd name="T1" fmla="*/ 0 h 2"/>
                <a:gd name="T2" fmla="*/ 1 w 3"/>
                <a:gd name="T3" fmla="*/ 0 h 2"/>
                <a:gd name="T4" fmla="*/ 0 w 3"/>
                <a:gd name="T5" fmla="*/ 2 h 2"/>
              </a:gdLst>
              <a:ahLst/>
              <a:cxnLst>
                <a:cxn ang="0">
                  <a:pos x="T0" y="T1"/>
                </a:cxn>
                <a:cxn ang="0">
                  <a:pos x="T2" y="T3"/>
                </a:cxn>
                <a:cxn ang="0">
                  <a:pos x="T4" y="T5"/>
                </a:cxn>
              </a:cxnLst>
              <a:rect l="0" t="0" r="r" b="b"/>
              <a:pathLst>
                <a:path w="3" h="2">
                  <a:moveTo>
                    <a:pt x="3" y="0"/>
                  </a:moveTo>
                  <a:lnTo>
                    <a:pt x="1"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10" name="Line 193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1" name="Line 1933"/>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2" name="Line 1934"/>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3" name="Line 193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4" name="Line 193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5" name="Line 193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6" name="Line 193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7" name="Line 1939"/>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8" name="Line 194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19" name="Line 194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0" name="Line 1942"/>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1" name="Freeform 1943"/>
            <p:cNvSpPr>
              <a:spLocks/>
            </p:cNvSpPr>
            <p:nvPr/>
          </p:nvSpPr>
          <p:spPr bwMode="auto">
            <a:xfrm>
              <a:off x="1000125" y="1057275"/>
              <a:ext cx="0" cy="0"/>
            </a:xfrm>
            <a:custGeom>
              <a:avLst/>
              <a:gdLst>
                <a:gd name="T0" fmla="*/ 3 w 3"/>
                <a:gd name="T1" fmla="*/ 11 h 11"/>
                <a:gd name="T2" fmla="*/ 3 w 3"/>
                <a:gd name="T3" fmla="*/ 5 h 11"/>
                <a:gd name="T4" fmla="*/ 0 w 3"/>
                <a:gd name="T5" fmla="*/ 0 h 11"/>
              </a:gdLst>
              <a:ahLst/>
              <a:cxnLst>
                <a:cxn ang="0">
                  <a:pos x="T0" y="T1"/>
                </a:cxn>
                <a:cxn ang="0">
                  <a:pos x="T2" y="T3"/>
                </a:cxn>
                <a:cxn ang="0">
                  <a:pos x="T4" y="T5"/>
                </a:cxn>
              </a:cxnLst>
              <a:rect l="0" t="0" r="r" b="b"/>
              <a:pathLst>
                <a:path w="3" h="11">
                  <a:moveTo>
                    <a:pt x="3" y="11"/>
                  </a:moveTo>
                  <a:lnTo>
                    <a:pt x="3" y="5"/>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2" name="Freeform 1944"/>
            <p:cNvSpPr>
              <a:spLocks/>
            </p:cNvSpPr>
            <p:nvPr/>
          </p:nvSpPr>
          <p:spPr bwMode="auto">
            <a:xfrm>
              <a:off x="1000125" y="1057275"/>
              <a:ext cx="0" cy="0"/>
            </a:xfrm>
            <a:custGeom>
              <a:avLst/>
              <a:gdLst>
                <a:gd name="T0" fmla="*/ 4 w 4"/>
                <a:gd name="T1" fmla="*/ 2 h 2"/>
                <a:gd name="T2" fmla="*/ 2 w 4"/>
                <a:gd name="T3" fmla="*/ 0 h 2"/>
                <a:gd name="T4" fmla="*/ 0 w 4"/>
                <a:gd name="T5" fmla="*/ 0 h 2"/>
              </a:gdLst>
              <a:ahLst/>
              <a:cxnLst>
                <a:cxn ang="0">
                  <a:pos x="T0" y="T1"/>
                </a:cxn>
                <a:cxn ang="0">
                  <a:pos x="T2" y="T3"/>
                </a:cxn>
                <a:cxn ang="0">
                  <a:pos x="T4" y="T5"/>
                </a:cxn>
              </a:cxnLst>
              <a:rect l="0" t="0" r="r" b="b"/>
              <a:pathLst>
                <a:path w="4" h="2">
                  <a:moveTo>
                    <a:pt x="4" y="2"/>
                  </a:moveTo>
                  <a:lnTo>
                    <a:pt x="2"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3" name="Freeform 1945"/>
            <p:cNvSpPr>
              <a:spLocks/>
            </p:cNvSpPr>
            <p:nvPr/>
          </p:nvSpPr>
          <p:spPr bwMode="auto">
            <a:xfrm>
              <a:off x="1000125" y="1057275"/>
              <a:ext cx="0" cy="0"/>
            </a:xfrm>
            <a:custGeom>
              <a:avLst/>
              <a:gdLst>
                <a:gd name="T0" fmla="*/ 4 w 4"/>
                <a:gd name="T1" fmla="*/ 3 h 3"/>
                <a:gd name="T2" fmla="*/ 2 w 4"/>
                <a:gd name="T3" fmla="*/ 1 h 3"/>
                <a:gd name="T4" fmla="*/ 0 w 4"/>
                <a:gd name="T5" fmla="*/ 0 h 3"/>
              </a:gdLst>
              <a:ahLst/>
              <a:cxnLst>
                <a:cxn ang="0">
                  <a:pos x="T0" y="T1"/>
                </a:cxn>
                <a:cxn ang="0">
                  <a:pos x="T2" y="T3"/>
                </a:cxn>
                <a:cxn ang="0">
                  <a:pos x="T4" y="T5"/>
                </a:cxn>
              </a:cxnLst>
              <a:rect l="0" t="0" r="r" b="b"/>
              <a:pathLst>
                <a:path w="4" h="3">
                  <a:moveTo>
                    <a:pt x="4" y="3"/>
                  </a:move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4" name="Line 1946"/>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25" name="Freeform 1947"/>
            <p:cNvSpPr>
              <a:spLocks/>
            </p:cNvSpPr>
            <p:nvPr/>
          </p:nvSpPr>
          <p:spPr bwMode="auto">
            <a:xfrm>
              <a:off x="1000125" y="1057275"/>
              <a:ext cx="0" cy="0"/>
            </a:xfrm>
            <a:custGeom>
              <a:avLst/>
              <a:gdLst>
                <a:gd name="T0" fmla="*/ 7 w 7"/>
                <a:gd name="T1" fmla="*/ 2 h 2"/>
                <a:gd name="T2" fmla="*/ 4 w 7"/>
                <a:gd name="T3" fmla="*/ 0 h 2"/>
                <a:gd name="T4" fmla="*/ 0 w 7"/>
                <a:gd name="T5" fmla="*/ 0 h 2"/>
              </a:gdLst>
              <a:ahLst/>
              <a:cxnLst>
                <a:cxn ang="0">
                  <a:pos x="T0" y="T1"/>
                </a:cxn>
                <a:cxn ang="0">
                  <a:pos x="T2" y="T3"/>
                </a:cxn>
                <a:cxn ang="0">
                  <a:pos x="T4" y="T5"/>
                </a:cxn>
              </a:cxnLst>
              <a:rect l="0" t="0" r="r" b="b"/>
              <a:pathLst>
                <a:path w="7" h="2">
                  <a:moveTo>
                    <a:pt x="7"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6" name="Freeform 1948"/>
            <p:cNvSpPr>
              <a:spLocks/>
            </p:cNvSpPr>
            <p:nvPr/>
          </p:nvSpPr>
          <p:spPr bwMode="auto">
            <a:xfrm>
              <a:off x="1000125" y="1057275"/>
              <a:ext cx="0" cy="0"/>
            </a:xfrm>
            <a:custGeom>
              <a:avLst/>
              <a:gdLst>
                <a:gd name="T0" fmla="*/ 0 w 3"/>
                <a:gd name="T1" fmla="*/ 8 h 8"/>
                <a:gd name="T2" fmla="*/ 2 w 3"/>
                <a:gd name="T3" fmla="*/ 4 h 8"/>
                <a:gd name="T4" fmla="*/ 3 w 3"/>
                <a:gd name="T5" fmla="*/ 0 h 8"/>
              </a:gdLst>
              <a:ahLst/>
              <a:cxnLst>
                <a:cxn ang="0">
                  <a:pos x="T0" y="T1"/>
                </a:cxn>
                <a:cxn ang="0">
                  <a:pos x="T2" y="T3"/>
                </a:cxn>
                <a:cxn ang="0">
                  <a:pos x="T4" y="T5"/>
                </a:cxn>
              </a:cxnLst>
              <a:rect l="0" t="0" r="r" b="b"/>
              <a:pathLst>
                <a:path w="3" h="8">
                  <a:moveTo>
                    <a:pt x="0" y="8"/>
                  </a:moveTo>
                  <a:lnTo>
                    <a:pt x="2" y="4"/>
                  </a:lnTo>
                  <a:lnTo>
                    <a:pt x="3"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7" name="Freeform 1949"/>
            <p:cNvSpPr>
              <a:spLocks/>
            </p:cNvSpPr>
            <p:nvPr/>
          </p:nvSpPr>
          <p:spPr bwMode="auto">
            <a:xfrm>
              <a:off x="1000125" y="1057275"/>
              <a:ext cx="0" cy="0"/>
            </a:xfrm>
            <a:custGeom>
              <a:avLst/>
              <a:gdLst>
                <a:gd name="T0" fmla="*/ 8 w 8"/>
                <a:gd name="T1" fmla="*/ 0 h 5"/>
                <a:gd name="T2" fmla="*/ 5 w 8"/>
                <a:gd name="T3" fmla="*/ 1 h 5"/>
                <a:gd name="T4" fmla="*/ 2 w 8"/>
                <a:gd name="T5" fmla="*/ 3 h 5"/>
                <a:gd name="T6" fmla="*/ 0 w 8"/>
                <a:gd name="T7" fmla="*/ 5 h 5"/>
              </a:gdLst>
              <a:ahLst/>
              <a:cxnLst>
                <a:cxn ang="0">
                  <a:pos x="T0" y="T1"/>
                </a:cxn>
                <a:cxn ang="0">
                  <a:pos x="T2" y="T3"/>
                </a:cxn>
                <a:cxn ang="0">
                  <a:pos x="T4" y="T5"/>
                </a:cxn>
                <a:cxn ang="0">
                  <a:pos x="T6" y="T7"/>
                </a:cxn>
              </a:cxnLst>
              <a:rect l="0" t="0" r="r" b="b"/>
              <a:pathLst>
                <a:path w="8" h="5">
                  <a:moveTo>
                    <a:pt x="8" y="0"/>
                  </a:moveTo>
                  <a:lnTo>
                    <a:pt x="5" y="1"/>
                  </a:lnTo>
                  <a:lnTo>
                    <a:pt x="2" y="3"/>
                  </a:lnTo>
                  <a:lnTo>
                    <a:pt x="0" y="5"/>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8" name="Freeform 1950"/>
            <p:cNvSpPr>
              <a:spLocks/>
            </p:cNvSpPr>
            <p:nvPr/>
          </p:nvSpPr>
          <p:spPr bwMode="auto">
            <a:xfrm>
              <a:off x="1000125" y="1057275"/>
              <a:ext cx="0" cy="0"/>
            </a:xfrm>
            <a:custGeom>
              <a:avLst/>
              <a:gdLst>
                <a:gd name="T0" fmla="*/ 0 w 20"/>
                <a:gd name="T1" fmla="*/ 0 h 17"/>
                <a:gd name="T2" fmla="*/ 10 w 20"/>
                <a:gd name="T3" fmla="*/ 9 h 17"/>
                <a:gd name="T4" fmla="*/ 20 w 20"/>
                <a:gd name="T5" fmla="*/ 17 h 17"/>
              </a:gdLst>
              <a:ahLst/>
              <a:cxnLst>
                <a:cxn ang="0">
                  <a:pos x="T0" y="T1"/>
                </a:cxn>
                <a:cxn ang="0">
                  <a:pos x="T2" y="T3"/>
                </a:cxn>
                <a:cxn ang="0">
                  <a:pos x="T4" y="T5"/>
                </a:cxn>
              </a:cxnLst>
              <a:rect l="0" t="0" r="r" b="b"/>
              <a:pathLst>
                <a:path w="20" h="17">
                  <a:moveTo>
                    <a:pt x="0" y="0"/>
                  </a:moveTo>
                  <a:lnTo>
                    <a:pt x="10" y="9"/>
                  </a:lnTo>
                  <a:lnTo>
                    <a:pt x="20" y="17"/>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29" name="Line 1951"/>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0" name="Freeform 1952"/>
            <p:cNvSpPr>
              <a:spLocks/>
            </p:cNvSpPr>
            <p:nvPr/>
          </p:nvSpPr>
          <p:spPr bwMode="auto">
            <a:xfrm>
              <a:off x="1000125" y="1057275"/>
              <a:ext cx="0" cy="0"/>
            </a:xfrm>
            <a:custGeom>
              <a:avLst/>
              <a:gdLst>
                <a:gd name="T0" fmla="*/ 0 w 8"/>
                <a:gd name="T1" fmla="*/ 0 h 2"/>
                <a:gd name="T2" fmla="*/ 4 w 8"/>
                <a:gd name="T3" fmla="*/ 1 h 2"/>
                <a:gd name="T4" fmla="*/ 8 w 8"/>
                <a:gd name="T5" fmla="*/ 2 h 2"/>
              </a:gdLst>
              <a:ahLst/>
              <a:cxnLst>
                <a:cxn ang="0">
                  <a:pos x="T0" y="T1"/>
                </a:cxn>
                <a:cxn ang="0">
                  <a:pos x="T2" y="T3"/>
                </a:cxn>
                <a:cxn ang="0">
                  <a:pos x="T4" y="T5"/>
                </a:cxn>
              </a:cxnLst>
              <a:rect l="0" t="0" r="r" b="b"/>
              <a:pathLst>
                <a:path w="8" h="2">
                  <a:moveTo>
                    <a:pt x="0" y="0"/>
                  </a:moveTo>
                  <a:lnTo>
                    <a:pt x="4" y="1"/>
                  </a:lnTo>
                  <a:lnTo>
                    <a:pt x="8"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1" name="Freeform 1953"/>
            <p:cNvSpPr>
              <a:spLocks/>
            </p:cNvSpPr>
            <p:nvPr/>
          </p:nvSpPr>
          <p:spPr bwMode="auto">
            <a:xfrm>
              <a:off x="1000125" y="1057275"/>
              <a:ext cx="0" cy="0"/>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2" name="Freeform 1954"/>
            <p:cNvSpPr>
              <a:spLocks/>
            </p:cNvSpPr>
            <p:nvPr/>
          </p:nvSpPr>
          <p:spPr bwMode="auto">
            <a:xfrm>
              <a:off x="1000125" y="1057275"/>
              <a:ext cx="0" cy="0"/>
            </a:xfrm>
            <a:custGeom>
              <a:avLst/>
              <a:gdLst>
                <a:gd name="T0" fmla="*/ 0 w 25"/>
                <a:gd name="T1" fmla="*/ 0 h 21"/>
                <a:gd name="T2" fmla="*/ 12 w 25"/>
                <a:gd name="T3" fmla="*/ 11 h 21"/>
                <a:gd name="T4" fmla="*/ 25 w 25"/>
                <a:gd name="T5" fmla="*/ 21 h 21"/>
              </a:gdLst>
              <a:ahLst/>
              <a:cxnLst>
                <a:cxn ang="0">
                  <a:pos x="T0" y="T1"/>
                </a:cxn>
                <a:cxn ang="0">
                  <a:pos x="T2" y="T3"/>
                </a:cxn>
                <a:cxn ang="0">
                  <a:pos x="T4" y="T5"/>
                </a:cxn>
              </a:cxnLst>
              <a:rect l="0" t="0" r="r" b="b"/>
              <a:pathLst>
                <a:path w="25" h="21">
                  <a:moveTo>
                    <a:pt x="0" y="0"/>
                  </a:moveTo>
                  <a:lnTo>
                    <a:pt x="12" y="11"/>
                  </a:lnTo>
                  <a:lnTo>
                    <a:pt x="25" y="21"/>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3" name="Line 1955"/>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4" name="Line 1956"/>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5" name="Line 195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6" name="Line 1958"/>
            <p:cNvSpPr>
              <a:spLocks noChangeShapeType="1"/>
            </p:cNvSpPr>
            <p:nvPr/>
          </p:nvSpPr>
          <p:spPr bwMode="auto">
            <a:xfrm flipH="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7" name="Line 195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38" name="Freeform 1960"/>
            <p:cNvSpPr>
              <a:spLocks/>
            </p:cNvSpPr>
            <p:nvPr/>
          </p:nvSpPr>
          <p:spPr bwMode="auto">
            <a:xfrm>
              <a:off x="1000125" y="1057275"/>
              <a:ext cx="0" cy="0"/>
            </a:xfrm>
            <a:custGeom>
              <a:avLst/>
              <a:gdLst>
                <a:gd name="T0" fmla="*/ 37 w 37"/>
                <a:gd name="T1" fmla="*/ 26 h 26"/>
                <a:gd name="T2" fmla="*/ 19 w 37"/>
                <a:gd name="T3" fmla="*/ 13 h 26"/>
                <a:gd name="T4" fmla="*/ 0 w 37"/>
                <a:gd name="T5" fmla="*/ 0 h 26"/>
              </a:gdLst>
              <a:ahLst/>
              <a:cxnLst>
                <a:cxn ang="0">
                  <a:pos x="T0" y="T1"/>
                </a:cxn>
                <a:cxn ang="0">
                  <a:pos x="T2" y="T3"/>
                </a:cxn>
                <a:cxn ang="0">
                  <a:pos x="T4" y="T5"/>
                </a:cxn>
              </a:cxnLst>
              <a:rect l="0" t="0" r="r" b="b"/>
              <a:pathLst>
                <a:path w="37" h="26">
                  <a:moveTo>
                    <a:pt x="37" y="26"/>
                  </a:moveTo>
                  <a:lnTo>
                    <a:pt x="19" y="13"/>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39" name="Freeform 1961"/>
            <p:cNvSpPr>
              <a:spLocks/>
            </p:cNvSpPr>
            <p:nvPr/>
          </p:nvSpPr>
          <p:spPr bwMode="auto">
            <a:xfrm>
              <a:off x="1000125" y="1057275"/>
              <a:ext cx="0" cy="0"/>
            </a:xfrm>
            <a:custGeom>
              <a:avLst/>
              <a:gdLst>
                <a:gd name="T0" fmla="*/ 1 w 1"/>
                <a:gd name="T1" fmla="*/ 0 h 3"/>
                <a:gd name="T2" fmla="*/ 0 w 1"/>
                <a:gd name="T3" fmla="*/ 2 h 3"/>
                <a:gd name="T4" fmla="*/ 1 w 1"/>
                <a:gd name="T5" fmla="*/ 3 h 3"/>
              </a:gdLst>
              <a:ahLst/>
              <a:cxnLst>
                <a:cxn ang="0">
                  <a:pos x="T0" y="T1"/>
                </a:cxn>
                <a:cxn ang="0">
                  <a:pos x="T2" y="T3"/>
                </a:cxn>
                <a:cxn ang="0">
                  <a:pos x="T4" y="T5"/>
                </a:cxn>
              </a:cxnLst>
              <a:rect l="0" t="0" r="r" b="b"/>
              <a:pathLst>
                <a:path w="1" h="3">
                  <a:moveTo>
                    <a:pt x="1" y="0"/>
                  </a:moveTo>
                  <a:lnTo>
                    <a:pt x="0" y="2"/>
                  </a:lnTo>
                  <a:lnTo>
                    <a:pt x="1" y="3"/>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40" name="Line 1962"/>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1" name="Line 1963"/>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2" name="Line 1964"/>
            <p:cNvSpPr>
              <a:spLocks noChangeShapeType="1"/>
            </p:cNvSpPr>
            <p:nvPr/>
          </p:nvSpPr>
          <p:spPr bwMode="auto">
            <a:xfrm flipH="1"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3" name="Freeform 1965"/>
            <p:cNvSpPr>
              <a:spLocks/>
            </p:cNvSpPr>
            <p:nvPr/>
          </p:nvSpPr>
          <p:spPr bwMode="auto">
            <a:xfrm>
              <a:off x="1000125" y="1057275"/>
              <a:ext cx="0" cy="0"/>
            </a:xfrm>
            <a:custGeom>
              <a:avLst/>
              <a:gdLst>
                <a:gd name="T0" fmla="*/ 0 h 2"/>
                <a:gd name="T1" fmla="*/ 0 h 2"/>
                <a:gd name="T2" fmla="*/ 1 h 2"/>
                <a:gd name="T3" fmla="*/ 1 h 2"/>
                <a:gd name="T4" fmla="*/ 2 h 2"/>
              </a:gdLst>
              <a:ahLst/>
              <a:cxnLst>
                <a:cxn ang="0">
                  <a:pos x="0" y="T0"/>
                </a:cxn>
                <a:cxn ang="0">
                  <a:pos x="0" y="T1"/>
                </a:cxn>
                <a:cxn ang="0">
                  <a:pos x="0" y="T2"/>
                </a:cxn>
                <a:cxn ang="0">
                  <a:pos x="0" y="T3"/>
                </a:cxn>
                <a:cxn ang="0">
                  <a:pos x="0" y="T4"/>
                </a:cxn>
              </a:cxnLst>
              <a:rect l="0" t="0" r="r" b="b"/>
              <a:pathLst>
                <a:path h="2">
                  <a:moveTo>
                    <a:pt x="0" y="0"/>
                  </a:moveTo>
                  <a:lnTo>
                    <a:pt x="0" y="0"/>
                  </a:lnTo>
                  <a:lnTo>
                    <a:pt x="0" y="1"/>
                  </a:lnTo>
                  <a:lnTo>
                    <a:pt x="0" y="1"/>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44" name="Line 196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5" name="Line 1967"/>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6" name="Line 1968"/>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7" name="Line 1969"/>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8" name="Line 1970"/>
            <p:cNvSpPr>
              <a:spLocks noChangeShapeType="1"/>
            </p:cNvSpPr>
            <p:nvPr/>
          </p:nvSpPr>
          <p:spPr bwMode="auto">
            <a:xfrm>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49" name="Freeform 1971"/>
            <p:cNvSpPr>
              <a:spLocks/>
            </p:cNvSpPr>
            <p:nvPr/>
          </p:nvSpPr>
          <p:spPr bwMode="auto">
            <a:xfrm>
              <a:off x="1000125" y="1057275"/>
              <a:ext cx="0" cy="0"/>
            </a:xfrm>
            <a:custGeom>
              <a:avLst/>
              <a:gdLst>
                <a:gd name="T0" fmla="*/ 0 w 8"/>
                <a:gd name="T1" fmla="*/ 0 h 1"/>
                <a:gd name="T2" fmla="*/ 3 w 8"/>
                <a:gd name="T3" fmla="*/ 1 h 1"/>
                <a:gd name="T4" fmla="*/ 5 w 8"/>
                <a:gd name="T5" fmla="*/ 1 h 1"/>
                <a:gd name="T6" fmla="*/ 8 w 8"/>
                <a:gd name="T7" fmla="*/ 0 h 1"/>
              </a:gdLst>
              <a:ahLst/>
              <a:cxnLst>
                <a:cxn ang="0">
                  <a:pos x="T0" y="T1"/>
                </a:cxn>
                <a:cxn ang="0">
                  <a:pos x="T2" y="T3"/>
                </a:cxn>
                <a:cxn ang="0">
                  <a:pos x="T4" y="T5"/>
                </a:cxn>
                <a:cxn ang="0">
                  <a:pos x="T6" y="T7"/>
                </a:cxn>
              </a:cxnLst>
              <a:rect l="0" t="0" r="r" b="b"/>
              <a:pathLst>
                <a:path w="8" h="1">
                  <a:moveTo>
                    <a:pt x="0" y="0"/>
                  </a:moveTo>
                  <a:lnTo>
                    <a:pt x="3" y="1"/>
                  </a:lnTo>
                  <a:lnTo>
                    <a:pt x="5" y="1"/>
                  </a:lnTo>
                  <a:lnTo>
                    <a:pt x="8"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0" name="Freeform 1972"/>
            <p:cNvSpPr>
              <a:spLocks/>
            </p:cNvSpPr>
            <p:nvPr/>
          </p:nvSpPr>
          <p:spPr bwMode="auto">
            <a:xfrm>
              <a:off x="1000125" y="1057275"/>
              <a:ext cx="0" cy="0"/>
            </a:xfrm>
            <a:custGeom>
              <a:avLst/>
              <a:gdLst>
                <a:gd name="T0" fmla="*/ 7 w 7"/>
                <a:gd name="T1" fmla="*/ 1 h 2"/>
                <a:gd name="T2" fmla="*/ 5 w 7"/>
                <a:gd name="T3" fmla="*/ 0 h 2"/>
                <a:gd name="T4" fmla="*/ 2 w 7"/>
                <a:gd name="T5" fmla="*/ 0 h 2"/>
                <a:gd name="T6" fmla="*/ 0 w 7"/>
                <a:gd name="T7" fmla="*/ 2 h 2"/>
              </a:gdLst>
              <a:ahLst/>
              <a:cxnLst>
                <a:cxn ang="0">
                  <a:pos x="T0" y="T1"/>
                </a:cxn>
                <a:cxn ang="0">
                  <a:pos x="T2" y="T3"/>
                </a:cxn>
                <a:cxn ang="0">
                  <a:pos x="T4" y="T5"/>
                </a:cxn>
                <a:cxn ang="0">
                  <a:pos x="T6" y="T7"/>
                </a:cxn>
              </a:cxnLst>
              <a:rect l="0" t="0" r="r" b="b"/>
              <a:pathLst>
                <a:path w="7" h="2">
                  <a:moveTo>
                    <a:pt x="7" y="1"/>
                  </a:moveTo>
                  <a:lnTo>
                    <a:pt x="5" y="0"/>
                  </a:lnTo>
                  <a:lnTo>
                    <a:pt x="2" y="0"/>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1" name="Freeform 1973"/>
            <p:cNvSpPr>
              <a:spLocks/>
            </p:cNvSpPr>
            <p:nvPr/>
          </p:nvSpPr>
          <p:spPr bwMode="auto">
            <a:xfrm>
              <a:off x="1000125" y="1057275"/>
              <a:ext cx="0" cy="0"/>
            </a:xfrm>
            <a:custGeom>
              <a:avLst/>
              <a:gdLst>
                <a:gd name="T0" fmla="*/ 0 w 11"/>
                <a:gd name="T1" fmla="*/ 1 h 2"/>
                <a:gd name="T2" fmla="*/ 0 w 11"/>
                <a:gd name="T3" fmla="*/ 2 h 2"/>
                <a:gd name="T4" fmla="*/ 11 w 11"/>
                <a:gd name="T5" fmla="*/ 2 h 2"/>
                <a:gd name="T6" fmla="*/ 11 w 11"/>
                <a:gd name="T7" fmla="*/ 0 h 2"/>
                <a:gd name="T8" fmla="*/ 0 w 11"/>
                <a:gd name="T9" fmla="*/ 1 h 2"/>
              </a:gdLst>
              <a:ahLst/>
              <a:cxnLst>
                <a:cxn ang="0">
                  <a:pos x="T0" y="T1"/>
                </a:cxn>
                <a:cxn ang="0">
                  <a:pos x="T2" y="T3"/>
                </a:cxn>
                <a:cxn ang="0">
                  <a:pos x="T4" y="T5"/>
                </a:cxn>
                <a:cxn ang="0">
                  <a:pos x="T6" y="T7"/>
                </a:cxn>
                <a:cxn ang="0">
                  <a:pos x="T8" y="T9"/>
                </a:cxn>
              </a:cxnLst>
              <a:rect l="0" t="0" r="r" b="b"/>
              <a:pathLst>
                <a:path w="11" h="2">
                  <a:moveTo>
                    <a:pt x="0" y="1"/>
                  </a:moveTo>
                  <a:lnTo>
                    <a:pt x="0" y="2"/>
                  </a:lnTo>
                  <a:lnTo>
                    <a:pt x="11" y="2"/>
                  </a:lnTo>
                  <a:lnTo>
                    <a:pt x="11" y="0"/>
                  </a:lnTo>
                  <a:lnTo>
                    <a:pt x="0" y="1"/>
                  </a:lnTo>
                  <a:close/>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a:tailEnd/>
            </a:ln>
          </p:spPr>
          <p:txBody>
            <a:bodyPr/>
            <a:lstStyle/>
            <a:p>
              <a:pPr eaLnBrk="1" hangingPunct="1">
                <a:defRPr/>
              </a:pPr>
              <a:endParaRPr lang="ja-JP" altLang="en-US">
                <a:latin typeface="Arial" charset="0"/>
              </a:endParaRPr>
            </a:p>
          </p:txBody>
        </p:sp>
        <p:sp>
          <p:nvSpPr>
            <p:cNvPr id="1652" name="Line 1974"/>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53" name="Freeform 1975"/>
            <p:cNvSpPr>
              <a:spLocks/>
            </p:cNvSpPr>
            <p:nvPr/>
          </p:nvSpPr>
          <p:spPr bwMode="auto">
            <a:xfrm>
              <a:off x="1000125" y="1057275"/>
              <a:ext cx="0" cy="0"/>
            </a:xfrm>
            <a:custGeom>
              <a:avLst/>
              <a:gdLst>
                <a:gd name="T0" fmla="*/ 5 w 5"/>
                <a:gd name="T1" fmla="*/ 0 h 2"/>
                <a:gd name="T2" fmla="*/ 4 w 5"/>
                <a:gd name="T3" fmla="*/ 2 h 2"/>
                <a:gd name="T4" fmla="*/ 0 w 5"/>
                <a:gd name="T5" fmla="*/ 2 h 2"/>
              </a:gdLst>
              <a:ahLst/>
              <a:cxnLst>
                <a:cxn ang="0">
                  <a:pos x="T0" y="T1"/>
                </a:cxn>
                <a:cxn ang="0">
                  <a:pos x="T2" y="T3"/>
                </a:cxn>
                <a:cxn ang="0">
                  <a:pos x="T4" y="T5"/>
                </a:cxn>
              </a:cxnLst>
              <a:rect l="0" t="0" r="r" b="b"/>
              <a:pathLst>
                <a:path w="5" h="2">
                  <a:moveTo>
                    <a:pt x="5" y="0"/>
                  </a:moveTo>
                  <a:lnTo>
                    <a:pt x="4" y="2"/>
                  </a:lnTo>
                  <a:lnTo>
                    <a:pt x="0"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4" name="Line 1976"/>
            <p:cNvSpPr>
              <a:spLocks noChangeShapeType="1"/>
            </p:cNvSpPr>
            <p:nvPr/>
          </p:nvSpPr>
          <p:spPr bwMode="auto">
            <a:xfrm flipV="1">
              <a:off x="1002792" y="1057656"/>
              <a:ext cx="0" cy="0"/>
            </a:xfrm>
            <a:prstGeom prst="line">
              <a:avLst/>
            </a:prstGeom>
            <a:grpFill/>
            <a:ln w="0">
              <a:solidFill>
                <a:srgbClr xmlns:mc="http://schemas.openxmlformats.org/markup-compatibility/2006" xmlns:a14="http://schemas.microsoft.com/office/drawing/2010/main" val="000000" mc:Ignorable="a14" a14:legacySpreadsheetColorIndex="8"/>
              </a:solidFill>
              <a:round/>
              <a:headEnd/>
              <a:tailEnd/>
            </a:ln>
          </p:spPr>
          <p:txBody>
            <a:bodyPr/>
            <a:lstStyle/>
            <a:p>
              <a:pPr eaLnBrk="1" hangingPunct="1">
                <a:defRPr/>
              </a:pPr>
              <a:endParaRPr lang="ja-JP" altLang="en-US">
                <a:latin typeface="Arial" charset="0"/>
              </a:endParaRPr>
            </a:p>
          </p:txBody>
        </p:sp>
        <p:sp>
          <p:nvSpPr>
            <p:cNvPr id="1655" name="Rectangle 1977"/>
            <p:cNvSpPr>
              <a:spLocks noChangeArrowheads="1"/>
            </p:cNvSpPr>
            <p:nvPr/>
          </p:nvSpPr>
          <p:spPr bwMode="auto">
            <a:xfrm>
              <a:off x="1002792" y="1057656"/>
              <a:ext cx="0" cy="0"/>
            </a:xfrm>
            <a:prstGeom prst="rect">
              <a:avLst/>
            </a:prstGeom>
            <a:grpFill/>
            <a:ln w="0">
              <a:solidFill>
                <a:srgbClr xmlns:mc="http://schemas.openxmlformats.org/markup-compatibility/2006" xmlns:a14="http://schemas.microsoft.com/office/drawing/2010/main" val="000000" mc:Ignorable="a14" a14:legacySpreadsheetColorIndex="8"/>
              </a:solidFill>
              <a:miter lim="800000"/>
              <a:headEnd/>
              <a:tailEnd/>
            </a:ln>
          </p:spPr>
          <p:txBody>
            <a:bodyPr/>
            <a:lstStyle/>
            <a:p>
              <a:pPr eaLnBrk="1" hangingPunct="1">
                <a:defRPr/>
              </a:pPr>
              <a:endParaRPr lang="ja-JP" altLang="en-US">
                <a:latin typeface="Arial" charset="0"/>
              </a:endParaRPr>
            </a:p>
          </p:txBody>
        </p:sp>
        <p:sp>
          <p:nvSpPr>
            <p:cNvPr id="1656" name="Freeform 1978"/>
            <p:cNvSpPr>
              <a:spLocks/>
            </p:cNvSpPr>
            <p:nvPr/>
          </p:nvSpPr>
          <p:spPr bwMode="auto">
            <a:xfrm>
              <a:off x="1000125" y="1057275"/>
              <a:ext cx="0" cy="0"/>
            </a:xfrm>
            <a:custGeom>
              <a:avLst/>
              <a:gdLst>
                <a:gd name="T0" fmla="*/ 0 w 4"/>
                <a:gd name="T1" fmla="*/ 0 h 2"/>
                <a:gd name="T2" fmla="*/ 0 w 4"/>
                <a:gd name="T3" fmla="*/ 2 h 2"/>
                <a:gd name="T4" fmla="*/ 4 w 4"/>
                <a:gd name="T5" fmla="*/ 2 h 2"/>
              </a:gdLst>
              <a:ahLst/>
              <a:cxnLst>
                <a:cxn ang="0">
                  <a:pos x="T0" y="T1"/>
                </a:cxn>
                <a:cxn ang="0">
                  <a:pos x="T2" y="T3"/>
                </a:cxn>
                <a:cxn ang="0">
                  <a:pos x="T4" y="T5"/>
                </a:cxn>
              </a:cxnLst>
              <a:rect l="0" t="0" r="r" b="b"/>
              <a:pathLst>
                <a:path w="4" h="2">
                  <a:moveTo>
                    <a:pt x="0" y="0"/>
                  </a:moveTo>
                  <a:lnTo>
                    <a:pt x="0" y="2"/>
                  </a:lnTo>
                  <a:lnTo>
                    <a:pt x="4" y="2"/>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7" name="Freeform 1979"/>
            <p:cNvSpPr>
              <a:spLocks/>
            </p:cNvSpPr>
            <p:nvPr/>
          </p:nvSpPr>
          <p:spPr bwMode="auto">
            <a:xfrm>
              <a:off x="1000125" y="1057275"/>
              <a:ext cx="0" cy="0"/>
            </a:xfrm>
            <a:custGeom>
              <a:avLst/>
              <a:gdLst>
                <a:gd name="T0" fmla="*/ 4 w 4"/>
                <a:gd name="T1" fmla="*/ 2 h 2"/>
                <a:gd name="T2" fmla="*/ 4 w 4"/>
                <a:gd name="T3" fmla="*/ 0 h 2"/>
                <a:gd name="T4" fmla="*/ 0 w 4"/>
                <a:gd name="T5" fmla="*/ 0 h 2"/>
              </a:gdLst>
              <a:ahLst/>
              <a:cxnLst>
                <a:cxn ang="0">
                  <a:pos x="T0" y="T1"/>
                </a:cxn>
                <a:cxn ang="0">
                  <a:pos x="T2" y="T3"/>
                </a:cxn>
                <a:cxn ang="0">
                  <a:pos x="T4" y="T5"/>
                </a:cxn>
              </a:cxnLst>
              <a:rect l="0" t="0" r="r" b="b"/>
              <a:pathLst>
                <a:path w="4" h="2">
                  <a:moveTo>
                    <a:pt x="4" y="2"/>
                  </a:moveTo>
                  <a:lnTo>
                    <a:pt x="4"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8" name="Freeform 1980"/>
            <p:cNvSpPr>
              <a:spLocks/>
            </p:cNvSpPr>
            <p:nvPr/>
          </p:nvSpPr>
          <p:spPr bwMode="auto">
            <a:xfrm>
              <a:off x="1000125" y="1057275"/>
              <a:ext cx="0" cy="0"/>
            </a:xfrm>
            <a:custGeom>
              <a:avLst/>
              <a:gdLst>
                <a:gd name="T0" fmla="*/ 0 w 7"/>
                <a:gd name="T1" fmla="*/ 8 h 10"/>
                <a:gd name="T2" fmla="*/ 0 w 7"/>
                <a:gd name="T3" fmla="*/ 3 h 10"/>
                <a:gd name="T4" fmla="*/ 2 w 7"/>
                <a:gd name="T5" fmla="*/ 1 h 10"/>
                <a:gd name="T6" fmla="*/ 2 w 7"/>
                <a:gd name="T7" fmla="*/ 0 h 10"/>
                <a:gd name="T8" fmla="*/ 3 w 7"/>
                <a:gd name="T9" fmla="*/ 0 h 10"/>
                <a:gd name="T10" fmla="*/ 7 w 7"/>
                <a:gd name="T11" fmla="*/ 1 h 10"/>
                <a:gd name="T12" fmla="*/ 7 w 7"/>
                <a:gd name="T13" fmla="*/ 8 h 10"/>
                <a:gd name="T14" fmla="*/ 7 w 7"/>
                <a:gd name="T15" fmla="*/ 8 h 10"/>
                <a:gd name="T16" fmla="*/ 6 w 7"/>
                <a:gd name="T17" fmla="*/ 9 h 10"/>
                <a:gd name="T18" fmla="*/ 3 w 7"/>
                <a:gd name="T19" fmla="*/ 10 h 10"/>
                <a:gd name="T20" fmla="*/ 0 w 7"/>
                <a:gd name="T21"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8"/>
                  </a:moveTo>
                  <a:lnTo>
                    <a:pt x="0" y="3"/>
                  </a:lnTo>
                  <a:lnTo>
                    <a:pt x="2" y="1"/>
                  </a:lnTo>
                  <a:lnTo>
                    <a:pt x="2" y="0"/>
                  </a:lnTo>
                  <a:lnTo>
                    <a:pt x="3" y="0"/>
                  </a:lnTo>
                  <a:lnTo>
                    <a:pt x="7" y="1"/>
                  </a:lnTo>
                  <a:lnTo>
                    <a:pt x="7" y="8"/>
                  </a:lnTo>
                  <a:lnTo>
                    <a:pt x="7" y="8"/>
                  </a:lnTo>
                  <a:lnTo>
                    <a:pt x="6" y="9"/>
                  </a:lnTo>
                  <a:lnTo>
                    <a:pt x="3" y="10"/>
                  </a:lnTo>
                  <a:lnTo>
                    <a:pt x="0" y="8"/>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59" name="Freeform 1981"/>
            <p:cNvSpPr>
              <a:spLocks/>
            </p:cNvSpPr>
            <p:nvPr/>
          </p:nvSpPr>
          <p:spPr bwMode="auto">
            <a:xfrm>
              <a:off x="1000125" y="1057275"/>
              <a:ext cx="0" cy="0"/>
            </a:xfrm>
            <a:custGeom>
              <a:avLst/>
              <a:gdLst>
                <a:gd name="T0" fmla="*/ 0 w 2"/>
                <a:gd name="T1" fmla="*/ 8 h 8"/>
                <a:gd name="T2" fmla="*/ 2 w 2"/>
                <a:gd name="T3" fmla="*/ 7 h 8"/>
                <a:gd name="T4" fmla="*/ 2 w 2"/>
                <a:gd name="T5" fmla="*/ 1 h 8"/>
                <a:gd name="T6" fmla="*/ 0 w 2"/>
                <a:gd name="T7" fmla="*/ 0 h 8"/>
              </a:gdLst>
              <a:ahLst/>
              <a:cxnLst>
                <a:cxn ang="0">
                  <a:pos x="T0" y="T1"/>
                </a:cxn>
                <a:cxn ang="0">
                  <a:pos x="T2" y="T3"/>
                </a:cxn>
                <a:cxn ang="0">
                  <a:pos x="T4" y="T5"/>
                </a:cxn>
                <a:cxn ang="0">
                  <a:pos x="T6" y="T7"/>
                </a:cxn>
              </a:cxnLst>
              <a:rect l="0" t="0" r="r" b="b"/>
              <a:pathLst>
                <a:path w="2" h="8">
                  <a:moveTo>
                    <a:pt x="0" y="8"/>
                  </a:moveTo>
                  <a:lnTo>
                    <a:pt x="2" y="7"/>
                  </a:lnTo>
                  <a:lnTo>
                    <a:pt x="2" y="1"/>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60" name="Freeform 1982"/>
            <p:cNvSpPr>
              <a:spLocks/>
            </p:cNvSpPr>
            <p:nvPr/>
          </p:nvSpPr>
          <p:spPr bwMode="auto">
            <a:xfrm>
              <a:off x="1000125" y="1057275"/>
              <a:ext cx="0" cy="0"/>
            </a:xfrm>
            <a:custGeom>
              <a:avLst/>
              <a:gdLst>
                <a:gd name="T0" fmla="*/ 0 w 3"/>
                <a:gd name="T1" fmla="*/ 5 h 5"/>
                <a:gd name="T2" fmla="*/ 3 w 3"/>
                <a:gd name="T3" fmla="*/ 4 h 5"/>
                <a:gd name="T4" fmla="*/ 3 w 3"/>
                <a:gd name="T5" fmla="*/ 0 h 5"/>
                <a:gd name="T6" fmla="*/ 0 w 3"/>
                <a:gd name="T7" fmla="*/ 0 h 5"/>
              </a:gdLst>
              <a:ahLst/>
              <a:cxnLst>
                <a:cxn ang="0">
                  <a:pos x="T0" y="T1"/>
                </a:cxn>
                <a:cxn ang="0">
                  <a:pos x="T2" y="T3"/>
                </a:cxn>
                <a:cxn ang="0">
                  <a:pos x="T4" y="T5"/>
                </a:cxn>
                <a:cxn ang="0">
                  <a:pos x="T6" y="T7"/>
                </a:cxn>
              </a:cxnLst>
              <a:rect l="0" t="0" r="r" b="b"/>
              <a:pathLst>
                <a:path w="3" h="5">
                  <a:moveTo>
                    <a:pt x="0" y="5"/>
                  </a:moveTo>
                  <a:lnTo>
                    <a:pt x="3" y="4"/>
                  </a:lnTo>
                  <a:lnTo>
                    <a:pt x="3" y="0"/>
                  </a:lnTo>
                  <a:lnTo>
                    <a:pt x="0" y="0"/>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sp>
          <p:nvSpPr>
            <p:cNvPr id="1661" name="Freeform 1983"/>
            <p:cNvSpPr>
              <a:spLocks/>
            </p:cNvSpPr>
            <p:nvPr/>
          </p:nvSpPr>
          <p:spPr bwMode="auto">
            <a:xfrm>
              <a:off x="1000125" y="1057275"/>
              <a:ext cx="0" cy="0"/>
            </a:xfrm>
            <a:custGeom>
              <a:avLst/>
              <a:gdLst>
                <a:gd name="T0" fmla="*/ 0 w 1"/>
                <a:gd name="T1" fmla="*/ 6 h 6"/>
                <a:gd name="T2" fmla="*/ 0 w 1"/>
                <a:gd name="T3" fmla="*/ 5 h 6"/>
                <a:gd name="T4" fmla="*/ 0 w 1"/>
                <a:gd name="T5" fmla="*/ 4 h 6"/>
                <a:gd name="T6" fmla="*/ 0 w 1"/>
                <a:gd name="T7" fmla="*/ 4 h 6"/>
                <a:gd name="T8" fmla="*/ 0 w 1"/>
                <a:gd name="T9" fmla="*/ 3 h 6"/>
                <a:gd name="T10" fmla="*/ 0 w 1"/>
                <a:gd name="T11" fmla="*/ 2 h 6"/>
                <a:gd name="T12" fmla="*/ 0 w 1"/>
                <a:gd name="T13" fmla="*/ 1 h 6"/>
                <a:gd name="T14" fmla="*/ 0 w 1"/>
                <a:gd name="T15" fmla="*/ 0 h 6"/>
                <a:gd name="T16" fmla="*/ 1 w 1"/>
                <a:gd name="T17" fmla="*/ 1 h 6"/>
                <a:gd name="T18" fmla="*/ 0 w 1"/>
                <a:gd name="T19" fmla="*/ 4 h 6"/>
                <a:gd name="T20" fmla="*/ 0 w 1"/>
                <a:gd name="T21" fmla="*/ 3 h 6"/>
                <a:gd name="T22" fmla="*/ 0 w 1"/>
                <a:gd name="T23" fmla="*/ 5 h 6"/>
                <a:gd name="T24" fmla="*/ 0 w 1"/>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6">
                  <a:moveTo>
                    <a:pt x="0" y="6"/>
                  </a:moveTo>
                  <a:lnTo>
                    <a:pt x="0" y="5"/>
                  </a:lnTo>
                  <a:lnTo>
                    <a:pt x="0" y="4"/>
                  </a:lnTo>
                  <a:lnTo>
                    <a:pt x="0" y="4"/>
                  </a:lnTo>
                  <a:lnTo>
                    <a:pt x="0" y="3"/>
                  </a:lnTo>
                  <a:lnTo>
                    <a:pt x="0" y="2"/>
                  </a:lnTo>
                  <a:lnTo>
                    <a:pt x="0" y="1"/>
                  </a:lnTo>
                  <a:lnTo>
                    <a:pt x="0" y="0"/>
                  </a:lnTo>
                  <a:lnTo>
                    <a:pt x="1" y="1"/>
                  </a:lnTo>
                  <a:lnTo>
                    <a:pt x="0" y="4"/>
                  </a:lnTo>
                  <a:lnTo>
                    <a:pt x="0" y="3"/>
                  </a:lnTo>
                  <a:lnTo>
                    <a:pt x="0" y="5"/>
                  </a:lnTo>
                  <a:lnTo>
                    <a:pt x="0" y="6"/>
                  </a:lnTo>
                </a:path>
              </a:pathLst>
            </a:custGeom>
            <a:grpFill/>
            <a:ln w="0" cap="flat" cmpd="sng">
              <a:solidFill>
                <a:srgbClr xmlns:mc="http://schemas.openxmlformats.org/markup-compatibility/2006" xmlns:a14="http://schemas.microsoft.com/office/drawing/2010/main" val="000000" mc:Ignorable="a14" a14:legacySpreadsheetColorIndex="8"/>
              </a:solidFill>
              <a:prstDash val="solid"/>
              <a:round/>
              <a:headEnd type="none" w="med" len="med"/>
              <a:tailEnd type="none" w="med" len="med"/>
            </a:ln>
          </p:spPr>
          <p:txBody>
            <a:bodyPr/>
            <a:lstStyle/>
            <a:p>
              <a:pPr eaLnBrk="1" hangingPunct="1">
                <a:defRPr/>
              </a:pPr>
              <a:endParaRPr lang="ja-JP" altLang="en-US">
                <a:latin typeface="Arial" charset="0"/>
              </a:endParaRPr>
            </a:p>
          </p:txBody>
        </p:sp>
      </p:grpSp>
      <p:sp>
        <p:nvSpPr>
          <p:cNvPr id="1662" name="正方形/長方形 1661"/>
          <p:cNvSpPr/>
          <p:nvPr/>
        </p:nvSpPr>
        <p:spPr>
          <a:xfrm>
            <a:off x="325438" y="1484313"/>
            <a:ext cx="8351837"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ja-JP" sz="1600" dirty="0">
                <a:solidFill>
                  <a:schemeClr val="tx1"/>
                </a:solidFill>
              </a:rPr>
              <a:t>※</a:t>
            </a:r>
            <a:r>
              <a:rPr lang="ja-JP" altLang="en-US" sz="1600" dirty="0">
                <a:solidFill>
                  <a:schemeClr val="tx1"/>
                </a:solidFill>
              </a:rPr>
              <a:t>社会的損失：人的損害額（運転者、同乗者、歩行者など）、物的損害額（車両、構造物の事故損失）、事故渋滞による損失額</a:t>
            </a:r>
            <a:r>
              <a:rPr lang="ja-JP" altLang="en-US" sz="1600" b="1" dirty="0">
                <a:solidFill>
                  <a:schemeClr val="tx1"/>
                </a:solidFill>
              </a:rPr>
              <a:t>　　　　　　</a:t>
            </a:r>
            <a:endParaRPr lang="en-US" altLang="ja-JP" sz="1600" b="1" dirty="0">
              <a:solidFill>
                <a:schemeClr val="tx1"/>
              </a:solidFill>
            </a:endParaRPr>
          </a:p>
        </p:txBody>
      </p:sp>
      <p:sp>
        <p:nvSpPr>
          <p:cNvPr id="1663" name="正方形/長方形 1662"/>
          <p:cNvSpPr/>
          <p:nvPr/>
        </p:nvSpPr>
        <p:spPr>
          <a:xfrm>
            <a:off x="34925" y="547688"/>
            <a:ext cx="8642350" cy="1152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latin typeface="ＭＳ Ｐゴシック" pitchFamily="50" charset="-128"/>
              </a:rPr>
              <a:t>◆</a:t>
            </a:r>
            <a:r>
              <a:rPr lang="zh-TW" altLang="en-US" sz="2000" b="1" u="sng" dirty="0">
                <a:solidFill>
                  <a:schemeClr val="tx1"/>
                </a:solidFill>
                <a:latin typeface="ＭＳ Ｐゴシック" pitchFamily="50" charset="-128"/>
                <a:ea typeface="ＭＳ Ｐゴシック" pitchFamily="50" charset="-128"/>
              </a:rPr>
              <a:t>交通事故減少便益</a:t>
            </a:r>
            <a:r>
              <a:rPr lang="ja-JP" altLang="en-US" sz="2000" b="1" u="sng" dirty="0">
                <a:solidFill>
                  <a:schemeClr val="tx1"/>
                </a:solidFill>
                <a:latin typeface="ＭＳ Ｐゴシック" pitchFamily="50" charset="-128"/>
              </a:rPr>
              <a:t>とは</a:t>
            </a:r>
            <a:endParaRPr lang="en-US" altLang="ja-JP" sz="2000" b="1" u="sng" dirty="0">
              <a:solidFill>
                <a:schemeClr val="tx1"/>
              </a:solidFill>
              <a:latin typeface="ＭＳ Ｐゴシック" pitchFamily="50" charset="-128"/>
            </a:endParaRPr>
          </a:p>
          <a:p>
            <a:pPr eaLnBrk="1" hangingPunct="1">
              <a:defRPr/>
            </a:pPr>
            <a:r>
              <a:rPr lang="ja-JP" altLang="en-US" b="1" dirty="0">
                <a:solidFill>
                  <a:schemeClr val="tx1"/>
                </a:solidFill>
                <a:latin typeface="ＭＳ Ｐゴシック" pitchFamily="50" charset="-128"/>
              </a:rPr>
              <a:t>　　</a:t>
            </a:r>
            <a:r>
              <a:rPr lang="ja-JP" altLang="en-US" dirty="0">
                <a:solidFill>
                  <a:schemeClr val="tx1"/>
                </a:solidFill>
                <a:latin typeface="ＭＳ Ｐゴシック" pitchFamily="50" charset="-128"/>
              </a:rPr>
              <a:t>道路</a:t>
            </a:r>
            <a:r>
              <a:rPr lang="ja-JP" altLang="en-US" dirty="0">
                <a:solidFill>
                  <a:schemeClr val="tx1"/>
                </a:solidFill>
              </a:rPr>
              <a:t>整備・改良に伴い自動車交通の分散化が図られ、</a:t>
            </a:r>
            <a:r>
              <a:rPr lang="ja-JP" altLang="en-US" dirty="0">
                <a:solidFill>
                  <a:schemeClr val="tx1"/>
                </a:solidFill>
                <a:latin typeface="ＭＳ Ｐゴシック" pitchFamily="50" charset="-128"/>
              </a:rPr>
              <a:t>交通事故による社会的損失　</a:t>
            </a:r>
            <a:endParaRPr lang="en-US" altLang="ja-JP" dirty="0">
              <a:solidFill>
                <a:schemeClr val="tx1"/>
              </a:solidFill>
              <a:latin typeface="ＭＳ Ｐゴシック" pitchFamily="50" charset="-128"/>
            </a:endParaRPr>
          </a:p>
          <a:p>
            <a:pPr eaLnBrk="1" hangingPunct="1">
              <a:defRPr/>
            </a:pPr>
            <a:r>
              <a:rPr lang="ja-JP" altLang="en-US" dirty="0">
                <a:solidFill>
                  <a:schemeClr val="tx1"/>
                </a:solidFill>
                <a:latin typeface="ＭＳ Ｐゴシック" pitchFamily="50" charset="-128"/>
              </a:rPr>
              <a:t>　　（</a:t>
            </a:r>
            <a:r>
              <a:rPr lang="en-US" altLang="ja-JP" dirty="0">
                <a:solidFill>
                  <a:schemeClr val="tx1"/>
                </a:solidFill>
                <a:latin typeface="ＭＳ Ｐゴシック" pitchFamily="50" charset="-128"/>
              </a:rPr>
              <a:t>※</a:t>
            </a:r>
            <a:r>
              <a:rPr lang="ja-JP" altLang="en-US" dirty="0">
                <a:solidFill>
                  <a:schemeClr val="tx1"/>
                </a:solidFill>
                <a:latin typeface="ＭＳ Ｐゴシック" pitchFamily="50" charset="-128"/>
              </a:rPr>
              <a:t>）の減少</a:t>
            </a:r>
            <a:r>
              <a:rPr lang="ja-JP" altLang="en-US" dirty="0">
                <a:solidFill>
                  <a:schemeClr val="tx1"/>
                </a:solidFill>
              </a:rPr>
              <a:t>を貨幣換算したもの</a:t>
            </a:r>
            <a:r>
              <a:rPr lang="ja-JP" altLang="en-US" dirty="0">
                <a:solidFill>
                  <a:schemeClr val="tx1"/>
                </a:solidFill>
                <a:latin typeface="ＭＳ Ｐゴシック" pitchFamily="50" charset="-128"/>
              </a:rPr>
              <a:t>。</a:t>
            </a:r>
          </a:p>
        </p:txBody>
      </p:sp>
      <p:sp>
        <p:nvSpPr>
          <p:cNvPr id="1664" name="テキスト ボックス 1663"/>
          <p:cNvSpPr txBox="1"/>
          <p:nvPr/>
        </p:nvSpPr>
        <p:spPr bwMode="auto">
          <a:xfrm>
            <a:off x="468313" y="2349500"/>
            <a:ext cx="7540625" cy="830263"/>
          </a:xfrm>
          <a:prstGeom prst="rect">
            <a:avLst/>
          </a:prstGeom>
          <a:solidFill>
            <a:schemeClr val="accent5">
              <a:lumMod val="20000"/>
              <a:lumOff val="80000"/>
            </a:schemeClr>
          </a:solidFill>
          <a:ln>
            <a:noFill/>
          </a:ln>
        </p:spPr>
        <p:txBody>
          <a:bodyPr wrap="none"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○整備の有無による損失の年間の総和の差により算出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損失</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＝ﾘﾝｸ交通量</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a:t>
            </a:r>
            <a:r>
              <a:rPr lang="en-US" altLang="ja-JP" sz="1600" dirty="0">
                <a:solidFill>
                  <a:schemeClr val="tx1"/>
                </a:solidFill>
                <a:latin typeface="Meiryo UI" pitchFamily="50" charset="-128"/>
                <a:ea typeface="Meiryo UI" pitchFamily="50" charset="-128"/>
                <a:cs typeface="Meiryo UI" pitchFamily="50" charset="-128"/>
              </a:rPr>
              <a:t>km)×365(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＋ﾘﾝｸ交差点箇所数 </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係数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台・箇所</a:t>
            </a:r>
            <a:r>
              <a:rPr lang="en-US" altLang="ja-JP" sz="1600" dirty="0">
                <a:solidFill>
                  <a:schemeClr val="tx1"/>
                </a:solidFill>
                <a:latin typeface="Meiryo UI" pitchFamily="50" charset="-128"/>
                <a:ea typeface="Meiryo UI" pitchFamily="50" charset="-128"/>
                <a:cs typeface="Meiryo UI" pitchFamily="50" charset="-128"/>
              </a:rPr>
              <a:t>) ×365(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1665"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3805" name="テキスト ボックス 1665"/>
          <p:cNvSpPr txBox="1">
            <a:spLocks noChangeArrowheads="1"/>
          </p:cNvSpPr>
          <p:nvPr/>
        </p:nvSpPr>
        <p:spPr bwMode="auto">
          <a:xfrm>
            <a:off x="115888" y="5392738"/>
            <a:ext cx="8932862" cy="773112"/>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Meiryo UI" panose="020B0604030504040204" pitchFamily="50" charset="-128"/>
                <a:ea typeface="Meiryo UI" panose="020B0604030504040204" pitchFamily="50" charset="-128"/>
              </a:rPr>
              <a:t>⇒この整備</a:t>
            </a:r>
            <a:r>
              <a:rPr lang="ja-JP" altLang="en-US" sz="1800" b="1">
                <a:latin typeface="Meiryo UI" panose="020B0604030504040204" pitchFamily="50" charset="-128"/>
                <a:ea typeface="Meiryo UI" panose="020B0604030504040204" pitchFamily="50" charset="-128"/>
              </a:rPr>
              <a:t>無し</a:t>
            </a:r>
            <a:r>
              <a:rPr lang="ja-JP" altLang="en-US" sz="1800">
                <a:latin typeface="Meiryo UI" panose="020B0604030504040204" pitchFamily="50" charset="-128"/>
                <a:ea typeface="Meiryo UI" panose="020B0604030504040204" pitchFamily="50" charset="-128"/>
              </a:rPr>
              <a:t>と</a:t>
            </a:r>
            <a:r>
              <a:rPr lang="ja-JP" altLang="en-US" sz="1800" b="1">
                <a:latin typeface="Meiryo UI" panose="020B0604030504040204" pitchFamily="50" charset="-128"/>
                <a:ea typeface="Meiryo UI" panose="020B0604030504040204" pitchFamily="50" charset="-128"/>
              </a:rPr>
              <a:t>有り</a:t>
            </a:r>
            <a:r>
              <a:rPr lang="ja-JP" altLang="en-US" sz="1800">
                <a:latin typeface="Meiryo UI" panose="020B0604030504040204" pitchFamily="50" charset="-128"/>
                <a:ea typeface="Meiryo UI" panose="020B0604030504040204" pitchFamily="50" charset="-128"/>
              </a:rPr>
              <a:t>の費用の差を、リンクごとに集計し、さらに供用後</a:t>
            </a:r>
            <a:r>
              <a:rPr lang="en-US" altLang="ja-JP" sz="1800">
                <a:latin typeface="Meiryo UI" panose="020B0604030504040204" pitchFamily="50" charset="-128"/>
                <a:ea typeface="Meiryo UI" panose="020B0604030504040204" pitchFamily="50" charset="-128"/>
              </a:rPr>
              <a:t>50</a:t>
            </a:r>
            <a:r>
              <a:rPr lang="ja-JP" altLang="en-US" sz="1800">
                <a:latin typeface="Meiryo UI" panose="020B0604030504040204" pitchFamily="50" charset="-128"/>
                <a:ea typeface="Meiryo UI" panose="020B0604030504040204" pitchFamily="50" charset="-128"/>
              </a:rPr>
              <a:t>年間分を合計することで、</a:t>
            </a:r>
            <a:endParaRPr lang="en-US" altLang="ja-JP" sz="18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a:latin typeface="Meiryo UI" panose="020B0604030504040204" pitchFamily="50" charset="-128"/>
                <a:ea typeface="Meiryo UI" panose="020B0604030504040204" pitchFamily="50" charset="-128"/>
              </a:rPr>
              <a:t>　 本事業の</a:t>
            </a:r>
            <a:r>
              <a:rPr lang="ja-JP" altLang="en-US" sz="1800" b="1">
                <a:latin typeface="Meiryo UI" panose="020B0604030504040204" pitchFamily="50" charset="-128"/>
                <a:ea typeface="Meiryo UI" panose="020B0604030504040204" pitchFamily="50" charset="-128"/>
              </a:rPr>
              <a:t>交通事故減少便益</a:t>
            </a:r>
            <a:r>
              <a:rPr lang="en-US" altLang="ja-JP" sz="1800" b="1">
                <a:solidFill>
                  <a:srgbClr val="FF0000"/>
                </a:solidFill>
                <a:latin typeface="Meiryo UI" panose="020B0604030504040204" pitchFamily="50" charset="-128"/>
                <a:ea typeface="Meiryo UI" panose="020B0604030504040204" pitchFamily="50" charset="-128"/>
              </a:rPr>
              <a:t>2.5</a:t>
            </a:r>
            <a:r>
              <a:rPr lang="ja-JP" altLang="en-US" sz="1800" b="1">
                <a:latin typeface="Meiryo UI" panose="020B0604030504040204" pitchFamily="50" charset="-128"/>
                <a:ea typeface="Meiryo UI" panose="020B0604030504040204" pitchFamily="50" charset="-128"/>
              </a:rPr>
              <a:t>億円</a:t>
            </a:r>
            <a:r>
              <a:rPr lang="ja-JP" altLang="en-US" sz="1800">
                <a:latin typeface="Meiryo UI" panose="020B0604030504040204" pitchFamily="50" charset="-128"/>
                <a:ea typeface="Meiryo UI" panose="020B0604030504040204" pitchFamily="50" charset="-128"/>
              </a:rPr>
              <a:t>が算出される。</a:t>
            </a:r>
            <a:endParaRPr lang="en-US" altLang="ja-JP" sz="1800">
              <a:latin typeface="Meiryo UI" panose="020B0604030504040204" pitchFamily="50" charset="-128"/>
              <a:ea typeface="Meiryo UI" panose="020B0604030504040204" pitchFamily="50" charset="-128"/>
            </a:endParaRPr>
          </a:p>
        </p:txBody>
      </p:sp>
      <p:sp>
        <p:nvSpPr>
          <p:cNvPr id="33806" name="スライド番号プレースホルダー 3"/>
          <p:cNvSpPr txBox="1">
            <a:spLocks/>
          </p:cNvSpPr>
          <p:nvPr/>
        </p:nvSpPr>
        <p:spPr bwMode="auto">
          <a:xfrm>
            <a:off x="8532813" y="6477000"/>
            <a:ext cx="606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6A9E9ABD-BBBD-478D-9466-28ADDA03D5A5}" type="slidenum">
              <a:rPr lang="ja-JP" altLang="en-US" sz="2000">
                <a:latin typeface="Arial" panose="020B0604020202020204" pitchFamily="34" charset="0"/>
              </a:rPr>
              <a:pPr algn="r" eaLnBrk="1" hangingPunct="1">
                <a:spcBef>
                  <a:spcPct val="0"/>
                </a:spcBef>
                <a:buFontTx/>
                <a:buNone/>
              </a:pPr>
              <a:t>11</a:t>
            </a:fld>
            <a:endParaRPr lang="ja-JP" altLang="en-US" sz="2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正方形/長方形 4"/>
          <p:cNvSpPr>
            <a:spLocks noChangeArrowheads="1"/>
          </p:cNvSpPr>
          <p:nvPr/>
        </p:nvSpPr>
        <p:spPr bwMode="auto">
          <a:xfrm>
            <a:off x="195263" y="581025"/>
            <a:ext cx="431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HGSｺﾞｼｯｸM" panose="020B0600000000000000" pitchFamily="50" charset="-128"/>
                <a:ea typeface="HGSｺﾞｼｯｸM" panose="020B0600000000000000" pitchFamily="50" charset="-128"/>
              </a:rPr>
              <a:t>■</a:t>
            </a:r>
            <a:r>
              <a:rPr lang="ja-JP" altLang="en-US" sz="2000" b="1">
                <a:latin typeface="Arial" panose="020B0604020202020204" pitchFamily="34" charset="0"/>
              </a:rPr>
              <a:t>事業の投資効果（費用便益分析）②</a:t>
            </a:r>
          </a:p>
        </p:txBody>
      </p:sp>
      <p:sp>
        <p:nvSpPr>
          <p:cNvPr id="6" name="正方形/長方形 5"/>
          <p:cNvSpPr/>
          <p:nvPr/>
        </p:nvSpPr>
        <p:spPr>
          <a:xfrm>
            <a:off x="300038" y="981075"/>
            <a:ext cx="8737600" cy="646113"/>
          </a:xfrm>
          <a:prstGeom prst="rect">
            <a:avLst/>
          </a:prstGeom>
          <a:ln>
            <a:solidFill>
              <a:schemeClr val="tx2">
                <a:lumMod val="50000"/>
              </a:schemeClr>
            </a:solidFill>
          </a:ln>
        </p:spPr>
        <p:txBody>
          <a:bodyPr>
            <a:spAutoFit/>
          </a:bodyPr>
          <a:lstStyle/>
          <a:p>
            <a:pPr eaLnBrk="1" hangingPunct="1">
              <a:defRPr/>
            </a:pPr>
            <a:r>
              <a:rPr lang="ja-JP" altLang="en-US" dirty="0">
                <a:solidFill>
                  <a:schemeClr val="tx1"/>
                </a:solidFill>
                <a:latin typeface="Arial" charset="0"/>
                <a:ea typeface="ＭＳ Ｐゴシック" charset="-128"/>
              </a:rPr>
              <a:t>＜便益＞　走行時間短縮、走行経費減少、交通事故減少</a:t>
            </a:r>
          </a:p>
          <a:p>
            <a:pPr eaLnBrk="1" hangingPunct="1">
              <a:defRPr/>
            </a:pPr>
            <a:r>
              <a:rPr lang="ja-JP" altLang="en-US" dirty="0">
                <a:solidFill>
                  <a:schemeClr val="tx1"/>
                </a:solidFill>
                <a:latin typeface="Arial" charset="0"/>
                <a:ea typeface="ＭＳ Ｐゴシック" charset="-128"/>
              </a:rPr>
              <a:t>＜費用＞　道路整備に係る事業費、維持管理費</a:t>
            </a:r>
          </a:p>
        </p:txBody>
      </p:sp>
      <p:sp>
        <p:nvSpPr>
          <p:cNvPr id="35844" name="テキスト ボックス 6"/>
          <p:cNvSpPr txBox="1">
            <a:spLocks noChangeArrowheads="1"/>
          </p:cNvSpPr>
          <p:nvPr/>
        </p:nvSpPr>
        <p:spPr bwMode="auto">
          <a:xfrm>
            <a:off x="4941888" y="1846263"/>
            <a:ext cx="387985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3000"/>
              </a:lnSpc>
              <a:spcBef>
                <a:spcPct val="0"/>
              </a:spcBef>
              <a:buFontTx/>
              <a:buNone/>
            </a:pPr>
            <a:r>
              <a:rPr lang="ja-JP" altLang="en-US" sz="2000" dirty="0">
                <a:latin typeface="ＭＳ Ｐゴシック" panose="020B0600070205080204" pitchFamily="50" charset="-128"/>
              </a:rPr>
              <a:t>◆費用便益比　</a:t>
            </a:r>
            <a:endParaRPr lang="en-US" altLang="ja-JP" sz="2000" dirty="0">
              <a:latin typeface="ＭＳ Ｐゴシック" panose="020B0600070205080204" pitchFamily="50" charset="-128"/>
            </a:endParaRPr>
          </a:p>
          <a:p>
            <a:pPr eaLnBrk="1" hangingPunct="1">
              <a:lnSpc>
                <a:spcPts val="3000"/>
              </a:lnSpc>
              <a:spcBef>
                <a:spcPct val="0"/>
              </a:spcBef>
              <a:buFont typeface="Arial" panose="020B0604020202020204" pitchFamily="34" charset="0"/>
              <a:buNone/>
            </a:pPr>
            <a:r>
              <a:rPr lang="ja-JP" altLang="en-US" sz="2000" dirty="0">
                <a:latin typeface="ＭＳ Ｐゴシック" panose="020B0600070205080204" pitchFamily="50" charset="-128"/>
              </a:rPr>
              <a:t>　　</a:t>
            </a:r>
            <a:r>
              <a:rPr lang="en-US" altLang="ja-JP" sz="2000" dirty="0">
                <a:latin typeface="ＭＳ Ｐゴシック" panose="020B0600070205080204" pitchFamily="50" charset="-128"/>
              </a:rPr>
              <a:t>B/C </a:t>
            </a:r>
            <a:r>
              <a:rPr lang="en-US" altLang="ja-JP" sz="2000" dirty="0" smtClean="0">
                <a:latin typeface="ＭＳ Ｐゴシック" panose="020B0600070205080204" pitchFamily="50" charset="-128"/>
              </a:rPr>
              <a:t>=3.4</a:t>
            </a:r>
            <a:r>
              <a:rPr lang="en-US" altLang="ja-JP" sz="2000" dirty="0">
                <a:latin typeface="ＭＳ Ｐゴシック" panose="020B0600070205080204" pitchFamily="50" charset="-128"/>
              </a:rPr>
              <a:t>1</a:t>
            </a:r>
          </a:p>
        </p:txBody>
      </p:sp>
      <p:sp>
        <p:nvSpPr>
          <p:cNvPr id="13" name="正方形/長方形 12"/>
          <p:cNvSpPr/>
          <p:nvPr/>
        </p:nvSpPr>
        <p:spPr>
          <a:xfrm>
            <a:off x="287338" y="1928813"/>
            <a:ext cx="4681537" cy="4662815"/>
          </a:xfrm>
          <a:prstGeom prst="rect">
            <a:avLst/>
          </a:prstGeom>
          <a:ln>
            <a:solidFill>
              <a:schemeClr val="tx2">
                <a:lumMod val="50000"/>
              </a:schemeClr>
            </a:solidFill>
          </a:ln>
        </p:spPr>
        <p:txBody>
          <a:bodyPr>
            <a:spAutoFit/>
          </a:bodyPr>
          <a:lstStyle/>
          <a:p>
            <a:pPr eaLnBrk="1" hangingPunct="1">
              <a:lnSpc>
                <a:spcPct val="150000"/>
              </a:lnSpc>
              <a:tabLst>
                <a:tab pos="1968500" algn="l"/>
              </a:tabLst>
              <a:defRPr/>
            </a:pPr>
            <a:r>
              <a:rPr lang="ja-JP" altLang="en-US" b="1" dirty="0">
                <a:solidFill>
                  <a:schemeClr val="tx1"/>
                </a:solidFill>
                <a:latin typeface="+mj-ea"/>
                <a:ea typeface="ＭＳ Ｐゴシック" charset="-128"/>
              </a:rPr>
              <a:t>○算出条件等</a:t>
            </a: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使用</a:t>
            </a:r>
            <a:r>
              <a:rPr lang="ja-JP" altLang="en-US" dirty="0">
                <a:solidFill>
                  <a:schemeClr val="tx1"/>
                </a:solidFill>
                <a:latin typeface="+mj-ea"/>
                <a:ea typeface="+mj-ea"/>
              </a:rPr>
              <a:t>マニュアル</a:t>
            </a:r>
            <a:r>
              <a:rPr lang="en-US" altLang="ja-JP" dirty="0">
                <a:solidFill>
                  <a:schemeClr val="tx1"/>
                </a:solidFill>
                <a:latin typeface="+mj-ea"/>
                <a:ea typeface="+mj-ea"/>
              </a:rPr>
              <a:t>	</a:t>
            </a:r>
            <a:r>
              <a:rPr lang="ja-JP" altLang="en-US" dirty="0">
                <a:solidFill>
                  <a:schemeClr val="tx1"/>
                </a:solidFill>
                <a:latin typeface="+mj-ea"/>
                <a:ea typeface="+mj-ea"/>
              </a:rPr>
              <a:t>：費用便益分析マニュアル</a:t>
            </a:r>
          </a:p>
          <a:p>
            <a:pPr algn="r" eaLnBrk="1" hangingPunct="1">
              <a:lnSpc>
                <a:spcPct val="150000"/>
              </a:lnSpc>
              <a:tabLst>
                <a:tab pos="1968500" algn="l"/>
              </a:tabLst>
              <a:defRPr/>
            </a:pPr>
            <a:r>
              <a:rPr lang="ja-JP" altLang="en-US" dirty="0">
                <a:solidFill>
                  <a:schemeClr val="tx1"/>
                </a:solidFill>
                <a:latin typeface="+mj-ea"/>
                <a:ea typeface="+mj-ea"/>
              </a:rPr>
              <a:t>　　　　　</a:t>
            </a:r>
            <a:r>
              <a:rPr lang="en-US" altLang="zh-CN" dirty="0">
                <a:solidFill>
                  <a:schemeClr val="tx1"/>
                </a:solidFill>
                <a:latin typeface="ＭＳ Ｐゴシック" panose="020B0600070205080204" pitchFamily="50" charset="-128"/>
              </a:rPr>
              <a:t> </a:t>
            </a:r>
            <a:r>
              <a:rPr lang="zh-CN" altLang="en-US" dirty="0">
                <a:solidFill>
                  <a:schemeClr val="tx1"/>
                </a:solidFill>
                <a:latin typeface="ＭＳ Ｐゴシック" panose="020B0600070205080204" pitchFamily="50" charset="-128"/>
              </a:rPr>
              <a:t>（国土交通省</a:t>
            </a:r>
            <a:r>
              <a:rPr lang="ja-JP" altLang="en-US" dirty="0">
                <a:solidFill>
                  <a:schemeClr val="tx1"/>
                </a:solidFill>
                <a:latin typeface="ＭＳ Ｐゴシック" panose="020B0600070205080204" pitchFamily="50" charset="-128"/>
              </a:rPr>
              <a:t>令和４年</a:t>
            </a:r>
            <a:r>
              <a:rPr lang="en-US" altLang="zh-CN" dirty="0">
                <a:solidFill>
                  <a:schemeClr val="tx1"/>
                </a:solidFill>
                <a:latin typeface="ＭＳ Ｐゴシック" panose="020B0600070205080204" pitchFamily="50" charset="-128"/>
              </a:rPr>
              <a:t>2</a:t>
            </a:r>
            <a:r>
              <a:rPr lang="zh-CN" altLang="en-US" dirty="0">
                <a:solidFill>
                  <a:schemeClr val="tx1"/>
                </a:solidFill>
                <a:latin typeface="ＭＳ Ｐゴシック" panose="020B0600070205080204" pitchFamily="50" charset="-128"/>
              </a:rPr>
              <a:t>月）</a:t>
            </a:r>
          </a:p>
          <a:p>
            <a:pPr eaLnBrk="1" hangingPunct="1">
              <a:lnSpc>
                <a:spcPct val="150000"/>
              </a:lnSpc>
              <a:tabLst>
                <a:tab pos="1968500" algn="l"/>
              </a:tabLst>
              <a:defRPr/>
            </a:pPr>
            <a:r>
              <a:rPr lang="zh-TW" altLang="en-US" dirty="0">
                <a:solidFill>
                  <a:schemeClr val="tx1"/>
                </a:solidFill>
                <a:latin typeface="ＭＳ Ｐゴシック" panose="020B0600070205080204" pitchFamily="50" charset="-128"/>
              </a:rPr>
              <a:t>基準年</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ja-JP" altLang="en-US" dirty="0" smtClean="0">
                <a:solidFill>
                  <a:schemeClr val="tx1"/>
                </a:solidFill>
                <a:latin typeface="ＭＳ Ｐゴシック" panose="020B0600070205080204" pitchFamily="50" charset="-128"/>
              </a:rPr>
              <a:t>令和５年</a:t>
            </a:r>
            <a:r>
              <a:rPr lang="zh-TW" altLang="en-US" dirty="0" smtClean="0">
                <a:solidFill>
                  <a:schemeClr val="tx1"/>
                </a:solidFill>
                <a:latin typeface="ＭＳ Ｐゴシック" panose="020B0600070205080204" pitchFamily="50" charset="-128"/>
              </a:rPr>
              <a:t>度</a:t>
            </a:r>
            <a:endParaRPr lang="en-US" altLang="zh-TW" dirty="0" smtClean="0">
              <a:solidFill>
                <a:schemeClr val="tx1"/>
              </a:solidFill>
              <a:latin typeface="ＭＳ Ｐゴシック" panose="020B0600070205080204" pitchFamily="50" charset="-128"/>
            </a:endParaRPr>
          </a:p>
          <a:p>
            <a:pPr eaLnBrk="1" hangingPunct="1">
              <a:lnSpc>
                <a:spcPct val="150000"/>
              </a:lnSpc>
              <a:tabLst>
                <a:tab pos="1968500" algn="l"/>
              </a:tabLst>
              <a:defRPr/>
            </a:pPr>
            <a:r>
              <a:rPr lang="zh-TW" altLang="en-US" dirty="0" smtClean="0">
                <a:solidFill>
                  <a:schemeClr val="tx1"/>
                </a:solidFill>
                <a:latin typeface="ＭＳ Ｐゴシック" panose="020B0600070205080204" pitchFamily="50" charset="-128"/>
              </a:rPr>
              <a:t>検討</a:t>
            </a:r>
            <a:r>
              <a:rPr lang="zh-TW" altLang="en-US" dirty="0">
                <a:solidFill>
                  <a:schemeClr val="tx1"/>
                </a:solidFill>
                <a:latin typeface="ＭＳ Ｐゴシック" panose="020B0600070205080204" pitchFamily="50" charset="-128"/>
              </a:rPr>
              <a:t>期間</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en-US" altLang="zh-TW" dirty="0">
                <a:solidFill>
                  <a:schemeClr val="tx1"/>
                </a:solidFill>
                <a:latin typeface="ＭＳ Ｐゴシック" panose="020B0600070205080204" pitchFamily="50" charset="-128"/>
              </a:rPr>
              <a:t>50</a:t>
            </a:r>
            <a:r>
              <a:rPr lang="zh-TW" altLang="en-US" dirty="0">
                <a:solidFill>
                  <a:schemeClr val="tx1"/>
                </a:solidFill>
                <a:latin typeface="ＭＳ Ｐゴシック" panose="020B0600070205080204" pitchFamily="50" charset="-128"/>
              </a:rPr>
              <a:t>年間</a:t>
            </a:r>
          </a:p>
          <a:p>
            <a:pPr eaLnBrk="1" hangingPunct="1">
              <a:lnSpc>
                <a:spcPct val="150000"/>
              </a:lnSpc>
              <a:tabLst>
                <a:tab pos="1968500" algn="l"/>
              </a:tabLst>
              <a:defRPr/>
            </a:pPr>
            <a:r>
              <a:rPr lang="zh-CN" altLang="en-US" dirty="0">
                <a:solidFill>
                  <a:schemeClr val="tx1"/>
                </a:solidFill>
                <a:latin typeface="ＭＳ Ｐゴシック" panose="020B0600070205080204" pitchFamily="50" charset="-128"/>
              </a:rPr>
              <a:t>社会的割引率</a:t>
            </a:r>
            <a:r>
              <a:rPr lang="en-US" altLang="zh-CN" dirty="0">
                <a:solidFill>
                  <a:schemeClr val="tx1"/>
                </a:solidFill>
                <a:latin typeface="ＭＳ Ｐゴシック" panose="020B0600070205080204" pitchFamily="50" charset="-128"/>
              </a:rPr>
              <a:t>	</a:t>
            </a:r>
            <a:r>
              <a:rPr lang="ja-JP" altLang="en-US" dirty="0">
                <a:solidFill>
                  <a:schemeClr val="tx1"/>
                </a:solidFill>
                <a:latin typeface="ＭＳ Ｐゴシック" panose="020B0600070205080204" pitchFamily="50" charset="-128"/>
              </a:rPr>
              <a:t>：４</a:t>
            </a:r>
            <a:r>
              <a:rPr lang="zh-CN" altLang="en-US" dirty="0">
                <a:solidFill>
                  <a:schemeClr val="tx1"/>
                </a:solidFill>
                <a:latin typeface="ＭＳ Ｐゴシック" panose="020B0600070205080204" pitchFamily="50" charset="-128"/>
              </a:rPr>
              <a:t>％</a:t>
            </a:r>
          </a:p>
          <a:p>
            <a:pPr eaLnBrk="1" hangingPunct="1">
              <a:lnSpc>
                <a:spcPct val="150000"/>
              </a:lnSpc>
              <a:tabLst>
                <a:tab pos="1968500" algn="l"/>
              </a:tabLst>
              <a:defRPr/>
            </a:pPr>
            <a:r>
              <a:rPr lang="zh-TW" altLang="en-US" dirty="0">
                <a:solidFill>
                  <a:schemeClr val="tx1"/>
                </a:solidFill>
                <a:latin typeface="ＭＳ Ｐゴシック" panose="020B0600070205080204" pitchFamily="50" charset="-128"/>
              </a:rPr>
              <a:t>交通量推計時点</a:t>
            </a:r>
            <a:r>
              <a:rPr lang="ja-JP" altLang="en-US" dirty="0">
                <a:solidFill>
                  <a:schemeClr val="tx1"/>
                </a:solidFill>
                <a:latin typeface="ＭＳ Ｐゴシック" panose="020B0600070205080204" pitchFamily="50" charset="-128"/>
              </a:rPr>
              <a:t>　　 </a:t>
            </a:r>
            <a:r>
              <a:rPr lang="zh-TW" altLang="en-US" dirty="0">
                <a:solidFill>
                  <a:schemeClr val="tx1"/>
                </a:solidFill>
                <a:latin typeface="ＭＳ Ｐゴシック" panose="020B0600070205080204" pitchFamily="50" charset="-128"/>
              </a:rPr>
              <a:t>：</a:t>
            </a:r>
            <a:r>
              <a:rPr lang="ja-JP" altLang="en-US" dirty="0">
                <a:solidFill>
                  <a:schemeClr val="tx1"/>
                </a:solidFill>
                <a:latin typeface="ＭＳ Ｐゴシック" panose="020B0600070205080204" pitchFamily="50" charset="-128"/>
              </a:rPr>
              <a:t>令和</a:t>
            </a:r>
            <a:r>
              <a:rPr lang="en-US" altLang="ja-JP" dirty="0">
                <a:solidFill>
                  <a:schemeClr val="tx1"/>
                </a:solidFill>
                <a:latin typeface="ＭＳ Ｐゴシック" panose="020B0600070205080204" pitchFamily="50" charset="-128"/>
              </a:rPr>
              <a:t>2</a:t>
            </a:r>
            <a:r>
              <a:rPr lang="en-US" altLang="ja-JP" dirty="0">
                <a:solidFill>
                  <a:schemeClr val="tx1"/>
                </a:solidFill>
                <a:latin typeface="ＭＳ Ｐゴシック" panose="020B0600070205080204" pitchFamily="50" charset="-128"/>
                <a:ea typeface="ＭＳ Ｐゴシック" charset="-128"/>
              </a:rPr>
              <a:t>2</a:t>
            </a:r>
            <a:r>
              <a:rPr lang="ja-JP" altLang="en-US" dirty="0">
                <a:solidFill>
                  <a:schemeClr val="tx1"/>
                </a:solidFill>
                <a:latin typeface="+mj-ea"/>
                <a:ea typeface="+mj-ea"/>
              </a:rPr>
              <a:t>年（</a:t>
            </a:r>
            <a:r>
              <a:rPr lang="en-US" altLang="ja-JP" dirty="0">
                <a:solidFill>
                  <a:schemeClr val="tx1"/>
                </a:solidFill>
                <a:latin typeface="+mj-ea"/>
                <a:ea typeface="+mj-ea"/>
              </a:rPr>
              <a:t>2040</a:t>
            </a:r>
            <a:r>
              <a:rPr lang="ja-JP" altLang="en-US" dirty="0">
                <a:solidFill>
                  <a:schemeClr val="tx1"/>
                </a:solidFill>
                <a:latin typeface="+mj-ea"/>
                <a:ea typeface="+mj-ea"/>
              </a:rPr>
              <a:t>年）度</a:t>
            </a:r>
            <a:endParaRPr lang="en-US" altLang="ja-JP" dirty="0">
              <a:solidFill>
                <a:schemeClr val="tx1"/>
              </a:solidFill>
              <a:latin typeface="+mj-ea"/>
              <a:ea typeface="+mj-ea"/>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推計に用いた</a:t>
            </a:r>
            <a:r>
              <a:rPr lang="ja-JP" altLang="en-US" dirty="0" smtClean="0">
                <a:solidFill>
                  <a:schemeClr val="tx1"/>
                </a:solidFill>
                <a:latin typeface="ＭＳ Ｐゴシック" panose="020B0600070205080204" pitchFamily="50" charset="-128"/>
                <a:ea typeface="ＭＳ Ｐゴシック" charset="-128"/>
              </a:rPr>
              <a:t>資料</a:t>
            </a:r>
            <a:r>
              <a:rPr lang="ja-JP" altLang="en-US" dirty="0">
                <a:solidFill>
                  <a:schemeClr val="tx1"/>
                </a:solidFill>
                <a:latin typeface="ＭＳ Ｐゴシック" panose="020B0600070205080204" pitchFamily="50" charset="-128"/>
                <a:ea typeface="ＭＳ Ｐゴシック" charset="-128"/>
              </a:rPr>
              <a:t>　</a:t>
            </a:r>
            <a:r>
              <a:rPr lang="ja-JP" altLang="en-US" dirty="0" smtClean="0">
                <a:solidFill>
                  <a:schemeClr val="tx1"/>
                </a:solidFill>
                <a:latin typeface="ＭＳ Ｐゴシック" panose="020B0600070205080204" pitchFamily="50" charset="-128"/>
                <a:ea typeface="ＭＳ Ｐゴシック" charset="-128"/>
              </a:rPr>
              <a:t> ：</a:t>
            </a:r>
            <a:r>
              <a:rPr lang="ja-JP" altLang="en-US" dirty="0">
                <a:solidFill>
                  <a:schemeClr val="tx1"/>
                </a:solidFill>
                <a:latin typeface="ＭＳ Ｐゴシック" panose="020B0600070205080204" pitchFamily="50" charset="-128"/>
                <a:ea typeface="ＭＳ Ｐゴシック" charset="-128"/>
              </a:rPr>
              <a:t>平成</a:t>
            </a:r>
            <a:r>
              <a:rPr lang="en-US" altLang="ja-JP" dirty="0">
                <a:solidFill>
                  <a:schemeClr val="tx1"/>
                </a:solidFill>
                <a:latin typeface="ＭＳ Ｐゴシック" panose="020B0600070205080204" pitchFamily="50" charset="-128"/>
                <a:ea typeface="ＭＳ Ｐゴシック" charset="-128"/>
              </a:rPr>
              <a:t>27</a:t>
            </a:r>
            <a:r>
              <a:rPr lang="ja-JP" altLang="en-US" dirty="0" smtClean="0">
                <a:solidFill>
                  <a:schemeClr val="tx1"/>
                </a:solidFill>
                <a:latin typeface="ＭＳ Ｐゴシック" panose="020B0600070205080204" pitchFamily="50" charset="-128"/>
                <a:ea typeface="ＭＳ Ｐゴシック" charset="-128"/>
              </a:rPr>
              <a:t>年度全国道路・</a:t>
            </a:r>
            <a:endParaRPr lang="en-US" altLang="ja-JP" dirty="0" smtClean="0">
              <a:solidFill>
                <a:schemeClr val="tx1"/>
              </a:solidFill>
              <a:latin typeface="ＭＳ Ｐゴシック" panose="020B0600070205080204" pitchFamily="50" charset="-128"/>
              <a:ea typeface="ＭＳ Ｐゴシック" charset="-128"/>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　</a:t>
            </a:r>
            <a:r>
              <a:rPr lang="ja-JP" altLang="en-US" dirty="0" smtClean="0">
                <a:solidFill>
                  <a:schemeClr val="tx1"/>
                </a:solidFill>
                <a:latin typeface="ＭＳ Ｐゴシック" panose="020B0600070205080204" pitchFamily="50" charset="-128"/>
                <a:ea typeface="ＭＳ Ｐゴシック" charset="-128"/>
              </a:rPr>
              <a:t>　　　　　　　　　　　　　街路交通情勢調査</a:t>
            </a:r>
            <a:endParaRPr lang="en-US" altLang="ja-JP" dirty="0">
              <a:solidFill>
                <a:schemeClr val="tx1"/>
              </a:solidFill>
              <a:latin typeface="ＭＳ Ｐゴシック" panose="020B0600070205080204" pitchFamily="50" charset="-128"/>
              <a:ea typeface="ＭＳ Ｐゴシック" charset="-128"/>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rPr>
              <a:t>全体</a:t>
            </a:r>
            <a:r>
              <a:rPr lang="zh-TW" altLang="en-US" dirty="0">
                <a:solidFill>
                  <a:schemeClr val="tx1"/>
                </a:solidFill>
                <a:latin typeface="ＭＳ Ｐゴシック" panose="020B0600070205080204" pitchFamily="50" charset="-128"/>
              </a:rPr>
              <a:t>事業費</a:t>
            </a:r>
            <a:r>
              <a:rPr lang="ja-JP" altLang="en-US" dirty="0">
                <a:solidFill>
                  <a:schemeClr val="tx1"/>
                </a:solidFill>
                <a:latin typeface="ＭＳ Ｐゴシック" panose="020B0600070205080204" pitchFamily="50" charset="-128"/>
                <a:ea typeface="ＭＳ Ｐゴシック" charset="-128"/>
              </a:rPr>
              <a:t>　　　　　 </a:t>
            </a:r>
            <a:r>
              <a:rPr lang="zh-TW" altLang="en-US" dirty="0">
                <a:solidFill>
                  <a:schemeClr val="tx1"/>
                </a:solidFill>
                <a:latin typeface="ＭＳ Ｐゴシック" panose="020B0600070205080204" pitchFamily="50" charset="-128"/>
                <a:ea typeface="ＭＳ Ｐゴシック" charset="-128"/>
              </a:rPr>
              <a:t>：</a:t>
            </a:r>
            <a:r>
              <a:rPr lang="ja-JP" altLang="en-US" dirty="0" smtClean="0">
                <a:solidFill>
                  <a:schemeClr val="tx1"/>
                </a:solidFill>
                <a:latin typeface="ＭＳ Ｐゴシック" panose="020B0600070205080204" pitchFamily="50" charset="-128"/>
                <a:ea typeface="ＭＳ Ｐゴシック" charset="-128"/>
              </a:rPr>
              <a:t>約</a:t>
            </a:r>
            <a:r>
              <a:rPr lang="en-US" altLang="ja-JP" dirty="0" smtClean="0">
                <a:solidFill>
                  <a:schemeClr val="tx1"/>
                </a:solidFill>
                <a:latin typeface="ＭＳ Ｐゴシック" panose="020B0600070205080204" pitchFamily="50" charset="-128"/>
                <a:ea typeface="ＭＳ Ｐゴシック" charset="-128"/>
              </a:rPr>
              <a:t>169</a:t>
            </a:r>
            <a:r>
              <a:rPr lang="ja-JP" altLang="en-US" dirty="0" smtClean="0">
                <a:solidFill>
                  <a:schemeClr val="tx1"/>
                </a:solidFill>
                <a:latin typeface="ＭＳ Ｐゴシック" panose="020B0600070205080204" pitchFamily="50" charset="-128"/>
                <a:ea typeface="ＭＳ Ｐゴシック" charset="-128"/>
              </a:rPr>
              <a:t>億円（単純価値）</a:t>
            </a:r>
            <a:endParaRPr lang="en-US" altLang="ja-JP" dirty="0">
              <a:solidFill>
                <a:schemeClr val="tx1"/>
              </a:solidFill>
              <a:latin typeface="ＭＳ Ｐゴシック" panose="020B0600070205080204" pitchFamily="50" charset="-128"/>
              <a:ea typeface="ＭＳ Ｐゴシック" charset="-128"/>
            </a:endParaRPr>
          </a:p>
          <a:p>
            <a:pPr eaLnBrk="1" hangingPunct="1">
              <a:lnSpc>
                <a:spcPct val="150000"/>
              </a:lnSpc>
              <a:tabLst>
                <a:tab pos="1968500" algn="l"/>
              </a:tabLst>
              <a:defRPr/>
            </a:pPr>
            <a:r>
              <a:rPr lang="ja-JP" altLang="en-US" dirty="0">
                <a:solidFill>
                  <a:schemeClr val="tx1"/>
                </a:solidFill>
                <a:latin typeface="ＭＳ Ｐゴシック" panose="020B0600070205080204" pitchFamily="50" charset="-128"/>
                <a:ea typeface="ＭＳ Ｐゴシック" charset="-128"/>
              </a:rPr>
              <a:t>維持管理費</a:t>
            </a:r>
            <a:r>
              <a:rPr lang="en-US" altLang="ja-JP" dirty="0">
                <a:solidFill>
                  <a:schemeClr val="tx1"/>
                </a:solidFill>
                <a:latin typeface="ＭＳ Ｐゴシック" panose="020B0600070205080204" pitchFamily="50" charset="-128"/>
                <a:ea typeface="ＭＳ Ｐゴシック" charset="-128"/>
              </a:rPr>
              <a:t>	</a:t>
            </a:r>
            <a:r>
              <a:rPr lang="ja-JP" altLang="en-US" dirty="0">
                <a:solidFill>
                  <a:schemeClr val="tx1"/>
                </a:solidFill>
                <a:latin typeface="ＭＳ Ｐゴシック" panose="020B0600070205080204" pitchFamily="50" charset="-128"/>
                <a:ea typeface="ＭＳ Ｐゴシック" charset="-128"/>
              </a:rPr>
              <a:t>：約</a:t>
            </a:r>
            <a:r>
              <a:rPr lang="en-US" altLang="ja-JP" dirty="0" smtClean="0">
                <a:solidFill>
                  <a:schemeClr val="tx1"/>
                </a:solidFill>
                <a:latin typeface="ＭＳ Ｐゴシック" panose="020B0600070205080204" pitchFamily="50" charset="-128"/>
                <a:ea typeface="ＭＳ Ｐゴシック" charset="-128"/>
              </a:rPr>
              <a:t>862</a:t>
            </a:r>
            <a:r>
              <a:rPr lang="ja-JP" altLang="en-US" dirty="0" smtClean="0">
                <a:solidFill>
                  <a:schemeClr val="tx1"/>
                </a:solidFill>
                <a:latin typeface="ＭＳ Ｐゴシック" panose="020B0600070205080204" pitchFamily="50" charset="-128"/>
                <a:ea typeface="ＭＳ Ｐゴシック" charset="-128"/>
              </a:rPr>
              <a:t>万</a:t>
            </a:r>
            <a:r>
              <a:rPr lang="ja-JP" altLang="en-US" dirty="0">
                <a:solidFill>
                  <a:schemeClr val="tx1"/>
                </a:solidFill>
                <a:latin typeface="ＭＳ Ｐゴシック" panose="020B0600070205080204" pitchFamily="50" charset="-128"/>
                <a:ea typeface="ＭＳ Ｐゴシック" charset="-128"/>
              </a:rPr>
              <a:t>円</a:t>
            </a:r>
            <a:r>
              <a:rPr lang="en-US" altLang="ja-JP" dirty="0">
                <a:solidFill>
                  <a:schemeClr val="tx1"/>
                </a:solidFill>
                <a:latin typeface="ＭＳ Ｐゴシック" panose="020B0600070205080204" pitchFamily="50" charset="-128"/>
                <a:ea typeface="ＭＳ Ｐゴシック" charset="-128"/>
              </a:rPr>
              <a:t>/</a:t>
            </a:r>
            <a:r>
              <a:rPr lang="ja-JP" altLang="en-US" dirty="0">
                <a:solidFill>
                  <a:schemeClr val="tx1"/>
                </a:solidFill>
                <a:latin typeface="ＭＳ Ｐゴシック" panose="020B0600070205080204" pitchFamily="50" charset="-128"/>
                <a:ea typeface="ＭＳ Ｐゴシック" charset="-128"/>
              </a:rPr>
              <a:t>年</a:t>
            </a:r>
            <a:endParaRPr lang="en-US" altLang="ja-JP" dirty="0">
              <a:solidFill>
                <a:schemeClr val="tx1"/>
              </a:solidFill>
              <a:latin typeface="ＭＳ Ｐゴシック" panose="020B0600070205080204" pitchFamily="50" charset="-128"/>
              <a:ea typeface="ＭＳ Ｐゴシック" charset="-128"/>
            </a:endParaRPr>
          </a:p>
        </p:txBody>
      </p:sp>
      <p:sp>
        <p:nvSpPr>
          <p:cNvPr id="35846"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C0D2E24-9FE1-40C3-BF02-C9E6AEFB3EF3}" type="slidenum">
              <a:rPr lang="ja-JP" altLang="en-US" sz="2000" smtClean="0">
                <a:latin typeface="Arial" panose="020B0604020202020204" pitchFamily="34" charset="0"/>
              </a:rPr>
              <a:pPr>
                <a:spcBef>
                  <a:spcPct val="0"/>
                </a:spcBef>
                <a:buFontTx/>
                <a:buNone/>
              </a:pPr>
              <a:t>12</a:t>
            </a:fld>
            <a:endParaRPr lang="ja-JP" altLang="en-US" sz="2000" smtClean="0">
              <a:latin typeface="Arial" panose="020B0604020202020204" pitchFamily="34" charset="0"/>
            </a:endParaRPr>
          </a:p>
        </p:txBody>
      </p:sp>
      <p:sp>
        <p:nvSpPr>
          <p:cNvPr id="15"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5848" name="テキスト ボックス 7"/>
          <p:cNvSpPr txBox="1">
            <a:spLocks noChangeArrowheads="1"/>
          </p:cNvSpPr>
          <p:nvPr/>
        </p:nvSpPr>
        <p:spPr bwMode="auto">
          <a:xfrm>
            <a:off x="4968875" y="4425950"/>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ＭＳ Ｐゴシック" panose="020B0600070205080204" pitchFamily="50" charset="-128"/>
              </a:rPr>
              <a:t>◆</a:t>
            </a:r>
            <a:r>
              <a:rPr lang="ja-JP" altLang="en-US" sz="2000">
                <a:latin typeface="Arial" panose="020B0604020202020204" pitchFamily="34" charset="0"/>
              </a:rPr>
              <a:t>費用（</a:t>
            </a:r>
            <a:r>
              <a:rPr lang="en-US" altLang="ja-JP" sz="2000">
                <a:latin typeface="Arial" panose="020B0604020202020204" pitchFamily="34" charset="0"/>
              </a:rPr>
              <a:t>C</a:t>
            </a:r>
            <a:r>
              <a:rPr lang="ja-JP" altLang="en-US" sz="2000">
                <a:latin typeface="Arial" panose="020B0604020202020204" pitchFamily="34" charset="0"/>
              </a:rPr>
              <a:t>）</a:t>
            </a:r>
          </a:p>
        </p:txBody>
      </p:sp>
      <p:sp>
        <p:nvSpPr>
          <p:cNvPr id="35849" name="テキスト ボックス 9"/>
          <p:cNvSpPr txBox="1">
            <a:spLocks noChangeArrowheads="1"/>
          </p:cNvSpPr>
          <p:nvPr/>
        </p:nvSpPr>
        <p:spPr bwMode="auto">
          <a:xfrm>
            <a:off x="4941888" y="2627313"/>
            <a:ext cx="1382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a:latin typeface="ＭＳ Ｐゴシック" panose="020B0600070205080204" pitchFamily="50" charset="-128"/>
              </a:rPr>
              <a:t>◆</a:t>
            </a:r>
            <a:r>
              <a:rPr lang="ja-JP" altLang="en-US" sz="2000">
                <a:latin typeface="Arial" panose="020B0604020202020204" pitchFamily="34" charset="0"/>
              </a:rPr>
              <a:t>便益（</a:t>
            </a:r>
            <a:r>
              <a:rPr lang="en-US" altLang="ja-JP" sz="2000">
                <a:latin typeface="Arial" panose="020B0604020202020204" pitchFamily="34" charset="0"/>
              </a:rPr>
              <a:t>B</a:t>
            </a:r>
            <a:r>
              <a:rPr lang="ja-JP" altLang="en-US" sz="2000">
                <a:latin typeface="Arial" panose="020B0604020202020204" pitchFamily="34" charset="0"/>
              </a:rPr>
              <a:t>）</a:t>
            </a:r>
          </a:p>
        </p:txBody>
      </p:sp>
      <p:graphicFrame>
        <p:nvGraphicFramePr>
          <p:cNvPr id="17" name="表 16"/>
          <p:cNvGraphicFramePr>
            <a:graphicFrameLocks noGrp="1"/>
          </p:cNvGraphicFramePr>
          <p:nvPr>
            <p:extLst>
              <p:ext uri="{D42A27DB-BD31-4B8C-83A1-F6EECF244321}">
                <p14:modId xmlns:p14="http://schemas.microsoft.com/office/powerpoint/2010/main" val="3353633193"/>
              </p:ext>
            </p:extLst>
          </p:nvPr>
        </p:nvGraphicFramePr>
        <p:xfrm>
          <a:off x="5148263" y="4813300"/>
          <a:ext cx="3673476" cy="1371600"/>
        </p:xfrm>
        <a:graphic>
          <a:graphicData uri="http://schemas.openxmlformats.org/drawingml/2006/table">
            <a:tbl>
              <a:tblPr firstRow="1" bandRow="1">
                <a:tableStyleId>{5940675A-B579-460E-94D1-54222C63F5DA}</a:tableStyleId>
              </a:tblPr>
              <a:tblGrid>
                <a:gridCol w="212219">
                  <a:extLst>
                    <a:ext uri="{9D8B030D-6E8A-4147-A177-3AD203B41FA5}">
                      <a16:colId xmlns:a16="http://schemas.microsoft.com/office/drawing/2014/main" val="20000"/>
                    </a:ext>
                  </a:extLst>
                </a:gridCol>
                <a:gridCol w="1732563">
                  <a:extLst>
                    <a:ext uri="{9D8B030D-6E8A-4147-A177-3AD203B41FA5}">
                      <a16:colId xmlns:a16="http://schemas.microsoft.com/office/drawing/2014/main" val="20001"/>
                    </a:ext>
                  </a:extLst>
                </a:gridCol>
                <a:gridCol w="1728694">
                  <a:extLst>
                    <a:ext uri="{9D8B030D-6E8A-4147-A177-3AD203B41FA5}">
                      <a16:colId xmlns:a16="http://schemas.microsoft.com/office/drawing/2014/main" val="20002"/>
                    </a:ext>
                  </a:extLst>
                </a:gridCol>
              </a:tblGrid>
              <a:tr h="335264">
                <a:tc gridSpan="2">
                  <a:txBody>
                    <a:bodyP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総費用</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mpd="sng">
                      <a:noFill/>
                    </a:lnB>
                  </a:tcPr>
                </a:tc>
                <a:tc hMerge="1">
                  <a:txBody>
                    <a:bodyPr/>
                    <a:lstStyle/>
                    <a:p>
                      <a:endParaRPr kumimoji="1" lang="ja-JP" altLang="en-US"/>
                    </a:p>
                  </a:txBody>
                  <a:tcPr/>
                </a:tc>
                <a:tc>
                  <a:txBody>
                    <a:bodyPr/>
                    <a:lstStyle/>
                    <a:p>
                      <a:pPr algn="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136.2</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0"/>
                  </a:ext>
                </a:extLst>
              </a:tr>
              <a:tr h="5181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全体事業費</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（現在価値）</a:t>
                      </a:r>
                    </a:p>
                  </a:txBody>
                  <a:tcPr marL="91456" marR="914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dirty="0" smtClean="0">
                          <a:solidFill>
                            <a:schemeClr val="tx1"/>
                          </a:solidFill>
                          <a:latin typeface="HG丸ｺﾞｼｯｸM-PRO" panose="020F0600000000000000" pitchFamily="50" charset="-128"/>
                          <a:ea typeface="HG丸ｺﾞｼｯｸM-PRO" panose="020F0600000000000000" pitchFamily="50" charset="-128"/>
                        </a:rPr>
                        <a:t>134.9</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1"/>
                  </a:ext>
                </a:extLst>
              </a:tr>
              <a:tr h="518168">
                <a:tc>
                  <a:txBody>
                    <a:bodyPr/>
                    <a:lstStyle/>
                    <a:p>
                      <a:pPr algn="ct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維持管理費（</a:t>
                      </a:r>
                      <a:r>
                        <a:rPr kumimoji="1" lang="en-US" altLang="ja-JP"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50</a:t>
                      </a:r>
                      <a:r>
                        <a:rPr kumimoji="1" lang="ja-JP" altLang="en-US" sz="1400" b="0" i="0" u="none" strike="noStrike" kern="1200" cap="none" spc="0" normalizeH="0" baseline="0" noProof="0" dirty="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年間、現在価値）</a:t>
                      </a:r>
                    </a:p>
                  </a:txBody>
                  <a:tcPr marL="91456" marR="91456" marT="45696" marB="4569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1.3</a:t>
                      </a: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億円</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56" marR="91456" marT="45696" marB="45696"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8" name="表 17"/>
          <p:cNvGraphicFramePr>
            <a:graphicFrameLocks noGrp="1"/>
          </p:cNvGraphicFramePr>
          <p:nvPr/>
        </p:nvGraphicFramePr>
        <p:xfrm>
          <a:off x="5148263" y="3021013"/>
          <a:ext cx="3673476" cy="1341448"/>
        </p:xfrm>
        <a:graphic>
          <a:graphicData uri="http://schemas.openxmlformats.org/drawingml/2006/table">
            <a:tbl>
              <a:tblPr firstRow="1" bandRow="1">
                <a:tableStyleId>{5940675A-B579-460E-94D1-54222C63F5DA}</a:tableStyleId>
              </a:tblPr>
              <a:tblGrid>
                <a:gridCol w="216088">
                  <a:extLst>
                    <a:ext uri="{9D8B030D-6E8A-4147-A177-3AD203B41FA5}">
                      <a16:colId xmlns:a16="http://schemas.microsoft.com/office/drawing/2014/main" val="20000"/>
                    </a:ext>
                  </a:extLst>
                </a:gridCol>
                <a:gridCol w="1728694">
                  <a:extLst>
                    <a:ext uri="{9D8B030D-6E8A-4147-A177-3AD203B41FA5}">
                      <a16:colId xmlns:a16="http://schemas.microsoft.com/office/drawing/2014/main" val="20001"/>
                    </a:ext>
                  </a:extLst>
                </a:gridCol>
                <a:gridCol w="1728694">
                  <a:extLst>
                    <a:ext uri="{9D8B030D-6E8A-4147-A177-3AD203B41FA5}">
                      <a16:colId xmlns:a16="http://schemas.microsoft.com/office/drawing/2014/main" val="20002"/>
                    </a:ext>
                  </a:extLst>
                </a:gridCol>
              </a:tblGrid>
              <a:tr h="335359">
                <a:tc gridSpan="2">
                  <a:txBody>
                    <a:bodyPr/>
                    <a:lstStyle/>
                    <a:p>
                      <a:pPr marL="0" algn="ct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総便益</a:t>
                      </a:r>
                      <a:endParaRPr kumimoji="1" lang="en-US" altLang="ja-JP"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lnB w="12700" cmpd="sng">
                      <a:noFill/>
                    </a:lnB>
                  </a:tcPr>
                </a:tc>
                <a:tc hMerge="1">
                  <a:txBody>
                    <a:bodyPr/>
                    <a:lstStyle/>
                    <a:p>
                      <a:pPr marL="0" algn="ctr" defTabSz="914400" rtl="0" eaLnBrk="1" latinLnBrk="0" hangingPunct="1"/>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464.1</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a:txBody>
                  <a:tcPr marL="91483" marR="91483" marT="45761" marB="45761" anchor="ctr"/>
                </a:tc>
                <a:extLst>
                  <a:ext uri="{0D108BD9-81ED-4DB2-BD59-A6C34878D82A}">
                    <a16:rowId xmlns:a16="http://schemas.microsoft.com/office/drawing/2014/main" val="10000"/>
                  </a:ext>
                </a:extLst>
              </a:tr>
              <a:tr h="335359">
                <a:tc rowSpan="3">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lnT w="12700" cmpd="sng">
                      <a:noFill/>
                    </a:lnT>
                  </a:tcPr>
                </a:tc>
                <a:tc>
                  <a:txBody>
                    <a:bodyPr/>
                    <a:lstStyle/>
                    <a:p>
                      <a:pPr marL="0" algn="ctr" defTabSz="914400" rtl="0" eaLnBrk="1" latinLnBrk="0" hangingPunct="1"/>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走行時間短縮便益</a:t>
                      </a:r>
                    </a:p>
                  </a:txBody>
                  <a:tcPr marL="91483" marR="91483"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430.1</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tc>
                <a:extLst>
                  <a:ext uri="{0D108BD9-81ED-4DB2-BD59-A6C34878D82A}">
                    <a16:rowId xmlns:a16="http://schemas.microsoft.com/office/drawing/2014/main" val="10001"/>
                  </a:ext>
                </a:extLst>
              </a:tr>
              <a:tr h="335359">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走行経費減少便益</a:t>
                      </a:r>
                    </a:p>
                  </a:txBody>
                  <a:tcPr marL="91483" marR="91483" marT="45761" marB="45761" anchor="ctr"/>
                </a:tc>
                <a:tc>
                  <a:txBody>
                    <a:bodyPr/>
                    <a:lstStyle/>
                    <a:p>
                      <a:pPr marL="0" algn="r" defTabSz="914400" rtl="0" eaLnBrk="1" latinLnBrk="0" hangingPunct="1"/>
                      <a:r>
                        <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rPr>
                        <a:t>　</a:t>
                      </a:r>
                      <a:r>
                        <a:rPr kumimoji="1" lang="en-US" altLang="ja-JP" sz="1600" kern="1200" dirty="0" smtClean="0">
                          <a:solidFill>
                            <a:schemeClr val="tx1"/>
                          </a:solidFill>
                          <a:latin typeface="HG丸ｺﾞｼｯｸM-PRO" panose="020F0600000000000000" pitchFamily="50" charset="-128"/>
                          <a:ea typeface="HG丸ｺﾞｼｯｸM-PRO" panose="020F0600000000000000" pitchFamily="50" charset="-128"/>
                          <a:cs typeface="+mn-cs"/>
                        </a:rPr>
                        <a:t>31.4</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tc>
                <a:extLst>
                  <a:ext uri="{0D108BD9-81ED-4DB2-BD59-A6C34878D82A}">
                    <a16:rowId xmlns:a16="http://schemas.microsoft.com/office/drawing/2014/main" val="10002"/>
                  </a:ext>
                </a:extLst>
              </a:tr>
              <a:tr h="335359">
                <a:tc vMerge="1">
                  <a:txBody>
                    <a:bodyPr/>
                    <a:lstStyle/>
                    <a:p>
                      <a:pPr marL="0" algn="ctr" defTabSz="914400" rtl="0" eaLnBrk="1" latinLnBrk="0" hangingPunct="1"/>
                      <a:endPar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56" marR="91456" marT="45761" marB="45761" anchor="ctr"/>
                </a:tc>
                <a:tc>
                  <a:txBody>
                    <a:bodyPr/>
                    <a:lstStyle/>
                    <a:p>
                      <a:pPr marL="0" algn="ctr" defTabSz="914400" rtl="0" eaLnBrk="1" latinLnBrk="0" hangingPunct="1"/>
                      <a:r>
                        <a:rPr kumimoji="1" lang="ja-JP" altLang="en-US" sz="1400" kern="1200" dirty="0">
                          <a:solidFill>
                            <a:schemeClr val="tx1"/>
                          </a:solidFill>
                          <a:latin typeface="HG丸ｺﾞｼｯｸM-PRO" panose="020F0600000000000000" pitchFamily="50" charset="-128"/>
                          <a:ea typeface="HG丸ｺﾞｼｯｸM-PRO" panose="020F0600000000000000" pitchFamily="50" charset="-128"/>
                          <a:cs typeface="+mn-cs"/>
                        </a:rPr>
                        <a:t>交通事故減少便益</a:t>
                      </a:r>
                    </a:p>
                  </a:txBody>
                  <a:tcPr marL="91483" marR="91483" marT="45761" marB="45761" anchor="ctr"/>
                </a:tc>
                <a:tc>
                  <a:txBody>
                    <a:bodyPr/>
                    <a:lstStyle/>
                    <a:p>
                      <a:pPr marL="0" algn="r" defTabSz="914400" rtl="0" eaLnBrk="1" latinLnBrk="0" hangingPunct="1"/>
                      <a:r>
                        <a:rPr kumimoji="1" lang="en-US" altLang="ja-JP" sz="1600" kern="1200" baseline="0" dirty="0" smtClean="0">
                          <a:solidFill>
                            <a:schemeClr val="tx1"/>
                          </a:solidFill>
                          <a:latin typeface="HG丸ｺﾞｼｯｸM-PRO" panose="020F0600000000000000" pitchFamily="50" charset="-128"/>
                          <a:ea typeface="HG丸ｺﾞｼｯｸM-PRO" panose="020F0600000000000000" pitchFamily="50" charset="-128"/>
                          <a:cs typeface="+mn-cs"/>
                        </a:rPr>
                        <a:t>2.5</a:t>
                      </a:r>
                      <a:r>
                        <a:rPr kumimoji="1" lang="ja-JP" altLang="en-US" sz="1600" kern="1200" dirty="0" smtClean="0">
                          <a:solidFill>
                            <a:schemeClr val="tx1"/>
                          </a:solidFill>
                          <a:latin typeface="HG丸ｺﾞｼｯｸM-PRO" panose="020F0600000000000000" pitchFamily="50" charset="-128"/>
                          <a:ea typeface="HG丸ｺﾞｼｯｸM-PRO" panose="020F0600000000000000" pitchFamily="50" charset="-128"/>
                          <a:cs typeface="+mn-cs"/>
                        </a:rPr>
                        <a:t>億円</a:t>
                      </a:r>
                      <a:endParaRPr kumimoji="1" lang="ja-JP" altLang="en-US" sz="1600" kern="1200" dirty="0">
                        <a:solidFill>
                          <a:schemeClr val="tx1"/>
                        </a:solidFill>
                        <a:latin typeface="HG丸ｺﾞｼｯｸM-PRO" panose="020F0600000000000000" pitchFamily="50" charset="-128"/>
                        <a:ea typeface="HG丸ｺﾞｼｯｸM-PRO" panose="020F0600000000000000" pitchFamily="50" charset="-128"/>
                        <a:cs typeface="+mn-cs"/>
                      </a:endParaRPr>
                    </a:p>
                  </a:txBody>
                  <a:tcPr marL="91483" marR="91483" marT="45761" marB="45761" anchor="ctr"/>
                </a:tc>
                <a:extLst>
                  <a:ext uri="{0D108BD9-81ED-4DB2-BD59-A6C34878D82A}">
                    <a16:rowId xmlns:a16="http://schemas.microsoft.com/office/drawing/2014/main" val="10003"/>
                  </a:ext>
                </a:extLst>
              </a:tr>
            </a:tbl>
          </a:graphicData>
        </a:graphic>
      </p:graphicFrame>
      <p:sp>
        <p:nvSpPr>
          <p:cNvPr id="14" name="テキスト ボックス 33">
            <a:extLst>
              <a:ext uri="{FF2B5EF4-FFF2-40B4-BE49-F238E27FC236}">
                <a16:creationId xmlns:a16="http://schemas.microsoft.com/office/drawing/2014/main" id="{4814B86C-9199-A33A-A171-EBC60707DE45}"/>
              </a:ext>
            </a:extLst>
          </p:cNvPr>
          <p:cNvSpPr>
            <a:spLocks noChangeArrowheads="1"/>
          </p:cNvSpPr>
          <p:nvPr/>
        </p:nvSpPr>
        <p:spPr bwMode="auto">
          <a:xfrm>
            <a:off x="5090034" y="6387386"/>
            <a:ext cx="2736647"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Arial" panose="020B0604020202020204" pitchFamily="34" charset="0"/>
              </a:rPr>
              <a:t>※</a:t>
            </a:r>
            <a:r>
              <a:rPr lang="ja-JP" altLang="en-US" sz="1200" dirty="0">
                <a:latin typeface="Arial" panose="020B0604020202020204" pitchFamily="34" charset="0"/>
              </a:rPr>
              <a:t>総費用及び総便益は</a:t>
            </a:r>
            <a:endParaRPr lang="en-US" altLang="ja-JP" sz="1200" dirty="0">
              <a:latin typeface="Arial" panose="020B0604020202020204" pitchFamily="34" charset="0"/>
            </a:endParaRPr>
          </a:p>
          <a:p>
            <a:pPr eaLnBrk="1" hangingPunct="1">
              <a:spcBef>
                <a:spcPct val="0"/>
              </a:spcBef>
              <a:buFontTx/>
              <a:buNone/>
            </a:pPr>
            <a:r>
              <a:rPr lang="ja-JP" altLang="en-US" sz="1200" dirty="0">
                <a:latin typeface="Arial" panose="020B0604020202020204" pitchFamily="34" charset="0"/>
              </a:rPr>
              <a:t>　 基準年の価値に換算した現在価値額</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1495425"/>
            <a:ext cx="4181475" cy="40497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7891" name="正方形/長方形 4"/>
          <p:cNvSpPr>
            <a:spLocks noChangeArrowheads="1"/>
          </p:cNvSpPr>
          <p:nvPr/>
        </p:nvSpPr>
        <p:spPr bwMode="auto">
          <a:xfrm>
            <a:off x="6350" y="549275"/>
            <a:ext cx="431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dirty="0">
                <a:latin typeface="HGSｺﾞｼｯｸM" panose="020B0600000000000000" pitchFamily="50" charset="-128"/>
                <a:ea typeface="HGSｺﾞｼｯｸM" panose="020B0600000000000000" pitchFamily="50" charset="-128"/>
              </a:rPr>
              <a:t>■</a:t>
            </a:r>
            <a:r>
              <a:rPr lang="ja-JP" altLang="en-US" sz="2000" b="1" dirty="0">
                <a:latin typeface="Arial" panose="020B0604020202020204" pitchFamily="34" charset="0"/>
              </a:rPr>
              <a:t>事業の投資効果（費用便益分析）③</a:t>
            </a:r>
          </a:p>
        </p:txBody>
      </p:sp>
      <p:sp>
        <p:nvSpPr>
          <p:cNvPr id="6" name="正方形/長方形 5"/>
          <p:cNvSpPr/>
          <p:nvPr/>
        </p:nvSpPr>
        <p:spPr>
          <a:xfrm>
            <a:off x="6910388" y="587375"/>
            <a:ext cx="2171700" cy="306388"/>
          </a:xfrm>
          <a:prstGeom prst="rect">
            <a:avLst/>
          </a:prstGeom>
          <a:ln>
            <a:solidFill>
              <a:schemeClr val="tx2">
                <a:lumMod val="50000"/>
              </a:schemeClr>
            </a:solidFill>
          </a:ln>
        </p:spPr>
        <p:txBody>
          <a:bodyPr>
            <a:spAutoFit/>
          </a:bodyPr>
          <a:lstStyle/>
          <a:p>
            <a:pPr eaLnBrk="1" hangingPunct="1">
              <a:defRPr/>
            </a:pPr>
            <a:r>
              <a:rPr lang="ja-JP" altLang="en-US" sz="1400" dirty="0">
                <a:solidFill>
                  <a:schemeClr val="tx1"/>
                </a:solidFill>
                <a:latin typeface="Arial" charset="0"/>
                <a:ea typeface="ＭＳ Ｐゴシック" charset="-128"/>
              </a:rPr>
              <a:t>交通量図　　（単位：百台）</a:t>
            </a:r>
          </a:p>
        </p:txBody>
      </p:sp>
      <p:sp>
        <p:nvSpPr>
          <p:cNvPr id="37893"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E6C2BB43-278E-4402-BF8D-5CFB6232C645}" type="slidenum">
              <a:rPr lang="ja-JP" altLang="en-US" sz="2000" smtClean="0">
                <a:latin typeface="Arial" panose="020B0604020202020204" pitchFamily="34" charset="0"/>
              </a:rPr>
              <a:pPr>
                <a:spcBef>
                  <a:spcPct val="0"/>
                </a:spcBef>
                <a:buFontTx/>
                <a:buNone/>
              </a:pPr>
              <a:t>13</a:t>
            </a:fld>
            <a:endParaRPr lang="ja-JP" altLang="en-US" sz="2000" smtClean="0">
              <a:latin typeface="Arial" panose="020B0604020202020204" pitchFamily="34" charset="0"/>
            </a:endParaRPr>
          </a:p>
        </p:txBody>
      </p:sp>
      <p:sp>
        <p:nvSpPr>
          <p:cNvPr id="15"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102" name="フリーフォーム 101"/>
          <p:cNvSpPr/>
          <p:nvPr/>
        </p:nvSpPr>
        <p:spPr>
          <a:xfrm>
            <a:off x="231775" y="2071688"/>
            <a:ext cx="3903663" cy="2728912"/>
          </a:xfrm>
          <a:custGeom>
            <a:avLst/>
            <a:gdLst>
              <a:gd name="connsiteX0" fmla="*/ 0 w 3799268"/>
              <a:gd name="connsiteY0" fmla="*/ 103031 h 3258355"/>
              <a:gd name="connsiteX1" fmla="*/ 734096 w 3799268"/>
              <a:gd name="connsiteY1" fmla="*/ 193183 h 3258355"/>
              <a:gd name="connsiteX2" fmla="*/ 1133341 w 3799268"/>
              <a:gd name="connsiteY2" fmla="*/ 103031 h 3258355"/>
              <a:gd name="connsiteX3" fmla="*/ 3078051 w 3799268"/>
              <a:gd name="connsiteY3" fmla="*/ 0 h 3258355"/>
              <a:gd name="connsiteX4" fmla="*/ 3206839 w 3799268"/>
              <a:gd name="connsiteY4" fmla="*/ 77273 h 3258355"/>
              <a:gd name="connsiteX5" fmla="*/ 3528811 w 3799268"/>
              <a:gd name="connsiteY5" fmla="*/ 592428 h 3258355"/>
              <a:gd name="connsiteX6" fmla="*/ 3193960 w 3799268"/>
              <a:gd name="connsiteY6" fmla="*/ 1996225 h 3258355"/>
              <a:gd name="connsiteX7" fmla="*/ 3181082 w 3799268"/>
              <a:gd name="connsiteY7" fmla="*/ 2150772 h 3258355"/>
              <a:gd name="connsiteX8" fmla="*/ 3799268 w 3799268"/>
              <a:gd name="connsiteY8" fmla="*/ 3258355 h 3258355"/>
              <a:gd name="connsiteX0" fmla="*/ 0 w 4455522"/>
              <a:gd name="connsiteY0" fmla="*/ 161973 h 3258355"/>
              <a:gd name="connsiteX1" fmla="*/ 1390350 w 4455522"/>
              <a:gd name="connsiteY1" fmla="*/ 193183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3734305 w 4455522"/>
              <a:gd name="connsiteY4" fmla="*/ 0 h 3258355"/>
              <a:gd name="connsiteX5" fmla="*/ 3863093 w 4455522"/>
              <a:gd name="connsiteY5" fmla="*/ 77273 h 3258355"/>
              <a:gd name="connsiteX6" fmla="*/ 4185065 w 4455522"/>
              <a:gd name="connsiteY6" fmla="*/ 592428 h 3258355"/>
              <a:gd name="connsiteX7" fmla="*/ 3850214 w 4455522"/>
              <a:gd name="connsiteY7" fmla="*/ 1996225 h 3258355"/>
              <a:gd name="connsiteX8" fmla="*/ 3837336 w 4455522"/>
              <a:gd name="connsiteY8" fmla="*/ 2150772 h 3258355"/>
              <a:gd name="connsiteX9" fmla="*/ 4455522 w 4455522"/>
              <a:gd name="connsiteY9"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25926 w 4455522"/>
              <a:gd name="connsiteY4" fmla="*/ 90795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73854 w 4455522"/>
              <a:gd name="connsiteY4" fmla="*/ 72376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85065 w 4455522"/>
              <a:gd name="connsiteY7" fmla="*/ 574009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40823 w 4455522"/>
              <a:gd name="connsiteY7" fmla="*/ 511384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18702 w 4455522"/>
              <a:gd name="connsiteY7" fmla="*/ 500333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55770 w 4455522"/>
              <a:gd name="connsiteY9" fmla="*/ 1937110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08483 w 4455522"/>
              <a:gd name="connsiteY9" fmla="*/ 1825882 h 3239936"/>
              <a:gd name="connsiteX10" fmla="*/ 3855770 w 4455522"/>
              <a:gd name="connsiteY10" fmla="*/ 1937110 h 3239936"/>
              <a:gd name="connsiteX11" fmla="*/ 4455522 w 4455522"/>
              <a:gd name="connsiteY11" fmla="*/ 3239936 h 3239936"/>
              <a:gd name="connsiteX0" fmla="*/ 0 w 4532945"/>
              <a:gd name="connsiteY0" fmla="*/ 143554 h 3166259"/>
              <a:gd name="connsiteX1" fmla="*/ 907377 w 4532945"/>
              <a:gd name="connsiteY1" fmla="*/ 45829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2945" h="3166259">
                <a:moveTo>
                  <a:pt x="0" y="143554"/>
                </a:moveTo>
                <a:lnTo>
                  <a:pt x="907377" y="45829"/>
                </a:lnTo>
                <a:lnTo>
                  <a:pt x="1623689" y="139870"/>
                </a:lnTo>
                <a:cubicBezTo>
                  <a:pt x="1778039" y="125968"/>
                  <a:pt x="1902894" y="78911"/>
                  <a:pt x="2057244" y="65009"/>
                </a:cubicBezTo>
                <a:cubicBezTo>
                  <a:pt x="2274766" y="53957"/>
                  <a:pt x="2256332" y="65009"/>
                  <a:pt x="2473854" y="53957"/>
                </a:cubicBezTo>
                <a:lnTo>
                  <a:pt x="3730619" y="0"/>
                </a:lnTo>
                <a:lnTo>
                  <a:pt x="3863093" y="58854"/>
                </a:lnTo>
                <a:lnTo>
                  <a:pt x="4133449" y="492965"/>
                </a:lnTo>
                <a:lnTo>
                  <a:pt x="3824407" y="1653628"/>
                </a:lnTo>
                <a:cubicBezTo>
                  <a:pt x="3828931" y="1697539"/>
                  <a:pt x="3803959" y="1781971"/>
                  <a:pt x="3808483" y="1825882"/>
                </a:cubicBezTo>
                <a:lnTo>
                  <a:pt x="3855770" y="1937110"/>
                </a:lnTo>
                <a:lnTo>
                  <a:pt x="4532945" y="3166259"/>
                </a:ln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04" name="フリーフォーム 103"/>
          <p:cNvSpPr/>
          <p:nvPr/>
        </p:nvSpPr>
        <p:spPr>
          <a:xfrm>
            <a:off x="1673225" y="1474788"/>
            <a:ext cx="1773238" cy="2997200"/>
          </a:xfrm>
          <a:custGeom>
            <a:avLst/>
            <a:gdLst>
              <a:gd name="connsiteX0" fmla="*/ 3683358 w 3683358"/>
              <a:gd name="connsiteY0" fmla="*/ 0 h 2730321"/>
              <a:gd name="connsiteX1" fmla="*/ 2820473 w 3683358"/>
              <a:gd name="connsiteY1" fmla="*/ 528034 h 2730321"/>
              <a:gd name="connsiteX2" fmla="*/ 2627290 w 3683358"/>
              <a:gd name="connsiteY2" fmla="*/ 721217 h 2730321"/>
              <a:gd name="connsiteX3" fmla="*/ 862885 w 3683358"/>
              <a:gd name="connsiteY3" fmla="*/ 1983347 h 2730321"/>
              <a:gd name="connsiteX4" fmla="*/ 515155 w 3683358"/>
              <a:gd name="connsiteY4" fmla="*/ 2356834 h 2730321"/>
              <a:gd name="connsiteX5" fmla="*/ 0 w 3683358"/>
              <a:gd name="connsiteY5"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862885 w 3683358"/>
              <a:gd name="connsiteY3" fmla="*/ 1983347 h 2730321"/>
              <a:gd name="connsiteX4" fmla="*/ 613169 w 3683358"/>
              <a:gd name="connsiteY4" fmla="*/ 2245471 h 2730321"/>
              <a:gd name="connsiteX5" fmla="*/ 0 w 3683358"/>
              <a:gd name="connsiteY5"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058044 w 3683358"/>
              <a:gd name="connsiteY3" fmla="*/ 1400129 h 2730321"/>
              <a:gd name="connsiteX4" fmla="*/ 862885 w 3683358"/>
              <a:gd name="connsiteY4" fmla="*/ 1983347 h 2730321"/>
              <a:gd name="connsiteX5" fmla="*/ 613169 w 3683358"/>
              <a:gd name="connsiteY5" fmla="*/ 2245471 h 2730321"/>
              <a:gd name="connsiteX6" fmla="*/ 0 w 3683358"/>
              <a:gd name="connsiteY6"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058044 w 3683358"/>
              <a:gd name="connsiteY3" fmla="*/ 1400129 h 2730321"/>
              <a:gd name="connsiteX4" fmla="*/ 745268 w 3683358"/>
              <a:gd name="connsiteY4" fmla="*/ 1956466 h 2730321"/>
              <a:gd name="connsiteX5" fmla="*/ 613169 w 3683358"/>
              <a:gd name="connsiteY5" fmla="*/ 2245471 h 2730321"/>
              <a:gd name="connsiteX6" fmla="*/ 0 w 3683358"/>
              <a:gd name="connsiteY6"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857837 w 3683358"/>
              <a:gd name="connsiteY3" fmla="*/ 724268 h 2730321"/>
              <a:gd name="connsiteX4" fmla="*/ 1058044 w 3683358"/>
              <a:gd name="connsiteY4" fmla="*/ 1400129 h 2730321"/>
              <a:gd name="connsiteX5" fmla="*/ 745268 w 3683358"/>
              <a:gd name="connsiteY5" fmla="*/ 1956466 h 2730321"/>
              <a:gd name="connsiteX6" fmla="*/ 613169 w 3683358"/>
              <a:gd name="connsiteY6" fmla="*/ 2245471 h 2730321"/>
              <a:gd name="connsiteX7" fmla="*/ 0 w 3683358"/>
              <a:gd name="connsiteY7"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857837 w 3683358"/>
              <a:gd name="connsiteY3" fmla="*/ 724268 h 2730321"/>
              <a:gd name="connsiteX4" fmla="*/ 1058044 w 3683358"/>
              <a:gd name="connsiteY4" fmla="*/ 1400129 h 2730321"/>
              <a:gd name="connsiteX5" fmla="*/ 745268 w 3683358"/>
              <a:gd name="connsiteY5" fmla="*/ 1956466 h 2730321"/>
              <a:gd name="connsiteX6" fmla="*/ 613169 w 3683358"/>
              <a:gd name="connsiteY6" fmla="*/ 2245471 h 2730321"/>
              <a:gd name="connsiteX7" fmla="*/ 0 w 3683358"/>
              <a:gd name="connsiteY7"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857837 w 3683358"/>
              <a:gd name="connsiteY3" fmla="*/ 724268 h 2730321"/>
              <a:gd name="connsiteX4" fmla="*/ 1058044 w 3683358"/>
              <a:gd name="connsiteY4" fmla="*/ 1400129 h 2730321"/>
              <a:gd name="connsiteX5" fmla="*/ 745268 w 3683358"/>
              <a:gd name="connsiteY5" fmla="*/ 1956466 h 2730321"/>
              <a:gd name="connsiteX6" fmla="*/ 613169 w 3683358"/>
              <a:gd name="connsiteY6" fmla="*/ 2245471 h 2730321"/>
              <a:gd name="connsiteX7" fmla="*/ 0 w 3683358"/>
              <a:gd name="connsiteY7" fmla="*/ 2730321 h 2730321"/>
              <a:gd name="connsiteX0" fmla="*/ 3683358 w 3683358"/>
              <a:gd name="connsiteY0" fmla="*/ 62166 h 2792487"/>
              <a:gd name="connsiteX1" fmla="*/ 2820473 w 3683358"/>
              <a:gd name="connsiteY1" fmla="*/ 590200 h 2792487"/>
              <a:gd name="connsiteX2" fmla="*/ 2141141 w 3683358"/>
              <a:gd name="connsiteY2" fmla="*/ 0 h 2792487"/>
              <a:gd name="connsiteX3" fmla="*/ 1857837 w 3683358"/>
              <a:gd name="connsiteY3" fmla="*/ 786434 h 2792487"/>
              <a:gd name="connsiteX4" fmla="*/ 1058044 w 3683358"/>
              <a:gd name="connsiteY4" fmla="*/ 1462295 h 2792487"/>
              <a:gd name="connsiteX5" fmla="*/ 745268 w 3683358"/>
              <a:gd name="connsiteY5" fmla="*/ 2018632 h 2792487"/>
              <a:gd name="connsiteX6" fmla="*/ 613169 w 3683358"/>
              <a:gd name="connsiteY6" fmla="*/ 2307637 h 2792487"/>
              <a:gd name="connsiteX7" fmla="*/ 0 w 3683358"/>
              <a:gd name="connsiteY7" fmla="*/ 2792487 h 2792487"/>
              <a:gd name="connsiteX0" fmla="*/ 3683358 w 3683358"/>
              <a:gd name="connsiteY0" fmla="*/ 62166 h 2792487"/>
              <a:gd name="connsiteX1" fmla="*/ 2820473 w 3683358"/>
              <a:gd name="connsiteY1" fmla="*/ 590200 h 2792487"/>
              <a:gd name="connsiteX2" fmla="*/ 2141141 w 3683358"/>
              <a:gd name="connsiteY2" fmla="*/ 0 h 2792487"/>
              <a:gd name="connsiteX3" fmla="*/ 1857837 w 3683358"/>
              <a:gd name="connsiteY3" fmla="*/ 786434 h 2792487"/>
              <a:gd name="connsiteX4" fmla="*/ 1058044 w 3683358"/>
              <a:gd name="connsiteY4" fmla="*/ 1462295 h 2792487"/>
              <a:gd name="connsiteX5" fmla="*/ 745268 w 3683358"/>
              <a:gd name="connsiteY5" fmla="*/ 2018632 h 2792487"/>
              <a:gd name="connsiteX6" fmla="*/ 613169 w 3683358"/>
              <a:gd name="connsiteY6" fmla="*/ 2307637 h 2792487"/>
              <a:gd name="connsiteX7" fmla="*/ 0 w 3683358"/>
              <a:gd name="connsiteY7" fmla="*/ 2792487 h 2792487"/>
              <a:gd name="connsiteX0" fmla="*/ 3683358 w 3683358"/>
              <a:gd name="connsiteY0" fmla="*/ 746884 h 3477205"/>
              <a:gd name="connsiteX1" fmla="*/ 2240232 w 3683358"/>
              <a:gd name="connsiteY1" fmla="*/ 0 h 3477205"/>
              <a:gd name="connsiteX2" fmla="*/ 2141141 w 3683358"/>
              <a:gd name="connsiteY2" fmla="*/ 684718 h 3477205"/>
              <a:gd name="connsiteX3" fmla="*/ 1857837 w 3683358"/>
              <a:gd name="connsiteY3" fmla="*/ 1471152 h 3477205"/>
              <a:gd name="connsiteX4" fmla="*/ 1058044 w 3683358"/>
              <a:gd name="connsiteY4" fmla="*/ 2147013 h 3477205"/>
              <a:gd name="connsiteX5" fmla="*/ 745268 w 3683358"/>
              <a:gd name="connsiteY5" fmla="*/ 2703350 h 3477205"/>
              <a:gd name="connsiteX6" fmla="*/ 613169 w 3683358"/>
              <a:gd name="connsiteY6" fmla="*/ 2992355 h 3477205"/>
              <a:gd name="connsiteX7" fmla="*/ 0 w 3683358"/>
              <a:gd name="connsiteY7" fmla="*/ 3477205 h 3477205"/>
              <a:gd name="connsiteX0" fmla="*/ 2264118 w 2264118"/>
              <a:gd name="connsiteY0" fmla="*/ 0 h 3651948"/>
              <a:gd name="connsiteX1" fmla="*/ 2240232 w 2264118"/>
              <a:gd name="connsiteY1" fmla="*/ 174743 h 3651948"/>
              <a:gd name="connsiteX2" fmla="*/ 2141141 w 2264118"/>
              <a:gd name="connsiteY2" fmla="*/ 859461 h 3651948"/>
              <a:gd name="connsiteX3" fmla="*/ 1857837 w 2264118"/>
              <a:gd name="connsiteY3" fmla="*/ 1645895 h 3651948"/>
              <a:gd name="connsiteX4" fmla="*/ 1058044 w 2264118"/>
              <a:gd name="connsiteY4" fmla="*/ 2321756 h 3651948"/>
              <a:gd name="connsiteX5" fmla="*/ 745268 w 2264118"/>
              <a:gd name="connsiteY5" fmla="*/ 2878093 h 3651948"/>
              <a:gd name="connsiteX6" fmla="*/ 613169 w 2264118"/>
              <a:gd name="connsiteY6" fmla="*/ 3167098 h 3651948"/>
              <a:gd name="connsiteX7" fmla="*/ 0 w 2264118"/>
              <a:gd name="connsiteY7" fmla="*/ 3651948 h 3651948"/>
              <a:gd name="connsiteX0" fmla="*/ 2189628 w 2189628"/>
              <a:gd name="connsiteY0" fmla="*/ 0 h 3625067"/>
              <a:gd name="connsiteX1" fmla="*/ 2165742 w 2189628"/>
              <a:gd name="connsiteY1" fmla="*/ 174743 h 3625067"/>
              <a:gd name="connsiteX2" fmla="*/ 2066651 w 2189628"/>
              <a:gd name="connsiteY2" fmla="*/ 859461 h 3625067"/>
              <a:gd name="connsiteX3" fmla="*/ 1783347 w 2189628"/>
              <a:gd name="connsiteY3" fmla="*/ 1645895 h 3625067"/>
              <a:gd name="connsiteX4" fmla="*/ 983554 w 2189628"/>
              <a:gd name="connsiteY4" fmla="*/ 2321756 h 3625067"/>
              <a:gd name="connsiteX5" fmla="*/ 670778 w 2189628"/>
              <a:gd name="connsiteY5" fmla="*/ 2878093 h 3625067"/>
              <a:gd name="connsiteX6" fmla="*/ 538679 w 2189628"/>
              <a:gd name="connsiteY6" fmla="*/ 3167098 h 3625067"/>
              <a:gd name="connsiteX7" fmla="*/ 0 w 2189628"/>
              <a:gd name="connsiteY7" fmla="*/ 3625067 h 3625067"/>
              <a:gd name="connsiteX0" fmla="*/ 2189628 w 2189628"/>
              <a:gd name="connsiteY0" fmla="*/ 0 h 3625067"/>
              <a:gd name="connsiteX1" fmla="*/ 2165742 w 2189628"/>
              <a:gd name="connsiteY1" fmla="*/ 174743 h 3625067"/>
              <a:gd name="connsiteX2" fmla="*/ 2066651 w 2189628"/>
              <a:gd name="connsiteY2" fmla="*/ 859461 h 3625067"/>
              <a:gd name="connsiteX3" fmla="*/ 1783347 w 2189628"/>
              <a:gd name="connsiteY3" fmla="*/ 1645895 h 3625067"/>
              <a:gd name="connsiteX4" fmla="*/ 983554 w 2189628"/>
              <a:gd name="connsiteY4" fmla="*/ 2321756 h 3625067"/>
              <a:gd name="connsiteX5" fmla="*/ 670778 w 2189628"/>
              <a:gd name="connsiteY5" fmla="*/ 2878093 h 3625067"/>
              <a:gd name="connsiteX6" fmla="*/ 538679 w 2189628"/>
              <a:gd name="connsiteY6" fmla="*/ 3167098 h 3625067"/>
              <a:gd name="connsiteX7" fmla="*/ 0 w 2189628"/>
              <a:gd name="connsiteY7" fmla="*/ 3625067 h 362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628" h="3625067">
                <a:moveTo>
                  <a:pt x="2189628" y="0"/>
                </a:moveTo>
                <a:lnTo>
                  <a:pt x="2165742" y="174743"/>
                </a:lnTo>
                <a:lnTo>
                  <a:pt x="2066651" y="859461"/>
                </a:lnTo>
                <a:cubicBezTo>
                  <a:pt x="2033630" y="1023370"/>
                  <a:pt x="1891986" y="1398339"/>
                  <a:pt x="1783347" y="1645895"/>
                </a:cubicBezTo>
                <a:cubicBezTo>
                  <a:pt x="1525726" y="1824330"/>
                  <a:pt x="1214069" y="2155431"/>
                  <a:pt x="983554" y="2321756"/>
                </a:cubicBezTo>
                <a:lnTo>
                  <a:pt x="670778" y="2878093"/>
                </a:lnTo>
                <a:lnTo>
                  <a:pt x="538679" y="3167098"/>
                </a:lnTo>
                <a:cubicBezTo>
                  <a:pt x="366961" y="3291594"/>
                  <a:pt x="128592" y="3477530"/>
                  <a:pt x="0" y="3625067"/>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05" name="フリーフォーム 104"/>
          <p:cNvSpPr/>
          <p:nvPr/>
        </p:nvSpPr>
        <p:spPr>
          <a:xfrm>
            <a:off x="2322513" y="3644900"/>
            <a:ext cx="381000" cy="392113"/>
          </a:xfrm>
          <a:custGeom>
            <a:avLst/>
            <a:gdLst>
              <a:gd name="connsiteX0" fmla="*/ 581025 w 581025"/>
              <a:gd name="connsiteY0" fmla="*/ 604837 h 604837"/>
              <a:gd name="connsiteX1" fmla="*/ 314325 w 581025"/>
              <a:gd name="connsiteY1" fmla="*/ 252412 h 604837"/>
              <a:gd name="connsiteX2" fmla="*/ 0 w 581025"/>
              <a:gd name="connsiteY2" fmla="*/ 0 h 604837"/>
              <a:gd name="connsiteX0" fmla="*/ 431901 w 431901"/>
              <a:gd name="connsiteY0" fmla="*/ 415108 h 415108"/>
              <a:gd name="connsiteX1" fmla="*/ 314325 w 431901"/>
              <a:gd name="connsiteY1" fmla="*/ 252412 h 415108"/>
              <a:gd name="connsiteX2" fmla="*/ 0 w 431901"/>
              <a:gd name="connsiteY2" fmla="*/ 0 h 415108"/>
              <a:gd name="connsiteX0" fmla="*/ 531570 w 531570"/>
              <a:gd name="connsiteY0" fmla="*/ 566473 h 566473"/>
              <a:gd name="connsiteX1" fmla="*/ 314325 w 531570"/>
              <a:gd name="connsiteY1" fmla="*/ 252412 h 566473"/>
              <a:gd name="connsiteX2" fmla="*/ 0 w 531570"/>
              <a:gd name="connsiteY2" fmla="*/ 0 h 566473"/>
            </a:gdLst>
            <a:ahLst/>
            <a:cxnLst>
              <a:cxn ang="0">
                <a:pos x="connsiteX0" y="connsiteY0"/>
              </a:cxn>
              <a:cxn ang="0">
                <a:pos x="connsiteX1" y="connsiteY1"/>
              </a:cxn>
              <a:cxn ang="0">
                <a:pos x="connsiteX2" y="connsiteY2"/>
              </a:cxn>
            </a:cxnLst>
            <a:rect l="l" t="t" r="r" b="b"/>
            <a:pathLst>
              <a:path w="531570" h="566473">
                <a:moveTo>
                  <a:pt x="531570" y="566473"/>
                </a:moveTo>
                <a:lnTo>
                  <a:pt x="314325" y="252412"/>
                </a:lnTo>
                <a:lnTo>
                  <a:pt x="0" y="0"/>
                </a:ln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08" name="テキスト ボックス 25"/>
          <p:cNvSpPr txBox="1">
            <a:spLocks noChangeArrowheads="1"/>
          </p:cNvSpPr>
          <p:nvPr/>
        </p:nvSpPr>
        <p:spPr bwMode="auto">
          <a:xfrm>
            <a:off x="501650" y="1893888"/>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大阪中央環状線</a:t>
            </a:r>
          </a:p>
        </p:txBody>
      </p:sp>
      <p:sp>
        <p:nvSpPr>
          <p:cNvPr id="109" name="テキスト ボックス 41"/>
          <p:cNvSpPr txBox="1">
            <a:spLocks noChangeArrowheads="1"/>
          </p:cNvSpPr>
          <p:nvPr/>
        </p:nvSpPr>
        <p:spPr bwMode="auto">
          <a:xfrm>
            <a:off x="117475" y="4654550"/>
            <a:ext cx="968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国道</a:t>
            </a:r>
            <a:r>
              <a:rPr lang="en-US" altLang="ja-JP" sz="1050" b="1" dirty="0" smtClean="0">
                <a:latin typeface="Arial" panose="020B0604020202020204" pitchFamily="34" charset="0"/>
              </a:rPr>
              <a:t>479</a:t>
            </a:r>
            <a:r>
              <a:rPr lang="ja-JP" altLang="en-US" sz="1050" b="1" dirty="0" smtClean="0">
                <a:latin typeface="Arial" panose="020B0604020202020204" pitchFamily="34" charset="0"/>
              </a:rPr>
              <a:t>号</a:t>
            </a:r>
          </a:p>
        </p:txBody>
      </p:sp>
      <p:sp>
        <p:nvSpPr>
          <p:cNvPr id="110" name="テキスト ボックス 45"/>
          <p:cNvSpPr txBox="1">
            <a:spLocks noChangeArrowheads="1"/>
          </p:cNvSpPr>
          <p:nvPr/>
        </p:nvSpPr>
        <p:spPr bwMode="auto">
          <a:xfrm rot="2755744">
            <a:off x="1468437" y="3400426"/>
            <a:ext cx="34607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大阪高槻京都線</a:t>
            </a:r>
          </a:p>
        </p:txBody>
      </p:sp>
      <p:sp>
        <p:nvSpPr>
          <p:cNvPr id="111" name="テキスト ボックス 46"/>
          <p:cNvSpPr txBox="1">
            <a:spLocks noChangeArrowheads="1"/>
          </p:cNvSpPr>
          <p:nvPr/>
        </p:nvSpPr>
        <p:spPr bwMode="auto">
          <a:xfrm rot="3289839">
            <a:off x="2277269" y="3558381"/>
            <a:ext cx="34607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十三高槻線</a:t>
            </a:r>
          </a:p>
        </p:txBody>
      </p:sp>
      <p:sp>
        <p:nvSpPr>
          <p:cNvPr id="113" name="正方形/長方形 112"/>
          <p:cNvSpPr/>
          <p:nvPr/>
        </p:nvSpPr>
        <p:spPr>
          <a:xfrm>
            <a:off x="949325" y="1052513"/>
            <a:ext cx="2606675" cy="369887"/>
          </a:xfrm>
          <a:prstGeom prst="rect">
            <a:avLst/>
          </a:prstGeom>
          <a:ln>
            <a:solidFill>
              <a:schemeClr val="tx2">
                <a:lumMod val="50000"/>
              </a:schemeClr>
            </a:solidFill>
          </a:ln>
        </p:spPr>
        <p:txBody>
          <a:bodyPr>
            <a:spAutoFit/>
          </a:bodyPr>
          <a:lstStyle/>
          <a:p>
            <a:pPr algn="ctr" eaLnBrk="1" hangingPunct="1">
              <a:defRPr/>
            </a:pPr>
            <a:r>
              <a:rPr lang="ja-JP" altLang="en-US" dirty="0">
                <a:solidFill>
                  <a:schemeClr val="tx1"/>
                </a:solidFill>
                <a:latin typeface="Arial" charset="0"/>
                <a:ea typeface="ＭＳ Ｐゴシック" charset="-128"/>
              </a:rPr>
              <a:t>岸部北工区　未整備</a:t>
            </a:r>
          </a:p>
        </p:txBody>
      </p:sp>
      <p:sp>
        <p:nvSpPr>
          <p:cNvPr id="114" name="正方形/長方形 113"/>
          <p:cNvSpPr/>
          <p:nvPr/>
        </p:nvSpPr>
        <p:spPr>
          <a:xfrm>
            <a:off x="5586413" y="1052513"/>
            <a:ext cx="2606675" cy="369887"/>
          </a:xfrm>
          <a:prstGeom prst="rect">
            <a:avLst/>
          </a:prstGeom>
          <a:ln>
            <a:solidFill>
              <a:schemeClr val="tx2">
                <a:lumMod val="50000"/>
              </a:schemeClr>
            </a:solidFill>
          </a:ln>
        </p:spPr>
        <p:txBody>
          <a:bodyPr>
            <a:spAutoFit/>
          </a:bodyPr>
          <a:lstStyle/>
          <a:p>
            <a:pPr algn="ctr" eaLnBrk="1" hangingPunct="1">
              <a:defRPr/>
            </a:pPr>
            <a:r>
              <a:rPr lang="ja-JP" altLang="en-US" dirty="0">
                <a:solidFill>
                  <a:schemeClr val="tx1"/>
                </a:solidFill>
                <a:latin typeface="Arial" charset="0"/>
                <a:ea typeface="ＭＳ Ｐゴシック" charset="-128"/>
              </a:rPr>
              <a:t>岸部北工区　整備済</a:t>
            </a:r>
          </a:p>
        </p:txBody>
      </p:sp>
      <p:sp>
        <p:nvSpPr>
          <p:cNvPr id="117" name="フリーフォーム 116"/>
          <p:cNvSpPr/>
          <p:nvPr/>
        </p:nvSpPr>
        <p:spPr>
          <a:xfrm>
            <a:off x="246063" y="4491038"/>
            <a:ext cx="1425575" cy="200025"/>
          </a:xfrm>
          <a:custGeom>
            <a:avLst/>
            <a:gdLst>
              <a:gd name="connsiteX0" fmla="*/ 1619250 w 1619250"/>
              <a:gd name="connsiteY0" fmla="*/ 704850 h 704850"/>
              <a:gd name="connsiteX1" fmla="*/ 1228725 w 1619250"/>
              <a:gd name="connsiteY1" fmla="*/ 152400 h 704850"/>
              <a:gd name="connsiteX2" fmla="*/ 1057275 w 1619250"/>
              <a:gd name="connsiteY2" fmla="*/ 0 h 704850"/>
              <a:gd name="connsiteX3" fmla="*/ 933450 w 1619250"/>
              <a:gd name="connsiteY3" fmla="*/ 200025 h 704850"/>
              <a:gd name="connsiteX4" fmla="*/ 0 w 1619250"/>
              <a:gd name="connsiteY4" fmla="*/ 180975 h 704850"/>
              <a:gd name="connsiteX0" fmla="*/ 1619250 w 1619250"/>
              <a:gd name="connsiteY0" fmla="*/ 704850 h 704850"/>
              <a:gd name="connsiteX1" fmla="*/ 1222375 w 1619250"/>
              <a:gd name="connsiteY1" fmla="*/ 152400 h 704850"/>
              <a:gd name="connsiteX2" fmla="*/ 1057275 w 1619250"/>
              <a:gd name="connsiteY2" fmla="*/ 0 h 704850"/>
              <a:gd name="connsiteX3" fmla="*/ 933450 w 1619250"/>
              <a:gd name="connsiteY3" fmla="*/ 200025 h 704850"/>
              <a:gd name="connsiteX4" fmla="*/ 0 w 1619250"/>
              <a:gd name="connsiteY4" fmla="*/ 180975 h 704850"/>
              <a:gd name="connsiteX0" fmla="*/ 2343150 w 2343150"/>
              <a:gd name="connsiteY0" fmla="*/ 1054100 h 1054100"/>
              <a:gd name="connsiteX1" fmla="*/ 1222375 w 2343150"/>
              <a:gd name="connsiteY1" fmla="*/ 152400 h 1054100"/>
              <a:gd name="connsiteX2" fmla="*/ 1057275 w 2343150"/>
              <a:gd name="connsiteY2" fmla="*/ 0 h 1054100"/>
              <a:gd name="connsiteX3" fmla="*/ 933450 w 2343150"/>
              <a:gd name="connsiteY3" fmla="*/ 200025 h 1054100"/>
              <a:gd name="connsiteX4" fmla="*/ 0 w 2343150"/>
              <a:gd name="connsiteY4" fmla="*/ 180975 h 1054100"/>
              <a:gd name="connsiteX0" fmla="*/ 2343150 w 2343150"/>
              <a:gd name="connsiteY0" fmla="*/ 1054100 h 1054100"/>
              <a:gd name="connsiteX1" fmla="*/ 2178845 w 2343150"/>
              <a:gd name="connsiteY1" fmla="*/ 835990 h 1054100"/>
              <a:gd name="connsiteX2" fmla="*/ 1222375 w 2343150"/>
              <a:gd name="connsiteY2" fmla="*/ 152400 h 1054100"/>
              <a:gd name="connsiteX3" fmla="*/ 1057275 w 2343150"/>
              <a:gd name="connsiteY3" fmla="*/ 0 h 1054100"/>
              <a:gd name="connsiteX4" fmla="*/ 933450 w 2343150"/>
              <a:gd name="connsiteY4" fmla="*/ 200025 h 1054100"/>
              <a:gd name="connsiteX5" fmla="*/ 0 w 2343150"/>
              <a:gd name="connsiteY5"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222375 w 2343150"/>
              <a:gd name="connsiteY3" fmla="*/ 152400 h 1054100"/>
              <a:gd name="connsiteX4" fmla="*/ 1057275 w 2343150"/>
              <a:gd name="connsiteY4" fmla="*/ 0 h 1054100"/>
              <a:gd name="connsiteX5" fmla="*/ 933450 w 2343150"/>
              <a:gd name="connsiteY5" fmla="*/ 200025 h 1054100"/>
              <a:gd name="connsiteX6" fmla="*/ 0 w 2343150"/>
              <a:gd name="connsiteY6"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493045 w 2343150"/>
              <a:gd name="connsiteY3" fmla="*/ 613740 h 1054100"/>
              <a:gd name="connsiteX4" fmla="*/ 1222375 w 2343150"/>
              <a:gd name="connsiteY4" fmla="*/ 152400 h 1054100"/>
              <a:gd name="connsiteX5" fmla="*/ 1057275 w 2343150"/>
              <a:gd name="connsiteY5" fmla="*/ 0 h 1054100"/>
              <a:gd name="connsiteX6" fmla="*/ 933450 w 2343150"/>
              <a:gd name="connsiteY6" fmla="*/ 200025 h 1054100"/>
              <a:gd name="connsiteX7" fmla="*/ 0 w 2343150"/>
              <a:gd name="connsiteY7"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493045 w 2343150"/>
              <a:gd name="connsiteY3" fmla="*/ 613740 h 1054100"/>
              <a:gd name="connsiteX4" fmla="*/ 1222375 w 2343150"/>
              <a:gd name="connsiteY4" fmla="*/ 152400 h 1054100"/>
              <a:gd name="connsiteX5" fmla="*/ 1057275 w 2343150"/>
              <a:gd name="connsiteY5" fmla="*/ 0 h 1054100"/>
              <a:gd name="connsiteX6" fmla="*/ 933450 w 2343150"/>
              <a:gd name="connsiteY6" fmla="*/ 200025 h 1054100"/>
              <a:gd name="connsiteX7" fmla="*/ 0 w 2343150"/>
              <a:gd name="connsiteY7"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493045 w 2343150"/>
              <a:gd name="connsiteY3" fmla="*/ 613740 h 1054100"/>
              <a:gd name="connsiteX4" fmla="*/ 1222375 w 2343150"/>
              <a:gd name="connsiteY4" fmla="*/ 152400 h 1054100"/>
              <a:gd name="connsiteX5" fmla="*/ 1057275 w 2343150"/>
              <a:gd name="connsiteY5" fmla="*/ 0 h 1054100"/>
              <a:gd name="connsiteX6" fmla="*/ 933450 w 2343150"/>
              <a:gd name="connsiteY6" fmla="*/ 200025 h 1054100"/>
              <a:gd name="connsiteX7" fmla="*/ 0 w 2343150"/>
              <a:gd name="connsiteY7"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493045 w 2343150"/>
              <a:gd name="connsiteY3" fmla="*/ 613740 h 1054100"/>
              <a:gd name="connsiteX4" fmla="*/ 1222375 w 2343150"/>
              <a:gd name="connsiteY4" fmla="*/ 165100 h 1054100"/>
              <a:gd name="connsiteX5" fmla="*/ 1057275 w 2343150"/>
              <a:gd name="connsiteY5" fmla="*/ 0 h 1054100"/>
              <a:gd name="connsiteX6" fmla="*/ 933450 w 2343150"/>
              <a:gd name="connsiteY6" fmla="*/ 200025 h 1054100"/>
              <a:gd name="connsiteX7" fmla="*/ 0 w 2343150"/>
              <a:gd name="connsiteY7" fmla="*/ 180975 h 1054100"/>
              <a:gd name="connsiteX0" fmla="*/ 2711450 w 2711450"/>
              <a:gd name="connsiteY0" fmla="*/ 1054100 h 1054100"/>
              <a:gd name="connsiteX1" fmla="*/ 2547145 w 2711450"/>
              <a:gd name="connsiteY1" fmla="*/ 835990 h 1054100"/>
              <a:gd name="connsiteX2" fmla="*/ 2147095 w 2711450"/>
              <a:gd name="connsiteY2" fmla="*/ 531190 h 1054100"/>
              <a:gd name="connsiteX3" fmla="*/ 1861345 w 2711450"/>
              <a:gd name="connsiteY3" fmla="*/ 613740 h 1054100"/>
              <a:gd name="connsiteX4" fmla="*/ 1590675 w 2711450"/>
              <a:gd name="connsiteY4" fmla="*/ 165100 h 1054100"/>
              <a:gd name="connsiteX5" fmla="*/ 1425575 w 2711450"/>
              <a:gd name="connsiteY5" fmla="*/ 0 h 1054100"/>
              <a:gd name="connsiteX6" fmla="*/ 1301750 w 2711450"/>
              <a:gd name="connsiteY6" fmla="*/ 200025 h 1054100"/>
              <a:gd name="connsiteX7" fmla="*/ 0 w 2711450"/>
              <a:gd name="connsiteY7" fmla="*/ 180975 h 1054100"/>
              <a:gd name="connsiteX0" fmla="*/ 2547145 w 2547145"/>
              <a:gd name="connsiteY0" fmla="*/ 835990 h 835990"/>
              <a:gd name="connsiteX1" fmla="*/ 2147095 w 2547145"/>
              <a:gd name="connsiteY1" fmla="*/ 531190 h 835990"/>
              <a:gd name="connsiteX2" fmla="*/ 1861345 w 2547145"/>
              <a:gd name="connsiteY2" fmla="*/ 613740 h 835990"/>
              <a:gd name="connsiteX3" fmla="*/ 1590675 w 2547145"/>
              <a:gd name="connsiteY3" fmla="*/ 165100 h 835990"/>
              <a:gd name="connsiteX4" fmla="*/ 1425575 w 2547145"/>
              <a:gd name="connsiteY4" fmla="*/ 0 h 835990"/>
              <a:gd name="connsiteX5" fmla="*/ 1301750 w 2547145"/>
              <a:gd name="connsiteY5" fmla="*/ 200025 h 835990"/>
              <a:gd name="connsiteX6" fmla="*/ 0 w 2547145"/>
              <a:gd name="connsiteY6" fmla="*/ 180975 h 835990"/>
              <a:gd name="connsiteX0" fmla="*/ 2147095 w 2147095"/>
              <a:gd name="connsiteY0" fmla="*/ 531190 h 614115"/>
              <a:gd name="connsiteX1" fmla="*/ 1861345 w 2147095"/>
              <a:gd name="connsiteY1" fmla="*/ 613740 h 614115"/>
              <a:gd name="connsiteX2" fmla="*/ 1590675 w 2147095"/>
              <a:gd name="connsiteY2" fmla="*/ 165100 h 614115"/>
              <a:gd name="connsiteX3" fmla="*/ 1425575 w 2147095"/>
              <a:gd name="connsiteY3" fmla="*/ 0 h 614115"/>
              <a:gd name="connsiteX4" fmla="*/ 1301750 w 2147095"/>
              <a:gd name="connsiteY4" fmla="*/ 200025 h 614115"/>
              <a:gd name="connsiteX5" fmla="*/ 0 w 2147095"/>
              <a:gd name="connsiteY5" fmla="*/ 180975 h 614115"/>
              <a:gd name="connsiteX0" fmla="*/ 1861345 w 1861345"/>
              <a:gd name="connsiteY0" fmla="*/ 613740 h 613740"/>
              <a:gd name="connsiteX1" fmla="*/ 1590675 w 1861345"/>
              <a:gd name="connsiteY1" fmla="*/ 165100 h 613740"/>
              <a:gd name="connsiteX2" fmla="*/ 1425575 w 1861345"/>
              <a:gd name="connsiteY2" fmla="*/ 0 h 613740"/>
              <a:gd name="connsiteX3" fmla="*/ 1301750 w 1861345"/>
              <a:gd name="connsiteY3" fmla="*/ 200025 h 613740"/>
              <a:gd name="connsiteX4" fmla="*/ 0 w 1861345"/>
              <a:gd name="connsiteY4" fmla="*/ 180975 h 613740"/>
              <a:gd name="connsiteX0" fmla="*/ 1590675 w 1590675"/>
              <a:gd name="connsiteY0" fmla="*/ 165100 h 200025"/>
              <a:gd name="connsiteX1" fmla="*/ 1425575 w 1590675"/>
              <a:gd name="connsiteY1" fmla="*/ 0 h 200025"/>
              <a:gd name="connsiteX2" fmla="*/ 1301750 w 1590675"/>
              <a:gd name="connsiteY2" fmla="*/ 200025 h 200025"/>
              <a:gd name="connsiteX3" fmla="*/ 0 w 1590675"/>
              <a:gd name="connsiteY3" fmla="*/ 180975 h 200025"/>
              <a:gd name="connsiteX0" fmla="*/ 1425575 w 1425575"/>
              <a:gd name="connsiteY0" fmla="*/ 0 h 200025"/>
              <a:gd name="connsiteX1" fmla="*/ 1301750 w 1425575"/>
              <a:gd name="connsiteY1" fmla="*/ 200025 h 200025"/>
              <a:gd name="connsiteX2" fmla="*/ 0 w 1425575"/>
              <a:gd name="connsiteY2" fmla="*/ 180975 h 200025"/>
            </a:gdLst>
            <a:ahLst/>
            <a:cxnLst>
              <a:cxn ang="0">
                <a:pos x="connsiteX0" y="connsiteY0"/>
              </a:cxn>
              <a:cxn ang="0">
                <a:pos x="connsiteX1" y="connsiteY1"/>
              </a:cxn>
              <a:cxn ang="0">
                <a:pos x="connsiteX2" y="connsiteY2"/>
              </a:cxn>
            </a:cxnLst>
            <a:rect l="l" t="t" r="r" b="b"/>
            <a:pathLst>
              <a:path w="1425575" h="200025">
                <a:moveTo>
                  <a:pt x="1425575" y="0"/>
                </a:moveTo>
                <a:lnTo>
                  <a:pt x="1301750" y="200025"/>
                </a:lnTo>
                <a:lnTo>
                  <a:pt x="0" y="180975"/>
                </a:lnTo>
              </a:path>
            </a:pathLst>
          </a:custGeom>
          <a:noFill/>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37934" name="テキスト ボックス 7"/>
          <p:cNvSpPr txBox="1">
            <a:spLocks noChangeArrowheads="1"/>
          </p:cNvSpPr>
          <p:nvPr/>
        </p:nvSpPr>
        <p:spPr bwMode="auto">
          <a:xfrm>
            <a:off x="107504" y="5805264"/>
            <a:ext cx="8934676" cy="646331"/>
          </a:xfrm>
          <a:prstGeom prst="rect">
            <a:avLst/>
          </a:prstGeom>
          <a:solidFill>
            <a:schemeClr val="bg1"/>
          </a:solidFill>
          <a:ln w="9525">
            <a:solidFill>
              <a:schemeClr val="tx1"/>
            </a:solid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buNone/>
            </a:pPr>
            <a:r>
              <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rPr>
              <a:t>〇本事業の整備により、周辺</a:t>
            </a:r>
            <a:r>
              <a:rPr lang="ja-JP" altLang="en-US" sz="1800" dirty="0" smtClean="0">
                <a:latin typeface="ＭＳ ゴシック" panose="020B0609070205080204" pitchFamily="49" charset="-128"/>
                <a:ea typeface="ＭＳ ゴシック" panose="020B0609070205080204" pitchFamily="49" charset="-128"/>
                <a:cs typeface="Meiryo UI" panose="020B0604030504040204" pitchFamily="50" charset="-128"/>
              </a:rPr>
              <a:t>の豊中</a:t>
            </a:r>
            <a:r>
              <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rPr>
              <a:t>摂津線</a:t>
            </a:r>
            <a:r>
              <a:rPr lang="en-US" altLang="ja-JP" sz="1800" dirty="0">
                <a:latin typeface="ＭＳ ゴシック" panose="020B0609070205080204" pitchFamily="49" charset="-128"/>
                <a:ea typeface="ＭＳ ゴシック" panose="020B0609070205080204" pitchFamily="49" charset="-128"/>
                <a:cs typeface="Meiryo UI" panose="020B0604030504040204" pitchFamily="50" charset="-128"/>
              </a:rPr>
              <a:t>(-69</a:t>
            </a:r>
            <a:r>
              <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rPr>
              <a:t>百台</a:t>
            </a:r>
            <a:r>
              <a:rPr lang="en-US" altLang="ja-JP" sz="18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800" dirty="0" err="1"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rPr>
              <a:t>茨木</a:t>
            </a:r>
            <a:r>
              <a:rPr lang="ja-JP" altLang="en-US" sz="1800" dirty="0" smtClean="0">
                <a:latin typeface="ＭＳ ゴシック" panose="020B0609070205080204" pitchFamily="49" charset="-128"/>
                <a:ea typeface="ＭＳ ゴシック" panose="020B0609070205080204" pitchFamily="49" charset="-128"/>
                <a:cs typeface="Meiryo UI" panose="020B0604030504040204" pitchFamily="50" charset="-128"/>
              </a:rPr>
              <a:t>摂津</a:t>
            </a:r>
            <a:r>
              <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rPr>
              <a:t>線</a:t>
            </a:r>
            <a:r>
              <a:rPr lang="en-US" altLang="ja-JP" sz="1800" dirty="0" smtClean="0">
                <a:latin typeface="ＭＳ ゴシック" panose="020B0609070205080204" pitchFamily="49" charset="-128"/>
                <a:ea typeface="ＭＳ ゴシック" panose="020B0609070205080204" pitchFamily="49" charset="-128"/>
                <a:cs typeface="Meiryo UI" panose="020B0604030504040204" pitchFamily="50" charset="-128"/>
              </a:rPr>
              <a:t>(-16</a:t>
            </a:r>
            <a:r>
              <a:rPr lang="ja-JP" altLang="en-US" sz="1800" dirty="0" smtClean="0">
                <a:latin typeface="ＭＳ ゴシック" panose="020B0609070205080204" pitchFamily="49" charset="-128"/>
                <a:ea typeface="ＭＳ ゴシック" panose="020B0609070205080204" pitchFamily="49" charset="-128"/>
                <a:cs typeface="Meiryo UI" panose="020B0604030504040204" pitchFamily="50" charset="-128"/>
              </a:rPr>
              <a:t>百台</a:t>
            </a:r>
            <a:r>
              <a:rPr lang="en-US" altLang="ja-JP" sz="18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800" dirty="0" err="1" smtClean="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800" dirty="0" smtClean="0">
                <a:latin typeface="ＭＳ ゴシック" panose="020B0609070205080204" pitchFamily="49" charset="-128"/>
                <a:ea typeface="ＭＳ ゴシック" panose="020B0609070205080204" pitchFamily="49" charset="-128"/>
                <a:cs typeface="Meiryo UI" panose="020B0604030504040204" pitchFamily="50" charset="-128"/>
              </a:rPr>
              <a:t>市道</a:t>
            </a:r>
            <a:r>
              <a:rPr lang="en-US" altLang="ja-JP" sz="1800" dirty="0" smtClean="0">
                <a:latin typeface="ＭＳ ゴシック" panose="020B0609070205080204" pitchFamily="49" charset="-128"/>
                <a:ea typeface="ＭＳ ゴシック" panose="020B0609070205080204" pitchFamily="49" charset="-128"/>
                <a:cs typeface="Meiryo UI" panose="020B0604030504040204" pitchFamily="50" charset="-128"/>
              </a:rPr>
              <a:t/>
            </a:r>
            <a:br>
              <a:rPr lang="en-US" altLang="ja-JP" sz="1800" dirty="0" smtClean="0">
                <a:latin typeface="ＭＳ ゴシック" panose="020B0609070205080204" pitchFamily="49" charset="-128"/>
                <a:ea typeface="ＭＳ ゴシック" panose="020B0609070205080204" pitchFamily="49" charset="-128"/>
                <a:cs typeface="Meiryo UI" panose="020B0604030504040204" pitchFamily="50" charset="-128"/>
              </a:rPr>
            </a:br>
            <a:r>
              <a:rPr lang="ja-JP" altLang="en-US" sz="1800" dirty="0" smtClean="0">
                <a:latin typeface="ＭＳ ゴシック" panose="020B0609070205080204" pitchFamily="49" charset="-128"/>
                <a:ea typeface="ＭＳ ゴシック" panose="020B0609070205080204" pitchFamily="49" charset="-128"/>
                <a:cs typeface="Meiryo UI" panose="020B0604030504040204" pitchFamily="50" charset="-128"/>
              </a:rPr>
              <a:t>　山田佐井寺岸部線（</a:t>
            </a:r>
            <a:r>
              <a:rPr lang="en-US" altLang="ja-JP" sz="1800" dirty="0" smtClean="0">
                <a:latin typeface="ＭＳ ゴシック" panose="020B0609070205080204" pitchFamily="49" charset="-128"/>
                <a:ea typeface="ＭＳ ゴシック" panose="020B0609070205080204" pitchFamily="49" charset="-128"/>
                <a:cs typeface="Meiryo UI" panose="020B0604030504040204" pitchFamily="50" charset="-128"/>
              </a:rPr>
              <a:t>-53</a:t>
            </a:r>
            <a:r>
              <a:rPr lang="ja-JP" altLang="en-US" sz="1800" dirty="0" smtClean="0">
                <a:latin typeface="ＭＳ ゴシック" panose="020B0609070205080204" pitchFamily="49" charset="-128"/>
                <a:ea typeface="ＭＳ ゴシック" panose="020B0609070205080204" pitchFamily="49" charset="-128"/>
                <a:cs typeface="Meiryo UI" panose="020B0604030504040204" pitchFamily="50" charset="-128"/>
              </a:rPr>
              <a:t>百台）など</a:t>
            </a:r>
            <a:r>
              <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rPr>
              <a:t>から豊中岸部線</a:t>
            </a:r>
            <a:r>
              <a:rPr lang="en-US" altLang="ja-JP" sz="1800" dirty="0" smtClean="0">
                <a:latin typeface="ＭＳ ゴシック" panose="020B0609070205080204" pitchFamily="49" charset="-128"/>
                <a:ea typeface="ＭＳ ゴシック" panose="020B0609070205080204" pitchFamily="49" charset="-128"/>
                <a:cs typeface="Meiryo UI" panose="020B0604030504040204" pitchFamily="50" charset="-128"/>
              </a:rPr>
              <a:t>(251</a:t>
            </a:r>
            <a:r>
              <a:rPr lang="ja-JP" altLang="en-US" sz="1800" dirty="0" smtClean="0">
                <a:latin typeface="ＭＳ ゴシック" panose="020B0609070205080204" pitchFamily="49" charset="-128"/>
                <a:ea typeface="ＭＳ ゴシック" panose="020B0609070205080204" pitchFamily="49" charset="-128"/>
                <a:cs typeface="Meiryo UI" panose="020B0604030504040204" pitchFamily="50" charset="-128"/>
              </a:rPr>
              <a:t>百台</a:t>
            </a:r>
            <a:r>
              <a:rPr lang="en-US" altLang="ja-JP" sz="18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800" dirty="0">
                <a:latin typeface="ＭＳ ゴシック" panose="020B0609070205080204" pitchFamily="49" charset="-128"/>
                <a:ea typeface="ＭＳ ゴシック" panose="020B0609070205080204" pitchFamily="49" charset="-128"/>
                <a:cs typeface="Meiryo UI" panose="020B0604030504040204" pitchFamily="50" charset="-128"/>
              </a:rPr>
              <a:t>に交通転換すると</a:t>
            </a:r>
            <a:r>
              <a:rPr lang="ja-JP" altLang="en-US" sz="1800" dirty="0" smtClean="0">
                <a:latin typeface="ＭＳ ゴシック" panose="020B0609070205080204" pitchFamily="49" charset="-128"/>
                <a:ea typeface="ＭＳ ゴシック" panose="020B0609070205080204" pitchFamily="49" charset="-128"/>
                <a:cs typeface="Meiryo UI" panose="020B0604030504040204" pitchFamily="50" charset="-128"/>
              </a:rPr>
              <a:t>予測</a:t>
            </a:r>
            <a:endParaRPr lang="en-US" altLang="ja-JP" sz="1800" dirty="0">
              <a:latin typeface="ＭＳ ゴシック" panose="020B0609070205080204" pitchFamily="49" charset="-128"/>
              <a:ea typeface="ＭＳ ゴシック" panose="020B0609070205080204" pitchFamily="49" charset="-128"/>
              <a:cs typeface="Meiryo UI" panose="020B0604030504040204" pitchFamily="50" charset="-128"/>
            </a:endParaRPr>
          </a:p>
        </p:txBody>
      </p:sp>
      <p:sp>
        <p:nvSpPr>
          <p:cNvPr id="81" name="フリーフォーム 80"/>
          <p:cNvSpPr/>
          <p:nvPr/>
        </p:nvSpPr>
        <p:spPr>
          <a:xfrm>
            <a:off x="1416050" y="2817813"/>
            <a:ext cx="2981325" cy="2257425"/>
          </a:xfrm>
          <a:custGeom>
            <a:avLst/>
            <a:gdLst>
              <a:gd name="connsiteX0" fmla="*/ 3683358 w 3683358"/>
              <a:gd name="connsiteY0" fmla="*/ 0 h 2730321"/>
              <a:gd name="connsiteX1" fmla="*/ 2820473 w 3683358"/>
              <a:gd name="connsiteY1" fmla="*/ 528034 h 2730321"/>
              <a:gd name="connsiteX2" fmla="*/ 2627290 w 3683358"/>
              <a:gd name="connsiteY2" fmla="*/ 721217 h 2730321"/>
              <a:gd name="connsiteX3" fmla="*/ 862885 w 3683358"/>
              <a:gd name="connsiteY3" fmla="*/ 1983347 h 2730321"/>
              <a:gd name="connsiteX4" fmla="*/ 515155 w 3683358"/>
              <a:gd name="connsiteY4" fmla="*/ 2356834 h 2730321"/>
              <a:gd name="connsiteX5" fmla="*/ 0 w 3683358"/>
              <a:gd name="connsiteY5" fmla="*/ 2730321 h 2730321"/>
              <a:gd name="connsiteX0" fmla="*/ 3683358 w 3683358"/>
              <a:gd name="connsiteY0" fmla="*/ 0 h 2730321"/>
              <a:gd name="connsiteX1" fmla="*/ 2820473 w 3683358"/>
              <a:gd name="connsiteY1" fmla="*/ 581796 h 2730321"/>
              <a:gd name="connsiteX2" fmla="*/ 2627290 w 3683358"/>
              <a:gd name="connsiteY2" fmla="*/ 721217 h 2730321"/>
              <a:gd name="connsiteX3" fmla="*/ 862885 w 3683358"/>
              <a:gd name="connsiteY3" fmla="*/ 1983347 h 2730321"/>
              <a:gd name="connsiteX4" fmla="*/ 515155 w 3683358"/>
              <a:gd name="connsiteY4" fmla="*/ 2356834 h 2730321"/>
              <a:gd name="connsiteX5" fmla="*/ 0 w 3683358"/>
              <a:gd name="connsiteY5" fmla="*/ 2730321 h 2730321"/>
              <a:gd name="connsiteX0" fmla="*/ 3683358 w 3683358"/>
              <a:gd name="connsiteY0" fmla="*/ 0 h 2730321"/>
              <a:gd name="connsiteX1" fmla="*/ 3475672 w 3683358"/>
              <a:gd name="connsiteY1" fmla="*/ 224646 h 2730321"/>
              <a:gd name="connsiteX2" fmla="*/ 2820473 w 3683358"/>
              <a:gd name="connsiteY2" fmla="*/ 581796 h 2730321"/>
              <a:gd name="connsiteX3" fmla="*/ 2627290 w 3683358"/>
              <a:gd name="connsiteY3" fmla="*/ 721217 h 2730321"/>
              <a:gd name="connsiteX4" fmla="*/ 862885 w 3683358"/>
              <a:gd name="connsiteY4" fmla="*/ 1983347 h 2730321"/>
              <a:gd name="connsiteX5" fmla="*/ 515155 w 3683358"/>
              <a:gd name="connsiteY5" fmla="*/ 2356834 h 2730321"/>
              <a:gd name="connsiteX6" fmla="*/ 0 w 3683358"/>
              <a:gd name="connsiteY6" fmla="*/ 2730321 h 2730321"/>
              <a:gd name="connsiteX0" fmla="*/ 3683358 w 3683358"/>
              <a:gd name="connsiteY0" fmla="*/ 0 h 2730321"/>
              <a:gd name="connsiteX1" fmla="*/ 3475672 w 3683358"/>
              <a:gd name="connsiteY1" fmla="*/ 224646 h 2730321"/>
              <a:gd name="connsiteX2" fmla="*/ 2820473 w 3683358"/>
              <a:gd name="connsiteY2" fmla="*/ 581796 h 2730321"/>
              <a:gd name="connsiteX3" fmla="*/ 2627290 w 3683358"/>
              <a:gd name="connsiteY3" fmla="*/ 721217 h 2730321"/>
              <a:gd name="connsiteX4" fmla="*/ 862885 w 3683358"/>
              <a:gd name="connsiteY4" fmla="*/ 1983347 h 2730321"/>
              <a:gd name="connsiteX5" fmla="*/ 515155 w 3683358"/>
              <a:gd name="connsiteY5" fmla="*/ 2356834 h 2730321"/>
              <a:gd name="connsiteX6" fmla="*/ 0 w 3683358"/>
              <a:gd name="connsiteY6" fmla="*/ 2730321 h 27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358" h="2730321">
                <a:moveTo>
                  <a:pt x="3683358" y="0"/>
                </a:moveTo>
                <a:cubicBezTo>
                  <a:pt x="3606284" y="80001"/>
                  <a:pt x="3544901" y="175365"/>
                  <a:pt x="3475672" y="224646"/>
                </a:cubicBezTo>
                <a:lnTo>
                  <a:pt x="2820473" y="581796"/>
                </a:lnTo>
                <a:lnTo>
                  <a:pt x="2627290" y="721217"/>
                </a:lnTo>
                <a:lnTo>
                  <a:pt x="862885" y="1983347"/>
                </a:lnTo>
                <a:lnTo>
                  <a:pt x="515155" y="2356834"/>
                </a:lnTo>
                <a:lnTo>
                  <a:pt x="0" y="2730321"/>
                </a:ln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pic>
        <p:nvPicPr>
          <p:cNvPr id="37946" name="図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1487488"/>
            <a:ext cx="4181475" cy="40497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7947" name="テキスト ボックス 25"/>
          <p:cNvSpPr txBox="1">
            <a:spLocks noChangeArrowheads="1"/>
          </p:cNvSpPr>
          <p:nvPr/>
        </p:nvSpPr>
        <p:spPr bwMode="auto">
          <a:xfrm rot="-2285099">
            <a:off x="1627188" y="40179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99</a:t>
            </a:r>
            <a:endParaRPr lang="ja-JP" altLang="en-US" sz="1400" b="1">
              <a:latin typeface="Arial" panose="020B0604020202020204" pitchFamily="34" charset="0"/>
            </a:endParaRPr>
          </a:p>
        </p:txBody>
      </p:sp>
      <p:sp>
        <p:nvSpPr>
          <p:cNvPr id="37948" name="テキスト ボックス 25"/>
          <p:cNvSpPr txBox="1">
            <a:spLocks noChangeArrowheads="1"/>
          </p:cNvSpPr>
          <p:nvPr/>
        </p:nvSpPr>
        <p:spPr bwMode="auto">
          <a:xfrm rot="-4096214">
            <a:off x="2102251" y="3745693"/>
            <a:ext cx="482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100" b="1" dirty="0">
                <a:latin typeface="Arial" panose="020B0604020202020204" pitchFamily="34" charset="0"/>
              </a:rPr>
              <a:t>148</a:t>
            </a:r>
            <a:endParaRPr lang="ja-JP" altLang="en-US" sz="1100" b="1" dirty="0">
              <a:latin typeface="Arial" panose="020B0604020202020204" pitchFamily="34" charset="0"/>
            </a:endParaRPr>
          </a:p>
        </p:txBody>
      </p:sp>
      <p:sp>
        <p:nvSpPr>
          <p:cNvPr id="37949" name="テキスト ボックス 25"/>
          <p:cNvSpPr txBox="1">
            <a:spLocks noChangeArrowheads="1"/>
          </p:cNvSpPr>
          <p:nvPr/>
        </p:nvSpPr>
        <p:spPr bwMode="auto">
          <a:xfrm rot="-3559990">
            <a:off x="2074863" y="328771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123</a:t>
            </a:r>
            <a:endParaRPr lang="ja-JP" altLang="en-US" sz="1400" b="1" dirty="0">
              <a:latin typeface="Arial" panose="020B0604020202020204" pitchFamily="34" charset="0"/>
            </a:endParaRPr>
          </a:p>
        </p:txBody>
      </p:sp>
      <p:sp>
        <p:nvSpPr>
          <p:cNvPr id="99" name="フリーフォーム 98"/>
          <p:cNvSpPr/>
          <p:nvPr/>
        </p:nvSpPr>
        <p:spPr>
          <a:xfrm>
            <a:off x="850900" y="2801938"/>
            <a:ext cx="1736725" cy="501650"/>
          </a:xfrm>
          <a:custGeom>
            <a:avLst/>
            <a:gdLst>
              <a:gd name="connsiteX0" fmla="*/ 0 w 3799268"/>
              <a:gd name="connsiteY0" fmla="*/ 103031 h 3258355"/>
              <a:gd name="connsiteX1" fmla="*/ 734096 w 3799268"/>
              <a:gd name="connsiteY1" fmla="*/ 193183 h 3258355"/>
              <a:gd name="connsiteX2" fmla="*/ 1133341 w 3799268"/>
              <a:gd name="connsiteY2" fmla="*/ 103031 h 3258355"/>
              <a:gd name="connsiteX3" fmla="*/ 3078051 w 3799268"/>
              <a:gd name="connsiteY3" fmla="*/ 0 h 3258355"/>
              <a:gd name="connsiteX4" fmla="*/ 3206839 w 3799268"/>
              <a:gd name="connsiteY4" fmla="*/ 77273 h 3258355"/>
              <a:gd name="connsiteX5" fmla="*/ 3528811 w 3799268"/>
              <a:gd name="connsiteY5" fmla="*/ 592428 h 3258355"/>
              <a:gd name="connsiteX6" fmla="*/ 3193960 w 3799268"/>
              <a:gd name="connsiteY6" fmla="*/ 1996225 h 3258355"/>
              <a:gd name="connsiteX7" fmla="*/ 3181082 w 3799268"/>
              <a:gd name="connsiteY7" fmla="*/ 2150772 h 3258355"/>
              <a:gd name="connsiteX8" fmla="*/ 3799268 w 3799268"/>
              <a:gd name="connsiteY8" fmla="*/ 3258355 h 3258355"/>
              <a:gd name="connsiteX0" fmla="*/ 0 w 4455522"/>
              <a:gd name="connsiteY0" fmla="*/ 161973 h 3258355"/>
              <a:gd name="connsiteX1" fmla="*/ 1390350 w 4455522"/>
              <a:gd name="connsiteY1" fmla="*/ 193183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3734305 w 4455522"/>
              <a:gd name="connsiteY4" fmla="*/ 0 h 3258355"/>
              <a:gd name="connsiteX5" fmla="*/ 3863093 w 4455522"/>
              <a:gd name="connsiteY5" fmla="*/ 77273 h 3258355"/>
              <a:gd name="connsiteX6" fmla="*/ 4185065 w 4455522"/>
              <a:gd name="connsiteY6" fmla="*/ 592428 h 3258355"/>
              <a:gd name="connsiteX7" fmla="*/ 3850214 w 4455522"/>
              <a:gd name="connsiteY7" fmla="*/ 1996225 h 3258355"/>
              <a:gd name="connsiteX8" fmla="*/ 3837336 w 4455522"/>
              <a:gd name="connsiteY8" fmla="*/ 2150772 h 3258355"/>
              <a:gd name="connsiteX9" fmla="*/ 4455522 w 4455522"/>
              <a:gd name="connsiteY9"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25926 w 4455522"/>
              <a:gd name="connsiteY4" fmla="*/ 90795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73854 w 4455522"/>
              <a:gd name="connsiteY4" fmla="*/ 72376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85065 w 4455522"/>
              <a:gd name="connsiteY7" fmla="*/ 574009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40823 w 4455522"/>
              <a:gd name="connsiteY7" fmla="*/ 511384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18702 w 4455522"/>
              <a:gd name="connsiteY7" fmla="*/ 500333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55770 w 4455522"/>
              <a:gd name="connsiteY9" fmla="*/ 1937110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08483 w 4455522"/>
              <a:gd name="connsiteY9" fmla="*/ 1825882 h 3239936"/>
              <a:gd name="connsiteX10" fmla="*/ 3855770 w 4455522"/>
              <a:gd name="connsiteY10" fmla="*/ 1937110 h 3239936"/>
              <a:gd name="connsiteX11" fmla="*/ 4455522 w 4455522"/>
              <a:gd name="connsiteY11" fmla="*/ 3239936 h 3239936"/>
              <a:gd name="connsiteX0" fmla="*/ 0 w 4532945"/>
              <a:gd name="connsiteY0" fmla="*/ 143554 h 3166259"/>
              <a:gd name="connsiteX1" fmla="*/ 907377 w 4532945"/>
              <a:gd name="connsiteY1" fmla="*/ 45829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1052585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64571 h 3087276"/>
              <a:gd name="connsiteX1" fmla="*/ 271400 w 4532945"/>
              <a:gd name="connsiteY1" fmla="*/ 1 h 3087276"/>
              <a:gd name="connsiteX2" fmla="*/ 539764 w 4532945"/>
              <a:gd name="connsiteY2" fmla="*/ 77464 h 3087276"/>
              <a:gd name="connsiteX3" fmla="*/ 812943 w 4532945"/>
              <a:gd name="connsiteY3" fmla="*/ 63386 h 3087276"/>
              <a:gd name="connsiteX4" fmla="*/ 950275 w 4532945"/>
              <a:gd name="connsiteY4" fmla="*/ 146273 h 3087276"/>
              <a:gd name="connsiteX5" fmla="*/ 1065048 w 4532945"/>
              <a:gd name="connsiteY5" fmla="*/ 142047 h 3087276"/>
              <a:gd name="connsiteX6" fmla="*/ 1462974 w 4532945"/>
              <a:gd name="connsiteY6" fmla="*/ 247871 h 3087276"/>
              <a:gd name="connsiteX7" fmla="*/ 4133449 w 4532945"/>
              <a:gd name="connsiteY7" fmla="*/ 413982 h 3087276"/>
              <a:gd name="connsiteX8" fmla="*/ 3824407 w 4532945"/>
              <a:gd name="connsiteY8" fmla="*/ 1574645 h 3087276"/>
              <a:gd name="connsiteX9" fmla="*/ 3808483 w 4532945"/>
              <a:gd name="connsiteY9" fmla="*/ 1746899 h 3087276"/>
              <a:gd name="connsiteX10" fmla="*/ 3855770 w 4532945"/>
              <a:gd name="connsiteY10" fmla="*/ 1858127 h 3087276"/>
              <a:gd name="connsiteX11" fmla="*/ 4532945 w 4532945"/>
              <a:gd name="connsiteY11" fmla="*/ 3087276 h 3087276"/>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4532945 w 4532945"/>
              <a:gd name="connsiteY10" fmla="*/ 3087275 h 3087275"/>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29643 w 2016689"/>
              <a:gd name="connsiteY7" fmla="*/ 447136 h 582804"/>
              <a:gd name="connsiteX8" fmla="*/ 1966250 w 2016689"/>
              <a:gd name="connsiteY8" fmla="*/ 524749 h 582804"/>
              <a:gd name="connsiteX9" fmla="*/ 2016689 w 2016689"/>
              <a:gd name="connsiteY9" fmla="*/ 582804 h 58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6689" h="582804">
                <a:moveTo>
                  <a:pt x="0" y="64570"/>
                </a:moveTo>
                <a:lnTo>
                  <a:pt x="271400" y="0"/>
                </a:lnTo>
                <a:cubicBezTo>
                  <a:pt x="366385" y="36872"/>
                  <a:pt x="428189" y="46116"/>
                  <a:pt x="539764" y="77463"/>
                </a:cubicBezTo>
                <a:cubicBezTo>
                  <a:pt x="694114" y="63561"/>
                  <a:pt x="658593" y="77287"/>
                  <a:pt x="812943" y="63385"/>
                </a:cubicBezTo>
                <a:lnTo>
                  <a:pt x="950275" y="146272"/>
                </a:lnTo>
                <a:cubicBezTo>
                  <a:pt x="985766" y="139338"/>
                  <a:pt x="907891" y="154505"/>
                  <a:pt x="1065048" y="142046"/>
                </a:cubicBezTo>
                <a:cubicBezTo>
                  <a:pt x="1176490" y="185609"/>
                  <a:pt x="1329411" y="226410"/>
                  <a:pt x="1462974" y="247870"/>
                </a:cubicBezTo>
                <a:lnTo>
                  <a:pt x="1729643" y="447136"/>
                </a:lnTo>
                <a:lnTo>
                  <a:pt x="1966250" y="524749"/>
                </a:lnTo>
                <a:cubicBezTo>
                  <a:pt x="2003955" y="564976"/>
                  <a:pt x="1978984" y="546261"/>
                  <a:pt x="2016689" y="582804"/>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00" name="フリーフォーム 99"/>
          <p:cNvSpPr/>
          <p:nvPr/>
        </p:nvSpPr>
        <p:spPr>
          <a:xfrm>
            <a:off x="1787525" y="2159000"/>
            <a:ext cx="909638" cy="1006475"/>
          </a:xfrm>
          <a:custGeom>
            <a:avLst/>
            <a:gdLst>
              <a:gd name="connsiteX0" fmla="*/ 0 w 3799268"/>
              <a:gd name="connsiteY0" fmla="*/ 103031 h 3258355"/>
              <a:gd name="connsiteX1" fmla="*/ 734096 w 3799268"/>
              <a:gd name="connsiteY1" fmla="*/ 193183 h 3258355"/>
              <a:gd name="connsiteX2" fmla="*/ 1133341 w 3799268"/>
              <a:gd name="connsiteY2" fmla="*/ 103031 h 3258355"/>
              <a:gd name="connsiteX3" fmla="*/ 3078051 w 3799268"/>
              <a:gd name="connsiteY3" fmla="*/ 0 h 3258355"/>
              <a:gd name="connsiteX4" fmla="*/ 3206839 w 3799268"/>
              <a:gd name="connsiteY4" fmla="*/ 77273 h 3258355"/>
              <a:gd name="connsiteX5" fmla="*/ 3528811 w 3799268"/>
              <a:gd name="connsiteY5" fmla="*/ 592428 h 3258355"/>
              <a:gd name="connsiteX6" fmla="*/ 3193960 w 3799268"/>
              <a:gd name="connsiteY6" fmla="*/ 1996225 h 3258355"/>
              <a:gd name="connsiteX7" fmla="*/ 3181082 w 3799268"/>
              <a:gd name="connsiteY7" fmla="*/ 2150772 h 3258355"/>
              <a:gd name="connsiteX8" fmla="*/ 3799268 w 3799268"/>
              <a:gd name="connsiteY8" fmla="*/ 3258355 h 3258355"/>
              <a:gd name="connsiteX0" fmla="*/ 0 w 4455522"/>
              <a:gd name="connsiteY0" fmla="*/ 161973 h 3258355"/>
              <a:gd name="connsiteX1" fmla="*/ 1390350 w 4455522"/>
              <a:gd name="connsiteY1" fmla="*/ 193183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3734305 w 4455522"/>
              <a:gd name="connsiteY4" fmla="*/ 0 h 3258355"/>
              <a:gd name="connsiteX5" fmla="*/ 3863093 w 4455522"/>
              <a:gd name="connsiteY5" fmla="*/ 77273 h 3258355"/>
              <a:gd name="connsiteX6" fmla="*/ 4185065 w 4455522"/>
              <a:gd name="connsiteY6" fmla="*/ 592428 h 3258355"/>
              <a:gd name="connsiteX7" fmla="*/ 3850214 w 4455522"/>
              <a:gd name="connsiteY7" fmla="*/ 1996225 h 3258355"/>
              <a:gd name="connsiteX8" fmla="*/ 3837336 w 4455522"/>
              <a:gd name="connsiteY8" fmla="*/ 2150772 h 3258355"/>
              <a:gd name="connsiteX9" fmla="*/ 4455522 w 4455522"/>
              <a:gd name="connsiteY9"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25926 w 4455522"/>
              <a:gd name="connsiteY4" fmla="*/ 90795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73854 w 4455522"/>
              <a:gd name="connsiteY4" fmla="*/ 72376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85065 w 4455522"/>
              <a:gd name="connsiteY7" fmla="*/ 574009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40823 w 4455522"/>
              <a:gd name="connsiteY7" fmla="*/ 511384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18702 w 4455522"/>
              <a:gd name="connsiteY7" fmla="*/ 500333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55770 w 4455522"/>
              <a:gd name="connsiteY9" fmla="*/ 1937110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08483 w 4455522"/>
              <a:gd name="connsiteY9" fmla="*/ 1825882 h 3239936"/>
              <a:gd name="connsiteX10" fmla="*/ 3855770 w 4455522"/>
              <a:gd name="connsiteY10" fmla="*/ 1937110 h 3239936"/>
              <a:gd name="connsiteX11" fmla="*/ 4455522 w 4455522"/>
              <a:gd name="connsiteY11" fmla="*/ 3239936 h 3239936"/>
              <a:gd name="connsiteX0" fmla="*/ 0 w 4532945"/>
              <a:gd name="connsiteY0" fmla="*/ 143554 h 3166259"/>
              <a:gd name="connsiteX1" fmla="*/ 907377 w 4532945"/>
              <a:gd name="connsiteY1" fmla="*/ 45829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1052585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64571 h 3087276"/>
              <a:gd name="connsiteX1" fmla="*/ 271400 w 4532945"/>
              <a:gd name="connsiteY1" fmla="*/ 1 h 3087276"/>
              <a:gd name="connsiteX2" fmla="*/ 539764 w 4532945"/>
              <a:gd name="connsiteY2" fmla="*/ 77464 h 3087276"/>
              <a:gd name="connsiteX3" fmla="*/ 812943 w 4532945"/>
              <a:gd name="connsiteY3" fmla="*/ 63386 h 3087276"/>
              <a:gd name="connsiteX4" fmla="*/ 950275 w 4532945"/>
              <a:gd name="connsiteY4" fmla="*/ 146273 h 3087276"/>
              <a:gd name="connsiteX5" fmla="*/ 1065048 w 4532945"/>
              <a:gd name="connsiteY5" fmla="*/ 142047 h 3087276"/>
              <a:gd name="connsiteX6" fmla="*/ 1462974 w 4532945"/>
              <a:gd name="connsiteY6" fmla="*/ 247871 h 3087276"/>
              <a:gd name="connsiteX7" fmla="*/ 4133449 w 4532945"/>
              <a:gd name="connsiteY7" fmla="*/ 413982 h 3087276"/>
              <a:gd name="connsiteX8" fmla="*/ 3824407 w 4532945"/>
              <a:gd name="connsiteY8" fmla="*/ 1574645 h 3087276"/>
              <a:gd name="connsiteX9" fmla="*/ 3808483 w 4532945"/>
              <a:gd name="connsiteY9" fmla="*/ 1746899 h 3087276"/>
              <a:gd name="connsiteX10" fmla="*/ 3855770 w 4532945"/>
              <a:gd name="connsiteY10" fmla="*/ 1858127 h 3087276"/>
              <a:gd name="connsiteX11" fmla="*/ 4532945 w 4532945"/>
              <a:gd name="connsiteY11" fmla="*/ 3087276 h 3087276"/>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4532945 w 4532945"/>
              <a:gd name="connsiteY10" fmla="*/ 3087275 h 3087275"/>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29643 w 2016689"/>
              <a:gd name="connsiteY7" fmla="*/ 447136 h 582804"/>
              <a:gd name="connsiteX8" fmla="*/ 1966250 w 2016689"/>
              <a:gd name="connsiteY8" fmla="*/ 524749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48999 w 2016689"/>
              <a:gd name="connsiteY7" fmla="*/ 195713 h 582804"/>
              <a:gd name="connsiteX8" fmla="*/ 1966250 w 2016689"/>
              <a:gd name="connsiteY8" fmla="*/ 524749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48999 w 2016689"/>
              <a:gd name="connsiteY7" fmla="*/ 195713 h 582804"/>
              <a:gd name="connsiteX8" fmla="*/ 1952425 w 2016689"/>
              <a:gd name="connsiteY8" fmla="*/ 494357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620586 w 2016689"/>
              <a:gd name="connsiteY6" fmla="*/ 228530 h 582804"/>
              <a:gd name="connsiteX7" fmla="*/ 1748999 w 2016689"/>
              <a:gd name="connsiteY7" fmla="*/ 195713 h 582804"/>
              <a:gd name="connsiteX8" fmla="*/ 1952425 w 2016689"/>
              <a:gd name="connsiteY8" fmla="*/ 494357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394097 w 2016689"/>
              <a:gd name="connsiteY5" fmla="*/ 95078 h 582804"/>
              <a:gd name="connsiteX6" fmla="*/ 1620586 w 2016689"/>
              <a:gd name="connsiteY6" fmla="*/ 228530 h 582804"/>
              <a:gd name="connsiteX7" fmla="*/ 1748999 w 2016689"/>
              <a:gd name="connsiteY7" fmla="*/ 195713 h 582804"/>
              <a:gd name="connsiteX8" fmla="*/ 1952425 w 2016689"/>
              <a:gd name="connsiteY8" fmla="*/ 494357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394097 w 2016689"/>
              <a:gd name="connsiteY5" fmla="*/ 95078 h 582804"/>
              <a:gd name="connsiteX6" fmla="*/ 1620586 w 2016689"/>
              <a:gd name="connsiteY6" fmla="*/ 228530 h 582804"/>
              <a:gd name="connsiteX7" fmla="*/ 1748999 w 2016689"/>
              <a:gd name="connsiteY7" fmla="*/ 195713 h 582804"/>
              <a:gd name="connsiteX8" fmla="*/ 1952425 w 2016689"/>
              <a:gd name="connsiteY8" fmla="*/ 494357 h 582804"/>
              <a:gd name="connsiteX9" fmla="*/ 2016689 w 2016689"/>
              <a:gd name="connsiteY9" fmla="*/ 582804 h 582804"/>
              <a:gd name="connsiteX0" fmla="*/ 0 w 2016689"/>
              <a:gd name="connsiteY0" fmla="*/ 122953 h 641187"/>
              <a:gd name="connsiteX1" fmla="*/ 271400 w 2016689"/>
              <a:gd name="connsiteY1" fmla="*/ 58383 h 641187"/>
              <a:gd name="connsiteX2" fmla="*/ 539764 w 2016689"/>
              <a:gd name="connsiteY2" fmla="*/ 135846 h 641187"/>
              <a:gd name="connsiteX3" fmla="*/ 812943 w 2016689"/>
              <a:gd name="connsiteY3" fmla="*/ 121768 h 641187"/>
              <a:gd name="connsiteX4" fmla="*/ 1271028 w 2016689"/>
              <a:gd name="connsiteY4" fmla="*/ 203 h 641187"/>
              <a:gd name="connsiteX5" fmla="*/ 1394097 w 2016689"/>
              <a:gd name="connsiteY5" fmla="*/ 153461 h 641187"/>
              <a:gd name="connsiteX6" fmla="*/ 1620586 w 2016689"/>
              <a:gd name="connsiteY6" fmla="*/ 286913 h 641187"/>
              <a:gd name="connsiteX7" fmla="*/ 1748999 w 2016689"/>
              <a:gd name="connsiteY7" fmla="*/ 254096 h 641187"/>
              <a:gd name="connsiteX8" fmla="*/ 1952425 w 2016689"/>
              <a:gd name="connsiteY8" fmla="*/ 552740 h 641187"/>
              <a:gd name="connsiteX9" fmla="*/ 2016689 w 2016689"/>
              <a:gd name="connsiteY9" fmla="*/ 641187 h 641187"/>
              <a:gd name="connsiteX0" fmla="*/ 0 w 2016689"/>
              <a:gd name="connsiteY0" fmla="*/ 122750 h 640984"/>
              <a:gd name="connsiteX1" fmla="*/ 271400 w 2016689"/>
              <a:gd name="connsiteY1" fmla="*/ 58180 h 640984"/>
              <a:gd name="connsiteX2" fmla="*/ 539764 w 2016689"/>
              <a:gd name="connsiteY2" fmla="*/ 135643 h 640984"/>
              <a:gd name="connsiteX3" fmla="*/ 812943 w 2016689"/>
              <a:gd name="connsiteY3" fmla="*/ 121565 h 640984"/>
              <a:gd name="connsiteX4" fmla="*/ 1271028 w 2016689"/>
              <a:gd name="connsiteY4" fmla="*/ 0 h 640984"/>
              <a:gd name="connsiteX5" fmla="*/ 1394097 w 2016689"/>
              <a:gd name="connsiteY5" fmla="*/ 153258 h 640984"/>
              <a:gd name="connsiteX6" fmla="*/ 1620586 w 2016689"/>
              <a:gd name="connsiteY6" fmla="*/ 286710 h 640984"/>
              <a:gd name="connsiteX7" fmla="*/ 1748999 w 2016689"/>
              <a:gd name="connsiteY7" fmla="*/ 253893 h 640984"/>
              <a:gd name="connsiteX8" fmla="*/ 1952425 w 2016689"/>
              <a:gd name="connsiteY8" fmla="*/ 552537 h 640984"/>
              <a:gd name="connsiteX9" fmla="*/ 2016689 w 2016689"/>
              <a:gd name="connsiteY9" fmla="*/ 640984 h 640984"/>
              <a:gd name="connsiteX0" fmla="*/ 0 w 2016689"/>
              <a:gd name="connsiteY0" fmla="*/ 122750 h 640984"/>
              <a:gd name="connsiteX1" fmla="*/ 271400 w 2016689"/>
              <a:gd name="connsiteY1" fmla="*/ 58180 h 640984"/>
              <a:gd name="connsiteX2" fmla="*/ 539764 w 2016689"/>
              <a:gd name="connsiteY2" fmla="*/ 135643 h 640984"/>
              <a:gd name="connsiteX3" fmla="*/ 812943 w 2016689"/>
              <a:gd name="connsiteY3" fmla="*/ 121565 h 640984"/>
              <a:gd name="connsiteX4" fmla="*/ 1271028 w 2016689"/>
              <a:gd name="connsiteY4" fmla="*/ 0 h 640984"/>
              <a:gd name="connsiteX5" fmla="*/ 1394097 w 2016689"/>
              <a:gd name="connsiteY5" fmla="*/ 153258 h 640984"/>
              <a:gd name="connsiteX6" fmla="*/ 1620586 w 2016689"/>
              <a:gd name="connsiteY6" fmla="*/ 286710 h 640984"/>
              <a:gd name="connsiteX7" fmla="*/ 1748999 w 2016689"/>
              <a:gd name="connsiteY7" fmla="*/ 253893 h 640984"/>
              <a:gd name="connsiteX8" fmla="*/ 1952425 w 2016689"/>
              <a:gd name="connsiteY8" fmla="*/ 552537 h 640984"/>
              <a:gd name="connsiteX9" fmla="*/ 2016689 w 2016689"/>
              <a:gd name="connsiteY9" fmla="*/ 640984 h 640984"/>
              <a:gd name="connsiteX0" fmla="*/ 0 w 2016689"/>
              <a:gd name="connsiteY0" fmla="*/ 291288 h 809522"/>
              <a:gd name="connsiteX1" fmla="*/ 271400 w 2016689"/>
              <a:gd name="connsiteY1" fmla="*/ 226718 h 809522"/>
              <a:gd name="connsiteX2" fmla="*/ 539764 w 2016689"/>
              <a:gd name="connsiteY2" fmla="*/ 304181 h 809522"/>
              <a:gd name="connsiteX3" fmla="*/ 1211120 w 2016689"/>
              <a:gd name="connsiteY3" fmla="*/ 0 h 809522"/>
              <a:gd name="connsiteX4" fmla="*/ 1271028 w 2016689"/>
              <a:gd name="connsiteY4" fmla="*/ 168538 h 809522"/>
              <a:gd name="connsiteX5" fmla="*/ 1394097 w 2016689"/>
              <a:gd name="connsiteY5" fmla="*/ 321796 h 809522"/>
              <a:gd name="connsiteX6" fmla="*/ 1620586 w 2016689"/>
              <a:gd name="connsiteY6" fmla="*/ 455248 h 809522"/>
              <a:gd name="connsiteX7" fmla="*/ 1748999 w 2016689"/>
              <a:gd name="connsiteY7" fmla="*/ 422431 h 809522"/>
              <a:gd name="connsiteX8" fmla="*/ 1952425 w 2016689"/>
              <a:gd name="connsiteY8" fmla="*/ 721075 h 809522"/>
              <a:gd name="connsiteX9" fmla="*/ 2016689 w 2016689"/>
              <a:gd name="connsiteY9" fmla="*/ 809522 h 809522"/>
              <a:gd name="connsiteX0" fmla="*/ 0 w 2016689"/>
              <a:gd name="connsiteY0" fmla="*/ 295756 h 813990"/>
              <a:gd name="connsiteX1" fmla="*/ 271400 w 2016689"/>
              <a:gd name="connsiteY1" fmla="*/ 231186 h 813990"/>
              <a:gd name="connsiteX2" fmla="*/ 539764 w 2016689"/>
              <a:gd name="connsiteY2" fmla="*/ 308649 h 813990"/>
              <a:gd name="connsiteX3" fmla="*/ 1211120 w 2016689"/>
              <a:gd name="connsiteY3" fmla="*/ 4468 h 813990"/>
              <a:gd name="connsiteX4" fmla="*/ 1271028 w 2016689"/>
              <a:gd name="connsiteY4" fmla="*/ 173006 h 813990"/>
              <a:gd name="connsiteX5" fmla="*/ 1394097 w 2016689"/>
              <a:gd name="connsiteY5" fmla="*/ 326264 h 813990"/>
              <a:gd name="connsiteX6" fmla="*/ 1620586 w 2016689"/>
              <a:gd name="connsiteY6" fmla="*/ 459716 h 813990"/>
              <a:gd name="connsiteX7" fmla="*/ 1748999 w 2016689"/>
              <a:gd name="connsiteY7" fmla="*/ 426899 h 813990"/>
              <a:gd name="connsiteX8" fmla="*/ 1952425 w 2016689"/>
              <a:gd name="connsiteY8" fmla="*/ 725543 h 813990"/>
              <a:gd name="connsiteX9" fmla="*/ 2016689 w 2016689"/>
              <a:gd name="connsiteY9" fmla="*/ 813990 h 813990"/>
              <a:gd name="connsiteX0" fmla="*/ 0 w 2016689"/>
              <a:gd name="connsiteY0" fmla="*/ 395066 h 913300"/>
              <a:gd name="connsiteX1" fmla="*/ 271400 w 2016689"/>
              <a:gd name="connsiteY1" fmla="*/ 330496 h 913300"/>
              <a:gd name="connsiteX2" fmla="*/ 1054075 w 2016689"/>
              <a:gd name="connsiteY2" fmla="*/ 1815 h 913300"/>
              <a:gd name="connsiteX3" fmla="*/ 1211120 w 2016689"/>
              <a:gd name="connsiteY3" fmla="*/ 103778 h 913300"/>
              <a:gd name="connsiteX4" fmla="*/ 1271028 w 2016689"/>
              <a:gd name="connsiteY4" fmla="*/ 272316 h 913300"/>
              <a:gd name="connsiteX5" fmla="*/ 1394097 w 2016689"/>
              <a:gd name="connsiteY5" fmla="*/ 425574 h 913300"/>
              <a:gd name="connsiteX6" fmla="*/ 1620586 w 2016689"/>
              <a:gd name="connsiteY6" fmla="*/ 559026 h 913300"/>
              <a:gd name="connsiteX7" fmla="*/ 1748999 w 2016689"/>
              <a:gd name="connsiteY7" fmla="*/ 526209 h 913300"/>
              <a:gd name="connsiteX8" fmla="*/ 1952425 w 2016689"/>
              <a:gd name="connsiteY8" fmla="*/ 824853 h 913300"/>
              <a:gd name="connsiteX9" fmla="*/ 2016689 w 2016689"/>
              <a:gd name="connsiteY9" fmla="*/ 913300 h 913300"/>
              <a:gd name="connsiteX0" fmla="*/ 0 w 2016689"/>
              <a:gd name="connsiteY0" fmla="*/ 395017 h 913251"/>
              <a:gd name="connsiteX1" fmla="*/ 271400 w 2016689"/>
              <a:gd name="connsiteY1" fmla="*/ 330447 h 913251"/>
              <a:gd name="connsiteX2" fmla="*/ 1054075 w 2016689"/>
              <a:gd name="connsiteY2" fmla="*/ 1766 h 913251"/>
              <a:gd name="connsiteX3" fmla="*/ 1211120 w 2016689"/>
              <a:gd name="connsiteY3" fmla="*/ 103729 h 913251"/>
              <a:gd name="connsiteX4" fmla="*/ 1271028 w 2016689"/>
              <a:gd name="connsiteY4" fmla="*/ 272267 h 913251"/>
              <a:gd name="connsiteX5" fmla="*/ 1394097 w 2016689"/>
              <a:gd name="connsiteY5" fmla="*/ 425525 h 913251"/>
              <a:gd name="connsiteX6" fmla="*/ 1620586 w 2016689"/>
              <a:gd name="connsiteY6" fmla="*/ 558977 h 913251"/>
              <a:gd name="connsiteX7" fmla="*/ 1748999 w 2016689"/>
              <a:gd name="connsiteY7" fmla="*/ 526160 h 913251"/>
              <a:gd name="connsiteX8" fmla="*/ 1952425 w 2016689"/>
              <a:gd name="connsiteY8" fmla="*/ 824804 h 913251"/>
              <a:gd name="connsiteX9" fmla="*/ 2016689 w 2016689"/>
              <a:gd name="connsiteY9" fmla="*/ 913251 h 913251"/>
              <a:gd name="connsiteX0" fmla="*/ 0 w 2016689"/>
              <a:gd name="connsiteY0" fmla="*/ 395017 h 913251"/>
              <a:gd name="connsiteX1" fmla="*/ 271400 w 2016689"/>
              <a:gd name="connsiteY1" fmla="*/ 330447 h 913251"/>
              <a:gd name="connsiteX2" fmla="*/ 1054075 w 2016689"/>
              <a:gd name="connsiteY2" fmla="*/ 1766 h 913251"/>
              <a:gd name="connsiteX3" fmla="*/ 1200059 w 2016689"/>
              <a:gd name="connsiteY3" fmla="*/ 112018 h 913251"/>
              <a:gd name="connsiteX4" fmla="*/ 1271028 w 2016689"/>
              <a:gd name="connsiteY4" fmla="*/ 272267 h 913251"/>
              <a:gd name="connsiteX5" fmla="*/ 1394097 w 2016689"/>
              <a:gd name="connsiteY5" fmla="*/ 425525 h 913251"/>
              <a:gd name="connsiteX6" fmla="*/ 1620586 w 2016689"/>
              <a:gd name="connsiteY6" fmla="*/ 558977 h 913251"/>
              <a:gd name="connsiteX7" fmla="*/ 1748999 w 2016689"/>
              <a:gd name="connsiteY7" fmla="*/ 526160 h 913251"/>
              <a:gd name="connsiteX8" fmla="*/ 1952425 w 2016689"/>
              <a:gd name="connsiteY8" fmla="*/ 824804 h 913251"/>
              <a:gd name="connsiteX9" fmla="*/ 2016689 w 2016689"/>
              <a:gd name="connsiteY9" fmla="*/ 913251 h 913251"/>
              <a:gd name="connsiteX0" fmla="*/ 0 w 2016689"/>
              <a:gd name="connsiteY0" fmla="*/ 395017 h 913251"/>
              <a:gd name="connsiteX1" fmla="*/ 271400 w 2016689"/>
              <a:gd name="connsiteY1" fmla="*/ 330447 h 913251"/>
              <a:gd name="connsiteX2" fmla="*/ 1054075 w 2016689"/>
              <a:gd name="connsiteY2" fmla="*/ 1766 h 913251"/>
              <a:gd name="connsiteX3" fmla="*/ 1200059 w 2016689"/>
              <a:gd name="connsiteY3" fmla="*/ 112018 h 913251"/>
              <a:gd name="connsiteX4" fmla="*/ 1271028 w 2016689"/>
              <a:gd name="connsiteY4" fmla="*/ 272267 h 913251"/>
              <a:gd name="connsiteX5" fmla="*/ 1394097 w 2016689"/>
              <a:gd name="connsiteY5" fmla="*/ 425525 h 913251"/>
              <a:gd name="connsiteX6" fmla="*/ 1620586 w 2016689"/>
              <a:gd name="connsiteY6" fmla="*/ 558977 h 913251"/>
              <a:gd name="connsiteX7" fmla="*/ 1748999 w 2016689"/>
              <a:gd name="connsiteY7" fmla="*/ 526160 h 913251"/>
              <a:gd name="connsiteX8" fmla="*/ 1952425 w 2016689"/>
              <a:gd name="connsiteY8" fmla="*/ 824804 h 913251"/>
              <a:gd name="connsiteX9" fmla="*/ 2016689 w 2016689"/>
              <a:gd name="connsiteY9" fmla="*/ 913251 h 913251"/>
              <a:gd name="connsiteX0" fmla="*/ 0 w 2016689"/>
              <a:gd name="connsiteY0" fmla="*/ 650299 h 1168533"/>
              <a:gd name="connsiteX1" fmla="*/ 959913 w 2016689"/>
              <a:gd name="connsiteY1" fmla="*/ 0 h 1168533"/>
              <a:gd name="connsiteX2" fmla="*/ 1054075 w 2016689"/>
              <a:gd name="connsiteY2" fmla="*/ 257048 h 1168533"/>
              <a:gd name="connsiteX3" fmla="*/ 1200059 w 2016689"/>
              <a:gd name="connsiteY3" fmla="*/ 367300 h 1168533"/>
              <a:gd name="connsiteX4" fmla="*/ 1271028 w 2016689"/>
              <a:gd name="connsiteY4" fmla="*/ 527549 h 1168533"/>
              <a:gd name="connsiteX5" fmla="*/ 1394097 w 2016689"/>
              <a:gd name="connsiteY5" fmla="*/ 680807 h 1168533"/>
              <a:gd name="connsiteX6" fmla="*/ 1620586 w 2016689"/>
              <a:gd name="connsiteY6" fmla="*/ 814259 h 1168533"/>
              <a:gd name="connsiteX7" fmla="*/ 1748999 w 2016689"/>
              <a:gd name="connsiteY7" fmla="*/ 781442 h 1168533"/>
              <a:gd name="connsiteX8" fmla="*/ 1952425 w 2016689"/>
              <a:gd name="connsiteY8" fmla="*/ 1080086 h 1168533"/>
              <a:gd name="connsiteX9" fmla="*/ 2016689 w 2016689"/>
              <a:gd name="connsiteY9" fmla="*/ 1168533 h 1168533"/>
              <a:gd name="connsiteX0" fmla="*/ 0 w 2016689"/>
              <a:gd name="connsiteY0" fmla="*/ 650299 h 1168533"/>
              <a:gd name="connsiteX1" fmla="*/ 959913 w 2016689"/>
              <a:gd name="connsiteY1" fmla="*/ 0 h 1168533"/>
              <a:gd name="connsiteX2" fmla="*/ 1054075 w 2016689"/>
              <a:gd name="connsiteY2" fmla="*/ 257048 h 1168533"/>
              <a:gd name="connsiteX3" fmla="*/ 1200059 w 2016689"/>
              <a:gd name="connsiteY3" fmla="*/ 367300 h 1168533"/>
              <a:gd name="connsiteX4" fmla="*/ 1271028 w 2016689"/>
              <a:gd name="connsiteY4" fmla="*/ 527549 h 1168533"/>
              <a:gd name="connsiteX5" fmla="*/ 1394097 w 2016689"/>
              <a:gd name="connsiteY5" fmla="*/ 680807 h 1168533"/>
              <a:gd name="connsiteX6" fmla="*/ 1620586 w 2016689"/>
              <a:gd name="connsiteY6" fmla="*/ 814259 h 1168533"/>
              <a:gd name="connsiteX7" fmla="*/ 1748999 w 2016689"/>
              <a:gd name="connsiteY7" fmla="*/ 781442 h 1168533"/>
              <a:gd name="connsiteX8" fmla="*/ 1952425 w 2016689"/>
              <a:gd name="connsiteY8" fmla="*/ 1080086 h 1168533"/>
              <a:gd name="connsiteX9" fmla="*/ 2016689 w 2016689"/>
              <a:gd name="connsiteY9" fmla="*/ 1168533 h 1168533"/>
              <a:gd name="connsiteX0" fmla="*/ 0 w 2016689"/>
              <a:gd name="connsiteY0" fmla="*/ 650299 h 1168533"/>
              <a:gd name="connsiteX1" fmla="*/ 959913 w 2016689"/>
              <a:gd name="connsiteY1" fmla="*/ 0 h 1168533"/>
              <a:gd name="connsiteX2" fmla="*/ 1054075 w 2016689"/>
              <a:gd name="connsiteY2" fmla="*/ 257048 h 1168533"/>
              <a:gd name="connsiteX3" fmla="*/ 1200059 w 2016689"/>
              <a:gd name="connsiteY3" fmla="*/ 367300 h 1168533"/>
              <a:gd name="connsiteX4" fmla="*/ 1271028 w 2016689"/>
              <a:gd name="connsiteY4" fmla="*/ 527549 h 1168533"/>
              <a:gd name="connsiteX5" fmla="*/ 1394097 w 2016689"/>
              <a:gd name="connsiteY5" fmla="*/ 680807 h 1168533"/>
              <a:gd name="connsiteX6" fmla="*/ 1620586 w 2016689"/>
              <a:gd name="connsiteY6" fmla="*/ 814259 h 1168533"/>
              <a:gd name="connsiteX7" fmla="*/ 1748999 w 2016689"/>
              <a:gd name="connsiteY7" fmla="*/ 781442 h 1168533"/>
              <a:gd name="connsiteX8" fmla="*/ 1952425 w 2016689"/>
              <a:gd name="connsiteY8" fmla="*/ 1080086 h 1168533"/>
              <a:gd name="connsiteX9" fmla="*/ 2016689 w 2016689"/>
              <a:gd name="connsiteY9" fmla="*/ 1168533 h 1168533"/>
              <a:gd name="connsiteX0" fmla="*/ 0 w 1056776"/>
              <a:gd name="connsiteY0" fmla="*/ 0 h 1168533"/>
              <a:gd name="connsiteX1" fmla="*/ 94162 w 1056776"/>
              <a:gd name="connsiteY1" fmla="*/ 257048 h 1168533"/>
              <a:gd name="connsiteX2" fmla="*/ 240146 w 1056776"/>
              <a:gd name="connsiteY2" fmla="*/ 367300 h 1168533"/>
              <a:gd name="connsiteX3" fmla="*/ 311115 w 1056776"/>
              <a:gd name="connsiteY3" fmla="*/ 527549 h 1168533"/>
              <a:gd name="connsiteX4" fmla="*/ 434184 w 1056776"/>
              <a:gd name="connsiteY4" fmla="*/ 680807 h 1168533"/>
              <a:gd name="connsiteX5" fmla="*/ 660673 w 1056776"/>
              <a:gd name="connsiteY5" fmla="*/ 814259 h 1168533"/>
              <a:gd name="connsiteX6" fmla="*/ 789086 w 1056776"/>
              <a:gd name="connsiteY6" fmla="*/ 781442 h 1168533"/>
              <a:gd name="connsiteX7" fmla="*/ 992512 w 1056776"/>
              <a:gd name="connsiteY7" fmla="*/ 1080086 h 1168533"/>
              <a:gd name="connsiteX8" fmla="*/ 1056776 w 1056776"/>
              <a:gd name="connsiteY8" fmla="*/ 1168533 h 116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776" h="1168533">
                <a:moveTo>
                  <a:pt x="0" y="0"/>
                </a:moveTo>
                <a:cubicBezTo>
                  <a:pt x="25857" y="67264"/>
                  <a:pt x="54479" y="181495"/>
                  <a:pt x="94162" y="257048"/>
                </a:cubicBezTo>
                <a:cubicBezTo>
                  <a:pt x="137908" y="290115"/>
                  <a:pt x="185341" y="320418"/>
                  <a:pt x="240146" y="367300"/>
                </a:cubicBezTo>
                <a:lnTo>
                  <a:pt x="311115" y="527549"/>
                </a:lnTo>
                <a:cubicBezTo>
                  <a:pt x="352137" y="575873"/>
                  <a:pt x="382101" y="632482"/>
                  <a:pt x="434184" y="680807"/>
                </a:cubicBezTo>
                <a:cubicBezTo>
                  <a:pt x="545626" y="724370"/>
                  <a:pt x="593472" y="787274"/>
                  <a:pt x="660673" y="814259"/>
                </a:cubicBezTo>
                <a:lnTo>
                  <a:pt x="789086" y="781442"/>
                </a:lnTo>
                <a:lnTo>
                  <a:pt x="992512" y="1080086"/>
                </a:lnTo>
                <a:cubicBezTo>
                  <a:pt x="1030217" y="1120313"/>
                  <a:pt x="1019071" y="1131990"/>
                  <a:pt x="1056776" y="1168533"/>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37952" name="テキスト ボックス 25"/>
          <p:cNvSpPr txBox="1">
            <a:spLocks noChangeArrowheads="1"/>
          </p:cNvSpPr>
          <p:nvPr/>
        </p:nvSpPr>
        <p:spPr bwMode="auto">
          <a:xfrm rot="-2275222">
            <a:off x="2455863" y="3217863"/>
            <a:ext cx="482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00" b="1">
                <a:latin typeface="Arial" panose="020B0604020202020204" pitchFamily="34" charset="0"/>
              </a:rPr>
              <a:t>117</a:t>
            </a:r>
            <a:endParaRPr lang="ja-JP" altLang="en-US" sz="1000" b="1">
              <a:latin typeface="Arial" panose="020B0604020202020204" pitchFamily="34" charset="0"/>
            </a:endParaRPr>
          </a:p>
        </p:txBody>
      </p:sp>
      <p:sp>
        <p:nvSpPr>
          <p:cNvPr id="37953" name="テキスト ボックス 25"/>
          <p:cNvSpPr txBox="1">
            <a:spLocks noChangeArrowheads="1"/>
          </p:cNvSpPr>
          <p:nvPr/>
        </p:nvSpPr>
        <p:spPr bwMode="auto">
          <a:xfrm rot="-2275222">
            <a:off x="2632075" y="276383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189</a:t>
            </a:r>
            <a:endParaRPr lang="ja-JP" altLang="en-US" sz="1400" b="1">
              <a:latin typeface="Arial" panose="020B0604020202020204" pitchFamily="34" charset="0"/>
            </a:endParaRPr>
          </a:p>
        </p:txBody>
      </p:sp>
      <p:sp>
        <p:nvSpPr>
          <p:cNvPr id="37954" name="テキスト ボックス 25"/>
          <p:cNvSpPr txBox="1">
            <a:spLocks noChangeArrowheads="1"/>
          </p:cNvSpPr>
          <p:nvPr/>
        </p:nvSpPr>
        <p:spPr bwMode="auto">
          <a:xfrm rot="-4312421">
            <a:off x="2878138" y="235426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71</a:t>
            </a:r>
            <a:endParaRPr lang="ja-JP" altLang="en-US" sz="1400" b="1">
              <a:latin typeface="Arial" panose="020B0604020202020204" pitchFamily="34" charset="0"/>
            </a:endParaRPr>
          </a:p>
        </p:txBody>
      </p:sp>
      <p:sp>
        <p:nvSpPr>
          <p:cNvPr id="37955" name="テキスト ボックス 25"/>
          <p:cNvSpPr txBox="1">
            <a:spLocks noChangeArrowheads="1"/>
          </p:cNvSpPr>
          <p:nvPr/>
        </p:nvSpPr>
        <p:spPr bwMode="auto">
          <a:xfrm rot="2495167">
            <a:off x="2305050" y="35353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249</a:t>
            </a:r>
            <a:endParaRPr lang="ja-JP" altLang="en-US" sz="1400" b="1">
              <a:latin typeface="Arial" panose="020B0604020202020204" pitchFamily="34" charset="0"/>
            </a:endParaRPr>
          </a:p>
        </p:txBody>
      </p:sp>
      <p:sp>
        <p:nvSpPr>
          <p:cNvPr id="37956" name="テキスト ボックス 25"/>
          <p:cNvSpPr txBox="1">
            <a:spLocks noChangeArrowheads="1"/>
          </p:cNvSpPr>
          <p:nvPr/>
        </p:nvSpPr>
        <p:spPr bwMode="auto">
          <a:xfrm rot="2132106">
            <a:off x="2109788" y="290671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164</a:t>
            </a:r>
            <a:endParaRPr lang="ja-JP" altLang="en-US" sz="1400" b="1" dirty="0">
              <a:latin typeface="Arial" panose="020B0604020202020204" pitchFamily="34" charset="0"/>
            </a:endParaRPr>
          </a:p>
        </p:txBody>
      </p:sp>
      <p:sp>
        <p:nvSpPr>
          <p:cNvPr id="37957" name="テキスト ボックス 25"/>
          <p:cNvSpPr txBox="1">
            <a:spLocks noChangeArrowheads="1"/>
          </p:cNvSpPr>
          <p:nvPr/>
        </p:nvSpPr>
        <p:spPr bwMode="auto">
          <a:xfrm rot="916998">
            <a:off x="1552575" y="266858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129</a:t>
            </a:r>
            <a:endParaRPr lang="ja-JP" altLang="en-US" sz="1400" b="1">
              <a:latin typeface="Arial" panose="020B0604020202020204" pitchFamily="34" charset="0"/>
            </a:endParaRPr>
          </a:p>
        </p:txBody>
      </p:sp>
      <p:sp>
        <p:nvSpPr>
          <p:cNvPr id="37958" name="テキスト ボックス 25"/>
          <p:cNvSpPr txBox="1">
            <a:spLocks noChangeArrowheads="1"/>
          </p:cNvSpPr>
          <p:nvPr/>
        </p:nvSpPr>
        <p:spPr bwMode="auto">
          <a:xfrm rot="279170">
            <a:off x="874713" y="255905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243</a:t>
            </a:r>
            <a:endParaRPr lang="ja-JP" altLang="en-US" sz="1400" b="1">
              <a:latin typeface="Arial" panose="020B0604020202020204" pitchFamily="34" charset="0"/>
            </a:endParaRPr>
          </a:p>
        </p:txBody>
      </p:sp>
      <p:sp>
        <p:nvSpPr>
          <p:cNvPr id="37959" name="テキスト ボックス 25"/>
          <p:cNvSpPr txBox="1">
            <a:spLocks noChangeArrowheads="1"/>
          </p:cNvSpPr>
          <p:nvPr/>
        </p:nvSpPr>
        <p:spPr bwMode="auto">
          <a:xfrm rot="3354696">
            <a:off x="2351088" y="267493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155</a:t>
            </a:r>
            <a:endParaRPr lang="ja-JP" altLang="en-US" sz="1400" b="1">
              <a:latin typeface="Arial" panose="020B0604020202020204" pitchFamily="34" charset="0"/>
            </a:endParaRPr>
          </a:p>
        </p:txBody>
      </p:sp>
      <p:sp>
        <p:nvSpPr>
          <p:cNvPr id="37960" name="テキスト ボックス 25"/>
          <p:cNvSpPr txBox="1">
            <a:spLocks noChangeArrowheads="1"/>
          </p:cNvSpPr>
          <p:nvPr/>
        </p:nvSpPr>
        <p:spPr bwMode="auto">
          <a:xfrm rot="3354696">
            <a:off x="1898651" y="236378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108</a:t>
            </a:r>
            <a:endParaRPr lang="ja-JP" altLang="en-US" sz="1400" b="1">
              <a:latin typeface="Arial" panose="020B0604020202020204" pitchFamily="34" charset="0"/>
            </a:endParaRPr>
          </a:p>
        </p:txBody>
      </p:sp>
      <p:sp>
        <p:nvSpPr>
          <p:cNvPr id="37961" name="テキスト ボックス 25"/>
          <p:cNvSpPr txBox="1">
            <a:spLocks noChangeArrowheads="1"/>
          </p:cNvSpPr>
          <p:nvPr/>
        </p:nvSpPr>
        <p:spPr bwMode="auto">
          <a:xfrm>
            <a:off x="779463" y="44243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243</a:t>
            </a:r>
            <a:endParaRPr lang="ja-JP" altLang="en-US" sz="1400" b="1">
              <a:latin typeface="Arial" panose="020B0604020202020204" pitchFamily="34" charset="0"/>
            </a:endParaRPr>
          </a:p>
        </p:txBody>
      </p:sp>
      <p:sp>
        <p:nvSpPr>
          <p:cNvPr id="37962" name="テキスト ボックス 25"/>
          <p:cNvSpPr txBox="1">
            <a:spLocks noChangeArrowheads="1"/>
          </p:cNvSpPr>
          <p:nvPr/>
        </p:nvSpPr>
        <p:spPr bwMode="auto">
          <a:xfrm>
            <a:off x="1846263" y="18589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a:latin typeface="Arial" panose="020B0604020202020204" pitchFamily="34" charset="0"/>
              </a:rPr>
              <a:t>798</a:t>
            </a:r>
            <a:endParaRPr lang="ja-JP" altLang="en-US" sz="1400" b="1" dirty="0">
              <a:latin typeface="Arial" panose="020B0604020202020204" pitchFamily="34" charset="0"/>
            </a:endParaRPr>
          </a:p>
        </p:txBody>
      </p:sp>
      <p:sp>
        <p:nvSpPr>
          <p:cNvPr id="37963" name="テキスト ボックス 25"/>
          <p:cNvSpPr txBox="1">
            <a:spLocks noChangeArrowheads="1"/>
          </p:cNvSpPr>
          <p:nvPr/>
        </p:nvSpPr>
        <p:spPr bwMode="auto">
          <a:xfrm rot="6341574">
            <a:off x="3611563" y="255270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381</a:t>
            </a:r>
            <a:endParaRPr lang="ja-JP" altLang="en-US" sz="1400" b="1">
              <a:latin typeface="Arial" panose="020B0604020202020204" pitchFamily="34" charset="0"/>
            </a:endParaRPr>
          </a:p>
        </p:txBody>
      </p:sp>
      <p:sp>
        <p:nvSpPr>
          <p:cNvPr id="37964" name="テキスト ボックス 25"/>
          <p:cNvSpPr txBox="1">
            <a:spLocks noChangeArrowheads="1"/>
          </p:cNvSpPr>
          <p:nvPr/>
        </p:nvSpPr>
        <p:spPr bwMode="auto">
          <a:xfrm rot="-1748263">
            <a:off x="3657600" y="29130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221</a:t>
            </a:r>
            <a:endParaRPr lang="ja-JP" altLang="en-US" sz="1400" b="1">
              <a:latin typeface="Arial" panose="020B0604020202020204" pitchFamily="34" charset="0"/>
            </a:endParaRPr>
          </a:p>
        </p:txBody>
      </p:sp>
      <p:sp>
        <p:nvSpPr>
          <p:cNvPr id="37965" name="テキスト ボックス 25"/>
          <p:cNvSpPr txBox="1">
            <a:spLocks noChangeArrowheads="1"/>
          </p:cNvSpPr>
          <p:nvPr/>
        </p:nvSpPr>
        <p:spPr bwMode="auto">
          <a:xfrm rot="-2057056">
            <a:off x="2855913" y="341630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271</a:t>
            </a:r>
            <a:endParaRPr lang="ja-JP" altLang="en-US" sz="1400" b="1">
              <a:latin typeface="Arial" panose="020B0604020202020204" pitchFamily="34" charset="0"/>
            </a:endParaRPr>
          </a:p>
        </p:txBody>
      </p:sp>
      <p:sp>
        <p:nvSpPr>
          <p:cNvPr id="37966" name="テキスト ボックス 25"/>
          <p:cNvSpPr txBox="1">
            <a:spLocks noChangeArrowheads="1"/>
          </p:cNvSpPr>
          <p:nvPr/>
        </p:nvSpPr>
        <p:spPr bwMode="auto">
          <a:xfrm rot="-2057056">
            <a:off x="1949450" y="414178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204</a:t>
            </a:r>
            <a:endParaRPr lang="ja-JP" altLang="en-US" sz="1400" b="1">
              <a:latin typeface="Arial" panose="020B0604020202020204" pitchFamily="34" charset="0"/>
            </a:endParaRPr>
          </a:p>
        </p:txBody>
      </p:sp>
      <p:sp>
        <p:nvSpPr>
          <p:cNvPr id="37967" name="テキスト ボックス 25"/>
          <p:cNvSpPr txBox="1">
            <a:spLocks noChangeArrowheads="1"/>
          </p:cNvSpPr>
          <p:nvPr/>
        </p:nvSpPr>
        <p:spPr bwMode="auto">
          <a:xfrm rot="-2057056">
            <a:off x="1374775" y="466407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137</a:t>
            </a:r>
            <a:endParaRPr lang="ja-JP" altLang="en-US" sz="1400" b="1">
              <a:latin typeface="Arial" panose="020B0604020202020204" pitchFamily="34" charset="0"/>
            </a:endParaRPr>
          </a:p>
        </p:txBody>
      </p:sp>
      <p:sp>
        <p:nvSpPr>
          <p:cNvPr id="156" name="テキスト ボックス 25"/>
          <p:cNvSpPr txBox="1">
            <a:spLocks noChangeArrowheads="1"/>
          </p:cNvSpPr>
          <p:nvPr/>
        </p:nvSpPr>
        <p:spPr bwMode="auto">
          <a:xfrm rot="366607">
            <a:off x="652463" y="2827338"/>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豊中摂津線</a:t>
            </a:r>
          </a:p>
        </p:txBody>
      </p:sp>
      <p:sp>
        <p:nvSpPr>
          <p:cNvPr id="157" name="テキスト ボックス 25"/>
          <p:cNvSpPr txBox="1">
            <a:spLocks noChangeArrowheads="1"/>
          </p:cNvSpPr>
          <p:nvPr/>
        </p:nvSpPr>
        <p:spPr bwMode="auto">
          <a:xfrm rot="3107053">
            <a:off x="1535907" y="2301081"/>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茨木摂津線</a:t>
            </a:r>
          </a:p>
        </p:txBody>
      </p:sp>
      <p:sp>
        <p:nvSpPr>
          <p:cNvPr id="158" name="フリーフォーム 157"/>
          <p:cNvSpPr/>
          <p:nvPr/>
        </p:nvSpPr>
        <p:spPr>
          <a:xfrm>
            <a:off x="4759325" y="2058988"/>
            <a:ext cx="3903663" cy="2728912"/>
          </a:xfrm>
          <a:custGeom>
            <a:avLst/>
            <a:gdLst>
              <a:gd name="connsiteX0" fmla="*/ 0 w 3799268"/>
              <a:gd name="connsiteY0" fmla="*/ 103031 h 3258355"/>
              <a:gd name="connsiteX1" fmla="*/ 734096 w 3799268"/>
              <a:gd name="connsiteY1" fmla="*/ 193183 h 3258355"/>
              <a:gd name="connsiteX2" fmla="*/ 1133341 w 3799268"/>
              <a:gd name="connsiteY2" fmla="*/ 103031 h 3258355"/>
              <a:gd name="connsiteX3" fmla="*/ 3078051 w 3799268"/>
              <a:gd name="connsiteY3" fmla="*/ 0 h 3258355"/>
              <a:gd name="connsiteX4" fmla="*/ 3206839 w 3799268"/>
              <a:gd name="connsiteY4" fmla="*/ 77273 h 3258355"/>
              <a:gd name="connsiteX5" fmla="*/ 3528811 w 3799268"/>
              <a:gd name="connsiteY5" fmla="*/ 592428 h 3258355"/>
              <a:gd name="connsiteX6" fmla="*/ 3193960 w 3799268"/>
              <a:gd name="connsiteY6" fmla="*/ 1996225 h 3258355"/>
              <a:gd name="connsiteX7" fmla="*/ 3181082 w 3799268"/>
              <a:gd name="connsiteY7" fmla="*/ 2150772 h 3258355"/>
              <a:gd name="connsiteX8" fmla="*/ 3799268 w 3799268"/>
              <a:gd name="connsiteY8" fmla="*/ 3258355 h 3258355"/>
              <a:gd name="connsiteX0" fmla="*/ 0 w 4455522"/>
              <a:gd name="connsiteY0" fmla="*/ 161973 h 3258355"/>
              <a:gd name="connsiteX1" fmla="*/ 1390350 w 4455522"/>
              <a:gd name="connsiteY1" fmla="*/ 193183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3734305 w 4455522"/>
              <a:gd name="connsiteY4" fmla="*/ 0 h 3258355"/>
              <a:gd name="connsiteX5" fmla="*/ 3863093 w 4455522"/>
              <a:gd name="connsiteY5" fmla="*/ 77273 h 3258355"/>
              <a:gd name="connsiteX6" fmla="*/ 4185065 w 4455522"/>
              <a:gd name="connsiteY6" fmla="*/ 592428 h 3258355"/>
              <a:gd name="connsiteX7" fmla="*/ 3850214 w 4455522"/>
              <a:gd name="connsiteY7" fmla="*/ 1996225 h 3258355"/>
              <a:gd name="connsiteX8" fmla="*/ 3837336 w 4455522"/>
              <a:gd name="connsiteY8" fmla="*/ 2150772 h 3258355"/>
              <a:gd name="connsiteX9" fmla="*/ 4455522 w 4455522"/>
              <a:gd name="connsiteY9"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25926 w 4455522"/>
              <a:gd name="connsiteY4" fmla="*/ 90795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73854 w 4455522"/>
              <a:gd name="connsiteY4" fmla="*/ 72376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85065 w 4455522"/>
              <a:gd name="connsiteY7" fmla="*/ 574009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40823 w 4455522"/>
              <a:gd name="connsiteY7" fmla="*/ 511384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18702 w 4455522"/>
              <a:gd name="connsiteY7" fmla="*/ 500333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55770 w 4455522"/>
              <a:gd name="connsiteY9" fmla="*/ 1937110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08483 w 4455522"/>
              <a:gd name="connsiteY9" fmla="*/ 1825882 h 3239936"/>
              <a:gd name="connsiteX10" fmla="*/ 3855770 w 4455522"/>
              <a:gd name="connsiteY10" fmla="*/ 1937110 h 3239936"/>
              <a:gd name="connsiteX11" fmla="*/ 4455522 w 4455522"/>
              <a:gd name="connsiteY11" fmla="*/ 3239936 h 3239936"/>
              <a:gd name="connsiteX0" fmla="*/ 0 w 4532945"/>
              <a:gd name="connsiteY0" fmla="*/ 143554 h 3166259"/>
              <a:gd name="connsiteX1" fmla="*/ 907377 w 4532945"/>
              <a:gd name="connsiteY1" fmla="*/ 45829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32945" h="3166259">
                <a:moveTo>
                  <a:pt x="0" y="143554"/>
                </a:moveTo>
                <a:lnTo>
                  <a:pt x="907377" y="45829"/>
                </a:lnTo>
                <a:lnTo>
                  <a:pt x="1623689" y="139870"/>
                </a:lnTo>
                <a:cubicBezTo>
                  <a:pt x="1778039" y="125968"/>
                  <a:pt x="1902894" y="78911"/>
                  <a:pt x="2057244" y="65009"/>
                </a:cubicBezTo>
                <a:cubicBezTo>
                  <a:pt x="2274766" y="53957"/>
                  <a:pt x="2256332" y="65009"/>
                  <a:pt x="2473854" y="53957"/>
                </a:cubicBezTo>
                <a:lnTo>
                  <a:pt x="3730619" y="0"/>
                </a:lnTo>
                <a:lnTo>
                  <a:pt x="3863093" y="58854"/>
                </a:lnTo>
                <a:lnTo>
                  <a:pt x="4133449" y="492965"/>
                </a:lnTo>
                <a:lnTo>
                  <a:pt x="3824407" y="1653628"/>
                </a:lnTo>
                <a:cubicBezTo>
                  <a:pt x="3828931" y="1697539"/>
                  <a:pt x="3803959" y="1781971"/>
                  <a:pt x="3808483" y="1825882"/>
                </a:cubicBezTo>
                <a:lnTo>
                  <a:pt x="3855770" y="1937110"/>
                </a:lnTo>
                <a:lnTo>
                  <a:pt x="4532945" y="3166259"/>
                </a:ln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59" name="フリーフォーム 158"/>
          <p:cNvSpPr/>
          <p:nvPr/>
        </p:nvSpPr>
        <p:spPr>
          <a:xfrm>
            <a:off x="6200775" y="1462088"/>
            <a:ext cx="1773238" cy="2997200"/>
          </a:xfrm>
          <a:custGeom>
            <a:avLst/>
            <a:gdLst>
              <a:gd name="connsiteX0" fmla="*/ 3683358 w 3683358"/>
              <a:gd name="connsiteY0" fmla="*/ 0 h 2730321"/>
              <a:gd name="connsiteX1" fmla="*/ 2820473 w 3683358"/>
              <a:gd name="connsiteY1" fmla="*/ 528034 h 2730321"/>
              <a:gd name="connsiteX2" fmla="*/ 2627290 w 3683358"/>
              <a:gd name="connsiteY2" fmla="*/ 721217 h 2730321"/>
              <a:gd name="connsiteX3" fmla="*/ 862885 w 3683358"/>
              <a:gd name="connsiteY3" fmla="*/ 1983347 h 2730321"/>
              <a:gd name="connsiteX4" fmla="*/ 515155 w 3683358"/>
              <a:gd name="connsiteY4" fmla="*/ 2356834 h 2730321"/>
              <a:gd name="connsiteX5" fmla="*/ 0 w 3683358"/>
              <a:gd name="connsiteY5"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862885 w 3683358"/>
              <a:gd name="connsiteY3" fmla="*/ 1983347 h 2730321"/>
              <a:gd name="connsiteX4" fmla="*/ 613169 w 3683358"/>
              <a:gd name="connsiteY4" fmla="*/ 2245471 h 2730321"/>
              <a:gd name="connsiteX5" fmla="*/ 0 w 3683358"/>
              <a:gd name="connsiteY5"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058044 w 3683358"/>
              <a:gd name="connsiteY3" fmla="*/ 1400129 h 2730321"/>
              <a:gd name="connsiteX4" fmla="*/ 862885 w 3683358"/>
              <a:gd name="connsiteY4" fmla="*/ 1983347 h 2730321"/>
              <a:gd name="connsiteX5" fmla="*/ 613169 w 3683358"/>
              <a:gd name="connsiteY5" fmla="*/ 2245471 h 2730321"/>
              <a:gd name="connsiteX6" fmla="*/ 0 w 3683358"/>
              <a:gd name="connsiteY6"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058044 w 3683358"/>
              <a:gd name="connsiteY3" fmla="*/ 1400129 h 2730321"/>
              <a:gd name="connsiteX4" fmla="*/ 745268 w 3683358"/>
              <a:gd name="connsiteY4" fmla="*/ 1956466 h 2730321"/>
              <a:gd name="connsiteX5" fmla="*/ 613169 w 3683358"/>
              <a:gd name="connsiteY5" fmla="*/ 2245471 h 2730321"/>
              <a:gd name="connsiteX6" fmla="*/ 0 w 3683358"/>
              <a:gd name="connsiteY6"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857837 w 3683358"/>
              <a:gd name="connsiteY3" fmla="*/ 724268 h 2730321"/>
              <a:gd name="connsiteX4" fmla="*/ 1058044 w 3683358"/>
              <a:gd name="connsiteY4" fmla="*/ 1400129 h 2730321"/>
              <a:gd name="connsiteX5" fmla="*/ 745268 w 3683358"/>
              <a:gd name="connsiteY5" fmla="*/ 1956466 h 2730321"/>
              <a:gd name="connsiteX6" fmla="*/ 613169 w 3683358"/>
              <a:gd name="connsiteY6" fmla="*/ 2245471 h 2730321"/>
              <a:gd name="connsiteX7" fmla="*/ 0 w 3683358"/>
              <a:gd name="connsiteY7"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857837 w 3683358"/>
              <a:gd name="connsiteY3" fmla="*/ 724268 h 2730321"/>
              <a:gd name="connsiteX4" fmla="*/ 1058044 w 3683358"/>
              <a:gd name="connsiteY4" fmla="*/ 1400129 h 2730321"/>
              <a:gd name="connsiteX5" fmla="*/ 745268 w 3683358"/>
              <a:gd name="connsiteY5" fmla="*/ 1956466 h 2730321"/>
              <a:gd name="connsiteX6" fmla="*/ 613169 w 3683358"/>
              <a:gd name="connsiteY6" fmla="*/ 2245471 h 2730321"/>
              <a:gd name="connsiteX7" fmla="*/ 0 w 3683358"/>
              <a:gd name="connsiteY7" fmla="*/ 2730321 h 2730321"/>
              <a:gd name="connsiteX0" fmla="*/ 3683358 w 3683358"/>
              <a:gd name="connsiteY0" fmla="*/ 0 h 2730321"/>
              <a:gd name="connsiteX1" fmla="*/ 2820473 w 3683358"/>
              <a:gd name="connsiteY1" fmla="*/ 528034 h 2730321"/>
              <a:gd name="connsiteX2" fmla="*/ 2627290 w 3683358"/>
              <a:gd name="connsiteY2" fmla="*/ 721217 h 2730321"/>
              <a:gd name="connsiteX3" fmla="*/ 1857837 w 3683358"/>
              <a:gd name="connsiteY3" fmla="*/ 724268 h 2730321"/>
              <a:gd name="connsiteX4" fmla="*/ 1058044 w 3683358"/>
              <a:gd name="connsiteY4" fmla="*/ 1400129 h 2730321"/>
              <a:gd name="connsiteX5" fmla="*/ 745268 w 3683358"/>
              <a:gd name="connsiteY5" fmla="*/ 1956466 h 2730321"/>
              <a:gd name="connsiteX6" fmla="*/ 613169 w 3683358"/>
              <a:gd name="connsiteY6" fmla="*/ 2245471 h 2730321"/>
              <a:gd name="connsiteX7" fmla="*/ 0 w 3683358"/>
              <a:gd name="connsiteY7" fmla="*/ 2730321 h 2730321"/>
              <a:gd name="connsiteX0" fmla="*/ 3683358 w 3683358"/>
              <a:gd name="connsiteY0" fmla="*/ 62166 h 2792487"/>
              <a:gd name="connsiteX1" fmla="*/ 2820473 w 3683358"/>
              <a:gd name="connsiteY1" fmla="*/ 590200 h 2792487"/>
              <a:gd name="connsiteX2" fmla="*/ 2141141 w 3683358"/>
              <a:gd name="connsiteY2" fmla="*/ 0 h 2792487"/>
              <a:gd name="connsiteX3" fmla="*/ 1857837 w 3683358"/>
              <a:gd name="connsiteY3" fmla="*/ 786434 h 2792487"/>
              <a:gd name="connsiteX4" fmla="*/ 1058044 w 3683358"/>
              <a:gd name="connsiteY4" fmla="*/ 1462295 h 2792487"/>
              <a:gd name="connsiteX5" fmla="*/ 745268 w 3683358"/>
              <a:gd name="connsiteY5" fmla="*/ 2018632 h 2792487"/>
              <a:gd name="connsiteX6" fmla="*/ 613169 w 3683358"/>
              <a:gd name="connsiteY6" fmla="*/ 2307637 h 2792487"/>
              <a:gd name="connsiteX7" fmla="*/ 0 w 3683358"/>
              <a:gd name="connsiteY7" fmla="*/ 2792487 h 2792487"/>
              <a:gd name="connsiteX0" fmla="*/ 3683358 w 3683358"/>
              <a:gd name="connsiteY0" fmla="*/ 62166 h 2792487"/>
              <a:gd name="connsiteX1" fmla="*/ 2820473 w 3683358"/>
              <a:gd name="connsiteY1" fmla="*/ 590200 h 2792487"/>
              <a:gd name="connsiteX2" fmla="*/ 2141141 w 3683358"/>
              <a:gd name="connsiteY2" fmla="*/ 0 h 2792487"/>
              <a:gd name="connsiteX3" fmla="*/ 1857837 w 3683358"/>
              <a:gd name="connsiteY3" fmla="*/ 786434 h 2792487"/>
              <a:gd name="connsiteX4" fmla="*/ 1058044 w 3683358"/>
              <a:gd name="connsiteY4" fmla="*/ 1462295 h 2792487"/>
              <a:gd name="connsiteX5" fmla="*/ 745268 w 3683358"/>
              <a:gd name="connsiteY5" fmla="*/ 2018632 h 2792487"/>
              <a:gd name="connsiteX6" fmla="*/ 613169 w 3683358"/>
              <a:gd name="connsiteY6" fmla="*/ 2307637 h 2792487"/>
              <a:gd name="connsiteX7" fmla="*/ 0 w 3683358"/>
              <a:gd name="connsiteY7" fmla="*/ 2792487 h 2792487"/>
              <a:gd name="connsiteX0" fmla="*/ 3683358 w 3683358"/>
              <a:gd name="connsiteY0" fmla="*/ 746884 h 3477205"/>
              <a:gd name="connsiteX1" fmla="*/ 2240232 w 3683358"/>
              <a:gd name="connsiteY1" fmla="*/ 0 h 3477205"/>
              <a:gd name="connsiteX2" fmla="*/ 2141141 w 3683358"/>
              <a:gd name="connsiteY2" fmla="*/ 684718 h 3477205"/>
              <a:gd name="connsiteX3" fmla="*/ 1857837 w 3683358"/>
              <a:gd name="connsiteY3" fmla="*/ 1471152 h 3477205"/>
              <a:gd name="connsiteX4" fmla="*/ 1058044 w 3683358"/>
              <a:gd name="connsiteY4" fmla="*/ 2147013 h 3477205"/>
              <a:gd name="connsiteX5" fmla="*/ 745268 w 3683358"/>
              <a:gd name="connsiteY5" fmla="*/ 2703350 h 3477205"/>
              <a:gd name="connsiteX6" fmla="*/ 613169 w 3683358"/>
              <a:gd name="connsiteY6" fmla="*/ 2992355 h 3477205"/>
              <a:gd name="connsiteX7" fmla="*/ 0 w 3683358"/>
              <a:gd name="connsiteY7" fmla="*/ 3477205 h 3477205"/>
              <a:gd name="connsiteX0" fmla="*/ 2264118 w 2264118"/>
              <a:gd name="connsiteY0" fmla="*/ 0 h 3651948"/>
              <a:gd name="connsiteX1" fmla="*/ 2240232 w 2264118"/>
              <a:gd name="connsiteY1" fmla="*/ 174743 h 3651948"/>
              <a:gd name="connsiteX2" fmla="*/ 2141141 w 2264118"/>
              <a:gd name="connsiteY2" fmla="*/ 859461 h 3651948"/>
              <a:gd name="connsiteX3" fmla="*/ 1857837 w 2264118"/>
              <a:gd name="connsiteY3" fmla="*/ 1645895 h 3651948"/>
              <a:gd name="connsiteX4" fmla="*/ 1058044 w 2264118"/>
              <a:gd name="connsiteY4" fmla="*/ 2321756 h 3651948"/>
              <a:gd name="connsiteX5" fmla="*/ 745268 w 2264118"/>
              <a:gd name="connsiteY5" fmla="*/ 2878093 h 3651948"/>
              <a:gd name="connsiteX6" fmla="*/ 613169 w 2264118"/>
              <a:gd name="connsiteY6" fmla="*/ 3167098 h 3651948"/>
              <a:gd name="connsiteX7" fmla="*/ 0 w 2264118"/>
              <a:gd name="connsiteY7" fmla="*/ 3651948 h 3651948"/>
              <a:gd name="connsiteX0" fmla="*/ 2189628 w 2189628"/>
              <a:gd name="connsiteY0" fmla="*/ 0 h 3625067"/>
              <a:gd name="connsiteX1" fmla="*/ 2165742 w 2189628"/>
              <a:gd name="connsiteY1" fmla="*/ 174743 h 3625067"/>
              <a:gd name="connsiteX2" fmla="*/ 2066651 w 2189628"/>
              <a:gd name="connsiteY2" fmla="*/ 859461 h 3625067"/>
              <a:gd name="connsiteX3" fmla="*/ 1783347 w 2189628"/>
              <a:gd name="connsiteY3" fmla="*/ 1645895 h 3625067"/>
              <a:gd name="connsiteX4" fmla="*/ 983554 w 2189628"/>
              <a:gd name="connsiteY4" fmla="*/ 2321756 h 3625067"/>
              <a:gd name="connsiteX5" fmla="*/ 670778 w 2189628"/>
              <a:gd name="connsiteY5" fmla="*/ 2878093 h 3625067"/>
              <a:gd name="connsiteX6" fmla="*/ 538679 w 2189628"/>
              <a:gd name="connsiteY6" fmla="*/ 3167098 h 3625067"/>
              <a:gd name="connsiteX7" fmla="*/ 0 w 2189628"/>
              <a:gd name="connsiteY7" fmla="*/ 3625067 h 3625067"/>
              <a:gd name="connsiteX0" fmla="*/ 2189628 w 2189628"/>
              <a:gd name="connsiteY0" fmla="*/ 0 h 3625067"/>
              <a:gd name="connsiteX1" fmla="*/ 2165742 w 2189628"/>
              <a:gd name="connsiteY1" fmla="*/ 174743 h 3625067"/>
              <a:gd name="connsiteX2" fmla="*/ 2066651 w 2189628"/>
              <a:gd name="connsiteY2" fmla="*/ 859461 h 3625067"/>
              <a:gd name="connsiteX3" fmla="*/ 1783347 w 2189628"/>
              <a:gd name="connsiteY3" fmla="*/ 1645895 h 3625067"/>
              <a:gd name="connsiteX4" fmla="*/ 983554 w 2189628"/>
              <a:gd name="connsiteY4" fmla="*/ 2321756 h 3625067"/>
              <a:gd name="connsiteX5" fmla="*/ 670778 w 2189628"/>
              <a:gd name="connsiteY5" fmla="*/ 2878093 h 3625067"/>
              <a:gd name="connsiteX6" fmla="*/ 538679 w 2189628"/>
              <a:gd name="connsiteY6" fmla="*/ 3167098 h 3625067"/>
              <a:gd name="connsiteX7" fmla="*/ 0 w 2189628"/>
              <a:gd name="connsiteY7" fmla="*/ 3625067 h 362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89628" h="3625067">
                <a:moveTo>
                  <a:pt x="2189628" y="0"/>
                </a:moveTo>
                <a:lnTo>
                  <a:pt x="2165742" y="174743"/>
                </a:lnTo>
                <a:lnTo>
                  <a:pt x="2066651" y="859461"/>
                </a:lnTo>
                <a:cubicBezTo>
                  <a:pt x="2033630" y="1023370"/>
                  <a:pt x="1891986" y="1398339"/>
                  <a:pt x="1783347" y="1645895"/>
                </a:cubicBezTo>
                <a:cubicBezTo>
                  <a:pt x="1525726" y="1824330"/>
                  <a:pt x="1214069" y="2155431"/>
                  <a:pt x="983554" y="2321756"/>
                </a:cubicBezTo>
                <a:lnTo>
                  <a:pt x="670778" y="2878093"/>
                </a:lnTo>
                <a:lnTo>
                  <a:pt x="538679" y="3167098"/>
                </a:lnTo>
                <a:cubicBezTo>
                  <a:pt x="366961" y="3291594"/>
                  <a:pt x="128592" y="3477530"/>
                  <a:pt x="0" y="3625067"/>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63" name="フリーフォーム 162"/>
          <p:cNvSpPr/>
          <p:nvPr/>
        </p:nvSpPr>
        <p:spPr>
          <a:xfrm>
            <a:off x="6850063" y="3632200"/>
            <a:ext cx="381000" cy="392113"/>
          </a:xfrm>
          <a:custGeom>
            <a:avLst/>
            <a:gdLst>
              <a:gd name="connsiteX0" fmla="*/ 581025 w 581025"/>
              <a:gd name="connsiteY0" fmla="*/ 604837 h 604837"/>
              <a:gd name="connsiteX1" fmla="*/ 314325 w 581025"/>
              <a:gd name="connsiteY1" fmla="*/ 252412 h 604837"/>
              <a:gd name="connsiteX2" fmla="*/ 0 w 581025"/>
              <a:gd name="connsiteY2" fmla="*/ 0 h 604837"/>
              <a:gd name="connsiteX0" fmla="*/ 431901 w 431901"/>
              <a:gd name="connsiteY0" fmla="*/ 415108 h 415108"/>
              <a:gd name="connsiteX1" fmla="*/ 314325 w 431901"/>
              <a:gd name="connsiteY1" fmla="*/ 252412 h 415108"/>
              <a:gd name="connsiteX2" fmla="*/ 0 w 431901"/>
              <a:gd name="connsiteY2" fmla="*/ 0 h 415108"/>
              <a:gd name="connsiteX0" fmla="*/ 531570 w 531570"/>
              <a:gd name="connsiteY0" fmla="*/ 566473 h 566473"/>
              <a:gd name="connsiteX1" fmla="*/ 314325 w 531570"/>
              <a:gd name="connsiteY1" fmla="*/ 252412 h 566473"/>
              <a:gd name="connsiteX2" fmla="*/ 0 w 531570"/>
              <a:gd name="connsiteY2" fmla="*/ 0 h 566473"/>
            </a:gdLst>
            <a:ahLst/>
            <a:cxnLst>
              <a:cxn ang="0">
                <a:pos x="connsiteX0" y="connsiteY0"/>
              </a:cxn>
              <a:cxn ang="0">
                <a:pos x="connsiteX1" y="connsiteY1"/>
              </a:cxn>
              <a:cxn ang="0">
                <a:pos x="connsiteX2" y="connsiteY2"/>
              </a:cxn>
            </a:cxnLst>
            <a:rect l="l" t="t" r="r" b="b"/>
            <a:pathLst>
              <a:path w="531570" h="566473">
                <a:moveTo>
                  <a:pt x="531570" y="566473"/>
                </a:moveTo>
                <a:lnTo>
                  <a:pt x="314325" y="252412"/>
                </a:lnTo>
                <a:lnTo>
                  <a:pt x="0" y="0"/>
                </a:ln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68" name="テキスト ボックス 25"/>
          <p:cNvSpPr txBox="1">
            <a:spLocks noChangeArrowheads="1"/>
          </p:cNvSpPr>
          <p:nvPr/>
        </p:nvSpPr>
        <p:spPr bwMode="auto">
          <a:xfrm>
            <a:off x="5029200" y="1881188"/>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大阪中央環状線</a:t>
            </a:r>
          </a:p>
        </p:txBody>
      </p:sp>
      <p:sp>
        <p:nvSpPr>
          <p:cNvPr id="169" name="テキスト ボックス 45"/>
          <p:cNvSpPr txBox="1">
            <a:spLocks noChangeArrowheads="1"/>
          </p:cNvSpPr>
          <p:nvPr/>
        </p:nvSpPr>
        <p:spPr bwMode="auto">
          <a:xfrm rot="2755744">
            <a:off x="5995987" y="3387726"/>
            <a:ext cx="346075"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大阪高槻京都線</a:t>
            </a:r>
          </a:p>
        </p:txBody>
      </p:sp>
      <p:sp>
        <p:nvSpPr>
          <p:cNvPr id="174" name="テキスト ボックス 46"/>
          <p:cNvSpPr txBox="1">
            <a:spLocks noChangeArrowheads="1"/>
          </p:cNvSpPr>
          <p:nvPr/>
        </p:nvSpPr>
        <p:spPr bwMode="auto">
          <a:xfrm rot="3289839">
            <a:off x="6804819" y="3545681"/>
            <a:ext cx="346075"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十三高槻線</a:t>
            </a:r>
          </a:p>
        </p:txBody>
      </p:sp>
      <p:sp>
        <p:nvSpPr>
          <p:cNvPr id="175" name="フリーフォーム 174"/>
          <p:cNvSpPr/>
          <p:nvPr/>
        </p:nvSpPr>
        <p:spPr>
          <a:xfrm>
            <a:off x="4773613" y="4478338"/>
            <a:ext cx="1425575" cy="200025"/>
          </a:xfrm>
          <a:custGeom>
            <a:avLst/>
            <a:gdLst>
              <a:gd name="connsiteX0" fmla="*/ 1619250 w 1619250"/>
              <a:gd name="connsiteY0" fmla="*/ 704850 h 704850"/>
              <a:gd name="connsiteX1" fmla="*/ 1228725 w 1619250"/>
              <a:gd name="connsiteY1" fmla="*/ 152400 h 704850"/>
              <a:gd name="connsiteX2" fmla="*/ 1057275 w 1619250"/>
              <a:gd name="connsiteY2" fmla="*/ 0 h 704850"/>
              <a:gd name="connsiteX3" fmla="*/ 933450 w 1619250"/>
              <a:gd name="connsiteY3" fmla="*/ 200025 h 704850"/>
              <a:gd name="connsiteX4" fmla="*/ 0 w 1619250"/>
              <a:gd name="connsiteY4" fmla="*/ 180975 h 704850"/>
              <a:gd name="connsiteX0" fmla="*/ 1619250 w 1619250"/>
              <a:gd name="connsiteY0" fmla="*/ 704850 h 704850"/>
              <a:gd name="connsiteX1" fmla="*/ 1222375 w 1619250"/>
              <a:gd name="connsiteY1" fmla="*/ 152400 h 704850"/>
              <a:gd name="connsiteX2" fmla="*/ 1057275 w 1619250"/>
              <a:gd name="connsiteY2" fmla="*/ 0 h 704850"/>
              <a:gd name="connsiteX3" fmla="*/ 933450 w 1619250"/>
              <a:gd name="connsiteY3" fmla="*/ 200025 h 704850"/>
              <a:gd name="connsiteX4" fmla="*/ 0 w 1619250"/>
              <a:gd name="connsiteY4" fmla="*/ 180975 h 704850"/>
              <a:gd name="connsiteX0" fmla="*/ 2343150 w 2343150"/>
              <a:gd name="connsiteY0" fmla="*/ 1054100 h 1054100"/>
              <a:gd name="connsiteX1" fmla="*/ 1222375 w 2343150"/>
              <a:gd name="connsiteY1" fmla="*/ 152400 h 1054100"/>
              <a:gd name="connsiteX2" fmla="*/ 1057275 w 2343150"/>
              <a:gd name="connsiteY2" fmla="*/ 0 h 1054100"/>
              <a:gd name="connsiteX3" fmla="*/ 933450 w 2343150"/>
              <a:gd name="connsiteY3" fmla="*/ 200025 h 1054100"/>
              <a:gd name="connsiteX4" fmla="*/ 0 w 2343150"/>
              <a:gd name="connsiteY4" fmla="*/ 180975 h 1054100"/>
              <a:gd name="connsiteX0" fmla="*/ 2343150 w 2343150"/>
              <a:gd name="connsiteY0" fmla="*/ 1054100 h 1054100"/>
              <a:gd name="connsiteX1" fmla="*/ 2178845 w 2343150"/>
              <a:gd name="connsiteY1" fmla="*/ 835990 h 1054100"/>
              <a:gd name="connsiteX2" fmla="*/ 1222375 w 2343150"/>
              <a:gd name="connsiteY2" fmla="*/ 152400 h 1054100"/>
              <a:gd name="connsiteX3" fmla="*/ 1057275 w 2343150"/>
              <a:gd name="connsiteY3" fmla="*/ 0 h 1054100"/>
              <a:gd name="connsiteX4" fmla="*/ 933450 w 2343150"/>
              <a:gd name="connsiteY4" fmla="*/ 200025 h 1054100"/>
              <a:gd name="connsiteX5" fmla="*/ 0 w 2343150"/>
              <a:gd name="connsiteY5"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222375 w 2343150"/>
              <a:gd name="connsiteY3" fmla="*/ 152400 h 1054100"/>
              <a:gd name="connsiteX4" fmla="*/ 1057275 w 2343150"/>
              <a:gd name="connsiteY4" fmla="*/ 0 h 1054100"/>
              <a:gd name="connsiteX5" fmla="*/ 933450 w 2343150"/>
              <a:gd name="connsiteY5" fmla="*/ 200025 h 1054100"/>
              <a:gd name="connsiteX6" fmla="*/ 0 w 2343150"/>
              <a:gd name="connsiteY6"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493045 w 2343150"/>
              <a:gd name="connsiteY3" fmla="*/ 613740 h 1054100"/>
              <a:gd name="connsiteX4" fmla="*/ 1222375 w 2343150"/>
              <a:gd name="connsiteY4" fmla="*/ 152400 h 1054100"/>
              <a:gd name="connsiteX5" fmla="*/ 1057275 w 2343150"/>
              <a:gd name="connsiteY5" fmla="*/ 0 h 1054100"/>
              <a:gd name="connsiteX6" fmla="*/ 933450 w 2343150"/>
              <a:gd name="connsiteY6" fmla="*/ 200025 h 1054100"/>
              <a:gd name="connsiteX7" fmla="*/ 0 w 2343150"/>
              <a:gd name="connsiteY7"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493045 w 2343150"/>
              <a:gd name="connsiteY3" fmla="*/ 613740 h 1054100"/>
              <a:gd name="connsiteX4" fmla="*/ 1222375 w 2343150"/>
              <a:gd name="connsiteY4" fmla="*/ 152400 h 1054100"/>
              <a:gd name="connsiteX5" fmla="*/ 1057275 w 2343150"/>
              <a:gd name="connsiteY5" fmla="*/ 0 h 1054100"/>
              <a:gd name="connsiteX6" fmla="*/ 933450 w 2343150"/>
              <a:gd name="connsiteY6" fmla="*/ 200025 h 1054100"/>
              <a:gd name="connsiteX7" fmla="*/ 0 w 2343150"/>
              <a:gd name="connsiteY7"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493045 w 2343150"/>
              <a:gd name="connsiteY3" fmla="*/ 613740 h 1054100"/>
              <a:gd name="connsiteX4" fmla="*/ 1222375 w 2343150"/>
              <a:gd name="connsiteY4" fmla="*/ 152400 h 1054100"/>
              <a:gd name="connsiteX5" fmla="*/ 1057275 w 2343150"/>
              <a:gd name="connsiteY5" fmla="*/ 0 h 1054100"/>
              <a:gd name="connsiteX6" fmla="*/ 933450 w 2343150"/>
              <a:gd name="connsiteY6" fmla="*/ 200025 h 1054100"/>
              <a:gd name="connsiteX7" fmla="*/ 0 w 2343150"/>
              <a:gd name="connsiteY7" fmla="*/ 180975 h 1054100"/>
              <a:gd name="connsiteX0" fmla="*/ 2343150 w 2343150"/>
              <a:gd name="connsiteY0" fmla="*/ 1054100 h 1054100"/>
              <a:gd name="connsiteX1" fmla="*/ 2178845 w 2343150"/>
              <a:gd name="connsiteY1" fmla="*/ 835990 h 1054100"/>
              <a:gd name="connsiteX2" fmla="*/ 1778795 w 2343150"/>
              <a:gd name="connsiteY2" fmla="*/ 531190 h 1054100"/>
              <a:gd name="connsiteX3" fmla="*/ 1493045 w 2343150"/>
              <a:gd name="connsiteY3" fmla="*/ 613740 h 1054100"/>
              <a:gd name="connsiteX4" fmla="*/ 1222375 w 2343150"/>
              <a:gd name="connsiteY4" fmla="*/ 165100 h 1054100"/>
              <a:gd name="connsiteX5" fmla="*/ 1057275 w 2343150"/>
              <a:gd name="connsiteY5" fmla="*/ 0 h 1054100"/>
              <a:gd name="connsiteX6" fmla="*/ 933450 w 2343150"/>
              <a:gd name="connsiteY6" fmla="*/ 200025 h 1054100"/>
              <a:gd name="connsiteX7" fmla="*/ 0 w 2343150"/>
              <a:gd name="connsiteY7" fmla="*/ 180975 h 1054100"/>
              <a:gd name="connsiteX0" fmla="*/ 2711450 w 2711450"/>
              <a:gd name="connsiteY0" fmla="*/ 1054100 h 1054100"/>
              <a:gd name="connsiteX1" fmla="*/ 2547145 w 2711450"/>
              <a:gd name="connsiteY1" fmla="*/ 835990 h 1054100"/>
              <a:gd name="connsiteX2" fmla="*/ 2147095 w 2711450"/>
              <a:gd name="connsiteY2" fmla="*/ 531190 h 1054100"/>
              <a:gd name="connsiteX3" fmla="*/ 1861345 w 2711450"/>
              <a:gd name="connsiteY3" fmla="*/ 613740 h 1054100"/>
              <a:gd name="connsiteX4" fmla="*/ 1590675 w 2711450"/>
              <a:gd name="connsiteY4" fmla="*/ 165100 h 1054100"/>
              <a:gd name="connsiteX5" fmla="*/ 1425575 w 2711450"/>
              <a:gd name="connsiteY5" fmla="*/ 0 h 1054100"/>
              <a:gd name="connsiteX6" fmla="*/ 1301750 w 2711450"/>
              <a:gd name="connsiteY6" fmla="*/ 200025 h 1054100"/>
              <a:gd name="connsiteX7" fmla="*/ 0 w 2711450"/>
              <a:gd name="connsiteY7" fmla="*/ 180975 h 1054100"/>
              <a:gd name="connsiteX0" fmla="*/ 2547145 w 2547145"/>
              <a:gd name="connsiteY0" fmla="*/ 835990 h 835990"/>
              <a:gd name="connsiteX1" fmla="*/ 2147095 w 2547145"/>
              <a:gd name="connsiteY1" fmla="*/ 531190 h 835990"/>
              <a:gd name="connsiteX2" fmla="*/ 1861345 w 2547145"/>
              <a:gd name="connsiteY2" fmla="*/ 613740 h 835990"/>
              <a:gd name="connsiteX3" fmla="*/ 1590675 w 2547145"/>
              <a:gd name="connsiteY3" fmla="*/ 165100 h 835990"/>
              <a:gd name="connsiteX4" fmla="*/ 1425575 w 2547145"/>
              <a:gd name="connsiteY4" fmla="*/ 0 h 835990"/>
              <a:gd name="connsiteX5" fmla="*/ 1301750 w 2547145"/>
              <a:gd name="connsiteY5" fmla="*/ 200025 h 835990"/>
              <a:gd name="connsiteX6" fmla="*/ 0 w 2547145"/>
              <a:gd name="connsiteY6" fmla="*/ 180975 h 835990"/>
              <a:gd name="connsiteX0" fmla="*/ 2147095 w 2147095"/>
              <a:gd name="connsiteY0" fmla="*/ 531190 h 614115"/>
              <a:gd name="connsiteX1" fmla="*/ 1861345 w 2147095"/>
              <a:gd name="connsiteY1" fmla="*/ 613740 h 614115"/>
              <a:gd name="connsiteX2" fmla="*/ 1590675 w 2147095"/>
              <a:gd name="connsiteY2" fmla="*/ 165100 h 614115"/>
              <a:gd name="connsiteX3" fmla="*/ 1425575 w 2147095"/>
              <a:gd name="connsiteY3" fmla="*/ 0 h 614115"/>
              <a:gd name="connsiteX4" fmla="*/ 1301750 w 2147095"/>
              <a:gd name="connsiteY4" fmla="*/ 200025 h 614115"/>
              <a:gd name="connsiteX5" fmla="*/ 0 w 2147095"/>
              <a:gd name="connsiteY5" fmla="*/ 180975 h 614115"/>
              <a:gd name="connsiteX0" fmla="*/ 1861345 w 1861345"/>
              <a:gd name="connsiteY0" fmla="*/ 613740 h 613740"/>
              <a:gd name="connsiteX1" fmla="*/ 1590675 w 1861345"/>
              <a:gd name="connsiteY1" fmla="*/ 165100 h 613740"/>
              <a:gd name="connsiteX2" fmla="*/ 1425575 w 1861345"/>
              <a:gd name="connsiteY2" fmla="*/ 0 h 613740"/>
              <a:gd name="connsiteX3" fmla="*/ 1301750 w 1861345"/>
              <a:gd name="connsiteY3" fmla="*/ 200025 h 613740"/>
              <a:gd name="connsiteX4" fmla="*/ 0 w 1861345"/>
              <a:gd name="connsiteY4" fmla="*/ 180975 h 613740"/>
              <a:gd name="connsiteX0" fmla="*/ 1590675 w 1590675"/>
              <a:gd name="connsiteY0" fmla="*/ 165100 h 200025"/>
              <a:gd name="connsiteX1" fmla="*/ 1425575 w 1590675"/>
              <a:gd name="connsiteY1" fmla="*/ 0 h 200025"/>
              <a:gd name="connsiteX2" fmla="*/ 1301750 w 1590675"/>
              <a:gd name="connsiteY2" fmla="*/ 200025 h 200025"/>
              <a:gd name="connsiteX3" fmla="*/ 0 w 1590675"/>
              <a:gd name="connsiteY3" fmla="*/ 180975 h 200025"/>
              <a:gd name="connsiteX0" fmla="*/ 1425575 w 1425575"/>
              <a:gd name="connsiteY0" fmla="*/ 0 h 200025"/>
              <a:gd name="connsiteX1" fmla="*/ 1301750 w 1425575"/>
              <a:gd name="connsiteY1" fmla="*/ 200025 h 200025"/>
              <a:gd name="connsiteX2" fmla="*/ 0 w 1425575"/>
              <a:gd name="connsiteY2" fmla="*/ 180975 h 200025"/>
            </a:gdLst>
            <a:ahLst/>
            <a:cxnLst>
              <a:cxn ang="0">
                <a:pos x="connsiteX0" y="connsiteY0"/>
              </a:cxn>
              <a:cxn ang="0">
                <a:pos x="connsiteX1" y="connsiteY1"/>
              </a:cxn>
              <a:cxn ang="0">
                <a:pos x="connsiteX2" y="connsiteY2"/>
              </a:cxn>
            </a:cxnLst>
            <a:rect l="l" t="t" r="r" b="b"/>
            <a:pathLst>
              <a:path w="1425575" h="200025">
                <a:moveTo>
                  <a:pt x="1425575" y="0"/>
                </a:moveTo>
                <a:lnTo>
                  <a:pt x="1301750" y="200025"/>
                </a:lnTo>
                <a:lnTo>
                  <a:pt x="0" y="180975"/>
                </a:lnTo>
              </a:path>
            </a:pathLst>
          </a:custGeom>
          <a:noFill/>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76" name="テキスト ボックス 47"/>
          <p:cNvSpPr txBox="1">
            <a:spLocks noChangeArrowheads="1"/>
          </p:cNvSpPr>
          <p:nvPr/>
        </p:nvSpPr>
        <p:spPr bwMode="auto">
          <a:xfrm>
            <a:off x="5118651" y="3175322"/>
            <a:ext cx="1185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豊中岸部線</a:t>
            </a:r>
          </a:p>
        </p:txBody>
      </p:sp>
      <p:sp>
        <p:nvSpPr>
          <p:cNvPr id="177" name="フリーフォーム 176"/>
          <p:cNvSpPr/>
          <p:nvPr/>
        </p:nvSpPr>
        <p:spPr>
          <a:xfrm>
            <a:off x="5943600" y="2805113"/>
            <a:ext cx="2981325" cy="2257425"/>
          </a:xfrm>
          <a:custGeom>
            <a:avLst/>
            <a:gdLst>
              <a:gd name="connsiteX0" fmla="*/ 3683358 w 3683358"/>
              <a:gd name="connsiteY0" fmla="*/ 0 h 2730321"/>
              <a:gd name="connsiteX1" fmla="*/ 2820473 w 3683358"/>
              <a:gd name="connsiteY1" fmla="*/ 528034 h 2730321"/>
              <a:gd name="connsiteX2" fmla="*/ 2627290 w 3683358"/>
              <a:gd name="connsiteY2" fmla="*/ 721217 h 2730321"/>
              <a:gd name="connsiteX3" fmla="*/ 862885 w 3683358"/>
              <a:gd name="connsiteY3" fmla="*/ 1983347 h 2730321"/>
              <a:gd name="connsiteX4" fmla="*/ 515155 w 3683358"/>
              <a:gd name="connsiteY4" fmla="*/ 2356834 h 2730321"/>
              <a:gd name="connsiteX5" fmla="*/ 0 w 3683358"/>
              <a:gd name="connsiteY5" fmla="*/ 2730321 h 2730321"/>
              <a:gd name="connsiteX0" fmla="*/ 3683358 w 3683358"/>
              <a:gd name="connsiteY0" fmla="*/ 0 h 2730321"/>
              <a:gd name="connsiteX1" fmla="*/ 2820473 w 3683358"/>
              <a:gd name="connsiteY1" fmla="*/ 581796 h 2730321"/>
              <a:gd name="connsiteX2" fmla="*/ 2627290 w 3683358"/>
              <a:gd name="connsiteY2" fmla="*/ 721217 h 2730321"/>
              <a:gd name="connsiteX3" fmla="*/ 862885 w 3683358"/>
              <a:gd name="connsiteY3" fmla="*/ 1983347 h 2730321"/>
              <a:gd name="connsiteX4" fmla="*/ 515155 w 3683358"/>
              <a:gd name="connsiteY4" fmla="*/ 2356834 h 2730321"/>
              <a:gd name="connsiteX5" fmla="*/ 0 w 3683358"/>
              <a:gd name="connsiteY5" fmla="*/ 2730321 h 2730321"/>
              <a:gd name="connsiteX0" fmla="*/ 3683358 w 3683358"/>
              <a:gd name="connsiteY0" fmla="*/ 0 h 2730321"/>
              <a:gd name="connsiteX1" fmla="*/ 3475672 w 3683358"/>
              <a:gd name="connsiteY1" fmla="*/ 224646 h 2730321"/>
              <a:gd name="connsiteX2" fmla="*/ 2820473 w 3683358"/>
              <a:gd name="connsiteY2" fmla="*/ 581796 h 2730321"/>
              <a:gd name="connsiteX3" fmla="*/ 2627290 w 3683358"/>
              <a:gd name="connsiteY3" fmla="*/ 721217 h 2730321"/>
              <a:gd name="connsiteX4" fmla="*/ 862885 w 3683358"/>
              <a:gd name="connsiteY4" fmla="*/ 1983347 h 2730321"/>
              <a:gd name="connsiteX5" fmla="*/ 515155 w 3683358"/>
              <a:gd name="connsiteY5" fmla="*/ 2356834 h 2730321"/>
              <a:gd name="connsiteX6" fmla="*/ 0 w 3683358"/>
              <a:gd name="connsiteY6" fmla="*/ 2730321 h 2730321"/>
              <a:gd name="connsiteX0" fmla="*/ 3683358 w 3683358"/>
              <a:gd name="connsiteY0" fmla="*/ 0 h 2730321"/>
              <a:gd name="connsiteX1" fmla="*/ 3475672 w 3683358"/>
              <a:gd name="connsiteY1" fmla="*/ 224646 h 2730321"/>
              <a:gd name="connsiteX2" fmla="*/ 2820473 w 3683358"/>
              <a:gd name="connsiteY2" fmla="*/ 581796 h 2730321"/>
              <a:gd name="connsiteX3" fmla="*/ 2627290 w 3683358"/>
              <a:gd name="connsiteY3" fmla="*/ 721217 h 2730321"/>
              <a:gd name="connsiteX4" fmla="*/ 862885 w 3683358"/>
              <a:gd name="connsiteY4" fmla="*/ 1983347 h 2730321"/>
              <a:gd name="connsiteX5" fmla="*/ 515155 w 3683358"/>
              <a:gd name="connsiteY5" fmla="*/ 2356834 h 2730321"/>
              <a:gd name="connsiteX6" fmla="*/ 0 w 3683358"/>
              <a:gd name="connsiteY6" fmla="*/ 2730321 h 27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358" h="2730321">
                <a:moveTo>
                  <a:pt x="3683358" y="0"/>
                </a:moveTo>
                <a:cubicBezTo>
                  <a:pt x="3606284" y="80001"/>
                  <a:pt x="3544901" y="175365"/>
                  <a:pt x="3475672" y="224646"/>
                </a:cubicBezTo>
                <a:lnTo>
                  <a:pt x="2820473" y="581796"/>
                </a:lnTo>
                <a:lnTo>
                  <a:pt x="2627290" y="721217"/>
                </a:lnTo>
                <a:lnTo>
                  <a:pt x="862885" y="1983347"/>
                </a:lnTo>
                <a:lnTo>
                  <a:pt x="515155" y="2356834"/>
                </a:lnTo>
                <a:lnTo>
                  <a:pt x="0" y="2730321"/>
                </a:ln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37980" name="テキスト ボックス 25"/>
          <p:cNvSpPr txBox="1">
            <a:spLocks noChangeArrowheads="1"/>
          </p:cNvSpPr>
          <p:nvPr/>
        </p:nvSpPr>
        <p:spPr bwMode="auto">
          <a:xfrm rot="-2285099">
            <a:off x="6154738" y="40052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100</a:t>
            </a:r>
            <a:endParaRPr lang="ja-JP" altLang="en-US" sz="1400" b="1">
              <a:latin typeface="Arial" panose="020B0604020202020204" pitchFamily="34" charset="0"/>
            </a:endParaRPr>
          </a:p>
        </p:txBody>
      </p:sp>
      <p:sp>
        <p:nvSpPr>
          <p:cNvPr id="37981" name="テキスト ボックス 25"/>
          <p:cNvSpPr txBox="1">
            <a:spLocks noChangeArrowheads="1"/>
          </p:cNvSpPr>
          <p:nvPr/>
        </p:nvSpPr>
        <p:spPr bwMode="auto">
          <a:xfrm rot="-4096214">
            <a:off x="6640133" y="3707813"/>
            <a:ext cx="482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100" b="1">
                <a:latin typeface="Arial" panose="020B0604020202020204" pitchFamily="34" charset="0"/>
              </a:rPr>
              <a:t>64</a:t>
            </a:r>
            <a:endParaRPr lang="ja-JP" altLang="en-US" sz="1100" b="1">
              <a:latin typeface="Arial" panose="020B0604020202020204" pitchFamily="34" charset="0"/>
            </a:endParaRPr>
          </a:p>
        </p:txBody>
      </p:sp>
      <p:sp>
        <p:nvSpPr>
          <p:cNvPr id="37982" name="テキスト ボックス 25"/>
          <p:cNvSpPr txBox="1">
            <a:spLocks noChangeArrowheads="1"/>
          </p:cNvSpPr>
          <p:nvPr/>
        </p:nvSpPr>
        <p:spPr bwMode="auto">
          <a:xfrm rot="-3559990">
            <a:off x="6602413" y="327501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61</a:t>
            </a:r>
            <a:endParaRPr lang="ja-JP" altLang="en-US" sz="1400" b="1">
              <a:latin typeface="Arial" panose="020B0604020202020204" pitchFamily="34" charset="0"/>
            </a:endParaRPr>
          </a:p>
        </p:txBody>
      </p:sp>
      <p:sp>
        <p:nvSpPr>
          <p:cNvPr id="181" name="フリーフォーム 180"/>
          <p:cNvSpPr/>
          <p:nvPr/>
        </p:nvSpPr>
        <p:spPr>
          <a:xfrm>
            <a:off x="5378450" y="2789238"/>
            <a:ext cx="1736725" cy="501650"/>
          </a:xfrm>
          <a:custGeom>
            <a:avLst/>
            <a:gdLst>
              <a:gd name="connsiteX0" fmla="*/ 0 w 3799268"/>
              <a:gd name="connsiteY0" fmla="*/ 103031 h 3258355"/>
              <a:gd name="connsiteX1" fmla="*/ 734096 w 3799268"/>
              <a:gd name="connsiteY1" fmla="*/ 193183 h 3258355"/>
              <a:gd name="connsiteX2" fmla="*/ 1133341 w 3799268"/>
              <a:gd name="connsiteY2" fmla="*/ 103031 h 3258355"/>
              <a:gd name="connsiteX3" fmla="*/ 3078051 w 3799268"/>
              <a:gd name="connsiteY3" fmla="*/ 0 h 3258355"/>
              <a:gd name="connsiteX4" fmla="*/ 3206839 w 3799268"/>
              <a:gd name="connsiteY4" fmla="*/ 77273 h 3258355"/>
              <a:gd name="connsiteX5" fmla="*/ 3528811 w 3799268"/>
              <a:gd name="connsiteY5" fmla="*/ 592428 h 3258355"/>
              <a:gd name="connsiteX6" fmla="*/ 3193960 w 3799268"/>
              <a:gd name="connsiteY6" fmla="*/ 1996225 h 3258355"/>
              <a:gd name="connsiteX7" fmla="*/ 3181082 w 3799268"/>
              <a:gd name="connsiteY7" fmla="*/ 2150772 h 3258355"/>
              <a:gd name="connsiteX8" fmla="*/ 3799268 w 3799268"/>
              <a:gd name="connsiteY8" fmla="*/ 3258355 h 3258355"/>
              <a:gd name="connsiteX0" fmla="*/ 0 w 4455522"/>
              <a:gd name="connsiteY0" fmla="*/ 161973 h 3258355"/>
              <a:gd name="connsiteX1" fmla="*/ 1390350 w 4455522"/>
              <a:gd name="connsiteY1" fmla="*/ 193183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3734305 w 4455522"/>
              <a:gd name="connsiteY4" fmla="*/ 0 h 3258355"/>
              <a:gd name="connsiteX5" fmla="*/ 3863093 w 4455522"/>
              <a:gd name="connsiteY5" fmla="*/ 77273 h 3258355"/>
              <a:gd name="connsiteX6" fmla="*/ 4185065 w 4455522"/>
              <a:gd name="connsiteY6" fmla="*/ 592428 h 3258355"/>
              <a:gd name="connsiteX7" fmla="*/ 3850214 w 4455522"/>
              <a:gd name="connsiteY7" fmla="*/ 1996225 h 3258355"/>
              <a:gd name="connsiteX8" fmla="*/ 3837336 w 4455522"/>
              <a:gd name="connsiteY8" fmla="*/ 2150772 h 3258355"/>
              <a:gd name="connsiteX9" fmla="*/ 4455522 w 4455522"/>
              <a:gd name="connsiteY9"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25926 w 4455522"/>
              <a:gd name="connsiteY4" fmla="*/ 90795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73854 w 4455522"/>
              <a:gd name="connsiteY4" fmla="*/ 72376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85065 w 4455522"/>
              <a:gd name="connsiteY7" fmla="*/ 574009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40823 w 4455522"/>
              <a:gd name="connsiteY7" fmla="*/ 511384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18702 w 4455522"/>
              <a:gd name="connsiteY7" fmla="*/ 500333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55770 w 4455522"/>
              <a:gd name="connsiteY9" fmla="*/ 1937110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08483 w 4455522"/>
              <a:gd name="connsiteY9" fmla="*/ 1825882 h 3239936"/>
              <a:gd name="connsiteX10" fmla="*/ 3855770 w 4455522"/>
              <a:gd name="connsiteY10" fmla="*/ 1937110 h 3239936"/>
              <a:gd name="connsiteX11" fmla="*/ 4455522 w 4455522"/>
              <a:gd name="connsiteY11" fmla="*/ 3239936 h 3239936"/>
              <a:gd name="connsiteX0" fmla="*/ 0 w 4532945"/>
              <a:gd name="connsiteY0" fmla="*/ 143554 h 3166259"/>
              <a:gd name="connsiteX1" fmla="*/ 907377 w 4532945"/>
              <a:gd name="connsiteY1" fmla="*/ 45829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1052585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64571 h 3087276"/>
              <a:gd name="connsiteX1" fmla="*/ 271400 w 4532945"/>
              <a:gd name="connsiteY1" fmla="*/ 1 h 3087276"/>
              <a:gd name="connsiteX2" fmla="*/ 539764 w 4532945"/>
              <a:gd name="connsiteY2" fmla="*/ 77464 h 3087276"/>
              <a:gd name="connsiteX3" fmla="*/ 812943 w 4532945"/>
              <a:gd name="connsiteY3" fmla="*/ 63386 h 3087276"/>
              <a:gd name="connsiteX4" fmla="*/ 950275 w 4532945"/>
              <a:gd name="connsiteY4" fmla="*/ 146273 h 3087276"/>
              <a:gd name="connsiteX5" fmla="*/ 1065048 w 4532945"/>
              <a:gd name="connsiteY5" fmla="*/ 142047 h 3087276"/>
              <a:gd name="connsiteX6" fmla="*/ 1462974 w 4532945"/>
              <a:gd name="connsiteY6" fmla="*/ 247871 h 3087276"/>
              <a:gd name="connsiteX7" fmla="*/ 4133449 w 4532945"/>
              <a:gd name="connsiteY7" fmla="*/ 413982 h 3087276"/>
              <a:gd name="connsiteX8" fmla="*/ 3824407 w 4532945"/>
              <a:gd name="connsiteY8" fmla="*/ 1574645 h 3087276"/>
              <a:gd name="connsiteX9" fmla="*/ 3808483 w 4532945"/>
              <a:gd name="connsiteY9" fmla="*/ 1746899 h 3087276"/>
              <a:gd name="connsiteX10" fmla="*/ 3855770 w 4532945"/>
              <a:gd name="connsiteY10" fmla="*/ 1858127 h 3087276"/>
              <a:gd name="connsiteX11" fmla="*/ 4532945 w 4532945"/>
              <a:gd name="connsiteY11" fmla="*/ 3087276 h 3087276"/>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4532945 w 4532945"/>
              <a:gd name="connsiteY10" fmla="*/ 3087275 h 3087275"/>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29643 w 2016689"/>
              <a:gd name="connsiteY7" fmla="*/ 447136 h 582804"/>
              <a:gd name="connsiteX8" fmla="*/ 1966250 w 2016689"/>
              <a:gd name="connsiteY8" fmla="*/ 524749 h 582804"/>
              <a:gd name="connsiteX9" fmla="*/ 2016689 w 2016689"/>
              <a:gd name="connsiteY9" fmla="*/ 582804 h 58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6689" h="582804">
                <a:moveTo>
                  <a:pt x="0" y="64570"/>
                </a:moveTo>
                <a:lnTo>
                  <a:pt x="271400" y="0"/>
                </a:lnTo>
                <a:cubicBezTo>
                  <a:pt x="366385" y="36872"/>
                  <a:pt x="428189" y="46116"/>
                  <a:pt x="539764" y="77463"/>
                </a:cubicBezTo>
                <a:cubicBezTo>
                  <a:pt x="694114" y="63561"/>
                  <a:pt x="658593" y="77287"/>
                  <a:pt x="812943" y="63385"/>
                </a:cubicBezTo>
                <a:lnTo>
                  <a:pt x="950275" y="146272"/>
                </a:lnTo>
                <a:cubicBezTo>
                  <a:pt x="985766" y="139338"/>
                  <a:pt x="907891" y="154505"/>
                  <a:pt x="1065048" y="142046"/>
                </a:cubicBezTo>
                <a:cubicBezTo>
                  <a:pt x="1176490" y="185609"/>
                  <a:pt x="1329411" y="226410"/>
                  <a:pt x="1462974" y="247870"/>
                </a:cubicBezTo>
                <a:lnTo>
                  <a:pt x="1729643" y="447136"/>
                </a:lnTo>
                <a:lnTo>
                  <a:pt x="1966250" y="524749"/>
                </a:lnTo>
                <a:cubicBezTo>
                  <a:pt x="2003955" y="564976"/>
                  <a:pt x="1978984" y="546261"/>
                  <a:pt x="2016689" y="582804"/>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82" name="フリーフォーム 181"/>
          <p:cNvSpPr/>
          <p:nvPr/>
        </p:nvSpPr>
        <p:spPr>
          <a:xfrm>
            <a:off x="6315075" y="2146300"/>
            <a:ext cx="909638" cy="1006475"/>
          </a:xfrm>
          <a:custGeom>
            <a:avLst/>
            <a:gdLst>
              <a:gd name="connsiteX0" fmla="*/ 0 w 3799268"/>
              <a:gd name="connsiteY0" fmla="*/ 103031 h 3258355"/>
              <a:gd name="connsiteX1" fmla="*/ 734096 w 3799268"/>
              <a:gd name="connsiteY1" fmla="*/ 193183 h 3258355"/>
              <a:gd name="connsiteX2" fmla="*/ 1133341 w 3799268"/>
              <a:gd name="connsiteY2" fmla="*/ 103031 h 3258355"/>
              <a:gd name="connsiteX3" fmla="*/ 3078051 w 3799268"/>
              <a:gd name="connsiteY3" fmla="*/ 0 h 3258355"/>
              <a:gd name="connsiteX4" fmla="*/ 3206839 w 3799268"/>
              <a:gd name="connsiteY4" fmla="*/ 77273 h 3258355"/>
              <a:gd name="connsiteX5" fmla="*/ 3528811 w 3799268"/>
              <a:gd name="connsiteY5" fmla="*/ 592428 h 3258355"/>
              <a:gd name="connsiteX6" fmla="*/ 3193960 w 3799268"/>
              <a:gd name="connsiteY6" fmla="*/ 1996225 h 3258355"/>
              <a:gd name="connsiteX7" fmla="*/ 3181082 w 3799268"/>
              <a:gd name="connsiteY7" fmla="*/ 2150772 h 3258355"/>
              <a:gd name="connsiteX8" fmla="*/ 3799268 w 3799268"/>
              <a:gd name="connsiteY8" fmla="*/ 3258355 h 3258355"/>
              <a:gd name="connsiteX0" fmla="*/ 0 w 4455522"/>
              <a:gd name="connsiteY0" fmla="*/ 161973 h 3258355"/>
              <a:gd name="connsiteX1" fmla="*/ 1390350 w 4455522"/>
              <a:gd name="connsiteY1" fmla="*/ 193183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3734305 w 4455522"/>
              <a:gd name="connsiteY4" fmla="*/ 0 h 3258355"/>
              <a:gd name="connsiteX5" fmla="*/ 3863093 w 4455522"/>
              <a:gd name="connsiteY5" fmla="*/ 77273 h 3258355"/>
              <a:gd name="connsiteX6" fmla="*/ 4185065 w 4455522"/>
              <a:gd name="connsiteY6" fmla="*/ 592428 h 3258355"/>
              <a:gd name="connsiteX7" fmla="*/ 3850214 w 4455522"/>
              <a:gd name="connsiteY7" fmla="*/ 1996225 h 3258355"/>
              <a:gd name="connsiteX8" fmla="*/ 3837336 w 4455522"/>
              <a:gd name="connsiteY8" fmla="*/ 2150772 h 3258355"/>
              <a:gd name="connsiteX9" fmla="*/ 4455522 w 4455522"/>
              <a:gd name="connsiteY9"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25926 w 4455522"/>
              <a:gd name="connsiteY4" fmla="*/ 90795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73854 w 4455522"/>
              <a:gd name="connsiteY4" fmla="*/ 72376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85065 w 4455522"/>
              <a:gd name="connsiteY7" fmla="*/ 574009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40823 w 4455522"/>
              <a:gd name="connsiteY7" fmla="*/ 511384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18702 w 4455522"/>
              <a:gd name="connsiteY7" fmla="*/ 500333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55770 w 4455522"/>
              <a:gd name="connsiteY9" fmla="*/ 1937110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08483 w 4455522"/>
              <a:gd name="connsiteY9" fmla="*/ 1825882 h 3239936"/>
              <a:gd name="connsiteX10" fmla="*/ 3855770 w 4455522"/>
              <a:gd name="connsiteY10" fmla="*/ 1937110 h 3239936"/>
              <a:gd name="connsiteX11" fmla="*/ 4455522 w 4455522"/>
              <a:gd name="connsiteY11" fmla="*/ 3239936 h 3239936"/>
              <a:gd name="connsiteX0" fmla="*/ 0 w 4532945"/>
              <a:gd name="connsiteY0" fmla="*/ 143554 h 3166259"/>
              <a:gd name="connsiteX1" fmla="*/ 907377 w 4532945"/>
              <a:gd name="connsiteY1" fmla="*/ 45829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1052585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64571 h 3087276"/>
              <a:gd name="connsiteX1" fmla="*/ 271400 w 4532945"/>
              <a:gd name="connsiteY1" fmla="*/ 1 h 3087276"/>
              <a:gd name="connsiteX2" fmla="*/ 539764 w 4532945"/>
              <a:gd name="connsiteY2" fmla="*/ 77464 h 3087276"/>
              <a:gd name="connsiteX3" fmla="*/ 812943 w 4532945"/>
              <a:gd name="connsiteY3" fmla="*/ 63386 h 3087276"/>
              <a:gd name="connsiteX4" fmla="*/ 950275 w 4532945"/>
              <a:gd name="connsiteY4" fmla="*/ 146273 h 3087276"/>
              <a:gd name="connsiteX5" fmla="*/ 1065048 w 4532945"/>
              <a:gd name="connsiteY5" fmla="*/ 142047 h 3087276"/>
              <a:gd name="connsiteX6" fmla="*/ 1462974 w 4532945"/>
              <a:gd name="connsiteY6" fmla="*/ 247871 h 3087276"/>
              <a:gd name="connsiteX7" fmla="*/ 4133449 w 4532945"/>
              <a:gd name="connsiteY7" fmla="*/ 413982 h 3087276"/>
              <a:gd name="connsiteX8" fmla="*/ 3824407 w 4532945"/>
              <a:gd name="connsiteY8" fmla="*/ 1574645 h 3087276"/>
              <a:gd name="connsiteX9" fmla="*/ 3808483 w 4532945"/>
              <a:gd name="connsiteY9" fmla="*/ 1746899 h 3087276"/>
              <a:gd name="connsiteX10" fmla="*/ 3855770 w 4532945"/>
              <a:gd name="connsiteY10" fmla="*/ 1858127 h 3087276"/>
              <a:gd name="connsiteX11" fmla="*/ 4532945 w 4532945"/>
              <a:gd name="connsiteY11" fmla="*/ 3087276 h 3087276"/>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4532945 w 4532945"/>
              <a:gd name="connsiteY10" fmla="*/ 3087275 h 3087275"/>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29643 w 2016689"/>
              <a:gd name="connsiteY7" fmla="*/ 447136 h 582804"/>
              <a:gd name="connsiteX8" fmla="*/ 1966250 w 2016689"/>
              <a:gd name="connsiteY8" fmla="*/ 524749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48999 w 2016689"/>
              <a:gd name="connsiteY7" fmla="*/ 195713 h 582804"/>
              <a:gd name="connsiteX8" fmla="*/ 1966250 w 2016689"/>
              <a:gd name="connsiteY8" fmla="*/ 524749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48999 w 2016689"/>
              <a:gd name="connsiteY7" fmla="*/ 195713 h 582804"/>
              <a:gd name="connsiteX8" fmla="*/ 1952425 w 2016689"/>
              <a:gd name="connsiteY8" fmla="*/ 494357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620586 w 2016689"/>
              <a:gd name="connsiteY6" fmla="*/ 228530 h 582804"/>
              <a:gd name="connsiteX7" fmla="*/ 1748999 w 2016689"/>
              <a:gd name="connsiteY7" fmla="*/ 195713 h 582804"/>
              <a:gd name="connsiteX8" fmla="*/ 1952425 w 2016689"/>
              <a:gd name="connsiteY8" fmla="*/ 494357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394097 w 2016689"/>
              <a:gd name="connsiteY5" fmla="*/ 95078 h 582804"/>
              <a:gd name="connsiteX6" fmla="*/ 1620586 w 2016689"/>
              <a:gd name="connsiteY6" fmla="*/ 228530 h 582804"/>
              <a:gd name="connsiteX7" fmla="*/ 1748999 w 2016689"/>
              <a:gd name="connsiteY7" fmla="*/ 195713 h 582804"/>
              <a:gd name="connsiteX8" fmla="*/ 1952425 w 2016689"/>
              <a:gd name="connsiteY8" fmla="*/ 494357 h 582804"/>
              <a:gd name="connsiteX9" fmla="*/ 2016689 w 2016689"/>
              <a:gd name="connsiteY9" fmla="*/ 582804 h 582804"/>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394097 w 2016689"/>
              <a:gd name="connsiteY5" fmla="*/ 95078 h 582804"/>
              <a:gd name="connsiteX6" fmla="*/ 1620586 w 2016689"/>
              <a:gd name="connsiteY6" fmla="*/ 228530 h 582804"/>
              <a:gd name="connsiteX7" fmla="*/ 1748999 w 2016689"/>
              <a:gd name="connsiteY7" fmla="*/ 195713 h 582804"/>
              <a:gd name="connsiteX8" fmla="*/ 1952425 w 2016689"/>
              <a:gd name="connsiteY8" fmla="*/ 494357 h 582804"/>
              <a:gd name="connsiteX9" fmla="*/ 2016689 w 2016689"/>
              <a:gd name="connsiteY9" fmla="*/ 582804 h 582804"/>
              <a:gd name="connsiteX0" fmla="*/ 0 w 2016689"/>
              <a:gd name="connsiteY0" fmla="*/ 122953 h 641187"/>
              <a:gd name="connsiteX1" fmla="*/ 271400 w 2016689"/>
              <a:gd name="connsiteY1" fmla="*/ 58383 h 641187"/>
              <a:gd name="connsiteX2" fmla="*/ 539764 w 2016689"/>
              <a:gd name="connsiteY2" fmla="*/ 135846 h 641187"/>
              <a:gd name="connsiteX3" fmla="*/ 812943 w 2016689"/>
              <a:gd name="connsiteY3" fmla="*/ 121768 h 641187"/>
              <a:gd name="connsiteX4" fmla="*/ 1271028 w 2016689"/>
              <a:gd name="connsiteY4" fmla="*/ 203 h 641187"/>
              <a:gd name="connsiteX5" fmla="*/ 1394097 w 2016689"/>
              <a:gd name="connsiteY5" fmla="*/ 153461 h 641187"/>
              <a:gd name="connsiteX6" fmla="*/ 1620586 w 2016689"/>
              <a:gd name="connsiteY6" fmla="*/ 286913 h 641187"/>
              <a:gd name="connsiteX7" fmla="*/ 1748999 w 2016689"/>
              <a:gd name="connsiteY7" fmla="*/ 254096 h 641187"/>
              <a:gd name="connsiteX8" fmla="*/ 1952425 w 2016689"/>
              <a:gd name="connsiteY8" fmla="*/ 552740 h 641187"/>
              <a:gd name="connsiteX9" fmla="*/ 2016689 w 2016689"/>
              <a:gd name="connsiteY9" fmla="*/ 641187 h 641187"/>
              <a:gd name="connsiteX0" fmla="*/ 0 w 2016689"/>
              <a:gd name="connsiteY0" fmla="*/ 122750 h 640984"/>
              <a:gd name="connsiteX1" fmla="*/ 271400 w 2016689"/>
              <a:gd name="connsiteY1" fmla="*/ 58180 h 640984"/>
              <a:gd name="connsiteX2" fmla="*/ 539764 w 2016689"/>
              <a:gd name="connsiteY2" fmla="*/ 135643 h 640984"/>
              <a:gd name="connsiteX3" fmla="*/ 812943 w 2016689"/>
              <a:gd name="connsiteY3" fmla="*/ 121565 h 640984"/>
              <a:gd name="connsiteX4" fmla="*/ 1271028 w 2016689"/>
              <a:gd name="connsiteY4" fmla="*/ 0 h 640984"/>
              <a:gd name="connsiteX5" fmla="*/ 1394097 w 2016689"/>
              <a:gd name="connsiteY5" fmla="*/ 153258 h 640984"/>
              <a:gd name="connsiteX6" fmla="*/ 1620586 w 2016689"/>
              <a:gd name="connsiteY6" fmla="*/ 286710 h 640984"/>
              <a:gd name="connsiteX7" fmla="*/ 1748999 w 2016689"/>
              <a:gd name="connsiteY7" fmla="*/ 253893 h 640984"/>
              <a:gd name="connsiteX8" fmla="*/ 1952425 w 2016689"/>
              <a:gd name="connsiteY8" fmla="*/ 552537 h 640984"/>
              <a:gd name="connsiteX9" fmla="*/ 2016689 w 2016689"/>
              <a:gd name="connsiteY9" fmla="*/ 640984 h 640984"/>
              <a:gd name="connsiteX0" fmla="*/ 0 w 2016689"/>
              <a:gd name="connsiteY0" fmla="*/ 122750 h 640984"/>
              <a:gd name="connsiteX1" fmla="*/ 271400 w 2016689"/>
              <a:gd name="connsiteY1" fmla="*/ 58180 h 640984"/>
              <a:gd name="connsiteX2" fmla="*/ 539764 w 2016689"/>
              <a:gd name="connsiteY2" fmla="*/ 135643 h 640984"/>
              <a:gd name="connsiteX3" fmla="*/ 812943 w 2016689"/>
              <a:gd name="connsiteY3" fmla="*/ 121565 h 640984"/>
              <a:gd name="connsiteX4" fmla="*/ 1271028 w 2016689"/>
              <a:gd name="connsiteY4" fmla="*/ 0 h 640984"/>
              <a:gd name="connsiteX5" fmla="*/ 1394097 w 2016689"/>
              <a:gd name="connsiteY5" fmla="*/ 153258 h 640984"/>
              <a:gd name="connsiteX6" fmla="*/ 1620586 w 2016689"/>
              <a:gd name="connsiteY6" fmla="*/ 286710 h 640984"/>
              <a:gd name="connsiteX7" fmla="*/ 1748999 w 2016689"/>
              <a:gd name="connsiteY7" fmla="*/ 253893 h 640984"/>
              <a:gd name="connsiteX8" fmla="*/ 1952425 w 2016689"/>
              <a:gd name="connsiteY8" fmla="*/ 552537 h 640984"/>
              <a:gd name="connsiteX9" fmla="*/ 2016689 w 2016689"/>
              <a:gd name="connsiteY9" fmla="*/ 640984 h 640984"/>
              <a:gd name="connsiteX0" fmla="*/ 0 w 2016689"/>
              <a:gd name="connsiteY0" fmla="*/ 291288 h 809522"/>
              <a:gd name="connsiteX1" fmla="*/ 271400 w 2016689"/>
              <a:gd name="connsiteY1" fmla="*/ 226718 h 809522"/>
              <a:gd name="connsiteX2" fmla="*/ 539764 w 2016689"/>
              <a:gd name="connsiteY2" fmla="*/ 304181 h 809522"/>
              <a:gd name="connsiteX3" fmla="*/ 1211120 w 2016689"/>
              <a:gd name="connsiteY3" fmla="*/ 0 h 809522"/>
              <a:gd name="connsiteX4" fmla="*/ 1271028 w 2016689"/>
              <a:gd name="connsiteY4" fmla="*/ 168538 h 809522"/>
              <a:gd name="connsiteX5" fmla="*/ 1394097 w 2016689"/>
              <a:gd name="connsiteY5" fmla="*/ 321796 h 809522"/>
              <a:gd name="connsiteX6" fmla="*/ 1620586 w 2016689"/>
              <a:gd name="connsiteY6" fmla="*/ 455248 h 809522"/>
              <a:gd name="connsiteX7" fmla="*/ 1748999 w 2016689"/>
              <a:gd name="connsiteY7" fmla="*/ 422431 h 809522"/>
              <a:gd name="connsiteX8" fmla="*/ 1952425 w 2016689"/>
              <a:gd name="connsiteY8" fmla="*/ 721075 h 809522"/>
              <a:gd name="connsiteX9" fmla="*/ 2016689 w 2016689"/>
              <a:gd name="connsiteY9" fmla="*/ 809522 h 809522"/>
              <a:gd name="connsiteX0" fmla="*/ 0 w 2016689"/>
              <a:gd name="connsiteY0" fmla="*/ 295756 h 813990"/>
              <a:gd name="connsiteX1" fmla="*/ 271400 w 2016689"/>
              <a:gd name="connsiteY1" fmla="*/ 231186 h 813990"/>
              <a:gd name="connsiteX2" fmla="*/ 539764 w 2016689"/>
              <a:gd name="connsiteY2" fmla="*/ 308649 h 813990"/>
              <a:gd name="connsiteX3" fmla="*/ 1211120 w 2016689"/>
              <a:gd name="connsiteY3" fmla="*/ 4468 h 813990"/>
              <a:gd name="connsiteX4" fmla="*/ 1271028 w 2016689"/>
              <a:gd name="connsiteY4" fmla="*/ 173006 h 813990"/>
              <a:gd name="connsiteX5" fmla="*/ 1394097 w 2016689"/>
              <a:gd name="connsiteY5" fmla="*/ 326264 h 813990"/>
              <a:gd name="connsiteX6" fmla="*/ 1620586 w 2016689"/>
              <a:gd name="connsiteY6" fmla="*/ 459716 h 813990"/>
              <a:gd name="connsiteX7" fmla="*/ 1748999 w 2016689"/>
              <a:gd name="connsiteY7" fmla="*/ 426899 h 813990"/>
              <a:gd name="connsiteX8" fmla="*/ 1952425 w 2016689"/>
              <a:gd name="connsiteY8" fmla="*/ 725543 h 813990"/>
              <a:gd name="connsiteX9" fmla="*/ 2016689 w 2016689"/>
              <a:gd name="connsiteY9" fmla="*/ 813990 h 813990"/>
              <a:gd name="connsiteX0" fmla="*/ 0 w 2016689"/>
              <a:gd name="connsiteY0" fmla="*/ 395066 h 913300"/>
              <a:gd name="connsiteX1" fmla="*/ 271400 w 2016689"/>
              <a:gd name="connsiteY1" fmla="*/ 330496 h 913300"/>
              <a:gd name="connsiteX2" fmla="*/ 1054075 w 2016689"/>
              <a:gd name="connsiteY2" fmla="*/ 1815 h 913300"/>
              <a:gd name="connsiteX3" fmla="*/ 1211120 w 2016689"/>
              <a:gd name="connsiteY3" fmla="*/ 103778 h 913300"/>
              <a:gd name="connsiteX4" fmla="*/ 1271028 w 2016689"/>
              <a:gd name="connsiteY4" fmla="*/ 272316 h 913300"/>
              <a:gd name="connsiteX5" fmla="*/ 1394097 w 2016689"/>
              <a:gd name="connsiteY5" fmla="*/ 425574 h 913300"/>
              <a:gd name="connsiteX6" fmla="*/ 1620586 w 2016689"/>
              <a:gd name="connsiteY6" fmla="*/ 559026 h 913300"/>
              <a:gd name="connsiteX7" fmla="*/ 1748999 w 2016689"/>
              <a:gd name="connsiteY7" fmla="*/ 526209 h 913300"/>
              <a:gd name="connsiteX8" fmla="*/ 1952425 w 2016689"/>
              <a:gd name="connsiteY8" fmla="*/ 824853 h 913300"/>
              <a:gd name="connsiteX9" fmla="*/ 2016689 w 2016689"/>
              <a:gd name="connsiteY9" fmla="*/ 913300 h 913300"/>
              <a:gd name="connsiteX0" fmla="*/ 0 w 2016689"/>
              <a:gd name="connsiteY0" fmla="*/ 395017 h 913251"/>
              <a:gd name="connsiteX1" fmla="*/ 271400 w 2016689"/>
              <a:gd name="connsiteY1" fmla="*/ 330447 h 913251"/>
              <a:gd name="connsiteX2" fmla="*/ 1054075 w 2016689"/>
              <a:gd name="connsiteY2" fmla="*/ 1766 h 913251"/>
              <a:gd name="connsiteX3" fmla="*/ 1211120 w 2016689"/>
              <a:gd name="connsiteY3" fmla="*/ 103729 h 913251"/>
              <a:gd name="connsiteX4" fmla="*/ 1271028 w 2016689"/>
              <a:gd name="connsiteY4" fmla="*/ 272267 h 913251"/>
              <a:gd name="connsiteX5" fmla="*/ 1394097 w 2016689"/>
              <a:gd name="connsiteY5" fmla="*/ 425525 h 913251"/>
              <a:gd name="connsiteX6" fmla="*/ 1620586 w 2016689"/>
              <a:gd name="connsiteY6" fmla="*/ 558977 h 913251"/>
              <a:gd name="connsiteX7" fmla="*/ 1748999 w 2016689"/>
              <a:gd name="connsiteY7" fmla="*/ 526160 h 913251"/>
              <a:gd name="connsiteX8" fmla="*/ 1952425 w 2016689"/>
              <a:gd name="connsiteY8" fmla="*/ 824804 h 913251"/>
              <a:gd name="connsiteX9" fmla="*/ 2016689 w 2016689"/>
              <a:gd name="connsiteY9" fmla="*/ 913251 h 913251"/>
              <a:gd name="connsiteX0" fmla="*/ 0 w 2016689"/>
              <a:gd name="connsiteY0" fmla="*/ 395017 h 913251"/>
              <a:gd name="connsiteX1" fmla="*/ 271400 w 2016689"/>
              <a:gd name="connsiteY1" fmla="*/ 330447 h 913251"/>
              <a:gd name="connsiteX2" fmla="*/ 1054075 w 2016689"/>
              <a:gd name="connsiteY2" fmla="*/ 1766 h 913251"/>
              <a:gd name="connsiteX3" fmla="*/ 1200059 w 2016689"/>
              <a:gd name="connsiteY3" fmla="*/ 112018 h 913251"/>
              <a:gd name="connsiteX4" fmla="*/ 1271028 w 2016689"/>
              <a:gd name="connsiteY4" fmla="*/ 272267 h 913251"/>
              <a:gd name="connsiteX5" fmla="*/ 1394097 w 2016689"/>
              <a:gd name="connsiteY5" fmla="*/ 425525 h 913251"/>
              <a:gd name="connsiteX6" fmla="*/ 1620586 w 2016689"/>
              <a:gd name="connsiteY6" fmla="*/ 558977 h 913251"/>
              <a:gd name="connsiteX7" fmla="*/ 1748999 w 2016689"/>
              <a:gd name="connsiteY7" fmla="*/ 526160 h 913251"/>
              <a:gd name="connsiteX8" fmla="*/ 1952425 w 2016689"/>
              <a:gd name="connsiteY8" fmla="*/ 824804 h 913251"/>
              <a:gd name="connsiteX9" fmla="*/ 2016689 w 2016689"/>
              <a:gd name="connsiteY9" fmla="*/ 913251 h 913251"/>
              <a:gd name="connsiteX0" fmla="*/ 0 w 2016689"/>
              <a:gd name="connsiteY0" fmla="*/ 395017 h 913251"/>
              <a:gd name="connsiteX1" fmla="*/ 271400 w 2016689"/>
              <a:gd name="connsiteY1" fmla="*/ 330447 h 913251"/>
              <a:gd name="connsiteX2" fmla="*/ 1054075 w 2016689"/>
              <a:gd name="connsiteY2" fmla="*/ 1766 h 913251"/>
              <a:gd name="connsiteX3" fmla="*/ 1200059 w 2016689"/>
              <a:gd name="connsiteY3" fmla="*/ 112018 h 913251"/>
              <a:gd name="connsiteX4" fmla="*/ 1271028 w 2016689"/>
              <a:gd name="connsiteY4" fmla="*/ 272267 h 913251"/>
              <a:gd name="connsiteX5" fmla="*/ 1394097 w 2016689"/>
              <a:gd name="connsiteY5" fmla="*/ 425525 h 913251"/>
              <a:gd name="connsiteX6" fmla="*/ 1620586 w 2016689"/>
              <a:gd name="connsiteY6" fmla="*/ 558977 h 913251"/>
              <a:gd name="connsiteX7" fmla="*/ 1748999 w 2016689"/>
              <a:gd name="connsiteY7" fmla="*/ 526160 h 913251"/>
              <a:gd name="connsiteX8" fmla="*/ 1952425 w 2016689"/>
              <a:gd name="connsiteY8" fmla="*/ 824804 h 913251"/>
              <a:gd name="connsiteX9" fmla="*/ 2016689 w 2016689"/>
              <a:gd name="connsiteY9" fmla="*/ 913251 h 913251"/>
              <a:gd name="connsiteX0" fmla="*/ 0 w 2016689"/>
              <a:gd name="connsiteY0" fmla="*/ 650299 h 1168533"/>
              <a:gd name="connsiteX1" fmla="*/ 959913 w 2016689"/>
              <a:gd name="connsiteY1" fmla="*/ 0 h 1168533"/>
              <a:gd name="connsiteX2" fmla="*/ 1054075 w 2016689"/>
              <a:gd name="connsiteY2" fmla="*/ 257048 h 1168533"/>
              <a:gd name="connsiteX3" fmla="*/ 1200059 w 2016689"/>
              <a:gd name="connsiteY3" fmla="*/ 367300 h 1168533"/>
              <a:gd name="connsiteX4" fmla="*/ 1271028 w 2016689"/>
              <a:gd name="connsiteY4" fmla="*/ 527549 h 1168533"/>
              <a:gd name="connsiteX5" fmla="*/ 1394097 w 2016689"/>
              <a:gd name="connsiteY5" fmla="*/ 680807 h 1168533"/>
              <a:gd name="connsiteX6" fmla="*/ 1620586 w 2016689"/>
              <a:gd name="connsiteY6" fmla="*/ 814259 h 1168533"/>
              <a:gd name="connsiteX7" fmla="*/ 1748999 w 2016689"/>
              <a:gd name="connsiteY7" fmla="*/ 781442 h 1168533"/>
              <a:gd name="connsiteX8" fmla="*/ 1952425 w 2016689"/>
              <a:gd name="connsiteY8" fmla="*/ 1080086 h 1168533"/>
              <a:gd name="connsiteX9" fmla="*/ 2016689 w 2016689"/>
              <a:gd name="connsiteY9" fmla="*/ 1168533 h 1168533"/>
              <a:gd name="connsiteX0" fmla="*/ 0 w 2016689"/>
              <a:gd name="connsiteY0" fmla="*/ 650299 h 1168533"/>
              <a:gd name="connsiteX1" fmla="*/ 959913 w 2016689"/>
              <a:gd name="connsiteY1" fmla="*/ 0 h 1168533"/>
              <a:gd name="connsiteX2" fmla="*/ 1054075 w 2016689"/>
              <a:gd name="connsiteY2" fmla="*/ 257048 h 1168533"/>
              <a:gd name="connsiteX3" fmla="*/ 1200059 w 2016689"/>
              <a:gd name="connsiteY3" fmla="*/ 367300 h 1168533"/>
              <a:gd name="connsiteX4" fmla="*/ 1271028 w 2016689"/>
              <a:gd name="connsiteY4" fmla="*/ 527549 h 1168533"/>
              <a:gd name="connsiteX5" fmla="*/ 1394097 w 2016689"/>
              <a:gd name="connsiteY5" fmla="*/ 680807 h 1168533"/>
              <a:gd name="connsiteX6" fmla="*/ 1620586 w 2016689"/>
              <a:gd name="connsiteY6" fmla="*/ 814259 h 1168533"/>
              <a:gd name="connsiteX7" fmla="*/ 1748999 w 2016689"/>
              <a:gd name="connsiteY7" fmla="*/ 781442 h 1168533"/>
              <a:gd name="connsiteX8" fmla="*/ 1952425 w 2016689"/>
              <a:gd name="connsiteY8" fmla="*/ 1080086 h 1168533"/>
              <a:gd name="connsiteX9" fmla="*/ 2016689 w 2016689"/>
              <a:gd name="connsiteY9" fmla="*/ 1168533 h 1168533"/>
              <a:gd name="connsiteX0" fmla="*/ 0 w 2016689"/>
              <a:gd name="connsiteY0" fmla="*/ 650299 h 1168533"/>
              <a:gd name="connsiteX1" fmla="*/ 959913 w 2016689"/>
              <a:gd name="connsiteY1" fmla="*/ 0 h 1168533"/>
              <a:gd name="connsiteX2" fmla="*/ 1054075 w 2016689"/>
              <a:gd name="connsiteY2" fmla="*/ 257048 h 1168533"/>
              <a:gd name="connsiteX3" fmla="*/ 1200059 w 2016689"/>
              <a:gd name="connsiteY3" fmla="*/ 367300 h 1168533"/>
              <a:gd name="connsiteX4" fmla="*/ 1271028 w 2016689"/>
              <a:gd name="connsiteY4" fmla="*/ 527549 h 1168533"/>
              <a:gd name="connsiteX5" fmla="*/ 1394097 w 2016689"/>
              <a:gd name="connsiteY5" fmla="*/ 680807 h 1168533"/>
              <a:gd name="connsiteX6" fmla="*/ 1620586 w 2016689"/>
              <a:gd name="connsiteY6" fmla="*/ 814259 h 1168533"/>
              <a:gd name="connsiteX7" fmla="*/ 1748999 w 2016689"/>
              <a:gd name="connsiteY7" fmla="*/ 781442 h 1168533"/>
              <a:gd name="connsiteX8" fmla="*/ 1952425 w 2016689"/>
              <a:gd name="connsiteY8" fmla="*/ 1080086 h 1168533"/>
              <a:gd name="connsiteX9" fmla="*/ 2016689 w 2016689"/>
              <a:gd name="connsiteY9" fmla="*/ 1168533 h 1168533"/>
              <a:gd name="connsiteX0" fmla="*/ 0 w 1056776"/>
              <a:gd name="connsiteY0" fmla="*/ 0 h 1168533"/>
              <a:gd name="connsiteX1" fmla="*/ 94162 w 1056776"/>
              <a:gd name="connsiteY1" fmla="*/ 257048 h 1168533"/>
              <a:gd name="connsiteX2" fmla="*/ 240146 w 1056776"/>
              <a:gd name="connsiteY2" fmla="*/ 367300 h 1168533"/>
              <a:gd name="connsiteX3" fmla="*/ 311115 w 1056776"/>
              <a:gd name="connsiteY3" fmla="*/ 527549 h 1168533"/>
              <a:gd name="connsiteX4" fmla="*/ 434184 w 1056776"/>
              <a:gd name="connsiteY4" fmla="*/ 680807 h 1168533"/>
              <a:gd name="connsiteX5" fmla="*/ 660673 w 1056776"/>
              <a:gd name="connsiteY5" fmla="*/ 814259 h 1168533"/>
              <a:gd name="connsiteX6" fmla="*/ 789086 w 1056776"/>
              <a:gd name="connsiteY6" fmla="*/ 781442 h 1168533"/>
              <a:gd name="connsiteX7" fmla="*/ 992512 w 1056776"/>
              <a:gd name="connsiteY7" fmla="*/ 1080086 h 1168533"/>
              <a:gd name="connsiteX8" fmla="*/ 1056776 w 1056776"/>
              <a:gd name="connsiteY8" fmla="*/ 1168533 h 116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776" h="1168533">
                <a:moveTo>
                  <a:pt x="0" y="0"/>
                </a:moveTo>
                <a:cubicBezTo>
                  <a:pt x="25857" y="67264"/>
                  <a:pt x="54479" y="181495"/>
                  <a:pt x="94162" y="257048"/>
                </a:cubicBezTo>
                <a:cubicBezTo>
                  <a:pt x="137908" y="290115"/>
                  <a:pt x="185341" y="320418"/>
                  <a:pt x="240146" y="367300"/>
                </a:cubicBezTo>
                <a:lnTo>
                  <a:pt x="311115" y="527549"/>
                </a:lnTo>
                <a:cubicBezTo>
                  <a:pt x="352137" y="575873"/>
                  <a:pt x="382101" y="632482"/>
                  <a:pt x="434184" y="680807"/>
                </a:cubicBezTo>
                <a:cubicBezTo>
                  <a:pt x="545626" y="724370"/>
                  <a:pt x="593472" y="787274"/>
                  <a:pt x="660673" y="814259"/>
                </a:cubicBezTo>
                <a:lnTo>
                  <a:pt x="789086" y="781442"/>
                </a:lnTo>
                <a:lnTo>
                  <a:pt x="992512" y="1080086"/>
                </a:lnTo>
                <a:cubicBezTo>
                  <a:pt x="1030217" y="1120313"/>
                  <a:pt x="1019071" y="1131990"/>
                  <a:pt x="1056776" y="1168533"/>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37985" name="テキスト ボックス 25"/>
          <p:cNvSpPr txBox="1">
            <a:spLocks noChangeArrowheads="1"/>
          </p:cNvSpPr>
          <p:nvPr/>
        </p:nvSpPr>
        <p:spPr bwMode="auto">
          <a:xfrm rot="-2275222">
            <a:off x="6973888" y="3195638"/>
            <a:ext cx="482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000" b="1">
                <a:latin typeface="Arial" panose="020B0604020202020204" pitchFamily="34" charset="0"/>
              </a:rPr>
              <a:t>113</a:t>
            </a:r>
            <a:endParaRPr lang="ja-JP" altLang="en-US" sz="1000" b="1">
              <a:latin typeface="Arial" panose="020B0604020202020204" pitchFamily="34" charset="0"/>
            </a:endParaRPr>
          </a:p>
        </p:txBody>
      </p:sp>
      <p:sp>
        <p:nvSpPr>
          <p:cNvPr id="37986" name="テキスト ボックス 25"/>
          <p:cNvSpPr txBox="1">
            <a:spLocks noChangeArrowheads="1"/>
          </p:cNvSpPr>
          <p:nvPr/>
        </p:nvSpPr>
        <p:spPr bwMode="auto">
          <a:xfrm rot="-2275222">
            <a:off x="7121525" y="275113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190</a:t>
            </a:r>
            <a:endParaRPr lang="ja-JP" altLang="en-US" sz="1400" b="1">
              <a:latin typeface="Arial" panose="020B0604020202020204" pitchFamily="34" charset="0"/>
            </a:endParaRPr>
          </a:p>
        </p:txBody>
      </p:sp>
      <p:sp>
        <p:nvSpPr>
          <p:cNvPr id="37987" name="テキスト ボックス 25"/>
          <p:cNvSpPr txBox="1">
            <a:spLocks noChangeArrowheads="1"/>
          </p:cNvSpPr>
          <p:nvPr/>
        </p:nvSpPr>
        <p:spPr bwMode="auto">
          <a:xfrm rot="-4312421">
            <a:off x="7392988" y="228600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67</a:t>
            </a:r>
            <a:endParaRPr lang="ja-JP" altLang="en-US" sz="1400" b="1">
              <a:latin typeface="Arial" panose="020B0604020202020204" pitchFamily="34" charset="0"/>
            </a:endParaRPr>
          </a:p>
        </p:txBody>
      </p:sp>
      <p:sp>
        <p:nvSpPr>
          <p:cNvPr id="37988" name="テキスト ボックス 25"/>
          <p:cNvSpPr txBox="1">
            <a:spLocks noChangeArrowheads="1"/>
          </p:cNvSpPr>
          <p:nvPr/>
        </p:nvSpPr>
        <p:spPr bwMode="auto">
          <a:xfrm rot="2495167">
            <a:off x="6832600" y="35226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267</a:t>
            </a:r>
            <a:endParaRPr lang="ja-JP" altLang="en-US" sz="1400" b="1">
              <a:latin typeface="Arial" panose="020B0604020202020204" pitchFamily="34" charset="0"/>
            </a:endParaRPr>
          </a:p>
        </p:txBody>
      </p:sp>
      <p:sp>
        <p:nvSpPr>
          <p:cNvPr id="37989" name="テキスト ボックス 25"/>
          <p:cNvSpPr txBox="1">
            <a:spLocks noChangeArrowheads="1"/>
          </p:cNvSpPr>
          <p:nvPr/>
        </p:nvSpPr>
        <p:spPr bwMode="auto">
          <a:xfrm rot="2132106">
            <a:off x="6602413" y="287972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95</a:t>
            </a:r>
            <a:endParaRPr lang="ja-JP" altLang="en-US" sz="1400" b="1">
              <a:latin typeface="Arial" panose="020B0604020202020204" pitchFamily="34" charset="0"/>
            </a:endParaRPr>
          </a:p>
        </p:txBody>
      </p:sp>
      <p:sp>
        <p:nvSpPr>
          <p:cNvPr id="37990" name="テキスト ボックス 25"/>
          <p:cNvSpPr txBox="1">
            <a:spLocks noChangeArrowheads="1"/>
          </p:cNvSpPr>
          <p:nvPr/>
        </p:nvSpPr>
        <p:spPr bwMode="auto">
          <a:xfrm rot="916998">
            <a:off x="6080125" y="265588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127</a:t>
            </a:r>
            <a:endParaRPr lang="ja-JP" altLang="en-US" sz="1400" b="1">
              <a:latin typeface="Arial" panose="020B0604020202020204" pitchFamily="34" charset="0"/>
            </a:endParaRPr>
          </a:p>
        </p:txBody>
      </p:sp>
      <p:sp>
        <p:nvSpPr>
          <p:cNvPr id="37991" name="テキスト ボックス 25"/>
          <p:cNvSpPr txBox="1">
            <a:spLocks noChangeArrowheads="1"/>
          </p:cNvSpPr>
          <p:nvPr/>
        </p:nvSpPr>
        <p:spPr bwMode="auto">
          <a:xfrm rot="279170">
            <a:off x="5402263" y="254635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232</a:t>
            </a:r>
            <a:endParaRPr lang="ja-JP" altLang="en-US" sz="1400" b="1">
              <a:latin typeface="Arial" panose="020B0604020202020204" pitchFamily="34" charset="0"/>
            </a:endParaRPr>
          </a:p>
        </p:txBody>
      </p:sp>
      <p:sp>
        <p:nvSpPr>
          <p:cNvPr id="37992" name="テキスト ボックス 25"/>
          <p:cNvSpPr txBox="1">
            <a:spLocks noChangeArrowheads="1"/>
          </p:cNvSpPr>
          <p:nvPr/>
        </p:nvSpPr>
        <p:spPr bwMode="auto">
          <a:xfrm rot="3354696">
            <a:off x="6878638" y="266223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139</a:t>
            </a:r>
            <a:endParaRPr lang="ja-JP" altLang="en-US" sz="1400" b="1">
              <a:latin typeface="Arial" panose="020B0604020202020204" pitchFamily="34" charset="0"/>
            </a:endParaRPr>
          </a:p>
        </p:txBody>
      </p:sp>
      <p:sp>
        <p:nvSpPr>
          <p:cNvPr id="37993" name="テキスト ボックス 25"/>
          <p:cNvSpPr txBox="1">
            <a:spLocks noChangeArrowheads="1"/>
          </p:cNvSpPr>
          <p:nvPr/>
        </p:nvSpPr>
        <p:spPr bwMode="auto">
          <a:xfrm rot="3354696">
            <a:off x="6426201" y="235108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106</a:t>
            </a:r>
            <a:endParaRPr lang="ja-JP" altLang="en-US" sz="1400" b="1">
              <a:latin typeface="Arial" panose="020B0604020202020204" pitchFamily="34" charset="0"/>
            </a:endParaRPr>
          </a:p>
        </p:txBody>
      </p:sp>
      <p:sp>
        <p:nvSpPr>
          <p:cNvPr id="37994" name="テキスト ボックス 25"/>
          <p:cNvSpPr txBox="1">
            <a:spLocks noChangeArrowheads="1"/>
          </p:cNvSpPr>
          <p:nvPr/>
        </p:nvSpPr>
        <p:spPr bwMode="auto">
          <a:xfrm>
            <a:off x="5307013" y="44116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241</a:t>
            </a:r>
            <a:endParaRPr lang="ja-JP" altLang="en-US" sz="1400" b="1">
              <a:latin typeface="Arial" panose="020B0604020202020204" pitchFamily="34" charset="0"/>
            </a:endParaRPr>
          </a:p>
        </p:txBody>
      </p:sp>
      <p:sp>
        <p:nvSpPr>
          <p:cNvPr id="37995" name="テキスト ボックス 25"/>
          <p:cNvSpPr txBox="1">
            <a:spLocks noChangeArrowheads="1"/>
          </p:cNvSpPr>
          <p:nvPr/>
        </p:nvSpPr>
        <p:spPr bwMode="auto">
          <a:xfrm>
            <a:off x="6373813" y="18462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787</a:t>
            </a:r>
            <a:endParaRPr lang="ja-JP" altLang="en-US" sz="1400" b="1">
              <a:latin typeface="Arial" panose="020B0604020202020204" pitchFamily="34" charset="0"/>
            </a:endParaRPr>
          </a:p>
        </p:txBody>
      </p:sp>
      <p:sp>
        <p:nvSpPr>
          <p:cNvPr id="37996" name="テキスト ボックス 25"/>
          <p:cNvSpPr txBox="1">
            <a:spLocks noChangeArrowheads="1"/>
          </p:cNvSpPr>
          <p:nvPr/>
        </p:nvSpPr>
        <p:spPr bwMode="auto">
          <a:xfrm rot="6341574">
            <a:off x="8139113" y="254000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369</a:t>
            </a:r>
            <a:endParaRPr lang="ja-JP" altLang="en-US" sz="1400" b="1">
              <a:latin typeface="Arial" panose="020B0604020202020204" pitchFamily="34" charset="0"/>
            </a:endParaRPr>
          </a:p>
        </p:txBody>
      </p:sp>
      <p:sp>
        <p:nvSpPr>
          <p:cNvPr id="37997" name="テキスト ボックス 25"/>
          <p:cNvSpPr txBox="1">
            <a:spLocks noChangeArrowheads="1"/>
          </p:cNvSpPr>
          <p:nvPr/>
        </p:nvSpPr>
        <p:spPr bwMode="auto">
          <a:xfrm rot="-1748263">
            <a:off x="8185150" y="290036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223</a:t>
            </a:r>
            <a:endParaRPr lang="ja-JP" altLang="en-US" sz="1400" b="1">
              <a:latin typeface="Arial" panose="020B0604020202020204" pitchFamily="34" charset="0"/>
            </a:endParaRPr>
          </a:p>
        </p:txBody>
      </p:sp>
      <p:sp>
        <p:nvSpPr>
          <p:cNvPr id="37998" name="テキスト ボックス 25"/>
          <p:cNvSpPr txBox="1">
            <a:spLocks noChangeArrowheads="1"/>
          </p:cNvSpPr>
          <p:nvPr/>
        </p:nvSpPr>
        <p:spPr bwMode="auto">
          <a:xfrm rot="-2057056">
            <a:off x="7383463" y="340360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293</a:t>
            </a:r>
            <a:endParaRPr lang="ja-JP" altLang="en-US" sz="1400" b="1">
              <a:latin typeface="Arial" panose="020B0604020202020204" pitchFamily="34" charset="0"/>
            </a:endParaRPr>
          </a:p>
        </p:txBody>
      </p:sp>
      <p:sp>
        <p:nvSpPr>
          <p:cNvPr id="37999" name="テキスト ボックス 25"/>
          <p:cNvSpPr txBox="1">
            <a:spLocks noChangeArrowheads="1"/>
          </p:cNvSpPr>
          <p:nvPr/>
        </p:nvSpPr>
        <p:spPr bwMode="auto">
          <a:xfrm rot="-2057056">
            <a:off x="6477000" y="412908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201</a:t>
            </a:r>
            <a:endParaRPr lang="ja-JP" altLang="en-US" sz="1400" b="1">
              <a:latin typeface="Arial" panose="020B0604020202020204" pitchFamily="34" charset="0"/>
            </a:endParaRPr>
          </a:p>
        </p:txBody>
      </p:sp>
      <p:sp>
        <p:nvSpPr>
          <p:cNvPr id="38000" name="テキスト ボックス 25"/>
          <p:cNvSpPr txBox="1">
            <a:spLocks noChangeArrowheads="1"/>
          </p:cNvSpPr>
          <p:nvPr/>
        </p:nvSpPr>
        <p:spPr bwMode="auto">
          <a:xfrm rot="-2057056">
            <a:off x="5902325" y="465137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133</a:t>
            </a:r>
            <a:endParaRPr lang="ja-JP" altLang="en-US" sz="1400" b="1">
              <a:latin typeface="Arial" panose="020B0604020202020204" pitchFamily="34" charset="0"/>
            </a:endParaRPr>
          </a:p>
        </p:txBody>
      </p:sp>
      <p:sp>
        <p:nvSpPr>
          <p:cNvPr id="199" name="テキスト ボックス 25"/>
          <p:cNvSpPr txBox="1">
            <a:spLocks noChangeArrowheads="1"/>
          </p:cNvSpPr>
          <p:nvPr/>
        </p:nvSpPr>
        <p:spPr bwMode="auto">
          <a:xfrm>
            <a:off x="5270500" y="2420938"/>
            <a:ext cx="1384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豊中摂津線</a:t>
            </a:r>
          </a:p>
        </p:txBody>
      </p:sp>
      <p:sp>
        <p:nvSpPr>
          <p:cNvPr id="200" name="テキスト ボックス 25"/>
          <p:cNvSpPr txBox="1">
            <a:spLocks noChangeArrowheads="1"/>
          </p:cNvSpPr>
          <p:nvPr/>
        </p:nvSpPr>
        <p:spPr bwMode="auto">
          <a:xfrm rot="3194783">
            <a:off x="6071394" y="2275681"/>
            <a:ext cx="13843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茨木摂津線</a:t>
            </a:r>
          </a:p>
        </p:txBody>
      </p:sp>
      <p:cxnSp>
        <p:nvCxnSpPr>
          <p:cNvPr id="201" name="直線コネクタ 200"/>
          <p:cNvCxnSpPr/>
          <p:nvPr/>
        </p:nvCxnSpPr>
        <p:spPr bwMode="auto">
          <a:xfrm>
            <a:off x="6494463" y="3444875"/>
            <a:ext cx="346075" cy="207963"/>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8004" name="テキスト ボックス 25"/>
          <p:cNvSpPr txBox="1">
            <a:spLocks noChangeArrowheads="1"/>
          </p:cNvSpPr>
          <p:nvPr/>
        </p:nvSpPr>
        <p:spPr bwMode="auto">
          <a:xfrm rot="1736884">
            <a:off x="6356350" y="322421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25</a:t>
            </a:r>
            <a:r>
              <a:rPr lang="en-US" altLang="ja-JP" sz="1400" b="1" dirty="0">
                <a:latin typeface="Arial" panose="020B0604020202020204" pitchFamily="34" charset="0"/>
              </a:rPr>
              <a:t>1</a:t>
            </a:r>
            <a:endParaRPr lang="ja-JP" altLang="en-US" sz="1400" b="1" dirty="0">
              <a:latin typeface="Arial" panose="020B0604020202020204" pitchFamily="34" charset="0"/>
            </a:endParaRPr>
          </a:p>
        </p:txBody>
      </p:sp>
      <p:sp>
        <p:nvSpPr>
          <p:cNvPr id="208" name="楕円 207"/>
          <p:cNvSpPr/>
          <p:nvPr/>
        </p:nvSpPr>
        <p:spPr>
          <a:xfrm rot="1475574">
            <a:off x="6416675" y="3267075"/>
            <a:ext cx="347663" cy="266700"/>
          </a:xfrm>
          <a:prstGeom prst="ellipse">
            <a:avLst/>
          </a:prstGeom>
          <a:noFill/>
          <a:ln w="34925">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210" name="楕円 209"/>
          <p:cNvSpPr/>
          <p:nvPr/>
        </p:nvSpPr>
        <p:spPr>
          <a:xfrm rot="1948046">
            <a:off x="6673850" y="2911475"/>
            <a:ext cx="333375" cy="236538"/>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215" name="テキスト ボックス 41"/>
          <p:cNvSpPr txBox="1">
            <a:spLocks noChangeArrowheads="1"/>
          </p:cNvSpPr>
          <p:nvPr/>
        </p:nvSpPr>
        <p:spPr bwMode="auto">
          <a:xfrm>
            <a:off x="4697413" y="4648200"/>
            <a:ext cx="968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国道</a:t>
            </a:r>
            <a:r>
              <a:rPr lang="en-US" altLang="ja-JP" sz="1050" b="1" dirty="0" smtClean="0">
                <a:latin typeface="Arial" panose="020B0604020202020204" pitchFamily="34" charset="0"/>
              </a:rPr>
              <a:t>479</a:t>
            </a:r>
            <a:r>
              <a:rPr lang="ja-JP" altLang="en-US" sz="1050" b="1" dirty="0" smtClean="0">
                <a:latin typeface="Arial" panose="020B0604020202020204" pitchFamily="34" charset="0"/>
              </a:rPr>
              <a:t>号</a:t>
            </a:r>
          </a:p>
        </p:txBody>
      </p:sp>
      <p:sp>
        <p:nvSpPr>
          <p:cNvPr id="135" name="四角形吹き出し 134"/>
          <p:cNvSpPr/>
          <p:nvPr/>
        </p:nvSpPr>
        <p:spPr>
          <a:xfrm>
            <a:off x="7856538" y="3302123"/>
            <a:ext cx="989012" cy="414909"/>
          </a:xfrm>
          <a:prstGeom prst="wedgeRectCallout">
            <a:avLst>
              <a:gd name="adj1" fmla="val -138691"/>
              <a:gd name="adj2" fmla="val -107703"/>
            </a:avLst>
          </a:prstGeom>
          <a:solidFill>
            <a:schemeClr val="bg1"/>
          </a:solidFill>
          <a:ln w="12700">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a:r>
              <a:rPr lang="ja-JP" altLang="en-US" sz="1200" b="1" dirty="0">
                <a:solidFill>
                  <a:srgbClr val="FF0000"/>
                </a:solidFill>
                <a:latin typeface="+mn-ea"/>
              </a:rPr>
              <a:t>豊中摂津線</a:t>
            </a:r>
            <a:endParaRPr lang="en-US" altLang="ja-JP" sz="1200" b="1" dirty="0">
              <a:solidFill>
                <a:srgbClr val="FF0000"/>
              </a:solidFill>
              <a:latin typeface="+mn-ea"/>
            </a:endParaRPr>
          </a:p>
          <a:p>
            <a:pPr algn="ctr"/>
            <a:r>
              <a:rPr lang="en-US" altLang="ja-JP" sz="1200" b="1" dirty="0" smtClean="0">
                <a:solidFill>
                  <a:srgbClr val="FF0000"/>
                </a:solidFill>
                <a:latin typeface="+mn-ea"/>
              </a:rPr>
              <a:t>-69</a:t>
            </a:r>
            <a:r>
              <a:rPr lang="ja-JP" altLang="en-US" sz="1200" b="1" dirty="0" smtClean="0">
                <a:solidFill>
                  <a:srgbClr val="FF0000"/>
                </a:solidFill>
                <a:latin typeface="+mn-ea"/>
              </a:rPr>
              <a:t>百台</a:t>
            </a:r>
            <a:r>
              <a:rPr lang="en-US" altLang="ja-JP" sz="1200" b="1" dirty="0">
                <a:solidFill>
                  <a:srgbClr val="FF0000"/>
                </a:solidFill>
                <a:latin typeface="+mn-ea"/>
              </a:rPr>
              <a:t>/</a:t>
            </a:r>
            <a:r>
              <a:rPr lang="ja-JP" altLang="en-US" sz="1200" b="1" dirty="0">
                <a:solidFill>
                  <a:srgbClr val="FF0000"/>
                </a:solidFill>
                <a:latin typeface="+mn-ea"/>
              </a:rPr>
              <a:t>日</a:t>
            </a:r>
            <a:endParaRPr lang="en-US" altLang="ja-JP" sz="1200" b="1" dirty="0">
              <a:solidFill>
                <a:srgbClr val="FF0000"/>
              </a:solidFill>
              <a:latin typeface="+mn-ea"/>
            </a:endParaRPr>
          </a:p>
        </p:txBody>
      </p:sp>
      <p:sp>
        <p:nvSpPr>
          <p:cNvPr id="137" name="フリーフォーム 136"/>
          <p:cNvSpPr/>
          <p:nvPr/>
        </p:nvSpPr>
        <p:spPr>
          <a:xfrm>
            <a:off x="5375275" y="3195638"/>
            <a:ext cx="1120775" cy="254000"/>
          </a:xfrm>
          <a:custGeom>
            <a:avLst/>
            <a:gdLst>
              <a:gd name="connsiteX0" fmla="*/ 0 w 3799268"/>
              <a:gd name="connsiteY0" fmla="*/ 103031 h 3258355"/>
              <a:gd name="connsiteX1" fmla="*/ 734096 w 3799268"/>
              <a:gd name="connsiteY1" fmla="*/ 193183 h 3258355"/>
              <a:gd name="connsiteX2" fmla="*/ 1133341 w 3799268"/>
              <a:gd name="connsiteY2" fmla="*/ 103031 h 3258355"/>
              <a:gd name="connsiteX3" fmla="*/ 3078051 w 3799268"/>
              <a:gd name="connsiteY3" fmla="*/ 0 h 3258355"/>
              <a:gd name="connsiteX4" fmla="*/ 3206839 w 3799268"/>
              <a:gd name="connsiteY4" fmla="*/ 77273 h 3258355"/>
              <a:gd name="connsiteX5" fmla="*/ 3528811 w 3799268"/>
              <a:gd name="connsiteY5" fmla="*/ 592428 h 3258355"/>
              <a:gd name="connsiteX6" fmla="*/ 3193960 w 3799268"/>
              <a:gd name="connsiteY6" fmla="*/ 1996225 h 3258355"/>
              <a:gd name="connsiteX7" fmla="*/ 3181082 w 3799268"/>
              <a:gd name="connsiteY7" fmla="*/ 2150772 h 3258355"/>
              <a:gd name="connsiteX8" fmla="*/ 3799268 w 3799268"/>
              <a:gd name="connsiteY8" fmla="*/ 3258355 h 3258355"/>
              <a:gd name="connsiteX0" fmla="*/ 0 w 4455522"/>
              <a:gd name="connsiteY0" fmla="*/ 161973 h 3258355"/>
              <a:gd name="connsiteX1" fmla="*/ 1390350 w 4455522"/>
              <a:gd name="connsiteY1" fmla="*/ 193183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3734305 w 4455522"/>
              <a:gd name="connsiteY4" fmla="*/ 0 h 3258355"/>
              <a:gd name="connsiteX5" fmla="*/ 3863093 w 4455522"/>
              <a:gd name="connsiteY5" fmla="*/ 77273 h 3258355"/>
              <a:gd name="connsiteX6" fmla="*/ 4185065 w 4455522"/>
              <a:gd name="connsiteY6" fmla="*/ 592428 h 3258355"/>
              <a:gd name="connsiteX7" fmla="*/ 3850214 w 4455522"/>
              <a:gd name="connsiteY7" fmla="*/ 1996225 h 3258355"/>
              <a:gd name="connsiteX8" fmla="*/ 3837336 w 4455522"/>
              <a:gd name="connsiteY8" fmla="*/ 2150772 h 3258355"/>
              <a:gd name="connsiteX9" fmla="*/ 4455522 w 4455522"/>
              <a:gd name="connsiteY9"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25926 w 4455522"/>
              <a:gd name="connsiteY4" fmla="*/ 90795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73854 w 4455522"/>
              <a:gd name="connsiteY4" fmla="*/ 72376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85065 w 4455522"/>
              <a:gd name="connsiteY7" fmla="*/ 574009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40823 w 4455522"/>
              <a:gd name="connsiteY7" fmla="*/ 511384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18702 w 4455522"/>
              <a:gd name="connsiteY7" fmla="*/ 500333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55770 w 4455522"/>
              <a:gd name="connsiteY9" fmla="*/ 1937110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08483 w 4455522"/>
              <a:gd name="connsiteY9" fmla="*/ 1825882 h 3239936"/>
              <a:gd name="connsiteX10" fmla="*/ 3855770 w 4455522"/>
              <a:gd name="connsiteY10" fmla="*/ 1937110 h 3239936"/>
              <a:gd name="connsiteX11" fmla="*/ 4455522 w 4455522"/>
              <a:gd name="connsiteY11" fmla="*/ 3239936 h 3239936"/>
              <a:gd name="connsiteX0" fmla="*/ 0 w 4532945"/>
              <a:gd name="connsiteY0" fmla="*/ 143554 h 3166259"/>
              <a:gd name="connsiteX1" fmla="*/ 907377 w 4532945"/>
              <a:gd name="connsiteY1" fmla="*/ 45829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1052585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64571 h 3087276"/>
              <a:gd name="connsiteX1" fmla="*/ 271400 w 4532945"/>
              <a:gd name="connsiteY1" fmla="*/ 1 h 3087276"/>
              <a:gd name="connsiteX2" fmla="*/ 539764 w 4532945"/>
              <a:gd name="connsiteY2" fmla="*/ 77464 h 3087276"/>
              <a:gd name="connsiteX3" fmla="*/ 812943 w 4532945"/>
              <a:gd name="connsiteY3" fmla="*/ 63386 h 3087276"/>
              <a:gd name="connsiteX4" fmla="*/ 950275 w 4532945"/>
              <a:gd name="connsiteY4" fmla="*/ 146273 h 3087276"/>
              <a:gd name="connsiteX5" fmla="*/ 1065048 w 4532945"/>
              <a:gd name="connsiteY5" fmla="*/ 142047 h 3087276"/>
              <a:gd name="connsiteX6" fmla="*/ 1462974 w 4532945"/>
              <a:gd name="connsiteY6" fmla="*/ 247871 h 3087276"/>
              <a:gd name="connsiteX7" fmla="*/ 4133449 w 4532945"/>
              <a:gd name="connsiteY7" fmla="*/ 413982 h 3087276"/>
              <a:gd name="connsiteX8" fmla="*/ 3824407 w 4532945"/>
              <a:gd name="connsiteY8" fmla="*/ 1574645 h 3087276"/>
              <a:gd name="connsiteX9" fmla="*/ 3808483 w 4532945"/>
              <a:gd name="connsiteY9" fmla="*/ 1746899 h 3087276"/>
              <a:gd name="connsiteX10" fmla="*/ 3855770 w 4532945"/>
              <a:gd name="connsiteY10" fmla="*/ 1858127 h 3087276"/>
              <a:gd name="connsiteX11" fmla="*/ 4532945 w 4532945"/>
              <a:gd name="connsiteY11" fmla="*/ 3087276 h 3087276"/>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4532945 w 4532945"/>
              <a:gd name="connsiteY10" fmla="*/ 3087275 h 3087275"/>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29643 w 2016689"/>
              <a:gd name="connsiteY7" fmla="*/ 447136 h 582804"/>
              <a:gd name="connsiteX8" fmla="*/ 1966250 w 2016689"/>
              <a:gd name="connsiteY8" fmla="*/ 524749 h 582804"/>
              <a:gd name="connsiteX9" fmla="*/ 2016689 w 2016689"/>
              <a:gd name="connsiteY9" fmla="*/ 582804 h 582804"/>
              <a:gd name="connsiteX0" fmla="*/ 459194 w 1754188"/>
              <a:gd name="connsiteY0" fmla="*/ 296954 h 582804"/>
              <a:gd name="connsiteX1" fmla="*/ 8899 w 1754188"/>
              <a:gd name="connsiteY1" fmla="*/ 0 h 582804"/>
              <a:gd name="connsiteX2" fmla="*/ 277263 w 1754188"/>
              <a:gd name="connsiteY2" fmla="*/ 77463 h 582804"/>
              <a:gd name="connsiteX3" fmla="*/ 550442 w 1754188"/>
              <a:gd name="connsiteY3" fmla="*/ 63385 h 582804"/>
              <a:gd name="connsiteX4" fmla="*/ 687774 w 1754188"/>
              <a:gd name="connsiteY4" fmla="*/ 146272 h 582804"/>
              <a:gd name="connsiteX5" fmla="*/ 802547 w 1754188"/>
              <a:gd name="connsiteY5" fmla="*/ 142046 h 582804"/>
              <a:gd name="connsiteX6" fmla="*/ 1200473 w 1754188"/>
              <a:gd name="connsiteY6" fmla="*/ 247870 h 582804"/>
              <a:gd name="connsiteX7" fmla="*/ 1467142 w 1754188"/>
              <a:gd name="connsiteY7" fmla="*/ 447136 h 582804"/>
              <a:gd name="connsiteX8" fmla="*/ 1703749 w 1754188"/>
              <a:gd name="connsiteY8" fmla="*/ 524749 h 582804"/>
              <a:gd name="connsiteX9" fmla="*/ 1754188 w 1754188"/>
              <a:gd name="connsiteY9" fmla="*/ 582804 h 582804"/>
              <a:gd name="connsiteX0" fmla="*/ 182952 w 1477946"/>
              <a:gd name="connsiteY0" fmla="*/ 233569 h 519419"/>
              <a:gd name="connsiteX1" fmla="*/ 1021 w 1477946"/>
              <a:gd name="connsiteY1" fmla="*/ 14078 h 519419"/>
              <a:gd name="connsiteX2" fmla="*/ 274200 w 1477946"/>
              <a:gd name="connsiteY2" fmla="*/ 0 h 519419"/>
              <a:gd name="connsiteX3" fmla="*/ 411532 w 1477946"/>
              <a:gd name="connsiteY3" fmla="*/ 82887 h 519419"/>
              <a:gd name="connsiteX4" fmla="*/ 526305 w 1477946"/>
              <a:gd name="connsiteY4" fmla="*/ 78661 h 519419"/>
              <a:gd name="connsiteX5" fmla="*/ 924231 w 1477946"/>
              <a:gd name="connsiteY5" fmla="*/ 184485 h 519419"/>
              <a:gd name="connsiteX6" fmla="*/ 1190900 w 1477946"/>
              <a:gd name="connsiteY6" fmla="*/ 383751 h 519419"/>
              <a:gd name="connsiteX7" fmla="*/ 1427507 w 1477946"/>
              <a:gd name="connsiteY7" fmla="*/ 461364 h 519419"/>
              <a:gd name="connsiteX8" fmla="*/ 1477946 w 1477946"/>
              <a:gd name="connsiteY8" fmla="*/ 519419 h 519419"/>
              <a:gd name="connsiteX0" fmla="*/ 3585 w 1298579"/>
              <a:gd name="connsiteY0" fmla="*/ 233569 h 519419"/>
              <a:gd name="connsiteX1" fmla="*/ 255776 w 1298579"/>
              <a:gd name="connsiteY1" fmla="*/ 221564 h 519419"/>
              <a:gd name="connsiteX2" fmla="*/ 94833 w 1298579"/>
              <a:gd name="connsiteY2" fmla="*/ 0 h 519419"/>
              <a:gd name="connsiteX3" fmla="*/ 232165 w 1298579"/>
              <a:gd name="connsiteY3" fmla="*/ 82887 h 519419"/>
              <a:gd name="connsiteX4" fmla="*/ 346938 w 1298579"/>
              <a:gd name="connsiteY4" fmla="*/ 78661 h 519419"/>
              <a:gd name="connsiteX5" fmla="*/ 744864 w 1298579"/>
              <a:gd name="connsiteY5" fmla="*/ 184485 h 519419"/>
              <a:gd name="connsiteX6" fmla="*/ 1011533 w 1298579"/>
              <a:gd name="connsiteY6" fmla="*/ 383751 h 519419"/>
              <a:gd name="connsiteX7" fmla="*/ 1248140 w 1298579"/>
              <a:gd name="connsiteY7" fmla="*/ 461364 h 519419"/>
              <a:gd name="connsiteX8" fmla="*/ 1298579 w 1298579"/>
              <a:gd name="connsiteY8" fmla="*/ 519419 h 519419"/>
              <a:gd name="connsiteX0" fmla="*/ 0 w 1294994"/>
              <a:gd name="connsiteY0" fmla="*/ 233569 h 519419"/>
              <a:gd name="connsiteX1" fmla="*/ 252191 w 1294994"/>
              <a:gd name="connsiteY1" fmla="*/ 221564 h 519419"/>
              <a:gd name="connsiteX2" fmla="*/ 91248 w 1294994"/>
              <a:gd name="connsiteY2" fmla="*/ 0 h 519419"/>
              <a:gd name="connsiteX3" fmla="*/ 228580 w 1294994"/>
              <a:gd name="connsiteY3" fmla="*/ 82887 h 519419"/>
              <a:gd name="connsiteX4" fmla="*/ 343353 w 1294994"/>
              <a:gd name="connsiteY4" fmla="*/ 78661 h 519419"/>
              <a:gd name="connsiteX5" fmla="*/ 741279 w 1294994"/>
              <a:gd name="connsiteY5" fmla="*/ 184485 h 519419"/>
              <a:gd name="connsiteX6" fmla="*/ 1007948 w 1294994"/>
              <a:gd name="connsiteY6" fmla="*/ 383751 h 519419"/>
              <a:gd name="connsiteX7" fmla="*/ 1244555 w 1294994"/>
              <a:gd name="connsiteY7" fmla="*/ 461364 h 519419"/>
              <a:gd name="connsiteX8" fmla="*/ 1294994 w 1294994"/>
              <a:gd name="connsiteY8" fmla="*/ 519419 h 519419"/>
              <a:gd name="connsiteX0" fmla="*/ 0 w 1325411"/>
              <a:gd name="connsiteY0" fmla="*/ 233569 h 519419"/>
              <a:gd name="connsiteX1" fmla="*/ 282608 w 1325411"/>
              <a:gd name="connsiteY1" fmla="*/ 221564 h 519419"/>
              <a:gd name="connsiteX2" fmla="*/ 121665 w 1325411"/>
              <a:gd name="connsiteY2" fmla="*/ 0 h 519419"/>
              <a:gd name="connsiteX3" fmla="*/ 258997 w 1325411"/>
              <a:gd name="connsiteY3" fmla="*/ 82887 h 519419"/>
              <a:gd name="connsiteX4" fmla="*/ 373770 w 1325411"/>
              <a:gd name="connsiteY4" fmla="*/ 78661 h 519419"/>
              <a:gd name="connsiteX5" fmla="*/ 771696 w 1325411"/>
              <a:gd name="connsiteY5" fmla="*/ 184485 h 519419"/>
              <a:gd name="connsiteX6" fmla="*/ 1038365 w 1325411"/>
              <a:gd name="connsiteY6" fmla="*/ 383751 h 519419"/>
              <a:gd name="connsiteX7" fmla="*/ 1274972 w 1325411"/>
              <a:gd name="connsiteY7" fmla="*/ 461364 h 519419"/>
              <a:gd name="connsiteX8" fmla="*/ 1325411 w 1325411"/>
              <a:gd name="connsiteY8" fmla="*/ 519419 h 519419"/>
              <a:gd name="connsiteX0" fmla="*/ 0 w 1325411"/>
              <a:gd name="connsiteY0" fmla="*/ 233569 h 519419"/>
              <a:gd name="connsiteX1" fmla="*/ 274313 w 1325411"/>
              <a:gd name="connsiteY1" fmla="*/ 216031 h 519419"/>
              <a:gd name="connsiteX2" fmla="*/ 121665 w 1325411"/>
              <a:gd name="connsiteY2" fmla="*/ 0 h 519419"/>
              <a:gd name="connsiteX3" fmla="*/ 258997 w 1325411"/>
              <a:gd name="connsiteY3" fmla="*/ 82887 h 519419"/>
              <a:gd name="connsiteX4" fmla="*/ 373770 w 1325411"/>
              <a:gd name="connsiteY4" fmla="*/ 78661 h 519419"/>
              <a:gd name="connsiteX5" fmla="*/ 771696 w 1325411"/>
              <a:gd name="connsiteY5" fmla="*/ 184485 h 519419"/>
              <a:gd name="connsiteX6" fmla="*/ 1038365 w 1325411"/>
              <a:gd name="connsiteY6" fmla="*/ 383751 h 519419"/>
              <a:gd name="connsiteX7" fmla="*/ 1274972 w 1325411"/>
              <a:gd name="connsiteY7" fmla="*/ 461364 h 519419"/>
              <a:gd name="connsiteX8" fmla="*/ 1325411 w 1325411"/>
              <a:gd name="connsiteY8" fmla="*/ 519419 h 519419"/>
              <a:gd name="connsiteX0" fmla="*/ 0 w 1325411"/>
              <a:gd name="connsiteY0" fmla="*/ 233569 h 519419"/>
              <a:gd name="connsiteX1" fmla="*/ 274313 w 1325411"/>
              <a:gd name="connsiteY1" fmla="*/ 216031 h 519419"/>
              <a:gd name="connsiteX2" fmla="*/ 121665 w 1325411"/>
              <a:gd name="connsiteY2" fmla="*/ 0 h 519419"/>
              <a:gd name="connsiteX3" fmla="*/ 258997 w 1325411"/>
              <a:gd name="connsiteY3" fmla="*/ 82887 h 519419"/>
              <a:gd name="connsiteX4" fmla="*/ 373770 w 1325411"/>
              <a:gd name="connsiteY4" fmla="*/ 78661 h 519419"/>
              <a:gd name="connsiteX5" fmla="*/ 771696 w 1325411"/>
              <a:gd name="connsiteY5" fmla="*/ 184485 h 519419"/>
              <a:gd name="connsiteX6" fmla="*/ 1038365 w 1325411"/>
              <a:gd name="connsiteY6" fmla="*/ 383751 h 519419"/>
              <a:gd name="connsiteX7" fmla="*/ 1274972 w 1325411"/>
              <a:gd name="connsiteY7" fmla="*/ 461364 h 519419"/>
              <a:gd name="connsiteX8" fmla="*/ 1325411 w 1325411"/>
              <a:gd name="connsiteY8" fmla="*/ 519419 h 519419"/>
              <a:gd name="connsiteX0" fmla="*/ 0 w 1325411"/>
              <a:gd name="connsiteY0" fmla="*/ 154908 h 440758"/>
              <a:gd name="connsiteX1" fmla="*/ 274313 w 1325411"/>
              <a:gd name="connsiteY1" fmla="*/ 137370 h 440758"/>
              <a:gd name="connsiteX2" fmla="*/ 258997 w 1325411"/>
              <a:gd name="connsiteY2" fmla="*/ 4226 h 440758"/>
              <a:gd name="connsiteX3" fmla="*/ 373770 w 1325411"/>
              <a:gd name="connsiteY3" fmla="*/ 0 h 440758"/>
              <a:gd name="connsiteX4" fmla="*/ 771696 w 1325411"/>
              <a:gd name="connsiteY4" fmla="*/ 105824 h 440758"/>
              <a:gd name="connsiteX5" fmla="*/ 1038365 w 1325411"/>
              <a:gd name="connsiteY5" fmla="*/ 305090 h 440758"/>
              <a:gd name="connsiteX6" fmla="*/ 1274972 w 1325411"/>
              <a:gd name="connsiteY6" fmla="*/ 382703 h 440758"/>
              <a:gd name="connsiteX7" fmla="*/ 1325411 w 1325411"/>
              <a:gd name="connsiteY7" fmla="*/ 440758 h 440758"/>
              <a:gd name="connsiteX0" fmla="*/ 0 w 1325411"/>
              <a:gd name="connsiteY0" fmla="*/ 154908 h 440758"/>
              <a:gd name="connsiteX1" fmla="*/ 274313 w 1325411"/>
              <a:gd name="connsiteY1" fmla="*/ 137370 h 440758"/>
              <a:gd name="connsiteX2" fmla="*/ 373770 w 1325411"/>
              <a:gd name="connsiteY2" fmla="*/ 0 h 440758"/>
              <a:gd name="connsiteX3" fmla="*/ 771696 w 1325411"/>
              <a:gd name="connsiteY3" fmla="*/ 105824 h 440758"/>
              <a:gd name="connsiteX4" fmla="*/ 1038365 w 1325411"/>
              <a:gd name="connsiteY4" fmla="*/ 305090 h 440758"/>
              <a:gd name="connsiteX5" fmla="*/ 1274972 w 1325411"/>
              <a:gd name="connsiteY5" fmla="*/ 382703 h 440758"/>
              <a:gd name="connsiteX6" fmla="*/ 1325411 w 1325411"/>
              <a:gd name="connsiteY6" fmla="*/ 440758 h 440758"/>
              <a:gd name="connsiteX0" fmla="*/ 0 w 1325411"/>
              <a:gd name="connsiteY0" fmla="*/ 53149 h 338999"/>
              <a:gd name="connsiteX1" fmla="*/ 274313 w 1325411"/>
              <a:gd name="connsiteY1" fmla="*/ 35611 h 338999"/>
              <a:gd name="connsiteX2" fmla="*/ 550738 w 1325411"/>
              <a:gd name="connsiteY2" fmla="*/ 11666 h 338999"/>
              <a:gd name="connsiteX3" fmla="*/ 771696 w 1325411"/>
              <a:gd name="connsiteY3" fmla="*/ 4065 h 338999"/>
              <a:gd name="connsiteX4" fmla="*/ 1038365 w 1325411"/>
              <a:gd name="connsiteY4" fmla="*/ 203331 h 338999"/>
              <a:gd name="connsiteX5" fmla="*/ 1274972 w 1325411"/>
              <a:gd name="connsiteY5" fmla="*/ 280944 h 338999"/>
              <a:gd name="connsiteX6" fmla="*/ 1325411 w 1325411"/>
              <a:gd name="connsiteY6" fmla="*/ 338999 h 338999"/>
              <a:gd name="connsiteX0" fmla="*/ 0 w 1325411"/>
              <a:gd name="connsiteY0" fmla="*/ 52136 h 337986"/>
              <a:gd name="connsiteX1" fmla="*/ 274313 w 1325411"/>
              <a:gd name="connsiteY1" fmla="*/ 34598 h 337986"/>
              <a:gd name="connsiteX2" fmla="*/ 550738 w 1325411"/>
              <a:gd name="connsiteY2" fmla="*/ 38318 h 337986"/>
              <a:gd name="connsiteX3" fmla="*/ 771696 w 1325411"/>
              <a:gd name="connsiteY3" fmla="*/ 3052 h 337986"/>
              <a:gd name="connsiteX4" fmla="*/ 1038365 w 1325411"/>
              <a:gd name="connsiteY4" fmla="*/ 202318 h 337986"/>
              <a:gd name="connsiteX5" fmla="*/ 1274972 w 1325411"/>
              <a:gd name="connsiteY5" fmla="*/ 279931 h 337986"/>
              <a:gd name="connsiteX6" fmla="*/ 1325411 w 1325411"/>
              <a:gd name="connsiteY6" fmla="*/ 337986 h 337986"/>
              <a:gd name="connsiteX0" fmla="*/ 0 w 1325411"/>
              <a:gd name="connsiteY0" fmla="*/ 27180 h 313030"/>
              <a:gd name="connsiteX1" fmla="*/ 274313 w 1325411"/>
              <a:gd name="connsiteY1" fmla="*/ 9642 h 313030"/>
              <a:gd name="connsiteX2" fmla="*/ 550738 w 1325411"/>
              <a:gd name="connsiteY2" fmla="*/ 13362 h 313030"/>
              <a:gd name="connsiteX3" fmla="*/ 1038365 w 1325411"/>
              <a:gd name="connsiteY3" fmla="*/ 177362 h 313030"/>
              <a:gd name="connsiteX4" fmla="*/ 1274972 w 1325411"/>
              <a:gd name="connsiteY4" fmla="*/ 254975 h 313030"/>
              <a:gd name="connsiteX5" fmla="*/ 1325411 w 1325411"/>
              <a:gd name="connsiteY5" fmla="*/ 313030 h 313030"/>
              <a:gd name="connsiteX0" fmla="*/ 0 w 1325411"/>
              <a:gd name="connsiteY0" fmla="*/ 27180 h 313030"/>
              <a:gd name="connsiteX1" fmla="*/ 274313 w 1325411"/>
              <a:gd name="connsiteY1" fmla="*/ 9642 h 313030"/>
              <a:gd name="connsiteX2" fmla="*/ 550738 w 1325411"/>
              <a:gd name="connsiteY2" fmla="*/ 13362 h 313030"/>
              <a:gd name="connsiteX3" fmla="*/ 1038365 w 1325411"/>
              <a:gd name="connsiteY3" fmla="*/ 177362 h 313030"/>
              <a:gd name="connsiteX4" fmla="*/ 1325411 w 1325411"/>
              <a:gd name="connsiteY4" fmla="*/ 313030 h 313030"/>
              <a:gd name="connsiteX0" fmla="*/ 0 w 1325411"/>
              <a:gd name="connsiteY0" fmla="*/ 24290 h 310140"/>
              <a:gd name="connsiteX1" fmla="*/ 274313 w 1325411"/>
              <a:gd name="connsiteY1" fmla="*/ 6752 h 310140"/>
              <a:gd name="connsiteX2" fmla="*/ 650282 w 1325411"/>
              <a:gd name="connsiteY2" fmla="*/ 32603 h 310140"/>
              <a:gd name="connsiteX3" fmla="*/ 1038365 w 1325411"/>
              <a:gd name="connsiteY3" fmla="*/ 174472 h 310140"/>
              <a:gd name="connsiteX4" fmla="*/ 1325411 w 1325411"/>
              <a:gd name="connsiteY4" fmla="*/ 310140 h 310140"/>
              <a:gd name="connsiteX0" fmla="*/ 0 w 1325411"/>
              <a:gd name="connsiteY0" fmla="*/ 26766 h 312616"/>
              <a:gd name="connsiteX1" fmla="*/ 274313 w 1325411"/>
              <a:gd name="connsiteY1" fmla="*/ 9228 h 312616"/>
              <a:gd name="connsiteX2" fmla="*/ 650282 w 1325411"/>
              <a:gd name="connsiteY2" fmla="*/ 35079 h 312616"/>
              <a:gd name="connsiteX3" fmla="*/ 1038365 w 1325411"/>
              <a:gd name="connsiteY3" fmla="*/ 176948 h 312616"/>
              <a:gd name="connsiteX4" fmla="*/ 1325411 w 1325411"/>
              <a:gd name="connsiteY4" fmla="*/ 312616 h 312616"/>
              <a:gd name="connsiteX0" fmla="*/ 0 w 1325411"/>
              <a:gd name="connsiteY0" fmla="*/ 17597 h 303447"/>
              <a:gd name="connsiteX1" fmla="*/ 274313 w 1325411"/>
              <a:gd name="connsiteY1" fmla="*/ 59 h 303447"/>
              <a:gd name="connsiteX2" fmla="*/ 650282 w 1325411"/>
              <a:gd name="connsiteY2" fmla="*/ 25910 h 303447"/>
              <a:gd name="connsiteX3" fmla="*/ 1038365 w 1325411"/>
              <a:gd name="connsiteY3" fmla="*/ 167779 h 303447"/>
              <a:gd name="connsiteX4" fmla="*/ 1325411 w 1325411"/>
              <a:gd name="connsiteY4" fmla="*/ 303447 h 303447"/>
              <a:gd name="connsiteX0" fmla="*/ 0 w 1300524"/>
              <a:gd name="connsiteY0" fmla="*/ 17597 h 295147"/>
              <a:gd name="connsiteX1" fmla="*/ 274313 w 1300524"/>
              <a:gd name="connsiteY1" fmla="*/ 59 h 295147"/>
              <a:gd name="connsiteX2" fmla="*/ 650282 w 1300524"/>
              <a:gd name="connsiteY2" fmla="*/ 25910 h 295147"/>
              <a:gd name="connsiteX3" fmla="*/ 1038365 w 1300524"/>
              <a:gd name="connsiteY3" fmla="*/ 167779 h 295147"/>
              <a:gd name="connsiteX4" fmla="*/ 1300524 w 1300524"/>
              <a:gd name="connsiteY4" fmla="*/ 295147 h 295147"/>
              <a:gd name="connsiteX0" fmla="*/ 0 w 1300524"/>
              <a:gd name="connsiteY0" fmla="*/ 17597 h 295147"/>
              <a:gd name="connsiteX1" fmla="*/ 274313 w 1300524"/>
              <a:gd name="connsiteY1" fmla="*/ 59 h 295147"/>
              <a:gd name="connsiteX2" fmla="*/ 650282 w 1300524"/>
              <a:gd name="connsiteY2" fmla="*/ 25910 h 295147"/>
              <a:gd name="connsiteX3" fmla="*/ 1038365 w 1300524"/>
              <a:gd name="connsiteY3" fmla="*/ 167779 h 295147"/>
              <a:gd name="connsiteX4" fmla="*/ 1300524 w 1300524"/>
              <a:gd name="connsiteY4" fmla="*/ 295147 h 29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524" h="295147">
                <a:moveTo>
                  <a:pt x="0" y="17597"/>
                </a:moveTo>
                <a:cubicBezTo>
                  <a:pt x="130770" y="10601"/>
                  <a:pt x="209334" y="16856"/>
                  <a:pt x="274313" y="59"/>
                </a:cubicBezTo>
                <a:cubicBezTo>
                  <a:pt x="389146" y="-861"/>
                  <a:pt x="564620" y="9036"/>
                  <a:pt x="650282" y="25910"/>
                </a:cubicBezTo>
                <a:cubicBezTo>
                  <a:pt x="777624" y="53863"/>
                  <a:pt x="917659" y="127510"/>
                  <a:pt x="1038365" y="167779"/>
                </a:cubicBezTo>
                <a:cubicBezTo>
                  <a:pt x="1125751" y="210235"/>
                  <a:pt x="1213138" y="241625"/>
                  <a:pt x="1300524" y="295147"/>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38017" name="テキスト ボックス 25"/>
          <p:cNvSpPr txBox="1">
            <a:spLocks noChangeArrowheads="1"/>
          </p:cNvSpPr>
          <p:nvPr/>
        </p:nvSpPr>
        <p:spPr bwMode="auto">
          <a:xfrm rot="1404488">
            <a:off x="5814659" y="301208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254</a:t>
            </a:r>
            <a:endParaRPr lang="ja-JP" altLang="en-US" sz="1400" b="1" dirty="0">
              <a:latin typeface="Arial" panose="020B0604020202020204" pitchFamily="34" charset="0"/>
            </a:endParaRPr>
          </a:p>
        </p:txBody>
      </p:sp>
      <p:sp>
        <p:nvSpPr>
          <p:cNvPr id="139" name="フリーフォーム 138"/>
          <p:cNvSpPr/>
          <p:nvPr/>
        </p:nvSpPr>
        <p:spPr>
          <a:xfrm>
            <a:off x="860425" y="3182938"/>
            <a:ext cx="1119188" cy="254000"/>
          </a:xfrm>
          <a:custGeom>
            <a:avLst/>
            <a:gdLst>
              <a:gd name="connsiteX0" fmla="*/ 0 w 3799268"/>
              <a:gd name="connsiteY0" fmla="*/ 103031 h 3258355"/>
              <a:gd name="connsiteX1" fmla="*/ 734096 w 3799268"/>
              <a:gd name="connsiteY1" fmla="*/ 193183 h 3258355"/>
              <a:gd name="connsiteX2" fmla="*/ 1133341 w 3799268"/>
              <a:gd name="connsiteY2" fmla="*/ 103031 h 3258355"/>
              <a:gd name="connsiteX3" fmla="*/ 3078051 w 3799268"/>
              <a:gd name="connsiteY3" fmla="*/ 0 h 3258355"/>
              <a:gd name="connsiteX4" fmla="*/ 3206839 w 3799268"/>
              <a:gd name="connsiteY4" fmla="*/ 77273 h 3258355"/>
              <a:gd name="connsiteX5" fmla="*/ 3528811 w 3799268"/>
              <a:gd name="connsiteY5" fmla="*/ 592428 h 3258355"/>
              <a:gd name="connsiteX6" fmla="*/ 3193960 w 3799268"/>
              <a:gd name="connsiteY6" fmla="*/ 1996225 h 3258355"/>
              <a:gd name="connsiteX7" fmla="*/ 3181082 w 3799268"/>
              <a:gd name="connsiteY7" fmla="*/ 2150772 h 3258355"/>
              <a:gd name="connsiteX8" fmla="*/ 3799268 w 3799268"/>
              <a:gd name="connsiteY8" fmla="*/ 3258355 h 3258355"/>
              <a:gd name="connsiteX0" fmla="*/ 0 w 4455522"/>
              <a:gd name="connsiteY0" fmla="*/ 161973 h 3258355"/>
              <a:gd name="connsiteX1" fmla="*/ 1390350 w 4455522"/>
              <a:gd name="connsiteY1" fmla="*/ 193183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789595 w 4455522"/>
              <a:gd name="connsiteY2" fmla="*/ 103031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3734305 w 4455522"/>
              <a:gd name="connsiteY3" fmla="*/ 0 h 3258355"/>
              <a:gd name="connsiteX4" fmla="*/ 3863093 w 4455522"/>
              <a:gd name="connsiteY4" fmla="*/ 77273 h 3258355"/>
              <a:gd name="connsiteX5" fmla="*/ 4185065 w 4455522"/>
              <a:gd name="connsiteY5" fmla="*/ 592428 h 3258355"/>
              <a:gd name="connsiteX6" fmla="*/ 3850214 w 4455522"/>
              <a:gd name="connsiteY6" fmla="*/ 1996225 h 3258355"/>
              <a:gd name="connsiteX7" fmla="*/ 3837336 w 4455522"/>
              <a:gd name="connsiteY7" fmla="*/ 2150772 h 3258355"/>
              <a:gd name="connsiteX8" fmla="*/ 4455522 w 4455522"/>
              <a:gd name="connsiteY8"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3734305 w 4455522"/>
              <a:gd name="connsiteY4" fmla="*/ 0 h 3258355"/>
              <a:gd name="connsiteX5" fmla="*/ 3863093 w 4455522"/>
              <a:gd name="connsiteY5" fmla="*/ 77273 h 3258355"/>
              <a:gd name="connsiteX6" fmla="*/ 4185065 w 4455522"/>
              <a:gd name="connsiteY6" fmla="*/ 592428 h 3258355"/>
              <a:gd name="connsiteX7" fmla="*/ 3850214 w 4455522"/>
              <a:gd name="connsiteY7" fmla="*/ 1996225 h 3258355"/>
              <a:gd name="connsiteX8" fmla="*/ 3837336 w 4455522"/>
              <a:gd name="connsiteY8" fmla="*/ 2150772 h 3258355"/>
              <a:gd name="connsiteX9" fmla="*/ 4455522 w 4455522"/>
              <a:gd name="connsiteY9"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25926 w 4455522"/>
              <a:gd name="connsiteY4" fmla="*/ 90795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61973 h 3258355"/>
              <a:gd name="connsiteX1" fmla="*/ 907377 w 4455522"/>
              <a:gd name="connsiteY1" fmla="*/ 64248 h 3258355"/>
              <a:gd name="connsiteX2" fmla="*/ 1623689 w 4455522"/>
              <a:gd name="connsiteY2" fmla="*/ 158289 h 3258355"/>
              <a:gd name="connsiteX3" fmla="*/ 2057244 w 4455522"/>
              <a:gd name="connsiteY3" fmla="*/ 83428 h 3258355"/>
              <a:gd name="connsiteX4" fmla="*/ 2473854 w 4455522"/>
              <a:gd name="connsiteY4" fmla="*/ 72376 h 3258355"/>
              <a:gd name="connsiteX5" fmla="*/ 3734305 w 4455522"/>
              <a:gd name="connsiteY5" fmla="*/ 0 h 3258355"/>
              <a:gd name="connsiteX6" fmla="*/ 3863093 w 4455522"/>
              <a:gd name="connsiteY6" fmla="*/ 77273 h 3258355"/>
              <a:gd name="connsiteX7" fmla="*/ 4185065 w 4455522"/>
              <a:gd name="connsiteY7" fmla="*/ 592428 h 3258355"/>
              <a:gd name="connsiteX8" fmla="*/ 3850214 w 4455522"/>
              <a:gd name="connsiteY8" fmla="*/ 1996225 h 3258355"/>
              <a:gd name="connsiteX9" fmla="*/ 3837336 w 4455522"/>
              <a:gd name="connsiteY9" fmla="*/ 2150772 h 3258355"/>
              <a:gd name="connsiteX10" fmla="*/ 4455522 w 4455522"/>
              <a:gd name="connsiteY10" fmla="*/ 3258355 h 3258355"/>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85065 w 4455522"/>
              <a:gd name="connsiteY7" fmla="*/ 574009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40823 w 4455522"/>
              <a:gd name="connsiteY7" fmla="*/ 511384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18702 w 4455522"/>
              <a:gd name="connsiteY7" fmla="*/ 500333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50214 w 4455522"/>
              <a:gd name="connsiteY8" fmla="*/ 1977806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37336 w 4455522"/>
              <a:gd name="connsiteY9" fmla="*/ 2132353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55770 w 4455522"/>
              <a:gd name="connsiteY9" fmla="*/ 1937110 h 3239936"/>
              <a:gd name="connsiteX10" fmla="*/ 4455522 w 4455522"/>
              <a:gd name="connsiteY10" fmla="*/ 3239936 h 3239936"/>
              <a:gd name="connsiteX0" fmla="*/ 0 w 4455522"/>
              <a:gd name="connsiteY0" fmla="*/ 143554 h 3239936"/>
              <a:gd name="connsiteX1" fmla="*/ 907377 w 4455522"/>
              <a:gd name="connsiteY1" fmla="*/ 45829 h 3239936"/>
              <a:gd name="connsiteX2" fmla="*/ 1623689 w 4455522"/>
              <a:gd name="connsiteY2" fmla="*/ 139870 h 3239936"/>
              <a:gd name="connsiteX3" fmla="*/ 2057244 w 4455522"/>
              <a:gd name="connsiteY3" fmla="*/ 65009 h 3239936"/>
              <a:gd name="connsiteX4" fmla="*/ 2473854 w 4455522"/>
              <a:gd name="connsiteY4" fmla="*/ 53957 h 3239936"/>
              <a:gd name="connsiteX5" fmla="*/ 3730619 w 4455522"/>
              <a:gd name="connsiteY5" fmla="*/ 0 h 3239936"/>
              <a:gd name="connsiteX6" fmla="*/ 3863093 w 4455522"/>
              <a:gd name="connsiteY6" fmla="*/ 58854 h 3239936"/>
              <a:gd name="connsiteX7" fmla="*/ 4133449 w 4455522"/>
              <a:gd name="connsiteY7" fmla="*/ 492965 h 3239936"/>
              <a:gd name="connsiteX8" fmla="*/ 3824407 w 4455522"/>
              <a:gd name="connsiteY8" fmla="*/ 1653628 h 3239936"/>
              <a:gd name="connsiteX9" fmla="*/ 3808483 w 4455522"/>
              <a:gd name="connsiteY9" fmla="*/ 1825882 h 3239936"/>
              <a:gd name="connsiteX10" fmla="*/ 3855770 w 4455522"/>
              <a:gd name="connsiteY10" fmla="*/ 1937110 h 3239936"/>
              <a:gd name="connsiteX11" fmla="*/ 4455522 w 4455522"/>
              <a:gd name="connsiteY11" fmla="*/ 3239936 h 3239936"/>
              <a:gd name="connsiteX0" fmla="*/ 0 w 4532945"/>
              <a:gd name="connsiteY0" fmla="*/ 143554 h 3166259"/>
              <a:gd name="connsiteX1" fmla="*/ 907377 w 4532945"/>
              <a:gd name="connsiteY1" fmla="*/ 45829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1623689 w 4532945"/>
              <a:gd name="connsiteY2" fmla="*/ 139870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2057244 w 4532945"/>
              <a:gd name="connsiteY3" fmla="*/ 6500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2473854 w 4532945"/>
              <a:gd name="connsiteY4" fmla="*/ 53957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143554 h 3166259"/>
              <a:gd name="connsiteX1" fmla="*/ 271400 w 4532945"/>
              <a:gd name="connsiteY1" fmla="*/ 78984 h 3166259"/>
              <a:gd name="connsiteX2" fmla="*/ 539764 w 4532945"/>
              <a:gd name="connsiteY2" fmla="*/ 156447 h 3166259"/>
              <a:gd name="connsiteX3" fmla="*/ 812943 w 4532945"/>
              <a:gd name="connsiteY3" fmla="*/ 142369 h 3166259"/>
              <a:gd name="connsiteX4" fmla="*/ 953041 w 4532945"/>
              <a:gd name="connsiteY4" fmla="*/ 219730 h 3166259"/>
              <a:gd name="connsiteX5" fmla="*/ 3730619 w 4532945"/>
              <a:gd name="connsiteY5" fmla="*/ 0 h 3166259"/>
              <a:gd name="connsiteX6" fmla="*/ 3863093 w 4532945"/>
              <a:gd name="connsiteY6" fmla="*/ 58854 h 3166259"/>
              <a:gd name="connsiteX7" fmla="*/ 4133449 w 4532945"/>
              <a:gd name="connsiteY7" fmla="*/ 492965 h 3166259"/>
              <a:gd name="connsiteX8" fmla="*/ 3824407 w 4532945"/>
              <a:gd name="connsiteY8" fmla="*/ 1653628 h 3166259"/>
              <a:gd name="connsiteX9" fmla="*/ 3808483 w 4532945"/>
              <a:gd name="connsiteY9" fmla="*/ 1825882 h 3166259"/>
              <a:gd name="connsiteX10" fmla="*/ 3855770 w 4532945"/>
              <a:gd name="connsiteY10" fmla="*/ 1937110 h 3166259"/>
              <a:gd name="connsiteX11" fmla="*/ 4532945 w 4532945"/>
              <a:gd name="connsiteY11" fmla="*/ 3166259 h 3166259"/>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496406 w 4532945"/>
              <a:gd name="connsiteY5" fmla="*/ 184279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3041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1052585 w 4532945"/>
              <a:gd name="connsiteY4" fmla="*/ 160876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84700 h 3107405"/>
              <a:gd name="connsiteX1" fmla="*/ 271400 w 4532945"/>
              <a:gd name="connsiteY1" fmla="*/ 20130 h 3107405"/>
              <a:gd name="connsiteX2" fmla="*/ 539764 w 4532945"/>
              <a:gd name="connsiteY2" fmla="*/ 97593 h 3107405"/>
              <a:gd name="connsiteX3" fmla="*/ 812943 w 4532945"/>
              <a:gd name="connsiteY3" fmla="*/ 83515 h 3107405"/>
              <a:gd name="connsiteX4" fmla="*/ 950275 w 4532945"/>
              <a:gd name="connsiteY4" fmla="*/ 166402 h 3107405"/>
              <a:gd name="connsiteX5" fmla="*/ 1065048 w 4532945"/>
              <a:gd name="connsiteY5" fmla="*/ 162176 h 3107405"/>
              <a:gd name="connsiteX6" fmla="*/ 3863093 w 4532945"/>
              <a:gd name="connsiteY6" fmla="*/ 0 h 3107405"/>
              <a:gd name="connsiteX7" fmla="*/ 4133449 w 4532945"/>
              <a:gd name="connsiteY7" fmla="*/ 434111 h 3107405"/>
              <a:gd name="connsiteX8" fmla="*/ 3824407 w 4532945"/>
              <a:gd name="connsiteY8" fmla="*/ 1594774 h 3107405"/>
              <a:gd name="connsiteX9" fmla="*/ 3808483 w 4532945"/>
              <a:gd name="connsiteY9" fmla="*/ 1767028 h 3107405"/>
              <a:gd name="connsiteX10" fmla="*/ 3855770 w 4532945"/>
              <a:gd name="connsiteY10" fmla="*/ 1878256 h 3107405"/>
              <a:gd name="connsiteX11" fmla="*/ 4532945 w 4532945"/>
              <a:gd name="connsiteY11" fmla="*/ 3107405 h 3107405"/>
              <a:gd name="connsiteX0" fmla="*/ 0 w 4532945"/>
              <a:gd name="connsiteY0" fmla="*/ 64571 h 3087276"/>
              <a:gd name="connsiteX1" fmla="*/ 271400 w 4532945"/>
              <a:gd name="connsiteY1" fmla="*/ 1 h 3087276"/>
              <a:gd name="connsiteX2" fmla="*/ 539764 w 4532945"/>
              <a:gd name="connsiteY2" fmla="*/ 77464 h 3087276"/>
              <a:gd name="connsiteX3" fmla="*/ 812943 w 4532945"/>
              <a:gd name="connsiteY3" fmla="*/ 63386 h 3087276"/>
              <a:gd name="connsiteX4" fmla="*/ 950275 w 4532945"/>
              <a:gd name="connsiteY4" fmla="*/ 146273 h 3087276"/>
              <a:gd name="connsiteX5" fmla="*/ 1065048 w 4532945"/>
              <a:gd name="connsiteY5" fmla="*/ 142047 h 3087276"/>
              <a:gd name="connsiteX6" fmla="*/ 1462974 w 4532945"/>
              <a:gd name="connsiteY6" fmla="*/ 247871 h 3087276"/>
              <a:gd name="connsiteX7" fmla="*/ 4133449 w 4532945"/>
              <a:gd name="connsiteY7" fmla="*/ 413982 h 3087276"/>
              <a:gd name="connsiteX8" fmla="*/ 3824407 w 4532945"/>
              <a:gd name="connsiteY8" fmla="*/ 1574645 h 3087276"/>
              <a:gd name="connsiteX9" fmla="*/ 3808483 w 4532945"/>
              <a:gd name="connsiteY9" fmla="*/ 1746899 h 3087276"/>
              <a:gd name="connsiteX10" fmla="*/ 3855770 w 4532945"/>
              <a:gd name="connsiteY10" fmla="*/ 1858127 h 3087276"/>
              <a:gd name="connsiteX11" fmla="*/ 4532945 w 4532945"/>
              <a:gd name="connsiteY11" fmla="*/ 3087276 h 3087276"/>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4133449 w 4532945"/>
              <a:gd name="connsiteY7" fmla="*/ 413981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3824407 w 4532945"/>
              <a:gd name="connsiteY8" fmla="*/ 1574644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3808483 w 4532945"/>
              <a:gd name="connsiteY9" fmla="*/ 1746898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3855770 w 4532945"/>
              <a:gd name="connsiteY10" fmla="*/ 1858126 h 3087275"/>
              <a:gd name="connsiteX11" fmla="*/ 4532945 w 4532945"/>
              <a:gd name="connsiteY11" fmla="*/ 3087275 h 3087275"/>
              <a:gd name="connsiteX0" fmla="*/ 0 w 4532945"/>
              <a:gd name="connsiteY0" fmla="*/ 64570 h 3087275"/>
              <a:gd name="connsiteX1" fmla="*/ 271400 w 4532945"/>
              <a:gd name="connsiteY1" fmla="*/ 0 h 3087275"/>
              <a:gd name="connsiteX2" fmla="*/ 539764 w 4532945"/>
              <a:gd name="connsiteY2" fmla="*/ 77463 h 3087275"/>
              <a:gd name="connsiteX3" fmla="*/ 812943 w 4532945"/>
              <a:gd name="connsiteY3" fmla="*/ 63385 h 3087275"/>
              <a:gd name="connsiteX4" fmla="*/ 950275 w 4532945"/>
              <a:gd name="connsiteY4" fmla="*/ 146272 h 3087275"/>
              <a:gd name="connsiteX5" fmla="*/ 1065048 w 4532945"/>
              <a:gd name="connsiteY5" fmla="*/ 142046 h 3087275"/>
              <a:gd name="connsiteX6" fmla="*/ 1462974 w 4532945"/>
              <a:gd name="connsiteY6" fmla="*/ 247870 h 3087275"/>
              <a:gd name="connsiteX7" fmla="*/ 1729643 w 4532945"/>
              <a:gd name="connsiteY7" fmla="*/ 447136 h 3087275"/>
              <a:gd name="connsiteX8" fmla="*/ 1966250 w 4532945"/>
              <a:gd name="connsiteY8" fmla="*/ 524749 h 3087275"/>
              <a:gd name="connsiteX9" fmla="*/ 2016689 w 4532945"/>
              <a:gd name="connsiteY9" fmla="*/ 582804 h 3087275"/>
              <a:gd name="connsiteX10" fmla="*/ 4532945 w 4532945"/>
              <a:gd name="connsiteY10" fmla="*/ 3087275 h 3087275"/>
              <a:gd name="connsiteX0" fmla="*/ 0 w 2016689"/>
              <a:gd name="connsiteY0" fmla="*/ 64570 h 582804"/>
              <a:gd name="connsiteX1" fmla="*/ 271400 w 2016689"/>
              <a:gd name="connsiteY1" fmla="*/ 0 h 582804"/>
              <a:gd name="connsiteX2" fmla="*/ 539764 w 2016689"/>
              <a:gd name="connsiteY2" fmla="*/ 77463 h 582804"/>
              <a:gd name="connsiteX3" fmla="*/ 812943 w 2016689"/>
              <a:gd name="connsiteY3" fmla="*/ 63385 h 582804"/>
              <a:gd name="connsiteX4" fmla="*/ 950275 w 2016689"/>
              <a:gd name="connsiteY4" fmla="*/ 146272 h 582804"/>
              <a:gd name="connsiteX5" fmla="*/ 1065048 w 2016689"/>
              <a:gd name="connsiteY5" fmla="*/ 142046 h 582804"/>
              <a:gd name="connsiteX6" fmla="*/ 1462974 w 2016689"/>
              <a:gd name="connsiteY6" fmla="*/ 247870 h 582804"/>
              <a:gd name="connsiteX7" fmla="*/ 1729643 w 2016689"/>
              <a:gd name="connsiteY7" fmla="*/ 447136 h 582804"/>
              <a:gd name="connsiteX8" fmla="*/ 1966250 w 2016689"/>
              <a:gd name="connsiteY8" fmla="*/ 524749 h 582804"/>
              <a:gd name="connsiteX9" fmla="*/ 2016689 w 2016689"/>
              <a:gd name="connsiteY9" fmla="*/ 582804 h 582804"/>
              <a:gd name="connsiteX0" fmla="*/ 459194 w 1754188"/>
              <a:gd name="connsiteY0" fmla="*/ 296954 h 582804"/>
              <a:gd name="connsiteX1" fmla="*/ 8899 w 1754188"/>
              <a:gd name="connsiteY1" fmla="*/ 0 h 582804"/>
              <a:gd name="connsiteX2" fmla="*/ 277263 w 1754188"/>
              <a:gd name="connsiteY2" fmla="*/ 77463 h 582804"/>
              <a:gd name="connsiteX3" fmla="*/ 550442 w 1754188"/>
              <a:gd name="connsiteY3" fmla="*/ 63385 h 582804"/>
              <a:gd name="connsiteX4" fmla="*/ 687774 w 1754188"/>
              <a:gd name="connsiteY4" fmla="*/ 146272 h 582804"/>
              <a:gd name="connsiteX5" fmla="*/ 802547 w 1754188"/>
              <a:gd name="connsiteY5" fmla="*/ 142046 h 582804"/>
              <a:gd name="connsiteX6" fmla="*/ 1200473 w 1754188"/>
              <a:gd name="connsiteY6" fmla="*/ 247870 h 582804"/>
              <a:gd name="connsiteX7" fmla="*/ 1467142 w 1754188"/>
              <a:gd name="connsiteY7" fmla="*/ 447136 h 582804"/>
              <a:gd name="connsiteX8" fmla="*/ 1703749 w 1754188"/>
              <a:gd name="connsiteY8" fmla="*/ 524749 h 582804"/>
              <a:gd name="connsiteX9" fmla="*/ 1754188 w 1754188"/>
              <a:gd name="connsiteY9" fmla="*/ 582804 h 582804"/>
              <a:gd name="connsiteX0" fmla="*/ 182952 w 1477946"/>
              <a:gd name="connsiteY0" fmla="*/ 233569 h 519419"/>
              <a:gd name="connsiteX1" fmla="*/ 1021 w 1477946"/>
              <a:gd name="connsiteY1" fmla="*/ 14078 h 519419"/>
              <a:gd name="connsiteX2" fmla="*/ 274200 w 1477946"/>
              <a:gd name="connsiteY2" fmla="*/ 0 h 519419"/>
              <a:gd name="connsiteX3" fmla="*/ 411532 w 1477946"/>
              <a:gd name="connsiteY3" fmla="*/ 82887 h 519419"/>
              <a:gd name="connsiteX4" fmla="*/ 526305 w 1477946"/>
              <a:gd name="connsiteY4" fmla="*/ 78661 h 519419"/>
              <a:gd name="connsiteX5" fmla="*/ 924231 w 1477946"/>
              <a:gd name="connsiteY5" fmla="*/ 184485 h 519419"/>
              <a:gd name="connsiteX6" fmla="*/ 1190900 w 1477946"/>
              <a:gd name="connsiteY6" fmla="*/ 383751 h 519419"/>
              <a:gd name="connsiteX7" fmla="*/ 1427507 w 1477946"/>
              <a:gd name="connsiteY7" fmla="*/ 461364 h 519419"/>
              <a:gd name="connsiteX8" fmla="*/ 1477946 w 1477946"/>
              <a:gd name="connsiteY8" fmla="*/ 519419 h 519419"/>
              <a:gd name="connsiteX0" fmla="*/ 3585 w 1298579"/>
              <a:gd name="connsiteY0" fmla="*/ 233569 h 519419"/>
              <a:gd name="connsiteX1" fmla="*/ 255776 w 1298579"/>
              <a:gd name="connsiteY1" fmla="*/ 221564 h 519419"/>
              <a:gd name="connsiteX2" fmla="*/ 94833 w 1298579"/>
              <a:gd name="connsiteY2" fmla="*/ 0 h 519419"/>
              <a:gd name="connsiteX3" fmla="*/ 232165 w 1298579"/>
              <a:gd name="connsiteY3" fmla="*/ 82887 h 519419"/>
              <a:gd name="connsiteX4" fmla="*/ 346938 w 1298579"/>
              <a:gd name="connsiteY4" fmla="*/ 78661 h 519419"/>
              <a:gd name="connsiteX5" fmla="*/ 744864 w 1298579"/>
              <a:gd name="connsiteY5" fmla="*/ 184485 h 519419"/>
              <a:gd name="connsiteX6" fmla="*/ 1011533 w 1298579"/>
              <a:gd name="connsiteY6" fmla="*/ 383751 h 519419"/>
              <a:gd name="connsiteX7" fmla="*/ 1248140 w 1298579"/>
              <a:gd name="connsiteY7" fmla="*/ 461364 h 519419"/>
              <a:gd name="connsiteX8" fmla="*/ 1298579 w 1298579"/>
              <a:gd name="connsiteY8" fmla="*/ 519419 h 519419"/>
              <a:gd name="connsiteX0" fmla="*/ 0 w 1294994"/>
              <a:gd name="connsiteY0" fmla="*/ 233569 h 519419"/>
              <a:gd name="connsiteX1" fmla="*/ 252191 w 1294994"/>
              <a:gd name="connsiteY1" fmla="*/ 221564 h 519419"/>
              <a:gd name="connsiteX2" fmla="*/ 91248 w 1294994"/>
              <a:gd name="connsiteY2" fmla="*/ 0 h 519419"/>
              <a:gd name="connsiteX3" fmla="*/ 228580 w 1294994"/>
              <a:gd name="connsiteY3" fmla="*/ 82887 h 519419"/>
              <a:gd name="connsiteX4" fmla="*/ 343353 w 1294994"/>
              <a:gd name="connsiteY4" fmla="*/ 78661 h 519419"/>
              <a:gd name="connsiteX5" fmla="*/ 741279 w 1294994"/>
              <a:gd name="connsiteY5" fmla="*/ 184485 h 519419"/>
              <a:gd name="connsiteX6" fmla="*/ 1007948 w 1294994"/>
              <a:gd name="connsiteY6" fmla="*/ 383751 h 519419"/>
              <a:gd name="connsiteX7" fmla="*/ 1244555 w 1294994"/>
              <a:gd name="connsiteY7" fmla="*/ 461364 h 519419"/>
              <a:gd name="connsiteX8" fmla="*/ 1294994 w 1294994"/>
              <a:gd name="connsiteY8" fmla="*/ 519419 h 519419"/>
              <a:gd name="connsiteX0" fmla="*/ 0 w 1325411"/>
              <a:gd name="connsiteY0" fmla="*/ 233569 h 519419"/>
              <a:gd name="connsiteX1" fmla="*/ 282608 w 1325411"/>
              <a:gd name="connsiteY1" fmla="*/ 221564 h 519419"/>
              <a:gd name="connsiteX2" fmla="*/ 121665 w 1325411"/>
              <a:gd name="connsiteY2" fmla="*/ 0 h 519419"/>
              <a:gd name="connsiteX3" fmla="*/ 258997 w 1325411"/>
              <a:gd name="connsiteY3" fmla="*/ 82887 h 519419"/>
              <a:gd name="connsiteX4" fmla="*/ 373770 w 1325411"/>
              <a:gd name="connsiteY4" fmla="*/ 78661 h 519419"/>
              <a:gd name="connsiteX5" fmla="*/ 771696 w 1325411"/>
              <a:gd name="connsiteY5" fmla="*/ 184485 h 519419"/>
              <a:gd name="connsiteX6" fmla="*/ 1038365 w 1325411"/>
              <a:gd name="connsiteY6" fmla="*/ 383751 h 519419"/>
              <a:gd name="connsiteX7" fmla="*/ 1274972 w 1325411"/>
              <a:gd name="connsiteY7" fmla="*/ 461364 h 519419"/>
              <a:gd name="connsiteX8" fmla="*/ 1325411 w 1325411"/>
              <a:gd name="connsiteY8" fmla="*/ 519419 h 519419"/>
              <a:gd name="connsiteX0" fmla="*/ 0 w 1325411"/>
              <a:gd name="connsiteY0" fmla="*/ 233569 h 519419"/>
              <a:gd name="connsiteX1" fmla="*/ 274313 w 1325411"/>
              <a:gd name="connsiteY1" fmla="*/ 216031 h 519419"/>
              <a:gd name="connsiteX2" fmla="*/ 121665 w 1325411"/>
              <a:gd name="connsiteY2" fmla="*/ 0 h 519419"/>
              <a:gd name="connsiteX3" fmla="*/ 258997 w 1325411"/>
              <a:gd name="connsiteY3" fmla="*/ 82887 h 519419"/>
              <a:gd name="connsiteX4" fmla="*/ 373770 w 1325411"/>
              <a:gd name="connsiteY4" fmla="*/ 78661 h 519419"/>
              <a:gd name="connsiteX5" fmla="*/ 771696 w 1325411"/>
              <a:gd name="connsiteY5" fmla="*/ 184485 h 519419"/>
              <a:gd name="connsiteX6" fmla="*/ 1038365 w 1325411"/>
              <a:gd name="connsiteY6" fmla="*/ 383751 h 519419"/>
              <a:gd name="connsiteX7" fmla="*/ 1274972 w 1325411"/>
              <a:gd name="connsiteY7" fmla="*/ 461364 h 519419"/>
              <a:gd name="connsiteX8" fmla="*/ 1325411 w 1325411"/>
              <a:gd name="connsiteY8" fmla="*/ 519419 h 519419"/>
              <a:gd name="connsiteX0" fmla="*/ 0 w 1325411"/>
              <a:gd name="connsiteY0" fmla="*/ 233569 h 519419"/>
              <a:gd name="connsiteX1" fmla="*/ 274313 w 1325411"/>
              <a:gd name="connsiteY1" fmla="*/ 216031 h 519419"/>
              <a:gd name="connsiteX2" fmla="*/ 121665 w 1325411"/>
              <a:gd name="connsiteY2" fmla="*/ 0 h 519419"/>
              <a:gd name="connsiteX3" fmla="*/ 258997 w 1325411"/>
              <a:gd name="connsiteY3" fmla="*/ 82887 h 519419"/>
              <a:gd name="connsiteX4" fmla="*/ 373770 w 1325411"/>
              <a:gd name="connsiteY4" fmla="*/ 78661 h 519419"/>
              <a:gd name="connsiteX5" fmla="*/ 771696 w 1325411"/>
              <a:gd name="connsiteY5" fmla="*/ 184485 h 519419"/>
              <a:gd name="connsiteX6" fmla="*/ 1038365 w 1325411"/>
              <a:gd name="connsiteY6" fmla="*/ 383751 h 519419"/>
              <a:gd name="connsiteX7" fmla="*/ 1274972 w 1325411"/>
              <a:gd name="connsiteY7" fmla="*/ 461364 h 519419"/>
              <a:gd name="connsiteX8" fmla="*/ 1325411 w 1325411"/>
              <a:gd name="connsiteY8" fmla="*/ 519419 h 519419"/>
              <a:gd name="connsiteX0" fmla="*/ 0 w 1325411"/>
              <a:gd name="connsiteY0" fmla="*/ 154908 h 440758"/>
              <a:gd name="connsiteX1" fmla="*/ 274313 w 1325411"/>
              <a:gd name="connsiteY1" fmla="*/ 137370 h 440758"/>
              <a:gd name="connsiteX2" fmla="*/ 258997 w 1325411"/>
              <a:gd name="connsiteY2" fmla="*/ 4226 h 440758"/>
              <a:gd name="connsiteX3" fmla="*/ 373770 w 1325411"/>
              <a:gd name="connsiteY3" fmla="*/ 0 h 440758"/>
              <a:gd name="connsiteX4" fmla="*/ 771696 w 1325411"/>
              <a:gd name="connsiteY4" fmla="*/ 105824 h 440758"/>
              <a:gd name="connsiteX5" fmla="*/ 1038365 w 1325411"/>
              <a:gd name="connsiteY5" fmla="*/ 305090 h 440758"/>
              <a:gd name="connsiteX6" fmla="*/ 1274972 w 1325411"/>
              <a:gd name="connsiteY6" fmla="*/ 382703 h 440758"/>
              <a:gd name="connsiteX7" fmla="*/ 1325411 w 1325411"/>
              <a:gd name="connsiteY7" fmla="*/ 440758 h 440758"/>
              <a:gd name="connsiteX0" fmla="*/ 0 w 1325411"/>
              <a:gd name="connsiteY0" fmla="*/ 154908 h 440758"/>
              <a:gd name="connsiteX1" fmla="*/ 274313 w 1325411"/>
              <a:gd name="connsiteY1" fmla="*/ 137370 h 440758"/>
              <a:gd name="connsiteX2" fmla="*/ 373770 w 1325411"/>
              <a:gd name="connsiteY2" fmla="*/ 0 h 440758"/>
              <a:gd name="connsiteX3" fmla="*/ 771696 w 1325411"/>
              <a:gd name="connsiteY3" fmla="*/ 105824 h 440758"/>
              <a:gd name="connsiteX4" fmla="*/ 1038365 w 1325411"/>
              <a:gd name="connsiteY4" fmla="*/ 305090 h 440758"/>
              <a:gd name="connsiteX5" fmla="*/ 1274972 w 1325411"/>
              <a:gd name="connsiteY5" fmla="*/ 382703 h 440758"/>
              <a:gd name="connsiteX6" fmla="*/ 1325411 w 1325411"/>
              <a:gd name="connsiteY6" fmla="*/ 440758 h 440758"/>
              <a:gd name="connsiteX0" fmla="*/ 0 w 1325411"/>
              <a:gd name="connsiteY0" fmla="*/ 53149 h 338999"/>
              <a:gd name="connsiteX1" fmla="*/ 274313 w 1325411"/>
              <a:gd name="connsiteY1" fmla="*/ 35611 h 338999"/>
              <a:gd name="connsiteX2" fmla="*/ 550738 w 1325411"/>
              <a:gd name="connsiteY2" fmla="*/ 11666 h 338999"/>
              <a:gd name="connsiteX3" fmla="*/ 771696 w 1325411"/>
              <a:gd name="connsiteY3" fmla="*/ 4065 h 338999"/>
              <a:gd name="connsiteX4" fmla="*/ 1038365 w 1325411"/>
              <a:gd name="connsiteY4" fmla="*/ 203331 h 338999"/>
              <a:gd name="connsiteX5" fmla="*/ 1274972 w 1325411"/>
              <a:gd name="connsiteY5" fmla="*/ 280944 h 338999"/>
              <a:gd name="connsiteX6" fmla="*/ 1325411 w 1325411"/>
              <a:gd name="connsiteY6" fmla="*/ 338999 h 338999"/>
              <a:gd name="connsiteX0" fmla="*/ 0 w 1325411"/>
              <a:gd name="connsiteY0" fmla="*/ 52136 h 337986"/>
              <a:gd name="connsiteX1" fmla="*/ 274313 w 1325411"/>
              <a:gd name="connsiteY1" fmla="*/ 34598 h 337986"/>
              <a:gd name="connsiteX2" fmla="*/ 550738 w 1325411"/>
              <a:gd name="connsiteY2" fmla="*/ 38318 h 337986"/>
              <a:gd name="connsiteX3" fmla="*/ 771696 w 1325411"/>
              <a:gd name="connsiteY3" fmla="*/ 3052 h 337986"/>
              <a:gd name="connsiteX4" fmla="*/ 1038365 w 1325411"/>
              <a:gd name="connsiteY4" fmla="*/ 202318 h 337986"/>
              <a:gd name="connsiteX5" fmla="*/ 1274972 w 1325411"/>
              <a:gd name="connsiteY5" fmla="*/ 279931 h 337986"/>
              <a:gd name="connsiteX6" fmla="*/ 1325411 w 1325411"/>
              <a:gd name="connsiteY6" fmla="*/ 337986 h 337986"/>
              <a:gd name="connsiteX0" fmla="*/ 0 w 1325411"/>
              <a:gd name="connsiteY0" fmla="*/ 27180 h 313030"/>
              <a:gd name="connsiteX1" fmla="*/ 274313 w 1325411"/>
              <a:gd name="connsiteY1" fmla="*/ 9642 h 313030"/>
              <a:gd name="connsiteX2" fmla="*/ 550738 w 1325411"/>
              <a:gd name="connsiteY2" fmla="*/ 13362 h 313030"/>
              <a:gd name="connsiteX3" fmla="*/ 1038365 w 1325411"/>
              <a:gd name="connsiteY3" fmla="*/ 177362 h 313030"/>
              <a:gd name="connsiteX4" fmla="*/ 1274972 w 1325411"/>
              <a:gd name="connsiteY4" fmla="*/ 254975 h 313030"/>
              <a:gd name="connsiteX5" fmla="*/ 1325411 w 1325411"/>
              <a:gd name="connsiteY5" fmla="*/ 313030 h 313030"/>
              <a:gd name="connsiteX0" fmla="*/ 0 w 1325411"/>
              <a:gd name="connsiteY0" fmla="*/ 27180 h 313030"/>
              <a:gd name="connsiteX1" fmla="*/ 274313 w 1325411"/>
              <a:gd name="connsiteY1" fmla="*/ 9642 h 313030"/>
              <a:gd name="connsiteX2" fmla="*/ 550738 w 1325411"/>
              <a:gd name="connsiteY2" fmla="*/ 13362 h 313030"/>
              <a:gd name="connsiteX3" fmla="*/ 1038365 w 1325411"/>
              <a:gd name="connsiteY3" fmla="*/ 177362 h 313030"/>
              <a:gd name="connsiteX4" fmla="*/ 1325411 w 1325411"/>
              <a:gd name="connsiteY4" fmla="*/ 313030 h 313030"/>
              <a:gd name="connsiteX0" fmla="*/ 0 w 1325411"/>
              <a:gd name="connsiteY0" fmla="*/ 24290 h 310140"/>
              <a:gd name="connsiteX1" fmla="*/ 274313 w 1325411"/>
              <a:gd name="connsiteY1" fmla="*/ 6752 h 310140"/>
              <a:gd name="connsiteX2" fmla="*/ 650282 w 1325411"/>
              <a:gd name="connsiteY2" fmla="*/ 32603 h 310140"/>
              <a:gd name="connsiteX3" fmla="*/ 1038365 w 1325411"/>
              <a:gd name="connsiteY3" fmla="*/ 174472 h 310140"/>
              <a:gd name="connsiteX4" fmla="*/ 1325411 w 1325411"/>
              <a:gd name="connsiteY4" fmla="*/ 310140 h 310140"/>
              <a:gd name="connsiteX0" fmla="*/ 0 w 1325411"/>
              <a:gd name="connsiteY0" fmla="*/ 26766 h 312616"/>
              <a:gd name="connsiteX1" fmla="*/ 274313 w 1325411"/>
              <a:gd name="connsiteY1" fmla="*/ 9228 h 312616"/>
              <a:gd name="connsiteX2" fmla="*/ 650282 w 1325411"/>
              <a:gd name="connsiteY2" fmla="*/ 35079 h 312616"/>
              <a:gd name="connsiteX3" fmla="*/ 1038365 w 1325411"/>
              <a:gd name="connsiteY3" fmla="*/ 176948 h 312616"/>
              <a:gd name="connsiteX4" fmla="*/ 1325411 w 1325411"/>
              <a:gd name="connsiteY4" fmla="*/ 312616 h 312616"/>
              <a:gd name="connsiteX0" fmla="*/ 0 w 1325411"/>
              <a:gd name="connsiteY0" fmla="*/ 17597 h 303447"/>
              <a:gd name="connsiteX1" fmla="*/ 274313 w 1325411"/>
              <a:gd name="connsiteY1" fmla="*/ 59 h 303447"/>
              <a:gd name="connsiteX2" fmla="*/ 650282 w 1325411"/>
              <a:gd name="connsiteY2" fmla="*/ 25910 h 303447"/>
              <a:gd name="connsiteX3" fmla="*/ 1038365 w 1325411"/>
              <a:gd name="connsiteY3" fmla="*/ 167779 h 303447"/>
              <a:gd name="connsiteX4" fmla="*/ 1325411 w 1325411"/>
              <a:gd name="connsiteY4" fmla="*/ 303447 h 303447"/>
              <a:gd name="connsiteX0" fmla="*/ 0 w 1300524"/>
              <a:gd name="connsiteY0" fmla="*/ 17597 h 295147"/>
              <a:gd name="connsiteX1" fmla="*/ 274313 w 1300524"/>
              <a:gd name="connsiteY1" fmla="*/ 59 h 295147"/>
              <a:gd name="connsiteX2" fmla="*/ 650282 w 1300524"/>
              <a:gd name="connsiteY2" fmla="*/ 25910 h 295147"/>
              <a:gd name="connsiteX3" fmla="*/ 1038365 w 1300524"/>
              <a:gd name="connsiteY3" fmla="*/ 167779 h 295147"/>
              <a:gd name="connsiteX4" fmla="*/ 1300524 w 1300524"/>
              <a:gd name="connsiteY4" fmla="*/ 295147 h 295147"/>
              <a:gd name="connsiteX0" fmla="*/ 0 w 1300524"/>
              <a:gd name="connsiteY0" fmla="*/ 17597 h 295147"/>
              <a:gd name="connsiteX1" fmla="*/ 274313 w 1300524"/>
              <a:gd name="connsiteY1" fmla="*/ 59 h 295147"/>
              <a:gd name="connsiteX2" fmla="*/ 650282 w 1300524"/>
              <a:gd name="connsiteY2" fmla="*/ 25910 h 295147"/>
              <a:gd name="connsiteX3" fmla="*/ 1038365 w 1300524"/>
              <a:gd name="connsiteY3" fmla="*/ 167779 h 295147"/>
              <a:gd name="connsiteX4" fmla="*/ 1300524 w 1300524"/>
              <a:gd name="connsiteY4" fmla="*/ 295147 h 29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524" h="295147">
                <a:moveTo>
                  <a:pt x="0" y="17597"/>
                </a:moveTo>
                <a:cubicBezTo>
                  <a:pt x="130770" y="10601"/>
                  <a:pt x="209334" y="16856"/>
                  <a:pt x="274313" y="59"/>
                </a:cubicBezTo>
                <a:cubicBezTo>
                  <a:pt x="389146" y="-861"/>
                  <a:pt x="564620" y="9036"/>
                  <a:pt x="650282" y="25910"/>
                </a:cubicBezTo>
                <a:cubicBezTo>
                  <a:pt x="777624" y="53863"/>
                  <a:pt x="917659" y="127510"/>
                  <a:pt x="1038365" y="167779"/>
                </a:cubicBezTo>
                <a:cubicBezTo>
                  <a:pt x="1125751" y="210235"/>
                  <a:pt x="1213138" y="241625"/>
                  <a:pt x="1300524" y="295147"/>
                </a:cubicBez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38019" name="テキスト ボックス 25"/>
          <p:cNvSpPr txBox="1">
            <a:spLocks noChangeArrowheads="1"/>
          </p:cNvSpPr>
          <p:nvPr/>
        </p:nvSpPr>
        <p:spPr bwMode="auto">
          <a:xfrm rot="1024532">
            <a:off x="1292034" y="2989845"/>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188</a:t>
            </a:r>
            <a:endParaRPr lang="ja-JP" altLang="en-US" sz="1400" b="1">
              <a:latin typeface="Arial" panose="020B0604020202020204" pitchFamily="34" charset="0"/>
            </a:endParaRPr>
          </a:p>
        </p:txBody>
      </p:sp>
      <p:sp>
        <p:nvSpPr>
          <p:cNvPr id="38020" name="テキスト ボックス 25"/>
          <p:cNvSpPr txBox="1">
            <a:spLocks noChangeArrowheads="1"/>
          </p:cNvSpPr>
          <p:nvPr/>
        </p:nvSpPr>
        <p:spPr bwMode="auto">
          <a:xfrm>
            <a:off x="771525" y="2954338"/>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139</a:t>
            </a:r>
            <a:endParaRPr lang="ja-JP" altLang="en-US" sz="1400" b="1">
              <a:latin typeface="Arial" panose="020B0604020202020204" pitchFamily="34" charset="0"/>
            </a:endParaRPr>
          </a:p>
        </p:txBody>
      </p:sp>
      <p:sp>
        <p:nvSpPr>
          <p:cNvPr id="38021" name="テキスト ボックス 25"/>
          <p:cNvSpPr txBox="1">
            <a:spLocks noChangeArrowheads="1"/>
          </p:cNvSpPr>
          <p:nvPr/>
        </p:nvSpPr>
        <p:spPr bwMode="auto">
          <a:xfrm>
            <a:off x="5356225" y="294005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a:latin typeface="Arial" panose="020B0604020202020204" pitchFamily="34" charset="0"/>
              </a:rPr>
              <a:t>173</a:t>
            </a:r>
            <a:endParaRPr lang="ja-JP" altLang="en-US" sz="1400" b="1">
              <a:latin typeface="Arial" panose="020B0604020202020204" pitchFamily="34" charset="0"/>
            </a:endParaRPr>
          </a:p>
        </p:txBody>
      </p:sp>
      <p:cxnSp>
        <p:nvCxnSpPr>
          <p:cNvPr id="138" name="直線コネクタ 137"/>
          <p:cNvCxnSpPr/>
          <p:nvPr/>
        </p:nvCxnSpPr>
        <p:spPr bwMode="auto">
          <a:xfrm>
            <a:off x="1959223" y="3429000"/>
            <a:ext cx="346075" cy="207963"/>
          </a:xfrm>
          <a:prstGeom prst="line">
            <a:avLst/>
          </a:prstGeom>
          <a:ln w="381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2" name="楕円 141"/>
          <p:cNvSpPr/>
          <p:nvPr/>
        </p:nvSpPr>
        <p:spPr>
          <a:xfrm rot="1948046">
            <a:off x="6922672" y="2676654"/>
            <a:ext cx="405971" cy="286211"/>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43" name="四角形吹き出し 142"/>
          <p:cNvSpPr/>
          <p:nvPr/>
        </p:nvSpPr>
        <p:spPr>
          <a:xfrm>
            <a:off x="6929878" y="2105336"/>
            <a:ext cx="961972" cy="441324"/>
          </a:xfrm>
          <a:prstGeom prst="wedgeRectCallout">
            <a:avLst>
              <a:gd name="adj1" fmla="val -35458"/>
              <a:gd name="adj2" fmla="val 73429"/>
            </a:avLst>
          </a:prstGeom>
          <a:solidFill>
            <a:schemeClr val="bg1"/>
          </a:solidFill>
          <a:ln w="12700">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a:r>
              <a:rPr lang="ja-JP" altLang="en-US" sz="1200" b="1" dirty="0" smtClean="0">
                <a:solidFill>
                  <a:srgbClr val="FF0000"/>
                </a:solidFill>
                <a:latin typeface="+mn-ea"/>
              </a:rPr>
              <a:t>茨木摂津線</a:t>
            </a:r>
            <a:endParaRPr lang="en-US" altLang="ja-JP" sz="1200" b="1" dirty="0">
              <a:solidFill>
                <a:srgbClr val="FF0000"/>
              </a:solidFill>
              <a:latin typeface="+mn-ea"/>
            </a:endParaRPr>
          </a:p>
          <a:p>
            <a:pPr algn="ctr"/>
            <a:r>
              <a:rPr lang="en-US" altLang="ja-JP" sz="1200" b="1" smtClean="0">
                <a:solidFill>
                  <a:srgbClr val="FF0000"/>
                </a:solidFill>
                <a:latin typeface="+mn-ea"/>
              </a:rPr>
              <a:t>-16</a:t>
            </a:r>
            <a:r>
              <a:rPr lang="ja-JP" altLang="en-US" sz="1200" b="1" smtClean="0">
                <a:solidFill>
                  <a:srgbClr val="FF0000"/>
                </a:solidFill>
                <a:latin typeface="+mn-ea"/>
              </a:rPr>
              <a:t>百台</a:t>
            </a:r>
            <a:r>
              <a:rPr lang="en-US" altLang="ja-JP" sz="1200" b="1" dirty="0">
                <a:solidFill>
                  <a:srgbClr val="FF0000"/>
                </a:solidFill>
                <a:latin typeface="+mn-ea"/>
              </a:rPr>
              <a:t>/</a:t>
            </a:r>
            <a:r>
              <a:rPr lang="ja-JP" altLang="en-US" sz="1200" b="1" dirty="0">
                <a:solidFill>
                  <a:srgbClr val="FF0000"/>
                </a:solidFill>
                <a:latin typeface="+mn-ea"/>
              </a:rPr>
              <a:t>日</a:t>
            </a:r>
            <a:endParaRPr lang="en-US" altLang="ja-JP" sz="1200" b="1" dirty="0">
              <a:solidFill>
                <a:srgbClr val="FF0000"/>
              </a:solidFill>
              <a:latin typeface="+mn-ea"/>
            </a:endParaRPr>
          </a:p>
        </p:txBody>
      </p:sp>
      <p:sp>
        <p:nvSpPr>
          <p:cNvPr id="2" name="フリーフォーム 1"/>
          <p:cNvSpPr/>
          <p:nvPr/>
        </p:nvSpPr>
        <p:spPr>
          <a:xfrm>
            <a:off x="1821180" y="3352800"/>
            <a:ext cx="426720" cy="464820"/>
          </a:xfrm>
          <a:custGeom>
            <a:avLst/>
            <a:gdLst>
              <a:gd name="connsiteX0" fmla="*/ 426720 w 426720"/>
              <a:gd name="connsiteY0" fmla="*/ 464820 h 464820"/>
              <a:gd name="connsiteX1" fmla="*/ 106680 w 426720"/>
              <a:gd name="connsiteY1" fmla="*/ 251460 h 464820"/>
              <a:gd name="connsiteX2" fmla="*/ 7620 w 426720"/>
              <a:gd name="connsiteY2" fmla="*/ 198120 h 464820"/>
              <a:gd name="connsiteX3" fmla="*/ 0 w 426720"/>
              <a:gd name="connsiteY3" fmla="*/ 0 h 464820"/>
            </a:gdLst>
            <a:ahLst/>
            <a:cxnLst>
              <a:cxn ang="0">
                <a:pos x="connsiteX0" y="connsiteY0"/>
              </a:cxn>
              <a:cxn ang="0">
                <a:pos x="connsiteX1" y="connsiteY1"/>
              </a:cxn>
              <a:cxn ang="0">
                <a:pos x="connsiteX2" y="connsiteY2"/>
              </a:cxn>
              <a:cxn ang="0">
                <a:pos x="connsiteX3" y="connsiteY3"/>
              </a:cxn>
            </a:cxnLst>
            <a:rect l="l" t="t" r="r" b="b"/>
            <a:pathLst>
              <a:path w="426720" h="464820">
                <a:moveTo>
                  <a:pt x="426720" y="464820"/>
                </a:moveTo>
                <a:lnTo>
                  <a:pt x="106680" y="251460"/>
                </a:lnTo>
                <a:lnTo>
                  <a:pt x="7620" y="198120"/>
                </a:lnTo>
                <a:lnTo>
                  <a:pt x="0" y="0"/>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3" name="テキスト ボックス 25"/>
          <p:cNvSpPr txBox="1">
            <a:spLocks noChangeArrowheads="1"/>
          </p:cNvSpPr>
          <p:nvPr/>
        </p:nvSpPr>
        <p:spPr bwMode="auto">
          <a:xfrm rot="2132106">
            <a:off x="1585338" y="3507627"/>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149</a:t>
            </a:r>
            <a:endParaRPr lang="ja-JP" altLang="en-US" sz="1400" b="1" dirty="0">
              <a:latin typeface="Arial" panose="020B0604020202020204" pitchFamily="34" charset="0"/>
            </a:endParaRPr>
          </a:p>
        </p:txBody>
      </p:sp>
      <p:sp>
        <p:nvSpPr>
          <p:cNvPr id="134" name="フリーフォーム 133"/>
          <p:cNvSpPr/>
          <p:nvPr/>
        </p:nvSpPr>
        <p:spPr>
          <a:xfrm>
            <a:off x="6355716" y="3353976"/>
            <a:ext cx="426720" cy="464820"/>
          </a:xfrm>
          <a:custGeom>
            <a:avLst/>
            <a:gdLst>
              <a:gd name="connsiteX0" fmla="*/ 426720 w 426720"/>
              <a:gd name="connsiteY0" fmla="*/ 464820 h 464820"/>
              <a:gd name="connsiteX1" fmla="*/ 106680 w 426720"/>
              <a:gd name="connsiteY1" fmla="*/ 251460 h 464820"/>
              <a:gd name="connsiteX2" fmla="*/ 7620 w 426720"/>
              <a:gd name="connsiteY2" fmla="*/ 198120 h 464820"/>
              <a:gd name="connsiteX3" fmla="*/ 0 w 426720"/>
              <a:gd name="connsiteY3" fmla="*/ 0 h 464820"/>
            </a:gdLst>
            <a:ahLst/>
            <a:cxnLst>
              <a:cxn ang="0">
                <a:pos x="connsiteX0" y="connsiteY0"/>
              </a:cxn>
              <a:cxn ang="0">
                <a:pos x="connsiteX1" y="connsiteY1"/>
              </a:cxn>
              <a:cxn ang="0">
                <a:pos x="connsiteX2" y="connsiteY2"/>
              </a:cxn>
              <a:cxn ang="0">
                <a:pos x="connsiteX3" y="connsiteY3"/>
              </a:cxn>
            </a:cxnLst>
            <a:rect l="l" t="t" r="r" b="b"/>
            <a:pathLst>
              <a:path w="426720" h="464820">
                <a:moveTo>
                  <a:pt x="426720" y="464820"/>
                </a:moveTo>
                <a:lnTo>
                  <a:pt x="106680" y="251460"/>
                </a:lnTo>
                <a:lnTo>
                  <a:pt x="7620" y="198120"/>
                </a:lnTo>
                <a:lnTo>
                  <a:pt x="0" y="0"/>
                </a:lnTo>
              </a:path>
            </a:pathLst>
          </a:custGeom>
          <a:noFill/>
          <a:ln w="381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0" name="テキスト ボックス 25"/>
          <p:cNvSpPr txBox="1">
            <a:spLocks noChangeArrowheads="1"/>
          </p:cNvSpPr>
          <p:nvPr/>
        </p:nvSpPr>
        <p:spPr bwMode="auto">
          <a:xfrm rot="2132106">
            <a:off x="6119874" y="3508803"/>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96</a:t>
            </a:r>
            <a:endParaRPr lang="ja-JP" altLang="en-US" sz="1400" b="1" dirty="0">
              <a:latin typeface="Arial" panose="020B0604020202020204" pitchFamily="34" charset="0"/>
            </a:endParaRPr>
          </a:p>
        </p:txBody>
      </p:sp>
      <p:sp>
        <p:nvSpPr>
          <p:cNvPr id="136" name="四角形吹き出し 135"/>
          <p:cNvSpPr/>
          <p:nvPr/>
        </p:nvSpPr>
        <p:spPr>
          <a:xfrm>
            <a:off x="5040221" y="3361224"/>
            <a:ext cx="987425" cy="412988"/>
          </a:xfrm>
          <a:prstGeom prst="wedgeRectCallout">
            <a:avLst>
              <a:gd name="adj1" fmla="val 95334"/>
              <a:gd name="adj2" fmla="val -46733"/>
            </a:avLst>
          </a:prstGeom>
          <a:solidFill>
            <a:schemeClr val="bg1"/>
          </a:solidFill>
          <a:ln w="12700">
            <a:solidFill>
              <a:srgbClr val="0000FF"/>
            </a:solidFill>
          </a:ln>
        </p:spPr>
        <p:style>
          <a:lnRef idx="1">
            <a:schemeClr val="dk1"/>
          </a:lnRef>
          <a:fillRef idx="0">
            <a:schemeClr val="dk1"/>
          </a:fillRef>
          <a:effectRef idx="0">
            <a:schemeClr val="dk1"/>
          </a:effectRef>
          <a:fontRef idx="minor">
            <a:schemeClr val="tx1"/>
          </a:fontRef>
        </p:style>
        <p:txBody>
          <a:bodyPr anchor="ctr"/>
          <a:lstStyle/>
          <a:p>
            <a:pPr algn="ctr">
              <a:defRPr/>
            </a:pPr>
            <a:r>
              <a:rPr lang="ja-JP" altLang="en-US" sz="1200" b="1" dirty="0">
                <a:solidFill>
                  <a:srgbClr val="0000FF"/>
                </a:solidFill>
                <a:latin typeface="+mn-ea"/>
              </a:rPr>
              <a:t>豊中岸部</a:t>
            </a:r>
            <a:r>
              <a:rPr lang="ja-JP" altLang="en-US" sz="1200" b="1" dirty="0" smtClean="0">
                <a:solidFill>
                  <a:srgbClr val="0000FF"/>
                </a:solidFill>
                <a:latin typeface="+mn-ea"/>
              </a:rPr>
              <a:t>線</a:t>
            </a:r>
            <a:r>
              <a:rPr lang="en-US" altLang="ja-JP" sz="1200" b="1" dirty="0" smtClean="0">
                <a:solidFill>
                  <a:srgbClr val="0000FF"/>
                </a:solidFill>
                <a:latin typeface="+mn-ea"/>
              </a:rPr>
              <a:t>25</a:t>
            </a:r>
            <a:r>
              <a:rPr lang="en-US" altLang="ja-JP" sz="1200" b="1" dirty="0">
                <a:solidFill>
                  <a:srgbClr val="0000FF"/>
                </a:solidFill>
                <a:latin typeface="+mn-ea"/>
              </a:rPr>
              <a:t>1</a:t>
            </a:r>
            <a:r>
              <a:rPr lang="ja-JP" altLang="en-US" sz="1200" b="1" dirty="0" smtClean="0">
                <a:solidFill>
                  <a:srgbClr val="0000FF"/>
                </a:solidFill>
                <a:latin typeface="+mn-ea"/>
              </a:rPr>
              <a:t>百台</a:t>
            </a:r>
            <a:r>
              <a:rPr lang="en-US" altLang="ja-JP" sz="1200" b="1" dirty="0">
                <a:solidFill>
                  <a:srgbClr val="0000FF"/>
                </a:solidFill>
                <a:latin typeface="+mn-ea"/>
              </a:rPr>
              <a:t>/</a:t>
            </a:r>
            <a:r>
              <a:rPr lang="ja-JP" altLang="en-US" sz="1200" b="1" dirty="0">
                <a:solidFill>
                  <a:srgbClr val="0000FF"/>
                </a:solidFill>
                <a:latin typeface="+mn-ea"/>
              </a:rPr>
              <a:t>日</a:t>
            </a:r>
            <a:endParaRPr lang="en-US" altLang="ja-JP" sz="1200" b="1" dirty="0">
              <a:solidFill>
                <a:srgbClr val="0000FF"/>
              </a:solidFill>
              <a:latin typeface="+mn-ea"/>
            </a:endParaRPr>
          </a:p>
        </p:txBody>
      </p:sp>
      <p:sp>
        <p:nvSpPr>
          <p:cNvPr id="141" name="テキスト ボックス 47"/>
          <p:cNvSpPr txBox="1">
            <a:spLocks noChangeArrowheads="1"/>
          </p:cNvSpPr>
          <p:nvPr/>
        </p:nvSpPr>
        <p:spPr bwMode="auto">
          <a:xfrm>
            <a:off x="585059" y="3187700"/>
            <a:ext cx="11858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defRPr/>
            </a:pPr>
            <a:r>
              <a:rPr lang="ja-JP" altLang="en-US" sz="1050" b="1" dirty="0" smtClean="0">
                <a:latin typeface="Arial" panose="020B0604020202020204" pitchFamily="34" charset="0"/>
              </a:rPr>
              <a:t>豊中岸部線</a:t>
            </a:r>
          </a:p>
        </p:txBody>
      </p:sp>
      <p:sp>
        <p:nvSpPr>
          <p:cNvPr id="144" name="四角形吹き出し 143"/>
          <p:cNvSpPr/>
          <p:nvPr/>
        </p:nvSpPr>
        <p:spPr>
          <a:xfrm>
            <a:off x="4948751" y="3897820"/>
            <a:ext cx="989012" cy="559266"/>
          </a:xfrm>
          <a:prstGeom prst="wedgeRectCallout">
            <a:avLst>
              <a:gd name="adj1" fmla="val 86028"/>
              <a:gd name="adj2" fmla="val -80353"/>
            </a:avLst>
          </a:prstGeom>
          <a:solidFill>
            <a:schemeClr val="bg1"/>
          </a:solidFill>
          <a:ln w="12700">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a:r>
              <a:rPr lang="ja-JP" altLang="en-US" sz="1200" b="1" dirty="0" smtClean="0">
                <a:solidFill>
                  <a:srgbClr val="FF0000"/>
                </a:solidFill>
                <a:latin typeface="+mn-ea"/>
              </a:rPr>
              <a:t>山田佐井寺岸部線</a:t>
            </a:r>
            <a:endParaRPr lang="en-US" altLang="ja-JP" sz="1200" b="1" dirty="0">
              <a:solidFill>
                <a:srgbClr val="FF0000"/>
              </a:solidFill>
              <a:latin typeface="+mn-ea"/>
            </a:endParaRPr>
          </a:p>
          <a:p>
            <a:pPr algn="ctr"/>
            <a:r>
              <a:rPr lang="en-US" altLang="ja-JP" sz="1200" b="1" dirty="0" smtClean="0">
                <a:solidFill>
                  <a:srgbClr val="FF0000"/>
                </a:solidFill>
                <a:latin typeface="+mn-ea"/>
              </a:rPr>
              <a:t>-5</a:t>
            </a:r>
            <a:r>
              <a:rPr lang="en-US" altLang="ja-JP" sz="1200" b="1" dirty="0">
                <a:solidFill>
                  <a:srgbClr val="FF0000"/>
                </a:solidFill>
                <a:latin typeface="+mn-ea"/>
              </a:rPr>
              <a:t>3</a:t>
            </a:r>
            <a:r>
              <a:rPr lang="ja-JP" altLang="en-US" sz="1200" b="1" dirty="0" smtClean="0">
                <a:solidFill>
                  <a:srgbClr val="FF0000"/>
                </a:solidFill>
                <a:latin typeface="+mn-ea"/>
              </a:rPr>
              <a:t>百台</a:t>
            </a:r>
            <a:r>
              <a:rPr lang="en-US" altLang="ja-JP" sz="1200" b="1" dirty="0">
                <a:solidFill>
                  <a:srgbClr val="FF0000"/>
                </a:solidFill>
                <a:latin typeface="+mn-ea"/>
              </a:rPr>
              <a:t>/</a:t>
            </a:r>
            <a:r>
              <a:rPr lang="ja-JP" altLang="en-US" sz="1200" b="1" dirty="0">
                <a:solidFill>
                  <a:srgbClr val="FF0000"/>
                </a:solidFill>
                <a:latin typeface="+mn-ea"/>
              </a:rPr>
              <a:t>日</a:t>
            </a:r>
            <a:endParaRPr lang="en-US" altLang="ja-JP" sz="1200" b="1" dirty="0">
              <a:solidFill>
                <a:srgbClr val="FF0000"/>
              </a:solidFill>
              <a:latin typeface="+mn-ea"/>
            </a:endParaRPr>
          </a:p>
        </p:txBody>
      </p:sp>
      <p:sp>
        <p:nvSpPr>
          <p:cNvPr id="145" name="テキスト ボックス 25"/>
          <p:cNvSpPr txBox="1">
            <a:spLocks noChangeArrowheads="1"/>
          </p:cNvSpPr>
          <p:nvPr/>
        </p:nvSpPr>
        <p:spPr bwMode="auto">
          <a:xfrm>
            <a:off x="2797200" y="1820750"/>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662</a:t>
            </a:r>
            <a:endParaRPr lang="ja-JP" altLang="en-US" sz="1400" b="1" dirty="0">
              <a:latin typeface="Arial" panose="020B0604020202020204" pitchFamily="34" charset="0"/>
            </a:endParaRPr>
          </a:p>
        </p:txBody>
      </p:sp>
      <p:sp>
        <p:nvSpPr>
          <p:cNvPr id="146" name="テキスト ボックス 25"/>
          <p:cNvSpPr txBox="1">
            <a:spLocks noChangeArrowheads="1"/>
          </p:cNvSpPr>
          <p:nvPr/>
        </p:nvSpPr>
        <p:spPr bwMode="auto">
          <a:xfrm>
            <a:off x="7343775" y="1810432"/>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en-US" altLang="ja-JP" sz="1400" b="1" dirty="0" smtClean="0">
                <a:latin typeface="Arial" panose="020B0604020202020204" pitchFamily="34" charset="0"/>
              </a:rPr>
              <a:t>649</a:t>
            </a:r>
            <a:endParaRPr lang="ja-JP" altLang="en-US" sz="1400" b="1" dirty="0">
              <a:latin typeface="Arial" panose="020B0604020202020204" pitchFamily="34" charset="0"/>
            </a:endParaRPr>
          </a:p>
        </p:txBody>
      </p:sp>
      <p:sp>
        <p:nvSpPr>
          <p:cNvPr id="148" name="楕円 147"/>
          <p:cNvSpPr/>
          <p:nvPr/>
        </p:nvSpPr>
        <p:spPr>
          <a:xfrm>
            <a:off x="7391387" y="1835824"/>
            <a:ext cx="333375" cy="236538"/>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47" name="四角形吹き出し 146"/>
          <p:cNvSpPr/>
          <p:nvPr/>
        </p:nvSpPr>
        <p:spPr>
          <a:xfrm>
            <a:off x="6767505" y="1514511"/>
            <a:ext cx="2093047" cy="226469"/>
          </a:xfrm>
          <a:prstGeom prst="wedgeRectCallout">
            <a:avLst>
              <a:gd name="adj1" fmla="val -13007"/>
              <a:gd name="adj2" fmla="val 123899"/>
            </a:avLst>
          </a:prstGeom>
          <a:solidFill>
            <a:schemeClr val="bg1"/>
          </a:solidFill>
          <a:ln w="12700">
            <a:solidFill>
              <a:srgbClr val="FF0000"/>
            </a:solidFill>
          </a:ln>
        </p:spPr>
        <p:style>
          <a:lnRef idx="1">
            <a:schemeClr val="dk1"/>
          </a:lnRef>
          <a:fillRef idx="0">
            <a:schemeClr val="dk1"/>
          </a:fillRef>
          <a:effectRef idx="0">
            <a:schemeClr val="dk1"/>
          </a:effectRef>
          <a:fontRef idx="minor">
            <a:schemeClr val="tx1"/>
          </a:fontRef>
        </p:style>
        <p:txBody>
          <a:bodyPr anchor="ctr"/>
          <a:lstStyle/>
          <a:p>
            <a:pPr algn="ctr"/>
            <a:r>
              <a:rPr lang="ja-JP" altLang="en-US" sz="1200" b="1" dirty="0" smtClean="0">
                <a:solidFill>
                  <a:srgbClr val="FF0000"/>
                </a:solidFill>
                <a:latin typeface="+mn-ea"/>
              </a:rPr>
              <a:t>大阪中央環状線</a:t>
            </a:r>
            <a:r>
              <a:rPr lang="en-US" altLang="ja-JP" sz="1200" b="1" dirty="0" smtClean="0">
                <a:solidFill>
                  <a:srgbClr val="FF0000"/>
                </a:solidFill>
                <a:latin typeface="+mn-ea"/>
              </a:rPr>
              <a:t>-13</a:t>
            </a:r>
            <a:r>
              <a:rPr lang="ja-JP" altLang="en-US" sz="1200" b="1" dirty="0" smtClean="0">
                <a:solidFill>
                  <a:srgbClr val="FF0000"/>
                </a:solidFill>
                <a:latin typeface="+mn-ea"/>
              </a:rPr>
              <a:t>百台</a:t>
            </a:r>
            <a:r>
              <a:rPr lang="en-US" altLang="ja-JP" sz="1200" b="1" dirty="0">
                <a:solidFill>
                  <a:srgbClr val="FF0000"/>
                </a:solidFill>
                <a:latin typeface="+mn-ea"/>
              </a:rPr>
              <a:t>/</a:t>
            </a:r>
            <a:r>
              <a:rPr lang="ja-JP" altLang="en-US" sz="1200" b="1" dirty="0">
                <a:solidFill>
                  <a:srgbClr val="FF0000"/>
                </a:solidFill>
                <a:latin typeface="+mn-ea"/>
              </a:rPr>
              <a:t>日</a:t>
            </a:r>
            <a:endParaRPr lang="en-US" altLang="ja-JP" sz="1200" b="1" dirty="0">
              <a:solidFill>
                <a:srgbClr val="FF0000"/>
              </a:solidFill>
              <a:latin typeface="+mn-ea"/>
            </a:endParaRPr>
          </a:p>
        </p:txBody>
      </p:sp>
      <p:sp>
        <p:nvSpPr>
          <p:cNvPr id="149" name="楕円 148"/>
          <p:cNvSpPr/>
          <p:nvPr/>
        </p:nvSpPr>
        <p:spPr>
          <a:xfrm rot="1948046">
            <a:off x="6218686" y="3533537"/>
            <a:ext cx="333375" cy="236538"/>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50" name="楕円 149"/>
          <p:cNvSpPr/>
          <p:nvPr/>
        </p:nvSpPr>
        <p:spPr>
          <a:xfrm rot="1948046">
            <a:off x="2139687" y="2936766"/>
            <a:ext cx="333375" cy="236538"/>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51" name="楕円 150"/>
          <p:cNvSpPr/>
          <p:nvPr/>
        </p:nvSpPr>
        <p:spPr>
          <a:xfrm rot="1948046">
            <a:off x="2388509" y="2701945"/>
            <a:ext cx="405971" cy="286211"/>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52" name="楕円 151"/>
          <p:cNvSpPr/>
          <p:nvPr/>
        </p:nvSpPr>
        <p:spPr>
          <a:xfrm>
            <a:off x="2857224" y="1861115"/>
            <a:ext cx="333375" cy="236538"/>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sp>
        <p:nvSpPr>
          <p:cNvPr id="153" name="楕円 152"/>
          <p:cNvSpPr/>
          <p:nvPr/>
        </p:nvSpPr>
        <p:spPr>
          <a:xfrm rot="1948046">
            <a:off x="1684523" y="3558828"/>
            <a:ext cx="333375" cy="236538"/>
          </a:xfrm>
          <a:prstGeom prst="ellipse">
            <a:avLst/>
          </a:prstGeom>
          <a:noFill/>
          <a:ln w="3492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ja-JP" altLang="en-US"/>
          </a:p>
        </p:txBody>
      </p:sp>
      <p:pic>
        <p:nvPicPr>
          <p:cNvPr id="154" name="図 4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463" y="1528358"/>
            <a:ext cx="419392" cy="57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図 4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668" y="1489347"/>
            <a:ext cx="419392" cy="57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BB2CE9A-C14B-4EBA-8D0E-EE1C65F5A1AE}" type="slidenum">
              <a:rPr lang="ja-JP" altLang="en-US" sz="2000" smtClean="0">
                <a:latin typeface="Arial" panose="020B0604020202020204" pitchFamily="34" charset="0"/>
              </a:rPr>
              <a:pPr>
                <a:spcBef>
                  <a:spcPct val="0"/>
                </a:spcBef>
                <a:buFontTx/>
                <a:buNone/>
              </a:pPr>
              <a:t>14</a:t>
            </a:fld>
            <a:endParaRPr lang="ja-JP" altLang="en-US" sz="2000" smtClean="0">
              <a:latin typeface="Arial" panose="020B0604020202020204" pitchFamily="34" charset="0"/>
            </a:endParaRPr>
          </a:p>
        </p:txBody>
      </p:sp>
      <p:sp>
        <p:nvSpPr>
          <p:cNvPr id="2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39945" name="正方形/長方形 4"/>
          <p:cNvSpPr>
            <a:spLocks noChangeArrowheads="1"/>
          </p:cNvSpPr>
          <p:nvPr/>
        </p:nvSpPr>
        <p:spPr bwMode="auto">
          <a:xfrm>
            <a:off x="0" y="498475"/>
            <a:ext cx="925195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latin typeface="Arial" panose="020B0604020202020204" pitchFamily="34" charset="0"/>
                <a:cs typeface="Arial" panose="020B0604020202020204" pitchFamily="34" charset="0"/>
              </a:rPr>
              <a:t>■事業効果の定性的分析</a:t>
            </a:r>
            <a:endParaRPr lang="ja-JP" altLang="en-US" sz="1400">
              <a:latin typeface="ＭＳ ゴシック" panose="020B0609070205080204" pitchFamily="49" charset="-128"/>
              <a:ea typeface="ＭＳ ゴシック" panose="020B0609070205080204" pitchFamily="49" charset="-128"/>
            </a:endParaRPr>
          </a:p>
        </p:txBody>
      </p:sp>
      <p:sp>
        <p:nvSpPr>
          <p:cNvPr id="42014" name="正方形/長方形 4"/>
          <p:cNvSpPr>
            <a:spLocks noChangeArrowheads="1"/>
          </p:cNvSpPr>
          <p:nvPr/>
        </p:nvSpPr>
        <p:spPr bwMode="auto">
          <a:xfrm>
            <a:off x="5908961" y="908720"/>
            <a:ext cx="3165945" cy="54014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a:spcBef>
                <a:spcPct val="0"/>
              </a:spcBef>
              <a:buNone/>
              <a:defRPr/>
            </a:pPr>
            <a:r>
              <a:rPr lang="en-US" altLang="ja-JP" sz="1500" dirty="0"/>
              <a:t>【</a:t>
            </a:r>
            <a:r>
              <a:rPr lang="ja-JP" altLang="en-US" sz="1500" dirty="0"/>
              <a:t>活力</a:t>
            </a:r>
            <a:r>
              <a:rPr lang="en-US" altLang="ja-JP" sz="1500" dirty="0"/>
              <a:t>】</a:t>
            </a:r>
          </a:p>
          <a:p>
            <a:pPr algn="just">
              <a:spcBef>
                <a:spcPct val="0"/>
              </a:spcBef>
              <a:buNone/>
              <a:defRPr/>
            </a:pPr>
            <a:r>
              <a:rPr lang="ja-JP" altLang="en-US" sz="1500" dirty="0"/>
              <a:t>・重要物流道路である国道</a:t>
            </a:r>
            <a:r>
              <a:rPr lang="en-US" altLang="ja-JP" sz="1500" dirty="0"/>
              <a:t>423</a:t>
            </a:r>
            <a:r>
              <a:rPr lang="ja-JP" altLang="en-US" sz="1500" dirty="0"/>
              <a:t>号</a:t>
            </a:r>
            <a:r>
              <a:rPr lang="ja-JP" altLang="en-US" sz="1500" dirty="0" smtClean="0"/>
              <a:t>と、</a:t>
            </a:r>
            <a:r>
              <a:rPr lang="en-US" altLang="ja-JP" sz="1500" dirty="0" smtClean="0"/>
              <a:t/>
            </a:r>
            <a:br>
              <a:rPr lang="en-US" altLang="ja-JP" sz="1500" dirty="0" smtClean="0"/>
            </a:br>
            <a:r>
              <a:rPr lang="en-US" altLang="ja-JP" sz="1500" dirty="0" smtClean="0"/>
              <a:t>  </a:t>
            </a:r>
            <a:r>
              <a:rPr lang="ja-JP" altLang="en-US" sz="1500" dirty="0"/>
              <a:t>大阪高槻京都線及び十三高槻線と</a:t>
            </a:r>
            <a:r>
              <a:rPr lang="en-US" altLang="ja-JP" sz="1500" dirty="0"/>
              <a:t/>
            </a:r>
            <a:br>
              <a:rPr lang="en-US" altLang="ja-JP" sz="1500" dirty="0"/>
            </a:br>
            <a:r>
              <a:rPr lang="en-US" altLang="ja-JP" sz="1500" dirty="0"/>
              <a:t> </a:t>
            </a:r>
            <a:r>
              <a:rPr lang="en-US" altLang="ja-JP" sz="1500" dirty="0" smtClean="0"/>
              <a:t> </a:t>
            </a:r>
            <a:r>
              <a:rPr lang="ja-JP" altLang="en-US" sz="1500" dirty="0"/>
              <a:t>いった幹線道路が結ばれることで、</a:t>
            </a:r>
            <a:r>
              <a:rPr lang="en-US" altLang="ja-JP" sz="1500" dirty="0"/>
              <a:t/>
            </a:r>
            <a:br>
              <a:rPr lang="en-US" altLang="ja-JP" sz="1500" dirty="0"/>
            </a:br>
            <a:r>
              <a:rPr lang="en-US" altLang="ja-JP" sz="1500" dirty="0"/>
              <a:t>  </a:t>
            </a:r>
            <a:r>
              <a:rPr lang="ja-JP" altLang="en-US" sz="1500" dirty="0" smtClean="0"/>
              <a:t>交通</a:t>
            </a:r>
            <a:r>
              <a:rPr lang="ja-JP" altLang="en-US" sz="1500" dirty="0"/>
              <a:t>ネットワークが強化され、</a:t>
            </a:r>
            <a:r>
              <a:rPr lang="ja-JP" altLang="en-US" sz="1500" dirty="0" smtClean="0"/>
              <a:t>物流　</a:t>
            </a:r>
            <a:r>
              <a:rPr lang="en-US" altLang="ja-JP" sz="1500" dirty="0" smtClean="0"/>
              <a:t/>
            </a:r>
            <a:br>
              <a:rPr lang="en-US" altLang="ja-JP" sz="1500" dirty="0" smtClean="0"/>
            </a:br>
            <a:r>
              <a:rPr lang="ja-JP" altLang="en-US" sz="1500" dirty="0"/>
              <a:t> </a:t>
            </a:r>
            <a:r>
              <a:rPr lang="ja-JP" altLang="en-US" sz="1500" dirty="0" smtClean="0"/>
              <a:t> の効率化</a:t>
            </a:r>
            <a:r>
              <a:rPr lang="ja-JP" altLang="en-US" sz="1500" dirty="0"/>
              <a:t>や地域の活性化に</a:t>
            </a:r>
            <a:r>
              <a:rPr lang="ja-JP" altLang="en-US" sz="1500" dirty="0" smtClean="0"/>
              <a:t>寄与</a:t>
            </a:r>
            <a:r>
              <a:rPr lang="en-US" altLang="ja-JP" sz="1500" dirty="0" smtClean="0"/>
              <a:t/>
            </a:r>
            <a:br>
              <a:rPr lang="en-US" altLang="ja-JP" sz="1500" dirty="0" smtClean="0"/>
            </a:br>
            <a:r>
              <a:rPr lang="en-US" altLang="ja-JP" sz="1500" dirty="0" smtClean="0"/>
              <a:t>  </a:t>
            </a:r>
            <a:r>
              <a:rPr lang="ja-JP" altLang="en-US" sz="1500" dirty="0" smtClean="0"/>
              <a:t>する</a:t>
            </a:r>
            <a:r>
              <a:rPr lang="ja-JP" altLang="en-US" sz="1500" dirty="0"/>
              <a:t>。</a:t>
            </a:r>
          </a:p>
          <a:p>
            <a:pPr algn="just">
              <a:spcBef>
                <a:spcPct val="0"/>
              </a:spcBef>
              <a:buNone/>
              <a:defRPr/>
            </a:pPr>
            <a:endParaRPr lang="en-US" altLang="ja-JP" sz="1500" dirty="0" smtClean="0"/>
          </a:p>
          <a:p>
            <a:pPr algn="just">
              <a:spcBef>
                <a:spcPct val="0"/>
              </a:spcBef>
              <a:buNone/>
              <a:defRPr/>
            </a:pPr>
            <a:r>
              <a:rPr lang="en-US" altLang="ja-JP" sz="1500" dirty="0" smtClean="0"/>
              <a:t>【</a:t>
            </a:r>
            <a:r>
              <a:rPr lang="ja-JP" altLang="en-US" sz="1500" dirty="0"/>
              <a:t>安全・安心</a:t>
            </a:r>
            <a:r>
              <a:rPr lang="en-US" altLang="ja-JP" sz="1500" dirty="0"/>
              <a:t>】</a:t>
            </a:r>
          </a:p>
          <a:p>
            <a:pPr algn="just">
              <a:spcBef>
                <a:spcPct val="0"/>
              </a:spcBef>
              <a:buNone/>
              <a:defRPr/>
            </a:pPr>
            <a:r>
              <a:rPr lang="ja-JP" altLang="en-US" sz="1500" dirty="0" smtClean="0"/>
              <a:t>・</a:t>
            </a:r>
            <a:r>
              <a:rPr lang="ja-JP" altLang="en-US" sz="1500" dirty="0"/>
              <a:t>無電柱化することで、地震や</a:t>
            </a:r>
            <a:r>
              <a:rPr lang="ja-JP" altLang="en-US" sz="1500" dirty="0" smtClean="0"/>
              <a:t>台風</a:t>
            </a:r>
            <a:r>
              <a:rPr lang="en-US" altLang="ja-JP" sz="1500" dirty="0" smtClean="0"/>
              <a:t/>
            </a:r>
            <a:br>
              <a:rPr lang="en-US" altLang="ja-JP" sz="1500" dirty="0" smtClean="0"/>
            </a:br>
            <a:r>
              <a:rPr lang="en-US" altLang="ja-JP" sz="1500" dirty="0" smtClean="0"/>
              <a:t>  </a:t>
            </a:r>
            <a:r>
              <a:rPr lang="ja-JP" altLang="en-US" sz="1500" dirty="0" smtClean="0"/>
              <a:t>等の自然</a:t>
            </a:r>
            <a:r>
              <a:rPr lang="ja-JP" altLang="en-US" sz="1500" dirty="0"/>
              <a:t>災害時における電柱</a:t>
            </a:r>
            <a:r>
              <a:rPr lang="ja-JP" altLang="en-US" sz="1500" dirty="0" smtClean="0"/>
              <a:t>倒壊</a:t>
            </a:r>
            <a:r>
              <a:rPr lang="en-US" altLang="ja-JP" sz="1500" dirty="0" smtClean="0"/>
              <a:t/>
            </a:r>
            <a:br>
              <a:rPr lang="en-US" altLang="ja-JP" sz="1500" dirty="0" smtClean="0"/>
            </a:br>
            <a:r>
              <a:rPr lang="en-US" altLang="ja-JP" sz="1500" dirty="0" smtClean="0"/>
              <a:t>  </a:t>
            </a:r>
            <a:r>
              <a:rPr lang="ja-JP" altLang="en-US" sz="1500" dirty="0" smtClean="0"/>
              <a:t>による、道路</a:t>
            </a:r>
            <a:r>
              <a:rPr lang="ja-JP" altLang="en-US" sz="1500" dirty="0"/>
              <a:t>の寸断を回避できる</a:t>
            </a:r>
            <a:r>
              <a:rPr lang="ja-JP" altLang="en-US" sz="1500" dirty="0" smtClean="0"/>
              <a:t>。</a:t>
            </a:r>
            <a:endParaRPr lang="en-US" altLang="ja-JP" sz="1500" dirty="0" smtClean="0"/>
          </a:p>
          <a:p>
            <a:pPr algn="just">
              <a:spcBef>
                <a:spcPct val="0"/>
              </a:spcBef>
              <a:buNone/>
              <a:defRPr/>
            </a:pPr>
            <a:r>
              <a:rPr lang="ja-JP" altLang="en-US" sz="1500" dirty="0" smtClean="0"/>
              <a:t>・広域緊急交通路を接続することで</a:t>
            </a:r>
            <a:r>
              <a:rPr lang="en-US" altLang="ja-JP" sz="1500" dirty="0" smtClean="0"/>
              <a:t/>
            </a:r>
            <a:br>
              <a:rPr lang="en-US" altLang="ja-JP" sz="1500" dirty="0" smtClean="0"/>
            </a:br>
            <a:r>
              <a:rPr lang="en-US" altLang="ja-JP" sz="1500" dirty="0" smtClean="0"/>
              <a:t>   </a:t>
            </a:r>
            <a:r>
              <a:rPr lang="ja-JP" altLang="en-US" sz="1500" dirty="0" smtClean="0"/>
              <a:t>防災機能が強化される。</a:t>
            </a:r>
            <a:endParaRPr lang="ja-JP" altLang="en-US" sz="1500" dirty="0"/>
          </a:p>
          <a:p>
            <a:pPr algn="just">
              <a:spcBef>
                <a:spcPct val="0"/>
              </a:spcBef>
              <a:buNone/>
              <a:defRPr/>
            </a:pPr>
            <a:r>
              <a:rPr lang="ja-JP" altLang="en-US" sz="1500" dirty="0"/>
              <a:t>・吹田市災害医療センターと</a:t>
            </a:r>
            <a:r>
              <a:rPr lang="ja-JP" altLang="en-US" sz="1500" dirty="0" smtClean="0"/>
              <a:t>して</a:t>
            </a:r>
            <a:r>
              <a:rPr lang="en-US" altLang="ja-JP" sz="1500" dirty="0" smtClean="0"/>
              <a:t/>
            </a:r>
            <a:br>
              <a:rPr lang="en-US" altLang="ja-JP" sz="1500" dirty="0" smtClean="0"/>
            </a:br>
            <a:r>
              <a:rPr lang="en-US" altLang="ja-JP" sz="1500" dirty="0" smtClean="0"/>
              <a:t>   </a:t>
            </a:r>
            <a:r>
              <a:rPr lang="ja-JP" altLang="en-US" sz="1500" dirty="0" smtClean="0"/>
              <a:t>指定されて</a:t>
            </a:r>
            <a:r>
              <a:rPr lang="ja-JP" altLang="en-US" sz="1500" dirty="0"/>
              <a:t>いる市立吹田市民</a:t>
            </a:r>
            <a:r>
              <a:rPr lang="ja-JP" altLang="en-US" sz="1500" dirty="0" smtClean="0"/>
              <a:t>病院</a:t>
            </a:r>
            <a:r>
              <a:rPr lang="en-US" altLang="ja-JP" sz="1500" dirty="0" smtClean="0"/>
              <a:t/>
            </a:r>
            <a:br>
              <a:rPr lang="en-US" altLang="ja-JP" sz="1500" dirty="0" smtClean="0"/>
            </a:br>
            <a:r>
              <a:rPr lang="en-US" altLang="ja-JP" sz="1500" dirty="0" smtClean="0"/>
              <a:t>   </a:t>
            </a:r>
            <a:r>
              <a:rPr lang="ja-JP" altLang="en-US" sz="1500" dirty="0" smtClean="0"/>
              <a:t>などへの</a:t>
            </a:r>
            <a:r>
              <a:rPr lang="ja-JP" altLang="en-US" sz="1500" dirty="0"/>
              <a:t>アクセス性が向上し</a:t>
            </a:r>
            <a:r>
              <a:rPr lang="ja-JP" altLang="en-US" sz="1500" dirty="0" smtClean="0"/>
              <a:t>、</a:t>
            </a:r>
            <a:r>
              <a:rPr lang="en-US" altLang="ja-JP" sz="1500" dirty="0" smtClean="0"/>
              <a:t/>
            </a:r>
            <a:br>
              <a:rPr lang="en-US" altLang="ja-JP" sz="1500" dirty="0" smtClean="0"/>
            </a:br>
            <a:r>
              <a:rPr lang="en-US" altLang="ja-JP" sz="1500" dirty="0" smtClean="0"/>
              <a:t>   </a:t>
            </a:r>
            <a:r>
              <a:rPr lang="ja-JP" altLang="en-US" sz="1500" dirty="0" smtClean="0"/>
              <a:t>防災</a:t>
            </a:r>
            <a:r>
              <a:rPr lang="ja-JP" altLang="en-US" sz="1500" dirty="0"/>
              <a:t>機能</a:t>
            </a:r>
            <a:r>
              <a:rPr lang="ja-JP" altLang="en-US" sz="1500" dirty="0" smtClean="0"/>
              <a:t>が強化</a:t>
            </a:r>
            <a:r>
              <a:rPr lang="ja-JP" altLang="en-US" sz="1500" dirty="0"/>
              <a:t>される。</a:t>
            </a:r>
          </a:p>
          <a:p>
            <a:pPr algn="just">
              <a:spcBef>
                <a:spcPct val="0"/>
              </a:spcBef>
              <a:buNone/>
              <a:defRPr/>
            </a:pPr>
            <a:endParaRPr lang="ja-JP" altLang="en-US" sz="1500" dirty="0"/>
          </a:p>
          <a:p>
            <a:pPr algn="just">
              <a:spcBef>
                <a:spcPct val="0"/>
              </a:spcBef>
              <a:buNone/>
              <a:defRPr/>
            </a:pPr>
            <a:r>
              <a:rPr lang="en-US" altLang="ja-JP" sz="1500" dirty="0"/>
              <a:t>【</a:t>
            </a:r>
            <a:r>
              <a:rPr lang="ja-JP" altLang="en-US" sz="1500" dirty="0"/>
              <a:t>快適性</a:t>
            </a:r>
            <a:r>
              <a:rPr lang="en-US" altLang="ja-JP" sz="1500" dirty="0"/>
              <a:t>】</a:t>
            </a:r>
          </a:p>
          <a:p>
            <a:pPr algn="just">
              <a:spcBef>
                <a:spcPct val="0"/>
              </a:spcBef>
              <a:buNone/>
              <a:defRPr/>
            </a:pPr>
            <a:r>
              <a:rPr lang="ja-JP" altLang="en-US" sz="1500" dirty="0" smtClean="0"/>
              <a:t>・</a:t>
            </a:r>
            <a:r>
              <a:rPr lang="ja-JP" altLang="en-US" sz="1500" dirty="0"/>
              <a:t>周辺道路の渋滞緩和に寄与する。</a:t>
            </a:r>
          </a:p>
          <a:p>
            <a:pPr algn="just">
              <a:spcBef>
                <a:spcPct val="0"/>
              </a:spcBef>
              <a:buNone/>
              <a:defRPr/>
            </a:pPr>
            <a:r>
              <a:rPr lang="ja-JP" altLang="en-US" sz="1500" dirty="0"/>
              <a:t>・無電柱化により、良好な景観</a:t>
            </a:r>
            <a:r>
              <a:rPr lang="ja-JP" altLang="en-US" sz="1500" dirty="0" smtClean="0"/>
              <a:t>が形成される</a:t>
            </a:r>
            <a:r>
              <a:rPr lang="ja-JP" altLang="en-US" sz="1500" dirty="0"/>
              <a:t>。</a:t>
            </a:r>
          </a:p>
        </p:txBody>
      </p:sp>
      <p:pic>
        <p:nvPicPr>
          <p:cNvPr id="4" name="図 3"/>
          <p:cNvPicPr>
            <a:picLocks noChangeAspect="1"/>
          </p:cNvPicPr>
          <p:nvPr/>
        </p:nvPicPr>
        <p:blipFill rotWithShape="1">
          <a:blip r:embed="rId3"/>
          <a:srcRect l="6591" r="17115"/>
          <a:stretch/>
        </p:blipFill>
        <p:spPr>
          <a:xfrm>
            <a:off x="205282" y="1001776"/>
            <a:ext cx="5590854" cy="51635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225" y="-12700"/>
            <a:ext cx="9166225" cy="561975"/>
          </a:xfrm>
          <a:gradFill rotWithShape="1">
            <a:gsLst>
              <a:gs pos="0">
                <a:schemeClr val="accent1"/>
              </a:gs>
              <a:gs pos="50000">
                <a:schemeClr val="bg1"/>
              </a:gs>
              <a:gs pos="100000">
                <a:schemeClr val="accent1"/>
              </a:gs>
            </a:gsLst>
            <a:lin ang="5400000" scaled="1"/>
          </a:gradFill>
        </p:spPr>
        <p:txBody>
          <a:bodyPr wrap="none" lIns="91435" tIns="45717" rIns="91435" bIns="45717"/>
          <a:lstStyle>
            <a:defPPr>
              <a:defRPr lang="ja-JP"/>
            </a:defPPr>
            <a:lvl1pPr algn="ctr" rtl="0" fontAlgn="base">
              <a:spcBef>
                <a:spcPct val="0"/>
              </a:spcBef>
              <a:spcAft>
                <a:spcPct val="0"/>
              </a:spcAft>
              <a:defRPr kumimoji="1" kern="1200">
                <a:solidFill>
                  <a:schemeClr val="tx1"/>
                </a:solidFill>
                <a:latin typeface="Arial" charset="0"/>
                <a:ea typeface="ＭＳ Ｐゴシック"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３．事業の進捗の見込み、コスト縮減の工夫等</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987"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3F174C55-EDA0-4C63-888A-C3E28480A702}" type="slidenum">
              <a:rPr lang="ja-JP" altLang="en-US" sz="2000" smtClean="0">
                <a:latin typeface="Arial" panose="020B0604020202020204" pitchFamily="34" charset="0"/>
              </a:rPr>
              <a:pPr>
                <a:spcBef>
                  <a:spcPct val="0"/>
                </a:spcBef>
                <a:buFontTx/>
                <a:buNone/>
              </a:pPr>
              <a:t>15</a:t>
            </a:fld>
            <a:endParaRPr lang="ja-JP" altLang="en-US" sz="2000" smtClean="0">
              <a:latin typeface="Arial" panose="020B0604020202020204" pitchFamily="34" charset="0"/>
            </a:endParaRPr>
          </a:p>
        </p:txBody>
      </p:sp>
      <p:sp>
        <p:nvSpPr>
          <p:cNvPr id="41988" name="正方形/長方形 4"/>
          <p:cNvSpPr>
            <a:spLocks noChangeArrowheads="1"/>
          </p:cNvSpPr>
          <p:nvPr/>
        </p:nvSpPr>
        <p:spPr bwMode="auto">
          <a:xfrm>
            <a:off x="-12700" y="663575"/>
            <a:ext cx="354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HGSｺﾞｼｯｸM" panose="020B0600000000000000" pitchFamily="50" charset="-128"/>
                <a:ea typeface="HGSｺﾞｼｯｸM" panose="020B0600000000000000" pitchFamily="50" charset="-128"/>
              </a:rPr>
              <a:t>■</a:t>
            </a:r>
            <a:r>
              <a:rPr lang="ja-JP" altLang="en-US" sz="2000" b="1">
                <a:latin typeface="Arial" panose="020B0604020202020204" pitchFamily="34" charset="0"/>
              </a:rPr>
              <a:t>事業の進捗の見込みの視点</a:t>
            </a:r>
          </a:p>
        </p:txBody>
      </p:sp>
      <p:sp>
        <p:nvSpPr>
          <p:cNvPr id="41989" name="正方形/長方形 4"/>
          <p:cNvSpPr>
            <a:spLocks noChangeArrowheads="1"/>
          </p:cNvSpPr>
          <p:nvPr/>
        </p:nvSpPr>
        <p:spPr bwMode="auto">
          <a:xfrm>
            <a:off x="0" y="2697163"/>
            <a:ext cx="53467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HGSｺﾞｼｯｸM" panose="020B0600000000000000" pitchFamily="50" charset="-128"/>
                <a:ea typeface="HGSｺﾞｼｯｸM" panose="020B0600000000000000" pitchFamily="50" charset="-128"/>
              </a:rPr>
              <a:t>■コスト縮減や代替案立案等の可能性の視点</a:t>
            </a:r>
            <a:endParaRPr lang="ja-JP" altLang="en-US" sz="2000" b="1">
              <a:latin typeface="Arial" panose="020B0604020202020204" pitchFamily="34" charset="0"/>
            </a:endParaRPr>
          </a:p>
        </p:txBody>
      </p:sp>
      <p:sp>
        <p:nvSpPr>
          <p:cNvPr id="91" name="正方形/長方形 90"/>
          <p:cNvSpPr/>
          <p:nvPr/>
        </p:nvSpPr>
        <p:spPr>
          <a:xfrm>
            <a:off x="203200" y="3211513"/>
            <a:ext cx="8509000" cy="3195747"/>
          </a:xfrm>
          <a:prstGeom prst="rect">
            <a:avLst/>
          </a:prstGeom>
          <a:ln>
            <a:solidFill>
              <a:schemeClr val="tx2">
                <a:lumMod val="50000"/>
              </a:schemeClr>
            </a:solidFill>
          </a:ln>
        </p:spPr>
        <p:txBody>
          <a:bodyPr>
            <a:spAutoFit/>
          </a:bodyPr>
          <a:lstStyle/>
          <a:p>
            <a:pPr>
              <a:lnSpc>
                <a:spcPts val="2200"/>
              </a:lnSpc>
              <a:defRPr/>
            </a:pPr>
            <a:r>
              <a:rPr lang="en-US" altLang="ja-JP" sz="1600" dirty="0">
                <a:solidFill>
                  <a:schemeClr val="tx1"/>
                </a:solidFill>
              </a:rPr>
              <a:t>【</a:t>
            </a:r>
            <a:r>
              <a:rPr lang="ja-JP" altLang="en-US" sz="1600" dirty="0">
                <a:solidFill>
                  <a:schemeClr val="tx1"/>
                </a:solidFill>
              </a:rPr>
              <a:t>コスト縮減</a:t>
            </a:r>
            <a:r>
              <a:rPr lang="en-US" altLang="ja-JP" sz="1600" dirty="0">
                <a:solidFill>
                  <a:schemeClr val="tx1"/>
                </a:solidFill>
              </a:rPr>
              <a:t>】</a:t>
            </a:r>
          </a:p>
          <a:p>
            <a:pPr>
              <a:lnSpc>
                <a:spcPts val="2200"/>
              </a:lnSpc>
              <a:defRPr/>
            </a:pPr>
            <a:r>
              <a:rPr lang="ja-JP" altLang="en-US" sz="1600" dirty="0">
                <a:solidFill>
                  <a:schemeClr val="tx1"/>
                </a:solidFill>
              </a:rPr>
              <a:t>・電線共同溝の整備にあたり、①浅層埋設</a:t>
            </a:r>
            <a:r>
              <a:rPr lang="ja-JP" altLang="en-US" sz="1600" dirty="0" smtClean="0">
                <a:solidFill>
                  <a:schemeClr val="tx1"/>
                </a:solidFill>
              </a:rPr>
              <a:t>方式を活用</a:t>
            </a:r>
            <a:r>
              <a:rPr lang="ja-JP" altLang="en-US" sz="1600" dirty="0">
                <a:solidFill>
                  <a:schemeClr val="tx1"/>
                </a:solidFill>
              </a:rPr>
              <a:t>する</a:t>
            </a:r>
            <a:r>
              <a:rPr lang="ja-JP" altLang="en-US" sz="1600" dirty="0" smtClean="0">
                <a:solidFill>
                  <a:schemeClr val="tx1"/>
                </a:solidFill>
              </a:rPr>
              <a:t>ことによる掘削土量</a:t>
            </a:r>
            <a:r>
              <a:rPr lang="ja-JP" altLang="en-US" sz="1600" dirty="0">
                <a:solidFill>
                  <a:schemeClr val="tx1"/>
                </a:solidFill>
              </a:rPr>
              <a:t>の削減、支障物移設の減少によるコスト縮減方法や、②管路部へＦＥＰ管を採用する</a:t>
            </a:r>
            <a:r>
              <a:rPr lang="ja-JP" altLang="en-US" sz="1600" dirty="0" smtClean="0">
                <a:solidFill>
                  <a:schemeClr val="tx1"/>
                </a:solidFill>
              </a:rPr>
              <a:t>ことによる材料費</a:t>
            </a:r>
            <a:r>
              <a:rPr lang="ja-JP" altLang="en-US" sz="1600" dirty="0">
                <a:solidFill>
                  <a:schemeClr val="tx1"/>
                </a:solidFill>
              </a:rPr>
              <a:t>の削減、施工の省力化によるコスト縮減方法の導入を検討していく</a:t>
            </a:r>
            <a:r>
              <a:rPr lang="ja-JP" altLang="en-US" sz="1600" dirty="0" smtClean="0">
                <a:solidFill>
                  <a:schemeClr val="tx1"/>
                </a:solidFill>
              </a:rPr>
              <a:t>。</a:t>
            </a:r>
            <a:endParaRPr lang="en-US" altLang="ja-JP" sz="1600" dirty="0" smtClean="0">
              <a:solidFill>
                <a:schemeClr val="tx1"/>
              </a:solidFill>
            </a:endParaRPr>
          </a:p>
          <a:p>
            <a:pPr>
              <a:lnSpc>
                <a:spcPts val="2200"/>
              </a:lnSpc>
              <a:defRPr/>
            </a:pPr>
            <a:endParaRPr lang="en-US" altLang="ja-JP" sz="1600" dirty="0" smtClean="0">
              <a:solidFill>
                <a:schemeClr val="tx1"/>
              </a:solidFill>
            </a:endParaRPr>
          </a:p>
          <a:p>
            <a:pPr>
              <a:lnSpc>
                <a:spcPts val="2200"/>
              </a:lnSpc>
              <a:defRPr/>
            </a:pPr>
            <a:r>
              <a:rPr lang="en-US" altLang="ja-JP" sz="1600" dirty="0" smtClean="0">
                <a:solidFill>
                  <a:schemeClr val="tx1"/>
                </a:solidFill>
              </a:rPr>
              <a:t>【</a:t>
            </a:r>
            <a:r>
              <a:rPr lang="ja-JP" altLang="en-US" sz="1600" dirty="0">
                <a:solidFill>
                  <a:schemeClr val="tx1"/>
                </a:solidFill>
              </a:rPr>
              <a:t>代替案立案等の可能性</a:t>
            </a:r>
            <a:r>
              <a:rPr lang="en-US" altLang="ja-JP" sz="1600" dirty="0">
                <a:solidFill>
                  <a:schemeClr val="tx1"/>
                </a:solidFill>
              </a:rPr>
              <a:t>】</a:t>
            </a:r>
          </a:p>
          <a:p>
            <a:pPr>
              <a:lnSpc>
                <a:spcPts val="2200"/>
              </a:lnSpc>
              <a:defRPr/>
            </a:pPr>
            <a:r>
              <a:rPr lang="ja-JP" altLang="en-US" sz="1600" dirty="0">
                <a:solidFill>
                  <a:schemeClr val="tx1"/>
                </a:solidFill>
              </a:rPr>
              <a:t>・本事業区間は、都市計画決定に基づき実施するものである。</a:t>
            </a:r>
          </a:p>
          <a:p>
            <a:pPr>
              <a:lnSpc>
                <a:spcPts val="2200"/>
              </a:lnSpc>
              <a:defRPr/>
            </a:pPr>
            <a:r>
              <a:rPr lang="ja-JP" altLang="en-US" sz="1600" dirty="0">
                <a:solidFill>
                  <a:schemeClr val="tx1"/>
                </a:solidFill>
              </a:rPr>
              <a:t>・本事業の前後区間が既に</a:t>
            </a:r>
            <a:r>
              <a:rPr lang="ja-JP" altLang="en-US" sz="1600" dirty="0" smtClean="0">
                <a:solidFill>
                  <a:schemeClr val="tx1"/>
                </a:solidFill>
              </a:rPr>
              <a:t>整備済もしくは整備中で</a:t>
            </a:r>
            <a:r>
              <a:rPr lang="ja-JP" altLang="en-US" sz="1600" dirty="0">
                <a:solidFill>
                  <a:schemeClr val="tx1"/>
                </a:solidFill>
              </a:rPr>
              <a:t>あるため、本事業によりネットワークの強化を図ることができる。</a:t>
            </a:r>
          </a:p>
          <a:p>
            <a:pPr>
              <a:lnSpc>
                <a:spcPts val="2200"/>
              </a:lnSpc>
              <a:defRPr/>
            </a:pPr>
            <a:endParaRPr lang="ja-JP" altLang="en-US" sz="1600" dirty="0">
              <a:solidFill>
                <a:schemeClr val="tx1"/>
              </a:solidFill>
            </a:endParaRPr>
          </a:p>
          <a:p>
            <a:pPr>
              <a:lnSpc>
                <a:spcPts val="2200"/>
              </a:lnSpc>
              <a:defRPr/>
            </a:pPr>
            <a:r>
              <a:rPr lang="ja-JP" altLang="en-US" sz="1600" dirty="0">
                <a:solidFill>
                  <a:schemeClr val="tx1"/>
                </a:solidFill>
              </a:rPr>
              <a:t>以上のことから、原案が適切である。</a:t>
            </a:r>
          </a:p>
        </p:txBody>
      </p:sp>
      <p:sp>
        <p:nvSpPr>
          <p:cNvPr id="41991" name="テキスト ボックス 7"/>
          <p:cNvSpPr txBox="1">
            <a:spLocks noChangeArrowheads="1"/>
          </p:cNvSpPr>
          <p:nvPr/>
        </p:nvSpPr>
        <p:spPr bwMode="auto">
          <a:xfrm>
            <a:off x="215900" y="1198563"/>
            <a:ext cx="8515350" cy="1366528"/>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r>
              <a:rPr lang="ja-JP" altLang="ja-JP" sz="1800" dirty="0">
                <a:latin typeface="+mj-ea"/>
                <a:ea typeface="+mj-ea"/>
              </a:rPr>
              <a:t>令和</a:t>
            </a:r>
            <a:r>
              <a:rPr lang="en-US" altLang="ja-JP" sz="1800" dirty="0">
                <a:latin typeface="+mj-ea"/>
                <a:ea typeface="+mj-ea"/>
              </a:rPr>
              <a:t>6</a:t>
            </a:r>
            <a:r>
              <a:rPr lang="ja-JP" altLang="ja-JP" sz="1800" dirty="0">
                <a:latin typeface="+mj-ea"/>
                <a:ea typeface="+mj-ea"/>
              </a:rPr>
              <a:t>年</a:t>
            </a:r>
            <a:r>
              <a:rPr lang="en-US" altLang="ja-JP" sz="1800" dirty="0">
                <a:latin typeface="+mj-ea"/>
                <a:ea typeface="+mj-ea"/>
              </a:rPr>
              <a:t>(2024</a:t>
            </a:r>
            <a:r>
              <a:rPr lang="ja-JP" altLang="ja-JP" sz="1800" dirty="0">
                <a:latin typeface="+mj-ea"/>
                <a:ea typeface="+mj-ea"/>
              </a:rPr>
              <a:t>年</a:t>
            </a:r>
            <a:r>
              <a:rPr lang="en-US" altLang="ja-JP" sz="1800" dirty="0">
                <a:latin typeface="+mj-ea"/>
                <a:ea typeface="+mj-ea"/>
              </a:rPr>
              <a:t>)</a:t>
            </a:r>
            <a:r>
              <a:rPr lang="ja-JP" altLang="ja-JP" sz="1800" dirty="0">
                <a:latin typeface="+mj-ea"/>
                <a:ea typeface="+mj-ea"/>
              </a:rPr>
              <a:t>度～令和</a:t>
            </a:r>
            <a:r>
              <a:rPr lang="en-US" altLang="ja-JP" sz="1800" dirty="0">
                <a:latin typeface="+mj-ea"/>
                <a:ea typeface="+mj-ea"/>
              </a:rPr>
              <a:t>8</a:t>
            </a:r>
            <a:r>
              <a:rPr lang="ja-JP" altLang="ja-JP" sz="1800" dirty="0">
                <a:latin typeface="+mj-ea"/>
                <a:ea typeface="+mj-ea"/>
              </a:rPr>
              <a:t>年</a:t>
            </a:r>
            <a:r>
              <a:rPr lang="en-US" altLang="ja-JP" sz="1800" dirty="0">
                <a:latin typeface="+mj-ea"/>
                <a:ea typeface="+mj-ea"/>
              </a:rPr>
              <a:t>(2026</a:t>
            </a:r>
            <a:r>
              <a:rPr lang="ja-JP" altLang="ja-JP" sz="1800" dirty="0">
                <a:latin typeface="+mj-ea"/>
                <a:ea typeface="+mj-ea"/>
              </a:rPr>
              <a:t>年</a:t>
            </a:r>
            <a:r>
              <a:rPr lang="en-US" altLang="ja-JP" sz="1800" dirty="0">
                <a:latin typeface="+mj-ea"/>
                <a:ea typeface="+mj-ea"/>
              </a:rPr>
              <a:t>)</a:t>
            </a:r>
            <a:r>
              <a:rPr lang="ja-JP" altLang="ja-JP" sz="1800" dirty="0">
                <a:latin typeface="+mj-ea"/>
                <a:ea typeface="+mj-ea"/>
              </a:rPr>
              <a:t>度：測量・設計</a:t>
            </a:r>
          </a:p>
          <a:p>
            <a:r>
              <a:rPr lang="ja-JP" altLang="ja-JP" sz="1800" dirty="0">
                <a:latin typeface="+mj-ea"/>
                <a:ea typeface="+mj-ea"/>
              </a:rPr>
              <a:t>令和</a:t>
            </a:r>
            <a:r>
              <a:rPr lang="en-US" altLang="ja-JP" sz="1800" dirty="0">
                <a:latin typeface="+mj-ea"/>
                <a:ea typeface="+mj-ea"/>
              </a:rPr>
              <a:t>9</a:t>
            </a:r>
            <a:r>
              <a:rPr lang="ja-JP" altLang="ja-JP" sz="1800" dirty="0">
                <a:latin typeface="+mj-ea"/>
                <a:ea typeface="+mj-ea"/>
              </a:rPr>
              <a:t>年</a:t>
            </a:r>
            <a:r>
              <a:rPr lang="en-US" altLang="ja-JP" sz="1800" dirty="0">
                <a:latin typeface="+mj-ea"/>
                <a:ea typeface="+mj-ea"/>
              </a:rPr>
              <a:t>(2027</a:t>
            </a:r>
            <a:r>
              <a:rPr lang="ja-JP" altLang="ja-JP" sz="1800" dirty="0">
                <a:latin typeface="+mj-ea"/>
                <a:ea typeface="+mj-ea"/>
              </a:rPr>
              <a:t>年</a:t>
            </a:r>
            <a:r>
              <a:rPr lang="en-US" altLang="ja-JP" sz="1800" dirty="0">
                <a:latin typeface="+mj-ea"/>
                <a:ea typeface="+mj-ea"/>
              </a:rPr>
              <a:t>)</a:t>
            </a:r>
            <a:r>
              <a:rPr lang="ja-JP" altLang="ja-JP" sz="1800" dirty="0">
                <a:latin typeface="+mj-ea"/>
                <a:ea typeface="+mj-ea"/>
              </a:rPr>
              <a:t>度～令和</a:t>
            </a:r>
            <a:r>
              <a:rPr lang="en-US" altLang="ja-JP" sz="1800" dirty="0">
                <a:latin typeface="+mj-ea"/>
                <a:ea typeface="+mj-ea"/>
              </a:rPr>
              <a:t>13</a:t>
            </a:r>
            <a:r>
              <a:rPr lang="ja-JP" altLang="ja-JP" sz="1800" dirty="0">
                <a:latin typeface="+mj-ea"/>
                <a:ea typeface="+mj-ea"/>
              </a:rPr>
              <a:t>年</a:t>
            </a:r>
            <a:r>
              <a:rPr lang="en-US" altLang="ja-JP" sz="1800" dirty="0">
                <a:latin typeface="+mj-ea"/>
                <a:ea typeface="+mj-ea"/>
              </a:rPr>
              <a:t>(2031</a:t>
            </a:r>
            <a:r>
              <a:rPr lang="ja-JP" altLang="ja-JP" sz="1800" dirty="0">
                <a:latin typeface="+mj-ea"/>
                <a:ea typeface="+mj-ea"/>
              </a:rPr>
              <a:t>年</a:t>
            </a:r>
            <a:r>
              <a:rPr lang="en-US" altLang="ja-JP" sz="1800" dirty="0">
                <a:latin typeface="+mj-ea"/>
                <a:ea typeface="+mj-ea"/>
              </a:rPr>
              <a:t>)</a:t>
            </a:r>
            <a:r>
              <a:rPr lang="ja-JP" altLang="ja-JP" sz="1800" dirty="0">
                <a:latin typeface="+mj-ea"/>
                <a:ea typeface="+mj-ea"/>
              </a:rPr>
              <a:t>度：用地</a:t>
            </a:r>
            <a:r>
              <a:rPr lang="ja-JP" altLang="ja-JP" sz="1800" dirty="0" smtClean="0">
                <a:latin typeface="+mj-ea"/>
                <a:ea typeface="+mj-ea"/>
              </a:rPr>
              <a:t>買収</a:t>
            </a:r>
            <a:endParaRPr lang="en-US" altLang="ja-JP" sz="1800" dirty="0" smtClean="0">
              <a:latin typeface="+mj-ea"/>
              <a:ea typeface="+mj-ea"/>
            </a:endParaRPr>
          </a:p>
          <a:p>
            <a:r>
              <a:rPr lang="ja-JP" altLang="ja-JP" sz="1800" dirty="0" smtClean="0">
                <a:latin typeface="+mj-ea"/>
                <a:ea typeface="+mj-ea"/>
              </a:rPr>
              <a:t>令和</a:t>
            </a:r>
            <a:r>
              <a:rPr lang="en-US" altLang="ja-JP" sz="1800" dirty="0">
                <a:latin typeface="+mj-ea"/>
                <a:ea typeface="+mj-ea"/>
              </a:rPr>
              <a:t>9</a:t>
            </a:r>
            <a:r>
              <a:rPr lang="ja-JP" altLang="ja-JP" sz="1800" dirty="0">
                <a:latin typeface="+mj-ea"/>
                <a:ea typeface="+mj-ea"/>
              </a:rPr>
              <a:t>年</a:t>
            </a:r>
            <a:r>
              <a:rPr lang="en-US" altLang="ja-JP" sz="1800" dirty="0">
                <a:latin typeface="+mj-ea"/>
                <a:ea typeface="+mj-ea"/>
              </a:rPr>
              <a:t>(2027</a:t>
            </a:r>
            <a:r>
              <a:rPr lang="ja-JP" altLang="ja-JP" sz="1800" dirty="0">
                <a:latin typeface="+mj-ea"/>
                <a:ea typeface="+mj-ea"/>
              </a:rPr>
              <a:t>年</a:t>
            </a:r>
            <a:r>
              <a:rPr lang="en-US" altLang="ja-JP" sz="1800" dirty="0">
                <a:latin typeface="+mj-ea"/>
                <a:ea typeface="+mj-ea"/>
              </a:rPr>
              <a:t>)</a:t>
            </a:r>
            <a:r>
              <a:rPr lang="ja-JP" altLang="ja-JP" sz="1800" dirty="0" smtClean="0">
                <a:latin typeface="+mj-ea"/>
                <a:ea typeface="+mj-ea"/>
              </a:rPr>
              <a:t>度</a:t>
            </a:r>
            <a:r>
              <a:rPr lang="ja-JP" altLang="ja-JP" sz="1800" dirty="0">
                <a:latin typeface="+mj-ea"/>
                <a:ea typeface="+mj-ea"/>
              </a:rPr>
              <a:t>～令和</a:t>
            </a:r>
            <a:r>
              <a:rPr lang="en-US" altLang="ja-JP" sz="1800" dirty="0">
                <a:latin typeface="+mj-ea"/>
                <a:ea typeface="+mj-ea"/>
              </a:rPr>
              <a:t>15</a:t>
            </a:r>
            <a:r>
              <a:rPr lang="ja-JP" altLang="ja-JP" sz="1800" dirty="0">
                <a:latin typeface="+mj-ea"/>
                <a:ea typeface="+mj-ea"/>
              </a:rPr>
              <a:t>年</a:t>
            </a:r>
            <a:r>
              <a:rPr lang="en-US" altLang="ja-JP" sz="1800" dirty="0">
                <a:latin typeface="+mj-ea"/>
                <a:ea typeface="+mj-ea"/>
              </a:rPr>
              <a:t>(2033</a:t>
            </a:r>
            <a:r>
              <a:rPr lang="ja-JP" altLang="ja-JP" sz="1800" dirty="0">
                <a:latin typeface="+mj-ea"/>
                <a:ea typeface="+mj-ea"/>
              </a:rPr>
              <a:t>年</a:t>
            </a:r>
            <a:r>
              <a:rPr lang="en-US" altLang="ja-JP" sz="1800" dirty="0">
                <a:latin typeface="+mj-ea"/>
                <a:ea typeface="+mj-ea"/>
              </a:rPr>
              <a:t>)</a:t>
            </a:r>
            <a:r>
              <a:rPr lang="ja-JP" altLang="ja-JP" sz="1800" dirty="0">
                <a:latin typeface="+mj-ea"/>
                <a:ea typeface="+mj-ea"/>
              </a:rPr>
              <a:t>度：工事</a:t>
            </a:r>
          </a:p>
          <a:p>
            <a:r>
              <a:rPr lang="ja-JP" altLang="ja-JP" sz="1800" dirty="0">
                <a:latin typeface="+mj-ea"/>
                <a:ea typeface="+mj-ea"/>
              </a:rPr>
              <a:t>令和</a:t>
            </a:r>
            <a:r>
              <a:rPr lang="en-US" altLang="ja-JP" sz="1800" dirty="0">
                <a:latin typeface="+mj-ea"/>
                <a:ea typeface="+mj-ea"/>
              </a:rPr>
              <a:t>15</a:t>
            </a:r>
            <a:r>
              <a:rPr lang="ja-JP" altLang="ja-JP" sz="1800" dirty="0">
                <a:latin typeface="+mj-ea"/>
                <a:ea typeface="+mj-ea"/>
              </a:rPr>
              <a:t>年</a:t>
            </a:r>
            <a:r>
              <a:rPr lang="en-US" altLang="ja-JP" sz="1800" dirty="0">
                <a:latin typeface="+mj-ea"/>
                <a:ea typeface="+mj-ea"/>
              </a:rPr>
              <a:t>(2033</a:t>
            </a:r>
            <a:r>
              <a:rPr lang="ja-JP" altLang="ja-JP" sz="1800" dirty="0">
                <a:latin typeface="+mj-ea"/>
                <a:ea typeface="+mj-ea"/>
              </a:rPr>
              <a:t>年</a:t>
            </a:r>
            <a:r>
              <a:rPr lang="en-US" altLang="ja-JP" sz="1800" dirty="0">
                <a:latin typeface="+mj-ea"/>
                <a:ea typeface="+mj-ea"/>
              </a:rPr>
              <a:t>)</a:t>
            </a:r>
            <a:r>
              <a:rPr lang="ja-JP" altLang="ja-JP" sz="1800" dirty="0">
                <a:latin typeface="+mj-ea"/>
                <a:ea typeface="+mj-ea"/>
              </a:rPr>
              <a:t>度：完成</a:t>
            </a:r>
            <a:endParaRPr lang="ja-JP" altLang="en-US" sz="1800" dirty="0">
              <a:latin typeface="+mj-ea"/>
              <a:ea typeface="+mj-ea"/>
              <a:cs typeface="Meiryo UI" panose="020B0604030504040204" pitchFamily="50"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4EF2FC4-F482-4273-B973-7ABE15B3B397}" type="slidenum">
              <a:rPr lang="ja-JP" altLang="en-US" sz="2000" smtClean="0">
                <a:latin typeface="Arial" panose="020B0604020202020204" pitchFamily="34" charset="0"/>
              </a:rPr>
              <a:pPr>
                <a:spcBef>
                  <a:spcPct val="0"/>
                </a:spcBef>
                <a:buFontTx/>
                <a:buNone/>
              </a:pPr>
              <a:t>16</a:t>
            </a:fld>
            <a:endParaRPr lang="ja-JP" altLang="en-US" sz="2000" smtClean="0">
              <a:latin typeface="Arial" panose="020B0604020202020204" pitchFamily="34" charset="0"/>
            </a:endParaRPr>
          </a:p>
        </p:txBody>
      </p:sp>
      <p:sp>
        <p:nvSpPr>
          <p:cNvPr id="7" name="Rectangle 2"/>
          <p:cNvSpPr txBox="1">
            <a:spLocks noChangeArrowheads="1"/>
          </p:cNvSpPr>
          <p:nvPr/>
        </p:nvSpPr>
        <p:spPr bwMode="auto">
          <a:xfrm>
            <a:off x="-22225" y="-12700"/>
            <a:ext cx="9166225" cy="561975"/>
          </a:xfrm>
          <a:prstGeom prst="rect">
            <a:avLst/>
          </a:prstGeom>
          <a:gradFill rotWithShape="1">
            <a:gsLst>
              <a:gs pos="0">
                <a:schemeClr val="accent1"/>
              </a:gs>
              <a:gs pos="50000">
                <a:schemeClr val="bg1"/>
              </a:gs>
              <a:gs pos="100000">
                <a:schemeClr val="accent1"/>
              </a:gs>
            </a:gsLst>
            <a:lin ang="5400000" scaled="1"/>
          </a:gradFill>
          <a:ln>
            <a:noFill/>
          </a:ln>
          <a:effectLst/>
        </p:spPr>
        <p:txBody>
          <a:bodyPr wrap="none" lIns="91435" tIns="45717" rIns="91435" bIns="45717" anchor="ctr"/>
          <a:lstStyle>
            <a:defPPr>
              <a:defRPr lang="ja-JP"/>
            </a:defPPr>
            <a:lvl1pPr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1pPr>
            <a:lvl2pPr marL="4572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2pPr>
            <a:lvl3pPr marL="9144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3pPr>
            <a:lvl4pPr marL="13716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4pPr>
            <a:lvl5pPr marL="1828800" algn="ctr" rtl="0" eaLnBrk="0" fontAlgn="base" hangingPunct="0">
              <a:spcBef>
                <a:spcPct val="0"/>
              </a:spcBef>
              <a:spcAft>
                <a:spcPct val="0"/>
              </a:spcAft>
              <a:defRPr kumimoji="1" sz="4400" kern="1200">
                <a:solidFill>
                  <a:schemeClr val="tx1"/>
                </a:solidFill>
                <a:latin typeface="Arial" charset="0"/>
                <a:ea typeface="ＭＳ Ｐゴシック" charset="-128"/>
                <a:cs typeface="+mn-cs"/>
              </a:defRPr>
            </a:lvl5pPr>
            <a:lvl6pPr marL="22860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6pPr>
            <a:lvl7pPr marL="27432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7pPr>
            <a:lvl8pPr marL="32004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8pPr>
            <a:lvl9pPr marL="3657600" algn="l" defTabSz="914400" rtl="0" eaLnBrk="1" fontAlgn="base" latinLnBrk="0" hangingPunct="1">
              <a:spcBef>
                <a:spcPct val="0"/>
              </a:spcBef>
              <a:spcAft>
                <a:spcPct val="0"/>
              </a:spcAft>
              <a:defRPr kumimoji="1" sz="4400" kern="1200">
                <a:solidFill>
                  <a:schemeClr val="tx1"/>
                </a:solidFill>
                <a:latin typeface="Arial" charset="0"/>
                <a:ea typeface="ＭＳ Ｐゴシック" charset="-128"/>
                <a:cs typeface="+mn-cs"/>
              </a:defRPr>
            </a:lvl9pPr>
          </a:lstStyle>
          <a:p>
            <a:pPr algn="l">
              <a:defRPr/>
            </a:pPr>
            <a:r>
              <a:rPr lang="ja-JP" altLang="en-US" sz="2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５．対応方針（原案）</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03200" y="692150"/>
            <a:ext cx="8713788" cy="5927725"/>
          </a:xfrm>
          <a:prstGeom prst="roundRect">
            <a:avLst>
              <a:gd name="adj" fmla="val 62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ja-JP" altLang="ja-JP" sz="2400" b="1" dirty="0">
                <a:solidFill>
                  <a:schemeClr val="tx1"/>
                </a:solidFill>
                <a:latin typeface="ＭＳ ゴシック" panose="020B0609070205080204" pitchFamily="49" charset="-128"/>
                <a:ea typeface="ＭＳ ゴシック" panose="020B0609070205080204" pitchFamily="49" charset="-128"/>
              </a:rPr>
              <a:t>○事業</a:t>
            </a:r>
            <a:r>
              <a:rPr lang="ja-JP" altLang="en-US" sz="2400" b="1" dirty="0">
                <a:solidFill>
                  <a:schemeClr val="tx1"/>
                </a:solidFill>
                <a:latin typeface="ＭＳ ゴシック" panose="020B0609070205080204" pitchFamily="49" charset="-128"/>
                <a:ea typeface="ＭＳ ゴシック" panose="020B0609070205080204" pitchFamily="49" charset="-128"/>
              </a:rPr>
              <a:t>実施</a:t>
            </a:r>
            <a:endParaRPr lang="ja-JP" altLang="ja-JP" sz="2400" b="1" dirty="0">
              <a:solidFill>
                <a:schemeClr val="tx1"/>
              </a:solidFill>
              <a:latin typeface="ＭＳ ゴシック" panose="020B0609070205080204" pitchFamily="49" charset="-128"/>
              <a:ea typeface="ＭＳ ゴシック" panose="020B0609070205080204" pitchFamily="49" charset="-128"/>
            </a:endParaRPr>
          </a:p>
          <a:p>
            <a:pPr algn="just">
              <a:defRPr/>
            </a:pPr>
            <a:r>
              <a:rPr lang="en-US" altLang="ja-JP" sz="2400" dirty="0">
                <a:solidFill>
                  <a:schemeClr val="tx1"/>
                </a:solidFill>
                <a:latin typeface="ＭＳ ゴシック" panose="020B0609070205080204" pitchFamily="49" charset="-128"/>
                <a:ea typeface="ＭＳ ゴシック" panose="020B0609070205080204" pitchFamily="49" charset="-128"/>
              </a:rPr>
              <a:t> </a:t>
            </a:r>
            <a:endParaRPr lang="ja-JP" altLang="ja-JP" sz="2400" dirty="0">
              <a:solidFill>
                <a:schemeClr val="tx1"/>
              </a:solidFill>
              <a:latin typeface="ＭＳ ゴシック" panose="020B0609070205080204" pitchFamily="49" charset="-128"/>
              <a:ea typeface="ＭＳ ゴシック" panose="020B0609070205080204" pitchFamily="49" charset="-128"/>
            </a:endParaRPr>
          </a:p>
          <a:p>
            <a:pPr algn="just">
              <a:defRPr/>
            </a:pPr>
            <a:r>
              <a:rPr lang="ja-JP" altLang="en-US" sz="2000" dirty="0">
                <a:solidFill>
                  <a:schemeClr val="tx1"/>
                </a:solidFill>
                <a:latin typeface="ＭＳ ゴシック" panose="020B0609070205080204" pitchFamily="49" charset="-128"/>
                <a:ea typeface="ＭＳ ゴシック" panose="020B0609070205080204" pitchFamily="49" charset="-128"/>
              </a:rPr>
              <a:t>＜判断の理由＞</a:t>
            </a:r>
          </a:p>
          <a:p>
            <a:pPr algn="just">
              <a:defRPr/>
            </a:pP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algn="just">
              <a:spcAft>
                <a:spcPts val="600"/>
              </a:spcAft>
              <a:defRPr/>
            </a:pP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ja-JP" altLang="en-US" sz="2000" dirty="0">
                <a:solidFill>
                  <a:schemeClr val="tx1"/>
                </a:solidFill>
                <a:latin typeface="ＭＳ ゴシック" panose="020B0609070205080204" pitchFamily="49" charset="-128"/>
                <a:ea typeface="ＭＳ ゴシック" panose="020B0609070205080204" pitchFamily="49" charset="-128"/>
              </a:rPr>
              <a:t>北摂地域の重要な幹線道路である本路線は、重要物流道路である</a:t>
            </a:r>
            <a:r>
              <a:rPr lang="ja-JP" altLang="en-US" sz="2000" dirty="0" smtClean="0">
                <a:solidFill>
                  <a:schemeClr val="tx1"/>
                </a:solidFill>
                <a:latin typeface="ＭＳ ゴシック" panose="020B0609070205080204" pitchFamily="49" charset="-128"/>
                <a:ea typeface="ＭＳ ゴシック" panose="020B0609070205080204" pitchFamily="49" charset="-128"/>
              </a:rPr>
              <a:t>国道</a:t>
            </a:r>
            <a:r>
              <a:rPr lang="en-US" altLang="ja-JP" sz="2000" dirty="0" smtClean="0">
                <a:solidFill>
                  <a:schemeClr val="tx1"/>
                </a:solidFill>
                <a:latin typeface="ＭＳ ゴシック" panose="020B0609070205080204" pitchFamily="49" charset="-128"/>
                <a:ea typeface="ＭＳ ゴシック" panose="020B0609070205080204" pitchFamily="49" charset="-128"/>
              </a:rPr>
              <a:t/>
            </a:r>
            <a:br>
              <a:rPr lang="en-US" altLang="ja-JP" sz="2000" dirty="0" smtClean="0">
                <a:solidFill>
                  <a:schemeClr val="tx1"/>
                </a:solidFill>
                <a:latin typeface="ＭＳ ゴシック" panose="020B0609070205080204" pitchFamily="49" charset="-128"/>
                <a:ea typeface="ＭＳ ゴシック" panose="020B0609070205080204" pitchFamily="49" charset="-128"/>
              </a:rPr>
            </a:b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r>
              <a:rPr lang="en-US" altLang="ja-JP" sz="2000" dirty="0" smtClean="0">
                <a:solidFill>
                  <a:schemeClr val="tx1"/>
                </a:solidFill>
                <a:latin typeface="ＭＳ ゴシック" panose="020B0609070205080204" pitchFamily="49" charset="-128"/>
                <a:ea typeface="ＭＳ ゴシック" panose="020B0609070205080204" pitchFamily="49" charset="-128"/>
              </a:rPr>
              <a:t>423</a:t>
            </a:r>
            <a:r>
              <a:rPr lang="ja-JP" altLang="en-US" sz="2000" dirty="0">
                <a:solidFill>
                  <a:schemeClr val="tx1"/>
                </a:solidFill>
                <a:latin typeface="ＭＳ ゴシック" panose="020B0609070205080204" pitchFamily="49" charset="-128"/>
                <a:ea typeface="ＭＳ ゴシック" panose="020B0609070205080204" pitchFamily="49" charset="-128"/>
              </a:rPr>
              <a:t>号（新御堂筋）から都市計画道路十三高槻線までを順次整備</a:t>
            </a:r>
            <a:r>
              <a:rPr lang="ja-JP" altLang="en-US" sz="2000" dirty="0" smtClean="0">
                <a:solidFill>
                  <a:schemeClr val="tx1"/>
                </a:solidFill>
                <a:latin typeface="ＭＳ ゴシック" panose="020B0609070205080204" pitchFamily="49" charset="-128"/>
                <a:ea typeface="ＭＳ ゴシック" panose="020B0609070205080204" pitchFamily="49" charset="-128"/>
              </a:rPr>
              <a:t>を進め</a:t>
            </a:r>
            <a:r>
              <a:rPr lang="en-US" altLang="ja-JP" sz="2000" dirty="0" smtClean="0">
                <a:solidFill>
                  <a:schemeClr val="tx1"/>
                </a:solidFill>
                <a:latin typeface="ＭＳ ゴシック" panose="020B0609070205080204" pitchFamily="49" charset="-128"/>
                <a:ea typeface="ＭＳ ゴシック" panose="020B0609070205080204" pitchFamily="49" charset="-128"/>
              </a:rPr>
              <a:t/>
            </a:r>
            <a:br>
              <a:rPr lang="en-US" altLang="ja-JP" sz="2000" dirty="0" smtClean="0">
                <a:solidFill>
                  <a:schemeClr val="tx1"/>
                </a:solidFill>
                <a:latin typeface="ＭＳ ゴシック" panose="020B0609070205080204" pitchFamily="49" charset="-128"/>
                <a:ea typeface="ＭＳ ゴシック" panose="020B0609070205080204" pitchFamily="49" charset="-128"/>
              </a:rPr>
            </a:br>
            <a:r>
              <a:rPr lang="ja-JP" altLang="en-US" sz="2000" dirty="0" smtClean="0">
                <a:solidFill>
                  <a:schemeClr val="tx1"/>
                </a:solidFill>
                <a:latin typeface="ＭＳ ゴシック" panose="020B0609070205080204" pitchFamily="49" charset="-128"/>
                <a:ea typeface="ＭＳ ゴシック" panose="020B0609070205080204" pitchFamily="49" charset="-128"/>
              </a:rPr>
              <a:t>　ており</a:t>
            </a:r>
            <a:r>
              <a:rPr lang="ja-JP" altLang="en-US" sz="2000" dirty="0">
                <a:solidFill>
                  <a:schemeClr val="tx1"/>
                </a:solidFill>
                <a:latin typeface="ＭＳ ゴシック" panose="020B0609070205080204" pitchFamily="49" charset="-128"/>
                <a:ea typeface="ＭＳ ゴシック" panose="020B0609070205080204" pitchFamily="49" charset="-128"/>
              </a:rPr>
              <a:t>、残す本事業区間を整備することで、広域的な道路</a:t>
            </a:r>
            <a:r>
              <a:rPr lang="ja-JP" altLang="en-US" sz="2000" dirty="0" smtClean="0">
                <a:solidFill>
                  <a:schemeClr val="tx1"/>
                </a:solidFill>
                <a:latin typeface="ＭＳ ゴシック" panose="020B0609070205080204" pitchFamily="49" charset="-128"/>
                <a:ea typeface="ＭＳ ゴシック" panose="020B0609070205080204" pitchFamily="49" charset="-128"/>
              </a:rPr>
              <a:t>ネット</a:t>
            </a:r>
            <a:r>
              <a:rPr lang="en-US" altLang="ja-JP" sz="2000" dirty="0" smtClean="0">
                <a:solidFill>
                  <a:schemeClr val="tx1"/>
                </a:solidFill>
                <a:latin typeface="ＭＳ ゴシック" panose="020B0609070205080204" pitchFamily="49" charset="-128"/>
                <a:ea typeface="ＭＳ ゴシック" panose="020B0609070205080204" pitchFamily="49" charset="-128"/>
              </a:rPr>
              <a:t/>
            </a:r>
            <a:br>
              <a:rPr lang="en-US" altLang="ja-JP" sz="2000" dirty="0" smtClean="0">
                <a:solidFill>
                  <a:schemeClr val="tx1"/>
                </a:solidFill>
                <a:latin typeface="ＭＳ ゴシック" panose="020B0609070205080204" pitchFamily="49" charset="-128"/>
                <a:ea typeface="ＭＳ ゴシック" panose="020B0609070205080204" pitchFamily="49" charset="-128"/>
              </a:rPr>
            </a:br>
            <a:r>
              <a:rPr lang="ja-JP" altLang="en-US" sz="2000" dirty="0" smtClean="0">
                <a:solidFill>
                  <a:schemeClr val="tx1"/>
                </a:solidFill>
                <a:latin typeface="ＭＳ ゴシック" panose="020B0609070205080204" pitchFamily="49" charset="-128"/>
                <a:ea typeface="ＭＳ ゴシック" panose="020B0609070205080204" pitchFamily="49" charset="-128"/>
              </a:rPr>
              <a:t>　ワーク</a:t>
            </a:r>
            <a:r>
              <a:rPr lang="ja-JP" altLang="en-US" sz="2000" dirty="0">
                <a:solidFill>
                  <a:schemeClr val="tx1"/>
                </a:solidFill>
                <a:latin typeface="ＭＳ ゴシック" panose="020B0609070205080204" pitchFamily="49" charset="-128"/>
                <a:ea typeface="ＭＳ ゴシック" panose="020B0609070205080204" pitchFamily="49" charset="-128"/>
              </a:rPr>
              <a:t>が形成</a:t>
            </a:r>
            <a:r>
              <a:rPr lang="ja-JP" altLang="en-US" sz="2000" dirty="0" smtClean="0">
                <a:solidFill>
                  <a:schemeClr val="tx1"/>
                </a:solidFill>
                <a:latin typeface="ＭＳ ゴシック" panose="020B0609070205080204" pitchFamily="49" charset="-128"/>
                <a:ea typeface="ＭＳ ゴシック" panose="020B0609070205080204" pitchFamily="49" charset="-128"/>
              </a:rPr>
              <a:t>され、交通</a:t>
            </a:r>
            <a:r>
              <a:rPr lang="ja-JP" altLang="en-US" sz="2000" dirty="0">
                <a:solidFill>
                  <a:schemeClr val="tx1"/>
                </a:solidFill>
                <a:latin typeface="ＭＳ ゴシック" panose="020B0609070205080204" pitchFamily="49" charset="-128"/>
                <a:ea typeface="ＭＳ ゴシック" panose="020B0609070205080204" pitchFamily="49" charset="-128"/>
              </a:rPr>
              <a:t>渋滞の解消や物流</a:t>
            </a:r>
            <a:r>
              <a:rPr lang="ja-JP" altLang="en-US" sz="2000" dirty="0" smtClean="0">
                <a:solidFill>
                  <a:schemeClr val="tx1"/>
                </a:solidFill>
                <a:latin typeface="ＭＳ ゴシック" panose="020B0609070205080204" pitchFamily="49" charset="-128"/>
                <a:ea typeface="ＭＳ ゴシック" panose="020B0609070205080204" pitchFamily="49" charset="-128"/>
              </a:rPr>
              <a:t>の効率化</a:t>
            </a:r>
            <a:r>
              <a:rPr lang="ja-JP" altLang="en-US" sz="2000" dirty="0">
                <a:solidFill>
                  <a:schemeClr val="tx1"/>
                </a:solidFill>
                <a:latin typeface="ＭＳ ゴシック" panose="020B0609070205080204" pitchFamily="49" charset="-128"/>
                <a:ea typeface="ＭＳ ゴシック" panose="020B0609070205080204" pitchFamily="49" charset="-128"/>
              </a:rPr>
              <a:t>、地域の活性化</a:t>
            </a:r>
            <a:r>
              <a:rPr lang="ja-JP" altLang="en-US" sz="2000" dirty="0" smtClean="0">
                <a:solidFill>
                  <a:schemeClr val="tx1"/>
                </a:solidFill>
                <a:latin typeface="ＭＳ ゴシック" panose="020B0609070205080204" pitchFamily="49" charset="-128"/>
                <a:ea typeface="ＭＳ ゴシック" panose="020B0609070205080204" pitchFamily="49" charset="-128"/>
              </a:rPr>
              <a:t>に</a:t>
            </a:r>
            <a:r>
              <a:rPr lang="en-US" altLang="ja-JP" sz="2000" dirty="0" smtClean="0">
                <a:solidFill>
                  <a:schemeClr val="tx1"/>
                </a:solidFill>
                <a:latin typeface="ＭＳ ゴシック" panose="020B0609070205080204" pitchFamily="49" charset="-128"/>
                <a:ea typeface="ＭＳ ゴシック" panose="020B0609070205080204" pitchFamily="49" charset="-128"/>
              </a:rPr>
              <a:t/>
            </a:r>
            <a:br>
              <a:rPr lang="en-US" altLang="ja-JP" sz="2000" dirty="0" smtClean="0">
                <a:solidFill>
                  <a:schemeClr val="tx1"/>
                </a:solidFill>
                <a:latin typeface="ＭＳ ゴシック" panose="020B0609070205080204" pitchFamily="49" charset="-128"/>
                <a:ea typeface="ＭＳ ゴシック" panose="020B0609070205080204" pitchFamily="49" charset="-128"/>
              </a:rPr>
            </a:br>
            <a:r>
              <a:rPr lang="ja-JP" altLang="en-US" sz="2000" dirty="0" smtClean="0">
                <a:solidFill>
                  <a:schemeClr val="tx1"/>
                </a:solidFill>
                <a:latin typeface="ＭＳ ゴシック" panose="020B0609070205080204" pitchFamily="49" charset="-128"/>
                <a:ea typeface="ＭＳ ゴシック" panose="020B0609070205080204" pitchFamily="49" charset="-128"/>
              </a:rPr>
              <a:t>　寄与</a:t>
            </a:r>
            <a:r>
              <a:rPr lang="ja-JP" altLang="en-US" sz="2000" dirty="0">
                <a:solidFill>
                  <a:schemeClr val="tx1"/>
                </a:solidFill>
                <a:latin typeface="ＭＳ ゴシック" panose="020B0609070205080204" pitchFamily="49" charset="-128"/>
                <a:ea typeface="ＭＳ ゴシック" panose="020B0609070205080204" pitchFamily="49" charset="-128"/>
              </a:rPr>
              <a:t>すること</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algn="just">
              <a:spcAft>
                <a:spcPts val="600"/>
              </a:spcAft>
              <a:defRPr/>
            </a:pPr>
            <a:r>
              <a:rPr lang="ja-JP" altLang="en-US" sz="2000" dirty="0" smtClean="0">
                <a:solidFill>
                  <a:schemeClr val="tx1"/>
                </a:solidFill>
                <a:latin typeface="ＭＳ ゴシック" panose="020B0609070205080204" pitchFamily="49" charset="-128"/>
                <a:ea typeface="ＭＳ ゴシック" panose="020B0609070205080204" pitchFamily="49" charset="-128"/>
              </a:rPr>
              <a:t>・広域</a:t>
            </a:r>
            <a:r>
              <a:rPr lang="ja-JP" altLang="en-US" sz="2000" dirty="0">
                <a:solidFill>
                  <a:schemeClr val="tx1"/>
                </a:solidFill>
                <a:latin typeface="ＭＳ ゴシック" panose="020B0609070205080204" pitchFamily="49" charset="-128"/>
                <a:ea typeface="ＭＳ ゴシック" panose="020B0609070205080204" pitchFamily="49" charset="-128"/>
              </a:rPr>
              <a:t>緊急交通路に指定されている国道</a:t>
            </a:r>
            <a:r>
              <a:rPr lang="en-US" altLang="ja-JP" sz="2000" dirty="0">
                <a:solidFill>
                  <a:schemeClr val="tx1"/>
                </a:solidFill>
                <a:latin typeface="ＭＳ ゴシック" panose="020B0609070205080204" pitchFamily="49" charset="-128"/>
                <a:ea typeface="ＭＳ ゴシック" panose="020B0609070205080204" pitchFamily="49" charset="-128"/>
              </a:rPr>
              <a:t>423</a:t>
            </a:r>
            <a:r>
              <a:rPr lang="ja-JP" altLang="en-US" sz="2000" dirty="0">
                <a:solidFill>
                  <a:schemeClr val="tx1"/>
                </a:solidFill>
                <a:latin typeface="ＭＳ ゴシック" panose="020B0609070205080204" pitchFamily="49" charset="-128"/>
                <a:ea typeface="ＭＳ ゴシック" panose="020B0609070205080204" pitchFamily="49" charset="-128"/>
              </a:rPr>
              <a:t>号（新御堂筋）及び大阪</a:t>
            </a:r>
            <a:r>
              <a:rPr lang="ja-JP" altLang="en-US" sz="2000" dirty="0" smtClean="0">
                <a:solidFill>
                  <a:schemeClr val="tx1"/>
                </a:solidFill>
                <a:latin typeface="ＭＳ ゴシック" panose="020B0609070205080204" pitchFamily="49" charset="-128"/>
                <a:ea typeface="ＭＳ ゴシック" panose="020B0609070205080204" pitchFamily="49" charset="-128"/>
              </a:rPr>
              <a:t>高槻</a:t>
            </a:r>
            <a:r>
              <a:rPr lang="en-US" altLang="ja-JP" sz="2000" dirty="0" smtClean="0">
                <a:solidFill>
                  <a:schemeClr val="tx1"/>
                </a:solidFill>
                <a:latin typeface="ＭＳ ゴシック" panose="020B0609070205080204" pitchFamily="49" charset="-128"/>
                <a:ea typeface="ＭＳ ゴシック" panose="020B0609070205080204" pitchFamily="49" charset="-128"/>
              </a:rPr>
              <a:t/>
            </a:r>
            <a:br>
              <a:rPr lang="en-US" altLang="ja-JP" sz="2000" dirty="0" smtClean="0">
                <a:solidFill>
                  <a:schemeClr val="tx1"/>
                </a:solidFill>
                <a:latin typeface="ＭＳ ゴシック" panose="020B0609070205080204" pitchFamily="49" charset="-128"/>
                <a:ea typeface="ＭＳ ゴシック" panose="020B0609070205080204" pitchFamily="49" charset="-128"/>
              </a:rPr>
            </a:br>
            <a:r>
              <a:rPr lang="ja-JP" altLang="en-US" sz="2000" dirty="0" smtClean="0">
                <a:solidFill>
                  <a:schemeClr val="tx1"/>
                </a:solidFill>
                <a:latin typeface="ＭＳ ゴシック" panose="020B0609070205080204" pitchFamily="49" charset="-128"/>
                <a:ea typeface="ＭＳ ゴシック" panose="020B0609070205080204" pitchFamily="49" charset="-128"/>
              </a:rPr>
              <a:t>　京都</a:t>
            </a:r>
            <a:r>
              <a:rPr lang="ja-JP" altLang="en-US" sz="2000" dirty="0">
                <a:solidFill>
                  <a:schemeClr val="tx1"/>
                </a:solidFill>
                <a:latin typeface="ＭＳ ゴシック" panose="020B0609070205080204" pitchFamily="49" charset="-128"/>
                <a:ea typeface="ＭＳ ゴシック" panose="020B0609070205080204" pitchFamily="49" charset="-128"/>
              </a:rPr>
              <a:t>線、指定予定である都市計画道路十三高槻線</a:t>
            </a:r>
            <a:r>
              <a:rPr lang="ja-JP" altLang="en-US" sz="2000" dirty="0" smtClean="0">
                <a:solidFill>
                  <a:schemeClr val="tx1"/>
                </a:solidFill>
                <a:latin typeface="ＭＳ ゴシック" panose="020B0609070205080204" pitchFamily="49" charset="-128"/>
                <a:ea typeface="ＭＳ ゴシック" panose="020B0609070205080204" pitchFamily="49" charset="-128"/>
              </a:rPr>
              <a:t>を接続</a:t>
            </a:r>
            <a:r>
              <a:rPr lang="ja-JP" altLang="en-US" sz="2000" dirty="0">
                <a:solidFill>
                  <a:schemeClr val="tx1"/>
                </a:solidFill>
                <a:latin typeface="ＭＳ ゴシック" panose="020B0609070205080204" pitchFamily="49" charset="-128"/>
                <a:ea typeface="ＭＳ ゴシック" panose="020B0609070205080204" pitchFamily="49" charset="-128"/>
              </a:rPr>
              <a:t>すること</a:t>
            </a:r>
            <a:r>
              <a:rPr lang="ja-JP" altLang="en-US" sz="2000" dirty="0" smtClean="0">
                <a:solidFill>
                  <a:schemeClr val="tx1"/>
                </a:solidFill>
                <a:latin typeface="ＭＳ ゴシック" panose="020B0609070205080204" pitchFamily="49" charset="-128"/>
                <a:ea typeface="ＭＳ ゴシック" panose="020B0609070205080204" pitchFamily="49" charset="-128"/>
              </a:rPr>
              <a:t>に</a:t>
            </a:r>
            <a:r>
              <a:rPr lang="en-US" altLang="ja-JP" sz="2000" dirty="0" smtClean="0">
                <a:solidFill>
                  <a:schemeClr val="tx1"/>
                </a:solidFill>
                <a:latin typeface="ＭＳ ゴシック" panose="020B0609070205080204" pitchFamily="49" charset="-128"/>
                <a:ea typeface="ＭＳ ゴシック" panose="020B0609070205080204" pitchFamily="49" charset="-128"/>
              </a:rPr>
              <a:t/>
            </a:r>
            <a:br>
              <a:rPr lang="en-US" altLang="ja-JP" sz="2000" dirty="0" smtClean="0">
                <a:solidFill>
                  <a:schemeClr val="tx1"/>
                </a:solidFill>
                <a:latin typeface="ＭＳ ゴシック" panose="020B0609070205080204" pitchFamily="49" charset="-128"/>
                <a:ea typeface="ＭＳ ゴシック" panose="020B0609070205080204" pitchFamily="49" charset="-128"/>
              </a:rPr>
            </a:br>
            <a:r>
              <a:rPr lang="ja-JP" altLang="en-US" sz="2000" dirty="0" smtClean="0">
                <a:solidFill>
                  <a:schemeClr val="tx1"/>
                </a:solidFill>
                <a:latin typeface="ＭＳ ゴシック" panose="020B0609070205080204" pitchFamily="49" charset="-128"/>
                <a:ea typeface="ＭＳ ゴシック" panose="020B0609070205080204" pitchFamily="49" charset="-128"/>
              </a:rPr>
              <a:t>　より</a:t>
            </a:r>
            <a:r>
              <a:rPr lang="ja-JP" altLang="en-US" sz="2000" dirty="0">
                <a:solidFill>
                  <a:schemeClr val="tx1"/>
                </a:solidFill>
                <a:latin typeface="ＭＳ ゴシック" panose="020B0609070205080204" pitchFamily="49" charset="-128"/>
                <a:ea typeface="ＭＳ ゴシック" panose="020B0609070205080204" pitchFamily="49" charset="-128"/>
              </a:rPr>
              <a:t>、広域的な道路ネットワークの形成及び防災機能の強化に</a:t>
            </a:r>
            <a:r>
              <a:rPr lang="ja-JP" altLang="en-US" sz="2000" dirty="0" smtClean="0">
                <a:solidFill>
                  <a:schemeClr val="tx1"/>
                </a:solidFill>
                <a:latin typeface="ＭＳ ゴシック" panose="020B0609070205080204" pitchFamily="49" charset="-128"/>
                <a:ea typeface="ＭＳ ゴシック" panose="020B0609070205080204" pitchFamily="49" charset="-128"/>
              </a:rPr>
              <a:t>寄与</a:t>
            </a:r>
            <a:r>
              <a:rPr lang="en-US" altLang="ja-JP" sz="2000" dirty="0" smtClean="0">
                <a:solidFill>
                  <a:schemeClr val="tx1"/>
                </a:solidFill>
                <a:latin typeface="ＭＳ ゴシック" panose="020B0609070205080204" pitchFamily="49" charset="-128"/>
                <a:ea typeface="ＭＳ ゴシック" panose="020B0609070205080204" pitchFamily="49" charset="-128"/>
              </a:rPr>
              <a:t/>
            </a:r>
            <a:br>
              <a:rPr lang="en-US" altLang="ja-JP" sz="2000" dirty="0" smtClean="0">
                <a:solidFill>
                  <a:schemeClr val="tx1"/>
                </a:solidFill>
                <a:latin typeface="ＭＳ ゴシック" panose="020B0609070205080204" pitchFamily="49" charset="-128"/>
                <a:ea typeface="ＭＳ ゴシック" panose="020B0609070205080204" pitchFamily="49" charset="-128"/>
              </a:rPr>
            </a:br>
            <a:r>
              <a:rPr lang="ja-JP" altLang="en-US" sz="2000" dirty="0" smtClean="0">
                <a:solidFill>
                  <a:schemeClr val="tx1"/>
                </a:solidFill>
                <a:latin typeface="ＭＳ ゴシック" panose="020B0609070205080204" pitchFamily="49" charset="-128"/>
                <a:ea typeface="ＭＳ ゴシック" panose="020B0609070205080204" pitchFamily="49" charset="-128"/>
              </a:rPr>
              <a:t>　する</a:t>
            </a:r>
            <a:r>
              <a:rPr lang="ja-JP" altLang="en-US" sz="2000" dirty="0">
                <a:solidFill>
                  <a:schemeClr val="tx1"/>
                </a:solidFill>
                <a:latin typeface="ＭＳ ゴシック" panose="020B0609070205080204" pitchFamily="49" charset="-128"/>
                <a:ea typeface="ＭＳ ゴシック" panose="020B0609070205080204" pitchFamily="49" charset="-128"/>
              </a:rPr>
              <a:t>こと。また、吹田市災害医療</a:t>
            </a:r>
            <a:r>
              <a:rPr lang="ja-JP" altLang="en-US" sz="2000" dirty="0" smtClean="0">
                <a:solidFill>
                  <a:schemeClr val="tx1"/>
                </a:solidFill>
                <a:latin typeface="ＭＳ ゴシック" panose="020B0609070205080204" pitchFamily="49" charset="-128"/>
                <a:ea typeface="ＭＳ ゴシック" panose="020B0609070205080204" pitchFamily="49" charset="-128"/>
              </a:rPr>
              <a:t>センターと</a:t>
            </a:r>
            <a:r>
              <a:rPr lang="ja-JP" altLang="en-US" sz="2000" dirty="0">
                <a:solidFill>
                  <a:schemeClr val="tx1"/>
                </a:solidFill>
                <a:latin typeface="ＭＳ ゴシック" panose="020B0609070205080204" pitchFamily="49" charset="-128"/>
                <a:ea typeface="ＭＳ ゴシック" panose="020B0609070205080204" pitchFamily="49" charset="-128"/>
              </a:rPr>
              <a:t>して指定されている</a:t>
            </a:r>
            <a:r>
              <a:rPr lang="ja-JP" altLang="en-US" sz="2000" dirty="0" smtClean="0">
                <a:solidFill>
                  <a:schemeClr val="tx1"/>
                </a:solidFill>
                <a:latin typeface="ＭＳ ゴシック" panose="020B0609070205080204" pitchFamily="49" charset="-128"/>
                <a:ea typeface="ＭＳ ゴシック" panose="020B0609070205080204" pitchFamily="49" charset="-128"/>
              </a:rPr>
              <a:t>市立</a:t>
            </a:r>
            <a:r>
              <a:rPr lang="en-US" altLang="ja-JP" sz="2000" dirty="0" smtClean="0">
                <a:solidFill>
                  <a:schemeClr val="tx1"/>
                </a:solidFill>
                <a:latin typeface="ＭＳ ゴシック" panose="020B0609070205080204" pitchFamily="49" charset="-128"/>
                <a:ea typeface="ＭＳ ゴシック" panose="020B0609070205080204" pitchFamily="49" charset="-128"/>
              </a:rPr>
              <a:t/>
            </a:r>
            <a:br>
              <a:rPr lang="en-US" altLang="ja-JP" sz="2000" dirty="0" smtClean="0">
                <a:solidFill>
                  <a:schemeClr val="tx1"/>
                </a:solidFill>
                <a:latin typeface="ＭＳ ゴシック" panose="020B0609070205080204" pitchFamily="49" charset="-128"/>
                <a:ea typeface="ＭＳ ゴシック" panose="020B0609070205080204" pitchFamily="49" charset="-128"/>
              </a:rPr>
            </a:br>
            <a:r>
              <a:rPr lang="ja-JP" altLang="en-US" sz="2000" dirty="0" smtClean="0">
                <a:solidFill>
                  <a:schemeClr val="tx1"/>
                </a:solidFill>
                <a:latin typeface="ＭＳ ゴシック" panose="020B0609070205080204" pitchFamily="49" charset="-128"/>
                <a:ea typeface="ＭＳ ゴシック" panose="020B0609070205080204" pitchFamily="49" charset="-128"/>
              </a:rPr>
              <a:t>　吹田</a:t>
            </a:r>
            <a:r>
              <a:rPr lang="ja-JP" altLang="en-US" sz="2000" dirty="0">
                <a:solidFill>
                  <a:schemeClr val="tx1"/>
                </a:solidFill>
                <a:latin typeface="ＭＳ ゴシック" panose="020B0609070205080204" pitchFamily="49" charset="-128"/>
                <a:ea typeface="ＭＳ ゴシック" panose="020B0609070205080204" pitchFamily="49" charset="-128"/>
              </a:rPr>
              <a:t>市民病院などへのアクセスが向上すること</a:t>
            </a: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endParaRPr lang="en-US" altLang="ja-JP" sz="2000" dirty="0" smtClean="0">
              <a:solidFill>
                <a:schemeClr val="tx1"/>
              </a:solidFill>
              <a:latin typeface="ＭＳ ゴシック" panose="020B0609070205080204" pitchFamily="49" charset="-128"/>
              <a:ea typeface="ＭＳ ゴシック" panose="020B0609070205080204" pitchFamily="49" charset="-128"/>
            </a:endParaRPr>
          </a:p>
          <a:p>
            <a:pPr algn="just">
              <a:spcAft>
                <a:spcPts val="600"/>
              </a:spcAft>
              <a:defRPr/>
            </a:pPr>
            <a:r>
              <a:rPr lang="ja-JP" altLang="en-US" sz="2000" dirty="0" smtClean="0">
                <a:solidFill>
                  <a:schemeClr val="tx1"/>
                </a:solidFill>
                <a:latin typeface="ＭＳ ゴシック" panose="020B0609070205080204" pitchFamily="49" charset="-128"/>
                <a:ea typeface="ＭＳ ゴシック" panose="020B0609070205080204" pitchFamily="49" charset="-128"/>
              </a:rPr>
              <a:t>・</a:t>
            </a:r>
            <a:r>
              <a:rPr lang="ja-JP" altLang="en-US" sz="2000" dirty="0">
                <a:solidFill>
                  <a:schemeClr val="tx1"/>
                </a:solidFill>
                <a:latin typeface="ＭＳ ゴシック" panose="020B0609070205080204" pitchFamily="49" charset="-128"/>
                <a:ea typeface="ＭＳ ゴシック" panose="020B0609070205080204" pitchFamily="49" charset="-128"/>
              </a:rPr>
              <a:t>地元市より早期整備要望があること。</a:t>
            </a:r>
          </a:p>
          <a:p>
            <a:pPr algn="just">
              <a:spcAft>
                <a:spcPts val="600"/>
              </a:spcAft>
              <a:defRPr/>
            </a:pPr>
            <a:r>
              <a:rPr lang="ja-JP" altLang="en-US" sz="2000" dirty="0" smtClean="0">
                <a:solidFill>
                  <a:schemeClr val="tx1"/>
                </a:solidFill>
                <a:latin typeface="ＭＳ ゴシック" panose="020B0609070205080204" pitchFamily="49" charset="-128"/>
                <a:ea typeface="ＭＳ ゴシック" panose="020B0609070205080204" pitchFamily="49" charset="-128"/>
              </a:rPr>
              <a:t>  </a:t>
            </a:r>
            <a:endParaRPr lang="ja-JP" altLang="en-US" sz="2000" dirty="0">
              <a:solidFill>
                <a:schemeClr val="tx1"/>
              </a:solidFill>
              <a:latin typeface="ＭＳ ゴシック" panose="020B0609070205080204" pitchFamily="49" charset="-128"/>
              <a:ea typeface="ＭＳ ゴシック" panose="020B0609070205080204" pitchFamily="49" charset="-128"/>
            </a:endParaRPr>
          </a:p>
          <a:p>
            <a:pPr algn="just">
              <a:defRPr/>
            </a:pPr>
            <a:r>
              <a:rPr lang="ja-JP" altLang="en-US" sz="2000" dirty="0" smtClean="0">
                <a:solidFill>
                  <a:schemeClr val="tx1"/>
                </a:solidFill>
                <a:latin typeface="ＭＳ ゴシック" panose="020B0609070205080204" pitchFamily="49" charset="-128"/>
                <a:ea typeface="ＭＳ ゴシック" panose="020B0609070205080204" pitchFamily="49" charset="-128"/>
              </a:rPr>
              <a:t>　以上</a:t>
            </a:r>
            <a:r>
              <a:rPr lang="ja-JP" altLang="en-US" sz="2000" dirty="0">
                <a:solidFill>
                  <a:schemeClr val="tx1"/>
                </a:solidFill>
                <a:latin typeface="ＭＳ ゴシック" panose="020B0609070205080204" pitchFamily="49" charset="-128"/>
                <a:ea typeface="ＭＳ ゴシック" panose="020B0609070205080204" pitchFamily="49" charset="-128"/>
              </a:rPr>
              <a:t>の理由により、本事業を実施する。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r="4311" b="3724"/>
          <a:stretch/>
        </p:blipFill>
        <p:spPr>
          <a:xfrm>
            <a:off x="2946105" y="2721437"/>
            <a:ext cx="5802359" cy="3803907"/>
          </a:xfrm>
          <a:prstGeom prst="rect">
            <a:avLst/>
          </a:prstGeom>
        </p:spPr>
      </p:pic>
      <p:sp>
        <p:nvSpPr>
          <p:cNvPr id="13" name="フリーフォーム 12"/>
          <p:cNvSpPr/>
          <p:nvPr/>
        </p:nvSpPr>
        <p:spPr>
          <a:xfrm>
            <a:off x="4371975" y="2733675"/>
            <a:ext cx="4362450" cy="3762375"/>
          </a:xfrm>
          <a:custGeom>
            <a:avLst/>
            <a:gdLst>
              <a:gd name="connsiteX0" fmla="*/ 0 w 4362450"/>
              <a:gd name="connsiteY0" fmla="*/ 3762375 h 3762375"/>
              <a:gd name="connsiteX1" fmla="*/ 28575 w 4362450"/>
              <a:gd name="connsiteY1" fmla="*/ 3581400 h 3762375"/>
              <a:gd name="connsiteX2" fmla="*/ 561975 w 4362450"/>
              <a:gd name="connsiteY2" fmla="*/ 3209925 h 3762375"/>
              <a:gd name="connsiteX3" fmla="*/ 771525 w 4362450"/>
              <a:gd name="connsiteY3" fmla="*/ 2933700 h 3762375"/>
              <a:gd name="connsiteX4" fmla="*/ 1323975 w 4362450"/>
              <a:gd name="connsiteY4" fmla="*/ 2543175 h 3762375"/>
              <a:gd name="connsiteX5" fmla="*/ 1752600 w 4362450"/>
              <a:gd name="connsiteY5" fmla="*/ 2266950 h 3762375"/>
              <a:gd name="connsiteX6" fmla="*/ 2286000 w 4362450"/>
              <a:gd name="connsiteY6" fmla="*/ 1857375 h 3762375"/>
              <a:gd name="connsiteX7" fmla="*/ 3076575 w 4362450"/>
              <a:gd name="connsiteY7" fmla="*/ 1352550 h 3762375"/>
              <a:gd name="connsiteX8" fmla="*/ 3343275 w 4362450"/>
              <a:gd name="connsiteY8" fmla="*/ 1076325 h 3762375"/>
              <a:gd name="connsiteX9" fmla="*/ 3781425 w 4362450"/>
              <a:gd name="connsiteY9" fmla="*/ 714375 h 3762375"/>
              <a:gd name="connsiteX10" fmla="*/ 4362450 w 4362450"/>
              <a:gd name="connsiteY10" fmla="*/ 0 h 37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62450" h="3762375">
                <a:moveTo>
                  <a:pt x="0" y="3762375"/>
                </a:moveTo>
                <a:lnTo>
                  <a:pt x="28575" y="3581400"/>
                </a:lnTo>
                <a:lnTo>
                  <a:pt x="561975" y="3209925"/>
                </a:lnTo>
                <a:lnTo>
                  <a:pt x="771525" y="2933700"/>
                </a:lnTo>
                <a:lnTo>
                  <a:pt x="1323975" y="2543175"/>
                </a:lnTo>
                <a:lnTo>
                  <a:pt x="1752600" y="2266950"/>
                </a:lnTo>
                <a:lnTo>
                  <a:pt x="2286000" y="1857375"/>
                </a:lnTo>
                <a:lnTo>
                  <a:pt x="3076575" y="1352550"/>
                </a:lnTo>
                <a:lnTo>
                  <a:pt x="3343275" y="1076325"/>
                </a:lnTo>
                <a:lnTo>
                  <a:pt x="3781425" y="714375"/>
                </a:lnTo>
                <a:lnTo>
                  <a:pt x="4362450" y="0"/>
                </a:lnTo>
              </a:path>
            </a:pathLst>
          </a:custGeom>
          <a:noFill/>
          <a:ln w="38100">
            <a:solidFill>
              <a:schemeClr val="bg1">
                <a:lumMod val="50000"/>
                <a:alpha val="6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
        <p:nvSpPr>
          <p:cNvPr id="11" name="フリーフォーム 10"/>
          <p:cNvSpPr/>
          <p:nvPr/>
        </p:nvSpPr>
        <p:spPr>
          <a:xfrm>
            <a:off x="4603750" y="3289300"/>
            <a:ext cx="1854200" cy="2470150"/>
          </a:xfrm>
          <a:custGeom>
            <a:avLst/>
            <a:gdLst>
              <a:gd name="connsiteX0" fmla="*/ 0 w 1854200"/>
              <a:gd name="connsiteY0" fmla="*/ 2470150 h 2470150"/>
              <a:gd name="connsiteX1" fmla="*/ 285750 w 1854200"/>
              <a:gd name="connsiteY1" fmla="*/ 2184400 h 2470150"/>
              <a:gd name="connsiteX2" fmla="*/ 539750 w 1854200"/>
              <a:gd name="connsiteY2" fmla="*/ 1962150 h 2470150"/>
              <a:gd name="connsiteX3" fmla="*/ 819150 w 1854200"/>
              <a:gd name="connsiteY3" fmla="*/ 1346200 h 2470150"/>
              <a:gd name="connsiteX4" fmla="*/ 920750 w 1854200"/>
              <a:gd name="connsiteY4" fmla="*/ 1206500 h 2470150"/>
              <a:gd name="connsiteX5" fmla="*/ 1168400 w 1854200"/>
              <a:gd name="connsiteY5" fmla="*/ 1003300 h 2470150"/>
              <a:gd name="connsiteX6" fmla="*/ 1568450 w 1854200"/>
              <a:gd name="connsiteY6" fmla="*/ 660400 h 2470150"/>
              <a:gd name="connsiteX7" fmla="*/ 1720850 w 1854200"/>
              <a:gd name="connsiteY7" fmla="*/ 400050 h 2470150"/>
              <a:gd name="connsiteX8" fmla="*/ 1854200 w 1854200"/>
              <a:gd name="connsiteY8" fmla="*/ 0 h 247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4200" h="2470150">
                <a:moveTo>
                  <a:pt x="0" y="2470150"/>
                </a:moveTo>
                <a:lnTo>
                  <a:pt x="285750" y="2184400"/>
                </a:lnTo>
                <a:lnTo>
                  <a:pt x="539750" y="1962150"/>
                </a:lnTo>
                <a:lnTo>
                  <a:pt x="819150" y="1346200"/>
                </a:lnTo>
                <a:lnTo>
                  <a:pt x="920750" y="1206500"/>
                </a:lnTo>
                <a:lnTo>
                  <a:pt x="1168400" y="1003300"/>
                </a:lnTo>
                <a:lnTo>
                  <a:pt x="1568450" y="660400"/>
                </a:lnTo>
                <a:lnTo>
                  <a:pt x="1720850" y="400050"/>
                </a:lnTo>
                <a:lnTo>
                  <a:pt x="1854200" y="0"/>
                </a:lnTo>
              </a:path>
            </a:pathLst>
          </a:custGeom>
          <a:noFill/>
          <a:ln w="38100">
            <a:solidFill>
              <a:schemeClr val="bg1">
                <a:lumMod val="50000"/>
                <a:alpha val="6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フリーフォーム 11"/>
          <p:cNvSpPr/>
          <p:nvPr/>
        </p:nvSpPr>
        <p:spPr>
          <a:xfrm>
            <a:off x="6457950" y="2736850"/>
            <a:ext cx="76200" cy="552450"/>
          </a:xfrm>
          <a:custGeom>
            <a:avLst/>
            <a:gdLst>
              <a:gd name="connsiteX0" fmla="*/ 0 w 82550"/>
              <a:gd name="connsiteY0" fmla="*/ 533400 h 533400"/>
              <a:gd name="connsiteX1" fmla="*/ 82550 w 82550"/>
              <a:gd name="connsiteY1" fmla="*/ 0 h 533400"/>
            </a:gdLst>
            <a:ahLst/>
            <a:cxnLst>
              <a:cxn ang="0">
                <a:pos x="connsiteX0" y="connsiteY0"/>
              </a:cxn>
              <a:cxn ang="0">
                <a:pos x="connsiteX1" y="connsiteY1"/>
              </a:cxn>
            </a:cxnLst>
            <a:rect l="l" t="t" r="r" b="b"/>
            <a:pathLst>
              <a:path w="82550" h="533400">
                <a:moveTo>
                  <a:pt x="0" y="533400"/>
                </a:moveTo>
                <a:lnTo>
                  <a:pt x="82550" y="0"/>
                </a:lnTo>
              </a:path>
            </a:pathLst>
          </a:custGeom>
          <a:noFill/>
          <a:ln w="38100">
            <a:solidFill>
              <a:schemeClr val="bg1">
                <a:lumMod val="50000"/>
                <a:alpha val="6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410" name="正方形/長方形 4"/>
          <p:cNvSpPr>
            <a:spLocks noChangeArrowheads="1"/>
          </p:cNvSpPr>
          <p:nvPr/>
        </p:nvSpPr>
        <p:spPr bwMode="auto">
          <a:xfrm>
            <a:off x="0" y="548680"/>
            <a:ext cx="914400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dirty="0">
                <a:latin typeface="Arial" panose="020B0604020202020204" pitchFamily="34" charset="0"/>
              </a:rPr>
              <a:t>■事業目的</a:t>
            </a:r>
            <a:endParaRPr lang="en-US" altLang="ja-JP" sz="1600" b="1" dirty="0">
              <a:latin typeface="Arial" panose="020B0604020202020204" pitchFamily="34" charset="0"/>
            </a:endParaRPr>
          </a:p>
          <a:p>
            <a:pPr>
              <a:buNone/>
            </a:pPr>
            <a:r>
              <a:rPr lang="ja-JP" altLang="en-US" sz="1400" dirty="0">
                <a:latin typeface="ＭＳ ゴシック" panose="020B0609070205080204" pitchFamily="49" charset="-128"/>
                <a:ea typeface="ＭＳ ゴシック" panose="020B0609070205080204" pitchFamily="49" charset="-128"/>
              </a:rPr>
              <a:t>　本路線は</a:t>
            </a:r>
            <a:r>
              <a:rPr lang="ja-JP" altLang="en-US" sz="1400" dirty="0" smtClean="0">
                <a:latin typeface="ＭＳ ゴシック" panose="020B0609070205080204" pitchFamily="49" charset="-128"/>
                <a:ea typeface="ＭＳ ゴシック" panose="020B0609070205080204" pitchFamily="49" charset="-128"/>
              </a:rPr>
              <a:t>、国道</a:t>
            </a:r>
            <a:r>
              <a:rPr lang="en-US" altLang="ja-JP" sz="1400" dirty="0" smtClean="0">
                <a:latin typeface="ＭＳ ゴシック" panose="020B0609070205080204" pitchFamily="49" charset="-128"/>
                <a:ea typeface="ＭＳ ゴシック" panose="020B0609070205080204" pitchFamily="49" charset="-128"/>
              </a:rPr>
              <a:t>423</a:t>
            </a:r>
            <a:r>
              <a:rPr lang="ja-JP" altLang="en-US" sz="1400" dirty="0" smtClean="0">
                <a:latin typeface="ＭＳ ゴシック" panose="020B0609070205080204" pitchFamily="49" charset="-128"/>
                <a:ea typeface="ＭＳ ゴシック" panose="020B0609070205080204" pitchFamily="49" charset="-128"/>
              </a:rPr>
              <a:t>号（新御堂筋）及び府道大阪高槻京都線、</a:t>
            </a:r>
            <a:r>
              <a:rPr lang="ja-JP" altLang="en-US" sz="1400" dirty="0">
                <a:latin typeface="ＭＳ ゴシック" panose="020B0609070205080204" pitchFamily="49" charset="-128"/>
                <a:ea typeface="ＭＳ ゴシック" panose="020B0609070205080204" pitchFamily="49" charset="-128"/>
              </a:rPr>
              <a:t>都市計画道路十三高槻線を結ぶ北摂地域の重要な幹線道路である</a:t>
            </a:r>
            <a:r>
              <a:rPr lang="ja-JP" altLang="en-US" sz="1400" dirty="0" smtClean="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a:p>
            <a:pPr>
              <a:buNone/>
            </a:pPr>
            <a:r>
              <a:rPr lang="ja-JP" altLang="en-US" sz="1400" dirty="0" smtClean="0">
                <a:latin typeface="ＭＳ ゴシック" panose="020B0609070205080204" pitchFamily="49" charset="-128"/>
                <a:ea typeface="ＭＳ ゴシック" panose="020B0609070205080204" pitchFamily="49" charset="-128"/>
              </a:rPr>
              <a:t>　本事業</a:t>
            </a:r>
            <a:r>
              <a:rPr lang="ja-JP" altLang="en-US" sz="1400" dirty="0">
                <a:latin typeface="ＭＳ ゴシック" panose="020B0609070205080204" pitchFamily="49" charset="-128"/>
                <a:ea typeface="ＭＳ ゴシック" panose="020B0609070205080204" pitchFamily="49" charset="-128"/>
              </a:rPr>
              <a:t>は</a:t>
            </a:r>
            <a:r>
              <a:rPr lang="ja-JP" altLang="en-US" sz="1400" dirty="0" smtClean="0">
                <a:latin typeface="ＭＳ ゴシック" panose="020B0609070205080204" pitchFamily="49" charset="-128"/>
                <a:ea typeface="ＭＳ ゴシック" panose="020B0609070205080204" pitchFamily="49" charset="-128"/>
              </a:rPr>
              <a:t>、現在事業中の豊中岸部線（岸</a:t>
            </a:r>
            <a:r>
              <a:rPr lang="ja-JP" altLang="en-US" sz="1400" dirty="0">
                <a:latin typeface="ＭＳ ゴシック" panose="020B0609070205080204" pitchFamily="49" charset="-128"/>
                <a:ea typeface="ＭＳ ゴシック" panose="020B0609070205080204" pitchFamily="49" charset="-128"/>
              </a:rPr>
              <a:t>部</a:t>
            </a:r>
            <a:r>
              <a:rPr lang="ja-JP" altLang="en-US" sz="1400" dirty="0" smtClean="0">
                <a:latin typeface="ＭＳ ゴシック" panose="020B0609070205080204" pitchFamily="49" charset="-128"/>
                <a:ea typeface="ＭＳ ゴシック" panose="020B0609070205080204" pitchFamily="49" charset="-128"/>
              </a:rPr>
              <a:t>南工区）と併せて未整備区間を整備すること</a:t>
            </a:r>
            <a:r>
              <a:rPr lang="ja-JP" altLang="en-US" sz="1400" dirty="0">
                <a:latin typeface="ＭＳ ゴシック" panose="020B0609070205080204" pitchFamily="49" charset="-128"/>
                <a:ea typeface="ＭＳ ゴシック" panose="020B0609070205080204" pitchFamily="49" charset="-128"/>
              </a:rPr>
              <a:t>により</a:t>
            </a:r>
            <a:r>
              <a:rPr lang="ja-JP" altLang="en-US" sz="1400" dirty="0" smtClean="0">
                <a:latin typeface="ＭＳ ゴシック" panose="020B0609070205080204" pitchFamily="49" charset="-128"/>
                <a:ea typeface="ＭＳ ゴシック" panose="020B0609070205080204" pitchFamily="49" charset="-128"/>
              </a:rPr>
              <a:t>、慢性的な北摂地域の交通渋滞の解消を目的とする。</a:t>
            </a:r>
            <a:endParaRPr lang="ja-JP" altLang="en-US" sz="1400" dirty="0">
              <a:latin typeface="ＭＳ ゴシック" panose="020B0609070205080204" pitchFamily="49" charset="-128"/>
              <a:ea typeface="ＭＳ ゴシック" panose="020B0609070205080204" pitchFamily="49" charset="-128"/>
            </a:endParaRPr>
          </a:p>
          <a:p>
            <a:pPr>
              <a:buNone/>
            </a:pPr>
            <a:r>
              <a:rPr lang="ja-JP" altLang="en-US" sz="1400" dirty="0" smtClean="0">
                <a:latin typeface="ＭＳ ゴシック" panose="020B0609070205080204" pitchFamily="49" charset="-128"/>
                <a:ea typeface="ＭＳ ゴシック" panose="020B0609070205080204" pitchFamily="49" charset="-128"/>
              </a:rPr>
              <a:t>　また、広域緊急交通路に指定されている国道</a:t>
            </a:r>
            <a:r>
              <a:rPr lang="en-US" altLang="ja-JP" sz="1400" dirty="0" smtClean="0">
                <a:latin typeface="ＭＳ ゴシック" panose="020B0609070205080204" pitchFamily="49" charset="-128"/>
                <a:ea typeface="ＭＳ ゴシック" panose="020B0609070205080204" pitchFamily="49" charset="-128"/>
              </a:rPr>
              <a:t>423</a:t>
            </a:r>
            <a:r>
              <a:rPr lang="ja-JP" altLang="en-US" sz="1400" dirty="0" smtClean="0">
                <a:latin typeface="ＭＳ ゴシック" panose="020B0609070205080204" pitchFamily="49" charset="-128"/>
                <a:ea typeface="ＭＳ ゴシック" panose="020B0609070205080204" pitchFamily="49" charset="-128"/>
              </a:rPr>
              <a:t>号（新御堂筋）及び府道大阪高槻京都線、指定予定である都市計画道路十三高槻線を接続することにより、広域的な道路ネットワークの形成及び防災機能の強化を図るものである。</a:t>
            </a:r>
            <a:endParaRPr lang="ja-JP" altLang="en-US" sz="1400" dirty="0">
              <a:latin typeface="ＭＳ ゴシック" panose="020B0609070205080204" pitchFamily="49" charset="-128"/>
              <a:ea typeface="ＭＳ ゴシック" panose="020B0609070205080204" pitchFamily="49" charset="-128"/>
            </a:endParaRPr>
          </a:p>
        </p:txBody>
      </p:sp>
      <p:sp>
        <p:nvSpPr>
          <p:cNvPr id="17411"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0A23C0B9-8B27-4A8A-A23A-3C1C7D2FB84B}" type="slidenum">
              <a:rPr lang="ja-JP" altLang="en-US" sz="2000" smtClean="0">
                <a:latin typeface="Arial" panose="020B0604020202020204" pitchFamily="34" charset="0"/>
              </a:rPr>
              <a:pPr>
                <a:spcBef>
                  <a:spcPct val="0"/>
                </a:spcBef>
                <a:buFontTx/>
                <a:buNone/>
              </a:pPr>
              <a:t>2</a:t>
            </a:fld>
            <a:endParaRPr lang="ja-JP" altLang="en-US" sz="2000" smtClean="0">
              <a:latin typeface="Arial" panose="020B0604020202020204" pitchFamily="34" charset="0"/>
            </a:endParaRPr>
          </a:p>
        </p:txBody>
      </p:sp>
      <p:sp>
        <p:nvSpPr>
          <p:cNvPr id="2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１．事業概要</a:t>
            </a:r>
          </a:p>
        </p:txBody>
      </p:sp>
      <p:sp>
        <p:nvSpPr>
          <p:cNvPr id="17413" name="正方形/長方形 2"/>
          <p:cNvSpPr>
            <a:spLocks noChangeArrowheads="1"/>
          </p:cNvSpPr>
          <p:nvPr/>
        </p:nvSpPr>
        <p:spPr bwMode="auto">
          <a:xfrm>
            <a:off x="52388" y="2565400"/>
            <a:ext cx="14239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latin typeface="ＭＳ ゴシック" panose="020B0609070205080204" pitchFamily="49" charset="-128"/>
                <a:ea typeface="ＭＳ ゴシック" panose="020B0609070205080204" pitchFamily="49" charset="-128"/>
              </a:rPr>
              <a:t>■路線位置図</a:t>
            </a:r>
          </a:p>
        </p:txBody>
      </p:sp>
      <p:sp>
        <p:nvSpPr>
          <p:cNvPr id="17414" name="円/楕円 5"/>
          <p:cNvSpPr>
            <a:spLocks noChangeArrowheads="1"/>
          </p:cNvSpPr>
          <p:nvPr/>
        </p:nvSpPr>
        <p:spPr bwMode="auto">
          <a:xfrm>
            <a:off x="1900238" y="3879850"/>
            <a:ext cx="26987" cy="34925"/>
          </a:xfrm>
          <a:prstGeom prst="ellipse">
            <a:avLst/>
          </a:prstGeom>
          <a:solidFill>
            <a:srgbClr val="FF0000"/>
          </a:solidFill>
          <a:ln w="57150" algn="ctr">
            <a:solidFill>
              <a:srgbClr val="FF0000"/>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endParaRPr lang="ja-JP" altLang="en-US" sz="1800">
              <a:solidFill>
                <a:schemeClr val="tx2"/>
              </a:solidFill>
              <a:latin typeface="Arial" panose="020B0604020202020204" pitchFamily="34" charset="0"/>
            </a:endParaRPr>
          </a:p>
        </p:txBody>
      </p:sp>
      <p:grpSp>
        <p:nvGrpSpPr>
          <p:cNvPr id="17415" name="グループ化 29"/>
          <p:cNvGrpSpPr>
            <a:grpSpLocks/>
          </p:cNvGrpSpPr>
          <p:nvPr/>
        </p:nvGrpSpPr>
        <p:grpSpPr bwMode="auto">
          <a:xfrm>
            <a:off x="520700" y="2882900"/>
            <a:ext cx="2098675" cy="2770188"/>
            <a:chOff x="520700" y="2803277"/>
            <a:chExt cx="2098675" cy="2770188"/>
          </a:xfrm>
        </p:grpSpPr>
        <p:pic>
          <p:nvPicPr>
            <p:cNvPr id="17462"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700" y="2803277"/>
              <a:ext cx="2098675" cy="2770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7463" name="グループ化 20"/>
            <p:cNvGrpSpPr>
              <a:grpSpLocks/>
            </p:cNvGrpSpPr>
            <p:nvPr/>
          </p:nvGrpSpPr>
          <p:grpSpPr bwMode="auto">
            <a:xfrm>
              <a:off x="560711" y="3816902"/>
              <a:ext cx="1339036" cy="406732"/>
              <a:chOff x="441298" y="4701815"/>
              <a:chExt cx="1338861" cy="406727"/>
            </a:xfrm>
          </p:grpSpPr>
          <p:cxnSp>
            <p:nvCxnSpPr>
              <p:cNvPr id="79" name="直線コネクタ 78"/>
              <p:cNvCxnSpPr/>
              <p:nvPr/>
            </p:nvCxnSpPr>
            <p:spPr bwMode="auto">
              <a:xfrm>
                <a:off x="647323" y="5066136"/>
                <a:ext cx="757138" cy="0"/>
              </a:xfrm>
              <a:prstGeom prst="line">
                <a:avLst/>
              </a:prstGeom>
              <a:ln w="22225" cmpd="sng">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17465" name="テキスト ボックス 8"/>
              <p:cNvSpPr txBox="1">
                <a:spLocks noChangeArrowheads="1"/>
              </p:cNvSpPr>
              <p:nvPr/>
            </p:nvSpPr>
            <p:spPr bwMode="auto">
              <a:xfrm>
                <a:off x="441298" y="4862324"/>
                <a:ext cx="1211104" cy="24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000" dirty="0" smtClean="0">
                    <a:latin typeface="Arial" panose="020B0604020202020204" pitchFamily="34" charset="0"/>
                  </a:rPr>
                  <a:t>事業箇所</a:t>
                </a:r>
                <a:endParaRPr lang="ja-JP" altLang="en-US" sz="1000" dirty="0">
                  <a:latin typeface="Arial" panose="020B0604020202020204" pitchFamily="34" charset="0"/>
                </a:endParaRPr>
              </a:p>
            </p:txBody>
          </p:sp>
          <p:cxnSp>
            <p:nvCxnSpPr>
              <p:cNvPr id="77" name="直線コネクタ 76"/>
              <p:cNvCxnSpPr/>
              <p:nvPr/>
            </p:nvCxnSpPr>
            <p:spPr bwMode="auto">
              <a:xfrm flipH="1">
                <a:off x="1399700" y="4702603"/>
                <a:ext cx="380950" cy="371470"/>
              </a:xfrm>
              <a:prstGeom prst="line">
                <a:avLst/>
              </a:prstGeom>
              <a:ln w="22225" cmpd="sng">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grpSp>
      <p:grpSp>
        <p:nvGrpSpPr>
          <p:cNvPr id="17416" name="グループ化 57"/>
          <p:cNvGrpSpPr>
            <a:grpSpLocks/>
          </p:cNvGrpSpPr>
          <p:nvPr/>
        </p:nvGrpSpPr>
        <p:grpSpPr bwMode="auto">
          <a:xfrm>
            <a:off x="1014413" y="5697539"/>
            <a:ext cx="1604962" cy="809422"/>
            <a:chOff x="5903913" y="679451"/>
            <a:chExt cx="1604962" cy="809423"/>
          </a:xfrm>
        </p:grpSpPr>
        <p:sp>
          <p:nvSpPr>
            <p:cNvPr id="59" name="テキスト ボックス 17"/>
            <p:cNvSpPr txBox="1"/>
            <p:nvPr/>
          </p:nvSpPr>
          <p:spPr>
            <a:xfrm>
              <a:off x="5903913" y="679451"/>
              <a:ext cx="1604962" cy="809423"/>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smtClean="0"/>
                <a:t>凡例</a:t>
              </a:r>
              <a:endParaRPr lang="en-US" altLang="ja-JP" dirty="0"/>
            </a:p>
            <a:p>
              <a:pPr>
                <a:defRPr/>
              </a:pPr>
              <a:r>
                <a:rPr lang="ja-JP" altLang="en-US" dirty="0"/>
                <a:t>　　　　　  事業区間</a:t>
              </a:r>
              <a:endParaRPr lang="en-US" altLang="ja-JP" dirty="0"/>
            </a:p>
            <a:p>
              <a:pPr>
                <a:defRPr/>
              </a:pPr>
              <a:r>
                <a:rPr lang="ja-JP" altLang="en-US" dirty="0"/>
                <a:t>　　　　　  整備中区間</a:t>
              </a:r>
              <a:endParaRPr lang="en-US" altLang="ja-JP" dirty="0"/>
            </a:p>
            <a:p>
              <a:pPr>
                <a:defRPr/>
              </a:pPr>
              <a:r>
                <a:rPr lang="ja-JP" altLang="en-US" dirty="0"/>
                <a:t>　　　　　  整備済み</a:t>
              </a:r>
              <a:r>
                <a:rPr lang="ja-JP" altLang="en-US" dirty="0" smtClean="0"/>
                <a:t>区間</a:t>
              </a:r>
              <a:endParaRPr lang="en-US" altLang="ja-JP" dirty="0"/>
            </a:p>
          </p:txBody>
        </p:sp>
        <p:cxnSp>
          <p:nvCxnSpPr>
            <p:cNvPr id="17458" name="直線コネクタ 122"/>
            <p:cNvCxnSpPr>
              <a:cxnSpLocks noChangeShapeType="1"/>
            </p:cNvCxnSpPr>
            <p:nvPr/>
          </p:nvCxnSpPr>
          <p:spPr bwMode="auto">
            <a:xfrm>
              <a:off x="5957888" y="1030288"/>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459" name="直線コネクタ 123"/>
            <p:cNvCxnSpPr>
              <a:cxnSpLocks noChangeShapeType="1"/>
            </p:cNvCxnSpPr>
            <p:nvPr/>
          </p:nvCxnSpPr>
          <p:spPr bwMode="auto">
            <a:xfrm>
              <a:off x="5967413" y="1346200"/>
              <a:ext cx="474662" cy="0"/>
            </a:xfrm>
            <a:prstGeom prst="line">
              <a:avLst/>
            </a:prstGeom>
            <a:noFill/>
            <a:ln w="508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460" name="直線コネクタ 124"/>
            <p:cNvCxnSpPr>
              <a:cxnSpLocks noChangeShapeType="1"/>
            </p:cNvCxnSpPr>
            <p:nvPr/>
          </p:nvCxnSpPr>
          <p:spPr bwMode="auto">
            <a:xfrm>
              <a:off x="5962650" y="1187450"/>
              <a:ext cx="474663"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7417" name="グループ化 1"/>
          <p:cNvGrpSpPr>
            <a:grpSpLocks/>
          </p:cNvGrpSpPr>
          <p:nvPr/>
        </p:nvGrpSpPr>
        <p:grpSpPr bwMode="auto">
          <a:xfrm>
            <a:off x="3131840" y="2735263"/>
            <a:ext cx="5489873" cy="3625848"/>
            <a:chOff x="3131840" y="2735263"/>
            <a:chExt cx="5489873" cy="3625848"/>
          </a:xfrm>
        </p:grpSpPr>
        <p:sp>
          <p:nvSpPr>
            <p:cNvPr id="17419" name="フリーフォーム 159"/>
            <p:cNvSpPr>
              <a:spLocks/>
            </p:cNvSpPr>
            <p:nvPr/>
          </p:nvSpPr>
          <p:spPr bwMode="auto">
            <a:xfrm>
              <a:off x="5449888" y="4638675"/>
              <a:ext cx="330200" cy="276225"/>
            </a:xfrm>
            <a:custGeom>
              <a:avLst/>
              <a:gdLst>
                <a:gd name="T0" fmla="*/ 0 w 307052"/>
                <a:gd name="T1" fmla="*/ 0 h 263794"/>
                <a:gd name="T2" fmla="*/ 2922347 w 307052"/>
                <a:gd name="T3" fmla="*/ 1099521 h 263794"/>
                <a:gd name="T4" fmla="*/ 0 60000 65536"/>
                <a:gd name="T5" fmla="*/ 0 60000 65536"/>
              </a:gdLst>
              <a:ahLst/>
              <a:cxnLst>
                <a:cxn ang="T4">
                  <a:pos x="T0" y="T1"/>
                </a:cxn>
                <a:cxn ang="T5">
                  <a:pos x="T2" y="T3"/>
                </a:cxn>
              </a:cxnLst>
              <a:rect l="0" t="0" r="r" b="b"/>
              <a:pathLst>
                <a:path w="307052" h="263794">
                  <a:moveTo>
                    <a:pt x="0" y="0"/>
                  </a:moveTo>
                  <a:cubicBezTo>
                    <a:pt x="58987" y="47552"/>
                    <a:pt x="226352" y="168771"/>
                    <a:pt x="307052" y="263794"/>
                  </a:cubicBezTo>
                </a:path>
              </a:pathLst>
            </a:custGeom>
            <a:noFill/>
            <a:ln w="635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7420" name="フリーフォーム 158"/>
            <p:cNvSpPr>
              <a:spLocks/>
            </p:cNvSpPr>
            <p:nvPr/>
          </p:nvSpPr>
          <p:spPr bwMode="auto">
            <a:xfrm>
              <a:off x="5780088" y="4913313"/>
              <a:ext cx="174625" cy="214312"/>
            </a:xfrm>
            <a:custGeom>
              <a:avLst/>
              <a:gdLst>
                <a:gd name="T0" fmla="*/ 0 w 189990"/>
                <a:gd name="T1" fmla="*/ 0 h 275616"/>
                <a:gd name="T2" fmla="*/ 69 w 189990"/>
                <a:gd name="T3" fmla="*/ 2 h 275616"/>
                <a:gd name="T4" fmla="*/ 0 60000 65536"/>
                <a:gd name="T5" fmla="*/ 0 60000 65536"/>
              </a:gdLst>
              <a:ahLst/>
              <a:cxnLst>
                <a:cxn ang="T4">
                  <a:pos x="T0" y="T1"/>
                </a:cxn>
                <a:cxn ang="T5">
                  <a:pos x="T2" y="T3"/>
                </a:cxn>
              </a:cxnLst>
              <a:rect l="0" t="0" r="r" b="b"/>
              <a:pathLst>
                <a:path w="189990" h="275616">
                  <a:moveTo>
                    <a:pt x="0" y="0"/>
                  </a:moveTo>
                  <a:cubicBezTo>
                    <a:pt x="56874" y="66332"/>
                    <a:pt x="93359" y="107318"/>
                    <a:pt x="189990" y="275616"/>
                  </a:cubicBezTo>
                </a:path>
              </a:pathLst>
            </a:custGeom>
            <a:noFill/>
            <a:ln w="63500" cmpd="tri"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cxnSp>
          <p:nvCxnSpPr>
            <p:cNvPr id="17421" name="直線矢印コネクタ 152"/>
            <p:cNvCxnSpPr>
              <a:cxnSpLocks noChangeShapeType="1"/>
            </p:cNvCxnSpPr>
            <p:nvPr/>
          </p:nvCxnSpPr>
          <p:spPr bwMode="auto">
            <a:xfrm>
              <a:off x="5207168" y="4202112"/>
              <a:ext cx="385763" cy="204787"/>
            </a:xfrm>
            <a:prstGeom prst="straightConnector1">
              <a:avLst/>
            </a:prstGeom>
            <a:noFill/>
            <a:ln w="25400" algn="ctr">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422" name="直線コネクタ 153"/>
            <p:cNvCxnSpPr>
              <a:cxnSpLocks noChangeShapeType="1"/>
            </p:cNvCxnSpPr>
            <p:nvPr/>
          </p:nvCxnSpPr>
          <p:spPr bwMode="auto">
            <a:xfrm flipV="1">
              <a:off x="5478631" y="4300537"/>
              <a:ext cx="136525" cy="24288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423" name="直線コネクタ 154"/>
            <p:cNvCxnSpPr>
              <a:cxnSpLocks noChangeShapeType="1"/>
            </p:cNvCxnSpPr>
            <p:nvPr/>
          </p:nvCxnSpPr>
          <p:spPr bwMode="auto">
            <a:xfrm flipV="1">
              <a:off x="5110331" y="4103687"/>
              <a:ext cx="157162" cy="29051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6" name="テキスト ボックス 134"/>
            <p:cNvSpPr txBox="1"/>
            <p:nvPr/>
          </p:nvSpPr>
          <p:spPr bwMode="auto">
            <a:xfrm>
              <a:off x="5163284" y="3670299"/>
              <a:ext cx="873125" cy="400050"/>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200" dirty="0" smtClean="0">
                  <a:solidFill>
                    <a:srgbClr val="FF0000"/>
                  </a:solidFill>
                </a:rPr>
                <a:t>岸部北工区</a:t>
              </a:r>
              <a:endParaRPr lang="en-US" altLang="ja-JP" sz="1200" dirty="0" smtClean="0">
                <a:solidFill>
                  <a:srgbClr val="FF0000"/>
                </a:solidFill>
              </a:endParaRPr>
            </a:p>
            <a:p>
              <a:pPr algn="ctr">
                <a:defRPr/>
              </a:pPr>
              <a:r>
                <a:rPr lang="en-US" altLang="ja-JP" sz="1200" dirty="0">
                  <a:solidFill>
                    <a:srgbClr val="FF0000"/>
                  </a:solidFill>
                </a:rPr>
                <a:t>L</a:t>
              </a:r>
              <a:r>
                <a:rPr lang="ja-JP" altLang="en-US" sz="1200" dirty="0" smtClean="0">
                  <a:solidFill>
                    <a:srgbClr val="FF0000"/>
                  </a:solidFill>
                </a:rPr>
                <a:t>＝</a:t>
              </a:r>
              <a:r>
                <a:rPr lang="en-US" altLang="ja-JP" sz="1200" dirty="0" smtClean="0">
                  <a:solidFill>
                    <a:srgbClr val="FF0000"/>
                  </a:solidFill>
                </a:rPr>
                <a:t>0.9km</a:t>
              </a:r>
              <a:endParaRPr lang="ja-JP" altLang="en-US" sz="1200" dirty="0">
                <a:solidFill>
                  <a:srgbClr val="FF0000"/>
                </a:solidFill>
              </a:endParaRPr>
            </a:p>
          </p:txBody>
        </p:sp>
        <p:sp>
          <p:nvSpPr>
            <p:cNvPr id="68" name="テキスト ボックス 134"/>
            <p:cNvSpPr txBox="1"/>
            <p:nvPr/>
          </p:nvSpPr>
          <p:spPr bwMode="auto">
            <a:xfrm>
              <a:off x="5453793" y="5995987"/>
              <a:ext cx="1501473" cy="365124"/>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00" dirty="0" smtClean="0">
                  <a:solidFill>
                    <a:schemeClr val="tx1"/>
                  </a:solidFill>
                </a:rPr>
                <a:t>(</a:t>
              </a:r>
              <a:r>
                <a:rPr lang="ja-JP" altLang="en-US" sz="900" dirty="0" smtClean="0">
                  <a:solidFill>
                    <a:schemeClr val="tx1"/>
                  </a:solidFill>
                </a:rPr>
                <a:t>都</a:t>
              </a:r>
              <a:r>
                <a:rPr lang="en-US" altLang="ja-JP" sz="900" dirty="0" smtClean="0">
                  <a:solidFill>
                    <a:schemeClr val="tx1"/>
                  </a:solidFill>
                </a:rPr>
                <a:t>)</a:t>
              </a:r>
              <a:r>
                <a:rPr lang="ja-JP" altLang="en-US" sz="900" dirty="0" smtClean="0">
                  <a:solidFill>
                    <a:schemeClr val="tx1"/>
                  </a:solidFill>
                </a:rPr>
                <a:t>十三高槻線</a:t>
              </a:r>
              <a:r>
                <a:rPr lang="en-US" altLang="ja-JP" sz="900" dirty="0" smtClean="0">
                  <a:solidFill>
                    <a:schemeClr val="tx1"/>
                  </a:solidFill>
                </a:rPr>
                <a:t>(</a:t>
              </a:r>
              <a:r>
                <a:rPr lang="ja-JP" altLang="en-US" sz="900" dirty="0" smtClean="0">
                  <a:solidFill>
                    <a:schemeClr val="tx1"/>
                  </a:solidFill>
                </a:rPr>
                <a:t>正雀工区</a:t>
              </a:r>
              <a:r>
                <a:rPr lang="en-US" altLang="ja-JP" sz="900" dirty="0" smtClean="0">
                  <a:solidFill>
                    <a:schemeClr val="tx1"/>
                  </a:solidFill>
                </a:rPr>
                <a:t>)</a:t>
              </a:r>
            </a:p>
            <a:p>
              <a:pPr algn="ctr">
                <a:defRPr/>
              </a:pPr>
              <a:r>
                <a:rPr lang="en-US" altLang="ja-JP" sz="900" dirty="0" smtClean="0">
                  <a:solidFill>
                    <a:schemeClr val="tx1"/>
                  </a:solidFill>
                </a:rPr>
                <a:t>R5</a:t>
              </a:r>
              <a:r>
                <a:rPr lang="ja-JP" altLang="en-US" sz="900" dirty="0" smtClean="0">
                  <a:solidFill>
                    <a:schemeClr val="tx1"/>
                  </a:solidFill>
                </a:rPr>
                <a:t>年度本線</a:t>
              </a:r>
              <a:r>
                <a:rPr lang="ja-JP" altLang="en-US" sz="900" dirty="0">
                  <a:solidFill>
                    <a:schemeClr val="tx1"/>
                  </a:solidFill>
                </a:rPr>
                <a:t>開通</a:t>
              </a:r>
              <a:r>
                <a:rPr lang="ja-JP" altLang="en-US" sz="900" dirty="0" smtClean="0">
                  <a:solidFill>
                    <a:schemeClr val="tx1"/>
                  </a:solidFill>
                </a:rPr>
                <a:t>予定</a:t>
              </a:r>
              <a:endParaRPr lang="ja-JP" altLang="en-US" sz="900" dirty="0">
                <a:solidFill>
                  <a:schemeClr val="tx1"/>
                </a:solidFill>
              </a:endParaRPr>
            </a:p>
          </p:txBody>
        </p:sp>
        <p:cxnSp>
          <p:nvCxnSpPr>
            <p:cNvPr id="17426" name="直線矢印コネクタ 152"/>
            <p:cNvCxnSpPr>
              <a:cxnSpLocks noChangeShapeType="1"/>
              <a:endCxn id="68" idx="0"/>
            </p:cNvCxnSpPr>
            <p:nvPr/>
          </p:nvCxnSpPr>
          <p:spPr bwMode="auto">
            <a:xfrm>
              <a:off x="5838019" y="5191128"/>
              <a:ext cx="366511" cy="804859"/>
            </a:xfrm>
            <a:prstGeom prst="straightConnector1">
              <a:avLst/>
            </a:prstGeom>
            <a:noFill/>
            <a:ln w="25400" algn="ctr">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7427" name="図 15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7213" y="4156075"/>
              <a:ext cx="3841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 name="テキスト ボックス 126"/>
            <p:cNvSpPr txBox="1"/>
            <p:nvPr/>
          </p:nvSpPr>
          <p:spPr bwMode="auto">
            <a:xfrm>
              <a:off x="4219575" y="4433888"/>
              <a:ext cx="547688" cy="127000"/>
            </a:xfrm>
            <a:prstGeom prst="rect">
              <a:avLst/>
            </a:prstGeom>
            <a:solidFill>
              <a:schemeClr val="lt1"/>
            </a:solidFill>
            <a:ln w="9525" cmpd="sng">
              <a:solidFill>
                <a:schemeClr val="tx1">
                  <a:lumMod val="50000"/>
                  <a:lumOff val="50000"/>
                </a:schemeClr>
              </a:solidFill>
              <a:prstDash val="dash"/>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00" dirty="0">
                  <a:latin typeface="HGPｺﾞｼｯｸM" panose="020B0600000000000000" pitchFamily="50" charset="-128"/>
                  <a:ea typeface="HGPｺﾞｼｯｸM" panose="020B0600000000000000" pitchFamily="50" charset="-128"/>
                </a:rPr>
                <a:t>吹田市</a:t>
              </a:r>
            </a:p>
          </p:txBody>
        </p:sp>
        <p:sp>
          <p:nvSpPr>
            <p:cNvPr id="149" name="テキスト ボックス 127"/>
            <p:cNvSpPr txBox="1"/>
            <p:nvPr/>
          </p:nvSpPr>
          <p:spPr bwMode="auto">
            <a:xfrm>
              <a:off x="6821488" y="5021263"/>
              <a:ext cx="555625" cy="128587"/>
            </a:xfrm>
            <a:prstGeom prst="rect">
              <a:avLst/>
            </a:prstGeom>
            <a:solidFill>
              <a:schemeClr val="lt1"/>
            </a:solidFill>
            <a:ln w="9525" cmpd="sng">
              <a:solidFill>
                <a:schemeClr val="tx1">
                  <a:lumMod val="50000"/>
                  <a:lumOff val="50000"/>
                </a:schemeClr>
              </a:solidFill>
              <a:prstDash val="dash"/>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00" dirty="0">
                  <a:latin typeface="HGPｺﾞｼｯｸM" panose="020B0600000000000000" pitchFamily="50" charset="-128"/>
                  <a:ea typeface="HGPｺﾞｼｯｸM" panose="020B0600000000000000" pitchFamily="50" charset="-128"/>
                </a:rPr>
                <a:t>摂津市</a:t>
              </a:r>
            </a:p>
          </p:txBody>
        </p:sp>
        <p:sp>
          <p:nvSpPr>
            <p:cNvPr id="65" name="テキスト ボックス 127"/>
            <p:cNvSpPr txBox="1"/>
            <p:nvPr/>
          </p:nvSpPr>
          <p:spPr bwMode="auto">
            <a:xfrm>
              <a:off x="7388225" y="2905125"/>
              <a:ext cx="557213" cy="128588"/>
            </a:xfrm>
            <a:prstGeom prst="rect">
              <a:avLst/>
            </a:prstGeom>
            <a:solidFill>
              <a:schemeClr val="lt1"/>
            </a:solidFill>
            <a:ln w="9525" cmpd="sng">
              <a:solidFill>
                <a:schemeClr val="tx1">
                  <a:lumMod val="50000"/>
                  <a:lumOff val="50000"/>
                </a:schemeClr>
              </a:solidFill>
              <a:prstDash val="dash"/>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00" dirty="0" smtClean="0">
                  <a:latin typeface="HGPｺﾞｼｯｸM" panose="020B0600000000000000" pitchFamily="50" charset="-128"/>
                  <a:ea typeface="HGPｺﾞｼｯｸM" panose="020B0600000000000000" pitchFamily="50" charset="-128"/>
                </a:rPr>
                <a:t>茨木市</a:t>
              </a:r>
              <a:endParaRPr lang="ja-JP" altLang="en-US" sz="1000" dirty="0">
                <a:latin typeface="HGPｺﾞｼｯｸM" panose="020B0600000000000000" pitchFamily="50" charset="-128"/>
                <a:ea typeface="HGPｺﾞｼｯｸM" panose="020B0600000000000000" pitchFamily="50" charset="-128"/>
              </a:endParaRPr>
            </a:p>
          </p:txBody>
        </p:sp>
        <p:sp>
          <p:nvSpPr>
            <p:cNvPr id="139" name="テキスト ボックス 111"/>
            <p:cNvSpPr txBox="1"/>
            <p:nvPr/>
          </p:nvSpPr>
          <p:spPr bwMode="auto">
            <a:xfrm rot="13306401">
              <a:off x="4646613" y="4746625"/>
              <a:ext cx="254000" cy="1046163"/>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t>府道大阪</a:t>
              </a:r>
              <a:r>
                <a:rPr lang="ja-JP" altLang="en-US" sz="900" dirty="0"/>
                <a:t>高槻京都</a:t>
              </a:r>
              <a:r>
                <a:rPr lang="ja-JP" altLang="en-US" sz="900" dirty="0" smtClean="0"/>
                <a:t>線</a:t>
              </a:r>
              <a:endParaRPr lang="en-US" altLang="ja-JP" sz="900" dirty="0" smtClean="0"/>
            </a:p>
            <a:p>
              <a:pPr algn="ctr">
                <a:defRPr/>
              </a:pPr>
              <a:r>
                <a:rPr lang="ja-JP" altLang="en-US" sz="900" dirty="0" smtClean="0"/>
                <a:t>（広域緊急交通路）</a:t>
              </a:r>
              <a:endParaRPr lang="ja-JP" altLang="en-US" sz="900" dirty="0"/>
            </a:p>
          </p:txBody>
        </p:sp>
        <p:sp>
          <p:nvSpPr>
            <p:cNvPr id="140" name="テキスト ボックス 114"/>
            <p:cNvSpPr txBox="1"/>
            <p:nvPr/>
          </p:nvSpPr>
          <p:spPr bwMode="auto">
            <a:xfrm rot="1436417">
              <a:off x="5556131" y="2856766"/>
              <a:ext cx="193675" cy="811213"/>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ea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t>名神高速道路</a:t>
              </a:r>
              <a:endParaRPr lang="ja-JP" altLang="en-US" sz="900" dirty="0"/>
            </a:p>
          </p:txBody>
        </p:sp>
        <p:sp>
          <p:nvSpPr>
            <p:cNvPr id="142" name="テキスト ボックス 116"/>
            <p:cNvSpPr txBox="1"/>
            <p:nvPr/>
          </p:nvSpPr>
          <p:spPr bwMode="auto">
            <a:xfrm rot="12734241">
              <a:off x="6551613" y="3238500"/>
              <a:ext cx="134937" cy="865188"/>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t>阪急京都線</a:t>
              </a:r>
            </a:p>
          </p:txBody>
        </p:sp>
        <p:sp>
          <p:nvSpPr>
            <p:cNvPr id="143" name="テキスト ボックス 117"/>
            <p:cNvSpPr txBox="1"/>
            <p:nvPr/>
          </p:nvSpPr>
          <p:spPr bwMode="auto">
            <a:xfrm rot="13590364">
              <a:off x="5368131" y="4850607"/>
              <a:ext cx="138113" cy="844550"/>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t>ＪＲ東海道本線</a:t>
              </a:r>
            </a:p>
          </p:txBody>
        </p:sp>
        <p:sp>
          <p:nvSpPr>
            <p:cNvPr id="144" name="テキスト ボックス 120"/>
            <p:cNvSpPr txBox="1"/>
            <p:nvPr/>
          </p:nvSpPr>
          <p:spPr bwMode="auto">
            <a:xfrm rot="19017712">
              <a:off x="5554243" y="4672306"/>
              <a:ext cx="509587" cy="128588"/>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latin typeface="HGPｺﾞｼｯｸM" panose="020B0600000000000000" pitchFamily="50" charset="-128"/>
                  <a:ea typeface="HGPｺﾞｼｯｸM" panose="020B0600000000000000" pitchFamily="50" charset="-128"/>
                </a:rPr>
                <a:t>岸辺駅</a:t>
              </a:r>
            </a:p>
          </p:txBody>
        </p:sp>
        <p:sp>
          <p:nvSpPr>
            <p:cNvPr id="145" name="テキスト ボックス 121"/>
            <p:cNvSpPr txBox="1"/>
            <p:nvPr/>
          </p:nvSpPr>
          <p:spPr bwMode="auto">
            <a:xfrm rot="18891970">
              <a:off x="4652260" y="5582962"/>
              <a:ext cx="509587" cy="128587"/>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latin typeface="HGPｺﾞｼｯｸM" panose="020B0600000000000000" pitchFamily="50" charset="-128"/>
                  <a:ea typeface="HGPｺﾞｼｯｸM" panose="020B0600000000000000" pitchFamily="50" charset="-128"/>
                </a:rPr>
                <a:t>吹田駅</a:t>
              </a:r>
            </a:p>
          </p:txBody>
        </p:sp>
        <p:sp>
          <p:nvSpPr>
            <p:cNvPr id="146" name="テキスト ボックス 122"/>
            <p:cNvSpPr txBox="1"/>
            <p:nvPr/>
          </p:nvSpPr>
          <p:spPr bwMode="auto">
            <a:xfrm rot="17740409">
              <a:off x="5898880" y="3964297"/>
              <a:ext cx="671512" cy="168275"/>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latin typeface="HGPｺﾞｼｯｸM" panose="020B0600000000000000" pitchFamily="50" charset="-128"/>
                  <a:ea typeface="HGPｺﾞｼｯｸM" panose="020B0600000000000000" pitchFamily="50" charset="-128"/>
                </a:rPr>
                <a:t>千里丘駅</a:t>
              </a:r>
            </a:p>
          </p:txBody>
        </p:sp>
        <p:sp>
          <p:nvSpPr>
            <p:cNvPr id="63" name="テキスト ボックス 111"/>
            <p:cNvSpPr txBox="1"/>
            <p:nvPr/>
          </p:nvSpPr>
          <p:spPr bwMode="auto">
            <a:xfrm rot="16200000">
              <a:off x="4064001" y="5711825"/>
              <a:ext cx="127000" cy="695325"/>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t>国道</a:t>
              </a:r>
              <a:r>
                <a:rPr lang="en-US" altLang="ja-JP" sz="900" dirty="0" smtClean="0"/>
                <a:t>479</a:t>
              </a:r>
              <a:r>
                <a:rPr lang="ja-JP" altLang="en-US" sz="900" dirty="0" smtClean="0"/>
                <a:t>号</a:t>
              </a:r>
              <a:endParaRPr lang="ja-JP" altLang="en-US" sz="900" dirty="0"/>
            </a:p>
          </p:txBody>
        </p:sp>
        <p:sp>
          <p:nvSpPr>
            <p:cNvPr id="64" name="テキスト ボックス 111"/>
            <p:cNvSpPr txBox="1"/>
            <p:nvPr/>
          </p:nvSpPr>
          <p:spPr bwMode="auto">
            <a:xfrm rot="16200000">
              <a:off x="4710113" y="2738438"/>
              <a:ext cx="188912" cy="1262062"/>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t>府道大阪中央環状線</a:t>
              </a:r>
              <a:endParaRPr lang="ja-JP" altLang="en-US" sz="900" dirty="0"/>
            </a:p>
          </p:txBody>
        </p:sp>
        <p:sp>
          <p:nvSpPr>
            <p:cNvPr id="66" name="テキスト ボックス 110"/>
            <p:cNvSpPr txBox="1"/>
            <p:nvPr/>
          </p:nvSpPr>
          <p:spPr bwMode="auto">
            <a:xfrm rot="14275234">
              <a:off x="7822407" y="4488656"/>
              <a:ext cx="190500" cy="887413"/>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t>府道大阪高槻線</a:t>
              </a:r>
              <a:endParaRPr lang="en-US" altLang="ja-JP" sz="900" dirty="0" smtClean="0"/>
            </a:p>
          </p:txBody>
        </p:sp>
        <p:sp>
          <p:nvSpPr>
            <p:cNvPr id="67" name="テキスト ボックス 114"/>
            <p:cNvSpPr txBox="1"/>
            <p:nvPr/>
          </p:nvSpPr>
          <p:spPr bwMode="auto">
            <a:xfrm rot="18149380">
              <a:off x="5091049" y="4164012"/>
              <a:ext cx="163512" cy="963612"/>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t>（都）豊中岸部線</a:t>
              </a:r>
              <a:endParaRPr lang="ja-JP" altLang="en-US" sz="900" dirty="0"/>
            </a:p>
          </p:txBody>
        </p:sp>
        <p:sp>
          <p:nvSpPr>
            <p:cNvPr id="135" name="テキスト ボックス 107"/>
            <p:cNvSpPr txBox="1"/>
            <p:nvPr/>
          </p:nvSpPr>
          <p:spPr bwMode="auto">
            <a:xfrm rot="1023020">
              <a:off x="6935880" y="3294214"/>
              <a:ext cx="230523" cy="885023"/>
            </a:xfrm>
            <a:prstGeom prst="rect">
              <a:avLst/>
            </a:prstGeom>
            <a:solidFill>
              <a:srgbClr val="FFFFFF">
                <a:alpha val="30000"/>
              </a:srgbClr>
            </a:solidFill>
            <a:ln w="9525" cmpd="sng">
              <a:noFill/>
            </a:ln>
          </p:spPr>
          <p:style>
            <a:lnRef idx="0">
              <a:scrgbClr r="0" g="0" b="0"/>
            </a:lnRef>
            <a:fillRef idx="0">
              <a:scrgbClr r="0" g="0" b="0"/>
            </a:fillRef>
            <a:effectRef idx="0">
              <a:scrgbClr r="0" g="0" b="0"/>
            </a:effectRef>
            <a:fontRef idx="minor">
              <a:schemeClr val="dk1"/>
            </a:fontRef>
          </p:style>
          <p:txBody>
            <a:bodyPr vert="wordArtVertRtl"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t>近畿自動車道</a:t>
              </a:r>
            </a:p>
          </p:txBody>
        </p:sp>
        <p:sp>
          <p:nvSpPr>
            <p:cNvPr id="136" name="テキスト ボックス 108"/>
            <p:cNvSpPr txBox="1"/>
            <p:nvPr/>
          </p:nvSpPr>
          <p:spPr bwMode="auto">
            <a:xfrm rot="19963286">
              <a:off x="6709739" y="4863649"/>
              <a:ext cx="210429" cy="1299026"/>
            </a:xfrm>
            <a:prstGeom prst="rect">
              <a:avLst/>
            </a:prstGeom>
            <a:solidFill>
              <a:srgbClr val="FFFFFF">
                <a:alpha val="30000"/>
              </a:srgbClr>
            </a:solidFill>
            <a:ln w="9525" cmpd="sng">
              <a:noFill/>
            </a:ln>
          </p:spPr>
          <p:style>
            <a:lnRef idx="0">
              <a:scrgbClr r="0" g="0" b="0"/>
            </a:lnRef>
            <a:fillRef idx="0">
              <a:scrgbClr r="0" g="0" b="0"/>
            </a:fillRef>
            <a:effectRef idx="0">
              <a:scrgbClr r="0" g="0" b="0"/>
            </a:effectRef>
            <a:fontRef idx="minor">
              <a:schemeClr val="dk1"/>
            </a:fontRef>
          </p:style>
          <p:txBody>
            <a:bodyPr vert="wordArtVertRtl"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t>府道大阪</a:t>
              </a:r>
              <a:r>
                <a:rPr lang="ja-JP" altLang="en-US" sz="900" dirty="0"/>
                <a:t>中央環状線</a:t>
              </a:r>
            </a:p>
          </p:txBody>
        </p:sp>
        <p:sp>
          <p:nvSpPr>
            <p:cNvPr id="130" name="テキスト ボックス 96"/>
            <p:cNvSpPr txBox="1"/>
            <p:nvPr/>
          </p:nvSpPr>
          <p:spPr bwMode="auto">
            <a:xfrm>
              <a:off x="3131840" y="3709373"/>
              <a:ext cx="488673" cy="1100752"/>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wordArtVertRtl"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t>国道４２３号</a:t>
              </a:r>
              <a:r>
                <a:rPr lang="en-US" altLang="ja-JP" sz="900" dirty="0" smtClean="0"/>
                <a:t/>
              </a:r>
              <a:br>
                <a:rPr lang="en-US" altLang="ja-JP" sz="900" dirty="0" smtClean="0"/>
              </a:br>
              <a:r>
                <a:rPr lang="ja-JP" altLang="en-US" sz="900" dirty="0" smtClean="0"/>
                <a:t>（新御堂筋）</a:t>
              </a:r>
              <a:endParaRPr lang="en-US" altLang="ja-JP" sz="900" dirty="0" smtClean="0"/>
            </a:p>
            <a:p>
              <a:pPr algn="ctr">
                <a:defRPr/>
              </a:pPr>
              <a:r>
                <a:rPr lang="ja-JP" altLang="en-US" sz="900" dirty="0" smtClean="0"/>
                <a:t>（広域緊急交通路）</a:t>
              </a:r>
              <a:endParaRPr lang="ja-JP" altLang="en-US" sz="900" dirty="0"/>
            </a:p>
          </p:txBody>
        </p:sp>
        <p:sp>
          <p:nvSpPr>
            <p:cNvPr id="127" name="テキスト ボックス 93"/>
            <p:cNvSpPr txBox="1"/>
            <p:nvPr/>
          </p:nvSpPr>
          <p:spPr bwMode="auto">
            <a:xfrm>
              <a:off x="3843307" y="4505981"/>
              <a:ext cx="213400" cy="747353"/>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wordArtVertRtl"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t>阪急千里線</a:t>
              </a:r>
            </a:p>
          </p:txBody>
        </p:sp>
        <p:sp>
          <p:nvSpPr>
            <p:cNvPr id="17449" name="Line 1023"/>
            <p:cNvSpPr>
              <a:spLocks noChangeShapeType="1"/>
            </p:cNvSpPr>
            <p:nvPr/>
          </p:nvSpPr>
          <p:spPr bwMode="auto">
            <a:xfrm>
              <a:off x="4416425" y="3302000"/>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7450" name="フリーフォーム 124"/>
            <p:cNvSpPr>
              <a:spLocks/>
            </p:cNvSpPr>
            <p:nvPr/>
          </p:nvSpPr>
          <p:spPr bwMode="auto">
            <a:xfrm>
              <a:off x="4481513" y="4316413"/>
              <a:ext cx="627062" cy="123825"/>
            </a:xfrm>
            <a:custGeom>
              <a:avLst/>
              <a:gdLst>
                <a:gd name="T0" fmla="*/ 0 w 1364456"/>
                <a:gd name="T1" fmla="*/ 1 h 223188"/>
                <a:gd name="T2" fmla="*/ 0 w 1364456"/>
                <a:gd name="T3" fmla="*/ 1 h 223188"/>
                <a:gd name="T4" fmla="*/ 0 60000 65536"/>
                <a:gd name="T5" fmla="*/ 0 60000 65536"/>
              </a:gdLst>
              <a:ahLst/>
              <a:cxnLst>
                <a:cxn ang="T4">
                  <a:pos x="T0" y="T1"/>
                </a:cxn>
                <a:cxn ang="T5">
                  <a:pos x="T2" y="T3"/>
                </a:cxn>
              </a:cxnLst>
              <a:rect l="0" t="0" r="r" b="b"/>
              <a:pathLst>
                <a:path w="1364456" h="223188">
                  <a:moveTo>
                    <a:pt x="0" y="4228"/>
                  </a:moveTo>
                  <a:cubicBezTo>
                    <a:pt x="580581" y="-18004"/>
                    <a:pt x="938220" y="46329"/>
                    <a:pt x="1364456" y="223188"/>
                  </a:cubicBezTo>
                </a:path>
              </a:pathLst>
            </a:custGeom>
            <a:noFill/>
            <a:ln w="6350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7451" name="フリーフォーム 117"/>
            <p:cNvSpPr>
              <a:spLocks/>
            </p:cNvSpPr>
            <p:nvPr/>
          </p:nvSpPr>
          <p:spPr bwMode="auto">
            <a:xfrm>
              <a:off x="5076825" y="4421188"/>
              <a:ext cx="358775" cy="198437"/>
            </a:xfrm>
            <a:custGeom>
              <a:avLst/>
              <a:gdLst>
                <a:gd name="T0" fmla="*/ 1 w 666750"/>
                <a:gd name="T1" fmla="*/ 1 h 312964"/>
                <a:gd name="T2" fmla="*/ 0 w 666750"/>
                <a:gd name="T3" fmla="*/ 0 h 312964"/>
                <a:gd name="T4" fmla="*/ 0 60000 65536"/>
                <a:gd name="T5" fmla="*/ 0 60000 65536"/>
              </a:gdLst>
              <a:ahLst/>
              <a:cxnLst>
                <a:cxn ang="T4">
                  <a:pos x="T0" y="T1"/>
                </a:cxn>
                <a:cxn ang="T5">
                  <a:pos x="T2" y="T3"/>
                </a:cxn>
              </a:cxnLst>
              <a:rect l="0" t="0" r="r" b="b"/>
              <a:pathLst>
                <a:path w="666750" h="312964">
                  <a:moveTo>
                    <a:pt x="666750" y="312964"/>
                  </a:moveTo>
                  <a:lnTo>
                    <a:pt x="0" y="0"/>
                  </a:lnTo>
                </a:path>
              </a:pathLst>
            </a:cu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cxnSp>
          <p:nvCxnSpPr>
            <p:cNvPr id="17452" name="直線コネクタ 119"/>
            <p:cNvCxnSpPr>
              <a:cxnSpLocks noChangeShapeType="1"/>
            </p:cNvCxnSpPr>
            <p:nvPr/>
          </p:nvCxnSpPr>
          <p:spPr bwMode="auto">
            <a:xfrm flipV="1">
              <a:off x="5596779" y="5047133"/>
              <a:ext cx="450348" cy="286866"/>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453" name="フリーフォーム 118"/>
            <p:cNvSpPr>
              <a:spLocks/>
            </p:cNvSpPr>
            <p:nvPr/>
          </p:nvSpPr>
          <p:spPr bwMode="auto">
            <a:xfrm>
              <a:off x="4056063" y="4322763"/>
              <a:ext cx="422275" cy="12700"/>
            </a:xfrm>
            <a:custGeom>
              <a:avLst/>
              <a:gdLst>
                <a:gd name="T0" fmla="*/ 2147483646 w 9944"/>
                <a:gd name="T1" fmla="*/ 0 h 16249"/>
                <a:gd name="T2" fmla="*/ 0 w 9944"/>
                <a:gd name="T3" fmla="*/ 70 h 16249"/>
                <a:gd name="T4" fmla="*/ 0 60000 65536"/>
                <a:gd name="T5" fmla="*/ 0 60000 65536"/>
              </a:gdLst>
              <a:ahLst/>
              <a:cxnLst>
                <a:cxn ang="T4">
                  <a:pos x="T0" y="T1"/>
                </a:cxn>
                <a:cxn ang="T5">
                  <a:pos x="T2" y="T3"/>
                </a:cxn>
              </a:cxnLst>
              <a:rect l="0" t="0" r="r" b="b"/>
              <a:pathLst>
                <a:path w="9944" h="16249">
                  <a:moveTo>
                    <a:pt x="9944" y="0"/>
                  </a:moveTo>
                  <a:cubicBezTo>
                    <a:pt x="6611" y="4375"/>
                    <a:pt x="3557" y="5623"/>
                    <a:pt x="0" y="16249"/>
                  </a:cubicBezTo>
                </a:path>
              </a:pathLst>
            </a:custGeom>
            <a:noFill/>
            <a:ln w="63500" cmpd="tri"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 name="フリーフォーム 2"/>
            <p:cNvSpPr/>
            <p:nvPr/>
          </p:nvSpPr>
          <p:spPr>
            <a:xfrm>
              <a:off x="3724275" y="4335463"/>
              <a:ext cx="328613" cy="9525"/>
            </a:xfrm>
            <a:custGeom>
              <a:avLst/>
              <a:gdLst>
                <a:gd name="connsiteX0" fmla="*/ 0 w 328613"/>
                <a:gd name="connsiteY0" fmla="*/ 9525 h 9525"/>
                <a:gd name="connsiteX1" fmla="*/ 328613 w 328613"/>
                <a:gd name="connsiteY1" fmla="*/ 0 h 9525"/>
              </a:gdLst>
              <a:ahLst/>
              <a:cxnLst>
                <a:cxn ang="0">
                  <a:pos x="connsiteX0" y="connsiteY0"/>
                </a:cxn>
                <a:cxn ang="0">
                  <a:pos x="connsiteX1" y="connsiteY1"/>
                </a:cxn>
              </a:cxnLst>
              <a:rect l="l" t="t" r="r" b="b"/>
              <a:pathLst>
                <a:path w="328613" h="9525">
                  <a:moveTo>
                    <a:pt x="0" y="9525"/>
                  </a:moveTo>
                  <a:lnTo>
                    <a:pt x="328613" y="0"/>
                  </a:lnTo>
                </a:path>
              </a:pathLst>
            </a:cu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pic>
          <p:nvPicPr>
            <p:cNvPr id="17456" name="図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94663" y="2735263"/>
              <a:ext cx="52705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テキスト ボックス 110"/>
            <p:cNvSpPr txBox="1"/>
            <p:nvPr/>
          </p:nvSpPr>
          <p:spPr bwMode="auto">
            <a:xfrm rot="14117592">
              <a:off x="5026819" y="5258594"/>
              <a:ext cx="276225" cy="1446213"/>
            </a:xfrm>
            <a:prstGeom prst="rect">
              <a:avLst/>
            </a:prstGeom>
            <a:solidFill>
              <a:srgbClr val="FFFFFF">
                <a:alpha val="50196"/>
              </a:srgbClr>
            </a:solid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t>（都）十三高槻</a:t>
              </a:r>
              <a:r>
                <a:rPr lang="ja-JP" altLang="en-US" sz="900" dirty="0" smtClean="0"/>
                <a:t>線</a:t>
              </a:r>
              <a:endParaRPr lang="en-US" altLang="ja-JP" sz="900" dirty="0" smtClean="0"/>
            </a:p>
            <a:p>
              <a:pPr algn="ctr">
                <a:defRPr/>
              </a:pPr>
              <a:r>
                <a:rPr lang="ja-JP" altLang="en-US" sz="900" dirty="0" smtClean="0"/>
                <a:t>（広域緊急交通路指定予定）</a:t>
              </a:r>
              <a:endParaRPr lang="ja-JP" altLang="en-US" sz="900" dirty="0"/>
            </a:p>
          </p:txBody>
        </p:sp>
      </p:grpSp>
      <p:sp>
        <p:nvSpPr>
          <p:cNvPr id="60" name="テキスト ボックス 134"/>
          <p:cNvSpPr txBox="1"/>
          <p:nvPr/>
        </p:nvSpPr>
        <p:spPr bwMode="auto">
          <a:xfrm>
            <a:off x="6331255" y="4413586"/>
            <a:ext cx="1083117" cy="338428"/>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00" dirty="0" smtClean="0">
                <a:solidFill>
                  <a:schemeClr val="tx1"/>
                </a:solidFill>
              </a:rPr>
              <a:t>(</a:t>
            </a:r>
            <a:r>
              <a:rPr lang="ja-JP" altLang="en-US" sz="900" dirty="0" smtClean="0">
                <a:solidFill>
                  <a:schemeClr val="tx1"/>
                </a:solidFill>
              </a:rPr>
              <a:t>都</a:t>
            </a:r>
            <a:r>
              <a:rPr lang="en-US" altLang="ja-JP" sz="900" dirty="0" smtClean="0">
                <a:solidFill>
                  <a:schemeClr val="tx1"/>
                </a:solidFill>
              </a:rPr>
              <a:t>)</a:t>
            </a:r>
            <a:r>
              <a:rPr lang="ja-JP" altLang="en-US" sz="900" dirty="0" smtClean="0">
                <a:solidFill>
                  <a:schemeClr val="tx1"/>
                </a:solidFill>
              </a:rPr>
              <a:t>豊中岸部線</a:t>
            </a:r>
            <a:endParaRPr lang="en-US" altLang="ja-JP" sz="900" dirty="0" smtClean="0">
              <a:solidFill>
                <a:schemeClr val="tx1"/>
              </a:solidFill>
            </a:endParaRPr>
          </a:p>
          <a:p>
            <a:pPr algn="ctr">
              <a:defRPr/>
            </a:pPr>
            <a:r>
              <a:rPr lang="en-US" altLang="ja-JP" sz="900" dirty="0" smtClean="0">
                <a:solidFill>
                  <a:schemeClr val="tx1"/>
                </a:solidFill>
              </a:rPr>
              <a:t>(</a:t>
            </a:r>
            <a:r>
              <a:rPr lang="ja-JP" altLang="en-US" sz="900" dirty="0" smtClean="0">
                <a:solidFill>
                  <a:schemeClr val="tx1"/>
                </a:solidFill>
              </a:rPr>
              <a:t>岸部南工区</a:t>
            </a:r>
            <a:r>
              <a:rPr lang="en-US" altLang="ja-JP" sz="900" dirty="0" smtClean="0">
                <a:solidFill>
                  <a:schemeClr val="tx1"/>
                </a:solidFill>
              </a:rPr>
              <a:t>)</a:t>
            </a:r>
          </a:p>
        </p:txBody>
      </p:sp>
      <p:cxnSp>
        <p:nvCxnSpPr>
          <p:cNvPr id="61" name="直線矢印コネクタ 152"/>
          <p:cNvCxnSpPr>
            <a:cxnSpLocks noChangeShapeType="1"/>
            <a:endCxn id="60" idx="2"/>
          </p:cNvCxnSpPr>
          <p:nvPr/>
        </p:nvCxnSpPr>
        <p:spPr bwMode="auto">
          <a:xfrm flipV="1">
            <a:off x="5894087" y="4752014"/>
            <a:ext cx="978727" cy="269249"/>
          </a:xfrm>
          <a:prstGeom prst="straightConnector1">
            <a:avLst/>
          </a:prstGeom>
          <a:noFill/>
          <a:ln w="25400" algn="ctr">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2" name="テキスト ボックス 134"/>
          <p:cNvSpPr txBox="1"/>
          <p:nvPr/>
        </p:nvSpPr>
        <p:spPr bwMode="auto">
          <a:xfrm>
            <a:off x="3771166" y="3691235"/>
            <a:ext cx="1020726" cy="301977"/>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solidFill>
                  <a:schemeClr val="tx1"/>
                </a:solidFill>
              </a:rPr>
              <a:t>佐井寺西</a:t>
            </a:r>
            <a:r>
              <a:rPr lang="en-US" altLang="ja-JP" sz="900" dirty="0" smtClean="0">
                <a:solidFill>
                  <a:schemeClr val="tx1"/>
                </a:solidFill>
              </a:rPr>
              <a:t/>
            </a:r>
            <a:br>
              <a:rPr lang="en-US" altLang="ja-JP" sz="900" dirty="0" smtClean="0">
                <a:solidFill>
                  <a:schemeClr val="tx1"/>
                </a:solidFill>
              </a:rPr>
            </a:br>
            <a:r>
              <a:rPr lang="ja-JP" altLang="en-US" sz="900" dirty="0" smtClean="0">
                <a:solidFill>
                  <a:schemeClr val="tx1"/>
                </a:solidFill>
              </a:rPr>
              <a:t>土地区画整理事業</a:t>
            </a:r>
            <a:endParaRPr lang="en-US" altLang="ja-JP" sz="900" dirty="0" smtClean="0">
              <a:solidFill>
                <a:schemeClr val="tx1"/>
              </a:solidFill>
            </a:endParaRPr>
          </a:p>
        </p:txBody>
      </p:sp>
      <p:cxnSp>
        <p:nvCxnSpPr>
          <p:cNvPr id="69" name="直線矢印コネクタ 152"/>
          <p:cNvCxnSpPr>
            <a:cxnSpLocks noChangeShapeType="1"/>
            <a:endCxn id="62" idx="2"/>
          </p:cNvCxnSpPr>
          <p:nvPr/>
        </p:nvCxnSpPr>
        <p:spPr bwMode="auto">
          <a:xfrm flipH="1" flipV="1">
            <a:off x="4281529" y="3993212"/>
            <a:ext cx="6114" cy="342252"/>
          </a:xfrm>
          <a:prstGeom prst="straightConnector1">
            <a:avLst/>
          </a:prstGeom>
          <a:noFill/>
          <a:ln w="25400" algn="ctr">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 name="フリーフォーム 8"/>
          <p:cNvSpPr/>
          <p:nvPr/>
        </p:nvSpPr>
        <p:spPr>
          <a:xfrm>
            <a:off x="3497943" y="2728686"/>
            <a:ext cx="232228" cy="3788228"/>
          </a:xfrm>
          <a:custGeom>
            <a:avLst/>
            <a:gdLst>
              <a:gd name="connsiteX0" fmla="*/ 217714 w 232228"/>
              <a:gd name="connsiteY0" fmla="*/ 3788228 h 3788228"/>
              <a:gd name="connsiteX1" fmla="*/ 174171 w 232228"/>
              <a:gd name="connsiteY1" fmla="*/ 3512457 h 3788228"/>
              <a:gd name="connsiteX2" fmla="*/ 203200 w 232228"/>
              <a:gd name="connsiteY2" fmla="*/ 3236685 h 3788228"/>
              <a:gd name="connsiteX3" fmla="*/ 232228 w 232228"/>
              <a:gd name="connsiteY3" fmla="*/ 2830285 h 3788228"/>
              <a:gd name="connsiteX4" fmla="*/ 217714 w 232228"/>
              <a:gd name="connsiteY4" fmla="*/ 2699657 h 3788228"/>
              <a:gd name="connsiteX5" fmla="*/ 188686 w 232228"/>
              <a:gd name="connsiteY5" fmla="*/ 2510971 h 3788228"/>
              <a:gd name="connsiteX6" fmla="*/ 145143 w 232228"/>
              <a:gd name="connsiteY6" fmla="*/ 2394857 h 3788228"/>
              <a:gd name="connsiteX7" fmla="*/ 101600 w 232228"/>
              <a:gd name="connsiteY7" fmla="*/ 2220685 h 3788228"/>
              <a:gd name="connsiteX8" fmla="*/ 159657 w 232228"/>
              <a:gd name="connsiteY8" fmla="*/ 2032000 h 3788228"/>
              <a:gd name="connsiteX9" fmla="*/ 203200 w 232228"/>
              <a:gd name="connsiteY9" fmla="*/ 1799771 h 3788228"/>
              <a:gd name="connsiteX10" fmla="*/ 203200 w 232228"/>
              <a:gd name="connsiteY10" fmla="*/ 1509485 h 3788228"/>
              <a:gd name="connsiteX11" fmla="*/ 232228 w 232228"/>
              <a:gd name="connsiteY11" fmla="*/ 1219200 h 3788228"/>
              <a:gd name="connsiteX12" fmla="*/ 87086 w 232228"/>
              <a:gd name="connsiteY12" fmla="*/ 783771 h 3788228"/>
              <a:gd name="connsiteX13" fmla="*/ 14514 w 232228"/>
              <a:gd name="connsiteY13" fmla="*/ 595085 h 3788228"/>
              <a:gd name="connsiteX14" fmla="*/ 0 w 232228"/>
              <a:gd name="connsiteY14" fmla="*/ 464457 h 3788228"/>
              <a:gd name="connsiteX15" fmla="*/ 0 w 232228"/>
              <a:gd name="connsiteY15" fmla="*/ 348343 h 3788228"/>
              <a:gd name="connsiteX16" fmla="*/ 14514 w 232228"/>
              <a:gd name="connsiteY16" fmla="*/ 145143 h 3788228"/>
              <a:gd name="connsiteX17" fmla="*/ 14514 w 232228"/>
              <a:gd name="connsiteY17" fmla="*/ 0 h 3788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2228" h="3788228">
                <a:moveTo>
                  <a:pt x="217714" y="3788228"/>
                </a:moveTo>
                <a:lnTo>
                  <a:pt x="174171" y="3512457"/>
                </a:lnTo>
                <a:lnTo>
                  <a:pt x="203200" y="3236685"/>
                </a:lnTo>
                <a:lnTo>
                  <a:pt x="232228" y="2830285"/>
                </a:lnTo>
                <a:lnTo>
                  <a:pt x="217714" y="2699657"/>
                </a:lnTo>
                <a:lnTo>
                  <a:pt x="188686" y="2510971"/>
                </a:lnTo>
                <a:lnTo>
                  <a:pt x="145143" y="2394857"/>
                </a:lnTo>
                <a:lnTo>
                  <a:pt x="101600" y="2220685"/>
                </a:lnTo>
                <a:lnTo>
                  <a:pt x="159657" y="2032000"/>
                </a:lnTo>
                <a:lnTo>
                  <a:pt x="203200" y="1799771"/>
                </a:lnTo>
                <a:lnTo>
                  <a:pt x="203200" y="1509485"/>
                </a:lnTo>
                <a:lnTo>
                  <a:pt x="232228" y="1219200"/>
                </a:lnTo>
                <a:lnTo>
                  <a:pt x="87086" y="783771"/>
                </a:lnTo>
                <a:lnTo>
                  <a:pt x="14514" y="595085"/>
                </a:lnTo>
                <a:lnTo>
                  <a:pt x="0" y="464457"/>
                </a:lnTo>
                <a:lnTo>
                  <a:pt x="0" y="348343"/>
                </a:lnTo>
                <a:lnTo>
                  <a:pt x="14514" y="145143"/>
                </a:lnTo>
                <a:lnTo>
                  <a:pt x="14514" y="0"/>
                </a:lnTo>
              </a:path>
            </a:pathLst>
          </a:custGeom>
          <a:noFill/>
          <a:ln w="38100">
            <a:solidFill>
              <a:srgbClr val="FFC000">
                <a:alpha val="40000"/>
              </a:srgbClr>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フリーフォーム 9"/>
          <p:cNvSpPr/>
          <p:nvPr/>
        </p:nvSpPr>
        <p:spPr>
          <a:xfrm>
            <a:off x="2946400" y="5791200"/>
            <a:ext cx="2699657" cy="711200"/>
          </a:xfrm>
          <a:custGeom>
            <a:avLst/>
            <a:gdLst>
              <a:gd name="connsiteX0" fmla="*/ 0 w 2699657"/>
              <a:gd name="connsiteY0" fmla="*/ 101600 h 711200"/>
              <a:gd name="connsiteX1" fmla="*/ 87086 w 2699657"/>
              <a:gd name="connsiteY1" fmla="*/ 159657 h 711200"/>
              <a:gd name="connsiteX2" fmla="*/ 1553029 w 2699657"/>
              <a:gd name="connsiteY2" fmla="*/ 145143 h 711200"/>
              <a:gd name="connsiteX3" fmla="*/ 1654629 w 2699657"/>
              <a:gd name="connsiteY3" fmla="*/ 0 h 711200"/>
              <a:gd name="connsiteX4" fmla="*/ 1843314 w 2699657"/>
              <a:gd name="connsiteY4" fmla="*/ 174171 h 711200"/>
              <a:gd name="connsiteX5" fmla="*/ 2119086 w 2699657"/>
              <a:gd name="connsiteY5" fmla="*/ 478971 h 711200"/>
              <a:gd name="connsiteX6" fmla="*/ 2177143 w 2699657"/>
              <a:gd name="connsiteY6" fmla="*/ 638629 h 711200"/>
              <a:gd name="connsiteX7" fmla="*/ 2496457 w 2699657"/>
              <a:gd name="connsiteY7" fmla="*/ 551543 h 711200"/>
              <a:gd name="connsiteX8" fmla="*/ 2699657 w 2699657"/>
              <a:gd name="connsiteY8"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9657" h="711200">
                <a:moveTo>
                  <a:pt x="0" y="101600"/>
                </a:moveTo>
                <a:lnTo>
                  <a:pt x="87086" y="159657"/>
                </a:lnTo>
                <a:lnTo>
                  <a:pt x="1553029" y="145143"/>
                </a:lnTo>
                <a:lnTo>
                  <a:pt x="1654629" y="0"/>
                </a:lnTo>
                <a:lnTo>
                  <a:pt x="1843314" y="174171"/>
                </a:lnTo>
                <a:lnTo>
                  <a:pt x="2119086" y="478971"/>
                </a:lnTo>
                <a:lnTo>
                  <a:pt x="2177143" y="638629"/>
                </a:lnTo>
                <a:lnTo>
                  <a:pt x="2496457" y="551543"/>
                </a:lnTo>
                <a:lnTo>
                  <a:pt x="2699657" y="711200"/>
                </a:lnTo>
              </a:path>
            </a:pathLst>
          </a:custGeom>
          <a:noFill/>
          <a:ln w="38100">
            <a:solidFill>
              <a:srgbClr val="FFC000">
                <a:alpha val="40000"/>
              </a:srgb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srcRect l="32018" t="31916" r="20189" b="9466"/>
          <a:stretch/>
        </p:blipFill>
        <p:spPr>
          <a:xfrm>
            <a:off x="2267744" y="692697"/>
            <a:ext cx="6768752" cy="6048672"/>
          </a:xfrm>
          <a:prstGeom prst="rect">
            <a:avLst/>
          </a:prstGeom>
        </p:spPr>
      </p:pic>
      <p:pic>
        <p:nvPicPr>
          <p:cNvPr id="19459" name="図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565" y="4798268"/>
            <a:ext cx="2590800" cy="1943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図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8427" y="4797368"/>
            <a:ext cx="2592953" cy="1944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図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489" y="2665281"/>
            <a:ext cx="2592953" cy="19440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462"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739A4B6-7721-4C76-BC40-AA47E3F30D58}" type="slidenum">
              <a:rPr lang="ja-JP" altLang="en-US" sz="2000" smtClean="0">
                <a:latin typeface="Arial" panose="020B0604020202020204" pitchFamily="34" charset="0"/>
              </a:rPr>
              <a:pPr>
                <a:spcBef>
                  <a:spcPct val="0"/>
                </a:spcBef>
                <a:buFontTx/>
                <a:buNone/>
              </a:pPr>
              <a:t>3</a:t>
            </a:fld>
            <a:endParaRPr lang="ja-JP" altLang="en-US" sz="2000" smtClean="0">
              <a:latin typeface="Arial" panose="020B0604020202020204" pitchFamily="34" charset="0"/>
            </a:endParaRPr>
          </a:p>
        </p:txBody>
      </p:sp>
      <p:sp>
        <p:nvSpPr>
          <p:cNvPr id="6" name="タイトル 2"/>
          <p:cNvSpPr txBox="1">
            <a:spLocks/>
          </p:cNvSpPr>
          <p:nvPr/>
        </p:nvSpPr>
        <p:spPr bwMode="auto">
          <a:xfrm>
            <a:off x="0" y="0"/>
            <a:ext cx="9144000" cy="554038"/>
          </a:xfrm>
          <a:prstGeom prst="rect">
            <a:avLst/>
          </a:prstGeom>
          <a:gradFill>
            <a:gsLst>
              <a:gs pos="0">
                <a:schemeClr val="accent1"/>
              </a:gs>
              <a:gs pos="50000">
                <a:schemeClr val="bg1"/>
              </a:gs>
              <a:gs pos="100000">
                <a:schemeClr val="accent1"/>
              </a:gs>
            </a:gsLst>
            <a:lin ang="5400000" scaled="0"/>
          </a:gradFill>
          <a:ln>
            <a:noFill/>
          </a:ln>
        </p:spPr>
        <p:txBody>
          <a:bodyPr anchor="ctr">
            <a:normAutofit/>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１．事業概要</a:t>
            </a:r>
          </a:p>
        </p:txBody>
      </p:sp>
      <p:sp>
        <p:nvSpPr>
          <p:cNvPr id="19464" name="正方形/長方形 2"/>
          <p:cNvSpPr>
            <a:spLocks noChangeArrowheads="1"/>
          </p:cNvSpPr>
          <p:nvPr/>
        </p:nvSpPr>
        <p:spPr bwMode="auto">
          <a:xfrm>
            <a:off x="57150" y="620713"/>
            <a:ext cx="1474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000" b="1">
                <a:latin typeface="ＭＳ ゴシック" panose="020B0609070205080204" pitchFamily="49" charset="-128"/>
                <a:ea typeface="ＭＳ ゴシック" panose="020B0609070205080204" pitchFamily="49" charset="-128"/>
              </a:rPr>
              <a:t>事業箇所図</a:t>
            </a:r>
            <a:endParaRPr lang="en-US" altLang="ja-JP" sz="2000" b="1">
              <a:latin typeface="ＭＳ ゴシック" panose="020B0609070205080204" pitchFamily="49" charset="-128"/>
              <a:ea typeface="ＭＳ ゴシック" panose="020B0609070205080204" pitchFamily="49" charset="-128"/>
            </a:endParaRPr>
          </a:p>
        </p:txBody>
      </p:sp>
      <p:sp>
        <p:nvSpPr>
          <p:cNvPr id="19465" name="フリーフォーム 115"/>
          <p:cNvSpPr>
            <a:spLocks/>
          </p:cNvSpPr>
          <p:nvPr/>
        </p:nvSpPr>
        <p:spPr bwMode="auto">
          <a:xfrm>
            <a:off x="2308225" y="1833563"/>
            <a:ext cx="1644650" cy="298450"/>
          </a:xfrm>
          <a:custGeom>
            <a:avLst/>
            <a:gdLst>
              <a:gd name="T0" fmla="*/ 150221 w 1781223"/>
              <a:gd name="T1" fmla="*/ 40656 h 318927"/>
              <a:gd name="T2" fmla="*/ 100065 w 1781223"/>
              <a:gd name="T3" fmla="*/ 14387 h 318927"/>
              <a:gd name="T4" fmla="*/ 0 w 1781223"/>
              <a:gd name="T5" fmla="*/ 0 h 318927"/>
              <a:gd name="T6" fmla="*/ 0 60000 65536"/>
              <a:gd name="T7" fmla="*/ 0 60000 65536"/>
              <a:gd name="T8" fmla="*/ 0 60000 65536"/>
            </a:gdLst>
            <a:ahLst/>
            <a:cxnLst>
              <a:cxn ang="T6">
                <a:pos x="T0" y="T1"/>
              </a:cxn>
              <a:cxn ang="T7">
                <a:pos x="T2" y="T3"/>
              </a:cxn>
              <a:cxn ang="T8">
                <a:pos x="T4" y="T5"/>
              </a:cxn>
            </a:cxnLst>
            <a:rect l="0" t="0" r="r" b="b"/>
            <a:pathLst>
              <a:path w="1781223" h="318927">
                <a:moveTo>
                  <a:pt x="1781223" y="318927"/>
                </a:moveTo>
                <a:cubicBezTo>
                  <a:pt x="1601898" y="205870"/>
                  <a:pt x="1436315" y="145821"/>
                  <a:pt x="1186516" y="112861"/>
                </a:cubicBezTo>
                <a:lnTo>
                  <a:pt x="0" y="0"/>
                </a:lnTo>
              </a:path>
            </a:pathLst>
          </a:custGeom>
          <a:noFill/>
          <a:ln w="50800"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cxnSp>
        <p:nvCxnSpPr>
          <p:cNvPr id="19466" name="直線コネクタ 60"/>
          <p:cNvCxnSpPr>
            <a:cxnSpLocks noChangeShapeType="1"/>
          </p:cNvCxnSpPr>
          <p:nvPr/>
        </p:nvCxnSpPr>
        <p:spPr bwMode="auto">
          <a:xfrm flipV="1">
            <a:off x="4017963" y="1519238"/>
            <a:ext cx="385762" cy="530225"/>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67" name="直線コネクタ 60"/>
          <p:cNvCxnSpPr>
            <a:cxnSpLocks noChangeShapeType="1"/>
          </p:cNvCxnSpPr>
          <p:nvPr/>
        </p:nvCxnSpPr>
        <p:spPr bwMode="auto">
          <a:xfrm flipV="1">
            <a:off x="5761038" y="2566988"/>
            <a:ext cx="295275" cy="444500"/>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468" name="フリーフォーム 115"/>
          <p:cNvSpPr>
            <a:spLocks/>
          </p:cNvSpPr>
          <p:nvPr/>
        </p:nvSpPr>
        <p:spPr bwMode="auto">
          <a:xfrm>
            <a:off x="5737225" y="3154363"/>
            <a:ext cx="1695450" cy="1595437"/>
          </a:xfrm>
          <a:custGeom>
            <a:avLst/>
            <a:gdLst>
              <a:gd name="T0" fmla="*/ 153527 w 1836771"/>
              <a:gd name="T1" fmla="*/ 187361 h 1713509"/>
              <a:gd name="T2" fmla="*/ 97363 w 1836771"/>
              <a:gd name="T3" fmla="*/ 100497 h 1713509"/>
              <a:gd name="T4" fmla="*/ 42008 w 1836771"/>
              <a:gd name="T5" fmla="*/ 40898 h 1713509"/>
              <a:gd name="T6" fmla="*/ 0 w 1836771"/>
              <a:gd name="T7" fmla="*/ 0 h 17135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36771" h="1713509">
                <a:moveTo>
                  <a:pt x="1836771" y="1713509"/>
                </a:moveTo>
                <a:cubicBezTo>
                  <a:pt x="1435697" y="1211686"/>
                  <a:pt x="1476533" y="1264038"/>
                  <a:pt x="1164847" y="919101"/>
                </a:cubicBezTo>
                <a:cubicBezTo>
                  <a:pt x="894044" y="662040"/>
                  <a:pt x="700171" y="519545"/>
                  <a:pt x="502590" y="374034"/>
                </a:cubicBezTo>
                <a:lnTo>
                  <a:pt x="0" y="0"/>
                </a:lnTo>
              </a:path>
            </a:pathLst>
          </a:custGeom>
          <a:noFill/>
          <a:ln w="50800" cap="flat" cmpd="sng"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ja-JP" altLang="en-US"/>
          </a:p>
        </p:txBody>
      </p:sp>
      <p:cxnSp>
        <p:nvCxnSpPr>
          <p:cNvPr id="19469" name="直線矢印コネクタ 62"/>
          <p:cNvCxnSpPr>
            <a:cxnSpLocks noChangeShapeType="1"/>
          </p:cNvCxnSpPr>
          <p:nvPr/>
        </p:nvCxnSpPr>
        <p:spPr bwMode="auto">
          <a:xfrm>
            <a:off x="4327525" y="1617663"/>
            <a:ext cx="1670050" cy="1035050"/>
          </a:xfrm>
          <a:prstGeom prst="straightConnector1">
            <a:avLst/>
          </a:prstGeom>
          <a:noFill/>
          <a:ln w="19050" algn="ctr">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470" name="フリーフォーム 120"/>
          <p:cNvSpPr>
            <a:spLocks/>
          </p:cNvSpPr>
          <p:nvPr/>
        </p:nvSpPr>
        <p:spPr bwMode="auto">
          <a:xfrm>
            <a:off x="3949700" y="2128838"/>
            <a:ext cx="1746250" cy="1003300"/>
          </a:xfrm>
          <a:custGeom>
            <a:avLst/>
            <a:gdLst>
              <a:gd name="T0" fmla="*/ 0 w 1754325"/>
              <a:gd name="T1" fmla="*/ 0 h 969497"/>
              <a:gd name="T2" fmla="*/ 900555 w 1754325"/>
              <a:gd name="T3" fmla="*/ 1975222 h 969497"/>
              <a:gd name="T4" fmla="*/ 1238304 w 1754325"/>
              <a:gd name="T5" fmla="*/ 2292430 h 969497"/>
              <a:gd name="T6" fmla="*/ 1520540 w 1754325"/>
              <a:gd name="T7" fmla="*/ 2805186 h 9694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54325" h="969497">
                <a:moveTo>
                  <a:pt x="0" y="0"/>
                </a:moveTo>
                <a:cubicBezTo>
                  <a:pt x="332629" y="221415"/>
                  <a:pt x="740524" y="511861"/>
                  <a:pt x="1039018" y="682654"/>
                </a:cubicBezTo>
                <a:cubicBezTo>
                  <a:pt x="1242275" y="716130"/>
                  <a:pt x="1282855" y="726594"/>
                  <a:pt x="1428697" y="792284"/>
                </a:cubicBezTo>
                <a:cubicBezTo>
                  <a:pt x="1567541" y="875899"/>
                  <a:pt x="1543713" y="830658"/>
                  <a:pt x="1754325" y="969497"/>
                </a:cubicBezTo>
              </a:path>
            </a:pathLst>
          </a:custGeom>
          <a:noFill/>
          <a:ln w="952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35" name="テキスト ボックス 75"/>
          <p:cNvSpPr txBox="1"/>
          <p:nvPr/>
        </p:nvSpPr>
        <p:spPr>
          <a:xfrm rot="1873115">
            <a:off x="4984750" y="1651000"/>
            <a:ext cx="1100138" cy="5810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1400" dirty="0" smtClean="0"/>
              <a:t>岸部</a:t>
            </a:r>
            <a:r>
              <a:rPr lang="ja-JP" altLang="en-US" sz="1400" dirty="0"/>
              <a:t>北</a:t>
            </a:r>
            <a:r>
              <a:rPr lang="ja-JP" altLang="en-US" sz="1400" dirty="0" smtClean="0"/>
              <a:t>工区</a:t>
            </a:r>
            <a:endParaRPr lang="en-US" altLang="ja-JP" sz="1400" dirty="0"/>
          </a:p>
          <a:p>
            <a:pPr algn="ctr">
              <a:lnSpc>
                <a:spcPts val="1700"/>
              </a:lnSpc>
              <a:defRPr/>
            </a:pPr>
            <a:r>
              <a:rPr lang="ja-JP" altLang="en-US" sz="1400" dirty="0"/>
              <a:t>Ｌ</a:t>
            </a:r>
            <a:r>
              <a:rPr lang="ja-JP" altLang="en-US" sz="1400" dirty="0" smtClean="0"/>
              <a:t>＝</a:t>
            </a:r>
            <a:r>
              <a:rPr lang="en-US" altLang="ja-JP" sz="1400" dirty="0" smtClean="0"/>
              <a:t>0.9km</a:t>
            </a:r>
            <a:endParaRPr lang="en-US" altLang="ja-JP" sz="1400" dirty="0"/>
          </a:p>
        </p:txBody>
      </p:sp>
      <p:grpSp>
        <p:nvGrpSpPr>
          <p:cNvPr id="19472" name="グループ化 81"/>
          <p:cNvGrpSpPr>
            <a:grpSpLocks/>
          </p:cNvGrpSpPr>
          <p:nvPr/>
        </p:nvGrpSpPr>
        <p:grpSpPr bwMode="auto">
          <a:xfrm>
            <a:off x="6784975" y="877509"/>
            <a:ext cx="1604963" cy="740157"/>
            <a:chOff x="2460651" y="5182428"/>
            <a:chExt cx="1604963" cy="740971"/>
          </a:xfrm>
        </p:grpSpPr>
        <p:sp>
          <p:nvSpPr>
            <p:cNvPr id="37" name="テキスト ボックス 17"/>
            <p:cNvSpPr txBox="1"/>
            <p:nvPr/>
          </p:nvSpPr>
          <p:spPr bwMode="auto">
            <a:xfrm>
              <a:off x="2460651" y="5182428"/>
              <a:ext cx="1604963" cy="74097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smtClean="0"/>
                <a:t>凡例</a:t>
              </a:r>
              <a:endParaRPr lang="en-US" altLang="ja-JP" dirty="0"/>
            </a:p>
            <a:p>
              <a:pPr>
                <a:lnSpc>
                  <a:spcPts val="1400"/>
                </a:lnSpc>
                <a:defRPr/>
              </a:pPr>
              <a:r>
                <a:rPr lang="ja-JP" altLang="en-US" dirty="0"/>
                <a:t>　　　　　  事業区間</a:t>
              </a:r>
              <a:endParaRPr lang="en-US" altLang="ja-JP" dirty="0"/>
            </a:p>
            <a:p>
              <a:pPr>
                <a:lnSpc>
                  <a:spcPts val="1400"/>
                </a:lnSpc>
                <a:defRPr/>
              </a:pPr>
              <a:r>
                <a:rPr lang="ja-JP" altLang="en-US" dirty="0"/>
                <a:t>　　　　　  整備中区間</a:t>
              </a:r>
              <a:endParaRPr lang="en-US" altLang="ja-JP" dirty="0"/>
            </a:p>
            <a:p>
              <a:pPr>
                <a:lnSpc>
                  <a:spcPts val="1400"/>
                </a:lnSpc>
                <a:defRPr/>
              </a:pPr>
              <a:r>
                <a:rPr lang="ja-JP" altLang="en-US" dirty="0"/>
                <a:t>　　　　　  整備済み</a:t>
              </a:r>
              <a:r>
                <a:rPr lang="ja-JP" altLang="en-US" dirty="0" smtClean="0"/>
                <a:t>区間</a:t>
              </a:r>
              <a:endParaRPr lang="en-US" altLang="ja-JP" dirty="0"/>
            </a:p>
          </p:txBody>
        </p:sp>
        <p:cxnSp>
          <p:nvCxnSpPr>
            <p:cNvPr id="19494" name="直線コネクタ 122"/>
            <p:cNvCxnSpPr>
              <a:cxnSpLocks noChangeShapeType="1"/>
            </p:cNvCxnSpPr>
            <p:nvPr/>
          </p:nvCxnSpPr>
          <p:spPr bwMode="auto">
            <a:xfrm>
              <a:off x="2519389" y="5468901"/>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95" name="直線コネクタ 123"/>
            <p:cNvCxnSpPr>
              <a:cxnSpLocks noChangeShapeType="1"/>
            </p:cNvCxnSpPr>
            <p:nvPr/>
          </p:nvCxnSpPr>
          <p:spPr bwMode="auto">
            <a:xfrm>
              <a:off x="2524151" y="5822937"/>
              <a:ext cx="474663" cy="0"/>
            </a:xfrm>
            <a:prstGeom prst="line">
              <a:avLst/>
            </a:prstGeom>
            <a:noFill/>
            <a:ln w="508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496" name="直線コネクタ 124"/>
            <p:cNvCxnSpPr>
              <a:cxnSpLocks noChangeShapeType="1"/>
            </p:cNvCxnSpPr>
            <p:nvPr/>
          </p:nvCxnSpPr>
          <p:spPr bwMode="auto">
            <a:xfrm>
              <a:off x="2519389" y="5648237"/>
              <a:ext cx="474662"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9473" name="右矢印 137"/>
          <p:cNvSpPr>
            <a:spLocks noChangeArrowheads="1"/>
          </p:cNvSpPr>
          <p:nvPr/>
        </p:nvSpPr>
        <p:spPr bwMode="auto">
          <a:xfrm rot="1760203">
            <a:off x="5799138" y="2928938"/>
            <a:ext cx="315912" cy="354012"/>
          </a:xfrm>
          <a:prstGeom prst="rightArrow">
            <a:avLst>
              <a:gd name="adj1" fmla="val 50000"/>
              <a:gd name="adj2" fmla="val 5000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endParaRPr lang="ja-JP" altLang="en-US" sz="1100">
              <a:solidFill>
                <a:schemeClr val="bg1"/>
              </a:solidFill>
            </a:endParaRPr>
          </a:p>
        </p:txBody>
      </p:sp>
      <p:sp>
        <p:nvSpPr>
          <p:cNvPr id="43" name="テキスト ボックス 114"/>
          <p:cNvSpPr txBox="1"/>
          <p:nvPr/>
        </p:nvSpPr>
        <p:spPr bwMode="auto">
          <a:xfrm rot="2435767">
            <a:off x="4778375" y="811213"/>
            <a:ext cx="171450" cy="1014412"/>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anchor="ctr"/>
          <a:lstStyle>
            <a:defPPr>
              <a:defRPr lang="ja-JP"/>
            </a:defPPr>
            <a:lvl1pPr marL="0" indent="0" algn="ctr">
              <a:defRPr sz="11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ja-JP" altLang="en-US" dirty="0" smtClean="0"/>
              <a:t>名神高速道路</a:t>
            </a:r>
          </a:p>
        </p:txBody>
      </p:sp>
      <p:sp>
        <p:nvSpPr>
          <p:cNvPr id="19475" name="フリーフォーム 120"/>
          <p:cNvSpPr>
            <a:spLocks/>
          </p:cNvSpPr>
          <p:nvPr/>
        </p:nvSpPr>
        <p:spPr bwMode="auto">
          <a:xfrm>
            <a:off x="7423150" y="4749800"/>
            <a:ext cx="605234" cy="839440"/>
          </a:xfrm>
          <a:custGeom>
            <a:avLst/>
            <a:gdLst>
              <a:gd name="T0" fmla="*/ 0 w 289410"/>
              <a:gd name="T1" fmla="*/ 0 h 417268"/>
              <a:gd name="T2" fmla="*/ 231621 w 289410"/>
              <a:gd name="T3" fmla="*/ 1205898 h 417268"/>
              <a:gd name="T4" fmla="*/ 0 60000 65536"/>
              <a:gd name="T5" fmla="*/ 0 60000 65536"/>
            </a:gdLst>
            <a:ahLst/>
            <a:cxnLst>
              <a:cxn ang="T4">
                <a:pos x="T0" y="T1"/>
              </a:cxn>
              <a:cxn ang="T5">
                <a:pos x="T2" y="T3"/>
              </a:cxn>
            </a:cxnLst>
            <a:rect l="0" t="0" r="r" b="b"/>
            <a:pathLst>
              <a:path w="289410" h="417268">
                <a:moveTo>
                  <a:pt x="0" y="0"/>
                </a:moveTo>
                <a:cubicBezTo>
                  <a:pt x="93403" y="133977"/>
                  <a:pt x="204625" y="289426"/>
                  <a:pt x="289410" y="417268"/>
                </a:cubicBezTo>
              </a:path>
            </a:pathLst>
          </a:custGeom>
          <a:noFill/>
          <a:ln w="63500" cmpd="tri"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46" name="テキスト ボックス 100"/>
          <p:cNvSpPr txBox="1"/>
          <p:nvPr/>
        </p:nvSpPr>
        <p:spPr>
          <a:xfrm rot="1665795">
            <a:off x="5043488" y="3360738"/>
            <a:ext cx="177800" cy="1089025"/>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vert="eaVert"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t>大阪高槻京都線</a:t>
            </a:r>
          </a:p>
        </p:txBody>
      </p:sp>
      <p:sp>
        <p:nvSpPr>
          <p:cNvPr id="47" name="テキスト ボックス 81"/>
          <p:cNvSpPr txBox="1"/>
          <p:nvPr/>
        </p:nvSpPr>
        <p:spPr>
          <a:xfrm rot="2210500">
            <a:off x="5567224" y="3600450"/>
            <a:ext cx="965479" cy="21113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lIns="36000" r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dirty="0" smtClean="0"/>
              <a:t>豊中</a:t>
            </a:r>
            <a:r>
              <a:rPr lang="ja-JP" altLang="en-US" sz="1400" dirty="0"/>
              <a:t>岸部線</a:t>
            </a:r>
          </a:p>
        </p:txBody>
      </p:sp>
      <p:sp>
        <p:nvSpPr>
          <p:cNvPr id="19479" name="フリーフォーム 120"/>
          <p:cNvSpPr>
            <a:spLocks/>
          </p:cNvSpPr>
          <p:nvPr/>
        </p:nvSpPr>
        <p:spPr bwMode="auto">
          <a:xfrm>
            <a:off x="6372199" y="5420607"/>
            <a:ext cx="1797075" cy="1238600"/>
          </a:xfrm>
          <a:custGeom>
            <a:avLst/>
            <a:gdLst>
              <a:gd name="T0" fmla="*/ 0 w 1040118"/>
              <a:gd name="T1" fmla="*/ 1932976 h 668856"/>
              <a:gd name="T2" fmla="*/ 851763 w 1040118"/>
              <a:gd name="T3" fmla="*/ 0 h 668856"/>
              <a:gd name="T4" fmla="*/ 0 60000 65536"/>
              <a:gd name="T5" fmla="*/ 0 60000 65536"/>
            </a:gdLst>
            <a:ahLst/>
            <a:cxnLst>
              <a:cxn ang="T4">
                <a:pos x="T0" y="T1"/>
              </a:cxn>
              <a:cxn ang="T5">
                <a:pos x="T2" y="T3"/>
              </a:cxn>
            </a:cxnLst>
            <a:rect l="0" t="0" r="r" b="b"/>
            <a:pathLst>
              <a:path w="1040118" h="668856">
                <a:moveTo>
                  <a:pt x="0" y="668856"/>
                </a:moveTo>
                <a:cubicBezTo>
                  <a:pt x="254098" y="515194"/>
                  <a:pt x="801833" y="143689"/>
                  <a:pt x="1040118" y="0"/>
                </a:cubicBezTo>
              </a:path>
            </a:pathLst>
          </a:custGeom>
          <a:noFill/>
          <a:ln w="63500" cmpd="tri" algn="ctr">
            <a:solidFill>
              <a:srgbClr val="0000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19480" name="テキスト ボックス 48"/>
          <p:cNvSpPr txBox="1">
            <a:spLocks noChangeArrowheads="1"/>
          </p:cNvSpPr>
          <p:nvPr/>
        </p:nvSpPr>
        <p:spPr bwMode="auto">
          <a:xfrm rot="1716313">
            <a:off x="4000500" y="1514475"/>
            <a:ext cx="201613" cy="24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a:latin typeface="Arial" panose="020B0604020202020204" pitchFamily="34" charset="0"/>
              </a:rPr>
              <a:t>①</a:t>
            </a:r>
          </a:p>
        </p:txBody>
      </p:sp>
      <p:sp>
        <p:nvSpPr>
          <p:cNvPr id="19485" name="右矢印 137"/>
          <p:cNvSpPr>
            <a:spLocks noChangeArrowheads="1"/>
          </p:cNvSpPr>
          <p:nvPr/>
        </p:nvSpPr>
        <p:spPr bwMode="auto">
          <a:xfrm rot="-8866539">
            <a:off x="3740150" y="1727200"/>
            <a:ext cx="315913" cy="352425"/>
          </a:xfrm>
          <a:prstGeom prst="rightArrow">
            <a:avLst>
              <a:gd name="adj1" fmla="val 50000"/>
              <a:gd name="adj2" fmla="val 5000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endParaRPr lang="ja-JP" altLang="en-US" sz="1100">
              <a:solidFill>
                <a:schemeClr val="bg1"/>
              </a:solidFill>
            </a:endParaRPr>
          </a:p>
        </p:txBody>
      </p:sp>
      <p:sp>
        <p:nvSpPr>
          <p:cNvPr id="19486" name="テキスト ボックス 52"/>
          <p:cNvSpPr txBox="1">
            <a:spLocks noChangeArrowheads="1"/>
          </p:cNvSpPr>
          <p:nvPr/>
        </p:nvSpPr>
        <p:spPr bwMode="auto">
          <a:xfrm rot="1716313">
            <a:off x="6102350" y="2851150"/>
            <a:ext cx="201613" cy="24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dirty="0" smtClean="0">
                <a:latin typeface="Arial" panose="020B0604020202020204" pitchFamily="34" charset="0"/>
              </a:rPr>
              <a:t>③</a:t>
            </a:r>
            <a:endParaRPr lang="ja-JP" altLang="en-US" sz="1100" dirty="0">
              <a:latin typeface="Arial" panose="020B0604020202020204" pitchFamily="34" charset="0"/>
            </a:endParaRPr>
          </a:p>
        </p:txBody>
      </p:sp>
      <p:pic>
        <p:nvPicPr>
          <p:cNvPr id="19487" name="図 7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13763" y="909638"/>
            <a:ext cx="512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8" name="右矢印 137"/>
          <p:cNvSpPr>
            <a:spLocks noChangeArrowheads="1"/>
          </p:cNvSpPr>
          <p:nvPr/>
        </p:nvSpPr>
        <p:spPr bwMode="auto">
          <a:xfrm rot="-9805761">
            <a:off x="4835525" y="2405063"/>
            <a:ext cx="315913" cy="354012"/>
          </a:xfrm>
          <a:prstGeom prst="rightArrow">
            <a:avLst>
              <a:gd name="adj1" fmla="val 50000"/>
              <a:gd name="adj2" fmla="val 50000"/>
            </a:avLst>
          </a:prstGeom>
          <a:solidFill>
            <a:srgbClr val="0070C0"/>
          </a:solidFill>
          <a:ln>
            <a:noFill/>
          </a:ln>
          <a:extLst>
            <a:ext uri="{91240B29-F687-4F45-9708-019B960494DF}">
              <a14:hiddenLine xmlns:a14="http://schemas.microsoft.com/office/drawing/2010/main" w="57150" algn="ctr">
                <a:solidFill>
                  <a:srgbClr val="000000"/>
                </a:solidFill>
                <a:round/>
                <a:headEnd/>
                <a:tailEnd/>
              </a14:hiddenLine>
            </a:ext>
          </a:extLst>
        </p:spPr>
        <p:txBody>
          <a:bodyPr lIns="18288" tIns="0" rIns="0" bIns="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endParaRPr lang="ja-JP" altLang="en-US" sz="1100">
              <a:solidFill>
                <a:schemeClr val="bg1"/>
              </a:solidFill>
            </a:endParaRPr>
          </a:p>
        </p:txBody>
      </p:sp>
      <p:sp>
        <p:nvSpPr>
          <p:cNvPr id="19489" name="テキスト ボックス 55"/>
          <p:cNvSpPr txBox="1">
            <a:spLocks noChangeArrowheads="1"/>
          </p:cNvSpPr>
          <p:nvPr/>
        </p:nvSpPr>
        <p:spPr bwMode="auto">
          <a:xfrm rot="1716313">
            <a:off x="5056188" y="2193925"/>
            <a:ext cx="201612" cy="24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100" dirty="0" smtClean="0">
                <a:latin typeface="Arial" panose="020B0604020202020204" pitchFamily="34" charset="0"/>
              </a:rPr>
              <a:t>②</a:t>
            </a:r>
            <a:endParaRPr lang="ja-JP" altLang="en-US" sz="1100" dirty="0">
              <a:latin typeface="Arial" panose="020B0604020202020204" pitchFamily="34" charset="0"/>
            </a:endParaRPr>
          </a:p>
        </p:txBody>
      </p:sp>
      <p:sp>
        <p:nvSpPr>
          <p:cNvPr id="59" name="テキスト ボックス 86"/>
          <p:cNvSpPr txBox="1"/>
          <p:nvPr/>
        </p:nvSpPr>
        <p:spPr>
          <a:xfrm>
            <a:off x="67751" y="2622419"/>
            <a:ext cx="390525" cy="4016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a:solidFill>
                  <a:schemeClr val="bg1"/>
                </a:solidFill>
              </a:rPr>
              <a:t>①</a:t>
            </a:r>
            <a:endParaRPr lang="en-US" altLang="ja-JP" sz="1400" b="1" dirty="0">
              <a:solidFill>
                <a:schemeClr val="bg1"/>
              </a:solidFill>
            </a:endParaRPr>
          </a:p>
        </p:txBody>
      </p:sp>
      <p:sp>
        <p:nvSpPr>
          <p:cNvPr id="61" name="テキスト ボックス 86"/>
          <p:cNvSpPr txBox="1"/>
          <p:nvPr/>
        </p:nvSpPr>
        <p:spPr>
          <a:xfrm>
            <a:off x="96861" y="4755754"/>
            <a:ext cx="390525" cy="4016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smtClean="0">
                <a:solidFill>
                  <a:schemeClr val="tx1"/>
                </a:solidFill>
              </a:rPr>
              <a:t>②</a:t>
            </a:r>
            <a:endParaRPr lang="en-US" altLang="ja-JP" sz="1400" b="1" dirty="0">
              <a:solidFill>
                <a:schemeClr val="tx1"/>
              </a:solidFill>
            </a:endParaRPr>
          </a:p>
        </p:txBody>
      </p:sp>
      <p:sp>
        <p:nvSpPr>
          <p:cNvPr id="62" name="テキスト ボックス 86"/>
          <p:cNvSpPr txBox="1"/>
          <p:nvPr/>
        </p:nvSpPr>
        <p:spPr>
          <a:xfrm>
            <a:off x="2988427" y="4749800"/>
            <a:ext cx="390525" cy="4016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b="1" dirty="0">
                <a:solidFill>
                  <a:schemeClr val="tx1"/>
                </a:solidFill>
              </a:rPr>
              <a:t>③</a:t>
            </a:r>
            <a:endParaRPr lang="en-US" altLang="ja-JP" sz="1400" b="1" dirty="0">
              <a:solidFill>
                <a:schemeClr val="tx1"/>
              </a:solidFill>
            </a:endParaRPr>
          </a:p>
        </p:txBody>
      </p:sp>
      <p:sp>
        <p:nvSpPr>
          <p:cNvPr id="39" name="テキスト ボックス 81"/>
          <p:cNvSpPr txBox="1"/>
          <p:nvPr/>
        </p:nvSpPr>
        <p:spPr>
          <a:xfrm rot="19489456">
            <a:off x="6165055" y="6106778"/>
            <a:ext cx="1083374" cy="211138"/>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400" dirty="0" smtClean="0"/>
              <a:t>十三高槻線</a:t>
            </a:r>
            <a:endParaRPr lang="ja-JP" altLang="en-US" sz="1400" dirty="0"/>
          </a:p>
        </p:txBody>
      </p:sp>
      <p:sp>
        <p:nvSpPr>
          <p:cNvPr id="40" name="テキスト ボックス 100"/>
          <p:cNvSpPr txBox="1"/>
          <p:nvPr/>
        </p:nvSpPr>
        <p:spPr>
          <a:xfrm rot="1920937">
            <a:off x="8145686" y="3491384"/>
            <a:ext cx="177800" cy="1089025"/>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vert="eaVert"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t>阪急</a:t>
            </a:r>
            <a:r>
              <a:rPr lang="ja-JP" altLang="en-US" dirty="0" smtClean="0"/>
              <a:t>京都</a:t>
            </a:r>
            <a:r>
              <a:rPr lang="ja-JP" altLang="en-US" dirty="0"/>
              <a:t>線</a:t>
            </a:r>
          </a:p>
        </p:txBody>
      </p:sp>
      <p:sp>
        <p:nvSpPr>
          <p:cNvPr id="41" name="テキスト ボックス 100"/>
          <p:cNvSpPr txBox="1"/>
          <p:nvPr/>
        </p:nvSpPr>
        <p:spPr>
          <a:xfrm rot="1920937">
            <a:off x="7805435" y="2158991"/>
            <a:ext cx="177800" cy="1089025"/>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vert="eaVert"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smtClean="0"/>
              <a:t>ＪＲ東海道本線</a:t>
            </a:r>
            <a:endParaRPr lang="ja-JP" altLang="en-US" dirty="0"/>
          </a:p>
        </p:txBody>
      </p:sp>
      <p:sp>
        <p:nvSpPr>
          <p:cNvPr id="2" name="フリーフォーム 1"/>
          <p:cNvSpPr/>
          <p:nvPr/>
        </p:nvSpPr>
        <p:spPr>
          <a:xfrm>
            <a:off x="121920" y="3413760"/>
            <a:ext cx="1036320" cy="167640"/>
          </a:xfrm>
          <a:custGeom>
            <a:avLst/>
            <a:gdLst>
              <a:gd name="connsiteX0" fmla="*/ 0 w 1036320"/>
              <a:gd name="connsiteY0" fmla="*/ 167640 h 167640"/>
              <a:gd name="connsiteX1" fmla="*/ 701040 w 1036320"/>
              <a:gd name="connsiteY1" fmla="*/ 45720 h 167640"/>
              <a:gd name="connsiteX2" fmla="*/ 1036320 w 1036320"/>
              <a:gd name="connsiteY2" fmla="*/ 0 h 167640"/>
            </a:gdLst>
            <a:ahLst/>
            <a:cxnLst>
              <a:cxn ang="0">
                <a:pos x="connsiteX0" y="connsiteY0"/>
              </a:cxn>
              <a:cxn ang="0">
                <a:pos x="connsiteX1" y="connsiteY1"/>
              </a:cxn>
              <a:cxn ang="0">
                <a:pos x="connsiteX2" y="connsiteY2"/>
              </a:cxn>
            </a:cxnLst>
            <a:rect l="l" t="t" r="r" b="b"/>
            <a:pathLst>
              <a:path w="1036320" h="167640">
                <a:moveTo>
                  <a:pt x="0" y="167640"/>
                </a:moveTo>
                <a:lnTo>
                  <a:pt x="701040" y="45720"/>
                </a:lnTo>
                <a:lnTo>
                  <a:pt x="1036320" y="0"/>
                </a:lnTo>
              </a:path>
            </a:pathLst>
          </a:custGeom>
          <a:noFill/>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フリーフォーム 2"/>
          <p:cNvSpPr/>
          <p:nvPr/>
        </p:nvSpPr>
        <p:spPr>
          <a:xfrm>
            <a:off x="1402080" y="3467100"/>
            <a:ext cx="1318260" cy="76200"/>
          </a:xfrm>
          <a:custGeom>
            <a:avLst/>
            <a:gdLst>
              <a:gd name="connsiteX0" fmla="*/ 1318260 w 1318260"/>
              <a:gd name="connsiteY0" fmla="*/ 76200 h 76200"/>
              <a:gd name="connsiteX1" fmla="*/ 487680 w 1318260"/>
              <a:gd name="connsiteY1" fmla="*/ 15240 h 76200"/>
              <a:gd name="connsiteX2" fmla="*/ 0 w 1318260"/>
              <a:gd name="connsiteY2" fmla="*/ 0 h 76200"/>
            </a:gdLst>
            <a:ahLst/>
            <a:cxnLst>
              <a:cxn ang="0">
                <a:pos x="connsiteX0" y="connsiteY0"/>
              </a:cxn>
              <a:cxn ang="0">
                <a:pos x="connsiteX1" y="connsiteY1"/>
              </a:cxn>
              <a:cxn ang="0">
                <a:pos x="connsiteX2" y="connsiteY2"/>
              </a:cxn>
            </a:cxnLst>
            <a:rect l="l" t="t" r="r" b="b"/>
            <a:pathLst>
              <a:path w="1318260" h="76200">
                <a:moveTo>
                  <a:pt x="1318260" y="76200"/>
                </a:moveTo>
                <a:lnTo>
                  <a:pt x="487680" y="15240"/>
                </a:lnTo>
                <a:lnTo>
                  <a:pt x="0" y="0"/>
                </a:lnTo>
              </a:path>
            </a:pathLst>
          </a:custGeom>
          <a:noFill/>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
        <p:nvSpPr>
          <p:cNvPr id="5" name="フリーフォーム 4"/>
          <p:cNvSpPr/>
          <p:nvPr/>
        </p:nvSpPr>
        <p:spPr>
          <a:xfrm>
            <a:off x="797719" y="5855494"/>
            <a:ext cx="762000" cy="126206"/>
          </a:xfrm>
          <a:custGeom>
            <a:avLst/>
            <a:gdLst>
              <a:gd name="connsiteX0" fmla="*/ 0 w 762000"/>
              <a:gd name="connsiteY0" fmla="*/ 126206 h 126206"/>
              <a:gd name="connsiteX1" fmla="*/ 585787 w 762000"/>
              <a:gd name="connsiteY1" fmla="*/ 100012 h 126206"/>
              <a:gd name="connsiteX2" fmla="*/ 762000 w 762000"/>
              <a:gd name="connsiteY2" fmla="*/ 0 h 126206"/>
            </a:gdLst>
            <a:ahLst/>
            <a:cxnLst>
              <a:cxn ang="0">
                <a:pos x="connsiteX0" y="connsiteY0"/>
              </a:cxn>
              <a:cxn ang="0">
                <a:pos x="connsiteX1" y="connsiteY1"/>
              </a:cxn>
              <a:cxn ang="0">
                <a:pos x="connsiteX2" y="connsiteY2"/>
              </a:cxn>
            </a:cxnLst>
            <a:rect l="l" t="t" r="r" b="b"/>
            <a:pathLst>
              <a:path w="762000" h="126206">
                <a:moveTo>
                  <a:pt x="0" y="126206"/>
                </a:moveTo>
                <a:lnTo>
                  <a:pt x="585787" y="100012"/>
                </a:lnTo>
                <a:lnTo>
                  <a:pt x="762000" y="0"/>
                </a:lnTo>
              </a:path>
            </a:pathLst>
          </a:custGeom>
          <a:noFill/>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
        <p:nvSpPr>
          <p:cNvPr id="7" name="フリーフォーム 6"/>
          <p:cNvSpPr/>
          <p:nvPr/>
        </p:nvSpPr>
        <p:spPr>
          <a:xfrm>
            <a:off x="135731" y="5988844"/>
            <a:ext cx="659607" cy="245269"/>
          </a:xfrm>
          <a:custGeom>
            <a:avLst/>
            <a:gdLst>
              <a:gd name="connsiteX0" fmla="*/ 659607 w 659607"/>
              <a:gd name="connsiteY0" fmla="*/ 0 h 245269"/>
              <a:gd name="connsiteX1" fmla="*/ 0 w 659607"/>
              <a:gd name="connsiteY1" fmla="*/ 245269 h 245269"/>
            </a:gdLst>
            <a:ahLst/>
            <a:cxnLst>
              <a:cxn ang="0">
                <a:pos x="connsiteX0" y="connsiteY0"/>
              </a:cxn>
              <a:cxn ang="0">
                <a:pos x="connsiteX1" y="connsiteY1"/>
              </a:cxn>
            </a:cxnLst>
            <a:rect l="l" t="t" r="r" b="b"/>
            <a:pathLst>
              <a:path w="659607" h="245269">
                <a:moveTo>
                  <a:pt x="659607" y="0"/>
                </a:moveTo>
                <a:lnTo>
                  <a:pt x="0" y="245269"/>
                </a:lnTo>
              </a:path>
            </a:pathLst>
          </a:custGeom>
          <a:noFill/>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
        <p:nvSpPr>
          <p:cNvPr id="8" name="フリーフォーム 7"/>
          <p:cNvSpPr/>
          <p:nvPr/>
        </p:nvSpPr>
        <p:spPr>
          <a:xfrm>
            <a:off x="1809750" y="5862638"/>
            <a:ext cx="164306" cy="171450"/>
          </a:xfrm>
          <a:custGeom>
            <a:avLst/>
            <a:gdLst>
              <a:gd name="connsiteX0" fmla="*/ 0 w 164306"/>
              <a:gd name="connsiteY0" fmla="*/ 0 h 171450"/>
              <a:gd name="connsiteX1" fmla="*/ 164306 w 164306"/>
              <a:gd name="connsiteY1" fmla="*/ 171450 h 171450"/>
            </a:gdLst>
            <a:ahLst/>
            <a:cxnLst>
              <a:cxn ang="0">
                <a:pos x="connsiteX0" y="connsiteY0"/>
              </a:cxn>
              <a:cxn ang="0">
                <a:pos x="connsiteX1" y="connsiteY1"/>
              </a:cxn>
            </a:cxnLst>
            <a:rect l="l" t="t" r="r" b="b"/>
            <a:pathLst>
              <a:path w="164306" h="171450">
                <a:moveTo>
                  <a:pt x="0" y="0"/>
                </a:moveTo>
                <a:lnTo>
                  <a:pt x="164306" y="171450"/>
                </a:lnTo>
              </a:path>
            </a:pathLst>
          </a:custGeom>
          <a:noFill/>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
        <p:nvSpPr>
          <p:cNvPr id="9" name="フリーフォーム 8"/>
          <p:cNvSpPr/>
          <p:nvPr/>
        </p:nvSpPr>
        <p:spPr>
          <a:xfrm>
            <a:off x="1974850" y="6038850"/>
            <a:ext cx="177800" cy="711200"/>
          </a:xfrm>
          <a:custGeom>
            <a:avLst/>
            <a:gdLst>
              <a:gd name="connsiteX0" fmla="*/ 0 w 177800"/>
              <a:gd name="connsiteY0" fmla="*/ 0 h 711200"/>
              <a:gd name="connsiteX1" fmla="*/ 177800 w 177800"/>
              <a:gd name="connsiteY1" fmla="*/ 711200 h 711200"/>
            </a:gdLst>
            <a:ahLst/>
            <a:cxnLst>
              <a:cxn ang="0">
                <a:pos x="connsiteX0" y="connsiteY0"/>
              </a:cxn>
              <a:cxn ang="0">
                <a:pos x="connsiteX1" y="connsiteY1"/>
              </a:cxn>
            </a:cxnLst>
            <a:rect l="l" t="t" r="r" b="b"/>
            <a:pathLst>
              <a:path w="177800" h="711200">
                <a:moveTo>
                  <a:pt x="0" y="0"/>
                </a:moveTo>
                <a:lnTo>
                  <a:pt x="177800" y="711200"/>
                </a:lnTo>
              </a:path>
            </a:pathLst>
          </a:custGeom>
          <a:noFill/>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
        <p:nvSpPr>
          <p:cNvPr id="10" name="フリーフォーム 9"/>
          <p:cNvSpPr/>
          <p:nvPr/>
        </p:nvSpPr>
        <p:spPr>
          <a:xfrm>
            <a:off x="2997200" y="5772150"/>
            <a:ext cx="1155700" cy="146050"/>
          </a:xfrm>
          <a:custGeom>
            <a:avLst/>
            <a:gdLst>
              <a:gd name="connsiteX0" fmla="*/ 1155700 w 1155700"/>
              <a:gd name="connsiteY0" fmla="*/ 0 h 146050"/>
              <a:gd name="connsiteX1" fmla="*/ 304800 w 1155700"/>
              <a:gd name="connsiteY1" fmla="*/ 127000 h 146050"/>
              <a:gd name="connsiteX2" fmla="*/ 0 w 1155700"/>
              <a:gd name="connsiteY2" fmla="*/ 146050 h 146050"/>
            </a:gdLst>
            <a:ahLst/>
            <a:cxnLst>
              <a:cxn ang="0">
                <a:pos x="connsiteX0" y="connsiteY0"/>
              </a:cxn>
              <a:cxn ang="0">
                <a:pos x="connsiteX1" y="connsiteY1"/>
              </a:cxn>
              <a:cxn ang="0">
                <a:pos x="connsiteX2" y="connsiteY2"/>
              </a:cxn>
            </a:cxnLst>
            <a:rect l="l" t="t" r="r" b="b"/>
            <a:pathLst>
              <a:path w="1155700" h="146050">
                <a:moveTo>
                  <a:pt x="1155700" y="0"/>
                </a:moveTo>
                <a:lnTo>
                  <a:pt x="304800" y="127000"/>
                </a:lnTo>
                <a:lnTo>
                  <a:pt x="0" y="146050"/>
                </a:lnTo>
              </a:path>
            </a:pathLst>
          </a:custGeom>
          <a:noFill/>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
        <p:nvSpPr>
          <p:cNvPr id="11" name="フリーフォーム 10"/>
          <p:cNvSpPr/>
          <p:nvPr/>
        </p:nvSpPr>
        <p:spPr>
          <a:xfrm>
            <a:off x="4616450" y="5778500"/>
            <a:ext cx="971550" cy="114300"/>
          </a:xfrm>
          <a:custGeom>
            <a:avLst/>
            <a:gdLst>
              <a:gd name="connsiteX0" fmla="*/ 0 w 971550"/>
              <a:gd name="connsiteY0" fmla="*/ 0 h 114300"/>
              <a:gd name="connsiteX1" fmla="*/ 831850 w 971550"/>
              <a:gd name="connsiteY1" fmla="*/ 101600 h 114300"/>
              <a:gd name="connsiteX2" fmla="*/ 971550 w 971550"/>
              <a:gd name="connsiteY2" fmla="*/ 114300 h 114300"/>
            </a:gdLst>
            <a:ahLst/>
            <a:cxnLst>
              <a:cxn ang="0">
                <a:pos x="connsiteX0" y="connsiteY0"/>
              </a:cxn>
              <a:cxn ang="0">
                <a:pos x="connsiteX1" y="connsiteY1"/>
              </a:cxn>
              <a:cxn ang="0">
                <a:pos x="connsiteX2" y="connsiteY2"/>
              </a:cxn>
            </a:cxnLst>
            <a:rect l="l" t="t" r="r" b="b"/>
            <a:pathLst>
              <a:path w="971550" h="114300">
                <a:moveTo>
                  <a:pt x="0" y="0"/>
                </a:moveTo>
                <a:lnTo>
                  <a:pt x="831850" y="101600"/>
                </a:lnTo>
                <a:lnTo>
                  <a:pt x="971550" y="114300"/>
                </a:lnTo>
              </a:path>
            </a:pathLst>
          </a:custGeom>
          <a:noFill/>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57D6BD2-EB16-4619-B428-357DA329F764}" type="slidenum">
              <a:rPr lang="ja-JP" altLang="en-US" sz="2000" smtClean="0">
                <a:latin typeface="Arial" panose="020B0604020202020204" pitchFamily="34" charset="0"/>
              </a:rPr>
              <a:pPr>
                <a:spcBef>
                  <a:spcPct val="0"/>
                </a:spcBef>
                <a:buFontTx/>
                <a:buNone/>
              </a:pPr>
              <a:t>4</a:t>
            </a:fld>
            <a:endParaRPr lang="ja-JP" altLang="en-US" sz="2000" smtClean="0">
              <a:latin typeface="Arial" panose="020B0604020202020204" pitchFamily="34" charset="0"/>
            </a:endParaRPr>
          </a:p>
        </p:txBody>
      </p:sp>
      <p:sp>
        <p:nvSpPr>
          <p:cNvPr id="6"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１．事業概要</a:t>
            </a:r>
          </a:p>
        </p:txBody>
      </p:sp>
      <p:sp>
        <p:nvSpPr>
          <p:cNvPr id="23556" name="正方形/長方形 3"/>
          <p:cNvSpPr>
            <a:spLocks noChangeArrowheads="1"/>
          </p:cNvSpPr>
          <p:nvPr/>
        </p:nvSpPr>
        <p:spPr bwMode="auto">
          <a:xfrm>
            <a:off x="176213" y="663575"/>
            <a:ext cx="4756150" cy="2471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dirty="0" smtClean="0">
                <a:latin typeface="ＭＳ Ｐゴシック" panose="020B0600070205080204" pitchFamily="50" charset="-128"/>
              </a:rPr>
              <a:t>■道路築造</a:t>
            </a:r>
            <a:endParaRPr lang="en-US" altLang="ja-JP" sz="2000" dirty="0" smtClean="0">
              <a:latin typeface="ＭＳ Ｐゴシック" panose="020B0600070205080204" pitchFamily="50" charset="-128"/>
            </a:endParaRPr>
          </a:p>
          <a:p>
            <a:pPr eaLnBrk="1" hangingPunct="1">
              <a:spcBef>
                <a:spcPct val="0"/>
              </a:spcBef>
              <a:buFontTx/>
              <a:buNone/>
              <a:defRPr/>
            </a:pPr>
            <a:r>
              <a:rPr lang="ja-JP" altLang="en-US" sz="1800" dirty="0" smtClean="0">
                <a:latin typeface="ＭＳ Ｐゴシック" panose="020B0600070205080204" pitchFamily="50" charset="-128"/>
              </a:rPr>
              <a:t>　　</a:t>
            </a:r>
            <a:r>
              <a:rPr lang="ja-JP" altLang="en-US" sz="1800" dirty="0" smtClean="0">
                <a:latin typeface="+mn-ea"/>
                <a:ea typeface="+mn-ea"/>
              </a:rPr>
              <a:t>事業延長：約</a:t>
            </a:r>
            <a:r>
              <a:rPr lang="en-US" altLang="ja-JP" sz="1800" dirty="0" smtClean="0">
                <a:latin typeface="+mn-ea"/>
                <a:ea typeface="+mn-ea"/>
              </a:rPr>
              <a:t>0.9km</a:t>
            </a:r>
            <a:r>
              <a:rPr lang="ja-JP" altLang="en-US" sz="1800" dirty="0" smtClean="0">
                <a:latin typeface="+mn-ea"/>
                <a:ea typeface="+mn-ea"/>
              </a:rPr>
              <a:t>　</a:t>
            </a:r>
            <a:endParaRPr lang="en-US" altLang="ja-JP" sz="1800" dirty="0" smtClean="0">
              <a:latin typeface="+mn-ea"/>
              <a:ea typeface="+mn-ea"/>
            </a:endParaRPr>
          </a:p>
          <a:p>
            <a:pPr eaLnBrk="1" hangingPunct="1">
              <a:spcBef>
                <a:spcPct val="0"/>
              </a:spcBef>
              <a:buFontTx/>
              <a:buNone/>
              <a:defRPr/>
            </a:pPr>
            <a:r>
              <a:rPr lang="ja-JP" altLang="en-US" sz="1800" dirty="0" smtClean="0">
                <a:latin typeface="+mn-ea"/>
                <a:ea typeface="+mn-ea"/>
              </a:rPr>
              <a:t>　　道路</a:t>
            </a:r>
            <a:r>
              <a:rPr lang="zh-TW" altLang="en-US" sz="1800" dirty="0" smtClean="0">
                <a:latin typeface="+mn-ea"/>
                <a:ea typeface="+mn-ea"/>
              </a:rPr>
              <a:t>幅員：</a:t>
            </a:r>
            <a:r>
              <a:rPr lang="en-US" altLang="ja-JP" sz="1800" dirty="0" smtClean="0">
                <a:latin typeface="+mn-ea"/>
                <a:ea typeface="+mn-ea"/>
              </a:rPr>
              <a:t>22.0</a:t>
            </a:r>
            <a:r>
              <a:rPr lang="ja-JP" altLang="en-US" sz="1800" dirty="0" smtClean="0">
                <a:latin typeface="+mn-ea"/>
                <a:ea typeface="+mn-ea"/>
              </a:rPr>
              <a:t>ｍ～</a:t>
            </a:r>
            <a:r>
              <a:rPr lang="en-US" altLang="ja-JP" sz="1800" dirty="0" smtClean="0">
                <a:latin typeface="+mn-ea"/>
                <a:ea typeface="+mn-ea"/>
              </a:rPr>
              <a:t>34.0</a:t>
            </a:r>
            <a:r>
              <a:rPr lang="ja-JP" altLang="en-US" sz="1800" dirty="0" err="1" smtClean="0">
                <a:latin typeface="+mn-ea"/>
                <a:ea typeface="+mn-ea"/>
              </a:rPr>
              <a:t>ｍ</a:t>
            </a:r>
            <a:endParaRPr lang="en-US" altLang="zh-TW" sz="1800" dirty="0" smtClean="0">
              <a:latin typeface="+mn-ea"/>
              <a:ea typeface="+mn-ea"/>
            </a:endParaRPr>
          </a:p>
          <a:p>
            <a:pPr eaLnBrk="1" hangingPunct="1">
              <a:spcBef>
                <a:spcPct val="0"/>
              </a:spcBef>
              <a:buFontTx/>
              <a:buNone/>
              <a:defRPr/>
            </a:pPr>
            <a:endParaRPr lang="en-US" altLang="ja-JP" sz="1800" dirty="0" smtClean="0">
              <a:latin typeface="+mn-ea"/>
              <a:ea typeface="+mn-ea"/>
            </a:endParaRPr>
          </a:p>
          <a:p>
            <a:pPr eaLnBrk="1" hangingPunct="1">
              <a:spcBef>
                <a:spcPct val="0"/>
              </a:spcBef>
              <a:buFontTx/>
              <a:buNone/>
              <a:defRPr/>
            </a:pPr>
            <a:r>
              <a:rPr lang="ja-JP" altLang="en-US" sz="1800" dirty="0" smtClean="0">
                <a:latin typeface="+mn-ea"/>
                <a:ea typeface="+mn-ea"/>
              </a:rPr>
              <a:t>　　　　　　車道　</a:t>
            </a:r>
            <a:r>
              <a:rPr lang="en-US" altLang="ja-JP" sz="1800" dirty="0" smtClean="0">
                <a:latin typeface="+mn-ea"/>
                <a:ea typeface="+mn-ea"/>
              </a:rPr>
              <a:t>4</a:t>
            </a:r>
            <a:r>
              <a:rPr lang="ja-JP" altLang="en-US" sz="1800" dirty="0" smtClean="0">
                <a:latin typeface="+mn-ea"/>
                <a:ea typeface="+mn-ea"/>
              </a:rPr>
              <a:t>車線（</a:t>
            </a:r>
            <a:r>
              <a:rPr lang="en-US" altLang="ja-JP" sz="1800" dirty="0" smtClean="0">
                <a:latin typeface="+mn-ea"/>
                <a:ea typeface="+mn-ea"/>
              </a:rPr>
              <a:t>3.25</a:t>
            </a:r>
            <a:r>
              <a:rPr lang="ja-JP" altLang="en-US" sz="1800" dirty="0" err="1" smtClean="0">
                <a:latin typeface="+mn-ea"/>
                <a:ea typeface="+mn-ea"/>
              </a:rPr>
              <a:t>ｍ</a:t>
            </a:r>
            <a:r>
              <a:rPr lang="en-US" altLang="ja-JP" sz="1800" dirty="0" smtClean="0">
                <a:latin typeface="+mn-ea"/>
                <a:ea typeface="+mn-ea"/>
              </a:rPr>
              <a:t>×4</a:t>
            </a:r>
            <a:r>
              <a:rPr lang="ja-JP" altLang="en-US" sz="1800" dirty="0" smtClean="0">
                <a:latin typeface="+mn-ea"/>
                <a:ea typeface="+mn-ea"/>
              </a:rPr>
              <a:t>）</a:t>
            </a:r>
            <a:endParaRPr lang="en-US" altLang="ja-JP" sz="1800" dirty="0" smtClean="0">
              <a:latin typeface="+mn-ea"/>
              <a:ea typeface="+mn-ea"/>
            </a:endParaRPr>
          </a:p>
          <a:p>
            <a:pPr eaLnBrk="1" hangingPunct="1">
              <a:spcBef>
                <a:spcPct val="0"/>
              </a:spcBef>
              <a:buFontTx/>
              <a:buNone/>
              <a:defRPr/>
            </a:pPr>
            <a:r>
              <a:rPr lang="ja-JP" altLang="en-US" sz="1800" dirty="0" smtClean="0">
                <a:latin typeface="+mn-ea"/>
                <a:ea typeface="+mn-ea"/>
              </a:rPr>
              <a:t>　　　　　　自転車通行帯（</a:t>
            </a:r>
            <a:r>
              <a:rPr lang="en-US" altLang="ja-JP" sz="1800" dirty="0" smtClean="0">
                <a:latin typeface="+mn-ea"/>
                <a:ea typeface="+mn-ea"/>
              </a:rPr>
              <a:t>1.0</a:t>
            </a:r>
            <a:r>
              <a:rPr lang="ja-JP" altLang="en-US" sz="1800" dirty="0" err="1" smtClean="0">
                <a:latin typeface="+mn-ea"/>
                <a:ea typeface="+mn-ea"/>
              </a:rPr>
              <a:t>ｍ</a:t>
            </a:r>
            <a:r>
              <a:rPr lang="en-US" altLang="ja-JP" sz="1800" dirty="0" smtClean="0">
                <a:latin typeface="+mn-ea"/>
                <a:ea typeface="+mn-ea"/>
              </a:rPr>
              <a:t>×2</a:t>
            </a:r>
            <a:r>
              <a:rPr lang="ja-JP" altLang="en-US" sz="1800" dirty="0" smtClean="0">
                <a:latin typeface="+mn-ea"/>
                <a:ea typeface="+mn-ea"/>
              </a:rPr>
              <a:t>）</a:t>
            </a:r>
            <a:endParaRPr lang="en-US" altLang="ja-JP" sz="1800" dirty="0" smtClean="0">
              <a:latin typeface="+mn-ea"/>
              <a:ea typeface="+mn-ea"/>
            </a:endParaRPr>
          </a:p>
          <a:p>
            <a:pPr eaLnBrk="1" hangingPunct="1">
              <a:spcBef>
                <a:spcPct val="0"/>
              </a:spcBef>
              <a:buFontTx/>
              <a:buNone/>
              <a:defRPr/>
            </a:pPr>
            <a:r>
              <a:rPr lang="ja-JP" altLang="en-US" sz="1800" dirty="0" smtClean="0">
                <a:latin typeface="+mn-ea"/>
                <a:ea typeface="+mn-ea"/>
              </a:rPr>
              <a:t>　　　　　　歩道　両側（</a:t>
            </a:r>
            <a:r>
              <a:rPr lang="en-US" altLang="ja-JP" sz="1800" dirty="0" smtClean="0">
                <a:latin typeface="+mn-ea"/>
                <a:ea typeface="+mn-ea"/>
              </a:rPr>
              <a:t>2.5</a:t>
            </a:r>
            <a:r>
              <a:rPr lang="ja-JP" altLang="en-US" sz="1800" dirty="0" err="1" smtClean="0">
                <a:latin typeface="+mn-ea"/>
                <a:ea typeface="+mn-ea"/>
              </a:rPr>
              <a:t>ｍ</a:t>
            </a:r>
            <a:r>
              <a:rPr lang="en-US" altLang="ja-JP" sz="1800" dirty="0" smtClean="0">
                <a:latin typeface="+mn-ea"/>
                <a:ea typeface="+mn-ea"/>
              </a:rPr>
              <a:t>×2</a:t>
            </a:r>
            <a:r>
              <a:rPr lang="ja-JP" altLang="en-US" sz="1800" dirty="0" smtClean="0">
                <a:latin typeface="+mn-ea"/>
                <a:ea typeface="+mn-ea"/>
              </a:rPr>
              <a:t>）</a:t>
            </a:r>
          </a:p>
          <a:p>
            <a:pPr>
              <a:buFont typeface="Arial" panose="020B0604020202020204" pitchFamily="34" charset="0"/>
              <a:buNone/>
              <a:defRPr/>
            </a:pPr>
            <a:r>
              <a:rPr lang="ja-JP" altLang="en-US" sz="1800" dirty="0" smtClean="0"/>
              <a:t>　　</a:t>
            </a:r>
            <a:endParaRPr lang="ja-JP" altLang="ja-JP" sz="1800" dirty="0" smtClean="0"/>
          </a:p>
        </p:txBody>
      </p:sp>
      <p:sp>
        <p:nvSpPr>
          <p:cNvPr id="9" name="正方形/長方形 3">
            <a:extLst>
              <a:ext uri="{FF2B5EF4-FFF2-40B4-BE49-F238E27FC236}">
                <a16:creationId xmlns:a16="http://schemas.microsoft.com/office/drawing/2014/main" id="{702DC32E-2DC6-4A42-9EC1-D4494A12771D}"/>
              </a:ext>
            </a:extLst>
          </p:cNvPr>
          <p:cNvSpPr>
            <a:spLocks noChangeArrowheads="1"/>
          </p:cNvSpPr>
          <p:nvPr/>
        </p:nvSpPr>
        <p:spPr bwMode="auto">
          <a:xfrm>
            <a:off x="-324544" y="3059220"/>
            <a:ext cx="2490787" cy="424155"/>
          </a:xfrm>
          <a:prstGeom prst="rect">
            <a:avLst/>
          </a:prstGeom>
          <a:noFill/>
          <a:ln>
            <a:noFill/>
          </a:ln>
        </p:spPr>
        <p:txBody>
          <a:bodyPr wrap="square">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lnSpc>
                <a:spcPts val="3000"/>
              </a:lnSpc>
              <a:spcBef>
                <a:spcPct val="0"/>
              </a:spcBef>
              <a:buFontTx/>
              <a:buNone/>
            </a:pPr>
            <a:r>
              <a:rPr lang="ja-JP" altLang="en-US" sz="1600" dirty="0">
                <a:latin typeface="ＭＳ Ｐゴシック" panose="020B0600070205080204" pitchFamily="50" charset="-128"/>
              </a:rPr>
              <a:t>標準横断図</a:t>
            </a:r>
            <a:endParaRPr lang="en-US" altLang="ja-JP" sz="1600" dirty="0">
              <a:latin typeface="ＭＳ Ｐゴシック" panose="020B0600070205080204" pitchFamily="50" charset="-128"/>
            </a:endParaRPr>
          </a:p>
        </p:txBody>
      </p:sp>
      <p:pic>
        <p:nvPicPr>
          <p:cNvPr id="10" name="図 9"/>
          <p:cNvPicPr>
            <a:picLocks noChangeAspect="1"/>
          </p:cNvPicPr>
          <p:nvPr/>
        </p:nvPicPr>
        <p:blipFill>
          <a:blip r:embed="rId3"/>
          <a:stretch>
            <a:fillRect/>
          </a:stretch>
        </p:blipFill>
        <p:spPr>
          <a:xfrm>
            <a:off x="252602" y="3352013"/>
            <a:ext cx="8613395" cy="3074187"/>
          </a:xfrm>
          <a:prstGeom prst="rect">
            <a:avLst/>
          </a:prstGeom>
        </p:spPr>
      </p:pic>
      <p:sp>
        <p:nvSpPr>
          <p:cNvPr id="11" name="テキスト ボックス 10"/>
          <p:cNvSpPr txBox="1"/>
          <p:nvPr/>
        </p:nvSpPr>
        <p:spPr>
          <a:xfrm>
            <a:off x="592560" y="4077072"/>
            <a:ext cx="543739" cy="307777"/>
          </a:xfrm>
          <a:prstGeom prst="rect">
            <a:avLst/>
          </a:prstGeom>
          <a:noFill/>
        </p:spPr>
        <p:txBody>
          <a:bodyPr wrap="none" rtlCol="0">
            <a:spAutoFit/>
          </a:bodyPr>
          <a:lstStyle/>
          <a:p>
            <a:r>
              <a:rPr kumimoji="1" lang="ja-JP" altLang="en-US" sz="1400" dirty="0" smtClean="0">
                <a:solidFill>
                  <a:schemeClr val="tx1"/>
                </a:solidFill>
              </a:rPr>
              <a:t>歩道</a:t>
            </a:r>
            <a:endParaRPr kumimoji="1" lang="ja-JP" altLang="en-US" sz="1400" dirty="0">
              <a:solidFill>
                <a:schemeClr val="tx1"/>
              </a:solidFill>
            </a:endParaRPr>
          </a:p>
        </p:txBody>
      </p:sp>
      <p:sp>
        <p:nvSpPr>
          <p:cNvPr id="12" name="テキスト ボックス 11"/>
          <p:cNvSpPr txBox="1"/>
          <p:nvPr/>
        </p:nvSpPr>
        <p:spPr>
          <a:xfrm>
            <a:off x="1155445" y="4077071"/>
            <a:ext cx="543739" cy="307777"/>
          </a:xfrm>
          <a:prstGeom prst="rect">
            <a:avLst/>
          </a:prstGeom>
          <a:noFill/>
        </p:spPr>
        <p:txBody>
          <a:bodyPr wrap="none" rtlCol="0">
            <a:spAutoFit/>
          </a:bodyPr>
          <a:lstStyle/>
          <a:p>
            <a:r>
              <a:rPr kumimoji="1" lang="ja-JP" altLang="en-US" sz="1400" dirty="0" smtClean="0">
                <a:solidFill>
                  <a:schemeClr val="tx1"/>
                </a:solidFill>
              </a:rPr>
              <a:t>路肩</a:t>
            </a:r>
            <a:endParaRPr kumimoji="1" lang="ja-JP" altLang="en-US" sz="1400" dirty="0">
              <a:solidFill>
                <a:schemeClr val="tx1"/>
              </a:solidFill>
            </a:endParaRPr>
          </a:p>
        </p:txBody>
      </p:sp>
      <p:sp>
        <p:nvSpPr>
          <p:cNvPr id="13" name="テキスト ボックス 12"/>
          <p:cNvSpPr txBox="1"/>
          <p:nvPr/>
        </p:nvSpPr>
        <p:spPr>
          <a:xfrm>
            <a:off x="1518275" y="4218331"/>
            <a:ext cx="400110" cy="1169551"/>
          </a:xfrm>
          <a:prstGeom prst="rect">
            <a:avLst/>
          </a:prstGeom>
          <a:noFill/>
        </p:spPr>
        <p:txBody>
          <a:bodyPr vert="eaVert" wrap="none" rtlCol="0">
            <a:spAutoFit/>
          </a:bodyPr>
          <a:lstStyle/>
          <a:p>
            <a:r>
              <a:rPr kumimoji="1" lang="ja-JP" altLang="en-US" sz="1400" dirty="0" smtClean="0">
                <a:solidFill>
                  <a:schemeClr val="tx1"/>
                </a:solidFill>
              </a:rPr>
              <a:t>自転車通行帯</a:t>
            </a:r>
            <a:endParaRPr kumimoji="1" lang="ja-JP" altLang="en-US" sz="1400" dirty="0">
              <a:solidFill>
                <a:schemeClr val="tx1"/>
              </a:solidFill>
            </a:endParaRPr>
          </a:p>
        </p:txBody>
      </p:sp>
      <p:sp>
        <p:nvSpPr>
          <p:cNvPr id="14" name="テキスト ボックス 13"/>
          <p:cNvSpPr txBox="1"/>
          <p:nvPr/>
        </p:nvSpPr>
        <p:spPr>
          <a:xfrm>
            <a:off x="7225370" y="4218330"/>
            <a:ext cx="400110" cy="1169551"/>
          </a:xfrm>
          <a:prstGeom prst="rect">
            <a:avLst/>
          </a:prstGeom>
          <a:noFill/>
        </p:spPr>
        <p:txBody>
          <a:bodyPr vert="eaVert" wrap="none" rtlCol="0">
            <a:spAutoFit/>
          </a:bodyPr>
          <a:lstStyle/>
          <a:p>
            <a:r>
              <a:rPr kumimoji="1" lang="ja-JP" altLang="en-US" sz="1400" dirty="0" smtClean="0">
                <a:solidFill>
                  <a:schemeClr val="tx1"/>
                </a:solidFill>
              </a:rPr>
              <a:t>自転車通行帯</a:t>
            </a:r>
            <a:endParaRPr kumimoji="1" lang="ja-JP" altLang="en-US" sz="1400" dirty="0">
              <a:solidFill>
                <a:schemeClr val="tx1"/>
              </a:solidFill>
            </a:endParaRPr>
          </a:p>
        </p:txBody>
      </p:sp>
      <p:sp>
        <p:nvSpPr>
          <p:cNvPr id="15" name="テキスト ボックス 14"/>
          <p:cNvSpPr txBox="1"/>
          <p:nvPr/>
        </p:nvSpPr>
        <p:spPr>
          <a:xfrm>
            <a:off x="7441213" y="4077640"/>
            <a:ext cx="543739" cy="307777"/>
          </a:xfrm>
          <a:prstGeom prst="rect">
            <a:avLst/>
          </a:prstGeom>
          <a:noFill/>
        </p:spPr>
        <p:txBody>
          <a:bodyPr wrap="none" rtlCol="0">
            <a:spAutoFit/>
          </a:bodyPr>
          <a:lstStyle/>
          <a:p>
            <a:r>
              <a:rPr kumimoji="1" lang="ja-JP" altLang="en-US" sz="1400" dirty="0" smtClean="0">
                <a:solidFill>
                  <a:schemeClr val="tx1"/>
                </a:solidFill>
              </a:rPr>
              <a:t>路肩</a:t>
            </a:r>
            <a:endParaRPr kumimoji="1" lang="ja-JP" altLang="en-US" sz="1400" dirty="0">
              <a:solidFill>
                <a:schemeClr val="tx1"/>
              </a:solidFill>
            </a:endParaRPr>
          </a:p>
        </p:txBody>
      </p:sp>
      <p:sp>
        <p:nvSpPr>
          <p:cNvPr id="16" name="テキスト ボックス 15"/>
          <p:cNvSpPr txBox="1"/>
          <p:nvPr/>
        </p:nvSpPr>
        <p:spPr>
          <a:xfrm>
            <a:off x="8017845" y="4077640"/>
            <a:ext cx="543739" cy="307777"/>
          </a:xfrm>
          <a:prstGeom prst="rect">
            <a:avLst/>
          </a:prstGeom>
          <a:noFill/>
        </p:spPr>
        <p:txBody>
          <a:bodyPr wrap="none" rtlCol="0">
            <a:spAutoFit/>
          </a:bodyPr>
          <a:lstStyle/>
          <a:p>
            <a:r>
              <a:rPr kumimoji="1" lang="ja-JP" altLang="en-US" sz="1400" dirty="0" smtClean="0">
                <a:solidFill>
                  <a:schemeClr val="tx1"/>
                </a:solidFill>
              </a:rPr>
              <a:t>歩道</a:t>
            </a:r>
            <a:endParaRPr kumimoji="1" lang="ja-JP" altLang="en-US" sz="1400" dirty="0">
              <a:solidFill>
                <a:schemeClr val="tx1"/>
              </a:solidFill>
            </a:endParaRPr>
          </a:p>
        </p:txBody>
      </p:sp>
      <p:sp>
        <p:nvSpPr>
          <p:cNvPr id="17" name="テキスト ボックス 16"/>
          <p:cNvSpPr txBox="1"/>
          <p:nvPr/>
        </p:nvSpPr>
        <p:spPr>
          <a:xfrm>
            <a:off x="2861845" y="4086471"/>
            <a:ext cx="543739" cy="307777"/>
          </a:xfrm>
          <a:prstGeom prst="rect">
            <a:avLst/>
          </a:prstGeom>
          <a:noFill/>
        </p:spPr>
        <p:txBody>
          <a:bodyPr wrap="none" rtlCol="0">
            <a:spAutoFit/>
          </a:bodyPr>
          <a:lstStyle/>
          <a:p>
            <a:r>
              <a:rPr kumimoji="1" lang="ja-JP" altLang="en-US" sz="1400" dirty="0" smtClean="0">
                <a:solidFill>
                  <a:schemeClr val="tx1"/>
                </a:solidFill>
              </a:rPr>
              <a:t>車道</a:t>
            </a:r>
            <a:endParaRPr kumimoji="1" lang="ja-JP" altLang="en-US" sz="1400" dirty="0">
              <a:solidFill>
                <a:schemeClr val="tx1"/>
              </a:solidFill>
            </a:endParaRPr>
          </a:p>
        </p:txBody>
      </p:sp>
      <p:sp>
        <p:nvSpPr>
          <p:cNvPr id="18" name="テキスト ボックス 17"/>
          <p:cNvSpPr txBox="1"/>
          <p:nvPr/>
        </p:nvSpPr>
        <p:spPr>
          <a:xfrm>
            <a:off x="5715620" y="4078535"/>
            <a:ext cx="543739" cy="307777"/>
          </a:xfrm>
          <a:prstGeom prst="rect">
            <a:avLst/>
          </a:prstGeom>
          <a:noFill/>
        </p:spPr>
        <p:txBody>
          <a:bodyPr wrap="none" rtlCol="0">
            <a:spAutoFit/>
          </a:bodyPr>
          <a:lstStyle/>
          <a:p>
            <a:r>
              <a:rPr kumimoji="1" lang="ja-JP" altLang="en-US" sz="1400" dirty="0" smtClean="0">
                <a:solidFill>
                  <a:schemeClr val="tx1"/>
                </a:solidFill>
              </a:rPr>
              <a:t>車道</a:t>
            </a:r>
            <a:endParaRPr kumimoji="1" lang="ja-JP" altLang="en-US" sz="1400" dirty="0">
              <a:solidFill>
                <a:schemeClr val="tx1"/>
              </a:solidFill>
            </a:endParaRPr>
          </a:p>
        </p:txBody>
      </p:sp>
      <p:sp>
        <p:nvSpPr>
          <p:cNvPr id="19" name="テキスト ボックス 18"/>
          <p:cNvSpPr txBox="1"/>
          <p:nvPr/>
        </p:nvSpPr>
        <p:spPr>
          <a:xfrm>
            <a:off x="4200132" y="4071281"/>
            <a:ext cx="723275" cy="307777"/>
          </a:xfrm>
          <a:prstGeom prst="rect">
            <a:avLst/>
          </a:prstGeom>
          <a:noFill/>
        </p:spPr>
        <p:txBody>
          <a:bodyPr wrap="none" rtlCol="0">
            <a:spAutoFit/>
          </a:bodyPr>
          <a:lstStyle/>
          <a:p>
            <a:r>
              <a:rPr kumimoji="1" lang="ja-JP" altLang="en-US" sz="1400" dirty="0" smtClean="0">
                <a:solidFill>
                  <a:schemeClr val="tx1"/>
                </a:solidFill>
              </a:rPr>
              <a:t>中央帯</a:t>
            </a:r>
            <a:endParaRPr kumimoji="1" lang="ja-JP" altLang="en-US" sz="1400" dirty="0">
              <a:solidFill>
                <a:schemeClr val="tx1"/>
              </a:solidFill>
            </a:endParaRPr>
          </a:p>
        </p:txBody>
      </p:sp>
      <p:sp>
        <p:nvSpPr>
          <p:cNvPr id="20" name="テキスト ボックス 19"/>
          <p:cNvSpPr txBox="1"/>
          <p:nvPr/>
        </p:nvSpPr>
        <p:spPr>
          <a:xfrm>
            <a:off x="2914732" y="3768733"/>
            <a:ext cx="433132" cy="307777"/>
          </a:xfrm>
          <a:prstGeom prst="rect">
            <a:avLst/>
          </a:prstGeom>
          <a:noFill/>
        </p:spPr>
        <p:txBody>
          <a:bodyPr wrap="none" rtlCol="0">
            <a:spAutoFit/>
          </a:bodyPr>
          <a:lstStyle/>
          <a:p>
            <a:r>
              <a:rPr kumimoji="1" lang="en-US" altLang="ja-JP" sz="1400" smtClean="0">
                <a:solidFill>
                  <a:schemeClr val="tx1"/>
                </a:solidFill>
              </a:rPr>
              <a:t>6.5</a:t>
            </a:r>
            <a:endParaRPr kumimoji="1" lang="ja-JP" altLang="en-US" sz="1400" dirty="0">
              <a:solidFill>
                <a:schemeClr val="tx1"/>
              </a:solidFill>
            </a:endParaRPr>
          </a:p>
        </p:txBody>
      </p:sp>
      <p:sp>
        <p:nvSpPr>
          <p:cNvPr id="21" name="テキスト ボックス 20"/>
          <p:cNvSpPr txBox="1"/>
          <p:nvPr/>
        </p:nvSpPr>
        <p:spPr>
          <a:xfrm>
            <a:off x="5751510" y="3773964"/>
            <a:ext cx="433132" cy="307777"/>
          </a:xfrm>
          <a:prstGeom prst="rect">
            <a:avLst/>
          </a:prstGeom>
          <a:noFill/>
        </p:spPr>
        <p:txBody>
          <a:bodyPr wrap="none" rtlCol="0">
            <a:spAutoFit/>
          </a:bodyPr>
          <a:lstStyle/>
          <a:p>
            <a:r>
              <a:rPr kumimoji="1" lang="en-US" altLang="ja-JP" sz="1400" smtClean="0">
                <a:solidFill>
                  <a:schemeClr val="tx1"/>
                </a:solidFill>
              </a:rPr>
              <a:t>6.5</a:t>
            </a:r>
            <a:endParaRPr kumimoji="1" lang="ja-JP" altLang="en-US" sz="1400" dirty="0">
              <a:solidFill>
                <a:schemeClr val="tx1"/>
              </a:solidFill>
            </a:endParaRPr>
          </a:p>
        </p:txBody>
      </p:sp>
      <p:sp>
        <p:nvSpPr>
          <p:cNvPr id="22" name="テキスト ボックス 21"/>
          <p:cNvSpPr txBox="1"/>
          <p:nvPr/>
        </p:nvSpPr>
        <p:spPr>
          <a:xfrm>
            <a:off x="4326426" y="3774526"/>
            <a:ext cx="433132" cy="307777"/>
          </a:xfrm>
          <a:prstGeom prst="rect">
            <a:avLst/>
          </a:prstGeom>
          <a:noFill/>
        </p:spPr>
        <p:txBody>
          <a:bodyPr wrap="none" rtlCol="0">
            <a:spAutoFit/>
          </a:bodyPr>
          <a:lstStyle/>
          <a:p>
            <a:r>
              <a:rPr lang="en-US" altLang="ja-JP" sz="1400" dirty="0">
                <a:solidFill>
                  <a:schemeClr val="tx1"/>
                </a:solidFill>
              </a:rPr>
              <a:t>1.0</a:t>
            </a:r>
            <a:endParaRPr kumimoji="1" lang="ja-JP" altLang="en-US" sz="1400" dirty="0">
              <a:solidFill>
                <a:schemeClr val="tx1"/>
              </a:solidFill>
            </a:endParaRPr>
          </a:p>
        </p:txBody>
      </p:sp>
      <p:sp>
        <p:nvSpPr>
          <p:cNvPr id="23" name="テキスト ボックス 22"/>
          <p:cNvSpPr txBox="1"/>
          <p:nvPr/>
        </p:nvSpPr>
        <p:spPr>
          <a:xfrm>
            <a:off x="1488884" y="3775088"/>
            <a:ext cx="433132" cy="307777"/>
          </a:xfrm>
          <a:prstGeom prst="rect">
            <a:avLst/>
          </a:prstGeom>
          <a:noFill/>
        </p:spPr>
        <p:txBody>
          <a:bodyPr wrap="none" rtlCol="0">
            <a:spAutoFit/>
          </a:bodyPr>
          <a:lstStyle/>
          <a:p>
            <a:r>
              <a:rPr lang="en-US" altLang="ja-JP" sz="1400" dirty="0">
                <a:solidFill>
                  <a:schemeClr val="tx1"/>
                </a:solidFill>
              </a:rPr>
              <a:t>1.0</a:t>
            </a:r>
            <a:endParaRPr kumimoji="1" lang="ja-JP" altLang="en-US" sz="1400" dirty="0">
              <a:solidFill>
                <a:schemeClr val="tx1"/>
              </a:solidFill>
            </a:endParaRPr>
          </a:p>
        </p:txBody>
      </p:sp>
      <p:sp>
        <p:nvSpPr>
          <p:cNvPr id="24" name="テキスト ボックス 23"/>
          <p:cNvSpPr txBox="1"/>
          <p:nvPr/>
        </p:nvSpPr>
        <p:spPr>
          <a:xfrm>
            <a:off x="7166586" y="3767831"/>
            <a:ext cx="433132" cy="307777"/>
          </a:xfrm>
          <a:prstGeom prst="rect">
            <a:avLst/>
          </a:prstGeom>
          <a:noFill/>
        </p:spPr>
        <p:txBody>
          <a:bodyPr wrap="none" rtlCol="0">
            <a:spAutoFit/>
          </a:bodyPr>
          <a:lstStyle/>
          <a:p>
            <a:r>
              <a:rPr lang="en-US" altLang="ja-JP" sz="1400" dirty="0">
                <a:solidFill>
                  <a:schemeClr val="tx1"/>
                </a:solidFill>
              </a:rPr>
              <a:t>1.0</a:t>
            </a:r>
            <a:endParaRPr kumimoji="1" lang="ja-JP" altLang="en-US" sz="1400" dirty="0">
              <a:solidFill>
                <a:schemeClr val="tx1"/>
              </a:solidFill>
            </a:endParaRPr>
          </a:p>
        </p:txBody>
      </p:sp>
      <p:sp>
        <p:nvSpPr>
          <p:cNvPr id="25" name="テキスト ボックス 24"/>
          <p:cNvSpPr txBox="1"/>
          <p:nvPr/>
        </p:nvSpPr>
        <p:spPr>
          <a:xfrm>
            <a:off x="7464129" y="3776217"/>
            <a:ext cx="433132" cy="307777"/>
          </a:xfrm>
          <a:prstGeom prst="rect">
            <a:avLst/>
          </a:prstGeom>
          <a:noFill/>
        </p:spPr>
        <p:txBody>
          <a:bodyPr wrap="none" rtlCol="0">
            <a:spAutoFit/>
          </a:bodyPr>
          <a:lstStyle/>
          <a:p>
            <a:r>
              <a:rPr lang="en-US" altLang="ja-JP" sz="1400" dirty="0" smtClean="0">
                <a:solidFill>
                  <a:schemeClr val="tx1"/>
                </a:solidFill>
              </a:rPr>
              <a:t>0.5</a:t>
            </a:r>
            <a:endParaRPr kumimoji="1" lang="ja-JP" altLang="en-US" sz="1400" dirty="0">
              <a:solidFill>
                <a:schemeClr val="tx1"/>
              </a:solidFill>
            </a:endParaRPr>
          </a:p>
        </p:txBody>
      </p:sp>
      <p:sp>
        <p:nvSpPr>
          <p:cNvPr id="26" name="テキスト ボックス 25"/>
          <p:cNvSpPr txBox="1"/>
          <p:nvPr/>
        </p:nvSpPr>
        <p:spPr>
          <a:xfrm>
            <a:off x="8051957" y="3768961"/>
            <a:ext cx="433132" cy="307777"/>
          </a:xfrm>
          <a:prstGeom prst="rect">
            <a:avLst/>
          </a:prstGeom>
          <a:noFill/>
        </p:spPr>
        <p:txBody>
          <a:bodyPr wrap="none" rtlCol="0">
            <a:spAutoFit/>
          </a:bodyPr>
          <a:lstStyle/>
          <a:p>
            <a:r>
              <a:rPr lang="en-US" altLang="ja-JP" sz="1400" dirty="0">
                <a:solidFill>
                  <a:schemeClr val="tx1"/>
                </a:solidFill>
              </a:rPr>
              <a:t>2</a:t>
            </a:r>
            <a:r>
              <a:rPr lang="en-US" altLang="ja-JP" sz="1400" dirty="0" smtClean="0">
                <a:solidFill>
                  <a:schemeClr val="tx1"/>
                </a:solidFill>
              </a:rPr>
              <a:t>.5</a:t>
            </a:r>
            <a:endParaRPr kumimoji="1" lang="ja-JP" altLang="en-US" sz="1400" dirty="0">
              <a:solidFill>
                <a:schemeClr val="tx1"/>
              </a:solidFill>
            </a:endParaRPr>
          </a:p>
        </p:txBody>
      </p:sp>
      <p:sp>
        <p:nvSpPr>
          <p:cNvPr id="27" name="テキスト ボックス 26"/>
          <p:cNvSpPr txBox="1"/>
          <p:nvPr/>
        </p:nvSpPr>
        <p:spPr>
          <a:xfrm>
            <a:off x="640588" y="3776220"/>
            <a:ext cx="433132" cy="307777"/>
          </a:xfrm>
          <a:prstGeom prst="rect">
            <a:avLst/>
          </a:prstGeom>
          <a:noFill/>
        </p:spPr>
        <p:txBody>
          <a:bodyPr wrap="none" rtlCol="0">
            <a:spAutoFit/>
          </a:bodyPr>
          <a:lstStyle/>
          <a:p>
            <a:r>
              <a:rPr lang="en-US" altLang="ja-JP" sz="1400" dirty="0">
                <a:solidFill>
                  <a:schemeClr val="tx1"/>
                </a:solidFill>
              </a:rPr>
              <a:t>2</a:t>
            </a:r>
            <a:r>
              <a:rPr lang="en-US" altLang="ja-JP" sz="1400" dirty="0" smtClean="0">
                <a:solidFill>
                  <a:schemeClr val="tx1"/>
                </a:solidFill>
              </a:rPr>
              <a:t>.5</a:t>
            </a:r>
            <a:endParaRPr kumimoji="1" lang="ja-JP" altLang="en-US" sz="1400" dirty="0">
              <a:solidFill>
                <a:schemeClr val="tx1"/>
              </a:solidFill>
            </a:endParaRPr>
          </a:p>
        </p:txBody>
      </p:sp>
      <p:sp>
        <p:nvSpPr>
          <p:cNvPr id="28" name="テキスト ボックス 27"/>
          <p:cNvSpPr txBox="1"/>
          <p:nvPr/>
        </p:nvSpPr>
        <p:spPr>
          <a:xfrm>
            <a:off x="1198800" y="3773964"/>
            <a:ext cx="433132" cy="307777"/>
          </a:xfrm>
          <a:prstGeom prst="rect">
            <a:avLst/>
          </a:prstGeom>
          <a:noFill/>
        </p:spPr>
        <p:txBody>
          <a:bodyPr wrap="none" rtlCol="0">
            <a:spAutoFit/>
          </a:bodyPr>
          <a:lstStyle/>
          <a:p>
            <a:r>
              <a:rPr lang="en-US" altLang="ja-JP" sz="1400" dirty="0" smtClean="0">
                <a:solidFill>
                  <a:schemeClr val="tx1"/>
                </a:solidFill>
              </a:rPr>
              <a:t>0.5</a:t>
            </a:r>
            <a:endParaRPr kumimoji="1" lang="ja-JP" altLang="en-US" sz="1400" dirty="0">
              <a:solidFill>
                <a:schemeClr val="tx1"/>
              </a:solidFill>
            </a:endParaRPr>
          </a:p>
        </p:txBody>
      </p:sp>
      <p:sp>
        <p:nvSpPr>
          <p:cNvPr id="29" name="テキスト ボックス 28"/>
          <p:cNvSpPr txBox="1"/>
          <p:nvPr/>
        </p:nvSpPr>
        <p:spPr>
          <a:xfrm>
            <a:off x="4283968" y="3316764"/>
            <a:ext cx="532518" cy="307777"/>
          </a:xfrm>
          <a:prstGeom prst="rect">
            <a:avLst/>
          </a:prstGeom>
          <a:noFill/>
        </p:spPr>
        <p:txBody>
          <a:bodyPr wrap="none" rtlCol="0">
            <a:spAutoFit/>
          </a:bodyPr>
          <a:lstStyle/>
          <a:p>
            <a:r>
              <a:rPr lang="en-US" altLang="ja-JP" sz="1400" dirty="0">
                <a:solidFill>
                  <a:schemeClr val="tx1"/>
                </a:solidFill>
              </a:rPr>
              <a:t>22.0</a:t>
            </a:r>
            <a:endParaRPr kumimoji="1" lang="ja-JP" altLang="en-US" sz="1400" dirty="0">
              <a:solidFill>
                <a:schemeClr val="tx1"/>
              </a:solidFill>
            </a:endParaRPr>
          </a:p>
        </p:txBody>
      </p:sp>
      <p:sp>
        <p:nvSpPr>
          <p:cNvPr id="30" name="テキスト ボックス 29"/>
          <p:cNvSpPr txBox="1"/>
          <p:nvPr/>
        </p:nvSpPr>
        <p:spPr>
          <a:xfrm>
            <a:off x="2236114" y="4356389"/>
            <a:ext cx="532518" cy="307777"/>
          </a:xfrm>
          <a:prstGeom prst="rect">
            <a:avLst/>
          </a:prstGeom>
          <a:noFill/>
        </p:spPr>
        <p:txBody>
          <a:bodyPr wrap="none" rtlCol="0">
            <a:spAutoFit/>
          </a:bodyPr>
          <a:lstStyle/>
          <a:p>
            <a:r>
              <a:rPr lang="en-US" altLang="ja-JP" sz="1400" dirty="0" smtClean="0">
                <a:solidFill>
                  <a:schemeClr val="tx1"/>
                </a:solidFill>
              </a:rPr>
              <a:t>3.25</a:t>
            </a:r>
            <a:endParaRPr kumimoji="1" lang="ja-JP" altLang="en-US" sz="1400" dirty="0">
              <a:solidFill>
                <a:schemeClr val="tx1"/>
              </a:solidFill>
            </a:endParaRPr>
          </a:p>
        </p:txBody>
      </p:sp>
      <p:sp>
        <p:nvSpPr>
          <p:cNvPr id="31" name="テキスト ボックス 30"/>
          <p:cNvSpPr txBox="1"/>
          <p:nvPr/>
        </p:nvSpPr>
        <p:spPr>
          <a:xfrm>
            <a:off x="3491884" y="4349133"/>
            <a:ext cx="532518" cy="307777"/>
          </a:xfrm>
          <a:prstGeom prst="rect">
            <a:avLst/>
          </a:prstGeom>
          <a:noFill/>
        </p:spPr>
        <p:txBody>
          <a:bodyPr wrap="none" rtlCol="0">
            <a:spAutoFit/>
          </a:bodyPr>
          <a:lstStyle/>
          <a:p>
            <a:r>
              <a:rPr lang="en-US" altLang="ja-JP" sz="1400" dirty="0" smtClean="0">
                <a:solidFill>
                  <a:schemeClr val="tx1"/>
                </a:solidFill>
              </a:rPr>
              <a:t>3.25</a:t>
            </a:r>
            <a:endParaRPr kumimoji="1" lang="ja-JP" altLang="en-US" sz="1400" dirty="0">
              <a:solidFill>
                <a:schemeClr val="tx1"/>
              </a:solidFill>
            </a:endParaRPr>
          </a:p>
        </p:txBody>
      </p:sp>
      <p:sp>
        <p:nvSpPr>
          <p:cNvPr id="32" name="テキスト ボックス 31"/>
          <p:cNvSpPr txBox="1"/>
          <p:nvPr/>
        </p:nvSpPr>
        <p:spPr>
          <a:xfrm>
            <a:off x="5105084" y="4349133"/>
            <a:ext cx="532518" cy="307777"/>
          </a:xfrm>
          <a:prstGeom prst="rect">
            <a:avLst/>
          </a:prstGeom>
          <a:noFill/>
        </p:spPr>
        <p:txBody>
          <a:bodyPr wrap="none" rtlCol="0">
            <a:spAutoFit/>
          </a:bodyPr>
          <a:lstStyle/>
          <a:p>
            <a:r>
              <a:rPr lang="en-US" altLang="ja-JP" sz="1400" dirty="0" smtClean="0">
                <a:solidFill>
                  <a:schemeClr val="tx1"/>
                </a:solidFill>
              </a:rPr>
              <a:t>3.25</a:t>
            </a:r>
            <a:endParaRPr kumimoji="1" lang="ja-JP" altLang="en-US" sz="1400" dirty="0">
              <a:solidFill>
                <a:schemeClr val="tx1"/>
              </a:solidFill>
            </a:endParaRPr>
          </a:p>
        </p:txBody>
      </p:sp>
      <p:sp>
        <p:nvSpPr>
          <p:cNvPr id="33" name="テキスト ボックス 32"/>
          <p:cNvSpPr txBox="1"/>
          <p:nvPr/>
        </p:nvSpPr>
        <p:spPr>
          <a:xfrm>
            <a:off x="6360854" y="4356391"/>
            <a:ext cx="532518" cy="307777"/>
          </a:xfrm>
          <a:prstGeom prst="rect">
            <a:avLst/>
          </a:prstGeom>
          <a:noFill/>
        </p:spPr>
        <p:txBody>
          <a:bodyPr wrap="none" rtlCol="0">
            <a:spAutoFit/>
          </a:bodyPr>
          <a:lstStyle/>
          <a:p>
            <a:r>
              <a:rPr lang="en-US" altLang="ja-JP" sz="1400" dirty="0" smtClean="0">
                <a:solidFill>
                  <a:schemeClr val="tx1"/>
                </a:solidFill>
              </a:rPr>
              <a:t>3.25</a:t>
            </a:r>
            <a:endParaRPr kumimoji="1" lang="ja-JP" altLang="en-US" sz="14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44C58B6-9645-4BDF-83BC-EB936B3892F1}" type="slidenum">
              <a:rPr lang="ja-JP" altLang="en-US" sz="2000" smtClean="0">
                <a:latin typeface="Arial" panose="020B0604020202020204" pitchFamily="34" charset="0"/>
              </a:rPr>
              <a:pPr>
                <a:spcBef>
                  <a:spcPct val="0"/>
                </a:spcBef>
                <a:buFontTx/>
                <a:buNone/>
              </a:pPr>
              <a:t>5</a:t>
            </a:fld>
            <a:endParaRPr lang="ja-JP" altLang="en-US" sz="2000" smtClean="0">
              <a:latin typeface="Arial" panose="020B0604020202020204" pitchFamily="34" charset="0"/>
            </a:endParaRPr>
          </a:p>
        </p:txBody>
      </p:sp>
      <p:sp>
        <p:nvSpPr>
          <p:cNvPr id="6"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１．事業概要</a:t>
            </a:r>
          </a:p>
        </p:txBody>
      </p:sp>
      <p:sp>
        <p:nvSpPr>
          <p:cNvPr id="23556" name="正方形/長方形 3"/>
          <p:cNvSpPr>
            <a:spLocks noChangeArrowheads="1"/>
          </p:cNvSpPr>
          <p:nvPr/>
        </p:nvSpPr>
        <p:spPr bwMode="auto">
          <a:xfrm>
            <a:off x="0" y="764704"/>
            <a:ext cx="9139238" cy="60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1612900"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tabLst>
                <a:tab pos="1612900"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tabLst>
                <a:tab pos="1612900"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tabLst>
                <a:tab pos="1612900" algn="l"/>
              </a:tabLst>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en-US" sz="2400" dirty="0">
                <a:latin typeface="ＭＳ Ｐゴシック" panose="020B0600070205080204" pitchFamily="50" charset="-128"/>
              </a:rPr>
              <a:t>　○</a:t>
            </a:r>
            <a:r>
              <a:rPr lang="ja-JP" altLang="en-US" sz="2400" b="1" dirty="0">
                <a:latin typeface="ＭＳ Ｐゴシック" panose="020B0600070205080204" pitchFamily="50" charset="-128"/>
              </a:rPr>
              <a:t>全体事業費</a:t>
            </a:r>
            <a:r>
              <a:rPr lang="ja-JP" altLang="en-US" sz="2400" dirty="0" smtClean="0">
                <a:latin typeface="ＭＳ Ｐゴシック" panose="020B0600070205080204" pitchFamily="50" charset="-128"/>
              </a:rPr>
              <a:t>：</a:t>
            </a:r>
            <a:r>
              <a:rPr lang="zh-TW" altLang="en-US" sz="2400" dirty="0">
                <a:latin typeface="ＭＳ Ｐゴシック" panose="020B0600070205080204" pitchFamily="50" charset="-128"/>
              </a:rPr>
              <a:t>約</a:t>
            </a:r>
            <a:r>
              <a:rPr lang="en-US" altLang="zh-TW" sz="2400" dirty="0" smtClean="0">
                <a:latin typeface="ＭＳ Ｐゴシック" panose="020B0600070205080204" pitchFamily="50" charset="-128"/>
              </a:rPr>
              <a:t>18</a:t>
            </a:r>
            <a:r>
              <a:rPr lang="en-US" altLang="ja-JP" sz="2400" dirty="0" smtClean="0">
                <a:latin typeface="ＭＳ Ｐゴシック" panose="020B0600070205080204" pitchFamily="50" charset="-128"/>
              </a:rPr>
              <a:t>1.6</a:t>
            </a:r>
            <a:r>
              <a:rPr lang="zh-TW" altLang="en-US" sz="2400" dirty="0" smtClean="0">
                <a:latin typeface="ＭＳ Ｐゴシック" panose="020B0600070205080204" pitchFamily="50" charset="-128"/>
              </a:rPr>
              <a:t>億円</a:t>
            </a:r>
            <a:endParaRPr lang="en-US" altLang="zh-TW" sz="2400" dirty="0" smtClean="0">
              <a:latin typeface="ＭＳ Ｐゴシック" panose="020B0600070205080204" pitchFamily="50" charset="-128"/>
            </a:endParaRPr>
          </a:p>
          <a:p>
            <a:pPr eaLnBrk="1" hangingPunct="1">
              <a:lnSpc>
                <a:spcPct val="150000"/>
              </a:lnSpc>
              <a:spcBef>
                <a:spcPct val="0"/>
              </a:spcBef>
              <a:buFontTx/>
              <a:buNone/>
            </a:pPr>
            <a:r>
              <a:rPr lang="ja-JP" altLang="en-US" sz="2400" dirty="0">
                <a:latin typeface="ＭＳ Ｐゴシック" panose="020B0600070205080204" pitchFamily="50" charset="-128"/>
              </a:rPr>
              <a:t>　</a:t>
            </a:r>
            <a:r>
              <a:rPr lang="ja-JP" altLang="en-US" sz="2400" dirty="0" smtClean="0">
                <a:latin typeface="ＭＳ Ｐゴシック" panose="020B0600070205080204" pitchFamily="50" charset="-128"/>
              </a:rPr>
              <a:t>　　　　　　　　　　</a:t>
            </a:r>
            <a:r>
              <a:rPr lang="en-US" altLang="zh-TW" sz="2400" dirty="0" smtClean="0">
                <a:latin typeface="ＭＳ Ｐゴシック" panose="020B0600070205080204" pitchFamily="50" charset="-128"/>
              </a:rPr>
              <a:t>〔</a:t>
            </a:r>
            <a:r>
              <a:rPr lang="zh-TW" altLang="en-US" sz="2400" dirty="0">
                <a:latin typeface="ＭＳ Ｐゴシック" panose="020B0600070205080204" pitchFamily="50" charset="-128"/>
              </a:rPr>
              <a:t>国：約</a:t>
            </a:r>
            <a:r>
              <a:rPr lang="en-US" altLang="zh-TW" sz="2400" dirty="0" smtClean="0">
                <a:latin typeface="ＭＳ Ｐゴシック" panose="020B0600070205080204" pitchFamily="50" charset="-128"/>
              </a:rPr>
              <a:t>99.</a:t>
            </a:r>
            <a:r>
              <a:rPr lang="en-US" altLang="ja-JP" sz="2400" dirty="0" smtClean="0">
                <a:latin typeface="ＭＳ Ｐゴシック" panose="020B0600070205080204" pitchFamily="50" charset="-128"/>
              </a:rPr>
              <a:t>9</a:t>
            </a:r>
            <a:r>
              <a:rPr lang="zh-TW" altLang="en-US" sz="2400" dirty="0" smtClean="0">
                <a:latin typeface="ＭＳ Ｐゴシック" panose="020B0600070205080204" pitchFamily="50" charset="-128"/>
              </a:rPr>
              <a:t>億円</a:t>
            </a:r>
            <a:r>
              <a:rPr lang="zh-TW" altLang="en-US" sz="2400" dirty="0">
                <a:latin typeface="ＭＳ Ｐゴシック" panose="020B0600070205080204" pitchFamily="50" charset="-128"/>
              </a:rPr>
              <a:t>、府：約</a:t>
            </a:r>
            <a:r>
              <a:rPr lang="en-US" altLang="zh-TW" sz="2400" dirty="0" smtClean="0">
                <a:latin typeface="ＭＳ Ｐゴシック" panose="020B0600070205080204" pitchFamily="50" charset="-128"/>
              </a:rPr>
              <a:t>81.</a:t>
            </a:r>
            <a:r>
              <a:rPr lang="en-US" altLang="ja-JP" sz="2400" dirty="0" smtClean="0">
                <a:latin typeface="ＭＳ Ｐゴシック" panose="020B0600070205080204" pitchFamily="50" charset="-128"/>
              </a:rPr>
              <a:t>7</a:t>
            </a:r>
            <a:r>
              <a:rPr lang="zh-TW" altLang="en-US" sz="2400" dirty="0" smtClean="0">
                <a:latin typeface="ＭＳ Ｐゴシック" panose="020B0600070205080204" pitchFamily="50" charset="-128"/>
              </a:rPr>
              <a:t>億円</a:t>
            </a:r>
            <a:r>
              <a:rPr lang="en-US" altLang="zh-TW" sz="2400" dirty="0" smtClean="0">
                <a:latin typeface="ＭＳ Ｐゴシック" panose="020B0600070205080204" pitchFamily="50" charset="-128"/>
              </a:rPr>
              <a:t>〕</a:t>
            </a:r>
          </a:p>
          <a:p>
            <a:pPr eaLnBrk="1" hangingPunct="1">
              <a:lnSpc>
                <a:spcPct val="150000"/>
              </a:lnSpc>
              <a:spcBef>
                <a:spcPct val="0"/>
              </a:spcBef>
              <a:buFontTx/>
              <a:buNone/>
            </a:pPr>
            <a:r>
              <a:rPr lang="ja-JP" altLang="en-US" sz="2400" dirty="0">
                <a:latin typeface="ＭＳ Ｐゴシック" panose="020B0600070205080204" pitchFamily="50" charset="-128"/>
              </a:rPr>
              <a:t>　</a:t>
            </a:r>
            <a:r>
              <a:rPr lang="en-US" altLang="ja-JP" sz="2400" dirty="0" smtClean="0">
                <a:latin typeface="ＭＳ Ｐゴシック" panose="020B0600070205080204" pitchFamily="50" charset="-128"/>
              </a:rPr>
              <a:t>【</a:t>
            </a:r>
            <a:r>
              <a:rPr lang="ja-JP" altLang="en-US" sz="2400" dirty="0">
                <a:latin typeface="ＭＳ Ｐゴシック" panose="020B0600070205080204" pitchFamily="50" charset="-128"/>
              </a:rPr>
              <a:t>内訳</a:t>
            </a:r>
            <a:r>
              <a:rPr lang="en-US" altLang="ja-JP" sz="2400" dirty="0" smtClean="0">
                <a:latin typeface="ＭＳ Ｐゴシック" panose="020B0600070205080204" pitchFamily="50" charset="-128"/>
              </a:rPr>
              <a:t>】</a:t>
            </a:r>
            <a:r>
              <a:rPr lang="ja-JP" altLang="en-US" sz="2400" dirty="0" smtClean="0">
                <a:latin typeface="ＭＳ Ｐゴシック" panose="020B0600070205080204" pitchFamily="50" charset="-128"/>
              </a:rPr>
              <a:t>　調査費</a:t>
            </a:r>
            <a:r>
              <a:rPr lang="ja-JP" altLang="en-US" sz="2400" dirty="0">
                <a:latin typeface="ＭＳ Ｐゴシック" panose="020B0600070205080204" pitchFamily="50" charset="-128"/>
              </a:rPr>
              <a:t>等　約   </a:t>
            </a:r>
            <a:r>
              <a:rPr lang="en-US" altLang="ja-JP" sz="2400" dirty="0">
                <a:latin typeface="ＭＳ Ｐゴシック" panose="020B0600070205080204" pitchFamily="50" charset="-128"/>
              </a:rPr>
              <a:t>5.5</a:t>
            </a:r>
            <a:r>
              <a:rPr lang="ja-JP" altLang="en-US" sz="2400" dirty="0">
                <a:latin typeface="ＭＳ Ｐゴシック" panose="020B0600070205080204" pitchFamily="50" charset="-128"/>
              </a:rPr>
              <a:t>億円</a:t>
            </a:r>
          </a:p>
          <a:p>
            <a:pPr eaLnBrk="1" hangingPunct="1">
              <a:lnSpc>
                <a:spcPct val="150000"/>
              </a:lnSpc>
              <a:spcBef>
                <a:spcPct val="0"/>
              </a:spcBef>
              <a:buFontTx/>
              <a:buNone/>
            </a:pPr>
            <a:r>
              <a:rPr lang="ja-JP" altLang="en-US" sz="2400" dirty="0" smtClean="0">
                <a:latin typeface="ＭＳ Ｐゴシック" panose="020B0600070205080204" pitchFamily="50" charset="-128"/>
              </a:rPr>
              <a:t>　　　　　　 用地費</a:t>
            </a:r>
            <a:r>
              <a:rPr lang="ja-JP" altLang="en-US" sz="2400" dirty="0">
                <a:latin typeface="ＭＳ Ｐゴシック" panose="020B0600070205080204" pitchFamily="50" charset="-128"/>
              </a:rPr>
              <a:t>　　</a:t>
            </a:r>
            <a:r>
              <a:rPr lang="ja-JP" altLang="en-US" sz="2400" dirty="0" smtClean="0">
                <a:latin typeface="ＭＳ Ｐゴシック" panose="020B0600070205080204" pitchFamily="50" charset="-128"/>
              </a:rPr>
              <a:t> 約  </a:t>
            </a:r>
            <a:r>
              <a:rPr lang="en-US" altLang="ja-JP" sz="2400" dirty="0" smtClean="0">
                <a:latin typeface="ＭＳ Ｐゴシック" panose="020B0600070205080204" pitchFamily="50" charset="-128"/>
              </a:rPr>
              <a:t>44.9</a:t>
            </a:r>
            <a:r>
              <a:rPr lang="ja-JP" altLang="en-US" sz="2400" dirty="0" smtClean="0">
                <a:latin typeface="ＭＳ Ｐゴシック" panose="020B0600070205080204" pitchFamily="50" charset="-128"/>
              </a:rPr>
              <a:t>億</a:t>
            </a:r>
            <a:r>
              <a:rPr lang="ja-JP" altLang="en-US" sz="2400" dirty="0">
                <a:latin typeface="ＭＳ Ｐゴシック" panose="020B0600070205080204" pitchFamily="50" charset="-128"/>
              </a:rPr>
              <a:t>円（うち補償費</a:t>
            </a:r>
            <a:r>
              <a:rPr lang="ja-JP" altLang="en-US" sz="2400" dirty="0" smtClean="0">
                <a:latin typeface="ＭＳ Ｐゴシック" panose="020B0600070205080204" pitchFamily="50" charset="-128"/>
              </a:rPr>
              <a:t>約</a:t>
            </a:r>
            <a:r>
              <a:rPr lang="en-US" altLang="ja-JP" sz="2400" dirty="0" smtClean="0">
                <a:latin typeface="ＭＳ Ｐゴシック" panose="020B0600070205080204" pitchFamily="50" charset="-128"/>
              </a:rPr>
              <a:t>20.9</a:t>
            </a:r>
            <a:r>
              <a:rPr lang="ja-JP" altLang="en-US" sz="2400" dirty="0" smtClean="0">
                <a:latin typeface="ＭＳ Ｐゴシック" panose="020B0600070205080204" pitchFamily="50" charset="-128"/>
              </a:rPr>
              <a:t>億</a:t>
            </a:r>
            <a:r>
              <a:rPr lang="ja-JP" altLang="en-US" sz="2400" dirty="0">
                <a:latin typeface="ＭＳ Ｐゴシック" panose="020B0600070205080204" pitchFamily="50" charset="-128"/>
              </a:rPr>
              <a:t>円</a:t>
            </a:r>
            <a:r>
              <a:rPr lang="ja-JP" altLang="en-US" sz="2400" dirty="0" smtClean="0">
                <a:latin typeface="ＭＳ Ｐゴシック" panose="020B0600070205080204" pitchFamily="50" charset="-128"/>
              </a:rPr>
              <a:t>）</a:t>
            </a:r>
            <a:endParaRPr lang="en-US" altLang="ja-JP" sz="2400" dirty="0">
              <a:latin typeface="ＭＳ Ｐゴシック" panose="020B0600070205080204" pitchFamily="50" charset="-128"/>
            </a:endParaRPr>
          </a:p>
          <a:p>
            <a:pPr eaLnBrk="1" hangingPunct="1">
              <a:lnSpc>
                <a:spcPct val="150000"/>
              </a:lnSpc>
              <a:spcBef>
                <a:spcPct val="0"/>
              </a:spcBef>
              <a:buFontTx/>
              <a:buNone/>
            </a:pPr>
            <a:r>
              <a:rPr lang="ja-JP" altLang="en-US" sz="2400" dirty="0">
                <a:latin typeface="ＭＳ Ｐゴシック" panose="020B0600070205080204" pitchFamily="50" charset="-128"/>
              </a:rPr>
              <a:t>　</a:t>
            </a:r>
            <a:r>
              <a:rPr lang="ja-JP" altLang="en-US" sz="2400" dirty="0" smtClean="0">
                <a:latin typeface="ＭＳ Ｐゴシック" panose="020B0600070205080204" pitchFamily="50" charset="-128"/>
              </a:rPr>
              <a:t>　　　　　 工事費</a:t>
            </a:r>
            <a:r>
              <a:rPr lang="ja-JP" altLang="en-US" sz="2400" dirty="0">
                <a:latin typeface="ＭＳ Ｐゴシック" panose="020B0600070205080204" pitchFamily="50" charset="-128"/>
              </a:rPr>
              <a:t>　　</a:t>
            </a:r>
            <a:r>
              <a:rPr lang="ja-JP" altLang="en-US" sz="2400" dirty="0" smtClean="0">
                <a:latin typeface="ＭＳ Ｐゴシック" panose="020B0600070205080204" pitchFamily="50" charset="-128"/>
              </a:rPr>
              <a:t> 約 </a:t>
            </a:r>
            <a:r>
              <a:rPr lang="en-US" altLang="ja-JP" sz="2400" dirty="0">
                <a:latin typeface="ＭＳ Ｐゴシック" panose="020B0600070205080204" pitchFamily="50" charset="-128"/>
              </a:rPr>
              <a:t>131.2</a:t>
            </a:r>
            <a:r>
              <a:rPr lang="ja-JP" altLang="en-US" sz="2400" dirty="0">
                <a:latin typeface="ＭＳ Ｐゴシック" panose="020B0600070205080204" pitchFamily="50" charset="-128"/>
              </a:rPr>
              <a:t>億</a:t>
            </a:r>
            <a:r>
              <a:rPr lang="ja-JP" altLang="en-US" sz="2400" dirty="0" smtClean="0">
                <a:latin typeface="ＭＳ Ｐゴシック" panose="020B0600070205080204" pitchFamily="50" charset="-128"/>
              </a:rPr>
              <a:t>円（うち電線共同溝約</a:t>
            </a:r>
            <a:r>
              <a:rPr lang="en-US" altLang="ja-JP" sz="2400" dirty="0" smtClean="0">
                <a:latin typeface="ＭＳ Ｐゴシック" panose="020B0600070205080204" pitchFamily="50" charset="-128"/>
              </a:rPr>
              <a:t>6.3</a:t>
            </a:r>
            <a:r>
              <a:rPr lang="ja-JP" altLang="en-US" sz="2400" dirty="0" smtClean="0">
                <a:latin typeface="ＭＳ Ｐゴシック" panose="020B0600070205080204" pitchFamily="50" charset="-128"/>
              </a:rPr>
              <a:t>億円）</a:t>
            </a:r>
            <a:endParaRPr lang="ja-JP" altLang="en-US" sz="2400" dirty="0">
              <a:latin typeface="ＭＳ Ｐゴシック" panose="020B0600070205080204" pitchFamily="50" charset="-128"/>
            </a:endParaRPr>
          </a:p>
          <a:p>
            <a:pPr eaLnBrk="1" hangingPunct="1">
              <a:lnSpc>
                <a:spcPct val="150000"/>
              </a:lnSpc>
              <a:spcBef>
                <a:spcPct val="0"/>
              </a:spcBef>
              <a:buFontTx/>
              <a:buNone/>
            </a:pPr>
            <a:r>
              <a:rPr lang="ja-JP" altLang="en-US" sz="1800" dirty="0">
                <a:latin typeface="ＭＳ Ｐゴシック" panose="020B0600070205080204" pitchFamily="50" charset="-128"/>
              </a:rPr>
              <a:t>　　　　　　　　　　　　　　　　　　　</a:t>
            </a:r>
            <a:endParaRPr lang="en-US" altLang="ja-JP" sz="1800" dirty="0">
              <a:latin typeface="ＭＳ Ｐゴシック" panose="020B0600070205080204" pitchFamily="50" charset="-128"/>
            </a:endParaRPr>
          </a:p>
          <a:p>
            <a:pPr eaLnBrk="1" hangingPunct="1">
              <a:lnSpc>
                <a:spcPct val="150000"/>
              </a:lnSpc>
              <a:spcBef>
                <a:spcPct val="0"/>
              </a:spcBef>
              <a:buFontTx/>
              <a:buNone/>
            </a:pPr>
            <a:r>
              <a:rPr lang="ja-JP" altLang="en-US" sz="2400" dirty="0">
                <a:latin typeface="ＭＳ Ｐゴシック" panose="020B0600070205080204" pitchFamily="50" charset="-128"/>
              </a:rPr>
              <a:t>　</a:t>
            </a:r>
            <a:r>
              <a:rPr lang="en-US" altLang="ja-JP" sz="2400" dirty="0">
                <a:latin typeface="ＭＳ Ｐゴシック" panose="020B0600070205080204" pitchFamily="50" charset="-128"/>
              </a:rPr>
              <a:t>【</a:t>
            </a:r>
            <a:r>
              <a:rPr lang="ja-JP" altLang="en-US" sz="2400" dirty="0">
                <a:latin typeface="ＭＳ Ｐゴシック" panose="020B0600070205080204" pitchFamily="50" charset="-128"/>
              </a:rPr>
              <a:t>事業費の積算根拠</a:t>
            </a:r>
            <a:r>
              <a:rPr lang="en-US" altLang="ja-JP" sz="2400" dirty="0">
                <a:latin typeface="ＭＳ Ｐゴシック" panose="020B0600070205080204" pitchFamily="50" charset="-128"/>
              </a:rPr>
              <a:t>】</a:t>
            </a:r>
          </a:p>
          <a:p>
            <a:pPr eaLnBrk="1" hangingPunct="1">
              <a:lnSpc>
                <a:spcPct val="150000"/>
              </a:lnSpc>
              <a:spcBef>
                <a:spcPct val="0"/>
              </a:spcBef>
              <a:buFontTx/>
              <a:buNone/>
            </a:pPr>
            <a:r>
              <a:rPr lang="ja-JP" altLang="en-US" sz="2400" dirty="0">
                <a:latin typeface="ＭＳ Ｐゴシック" panose="020B0600070205080204" pitchFamily="50" charset="-128"/>
              </a:rPr>
              <a:t>　・予備設計成果を基に概算事業費を算出</a:t>
            </a:r>
            <a:endParaRPr lang="en-US" altLang="ja-JP" sz="2400" dirty="0">
              <a:latin typeface="ＭＳ Ｐゴシック" panose="020B0600070205080204" pitchFamily="50" charset="-128"/>
            </a:endParaRPr>
          </a:p>
          <a:p>
            <a:pPr eaLnBrk="1" hangingPunct="1">
              <a:lnSpc>
                <a:spcPct val="150000"/>
              </a:lnSpc>
              <a:spcBef>
                <a:spcPct val="0"/>
              </a:spcBef>
              <a:buFontTx/>
              <a:buNone/>
            </a:pPr>
            <a:r>
              <a:rPr lang="ja-JP" altLang="en-US" sz="2400" dirty="0">
                <a:latin typeface="ＭＳ Ｐゴシック" panose="020B0600070205080204" pitchFamily="50" charset="-128"/>
              </a:rPr>
              <a:t>　</a:t>
            </a:r>
            <a:r>
              <a:rPr lang="ja-JP" altLang="en-US" sz="2400" dirty="0" smtClean="0">
                <a:latin typeface="ＭＳ Ｐゴシック" panose="020B0600070205080204" pitchFamily="50" charset="-128"/>
              </a:rPr>
              <a:t>・用地費単価 ： </a:t>
            </a:r>
            <a:r>
              <a:rPr lang="en-US" altLang="ja-JP" sz="2400" dirty="0" smtClean="0">
                <a:latin typeface="ＭＳ Ｐゴシック" panose="020B0600070205080204" pitchFamily="50" charset="-128"/>
              </a:rPr>
              <a:t>159</a:t>
            </a:r>
            <a:r>
              <a:rPr lang="ja-JP" altLang="en-US" sz="2400" dirty="0" smtClean="0">
                <a:latin typeface="ＭＳ Ｐゴシック" panose="020B0600070205080204" pitchFamily="50" charset="-128"/>
              </a:rPr>
              <a:t>千円</a:t>
            </a:r>
            <a:r>
              <a:rPr lang="en-US" altLang="ja-JP" sz="2400" dirty="0" smtClean="0">
                <a:latin typeface="ＭＳ Ｐゴシック" panose="020B0600070205080204" pitchFamily="50" charset="-128"/>
              </a:rPr>
              <a:t>/</a:t>
            </a:r>
            <a:r>
              <a:rPr lang="ja-JP" altLang="en-US" sz="2400" dirty="0" smtClean="0">
                <a:latin typeface="ＭＳ Ｐゴシック" panose="020B0600070205080204" pitchFamily="50" charset="-128"/>
              </a:rPr>
              <a:t>㎡（国土交通省　地価公示）</a:t>
            </a:r>
            <a:endParaRPr lang="en-US" altLang="ja-JP" sz="2400" dirty="0" smtClean="0">
              <a:latin typeface="ＭＳ Ｐゴシック" panose="020B0600070205080204" pitchFamily="50" charset="-128"/>
            </a:endParaRPr>
          </a:p>
          <a:p>
            <a:pPr eaLnBrk="1" hangingPunct="1">
              <a:lnSpc>
                <a:spcPct val="150000"/>
              </a:lnSpc>
              <a:spcBef>
                <a:spcPct val="0"/>
              </a:spcBef>
              <a:buFontTx/>
              <a:buNone/>
            </a:pPr>
            <a:r>
              <a:rPr lang="ja-JP" altLang="en-US" sz="2400" dirty="0">
                <a:latin typeface="ＭＳ Ｐゴシック" panose="020B0600070205080204" pitchFamily="50" charset="-128"/>
              </a:rPr>
              <a:t>　</a:t>
            </a:r>
            <a:r>
              <a:rPr lang="ja-JP" altLang="en-US" sz="2400" dirty="0" smtClean="0">
                <a:latin typeface="ＭＳ Ｐゴシック" panose="020B0600070205080204" pitchFamily="50" charset="-128"/>
              </a:rPr>
              <a:t>・補償費単価 ： 戸建住宅</a:t>
            </a:r>
            <a:r>
              <a:rPr lang="en-US" altLang="ja-JP" sz="2400" dirty="0" smtClean="0">
                <a:latin typeface="ＭＳ Ｐゴシック" panose="020B0600070205080204" pitchFamily="50" charset="-128"/>
              </a:rPr>
              <a:t>31,000</a:t>
            </a:r>
            <a:r>
              <a:rPr lang="ja-JP" altLang="en-US" sz="2400" dirty="0" smtClean="0">
                <a:latin typeface="ＭＳ Ｐゴシック" panose="020B0600070205080204" pitchFamily="50" charset="-128"/>
              </a:rPr>
              <a:t>千円</a:t>
            </a:r>
            <a:r>
              <a:rPr lang="en-US" altLang="ja-JP" sz="2400" dirty="0" smtClean="0">
                <a:latin typeface="ＭＳ Ｐゴシック" panose="020B0600070205080204" pitchFamily="50" charset="-128"/>
              </a:rPr>
              <a:t>/</a:t>
            </a:r>
            <a:r>
              <a:rPr lang="ja-JP" altLang="en-US" sz="2400" dirty="0" smtClean="0">
                <a:latin typeface="ＭＳ Ｐゴシック" panose="020B0600070205080204" pitchFamily="50" charset="-128"/>
              </a:rPr>
              <a:t>戸、大型物件</a:t>
            </a:r>
            <a:r>
              <a:rPr lang="en-US" altLang="ja-JP" sz="2400" dirty="0" smtClean="0">
                <a:latin typeface="ＭＳ Ｐゴシック" panose="020B0600070205080204" pitchFamily="50" charset="-128"/>
              </a:rPr>
              <a:t>120,000</a:t>
            </a:r>
            <a:r>
              <a:rPr lang="ja-JP" altLang="en-US" sz="2400" dirty="0" smtClean="0">
                <a:latin typeface="ＭＳ Ｐゴシック" panose="020B0600070205080204" pitchFamily="50" charset="-128"/>
              </a:rPr>
              <a:t>千円</a:t>
            </a:r>
            <a:r>
              <a:rPr lang="en-US" altLang="ja-JP" sz="2400" dirty="0" smtClean="0">
                <a:latin typeface="ＭＳ Ｐゴシック" panose="020B0600070205080204" pitchFamily="50" charset="-128"/>
              </a:rPr>
              <a:t>/</a:t>
            </a:r>
            <a:r>
              <a:rPr lang="ja-JP" altLang="en-US" sz="2400" dirty="0" smtClean="0">
                <a:latin typeface="ＭＳ Ｐゴシック" panose="020B0600070205080204" pitchFamily="50" charset="-128"/>
              </a:rPr>
              <a:t>戸</a:t>
            </a:r>
            <a:endParaRPr lang="en-US" altLang="ja-JP" sz="1600" dirty="0" smtClean="0">
              <a:latin typeface="ＭＳ Ｐゴシック" panose="020B0600070205080204" pitchFamily="50" charset="-128"/>
            </a:endParaRPr>
          </a:p>
          <a:p>
            <a:pPr eaLnBrk="1" hangingPunct="1">
              <a:lnSpc>
                <a:spcPct val="150000"/>
              </a:lnSpc>
              <a:spcBef>
                <a:spcPct val="0"/>
              </a:spcBef>
              <a:buFontTx/>
              <a:buNone/>
            </a:pPr>
            <a:r>
              <a:rPr lang="ja-JP" altLang="en-US" sz="1600" dirty="0" smtClean="0">
                <a:latin typeface="ＭＳ Ｐゴシック" panose="020B0600070205080204" pitchFamily="50" charset="-128"/>
              </a:rPr>
              <a:t>　　　　　　　　　　　　　　　　</a:t>
            </a:r>
            <a:r>
              <a:rPr lang="ja-JP" altLang="en-US" sz="2000" dirty="0" smtClean="0">
                <a:latin typeface="ＭＳ Ｐゴシック" panose="020B0600070205080204" pitchFamily="50" charset="-128"/>
              </a:rPr>
              <a:t>　（他事業の実績）</a:t>
            </a:r>
            <a:endParaRPr lang="ja-JP" altLang="en-US" sz="2400" dirty="0">
              <a:latin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 name="図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287" y="3777894"/>
            <a:ext cx="2668688" cy="2000046"/>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5603" name="図 2"/>
          <p:cNvPicPr>
            <a:picLocks noChangeAspect="1"/>
          </p:cNvPicPr>
          <p:nvPr/>
        </p:nvPicPr>
        <p:blipFill>
          <a:blip r:embed="rId4">
            <a:extLst>
              <a:ext uri="{28A0092B-C50C-407E-A947-70E740481C1C}">
                <a14:useLocalDpi xmlns:a14="http://schemas.microsoft.com/office/drawing/2010/main" val="0"/>
              </a:ext>
            </a:extLst>
          </a:blip>
          <a:srcRect b="15666"/>
          <a:stretch>
            <a:fillRect/>
          </a:stretch>
        </p:blipFill>
        <p:spPr bwMode="auto">
          <a:xfrm>
            <a:off x="3806825" y="3783013"/>
            <a:ext cx="5038725" cy="303371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5604"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ACC74EF1-2BD1-4B0C-90D8-01D319B5E563}" type="slidenum">
              <a:rPr lang="ja-JP" altLang="en-US" sz="2000" smtClean="0">
                <a:latin typeface="Arial" panose="020B0604020202020204" pitchFamily="34" charset="0"/>
              </a:rPr>
              <a:pPr>
                <a:spcBef>
                  <a:spcPct val="0"/>
                </a:spcBef>
                <a:buFontTx/>
                <a:buNone/>
              </a:pPr>
              <a:t>6</a:t>
            </a:fld>
            <a:endParaRPr lang="ja-JP" altLang="en-US" sz="2000" smtClean="0">
              <a:latin typeface="Arial" panose="020B0604020202020204" pitchFamily="34" charset="0"/>
            </a:endParaRPr>
          </a:p>
        </p:txBody>
      </p:sp>
      <p:sp>
        <p:nvSpPr>
          <p:cNvPr id="2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5606" name="正方形/長方形 2"/>
          <p:cNvSpPr>
            <a:spLocks noChangeArrowheads="1"/>
          </p:cNvSpPr>
          <p:nvPr/>
        </p:nvSpPr>
        <p:spPr bwMode="auto">
          <a:xfrm>
            <a:off x="15875" y="1684121"/>
            <a:ext cx="318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latin typeface="ＭＳ ゴシック" panose="020B0609070205080204" pitchFamily="49" charset="-128"/>
                <a:ea typeface="ＭＳ ゴシック" panose="020B0609070205080204" pitchFamily="49" charset="-128"/>
              </a:rPr>
              <a:t>■</a:t>
            </a:r>
            <a:r>
              <a:rPr lang="ja-JP" altLang="en-US" sz="1600" b="1">
                <a:latin typeface="Arial" panose="020B0604020202020204" pitchFamily="34" charset="0"/>
                <a:cs typeface="Arial" panose="020B0604020202020204" pitchFamily="34" charset="0"/>
              </a:rPr>
              <a:t>事業の優先度</a:t>
            </a:r>
            <a:endParaRPr lang="ja-JP" altLang="en-US" sz="1600" b="1">
              <a:latin typeface="ＭＳ ゴシック" panose="020B0609070205080204" pitchFamily="49" charset="-128"/>
              <a:ea typeface="ＭＳ ゴシック" panose="020B0609070205080204" pitchFamily="49" charset="-128"/>
            </a:endParaRPr>
          </a:p>
        </p:txBody>
      </p:sp>
      <p:sp>
        <p:nvSpPr>
          <p:cNvPr id="2" name="正方形/長方形 4"/>
          <p:cNvSpPr>
            <a:spLocks noChangeArrowheads="1"/>
          </p:cNvSpPr>
          <p:nvPr/>
        </p:nvSpPr>
        <p:spPr bwMode="auto">
          <a:xfrm>
            <a:off x="130175" y="846138"/>
            <a:ext cx="8905875" cy="7201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defRPr/>
            </a:pP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大阪府都市整備中期計画（</a:t>
            </a:r>
            <a:r>
              <a:rPr lang="en-US" altLang="ja-JP" sz="1200" dirty="0" smtClean="0">
                <a:latin typeface="ＭＳ ゴシック" panose="020B0609070205080204" pitchFamily="49" charset="-128"/>
                <a:ea typeface="ＭＳ ゴシック" panose="020B0609070205080204" pitchFamily="49" charset="-128"/>
              </a:rPr>
              <a:t>R3.3</a:t>
            </a:r>
            <a:r>
              <a:rPr lang="ja-JP" altLang="en-US" sz="1200" dirty="0" smtClean="0">
                <a:latin typeface="ＭＳ ゴシック" panose="020B0609070205080204" pitchFamily="49" charset="-128"/>
                <a:ea typeface="ＭＳ ゴシック" panose="020B0609070205080204" pitchFamily="49" charset="-128"/>
              </a:rPr>
              <a:t>改訂）＞：着手として位置づけ</a:t>
            </a:r>
          </a:p>
          <a:p>
            <a:pPr marL="130175" indent="-130175">
              <a:buFont typeface="Arial" panose="020B0604020202020204" pitchFamily="34" charset="0"/>
              <a:buNone/>
              <a:defRPr/>
            </a:pPr>
            <a:r>
              <a:rPr lang="ja-JP" altLang="en-US" sz="1200" dirty="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吹田市</a:t>
            </a:r>
            <a:r>
              <a:rPr lang="ja-JP" altLang="en-US" sz="1200" dirty="0">
                <a:latin typeface="ＭＳ ゴシック" panose="020B0609070205080204" pitchFamily="49" charset="-128"/>
                <a:ea typeface="ＭＳ ゴシック" panose="020B0609070205080204" pitchFamily="49" charset="-128"/>
              </a:rPr>
              <a:t>都市計画マスタープラン（</a:t>
            </a:r>
            <a:r>
              <a:rPr lang="en-US" altLang="ja-JP" sz="1200" dirty="0">
                <a:latin typeface="ＭＳ ゴシック" panose="020B0609070205080204" pitchFamily="49" charset="-128"/>
                <a:ea typeface="ＭＳ ゴシック" panose="020B0609070205080204" pitchFamily="49" charset="-128"/>
              </a:rPr>
              <a:t>H27.3</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marL="130175" indent="-130175">
              <a:buFont typeface="Arial" panose="020B0604020202020204" pitchFamily="34" charset="0"/>
              <a:buNone/>
              <a:defRPr/>
            </a:pPr>
            <a:r>
              <a:rPr lang="ja-JP" altLang="en-US" sz="1200" dirty="0" smtClean="0">
                <a:latin typeface="ＭＳ ゴシック" panose="020B0609070205080204" pitchFamily="49" charset="-128"/>
                <a:ea typeface="ＭＳ ゴシック" panose="020B0609070205080204" pitchFamily="49" charset="-128"/>
              </a:rPr>
              <a:t>広域的</a:t>
            </a:r>
            <a:r>
              <a:rPr lang="ja-JP" altLang="en-US" sz="1200" dirty="0">
                <a:latin typeface="ＭＳ ゴシック" panose="020B0609070205080204" pitchFamily="49" charset="-128"/>
                <a:ea typeface="ＭＳ ゴシック" panose="020B0609070205080204" pitchFamily="49" charset="-128"/>
              </a:rPr>
              <a:t>なネットワークの形成をめざし、地域軸として機能の充実をめざす、として位置づけ</a:t>
            </a:r>
          </a:p>
        </p:txBody>
      </p:sp>
      <p:sp>
        <p:nvSpPr>
          <p:cNvPr id="25608" name="正方形/長方形 4"/>
          <p:cNvSpPr>
            <a:spLocks noChangeArrowheads="1"/>
          </p:cNvSpPr>
          <p:nvPr/>
        </p:nvSpPr>
        <p:spPr bwMode="auto">
          <a:xfrm>
            <a:off x="15875" y="542925"/>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latin typeface="Arial" panose="020B0604020202020204" pitchFamily="34" charset="0"/>
              </a:rPr>
              <a:t>■上位計画における位置付け</a:t>
            </a:r>
            <a:endParaRPr lang="en-US" altLang="ja-JP" sz="1600" b="1">
              <a:latin typeface="Arial" panose="020B0604020202020204" pitchFamily="34" charset="0"/>
            </a:endParaRPr>
          </a:p>
        </p:txBody>
      </p:sp>
      <p:sp>
        <p:nvSpPr>
          <p:cNvPr id="3" name="正方形/長方形 4"/>
          <p:cNvSpPr>
            <a:spLocks noChangeArrowheads="1"/>
          </p:cNvSpPr>
          <p:nvPr/>
        </p:nvSpPr>
        <p:spPr bwMode="auto">
          <a:xfrm>
            <a:off x="130175" y="2006383"/>
            <a:ext cx="8905875" cy="16804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buNone/>
              <a:defRPr/>
            </a:pPr>
            <a:r>
              <a:rPr lang="ja-JP" altLang="en-US" sz="1200" dirty="0">
                <a:latin typeface="ＭＳ ゴシック" panose="020B0609070205080204" pitchFamily="49" charset="-128"/>
                <a:ea typeface="ＭＳ ゴシック" panose="020B0609070205080204" pitchFamily="49" charset="-128"/>
              </a:rPr>
              <a:t>・北摂地域の重要な幹線道路である本路線は、重要物流道路である国道</a:t>
            </a:r>
            <a:r>
              <a:rPr lang="en-US" altLang="ja-JP" sz="1200" dirty="0">
                <a:latin typeface="ＭＳ ゴシック" panose="020B0609070205080204" pitchFamily="49" charset="-128"/>
                <a:ea typeface="ＭＳ ゴシック" panose="020B0609070205080204" pitchFamily="49" charset="-128"/>
              </a:rPr>
              <a:t>423</a:t>
            </a:r>
            <a:r>
              <a:rPr lang="ja-JP" altLang="en-US" sz="1200" dirty="0">
                <a:latin typeface="ＭＳ ゴシック" panose="020B0609070205080204" pitchFamily="49" charset="-128"/>
                <a:ea typeface="ＭＳ ゴシック" panose="020B0609070205080204" pitchFamily="49" charset="-128"/>
              </a:rPr>
              <a:t>号（新御堂筋）から都市計画道路十三高槻線まで</a:t>
            </a:r>
            <a:r>
              <a:rPr lang="ja-JP" altLang="en-US" sz="1200" dirty="0" smtClean="0">
                <a:latin typeface="ＭＳ ゴシック" panose="020B0609070205080204" pitchFamily="49" charset="-128"/>
                <a:ea typeface="ＭＳ ゴシック" panose="020B0609070205080204" pitchFamily="49" charset="-128"/>
              </a:rPr>
              <a:t>を　</a:t>
            </a:r>
            <a:r>
              <a:rPr lang="en-US" altLang="ja-JP" sz="1200" dirty="0" smtClean="0">
                <a:latin typeface="ＭＳ ゴシック" panose="020B0609070205080204" pitchFamily="49" charset="-128"/>
                <a:ea typeface="ＭＳ ゴシック" panose="020B0609070205080204" pitchFamily="49" charset="-128"/>
              </a:rPr>
              <a:t/>
            </a:r>
            <a:br>
              <a:rPr lang="en-US" altLang="ja-JP" sz="1200" dirty="0" smtClean="0">
                <a:latin typeface="ＭＳ ゴシック" panose="020B0609070205080204" pitchFamily="49" charset="-128"/>
                <a:ea typeface="ＭＳ ゴシック" panose="020B0609070205080204" pitchFamily="49" charset="-128"/>
              </a:rPr>
            </a:br>
            <a:r>
              <a:rPr lang="ja-JP" altLang="en-US" sz="1200" dirty="0" smtClean="0">
                <a:latin typeface="ＭＳ ゴシック" panose="020B0609070205080204" pitchFamily="49" charset="-128"/>
                <a:ea typeface="ＭＳ ゴシック" panose="020B0609070205080204" pitchFamily="49" charset="-128"/>
              </a:rPr>
              <a:t>　順次</a:t>
            </a:r>
            <a:r>
              <a:rPr lang="ja-JP" altLang="en-US" sz="1200" dirty="0">
                <a:latin typeface="ＭＳ ゴシック" panose="020B0609070205080204" pitchFamily="49" charset="-128"/>
                <a:ea typeface="ＭＳ ゴシック" panose="020B0609070205080204" pitchFamily="49" charset="-128"/>
              </a:rPr>
              <a:t>整備を進めており、残す本事業区間を整備することで、広域的な道路</a:t>
            </a:r>
            <a:r>
              <a:rPr lang="ja-JP" altLang="en-US" sz="1200" dirty="0" smtClean="0">
                <a:latin typeface="ＭＳ ゴシック" panose="020B0609070205080204" pitchFamily="49" charset="-128"/>
                <a:ea typeface="ＭＳ ゴシック" panose="020B0609070205080204" pitchFamily="49" charset="-128"/>
              </a:rPr>
              <a:t>ネットワーク</a:t>
            </a:r>
            <a:r>
              <a:rPr lang="ja-JP" altLang="en-US" sz="1200" dirty="0">
                <a:latin typeface="ＭＳ ゴシック" panose="020B0609070205080204" pitchFamily="49" charset="-128"/>
                <a:ea typeface="ＭＳ ゴシック" panose="020B0609070205080204" pitchFamily="49" charset="-128"/>
              </a:rPr>
              <a:t>が形成され、交通渋滞の解消や物流</a:t>
            </a:r>
            <a:r>
              <a:rPr lang="ja-JP" altLang="en-US" sz="1200" dirty="0" smtClean="0">
                <a:latin typeface="ＭＳ ゴシック" panose="020B0609070205080204" pitchFamily="49" charset="-128"/>
                <a:ea typeface="ＭＳ ゴシック" panose="020B0609070205080204" pitchFamily="49" charset="-128"/>
              </a:rPr>
              <a:t>の</a:t>
            </a:r>
            <a:r>
              <a:rPr lang="en-US" altLang="ja-JP" sz="1200" dirty="0" smtClean="0">
                <a:latin typeface="ＭＳ ゴシック" panose="020B0609070205080204" pitchFamily="49" charset="-128"/>
                <a:ea typeface="ＭＳ ゴシック" panose="020B0609070205080204" pitchFamily="49" charset="-128"/>
              </a:rPr>
              <a:t/>
            </a:r>
            <a:br>
              <a:rPr lang="en-US" altLang="ja-JP" sz="1200" dirty="0" smtClean="0">
                <a:latin typeface="ＭＳ ゴシック" panose="020B0609070205080204" pitchFamily="49" charset="-128"/>
                <a:ea typeface="ＭＳ ゴシック" panose="020B0609070205080204" pitchFamily="49" charset="-128"/>
              </a:rPr>
            </a:br>
            <a:r>
              <a:rPr lang="ja-JP" altLang="en-US" sz="1200" dirty="0" smtClean="0">
                <a:latin typeface="ＭＳ ゴシック" panose="020B0609070205080204" pitchFamily="49" charset="-128"/>
                <a:ea typeface="ＭＳ ゴシック" panose="020B0609070205080204" pitchFamily="49" charset="-128"/>
              </a:rPr>
              <a:t>　効率化</a:t>
            </a:r>
            <a:r>
              <a:rPr lang="ja-JP" altLang="en-US" sz="1200" dirty="0">
                <a:latin typeface="ＭＳ ゴシック" panose="020B0609070205080204" pitchFamily="49" charset="-128"/>
                <a:ea typeface="ＭＳ ゴシック" panose="020B0609070205080204" pitchFamily="49" charset="-128"/>
              </a:rPr>
              <a:t>、地域の活性化に寄与すること</a:t>
            </a:r>
            <a:r>
              <a:rPr lang="ja-JP" altLang="en-US" sz="1200" dirty="0" smtClean="0">
                <a:latin typeface="ＭＳ ゴシック" panose="020B0609070205080204" pitchFamily="49" charset="-128"/>
                <a:ea typeface="ＭＳ ゴシック" panose="020B0609070205080204" pitchFamily="49" charset="-128"/>
              </a:rPr>
              <a:t>。</a:t>
            </a:r>
            <a:endParaRPr lang="en-US" altLang="ja-JP" sz="1200" dirty="0" smtClean="0">
              <a:latin typeface="ＭＳ ゴシック" panose="020B0609070205080204" pitchFamily="49" charset="-128"/>
              <a:ea typeface="ＭＳ ゴシック" panose="020B0609070205080204" pitchFamily="49" charset="-128"/>
            </a:endParaRPr>
          </a:p>
          <a:p>
            <a:pPr>
              <a:buNone/>
              <a:defRPr/>
            </a:pP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広域緊急交通路に指定されている国道</a:t>
            </a:r>
            <a:r>
              <a:rPr lang="en-US" altLang="ja-JP" sz="1200" dirty="0">
                <a:latin typeface="ＭＳ ゴシック" panose="020B0609070205080204" pitchFamily="49" charset="-128"/>
                <a:ea typeface="ＭＳ ゴシック" panose="020B0609070205080204" pitchFamily="49" charset="-128"/>
              </a:rPr>
              <a:t>423</a:t>
            </a:r>
            <a:r>
              <a:rPr lang="ja-JP" altLang="en-US" sz="1200" dirty="0">
                <a:latin typeface="ＭＳ ゴシック" panose="020B0609070205080204" pitchFamily="49" charset="-128"/>
                <a:ea typeface="ＭＳ ゴシック" panose="020B0609070205080204" pitchFamily="49" charset="-128"/>
              </a:rPr>
              <a:t>号（新御堂筋）及び大阪高槻京都線</a:t>
            </a:r>
            <a:r>
              <a:rPr lang="ja-JP" altLang="en-US" sz="1200" dirty="0" smtClean="0">
                <a:latin typeface="ＭＳ ゴシック" panose="020B0609070205080204" pitchFamily="49" charset="-128"/>
                <a:ea typeface="ＭＳ ゴシック" panose="020B0609070205080204" pitchFamily="49" charset="-128"/>
              </a:rPr>
              <a:t>、指定予定である都市</a:t>
            </a:r>
            <a:r>
              <a:rPr lang="ja-JP" altLang="en-US" sz="1200" dirty="0">
                <a:latin typeface="ＭＳ ゴシック" panose="020B0609070205080204" pitchFamily="49" charset="-128"/>
                <a:ea typeface="ＭＳ ゴシック" panose="020B0609070205080204" pitchFamily="49" charset="-128"/>
              </a:rPr>
              <a:t>計画道路十三高槻線</a:t>
            </a:r>
            <a:r>
              <a:rPr lang="ja-JP" altLang="en-US" sz="1200" dirty="0" smtClean="0">
                <a:latin typeface="ＭＳ ゴシック" panose="020B0609070205080204" pitchFamily="49" charset="-128"/>
                <a:ea typeface="ＭＳ ゴシック" panose="020B0609070205080204" pitchFamily="49" charset="-128"/>
              </a:rPr>
              <a:t>を</a:t>
            </a:r>
            <a:r>
              <a:rPr lang="en-US" altLang="ja-JP" sz="1200" dirty="0" smtClean="0">
                <a:latin typeface="ＭＳ ゴシック" panose="020B0609070205080204" pitchFamily="49" charset="-128"/>
                <a:ea typeface="ＭＳ ゴシック" panose="020B0609070205080204" pitchFamily="49" charset="-128"/>
              </a:rPr>
              <a:t/>
            </a:r>
            <a:br>
              <a:rPr lang="en-US" altLang="ja-JP" sz="1200" dirty="0" smtClean="0">
                <a:latin typeface="ＭＳ ゴシック" panose="020B0609070205080204" pitchFamily="49" charset="-128"/>
                <a:ea typeface="ＭＳ ゴシック" panose="020B0609070205080204" pitchFamily="49" charset="-128"/>
              </a:rPr>
            </a:br>
            <a:r>
              <a:rPr lang="ja-JP" altLang="en-US" sz="1200" dirty="0" smtClean="0">
                <a:latin typeface="ＭＳ ゴシック" panose="020B0609070205080204" pitchFamily="49" charset="-128"/>
                <a:ea typeface="ＭＳ ゴシック" panose="020B0609070205080204" pitchFamily="49" charset="-128"/>
              </a:rPr>
              <a:t>　接続する</a:t>
            </a:r>
            <a:r>
              <a:rPr lang="ja-JP" altLang="en-US" sz="1200" dirty="0">
                <a:latin typeface="ＭＳ ゴシック" panose="020B0609070205080204" pitchFamily="49" charset="-128"/>
                <a:ea typeface="ＭＳ ゴシック" panose="020B0609070205080204" pitchFamily="49" charset="-128"/>
              </a:rPr>
              <a:t>ことにより</a:t>
            </a:r>
            <a:r>
              <a:rPr lang="ja-JP" altLang="en-US" sz="1200" dirty="0" smtClean="0">
                <a:latin typeface="ＭＳ ゴシック" panose="020B0609070205080204" pitchFamily="49" charset="-128"/>
                <a:ea typeface="ＭＳ ゴシック" panose="020B0609070205080204" pitchFamily="49" charset="-128"/>
              </a:rPr>
              <a:t>、広域的な</a:t>
            </a:r>
            <a:r>
              <a:rPr lang="ja-JP" altLang="en-US" sz="1200" dirty="0">
                <a:latin typeface="ＭＳ ゴシック" panose="020B0609070205080204" pitchFamily="49" charset="-128"/>
                <a:ea typeface="ＭＳ ゴシック" panose="020B0609070205080204" pitchFamily="49" charset="-128"/>
              </a:rPr>
              <a:t>道路ネットワークの形成及び防災機能の</a:t>
            </a:r>
            <a:r>
              <a:rPr lang="ja-JP" altLang="en-US" sz="1200" dirty="0" smtClean="0">
                <a:latin typeface="ＭＳ ゴシック" panose="020B0609070205080204" pitchFamily="49" charset="-128"/>
                <a:ea typeface="ＭＳ ゴシック" panose="020B0609070205080204" pitchFamily="49" charset="-128"/>
              </a:rPr>
              <a:t>強化に寄与すること。また、吹田市災害医療センター</a:t>
            </a:r>
            <a:r>
              <a:rPr lang="en-US" altLang="ja-JP" sz="1200" dirty="0" smtClean="0">
                <a:latin typeface="ＭＳ ゴシック" panose="020B0609070205080204" pitchFamily="49" charset="-128"/>
                <a:ea typeface="ＭＳ ゴシック" panose="020B0609070205080204" pitchFamily="49" charset="-128"/>
              </a:rPr>
              <a:t/>
            </a:r>
            <a:br>
              <a:rPr lang="en-US" altLang="ja-JP" sz="1200" dirty="0" smtClean="0">
                <a:latin typeface="ＭＳ ゴシック" panose="020B0609070205080204" pitchFamily="49" charset="-128"/>
                <a:ea typeface="ＭＳ ゴシック" panose="020B0609070205080204" pitchFamily="49" charset="-128"/>
              </a:rPr>
            </a:br>
            <a:r>
              <a:rPr lang="ja-JP" altLang="en-US" sz="1200" dirty="0" smtClean="0">
                <a:latin typeface="ＭＳ ゴシック" panose="020B0609070205080204" pitchFamily="49" charset="-128"/>
                <a:ea typeface="ＭＳ ゴシック" panose="020B0609070205080204" pitchFamily="49" charset="-128"/>
              </a:rPr>
              <a:t>　として指定されている市立吹田市民病院などへのアクセスが向上すること。</a:t>
            </a:r>
            <a:endParaRPr lang="ja-JP" altLang="en-US" sz="1200" dirty="0">
              <a:latin typeface="ＭＳ ゴシック" panose="020B0609070205080204" pitchFamily="49" charset="-128"/>
              <a:ea typeface="ＭＳ ゴシック" panose="020B0609070205080204" pitchFamily="49" charset="-128"/>
            </a:endParaRPr>
          </a:p>
          <a:p>
            <a:pPr>
              <a:buNone/>
              <a:defRPr/>
            </a:pPr>
            <a:r>
              <a:rPr lang="ja-JP" altLang="en-US"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地元市より早期整備要望があること。</a:t>
            </a:r>
          </a:p>
          <a:p>
            <a:pPr marL="180975" indent="-180975">
              <a:buFont typeface="Arial" panose="020B0604020202020204" pitchFamily="34" charset="0"/>
              <a:buNone/>
              <a:defRPr/>
            </a:pPr>
            <a:r>
              <a:rPr lang="ja-JP" altLang="en-US" sz="1200" dirty="0" smtClean="0">
                <a:latin typeface="ＭＳ ゴシック" panose="020B0609070205080204" pitchFamily="49" charset="-128"/>
                <a:ea typeface="ＭＳ ゴシック" panose="020B0609070205080204" pitchFamily="49" charset="-128"/>
              </a:rPr>
              <a:t>　以上の点から優先すべき路線である。</a:t>
            </a:r>
          </a:p>
        </p:txBody>
      </p:sp>
      <p:sp>
        <p:nvSpPr>
          <p:cNvPr id="5" name="フリーフォーム 4"/>
          <p:cNvSpPr/>
          <p:nvPr/>
        </p:nvSpPr>
        <p:spPr>
          <a:xfrm>
            <a:off x="3524149" y="5377774"/>
            <a:ext cx="127000" cy="136525"/>
          </a:xfrm>
          <a:custGeom>
            <a:avLst/>
            <a:gdLst>
              <a:gd name="connsiteX0" fmla="*/ 0 w 298450"/>
              <a:gd name="connsiteY0" fmla="*/ 19050 h 149225"/>
              <a:gd name="connsiteX1" fmla="*/ 0 w 298450"/>
              <a:gd name="connsiteY1" fmla="*/ 149225 h 149225"/>
              <a:gd name="connsiteX2" fmla="*/ 298450 w 298450"/>
              <a:gd name="connsiteY2" fmla="*/ 120650 h 149225"/>
              <a:gd name="connsiteX3" fmla="*/ 288925 w 298450"/>
              <a:gd name="connsiteY3" fmla="*/ 0 h 149225"/>
              <a:gd name="connsiteX4" fmla="*/ 0 w 298450"/>
              <a:gd name="connsiteY4" fmla="*/ 19050 h 149225"/>
              <a:gd name="connsiteX0" fmla="*/ 0 w 298450"/>
              <a:gd name="connsiteY0" fmla="*/ 7144 h 137319"/>
              <a:gd name="connsiteX1" fmla="*/ 0 w 298450"/>
              <a:gd name="connsiteY1" fmla="*/ 137319 h 137319"/>
              <a:gd name="connsiteX2" fmla="*/ 298450 w 298450"/>
              <a:gd name="connsiteY2" fmla="*/ 108744 h 137319"/>
              <a:gd name="connsiteX3" fmla="*/ 119856 w 298450"/>
              <a:gd name="connsiteY3" fmla="*/ 0 h 137319"/>
              <a:gd name="connsiteX4" fmla="*/ 0 w 298450"/>
              <a:gd name="connsiteY4" fmla="*/ 7144 h 137319"/>
              <a:gd name="connsiteX0" fmla="*/ 0 w 127000"/>
              <a:gd name="connsiteY0" fmla="*/ 7144 h 137319"/>
              <a:gd name="connsiteX1" fmla="*/ 0 w 127000"/>
              <a:gd name="connsiteY1" fmla="*/ 137319 h 137319"/>
              <a:gd name="connsiteX2" fmla="*/ 127000 w 127000"/>
              <a:gd name="connsiteY2" fmla="*/ 118269 h 137319"/>
              <a:gd name="connsiteX3" fmla="*/ 119856 w 127000"/>
              <a:gd name="connsiteY3" fmla="*/ 0 h 137319"/>
              <a:gd name="connsiteX4" fmla="*/ 0 w 127000"/>
              <a:gd name="connsiteY4" fmla="*/ 7144 h 137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137319">
                <a:moveTo>
                  <a:pt x="0" y="7144"/>
                </a:moveTo>
                <a:lnTo>
                  <a:pt x="0" y="137319"/>
                </a:lnTo>
                <a:lnTo>
                  <a:pt x="127000" y="118269"/>
                </a:lnTo>
                <a:lnTo>
                  <a:pt x="119856" y="0"/>
                </a:lnTo>
                <a:lnTo>
                  <a:pt x="0" y="7144"/>
                </a:lnTo>
                <a:close/>
              </a:path>
            </a:pathLst>
          </a:custGeom>
          <a:solidFill>
            <a:schemeClr val="bg1"/>
          </a:solidFill>
          <a:ln w="38100">
            <a:no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5" name="フリーフォーム 14"/>
          <p:cNvSpPr/>
          <p:nvPr/>
        </p:nvSpPr>
        <p:spPr>
          <a:xfrm flipV="1">
            <a:off x="2198587" y="3634482"/>
            <a:ext cx="50800" cy="82550"/>
          </a:xfrm>
          <a:custGeom>
            <a:avLst/>
            <a:gdLst>
              <a:gd name="connsiteX0" fmla="*/ 0 w 66675"/>
              <a:gd name="connsiteY0" fmla="*/ 0 h 0"/>
              <a:gd name="connsiteX1" fmla="*/ 66675 w 66675"/>
              <a:gd name="connsiteY1" fmla="*/ 0 h 0"/>
            </a:gdLst>
            <a:ahLst/>
            <a:cxnLst>
              <a:cxn ang="0">
                <a:pos x="connsiteX0" y="connsiteY0"/>
              </a:cxn>
              <a:cxn ang="0">
                <a:pos x="connsiteX1" y="connsiteY1"/>
              </a:cxn>
            </a:cxnLst>
            <a:rect l="l" t="t" r="r" b="b"/>
            <a:pathLst>
              <a:path w="66675">
                <a:moveTo>
                  <a:pt x="0" y="0"/>
                </a:moveTo>
                <a:lnTo>
                  <a:pt x="66675" y="0"/>
                </a:lnTo>
              </a:path>
            </a:pathLst>
          </a:custGeom>
          <a:noFill/>
          <a:ln w="38100">
            <a:solidFill>
              <a:schemeClr val="bg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0" name="フリーフォーム 9"/>
          <p:cNvSpPr/>
          <p:nvPr/>
        </p:nvSpPr>
        <p:spPr>
          <a:xfrm flipV="1">
            <a:off x="2474812" y="3539449"/>
            <a:ext cx="71437" cy="46037"/>
          </a:xfrm>
          <a:custGeom>
            <a:avLst/>
            <a:gdLst>
              <a:gd name="connsiteX0" fmla="*/ 0 w 50007"/>
              <a:gd name="connsiteY0" fmla="*/ 0 h 0"/>
              <a:gd name="connsiteX1" fmla="*/ 50007 w 50007"/>
              <a:gd name="connsiteY1" fmla="*/ 0 h 0"/>
            </a:gdLst>
            <a:ahLst/>
            <a:cxnLst>
              <a:cxn ang="0">
                <a:pos x="connsiteX0" y="connsiteY0"/>
              </a:cxn>
              <a:cxn ang="0">
                <a:pos x="connsiteX1" y="connsiteY1"/>
              </a:cxn>
            </a:cxnLst>
            <a:rect l="l" t="t" r="r" b="b"/>
            <a:pathLst>
              <a:path w="50007">
                <a:moveTo>
                  <a:pt x="0" y="0"/>
                </a:moveTo>
                <a:lnTo>
                  <a:pt x="50007" y="0"/>
                </a:lnTo>
              </a:path>
            </a:pathLst>
          </a:custGeom>
          <a:noFill/>
          <a:ln w="38100">
            <a:solidFill>
              <a:schemeClr val="bg1"/>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02" name="テキスト ボックス 100"/>
          <p:cNvSpPr txBox="1"/>
          <p:nvPr/>
        </p:nvSpPr>
        <p:spPr>
          <a:xfrm rot="17927916">
            <a:off x="6066632" y="5703094"/>
            <a:ext cx="1176337"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t>大阪高槻京都線</a:t>
            </a:r>
          </a:p>
        </p:txBody>
      </p:sp>
      <p:cxnSp>
        <p:nvCxnSpPr>
          <p:cNvPr id="25655" name="直線コネクタ 127"/>
          <p:cNvCxnSpPr>
            <a:cxnSpLocks noChangeShapeType="1"/>
          </p:cNvCxnSpPr>
          <p:nvPr/>
        </p:nvCxnSpPr>
        <p:spPr bwMode="auto">
          <a:xfrm flipV="1">
            <a:off x="7142163" y="5799139"/>
            <a:ext cx="703262" cy="468311"/>
          </a:xfrm>
          <a:prstGeom prst="line">
            <a:avLst/>
          </a:prstGeom>
          <a:noFill/>
          <a:ln w="508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656" name="フリーフォーム 115"/>
          <p:cNvSpPr>
            <a:spLocks/>
          </p:cNvSpPr>
          <p:nvPr/>
        </p:nvSpPr>
        <p:spPr bwMode="auto">
          <a:xfrm>
            <a:off x="6894513" y="5283200"/>
            <a:ext cx="531812" cy="465138"/>
          </a:xfrm>
          <a:custGeom>
            <a:avLst/>
            <a:gdLst>
              <a:gd name="T0" fmla="*/ 680 w 669031"/>
              <a:gd name="T1" fmla="*/ 117 h 620726"/>
              <a:gd name="T2" fmla="*/ 331 w 669031"/>
              <a:gd name="T3" fmla="*/ 46 h 620726"/>
              <a:gd name="T4" fmla="*/ 0 w 669031"/>
              <a:gd name="T5" fmla="*/ 0 h 620726"/>
              <a:gd name="T6" fmla="*/ 0 60000 65536"/>
              <a:gd name="T7" fmla="*/ 0 60000 65536"/>
              <a:gd name="T8" fmla="*/ 0 60000 65536"/>
            </a:gdLst>
            <a:ahLst/>
            <a:cxnLst>
              <a:cxn ang="T6">
                <a:pos x="T0" y="T1"/>
              </a:cxn>
              <a:cxn ang="T7">
                <a:pos x="T2" y="T3"/>
              </a:cxn>
              <a:cxn ang="T8">
                <a:pos x="T4" y="T5"/>
              </a:cxn>
            </a:cxnLst>
            <a:rect l="0" t="0" r="r" b="b"/>
            <a:pathLst>
              <a:path w="669031" h="620726">
                <a:moveTo>
                  <a:pt x="669031" y="620726"/>
                </a:moveTo>
                <a:lnTo>
                  <a:pt x="325306" y="244158"/>
                </a:lnTo>
                <a:cubicBezTo>
                  <a:pt x="199797" y="149700"/>
                  <a:pt x="174501" y="125154"/>
                  <a:pt x="0" y="0"/>
                </a:cubicBezTo>
              </a:path>
            </a:pathLst>
          </a:custGeom>
          <a:noFill/>
          <a:ln w="444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5658" name="フリーフォーム 120"/>
          <p:cNvSpPr>
            <a:spLocks/>
          </p:cNvSpPr>
          <p:nvPr/>
        </p:nvSpPr>
        <p:spPr bwMode="auto">
          <a:xfrm>
            <a:off x="6332538" y="4978400"/>
            <a:ext cx="538162" cy="288925"/>
          </a:xfrm>
          <a:custGeom>
            <a:avLst/>
            <a:gdLst>
              <a:gd name="T0" fmla="*/ 0 w 627570"/>
              <a:gd name="T1" fmla="*/ 0 h 345921"/>
              <a:gd name="T2" fmla="*/ 4090 w 627570"/>
              <a:gd name="T3" fmla="*/ 1422 h 345921"/>
              <a:gd name="T4" fmla="*/ 5593 w 627570"/>
              <a:gd name="T5" fmla="*/ 1611 h 345921"/>
              <a:gd name="T6" fmla="*/ 7184 w 627570"/>
              <a:gd name="T7" fmla="*/ 2081 h 3459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27570" h="345921">
                <a:moveTo>
                  <a:pt x="0" y="0"/>
                </a:moveTo>
                <a:lnTo>
                  <a:pt x="357223" y="236257"/>
                </a:lnTo>
                <a:cubicBezTo>
                  <a:pt x="421729" y="255928"/>
                  <a:pt x="438388" y="254884"/>
                  <a:pt x="488539" y="267651"/>
                </a:cubicBezTo>
                <a:cubicBezTo>
                  <a:pt x="546046" y="300643"/>
                  <a:pt x="562886" y="301424"/>
                  <a:pt x="627570" y="345921"/>
                </a:cubicBezTo>
              </a:path>
            </a:pathLst>
          </a:custGeom>
          <a:noFill/>
          <a:ln w="666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5659" name="フリーフォーム 115"/>
          <p:cNvSpPr>
            <a:spLocks/>
          </p:cNvSpPr>
          <p:nvPr/>
        </p:nvSpPr>
        <p:spPr bwMode="auto">
          <a:xfrm>
            <a:off x="5467350" y="4895850"/>
            <a:ext cx="865188" cy="82550"/>
          </a:xfrm>
          <a:custGeom>
            <a:avLst/>
            <a:gdLst>
              <a:gd name="T0" fmla="*/ 1018 w 1091559"/>
              <a:gd name="T1" fmla="*/ 23 h 109661"/>
              <a:gd name="T2" fmla="*/ 870 w 1091559"/>
              <a:gd name="T3" fmla="*/ 8 h 109661"/>
              <a:gd name="T4" fmla="*/ 0 w 1091559"/>
              <a:gd name="T5" fmla="*/ 2 h 109661"/>
              <a:gd name="T6" fmla="*/ 0 60000 65536"/>
              <a:gd name="T7" fmla="*/ 0 60000 65536"/>
              <a:gd name="T8" fmla="*/ 0 60000 65536"/>
            </a:gdLst>
            <a:ahLst/>
            <a:cxnLst>
              <a:cxn ang="T6">
                <a:pos x="T0" y="T1"/>
              </a:cxn>
              <a:cxn ang="T7">
                <a:pos x="T2" y="T3"/>
              </a:cxn>
              <a:cxn ang="T8">
                <a:pos x="T4" y="T5"/>
              </a:cxn>
            </a:cxnLst>
            <a:rect l="0" t="0" r="r" b="b"/>
            <a:pathLst>
              <a:path w="1091559" h="109661">
                <a:moveTo>
                  <a:pt x="1091559" y="109661"/>
                </a:moveTo>
                <a:cubicBezTo>
                  <a:pt x="1038868" y="75371"/>
                  <a:pt x="996490" y="53871"/>
                  <a:pt x="933485" y="37487"/>
                </a:cubicBezTo>
                <a:cubicBezTo>
                  <a:pt x="740937" y="-21160"/>
                  <a:pt x="210599" y="7159"/>
                  <a:pt x="0" y="4786"/>
                </a:cubicBezTo>
              </a:path>
            </a:pathLst>
          </a:custGeom>
          <a:noFill/>
          <a:ln w="444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cxnSp>
        <p:nvCxnSpPr>
          <p:cNvPr id="25660" name="直線コネクタ 125"/>
          <p:cNvCxnSpPr>
            <a:cxnSpLocks noChangeShapeType="1"/>
            <a:endCxn id="25659" idx="2"/>
          </p:cNvCxnSpPr>
          <p:nvPr/>
        </p:nvCxnSpPr>
        <p:spPr bwMode="auto">
          <a:xfrm>
            <a:off x="4813300" y="4867275"/>
            <a:ext cx="654050" cy="31750"/>
          </a:xfrm>
          <a:prstGeom prst="line">
            <a:avLst/>
          </a:prstGeom>
          <a:noFill/>
          <a:ln w="508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5661" name="フリーフォーム 115"/>
          <p:cNvSpPr>
            <a:spLocks/>
          </p:cNvSpPr>
          <p:nvPr/>
        </p:nvSpPr>
        <p:spPr bwMode="auto">
          <a:xfrm>
            <a:off x="4344988" y="4865688"/>
            <a:ext cx="468312" cy="22225"/>
          </a:xfrm>
          <a:custGeom>
            <a:avLst/>
            <a:gdLst>
              <a:gd name="T0" fmla="*/ 561 w 590547"/>
              <a:gd name="T1" fmla="*/ 0 h 31435"/>
              <a:gd name="T2" fmla="*/ 0 w 590547"/>
              <a:gd name="T3" fmla="*/ 1 h 31435"/>
              <a:gd name="T4" fmla="*/ 0 60000 65536"/>
              <a:gd name="T5" fmla="*/ 0 60000 65536"/>
            </a:gdLst>
            <a:ahLst/>
            <a:cxnLst>
              <a:cxn ang="T4">
                <a:pos x="T0" y="T1"/>
              </a:cxn>
              <a:cxn ang="T5">
                <a:pos x="T2" y="T3"/>
              </a:cxn>
            </a:cxnLst>
            <a:rect l="0" t="0" r="r" b="b"/>
            <a:pathLst>
              <a:path w="590547" h="31435">
                <a:moveTo>
                  <a:pt x="590547" y="0"/>
                </a:moveTo>
                <a:cubicBezTo>
                  <a:pt x="356743" y="12976"/>
                  <a:pt x="210599" y="33621"/>
                  <a:pt x="0" y="31248"/>
                </a:cubicBezTo>
              </a:path>
            </a:pathLst>
          </a:custGeom>
          <a:noFill/>
          <a:ln w="444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5662" name="図 4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5325" y="3833813"/>
            <a:ext cx="441325"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663" name="直線コネクタ 60"/>
          <p:cNvCxnSpPr>
            <a:cxnSpLocks noChangeShapeType="1"/>
          </p:cNvCxnSpPr>
          <p:nvPr/>
        </p:nvCxnSpPr>
        <p:spPr bwMode="auto">
          <a:xfrm flipV="1">
            <a:off x="6361113" y="4667250"/>
            <a:ext cx="179387" cy="269875"/>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64" name="直線コネクタ 60"/>
          <p:cNvCxnSpPr>
            <a:cxnSpLocks noChangeShapeType="1"/>
          </p:cNvCxnSpPr>
          <p:nvPr/>
        </p:nvCxnSpPr>
        <p:spPr bwMode="auto">
          <a:xfrm flipV="1">
            <a:off x="6883400" y="4922838"/>
            <a:ext cx="188913" cy="300037"/>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5665" name="直線矢印コネクタ 62"/>
          <p:cNvCxnSpPr>
            <a:cxnSpLocks noChangeShapeType="1"/>
          </p:cNvCxnSpPr>
          <p:nvPr/>
        </p:nvCxnSpPr>
        <p:spPr bwMode="auto">
          <a:xfrm>
            <a:off x="6488113" y="4759325"/>
            <a:ext cx="514350" cy="277813"/>
          </a:xfrm>
          <a:prstGeom prst="straightConnector1">
            <a:avLst/>
          </a:prstGeom>
          <a:noFill/>
          <a:ln w="19050" algn="ctr">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4" name="テキスト ボックス 75"/>
          <p:cNvSpPr txBox="1"/>
          <p:nvPr/>
        </p:nvSpPr>
        <p:spPr>
          <a:xfrm rot="1709937">
            <a:off x="6351588" y="4302125"/>
            <a:ext cx="946150" cy="41910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1200" dirty="0" smtClean="0"/>
              <a:t>岸部</a:t>
            </a:r>
            <a:r>
              <a:rPr lang="ja-JP" altLang="en-US" sz="1200" dirty="0"/>
              <a:t>北</a:t>
            </a:r>
            <a:r>
              <a:rPr lang="ja-JP" altLang="en-US" sz="1200" dirty="0" smtClean="0"/>
              <a:t>工区</a:t>
            </a:r>
            <a:endParaRPr lang="en-US" altLang="ja-JP" sz="1200" dirty="0"/>
          </a:p>
          <a:p>
            <a:pPr algn="ctr">
              <a:lnSpc>
                <a:spcPts val="1700"/>
              </a:lnSpc>
              <a:defRPr/>
            </a:pPr>
            <a:r>
              <a:rPr lang="ja-JP" altLang="en-US" sz="1200" dirty="0"/>
              <a:t>Ｌ</a:t>
            </a:r>
            <a:r>
              <a:rPr lang="ja-JP" altLang="en-US" sz="1200" dirty="0" smtClean="0"/>
              <a:t>＝</a:t>
            </a:r>
            <a:r>
              <a:rPr lang="en-US" altLang="ja-JP" sz="1200" dirty="0" smtClean="0"/>
              <a:t>0.9km</a:t>
            </a:r>
            <a:endParaRPr lang="en-US" altLang="ja-JP" sz="1200" dirty="0"/>
          </a:p>
        </p:txBody>
      </p:sp>
      <p:sp>
        <p:nvSpPr>
          <p:cNvPr id="115" name="テキスト ボックス 29"/>
          <p:cNvSpPr txBox="1"/>
          <p:nvPr/>
        </p:nvSpPr>
        <p:spPr>
          <a:xfrm rot="19590045">
            <a:off x="6734175" y="6161088"/>
            <a:ext cx="1114425" cy="2381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smtClean="0"/>
              <a:t>十三</a:t>
            </a:r>
            <a:r>
              <a:rPr lang="ja-JP" altLang="en-US" dirty="0"/>
              <a:t>高槻線</a:t>
            </a:r>
          </a:p>
        </p:txBody>
      </p:sp>
      <p:sp>
        <p:nvSpPr>
          <p:cNvPr id="116" name="テキスト ボックス 81"/>
          <p:cNvSpPr txBox="1"/>
          <p:nvPr/>
        </p:nvSpPr>
        <p:spPr>
          <a:xfrm rot="19254431">
            <a:off x="5207000" y="5473700"/>
            <a:ext cx="1027113" cy="2365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defPPr>
              <a:defRPr lang="ja-JP"/>
            </a:defPPr>
            <a:lvl1pPr marL="0" indent="0" algn="ctr">
              <a:defRPr sz="11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ja-JP" altLang="en-US" dirty="0" smtClean="0"/>
              <a:t>名神高速道路</a:t>
            </a:r>
            <a:endParaRPr lang="ja-JP" altLang="en-US" dirty="0"/>
          </a:p>
        </p:txBody>
      </p:sp>
      <p:sp>
        <p:nvSpPr>
          <p:cNvPr id="117" name="テキスト ボックス 81"/>
          <p:cNvSpPr txBox="1"/>
          <p:nvPr/>
        </p:nvSpPr>
        <p:spPr>
          <a:xfrm>
            <a:off x="5440363" y="4675188"/>
            <a:ext cx="938212" cy="2095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defPPr>
              <a:defRPr lang="ja-JP"/>
            </a:defPPr>
            <a:lvl1pPr marL="0" indent="0" algn="ctr">
              <a:defRPr sz="11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ja-JP" altLang="en-US" b="1" dirty="0" smtClean="0">
                <a:solidFill>
                  <a:srgbClr val="FF0000"/>
                </a:solidFill>
              </a:rPr>
              <a:t>豊中岸部線</a:t>
            </a:r>
          </a:p>
        </p:txBody>
      </p:sp>
      <p:sp>
        <p:nvSpPr>
          <p:cNvPr id="119" name="テキスト ボックス 100"/>
          <p:cNvSpPr txBox="1"/>
          <p:nvPr/>
        </p:nvSpPr>
        <p:spPr bwMode="auto">
          <a:xfrm>
            <a:off x="3917951" y="4529138"/>
            <a:ext cx="334964" cy="8778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smtClean="0"/>
              <a:t>国道４２３号</a:t>
            </a:r>
            <a:r>
              <a:rPr lang="en-US" altLang="ja-JP" dirty="0" smtClean="0"/>
              <a:t/>
            </a:r>
            <a:br>
              <a:rPr lang="en-US" altLang="ja-JP" dirty="0" smtClean="0"/>
            </a:br>
            <a:r>
              <a:rPr lang="ja-JP" altLang="en-US" dirty="0" smtClean="0"/>
              <a:t>（新御堂筋）</a:t>
            </a:r>
            <a:endParaRPr lang="ja-JP" altLang="en-US" dirty="0"/>
          </a:p>
        </p:txBody>
      </p:sp>
      <p:sp>
        <p:nvSpPr>
          <p:cNvPr id="121" name="テキスト ボックス 120"/>
          <p:cNvSpPr txBox="1"/>
          <p:nvPr/>
        </p:nvSpPr>
        <p:spPr bwMode="auto">
          <a:xfrm>
            <a:off x="7240588" y="5484813"/>
            <a:ext cx="436562" cy="103187"/>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latin typeface="HGPｺﾞｼｯｸM" panose="020B0600000000000000" pitchFamily="50" charset="-128"/>
                <a:ea typeface="HGPｺﾞｼｯｸM" panose="020B0600000000000000" pitchFamily="50" charset="-128"/>
              </a:rPr>
              <a:t>岸辺駅</a:t>
            </a:r>
          </a:p>
        </p:txBody>
      </p:sp>
      <p:sp>
        <p:nvSpPr>
          <p:cNvPr id="122" name="テキスト ボックス 120"/>
          <p:cNvSpPr txBox="1"/>
          <p:nvPr/>
        </p:nvSpPr>
        <p:spPr bwMode="auto">
          <a:xfrm>
            <a:off x="5819775" y="6667500"/>
            <a:ext cx="436563" cy="103188"/>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latin typeface="HGPｺﾞｼｯｸM" panose="020B0600000000000000" pitchFamily="50" charset="-128"/>
                <a:ea typeface="HGPｺﾞｼｯｸM" panose="020B0600000000000000" pitchFamily="50" charset="-128"/>
              </a:rPr>
              <a:t>吹田駅</a:t>
            </a:r>
          </a:p>
        </p:txBody>
      </p:sp>
      <p:sp>
        <p:nvSpPr>
          <p:cNvPr id="123" name="テキスト ボックス 120"/>
          <p:cNvSpPr txBox="1"/>
          <p:nvPr/>
        </p:nvSpPr>
        <p:spPr bwMode="auto">
          <a:xfrm>
            <a:off x="7521575" y="4379913"/>
            <a:ext cx="598488" cy="144462"/>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latin typeface="HGPｺﾞｼｯｸM" panose="020B0600000000000000" pitchFamily="50" charset="-128"/>
                <a:ea typeface="HGPｺﾞｼｯｸM" panose="020B0600000000000000" pitchFamily="50" charset="-128"/>
              </a:rPr>
              <a:t>千里丘</a:t>
            </a:r>
            <a:r>
              <a:rPr lang="ja-JP" altLang="en-US" sz="900" dirty="0" smtClean="0">
                <a:latin typeface="HGPｺﾞｼｯｸM" panose="020B0600000000000000" pitchFamily="50" charset="-128"/>
                <a:ea typeface="HGPｺﾞｼｯｸM" panose="020B0600000000000000" pitchFamily="50" charset="-128"/>
              </a:rPr>
              <a:t>駅</a:t>
            </a:r>
            <a:endParaRPr lang="ja-JP" altLang="en-US" sz="900" dirty="0">
              <a:latin typeface="HGPｺﾞｼｯｸM" panose="020B0600000000000000" pitchFamily="50" charset="-128"/>
              <a:ea typeface="HGPｺﾞｼｯｸM" panose="020B0600000000000000" pitchFamily="50" charset="-128"/>
            </a:endParaRPr>
          </a:p>
        </p:txBody>
      </p:sp>
      <p:sp>
        <p:nvSpPr>
          <p:cNvPr id="124" name="テキスト ボックス 120"/>
          <p:cNvSpPr txBox="1"/>
          <p:nvPr/>
        </p:nvSpPr>
        <p:spPr bwMode="auto">
          <a:xfrm>
            <a:off x="7693025" y="4795838"/>
            <a:ext cx="587375" cy="144462"/>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latin typeface="HGPｺﾞｼｯｸM" panose="020B0600000000000000" pitchFamily="50" charset="-128"/>
                <a:ea typeface="HGPｺﾞｼｯｸM" panose="020B0600000000000000" pitchFamily="50" charset="-128"/>
              </a:rPr>
              <a:t>摂津市駅</a:t>
            </a:r>
            <a:endParaRPr lang="ja-JP" altLang="en-US" sz="900" dirty="0">
              <a:latin typeface="HGPｺﾞｼｯｸM" panose="020B0600000000000000" pitchFamily="50" charset="-128"/>
              <a:ea typeface="HGPｺﾞｼｯｸM" panose="020B0600000000000000" pitchFamily="50" charset="-128"/>
            </a:endParaRPr>
          </a:p>
        </p:txBody>
      </p:sp>
      <p:sp>
        <p:nvSpPr>
          <p:cNvPr id="125" name="テキスト ボックス 120"/>
          <p:cNvSpPr txBox="1"/>
          <p:nvPr/>
        </p:nvSpPr>
        <p:spPr bwMode="auto">
          <a:xfrm>
            <a:off x="7959725" y="5273675"/>
            <a:ext cx="530225" cy="146050"/>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latin typeface="HGPｺﾞｼｯｸM" panose="020B0600000000000000" pitchFamily="50" charset="-128"/>
                <a:ea typeface="HGPｺﾞｼｯｸM" panose="020B0600000000000000" pitchFamily="50" charset="-128"/>
              </a:rPr>
              <a:t>摂津市駅</a:t>
            </a:r>
            <a:endParaRPr lang="ja-JP" altLang="en-US" sz="900" dirty="0">
              <a:latin typeface="HGPｺﾞｼｯｸM" panose="020B0600000000000000" pitchFamily="50" charset="-128"/>
              <a:ea typeface="HGPｺﾞｼｯｸM" panose="020B0600000000000000" pitchFamily="50" charset="-128"/>
            </a:endParaRPr>
          </a:p>
        </p:txBody>
      </p:sp>
      <p:sp>
        <p:nvSpPr>
          <p:cNvPr id="126" name="テキスト ボックス 120"/>
          <p:cNvSpPr txBox="1"/>
          <p:nvPr/>
        </p:nvSpPr>
        <p:spPr bwMode="auto">
          <a:xfrm>
            <a:off x="7507288" y="5619750"/>
            <a:ext cx="438150" cy="104775"/>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latin typeface="HGPｺﾞｼｯｸM" panose="020B0600000000000000" pitchFamily="50" charset="-128"/>
                <a:ea typeface="HGPｺﾞｼｯｸM" panose="020B0600000000000000" pitchFamily="50" charset="-128"/>
              </a:rPr>
              <a:t>正雀駅</a:t>
            </a:r>
            <a:endParaRPr lang="ja-JP" altLang="en-US" sz="900" dirty="0">
              <a:latin typeface="HGPｺﾞｼｯｸM" panose="020B0600000000000000" pitchFamily="50" charset="-128"/>
              <a:ea typeface="HGPｺﾞｼｯｸM" panose="020B0600000000000000" pitchFamily="50" charset="-128"/>
            </a:endParaRPr>
          </a:p>
        </p:txBody>
      </p:sp>
      <p:sp>
        <p:nvSpPr>
          <p:cNvPr id="127" name="楕円 126"/>
          <p:cNvSpPr/>
          <p:nvPr/>
        </p:nvSpPr>
        <p:spPr bwMode="auto">
          <a:xfrm>
            <a:off x="7280275" y="4797425"/>
            <a:ext cx="93663" cy="87313"/>
          </a:xfrm>
          <a:prstGeom prst="ellipse">
            <a:avLst/>
          </a:prstGeom>
          <a:solidFill>
            <a:srgbClr val="0FFD03"/>
          </a:solidFill>
          <a:ln w="9525">
            <a:solidFill>
              <a:schemeClr val="dk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9" name="楕円 128"/>
          <p:cNvSpPr/>
          <p:nvPr/>
        </p:nvSpPr>
        <p:spPr bwMode="auto">
          <a:xfrm>
            <a:off x="5919788" y="6481763"/>
            <a:ext cx="93662" cy="87312"/>
          </a:xfrm>
          <a:prstGeom prst="ellipse">
            <a:avLst/>
          </a:prstGeom>
          <a:solidFill>
            <a:srgbClr val="0FFD03"/>
          </a:solidFill>
          <a:ln w="9525">
            <a:solidFill>
              <a:schemeClr val="dk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0" name="楕円 129"/>
          <p:cNvSpPr/>
          <p:nvPr/>
        </p:nvSpPr>
        <p:spPr bwMode="auto">
          <a:xfrm>
            <a:off x="5834063" y="6530975"/>
            <a:ext cx="93662" cy="87313"/>
          </a:xfrm>
          <a:prstGeom prst="ellipse">
            <a:avLst/>
          </a:prstGeom>
          <a:solidFill>
            <a:srgbClr val="0FFD03"/>
          </a:solidFill>
          <a:ln w="9525">
            <a:solidFill>
              <a:schemeClr val="dk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2" name="楕円 131"/>
          <p:cNvSpPr/>
          <p:nvPr/>
        </p:nvSpPr>
        <p:spPr bwMode="auto">
          <a:xfrm>
            <a:off x="4222750" y="5387975"/>
            <a:ext cx="95250" cy="87313"/>
          </a:xfrm>
          <a:prstGeom prst="ellipse">
            <a:avLst/>
          </a:prstGeom>
          <a:solidFill>
            <a:srgbClr val="0FFD03"/>
          </a:solidFill>
          <a:ln w="9525">
            <a:solidFill>
              <a:schemeClr val="dk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 name="楕円 132"/>
          <p:cNvSpPr/>
          <p:nvPr/>
        </p:nvSpPr>
        <p:spPr bwMode="auto">
          <a:xfrm>
            <a:off x="4251325" y="6180138"/>
            <a:ext cx="93663" cy="87312"/>
          </a:xfrm>
          <a:prstGeom prst="ellipse">
            <a:avLst/>
          </a:prstGeom>
          <a:solidFill>
            <a:srgbClr val="0FFD03"/>
          </a:solidFill>
          <a:ln w="9525">
            <a:solidFill>
              <a:schemeClr val="dk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4" name="楕円 133"/>
          <p:cNvSpPr/>
          <p:nvPr/>
        </p:nvSpPr>
        <p:spPr bwMode="auto">
          <a:xfrm>
            <a:off x="4267200" y="4316413"/>
            <a:ext cx="93663" cy="87312"/>
          </a:xfrm>
          <a:prstGeom prst="ellipse">
            <a:avLst/>
          </a:prstGeom>
          <a:solidFill>
            <a:srgbClr val="0FFD03"/>
          </a:solidFill>
          <a:ln w="9525">
            <a:solidFill>
              <a:schemeClr val="dk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5" name="楕円 134"/>
          <p:cNvSpPr/>
          <p:nvPr/>
        </p:nvSpPr>
        <p:spPr bwMode="auto">
          <a:xfrm>
            <a:off x="5237163" y="4302125"/>
            <a:ext cx="93662" cy="88900"/>
          </a:xfrm>
          <a:prstGeom prst="ellipse">
            <a:avLst/>
          </a:prstGeom>
          <a:solidFill>
            <a:srgbClr val="0FFD03"/>
          </a:solidFill>
          <a:ln w="9525">
            <a:solidFill>
              <a:schemeClr val="dk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25684" name="直線コネクタ 127"/>
          <p:cNvCxnSpPr>
            <a:cxnSpLocks noChangeShapeType="1"/>
          </p:cNvCxnSpPr>
          <p:nvPr/>
        </p:nvCxnSpPr>
        <p:spPr bwMode="auto">
          <a:xfrm flipH="1" flipV="1">
            <a:off x="7426325" y="5748338"/>
            <a:ext cx="146050" cy="219075"/>
          </a:xfrm>
          <a:prstGeom prst="line">
            <a:avLst/>
          </a:prstGeom>
          <a:noFill/>
          <a:ln w="508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8" name="テキスト ボックス 81"/>
          <p:cNvSpPr txBox="1"/>
          <p:nvPr/>
        </p:nvSpPr>
        <p:spPr>
          <a:xfrm>
            <a:off x="4865688" y="5097463"/>
            <a:ext cx="1041400" cy="1714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defPPr>
              <a:defRPr lang="ja-JP"/>
            </a:defPPr>
            <a:lvl1pPr marL="0" indent="0" algn="ctr">
              <a:defRPr sz="11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ja-JP" altLang="en-US" dirty="0" smtClean="0"/>
              <a:t>吹田市</a:t>
            </a:r>
            <a:endParaRPr lang="ja-JP" altLang="en-US" dirty="0"/>
          </a:p>
        </p:txBody>
      </p:sp>
      <p:sp>
        <p:nvSpPr>
          <p:cNvPr id="150" name="正方形/長方形 4"/>
          <p:cNvSpPr/>
          <p:nvPr/>
        </p:nvSpPr>
        <p:spPr>
          <a:xfrm>
            <a:off x="7197725" y="5313363"/>
            <a:ext cx="223838" cy="150812"/>
          </a:xfrm>
          <a:custGeom>
            <a:avLst/>
            <a:gdLst>
              <a:gd name="connsiteX0" fmla="*/ 0 w 492398"/>
              <a:gd name="connsiteY0" fmla="*/ 0 h 288032"/>
              <a:gd name="connsiteX1" fmla="*/ 492398 w 492398"/>
              <a:gd name="connsiteY1" fmla="*/ 0 h 288032"/>
              <a:gd name="connsiteX2" fmla="*/ 492398 w 492398"/>
              <a:gd name="connsiteY2" fmla="*/ 288032 h 288032"/>
              <a:gd name="connsiteX3" fmla="*/ 0 w 492398"/>
              <a:gd name="connsiteY3" fmla="*/ 288032 h 288032"/>
              <a:gd name="connsiteX4" fmla="*/ 0 w 492398"/>
              <a:gd name="connsiteY4" fmla="*/ 0 h 288032"/>
              <a:gd name="connsiteX0" fmla="*/ 0 w 705123"/>
              <a:gd name="connsiteY0" fmla="*/ 0 h 418207"/>
              <a:gd name="connsiteX1" fmla="*/ 705123 w 705123"/>
              <a:gd name="connsiteY1" fmla="*/ 130175 h 418207"/>
              <a:gd name="connsiteX2" fmla="*/ 705123 w 705123"/>
              <a:gd name="connsiteY2" fmla="*/ 418207 h 418207"/>
              <a:gd name="connsiteX3" fmla="*/ 212725 w 705123"/>
              <a:gd name="connsiteY3" fmla="*/ 418207 h 418207"/>
              <a:gd name="connsiteX4" fmla="*/ 0 w 705123"/>
              <a:gd name="connsiteY4" fmla="*/ 0 h 418207"/>
              <a:gd name="connsiteX0" fmla="*/ 0 w 705123"/>
              <a:gd name="connsiteY0" fmla="*/ 200025 h 618232"/>
              <a:gd name="connsiteX1" fmla="*/ 251098 w 705123"/>
              <a:gd name="connsiteY1" fmla="*/ 0 h 618232"/>
              <a:gd name="connsiteX2" fmla="*/ 705123 w 705123"/>
              <a:gd name="connsiteY2" fmla="*/ 618232 h 618232"/>
              <a:gd name="connsiteX3" fmla="*/ 212725 w 705123"/>
              <a:gd name="connsiteY3" fmla="*/ 618232 h 618232"/>
              <a:gd name="connsiteX4" fmla="*/ 0 w 705123"/>
              <a:gd name="connsiteY4" fmla="*/ 200025 h 618232"/>
              <a:gd name="connsiteX0" fmla="*/ 0 w 311423"/>
              <a:gd name="connsiteY0" fmla="*/ 200025 h 618232"/>
              <a:gd name="connsiteX1" fmla="*/ 251098 w 311423"/>
              <a:gd name="connsiteY1" fmla="*/ 0 h 618232"/>
              <a:gd name="connsiteX2" fmla="*/ 311423 w 311423"/>
              <a:gd name="connsiteY2" fmla="*/ 110232 h 618232"/>
              <a:gd name="connsiteX3" fmla="*/ 212725 w 311423"/>
              <a:gd name="connsiteY3" fmla="*/ 618232 h 618232"/>
              <a:gd name="connsiteX4" fmla="*/ 0 w 311423"/>
              <a:gd name="connsiteY4" fmla="*/ 200025 h 618232"/>
              <a:gd name="connsiteX0" fmla="*/ 0 w 311423"/>
              <a:gd name="connsiteY0" fmla="*/ 200025 h 313432"/>
              <a:gd name="connsiteX1" fmla="*/ 251098 w 311423"/>
              <a:gd name="connsiteY1" fmla="*/ 0 h 313432"/>
              <a:gd name="connsiteX2" fmla="*/ 311423 w 311423"/>
              <a:gd name="connsiteY2" fmla="*/ 110232 h 313432"/>
              <a:gd name="connsiteX3" fmla="*/ 88900 w 311423"/>
              <a:gd name="connsiteY3" fmla="*/ 313432 h 313432"/>
              <a:gd name="connsiteX4" fmla="*/ 0 w 311423"/>
              <a:gd name="connsiteY4" fmla="*/ 200025 h 313432"/>
              <a:gd name="connsiteX0" fmla="*/ 0 w 349523"/>
              <a:gd name="connsiteY0" fmla="*/ 200025 h 313432"/>
              <a:gd name="connsiteX1" fmla="*/ 251098 w 349523"/>
              <a:gd name="connsiteY1" fmla="*/ 0 h 313432"/>
              <a:gd name="connsiteX2" fmla="*/ 349523 w 349523"/>
              <a:gd name="connsiteY2" fmla="*/ 97532 h 313432"/>
              <a:gd name="connsiteX3" fmla="*/ 88900 w 349523"/>
              <a:gd name="connsiteY3" fmla="*/ 313432 h 313432"/>
              <a:gd name="connsiteX4" fmla="*/ 0 w 349523"/>
              <a:gd name="connsiteY4" fmla="*/ 200025 h 313432"/>
              <a:gd name="connsiteX0" fmla="*/ 0 w 336823"/>
              <a:gd name="connsiteY0" fmla="*/ 200025 h 313432"/>
              <a:gd name="connsiteX1" fmla="*/ 251098 w 336823"/>
              <a:gd name="connsiteY1" fmla="*/ 0 h 313432"/>
              <a:gd name="connsiteX2" fmla="*/ 336823 w 336823"/>
              <a:gd name="connsiteY2" fmla="*/ 97532 h 313432"/>
              <a:gd name="connsiteX3" fmla="*/ 88900 w 336823"/>
              <a:gd name="connsiteY3" fmla="*/ 313432 h 313432"/>
              <a:gd name="connsiteX4" fmla="*/ 0 w 336823"/>
              <a:gd name="connsiteY4" fmla="*/ 200025 h 313432"/>
              <a:gd name="connsiteX0" fmla="*/ 0 w 387623"/>
              <a:gd name="connsiteY0" fmla="*/ 200025 h 313432"/>
              <a:gd name="connsiteX1" fmla="*/ 251098 w 387623"/>
              <a:gd name="connsiteY1" fmla="*/ 0 h 313432"/>
              <a:gd name="connsiteX2" fmla="*/ 387623 w 387623"/>
              <a:gd name="connsiteY2" fmla="*/ 145157 h 313432"/>
              <a:gd name="connsiteX3" fmla="*/ 88900 w 387623"/>
              <a:gd name="connsiteY3" fmla="*/ 313432 h 313432"/>
              <a:gd name="connsiteX4" fmla="*/ 0 w 387623"/>
              <a:gd name="connsiteY4" fmla="*/ 200025 h 313432"/>
              <a:gd name="connsiteX0" fmla="*/ 41275 w 428898"/>
              <a:gd name="connsiteY0" fmla="*/ 200025 h 500757"/>
              <a:gd name="connsiteX1" fmla="*/ 292373 w 428898"/>
              <a:gd name="connsiteY1" fmla="*/ 0 h 500757"/>
              <a:gd name="connsiteX2" fmla="*/ 428898 w 428898"/>
              <a:gd name="connsiteY2" fmla="*/ 145157 h 500757"/>
              <a:gd name="connsiteX3" fmla="*/ 0 w 428898"/>
              <a:gd name="connsiteY3" fmla="*/ 500757 h 500757"/>
              <a:gd name="connsiteX4" fmla="*/ 41275 w 428898"/>
              <a:gd name="connsiteY4" fmla="*/ 200025 h 500757"/>
              <a:gd name="connsiteX0" fmla="*/ 0 w 695598"/>
              <a:gd name="connsiteY0" fmla="*/ 473075 h 500757"/>
              <a:gd name="connsiteX1" fmla="*/ 559073 w 695598"/>
              <a:gd name="connsiteY1" fmla="*/ 0 h 500757"/>
              <a:gd name="connsiteX2" fmla="*/ 695598 w 695598"/>
              <a:gd name="connsiteY2" fmla="*/ 145157 h 500757"/>
              <a:gd name="connsiteX3" fmla="*/ 266700 w 695598"/>
              <a:gd name="connsiteY3" fmla="*/ 500757 h 500757"/>
              <a:gd name="connsiteX4" fmla="*/ 0 w 695598"/>
              <a:gd name="connsiteY4" fmla="*/ 473075 h 500757"/>
              <a:gd name="connsiteX0" fmla="*/ 0 w 695598"/>
              <a:gd name="connsiteY0" fmla="*/ 473075 h 520043"/>
              <a:gd name="connsiteX1" fmla="*/ 559073 w 695598"/>
              <a:gd name="connsiteY1" fmla="*/ 0 h 520043"/>
              <a:gd name="connsiteX2" fmla="*/ 695598 w 695598"/>
              <a:gd name="connsiteY2" fmla="*/ 145157 h 520043"/>
              <a:gd name="connsiteX3" fmla="*/ 266700 w 695598"/>
              <a:gd name="connsiteY3" fmla="*/ 500757 h 520043"/>
              <a:gd name="connsiteX4" fmla="*/ 51953 w 695598"/>
              <a:gd name="connsiteY4" fmla="*/ 519766 h 520043"/>
              <a:gd name="connsiteX5" fmla="*/ 0 w 695598"/>
              <a:gd name="connsiteY5" fmla="*/ 473075 h 520043"/>
              <a:gd name="connsiteX0" fmla="*/ 0 w 695598"/>
              <a:gd name="connsiteY0" fmla="*/ 473075 h 520066"/>
              <a:gd name="connsiteX1" fmla="*/ 559073 w 695598"/>
              <a:gd name="connsiteY1" fmla="*/ 0 h 520066"/>
              <a:gd name="connsiteX2" fmla="*/ 695598 w 695598"/>
              <a:gd name="connsiteY2" fmla="*/ 145157 h 520066"/>
              <a:gd name="connsiteX3" fmla="*/ 266700 w 695598"/>
              <a:gd name="connsiteY3" fmla="*/ 500757 h 520066"/>
              <a:gd name="connsiteX4" fmla="*/ 188478 w 695598"/>
              <a:gd name="connsiteY4" fmla="*/ 414991 h 520066"/>
              <a:gd name="connsiteX5" fmla="*/ 51953 w 695598"/>
              <a:gd name="connsiteY5" fmla="*/ 519766 h 520066"/>
              <a:gd name="connsiteX6" fmla="*/ 0 w 695598"/>
              <a:gd name="connsiteY6" fmla="*/ 473075 h 520066"/>
              <a:gd name="connsiteX0" fmla="*/ 0 w 695598"/>
              <a:gd name="connsiteY0" fmla="*/ 473075 h 520066"/>
              <a:gd name="connsiteX1" fmla="*/ 559073 w 695598"/>
              <a:gd name="connsiteY1" fmla="*/ 0 h 520066"/>
              <a:gd name="connsiteX2" fmla="*/ 695598 w 695598"/>
              <a:gd name="connsiteY2" fmla="*/ 145157 h 520066"/>
              <a:gd name="connsiteX3" fmla="*/ 266700 w 695598"/>
              <a:gd name="connsiteY3" fmla="*/ 500757 h 520066"/>
              <a:gd name="connsiteX4" fmla="*/ 188478 w 695598"/>
              <a:gd name="connsiteY4" fmla="*/ 414991 h 520066"/>
              <a:gd name="connsiteX5" fmla="*/ 51953 w 695598"/>
              <a:gd name="connsiteY5" fmla="*/ 519766 h 520066"/>
              <a:gd name="connsiteX6" fmla="*/ 0 w 695598"/>
              <a:gd name="connsiteY6" fmla="*/ 473075 h 520066"/>
              <a:gd name="connsiteX0" fmla="*/ 0 w 695598"/>
              <a:gd name="connsiteY0" fmla="*/ 473075 h 520066"/>
              <a:gd name="connsiteX1" fmla="*/ 559073 w 695598"/>
              <a:gd name="connsiteY1" fmla="*/ 0 h 520066"/>
              <a:gd name="connsiteX2" fmla="*/ 695598 w 695598"/>
              <a:gd name="connsiteY2" fmla="*/ 145157 h 520066"/>
              <a:gd name="connsiteX3" fmla="*/ 266700 w 695598"/>
              <a:gd name="connsiteY3" fmla="*/ 500757 h 520066"/>
              <a:gd name="connsiteX4" fmla="*/ 188478 w 695598"/>
              <a:gd name="connsiteY4" fmla="*/ 414991 h 520066"/>
              <a:gd name="connsiteX5" fmla="*/ 51953 w 695598"/>
              <a:gd name="connsiteY5" fmla="*/ 519766 h 520066"/>
              <a:gd name="connsiteX6" fmla="*/ 0 w 695598"/>
              <a:gd name="connsiteY6" fmla="*/ 473075 h 520066"/>
              <a:gd name="connsiteX0" fmla="*/ 0 w 695598"/>
              <a:gd name="connsiteY0" fmla="*/ 473075 h 520166"/>
              <a:gd name="connsiteX1" fmla="*/ 559073 w 695598"/>
              <a:gd name="connsiteY1" fmla="*/ 0 h 520166"/>
              <a:gd name="connsiteX2" fmla="*/ 695598 w 695598"/>
              <a:gd name="connsiteY2" fmla="*/ 145157 h 520166"/>
              <a:gd name="connsiteX3" fmla="*/ 266700 w 695598"/>
              <a:gd name="connsiteY3" fmla="*/ 500757 h 520166"/>
              <a:gd name="connsiteX4" fmla="*/ 188478 w 695598"/>
              <a:gd name="connsiteY4" fmla="*/ 414991 h 520166"/>
              <a:gd name="connsiteX5" fmla="*/ 51953 w 695598"/>
              <a:gd name="connsiteY5" fmla="*/ 519766 h 520166"/>
              <a:gd name="connsiteX6" fmla="*/ 0 w 695598"/>
              <a:gd name="connsiteY6" fmla="*/ 473075 h 520166"/>
              <a:gd name="connsiteX0" fmla="*/ 0 w 695598"/>
              <a:gd name="connsiteY0" fmla="*/ 473075 h 519766"/>
              <a:gd name="connsiteX1" fmla="*/ 559073 w 695598"/>
              <a:gd name="connsiteY1" fmla="*/ 0 h 519766"/>
              <a:gd name="connsiteX2" fmla="*/ 695598 w 695598"/>
              <a:gd name="connsiteY2" fmla="*/ 145157 h 519766"/>
              <a:gd name="connsiteX3" fmla="*/ 266700 w 695598"/>
              <a:gd name="connsiteY3" fmla="*/ 500757 h 519766"/>
              <a:gd name="connsiteX4" fmla="*/ 188478 w 695598"/>
              <a:gd name="connsiteY4" fmla="*/ 414991 h 519766"/>
              <a:gd name="connsiteX5" fmla="*/ 51953 w 695598"/>
              <a:gd name="connsiteY5" fmla="*/ 519766 h 519766"/>
              <a:gd name="connsiteX6" fmla="*/ 0 w 695598"/>
              <a:gd name="connsiteY6" fmla="*/ 473075 h 519766"/>
              <a:gd name="connsiteX0" fmla="*/ 0 w 695598"/>
              <a:gd name="connsiteY0" fmla="*/ 473075 h 519766"/>
              <a:gd name="connsiteX1" fmla="*/ 559073 w 695598"/>
              <a:gd name="connsiteY1" fmla="*/ 0 h 519766"/>
              <a:gd name="connsiteX2" fmla="*/ 695598 w 695598"/>
              <a:gd name="connsiteY2" fmla="*/ 145157 h 519766"/>
              <a:gd name="connsiteX3" fmla="*/ 266700 w 695598"/>
              <a:gd name="connsiteY3" fmla="*/ 500757 h 519766"/>
              <a:gd name="connsiteX4" fmla="*/ 188478 w 695598"/>
              <a:gd name="connsiteY4" fmla="*/ 414991 h 519766"/>
              <a:gd name="connsiteX5" fmla="*/ 51953 w 695598"/>
              <a:gd name="connsiteY5" fmla="*/ 519766 h 519766"/>
              <a:gd name="connsiteX6" fmla="*/ 0 w 695598"/>
              <a:gd name="connsiteY6" fmla="*/ 473075 h 51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598" h="519766">
                <a:moveTo>
                  <a:pt x="0" y="473075"/>
                </a:moveTo>
                <a:lnTo>
                  <a:pt x="559073" y="0"/>
                </a:lnTo>
                <a:lnTo>
                  <a:pt x="695598" y="145157"/>
                </a:lnTo>
                <a:lnTo>
                  <a:pt x="266700" y="500757"/>
                </a:lnTo>
                <a:cubicBezTo>
                  <a:pt x="237742" y="474027"/>
                  <a:pt x="214744" y="447541"/>
                  <a:pt x="188478" y="414991"/>
                </a:cubicBezTo>
                <a:cubicBezTo>
                  <a:pt x="157449" y="446734"/>
                  <a:pt x="100828" y="481245"/>
                  <a:pt x="51953" y="519766"/>
                </a:cubicBezTo>
                <a:lnTo>
                  <a:pt x="0" y="473075"/>
                </a:lnTo>
                <a:close/>
              </a:path>
            </a:pathLst>
          </a:custGeom>
          <a:solidFill>
            <a:schemeClr val="accent4">
              <a:lumMod val="60000"/>
              <a:lumOff val="40000"/>
              <a:alpha val="60000"/>
            </a:schemeClr>
          </a:solidFill>
          <a:ln w="31750">
            <a:solidFill>
              <a:srgbClr val="7030A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51" name="正方形/長方形 4"/>
          <p:cNvSpPr/>
          <p:nvPr/>
        </p:nvSpPr>
        <p:spPr>
          <a:xfrm>
            <a:off x="7064375" y="5522913"/>
            <a:ext cx="112713" cy="115887"/>
          </a:xfrm>
          <a:custGeom>
            <a:avLst/>
            <a:gdLst>
              <a:gd name="connsiteX0" fmla="*/ 0 w 492398"/>
              <a:gd name="connsiteY0" fmla="*/ 0 h 288032"/>
              <a:gd name="connsiteX1" fmla="*/ 492398 w 492398"/>
              <a:gd name="connsiteY1" fmla="*/ 0 h 288032"/>
              <a:gd name="connsiteX2" fmla="*/ 492398 w 492398"/>
              <a:gd name="connsiteY2" fmla="*/ 288032 h 288032"/>
              <a:gd name="connsiteX3" fmla="*/ 0 w 492398"/>
              <a:gd name="connsiteY3" fmla="*/ 288032 h 288032"/>
              <a:gd name="connsiteX4" fmla="*/ 0 w 492398"/>
              <a:gd name="connsiteY4" fmla="*/ 0 h 288032"/>
              <a:gd name="connsiteX0" fmla="*/ 0 w 705123"/>
              <a:gd name="connsiteY0" fmla="*/ 0 h 418207"/>
              <a:gd name="connsiteX1" fmla="*/ 705123 w 705123"/>
              <a:gd name="connsiteY1" fmla="*/ 130175 h 418207"/>
              <a:gd name="connsiteX2" fmla="*/ 705123 w 705123"/>
              <a:gd name="connsiteY2" fmla="*/ 418207 h 418207"/>
              <a:gd name="connsiteX3" fmla="*/ 212725 w 705123"/>
              <a:gd name="connsiteY3" fmla="*/ 418207 h 418207"/>
              <a:gd name="connsiteX4" fmla="*/ 0 w 705123"/>
              <a:gd name="connsiteY4" fmla="*/ 0 h 418207"/>
              <a:gd name="connsiteX0" fmla="*/ 0 w 705123"/>
              <a:gd name="connsiteY0" fmla="*/ 200025 h 618232"/>
              <a:gd name="connsiteX1" fmla="*/ 251098 w 705123"/>
              <a:gd name="connsiteY1" fmla="*/ 0 h 618232"/>
              <a:gd name="connsiteX2" fmla="*/ 705123 w 705123"/>
              <a:gd name="connsiteY2" fmla="*/ 618232 h 618232"/>
              <a:gd name="connsiteX3" fmla="*/ 212725 w 705123"/>
              <a:gd name="connsiteY3" fmla="*/ 618232 h 618232"/>
              <a:gd name="connsiteX4" fmla="*/ 0 w 705123"/>
              <a:gd name="connsiteY4" fmla="*/ 200025 h 618232"/>
              <a:gd name="connsiteX0" fmla="*/ 0 w 311423"/>
              <a:gd name="connsiteY0" fmla="*/ 200025 h 618232"/>
              <a:gd name="connsiteX1" fmla="*/ 251098 w 311423"/>
              <a:gd name="connsiteY1" fmla="*/ 0 h 618232"/>
              <a:gd name="connsiteX2" fmla="*/ 311423 w 311423"/>
              <a:gd name="connsiteY2" fmla="*/ 110232 h 618232"/>
              <a:gd name="connsiteX3" fmla="*/ 212725 w 311423"/>
              <a:gd name="connsiteY3" fmla="*/ 618232 h 618232"/>
              <a:gd name="connsiteX4" fmla="*/ 0 w 311423"/>
              <a:gd name="connsiteY4" fmla="*/ 200025 h 618232"/>
              <a:gd name="connsiteX0" fmla="*/ 0 w 311423"/>
              <a:gd name="connsiteY0" fmla="*/ 200025 h 313432"/>
              <a:gd name="connsiteX1" fmla="*/ 251098 w 311423"/>
              <a:gd name="connsiteY1" fmla="*/ 0 h 313432"/>
              <a:gd name="connsiteX2" fmla="*/ 311423 w 311423"/>
              <a:gd name="connsiteY2" fmla="*/ 110232 h 313432"/>
              <a:gd name="connsiteX3" fmla="*/ 88900 w 311423"/>
              <a:gd name="connsiteY3" fmla="*/ 313432 h 313432"/>
              <a:gd name="connsiteX4" fmla="*/ 0 w 311423"/>
              <a:gd name="connsiteY4" fmla="*/ 200025 h 313432"/>
              <a:gd name="connsiteX0" fmla="*/ 0 w 349523"/>
              <a:gd name="connsiteY0" fmla="*/ 200025 h 313432"/>
              <a:gd name="connsiteX1" fmla="*/ 251098 w 349523"/>
              <a:gd name="connsiteY1" fmla="*/ 0 h 313432"/>
              <a:gd name="connsiteX2" fmla="*/ 349523 w 349523"/>
              <a:gd name="connsiteY2" fmla="*/ 97532 h 313432"/>
              <a:gd name="connsiteX3" fmla="*/ 88900 w 349523"/>
              <a:gd name="connsiteY3" fmla="*/ 313432 h 313432"/>
              <a:gd name="connsiteX4" fmla="*/ 0 w 349523"/>
              <a:gd name="connsiteY4" fmla="*/ 200025 h 313432"/>
              <a:gd name="connsiteX0" fmla="*/ 0 w 336823"/>
              <a:gd name="connsiteY0" fmla="*/ 200025 h 313432"/>
              <a:gd name="connsiteX1" fmla="*/ 251098 w 336823"/>
              <a:gd name="connsiteY1" fmla="*/ 0 h 313432"/>
              <a:gd name="connsiteX2" fmla="*/ 336823 w 336823"/>
              <a:gd name="connsiteY2" fmla="*/ 97532 h 313432"/>
              <a:gd name="connsiteX3" fmla="*/ 88900 w 336823"/>
              <a:gd name="connsiteY3" fmla="*/ 313432 h 313432"/>
              <a:gd name="connsiteX4" fmla="*/ 0 w 336823"/>
              <a:gd name="connsiteY4" fmla="*/ 200025 h 313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823" h="313432">
                <a:moveTo>
                  <a:pt x="0" y="200025"/>
                </a:moveTo>
                <a:lnTo>
                  <a:pt x="251098" y="0"/>
                </a:lnTo>
                <a:lnTo>
                  <a:pt x="336823" y="97532"/>
                </a:lnTo>
                <a:lnTo>
                  <a:pt x="88900" y="313432"/>
                </a:lnTo>
                <a:lnTo>
                  <a:pt x="0" y="200025"/>
                </a:lnTo>
                <a:close/>
              </a:path>
            </a:pathLst>
          </a:custGeom>
          <a:solidFill>
            <a:schemeClr val="accent4">
              <a:lumMod val="60000"/>
              <a:lumOff val="40000"/>
              <a:alpha val="60000"/>
            </a:schemeClr>
          </a:solidFill>
          <a:ln w="31750">
            <a:solidFill>
              <a:srgbClr val="7030A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52" name="テキスト ボックス 81"/>
          <p:cNvSpPr txBox="1"/>
          <p:nvPr/>
        </p:nvSpPr>
        <p:spPr>
          <a:xfrm>
            <a:off x="7175500" y="4975225"/>
            <a:ext cx="777875" cy="279400"/>
          </a:xfrm>
          <a:prstGeom prst="rect">
            <a:avLst/>
          </a:prstGeom>
          <a:solidFill>
            <a:schemeClr val="bg1"/>
          </a:solidFill>
          <a:ln w="9525" cmpd="sng">
            <a:solidFill>
              <a:srgbClr val="7030A0"/>
            </a:solidFill>
          </a:ln>
        </p:spPr>
        <p:style>
          <a:lnRef idx="0">
            <a:scrgbClr r="0" g="0" b="0"/>
          </a:lnRef>
          <a:fillRef idx="0">
            <a:scrgbClr r="0" g="0" b="0"/>
          </a:fillRef>
          <a:effectRef idx="0">
            <a:scrgbClr r="0" g="0" b="0"/>
          </a:effectRef>
          <a:fontRef idx="minor">
            <a:schemeClr val="dk1"/>
          </a:fontRef>
        </p:style>
        <p:txBody>
          <a:bodyPr lIns="36000" tIns="36000" rIns="36000" bIns="3600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800"/>
              </a:lnSpc>
              <a:defRPr/>
            </a:pPr>
            <a:r>
              <a:rPr lang="ja-JP" altLang="en-US" sz="900" dirty="0" smtClean="0"/>
              <a:t>国立循環器病</a:t>
            </a:r>
            <a:endParaRPr lang="en-US" altLang="ja-JP" sz="900" dirty="0" smtClean="0"/>
          </a:p>
          <a:p>
            <a:pPr algn="ctr">
              <a:lnSpc>
                <a:spcPts val="800"/>
              </a:lnSpc>
              <a:defRPr/>
            </a:pPr>
            <a:r>
              <a:rPr lang="ja-JP" altLang="en-US" sz="900" dirty="0" smtClean="0"/>
              <a:t>研究センター</a:t>
            </a:r>
            <a:endParaRPr lang="ja-JP" altLang="en-US" sz="900" dirty="0"/>
          </a:p>
        </p:txBody>
      </p:sp>
      <p:cxnSp>
        <p:nvCxnSpPr>
          <p:cNvPr id="25689" name="直線コネクタ 75"/>
          <p:cNvCxnSpPr>
            <a:cxnSpLocks noChangeShapeType="1"/>
          </p:cNvCxnSpPr>
          <p:nvPr/>
        </p:nvCxnSpPr>
        <p:spPr bwMode="auto">
          <a:xfrm flipV="1">
            <a:off x="7310438" y="5240338"/>
            <a:ext cx="100012" cy="117475"/>
          </a:xfrm>
          <a:prstGeom prst="line">
            <a:avLst/>
          </a:prstGeom>
          <a:noFill/>
          <a:ln w="12700" algn="ctr">
            <a:solidFill>
              <a:srgbClr val="7030A0"/>
            </a:solidFill>
            <a:round/>
            <a:headEnd/>
            <a:tailEnd/>
          </a:ln>
          <a:extLst>
            <a:ext uri="{909E8E84-426E-40DD-AFC4-6F175D3DCCD1}">
              <a14:hiddenFill xmlns:a14="http://schemas.microsoft.com/office/drawing/2010/main">
                <a:noFill/>
              </a14:hiddenFill>
            </a:ext>
          </a:extLst>
        </p:spPr>
      </p:cxnSp>
      <p:sp>
        <p:nvSpPr>
          <p:cNvPr id="154" name="テキスト ボックス 81"/>
          <p:cNvSpPr txBox="1"/>
          <p:nvPr/>
        </p:nvSpPr>
        <p:spPr>
          <a:xfrm>
            <a:off x="6824663" y="5786438"/>
            <a:ext cx="576262" cy="279400"/>
          </a:xfrm>
          <a:prstGeom prst="rect">
            <a:avLst/>
          </a:prstGeom>
          <a:solidFill>
            <a:schemeClr val="bg1"/>
          </a:solidFill>
          <a:ln w="9525" cmpd="sng">
            <a:solidFill>
              <a:srgbClr val="7030A0"/>
            </a:solidFill>
          </a:ln>
        </p:spPr>
        <p:style>
          <a:lnRef idx="0">
            <a:scrgbClr r="0" g="0" b="0"/>
          </a:lnRef>
          <a:fillRef idx="0">
            <a:scrgbClr r="0" g="0" b="0"/>
          </a:fillRef>
          <a:effectRef idx="0">
            <a:scrgbClr r="0" g="0" b="0"/>
          </a:effectRef>
          <a:fontRef idx="minor">
            <a:schemeClr val="dk1"/>
          </a:fontRef>
        </p:style>
        <p:txBody>
          <a:bodyPr lIns="36000" tIns="36000" rIns="36000" bIns="3600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800"/>
              </a:lnSpc>
              <a:defRPr/>
            </a:pPr>
            <a:r>
              <a:rPr lang="ja-JP" altLang="en-US" sz="900" dirty="0"/>
              <a:t>吹田</a:t>
            </a:r>
            <a:r>
              <a:rPr lang="ja-JP" altLang="en-US" sz="900" dirty="0" smtClean="0"/>
              <a:t>市民</a:t>
            </a:r>
            <a:endParaRPr lang="en-US" altLang="ja-JP" sz="900" dirty="0" smtClean="0"/>
          </a:p>
          <a:p>
            <a:pPr algn="ctr">
              <a:lnSpc>
                <a:spcPts val="800"/>
              </a:lnSpc>
              <a:defRPr/>
            </a:pPr>
            <a:r>
              <a:rPr lang="ja-JP" altLang="en-US" sz="900" dirty="0" smtClean="0"/>
              <a:t>病院</a:t>
            </a:r>
            <a:endParaRPr lang="ja-JP" altLang="en-US" sz="900" dirty="0"/>
          </a:p>
        </p:txBody>
      </p:sp>
      <p:cxnSp>
        <p:nvCxnSpPr>
          <p:cNvPr id="25691" name="直線コネクタ 75"/>
          <p:cNvCxnSpPr>
            <a:cxnSpLocks noChangeShapeType="1"/>
          </p:cNvCxnSpPr>
          <p:nvPr/>
        </p:nvCxnSpPr>
        <p:spPr bwMode="auto">
          <a:xfrm flipH="1" flipV="1">
            <a:off x="7142163" y="5624513"/>
            <a:ext cx="96837" cy="161925"/>
          </a:xfrm>
          <a:prstGeom prst="line">
            <a:avLst/>
          </a:prstGeom>
          <a:noFill/>
          <a:ln w="12700" algn="ctr">
            <a:solidFill>
              <a:srgbClr val="7030A0"/>
            </a:solidFill>
            <a:round/>
            <a:headEnd/>
            <a:tailEnd/>
          </a:ln>
          <a:extLst>
            <a:ext uri="{909E8E84-426E-40DD-AFC4-6F175D3DCCD1}">
              <a14:hiddenFill xmlns:a14="http://schemas.microsoft.com/office/drawing/2010/main">
                <a:noFill/>
              </a14:hiddenFill>
            </a:ext>
          </a:extLst>
        </p:spPr>
      </p:cxnSp>
      <p:sp>
        <p:nvSpPr>
          <p:cNvPr id="104" name="フリーフォーム 103"/>
          <p:cNvSpPr/>
          <p:nvPr/>
        </p:nvSpPr>
        <p:spPr>
          <a:xfrm>
            <a:off x="2008087" y="5123774"/>
            <a:ext cx="106362" cy="69850"/>
          </a:xfrm>
          <a:custGeom>
            <a:avLst/>
            <a:gdLst>
              <a:gd name="connsiteX0" fmla="*/ 0 w 298450"/>
              <a:gd name="connsiteY0" fmla="*/ 19050 h 149225"/>
              <a:gd name="connsiteX1" fmla="*/ 0 w 298450"/>
              <a:gd name="connsiteY1" fmla="*/ 149225 h 149225"/>
              <a:gd name="connsiteX2" fmla="*/ 298450 w 298450"/>
              <a:gd name="connsiteY2" fmla="*/ 120650 h 149225"/>
              <a:gd name="connsiteX3" fmla="*/ 288925 w 298450"/>
              <a:gd name="connsiteY3" fmla="*/ 0 h 149225"/>
              <a:gd name="connsiteX4" fmla="*/ 0 w 298450"/>
              <a:gd name="connsiteY4" fmla="*/ 19050 h 149225"/>
              <a:gd name="connsiteX0" fmla="*/ 0 w 298450"/>
              <a:gd name="connsiteY0" fmla="*/ 7144 h 137319"/>
              <a:gd name="connsiteX1" fmla="*/ 0 w 298450"/>
              <a:gd name="connsiteY1" fmla="*/ 137319 h 137319"/>
              <a:gd name="connsiteX2" fmla="*/ 298450 w 298450"/>
              <a:gd name="connsiteY2" fmla="*/ 108744 h 137319"/>
              <a:gd name="connsiteX3" fmla="*/ 119856 w 298450"/>
              <a:gd name="connsiteY3" fmla="*/ 0 h 137319"/>
              <a:gd name="connsiteX4" fmla="*/ 0 w 298450"/>
              <a:gd name="connsiteY4" fmla="*/ 7144 h 137319"/>
              <a:gd name="connsiteX0" fmla="*/ 0 w 127000"/>
              <a:gd name="connsiteY0" fmla="*/ 7144 h 137319"/>
              <a:gd name="connsiteX1" fmla="*/ 0 w 127000"/>
              <a:gd name="connsiteY1" fmla="*/ 137319 h 137319"/>
              <a:gd name="connsiteX2" fmla="*/ 127000 w 127000"/>
              <a:gd name="connsiteY2" fmla="*/ 118269 h 137319"/>
              <a:gd name="connsiteX3" fmla="*/ 119856 w 127000"/>
              <a:gd name="connsiteY3" fmla="*/ 0 h 137319"/>
              <a:gd name="connsiteX4" fmla="*/ 0 w 127000"/>
              <a:gd name="connsiteY4" fmla="*/ 7144 h 137319"/>
              <a:gd name="connsiteX0" fmla="*/ 0 w 143669"/>
              <a:gd name="connsiteY0" fmla="*/ 7144 h 137319"/>
              <a:gd name="connsiteX1" fmla="*/ 0 w 143669"/>
              <a:gd name="connsiteY1" fmla="*/ 137319 h 137319"/>
              <a:gd name="connsiteX2" fmla="*/ 143669 w 143669"/>
              <a:gd name="connsiteY2" fmla="*/ 63500 h 137319"/>
              <a:gd name="connsiteX3" fmla="*/ 119856 w 143669"/>
              <a:gd name="connsiteY3" fmla="*/ 0 h 137319"/>
              <a:gd name="connsiteX4" fmla="*/ 0 w 143669"/>
              <a:gd name="connsiteY4" fmla="*/ 7144 h 137319"/>
              <a:gd name="connsiteX0" fmla="*/ 0 w 143669"/>
              <a:gd name="connsiteY0" fmla="*/ 4763 h 134938"/>
              <a:gd name="connsiteX1" fmla="*/ 0 w 143669"/>
              <a:gd name="connsiteY1" fmla="*/ 134938 h 134938"/>
              <a:gd name="connsiteX2" fmla="*/ 143669 w 143669"/>
              <a:gd name="connsiteY2" fmla="*/ 61119 h 134938"/>
              <a:gd name="connsiteX3" fmla="*/ 143669 w 143669"/>
              <a:gd name="connsiteY3" fmla="*/ 0 h 134938"/>
              <a:gd name="connsiteX4" fmla="*/ 0 w 143669"/>
              <a:gd name="connsiteY4" fmla="*/ 4763 h 134938"/>
              <a:gd name="connsiteX0" fmla="*/ 42862 w 143669"/>
              <a:gd name="connsiteY0" fmla="*/ 0 h 139700"/>
              <a:gd name="connsiteX1" fmla="*/ 0 w 143669"/>
              <a:gd name="connsiteY1" fmla="*/ 139700 h 139700"/>
              <a:gd name="connsiteX2" fmla="*/ 143669 w 143669"/>
              <a:gd name="connsiteY2" fmla="*/ 65881 h 139700"/>
              <a:gd name="connsiteX3" fmla="*/ 143669 w 143669"/>
              <a:gd name="connsiteY3" fmla="*/ 4762 h 139700"/>
              <a:gd name="connsiteX4" fmla="*/ 42862 w 143669"/>
              <a:gd name="connsiteY4" fmla="*/ 0 h 139700"/>
              <a:gd name="connsiteX0" fmla="*/ 4762 w 105569"/>
              <a:gd name="connsiteY0" fmla="*/ 0 h 70644"/>
              <a:gd name="connsiteX1" fmla="*/ 0 w 105569"/>
              <a:gd name="connsiteY1" fmla="*/ 70644 h 70644"/>
              <a:gd name="connsiteX2" fmla="*/ 105569 w 105569"/>
              <a:gd name="connsiteY2" fmla="*/ 65881 h 70644"/>
              <a:gd name="connsiteX3" fmla="*/ 105569 w 105569"/>
              <a:gd name="connsiteY3" fmla="*/ 4762 h 70644"/>
              <a:gd name="connsiteX4" fmla="*/ 4762 w 105569"/>
              <a:gd name="connsiteY4" fmla="*/ 0 h 70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69" h="70644">
                <a:moveTo>
                  <a:pt x="4762" y="0"/>
                </a:moveTo>
                <a:lnTo>
                  <a:pt x="0" y="70644"/>
                </a:lnTo>
                <a:lnTo>
                  <a:pt x="105569" y="65881"/>
                </a:lnTo>
                <a:lnTo>
                  <a:pt x="105569" y="4762"/>
                </a:lnTo>
                <a:lnTo>
                  <a:pt x="4762" y="0"/>
                </a:lnTo>
                <a:close/>
              </a:path>
            </a:pathLst>
          </a:custGeom>
          <a:solidFill>
            <a:schemeClr val="bg1"/>
          </a:solidFill>
          <a:ln w="38100">
            <a:noFill/>
          </a:ln>
        </p:spPr>
        <p:style>
          <a:lnRef idx="1">
            <a:schemeClr val="dk1"/>
          </a:lnRef>
          <a:fillRef idx="0">
            <a:schemeClr val="dk1"/>
          </a:fillRef>
          <a:effectRef idx="0">
            <a:schemeClr val="dk1"/>
          </a:effectRef>
          <a:fontRef idx="minor">
            <a:schemeClr val="tx1"/>
          </a:fontRef>
        </p:style>
        <p:txBody>
          <a:bodyPr anchor="ctr"/>
          <a:lstStyle/>
          <a:p>
            <a:pPr algn="ctr">
              <a:defRPr/>
            </a:pPr>
            <a:endParaRPr lang="ja-JP" altLang="en-US"/>
          </a:p>
        </p:txBody>
      </p:sp>
      <p:sp>
        <p:nvSpPr>
          <p:cNvPr id="109" name="テキスト ボックス 4"/>
          <p:cNvSpPr txBox="1">
            <a:spLocks noChangeArrowheads="1"/>
          </p:cNvSpPr>
          <p:nvPr/>
        </p:nvSpPr>
        <p:spPr bwMode="auto">
          <a:xfrm>
            <a:off x="-133451" y="3763580"/>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a:latin typeface="Arial" panose="020B0604020202020204" pitchFamily="34" charset="0"/>
              </a:rPr>
              <a:t>吹田市民病院</a:t>
            </a:r>
          </a:p>
        </p:txBody>
      </p:sp>
      <p:grpSp>
        <p:nvGrpSpPr>
          <p:cNvPr id="103" name="グループ化 81"/>
          <p:cNvGrpSpPr>
            <a:grpSpLocks/>
          </p:cNvGrpSpPr>
          <p:nvPr/>
        </p:nvGrpSpPr>
        <p:grpSpPr bwMode="auto">
          <a:xfrm>
            <a:off x="2118150" y="5873328"/>
            <a:ext cx="1604963" cy="943833"/>
            <a:chOff x="2460651" y="4978528"/>
            <a:chExt cx="1604963" cy="944871"/>
          </a:xfrm>
        </p:grpSpPr>
        <p:sp>
          <p:nvSpPr>
            <p:cNvPr id="105" name="テキスト ボックス 17"/>
            <p:cNvSpPr txBox="1"/>
            <p:nvPr/>
          </p:nvSpPr>
          <p:spPr bwMode="auto">
            <a:xfrm>
              <a:off x="2460651" y="4978528"/>
              <a:ext cx="1604963" cy="944871"/>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smtClean="0"/>
                <a:t>凡例</a:t>
              </a:r>
              <a:endParaRPr lang="en-US" altLang="ja-JP" dirty="0"/>
            </a:p>
            <a:p>
              <a:pPr>
                <a:lnSpc>
                  <a:spcPts val="1400"/>
                </a:lnSpc>
                <a:defRPr/>
              </a:pPr>
              <a:r>
                <a:rPr lang="ja-JP" altLang="en-US" dirty="0"/>
                <a:t>　　　　　  事業区間</a:t>
              </a:r>
              <a:endParaRPr lang="en-US" altLang="ja-JP" dirty="0"/>
            </a:p>
            <a:p>
              <a:pPr>
                <a:lnSpc>
                  <a:spcPts val="1400"/>
                </a:lnSpc>
                <a:defRPr/>
              </a:pPr>
              <a:r>
                <a:rPr lang="ja-JP" altLang="en-US" dirty="0"/>
                <a:t>　　　　　  整備中区間</a:t>
              </a:r>
              <a:endParaRPr lang="en-US" altLang="ja-JP" dirty="0"/>
            </a:p>
            <a:p>
              <a:pPr>
                <a:lnSpc>
                  <a:spcPts val="1400"/>
                </a:lnSpc>
                <a:defRPr/>
              </a:pPr>
              <a:r>
                <a:rPr lang="ja-JP" altLang="en-US" dirty="0"/>
                <a:t>　　　　　  整備済み</a:t>
              </a:r>
              <a:r>
                <a:rPr lang="ja-JP" altLang="en-US" dirty="0" smtClean="0"/>
                <a:t>区間</a:t>
              </a:r>
              <a:endParaRPr lang="en-US" altLang="ja-JP" dirty="0" smtClean="0"/>
            </a:p>
            <a:p>
              <a:pPr>
                <a:lnSpc>
                  <a:spcPts val="1400"/>
                </a:lnSpc>
                <a:defRPr/>
              </a:pPr>
              <a:r>
                <a:rPr lang="ja-JP" altLang="en-US" dirty="0"/>
                <a:t>　</a:t>
              </a:r>
              <a:r>
                <a:rPr lang="ja-JP" altLang="en-US" dirty="0" smtClean="0"/>
                <a:t>　　　　　主要渋滞箇所</a:t>
              </a:r>
              <a:endParaRPr lang="en-US" altLang="ja-JP" dirty="0"/>
            </a:p>
          </p:txBody>
        </p:sp>
        <p:cxnSp>
          <p:nvCxnSpPr>
            <p:cNvPr id="107" name="直線コネクタ 122"/>
            <p:cNvCxnSpPr>
              <a:cxnSpLocks noChangeShapeType="1"/>
            </p:cNvCxnSpPr>
            <p:nvPr/>
          </p:nvCxnSpPr>
          <p:spPr bwMode="auto">
            <a:xfrm>
              <a:off x="2519389" y="5254029"/>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0" name="直線コネクタ 123"/>
            <p:cNvCxnSpPr>
              <a:cxnSpLocks noChangeShapeType="1"/>
            </p:cNvCxnSpPr>
            <p:nvPr/>
          </p:nvCxnSpPr>
          <p:spPr bwMode="auto">
            <a:xfrm>
              <a:off x="2524151" y="5608065"/>
              <a:ext cx="474663" cy="0"/>
            </a:xfrm>
            <a:prstGeom prst="line">
              <a:avLst/>
            </a:prstGeom>
            <a:noFill/>
            <a:ln w="508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1" name="直線コネクタ 124"/>
            <p:cNvCxnSpPr>
              <a:cxnSpLocks noChangeShapeType="1"/>
            </p:cNvCxnSpPr>
            <p:nvPr/>
          </p:nvCxnSpPr>
          <p:spPr bwMode="auto">
            <a:xfrm>
              <a:off x="2519389" y="5433365"/>
              <a:ext cx="474662"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12" name="楕円 111"/>
          <p:cNvSpPr/>
          <p:nvPr/>
        </p:nvSpPr>
        <p:spPr bwMode="auto">
          <a:xfrm>
            <a:off x="2388518" y="6654055"/>
            <a:ext cx="95250" cy="87313"/>
          </a:xfrm>
          <a:prstGeom prst="ellipse">
            <a:avLst/>
          </a:prstGeom>
          <a:solidFill>
            <a:srgbClr val="0FFD03"/>
          </a:solidFill>
          <a:ln w="9525">
            <a:solidFill>
              <a:schemeClr val="dk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図 2"/>
          <p:cNvPicPr>
            <a:picLocks noChangeAspect="1"/>
          </p:cNvPicPr>
          <p:nvPr/>
        </p:nvPicPr>
        <p:blipFill rotWithShape="1">
          <a:blip r:embed="rId3">
            <a:extLst>
              <a:ext uri="{28A0092B-C50C-407E-A947-70E740481C1C}">
                <a14:useLocalDpi xmlns:a14="http://schemas.microsoft.com/office/drawing/2010/main" val="0"/>
              </a:ext>
            </a:extLst>
          </a:blip>
          <a:srcRect t="15669" b="16002"/>
          <a:stretch/>
        </p:blipFill>
        <p:spPr bwMode="auto">
          <a:xfrm>
            <a:off x="679450" y="2639479"/>
            <a:ext cx="8027988" cy="417389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7656"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18846A0B-3E4B-4875-BACA-7723742E747B}" type="slidenum">
              <a:rPr lang="ja-JP" altLang="en-US" sz="2000" smtClean="0">
                <a:latin typeface="Arial" panose="020B0604020202020204" pitchFamily="34" charset="0"/>
              </a:rPr>
              <a:pPr>
                <a:spcBef>
                  <a:spcPct val="0"/>
                </a:spcBef>
                <a:buFontTx/>
                <a:buNone/>
              </a:pPr>
              <a:t>7</a:t>
            </a:fld>
            <a:endParaRPr lang="ja-JP" altLang="en-US" sz="2000" smtClean="0">
              <a:latin typeface="Arial" panose="020B0604020202020204" pitchFamily="34" charset="0"/>
            </a:endParaRPr>
          </a:p>
        </p:txBody>
      </p:sp>
      <p:sp>
        <p:nvSpPr>
          <p:cNvPr id="20" name="タイトル 2"/>
          <p:cNvSpPr>
            <a:spLocks noGrp="1"/>
          </p:cNvSpPr>
          <p:nvPr>
            <p:ph type="ctrTitle"/>
          </p:nvPr>
        </p:nvSpPr>
        <p:spPr>
          <a:xfrm>
            <a:off x="0" y="0"/>
            <a:ext cx="9144000" cy="554038"/>
          </a:xfrm>
          <a:gradFill>
            <a:gsLst>
              <a:gs pos="0">
                <a:schemeClr val="accent1"/>
              </a:gs>
              <a:gs pos="50000">
                <a:schemeClr val="bg1"/>
              </a:gs>
              <a:gs pos="100000">
                <a:schemeClr val="accent1"/>
              </a:gs>
            </a:gsLst>
            <a:lin ang="5400000" scaled="0"/>
          </a:gradFill>
        </p:spPr>
        <p:txBody>
          <a:bodyPr>
            <a:normAutofit/>
          </a:body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7658" name="正方形/長方形 4"/>
          <p:cNvSpPr>
            <a:spLocks noChangeArrowheads="1"/>
          </p:cNvSpPr>
          <p:nvPr/>
        </p:nvSpPr>
        <p:spPr bwMode="auto">
          <a:xfrm>
            <a:off x="0" y="498475"/>
            <a:ext cx="925195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latin typeface="Arial" panose="020B0604020202020204" pitchFamily="34" charset="0"/>
                <a:cs typeface="Arial" panose="020B0604020202020204" pitchFamily="34" charset="0"/>
              </a:rPr>
              <a:t>■事業をめぐる社会経済情勢等</a:t>
            </a:r>
            <a:r>
              <a:rPr lang="ja-JP" altLang="en-US" sz="1400">
                <a:latin typeface="ＭＳ ゴシック" panose="020B0609070205080204" pitchFamily="49" charset="-128"/>
                <a:ea typeface="ＭＳ ゴシック" panose="020B0609070205080204" pitchFamily="49" charset="-128"/>
                <a:cs typeface="Arial" panose="020B0604020202020204" pitchFamily="34" charset="0"/>
              </a:rPr>
              <a:t>　</a:t>
            </a:r>
            <a:endParaRPr lang="ja-JP" altLang="en-US" sz="1400">
              <a:latin typeface="ＭＳ ゴシック" panose="020B0609070205080204" pitchFamily="49" charset="-128"/>
              <a:ea typeface="ＭＳ ゴシック" panose="020B0609070205080204" pitchFamily="49" charset="-128"/>
            </a:endParaRPr>
          </a:p>
        </p:txBody>
      </p:sp>
      <p:sp>
        <p:nvSpPr>
          <p:cNvPr id="32" name="テキスト ボックス 100"/>
          <p:cNvSpPr txBox="1"/>
          <p:nvPr/>
        </p:nvSpPr>
        <p:spPr>
          <a:xfrm rot="17927916">
            <a:off x="4319588" y="4939766"/>
            <a:ext cx="1303338" cy="3000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t>大阪高槻京都線</a:t>
            </a:r>
          </a:p>
        </p:txBody>
      </p:sp>
      <p:sp>
        <p:nvSpPr>
          <p:cNvPr id="27679" name="正方形/長方形 4"/>
          <p:cNvSpPr>
            <a:spLocks noChangeArrowheads="1"/>
          </p:cNvSpPr>
          <p:nvPr/>
        </p:nvSpPr>
        <p:spPr bwMode="auto">
          <a:xfrm>
            <a:off x="79996" y="782638"/>
            <a:ext cx="9014171" cy="1669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500"/>
              </a:lnSpc>
              <a:spcBef>
                <a:spcPts val="338"/>
              </a:spcBef>
              <a:buFontTx/>
              <a:buNone/>
              <a:defRPr/>
            </a:pPr>
            <a:r>
              <a:rPr lang="en-US" altLang="ja-JP" sz="1200" dirty="0" smtClean="0"/>
              <a:t>【</a:t>
            </a:r>
            <a:r>
              <a:rPr lang="ja-JP" altLang="en-US" sz="1200" dirty="0" smtClean="0"/>
              <a:t>北大阪健康医療都市：健都のまちづくり</a:t>
            </a:r>
            <a:r>
              <a:rPr lang="en-US" altLang="ja-JP" sz="1200" dirty="0"/>
              <a:t>】</a:t>
            </a:r>
            <a:endParaRPr lang="en-US" altLang="ja-JP" sz="1200" dirty="0" smtClean="0"/>
          </a:p>
          <a:p>
            <a:pPr eaLnBrk="1" hangingPunct="1">
              <a:lnSpc>
                <a:spcPts val="1500"/>
              </a:lnSpc>
              <a:spcBef>
                <a:spcPts val="338"/>
              </a:spcBef>
              <a:buFontTx/>
              <a:buNone/>
              <a:defRPr/>
            </a:pPr>
            <a:r>
              <a:rPr lang="ja-JP" altLang="en-US" sz="1200" dirty="0" smtClean="0"/>
              <a:t>・</a:t>
            </a:r>
            <a:r>
              <a:rPr lang="ja-JP" altLang="en-US" sz="1200" dirty="0" smtClean="0">
                <a:latin typeface="+mn-ea"/>
                <a:ea typeface="+mn-ea"/>
              </a:rPr>
              <a:t>平成</a:t>
            </a:r>
            <a:r>
              <a:rPr lang="en-US" altLang="ja-JP" sz="1200" dirty="0" smtClean="0">
                <a:latin typeface="+mn-ea"/>
                <a:ea typeface="+mn-ea"/>
              </a:rPr>
              <a:t>30</a:t>
            </a:r>
            <a:r>
              <a:rPr lang="ja-JP" altLang="en-US" sz="1200" dirty="0" smtClean="0">
                <a:latin typeface="+mn-ea"/>
                <a:ea typeface="+mn-ea"/>
              </a:rPr>
              <a:t>年</a:t>
            </a:r>
            <a:r>
              <a:rPr lang="en-US" altLang="ja-JP" sz="1200" dirty="0" smtClean="0">
                <a:latin typeface="+mn-ea"/>
                <a:ea typeface="+mn-ea"/>
              </a:rPr>
              <a:t>12</a:t>
            </a:r>
            <a:r>
              <a:rPr lang="ja-JP" altLang="en-US" sz="1200" dirty="0" smtClean="0"/>
              <a:t>月に吹田市民病院が移転</a:t>
            </a:r>
          </a:p>
          <a:p>
            <a:pPr eaLnBrk="1" hangingPunct="1">
              <a:lnSpc>
                <a:spcPts val="1500"/>
              </a:lnSpc>
              <a:spcBef>
                <a:spcPts val="338"/>
              </a:spcBef>
              <a:buFontTx/>
              <a:buNone/>
              <a:defRPr/>
            </a:pPr>
            <a:r>
              <a:rPr lang="ja-JP" altLang="en-US" sz="1200" dirty="0" smtClean="0"/>
              <a:t>・令和元年７月に国立循環器病研究センターが移転</a:t>
            </a:r>
            <a:endParaRPr lang="en-US" altLang="ja-JP" sz="1200" dirty="0" smtClean="0"/>
          </a:p>
          <a:p>
            <a:pPr eaLnBrk="1" hangingPunct="1">
              <a:lnSpc>
                <a:spcPts val="1500"/>
              </a:lnSpc>
              <a:spcBef>
                <a:spcPts val="338"/>
              </a:spcBef>
              <a:buFontTx/>
              <a:buNone/>
              <a:defRPr/>
            </a:pPr>
            <a:r>
              <a:rPr lang="en-US" altLang="ja-JP" sz="1200" dirty="0" smtClean="0"/>
              <a:t>【</a:t>
            </a:r>
            <a:r>
              <a:rPr lang="ja-JP" altLang="en-US" sz="1200" dirty="0" smtClean="0"/>
              <a:t>周辺道路の整備状況</a:t>
            </a:r>
            <a:r>
              <a:rPr lang="en-US" altLang="ja-JP" sz="1200" dirty="0"/>
              <a:t>】</a:t>
            </a:r>
            <a:endParaRPr lang="en-US" altLang="ja-JP" sz="1200" dirty="0" smtClean="0"/>
          </a:p>
          <a:p>
            <a:pPr eaLnBrk="1" hangingPunct="1">
              <a:lnSpc>
                <a:spcPts val="1500"/>
              </a:lnSpc>
              <a:spcBef>
                <a:spcPts val="338"/>
              </a:spcBef>
              <a:buNone/>
              <a:defRPr/>
            </a:pPr>
            <a:r>
              <a:rPr lang="ja-JP" altLang="en-US" sz="1200" dirty="0" smtClean="0"/>
              <a:t>・十三高槻線（正雀工区）　事業中（</a:t>
            </a:r>
            <a:r>
              <a:rPr lang="ja-JP" altLang="en-US" sz="1200" dirty="0" smtClean="0">
                <a:latin typeface="+mn-ea"/>
                <a:ea typeface="+mn-ea"/>
              </a:rPr>
              <a:t>令和</a:t>
            </a:r>
            <a:r>
              <a:rPr lang="en-US" altLang="ja-JP" sz="1200" dirty="0" smtClean="0">
                <a:latin typeface="+mn-ea"/>
                <a:ea typeface="+mn-ea"/>
              </a:rPr>
              <a:t>5</a:t>
            </a:r>
            <a:r>
              <a:rPr lang="ja-JP" altLang="en-US" sz="1200" dirty="0" smtClean="0">
                <a:latin typeface="+mn-ea"/>
                <a:ea typeface="+mn-ea"/>
              </a:rPr>
              <a:t>年度本線</a:t>
            </a:r>
            <a:r>
              <a:rPr lang="ja-JP" altLang="en-US" sz="1200" dirty="0">
                <a:latin typeface="+mn-ea"/>
                <a:ea typeface="+mn-ea"/>
              </a:rPr>
              <a:t>開通</a:t>
            </a:r>
            <a:r>
              <a:rPr lang="ja-JP" altLang="en-US" sz="1200" dirty="0" smtClean="0">
                <a:latin typeface="+mn-ea"/>
                <a:ea typeface="+mn-ea"/>
              </a:rPr>
              <a:t>予定）　</a:t>
            </a:r>
            <a:r>
              <a:rPr lang="en-US" altLang="ja-JP" sz="1100" dirty="0" smtClean="0">
                <a:latin typeface="+mn-ea"/>
              </a:rPr>
              <a:t>【</a:t>
            </a:r>
            <a:r>
              <a:rPr lang="ja-JP" altLang="en-US" sz="1100" dirty="0">
                <a:latin typeface="+mn-ea"/>
              </a:rPr>
              <a:t>認可期間</a:t>
            </a:r>
            <a:r>
              <a:rPr lang="ja-JP" altLang="en-US" sz="1100" dirty="0" smtClean="0">
                <a:latin typeface="+mn-ea"/>
              </a:rPr>
              <a:t>：</a:t>
            </a:r>
            <a:r>
              <a:rPr lang="ja-JP" altLang="en-US" sz="1100" dirty="0">
                <a:latin typeface="+mn-ea"/>
              </a:rPr>
              <a:t>平成</a:t>
            </a:r>
            <a:r>
              <a:rPr lang="en-US" altLang="ja-JP" sz="1100" dirty="0" smtClean="0">
                <a:latin typeface="+mn-ea"/>
              </a:rPr>
              <a:t>11</a:t>
            </a:r>
            <a:r>
              <a:rPr lang="ja-JP" altLang="en-US" sz="1100" dirty="0" smtClean="0">
                <a:latin typeface="+mn-ea"/>
              </a:rPr>
              <a:t>年</a:t>
            </a:r>
            <a:r>
              <a:rPr lang="en-US" altLang="ja-JP" sz="1100" dirty="0" smtClean="0">
                <a:latin typeface="+mn-ea"/>
              </a:rPr>
              <a:t>9</a:t>
            </a:r>
            <a:r>
              <a:rPr lang="ja-JP" altLang="en-US" sz="1100" dirty="0" smtClean="0">
                <a:latin typeface="+mn-ea"/>
              </a:rPr>
              <a:t>月</a:t>
            </a:r>
            <a:r>
              <a:rPr lang="ja-JP" altLang="en-US" sz="1100" dirty="0">
                <a:latin typeface="+mn-ea"/>
              </a:rPr>
              <a:t>～</a:t>
            </a:r>
            <a:r>
              <a:rPr lang="ja-JP" altLang="en-US" sz="1100" dirty="0" smtClean="0">
                <a:latin typeface="+mn-ea"/>
              </a:rPr>
              <a:t>令和</a:t>
            </a:r>
            <a:r>
              <a:rPr lang="en-US" altLang="ja-JP" sz="1100" dirty="0" smtClean="0">
                <a:latin typeface="+mn-ea"/>
              </a:rPr>
              <a:t>7</a:t>
            </a:r>
            <a:r>
              <a:rPr lang="ja-JP" altLang="en-US" sz="1100" dirty="0" smtClean="0">
                <a:latin typeface="+mn-ea"/>
              </a:rPr>
              <a:t>年</a:t>
            </a:r>
            <a:r>
              <a:rPr lang="en-US" altLang="ja-JP" sz="1100" dirty="0">
                <a:latin typeface="+mn-ea"/>
              </a:rPr>
              <a:t>3</a:t>
            </a:r>
            <a:r>
              <a:rPr lang="ja-JP" altLang="en-US" sz="1100" dirty="0">
                <a:latin typeface="+mn-ea"/>
              </a:rPr>
              <a:t>月</a:t>
            </a:r>
            <a:r>
              <a:rPr lang="en-US" altLang="ja-JP" sz="1100" dirty="0">
                <a:latin typeface="+mn-ea"/>
              </a:rPr>
              <a:t>】</a:t>
            </a:r>
          </a:p>
          <a:p>
            <a:pPr eaLnBrk="1" hangingPunct="1">
              <a:lnSpc>
                <a:spcPts val="1500"/>
              </a:lnSpc>
              <a:spcBef>
                <a:spcPts val="338"/>
              </a:spcBef>
              <a:buNone/>
              <a:defRPr/>
            </a:pPr>
            <a:r>
              <a:rPr lang="ja-JP" altLang="en-US" sz="1200" dirty="0" smtClean="0">
                <a:latin typeface="+mn-ea"/>
                <a:ea typeface="+mn-ea"/>
              </a:rPr>
              <a:t>・豊中岸部線（岸部南工区）　事業中　</a:t>
            </a:r>
            <a:r>
              <a:rPr lang="en-US" altLang="ja-JP" sz="1100" dirty="0" smtClean="0">
                <a:latin typeface="+mn-ea"/>
              </a:rPr>
              <a:t>【</a:t>
            </a:r>
            <a:r>
              <a:rPr lang="ja-JP" altLang="en-US" sz="1100" dirty="0">
                <a:latin typeface="+mn-ea"/>
              </a:rPr>
              <a:t>認可期間：令和</a:t>
            </a:r>
            <a:r>
              <a:rPr lang="en-US" altLang="ja-JP" sz="1100" dirty="0">
                <a:latin typeface="+mn-ea"/>
              </a:rPr>
              <a:t>3</a:t>
            </a:r>
            <a:r>
              <a:rPr lang="ja-JP" altLang="en-US" sz="1100" dirty="0">
                <a:latin typeface="+mn-ea"/>
              </a:rPr>
              <a:t>年</a:t>
            </a:r>
            <a:r>
              <a:rPr lang="en-US" altLang="ja-JP" sz="1100" dirty="0">
                <a:latin typeface="+mn-ea"/>
              </a:rPr>
              <a:t>3</a:t>
            </a:r>
            <a:r>
              <a:rPr lang="ja-JP" altLang="en-US" sz="1100" dirty="0">
                <a:latin typeface="+mn-ea"/>
              </a:rPr>
              <a:t>月～令和</a:t>
            </a:r>
            <a:r>
              <a:rPr lang="en-US" altLang="ja-JP" sz="1100" dirty="0" smtClean="0">
                <a:latin typeface="+mn-ea"/>
              </a:rPr>
              <a:t>13</a:t>
            </a:r>
            <a:r>
              <a:rPr lang="ja-JP" altLang="en-US" sz="1100" dirty="0" smtClean="0">
                <a:latin typeface="+mn-ea"/>
              </a:rPr>
              <a:t>年</a:t>
            </a:r>
            <a:r>
              <a:rPr lang="en-US" altLang="ja-JP" sz="1100" dirty="0">
                <a:latin typeface="+mn-ea"/>
              </a:rPr>
              <a:t>3</a:t>
            </a:r>
            <a:r>
              <a:rPr lang="ja-JP" altLang="en-US" sz="1100" dirty="0" smtClean="0">
                <a:latin typeface="+mn-ea"/>
              </a:rPr>
              <a:t>月</a:t>
            </a:r>
            <a:r>
              <a:rPr lang="en-US" altLang="ja-JP" sz="1100" dirty="0" smtClean="0">
                <a:latin typeface="+mn-ea"/>
              </a:rPr>
              <a:t>】</a:t>
            </a:r>
            <a:endParaRPr lang="en-US" altLang="ja-JP" sz="1100" dirty="0" smtClean="0">
              <a:latin typeface="+mn-ea"/>
              <a:ea typeface="+mn-ea"/>
            </a:endParaRPr>
          </a:p>
          <a:p>
            <a:pPr eaLnBrk="1" hangingPunct="1">
              <a:lnSpc>
                <a:spcPts val="1500"/>
              </a:lnSpc>
              <a:spcBef>
                <a:spcPts val="338"/>
              </a:spcBef>
              <a:buFontTx/>
              <a:buNone/>
              <a:defRPr/>
            </a:pPr>
            <a:r>
              <a:rPr lang="ja-JP" altLang="en-US" sz="1200" dirty="0" smtClean="0">
                <a:latin typeface="+mn-ea"/>
                <a:ea typeface="+mn-ea"/>
              </a:rPr>
              <a:t>・佐井寺西</a:t>
            </a:r>
            <a:r>
              <a:rPr lang="zh-CN" altLang="en-US" sz="1200" dirty="0"/>
              <a:t>土地区画整理事業</a:t>
            </a:r>
            <a:r>
              <a:rPr lang="ja-JP" altLang="en-US" sz="1200" dirty="0" smtClean="0">
                <a:latin typeface="+mn-ea"/>
                <a:ea typeface="+mn-ea"/>
              </a:rPr>
              <a:t>　</a:t>
            </a:r>
            <a:r>
              <a:rPr lang="ja-JP" altLang="en-US" sz="1200" dirty="0">
                <a:latin typeface="+mn-ea"/>
                <a:ea typeface="+mn-ea"/>
              </a:rPr>
              <a:t>事業中（令和</a:t>
            </a:r>
            <a:r>
              <a:rPr lang="en-US" altLang="ja-JP" sz="1200" dirty="0">
                <a:latin typeface="+mn-ea"/>
                <a:ea typeface="+mn-ea"/>
              </a:rPr>
              <a:t>12</a:t>
            </a:r>
            <a:r>
              <a:rPr lang="ja-JP" altLang="en-US" sz="1200" dirty="0">
                <a:latin typeface="+mn-ea"/>
                <a:ea typeface="+mn-ea"/>
              </a:rPr>
              <a:t>年度工事完成予定）</a:t>
            </a:r>
            <a:r>
              <a:rPr lang="ja-JP" altLang="en-US" sz="1200" dirty="0" smtClean="0">
                <a:latin typeface="+mn-ea"/>
                <a:ea typeface="+mn-ea"/>
              </a:rPr>
              <a:t>　</a:t>
            </a:r>
            <a:r>
              <a:rPr lang="en-US" altLang="ja-JP" sz="1100" dirty="0" smtClean="0">
                <a:latin typeface="+mn-ea"/>
                <a:ea typeface="+mn-ea"/>
              </a:rPr>
              <a:t>【</a:t>
            </a:r>
            <a:r>
              <a:rPr lang="ja-JP" altLang="en-US" sz="1100" dirty="0" smtClean="0">
                <a:latin typeface="+mn-ea"/>
                <a:ea typeface="+mn-ea"/>
              </a:rPr>
              <a:t>認可期間：令和</a:t>
            </a:r>
            <a:r>
              <a:rPr lang="en-US" altLang="ja-JP" sz="1100" dirty="0" smtClean="0">
                <a:latin typeface="+mn-ea"/>
                <a:ea typeface="+mn-ea"/>
              </a:rPr>
              <a:t>3</a:t>
            </a:r>
            <a:r>
              <a:rPr lang="ja-JP" altLang="en-US" sz="1100" dirty="0" smtClean="0">
                <a:latin typeface="+mn-ea"/>
                <a:ea typeface="+mn-ea"/>
              </a:rPr>
              <a:t>年</a:t>
            </a:r>
            <a:r>
              <a:rPr lang="en-US" altLang="ja-JP" sz="1100" dirty="0" smtClean="0">
                <a:latin typeface="+mn-ea"/>
                <a:ea typeface="+mn-ea"/>
              </a:rPr>
              <a:t>3</a:t>
            </a:r>
            <a:r>
              <a:rPr lang="ja-JP" altLang="en-US" sz="1100" dirty="0" smtClean="0">
                <a:latin typeface="+mn-ea"/>
                <a:ea typeface="+mn-ea"/>
              </a:rPr>
              <a:t>月～令和</a:t>
            </a:r>
            <a:r>
              <a:rPr lang="en-US" altLang="ja-JP" sz="1100" dirty="0" smtClean="0">
                <a:latin typeface="+mn-ea"/>
                <a:ea typeface="+mn-ea"/>
              </a:rPr>
              <a:t>18</a:t>
            </a:r>
            <a:r>
              <a:rPr lang="ja-JP" altLang="en-US" sz="1100" dirty="0" smtClean="0">
                <a:latin typeface="+mn-ea"/>
                <a:ea typeface="+mn-ea"/>
              </a:rPr>
              <a:t>年</a:t>
            </a:r>
            <a:r>
              <a:rPr lang="en-US" altLang="ja-JP" sz="1100" dirty="0" smtClean="0">
                <a:latin typeface="+mn-ea"/>
                <a:ea typeface="+mn-ea"/>
              </a:rPr>
              <a:t>3</a:t>
            </a:r>
            <a:r>
              <a:rPr lang="ja-JP" altLang="en-US" sz="1100" dirty="0" smtClean="0">
                <a:latin typeface="+mn-ea"/>
                <a:ea typeface="+mn-ea"/>
              </a:rPr>
              <a:t>月（清算期間</a:t>
            </a:r>
            <a:r>
              <a:rPr lang="en-US" altLang="ja-JP" sz="1100" dirty="0" smtClean="0">
                <a:latin typeface="+mn-ea"/>
                <a:ea typeface="+mn-ea"/>
              </a:rPr>
              <a:t>5</a:t>
            </a:r>
            <a:r>
              <a:rPr lang="ja-JP" altLang="en-US" sz="1100" dirty="0" smtClean="0">
                <a:latin typeface="+mn-ea"/>
                <a:ea typeface="+mn-ea"/>
              </a:rPr>
              <a:t>か年含む）</a:t>
            </a:r>
            <a:r>
              <a:rPr lang="en-US" altLang="ja-JP" sz="1100" dirty="0" smtClean="0">
                <a:latin typeface="+mn-ea"/>
                <a:ea typeface="+mn-ea"/>
              </a:rPr>
              <a:t>】</a:t>
            </a:r>
            <a:endParaRPr lang="en-US" altLang="ja-JP" sz="1100" dirty="0" smtClean="0"/>
          </a:p>
        </p:txBody>
      </p:sp>
      <p:cxnSp>
        <p:nvCxnSpPr>
          <p:cNvPr id="27712" name="直線コネクタ 127"/>
          <p:cNvCxnSpPr>
            <a:cxnSpLocks noChangeShapeType="1"/>
          </p:cNvCxnSpPr>
          <p:nvPr/>
        </p:nvCxnSpPr>
        <p:spPr bwMode="auto">
          <a:xfrm flipV="1">
            <a:off x="6012160" y="5187416"/>
            <a:ext cx="972840" cy="693346"/>
          </a:xfrm>
          <a:prstGeom prst="line">
            <a:avLst/>
          </a:prstGeom>
          <a:noFill/>
          <a:ln w="508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713" name="フリーフォーム 115"/>
          <p:cNvSpPr>
            <a:spLocks/>
          </p:cNvSpPr>
          <p:nvPr/>
        </p:nvSpPr>
        <p:spPr bwMode="auto">
          <a:xfrm>
            <a:off x="5584825" y="4219041"/>
            <a:ext cx="823913" cy="749300"/>
          </a:xfrm>
          <a:custGeom>
            <a:avLst/>
            <a:gdLst>
              <a:gd name="T0" fmla="*/ 74543 w 892614"/>
              <a:gd name="T1" fmla="*/ 87522 h 804897"/>
              <a:gd name="T2" fmla="*/ 35210 w 892614"/>
              <a:gd name="T3" fmla="*/ 32852 h 804897"/>
              <a:gd name="T4" fmla="*/ 0 w 892614"/>
              <a:gd name="T5" fmla="*/ 0 h 804897"/>
              <a:gd name="T6" fmla="*/ 0 60000 65536"/>
              <a:gd name="T7" fmla="*/ 0 60000 65536"/>
              <a:gd name="T8" fmla="*/ 0 60000 65536"/>
            </a:gdLst>
            <a:ahLst/>
            <a:cxnLst>
              <a:cxn ang="T6">
                <a:pos x="T0" y="T1"/>
              </a:cxn>
              <a:cxn ang="T7">
                <a:pos x="T2" y="T3"/>
              </a:cxn>
              <a:cxn ang="T8">
                <a:pos x="T4" y="T5"/>
              </a:cxn>
            </a:cxnLst>
            <a:rect l="0" t="0" r="r" b="b"/>
            <a:pathLst>
              <a:path w="892614" h="804897">
                <a:moveTo>
                  <a:pt x="892614" y="804897"/>
                </a:moveTo>
                <a:cubicBezTo>
                  <a:pt x="778039" y="679374"/>
                  <a:pt x="536193" y="427661"/>
                  <a:pt x="421618" y="302138"/>
                </a:cubicBezTo>
                <a:cubicBezTo>
                  <a:pt x="296109" y="207680"/>
                  <a:pt x="174501" y="125154"/>
                  <a:pt x="0" y="0"/>
                </a:cubicBezTo>
              </a:path>
            </a:pathLst>
          </a:custGeom>
          <a:noFill/>
          <a:ln w="444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5" name="フリーフォーム 120"/>
          <p:cNvSpPr>
            <a:spLocks/>
          </p:cNvSpPr>
          <p:nvPr/>
        </p:nvSpPr>
        <p:spPr bwMode="auto">
          <a:xfrm>
            <a:off x="4702175" y="3701516"/>
            <a:ext cx="858838" cy="492125"/>
          </a:xfrm>
          <a:custGeom>
            <a:avLst/>
            <a:gdLst>
              <a:gd name="T0" fmla="*/ 0 w 861714"/>
              <a:gd name="T1" fmla="*/ 0 h 474493"/>
              <a:gd name="T2" fmla="*/ 421140 w 861714"/>
              <a:gd name="T3" fmla="*/ 860211 h 474493"/>
              <a:gd name="T4" fmla="*/ 608456 w 861714"/>
              <a:gd name="T5" fmla="*/ 1028650 h 474493"/>
              <a:gd name="T6" fmla="*/ 776882 w 861714"/>
              <a:gd name="T7" fmla="*/ 1470435 h 474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1714" h="474493">
                <a:moveTo>
                  <a:pt x="0" y="0"/>
                </a:moveTo>
                <a:lnTo>
                  <a:pt x="467128" y="277583"/>
                </a:lnTo>
                <a:cubicBezTo>
                  <a:pt x="531634" y="297254"/>
                  <a:pt x="624748" y="319169"/>
                  <a:pt x="674899" y="331936"/>
                </a:cubicBezTo>
                <a:cubicBezTo>
                  <a:pt x="732406" y="364928"/>
                  <a:pt x="797030" y="429996"/>
                  <a:pt x="861714" y="474493"/>
                </a:cubicBezTo>
              </a:path>
            </a:pathLst>
          </a:custGeom>
          <a:noFill/>
          <a:ln w="666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sp>
        <p:nvSpPr>
          <p:cNvPr id="27716" name="フリーフォーム 115"/>
          <p:cNvSpPr>
            <a:spLocks/>
          </p:cNvSpPr>
          <p:nvPr/>
        </p:nvSpPr>
        <p:spPr bwMode="auto">
          <a:xfrm>
            <a:off x="3268663" y="3582454"/>
            <a:ext cx="1443037" cy="111125"/>
          </a:xfrm>
          <a:custGeom>
            <a:avLst/>
            <a:gdLst>
              <a:gd name="T0" fmla="*/ 132580 w 1562563"/>
              <a:gd name="T1" fmla="*/ 11690 h 119782"/>
              <a:gd name="T2" fmla="*/ 100206 w 1562563"/>
              <a:gd name="T3" fmla="*/ 2638 h 119782"/>
              <a:gd name="T4" fmla="*/ 0 w 1562563"/>
              <a:gd name="T5" fmla="*/ 786 h 119782"/>
              <a:gd name="T6" fmla="*/ 0 60000 65536"/>
              <a:gd name="T7" fmla="*/ 0 60000 65536"/>
              <a:gd name="T8" fmla="*/ 0 60000 65536"/>
            </a:gdLst>
            <a:ahLst/>
            <a:cxnLst>
              <a:cxn ang="T6">
                <a:pos x="T0" y="T1"/>
              </a:cxn>
              <a:cxn ang="T7">
                <a:pos x="T2" y="T3"/>
              </a:cxn>
              <a:cxn ang="T8">
                <a:pos x="T4" y="T5"/>
              </a:cxn>
            </a:cxnLst>
            <a:rect l="0" t="0" r="r" b="b"/>
            <a:pathLst>
              <a:path w="1562563" h="119782">
                <a:moveTo>
                  <a:pt x="1562563" y="119782"/>
                </a:moveTo>
                <a:cubicBezTo>
                  <a:pt x="1509872" y="85492"/>
                  <a:pt x="1257776" y="33150"/>
                  <a:pt x="1181019" y="27046"/>
                </a:cubicBezTo>
                <a:cubicBezTo>
                  <a:pt x="954091" y="-21321"/>
                  <a:pt x="210599" y="10426"/>
                  <a:pt x="0" y="8053"/>
                </a:cubicBezTo>
              </a:path>
            </a:pathLst>
          </a:custGeom>
          <a:noFill/>
          <a:ln w="444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cxnSp>
        <p:nvCxnSpPr>
          <p:cNvPr id="27717" name="直線コネクタ 125"/>
          <p:cNvCxnSpPr>
            <a:cxnSpLocks noChangeShapeType="1"/>
          </p:cNvCxnSpPr>
          <p:nvPr/>
        </p:nvCxnSpPr>
        <p:spPr bwMode="auto">
          <a:xfrm>
            <a:off x="2260600" y="3514191"/>
            <a:ext cx="1047750" cy="76200"/>
          </a:xfrm>
          <a:prstGeom prst="line">
            <a:avLst/>
          </a:prstGeom>
          <a:noFill/>
          <a:ln w="508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7718" name="フリーフォーム 115"/>
          <p:cNvSpPr>
            <a:spLocks/>
          </p:cNvSpPr>
          <p:nvPr/>
        </p:nvSpPr>
        <p:spPr bwMode="auto">
          <a:xfrm>
            <a:off x="1490663" y="3512604"/>
            <a:ext cx="790575" cy="30162"/>
          </a:xfrm>
          <a:custGeom>
            <a:avLst/>
            <a:gdLst>
              <a:gd name="T0" fmla="*/ 75592 w 854920"/>
              <a:gd name="T1" fmla="*/ 0 h 31435"/>
              <a:gd name="T2" fmla="*/ 0 w 854920"/>
              <a:gd name="T3" fmla="*/ 8679 h 31435"/>
              <a:gd name="T4" fmla="*/ 0 60000 65536"/>
              <a:gd name="T5" fmla="*/ 0 60000 65536"/>
            </a:gdLst>
            <a:ahLst/>
            <a:cxnLst>
              <a:cxn ang="T4">
                <a:pos x="T0" y="T1"/>
              </a:cxn>
              <a:cxn ang="T5">
                <a:pos x="T2" y="T3"/>
              </a:cxn>
            </a:cxnLst>
            <a:rect l="0" t="0" r="r" b="b"/>
            <a:pathLst>
              <a:path w="854920" h="31435">
                <a:moveTo>
                  <a:pt x="854920" y="0"/>
                </a:moveTo>
                <a:cubicBezTo>
                  <a:pt x="621116" y="12976"/>
                  <a:pt x="210599" y="33622"/>
                  <a:pt x="0" y="31249"/>
                </a:cubicBezTo>
              </a:path>
            </a:pathLst>
          </a:custGeom>
          <a:noFill/>
          <a:ln w="444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a:p>
        </p:txBody>
      </p:sp>
      <p:pic>
        <p:nvPicPr>
          <p:cNvPr id="27719" name="図 4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8800" y="2802991"/>
            <a:ext cx="5127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720" name="グループ化 20"/>
          <p:cNvGrpSpPr>
            <a:grpSpLocks/>
          </p:cNvGrpSpPr>
          <p:nvPr/>
        </p:nvGrpSpPr>
        <p:grpSpPr bwMode="auto">
          <a:xfrm>
            <a:off x="7231063" y="5987079"/>
            <a:ext cx="1604962" cy="754289"/>
            <a:chOff x="785769" y="5106021"/>
            <a:chExt cx="1604963" cy="754438"/>
          </a:xfrm>
        </p:grpSpPr>
        <p:sp>
          <p:nvSpPr>
            <p:cNvPr id="42" name="テキスト ボックス 17"/>
            <p:cNvSpPr txBox="1"/>
            <p:nvPr/>
          </p:nvSpPr>
          <p:spPr bwMode="auto">
            <a:xfrm>
              <a:off x="785769" y="5106021"/>
              <a:ext cx="1604963" cy="754438"/>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dirty="0" smtClean="0"/>
                <a:t>凡例</a:t>
              </a:r>
              <a:endParaRPr lang="en-US" altLang="ja-JP" dirty="0"/>
            </a:p>
            <a:p>
              <a:pPr>
                <a:defRPr/>
              </a:pPr>
              <a:r>
                <a:rPr lang="ja-JP" altLang="en-US" dirty="0"/>
                <a:t>　　　　　  事業区間</a:t>
              </a:r>
              <a:endParaRPr lang="en-US" altLang="ja-JP" dirty="0"/>
            </a:p>
            <a:p>
              <a:pPr>
                <a:defRPr/>
              </a:pPr>
              <a:r>
                <a:rPr lang="ja-JP" altLang="en-US" dirty="0"/>
                <a:t>　　　　　  整備中区間</a:t>
              </a:r>
              <a:endParaRPr lang="en-US" altLang="ja-JP" dirty="0"/>
            </a:p>
            <a:p>
              <a:pPr>
                <a:defRPr/>
              </a:pPr>
              <a:r>
                <a:rPr lang="ja-JP" altLang="en-US" dirty="0"/>
                <a:t>　　　　　  整備済み</a:t>
              </a:r>
              <a:r>
                <a:rPr lang="ja-JP" altLang="en-US" dirty="0" smtClean="0"/>
                <a:t>区間</a:t>
              </a:r>
              <a:endParaRPr lang="en-US" altLang="ja-JP" dirty="0"/>
            </a:p>
          </p:txBody>
        </p:sp>
        <p:cxnSp>
          <p:nvCxnSpPr>
            <p:cNvPr id="27763" name="直線コネクタ 122"/>
            <p:cNvCxnSpPr>
              <a:cxnSpLocks noChangeShapeType="1"/>
            </p:cNvCxnSpPr>
            <p:nvPr/>
          </p:nvCxnSpPr>
          <p:spPr bwMode="auto">
            <a:xfrm>
              <a:off x="839744" y="5402611"/>
              <a:ext cx="473075" cy="0"/>
            </a:xfrm>
            <a:prstGeom prst="line">
              <a:avLst/>
            </a:prstGeom>
            <a:noFill/>
            <a:ln w="889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764" name="直線コネクタ 123"/>
            <p:cNvCxnSpPr>
              <a:cxnSpLocks noChangeShapeType="1"/>
            </p:cNvCxnSpPr>
            <p:nvPr/>
          </p:nvCxnSpPr>
          <p:spPr bwMode="auto">
            <a:xfrm>
              <a:off x="849269" y="5718522"/>
              <a:ext cx="474663" cy="0"/>
            </a:xfrm>
            <a:prstGeom prst="line">
              <a:avLst/>
            </a:prstGeom>
            <a:noFill/>
            <a:ln w="508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765" name="直線コネクタ 124"/>
            <p:cNvCxnSpPr>
              <a:cxnSpLocks noChangeShapeType="1"/>
            </p:cNvCxnSpPr>
            <p:nvPr/>
          </p:nvCxnSpPr>
          <p:spPr bwMode="auto">
            <a:xfrm>
              <a:off x="844507" y="5559773"/>
              <a:ext cx="474662" cy="0"/>
            </a:xfrm>
            <a:prstGeom prst="line">
              <a:avLst/>
            </a:prstGeom>
            <a:noFill/>
            <a:ln w="635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27721" name="直線コネクタ 60"/>
          <p:cNvCxnSpPr>
            <a:cxnSpLocks noChangeShapeType="1"/>
          </p:cNvCxnSpPr>
          <p:nvPr/>
        </p:nvCxnSpPr>
        <p:spPr bwMode="auto">
          <a:xfrm flipV="1">
            <a:off x="4762500" y="3244316"/>
            <a:ext cx="207963" cy="334963"/>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722" name="直線コネクタ 60"/>
          <p:cNvCxnSpPr>
            <a:cxnSpLocks noChangeShapeType="1"/>
          </p:cNvCxnSpPr>
          <p:nvPr/>
        </p:nvCxnSpPr>
        <p:spPr bwMode="auto">
          <a:xfrm flipV="1">
            <a:off x="5603875" y="3706279"/>
            <a:ext cx="220663" cy="374650"/>
          </a:xfrm>
          <a:prstGeom prst="line">
            <a:avLst/>
          </a:prstGeom>
          <a:noFill/>
          <a:ln w="1905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723" name="直線矢印コネクタ 62"/>
          <p:cNvCxnSpPr>
            <a:cxnSpLocks noChangeShapeType="1"/>
          </p:cNvCxnSpPr>
          <p:nvPr/>
        </p:nvCxnSpPr>
        <p:spPr bwMode="auto">
          <a:xfrm>
            <a:off x="4905375" y="3345916"/>
            <a:ext cx="844550" cy="517525"/>
          </a:xfrm>
          <a:prstGeom prst="straightConnector1">
            <a:avLst/>
          </a:prstGeom>
          <a:noFill/>
          <a:ln w="19050" algn="ctr">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8" name="テキスト ボックス 75"/>
          <p:cNvSpPr txBox="1"/>
          <p:nvPr/>
        </p:nvSpPr>
        <p:spPr>
          <a:xfrm rot="1709937">
            <a:off x="5046663" y="2922054"/>
            <a:ext cx="1100137" cy="5810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none" lIns="72000" tIns="36000" rIns="7200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lnSpc>
                <a:spcPts val="1700"/>
              </a:lnSpc>
              <a:defRPr/>
            </a:pPr>
            <a:r>
              <a:rPr lang="ja-JP" altLang="en-US" sz="1400" dirty="0" smtClean="0"/>
              <a:t>岸部</a:t>
            </a:r>
            <a:r>
              <a:rPr lang="ja-JP" altLang="en-US" sz="1400" dirty="0"/>
              <a:t>北</a:t>
            </a:r>
            <a:r>
              <a:rPr lang="ja-JP" altLang="en-US" sz="1400" dirty="0" smtClean="0"/>
              <a:t>工区</a:t>
            </a:r>
            <a:endParaRPr lang="en-US" altLang="ja-JP" sz="1400" dirty="0"/>
          </a:p>
          <a:p>
            <a:pPr algn="ctr">
              <a:lnSpc>
                <a:spcPts val="1700"/>
              </a:lnSpc>
              <a:defRPr/>
            </a:pPr>
            <a:r>
              <a:rPr lang="ja-JP" altLang="en-US" sz="1400" dirty="0"/>
              <a:t>Ｌ</a:t>
            </a:r>
            <a:r>
              <a:rPr lang="ja-JP" altLang="en-US" sz="1400" dirty="0" smtClean="0"/>
              <a:t>＝</a:t>
            </a:r>
            <a:r>
              <a:rPr lang="en-US" altLang="ja-JP" sz="1400" dirty="0" smtClean="0"/>
              <a:t>0.9km</a:t>
            </a:r>
            <a:endParaRPr lang="en-US" altLang="ja-JP" sz="1400" dirty="0"/>
          </a:p>
        </p:txBody>
      </p:sp>
      <p:sp>
        <p:nvSpPr>
          <p:cNvPr id="102" name="テキスト ボックス 29"/>
          <p:cNvSpPr txBox="1"/>
          <p:nvPr/>
        </p:nvSpPr>
        <p:spPr>
          <a:xfrm rot="19590045">
            <a:off x="6896100" y="4509554"/>
            <a:ext cx="1296988" cy="29368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smtClean="0"/>
              <a:t>十三</a:t>
            </a:r>
            <a:r>
              <a:rPr lang="ja-JP" altLang="en-US" dirty="0"/>
              <a:t>高槻線</a:t>
            </a:r>
          </a:p>
        </p:txBody>
      </p:sp>
      <p:sp>
        <p:nvSpPr>
          <p:cNvPr id="103" name="テキスト ボックス 81"/>
          <p:cNvSpPr txBox="1"/>
          <p:nvPr/>
        </p:nvSpPr>
        <p:spPr>
          <a:xfrm rot="18598954">
            <a:off x="3554412" y="4404779"/>
            <a:ext cx="1046163" cy="2111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defPPr>
              <a:defRPr lang="ja-JP"/>
            </a:defPPr>
            <a:lvl1pPr marL="0" indent="0" algn="ctr">
              <a:defRPr sz="11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ja-JP" altLang="en-US" dirty="0" smtClean="0"/>
              <a:t>名神高速道路</a:t>
            </a:r>
            <a:endParaRPr lang="ja-JP" altLang="en-US" dirty="0"/>
          </a:p>
        </p:txBody>
      </p:sp>
      <p:sp>
        <p:nvSpPr>
          <p:cNvPr id="104" name="テキスト ボックス 81"/>
          <p:cNvSpPr txBox="1"/>
          <p:nvPr/>
        </p:nvSpPr>
        <p:spPr>
          <a:xfrm>
            <a:off x="2973388" y="3611029"/>
            <a:ext cx="896937" cy="2111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defPPr>
              <a:defRPr lang="ja-JP"/>
            </a:defPPr>
            <a:lvl1pPr marL="0" indent="0" algn="ctr">
              <a:defRPr sz="11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ja-JP" altLang="en-US" b="1" dirty="0" smtClean="0">
                <a:solidFill>
                  <a:srgbClr val="FF0000"/>
                </a:solidFill>
              </a:rPr>
              <a:t>豊中岸部線</a:t>
            </a:r>
          </a:p>
        </p:txBody>
      </p:sp>
      <p:grpSp>
        <p:nvGrpSpPr>
          <p:cNvPr id="27728" name="グループ化 25"/>
          <p:cNvGrpSpPr>
            <a:grpSpLocks/>
          </p:cNvGrpSpPr>
          <p:nvPr/>
        </p:nvGrpSpPr>
        <p:grpSpPr bwMode="auto">
          <a:xfrm>
            <a:off x="1063460" y="2653766"/>
            <a:ext cx="431965" cy="1089025"/>
            <a:chOff x="2805207" y="3023624"/>
            <a:chExt cx="431965" cy="1089025"/>
          </a:xfrm>
        </p:grpSpPr>
        <p:sp>
          <p:nvSpPr>
            <p:cNvPr id="105" name="テキスト ボックス 100"/>
            <p:cNvSpPr txBox="1"/>
            <p:nvPr/>
          </p:nvSpPr>
          <p:spPr>
            <a:xfrm>
              <a:off x="2805207" y="3023624"/>
              <a:ext cx="340188" cy="10890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eaVert"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smtClean="0"/>
                <a:t>国道    号</a:t>
              </a:r>
              <a:r>
                <a:rPr lang="en-US" altLang="ja-JP" dirty="0" smtClean="0"/>
                <a:t/>
              </a:r>
              <a:br>
                <a:rPr lang="en-US" altLang="ja-JP" dirty="0" smtClean="0"/>
              </a:br>
              <a:r>
                <a:rPr lang="ja-JP" altLang="en-US" dirty="0" smtClean="0"/>
                <a:t>（新御堂筋）</a:t>
              </a:r>
              <a:endParaRPr lang="ja-JP" altLang="en-US" dirty="0"/>
            </a:p>
          </p:txBody>
        </p:sp>
        <p:sp>
          <p:nvSpPr>
            <p:cNvPr id="107" name="テキスト ボックス 97"/>
            <p:cNvSpPr txBox="1"/>
            <p:nvPr/>
          </p:nvSpPr>
          <p:spPr bwMode="auto">
            <a:xfrm rot="16200000">
              <a:off x="3025241" y="3480031"/>
              <a:ext cx="127000" cy="29686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vert"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00" dirty="0"/>
                <a:t>423</a:t>
              </a:r>
              <a:endParaRPr lang="ja-JP" altLang="en-US" sz="900" dirty="0"/>
            </a:p>
          </p:txBody>
        </p:sp>
      </p:grpSp>
      <p:sp>
        <p:nvSpPr>
          <p:cNvPr id="109" name="テキスト ボックス 120"/>
          <p:cNvSpPr txBox="1"/>
          <p:nvPr/>
        </p:nvSpPr>
        <p:spPr bwMode="auto">
          <a:xfrm>
            <a:off x="6270625" y="4634966"/>
            <a:ext cx="509588" cy="128588"/>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latin typeface="HGPｺﾞｼｯｸM" panose="020B0600000000000000" pitchFamily="50" charset="-128"/>
                <a:ea typeface="HGPｺﾞｼｯｸM" panose="020B0600000000000000" pitchFamily="50" charset="-128"/>
              </a:rPr>
              <a:t>岸辺駅</a:t>
            </a:r>
          </a:p>
        </p:txBody>
      </p:sp>
      <p:sp>
        <p:nvSpPr>
          <p:cNvPr id="111" name="テキスト ボックス 120"/>
          <p:cNvSpPr txBox="1"/>
          <p:nvPr/>
        </p:nvSpPr>
        <p:spPr bwMode="auto">
          <a:xfrm>
            <a:off x="7137400" y="2769654"/>
            <a:ext cx="569913" cy="174625"/>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a:latin typeface="HGPｺﾞｼｯｸM" panose="020B0600000000000000" pitchFamily="50" charset="-128"/>
                <a:ea typeface="HGPｺﾞｼｯｸM" panose="020B0600000000000000" pitchFamily="50" charset="-128"/>
              </a:rPr>
              <a:t>千里丘</a:t>
            </a:r>
            <a:r>
              <a:rPr lang="ja-JP" altLang="en-US" sz="900" dirty="0" smtClean="0">
                <a:latin typeface="HGPｺﾞｼｯｸM" panose="020B0600000000000000" pitchFamily="50" charset="-128"/>
                <a:ea typeface="HGPｺﾞｼｯｸM" panose="020B0600000000000000" pitchFamily="50" charset="-128"/>
              </a:rPr>
              <a:t>駅</a:t>
            </a:r>
            <a:endParaRPr lang="ja-JP" altLang="en-US" sz="900" dirty="0">
              <a:latin typeface="HGPｺﾞｼｯｸM" panose="020B0600000000000000" pitchFamily="50" charset="-128"/>
              <a:ea typeface="HGPｺﾞｼｯｸM" panose="020B0600000000000000" pitchFamily="50" charset="-128"/>
            </a:endParaRPr>
          </a:p>
        </p:txBody>
      </p:sp>
      <p:sp>
        <p:nvSpPr>
          <p:cNvPr id="112" name="テキスト ボックス 120"/>
          <p:cNvSpPr txBox="1"/>
          <p:nvPr/>
        </p:nvSpPr>
        <p:spPr bwMode="auto">
          <a:xfrm>
            <a:off x="7304088" y="3398304"/>
            <a:ext cx="571500" cy="174625"/>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latin typeface="HGPｺﾞｼｯｸM" panose="020B0600000000000000" pitchFamily="50" charset="-128"/>
                <a:ea typeface="HGPｺﾞｼｯｸM" panose="020B0600000000000000" pitchFamily="50" charset="-128"/>
              </a:rPr>
              <a:t>摂津市駅</a:t>
            </a:r>
            <a:endParaRPr lang="ja-JP" altLang="en-US" sz="900" dirty="0">
              <a:latin typeface="HGPｺﾞｼｯｸM" panose="020B0600000000000000" pitchFamily="50" charset="-128"/>
              <a:ea typeface="HGPｺﾞｼｯｸM" panose="020B0600000000000000" pitchFamily="50" charset="-128"/>
            </a:endParaRPr>
          </a:p>
        </p:txBody>
      </p:sp>
      <p:sp>
        <p:nvSpPr>
          <p:cNvPr id="114" name="テキスト ボックス 120"/>
          <p:cNvSpPr txBox="1"/>
          <p:nvPr/>
        </p:nvSpPr>
        <p:spPr bwMode="auto">
          <a:xfrm>
            <a:off x="6526213" y="4885791"/>
            <a:ext cx="509587" cy="128588"/>
          </a:xfrm>
          <a:prstGeom prst="rect">
            <a:avLst/>
          </a:prstGeom>
          <a:solidFill>
            <a:schemeClr val="lt1"/>
          </a:solidFill>
          <a:ln w="9525" cmpd="sng">
            <a:solidFill>
              <a:schemeClr val="tx1">
                <a:lumMod val="50000"/>
                <a:lumOff val="50000"/>
              </a:schemeClr>
            </a:solidFill>
          </a:ln>
        </p:spPr>
        <p:style>
          <a:lnRef idx="0">
            <a:scrgbClr r="0" g="0" b="0"/>
          </a:lnRef>
          <a:fillRef idx="0">
            <a:scrgbClr r="0" g="0" b="0"/>
          </a:fillRef>
          <a:effectRef idx="0">
            <a:scrgbClr r="0" g="0" b="0"/>
          </a:effectRef>
          <a:fontRef idx="minor">
            <a:schemeClr val="dk1"/>
          </a:fontRef>
        </p:style>
        <p:txBody>
          <a:bodyPr lIns="36000" tIns="36000" r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900" dirty="0" smtClean="0">
                <a:latin typeface="HGPｺﾞｼｯｸM" panose="020B0600000000000000" pitchFamily="50" charset="-128"/>
                <a:ea typeface="HGPｺﾞｼｯｸM" panose="020B0600000000000000" pitchFamily="50" charset="-128"/>
              </a:rPr>
              <a:t>正雀駅</a:t>
            </a:r>
            <a:endParaRPr lang="ja-JP" altLang="en-US" sz="900" dirty="0">
              <a:latin typeface="HGPｺﾞｼｯｸM" panose="020B0600000000000000" pitchFamily="50" charset="-128"/>
              <a:ea typeface="HGPｺﾞｼｯｸM" panose="020B0600000000000000" pitchFamily="50" charset="-128"/>
            </a:endParaRPr>
          </a:p>
        </p:txBody>
      </p:sp>
      <p:cxnSp>
        <p:nvCxnSpPr>
          <p:cNvPr id="27733" name="直線コネクタ 127"/>
          <p:cNvCxnSpPr>
            <a:cxnSpLocks noChangeShapeType="1"/>
          </p:cNvCxnSpPr>
          <p:nvPr/>
        </p:nvCxnSpPr>
        <p:spPr bwMode="auto">
          <a:xfrm flipH="1" flipV="1">
            <a:off x="6402388" y="4965166"/>
            <a:ext cx="250825" cy="430213"/>
          </a:xfrm>
          <a:prstGeom prst="line">
            <a:avLst/>
          </a:prstGeom>
          <a:noFill/>
          <a:ln w="50800" cmpd="tri" algn="ctr">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9" name="テキスト ボックス 134"/>
          <p:cNvSpPr txBox="1"/>
          <p:nvPr/>
        </p:nvSpPr>
        <p:spPr bwMode="auto">
          <a:xfrm>
            <a:off x="5668964" y="6038316"/>
            <a:ext cx="1408111" cy="488050"/>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defPPr>
              <a:defRPr lang="ja-JP"/>
            </a:defPPr>
            <a:lvl1pPr marL="0" indent="0" algn="ctr">
              <a:defRPr sz="1000">
                <a:solidFill>
                  <a:schemeClr val="tx1"/>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US" altLang="ja-JP" dirty="0"/>
              <a:t>(</a:t>
            </a:r>
            <a:r>
              <a:rPr lang="ja-JP" altLang="en-US" dirty="0"/>
              <a:t>都</a:t>
            </a:r>
            <a:r>
              <a:rPr lang="en-US" altLang="ja-JP" dirty="0"/>
              <a:t>)</a:t>
            </a:r>
            <a:r>
              <a:rPr lang="ja-JP" altLang="en-US" dirty="0"/>
              <a:t>十三高槻</a:t>
            </a:r>
            <a:r>
              <a:rPr lang="ja-JP" altLang="en-US" dirty="0" smtClean="0"/>
              <a:t>線</a:t>
            </a:r>
            <a:endParaRPr lang="en-US" altLang="ja-JP" dirty="0" smtClean="0"/>
          </a:p>
          <a:p>
            <a:r>
              <a:rPr lang="en-US" altLang="ja-JP" dirty="0" smtClean="0"/>
              <a:t>(</a:t>
            </a:r>
            <a:r>
              <a:rPr lang="ja-JP" altLang="en-US" dirty="0"/>
              <a:t>正雀工区</a:t>
            </a:r>
            <a:r>
              <a:rPr lang="en-US" altLang="ja-JP" dirty="0"/>
              <a:t>)</a:t>
            </a:r>
          </a:p>
          <a:p>
            <a:r>
              <a:rPr lang="en-US" altLang="ja-JP" dirty="0"/>
              <a:t>R5</a:t>
            </a:r>
            <a:r>
              <a:rPr lang="ja-JP" altLang="en-US" dirty="0"/>
              <a:t>年度</a:t>
            </a:r>
            <a:r>
              <a:rPr lang="ja-JP" altLang="en-US" dirty="0" smtClean="0"/>
              <a:t>本線開通予定</a:t>
            </a:r>
            <a:endParaRPr lang="ja-JP" altLang="en-US" dirty="0"/>
          </a:p>
        </p:txBody>
      </p:sp>
      <p:cxnSp>
        <p:nvCxnSpPr>
          <p:cNvPr id="27735" name="直線矢印コネクタ 152"/>
          <p:cNvCxnSpPr>
            <a:cxnSpLocks noChangeShapeType="1"/>
            <a:endCxn id="99" idx="0"/>
          </p:cNvCxnSpPr>
          <p:nvPr/>
        </p:nvCxnSpPr>
        <p:spPr bwMode="auto">
          <a:xfrm flipH="1">
            <a:off x="6373020" y="5620804"/>
            <a:ext cx="8730" cy="417512"/>
          </a:xfrm>
          <a:prstGeom prst="straightConnector1">
            <a:avLst/>
          </a:prstGeom>
          <a:noFill/>
          <a:ln w="25400" algn="ctr">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5" name="テキスト ボックス 81"/>
          <p:cNvSpPr txBox="1"/>
          <p:nvPr/>
        </p:nvSpPr>
        <p:spPr>
          <a:xfrm>
            <a:off x="3884613" y="4831816"/>
            <a:ext cx="1211262" cy="21113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defPPr>
              <a:defRPr lang="ja-JP"/>
            </a:defPPr>
            <a:lvl1pPr marL="0" indent="0" algn="ctr">
              <a:defRPr sz="1100"/>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pPr>
              <a:defRPr/>
            </a:pPr>
            <a:r>
              <a:rPr lang="ja-JP" altLang="en-US" dirty="0" smtClean="0"/>
              <a:t>吹田市</a:t>
            </a:r>
            <a:endParaRPr lang="ja-JP" altLang="en-US" dirty="0"/>
          </a:p>
        </p:txBody>
      </p:sp>
      <p:sp>
        <p:nvSpPr>
          <p:cNvPr id="100" name="楕円 99"/>
          <p:cNvSpPr/>
          <p:nvPr/>
        </p:nvSpPr>
        <p:spPr bwMode="auto">
          <a:xfrm rot="18977120">
            <a:off x="5013137" y="4572246"/>
            <a:ext cx="1945636" cy="298009"/>
          </a:xfrm>
          <a:prstGeom prst="ellipse">
            <a:avLst/>
          </a:prstGeom>
          <a:solidFill>
            <a:schemeClr val="bg1">
              <a:alpha val="70000"/>
            </a:schemeClr>
          </a:solidFill>
          <a:ln w="12700" cap="flat" cmpd="sng" algn="ctr">
            <a:solidFill>
              <a:srgbClr val="FFC000"/>
            </a:solidFill>
            <a:prstDash val="solid"/>
            <a:round/>
            <a:headEnd type="none" w="med" len="med"/>
            <a:tailEnd type="none" w="med" len="med"/>
          </a:ln>
          <a:effectLst>
            <a:glow rad="139700">
              <a:srgbClr val="FFC000">
                <a:alpha val="40000"/>
              </a:srgbClr>
            </a:glow>
          </a:effectLst>
          <a:extLst/>
        </p:spPr>
        <p:txBody>
          <a:bodyPr wrap="non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fontAlgn="auto" hangingPunct="1">
              <a:spcBef>
                <a:spcPts val="0"/>
              </a:spcBef>
              <a:spcAft>
                <a:spcPts val="0"/>
              </a:spcAft>
              <a:defRPr/>
            </a:pPr>
            <a:endParaRPr lang="ja-JP" altLang="en-US">
              <a:solidFill>
                <a:sysClr val="windowText" lastClr="000000"/>
              </a:solidFill>
            </a:endParaRPr>
          </a:p>
        </p:txBody>
      </p:sp>
      <p:sp>
        <p:nvSpPr>
          <p:cNvPr id="101" name="テキスト ボックス 124"/>
          <p:cNvSpPr txBox="1"/>
          <p:nvPr/>
        </p:nvSpPr>
        <p:spPr>
          <a:xfrm rot="19001596">
            <a:off x="5024438" y="4480979"/>
            <a:ext cx="2032000" cy="4095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eaLnBrk="1" fontAlgn="auto" hangingPunct="1">
              <a:defRPr/>
            </a:pPr>
            <a:r>
              <a:rPr lang="ja-JP" altLang="ja-JP" dirty="0"/>
              <a:t>北大阪健康医療</a:t>
            </a:r>
            <a:r>
              <a:rPr lang="ja-JP" altLang="ja-JP" dirty="0" smtClean="0"/>
              <a:t>都市</a:t>
            </a:r>
            <a:r>
              <a:rPr lang="ja-JP" altLang="en-US" dirty="0" smtClean="0"/>
              <a:t>（健都）</a:t>
            </a:r>
            <a:endParaRPr lang="ja-JP" altLang="ja-JP" dirty="0"/>
          </a:p>
        </p:txBody>
      </p:sp>
      <p:sp>
        <p:nvSpPr>
          <p:cNvPr id="108" name="テキスト ボックス 134"/>
          <p:cNvSpPr txBox="1"/>
          <p:nvPr/>
        </p:nvSpPr>
        <p:spPr bwMode="auto">
          <a:xfrm>
            <a:off x="7213600" y="4917541"/>
            <a:ext cx="1196975" cy="367301"/>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00" dirty="0" smtClean="0">
                <a:solidFill>
                  <a:schemeClr val="tx1"/>
                </a:solidFill>
              </a:rPr>
              <a:t>(</a:t>
            </a:r>
            <a:r>
              <a:rPr lang="ja-JP" altLang="en-US" sz="1000" dirty="0" smtClean="0">
                <a:solidFill>
                  <a:schemeClr val="tx1"/>
                </a:solidFill>
              </a:rPr>
              <a:t>都</a:t>
            </a:r>
            <a:r>
              <a:rPr lang="en-US" altLang="ja-JP" sz="1000" dirty="0" smtClean="0">
                <a:solidFill>
                  <a:schemeClr val="tx1"/>
                </a:solidFill>
              </a:rPr>
              <a:t>)</a:t>
            </a:r>
            <a:r>
              <a:rPr lang="ja-JP" altLang="en-US" sz="1000" dirty="0" smtClean="0">
                <a:solidFill>
                  <a:schemeClr val="tx1"/>
                </a:solidFill>
              </a:rPr>
              <a:t>豊中岸部線</a:t>
            </a:r>
            <a:r>
              <a:rPr lang="en-US" altLang="ja-JP" sz="1000" dirty="0" smtClean="0">
                <a:solidFill>
                  <a:schemeClr val="tx1"/>
                </a:solidFill>
              </a:rPr>
              <a:t/>
            </a:r>
            <a:br>
              <a:rPr lang="en-US" altLang="ja-JP" sz="1000" dirty="0" smtClean="0">
                <a:solidFill>
                  <a:schemeClr val="tx1"/>
                </a:solidFill>
              </a:rPr>
            </a:br>
            <a:r>
              <a:rPr lang="en-US" altLang="ja-JP" sz="1000" dirty="0" smtClean="0">
                <a:solidFill>
                  <a:schemeClr val="tx1"/>
                </a:solidFill>
              </a:rPr>
              <a:t>(</a:t>
            </a:r>
            <a:r>
              <a:rPr lang="ja-JP" altLang="en-US" sz="1000" dirty="0" smtClean="0">
                <a:solidFill>
                  <a:schemeClr val="tx1"/>
                </a:solidFill>
              </a:rPr>
              <a:t>岸部南工区</a:t>
            </a:r>
            <a:r>
              <a:rPr lang="en-US" altLang="ja-JP" sz="1000" dirty="0" smtClean="0">
                <a:solidFill>
                  <a:schemeClr val="tx1"/>
                </a:solidFill>
              </a:rPr>
              <a:t>)</a:t>
            </a:r>
          </a:p>
        </p:txBody>
      </p:sp>
      <p:cxnSp>
        <p:nvCxnSpPr>
          <p:cNvPr id="27742" name="直線矢印コネクタ 152"/>
          <p:cNvCxnSpPr>
            <a:cxnSpLocks noChangeShapeType="1"/>
            <a:endCxn id="108" idx="1"/>
          </p:cNvCxnSpPr>
          <p:nvPr/>
        </p:nvCxnSpPr>
        <p:spPr bwMode="auto">
          <a:xfrm flipV="1">
            <a:off x="6583363" y="5101192"/>
            <a:ext cx="630237" cy="111626"/>
          </a:xfrm>
          <a:prstGeom prst="straightConnector1">
            <a:avLst/>
          </a:prstGeom>
          <a:noFill/>
          <a:ln w="25400" algn="ctr">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3" name="テキスト ボックス 134"/>
          <p:cNvSpPr txBox="1"/>
          <p:nvPr/>
        </p:nvSpPr>
        <p:spPr bwMode="auto">
          <a:xfrm>
            <a:off x="2462483" y="3909444"/>
            <a:ext cx="1195476" cy="498468"/>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00" dirty="0">
                <a:solidFill>
                  <a:schemeClr val="tx1"/>
                </a:solidFill>
              </a:rPr>
              <a:t>佐井</a:t>
            </a:r>
            <a:r>
              <a:rPr lang="ja-JP" altLang="en-US" sz="1000" dirty="0" smtClean="0">
                <a:solidFill>
                  <a:schemeClr val="tx1"/>
                </a:solidFill>
              </a:rPr>
              <a:t>寺西</a:t>
            </a:r>
            <a:r>
              <a:rPr lang="en-US" altLang="ja-JP" sz="1000" dirty="0" smtClean="0">
                <a:solidFill>
                  <a:schemeClr val="tx1"/>
                </a:solidFill>
              </a:rPr>
              <a:t/>
            </a:r>
            <a:br>
              <a:rPr lang="en-US" altLang="ja-JP" sz="1000" dirty="0" smtClean="0">
                <a:solidFill>
                  <a:schemeClr val="tx1"/>
                </a:solidFill>
              </a:rPr>
            </a:br>
            <a:r>
              <a:rPr lang="ja-JP" altLang="en-US" sz="1000" dirty="0" smtClean="0">
                <a:solidFill>
                  <a:schemeClr val="tx1"/>
                </a:solidFill>
              </a:rPr>
              <a:t>土地</a:t>
            </a:r>
            <a:r>
              <a:rPr lang="ja-JP" altLang="en-US" sz="1000" dirty="0">
                <a:solidFill>
                  <a:schemeClr val="tx1"/>
                </a:solidFill>
              </a:rPr>
              <a:t>区画整理</a:t>
            </a:r>
            <a:r>
              <a:rPr lang="ja-JP" altLang="en-US" sz="1000" dirty="0" smtClean="0">
                <a:solidFill>
                  <a:schemeClr val="tx1"/>
                </a:solidFill>
              </a:rPr>
              <a:t>事業</a:t>
            </a:r>
            <a:endParaRPr lang="en-US" altLang="ja-JP" sz="1000" dirty="0">
              <a:solidFill>
                <a:schemeClr val="tx1"/>
              </a:solidFill>
            </a:endParaRPr>
          </a:p>
        </p:txBody>
      </p:sp>
      <p:cxnSp>
        <p:nvCxnSpPr>
          <p:cNvPr id="27744" name="直線矢印コネクタ 152"/>
          <p:cNvCxnSpPr>
            <a:cxnSpLocks noChangeShapeType="1"/>
            <a:endCxn id="113" idx="0"/>
          </p:cNvCxnSpPr>
          <p:nvPr/>
        </p:nvCxnSpPr>
        <p:spPr bwMode="auto">
          <a:xfrm>
            <a:off x="2864035" y="3552291"/>
            <a:ext cx="196186" cy="357153"/>
          </a:xfrm>
          <a:prstGeom prst="straightConnector1">
            <a:avLst/>
          </a:prstGeom>
          <a:noFill/>
          <a:ln w="25400" algn="ctr">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6" name="テキスト ボックス 134"/>
          <p:cNvSpPr txBox="1"/>
          <p:nvPr/>
        </p:nvSpPr>
        <p:spPr bwMode="auto">
          <a:xfrm>
            <a:off x="6634163" y="4211026"/>
            <a:ext cx="1196975" cy="219075"/>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700" dirty="0" smtClean="0">
                <a:solidFill>
                  <a:schemeClr val="tx1"/>
                </a:solidFill>
              </a:rPr>
              <a:t>国立循環器病研究センター</a:t>
            </a:r>
            <a:endParaRPr lang="en-US" altLang="ja-JP" sz="700" dirty="0">
              <a:solidFill>
                <a:schemeClr val="tx1"/>
              </a:solidFill>
            </a:endParaRPr>
          </a:p>
          <a:p>
            <a:pPr algn="ctr">
              <a:defRPr/>
            </a:pPr>
            <a:r>
              <a:rPr lang="en-US" altLang="ja-JP" sz="700" dirty="0" smtClean="0">
                <a:solidFill>
                  <a:schemeClr val="tx1"/>
                </a:solidFill>
              </a:rPr>
              <a:t>R</a:t>
            </a:r>
            <a:r>
              <a:rPr lang="ja-JP" altLang="en-US" sz="700" dirty="0" smtClean="0">
                <a:solidFill>
                  <a:schemeClr val="tx1"/>
                </a:solidFill>
              </a:rPr>
              <a:t>元年７月に移転</a:t>
            </a:r>
            <a:endParaRPr lang="ja-JP" altLang="en-US" sz="700" dirty="0">
              <a:solidFill>
                <a:schemeClr val="tx1"/>
              </a:solidFill>
            </a:endParaRPr>
          </a:p>
        </p:txBody>
      </p:sp>
      <p:cxnSp>
        <p:nvCxnSpPr>
          <p:cNvPr id="27746" name="直線矢印コネクタ 152"/>
          <p:cNvCxnSpPr>
            <a:cxnSpLocks noChangeShapeType="1"/>
            <a:endCxn id="116" idx="1"/>
          </p:cNvCxnSpPr>
          <p:nvPr/>
        </p:nvCxnSpPr>
        <p:spPr bwMode="auto">
          <a:xfrm flipV="1">
            <a:off x="6455493" y="4320564"/>
            <a:ext cx="178670" cy="133428"/>
          </a:xfrm>
          <a:prstGeom prst="straightConnector1">
            <a:avLst/>
          </a:prstGeom>
          <a:noFill/>
          <a:ln w="25400" algn="ctr">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8" name="テキスト ボックス 134"/>
          <p:cNvSpPr txBox="1"/>
          <p:nvPr/>
        </p:nvSpPr>
        <p:spPr bwMode="auto">
          <a:xfrm>
            <a:off x="5191125" y="5471579"/>
            <a:ext cx="946150" cy="227012"/>
          </a:xfrm>
          <a:prstGeom prst="rect">
            <a:avLst/>
          </a:prstGeom>
          <a:solidFill>
            <a:srgbClr val="FFFFFF"/>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lIns="0" tIns="0" rIns="0" bIns="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700" dirty="0" smtClean="0">
                <a:solidFill>
                  <a:schemeClr val="tx1"/>
                </a:solidFill>
              </a:rPr>
              <a:t>吹田市民病院</a:t>
            </a:r>
            <a:endParaRPr lang="en-US" altLang="ja-JP" sz="700" dirty="0" smtClean="0">
              <a:solidFill>
                <a:schemeClr val="tx1"/>
              </a:solidFill>
            </a:endParaRPr>
          </a:p>
          <a:p>
            <a:pPr algn="ctr">
              <a:defRPr/>
            </a:pPr>
            <a:r>
              <a:rPr lang="en-US" altLang="ja-JP" sz="700" dirty="0" smtClean="0">
                <a:solidFill>
                  <a:schemeClr val="tx1"/>
                </a:solidFill>
              </a:rPr>
              <a:t>H30</a:t>
            </a:r>
            <a:r>
              <a:rPr lang="ja-JP" altLang="en-US" sz="700" dirty="0" smtClean="0">
                <a:solidFill>
                  <a:schemeClr val="tx1"/>
                </a:solidFill>
              </a:rPr>
              <a:t>年</a:t>
            </a:r>
            <a:r>
              <a:rPr lang="en-US" altLang="ja-JP" sz="700" dirty="0" smtClean="0">
                <a:solidFill>
                  <a:schemeClr val="tx1"/>
                </a:solidFill>
              </a:rPr>
              <a:t>12</a:t>
            </a:r>
            <a:r>
              <a:rPr lang="ja-JP" altLang="en-US" sz="700" dirty="0" smtClean="0">
                <a:solidFill>
                  <a:schemeClr val="tx1"/>
                </a:solidFill>
              </a:rPr>
              <a:t>月に移転</a:t>
            </a:r>
            <a:endParaRPr lang="ja-JP" altLang="en-US" sz="700" dirty="0">
              <a:solidFill>
                <a:schemeClr val="tx1"/>
              </a:solidFill>
            </a:endParaRPr>
          </a:p>
        </p:txBody>
      </p:sp>
      <p:cxnSp>
        <p:nvCxnSpPr>
          <p:cNvPr id="27748" name="直線矢印コネクタ 152"/>
          <p:cNvCxnSpPr>
            <a:cxnSpLocks noChangeShapeType="1"/>
          </p:cNvCxnSpPr>
          <p:nvPr/>
        </p:nvCxnSpPr>
        <p:spPr bwMode="auto">
          <a:xfrm>
            <a:off x="5716588" y="5101691"/>
            <a:ext cx="19050" cy="369888"/>
          </a:xfrm>
          <a:prstGeom prst="straightConnector1">
            <a:avLst/>
          </a:prstGeom>
          <a:noFill/>
          <a:ln w="25400" algn="ctr">
            <a:solidFill>
              <a:srgbClr val="0000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9" name="四角形吹き出し 118"/>
          <p:cNvSpPr/>
          <p:nvPr/>
        </p:nvSpPr>
        <p:spPr>
          <a:xfrm>
            <a:off x="1774825" y="2811395"/>
            <a:ext cx="911225" cy="297517"/>
          </a:xfrm>
          <a:prstGeom prst="wedgeRectCallout">
            <a:avLst>
              <a:gd name="adj1" fmla="val -73887"/>
              <a:gd name="adj2" fmla="val -12323"/>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nSpc>
                <a:spcPts val="800"/>
              </a:lnSpc>
              <a:defRPr/>
            </a:pPr>
            <a:r>
              <a:rPr lang="en-US" altLang="ja-JP" sz="800" dirty="0" smtClean="0">
                <a:solidFill>
                  <a:schemeClr val="tx1"/>
                </a:solidFill>
                <a:latin typeface="+mn-ea"/>
              </a:rPr>
              <a:t>87,142</a:t>
            </a:r>
            <a:r>
              <a:rPr lang="ja-JP" altLang="en-US" sz="800" dirty="0" smtClean="0">
                <a:solidFill>
                  <a:schemeClr val="tx1"/>
                </a:solidFill>
                <a:latin typeface="+mn-ea"/>
              </a:rPr>
              <a:t>台</a:t>
            </a:r>
            <a:r>
              <a:rPr lang="en-US" altLang="ja-JP" sz="800" dirty="0" smtClean="0">
                <a:solidFill>
                  <a:schemeClr val="tx1"/>
                </a:solidFill>
                <a:latin typeface="+mn-ea"/>
              </a:rPr>
              <a:t>/</a:t>
            </a:r>
            <a:r>
              <a:rPr lang="en-US" altLang="ja-JP" sz="800" dirty="0">
                <a:solidFill>
                  <a:schemeClr val="tx1"/>
                </a:solidFill>
                <a:latin typeface="+mn-ea"/>
              </a:rPr>
              <a:t>24h</a:t>
            </a:r>
          </a:p>
          <a:p>
            <a:pPr>
              <a:lnSpc>
                <a:spcPts val="800"/>
              </a:lnSpc>
              <a:defRPr/>
            </a:pPr>
            <a:r>
              <a:rPr lang="ja-JP" altLang="en-US" sz="800" dirty="0">
                <a:solidFill>
                  <a:schemeClr val="tx1"/>
                </a:solidFill>
                <a:latin typeface="+mn-ea"/>
              </a:rPr>
              <a:t>混雑度 </a:t>
            </a:r>
            <a:r>
              <a:rPr lang="en-US" altLang="ja-JP" sz="800" dirty="0" smtClean="0">
                <a:solidFill>
                  <a:schemeClr val="tx1"/>
                </a:solidFill>
                <a:latin typeface="+mn-ea"/>
              </a:rPr>
              <a:t>0.84</a:t>
            </a:r>
            <a:endParaRPr lang="en-US" altLang="ja-JP" sz="800" dirty="0">
              <a:solidFill>
                <a:schemeClr val="tx1"/>
              </a:solidFill>
              <a:latin typeface="+mn-ea"/>
            </a:endParaRPr>
          </a:p>
        </p:txBody>
      </p:sp>
      <p:sp>
        <p:nvSpPr>
          <p:cNvPr id="120" name="四角形吹き出し 119"/>
          <p:cNvSpPr/>
          <p:nvPr/>
        </p:nvSpPr>
        <p:spPr>
          <a:xfrm>
            <a:off x="3405188" y="3006191"/>
            <a:ext cx="930275" cy="296863"/>
          </a:xfrm>
          <a:prstGeom prst="wedgeRectCallout">
            <a:avLst>
              <a:gd name="adj1" fmla="val 30474"/>
              <a:gd name="adj2" fmla="val -76689"/>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nSpc>
                <a:spcPts val="800"/>
              </a:lnSpc>
              <a:defRPr/>
            </a:pPr>
            <a:r>
              <a:rPr lang="en-US" altLang="ja-JP" sz="800" dirty="0" smtClean="0">
                <a:solidFill>
                  <a:schemeClr val="tx1"/>
                </a:solidFill>
                <a:latin typeface="+mn-ea"/>
              </a:rPr>
              <a:t>14,345</a:t>
            </a:r>
            <a:r>
              <a:rPr lang="ja-JP" altLang="en-US" sz="800" dirty="0" smtClean="0">
                <a:solidFill>
                  <a:schemeClr val="tx1"/>
                </a:solidFill>
                <a:latin typeface="+mn-ea"/>
              </a:rPr>
              <a:t>台</a:t>
            </a:r>
            <a:r>
              <a:rPr lang="en-US" altLang="ja-JP" sz="800" dirty="0">
                <a:solidFill>
                  <a:schemeClr val="tx1"/>
                </a:solidFill>
                <a:latin typeface="+mn-ea"/>
              </a:rPr>
              <a:t>/24h</a:t>
            </a:r>
          </a:p>
          <a:p>
            <a:pPr>
              <a:lnSpc>
                <a:spcPts val="800"/>
              </a:lnSpc>
              <a:defRPr/>
            </a:pPr>
            <a:r>
              <a:rPr lang="ja-JP" altLang="en-US" sz="800" dirty="0">
                <a:solidFill>
                  <a:schemeClr val="tx1"/>
                </a:solidFill>
                <a:latin typeface="+mn-ea"/>
              </a:rPr>
              <a:t>混雑度 </a:t>
            </a:r>
            <a:r>
              <a:rPr lang="en-US" altLang="ja-JP" sz="800" dirty="0" smtClean="0">
                <a:solidFill>
                  <a:schemeClr val="tx1"/>
                </a:solidFill>
                <a:latin typeface="+mn-ea"/>
              </a:rPr>
              <a:t>1.11</a:t>
            </a:r>
            <a:endParaRPr lang="en-US" altLang="ja-JP" sz="800" dirty="0">
              <a:solidFill>
                <a:schemeClr val="tx1"/>
              </a:solidFill>
              <a:latin typeface="+mn-ea"/>
            </a:endParaRPr>
          </a:p>
        </p:txBody>
      </p:sp>
      <p:sp>
        <p:nvSpPr>
          <p:cNvPr id="122" name="四角形吹き出し 121"/>
          <p:cNvSpPr/>
          <p:nvPr/>
        </p:nvSpPr>
        <p:spPr>
          <a:xfrm>
            <a:off x="6195788" y="3594360"/>
            <a:ext cx="908050" cy="296862"/>
          </a:xfrm>
          <a:prstGeom prst="wedgeRectCallout">
            <a:avLst>
              <a:gd name="adj1" fmla="val -70646"/>
              <a:gd name="adj2" fmla="val 1592"/>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nSpc>
                <a:spcPts val="800"/>
              </a:lnSpc>
              <a:defRPr/>
            </a:pPr>
            <a:r>
              <a:rPr lang="en-US" altLang="ja-JP" sz="800" dirty="0" smtClean="0">
                <a:solidFill>
                  <a:schemeClr val="tx1"/>
                </a:solidFill>
                <a:latin typeface="+mn-ea"/>
              </a:rPr>
              <a:t>15,849</a:t>
            </a:r>
            <a:r>
              <a:rPr lang="ja-JP" altLang="en-US" sz="800" dirty="0" smtClean="0">
                <a:solidFill>
                  <a:schemeClr val="tx1"/>
                </a:solidFill>
                <a:latin typeface="+mn-ea"/>
              </a:rPr>
              <a:t>台</a:t>
            </a:r>
            <a:r>
              <a:rPr lang="en-US" altLang="ja-JP" sz="800" dirty="0">
                <a:solidFill>
                  <a:schemeClr val="tx1"/>
                </a:solidFill>
                <a:latin typeface="+mn-ea"/>
              </a:rPr>
              <a:t>/24h</a:t>
            </a:r>
          </a:p>
          <a:p>
            <a:pPr>
              <a:lnSpc>
                <a:spcPts val="800"/>
              </a:lnSpc>
              <a:defRPr/>
            </a:pPr>
            <a:r>
              <a:rPr lang="ja-JP" altLang="en-US" sz="800" dirty="0">
                <a:solidFill>
                  <a:schemeClr val="tx1"/>
                </a:solidFill>
                <a:latin typeface="+mn-ea"/>
              </a:rPr>
              <a:t>混雑度 </a:t>
            </a:r>
            <a:r>
              <a:rPr lang="en-US" altLang="ja-JP" sz="800" dirty="0" smtClean="0">
                <a:solidFill>
                  <a:schemeClr val="tx1"/>
                </a:solidFill>
                <a:latin typeface="+mn-ea"/>
              </a:rPr>
              <a:t>1.30</a:t>
            </a:r>
            <a:endParaRPr lang="en-US" altLang="ja-JP" sz="800" dirty="0">
              <a:solidFill>
                <a:schemeClr val="tx1"/>
              </a:solidFill>
              <a:latin typeface="+mn-ea"/>
            </a:endParaRPr>
          </a:p>
        </p:txBody>
      </p:sp>
      <p:sp>
        <p:nvSpPr>
          <p:cNvPr id="123" name="四角形吹き出し 122"/>
          <p:cNvSpPr/>
          <p:nvPr/>
        </p:nvSpPr>
        <p:spPr>
          <a:xfrm>
            <a:off x="4335463" y="5880762"/>
            <a:ext cx="785813" cy="298450"/>
          </a:xfrm>
          <a:prstGeom prst="wedgeRectCallout">
            <a:avLst>
              <a:gd name="adj1" fmla="val 79591"/>
              <a:gd name="adj2" fmla="val 102059"/>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nSpc>
                <a:spcPts val="800"/>
              </a:lnSpc>
              <a:defRPr/>
            </a:pPr>
            <a:r>
              <a:rPr lang="en-US" altLang="ja-JP" sz="800" dirty="0" smtClean="0">
                <a:solidFill>
                  <a:schemeClr val="tx1"/>
                </a:solidFill>
                <a:latin typeface="+mn-ea"/>
              </a:rPr>
              <a:t>15115</a:t>
            </a:r>
            <a:r>
              <a:rPr lang="ja-JP" altLang="en-US" sz="800" dirty="0" smtClean="0">
                <a:solidFill>
                  <a:schemeClr val="tx1"/>
                </a:solidFill>
                <a:latin typeface="+mn-ea"/>
              </a:rPr>
              <a:t>台</a:t>
            </a:r>
            <a:r>
              <a:rPr lang="en-US" altLang="ja-JP" sz="800" dirty="0">
                <a:solidFill>
                  <a:schemeClr val="tx1"/>
                </a:solidFill>
                <a:latin typeface="+mn-ea"/>
              </a:rPr>
              <a:t>/24h</a:t>
            </a:r>
          </a:p>
          <a:p>
            <a:pPr>
              <a:lnSpc>
                <a:spcPts val="800"/>
              </a:lnSpc>
              <a:defRPr/>
            </a:pPr>
            <a:r>
              <a:rPr lang="ja-JP" altLang="en-US" sz="800" dirty="0">
                <a:solidFill>
                  <a:schemeClr val="tx1"/>
                </a:solidFill>
                <a:latin typeface="+mn-ea"/>
              </a:rPr>
              <a:t>混雑度 </a:t>
            </a:r>
            <a:r>
              <a:rPr lang="en-US" altLang="ja-JP" sz="800" dirty="0" smtClean="0">
                <a:solidFill>
                  <a:schemeClr val="tx1"/>
                </a:solidFill>
                <a:latin typeface="+mn-ea"/>
              </a:rPr>
              <a:t>1.11</a:t>
            </a:r>
            <a:endParaRPr lang="en-US" altLang="ja-JP" sz="800" dirty="0">
              <a:solidFill>
                <a:schemeClr val="tx1"/>
              </a:solidFill>
              <a:latin typeface="+mn-ea"/>
            </a:endParaRPr>
          </a:p>
        </p:txBody>
      </p:sp>
      <p:sp>
        <p:nvSpPr>
          <p:cNvPr id="124" name="四角形吹き出し 123"/>
          <p:cNvSpPr/>
          <p:nvPr/>
        </p:nvSpPr>
        <p:spPr>
          <a:xfrm>
            <a:off x="6213475" y="2758214"/>
            <a:ext cx="811213" cy="297517"/>
          </a:xfrm>
          <a:prstGeom prst="wedgeRectCallout">
            <a:avLst>
              <a:gd name="adj1" fmla="val -80134"/>
              <a:gd name="adj2" fmla="val 6550"/>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nSpc>
                <a:spcPts val="800"/>
              </a:lnSpc>
              <a:defRPr/>
            </a:pPr>
            <a:r>
              <a:rPr lang="en-US" altLang="ja-JP" sz="800" dirty="0" smtClean="0">
                <a:solidFill>
                  <a:schemeClr val="tx1"/>
                </a:solidFill>
                <a:latin typeface="+mn-ea"/>
              </a:rPr>
              <a:t>22,460</a:t>
            </a:r>
            <a:r>
              <a:rPr lang="ja-JP" altLang="en-US" sz="800" dirty="0" smtClean="0">
                <a:solidFill>
                  <a:schemeClr val="tx1"/>
                </a:solidFill>
                <a:latin typeface="+mn-ea"/>
              </a:rPr>
              <a:t>台</a:t>
            </a:r>
            <a:r>
              <a:rPr lang="en-US" altLang="ja-JP" sz="800" dirty="0">
                <a:solidFill>
                  <a:schemeClr val="tx1"/>
                </a:solidFill>
                <a:latin typeface="+mn-ea"/>
              </a:rPr>
              <a:t>/24h</a:t>
            </a:r>
          </a:p>
          <a:p>
            <a:pPr>
              <a:lnSpc>
                <a:spcPts val="800"/>
              </a:lnSpc>
              <a:defRPr/>
            </a:pPr>
            <a:r>
              <a:rPr lang="ja-JP" altLang="en-US" sz="800" dirty="0">
                <a:solidFill>
                  <a:schemeClr val="tx1"/>
                </a:solidFill>
                <a:latin typeface="+mn-ea"/>
              </a:rPr>
              <a:t>混雑度 </a:t>
            </a:r>
            <a:r>
              <a:rPr lang="en-US" altLang="ja-JP" sz="800" dirty="0" smtClean="0">
                <a:solidFill>
                  <a:schemeClr val="tx1"/>
                </a:solidFill>
                <a:latin typeface="+mn-ea"/>
              </a:rPr>
              <a:t>1.28</a:t>
            </a:r>
            <a:endParaRPr lang="en-US" altLang="ja-JP" sz="800" dirty="0">
              <a:solidFill>
                <a:schemeClr val="tx1"/>
              </a:solidFill>
              <a:latin typeface="+mn-ea"/>
            </a:endParaRPr>
          </a:p>
        </p:txBody>
      </p:sp>
      <p:pic>
        <p:nvPicPr>
          <p:cNvPr id="27755" name="図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214" y="3738029"/>
            <a:ext cx="1805664" cy="135325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7756" name="テキスト ボックス 30"/>
          <p:cNvSpPr txBox="1">
            <a:spLocks noChangeArrowheads="1"/>
          </p:cNvSpPr>
          <p:nvPr/>
        </p:nvSpPr>
        <p:spPr bwMode="auto">
          <a:xfrm>
            <a:off x="290513" y="3768191"/>
            <a:ext cx="2087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1200">
                <a:latin typeface="Arial" panose="020B0604020202020204" pitchFamily="34" charset="0"/>
              </a:rPr>
              <a:t>国立循環器病研究センター</a:t>
            </a:r>
          </a:p>
        </p:txBody>
      </p:sp>
      <p:sp>
        <p:nvSpPr>
          <p:cNvPr id="110" name="テキスト ボックス 100"/>
          <p:cNvSpPr txBox="1"/>
          <p:nvPr/>
        </p:nvSpPr>
        <p:spPr>
          <a:xfrm rot="812778">
            <a:off x="3771900" y="2592512"/>
            <a:ext cx="1303338" cy="3000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dirty="0"/>
              <a:t>豊中摂津</a:t>
            </a:r>
            <a:r>
              <a:rPr lang="ja-JP" altLang="en-US" dirty="0" smtClean="0"/>
              <a:t>線</a:t>
            </a:r>
            <a:endParaRPr lang="ja-JP" altLang="en-US" dirty="0"/>
          </a:p>
        </p:txBody>
      </p:sp>
      <p:pic>
        <p:nvPicPr>
          <p:cNvPr id="121" name="図 120"/>
          <p:cNvPicPr>
            <a:picLocks noChangeAspect="1"/>
          </p:cNvPicPr>
          <p:nvPr/>
        </p:nvPicPr>
        <p:blipFill>
          <a:blip r:embed="rId6"/>
          <a:stretch>
            <a:fillRect/>
          </a:stretch>
        </p:blipFill>
        <p:spPr>
          <a:xfrm>
            <a:off x="312666" y="5438242"/>
            <a:ext cx="1785972" cy="1337332"/>
          </a:xfrm>
          <a:prstGeom prst="rect">
            <a:avLst/>
          </a:prstGeom>
          <a:noFill/>
          <a:ln w="9525">
            <a:solidFill>
              <a:schemeClr val="accent1"/>
            </a:solidFill>
            <a:miter lim="800000"/>
            <a:headEnd/>
            <a:tailEnd/>
          </a:ln>
        </p:spPr>
      </p:pic>
      <p:sp>
        <p:nvSpPr>
          <p:cNvPr id="27758" name="テキスト ボックス 4"/>
          <p:cNvSpPr txBox="1">
            <a:spLocks noChangeArrowheads="1"/>
          </p:cNvSpPr>
          <p:nvPr/>
        </p:nvSpPr>
        <p:spPr bwMode="auto">
          <a:xfrm>
            <a:off x="310131" y="5446972"/>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sz="1200" dirty="0" smtClean="0">
                <a:latin typeface="Arial" panose="020B0604020202020204" pitchFamily="34" charset="0"/>
              </a:rPr>
              <a:t>十三高槻線（正雀工区）</a:t>
            </a:r>
            <a:endParaRPr lang="ja-JP" altLang="en-US" sz="1200" dirty="0">
              <a:latin typeface="Arial" panose="020B0604020202020204" pitchFamily="34" charset="0"/>
            </a:endParaRPr>
          </a:p>
        </p:txBody>
      </p:sp>
      <p:sp>
        <p:nvSpPr>
          <p:cNvPr id="125" name="正方形/長方形 4"/>
          <p:cNvSpPr>
            <a:spLocks noChangeArrowheads="1"/>
          </p:cNvSpPr>
          <p:nvPr/>
        </p:nvSpPr>
        <p:spPr bwMode="auto">
          <a:xfrm>
            <a:off x="4812835" y="762069"/>
            <a:ext cx="4401784" cy="9771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ts val="1500"/>
              </a:lnSpc>
              <a:spcBef>
                <a:spcPts val="338"/>
              </a:spcBef>
              <a:buFontTx/>
              <a:buNone/>
              <a:defRPr/>
            </a:pPr>
            <a:r>
              <a:rPr lang="en-US" altLang="ja-JP" sz="1200" dirty="0" smtClean="0">
                <a:latin typeface="+mj-ea"/>
                <a:ea typeface="+mj-ea"/>
              </a:rPr>
              <a:t>【</a:t>
            </a:r>
            <a:r>
              <a:rPr lang="ja-JP" altLang="en-US" sz="1200" dirty="0" smtClean="0">
                <a:latin typeface="+mj-ea"/>
                <a:ea typeface="+mj-ea"/>
              </a:rPr>
              <a:t>周辺道路の交通量と混雑度</a:t>
            </a:r>
            <a:r>
              <a:rPr lang="en-US" altLang="ja-JP" sz="1200" dirty="0" smtClean="0">
                <a:latin typeface="+mj-ea"/>
                <a:ea typeface="+mj-ea"/>
              </a:rPr>
              <a:t>/R3</a:t>
            </a:r>
            <a:r>
              <a:rPr lang="ja-JP" altLang="en-US" sz="1200" dirty="0" smtClean="0">
                <a:latin typeface="+mj-ea"/>
                <a:ea typeface="+mj-ea"/>
              </a:rPr>
              <a:t>全国道路・街路交通情勢調査</a:t>
            </a:r>
            <a:r>
              <a:rPr lang="en-US" altLang="ja-JP" sz="1200" dirty="0" smtClean="0">
                <a:latin typeface="+mj-ea"/>
                <a:ea typeface="+mj-ea"/>
              </a:rPr>
              <a:t>】</a:t>
            </a:r>
          </a:p>
          <a:p>
            <a:pPr eaLnBrk="1" hangingPunct="1">
              <a:lnSpc>
                <a:spcPts val="1500"/>
              </a:lnSpc>
              <a:spcBef>
                <a:spcPts val="338"/>
              </a:spcBef>
              <a:buFontTx/>
              <a:buNone/>
              <a:defRPr/>
            </a:pPr>
            <a:r>
              <a:rPr lang="ja-JP" altLang="en-US" sz="1200" dirty="0" smtClean="0">
                <a:latin typeface="+mj-ea"/>
                <a:ea typeface="+mj-ea"/>
              </a:rPr>
              <a:t>府道大阪高槻京都線：</a:t>
            </a:r>
            <a:r>
              <a:rPr lang="en-US" altLang="ja-JP" sz="1200" dirty="0" smtClean="0">
                <a:latin typeface="+mj-ea"/>
                <a:ea typeface="+mj-ea"/>
              </a:rPr>
              <a:t>15,849</a:t>
            </a:r>
            <a:r>
              <a:rPr lang="ja-JP" altLang="en-US" sz="1200" dirty="0" smtClean="0">
                <a:latin typeface="+mj-ea"/>
                <a:ea typeface="+mj-ea"/>
              </a:rPr>
              <a:t>台</a:t>
            </a:r>
            <a:r>
              <a:rPr lang="en-US" altLang="ja-JP" sz="1200" dirty="0" smtClean="0">
                <a:latin typeface="+mj-ea"/>
                <a:ea typeface="+mj-ea"/>
              </a:rPr>
              <a:t>/24H</a:t>
            </a:r>
            <a:r>
              <a:rPr lang="ja-JP" altLang="en-US" sz="1200" dirty="0" smtClean="0">
                <a:latin typeface="+mj-ea"/>
                <a:ea typeface="+mj-ea"/>
              </a:rPr>
              <a:t>　混雑度</a:t>
            </a:r>
            <a:r>
              <a:rPr lang="en-US" altLang="ja-JP" sz="1200" dirty="0" smtClean="0">
                <a:latin typeface="+mj-ea"/>
                <a:ea typeface="+mj-ea"/>
              </a:rPr>
              <a:t>1.30</a:t>
            </a:r>
          </a:p>
          <a:p>
            <a:pPr eaLnBrk="1" hangingPunct="1">
              <a:lnSpc>
                <a:spcPts val="1500"/>
              </a:lnSpc>
              <a:spcBef>
                <a:spcPts val="338"/>
              </a:spcBef>
              <a:buFontTx/>
              <a:buNone/>
              <a:defRPr/>
            </a:pPr>
            <a:r>
              <a:rPr lang="ja-JP" altLang="en-US" sz="1200" dirty="0">
                <a:latin typeface="+mj-ea"/>
                <a:ea typeface="+mj-ea"/>
              </a:rPr>
              <a:t>府</a:t>
            </a:r>
            <a:r>
              <a:rPr lang="ja-JP" altLang="en-US" sz="1200" dirty="0" smtClean="0">
                <a:latin typeface="+mj-ea"/>
                <a:ea typeface="+mj-ea"/>
              </a:rPr>
              <a:t>道大阪高槻京都線（十三高槻線） ：</a:t>
            </a:r>
            <a:r>
              <a:rPr lang="en-US" altLang="ja-JP" sz="1200" dirty="0" smtClean="0">
                <a:latin typeface="+mj-ea"/>
                <a:ea typeface="+mj-ea"/>
              </a:rPr>
              <a:t>15,115</a:t>
            </a:r>
            <a:r>
              <a:rPr lang="ja-JP" altLang="en-US" sz="1200" dirty="0" smtClean="0">
                <a:latin typeface="+mj-ea"/>
                <a:ea typeface="+mj-ea"/>
              </a:rPr>
              <a:t>台</a:t>
            </a:r>
            <a:r>
              <a:rPr lang="en-US" altLang="ja-JP" sz="1200" dirty="0" smtClean="0">
                <a:latin typeface="+mj-ea"/>
                <a:ea typeface="+mj-ea"/>
              </a:rPr>
              <a:t>/24H</a:t>
            </a:r>
            <a:r>
              <a:rPr lang="ja-JP" altLang="en-US" sz="1200" dirty="0" smtClean="0">
                <a:latin typeface="+mj-ea"/>
                <a:ea typeface="+mj-ea"/>
              </a:rPr>
              <a:t>　混雑度</a:t>
            </a:r>
            <a:r>
              <a:rPr lang="en-US" altLang="ja-JP" sz="1200" dirty="0" smtClean="0">
                <a:latin typeface="+mj-ea"/>
                <a:ea typeface="+mj-ea"/>
              </a:rPr>
              <a:t>1.11</a:t>
            </a:r>
          </a:p>
          <a:p>
            <a:pPr eaLnBrk="1" hangingPunct="1">
              <a:lnSpc>
                <a:spcPts val="1500"/>
              </a:lnSpc>
              <a:spcBef>
                <a:spcPts val="338"/>
              </a:spcBef>
              <a:buFontTx/>
              <a:buNone/>
              <a:defRPr/>
            </a:pPr>
            <a:r>
              <a:rPr lang="ja-JP" altLang="en-US" sz="1200" dirty="0">
                <a:latin typeface="+mj-ea"/>
                <a:ea typeface="+mj-ea"/>
              </a:rPr>
              <a:t>府</a:t>
            </a:r>
            <a:r>
              <a:rPr lang="ja-JP" altLang="en-US" sz="1200" dirty="0" smtClean="0">
                <a:latin typeface="+mj-ea"/>
                <a:ea typeface="+mj-ea"/>
              </a:rPr>
              <a:t>道茨木摂津線：</a:t>
            </a:r>
            <a:r>
              <a:rPr lang="en-US" altLang="ja-JP" sz="1200" dirty="0" smtClean="0">
                <a:latin typeface="+mj-ea"/>
                <a:ea typeface="+mj-ea"/>
              </a:rPr>
              <a:t>22,460</a:t>
            </a:r>
            <a:r>
              <a:rPr lang="ja-JP" altLang="en-US" sz="1200" dirty="0" smtClean="0">
                <a:latin typeface="+mj-ea"/>
                <a:ea typeface="+mj-ea"/>
              </a:rPr>
              <a:t>台</a:t>
            </a:r>
            <a:r>
              <a:rPr lang="en-US" altLang="ja-JP" sz="1200" dirty="0" smtClean="0">
                <a:latin typeface="+mj-ea"/>
                <a:ea typeface="+mj-ea"/>
              </a:rPr>
              <a:t>/24H</a:t>
            </a:r>
            <a:r>
              <a:rPr lang="ja-JP" altLang="en-US" sz="1200" dirty="0" smtClean="0">
                <a:latin typeface="+mj-ea"/>
                <a:ea typeface="+mj-ea"/>
              </a:rPr>
              <a:t>　混雑度</a:t>
            </a:r>
            <a:r>
              <a:rPr lang="en-US" altLang="ja-JP" sz="1200" dirty="0" smtClean="0">
                <a:latin typeface="+mj-ea"/>
                <a:ea typeface="+mj-ea"/>
              </a:rPr>
              <a:t>1.28</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892175"/>
            <a:ext cx="9144000" cy="2395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ja-JP" altLang="en-US" sz="2400" dirty="0">
                <a:solidFill>
                  <a:schemeClr val="tx1"/>
                </a:solidFill>
              </a:rPr>
              <a:t>　</a:t>
            </a:r>
            <a:r>
              <a:rPr lang="ja-JP" altLang="en-US" b="1" dirty="0">
                <a:solidFill>
                  <a:schemeClr val="tx1"/>
                </a:solidFill>
              </a:rPr>
              <a:t> </a:t>
            </a:r>
            <a:r>
              <a:rPr lang="ja-JP" altLang="en-US" b="1" u="sng" dirty="0">
                <a:solidFill>
                  <a:schemeClr val="tx1"/>
                </a:solidFill>
              </a:rPr>
              <a:t>◆費用便益比とは</a:t>
            </a:r>
            <a:endParaRPr lang="en-US" altLang="ja-JP" b="1" u="sng" dirty="0">
              <a:solidFill>
                <a:schemeClr val="tx1"/>
              </a:solidFill>
            </a:endParaRPr>
          </a:p>
          <a:p>
            <a:pPr eaLnBrk="1" hangingPunct="1">
              <a:defRPr/>
            </a:pPr>
            <a:r>
              <a:rPr lang="ja-JP" altLang="en-US" dirty="0">
                <a:solidFill>
                  <a:schemeClr val="tx1"/>
                </a:solidFill>
              </a:rPr>
              <a:t>　　　　 ＜便益＞を＜費用＞ で割ったものであり、値が大きいほど投資効果が大きい。</a:t>
            </a:r>
          </a:p>
          <a:p>
            <a:pPr eaLnBrk="1" hangingPunct="1">
              <a:defRPr/>
            </a:pPr>
            <a:r>
              <a:rPr lang="ja-JP" altLang="en-US" sz="2400" b="1" dirty="0">
                <a:solidFill>
                  <a:schemeClr val="tx1"/>
                </a:solidFill>
              </a:rPr>
              <a:t>　 </a:t>
            </a:r>
            <a:r>
              <a:rPr lang="ja-JP" altLang="en-US" b="1" u="sng" dirty="0">
                <a:solidFill>
                  <a:schemeClr val="tx1"/>
                </a:solidFill>
              </a:rPr>
              <a:t>◆道路事業の費用便益比</a:t>
            </a:r>
            <a:r>
              <a:rPr lang="ja-JP" altLang="en-US" b="1" u="sng" dirty="0">
                <a:solidFill>
                  <a:schemeClr val="tx1"/>
                </a:solidFill>
                <a:latin typeface="ＭＳ Ｐゴシック" pitchFamily="50" charset="-128"/>
              </a:rPr>
              <a:t>（</a:t>
            </a:r>
            <a:r>
              <a:rPr lang="en-US" altLang="ja-JP" b="1" u="sng" dirty="0">
                <a:solidFill>
                  <a:schemeClr val="tx1"/>
                </a:solidFill>
                <a:latin typeface="ＭＳ Ｐゴシック" pitchFamily="50" charset="-128"/>
              </a:rPr>
              <a:t>B</a:t>
            </a:r>
            <a:r>
              <a:rPr lang="ja-JP" altLang="en-US" b="1" u="sng" dirty="0">
                <a:solidFill>
                  <a:schemeClr val="tx1"/>
                </a:solidFill>
                <a:latin typeface="ＭＳ Ｐゴシック" pitchFamily="50" charset="-128"/>
              </a:rPr>
              <a:t>／</a:t>
            </a:r>
            <a:r>
              <a:rPr lang="en-US" altLang="ja-JP" b="1" u="sng" dirty="0">
                <a:solidFill>
                  <a:schemeClr val="tx1"/>
                </a:solidFill>
                <a:latin typeface="ＭＳ Ｐゴシック" pitchFamily="50" charset="-128"/>
              </a:rPr>
              <a:t>C</a:t>
            </a:r>
            <a:r>
              <a:rPr lang="ja-JP" altLang="en-US" b="1" u="sng" dirty="0">
                <a:solidFill>
                  <a:schemeClr val="tx1"/>
                </a:solidFill>
                <a:latin typeface="ＭＳ Ｐゴシック" pitchFamily="50" charset="-128"/>
              </a:rPr>
              <a:t>）</a:t>
            </a:r>
            <a:endParaRPr lang="en-US" altLang="ja-JP" b="1" u="sng" dirty="0">
              <a:solidFill>
                <a:schemeClr val="tx1"/>
              </a:solidFill>
            </a:endParaRPr>
          </a:p>
          <a:p>
            <a:pPr eaLnBrk="1" hangingPunct="1">
              <a:defRPr/>
            </a:pPr>
            <a:r>
              <a:rPr lang="ja-JP" altLang="en-US" dirty="0">
                <a:solidFill>
                  <a:schemeClr val="tx1"/>
                </a:solidFill>
              </a:rPr>
              <a:t>　　　　　費用：道路整備に要する事業費＋維持管理に要する費用（</a:t>
            </a:r>
            <a:r>
              <a:rPr lang="en-US" altLang="ja-JP" dirty="0">
                <a:solidFill>
                  <a:schemeClr val="tx1"/>
                </a:solidFill>
              </a:rPr>
              <a:t>C</a:t>
            </a:r>
            <a:r>
              <a:rPr lang="ja-JP" altLang="en-US" dirty="0">
                <a:solidFill>
                  <a:schemeClr val="tx1"/>
                </a:solidFill>
              </a:rPr>
              <a:t>：コスト）</a:t>
            </a:r>
          </a:p>
          <a:p>
            <a:pPr eaLnBrk="1" hangingPunct="1">
              <a:defRPr/>
            </a:pPr>
            <a:r>
              <a:rPr lang="ja-JP" altLang="en-US" dirty="0">
                <a:solidFill>
                  <a:schemeClr val="tx1"/>
                </a:solidFill>
              </a:rPr>
              <a:t>　　　　　便益：整備効果を貨幣価値に換算したもの（</a:t>
            </a:r>
            <a:r>
              <a:rPr lang="en-US" altLang="ja-JP" dirty="0">
                <a:solidFill>
                  <a:schemeClr val="tx1"/>
                </a:solidFill>
              </a:rPr>
              <a:t>B</a:t>
            </a:r>
            <a:r>
              <a:rPr lang="ja-JP" altLang="en-US" dirty="0">
                <a:solidFill>
                  <a:schemeClr val="tx1"/>
                </a:solidFill>
              </a:rPr>
              <a:t>：ベネフィット）</a:t>
            </a:r>
            <a:endParaRPr lang="en-US" altLang="ja-JP" dirty="0">
              <a:solidFill>
                <a:schemeClr val="tx1"/>
              </a:solidFill>
            </a:endParaRPr>
          </a:p>
          <a:p>
            <a:pPr eaLnBrk="1" hangingPunct="1">
              <a:defRPr/>
            </a:pPr>
            <a:r>
              <a:rPr lang="ja-JP" altLang="en-US" sz="2000" dirty="0">
                <a:solidFill>
                  <a:schemeClr val="tx1"/>
                </a:solidFill>
              </a:rPr>
              <a:t>　　　　　　　</a:t>
            </a:r>
            <a:r>
              <a:rPr lang="ja-JP" altLang="en-US" dirty="0">
                <a:solidFill>
                  <a:schemeClr val="tx1"/>
                </a:solidFill>
              </a:rPr>
              <a:t>　</a:t>
            </a:r>
            <a:r>
              <a:rPr lang="ja-JP" altLang="en-US" u="sng" dirty="0">
                <a:solidFill>
                  <a:schemeClr val="tx1"/>
                </a:solidFill>
              </a:rPr>
              <a:t>走行時間短縮</a:t>
            </a:r>
            <a:r>
              <a:rPr lang="ja-JP" altLang="en-US" dirty="0">
                <a:solidFill>
                  <a:schemeClr val="tx1"/>
                </a:solidFill>
              </a:rPr>
              <a:t>便益＋</a:t>
            </a:r>
            <a:r>
              <a:rPr lang="ja-JP" altLang="en-US" u="sng" dirty="0">
                <a:solidFill>
                  <a:schemeClr val="tx1"/>
                </a:solidFill>
              </a:rPr>
              <a:t>走行経費減少</a:t>
            </a:r>
            <a:r>
              <a:rPr lang="ja-JP" altLang="en-US" dirty="0">
                <a:solidFill>
                  <a:schemeClr val="tx1"/>
                </a:solidFill>
              </a:rPr>
              <a:t>便益＋</a:t>
            </a:r>
            <a:r>
              <a:rPr lang="ja-JP" altLang="en-US" u="sng" dirty="0">
                <a:solidFill>
                  <a:schemeClr val="tx1"/>
                </a:solidFill>
              </a:rPr>
              <a:t>交通事故減少</a:t>
            </a:r>
            <a:r>
              <a:rPr lang="ja-JP" altLang="en-US" dirty="0">
                <a:solidFill>
                  <a:schemeClr val="tx1"/>
                </a:solidFill>
              </a:rPr>
              <a:t>便益　</a:t>
            </a:r>
            <a:endParaRPr lang="en-US" altLang="ja-JP" dirty="0">
              <a:solidFill>
                <a:schemeClr val="tx1"/>
              </a:solidFill>
            </a:endParaRPr>
          </a:p>
          <a:p>
            <a:pPr eaLnBrk="1" hangingPunct="1">
              <a:defRPr/>
            </a:pPr>
            <a:endParaRPr lang="en-US" altLang="ja-JP" sz="700" b="1" dirty="0">
              <a:solidFill>
                <a:schemeClr val="tx1"/>
              </a:solidFill>
            </a:endParaRPr>
          </a:p>
          <a:p>
            <a:pPr eaLnBrk="1" hangingPunct="1">
              <a:defRPr/>
            </a:pPr>
            <a:r>
              <a:rPr lang="ja-JP" altLang="en-US" sz="2000" b="1" dirty="0">
                <a:solidFill>
                  <a:schemeClr val="tx1"/>
                </a:solidFill>
              </a:rPr>
              <a:t>　　　</a:t>
            </a:r>
            <a:endParaRPr lang="ja-JP" altLang="en-US" b="1" u="sng" dirty="0">
              <a:solidFill>
                <a:schemeClr val="tx1"/>
              </a:solidFill>
            </a:endParaRPr>
          </a:p>
        </p:txBody>
      </p:sp>
      <p:sp>
        <p:nvSpPr>
          <p:cNvPr id="11"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29700"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F0815094-8269-4BE6-BBEA-8278F737AB0B}" type="slidenum">
              <a:rPr lang="ja-JP" altLang="en-US" sz="2000" smtClean="0">
                <a:latin typeface="Arial" panose="020B0604020202020204" pitchFamily="34" charset="0"/>
              </a:rPr>
              <a:pPr>
                <a:spcBef>
                  <a:spcPct val="0"/>
                </a:spcBef>
                <a:buFontTx/>
                <a:buNone/>
              </a:pPr>
              <a:t>8</a:t>
            </a:fld>
            <a:endParaRPr lang="ja-JP" altLang="en-US" sz="2000" smtClean="0">
              <a:latin typeface="Arial" panose="020B0604020202020204" pitchFamily="34" charset="0"/>
            </a:endParaRPr>
          </a:p>
        </p:txBody>
      </p:sp>
      <p:sp>
        <p:nvSpPr>
          <p:cNvPr id="29701" name="正方形/長方形 4"/>
          <p:cNvSpPr>
            <a:spLocks noChangeArrowheads="1"/>
          </p:cNvSpPr>
          <p:nvPr/>
        </p:nvSpPr>
        <p:spPr bwMode="auto">
          <a:xfrm>
            <a:off x="149225" y="549275"/>
            <a:ext cx="431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000" b="1">
                <a:latin typeface="HGSｺﾞｼｯｸM" panose="020B0600000000000000" pitchFamily="50" charset="-128"/>
                <a:ea typeface="HGSｺﾞｼｯｸM" panose="020B0600000000000000" pitchFamily="50" charset="-128"/>
              </a:rPr>
              <a:t>■</a:t>
            </a:r>
            <a:r>
              <a:rPr lang="ja-JP" altLang="en-US" sz="2000" b="1">
                <a:latin typeface="Arial" panose="020B0604020202020204" pitchFamily="34" charset="0"/>
              </a:rPr>
              <a:t>事業の投資効果（費用便益分析）①</a:t>
            </a:r>
          </a:p>
        </p:txBody>
      </p:sp>
      <p:grpSp>
        <p:nvGrpSpPr>
          <p:cNvPr id="29702" name="グループ化 16"/>
          <p:cNvGrpSpPr>
            <a:grpSpLocks/>
          </p:cNvGrpSpPr>
          <p:nvPr/>
        </p:nvGrpSpPr>
        <p:grpSpPr bwMode="auto">
          <a:xfrm>
            <a:off x="712788" y="4681538"/>
            <a:ext cx="7675562" cy="2011362"/>
            <a:chOff x="712787" y="4812249"/>
            <a:chExt cx="7675636" cy="2011700"/>
          </a:xfrm>
        </p:grpSpPr>
        <p:grpSp>
          <p:nvGrpSpPr>
            <p:cNvPr id="29715" name="グループ化 12"/>
            <p:cNvGrpSpPr>
              <a:grpSpLocks/>
            </p:cNvGrpSpPr>
            <p:nvPr/>
          </p:nvGrpSpPr>
          <p:grpSpPr bwMode="auto">
            <a:xfrm>
              <a:off x="3039442" y="4849813"/>
              <a:ext cx="5051425" cy="1966912"/>
              <a:chOff x="2562225" y="4849813"/>
              <a:chExt cx="5051425" cy="1966912"/>
            </a:xfrm>
          </p:grpSpPr>
          <p:grpSp>
            <p:nvGrpSpPr>
              <p:cNvPr id="29718" name="グループ化 9"/>
              <p:cNvGrpSpPr>
                <a:grpSpLocks/>
              </p:cNvGrpSpPr>
              <p:nvPr/>
            </p:nvGrpSpPr>
            <p:grpSpPr bwMode="auto">
              <a:xfrm>
                <a:off x="2644775" y="4849813"/>
                <a:ext cx="4968875" cy="1966912"/>
                <a:chOff x="2644775" y="4849813"/>
                <a:chExt cx="4968875" cy="1966912"/>
              </a:xfrm>
            </p:grpSpPr>
            <p:pic>
              <p:nvPicPr>
                <p:cNvPr id="29720" name="図 6"/>
                <p:cNvPicPr>
                  <a:picLocks noChangeAspect="1"/>
                </p:cNvPicPr>
                <p:nvPr/>
              </p:nvPicPr>
              <p:blipFill>
                <a:blip r:embed="rId3">
                  <a:extLst>
                    <a:ext uri="{28A0092B-C50C-407E-A947-70E740481C1C}">
                      <a14:useLocalDpi xmlns:a14="http://schemas.microsoft.com/office/drawing/2010/main" val="0"/>
                    </a:ext>
                  </a:extLst>
                </a:blip>
                <a:srcRect l="7687" t="32166" r="45528" b="23299"/>
                <a:stretch>
                  <a:fillRect/>
                </a:stretch>
              </p:blipFill>
              <p:spPr bwMode="auto">
                <a:xfrm>
                  <a:off x="2644775" y="4849813"/>
                  <a:ext cx="49688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1" name="テキスト ボックス 17"/>
                <p:cNvSpPr txBox="1">
                  <a:spLocks noChangeArrowheads="1"/>
                </p:cNvSpPr>
                <p:nvPr/>
              </p:nvSpPr>
              <p:spPr bwMode="auto">
                <a:xfrm>
                  <a:off x="3783891" y="6585423"/>
                  <a:ext cx="8051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整備なし</a:t>
                  </a:r>
                </a:p>
              </p:txBody>
            </p:sp>
            <p:sp>
              <p:nvSpPr>
                <p:cNvPr id="29722" name="テキスト ボックス 18"/>
                <p:cNvSpPr txBox="1">
                  <a:spLocks noChangeArrowheads="1"/>
                </p:cNvSpPr>
                <p:nvPr/>
              </p:nvSpPr>
              <p:spPr bwMode="auto">
                <a:xfrm>
                  <a:off x="6196051" y="6585423"/>
                  <a:ext cx="805171" cy="2308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整備あり</a:t>
                  </a:r>
                </a:p>
              </p:txBody>
            </p:sp>
          </p:grpSp>
          <p:sp>
            <p:nvSpPr>
              <p:cNvPr id="29719" name="テキスト ボックス 12"/>
              <p:cNvSpPr txBox="1">
                <a:spLocks noChangeArrowheads="1"/>
              </p:cNvSpPr>
              <p:nvPr/>
            </p:nvSpPr>
            <p:spPr bwMode="auto">
              <a:xfrm rot="5400000">
                <a:off x="1906587" y="5541963"/>
                <a:ext cx="1814513" cy="503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400">
                  <a:solidFill>
                    <a:schemeClr val="tx2"/>
                  </a:solidFill>
                  <a:latin typeface="Meiryo UI" panose="020B0604030504040204" pitchFamily="50" charset="-128"/>
                  <a:ea typeface="Meiryo UI" panose="020B0604030504040204" pitchFamily="50" charset="-128"/>
                </a:endParaRPr>
              </a:p>
            </p:txBody>
          </p:sp>
        </p:grpSp>
        <p:sp>
          <p:nvSpPr>
            <p:cNvPr id="26" name="正方形/長方形 25"/>
            <p:cNvSpPr/>
            <p:nvPr/>
          </p:nvSpPr>
          <p:spPr>
            <a:xfrm>
              <a:off x="712787" y="4812249"/>
              <a:ext cx="7675636" cy="2011700"/>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正方形/長方形 5"/>
            <p:cNvSpPr/>
            <p:nvPr/>
          </p:nvSpPr>
          <p:spPr>
            <a:xfrm>
              <a:off x="719125" y="4812249"/>
              <a:ext cx="1404951" cy="33819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便益の考え方</a:t>
              </a:r>
            </a:p>
          </p:txBody>
        </p:sp>
      </p:grpSp>
      <p:grpSp>
        <p:nvGrpSpPr>
          <p:cNvPr id="29703" name="グループ化 19"/>
          <p:cNvGrpSpPr>
            <a:grpSpLocks/>
          </p:cNvGrpSpPr>
          <p:nvPr/>
        </p:nvGrpSpPr>
        <p:grpSpPr bwMode="auto">
          <a:xfrm>
            <a:off x="712788" y="2862263"/>
            <a:ext cx="7675562" cy="1790700"/>
            <a:chOff x="712787" y="2921001"/>
            <a:chExt cx="7675635" cy="1791443"/>
          </a:xfrm>
        </p:grpSpPr>
        <p:sp>
          <p:nvSpPr>
            <p:cNvPr id="16" name="正方形/長方形 15"/>
            <p:cNvSpPr/>
            <p:nvPr/>
          </p:nvSpPr>
          <p:spPr>
            <a:xfrm>
              <a:off x="712787" y="2921001"/>
              <a:ext cx="7675635" cy="1791443"/>
            </a:xfrm>
            <a:prstGeom prst="rect">
              <a:avLst/>
            </a:prstGeom>
            <a:noFill/>
            <a:ln w="25400" cmpd="sng">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grpSp>
          <p:nvGrpSpPr>
            <p:cNvPr id="29705" name="グループ化 6"/>
            <p:cNvGrpSpPr>
              <a:grpSpLocks/>
            </p:cNvGrpSpPr>
            <p:nvPr/>
          </p:nvGrpSpPr>
          <p:grpSpPr bwMode="auto">
            <a:xfrm>
              <a:off x="2124075" y="3016459"/>
              <a:ext cx="5600700" cy="1614487"/>
              <a:chOff x="2124075" y="2944813"/>
              <a:chExt cx="5600700" cy="1614487"/>
            </a:xfrm>
          </p:grpSpPr>
          <p:pic>
            <p:nvPicPr>
              <p:cNvPr id="29707" name="図 9"/>
              <p:cNvPicPr>
                <a:picLocks noChangeAspect="1"/>
              </p:cNvPicPr>
              <p:nvPr/>
            </p:nvPicPr>
            <p:blipFill>
              <a:blip r:embed="rId4">
                <a:extLst>
                  <a:ext uri="{28A0092B-C50C-407E-A947-70E740481C1C}">
                    <a14:useLocalDpi xmlns:a14="http://schemas.microsoft.com/office/drawing/2010/main" val="0"/>
                  </a:ext>
                </a:extLst>
              </a:blip>
              <a:srcRect l="9006" t="46230" r="30006" b="27986"/>
              <a:stretch>
                <a:fillRect/>
              </a:stretch>
            </p:blipFill>
            <p:spPr bwMode="auto">
              <a:xfrm>
                <a:off x="2124075" y="3090863"/>
                <a:ext cx="56007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bwMode="auto">
              <a:xfrm>
                <a:off x="3868767" y="2944645"/>
                <a:ext cx="3856073" cy="308103"/>
              </a:xfrm>
              <a:prstGeom prst="rect">
                <a:avLst/>
              </a:prstGeom>
              <a:solidFill>
                <a:schemeClr val="accent5">
                  <a:lumMod val="20000"/>
                  <a:lumOff val="80000"/>
                </a:schemeClr>
              </a:solidFill>
              <a:ln>
                <a:noFill/>
              </a:ln>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整備効果を貨幣価値に換算したもの（</a:t>
                </a:r>
                <a:r>
                  <a:rPr lang="en-US" altLang="ja-JP" sz="1400" dirty="0">
                    <a:latin typeface="Meiryo UI" pitchFamily="50" charset="-128"/>
                    <a:ea typeface="Meiryo UI" pitchFamily="50" charset="-128"/>
                    <a:cs typeface="Meiryo UI" pitchFamily="50" charset="-128"/>
                  </a:rPr>
                  <a:t>B</a:t>
                </a:r>
                <a:r>
                  <a:rPr lang="ja-JP" altLang="en-US" sz="1400" dirty="0">
                    <a:latin typeface="Meiryo UI" pitchFamily="50" charset="-128"/>
                    <a:ea typeface="Meiryo UI" pitchFamily="50" charset="-128"/>
                    <a:cs typeface="Meiryo UI" pitchFamily="50" charset="-128"/>
                  </a:rPr>
                  <a:t>）</a:t>
                </a:r>
              </a:p>
            </p:txBody>
          </p:sp>
          <p:sp>
            <p:nvSpPr>
              <p:cNvPr id="12" name="テキスト ボックス 11"/>
              <p:cNvSpPr txBox="1"/>
              <p:nvPr/>
            </p:nvSpPr>
            <p:spPr bwMode="auto">
              <a:xfrm>
                <a:off x="3851303" y="4251699"/>
                <a:ext cx="3856074" cy="308103"/>
              </a:xfrm>
              <a:prstGeom prst="rect">
                <a:avLst/>
              </a:prstGeom>
              <a:solidFill>
                <a:schemeClr val="accent5">
                  <a:lumMod val="20000"/>
                  <a:lumOff val="80000"/>
                </a:schemeClr>
              </a:solidFill>
              <a:ln>
                <a:noFill/>
              </a:ln>
            </p:spPr>
            <p:txBody>
              <a:bodyPr>
                <a:spAutoFit/>
              </a:bodyPr>
              <a:lstStyle/>
              <a:p>
                <a:pPr algn="ctr" eaLnBrk="1" hangingPunct="1">
                  <a:defRPr/>
                </a:pPr>
                <a:r>
                  <a:rPr lang="ja-JP" altLang="en-US" sz="1400" dirty="0">
                    <a:latin typeface="Meiryo UI" pitchFamily="50" charset="-128"/>
                    <a:ea typeface="Meiryo UI" pitchFamily="50" charset="-128"/>
                    <a:cs typeface="Meiryo UI" pitchFamily="50" charset="-128"/>
                  </a:rPr>
                  <a:t>事業</a:t>
                </a:r>
                <a:r>
                  <a:rPr lang="zh-TW" altLang="en-US" sz="1400" dirty="0">
                    <a:latin typeface="Meiryo UI" pitchFamily="50" charset="-128"/>
                    <a:ea typeface="Meiryo UI" pitchFamily="50" charset="-128"/>
                    <a:cs typeface="Meiryo UI" pitchFamily="50" charset="-128"/>
                  </a:rPr>
                  <a:t>費、維持管理費</a:t>
                </a:r>
                <a:r>
                  <a:rPr lang="ja-JP" altLang="en-US" sz="1400" dirty="0">
                    <a:latin typeface="Meiryo UI" pitchFamily="50" charset="-128"/>
                    <a:ea typeface="Meiryo UI" pitchFamily="50" charset="-128"/>
                    <a:cs typeface="Meiryo UI" pitchFamily="50" charset="-128"/>
                  </a:rPr>
                  <a:t>（</a:t>
                </a:r>
                <a:r>
                  <a:rPr lang="en-US" altLang="ja-JP" sz="1400" dirty="0">
                    <a:latin typeface="Meiryo UI" pitchFamily="50" charset="-128"/>
                    <a:ea typeface="Meiryo UI" pitchFamily="50" charset="-128"/>
                    <a:cs typeface="Meiryo UI" pitchFamily="50" charset="-128"/>
                  </a:rPr>
                  <a:t>C</a:t>
                </a:r>
                <a:r>
                  <a:rPr lang="ja-JP" altLang="en-US" sz="1400" dirty="0">
                    <a:latin typeface="Meiryo UI" pitchFamily="50" charset="-128"/>
                    <a:ea typeface="Meiryo UI" pitchFamily="50" charset="-128"/>
                    <a:cs typeface="Meiryo UI" pitchFamily="50" charset="-128"/>
                  </a:rPr>
                  <a:t>）</a:t>
                </a:r>
              </a:p>
            </p:txBody>
          </p:sp>
          <p:grpSp>
            <p:nvGrpSpPr>
              <p:cNvPr id="29710" name="グループ化 4"/>
              <p:cNvGrpSpPr>
                <a:grpSpLocks/>
              </p:cNvGrpSpPr>
              <p:nvPr/>
            </p:nvGrpSpPr>
            <p:grpSpPr bwMode="auto">
              <a:xfrm>
                <a:off x="4211960" y="3789040"/>
                <a:ext cx="3096344" cy="432048"/>
                <a:chOff x="4211960" y="3789040"/>
                <a:chExt cx="3096344" cy="432048"/>
              </a:xfrm>
            </p:grpSpPr>
            <p:sp>
              <p:nvSpPr>
                <p:cNvPr id="3" name="正方形/長方形 2"/>
                <p:cNvSpPr/>
                <p:nvPr/>
              </p:nvSpPr>
              <p:spPr>
                <a:xfrm>
                  <a:off x="4211670" y="3789545"/>
                  <a:ext cx="3097241" cy="431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29712" name="テキスト ボックス 3"/>
                <p:cNvSpPr txBox="1">
                  <a:spLocks noChangeArrowheads="1"/>
                </p:cNvSpPr>
                <p:nvPr/>
              </p:nvSpPr>
              <p:spPr bwMode="auto">
                <a:xfrm>
                  <a:off x="4355976"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a:solidFill>
                        <a:schemeClr val="tx2"/>
                      </a:solidFill>
                      <a:latin typeface="Arial" panose="020B0604020202020204" pitchFamily="34" charset="0"/>
                    </a:rPr>
                    <a:t>事業費</a:t>
                  </a:r>
                </a:p>
              </p:txBody>
            </p:sp>
            <p:sp>
              <p:nvSpPr>
                <p:cNvPr id="29713" name="テキスト ボックス 13"/>
                <p:cNvSpPr txBox="1">
                  <a:spLocks noChangeArrowheads="1"/>
                </p:cNvSpPr>
                <p:nvPr/>
              </p:nvSpPr>
              <p:spPr bwMode="auto">
                <a:xfrm>
                  <a:off x="5940152" y="3840014"/>
                  <a:ext cx="972000" cy="36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a:solidFill>
                        <a:schemeClr val="tx2"/>
                      </a:solidFill>
                      <a:latin typeface="Arial" panose="020B0604020202020204" pitchFamily="34" charset="0"/>
                    </a:rPr>
                    <a:t>維持管理費</a:t>
                  </a:r>
                </a:p>
              </p:txBody>
            </p:sp>
            <p:sp>
              <p:nvSpPr>
                <p:cNvPr id="29714" name="テキスト ボックス 14"/>
                <p:cNvSpPr txBox="1">
                  <a:spLocks noChangeArrowheads="1"/>
                </p:cNvSpPr>
                <p:nvPr/>
              </p:nvSpPr>
              <p:spPr bwMode="auto">
                <a:xfrm>
                  <a:off x="5471025" y="3899516"/>
                  <a:ext cx="33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solidFill>
                        <a:schemeClr val="tx2"/>
                      </a:solidFill>
                      <a:latin typeface="Arial" panose="020B0604020202020204" pitchFamily="34" charset="0"/>
                    </a:rPr>
                    <a:t>＋</a:t>
                  </a:r>
                </a:p>
              </p:txBody>
            </p:sp>
          </p:grpSp>
        </p:grpSp>
        <p:sp>
          <p:nvSpPr>
            <p:cNvPr id="9" name="正方形/長方形 8"/>
            <p:cNvSpPr/>
            <p:nvPr/>
          </p:nvSpPr>
          <p:spPr>
            <a:xfrm>
              <a:off x="712787" y="2921001"/>
              <a:ext cx="1219212" cy="33827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600" b="1" dirty="0">
                  <a:solidFill>
                    <a:schemeClr val="tx1"/>
                  </a:solidFill>
                </a:rPr>
                <a:t>費用便益比</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4925" y="630238"/>
            <a:ext cx="8713788" cy="10699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000" b="1" u="sng" dirty="0">
                <a:solidFill>
                  <a:schemeClr val="tx1"/>
                </a:solidFill>
              </a:rPr>
              <a:t>◆走行時間短縮便益とは</a:t>
            </a:r>
            <a:endParaRPr lang="en-US" altLang="ja-JP" sz="2000" b="1" u="sng" dirty="0">
              <a:solidFill>
                <a:schemeClr val="tx1"/>
              </a:solidFill>
            </a:endParaRPr>
          </a:p>
          <a:p>
            <a:pPr eaLnBrk="1" hangingPunct="1">
              <a:defRPr/>
            </a:pPr>
            <a:r>
              <a:rPr lang="ja-JP" altLang="en-US" b="1" dirty="0">
                <a:solidFill>
                  <a:schemeClr val="tx1"/>
                </a:solidFill>
              </a:rPr>
              <a:t>　　</a:t>
            </a:r>
            <a:r>
              <a:rPr lang="ja-JP" altLang="en-US" dirty="0">
                <a:solidFill>
                  <a:schemeClr val="tx1"/>
                </a:solidFill>
              </a:rPr>
              <a:t>道路整備・改良に伴い自動車交通が円滑化し、走行時間が短縮されることにより</a:t>
            </a:r>
            <a:endParaRPr lang="en-US" altLang="ja-JP" dirty="0">
              <a:solidFill>
                <a:schemeClr val="tx1"/>
              </a:solidFill>
            </a:endParaRPr>
          </a:p>
          <a:p>
            <a:pPr eaLnBrk="1" hangingPunct="1">
              <a:defRPr/>
            </a:pPr>
            <a:r>
              <a:rPr lang="ja-JP" altLang="en-US" dirty="0">
                <a:solidFill>
                  <a:schemeClr val="tx1"/>
                </a:solidFill>
              </a:rPr>
              <a:t>　　道路利用者の得られる利益を貨幣換算したもの。　</a:t>
            </a:r>
          </a:p>
        </p:txBody>
      </p:sp>
      <p:sp>
        <p:nvSpPr>
          <p:cNvPr id="11" name="タイトル 2"/>
          <p:cNvSpPr txBox="1">
            <a:spLocks/>
          </p:cNvSpPr>
          <p:nvPr/>
        </p:nvSpPr>
        <p:spPr>
          <a:xfrm>
            <a:off x="0" y="0"/>
            <a:ext cx="9144000" cy="554038"/>
          </a:xfrm>
          <a:prstGeom prst="rect">
            <a:avLst/>
          </a:prstGeom>
          <a:gradFill>
            <a:gsLst>
              <a:gs pos="0">
                <a:schemeClr val="accent1"/>
              </a:gs>
              <a:gs pos="50000">
                <a:schemeClr val="bg1"/>
              </a:gs>
              <a:gs pos="100000">
                <a:schemeClr val="accent1"/>
              </a:gs>
            </a:gsLst>
            <a:lin ang="5400000" scaled="0"/>
          </a:gradFill>
        </p:spPr>
        <p:txBody>
          <a:bodyPr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800" dirty="0">
                <a:latin typeface="Meiryo UI" panose="020B0604030504040204" pitchFamily="50" charset="-128"/>
                <a:ea typeface="Meiryo UI" panose="020B0604030504040204" pitchFamily="50" charset="-128"/>
                <a:cs typeface="Meiryo UI" panose="020B0604030504040204" pitchFamily="50" charset="-128"/>
              </a:rPr>
              <a:t>２．事業の必要性等に関する視点</a:t>
            </a:r>
          </a:p>
        </p:txBody>
      </p:sp>
      <p:sp>
        <p:nvSpPr>
          <p:cNvPr id="13" name="テキスト ボックス 12"/>
          <p:cNvSpPr txBox="1"/>
          <p:nvPr/>
        </p:nvSpPr>
        <p:spPr bwMode="auto">
          <a:xfrm>
            <a:off x="12700" y="1876425"/>
            <a:ext cx="9023350" cy="831850"/>
          </a:xfrm>
          <a:prstGeom prst="rect">
            <a:avLst/>
          </a:prstGeom>
          <a:solidFill>
            <a:schemeClr val="accent5">
              <a:lumMod val="20000"/>
              <a:lumOff val="80000"/>
            </a:schemeClr>
          </a:solidFill>
          <a:ln>
            <a:noFill/>
          </a:ln>
        </p:spPr>
        <p:txBody>
          <a:bodyPr lIns="0" rIns="0">
            <a:spAutoFit/>
          </a:bodyPr>
          <a:lstStyle/>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○整備の有無による走行時間費用の年間の総和の差により算出</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走行時間費用</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p>
          <a:p>
            <a:pPr eaLnBrk="1" hangingPunct="1">
              <a:defRPr/>
            </a:pPr>
            <a:r>
              <a:rPr lang="ja-JP" altLang="en-US" sz="1600" dirty="0">
                <a:solidFill>
                  <a:schemeClr val="tx1"/>
                </a:solidFill>
                <a:latin typeface="Meiryo UI" pitchFamily="50" charset="-128"/>
                <a:ea typeface="Meiryo UI" pitchFamily="50" charset="-128"/>
                <a:cs typeface="Meiryo UI" pitchFamily="50" charset="-128"/>
              </a:rPr>
              <a:t>　　　　　　　　　　＝交通量（台</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走行時間（分）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時間価値原単位（円</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台・分）</a:t>
            </a:r>
            <a:r>
              <a:rPr lang="en-US" altLang="ja-JP" sz="1600" dirty="0">
                <a:solidFill>
                  <a:schemeClr val="tx1"/>
                </a:solidFill>
                <a:latin typeface="Meiryo UI" pitchFamily="50" charset="-128"/>
                <a:ea typeface="Meiryo UI" pitchFamily="50" charset="-128"/>
                <a:cs typeface="Meiryo UI" pitchFamily="50" charset="-128"/>
              </a:rPr>
              <a:t>×365(</a:t>
            </a:r>
            <a:r>
              <a:rPr lang="ja-JP" altLang="en-US" sz="1600" dirty="0">
                <a:solidFill>
                  <a:schemeClr val="tx1"/>
                </a:solidFill>
                <a:latin typeface="Meiryo UI" pitchFamily="50" charset="-128"/>
                <a:ea typeface="Meiryo UI" pitchFamily="50" charset="-128"/>
                <a:cs typeface="Meiryo UI" pitchFamily="50" charset="-128"/>
              </a:rPr>
              <a:t>日</a:t>
            </a:r>
            <a:r>
              <a:rPr lang="en-US" altLang="ja-JP" sz="1600" dirty="0">
                <a:solidFill>
                  <a:schemeClr val="tx1"/>
                </a:solidFill>
                <a:latin typeface="Meiryo UI" pitchFamily="50" charset="-128"/>
                <a:ea typeface="Meiryo UI" pitchFamily="50" charset="-128"/>
                <a:cs typeface="Meiryo UI" pitchFamily="50" charset="-128"/>
              </a:rPr>
              <a:t>/</a:t>
            </a:r>
            <a:r>
              <a:rPr lang="ja-JP" altLang="en-US" sz="1600" dirty="0">
                <a:solidFill>
                  <a:schemeClr val="tx1"/>
                </a:solidFill>
                <a:latin typeface="Meiryo UI" pitchFamily="50" charset="-128"/>
                <a:ea typeface="Meiryo UI" pitchFamily="50" charset="-128"/>
                <a:cs typeface="Meiryo UI" pitchFamily="50" charset="-128"/>
              </a:rPr>
              <a:t>年</a:t>
            </a:r>
            <a:r>
              <a:rPr lang="en-US" altLang="ja-JP" sz="1600" dirty="0">
                <a:solidFill>
                  <a:schemeClr val="tx1"/>
                </a:solidFill>
                <a:latin typeface="Meiryo UI" pitchFamily="50" charset="-128"/>
                <a:ea typeface="Meiryo UI" pitchFamily="50" charset="-128"/>
                <a:cs typeface="Meiryo UI" pitchFamily="50" charset="-128"/>
              </a:rPr>
              <a:t>)</a:t>
            </a:r>
            <a:endParaRPr lang="ja-JP" altLang="en-US" sz="1600" dirty="0">
              <a:solidFill>
                <a:schemeClr val="tx1"/>
              </a:solidFill>
              <a:latin typeface="Meiryo UI" pitchFamily="50" charset="-128"/>
              <a:ea typeface="Meiryo UI" pitchFamily="50" charset="-128"/>
              <a:cs typeface="Meiryo UI" pitchFamily="50" charset="-128"/>
            </a:endParaRPr>
          </a:p>
        </p:txBody>
      </p:sp>
      <p:sp>
        <p:nvSpPr>
          <p:cNvPr id="31749" name="スライド番号プレースホルダー 3"/>
          <p:cNvSpPr>
            <a:spLocks noGrp="1"/>
          </p:cNvSpPr>
          <p:nvPr>
            <p:ph type="sldNum" sz="quarter" idx="12"/>
          </p:nvPr>
        </p:nvSpPr>
        <p:spPr bwMode="auto">
          <a:xfrm>
            <a:off x="8532813" y="6477000"/>
            <a:ext cx="6064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C23E186E-54BC-45F8-8FB7-12EB847D4C34}" type="slidenum">
              <a:rPr lang="ja-JP" altLang="en-US" sz="2000" smtClean="0">
                <a:latin typeface="Arial" panose="020B0604020202020204" pitchFamily="34" charset="0"/>
              </a:rPr>
              <a:pPr>
                <a:spcBef>
                  <a:spcPct val="0"/>
                </a:spcBef>
                <a:buFontTx/>
                <a:buNone/>
              </a:pPr>
              <a:t>9</a:t>
            </a:fld>
            <a:endParaRPr lang="ja-JP" altLang="en-US" sz="2000" smtClean="0">
              <a:latin typeface="Arial" panose="020B0604020202020204" pitchFamily="34" charset="0"/>
            </a:endParaRPr>
          </a:p>
        </p:txBody>
      </p:sp>
      <p:grpSp>
        <p:nvGrpSpPr>
          <p:cNvPr id="31750" name="グループ化 1"/>
          <p:cNvGrpSpPr>
            <a:grpSpLocks/>
          </p:cNvGrpSpPr>
          <p:nvPr/>
        </p:nvGrpSpPr>
        <p:grpSpPr bwMode="auto">
          <a:xfrm>
            <a:off x="4284663" y="2898775"/>
            <a:ext cx="4751387" cy="1609725"/>
            <a:chOff x="1190624" y="4381641"/>
            <a:chExt cx="6762750" cy="1885950"/>
          </a:xfrm>
        </p:grpSpPr>
        <p:grpSp>
          <p:nvGrpSpPr>
            <p:cNvPr id="31757" name="グループ化 3"/>
            <p:cNvGrpSpPr>
              <a:grpSpLocks/>
            </p:cNvGrpSpPr>
            <p:nvPr/>
          </p:nvGrpSpPr>
          <p:grpSpPr bwMode="auto">
            <a:xfrm>
              <a:off x="1190624" y="4381641"/>
              <a:ext cx="6762750" cy="1885950"/>
              <a:chOff x="1049338" y="1109663"/>
              <a:chExt cx="6762750" cy="1885950"/>
            </a:xfrm>
          </p:grpSpPr>
          <p:pic>
            <p:nvPicPr>
              <p:cNvPr id="31759" name="図 4"/>
              <p:cNvPicPr>
                <a:picLocks noChangeAspect="1"/>
              </p:cNvPicPr>
              <p:nvPr/>
            </p:nvPicPr>
            <p:blipFill>
              <a:blip r:embed="rId2">
                <a:extLst>
                  <a:ext uri="{28A0092B-C50C-407E-A947-70E740481C1C}">
                    <a14:useLocalDpi xmlns:a14="http://schemas.microsoft.com/office/drawing/2010/main" val="0"/>
                  </a:ext>
                </a:extLst>
              </a:blip>
              <a:srcRect l="13544" t="41541" r="34473" b="32674"/>
              <a:stretch>
                <a:fillRect/>
              </a:stretch>
            </p:blipFill>
            <p:spPr bwMode="auto">
              <a:xfrm>
                <a:off x="1049338" y="1109663"/>
                <a:ext cx="67627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矢印 7"/>
              <p:cNvSpPr/>
              <p:nvPr/>
            </p:nvSpPr>
            <p:spPr>
              <a:xfrm>
                <a:off x="3758505" y="2657109"/>
                <a:ext cx="1254036" cy="230629"/>
              </a:xfrm>
              <a:prstGeom prst="rightArrow">
                <a:avLst/>
              </a:prstGeom>
              <a:solidFill>
                <a:schemeClr val="accent2">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31761" name="テキスト ボックス 11"/>
              <p:cNvSpPr txBox="1">
                <a:spLocks noChangeArrowheads="1"/>
              </p:cNvSpPr>
              <p:nvPr/>
            </p:nvSpPr>
            <p:spPr bwMode="auto">
              <a:xfrm>
                <a:off x="197971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Arial" panose="020B0604020202020204" pitchFamily="34" charset="0"/>
                  </a:rPr>
                  <a:t>整備なし</a:t>
                </a:r>
              </a:p>
            </p:txBody>
          </p:sp>
          <p:sp>
            <p:nvSpPr>
              <p:cNvPr id="31762" name="テキスト ボックス 14"/>
              <p:cNvSpPr txBox="1">
                <a:spLocks noChangeArrowheads="1"/>
              </p:cNvSpPr>
              <p:nvPr/>
            </p:nvSpPr>
            <p:spPr bwMode="auto">
              <a:xfrm>
                <a:off x="5857850" y="2613512"/>
                <a:ext cx="1215681" cy="3497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b="1">
                    <a:latin typeface="Arial" panose="020B0604020202020204" pitchFamily="34" charset="0"/>
                  </a:rPr>
                  <a:t>整備あり</a:t>
                </a:r>
              </a:p>
            </p:txBody>
          </p:sp>
        </p:grpSp>
        <p:sp>
          <p:nvSpPr>
            <p:cNvPr id="14" name="正方形/長方形 13"/>
            <p:cNvSpPr/>
            <p:nvPr/>
          </p:nvSpPr>
          <p:spPr bwMode="auto">
            <a:xfrm>
              <a:off x="3899791" y="5395293"/>
              <a:ext cx="1254036" cy="43149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spAutoFit/>
            </a:bodyPr>
            <a:lstStyle/>
            <a:p>
              <a:pPr algn="ctr" eaLnBrk="1" hangingPunct="1">
                <a:defRPr/>
              </a:pPr>
              <a:r>
                <a:rPr lang="ja-JP" altLang="en-US" sz="900" b="1" dirty="0">
                  <a:solidFill>
                    <a:schemeClr val="tx1"/>
                  </a:solidFill>
                </a:rPr>
                <a:t>渋滞解消による</a:t>
              </a:r>
              <a:endParaRPr lang="en-US" altLang="ja-JP" sz="900" b="1" dirty="0">
                <a:solidFill>
                  <a:schemeClr val="tx1"/>
                </a:solidFill>
              </a:endParaRPr>
            </a:p>
            <a:p>
              <a:pPr algn="ctr" eaLnBrk="1" hangingPunct="1">
                <a:defRPr/>
              </a:pPr>
              <a:r>
                <a:rPr lang="ja-JP" altLang="en-US" sz="900" b="1" dirty="0">
                  <a:solidFill>
                    <a:schemeClr val="tx1"/>
                  </a:solidFill>
                </a:rPr>
                <a:t>走行時間短縮</a:t>
              </a:r>
            </a:p>
          </p:txBody>
        </p:sp>
      </p:grpSp>
      <p:grpSp>
        <p:nvGrpSpPr>
          <p:cNvPr id="31751" name="グループ化 9"/>
          <p:cNvGrpSpPr>
            <a:grpSpLocks/>
          </p:cNvGrpSpPr>
          <p:nvPr/>
        </p:nvGrpSpPr>
        <p:grpSpPr bwMode="auto">
          <a:xfrm>
            <a:off x="136525" y="3067050"/>
            <a:ext cx="4489450" cy="1441450"/>
            <a:chOff x="1434599" y="3226719"/>
            <a:chExt cx="6264696" cy="2411405"/>
          </a:xfrm>
        </p:grpSpPr>
        <p:pic>
          <p:nvPicPr>
            <p:cNvPr id="31755" name="図 3"/>
            <p:cNvPicPr>
              <a:picLocks noChangeAspect="1"/>
            </p:cNvPicPr>
            <p:nvPr/>
          </p:nvPicPr>
          <p:blipFill>
            <a:blip r:embed="rId3">
              <a:extLst>
                <a:ext uri="{28A0092B-C50C-407E-A947-70E740481C1C}">
                  <a14:useLocalDpi xmlns:a14="http://schemas.microsoft.com/office/drawing/2010/main" val="0"/>
                </a:ext>
              </a:extLst>
            </a:blip>
            <a:srcRect l="7834" t="32321" r="39011" b="24861"/>
            <a:stretch>
              <a:fillRect/>
            </a:stretch>
          </p:blipFill>
          <p:spPr bwMode="auto">
            <a:xfrm>
              <a:off x="1434599" y="3226719"/>
              <a:ext cx="6264696" cy="241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3441606" y="4520062"/>
              <a:ext cx="1911752" cy="7223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spAutoFit/>
            </a:bodyPr>
            <a:lstStyle/>
            <a:p>
              <a:pPr algn="ctr" eaLnBrk="1" hangingPunct="1">
                <a:defRPr/>
              </a:pPr>
              <a:r>
                <a:rPr lang="ja-JP" altLang="en-US" sz="1100" b="1" dirty="0">
                  <a:solidFill>
                    <a:schemeClr val="tx1"/>
                  </a:solidFill>
                </a:rPr>
                <a:t>バイパス整備による</a:t>
              </a:r>
            </a:p>
            <a:p>
              <a:pPr algn="ctr" eaLnBrk="1" hangingPunct="1">
                <a:defRPr/>
              </a:pPr>
              <a:r>
                <a:rPr lang="ja-JP" altLang="en-US" sz="1100" b="1" dirty="0">
                  <a:solidFill>
                    <a:schemeClr val="tx1"/>
                  </a:solidFill>
                </a:rPr>
                <a:t>走行時間短縮</a:t>
              </a:r>
            </a:p>
          </p:txBody>
        </p:sp>
      </p:grpSp>
      <p:sp>
        <p:nvSpPr>
          <p:cNvPr id="31752" name="テキスト ボックス 15"/>
          <p:cNvSpPr txBox="1">
            <a:spLocks noChangeArrowheads="1"/>
          </p:cNvSpPr>
          <p:nvPr/>
        </p:nvSpPr>
        <p:spPr bwMode="auto">
          <a:xfrm>
            <a:off x="49213" y="3027363"/>
            <a:ext cx="703262"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例①</a:t>
            </a:r>
          </a:p>
        </p:txBody>
      </p:sp>
      <p:sp>
        <p:nvSpPr>
          <p:cNvPr id="31753" name="テキスト ボックス 16"/>
          <p:cNvSpPr txBox="1">
            <a:spLocks noChangeArrowheads="1"/>
          </p:cNvSpPr>
          <p:nvPr/>
        </p:nvSpPr>
        <p:spPr bwMode="auto">
          <a:xfrm>
            <a:off x="4284663" y="2995613"/>
            <a:ext cx="8985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latin typeface="Arial" panose="020B0604020202020204" pitchFamily="34" charset="0"/>
              </a:rPr>
              <a:t>例②</a:t>
            </a:r>
          </a:p>
        </p:txBody>
      </p:sp>
      <p:sp>
        <p:nvSpPr>
          <p:cNvPr id="31754" name="テキスト ボックス 18"/>
          <p:cNvSpPr txBox="1">
            <a:spLocks noChangeArrowheads="1"/>
          </p:cNvSpPr>
          <p:nvPr/>
        </p:nvSpPr>
        <p:spPr bwMode="auto">
          <a:xfrm>
            <a:off x="82550" y="5168900"/>
            <a:ext cx="8932863" cy="771525"/>
          </a:xfrm>
          <a:prstGeom prst="rect">
            <a:avLst/>
          </a:prstGeom>
          <a:noFill/>
          <a:ln w="3175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36000" tIns="108000" rIns="36000" bIns="108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latin typeface="Meiryo UI" panose="020B0604030504040204" pitchFamily="50" charset="-128"/>
                <a:ea typeface="Meiryo UI" panose="020B0604030504040204" pitchFamily="50" charset="-128"/>
              </a:rPr>
              <a:t>⇒この整備</a:t>
            </a:r>
            <a:r>
              <a:rPr lang="ja-JP" altLang="en-US" sz="1800" b="1">
                <a:latin typeface="Meiryo UI" panose="020B0604030504040204" pitchFamily="50" charset="-128"/>
                <a:ea typeface="Meiryo UI" panose="020B0604030504040204" pitchFamily="50" charset="-128"/>
              </a:rPr>
              <a:t>無し</a:t>
            </a:r>
            <a:r>
              <a:rPr lang="ja-JP" altLang="en-US" sz="1800">
                <a:latin typeface="Meiryo UI" panose="020B0604030504040204" pitchFamily="50" charset="-128"/>
                <a:ea typeface="Meiryo UI" panose="020B0604030504040204" pitchFamily="50" charset="-128"/>
              </a:rPr>
              <a:t>と</a:t>
            </a:r>
            <a:r>
              <a:rPr lang="ja-JP" altLang="en-US" sz="1800" b="1">
                <a:latin typeface="Meiryo UI" panose="020B0604030504040204" pitchFamily="50" charset="-128"/>
                <a:ea typeface="Meiryo UI" panose="020B0604030504040204" pitchFamily="50" charset="-128"/>
              </a:rPr>
              <a:t>有り</a:t>
            </a:r>
            <a:r>
              <a:rPr lang="ja-JP" altLang="en-US" sz="1800">
                <a:latin typeface="Meiryo UI" panose="020B0604030504040204" pitchFamily="50" charset="-128"/>
                <a:ea typeface="Meiryo UI" panose="020B0604030504040204" pitchFamily="50" charset="-128"/>
              </a:rPr>
              <a:t>の費用の差を、リンクごとに集計し、さらに供用後</a:t>
            </a:r>
            <a:r>
              <a:rPr lang="en-US" altLang="ja-JP" sz="1800">
                <a:latin typeface="Meiryo UI" panose="020B0604030504040204" pitchFamily="50" charset="-128"/>
                <a:ea typeface="Meiryo UI" panose="020B0604030504040204" pitchFamily="50" charset="-128"/>
              </a:rPr>
              <a:t>50</a:t>
            </a:r>
            <a:r>
              <a:rPr lang="ja-JP" altLang="en-US" sz="1800">
                <a:latin typeface="Meiryo UI" panose="020B0604030504040204" pitchFamily="50" charset="-128"/>
                <a:ea typeface="Meiryo UI" panose="020B0604030504040204" pitchFamily="50" charset="-128"/>
              </a:rPr>
              <a:t>年間分を合計することで、</a:t>
            </a:r>
            <a:endParaRPr lang="en-US" altLang="ja-JP" sz="1800">
              <a:latin typeface="Meiryo UI" panose="020B0604030504040204" pitchFamily="50" charset="-128"/>
              <a:ea typeface="Meiryo UI" panose="020B0604030504040204" pitchFamily="50" charset="-128"/>
            </a:endParaRPr>
          </a:p>
          <a:p>
            <a:pPr eaLnBrk="1" hangingPunct="1">
              <a:spcBef>
                <a:spcPct val="0"/>
              </a:spcBef>
              <a:buFontTx/>
              <a:buNone/>
            </a:pPr>
            <a:r>
              <a:rPr lang="ja-JP" altLang="en-US" sz="1800">
                <a:latin typeface="Meiryo UI" panose="020B0604030504040204" pitchFamily="50" charset="-128"/>
                <a:ea typeface="Meiryo UI" panose="020B0604030504040204" pitchFamily="50" charset="-128"/>
              </a:rPr>
              <a:t>　 本事業の</a:t>
            </a:r>
            <a:r>
              <a:rPr lang="ja-JP" altLang="en-US" sz="1800" b="1">
                <a:latin typeface="Meiryo UI" panose="020B0604030504040204" pitchFamily="50" charset="-128"/>
                <a:ea typeface="Meiryo UI" panose="020B0604030504040204" pitchFamily="50" charset="-128"/>
              </a:rPr>
              <a:t>走行時間短縮便益</a:t>
            </a:r>
            <a:r>
              <a:rPr lang="en-US" altLang="ja-JP" sz="1800" b="1">
                <a:solidFill>
                  <a:srgbClr val="FF0000"/>
                </a:solidFill>
                <a:latin typeface="Meiryo UI" panose="020B0604030504040204" pitchFamily="50" charset="-128"/>
                <a:ea typeface="Meiryo UI" panose="020B0604030504040204" pitchFamily="50" charset="-128"/>
              </a:rPr>
              <a:t>430.1</a:t>
            </a:r>
            <a:r>
              <a:rPr lang="ja-JP" altLang="en-US" sz="1800" b="1">
                <a:latin typeface="Meiryo UI" panose="020B0604030504040204" pitchFamily="50" charset="-128"/>
                <a:ea typeface="Meiryo UI" panose="020B0604030504040204" pitchFamily="50" charset="-128"/>
              </a:rPr>
              <a:t>億円</a:t>
            </a:r>
            <a:r>
              <a:rPr lang="ja-JP" altLang="en-US" sz="1800">
                <a:latin typeface="Meiryo UI" panose="020B0604030504040204" pitchFamily="50" charset="-128"/>
                <a:ea typeface="Meiryo UI" panose="020B0604030504040204" pitchFamily="50" charset="-128"/>
              </a:rPr>
              <a:t>が算出される。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8100"/>
      </a:spPr>
      <a:bodyPr anchor="ctr"/>
      <a:lstStyle>
        <a:defPPr algn="ctr">
          <a:defRPr/>
        </a:defPPr>
      </a:lstStyle>
      <a:style>
        <a:lnRef idx="1">
          <a:schemeClr val="dk1"/>
        </a:lnRef>
        <a:fillRef idx="0">
          <a:schemeClr val="dk1"/>
        </a:fillRef>
        <a:effectRef idx="0">
          <a:schemeClr val="dk1"/>
        </a:effectRef>
        <a:fontRef idx="minor">
          <a:schemeClr val="tx1"/>
        </a:fontRef>
      </a:style>
    </a:spDef>
    <a:lnDef>
      <a:spPr bwMode="auto">
        <a:ln w="50800" cmpd="dbl">
          <a:solidFill>
            <a:srgbClr val="00FF00"/>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B5F1345-332B-40DA-B3E3-B66A14F1BC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EED6E0-8FC2-4655-90B7-56D2018B5C58}">
  <ds:schemaRef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4e21aece-359b-4e6f-8f54-c70e1e237c6a"/>
    <ds:schemaRef ds:uri="http://www.w3.org/XML/1998/namespace"/>
    <ds:schemaRef ds:uri="http://purl.org/dc/terms/"/>
    <ds:schemaRef ds:uri="http://schemas.microsoft.com/office/2006/metadata/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54299</TotalTime>
  <Words>3326</Words>
  <Application>Microsoft Office PowerPoint</Application>
  <PresentationFormat>画面に合わせる (4:3)</PresentationFormat>
  <Paragraphs>438</Paragraphs>
  <Slides>16</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HGPｺﾞｼｯｸM</vt:lpstr>
      <vt:lpstr>HGSｺﾞｼｯｸM</vt:lpstr>
      <vt:lpstr>HG丸ｺﾞｼｯｸM-PRO</vt:lpstr>
      <vt:lpstr>Meiryo UI</vt:lpstr>
      <vt:lpstr>ＭＳ Ｐゴシック</vt:lpstr>
      <vt:lpstr>ＭＳ Ｐ明朝</vt:lpstr>
      <vt:lpstr>ＭＳ ゴシック</vt:lpstr>
      <vt:lpstr>新細明體</vt:lpstr>
      <vt:lpstr>Arial</vt:lpstr>
      <vt:lpstr>Calibri</vt:lpstr>
      <vt:lpstr>Times New Roman</vt:lpstr>
      <vt:lpstr>6_Office ​​テーマ</vt:lpstr>
      <vt:lpstr>PowerPoint プレゼンテーション</vt:lpstr>
      <vt:lpstr>１．事業概要</vt:lpstr>
      <vt:lpstr>PowerPoint プレゼンテーション</vt:lpstr>
      <vt:lpstr>PowerPoint プレゼンテーション</vt:lpstr>
      <vt:lpstr>PowerPoint プレゼンテーション</vt:lpstr>
      <vt:lpstr>２．事業の必要性等に関する視点</vt:lpstr>
      <vt:lpstr>２．事業の必要性等に関する視点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２．事業の必要性等に関する視点</vt:lpstr>
      <vt:lpstr>３．事業の進捗の見込み、コスト縮減の工夫等</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職員端末機20年度12月調達</dc:creator>
  <cp:lastModifiedBy>矢倉　俊雄</cp:lastModifiedBy>
  <cp:revision>1886</cp:revision>
  <cp:lastPrinted>2023-09-07T10:09:04Z</cp:lastPrinted>
  <dcterms:created xsi:type="dcterms:W3CDTF">2010-08-12T04:22:25Z</dcterms:created>
  <dcterms:modified xsi:type="dcterms:W3CDTF">2023-09-08T04:56:59Z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0x0101002652650BF7AA4E448234F024445FC486</vt:lpwstr>
  </property>
</Properties>
</file>