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Lst>
  <p:sldSz cx="9144000" cy="5143500" type="screen16x9"/>
  <p:notesSz cx="9144000" cy="51435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6"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1594485"/>
            <a:ext cx="7772400" cy="1080135"/>
          </a:xfrm>
          <a:prstGeom prst="rect">
            <a:avLst/>
          </a:prstGeom>
        </p:spPr>
        <p:txBody>
          <a:bodyPr wrap="square" lIns="0" tIns="0" rIns="0" bIns="0">
            <a:spAutoFit/>
          </a:bodyPr>
          <a:lstStyle>
            <a:lvl1pPr>
              <a:defRPr sz="2400" b="1" i="0">
                <a:solidFill>
                  <a:schemeClr val="tx1"/>
                </a:solidFill>
                <a:latin typeface="Meiryo UI"/>
                <a:cs typeface="Meiryo UI"/>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3/31/2023</a:t>
            </a:fld>
            <a:endParaRPr lang="en-US"/>
          </a:p>
        </p:txBody>
      </p:sp>
      <p:sp>
        <p:nvSpPr>
          <p:cNvPr id="6" name="Holder 6"/>
          <p:cNvSpPr>
            <a:spLocks noGrp="1"/>
          </p:cNvSpPr>
          <p:nvPr>
            <p:ph type="sldNum" sz="quarter" idx="7"/>
          </p:nvPr>
        </p:nvSpPr>
        <p:spPr/>
        <p:txBody>
          <a:bodyPr lIns="0" tIns="0" rIns="0" bIns="0"/>
          <a:lstStyle>
            <a:lvl1pPr>
              <a:defRPr sz="1000" b="0" i="0">
                <a:solidFill>
                  <a:srgbClr val="888888"/>
                </a:solidFill>
                <a:latin typeface="Tahoma"/>
                <a:cs typeface="Tahoma"/>
              </a:defRPr>
            </a:lvl1pPr>
          </a:lstStyle>
          <a:p>
            <a:pPr marL="33020">
              <a:lnSpc>
                <a:spcPct val="100000"/>
              </a:lnSpc>
              <a:spcBef>
                <a:spcPts val="100"/>
              </a:spcBef>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3/31/2023</a:t>
            </a:fld>
            <a:endParaRPr lang="en-US"/>
          </a:p>
        </p:txBody>
      </p:sp>
      <p:sp>
        <p:nvSpPr>
          <p:cNvPr id="6" name="Holder 6"/>
          <p:cNvSpPr>
            <a:spLocks noGrp="1"/>
          </p:cNvSpPr>
          <p:nvPr>
            <p:ph type="sldNum" sz="quarter" idx="7"/>
          </p:nvPr>
        </p:nvSpPr>
        <p:spPr/>
        <p:txBody>
          <a:bodyPr lIns="0" tIns="0" rIns="0" bIns="0"/>
          <a:lstStyle>
            <a:lvl1pPr>
              <a:defRPr sz="1000" b="0" i="0">
                <a:solidFill>
                  <a:srgbClr val="888888"/>
                </a:solidFill>
                <a:latin typeface="Tahoma"/>
                <a:cs typeface="Tahoma"/>
              </a:defRPr>
            </a:lvl1pPr>
          </a:lstStyle>
          <a:p>
            <a:pPr marL="33020">
              <a:lnSpc>
                <a:spcPct val="100000"/>
              </a:lnSpc>
              <a:spcBef>
                <a:spcPts val="100"/>
              </a:spcBef>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Meiryo UI"/>
                <a:cs typeface="Meiryo UI"/>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3/31/2023</a:t>
            </a:fld>
            <a:endParaRPr lang="en-US"/>
          </a:p>
        </p:txBody>
      </p:sp>
      <p:sp>
        <p:nvSpPr>
          <p:cNvPr id="7" name="Holder 7"/>
          <p:cNvSpPr>
            <a:spLocks noGrp="1"/>
          </p:cNvSpPr>
          <p:nvPr>
            <p:ph type="sldNum" sz="quarter" idx="7"/>
          </p:nvPr>
        </p:nvSpPr>
        <p:spPr/>
        <p:txBody>
          <a:bodyPr lIns="0" tIns="0" rIns="0" bIns="0"/>
          <a:lstStyle>
            <a:lvl1pPr>
              <a:defRPr sz="1000" b="0" i="0">
                <a:solidFill>
                  <a:srgbClr val="888888"/>
                </a:solidFill>
                <a:latin typeface="Tahoma"/>
                <a:cs typeface="Tahoma"/>
              </a:defRPr>
            </a:lvl1pPr>
          </a:lstStyle>
          <a:p>
            <a:pPr marL="33020">
              <a:lnSpc>
                <a:spcPct val="100000"/>
              </a:lnSpc>
              <a:spcBef>
                <a:spcPts val="100"/>
              </a:spcBef>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tx1"/>
                </a:solidFill>
                <a:latin typeface="Meiryo UI"/>
                <a:cs typeface="Meiryo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3/31/2023</a:t>
            </a:fld>
            <a:endParaRPr lang="en-US"/>
          </a:p>
        </p:txBody>
      </p:sp>
      <p:sp>
        <p:nvSpPr>
          <p:cNvPr id="5" name="Holder 5"/>
          <p:cNvSpPr>
            <a:spLocks noGrp="1"/>
          </p:cNvSpPr>
          <p:nvPr>
            <p:ph type="sldNum" sz="quarter" idx="7"/>
          </p:nvPr>
        </p:nvSpPr>
        <p:spPr/>
        <p:txBody>
          <a:bodyPr lIns="0" tIns="0" rIns="0" bIns="0"/>
          <a:lstStyle>
            <a:lvl1pPr>
              <a:defRPr sz="1000" b="0" i="0">
                <a:solidFill>
                  <a:srgbClr val="888888"/>
                </a:solidFill>
                <a:latin typeface="Tahoma"/>
                <a:cs typeface="Tahoma"/>
              </a:defRPr>
            </a:lvl1pPr>
          </a:lstStyle>
          <a:p>
            <a:pPr marL="33020">
              <a:lnSpc>
                <a:spcPct val="100000"/>
              </a:lnSpc>
              <a:spcBef>
                <a:spcPts val="100"/>
              </a:spcBef>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3/31/2023</a:t>
            </a:fld>
            <a:endParaRPr lang="en-US"/>
          </a:p>
        </p:txBody>
      </p:sp>
      <p:sp>
        <p:nvSpPr>
          <p:cNvPr id="4" name="Holder 4"/>
          <p:cNvSpPr>
            <a:spLocks noGrp="1"/>
          </p:cNvSpPr>
          <p:nvPr>
            <p:ph type="sldNum" sz="quarter" idx="7"/>
          </p:nvPr>
        </p:nvSpPr>
        <p:spPr/>
        <p:txBody>
          <a:bodyPr lIns="0" tIns="0" rIns="0" bIns="0"/>
          <a:lstStyle>
            <a:lvl1pPr>
              <a:defRPr sz="1000" b="0" i="0">
                <a:solidFill>
                  <a:srgbClr val="888888"/>
                </a:solidFill>
                <a:latin typeface="Tahoma"/>
                <a:cs typeface="Tahoma"/>
              </a:defRPr>
            </a:lvl1pPr>
          </a:lstStyle>
          <a:p>
            <a:pPr marL="33020">
              <a:lnSpc>
                <a:spcPct val="100000"/>
              </a:lnSpc>
              <a:spcBef>
                <a:spcPts val="100"/>
              </a:spcBef>
            </a:pP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4000" cy="411479"/>
          </a:xfrm>
          <a:prstGeom prst="rect">
            <a:avLst/>
          </a:prstGeom>
        </p:spPr>
      </p:pic>
      <p:sp>
        <p:nvSpPr>
          <p:cNvPr id="2" name="Holder 2"/>
          <p:cNvSpPr>
            <a:spLocks noGrp="1"/>
          </p:cNvSpPr>
          <p:nvPr>
            <p:ph type="title"/>
          </p:nvPr>
        </p:nvSpPr>
        <p:spPr>
          <a:xfrm>
            <a:off x="970635" y="16205"/>
            <a:ext cx="7202728" cy="391795"/>
          </a:xfrm>
          <a:prstGeom prst="rect">
            <a:avLst/>
          </a:prstGeom>
        </p:spPr>
        <p:txBody>
          <a:bodyPr wrap="square" lIns="0" tIns="0" rIns="0" bIns="0">
            <a:spAutoFit/>
          </a:bodyPr>
          <a:lstStyle>
            <a:lvl1pPr>
              <a:defRPr sz="2400" b="1" i="0">
                <a:solidFill>
                  <a:schemeClr val="tx1"/>
                </a:solidFill>
                <a:latin typeface="Meiryo UI"/>
                <a:cs typeface="Meiryo UI"/>
              </a:defRPr>
            </a:lvl1pPr>
          </a:lstStyle>
          <a:p>
            <a:endParaRPr/>
          </a:p>
        </p:txBody>
      </p:sp>
      <p:sp>
        <p:nvSpPr>
          <p:cNvPr id="3" name="Holder 3"/>
          <p:cNvSpPr>
            <a:spLocks noGrp="1"/>
          </p:cNvSpPr>
          <p:nvPr>
            <p:ph type="body" idx="1"/>
          </p:nvPr>
        </p:nvSpPr>
        <p:spPr>
          <a:xfrm>
            <a:off x="457200" y="1543811"/>
            <a:ext cx="4229100" cy="20320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3/31/2023</a:t>
            </a:fld>
            <a:endParaRPr lang="en-US"/>
          </a:p>
        </p:txBody>
      </p:sp>
      <p:sp>
        <p:nvSpPr>
          <p:cNvPr id="6" name="Holder 6"/>
          <p:cNvSpPr>
            <a:spLocks noGrp="1"/>
          </p:cNvSpPr>
          <p:nvPr>
            <p:ph type="sldNum" sz="quarter" idx="7"/>
          </p:nvPr>
        </p:nvSpPr>
        <p:spPr>
          <a:xfrm>
            <a:off x="8956293" y="4899325"/>
            <a:ext cx="154940" cy="198754"/>
          </a:xfrm>
          <a:prstGeom prst="rect">
            <a:avLst/>
          </a:prstGeom>
        </p:spPr>
        <p:txBody>
          <a:bodyPr wrap="square" lIns="0" tIns="0" rIns="0" bIns="0">
            <a:spAutoFit/>
          </a:bodyPr>
          <a:lstStyle>
            <a:lvl1pPr>
              <a:defRPr sz="1000" b="0" i="0">
                <a:solidFill>
                  <a:srgbClr val="888888"/>
                </a:solidFill>
                <a:latin typeface="Tahoma"/>
                <a:cs typeface="Tahoma"/>
              </a:defRPr>
            </a:lvl1pPr>
          </a:lstStyle>
          <a:p>
            <a:pPr marL="33020">
              <a:lnSpc>
                <a:spcPct val="100000"/>
              </a:lnSpc>
              <a:spcBef>
                <a:spcPts val="100"/>
              </a:spcBef>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422148"/>
          </a:xfrm>
          <a:prstGeom prst="rect">
            <a:avLst/>
          </a:prstGeom>
        </p:spPr>
      </p:pic>
      <p:sp>
        <p:nvSpPr>
          <p:cNvPr id="3" name="object 3"/>
          <p:cNvSpPr txBox="1">
            <a:spLocks noGrp="1"/>
          </p:cNvSpPr>
          <p:nvPr>
            <p:ph type="title"/>
          </p:nvPr>
        </p:nvSpPr>
        <p:spPr>
          <a:xfrm>
            <a:off x="-91135" y="23621"/>
            <a:ext cx="6812915" cy="391160"/>
          </a:xfrm>
          <a:prstGeom prst="rect">
            <a:avLst/>
          </a:prstGeom>
        </p:spPr>
        <p:txBody>
          <a:bodyPr vert="horz" wrap="square" lIns="0" tIns="12700" rIns="0" bIns="0" rtlCol="0">
            <a:spAutoFit/>
          </a:bodyPr>
          <a:lstStyle/>
          <a:p>
            <a:pPr marL="38100">
              <a:lnSpc>
                <a:spcPct val="100000"/>
              </a:lnSpc>
              <a:spcBef>
                <a:spcPts val="100"/>
              </a:spcBef>
            </a:pPr>
            <a:r>
              <a:rPr sz="2700" spc="37" baseline="10802" dirty="0">
                <a:latin typeface="Meiryo"/>
                <a:cs typeface="Meiryo"/>
              </a:rPr>
              <a:t>【議題４】</a:t>
            </a:r>
            <a:r>
              <a:rPr sz="2400" spc="-15" dirty="0"/>
              <a:t>地域職域連携推進の効果的な展開に向けて</a:t>
            </a:r>
            <a:endParaRPr sz="2400" dirty="0">
              <a:latin typeface="Meiryo"/>
              <a:cs typeface="Meiryo"/>
            </a:endParaRPr>
          </a:p>
        </p:txBody>
      </p:sp>
      <p:grpSp>
        <p:nvGrpSpPr>
          <p:cNvPr id="4" name="object 4"/>
          <p:cNvGrpSpPr/>
          <p:nvPr/>
        </p:nvGrpSpPr>
        <p:grpSpPr>
          <a:xfrm>
            <a:off x="6759956" y="-12"/>
            <a:ext cx="2384425" cy="514984"/>
            <a:chOff x="6759956" y="-12"/>
            <a:chExt cx="2384425" cy="514984"/>
          </a:xfrm>
        </p:grpSpPr>
        <p:sp>
          <p:nvSpPr>
            <p:cNvPr id="5" name="object 5"/>
            <p:cNvSpPr/>
            <p:nvPr/>
          </p:nvSpPr>
          <p:spPr>
            <a:xfrm>
              <a:off x="6766306" y="-12"/>
              <a:ext cx="2376170" cy="508634"/>
            </a:xfrm>
            <a:custGeom>
              <a:avLst/>
              <a:gdLst/>
              <a:ahLst/>
              <a:cxnLst/>
              <a:rect l="l" t="t" r="r" b="b"/>
              <a:pathLst>
                <a:path w="2376170" h="508634">
                  <a:moveTo>
                    <a:pt x="2375776" y="0"/>
                  </a:moveTo>
                  <a:lnTo>
                    <a:pt x="432054" y="0"/>
                  </a:lnTo>
                  <a:lnTo>
                    <a:pt x="0" y="0"/>
                  </a:lnTo>
                  <a:lnTo>
                    <a:pt x="0" y="508266"/>
                  </a:lnTo>
                  <a:lnTo>
                    <a:pt x="432054" y="508266"/>
                  </a:lnTo>
                  <a:lnTo>
                    <a:pt x="2375776" y="508266"/>
                  </a:lnTo>
                  <a:lnTo>
                    <a:pt x="2375776" y="191020"/>
                  </a:lnTo>
                  <a:lnTo>
                    <a:pt x="2375776" y="0"/>
                  </a:lnTo>
                  <a:close/>
                </a:path>
              </a:pathLst>
            </a:custGeom>
            <a:solidFill>
              <a:srgbClr val="FFFFFF"/>
            </a:solidFill>
          </p:spPr>
          <p:txBody>
            <a:bodyPr wrap="square" lIns="0" tIns="0" rIns="0" bIns="0" rtlCol="0"/>
            <a:lstStyle/>
            <a:p>
              <a:endParaRPr/>
            </a:p>
          </p:txBody>
        </p:sp>
        <p:sp>
          <p:nvSpPr>
            <p:cNvPr id="6" name="object 6"/>
            <p:cNvSpPr/>
            <p:nvPr/>
          </p:nvSpPr>
          <p:spPr>
            <a:xfrm>
              <a:off x="6759956" y="0"/>
              <a:ext cx="2384425" cy="514984"/>
            </a:xfrm>
            <a:custGeom>
              <a:avLst/>
              <a:gdLst/>
              <a:ahLst/>
              <a:cxnLst/>
              <a:rect l="l" t="t" r="r" b="b"/>
              <a:pathLst>
                <a:path w="2384425" h="514984">
                  <a:moveTo>
                    <a:pt x="2384031" y="0"/>
                  </a:moveTo>
                  <a:lnTo>
                    <a:pt x="2375789" y="0"/>
                  </a:lnTo>
                  <a:lnTo>
                    <a:pt x="2375789" y="6350"/>
                  </a:lnTo>
                  <a:lnTo>
                    <a:pt x="2375789" y="184658"/>
                  </a:lnTo>
                  <a:lnTo>
                    <a:pt x="2375789" y="197358"/>
                  </a:lnTo>
                  <a:lnTo>
                    <a:pt x="2375789" y="501904"/>
                  </a:lnTo>
                  <a:lnTo>
                    <a:pt x="444754" y="501904"/>
                  </a:lnTo>
                  <a:lnTo>
                    <a:pt x="444754" y="197358"/>
                  </a:lnTo>
                  <a:lnTo>
                    <a:pt x="2375789" y="197358"/>
                  </a:lnTo>
                  <a:lnTo>
                    <a:pt x="2375789" y="184658"/>
                  </a:lnTo>
                  <a:lnTo>
                    <a:pt x="444754" y="184658"/>
                  </a:lnTo>
                  <a:lnTo>
                    <a:pt x="444754" y="6350"/>
                  </a:lnTo>
                  <a:lnTo>
                    <a:pt x="2375789" y="6350"/>
                  </a:lnTo>
                  <a:lnTo>
                    <a:pt x="2375789" y="0"/>
                  </a:lnTo>
                  <a:lnTo>
                    <a:pt x="444754" y="0"/>
                  </a:lnTo>
                  <a:lnTo>
                    <a:pt x="432054" y="0"/>
                  </a:lnTo>
                  <a:lnTo>
                    <a:pt x="432054" y="6350"/>
                  </a:lnTo>
                  <a:lnTo>
                    <a:pt x="432054" y="184658"/>
                  </a:lnTo>
                  <a:lnTo>
                    <a:pt x="432054" y="197358"/>
                  </a:lnTo>
                  <a:lnTo>
                    <a:pt x="432054" y="501904"/>
                  </a:lnTo>
                  <a:lnTo>
                    <a:pt x="12700" y="501904"/>
                  </a:lnTo>
                  <a:lnTo>
                    <a:pt x="12700" y="6350"/>
                  </a:lnTo>
                  <a:lnTo>
                    <a:pt x="432054" y="6350"/>
                  </a:lnTo>
                  <a:lnTo>
                    <a:pt x="432054" y="0"/>
                  </a:lnTo>
                  <a:lnTo>
                    <a:pt x="12700" y="0"/>
                  </a:lnTo>
                  <a:lnTo>
                    <a:pt x="0" y="0"/>
                  </a:lnTo>
                  <a:lnTo>
                    <a:pt x="0" y="6350"/>
                  </a:lnTo>
                  <a:lnTo>
                    <a:pt x="0" y="501904"/>
                  </a:lnTo>
                  <a:lnTo>
                    <a:pt x="0" y="514604"/>
                  </a:lnTo>
                  <a:lnTo>
                    <a:pt x="12700" y="514604"/>
                  </a:lnTo>
                  <a:lnTo>
                    <a:pt x="432054" y="514604"/>
                  </a:lnTo>
                  <a:lnTo>
                    <a:pt x="444754" y="514604"/>
                  </a:lnTo>
                  <a:lnTo>
                    <a:pt x="2375789" y="514604"/>
                  </a:lnTo>
                  <a:lnTo>
                    <a:pt x="2384031" y="514604"/>
                  </a:lnTo>
                  <a:lnTo>
                    <a:pt x="2384031" y="501904"/>
                  </a:lnTo>
                  <a:lnTo>
                    <a:pt x="2384031" y="197358"/>
                  </a:lnTo>
                  <a:lnTo>
                    <a:pt x="2384031" y="184658"/>
                  </a:lnTo>
                  <a:lnTo>
                    <a:pt x="2384031" y="6350"/>
                  </a:lnTo>
                  <a:lnTo>
                    <a:pt x="2384031" y="0"/>
                  </a:lnTo>
                  <a:close/>
                </a:path>
              </a:pathLst>
            </a:custGeom>
            <a:solidFill>
              <a:srgbClr val="000000"/>
            </a:solidFill>
          </p:spPr>
          <p:txBody>
            <a:bodyPr wrap="square" lIns="0" tIns="0" rIns="0" bIns="0" rtlCol="0"/>
            <a:lstStyle/>
            <a:p>
              <a:endParaRPr/>
            </a:p>
          </p:txBody>
        </p:sp>
      </p:grpSp>
      <p:sp>
        <p:nvSpPr>
          <p:cNvPr id="7" name="object 7"/>
          <p:cNvSpPr txBox="1"/>
          <p:nvPr/>
        </p:nvSpPr>
        <p:spPr>
          <a:xfrm>
            <a:off x="6772656" y="172973"/>
            <a:ext cx="419734" cy="177800"/>
          </a:xfrm>
          <a:prstGeom prst="rect">
            <a:avLst/>
          </a:prstGeom>
        </p:spPr>
        <p:txBody>
          <a:bodyPr vert="horz" wrap="square" lIns="0" tIns="12065" rIns="0" bIns="0" rtlCol="0">
            <a:spAutoFit/>
          </a:bodyPr>
          <a:lstStyle/>
          <a:p>
            <a:pPr marL="35560">
              <a:lnSpc>
                <a:spcPct val="100000"/>
              </a:lnSpc>
              <a:spcBef>
                <a:spcPts val="95"/>
              </a:spcBef>
            </a:pPr>
            <a:r>
              <a:rPr sz="1000" spc="-10" dirty="0">
                <a:latin typeface="BIZ UDPGothic"/>
                <a:cs typeface="BIZ UDPGothic"/>
              </a:rPr>
              <a:t>資料</a:t>
            </a:r>
            <a:r>
              <a:rPr sz="1000" spc="-50" dirty="0">
                <a:latin typeface="BIZ UDPGothic"/>
                <a:cs typeface="BIZ UDPGothic"/>
              </a:rPr>
              <a:t>４</a:t>
            </a:r>
            <a:endParaRPr sz="1000" dirty="0">
              <a:latin typeface="BIZ UDPGothic"/>
              <a:cs typeface="BIZ UDPGothic"/>
            </a:endParaRPr>
          </a:p>
        </p:txBody>
      </p:sp>
      <p:sp>
        <p:nvSpPr>
          <p:cNvPr id="8" name="object 8"/>
          <p:cNvSpPr txBox="1"/>
          <p:nvPr/>
        </p:nvSpPr>
        <p:spPr>
          <a:xfrm>
            <a:off x="7204709" y="14478"/>
            <a:ext cx="1931035" cy="177800"/>
          </a:xfrm>
          <a:prstGeom prst="rect">
            <a:avLst/>
          </a:prstGeom>
        </p:spPr>
        <p:txBody>
          <a:bodyPr vert="horz" wrap="square" lIns="0" tIns="12065" rIns="0" bIns="0" rtlCol="0">
            <a:spAutoFit/>
          </a:bodyPr>
          <a:lstStyle/>
          <a:p>
            <a:pPr marL="457834">
              <a:lnSpc>
                <a:spcPct val="100000"/>
              </a:lnSpc>
              <a:spcBef>
                <a:spcPts val="95"/>
              </a:spcBef>
            </a:pPr>
            <a:r>
              <a:rPr sz="1000" spc="-10" dirty="0">
                <a:latin typeface="BIZ UDPGothic"/>
                <a:cs typeface="BIZ UDPGothic"/>
              </a:rPr>
              <a:t>令和５年３</a:t>
            </a:r>
            <a:r>
              <a:rPr sz="1000" spc="-15" dirty="0">
                <a:latin typeface="BIZ UDPGothic"/>
                <a:cs typeface="BIZ UDPGothic"/>
              </a:rPr>
              <a:t>月</a:t>
            </a:r>
            <a:r>
              <a:rPr sz="1000" spc="-20" dirty="0">
                <a:latin typeface="BIZ UDPGothic"/>
                <a:cs typeface="BIZ UDPGothic"/>
              </a:rPr>
              <a:t>22</a:t>
            </a:r>
            <a:r>
              <a:rPr sz="1000" spc="-50" dirty="0">
                <a:latin typeface="BIZ UDPGothic"/>
                <a:cs typeface="BIZ UDPGothic"/>
              </a:rPr>
              <a:t>日</a:t>
            </a:r>
            <a:endParaRPr sz="1000">
              <a:latin typeface="BIZ UDPGothic"/>
              <a:cs typeface="BIZ UDPGothic"/>
            </a:endParaRPr>
          </a:p>
        </p:txBody>
      </p:sp>
      <p:sp>
        <p:nvSpPr>
          <p:cNvPr id="9" name="object 9"/>
          <p:cNvSpPr txBox="1"/>
          <p:nvPr/>
        </p:nvSpPr>
        <p:spPr>
          <a:xfrm>
            <a:off x="7204709" y="192404"/>
            <a:ext cx="1931035" cy="330200"/>
          </a:xfrm>
          <a:prstGeom prst="rect">
            <a:avLst/>
          </a:prstGeom>
        </p:spPr>
        <p:txBody>
          <a:bodyPr vert="horz" wrap="square" lIns="0" tIns="12065" rIns="0" bIns="0" rtlCol="0">
            <a:spAutoFit/>
          </a:bodyPr>
          <a:lstStyle/>
          <a:p>
            <a:pPr marL="66040">
              <a:lnSpc>
                <a:spcPct val="100000"/>
              </a:lnSpc>
              <a:spcBef>
                <a:spcPts val="95"/>
              </a:spcBef>
            </a:pPr>
            <a:r>
              <a:rPr sz="1000" spc="-10" dirty="0">
                <a:latin typeface="BIZ UDPGothic"/>
                <a:cs typeface="BIZ UDPGothic"/>
              </a:rPr>
              <a:t>令和</a:t>
            </a:r>
            <a:r>
              <a:rPr sz="1000" spc="-20" dirty="0">
                <a:latin typeface="BIZ UDPGothic"/>
                <a:cs typeface="BIZ UDPGothic"/>
              </a:rPr>
              <a:t>4</a:t>
            </a:r>
            <a:r>
              <a:rPr sz="1000" spc="-10" dirty="0">
                <a:latin typeface="BIZ UDPGothic"/>
                <a:cs typeface="BIZ UDPGothic"/>
              </a:rPr>
              <a:t>年度第</a:t>
            </a:r>
            <a:r>
              <a:rPr sz="1000" spc="-35" dirty="0">
                <a:latin typeface="BIZ UDPGothic"/>
                <a:cs typeface="BIZ UDPGothic"/>
              </a:rPr>
              <a:t>１回</a:t>
            </a:r>
            <a:endParaRPr sz="1000">
              <a:latin typeface="BIZ UDPGothic"/>
              <a:cs typeface="BIZ UDPGothic"/>
            </a:endParaRPr>
          </a:p>
          <a:p>
            <a:pPr marL="66040">
              <a:lnSpc>
                <a:spcPct val="100000"/>
              </a:lnSpc>
            </a:pPr>
            <a:r>
              <a:rPr sz="1000" spc="-10" dirty="0">
                <a:latin typeface="BIZ UDPGothic"/>
                <a:cs typeface="BIZ UDPGothic"/>
              </a:rPr>
              <a:t>大阪府地域職域連携推進協議</a:t>
            </a:r>
            <a:r>
              <a:rPr sz="1000" spc="-50" dirty="0">
                <a:latin typeface="BIZ UDPGothic"/>
                <a:cs typeface="BIZ UDPGothic"/>
              </a:rPr>
              <a:t>会</a:t>
            </a:r>
            <a:endParaRPr sz="1000">
              <a:latin typeface="BIZ UDPGothic"/>
              <a:cs typeface="BIZ UDPGothic"/>
            </a:endParaRPr>
          </a:p>
        </p:txBody>
      </p:sp>
      <p:sp>
        <p:nvSpPr>
          <p:cNvPr id="10" name="object 10"/>
          <p:cNvSpPr txBox="1"/>
          <p:nvPr/>
        </p:nvSpPr>
        <p:spPr>
          <a:xfrm>
            <a:off x="457200" y="1543811"/>
            <a:ext cx="4229100" cy="2032000"/>
          </a:xfrm>
          <a:prstGeom prst="rect">
            <a:avLst/>
          </a:prstGeom>
          <a:ln w="12192">
            <a:solidFill>
              <a:srgbClr val="4F81BC"/>
            </a:solidFill>
          </a:ln>
        </p:spPr>
        <p:txBody>
          <a:bodyPr vert="horz" wrap="square" lIns="0" tIns="46990" rIns="0" bIns="0" rtlCol="0">
            <a:spAutoFit/>
          </a:bodyPr>
          <a:lstStyle/>
          <a:p>
            <a:pPr marL="90805">
              <a:lnSpc>
                <a:spcPct val="100000"/>
              </a:lnSpc>
              <a:spcBef>
                <a:spcPts val="370"/>
              </a:spcBef>
            </a:pPr>
            <a:r>
              <a:rPr sz="1400" spc="-15" dirty="0">
                <a:latin typeface="Meiryo UI"/>
                <a:cs typeface="Meiryo UI"/>
              </a:rPr>
              <a:t>①データ整備</a:t>
            </a:r>
            <a:endParaRPr sz="1400" dirty="0">
              <a:latin typeface="Meiryo UI"/>
              <a:cs typeface="Meiryo UI"/>
            </a:endParaRPr>
          </a:p>
          <a:p>
            <a:pPr marL="90805">
              <a:lnSpc>
                <a:spcPct val="100000"/>
              </a:lnSpc>
            </a:pPr>
            <a:r>
              <a:rPr sz="1400" dirty="0">
                <a:latin typeface="Meiryo UI"/>
                <a:cs typeface="Meiryo UI"/>
              </a:rPr>
              <a:t>＊NDB分析（</a:t>
            </a:r>
            <a:r>
              <a:rPr sz="1400" spc="-10" dirty="0">
                <a:latin typeface="Meiryo UI"/>
                <a:cs typeface="Meiryo UI"/>
              </a:rPr>
              <a:t>申請中</a:t>
            </a:r>
            <a:r>
              <a:rPr sz="1400" dirty="0">
                <a:latin typeface="Meiryo UI"/>
                <a:cs typeface="Meiryo UI"/>
              </a:rPr>
              <a:t>）</a:t>
            </a:r>
            <a:r>
              <a:rPr sz="1400" spc="15" dirty="0">
                <a:latin typeface="Meiryo UI"/>
                <a:cs typeface="Meiryo UI"/>
              </a:rPr>
              <a:t>➡ 圏域別、保険者別の評価</a:t>
            </a:r>
            <a:endParaRPr sz="1400" dirty="0">
              <a:latin typeface="Meiryo UI"/>
              <a:cs typeface="Meiryo UI"/>
            </a:endParaRPr>
          </a:p>
        </p:txBody>
      </p:sp>
      <p:grpSp>
        <p:nvGrpSpPr>
          <p:cNvPr id="11" name="object 11"/>
          <p:cNvGrpSpPr/>
          <p:nvPr/>
        </p:nvGrpSpPr>
        <p:grpSpPr>
          <a:xfrm>
            <a:off x="4766817" y="1529841"/>
            <a:ext cx="4252595" cy="2044700"/>
            <a:chOff x="4766817" y="1529841"/>
            <a:chExt cx="4252595" cy="2044700"/>
          </a:xfrm>
        </p:grpSpPr>
        <p:pic>
          <p:nvPicPr>
            <p:cNvPr id="12" name="object 12"/>
            <p:cNvPicPr/>
            <p:nvPr/>
          </p:nvPicPr>
          <p:blipFill>
            <a:blip r:embed="rId3" cstate="print"/>
            <a:stretch>
              <a:fillRect/>
            </a:stretch>
          </p:blipFill>
          <p:spPr>
            <a:xfrm>
              <a:off x="7194803" y="2462783"/>
              <a:ext cx="1362769" cy="1028700"/>
            </a:xfrm>
            <a:prstGeom prst="rect">
              <a:avLst/>
            </a:prstGeom>
          </p:spPr>
        </p:pic>
        <p:sp>
          <p:nvSpPr>
            <p:cNvPr id="13" name="object 13"/>
            <p:cNvSpPr/>
            <p:nvPr/>
          </p:nvSpPr>
          <p:spPr>
            <a:xfrm>
              <a:off x="7190232" y="2458211"/>
              <a:ext cx="1411605" cy="1038225"/>
            </a:xfrm>
            <a:custGeom>
              <a:avLst/>
              <a:gdLst/>
              <a:ahLst/>
              <a:cxnLst/>
              <a:rect l="l" t="t" r="r" b="b"/>
              <a:pathLst>
                <a:path w="1411604" h="1038225">
                  <a:moveTo>
                    <a:pt x="0" y="1037844"/>
                  </a:moveTo>
                  <a:lnTo>
                    <a:pt x="1411224" y="1037844"/>
                  </a:lnTo>
                  <a:lnTo>
                    <a:pt x="1411224" y="0"/>
                  </a:lnTo>
                  <a:lnTo>
                    <a:pt x="0" y="0"/>
                  </a:lnTo>
                  <a:lnTo>
                    <a:pt x="0" y="1037844"/>
                  </a:lnTo>
                  <a:close/>
                </a:path>
              </a:pathLst>
            </a:custGeom>
            <a:ln w="9144">
              <a:solidFill>
                <a:srgbClr val="4F81BC"/>
              </a:solidFill>
            </a:ln>
          </p:spPr>
          <p:txBody>
            <a:bodyPr wrap="square" lIns="0" tIns="0" rIns="0" bIns="0" rtlCol="0"/>
            <a:lstStyle/>
            <a:p>
              <a:endParaRPr/>
            </a:p>
          </p:txBody>
        </p:sp>
        <p:pic>
          <p:nvPicPr>
            <p:cNvPr id="14" name="object 14"/>
            <p:cNvPicPr/>
            <p:nvPr/>
          </p:nvPicPr>
          <p:blipFill>
            <a:blip r:embed="rId4" cstate="print"/>
            <a:stretch>
              <a:fillRect/>
            </a:stretch>
          </p:blipFill>
          <p:spPr>
            <a:xfrm>
              <a:off x="5774435" y="2465831"/>
              <a:ext cx="1391412" cy="1037844"/>
            </a:xfrm>
            <a:prstGeom prst="rect">
              <a:avLst/>
            </a:prstGeom>
          </p:spPr>
        </p:pic>
        <p:sp>
          <p:nvSpPr>
            <p:cNvPr id="15" name="object 15"/>
            <p:cNvSpPr/>
            <p:nvPr/>
          </p:nvSpPr>
          <p:spPr>
            <a:xfrm>
              <a:off x="5769863" y="2461259"/>
              <a:ext cx="1400810" cy="1047115"/>
            </a:xfrm>
            <a:custGeom>
              <a:avLst/>
              <a:gdLst/>
              <a:ahLst/>
              <a:cxnLst/>
              <a:rect l="l" t="t" r="r" b="b"/>
              <a:pathLst>
                <a:path w="1400809" h="1047114">
                  <a:moveTo>
                    <a:pt x="0" y="1046988"/>
                  </a:moveTo>
                  <a:lnTo>
                    <a:pt x="1400556" y="1046988"/>
                  </a:lnTo>
                  <a:lnTo>
                    <a:pt x="1400556" y="0"/>
                  </a:lnTo>
                  <a:lnTo>
                    <a:pt x="0" y="0"/>
                  </a:lnTo>
                  <a:lnTo>
                    <a:pt x="0" y="1046988"/>
                  </a:lnTo>
                  <a:close/>
                </a:path>
              </a:pathLst>
            </a:custGeom>
            <a:ln w="9143">
              <a:solidFill>
                <a:srgbClr val="4F81BC"/>
              </a:solidFill>
            </a:ln>
          </p:spPr>
          <p:txBody>
            <a:bodyPr wrap="square" lIns="0" tIns="0" rIns="0" bIns="0" rtlCol="0"/>
            <a:lstStyle/>
            <a:p>
              <a:endParaRPr/>
            </a:p>
          </p:txBody>
        </p:sp>
        <p:sp>
          <p:nvSpPr>
            <p:cNvPr id="16" name="object 16"/>
            <p:cNvSpPr/>
            <p:nvPr/>
          </p:nvSpPr>
          <p:spPr>
            <a:xfrm>
              <a:off x="4773167" y="1536191"/>
              <a:ext cx="4239895" cy="2032000"/>
            </a:xfrm>
            <a:custGeom>
              <a:avLst/>
              <a:gdLst/>
              <a:ahLst/>
              <a:cxnLst/>
              <a:rect l="l" t="t" r="r" b="b"/>
              <a:pathLst>
                <a:path w="4239895" h="2032000">
                  <a:moveTo>
                    <a:pt x="0" y="2031492"/>
                  </a:moveTo>
                  <a:lnTo>
                    <a:pt x="4239768" y="2031492"/>
                  </a:lnTo>
                  <a:lnTo>
                    <a:pt x="4239768" y="0"/>
                  </a:lnTo>
                  <a:lnTo>
                    <a:pt x="0" y="0"/>
                  </a:lnTo>
                  <a:lnTo>
                    <a:pt x="0" y="2031492"/>
                  </a:lnTo>
                  <a:close/>
                </a:path>
              </a:pathLst>
            </a:custGeom>
            <a:ln w="12192">
              <a:solidFill>
                <a:srgbClr val="4F81BC"/>
              </a:solidFill>
              <a:prstDash val="sysDash"/>
            </a:ln>
          </p:spPr>
          <p:txBody>
            <a:bodyPr wrap="square" lIns="0" tIns="0" rIns="0" bIns="0" rtlCol="0"/>
            <a:lstStyle/>
            <a:p>
              <a:endParaRPr/>
            </a:p>
          </p:txBody>
        </p:sp>
      </p:grpSp>
      <p:sp>
        <p:nvSpPr>
          <p:cNvPr id="17" name="object 17"/>
          <p:cNvSpPr txBox="1"/>
          <p:nvPr/>
        </p:nvSpPr>
        <p:spPr>
          <a:xfrm>
            <a:off x="4865878" y="1569465"/>
            <a:ext cx="4069079" cy="453390"/>
          </a:xfrm>
          <a:prstGeom prst="rect">
            <a:avLst/>
          </a:prstGeom>
        </p:spPr>
        <p:txBody>
          <a:bodyPr vert="horz" wrap="square" lIns="0" tIns="13335" rIns="0" bIns="0" rtlCol="0">
            <a:spAutoFit/>
          </a:bodyPr>
          <a:lstStyle/>
          <a:p>
            <a:pPr>
              <a:lnSpc>
                <a:spcPct val="100000"/>
              </a:lnSpc>
              <a:spcBef>
                <a:spcPts val="105"/>
              </a:spcBef>
            </a:pPr>
            <a:r>
              <a:rPr sz="1400" dirty="0">
                <a:latin typeface="Meiryo UI"/>
                <a:cs typeface="Meiryo UI"/>
              </a:rPr>
              <a:t>②二次医療圏協議会（</a:t>
            </a:r>
            <a:r>
              <a:rPr sz="1400" spc="-15" dirty="0">
                <a:latin typeface="Meiryo UI"/>
                <a:cs typeface="Meiryo UI"/>
              </a:rPr>
              <a:t>保健所圏域協議会）</a:t>
            </a:r>
            <a:r>
              <a:rPr sz="1400" spc="-25" dirty="0">
                <a:latin typeface="Meiryo UI"/>
                <a:cs typeface="Meiryo UI"/>
              </a:rPr>
              <a:t>の活性化</a:t>
            </a:r>
            <a:endParaRPr sz="1400">
              <a:latin typeface="Meiryo UI"/>
              <a:cs typeface="Meiryo UI"/>
            </a:endParaRPr>
          </a:p>
          <a:p>
            <a:pPr>
              <a:lnSpc>
                <a:spcPct val="100000"/>
              </a:lnSpc>
            </a:pPr>
            <a:r>
              <a:rPr sz="1400" spc="-15" dirty="0">
                <a:latin typeface="Meiryo UI"/>
                <a:cs typeface="Meiryo UI"/>
              </a:rPr>
              <a:t>＊政令・中核市との連携</a:t>
            </a:r>
            <a:endParaRPr sz="1400">
              <a:latin typeface="Meiryo UI"/>
              <a:cs typeface="Meiryo UI"/>
            </a:endParaRPr>
          </a:p>
        </p:txBody>
      </p:sp>
      <p:sp>
        <p:nvSpPr>
          <p:cNvPr id="18" name="object 18"/>
          <p:cNvSpPr txBox="1"/>
          <p:nvPr/>
        </p:nvSpPr>
        <p:spPr>
          <a:xfrm>
            <a:off x="4865878" y="1996567"/>
            <a:ext cx="1940560" cy="452755"/>
          </a:xfrm>
          <a:prstGeom prst="rect">
            <a:avLst/>
          </a:prstGeom>
        </p:spPr>
        <p:txBody>
          <a:bodyPr vert="horz" wrap="square" lIns="0" tIns="12700" rIns="0" bIns="0" rtlCol="0">
            <a:spAutoFit/>
          </a:bodyPr>
          <a:lstStyle/>
          <a:p>
            <a:pPr>
              <a:lnSpc>
                <a:spcPct val="100000"/>
              </a:lnSpc>
              <a:spcBef>
                <a:spcPts val="100"/>
              </a:spcBef>
            </a:pPr>
            <a:r>
              <a:rPr sz="1400" spc="-10" dirty="0">
                <a:latin typeface="Meiryo UI"/>
                <a:cs typeface="Meiryo UI"/>
              </a:rPr>
              <a:t>＊各圏域の取組共有</a:t>
            </a:r>
            <a:endParaRPr sz="1400" dirty="0">
              <a:latin typeface="Meiryo UI"/>
              <a:cs typeface="Meiryo UI"/>
            </a:endParaRPr>
          </a:p>
          <a:p>
            <a:pPr>
              <a:lnSpc>
                <a:spcPct val="100000"/>
              </a:lnSpc>
              <a:spcBef>
                <a:spcPts val="5"/>
              </a:spcBef>
            </a:pPr>
            <a:r>
              <a:rPr sz="1400" spc="-10" dirty="0">
                <a:latin typeface="Meiryo UI"/>
                <a:cs typeface="Meiryo UI"/>
              </a:rPr>
              <a:t>＊二次医療圏の地域診断</a:t>
            </a:r>
            <a:endParaRPr sz="1400" dirty="0">
              <a:latin typeface="Meiryo UI"/>
              <a:cs typeface="Meiryo UI"/>
            </a:endParaRPr>
          </a:p>
        </p:txBody>
      </p:sp>
      <p:sp>
        <p:nvSpPr>
          <p:cNvPr id="19" name="object 19"/>
          <p:cNvSpPr txBox="1"/>
          <p:nvPr/>
        </p:nvSpPr>
        <p:spPr>
          <a:xfrm>
            <a:off x="102870" y="878586"/>
            <a:ext cx="8940165" cy="524510"/>
          </a:xfrm>
          <a:prstGeom prst="rect">
            <a:avLst/>
          </a:prstGeom>
          <a:ln w="25907">
            <a:solidFill>
              <a:srgbClr val="000000"/>
            </a:solidFill>
          </a:ln>
        </p:spPr>
        <p:txBody>
          <a:bodyPr vert="horz" wrap="square" lIns="0" tIns="46355" rIns="0" bIns="0" rtlCol="0">
            <a:spAutoFit/>
          </a:bodyPr>
          <a:lstStyle/>
          <a:p>
            <a:pPr marL="269875" indent="-179705">
              <a:lnSpc>
                <a:spcPct val="100000"/>
              </a:lnSpc>
              <a:spcBef>
                <a:spcPts val="365"/>
              </a:spcBef>
              <a:buSzPct val="92857"/>
              <a:buChar char="○"/>
              <a:tabLst>
                <a:tab pos="270510" algn="l"/>
              </a:tabLst>
            </a:pPr>
            <a:r>
              <a:rPr sz="1400" b="1" u="sng" spc="-25" dirty="0">
                <a:uFill>
                  <a:solidFill>
                    <a:srgbClr val="000000"/>
                  </a:solidFill>
                </a:uFill>
                <a:latin typeface="Meiryo UI"/>
                <a:cs typeface="Meiryo UI"/>
              </a:rPr>
              <a:t>国ガイドラインを踏まえ、次期計画の推進に当たっては、本協議会で各圏域の取組についても進捗管理することとしたい。</a:t>
            </a:r>
            <a:endParaRPr sz="1400" dirty="0">
              <a:latin typeface="Meiryo UI"/>
              <a:cs typeface="Meiryo UI"/>
            </a:endParaRPr>
          </a:p>
          <a:p>
            <a:pPr marL="269240">
              <a:lnSpc>
                <a:spcPct val="100000"/>
              </a:lnSpc>
            </a:pPr>
            <a:r>
              <a:rPr sz="1400" b="1" u="sng" spc="-25" dirty="0">
                <a:uFill>
                  <a:solidFill>
                    <a:srgbClr val="000000"/>
                  </a:solidFill>
                </a:uFill>
                <a:latin typeface="Meiryo UI"/>
                <a:cs typeface="Meiryo UI"/>
              </a:rPr>
              <a:t>ついては、各圏域の現状把握及び進捗管理の在り方について今後検討していく。</a:t>
            </a:r>
            <a:endParaRPr sz="1400" dirty="0">
              <a:latin typeface="Meiryo UI"/>
              <a:cs typeface="Meiryo UI"/>
            </a:endParaRPr>
          </a:p>
        </p:txBody>
      </p:sp>
      <p:pic>
        <p:nvPicPr>
          <p:cNvPr id="20" name="object 20"/>
          <p:cNvPicPr/>
          <p:nvPr/>
        </p:nvPicPr>
        <p:blipFill>
          <a:blip r:embed="rId5" cstate="print"/>
          <a:stretch>
            <a:fillRect/>
          </a:stretch>
        </p:blipFill>
        <p:spPr>
          <a:xfrm>
            <a:off x="658368" y="2092451"/>
            <a:ext cx="2077212" cy="1399032"/>
          </a:xfrm>
          <a:prstGeom prst="rect">
            <a:avLst/>
          </a:prstGeom>
        </p:spPr>
      </p:pic>
      <p:grpSp>
        <p:nvGrpSpPr>
          <p:cNvPr id="21" name="object 21"/>
          <p:cNvGrpSpPr/>
          <p:nvPr/>
        </p:nvGrpSpPr>
        <p:grpSpPr>
          <a:xfrm>
            <a:off x="3416808" y="3654552"/>
            <a:ext cx="2723515" cy="132715"/>
            <a:chOff x="3416808" y="3654552"/>
            <a:chExt cx="2723515" cy="132715"/>
          </a:xfrm>
        </p:grpSpPr>
        <p:sp>
          <p:nvSpPr>
            <p:cNvPr id="22" name="object 22"/>
            <p:cNvSpPr/>
            <p:nvPr/>
          </p:nvSpPr>
          <p:spPr>
            <a:xfrm>
              <a:off x="3422904" y="3660648"/>
              <a:ext cx="2711450" cy="120650"/>
            </a:xfrm>
            <a:custGeom>
              <a:avLst/>
              <a:gdLst/>
              <a:ahLst/>
              <a:cxnLst/>
              <a:rect l="l" t="t" r="r" b="b"/>
              <a:pathLst>
                <a:path w="2711450" h="120650">
                  <a:moveTo>
                    <a:pt x="2711196" y="0"/>
                  </a:moveTo>
                  <a:lnTo>
                    <a:pt x="0" y="0"/>
                  </a:lnTo>
                  <a:lnTo>
                    <a:pt x="1355598" y="120395"/>
                  </a:lnTo>
                  <a:lnTo>
                    <a:pt x="2711196" y="0"/>
                  </a:lnTo>
                  <a:close/>
                </a:path>
              </a:pathLst>
            </a:custGeom>
            <a:solidFill>
              <a:srgbClr val="FFFF66"/>
            </a:solidFill>
          </p:spPr>
          <p:txBody>
            <a:bodyPr wrap="square" lIns="0" tIns="0" rIns="0" bIns="0" rtlCol="0"/>
            <a:lstStyle/>
            <a:p>
              <a:endParaRPr/>
            </a:p>
          </p:txBody>
        </p:sp>
        <p:sp>
          <p:nvSpPr>
            <p:cNvPr id="23" name="object 23"/>
            <p:cNvSpPr/>
            <p:nvPr/>
          </p:nvSpPr>
          <p:spPr>
            <a:xfrm>
              <a:off x="3422904" y="3660648"/>
              <a:ext cx="2711450" cy="120650"/>
            </a:xfrm>
            <a:custGeom>
              <a:avLst/>
              <a:gdLst/>
              <a:ahLst/>
              <a:cxnLst/>
              <a:rect l="l" t="t" r="r" b="b"/>
              <a:pathLst>
                <a:path w="2711450" h="120650">
                  <a:moveTo>
                    <a:pt x="2711196" y="0"/>
                  </a:moveTo>
                  <a:lnTo>
                    <a:pt x="1355598" y="120395"/>
                  </a:lnTo>
                  <a:lnTo>
                    <a:pt x="0" y="0"/>
                  </a:lnTo>
                  <a:lnTo>
                    <a:pt x="2711196" y="0"/>
                  </a:lnTo>
                  <a:close/>
                </a:path>
              </a:pathLst>
            </a:custGeom>
            <a:ln w="12192">
              <a:solidFill>
                <a:srgbClr val="000000"/>
              </a:solidFill>
            </a:ln>
          </p:spPr>
          <p:txBody>
            <a:bodyPr wrap="square" lIns="0" tIns="0" rIns="0" bIns="0" rtlCol="0"/>
            <a:lstStyle/>
            <a:p>
              <a:endParaRPr/>
            </a:p>
          </p:txBody>
        </p:sp>
      </p:grpSp>
      <p:sp>
        <p:nvSpPr>
          <p:cNvPr id="24" name="object 24"/>
          <p:cNvSpPr txBox="1"/>
          <p:nvPr/>
        </p:nvSpPr>
        <p:spPr>
          <a:xfrm>
            <a:off x="81178" y="2301494"/>
            <a:ext cx="215900" cy="635000"/>
          </a:xfrm>
          <a:prstGeom prst="rect">
            <a:avLst/>
          </a:prstGeom>
        </p:spPr>
        <p:txBody>
          <a:bodyPr vert="horz" wrap="square" lIns="0" tIns="50800" rIns="0" bIns="0" rtlCol="0">
            <a:spAutoFit/>
          </a:bodyPr>
          <a:lstStyle/>
          <a:p>
            <a:pPr marL="12700" marR="5080" algn="just">
              <a:lnSpc>
                <a:spcPts val="1500"/>
              </a:lnSpc>
              <a:spcBef>
                <a:spcPts val="400"/>
              </a:spcBef>
            </a:pPr>
            <a:r>
              <a:rPr sz="1500" spc="-50" dirty="0">
                <a:latin typeface="PMingLiU"/>
                <a:cs typeface="PMingLiU"/>
              </a:rPr>
              <a:t>大阪府</a:t>
            </a:r>
            <a:endParaRPr sz="1500">
              <a:latin typeface="PMingLiU"/>
              <a:cs typeface="PMingLiU"/>
            </a:endParaRPr>
          </a:p>
        </p:txBody>
      </p:sp>
      <p:sp>
        <p:nvSpPr>
          <p:cNvPr id="25" name="object 25"/>
          <p:cNvSpPr txBox="1"/>
          <p:nvPr/>
        </p:nvSpPr>
        <p:spPr>
          <a:xfrm>
            <a:off x="70680" y="4068127"/>
            <a:ext cx="216535" cy="636270"/>
          </a:xfrm>
          <a:prstGeom prst="rect">
            <a:avLst/>
          </a:prstGeom>
        </p:spPr>
        <p:txBody>
          <a:bodyPr vert="horz" wrap="square" lIns="0" tIns="50800" rIns="0" bIns="0" rtlCol="0">
            <a:spAutoFit/>
          </a:bodyPr>
          <a:lstStyle/>
          <a:p>
            <a:pPr marL="12700" marR="5080" algn="just">
              <a:lnSpc>
                <a:spcPts val="1500"/>
              </a:lnSpc>
              <a:spcBef>
                <a:spcPts val="400"/>
              </a:spcBef>
            </a:pPr>
            <a:r>
              <a:rPr sz="1500" spc="-50" dirty="0">
                <a:latin typeface="PMingLiU"/>
                <a:cs typeface="PMingLiU"/>
              </a:rPr>
              <a:t>協議会</a:t>
            </a:r>
            <a:endParaRPr sz="1500">
              <a:latin typeface="PMingLiU"/>
              <a:cs typeface="PMingLiU"/>
            </a:endParaRPr>
          </a:p>
        </p:txBody>
      </p:sp>
      <p:grpSp>
        <p:nvGrpSpPr>
          <p:cNvPr id="26" name="object 26"/>
          <p:cNvGrpSpPr/>
          <p:nvPr/>
        </p:nvGrpSpPr>
        <p:grpSpPr>
          <a:xfrm>
            <a:off x="5115438" y="1813560"/>
            <a:ext cx="1849755" cy="1315085"/>
            <a:chOff x="5115438" y="1813560"/>
            <a:chExt cx="1849755" cy="1315085"/>
          </a:xfrm>
        </p:grpSpPr>
        <p:sp>
          <p:nvSpPr>
            <p:cNvPr id="27" name="object 27"/>
            <p:cNvSpPr/>
            <p:nvPr/>
          </p:nvSpPr>
          <p:spPr>
            <a:xfrm>
              <a:off x="5191124" y="2967101"/>
              <a:ext cx="474980" cy="148590"/>
            </a:xfrm>
            <a:custGeom>
              <a:avLst/>
              <a:gdLst/>
              <a:ahLst/>
              <a:cxnLst/>
              <a:rect l="l" t="t" r="r" b="b"/>
              <a:pathLst>
                <a:path w="474979" h="148589">
                  <a:moveTo>
                    <a:pt x="346837" y="0"/>
                  </a:moveTo>
                  <a:lnTo>
                    <a:pt x="376047" y="31876"/>
                  </a:lnTo>
                  <a:lnTo>
                    <a:pt x="330664" y="55003"/>
                  </a:lnTo>
                  <a:lnTo>
                    <a:pt x="284490" y="71500"/>
                  </a:lnTo>
                  <a:lnTo>
                    <a:pt x="238251" y="81416"/>
                  </a:lnTo>
                  <a:lnTo>
                    <a:pt x="192671" y="84800"/>
                  </a:lnTo>
                  <a:lnTo>
                    <a:pt x="148473" y="81701"/>
                  </a:lnTo>
                  <a:lnTo>
                    <a:pt x="106383" y="72168"/>
                  </a:lnTo>
                  <a:lnTo>
                    <a:pt x="67124" y="56251"/>
                  </a:lnTo>
                  <a:lnTo>
                    <a:pt x="31422" y="33999"/>
                  </a:lnTo>
                  <a:lnTo>
                    <a:pt x="0" y="5461"/>
                  </a:lnTo>
                  <a:lnTo>
                    <a:pt x="58420" y="69215"/>
                  </a:lnTo>
                  <a:lnTo>
                    <a:pt x="89842" y="97720"/>
                  </a:lnTo>
                  <a:lnTo>
                    <a:pt x="125544" y="119954"/>
                  </a:lnTo>
                  <a:lnTo>
                    <a:pt x="164803" y="135866"/>
                  </a:lnTo>
                  <a:lnTo>
                    <a:pt x="206893" y="145403"/>
                  </a:lnTo>
                  <a:lnTo>
                    <a:pt x="251091" y="148512"/>
                  </a:lnTo>
                  <a:lnTo>
                    <a:pt x="296672" y="145142"/>
                  </a:lnTo>
                  <a:lnTo>
                    <a:pt x="342910" y="135240"/>
                  </a:lnTo>
                  <a:lnTo>
                    <a:pt x="389084" y="118753"/>
                  </a:lnTo>
                  <a:lnTo>
                    <a:pt x="434466" y="95631"/>
                  </a:lnTo>
                  <a:lnTo>
                    <a:pt x="463676" y="127381"/>
                  </a:lnTo>
                  <a:lnTo>
                    <a:pt x="474979" y="11937"/>
                  </a:lnTo>
                  <a:lnTo>
                    <a:pt x="346837" y="0"/>
                  </a:lnTo>
                  <a:close/>
                </a:path>
              </a:pathLst>
            </a:custGeom>
            <a:solidFill>
              <a:srgbClr val="4F81BC"/>
            </a:solidFill>
          </p:spPr>
          <p:txBody>
            <a:bodyPr wrap="square" lIns="0" tIns="0" rIns="0" bIns="0" rtlCol="0"/>
            <a:lstStyle/>
            <a:p>
              <a:endParaRPr/>
            </a:p>
          </p:txBody>
        </p:sp>
        <p:sp>
          <p:nvSpPr>
            <p:cNvPr id="28" name="object 28"/>
            <p:cNvSpPr/>
            <p:nvPr/>
          </p:nvSpPr>
          <p:spPr>
            <a:xfrm>
              <a:off x="5127997" y="2530602"/>
              <a:ext cx="185420" cy="471170"/>
            </a:xfrm>
            <a:custGeom>
              <a:avLst/>
              <a:gdLst/>
              <a:ahLst/>
              <a:cxnLst/>
              <a:rect l="l" t="t" r="r" b="b"/>
              <a:pathLst>
                <a:path w="185420" h="471169">
                  <a:moveTo>
                    <a:pt x="126881" y="0"/>
                  </a:moveTo>
                  <a:lnTo>
                    <a:pt x="98913" y="28253"/>
                  </a:lnTo>
                  <a:lnTo>
                    <a:pt x="59753" y="78879"/>
                  </a:lnTo>
                  <a:lnTo>
                    <a:pt x="35530" y="121279"/>
                  </a:lnTo>
                  <a:lnTo>
                    <a:pt x="17502" y="164759"/>
                  </a:lnTo>
                  <a:lnTo>
                    <a:pt x="5661" y="208647"/>
                  </a:lnTo>
                  <a:lnTo>
                    <a:pt x="0" y="252274"/>
                  </a:lnTo>
                  <a:lnTo>
                    <a:pt x="510" y="294970"/>
                  </a:lnTo>
                  <a:lnTo>
                    <a:pt x="7185" y="336065"/>
                  </a:lnTo>
                  <a:lnTo>
                    <a:pt x="20018" y="374890"/>
                  </a:lnTo>
                  <a:lnTo>
                    <a:pt x="39000" y="410774"/>
                  </a:lnTo>
                  <a:lnTo>
                    <a:pt x="64125" y="443048"/>
                  </a:lnTo>
                  <a:lnTo>
                    <a:pt x="95385" y="471043"/>
                  </a:lnTo>
                  <a:lnTo>
                    <a:pt x="76550" y="433801"/>
                  </a:lnTo>
                  <a:lnTo>
                    <a:pt x="64295" y="393998"/>
                  </a:lnTo>
                  <a:lnTo>
                    <a:pt x="58471" y="352304"/>
                  </a:lnTo>
                  <a:lnTo>
                    <a:pt x="58931" y="309389"/>
                  </a:lnTo>
                  <a:lnTo>
                    <a:pt x="65524" y="265922"/>
                  </a:lnTo>
                  <a:lnTo>
                    <a:pt x="78102" y="222573"/>
                  </a:lnTo>
                  <a:lnTo>
                    <a:pt x="96518" y="180011"/>
                  </a:lnTo>
                  <a:lnTo>
                    <a:pt x="120622" y="138908"/>
                  </a:lnTo>
                  <a:lnTo>
                    <a:pt x="150266" y="99932"/>
                  </a:lnTo>
                  <a:lnTo>
                    <a:pt x="185301" y="63754"/>
                  </a:lnTo>
                  <a:lnTo>
                    <a:pt x="126881" y="0"/>
                  </a:lnTo>
                  <a:close/>
                </a:path>
              </a:pathLst>
            </a:custGeom>
            <a:solidFill>
              <a:srgbClr val="406897"/>
            </a:solidFill>
          </p:spPr>
          <p:txBody>
            <a:bodyPr wrap="square" lIns="0" tIns="0" rIns="0" bIns="0" rtlCol="0"/>
            <a:lstStyle/>
            <a:p>
              <a:endParaRPr/>
            </a:p>
          </p:txBody>
        </p:sp>
        <p:sp>
          <p:nvSpPr>
            <p:cNvPr id="29" name="object 29"/>
            <p:cNvSpPr/>
            <p:nvPr/>
          </p:nvSpPr>
          <p:spPr>
            <a:xfrm>
              <a:off x="5128138" y="2530602"/>
              <a:ext cx="538480" cy="585470"/>
            </a:xfrm>
            <a:custGeom>
              <a:avLst/>
              <a:gdLst/>
              <a:ahLst/>
              <a:cxnLst/>
              <a:rect l="l" t="t" r="r" b="b"/>
              <a:pathLst>
                <a:path w="538479" h="585469">
                  <a:moveTo>
                    <a:pt x="62986" y="441960"/>
                  </a:moveTo>
                  <a:lnTo>
                    <a:pt x="94408" y="470498"/>
                  </a:lnTo>
                  <a:lnTo>
                    <a:pt x="130111" y="492750"/>
                  </a:lnTo>
                  <a:lnTo>
                    <a:pt x="169369" y="508667"/>
                  </a:lnTo>
                  <a:lnTo>
                    <a:pt x="211460" y="518200"/>
                  </a:lnTo>
                  <a:lnTo>
                    <a:pt x="255657" y="521299"/>
                  </a:lnTo>
                  <a:lnTo>
                    <a:pt x="301238" y="517915"/>
                  </a:lnTo>
                  <a:lnTo>
                    <a:pt x="347477" y="507999"/>
                  </a:lnTo>
                  <a:lnTo>
                    <a:pt x="393650" y="491502"/>
                  </a:lnTo>
                  <a:lnTo>
                    <a:pt x="439033" y="468375"/>
                  </a:lnTo>
                  <a:lnTo>
                    <a:pt x="409823" y="436499"/>
                  </a:lnTo>
                  <a:lnTo>
                    <a:pt x="537966" y="448437"/>
                  </a:lnTo>
                  <a:lnTo>
                    <a:pt x="526663" y="563880"/>
                  </a:lnTo>
                  <a:lnTo>
                    <a:pt x="497453" y="532130"/>
                  </a:lnTo>
                  <a:lnTo>
                    <a:pt x="452070" y="555252"/>
                  </a:lnTo>
                  <a:lnTo>
                    <a:pt x="405897" y="571739"/>
                  </a:lnTo>
                  <a:lnTo>
                    <a:pt x="359658" y="581641"/>
                  </a:lnTo>
                  <a:lnTo>
                    <a:pt x="314077" y="585011"/>
                  </a:lnTo>
                  <a:lnTo>
                    <a:pt x="269880" y="581902"/>
                  </a:lnTo>
                  <a:lnTo>
                    <a:pt x="227789" y="572365"/>
                  </a:lnTo>
                  <a:lnTo>
                    <a:pt x="188531" y="556453"/>
                  </a:lnTo>
                  <a:lnTo>
                    <a:pt x="152828" y="534219"/>
                  </a:lnTo>
                  <a:lnTo>
                    <a:pt x="121406" y="505714"/>
                  </a:lnTo>
                  <a:lnTo>
                    <a:pt x="62986" y="441960"/>
                  </a:lnTo>
                  <a:lnTo>
                    <a:pt x="37512" y="408640"/>
                  </a:lnTo>
                  <a:lnTo>
                    <a:pt x="18588" y="371898"/>
                  </a:lnTo>
                  <a:lnTo>
                    <a:pt x="6117" y="332417"/>
                  </a:lnTo>
                  <a:lnTo>
                    <a:pt x="0" y="290881"/>
                  </a:lnTo>
                  <a:lnTo>
                    <a:pt x="136" y="247973"/>
                  </a:lnTo>
                  <a:lnTo>
                    <a:pt x="6427" y="204377"/>
                  </a:lnTo>
                  <a:lnTo>
                    <a:pt x="18774" y="160776"/>
                  </a:lnTo>
                  <a:lnTo>
                    <a:pt x="37077" y="117855"/>
                  </a:lnTo>
                  <a:lnTo>
                    <a:pt x="61239" y="76296"/>
                  </a:lnTo>
                  <a:lnTo>
                    <a:pt x="91160" y="36783"/>
                  </a:lnTo>
                  <a:lnTo>
                    <a:pt x="126740" y="0"/>
                  </a:lnTo>
                  <a:lnTo>
                    <a:pt x="185160" y="63754"/>
                  </a:lnTo>
                  <a:lnTo>
                    <a:pt x="150125" y="99932"/>
                  </a:lnTo>
                  <a:lnTo>
                    <a:pt x="120481" y="138908"/>
                  </a:lnTo>
                  <a:lnTo>
                    <a:pt x="96377" y="180011"/>
                  </a:lnTo>
                  <a:lnTo>
                    <a:pt x="77962" y="222573"/>
                  </a:lnTo>
                  <a:lnTo>
                    <a:pt x="65383" y="265922"/>
                  </a:lnTo>
                  <a:lnTo>
                    <a:pt x="58790" y="309389"/>
                  </a:lnTo>
                  <a:lnTo>
                    <a:pt x="58331" y="352304"/>
                  </a:lnTo>
                  <a:lnTo>
                    <a:pt x="64154" y="393998"/>
                  </a:lnTo>
                  <a:lnTo>
                    <a:pt x="76409" y="433801"/>
                  </a:lnTo>
                  <a:lnTo>
                    <a:pt x="95244" y="471043"/>
                  </a:lnTo>
                </a:path>
              </a:pathLst>
            </a:custGeom>
            <a:ln w="25400">
              <a:solidFill>
                <a:srgbClr val="385D89"/>
              </a:solidFill>
            </a:ln>
          </p:spPr>
          <p:txBody>
            <a:bodyPr wrap="square" lIns="0" tIns="0" rIns="0" bIns="0" rtlCol="0"/>
            <a:lstStyle/>
            <a:p>
              <a:endParaRPr/>
            </a:p>
          </p:txBody>
        </p:sp>
        <p:sp>
          <p:nvSpPr>
            <p:cNvPr id="30" name="object 30"/>
            <p:cNvSpPr/>
            <p:nvPr/>
          </p:nvSpPr>
          <p:spPr>
            <a:xfrm>
              <a:off x="6893051" y="1818132"/>
              <a:ext cx="67310" cy="558165"/>
            </a:xfrm>
            <a:custGeom>
              <a:avLst/>
              <a:gdLst/>
              <a:ahLst/>
              <a:cxnLst/>
              <a:rect l="l" t="t" r="r" b="b"/>
              <a:pathLst>
                <a:path w="67309" h="558164">
                  <a:moveTo>
                    <a:pt x="0" y="0"/>
                  </a:moveTo>
                  <a:lnTo>
                    <a:pt x="13061" y="444"/>
                  </a:lnTo>
                  <a:lnTo>
                    <a:pt x="23717" y="1650"/>
                  </a:lnTo>
                  <a:lnTo>
                    <a:pt x="30896" y="3428"/>
                  </a:lnTo>
                  <a:lnTo>
                    <a:pt x="33527" y="5587"/>
                  </a:lnTo>
                  <a:lnTo>
                    <a:pt x="33527" y="273303"/>
                  </a:lnTo>
                  <a:lnTo>
                    <a:pt x="36159" y="275462"/>
                  </a:lnTo>
                  <a:lnTo>
                    <a:pt x="43338" y="277240"/>
                  </a:lnTo>
                  <a:lnTo>
                    <a:pt x="53994" y="278447"/>
                  </a:lnTo>
                  <a:lnTo>
                    <a:pt x="67055" y="278891"/>
                  </a:lnTo>
                  <a:lnTo>
                    <a:pt x="53994" y="279336"/>
                  </a:lnTo>
                  <a:lnTo>
                    <a:pt x="43338" y="280542"/>
                  </a:lnTo>
                  <a:lnTo>
                    <a:pt x="36159" y="282320"/>
                  </a:lnTo>
                  <a:lnTo>
                    <a:pt x="33527" y="284479"/>
                  </a:lnTo>
                  <a:lnTo>
                    <a:pt x="33527" y="552195"/>
                  </a:lnTo>
                  <a:lnTo>
                    <a:pt x="30896" y="554354"/>
                  </a:lnTo>
                  <a:lnTo>
                    <a:pt x="23717" y="556132"/>
                  </a:lnTo>
                  <a:lnTo>
                    <a:pt x="13061" y="557339"/>
                  </a:lnTo>
                  <a:lnTo>
                    <a:pt x="0" y="557783"/>
                  </a:lnTo>
                </a:path>
              </a:pathLst>
            </a:custGeom>
            <a:ln w="9144">
              <a:solidFill>
                <a:srgbClr val="497DBA"/>
              </a:solidFill>
            </a:ln>
          </p:spPr>
          <p:txBody>
            <a:bodyPr wrap="square" lIns="0" tIns="0" rIns="0" bIns="0" rtlCol="0"/>
            <a:lstStyle/>
            <a:p>
              <a:endParaRPr/>
            </a:p>
          </p:txBody>
        </p:sp>
      </p:grpSp>
      <p:pic>
        <p:nvPicPr>
          <p:cNvPr id="31" name="object 31"/>
          <p:cNvPicPr/>
          <p:nvPr/>
        </p:nvPicPr>
        <p:blipFill>
          <a:blip r:embed="rId6" cstate="print"/>
          <a:stretch>
            <a:fillRect/>
          </a:stretch>
        </p:blipFill>
        <p:spPr>
          <a:xfrm>
            <a:off x="7908035" y="3904488"/>
            <a:ext cx="876694" cy="841248"/>
          </a:xfrm>
          <a:prstGeom prst="rect">
            <a:avLst/>
          </a:prstGeom>
        </p:spPr>
      </p:pic>
      <p:grpSp>
        <p:nvGrpSpPr>
          <p:cNvPr id="32" name="object 32"/>
          <p:cNvGrpSpPr/>
          <p:nvPr/>
        </p:nvGrpSpPr>
        <p:grpSpPr>
          <a:xfrm>
            <a:off x="588263" y="4578096"/>
            <a:ext cx="314325" cy="279400"/>
            <a:chOff x="588263" y="4578096"/>
            <a:chExt cx="314325" cy="279400"/>
          </a:xfrm>
        </p:grpSpPr>
        <p:sp>
          <p:nvSpPr>
            <p:cNvPr id="33" name="object 33"/>
            <p:cNvSpPr/>
            <p:nvPr/>
          </p:nvSpPr>
          <p:spPr>
            <a:xfrm>
              <a:off x="601217" y="4591050"/>
              <a:ext cx="288290" cy="253365"/>
            </a:xfrm>
            <a:custGeom>
              <a:avLst/>
              <a:gdLst/>
              <a:ahLst/>
              <a:cxnLst/>
              <a:rect l="l" t="t" r="r" b="b"/>
              <a:pathLst>
                <a:path w="288290" h="253364">
                  <a:moveTo>
                    <a:pt x="63245" y="0"/>
                  </a:moveTo>
                  <a:lnTo>
                    <a:pt x="0" y="0"/>
                  </a:lnTo>
                  <a:lnTo>
                    <a:pt x="0" y="221361"/>
                  </a:lnTo>
                  <a:lnTo>
                    <a:pt x="224790" y="221361"/>
                  </a:lnTo>
                  <a:lnTo>
                    <a:pt x="224790" y="252984"/>
                  </a:lnTo>
                  <a:lnTo>
                    <a:pt x="288035" y="189738"/>
                  </a:lnTo>
                  <a:lnTo>
                    <a:pt x="224790" y="126492"/>
                  </a:lnTo>
                  <a:lnTo>
                    <a:pt x="224790" y="158115"/>
                  </a:lnTo>
                  <a:lnTo>
                    <a:pt x="63245" y="158115"/>
                  </a:lnTo>
                  <a:lnTo>
                    <a:pt x="63245" y="0"/>
                  </a:lnTo>
                  <a:close/>
                </a:path>
              </a:pathLst>
            </a:custGeom>
            <a:solidFill>
              <a:srgbClr val="4F81BC"/>
            </a:solidFill>
          </p:spPr>
          <p:txBody>
            <a:bodyPr wrap="square" lIns="0" tIns="0" rIns="0" bIns="0" rtlCol="0"/>
            <a:lstStyle/>
            <a:p>
              <a:endParaRPr/>
            </a:p>
          </p:txBody>
        </p:sp>
        <p:sp>
          <p:nvSpPr>
            <p:cNvPr id="34" name="object 34"/>
            <p:cNvSpPr/>
            <p:nvPr/>
          </p:nvSpPr>
          <p:spPr>
            <a:xfrm>
              <a:off x="601217" y="4591050"/>
              <a:ext cx="288290" cy="253365"/>
            </a:xfrm>
            <a:custGeom>
              <a:avLst/>
              <a:gdLst/>
              <a:ahLst/>
              <a:cxnLst/>
              <a:rect l="l" t="t" r="r" b="b"/>
              <a:pathLst>
                <a:path w="288290" h="253364">
                  <a:moveTo>
                    <a:pt x="63245" y="0"/>
                  </a:moveTo>
                  <a:lnTo>
                    <a:pt x="63245" y="158115"/>
                  </a:lnTo>
                  <a:lnTo>
                    <a:pt x="224790" y="158115"/>
                  </a:lnTo>
                  <a:lnTo>
                    <a:pt x="224790" y="126492"/>
                  </a:lnTo>
                  <a:lnTo>
                    <a:pt x="288035" y="189738"/>
                  </a:lnTo>
                  <a:lnTo>
                    <a:pt x="224790" y="252984"/>
                  </a:lnTo>
                  <a:lnTo>
                    <a:pt x="224790" y="221361"/>
                  </a:lnTo>
                  <a:lnTo>
                    <a:pt x="0" y="221361"/>
                  </a:lnTo>
                  <a:lnTo>
                    <a:pt x="0" y="0"/>
                  </a:lnTo>
                  <a:lnTo>
                    <a:pt x="63245" y="0"/>
                  </a:lnTo>
                  <a:close/>
                </a:path>
              </a:pathLst>
            </a:custGeom>
            <a:ln w="25908">
              <a:solidFill>
                <a:srgbClr val="385D89"/>
              </a:solidFill>
            </a:ln>
          </p:spPr>
          <p:txBody>
            <a:bodyPr wrap="square" lIns="0" tIns="0" rIns="0" bIns="0" rtlCol="0"/>
            <a:lstStyle/>
            <a:p>
              <a:endParaRPr/>
            </a:p>
          </p:txBody>
        </p:sp>
      </p:grpSp>
      <p:sp>
        <p:nvSpPr>
          <p:cNvPr id="35" name="object 35"/>
          <p:cNvSpPr txBox="1"/>
          <p:nvPr/>
        </p:nvSpPr>
        <p:spPr>
          <a:xfrm>
            <a:off x="467868" y="3851147"/>
            <a:ext cx="8434070" cy="1169035"/>
          </a:xfrm>
          <a:prstGeom prst="rect">
            <a:avLst/>
          </a:prstGeom>
          <a:ln w="57911">
            <a:solidFill>
              <a:srgbClr val="FF0000"/>
            </a:solidFill>
          </a:ln>
        </p:spPr>
        <p:txBody>
          <a:bodyPr vert="horz" wrap="square" lIns="0" tIns="46355" rIns="0" bIns="0" rtlCol="0">
            <a:spAutoFit/>
          </a:bodyPr>
          <a:lstStyle/>
          <a:p>
            <a:pPr marL="90805">
              <a:lnSpc>
                <a:spcPct val="100000"/>
              </a:lnSpc>
              <a:spcBef>
                <a:spcPts val="365"/>
              </a:spcBef>
            </a:pPr>
            <a:r>
              <a:rPr sz="1400" spc="-15" dirty="0">
                <a:latin typeface="Meiryo UI"/>
                <a:cs typeface="Meiryo UI"/>
              </a:rPr>
              <a:t>③都道府県協議会で協議する事項</a:t>
            </a:r>
            <a:endParaRPr sz="1400">
              <a:latin typeface="Meiryo UI"/>
              <a:cs typeface="Meiryo UI"/>
            </a:endParaRPr>
          </a:p>
          <a:p>
            <a:pPr marL="90805">
              <a:lnSpc>
                <a:spcPct val="100000"/>
              </a:lnSpc>
            </a:pPr>
            <a:r>
              <a:rPr sz="1400" dirty="0">
                <a:latin typeface="Meiryo UI"/>
                <a:cs typeface="Meiryo UI"/>
              </a:rPr>
              <a:t>＊二次医療圏協議会（</a:t>
            </a:r>
            <a:r>
              <a:rPr sz="1400" spc="-15" dirty="0">
                <a:latin typeface="Meiryo UI"/>
                <a:cs typeface="Meiryo UI"/>
              </a:rPr>
              <a:t>保健所圏域協議会）</a:t>
            </a:r>
            <a:r>
              <a:rPr sz="1400" spc="-20" dirty="0">
                <a:latin typeface="Meiryo UI"/>
                <a:cs typeface="Meiryo UI"/>
              </a:rPr>
              <a:t>の活動状況の把握や課題の整理等</a:t>
            </a:r>
            <a:endParaRPr sz="1400">
              <a:latin typeface="Meiryo UI"/>
              <a:cs typeface="Meiryo UI"/>
            </a:endParaRPr>
          </a:p>
          <a:p>
            <a:pPr marL="90805">
              <a:lnSpc>
                <a:spcPct val="100000"/>
              </a:lnSpc>
            </a:pPr>
            <a:r>
              <a:rPr sz="1400" spc="-10" dirty="0">
                <a:latin typeface="Meiryo UI"/>
                <a:cs typeface="Meiryo UI"/>
              </a:rPr>
              <a:t>＊二次医療圏協議会（</a:t>
            </a:r>
            <a:r>
              <a:rPr sz="1400" spc="-20" dirty="0">
                <a:latin typeface="Meiryo UI"/>
                <a:cs typeface="Meiryo UI"/>
              </a:rPr>
              <a:t>保健所圏域協議会）</a:t>
            </a:r>
            <a:r>
              <a:rPr sz="1400" spc="-25" dirty="0">
                <a:latin typeface="Meiryo UI"/>
                <a:cs typeface="Meiryo UI"/>
              </a:rPr>
              <a:t>の取組についてフィードバック</a:t>
            </a:r>
            <a:endParaRPr sz="1400">
              <a:latin typeface="Meiryo UI"/>
              <a:cs typeface="Meiryo UI"/>
            </a:endParaRPr>
          </a:p>
          <a:p>
            <a:pPr marL="545465">
              <a:lnSpc>
                <a:spcPct val="100000"/>
              </a:lnSpc>
              <a:spcBef>
                <a:spcPts val="1045"/>
              </a:spcBef>
            </a:pPr>
            <a:r>
              <a:rPr sz="1400" b="1" u="sng" spc="-10" dirty="0">
                <a:uFill>
                  <a:solidFill>
                    <a:srgbClr val="000000"/>
                  </a:solidFill>
                </a:uFill>
                <a:latin typeface="Meiryo UI"/>
                <a:cs typeface="Meiryo UI"/>
              </a:rPr>
              <a:t>計画策定と一体的に、各圏域のPDCAに対する支援</a:t>
            </a:r>
            <a:r>
              <a:rPr sz="1400" b="1" u="sng" spc="-15" dirty="0">
                <a:uFill>
                  <a:solidFill>
                    <a:srgbClr val="000000"/>
                  </a:solidFill>
                </a:uFill>
                <a:latin typeface="Meiryo UI"/>
                <a:cs typeface="Meiryo UI"/>
              </a:rPr>
              <a:t>（課題解決に向けたご議論</a:t>
            </a:r>
            <a:r>
              <a:rPr sz="1400" b="1" u="sng" dirty="0">
                <a:uFill>
                  <a:solidFill>
                    <a:srgbClr val="000000"/>
                  </a:solidFill>
                </a:uFill>
                <a:latin typeface="Meiryo UI"/>
                <a:cs typeface="Meiryo UI"/>
              </a:rPr>
              <a:t>）</a:t>
            </a:r>
            <a:r>
              <a:rPr sz="1400" b="1" u="sng" spc="-20" dirty="0">
                <a:uFill>
                  <a:solidFill>
                    <a:srgbClr val="000000"/>
                  </a:solidFill>
                </a:uFill>
                <a:latin typeface="Meiryo UI"/>
                <a:cs typeface="Meiryo UI"/>
              </a:rPr>
              <a:t>をお願いしたい。</a:t>
            </a:r>
            <a:endParaRPr sz="1400">
              <a:latin typeface="Meiryo UI"/>
              <a:cs typeface="Meiryo UI"/>
            </a:endParaRPr>
          </a:p>
        </p:txBody>
      </p:sp>
      <p:sp>
        <p:nvSpPr>
          <p:cNvPr id="37" name="object 37"/>
          <p:cNvSpPr txBox="1">
            <a:spLocks noGrp="1"/>
          </p:cNvSpPr>
          <p:nvPr>
            <p:ph type="sldNum" sz="quarter" idx="7"/>
          </p:nvPr>
        </p:nvSpPr>
        <p:spPr>
          <a:prstGeom prst="rect">
            <a:avLst/>
          </a:prstGeom>
        </p:spPr>
        <p:txBody>
          <a:bodyPr vert="horz" wrap="square" lIns="0" tIns="12700" rIns="0" bIns="0" rtlCol="0">
            <a:spAutoFit/>
          </a:bodyPr>
          <a:lstStyle/>
          <a:p>
            <a:pPr marL="33020">
              <a:lnSpc>
                <a:spcPct val="100000"/>
              </a:lnSpc>
              <a:spcBef>
                <a:spcPts val="100"/>
              </a:spcBef>
            </a:pPr>
            <a:fld id="{81D60167-4931-47E6-BA6A-407CBD079E47}" type="slidenum">
              <a:rPr spc="5" dirty="0"/>
              <a:t>1</a:t>
            </a:fld>
            <a:endParaRPr spc="5" dirty="0"/>
          </a:p>
        </p:txBody>
      </p:sp>
      <p:sp>
        <p:nvSpPr>
          <p:cNvPr id="36" name="object 36"/>
          <p:cNvSpPr txBox="1"/>
          <p:nvPr/>
        </p:nvSpPr>
        <p:spPr>
          <a:xfrm>
            <a:off x="7100951" y="1965198"/>
            <a:ext cx="1050925" cy="239395"/>
          </a:xfrm>
          <a:prstGeom prst="rect">
            <a:avLst/>
          </a:prstGeom>
        </p:spPr>
        <p:txBody>
          <a:bodyPr vert="horz" wrap="square" lIns="0" tIns="12700" rIns="0" bIns="0" rtlCol="0">
            <a:spAutoFit/>
          </a:bodyPr>
          <a:lstStyle/>
          <a:p>
            <a:pPr>
              <a:lnSpc>
                <a:spcPct val="100000"/>
              </a:lnSpc>
              <a:spcBef>
                <a:spcPts val="100"/>
              </a:spcBef>
            </a:pPr>
            <a:r>
              <a:rPr sz="1400" spc="-10" dirty="0">
                <a:latin typeface="Meiryo UI"/>
                <a:cs typeface="Meiryo UI"/>
              </a:rPr>
              <a:t>連絡会の開催</a:t>
            </a:r>
            <a:endParaRPr sz="1400">
              <a:latin typeface="Meiryo UI"/>
              <a:cs typeface="Meiryo U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10" dirty="0"/>
              <a:t>大阪府における地域・職域連携推進事業</a:t>
            </a:r>
            <a:r>
              <a:rPr dirty="0"/>
              <a:t>（</a:t>
            </a:r>
            <a:r>
              <a:rPr spc="-10" dirty="0"/>
              <a:t>現状と課題</a:t>
            </a:r>
            <a:r>
              <a:rPr spc="-50" dirty="0"/>
              <a:t>）</a:t>
            </a:r>
          </a:p>
        </p:txBody>
      </p:sp>
      <p:sp>
        <p:nvSpPr>
          <p:cNvPr id="3" name="object 3"/>
          <p:cNvSpPr/>
          <p:nvPr/>
        </p:nvSpPr>
        <p:spPr>
          <a:xfrm>
            <a:off x="1549146" y="2074926"/>
            <a:ext cx="5270500" cy="306705"/>
          </a:xfrm>
          <a:custGeom>
            <a:avLst/>
            <a:gdLst/>
            <a:ahLst/>
            <a:cxnLst/>
            <a:rect l="l" t="t" r="r" b="b"/>
            <a:pathLst>
              <a:path w="5270500" h="306705">
                <a:moveTo>
                  <a:pt x="0" y="51054"/>
                </a:moveTo>
                <a:lnTo>
                  <a:pt x="4012" y="31182"/>
                </a:lnTo>
                <a:lnTo>
                  <a:pt x="14954" y="14954"/>
                </a:lnTo>
                <a:lnTo>
                  <a:pt x="31182" y="4012"/>
                </a:lnTo>
                <a:lnTo>
                  <a:pt x="51053" y="0"/>
                </a:lnTo>
                <a:lnTo>
                  <a:pt x="5218937" y="0"/>
                </a:lnTo>
                <a:lnTo>
                  <a:pt x="5238809" y="4012"/>
                </a:lnTo>
                <a:lnTo>
                  <a:pt x="5255037" y="14954"/>
                </a:lnTo>
                <a:lnTo>
                  <a:pt x="5265979" y="31182"/>
                </a:lnTo>
                <a:lnTo>
                  <a:pt x="5269992" y="51054"/>
                </a:lnTo>
                <a:lnTo>
                  <a:pt x="5269992" y="255269"/>
                </a:lnTo>
                <a:lnTo>
                  <a:pt x="5265979" y="275141"/>
                </a:lnTo>
                <a:lnTo>
                  <a:pt x="5255037" y="291369"/>
                </a:lnTo>
                <a:lnTo>
                  <a:pt x="5238809" y="302311"/>
                </a:lnTo>
                <a:lnTo>
                  <a:pt x="5218937" y="306324"/>
                </a:lnTo>
                <a:lnTo>
                  <a:pt x="51053" y="306324"/>
                </a:lnTo>
                <a:lnTo>
                  <a:pt x="31182" y="302311"/>
                </a:lnTo>
                <a:lnTo>
                  <a:pt x="14954" y="291369"/>
                </a:lnTo>
                <a:lnTo>
                  <a:pt x="4012" y="275141"/>
                </a:lnTo>
                <a:lnTo>
                  <a:pt x="0" y="255269"/>
                </a:lnTo>
                <a:lnTo>
                  <a:pt x="0" y="51054"/>
                </a:lnTo>
                <a:close/>
              </a:path>
            </a:pathLst>
          </a:custGeom>
          <a:ln w="25908">
            <a:solidFill>
              <a:srgbClr val="385D89"/>
            </a:solidFill>
          </a:ln>
        </p:spPr>
        <p:txBody>
          <a:bodyPr wrap="square" lIns="0" tIns="0" rIns="0" bIns="0" rtlCol="0"/>
          <a:lstStyle/>
          <a:p>
            <a:endParaRPr/>
          </a:p>
        </p:txBody>
      </p:sp>
      <p:sp>
        <p:nvSpPr>
          <p:cNvPr id="4" name="object 4"/>
          <p:cNvSpPr txBox="1"/>
          <p:nvPr/>
        </p:nvSpPr>
        <p:spPr>
          <a:xfrm>
            <a:off x="3104769" y="2132838"/>
            <a:ext cx="2159000" cy="208279"/>
          </a:xfrm>
          <a:prstGeom prst="rect">
            <a:avLst/>
          </a:prstGeom>
        </p:spPr>
        <p:txBody>
          <a:bodyPr vert="horz" wrap="square" lIns="0" tIns="12700" rIns="0" bIns="0" rtlCol="0">
            <a:spAutoFit/>
          </a:bodyPr>
          <a:lstStyle/>
          <a:p>
            <a:pPr marL="12700">
              <a:lnSpc>
                <a:spcPct val="100000"/>
              </a:lnSpc>
              <a:spcBef>
                <a:spcPts val="100"/>
              </a:spcBef>
            </a:pPr>
            <a:r>
              <a:rPr sz="1200" b="1" spc="-5" dirty="0">
                <a:latin typeface="BIZ UDGothic"/>
                <a:cs typeface="BIZ UDGothic"/>
              </a:rPr>
              <a:t>大阪府地域職域連携推進協議会</a:t>
            </a:r>
            <a:endParaRPr sz="1200">
              <a:latin typeface="BIZ UDGothic"/>
              <a:cs typeface="BIZ UDGothic"/>
            </a:endParaRPr>
          </a:p>
        </p:txBody>
      </p:sp>
      <p:pic>
        <p:nvPicPr>
          <p:cNvPr id="5" name="object 5"/>
          <p:cNvPicPr/>
          <p:nvPr/>
        </p:nvPicPr>
        <p:blipFill>
          <a:blip r:embed="rId2" cstate="print"/>
          <a:stretch>
            <a:fillRect/>
          </a:stretch>
        </p:blipFill>
        <p:spPr>
          <a:xfrm>
            <a:off x="1984248" y="2471927"/>
            <a:ext cx="775715" cy="969264"/>
          </a:xfrm>
          <a:prstGeom prst="rect">
            <a:avLst/>
          </a:prstGeom>
        </p:spPr>
      </p:pic>
      <p:sp>
        <p:nvSpPr>
          <p:cNvPr id="6" name="object 6"/>
          <p:cNvSpPr txBox="1"/>
          <p:nvPr/>
        </p:nvSpPr>
        <p:spPr>
          <a:xfrm>
            <a:off x="2116327" y="2866389"/>
            <a:ext cx="482600" cy="300355"/>
          </a:xfrm>
          <a:prstGeom prst="rect">
            <a:avLst/>
          </a:prstGeom>
        </p:spPr>
        <p:txBody>
          <a:bodyPr vert="horz" wrap="square" lIns="0" tIns="12700" rIns="0" bIns="0" rtlCol="0">
            <a:spAutoFit/>
          </a:bodyPr>
          <a:lstStyle/>
          <a:p>
            <a:pPr marL="12700">
              <a:lnSpc>
                <a:spcPct val="100000"/>
              </a:lnSpc>
              <a:spcBef>
                <a:spcPts val="100"/>
              </a:spcBef>
            </a:pPr>
            <a:r>
              <a:rPr sz="900" spc="-15" dirty="0">
                <a:solidFill>
                  <a:srgbClr val="FF0000"/>
                </a:solidFill>
                <a:latin typeface="BIZ UDGothic"/>
                <a:cs typeface="BIZ UDGothic"/>
              </a:rPr>
              <a:t>活動状況</a:t>
            </a:r>
            <a:endParaRPr sz="900">
              <a:latin typeface="BIZ UDGothic"/>
              <a:cs typeface="BIZ UDGothic"/>
            </a:endParaRPr>
          </a:p>
          <a:p>
            <a:pPr marL="70485">
              <a:lnSpc>
                <a:spcPct val="100000"/>
              </a:lnSpc>
            </a:pPr>
            <a:r>
              <a:rPr sz="900" spc="-25" dirty="0">
                <a:solidFill>
                  <a:srgbClr val="FF0000"/>
                </a:solidFill>
                <a:latin typeface="BIZ UDGothic"/>
                <a:cs typeface="BIZ UDGothic"/>
              </a:rPr>
              <a:t>の報告</a:t>
            </a:r>
            <a:endParaRPr sz="900">
              <a:latin typeface="BIZ UDGothic"/>
              <a:cs typeface="BIZ UDGothic"/>
            </a:endParaRPr>
          </a:p>
        </p:txBody>
      </p:sp>
      <p:grpSp>
        <p:nvGrpSpPr>
          <p:cNvPr id="7" name="object 7"/>
          <p:cNvGrpSpPr/>
          <p:nvPr/>
        </p:nvGrpSpPr>
        <p:grpSpPr>
          <a:xfrm>
            <a:off x="2235644" y="2383663"/>
            <a:ext cx="5294630" cy="2566670"/>
            <a:chOff x="2235644" y="2383663"/>
            <a:chExt cx="5294630" cy="2566670"/>
          </a:xfrm>
        </p:grpSpPr>
        <p:sp>
          <p:nvSpPr>
            <p:cNvPr id="8" name="object 8"/>
            <p:cNvSpPr/>
            <p:nvPr/>
          </p:nvSpPr>
          <p:spPr>
            <a:xfrm>
              <a:off x="6705600" y="2396363"/>
              <a:ext cx="811530" cy="848360"/>
            </a:xfrm>
            <a:custGeom>
              <a:avLst/>
              <a:gdLst/>
              <a:ahLst/>
              <a:cxnLst/>
              <a:rect l="l" t="t" r="r" b="b"/>
              <a:pathLst>
                <a:path w="811529" h="848360">
                  <a:moveTo>
                    <a:pt x="384682" y="0"/>
                  </a:moveTo>
                  <a:lnTo>
                    <a:pt x="81406" y="6985"/>
                  </a:lnTo>
                  <a:lnTo>
                    <a:pt x="0" y="299212"/>
                  </a:lnTo>
                  <a:lnTo>
                    <a:pt x="96139" y="224409"/>
                  </a:lnTo>
                  <a:lnTo>
                    <a:pt x="522985" y="773176"/>
                  </a:lnTo>
                  <a:lnTo>
                    <a:pt x="426847" y="847979"/>
                  </a:lnTo>
                  <a:lnTo>
                    <a:pt x="730123" y="841120"/>
                  </a:lnTo>
                  <a:lnTo>
                    <a:pt x="811529" y="548767"/>
                  </a:lnTo>
                  <a:lnTo>
                    <a:pt x="715264" y="623569"/>
                  </a:lnTo>
                  <a:lnTo>
                    <a:pt x="288544" y="74803"/>
                  </a:lnTo>
                  <a:lnTo>
                    <a:pt x="384682" y="0"/>
                  </a:lnTo>
                  <a:close/>
                </a:path>
              </a:pathLst>
            </a:custGeom>
            <a:solidFill>
              <a:srgbClr val="8063A1"/>
            </a:solidFill>
          </p:spPr>
          <p:txBody>
            <a:bodyPr wrap="square" lIns="0" tIns="0" rIns="0" bIns="0" rtlCol="0"/>
            <a:lstStyle/>
            <a:p>
              <a:endParaRPr/>
            </a:p>
          </p:txBody>
        </p:sp>
        <p:sp>
          <p:nvSpPr>
            <p:cNvPr id="9" name="object 9"/>
            <p:cNvSpPr/>
            <p:nvPr/>
          </p:nvSpPr>
          <p:spPr>
            <a:xfrm>
              <a:off x="6705600" y="2396363"/>
              <a:ext cx="811530" cy="848360"/>
            </a:xfrm>
            <a:custGeom>
              <a:avLst/>
              <a:gdLst/>
              <a:ahLst/>
              <a:cxnLst/>
              <a:rect l="l" t="t" r="r" b="b"/>
              <a:pathLst>
                <a:path w="811529" h="848360">
                  <a:moveTo>
                    <a:pt x="0" y="299212"/>
                  </a:moveTo>
                  <a:lnTo>
                    <a:pt x="81406" y="6985"/>
                  </a:lnTo>
                  <a:lnTo>
                    <a:pt x="384682" y="0"/>
                  </a:lnTo>
                  <a:lnTo>
                    <a:pt x="288544" y="74803"/>
                  </a:lnTo>
                  <a:lnTo>
                    <a:pt x="715264" y="623569"/>
                  </a:lnTo>
                  <a:lnTo>
                    <a:pt x="811529" y="548767"/>
                  </a:lnTo>
                  <a:lnTo>
                    <a:pt x="730123" y="841120"/>
                  </a:lnTo>
                  <a:lnTo>
                    <a:pt x="426847" y="847979"/>
                  </a:lnTo>
                  <a:lnTo>
                    <a:pt x="522985" y="773176"/>
                  </a:lnTo>
                  <a:lnTo>
                    <a:pt x="96139" y="224409"/>
                  </a:lnTo>
                  <a:lnTo>
                    <a:pt x="0" y="299212"/>
                  </a:lnTo>
                  <a:close/>
                </a:path>
              </a:pathLst>
            </a:custGeom>
            <a:ln w="25400">
              <a:solidFill>
                <a:srgbClr val="5C4676"/>
              </a:solidFill>
            </a:ln>
          </p:spPr>
          <p:txBody>
            <a:bodyPr wrap="square" lIns="0" tIns="0" rIns="0" bIns="0" rtlCol="0"/>
            <a:lstStyle/>
            <a:p>
              <a:endParaRPr/>
            </a:p>
          </p:txBody>
        </p:sp>
        <p:sp>
          <p:nvSpPr>
            <p:cNvPr id="10" name="object 10"/>
            <p:cNvSpPr/>
            <p:nvPr/>
          </p:nvSpPr>
          <p:spPr>
            <a:xfrm>
              <a:off x="6990588" y="2691892"/>
              <a:ext cx="241935" cy="267335"/>
            </a:xfrm>
            <a:custGeom>
              <a:avLst/>
              <a:gdLst/>
              <a:ahLst/>
              <a:cxnLst/>
              <a:rect l="l" t="t" r="r" b="b"/>
              <a:pathLst>
                <a:path w="241934" h="267335">
                  <a:moveTo>
                    <a:pt x="146155" y="217805"/>
                  </a:moveTo>
                  <a:lnTo>
                    <a:pt x="133222" y="217805"/>
                  </a:lnTo>
                  <a:lnTo>
                    <a:pt x="157733" y="249427"/>
                  </a:lnTo>
                  <a:lnTo>
                    <a:pt x="158368" y="250189"/>
                  </a:lnTo>
                  <a:lnTo>
                    <a:pt x="158750" y="250951"/>
                  </a:lnTo>
                  <a:lnTo>
                    <a:pt x="158876" y="251459"/>
                  </a:lnTo>
                  <a:lnTo>
                    <a:pt x="159003" y="252221"/>
                  </a:lnTo>
                  <a:lnTo>
                    <a:pt x="158368" y="253110"/>
                  </a:lnTo>
                  <a:lnTo>
                    <a:pt x="157225" y="254126"/>
                  </a:lnTo>
                  <a:lnTo>
                    <a:pt x="154558" y="256158"/>
                  </a:lnTo>
                  <a:lnTo>
                    <a:pt x="151256" y="258190"/>
                  </a:lnTo>
                  <a:lnTo>
                    <a:pt x="147192" y="260222"/>
                  </a:lnTo>
                  <a:lnTo>
                    <a:pt x="155066" y="267334"/>
                  </a:lnTo>
                  <a:lnTo>
                    <a:pt x="171046" y="251459"/>
                  </a:lnTo>
                  <a:lnTo>
                    <a:pt x="170941" y="250951"/>
                  </a:lnTo>
                  <a:lnTo>
                    <a:pt x="170179" y="248665"/>
                  </a:lnTo>
                  <a:lnTo>
                    <a:pt x="146155" y="217805"/>
                  </a:lnTo>
                  <a:close/>
                </a:path>
                <a:path w="241934" h="267335">
                  <a:moveTo>
                    <a:pt x="189912" y="194563"/>
                  </a:moveTo>
                  <a:lnTo>
                    <a:pt x="178561" y="194563"/>
                  </a:lnTo>
                  <a:lnTo>
                    <a:pt x="182371" y="201294"/>
                  </a:lnTo>
                  <a:lnTo>
                    <a:pt x="184911" y="207390"/>
                  </a:lnTo>
                  <a:lnTo>
                    <a:pt x="185927" y="212978"/>
                  </a:lnTo>
                  <a:lnTo>
                    <a:pt x="186312" y="217805"/>
                  </a:lnTo>
                  <a:lnTo>
                    <a:pt x="186416" y="220414"/>
                  </a:lnTo>
                  <a:lnTo>
                    <a:pt x="185658" y="226901"/>
                  </a:lnTo>
                  <a:lnTo>
                    <a:pt x="183481" y="234035"/>
                  </a:lnTo>
                  <a:lnTo>
                    <a:pt x="179958" y="241300"/>
                  </a:lnTo>
                  <a:lnTo>
                    <a:pt x="189610" y="243077"/>
                  </a:lnTo>
                  <a:lnTo>
                    <a:pt x="193085" y="235428"/>
                  </a:lnTo>
                  <a:lnTo>
                    <a:pt x="195310" y="227885"/>
                  </a:lnTo>
                  <a:lnTo>
                    <a:pt x="196272" y="220414"/>
                  </a:lnTo>
                  <a:lnTo>
                    <a:pt x="195960" y="212978"/>
                  </a:lnTo>
                  <a:lnTo>
                    <a:pt x="194740" y="207075"/>
                  </a:lnTo>
                  <a:lnTo>
                    <a:pt x="192770" y="200993"/>
                  </a:lnTo>
                  <a:lnTo>
                    <a:pt x="190013" y="194744"/>
                  </a:lnTo>
                  <a:lnTo>
                    <a:pt x="189912" y="194563"/>
                  </a:lnTo>
                  <a:close/>
                </a:path>
                <a:path w="241934" h="267335">
                  <a:moveTo>
                    <a:pt x="122273" y="187070"/>
                  </a:moveTo>
                  <a:lnTo>
                    <a:pt x="109219" y="187070"/>
                  </a:lnTo>
                  <a:lnTo>
                    <a:pt x="126872" y="209676"/>
                  </a:lnTo>
                  <a:lnTo>
                    <a:pt x="124205" y="213868"/>
                  </a:lnTo>
                  <a:lnTo>
                    <a:pt x="120268" y="219456"/>
                  </a:lnTo>
                  <a:lnTo>
                    <a:pt x="115061" y="226313"/>
                  </a:lnTo>
                  <a:lnTo>
                    <a:pt x="123570" y="232282"/>
                  </a:lnTo>
                  <a:lnTo>
                    <a:pt x="126671" y="227885"/>
                  </a:lnTo>
                  <a:lnTo>
                    <a:pt x="129666" y="223393"/>
                  </a:lnTo>
                  <a:lnTo>
                    <a:pt x="132841" y="218566"/>
                  </a:lnTo>
                  <a:lnTo>
                    <a:pt x="133222" y="217805"/>
                  </a:lnTo>
                  <a:lnTo>
                    <a:pt x="146155" y="217805"/>
                  </a:lnTo>
                  <a:lnTo>
                    <a:pt x="138937" y="208533"/>
                  </a:lnTo>
                  <a:lnTo>
                    <a:pt x="141350" y="204469"/>
                  </a:lnTo>
                  <a:lnTo>
                    <a:pt x="143488" y="200532"/>
                  </a:lnTo>
                  <a:lnTo>
                    <a:pt x="132714" y="200532"/>
                  </a:lnTo>
                  <a:lnTo>
                    <a:pt x="122273" y="187070"/>
                  </a:lnTo>
                  <a:close/>
                </a:path>
                <a:path w="241934" h="267335">
                  <a:moveTo>
                    <a:pt x="234632" y="179831"/>
                  </a:moveTo>
                  <a:lnTo>
                    <a:pt x="223138" y="179831"/>
                  </a:lnTo>
                  <a:lnTo>
                    <a:pt x="227964" y="188340"/>
                  </a:lnTo>
                  <a:lnTo>
                    <a:pt x="230377" y="193801"/>
                  </a:lnTo>
                  <a:lnTo>
                    <a:pt x="211835" y="210057"/>
                  </a:lnTo>
                  <a:lnTo>
                    <a:pt x="218820" y="216534"/>
                  </a:lnTo>
                  <a:lnTo>
                    <a:pt x="241807" y="196595"/>
                  </a:lnTo>
                  <a:lnTo>
                    <a:pt x="240283" y="191262"/>
                  </a:lnTo>
                  <a:lnTo>
                    <a:pt x="238714" y="187380"/>
                  </a:lnTo>
                  <a:lnTo>
                    <a:pt x="235918" y="182022"/>
                  </a:lnTo>
                  <a:lnTo>
                    <a:pt x="234632" y="179831"/>
                  </a:lnTo>
                  <a:close/>
                </a:path>
                <a:path w="241934" h="267335">
                  <a:moveTo>
                    <a:pt x="208914" y="164210"/>
                  </a:moveTo>
                  <a:lnTo>
                    <a:pt x="203326" y="164464"/>
                  </a:lnTo>
                  <a:lnTo>
                    <a:pt x="155992" y="201294"/>
                  </a:lnTo>
                  <a:lnTo>
                    <a:pt x="155927" y="201549"/>
                  </a:lnTo>
                  <a:lnTo>
                    <a:pt x="161035" y="208152"/>
                  </a:lnTo>
                  <a:lnTo>
                    <a:pt x="178561" y="194563"/>
                  </a:lnTo>
                  <a:lnTo>
                    <a:pt x="189912" y="194563"/>
                  </a:lnTo>
                  <a:lnTo>
                    <a:pt x="186435" y="188340"/>
                  </a:lnTo>
                  <a:lnTo>
                    <a:pt x="202818" y="175640"/>
                  </a:lnTo>
                  <a:lnTo>
                    <a:pt x="213094" y="175640"/>
                  </a:lnTo>
                  <a:lnTo>
                    <a:pt x="212343" y="172974"/>
                  </a:lnTo>
                  <a:lnTo>
                    <a:pt x="210819" y="168656"/>
                  </a:lnTo>
                  <a:lnTo>
                    <a:pt x="208914" y="164210"/>
                  </a:lnTo>
                  <a:close/>
                </a:path>
                <a:path w="241934" h="267335">
                  <a:moveTo>
                    <a:pt x="139572" y="188721"/>
                  </a:moveTo>
                  <a:lnTo>
                    <a:pt x="137540" y="192658"/>
                  </a:lnTo>
                  <a:lnTo>
                    <a:pt x="135254" y="196595"/>
                  </a:lnTo>
                  <a:lnTo>
                    <a:pt x="132714" y="200532"/>
                  </a:lnTo>
                  <a:lnTo>
                    <a:pt x="143488" y="200532"/>
                  </a:lnTo>
                  <a:lnTo>
                    <a:pt x="143763" y="200025"/>
                  </a:lnTo>
                  <a:lnTo>
                    <a:pt x="146176" y="195199"/>
                  </a:lnTo>
                  <a:lnTo>
                    <a:pt x="139572" y="188721"/>
                  </a:lnTo>
                  <a:close/>
                </a:path>
                <a:path w="241934" h="267335">
                  <a:moveTo>
                    <a:pt x="96011" y="153288"/>
                  </a:moveTo>
                  <a:lnTo>
                    <a:pt x="87883" y="159638"/>
                  </a:lnTo>
                  <a:lnTo>
                    <a:pt x="103377" y="179450"/>
                  </a:lnTo>
                  <a:lnTo>
                    <a:pt x="88772" y="190881"/>
                  </a:lnTo>
                  <a:lnTo>
                    <a:pt x="94614" y="198374"/>
                  </a:lnTo>
                  <a:lnTo>
                    <a:pt x="109219" y="187070"/>
                  </a:lnTo>
                  <a:lnTo>
                    <a:pt x="122273" y="187070"/>
                  </a:lnTo>
                  <a:lnTo>
                    <a:pt x="117347" y="180720"/>
                  </a:lnTo>
                  <a:lnTo>
                    <a:pt x="125729" y="174244"/>
                  </a:lnTo>
                  <a:lnTo>
                    <a:pt x="134727" y="174244"/>
                  </a:lnTo>
                  <a:lnTo>
                    <a:pt x="134835" y="173227"/>
                  </a:lnTo>
                  <a:lnTo>
                    <a:pt x="111505" y="173227"/>
                  </a:lnTo>
                  <a:lnTo>
                    <a:pt x="96011" y="153288"/>
                  </a:lnTo>
                  <a:close/>
                </a:path>
                <a:path w="241934" h="267335">
                  <a:moveTo>
                    <a:pt x="147454" y="166115"/>
                  </a:moveTo>
                  <a:lnTo>
                    <a:pt x="135254" y="166115"/>
                  </a:lnTo>
                  <a:lnTo>
                    <a:pt x="155193" y="191643"/>
                  </a:lnTo>
                  <a:lnTo>
                    <a:pt x="170332" y="179831"/>
                  </a:lnTo>
                  <a:lnTo>
                    <a:pt x="158241" y="179831"/>
                  </a:lnTo>
                  <a:lnTo>
                    <a:pt x="152907" y="173100"/>
                  </a:lnTo>
                  <a:lnTo>
                    <a:pt x="159773" y="167766"/>
                  </a:lnTo>
                  <a:lnTo>
                    <a:pt x="148716" y="167766"/>
                  </a:lnTo>
                  <a:lnTo>
                    <a:pt x="147454" y="166115"/>
                  </a:lnTo>
                  <a:close/>
                </a:path>
                <a:path w="241934" h="267335">
                  <a:moveTo>
                    <a:pt x="213094" y="175640"/>
                  </a:moveTo>
                  <a:lnTo>
                    <a:pt x="202818" y="175640"/>
                  </a:lnTo>
                  <a:lnTo>
                    <a:pt x="204723" y="179577"/>
                  </a:lnTo>
                  <a:lnTo>
                    <a:pt x="206375" y="184912"/>
                  </a:lnTo>
                  <a:lnTo>
                    <a:pt x="207898" y="191643"/>
                  </a:lnTo>
                  <a:lnTo>
                    <a:pt x="223138" y="179831"/>
                  </a:lnTo>
                  <a:lnTo>
                    <a:pt x="234632" y="179831"/>
                  </a:lnTo>
                  <a:lnTo>
                    <a:pt x="232993" y="177037"/>
                  </a:lnTo>
                  <a:lnTo>
                    <a:pt x="213486" y="177037"/>
                  </a:lnTo>
                  <a:lnTo>
                    <a:pt x="213094" y="175640"/>
                  </a:lnTo>
                  <a:close/>
                </a:path>
                <a:path w="241934" h="267335">
                  <a:moveTo>
                    <a:pt x="181346" y="160274"/>
                  </a:moveTo>
                  <a:lnTo>
                    <a:pt x="169417" y="160274"/>
                  </a:lnTo>
                  <a:lnTo>
                    <a:pt x="174751" y="167005"/>
                  </a:lnTo>
                  <a:lnTo>
                    <a:pt x="158241" y="179831"/>
                  </a:lnTo>
                  <a:lnTo>
                    <a:pt x="170332" y="179831"/>
                  </a:lnTo>
                  <a:lnTo>
                    <a:pt x="194097" y="161289"/>
                  </a:lnTo>
                  <a:lnTo>
                    <a:pt x="182117" y="161289"/>
                  </a:lnTo>
                  <a:lnTo>
                    <a:pt x="181346" y="160274"/>
                  </a:lnTo>
                  <a:close/>
                </a:path>
                <a:path w="241934" h="267335">
                  <a:moveTo>
                    <a:pt x="134727" y="174244"/>
                  </a:moveTo>
                  <a:lnTo>
                    <a:pt x="125729" y="174244"/>
                  </a:lnTo>
                  <a:lnTo>
                    <a:pt x="134238" y="177419"/>
                  </a:lnTo>
                  <a:lnTo>
                    <a:pt x="134727" y="174244"/>
                  </a:lnTo>
                  <a:close/>
                </a:path>
                <a:path w="241934" h="267335">
                  <a:moveTo>
                    <a:pt x="226694" y="166877"/>
                  </a:moveTo>
                  <a:lnTo>
                    <a:pt x="213486" y="177037"/>
                  </a:lnTo>
                  <a:lnTo>
                    <a:pt x="232993" y="177037"/>
                  </a:lnTo>
                  <a:lnTo>
                    <a:pt x="231907" y="175188"/>
                  </a:lnTo>
                  <a:lnTo>
                    <a:pt x="226694" y="166877"/>
                  </a:lnTo>
                  <a:close/>
                </a:path>
                <a:path w="241934" h="267335">
                  <a:moveTo>
                    <a:pt x="121030" y="165734"/>
                  </a:moveTo>
                  <a:lnTo>
                    <a:pt x="111505" y="173227"/>
                  </a:lnTo>
                  <a:lnTo>
                    <a:pt x="134835" y="173227"/>
                  </a:lnTo>
                  <a:lnTo>
                    <a:pt x="134962" y="171957"/>
                  </a:lnTo>
                  <a:lnTo>
                    <a:pt x="125856" y="171957"/>
                  </a:lnTo>
                  <a:lnTo>
                    <a:pt x="121030" y="165734"/>
                  </a:lnTo>
                  <a:close/>
                </a:path>
                <a:path w="241934" h="267335">
                  <a:moveTo>
                    <a:pt x="129412" y="129158"/>
                  </a:moveTo>
                  <a:lnTo>
                    <a:pt x="120776" y="133095"/>
                  </a:lnTo>
                  <a:lnTo>
                    <a:pt x="123731" y="143097"/>
                  </a:lnTo>
                  <a:lnTo>
                    <a:pt x="125555" y="152907"/>
                  </a:lnTo>
                  <a:lnTo>
                    <a:pt x="126169" y="161289"/>
                  </a:lnTo>
                  <a:lnTo>
                    <a:pt x="126247" y="162813"/>
                  </a:lnTo>
                  <a:lnTo>
                    <a:pt x="125856" y="171957"/>
                  </a:lnTo>
                  <a:lnTo>
                    <a:pt x="134962" y="171957"/>
                  </a:lnTo>
                  <a:lnTo>
                    <a:pt x="135127" y="170306"/>
                  </a:lnTo>
                  <a:lnTo>
                    <a:pt x="135254" y="166115"/>
                  </a:lnTo>
                  <a:lnTo>
                    <a:pt x="147454" y="166115"/>
                  </a:lnTo>
                  <a:lnTo>
                    <a:pt x="143763" y="161289"/>
                  </a:lnTo>
                  <a:lnTo>
                    <a:pt x="150629" y="155956"/>
                  </a:lnTo>
                  <a:lnTo>
                    <a:pt x="139572" y="155956"/>
                  </a:lnTo>
                  <a:lnTo>
                    <a:pt x="134619" y="149478"/>
                  </a:lnTo>
                  <a:lnTo>
                    <a:pt x="144591" y="141731"/>
                  </a:lnTo>
                  <a:lnTo>
                    <a:pt x="132714" y="141731"/>
                  </a:lnTo>
                  <a:lnTo>
                    <a:pt x="131952" y="138049"/>
                  </a:lnTo>
                  <a:lnTo>
                    <a:pt x="130809" y="133731"/>
                  </a:lnTo>
                  <a:lnTo>
                    <a:pt x="129412" y="129158"/>
                  </a:lnTo>
                  <a:close/>
                </a:path>
                <a:path w="241934" h="267335">
                  <a:moveTo>
                    <a:pt x="172211" y="148462"/>
                  </a:moveTo>
                  <a:lnTo>
                    <a:pt x="160273" y="148462"/>
                  </a:lnTo>
                  <a:lnTo>
                    <a:pt x="165226" y="154812"/>
                  </a:lnTo>
                  <a:lnTo>
                    <a:pt x="148716" y="167766"/>
                  </a:lnTo>
                  <a:lnTo>
                    <a:pt x="159773" y="167766"/>
                  </a:lnTo>
                  <a:lnTo>
                    <a:pt x="169417" y="160274"/>
                  </a:lnTo>
                  <a:lnTo>
                    <a:pt x="181346" y="160274"/>
                  </a:lnTo>
                  <a:lnTo>
                    <a:pt x="176910" y="154431"/>
                  </a:lnTo>
                  <a:lnTo>
                    <a:pt x="183793" y="149097"/>
                  </a:lnTo>
                  <a:lnTo>
                    <a:pt x="172719" y="149097"/>
                  </a:lnTo>
                  <a:lnTo>
                    <a:pt x="172211" y="148462"/>
                  </a:lnTo>
                  <a:close/>
                </a:path>
                <a:path w="241934" h="267335">
                  <a:moveTo>
                    <a:pt x="59421" y="106299"/>
                  </a:moveTo>
                  <a:lnTo>
                    <a:pt x="46608" y="106299"/>
                  </a:lnTo>
                  <a:lnTo>
                    <a:pt x="68833" y="134874"/>
                  </a:lnTo>
                  <a:lnTo>
                    <a:pt x="67563" y="143256"/>
                  </a:lnTo>
                  <a:lnTo>
                    <a:pt x="65658" y="151130"/>
                  </a:lnTo>
                  <a:lnTo>
                    <a:pt x="62991" y="158622"/>
                  </a:lnTo>
                  <a:lnTo>
                    <a:pt x="73151" y="162813"/>
                  </a:lnTo>
                  <a:lnTo>
                    <a:pt x="76834" y="135381"/>
                  </a:lnTo>
                  <a:lnTo>
                    <a:pt x="91538" y="135381"/>
                  </a:lnTo>
                  <a:lnTo>
                    <a:pt x="93852" y="134874"/>
                  </a:lnTo>
                  <a:lnTo>
                    <a:pt x="101161" y="132659"/>
                  </a:lnTo>
                  <a:lnTo>
                    <a:pt x="108981" y="129063"/>
                  </a:lnTo>
                  <a:lnTo>
                    <a:pt x="112432" y="127000"/>
                  </a:lnTo>
                  <a:lnTo>
                    <a:pt x="75564" y="127000"/>
                  </a:lnTo>
                  <a:lnTo>
                    <a:pt x="59421" y="106299"/>
                  </a:lnTo>
                  <a:close/>
                </a:path>
                <a:path w="241934" h="267335">
                  <a:moveTo>
                    <a:pt x="208533" y="140715"/>
                  </a:moveTo>
                  <a:lnTo>
                    <a:pt x="182117" y="161289"/>
                  </a:lnTo>
                  <a:lnTo>
                    <a:pt x="194097" y="161289"/>
                  </a:lnTo>
                  <a:lnTo>
                    <a:pt x="212978" y="146557"/>
                  </a:lnTo>
                  <a:lnTo>
                    <a:pt x="208533" y="140715"/>
                  </a:lnTo>
                  <a:close/>
                </a:path>
                <a:path w="241934" h="267335">
                  <a:moveTo>
                    <a:pt x="163068" y="136651"/>
                  </a:moveTo>
                  <a:lnTo>
                    <a:pt x="151129" y="136651"/>
                  </a:lnTo>
                  <a:lnTo>
                    <a:pt x="156082" y="143128"/>
                  </a:lnTo>
                  <a:lnTo>
                    <a:pt x="139572" y="155956"/>
                  </a:lnTo>
                  <a:lnTo>
                    <a:pt x="150629" y="155956"/>
                  </a:lnTo>
                  <a:lnTo>
                    <a:pt x="160273" y="148462"/>
                  </a:lnTo>
                  <a:lnTo>
                    <a:pt x="172211" y="148462"/>
                  </a:lnTo>
                  <a:lnTo>
                    <a:pt x="167639" y="142747"/>
                  </a:lnTo>
                  <a:lnTo>
                    <a:pt x="174630" y="137287"/>
                  </a:lnTo>
                  <a:lnTo>
                    <a:pt x="163575" y="137287"/>
                  </a:lnTo>
                  <a:lnTo>
                    <a:pt x="163068" y="136651"/>
                  </a:lnTo>
                  <a:close/>
                </a:path>
                <a:path w="241934" h="267335">
                  <a:moveTo>
                    <a:pt x="193039" y="133350"/>
                  </a:moveTo>
                  <a:lnTo>
                    <a:pt x="172719" y="149097"/>
                  </a:lnTo>
                  <a:lnTo>
                    <a:pt x="183793" y="149097"/>
                  </a:lnTo>
                  <a:lnTo>
                    <a:pt x="197230" y="138683"/>
                  </a:lnTo>
                  <a:lnTo>
                    <a:pt x="193039" y="133350"/>
                  </a:lnTo>
                  <a:close/>
                </a:path>
                <a:path w="241934" h="267335">
                  <a:moveTo>
                    <a:pt x="152780" y="111125"/>
                  </a:moveTo>
                  <a:lnTo>
                    <a:pt x="143763" y="115443"/>
                  </a:lnTo>
                  <a:lnTo>
                    <a:pt x="145287" y="120141"/>
                  </a:lnTo>
                  <a:lnTo>
                    <a:pt x="146557" y="125094"/>
                  </a:lnTo>
                  <a:lnTo>
                    <a:pt x="147446" y="130301"/>
                  </a:lnTo>
                  <a:lnTo>
                    <a:pt x="132714" y="141731"/>
                  </a:lnTo>
                  <a:lnTo>
                    <a:pt x="144591" y="141731"/>
                  </a:lnTo>
                  <a:lnTo>
                    <a:pt x="151129" y="136651"/>
                  </a:lnTo>
                  <a:lnTo>
                    <a:pt x="163068" y="136651"/>
                  </a:lnTo>
                  <a:lnTo>
                    <a:pt x="158495" y="130937"/>
                  </a:lnTo>
                  <a:lnTo>
                    <a:pt x="167005" y="124332"/>
                  </a:lnTo>
                  <a:lnTo>
                    <a:pt x="155193" y="124332"/>
                  </a:lnTo>
                  <a:lnTo>
                    <a:pt x="155066" y="123443"/>
                  </a:lnTo>
                  <a:lnTo>
                    <a:pt x="154685" y="119506"/>
                  </a:lnTo>
                  <a:lnTo>
                    <a:pt x="153923" y="115443"/>
                  </a:lnTo>
                  <a:lnTo>
                    <a:pt x="152780" y="111125"/>
                  </a:lnTo>
                  <a:close/>
                </a:path>
                <a:path w="241934" h="267335">
                  <a:moveTo>
                    <a:pt x="183768" y="121538"/>
                  </a:moveTo>
                  <a:lnTo>
                    <a:pt x="163575" y="137287"/>
                  </a:lnTo>
                  <a:lnTo>
                    <a:pt x="174630" y="137287"/>
                  </a:lnTo>
                  <a:lnTo>
                    <a:pt x="187959" y="126872"/>
                  </a:lnTo>
                  <a:lnTo>
                    <a:pt x="183768" y="121538"/>
                  </a:lnTo>
                  <a:close/>
                </a:path>
                <a:path w="241934" h="267335">
                  <a:moveTo>
                    <a:pt x="91538" y="135381"/>
                  </a:moveTo>
                  <a:lnTo>
                    <a:pt x="76834" y="135381"/>
                  </a:lnTo>
                  <a:lnTo>
                    <a:pt x="83057" y="136144"/>
                  </a:lnTo>
                  <a:lnTo>
                    <a:pt x="88645" y="136016"/>
                  </a:lnTo>
                  <a:lnTo>
                    <a:pt x="91538" y="135381"/>
                  </a:lnTo>
                  <a:close/>
                </a:path>
                <a:path w="241934" h="267335">
                  <a:moveTo>
                    <a:pt x="163194" y="77343"/>
                  </a:moveTo>
                  <a:lnTo>
                    <a:pt x="120522" y="110616"/>
                  </a:lnTo>
                  <a:lnTo>
                    <a:pt x="75564" y="127000"/>
                  </a:lnTo>
                  <a:lnTo>
                    <a:pt x="112432" y="127000"/>
                  </a:lnTo>
                  <a:lnTo>
                    <a:pt x="117302" y="124086"/>
                  </a:lnTo>
                  <a:lnTo>
                    <a:pt x="126110" y="117728"/>
                  </a:lnTo>
                  <a:lnTo>
                    <a:pt x="166115" y="86613"/>
                  </a:lnTo>
                  <a:lnTo>
                    <a:pt x="164591" y="82931"/>
                  </a:lnTo>
                  <a:lnTo>
                    <a:pt x="163575" y="79882"/>
                  </a:lnTo>
                  <a:lnTo>
                    <a:pt x="163194" y="77343"/>
                  </a:lnTo>
                  <a:close/>
                </a:path>
                <a:path w="241934" h="267335">
                  <a:moveTo>
                    <a:pt x="178434" y="106299"/>
                  </a:moveTo>
                  <a:lnTo>
                    <a:pt x="155193" y="124332"/>
                  </a:lnTo>
                  <a:lnTo>
                    <a:pt x="167005" y="124332"/>
                  </a:lnTo>
                  <a:lnTo>
                    <a:pt x="182879" y="112013"/>
                  </a:lnTo>
                  <a:lnTo>
                    <a:pt x="178434" y="106299"/>
                  </a:lnTo>
                  <a:close/>
                </a:path>
                <a:path w="241934" h="267335">
                  <a:moveTo>
                    <a:pt x="108046" y="80137"/>
                  </a:moveTo>
                  <a:lnTo>
                    <a:pt x="95122" y="80137"/>
                  </a:lnTo>
                  <a:lnTo>
                    <a:pt x="101726" y="88772"/>
                  </a:lnTo>
                  <a:lnTo>
                    <a:pt x="71373" y="112394"/>
                  </a:lnTo>
                  <a:lnTo>
                    <a:pt x="76453" y="118871"/>
                  </a:lnTo>
                  <a:lnTo>
                    <a:pt x="106806" y="95250"/>
                  </a:lnTo>
                  <a:lnTo>
                    <a:pt x="119762" y="95250"/>
                  </a:lnTo>
                  <a:lnTo>
                    <a:pt x="114934" y="89026"/>
                  </a:lnTo>
                  <a:lnTo>
                    <a:pt x="123425" y="82422"/>
                  </a:lnTo>
                  <a:lnTo>
                    <a:pt x="109854" y="82422"/>
                  </a:lnTo>
                  <a:lnTo>
                    <a:pt x="108046" y="80137"/>
                  </a:lnTo>
                  <a:close/>
                </a:path>
                <a:path w="241934" h="267335">
                  <a:moveTo>
                    <a:pt x="49021" y="92963"/>
                  </a:moveTo>
                  <a:lnTo>
                    <a:pt x="26034" y="110743"/>
                  </a:lnTo>
                  <a:lnTo>
                    <a:pt x="31622" y="117856"/>
                  </a:lnTo>
                  <a:lnTo>
                    <a:pt x="46608" y="106299"/>
                  </a:lnTo>
                  <a:lnTo>
                    <a:pt x="59421" y="106299"/>
                  </a:lnTo>
                  <a:lnTo>
                    <a:pt x="49021" y="92963"/>
                  </a:lnTo>
                  <a:close/>
                </a:path>
                <a:path w="241934" h="267335">
                  <a:moveTo>
                    <a:pt x="119762" y="95250"/>
                  </a:moveTo>
                  <a:lnTo>
                    <a:pt x="106806" y="95250"/>
                  </a:lnTo>
                  <a:lnTo>
                    <a:pt x="117347" y="108838"/>
                  </a:lnTo>
                  <a:lnTo>
                    <a:pt x="125475" y="102615"/>
                  </a:lnTo>
                  <a:lnTo>
                    <a:pt x="119762" y="95250"/>
                  </a:lnTo>
                  <a:close/>
                </a:path>
                <a:path w="241934" h="267335">
                  <a:moveTo>
                    <a:pt x="74153" y="36575"/>
                  </a:moveTo>
                  <a:lnTo>
                    <a:pt x="61213" y="36575"/>
                  </a:lnTo>
                  <a:lnTo>
                    <a:pt x="67436" y="44703"/>
                  </a:lnTo>
                  <a:lnTo>
                    <a:pt x="42671" y="64007"/>
                  </a:lnTo>
                  <a:lnTo>
                    <a:pt x="70357" y="99440"/>
                  </a:lnTo>
                  <a:lnTo>
                    <a:pt x="85999" y="87249"/>
                  </a:lnTo>
                  <a:lnTo>
                    <a:pt x="73278" y="87249"/>
                  </a:lnTo>
                  <a:lnTo>
                    <a:pt x="66547" y="78739"/>
                  </a:lnTo>
                  <a:lnTo>
                    <a:pt x="74385" y="72643"/>
                  </a:lnTo>
                  <a:lnTo>
                    <a:pt x="61848" y="72643"/>
                  </a:lnTo>
                  <a:lnTo>
                    <a:pt x="55117" y="64007"/>
                  </a:lnTo>
                  <a:lnTo>
                    <a:pt x="72135" y="50800"/>
                  </a:lnTo>
                  <a:lnTo>
                    <a:pt x="85213" y="50800"/>
                  </a:lnTo>
                  <a:lnTo>
                    <a:pt x="80263" y="44450"/>
                  </a:lnTo>
                  <a:lnTo>
                    <a:pt x="88062" y="38353"/>
                  </a:lnTo>
                  <a:lnTo>
                    <a:pt x="75564" y="38353"/>
                  </a:lnTo>
                  <a:lnTo>
                    <a:pt x="74153" y="36575"/>
                  </a:lnTo>
                  <a:close/>
                </a:path>
                <a:path w="241934" h="267335">
                  <a:moveTo>
                    <a:pt x="96523" y="65405"/>
                  </a:moveTo>
                  <a:lnTo>
                    <a:pt x="83692" y="65405"/>
                  </a:lnTo>
                  <a:lnTo>
                    <a:pt x="90296" y="74040"/>
                  </a:lnTo>
                  <a:lnTo>
                    <a:pt x="73278" y="87249"/>
                  </a:lnTo>
                  <a:lnTo>
                    <a:pt x="85999" y="87249"/>
                  </a:lnTo>
                  <a:lnTo>
                    <a:pt x="95122" y="80137"/>
                  </a:lnTo>
                  <a:lnTo>
                    <a:pt x="108046" y="80137"/>
                  </a:lnTo>
                  <a:lnTo>
                    <a:pt x="103123" y="73913"/>
                  </a:lnTo>
                  <a:lnTo>
                    <a:pt x="111108" y="67690"/>
                  </a:lnTo>
                  <a:lnTo>
                    <a:pt x="98297" y="67690"/>
                  </a:lnTo>
                  <a:lnTo>
                    <a:pt x="96523" y="65405"/>
                  </a:lnTo>
                  <a:close/>
                </a:path>
                <a:path w="241934" h="267335">
                  <a:moveTo>
                    <a:pt x="142875" y="56641"/>
                  </a:moveTo>
                  <a:lnTo>
                    <a:pt x="109854" y="82422"/>
                  </a:lnTo>
                  <a:lnTo>
                    <a:pt x="123425" y="82422"/>
                  </a:lnTo>
                  <a:lnTo>
                    <a:pt x="148081" y="63245"/>
                  </a:lnTo>
                  <a:lnTo>
                    <a:pt x="142875" y="56641"/>
                  </a:lnTo>
                  <a:close/>
                </a:path>
                <a:path w="241934" h="267335">
                  <a:moveTo>
                    <a:pt x="2158" y="60706"/>
                  </a:moveTo>
                  <a:lnTo>
                    <a:pt x="0" y="69976"/>
                  </a:lnTo>
                  <a:lnTo>
                    <a:pt x="7048" y="70955"/>
                  </a:lnTo>
                  <a:lnTo>
                    <a:pt x="14287" y="72374"/>
                  </a:lnTo>
                  <a:lnTo>
                    <a:pt x="21716" y="74245"/>
                  </a:lnTo>
                  <a:lnTo>
                    <a:pt x="29336" y="76581"/>
                  </a:lnTo>
                  <a:lnTo>
                    <a:pt x="31241" y="66293"/>
                  </a:lnTo>
                  <a:lnTo>
                    <a:pt x="24001" y="64242"/>
                  </a:lnTo>
                  <a:lnTo>
                    <a:pt x="16748" y="62642"/>
                  </a:lnTo>
                  <a:lnTo>
                    <a:pt x="9471" y="61471"/>
                  </a:lnTo>
                  <a:lnTo>
                    <a:pt x="2158" y="60706"/>
                  </a:lnTo>
                  <a:close/>
                </a:path>
                <a:path w="241934" h="267335">
                  <a:moveTo>
                    <a:pt x="85213" y="50800"/>
                  </a:moveTo>
                  <a:lnTo>
                    <a:pt x="72135" y="50800"/>
                  </a:lnTo>
                  <a:lnTo>
                    <a:pt x="78993" y="59435"/>
                  </a:lnTo>
                  <a:lnTo>
                    <a:pt x="61848" y="72643"/>
                  </a:lnTo>
                  <a:lnTo>
                    <a:pt x="74385" y="72643"/>
                  </a:lnTo>
                  <a:lnTo>
                    <a:pt x="83692" y="65405"/>
                  </a:lnTo>
                  <a:lnTo>
                    <a:pt x="96523" y="65405"/>
                  </a:lnTo>
                  <a:lnTo>
                    <a:pt x="91693" y="59181"/>
                  </a:lnTo>
                  <a:lnTo>
                    <a:pt x="99547" y="53085"/>
                  </a:lnTo>
                  <a:lnTo>
                    <a:pt x="86994" y="53085"/>
                  </a:lnTo>
                  <a:lnTo>
                    <a:pt x="85213" y="50800"/>
                  </a:lnTo>
                  <a:close/>
                </a:path>
                <a:path w="241934" h="267335">
                  <a:moveTo>
                    <a:pt x="122284" y="45084"/>
                  </a:moveTo>
                  <a:lnTo>
                    <a:pt x="109854" y="45084"/>
                  </a:lnTo>
                  <a:lnTo>
                    <a:pt x="116458" y="53593"/>
                  </a:lnTo>
                  <a:lnTo>
                    <a:pt x="98297" y="67690"/>
                  </a:lnTo>
                  <a:lnTo>
                    <a:pt x="111108" y="67690"/>
                  </a:lnTo>
                  <a:lnTo>
                    <a:pt x="129031" y="53720"/>
                  </a:lnTo>
                  <a:lnTo>
                    <a:pt x="122284" y="45084"/>
                  </a:lnTo>
                  <a:close/>
                </a:path>
                <a:path w="241934" h="267335">
                  <a:moveTo>
                    <a:pt x="56641" y="14096"/>
                  </a:moveTo>
                  <a:lnTo>
                    <a:pt x="48513" y="20319"/>
                  </a:lnTo>
                  <a:lnTo>
                    <a:pt x="56133" y="30225"/>
                  </a:lnTo>
                  <a:lnTo>
                    <a:pt x="26669" y="53085"/>
                  </a:lnTo>
                  <a:lnTo>
                    <a:pt x="31750" y="59562"/>
                  </a:lnTo>
                  <a:lnTo>
                    <a:pt x="61213" y="36575"/>
                  </a:lnTo>
                  <a:lnTo>
                    <a:pt x="74153" y="36575"/>
                  </a:lnTo>
                  <a:lnTo>
                    <a:pt x="69214" y="30352"/>
                  </a:lnTo>
                  <a:lnTo>
                    <a:pt x="77552" y="23875"/>
                  </a:lnTo>
                  <a:lnTo>
                    <a:pt x="64261" y="23875"/>
                  </a:lnTo>
                  <a:lnTo>
                    <a:pt x="56641" y="14096"/>
                  </a:lnTo>
                  <a:close/>
                </a:path>
                <a:path w="241934" h="267335">
                  <a:moveTo>
                    <a:pt x="110773" y="30352"/>
                  </a:moveTo>
                  <a:lnTo>
                    <a:pt x="98297" y="30352"/>
                  </a:lnTo>
                  <a:lnTo>
                    <a:pt x="105155" y="39115"/>
                  </a:lnTo>
                  <a:lnTo>
                    <a:pt x="86994" y="53085"/>
                  </a:lnTo>
                  <a:lnTo>
                    <a:pt x="99547" y="53085"/>
                  </a:lnTo>
                  <a:lnTo>
                    <a:pt x="109854" y="45084"/>
                  </a:lnTo>
                  <a:lnTo>
                    <a:pt x="122284" y="45084"/>
                  </a:lnTo>
                  <a:lnTo>
                    <a:pt x="110773" y="30352"/>
                  </a:lnTo>
                  <a:close/>
                </a:path>
                <a:path w="241934" h="267335">
                  <a:moveTo>
                    <a:pt x="101345" y="18287"/>
                  </a:moveTo>
                  <a:lnTo>
                    <a:pt x="75564" y="38353"/>
                  </a:lnTo>
                  <a:lnTo>
                    <a:pt x="88062" y="38353"/>
                  </a:lnTo>
                  <a:lnTo>
                    <a:pt x="98297" y="30352"/>
                  </a:lnTo>
                  <a:lnTo>
                    <a:pt x="110773" y="30352"/>
                  </a:lnTo>
                  <a:lnTo>
                    <a:pt x="101345" y="18287"/>
                  </a:lnTo>
                  <a:close/>
                </a:path>
                <a:path w="241934" h="267335">
                  <a:moveTo>
                    <a:pt x="94995" y="0"/>
                  </a:moveTo>
                  <a:lnTo>
                    <a:pt x="64261" y="23875"/>
                  </a:lnTo>
                  <a:lnTo>
                    <a:pt x="77552" y="23875"/>
                  </a:lnTo>
                  <a:lnTo>
                    <a:pt x="99948" y="6476"/>
                  </a:lnTo>
                  <a:lnTo>
                    <a:pt x="94995" y="0"/>
                  </a:lnTo>
                  <a:close/>
                </a:path>
              </a:pathLst>
            </a:custGeom>
            <a:solidFill>
              <a:srgbClr val="000000"/>
            </a:solidFill>
          </p:spPr>
          <p:txBody>
            <a:bodyPr wrap="square" lIns="0" tIns="0" rIns="0" bIns="0" rtlCol="0"/>
            <a:lstStyle/>
            <a:p>
              <a:endParaRPr/>
            </a:p>
          </p:txBody>
        </p:sp>
        <p:sp>
          <p:nvSpPr>
            <p:cNvPr id="11" name="object 11"/>
            <p:cNvSpPr/>
            <p:nvPr/>
          </p:nvSpPr>
          <p:spPr>
            <a:xfrm>
              <a:off x="2248662" y="3707130"/>
              <a:ext cx="4014470" cy="1229995"/>
            </a:xfrm>
            <a:custGeom>
              <a:avLst/>
              <a:gdLst/>
              <a:ahLst/>
              <a:cxnLst/>
              <a:rect l="l" t="t" r="r" b="b"/>
              <a:pathLst>
                <a:path w="4014470" h="1229995">
                  <a:moveTo>
                    <a:pt x="0" y="104394"/>
                  </a:moveTo>
                  <a:lnTo>
                    <a:pt x="8203" y="63757"/>
                  </a:lnTo>
                  <a:lnTo>
                    <a:pt x="30575" y="30575"/>
                  </a:lnTo>
                  <a:lnTo>
                    <a:pt x="63757" y="8203"/>
                  </a:lnTo>
                  <a:lnTo>
                    <a:pt x="104393" y="0"/>
                  </a:lnTo>
                  <a:lnTo>
                    <a:pt x="3909822" y="0"/>
                  </a:lnTo>
                  <a:lnTo>
                    <a:pt x="3950458" y="8203"/>
                  </a:lnTo>
                  <a:lnTo>
                    <a:pt x="3983640" y="30575"/>
                  </a:lnTo>
                  <a:lnTo>
                    <a:pt x="4006012" y="63757"/>
                  </a:lnTo>
                  <a:lnTo>
                    <a:pt x="4014216" y="104394"/>
                  </a:lnTo>
                  <a:lnTo>
                    <a:pt x="4014216" y="1125423"/>
                  </a:lnTo>
                  <a:lnTo>
                    <a:pt x="4006012" y="1166077"/>
                  </a:lnTo>
                  <a:lnTo>
                    <a:pt x="3983640" y="1199276"/>
                  </a:lnTo>
                  <a:lnTo>
                    <a:pt x="3950458" y="1221660"/>
                  </a:lnTo>
                  <a:lnTo>
                    <a:pt x="3909822" y="1229868"/>
                  </a:lnTo>
                  <a:lnTo>
                    <a:pt x="104393" y="1229868"/>
                  </a:lnTo>
                  <a:lnTo>
                    <a:pt x="63757" y="1221660"/>
                  </a:lnTo>
                  <a:lnTo>
                    <a:pt x="30575" y="1199276"/>
                  </a:lnTo>
                  <a:lnTo>
                    <a:pt x="8203" y="1166077"/>
                  </a:lnTo>
                  <a:lnTo>
                    <a:pt x="0" y="1125423"/>
                  </a:lnTo>
                  <a:lnTo>
                    <a:pt x="0" y="104394"/>
                  </a:lnTo>
                  <a:close/>
                </a:path>
              </a:pathLst>
            </a:custGeom>
            <a:ln w="25908">
              <a:solidFill>
                <a:srgbClr val="385D89"/>
              </a:solidFill>
            </a:ln>
          </p:spPr>
          <p:txBody>
            <a:bodyPr wrap="square" lIns="0" tIns="0" rIns="0" bIns="0" rtlCol="0"/>
            <a:lstStyle/>
            <a:p>
              <a:endParaRPr/>
            </a:p>
          </p:txBody>
        </p:sp>
        <p:sp>
          <p:nvSpPr>
            <p:cNvPr id="12" name="object 12"/>
            <p:cNvSpPr/>
            <p:nvPr/>
          </p:nvSpPr>
          <p:spPr>
            <a:xfrm>
              <a:off x="2792730" y="3504438"/>
              <a:ext cx="2870200" cy="274320"/>
            </a:xfrm>
            <a:custGeom>
              <a:avLst/>
              <a:gdLst/>
              <a:ahLst/>
              <a:cxnLst/>
              <a:rect l="l" t="t" r="r" b="b"/>
              <a:pathLst>
                <a:path w="2870200" h="274320">
                  <a:moveTo>
                    <a:pt x="2823972" y="0"/>
                  </a:moveTo>
                  <a:lnTo>
                    <a:pt x="45719" y="0"/>
                  </a:lnTo>
                  <a:lnTo>
                    <a:pt x="27914" y="3589"/>
                  </a:lnTo>
                  <a:lnTo>
                    <a:pt x="13382" y="13382"/>
                  </a:lnTo>
                  <a:lnTo>
                    <a:pt x="3589" y="27914"/>
                  </a:lnTo>
                  <a:lnTo>
                    <a:pt x="0" y="45720"/>
                  </a:lnTo>
                  <a:lnTo>
                    <a:pt x="0" y="228600"/>
                  </a:lnTo>
                  <a:lnTo>
                    <a:pt x="3589" y="246405"/>
                  </a:lnTo>
                  <a:lnTo>
                    <a:pt x="13382" y="260937"/>
                  </a:lnTo>
                  <a:lnTo>
                    <a:pt x="27914" y="270730"/>
                  </a:lnTo>
                  <a:lnTo>
                    <a:pt x="45719" y="274320"/>
                  </a:lnTo>
                  <a:lnTo>
                    <a:pt x="2823972" y="274320"/>
                  </a:lnTo>
                  <a:lnTo>
                    <a:pt x="2841777" y="270730"/>
                  </a:lnTo>
                  <a:lnTo>
                    <a:pt x="2856309" y="260937"/>
                  </a:lnTo>
                  <a:lnTo>
                    <a:pt x="2866102" y="246405"/>
                  </a:lnTo>
                  <a:lnTo>
                    <a:pt x="2869692" y="228600"/>
                  </a:lnTo>
                  <a:lnTo>
                    <a:pt x="2869692" y="45720"/>
                  </a:lnTo>
                  <a:lnTo>
                    <a:pt x="2866102" y="27914"/>
                  </a:lnTo>
                  <a:lnTo>
                    <a:pt x="2856309" y="13382"/>
                  </a:lnTo>
                  <a:lnTo>
                    <a:pt x="2841777" y="3589"/>
                  </a:lnTo>
                  <a:lnTo>
                    <a:pt x="2823972" y="0"/>
                  </a:lnTo>
                  <a:close/>
                </a:path>
              </a:pathLst>
            </a:custGeom>
            <a:solidFill>
              <a:srgbClr val="FFFFFF"/>
            </a:solidFill>
          </p:spPr>
          <p:txBody>
            <a:bodyPr wrap="square" lIns="0" tIns="0" rIns="0" bIns="0" rtlCol="0"/>
            <a:lstStyle/>
            <a:p>
              <a:endParaRPr/>
            </a:p>
          </p:txBody>
        </p:sp>
        <p:sp>
          <p:nvSpPr>
            <p:cNvPr id="13" name="object 13"/>
            <p:cNvSpPr/>
            <p:nvPr/>
          </p:nvSpPr>
          <p:spPr>
            <a:xfrm>
              <a:off x="2792730" y="3504438"/>
              <a:ext cx="2870200" cy="274320"/>
            </a:xfrm>
            <a:custGeom>
              <a:avLst/>
              <a:gdLst/>
              <a:ahLst/>
              <a:cxnLst/>
              <a:rect l="l" t="t" r="r" b="b"/>
              <a:pathLst>
                <a:path w="2870200" h="274320">
                  <a:moveTo>
                    <a:pt x="0" y="45720"/>
                  </a:moveTo>
                  <a:lnTo>
                    <a:pt x="3589" y="27914"/>
                  </a:lnTo>
                  <a:lnTo>
                    <a:pt x="13382" y="13382"/>
                  </a:lnTo>
                  <a:lnTo>
                    <a:pt x="27914" y="3589"/>
                  </a:lnTo>
                  <a:lnTo>
                    <a:pt x="45719" y="0"/>
                  </a:lnTo>
                  <a:lnTo>
                    <a:pt x="2823972" y="0"/>
                  </a:lnTo>
                  <a:lnTo>
                    <a:pt x="2841777" y="3589"/>
                  </a:lnTo>
                  <a:lnTo>
                    <a:pt x="2856309" y="13382"/>
                  </a:lnTo>
                  <a:lnTo>
                    <a:pt x="2866102" y="27914"/>
                  </a:lnTo>
                  <a:lnTo>
                    <a:pt x="2869692" y="45720"/>
                  </a:lnTo>
                  <a:lnTo>
                    <a:pt x="2869692" y="228600"/>
                  </a:lnTo>
                  <a:lnTo>
                    <a:pt x="2866102" y="246405"/>
                  </a:lnTo>
                  <a:lnTo>
                    <a:pt x="2856309" y="260937"/>
                  </a:lnTo>
                  <a:lnTo>
                    <a:pt x="2841777" y="270730"/>
                  </a:lnTo>
                  <a:lnTo>
                    <a:pt x="2823972" y="274320"/>
                  </a:lnTo>
                  <a:lnTo>
                    <a:pt x="45719" y="274320"/>
                  </a:lnTo>
                  <a:lnTo>
                    <a:pt x="27914" y="270730"/>
                  </a:lnTo>
                  <a:lnTo>
                    <a:pt x="13382" y="260937"/>
                  </a:lnTo>
                  <a:lnTo>
                    <a:pt x="3589" y="246405"/>
                  </a:lnTo>
                  <a:lnTo>
                    <a:pt x="0" y="228600"/>
                  </a:lnTo>
                  <a:lnTo>
                    <a:pt x="0" y="45720"/>
                  </a:lnTo>
                  <a:close/>
                </a:path>
              </a:pathLst>
            </a:custGeom>
            <a:ln w="25908">
              <a:solidFill>
                <a:srgbClr val="385D89"/>
              </a:solidFill>
            </a:ln>
          </p:spPr>
          <p:txBody>
            <a:bodyPr wrap="square" lIns="0" tIns="0" rIns="0" bIns="0" rtlCol="0"/>
            <a:lstStyle/>
            <a:p>
              <a:endParaRPr/>
            </a:p>
          </p:txBody>
        </p:sp>
      </p:grpSp>
      <p:sp>
        <p:nvSpPr>
          <p:cNvPr id="14" name="object 14"/>
          <p:cNvSpPr txBox="1"/>
          <p:nvPr/>
        </p:nvSpPr>
        <p:spPr>
          <a:xfrm>
            <a:off x="3080766" y="3555619"/>
            <a:ext cx="2296160" cy="186690"/>
          </a:xfrm>
          <a:prstGeom prst="rect">
            <a:avLst/>
          </a:prstGeom>
        </p:spPr>
        <p:txBody>
          <a:bodyPr vert="horz" wrap="square" lIns="0" tIns="13335" rIns="0" bIns="0" rtlCol="0">
            <a:spAutoFit/>
          </a:bodyPr>
          <a:lstStyle/>
          <a:p>
            <a:pPr marL="12700">
              <a:lnSpc>
                <a:spcPct val="100000"/>
              </a:lnSpc>
              <a:spcBef>
                <a:spcPts val="105"/>
              </a:spcBef>
              <a:tabLst>
                <a:tab pos="812165" algn="l"/>
              </a:tabLst>
            </a:pPr>
            <a:r>
              <a:rPr sz="1050" b="1" dirty="0">
                <a:latin typeface="BIZ UDGothic"/>
                <a:cs typeface="BIZ UDGothic"/>
              </a:rPr>
              <a:t>保</a:t>
            </a:r>
            <a:r>
              <a:rPr sz="1050" b="1" spc="-15" dirty="0">
                <a:latin typeface="BIZ UDGothic"/>
                <a:cs typeface="BIZ UDGothic"/>
              </a:rPr>
              <a:t>健</a:t>
            </a:r>
            <a:r>
              <a:rPr sz="1050" b="1" dirty="0">
                <a:latin typeface="BIZ UDGothic"/>
                <a:cs typeface="BIZ UDGothic"/>
              </a:rPr>
              <a:t>所</a:t>
            </a:r>
            <a:r>
              <a:rPr sz="1050" b="1" spc="-15" dirty="0">
                <a:latin typeface="BIZ UDGothic"/>
                <a:cs typeface="BIZ UDGothic"/>
              </a:rPr>
              <a:t>圏</a:t>
            </a:r>
            <a:r>
              <a:rPr sz="1050" b="1" spc="-50" dirty="0">
                <a:latin typeface="BIZ UDGothic"/>
                <a:cs typeface="BIZ UDGothic"/>
              </a:rPr>
              <a:t>域</a:t>
            </a:r>
            <a:r>
              <a:rPr sz="1050" b="1" dirty="0">
                <a:latin typeface="BIZ UDGothic"/>
                <a:cs typeface="BIZ UDGothic"/>
              </a:rPr>
              <a:t>	地</a:t>
            </a:r>
            <a:r>
              <a:rPr sz="1050" b="1" spc="-10" dirty="0">
                <a:latin typeface="BIZ UDGothic"/>
                <a:cs typeface="BIZ UDGothic"/>
              </a:rPr>
              <a:t>域</a:t>
            </a:r>
            <a:r>
              <a:rPr sz="1050" b="1" dirty="0">
                <a:latin typeface="BIZ UDGothic"/>
                <a:cs typeface="BIZ UDGothic"/>
              </a:rPr>
              <a:t>職</a:t>
            </a:r>
            <a:r>
              <a:rPr sz="1050" b="1" spc="-10" dirty="0">
                <a:latin typeface="BIZ UDGothic"/>
                <a:cs typeface="BIZ UDGothic"/>
              </a:rPr>
              <a:t>域連</a:t>
            </a:r>
            <a:r>
              <a:rPr sz="1050" b="1" dirty="0">
                <a:latin typeface="BIZ UDGothic"/>
                <a:cs typeface="BIZ UDGothic"/>
              </a:rPr>
              <a:t>携</a:t>
            </a:r>
            <a:r>
              <a:rPr sz="1050" b="1" spc="-10" dirty="0">
                <a:latin typeface="BIZ UDGothic"/>
                <a:cs typeface="BIZ UDGothic"/>
              </a:rPr>
              <a:t>推</a:t>
            </a:r>
            <a:r>
              <a:rPr sz="1050" b="1" dirty="0">
                <a:latin typeface="BIZ UDGothic"/>
                <a:cs typeface="BIZ UDGothic"/>
              </a:rPr>
              <a:t>進</a:t>
            </a:r>
            <a:r>
              <a:rPr sz="1050" b="1" spc="-10" dirty="0">
                <a:latin typeface="BIZ UDGothic"/>
                <a:cs typeface="BIZ UDGothic"/>
              </a:rPr>
              <a:t>協</a:t>
            </a:r>
            <a:r>
              <a:rPr sz="1050" b="1" dirty="0">
                <a:latin typeface="BIZ UDGothic"/>
                <a:cs typeface="BIZ UDGothic"/>
              </a:rPr>
              <a:t>議</a:t>
            </a:r>
            <a:r>
              <a:rPr sz="1050" b="1" spc="-50" dirty="0">
                <a:latin typeface="BIZ UDGothic"/>
                <a:cs typeface="BIZ UDGothic"/>
              </a:rPr>
              <a:t>会</a:t>
            </a:r>
            <a:endParaRPr sz="1050">
              <a:latin typeface="BIZ UDGothic"/>
              <a:cs typeface="BIZ UDGothic"/>
            </a:endParaRPr>
          </a:p>
        </p:txBody>
      </p:sp>
      <p:sp>
        <p:nvSpPr>
          <p:cNvPr id="15" name="object 15"/>
          <p:cNvSpPr/>
          <p:nvPr/>
        </p:nvSpPr>
        <p:spPr>
          <a:xfrm>
            <a:off x="7227569" y="3356609"/>
            <a:ext cx="1442085" cy="334010"/>
          </a:xfrm>
          <a:custGeom>
            <a:avLst/>
            <a:gdLst/>
            <a:ahLst/>
            <a:cxnLst/>
            <a:rect l="l" t="t" r="r" b="b"/>
            <a:pathLst>
              <a:path w="1442084" h="334010">
                <a:moveTo>
                  <a:pt x="0" y="55625"/>
                </a:moveTo>
                <a:lnTo>
                  <a:pt x="4369" y="33968"/>
                </a:lnTo>
                <a:lnTo>
                  <a:pt x="16287" y="16287"/>
                </a:lnTo>
                <a:lnTo>
                  <a:pt x="33968" y="4369"/>
                </a:lnTo>
                <a:lnTo>
                  <a:pt x="55625" y="0"/>
                </a:lnTo>
                <a:lnTo>
                  <a:pt x="1386077" y="0"/>
                </a:lnTo>
                <a:lnTo>
                  <a:pt x="1407735" y="4369"/>
                </a:lnTo>
                <a:lnTo>
                  <a:pt x="1425416" y="16287"/>
                </a:lnTo>
                <a:lnTo>
                  <a:pt x="1437334" y="33968"/>
                </a:lnTo>
                <a:lnTo>
                  <a:pt x="1441703" y="55625"/>
                </a:lnTo>
                <a:lnTo>
                  <a:pt x="1441703" y="278129"/>
                </a:lnTo>
                <a:lnTo>
                  <a:pt x="1437334" y="299787"/>
                </a:lnTo>
                <a:lnTo>
                  <a:pt x="1425416" y="317468"/>
                </a:lnTo>
                <a:lnTo>
                  <a:pt x="1407735" y="329386"/>
                </a:lnTo>
                <a:lnTo>
                  <a:pt x="1386077" y="333755"/>
                </a:lnTo>
                <a:lnTo>
                  <a:pt x="55625" y="333755"/>
                </a:lnTo>
                <a:lnTo>
                  <a:pt x="33968" y="329386"/>
                </a:lnTo>
                <a:lnTo>
                  <a:pt x="16287" y="317468"/>
                </a:lnTo>
                <a:lnTo>
                  <a:pt x="4369" y="299787"/>
                </a:lnTo>
                <a:lnTo>
                  <a:pt x="0" y="278129"/>
                </a:lnTo>
                <a:lnTo>
                  <a:pt x="0" y="55625"/>
                </a:lnTo>
                <a:close/>
              </a:path>
            </a:pathLst>
          </a:custGeom>
          <a:ln w="25908">
            <a:solidFill>
              <a:srgbClr val="385D89"/>
            </a:solidFill>
          </a:ln>
        </p:spPr>
        <p:txBody>
          <a:bodyPr wrap="square" lIns="0" tIns="0" rIns="0" bIns="0" rtlCol="0"/>
          <a:lstStyle/>
          <a:p>
            <a:endParaRPr/>
          </a:p>
        </p:txBody>
      </p:sp>
      <p:sp>
        <p:nvSpPr>
          <p:cNvPr id="16" name="object 16"/>
          <p:cNvSpPr txBox="1"/>
          <p:nvPr/>
        </p:nvSpPr>
        <p:spPr>
          <a:xfrm>
            <a:off x="7335393" y="3437382"/>
            <a:ext cx="1226820" cy="186690"/>
          </a:xfrm>
          <a:prstGeom prst="rect">
            <a:avLst/>
          </a:prstGeom>
        </p:spPr>
        <p:txBody>
          <a:bodyPr vert="horz" wrap="square" lIns="0" tIns="13335" rIns="0" bIns="0" rtlCol="0">
            <a:spAutoFit/>
          </a:bodyPr>
          <a:lstStyle/>
          <a:p>
            <a:pPr marL="12700">
              <a:lnSpc>
                <a:spcPct val="100000"/>
              </a:lnSpc>
              <a:spcBef>
                <a:spcPts val="105"/>
              </a:spcBef>
            </a:pPr>
            <a:r>
              <a:rPr sz="1050" b="1" spc="-20" dirty="0">
                <a:latin typeface="BIZ UDGothic"/>
                <a:cs typeface="BIZ UDGothic"/>
              </a:rPr>
              <a:t>大阪府保険者協議会</a:t>
            </a:r>
            <a:endParaRPr sz="1050">
              <a:latin typeface="BIZ UDGothic"/>
              <a:cs typeface="BIZ UDGothic"/>
            </a:endParaRPr>
          </a:p>
        </p:txBody>
      </p:sp>
      <p:pic>
        <p:nvPicPr>
          <p:cNvPr id="17" name="object 17"/>
          <p:cNvPicPr/>
          <p:nvPr/>
        </p:nvPicPr>
        <p:blipFill>
          <a:blip r:embed="rId3" cstate="print"/>
          <a:stretch>
            <a:fillRect/>
          </a:stretch>
        </p:blipFill>
        <p:spPr>
          <a:xfrm>
            <a:off x="5917691" y="2513076"/>
            <a:ext cx="739139" cy="990600"/>
          </a:xfrm>
          <a:prstGeom prst="rect">
            <a:avLst/>
          </a:prstGeom>
        </p:spPr>
      </p:pic>
      <p:sp>
        <p:nvSpPr>
          <p:cNvPr id="18" name="object 18"/>
          <p:cNvSpPr txBox="1"/>
          <p:nvPr/>
        </p:nvSpPr>
        <p:spPr>
          <a:xfrm>
            <a:off x="5961634" y="2775966"/>
            <a:ext cx="711200" cy="299720"/>
          </a:xfrm>
          <a:prstGeom prst="rect">
            <a:avLst/>
          </a:prstGeom>
        </p:spPr>
        <p:txBody>
          <a:bodyPr vert="horz" wrap="square" lIns="0" tIns="12700" rIns="0" bIns="0" rtlCol="0">
            <a:spAutoFit/>
          </a:bodyPr>
          <a:lstStyle/>
          <a:p>
            <a:pPr marL="12700" marR="5080" indent="57785">
              <a:lnSpc>
                <a:spcPct val="100000"/>
              </a:lnSpc>
              <a:spcBef>
                <a:spcPts val="100"/>
              </a:spcBef>
            </a:pPr>
            <a:r>
              <a:rPr sz="900" spc="-10" dirty="0">
                <a:solidFill>
                  <a:srgbClr val="001F5F"/>
                </a:solidFill>
                <a:latin typeface="BIZ UDGothic"/>
                <a:cs typeface="BIZ UDGothic"/>
              </a:rPr>
              <a:t>健増計画進捗管理の共有</a:t>
            </a:r>
            <a:endParaRPr sz="900">
              <a:latin typeface="BIZ UDGothic"/>
              <a:cs typeface="BIZ UDGothic"/>
            </a:endParaRPr>
          </a:p>
        </p:txBody>
      </p:sp>
      <p:sp>
        <p:nvSpPr>
          <p:cNvPr id="19" name="object 19"/>
          <p:cNvSpPr/>
          <p:nvPr/>
        </p:nvSpPr>
        <p:spPr>
          <a:xfrm>
            <a:off x="2372867" y="3848100"/>
            <a:ext cx="279400" cy="955675"/>
          </a:xfrm>
          <a:custGeom>
            <a:avLst/>
            <a:gdLst/>
            <a:ahLst/>
            <a:cxnLst/>
            <a:rect l="l" t="t" r="r" b="b"/>
            <a:pathLst>
              <a:path w="279400" h="955675">
                <a:moveTo>
                  <a:pt x="232409" y="0"/>
                </a:moveTo>
                <a:lnTo>
                  <a:pt x="46481" y="0"/>
                </a:lnTo>
                <a:lnTo>
                  <a:pt x="28396" y="3655"/>
                </a:lnTo>
                <a:lnTo>
                  <a:pt x="13620" y="13620"/>
                </a:lnTo>
                <a:lnTo>
                  <a:pt x="3655" y="28396"/>
                </a:lnTo>
                <a:lnTo>
                  <a:pt x="0" y="46481"/>
                </a:lnTo>
                <a:lnTo>
                  <a:pt x="0" y="909066"/>
                </a:lnTo>
                <a:lnTo>
                  <a:pt x="3655" y="927156"/>
                </a:lnTo>
                <a:lnTo>
                  <a:pt x="13620" y="941932"/>
                </a:lnTo>
                <a:lnTo>
                  <a:pt x="28396" y="951894"/>
                </a:lnTo>
                <a:lnTo>
                  <a:pt x="46481" y="955547"/>
                </a:lnTo>
                <a:lnTo>
                  <a:pt x="232409" y="955547"/>
                </a:lnTo>
                <a:lnTo>
                  <a:pt x="250495" y="951894"/>
                </a:lnTo>
                <a:lnTo>
                  <a:pt x="265271" y="941932"/>
                </a:lnTo>
                <a:lnTo>
                  <a:pt x="275236" y="927156"/>
                </a:lnTo>
                <a:lnTo>
                  <a:pt x="278892" y="909066"/>
                </a:lnTo>
                <a:lnTo>
                  <a:pt x="278892" y="46481"/>
                </a:lnTo>
                <a:lnTo>
                  <a:pt x="275236" y="28396"/>
                </a:lnTo>
                <a:lnTo>
                  <a:pt x="265271" y="13620"/>
                </a:lnTo>
                <a:lnTo>
                  <a:pt x="250495" y="3655"/>
                </a:lnTo>
                <a:lnTo>
                  <a:pt x="232409" y="0"/>
                </a:lnTo>
                <a:close/>
              </a:path>
            </a:pathLst>
          </a:custGeom>
          <a:solidFill>
            <a:srgbClr val="D99593"/>
          </a:solidFill>
        </p:spPr>
        <p:txBody>
          <a:bodyPr wrap="square" lIns="0" tIns="0" rIns="0" bIns="0" rtlCol="0"/>
          <a:lstStyle/>
          <a:p>
            <a:endParaRPr/>
          </a:p>
        </p:txBody>
      </p:sp>
      <p:sp>
        <p:nvSpPr>
          <p:cNvPr id="20" name="object 20"/>
          <p:cNvSpPr txBox="1"/>
          <p:nvPr/>
        </p:nvSpPr>
        <p:spPr>
          <a:xfrm>
            <a:off x="2432176" y="3965003"/>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池田保健所</a:t>
            </a:r>
            <a:endParaRPr sz="1050">
              <a:latin typeface="BIZ UDGothic"/>
              <a:cs typeface="BIZ UDGothic"/>
            </a:endParaRPr>
          </a:p>
        </p:txBody>
      </p:sp>
      <p:sp>
        <p:nvSpPr>
          <p:cNvPr id="21" name="object 21"/>
          <p:cNvSpPr/>
          <p:nvPr/>
        </p:nvSpPr>
        <p:spPr>
          <a:xfrm>
            <a:off x="3246120" y="3838955"/>
            <a:ext cx="279400" cy="954405"/>
          </a:xfrm>
          <a:custGeom>
            <a:avLst/>
            <a:gdLst/>
            <a:ahLst/>
            <a:cxnLst/>
            <a:rect l="l" t="t" r="r" b="b"/>
            <a:pathLst>
              <a:path w="279400" h="954404">
                <a:moveTo>
                  <a:pt x="232409" y="0"/>
                </a:moveTo>
                <a:lnTo>
                  <a:pt x="46481" y="0"/>
                </a:lnTo>
                <a:lnTo>
                  <a:pt x="28396" y="3655"/>
                </a:lnTo>
                <a:lnTo>
                  <a:pt x="13620" y="13620"/>
                </a:lnTo>
                <a:lnTo>
                  <a:pt x="3655" y="28396"/>
                </a:lnTo>
                <a:lnTo>
                  <a:pt x="0" y="46482"/>
                </a:lnTo>
                <a:lnTo>
                  <a:pt x="0" y="907542"/>
                </a:lnTo>
                <a:lnTo>
                  <a:pt x="3655" y="925632"/>
                </a:lnTo>
                <a:lnTo>
                  <a:pt x="13620" y="940408"/>
                </a:lnTo>
                <a:lnTo>
                  <a:pt x="28396" y="950370"/>
                </a:lnTo>
                <a:lnTo>
                  <a:pt x="46481" y="954024"/>
                </a:lnTo>
                <a:lnTo>
                  <a:pt x="232409" y="954024"/>
                </a:lnTo>
                <a:lnTo>
                  <a:pt x="250495" y="950370"/>
                </a:lnTo>
                <a:lnTo>
                  <a:pt x="265271" y="940408"/>
                </a:lnTo>
                <a:lnTo>
                  <a:pt x="275236" y="925632"/>
                </a:lnTo>
                <a:lnTo>
                  <a:pt x="278892" y="907542"/>
                </a:lnTo>
                <a:lnTo>
                  <a:pt x="278892" y="46482"/>
                </a:lnTo>
                <a:lnTo>
                  <a:pt x="275236" y="28396"/>
                </a:lnTo>
                <a:lnTo>
                  <a:pt x="265271" y="13620"/>
                </a:lnTo>
                <a:lnTo>
                  <a:pt x="250495" y="3655"/>
                </a:lnTo>
                <a:lnTo>
                  <a:pt x="232409" y="0"/>
                </a:lnTo>
                <a:close/>
              </a:path>
            </a:pathLst>
          </a:custGeom>
          <a:solidFill>
            <a:srgbClr val="D99593"/>
          </a:solidFill>
        </p:spPr>
        <p:txBody>
          <a:bodyPr wrap="square" lIns="0" tIns="0" rIns="0" bIns="0" rtlCol="0"/>
          <a:lstStyle/>
          <a:p>
            <a:endParaRPr/>
          </a:p>
        </p:txBody>
      </p:sp>
      <p:sp>
        <p:nvSpPr>
          <p:cNvPr id="22" name="object 22"/>
          <p:cNvSpPr txBox="1"/>
          <p:nvPr/>
        </p:nvSpPr>
        <p:spPr>
          <a:xfrm>
            <a:off x="3305428" y="3954640"/>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守口保健所</a:t>
            </a:r>
            <a:endParaRPr sz="1050">
              <a:latin typeface="BIZ UDGothic"/>
              <a:cs typeface="BIZ UDGothic"/>
            </a:endParaRPr>
          </a:p>
        </p:txBody>
      </p:sp>
      <p:sp>
        <p:nvSpPr>
          <p:cNvPr id="23" name="object 23"/>
          <p:cNvSpPr/>
          <p:nvPr/>
        </p:nvSpPr>
        <p:spPr>
          <a:xfrm>
            <a:off x="3694176" y="3838955"/>
            <a:ext cx="279400" cy="954405"/>
          </a:xfrm>
          <a:custGeom>
            <a:avLst/>
            <a:gdLst/>
            <a:ahLst/>
            <a:cxnLst/>
            <a:rect l="l" t="t" r="r" b="b"/>
            <a:pathLst>
              <a:path w="279400" h="954404">
                <a:moveTo>
                  <a:pt x="232410" y="0"/>
                </a:moveTo>
                <a:lnTo>
                  <a:pt x="46482" y="0"/>
                </a:lnTo>
                <a:lnTo>
                  <a:pt x="28396" y="3655"/>
                </a:lnTo>
                <a:lnTo>
                  <a:pt x="13620" y="13620"/>
                </a:lnTo>
                <a:lnTo>
                  <a:pt x="3655" y="28396"/>
                </a:lnTo>
                <a:lnTo>
                  <a:pt x="0" y="46482"/>
                </a:lnTo>
                <a:lnTo>
                  <a:pt x="0" y="907542"/>
                </a:lnTo>
                <a:lnTo>
                  <a:pt x="3655" y="925632"/>
                </a:lnTo>
                <a:lnTo>
                  <a:pt x="13620" y="940408"/>
                </a:lnTo>
                <a:lnTo>
                  <a:pt x="28396" y="950370"/>
                </a:lnTo>
                <a:lnTo>
                  <a:pt x="46482" y="954024"/>
                </a:lnTo>
                <a:lnTo>
                  <a:pt x="232410" y="954024"/>
                </a:lnTo>
                <a:lnTo>
                  <a:pt x="250495" y="950370"/>
                </a:lnTo>
                <a:lnTo>
                  <a:pt x="265271" y="940408"/>
                </a:lnTo>
                <a:lnTo>
                  <a:pt x="275236" y="925632"/>
                </a:lnTo>
                <a:lnTo>
                  <a:pt x="278891" y="907542"/>
                </a:lnTo>
                <a:lnTo>
                  <a:pt x="278891" y="46482"/>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24" name="object 24"/>
          <p:cNvSpPr txBox="1"/>
          <p:nvPr/>
        </p:nvSpPr>
        <p:spPr>
          <a:xfrm>
            <a:off x="3754373" y="3887584"/>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四條畷保健所</a:t>
            </a:r>
            <a:endParaRPr sz="1050">
              <a:latin typeface="BIZ UDGothic"/>
              <a:cs typeface="BIZ UDGothic"/>
            </a:endParaRPr>
          </a:p>
        </p:txBody>
      </p:sp>
      <p:sp>
        <p:nvSpPr>
          <p:cNvPr id="25" name="object 25"/>
          <p:cNvSpPr/>
          <p:nvPr/>
        </p:nvSpPr>
        <p:spPr>
          <a:xfrm>
            <a:off x="4142232" y="3848100"/>
            <a:ext cx="279400" cy="955675"/>
          </a:xfrm>
          <a:custGeom>
            <a:avLst/>
            <a:gdLst/>
            <a:ahLst/>
            <a:cxnLst/>
            <a:rect l="l" t="t" r="r" b="b"/>
            <a:pathLst>
              <a:path w="279400" h="955675">
                <a:moveTo>
                  <a:pt x="232409" y="0"/>
                </a:moveTo>
                <a:lnTo>
                  <a:pt x="46481" y="0"/>
                </a:lnTo>
                <a:lnTo>
                  <a:pt x="28396" y="3655"/>
                </a:lnTo>
                <a:lnTo>
                  <a:pt x="13620" y="13620"/>
                </a:lnTo>
                <a:lnTo>
                  <a:pt x="3655" y="28396"/>
                </a:lnTo>
                <a:lnTo>
                  <a:pt x="0" y="46481"/>
                </a:lnTo>
                <a:lnTo>
                  <a:pt x="0" y="909066"/>
                </a:lnTo>
                <a:lnTo>
                  <a:pt x="3655" y="927156"/>
                </a:lnTo>
                <a:lnTo>
                  <a:pt x="13620" y="941932"/>
                </a:lnTo>
                <a:lnTo>
                  <a:pt x="28396" y="951894"/>
                </a:lnTo>
                <a:lnTo>
                  <a:pt x="46481" y="955547"/>
                </a:lnTo>
                <a:lnTo>
                  <a:pt x="232409" y="955547"/>
                </a:lnTo>
                <a:lnTo>
                  <a:pt x="250495" y="951894"/>
                </a:lnTo>
                <a:lnTo>
                  <a:pt x="265271" y="941932"/>
                </a:lnTo>
                <a:lnTo>
                  <a:pt x="275236" y="927156"/>
                </a:lnTo>
                <a:lnTo>
                  <a:pt x="278891" y="909066"/>
                </a:lnTo>
                <a:lnTo>
                  <a:pt x="278891" y="46481"/>
                </a:lnTo>
                <a:lnTo>
                  <a:pt x="275236" y="28396"/>
                </a:lnTo>
                <a:lnTo>
                  <a:pt x="265271" y="13620"/>
                </a:lnTo>
                <a:lnTo>
                  <a:pt x="250495" y="3655"/>
                </a:lnTo>
                <a:lnTo>
                  <a:pt x="232409" y="0"/>
                </a:lnTo>
                <a:close/>
              </a:path>
            </a:pathLst>
          </a:custGeom>
          <a:solidFill>
            <a:srgbClr val="D99593"/>
          </a:solidFill>
        </p:spPr>
        <p:txBody>
          <a:bodyPr wrap="square" lIns="0" tIns="0" rIns="0" bIns="0" rtlCol="0"/>
          <a:lstStyle/>
          <a:p>
            <a:endParaRPr/>
          </a:p>
        </p:txBody>
      </p:sp>
      <p:sp>
        <p:nvSpPr>
          <p:cNvPr id="26" name="object 26"/>
          <p:cNvSpPr txBox="1"/>
          <p:nvPr/>
        </p:nvSpPr>
        <p:spPr>
          <a:xfrm>
            <a:off x="4203065" y="3897947"/>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藤井寺保健所</a:t>
            </a:r>
            <a:endParaRPr sz="1050">
              <a:latin typeface="BIZ UDGothic"/>
              <a:cs typeface="BIZ UDGothic"/>
            </a:endParaRPr>
          </a:p>
        </p:txBody>
      </p:sp>
      <p:sp>
        <p:nvSpPr>
          <p:cNvPr id="27" name="object 27"/>
          <p:cNvSpPr/>
          <p:nvPr/>
        </p:nvSpPr>
        <p:spPr>
          <a:xfrm>
            <a:off x="4579620" y="3851147"/>
            <a:ext cx="279400" cy="955675"/>
          </a:xfrm>
          <a:custGeom>
            <a:avLst/>
            <a:gdLst/>
            <a:ahLst/>
            <a:cxnLst/>
            <a:rect l="l" t="t" r="r" b="b"/>
            <a:pathLst>
              <a:path w="279400" h="955675">
                <a:moveTo>
                  <a:pt x="232409" y="0"/>
                </a:moveTo>
                <a:lnTo>
                  <a:pt x="46481" y="0"/>
                </a:lnTo>
                <a:lnTo>
                  <a:pt x="28396" y="3655"/>
                </a:lnTo>
                <a:lnTo>
                  <a:pt x="13620" y="13620"/>
                </a:lnTo>
                <a:lnTo>
                  <a:pt x="3655" y="28396"/>
                </a:lnTo>
                <a:lnTo>
                  <a:pt x="0" y="46481"/>
                </a:lnTo>
                <a:lnTo>
                  <a:pt x="0" y="909065"/>
                </a:lnTo>
                <a:lnTo>
                  <a:pt x="3655" y="927156"/>
                </a:lnTo>
                <a:lnTo>
                  <a:pt x="13620" y="941932"/>
                </a:lnTo>
                <a:lnTo>
                  <a:pt x="28396" y="951894"/>
                </a:lnTo>
                <a:lnTo>
                  <a:pt x="46481" y="955547"/>
                </a:lnTo>
                <a:lnTo>
                  <a:pt x="232409" y="955547"/>
                </a:lnTo>
                <a:lnTo>
                  <a:pt x="250495" y="951894"/>
                </a:lnTo>
                <a:lnTo>
                  <a:pt x="265271" y="941932"/>
                </a:lnTo>
                <a:lnTo>
                  <a:pt x="275236" y="927156"/>
                </a:lnTo>
                <a:lnTo>
                  <a:pt x="278891" y="909065"/>
                </a:lnTo>
                <a:lnTo>
                  <a:pt x="278891" y="46481"/>
                </a:lnTo>
                <a:lnTo>
                  <a:pt x="275236" y="28396"/>
                </a:lnTo>
                <a:lnTo>
                  <a:pt x="265271" y="13620"/>
                </a:lnTo>
                <a:lnTo>
                  <a:pt x="250495" y="3655"/>
                </a:lnTo>
                <a:lnTo>
                  <a:pt x="232409" y="0"/>
                </a:lnTo>
                <a:close/>
              </a:path>
            </a:pathLst>
          </a:custGeom>
          <a:solidFill>
            <a:srgbClr val="D99593"/>
          </a:solidFill>
        </p:spPr>
        <p:txBody>
          <a:bodyPr wrap="square" lIns="0" tIns="0" rIns="0" bIns="0" rtlCol="0"/>
          <a:lstStyle/>
          <a:p>
            <a:endParaRPr/>
          </a:p>
        </p:txBody>
      </p:sp>
      <p:sp>
        <p:nvSpPr>
          <p:cNvPr id="28" name="object 28"/>
          <p:cNvSpPr txBox="1"/>
          <p:nvPr/>
        </p:nvSpPr>
        <p:spPr>
          <a:xfrm>
            <a:off x="4640071" y="3900385"/>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富田林保健所</a:t>
            </a:r>
            <a:endParaRPr sz="1050">
              <a:latin typeface="BIZ UDGothic"/>
              <a:cs typeface="BIZ UDGothic"/>
            </a:endParaRPr>
          </a:p>
        </p:txBody>
      </p:sp>
      <p:sp>
        <p:nvSpPr>
          <p:cNvPr id="29" name="object 29"/>
          <p:cNvSpPr/>
          <p:nvPr/>
        </p:nvSpPr>
        <p:spPr>
          <a:xfrm>
            <a:off x="5012435" y="3842003"/>
            <a:ext cx="279400" cy="955675"/>
          </a:xfrm>
          <a:custGeom>
            <a:avLst/>
            <a:gdLst/>
            <a:ahLst/>
            <a:cxnLst/>
            <a:rect l="l" t="t" r="r" b="b"/>
            <a:pathLst>
              <a:path w="279400" h="955675">
                <a:moveTo>
                  <a:pt x="232410" y="0"/>
                </a:moveTo>
                <a:lnTo>
                  <a:pt x="46481" y="0"/>
                </a:lnTo>
                <a:lnTo>
                  <a:pt x="28396" y="3655"/>
                </a:lnTo>
                <a:lnTo>
                  <a:pt x="13620" y="13620"/>
                </a:lnTo>
                <a:lnTo>
                  <a:pt x="3655" y="28396"/>
                </a:lnTo>
                <a:lnTo>
                  <a:pt x="0" y="46482"/>
                </a:lnTo>
                <a:lnTo>
                  <a:pt x="0" y="909066"/>
                </a:lnTo>
                <a:lnTo>
                  <a:pt x="3655" y="927156"/>
                </a:lnTo>
                <a:lnTo>
                  <a:pt x="13620" y="941932"/>
                </a:lnTo>
                <a:lnTo>
                  <a:pt x="28396" y="951894"/>
                </a:lnTo>
                <a:lnTo>
                  <a:pt x="46481" y="955548"/>
                </a:lnTo>
                <a:lnTo>
                  <a:pt x="232410" y="955548"/>
                </a:lnTo>
                <a:lnTo>
                  <a:pt x="250495" y="951894"/>
                </a:lnTo>
                <a:lnTo>
                  <a:pt x="265271" y="941932"/>
                </a:lnTo>
                <a:lnTo>
                  <a:pt x="275236" y="927156"/>
                </a:lnTo>
                <a:lnTo>
                  <a:pt x="278891" y="909066"/>
                </a:lnTo>
                <a:lnTo>
                  <a:pt x="278891" y="46482"/>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30" name="object 30"/>
          <p:cNvSpPr txBox="1"/>
          <p:nvPr/>
        </p:nvSpPr>
        <p:spPr>
          <a:xfrm>
            <a:off x="5072634" y="3958297"/>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和泉保健所</a:t>
            </a:r>
            <a:endParaRPr sz="1050">
              <a:latin typeface="BIZ UDGothic"/>
              <a:cs typeface="BIZ UDGothic"/>
            </a:endParaRPr>
          </a:p>
        </p:txBody>
      </p:sp>
      <p:sp>
        <p:nvSpPr>
          <p:cNvPr id="31" name="object 31"/>
          <p:cNvSpPr/>
          <p:nvPr/>
        </p:nvSpPr>
        <p:spPr>
          <a:xfrm>
            <a:off x="5452871" y="3848100"/>
            <a:ext cx="279400" cy="955675"/>
          </a:xfrm>
          <a:custGeom>
            <a:avLst/>
            <a:gdLst/>
            <a:ahLst/>
            <a:cxnLst/>
            <a:rect l="l" t="t" r="r" b="b"/>
            <a:pathLst>
              <a:path w="279400" h="955675">
                <a:moveTo>
                  <a:pt x="232410" y="0"/>
                </a:moveTo>
                <a:lnTo>
                  <a:pt x="46481" y="0"/>
                </a:lnTo>
                <a:lnTo>
                  <a:pt x="28396" y="3655"/>
                </a:lnTo>
                <a:lnTo>
                  <a:pt x="13620" y="13620"/>
                </a:lnTo>
                <a:lnTo>
                  <a:pt x="3655" y="28396"/>
                </a:lnTo>
                <a:lnTo>
                  <a:pt x="0" y="46481"/>
                </a:lnTo>
                <a:lnTo>
                  <a:pt x="0" y="909066"/>
                </a:lnTo>
                <a:lnTo>
                  <a:pt x="3655" y="927156"/>
                </a:lnTo>
                <a:lnTo>
                  <a:pt x="13620" y="941932"/>
                </a:lnTo>
                <a:lnTo>
                  <a:pt x="28396" y="951894"/>
                </a:lnTo>
                <a:lnTo>
                  <a:pt x="46481" y="955547"/>
                </a:lnTo>
                <a:lnTo>
                  <a:pt x="232410" y="955547"/>
                </a:lnTo>
                <a:lnTo>
                  <a:pt x="250495" y="951894"/>
                </a:lnTo>
                <a:lnTo>
                  <a:pt x="265271" y="941932"/>
                </a:lnTo>
                <a:lnTo>
                  <a:pt x="275236" y="927156"/>
                </a:lnTo>
                <a:lnTo>
                  <a:pt x="278891" y="909066"/>
                </a:lnTo>
                <a:lnTo>
                  <a:pt x="278891" y="46481"/>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32" name="object 32"/>
          <p:cNvSpPr txBox="1"/>
          <p:nvPr/>
        </p:nvSpPr>
        <p:spPr>
          <a:xfrm>
            <a:off x="5513704" y="3897947"/>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岸和田保健所</a:t>
            </a:r>
            <a:endParaRPr sz="1050">
              <a:latin typeface="BIZ UDGothic"/>
              <a:cs typeface="BIZ UDGothic"/>
            </a:endParaRPr>
          </a:p>
        </p:txBody>
      </p:sp>
      <p:sp>
        <p:nvSpPr>
          <p:cNvPr id="33" name="object 33"/>
          <p:cNvSpPr/>
          <p:nvPr/>
        </p:nvSpPr>
        <p:spPr>
          <a:xfrm>
            <a:off x="5858255" y="3837432"/>
            <a:ext cx="279400" cy="954405"/>
          </a:xfrm>
          <a:custGeom>
            <a:avLst/>
            <a:gdLst/>
            <a:ahLst/>
            <a:cxnLst/>
            <a:rect l="l" t="t" r="r" b="b"/>
            <a:pathLst>
              <a:path w="279400" h="954404">
                <a:moveTo>
                  <a:pt x="232410" y="0"/>
                </a:moveTo>
                <a:lnTo>
                  <a:pt x="46482" y="0"/>
                </a:lnTo>
                <a:lnTo>
                  <a:pt x="28396" y="3655"/>
                </a:lnTo>
                <a:lnTo>
                  <a:pt x="13620" y="13620"/>
                </a:lnTo>
                <a:lnTo>
                  <a:pt x="3655" y="28396"/>
                </a:lnTo>
                <a:lnTo>
                  <a:pt x="0" y="46482"/>
                </a:lnTo>
                <a:lnTo>
                  <a:pt x="0" y="907542"/>
                </a:lnTo>
                <a:lnTo>
                  <a:pt x="3655" y="925632"/>
                </a:lnTo>
                <a:lnTo>
                  <a:pt x="13620" y="940408"/>
                </a:lnTo>
                <a:lnTo>
                  <a:pt x="28396" y="950370"/>
                </a:lnTo>
                <a:lnTo>
                  <a:pt x="46482" y="954024"/>
                </a:lnTo>
                <a:lnTo>
                  <a:pt x="232410" y="954024"/>
                </a:lnTo>
                <a:lnTo>
                  <a:pt x="250495" y="950370"/>
                </a:lnTo>
                <a:lnTo>
                  <a:pt x="265271" y="940408"/>
                </a:lnTo>
                <a:lnTo>
                  <a:pt x="275236" y="925632"/>
                </a:lnTo>
                <a:lnTo>
                  <a:pt x="278892" y="907542"/>
                </a:lnTo>
                <a:lnTo>
                  <a:pt x="278892" y="46482"/>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34" name="object 34"/>
          <p:cNvSpPr txBox="1"/>
          <p:nvPr/>
        </p:nvSpPr>
        <p:spPr>
          <a:xfrm>
            <a:off x="5918708" y="3886365"/>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泉佐野保健所</a:t>
            </a:r>
            <a:endParaRPr sz="1050">
              <a:latin typeface="BIZ UDGothic"/>
              <a:cs typeface="BIZ UDGothic"/>
            </a:endParaRPr>
          </a:p>
        </p:txBody>
      </p:sp>
      <p:sp>
        <p:nvSpPr>
          <p:cNvPr id="35" name="object 35"/>
          <p:cNvSpPr/>
          <p:nvPr/>
        </p:nvSpPr>
        <p:spPr>
          <a:xfrm>
            <a:off x="2796539" y="3842003"/>
            <a:ext cx="279400" cy="955675"/>
          </a:xfrm>
          <a:custGeom>
            <a:avLst/>
            <a:gdLst/>
            <a:ahLst/>
            <a:cxnLst/>
            <a:rect l="l" t="t" r="r" b="b"/>
            <a:pathLst>
              <a:path w="279400" h="955675">
                <a:moveTo>
                  <a:pt x="232410" y="0"/>
                </a:moveTo>
                <a:lnTo>
                  <a:pt x="46482" y="0"/>
                </a:lnTo>
                <a:lnTo>
                  <a:pt x="28396" y="3655"/>
                </a:lnTo>
                <a:lnTo>
                  <a:pt x="13620" y="13620"/>
                </a:lnTo>
                <a:lnTo>
                  <a:pt x="3655" y="28396"/>
                </a:lnTo>
                <a:lnTo>
                  <a:pt x="0" y="46482"/>
                </a:lnTo>
                <a:lnTo>
                  <a:pt x="0" y="909066"/>
                </a:lnTo>
                <a:lnTo>
                  <a:pt x="3655" y="927156"/>
                </a:lnTo>
                <a:lnTo>
                  <a:pt x="13620" y="941932"/>
                </a:lnTo>
                <a:lnTo>
                  <a:pt x="28396" y="951894"/>
                </a:lnTo>
                <a:lnTo>
                  <a:pt x="46482" y="955548"/>
                </a:lnTo>
                <a:lnTo>
                  <a:pt x="232410" y="955548"/>
                </a:lnTo>
                <a:lnTo>
                  <a:pt x="250495" y="951894"/>
                </a:lnTo>
                <a:lnTo>
                  <a:pt x="265271" y="941932"/>
                </a:lnTo>
                <a:lnTo>
                  <a:pt x="275236" y="927156"/>
                </a:lnTo>
                <a:lnTo>
                  <a:pt x="278892" y="909066"/>
                </a:lnTo>
                <a:lnTo>
                  <a:pt x="278892" y="46482"/>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36" name="object 36"/>
          <p:cNvSpPr txBox="1"/>
          <p:nvPr/>
        </p:nvSpPr>
        <p:spPr>
          <a:xfrm>
            <a:off x="2856738" y="3958297"/>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茨木保健所</a:t>
            </a:r>
            <a:endParaRPr sz="1050">
              <a:latin typeface="BIZ UDGothic"/>
              <a:cs typeface="BIZ UDGothic"/>
            </a:endParaRPr>
          </a:p>
        </p:txBody>
      </p:sp>
      <p:grpSp>
        <p:nvGrpSpPr>
          <p:cNvPr id="37" name="object 37"/>
          <p:cNvGrpSpPr/>
          <p:nvPr/>
        </p:nvGrpSpPr>
        <p:grpSpPr>
          <a:xfrm>
            <a:off x="953960" y="3628580"/>
            <a:ext cx="660400" cy="1257935"/>
            <a:chOff x="953960" y="3628580"/>
            <a:chExt cx="660400" cy="1257935"/>
          </a:xfrm>
        </p:grpSpPr>
        <p:sp>
          <p:nvSpPr>
            <p:cNvPr id="38" name="object 38"/>
            <p:cNvSpPr/>
            <p:nvPr/>
          </p:nvSpPr>
          <p:spPr>
            <a:xfrm>
              <a:off x="966977" y="3641597"/>
              <a:ext cx="634365" cy="1231900"/>
            </a:xfrm>
            <a:custGeom>
              <a:avLst/>
              <a:gdLst/>
              <a:ahLst/>
              <a:cxnLst/>
              <a:rect l="l" t="t" r="r" b="b"/>
              <a:pathLst>
                <a:path w="634365" h="1231900">
                  <a:moveTo>
                    <a:pt x="0" y="53847"/>
                  </a:moveTo>
                  <a:lnTo>
                    <a:pt x="4230" y="32896"/>
                  </a:lnTo>
                  <a:lnTo>
                    <a:pt x="15768" y="15779"/>
                  </a:lnTo>
                  <a:lnTo>
                    <a:pt x="32880" y="4234"/>
                  </a:lnTo>
                  <a:lnTo>
                    <a:pt x="53835" y="0"/>
                  </a:lnTo>
                  <a:lnTo>
                    <a:pt x="580135" y="0"/>
                  </a:lnTo>
                  <a:lnTo>
                    <a:pt x="601087" y="4234"/>
                  </a:lnTo>
                  <a:lnTo>
                    <a:pt x="618204" y="15779"/>
                  </a:lnTo>
                  <a:lnTo>
                    <a:pt x="629749" y="32896"/>
                  </a:lnTo>
                  <a:lnTo>
                    <a:pt x="633984" y="53847"/>
                  </a:lnTo>
                  <a:lnTo>
                    <a:pt x="633984" y="1177556"/>
                  </a:lnTo>
                  <a:lnTo>
                    <a:pt x="629749" y="1198511"/>
                  </a:lnTo>
                  <a:lnTo>
                    <a:pt x="618204" y="1215623"/>
                  </a:lnTo>
                  <a:lnTo>
                    <a:pt x="601087" y="1227161"/>
                  </a:lnTo>
                  <a:lnTo>
                    <a:pt x="580135" y="1231392"/>
                  </a:lnTo>
                  <a:lnTo>
                    <a:pt x="53835" y="1231392"/>
                  </a:lnTo>
                  <a:lnTo>
                    <a:pt x="32880" y="1227161"/>
                  </a:lnTo>
                  <a:lnTo>
                    <a:pt x="15768" y="1215623"/>
                  </a:lnTo>
                  <a:lnTo>
                    <a:pt x="4230" y="1198511"/>
                  </a:lnTo>
                  <a:lnTo>
                    <a:pt x="0" y="1177556"/>
                  </a:lnTo>
                  <a:lnTo>
                    <a:pt x="0" y="53847"/>
                  </a:lnTo>
                  <a:close/>
                </a:path>
              </a:pathLst>
            </a:custGeom>
            <a:ln w="25908">
              <a:solidFill>
                <a:srgbClr val="385D89"/>
              </a:solidFill>
            </a:ln>
          </p:spPr>
          <p:txBody>
            <a:bodyPr wrap="square" lIns="0" tIns="0" rIns="0" bIns="0" rtlCol="0"/>
            <a:lstStyle/>
            <a:p>
              <a:endParaRPr/>
            </a:p>
          </p:txBody>
        </p:sp>
        <p:sp>
          <p:nvSpPr>
            <p:cNvPr id="39" name="object 39"/>
            <p:cNvSpPr/>
            <p:nvPr/>
          </p:nvSpPr>
          <p:spPr>
            <a:xfrm>
              <a:off x="1136903" y="3779519"/>
              <a:ext cx="279400" cy="954405"/>
            </a:xfrm>
            <a:custGeom>
              <a:avLst/>
              <a:gdLst/>
              <a:ahLst/>
              <a:cxnLst/>
              <a:rect l="l" t="t" r="r" b="b"/>
              <a:pathLst>
                <a:path w="279400" h="954404">
                  <a:moveTo>
                    <a:pt x="232409" y="0"/>
                  </a:moveTo>
                  <a:lnTo>
                    <a:pt x="46482" y="0"/>
                  </a:lnTo>
                  <a:lnTo>
                    <a:pt x="28391" y="3655"/>
                  </a:lnTo>
                  <a:lnTo>
                    <a:pt x="13615" y="13620"/>
                  </a:lnTo>
                  <a:lnTo>
                    <a:pt x="3653" y="28396"/>
                  </a:lnTo>
                  <a:lnTo>
                    <a:pt x="0" y="46481"/>
                  </a:lnTo>
                  <a:lnTo>
                    <a:pt x="0" y="907541"/>
                  </a:lnTo>
                  <a:lnTo>
                    <a:pt x="3653" y="925632"/>
                  </a:lnTo>
                  <a:lnTo>
                    <a:pt x="13615" y="940408"/>
                  </a:lnTo>
                  <a:lnTo>
                    <a:pt x="28391" y="950370"/>
                  </a:lnTo>
                  <a:lnTo>
                    <a:pt x="46482" y="954023"/>
                  </a:lnTo>
                  <a:lnTo>
                    <a:pt x="232409" y="954023"/>
                  </a:lnTo>
                  <a:lnTo>
                    <a:pt x="250495" y="950370"/>
                  </a:lnTo>
                  <a:lnTo>
                    <a:pt x="265271" y="940408"/>
                  </a:lnTo>
                  <a:lnTo>
                    <a:pt x="275236" y="925632"/>
                  </a:lnTo>
                  <a:lnTo>
                    <a:pt x="278892" y="907541"/>
                  </a:lnTo>
                  <a:lnTo>
                    <a:pt x="278892" y="46481"/>
                  </a:lnTo>
                  <a:lnTo>
                    <a:pt x="275236" y="28396"/>
                  </a:lnTo>
                  <a:lnTo>
                    <a:pt x="265271" y="13620"/>
                  </a:lnTo>
                  <a:lnTo>
                    <a:pt x="250495" y="3655"/>
                  </a:lnTo>
                  <a:lnTo>
                    <a:pt x="232409" y="0"/>
                  </a:lnTo>
                  <a:close/>
                </a:path>
              </a:pathLst>
            </a:custGeom>
            <a:solidFill>
              <a:srgbClr val="94B3D6"/>
            </a:solidFill>
          </p:spPr>
          <p:txBody>
            <a:bodyPr wrap="square" lIns="0" tIns="0" rIns="0" bIns="0" rtlCol="0"/>
            <a:lstStyle/>
            <a:p>
              <a:endParaRPr/>
            </a:p>
          </p:txBody>
        </p:sp>
      </p:grpSp>
      <p:sp>
        <p:nvSpPr>
          <p:cNvPr id="40" name="object 40"/>
          <p:cNvSpPr txBox="1"/>
          <p:nvPr/>
        </p:nvSpPr>
        <p:spPr>
          <a:xfrm>
            <a:off x="1196505" y="3828148"/>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保健所設置市</a:t>
            </a:r>
            <a:endParaRPr sz="1050">
              <a:latin typeface="BIZ UDGothic"/>
              <a:cs typeface="BIZ UDGothic"/>
            </a:endParaRPr>
          </a:p>
        </p:txBody>
      </p:sp>
      <p:grpSp>
        <p:nvGrpSpPr>
          <p:cNvPr id="41" name="object 41"/>
          <p:cNvGrpSpPr/>
          <p:nvPr/>
        </p:nvGrpSpPr>
        <p:grpSpPr>
          <a:xfrm>
            <a:off x="1066863" y="2765805"/>
            <a:ext cx="7294245" cy="1788160"/>
            <a:chOff x="1066863" y="2765805"/>
            <a:chExt cx="7294245" cy="1788160"/>
          </a:xfrm>
        </p:grpSpPr>
        <p:sp>
          <p:nvSpPr>
            <p:cNvPr id="42" name="object 42"/>
            <p:cNvSpPr/>
            <p:nvPr/>
          </p:nvSpPr>
          <p:spPr>
            <a:xfrm>
              <a:off x="1779524" y="4168139"/>
              <a:ext cx="187325" cy="323850"/>
            </a:xfrm>
            <a:custGeom>
              <a:avLst/>
              <a:gdLst/>
              <a:ahLst/>
              <a:cxnLst/>
              <a:rect l="l" t="t" r="r" b="b"/>
              <a:pathLst>
                <a:path w="187325" h="323850">
                  <a:moveTo>
                    <a:pt x="186944" y="132080"/>
                  </a:moveTo>
                  <a:lnTo>
                    <a:pt x="123444" y="132080"/>
                  </a:lnTo>
                  <a:lnTo>
                    <a:pt x="123444" y="0"/>
                  </a:lnTo>
                  <a:lnTo>
                    <a:pt x="63500" y="0"/>
                  </a:lnTo>
                  <a:lnTo>
                    <a:pt x="63500" y="132080"/>
                  </a:lnTo>
                  <a:lnTo>
                    <a:pt x="0" y="132080"/>
                  </a:lnTo>
                  <a:lnTo>
                    <a:pt x="0" y="191770"/>
                  </a:lnTo>
                  <a:lnTo>
                    <a:pt x="63500" y="191770"/>
                  </a:lnTo>
                  <a:lnTo>
                    <a:pt x="63500" y="323850"/>
                  </a:lnTo>
                  <a:lnTo>
                    <a:pt x="123444" y="323850"/>
                  </a:lnTo>
                  <a:lnTo>
                    <a:pt x="123444" y="191770"/>
                  </a:lnTo>
                  <a:lnTo>
                    <a:pt x="186944" y="191770"/>
                  </a:lnTo>
                  <a:lnTo>
                    <a:pt x="186944" y="132080"/>
                  </a:lnTo>
                  <a:close/>
                </a:path>
              </a:pathLst>
            </a:custGeom>
            <a:solidFill>
              <a:srgbClr val="4F81BC"/>
            </a:solidFill>
          </p:spPr>
          <p:txBody>
            <a:bodyPr wrap="square" lIns="0" tIns="0" rIns="0" bIns="0" rtlCol="0"/>
            <a:lstStyle/>
            <a:p>
              <a:endParaRPr/>
            </a:p>
          </p:txBody>
        </p:sp>
        <p:sp>
          <p:nvSpPr>
            <p:cNvPr id="43" name="object 43"/>
            <p:cNvSpPr/>
            <p:nvPr/>
          </p:nvSpPr>
          <p:spPr>
            <a:xfrm>
              <a:off x="1779523" y="4167847"/>
              <a:ext cx="187325" cy="323850"/>
            </a:xfrm>
            <a:custGeom>
              <a:avLst/>
              <a:gdLst/>
              <a:ahLst/>
              <a:cxnLst/>
              <a:rect l="l" t="t" r="r" b="b"/>
              <a:pathLst>
                <a:path w="187325" h="323850">
                  <a:moveTo>
                    <a:pt x="0" y="131902"/>
                  </a:moveTo>
                  <a:lnTo>
                    <a:pt x="63500" y="131902"/>
                  </a:lnTo>
                  <a:lnTo>
                    <a:pt x="63500" y="0"/>
                  </a:lnTo>
                  <a:lnTo>
                    <a:pt x="123443" y="0"/>
                  </a:lnTo>
                  <a:lnTo>
                    <a:pt x="123443" y="131902"/>
                  </a:lnTo>
                  <a:lnTo>
                    <a:pt x="186944" y="131902"/>
                  </a:lnTo>
                  <a:lnTo>
                    <a:pt x="186944" y="191769"/>
                  </a:lnTo>
                  <a:lnTo>
                    <a:pt x="123443" y="191769"/>
                  </a:lnTo>
                  <a:lnTo>
                    <a:pt x="123443" y="323672"/>
                  </a:lnTo>
                  <a:lnTo>
                    <a:pt x="63500" y="323672"/>
                  </a:lnTo>
                  <a:lnTo>
                    <a:pt x="63500" y="191769"/>
                  </a:lnTo>
                  <a:lnTo>
                    <a:pt x="0" y="191769"/>
                  </a:lnTo>
                  <a:lnTo>
                    <a:pt x="0" y="131902"/>
                  </a:lnTo>
                  <a:close/>
                </a:path>
              </a:pathLst>
            </a:custGeom>
            <a:ln w="25908">
              <a:solidFill>
                <a:srgbClr val="385D89"/>
              </a:solidFill>
            </a:ln>
          </p:spPr>
          <p:txBody>
            <a:bodyPr wrap="square" lIns="0" tIns="0" rIns="0" bIns="0" rtlCol="0"/>
            <a:lstStyle/>
            <a:p>
              <a:endParaRPr/>
            </a:p>
          </p:txBody>
        </p:sp>
        <p:sp>
          <p:nvSpPr>
            <p:cNvPr id="44" name="object 44"/>
            <p:cNvSpPr/>
            <p:nvPr/>
          </p:nvSpPr>
          <p:spPr>
            <a:xfrm>
              <a:off x="7352665" y="2778759"/>
              <a:ext cx="467995" cy="387985"/>
            </a:xfrm>
            <a:custGeom>
              <a:avLst/>
              <a:gdLst/>
              <a:ahLst/>
              <a:cxnLst/>
              <a:rect l="l" t="t" r="r" b="b"/>
              <a:pathLst>
                <a:path w="467995" h="387985">
                  <a:moveTo>
                    <a:pt x="431545" y="0"/>
                  </a:moveTo>
                  <a:lnTo>
                    <a:pt x="233806" y="156717"/>
                  </a:lnTo>
                  <a:lnTo>
                    <a:pt x="36067" y="0"/>
                  </a:lnTo>
                  <a:lnTo>
                    <a:pt x="0" y="45465"/>
                  </a:lnTo>
                  <a:lnTo>
                    <a:pt x="186943" y="193801"/>
                  </a:lnTo>
                  <a:lnTo>
                    <a:pt x="0" y="342138"/>
                  </a:lnTo>
                  <a:lnTo>
                    <a:pt x="36067" y="387603"/>
                  </a:lnTo>
                  <a:lnTo>
                    <a:pt x="233806" y="230885"/>
                  </a:lnTo>
                  <a:lnTo>
                    <a:pt x="431545" y="387603"/>
                  </a:lnTo>
                  <a:lnTo>
                    <a:pt x="467613" y="342138"/>
                  </a:lnTo>
                  <a:lnTo>
                    <a:pt x="280669" y="193801"/>
                  </a:lnTo>
                  <a:lnTo>
                    <a:pt x="467613" y="45465"/>
                  </a:lnTo>
                  <a:lnTo>
                    <a:pt x="431545" y="0"/>
                  </a:lnTo>
                  <a:close/>
                </a:path>
              </a:pathLst>
            </a:custGeom>
            <a:solidFill>
              <a:srgbClr val="FF0000"/>
            </a:solidFill>
          </p:spPr>
          <p:txBody>
            <a:bodyPr wrap="square" lIns="0" tIns="0" rIns="0" bIns="0" rtlCol="0"/>
            <a:lstStyle/>
            <a:p>
              <a:endParaRPr/>
            </a:p>
          </p:txBody>
        </p:sp>
        <p:sp>
          <p:nvSpPr>
            <p:cNvPr id="45" name="object 45"/>
            <p:cNvSpPr/>
            <p:nvPr/>
          </p:nvSpPr>
          <p:spPr>
            <a:xfrm>
              <a:off x="7352665" y="2778759"/>
              <a:ext cx="467995" cy="387985"/>
            </a:xfrm>
            <a:custGeom>
              <a:avLst/>
              <a:gdLst/>
              <a:ahLst/>
              <a:cxnLst/>
              <a:rect l="l" t="t" r="r" b="b"/>
              <a:pathLst>
                <a:path w="467995" h="387985">
                  <a:moveTo>
                    <a:pt x="0" y="45465"/>
                  </a:moveTo>
                  <a:lnTo>
                    <a:pt x="36067" y="0"/>
                  </a:lnTo>
                  <a:lnTo>
                    <a:pt x="233806" y="156717"/>
                  </a:lnTo>
                  <a:lnTo>
                    <a:pt x="431545" y="0"/>
                  </a:lnTo>
                  <a:lnTo>
                    <a:pt x="467613" y="45465"/>
                  </a:lnTo>
                  <a:lnTo>
                    <a:pt x="280669" y="193801"/>
                  </a:lnTo>
                  <a:lnTo>
                    <a:pt x="467613" y="342138"/>
                  </a:lnTo>
                  <a:lnTo>
                    <a:pt x="431545" y="387603"/>
                  </a:lnTo>
                  <a:lnTo>
                    <a:pt x="233806" y="230885"/>
                  </a:lnTo>
                  <a:lnTo>
                    <a:pt x="36067" y="387603"/>
                  </a:lnTo>
                  <a:lnTo>
                    <a:pt x="0" y="342138"/>
                  </a:lnTo>
                  <a:lnTo>
                    <a:pt x="186943" y="193801"/>
                  </a:lnTo>
                  <a:lnTo>
                    <a:pt x="0" y="45465"/>
                  </a:lnTo>
                  <a:close/>
                </a:path>
              </a:pathLst>
            </a:custGeom>
            <a:ln w="25908">
              <a:solidFill>
                <a:srgbClr val="FF0000"/>
              </a:solidFill>
            </a:ln>
          </p:spPr>
          <p:txBody>
            <a:bodyPr wrap="square" lIns="0" tIns="0" rIns="0" bIns="0" rtlCol="0"/>
            <a:lstStyle/>
            <a:p>
              <a:endParaRPr/>
            </a:p>
          </p:txBody>
        </p:sp>
        <p:sp>
          <p:nvSpPr>
            <p:cNvPr id="46" name="object 46"/>
            <p:cNvSpPr/>
            <p:nvPr/>
          </p:nvSpPr>
          <p:spPr>
            <a:xfrm>
              <a:off x="1079817" y="3513327"/>
              <a:ext cx="467995" cy="387985"/>
            </a:xfrm>
            <a:custGeom>
              <a:avLst/>
              <a:gdLst/>
              <a:ahLst/>
              <a:cxnLst/>
              <a:rect l="l" t="t" r="r" b="b"/>
              <a:pathLst>
                <a:path w="467994" h="387985">
                  <a:moveTo>
                    <a:pt x="431609" y="0"/>
                  </a:moveTo>
                  <a:lnTo>
                    <a:pt x="233870" y="156718"/>
                  </a:lnTo>
                  <a:lnTo>
                    <a:pt x="36131" y="0"/>
                  </a:lnTo>
                  <a:lnTo>
                    <a:pt x="0" y="45466"/>
                  </a:lnTo>
                  <a:lnTo>
                    <a:pt x="187058" y="193802"/>
                  </a:lnTo>
                  <a:lnTo>
                    <a:pt x="0" y="342138"/>
                  </a:lnTo>
                  <a:lnTo>
                    <a:pt x="36131" y="387654"/>
                  </a:lnTo>
                  <a:lnTo>
                    <a:pt x="233870" y="230886"/>
                  </a:lnTo>
                  <a:lnTo>
                    <a:pt x="431609" y="387654"/>
                  </a:lnTo>
                  <a:lnTo>
                    <a:pt x="467677" y="342138"/>
                  </a:lnTo>
                  <a:lnTo>
                    <a:pt x="280733" y="193802"/>
                  </a:lnTo>
                  <a:lnTo>
                    <a:pt x="467677" y="45466"/>
                  </a:lnTo>
                  <a:lnTo>
                    <a:pt x="431609" y="0"/>
                  </a:lnTo>
                  <a:close/>
                </a:path>
              </a:pathLst>
            </a:custGeom>
            <a:solidFill>
              <a:srgbClr val="FF0000"/>
            </a:solidFill>
          </p:spPr>
          <p:txBody>
            <a:bodyPr wrap="square" lIns="0" tIns="0" rIns="0" bIns="0" rtlCol="0"/>
            <a:lstStyle/>
            <a:p>
              <a:endParaRPr/>
            </a:p>
          </p:txBody>
        </p:sp>
        <p:sp>
          <p:nvSpPr>
            <p:cNvPr id="47" name="object 47"/>
            <p:cNvSpPr/>
            <p:nvPr/>
          </p:nvSpPr>
          <p:spPr>
            <a:xfrm>
              <a:off x="1079817" y="3513327"/>
              <a:ext cx="467995" cy="387985"/>
            </a:xfrm>
            <a:custGeom>
              <a:avLst/>
              <a:gdLst/>
              <a:ahLst/>
              <a:cxnLst/>
              <a:rect l="l" t="t" r="r" b="b"/>
              <a:pathLst>
                <a:path w="467994" h="387985">
                  <a:moveTo>
                    <a:pt x="0" y="45466"/>
                  </a:moveTo>
                  <a:lnTo>
                    <a:pt x="36131" y="0"/>
                  </a:lnTo>
                  <a:lnTo>
                    <a:pt x="233870" y="156718"/>
                  </a:lnTo>
                  <a:lnTo>
                    <a:pt x="431609" y="0"/>
                  </a:lnTo>
                  <a:lnTo>
                    <a:pt x="467677" y="45466"/>
                  </a:lnTo>
                  <a:lnTo>
                    <a:pt x="280733" y="193802"/>
                  </a:lnTo>
                  <a:lnTo>
                    <a:pt x="467677" y="342138"/>
                  </a:lnTo>
                  <a:lnTo>
                    <a:pt x="431609" y="387654"/>
                  </a:lnTo>
                  <a:lnTo>
                    <a:pt x="233870" y="230886"/>
                  </a:lnTo>
                  <a:lnTo>
                    <a:pt x="36131" y="387654"/>
                  </a:lnTo>
                  <a:lnTo>
                    <a:pt x="0" y="342138"/>
                  </a:lnTo>
                  <a:lnTo>
                    <a:pt x="187058" y="193802"/>
                  </a:lnTo>
                  <a:lnTo>
                    <a:pt x="0" y="45466"/>
                  </a:lnTo>
                  <a:close/>
                </a:path>
              </a:pathLst>
            </a:custGeom>
            <a:ln w="25908">
              <a:solidFill>
                <a:srgbClr val="FF0000"/>
              </a:solidFill>
            </a:ln>
          </p:spPr>
          <p:txBody>
            <a:bodyPr wrap="square" lIns="0" tIns="0" rIns="0" bIns="0" rtlCol="0"/>
            <a:lstStyle/>
            <a:p>
              <a:endParaRPr/>
            </a:p>
          </p:txBody>
        </p:sp>
        <p:sp>
          <p:nvSpPr>
            <p:cNvPr id="48" name="object 48"/>
            <p:cNvSpPr/>
            <p:nvPr/>
          </p:nvSpPr>
          <p:spPr>
            <a:xfrm>
              <a:off x="6054090" y="3193541"/>
              <a:ext cx="467995" cy="388620"/>
            </a:xfrm>
            <a:custGeom>
              <a:avLst/>
              <a:gdLst/>
              <a:ahLst/>
              <a:cxnLst/>
              <a:rect l="l" t="t" r="r" b="b"/>
              <a:pathLst>
                <a:path w="467995" h="388620">
                  <a:moveTo>
                    <a:pt x="431673" y="0"/>
                  </a:moveTo>
                  <a:lnTo>
                    <a:pt x="233934" y="157099"/>
                  </a:lnTo>
                  <a:lnTo>
                    <a:pt x="36195" y="0"/>
                  </a:lnTo>
                  <a:lnTo>
                    <a:pt x="0" y="45719"/>
                  </a:lnTo>
                  <a:lnTo>
                    <a:pt x="187071" y="194309"/>
                  </a:lnTo>
                  <a:lnTo>
                    <a:pt x="0" y="342899"/>
                  </a:lnTo>
                  <a:lnTo>
                    <a:pt x="36195" y="388619"/>
                  </a:lnTo>
                  <a:lnTo>
                    <a:pt x="233934" y="231520"/>
                  </a:lnTo>
                  <a:lnTo>
                    <a:pt x="431673" y="388619"/>
                  </a:lnTo>
                  <a:lnTo>
                    <a:pt x="467867" y="342899"/>
                  </a:lnTo>
                  <a:lnTo>
                    <a:pt x="280797" y="194309"/>
                  </a:lnTo>
                  <a:lnTo>
                    <a:pt x="467867" y="45719"/>
                  </a:lnTo>
                  <a:lnTo>
                    <a:pt x="431673" y="0"/>
                  </a:lnTo>
                  <a:close/>
                </a:path>
              </a:pathLst>
            </a:custGeom>
            <a:solidFill>
              <a:srgbClr val="FF0000"/>
            </a:solidFill>
          </p:spPr>
          <p:txBody>
            <a:bodyPr wrap="square" lIns="0" tIns="0" rIns="0" bIns="0" rtlCol="0"/>
            <a:lstStyle/>
            <a:p>
              <a:endParaRPr/>
            </a:p>
          </p:txBody>
        </p:sp>
        <p:sp>
          <p:nvSpPr>
            <p:cNvPr id="49" name="object 49"/>
            <p:cNvSpPr/>
            <p:nvPr/>
          </p:nvSpPr>
          <p:spPr>
            <a:xfrm>
              <a:off x="6054090" y="3193541"/>
              <a:ext cx="467995" cy="388620"/>
            </a:xfrm>
            <a:custGeom>
              <a:avLst/>
              <a:gdLst/>
              <a:ahLst/>
              <a:cxnLst/>
              <a:rect l="l" t="t" r="r" b="b"/>
              <a:pathLst>
                <a:path w="467995" h="388620">
                  <a:moveTo>
                    <a:pt x="0" y="45719"/>
                  </a:moveTo>
                  <a:lnTo>
                    <a:pt x="36195" y="0"/>
                  </a:lnTo>
                  <a:lnTo>
                    <a:pt x="233934" y="157099"/>
                  </a:lnTo>
                  <a:lnTo>
                    <a:pt x="431673" y="0"/>
                  </a:lnTo>
                  <a:lnTo>
                    <a:pt x="467867" y="45719"/>
                  </a:lnTo>
                  <a:lnTo>
                    <a:pt x="280797" y="194309"/>
                  </a:lnTo>
                  <a:lnTo>
                    <a:pt x="467867" y="342899"/>
                  </a:lnTo>
                  <a:lnTo>
                    <a:pt x="431673" y="388619"/>
                  </a:lnTo>
                  <a:lnTo>
                    <a:pt x="233934" y="231520"/>
                  </a:lnTo>
                  <a:lnTo>
                    <a:pt x="36195" y="388619"/>
                  </a:lnTo>
                  <a:lnTo>
                    <a:pt x="0" y="342899"/>
                  </a:lnTo>
                  <a:lnTo>
                    <a:pt x="187071" y="194309"/>
                  </a:lnTo>
                  <a:lnTo>
                    <a:pt x="0" y="45719"/>
                  </a:lnTo>
                  <a:close/>
                </a:path>
              </a:pathLst>
            </a:custGeom>
            <a:ln w="25908">
              <a:solidFill>
                <a:srgbClr val="FF0000"/>
              </a:solidFill>
            </a:ln>
          </p:spPr>
          <p:txBody>
            <a:bodyPr wrap="square" lIns="0" tIns="0" rIns="0" bIns="0" rtlCol="0"/>
            <a:lstStyle/>
            <a:p>
              <a:endParaRPr/>
            </a:p>
          </p:txBody>
        </p:sp>
        <p:sp>
          <p:nvSpPr>
            <p:cNvPr id="50" name="object 50"/>
            <p:cNvSpPr/>
            <p:nvPr/>
          </p:nvSpPr>
          <p:spPr>
            <a:xfrm>
              <a:off x="5629274" y="3594100"/>
              <a:ext cx="2727325" cy="955040"/>
            </a:xfrm>
            <a:custGeom>
              <a:avLst/>
              <a:gdLst/>
              <a:ahLst/>
              <a:cxnLst/>
              <a:rect l="l" t="t" r="r" b="b"/>
              <a:pathLst>
                <a:path w="2727325" h="955039">
                  <a:moveTo>
                    <a:pt x="0" y="0"/>
                  </a:moveTo>
                  <a:lnTo>
                    <a:pt x="849249" y="516763"/>
                  </a:lnTo>
                  <a:lnTo>
                    <a:pt x="849249" y="829818"/>
                  </a:lnTo>
                  <a:lnTo>
                    <a:pt x="859081" y="878557"/>
                  </a:lnTo>
                  <a:lnTo>
                    <a:pt x="885904" y="918360"/>
                  </a:lnTo>
                  <a:lnTo>
                    <a:pt x="925704" y="945198"/>
                  </a:lnTo>
                  <a:lnTo>
                    <a:pt x="974471" y="955040"/>
                  </a:lnTo>
                  <a:lnTo>
                    <a:pt x="2601595" y="955040"/>
                  </a:lnTo>
                  <a:lnTo>
                    <a:pt x="2650361" y="945198"/>
                  </a:lnTo>
                  <a:lnTo>
                    <a:pt x="2690161" y="918360"/>
                  </a:lnTo>
                  <a:lnTo>
                    <a:pt x="2716984" y="878557"/>
                  </a:lnTo>
                  <a:lnTo>
                    <a:pt x="2726817" y="829818"/>
                  </a:lnTo>
                  <a:lnTo>
                    <a:pt x="2726817" y="328930"/>
                  </a:lnTo>
                  <a:lnTo>
                    <a:pt x="849249" y="328930"/>
                  </a:lnTo>
                  <a:lnTo>
                    <a:pt x="0" y="0"/>
                  </a:lnTo>
                  <a:close/>
                </a:path>
                <a:path w="2727325" h="955039">
                  <a:moveTo>
                    <a:pt x="2601595" y="203708"/>
                  </a:moveTo>
                  <a:lnTo>
                    <a:pt x="974471" y="203708"/>
                  </a:lnTo>
                  <a:lnTo>
                    <a:pt x="925704" y="213540"/>
                  </a:lnTo>
                  <a:lnTo>
                    <a:pt x="885904" y="240363"/>
                  </a:lnTo>
                  <a:lnTo>
                    <a:pt x="859081" y="280163"/>
                  </a:lnTo>
                  <a:lnTo>
                    <a:pt x="849249" y="328930"/>
                  </a:lnTo>
                  <a:lnTo>
                    <a:pt x="2726817" y="328930"/>
                  </a:lnTo>
                  <a:lnTo>
                    <a:pt x="2716984" y="280163"/>
                  </a:lnTo>
                  <a:lnTo>
                    <a:pt x="2690161" y="240363"/>
                  </a:lnTo>
                  <a:lnTo>
                    <a:pt x="2650361" y="213540"/>
                  </a:lnTo>
                  <a:lnTo>
                    <a:pt x="2601595" y="203708"/>
                  </a:lnTo>
                  <a:close/>
                </a:path>
              </a:pathLst>
            </a:custGeom>
            <a:solidFill>
              <a:srgbClr val="FFCCFF"/>
            </a:solidFill>
          </p:spPr>
          <p:txBody>
            <a:bodyPr wrap="square" lIns="0" tIns="0" rIns="0" bIns="0" rtlCol="0"/>
            <a:lstStyle/>
            <a:p>
              <a:endParaRPr/>
            </a:p>
          </p:txBody>
        </p:sp>
        <p:sp>
          <p:nvSpPr>
            <p:cNvPr id="51" name="object 51"/>
            <p:cNvSpPr/>
            <p:nvPr/>
          </p:nvSpPr>
          <p:spPr>
            <a:xfrm>
              <a:off x="5629274" y="3594100"/>
              <a:ext cx="2727325" cy="955040"/>
            </a:xfrm>
            <a:custGeom>
              <a:avLst/>
              <a:gdLst/>
              <a:ahLst/>
              <a:cxnLst/>
              <a:rect l="l" t="t" r="r" b="b"/>
              <a:pathLst>
                <a:path w="2727325" h="955039">
                  <a:moveTo>
                    <a:pt x="849249" y="328930"/>
                  </a:moveTo>
                  <a:lnTo>
                    <a:pt x="859081" y="280163"/>
                  </a:lnTo>
                  <a:lnTo>
                    <a:pt x="885904" y="240363"/>
                  </a:lnTo>
                  <a:lnTo>
                    <a:pt x="925704" y="213540"/>
                  </a:lnTo>
                  <a:lnTo>
                    <a:pt x="974471" y="203708"/>
                  </a:lnTo>
                  <a:lnTo>
                    <a:pt x="1162177" y="203708"/>
                  </a:lnTo>
                  <a:lnTo>
                    <a:pt x="1631569" y="203708"/>
                  </a:lnTo>
                  <a:lnTo>
                    <a:pt x="2601595" y="203708"/>
                  </a:lnTo>
                  <a:lnTo>
                    <a:pt x="2650361" y="213540"/>
                  </a:lnTo>
                  <a:lnTo>
                    <a:pt x="2690161" y="240363"/>
                  </a:lnTo>
                  <a:lnTo>
                    <a:pt x="2716984" y="280163"/>
                  </a:lnTo>
                  <a:lnTo>
                    <a:pt x="2726817" y="328930"/>
                  </a:lnTo>
                  <a:lnTo>
                    <a:pt x="2726817" y="516763"/>
                  </a:lnTo>
                  <a:lnTo>
                    <a:pt x="2726817" y="829818"/>
                  </a:lnTo>
                  <a:lnTo>
                    <a:pt x="2716984" y="878557"/>
                  </a:lnTo>
                  <a:lnTo>
                    <a:pt x="2690161" y="918360"/>
                  </a:lnTo>
                  <a:lnTo>
                    <a:pt x="2650361" y="945198"/>
                  </a:lnTo>
                  <a:lnTo>
                    <a:pt x="2601595" y="955040"/>
                  </a:lnTo>
                  <a:lnTo>
                    <a:pt x="1631569" y="955040"/>
                  </a:lnTo>
                  <a:lnTo>
                    <a:pt x="1162177" y="955040"/>
                  </a:lnTo>
                  <a:lnTo>
                    <a:pt x="974471" y="955040"/>
                  </a:lnTo>
                  <a:lnTo>
                    <a:pt x="925704" y="945198"/>
                  </a:lnTo>
                  <a:lnTo>
                    <a:pt x="885904" y="918360"/>
                  </a:lnTo>
                  <a:lnTo>
                    <a:pt x="859081" y="878557"/>
                  </a:lnTo>
                  <a:lnTo>
                    <a:pt x="849249" y="829818"/>
                  </a:lnTo>
                  <a:lnTo>
                    <a:pt x="849249" y="516763"/>
                  </a:lnTo>
                  <a:lnTo>
                    <a:pt x="0" y="0"/>
                  </a:lnTo>
                  <a:lnTo>
                    <a:pt x="849249" y="328930"/>
                  </a:lnTo>
                  <a:close/>
                </a:path>
              </a:pathLst>
            </a:custGeom>
            <a:ln w="9144">
              <a:solidFill>
                <a:srgbClr val="FF0000"/>
              </a:solidFill>
            </a:ln>
          </p:spPr>
          <p:txBody>
            <a:bodyPr wrap="square" lIns="0" tIns="0" rIns="0" bIns="0" rtlCol="0"/>
            <a:lstStyle/>
            <a:p>
              <a:endParaRPr/>
            </a:p>
          </p:txBody>
        </p:sp>
      </p:grpSp>
      <p:sp>
        <p:nvSpPr>
          <p:cNvPr id="52" name="object 52"/>
          <p:cNvSpPr txBox="1"/>
          <p:nvPr/>
        </p:nvSpPr>
        <p:spPr>
          <a:xfrm>
            <a:off x="275843" y="626363"/>
            <a:ext cx="8608060" cy="830580"/>
          </a:xfrm>
          <a:prstGeom prst="rect">
            <a:avLst/>
          </a:prstGeom>
          <a:ln w="12192">
            <a:solidFill>
              <a:srgbClr val="4F81BC"/>
            </a:solidFill>
          </a:ln>
        </p:spPr>
        <p:txBody>
          <a:bodyPr vert="horz" wrap="square" lIns="0" tIns="45720" rIns="0" bIns="0" rtlCol="0">
            <a:spAutoFit/>
          </a:bodyPr>
          <a:lstStyle/>
          <a:p>
            <a:pPr marL="91440">
              <a:lnSpc>
                <a:spcPct val="100000"/>
              </a:lnSpc>
              <a:spcBef>
                <a:spcPts val="360"/>
              </a:spcBef>
            </a:pPr>
            <a:r>
              <a:rPr sz="1200" b="1" spc="-10" dirty="0">
                <a:latin typeface="Meiryo UI"/>
                <a:cs typeface="Meiryo UI"/>
              </a:rPr>
              <a:t>【現状と課題】</a:t>
            </a:r>
            <a:endParaRPr sz="1200">
              <a:latin typeface="Meiryo UI"/>
              <a:cs typeface="Meiryo UI"/>
            </a:endParaRPr>
          </a:p>
          <a:p>
            <a:pPr marL="91440">
              <a:lnSpc>
                <a:spcPct val="100000"/>
              </a:lnSpc>
            </a:pPr>
            <a:r>
              <a:rPr sz="1200" spc="-15" dirty="0">
                <a:latin typeface="Meiryo UI"/>
                <a:cs typeface="Meiryo UI"/>
              </a:rPr>
              <a:t>①保健所圏域からの活動状況報告に対し、本協議会において圏域単位の課題の把握や整理ができていない。</a:t>
            </a:r>
            <a:endParaRPr sz="1200">
              <a:latin typeface="Meiryo UI"/>
              <a:cs typeface="Meiryo UI"/>
            </a:endParaRPr>
          </a:p>
          <a:p>
            <a:pPr marL="91440">
              <a:lnSpc>
                <a:spcPct val="100000"/>
              </a:lnSpc>
            </a:pPr>
            <a:r>
              <a:rPr sz="1200" spc="-10" dirty="0">
                <a:latin typeface="Meiryo UI"/>
                <a:cs typeface="Meiryo UI"/>
              </a:rPr>
              <a:t>②本協議会と保健所単位の協議会がうまく連携できていない。</a:t>
            </a:r>
            <a:r>
              <a:rPr sz="1200" dirty="0">
                <a:latin typeface="Meiryo UI"/>
                <a:cs typeface="Meiryo UI"/>
              </a:rPr>
              <a:t>（</a:t>
            </a:r>
            <a:r>
              <a:rPr sz="1200" spc="-10" dirty="0">
                <a:latin typeface="Meiryo UI"/>
                <a:cs typeface="Meiryo UI"/>
              </a:rPr>
              <a:t>フィードバックできていない。</a:t>
            </a:r>
            <a:r>
              <a:rPr sz="1200" spc="-50" dirty="0">
                <a:latin typeface="Meiryo UI"/>
                <a:cs typeface="Meiryo UI"/>
              </a:rPr>
              <a:t>）</a:t>
            </a:r>
            <a:endParaRPr sz="1200">
              <a:latin typeface="Meiryo UI"/>
              <a:cs typeface="Meiryo UI"/>
            </a:endParaRPr>
          </a:p>
          <a:p>
            <a:pPr marL="91440">
              <a:lnSpc>
                <a:spcPct val="100000"/>
              </a:lnSpc>
            </a:pPr>
            <a:r>
              <a:rPr sz="1200" spc="-15" dirty="0">
                <a:latin typeface="Meiryo UI"/>
                <a:cs typeface="Meiryo UI"/>
              </a:rPr>
              <a:t>③府管保健所を中心に取り組んでいるため、政令・中核市と連携する仕組みがない。</a:t>
            </a:r>
            <a:endParaRPr sz="1200">
              <a:latin typeface="Meiryo UI"/>
              <a:cs typeface="Meiryo UI"/>
            </a:endParaRPr>
          </a:p>
        </p:txBody>
      </p:sp>
      <p:sp>
        <p:nvSpPr>
          <p:cNvPr id="55" name="object 55"/>
          <p:cNvSpPr txBox="1">
            <a:spLocks noGrp="1"/>
          </p:cNvSpPr>
          <p:nvPr>
            <p:ph type="sldNum" sz="quarter" idx="7"/>
          </p:nvPr>
        </p:nvSpPr>
        <p:spPr>
          <a:prstGeom prst="rect">
            <a:avLst/>
          </a:prstGeom>
        </p:spPr>
        <p:txBody>
          <a:bodyPr vert="horz" wrap="square" lIns="0" tIns="12700" rIns="0" bIns="0" rtlCol="0">
            <a:spAutoFit/>
          </a:bodyPr>
          <a:lstStyle/>
          <a:p>
            <a:pPr marL="33020">
              <a:lnSpc>
                <a:spcPct val="100000"/>
              </a:lnSpc>
              <a:spcBef>
                <a:spcPts val="100"/>
              </a:spcBef>
            </a:pPr>
            <a:fld id="{81D60167-4931-47E6-BA6A-407CBD079E47}" type="slidenum">
              <a:rPr spc="5" dirty="0"/>
              <a:t>2</a:t>
            </a:fld>
            <a:endParaRPr spc="5" dirty="0"/>
          </a:p>
        </p:txBody>
      </p:sp>
      <p:sp>
        <p:nvSpPr>
          <p:cNvPr id="53" name="object 53"/>
          <p:cNvSpPr txBox="1"/>
          <p:nvPr/>
        </p:nvSpPr>
        <p:spPr>
          <a:xfrm>
            <a:off x="2777108" y="2540330"/>
            <a:ext cx="3062605" cy="827405"/>
          </a:xfrm>
          <a:prstGeom prst="rect">
            <a:avLst/>
          </a:prstGeom>
        </p:spPr>
        <p:txBody>
          <a:bodyPr vert="horz" wrap="square" lIns="0" tIns="13335" rIns="0" bIns="0" rtlCol="0">
            <a:spAutoFit/>
          </a:bodyPr>
          <a:lstStyle/>
          <a:p>
            <a:pPr marL="12700">
              <a:lnSpc>
                <a:spcPct val="100000"/>
              </a:lnSpc>
              <a:spcBef>
                <a:spcPts val="105"/>
              </a:spcBef>
            </a:pPr>
            <a:r>
              <a:rPr sz="1050" spc="-25" dirty="0">
                <a:latin typeface="Meiryo UI"/>
                <a:cs typeface="Meiryo UI"/>
              </a:rPr>
              <a:t>【地域・職域連携推進ガイドラインより】</a:t>
            </a:r>
            <a:endParaRPr sz="1050">
              <a:latin typeface="Meiryo UI"/>
              <a:cs typeface="Meiryo UI"/>
            </a:endParaRPr>
          </a:p>
          <a:p>
            <a:pPr marL="100965" marR="5080" indent="-88900">
              <a:lnSpc>
                <a:spcPct val="100000"/>
              </a:lnSpc>
              <a:spcBef>
                <a:spcPts val="5"/>
              </a:spcBef>
            </a:pPr>
            <a:r>
              <a:rPr sz="1050" spc="-10" dirty="0">
                <a:latin typeface="Meiryo UI"/>
                <a:cs typeface="Meiryo UI"/>
              </a:rPr>
              <a:t>・二次医療圏協議会の活動状況（</a:t>
            </a:r>
            <a:r>
              <a:rPr sz="1050" spc="-15" dirty="0">
                <a:latin typeface="Meiryo UI"/>
                <a:cs typeface="Meiryo UI"/>
              </a:rPr>
              <a:t>健康課題や実施した</a:t>
            </a:r>
            <a:r>
              <a:rPr sz="1050" spc="-5" dirty="0">
                <a:latin typeface="Meiryo UI"/>
                <a:cs typeface="Meiryo UI"/>
              </a:rPr>
              <a:t>連携事業、評価等</a:t>
            </a:r>
            <a:r>
              <a:rPr sz="1050" dirty="0">
                <a:latin typeface="Meiryo UI"/>
                <a:cs typeface="Meiryo UI"/>
              </a:rPr>
              <a:t>）</a:t>
            </a:r>
            <a:r>
              <a:rPr sz="1050" spc="-20" dirty="0">
                <a:latin typeface="Meiryo UI"/>
                <a:cs typeface="Meiryo UI"/>
              </a:rPr>
              <a:t>の把握</a:t>
            </a:r>
            <a:endParaRPr sz="1050">
              <a:latin typeface="Meiryo UI"/>
              <a:cs typeface="Meiryo UI"/>
            </a:endParaRPr>
          </a:p>
          <a:p>
            <a:pPr marL="12700">
              <a:lnSpc>
                <a:spcPct val="100000"/>
              </a:lnSpc>
            </a:pPr>
            <a:r>
              <a:rPr sz="1050" spc="-20" dirty="0">
                <a:latin typeface="Meiryo UI"/>
                <a:cs typeface="Meiryo UI"/>
              </a:rPr>
              <a:t>・二次医療圏において抽出された課題の整理</a:t>
            </a:r>
            <a:endParaRPr sz="1050">
              <a:latin typeface="Meiryo UI"/>
              <a:cs typeface="Meiryo UI"/>
            </a:endParaRPr>
          </a:p>
          <a:p>
            <a:pPr marL="12700">
              <a:lnSpc>
                <a:spcPct val="100000"/>
              </a:lnSpc>
            </a:pPr>
            <a:r>
              <a:rPr sz="1050" spc="-15" dirty="0">
                <a:latin typeface="Meiryo UI"/>
                <a:cs typeface="Meiryo UI"/>
              </a:rPr>
              <a:t>・他の協議会の取組事例等の共有</a:t>
            </a:r>
            <a:endParaRPr sz="1050">
              <a:latin typeface="Meiryo UI"/>
              <a:cs typeface="Meiryo UI"/>
            </a:endParaRPr>
          </a:p>
        </p:txBody>
      </p:sp>
      <p:sp>
        <p:nvSpPr>
          <p:cNvPr id="54" name="object 54"/>
          <p:cNvSpPr txBox="1"/>
          <p:nvPr/>
        </p:nvSpPr>
        <p:spPr>
          <a:xfrm>
            <a:off x="6594475" y="3864965"/>
            <a:ext cx="1549400" cy="579120"/>
          </a:xfrm>
          <a:prstGeom prst="rect">
            <a:avLst/>
          </a:prstGeom>
        </p:spPr>
        <p:txBody>
          <a:bodyPr vert="horz" wrap="square" lIns="0" tIns="10160" rIns="0" bIns="0" rtlCol="0">
            <a:spAutoFit/>
          </a:bodyPr>
          <a:lstStyle/>
          <a:p>
            <a:pPr marL="12700" marR="5080" algn="just">
              <a:lnSpc>
                <a:spcPct val="101299"/>
              </a:lnSpc>
              <a:spcBef>
                <a:spcPts val="80"/>
              </a:spcBef>
            </a:pPr>
            <a:r>
              <a:rPr sz="1200" spc="-5" dirty="0">
                <a:solidFill>
                  <a:srgbClr val="FF0000"/>
                </a:solidFill>
                <a:latin typeface="PMingLiU"/>
                <a:cs typeface="PMingLiU"/>
              </a:rPr>
              <a:t>国のガイドラインでは</a:t>
            </a:r>
            <a:r>
              <a:rPr sz="1200" spc="-15" dirty="0">
                <a:solidFill>
                  <a:srgbClr val="FF0000"/>
                </a:solidFill>
                <a:latin typeface="PMingLiU"/>
                <a:cs typeface="PMingLiU"/>
              </a:rPr>
              <a:t>二次医療圏単位の協議</a:t>
            </a:r>
            <a:r>
              <a:rPr sz="1200" spc="-10" dirty="0">
                <a:solidFill>
                  <a:srgbClr val="FF0000"/>
                </a:solidFill>
                <a:latin typeface="PMingLiU"/>
                <a:cs typeface="PMingLiU"/>
              </a:rPr>
              <a:t>会設置となっている</a:t>
            </a:r>
            <a:endParaRPr sz="1200">
              <a:latin typeface="PMingLiU"/>
              <a:cs typeface="PMingLiU"/>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397763"/>
          </a:xfrm>
          <a:prstGeom prst="rect">
            <a:avLst/>
          </a:prstGeom>
        </p:spPr>
      </p:pic>
      <p:sp>
        <p:nvSpPr>
          <p:cNvPr id="3" name="object 3"/>
          <p:cNvSpPr txBox="1">
            <a:spLocks noGrp="1"/>
          </p:cNvSpPr>
          <p:nvPr>
            <p:ph type="title"/>
          </p:nvPr>
        </p:nvSpPr>
        <p:spPr>
          <a:prstGeom prst="rect">
            <a:avLst/>
          </a:prstGeom>
        </p:spPr>
        <p:txBody>
          <a:bodyPr vert="horz" wrap="square" lIns="0" tIns="12700" rIns="0" bIns="0" rtlCol="0">
            <a:spAutoFit/>
          </a:bodyPr>
          <a:lstStyle/>
          <a:p>
            <a:pPr marL="273685">
              <a:lnSpc>
                <a:spcPct val="100000"/>
              </a:lnSpc>
              <a:spcBef>
                <a:spcPts val="100"/>
              </a:spcBef>
            </a:pPr>
            <a:r>
              <a:rPr spc="-10" dirty="0"/>
              <a:t>大阪府における地域・職域連携推進事業（対応案</a:t>
            </a:r>
            <a:r>
              <a:rPr spc="-50" dirty="0"/>
              <a:t>）</a:t>
            </a:r>
          </a:p>
        </p:txBody>
      </p:sp>
      <p:sp>
        <p:nvSpPr>
          <p:cNvPr id="4" name="object 4"/>
          <p:cNvSpPr/>
          <p:nvPr/>
        </p:nvSpPr>
        <p:spPr>
          <a:xfrm>
            <a:off x="1706117" y="1568958"/>
            <a:ext cx="5187950" cy="306705"/>
          </a:xfrm>
          <a:custGeom>
            <a:avLst/>
            <a:gdLst/>
            <a:ahLst/>
            <a:cxnLst/>
            <a:rect l="l" t="t" r="r" b="b"/>
            <a:pathLst>
              <a:path w="5187950" h="306705">
                <a:moveTo>
                  <a:pt x="0" y="51053"/>
                </a:moveTo>
                <a:lnTo>
                  <a:pt x="4012" y="31182"/>
                </a:lnTo>
                <a:lnTo>
                  <a:pt x="14954" y="14954"/>
                </a:lnTo>
                <a:lnTo>
                  <a:pt x="31182" y="4012"/>
                </a:lnTo>
                <a:lnTo>
                  <a:pt x="51054" y="0"/>
                </a:lnTo>
                <a:lnTo>
                  <a:pt x="5136641" y="0"/>
                </a:lnTo>
                <a:lnTo>
                  <a:pt x="5156513" y="4012"/>
                </a:lnTo>
                <a:lnTo>
                  <a:pt x="5172741" y="14954"/>
                </a:lnTo>
                <a:lnTo>
                  <a:pt x="5183683" y="31182"/>
                </a:lnTo>
                <a:lnTo>
                  <a:pt x="5187696" y="51053"/>
                </a:lnTo>
                <a:lnTo>
                  <a:pt x="5187696" y="255269"/>
                </a:lnTo>
                <a:lnTo>
                  <a:pt x="5183683" y="275141"/>
                </a:lnTo>
                <a:lnTo>
                  <a:pt x="5172741" y="291369"/>
                </a:lnTo>
                <a:lnTo>
                  <a:pt x="5156513" y="302311"/>
                </a:lnTo>
                <a:lnTo>
                  <a:pt x="5136641" y="306324"/>
                </a:lnTo>
                <a:lnTo>
                  <a:pt x="51054" y="306324"/>
                </a:lnTo>
                <a:lnTo>
                  <a:pt x="31182" y="302311"/>
                </a:lnTo>
                <a:lnTo>
                  <a:pt x="14954" y="291369"/>
                </a:lnTo>
                <a:lnTo>
                  <a:pt x="4012" y="275141"/>
                </a:lnTo>
                <a:lnTo>
                  <a:pt x="0" y="255269"/>
                </a:lnTo>
                <a:lnTo>
                  <a:pt x="0" y="51053"/>
                </a:lnTo>
                <a:close/>
              </a:path>
            </a:pathLst>
          </a:custGeom>
          <a:ln w="25908">
            <a:solidFill>
              <a:srgbClr val="385D89"/>
            </a:solidFill>
          </a:ln>
        </p:spPr>
        <p:txBody>
          <a:bodyPr wrap="square" lIns="0" tIns="0" rIns="0" bIns="0" rtlCol="0"/>
          <a:lstStyle/>
          <a:p>
            <a:endParaRPr/>
          </a:p>
        </p:txBody>
      </p:sp>
      <p:sp>
        <p:nvSpPr>
          <p:cNvPr id="5" name="object 5"/>
          <p:cNvSpPr txBox="1"/>
          <p:nvPr/>
        </p:nvSpPr>
        <p:spPr>
          <a:xfrm>
            <a:off x="3220339" y="1626870"/>
            <a:ext cx="2159000" cy="208279"/>
          </a:xfrm>
          <a:prstGeom prst="rect">
            <a:avLst/>
          </a:prstGeom>
        </p:spPr>
        <p:txBody>
          <a:bodyPr vert="horz" wrap="square" lIns="0" tIns="12700" rIns="0" bIns="0" rtlCol="0">
            <a:spAutoFit/>
          </a:bodyPr>
          <a:lstStyle/>
          <a:p>
            <a:pPr marL="12700">
              <a:lnSpc>
                <a:spcPct val="100000"/>
              </a:lnSpc>
              <a:spcBef>
                <a:spcPts val="100"/>
              </a:spcBef>
            </a:pPr>
            <a:r>
              <a:rPr sz="1200" b="1" spc="-5" dirty="0">
                <a:latin typeface="BIZ UDGothic"/>
                <a:cs typeface="BIZ UDGothic"/>
              </a:rPr>
              <a:t>大阪府地域職域連携推進協議会</a:t>
            </a:r>
            <a:endParaRPr sz="1200">
              <a:latin typeface="BIZ UDGothic"/>
              <a:cs typeface="BIZ UDGothic"/>
            </a:endParaRPr>
          </a:p>
        </p:txBody>
      </p:sp>
      <p:pic>
        <p:nvPicPr>
          <p:cNvPr id="6" name="object 6"/>
          <p:cNvPicPr/>
          <p:nvPr/>
        </p:nvPicPr>
        <p:blipFill>
          <a:blip r:embed="rId3" cstate="print"/>
          <a:stretch>
            <a:fillRect/>
          </a:stretch>
        </p:blipFill>
        <p:spPr>
          <a:xfrm>
            <a:off x="1976627" y="2049779"/>
            <a:ext cx="775716" cy="967739"/>
          </a:xfrm>
          <a:prstGeom prst="rect">
            <a:avLst/>
          </a:prstGeom>
        </p:spPr>
      </p:pic>
      <p:sp>
        <p:nvSpPr>
          <p:cNvPr id="7" name="object 7"/>
          <p:cNvSpPr txBox="1"/>
          <p:nvPr/>
        </p:nvSpPr>
        <p:spPr>
          <a:xfrm>
            <a:off x="2122423" y="2464054"/>
            <a:ext cx="482600" cy="299720"/>
          </a:xfrm>
          <a:prstGeom prst="rect">
            <a:avLst/>
          </a:prstGeom>
        </p:spPr>
        <p:txBody>
          <a:bodyPr vert="horz" wrap="square" lIns="0" tIns="12700" rIns="0" bIns="0" rtlCol="0">
            <a:spAutoFit/>
          </a:bodyPr>
          <a:lstStyle/>
          <a:p>
            <a:pPr marL="70485" marR="5080" indent="-58419">
              <a:lnSpc>
                <a:spcPct val="100000"/>
              </a:lnSpc>
              <a:spcBef>
                <a:spcPts val="100"/>
              </a:spcBef>
            </a:pPr>
            <a:r>
              <a:rPr sz="900" spc="-15" dirty="0">
                <a:solidFill>
                  <a:srgbClr val="FF0000"/>
                </a:solidFill>
                <a:latin typeface="BIZ UDGothic"/>
                <a:cs typeface="BIZ UDGothic"/>
              </a:rPr>
              <a:t>活動状況</a:t>
            </a:r>
            <a:r>
              <a:rPr sz="900" spc="-20" dirty="0">
                <a:solidFill>
                  <a:srgbClr val="FF0000"/>
                </a:solidFill>
                <a:latin typeface="BIZ UDGothic"/>
                <a:cs typeface="BIZ UDGothic"/>
              </a:rPr>
              <a:t>の報告</a:t>
            </a:r>
            <a:endParaRPr sz="900">
              <a:latin typeface="BIZ UDGothic"/>
              <a:cs typeface="BIZ UDGothic"/>
            </a:endParaRPr>
          </a:p>
        </p:txBody>
      </p:sp>
      <p:sp>
        <p:nvSpPr>
          <p:cNvPr id="8" name="object 8"/>
          <p:cNvSpPr/>
          <p:nvPr/>
        </p:nvSpPr>
        <p:spPr>
          <a:xfrm>
            <a:off x="7204709" y="2593085"/>
            <a:ext cx="1442085" cy="332740"/>
          </a:xfrm>
          <a:custGeom>
            <a:avLst/>
            <a:gdLst/>
            <a:ahLst/>
            <a:cxnLst/>
            <a:rect l="l" t="t" r="r" b="b"/>
            <a:pathLst>
              <a:path w="1442084" h="332739">
                <a:moveTo>
                  <a:pt x="0" y="55371"/>
                </a:moveTo>
                <a:lnTo>
                  <a:pt x="4347" y="33807"/>
                </a:lnTo>
                <a:lnTo>
                  <a:pt x="16208" y="16208"/>
                </a:lnTo>
                <a:lnTo>
                  <a:pt x="33807" y="4347"/>
                </a:lnTo>
                <a:lnTo>
                  <a:pt x="55372" y="0"/>
                </a:lnTo>
                <a:lnTo>
                  <a:pt x="1386332" y="0"/>
                </a:lnTo>
                <a:lnTo>
                  <a:pt x="1407896" y="4347"/>
                </a:lnTo>
                <a:lnTo>
                  <a:pt x="1425495" y="16208"/>
                </a:lnTo>
                <a:lnTo>
                  <a:pt x="1437356" y="33807"/>
                </a:lnTo>
                <a:lnTo>
                  <a:pt x="1441704" y="55371"/>
                </a:lnTo>
                <a:lnTo>
                  <a:pt x="1441704" y="276859"/>
                </a:lnTo>
                <a:lnTo>
                  <a:pt x="1437356" y="298424"/>
                </a:lnTo>
                <a:lnTo>
                  <a:pt x="1425495" y="316023"/>
                </a:lnTo>
                <a:lnTo>
                  <a:pt x="1407896" y="327884"/>
                </a:lnTo>
                <a:lnTo>
                  <a:pt x="1386332" y="332231"/>
                </a:lnTo>
                <a:lnTo>
                  <a:pt x="55372" y="332231"/>
                </a:lnTo>
                <a:lnTo>
                  <a:pt x="33807" y="327884"/>
                </a:lnTo>
                <a:lnTo>
                  <a:pt x="16208" y="316023"/>
                </a:lnTo>
                <a:lnTo>
                  <a:pt x="4347" y="298424"/>
                </a:lnTo>
                <a:lnTo>
                  <a:pt x="0" y="276859"/>
                </a:lnTo>
                <a:lnTo>
                  <a:pt x="0" y="55371"/>
                </a:lnTo>
                <a:close/>
              </a:path>
            </a:pathLst>
          </a:custGeom>
          <a:ln w="25908">
            <a:solidFill>
              <a:srgbClr val="385D89"/>
            </a:solidFill>
          </a:ln>
        </p:spPr>
        <p:txBody>
          <a:bodyPr wrap="square" lIns="0" tIns="0" rIns="0" bIns="0" rtlCol="0"/>
          <a:lstStyle/>
          <a:p>
            <a:endParaRPr/>
          </a:p>
        </p:txBody>
      </p:sp>
      <p:grpSp>
        <p:nvGrpSpPr>
          <p:cNvPr id="9" name="object 9"/>
          <p:cNvGrpSpPr/>
          <p:nvPr/>
        </p:nvGrpSpPr>
        <p:grpSpPr>
          <a:xfrm>
            <a:off x="6099047" y="1737360"/>
            <a:ext cx="1541780" cy="1332230"/>
            <a:chOff x="6099047" y="1737360"/>
            <a:chExt cx="1541780" cy="1332230"/>
          </a:xfrm>
        </p:grpSpPr>
        <p:sp>
          <p:nvSpPr>
            <p:cNvPr id="10" name="object 10"/>
            <p:cNvSpPr/>
            <p:nvPr/>
          </p:nvSpPr>
          <p:spPr>
            <a:xfrm>
              <a:off x="6898258" y="1750060"/>
              <a:ext cx="729615" cy="751205"/>
            </a:xfrm>
            <a:custGeom>
              <a:avLst/>
              <a:gdLst/>
              <a:ahLst/>
              <a:cxnLst/>
              <a:rect l="l" t="t" r="r" b="b"/>
              <a:pathLst>
                <a:path w="729615" h="751205">
                  <a:moveTo>
                    <a:pt x="89789" y="0"/>
                  </a:moveTo>
                  <a:lnTo>
                    <a:pt x="0" y="289813"/>
                  </a:lnTo>
                  <a:lnTo>
                    <a:pt x="98298" y="217804"/>
                  </a:lnTo>
                  <a:lnTo>
                    <a:pt x="434721" y="676909"/>
                  </a:lnTo>
                  <a:lnTo>
                    <a:pt x="336423" y="748919"/>
                  </a:lnTo>
                  <a:lnTo>
                    <a:pt x="639952" y="750823"/>
                  </a:lnTo>
                  <a:lnTo>
                    <a:pt x="729615" y="460882"/>
                  </a:lnTo>
                  <a:lnTo>
                    <a:pt x="631317" y="532891"/>
                  </a:lnTo>
                  <a:lnTo>
                    <a:pt x="294894" y="73787"/>
                  </a:lnTo>
                  <a:lnTo>
                    <a:pt x="393192" y="1777"/>
                  </a:lnTo>
                  <a:lnTo>
                    <a:pt x="89789" y="0"/>
                  </a:lnTo>
                  <a:close/>
                </a:path>
              </a:pathLst>
            </a:custGeom>
            <a:solidFill>
              <a:srgbClr val="8063A1"/>
            </a:solidFill>
          </p:spPr>
          <p:txBody>
            <a:bodyPr wrap="square" lIns="0" tIns="0" rIns="0" bIns="0" rtlCol="0"/>
            <a:lstStyle/>
            <a:p>
              <a:endParaRPr/>
            </a:p>
          </p:txBody>
        </p:sp>
        <p:sp>
          <p:nvSpPr>
            <p:cNvPr id="11" name="object 11"/>
            <p:cNvSpPr/>
            <p:nvPr/>
          </p:nvSpPr>
          <p:spPr>
            <a:xfrm>
              <a:off x="6898258" y="1750060"/>
              <a:ext cx="729615" cy="751205"/>
            </a:xfrm>
            <a:custGeom>
              <a:avLst/>
              <a:gdLst/>
              <a:ahLst/>
              <a:cxnLst/>
              <a:rect l="l" t="t" r="r" b="b"/>
              <a:pathLst>
                <a:path w="729615" h="751205">
                  <a:moveTo>
                    <a:pt x="0" y="289813"/>
                  </a:moveTo>
                  <a:lnTo>
                    <a:pt x="89789" y="0"/>
                  </a:lnTo>
                  <a:lnTo>
                    <a:pt x="393192" y="1777"/>
                  </a:lnTo>
                  <a:lnTo>
                    <a:pt x="294894" y="73787"/>
                  </a:lnTo>
                  <a:lnTo>
                    <a:pt x="631317" y="532891"/>
                  </a:lnTo>
                  <a:lnTo>
                    <a:pt x="729615" y="460882"/>
                  </a:lnTo>
                  <a:lnTo>
                    <a:pt x="639952" y="750823"/>
                  </a:lnTo>
                  <a:lnTo>
                    <a:pt x="336423" y="748919"/>
                  </a:lnTo>
                  <a:lnTo>
                    <a:pt x="434721" y="676909"/>
                  </a:lnTo>
                  <a:lnTo>
                    <a:pt x="98298" y="217804"/>
                  </a:lnTo>
                  <a:lnTo>
                    <a:pt x="0" y="289813"/>
                  </a:lnTo>
                  <a:close/>
                </a:path>
              </a:pathLst>
            </a:custGeom>
            <a:ln w="25400">
              <a:solidFill>
                <a:srgbClr val="5C4676"/>
              </a:solidFill>
            </a:ln>
          </p:spPr>
          <p:txBody>
            <a:bodyPr wrap="square" lIns="0" tIns="0" rIns="0" bIns="0" rtlCol="0"/>
            <a:lstStyle/>
            <a:p>
              <a:endParaRPr/>
            </a:p>
          </p:txBody>
        </p:sp>
        <p:sp>
          <p:nvSpPr>
            <p:cNvPr id="12" name="object 12"/>
            <p:cNvSpPr/>
            <p:nvPr/>
          </p:nvSpPr>
          <p:spPr>
            <a:xfrm>
              <a:off x="7143749" y="1995932"/>
              <a:ext cx="238125" cy="269240"/>
            </a:xfrm>
            <a:custGeom>
              <a:avLst/>
              <a:gdLst/>
              <a:ahLst/>
              <a:cxnLst/>
              <a:rect l="l" t="t" r="r" b="b"/>
              <a:pathLst>
                <a:path w="238125" h="269239">
                  <a:moveTo>
                    <a:pt x="141650" y="218820"/>
                  </a:moveTo>
                  <a:lnTo>
                    <a:pt x="128904" y="218820"/>
                  </a:lnTo>
                  <a:lnTo>
                    <a:pt x="152526" y="251079"/>
                  </a:lnTo>
                  <a:lnTo>
                    <a:pt x="153161" y="251841"/>
                  </a:lnTo>
                  <a:lnTo>
                    <a:pt x="153543" y="252603"/>
                  </a:lnTo>
                  <a:lnTo>
                    <a:pt x="153670" y="253873"/>
                  </a:lnTo>
                  <a:lnTo>
                    <a:pt x="153161" y="254762"/>
                  </a:lnTo>
                  <a:lnTo>
                    <a:pt x="151892" y="255650"/>
                  </a:lnTo>
                  <a:lnTo>
                    <a:pt x="149098" y="257682"/>
                  </a:lnTo>
                  <a:lnTo>
                    <a:pt x="145796" y="259715"/>
                  </a:lnTo>
                  <a:lnTo>
                    <a:pt x="141731" y="261619"/>
                  </a:lnTo>
                  <a:lnTo>
                    <a:pt x="149351" y="268859"/>
                  </a:lnTo>
                  <a:lnTo>
                    <a:pt x="165819" y="253237"/>
                  </a:lnTo>
                  <a:lnTo>
                    <a:pt x="164973" y="250698"/>
                  </a:lnTo>
                  <a:lnTo>
                    <a:pt x="162814" y="247776"/>
                  </a:lnTo>
                  <a:lnTo>
                    <a:pt x="141650" y="218820"/>
                  </a:lnTo>
                  <a:close/>
                </a:path>
                <a:path w="238125" h="269239">
                  <a:moveTo>
                    <a:pt x="186043" y="196723"/>
                  </a:moveTo>
                  <a:lnTo>
                    <a:pt x="174878" y="196723"/>
                  </a:lnTo>
                  <a:lnTo>
                    <a:pt x="178584" y="203644"/>
                  </a:lnTo>
                  <a:lnTo>
                    <a:pt x="180848" y="209931"/>
                  </a:lnTo>
                  <a:lnTo>
                    <a:pt x="181736" y="215519"/>
                  </a:lnTo>
                  <a:lnTo>
                    <a:pt x="181909" y="218820"/>
                  </a:lnTo>
                  <a:lnTo>
                    <a:pt x="181980" y="223204"/>
                  </a:lnTo>
                  <a:lnTo>
                    <a:pt x="181086" y="229362"/>
                  </a:lnTo>
                  <a:lnTo>
                    <a:pt x="178718" y="236414"/>
                  </a:lnTo>
                  <a:lnTo>
                    <a:pt x="175005" y="243586"/>
                  </a:lnTo>
                  <a:lnTo>
                    <a:pt x="184657" y="245618"/>
                  </a:lnTo>
                  <a:lnTo>
                    <a:pt x="188323" y="238115"/>
                  </a:lnTo>
                  <a:lnTo>
                    <a:pt x="190738" y="230647"/>
                  </a:lnTo>
                  <a:lnTo>
                    <a:pt x="191891" y="223204"/>
                  </a:lnTo>
                  <a:lnTo>
                    <a:pt x="191770" y="215773"/>
                  </a:lnTo>
                  <a:lnTo>
                    <a:pt x="190722" y="209792"/>
                  </a:lnTo>
                  <a:lnTo>
                    <a:pt x="188886" y="203581"/>
                  </a:lnTo>
                  <a:lnTo>
                    <a:pt x="186340" y="197306"/>
                  </a:lnTo>
                  <a:lnTo>
                    <a:pt x="186043" y="196723"/>
                  </a:lnTo>
                  <a:close/>
                </a:path>
                <a:path w="238125" h="269239">
                  <a:moveTo>
                    <a:pt x="118503" y="187325"/>
                  </a:moveTo>
                  <a:lnTo>
                    <a:pt x="105791" y="187325"/>
                  </a:lnTo>
                  <a:lnTo>
                    <a:pt x="122808" y="210438"/>
                  </a:lnTo>
                  <a:lnTo>
                    <a:pt x="120015" y="214503"/>
                  </a:lnTo>
                  <a:lnTo>
                    <a:pt x="115824" y="219963"/>
                  </a:lnTo>
                  <a:lnTo>
                    <a:pt x="110490" y="226822"/>
                  </a:lnTo>
                  <a:lnTo>
                    <a:pt x="118872" y="232918"/>
                  </a:lnTo>
                  <a:lnTo>
                    <a:pt x="122047" y="228726"/>
                  </a:lnTo>
                  <a:lnTo>
                    <a:pt x="125222" y="224281"/>
                  </a:lnTo>
                  <a:lnTo>
                    <a:pt x="128524" y="219456"/>
                  </a:lnTo>
                  <a:lnTo>
                    <a:pt x="128904" y="218820"/>
                  </a:lnTo>
                  <a:lnTo>
                    <a:pt x="141650" y="218820"/>
                  </a:lnTo>
                  <a:lnTo>
                    <a:pt x="134874" y="209550"/>
                  </a:lnTo>
                  <a:lnTo>
                    <a:pt x="137486" y="205486"/>
                  </a:lnTo>
                  <a:lnTo>
                    <a:pt x="139736" y="201549"/>
                  </a:lnTo>
                  <a:lnTo>
                    <a:pt x="128904" y="201549"/>
                  </a:lnTo>
                  <a:lnTo>
                    <a:pt x="118503" y="187325"/>
                  </a:lnTo>
                  <a:close/>
                </a:path>
                <a:path w="238125" h="269239">
                  <a:moveTo>
                    <a:pt x="231244" y="183387"/>
                  </a:moveTo>
                  <a:lnTo>
                    <a:pt x="219836" y="183387"/>
                  </a:lnTo>
                  <a:lnTo>
                    <a:pt x="224535" y="192024"/>
                  </a:lnTo>
                  <a:lnTo>
                    <a:pt x="226624" y="197306"/>
                  </a:lnTo>
                  <a:lnTo>
                    <a:pt x="226613" y="198247"/>
                  </a:lnTo>
                  <a:lnTo>
                    <a:pt x="226314" y="201041"/>
                  </a:lnTo>
                  <a:lnTo>
                    <a:pt x="225171" y="202437"/>
                  </a:lnTo>
                  <a:lnTo>
                    <a:pt x="222884" y="204088"/>
                  </a:lnTo>
                  <a:lnTo>
                    <a:pt x="218440" y="207391"/>
                  </a:lnTo>
                  <a:lnTo>
                    <a:pt x="213359" y="210438"/>
                  </a:lnTo>
                  <a:lnTo>
                    <a:pt x="207645" y="213232"/>
                  </a:lnTo>
                  <a:lnTo>
                    <a:pt x="214502" y="219963"/>
                  </a:lnTo>
                  <a:lnTo>
                    <a:pt x="219964" y="216788"/>
                  </a:lnTo>
                  <a:lnTo>
                    <a:pt x="225171" y="213360"/>
                  </a:lnTo>
                  <a:lnTo>
                    <a:pt x="235966" y="205486"/>
                  </a:lnTo>
                  <a:lnTo>
                    <a:pt x="238125" y="200787"/>
                  </a:lnTo>
                  <a:lnTo>
                    <a:pt x="236727" y="195325"/>
                  </a:lnTo>
                  <a:lnTo>
                    <a:pt x="235275" y="191349"/>
                  </a:lnTo>
                  <a:lnTo>
                    <a:pt x="232632" y="185896"/>
                  </a:lnTo>
                  <a:lnTo>
                    <a:pt x="231244" y="183387"/>
                  </a:lnTo>
                  <a:close/>
                </a:path>
                <a:path w="238125" h="269239">
                  <a:moveTo>
                    <a:pt x="206121" y="167386"/>
                  </a:moveTo>
                  <a:lnTo>
                    <a:pt x="200532" y="167512"/>
                  </a:lnTo>
                  <a:lnTo>
                    <a:pt x="152019" y="203073"/>
                  </a:lnTo>
                  <a:lnTo>
                    <a:pt x="156972" y="209931"/>
                  </a:lnTo>
                  <a:lnTo>
                    <a:pt x="174878" y="196723"/>
                  </a:lnTo>
                  <a:lnTo>
                    <a:pt x="186043" y="196723"/>
                  </a:lnTo>
                  <a:lnTo>
                    <a:pt x="183006" y="190754"/>
                  </a:lnTo>
                  <a:lnTo>
                    <a:pt x="199771" y="178562"/>
                  </a:lnTo>
                  <a:lnTo>
                    <a:pt x="209880" y="178562"/>
                  </a:lnTo>
                  <a:lnTo>
                    <a:pt x="209296" y="176149"/>
                  </a:lnTo>
                  <a:lnTo>
                    <a:pt x="207899" y="171831"/>
                  </a:lnTo>
                  <a:lnTo>
                    <a:pt x="206121" y="167386"/>
                  </a:lnTo>
                  <a:close/>
                </a:path>
                <a:path w="238125" h="269239">
                  <a:moveTo>
                    <a:pt x="136144" y="189865"/>
                  </a:moveTo>
                  <a:lnTo>
                    <a:pt x="133857" y="193675"/>
                  </a:lnTo>
                  <a:lnTo>
                    <a:pt x="131572" y="197612"/>
                  </a:lnTo>
                  <a:lnTo>
                    <a:pt x="128904" y="201549"/>
                  </a:lnTo>
                  <a:lnTo>
                    <a:pt x="139736" y="201549"/>
                  </a:lnTo>
                  <a:lnTo>
                    <a:pt x="142494" y="196469"/>
                  </a:lnTo>
                  <a:lnTo>
                    <a:pt x="136144" y="189865"/>
                  </a:lnTo>
                  <a:close/>
                </a:path>
                <a:path w="238125" h="269239">
                  <a:moveTo>
                    <a:pt x="93599" y="153288"/>
                  </a:moveTo>
                  <a:lnTo>
                    <a:pt x="85344" y="159257"/>
                  </a:lnTo>
                  <a:lnTo>
                    <a:pt x="100202" y="179578"/>
                  </a:lnTo>
                  <a:lnTo>
                    <a:pt x="85217" y="190626"/>
                  </a:lnTo>
                  <a:lnTo>
                    <a:pt x="90931" y="198247"/>
                  </a:lnTo>
                  <a:lnTo>
                    <a:pt x="105791" y="187325"/>
                  </a:lnTo>
                  <a:lnTo>
                    <a:pt x="118503" y="187325"/>
                  </a:lnTo>
                  <a:lnTo>
                    <a:pt x="114046" y="181229"/>
                  </a:lnTo>
                  <a:lnTo>
                    <a:pt x="122681" y="175006"/>
                  </a:lnTo>
                  <a:lnTo>
                    <a:pt x="131715" y="175006"/>
                  </a:lnTo>
                  <a:lnTo>
                    <a:pt x="131902" y="173609"/>
                  </a:lnTo>
                  <a:lnTo>
                    <a:pt x="108457" y="173609"/>
                  </a:lnTo>
                  <a:lnTo>
                    <a:pt x="93599" y="153288"/>
                  </a:lnTo>
                  <a:close/>
                </a:path>
                <a:path w="238125" h="269239">
                  <a:moveTo>
                    <a:pt x="209880" y="178562"/>
                  </a:moveTo>
                  <a:lnTo>
                    <a:pt x="199771" y="178562"/>
                  </a:lnTo>
                  <a:lnTo>
                    <a:pt x="201549" y="182625"/>
                  </a:lnTo>
                  <a:lnTo>
                    <a:pt x="203073" y="188087"/>
                  </a:lnTo>
                  <a:lnTo>
                    <a:pt x="204343" y="194818"/>
                  </a:lnTo>
                  <a:lnTo>
                    <a:pt x="219836" y="183387"/>
                  </a:lnTo>
                  <a:lnTo>
                    <a:pt x="231244" y="183387"/>
                  </a:lnTo>
                  <a:lnTo>
                    <a:pt x="229558" y="180340"/>
                  </a:lnTo>
                  <a:lnTo>
                    <a:pt x="210311" y="180340"/>
                  </a:lnTo>
                  <a:lnTo>
                    <a:pt x="209880" y="178562"/>
                  </a:lnTo>
                  <a:close/>
                </a:path>
                <a:path w="238125" h="269239">
                  <a:moveTo>
                    <a:pt x="144438" y="167131"/>
                  </a:moveTo>
                  <a:lnTo>
                    <a:pt x="132460" y="167131"/>
                  </a:lnTo>
                  <a:lnTo>
                    <a:pt x="151638" y="193167"/>
                  </a:lnTo>
                  <a:lnTo>
                    <a:pt x="167397" y="181610"/>
                  </a:lnTo>
                  <a:lnTo>
                    <a:pt x="154940" y="181610"/>
                  </a:lnTo>
                  <a:lnTo>
                    <a:pt x="149859" y="174625"/>
                  </a:lnTo>
                  <a:lnTo>
                    <a:pt x="157347" y="169163"/>
                  </a:lnTo>
                  <a:lnTo>
                    <a:pt x="145923" y="169163"/>
                  </a:lnTo>
                  <a:lnTo>
                    <a:pt x="144438" y="167131"/>
                  </a:lnTo>
                  <a:close/>
                </a:path>
                <a:path w="238125" h="269239">
                  <a:moveTo>
                    <a:pt x="178510" y="162306"/>
                  </a:moveTo>
                  <a:lnTo>
                    <a:pt x="166750" y="162306"/>
                  </a:lnTo>
                  <a:lnTo>
                    <a:pt x="171830" y="169163"/>
                  </a:lnTo>
                  <a:lnTo>
                    <a:pt x="154940" y="181610"/>
                  </a:lnTo>
                  <a:lnTo>
                    <a:pt x="167397" y="181610"/>
                  </a:lnTo>
                  <a:lnTo>
                    <a:pt x="191989" y="163575"/>
                  </a:lnTo>
                  <a:lnTo>
                    <a:pt x="179450" y="163575"/>
                  </a:lnTo>
                  <a:lnTo>
                    <a:pt x="178510" y="162306"/>
                  </a:lnTo>
                  <a:close/>
                </a:path>
                <a:path w="238125" h="269239">
                  <a:moveTo>
                    <a:pt x="223774" y="170561"/>
                  </a:moveTo>
                  <a:lnTo>
                    <a:pt x="210311" y="180340"/>
                  </a:lnTo>
                  <a:lnTo>
                    <a:pt x="229558" y="180340"/>
                  </a:lnTo>
                  <a:lnTo>
                    <a:pt x="228480" y="178435"/>
                  </a:lnTo>
                  <a:lnTo>
                    <a:pt x="223774" y="170561"/>
                  </a:lnTo>
                  <a:close/>
                </a:path>
                <a:path w="238125" h="269239">
                  <a:moveTo>
                    <a:pt x="131715" y="175006"/>
                  </a:moveTo>
                  <a:lnTo>
                    <a:pt x="122681" y="175006"/>
                  </a:lnTo>
                  <a:lnTo>
                    <a:pt x="131064" y="178435"/>
                  </a:lnTo>
                  <a:lnTo>
                    <a:pt x="131715" y="175006"/>
                  </a:lnTo>
                  <a:close/>
                </a:path>
                <a:path w="238125" h="269239">
                  <a:moveTo>
                    <a:pt x="118236" y="166369"/>
                  </a:moveTo>
                  <a:lnTo>
                    <a:pt x="108457" y="173609"/>
                  </a:lnTo>
                  <a:lnTo>
                    <a:pt x="131902" y="173609"/>
                  </a:lnTo>
                  <a:lnTo>
                    <a:pt x="132020" y="172719"/>
                  </a:lnTo>
                  <a:lnTo>
                    <a:pt x="122935" y="172719"/>
                  </a:lnTo>
                  <a:lnTo>
                    <a:pt x="118236" y="166369"/>
                  </a:lnTo>
                  <a:close/>
                </a:path>
                <a:path w="238125" h="269239">
                  <a:moveTo>
                    <a:pt x="127634" y="129920"/>
                  </a:moveTo>
                  <a:lnTo>
                    <a:pt x="118872" y="133731"/>
                  </a:lnTo>
                  <a:lnTo>
                    <a:pt x="121553" y="143891"/>
                  </a:lnTo>
                  <a:lnTo>
                    <a:pt x="123094" y="153701"/>
                  </a:lnTo>
                  <a:lnTo>
                    <a:pt x="123490" y="162051"/>
                  </a:lnTo>
                  <a:lnTo>
                    <a:pt x="123535" y="163575"/>
                  </a:lnTo>
                  <a:lnTo>
                    <a:pt x="122935" y="172719"/>
                  </a:lnTo>
                  <a:lnTo>
                    <a:pt x="132020" y="172719"/>
                  </a:lnTo>
                  <a:lnTo>
                    <a:pt x="132139" y="171831"/>
                  </a:lnTo>
                  <a:lnTo>
                    <a:pt x="132253" y="170561"/>
                  </a:lnTo>
                  <a:lnTo>
                    <a:pt x="132460" y="167131"/>
                  </a:lnTo>
                  <a:lnTo>
                    <a:pt x="144438" y="167131"/>
                  </a:lnTo>
                  <a:lnTo>
                    <a:pt x="141097" y="162560"/>
                  </a:lnTo>
                  <a:lnTo>
                    <a:pt x="148584" y="157099"/>
                  </a:lnTo>
                  <a:lnTo>
                    <a:pt x="137032" y="157099"/>
                  </a:lnTo>
                  <a:lnTo>
                    <a:pt x="132206" y="150494"/>
                  </a:lnTo>
                  <a:lnTo>
                    <a:pt x="142829" y="142748"/>
                  </a:lnTo>
                  <a:lnTo>
                    <a:pt x="130682" y="142748"/>
                  </a:lnTo>
                  <a:lnTo>
                    <a:pt x="129921" y="138937"/>
                  </a:lnTo>
                  <a:lnTo>
                    <a:pt x="128637" y="133731"/>
                  </a:lnTo>
                  <a:lnTo>
                    <a:pt x="127634" y="129920"/>
                  </a:lnTo>
                  <a:close/>
                </a:path>
                <a:path w="238125" h="269239">
                  <a:moveTo>
                    <a:pt x="169564" y="150241"/>
                  </a:moveTo>
                  <a:lnTo>
                    <a:pt x="157988" y="150241"/>
                  </a:lnTo>
                  <a:lnTo>
                    <a:pt x="162814" y="156718"/>
                  </a:lnTo>
                  <a:lnTo>
                    <a:pt x="145923" y="169163"/>
                  </a:lnTo>
                  <a:lnTo>
                    <a:pt x="157347" y="169163"/>
                  </a:lnTo>
                  <a:lnTo>
                    <a:pt x="166750" y="162306"/>
                  </a:lnTo>
                  <a:lnTo>
                    <a:pt x="178510" y="162306"/>
                  </a:lnTo>
                  <a:lnTo>
                    <a:pt x="174371" y="156718"/>
                  </a:lnTo>
                  <a:lnTo>
                    <a:pt x="181788" y="151256"/>
                  </a:lnTo>
                  <a:lnTo>
                    <a:pt x="170306" y="151256"/>
                  </a:lnTo>
                  <a:lnTo>
                    <a:pt x="169564" y="150241"/>
                  </a:lnTo>
                  <a:close/>
                </a:path>
                <a:path w="238125" h="269239">
                  <a:moveTo>
                    <a:pt x="206375" y="143891"/>
                  </a:moveTo>
                  <a:lnTo>
                    <a:pt x="179450" y="163575"/>
                  </a:lnTo>
                  <a:lnTo>
                    <a:pt x="191989" y="163575"/>
                  </a:lnTo>
                  <a:lnTo>
                    <a:pt x="210693" y="149860"/>
                  </a:lnTo>
                  <a:lnTo>
                    <a:pt x="206375" y="143891"/>
                  </a:lnTo>
                  <a:close/>
                </a:path>
                <a:path w="238125" h="269239">
                  <a:moveTo>
                    <a:pt x="57997" y="104775"/>
                  </a:moveTo>
                  <a:lnTo>
                    <a:pt x="45593" y="104775"/>
                  </a:lnTo>
                  <a:lnTo>
                    <a:pt x="67055" y="134112"/>
                  </a:lnTo>
                  <a:lnTo>
                    <a:pt x="65404" y="142240"/>
                  </a:lnTo>
                  <a:lnTo>
                    <a:pt x="63198" y="150241"/>
                  </a:lnTo>
                  <a:lnTo>
                    <a:pt x="60451" y="157606"/>
                  </a:lnTo>
                  <a:lnTo>
                    <a:pt x="70484" y="162051"/>
                  </a:lnTo>
                  <a:lnTo>
                    <a:pt x="72179" y="155553"/>
                  </a:lnTo>
                  <a:lnTo>
                    <a:pt x="73469" y="148828"/>
                  </a:lnTo>
                  <a:lnTo>
                    <a:pt x="74378" y="141888"/>
                  </a:lnTo>
                  <a:lnTo>
                    <a:pt x="74929" y="134747"/>
                  </a:lnTo>
                  <a:lnTo>
                    <a:pt x="91948" y="134747"/>
                  </a:lnTo>
                  <a:lnTo>
                    <a:pt x="99280" y="132742"/>
                  </a:lnTo>
                  <a:lnTo>
                    <a:pt x="107172" y="129381"/>
                  </a:lnTo>
                  <a:lnTo>
                    <a:pt x="112197" y="126557"/>
                  </a:lnTo>
                  <a:lnTo>
                    <a:pt x="84462" y="126557"/>
                  </a:lnTo>
                  <a:lnTo>
                    <a:pt x="73914" y="126365"/>
                  </a:lnTo>
                  <a:lnTo>
                    <a:pt x="57997" y="104775"/>
                  </a:lnTo>
                  <a:close/>
                </a:path>
                <a:path w="238125" h="269239">
                  <a:moveTo>
                    <a:pt x="160801" y="138175"/>
                  </a:moveTo>
                  <a:lnTo>
                    <a:pt x="149098" y="138175"/>
                  </a:lnTo>
                  <a:lnTo>
                    <a:pt x="153924" y="144780"/>
                  </a:lnTo>
                  <a:lnTo>
                    <a:pt x="137032" y="157099"/>
                  </a:lnTo>
                  <a:lnTo>
                    <a:pt x="148584" y="157099"/>
                  </a:lnTo>
                  <a:lnTo>
                    <a:pt x="157988" y="150241"/>
                  </a:lnTo>
                  <a:lnTo>
                    <a:pt x="169564" y="150241"/>
                  </a:lnTo>
                  <a:lnTo>
                    <a:pt x="165480" y="144653"/>
                  </a:lnTo>
                  <a:lnTo>
                    <a:pt x="172944" y="139192"/>
                  </a:lnTo>
                  <a:lnTo>
                    <a:pt x="161544" y="139192"/>
                  </a:lnTo>
                  <a:lnTo>
                    <a:pt x="160801" y="138175"/>
                  </a:lnTo>
                  <a:close/>
                </a:path>
                <a:path w="238125" h="269239">
                  <a:moveTo>
                    <a:pt x="191134" y="136017"/>
                  </a:moveTo>
                  <a:lnTo>
                    <a:pt x="170306" y="151256"/>
                  </a:lnTo>
                  <a:lnTo>
                    <a:pt x="181788" y="151256"/>
                  </a:lnTo>
                  <a:lnTo>
                    <a:pt x="195072" y="141478"/>
                  </a:lnTo>
                  <a:lnTo>
                    <a:pt x="191134" y="136017"/>
                  </a:lnTo>
                  <a:close/>
                </a:path>
                <a:path w="238125" h="269239">
                  <a:moveTo>
                    <a:pt x="151510" y="112649"/>
                  </a:moveTo>
                  <a:lnTo>
                    <a:pt x="142367" y="116840"/>
                  </a:lnTo>
                  <a:lnTo>
                    <a:pt x="143764" y="121538"/>
                  </a:lnTo>
                  <a:lnTo>
                    <a:pt x="144916" y="126557"/>
                  </a:lnTo>
                  <a:lnTo>
                    <a:pt x="145669" y="131699"/>
                  </a:lnTo>
                  <a:lnTo>
                    <a:pt x="130682" y="142748"/>
                  </a:lnTo>
                  <a:lnTo>
                    <a:pt x="142829" y="142748"/>
                  </a:lnTo>
                  <a:lnTo>
                    <a:pt x="149098" y="138175"/>
                  </a:lnTo>
                  <a:lnTo>
                    <a:pt x="160801" y="138175"/>
                  </a:lnTo>
                  <a:lnTo>
                    <a:pt x="156718" y="132587"/>
                  </a:lnTo>
                  <a:lnTo>
                    <a:pt x="165943" y="125856"/>
                  </a:lnTo>
                  <a:lnTo>
                    <a:pt x="153543" y="125856"/>
                  </a:lnTo>
                  <a:lnTo>
                    <a:pt x="153432" y="123951"/>
                  </a:lnTo>
                  <a:lnTo>
                    <a:pt x="153161" y="121157"/>
                  </a:lnTo>
                  <a:lnTo>
                    <a:pt x="152497" y="116840"/>
                  </a:lnTo>
                  <a:lnTo>
                    <a:pt x="151510" y="112649"/>
                  </a:lnTo>
                  <a:close/>
                </a:path>
                <a:path w="238125" h="269239">
                  <a:moveTo>
                    <a:pt x="182245" y="123951"/>
                  </a:moveTo>
                  <a:lnTo>
                    <a:pt x="161544" y="139192"/>
                  </a:lnTo>
                  <a:lnTo>
                    <a:pt x="172944" y="139192"/>
                  </a:lnTo>
                  <a:lnTo>
                    <a:pt x="186308" y="129412"/>
                  </a:lnTo>
                  <a:lnTo>
                    <a:pt x="182245" y="123951"/>
                  </a:lnTo>
                  <a:close/>
                </a:path>
                <a:path w="238125" h="269239">
                  <a:moveTo>
                    <a:pt x="91948" y="134747"/>
                  </a:moveTo>
                  <a:lnTo>
                    <a:pt x="74929" y="134747"/>
                  </a:lnTo>
                  <a:lnTo>
                    <a:pt x="81152" y="135636"/>
                  </a:lnTo>
                  <a:lnTo>
                    <a:pt x="86741" y="135636"/>
                  </a:lnTo>
                  <a:lnTo>
                    <a:pt x="91948" y="134747"/>
                  </a:lnTo>
                  <a:close/>
                </a:path>
                <a:path w="238125" h="269239">
                  <a:moveTo>
                    <a:pt x="162941" y="79248"/>
                  </a:moveTo>
                  <a:lnTo>
                    <a:pt x="119252" y="111251"/>
                  </a:lnTo>
                  <a:lnTo>
                    <a:pt x="107132" y="118989"/>
                  </a:lnTo>
                  <a:lnTo>
                    <a:pt x="95535" y="124094"/>
                  </a:lnTo>
                  <a:lnTo>
                    <a:pt x="84462" y="126557"/>
                  </a:lnTo>
                  <a:lnTo>
                    <a:pt x="112197" y="126557"/>
                  </a:lnTo>
                  <a:lnTo>
                    <a:pt x="115611" y="124638"/>
                  </a:lnTo>
                  <a:lnTo>
                    <a:pt x="124586" y="118491"/>
                  </a:lnTo>
                  <a:lnTo>
                    <a:pt x="165480" y="88645"/>
                  </a:lnTo>
                  <a:lnTo>
                    <a:pt x="164210" y="84836"/>
                  </a:lnTo>
                  <a:lnTo>
                    <a:pt x="163322" y="81661"/>
                  </a:lnTo>
                  <a:lnTo>
                    <a:pt x="162941" y="79248"/>
                  </a:lnTo>
                  <a:close/>
                </a:path>
                <a:path w="238125" h="269239">
                  <a:moveTo>
                    <a:pt x="177292" y="108585"/>
                  </a:moveTo>
                  <a:lnTo>
                    <a:pt x="153543" y="125856"/>
                  </a:lnTo>
                  <a:lnTo>
                    <a:pt x="165943" y="125856"/>
                  </a:lnTo>
                  <a:lnTo>
                    <a:pt x="181609" y="114426"/>
                  </a:lnTo>
                  <a:lnTo>
                    <a:pt x="177292" y="108585"/>
                  </a:lnTo>
                  <a:close/>
                </a:path>
                <a:path w="238125" h="269239">
                  <a:moveTo>
                    <a:pt x="107322" y="80010"/>
                  </a:moveTo>
                  <a:lnTo>
                    <a:pt x="94742" y="80010"/>
                  </a:lnTo>
                  <a:lnTo>
                    <a:pt x="101092" y="88773"/>
                  </a:lnTo>
                  <a:lnTo>
                    <a:pt x="70103" y="111632"/>
                  </a:lnTo>
                  <a:lnTo>
                    <a:pt x="75056" y="118237"/>
                  </a:lnTo>
                  <a:lnTo>
                    <a:pt x="106045" y="95504"/>
                  </a:lnTo>
                  <a:lnTo>
                    <a:pt x="118680" y="95504"/>
                  </a:lnTo>
                  <a:lnTo>
                    <a:pt x="114300" y="89535"/>
                  </a:lnTo>
                  <a:lnTo>
                    <a:pt x="123469" y="82804"/>
                  </a:lnTo>
                  <a:lnTo>
                    <a:pt x="109347" y="82804"/>
                  </a:lnTo>
                  <a:lnTo>
                    <a:pt x="107322" y="80010"/>
                  </a:lnTo>
                  <a:close/>
                </a:path>
                <a:path w="238125" h="269239">
                  <a:moveTo>
                    <a:pt x="48259" y="91567"/>
                  </a:moveTo>
                  <a:lnTo>
                    <a:pt x="24892" y="108712"/>
                  </a:lnTo>
                  <a:lnTo>
                    <a:pt x="30352" y="115950"/>
                  </a:lnTo>
                  <a:lnTo>
                    <a:pt x="45593" y="104775"/>
                  </a:lnTo>
                  <a:lnTo>
                    <a:pt x="57997" y="104775"/>
                  </a:lnTo>
                  <a:lnTo>
                    <a:pt x="48259" y="91567"/>
                  </a:lnTo>
                  <a:close/>
                </a:path>
                <a:path w="238125" h="269239">
                  <a:moveTo>
                    <a:pt x="118680" y="95504"/>
                  </a:moveTo>
                  <a:lnTo>
                    <a:pt x="106045" y="95504"/>
                  </a:lnTo>
                  <a:lnTo>
                    <a:pt x="116204" y="109347"/>
                  </a:lnTo>
                  <a:lnTo>
                    <a:pt x="124459" y="103378"/>
                  </a:lnTo>
                  <a:lnTo>
                    <a:pt x="118680" y="95504"/>
                  </a:lnTo>
                  <a:close/>
                </a:path>
                <a:path w="238125" h="269239">
                  <a:moveTo>
                    <a:pt x="74765" y="35560"/>
                  </a:moveTo>
                  <a:lnTo>
                    <a:pt x="62102" y="35560"/>
                  </a:lnTo>
                  <a:lnTo>
                    <a:pt x="68199" y="43815"/>
                  </a:lnTo>
                  <a:lnTo>
                    <a:pt x="42925" y="62356"/>
                  </a:lnTo>
                  <a:lnTo>
                    <a:pt x="69469" y="98551"/>
                  </a:lnTo>
                  <a:lnTo>
                    <a:pt x="85740" y="86613"/>
                  </a:lnTo>
                  <a:lnTo>
                    <a:pt x="72644" y="86613"/>
                  </a:lnTo>
                  <a:lnTo>
                    <a:pt x="66294" y="77850"/>
                  </a:lnTo>
                  <a:lnTo>
                    <a:pt x="74735" y="71628"/>
                  </a:lnTo>
                  <a:lnTo>
                    <a:pt x="61722" y="71628"/>
                  </a:lnTo>
                  <a:lnTo>
                    <a:pt x="55245" y="62737"/>
                  </a:lnTo>
                  <a:lnTo>
                    <a:pt x="72644" y="50037"/>
                  </a:lnTo>
                  <a:lnTo>
                    <a:pt x="85427" y="50037"/>
                  </a:lnTo>
                  <a:lnTo>
                    <a:pt x="80899" y="43942"/>
                  </a:lnTo>
                  <a:lnTo>
                    <a:pt x="89295" y="37845"/>
                  </a:lnTo>
                  <a:lnTo>
                    <a:pt x="76453" y="37845"/>
                  </a:lnTo>
                  <a:lnTo>
                    <a:pt x="74765" y="35560"/>
                  </a:lnTo>
                  <a:close/>
                </a:path>
                <a:path w="238125" h="269239">
                  <a:moveTo>
                    <a:pt x="96424" y="65024"/>
                  </a:moveTo>
                  <a:lnTo>
                    <a:pt x="83693" y="65024"/>
                  </a:lnTo>
                  <a:lnTo>
                    <a:pt x="90170" y="73787"/>
                  </a:lnTo>
                  <a:lnTo>
                    <a:pt x="72644" y="86613"/>
                  </a:lnTo>
                  <a:lnTo>
                    <a:pt x="85740" y="86613"/>
                  </a:lnTo>
                  <a:lnTo>
                    <a:pt x="94742" y="80010"/>
                  </a:lnTo>
                  <a:lnTo>
                    <a:pt x="107322" y="80010"/>
                  </a:lnTo>
                  <a:lnTo>
                    <a:pt x="102997" y="74041"/>
                  </a:lnTo>
                  <a:lnTo>
                    <a:pt x="111629" y="67691"/>
                  </a:lnTo>
                  <a:lnTo>
                    <a:pt x="98425" y="67691"/>
                  </a:lnTo>
                  <a:lnTo>
                    <a:pt x="96424" y="65024"/>
                  </a:lnTo>
                  <a:close/>
                </a:path>
                <a:path w="238125" h="269239">
                  <a:moveTo>
                    <a:pt x="143255" y="58038"/>
                  </a:moveTo>
                  <a:lnTo>
                    <a:pt x="109347" y="82804"/>
                  </a:lnTo>
                  <a:lnTo>
                    <a:pt x="123469" y="82804"/>
                  </a:lnTo>
                  <a:lnTo>
                    <a:pt x="148208" y="64643"/>
                  </a:lnTo>
                  <a:lnTo>
                    <a:pt x="143255" y="58038"/>
                  </a:lnTo>
                  <a:close/>
                </a:path>
                <a:path w="238125" h="269239">
                  <a:moveTo>
                    <a:pt x="2413" y="57912"/>
                  </a:moveTo>
                  <a:lnTo>
                    <a:pt x="0" y="67182"/>
                  </a:lnTo>
                  <a:lnTo>
                    <a:pt x="7028" y="68351"/>
                  </a:lnTo>
                  <a:lnTo>
                    <a:pt x="14224" y="69961"/>
                  </a:lnTo>
                  <a:lnTo>
                    <a:pt x="21609" y="72022"/>
                  </a:lnTo>
                  <a:lnTo>
                    <a:pt x="29209" y="74549"/>
                  </a:lnTo>
                  <a:lnTo>
                    <a:pt x="31369" y="64388"/>
                  </a:lnTo>
                  <a:lnTo>
                    <a:pt x="24201" y="62126"/>
                  </a:lnTo>
                  <a:lnTo>
                    <a:pt x="16986" y="60293"/>
                  </a:lnTo>
                  <a:lnTo>
                    <a:pt x="9723" y="58888"/>
                  </a:lnTo>
                  <a:lnTo>
                    <a:pt x="2413" y="57912"/>
                  </a:lnTo>
                  <a:close/>
                </a:path>
                <a:path w="238125" h="269239">
                  <a:moveTo>
                    <a:pt x="85427" y="50037"/>
                  </a:moveTo>
                  <a:lnTo>
                    <a:pt x="72644" y="50037"/>
                  </a:lnTo>
                  <a:lnTo>
                    <a:pt x="79248" y="58928"/>
                  </a:lnTo>
                  <a:lnTo>
                    <a:pt x="61722" y="71628"/>
                  </a:lnTo>
                  <a:lnTo>
                    <a:pt x="74735" y="71628"/>
                  </a:lnTo>
                  <a:lnTo>
                    <a:pt x="83693" y="65024"/>
                  </a:lnTo>
                  <a:lnTo>
                    <a:pt x="96424" y="65024"/>
                  </a:lnTo>
                  <a:lnTo>
                    <a:pt x="91948" y="59055"/>
                  </a:lnTo>
                  <a:lnTo>
                    <a:pt x="100439" y="52831"/>
                  </a:lnTo>
                  <a:lnTo>
                    <a:pt x="87502" y="52831"/>
                  </a:lnTo>
                  <a:lnTo>
                    <a:pt x="85427" y="50037"/>
                  </a:lnTo>
                  <a:close/>
                </a:path>
                <a:path w="238125" h="269239">
                  <a:moveTo>
                    <a:pt x="122707" y="45466"/>
                  </a:moveTo>
                  <a:lnTo>
                    <a:pt x="110490" y="45466"/>
                  </a:lnTo>
                  <a:lnTo>
                    <a:pt x="116840" y="54229"/>
                  </a:lnTo>
                  <a:lnTo>
                    <a:pt x="98425" y="67691"/>
                  </a:lnTo>
                  <a:lnTo>
                    <a:pt x="111629" y="67691"/>
                  </a:lnTo>
                  <a:lnTo>
                    <a:pt x="129413" y="54610"/>
                  </a:lnTo>
                  <a:lnTo>
                    <a:pt x="122707" y="45466"/>
                  </a:lnTo>
                  <a:close/>
                </a:path>
                <a:path w="238125" h="269239">
                  <a:moveTo>
                    <a:pt x="58166" y="12954"/>
                  </a:moveTo>
                  <a:lnTo>
                    <a:pt x="49910" y="18923"/>
                  </a:lnTo>
                  <a:lnTo>
                    <a:pt x="57276" y="28956"/>
                  </a:lnTo>
                  <a:lnTo>
                    <a:pt x="27177" y="51054"/>
                  </a:lnTo>
                  <a:lnTo>
                    <a:pt x="32003" y="57657"/>
                  </a:lnTo>
                  <a:lnTo>
                    <a:pt x="62102" y="35560"/>
                  </a:lnTo>
                  <a:lnTo>
                    <a:pt x="74765" y="35560"/>
                  </a:lnTo>
                  <a:lnTo>
                    <a:pt x="70357" y="29591"/>
                  </a:lnTo>
                  <a:lnTo>
                    <a:pt x="79370" y="22987"/>
                  </a:lnTo>
                  <a:lnTo>
                    <a:pt x="65531" y="22987"/>
                  </a:lnTo>
                  <a:lnTo>
                    <a:pt x="58166" y="12954"/>
                  </a:lnTo>
                  <a:close/>
                </a:path>
                <a:path w="238125" h="269239">
                  <a:moveTo>
                    <a:pt x="111717" y="30480"/>
                  </a:moveTo>
                  <a:lnTo>
                    <a:pt x="99441" y="30480"/>
                  </a:lnTo>
                  <a:lnTo>
                    <a:pt x="105918" y="39243"/>
                  </a:lnTo>
                  <a:lnTo>
                    <a:pt x="87502" y="52831"/>
                  </a:lnTo>
                  <a:lnTo>
                    <a:pt x="100439" y="52831"/>
                  </a:lnTo>
                  <a:lnTo>
                    <a:pt x="110490" y="45466"/>
                  </a:lnTo>
                  <a:lnTo>
                    <a:pt x="122707" y="45466"/>
                  </a:lnTo>
                  <a:lnTo>
                    <a:pt x="111717" y="30480"/>
                  </a:lnTo>
                  <a:close/>
                </a:path>
                <a:path w="238125" h="269239">
                  <a:moveTo>
                    <a:pt x="102870" y="18415"/>
                  </a:moveTo>
                  <a:lnTo>
                    <a:pt x="76453" y="37845"/>
                  </a:lnTo>
                  <a:lnTo>
                    <a:pt x="89295" y="37845"/>
                  </a:lnTo>
                  <a:lnTo>
                    <a:pt x="99441" y="30480"/>
                  </a:lnTo>
                  <a:lnTo>
                    <a:pt x="111717" y="30480"/>
                  </a:lnTo>
                  <a:lnTo>
                    <a:pt x="102870" y="18415"/>
                  </a:lnTo>
                  <a:close/>
                </a:path>
                <a:path w="238125" h="269239">
                  <a:moveTo>
                    <a:pt x="96900" y="0"/>
                  </a:moveTo>
                  <a:lnTo>
                    <a:pt x="65531" y="22987"/>
                  </a:lnTo>
                  <a:lnTo>
                    <a:pt x="79370" y="22987"/>
                  </a:lnTo>
                  <a:lnTo>
                    <a:pt x="101726" y="6604"/>
                  </a:lnTo>
                  <a:lnTo>
                    <a:pt x="96900" y="0"/>
                  </a:lnTo>
                  <a:close/>
                </a:path>
              </a:pathLst>
            </a:custGeom>
            <a:solidFill>
              <a:srgbClr val="000000"/>
            </a:solidFill>
          </p:spPr>
          <p:txBody>
            <a:bodyPr wrap="square" lIns="0" tIns="0" rIns="0" bIns="0" rtlCol="0"/>
            <a:lstStyle/>
            <a:p>
              <a:endParaRPr/>
            </a:p>
          </p:txBody>
        </p:sp>
        <p:pic>
          <p:nvPicPr>
            <p:cNvPr id="13" name="object 13"/>
            <p:cNvPicPr/>
            <p:nvPr/>
          </p:nvPicPr>
          <p:blipFill>
            <a:blip r:embed="rId4" cstate="print"/>
            <a:stretch>
              <a:fillRect/>
            </a:stretch>
          </p:blipFill>
          <p:spPr>
            <a:xfrm>
              <a:off x="6099047" y="2078736"/>
              <a:ext cx="737616" cy="990600"/>
            </a:xfrm>
            <a:prstGeom prst="rect">
              <a:avLst/>
            </a:prstGeom>
          </p:spPr>
        </p:pic>
      </p:grpSp>
      <p:grpSp>
        <p:nvGrpSpPr>
          <p:cNvPr id="14" name="object 14"/>
          <p:cNvGrpSpPr/>
          <p:nvPr/>
        </p:nvGrpSpPr>
        <p:grpSpPr>
          <a:xfrm>
            <a:off x="3018980" y="2999168"/>
            <a:ext cx="2897505" cy="1577975"/>
            <a:chOff x="3018980" y="2999168"/>
            <a:chExt cx="2897505" cy="1577975"/>
          </a:xfrm>
        </p:grpSpPr>
        <p:sp>
          <p:nvSpPr>
            <p:cNvPr id="15" name="object 15"/>
            <p:cNvSpPr/>
            <p:nvPr/>
          </p:nvSpPr>
          <p:spPr>
            <a:xfrm>
              <a:off x="3031997" y="3012185"/>
              <a:ext cx="2871470" cy="274320"/>
            </a:xfrm>
            <a:custGeom>
              <a:avLst/>
              <a:gdLst/>
              <a:ahLst/>
              <a:cxnLst/>
              <a:rect l="l" t="t" r="r" b="b"/>
              <a:pathLst>
                <a:path w="2871470" h="274320">
                  <a:moveTo>
                    <a:pt x="0" y="45719"/>
                  </a:moveTo>
                  <a:lnTo>
                    <a:pt x="3589" y="27914"/>
                  </a:lnTo>
                  <a:lnTo>
                    <a:pt x="13382" y="13382"/>
                  </a:lnTo>
                  <a:lnTo>
                    <a:pt x="27914" y="3589"/>
                  </a:lnTo>
                  <a:lnTo>
                    <a:pt x="45719" y="0"/>
                  </a:lnTo>
                  <a:lnTo>
                    <a:pt x="2825496" y="0"/>
                  </a:lnTo>
                  <a:lnTo>
                    <a:pt x="2843301" y="3589"/>
                  </a:lnTo>
                  <a:lnTo>
                    <a:pt x="2857833" y="13382"/>
                  </a:lnTo>
                  <a:lnTo>
                    <a:pt x="2867626" y="27914"/>
                  </a:lnTo>
                  <a:lnTo>
                    <a:pt x="2871216" y="45719"/>
                  </a:lnTo>
                  <a:lnTo>
                    <a:pt x="2871216" y="228600"/>
                  </a:lnTo>
                  <a:lnTo>
                    <a:pt x="2867626" y="246405"/>
                  </a:lnTo>
                  <a:lnTo>
                    <a:pt x="2857833" y="260937"/>
                  </a:lnTo>
                  <a:lnTo>
                    <a:pt x="2843301" y="270730"/>
                  </a:lnTo>
                  <a:lnTo>
                    <a:pt x="2825496" y="274319"/>
                  </a:lnTo>
                  <a:lnTo>
                    <a:pt x="45719" y="274319"/>
                  </a:lnTo>
                  <a:lnTo>
                    <a:pt x="27914" y="270730"/>
                  </a:lnTo>
                  <a:lnTo>
                    <a:pt x="13382" y="260937"/>
                  </a:lnTo>
                  <a:lnTo>
                    <a:pt x="3589" y="246405"/>
                  </a:lnTo>
                  <a:lnTo>
                    <a:pt x="0" y="228600"/>
                  </a:lnTo>
                  <a:lnTo>
                    <a:pt x="0" y="45719"/>
                  </a:lnTo>
                  <a:close/>
                </a:path>
              </a:pathLst>
            </a:custGeom>
            <a:ln w="25908">
              <a:solidFill>
                <a:srgbClr val="385D89"/>
              </a:solidFill>
            </a:ln>
          </p:spPr>
          <p:txBody>
            <a:bodyPr wrap="square" lIns="0" tIns="0" rIns="0" bIns="0" rtlCol="0"/>
            <a:lstStyle/>
            <a:p>
              <a:endParaRPr/>
            </a:p>
          </p:txBody>
        </p:sp>
        <p:sp>
          <p:nvSpPr>
            <p:cNvPr id="16" name="object 16"/>
            <p:cNvSpPr/>
            <p:nvPr/>
          </p:nvSpPr>
          <p:spPr>
            <a:xfrm>
              <a:off x="5350763" y="3622547"/>
              <a:ext cx="279400" cy="954405"/>
            </a:xfrm>
            <a:custGeom>
              <a:avLst/>
              <a:gdLst/>
              <a:ahLst/>
              <a:cxnLst/>
              <a:rect l="l" t="t" r="r" b="b"/>
              <a:pathLst>
                <a:path w="279400" h="954404">
                  <a:moveTo>
                    <a:pt x="232410" y="0"/>
                  </a:moveTo>
                  <a:lnTo>
                    <a:pt x="46482" y="0"/>
                  </a:lnTo>
                  <a:lnTo>
                    <a:pt x="28396" y="3655"/>
                  </a:lnTo>
                  <a:lnTo>
                    <a:pt x="13620" y="13620"/>
                  </a:lnTo>
                  <a:lnTo>
                    <a:pt x="3655" y="28396"/>
                  </a:lnTo>
                  <a:lnTo>
                    <a:pt x="0" y="46481"/>
                  </a:lnTo>
                  <a:lnTo>
                    <a:pt x="0" y="907541"/>
                  </a:lnTo>
                  <a:lnTo>
                    <a:pt x="3655" y="925632"/>
                  </a:lnTo>
                  <a:lnTo>
                    <a:pt x="13620" y="940408"/>
                  </a:lnTo>
                  <a:lnTo>
                    <a:pt x="28396" y="950370"/>
                  </a:lnTo>
                  <a:lnTo>
                    <a:pt x="46482" y="954023"/>
                  </a:lnTo>
                  <a:lnTo>
                    <a:pt x="232410" y="954023"/>
                  </a:lnTo>
                  <a:lnTo>
                    <a:pt x="250495" y="950370"/>
                  </a:lnTo>
                  <a:lnTo>
                    <a:pt x="265271" y="940408"/>
                  </a:lnTo>
                  <a:lnTo>
                    <a:pt x="275236" y="925632"/>
                  </a:lnTo>
                  <a:lnTo>
                    <a:pt x="278891" y="907541"/>
                  </a:lnTo>
                  <a:lnTo>
                    <a:pt x="278891" y="46481"/>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grpSp>
      <p:sp>
        <p:nvSpPr>
          <p:cNvPr id="17" name="object 17"/>
          <p:cNvSpPr txBox="1"/>
          <p:nvPr/>
        </p:nvSpPr>
        <p:spPr>
          <a:xfrm>
            <a:off x="7312532" y="2672283"/>
            <a:ext cx="1226820" cy="187325"/>
          </a:xfrm>
          <a:prstGeom prst="rect">
            <a:avLst/>
          </a:prstGeom>
        </p:spPr>
        <p:txBody>
          <a:bodyPr vert="horz" wrap="square" lIns="0" tIns="13335" rIns="0" bIns="0" rtlCol="0">
            <a:spAutoFit/>
          </a:bodyPr>
          <a:lstStyle/>
          <a:p>
            <a:pPr marL="12700">
              <a:lnSpc>
                <a:spcPct val="100000"/>
              </a:lnSpc>
              <a:spcBef>
                <a:spcPts val="105"/>
              </a:spcBef>
            </a:pPr>
            <a:r>
              <a:rPr sz="1050" b="1" spc="-25" dirty="0">
                <a:latin typeface="BIZ UDGothic"/>
                <a:cs typeface="BIZ UDGothic"/>
              </a:rPr>
              <a:t>大阪府保険者協議会</a:t>
            </a:r>
            <a:endParaRPr sz="1050">
              <a:latin typeface="BIZ UDGothic"/>
              <a:cs typeface="BIZ UDGothic"/>
            </a:endParaRPr>
          </a:p>
        </p:txBody>
      </p:sp>
      <p:sp>
        <p:nvSpPr>
          <p:cNvPr id="18" name="object 18"/>
          <p:cNvSpPr txBox="1"/>
          <p:nvPr/>
        </p:nvSpPr>
        <p:spPr>
          <a:xfrm>
            <a:off x="6142482" y="2340686"/>
            <a:ext cx="711200" cy="300355"/>
          </a:xfrm>
          <a:prstGeom prst="rect">
            <a:avLst/>
          </a:prstGeom>
        </p:spPr>
        <p:txBody>
          <a:bodyPr vert="horz" wrap="square" lIns="0" tIns="12700" rIns="0" bIns="0" rtlCol="0">
            <a:spAutoFit/>
          </a:bodyPr>
          <a:lstStyle/>
          <a:p>
            <a:pPr marL="70485">
              <a:lnSpc>
                <a:spcPct val="100000"/>
              </a:lnSpc>
              <a:spcBef>
                <a:spcPts val="100"/>
              </a:spcBef>
            </a:pPr>
            <a:r>
              <a:rPr sz="900" spc="-20" dirty="0">
                <a:solidFill>
                  <a:srgbClr val="001F5F"/>
                </a:solidFill>
                <a:latin typeface="BIZ UDGothic"/>
                <a:cs typeface="BIZ UDGothic"/>
              </a:rPr>
              <a:t>健増計画進</a:t>
            </a:r>
            <a:endParaRPr sz="900">
              <a:latin typeface="BIZ UDGothic"/>
              <a:cs typeface="BIZ UDGothic"/>
            </a:endParaRPr>
          </a:p>
          <a:p>
            <a:pPr marL="12700">
              <a:lnSpc>
                <a:spcPct val="100000"/>
              </a:lnSpc>
              <a:spcBef>
                <a:spcPts val="5"/>
              </a:spcBef>
            </a:pPr>
            <a:r>
              <a:rPr sz="900" spc="-10" dirty="0">
                <a:solidFill>
                  <a:srgbClr val="001F5F"/>
                </a:solidFill>
                <a:latin typeface="BIZ UDGothic"/>
                <a:cs typeface="BIZ UDGothic"/>
              </a:rPr>
              <a:t>捗管理の共有</a:t>
            </a:r>
            <a:endParaRPr sz="900">
              <a:latin typeface="BIZ UDGothic"/>
              <a:cs typeface="BIZ UDGothic"/>
            </a:endParaRPr>
          </a:p>
        </p:txBody>
      </p:sp>
      <p:sp>
        <p:nvSpPr>
          <p:cNvPr id="19" name="object 19"/>
          <p:cNvSpPr txBox="1"/>
          <p:nvPr/>
        </p:nvSpPr>
        <p:spPr>
          <a:xfrm>
            <a:off x="5411596" y="3670808"/>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藤井寺保健所</a:t>
            </a:r>
            <a:endParaRPr sz="1050">
              <a:latin typeface="BIZ UDGothic"/>
              <a:cs typeface="BIZ UDGothic"/>
            </a:endParaRPr>
          </a:p>
        </p:txBody>
      </p:sp>
      <p:sp>
        <p:nvSpPr>
          <p:cNvPr id="20" name="object 20"/>
          <p:cNvSpPr/>
          <p:nvPr/>
        </p:nvSpPr>
        <p:spPr>
          <a:xfrm>
            <a:off x="5763767" y="3622547"/>
            <a:ext cx="279400" cy="954405"/>
          </a:xfrm>
          <a:custGeom>
            <a:avLst/>
            <a:gdLst/>
            <a:ahLst/>
            <a:cxnLst/>
            <a:rect l="l" t="t" r="r" b="b"/>
            <a:pathLst>
              <a:path w="279400" h="954404">
                <a:moveTo>
                  <a:pt x="232410" y="0"/>
                </a:moveTo>
                <a:lnTo>
                  <a:pt x="46482" y="0"/>
                </a:lnTo>
                <a:lnTo>
                  <a:pt x="28396" y="3655"/>
                </a:lnTo>
                <a:lnTo>
                  <a:pt x="13620" y="13620"/>
                </a:lnTo>
                <a:lnTo>
                  <a:pt x="3655" y="28396"/>
                </a:lnTo>
                <a:lnTo>
                  <a:pt x="0" y="46481"/>
                </a:lnTo>
                <a:lnTo>
                  <a:pt x="0" y="907541"/>
                </a:lnTo>
                <a:lnTo>
                  <a:pt x="3655" y="925632"/>
                </a:lnTo>
                <a:lnTo>
                  <a:pt x="13620" y="940408"/>
                </a:lnTo>
                <a:lnTo>
                  <a:pt x="28396" y="950370"/>
                </a:lnTo>
                <a:lnTo>
                  <a:pt x="46482" y="954023"/>
                </a:lnTo>
                <a:lnTo>
                  <a:pt x="232410" y="954023"/>
                </a:lnTo>
                <a:lnTo>
                  <a:pt x="250495" y="950370"/>
                </a:lnTo>
                <a:lnTo>
                  <a:pt x="265271" y="940408"/>
                </a:lnTo>
                <a:lnTo>
                  <a:pt x="275236" y="925632"/>
                </a:lnTo>
                <a:lnTo>
                  <a:pt x="278892" y="907541"/>
                </a:lnTo>
                <a:lnTo>
                  <a:pt x="278892" y="46481"/>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21" name="object 21"/>
          <p:cNvSpPr txBox="1"/>
          <p:nvPr/>
        </p:nvSpPr>
        <p:spPr>
          <a:xfrm>
            <a:off x="5824220" y="3670884"/>
            <a:ext cx="160020" cy="854710"/>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富田林保健所</a:t>
            </a:r>
            <a:endParaRPr sz="1050">
              <a:latin typeface="BIZ UDGothic"/>
              <a:cs typeface="BIZ UDGothic"/>
            </a:endParaRPr>
          </a:p>
        </p:txBody>
      </p:sp>
      <p:sp>
        <p:nvSpPr>
          <p:cNvPr id="22" name="object 22"/>
          <p:cNvSpPr/>
          <p:nvPr/>
        </p:nvSpPr>
        <p:spPr>
          <a:xfrm>
            <a:off x="6329171" y="3643884"/>
            <a:ext cx="279400" cy="954405"/>
          </a:xfrm>
          <a:custGeom>
            <a:avLst/>
            <a:gdLst/>
            <a:ahLst/>
            <a:cxnLst/>
            <a:rect l="l" t="t" r="r" b="b"/>
            <a:pathLst>
              <a:path w="279400" h="954404">
                <a:moveTo>
                  <a:pt x="232409" y="0"/>
                </a:moveTo>
                <a:lnTo>
                  <a:pt x="46481" y="0"/>
                </a:lnTo>
                <a:lnTo>
                  <a:pt x="28396" y="3655"/>
                </a:lnTo>
                <a:lnTo>
                  <a:pt x="13620" y="13620"/>
                </a:lnTo>
                <a:lnTo>
                  <a:pt x="3655" y="28396"/>
                </a:lnTo>
                <a:lnTo>
                  <a:pt x="0" y="46481"/>
                </a:lnTo>
                <a:lnTo>
                  <a:pt x="0" y="907541"/>
                </a:lnTo>
                <a:lnTo>
                  <a:pt x="3655" y="925632"/>
                </a:lnTo>
                <a:lnTo>
                  <a:pt x="13620" y="940408"/>
                </a:lnTo>
                <a:lnTo>
                  <a:pt x="28396" y="950370"/>
                </a:lnTo>
                <a:lnTo>
                  <a:pt x="46481" y="954023"/>
                </a:lnTo>
                <a:lnTo>
                  <a:pt x="232409" y="954023"/>
                </a:lnTo>
                <a:lnTo>
                  <a:pt x="250495" y="950370"/>
                </a:lnTo>
                <a:lnTo>
                  <a:pt x="265271" y="940408"/>
                </a:lnTo>
                <a:lnTo>
                  <a:pt x="275236" y="925632"/>
                </a:lnTo>
                <a:lnTo>
                  <a:pt x="278892" y="907541"/>
                </a:lnTo>
                <a:lnTo>
                  <a:pt x="278892" y="46481"/>
                </a:lnTo>
                <a:lnTo>
                  <a:pt x="275236" y="28396"/>
                </a:lnTo>
                <a:lnTo>
                  <a:pt x="265271" y="13620"/>
                </a:lnTo>
                <a:lnTo>
                  <a:pt x="250495" y="3655"/>
                </a:lnTo>
                <a:lnTo>
                  <a:pt x="232409" y="0"/>
                </a:lnTo>
                <a:close/>
              </a:path>
            </a:pathLst>
          </a:custGeom>
          <a:solidFill>
            <a:srgbClr val="D99593"/>
          </a:solidFill>
        </p:spPr>
        <p:txBody>
          <a:bodyPr wrap="square" lIns="0" tIns="0" rIns="0" bIns="0" rtlCol="0"/>
          <a:lstStyle/>
          <a:p>
            <a:endParaRPr/>
          </a:p>
        </p:txBody>
      </p:sp>
      <p:sp>
        <p:nvSpPr>
          <p:cNvPr id="23" name="object 23"/>
          <p:cNvSpPr txBox="1"/>
          <p:nvPr/>
        </p:nvSpPr>
        <p:spPr>
          <a:xfrm>
            <a:off x="6390259" y="3759263"/>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和泉保健所</a:t>
            </a:r>
            <a:endParaRPr sz="1050">
              <a:latin typeface="BIZ UDGothic"/>
              <a:cs typeface="BIZ UDGothic"/>
            </a:endParaRPr>
          </a:p>
        </p:txBody>
      </p:sp>
      <p:sp>
        <p:nvSpPr>
          <p:cNvPr id="24" name="object 24"/>
          <p:cNvSpPr/>
          <p:nvPr/>
        </p:nvSpPr>
        <p:spPr>
          <a:xfrm>
            <a:off x="6702552" y="3636264"/>
            <a:ext cx="632460" cy="962025"/>
          </a:xfrm>
          <a:custGeom>
            <a:avLst/>
            <a:gdLst/>
            <a:ahLst/>
            <a:cxnLst/>
            <a:rect l="l" t="t" r="r" b="b"/>
            <a:pathLst>
              <a:path w="632459" h="962025">
                <a:moveTo>
                  <a:pt x="278892" y="54102"/>
                </a:moveTo>
                <a:lnTo>
                  <a:pt x="275234" y="36017"/>
                </a:lnTo>
                <a:lnTo>
                  <a:pt x="265264" y="21247"/>
                </a:lnTo>
                <a:lnTo>
                  <a:pt x="250494" y="11277"/>
                </a:lnTo>
                <a:lnTo>
                  <a:pt x="232410" y="7620"/>
                </a:lnTo>
                <a:lnTo>
                  <a:pt x="46482" y="7620"/>
                </a:lnTo>
                <a:lnTo>
                  <a:pt x="28384" y="11277"/>
                </a:lnTo>
                <a:lnTo>
                  <a:pt x="13614" y="21247"/>
                </a:lnTo>
                <a:lnTo>
                  <a:pt x="3644" y="36017"/>
                </a:lnTo>
                <a:lnTo>
                  <a:pt x="0" y="54102"/>
                </a:lnTo>
                <a:lnTo>
                  <a:pt x="0" y="915162"/>
                </a:lnTo>
                <a:lnTo>
                  <a:pt x="3644" y="933259"/>
                </a:lnTo>
                <a:lnTo>
                  <a:pt x="13614" y="948029"/>
                </a:lnTo>
                <a:lnTo>
                  <a:pt x="28384" y="957999"/>
                </a:lnTo>
                <a:lnTo>
                  <a:pt x="46482" y="961644"/>
                </a:lnTo>
                <a:lnTo>
                  <a:pt x="232410" y="961644"/>
                </a:lnTo>
                <a:lnTo>
                  <a:pt x="250494" y="957999"/>
                </a:lnTo>
                <a:lnTo>
                  <a:pt x="265264" y="948029"/>
                </a:lnTo>
                <a:lnTo>
                  <a:pt x="275234" y="933259"/>
                </a:lnTo>
                <a:lnTo>
                  <a:pt x="278892" y="915162"/>
                </a:lnTo>
                <a:lnTo>
                  <a:pt x="278892" y="54102"/>
                </a:lnTo>
                <a:close/>
              </a:path>
              <a:path w="632459" h="962025">
                <a:moveTo>
                  <a:pt x="632460" y="46482"/>
                </a:moveTo>
                <a:lnTo>
                  <a:pt x="628802" y="28397"/>
                </a:lnTo>
                <a:lnTo>
                  <a:pt x="618832" y="13627"/>
                </a:lnTo>
                <a:lnTo>
                  <a:pt x="604062" y="3657"/>
                </a:lnTo>
                <a:lnTo>
                  <a:pt x="585978" y="0"/>
                </a:lnTo>
                <a:lnTo>
                  <a:pt x="400050" y="0"/>
                </a:lnTo>
                <a:lnTo>
                  <a:pt x="381952" y="3657"/>
                </a:lnTo>
                <a:lnTo>
                  <a:pt x="367182" y="13627"/>
                </a:lnTo>
                <a:lnTo>
                  <a:pt x="357212" y="28397"/>
                </a:lnTo>
                <a:lnTo>
                  <a:pt x="353568" y="46482"/>
                </a:lnTo>
                <a:lnTo>
                  <a:pt x="353568" y="909066"/>
                </a:lnTo>
                <a:lnTo>
                  <a:pt x="357212" y="927163"/>
                </a:lnTo>
                <a:lnTo>
                  <a:pt x="367182" y="941933"/>
                </a:lnTo>
                <a:lnTo>
                  <a:pt x="381952" y="951903"/>
                </a:lnTo>
                <a:lnTo>
                  <a:pt x="400050" y="955548"/>
                </a:lnTo>
                <a:lnTo>
                  <a:pt x="585978" y="955548"/>
                </a:lnTo>
                <a:lnTo>
                  <a:pt x="604062" y="951903"/>
                </a:lnTo>
                <a:lnTo>
                  <a:pt x="618832" y="941933"/>
                </a:lnTo>
                <a:lnTo>
                  <a:pt x="628802" y="927163"/>
                </a:lnTo>
                <a:lnTo>
                  <a:pt x="632460" y="909066"/>
                </a:lnTo>
                <a:lnTo>
                  <a:pt x="632460" y="46482"/>
                </a:lnTo>
                <a:close/>
              </a:path>
            </a:pathLst>
          </a:custGeom>
          <a:solidFill>
            <a:srgbClr val="D99593"/>
          </a:solidFill>
        </p:spPr>
        <p:txBody>
          <a:bodyPr wrap="square" lIns="0" tIns="0" rIns="0" bIns="0" rtlCol="0"/>
          <a:lstStyle/>
          <a:p>
            <a:endParaRPr/>
          </a:p>
        </p:txBody>
      </p:sp>
      <p:sp>
        <p:nvSpPr>
          <p:cNvPr id="25" name="object 25"/>
          <p:cNvSpPr txBox="1"/>
          <p:nvPr/>
        </p:nvSpPr>
        <p:spPr>
          <a:xfrm>
            <a:off x="6763639" y="3692219"/>
            <a:ext cx="512445" cy="854710"/>
          </a:xfrm>
          <a:prstGeom prst="rect">
            <a:avLst/>
          </a:prstGeom>
        </p:spPr>
        <p:txBody>
          <a:bodyPr vert="horz" wrap="square" lIns="0" tIns="13335" rIns="0" bIns="0" rtlCol="0">
            <a:spAutoFit/>
          </a:bodyPr>
          <a:lstStyle/>
          <a:p>
            <a:pPr marL="12700">
              <a:lnSpc>
                <a:spcPts val="1160"/>
              </a:lnSpc>
              <a:spcBef>
                <a:spcPts val="105"/>
              </a:spcBef>
              <a:tabLst>
                <a:tab pos="365125" algn="l"/>
              </a:tabLst>
            </a:pPr>
            <a:r>
              <a:rPr sz="1050" spc="-50" dirty="0">
                <a:latin typeface="BIZ UDGothic"/>
                <a:cs typeface="BIZ UDGothic"/>
              </a:rPr>
              <a:t>岸</a:t>
            </a:r>
            <a:r>
              <a:rPr sz="1050" dirty="0">
                <a:latin typeface="BIZ UDGothic"/>
                <a:cs typeface="BIZ UDGothic"/>
              </a:rPr>
              <a:t>	</a:t>
            </a:r>
            <a:r>
              <a:rPr sz="1575" spc="-75" baseline="2645" dirty="0">
                <a:latin typeface="BIZ UDGothic"/>
                <a:cs typeface="BIZ UDGothic"/>
              </a:rPr>
              <a:t>泉</a:t>
            </a:r>
            <a:endParaRPr sz="1575" baseline="2645">
              <a:latin typeface="BIZ UDGothic"/>
              <a:cs typeface="BIZ UDGothic"/>
            </a:endParaRPr>
          </a:p>
          <a:p>
            <a:pPr marL="12700">
              <a:lnSpc>
                <a:spcPts val="1050"/>
              </a:lnSpc>
              <a:tabLst>
                <a:tab pos="365125" algn="l"/>
              </a:tabLst>
            </a:pPr>
            <a:r>
              <a:rPr sz="1050" spc="-50" dirty="0">
                <a:latin typeface="BIZ UDGothic"/>
                <a:cs typeface="BIZ UDGothic"/>
              </a:rPr>
              <a:t>和</a:t>
            </a:r>
            <a:r>
              <a:rPr sz="1050" dirty="0">
                <a:latin typeface="BIZ UDGothic"/>
                <a:cs typeface="BIZ UDGothic"/>
              </a:rPr>
              <a:t>	</a:t>
            </a:r>
            <a:r>
              <a:rPr sz="1575" spc="-75" baseline="2645" dirty="0">
                <a:latin typeface="BIZ UDGothic"/>
                <a:cs typeface="BIZ UDGothic"/>
              </a:rPr>
              <a:t>佐</a:t>
            </a:r>
            <a:endParaRPr sz="1575" baseline="2645">
              <a:latin typeface="BIZ UDGothic"/>
              <a:cs typeface="BIZ UDGothic"/>
            </a:endParaRPr>
          </a:p>
          <a:p>
            <a:pPr marL="12700">
              <a:lnSpc>
                <a:spcPts val="1050"/>
              </a:lnSpc>
              <a:tabLst>
                <a:tab pos="365125" algn="l"/>
              </a:tabLst>
            </a:pPr>
            <a:r>
              <a:rPr sz="1050" spc="-50" dirty="0">
                <a:latin typeface="BIZ UDGothic"/>
                <a:cs typeface="BIZ UDGothic"/>
              </a:rPr>
              <a:t>田</a:t>
            </a:r>
            <a:r>
              <a:rPr sz="1050" dirty="0">
                <a:latin typeface="BIZ UDGothic"/>
                <a:cs typeface="BIZ UDGothic"/>
              </a:rPr>
              <a:t>	</a:t>
            </a:r>
            <a:r>
              <a:rPr sz="1575" spc="-75" baseline="2645" dirty="0">
                <a:latin typeface="BIZ UDGothic"/>
                <a:cs typeface="BIZ UDGothic"/>
              </a:rPr>
              <a:t>野</a:t>
            </a:r>
            <a:endParaRPr sz="1575" baseline="2645">
              <a:latin typeface="BIZ UDGothic"/>
              <a:cs typeface="BIZ UDGothic"/>
            </a:endParaRPr>
          </a:p>
          <a:p>
            <a:pPr marL="12700">
              <a:lnSpc>
                <a:spcPts val="1050"/>
              </a:lnSpc>
              <a:tabLst>
                <a:tab pos="365125" algn="l"/>
              </a:tabLst>
            </a:pPr>
            <a:r>
              <a:rPr sz="1050" spc="-50" dirty="0">
                <a:latin typeface="BIZ UDGothic"/>
                <a:cs typeface="BIZ UDGothic"/>
              </a:rPr>
              <a:t>保</a:t>
            </a:r>
            <a:r>
              <a:rPr sz="1050" dirty="0">
                <a:latin typeface="BIZ UDGothic"/>
                <a:cs typeface="BIZ UDGothic"/>
              </a:rPr>
              <a:t>	</a:t>
            </a:r>
            <a:r>
              <a:rPr sz="1575" spc="-75" baseline="2645" dirty="0">
                <a:latin typeface="BIZ UDGothic"/>
                <a:cs typeface="BIZ UDGothic"/>
              </a:rPr>
              <a:t>保</a:t>
            </a:r>
            <a:endParaRPr sz="1575" baseline="2645">
              <a:latin typeface="BIZ UDGothic"/>
              <a:cs typeface="BIZ UDGothic"/>
            </a:endParaRPr>
          </a:p>
          <a:p>
            <a:pPr marL="12700">
              <a:lnSpc>
                <a:spcPts val="1050"/>
              </a:lnSpc>
              <a:tabLst>
                <a:tab pos="365125" algn="l"/>
              </a:tabLst>
            </a:pPr>
            <a:r>
              <a:rPr sz="1050" spc="-50" dirty="0">
                <a:latin typeface="BIZ UDGothic"/>
                <a:cs typeface="BIZ UDGothic"/>
              </a:rPr>
              <a:t>健</a:t>
            </a:r>
            <a:r>
              <a:rPr sz="1050" dirty="0">
                <a:latin typeface="BIZ UDGothic"/>
                <a:cs typeface="BIZ UDGothic"/>
              </a:rPr>
              <a:t>	</a:t>
            </a:r>
            <a:r>
              <a:rPr sz="1575" spc="-75" baseline="2645" dirty="0">
                <a:latin typeface="BIZ UDGothic"/>
                <a:cs typeface="BIZ UDGothic"/>
              </a:rPr>
              <a:t>健</a:t>
            </a:r>
            <a:endParaRPr sz="1575" baseline="2645">
              <a:latin typeface="BIZ UDGothic"/>
              <a:cs typeface="BIZ UDGothic"/>
            </a:endParaRPr>
          </a:p>
          <a:p>
            <a:pPr marL="12700">
              <a:lnSpc>
                <a:spcPts val="1160"/>
              </a:lnSpc>
              <a:tabLst>
                <a:tab pos="365125" algn="l"/>
              </a:tabLst>
            </a:pPr>
            <a:r>
              <a:rPr sz="1050" spc="-50" dirty="0">
                <a:latin typeface="BIZ UDGothic"/>
                <a:cs typeface="BIZ UDGothic"/>
              </a:rPr>
              <a:t>所</a:t>
            </a:r>
            <a:r>
              <a:rPr sz="1050" dirty="0">
                <a:latin typeface="BIZ UDGothic"/>
                <a:cs typeface="BIZ UDGothic"/>
              </a:rPr>
              <a:t>	</a:t>
            </a:r>
            <a:r>
              <a:rPr sz="1575" spc="-75" baseline="2645" dirty="0">
                <a:latin typeface="BIZ UDGothic"/>
                <a:cs typeface="BIZ UDGothic"/>
              </a:rPr>
              <a:t>所</a:t>
            </a:r>
            <a:endParaRPr sz="1575" baseline="2645">
              <a:latin typeface="BIZ UDGothic"/>
              <a:cs typeface="BIZ UDGothic"/>
            </a:endParaRPr>
          </a:p>
        </p:txBody>
      </p:sp>
      <p:grpSp>
        <p:nvGrpSpPr>
          <p:cNvPr id="26" name="object 26"/>
          <p:cNvGrpSpPr/>
          <p:nvPr/>
        </p:nvGrpSpPr>
        <p:grpSpPr>
          <a:xfrm>
            <a:off x="592772" y="3492944"/>
            <a:ext cx="6843395" cy="1313815"/>
            <a:chOff x="592772" y="3492944"/>
            <a:chExt cx="6843395" cy="1313815"/>
          </a:xfrm>
        </p:grpSpPr>
        <p:sp>
          <p:nvSpPr>
            <p:cNvPr id="27" name="object 27"/>
            <p:cNvSpPr/>
            <p:nvPr/>
          </p:nvSpPr>
          <p:spPr>
            <a:xfrm>
              <a:off x="605789" y="3509010"/>
              <a:ext cx="6817359" cy="1285240"/>
            </a:xfrm>
            <a:custGeom>
              <a:avLst/>
              <a:gdLst/>
              <a:ahLst/>
              <a:cxnLst/>
              <a:rect l="l" t="t" r="r" b="b"/>
              <a:pathLst>
                <a:path w="6817359" h="1285239">
                  <a:moveTo>
                    <a:pt x="4681728" y="71500"/>
                  </a:moveTo>
                  <a:lnTo>
                    <a:pt x="4687345" y="43666"/>
                  </a:lnTo>
                  <a:lnTo>
                    <a:pt x="4702667" y="20939"/>
                  </a:lnTo>
                  <a:lnTo>
                    <a:pt x="4725394" y="5617"/>
                  </a:lnTo>
                  <a:lnTo>
                    <a:pt x="4753229" y="0"/>
                  </a:lnTo>
                  <a:lnTo>
                    <a:pt x="5451475" y="0"/>
                  </a:lnTo>
                  <a:lnTo>
                    <a:pt x="5479309" y="5617"/>
                  </a:lnTo>
                  <a:lnTo>
                    <a:pt x="5502036" y="20939"/>
                  </a:lnTo>
                  <a:lnTo>
                    <a:pt x="5517358" y="43666"/>
                  </a:lnTo>
                  <a:lnTo>
                    <a:pt x="5522976" y="71500"/>
                  </a:lnTo>
                  <a:lnTo>
                    <a:pt x="5522976" y="1210246"/>
                  </a:lnTo>
                  <a:lnTo>
                    <a:pt x="5517358" y="1238055"/>
                  </a:lnTo>
                  <a:lnTo>
                    <a:pt x="5502036" y="1260762"/>
                  </a:lnTo>
                  <a:lnTo>
                    <a:pt x="5479309" y="1276070"/>
                  </a:lnTo>
                  <a:lnTo>
                    <a:pt x="5451475" y="1281683"/>
                  </a:lnTo>
                  <a:lnTo>
                    <a:pt x="4753229" y="1281683"/>
                  </a:lnTo>
                  <a:lnTo>
                    <a:pt x="4725394" y="1276070"/>
                  </a:lnTo>
                  <a:lnTo>
                    <a:pt x="4702667" y="1260762"/>
                  </a:lnTo>
                  <a:lnTo>
                    <a:pt x="4687345" y="1238055"/>
                  </a:lnTo>
                  <a:lnTo>
                    <a:pt x="4681728" y="1210246"/>
                  </a:lnTo>
                  <a:lnTo>
                    <a:pt x="4681728" y="71500"/>
                  </a:lnTo>
                  <a:close/>
                </a:path>
                <a:path w="6817359" h="1285239">
                  <a:moveTo>
                    <a:pt x="5637276" y="110870"/>
                  </a:moveTo>
                  <a:lnTo>
                    <a:pt x="5645146" y="71854"/>
                  </a:lnTo>
                  <a:lnTo>
                    <a:pt x="5666613" y="40004"/>
                  </a:lnTo>
                  <a:lnTo>
                    <a:pt x="5698462" y="18538"/>
                  </a:lnTo>
                  <a:lnTo>
                    <a:pt x="5737479" y="10667"/>
                  </a:lnTo>
                  <a:lnTo>
                    <a:pt x="6716649" y="10667"/>
                  </a:lnTo>
                  <a:lnTo>
                    <a:pt x="6755665" y="18538"/>
                  </a:lnTo>
                  <a:lnTo>
                    <a:pt x="6787514" y="40004"/>
                  </a:lnTo>
                  <a:lnTo>
                    <a:pt x="6808981" y="71854"/>
                  </a:lnTo>
                  <a:lnTo>
                    <a:pt x="6816852" y="110870"/>
                  </a:lnTo>
                  <a:lnTo>
                    <a:pt x="6816852" y="1175423"/>
                  </a:lnTo>
                  <a:lnTo>
                    <a:pt x="6808981" y="1214412"/>
                  </a:lnTo>
                  <a:lnTo>
                    <a:pt x="6787514" y="1246251"/>
                  </a:lnTo>
                  <a:lnTo>
                    <a:pt x="6755665" y="1267716"/>
                  </a:lnTo>
                  <a:lnTo>
                    <a:pt x="6716649" y="1275587"/>
                  </a:lnTo>
                  <a:lnTo>
                    <a:pt x="5737479" y="1275587"/>
                  </a:lnTo>
                  <a:lnTo>
                    <a:pt x="5698462" y="1267716"/>
                  </a:lnTo>
                  <a:lnTo>
                    <a:pt x="5666613" y="1246251"/>
                  </a:lnTo>
                  <a:lnTo>
                    <a:pt x="5645146" y="1214412"/>
                  </a:lnTo>
                  <a:lnTo>
                    <a:pt x="5637276" y="1175423"/>
                  </a:lnTo>
                  <a:lnTo>
                    <a:pt x="5637276" y="110870"/>
                  </a:lnTo>
                  <a:close/>
                </a:path>
                <a:path w="6817359" h="1285239">
                  <a:moveTo>
                    <a:pt x="0" y="101980"/>
                  </a:moveTo>
                  <a:lnTo>
                    <a:pt x="7770" y="63484"/>
                  </a:lnTo>
                  <a:lnTo>
                    <a:pt x="28960" y="32035"/>
                  </a:lnTo>
                  <a:lnTo>
                    <a:pt x="60387" y="10826"/>
                  </a:lnTo>
                  <a:lnTo>
                    <a:pt x="98869" y="3047"/>
                  </a:lnTo>
                  <a:lnTo>
                    <a:pt x="1065403" y="3047"/>
                  </a:lnTo>
                  <a:lnTo>
                    <a:pt x="1103899" y="10826"/>
                  </a:lnTo>
                  <a:lnTo>
                    <a:pt x="1135348" y="32035"/>
                  </a:lnTo>
                  <a:lnTo>
                    <a:pt x="1156557" y="63484"/>
                  </a:lnTo>
                  <a:lnTo>
                    <a:pt x="1164336" y="101980"/>
                  </a:lnTo>
                  <a:lnTo>
                    <a:pt x="1164336" y="1185862"/>
                  </a:lnTo>
                  <a:lnTo>
                    <a:pt x="1156557" y="1224344"/>
                  </a:lnTo>
                  <a:lnTo>
                    <a:pt x="1135348" y="1255771"/>
                  </a:lnTo>
                  <a:lnTo>
                    <a:pt x="1103899" y="1276961"/>
                  </a:lnTo>
                  <a:lnTo>
                    <a:pt x="1065403" y="1284732"/>
                  </a:lnTo>
                  <a:lnTo>
                    <a:pt x="98869" y="1284732"/>
                  </a:lnTo>
                  <a:lnTo>
                    <a:pt x="60387" y="1276961"/>
                  </a:lnTo>
                  <a:lnTo>
                    <a:pt x="28960" y="1255771"/>
                  </a:lnTo>
                  <a:lnTo>
                    <a:pt x="7770" y="1224344"/>
                  </a:lnTo>
                  <a:lnTo>
                    <a:pt x="0" y="1185862"/>
                  </a:lnTo>
                  <a:lnTo>
                    <a:pt x="0" y="101980"/>
                  </a:lnTo>
                  <a:close/>
                </a:path>
              </a:pathLst>
            </a:custGeom>
            <a:ln w="25908">
              <a:solidFill>
                <a:srgbClr val="385D89"/>
              </a:solidFill>
            </a:ln>
          </p:spPr>
          <p:txBody>
            <a:bodyPr wrap="square" lIns="0" tIns="0" rIns="0" bIns="0" rtlCol="0"/>
            <a:lstStyle/>
            <a:p>
              <a:endParaRPr/>
            </a:p>
          </p:txBody>
        </p:sp>
        <p:sp>
          <p:nvSpPr>
            <p:cNvPr id="28" name="object 28"/>
            <p:cNvSpPr/>
            <p:nvPr/>
          </p:nvSpPr>
          <p:spPr>
            <a:xfrm>
              <a:off x="696467" y="3640836"/>
              <a:ext cx="279400" cy="954405"/>
            </a:xfrm>
            <a:custGeom>
              <a:avLst/>
              <a:gdLst/>
              <a:ahLst/>
              <a:cxnLst/>
              <a:rect l="l" t="t" r="r" b="b"/>
              <a:pathLst>
                <a:path w="279400" h="954404">
                  <a:moveTo>
                    <a:pt x="232409" y="0"/>
                  </a:moveTo>
                  <a:lnTo>
                    <a:pt x="46481" y="0"/>
                  </a:lnTo>
                  <a:lnTo>
                    <a:pt x="28391" y="3655"/>
                  </a:lnTo>
                  <a:lnTo>
                    <a:pt x="13615" y="13620"/>
                  </a:lnTo>
                  <a:lnTo>
                    <a:pt x="3653" y="28396"/>
                  </a:lnTo>
                  <a:lnTo>
                    <a:pt x="0" y="46481"/>
                  </a:lnTo>
                  <a:lnTo>
                    <a:pt x="0" y="907541"/>
                  </a:lnTo>
                  <a:lnTo>
                    <a:pt x="3653" y="925632"/>
                  </a:lnTo>
                  <a:lnTo>
                    <a:pt x="13615" y="940408"/>
                  </a:lnTo>
                  <a:lnTo>
                    <a:pt x="28391" y="950370"/>
                  </a:lnTo>
                  <a:lnTo>
                    <a:pt x="46481" y="954023"/>
                  </a:lnTo>
                  <a:lnTo>
                    <a:pt x="232409" y="954023"/>
                  </a:lnTo>
                  <a:lnTo>
                    <a:pt x="250500" y="950370"/>
                  </a:lnTo>
                  <a:lnTo>
                    <a:pt x="265276" y="940408"/>
                  </a:lnTo>
                  <a:lnTo>
                    <a:pt x="275238" y="925632"/>
                  </a:lnTo>
                  <a:lnTo>
                    <a:pt x="278891" y="907541"/>
                  </a:lnTo>
                  <a:lnTo>
                    <a:pt x="278891" y="46481"/>
                  </a:lnTo>
                  <a:lnTo>
                    <a:pt x="275238" y="28396"/>
                  </a:lnTo>
                  <a:lnTo>
                    <a:pt x="265276" y="13620"/>
                  </a:lnTo>
                  <a:lnTo>
                    <a:pt x="250500" y="3655"/>
                  </a:lnTo>
                  <a:lnTo>
                    <a:pt x="232409" y="0"/>
                  </a:lnTo>
                  <a:close/>
                </a:path>
              </a:pathLst>
            </a:custGeom>
            <a:solidFill>
              <a:srgbClr val="D99593"/>
            </a:solidFill>
          </p:spPr>
          <p:txBody>
            <a:bodyPr wrap="square" lIns="0" tIns="0" rIns="0" bIns="0" rtlCol="0"/>
            <a:lstStyle/>
            <a:p>
              <a:endParaRPr/>
            </a:p>
          </p:txBody>
        </p:sp>
        <p:sp>
          <p:nvSpPr>
            <p:cNvPr id="29" name="object 29"/>
            <p:cNvSpPr/>
            <p:nvPr/>
          </p:nvSpPr>
          <p:spPr>
            <a:xfrm>
              <a:off x="1887473" y="3505962"/>
              <a:ext cx="2461260" cy="1286510"/>
            </a:xfrm>
            <a:custGeom>
              <a:avLst/>
              <a:gdLst/>
              <a:ahLst/>
              <a:cxnLst/>
              <a:rect l="l" t="t" r="r" b="b"/>
              <a:pathLst>
                <a:path w="2461260" h="1286510">
                  <a:moveTo>
                    <a:pt x="0" y="68960"/>
                  </a:moveTo>
                  <a:lnTo>
                    <a:pt x="5417" y="42112"/>
                  </a:lnTo>
                  <a:lnTo>
                    <a:pt x="20193" y="20192"/>
                  </a:lnTo>
                  <a:lnTo>
                    <a:pt x="42112" y="5417"/>
                  </a:lnTo>
                  <a:lnTo>
                    <a:pt x="68961" y="0"/>
                  </a:lnTo>
                  <a:lnTo>
                    <a:pt x="743331" y="0"/>
                  </a:lnTo>
                  <a:lnTo>
                    <a:pt x="770179" y="5417"/>
                  </a:lnTo>
                  <a:lnTo>
                    <a:pt x="792099" y="20192"/>
                  </a:lnTo>
                  <a:lnTo>
                    <a:pt x="806874" y="42112"/>
                  </a:lnTo>
                  <a:lnTo>
                    <a:pt x="812292" y="68960"/>
                  </a:lnTo>
                  <a:lnTo>
                    <a:pt x="812292" y="1217269"/>
                  </a:lnTo>
                  <a:lnTo>
                    <a:pt x="806874" y="1244122"/>
                  </a:lnTo>
                  <a:lnTo>
                    <a:pt x="792099" y="1266050"/>
                  </a:lnTo>
                  <a:lnTo>
                    <a:pt x="770179" y="1280834"/>
                  </a:lnTo>
                  <a:lnTo>
                    <a:pt x="743331" y="1286256"/>
                  </a:lnTo>
                  <a:lnTo>
                    <a:pt x="68961" y="1286256"/>
                  </a:lnTo>
                  <a:lnTo>
                    <a:pt x="42112" y="1280834"/>
                  </a:lnTo>
                  <a:lnTo>
                    <a:pt x="20193" y="1266050"/>
                  </a:lnTo>
                  <a:lnTo>
                    <a:pt x="5417" y="1244122"/>
                  </a:lnTo>
                  <a:lnTo>
                    <a:pt x="0" y="1217269"/>
                  </a:lnTo>
                  <a:lnTo>
                    <a:pt x="0" y="68960"/>
                  </a:lnTo>
                  <a:close/>
                </a:path>
                <a:path w="2461260" h="1286510">
                  <a:moveTo>
                    <a:pt x="912876" y="109219"/>
                  </a:moveTo>
                  <a:lnTo>
                    <a:pt x="921458" y="66704"/>
                  </a:lnTo>
                  <a:lnTo>
                    <a:pt x="944864" y="31988"/>
                  </a:lnTo>
                  <a:lnTo>
                    <a:pt x="979580" y="8582"/>
                  </a:lnTo>
                  <a:lnTo>
                    <a:pt x="1022095" y="0"/>
                  </a:lnTo>
                  <a:lnTo>
                    <a:pt x="2352040" y="0"/>
                  </a:lnTo>
                  <a:lnTo>
                    <a:pt x="2394555" y="8582"/>
                  </a:lnTo>
                  <a:lnTo>
                    <a:pt x="2429271" y="31988"/>
                  </a:lnTo>
                  <a:lnTo>
                    <a:pt x="2452677" y="66704"/>
                  </a:lnTo>
                  <a:lnTo>
                    <a:pt x="2461260" y="109219"/>
                  </a:lnTo>
                  <a:lnTo>
                    <a:pt x="2461260" y="1177023"/>
                  </a:lnTo>
                  <a:lnTo>
                    <a:pt x="2452677" y="1219540"/>
                  </a:lnTo>
                  <a:lnTo>
                    <a:pt x="2429271" y="1254261"/>
                  </a:lnTo>
                  <a:lnTo>
                    <a:pt x="2394555" y="1277671"/>
                  </a:lnTo>
                  <a:lnTo>
                    <a:pt x="2352040" y="1286256"/>
                  </a:lnTo>
                  <a:lnTo>
                    <a:pt x="1022095" y="1286256"/>
                  </a:lnTo>
                  <a:lnTo>
                    <a:pt x="979580" y="1277671"/>
                  </a:lnTo>
                  <a:lnTo>
                    <a:pt x="944864" y="1254261"/>
                  </a:lnTo>
                  <a:lnTo>
                    <a:pt x="921458" y="1219540"/>
                  </a:lnTo>
                  <a:lnTo>
                    <a:pt x="912876" y="1177023"/>
                  </a:lnTo>
                  <a:lnTo>
                    <a:pt x="912876" y="109219"/>
                  </a:lnTo>
                  <a:close/>
                </a:path>
              </a:pathLst>
            </a:custGeom>
            <a:ln w="25908">
              <a:solidFill>
                <a:srgbClr val="385D89"/>
              </a:solidFill>
            </a:ln>
          </p:spPr>
          <p:txBody>
            <a:bodyPr wrap="square" lIns="0" tIns="0" rIns="0" bIns="0" rtlCol="0"/>
            <a:lstStyle/>
            <a:p>
              <a:endParaRPr/>
            </a:p>
          </p:txBody>
        </p:sp>
      </p:grpSp>
      <p:sp>
        <p:nvSpPr>
          <p:cNvPr id="30" name="object 30"/>
          <p:cNvSpPr txBox="1"/>
          <p:nvPr/>
        </p:nvSpPr>
        <p:spPr>
          <a:xfrm>
            <a:off x="756069" y="3756520"/>
            <a:ext cx="160020" cy="721360"/>
          </a:xfrm>
          <a:prstGeom prst="rect">
            <a:avLst/>
          </a:prstGeom>
        </p:spPr>
        <p:txBody>
          <a:bodyPr vert="horz" wrap="square" lIns="0" tIns="39370" rIns="0" bIns="0" rtlCol="0">
            <a:spAutoFit/>
          </a:bodyPr>
          <a:lstStyle/>
          <a:p>
            <a:pPr marL="12700" marR="5080" algn="just">
              <a:lnSpc>
                <a:spcPct val="83500"/>
              </a:lnSpc>
              <a:spcBef>
                <a:spcPts val="310"/>
              </a:spcBef>
            </a:pPr>
            <a:r>
              <a:rPr sz="1050" spc="-50" dirty="0">
                <a:latin typeface="BIZ UDGothic"/>
                <a:cs typeface="BIZ UDGothic"/>
              </a:rPr>
              <a:t>池田保健所</a:t>
            </a:r>
            <a:endParaRPr sz="1050">
              <a:latin typeface="BIZ UDGothic"/>
              <a:cs typeface="BIZ UDGothic"/>
            </a:endParaRPr>
          </a:p>
        </p:txBody>
      </p:sp>
      <p:sp>
        <p:nvSpPr>
          <p:cNvPr id="31" name="object 31"/>
          <p:cNvSpPr/>
          <p:nvPr/>
        </p:nvSpPr>
        <p:spPr>
          <a:xfrm>
            <a:off x="1053084" y="3636264"/>
            <a:ext cx="646430" cy="960119"/>
          </a:xfrm>
          <a:custGeom>
            <a:avLst/>
            <a:gdLst/>
            <a:ahLst/>
            <a:cxnLst/>
            <a:rect l="l" t="t" r="r" b="b"/>
            <a:pathLst>
              <a:path w="646430" h="960120">
                <a:moveTo>
                  <a:pt x="278892" y="51054"/>
                </a:moveTo>
                <a:lnTo>
                  <a:pt x="275234" y="32969"/>
                </a:lnTo>
                <a:lnTo>
                  <a:pt x="265264" y="18199"/>
                </a:lnTo>
                <a:lnTo>
                  <a:pt x="250494" y="8229"/>
                </a:lnTo>
                <a:lnTo>
                  <a:pt x="232410" y="4572"/>
                </a:lnTo>
                <a:lnTo>
                  <a:pt x="46482" y="4572"/>
                </a:lnTo>
                <a:lnTo>
                  <a:pt x="28384" y="8229"/>
                </a:lnTo>
                <a:lnTo>
                  <a:pt x="13614" y="18199"/>
                </a:lnTo>
                <a:lnTo>
                  <a:pt x="3644" y="32969"/>
                </a:lnTo>
                <a:lnTo>
                  <a:pt x="0" y="51054"/>
                </a:lnTo>
                <a:lnTo>
                  <a:pt x="0" y="913638"/>
                </a:lnTo>
                <a:lnTo>
                  <a:pt x="3644" y="931735"/>
                </a:lnTo>
                <a:lnTo>
                  <a:pt x="13614" y="946505"/>
                </a:lnTo>
                <a:lnTo>
                  <a:pt x="28384" y="956475"/>
                </a:lnTo>
                <a:lnTo>
                  <a:pt x="46482" y="960120"/>
                </a:lnTo>
                <a:lnTo>
                  <a:pt x="232410" y="960120"/>
                </a:lnTo>
                <a:lnTo>
                  <a:pt x="250494" y="956475"/>
                </a:lnTo>
                <a:lnTo>
                  <a:pt x="265264" y="946505"/>
                </a:lnTo>
                <a:lnTo>
                  <a:pt x="275234" y="931735"/>
                </a:lnTo>
                <a:lnTo>
                  <a:pt x="278892" y="913638"/>
                </a:lnTo>
                <a:lnTo>
                  <a:pt x="278892" y="51054"/>
                </a:lnTo>
                <a:close/>
              </a:path>
              <a:path w="646430" h="960120">
                <a:moveTo>
                  <a:pt x="646176" y="46482"/>
                </a:moveTo>
                <a:lnTo>
                  <a:pt x="642518" y="28397"/>
                </a:lnTo>
                <a:lnTo>
                  <a:pt x="632548" y="13627"/>
                </a:lnTo>
                <a:lnTo>
                  <a:pt x="617778" y="3657"/>
                </a:lnTo>
                <a:lnTo>
                  <a:pt x="599681" y="0"/>
                </a:lnTo>
                <a:lnTo>
                  <a:pt x="413766" y="0"/>
                </a:lnTo>
                <a:lnTo>
                  <a:pt x="395668" y="3657"/>
                </a:lnTo>
                <a:lnTo>
                  <a:pt x="380898" y="13627"/>
                </a:lnTo>
                <a:lnTo>
                  <a:pt x="370928" y="28397"/>
                </a:lnTo>
                <a:lnTo>
                  <a:pt x="367284" y="46482"/>
                </a:lnTo>
                <a:lnTo>
                  <a:pt x="367284" y="909066"/>
                </a:lnTo>
                <a:lnTo>
                  <a:pt x="370928" y="927163"/>
                </a:lnTo>
                <a:lnTo>
                  <a:pt x="380898" y="941933"/>
                </a:lnTo>
                <a:lnTo>
                  <a:pt x="395668" y="951903"/>
                </a:lnTo>
                <a:lnTo>
                  <a:pt x="413766" y="955548"/>
                </a:lnTo>
                <a:lnTo>
                  <a:pt x="599681" y="955548"/>
                </a:lnTo>
                <a:lnTo>
                  <a:pt x="617778" y="951903"/>
                </a:lnTo>
                <a:lnTo>
                  <a:pt x="632548" y="941933"/>
                </a:lnTo>
                <a:lnTo>
                  <a:pt x="642518" y="927163"/>
                </a:lnTo>
                <a:lnTo>
                  <a:pt x="646176" y="909066"/>
                </a:lnTo>
                <a:lnTo>
                  <a:pt x="646176" y="46482"/>
                </a:lnTo>
                <a:close/>
              </a:path>
            </a:pathLst>
          </a:custGeom>
          <a:solidFill>
            <a:srgbClr val="92CDDD"/>
          </a:solidFill>
        </p:spPr>
        <p:txBody>
          <a:bodyPr wrap="square" lIns="0" tIns="0" rIns="0" bIns="0" rtlCol="0"/>
          <a:lstStyle/>
          <a:p>
            <a:endParaRPr/>
          </a:p>
        </p:txBody>
      </p:sp>
      <p:sp>
        <p:nvSpPr>
          <p:cNvPr id="32" name="object 32"/>
          <p:cNvSpPr txBox="1"/>
          <p:nvPr/>
        </p:nvSpPr>
        <p:spPr>
          <a:xfrm>
            <a:off x="1112380" y="3690111"/>
            <a:ext cx="527050" cy="854710"/>
          </a:xfrm>
          <a:prstGeom prst="rect">
            <a:avLst/>
          </a:prstGeom>
        </p:spPr>
        <p:txBody>
          <a:bodyPr vert="horz" wrap="square" lIns="0" tIns="13335" rIns="0" bIns="0" rtlCol="0">
            <a:spAutoFit/>
          </a:bodyPr>
          <a:lstStyle/>
          <a:p>
            <a:pPr marL="12700">
              <a:lnSpc>
                <a:spcPts val="1160"/>
              </a:lnSpc>
              <a:spcBef>
                <a:spcPts val="105"/>
              </a:spcBef>
              <a:tabLst>
                <a:tab pos="379730" algn="l"/>
              </a:tabLst>
            </a:pPr>
            <a:r>
              <a:rPr sz="1050" spc="-50" dirty="0">
                <a:latin typeface="BIZ UDGothic"/>
                <a:cs typeface="BIZ UDGothic"/>
              </a:rPr>
              <a:t>豊</a:t>
            </a:r>
            <a:r>
              <a:rPr sz="1050" dirty="0">
                <a:latin typeface="BIZ UDGothic"/>
                <a:cs typeface="BIZ UDGothic"/>
              </a:rPr>
              <a:t>	</a:t>
            </a:r>
            <a:r>
              <a:rPr sz="1575" spc="-75" baseline="2645" dirty="0">
                <a:latin typeface="BIZ UDGothic"/>
                <a:cs typeface="BIZ UDGothic"/>
              </a:rPr>
              <a:t>吹</a:t>
            </a:r>
            <a:endParaRPr sz="1575" baseline="2645">
              <a:latin typeface="BIZ UDGothic"/>
              <a:cs typeface="BIZ UDGothic"/>
            </a:endParaRPr>
          </a:p>
          <a:p>
            <a:pPr marL="12700">
              <a:lnSpc>
                <a:spcPts val="1050"/>
              </a:lnSpc>
              <a:tabLst>
                <a:tab pos="379730" algn="l"/>
              </a:tabLst>
            </a:pPr>
            <a:r>
              <a:rPr sz="1050" spc="-50" dirty="0">
                <a:latin typeface="BIZ UDGothic"/>
                <a:cs typeface="BIZ UDGothic"/>
              </a:rPr>
              <a:t>中</a:t>
            </a:r>
            <a:r>
              <a:rPr sz="1050" dirty="0">
                <a:latin typeface="BIZ UDGothic"/>
                <a:cs typeface="BIZ UDGothic"/>
              </a:rPr>
              <a:t>	</a:t>
            </a:r>
            <a:r>
              <a:rPr sz="1575" spc="-75" baseline="2645" dirty="0">
                <a:latin typeface="BIZ UDGothic"/>
                <a:cs typeface="BIZ UDGothic"/>
              </a:rPr>
              <a:t>田</a:t>
            </a:r>
            <a:endParaRPr sz="1575" baseline="2645">
              <a:latin typeface="BIZ UDGothic"/>
              <a:cs typeface="BIZ UDGothic"/>
            </a:endParaRPr>
          </a:p>
          <a:p>
            <a:pPr marL="12700">
              <a:lnSpc>
                <a:spcPts val="1050"/>
              </a:lnSpc>
              <a:tabLst>
                <a:tab pos="379730" algn="l"/>
              </a:tabLst>
            </a:pPr>
            <a:r>
              <a:rPr sz="1050" spc="-50" dirty="0">
                <a:latin typeface="BIZ UDGothic"/>
                <a:cs typeface="BIZ UDGothic"/>
              </a:rPr>
              <a:t>市</a:t>
            </a:r>
            <a:r>
              <a:rPr sz="1050" dirty="0">
                <a:latin typeface="BIZ UDGothic"/>
                <a:cs typeface="BIZ UDGothic"/>
              </a:rPr>
              <a:t>	</a:t>
            </a:r>
            <a:r>
              <a:rPr sz="1575" spc="-75" baseline="2645" dirty="0">
                <a:latin typeface="BIZ UDGothic"/>
                <a:cs typeface="BIZ UDGothic"/>
              </a:rPr>
              <a:t>市</a:t>
            </a:r>
            <a:endParaRPr sz="1575" baseline="2645">
              <a:latin typeface="BIZ UDGothic"/>
              <a:cs typeface="BIZ UDGothic"/>
            </a:endParaRPr>
          </a:p>
          <a:p>
            <a:pPr marL="12700">
              <a:lnSpc>
                <a:spcPts val="1050"/>
              </a:lnSpc>
              <a:tabLst>
                <a:tab pos="379730" algn="l"/>
              </a:tabLst>
            </a:pPr>
            <a:r>
              <a:rPr sz="1050" spc="-50" dirty="0">
                <a:latin typeface="BIZ UDGothic"/>
                <a:cs typeface="BIZ UDGothic"/>
              </a:rPr>
              <a:t>保</a:t>
            </a:r>
            <a:r>
              <a:rPr sz="1050" dirty="0">
                <a:latin typeface="BIZ UDGothic"/>
                <a:cs typeface="BIZ UDGothic"/>
              </a:rPr>
              <a:t>	</a:t>
            </a:r>
            <a:r>
              <a:rPr sz="1575" spc="-75" baseline="2645" dirty="0">
                <a:latin typeface="BIZ UDGothic"/>
                <a:cs typeface="BIZ UDGothic"/>
              </a:rPr>
              <a:t>保</a:t>
            </a:r>
            <a:endParaRPr sz="1575" baseline="2645">
              <a:latin typeface="BIZ UDGothic"/>
              <a:cs typeface="BIZ UDGothic"/>
            </a:endParaRPr>
          </a:p>
          <a:p>
            <a:pPr marL="12700">
              <a:lnSpc>
                <a:spcPts val="1050"/>
              </a:lnSpc>
              <a:tabLst>
                <a:tab pos="379730" algn="l"/>
              </a:tabLst>
            </a:pPr>
            <a:r>
              <a:rPr sz="1050" spc="-50" dirty="0">
                <a:latin typeface="BIZ UDGothic"/>
                <a:cs typeface="BIZ UDGothic"/>
              </a:rPr>
              <a:t>健</a:t>
            </a:r>
            <a:r>
              <a:rPr sz="1050" dirty="0">
                <a:latin typeface="BIZ UDGothic"/>
                <a:cs typeface="BIZ UDGothic"/>
              </a:rPr>
              <a:t>	</a:t>
            </a:r>
            <a:r>
              <a:rPr sz="1575" spc="-75" baseline="2645" dirty="0">
                <a:latin typeface="BIZ UDGothic"/>
                <a:cs typeface="BIZ UDGothic"/>
              </a:rPr>
              <a:t>健</a:t>
            </a:r>
            <a:endParaRPr sz="1575" baseline="2645">
              <a:latin typeface="BIZ UDGothic"/>
              <a:cs typeface="BIZ UDGothic"/>
            </a:endParaRPr>
          </a:p>
          <a:p>
            <a:pPr marL="12700">
              <a:lnSpc>
                <a:spcPts val="1160"/>
              </a:lnSpc>
              <a:tabLst>
                <a:tab pos="379730" algn="l"/>
              </a:tabLst>
            </a:pPr>
            <a:r>
              <a:rPr sz="1050" spc="-50" dirty="0">
                <a:latin typeface="BIZ UDGothic"/>
                <a:cs typeface="BIZ UDGothic"/>
              </a:rPr>
              <a:t>所</a:t>
            </a:r>
            <a:r>
              <a:rPr sz="1050" dirty="0">
                <a:latin typeface="BIZ UDGothic"/>
                <a:cs typeface="BIZ UDGothic"/>
              </a:rPr>
              <a:t>	</a:t>
            </a:r>
            <a:r>
              <a:rPr sz="1575" spc="-75" baseline="2645" dirty="0">
                <a:latin typeface="BIZ UDGothic"/>
                <a:cs typeface="BIZ UDGothic"/>
              </a:rPr>
              <a:t>所</a:t>
            </a:r>
            <a:endParaRPr sz="1575" baseline="2645">
              <a:latin typeface="BIZ UDGothic"/>
              <a:cs typeface="BIZ UDGothic"/>
            </a:endParaRPr>
          </a:p>
        </p:txBody>
      </p:sp>
      <p:sp>
        <p:nvSpPr>
          <p:cNvPr id="33" name="object 33"/>
          <p:cNvSpPr/>
          <p:nvPr/>
        </p:nvSpPr>
        <p:spPr>
          <a:xfrm>
            <a:off x="1950720" y="3622547"/>
            <a:ext cx="279400" cy="954405"/>
          </a:xfrm>
          <a:custGeom>
            <a:avLst/>
            <a:gdLst/>
            <a:ahLst/>
            <a:cxnLst/>
            <a:rect l="l" t="t" r="r" b="b"/>
            <a:pathLst>
              <a:path w="279400" h="954404">
                <a:moveTo>
                  <a:pt x="232410" y="0"/>
                </a:moveTo>
                <a:lnTo>
                  <a:pt x="46481" y="0"/>
                </a:lnTo>
                <a:lnTo>
                  <a:pt x="28396" y="3655"/>
                </a:lnTo>
                <a:lnTo>
                  <a:pt x="13620" y="13620"/>
                </a:lnTo>
                <a:lnTo>
                  <a:pt x="3655" y="28396"/>
                </a:lnTo>
                <a:lnTo>
                  <a:pt x="0" y="46481"/>
                </a:lnTo>
                <a:lnTo>
                  <a:pt x="0" y="907541"/>
                </a:lnTo>
                <a:lnTo>
                  <a:pt x="3655" y="925632"/>
                </a:lnTo>
                <a:lnTo>
                  <a:pt x="13620" y="940408"/>
                </a:lnTo>
                <a:lnTo>
                  <a:pt x="28396" y="950370"/>
                </a:lnTo>
                <a:lnTo>
                  <a:pt x="46481" y="954023"/>
                </a:lnTo>
                <a:lnTo>
                  <a:pt x="232410" y="954023"/>
                </a:lnTo>
                <a:lnTo>
                  <a:pt x="250495" y="950370"/>
                </a:lnTo>
                <a:lnTo>
                  <a:pt x="265271" y="940408"/>
                </a:lnTo>
                <a:lnTo>
                  <a:pt x="275236" y="925632"/>
                </a:lnTo>
                <a:lnTo>
                  <a:pt x="278892" y="907541"/>
                </a:lnTo>
                <a:lnTo>
                  <a:pt x="278892" y="46481"/>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34" name="object 34"/>
          <p:cNvSpPr txBox="1"/>
          <p:nvPr/>
        </p:nvSpPr>
        <p:spPr>
          <a:xfrm>
            <a:off x="2011172" y="3737927"/>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茨木保健所</a:t>
            </a:r>
            <a:endParaRPr sz="1050">
              <a:latin typeface="BIZ UDGothic"/>
              <a:cs typeface="BIZ UDGothic"/>
            </a:endParaRPr>
          </a:p>
        </p:txBody>
      </p:sp>
      <p:sp>
        <p:nvSpPr>
          <p:cNvPr id="35" name="object 35"/>
          <p:cNvSpPr/>
          <p:nvPr/>
        </p:nvSpPr>
        <p:spPr>
          <a:xfrm>
            <a:off x="2314955" y="3628644"/>
            <a:ext cx="279400" cy="955675"/>
          </a:xfrm>
          <a:custGeom>
            <a:avLst/>
            <a:gdLst/>
            <a:ahLst/>
            <a:cxnLst/>
            <a:rect l="l" t="t" r="r" b="b"/>
            <a:pathLst>
              <a:path w="279400" h="955675">
                <a:moveTo>
                  <a:pt x="232410" y="0"/>
                </a:moveTo>
                <a:lnTo>
                  <a:pt x="46481" y="0"/>
                </a:lnTo>
                <a:lnTo>
                  <a:pt x="28396" y="3655"/>
                </a:lnTo>
                <a:lnTo>
                  <a:pt x="13620" y="13620"/>
                </a:lnTo>
                <a:lnTo>
                  <a:pt x="3655" y="28396"/>
                </a:lnTo>
                <a:lnTo>
                  <a:pt x="0" y="46481"/>
                </a:lnTo>
                <a:lnTo>
                  <a:pt x="0" y="909065"/>
                </a:lnTo>
                <a:lnTo>
                  <a:pt x="3655" y="927156"/>
                </a:lnTo>
                <a:lnTo>
                  <a:pt x="13620" y="941932"/>
                </a:lnTo>
                <a:lnTo>
                  <a:pt x="28396" y="951894"/>
                </a:lnTo>
                <a:lnTo>
                  <a:pt x="46481" y="955547"/>
                </a:lnTo>
                <a:lnTo>
                  <a:pt x="232410" y="955547"/>
                </a:lnTo>
                <a:lnTo>
                  <a:pt x="250495" y="951894"/>
                </a:lnTo>
                <a:lnTo>
                  <a:pt x="265271" y="941932"/>
                </a:lnTo>
                <a:lnTo>
                  <a:pt x="275236" y="927156"/>
                </a:lnTo>
                <a:lnTo>
                  <a:pt x="278892" y="909065"/>
                </a:lnTo>
                <a:lnTo>
                  <a:pt x="278892" y="46481"/>
                </a:lnTo>
                <a:lnTo>
                  <a:pt x="275236" y="28396"/>
                </a:lnTo>
                <a:lnTo>
                  <a:pt x="265271" y="13620"/>
                </a:lnTo>
                <a:lnTo>
                  <a:pt x="250495" y="3655"/>
                </a:lnTo>
                <a:lnTo>
                  <a:pt x="232410" y="0"/>
                </a:lnTo>
                <a:close/>
              </a:path>
            </a:pathLst>
          </a:custGeom>
          <a:solidFill>
            <a:srgbClr val="92CDDD"/>
          </a:solidFill>
        </p:spPr>
        <p:txBody>
          <a:bodyPr wrap="square" lIns="0" tIns="0" rIns="0" bIns="0" rtlCol="0"/>
          <a:lstStyle/>
          <a:p>
            <a:endParaRPr/>
          </a:p>
        </p:txBody>
      </p:sp>
      <p:sp>
        <p:nvSpPr>
          <p:cNvPr id="36" name="object 36"/>
          <p:cNvSpPr txBox="1"/>
          <p:nvPr/>
        </p:nvSpPr>
        <p:spPr>
          <a:xfrm>
            <a:off x="2374519" y="3678427"/>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高槻市保健所</a:t>
            </a:r>
            <a:endParaRPr sz="1050">
              <a:latin typeface="BIZ UDGothic"/>
              <a:cs typeface="BIZ UDGothic"/>
            </a:endParaRPr>
          </a:p>
        </p:txBody>
      </p:sp>
      <p:sp>
        <p:nvSpPr>
          <p:cNvPr id="37" name="object 37"/>
          <p:cNvSpPr/>
          <p:nvPr/>
        </p:nvSpPr>
        <p:spPr>
          <a:xfrm>
            <a:off x="2892551" y="3628644"/>
            <a:ext cx="279400" cy="955675"/>
          </a:xfrm>
          <a:custGeom>
            <a:avLst/>
            <a:gdLst/>
            <a:ahLst/>
            <a:cxnLst/>
            <a:rect l="l" t="t" r="r" b="b"/>
            <a:pathLst>
              <a:path w="279400" h="955675">
                <a:moveTo>
                  <a:pt x="232410" y="0"/>
                </a:moveTo>
                <a:lnTo>
                  <a:pt x="46481" y="0"/>
                </a:lnTo>
                <a:lnTo>
                  <a:pt x="28396" y="3655"/>
                </a:lnTo>
                <a:lnTo>
                  <a:pt x="13620" y="13620"/>
                </a:lnTo>
                <a:lnTo>
                  <a:pt x="3655" y="28396"/>
                </a:lnTo>
                <a:lnTo>
                  <a:pt x="0" y="46481"/>
                </a:lnTo>
                <a:lnTo>
                  <a:pt x="0" y="909065"/>
                </a:lnTo>
                <a:lnTo>
                  <a:pt x="3655" y="927156"/>
                </a:lnTo>
                <a:lnTo>
                  <a:pt x="13620" y="941932"/>
                </a:lnTo>
                <a:lnTo>
                  <a:pt x="28396" y="951894"/>
                </a:lnTo>
                <a:lnTo>
                  <a:pt x="46481" y="955547"/>
                </a:lnTo>
                <a:lnTo>
                  <a:pt x="232410" y="955547"/>
                </a:lnTo>
                <a:lnTo>
                  <a:pt x="250495" y="951894"/>
                </a:lnTo>
                <a:lnTo>
                  <a:pt x="265271" y="941932"/>
                </a:lnTo>
                <a:lnTo>
                  <a:pt x="275236" y="927156"/>
                </a:lnTo>
                <a:lnTo>
                  <a:pt x="278892" y="909065"/>
                </a:lnTo>
                <a:lnTo>
                  <a:pt x="278892" y="46481"/>
                </a:lnTo>
                <a:lnTo>
                  <a:pt x="275236" y="28396"/>
                </a:lnTo>
                <a:lnTo>
                  <a:pt x="265271" y="13620"/>
                </a:lnTo>
                <a:lnTo>
                  <a:pt x="250495" y="3655"/>
                </a:lnTo>
                <a:lnTo>
                  <a:pt x="232410" y="0"/>
                </a:lnTo>
                <a:close/>
              </a:path>
            </a:pathLst>
          </a:custGeom>
          <a:solidFill>
            <a:srgbClr val="D99593"/>
          </a:solidFill>
        </p:spPr>
        <p:txBody>
          <a:bodyPr wrap="square" lIns="0" tIns="0" rIns="0" bIns="0" rtlCol="0"/>
          <a:lstStyle/>
          <a:p>
            <a:endParaRPr/>
          </a:p>
        </p:txBody>
      </p:sp>
      <p:sp>
        <p:nvSpPr>
          <p:cNvPr id="38" name="object 38"/>
          <p:cNvSpPr txBox="1"/>
          <p:nvPr/>
        </p:nvSpPr>
        <p:spPr>
          <a:xfrm>
            <a:off x="2952495" y="3745547"/>
            <a:ext cx="160020" cy="720090"/>
          </a:xfrm>
          <a:prstGeom prst="rect">
            <a:avLst/>
          </a:prstGeom>
        </p:spPr>
        <p:txBody>
          <a:bodyPr vert="horz" wrap="square" lIns="0" tIns="40005" rIns="0" bIns="0" rtlCol="0">
            <a:spAutoFit/>
          </a:bodyPr>
          <a:lstStyle/>
          <a:p>
            <a:pPr marL="12700" marR="5080" algn="just">
              <a:lnSpc>
                <a:spcPct val="83300"/>
              </a:lnSpc>
              <a:spcBef>
                <a:spcPts val="315"/>
              </a:spcBef>
            </a:pPr>
            <a:r>
              <a:rPr sz="1050" spc="-50" dirty="0">
                <a:latin typeface="BIZ UDGothic"/>
                <a:cs typeface="BIZ UDGothic"/>
              </a:rPr>
              <a:t>守口保健所</a:t>
            </a:r>
            <a:endParaRPr sz="1050">
              <a:latin typeface="BIZ UDGothic"/>
              <a:cs typeface="BIZ UDGothic"/>
            </a:endParaRPr>
          </a:p>
        </p:txBody>
      </p:sp>
      <p:sp>
        <p:nvSpPr>
          <p:cNvPr id="39" name="object 39"/>
          <p:cNvSpPr/>
          <p:nvPr/>
        </p:nvSpPr>
        <p:spPr>
          <a:xfrm>
            <a:off x="3232404" y="3628644"/>
            <a:ext cx="279400" cy="955675"/>
          </a:xfrm>
          <a:custGeom>
            <a:avLst/>
            <a:gdLst/>
            <a:ahLst/>
            <a:cxnLst/>
            <a:rect l="l" t="t" r="r" b="b"/>
            <a:pathLst>
              <a:path w="279400" h="955675">
                <a:moveTo>
                  <a:pt x="232409" y="0"/>
                </a:moveTo>
                <a:lnTo>
                  <a:pt x="46481" y="0"/>
                </a:lnTo>
                <a:lnTo>
                  <a:pt x="28396" y="3655"/>
                </a:lnTo>
                <a:lnTo>
                  <a:pt x="13620" y="13620"/>
                </a:lnTo>
                <a:lnTo>
                  <a:pt x="3655" y="28396"/>
                </a:lnTo>
                <a:lnTo>
                  <a:pt x="0" y="46481"/>
                </a:lnTo>
                <a:lnTo>
                  <a:pt x="0" y="909065"/>
                </a:lnTo>
                <a:lnTo>
                  <a:pt x="3655" y="927156"/>
                </a:lnTo>
                <a:lnTo>
                  <a:pt x="13620" y="941932"/>
                </a:lnTo>
                <a:lnTo>
                  <a:pt x="28396" y="951894"/>
                </a:lnTo>
                <a:lnTo>
                  <a:pt x="46481" y="955547"/>
                </a:lnTo>
                <a:lnTo>
                  <a:pt x="232409" y="955547"/>
                </a:lnTo>
                <a:lnTo>
                  <a:pt x="250495" y="951894"/>
                </a:lnTo>
                <a:lnTo>
                  <a:pt x="265271" y="941932"/>
                </a:lnTo>
                <a:lnTo>
                  <a:pt x="275236" y="927156"/>
                </a:lnTo>
                <a:lnTo>
                  <a:pt x="278892" y="909065"/>
                </a:lnTo>
                <a:lnTo>
                  <a:pt x="278892" y="46481"/>
                </a:lnTo>
                <a:lnTo>
                  <a:pt x="275236" y="28396"/>
                </a:lnTo>
                <a:lnTo>
                  <a:pt x="265271" y="13620"/>
                </a:lnTo>
                <a:lnTo>
                  <a:pt x="250495" y="3655"/>
                </a:lnTo>
                <a:lnTo>
                  <a:pt x="232409" y="0"/>
                </a:lnTo>
                <a:close/>
              </a:path>
            </a:pathLst>
          </a:custGeom>
          <a:solidFill>
            <a:srgbClr val="D99593"/>
          </a:solidFill>
        </p:spPr>
        <p:txBody>
          <a:bodyPr wrap="square" lIns="0" tIns="0" rIns="0" bIns="0" rtlCol="0"/>
          <a:lstStyle/>
          <a:p>
            <a:endParaRPr/>
          </a:p>
        </p:txBody>
      </p:sp>
      <p:sp>
        <p:nvSpPr>
          <p:cNvPr id="40" name="object 40"/>
          <p:cNvSpPr txBox="1"/>
          <p:nvPr/>
        </p:nvSpPr>
        <p:spPr>
          <a:xfrm>
            <a:off x="3293236" y="3678427"/>
            <a:ext cx="160020" cy="854075"/>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四條畷保健所</a:t>
            </a:r>
            <a:endParaRPr sz="1050">
              <a:latin typeface="BIZ UDGothic"/>
              <a:cs typeface="BIZ UDGothic"/>
            </a:endParaRPr>
          </a:p>
        </p:txBody>
      </p:sp>
      <p:sp>
        <p:nvSpPr>
          <p:cNvPr id="41" name="object 41"/>
          <p:cNvSpPr/>
          <p:nvPr/>
        </p:nvSpPr>
        <p:spPr>
          <a:xfrm>
            <a:off x="3605784" y="3637788"/>
            <a:ext cx="631190" cy="1083945"/>
          </a:xfrm>
          <a:custGeom>
            <a:avLst/>
            <a:gdLst/>
            <a:ahLst/>
            <a:cxnLst/>
            <a:rect l="l" t="t" r="r" b="b"/>
            <a:pathLst>
              <a:path w="631189" h="1083945">
                <a:moveTo>
                  <a:pt x="278892" y="51054"/>
                </a:moveTo>
                <a:lnTo>
                  <a:pt x="275234" y="32969"/>
                </a:lnTo>
                <a:lnTo>
                  <a:pt x="265264" y="18199"/>
                </a:lnTo>
                <a:lnTo>
                  <a:pt x="250494" y="8229"/>
                </a:lnTo>
                <a:lnTo>
                  <a:pt x="232410" y="4572"/>
                </a:lnTo>
                <a:lnTo>
                  <a:pt x="46482" y="4572"/>
                </a:lnTo>
                <a:lnTo>
                  <a:pt x="28384" y="8229"/>
                </a:lnTo>
                <a:lnTo>
                  <a:pt x="13614" y="18199"/>
                </a:lnTo>
                <a:lnTo>
                  <a:pt x="3644" y="32969"/>
                </a:lnTo>
                <a:lnTo>
                  <a:pt x="0" y="51054"/>
                </a:lnTo>
                <a:lnTo>
                  <a:pt x="0" y="913638"/>
                </a:lnTo>
                <a:lnTo>
                  <a:pt x="3644" y="931735"/>
                </a:lnTo>
                <a:lnTo>
                  <a:pt x="13614" y="946505"/>
                </a:lnTo>
                <a:lnTo>
                  <a:pt x="28384" y="956475"/>
                </a:lnTo>
                <a:lnTo>
                  <a:pt x="46482" y="960120"/>
                </a:lnTo>
                <a:lnTo>
                  <a:pt x="232410" y="960120"/>
                </a:lnTo>
                <a:lnTo>
                  <a:pt x="250494" y="956475"/>
                </a:lnTo>
                <a:lnTo>
                  <a:pt x="265264" y="946505"/>
                </a:lnTo>
                <a:lnTo>
                  <a:pt x="275234" y="931735"/>
                </a:lnTo>
                <a:lnTo>
                  <a:pt x="278892" y="913638"/>
                </a:lnTo>
                <a:lnTo>
                  <a:pt x="278892" y="51054"/>
                </a:lnTo>
                <a:close/>
              </a:path>
              <a:path w="631189" h="1083945">
                <a:moveTo>
                  <a:pt x="630936" y="46482"/>
                </a:moveTo>
                <a:lnTo>
                  <a:pt x="627278" y="28397"/>
                </a:lnTo>
                <a:lnTo>
                  <a:pt x="617308" y="13627"/>
                </a:lnTo>
                <a:lnTo>
                  <a:pt x="602538" y="3657"/>
                </a:lnTo>
                <a:lnTo>
                  <a:pt x="584454" y="0"/>
                </a:lnTo>
                <a:lnTo>
                  <a:pt x="398526" y="0"/>
                </a:lnTo>
                <a:lnTo>
                  <a:pt x="380428" y="3657"/>
                </a:lnTo>
                <a:lnTo>
                  <a:pt x="365658" y="13627"/>
                </a:lnTo>
                <a:lnTo>
                  <a:pt x="355688" y="28397"/>
                </a:lnTo>
                <a:lnTo>
                  <a:pt x="352044" y="46482"/>
                </a:lnTo>
                <a:lnTo>
                  <a:pt x="352044" y="1037082"/>
                </a:lnTo>
                <a:lnTo>
                  <a:pt x="355688" y="1055179"/>
                </a:lnTo>
                <a:lnTo>
                  <a:pt x="365658" y="1069949"/>
                </a:lnTo>
                <a:lnTo>
                  <a:pt x="380428" y="1079919"/>
                </a:lnTo>
                <a:lnTo>
                  <a:pt x="398526" y="1083564"/>
                </a:lnTo>
                <a:lnTo>
                  <a:pt x="584454" y="1083564"/>
                </a:lnTo>
                <a:lnTo>
                  <a:pt x="602538" y="1079919"/>
                </a:lnTo>
                <a:lnTo>
                  <a:pt x="617308" y="1069949"/>
                </a:lnTo>
                <a:lnTo>
                  <a:pt x="627278" y="1055179"/>
                </a:lnTo>
                <a:lnTo>
                  <a:pt x="630936" y="1037082"/>
                </a:lnTo>
                <a:lnTo>
                  <a:pt x="630936" y="46482"/>
                </a:lnTo>
                <a:close/>
              </a:path>
            </a:pathLst>
          </a:custGeom>
          <a:solidFill>
            <a:srgbClr val="92CDDD"/>
          </a:solidFill>
        </p:spPr>
        <p:txBody>
          <a:bodyPr wrap="square" lIns="0" tIns="0" rIns="0" bIns="0" rtlCol="0"/>
          <a:lstStyle/>
          <a:p>
            <a:endParaRPr/>
          </a:p>
        </p:txBody>
      </p:sp>
      <p:sp>
        <p:nvSpPr>
          <p:cNvPr id="42" name="object 42"/>
          <p:cNvSpPr txBox="1"/>
          <p:nvPr/>
        </p:nvSpPr>
        <p:spPr>
          <a:xfrm>
            <a:off x="3666235" y="3691890"/>
            <a:ext cx="511809" cy="980440"/>
          </a:xfrm>
          <a:prstGeom prst="rect">
            <a:avLst/>
          </a:prstGeom>
        </p:spPr>
        <p:txBody>
          <a:bodyPr vert="horz" wrap="square" lIns="0" tIns="13335" rIns="0" bIns="0" rtlCol="0">
            <a:spAutoFit/>
          </a:bodyPr>
          <a:lstStyle/>
          <a:p>
            <a:pPr marR="5080" algn="r">
              <a:lnSpc>
                <a:spcPts val="1160"/>
              </a:lnSpc>
              <a:spcBef>
                <a:spcPts val="105"/>
              </a:spcBef>
              <a:tabLst>
                <a:tab pos="351155" algn="l"/>
              </a:tabLst>
            </a:pPr>
            <a:r>
              <a:rPr sz="1050" spc="-50" dirty="0">
                <a:latin typeface="BIZ UDGothic"/>
                <a:cs typeface="BIZ UDGothic"/>
              </a:rPr>
              <a:t>枚</a:t>
            </a:r>
            <a:r>
              <a:rPr sz="1050" dirty="0">
                <a:latin typeface="BIZ UDGothic"/>
                <a:cs typeface="BIZ UDGothic"/>
              </a:rPr>
              <a:t>	</a:t>
            </a:r>
            <a:r>
              <a:rPr sz="1575" spc="-75" baseline="2645" dirty="0">
                <a:latin typeface="BIZ UDGothic"/>
                <a:cs typeface="BIZ UDGothic"/>
              </a:rPr>
              <a:t>寝</a:t>
            </a:r>
            <a:endParaRPr sz="1575" baseline="2645">
              <a:latin typeface="BIZ UDGothic"/>
              <a:cs typeface="BIZ UDGothic"/>
            </a:endParaRPr>
          </a:p>
          <a:p>
            <a:pPr marR="5080" algn="r">
              <a:lnSpc>
                <a:spcPts val="1050"/>
              </a:lnSpc>
              <a:tabLst>
                <a:tab pos="351155" algn="l"/>
              </a:tabLst>
            </a:pPr>
            <a:r>
              <a:rPr sz="1050" spc="-50" dirty="0">
                <a:latin typeface="BIZ UDGothic"/>
                <a:cs typeface="BIZ UDGothic"/>
              </a:rPr>
              <a:t>方</a:t>
            </a:r>
            <a:r>
              <a:rPr sz="1050" dirty="0">
                <a:latin typeface="BIZ UDGothic"/>
                <a:cs typeface="BIZ UDGothic"/>
              </a:rPr>
              <a:t>	</a:t>
            </a:r>
            <a:r>
              <a:rPr sz="1575" spc="-75" baseline="2645" dirty="0">
                <a:latin typeface="BIZ UDGothic"/>
                <a:cs typeface="BIZ UDGothic"/>
              </a:rPr>
              <a:t>屋</a:t>
            </a:r>
            <a:endParaRPr sz="1575" baseline="2645">
              <a:latin typeface="BIZ UDGothic"/>
              <a:cs typeface="BIZ UDGothic"/>
            </a:endParaRPr>
          </a:p>
          <a:p>
            <a:pPr marR="5080" algn="r">
              <a:lnSpc>
                <a:spcPts val="1050"/>
              </a:lnSpc>
              <a:tabLst>
                <a:tab pos="351155" algn="l"/>
              </a:tabLst>
            </a:pPr>
            <a:r>
              <a:rPr sz="1050" spc="-50" dirty="0">
                <a:latin typeface="BIZ UDGothic"/>
                <a:cs typeface="BIZ UDGothic"/>
              </a:rPr>
              <a:t>市</a:t>
            </a:r>
            <a:r>
              <a:rPr sz="1050" dirty="0">
                <a:latin typeface="BIZ UDGothic"/>
                <a:cs typeface="BIZ UDGothic"/>
              </a:rPr>
              <a:t>	</a:t>
            </a:r>
            <a:r>
              <a:rPr sz="1575" spc="-75" baseline="2645" dirty="0">
                <a:latin typeface="BIZ UDGothic"/>
                <a:cs typeface="BIZ UDGothic"/>
              </a:rPr>
              <a:t>川</a:t>
            </a:r>
            <a:endParaRPr sz="1575" baseline="2645">
              <a:latin typeface="BIZ UDGothic"/>
              <a:cs typeface="BIZ UDGothic"/>
            </a:endParaRPr>
          </a:p>
          <a:p>
            <a:pPr marR="5080" algn="r">
              <a:lnSpc>
                <a:spcPts val="1050"/>
              </a:lnSpc>
              <a:tabLst>
                <a:tab pos="351155" algn="l"/>
              </a:tabLst>
            </a:pPr>
            <a:r>
              <a:rPr sz="1050" spc="-50" dirty="0">
                <a:latin typeface="BIZ UDGothic"/>
                <a:cs typeface="BIZ UDGothic"/>
              </a:rPr>
              <a:t>保</a:t>
            </a:r>
            <a:r>
              <a:rPr sz="1050" dirty="0">
                <a:latin typeface="BIZ UDGothic"/>
                <a:cs typeface="BIZ UDGothic"/>
              </a:rPr>
              <a:t>	</a:t>
            </a:r>
            <a:r>
              <a:rPr sz="1575" spc="-75" baseline="2645" dirty="0">
                <a:latin typeface="BIZ UDGothic"/>
                <a:cs typeface="BIZ UDGothic"/>
              </a:rPr>
              <a:t>市</a:t>
            </a:r>
            <a:endParaRPr sz="1575" baseline="2645">
              <a:latin typeface="BIZ UDGothic"/>
              <a:cs typeface="BIZ UDGothic"/>
            </a:endParaRPr>
          </a:p>
          <a:p>
            <a:pPr marR="5080" algn="r">
              <a:lnSpc>
                <a:spcPts val="1050"/>
              </a:lnSpc>
              <a:tabLst>
                <a:tab pos="351155" algn="l"/>
              </a:tabLst>
            </a:pPr>
            <a:r>
              <a:rPr sz="1050" spc="-50" dirty="0">
                <a:latin typeface="BIZ UDGothic"/>
                <a:cs typeface="BIZ UDGothic"/>
              </a:rPr>
              <a:t>健</a:t>
            </a:r>
            <a:r>
              <a:rPr sz="1050" dirty="0">
                <a:latin typeface="BIZ UDGothic"/>
                <a:cs typeface="BIZ UDGothic"/>
              </a:rPr>
              <a:t>	</a:t>
            </a:r>
            <a:r>
              <a:rPr sz="1575" spc="-75" baseline="2645" dirty="0">
                <a:latin typeface="BIZ UDGothic"/>
                <a:cs typeface="BIZ UDGothic"/>
              </a:rPr>
              <a:t>保</a:t>
            </a:r>
            <a:endParaRPr sz="1575" baseline="2645">
              <a:latin typeface="BIZ UDGothic"/>
              <a:cs typeface="BIZ UDGothic"/>
            </a:endParaRPr>
          </a:p>
          <a:p>
            <a:pPr marL="363855" marR="5080" indent="-351790" algn="r">
              <a:lnSpc>
                <a:spcPct val="79000"/>
              </a:lnSpc>
              <a:spcBef>
                <a:spcPts val="160"/>
              </a:spcBef>
              <a:tabLst>
                <a:tab pos="363855" algn="l"/>
              </a:tabLst>
            </a:pPr>
            <a:r>
              <a:rPr sz="1050" spc="-50" dirty="0">
                <a:latin typeface="BIZ UDGothic"/>
                <a:cs typeface="BIZ UDGothic"/>
              </a:rPr>
              <a:t>所</a:t>
            </a:r>
            <a:r>
              <a:rPr sz="1050" dirty="0">
                <a:latin typeface="BIZ UDGothic"/>
                <a:cs typeface="BIZ UDGothic"/>
              </a:rPr>
              <a:t>	</a:t>
            </a:r>
            <a:r>
              <a:rPr sz="1575" spc="-75" baseline="2645" dirty="0">
                <a:latin typeface="BIZ UDGothic"/>
                <a:cs typeface="BIZ UDGothic"/>
              </a:rPr>
              <a:t>健</a:t>
            </a:r>
            <a:r>
              <a:rPr sz="1050" spc="-50" dirty="0">
                <a:latin typeface="BIZ UDGothic"/>
                <a:cs typeface="BIZ UDGothic"/>
              </a:rPr>
              <a:t>所</a:t>
            </a:r>
            <a:endParaRPr sz="1050">
              <a:latin typeface="BIZ UDGothic"/>
              <a:cs typeface="BIZ UDGothic"/>
            </a:endParaRPr>
          </a:p>
        </p:txBody>
      </p:sp>
      <p:grpSp>
        <p:nvGrpSpPr>
          <p:cNvPr id="43" name="object 43"/>
          <p:cNvGrpSpPr/>
          <p:nvPr/>
        </p:nvGrpSpPr>
        <p:grpSpPr>
          <a:xfrm>
            <a:off x="4460684" y="3499040"/>
            <a:ext cx="1219835" cy="1304925"/>
            <a:chOff x="4460684" y="3499040"/>
            <a:chExt cx="1219835" cy="1304925"/>
          </a:xfrm>
        </p:grpSpPr>
        <p:sp>
          <p:nvSpPr>
            <p:cNvPr id="44" name="object 44"/>
            <p:cNvSpPr/>
            <p:nvPr/>
          </p:nvSpPr>
          <p:spPr>
            <a:xfrm>
              <a:off x="4473701" y="3512058"/>
              <a:ext cx="1193800" cy="1278890"/>
            </a:xfrm>
            <a:custGeom>
              <a:avLst/>
              <a:gdLst/>
              <a:ahLst/>
              <a:cxnLst/>
              <a:rect l="l" t="t" r="r" b="b"/>
              <a:pathLst>
                <a:path w="1193800" h="1278889">
                  <a:moveTo>
                    <a:pt x="0" y="101346"/>
                  </a:moveTo>
                  <a:lnTo>
                    <a:pt x="7959" y="61882"/>
                  </a:lnTo>
                  <a:lnTo>
                    <a:pt x="29670" y="29670"/>
                  </a:lnTo>
                  <a:lnTo>
                    <a:pt x="61882" y="7959"/>
                  </a:lnTo>
                  <a:lnTo>
                    <a:pt x="101346" y="0"/>
                  </a:lnTo>
                  <a:lnTo>
                    <a:pt x="1091946" y="0"/>
                  </a:lnTo>
                  <a:lnTo>
                    <a:pt x="1131409" y="7959"/>
                  </a:lnTo>
                  <a:lnTo>
                    <a:pt x="1163621" y="29670"/>
                  </a:lnTo>
                  <a:lnTo>
                    <a:pt x="1185332" y="61882"/>
                  </a:lnTo>
                  <a:lnTo>
                    <a:pt x="1193292" y="101346"/>
                  </a:lnTo>
                  <a:lnTo>
                    <a:pt x="1193292" y="1177302"/>
                  </a:lnTo>
                  <a:lnTo>
                    <a:pt x="1185332" y="1216747"/>
                  </a:lnTo>
                  <a:lnTo>
                    <a:pt x="1163621" y="1248957"/>
                  </a:lnTo>
                  <a:lnTo>
                    <a:pt x="1131409" y="1270673"/>
                  </a:lnTo>
                  <a:lnTo>
                    <a:pt x="1091946" y="1278636"/>
                  </a:lnTo>
                  <a:lnTo>
                    <a:pt x="101346" y="1278636"/>
                  </a:lnTo>
                  <a:lnTo>
                    <a:pt x="61882" y="1270673"/>
                  </a:lnTo>
                  <a:lnTo>
                    <a:pt x="29670" y="1248957"/>
                  </a:lnTo>
                  <a:lnTo>
                    <a:pt x="7959" y="1216747"/>
                  </a:lnTo>
                  <a:lnTo>
                    <a:pt x="0" y="1177302"/>
                  </a:lnTo>
                  <a:lnTo>
                    <a:pt x="0" y="101346"/>
                  </a:lnTo>
                  <a:close/>
                </a:path>
              </a:pathLst>
            </a:custGeom>
            <a:ln w="25907">
              <a:solidFill>
                <a:srgbClr val="385D89"/>
              </a:solidFill>
            </a:ln>
          </p:spPr>
          <p:txBody>
            <a:bodyPr wrap="square" lIns="0" tIns="0" rIns="0" bIns="0" rtlCol="0"/>
            <a:lstStyle/>
            <a:p>
              <a:endParaRPr/>
            </a:p>
          </p:txBody>
        </p:sp>
        <p:sp>
          <p:nvSpPr>
            <p:cNvPr id="45" name="object 45"/>
            <p:cNvSpPr/>
            <p:nvPr/>
          </p:nvSpPr>
          <p:spPr>
            <a:xfrm>
              <a:off x="4561332" y="3617976"/>
              <a:ext cx="637540" cy="1125220"/>
            </a:xfrm>
            <a:custGeom>
              <a:avLst/>
              <a:gdLst/>
              <a:ahLst/>
              <a:cxnLst/>
              <a:rect l="l" t="t" r="r" b="b"/>
              <a:pathLst>
                <a:path w="637539" h="1125220">
                  <a:moveTo>
                    <a:pt x="277368" y="46228"/>
                  </a:moveTo>
                  <a:lnTo>
                    <a:pt x="273723" y="28244"/>
                  </a:lnTo>
                  <a:lnTo>
                    <a:pt x="263817" y="13550"/>
                  </a:lnTo>
                  <a:lnTo>
                    <a:pt x="249123" y="3644"/>
                  </a:lnTo>
                  <a:lnTo>
                    <a:pt x="231140" y="0"/>
                  </a:lnTo>
                  <a:lnTo>
                    <a:pt x="46228" y="0"/>
                  </a:lnTo>
                  <a:lnTo>
                    <a:pt x="28232" y="3644"/>
                  </a:lnTo>
                  <a:lnTo>
                    <a:pt x="13538" y="13550"/>
                  </a:lnTo>
                  <a:lnTo>
                    <a:pt x="3632" y="28244"/>
                  </a:lnTo>
                  <a:lnTo>
                    <a:pt x="0" y="46228"/>
                  </a:lnTo>
                  <a:lnTo>
                    <a:pt x="0" y="1078484"/>
                  </a:lnTo>
                  <a:lnTo>
                    <a:pt x="3632" y="1096479"/>
                  </a:lnTo>
                  <a:lnTo>
                    <a:pt x="13538" y="1111173"/>
                  </a:lnTo>
                  <a:lnTo>
                    <a:pt x="28232" y="1121079"/>
                  </a:lnTo>
                  <a:lnTo>
                    <a:pt x="46228" y="1124712"/>
                  </a:lnTo>
                  <a:lnTo>
                    <a:pt x="231140" y="1124712"/>
                  </a:lnTo>
                  <a:lnTo>
                    <a:pt x="249123" y="1121079"/>
                  </a:lnTo>
                  <a:lnTo>
                    <a:pt x="263817" y="1111173"/>
                  </a:lnTo>
                  <a:lnTo>
                    <a:pt x="273723" y="1096479"/>
                  </a:lnTo>
                  <a:lnTo>
                    <a:pt x="277368" y="1078484"/>
                  </a:lnTo>
                  <a:lnTo>
                    <a:pt x="277368" y="46228"/>
                  </a:lnTo>
                  <a:close/>
                </a:path>
                <a:path w="637539" h="1125220">
                  <a:moveTo>
                    <a:pt x="637032" y="61722"/>
                  </a:moveTo>
                  <a:lnTo>
                    <a:pt x="633374" y="43637"/>
                  </a:lnTo>
                  <a:lnTo>
                    <a:pt x="623404" y="28867"/>
                  </a:lnTo>
                  <a:lnTo>
                    <a:pt x="608634" y="18897"/>
                  </a:lnTo>
                  <a:lnTo>
                    <a:pt x="590550" y="15240"/>
                  </a:lnTo>
                  <a:lnTo>
                    <a:pt x="404622" y="15240"/>
                  </a:lnTo>
                  <a:lnTo>
                    <a:pt x="386524" y="18897"/>
                  </a:lnTo>
                  <a:lnTo>
                    <a:pt x="371754" y="28867"/>
                  </a:lnTo>
                  <a:lnTo>
                    <a:pt x="361784" y="43637"/>
                  </a:lnTo>
                  <a:lnTo>
                    <a:pt x="358140" y="61722"/>
                  </a:lnTo>
                  <a:lnTo>
                    <a:pt x="358140" y="924306"/>
                  </a:lnTo>
                  <a:lnTo>
                    <a:pt x="361784" y="942403"/>
                  </a:lnTo>
                  <a:lnTo>
                    <a:pt x="371754" y="957173"/>
                  </a:lnTo>
                  <a:lnTo>
                    <a:pt x="386524" y="967143"/>
                  </a:lnTo>
                  <a:lnTo>
                    <a:pt x="404622" y="970788"/>
                  </a:lnTo>
                  <a:lnTo>
                    <a:pt x="590550" y="970788"/>
                  </a:lnTo>
                  <a:lnTo>
                    <a:pt x="608634" y="967143"/>
                  </a:lnTo>
                  <a:lnTo>
                    <a:pt x="623404" y="957173"/>
                  </a:lnTo>
                  <a:lnTo>
                    <a:pt x="633374" y="942403"/>
                  </a:lnTo>
                  <a:lnTo>
                    <a:pt x="637032" y="924306"/>
                  </a:lnTo>
                  <a:lnTo>
                    <a:pt x="637032" y="61722"/>
                  </a:lnTo>
                  <a:close/>
                </a:path>
              </a:pathLst>
            </a:custGeom>
            <a:solidFill>
              <a:srgbClr val="92CDDD"/>
            </a:solidFill>
          </p:spPr>
          <p:txBody>
            <a:bodyPr wrap="square" lIns="0" tIns="0" rIns="0" bIns="0" rtlCol="0"/>
            <a:lstStyle/>
            <a:p>
              <a:endParaRPr/>
            </a:p>
          </p:txBody>
        </p:sp>
      </p:grpSp>
      <p:sp>
        <p:nvSpPr>
          <p:cNvPr id="46" name="object 46"/>
          <p:cNvSpPr txBox="1"/>
          <p:nvPr/>
        </p:nvSpPr>
        <p:spPr>
          <a:xfrm>
            <a:off x="4620895" y="3684523"/>
            <a:ext cx="519430" cy="988694"/>
          </a:xfrm>
          <a:prstGeom prst="rect">
            <a:avLst/>
          </a:prstGeom>
        </p:spPr>
        <p:txBody>
          <a:bodyPr vert="horz" wrap="square" lIns="0" tIns="13335" rIns="0" bIns="0" rtlCol="0">
            <a:spAutoFit/>
          </a:bodyPr>
          <a:lstStyle/>
          <a:p>
            <a:pPr marL="12700">
              <a:lnSpc>
                <a:spcPts val="1160"/>
              </a:lnSpc>
              <a:spcBef>
                <a:spcPts val="105"/>
              </a:spcBef>
              <a:tabLst>
                <a:tab pos="372110" algn="l"/>
              </a:tabLst>
            </a:pPr>
            <a:r>
              <a:rPr sz="1050" spc="-50" dirty="0">
                <a:latin typeface="BIZ UDGothic"/>
                <a:cs typeface="BIZ UDGothic"/>
              </a:rPr>
              <a:t>東</a:t>
            </a:r>
            <a:r>
              <a:rPr sz="1050" dirty="0">
                <a:latin typeface="BIZ UDGothic"/>
                <a:cs typeface="BIZ UDGothic"/>
              </a:rPr>
              <a:t>	</a:t>
            </a:r>
            <a:r>
              <a:rPr sz="1050" spc="-50" dirty="0">
                <a:latin typeface="BIZ UDGothic"/>
                <a:cs typeface="BIZ UDGothic"/>
              </a:rPr>
              <a:t>八</a:t>
            </a:r>
            <a:endParaRPr sz="1050">
              <a:latin typeface="BIZ UDGothic"/>
              <a:cs typeface="BIZ UDGothic"/>
            </a:endParaRPr>
          </a:p>
          <a:p>
            <a:pPr marL="12700">
              <a:lnSpc>
                <a:spcPts val="1050"/>
              </a:lnSpc>
              <a:tabLst>
                <a:tab pos="372110" algn="l"/>
              </a:tabLst>
            </a:pPr>
            <a:r>
              <a:rPr sz="1050" spc="-50" dirty="0">
                <a:latin typeface="BIZ UDGothic"/>
                <a:cs typeface="BIZ UDGothic"/>
              </a:rPr>
              <a:t>大</a:t>
            </a:r>
            <a:r>
              <a:rPr sz="1050" dirty="0">
                <a:latin typeface="BIZ UDGothic"/>
                <a:cs typeface="BIZ UDGothic"/>
              </a:rPr>
              <a:t>	</a:t>
            </a:r>
            <a:r>
              <a:rPr sz="1050" spc="-50" dirty="0">
                <a:latin typeface="BIZ UDGothic"/>
                <a:cs typeface="BIZ UDGothic"/>
              </a:rPr>
              <a:t>尾</a:t>
            </a:r>
            <a:endParaRPr sz="1050">
              <a:latin typeface="BIZ UDGothic"/>
              <a:cs typeface="BIZ UDGothic"/>
            </a:endParaRPr>
          </a:p>
          <a:p>
            <a:pPr marL="12700">
              <a:lnSpc>
                <a:spcPts val="1050"/>
              </a:lnSpc>
              <a:tabLst>
                <a:tab pos="372110" algn="l"/>
              </a:tabLst>
            </a:pPr>
            <a:r>
              <a:rPr sz="1050" spc="-50" dirty="0">
                <a:latin typeface="BIZ UDGothic"/>
                <a:cs typeface="BIZ UDGothic"/>
              </a:rPr>
              <a:t>阪</a:t>
            </a:r>
            <a:r>
              <a:rPr sz="1050" dirty="0">
                <a:latin typeface="BIZ UDGothic"/>
                <a:cs typeface="BIZ UDGothic"/>
              </a:rPr>
              <a:t>	</a:t>
            </a:r>
            <a:r>
              <a:rPr sz="1050" spc="-50" dirty="0">
                <a:latin typeface="BIZ UDGothic"/>
                <a:cs typeface="BIZ UDGothic"/>
              </a:rPr>
              <a:t>市</a:t>
            </a:r>
            <a:endParaRPr sz="1050">
              <a:latin typeface="BIZ UDGothic"/>
              <a:cs typeface="BIZ UDGothic"/>
            </a:endParaRPr>
          </a:p>
          <a:p>
            <a:pPr marL="12700">
              <a:lnSpc>
                <a:spcPts val="1050"/>
              </a:lnSpc>
              <a:tabLst>
                <a:tab pos="372110" algn="l"/>
              </a:tabLst>
            </a:pPr>
            <a:r>
              <a:rPr sz="1050" spc="-50" dirty="0">
                <a:latin typeface="BIZ UDGothic"/>
                <a:cs typeface="BIZ UDGothic"/>
              </a:rPr>
              <a:t>市</a:t>
            </a:r>
            <a:r>
              <a:rPr sz="1050" dirty="0">
                <a:latin typeface="BIZ UDGothic"/>
                <a:cs typeface="BIZ UDGothic"/>
              </a:rPr>
              <a:t>	</a:t>
            </a:r>
            <a:r>
              <a:rPr sz="1050" spc="-50" dirty="0">
                <a:latin typeface="BIZ UDGothic"/>
                <a:cs typeface="BIZ UDGothic"/>
              </a:rPr>
              <a:t>保</a:t>
            </a:r>
            <a:endParaRPr sz="1050">
              <a:latin typeface="BIZ UDGothic"/>
              <a:cs typeface="BIZ UDGothic"/>
            </a:endParaRPr>
          </a:p>
          <a:p>
            <a:pPr marL="12700">
              <a:lnSpc>
                <a:spcPts val="1050"/>
              </a:lnSpc>
              <a:tabLst>
                <a:tab pos="372110" algn="l"/>
              </a:tabLst>
            </a:pPr>
            <a:r>
              <a:rPr sz="1050" spc="-50" dirty="0">
                <a:latin typeface="BIZ UDGothic"/>
                <a:cs typeface="BIZ UDGothic"/>
              </a:rPr>
              <a:t>保</a:t>
            </a:r>
            <a:r>
              <a:rPr sz="1050" dirty="0">
                <a:latin typeface="BIZ UDGothic"/>
                <a:cs typeface="BIZ UDGothic"/>
              </a:rPr>
              <a:t>	</a:t>
            </a:r>
            <a:r>
              <a:rPr sz="1575" spc="-75" baseline="2645" dirty="0">
                <a:latin typeface="BIZ UDGothic"/>
                <a:cs typeface="BIZ UDGothic"/>
              </a:rPr>
              <a:t>健</a:t>
            </a:r>
            <a:endParaRPr sz="1575" baseline="2645">
              <a:latin typeface="BIZ UDGothic"/>
              <a:cs typeface="BIZ UDGothic"/>
            </a:endParaRPr>
          </a:p>
          <a:p>
            <a:pPr marL="12700" marR="5080">
              <a:lnSpc>
                <a:spcPts val="1050"/>
              </a:lnSpc>
              <a:spcBef>
                <a:spcPts val="110"/>
              </a:spcBef>
              <a:tabLst>
                <a:tab pos="372110" algn="l"/>
              </a:tabLst>
            </a:pPr>
            <a:r>
              <a:rPr sz="1050" spc="-50" dirty="0">
                <a:latin typeface="BIZ UDGothic"/>
                <a:cs typeface="BIZ UDGothic"/>
              </a:rPr>
              <a:t>健</a:t>
            </a:r>
            <a:r>
              <a:rPr sz="1050" dirty="0">
                <a:latin typeface="BIZ UDGothic"/>
                <a:cs typeface="BIZ UDGothic"/>
              </a:rPr>
              <a:t>	</a:t>
            </a:r>
            <a:r>
              <a:rPr sz="1575" spc="-75" baseline="2645" dirty="0">
                <a:latin typeface="BIZ UDGothic"/>
                <a:cs typeface="BIZ UDGothic"/>
              </a:rPr>
              <a:t>所</a:t>
            </a:r>
            <a:r>
              <a:rPr sz="1050" spc="-50" dirty="0">
                <a:latin typeface="BIZ UDGothic"/>
                <a:cs typeface="BIZ UDGothic"/>
              </a:rPr>
              <a:t>所</a:t>
            </a:r>
            <a:endParaRPr sz="1050">
              <a:latin typeface="BIZ UDGothic"/>
              <a:cs typeface="BIZ UDGothic"/>
            </a:endParaRPr>
          </a:p>
        </p:txBody>
      </p:sp>
      <p:grpSp>
        <p:nvGrpSpPr>
          <p:cNvPr id="47" name="object 47"/>
          <p:cNvGrpSpPr/>
          <p:nvPr/>
        </p:nvGrpSpPr>
        <p:grpSpPr>
          <a:xfrm>
            <a:off x="504380" y="3278060"/>
            <a:ext cx="7955915" cy="1664335"/>
            <a:chOff x="504380" y="3278060"/>
            <a:chExt cx="7955915" cy="1664335"/>
          </a:xfrm>
        </p:grpSpPr>
        <p:sp>
          <p:nvSpPr>
            <p:cNvPr id="48" name="object 48"/>
            <p:cNvSpPr/>
            <p:nvPr/>
          </p:nvSpPr>
          <p:spPr>
            <a:xfrm>
              <a:off x="517398" y="3291077"/>
              <a:ext cx="7929880" cy="1638300"/>
            </a:xfrm>
            <a:custGeom>
              <a:avLst/>
              <a:gdLst/>
              <a:ahLst/>
              <a:cxnLst/>
              <a:rect l="l" t="t" r="r" b="b"/>
              <a:pathLst>
                <a:path w="7929880" h="1638300">
                  <a:moveTo>
                    <a:pt x="0" y="139065"/>
                  </a:moveTo>
                  <a:lnTo>
                    <a:pt x="7093" y="95097"/>
                  </a:lnTo>
                  <a:lnTo>
                    <a:pt x="26844" y="56921"/>
                  </a:lnTo>
                  <a:lnTo>
                    <a:pt x="56962" y="26822"/>
                  </a:lnTo>
                  <a:lnTo>
                    <a:pt x="95154" y="7086"/>
                  </a:lnTo>
                  <a:lnTo>
                    <a:pt x="139128" y="0"/>
                  </a:lnTo>
                  <a:lnTo>
                    <a:pt x="7790180" y="0"/>
                  </a:lnTo>
                  <a:lnTo>
                    <a:pt x="7834209" y="7086"/>
                  </a:lnTo>
                  <a:lnTo>
                    <a:pt x="7872423" y="26822"/>
                  </a:lnTo>
                  <a:lnTo>
                    <a:pt x="7902541" y="56921"/>
                  </a:lnTo>
                  <a:lnTo>
                    <a:pt x="7922284" y="95097"/>
                  </a:lnTo>
                  <a:lnTo>
                    <a:pt x="7929372" y="139065"/>
                  </a:lnTo>
                  <a:lnTo>
                    <a:pt x="7929372" y="1499171"/>
                  </a:lnTo>
                  <a:lnTo>
                    <a:pt x="7922284" y="1543145"/>
                  </a:lnTo>
                  <a:lnTo>
                    <a:pt x="7902541" y="1581337"/>
                  </a:lnTo>
                  <a:lnTo>
                    <a:pt x="7872423" y="1611455"/>
                  </a:lnTo>
                  <a:lnTo>
                    <a:pt x="7834209" y="1631206"/>
                  </a:lnTo>
                  <a:lnTo>
                    <a:pt x="7790180" y="1638300"/>
                  </a:lnTo>
                  <a:lnTo>
                    <a:pt x="139128" y="1638300"/>
                  </a:lnTo>
                  <a:lnTo>
                    <a:pt x="95154" y="1631206"/>
                  </a:lnTo>
                  <a:lnTo>
                    <a:pt x="56962" y="1611455"/>
                  </a:lnTo>
                  <a:lnTo>
                    <a:pt x="26844" y="1581337"/>
                  </a:lnTo>
                  <a:lnTo>
                    <a:pt x="7093" y="1543145"/>
                  </a:lnTo>
                  <a:lnTo>
                    <a:pt x="0" y="1499171"/>
                  </a:lnTo>
                  <a:lnTo>
                    <a:pt x="0" y="139065"/>
                  </a:lnTo>
                  <a:close/>
                </a:path>
              </a:pathLst>
            </a:custGeom>
            <a:ln w="25908">
              <a:solidFill>
                <a:srgbClr val="385D89"/>
              </a:solidFill>
            </a:ln>
          </p:spPr>
          <p:txBody>
            <a:bodyPr wrap="square" lIns="0" tIns="0" rIns="0" bIns="0" rtlCol="0"/>
            <a:lstStyle/>
            <a:p>
              <a:endParaRPr/>
            </a:p>
          </p:txBody>
        </p:sp>
        <p:sp>
          <p:nvSpPr>
            <p:cNvPr id="49" name="object 49"/>
            <p:cNvSpPr/>
            <p:nvPr/>
          </p:nvSpPr>
          <p:spPr>
            <a:xfrm>
              <a:off x="7586472" y="3636263"/>
              <a:ext cx="279400" cy="955675"/>
            </a:xfrm>
            <a:custGeom>
              <a:avLst/>
              <a:gdLst/>
              <a:ahLst/>
              <a:cxnLst/>
              <a:rect l="l" t="t" r="r" b="b"/>
              <a:pathLst>
                <a:path w="279400" h="955675">
                  <a:moveTo>
                    <a:pt x="232409" y="0"/>
                  </a:moveTo>
                  <a:lnTo>
                    <a:pt x="46481" y="0"/>
                  </a:lnTo>
                  <a:lnTo>
                    <a:pt x="28396" y="3655"/>
                  </a:lnTo>
                  <a:lnTo>
                    <a:pt x="13620" y="13620"/>
                  </a:lnTo>
                  <a:lnTo>
                    <a:pt x="3655" y="28396"/>
                  </a:lnTo>
                  <a:lnTo>
                    <a:pt x="0" y="46482"/>
                  </a:lnTo>
                  <a:lnTo>
                    <a:pt x="0" y="909066"/>
                  </a:lnTo>
                  <a:lnTo>
                    <a:pt x="3655" y="927156"/>
                  </a:lnTo>
                  <a:lnTo>
                    <a:pt x="13620" y="941932"/>
                  </a:lnTo>
                  <a:lnTo>
                    <a:pt x="28396" y="951894"/>
                  </a:lnTo>
                  <a:lnTo>
                    <a:pt x="46481" y="955548"/>
                  </a:lnTo>
                  <a:lnTo>
                    <a:pt x="232409" y="955548"/>
                  </a:lnTo>
                  <a:lnTo>
                    <a:pt x="250495" y="951894"/>
                  </a:lnTo>
                  <a:lnTo>
                    <a:pt x="265271" y="941932"/>
                  </a:lnTo>
                  <a:lnTo>
                    <a:pt x="275236" y="927156"/>
                  </a:lnTo>
                  <a:lnTo>
                    <a:pt x="278892" y="909066"/>
                  </a:lnTo>
                  <a:lnTo>
                    <a:pt x="278892" y="46482"/>
                  </a:lnTo>
                  <a:lnTo>
                    <a:pt x="275236" y="28396"/>
                  </a:lnTo>
                  <a:lnTo>
                    <a:pt x="265271" y="13620"/>
                  </a:lnTo>
                  <a:lnTo>
                    <a:pt x="250495" y="3655"/>
                  </a:lnTo>
                  <a:lnTo>
                    <a:pt x="232409" y="0"/>
                  </a:lnTo>
                  <a:close/>
                </a:path>
              </a:pathLst>
            </a:custGeom>
            <a:solidFill>
              <a:srgbClr val="92CDDD"/>
            </a:solidFill>
          </p:spPr>
          <p:txBody>
            <a:bodyPr wrap="square" lIns="0" tIns="0" rIns="0" bIns="0" rtlCol="0"/>
            <a:lstStyle/>
            <a:p>
              <a:endParaRPr/>
            </a:p>
          </p:txBody>
        </p:sp>
      </p:grpSp>
      <p:sp>
        <p:nvSpPr>
          <p:cNvPr id="50" name="object 50"/>
          <p:cNvSpPr txBox="1"/>
          <p:nvPr/>
        </p:nvSpPr>
        <p:spPr>
          <a:xfrm>
            <a:off x="7647813" y="3685743"/>
            <a:ext cx="160020" cy="854710"/>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大阪市保健所</a:t>
            </a:r>
            <a:endParaRPr sz="1050">
              <a:latin typeface="BIZ UDGothic"/>
              <a:cs typeface="BIZ UDGothic"/>
            </a:endParaRPr>
          </a:p>
        </p:txBody>
      </p:sp>
      <p:sp>
        <p:nvSpPr>
          <p:cNvPr id="51" name="object 51"/>
          <p:cNvSpPr/>
          <p:nvPr/>
        </p:nvSpPr>
        <p:spPr>
          <a:xfrm>
            <a:off x="8007095" y="3617976"/>
            <a:ext cx="279400" cy="954405"/>
          </a:xfrm>
          <a:custGeom>
            <a:avLst/>
            <a:gdLst/>
            <a:ahLst/>
            <a:cxnLst/>
            <a:rect l="l" t="t" r="r" b="b"/>
            <a:pathLst>
              <a:path w="279400" h="954404">
                <a:moveTo>
                  <a:pt x="232409" y="0"/>
                </a:moveTo>
                <a:lnTo>
                  <a:pt x="46481" y="0"/>
                </a:lnTo>
                <a:lnTo>
                  <a:pt x="28396" y="3655"/>
                </a:lnTo>
                <a:lnTo>
                  <a:pt x="13620" y="13620"/>
                </a:lnTo>
                <a:lnTo>
                  <a:pt x="3655" y="28396"/>
                </a:lnTo>
                <a:lnTo>
                  <a:pt x="0" y="46482"/>
                </a:lnTo>
                <a:lnTo>
                  <a:pt x="0" y="907542"/>
                </a:lnTo>
                <a:lnTo>
                  <a:pt x="3655" y="925632"/>
                </a:lnTo>
                <a:lnTo>
                  <a:pt x="13620" y="940408"/>
                </a:lnTo>
                <a:lnTo>
                  <a:pt x="28396" y="950370"/>
                </a:lnTo>
                <a:lnTo>
                  <a:pt x="46481" y="954024"/>
                </a:lnTo>
                <a:lnTo>
                  <a:pt x="232409" y="954024"/>
                </a:lnTo>
                <a:lnTo>
                  <a:pt x="250495" y="950370"/>
                </a:lnTo>
                <a:lnTo>
                  <a:pt x="265271" y="940408"/>
                </a:lnTo>
                <a:lnTo>
                  <a:pt x="275236" y="925632"/>
                </a:lnTo>
                <a:lnTo>
                  <a:pt x="278892" y="907542"/>
                </a:lnTo>
                <a:lnTo>
                  <a:pt x="278892" y="46482"/>
                </a:lnTo>
                <a:lnTo>
                  <a:pt x="275236" y="28396"/>
                </a:lnTo>
                <a:lnTo>
                  <a:pt x="265271" y="13620"/>
                </a:lnTo>
                <a:lnTo>
                  <a:pt x="250495" y="3655"/>
                </a:lnTo>
                <a:lnTo>
                  <a:pt x="232409" y="0"/>
                </a:lnTo>
                <a:close/>
              </a:path>
            </a:pathLst>
          </a:custGeom>
          <a:solidFill>
            <a:srgbClr val="92CDDD"/>
          </a:solidFill>
        </p:spPr>
        <p:txBody>
          <a:bodyPr wrap="square" lIns="0" tIns="0" rIns="0" bIns="0" rtlCol="0"/>
          <a:lstStyle/>
          <a:p>
            <a:endParaRPr/>
          </a:p>
        </p:txBody>
      </p:sp>
      <p:sp>
        <p:nvSpPr>
          <p:cNvPr id="52" name="object 52"/>
          <p:cNvSpPr txBox="1"/>
          <p:nvPr/>
        </p:nvSpPr>
        <p:spPr>
          <a:xfrm>
            <a:off x="8068564" y="3733355"/>
            <a:ext cx="160020" cy="720090"/>
          </a:xfrm>
          <a:prstGeom prst="rect">
            <a:avLst/>
          </a:prstGeom>
        </p:spPr>
        <p:txBody>
          <a:bodyPr vert="horz" wrap="square" lIns="0" tIns="40005" rIns="0" bIns="0" rtlCol="0">
            <a:spAutoFit/>
          </a:bodyPr>
          <a:lstStyle/>
          <a:p>
            <a:pPr marL="12700" marR="5080" algn="just">
              <a:lnSpc>
                <a:spcPct val="83400"/>
              </a:lnSpc>
              <a:spcBef>
                <a:spcPts val="315"/>
              </a:spcBef>
            </a:pPr>
            <a:r>
              <a:rPr sz="1050" spc="-50" dirty="0">
                <a:latin typeface="BIZ UDGothic"/>
                <a:cs typeface="BIZ UDGothic"/>
              </a:rPr>
              <a:t>堺市保健所</a:t>
            </a:r>
            <a:endParaRPr sz="1050">
              <a:latin typeface="BIZ UDGothic"/>
              <a:cs typeface="BIZ UDGothic"/>
            </a:endParaRPr>
          </a:p>
        </p:txBody>
      </p:sp>
      <p:sp>
        <p:nvSpPr>
          <p:cNvPr id="58" name="object 58"/>
          <p:cNvSpPr txBox="1">
            <a:spLocks noGrp="1"/>
          </p:cNvSpPr>
          <p:nvPr>
            <p:ph type="sldNum" sz="quarter" idx="7"/>
          </p:nvPr>
        </p:nvSpPr>
        <p:spPr>
          <a:prstGeom prst="rect">
            <a:avLst/>
          </a:prstGeom>
        </p:spPr>
        <p:txBody>
          <a:bodyPr vert="horz" wrap="square" lIns="0" tIns="12700" rIns="0" bIns="0" rtlCol="0">
            <a:spAutoFit/>
          </a:bodyPr>
          <a:lstStyle/>
          <a:p>
            <a:pPr marL="33020">
              <a:lnSpc>
                <a:spcPct val="100000"/>
              </a:lnSpc>
              <a:spcBef>
                <a:spcPts val="100"/>
              </a:spcBef>
            </a:pPr>
            <a:fld id="{81D60167-4931-47E6-BA6A-407CBD079E47}" type="slidenum">
              <a:rPr spc="5" dirty="0"/>
              <a:t>3</a:t>
            </a:fld>
            <a:endParaRPr spc="5" dirty="0"/>
          </a:p>
        </p:txBody>
      </p:sp>
      <p:sp>
        <p:nvSpPr>
          <p:cNvPr id="53" name="object 53"/>
          <p:cNvSpPr txBox="1"/>
          <p:nvPr/>
        </p:nvSpPr>
        <p:spPr>
          <a:xfrm>
            <a:off x="2127630" y="3293109"/>
            <a:ext cx="278765" cy="177800"/>
          </a:xfrm>
          <a:prstGeom prst="rect">
            <a:avLst/>
          </a:prstGeom>
        </p:spPr>
        <p:txBody>
          <a:bodyPr vert="horz" wrap="square" lIns="0" tIns="12065" rIns="0" bIns="0" rtlCol="0">
            <a:spAutoFit/>
          </a:bodyPr>
          <a:lstStyle/>
          <a:p>
            <a:pPr marL="12700">
              <a:lnSpc>
                <a:spcPct val="100000"/>
              </a:lnSpc>
              <a:spcBef>
                <a:spcPts val="95"/>
              </a:spcBef>
            </a:pPr>
            <a:r>
              <a:rPr sz="1000" b="1" spc="-10" dirty="0">
                <a:solidFill>
                  <a:srgbClr val="001F5F"/>
                </a:solidFill>
                <a:latin typeface="BIZ UDGothic"/>
                <a:cs typeface="BIZ UDGothic"/>
              </a:rPr>
              <a:t>三</a:t>
            </a:r>
            <a:r>
              <a:rPr sz="1000" b="1" spc="-50" dirty="0">
                <a:solidFill>
                  <a:srgbClr val="001F5F"/>
                </a:solidFill>
                <a:latin typeface="BIZ UDGothic"/>
                <a:cs typeface="BIZ UDGothic"/>
              </a:rPr>
              <a:t>島</a:t>
            </a:r>
            <a:endParaRPr sz="1000">
              <a:latin typeface="BIZ UDGothic"/>
              <a:cs typeface="BIZ UDGothic"/>
            </a:endParaRPr>
          </a:p>
        </p:txBody>
      </p:sp>
      <p:sp>
        <p:nvSpPr>
          <p:cNvPr id="54" name="object 54"/>
          <p:cNvSpPr txBox="1"/>
          <p:nvPr/>
        </p:nvSpPr>
        <p:spPr>
          <a:xfrm>
            <a:off x="502412" y="2950590"/>
            <a:ext cx="1444625" cy="518159"/>
          </a:xfrm>
          <a:prstGeom prst="rect">
            <a:avLst/>
          </a:prstGeom>
        </p:spPr>
        <p:txBody>
          <a:bodyPr vert="horz" wrap="square" lIns="0" tIns="12065" rIns="0" bIns="0" rtlCol="0">
            <a:spAutoFit/>
          </a:bodyPr>
          <a:lstStyle/>
          <a:p>
            <a:pPr marL="12700">
              <a:lnSpc>
                <a:spcPct val="100000"/>
              </a:lnSpc>
              <a:spcBef>
                <a:spcPts val="95"/>
              </a:spcBef>
            </a:pPr>
            <a:r>
              <a:rPr sz="1600" b="1" spc="-25" dirty="0">
                <a:solidFill>
                  <a:srgbClr val="FF0000"/>
                </a:solidFill>
                <a:latin typeface="Meiryo"/>
                <a:cs typeface="Meiryo"/>
              </a:rPr>
              <a:t>③連絡会の開</a:t>
            </a:r>
            <a:r>
              <a:rPr sz="1600" b="1" spc="-50" dirty="0">
                <a:solidFill>
                  <a:srgbClr val="FF0000"/>
                </a:solidFill>
                <a:latin typeface="Meiryo"/>
                <a:cs typeface="Meiryo"/>
              </a:rPr>
              <a:t>催</a:t>
            </a:r>
            <a:endParaRPr sz="1600">
              <a:latin typeface="Meiryo"/>
              <a:cs typeface="Meiryo"/>
            </a:endParaRPr>
          </a:p>
          <a:p>
            <a:pPr marR="120650" algn="ctr">
              <a:lnSpc>
                <a:spcPct val="100000"/>
              </a:lnSpc>
              <a:spcBef>
                <a:spcPts val="760"/>
              </a:spcBef>
            </a:pPr>
            <a:r>
              <a:rPr sz="1000" b="1" spc="-10" dirty="0">
                <a:solidFill>
                  <a:srgbClr val="001F5F"/>
                </a:solidFill>
                <a:latin typeface="BIZ UDGothic"/>
                <a:cs typeface="BIZ UDGothic"/>
              </a:rPr>
              <a:t>豊</a:t>
            </a:r>
            <a:r>
              <a:rPr sz="1000" b="1" spc="-50" dirty="0">
                <a:solidFill>
                  <a:srgbClr val="001F5F"/>
                </a:solidFill>
                <a:latin typeface="BIZ UDGothic"/>
                <a:cs typeface="BIZ UDGothic"/>
              </a:rPr>
              <a:t>能</a:t>
            </a:r>
            <a:endParaRPr sz="1000">
              <a:latin typeface="BIZ UDGothic"/>
              <a:cs typeface="BIZ UDGothic"/>
            </a:endParaRPr>
          </a:p>
        </p:txBody>
      </p:sp>
      <p:sp>
        <p:nvSpPr>
          <p:cNvPr id="55" name="object 55"/>
          <p:cNvSpPr txBox="1"/>
          <p:nvPr/>
        </p:nvSpPr>
        <p:spPr>
          <a:xfrm>
            <a:off x="6015609" y="2696717"/>
            <a:ext cx="1038860" cy="770890"/>
          </a:xfrm>
          <a:prstGeom prst="rect">
            <a:avLst/>
          </a:prstGeom>
        </p:spPr>
        <p:txBody>
          <a:bodyPr vert="horz" wrap="square" lIns="0" tIns="12065" rIns="0" bIns="0" rtlCol="0">
            <a:spAutoFit/>
          </a:bodyPr>
          <a:lstStyle/>
          <a:p>
            <a:pPr marL="215265" marR="5080" indent="-203200">
              <a:lnSpc>
                <a:spcPct val="100000"/>
              </a:lnSpc>
              <a:spcBef>
                <a:spcPts val="95"/>
              </a:spcBef>
            </a:pPr>
            <a:r>
              <a:rPr sz="1600" b="1" spc="-25" dirty="0">
                <a:solidFill>
                  <a:srgbClr val="FF0000"/>
                </a:solidFill>
                <a:latin typeface="Meiryo"/>
                <a:cs typeface="Meiryo"/>
              </a:rPr>
              <a:t>②フィー</a:t>
            </a:r>
            <a:r>
              <a:rPr sz="1600" b="1" spc="-50" dirty="0">
                <a:solidFill>
                  <a:srgbClr val="FF0000"/>
                </a:solidFill>
                <a:latin typeface="Meiryo"/>
                <a:cs typeface="Meiryo"/>
              </a:rPr>
              <a:t>ド</a:t>
            </a:r>
            <a:r>
              <a:rPr sz="1600" b="1" spc="-25" dirty="0">
                <a:solidFill>
                  <a:srgbClr val="FF0000"/>
                </a:solidFill>
                <a:latin typeface="Meiryo"/>
                <a:cs typeface="Meiryo"/>
              </a:rPr>
              <a:t>バッ</a:t>
            </a:r>
            <a:r>
              <a:rPr sz="1600" b="1" spc="-50" dirty="0">
                <a:solidFill>
                  <a:srgbClr val="FF0000"/>
                </a:solidFill>
                <a:latin typeface="Meiryo"/>
                <a:cs typeface="Meiryo"/>
              </a:rPr>
              <a:t>ク</a:t>
            </a:r>
            <a:endParaRPr sz="1600">
              <a:latin typeface="Meiryo"/>
              <a:cs typeface="Meiryo"/>
            </a:endParaRPr>
          </a:p>
          <a:p>
            <a:pPr marL="648335">
              <a:lnSpc>
                <a:spcPct val="100000"/>
              </a:lnSpc>
              <a:spcBef>
                <a:spcPts val="830"/>
              </a:spcBef>
            </a:pPr>
            <a:r>
              <a:rPr sz="1000" b="1" spc="-10" dirty="0">
                <a:solidFill>
                  <a:srgbClr val="001F5F"/>
                </a:solidFill>
                <a:latin typeface="BIZ UDGothic"/>
                <a:cs typeface="BIZ UDGothic"/>
              </a:rPr>
              <a:t>泉</a:t>
            </a:r>
            <a:r>
              <a:rPr sz="1000" b="1" spc="-50" dirty="0">
                <a:solidFill>
                  <a:srgbClr val="001F5F"/>
                </a:solidFill>
                <a:latin typeface="BIZ UDGothic"/>
                <a:cs typeface="BIZ UDGothic"/>
              </a:rPr>
              <a:t>州</a:t>
            </a:r>
            <a:endParaRPr sz="1000">
              <a:latin typeface="BIZ UDGothic"/>
              <a:cs typeface="BIZ UDGothic"/>
            </a:endParaRPr>
          </a:p>
        </p:txBody>
      </p:sp>
      <p:sp>
        <p:nvSpPr>
          <p:cNvPr id="56" name="object 56"/>
          <p:cNvSpPr txBox="1"/>
          <p:nvPr/>
        </p:nvSpPr>
        <p:spPr>
          <a:xfrm>
            <a:off x="2685542" y="1818834"/>
            <a:ext cx="3270250" cy="1656714"/>
          </a:xfrm>
          <a:prstGeom prst="rect">
            <a:avLst/>
          </a:prstGeom>
        </p:spPr>
        <p:txBody>
          <a:bodyPr vert="horz" wrap="square" lIns="0" tIns="75565" rIns="0" bIns="0" rtlCol="0">
            <a:spAutoFit/>
          </a:bodyPr>
          <a:lstStyle/>
          <a:p>
            <a:pPr marL="38100">
              <a:lnSpc>
                <a:spcPct val="100000"/>
              </a:lnSpc>
              <a:spcBef>
                <a:spcPts val="595"/>
              </a:spcBef>
            </a:pPr>
            <a:r>
              <a:rPr sz="1600" b="1" spc="-25" dirty="0">
                <a:solidFill>
                  <a:srgbClr val="FF0000"/>
                </a:solidFill>
                <a:latin typeface="Meiryo"/>
                <a:cs typeface="Meiryo"/>
              </a:rPr>
              <a:t>①課題の整</a:t>
            </a:r>
            <a:r>
              <a:rPr sz="1600" b="1" spc="-50" dirty="0">
                <a:solidFill>
                  <a:srgbClr val="FF0000"/>
                </a:solidFill>
                <a:latin typeface="Meiryo"/>
                <a:cs typeface="Meiryo"/>
              </a:rPr>
              <a:t>理</a:t>
            </a:r>
            <a:endParaRPr sz="1600">
              <a:latin typeface="Meiryo"/>
              <a:cs typeface="Meiryo"/>
            </a:endParaRPr>
          </a:p>
          <a:p>
            <a:pPr marL="201295">
              <a:lnSpc>
                <a:spcPct val="100000"/>
              </a:lnSpc>
              <a:spcBef>
                <a:spcPts val="340"/>
              </a:spcBef>
            </a:pPr>
            <a:r>
              <a:rPr sz="1050" spc="-20" dirty="0">
                <a:latin typeface="Meiryo UI"/>
                <a:cs typeface="Meiryo UI"/>
              </a:rPr>
              <a:t>【地域・職域連携推進ガイドラインより】</a:t>
            </a:r>
            <a:endParaRPr sz="1050">
              <a:latin typeface="Meiryo UI"/>
              <a:cs typeface="Meiryo UI"/>
            </a:endParaRPr>
          </a:p>
          <a:p>
            <a:pPr marL="289560" marR="30480" indent="-88900">
              <a:lnSpc>
                <a:spcPct val="100000"/>
              </a:lnSpc>
            </a:pPr>
            <a:r>
              <a:rPr sz="1050" spc="-15" dirty="0">
                <a:latin typeface="Meiryo UI"/>
                <a:cs typeface="Meiryo UI"/>
              </a:rPr>
              <a:t>・二次医療圏協議会の活動状況（</a:t>
            </a:r>
            <a:r>
              <a:rPr sz="1050" spc="-20" dirty="0">
                <a:latin typeface="Meiryo UI"/>
                <a:cs typeface="Meiryo UI"/>
              </a:rPr>
              <a:t>健康課題や実施した</a:t>
            </a:r>
            <a:r>
              <a:rPr sz="1050" spc="-5" dirty="0">
                <a:latin typeface="Meiryo UI"/>
                <a:cs typeface="Meiryo UI"/>
              </a:rPr>
              <a:t>連携事業、評価等</a:t>
            </a:r>
            <a:r>
              <a:rPr sz="1050" dirty="0">
                <a:latin typeface="Meiryo UI"/>
                <a:cs typeface="Meiryo UI"/>
              </a:rPr>
              <a:t>）</a:t>
            </a:r>
            <a:r>
              <a:rPr sz="1050" spc="-20" dirty="0">
                <a:latin typeface="Meiryo UI"/>
                <a:cs typeface="Meiryo UI"/>
              </a:rPr>
              <a:t>の把握</a:t>
            </a:r>
            <a:endParaRPr sz="1050">
              <a:latin typeface="Meiryo UI"/>
              <a:cs typeface="Meiryo UI"/>
            </a:endParaRPr>
          </a:p>
          <a:p>
            <a:pPr marL="201295">
              <a:lnSpc>
                <a:spcPct val="100000"/>
              </a:lnSpc>
            </a:pPr>
            <a:r>
              <a:rPr sz="1050" spc="-25" dirty="0">
                <a:latin typeface="Meiryo UI"/>
                <a:cs typeface="Meiryo UI"/>
              </a:rPr>
              <a:t>・二次医療圏において抽出された課題の整理</a:t>
            </a:r>
            <a:endParaRPr sz="1050">
              <a:latin typeface="Meiryo UI"/>
              <a:cs typeface="Meiryo UI"/>
            </a:endParaRPr>
          </a:p>
          <a:p>
            <a:pPr marL="201295">
              <a:lnSpc>
                <a:spcPct val="100000"/>
              </a:lnSpc>
            </a:pPr>
            <a:r>
              <a:rPr sz="1050" spc="-15" dirty="0">
                <a:latin typeface="Meiryo UI"/>
                <a:cs typeface="Meiryo UI"/>
              </a:rPr>
              <a:t>・他の協議会の取組事例等の共有</a:t>
            </a:r>
            <a:endParaRPr sz="1050">
              <a:latin typeface="Meiryo UI"/>
              <a:cs typeface="Meiryo UI"/>
            </a:endParaRPr>
          </a:p>
          <a:p>
            <a:pPr marL="647700">
              <a:lnSpc>
                <a:spcPct val="100000"/>
              </a:lnSpc>
              <a:spcBef>
                <a:spcPts val="750"/>
              </a:spcBef>
              <a:tabLst>
                <a:tab pos="1448435" algn="l"/>
              </a:tabLst>
            </a:pPr>
            <a:r>
              <a:rPr sz="1050" b="1" dirty="0">
                <a:latin typeface="BIZ UDGothic"/>
                <a:cs typeface="BIZ UDGothic"/>
              </a:rPr>
              <a:t>保</a:t>
            </a:r>
            <a:r>
              <a:rPr sz="1050" b="1" spc="-15" dirty="0">
                <a:latin typeface="BIZ UDGothic"/>
                <a:cs typeface="BIZ UDGothic"/>
              </a:rPr>
              <a:t>健</a:t>
            </a:r>
            <a:r>
              <a:rPr sz="1050" b="1" dirty="0">
                <a:latin typeface="BIZ UDGothic"/>
                <a:cs typeface="BIZ UDGothic"/>
              </a:rPr>
              <a:t>所</a:t>
            </a:r>
            <a:r>
              <a:rPr sz="1050" b="1" spc="-15" dirty="0">
                <a:latin typeface="BIZ UDGothic"/>
                <a:cs typeface="BIZ UDGothic"/>
              </a:rPr>
              <a:t>圏</a:t>
            </a:r>
            <a:r>
              <a:rPr sz="1050" b="1" spc="-50" dirty="0">
                <a:latin typeface="BIZ UDGothic"/>
                <a:cs typeface="BIZ UDGothic"/>
              </a:rPr>
              <a:t>域</a:t>
            </a:r>
            <a:r>
              <a:rPr sz="1050" b="1" dirty="0">
                <a:latin typeface="BIZ UDGothic"/>
                <a:cs typeface="BIZ UDGothic"/>
              </a:rPr>
              <a:t>	地</a:t>
            </a:r>
            <a:r>
              <a:rPr sz="1050" b="1" spc="-15" dirty="0">
                <a:latin typeface="BIZ UDGothic"/>
                <a:cs typeface="BIZ UDGothic"/>
              </a:rPr>
              <a:t>域</a:t>
            </a:r>
            <a:r>
              <a:rPr sz="1050" b="1" dirty="0">
                <a:latin typeface="BIZ UDGothic"/>
                <a:cs typeface="BIZ UDGothic"/>
              </a:rPr>
              <a:t>職</a:t>
            </a:r>
            <a:r>
              <a:rPr sz="1050" b="1" spc="-15" dirty="0">
                <a:latin typeface="BIZ UDGothic"/>
                <a:cs typeface="BIZ UDGothic"/>
              </a:rPr>
              <a:t>域連</a:t>
            </a:r>
            <a:r>
              <a:rPr sz="1050" b="1" dirty="0">
                <a:latin typeface="BIZ UDGothic"/>
                <a:cs typeface="BIZ UDGothic"/>
              </a:rPr>
              <a:t>携</a:t>
            </a:r>
            <a:r>
              <a:rPr sz="1050" b="1" spc="-15" dirty="0">
                <a:latin typeface="BIZ UDGothic"/>
                <a:cs typeface="BIZ UDGothic"/>
              </a:rPr>
              <a:t>推</a:t>
            </a:r>
            <a:r>
              <a:rPr sz="1050" b="1" dirty="0">
                <a:latin typeface="BIZ UDGothic"/>
                <a:cs typeface="BIZ UDGothic"/>
              </a:rPr>
              <a:t>進</a:t>
            </a:r>
            <a:r>
              <a:rPr sz="1050" b="1" spc="-15" dirty="0">
                <a:latin typeface="BIZ UDGothic"/>
                <a:cs typeface="BIZ UDGothic"/>
              </a:rPr>
              <a:t>協</a:t>
            </a:r>
            <a:r>
              <a:rPr sz="1050" b="1" dirty="0">
                <a:latin typeface="BIZ UDGothic"/>
                <a:cs typeface="BIZ UDGothic"/>
              </a:rPr>
              <a:t>議</a:t>
            </a:r>
            <a:r>
              <a:rPr sz="1050" b="1" spc="-50" dirty="0">
                <a:latin typeface="BIZ UDGothic"/>
                <a:cs typeface="BIZ UDGothic"/>
              </a:rPr>
              <a:t>会</a:t>
            </a:r>
            <a:endParaRPr sz="1050">
              <a:latin typeface="BIZ UDGothic"/>
              <a:cs typeface="BIZ UDGothic"/>
            </a:endParaRPr>
          </a:p>
          <a:p>
            <a:pPr marL="710565">
              <a:lnSpc>
                <a:spcPct val="100000"/>
              </a:lnSpc>
              <a:spcBef>
                <a:spcPts val="575"/>
              </a:spcBef>
              <a:tabLst>
                <a:tab pos="1998345" algn="l"/>
                <a:tab pos="2790190" algn="l"/>
              </a:tabLst>
            </a:pPr>
            <a:r>
              <a:rPr sz="1500" b="1" spc="-15" baseline="2777" dirty="0">
                <a:solidFill>
                  <a:srgbClr val="001F5F"/>
                </a:solidFill>
                <a:latin typeface="BIZ UDGothic"/>
                <a:cs typeface="BIZ UDGothic"/>
              </a:rPr>
              <a:t>北河</a:t>
            </a:r>
            <a:r>
              <a:rPr sz="1500" b="1" spc="-75" baseline="2777" dirty="0">
                <a:solidFill>
                  <a:srgbClr val="001F5F"/>
                </a:solidFill>
                <a:latin typeface="BIZ UDGothic"/>
                <a:cs typeface="BIZ UDGothic"/>
              </a:rPr>
              <a:t>内</a:t>
            </a:r>
            <a:r>
              <a:rPr sz="1500" b="1" baseline="2777" dirty="0">
                <a:solidFill>
                  <a:srgbClr val="001F5F"/>
                </a:solidFill>
                <a:latin typeface="BIZ UDGothic"/>
                <a:cs typeface="BIZ UDGothic"/>
              </a:rPr>
              <a:t>	</a:t>
            </a:r>
            <a:r>
              <a:rPr sz="1000" b="1" spc="-10" dirty="0">
                <a:solidFill>
                  <a:srgbClr val="001F5F"/>
                </a:solidFill>
                <a:latin typeface="BIZ UDGothic"/>
                <a:cs typeface="BIZ UDGothic"/>
              </a:rPr>
              <a:t>中河</a:t>
            </a:r>
            <a:r>
              <a:rPr sz="1000" b="1" spc="-50" dirty="0">
                <a:solidFill>
                  <a:srgbClr val="001F5F"/>
                </a:solidFill>
                <a:latin typeface="BIZ UDGothic"/>
                <a:cs typeface="BIZ UDGothic"/>
              </a:rPr>
              <a:t>内</a:t>
            </a:r>
            <a:r>
              <a:rPr sz="1000" b="1" dirty="0">
                <a:solidFill>
                  <a:srgbClr val="001F5F"/>
                </a:solidFill>
                <a:latin typeface="BIZ UDGothic"/>
                <a:cs typeface="BIZ UDGothic"/>
              </a:rPr>
              <a:t>	</a:t>
            </a:r>
            <a:r>
              <a:rPr sz="1500" b="1" spc="-15" baseline="5555" dirty="0">
                <a:solidFill>
                  <a:srgbClr val="001F5F"/>
                </a:solidFill>
                <a:latin typeface="BIZ UDGothic"/>
                <a:cs typeface="BIZ UDGothic"/>
              </a:rPr>
              <a:t>南河</a:t>
            </a:r>
            <a:r>
              <a:rPr sz="1500" b="1" spc="-75" baseline="5555" dirty="0">
                <a:solidFill>
                  <a:srgbClr val="001F5F"/>
                </a:solidFill>
                <a:latin typeface="BIZ UDGothic"/>
                <a:cs typeface="BIZ UDGothic"/>
              </a:rPr>
              <a:t>内</a:t>
            </a:r>
            <a:endParaRPr sz="1500" baseline="5555">
              <a:latin typeface="BIZ UDGothic"/>
              <a:cs typeface="BIZ UDGothic"/>
            </a:endParaRPr>
          </a:p>
        </p:txBody>
      </p:sp>
      <p:sp>
        <p:nvSpPr>
          <p:cNvPr id="57" name="object 57"/>
          <p:cNvSpPr txBox="1"/>
          <p:nvPr/>
        </p:nvSpPr>
        <p:spPr>
          <a:xfrm>
            <a:off x="182879" y="597408"/>
            <a:ext cx="8709660" cy="832485"/>
          </a:xfrm>
          <a:prstGeom prst="rect">
            <a:avLst/>
          </a:prstGeom>
          <a:ln w="12192">
            <a:solidFill>
              <a:srgbClr val="4F81BC"/>
            </a:solidFill>
          </a:ln>
        </p:spPr>
        <p:txBody>
          <a:bodyPr vert="horz" wrap="square" lIns="0" tIns="46355" rIns="0" bIns="0" rtlCol="0">
            <a:spAutoFit/>
          </a:bodyPr>
          <a:lstStyle/>
          <a:p>
            <a:pPr marL="90805">
              <a:lnSpc>
                <a:spcPct val="100000"/>
              </a:lnSpc>
              <a:spcBef>
                <a:spcPts val="365"/>
              </a:spcBef>
            </a:pPr>
            <a:r>
              <a:rPr sz="1200" b="1" spc="-15" dirty="0">
                <a:latin typeface="Meiryo UI"/>
                <a:cs typeface="Meiryo UI"/>
              </a:rPr>
              <a:t>【対応案】</a:t>
            </a:r>
            <a:endParaRPr sz="1200">
              <a:latin typeface="Meiryo UI"/>
              <a:cs typeface="Meiryo UI"/>
            </a:endParaRPr>
          </a:p>
          <a:p>
            <a:pPr marL="90805">
              <a:lnSpc>
                <a:spcPct val="100000"/>
              </a:lnSpc>
            </a:pPr>
            <a:r>
              <a:rPr sz="1200" spc="-20" dirty="0">
                <a:latin typeface="Meiryo UI"/>
                <a:cs typeface="Meiryo UI"/>
              </a:rPr>
              <a:t>①本協議会において、圏域単位の活動状況の把握や課題の整理等</a:t>
            </a:r>
            <a:endParaRPr sz="1200">
              <a:latin typeface="Meiryo UI"/>
              <a:cs typeface="Meiryo UI"/>
            </a:endParaRPr>
          </a:p>
          <a:p>
            <a:pPr marL="90805">
              <a:lnSpc>
                <a:spcPct val="100000"/>
              </a:lnSpc>
              <a:spcBef>
                <a:spcPts val="5"/>
              </a:spcBef>
            </a:pPr>
            <a:r>
              <a:rPr sz="1200" spc="-15" dirty="0">
                <a:latin typeface="Meiryo UI"/>
                <a:cs typeface="Meiryo UI"/>
              </a:rPr>
              <a:t>②保健所圏域の地域・職域連携推進協議会の取組について、フィードバック</a:t>
            </a:r>
            <a:endParaRPr sz="1200">
              <a:latin typeface="Meiryo UI"/>
              <a:cs typeface="Meiryo UI"/>
            </a:endParaRPr>
          </a:p>
          <a:p>
            <a:pPr marL="90805">
              <a:lnSpc>
                <a:spcPct val="100000"/>
              </a:lnSpc>
            </a:pPr>
            <a:r>
              <a:rPr sz="1200" spc="-15" dirty="0">
                <a:latin typeface="Meiryo UI"/>
                <a:cs typeface="Meiryo UI"/>
              </a:rPr>
              <a:t>③保健所圏域の地域・職域連携推進事業の活性化に向け、政令・中核市を含めた連絡会の開催</a:t>
            </a:r>
            <a:endParaRPr sz="1200">
              <a:latin typeface="Meiryo UI"/>
              <a:cs typeface="Meiryo U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422148"/>
          </a:xfrm>
          <a:prstGeom prst="rect">
            <a:avLst/>
          </a:prstGeom>
        </p:spPr>
      </p:pic>
      <p:sp>
        <p:nvSpPr>
          <p:cNvPr id="3" name="object 3"/>
          <p:cNvSpPr txBox="1">
            <a:spLocks noGrp="1"/>
          </p:cNvSpPr>
          <p:nvPr>
            <p:ph type="title"/>
          </p:nvPr>
        </p:nvSpPr>
        <p:spPr>
          <a:xfrm>
            <a:off x="78739" y="23621"/>
            <a:ext cx="5906135" cy="391160"/>
          </a:xfrm>
          <a:prstGeom prst="rect">
            <a:avLst/>
          </a:prstGeom>
        </p:spPr>
        <p:txBody>
          <a:bodyPr vert="horz" wrap="square" lIns="0" tIns="12700" rIns="0" bIns="0" rtlCol="0">
            <a:spAutoFit/>
          </a:bodyPr>
          <a:lstStyle/>
          <a:p>
            <a:pPr marL="12700">
              <a:lnSpc>
                <a:spcPct val="100000"/>
              </a:lnSpc>
              <a:spcBef>
                <a:spcPts val="100"/>
              </a:spcBef>
              <a:tabLst>
                <a:tab pos="3263900" algn="l"/>
              </a:tabLst>
            </a:pPr>
            <a:r>
              <a:rPr dirty="0"/>
              <a:t>（参考</a:t>
            </a:r>
            <a:r>
              <a:rPr spc="-50" dirty="0"/>
              <a:t>）</a:t>
            </a:r>
            <a:r>
              <a:rPr dirty="0"/>
              <a:t>	協議会</a:t>
            </a:r>
            <a:r>
              <a:rPr spc="-10" dirty="0"/>
              <a:t>の</a:t>
            </a:r>
            <a:r>
              <a:rPr dirty="0"/>
              <a:t>目的</a:t>
            </a:r>
            <a:r>
              <a:rPr spc="-10" dirty="0"/>
              <a:t>と</a:t>
            </a:r>
            <a:r>
              <a:rPr dirty="0"/>
              <a:t>役</a:t>
            </a:r>
            <a:r>
              <a:rPr spc="-50" dirty="0"/>
              <a:t>割</a:t>
            </a:r>
          </a:p>
        </p:txBody>
      </p:sp>
      <p:sp>
        <p:nvSpPr>
          <p:cNvPr id="4" name="object 4"/>
          <p:cNvSpPr/>
          <p:nvPr/>
        </p:nvSpPr>
        <p:spPr>
          <a:xfrm>
            <a:off x="147828" y="1719072"/>
            <a:ext cx="8803005" cy="3108960"/>
          </a:xfrm>
          <a:custGeom>
            <a:avLst/>
            <a:gdLst/>
            <a:ahLst/>
            <a:cxnLst/>
            <a:rect l="l" t="t" r="r" b="b"/>
            <a:pathLst>
              <a:path w="8803005" h="3108960">
                <a:moveTo>
                  <a:pt x="0" y="3108960"/>
                </a:moveTo>
                <a:lnTo>
                  <a:pt x="8802624" y="3108960"/>
                </a:lnTo>
                <a:lnTo>
                  <a:pt x="8802624" y="0"/>
                </a:lnTo>
                <a:lnTo>
                  <a:pt x="0" y="0"/>
                </a:lnTo>
                <a:lnTo>
                  <a:pt x="0" y="3108960"/>
                </a:lnTo>
                <a:close/>
              </a:path>
            </a:pathLst>
          </a:custGeom>
          <a:ln w="12192">
            <a:solidFill>
              <a:srgbClr val="4F81BC"/>
            </a:solidFill>
            <a:prstDash val="sysDash"/>
          </a:ln>
        </p:spPr>
        <p:txBody>
          <a:bodyPr wrap="square" lIns="0" tIns="0" rIns="0" bIns="0" rtlCol="0"/>
          <a:lstStyle/>
          <a:p>
            <a:endParaRPr/>
          </a:p>
        </p:txBody>
      </p:sp>
      <p:sp>
        <p:nvSpPr>
          <p:cNvPr id="5" name="object 5"/>
          <p:cNvSpPr txBox="1"/>
          <p:nvPr/>
        </p:nvSpPr>
        <p:spPr>
          <a:xfrm>
            <a:off x="226568" y="1752041"/>
            <a:ext cx="8745220" cy="3014345"/>
          </a:xfrm>
          <a:prstGeom prst="rect">
            <a:avLst/>
          </a:prstGeom>
        </p:spPr>
        <p:txBody>
          <a:bodyPr vert="horz" wrap="square" lIns="0" tIns="13335" rIns="0" bIns="0" rtlCol="0">
            <a:spAutoFit/>
          </a:bodyPr>
          <a:lstStyle/>
          <a:p>
            <a:pPr marL="12700">
              <a:lnSpc>
                <a:spcPct val="100000"/>
              </a:lnSpc>
              <a:spcBef>
                <a:spcPts val="105"/>
              </a:spcBef>
            </a:pPr>
            <a:r>
              <a:rPr sz="1400" b="1" spc="-20" dirty="0">
                <a:solidFill>
                  <a:srgbClr val="001F5F"/>
                </a:solidFill>
                <a:latin typeface="Meiryo UI"/>
                <a:cs typeface="Meiryo UI"/>
              </a:rPr>
              <a:t>地域職域連携推進事業における協議会の設置根拠及び役割</a:t>
            </a:r>
            <a:endParaRPr sz="1400">
              <a:latin typeface="Meiryo UI"/>
              <a:cs typeface="Meiryo UI"/>
            </a:endParaRPr>
          </a:p>
          <a:p>
            <a:pPr>
              <a:lnSpc>
                <a:spcPct val="100000"/>
              </a:lnSpc>
              <a:spcBef>
                <a:spcPts val="75"/>
              </a:spcBef>
            </a:pPr>
            <a:endParaRPr sz="950">
              <a:latin typeface="Meiryo UI"/>
              <a:cs typeface="Meiryo UI"/>
            </a:endParaRPr>
          </a:p>
          <a:p>
            <a:pPr marL="130175" marR="2289175" indent="-118110">
              <a:lnSpc>
                <a:spcPct val="100000"/>
              </a:lnSpc>
              <a:buSzPct val="92857"/>
              <a:buFont typeface="Meiryo UI"/>
              <a:buChar char="◆"/>
              <a:tabLst>
                <a:tab pos="191770" algn="l"/>
              </a:tabLst>
            </a:pPr>
            <a:r>
              <a:rPr sz="1400" b="1" spc="-15" dirty="0">
                <a:latin typeface="Meiryo UI"/>
                <a:cs typeface="Meiryo UI"/>
              </a:rPr>
              <a:t>地域保健対策の推進に関する基本的な指針</a:t>
            </a:r>
            <a:r>
              <a:rPr sz="1400" dirty="0">
                <a:latin typeface="Meiryo UI"/>
                <a:cs typeface="Meiryo UI"/>
              </a:rPr>
              <a:t>（</a:t>
            </a:r>
            <a:r>
              <a:rPr sz="1400" spc="-15" dirty="0">
                <a:latin typeface="Meiryo UI"/>
                <a:cs typeface="Meiryo UI"/>
              </a:rPr>
              <a:t>平成６年厚生労働省告示第</a:t>
            </a:r>
            <a:r>
              <a:rPr sz="1400" spc="-10" dirty="0">
                <a:latin typeface="Meiryo UI"/>
                <a:cs typeface="Meiryo UI"/>
              </a:rPr>
              <a:t>374</a:t>
            </a:r>
            <a:r>
              <a:rPr sz="1400" dirty="0">
                <a:latin typeface="Meiryo UI"/>
                <a:cs typeface="Meiryo UI"/>
              </a:rPr>
              <a:t>号</a:t>
            </a:r>
            <a:r>
              <a:rPr sz="1400" spc="-50" dirty="0">
                <a:latin typeface="Meiryo UI"/>
                <a:cs typeface="Meiryo UI"/>
              </a:rPr>
              <a:t>）</a:t>
            </a:r>
            <a:r>
              <a:rPr sz="1400" spc="-15" dirty="0">
                <a:latin typeface="Meiryo UI"/>
                <a:cs typeface="Meiryo UI"/>
              </a:rPr>
              <a:t>第六 その他地域保健対策の推進に関する重要事項</a:t>
            </a:r>
            <a:endParaRPr sz="1400">
              <a:latin typeface="Meiryo UI"/>
              <a:cs typeface="Meiryo UI"/>
            </a:endParaRPr>
          </a:p>
          <a:p>
            <a:pPr marL="130175">
              <a:lnSpc>
                <a:spcPct val="100000"/>
              </a:lnSpc>
            </a:pPr>
            <a:r>
              <a:rPr sz="1400" spc="-10" dirty="0">
                <a:latin typeface="Meiryo UI"/>
                <a:cs typeface="Meiryo UI"/>
              </a:rPr>
              <a:t>四 地域保健、学校保健及び産業保健の連携</a:t>
            </a:r>
            <a:endParaRPr sz="1400">
              <a:latin typeface="Meiryo UI"/>
              <a:cs typeface="Meiryo UI"/>
            </a:endParaRPr>
          </a:p>
          <a:p>
            <a:pPr marL="425450" marR="169545" indent="-295910">
              <a:lnSpc>
                <a:spcPct val="100000"/>
              </a:lnSpc>
              <a:spcBef>
                <a:spcPts val="5"/>
              </a:spcBef>
            </a:pPr>
            <a:r>
              <a:rPr sz="1400" spc="220" dirty="0">
                <a:latin typeface="Meiryo UI"/>
                <a:cs typeface="Meiryo UI"/>
              </a:rPr>
              <a:t>１ </a:t>
            </a:r>
            <a:r>
              <a:rPr sz="1400" b="1" u="sng" spc="-10" dirty="0">
                <a:solidFill>
                  <a:srgbClr val="FF0000"/>
                </a:solidFill>
                <a:uFill>
                  <a:solidFill>
                    <a:srgbClr val="FF0000"/>
                  </a:solidFill>
                </a:uFill>
                <a:latin typeface="Meiryo UI"/>
                <a:cs typeface="Meiryo UI"/>
              </a:rPr>
              <a:t>地域保健と産業保健の連携を推進</a:t>
            </a:r>
            <a:r>
              <a:rPr sz="1400" spc="-20" dirty="0">
                <a:latin typeface="Meiryo UI"/>
                <a:cs typeface="Meiryo UI"/>
              </a:rPr>
              <a:t>するため、保健所、市町村等が、医療機関等、健康保険組合、労働基準監督</a:t>
            </a:r>
            <a:r>
              <a:rPr sz="1400" spc="-15" dirty="0">
                <a:latin typeface="Meiryo UI"/>
                <a:cs typeface="Meiryo UI"/>
              </a:rPr>
              <a:t>署、地域産業保健センター、事業者団体、商工会等の関係団体等から構成する</a:t>
            </a:r>
            <a:r>
              <a:rPr sz="1400" b="1" u="sng" spc="-20" dirty="0">
                <a:solidFill>
                  <a:srgbClr val="FF0000"/>
                </a:solidFill>
                <a:uFill>
                  <a:solidFill>
                    <a:srgbClr val="FF0000"/>
                  </a:solidFill>
                </a:uFill>
                <a:latin typeface="Meiryo UI"/>
                <a:cs typeface="Meiryo UI"/>
              </a:rPr>
              <a:t>連携推進協議会を設置</a:t>
            </a:r>
            <a:r>
              <a:rPr sz="1400" spc="-20" dirty="0">
                <a:latin typeface="Meiryo UI"/>
                <a:cs typeface="Meiryo UI"/>
              </a:rPr>
              <a:t>し、組織間の連携を推進すること</a:t>
            </a:r>
            <a:endParaRPr sz="1400">
              <a:latin typeface="Meiryo UI"/>
              <a:cs typeface="Meiryo UI"/>
            </a:endParaRPr>
          </a:p>
          <a:p>
            <a:pPr>
              <a:lnSpc>
                <a:spcPct val="100000"/>
              </a:lnSpc>
              <a:spcBef>
                <a:spcPts val="75"/>
              </a:spcBef>
            </a:pPr>
            <a:endParaRPr sz="950">
              <a:latin typeface="Meiryo UI"/>
              <a:cs typeface="Meiryo UI"/>
            </a:endParaRPr>
          </a:p>
          <a:p>
            <a:pPr marL="191770" indent="-179705">
              <a:lnSpc>
                <a:spcPct val="100000"/>
              </a:lnSpc>
              <a:buSzPct val="92857"/>
              <a:buChar char="◆"/>
              <a:tabLst>
                <a:tab pos="192405" algn="l"/>
              </a:tabLst>
            </a:pPr>
            <a:r>
              <a:rPr sz="1400" b="1" spc="-20" dirty="0">
                <a:latin typeface="Meiryo UI"/>
                <a:cs typeface="Meiryo UI"/>
              </a:rPr>
              <a:t>健康増進事業者に対する健康診査の実施等に関する指針</a:t>
            </a:r>
            <a:r>
              <a:rPr sz="1400" dirty="0">
                <a:latin typeface="Meiryo UI"/>
                <a:cs typeface="Meiryo UI"/>
              </a:rPr>
              <a:t>（</a:t>
            </a:r>
            <a:r>
              <a:rPr sz="1400" spc="-15" dirty="0">
                <a:latin typeface="Meiryo UI"/>
                <a:cs typeface="Meiryo UI"/>
              </a:rPr>
              <a:t>平成</a:t>
            </a:r>
            <a:r>
              <a:rPr sz="1400" dirty="0">
                <a:latin typeface="Meiryo UI"/>
                <a:cs typeface="Meiryo UI"/>
              </a:rPr>
              <a:t>16</a:t>
            </a:r>
            <a:r>
              <a:rPr sz="1400" spc="-15" dirty="0">
                <a:latin typeface="Meiryo UI"/>
                <a:cs typeface="Meiryo UI"/>
              </a:rPr>
              <a:t>年厚生労働省告示第</a:t>
            </a:r>
            <a:r>
              <a:rPr sz="1400" dirty="0">
                <a:latin typeface="Meiryo UI"/>
                <a:cs typeface="Meiryo UI"/>
              </a:rPr>
              <a:t>242</a:t>
            </a:r>
            <a:r>
              <a:rPr sz="1400" spc="-15" dirty="0">
                <a:latin typeface="Meiryo UI"/>
                <a:cs typeface="Meiryo UI"/>
              </a:rPr>
              <a:t>号</a:t>
            </a:r>
            <a:r>
              <a:rPr sz="1400" spc="-50" dirty="0">
                <a:latin typeface="Meiryo UI"/>
                <a:cs typeface="Meiryo UI"/>
              </a:rPr>
              <a:t>）</a:t>
            </a:r>
            <a:endParaRPr sz="1400">
              <a:latin typeface="Meiryo UI"/>
              <a:cs typeface="Meiryo UI"/>
            </a:endParaRPr>
          </a:p>
          <a:p>
            <a:pPr marL="130175">
              <a:lnSpc>
                <a:spcPct val="100000"/>
              </a:lnSpc>
            </a:pPr>
            <a:r>
              <a:rPr sz="1400" spc="-20" dirty="0">
                <a:latin typeface="Meiryo UI"/>
                <a:cs typeface="Meiryo UI"/>
              </a:rPr>
              <a:t>第三 健康診査の結果の通知及び結果を踏まえた栄養指導その他の保健指導に関する事項</a:t>
            </a:r>
            <a:endParaRPr sz="1400">
              <a:latin typeface="Meiryo UI"/>
              <a:cs typeface="Meiryo UI"/>
            </a:endParaRPr>
          </a:p>
          <a:p>
            <a:pPr marL="495934" marR="5080" indent="-364490">
              <a:lnSpc>
                <a:spcPct val="100000"/>
              </a:lnSpc>
            </a:pPr>
            <a:r>
              <a:rPr sz="1400" spc="215" dirty="0">
                <a:latin typeface="Meiryo UI"/>
                <a:cs typeface="Meiryo UI"/>
              </a:rPr>
              <a:t>７ </a:t>
            </a:r>
            <a:r>
              <a:rPr sz="1400" dirty="0">
                <a:latin typeface="Meiryo UI"/>
                <a:cs typeface="Meiryo UI"/>
              </a:rPr>
              <a:t>（</a:t>
            </a:r>
            <a:r>
              <a:rPr sz="1400" spc="-10" dirty="0">
                <a:latin typeface="Meiryo UI"/>
                <a:cs typeface="Meiryo UI"/>
              </a:rPr>
              <a:t>省略</a:t>
            </a:r>
            <a:r>
              <a:rPr sz="1400" dirty="0">
                <a:latin typeface="Meiryo UI"/>
                <a:cs typeface="Meiryo UI"/>
              </a:rPr>
              <a:t>）</a:t>
            </a:r>
            <a:r>
              <a:rPr sz="1400" b="1" u="sng" spc="-15" dirty="0">
                <a:solidFill>
                  <a:srgbClr val="FF0000"/>
                </a:solidFill>
                <a:uFill>
                  <a:solidFill>
                    <a:srgbClr val="FF0000"/>
                  </a:solidFill>
                </a:uFill>
                <a:latin typeface="Meiryo UI"/>
                <a:cs typeface="Meiryo UI"/>
              </a:rPr>
              <a:t>地域・職域の推進</a:t>
            </a:r>
            <a:r>
              <a:rPr sz="1400" spc="-15" dirty="0">
                <a:latin typeface="Meiryo UI"/>
                <a:cs typeface="Meiryo UI"/>
              </a:rPr>
              <a:t>に当たり、健康診査の結果等に関する情報（以下「健診結果等情報」という。</a:t>
            </a:r>
            <a:r>
              <a:rPr sz="1400" spc="-10" dirty="0">
                <a:latin typeface="Meiryo UI"/>
                <a:cs typeface="Meiryo UI"/>
              </a:rPr>
              <a:t>）の継続、</a:t>
            </a:r>
            <a:r>
              <a:rPr sz="1400" spc="-15" dirty="0">
                <a:latin typeface="Meiryo UI"/>
                <a:cs typeface="Meiryo UI"/>
              </a:rPr>
              <a:t>健康診査の実施等に係る資源の有効活用、自助努力では充実した健康増進事業の提供が困難な健康増進事業</a:t>
            </a:r>
            <a:r>
              <a:rPr sz="1400" spc="-20" dirty="0">
                <a:latin typeface="Meiryo UI"/>
                <a:cs typeface="Meiryo UI"/>
              </a:rPr>
              <a:t>実施者への支援等の観点から有益であるため、</a:t>
            </a:r>
            <a:r>
              <a:rPr sz="1400" b="1" u="sng" spc="-20" dirty="0">
                <a:solidFill>
                  <a:srgbClr val="FF0000"/>
                </a:solidFill>
                <a:uFill>
                  <a:solidFill>
                    <a:srgbClr val="FF0000"/>
                  </a:solidFill>
                </a:uFill>
                <a:latin typeface="Meiryo UI"/>
                <a:cs typeface="Meiryo UI"/>
              </a:rPr>
              <a:t>関係機関等から構成される協議会等を設置すること。</a:t>
            </a:r>
            <a:endParaRPr sz="1400">
              <a:latin typeface="Meiryo UI"/>
              <a:cs typeface="Meiryo UI"/>
            </a:endParaRPr>
          </a:p>
        </p:txBody>
      </p:sp>
      <p:sp>
        <p:nvSpPr>
          <p:cNvPr id="7" name="object 7"/>
          <p:cNvSpPr txBox="1">
            <a:spLocks noGrp="1"/>
          </p:cNvSpPr>
          <p:nvPr>
            <p:ph type="sldNum" sz="quarter" idx="7"/>
          </p:nvPr>
        </p:nvSpPr>
        <p:spPr>
          <a:prstGeom prst="rect">
            <a:avLst/>
          </a:prstGeom>
        </p:spPr>
        <p:txBody>
          <a:bodyPr vert="horz" wrap="square" lIns="0" tIns="12700" rIns="0" bIns="0" rtlCol="0">
            <a:spAutoFit/>
          </a:bodyPr>
          <a:lstStyle/>
          <a:p>
            <a:pPr marL="33020">
              <a:lnSpc>
                <a:spcPct val="100000"/>
              </a:lnSpc>
              <a:spcBef>
                <a:spcPts val="100"/>
              </a:spcBef>
            </a:pPr>
            <a:fld id="{81D60167-4931-47E6-BA6A-407CBD079E47}" type="slidenum">
              <a:rPr spc="5" dirty="0"/>
              <a:t>4</a:t>
            </a:fld>
            <a:endParaRPr spc="5" dirty="0"/>
          </a:p>
        </p:txBody>
      </p:sp>
      <p:sp>
        <p:nvSpPr>
          <p:cNvPr id="6" name="object 6"/>
          <p:cNvSpPr txBox="1"/>
          <p:nvPr/>
        </p:nvSpPr>
        <p:spPr>
          <a:xfrm>
            <a:off x="152400" y="821436"/>
            <a:ext cx="8804275" cy="739140"/>
          </a:xfrm>
          <a:prstGeom prst="rect">
            <a:avLst/>
          </a:prstGeom>
          <a:ln w="9144">
            <a:solidFill>
              <a:srgbClr val="4F81BC"/>
            </a:solidFill>
          </a:ln>
        </p:spPr>
        <p:txBody>
          <a:bodyPr vert="horz" wrap="square" lIns="0" tIns="26669" rIns="0" bIns="0" rtlCol="0">
            <a:spAutoFit/>
          </a:bodyPr>
          <a:lstStyle/>
          <a:p>
            <a:pPr marL="91440">
              <a:lnSpc>
                <a:spcPct val="100000"/>
              </a:lnSpc>
              <a:spcBef>
                <a:spcPts val="209"/>
              </a:spcBef>
            </a:pPr>
            <a:r>
              <a:rPr sz="1400" b="1" spc="-15" dirty="0">
                <a:latin typeface="Meiryo"/>
                <a:cs typeface="Meiryo"/>
              </a:rPr>
              <a:t>大阪府附属機関条例において規定される</a:t>
            </a:r>
            <a:r>
              <a:rPr sz="1400" b="1" spc="-20" dirty="0">
                <a:latin typeface="Meiryo UI"/>
                <a:cs typeface="Meiryo UI"/>
              </a:rPr>
              <a:t>大阪府地域職域連携推進協議会の役割</a:t>
            </a:r>
            <a:endParaRPr sz="1400">
              <a:latin typeface="Meiryo UI"/>
              <a:cs typeface="Meiryo UI"/>
            </a:endParaRPr>
          </a:p>
          <a:p>
            <a:pPr marL="91440" marR="208279">
              <a:lnSpc>
                <a:spcPct val="100000"/>
              </a:lnSpc>
              <a:spcBef>
                <a:spcPts val="155"/>
              </a:spcBef>
            </a:pPr>
            <a:r>
              <a:rPr sz="1400" spc="-25" dirty="0">
                <a:latin typeface="Meiryo UI"/>
                <a:cs typeface="Meiryo UI"/>
              </a:rPr>
              <a:t>生涯にわたる地域及び職域における健康の増進に関する計画の策定及びその推進に関する施策についての調査審議に関</a:t>
            </a:r>
            <a:r>
              <a:rPr sz="1400" spc="-20" dirty="0">
                <a:latin typeface="Meiryo UI"/>
                <a:cs typeface="Meiryo UI"/>
              </a:rPr>
              <a:t>する事務</a:t>
            </a:r>
            <a:endParaRPr sz="1400">
              <a:latin typeface="Meiryo UI"/>
              <a:cs typeface="Meiryo U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16205"/>
            <a:ext cx="1244600" cy="391795"/>
          </a:xfrm>
          <a:prstGeom prst="rect">
            <a:avLst/>
          </a:prstGeom>
        </p:spPr>
        <p:txBody>
          <a:bodyPr vert="horz" wrap="square" lIns="0" tIns="12700" rIns="0" bIns="0" rtlCol="0">
            <a:spAutoFit/>
          </a:bodyPr>
          <a:lstStyle/>
          <a:p>
            <a:pPr marL="12700">
              <a:lnSpc>
                <a:spcPct val="100000"/>
              </a:lnSpc>
              <a:spcBef>
                <a:spcPts val="100"/>
              </a:spcBef>
            </a:pPr>
            <a:r>
              <a:rPr spc="-10" dirty="0"/>
              <a:t>（参考</a:t>
            </a:r>
            <a:r>
              <a:rPr spc="-50" dirty="0"/>
              <a:t>）</a:t>
            </a:r>
          </a:p>
        </p:txBody>
      </p:sp>
      <p:sp>
        <p:nvSpPr>
          <p:cNvPr id="3" name="object 3"/>
          <p:cNvSpPr txBox="1"/>
          <p:nvPr/>
        </p:nvSpPr>
        <p:spPr>
          <a:xfrm>
            <a:off x="3634866" y="16205"/>
            <a:ext cx="2159000" cy="391795"/>
          </a:xfrm>
          <a:prstGeom prst="rect">
            <a:avLst/>
          </a:prstGeom>
        </p:spPr>
        <p:txBody>
          <a:bodyPr vert="horz" wrap="square" lIns="0" tIns="12700" rIns="0" bIns="0" rtlCol="0">
            <a:spAutoFit/>
          </a:bodyPr>
          <a:lstStyle/>
          <a:p>
            <a:pPr marL="12700">
              <a:lnSpc>
                <a:spcPct val="100000"/>
              </a:lnSpc>
              <a:spcBef>
                <a:spcPts val="100"/>
              </a:spcBef>
            </a:pPr>
            <a:r>
              <a:rPr sz="2400" b="1" spc="-20" dirty="0">
                <a:latin typeface="Meiryo UI"/>
                <a:cs typeface="Meiryo UI"/>
              </a:rPr>
              <a:t>都道府県協議会</a:t>
            </a:r>
            <a:endParaRPr sz="2400">
              <a:latin typeface="Meiryo UI"/>
              <a:cs typeface="Meiryo UI"/>
            </a:endParaRPr>
          </a:p>
        </p:txBody>
      </p:sp>
      <p:pic>
        <p:nvPicPr>
          <p:cNvPr id="4" name="object 4"/>
          <p:cNvPicPr/>
          <p:nvPr/>
        </p:nvPicPr>
        <p:blipFill>
          <a:blip r:embed="rId2" cstate="print"/>
          <a:stretch>
            <a:fillRect/>
          </a:stretch>
        </p:blipFill>
        <p:spPr>
          <a:xfrm>
            <a:off x="2310561" y="536849"/>
            <a:ext cx="5006235" cy="2837848"/>
          </a:xfrm>
          <a:prstGeom prst="rect">
            <a:avLst/>
          </a:prstGeom>
        </p:spPr>
      </p:pic>
      <p:sp>
        <p:nvSpPr>
          <p:cNvPr id="5" name="object 5"/>
          <p:cNvSpPr txBox="1"/>
          <p:nvPr/>
        </p:nvSpPr>
        <p:spPr>
          <a:xfrm>
            <a:off x="143255" y="3430523"/>
            <a:ext cx="8686800" cy="1569720"/>
          </a:xfrm>
          <a:prstGeom prst="rect">
            <a:avLst/>
          </a:prstGeom>
          <a:ln w="12192">
            <a:solidFill>
              <a:srgbClr val="4F81BC"/>
            </a:solidFill>
          </a:ln>
        </p:spPr>
        <p:txBody>
          <a:bodyPr vert="horz" wrap="square" lIns="0" tIns="47625" rIns="0" bIns="0" rtlCol="0">
            <a:spAutoFit/>
          </a:bodyPr>
          <a:lstStyle/>
          <a:p>
            <a:pPr marL="91440" marR="12065">
              <a:lnSpc>
                <a:spcPts val="1350"/>
              </a:lnSpc>
              <a:spcBef>
                <a:spcPts val="375"/>
              </a:spcBef>
            </a:pPr>
            <a:r>
              <a:rPr sz="1200" spc="-5" dirty="0">
                <a:latin typeface="Meiryo UI"/>
                <a:cs typeface="Meiryo UI"/>
              </a:rPr>
              <a:t>【都道府県協議会及び二次医療圏協議会の体制】</a:t>
            </a:r>
            <a:endParaRPr sz="1200">
              <a:latin typeface="Meiryo UI"/>
              <a:cs typeface="Meiryo UI"/>
            </a:endParaRPr>
          </a:p>
          <a:p>
            <a:pPr marL="243840" marR="12065">
              <a:lnSpc>
                <a:spcPts val="1350"/>
              </a:lnSpc>
            </a:pPr>
            <a:r>
              <a:rPr sz="1200" spc="-5" dirty="0">
                <a:latin typeface="PMingLiU"/>
                <a:cs typeface="PMingLiU"/>
              </a:rPr>
              <a:t>市区町村において、健康増進計画で健康寿命の延伸を目指し、生活習慣病対策等保健事業を実施していくには、職域との</a:t>
            </a:r>
            <a:endParaRPr sz="1200">
              <a:latin typeface="PMingLiU"/>
              <a:cs typeface="PMingLiU"/>
            </a:endParaRPr>
          </a:p>
          <a:p>
            <a:pPr marL="91440" marR="196215">
              <a:lnSpc>
                <a:spcPts val="1480"/>
              </a:lnSpc>
              <a:spcBef>
                <a:spcPts val="15"/>
              </a:spcBef>
            </a:pPr>
            <a:r>
              <a:rPr sz="1200" spc="-10" dirty="0">
                <a:latin typeface="PMingLiU"/>
                <a:cs typeface="PMingLiU"/>
              </a:rPr>
              <a:t>連携が重要である。その中での課題や実施方策は、近隣市区町村と共有可能なものが多い。二次医療圏協議会に市区町村の</a:t>
            </a:r>
            <a:r>
              <a:rPr sz="1200" spc="-5" dirty="0">
                <a:latin typeface="PMingLiU"/>
                <a:cs typeface="PMingLiU"/>
              </a:rPr>
              <a:t>健康増進担当者等が参加し、課題を吸い上げることで、広域的に対策を検討することも可能となる。</a:t>
            </a:r>
            <a:endParaRPr sz="1200">
              <a:latin typeface="PMingLiU"/>
              <a:cs typeface="PMingLiU"/>
            </a:endParaRPr>
          </a:p>
          <a:p>
            <a:pPr marL="243840" marR="12065">
              <a:lnSpc>
                <a:spcPts val="1345"/>
              </a:lnSpc>
            </a:pPr>
            <a:r>
              <a:rPr sz="1200" u="sng" spc="-15" dirty="0">
                <a:solidFill>
                  <a:srgbClr val="FF0000"/>
                </a:solidFill>
                <a:uFill>
                  <a:solidFill>
                    <a:srgbClr val="FF0000"/>
                  </a:solidFill>
                </a:uFill>
                <a:latin typeface="PMingLiU"/>
                <a:cs typeface="PMingLiU"/>
              </a:rPr>
              <a:t>二次医療圏協議会での連携事業についての情報共有や課題の共有化、都道府県単位の合意形成が必要なものは都道府県協</a:t>
            </a:r>
            <a:endParaRPr sz="1200">
              <a:latin typeface="PMingLiU"/>
              <a:cs typeface="PMingLiU"/>
            </a:endParaRPr>
          </a:p>
          <a:p>
            <a:pPr marL="91440">
              <a:lnSpc>
                <a:spcPts val="1400"/>
              </a:lnSpc>
              <a:spcBef>
                <a:spcPts val="114"/>
              </a:spcBef>
            </a:pPr>
            <a:r>
              <a:rPr sz="1200" u="sng" dirty="0">
                <a:solidFill>
                  <a:srgbClr val="FF0000"/>
                </a:solidFill>
                <a:uFill>
                  <a:solidFill>
                    <a:srgbClr val="FF0000"/>
                  </a:solidFill>
                </a:uFill>
                <a:latin typeface="PMingLiU"/>
                <a:cs typeface="PMingLiU"/>
              </a:rPr>
              <a:t>議会で検討すべきテーマ</a:t>
            </a:r>
            <a:r>
              <a:rPr sz="1200" dirty="0">
                <a:latin typeface="PMingLiU"/>
                <a:cs typeface="PMingLiU"/>
              </a:rPr>
              <a:t>である。</a:t>
            </a:r>
            <a:r>
              <a:rPr sz="1200" u="sng" dirty="0">
                <a:solidFill>
                  <a:srgbClr val="FF0000"/>
                </a:solidFill>
                <a:uFill>
                  <a:solidFill>
                    <a:srgbClr val="FF0000"/>
                  </a:solidFill>
                </a:uFill>
                <a:latin typeface="PMingLiU"/>
                <a:cs typeface="PMingLiU"/>
              </a:rPr>
              <a:t>都道府県協議会に二次医療圏協議会が参加するなど、密接な連携をとる</a:t>
            </a:r>
            <a:r>
              <a:rPr sz="1200" spc="-15" dirty="0">
                <a:latin typeface="PMingLiU"/>
                <a:cs typeface="PMingLiU"/>
              </a:rPr>
              <a:t>ことが 重要である。</a:t>
            </a:r>
            <a:r>
              <a:rPr sz="1200" spc="-5" dirty="0">
                <a:latin typeface="PMingLiU"/>
                <a:cs typeface="PMingLiU"/>
              </a:rPr>
              <a:t>ただし、二次医療圏において、保健所管轄市町村が二次医療圏市区町村と異なる場合や、保健所設置市・特別区を含む場合</a:t>
            </a:r>
            <a:endParaRPr sz="1200">
              <a:latin typeface="PMingLiU"/>
              <a:cs typeface="PMingLiU"/>
            </a:endParaRPr>
          </a:p>
          <a:p>
            <a:pPr marL="91440" marR="12065">
              <a:lnSpc>
                <a:spcPct val="100000"/>
              </a:lnSpc>
              <a:spcBef>
                <a:spcPts val="15"/>
              </a:spcBef>
            </a:pPr>
            <a:r>
              <a:rPr sz="1200" dirty="0">
                <a:latin typeface="PMingLiU"/>
                <a:cs typeface="PMingLiU"/>
              </a:rPr>
              <a:t>は、</a:t>
            </a:r>
            <a:r>
              <a:rPr sz="1200" u="sng" dirty="0">
                <a:solidFill>
                  <a:srgbClr val="FF0000"/>
                </a:solidFill>
                <a:uFill>
                  <a:solidFill>
                    <a:srgbClr val="FF0000"/>
                  </a:solidFill>
                </a:uFill>
                <a:latin typeface="PMingLiU"/>
                <a:cs typeface="PMingLiU"/>
              </a:rPr>
              <a:t>保健所同士の連携体制への配慮が必要</a:t>
            </a:r>
            <a:r>
              <a:rPr sz="1200" spc="-15" dirty="0">
                <a:latin typeface="PMingLiU"/>
                <a:cs typeface="PMingLiU"/>
              </a:rPr>
              <a:t>となる。</a:t>
            </a:r>
            <a:endParaRPr sz="1200">
              <a:latin typeface="PMingLiU"/>
              <a:cs typeface="PMingLiU"/>
            </a:endParaRPr>
          </a:p>
        </p:txBody>
      </p:sp>
      <p:sp>
        <p:nvSpPr>
          <p:cNvPr id="6" name="object 6"/>
          <p:cNvSpPr txBox="1">
            <a:spLocks noGrp="1"/>
          </p:cNvSpPr>
          <p:nvPr>
            <p:ph type="sldNum" sz="quarter" idx="7"/>
          </p:nvPr>
        </p:nvSpPr>
        <p:spPr>
          <a:prstGeom prst="rect">
            <a:avLst/>
          </a:prstGeom>
        </p:spPr>
        <p:txBody>
          <a:bodyPr vert="horz" wrap="square" lIns="0" tIns="12700" rIns="0" bIns="0" rtlCol="0">
            <a:spAutoFit/>
          </a:bodyPr>
          <a:lstStyle/>
          <a:p>
            <a:pPr marL="33020">
              <a:lnSpc>
                <a:spcPct val="100000"/>
              </a:lnSpc>
              <a:spcBef>
                <a:spcPts val="100"/>
              </a:spcBef>
            </a:pPr>
            <a:fld id="{81D60167-4931-47E6-BA6A-407CBD079E47}" type="slidenum">
              <a:rPr spc="5" dirty="0"/>
              <a:t>5</a:t>
            </a:fld>
            <a:endParaRPr spc="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423</Words>
  <Application>Microsoft Office PowerPoint</Application>
  <PresentationFormat>画面に合わせる (16:9)</PresentationFormat>
  <Paragraphs>127</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BIZ UDGothic</vt:lpstr>
      <vt:lpstr>BIZ UDPGothic</vt:lpstr>
      <vt:lpstr>Meiryo UI</vt:lpstr>
      <vt:lpstr>PMingLiU</vt:lpstr>
      <vt:lpstr>Meiryo</vt:lpstr>
      <vt:lpstr>Calibri</vt:lpstr>
      <vt:lpstr>Tahoma</vt:lpstr>
      <vt:lpstr>Office Theme</vt:lpstr>
      <vt:lpstr>【議題４】地域職域連携推進の効果的な展開に向けて</vt:lpstr>
      <vt:lpstr>大阪府における地域・職域連携推進事業（現状と課題）</vt:lpstr>
      <vt:lpstr>大阪府における地域・職域連携推進事業（対応案）</vt:lpstr>
      <vt:lpstr>（参考） 協議会の目的と役割</vt:lpstr>
      <vt:lpstr>（参考）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白井　久也</cp:lastModifiedBy>
  <cp:revision>1</cp:revision>
  <dcterms:created xsi:type="dcterms:W3CDTF">2023-03-31T04:28:02Z</dcterms:created>
  <dcterms:modified xsi:type="dcterms:W3CDTF">2023-03-31T04:33:36Z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2023-03-22T00:00:00Z</vt:filetime>
  </property>
  <property fmtid="{D5CDD505-2E9C-101B-9397-08002B2CF9AE}" pid="3" name="Creator">
    <vt:lpwstr>Microsoft® PowerPoint® 2016</vt:lpwstr>
  </property>
  <property fmtid="{D5CDD505-2E9C-101B-9397-08002B2CF9AE}" pid="4" name="LastSaved">
    <vt:filetime>2023-03-31T00:00:00Z</vt:filetime>
  </property>
  <property fmtid="{D5CDD505-2E9C-101B-9397-08002B2CF9AE}" pid="5" name="Producer">
    <vt:lpwstr>Microsoft® PowerPoint® 2016</vt:lpwstr>
  </property>
</Properties>
</file>