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64" r:id="rId5"/>
    <p:sldId id="262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386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98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28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629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847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972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88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032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424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99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661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35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A02DA-2CE5-4019-B598-04B678998234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D366D-ECEA-4687-B673-04BF5807F4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134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議題３</a:t>
            </a:r>
            <a:r>
              <a:rPr lang="en-US" altLang="ja-JP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次期の大阪府</a:t>
            </a: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健康増進</a:t>
            </a:r>
            <a:r>
              <a:rPr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計画の</a:t>
            </a: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策定に向けて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831252"/>
              </p:ext>
            </p:extLst>
          </p:nvPr>
        </p:nvGraphicFramePr>
        <p:xfrm>
          <a:off x="198030" y="637583"/>
          <a:ext cx="8842895" cy="61898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7064">
                  <a:extLst>
                    <a:ext uri="{9D8B030D-6E8A-4147-A177-3AD203B41FA5}">
                      <a16:colId xmlns:a16="http://schemas.microsoft.com/office/drawing/2014/main" val="1939141474"/>
                    </a:ext>
                  </a:extLst>
                </a:gridCol>
                <a:gridCol w="2141458">
                  <a:extLst>
                    <a:ext uri="{9D8B030D-6E8A-4147-A177-3AD203B41FA5}">
                      <a16:colId xmlns:a16="http://schemas.microsoft.com/office/drawing/2014/main" val="1792021325"/>
                    </a:ext>
                  </a:extLst>
                </a:gridCol>
                <a:gridCol w="1778162">
                  <a:extLst>
                    <a:ext uri="{9D8B030D-6E8A-4147-A177-3AD203B41FA5}">
                      <a16:colId xmlns:a16="http://schemas.microsoft.com/office/drawing/2014/main" val="2247541913"/>
                    </a:ext>
                  </a:extLst>
                </a:gridCol>
                <a:gridCol w="2347415">
                  <a:extLst>
                    <a:ext uri="{9D8B030D-6E8A-4147-A177-3AD203B41FA5}">
                      <a16:colId xmlns:a16="http://schemas.microsoft.com/office/drawing/2014/main" val="691965182"/>
                    </a:ext>
                  </a:extLst>
                </a:gridCol>
                <a:gridCol w="2298796">
                  <a:extLst>
                    <a:ext uri="{9D8B030D-6E8A-4147-A177-3AD203B41FA5}">
                      <a16:colId xmlns:a16="http://schemas.microsoft.com/office/drawing/2014/main" val="1378294719"/>
                    </a:ext>
                  </a:extLst>
                </a:gridCol>
              </a:tblGrid>
              <a:tr h="463294"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大阪府健康増進計画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</a:t>
                      </a:r>
                    </a:p>
                    <a:p>
                      <a:pPr algn="ctr" fontAlgn="ctr"/>
                      <a:r>
                        <a:rPr lang="zh-TW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大阪府健康増進計画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</a:t>
                      </a:r>
                    </a:p>
                    <a:p>
                      <a:pPr algn="ctr" fontAlgn="ctr"/>
                      <a:r>
                        <a:rPr lang="zh-TW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大阪府健康増進計画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次期の</a:t>
                      </a:r>
                    </a:p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大阪府健康増進計画の方向性（案）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367158"/>
                  </a:ext>
                </a:extLst>
              </a:tr>
              <a:tr h="559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国の動向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｢21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世紀における国民健康づくり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21｣</a:t>
                      </a:r>
                    </a:p>
                    <a:p>
                      <a:pPr algn="l" fontAlgn="ctr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(2000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2012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｢21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世紀における国民健康づくり運動 健康日本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21(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第二次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｢21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世紀における国民健康づくり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21(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第三次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9394782"/>
                  </a:ext>
                </a:extLst>
              </a:tr>
              <a:tr h="171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平成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平成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平成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令和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41065"/>
                  </a:ext>
                </a:extLst>
              </a:tr>
              <a:tr h="160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令和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）年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3434209"/>
                  </a:ext>
                </a:extLst>
              </a:tr>
              <a:tr h="9081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基本理念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全ての府民が健やかで心豊かに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できる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活力ある社会の実現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6920341"/>
                  </a:ext>
                </a:extLst>
              </a:tr>
              <a:tr h="6316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基本目標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・壮・中年期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死亡の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減少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健康寿命（認知症や寝たきり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にならない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状態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で生活できる期間）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の延伸及び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の質の向上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・健康寿命の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延伸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t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健康格差の縮小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7420578"/>
                  </a:ext>
                </a:extLst>
              </a:tr>
              <a:tr h="6648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基本方針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・メタボリックシンドロームを中心と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習慣病対策の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強化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特定健診・特定保健指導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の受診率の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・ＮＣＤの予防とこころの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生活習慣と社会環境の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改善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高血圧とたばこに重点を置いて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取り組む</a:t>
                      </a:r>
                      <a:endParaRPr lang="en-US" altLang="ja-JP" sz="8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・生活習慣病の予防、早期発見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、重症化予防</a:t>
                      </a:r>
                      <a:endParaRPr lang="en-US" altLang="ja-JP" sz="9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ライフステージに応じた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lang="en-US" altLang="ja-JP" sz="9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府民の健康づくりを支える社会環境整備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212873"/>
                  </a:ext>
                </a:extLst>
              </a:tr>
              <a:tr h="3442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・７分野ごとに目標を提示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・７分野ごとに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､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生活習慣の改善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関する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目標を提示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分野のもと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､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生活習慣の改善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と早期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発見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・重症化予防等に関する目標を提示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749423"/>
                  </a:ext>
                </a:extLst>
              </a:tr>
              <a:tr h="22061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栄養」</a:t>
                      </a:r>
                    </a:p>
                    <a:p>
                      <a:pPr algn="l" fontAlgn="t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休養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たばこ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歯と口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アルコール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健診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栄養」</a:t>
                      </a:r>
                    </a:p>
                    <a:p>
                      <a:pPr algn="l" fontAlgn="t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休養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たばこ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歯と口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アルコール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l" fontAlgn="t"/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⑦｢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こころ</a:t>
                      </a: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[Ⅰ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生活習慣病の予防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ヘルスリテラシー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栄養・食生活」</a:t>
                      </a:r>
                    </a:p>
                    <a:p>
                      <a:pPr algn="just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身体運動・運動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休養・睡眠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飲酒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喫煙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歯と口の健康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⑧｢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こころの健康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[Ⅱ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生活習慣病の早期発見・重症化予防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①｢</a:t>
                      </a:r>
                      <a:r>
                        <a:rPr lang="ja-JP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けん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しん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「重症化予防」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[Ⅲ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府民の健康づくりを支える社会環境整備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社会環境整備</a:t>
                      </a:r>
                    </a:p>
                    <a:p>
                      <a:pPr algn="just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33503891"/>
                  </a:ext>
                </a:extLst>
              </a:tr>
            </a:tbl>
          </a:graphicData>
        </a:graphic>
      </p:graphicFrame>
      <p:sp>
        <p:nvSpPr>
          <p:cNvPr id="10" name="右矢印 9" descr="タイトル: 基本理念の継承矢印 - 説明: 基本理念の継承矢印">
            <a:extLst>
              <a:ext uri="{FF2B5EF4-FFF2-40B4-BE49-F238E27FC236}">
                <a16:creationId xmlns:a16="http://schemas.microsoft.com/office/drawing/2014/main" id="{00000000-0008-0000-0000-000002080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5904" y="2064613"/>
            <a:ext cx="3957851" cy="504825"/>
          </a:xfrm>
          <a:prstGeom prst="rightArrow">
            <a:avLst>
              <a:gd name="adj1" fmla="val 67204"/>
              <a:gd name="adj2" fmla="val 41775"/>
            </a:avLst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継承</a:t>
            </a:r>
          </a:p>
        </p:txBody>
      </p:sp>
      <p:sp>
        <p:nvSpPr>
          <p:cNvPr id="11" name="右矢印 10" descr="タイトル: 基本目標の継承矢印 - 説明: 基本目標の継承矢印">
            <a:extLst>
              <a:ext uri="{FF2B5EF4-FFF2-40B4-BE49-F238E27FC236}">
                <a16:creationId xmlns:a16="http://schemas.microsoft.com/office/drawing/2014/main" id="{00000000-0008-0000-0000-000001080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950" y="2922588"/>
            <a:ext cx="2189806" cy="542925"/>
          </a:xfrm>
          <a:prstGeom prst="rightArrow">
            <a:avLst>
              <a:gd name="adj1" fmla="val 67204"/>
              <a:gd name="adj2" fmla="val 34537"/>
            </a:avLst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継承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/>
          <p:nvPr/>
        </p:nvSpPr>
        <p:spPr>
          <a:xfrm>
            <a:off x="6953000" y="2050965"/>
            <a:ext cx="2033198" cy="803191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が掲げてきた基本理念及び基本目標は、健康日本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21(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第三次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掲げる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方向性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とも一致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いる。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文言は今後検討）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13" name="テキスト ボックス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6953000" y="2960707"/>
            <a:ext cx="2033198" cy="3779097"/>
          </a:xfrm>
          <a:prstGeom prst="rect">
            <a:avLst/>
          </a:prstGeom>
          <a:solidFill>
            <a:schemeClr val="lt1"/>
          </a:solidFill>
          <a:ln w="2857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今後検討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6827048" y="1671833"/>
            <a:ext cx="526397" cy="299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論点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50067"/>
              </p:ext>
            </p:extLst>
          </p:nvPr>
        </p:nvGraphicFramePr>
        <p:xfrm>
          <a:off x="6413675" y="49293"/>
          <a:ext cx="2730325" cy="50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57">
                  <a:extLst>
                    <a:ext uri="{9D8B030D-6E8A-4147-A177-3AD203B41FA5}">
                      <a16:colId xmlns:a16="http://schemas.microsoft.com/office/drawing/2014/main" val="1845002423"/>
                    </a:ext>
                  </a:extLst>
                </a:gridCol>
                <a:gridCol w="1970468">
                  <a:extLst>
                    <a:ext uri="{9D8B030D-6E8A-4147-A177-3AD203B41FA5}">
                      <a16:colId xmlns:a16="http://schemas.microsoft.com/office/drawing/2014/main" val="2411983499"/>
                    </a:ext>
                  </a:extLst>
                </a:gridCol>
              </a:tblGrid>
              <a:tr h="19101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資料３</a:t>
                      </a:r>
                      <a:endParaRPr kumimoji="1" lang="ja-JP" altLang="en-US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令和５年３月</a:t>
                      </a:r>
                      <a:r>
                        <a:rPr kumimoji="1" lang="en-US" altLang="ja-JP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endParaRPr kumimoji="1" lang="en-US" altLang="ja-JP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74825"/>
                  </a:ext>
                </a:extLst>
              </a:tr>
              <a:tr h="31725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altLang="ja-JP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年度第１回</a:t>
                      </a:r>
                      <a:endParaRPr lang="en-US" altLang="ja-JP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大阪府地域職域連携推進協議会</a:t>
                      </a:r>
                      <a:endParaRPr kumimoji="1" lang="ja-JP" altLang="en-US" sz="1000" spc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64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5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次期の</a:t>
            </a:r>
            <a:r>
              <a:rPr lang="ja-JP" altLang="ja-JP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lang="ja-JP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健康増進計画の計画期間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2483" y="555979"/>
            <a:ext cx="387596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ご意見を伺いたいこと（次期の計画期間）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483" y="894851"/>
            <a:ext cx="8618562" cy="83099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次期の府健康増進計画は、国の健康日本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（第三次）の期間と合わせて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計画期間を令和６年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度から令和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年度までの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年度を目途に中間評価、令和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年度を目途に最終</a:t>
            </a:r>
            <a:endParaRPr kumimoji="1"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実施する方向で検討してはどうか。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2248" y="2242949"/>
            <a:ext cx="8639032" cy="4462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• 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国民健康づくり運動プランによる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健康増進への効果を短期間で測ることは難しく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、評価を行うには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一定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の期間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要すること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を踏まえた期間設定が必要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ビジョン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や方向性は長期的な視点ももって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•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中間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評価・最終評価において、指標の主たるデータソースとして参照する国民健康・栄養調査（国調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大規模調査の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が４年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に１度であることを考慮する必要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年度を目途に全ての目標について中間評価、令和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年度を目途に最終評価を行う。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毎年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、基本となる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指標の報告、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中間評価では、必要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に応じて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指標の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見直し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も含めて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• 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いったん、現状値（令和４年度までの最新値）をもとに最終目標値を設定。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計画開始後（令和７年度）に、令和６年度に実施する大規模国民健康・栄養調査等の結果を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ベー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スライン値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として置き換え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地方分権改革に関する提案募集においても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、自治体から次期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プランの期間を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年とすべき、とする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要望あり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79" y="4808826"/>
            <a:ext cx="8487042" cy="16677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正方形/長方形 7"/>
          <p:cNvSpPr/>
          <p:nvPr/>
        </p:nvSpPr>
        <p:spPr>
          <a:xfrm>
            <a:off x="252483" y="1904395"/>
            <a:ext cx="113043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128446" y="6472868"/>
            <a:ext cx="60937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厚生科学審議会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次期国民健康づくり運動プラン（令和６年度開始）策定専門委員会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3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（参考）次期の大阪府健康増進計画のデータソースについて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05" y="1589778"/>
            <a:ext cx="8625387" cy="5138569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59306" y="530218"/>
            <a:ext cx="8625387" cy="5847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次期の府健康増進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計画のベース値と最終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の考え方に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ついては、国の健康日本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（第三次）の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考え方を踏まえて検討する。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（次回以降の協議会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において協議）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9305" y="1251224"/>
            <a:ext cx="4476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＜計画期間の全体イメージ（引き続き検討）＞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87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（参考）　健康寿命の最新値（第３次計画の最終評価値）について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6949" y="567351"/>
            <a:ext cx="261354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大阪府と全国の健康寿命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6949" y="905905"/>
            <a:ext cx="8768687" cy="132343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健康寿命の延伸の目標に対する達成状況は以下のとおり。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 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・令和４年度に向けて２歳の健康寿命延伸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 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・健康寿命の２歳延伸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比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は、女性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(+2.29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のみ達成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　　　 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全国の健康寿命を延伸して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いるため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、府と全国との差は男性において拡大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健康格差は「日常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生活動作が自立している平均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期間」を用いており、詳細は次回協議会で示す。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21126"/>
              </p:ext>
            </p:extLst>
          </p:nvPr>
        </p:nvGraphicFramePr>
        <p:xfrm>
          <a:off x="156944" y="2919928"/>
          <a:ext cx="8768689" cy="264530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57876">
                  <a:extLst>
                    <a:ext uri="{9D8B030D-6E8A-4147-A177-3AD203B41FA5}">
                      <a16:colId xmlns:a16="http://schemas.microsoft.com/office/drawing/2014/main" val="4241826994"/>
                    </a:ext>
                  </a:extLst>
                </a:gridCol>
                <a:gridCol w="407717">
                  <a:extLst>
                    <a:ext uri="{9D8B030D-6E8A-4147-A177-3AD203B41FA5}">
                      <a16:colId xmlns:a16="http://schemas.microsoft.com/office/drawing/2014/main" val="2163594504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2932136499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4025238058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578360183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800387006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1365912241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2309701475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3489757685"/>
                    </a:ext>
                  </a:extLst>
                </a:gridCol>
                <a:gridCol w="662887">
                  <a:extLst>
                    <a:ext uri="{9D8B030D-6E8A-4147-A177-3AD203B41FA5}">
                      <a16:colId xmlns:a16="http://schemas.microsoft.com/office/drawing/2014/main" val="3351587795"/>
                    </a:ext>
                  </a:extLst>
                </a:gridCol>
              </a:tblGrid>
              <a:tr h="2034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全国－大阪府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10218"/>
                  </a:ext>
                </a:extLst>
              </a:tr>
              <a:tr h="2034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平均寿命（年</a:t>
                      </a:r>
                      <a:r>
                        <a:rPr lang="zh-CN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en-US" altLang="zh-CN" sz="900" u="none" strike="noStrike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都道府県別の平均寿命として採用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3160077811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男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79.56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80.98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1.42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80.21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81.41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0.65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0.43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38414312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86.03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87.48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1.45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86.63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87.45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0.82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0.60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0.03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475272652"/>
                  </a:ext>
                </a:extLst>
              </a:tr>
              <a:tr h="2034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日常生活に制限のない平均期間（年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  <a:endParaRPr lang="en-US" altLang="ja-JP" sz="900" u="none" strike="noStrike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都道府県別の健康寿命として採用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2951817796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男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70.46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71.88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1.42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71.19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72.68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1.49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0.73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0.80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315970680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72.49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74.78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2.29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74.21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75.38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1.17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1.72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0.60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793448871"/>
                  </a:ext>
                </a:extLst>
              </a:tr>
              <a:tr h="2034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自覚的に健康な平均期間（年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2859537779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男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69.87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72.47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2.60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71.19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73.15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1.96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1.32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0.68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2873148778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73.58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75.43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1.85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74.72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76.47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1.75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1.14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-1.04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772910929"/>
                  </a:ext>
                </a:extLst>
              </a:tr>
              <a:tr h="20348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日常生活動作が自立している平均期間（年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endParaRPr lang="en-US" altLang="ja-JP" sz="900" u="none" strike="noStrike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市町村別の健康寿命として採用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R1-H25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526135670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男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78.01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79.21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1.20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78.72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79.91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1.19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0.71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0.70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897804671"/>
                  </a:ext>
                </a:extLst>
              </a:tr>
              <a:tr h="203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82.48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84.18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1.70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83.37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83.67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0.30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▲</a:t>
                      </a:r>
                      <a:r>
                        <a:rPr lang="en-US" altLang="ja-JP" sz="900" u="none" strike="noStrike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0.89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0.51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560" marR="8560" marT="8560" marB="0" anchor="ctr"/>
                </a:tc>
                <a:extLst>
                  <a:ext uri="{0D108BD9-81ED-4DB2-BD59-A6C34878D82A}">
                    <a16:rowId xmlns:a16="http://schemas.microsoft.com/office/drawing/2014/main" val="116279288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7223" y="5678818"/>
            <a:ext cx="876868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国民生活基礎調査における「あなたは現在、健康上の問題で日常生活に何が影響がありますか。」に「ない」と回答した者の割合を用いて、厚生労働科学研究班が算出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ctr"/>
            <a:r>
              <a:rPr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国民生活基礎調査における「あなたは現在、健康状態はいかがですか。」に「よい」「まあよい」「ふつう」と回答した者の割合を用いて、厚生労働科学研究班が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算出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ctr"/>
            <a:r>
              <a:rPr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介護保険給付費等実態調査における要介護度２未満の者の割合を用いて、厚生労働科学研究班が算出</a:t>
            </a:r>
            <a:endParaRPr lang="ja-JP" altLang="en-US" sz="9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25873" y="3733880"/>
            <a:ext cx="2024300" cy="60050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2504469"/>
            <a:ext cx="4451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＜平均寿命と健康寿命の比較（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H25/R1)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左カーブ矢印 11"/>
          <p:cNvSpPr/>
          <p:nvPr/>
        </p:nvSpPr>
        <p:spPr>
          <a:xfrm>
            <a:off x="5473715" y="4905526"/>
            <a:ext cx="477672" cy="14619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（参考） 次期の大阪府健康増進計画　策定に向けて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6715" y="471122"/>
            <a:ext cx="305027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府の健康寿命に関する目標設定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6715" y="809676"/>
            <a:ext cx="8768687" cy="246221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＜府全体の健康寿命の延伸に向けて＞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国は、健康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寿命延伸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プラン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(2019)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に男女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に３年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の延伸（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を掲げている。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国の健康日本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（第三次）における健康寿命の格差の縮小に関する目標を踏まえ、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新たに「他府県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との比較」を考慮した目標の設定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ついて検討していく。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＜府内の健康格差の解消に向けて＞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市町村の健康格差を把握する方法として引き続き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「日常生活動作が自立している期間」から算出した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健康寿命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について検討していく。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60576"/>
            <a:ext cx="8843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国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は新たに、全国の健康格差の縮小に向けて、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日常生活に制限のない期間の平均の上位４分の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都道府県の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endParaRPr lang="en-US" altLang="ja-JP" sz="14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増加分を上回る下位４分の１の都道府県の平均の増加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を目標としている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68118"/>
            <a:ext cx="3896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（第三次）の新たな動き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70" y="4035453"/>
            <a:ext cx="3476043" cy="282254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128512" y="5254283"/>
            <a:ext cx="253848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上位４分の１の平均：＋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下位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４分の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１の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：＋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2.31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府：＋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2.49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51779" y="655733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大阪版万博アクションプランで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年比で２歳延伸を掲げている。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32189" y="6301684"/>
            <a:ext cx="1382011" cy="255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府：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71.88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30700" y="5224676"/>
            <a:ext cx="1375153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府：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70.46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26069" y="5764049"/>
            <a:ext cx="1375153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府：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71.50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26069" y="4685303"/>
            <a:ext cx="1375153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府：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69.39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2417</TotalTime>
  <Words>1747</Words>
  <Application>Microsoft Office PowerPoint</Application>
  <PresentationFormat>画面に合わせる (4:3)</PresentationFormat>
  <Paragraphs>279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BIZ UDPゴシック</vt:lpstr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坂井　亮太</dc:creator>
  <cp:lastModifiedBy>白井　久也</cp:lastModifiedBy>
  <cp:revision>131</cp:revision>
  <cp:lastPrinted>2023-03-14T06:07:03Z</cp:lastPrinted>
  <dcterms:created xsi:type="dcterms:W3CDTF">2023-02-21T01:46:56Z</dcterms:created>
  <dcterms:modified xsi:type="dcterms:W3CDTF">2023-03-17T01:16:30Z</dcterms:modified>
</cp:coreProperties>
</file>