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9" r:id="rId2"/>
    <p:sldId id="271" r:id="rId3"/>
    <p:sldId id="272"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9846491-C27D-4CF1-B25E-1B01A3678E0F}" type="datetimeFigureOut">
              <a:rPr kumimoji="1" lang="ja-JP" altLang="en-US" smtClean="0"/>
              <a:t>2023/3/17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A834B8C-83B1-4A0D-BFAC-FEBCAD45863F}" type="slidenum">
              <a:rPr kumimoji="1" lang="ja-JP" altLang="en-US" smtClean="0"/>
              <a:t>‹#›</a:t>
            </a:fld>
            <a:endParaRPr kumimoji="1" lang="ja-JP" altLang="en-US"/>
          </a:p>
        </p:txBody>
      </p:sp>
    </p:spTree>
    <p:extLst>
      <p:ext uri="{BB962C8B-B14F-4D97-AF65-F5344CB8AC3E}">
        <p14:creationId xmlns:p14="http://schemas.microsoft.com/office/powerpoint/2010/main" val="34441131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a:t>
            </a:fld>
            <a:endParaRPr kumimoji="1" lang="ja-JP" altLang="en-US"/>
          </a:p>
        </p:txBody>
      </p:sp>
    </p:spTree>
    <p:extLst>
      <p:ext uri="{BB962C8B-B14F-4D97-AF65-F5344CB8AC3E}">
        <p14:creationId xmlns:p14="http://schemas.microsoft.com/office/powerpoint/2010/main" val="3885331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2</a:t>
            </a:fld>
            <a:endParaRPr kumimoji="1" lang="ja-JP" altLang="en-US"/>
          </a:p>
        </p:txBody>
      </p:sp>
    </p:spTree>
    <p:extLst>
      <p:ext uri="{BB962C8B-B14F-4D97-AF65-F5344CB8AC3E}">
        <p14:creationId xmlns:p14="http://schemas.microsoft.com/office/powerpoint/2010/main" val="867302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588CB4A-450A-4665-88AC-BA46C0C66DC6}" type="datetimeFigureOut">
              <a:rPr kumimoji="1" lang="ja-JP" altLang="en-US" smtClean="0"/>
              <a:t>2023/3/17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2149972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588CB4A-450A-4665-88AC-BA46C0C66DC6}" type="datetimeFigureOut">
              <a:rPr kumimoji="1" lang="ja-JP" altLang="en-US" smtClean="0"/>
              <a:t>2023/3/17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1133331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588CB4A-450A-4665-88AC-BA46C0C66DC6}" type="datetimeFigureOut">
              <a:rPr kumimoji="1" lang="ja-JP" altLang="en-US" smtClean="0"/>
              <a:t>2023/3/17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3931165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588CB4A-450A-4665-88AC-BA46C0C66DC6}" type="datetimeFigureOut">
              <a:rPr kumimoji="1" lang="ja-JP" altLang="en-US" smtClean="0"/>
              <a:t>2023/3/17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2320753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588CB4A-450A-4665-88AC-BA46C0C66DC6}" type="datetimeFigureOut">
              <a:rPr kumimoji="1" lang="ja-JP" altLang="en-US" smtClean="0"/>
              <a:t>2023/3/17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2962256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588CB4A-450A-4665-88AC-BA46C0C66DC6}" type="datetimeFigureOut">
              <a:rPr kumimoji="1" lang="ja-JP" altLang="en-US" smtClean="0"/>
              <a:t>2023/3/17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186228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588CB4A-450A-4665-88AC-BA46C0C66DC6}" type="datetimeFigureOut">
              <a:rPr kumimoji="1" lang="ja-JP" altLang="en-US" smtClean="0"/>
              <a:t>2023/3/17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2467518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588CB4A-450A-4665-88AC-BA46C0C66DC6}" type="datetimeFigureOut">
              <a:rPr kumimoji="1" lang="ja-JP" altLang="en-US" smtClean="0"/>
              <a:t>2023/3/17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4218692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8CB4A-450A-4665-88AC-BA46C0C66DC6}" type="datetimeFigureOut">
              <a:rPr kumimoji="1" lang="ja-JP" altLang="en-US" smtClean="0"/>
              <a:t>2023/3/17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1142108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588CB4A-450A-4665-88AC-BA46C0C66DC6}" type="datetimeFigureOut">
              <a:rPr kumimoji="1" lang="ja-JP" altLang="en-US" smtClean="0"/>
              <a:t>2023/3/17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360600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588CB4A-450A-4665-88AC-BA46C0C66DC6}" type="datetimeFigureOut">
              <a:rPr kumimoji="1" lang="ja-JP" altLang="en-US" smtClean="0"/>
              <a:t>2023/3/17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2329802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88CB4A-450A-4665-88AC-BA46C0C66DC6}" type="datetimeFigureOut">
              <a:rPr kumimoji="1" lang="ja-JP" altLang="en-US" smtClean="0"/>
              <a:t>2023/3/17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39310816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smtClean="0">
                <a:solidFill>
                  <a:schemeClr val="bg1"/>
                </a:solidFill>
                <a:latin typeface="BIZ UDPゴシック" panose="020B0400000000000000" pitchFamily="50" charset="-128"/>
                <a:ea typeface="BIZ UDPゴシック" panose="020B0400000000000000" pitchFamily="50" charset="-128"/>
              </a:rPr>
              <a:t>【</a:t>
            </a:r>
            <a:r>
              <a:rPr kumimoji="1" lang="ja-JP" altLang="en-US" b="1" dirty="0" smtClean="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smtClean="0">
                <a:solidFill>
                  <a:schemeClr val="bg1"/>
                </a:solidFill>
                <a:latin typeface="BIZ UDPゴシック" panose="020B0400000000000000" pitchFamily="50" charset="-128"/>
                <a:ea typeface="BIZ UDPゴシック" panose="020B0400000000000000" pitchFamily="50" charset="-128"/>
              </a:rPr>
              <a:t>】</a:t>
            </a:r>
            <a:r>
              <a:rPr kumimoji="1" lang="ja-JP" altLang="en-US" b="1" dirty="0" smtClean="0">
                <a:solidFill>
                  <a:schemeClr val="bg1"/>
                </a:solidFill>
                <a:latin typeface="BIZ UDPゴシック" panose="020B0400000000000000" pitchFamily="50" charset="-128"/>
                <a:ea typeface="BIZ UDPゴシック" panose="020B0400000000000000" pitchFamily="50" charset="-128"/>
              </a:rPr>
              <a:t>第３次大阪府健康</a:t>
            </a:r>
            <a:r>
              <a:rPr kumimoji="1" lang="ja-JP" altLang="en-US" b="1" smtClean="0">
                <a:solidFill>
                  <a:schemeClr val="bg1"/>
                </a:solidFill>
                <a:latin typeface="BIZ UDPゴシック" panose="020B0400000000000000" pitchFamily="50" charset="-128"/>
                <a:ea typeface="BIZ UDPゴシック" panose="020B0400000000000000" pitchFamily="50" charset="-128"/>
              </a:rPr>
              <a:t>増進計画の</a:t>
            </a:r>
            <a:r>
              <a:rPr kumimoji="1" lang="ja-JP" altLang="en-US" b="1" dirty="0" smtClean="0">
                <a:solidFill>
                  <a:schemeClr val="bg1"/>
                </a:solidFill>
                <a:latin typeface="BIZ UDPゴシック" panose="020B0400000000000000" pitchFamily="50" charset="-128"/>
                <a:ea typeface="BIZ UDPゴシック" panose="020B0400000000000000" pitchFamily="50" charset="-128"/>
              </a:rPr>
              <a:t>最終評価の方法について</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3" name="テキスト ボックス 2"/>
          <p:cNvSpPr txBox="1"/>
          <p:nvPr/>
        </p:nvSpPr>
        <p:spPr>
          <a:xfrm>
            <a:off x="108315" y="552626"/>
            <a:ext cx="2661314" cy="369332"/>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smtClean="0">
                <a:latin typeface="Meiryo UI" panose="020B0604030504040204" pitchFamily="50" charset="-128"/>
                <a:ea typeface="Meiryo UI" panose="020B0604030504040204" pitchFamily="50" charset="-128"/>
              </a:rPr>
              <a:t>ご意見をうかがいたいこと</a:t>
            </a:r>
            <a:endParaRPr kumimoji="1" lang="ja-JP" altLang="en-US"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08315" y="930470"/>
            <a:ext cx="8871045" cy="3323987"/>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〇 </a:t>
            </a:r>
            <a:r>
              <a:rPr kumimoji="1" lang="ja-JP" altLang="en-US" sz="1600" b="1" u="sng" dirty="0" smtClean="0">
                <a:latin typeface="Meiryo UI" panose="020B0604030504040204" pitchFamily="50" charset="-128"/>
                <a:ea typeface="Meiryo UI" panose="020B0604030504040204" pitchFamily="50" charset="-128"/>
              </a:rPr>
              <a:t>現行計画の最終評価の方法について、中間評価の考え方と同様としてはどうか。</a:t>
            </a:r>
            <a:endParaRPr kumimoji="1" lang="en-US" altLang="ja-JP" sz="1600" b="1" u="sng"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1</a:t>
            </a:r>
            <a:r>
              <a:rPr kumimoji="1" lang="en-US" altLang="ja-JP"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原則</a:t>
            </a:r>
            <a:r>
              <a:rPr kumimoji="1" lang="ja-JP" altLang="en-US" sz="1600" dirty="0">
                <a:latin typeface="Meiryo UI" panose="020B0604030504040204" pitchFamily="50" charset="-128"/>
                <a:ea typeface="Meiryo UI" panose="020B0604030504040204" pitchFamily="50" charset="-128"/>
              </a:rPr>
              <a:t>、策定時と同じデータソースで令和５年</a:t>
            </a:r>
            <a:r>
              <a:rPr kumimoji="1" lang="ja-JP" altLang="en-US" sz="1600" dirty="0" smtClean="0">
                <a:latin typeface="Meiryo UI" panose="020B0604030504040204" pitchFamily="50" charset="-128"/>
                <a:ea typeface="Meiryo UI" panose="020B0604030504040204" pitchFamily="50" charset="-128"/>
              </a:rPr>
              <a:t>６月末時点</a:t>
            </a:r>
            <a:r>
              <a:rPr kumimoji="1" lang="ja-JP" altLang="en-US" sz="1600" dirty="0">
                <a:latin typeface="Meiryo UI" panose="020B0604030504040204" pitchFamily="50" charset="-128"/>
                <a:ea typeface="Meiryo UI" panose="020B0604030504040204" pitchFamily="50" charset="-128"/>
              </a:rPr>
              <a:t>で把握できる数値をもって最終評価を行う</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(2) </a:t>
            </a:r>
            <a:r>
              <a:rPr kumimoji="1" lang="ja-JP" altLang="en-US" sz="1600" b="1" u="sng" dirty="0" smtClean="0">
                <a:latin typeface="Meiryo UI" panose="020B0604030504040204" pitchFamily="50" charset="-128"/>
                <a:ea typeface="Meiryo UI" panose="020B0604030504040204" pitchFamily="50" charset="-128"/>
              </a:rPr>
              <a:t>国民</a:t>
            </a:r>
            <a:r>
              <a:rPr kumimoji="1" lang="ja-JP" altLang="en-US" sz="1600" b="1" u="sng" dirty="0">
                <a:latin typeface="Meiryo UI" panose="020B0604030504040204" pitchFamily="50" charset="-128"/>
                <a:ea typeface="Meiryo UI" panose="020B0604030504040204" pitchFamily="50" charset="-128"/>
              </a:rPr>
              <a:t>健康・栄養調査は令和元年までの３年移動平均、大規模国民生活基礎調査は令和元年度</a:t>
            </a:r>
            <a:endParaRPr kumimoji="1" lang="en-US" altLang="ja-JP" sz="1600" b="1" u="sng"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を最終評価に用いることとし、府健康づくり実態調査等の参考値があるものは併記して評価する。</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(3) </a:t>
            </a:r>
            <a:r>
              <a:rPr kumimoji="1" lang="ja-JP" altLang="en-US" sz="1600" dirty="0">
                <a:latin typeface="Meiryo UI" panose="020B0604030504040204" pitchFamily="50" charset="-128"/>
                <a:ea typeface="Meiryo UI" panose="020B0604030504040204" pitchFamily="50" charset="-128"/>
              </a:rPr>
              <a:t>ベースライン値／現状値／目標値の比較やベースライン値から現状値までの推移等を</a:t>
            </a:r>
            <a:r>
              <a:rPr kumimoji="1" lang="ja-JP" altLang="en-US" sz="1600" dirty="0" smtClean="0">
                <a:latin typeface="Meiryo UI" panose="020B0604030504040204" pitchFamily="50" charset="-128"/>
                <a:ea typeface="Meiryo UI" panose="020B0604030504040204" pitchFamily="50" charset="-128"/>
              </a:rPr>
              <a:t>分析し</a:t>
            </a:r>
            <a:r>
              <a:rPr kumimoji="1" lang="ja-JP" altLang="en-US" sz="1600" dirty="0">
                <a:latin typeface="Meiryo UI" panose="020B0604030504040204" pitchFamily="50" charset="-128"/>
                <a:ea typeface="Meiryo UI" panose="020B0604030504040204" pitchFamily="50" charset="-128"/>
              </a:rPr>
              <a:t>、それら</a:t>
            </a:r>
            <a:r>
              <a:rPr kumimoji="1" lang="ja-JP" altLang="en-US" sz="1600" dirty="0" smtClean="0">
                <a:latin typeface="Meiryo UI" panose="020B0604030504040204" pitchFamily="50" charset="-128"/>
                <a:ea typeface="Meiryo UI" panose="020B0604030504040204" pitchFamily="50" charset="-128"/>
              </a:rPr>
              <a:t>の</a:t>
            </a:r>
            <a:endParaRPr kumimoji="1" lang="en-US" altLang="ja-JP" sz="1600" dirty="0" smtClean="0">
              <a:latin typeface="Meiryo UI" panose="020B0604030504040204" pitchFamily="50" charset="-128"/>
              <a:ea typeface="Meiryo UI" panose="020B0604030504040204" pitchFamily="50" charset="-128"/>
            </a:endParaRPr>
          </a:p>
          <a:p>
            <a:r>
              <a:rPr kumimoji="1" lang="en-US" altLang="ja-JP" sz="1600" dirty="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結果</a:t>
            </a:r>
            <a:r>
              <a:rPr kumimoji="1" lang="ja-JP" altLang="en-US" sz="1600" dirty="0">
                <a:latin typeface="Meiryo UI" panose="020B0604030504040204" pitchFamily="50" charset="-128"/>
                <a:ea typeface="Meiryo UI" panose="020B0604030504040204" pitchFamily="50" charset="-128"/>
              </a:rPr>
              <a:t>を総合的に勘案して評価を行</a:t>
            </a:r>
            <a:r>
              <a:rPr lang="ja-JP" altLang="en-US" sz="1600" dirty="0">
                <a:latin typeface="Meiryo UI" panose="020B0604030504040204" pitchFamily="50" charset="-128"/>
                <a:ea typeface="Meiryo UI" panose="020B0604030504040204" pitchFamily="50" charset="-128"/>
              </a:rPr>
              <a:t>う</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計画</a:t>
            </a:r>
            <a:r>
              <a:rPr lang="ja-JP" altLang="en-US" sz="16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期間途中の</a:t>
            </a:r>
            <a:r>
              <a:rPr lang="ja-JP" altLang="en-US" sz="16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推移も評価に反映する。</a:t>
            </a:r>
            <a:endParaRPr lang="en-US" altLang="ja-JP" sz="16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6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評価の区分と</a:t>
            </a:r>
            <a:r>
              <a:rPr lang="ja-JP" altLang="ja-JP" sz="16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基準</a:t>
            </a:r>
            <a:r>
              <a:rPr lang="ja-JP" altLang="en-US" sz="16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案</a:t>
            </a:r>
            <a:r>
              <a:rPr lang="ja-JP" altLang="ja-JP" sz="16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endParaRPr kumimoji="1" lang="en-US" altLang="ja-JP" sz="16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endParaRPr kumimoji="1" lang="en-US" altLang="ja-JP" sz="16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endParaRPr kumimoji="1" lang="en-US" altLang="ja-JP" sz="16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endParaRPr kumimoji="1" lang="en-US" altLang="ja-JP" sz="8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endParaRPr kumimoji="1" lang="en-US" altLang="ja-JP" sz="10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endParaRPr kumimoji="1" lang="en-US" altLang="ja-JP" sz="16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endParaRPr kumimoji="1" lang="en-US" altLang="ja-JP" sz="1600" dirty="0" smtClean="0">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568662302"/>
              </p:ext>
            </p:extLst>
          </p:nvPr>
        </p:nvGraphicFramePr>
        <p:xfrm>
          <a:off x="742161" y="2710042"/>
          <a:ext cx="8140699" cy="1512000"/>
        </p:xfrm>
        <a:graphic>
          <a:graphicData uri="http://schemas.openxmlformats.org/drawingml/2006/table">
            <a:tbl>
              <a:tblPr firstRow="1" firstCol="1" bandRow="1">
                <a:tableStyleId>{5940675A-B579-460E-94D1-54222C63F5DA}</a:tableStyleId>
              </a:tblPr>
              <a:tblGrid>
                <a:gridCol w="585634">
                  <a:extLst>
                    <a:ext uri="{9D8B030D-6E8A-4147-A177-3AD203B41FA5}">
                      <a16:colId xmlns:a16="http://schemas.microsoft.com/office/drawing/2014/main" val="3122377957"/>
                    </a:ext>
                  </a:extLst>
                </a:gridCol>
                <a:gridCol w="7555065">
                  <a:extLst>
                    <a:ext uri="{9D8B030D-6E8A-4147-A177-3AD203B41FA5}">
                      <a16:colId xmlns:a16="http://schemas.microsoft.com/office/drawing/2014/main" val="583420415"/>
                    </a:ext>
                  </a:extLst>
                </a:gridCol>
              </a:tblGrid>
              <a:tr h="252000">
                <a:tc>
                  <a:txBody>
                    <a:bodyPr/>
                    <a:lstStyle/>
                    <a:p>
                      <a:pPr algn="ctr">
                        <a:lnSpc>
                          <a:spcPts val="1500"/>
                        </a:lnSpc>
                        <a:spcAft>
                          <a:spcPts val="0"/>
                        </a:spcAft>
                      </a:pPr>
                      <a:r>
                        <a:rPr lang="ja-JP" sz="1200" kern="100" dirty="0">
                          <a:effectLst/>
                          <a:latin typeface="Meiryo UI" panose="020B0604030504040204" pitchFamily="50" charset="-128"/>
                          <a:ea typeface="Meiryo UI" panose="020B0604030504040204" pitchFamily="50" charset="-128"/>
                        </a:rPr>
                        <a:t>区分</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ctr">
                        <a:lnSpc>
                          <a:spcPts val="1500"/>
                        </a:lnSpc>
                        <a:spcAft>
                          <a:spcPts val="0"/>
                        </a:spcAft>
                      </a:pPr>
                      <a:r>
                        <a:rPr lang="ja-JP" sz="1200" kern="100" dirty="0">
                          <a:effectLst/>
                          <a:latin typeface="Meiryo UI" panose="020B0604030504040204" pitchFamily="50" charset="-128"/>
                          <a:ea typeface="Meiryo UI" panose="020B0604030504040204" pitchFamily="50" charset="-128"/>
                        </a:rPr>
                        <a:t>基準</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extLst>
                  <a:ext uri="{0D108BD9-81ED-4DB2-BD59-A6C34878D82A}">
                    <a16:rowId xmlns:a16="http://schemas.microsoft.com/office/drawing/2014/main" val="2787644707"/>
                  </a:ext>
                </a:extLst>
              </a:tr>
              <a:tr h="252000">
                <a:tc>
                  <a:txBody>
                    <a:bodyPr/>
                    <a:lstStyle/>
                    <a:p>
                      <a:pPr algn="ctr">
                        <a:lnSpc>
                          <a:spcPts val="1500"/>
                        </a:lnSpc>
                        <a:spcAft>
                          <a:spcPts val="0"/>
                        </a:spcAft>
                      </a:pPr>
                      <a:r>
                        <a:rPr lang="ja-JP" sz="1200" kern="100" dirty="0">
                          <a:effectLst/>
                          <a:latin typeface="Meiryo UI" panose="020B0604030504040204" pitchFamily="50" charset="-128"/>
                          <a:ea typeface="Meiryo UI" panose="020B0604030504040204" pitchFamily="50" charset="-128"/>
                        </a:rPr>
                        <a:t>Ａ</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just">
                        <a:lnSpc>
                          <a:spcPts val="1500"/>
                        </a:lnSpc>
                        <a:spcAft>
                          <a:spcPts val="0"/>
                        </a:spcAft>
                      </a:pPr>
                      <a:r>
                        <a:rPr lang="ja-JP" sz="1200" kern="100" dirty="0" smtClean="0">
                          <a:effectLst/>
                          <a:latin typeface="Meiryo UI" panose="020B0604030504040204" pitchFamily="50" charset="-128"/>
                          <a:ea typeface="Meiryo UI" panose="020B0604030504040204" pitchFamily="50" charset="-128"/>
                        </a:rPr>
                        <a:t>目標値</a:t>
                      </a:r>
                      <a:r>
                        <a:rPr lang="ja-JP" sz="1200" kern="100" dirty="0">
                          <a:effectLst/>
                          <a:latin typeface="Meiryo UI" panose="020B0604030504040204" pitchFamily="50" charset="-128"/>
                          <a:ea typeface="Meiryo UI" panose="020B0604030504040204" pitchFamily="50" charset="-128"/>
                        </a:rPr>
                        <a:t>に達した、または計画終了時点で目標値に達すると見込まれる</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solidFill>
                  </a:tcPr>
                </a:tc>
                <a:extLst>
                  <a:ext uri="{0D108BD9-81ED-4DB2-BD59-A6C34878D82A}">
                    <a16:rowId xmlns:a16="http://schemas.microsoft.com/office/drawing/2014/main" val="3878247158"/>
                  </a:ext>
                </a:extLst>
              </a:tr>
              <a:tr h="252000">
                <a:tc>
                  <a:txBody>
                    <a:bodyPr/>
                    <a:lstStyle/>
                    <a:p>
                      <a:pPr algn="ctr">
                        <a:lnSpc>
                          <a:spcPts val="1500"/>
                        </a:lnSpc>
                        <a:spcAft>
                          <a:spcPts val="0"/>
                        </a:spcAft>
                      </a:pPr>
                      <a:r>
                        <a:rPr lang="ja-JP" sz="1200" kern="100" dirty="0">
                          <a:effectLst/>
                          <a:latin typeface="Meiryo UI" panose="020B0604030504040204" pitchFamily="50" charset="-128"/>
                          <a:ea typeface="Meiryo UI" panose="020B0604030504040204" pitchFamily="50" charset="-128"/>
                        </a:rPr>
                        <a:t>Ｂ</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just">
                        <a:lnSpc>
                          <a:spcPts val="1500"/>
                        </a:lnSpc>
                        <a:spcAft>
                          <a:spcPts val="0"/>
                        </a:spcAft>
                      </a:pPr>
                      <a:r>
                        <a:rPr lang="ja-JP" sz="1200" kern="100" dirty="0">
                          <a:effectLst/>
                          <a:latin typeface="Meiryo UI" panose="020B0604030504040204" pitchFamily="50" charset="-128"/>
                          <a:ea typeface="Meiryo UI" panose="020B0604030504040204" pitchFamily="50" charset="-128"/>
                        </a:rPr>
                        <a:t>計画終了時点で目標値に達する見込みはないものの、ベースライン値と比較して改善傾向にある</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solidFill>
                  </a:tcPr>
                </a:tc>
                <a:extLst>
                  <a:ext uri="{0D108BD9-81ED-4DB2-BD59-A6C34878D82A}">
                    <a16:rowId xmlns:a16="http://schemas.microsoft.com/office/drawing/2014/main" val="1789323016"/>
                  </a:ext>
                </a:extLst>
              </a:tr>
              <a:tr h="252000">
                <a:tc>
                  <a:txBody>
                    <a:bodyPr/>
                    <a:lstStyle/>
                    <a:p>
                      <a:pPr algn="ctr">
                        <a:lnSpc>
                          <a:spcPts val="1500"/>
                        </a:lnSpc>
                        <a:spcAft>
                          <a:spcPts val="0"/>
                        </a:spcAft>
                      </a:pPr>
                      <a:r>
                        <a:rPr lang="ja-JP" sz="1200" kern="100" dirty="0">
                          <a:effectLst/>
                          <a:latin typeface="Meiryo UI" panose="020B0604030504040204" pitchFamily="50" charset="-128"/>
                          <a:ea typeface="Meiryo UI" panose="020B0604030504040204" pitchFamily="50" charset="-128"/>
                        </a:rPr>
                        <a:t>Ｃ</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just">
                        <a:lnSpc>
                          <a:spcPts val="1500"/>
                        </a:lnSpc>
                        <a:spcAft>
                          <a:spcPts val="0"/>
                        </a:spcAft>
                      </a:pPr>
                      <a:r>
                        <a:rPr lang="ja-JP" sz="1200" kern="100" dirty="0">
                          <a:effectLst/>
                          <a:latin typeface="Meiryo UI" panose="020B0604030504040204" pitchFamily="50" charset="-128"/>
                          <a:ea typeface="Meiryo UI" panose="020B0604030504040204" pitchFamily="50" charset="-128"/>
                        </a:rPr>
                        <a:t>ベースライン値と同程度で、明確な改善傾向も悪化傾向もみられない</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solidFill>
                  </a:tcPr>
                </a:tc>
                <a:extLst>
                  <a:ext uri="{0D108BD9-81ED-4DB2-BD59-A6C34878D82A}">
                    <a16:rowId xmlns:a16="http://schemas.microsoft.com/office/drawing/2014/main" val="3814136274"/>
                  </a:ext>
                </a:extLst>
              </a:tr>
              <a:tr h="252000">
                <a:tc>
                  <a:txBody>
                    <a:bodyPr/>
                    <a:lstStyle/>
                    <a:p>
                      <a:pPr algn="ctr">
                        <a:lnSpc>
                          <a:spcPts val="1500"/>
                        </a:lnSpc>
                        <a:spcAft>
                          <a:spcPts val="0"/>
                        </a:spcAft>
                      </a:pPr>
                      <a:r>
                        <a:rPr lang="ja-JP" sz="1200" kern="100" dirty="0">
                          <a:effectLst/>
                          <a:latin typeface="Meiryo UI" panose="020B0604030504040204" pitchFamily="50" charset="-128"/>
                          <a:ea typeface="Meiryo UI" panose="020B0604030504040204" pitchFamily="50" charset="-128"/>
                        </a:rPr>
                        <a:t>Ｄ</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just">
                        <a:lnSpc>
                          <a:spcPts val="1500"/>
                        </a:lnSpc>
                        <a:spcAft>
                          <a:spcPts val="0"/>
                        </a:spcAft>
                      </a:pPr>
                      <a:r>
                        <a:rPr lang="ja-JP" sz="1200" kern="100" dirty="0">
                          <a:effectLst/>
                          <a:latin typeface="Meiryo UI" panose="020B0604030504040204" pitchFamily="50" charset="-128"/>
                          <a:ea typeface="Meiryo UI" panose="020B0604030504040204" pitchFamily="50" charset="-128"/>
                        </a:rPr>
                        <a:t>ベースライン値よりも悪化している</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solidFill>
                  </a:tcPr>
                </a:tc>
                <a:extLst>
                  <a:ext uri="{0D108BD9-81ED-4DB2-BD59-A6C34878D82A}">
                    <a16:rowId xmlns:a16="http://schemas.microsoft.com/office/drawing/2014/main" val="3277657310"/>
                  </a:ext>
                </a:extLst>
              </a:tr>
              <a:tr h="252000">
                <a:tc>
                  <a:txBody>
                    <a:bodyPr/>
                    <a:lstStyle/>
                    <a:p>
                      <a:pPr algn="ctr">
                        <a:lnSpc>
                          <a:spcPts val="1500"/>
                        </a:lnSpc>
                        <a:spcAft>
                          <a:spcPts val="0"/>
                        </a:spcAft>
                      </a:pPr>
                      <a:r>
                        <a:rPr lang="ja-JP" sz="1200" kern="100" dirty="0">
                          <a:effectLst/>
                          <a:latin typeface="Meiryo UI" panose="020B0604030504040204" pitchFamily="50" charset="-128"/>
                          <a:ea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just">
                        <a:lnSpc>
                          <a:spcPts val="1500"/>
                        </a:lnSpc>
                        <a:spcAft>
                          <a:spcPts val="0"/>
                        </a:spcAft>
                      </a:pPr>
                      <a:r>
                        <a:rPr lang="ja-JP" sz="1200" kern="100" dirty="0">
                          <a:effectLst/>
                          <a:latin typeface="Meiryo UI" panose="020B0604030504040204" pitchFamily="50" charset="-128"/>
                          <a:ea typeface="Meiryo UI" panose="020B0604030504040204" pitchFamily="50" charset="-128"/>
                        </a:rPr>
                        <a:t>ベースライン値以降数値が更新されていない等の理由により評価ができない</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solidFill>
                  </a:tcPr>
                </a:tc>
                <a:extLst>
                  <a:ext uri="{0D108BD9-81ED-4DB2-BD59-A6C34878D82A}">
                    <a16:rowId xmlns:a16="http://schemas.microsoft.com/office/drawing/2014/main" val="764011899"/>
                  </a:ext>
                </a:extLst>
              </a:tr>
            </a:tbl>
          </a:graphicData>
        </a:graphic>
      </p:graphicFrame>
      <p:sp>
        <p:nvSpPr>
          <p:cNvPr id="12" name="正方形/長方形 11"/>
          <p:cNvSpPr/>
          <p:nvPr/>
        </p:nvSpPr>
        <p:spPr>
          <a:xfrm>
            <a:off x="0" y="4302667"/>
            <a:ext cx="5588759"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r>
              <a:rPr kumimoji="1" lang="ja-JP" altLang="en-US" sz="1600" dirty="0" smtClean="0">
                <a:latin typeface="Meiryo UI" panose="020B0604030504040204" pitchFamily="50" charset="-128"/>
                <a:ea typeface="Meiryo UI" panose="020B0604030504040204" pitchFamily="50" charset="-128"/>
              </a:rPr>
              <a:t>（参考）第</a:t>
            </a:r>
            <a:r>
              <a:rPr kumimoji="1" lang="en-US" altLang="ja-JP" sz="1600" dirty="0" smtClean="0">
                <a:latin typeface="Meiryo UI" panose="020B0604030504040204" pitchFamily="50" charset="-128"/>
                <a:ea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rPr>
              <a:t>次大阪府健康増進計画の最終評価の方法</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475403286"/>
              </p:ext>
            </p:extLst>
          </p:nvPr>
        </p:nvGraphicFramePr>
        <p:xfrm>
          <a:off x="742160" y="4668509"/>
          <a:ext cx="8140699" cy="1716833"/>
        </p:xfrm>
        <a:graphic>
          <a:graphicData uri="http://schemas.openxmlformats.org/drawingml/2006/table">
            <a:tbl>
              <a:tblPr firstRow="1" firstCol="1" bandRow="1">
                <a:tableStyleId>{5940675A-B579-460E-94D1-54222C63F5DA}</a:tableStyleId>
              </a:tblPr>
              <a:tblGrid>
                <a:gridCol w="585634">
                  <a:extLst>
                    <a:ext uri="{9D8B030D-6E8A-4147-A177-3AD203B41FA5}">
                      <a16:colId xmlns:a16="http://schemas.microsoft.com/office/drawing/2014/main" val="3122377957"/>
                    </a:ext>
                  </a:extLst>
                </a:gridCol>
                <a:gridCol w="7555065">
                  <a:extLst>
                    <a:ext uri="{9D8B030D-6E8A-4147-A177-3AD203B41FA5}">
                      <a16:colId xmlns:a16="http://schemas.microsoft.com/office/drawing/2014/main" val="583420415"/>
                    </a:ext>
                  </a:extLst>
                </a:gridCol>
              </a:tblGrid>
              <a:tr h="259760">
                <a:tc>
                  <a:txBody>
                    <a:bodyPr/>
                    <a:lstStyle/>
                    <a:p>
                      <a:pPr algn="ctr">
                        <a:lnSpc>
                          <a:spcPts val="1500"/>
                        </a:lnSpc>
                        <a:spcAft>
                          <a:spcPts val="0"/>
                        </a:spcAft>
                      </a:pPr>
                      <a:r>
                        <a:rPr lang="ja-JP" sz="1200" kern="100" dirty="0">
                          <a:effectLst/>
                          <a:latin typeface="Meiryo UI" panose="020B0604030504040204" pitchFamily="50" charset="-128"/>
                          <a:ea typeface="Meiryo UI" panose="020B0604030504040204" pitchFamily="50" charset="-128"/>
                        </a:rPr>
                        <a:t>区分</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ctr">
                        <a:lnSpc>
                          <a:spcPts val="1500"/>
                        </a:lnSpc>
                        <a:spcAft>
                          <a:spcPts val="0"/>
                        </a:spcAft>
                      </a:pPr>
                      <a:r>
                        <a:rPr lang="ja-JP" sz="1200" kern="100" dirty="0">
                          <a:effectLst/>
                          <a:latin typeface="Meiryo UI" panose="020B0604030504040204" pitchFamily="50" charset="-128"/>
                          <a:ea typeface="Meiryo UI" panose="020B0604030504040204" pitchFamily="50" charset="-128"/>
                        </a:rPr>
                        <a:t>基準</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extLst>
                  <a:ext uri="{0D108BD9-81ED-4DB2-BD59-A6C34878D82A}">
                    <a16:rowId xmlns:a16="http://schemas.microsoft.com/office/drawing/2014/main" val="2787644707"/>
                  </a:ext>
                </a:extLst>
              </a:tr>
              <a:tr h="303199">
                <a:tc>
                  <a:txBody>
                    <a:bodyPr/>
                    <a:lstStyle/>
                    <a:p>
                      <a:pPr algn="ctr">
                        <a:lnSpc>
                          <a:spcPts val="1500"/>
                        </a:lnSpc>
                        <a:spcAft>
                          <a:spcPts val="0"/>
                        </a:spcAft>
                      </a:pPr>
                      <a:r>
                        <a:rPr lang="ja-JP" sz="1200" kern="100" dirty="0">
                          <a:effectLst/>
                          <a:latin typeface="Meiryo UI" panose="020B0604030504040204" pitchFamily="50" charset="-128"/>
                          <a:ea typeface="Meiryo UI" panose="020B0604030504040204" pitchFamily="50" charset="-128"/>
                        </a:rPr>
                        <a:t>Ａ</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marL="0" marR="0" lvl="0" indent="0" algn="just" defTabSz="914400" rtl="0" eaLnBrk="1" fontAlgn="auto" latinLnBrk="0" hangingPunct="1">
                        <a:lnSpc>
                          <a:spcPts val="1500"/>
                        </a:lnSpc>
                        <a:spcBef>
                          <a:spcPts val="0"/>
                        </a:spcBef>
                        <a:spcAft>
                          <a:spcPts val="0"/>
                        </a:spcAft>
                        <a:buClrTx/>
                        <a:buSzTx/>
                        <a:buFontTx/>
                        <a:buNone/>
                        <a:tabLst/>
                        <a:defRPr/>
                      </a:pPr>
                      <a:r>
                        <a:rPr lang="ja-JP" altLang="en-US" sz="1200" kern="100" dirty="0" smtClean="0">
                          <a:solidFill>
                            <a:schemeClr val="tx1"/>
                          </a:solidFill>
                          <a:effectLst/>
                          <a:latin typeface="Meiryo UI" panose="020B0604030504040204" pitchFamily="50" charset="-128"/>
                          <a:ea typeface="Meiryo UI" panose="020B0604030504040204" pitchFamily="50" charset="-128"/>
                        </a:rPr>
                        <a:t>目標値に達した、</a:t>
                      </a:r>
                      <a:r>
                        <a:rPr lang="ja-JP" altLang="ja-JP" sz="1200" kern="100" dirty="0" smtClean="0">
                          <a:solidFill>
                            <a:schemeClr val="tx1"/>
                          </a:solidFill>
                          <a:effectLst/>
                          <a:latin typeface="Meiryo UI" panose="020B0604030504040204" pitchFamily="50" charset="-128"/>
                          <a:ea typeface="Meiryo UI" panose="020B0604030504040204" pitchFamily="50" charset="-128"/>
                        </a:rPr>
                        <a:t>または計画終了時点</a:t>
                      </a:r>
                      <a:r>
                        <a:rPr lang="ja-JP" altLang="en-US" sz="1200" kern="100" dirty="0" smtClean="0">
                          <a:solidFill>
                            <a:schemeClr val="tx1"/>
                          </a:solidFill>
                          <a:effectLst/>
                          <a:latin typeface="Meiryo UI" panose="020B0604030504040204" pitchFamily="50" charset="-128"/>
                          <a:ea typeface="Meiryo UI" panose="020B0604030504040204" pitchFamily="50" charset="-128"/>
                        </a:rPr>
                        <a:t>ま</a:t>
                      </a:r>
                      <a:r>
                        <a:rPr lang="ja-JP" altLang="ja-JP" sz="1200" kern="100" dirty="0" smtClean="0">
                          <a:solidFill>
                            <a:schemeClr val="tx1"/>
                          </a:solidFill>
                          <a:effectLst/>
                          <a:latin typeface="Meiryo UI" panose="020B0604030504040204" pitchFamily="50" charset="-128"/>
                          <a:ea typeface="Meiryo UI" panose="020B0604030504040204" pitchFamily="50" charset="-128"/>
                        </a:rPr>
                        <a:t>で</a:t>
                      </a:r>
                      <a:r>
                        <a:rPr lang="ja-JP" altLang="en-US" sz="1200" kern="100" dirty="0" smtClean="0">
                          <a:solidFill>
                            <a:schemeClr val="tx1"/>
                          </a:solidFill>
                          <a:effectLst/>
                          <a:latin typeface="Meiryo UI" panose="020B0604030504040204" pitchFamily="50" charset="-128"/>
                          <a:ea typeface="Meiryo UI" panose="020B0604030504040204" pitchFamily="50" charset="-128"/>
                        </a:rPr>
                        <a:t>直線的に推移すると仮定して目標値に達すると</a:t>
                      </a:r>
                      <a:r>
                        <a:rPr lang="ja-JP" altLang="ja-JP" sz="1200" kern="100" dirty="0" smtClean="0">
                          <a:solidFill>
                            <a:schemeClr val="tx1"/>
                          </a:solidFill>
                          <a:effectLst/>
                          <a:latin typeface="Meiryo UI" panose="020B0604030504040204" pitchFamily="50" charset="-128"/>
                          <a:ea typeface="Meiryo UI" panose="020B0604030504040204" pitchFamily="50" charset="-128"/>
                        </a:rPr>
                        <a:t>見込まれる</a:t>
                      </a:r>
                      <a:endParaRPr lang="ja-JP" altLang="en-US" sz="1200" kern="100" dirty="0" smtClean="0">
                        <a:solidFill>
                          <a:schemeClr val="tx1"/>
                        </a:solidFill>
                        <a:effectLst/>
                        <a:latin typeface="Meiryo UI" panose="020B0604030504040204" pitchFamily="50" charset="-128"/>
                        <a:ea typeface="Meiryo UI" panose="020B0604030504040204" pitchFamily="50" charset="-128"/>
                      </a:endParaRPr>
                    </a:p>
                    <a:p>
                      <a:pPr algn="just">
                        <a:lnSpc>
                          <a:spcPts val="1500"/>
                        </a:lnSpc>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rPr>
                        <a:t>（目標値を達成、全国の動向は考慮しない）</a:t>
                      </a:r>
                    </a:p>
                  </a:txBody>
                  <a:tcPr marL="53975" marR="53975" marT="0" marB="0" anchor="ctr">
                    <a:solidFill>
                      <a:schemeClr val="bg1"/>
                    </a:solidFill>
                  </a:tcPr>
                </a:tc>
                <a:extLst>
                  <a:ext uri="{0D108BD9-81ED-4DB2-BD59-A6C34878D82A}">
                    <a16:rowId xmlns:a16="http://schemas.microsoft.com/office/drawing/2014/main" val="3878247158"/>
                  </a:ext>
                </a:extLst>
              </a:tr>
              <a:tr h="366270">
                <a:tc>
                  <a:txBody>
                    <a:bodyPr/>
                    <a:lstStyle/>
                    <a:p>
                      <a:pPr algn="ctr">
                        <a:lnSpc>
                          <a:spcPts val="1500"/>
                        </a:lnSpc>
                        <a:spcAft>
                          <a:spcPts val="0"/>
                        </a:spcAft>
                      </a:pPr>
                      <a:r>
                        <a:rPr lang="ja-JP" sz="1200" kern="100" dirty="0">
                          <a:effectLst/>
                          <a:latin typeface="Meiryo UI" panose="020B0604030504040204" pitchFamily="50" charset="-128"/>
                          <a:ea typeface="Meiryo UI" panose="020B0604030504040204" pitchFamily="50" charset="-128"/>
                        </a:rPr>
                        <a:t>Ｂ</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just">
                        <a:lnSpc>
                          <a:spcPts val="1500"/>
                        </a:lnSpc>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rPr>
                        <a:t>目標値に達していないが、改善傾向にある</a:t>
                      </a:r>
                    </a:p>
                    <a:p>
                      <a:pPr algn="just">
                        <a:lnSpc>
                          <a:spcPts val="1500"/>
                        </a:lnSpc>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rPr>
                        <a:t>（全国よりも改善傾向が強い</a:t>
                      </a:r>
                      <a:r>
                        <a:rPr lang="en-US" altLang="ja-JP" sz="1200" kern="100" dirty="0" smtClean="0">
                          <a:solidFill>
                            <a:schemeClr val="tx1"/>
                          </a:solidFill>
                          <a:effectLst/>
                          <a:latin typeface="Meiryo UI" panose="020B0604030504040204" pitchFamily="50" charset="-128"/>
                          <a:ea typeface="Meiryo UI" panose="020B0604030504040204" pitchFamily="50" charset="-128"/>
                        </a:rPr>
                        <a:t>/</a:t>
                      </a:r>
                      <a:r>
                        <a:rPr lang="ja-JP" altLang="en-US" sz="1200" kern="100" dirty="0" smtClean="0">
                          <a:solidFill>
                            <a:schemeClr val="tx1"/>
                          </a:solidFill>
                          <a:effectLst/>
                          <a:latin typeface="Meiryo UI" panose="020B0604030504040204" pitchFamily="50" charset="-128"/>
                          <a:ea typeface="Meiryo UI" panose="020B0604030504040204" pitchFamily="50" charset="-128"/>
                        </a:rPr>
                        <a:t>目標到達度</a:t>
                      </a:r>
                      <a:r>
                        <a:rPr lang="en-US" altLang="ja-JP" sz="1200" kern="100" dirty="0" smtClean="0">
                          <a:solidFill>
                            <a:schemeClr val="tx1"/>
                          </a:solidFill>
                          <a:effectLst/>
                          <a:latin typeface="Meiryo UI" panose="020B0604030504040204" pitchFamily="50" charset="-128"/>
                          <a:ea typeface="Meiryo UI" panose="020B0604030504040204" pitchFamily="50" charset="-128"/>
                        </a:rPr>
                        <a:t>50%</a:t>
                      </a:r>
                      <a:r>
                        <a:rPr lang="ja-JP" altLang="en-US" sz="1200" kern="100" dirty="0" smtClean="0">
                          <a:solidFill>
                            <a:schemeClr val="tx1"/>
                          </a:solidFill>
                          <a:effectLst/>
                          <a:latin typeface="Meiryo UI" panose="020B0604030504040204" pitchFamily="50" charset="-128"/>
                          <a:ea typeface="Meiryo UI" panose="020B0604030504040204" pitchFamily="50" charset="-128"/>
                        </a:rPr>
                        <a:t>以上</a:t>
                      </a:r>
                      <a:r>
                        <a:rPr lang="en-US" altLang="ja-JP" sz="1200" kern="100" dirty="0" smtClean="0">
                          <a:solidFill>
                            <a:schemeClr val="tx1"/>
                          </a:solidFill>
                          <a:effectLst/>
                          <a:latin typeface="Meiryo UI" panose="020B0604030504040204" pitchFamily="50" charset="-128"/>
                          <a:ea typeface="Meiryo UI" panose="020B0604030504040204" pitchFamily="50" charset="-128"/>
                        </a:rPr>
                        <a:t>※</a:t>
                      </a:r>
                      <a:r>
                        <a:rPr lang="ja-JP" altLang="en-US" sz="1200" kern="100" dirty="0" smtClean="0">
                          <a:solidFill>
                            <a:schemeClr val="tx1"/>
                          </a:solidFill>
                          <a:effectLst/>
                          <a:latin typeface="Meiryo UI" panose="020B0604030504040204" pitchFamily="50" charset="-128"/>
                          <a:ea typeface="Meiryo UI" panose="020B0604030504040204" pitchFamily="50" charset="-128"/>
                        </a:rPr>
                        <a:t>）</a:t>
                      </a:r>
                    </a:p>
                  </a:txBody>
                  <a:tcPr marL="53975" marR="53975" marT="0" marB="0" anchor="ctr">
                    <a:solidFill>
                      <a:schemeClr val="bg1"/>
                    </a:solidFill>
                  </a:tcPr>
                </a:tc>
                <a:extLst>
                  <a:ext uri="{0D108BD9-81ED-4DB2-BD59-A6C34878D82A}">
                    <a16:rowId xmlns:a16="http://schemas.microsoft.com/office/drawing/2014/main" val="1789323016"/>
                  </a:ext>
                </a:extLst>
              </a:tr>
              <a:tr h="303199">
                <a:tc>
                  <a:txBody>
                    <a:bodyPr/>
                    <a:lstStyle/>
                    <a:p>
                      <a:pPr algn="ctr">
                        <a:lnSpc>
                          <a:spcPts val="1500"/>
                        </a:lnSpc>
                        <a:spcAft>
                          <a:spcPts val="0"/>
                        </a:spcAft>
                      </a:pPr>
                      <a:r>
                        <a:rPr lang="ja-JP" sz="1200" kern="100" dirty="0">
                          <a:effectLst/>
                          <a:latin typeface="Meiryo UI" panose="020B0604030504040204" pitchFamily="50" charset="-128"/>
                          <a:ea typeface="Meiryo UI" panose="020B0604030504040204" pitchFamily="50" charset="-128"/>
                        </a:rPr>
                        <a:t>Ｃ</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just">
                        <a:lnSpc>
                          <a:spcPts val="1500"/>
                        </a:lnSpc>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rPr>
                        <a:t>変わらない</a:t>
                      </a:r>
                    </a:p>
                    <a:p>
                      <a:pPr algn="just">
                        <a:lnSpc>
                          <a:spcPts val="1500"/>
                        </a:lnSpc>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rPr>
                        <a:t>（全国よりも改善傾向が弱い</a:t>
                      </a:r>
                      <a:r>
                        <a:rPr lang="en-US" altLang="ja-JP" sz="1200" kern="100" dirty="0" smtClean="0">
                          <a:solidFill>
                            <a:schemeClr val="tx1"/>
                          </a:solidFill>
                          <a:effectLst/>
                          <a:latin typeface="Meiryo UI" panose="020B0604030504040204" pitchFamily="50" charset="-128"/>
                          <a:ea typeface="Meiryo UI" panose="020B0604030504040204" pitchFamily="50" charset="-128"/>
                        </a:rPr>
                        <a:t>/</a:t>
                      </a:r>
                      <a:r>
                        <a:rPr lang="ja-JP" altLang="en-US" sz="1200" kern="100" dirty="0" smtClean="0">
                          <a:solidFill>
                            <a:schemeClr val="tx1"/>
                          </a:solidFill>
                          <a:effectLst/>
                          <a:latin typeface="Meiryo UI" panose="020B0604030504040204" pitchFamily="50" charset="-128"/>
                          <a:ea typeface="Meiryo UI" panose="020B0604030504040204" pitchFamily="50" charset="-128"/>
                        </a:rPr>
                        <a:t>目標到達度</a:t>
                      </a:r>
                      <a:r>
                        <a:rPr lang="en-US" altLang="ja-JP" sz="1200" kern="100" dirty="0" smtClean="0">
                          <a:solidFill>
                            <a:schemeClr val="tx1"/>
                          </a:solidFill>
                          <a:effectLst/>
                          <a:latin typeface="Meiryo UI" panose="020B0604030504040204" pitchFamily="50" charset="-128"/>
                          <a:ea typeface="Meiryo UI" panose="020B0604030504040204" pitchFamily="50" charset="-128"/>
                        </a:rPr>
                        <a:t>50%</a:t>
                      </a:r>
                      <a:r>
                        <a:rPr lang="ja-JP" altLang="en-US" sz="1200" kern="100" dirty="0" smtClean="0">
                          <a:solidFill>
                            <a:schemeClr val="tx1"/>
                          </a:solidFill>
                          <a:effectLst/>
                          <a:latin typeface="Meiryo UI" panose="020B0604030504040204" pitchFamily="50" charset="-128"/>
                          <a:ea typeface="Meiryo UI" panose="020B0604030504040204" pitchFamily="50" charset="-128"/>
                        </a:rPr>
                        <a:t>未満</a:t>
                      </a:r>
                      <a:r>
                        <a:rPr lang="en-US" altLang="ja-JP" sz="1200" kern="100" dirty="0" smtClean="0">
                          <a:solidFill>
                            <a:schemeClr val="tx1"/>
                          </a:solidFill>
                          <a:effectLst/>
                          <a:latin typeface="Meiryo UI" panose="020B0604030504040204" pitchFamily="50" charset="-128"/>
                          <a:ea typeface="Meiryo UI" panose="020B0604030504040204" pitchFamily="50" charset="-128"/>
                        </a:rPr>
                        <a:t>※</a:t>
                      </a:r>
                      <a:r>
                        <a:rPr lang="ja-JP" altLang="en-US" sz="1200" kern="100" dirty="0" smtClean="0">
                          <a:solidFill>
                            <a:schemeClr val="tx1"/>
                          </a:solidFill>
                          <a:effectLst/>
                          <a:latin typeface="Meiryo UI" panose="020B0604030504040204" pitchFamily="50" charset="-128"/>
                          <a:ea typeface="Meiryo UI" panose="020B0604030504040204" pitchFamily="50" charset="-128"/>
                        </a:rPr>
                        <a:t>）</a:t>
                      </a:r>
                    </a:p>
                  </a:txBody>
                  <a:tcPr marL="53975" marR="53975" marT="0" marB="0" anchor="ctr">
                    <a:solidFill>
                      <a:schemeClr val="bg1"/>
                    </a:solidFill>
                  </a:tcPr>
                </a:tc>
                <a:extLst>
                  <a:ext uri="{0D108BD9-81ED-4DB2-BD59-A6C34878D82A}">
                    <a16:rowId xmlns:a16="http://schemas.microsoft.com/office/drawing/2014/main" val="3814136274"/>
                  </a:ext>
                </a:extLst>
              </a:tr>
              <a:tr h="334853">
                <a:tc>
                  <a:txBody>
                    <a:bodyPr/>
                    <a:lstStyle/>
                    <a:p>
                      <a:pPr algn="ctr">
                        <a:lnSpc>
                          <a:spcPts val="1500"/>
                        </a:lnSpc>
                        <a:spcAft>
                          <a:spcPts val="0"/>
                        </a:spcAft>
                      </a:pPr>
                      <a:r>
                        <a:rPr lang="ja-JP" sz="1200" kern="100" dirty="0">
                          <a:effectLst/>
                          <a:latin typeface="Meiryo UI" panose="020B0604030504040204" pitchFamily="50" charset="-128"/>
                          <a:ea typeface="Meiryo UI" panose="020B0604030504040204" pitchFamily="50" charset="-128"/>
                        </a:rPr>
                        <a:t>Ｄ</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just">
                        <a:lnSpc>
                          <a:spcPts val="1500"/>
                        </a:lnSpc>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rPr>
                        <a:t>悪化している</a:t>
                      </a:r>
                    </a:p>
                    <a:p>
                      <a:pPr algn="just">
                        <a:lnSpc>
                          <a:spcPts val="1500"/>
                        </a:lnSpc>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rPr>
                        <a:t>（悪化している、全国の動向は考慮しない）</a:t>
                      </a:r>
                    </a:p>
                  </a:txBody>
                  <a:tcPr marL="53975" marR="53975" marT="0" marB="0" anchor="ctr">
                    <a:solidFill>
                      <a:schemeClr val="bg1"/>
                    </a:solidFill>
                  </a:tcPr>
                </a:tc>
                <a:extLst>
                  <a:ext uri="{0D108BD9-81ED-4DB2-BD59-A6C34878D82A}">
                    <a16:rowId xmlns:a16="http://schemas.microsoft.com/office/drawing/2014/main" val="3277657310"/>
                  </a:ext>
                </a:extLst>
              </a:tr>
            </a:tbl>
          </a:graphicData>
        </a:graphic>
      </p:graphicFrame>
      <p:sp>
        <p:nvSpPr>
          <p:cNvPr id="15" name="正方形/長方形 14"/>
          <p:cNvSpPr/>
          <p:nvPr/>
        </p:nvSpPr>
        <p:spPr>
          <a:xfrm>
            <a:off x="605683" y="6396335"/>
            <a:ext cx="6896303"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全国で同様の数値を取得できない場合は、目標値までどの程度近づいたか（目標到達度）により評価した</a:t>
            </a:r>
          </a:p>
          <a:p>
            <a:r>
              <a:rPr kumimoji="1" lang="ja-JP" altLang="en-US" sz="1200" dirty="0" smtClean="0">
                <a:solidFill>
                  <a:schemeClr val="tx1"/>
                </a:solidFill>
                <a:latin typeface="Meiryo UI" panose="020B0604030504040204" pitchFamily="50" charset="-128"/>
                <a:ea typeface="Meiryo UI" panose="020B0604030504040204" pitchFamily="50" charset="-128"/>
              </a:rPr>
              <a:t>　　目標</a:t>
            </a:r>
            <a:r>
              <a:rPr kumimoji="1" lang="ja-JP" altLang="en-US" sz="1200" dirty="0">
                <a:solidFill>
                  <a:schemeClr val="tx1"/>
                </a:solidFill>
                <a:latin typeface="Meiryo UI" panose="020B0604030504040204" pitchFamily="50" charset="-128"/>
                <a:ea typeface="Meiryo UI" panose="020B0604030504040204" pitchFamily="50" charset="-128"/>
              </a:rPr>
              <a:t>到達度＝（評価時実測値</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策定時実測値）</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（目標値</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策定時</a:t>
            </a:r>
            <a:r>
              <a:rPr kumimoji="1" lang="ja-JP" altLang="en-US" sz="1200" dirty="0">
                <a:latin typeface="Meiryo UI" panose="020B0604030504040204" pitchFamily="50" charset="-128"/>
                <a:ea typeface="Meiryo UI" panose="020B0604030504040204" pitchFamily="50" charset="-128"/>
              </a:rPr>
              <a:t>実測値</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545084724"/>
              </p:ext>
            </p:extLst>
          </p:nvPr>
        </p:nvGraphicFramePr>
        <p:xfrm>
          <a:off x="6413675"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smtClean="0">
                          <a:latin typeface="BIZ UDPゴシック" panose="020B0400000000000000" pitchFamily="50" charset="-128"/>
                          <a:ea typeface="BIZ UDPゴシック" panose="020B0400000000000000" pitchFamily="50" charset="-128"/>
                        </a:rPr>
                        <a:t>資料２－２</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smtClean="0">
                          <a:latin typeface="BIZ UDPゴシック" panose="020B0400000000000000" pitchFamily="50" charset="-128"/>
                          <a:ea typeface="BIZ UDPゴシック" panose="020B0400000000000000" pitchFamily="50" charset="-128"/>
                        </a:rPr>
                        <a:t>令和５年３月</a:t>
                      </a:r>
                      <a:r>
                        <a:rPr kumimoji="1" lang="en-US" altLang="ja-JP" sz="1000" spc="0" dirty="0" smtClean="0">
                          <a:latin typeface="BIZ UDPゴシック" panose="020B0400000000000000" pitchFamily="50" charset="-128"/>
                          <a:ea typeface="BIZ UDPゴシック" panose="020B0400000000000000" pitchFamily="50" charset="-128"/>
                        </a:rPr>
                        <a:t>22</a:t>
                      </a:r>
                      <a:r>
                        <a:rPr kumimoji="1" lang="ja-JP" altLang="en-US" sz="1000" spc="0" dirty="0" smtClean="0">
                          <a:latin typeface="BIZ UDPゴシック" panose="020B0400000000000000" pitchFamily="50" charset="-128"/>
                          <a:ea typeface="BIZ UDPゴシック" panose="020B0400000000000000" pitchFamily="50" charset="-128"/>
                        </a:rPr>
                        <a:t>日</a:t>
                      </a:r>
                      <a:endParaRPr kumimoji="1" lang="en-US" altLang="ja-JP" sz="1000" spc="0" dirty="0" smtClean="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smtClean="0">
                          <a:latin typeface="BIZ UDPゴシック" panose="020B0400000000000000" pitchFamily="50" charset="-128"/>
                          <a:ea typeface="BIZ UDPゴシック" panose="020B0400000000000000" pitchFamily="50" charset="-128"/>
                        </a:rPr>
                        <a:t>令和</a:t>
                      </a:r>
                      <a:r>
                        <a:rPr lang="en-US" altLang="ja-JP" sz="1000" spc="0" dirty="0" smtClean="0">
                          <a:latin typeface="BIZ UDPゴシック" panose="020B0400000000000000" pitchFamily="50" charset="-128"/>
                          <a:ea typeface="BIZ UDPゴシック" panose="020B0400000000000000" pitchFamily="50" charset="-128"/>
                        </a:rPr>
                        <a:t>4</a:t>
                      </a:r>
                      <a:r>
                        <a:rPr lang="ja-JP" altLang="en-US" sz="1000" spc="0" dirty="0" smtClean="0">
                          <a:latin typeface="BIZ UDPゴシック" panose="020B0400000000000000" pitchFamily="50" charset="-128"/>
                          <a:ea typeface="BIZ UDPゴシック" panose="020B0400000000000000" pitchFamily="50" charset="-128"/>
                        </a:rPr>
                        <a:t>年度第１回</a:t>
                      </a:r>
                      <a:endParaRPr lang="en-US" altLang="ja-JP" sz="1000" spc="0" dirty="0" smtClean="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smtClean="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smtClean="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1821927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b="1" dirty="0" smtClean="0">
                <a:solidFill>
                  <a:schemeClr val="bg1"/>
                </a:solidFill>
                <a:latin typeface="BIZ UDPゴシック" panose="020B0400000000000000" pitchFamily="50" charset="-128"/>
                <a:ea typeface="BIZ UDPゴシック" panose="020B0400000000000000" pitchFamily="50" charset="-128"/>
              </a:rPr>
              <a:t>第３次大阪府健康増進計画</a:t>
            </a:r>
            <a:r>
              <a:rPr kumimoji="1" lang="ja-JP" altLang="en-US"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smtClean="0">
                <a:solidFill>
                  <a:schemeClr val="bg1"/>
                </a:solidFill>
                <a:latin typeface="BIZ UDPゴシック" panose="020B0400000000000000" pitchFamily="50" charset="-128"/>
                <a:ea typeface="BIZ UDPゴシック" panose="020B0400000000000000" pitchFamily="50" charset="-128"/>
              </a:rPr>
              <a:t>現行計画）の最終評価の方法</a:t>
            </a:r>
            <a:r>
              <a:rPr kumimoji="1" lang="ja-JP" altLang="en-US" b="1" smtClean="0">
                <a:solidFill>
                  <a:schemeClr val="bg1"/>
                </a:solidFill>
                <a:latin typeface="BIZ UDPゴシック" panose="020B0400000000000000" pitchFamily="50" charset="-128"/>
                <a:ea typeface="BIZ UDPゴシック" panose="020B0400000000000000" pitchFamily="50" charset="-128"/>
              </a:rPr>
              <a:t>について</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4" name="テキスト ボックス 3"/>
          <p:cNvSpPr txBox="1"/>
          <p:nvPr/>
        </p:nvSpPr>
        <p:spPr>
          <a:xfrm>
            <a:off x="101275" y="521359"/>
            <a:ext cx="8871045" cy="830997"/>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a:t>
            </a:r>
            <a:r>
              <a:rPr kumimoji="1" lang="ja-JP" altLang="en-US" sz="1600" b="1" u="sng" dirty="0" smtClean="0">
                <a:latin typeface="Meiryo UI" panose="020B0604030504040204" pitchFamily="50" charset="-128"/>
                <a:ea typeface="Meiryo UI" panose="020B0604030504040204" pitchFamily="50" charset="-128"/>
              </a:rPr>
              <a:t>府</a:t>
            </a:r>
            <a:r>
              <a:rPr kumimoji="1" lang="ja-JP" altLang="en-US" sz="1600" b="1" u="sng" dirty="0">
                <a:latin typeface="Meiryo UI" panose="020B0604030504040204" pitchFamily="50" charset="-128"/>
                <a:ea typeface="Meiryo UI" panose="020B0604030504040204" pitchFamily="50" charset="-128"/>
              </a:rPr>
              <a:t>独自のアンケート調査を出典にベース値を設定した</a:t>
            </a:r>
            <a:r>
              <a:rPr kumimoji="1" lang="ja-JP" altLang="en-US" sz="1600" b="1" u="sng" dirty="0" smtClean="0">
                <a:latin typeface="Meiryo UI" panose="020B0604030504040204" pitchFamily="50" charset="-128"/>
                <a:ea typeface="Meiryo UI" panose="020B0604030504040204" pitchFamily="50" charset="-128"/>
              </a:rPr>
              <a:t>指標</a:t>
            </a:r>
            <a:endParaRPr kumimoji="1" lang="en-US" altLang="ja-JP" sz="1600" b="1" u="sng"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同じ</a:t>
            </a:r>
            <a:r>
              <a:rPr kumimoji="1" lang="ja-JP" altLang="en-US" sz="1600" dirty="0">
                <a:latin typeface="Meiryo UI" panose="020B0604030504040204" pitchFamily="50" charset="-128"/>
                <a:ea typeface="Meiryo UI" panose="020B0604030504040204" pitchFamily="50" charset="-128"/>
              </a:rPr>
              <a:t>対象・方法での調査を実施</a:t>
            </a:r>
            <a:r>
              <a:rPr kumimoji="1" lang="ja-JP" altLang="en-US" sz="1600" dirty="0" smtClean="0">
                <a:latin typeface="Meiryo UI" panose="020B0604030504040204" pitchFamily="50" charset="-128"/>
                <a:ea typeface="Meiryo UI" panose="020B0604030504040204" pitchFamily="50" charset="-128"/>
              </a:rPr>
              <a:t>することが困難</a:t>
            </a:r>
            <a:r>
              <a:rPr kumimoji="1" lang="ja-JP" altLang="en-US" sz="1600" dirty="0">
                <a:latin typeface="Meiryo UI" panose="020B0604030504040204" pitchFamily="50" charset="-128"/>
                <a:ea typeface="Meiryo UI" panose="020B0604030504040204" pitchFamily="50" charset="-128"/>
              </a:rPr>
              <a:t>であるものは、令和５年１月に実施</a:t>
            </a:r>
            <a:r>
              <a:rPr lang="ja-JP" altLang="en-US" sz="1600" dirty="0">
                <a:latin typeface="Meiryo UI" panose="020B0604030504040204" pitchFamily="50" charset="-128"/>
                <a:ea typeface="Meiryo UI" panose="020B0604030504040204" pitchFamily="50" charset="-128"/>
              </a:rPr>
              <a:t>した</a:t>
            </a:r>
            <a:r>
              <a:rPr kumimoji="1" lang="ja-JP" altLang="en-US" sz="1600" dirty="0">
                <a:latin typeface="Meiryo UI" panose="020B0604030504040204" pitchFamily="50" charset="-128"/>
                <a:ea typeface="Meiryo UI" panose="020B0604030504040204" pitchFamily="50" charset="-128"/>
              </a:rPr>
              <a:t>府健康づくり</a:t>
            </a:r>
            <a:r>
              <a:rPr kumimoji="1" lang="ja-JP" altLang="en-US" sz="1600" dirty="0" smtClean="0">
                <a:latin typeface="Meiryo UI" panose="020B0604030504040204" pitchFamily="50" charset="-128"/>
                <a:ea typeface="Meiryo UI" panose="020B0604030504040204" pitchFamily="50" charset="-128"/>
              </a:rPr>
              <a:t>実態</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調査</a:t>
            </a:r>
            <a:r>
              <a:rPr kumimoji="1" lang="ja-JP" altLang="en-US" sz="1600" dirty="0">
                <a:latin typeface="Meiryo UI" panose="020B0604030504040204" pitchFamily="50" charset="-128"/>
                <a:ea typeface="Meiryo UI" panose="020B0604030504040204" pitchFamily="50" charset="-128"/>
              </a:rPr>
              <a:t>により評価を行う</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351222872"/>
              </p:ext>
            </p:extLst>
          </p:nvPr>
        </p:nvGraphicFramePr>
        <p:xfrm>
          <a:off x="115356" y="2171136"/>
          <a:ext cx="8856964" cy="2598587"/>
        </p:xfrm>
        <a:graphic>
          <a:graphicData uri="http://schemas.openxmlformats.org/drawingml/2006/table">
            <a:tbl>
              <a:tblPr firstRow="1" bandRow="1">
                <a:tableStyleId>{5940675A-B579-460E-94D1-54222C63F5DA}</a:tableStyleId>
              </a:tblPr>
              <a:tblGrid>
                <a:gridCol w="1972751">
                  <a:extLst>
                    <a:ext uri="{9D8B030D-6E8A-4147-A177-3AD203B41FA5}">
                      <a16:colId xmlns:a16="http://schemas.microsoft.com/office/drawing/2014/main" val="3055986624"/>
                    </a:ext>
                  </a:extLst>
                </a:gridCol>
                <a:gridCol w="2197290">
                  <a:extLst>
                    <a:ext uri="{9D8B030D-6E8A-4147-A177-3AD203B41FA5}">
                      <a16:colId xmlns:a16="http://schemas.microsoft.com/office/drawing/2014/main" val="3757322035"/>
                    </a:ext>
                  </a:extLst>
                </a:gridCol>
                <a:gridCol w="2442299">
                  <a:extLst>
                    <a:ext uri="{9D8B030D-6E8A-4147-A177-3AD203B41FA5}">
                      <a16:colId xmlns:a16="http://schemas.microsoft.com/office/drawing/2014/main" val="1748277209"/>
                    </a:ext>
                  </a:extLst>
                </a:gridCol>
                <a:gridCol w="2244624">
                  <a:extLst>
                    <a:ext uri="{9D8B030D-6E8A-4147-A177-3AD203B41FA5}">
                      <a16:colId xmlns:a16="http://schemas.microsoft.com/office/drawing/2014/main" val="3695461916"/>
                    </a:ext>
                  </a:extLst>
                </a:gridCol>
              </a:tblGrid>
              <a:tr h="285106">
                <a:tc>
                  <a:txBody>
                    <a:bodyPr/>
                    <a:lstStyle/>
                    <a:p>
                      <a:pPr algn="ctr"/>
                      <a:r>
                        <a:rPr kumimoji="1" lang="ja-JP" altLang="en-US" sz="1200" dirty="0" smtClean="0">
                          <a:latin typeface="Meiryo UI" panose="020B0604030504040204" pitchFamily="50" charset="-128"/>
                          <a:ea typeface="Meiryo UI" panose="020B0604030504040204" pitchFamily="50" charset="-128"/>
                        </a:rPr>
                        <a:t>指標</a:t>
                      </a:r>
                      <a:endParaRPr kumimoji="1" lang="ja-JP" altLang="en-US" sz="1200" dirty="0">
                        <a:latin typeface="Meiryo UI" panose="020B0604030504040204" pitchFamily="50" charset="-128"/>
                        <a:ea typeface="Meiryo UI" panose="020B0604030504040204" pitchFamily="50" charset="-128"/>
                      </a:endParaRPr>
                    </a:p>
                  </a:txBody>
                  <a:tcPr>
                    <a:solidFill>
                      <a:srgbClr val="FFFF00"/>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府現行計画のベース値</a:t>
                      </a:r>
                      <a:endParaRPr kumimoji="1" lang="ja-JP" altLang="en-US" sz="1200" dirty="0">
                        <a:latin typeface="Meiryo UI" panose="020B0604030504040204" pitchFamily="50" charset="-128"/>
                        <a:ea typeface="Meiryo UI" panose="020B0604030504040204" pitchFamily="50" charset="-128"/>
                      </a:endParaRPr>
                    </a:p>
                  </a:txBody>
                  <a:tcPr>
                    <a:solidFill>
                      <a:srgbClr val="FFFF00"/>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中間評価</a:t>
                      </a:r>
                      <a:endParaRPr kumimoji="1" lang="ja-JP" altLang="en-US" sz="1200" dirty="0">
                        <a:latin typeface="Meiryo UI" panose="020B0604030504040204" pitchFamily="50" charset="-128"/>
                        <a:ea typeface="Meiryo UI" panose="020B0604030504040204" pitchFamily="50" charset="-128"/>
                      </a:endParaRPr>
                    </a:p>
                  </a:txBody>
                  <a:tcPr>
                    <a:solidFill>
                      <a:srgbClr val="FFFF00"/>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最終評価</a:t>
                      </a:r>
                      <a:endParaRPr kumimoji="1" lang="ja-JP" altLang="en-US" sz="1200" dirty="0">
                        <a:latin typeface="Meiryo UI" panose="020B0604030504040204" pitchFamily="50" charset="-128"/>
                        <a:ea typeface="Meiryo UI" panose="020B0604030504040204" pitchFamily="50" charset="-128"/>
                      </a:endParaRPr>
                    </a:p>
                  </a:txBody>
                  <a:tcPr>
                    <a:solidFill>
                      <a:srgbClr val="FFFF00"/>
                    </a:solidFill>
                  </a:tcPr>
                </a:tc>
                <a:extLst>
                  <a:ext uri="{0D108BD9-81ED-4DB2-BD59-A6C34878D82A}">
                    <a16:rowId xmlns:a16="http://schemas.microsoft.com/office/drawing/2014/main" val="3929070040"/>
                  </a:ext>
                </a:extLst>
              </a:tr>
              <a:tr h="240384">
                <a:tc>
                  <a:txBody>
                    <a:bodyPr/>
                    <a:lstStyle/>
                    <a:p>
                      <a:r>
                        <a:rPr kumimoji="1" lang="ja-JP" altLang="en-US" sz="1200" dirty="0" smtClean="0">
                          <a:latin typeface="Meiryo UI" panose="020B0604030504040204" pitchFamily="50" charset="-128"/>
                          <a:ea typeface="Meiryo UI" panose="020B0604030504040204" pitchFamily="50" charset="-128"/>
                        </a:rPr>
                        <a:t>健康への関心</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大阪版健康・栄養調査</a:t>
                      </a:r>
                      <a:r>
                        <a:rPr kumimoji="1" lang="en-US" altLang="ja-JP" sz="1200" dirty="0" smtClean="0">
                          <a:latin typeface="Meiryo UI" panose="020B0604030504040204" pitchFamily="50" charset="-128"/>
                          <a:ea typeface="Meiryo UI" panose="020B0604030504040204" pitchFamily="50" charset="-128"/>
                        </a:rPr>
                        <a:t>(H27)</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n=1858※</a:t>
                      </a:r>
                      <a:r>
                        <a:rPr kumimoji="1" lang="ja-JP" altLang="en-US" sz="1200" dirty="0" smtClean="0">
                          <a:latin typeface="Meiryo UI" panose="020B0604030504040204" pitchFamily="50" charset="-128"/>
                          <a:ea typeface="Meiryo UI" panose="020B0604030504040204" pitchFamily="50" charset="-128"/>
                        </a:rPr>
                        <a:t>成人）</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ネットアンケート（モニター）</a:t>
                      </a:r>
                      <a:r>
                        <a:rPr kumimoji="1" lang="en-US" altLang="ja-JP" sz="1200" dirty="0" smtClean="0">
                          <a:latin typeface="Meiryo UI" panose="020B0604030504040204" pitchFamily="50" charset="-128"/>
                          <a:ea typeface="Meiryo UI" panose="020B0604030504040204" pitchFamily="50" charset="-128"/>
                        </a:rPr>
                        <a:t>(R2)</a:t>
                      </a:r>
                      <a:endParaRPr kumimoji="1" lang="ja-JP" altLang="en-US" sz="1200" dirty="0" smtClean="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府健康づくり実態調査</a:t>
                      </a:r>
                      <a:r>
                        <a:rPr kumimoji="1" lang="en-US" altLang="ja-JP" sz="1200" dirty="0" smtClean="0">
                          <a:latin typeface="Meiryo UI" panose="020B0604030504040204" pitchFamily="50" charset="-128"/>
                          <a:ea typeface="Meiryo UI" panose="020B0604030504040204" pitchFamily="50" charset="-128"/>
                        </a:rPr>
                        <a:t>(R4)</a:t>
                      </a:r>
                      <a:endParaRPr kumimoji="1" lang="ja-JP" altLang="en-US" sz="12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5395712"/>
                  </a:ext>
                </a:extLst>
              </a:tr>
              <a:tr h="0">
                <a:tc>
                  <a:txBody>
                    <a:bodyPr/>
                    <a:lstStyle/>
                    <a:p>
                      <a:r>
                        <a:rPr kumimoji="1" lang="ja-JP" altLang="en-US" sz="1200" dirty="0" smtClean="0">
                          <a:latin typeface="Meiryo UI" panose="020B0604030504040204" pitchFamily="50" charset="-128"/>
                          <a:ea typeface="Meiryo UI" panose="020B0604030504040204" pitchFamily="50" charset="-128"/>
                        </a:rPr>
                        <a:t>運動習慣のある者の割合</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大阪府健康意識調査</a:t>
                      </a:r>
                      <a:r>
                        <a:rPr kumimoji="1" lang="en-US" altLang="ja-JP" sz="1200" dirty="0" smtClean="0">
                          <a:latin typeface="Meiryo UI" panose="020B0604030504040204" pitchFamily="50" charset="-128"/>
                          <a:ea typeface="Meiryo UI" panose="020B0604030504040204" pitchFamily="50" charset="-128"/>
                        </a:rPr>
                        <a:t>(H28)</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n=4557</a:t>
                      </a:r>
                      <a:r>
                        <a:rPr kumimoji="1" lang="ja-JP" altLang="en-US" sz="1200" dirty="0" smtClean="0">
                          <a:latin typeface="Meiryo UI" panose="020B0604030504040204" pitchFamily="50" charset="-128"/>
                          <a:ea typeface="Meiryo UI" panose="020B0604030504040204"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ネットアンケート（モニター）</a:t>
                      </a:r>
                      <a:r>
                        <a:rPr kumimoji="1" lang="en-US" altLang="ja-JP" sz="1200" dirty="0" smtClean="0">
                          <a:latin typeface="Meiryo UI" panose="020B0604030504040204" pitchFamily="50" charset="-128"/>
                          <a:ea typeface="Meiryo UI" panose="020B0604030504040204" pitchFamily="50" charset="-128"/>
                        </a:rPr>
                        <a:t>(R2)</a:t>
                      </a:r>
                      <a:endParaRPr kumimoji="1" lang="ja-JP" altLang="en-US" sz="1200" dirty="0" smtClean="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府健康づくり実態調査</a:t>
                      </a:r>
                      <a:r>
                        <a:rPr kumimoji="1" lang="en-US" altLang="ja-JP" sz="1200" dirty="0" smtClean="0">
                          <a:latin typeface="Meiryo UI" panose="020B0604030504040204" pitchFamily="50" charset="-128"/>
                          <a:ea typeface="Meiryo UI" panose="020B0604030504040204" pitchFamily="50" charset="-128"/>
                        </a:rPr>
                        <a:t>(R4)</a:t>
                      </a:r>
                      <a:endParaRPr kumimoji="1" lang="ja-JP" altLang="en-US" sz="12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53403361"/>
                  </a:ext>
                </a:extLst>
              </a:tr>
              <a:tr h="484681">
                <a:tc>
                  <a:txBody>
                    <a:bodyPr/>
                    <a:lstStyle/>
                    <a:p>
                      <a:r>
                        <a:rPr kumimoji="1" lang="ja-JP" altLang="en-US" sz="1200" dirty="0" smtClean="0">
                          <a:latin typeface="Meiryo UI" panose="020B0604030504040204" pitchFamily="50" charset="-128"/>
                          <a:ea typeface="Meiryo UI" panose="020B0604030504040204" pitchFamily="50" charset="-128"/>
                        </a:rPr>
                        <a:t>過去１年間に歯科健診を</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受診した者の割合</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rPr>
                        <a:t>大阪府健康意識調査</a:t>
                      </a:r>
                      <a:r>
                        <a:rPr kumimoji="1" lang="en-US" altLang="ja-JP" sz="1200" dirty="0" smtClean="0">
                          <a:latin typeface="Meiryo UI" panose="020B0604030504040204" pitchFamily="50" charset="-128"/>
                          <a:ea typeface="Meiryo UI" panose="020B0604030504040204" pitchFamily="50" charset="-128"/>
                        </a:rPr>
                        <a:t>(H28)</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n=4557</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ネットアンケート（モニター）</a:t>
                      </a:r>
                      <a:r>
                        <a:rPr kumimoji="1" lang="en-US" altLang="ja-JP" sz="1200" dirty="0" smtClean="0">
                          <a:latin typeface="Meiryo UI" panose="020B0604030504040204" pitchFamily="50" charset="-128"/>
                          <a:ea typeface="Meiryo UI" panose="020B0604030504040204" pitchFamily="50" charset="-128"/>
                        </a:rPr>
                        <a:t>(R2)</a:t>
                      </a:r>
                      <a:endParaRPr kumimoji="1" lang="ja-JP" altLang="en-US" sz="1200" dirty="0" smtClean="0">
                        <a:latin typeface="Meiryo UI" panose="020B0604030504040204" pitchFamily="50" charset="-128"/>
                        <a:ea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rPr>
                        <a:t>府健康づくり実態調査</a:t>
                      </a:r>
                      <a:r>
                        <a:rPr kumimoji="1" lang="en-US" altLang="ja-JP" sz="1200" dirty="0" smtClean="0">
                          <a:latin typeface="Meiryo UI" panose="020B0604030504040204" pitchFamily="50" charset="-128"/>
                          <a:ea typeface="Meiryo UI" panose="020B0604030504040204" pitchFamily="50" charset="-128"/>
                        </a:rPr>
                        <a:t>(R4)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29534607"/>
                  </a:ext>
                </a:extLst>
              </a:tr>
              <a:tr h="320053">
                <a:tc>
                  <a:txBody>
                    <a:bodyPr/>
                    <a:lstStyle/>
                    <a:p>
                      <a:r>
                        <a:rPr kumimoji="1" lang="ja-JP" altLang="en-US" sz="1200" dirty="0" smtClean="0">
                          <a:latin typeface="Meiryo UI" panose="020B0604030504040204" pitchFamily="50" charset="-128"/>
                          <a:ea typeface="Meiryo UI" panose="020B0604030504040204" pitchFamily="50" charset="-128"/>
                        </a:rPr>
                        <a:t>咀嚼良好者の割合</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「お口の健康」と「食育」に関するアンケート</a:t>
                      </a:r>
                      <a:r>
                        <a:rPr kumimoji="1" lang="en-US" altLang="ja-JP" sz="1200" dirty="0" smtClean="0">
                          <a:latin typeface="Meiryo UI" panose="020B0604030504040204" pitchFamily="50" charset="-128"/>
                          <a:ea typeface="Meiryo UI" panose="020B0604030504040204" pitchFamily="50" charset="-128"/>
                        </a:rPr>
                        <a:t>(H28)</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n=379</a:t>
                      </a:r>
                      <a:r>
                        <a:rPr kumimoji="1" lang="ja-JP" altLang="en-US" sz="1200" dirty="0" smtClean="0">
                          <a:latin typeface="Meiryo UI" panose="020B0604030504040204" pitchFamily="50" charset="-128"/>
                          <a:ea typeface="Meiryo UI" panose="020B0604030504040204"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ネットアンケート（モニター）</a:t>
                      </a:r>
                      <a:r>
                        <a:rPr kumimoji="1" lang="en-US" altLang="ja-JP" sz="1200" dirty="0" smtClean="0">
                          <a:latin typeface="Meiryo UI" panose="020B0604030504040204" pitchFamily="50" charset="-128"/>
                          <a:ea typeface="Meiryo UI" panose="020B0604030504040204" pitchFamily="50" charset="-128"/>
                        </a:rPr>
                        <a:t>(R2)</a:t>
                      </a:r>
                      <a:endParaRPr kumimoji="1" lang="ja-JP" altLang="en-US" sz="1200" dirty="0" smtClean="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府健康づくり実態調査</a:t>
                      </a:r>
                      <a:r>
                        <a:rPr kumimoji="1" lang="en-US" altLang="ja-JP" sz="1200" dirty="0" smtClean="0">
                          <a:latin typeface="Meiryo UI" panose="020B0604030504040204" pitchFamily="50" charset="-128"/>
                          <a:ea typeface="Meiryo UI" panose="020B0604030504040204" pitchFamily="50" charset="-128"/>
                        </a:rPr>
                        <a:t>(R4)</a:t>
                      </a:r>
                      <a:endParaRPr kumimoji="1" lang="ja-JP" altLang="en-US" sz="12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71024656"/>
                  </a:ext>
                </a:extLst>
              </a:tr>
              <a:tr h="3200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歯磨き習慣のある者の割合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大阪府健康意識調査</a:t>
                      </a:r>
                      <a:r>
                        <a:rPr kumimoji="1" lang="en-US" altLang="ja-JP" sz="1200" dirty="0" smtClean="0">
                          <a:latin typeface="Meiryo UI" panose="020B0604030504040204" pitchFamily="50" charset="-128"/>
                          <a:ea typeface="Meiryo UI" panose="020B0604030504040204" pitchFamily="50" charset="-128"/>
                        </a:rPr>
                        <a:t>(H28)</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n=4557</a:t>
                      </a:r>
                      <a:r>
                        <a:rPr kumimoji="1" lang="ja-JP" altLang="en-US" sz="1200" dirty="0" smtClean="0">
                          <a:latin typeface="Meiryo UI" panose="020B0604030504040204" pitchFamily="50" charset="-128"/>
                          <a:ea typeface="Meiryo UI" panose="020B0604030504040204"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ネットアンケート（モニター）</a:t>
                      </a:r>
                      <a:r>
                        <a:rPr kumimoji="1" lang="en-US" altLang="ja-JP" sz="1200" dirty="0" smtClean="0">
                          <a:latin typeface="Meiryo UI" panose="020B0604030504040204" pitchFamily="50" charset="-128"/>
                          <a:ea typeface="Meiryo UI" panose="020B0604030504040204" pitchFamily="50" charset="-128"/>
                        </a:rPr>
                        <a:t>(R2)</a:t>
                      </a:r>
                      <a:endParaRPr kumimoji="1" lang="ja-JP" altLang="en-US" sz="1200" dirty="0" smtClean="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例外</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ネットアンケート（モニター）</a:t>
                      </a:r>
                      <a:r>
                        <a:rPr kumimoji="1" lang="en-US" altLang="ja-JP" sz="1200" dirty="0" smtClean="0">
                          <a:latin typeface="Meiryo UI" panose="020B0604030504040204" pitchFamily="50" charset="-128"/>
                          <a:ea typeface="Meiryo UI" panose="020B0604030504040204" pitchFamily="50" charset="-128"/>
                        </a:rPr>
                        <a:t>(R3)</a:t>
                      </a:r>
                      <a:endParaRPr kumimoji="1" lang="ja-JP" altLang="en-US" sz="12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07535380"/>
                  </a:ext>
                </a:extLst>
              </a:tr>
            </a:tbl>
          </a:graphicData>
        </a:graphic>
      </p:graphicFrame>
      <p:sp>
        <p:nvSpPr>
          <p:cNvPr id="6" name="テキスト ボックス 5"/>
          <p:cNvSpPr txBox="1"/>
          <p:nvPr/>
        </p:nvSpPr>
        <p:spPr>
          <a:xfrm>
            <a:off x="0" y="1750604"/>
            <a:ext cx="5445457"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＜例外的な最終評価の対応をとる主な指標＞</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14015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652AB1A-F12B-4684-A086-4047F8170E64}" type="slidenum">
              <a:rPr kumimoji="1" lang="ja-JP" altLang="en-US" smtClean="0"/>
              <a:t>3</a:t>
            </a:fld>
            <a:endParaRPr kumimoji="1" lang="ja-JP" altLang="en-US"/>
          </a:p>
        </p:txBody>
      </p:sp>
      <p:sp>
        <p:nvSpPr>
          <p:cNvPr id="4" name="正方形/長方形 3"/>
          <p:cNvSpPr/>
          <p:nvPr/>
        </p:nvSpPr>
        <p:spPr>
          <a:xfrm>
            <a:off x="231658" y="517803"/>
            <a:ext cx="8666328" cy="6278642"/>
          </a:xfrm>
          <a:prstGeom prst="rect">
            <a:avLst/>
          </a:prstGeom>
        </p:spPr>
        <p:txBody>
          <a:bodyPr wrap="square">
            <a:spAutoFit/>
          </a:bodyPr>
          <a:lstStyle/>
          <a:p>
            <a:r>
              <a:rPr lang="en-US" altLang="ja-JP" sz="1400" dirty="0" smtClean="0">
                <a:latin typeface="BIZ UDPゴシック" panose="020B0400000000000000" pitchFamily="50" charset="-128"/>
                <a:ea typeface="BIZ UDPゴシック" panose="020B0400000000000000" pitchFamily="50" charset="-128"/>
              </a:rPr>
              <a:t>1</a:t>
            </a:r>
            <a:r>
              <a:rPr lang="ja-JP" altLang="en-US" sz="1400" dirty="0" smtClean="0">
                <a:latin typeface="BIZ UDPゴシック" panose="020B0400000000000000" pitchFamily="50" charset="-128"/>
                <a:ea typeface="BIZ UDPゴシック" panose="020B0400000000000000" pitchFamily="50" charset="-128"/>
              </a:rPr>
              <a:t>　調査</a:t>
            </a:r>
            <a:r>
              <a:rPr lang="ja-JP" altLang="en-US" sz="1400" dirty="0">
                <a:latin typeface="BIZ UDPゴシック" panose="020B0400000000000000" pitchFamily="50" charset="-128"/>
                <a:ea typeface="BIZ UDPゴシック" panose="020B0400000000000000" pitchFamily="50" charset="-128"/>
              </a:rPr>
              <a:t>目的</a:t>
            </a:r>
          </a:p>
          <a:p>
            <a:r>
              <a:rPr lang="ja-JP" altLang="en-US" sz="1400" dirty="0" smtClean="0">
                <a:latin typeface="BIZ UDPゴシック" panose="020B0400000000000000" pitchFamily="50" charset="-128"/>
                <a:ea typeface="BIZ UDPゴシック" panose="020B0400000000000000" pitchFamily="50" charset="-128"/>
              </a:rPr>
              <a:t>  府民</a:t>
            </a:r>
            <a:r>
              <a:rPr lang="ja-JP" altLang="en-US" sz="1400" dirty="0">
                <a:latin typeface="BIZ UDPゴシック" panose="020B0400000000000000" pitchFamily="50" charset="-128"/>
                <a:ea typeface="BIZ UDPゴシック" panose="020B0400000000000000" pitchFamily="50" charset="-128"/>
              </a:rPr>
              <a:t>の生活習慣病の予防及び健康の増進に関する実態を把握し</a:t>
            </a:r>
            <a:r>
              <a:rPr lang="ja-JP" altLang="en-US" sz="1400" dirty="0" smtClean="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第</a:t>
            </a:r>
            <a:r>
              <a:rPr lang="en-US" altLang="ja-JP" sz="1400" dirty="0">
                <a:latin typeface="BIZ UDPゴシック" panose="020B0400000000000000" pitchFamily="50" charset="-128"/>
                <a:ea typeface="BIZ UDPゴシック" panose="020B0400000000000000" pitchFamily="50" charset="-128"/>
              </a:rPr>
              <a:t>4</a:t>
            </a:r>
            <a:r>
              <a:rPr lang="ja-JP" altLang="en-US" sz="1400" dirty="0">
                <a:latin typeface="BIZ UDPゴシック" panose="020B0400000000000000" pitchFamily="50" charset="-128"/>
                <a:ea typeface="BIZ UDPゴシック" panose="020B0400000000000000" pitchFamily="50" charset="-128"/>
              </a:rPr>
              <a:t>次大阪府健康増進計画の策定のため</a:t>
            </a:r>
            <a:r>
              <a:rPr lang="ja-JP" altLang="en-US" sz="1400" dirty="0" smtClean="0">
                <a:latin typeface="BIZ UDPゴシック" panose="020B0400000000000000" pitchFamily="50" charset="-128"/>
                <a:ea typeface="BIZ UDPゴシック" panose="020B0400000000000000" pitchFamily="50" charset="-128"/>
              </a:rPr>
              <a:t>の</a:t>
            </a:r>
            <a:endParaRPr lang="en-US" altLang="ja-JP" sz="1400" dirty="0" smtClean="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ja-JP" altLang="en-US" sz="1400" dirty="0" smtClean="0">
                <a:latin typeface="BIZ UDPゴシック" panose="020B0400000000000000" pitchFamily="50" charset="-128"/>
                <a:ea typeface="BIZ UDPゴシック" panose="020B0400000000000000" pitchFamily="50" charset="-128"/>
              </a:rPr>
              <a:t>基礎</a:t>
            </a:r>
            <a:r>
              <a:rPr lang="ja-JP" altLang="en-US" sz="1400" dirty="0">
                <a:latin typeface="BIZ UDPゴシック" panose="020B0400000000000000" pitchFamily="50" charset="-128"/>
                <a:ea typeface="BIZ UDPゴシック" panose="020B0400000000000000" pitchFamily="50" charset="-128"/>
              </a:rPr>
              <a:t>資料を得る</a:t>
            </a:r>
            <a:r>
              <a:rPr lang="ja-JP" altLang="en-US" sz="1400" dirty="0" smtClean="0">
                <a:latin typeface="BIZ UDPゴシック" panose="020B0400000000000000" pitchFamily="50" charset="-128"/>
                <a:ea typeface="BIZ UDPゴシック" panose="020B0400000000000000" pitchFamily="50" charset="-128"/>
              </a:rPr>
              <a:t>ため</a:t>
            </a:r>
            <a:endParaRPr lang="en-US" altLang="ja-JP" sz="1400" dirty="0" smtClean="0">
              <a:latin typeface="BIZ UDPゴシック" panose="020B0400000000000000" pitchFamily="50" charset="-128"/>
              <a:ea typeface="BIZ UDPゴシック" panose="020B0400000000000000" pitchFamily="50" charset="-128"/>
            </a:endParaRPr>
          </a:p>
          <a:p>
            <a:endParaRPr lang="en-US" altLang="ja-JP" sz="1000" dirty="0">
              <a:latin typeface="BIZ UDPゴシック" panose="020B0400000000000000" pitchFamily="50" charset="-128"/>
              <a:ea typeface="BIZ UDPゴシック" panose="020B0400000000000000" pitchFamily="50" charset="-128"/>
            </a:endParaRPr>
          </a:p>
          <a:p>
            <a:r>
              <a:rPr lang="en-US" altLang="ja-JP" sz="1400" dirty="0" smtClean="0">
                <a:latin typeface="BIZ UDPゴシック" panose="020B0400000000000000" pitchFamily="50" charset="-128"/>
                <a:ea typeface="BIZ UDPゴシック" panose="020B0400000000000000" pitchFamily="50" charset="-128"/>
              </a:rPr>
              <a:t>2</a:t>
            </a:r>
            <a:r>
              <a:rPr lang="ja-JP" altLang="en-US" sz="1400" dirty="0" smtClean="0">
                <a:latin typeface="BIZ UDPゴシック" panose="020B0400000000000000" pitchFamily="50" charset="-128"/>
                <a:ea typeface="BIZ UDPゴシック" panose="020B0400000000000000" pitchFamily="50" charset="-128"/>
              </a:rPr>
              <a:t>　調査</a:t>
            </a:r>
            <a:r>
              <a:rPr lang="ja-JP" altLang="en-US" sz="1400" dirty="0">
                <a:latin typeface="BIZ UDPゴシック" panose="020B0400000000000000" pitchFamily="50" charset="-128"/>
                <a:ea typeface="BIZ UDPゴシック" panose="020B0400000000000000" pitchFamily="50" charset="-128"/>
              </a:rPr>
              <a:t>対象</a:t>
            </a:r>
          </a:p>
          <a:p>
            <a:r>
              <a:rPr lang="ja-JP" altLang="en-US" sz="1400" dirty="0" smtClean="0">
                <a:latin typeface="BIZ UDPゴシック" panose="020B0400000000000000" pitchFamily="50" charset="-128"/>
                <a:ea typeface="BIZ UDPゴシック" panose="020B0400000000000000" pitchFamily="50" charset="-128"/>
              </a:rPr>
              <a:t>　府内に</a:t>
            </a:r>
            <a:r>
              <a:rPr lang="ja-JP" altLang="en-US" sz="1400" dirty="0">
                <a:latin typeface="BIZ UDPゴシック" panose="020B0400000000000000" pitchFamily="50" charset="-128"/>
                <a:ea typeface="BIZ UDPゴシック" panose="020B0400000000000000" pitchFamily="50" charset="-128"/>
              </a:rPr>
              <a:t>居住する</a:t>
            </a:r>
            <a:r>
              <a:rPr lang="en-US" altLang="ja-JP" sz="1400" dirty="0">
                <a:latin typeface="BIZ UDPゴシック" panose="020B0400000000000000" pitchFamily="50" charset="-128"/>
                <a:ea typeface="BIZ UDPゴシック" panose="020B0400000000000000" pitchFamily="50" charset="-128"/>
              </a:rPr>
              <a:t>20</a:t>
            </a:r>
            <a:r>
              <a:rPr lang="ja-JP" altLang="en-US" sz="1400" dirty="0">
                <a:latin typeface="BIZ UDPゴシック" panose="020B0400000000000000" pitchFamily="50" charset="-128"/>
                <a:ea typeface="BIZ UDPゴシック" panose="020B0400000000000000" pitchFamily="50" charset="-128"/>
              </a:rPr>
              <a:t>歳以上の男女</a:t>
            </a:r>
            <a:r>
              <a:rPr lang="ja-JP" altLang="en-US" sz="1400" dirty="0" smtClean="0">
                <a:latin typeface="BIZ UDPゴシック" panose="020B0400000000000000" pitchFamily="50" charset="-128"/>
                <a:ea typeface="BIZ UDPゴシック" panose="020B0400000000000000" pitchFamily="50" charset="-128"/>
              </a:rPr>
              <a:t>、</a:t>
            </a:r>
            <a:r>
              <a:rPr lang="en-US" altLang="ja-JP" sz="1400" dirty="0" smtClean="0">
                <a:latin typeface="BIZ UDPゴシック" panose="020B0400000000000000" pitchFamily="50" charset="-128"/>
                <a:ea typeface="BIZ UDPゴシック" panose="020B0400000000000000" pitchFamily="50" charset="-128"/>
              </a:rPr>
              <a:t>13,200</a:t>
            </a:r>
            <a:r>
              <a:rPr lang="ja-JP" altLang="en-US" sz="1400" dirty="0" smtClean="0">
                <a:latin typeface="BIZ UDPゴシック" panose="020B0400000000000000" pitchFamily="50" charset="-128"/>
                <a:ea typeface="BIZ UDPゴシック" panose="020B0400000000000000" pitchFamily="50" charset="-128"/>
              </a:rPr>
              <a:t>人</a:t>
            </a:r>
            <a:endParaRPr lang="en-US" altLang="ja-JP" sz="1400" dirty="0" smtClean="0">
              <a:latin typeface="BIZ UDPゴシック" panose="020B0400000000000000" pitchFamily="50" charset="-128"/>
              <a:ea typeface="BIZ UDPゴシック" panose="020B0400000000000000" pitchFamily="50" charset="-128"/>
            </a:endParaRPr>
          </a:p>
          <a:p>
            <a:r>
              <a:rPr kumimoji="1" lang="ja-JP" altLang="en-US" sz="1400" dirty="0" smtClean="0">
                <a:latin typeface="BIZ UDPゴシック" panose="020B0400000000000000" pitchFamily="50" charset="-128"/>
                <a:ea typeface="BIZ UDPゴシック" panose="020B0400000000000000" pitchFamily="50" charset="-128"/>
              </a:rPr>
              <a:t>　（ </a:t>
            </a:r>
            <a:r>
              <a:rPr kumimoji="1" lang="en-US" altLang="ja-JP" sz="1400" dirty="0" smtClean="0">
                <a:latin typeface="BIZ UDPゴシック" panose="020B0400000000000000" pitchFamily="50" charset="-128"/>
                <a:ea typeface="BIZ UDPゴシック" panose="020B0400000000000000" pitchFamily="50" charset="-128"/>
              </a:rPr>
              <a:t>3</a:t>
            </a:r>
            <a:r>
              <a:rPr kumimoji="1" lang="ja-JP" altLang="en-US" sz="1400" dirty="0" smtClean="0">
                <a:latin typeface="BIZ UDPゴシック" panose="020B0400000000000000" pitchFamily="50" charset="-128"/>
                <a:ea typeface="BIZ UDPゴシック" panose="020B0400000000000000" pitchFamily="50" charset="-128"/>
              </a:rPr>
              <a:t>月</a:t>
            </a:r>
            <a:r>
              <a:rPr kumimoji="1" lang="ja-JP" altLang="en-US" sz="1400" dirty="0">
                <a:latin typeface="BIZ UDPゴシック" panose="020B0400000000000000" pitchFamily="50" charset="-128"/>
                <a:ea typeface="BIZ UDPゴシック" panose="020B0400000000000000" pitchFamily="50" charset="-128"/>
              </a:rPr>
              <a:t>１６</a:t>
            </a:r>
            <a:r>
              <a:rPr kumimoji="1" lang="ja-JP" altLang="en-US" sz="1400" dirty="0" smtClean="0">
                <a:latin typeface="BIZ UDPゴシック" panose="020B0400000000000000" pitchFamily="50" charset="-128"/>
                <a:ea typeface="BIZ UDPゴシック" panose="020B0400000000000000" pitchFamily="50" charset="-128"/>
              </a:rPr>
              <a:t>日</a:t>
            </a:r>
            <a:r>
              <a:rPr kumimoji="1" lang="ja-JP" altLang="en-US" sz="1400" dirty="0" smtClean="0">
                <a:latin typeface="BIZ UDPゴシック" panose="020B0400000000000000" pitchFamily="50" charset="-128"/>
                <a:ea typeface="BIZ UDPゴシック" panose="020B0400000000000000" pitchFamily="50" charset="-128"/>
              </a:rPr>
              <a:t>時点回収率</a:t>
            </a:r>
            <a:r>
              <a:rPr kumimoji="1" lang="en-US" altLang="ja-JP" sz="1400" dirty="0" smtClean="0">
                <a:latin typeface="BIZ UDPゴシック" panose="020B0400000000000000" pitchFamily="50" charset="-128"/>
                <a:ea typeface="BIZ UDPゴシック" panose="020B0400000000000000" pitchFamily="50" charset="-128"/>
              </a:rPr>
              <a:t> </a:t>
            </a:r>
            <a:r>
              <a:rPr kumimoji="1" lang="en-US" altLang="ja-JP" sz="1400" dirty="0" smtClean="0">
                <a:latin typeface="BIZ UDPゴシック" panose="020B0400000000000000" pitchFamily="50" charset="-128"/>
                <a:ea typeface="BIZ UDPゴシック" panose="020B0400000000000000" pitchFamily="50" charset="-128"/>
              </a:rPr>
              <a:t>21.6% </a:t>
            </a:r>
            <a:r>
              <a:rPr kumimoji="1" lang="ja-JP" altLang="en-US" sz="1400" dirty="0" smtClean="0">
                <a:latin typeface="BIZ UDPゴシック" panose="020B0400000000000000" pitchFamily="50" charset="-128"/>
                <a:ea typeface="BIZ UDPゴシック" panose="020B0400000000000000" pitchFamily="50" charset="-128"/>
              </a:rPr>
              <a:t>　</a:t>
            </a:r>
            <a:r>
              <a:rPr kumimoji="1" lang="en-US" altLang="ja-JP" sz="1400" dirty="0" smtClean="0">
                <a:latin typeface="BIZ UDPゴシック" panose="020B0400000000000000" pitchFamily="50" charset="-128"/>
                <a:ea typeface="BIZ UDPゴシック" panose="020B0400000000000000" pitchFamily="50" charset="-128"/>
              </a:rPr>
              <a:t>※</a:t>
            </a:r>
            <a:r>
              <a:rPr kumimoji="1" lang="ja-JP" altLang="en-US" sz="1400" dirty="0" smtClean="0">
                <a:latin typeface="BIZ UDPゴシック" panose="020B0400000000000000" pitchFamily="50" charset="-128"/>
                <a:ea typeface="BIZ UDPゴシック" panose="020B0400000000000000" pitchFamily="50" charset="-128"/>
              </a:rPr>
              <a:t>参考　国民健康・栄養調査（大阪府民分）３年積算 </a:t>
            </a:r>
            <a:r>
              <a:rPr kumimoji="1" lang="en-US" altLang="ja-JP" sz="1400" dirty="0" smtClean="0">
                <a:latin typeface="BIZ UDPゴシック" panose="020B0400000000000000" pitchFamily="50" charset="-128"/>
                <a:ea typeface="BIZ UDPゴシック" panose="020B0400000000000000" pitchFamily="50" charset="-128"/>
              </a:rPr>
              <a:t>n=</a:t>
            </a:r>
            <a:r>
              <a:rPr kumimoji="1" lang="ja-JP" altLang="en-US" sz="1400" dirty="0" smtClean="0">
                <a:latin typeface="BIZ UDPゴシック" panose="020B0400000000000000" pitchFamily="50" charset="-128"/>
                <a:ea typeface="BIZ UDPゴシック" panose="020B0400000000000000" pitchFamily="50" charset="-128"/>
              </a:rPr>
              <a:t>約</a:t>
            </a:r>
            <a:r>
              <a:rPr kumimoji="1" lang="en-US" altLang="ja-JP" sz="1400" dirty="0" smtClean="0">
                <a:latin typeface="BIZ UDPゴシック" panose="020B0400000000000000" pitchFamily="50" charset="-128"/>
                <a:ea typeface="BIZ UDPゴシック" panose="020B0400000000000000" pitchFamily="50" charset="-128"/>
              </a:rPr>
              <a:t>400</a:t>
            </a:r>
            <a:r>
              <a:rPr kumimoji="1" lang="ja-JP" altLang="en-US" sz="1400" dirty="0" smtClean="0">
                <a:latin typeface="BIZ UDPゴシック" panose="020B0400000000000000" pitchFamily="50" charset="-128"/>
                <a:ea typeface="BIZ UDPゴシック" panose="020B0400000000000000" pitchFamily="50" charset="-128"/>
              </a:rPr>
              <a:t> ）</a:t>
            </a:r>
            <a:endParaRPr lang="en-US" altLang="ja-JP" sz="1400" dirty="0" smtClean="0">
              <a:latin typeface="BIZ UDPゴシック" panose="020B0400000000000000" pitchFamily="50" charset="-128"/>
              <a:ea typeface="BIZ UDPゴシック" panose="020B0400000000000000" pitchFamily="50" charset="-128"/>
            </a:endParaRPr>
          </a:p>
          <a:p>
            <a:endParaRPr lang="en-US" altLang="ja-JP" sz="1000" dirty="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３　調査項目</a:t>
            </a:r>
            <a:endParaRPr lang="ja-JP" altLang="en-US" sz="1400" dirty="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(1) </a:t>
            </a:r>
            <a:r>
              <a:rPr lang="ja-JP" altLang="en-US" sz="1400" dirty="0">
                <a:latin typeface="BIZ UDPゴシック" panose="020B0400000000000000" pitchFamily="50" charset="-128"/>
                <a:ea typeface="BIZ UDPゴシック" panose="020B0400000000000000" pitchFamily="50" charset="-128"/>
              </a:rPr>
              <a:t>性別、年齢、住所地及び職業</a:t>
            </a:r>
          </a:p>
          <a:p>
            <a:r>
              <a:rPr lang="en-US" altLang="ja-JP" sz="1400" dirty="0">
                <a:latin typeface="BIZ UDPゴシック" panose="020B0400000000000000" pitchFamily="50" charset="-128"/>
                <a:ea typeface="BIZ UDPゴシック" panose="020B0400000000000000" pitchFamily="50" charset="-128"/>
              </a:rPr>
              <a:t>(2) </a:t>
            </a:r>
            <a:r>
              <a:rPr lang="ja-JP" altLang="en-US" sz="1400" dirty="0">
                <a:latin typeface="BIZ UDPゴシック" panose="020B0400000000000000" pitchFamily="50" charset="-128"/>
                <a:ea typeface="BIZ UDPゴシック" panose="020B0400000000000000" pitchFamily="50" charset="-128"/>
              </a:rPr>
              <a:t>運動に関する事項</a:t>
            </a:r>
          </a:p>
          <a:p>
            <a:r>
              <a:rPr lang="en-US" altLang="ja-JP" sz="1400" dirty="0">
                <a:latin typeface="BIZ UDPゴシック" panose="020B0400000000000000" pitchFamily="50" charset="-128"/>
                <a:ea typeface="BIZ UDPゴシック" panose="020B0400000000000000" pitchFamily="50" charset="-128"/>
              </a:rPr>
              <a:t>(3) </a:t>
            </a:r>
            <a:r>
              <a:rPr lang="ja-JP" altLang="en-US" sz="1400" dirty="0">
                <a:latin typeface="BIZ UDPゴシック" panose="020B0400000000000000" pitchFamily="50" charset="-128"/>
                <a:ea typeface="BIZ UDPゴシック" panose="020B0400000000000000" pitchFamily="50" charset="-128"/>
              </a:rPr>
              <a:t>食及び栄養に関する事項</a:t>
            </a:r>
          </a:p>
          <a:p>
            <a:r>
              <a:rPr lang="en-US" altLang="ja-JP" sz="1400" dirty="0">
                <a:latin typeface="BIZ UDPゴシック" panose="020B0400000000000000" pitchFamily="50" charset="-128"/>
                <a:ea typeface="BIZ UDPゴシック" panose="020B0400000000000000" pitchFamily="50" charset="-128"/>
              </a:rPr>
              <a:t>(4) </a:t>
            </a:r>
            <a:r>
              <a:rPr lang="ja-JP" altLang="en-US" sz="1400" dirty="0">
                <a:latin typeface="BIZ UDPゴシック" panose="020B0400000000000000" pitchFamily="50" charset="-128"/>
                <a:ea typeface="BIZ UDPゴシック" panose="020B0400000000000000" pitchFamily="50" charset="-128"/>
              </a:rPr>
              <a:t>睡眠に関する事項</a:t>
            </a:r>
          </a:p>
          <a:p>
            <a:r>
              <a:rPr lang="en-US" altLang="ja-JP" sz="1400" dirty="0">
                <a:latin typeface="BIZ UDPゴシック" panose="020B0400000000000000" pitchFamily="50" charset="-128"/>
                <a:ea typeface="BIZ UDPゴシック" panose="020B0400000000000000" pitchFamily="50" charset="-128"/>
              </a:rPr>
              <a:t>(5) </a:t>
            </a:r>
            <a:r>
              <a:rPr lang="ja-JP" altLang="en-US" sz="1400" dirty="0">
                <a:latin typeface="BIZ UDPゴシック" panose="020B0400000000000000" pitchFamily="50" charset="-128"/>
                <a:ea typeface="BIZ UDPゴシック" panose="020B0400000000000000" pitchFamily="50" charset="-128"/>
              </a:rPr>
              <a:t>飲酒及び喫煙に関する事項</a:t>
            </a:r>
          </a:p>
          <a:p>
            <a:r>
              <a:rPr lang="en-US" altLang="ja-JP" sz="1400" dirty="0">
                <a:latin typeface="BIZ UDPゴシック" panose="020B0400000000000000" pitchFamily="50" charset="-128"/>
                <a:ea typeface="BIZ UDPゴシック" panose="020B0400000000000000" pitchFamily="50" charset="-128"/>
              </a:rPr>
              <a:t>(6) </a:t>
            </a:r>
            <a:r>
              <a:rPr lang="ja-JP" altLang="en-US" sz="1400" dirty="0">
                <a:latin typeface="BIZ UDPゴシック" panose="020B0400000000000000" pitchFamily="50" charset="-128"/>
                <a:ea typeface="BIZ UDPゴシック" panose="020B0400000000000000" pitchFamily="50" charset="-128"/>
              </a:rPr>
              <a:t>歯及び</a:t>
            </a:r>
            <a:r>
              <a:rPr lang="ja-JP" altLang="en-US" sz="1400" dirty="0" smtClean="0">
                <a:latin typeface="BIZ UDPゴシック" panose="020B0400000000000000" pitchFamily="50" charset="-128"/>
                <a:ea typeface="BIZ UDPゴシック" panose="020B0400000000000000" pitchFamily="50" charset="-128"/>
              </a:rPr>
              <a:t>口腔に</a:t>
            </a:r>
            <a:r>
              <a:rPr lang="ja-JP" altLang="en-US" sz="1400" dirty="0">
                <a:latin typeface="BIZ UDPゴシック" panose="020B0400000000000000" pitchFamily="50" charset="-128"/>
                <a:ea typeface="BIZ UDPゴシック" panose="020B0400000000000000" pitchFamily="50" charset="-128"/>
              </a:rPr>
              <a:t>関する事項</a:t>
            </a:r>
          </a:p>
          <a:p>
            <a:r>
              <a:rPr lang="en-US" altLang="ja-JP" sz="1400" dirty="0">
                <a:latin typeface="BIZ UDPゴシック" panose="020B0400000000000000" pitchFamily="50" charset="-128"/>
                <a:ea typeface="BIZ UDPゴシック" panose="020B0400000000000000" pitchFamily="50" charset="-128"/>
              </a:rPr>
              <a:t>(7) </a:t>
            </a:r>
            <a:r>
              <a:rPr lang="ja-JP" altLang="en-US" sz="1400" dirty="0">
                <a:latin typeface="BIZ UDPゴシック" panose="020B0400000000000000" pitchFamily="50" charset="-128"/>
                <a:ea typeface="BIZ UDPゴシック" panose="020B0400000000000000" pitchFamily="50" charset="-128"/>
              </a:rPr>
              <a:t>健康診断に関する事項</a:t>
            </a:r>
          </a:p>
          <a:p>
            <a:r>
              <a:rPr lang="en-US" altLang="ja-JP" sz="1400" dirty="0">
                <a:latin typeface="BIZ UDPゴシック" panose="020B0400000000000000" pitchFamily="50" charset="-128"/>
                <a:ea typeface="BIZ UDPゴシック" panose="020B0400000000000000" pitchFamily="50" charset="-128"/>
              </a:rPr>
              <a:t>(8) </a:t>
            </a:r>
            <a:r>
              <a:rPr lang="ja-JP" altLang="en-US" sz="1400" dirty="0">
                <a:latin typeface="BIZ UDPゴシック" panose="020B0400000000000000" pitchFamily="50" charset="-128"/>
                <a:ea typeface="BIZ UDPゴシック" panose="020B0400000000000000" pitchFamily="50" charset="-128"/>
              </a:rPr>
              <a:t>コミュニティとのつながりに関する</a:t>
            </a:r>
            <a:r>
              <a:rPr lang="ja-JP" altLang="en-US" sz="1400" dirty="0" smtClean="0">
                <a:latin typeface="BIZ UDPゴシック" panose="020B0400000000000000" pitchFamily="50" charset="-128"/>
                <a:ea typeface="BIZ UDPゴシック" panose="020B0400000000000000" pitchFamily="50" charset="-128"/>
              </a:rPr>
              <a:t>事項</a:t>
            </a:r>
            <a:endParaRPr lang="en-US" altLang="ja-JP" sz="1400" dirty="0" smtClean="0">
              <a:latin typeface="BIZ UDPゴシック" panose="020B0400000000000000" pitchFamily="50" charset="-128"/>
              <a:ea typeface="BIZ UDPゴシック" panose="020B0400000000000000" pitchFamily="50" charset="-128"/>
            </a:endParaRPr>
          </a:p>
          <a:p>
            <a:endParaRPr lang="en-US" altLang="ja-JP" sz="1000"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４</a:t>
            </a:r>
            <a:r>
              <a:rPr lang="ja-JP" altLang="en-US" sz="1400" dirty="0">
                <a:latin typeface="BIZ UDPゴシック" panose="020B0400000000000000" pitchFamily="50" charset="-128"/>
                <a:ea typeface="BIZ UDPゴシック" panose="020B0400000000000000" pitchFamily="50" charset="-128"/>
              </a:rPr>
              <a:t>　</a:t>
            </a:r>
            <a:r>
              <a:rPr lang="ja-JP" altLang="en-US" sz="1400" dirty="0" smtClean="0">
                <a:latin typeface="BIZ UDPゴシック" panose="020B0400000000000000" pitchFamily="50" charset="-128"/>
                <a:ea typeface="BIZ UDPゴシック" panose="020B0400000000000000" pitchFamily="50" charset="-128"/>
              </a:rPr>
              <a:t>標本</a:t>
            </a:r>
            <a:r>
              <a:rPr lang="ja-JP" altLang="en-US" sz="1400" dirty="0">
                <a:latin typeface="BIZ UDPゴシック" panose="020B0400000000000000" pitchFamily="50" charset="-128"/>
                <a:ea typeface="BIZ UDPゴシック" panose="020B0400000000000000" pitchFamily="50" charset="-128"/>
              </a:rPr>
              <a:t>の抽出</a:t>
            </a:r>
          </a:p>
          <a:p>
            <a:r>
              <a:rPr lang="en-US" altLang="ja-JP" sz="1400" dirty="0" smtClean="0">
                <a:latin typeface="BIZ UDPゴシック" panose="020B0400000000000000" pitchFamily="50" charset="-128"/>
                <a:ea typeface="BIZ UDPゴシック" panose="020B0400000000000000" pitchFamily="50" charset="-128"/>
              </a:rPr>
              <a:t>(1)</a:t>
            </a:r>
            <a:r>
              <a:rPr lang="ja-JP" altLang="en-US" sz="1400" dirty="0" smtClean="0">
                <a:latin typeface="BIZ UDPゴシック" panose="020B0400000000000000" pitchFamily="50" charset="-128"/>
                <a:ea typeface="BIZ UDPゴシック" panose="020B0400000000000000" pitchFamily="50" charset="-128"/>
              </a:rPr>
              <a:t>地域</a:t>
            </a:r>
            <a:r>
              <a:rPr lang="ja-JP" altLang="en-US" sz="1400" dirty="0">
                <a:latin typeface="BIZ UDPゴシック" panose="020B0400000000000000" pitchFamily="50" charset="-128"/>
                <a:ea typeface="BIZ UDPゴシック" panose="020B0400000000000000" pitchFamily="50" charset="-128"/>
              </a:rPr>
              <a:t>別の指標として運用するため、各二次医療圏から</a:t>
            </a:r>
            <a:r>
              <a:rPr lang="en-US" altLang="ja-JP" sz="1400" dirty="0">
                <a:latin typeface="BIZ UDPゴシック" panose="020B0400000000000000" pitchFamily="50" charset="-128"/>
                <a:ea typeface="BIZ UDPゴシック" panose="020B0400000000000000" pitchFamily="50" charset="-128"/>
              </a:rPr>
              <a:t>1,200</a:t>
            </a:r>
            <a:r>
              <a:rPr lang="ja-JP" altLang="en-US" sz="1400" dirty="0" smtClean="0">
                <a:latin typeface="BIZ UDPゴシック" panose="020B0400000000000000" pitchFamily="50" charset="-128"/>
                <a:ea typeface="BIZ UDPゴシック" panose="020B0400000000000000" pitchFamily="50" charset="-128"/>
              </a:rPr>
              <a:t>人</a:t>
            </a:r>
            <a:endParaRPr lang="en-US" altLang="ja-JP" sz="1400"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大阪市二次医療圏は４つの基本保健医療圏からそれぞれ</a:t>
            </a:r>
            <a:r>
              <a:rPr lang="en-US" altLang="ja-JP" sz="1400" dirty="0">
                <a:latin typeface="BIZ UDPゴシック" panose="020B0400000000000000" pitchFamily="50" charset="-128"/>
                <a:ea typeface="BIZ UDPゴシック" panose="020B0400000000000000" pitchFamily="50" charset="-128"/>
              </a:rPr>
              <a:t>1,200</a:t>
            </a:r>
            <a:r>
              <a:rPr lang="ja-JP" altLang="en-US" sz="1400" dirty="0">
                <a:latin typeface="BIZ UDPゴシック" panose="020B0400000000000000" pitchFamily="50" charset="-128"/>
                <a:ea typeface="BIZ UDPゴシック" panose="020B0400000000000000" pitchFamily="50" charset="-128"/>
              </a:rPr>
              <a:t>人）</a:t>
            </a:r>
            <a:r>
              <a:rPr lang="ja-JP" altLang="en-US" sz="1400" dirty="0" err="1">
                <a:latin typeface="BIZ UDPゴシック" panose="020B0400000000000000" pitchFamily="50" charset="-128"/>
                <a:ea typeface="BIZ UDPゴシック" panose="020B0400000000000000" pitchFamily="50" charset="-128"/>
              </a:rPr>
              <a:t>ずつ抽</a:t>
            </a:r>
            <a:r>
              <a:rPr lang="ja-JP" altLang="en-US" sz="1400" dirty="0">
                <a:latin typeface="BIZ UDPゴシック" panose="020B0400000000000000" pitchFamily="50" charset="-128"/>
                <a:ea typeface="BIZ UDPゴシック" panose="020B0400000000000000" pitchFamily="50" charset="-128"/>
              </a:rPr>
              <a:t>出</a:t>
            </a:r>
          </a:p>
          <a:p>
            <a:r>
              <a:rPr lang="en-US" altLang="ja-JP" sz="1400" dirty="0" smtClean="0">
                <a:latin typeface="BIZ UDPゴシック" panose="020B0400000000000000" pitchFamily="50" charset="-128"/>
                <a:ea typeface="BIZ UDPゴシック" panose="020B0400000000000000" pitchFamily="50" charset="-128"/>
              </a:rPr>
              <a:t>(2)</a:t>
            </a:r>
            <a:r>
              <a:rPr lang="ja-JP" altLang="en-US" sz="1400" dirty="0" smtClean="0">
                <a:latin typeface="BIZ UDPゴシック" panose="020B0400000000000000" pitchFamily="50" charset="-128"/>
                <a:ea typeface="BIZ UDPゴシック" panose="020B0400000000000000" pitchFamily="50" charset="-128"/>
              </a:rPr>
              <a:t>各市区</a:t>
            </a:r>
            <a:r>
              <a:rPr lang="ja-JP" altLang="en-US" sz="1400" dirty="0">
                <a:latin typeface="BIZ UDPゴシック" panose="020B0400000000000000" pitchFamily="50" charset="-128"/>
                <a:ea typeface="BIZ UDPゴシック" panose="020B0400000000000000" pitchFamily="50" charset="-128"/>
              </a:rPr>
              <a:t>町村の人口構成比に応じて地域を構成する市区町村に標本数を</a:t>
            </a:r>
            <a:r>
              <a:rPr lang="ja-JP" altLang="en-US" sz="1400" dirty="0" smtClean="0">
                <a:latin typeface="BIZ UDPゴシック" panose="020B0400000000000000" pitchFamily="50" charset="-128"/>
                <a:ea typeface="BIZ UDPゴシック" panose="020B0400000000000000" pitchFamily="50" charset="-128"/>
              </a:rPr>
              <a:t>配分</a:t>
            </a:r>
            <a:endParaRPr lang="en-US" altLang="ja-JP" sz="1400" dirty="0" smtClean="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ja-JP" altLang="en-US" sz="1400" dirty="0" smtClean="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20</a:t>
            </a:r>
            <a:r>
              <a:rPr lang="ja-JP" altLang="en-US" sz="1400" dirty="0">
                <a:latin typeface="BIZ UDPゴシック" panose="020B0400000000000000" pitchFamily="50" charset="-128"/>
                <a:ea typeface="BIZ UDPゴシック" panose="020B0400000000000000" pitchFamily="50" charset="-128"/>
              </a:rPr>
              <a:t>歳以上の年齢階級別、男女別）</a:t>
            </a:r>
          </a:p>
          <a:p>
            <a:r>
              <a:rPr lang="en-US" altLang="ja-JP" sz="1400" dirty="0" smtClean="0">
                <a:latin typeface="BIZ UDPゴシック" panose="020B0400000000000000" pitchFamily="50" charset="-128"/>
                <a:ea typeface="BIZ UDPゴシック" panose="020B0400000000000000" pitchFamily="50" charset="-128"/>
              </a:rPr>
              <a:t>(3)</a:t>
            </a:r>
            <a:r>
              <a:rPr lang="ja-JP" altLang="en-US" sz="1400" dirty="0" smtClean="0">
                <a:latin typeface="BIZ UDPゴシック" panose="020B0400000000000000" pitchFamily="50" charset="-128"/>
                <a:ea typeface="BIZ UDPゴシック" panose="020B0400000000000000" pitchFamily="50" charset="-128"/>
              </a:rPr>
              <a:t>対象者</a:t>
            </a:r>
            <a:r>
              <a:rPr lang="ja-JP" altLang="en-US" sz="1400" dirty="0">
                <a:latin typeface="BIZ UDPゴシック" panose="020B0400000000000000" pitchFamily="50" charset="-128"/>
                <a:ea typeface="BIZ UDPゴシック" panose="020B0400000000000000" pitchFamily="50" charset="-128"/>
              </a:rPr>
              <a:t>は、抽出時点において各市区町村の住民基本台帳から無作為に抽出</a:t>
            </a:r>
            <a:endParaRPr lang="en-US" altLang="ja-JP" sz="1400" dirty="0" smtClean="0">
              <a:latin typeface="BIZ UDPゴシック" panose="020B0400000000000000" pitchFamily="50" charset="-128"/>
              <a:ea typeface="BIZ UDPゴシック" panose="020B0400000000000000" pitchFamily="50" charset="-128"/>
            </a:endParaRPr>
          </a:p>
          <a:p>
            <a:endParaRPr lang="en-US" altLang="ja-JP" sz="1000" dirty="0" smtClean="0">
              <a:latin typeface="BIZ UDPゴシック" panose="020B0400000000000000" pitchFamily="50" charset="-128"/>
              <a:ea typeface="BIZ UDPゴシック" panose="020B0400000000000000" pitchFamily="50" charset="-128"/>
            </a:endParaRPr>
          </a:p>
          <a:p>
            <a:r>
              <a:rPr lang="en-US" altLang="ja-JP" sz="1400" dirty="0" smtClean="0">
                <a:latin typeface="BIZ UDPゴシック" panose="020B0400000000000000" pitchFamily="50" charset="-128"/>
                <a:ea typeface="BIZ UDPゴシック" panose="020B0400000000000000" pitchFamily="50" charset="-128"/>
              </a:rPr>
              <a:t>5 </a:t>
            </a:r>
            <a:r>
              <a:rPr lang="ja-JP" altLang="en-US" sz="1400" dirty="0" smtClean="0">
                <a:latin typeface="BIZ UDPゴシック" panose="020B0400000000000000" pitchFamily="50" charset="-128"/>
                <a:ea typeface="BIZ UDPゴシック" panose="020B0400000000000000" pitchFamily="50" charset="-128"/>
              </a:rPr>
              <a:t>調査</a:t>
            </a:r>
            <a:r>
              <a:rPr lang="ja-JP" altLang="en-US" sz="1400" dirty="0">
                <a:latin typeface="BIZ UDPゴシック" panose="020B0400000000000000" pitchFamily="50" charset="-128"/>
                <a:ea typeface="BIZ UDPゴシック" panose="020B0400000000000000" pitchFamily="50" charset="-128"/>
              </a:rPr>
              <a:t>方法</a:t>
            </a:r>
          </a:p>
          <a:p>
            <a:r>
              <a:rPr lang="ja-JP" altLang="en-US" sz="1400" dirty="0">
                <a:latin typeface="BIZ UDPゴシック" panose="020B0400000000000000" pitchFamily="50" charset="-128"/>
                <a:ea typeface="BIZ UDPゴシック" panose="020B0400000000000000" pitchFamily="50" charset="-128"/>
              </a:rPr>
              <a:t>　郵送調査法（オンライン回答可能</a:t>
            </a:r>
            <a:r>
              <a:rPr lang="ja-JP" altLang="en-US" sz="1400" dirty="0" smtClean="0">
                <a:latin typeface="BIZ UDPゴシック" panose="020B0400000000000000" pitchFamily="50" charset="-128"/>
                <a:ea typeface="BIZ UDPゴシック" panose="020B0400000000000000" pitchFamily="50" charset="-128"/>
              </a:rPr>
              <a:t>）</a:t>
            </a:r>
            <a:endParaRPr lang="en-US" altLang="ja-JP" sz="1400" dirty="0" smtClean="0">
              <a:latin typeface="BIZ UDPゴシック" panose="020B0400000000000000" pitchFamily="50" charset="-128"/>
              <a:ea typeface="BIZ UDPゴシック" panose="020B0400000000000000" pitchFamily="50" charset="-128"/>
            </a:endParaRPr>
          </a:p>
          <a:p>
            <a:endParaRPr lang="en-US" altLang="ja-JP" sz="1000" dirty="0" smtClean="0">
              <a:latin typeface="BIZ UDPゴシック" panose="020B0400000000000000" pitchFamily="50" charset="-128"/>
              <a:ea typeface="BIZ UDPゴシック" panose="020B0400000000000000" pitchFamily="50" charset="-128"/>
            </a:endParaRPr>
          </a:p>
          <a:p>
            <a:r>
              <a:rPr lang="en-US" altLang="ja-JP" sz="1400" dirty="0" smtClean="0">
                <a:latin typeface="BIZ UDPゴシック" panose="020B0400000000000000" pitchFamily="50" charset="-128"/>
                <a:ea typeface="BIZ UDPゴシック" panose="020B0400000000000000" pitchFamily="50" charset="-128"/>
              </a:rPr>
              <a:t>6 </a:t>
            </a:r>
            <a:r>
              <a:rPr lang="ja-JP" altLang="en-US" sz="1400" dirty="0" smtClean="0">
                <a:latin typeface="BIZ UDPゴシック" panose="020B0400000000000000" pitchFamily="50" charset="-128"/>
                <a:ea typeface="BIZ UDPゴシック" panose="020B0400000000000000" pitchFamily="50" charset="-128"/>
              </a:rPr>
              <a:t>調査</a:t>
            </a:r>
            <a:r>
              <a:rPr lang="ja-JP" altLang="en-US" sz="1400" dirty="0">
                <a:latin typeface="BIZ UDPゴシック" panose="020B0400000000000000" pitchFamily="50" charset="-128"/>
                <a:ea typeface="BIZ UDPゴシック" panose="020B0400000000000000" pitchFamily="50" charset="-128"/>
              </a:rPr>
              <a:t>時期</a:t>
            </a:r>
          </a:p>
          <a:p>
            <a:r>
              <a:rPr lang="ja-JP" altLang="en-US" sz="1400" dirty="0" smtClean="0">
                <a:latin typeface="BIZ UDPゴシック" panose="020B0400000000000000" pitchFamily="50" charset="-128"/>
                <a:ea typeface="BIZ UDPゴシック" panose="020B0400000000000000" pitchFamily="50" charset="-128"/>
              </a:rPr>
              <a:t>令和</a:t>
            </a:r>
            <a:r>
              <a:rPr lang="en-US" altLang="ja-JP" sz="1400" dirty="0" smtClean="0">
                <a:latin typeface="BIZ UDPゴシック" panose="020B0400000000000000" pitchFamily="50" charset="-128"/>
                <a:ea typeface="BIZ UDPゴシック" panose="020B0400000000000000" pitchFamily="50" charset="-128"/>
              </a:rPr>
              <a:t>5</a:t>
            </a:r>
            <a:r>
              <a:rPr lang="ja-JP" altLang="en-US" sz="1400" dirty="0" smtClean="0">
                <a:latin typeface="BIZ UDPゴシック" panose="020B0400000000000000" pitchFamily="50" charset="-128"/>
                <a:ea typeface="BIZ UDPゴシック" panose="020B0400000000000000" pitchFamily="50" charset="-128"/>
              </a:rPr>
              <a:t>年</a:t>
            </a:r>
            <a:r>
              <a:rPr lang="en-US" altLang="ja-JP" sz="1400" dirty="0" smtClean="0">
                <a:latin typeface="BIZ UDPゴシック" panose="020B0400000000000000" pitchFamily="50" charset="-128"/>
                <a:ea typeface="BIZ UDPゴシック" panose="020B0400000000000000" pitchFamily="50" charset="-128"/>
              </a:rPr>
              <a:t>1</a:t>
            </a:r>
            <a:r>
              <a:rPr lang="ja-JP" altLang="en-US" sz="1400" dirty="0" smtClean="0">
                <a:latin typeface="BIZ UDPゴシック" panose="020B0400000000000000" pitchFamily="50" charset="-128"/>
                <a:ea typeface="BIZ UDPゴシック" panose="020B0400000000000000" pitchFamily="50" charset="-128"/>
              </a:rPr>
              <a:t>月</a:t>
            </a:r>
            <a:r>
              <a:rPr lang="en-US" altLang="ja-JP" sz="1400" dirty="0" smtClean="0">
                <a:latin typeface="BIZ UDPゴシック" panose="020B0400000000000000" pitchFamily="50" charset="-128"/>
                <a:ea typeface="BIZ UDPゴシック" panose="020B0400000000000000" pitchFamily="50" charset="-128"/>
              </a:rPr>
              <a:t>31</a:t>
            </a:r>
            <a:r>
              <a:rPr lang="ja-JP" altLang="en-US" sz="1400" dirty="0" smtClean="0">
                <a:latin typeface="BIZ UDPゴシック" panose="020B0400000000000000" pitchFamily="50" charset="-128"/>
                <a:ea typeface="BIZ UDPゴシック" panose="020B0400000000000000" pitchFamily="50" charset="-128"/>
              </a:rPr>
              <a:t>日～令和</a:t>
            </a:r>
            <a:r>
              <a:rPr lang="en-US" altLang="ja-JP" sz="1400" dirty="0" smtClean="0">
                <a:latin typeface="BIZ UDPゴシック" panose="020B0400000000000000" pitchFamily="50" charset="-128"/>
                <a:ea typeface="BIZ UDPゴシック" panose="020B0400000000000000" pitchFamily="50" charset="-128"/>
              </a:rPr>
              <a:t>5</a:t>
            </a:r>
            <a:r>
              <a:rPr lang="ja-JP" altLang="en-US" sz="1400" dirty="0" smtClean="0">
                <a:latin typeface="BIZ UDPゴシック" panose="020B0400000000000000" pitchFamily="50" charset="-128"/>
                <a:ea typeface="BIZ UDPゴシック" panose="020B0400000000000000" pitchFamily="50" charset="-128"/>
              </a:rPr>
              <a:t>年</a:t>
            </a:r>
            <a:r>
              <a:rPr lang="en-US" altLang="ja-JP" sz="1400" dirty="0">
                <a:latin typeface="BIZ UDPゴシック" panose="020B0400000000000000" pitchFamily="50" charset="-128"/>
                <a:ea typeface="BIZ UDPゴシック" panose="020B0400000000000000" pitchFamily="50" charset="-128"/>
              </a:rPr>
              <a:t>2</a:t>
            </a:r>
            <a:r>
              <a:rPr lang="ja-JP" altLang="en-US" sz="1400" dirty="0" smtClean="0">
                <a:latin typeface="BIZ UDPゴシック" panose="020B0400000000000000" pitchFamily="50" charset="-128"/>
                <a:ea typeface="BIZ UDPゴシック" panose="020B0400000000000000" pitchFamily="50" charset="-128"/>
              </a:rPr>
              <a:t>月</a:t>
            </a:r>
            <a:r>
              <a:rPr lang="en-US" altLang="ja-JP" sz="1400" dirty="0" smtClean="0">
                <a:latin typeface="BIZ UDPゴシック" panose="020B0400000000000000" pitchFamily="50" charset="-128"/>
                <a:ea typeface="BIZ UDPゴシック" panose="020B0400000000000000" pitchFamily="50" charset="-128"/>
              </a:rPr>
              <a:t>28</a:t>
            </a:r>
            <a:r>
              <a:rPr lang="ja-JP" altLang="en-US" sz="1400" dirty="0" smtClean="0">
                <a:latin typeface="BIZ UDPゴシック" panose="020B0400000000000000" pitchFamily="50" charset="-128"/>
                <a:ea typeface="BIZ UDPゴシック" panose="020B0400000000000000" pitchFamily="50" charset="-128"/>
              </a:rPr>
              <a:t>日</a:t>
            </a:r>
            <a:endParaRPr lang="en-US" altLang="ja-JP" sz="1400" dirty="0" smtClean="0">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0" y="0"/>
            <a:ext cx="9144000" cy="369332"/>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b="1" dirty="0" smtClean="0">
                <a:solidFill>
                  <a:schemeClr val="bg1"/>
                </a:solidFill>
                <a:latin typeface="BIZ UDPゴシック" panose="020B0400000000000000" pitchFamily="50" charset="-128"/>
                <a:ea typeface="BIZ UDPゴシック" panose="020B0400000000000000" pitchFamily="50" charset="-128"/>
              </a:rPr>
              <a:t>（参考）大阪府健康づくり実態調査（令和</a:t>
            </a:r>
            <a:r>
              <a:rPr kumimoji="1" lang="en-US" altLang="ja-JP" b="1" dirty="0" smtClean="0">
                <a:solidFill>
                  <a:schemeClr val="bg1"/>
                </a:solidFill>
                <a:latin typeface="BIZ UDPゴシック" panose="020B0400000000000000" pitchFamily="50" charset="-128"/>
                <a:ea typeface="BIZ UDPゴシック" panose="020B0400000000000000" pitchFamily="50" charset="-128"/>
              </a:rPr>
              <a:t>4</a:t>
            </a:r>
            <a:r>
              <a:rPr kumimoji="1" lang="ja-JP" altLang="en-US" b="1" dirty="0" smtClean="0">
                <a:solidFill>
                  <a:schemeClr val="bg1"/>
                </a:solidFill>
                <a:latin typeface="BIZ UDPゴシック" panose="020B0400000000000000" pitchFamily="50" charset="-128"/>
                <a:ea typeface="BIZ UDPゴシック" panose="020B0400000000000000" pitchFamily="50" charset="-128"/>
              </a:rPr>
              <a:t>年度）について</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6" name="角丸四角形 5"/>
          <p:cNvSpPr/>
          <p:nvPr/>
        </p:nvSpPr>
        <p:spPr>
          <a:xfrm>
            <a:off x="4572000" y="5691116"/>
            <a:ext cx="4272426" cy="66523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調査結果は現在集計中</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令和５年</a:t>
            </a:r>
            <a:r>
              <a:rPr kumimoji="1" lang="ja-JP" altLang="en-US" dirty="0">
                <a:latin typeface="Meiryo UI" panose="020B0604030504040204" pitchFamily="50" charset="-128"/>
                <a:ea typeface="Meiryo UI" panose="020B0604030504040204" pitchFamily="50" charset="-128"/>
              </a:rPr>
              <a:t>６</a:t>
            </a:r>
            <a:r>
              <a:rPr kumimoji="1" lang="ja-JP" altLang="en-US" dirty="0" smtClean="0">
                <a:latin typeface="Meiryo UI" panose="020B0604030504040204" pitchFamily="50" charset="-128"/>
                <a:ea typeface="Meiryo UI" panose="020B0604030504040204" pitchFamily="50" charset="-128"/>
              </a:rPr>
              <a:t>月末までに公表予定</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0878466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1594</TotalTime>
  <Words>1017</Words>
  <Application>Microsoft Office PowerPoint</Application>
  <PresentationFormat>画面に合わせる (4:3)</PresentationFormat>
  <Paragraphs>114</Paragraphs>
  <Slides>3</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BIZ UDPゴシック</vt: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坂井　亮太</dc:creator>
  <cp:lastModifiedBy>白井　久也</cp:lastModifiedBy>
  <cp:revision>90</cp:revision>
  <cp:lastPrinted>2023-03-14T06:11:45Z</cp:lastPrinted>
  <dcterms:created xsi:type="dcterms:W3CDTF">2022-11-14T07:25:21Z</dcterms:created>
  <dcterms:modified xsi:type="dcterms:W3CDTF">2023-03-17T01:01:05Z</dcterms:modified>
</cp:coreProperties>
</file>