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2" r:id="rId2"/>
  </p:sldIdLst>
  <p:sldSz cx="12801600" cy="9601200" type="A3"/>
  <p:notesSz cx="6807200" cy="9939338"/>
  <p:defaultTextStyle>
    <a:defPPr>
      <a:defRPr lang="ja-JP"/>
    </a:defPPr>
    <a:lvl1pPr marL="0" algn="l" defTabSz="107528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41" algn="l" defTabSz="107528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284" algn="l" defTabSz="107528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2926" algn="l" defTabSz="107528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568" algn="l" defTabSz="107528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209" algn="l" defTabSz="107528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5850" algn="l" defTabSz="107528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493" algn="l" defTabSz="107528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135" algn="l" defTabSz="107528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CC33"/>
    <a:srgbClr val="CCFFFF"/>
    <a:srgbClr val="FF66FF"/>
    <a:srgbClr val="FFCCFF"/>
    <a:srgbClr val="0099CC"/>
    <a:srgbClr val="00CCFF"/>
    <a:srgbClr val="66CCFF"/>
    <a:srgbClr val="66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434" autoAdjust="0"/>
  </p:normalViewPr>
  <p:slideViewPr>
    <p:cSldViewPr>
      <p:cViewPr varScale="1">
        <p:scale>
          <a:sx n="53" d="100"/>
          <a:sy n="53" d="100"/>
        </p:scale>
        <p:origin x="1260" y="9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49575" cy="496888"/>
          </a:xfrm>
          <a:prstGeom prst="rect">
            <a:avLst/>
          </a:prstGeom>
        </p:spPr>
        <p:txBody>
          <a:bodyPr vert="horz" lIns="93543" tIns="46771" rIns="93543" bIns="467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1" y="4"/>
            <a:ext cx="2949575" cy="496888"/>
          </a:xfrm>
          <a:prstGeom prst="rect">
            <a:avLst/>
          </a:prstGeom>
        </p:spPr>
        <p:txBody>
          <a:bodyPr vert="horz" lIns="93543" tIns="46771" rIns="93543" bIns="46771" rtlCol="0"/>
          <a:lstStyle>
            <a:lvl1pPr algn="r">
              <a:defRPr sz="1200"/>
            </a:lvl1pPr>
          </a:lstStyle>
          <a:p>
            <a:fld id="{9FA496A7-27B8-4C6F-B0B5-7C71AB237E51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440864"/>
            <a:ext cx="2949575" cy="496887"/>
          </a:xfrm>
          <a:prstGeom prst="rect">
            <a:avLst/>
          </a:prstGeom>
        </p:spPr>
        <p:txBody>
          <a:bodyPr vert="horz" lIns="93543" tIns="46771" rIns="93543" bIns="467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1" y="9440864"/>
            <a:ext cx="2949575" cy="496887"/>
          </a:xfrm>
          <a:prstGeom prst="rect">
            <a:avLst/>
          </a:prstGeom>
        </p:spPr>
        <p:txBody>
          <a:bodyPr vert="horz" lIns="93543" tIns="46771" rIns="93543" bIns="46771" rtlCol="0" anchor="b"/>
          <a:lstStyle>
            <a:lvl1pPr algn="r">
              <a:defRPr sz="1200"/>
            </a:lvl1pPr>
          </a:lstStyle>
          <a:p>
            <a:fld id="{7A5F2C5A-F397-449E-B900-C5E465658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22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49788" cy="496967"/>
          </a:xfrm>
          <a:prstGeom prst="rect">
            <a:avLst/>
          </a:prstGeom>
        </p:spPr>
        <p:txBody>
          <a:bodyPr vert="horz" lIns="93543" tIns="46771" rIns="93543" bIns="467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4"/>
            <a:ext cx="2949788" cy="496967"/>
          </a:xfrm>
          <a:prstGeom prst="rect">
            <a:avLst/>
          </a:prstGeom>
        </p:spPr>
        <p:txBody>
          <a:bodyPr vert="horz" lIns="93543" tIns="46771" rIns="93543" bIns="46771" rtlCol="0"/>
          <a:lstStyle>
            <a:lvl1pPr algn="r">
              <a:defRPr sz="1200"/>
            </a:lvl1pPr>
          </a:lstStyle>
          <a:p>
            <a:fld id="{7768C0E3-EBC3-4C3B-A23C-F7B9DC5C3443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43" tIns="46771" rIns="93543" bIns="467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3543" tIns="46771" rIns="93543" bIns="4677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50"/>
            <a:ext cx="2949788" cy="496967"/>
          </a:xfrm>
          <a:prstGeom prst="rect">
            <a:avLst/>
          </a:prstGeom>
        </p:spPr>
        <p:txBody>
          <a:bodyPr vert="horz" lIns="93543" tIns="46771" rIns="93543" bIns="467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50"/>
            <a:ext cx="2949788" cy="496967"/>
          </a:xfrm>
          <a:prstGeom prst="rect">
            <a:avLst/>
          </a:prstGeom>
        </p:spPr>
        <p:txBody>
          <a:bodyPr vert="horz" lIns="93543" tIns="46771" rIns="93543" bIns="46771" rtlCol="0" anchor="b"/>
          <a:lstStyle>
            <a:lvl1pPr algn="r">
              <a:defRPr sz="1200"/>
            </a:lvl1pPr>
          </a:lstStyle>
          <a:p>
            <a:fld id="{53230577-AAEE-4C0E-B466-7FB126CD8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226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28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41" algn="l" defTabSz="107528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284" algn="l" defTabSz="107528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2926" algn="l" defTabSz="107528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568" algn="l" defTabSz="107528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209" algn="l" defTabSz="107528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5850" algn="l" defTabSz="107528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493" algn="l" defTabSz="107528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135" algn="l" defTabSz="107528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601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5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47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500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500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81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953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6"/>
            <a:ext cx="10881360" cy="190690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234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6"/>
            <a:ext cx="5654040" cy="6336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6"/>
            <a:ext cx="5654040" cy="6336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38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2" y="2149158"/>
            <a:ext cx="5656263" cy="8956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2" y="3044825"/>
            <a:ext cx="5656263" cy="55318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9" y="2149158"/>
            <a:ext cx="5658485" cy="8956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9" y="3044825"/>
            <a:ext cx="5658485" cy="55318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91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0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22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2" y="382276"/>
            <a:ext cx="7156450" cy="819435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5"/>
            <a:ext cx="4211638" cy="6567488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7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3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125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7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3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5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6"/>
            <a:ext cx="1152144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6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BD051-D52E-4E12-A6B6-0D6A016380CB}" type="datetimeFigureOut">
              <a:rPr kumimoji="1" lang="ja-JP" altLang="en-US" smtClean="0"/>
              <a:t>2023/3/16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6"/>
            <a:ext cx="40538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6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F4409-4616-4EEF-9D89-72590C8433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112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8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7" indent="-342907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5" indent="-285756" algn="l" defTabSz="914418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188656"/>
              </p:ext>
            </p:extLst>
          </p:nvPr>
        </p:nvGraphicFramePr>
        <p:xfrm>
          <a:off x="208112" y="792850"/>
          <a:ext cx="12313373" cy="86655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28">
                  <a:extLst>
                    <a:ext uri="{9D8B030D-6E8A-4147-A177-3AD203B41FA5}">
                      <a16:colId xmlns:a16="http://schemas.microsoft.com/office/drawing/2014/main" val="2188092463"/>
                    </a:ext>
                  </a:extLst>
                </a:gridCol>
                <a:gridCol w="252028">
                  <a:extLst>
                    <a:ext uri="{9D8B030D-6E8A-4147-A177-3AD203B41FA5}">
                      <a16:colId xmlns:a16="http://schemas.microsoft.com/office/drawing/2014/main" val="622067807"/>
                    </a:ext>
                  </a:extLst>
                </a:gridCol>
                <a:gridCol w="711763">
                  <a:extLst>
                    <a:ext uri="{9D8B030D-6E8A-4147-A177-3AD203B41FA5}">
                      <a16:colId xmlns:a16="http://schemas.microsoft.com/office/drawing/2014/main" val="1962012323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2539248084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2098948495"/>
                    </a:ext>
                  </a:extLst>
                </a:gridCol>
                <a:gridCol w="749273">
                  <a:extLst>
                    <a:ext uri="{9D8B030D-6E8A-4147-A177-3AD203B41FA5}">
                      <a16:colId xmlns:a16="http://schemas.microsoft.com/office/drawing/2014/main" val="3177097308"/>
                    </a:ext>
                  </a:extLst>
                </a:gridCol>
                <a:gridCol w="958043">
                  <a:extLst>
                    <a:ext uri="{9D8B030D-6E8A-4147-A177-3AD203B41FA5}">
                      <a16:colId xmlns:a16="http://schemas.microsoft.com/office/drawing/2014/main" val="1143463452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1369010496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706876695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1567323924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1515309079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873687055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2449949987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1844161280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3162566489"/>
                    </a:ext>
                  </a:extLst>
                </a:gridCol>
                <a:gridCol w="853658">
                  <a:extLst>
                    <a:ext uri="{9D8B030D-6E8A-4147-A177-3AD203B41FA5}">
                      <a16:colId xmlns:a16="http://schemas.microsoft.com/office/drawing/2014/main" val="2034313100"/>
                    </a:ext>
                  </a:extLst>
                </a:gridCol>
              </a:tblGrid>
              <a:tr h="264805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令和４年度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令和５年度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258964"/>
                  </a:ext>
                </a:extLst>
              </a:tr>
              <a:tr h="264187">
                <a:tc gridSpan="2"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2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3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5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6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7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8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9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10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11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12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2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3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058425"/>
                  </a:ext>
                </a:extLst>
              </a:tr>
              <a:tr h="13238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 smtClean="0"/>
                        <a:t>4</a:t>
                      </a:r>
                      <a:r>
                        <a:rPr kumimoji="1" lang="ja-JP" altLang="en-US" sz="1050" b="1" dirty="0" smtClean="0"/>
                        <a:t>計画共通の動き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12700" cmpd="sng">
                      <a:noFill/>
                    </a:lnL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940177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/>
                        <a:t>健康増進計画</a:t>
                      </a:r>
                      <a:endParaRPr kumimoji="1" lang="ja-JP" altLang="en-US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099511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食育推進計画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064747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/>
                        <a:t>歯科口腔保健計画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188083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latin typeface="+mn-ea"/>
                          <a:ea typeface="+mn-ea"/>
                        </a:rPr>
                        <a:t>がん対策推進計画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980183"/>
                  </a:ext>
                </a:extLst>
              </a:tr>
              <a:tr h="88754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（関連計画）</a:t>
                      </a:r>
                      <a:endParaRPr kumimoji="1" lang="ja-JP" altLang="en-US" sz="16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700" b="1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医療費適正化計画</a:t>
                      </a:r>
                    </a:p>
                    <a:p>
                      <a:pPr algn="ctr"/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241321"/>
                  </a:ext>
                </a:extLst>
              </a:tr>
              <a:tr h="88754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 smtClean="0"/>
                        <a:t>医療計画</a:t>
                      </a:r>
                    </a:p>
                    <a:p>
                      <a:pPr algn="ctr"/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vert="eaVert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892763"/>
                  </a:ext>
                </a:extLst>
              </a:tr>
            </a:tbl>
          </a:graphicData>
        </a:graphic>
      </p:graphicFrame>
      <p:sp>
        <p:nvSpPr>
          <p:cNvPr id="52" name="角丸四角形 51"/>
          <p:cNvSpPr/>
          <p:nvPr/>
        </p:nvSpPr>
        <p:spPr>
          <a:xfrm>
            <a:off x="5729416" y="8592569"/>
            <a:ext cx="760864" cy="81341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審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議会　</a:t>
            </a:r>
          </a:p>
        </p:txBody>
      </p:sp>
      <p:sp>
        <p:nvSpPr>
          <p:cNvPr id="33" name="角丸四角形 32"/>
          <p:cNvSpPr/>
          <p:nvPr/>
        </p:nvSpPr>
        <p:spPr>
          <a:xfrm>
            <a:off x="1688982" y="1432593"/>
            <a:ext cx="582423" cy="792526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各審議会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0001200" y="1563190"/>
            <a:ext cx="1657860" cy="8524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パブリック</a:t>
            </a:r>
            <a:endParaRPr lang="en-US" altLang="ja-JP" sz="14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22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コメント</a:t>
            </a:r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573098" y="2028618"/>
            <a:ext cx="2437371" cy="341539"/>
          </a:xfrm>
          <a:prstGeom prst="rect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関係機関調整</a:t>
            </a:r>
          </a:p>
        </p:txBody>
      </p:sp>
      <p:sp>
        <p:nvSpPr>
          <p:cNvPr id="12" name="ホームベース 11"/>
          <p:cNvSpPr/>
          <p:nvPr/>
        </p:nvSpPr>
        <p:spPr>
          <a:xfrm>
            <a:off x="2292551" y="1679628"/>
            <a:ext cx="3390427" cy="324000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次期計画素案調整・作成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ホームベース 12"/>
          <p:cNvSpPr/>
          <p:nvPr/>
        </p:nvSpPr>
        <p:spPr>
          <a:xfrm>
            <a:off x="2303624" y="2061035"/>
            <a:ext cx="3367354" cy="324000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現計画最終評価案の作成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5720919" y="1534676"/>
            <a:ext cx="755393" cy="60447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各審議会　</a:t>
            </a:r>
          </a:p>
        </p:txBody>
      </p:sp>
      <p:sp>
        <p:nvSpPr>
          <p:cNvPr id="17" name="ホームベース 16"/>
          <p:cNvSpPr/>
          <p:nvPr/>
        </p:nvSpPr>
        <p:spPr>
          <a:xfrm>
            <a:off x="6212431" y="1663957"/>
            <a:ext cx="2894097" cy="324000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次期計画案検討・作成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9190544" y="1575542"/>
            <a:ext cx="723376" cy="696574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各審議会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8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開催 または 書面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報告　</a:t>
            </a:r>
          </a:p>
        </p:txBody>
      </p:sp>
      <p:sp>
        <p:nvSpPr>
          <p:cNvPr id="31" name="角丸四角形 30"/>
          <p:cNvSpPr/>
          <p:nvPr/>
        </p:nvSpPr>
        <p:spPr>
          <a:xfrm>
            <a:off x="11700209" y="1534675"/>
            <a:ext cx="540770" cy="781499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各審議会</a:t>
            </a:r>
          </a:p>
        </p:txBody>
      </p:sp>
      <p:sp>
        <p:nvSpPr>
          <p:cNvPr id="22" name="角丸四角形 21"/>
          <p:cNvSpPr/>
          <p:nvPr/>
        </p:nvSpPr>
        <p:spPr>
          <a:xfrm flipH="1">
            <a:off x="12421053" y="1566917"/>
            <a:ext cx="76813" cy="114441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900"/>
              </a:lnSpc>
            </a:pPr>
            <a:r>
              <a:rPr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次期計画策定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9960051" y="1991332"/>
            <a:ext cx="216000" cy="72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計画の修正</a:t>
            </a:r>
          </a:p>
        </p:txBody>
      </p:sp>
      <p:sp>
        <p:nvSpPr>
          <p:cNvPr id="40" name="ホームベース 39"/>
          <p:cNvSpPr/>
          <p:nvPr/>
        </p:nvSpPr>
        <p:spPr>
          <a:xfrm>
            <a:off x="720851" y="2370157"/>
            <a:ext cx="817941" cy="369037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健康づくり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実態調査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屈折矢印 49"/>
          <p:cNvSpPr/>
          <p:nvPr/>
        </p:nvSpPr>
        <p:spPr>
          <a:xfrm>
            <a:off x="3450859" y="2449398"/>
            <a:ext cx="490591" cy="146209"/>
          </a:xfrm>
          <a:prstGeom prst="bentUpArrow">
            <a:avLst>
              <a:gd name="adj1" fmla="val 7307"/>
              <a:gd name="adj2" fmla="val 10256"/>
              <a:gd name="adj3" fmla="val 28376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ホームベース 48"/>
          <p:cNvSpPr/>
          <p:nvPr/>
        </p:nvSpPr>
        <p:spPr>
          <a:xfrm>
            <a:off x="1543139" y="2452746"/>
            <a:ext cx="1907720" cy="274071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集計、分析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テキスト ボックス 2"/>
          <p:cNvSpPr txBox="1">
            <a:spLocks noChangeArrowheads="1"/>
          </p:cNvSpPr>
          <p:nvPr/>
        </p:nvSpPr>
        <p:spPr bwMode="auto">
          <a:xfrm>
            <a:off x="134977" y="178278"/>
            <a:ext cx="11835617" cy="40011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2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議題２</a:t>
            </a:r>
            <a:r>
              <a:rPr lang="en-US" altLang="ja-JP" sz="2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大阪府健康増進計画　最終評価及び改定のスケジュール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4758880" y="3108827"/>
            <a:ext cx="294976" cy="991528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●委員</a:t>
            </a:r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改選</a:t>
            </a:r>
            <a:endParaRPr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117777" y="5473751"/>
            <a:ext cx="294976" cy="991528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●委員</a:t>
            </a:r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改選</a:t>
            </a:r>
            <a:endParaRPr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472281" y="1997275"/>
            <a:ext cx="216000" cy="72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計画の修正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3176862" y="6465280"/>
            <a:ext cx="2265498" cy="3777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8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各部会</a:t>
            </a:r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" name="ホームベース 62"/>
          <p:cNvSpPr/>
          <p:nvPr/>
        </p:nvSpPr>
        <p:spPr>
          <a:xfrm>
            <a:off x="2280624" y="7658172"/>
            <a:ext cx="2484000" cy="238246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次期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計画素案調整・作成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ホームベース 63"/>
          <p:cNvSpPr/>
          <p:nvPr/>
        </p:nvSpPr>
        <p:spPr>
          <a:xfrm>
            <a:off x="2291696" y="7900365"/>
            <a:ext cx="2484000" cy="257763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現計画暫定評価の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作成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ホームベース 76"/>
          <p:cNvSpPr/>
          <p:nvPr/>
        </p:nvSpPr>
        <p:spPr>
          <a:xfrm>
            <a:off x="5724000" y="7697039"/>
            <a:ext cx="3276000" cy="234442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次期計画案検討・</a:t>
            </a:r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作成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1" name="角丸四角形 90"/>
          <p:cNvSpPr/>
          <p:nvPr/>
        </p:nvSpPr>
        <p:spPr>
          <a:xfrm>
            <a:off x="9971580" y="7670072"/>
            <a:ext cx="1657860" cy="86213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00"/>
              </a:lnSpc>
            </a:pPr>
            <a:endParaRPr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9951860" y="7665167"/>
            <a:ext cx="347968" cy="394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</a:t>
            </a:r>
            <a:r>
              <a:rPr lang="ja-JP" altLang="en-US" sz="8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endParaRPr lang="en-US" altLang="ja-JP" sz="80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8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修正</a:t>
            </a:r>
            <a:endParaRPr lang="ja-JP" altLang="en-US" sz="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11295444" y="7665167"/>
            <a:ext cx="347968" cy="394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</a:t>
            </a:r>
            <a:r>
              <a:rPr lang="ja-JP" altLang="en-US" sz="8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endParaRPr lang="en-US" altLang="ja-JP" sz="80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8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修正</a:t>
            </a:r>
            <a:endParaRPr lang="ja-JP" altLang="en-US" sz="8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9" name="四角形吹き出し 98"/>
          <p:cNvSpPr/>
          <p:nvPr/>
        </p:nvSpPr>
        <p:spPr>
          <a:xfrm>
            <a:off x="2050906" y="6562279"/>
            <a:ext cx="1661958" cy="436655"/>
          </a:xfrm>
          <a:prstGeom prst="wedgeRectCallout">
            <a:avLst>
              <a:gd name="adj1" fmla="val -59799"/>
              <a:gd name="adj2" fmla="val -20987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zh-TW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年次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進捗報告</a:t>
            </a:r>
          </a:p>
          <a:p>
            <a:r>
              <a:rPr lang="ja-JP" altLang="en-US" sz="1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・改定</a:t>
            </a:r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</a:t>
            </a:r>
            <a:r>
              <a:rPr lang="ja-JP" altLang="en-US" sz="1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提示</a:t>
            </a:r>
            <a:endParaRPr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881885" y="6936680"/>
            <a:ext cx="294976" cy="991528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●委員</a:t>
            </a:r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改選</a:t>
            </a:r>
            <a:endParaRPr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1" name="四角形吹き出し 100"/>
          <p:cNvSpPr/>
          <p:nvPr/>
        </p:nvSpPr>
        <p:spPr>
          <a:xfrm>
            <a:off x="10038431" y="2879778"/>
            <a:ext cx="1400161" cy="4515535"/>
          </a:xfrm>
          <a:prstGeom prst="wedgeRectCallout">
            <a:avLst>
              <a:gd name="adj1" fmla="val -72390"/>
              <a:gd name="adj2" fmla="val -24544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次期計画案の</a:t>
            </a:r>
            <a:r>
              <a:rPr lang="ja-JP" altLang="en-US" sz="1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提示</a:t>
            </a:r>
            <a:endParaRPr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2" name="四角形吹き出し 101"/>
          <p:cNvSpPr/>
          <p:nvPr/>
        </p:nvSpPr>
        <p:spPr>
          <a:xfrm>
            <a:off x="12104087" y="2915187"/>
            <a:ext cx="399397" cy="4547658"/>
          </a:xfrm>
          <a:prstGeom prst="wedgeRectCallout">
            <a:avLst>
              <a:gd name="adj1" fmla="val -112888"/>
              <a:gd name="adj2" fmla="val -25644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 </a:t>
            </a:r>
            <a:r>
              <a:rPr lang="ja-JP" altLang="en-US" sz="1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</a:t>
            </a:r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計画最終案の</a:t>
            </a:r>
            <a:r>
              <a:rPr lang="ja-JP" altLang="en-US" sz="1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審議　答申</a:t>
            </a:r>
            <a:endParaRPr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3" name="四角形吹き出し 102"/>
          <p:cNvSpPr/>
          <p:nvPr/>
        </p:nvSpPr>
        <p:spPr>
          <a:xfrm>
            <a:off x="1265069" y="8126251"/>
            <a:ext cx="1542850" cy="405955"/>
          </a:xfrm>
          <a:prstGeom prst="wedgeRectCallout">
            <a:avLst>
              <a:gd name="adj1" fmla="val -12653"/>
              <a:gd name="adj2" fmla="val -86758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zh-TW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年次</a:t>
            </a:r>
            <a:r>
              <a:rPr lang="zh-TW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進捗報告</a:t>
            </a:r>
          </a:p>
          <a:p>
            <a:r>
              <a:rPr lang="ja-JP" altLang="en-US" sz="10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・改定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</a:t>
            </a:r>
            <a:r>
              <a:rPr lang="ja-JP" altLang="en-US" sz="10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提示</a:t>
            </a:r>
            <a:endParaRPr lang="ja-JP" altLang="en-US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4" name="四角形吹き出し 103"/>
          <p:cNvSpPr/>
          <p:nvPr/>
        </p:nvSpPr>
        <p:spPr>
          <a:xfrm>
            <a:off x="5832972" y="8114740"/>
            <a:ext cx="1542850" cy="405955"/>
          </a:xfrm>
          <a:prstGeom prst="wedgeRectCallout">
            <a:avLst>
              <a:gd name="adj1" fmla="val -63529"/>
              <a:gd name="adj2" fmla="val -73763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・暫定評価の審議</a:t>
            </a:r>
          </a:p>
          <a:p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・次期計画素案の提示</a:t>
            </a:r>
          </a:p>
        </p:txBody>
      </p:sp>
      <p:sp>
        <p:nvSpPr>
          <p:cNvPr id="105" name="四角形吹き出し 104"/>
          <p:cNvSpPr/>
          <p:nvPr/>
        </p:nvSpPr>
        <p:spPr>
          <a:xfrm>
            <a:off x="8347208" y="8118577"/>
            <a:ext cx="1317854" cy="178182"/>
          </a:xfrm>
          <a:prstGeom prst="wedgeRectCallout">
            <a:avLst>
              <a:gd name="adj1" fmla="val 20081"/>
              <a:gd name="adj2" fmla="val -143778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・次期計画案の提示</a:t>
            </a:r>
          </a:p>
        </p:txBody>
      </p:sp>
      <p:sp>
        <p:nvSpPr>
          <p:cNvPr id="109" name="四角形吹き出し 108"/>
          <p:cNvSpPr/>
          <p:nvPr/>
        </p:nvSpPr>
        <p:spPr>
          <a:xfrm>
            <a:off x="2457197" y="2868296"/>
            <a:ext cx="1723996" cy="3464063"/>
          </a:xfrm>
          <a:prstGeom prst="wedgeRectCallout">
            <a:avLst>
              <a:gd name="adj1" fmla="val -67797"/>
              <a:gd name="adj2" fmla="val -19323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zh-TW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年次</a:t>
            </a:r>
            <a:r>
              <a:rPr lang="zh-TW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進捗</a:t>
            </a:r>
            <a:r>
              <a:rPr lang="zh-TW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報告</a:t>
            </a:r>
            <a:endParaRPr lang="en-US" altLang="zh-TW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・最終評価の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方法</a:t>
            </a:r>
            <a:endParaRPr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・次期計画　諮問</a:t>
            </a:r>
            <a:endParaRPr lang="zh-TW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・改定</a:t>
            </a:r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スケジュール提示</a:t>
            </a:r>
          </a:p>
          <a:p>
            <a:r>
              <a:rPr kumimoji="1"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計画期間</a:t>
            </a:r>
            <a:r>
              <a:rPr lang="ja-JP" altLang="en-US" sz="1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提示　等</a:t>
            </a:r>
            <a:endParaRPr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0" name="四角形吹き出し 109"/>
          <p:cNvSpPr/>
          <p:nvPr/>
        </p:nvSpPr>
        <p:spPr>
          <a:xfrm>
            <a:off x="6271184" y="2889580"/>
            <a:ext cx="1702032" cy="4573266"/>
          </a:xfrm>
          <a:prstGeom prst="wedgeRectCallout">
            <a:avLst>
              <a:gd name="adj1" fmla="val -79641"/>
              <a:gd name="adj2" fmla="val -25675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・最終評価案の</a:t>
            </a:r>
            <a:r>
              <a:rPr lang="ja-JP" altLang="en-US" sz="11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審議</a:t>
            </a:r>
            <a:endParaRPr lang="en-US" altLang="ja-JP" sz="11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・次期計画素案の</a:t>
            </a:r>
            <a:r>
              <a:rPr lang="ja-JP" altLang="en-US" sz="1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提示</a:t>
            </a:r>
            <a:endParaRPr lang="en-US" altLang="ja-JP" sz="11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等</a:t>
            </a:r>
            <a:endParaRPr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9" name="四角形吹き出し 118"/>
          <p:cNvSpPr/>
          <p:nvPr/>
        </p:nvSpPr>
        <p:spPr>
          <a:xfrm>
            <a:off x="6212431" y="8987225"/>
            <a:ext cx="1542850" cy="405955"/>
          </a:xfrm>
          <a:prstGeom prst="wedgeRectCallout">
            <a:avLst>
              <a:gd name="adj1" fmla="val -42868"/>
              <a:gd name="adj2" fmla="val -88270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次期計画素案の提示</a:t>
            </a:r>
          </a:p>
        </p:txBody>
      </p:sp>
      <p:sp>
        <p:nvSpPr>
          <p:cNvPr id="120" name="ホームベース 119"/>
          <p:cNvSpPr/>
          <p:nvPr/>
        </p:nvSpPr>
        <p:spPr>
          <a:xfrm>
            <a:off x="2303625" y="8621329"/>
            <a:ext cx="3379353" cy="246695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計画素案作成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1" name="ホームベース 120"/>
          <p:cNvSpPr/>
          <p:nvPr/>
        </p:nvSpPr>
        <p:spPr>
          <a:xfrm>
            <a:off x="6533109" y="8629779"/>
            <a:ext cx="4762335" cy="228241"/>
          </a:xfrm>
          <a:prstGeom prst="homePlate">
            <a:avLst>
              <a:gd name="adj" fmla="val 17769"/>
            </a:avLst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計画案の作成・修正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4" name="角丸四角形 123"/>
          <p:cNvSpPr/>
          <p:nvPr/>
        </p:nvSpPr>
        <p:spPr>
          <a:xfrm flipH="1">
            <a:off x="12464306" y="7726211"/>
            <a:ext cx="45719" cy="8150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900"/>
              </a:lnSpc>
            </a:pPr>
            <a:r>
              <a:rPr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次期計画策定</a:t>
            </a:r>
          </a:p>
        </p:txBody>
      </p:sp>
      <p:sp>
        <p:nvSpPr>
          <p:cNvPr id="125" name="四角形吹き出し 124"/>
          <p:cNvSpPr/>
          <p:nvPr/>
        </p:nvSpPr>
        <p:spPr>
          <a:xfrm>
            <a:off x="11464239" y="8148005"/>
            <a:ext cx="908069" cy="362446"/>
          </a:xfrm>
          <a:prstGeom prst="wedgeRectCallout">
            <a:avLst>
              <a:gd name="adj1" fmla="val 22751"/>
              <a:gd name="adj2" fmla="val -89570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次期計画最終案の審議</a:t>
            </a:r>
          </a:p>
        </p:txBody>
      </p:sp>
      <p:sp>
        <p:nvSpPr>
          <p:cNvPr id="126" name="角丸四角形 125"/>
          <p:cNvSpPr/>
          <p:nvPr/>
        </p:nvSpPr>
        <p:spPr>
          <a:xfrm flipH="1">
            <a:off x="12464305" y="8582167"/>
            <a:ext cx="45719" cy="8150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900"/>
              </a:lnSpc>
            </a:pPr>
            <a:r>
              <a:rPr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次期計画策定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0270838" y="7697039"/>
            <a:ext cx="11502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/>
              <a:t>パブコメ、市町村・</a:t>
            </a:r>
            <a:endParaRPr lang="en-US" altLang="ja-JP" sz="900" dirty="0" smtClean="0"/>
          </a:p>
          <a:p>
            <a:r>
              <a:rPr lang="ja-JP" altLang="en-US" sz="900" dirty="0" smtClean="0"/>
              <a:t>保険者協議会との協議</a:t>
            </a:r>
            <a:endParaRPr lang="en-US" altLang="ja-JP" sz="900" dirty="0" smtClean="0"/>
          </a:p>
        </p:txBody>
      </p:sp>
      <p:sp>
        <p:nvSpPr>
          <p:cNvPr id="67" name="四角形吹き出し 66"/>
          <p:cNvSpPr/>
          <p:nvPr/>
        </p:nvSpPr>
        <p:spPr>
          <a:xfrm>
            <a:off x="11492384" y="8987225"/>
            <a:ext cx="879924" cy="362446"/>
          </a:xfrm>
          <a:prstGeom prst="wedgeRectCallout">
            <a:avLst>
              <a:gd name="adj1" fmla="val 22751"/>
              <a:gd name="adj2" fmla="val -89570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</a:t>
            </a:r>
            <a:r>
              <a:rPr lang="ja-JP" altLang="en-US" sz="10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</a:t>
            </a:r>
            <a:endParaRPr lang="en-US" altLang="ja-JP" sz="10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答申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9" name="四角形吹き出し 68"/>
          <p:cNvSpPr/>
          <p:nvPr/>
        </p:nvSpPr>
        <p:spPr>
          <a:xfrm>
            <a:off x="1434939" y="8995408"/>
            <a:ext cx="879924" cy="362446"/>
          </a:xfrm>
          <a:prstGeom prst="wedgeRectCallout">
            <a:avLst>
              <a:gd name="adj1" fmla="val 22751"/>
              <a:gd name="adj2" fmla="val -89570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</a:t>
            </a:r>
            <a:r>
              <a:rPr lang="ja-JP" altLang="en-US" sz="10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</a:t>
            </a:r>
            <a:endParaRPr lang="en-US" altLang="ja-JP" sz="10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諮問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7" name="角丸四角形 96"/>
          <p:cNvSpPr/>
          <p:nvPr/>
        </p:nvSpPr>
        <p:spPr>
          <a:xfrm>
            <a:off x="6656387" y="6488329"/>
            <a:ext cx="2385571" cy="3777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8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各部会</a:t>
            </a:r>
            <a:endParaRPr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楕円 1"/>
          <p:cNvSpPr/>
          <p:nvPr/>
        </p:nvSpPr>
        <p:spPr>
          <a:xfrm>
            <a:off x="352128" y="2726817"/>
            <a:ext cx="368723" cy="12096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吹き出し 56"/>
          <p:cNvSpPr/>
          <p:nvPr/>
        </p:nvSpPr>
        <p:spPr>
          <a:xfrm>
            <a:off x="3232448" y="7045217"/>
            <a:ext cx="1115955" cy="436655"/>
          </a:xfrm>
          <a:prstGeom prst="wedgeRectCallout">
            <a:avLst>
              <a:gd name="adj1" fmla="val -59799"/>
              <a:gd name="adj2" fmla="val -24311"/>
            </a:avLst>
          </a:prstGeom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次期計画　諮問</a:t>
            </a:r>
            <a:endParaRPr lang="zh-TW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4799391" y="7697038"/>
            <a:ext cx="910637" cy="81341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審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議会　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9970814" y="8898245"/>
            <a:ext cx="1657860" cy="50387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00"/>
              </a:lnSpc>
            </a:pPr>
            <a:r>
              <a:rPr lang="ja-JP" altLang="en-US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パブリックコメント</a:t>
            </a:r>
            <a:endParaRPr lang="en-US" altLang="ja-JP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2200"/>
              </a:lnSpc>
            </a:pPr>
            <a:endParaRPr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0001200" y="9150182"/>
            <a:ext cx="16561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/>
              <a:t>市町村、保険者への意見聴取</a:t>
            </a:r>
            <a:endParaRPr lang="en-US" altLang="ja-JP" sz="900" dirty="0" smtClean="0"/>
          </a:p>
        </p:txBody>
      </p:sp>
      <p:graphicFrame>
        <p:nvGraphicFramePr>
          <p:cNvPr id="59" name="表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889524"/>
              </p:ext>
            </p:extLst>
          </p:nvPr>
        </p:nvGraphicFramePr>
        <p:xfrm>
          <a:off x="9791160" y="81464"/>
          <a:ext cx="2730325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857">
                  <a:extLst>
                    <a:ext uri="{9D8B030D-6E8A-4147-A177-3AD203B41FA5}">
                      <a16:colId xmlns:a16="http://schemas.microsoft.com/office/drawing/2014/main" val="1845002423"/>
                    </a:ext>
                  </a:extLst>
                </a:gridCol>
                <a:gridCol w="1970468">
                  <a:extLst>
                    <a:ext uri="{9D8B030D-6E8A-4147-A177-3AD203B41FA5}">
                      <a16:colId xmlns:a16="http://schemas.microsoft.com/office/drawing/2014/main" val="241198349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spc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資料２－１</a:t>
                      </a:r>
                      <a:endParaRPr kumimoji="1" lang="ja-JP" altLang="en-US" sz="1000" spc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spc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令和５年３月</a:t>
                      </a:r>
                      <a:r>
                        <a:rPr kumimoji="1" lang="en-US" altLang="ja-JP" sz="1000" spc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</a:t>
                      </a:r>
                      <a:r>
                        <a:rPr kumimoji="1" lang="ja-JP" altLang="en-US" sz="1000" spc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  <a:endParaRPr kumimoji="1" lang="en-US" altLang="ja-JP" sz="1000" spc="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974825"/>
                  </a:ext>
                </a:extLst>
              </a:tr>
              <a:tr h="11779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spc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lang="en-US" altLang="ja-JP" sz="1000" spc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lang="ja-JP" altLang="en-US" sz="1000" spc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年度第１回</a:t>
                      </a:r>
                      <a:endParaRPr lang="en-US" altLang="ja-JP" sz="1000" spc="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spc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大阪府</a:t>
                      </a:r>
                      <a:r>
                        <a:rPr lang="ja-JP" altLang="en-US" sz="1000" spc="0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地域職域連携推進協議会</a:t>
                      </a:r>
                      <a:endParaRPr kumimoji="1" lang="ja-JP" altLang="en-US" sz="1000" spc="0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064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134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5682</TotalTime>
  <Words>355</Words>
  <Application>Microsoft Office PowerPoint</Application>
  <PresentationFormat>A3 297x420 mm</PresentationFormat>
  <Paragraphs>94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UDゴシック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大阪府庁</dc:creator>
  <cp:lastModifiedBy>白井　久也</cp:lastModifiedBy>
  <cp:revision>348</cp:revision>
  <cp:lastPrinted>2023-03-15T07:59:05Z</cp:lastPrinted>
  <dcterms:created xsi:type="dcterms:W3CDTF">2012-10-01T11:27:09Z</dcterms:created>
  <dcterms:modified xsi:type="dcterms:W3CDTF">2023-03-16T01:47:34Z</dcterms:modified>
</cp:coreProperties>
</file>