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6"/>
  </p:notesMasterIdLst>
  <p:handoutMasterIdLst>
    <p:handoutMasterId r:id="rId37"/>
  </p:handoutMasterIdLst>
  <p:sldIdLst>
    <p:sldId id="331" r:id="rId2"/>
    <p:sldId id="341" r:id="rId3"/>
    <p:sldId id="329" r:id="rId4"/>
    <p:sldId id="330" r:id="rId5"/>
    <p:sldId id="305" r:id="rId6"/>
    <p:sldId id="306" r:id="rId7"/>
    <p:sldId id="308" r:id="rId8"/>
    <p:sldId id="318" r:id="rId9"/>
    <p:sldId id="309" r:id="rId10"/>
    <p:sldId id="319" r:id="rId11"/>
    <p:sldId id="310" r:id="rId12"/>
    <p:sldId id="321" r:id="rId13"/>
    <p:sldId id="311" r:id="rId14"/>
    <p:sldId id="324" r:id="rId15"/>
    <p:sldId id="312" r:id="rId16"/>
    <p:sldId id="325" r:id="rId17"/>
    <p:sldId id="313" r:id="rId18"/>
    <p:sldId id="340" r:id="rId19"/>
    <p:sldId id="314" r:id="rId20"/>
    <p:sldId id="327" r:id="rId21"/>
    <p:sldId id="315" r:id="rId22"/>
    <p:sldId id="322" r:id="rId23"/>
    <p:sldId id="332" r:id="rId24"/>
    <p:sldId id="342" r:id="rId25"/>
    <p:sldId id="316" r:id="rId26"/>
    <p:sldId id="323" r:id="rId27"/>
    <p:sldId id="333" r:id="rId28"/>
    <p:sldId id="343" r:id="rId29"/>
    <p:sldId id="317" r:id="rId30"/>
    <p:sldId id="320" r:id="rId31"/>
    <p:sldId id="334" r:id="rId32"/>
    <p:sldId id="344" r:id="rId33"/>
    <p:sldId id="345" r:id="rId34"/>
    <p:sldId id="346" r:id="rId3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E79"/>
    <a:srgbClr val="CFD5EA"/>
    <a:srgbClr val="A3C7E7"/>
    <a:srgbClr val="B6D2EC"/>
    <a:srgbClr val="ADCCE9"/>
    <a:srgbClr val="EFF5FB"/>
    <a:srgbClr val="70A8DA"/>
    <a:srgbClr val="8FBAE1"/>
    <a:srgbClr val="193F61"/>
    <a:srgbClr val="85B4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32" autoAdjust="0"/>
    <p:restoredTop sz="94434" autoAdjust="0"/>
  </p:normalViewPr>
  <p:slideViewPr>
    <p:cSldViewPr snapToGrid="0">
      <p:cViewPr varScale="1">
        <p:scale>
          <a:sx n="74" d="100"/>
          <a:sy n="74" d="100"/>
        </p:scale>
        <p:origin x="1332" y="72"/>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798459DA-61B3-46A2-907F-62352659CE64}" type="datetimeFigureOut">
              <a:rPr kumimoji="1" lang="ja-JP" altLang="en-US" smtClean="0"/>
              <a:t>2023/3/16</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D7FB7258-B7DF-4725-BB5D-3C1DA6027E62}" type="slidenum">
              <a:rPr kumimoji="1" lang="ja-JP" altLang="en-US" smtClean="0"/>
              <a:t>‹#›</a:t>
            </a:fld>
            <a:endParaRPr kumimoji="1" lang="ja-JP" altLang="en-US"/>
          </a:p>
        </p:txBody>
      </p:sp>
    </p:spTree>
    <p:extLst>
      <p:ext uri="{BB962C8B-B14F-4D97-AF65-F5344CB8AC3E}">
        <p14:creationId xmlns:p14="http://schemas.microsoft.com/office/powerpoint/2010/main" val="10479358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6360F3C-C380-464F-9C1B-9E98738E21E1}" type="datetimeFigureOut">
              <a:rPr kumimoji="1" lang="ja-JP" altLang="en-US" smtClean="0"/>
              <a:t>2023/3/16</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9D52CF0-AE93-452B-A6FB-0ECBE60B9F87}" type="slidenum">
              <a:rPr kumimoji="1" lang="ja-JP" altLang="en-US" smtClean="0"/>
              <a:t>‹#›</a:t>
            </a:fld>
            <a:endParaRPr kumimoji="1" lang="ja-JP" altLang="en-US"/>
          </a:p>
        </p:txBody>
      </p:sp>
    </p:spTree>
    <p:extLst>
      <p:ext uri="{BB962C8B-B14F-4D97-AF65-F5344CB8AC3E}">
        <p14:creationId xmlns:p14="http://schemas.microsoft.com/office/powerpoint/2010/main" val="402554462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ＭＳ ゴシック" panose="020B0609070205080204" pitchFamily="49" charset="-128"/>
                <a:ea typeface="ＭＳ ゴシック" panose="020B0609070205080204" pitchFamily="49" charset="-128"/>
                <a:cs typeface="+mn-cs"/>
              </a:rPr>
              <a:t>大阪府健康増進計画の各指標の現状値です。</a:t>
            </a:r>
            <a:endParaRPr kumimoji="1" lang="en-US" altLang="ja-JP" sz="1050" kern="1200" dirty="0" smtClean="0">
              <a:solidFill>
                <a:schemeClr val="tx1"/>
              </a:solidFill>
              <a:effectLst/>
              <a:latin typeface="ＭＳ ゴシック" panose="020B0609070205080204" pitchFamily="49" charset="-128"/>
              <a:ea typeface="ＭＳ ゴシック" panose="020B0609070205080204"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effectLst/>
                <a:latin typeface="ＭＳ ゴシック" panose="020B0609070205080204" pitchFamily="49" charset="-128"/>
                <a:ea typeface="ＭＳ ゴシック" panose="020B0609070205080204" pitchFamily="49" charset="-128"/>
                <a:cs typeface="+mn-cs"/>
              </a:rPr>
              <a:t>令和</a:t>
            </a:r>
            <a:r>
              <a:rPr kumimoji="1" lang="en-US" altLang="ja-JP" sz="1050" kern="1200" dirty="0" smtClean="0">
                <a:solidFill>
                  <a:schemeClr val="tx1"/>
                </a:solidFill>
                <a:effectLst/>
                <a:latin typeface="ＭＳ ゴシック" panose="020B0609070205080204" pitchFamily="49" charset="-128"/>
                <a:ea typeface="ＭＳ ゴシック" panose="020B0609070205080204" pitchFamily="49" charset="-128"/>
                <a:cs typeface="+mn-cs"/>
              </a:rPr>
              <a:t>4</a:t>
            </a:r>
            <a:r>
              <a:rPr kumimoji="1" lang="ja-JP" altLang="en-US" sz="1050" kern="1200" dirty="0" smtClean="0">
                <a:solidFill>
                  <a:schemeClr val="tx1"/>
                </a:solidFill>
                <a:effectLst/>
                <a:latin typeface="ＭＳ ゴシック" panose="020B0609070205080204" pitchFamily="49" charset="-128"/>
                <a:ea typeface="ＭＳ ゴシック" panose="020B0609070205080204" pitchFamily="49" charset="-128"/>
                <a:cs typeface="+mn-cs"/>
              </a:rPr>
              <a:t>年</a:t>
            </a:r>
            <a:r>
              <a:rPr kumimoji="1" lang="en-US" altLang="ja-JP" sz="1050" kern="1200" dirty="0" smtClean="0">
                <a:solidFill>
                  <a:schemeClr val="tx1"/>
                </a:solidFill>
                <a:effectLst/>
                <a:latin typeface="ＭＳ ゴシック" panose="020B0609070205080204" pitchFamily="49" charset="-128"/>
                <a:ea typeface="ＭＳ ゴシック" panose="020B0609070205080204" pitchFamily="49" charset="-128"/>
                <a:cs typeface="+mn-cs"/>
              </a:rPr>
              <a:t>3</a:t>
            </a:r>
            <a:r>
              <a:rPr kumimoji="1" lang="ja-JP" altLang="en-US" sz="1050" kern="1200" dirty="0" smtClean="0">
                <a:solidFill>
                  <a:schemeClr val="tx1"/>
                </a:solidFill>
                <a:effectLst/>
                <a:latin typeface="ＭＳ ゴシック" panose="020B0609070205080204" pitchFamily="49" charset="-128"/>
                <a:ea typeface="ＭＳ ゴシック" panose="020B0609070205080204" pitchFamily="49" charset="-128"/>
                <a:cs typeface="+mn-cs"/>
              </a:rPr>
              <a:t>月時点で把握した数値です。</a:t>
            </a:r>
            <a:endParaRPr kumimoji="1" lang="ja-JP" altLang="ja-JP" sz="1050" kern="1200" dirty="0" smtClean="0">
              <a:solidFill>
                <a:schemeClr val="tx1"/>
              </a:solidFill>
              <a:effectLst/>
              <a:latin typeface="ＭＳ ゴシック" panose="020B0609070205080204" pitchFamily="49" charset="-128"/>
              <a:ea typeface="ＭＳ ゴシック" panose="020B0609070205080204" pitchFamily="49" charset="-128"/>
              <a:cs typeface="+mn-cs"/>
            </a:endParaRPr>
          </a:p>
        </p:txBody>
      </p:sp>
      <p:sp>
        <p:nvSpPr>
          <p:cNvPr id="4" name="スライド番号プレースホルダー 3"/>
          <p:cNvSpPr>
            <a:spLocks noGrp="1"/>
          </p:cNvSpPr>
          <p:nvPr>
            <p:ph type="sldNum" sz="quarter" idx="10"/>
          </p:nvPr>
        </p:nvSpPr>
        <p:spPr/>
        <p:txBody>
          <a:bodyPr/>
          <a:lstStyle/>
          <a:p>
            <a:fld id="{B8B20901-951B-4FB3-B713-C9EF2B8CF5F4}" type="slidenum">
              <a:rPr kumimoji="1" lang="ja-JP" altLang="en-US" smtClean="0"/>
              <a:t>32</a:t>
            </a:fld>
            <a:endParaRPr kumimoji="1" lang="ja-JP" altLang="en-US"/>
          </a:p>
        </p:txBody>
      </p:sp>
    </p:spTree>
    <p:extLst>
      <p:ext uri="{BB962C8B-B14F-4D97-AF65-F5344CB8AC3E}">
        <p14:creationId xmlns:p14="http://schemas.microsoft.com/office/powerpoint/2010/main" val="12444281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8B20901-951B-4FB3-B713-C9EF2B8CF5F4}" type="slidenum">
              <a:rPr kumimoji="1" lang="ja-JP" altLang="en-US" smtClean="0"/>
              <a:t>33</a:t>
            </a:fld>
            <a:endParaRPr kumimoji="1" lang="ja-JP" altLang="en-US"/>
          </a:p>
        </p:txBody>
      </p:sp>
    </p:spTree>
    <p:extLst>
      <p:ext uri="{BB962C8B-B14F-4D97-AF65-F5344CB8AC3E}">
        <p14:creationId xmlns:p14="http://schemas.microsoft.com/office/powerpoint/2010/main" val="21313479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8B20901-951B-4FB3-B713-C9EF2B8CF5F4}" type="slidenum">
              <a:rPr kumimoji="1" lang="ja-JP" altLang="en-US" smtClean="0"/>
              <a:t>34</a:t>
            </a:fld>
            <a:endParaRPr kumimoji="1" lang="ja-JP" altLang="en-US"/>
          </a:p>
        </p:txBody>
      </p:sp>
    </p:spTree>
    <p:extLst>
      <p:ext uri="{BB962C8B-B14F-4D97-AF65-F5344CB8AC3E}">
        <p14:creationId xmlns:p14="http://schemas.microsoft.com/office/powerpoint/2010/main" val="21559755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9523413" y="6546852"/>
            <a:ext cx="360000" cy="288000"/>
          </a:xfrm>
          <a:solidFill>
            <a:schemeClr val="accent5">
              <a:lumMod val="75000"/>
            </a:schemeClr>
          </a:solidFill>
        </p:spPr>
        <p:txBody>
          <a:bodyPr wrap="none" lIns="36000" tIns="36000" rIns="36000" bIns="36000"/>
          <a:lstStyle>
            <a:lvl1pPr algn="ctr">
              <a:defRPr sz="1400" b="1">
                <a:solidFill>
                  <a:schemeClr val="bg1"/>
                </a:solidFill>
              </a:defRPr>
            </a:lvl1pPr>
          </a:lstStyle>
          <a:p>
            <a:fld id="{8491F570-1DE7-4E07-90A6-F6DA59EDAE7D}" type="slidenum">
              <a:rPr kumimoji="1" lang="ja-JP" altLang="en-US" smtClean="0"/>
              <a:pPr/>
              <a:t>‹#›</a:t>
            </a:fld>
            <a:endParaRPr kumimoji="1" lang="ja-JP" altLang="en-US"/>
          </a:p>
        </p:txBody>
      </p:sp>
    </p:spTree>
    <p:extLst>
      <p:ext uri="{BB962C8B-B14F-4D97-AF65-F5344CB8AC3E}">
        <p14:creationId xmlns:p14="http://schemas.microsoft.com/office/powerpoint/2010/main" val="115434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56513" y="6470652"/>
            <a:ext cx="2228850" cy="365125"/>
          </a:xfrm>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3114243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288305263"/>
      </p:ext>
    </p:extLst>
  </p:cSld>
  <p:clrMap bg1="lt1" tx1="dk1" bg2="lt2" tx2="dk2" accent1="accent1" accent2="accent2" accent3="accent3" accent4="accent4" accent5="accent5" accent6="accent6" hlink="hlink" folHlink="folHlink"/>
  <p:sldLayoutIdLst>
    <p:sldLayoutId id="2147483667" r:id="rId1"/>
    <p:sldLayoutId id="2147483668" r:id="rId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61AE0CBE-3210-41DD-A171-4385B749CD55}"/>
              </a:ext>
            </a:extLst>
          </p:cNvPr>
          <p:cNvSpPr/>
          <p:nvPr/>
        </p:nvSpPr>
        <p:spPr>
          <a:xfrm>
            <a:off x="0" y="2397834"/>
            <a:ext cx="9906000" cy="1296000"/>
          </a:xfrm>
          <a:prstGeom prst="rect">
            <a:avLst/>
          </a:prstGeom>
          <a:gradFill flip="none" rotWithShape="1">
            <a:gsLst>
              <a:gs pos="50000">
                <a:srgbClr val="7DA8DB">
                  <a:lumMod val="20000"/>
                  <a:lumOff val="80000"/>
                </a:srgbClr>
              </a:gs>
              <a:gs pos="0">
                <a:schemeClr val="accent5">
                  <a:lumMod val="75000"/>
                </a:schemeClr>
              </a:gs>
              <a:gs pos="20000">
                <a:schemeClr val="accent5">
                  <a:lumMod val="50000"/>
                  <a:lumOff val="50000"/>
                </a:schemeClr>
              </a:gs>
              <a:gs pos="80000">
                <a:srgbClr val="7395D3">
                  <a:lumMod val="50000"/>
                  <a:lumOff val="50000"/>
                </a:srgbClr>
              </a:gs>
              <a:gs pos="100000">
                <a:schemeClr val="accent5">
                  <a:lumMod val="7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TW" altLang="en-US" sz="2400" b="1" dirty="0">
                <a:solidFill>
                  <a:schemeClr val="tx1"/>
                </a:solidFill>
                <a:latin typeface="Meiryo UI" panose="020B0604030504040204" pitchFamily="50" charset="-128"/>
                <a:ea typeface="Meiryo UI" panose="020B0604030504040204" pitchFamily="50" charset="-128"/>
              </a:rPr>
              <a:t>大阪府地域職域連携推進協</a:t>
            </a:r>
            <a:r>
              <a:rPr kumimoji="1" lang="zh-TW" altLang="en-US" sz="2400" b="1" dirty="0" smtClean="0">
                <a:solidFill>
                  <a:schemeClr val="tx1"/>
                </a:solidFill>
                <a:latin typeface="Meiryo UI" panose="020B0604030504040204" pitchFamily="50" charset="-128"/>
                <a:ea typeface="Meiryo UI" panose="020B0604030504040204" pitchFamily="50" charset="-128"/>
              </a:rPr>
              <a:t>議会</a:t>
            </a:r>
            <a:endParaRPr kumimoji="1" lang="en-US" altLang="zh-TW" sz="2400" b="1" dirty="0" smtClean="0">
              <a:solidFill>
                <a:schemeClr val="tx1"/>
              </a:solidFill>
              <a:latin typeface="Meiryo UI" panose="020B0604030504040204" pitchFamily="50" charset="-128"/>
              <a:ea typeface="Meiryo UI" panose="020B0604030504040204" pitchFamily="50" charset="-128"/>
            </a:endParaRPr>
          </a:p>
          <a:p>
            <a:pPr algn="ctr"/>
            <a:endParaRPr kumimoji="1" lang="en-US" altLang="zh-TW" sz="600" b="1" dirty="0" smtClean="0">
              <a:solidFill>
                <a:schemeClr val="tx1"/>
              </a:solidFill>
              <a:latin typeface="Meiryo UI" panose="020B0604030504040204" pitchFamily="50" charset="-128"/>
              <a:ea typeface="Meiryo UI" panose="020B0604030504040204" pitchFamily="50" charset="-128"/>
            </a:endParaRPr>
          </a:p>
          <a:p>
            <a:pPr algn="ctr"/>
            <a:r>
              <a:rPr kumimoji="1" lang="zh-TW" altLang="en-US" sz="2400" b="1" dirty="0" smtClean="0">
                <a:solidFill>
                  <a:schemeClr val="tx1"/>
                </a:solidFill>
                <a:latin typeface="Meiryo UI" panose="020B0604030504040204" pitchFamily="50" charset="-128"/>
                <a:ea typeface="Meiryo UI" panose="020B0604030504040204" pitchFamily="50" charset="-128"/>
              </a:rPr>
              <a:t>第</a:t>
            </a:r>
            <a:r>
              <a:rPr kumimoji="1" lang="en-US" altLang="zh-TW" sz="2400" b="1" dirty="0" smtClean="0">
                <a:solidFill>
                  <a:schemeClr val="tx1"/>
                </a:solidFill>
                <a:latin typeface="Meiryo UI" panose="020B0604030504040204" pitchFamily="50" charset="-128"/>
                <a:ea typeface="Meiryo UI" panose="020B0604030504040204" pitchFamily="50" charset="-128"/>
              </a:rPr>
              <a:t>3</a:t>
            </a:r>
            <a:r>
              <a:rPr kumimoji="1" lang="zh-TW" altLang="en-US" sz="2400" b="1" dirty="0" smtClean="0">
                <a:solidFill>
                  <a:schemeClr val="tx1"/>
                </a:solidFill>
                <a:latin typeface="Meiryo UI" panose="020B0604030504040204" pitchFamily="50" charset="-128"/>
                <a:ea typeface="Meiryo UI" panose="020B0604030504040204" pitchFamily="50" charset="-128"/>
              </a:rPr>
              <a:t>次</a:t>
            </a:r>
            <a:r>
              <a:rPr kumimoji="1" lang="zh-TW" altLang="en-US" sz="2400" b="1" dirty="0">
                <a:solidFill>
                  <a:schemeClr val="tx1"/>
                </a:solidFill>
                <a:latin typeface="Meiryo UI" panose="020B0604030504040204" pitchFamily="50" charset="-128"/>
                <a:ea typeface="Meiryo UI" panose="020B0604030504040204" pitchFamily="50" charset="-128"/>
              </a:rPr>
              <a:t>大阪府健康</a:t>
            </a:r>
            <a:r>
              <a:rPr kumimoji="1" lang="zh-TW" altLang="en-US" sz="2400" b="1" dirty="0" smtClean="0">
                <a:solidFill>
                  <a:schemeClr val="tx1"/>
                </a:solidFill>
                <a:latin typeface="Meiryo UI" panose="020B0604030504040204" pitchFamily="50" charset="-128"/>
                <a:ea typeface="Meiryo UI" panose="020B0604030504040204" pitchFamily="50" charset="-128"/>
              </a:rPr>
              <a:t>増進計画</a:t>
            </a:r>
            <a:r>
              <a:rPr kumimoji="1" lang="ja-JP" altLang="en-US" sz="2400" b="1" dirty="0">
                <a:solidFill>
                  <a:schemeClr val="tx1"/>
                </a:solidFill>
                <a:latin typeface="Meiryo UI" panose="020B0604030504040204" pitchFamily="50" charset="-128"/>
                <a:ea typeface="Meiryo UI" panose="020B0604030504040204" pitchFamily="50" charset="-128"/>
              </a:rPr>
              <a:t>　</a:t>
            </a:r>
            <a:r>
              <a:rPr kumimoji="1" lang="ja-JP" altLang="en-US" sz="2400" b="1" dirty="0" smtClean="0">
                <a:solidFill>
                  <a:schemeClr val="tx1"/>
                </a:solidFill>
                <a:latin typeface="Meiryo UI" panose="020B0604030504040204" pitchFamily="50" charset="-128"/>
                <a:ea typeface="Meiryo UI" panose="020B0604030504040204" pitchFamily="50" charset="-128"/>
              </a:rPr>
              <a:t>令和</a:t>
            </a:r>
            <a:r>
              <a:rPr kumimoji="1" lang="ja-JP" altLang="en-US" sz="2400" b="1" dirty="0">
                <a:solidFill>
                  <a:schemeClr val="tx1"/>
                </a:solidFill>
                <a:latin typeface="Meiryo UI" panose="020B0604030504040204" pitchFamily="50" charset="-128"/>
                <a:ea typeface="Meiryo UI" panose="020B0604030504040204" pitchFamily="50" charset="-128"/>
              </a:rPr>
              <a:t>４</a:t>
            </a:r>
            <a:r>
              <a:rPr kumimoji="1" lang="ja-JP" altLang="en-US" sz="2400" b="1" dirty="0" smtClean="0">
                <a:solidFill>
                  <a:schemeClr val="tx1"/>
                </a:solidFill>
                <a:latin typeface="Meiryo UI" panose="020B0604030504040204" pitchFamily="50" charset="-128"/>
                <a:ea typeface="Meiryo UI" panose="020B0604030504040204" pitchFamily="50" charset="-128"/>
              </a:rPr>
              <a:t>年度 </a:t>
            </a:r>
            <a:r>
              <a:rPr kumimoji="1" lang="en-US" altLang="ja-JP" sz="2400" b="1" dirty="0" smtClean="0">
                <a:solidFill>
                  <a:schemeClr val="tx1"/>
                </a:solidFill>
                <a:latin typeface="Meiryo UI" panose="020B0604030504040204" pitchFamily="50" charset="-128"/>
                <a:ea typeface="Meiryo UI" panose="020B0604030504040204" pitchFamily="50" charset="-128"/>
              </a:rPr>
              <a:t>PDCA</a:t>
            </a:r>
            <a:r>
              <a:rPr kumimoji="1" lang="zh-TW" altLang="en-US" sz="2400" b="1" dirty="0" smtClean="0">
                <a:solidFill>
                  <a:schemeClr val="tx1"/>
                </a:solidFill>
                <a:latin typeface="Meiryo UI" panose="020B0604030504040204" pitchFamily="50" charset="-128"/>
                <a:ea typeface="Meiryo UI" panose="020B0604030504040204" pitchFamily="50" charset="-128"/>
              </a:rPr>
              <a:t>進捗管理票</a:t>
            </a:r>
            <a:endParaRPr kumimoji="1" lang="ja-JP" altLang="en-US" sz="2400" b="1" dirty="0">
              <a:solidFill>
                <a:schemeClr val="tx1"/>
              </a:solidFill>
              <a:latin typeface="Meiryo UI" panose="020B0604030504040204" pitchFamily="50" charset="-128"/>
              <a:ea typeface="Meiryo UI" panose="020B0604030504040204" pitchFamily="50" charset="-128"/>
            </a:endParaRPr>
          </a:p>
        </p:txBody>
      </p:sp>
      <p:sp>
        <p:nvSpPr>
          <p:cNvPr id="6" name="正方形/長方形 5"/>
          <p:cNvSpPr/>
          <p:nvPr/>
        </p:nvSpPr>
        <p:spPr>
          <a:xfrm>
            <a:off x="309000" y="6403454"/>
            <a:ext cx="9288000" cy="288000"/>
          </a:xfrm>
          <a:prstGeom prst="rect">
            <a:avLst/>
          </a:prstGeom>
        </p:spPr>
        <p:txBody>
          <a:bodyPr wrap="square" lIns="36000" tIns="72000" rIns="36000" bIns="36000">
            <a:noAutofit/>
          </a:bodyPr>
          <a:lstStyle/>
          <a:p>
            <a:pPr algn="ctr"/>
            <a:r>
              <a:rPr lang="ja-JP" altLang="en-US" sz="1600" b="1" dirty="0" smtClean="0">
                <a:latin typeface="+mn-ea"/>
              </a:rPr>
              <a:t>大阪府健康医療部健康推進室健康づくり課</a:t>
            </a:r>
            <a:endParaRPr lang="ja-JP" altLang="en-US" sz="1400" dirty="0">
              <a:latin typeface="+mn-ea"/>
            </a:endParaRPr>
          </a:p>
        </p:txBody>
      </p:sp>
      <p:pic>
        <p:nvPicPr>
          <p:cNvPr id="2" name="図 1"/>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628854" y="5427197"/>
            <a:ext cx="2648292" cy="864000"/>
          </a:xfrm>
          <a:prstGeom prst="rect">
            <a:avLst/>
          </a:prstGeom>
        </p:spPr>
      </p:pic>
      <p:graphicFrame>
        <p:nvGraphicFramePr>
          <p:cNvPr id="7" name="表 6"/>
          <p:cNvGraphicFramePr>
            <a:graphicFrameLocks noGrp="1"/>
          </p:cNvGraphicFramePr>
          <p:nvPr>
            <p:extLst>
              <p:ext uri="{D42A27DB-BD31-4B8C-83A1-F6EECF244321}">
                <p14:modId xmlns:p14="http://schemas.microsoft.com/office/powerpoint/2010/main" val="561516064"/>
              </p:ext>
            </p:extLst>
          </p:nvPr>
        </p:nvGraphicFramePr>
        <p:xfrm>
          <a:off x="7083377" y="118361"/>
          <a:ext cx="2730325" cy="640080"/>
        </p:xfrm>
        <a:graphic>
          <a:graphicData uri="http://schemas.openxmlformats.org/drawingml/2006/table">
            <a:tbl>
              <a:tblPr firstRow="1" bandRow="1">
                <a:tableStyleId>{5940675A-B579-460E-94D1-54222C63F5DA}</a:tableStyleId>
              </a:tblPr>
              <a:tblGrid>
                <a:gridCol w="759857">
                  <a:extLst>
                    <a:ext uri="{9D8B030D-6E8A-4147-A177-3AD203B41FA5}">
                      <a16:colId xmlns:a16="http://schemas.microsoft.com/office/drawing/2014/main" val="1845002423"/>
                    </a:ext>
                  </a:extLst>
                </a:gridCol>
                <a:gridCol w="1970468">
                  <a:extLst>
                    <a:ext uri="{9D8B030D-6E8A-4147-A177-3AD203B41FA5}">
                      <a16:colId xmlns:a16="http://schemas.microsoft.com/office/drawing/2014/main" val="2411983499"/>
                    </a:ext>
                  </a:extLst>
                </a:gridCol>
              </a:tblGrid>
              <a:tr h="0">
                <a:tc rowSpan="2">
                  <a:txBody>
                    <a:bodyPr/>
                    <a:lstStyle/>
                    <a:p>
                      <a:pPr algn="ctr"/>
                      <a:r>
                        <a:rPr kumimoji="1" lang="ja-JP" altLang="en-US" sz="1000" spc="0" dirty="0" smtClean="0">
                          <a:latin typeface="BIZ UDPゴシック" panose="020B0400000000000000" pitchFamily="50" charset="-128"/>
                          <a:ea typeface="BIZ UDPゴシック" panose="020B0400000000000000" pitchFamily="50" charset="-128"/>
                        </a:rPr>
                        <a:t>資料１</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000" spc="0" dirty="0" smtClean="0">
                          <a:latin typeface="BIZ UDPゴシック" panose="020B0400000000000000" pitchFamily="50" charset="-128"/>
                          <a:ea typeface="BIZ UDPゴシック" panose="020B0400000000000000" pitchFamily="50" charset="-128"/>
                        </a:rPr>
                        <a:t>令和５年３月</a:t>
                      </a:r>
                      <a:r>
                        <a:rPr kumimoji="1" lang="en-US" altLang="ja-JP" sz="1000" spc="0" dirty="0" smtClean="0">
                          <a:latin typeface="BIZ UDPゴシック" panose="020B0400000000000000" pitchFamily="50" charset="-128"/>
                          <a:ea typeface="BIZ UDPゴシック" panose="020B0400000000000000" pitchFamily="50" charset="-128"/>
                        </a:rPr>
                        <a:t>22</a:t>
                      </a:r>
                      <a:r>
                        <a:rPr kumimoji="1" lang="ja-JP" altLang="en-US" sz="1000" spc="0" dirty="0" smtClean="0">
                          <a:latin typeface="BIZ UDPゴシック" panose="020B0400000000000000" pitchFamily="50" charset="-128"/>
                          <a:ea typeface="BIZ UDPゴシック" panose="020B0400000000000000" pitchFamily="50" charset="-128"/>
                        </a:rPr>
                        <a:t>日</a:t>
                      </a:r>
                      <a:endParaRPr kumimoji="1" lang="en-US" altLang="ja-JP" sz="1000" spc="0" dirty="0" smtClean="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2950974825"/>
                  </a:ext>
                </a:extLst>
              </a:tr>
              <a:tr h="117795">
                <a:tc vMerge="1">
                  <a:txBody>
                    <a:bodyPr/>
                    <a:lstStyle/>
                    <a:p>
                      <a:endParaRPr kumimoji="1" lang="ja-JP" altLang="en-US" dirty="0"/>
                    </a:p>
                  </a:txBody>
                  <a:tcPr/>
                </a:tc>
                <a:tc>
                  <a:txBody>
                    <a:bodyPr/>
                    <a:lstStyle/>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smtClean="0">
                          <a:latin typeface="BIZ UDPゴシック" panose="020B0400000000000000" pitchFamily="50" charset="-128"/>
                          <a:ea typeface="BIZ UDPゴシック" panose="020B0400000000000000" pitchFamily="50" charset="-128"/>
                        </a:rPr>
                        <a:t>令和</a:t>
                      </a:r>
                      <a:r>
                        <a:rPr lang="en-US" altLang="ja-JP" sz="1000" spc="0" dirty="0" smtClean="0">
                          <a:latin typeface="BIZ UDPゴシック" panose="020B0400000000000000" pitchFamily="50" charset="-128"/>
                          <a:ea typeface="BIZ UDPゴシック" panose="020B0400000000000000" pitchFamily="50" charset="-128"/>
                        </a:rPr>
                        <a:t>4</a:t>
                      </a:r>
                      <a:r>
                        <a:rPr lang="ja-JP" altLang="en-US" sz="1000" spc="0" dirty="0" smtClean="0">
                          <a:latin typeface="BIZ UDPゴシック" panose="020B0400000000000000" pitchFamily="50" charset="-128"/>
                          <a:ea typeface="BIZ UDPゴシック" panose="020B0400000000000000" pitchFamily="50" charset="-128"/>
                        </a:rPr>
                        <a:t>年度第１回</a:t>
                      </a:r>
                      <a:endParaRPr lang="en-US" altLang="ja-JP" sz="1000" spc="0" dirty="0" smtClean="0">
                        <a:latin typeface="BIZ UDPゴシック" panose="020B0400000000000000" pitchFamily="50" charset="-128"/>
                        <a:ea typeface="BIZ UDPゴシック" panose="020B0400000000000000" pitchFamily="50" charset="-128"/>
                      </a:endParaRPr>
                    </a:p>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smtClean="0">
                          <a:latin typeface="BIZ UDPゴシック" panose="020B0400000000000000" pitchFamily="50" charset="-128"/>
                          <a:ea typeface="BIZ UDPゴシック" panose="020B0400000000000000" pitchFamily="50" charset="-128"/>
                        </a:rPr>
                        <a:t>大阪府地域職域連携推進協議会</a:t>
                      </a:r>
                      <a:endParaRPr kumimoji="1" lang="ja-JP" altLang="en-US" sz="1000" spc="0" dirty="0" smtClean="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790064279"/>
                  </a:ext>
                </a:extLst>
              </a:tr>
            </a:tbl>
          </a:graphicData>
        </a:graphic>
      </p:graphicFrame>
      <p:sp>
        <p:nvSpPr>
          <p:cNvPr id="3" name="テキスト ボックス 2"/>
          <p:cNvSpPr txBox="1"/>
          <p:nvPr/>
        </p:nvSpPr>
        <p:spPr>
          <a:xfrm>
            <a:off x="309000" y="176791"/>
            <a:ext cx="2279654" cy="523220"/>
          </a:xfrm>
          <a:prstGeom prst="rect">
            <a:avLst/>
          </a:prstGeom>
          <a:noFill/>
        </p:spPr>
        <p:txBody>
          <a:bodyPr wrap="square" rtlCol="0">
            <a:spAutoFit/>
          </a:bodyPr>
          <a:lstStyle/>
          <a:p>
            <a:r>
              <a:rPr kumimoji="1" lang="en-US" altLang="ja-JP" sz="2800" dirty="0" smtClean="0">
                <a:latin typeface="BIZ UDPゴシック" panose="020B0400000000000000" pitchFamily="50" charset="-128"/>
                <a:ea typeface="BIZ UDPゴシック" panose="020B0400000000000000" pitchFamily="50" charset="-128"/>
              </a:rPr>
              <a:t>【</a:t>
            </a:r>
            <a:r>
              <a:rPr kumimoji="1" lang="ja-JP" altLang="en-US" sz="2800" dirty="0" smtClean="0">
                <a:latin typeface="BIZ UDPゴシック" panose="020B0400000000000000" pitchFamily="50" charset="-128"/>
                <a:ea typeface="BIZ UDPゴシック" panose="020B0400000000000000" pitchFamily="50" charset="-128"/>
              </a:rPr>
              <a:t>議題 １</a:t>
            </a:r>
            <a:r>
              <a:rPr kumimoji="1" lang="en-US" altLang="ja-JP" sz="2800" dirty="0" smtClean="0">
                <a:latin typeface="BIZ UDPゴシック" panose="020B0400000000000000" pitchFamily="50" charset="-128"/>
                <a:ea typeface="BIZ UDPゴシック" panose="020B0400000000000000" pitchFamily="50" charset="-128"/>
              </a:rPr>
              <a:t>】</a:t>
            </a:r>
            <a:endParaRPr kumimoji="1" lang="ja-JP" altLang="en-US" sz="28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0775705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1078770419"/>
              </p:ext>
            </p:extLst>
          </p:nvPr>
        </p:nvGraphicFramePr>
        <p:xfrm>
          <a:off x="468793" y="295898"/>
          <a:ext cx="8928000" cy="6273862"/>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2961889">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学校や大学、地域における運動・体力づくり</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■高等学校運動部活動顧問、部活動指導員を対象に「大阪府運動部活動の在り方に関する研修」を実施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　（</a:t>
                      </a:r>
                      <a:r>
                        <a:rPr kumimoji="1" lang="en-US" altLang="ja-JP" sz="1100" b="1" baseline="0" dirty="0" smtClean="0">
                          <a:solidFill>
                            <a:schemeClr val="tx1"/>
                          </a:solidFill>
                          <a:latin typeface="+mn-ea"/>
                          <a:ea typeface="+mn-ea"/>
                        </a:rPr>
                        <a:t>2</a:t>
                      </a:r>
                      <a:r>
                        <a:rPr kumimoji="1" lang="ja-JP" altLang="en-US" sz="1100" b="1" baseline="0" dirty="0" smtClean="0">
                          <a:solidFill>
                            <a:schemeClr val="tx1"/>
                          </a:solidFill>
                          <a:latin typeface="+mn-ea"/>
                          <a:ea typeface="+mn-ea"/>
                        </a:rPr>
                        <a:t>回、延べ</a:t>
                      </a:r>
                      <a:r>
                        <a:rPr kumimoji="1" lang="en-US" altLang="ja-JP" sz="1100" b="1" baseline="0" dirty="0" smtClean="0">
                          <a:solidFill>
                            <a:schemeClr val="tx1"/>
                          </a:solidFill>
                          <a:latin typeface="+mn-ea"/>
                          <a:ea typeface="+mn-ea"/>
                        </a:rPr>
                        <a:t>347</a:t>
                      </a:r>
                      <a:r>
                        <a:rPr kumimoji="1" lang="ja-JP" altLang="en-US" sz="1100" b="1" baseline="0" dirty="0" smtClean="0">
                          <a:solidFill>
                            <a:schemeClr val="tx1"/>
                          </a:solidFill>
                          <a:latin typeface="+mn-ea"/>
                          <a:ea typeface="+mn-ea"/>
                        </a:rPr>
                        <a:t>名参加）</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■府民の主体的な健康意識の向上と実践を促す健康アプリ「アスマイル」を全市町村において展開</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　（今年度目標会員数：</a:t>
                      </a:r>
                      <a:r>
                        <a:rPr kumimoji="1" lang="en-US" altLang="ja-JP" sz="1100" b="1" baseline="0" dirty="0" smtClean="0">
                          <a:solidFill>
                            <a:schemeClr val="tx1"/>
                          </a:solidFill>
                          <a:latin typeface="+mn-ea"/>
                          <a:ea typeface="+mn-ea"/>
                        </a:rPr>
                        <a:t>40</a:t>
                      </a:r>
                      <a:r>
                        <a:rPr kumimoji="1" lang="ja-JP" altLang="en-US" sz="1100" b="1" baseline="0" dirty="0" smtClean="0">
                          <a:solidFill>
                            <a:schemeClr val="tx1"/>
                          </a:solidFill>
                          <a:latin typeface="+mn-ea"/>
                          <a:ea typeface="+mn-ea"/>
                        </a:rPr>
                        <a:t>万人　実績：</a:t>
                      </a:r>
                      <a:r>
                        <a:rPr kumimoji="1" lang="en-US" altLang="ja-JP" sz="1100" b="1" baseline="0" dirty="0" smtClean="0">
                          <a:solidFill>
                            <a:schemeClr val="tx1"/>
                          </a:solidFill>
                          <a:latin typeface="+mn-ea"/>
                          <a:ea typeface="+mn-ea"/>
                        </a:rPr>
                        <a:t>34</a:t>
                      </a:r>
                      <a:r>
                        <a:rPr kumimoji="1" lang="ja-JP" altLang="en-US" sz="1100" b="1" baseline="0" dirty="0" smtClean="0">
                          <a:solidFill>
                            <a:schemeClr val="tx1"/>
                          </a:solidFill>
                          <a:latin typeface="+mn-ea"/>
                          <a:ea typeface="+mn-ea"/>
                        </a:rPr>
                        <a:t>万人（</a:t>
                      </a:r>
                      <a:r>
                        <a:rPr kumimoji="1" lang="en-US" altLang="ja-JP" sz="1100" b="1" baseline="0" dirty="0" smtClean="0">
                          <a:solidFill>
                            <a:schemeClr val="tx1"/>
                          </a:solidFill>
                          <a:latin typeface="+mn-ea"/>
                          <a:ea typeface="+mn-ea"/>
                        </a:rPr>
                        <a:t>R5.2</a:t>
                      </a:r>
                      <a:r>
                        <a:rPr kumimoji="1" lang="ja-JP" altLang="en-US" sz="1100" b="1" baseline="0" dirty="0" smtClean="0">
                          <a:solidFill>
                            <a:schemeClr val="tx1"/>
                          </a:solidFill>
                          <a:latin typeface="+mn-ea"/>
                          <a:ea typeface="+mn-ea"/>
                        </a:rPr>
                        <a:t>現在））</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■府内トップスポーツチーム等と連携し、体力測定会・スポーツ体験会を大型商業施設等で開催</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　（体力測定会：</a:t>
                      </a:r>
                      <a:r>
                        <a:rPr kumimoji="1" lang="en-US" altLang="ja-JP" sz="1100" b="1" baseline="0" dirty="0" smtClean="0">
                          <a:solidFill>
                            <a:schemeClr val="tx1"/>
                          </a:solidFill>
                          <a:latin typeface="+mn-ea"/>
                          <a:ea typeface="+mn-ea"/>
                        </a:rPr>
                        <a:t>5</a:t>
                      </a:r>
                      <a:r>
                        <a:rPr kumimoji="1" lang="ja-JP" altLang="en-US" sz="1100" b="1" baseline="0" dirty="0" smtClean="0">
                          <a:solidFill>
                            <a:schemeClr val="tx1"/>
                          </a:solidFill>
                          <a:latin typeface="+mn-ea"/>
                          <a:ea typeface="+mn-ea"/>
                        </a:rPr>
                        <a:t>回、スポーツ体験会：</a:t>
                      </a:r>
                      <a:r>
                        <a:rPr kumimoji="1" lang="en-US" altLang="ja-JP" sz="1100" b="1" baseline="0" dirty="0" smtClean="0">
                          <a:solidFill>
                            <a:schemeClr val="tx1"/>
                          </a:solidFill>
                          <a:latin typeface="+mn-ea"/>
                          <a:ea typeface="+mn-ea"/>
                        </a:rPr>
                        <a:t>3</a:t>
                      </a:r>
                      <a:r>
                        <a:rPr kumimoji="1" lang="ja-JP" altLang="en-US" sz="1100" b="1" baseline="0" dirty="0" smtClean="0">
                          <a:solidFill>
                            <a:schemeClr val="tx1"/>
                          </a:solidFill>
                          <a:latin typeface="+mn-ea"/>
                          <a:ea typeface="+mn-ea"/>
                        </a:rPr>
                        <a:t>回）</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1"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高齢者の運動機会の創出</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■働く世代からのフレイル予防として、市町村でのフレイルチェックの導入支援及び職域でのフレイルチェックのモデル実施と研修会の実施（「健康格差の解決プログラム（フレイル予防）」</a:t>
                      </a:r>
                      <a:r>
                        <a:rPr kumimoji="1" lang="en-US" altLang="ja-JP" sz="1100" b="1" baseline="0" dirty="0" smtClean="0">
                          <a:solidFill>
                            <a:schemeClr val="tx1"/>
                          </a:solidFill>
                          <a:latin typeface="+mn-ea"/>
                          <a:ea typeface="+mn-ea"/>
                        </a:rPr>
                        <a:t>36</a:t>
                      </a:r>
                      <a:r>
                        <a:rPr kumimoji="1" lang="ja-JP" altLang="en-US" sz="1100" b="1" baseline="0" dirty="0" smtClean="0">
                          <a:solidFill>
                            <a:schemeClr val="tx1"/>
                          </a:solidFill>
                          <a:latin typeface="+mn-ea"/>
                          <a:ea typeface="+mn-ea"/>
                        </a:rPr>
                        <a:t>市町村導入）</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■市町村の介護予防の取組みを支援するアドバイザーの派遣や専門職の養成、生活機能改善等を目的とする短期集中予防サービスを通じた成功事例の創出等を支援（「介護予防活動強化推進事業」）</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■高齢者の運動機会の創出を図るため、</a:t>
                      </a:r>
                      <a:r>
                        <a:rPr kumimoji="1" lang="ja-JP" altLang="en-US" sz="1100" b="1" baseline="0" dirty="0" err="1" smtClean="0">
                          <a:solidFill>
                            <a:schemeClr val="tx1"/>
                          </a:solidFill>
                          <a:latin typeface="+mn-ea"/>
                          <a:ea typeface="+mn-ea"/>
                        </a:rPr>
                        <a:t>ねんりん</a:t>
                      </a:r>
                      <a:r>
                        <a:rPr kumimoji="1" lang="ja-JP" altLang="en-US" sz="1100" b="1" baseline="0" dirty="0" smtClean="0">
                          <a:solidFill>
                            <a:schemeClr val="tx1"/>
                          </a:solidFill>
                          <a:latin typeface="+mn-ea"/>
                          <a:ea typeface="+mn-ea"/>
                        </a:rPr>
                        <a:t>ピックへ選手団を派遣</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　（「全国健康福祉祭派遣事業」選手派遣人数：</a:t>
                      </a:r>
                      <a:r>
                        <a:rPr kumimoji="1" lang="en-US" altLang="ja-JP" sz="1100" b="1" baseline="0" dirty="0" smtClean="0">
                          <a:solidFill>
                            <a:schemeClr val="tx1"/>
                          </a:solidFill>
                          <a:latin typeface="+mn-ea"/>
                          <a:ea typeface="+mn-ea"/>
                        </a:rPr>
                        <a:t>114</a:t>
                      </a:r>
                      <a:r>
                        <a:rPr kumimoji="1" lang="ja-JP" altLang="en-US" sz="1100" b="1" baseline="0" dirty="0" smtClean="0">
                          <a:solidFill>
                            <a:schemeClr val="tx1"/>
                          </a:solidFill>
                          <a:latin typeface="+mn-ea"/>
                          <a:ea typeface="+mn-ea"/>
                        </a:rPr>
                        <a:t>人）</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民間企業等と連携した普及啓発</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■万博に向けた健康づくりの気運醸成として健活プロモーション事業を実施。「健活</a:t>
                      </a:r>
                      <a:r>
                        <a:rPr kumimoji="1" lang="en-US" altLang="ja-JP" sz="1100" b="1" baseline="0" dirty="0" smtClean="0">
                          <a:solidFill>
                            <a:schemeClr val="tx1"/>
                          </a:solidFill>
                          <a:latin typeface="+mn-ea"/>
                          <a:ea typeface="+mn-ea"/>
                        </a:rPr>
                        <a:t>10</a:t>
                      </a:r>
                      <a:r>
                        <a:rPr kumimoji="1" lang="ja-JP" altLang="en-US" sz="1100" b="1" baseline="0" dirty="0" smtClean="0">
                          <a:solidFill>
                            <a:schemeClr val="tx1"/>
                          </a:solidFill>
                          <a:latin typeface="+mn-ea"/>
                          <a:ea typeface="+mn-ea"/>
                        </a:rPr>
                        <a:t>」を広く</a:t>
                      </a:r>
                      <a:r>
                        <a:rPr kumimoji="1" lang="en-US" altLang="ja-JP" sz="1100" b="1" baseline="0" dirty="0" smtClean="0">
                          <a:solidFill>
                            <a:schemeClr val="tx1"/>
                          </a:solidFill>
                          <a:latin typeface="+mn-ea"/>
                          <a:ea typeface="+mn-ea"/>
                        </a:rPr>
                        <a:t>PR</a:t>
                      </a:r>
                      <a:r>
                        <a:rPr kumimoji="1" lang="ja-JP" altLang="en-US" sz="1100" b="1" baseline="0" dirty="0" smtClean="0">
                          <a:solidFill>
                            <a:schemeClr val="tx1"/>
                          </a:solidFill>
                          <a:latin typeface="+mn-ea"/>
                          <a:ea typeface="+mn-ea"/>
                        </a:rPr>
                        <a:t>する広告ジャックと、健康づくりイベント「健活ワクワク</a:t>
                      </a:r>
                      <a:r>
                        <a:rPr kumimoji="1" lang="en-US" altLang="ja-JP" sz="1100" b="1" baseline="0" dirty="0" smtClean="0">
                          <a:solidFill>
                            <a:schemeClr val="tx1"/>
                          </a:solidFill>
                          <a:latin typeface="+mn-ea"/>
                          <a:ea typeface="+mn-ea"/>
                        </a:rPr>
                        <a:t>EXPO</a:t>
                      </a:r>
                      <a:r>
                        <a:rPr kumimoji="1" lang="ja-JP" altLang="en-US" sz="1100" b="1" baseline="0" dirty="0" smtClean="0">
                          <a:solidFill>
                            <a:schemeClr val="tx1"/>
                          </a:solidFill>
                          <a:latin typeface="+mn-ea"/>
                          <a:ea typeface="+mn-ea"/>
                        </a:rPr>
                        <a:t>」を開催し、健活ワクワク</a:t>
                      </a:r>
                      <a:r>
                        <a:rPr kumimoji="1" lang="en-US" altLang="ja-JP" sz="1100" b="1" baseline="0" dirty="0" smtClean="0">
                          <a:solidFill>
                            <a:schemeClr val="tx1"/>
                          </a:solidFill>
                          <a:latin typeface="+mn-ea"/>
                          <a:ea typeface="+mn-ea"/>
                        </a:rPr>
                        <a:t>EXPO</a:t>
                      </a:r>
                      <a:r>
                        <a:rPr kumimoji="1" lang="ja-JP" altLang="en-US" sz="1100" b="1" baseline="0" dirty="0" smtClean="0">
                          <a:solidFill>
                            <a:schemeClr val="tx1"/>
                          </a:solidFill>
                          <a:latin typeface="+mn-ea"/>
                          <a:ea typeface="+mn-ea"/>
                        </a:rPr>
                        <a:t>第３弾において、アスマイルを活用したウォーキングイベントを実施</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9887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■学校や地域における運動・体力づくりの推進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■府内トップスポーツチームと自治体、民間企業等と連携したスポーツイベントの推進（参加者数の増加等）</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■高齢者の生きがいづく</a:t>
                      </a:r>
                      <a:r>
                        <a:rPr kumimoji="1" lang="ja-JP" altLang="en-US" sz="1100" b="1" baseline="0" dirty="0" err="1" smtClean="0">
                          <a:solidFill>
                            <a:schemeClr val="tx1"/>
                          </a:solidFill>
                          <a:latin typeface="+mn-ea"/>
                          <a:ea typeface="+mn-ea"/>
                        </a:rPr>
                        <a:t>りの</a:t>
                      </a:r>
                      <a:r>
                        <a:rPr kumimoji="1" lang="ja-JP" altLang="en-US" sz="1100" b="1" baseline="0" dirty="0" smtClean="0">
                          <a:solidFill>
                            <a:schemeClr val="tx1"/>
                          </a:solidFill>
                          <a:latin typeface="+mn-ea"/>
                          <a:ea typeface="+mn-ea"/>
                        </a:rPr>
                        <a:t>推進（参加者数の増加等）</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■身体活動・運動に係る効果的な周知・</a:t>
                      </a:r>
                      <a:r>
                        <a:rPr kumimoji="1" lang="en-US" altLang="ja-JP" sz="1100" b="1" baseline="0" dirty="0" smtClean="0">
                          <a:solidFill>
                            <a:schemeClr val="tx1"/>
                          </a:solidFill>
                          <a:latin typeface="+mn-ea"/>
                          <a:ea typeface="+mn-ea"/>
                        </a:rPr>
                        <a:t>PR</a:t>
                      </a:r>
                      <a:r>
                        <a:rPr kumimoji="1" lang="ja-JP" altLang="en-US" sz="1100" b="1" baseline="0" dirty="0" smtClean="0">
                          <a:solidFill>
                            <a:schemeClr val="tx1"/>
                          </a:solidFill>
                          <a:latin typeface="+mn-ea"/>
                          <a:ea typeface="+mn-ea"/>
                        </a:rPr>
                        <a:t>（無関心層の新規開拓等）</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a:t>
                      </a:r>
                      <a:r>
                        <a:rPr kumimoji="1" lang="en-US" altLang="ja-JP" sz="1200" b="1" baseline="0" dirty="0" smtClean="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■市町村や学校現場等での研修会の開催</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■府と連携協定を結んでいる企業や、昨年度に設立した大阪スポーツコミッション参画チームとの一層の連携</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■働く世代からのフレイル予防の取組みについて、導入市町村の自走支援や職域への導入支援及びフレイルの周知啓発</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■高齢者の運動機会創出に向け、老人クラブへの助成や相談会による支援等を継続実施</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72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smtClean="0">
                          <a:solidFill>
                            <a:schemeClr val="tx1"/>
                          </a:solidFill>
                          <a:latin typeface="+mn-ea"/>
                          <a:ea typeface="+mn-ea"/>
                        </a:rPr>
                        <a:t>大阪府健康づくり支援プラットフォーム整備等事業（</a:t>
                      </a:r>
                      <a:r>
                        <a:rPr kumimoji="1" lang="en-US" altLang="ja-JP" sz="1100" baseline="0" dirty="0" smtClean="0">
                          <a:solidFill>
                            <a:schemeClr val="tx1"/>
                          </a:solidFill>
                          <a:latin typeface="+mn-ea"/>
                          <a:ea typeface="+mn-ea"/>
                        </a:rPr>
                        <a:t>452,000</a:t>
                      </a:r>
                      <a:r>
                        <a:rPr kumimoji="1" lang="ja-JP" altLang="en-US" sz="1100" baseline="0" dirty="0" smtClean="0">
                          <a:solidFill>
                            <a:schemeClr val="tx1"/>
                          </a:solidFill>
                          <a:latin typeface="+mn-ea"/>
                          <a:ea typeface="+mn-ea"/>
                        </a:rPr>
                        <a:t>千円）、府民スポーツレクリエーション分担金（</a:t>
                      </a:r>
                      <a:r>
                        <a:rPr kumimoji="1" lang="en-US" altLang="ja-JP" sz="1100" baseline="0" dirty="0" smtClean="0">
                          <a:solidFill>
                            <a:schemeClr val="tx1"/>
                          </a:solidFill>
                          <a:latin typeface="+mn-ea"/>
                          <a:ea typeface="+mn-ea"/>
                        </a:rPr>
                        <a:t>1,300</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健康格差の解決プログラム促進事業（</a:t>
                      </a:r>
                      <a:r>
                        <a:rPr kumimoji="1" lang="en-US" altLang="ja-JP" sz="1100" baseline="0" dirty="0" smtClean="0">
                          <a:solidFill>
                            <a:schemeClr val="tx1"/>
                          </a:solidFill>
                          <a:latin typeface="+mn-ea"/>
                          <a:ea typeface="+mn-ea"/>
                        </a:rPr>
                        <a:t>36,376</a:t>
                      </a:r>
                      <a:r>
                        <a:rPr kumimoji="1" lang="ja-JP" altLang="en-US" sz="1100" baseline="0" dirty="0" smtClean="0">
                          <a:solidFill>
                            <a:schemeClr val="tx1"/>
                          </a:solidFill>
                          <a:latin typeface="+mn-ea"/>
                          <a:ea typeface="+mn-ea"/>
                        </a:rPr>
                        <a:t>千円の内数）、介護予防活動強化促進事業（</a:t>
                      </a:r>
                      <a:r>
                        <a:rPr kumimoji="1" lang="en-US" altLang="ja-JP" sz="1100" baseline="0" dirty="0" smtClean="0">
                          <a:solidFill>
                            <a:schemeClr val="tx1"/>
                          </a:solidFill>
                          <a:latin typeface="+mn-ea"/>
                          <a:ea typeface="+mn-ea"/>
                        </a:rPr>
                        <a:t>19,978</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全国健康福祉祭派遣事業費（</a:t>
                      </a:r>
                      <a:r>
                        <a:rPr kumimoji="1" lang="en-US" altLang="ja-JP" sz="1100" baseline="0" dirty="0" smtClean="0">
                          <a:solidFill>
                            <a:schemeClr val="tx1"/>
                          </a:solidFill>
                          <a:latin typeface="+mn-ea"/>
                          <a:ea typeface="+mn-ea"/>
                        </a:rPr>
                        <a:t>17,651</a:t>
                      </a:r>
                      <a:r>
                        <a:rPr kumimoji="1" lang="ja-JP" altLang="en-US" sz="1100" baseline="0" dirty="0" smtClean="0">
                          <a:solidFill>
                            <a:schemeClr val="tx1"/>
                          </a:solidFill>
                          <a:latin typeface="+mn-ea"/>
                          <a:ea typeface="+mn-ea"/>
                        </a:rPr>
                        <a:t>千円）高齢者地域活動促進費（</a:t>
                      </a:r>
                      <a:r>
                        <a:rPr kumimoji="1" lang="en-US" altLang="ja-JP" sz="1100" baseline="0" dirty="0" smtClean="0">
                          <a:solidFill>
                            <a:schemeClr val="tx1"/>
                          </a:solidFill>
                          <a:latin typeface="+mn-ea"/>
                          <a:ea typeface="+mn-ea"/>
                        </a:rPr>
                        <a:t>75,230</a:t>
                      </a:r>
                      <a:r>
                        <a:rPr kumimoji="1" lang="ja-JP" altLang="en-US" sz="1100" baseline="0" dirty="0" smtClean="0">
                          <a:solidFill>
                            <a:schemeClr val="tx1"/>
                          </a:solidFill>
                          <a:latin typeface="+mn-ea"/>
                          <a:ea typeface="+mn-ea"/>
                        </a:rPr>
                        <a:t>千円）、健康づくり気運醸成事業（</a:t>
                      </a:r>
                      <a:r>
                        <a:rPr kumimoji="1" lang="en-US" altLang="ja-JP" sz="1100" baseline="0" dirty="0" smtClean="0">
                          <a:solidFill>
                            <a:schemeClr val="tx1"/>
                          </a:solidFill>
                          <a:latin typeface="+mn-ea"/>
                          <a:ea typeface="+mn-ea"/>
                        </a:rPr>
                        <a:t>14,818</a:t>
                      </a:r>
                      <a:r>
                        <a:rPr kumimoji="1" lang="ja-JP" altLang="en-US" sz="1100" baseline="0" dirty="0" smtClean="0">
                          <a:solidFill>
                            <a:schemeClr val="tx1"/>
                          </a:solidFill>
                          <a:latin typeface="+mn-ea"/>
                          <a:ea typeface="+mn-ea"/>
                        </a:rPr>
                        <a:t>千円）、ポストコロナを見据えた健康増進・健康寿命延伸気運醸成事業（</a:t>
                      </a:r>
                      <a:r>
                        <a:rPr kumimoji="1" lang="en-US" altLang="ja-JP" sz="1100" baseline="0" dirty="0" smtClean="0">
                          <a:solidFill>
                            <a:schemeClr val="tx1"/>
                          </a:solidFill>
                          <a:latin typeface="+mn-ea"/>
                          <a:ea typeface="+mn-ea"/>
                        </a:rPr>
                        <a:t>14,307</a:t>
                      </a:r>
                      <a:r>
                        <a:rPr kumimoji="1" lang="ja-JP" altLang="en-US" sz="1100" baseline="0" dirty="0" smtClean="0">
                          <a:solidFill>
                            <a:schemeClr val="tx1"/>
                          </a:solidFill>
                          <a:latin typeface="+mn-ea"/>
                          <a:ea typeface="+mn-ea"/>
                        </a:rPr>
                        <a:t>千円）</a:t>
                      </a:r>
                      <a:endParaRPr kumimoji="1" lang="ja-JP" altLang="en-US" sz="1100" baseline="0" dirty="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5" name="グループ化 14"/>
          <p:cNvGrpSpPr/>
          <p:nvPr/>
        </p:nvGrpSpPr>
        <p:grpSpPr>
          <a:xfrm>
            <a:off x="586435" y="2284405"/>
            <a:ext cx="792000" cy="720000"/>
            <a:chOff x="-2122749" y="3293333"/>
            <a:chExt cx="792000" cy="720000"/>
          </a:xfrm>
        </p:grpSpPr>
        <p:sp>
          <p:nvSpPr>
            <p:cNvPr id="16" name="角丸四角形 15"/>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smtClean="0">
                  <a:ln w="0"/>
                  <a:solidFill>
                    <a:srgbClr val="193F61"/>
                  </a:solidFill>
                  <a:latin typeface="+mn-ea"/>
                </a:rPr>
                <a:t>本年度評価</a:t>
              </a:r>
              <a:endParaRPr kumimoji="1" lang="en-US" altLang="ja-JP" sz="1100" b="1" spc="-100" dirty="0" smtClean="0">
                <a:ln w="0"/>
                <a:solidFill>
                  <a:srgbClr val="193F61"/>
                </a:solidFill>
                <a:latin typeface="+mn-ea"/>
              </a:endParaRPr>
            </a:p>
            <a:p>
              <a:pPr algn="ctr"/>
              <a:endParaRPr kumimoji="1" lang="en-US" altLang="ja-JP" sz="500" b="1" spc="-100" dirty="0" smtClean="0">
                <a:ln w="0"/>
                <a:solidFill>
                  <a:srgbClr val="193F61"/>
                </a:solidFill>
                <a:latin typeface="+mn-ea"/>
              </a:endParaRPr>
            </a:p>
            <a:p>
              <a:pPr algn="ctr">
                <a:lnSpc>
                  <a:spcPts val="1600"/>
                </a:lnSpc>
              </a:pPr>
              <a:r>
                <a:rPr kumimoji="1" lang="ja-JP" altLang="en-US" sz="1400" b="1" spc="-100" dirty="0" smtClean="0">
                  <a:ln w="0"/>
                  <a:solidFill>
                    <a:srgbClr val="193F61"/>
                  </a:solidFill>
                  <a:latin typeface="+mn-ea"/>
                </a:rPr>
                <a:t>概ね</a:t>
              </a:r>
              <a:endParaRPr kumimoji="1" lang="en-US" altLang="ja-JP" sz="1400" b="1" spc="-100" dirty="0" smtClean="0">
                <a:ln w="0"/>
                <a:solidFill>
                  <a:srgbClr val="193F61"/>
                </a:solidFill>
                <a:latin typeface="+mn-ea"/>
              </a:endParaRPr>
            </a:p>
            <a:p>
              <a:pPr algn="ctr">
                <a:lnSpc>
                  <a:spcPts val="1600"/>
                </a:lnSpc>
              </a:pPr>
              <a:r>
                <a:rPr kumimoji="1" lang="ja-JP" altLang="en-US" sz="1400" b="1" spc="-250" dirty="0" smtClean="0">
                  <a:ln w="0"/>
                  <a:solidFill>
                    <a:srgbClr val="193F61"/>
                  </a:solidFill>
                  <a:latin typeface="+mn-ea"/>
                </a:rPr>
                <a:t>予定</a:t>
              </a:r>
              <a:r>
                <a:rPr kumimoji="1" lang="ja-JP" altLang="en-US" sz="1400" b="1" spc="-350" dirty="0" smtClean="0">
                  <a:ln w="0"/>
                  <a:solidFill>
                    <a:srgbClr val="193F61"/>
                  </a:solidFill>
                  <a:latin typeface="+mn-ea"/>
                </a:rPr>
                <a:t>どおり</a:t>
              </a:r>
              <a:endParaRPr kumimoji="1" lang="ja-JP" altLang="en-US" sz="1400" b="1" spc="-350" dirty="0">
                <a:ln w="0"/>
                <a:solidFill>
                  <a:srgbClr val="193F61"/>
                </a:solidFill>
                <a:latin typeface="+mn-ea"/>
              </a:endParaRPr>
            </a:p>
          </p:txBody>
        </p:sp>
        <p:cxnSp>
          <p:nvCxnSpPr>
            <p:cNvPr id="17" name="直線コネクタ 16"/>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10</a:t>
            </a:fld>
            <a:endParaRPr kumimoji="1" lang="ja-JP" altLang="en-US"/>
          </a:p>
        </p:txBody>
      </p:sp>
    </p:spTree>
    <p:extLst>
      <p:ext uri="{BB962C8B-B14F-4D97-AF65-F5344CB8AC3E}">
        <p14:creationId xmlns:p14="http://schemas.microsoft.com/office/powerpoint/2010/main" val="7718082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１　生活習慣病の予防（生活習慣の改善）</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（４）休養・睡眠</a:t>
            </a:r>
            <a:r>
              <a:rPr kumimoji="1" lang="ja-JP" altLang="en-US" sz="2000" b="1" dirty="0" smtClean="0">
                <a:solidFill>
                  <a:schemeClr val="bg1"/>
                </a:solidFill>
              </a:rPr>
              <a:t>　</a:t>
            </a:r>
            <a:r>
              <a:rPr kumimoji="1" lang="ja-JP" altLang="en-US" sz="1600" b="1" dirty="0" smtClean="0">
                <a:solidFill>
                  <a:schemeClr val="bg1"/>
                </a:solidFill>
              </a:rPr>
              <a:t>計画 </a:t>
            </a:r>
            <a:r>
              <a:rPr kumimoji="1" lang="en-US" altLang="ja-JP" sz="1600" b="1" dirty="0" smtClean="0">
                <a:solidFill>
                  <a:schemeClr val="bg1"/>
                </a:solidFill>
              </a:rPr>
              <a:t>P.53</a:t>
            </a:r>
            <a:endParaRPr kumimoji="1" lang="en-US" altLang="ja-JP" sz="1600" b="1" dirty="0">
              <a:solidFill>
                <a:schemeClr val="bg1"/>
              </a:solidFill>
            </a:endParaRPr>
          </a:p>
        </p:txBody>
      </p:sp>
      <p:sp>
        <p:nvSpPr>
          <p:cNvPr id="17" name="正方形/長方形 16"/>
          <p:cNvSpPr/>
          <p:nvPr/>
        </p:nvSpPr>
        <p:spPr>
          <a:xfrm>
            <a:off x="363222" y="2363821"/>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674916"/>
            <a:ext cx="8856000" cy="504000"/>
          </a:xfrm>
          <a:prstGeom prst="rect">
            <a:avLst/>
          </a:prstGeom>
        </p:spPr>
        <p:txBody>
          <a:bodyPr wrap="square" lIns="36000" tIns="72000" rIns="36000" bIns="36000">
            <a:noAutofit/>
          </a:bodyPr>
          <a:lstStyle/>
          <a:p>
            <a:r>
              <a:rPr lang="ja-JP" altLang="en-US" sz="1200" b="1" dirty="0">
                <a:latin typeface="+mn-ea"/>
              </a:rPr>
              <a:t>▽睡眠により十分休養を取ることができるよう、適切な睡眠のとり方を習得し、実践します</a:t>
            </a:r>
            <a:r>
              <a:rPr lang="ja-JP" altLang="en-US" sz="1200" b="1" dirty="0" smtClean="0">
                <a:latin typeface="+mn-ea"/>
              </a:rPr>
              <a:t>。</a:t>
            </a:r>
            <a:endParaRPr lang="ja-JP" altLang="en-US" sz="1200" b="1" dirty="0">
              <a:latin typeface="+mn-ea"/>
            </a:endParaRPr>
          </a:p>
        </p:txBody>
      </p:sp>
      <p:sp>
        <p:nvSpPr>
          <p:cNvPr id="24" name="正方形/長方形 23"/>
          <p:cNvSpPr/>
          <p:nvPr/>
        </p:nvSpPr>
        <p:spPr>
          <a:xfrm>
            <a:off x="363222" y="3266928"/>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行政等が取り組む数値目標</a:t>
            </a:r>
            <a:r>
              <a:rPr lang="en-US" altLang="ja-JP" sz="1600" b="1" dirty="0" smtClean="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1962947824"/>
              </p:ext>
            </p:extLst>
          </p:nvPr>
        </p:nvGraphicFramePr>
        <p:xfrm>
          <a:off x="532234" y="3629091"/>
          <a:ext cx="8820000" cy="7664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168000">
                  <a:extLst>
                    <a:ext uri="{9D8B030D-6E8A-4147-A177-3AD203B41FA5}">
                      <a16:colId xmlns:a16="http://schemas.microsoft.com/office/drawing/2014/main" val="20001"/>
                    </a:ext>
                  </a:extLst>
                </a:gridCol>
                <a:gridCol w="1764000">
                  <a:extLst>
                    <a:ext uri="{9D8B030D-6E8A-4147-A177-3AD203B41FA5}">
                      <a16:colId xmlns:a16="http://schemas.microsoft.com/office/drawing/2014/main" val="2403724082"/>
                    </a:ext>
                  </a:extLst>
                </a:gridCol>
                <a:gridCol w="1764000">
                  <a:extLst>
                    <a:ext uri="{9D8B030D-6E8A-4147-A177-3AD203B41FA5}">
                      <a16:colId xmlns:a16="http://schemas.microsoft.com/office/drawing/2014/main" val="20002"/>
                    </a:ext>
                  </a:extLst>
                </a:gridCol>
                <a:gridCol w="1764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rPr>
                        <a:t>7</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睡眠による休養が十分とれている者の割合（☆）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76.9%</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H26</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80.7%</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H30</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85%</a:t>
                      </a:r>
                      <a:r>
                        <a:rPr lang="ja-JP" altLang="en-US" sz="1200" b="1" dirty="0" smtClean="0">
                          <a:solidFill>
                            <a:schemeClr val="tx1"/>
                          </a:solidFill>
                          <a:effectLst/>
                          <a:latin typeface="+mn-ea"/>
                          <a:ea typeface="+mn-ea"/>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26" name="正方形/長方形 25"/>
          <p:cNvSpPr/>
          <p:nvPr/>
        </p:nvSpPr>
        <p:spPr>
          <a:xfrm>
            <a:off x="6046927" y="3331368"/>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r>
              <a:rPr lang="ja-JP" altLang="en-US" sz="1100" dirty="0" smtClean="0">
                <a:latin typeface="+mn-ea"/>
              </a:rPr>
              <a:t>）</a:t>
            </a:r>
            <a:endParaRPr lang="ja-JP" altLang="en-US" sz="1100" dirty="0">
              <a:latin typeface="+mn-ea"/>
            </a:endParaRPr>
          </a:p>
        </p:txBody>
      </p:sp>
      <p:graphicFrame>
        <p:nvGraphicFramePr>
          <p:cNvPr id="27" name="表 26"/>
          <p:cNvGraphicFramePr>
            <a:graphicFrameLocks noGrp="1"/>
          </p:cNvGraphicFramePr>
          <p:nvPr>
            <p:extLst>
              <p:ext uri="{D42A27DB-BD31-4B8C-83A1-F6EECF244321}">
                <p14:modId xmlns:p14="http://schemas.microsoft.com/office/powerpoint/2010/main" val="1643604862"/>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smtClean="0">
                          <a:latin typeface="+mn-ea"/>
                          <a:ea typeface="+mn-ea"/>
                        </a:rPr>
                        <a:t>現状･課題</a:t>
                      </a:r>
                      <a:endParaRPr kumimoji="1" lang="en-US" altLang="ja-JP" sz="160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smtClean="0">
                          <a:solidFill>
                            <a:schemeClr val="tx1"/>
                          </a:solidFill>
                          <a:latin typeface="+mn-ea"/>
                          <a:ea typeface="+mn-ea"/>
                        </a:rPr>
                        <a:t>◆ 府民の</a:t>
                      </a:r>
                      <a:r>
                        <a:rPr kumimoji="1" lang="en-US" altLang="ja-JP" sz="1200" b="1" baseline="0" dirty="0" smtClean="0">
                          <a:solidFill>
                            <a:schemeClr val="tx1"/>
                          </a:solidFill>
                          <a:latin typeface="+mn-ea"/>
                          <a:ea typeface="+mn-ea"/>
                        </a:rPr>
                        <a:t>1</a:t>
                      </a:r>
                      <a:r>
                        <a:rPr kumimoji="1" lang="ja-JP" altLang="en-US" sz="1200" b="1" baseline="0" dirty="0" smtClean="0">
                          <a:solidFill>
                            <a:schemeClr val="tx1"/>
                          </a:solidFill>
                          <a:latin typeface="+mn-ea"/>
                          <a:ea typeface="+mn-ea"/>
                        </a:rPr>
                        <a:t>日の平均睡眠時間は「</a:t>
                      </a:r>
                      <a:r>
                        <a:rPr kumimoji="1" lang="en-US" altLang="ja-JP" sz="1200" b="1" baseline="0" dirty="0" smtClean="0">
                          <a:solidFill>
                            <a:schemeClr val="tx1"/>
                          </a:solidFill>
                          <a:latin typeface="+mn-ea"/>
                          <a:ea typeface="+mn-ea"/>
                        </a:rPr>
                        <a:t>5</a:t>
                      </a:r>
                      <a:r>
                        <a:rPr kumimoji="1" lang="ja-JP" altLang="en-US" sz="1200" b="1" baseline="0" dirty="0" smtClean="0">
                          <a:solidFill>
                            <a:schemeClr val="tx1"/>
                          </a:solidFill>
                          <a:latin typeface="+mn-ea"/>
                          <a:ea typeface="+mn-ea"/>
                        </a:rPr>
                        <a:t>時間以上</a:t>
                      </a:r>
                      <a:r>
                        <a:rPr kumimoji="1" lang="en-US" altLang="ja-JP" sz="1200" b="1" baseline="0" dirty="0" smtClean="0">
                          <a:solidFill>
                            <a:schemeClr val="tx1"/>
                          </a:solidFill>
                          <a:latin typeface="+mn-ea"/>
                          <a:ea typeface="+mn-ea"/>
                        </a:rPr>
                        <a:t>6</a:t>
                      </a:r>
                      <a:r>
                        <a:rPr kumimoji="1" lang="ja-JP" altLang="en-US" sz="1200" b="1" baseline="0" dirty="0" smtClean="0">
                          <a:solidFill>
                            <a:schemeClr val="tx1"/>
                          </a:solidFill>
                          <a:latin typeface="+mn-ea"/>
                          <a:ea typeface="+mn-ea"/>
                        </a:rPr>
                        <a:t>時間未満」が最も多くなっています。また、睡眠で休養がとれていない府民が約</a:t>
                      </a:r>
                      <a:r>
                        <a:rPr kumimoji="1" lang="en-US" altLang="ja-JP" sz="1200" b="1" baseline="0" dirty="0" smtClean="0">
                          <a:solidFill>
                            <a:schemeClr val="tx1"/>
                          </a:solidFill>
                          <a:latin typeface="+mn-ea"/>
                          <a:ea typeface="+mn-ea"/>
                        </a:rPr>
                        <a:t>2</a:t>
                      </a:r>
                      <a:r>
                        <a:rPr kumimoji="1" lang="ja-JP" altLang="en-US" sz="1200" b="1" baseline="0" dirty="0" smtClean="0">
                          <a:solidFill>
                            <a:schemeClr val="tx1"/>
                          </a:solidFill>
                          <a:latin typeface="+mn-ea"/>
                          <a:ea typeface="+mn-ea"/>
                        </a:rPr>
                        <a:t>割を占め、年代別では</a:t>
                      </a:r>
                      <a:r>
                        <a:rPr kumimoji="1" lang="en-US" altLang="ja-JP" sz="1200" b="1" baseline="0" dirty="0" smtClean="0">
                          <a:solidFill>
                            <a:schemeClr val="tx1"/>
                          </a:solidFill>
                          <a:latin typeface="+mn-ea"/>
                          <a:ea typeface="+mn-ea"/>
                        </a:rPr>
                        <a:t>40</a:t>
                      </a:r>
                      <a:r>
                        <a:rPr kumimoji="1" lang="ja-JP" altLang="en-US" sz="1200" b="1" baseline="0" dirty="0" smtClean="0">
                          <a:solidFill>
                            <a:schemeClr val="tx1"/>
                          </a:solidFill>
                          <a:latin typeface="+mn-ea"/>
                          <a:ea typeface="+mn-ea"/>
                        </a:rPr>
                        <a:t>歳代・</a:t>
                      </a:r>
                      <a:r>
                        <a:rPr kumimoji="1" lang="en-US" altLang="ja-JP" sz="1200" b="1" baseline="0" dirty="0" smtClean="0">
                          <a:solidFill>
                            <a:schemeClr val="tx1"/>
                          </a:solidFill>
                          <a:latin typeface="+mn-ea"/>
                          <a:ea typeface="+mn-ea"/>
                        </a:rPr>
                        <a:t>50</a:t>
                      </a:r>
                      <a:r>
                        <a:rPr kumimoji="1" lang="ja-JP" altLang="en-US" sz="1200" b="1" baseline="0" dirty="0" smtClean="0">
                          <a:solidFill>
                            <a:schemeClr val="tx1"/>
                          </a:solidFill>
                          <a:latin typeface="+mn-ea"/>
                          <a:ea typeface="+mn-ea"/>
                        </a:rPr>
                        <a:t>歳代が</a:t>
                      </a:r>
                      <a:r>
                        <a:rPr kumimoji="1" lang="en-US" altLang="ja-JP" sz="1200" b="1" baseline="0" dirty="0" smtClean="0">
                          <a:solidFill>
                            <a:schemeClr val="tx1"/>
                          </a:solidFill>
                          <a:latin typeface="+mn-ea"/>
                          <a:ea typeface="+mn-ea"/>
                        </a:rPr>
                        <a:t>3</a:t>
                      </a:r>
                      <a:r>
                        <a:rPr kumimoji="1" lang="ja-JP" altLang="en-US" sz="1200" b="1" baseline="0" dirty="0" smtClean="0">
                          <a:solidFill>
                            <a:schemeClr val="tx1"/>
                          </a:solidFill>
                          <a:latin typeface="+mn-ea"/>
                          <a:ea typeface="+mn-ea"/>
                        </a:rPr>
                        <a:t>割を超えています。</a:t>
                      </a:r>
                    </a:p>
                    <a:p>
                      <a:pPr marL="174625" indent="-174625">
                        <a:lnSpc>
                          <a:spcPct val="100000"/>
                        </a:lnSpc>
                      </a:pPr>
                      <a:endParaRPr kumimoji="1" lang="ja-JP" altLang="en-US" sz="1200" b="1" baseline="0" dirty="0" smtClean="0">
                        <a:solidFill>
                          <a:schemeClr val="tx1"/>
                        </a:solidFill>
                        <a:latin typeface="+mn-ea"/>
                        <a:ea typeface="+mn-ea"/>
                      </a:endParaRPr>
                    </a:p>
                    <a:p>
                      <a:pPr marL="174625" indent="-174625">
                        <a:lnSpc>
                          <a:spcPct val="100000"/>
                        </a:lnSpc>
                      </a:pPr>
                      <a:r>
                        <a:rPr kumimoji="1" lang="ja-JP" altLang="en-US" sz="1200" b="1" baseline="0" dirty="0" smtClean="0">
                          <a:solidFill>
                            <a:schemeClr val="tx1"/>
                          </a:solidFill>
                          <a:latin typeface="+mn-ea"/>
                          <a:ea typeface="+mn-ea"/>
                        </a:rPr>
                        <a:t>◆ 長期にわたる睡眠不足は、日中の心身の状態に支障をもたらす可能性が高いことから、十分な睡眠によりしっかりと休養を取ることが重要です。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2880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bg1"/>
                </a:solidFill>
              </a:rPr>
              <a:t>みんな</a:t>
            </a:r>
            <a:r>
              <a:rPr kumimoji="1" lang="ja-JP" altLang="en-US" sz="1600" b="1" dirty="0">
                <a:solidFill>
                  <a:schemeClr val="bg1"/>
                </a:solidFill>
              </a:rPr>
              <a:t>でめざす</a:t>
            </a:r>
            <a:r>
              <a:rPr kumimoji="1" lang="ja-JP" altLang="en-US" sz="1600" b="1" dirty="0" smtClean="0">
                <a:solidFill>
                  <a:schemeClr val="bg1"/>
                </a:solidFill>
              </a:rPr>
              <a:t>目標</a:t>
            </a:r>
            <a:endParaRPr kumimoji="1" lang="ja-JP" altLang="en-US" sz="1600" b="1" dirty="0">
              <a:solidFill>
                <a:schemeClr val="bg1"/>
              </a:solidFill>
            </a:endParaRP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睡眠による休養が十分とれている府民を増やします</a:t>
            </a:r>
          </a:p>
          <a:p>
            <a:pPr algn="ctr">
              <a:lnSpc>
                <a:spcPts val="2000"/>
              </a:lnSpc>
            </a:pPr>
            <a:r>
              <a:rPr kumimoji="1" lang="ja-JP" altLang="en-US" sz="1600" b="1" dirty="0">
                <a:solidFill>
                  <a:schemeClr val="tx1"/>
                </a:solidFill>
              </a:rPr>
              <a:t>～ぐっすり眠って心身の疲れを癒しましょう～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11</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39685286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3515599579"/>
              </p:ext>
            </p:extLst>
          </p:nvPr>
        </p:nvGraphicFramePr>
        <p:xfrm>
          <a:off x="477311" y="434454"/>
          <a:ext cx="8928000" cy="4176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2016000">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ライフステージに応じた睡眠・休養の充実</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■大阪府立学校保健研究発表大会、大阪府小・中・高等学校保健主事合同研修会を開催し、健康教育（睡眠・休養）の充実を推進</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■府民を対象としたオンラインセミナー「健活おおさかセミナー（全</a:t>
                      </a:r>
                      <a:r>
                        <a:rPr kumimoji="1" lang="en-US" altLang="ja-JP" sz="1100" b="1" baseline="0" dirty="0" smtClean="0">
                          <a:solidFill>
                            <a:schemeClr val="tx1"/>
                          </a:solidFill>
                          <a:latin typeface="+mn-ea"/>
                          <a:ea typeface="+mn-ea"/>
                        </a:rPr>
                        <a:t>6</a:t>
                      </a:r>
                      <a:r>
                        <a:rPr kumimoji="1" lang="ja-JP" altLang="en-US" sz="1100" b="1" baseline="0" dirty="0" smtClean="0">
                          <a:solidFill>
                            <a:schemeClr val="tx1"/>
                          </a:solidFill>
                          <a:latin typeface="+mn-ea"/>
                          <a:ea typeface="+mn-ea"/>
                        </a:rPr>
                        <a:t>回・オンデマンド配信に加え全回を見逃し配信）」を開催し、うち</a:t>
                      </a:r>
                      <a:r>
                        <a:rPr kumimoji="1" lang="en-US" altLang="ja-JP" sz="1100" b="1" baseline="0" dirty="0" smtClean="0">
                          <a:solidFill>
                            <a:schemeClr val="tx1"/>
                          </a:solidFill>
                          <a:latin typeface="+mn-ea"/>
                          <a:ea typeface="+mn-ea"/>
                        </a:rPr>
                        <a:t>1</a:t>
                      </a:r>
                      <a:r>
                        <a:rPr kumimoji="1" lang="ja-JP" altLang="en-US" sz="1100" b="1" baseline="0" dirty="0" smtClean="0">
                          <a:solidFill>
                            <a:schemeClr val="tx1"/>
                          </a:solidFill>
                          <a:latin typeface="+mn-ea"/>
                          <a:ea typeface="+mn-ea"/>
                        </a:rPr>
                        <a:t>回を「睡眠」をテーマに実施（</a:t>
                      </a:r>
                      <a:r>
                        <a:rPr kumimoji="1" lang="en-US" altLang="ja-JP" sz="1100" b="1" baseline="0" dirty="0" smtClean="0">
                          <a:solidFill>
                            <a:schemeClr val="tx1"/>
                          </a:solidFill>
                          <a:latin typeface="+mn-ea"/>
                          <a:ea typeface="+mn-ea"/>
                        </a:rPr>
                        <a:t>7/15</a:t>
                      </a: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7/31</a:t>
                      </a:r>
                      <a:r>
                        <a:rPr kumimoji="1" lang="ja-JP" altLang="en-US" sz="1100" b="1" baseline="0" dirty="0" smtClean="0">
                          <a:solidFill>
                            <a:schemeClr val="tx1"/>
                          </a:solidFill>
                          <a:latin typeface="+mn-ea"/>
                          <a:ea typeface="+mn-ea"/>
                        </a:rPr>
                        <a:t>）</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■事業者と連携し、中小企業労働環境向上塾の実施（</a:t>
                      </a:r>
                      <a:r>
                        <a:rPr kumimoji="1" lang="en-US" altLang="ja-JP" sz="1100" b="1" baseline="0" dirty="0" smtClean="0">
                          <a:solidFill>
                            <a:schemeClr val="tx1"/>
                          </a:solidFill>
                          <a:latin typeface="+mn-ea"/>
                          <a:ea typeface="+mn-ea"/>
                        </a:rPr>
                        <a:t>38</a:t>
                      </a:r>
                      <a:r>
                        <a:rPr kumimoji="1" lang="ja-JP" altLang="en-US" sz="1100" b="1" baseline="0" dirty="0" smtClean="0">
                          <a:solidFill>
                            <a:schemeClr val="tx1"/>
                          </a:solidFill>
                          <a:latin typeface="+mn-ea"/>
                          <a:ea typeface="+mn-ea"/>
                        </a:rPr>
                        <a:t>回 （</a:t>
                      </a:r>
                      <a:r>
                        <a:rPr kumimoji="1" lang="en-US" altLang="ja-JP" sz="1100" b="1" baseline="0" dirty="0" smtClean="0">
                          <a:solidFill>
                            <a:schemeClr val="tx1"/>
                          </a:solidFill>
                          <a:latin typeface="+mn-ea"/>
                          <a:ea typeface="+mn-ea"/>
                        </a:rPr>
                        <a:t>R5.3</a:t>
                      </a:r>
                      <a:r>
                        <a:rPr kumimoji="1" lang="ja-JP" altLang="en-US" sz="1100" b="1" baseline="0" dirty="0" smtClean="0">
                          <a:solidFill>
                            <a:schemeClr val="tx1"/>
                          </a:solidFill>
                          <a:latin typeface="+mn-ea"/>
                          <a:ea typeface="+mn-ea"/>
                        </a:rPr>
                        <a:t>現在））、労働情報発信ステーションの実施（</a:t>
                      </a:r>
                      <a:r>
                        <a:rPr kumimoji="1" lang="en-US" altLang="ja-JP" sz="1100" b="1" baseline="0" dirty="0" smtClean="0">
                          <a:solidFill>
                            <a:schemeClr val="tx1"/>
                          </a:solidFill>
                          <a:latin typeface="+mn-ea"/>
                          <a:ea typeface="+mn-ea"/>
                        </a:rPr>
                        <a:t>59</a:t>
                      </a:r>
                      <a:r>
                        <a:rPr kumimoji="1" lang="ja-JP" altLang="en-US" sz="1100" b="1" baseline="0" dirty="0" smtClean="0">
                          <a:solidFill>
                            <a:schemeClr val="tx1"/>
                          </a:solidFill>
                          <a:latin typeface="+mn-ea"/>
                          <a:ea typeface="+mn-ea"/>
                        </a:rPr>
                        <a:t>回（</a:t>
                      </a:r>
                      <a:r>
                        <a:rPr kumimoji="1" lang="en-US" altLang="ja-JP" sz="1100" b="1" baseline="0" dirty="0" smtClean="0">
                          <a:solidFill>
                            <a:schemeClr val="tx1"/>
                          </a:solidFill>
                          <a:latin typeface="+mn-ea"/>
                          <a:ea typeface="+mn-ea"/>
                        </a:rPr>
                        <a:t>R5.3</a:t>
                      </a:r>
                      <a:r>
                        <a:rPr kumimoji="1" lang="ja-JP" altLang="en-US" sz="1100" b="1" baseline="0" dirty="0" smtClean="0">
                          <a:solidFill>
                            <a:schemeClr val="tx1"/>
                          </a:solidFill>
                          <a:latin typeface="+mn-ea"/>
                          <a:ea typeface="+mn-ea"/>
                        </a:rPr>
                        <a:t>現在））、啓発冊子やチラシの作成・配布により普及啓発を実施</a:t>
                      </a:r>
                    </a:p>
                    <a:p>
                      <a:pPr marL="174625" indent="-174625">
                        <a:lnSpc>
                          <a:spcPct val="100000"/>
                        </a:lnSpc>
                      </a:pPr>
                      <a:r>
                        <a:rPr kumimoji="1" lang="ja-JP" altLang="en-US" sz="1100" b="1" baseline="0" dirty="0" smtClean="0">
                          <a:solidFill>
                            <a:schemeClr val="tx1"/>
                          </a:solidFill>
                          <a:latin typeface="+mn-ea"/>
                          <a:ea typeface="+mn-ea"/>
                        </a:rPr>
                        <a:t>■府と包括連携協定を締結している企業と周知啓発イベントを実施。（「職場のお悩み相談イベント」</a:t>
                      </a:r>
                      <a:r>
                        <a:rPr kumimoji="1" lang="en-US" altLang="ja-JP" sz="1100" b="1" baseline="0" dirty="0" smtClean="0">
                          <a:solidFill>
                            <a:schemeClr val="tx1"/>
                          </a:solidFill>
                          <a:latin typeface="+mn-ea"/>
                          <a:ea typeface="+mn-ea"/>
                        </a:rPr>
                        <a:t>3</a:t>
                      </a:r>
                      <a:r>
                        <a:rPr kumimoji="1" lang="ja-JP" altLang="en-US" sz="1100" b="1" baseline="0" dirty="0" smtClean="0">
                          <a:solidFill>
                            <a:schemeClr val="tx1"/>
                          </a:solidFill>
                          <a:latin typeface="+mn-ea"/>
                          <a:ea typeface="+mn-ea"/>
                        </a:rPr>
                        <a:t>回、「労働相談フェスタ」</a:t>
                      </a:r>
                      <a:r>
                        <a:rPr kumimoji="1" lang="en-US" altLang="ja-JP" sz="1100" b="1" baseline="0" dirty="0" smtClean="0">
                          <a:solidFill>
                            <a:schemeClr val="tx1"/>
                          </a:solidFill>
                          <a:latin typeface="+mn-ea"/>
                          <a:ea typeface="+mn-ea"/>
                        </a:rPr>
                        <a:t>6</a:t>
                      </a:r>
                      <a:r>
                        <a:rPr kumimoji="1" lang="ja-JP" altLang="en-US" sz="1100" b="1" baseline="0" dirty="0" smtClean="0">
                          <a:solidFill>
                            <a:schemeClr val="tx1"/>
                          </a:solidFill>
                          <a:latin typeface="+mn-ea"/>
                          <a:ea typeface="+mn-ea"/>
                        </a:rPr>
                        <a:t>回）</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51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■睡眠・休養の充実に向けた普及啓発の推進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■企業における働き方改革等のニーズの把握</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■チーム学校として連携できるよう研修会や発表会を開催し、引き続き、児童生徒が主体的に深く学べる機会を提供</a:t>
                      </a:r>
                    </a:p>
                    <a:p>
                      <a:pPr marL="174625" indent="-174625">
                        <a:lnSpc>
                          <a:spcPct val="100000"/>
                        </a:lnSpc>
                      </a:pPr>
                      <a:r>
                        <a:rPr kumimoji="1" lang="ja-JP" altLang="en-US" sz="1100" b="1" baseline="0" dirty="0" smtClean="0">
                          <a:solidFill>
                            <a:schemeClr val="tx1"/>
                          </a:solidFill>
                          <a:latin typeface="+mn-ea"/>
                          <a:ea typeface="+mn-ea"/>
                        </a:rPr>
                        <a:t>■より対象者や企業等のニーズに沿ったテーマ設定によるセミナー等を開催</a:t>
                      </a:r>
                      <a:endParaRPr kumimoji="1" lang="ja-JP" altLang="en-US"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64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aseline="0" dirty="0" smtClean="0">
                          <a:solidFill>
                            <a:schemeClr val="tx1"/>
                          </a:solidFill>
                          <a:latin typeface="+mn-ea"/>
                          <a:ea typeface="+mn-ea"/>
                        </a:rPr>
                        <a:t>健康づくり気運醸成事業（</a:t>
                      </a:r>
                      <a:r>
                        <a:rPr kumimoji="1" lang="en-US" altLang="ja-JP" sz="1100" baseline="0" dirty="0" smtClean="0">
                          <a:solidFill>
                            <a:schemeClr val="tx1"/>
                          </a:solidFill>
                          <a:latin typeface="+mn-ea"/>
                          <a:ea typeface="+mn-ea"/>
                        </a:rPr>
                        <a:t>14,818</a:t>
                      </a:r>
                      <a:r>
                        <a:rPr kumimoji="1" lang="ja-JP" altLang="en-US" sz="1100" baseline="0" dirty="0" smtClean="0">
                          <a:solidFill>
                            <a:schemeClr val="tx1"/>
                          </a:solidFill>
                          <a:latin typeface="+mn-ea"/>
                          <a:ea typeface="+mn-ea"/>
                        </a:rPr>
                        <a:t>千円）、労働相談等事業費（</a:t>
                      </a:r>
                      <a:r>
                        <a:rPr kumimoji="1" lang="en-US" altLang="ja-JP" sz="1100" baseline="0" dirty="0" smtClean="0">
                          <a:solidFill>
                            <a:schemeClr val="tx1"/>
                          </a:solidFill>
                          <a:latin typeface="+mn-ea"/>
                          <a:ea typeface="+mn-ea"/>
                        </a:rPr>
                        <a:t>38,271</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aseline="0" dirty="0" smtClean="0">
                          <a:solidFill>
                            <a:schemeClr val="tx1"/>
                          </a:solidFill>
                          <a:latin typeface="+mn-ea"/>
                          <a:ea typeface="+mn-ea"/>
                        </a:rPr>
                        <a:t>若者等へのワークルール等啓発事業（</a:t>
                      </a:r>
                      <a:r>
                        <a:rPr kumimoji="1" lang="en-US" altLang="ja-JP" sz="1100" baseline="0" dirty="0" smtClean="0">
                          <a:solidFill>
                            <a:schemeClr val="tx1"/>
                          </a:solidFill>
                          <a:latin typeface="+mn-ea"/>
                          <a:ea typeface="+mn-ea"/>
                        </a:rPr>
                        <a:t>937</a:t>
                      </a:r>
                      <a:r>
                        <a:rPr kumimoji="1" lang="ja-JP" altLang="en-US" sz="1100" baseline="0" dirty="0" smtClean="0">
                          <a:solidFill>
                            <a:schemeClr val="tx1"/>
                          </a:solidFill>
                          <a:latin typeface="+mn-ea"/>
                          <a:ea typeface="+mn-ea"/>
                        </a:rPr>
                        <a:t>千円）、中小企業労働環境向上促進事業（</a:t>
                      </a:r>
                      <a:r>
                        <a:rPr kumimoji="1" lang="en-US" altLang="ja-JP" sz="1100" baseline="0" dirty="0" smtClean="0">
                          <a:solidFill>
                            <a:schemeClr val="tx1"/>
                          </a:solidFill>
                          <a:latin typeface="+mn-ea"/>
                          <a:ea typeface="+mn-ea"/>
                        </a:rPr>
                        <a:t>1,150</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6" name="グループ化 15"/>
          <p:cNvGrpSpPr/>
          <p:nvPr/>
        </p:nvGrpSpPr>
        <p:grpSpPr>
          <a:xfrm>
            <a:off x="586435" y="1551808"/>
            <a:ext cx="792000" cy="720000"/>
            <a:chOff x="-2122749" y="3293333"/>
            <a:chExt cx="792000" cy="720000"/>
          </a:xfrm>
        </p:grpSpPr>
        <p:sp>
          <p:nvSpPr>
            <p:cNvPr id="17" name="角丸四角形 16"/>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smtClean="0">
                  <a:ln w="0"/>
                  <a:solidFill>
                    <a:srgbClr val="193F61"/>
                  </a:solidFill>
                  <a:latin typeface="+mn-ea"/>
                </a:rPr>
                <a:t>本年度評価</a:t>
              </a:r>
              <a:endParaRPr kumimoji="1" lang="en-US" altLang="ja-JP" sz="1100" b="1" spc="-100" dirty="0" smtClean="0">
                <a:ln w="0"/>
                <a:solidFill>
                  <a:srgbClr val="193F61"/>
                </a:solidFill>
                <a:latin typeface="+mn-ea"/>
              </a:endParaRPr>
            </a:p>
            <a:p>
              <a:pPr algn="ctr"/>
              <a:endParaRPr kumimoji="1" lang="en-US" altLang="ja-JP" sz="500" b="1" spc="-100" dirty="0" smtClean="0">
                <a:ln w="0"/>
                <a:solidFill>
                  <a:srgbClr val="193F61"/>
                </a:solidFill>
                <a:latin typeface="+mn-ea"/>
              </a:endParaRPr>
            </a:p>
            <a:p>
              <a:pPr algn="ctr">
                <a:lnSpc>
                  <a:spcPts val="1600"/>
                </a:lnSpc>
              </a:pPr>
              <a:r>
                <a:rPr kumimoji="1" lang="ja-JP" altLang="en-US" sz="1400" b="1" spc="-100" dirty="0" smtClean="0">
                  <a:ln w="0"/>
                  <a:solidFill>
                    <a:srgbClr val="193F61"/>
                  </a:solidFill>
                  <a:latin typeface="+mn-ea"/>
                </a:rPr>
                <a:t>概ね</a:t>
              </a:r>
              <a:endParaRPr kumimoji="1" lang="en-US" altLang="ja-JP" sz="1400" b="1" spc="-100" dirty="0" smtClean="0">
                <a:ln w="0"/>
                <a:solidFill>
                  <a:srgbClr val="193F61"/>
                </a:solidFill>
                <a:latin typeface="+mn-ea"/>
              </a:endParaRPr>
            </a:p>
            <a:p>
              <a:pPr algn="ctr">
                <a:lnSpc>
                  <a:spcPts val="1600"/>
                </a:lnSpc>
              </a:pPr>
              <a:r>
                <a:rPr kumimoji="1" lang="ja-JP" altLang="en-US" sz="1400" b="1" spc="-250" dirty="0" smtClean="0">
                  <a:ln w="0"/>
                  <a:solidFill>
                    <a:srgbClr val="193F61"/>
                  </a:solidFill>
                  <a:latin typeface="+mn-ea"/>
                </a:rPr>
                <a:t>予定</a:t>
              </a:r>
              <a:r>
                <a:rPr kumimoji="1" lang="ja-JP" altLang="en-US" sz="1400" b="1" spc="-350" dirty="0" smtClean="0">
                  <a:ln w="0"/>
                  <a:solidFill>
                    <a:srgbClr val="193F61"/>
                  </a:solidFill>
                  <a:latin typeface="+mn-ea"/>
                </a:rPr>
                <a:t>どおり</a:t>
              </a:r>
              <a:endParaRPr kumimoji="1" lang="ja-JP" altLang="en-US" sz="1400" b="1" spc="-350" dirty="0">
                <a:ln w="0"/>
                <a:solidFill>
                  <a:srgbClr val="193F61"/>
                </a:solidFill>
                <a:latin typeface="+mn-ea"/>
              </a:endParaRPr>
            </a:p>
          </p:txBody>
        </p:sp>
        <p:cxnSp>
          <p:nvCxnSpPr>
            <p:cNvPr id="18" name="直線コネクタ 17"/>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12</a:t>
            </a:fld>
            <a:endParaRPr kumimoji="1" lang="ja-JP" altLang="en-US"/>
          </a:p>
        </p:txBody>
      </p:sp>
    </p:spTree>
    <p:extLst>
      <p:ext uri="{BB962C8B-B14F-4D97-AF65-F5344CB8AC3E}">
        <p14:creationId xmlns:p14="http://schemas.microsoft.com/office/powerpoint/2010/main" val="16925036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１　生活習慣病の予防（生活習慣の改善）</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（５）飲酒</a:t>
            </a:r>
            <a:r>
              <a:rPr kumimoji="1" lang="ja-JP" altLang="en-US" sz="2000" b="1" dirty="0" smtClean="0">
                <a:solidFill>
                  <a:schemeClr val="bg1"/>
                </a:solidFill>
              </a:rPr>
              <a:t>　</a:t>
            </a:r>
            <a:r>
              <a:rPr kumimoji="1" lang="ja-JP" altLang="en-US" sz="1600" b="1" dirty="0" smtClean="0">
                <a:solidFill>
                  <a:schemeClr val="bg1"/>
                </a:solidFill>
              </a:rPr>
              <a:t>計画 </a:t>
            </a:r>
            <a:r>
              <a:rPr kumimoji="1" lang="en-US" altLang="ja-JP" sz="1600" b="1" dirty="0" smtClean="0">
                <a:solidFill>
                  <a:schemeClr val="bg1"/>
                </a:solidFill>
              </a:rPr>
              <a:t>P.54-55</a:t>
            </a:r>
            <a:endParaRPr kumimoji="1" lang="en-US" altLang="ja-JP" sz="1600" b="1" dirty="0">
              <a:solidFill>
                <a:schemeClr val="bg1"/>
              </a:solidFill>
            </a:endParaRPr>
          </a:p>
        </p:txBody>
      </p:sp>
      <p:sp>
        <p:nvSpPr>
          <p:cNvPr id="17" name="正方形/長方形 16"/>
          <p:cNvSpPr/>
          <p:nvPr/>
        </p:nvSpPr>
        <p:spPr>
          <a:xfrm>
            <a:off x="363222" y="2290438"/>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601533"/>
            <a:ext cx="8856000" cy="504000"/>
          </a:xfrm>
          <a:prstGeom prst="rect">
            <a:avLst/>
          </a:prstGeom>
        </p:spPr>
        <p:txBody>
          <a:bodyPr wrap="square" lIns="36000" tIns="72000" rIns="36000" bIns="36000">
            <a:noAutofit/>
          </a:bodyPr>
          <a:lstStyle/>
          <a:p>
            <a:r>
              <a:rPr lang="ja-JP" altLang="en-US" sz="1200" b="1" dirty="0">
                <a:latin typeface="+mn-ea"/>
              </a:rPr>
              <a:t>▽年齢、性別、持病等によって、飲酒が及ぼす身体への影響が異なることを理解し、自分の状況に合った適量飲酒を実践します</a:t>
            </a:r>
            <a:r>
              <a:rPr lang="ja-JP" altLang="en-US" sz="1200" b="1" dirty="0" smtClean="0">
                <a:latin typeface="+mn-ea"/>
              </a:rPr>
              <a:t>。</a:t>
            </a:r>
            <a:endParaRPr lang="ja-JP" altLang="en-US" sz="1200" b="1" dirty="0">
              <a:latin typeface="+mn-ea"/>
            </a:endParaRPr>
          </a:p>
        </p:txBody>
      </p:sp>
      <p:sp>
        <p:nvSpPr>
          <p:cNvPr id="24" name="正方形/長方形 23"/>
          <p:cNvSpPr/>
          <p:nvPr/>
        </p:nvSpPr>
        <p:spPr>
          <a:xfrm>
            <a:off x="363222" y="3158638"/>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行政等が取り組む数値目標</a:t>
            </a:r>
            <a:r>
              <a:rPr lang="en-US" altLang="ja-JP" sz="1600" b="1" dirty="0" smtClean="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2028020240"/>
              </p:ext>
            </p:extLst>
          </p:nvPr>
        </p:nvGraphicFramePr>
        <p:xfrm>
          <a:off x="532234" y="3520801"/>
          <a:ext cx="8820000" cy="10544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168000">
                  <a:extLst>
                    <a:ext uri="{9D8B030D-6E8A-4147-A177-3AD203B41FA5}">
                      <a16:colId xmlns:a16="http://schemas.microsoft.com/office/drawing/2014/main" val="20001"/>
                    </a:ext>
                  </a:extLst>
                </a:gridCol>
                <a:gridCol w="1764000">
                  <a:extLst>
                    <a:ext uri="{9D8B030D-6E8A-4147-A177-3AD203B41FA5}">
                      <a16:colId xmlns:a16="http://schemas.microsoft.com/office/drawing/2014/main" val="2198991935"/>
                    </a:ext>
                  </a:extLst>
                </a:gridCol>
                <a:gridCol w="1764000">
                  <a:extLst>
                    <a:ext uri="{9D8B030D-6E8A-4147-A177-3AD203B41FA5}">
                      <a16:colId xmlns:a16="http://schemas.microsoft.com/office/drawing/2014/main" val="20002"/>
                    </a:ext>
                  </a:extLst>
                </a:gridCol>
                <a:gridCol w="1764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rPr>
                        <a:t>8</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生活習慣病のリスクを高める量を飲酒している者の割合（男性</a:t>
                      </a:r>
                      <a:r>
                        <a:rPr lang="en-US" altLang="ja-JP" sz="1200" b="1" dirty="0" smtClean="0">
                          <a:solidFill>
                            <a:schemeClr val="tx1"/>
                          </a:solidFill>
                          <a:effectLst/>
                          <a:latin typeface="+mn-ea"/>
                          <a:ea typeface="+mn-ea"/>
                        </a:rPr>
                        <a:t>/</a:t>
                      </a:r>
                      <a:r>
                        <a:rPr lang="ja-JP" altLang="en-US" sz="1200" b="1" dirty="0" smtClean="0">
                          <a:solidFill>
                            <a:schemeClr val="tx1"/>
                          </a:solidFill>
                          <a:effectLst/>
                          <a:latin typeface="+mn-ea"/>
                          <a:ea typeface="+mn-ea"/>
                        </a:rPr>
                        <a:t>女性）（☆）</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17.7%/11.0%</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H26</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19.6%/10.9%</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H30</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13.0%/6.4%</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H33</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9</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妊婦の飲酒割合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1.4%</a:t>
                      </a:r>
                      <a:r>
                        <a:rPr lang="ja-JP" altLang="en-US" sz="1200" b="1"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H28</a:t>
                      </a:r>
                      <a:r>
                        <a:rPr lang="ja-JP" altLang="en-US" sz="1200" b="1" dirty="0" smtClean="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2.5%</a:t>
                      </a:r>
                      <a:r>
                        <a:rPr lang="ja-JP" altLang="en-US" sz="1200" b="1"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R3</a:t>
                      </a:r>
                      <a:r>
                        <a:rPr lang="ja-JP" altLang="en-US" sz="1200" b="1" dirty="0" smtClean="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0%</a:t>
                      </a:r>
                      <a:r>
                        <a:rPr lang="ja-JP" altLang="en-US" sz="1200" b="1"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H33</a:t>
                      </a:r>
                      <a:r>
                        <a:rPr lang="ja-JP" altLang="en-US" sz="1200" b="1" dirty="0" smtClean="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04451835"/>
                  </a:ext>
                </a:extLst>
              </a:tr>
            </a:tbl>
          </a:graphicData>
        </a:graphic>
      </p:graphicFrame>
      <p:sp>
        <p:nvSpPr>
          <p:cNvPr id="26" name="正方形/長方形 25"/>
          <p:cNvSpPr/>
          <p:nvPr/>
        </p:nvSpPr>
        <p:spPr>
          <a:xfrm>
            <a:off x="6046923" y="3223078"/>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r>
              <a:rPr lang="ja-JP" altLang="en-US" sz="1100" dirty="0" smtClean="0">
                <a:latin typeface="+mn-ea"/>
              </a:rPr>
              <a:t>）</a:t>
            </a:r>
            <a:endParaRPr lang="ja-JP" altLang="en-US" sz="1100" dirty="0">
              <a:latin typeface="+mn-ea"/>
            </a:endParaRPr>
          </a:p>
        </p:txBody>
      </p:sp>
      <p:graphicFrame>
        <p:nvGraphicFramePr>
          <p:cNvPr id="27" name="表 26"/>
          <p:cNvGraphicFramePr>
            <a:graphicFrameLocks noGrp="1"/>
          </p:cNvGraphicFramePr>
          <p:nvPr>
            <p:extLst>
              <p:ext uri="{D42A27DB-BD31-4B8C-83A1-F6EECF244321}">
                <p14:modId xmlns:p14="http://schemas.microsoft.com/office/powerpoint/2010/main" val="3309134349"/>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smtClean="0">
                          <a:latin typeface="+mn-ea"/>
                          <a:ea typeface="+mn-ea"/>
                        </a:rPr>
                        <a:t>現状･課題</a:t>
                      </a:r>
                      <a:endParaRPr kumimoji="1" lang="en-US" altLang="ja-JP" sz="160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smtClean="0">
                          <a:solidFill>
                            <a:schemeClr val="tx1"/>
                          </a:solidFill>
                          <a:latin typeface="+mn-ea"/>
                          <a:ea typeface="+mn-ea"/>
                        </a:rPr>
                        <a:t>◆ 飲酒習慣のある者の割合をみると、女性は全国を上回っています。また、生活習慣病のリスクを高める量を飲酒している者の割合をみると、男女とも</a:t>
                      </a:r>
                      <a:r>
                        <a:rPr kumimoji="1" lang="en-US" altLang="ja-JP" sz="1200" b="1" baseline="0" dirty="0" smtClean="0">
                          <a:solidFill>
                            <a:schemeClr val="tx1"/>
                          </a:solidFill>
                          <a:latin typeface="+mn-ea"/>
                          <a:ea typeface="+mn-ea"/>
                        </a:rPr>
                        <a:t>50</a:t>
                      </a:r>
                      <a:r>
                        <a:rPr kumimoji="1" lang="ja-JP" altLang="en-US" sz="1200" b="1" baseline="0" dirty="0" smtClean="0">
                          <a:solidFill>
                            <a:schemeClr val="tx1"/>
                          </a:solidFill>
                          <a:latin typeface="+mn-ea"/>
                          <a:ea typeface="+mn-ea"/>
                        </a:rPr>
                        <a:t>歳代において最も高くなっています。</a:t>
                      </a:r>
                    </a:p>
                    <a:p>
                      <a:pPr marL="174625" indent="-174625">
                        <a:lnSpc>
                          <a:spcPct val="100000"/>
                        </a:lnSpc>
                      </a:pPr>
                      <a:endParaRPr kumimoji="1" lang="ja-JP" altLang="en-US" sz="1200" b="1" baseline="0" dirty="0" smtClean="0">
                        <a:solidFill>
                          <a:schemeClr val="tx1"/>
                        </a:solidFill>
                        <a:latin typeface="+mn-ea"/>
                        <a:ea typeface="+mn-ea"/>
                      </a:endParaRPr>
                    </a:p>
                    <a:p>
                      <a:pPr marL="174625" indent="-174625">
                        <a:lnSpc>
                          <a:spcPct val="100000"/>
                        </a:lnSpc>
                      </a:pPr>
                      <a:r>
                        <a:rPr kumimoji="1" lang="ja-JP" altLang="en-US" sz="1200" b="1" baseline="0" dirty="0" smtClean="0">
                          <a:solidFill>
                            <a:schemeClr val="tx1"/>
                          </a:solidFill>
                          <a:latin typeface="+mn-ea"/>
                          <a:ea typeface="+mn-ea"/>
                        </a:rPr>
                        <a:t>◆ 多量飲酒による健康への影響やリスクの少ない飲酒方法の理解を促進し、飲酒する場合は、適量飲酒を実践することが必要です。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2952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bg1"/>
                </a:solidFill>
              </a:rPr>
              <a:t>みんな</a:t>
            </a:r>
            <a:r>
              <a:rPr kumimoji="1" lang="ja-JP" altLang="en-US" sz="1600" b="1" dirty="0">
                <a:solidFill>
                  <a:schemeClr val="bg1"/>
                </a:solidFill>
              </a:rPr>
              <a:t>でめざす</a:t>
            </a:r>
            <a:r>
              <a:rPr kumimoji="1" lang="ja-JP" altLang="en-US" sz="1600" b="1" dirty="0" smtClean="0">
                <a:solidFill>
                  <a:schemeClr val="bg1"/>
                </a:solidFill>
              </a:rPr>
              <a:t>目標</a:t>
            </a:r>
            <a:endParaRPr kumimoji="1" lang="ja-JP" altLang="en-US" sz="1600" b="1" dirty="0">
              <a:solidFill>
                <a:schemeClr val="bg1"/>
              </a:solidFill>
            </a:endParaRP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生活習慣病のリスクを高める飲酒を減らします</a:t>
            </a:r>
          </a:p>
          <a:p>
            <a:pPr algn="ctr">
              <a:lnSpc>
                <a:spcPts val="2000"/>
              </a:lnSpc>
            </a:pPr>
            <a:r>
              <a:rPr kumimoji="1" lang="ja-JP" altLang="en-US" sz="1600" b="1" dirty="0">
                <a:solidFill>
                  <a:schemeClr val="tx1"/>
                </a:solidFill>
              </a:rPr>
              <a:t>～適量飲酒を心がけましょう～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13</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1814799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1581939522"/>
              </p:ext>
            </p:extLst>
          </p:nvPr>
        </p:nvGraphicFramePr>
        <p:xfrm>
          <a:off x="477311" y="434454"/>
          <a:ext cx="8928000" cy="4716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2448000">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適量飲酒の指導</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■アルコール関連問題啓発週間（</a:t>
                      </a:r>
                      <a:r>
                        <a:rPr kumimoji="1" lang="en-US" altLang="ja-JP" sz="1100" b="1" baseline="0" dirty="0" smtClean="0">
                          <a:solidFill>
                            <a:schemeClr val="tx1"/>
                          </a:solidFill>
                          <a:latin typeface="+mn-ea"/>
                          <a:ea typeface="+mn-ea"/>
                        </a:rPr>
                        <a:t>11/10</a:t>
                      </a: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11/16</a:t>
                      </a:r>
                      <a:r>
                        <a:rPr kumimoji="1" lang="ja-JP" altLang="en-US" sz="1100" b="1" baseline="0" dirty="0" smtClean="0">
                          <a:solidFill>
                            <a:schemeClr val="tx1"/>
                          </a:solidFill>
                          <a:latin typeface="+mn-ea"/>
                          <a:ea typeface="+mn-ea"/>
                        </a:rPr>
                        <a:t>）に、市町村等へポスターを配布</a:t>
                      </a:r>
                    </a:p>
                    <a:p>
                      <a:pPr marL="174625" indent="-174625">
                        <a:lnSpc>
                          <a:spcPct val="100000"/>
                        </a:lnSpc>
                      </a:pPr>
                      <a:r>
                        <a:rPr kumimoji="1" lang="ja-JP" altLang="en-US" sz="1100" b="1" baseline="0" dirty="0" smtClean="0">
                          <a:solidFill>
                            <a:schemeClr val="tx1"/>
                          </a:solidFill>
                          <a:latin typeface="+mn-ea"/>
                          <a:ea typeface="+mn-ea"/>
                        </a:rPr>
                        <a:t>■市町村の職員等を対象とした、依存症の基礎知識と相談支援に関する研修を実施</a:t>
                      </a:r>
                      <a:endParaRPr kumimoji="1" lang="en-US" altLang="ja-JP" sz="1100" b="1" strike="noStrik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■府ホームページや啓発チラシ等によるアルコール専門医療機関や相談機関、自助グループ等の情報を提供</a:t>
                      </a:r>
                    </a:p>
                    <a:p>
                      <a:pPr marL="174625" indent="-174625">
                        <a:lnSpc>
                          <a:spcPct val="100000"/>
                        </a:lnSpc>
                      </a:pPr>
                      <a:r>
                        <a:rPr kumimoji="1" lang="ja-JP" altLang="en-US" sz="1100" b="1" baseline="0" dirty="0" smtClean="0">
                          <a:solidFill>
                            <a:schemeClr val="tx1"/>
                          </a:solidFill>
                          <a:latin typeface="+mn-ea"/>
                          <a:ea typeface="+mn-ea"/>
                        </a:rPr>
                        <a:t>■市町村における乳幼児健康診査を活用し、妊娠中の妊婦の飲酒率を把握</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■母子健康手帳の任意記載事項様式（妊娠中の飲酒が胎児、特に脳の発育に与える悪影響等）について国の通知を周知</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1"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飲酒と健康に関する啓発・相談</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■府立学校や市町村教育委員会に対して、不適切な飲酒の影響による心身の健康障害の予防に必要な注意を払うよう周知</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■薬物乱用防止教室推進講習会において、薬物乱用防止とともに飲酒、喫煙を含む依存症予防について啓発</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■保健所において、健康教育や広報紙等により飲酒に関する健康情報の提供を実施</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69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■適量飲酒の実践に向けた普及啓発等の取組みの推進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■市町村の取組みの一層の情報共有</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■保健指導に関わる保健師に対し、府が作成した簡易介入マニュアル等を普及</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■妊娠中の飲酒防止に関する保健指導の注意喚起と併せ、市町村における指導充実に向け研修等で周知</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7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smtClean="0">
                          <a:solidFill>
                            <a:schemeClr val="tx1"/>
                          </a:solidFill>
                          <a:latin typeface="+mn-ea"/>
                          <a:ea typeface="+mn-ea"/>
                        </a:rPr>
                        <a:t>健康づくり気運醸成事業（</a:t>
                      </a:r>
                      <a:r>
                        <a:rPr kumimoji="1" lang="en-US" altLang="ja-JP" sz="1100" baseline="0" dirty="0" smtClean="0">
                          <a:solidFill>
                            <a:schemeClr val="tx1"/>
                          </a:solidFill>
                          <a:latin typeface="+mn-ea"/>
                          <a:ea typeface="+mn-ea"/>
                        </a:rPr>
                        <a:t>14,818</a:t>
                      </a:r>
                      <a:r>
                        <a:rPr kumimoji="1" lang="ja-JP" altLang="en-US" sz="1100" baseline="0" dirty="0" smtClean="0">
                          <a:solidFill>
                            <a:schemeClr val="tx1"/>
                          </a:solidFill>
                          <a:latin typeface="+mn-ea"/>
                          <a:ea typeface="+mn-ea"/>
                        </a:rPr>
                        <a:t>千円）</a:t>
                      </a:r>
                      <a:endParaRPr kumimoji="1" lang="ja-JP" altLang="en-US" sz="1100" baseline="0" dirty="0">
                        <a:solidFill>
                          <a:schemeClr val="accent5">
                            <a:lumMod val="60000"/>
                            <a:lumOff val="40000"/>
                          </a:schemeClr>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5" name="グループ化 14"/>
          <p:cNvGrpSpPr/>
          <p:nvPr/>
        </p:nvGrpSpPr>
        <p:grpSpPr>
          <a:xfrm>
            <a:off x="586435" y="1912420"/>
            <a:ext cx="792000" cy="720000"/>
            <a:chOff x="-2122749" y="3293333"/>
            <a:chExt cx="792000" cy="720000"/>
          </a:xfrm>
        </p:grpSpPr>
        <p:sp>
          <p:nvSpPr>
            <p:cNvPr id="17" name="角丸四角形 16"/>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smtClean="0">
                  <a:ln w="0"/>
                  <a:solidFill>
                    <a:srgbClr val="193F61"/>
                  </a:solidFill>
                  <a:latin typeface="+mn-ea"/>
                </a:rPr>
                <a:t>本年度評価</a:t>
              </a:r>
              <a:endParaRPr kumimoji="1" lang="en-US" altLang="ja-JP" sz="1100" b="1" spc="-100" dirty="0" smtClean="0">
                <a:ln w="0"/>
                <a:solidFill>
                  <a:srgbClr val="193F61"/>
                </a:solidFill>
                <a:latin typeface="+mn-ea"/>
              </a:endParaRPr>
            </a:p>
            <a:p>
              <a:pPr algn="ctr"/>
              <a:endParaRPr kumimoji="1" lang="en-US" altLang="ja-JP" sz="500" b="1" spc="-100" dirty="0" smtClean="0">
                <a:ln w="0"/>
                <a:solidFill>
                  <a:srgbClr val="193F61"/>
                </a:solidFill>
                <a:latin typeface="+mn-ea"/>
              </a:endParaRPr>
            </a:p>
            <a:p>
              <a:pPr algn="ctr">
                <a:lnSpc>
                  <a:spcPts val="1600"/>
                </a:lnSpc>
              </a:pPr>
              <a:r>
                <a:rPr kumimoji="1" lang="ja-JP" altLang="en-US" sz="1400" b="1" spc="-100" dirty="0" smtClean="0">
                  <a:ln w="0"/>
                  <a:solidFill>
                    <a:srgbClr val="193F61"/>
                  </a:solidFill>
                  <a:latin typeface="+mn-ea"/>
                </a:rPr>
                <a:t>概ね</a:t>
              </a:r>
              <a:endParaRPr kumimoji="1" lang="en-US" altLang="ja-JP" sz="1400" b="1" spc="-100" dirty="0" smtClean="0">
                <a:ln w="0"/>
                <a:solidFill>
                  <a:srgbClr val="193F61"/>
                </a:solidFill>
                <a:latin typeface="+mn-ea"/>
              </a:endParaRPr>
            </a:p>
            <a:p>
              <a:pPr algn="ctr">
                <a:lnSpc>
                  <a:spcPts val="1600"/>
                </a:lnSpc>
              </a:pPr>
              <a:r>
                <a:rPr kumimoji="1" lang="ja-JP" altLang="en-US" sz="1400" b="1" spc="-250" dirty="0" smtClean="0">
                  <a:ln w="0"/>
                  <a:solidFill>
                    <a:srgbClr val="193F61"/>
                  </a:solidFill>
                  <a:latin typeface="+mn-ea"/>
                </a:rPr>
                <a:t>予定</a:t>
              </a:r>
              <a:r>
                <a:rPr kumimoji="1" lang="ja-JP" altLang="en-US" sz="1400" b="1" spc="-350" dirty="0" smtClean="0">
                  <a:ln w="0"/>
                  <a:solidFill>
                    <a:srgbClr val="193F61"/>
                  </a:solidFill>
                  <a:latin typeface="+mn-ea"/>
                </a:rPr>
                <a:t>どおり</a:t>
              </a:r>
              <a:endParaRPr kumimoji="1" lang="ja-JP" altLang="en-US" sz="1400" b="1" spc="-350" dirty="0">
                <a:ln w="0"/>
                <a:solidFill>
                  <a:srgbClr val="193F61"/>
                </a:solidFill>
                <a:latin typeface="+mn-ea"/>
              </a:endParaRPr>
            </a:p>
          </p:txBody>
        </p:sp>
        <p:cxnSp>
          <p:nvCxnSpPr>
            <p:cNvPr id="18" name="直線コネクタ 17"/>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14</a:t>
            </a:fld>
            <a:endParaRPr kumimoji="1" lang="ja-JP" altLang="en-US"/>
          </a:p>
        </p:txBody>
      </p:sp>
    </p:spTree>
    <p:extLst>
      <p:ext uri="{BB962C8B-B14F-4D97-AF65-F5344CB8AC3E}">
        <p14:creationId xmlns:p14="http://schemas.microsoft.com/office/powerpoint/2010/main" val="11754726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１　生活習慣病の予防（生活習慣の改善）</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（６）喫煙</a:t>
            </a:r>
            <a:r>
              <a:rPr kumimoji="1" lang="ja-JP" altLang="en-US" sz="2000" b="1" dirty="0" smtClean="0">
                <a:solidFill>
                  <a:schemeClr val="bg1"/>
                </a:solidFill>
              </a:rPr>
              <a:t>　</a:t>
            </a:r>
            <a:r>
              <a:rPr kumimoji="1" lang="ja-JP" altLang="en-US" sz="1600" b="1" dirty="0" smtClean="0">
                <a:solidFill>
                  <a:schemeClr val="bg1"/>
                </a:solidFill>
              </a:rPr>
              <a:t>計画 </a:t>
            </a:r>
            <a:r>
              <a:rPr kumimoji="1" lang="en-US" altLang="ja-JP" sz="1600" b="1" dirty="0" smtClean="0">
                <a:solidFill>
                  <a:schemeClr val="bg1"/>
                </a:solidFill>
              </a:rPr>
              <a:t>P.55-56</a:t>
            </a:r>
            <a:endParaRPr kumimoji="1" lang="en-US" altLang="ja-JP" sz="1600" b="1" dirty="0">
              <a:solidFill>
                <a:schemeClr val="bg1"/>
              </a:solidFill>
            </a:endParaRPr>
          </a:p>
        </p:txBody>
      </p:sp>
      <p:sp>
        <p:nvSpPr>
          <p:cNvPr id="17" name="正方形/長方形 16"/>
          <p:cNvSpPr/>
          <p:nvPr/>
        </p:nvSpPr>
        <p:spPr>
          <a:xfrm>
            <a:off x="363222" y="2256002"/>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567097"/>
            <a:ext cx="8856000" cy="504000"/>
          </a:xfrm>
          <a:prstGeom prst="rect">
            <a:avLst/>
          </a:prstGeom>
        </p:spPr>
        <p:txBody>
          <a:bodyPr wrap="square" lIns="36000" tIns="72000" rIns="36000" bIns="36000">
            <a:noAutofit/>
          </a:bodyPr>
          <a:lstStyle/>
          <a:p>
            <a:r>
              <a:rPr lang="ja-JP" altLang="en-US" sz="1200" b="1" dirty="0">
                <a:latin typeface="+mn-ea"/>
              </a:rPr>
              <a:t>▽喫煙行動・受動喫煙が及ぼす健康への影響を正しく理解し、適切な行動に取り組みます。</a:t>
            </a:r>
          </a:p>
        </p:txBody>
      </p:sp>
      <p:sp>
        <p:nvSpPr>
          <p:cNvPr id="24" name="正方形/長方形 23"/>
          <p:cNvSpPr/>
          <p:nvPr/>
        </p:nvSpPr>
        <p:spPr>
          <a:xfrm>
            <a:off x="363222" y="3032970"/>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行政等が取り組む数値目標</a:t>
            </a:r>
            <a:r>
              <a:rPr lang="en-US" altLang="ja-JP" sz="1600" b="1" dirty="0" smtClean="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2743813124"/>
              </p:ext>
            </p:extLst>
          </p:nvPr>
        </p:nvGraphicFramePr>
        <p:xfrm>
          <a:off x="532234" y="3395133"/>
          <a:ext cx="8820000" cy="16200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456000">
                  <a:extLst>
                    <a:ext uri="{9D8B030D-6E8A-4147-A177-3AD203B41FA5}">
                      <a16:colId xmlns:a16="http://schemas.microsoft.com/office/drawing/2014/main" val="20001"/>
                    </a:ext>
                  </a:extLst>
                </a:gridCol>
                <a:gridCol w="1872000">
                  <a:extLst>
                    <a:ext uri="{9D8B030D-6E8A-4147-A177-3AD203B41FA5}">
                      <a16:colId xmlns:a16="http://schemas.microsoft.com/office/drawing/2014/main" val="2333560460"/>
                    </a:ext>
                  </a:extLst>
                </a:gridCol>
                <a:gridCol w="1872000">
                  <a:extLst>
                    <a:ext uri="{9D8B030D-6E8A-4147-A177-3AD203B41FA5}">
                      <a16:colId xmlns:a16="http://schemas.microsoft.com/office/drawing/2014/main" val="20002"/>
                    </a:ext>
                  </a:extLst>
                </a:gridCol>
                <a:gridCol w="1260000">
                  <a:extLst>
                    <a:ext uri="{9D8B030D-6E8A-4147-A177-3AD203B41FA5}">
                      <a16:colId xmlns:a16="http://schemas.microsoft.com/office/drawing/2014/main" val="20003"/>
                    </a:ext>
                  </a:extLst>
                </a:gridCol>
              </a:tblGrid>
              <a:tr h="28231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2310">
                <a:tc>
                  <a:txBody>
                    <a:bodyPr/>
                    <a:lstStyle/>
                    <a:p>
                      <a:pPr algn="ctr" fontAlgn="auto">
                        <a:lnSpc>
                          <a:spcPts val="1600"/>
                        </a:lnSpc>
                        <a:spcAft>
                          <a:spcPts val="0"/>
                        </a:spcAft>
                      </a:pPr>
                      <a:r>
                        <a:rPr lang="en-US" altLang="ja-JP" sz="1200" dirty="0" smtClean="0">
                          <a:solidFill>
                            <a:schemeClr val="bg1"/>
                          </a:solidFill>
                          <a:effectLst/>
                          <a:latin typeface="+mn-ea"/>
                          <a:ea typeface="+mn-ea"/>
                        </a:rPr>
                        <a:t>10</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成人の喫煙率（男性</a:t>
                      </a:r>
                      <a:r>
                        <a:rPr lang="en-US" altLang="ja-JP" sz="1200" b="1" dirty="0" smtClean="0">
                          <a:solidFill>
                            <a:schemeClr val="tx1"/>
                          </a:solidFill>
                          <a:effectLst/>
                          <a:latin typeface="+mn-ea"/>
                          <a:ea typeface="+mn-ea"/>
                        </a:rPr>
                        <a:t>/</a:t>
                      </a:r>
                      <a:r>
                        <a:rPr lang="ja-JP" altLang="en-US" sz="1200" b="1" dirty="0" smtClean="0">
                          <a:solidFill>
                            <a:schemeClr val="tx1"/>
                          </a:solidFill>
                          <a:effectLst/>
                          <a:latin typeface="+mn-ea"/>
                          <a:ea typeface="+mn-ea"/>
                        </a:rPr>
                        <a:t>女性）（☆）</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30.4%/10.7%</a:t>
                      </a:r>
                      <a:r>
                        <a:rPr lang="ja-JP" altLang="en-US" sz="1100" b="1" dirty="0" smtClean="0">
                          <a:solidFill>
                            <a:schemeClr val="tx1"/>
                          </a:solidFill>
                          <a:effectLst/>
                          <a:latin typeface="+mn-ea"/>
                          <a:ea typeface="+mn-ea"/>
                        </a:rPr>
                        <a:t>（</a:t>
                      </a:r>
                      <a:r>
                        <a:rPr lang="en-US" altLang="ja-JP" sz="1100" b="1" dirty="0" smtClean="0">
                          <a:solidFill>
                            <a:schemeClr val="tx1"/>
                          </a:solidFill>
                          <a:effectLst/>
                          <a:latin typeface="+mn-ea"/>
                          <a:ea typeface="+mn-ea"/>
                        </a:rPr>
                        <a:t>H28</a:t>
                      </a:r>
                      <a:r>
                        <a:rPr lang="ja-JP" altLang="en-US" sz="1100" b="1" dirty="0" smtClean="0">
                          <a:solidFill>
                            <a:schemeClr val="tx1"/>
                          </a:solidFill>
                          <a:effectLst/>
                          <a:latin typeface="+mn-ea"/>
                          <a:ea typeface="+mn-ea"/>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29.1%/10.4%</a:t>
                      </a:r>
                      <a:r>
                        <a:rPr lang="ja-JP" altLang="en-US" sz="1100" b="1" dirty="0" smtClean="0">
                          <a:solidFill>
                            <a:schemeClr val="tx1"/>
                          </a:solidFill>
                          <a:effectLst/>
                          <a:latin typeface="+mn-ea"/>
                          <a:ea typeface="+mn-ea"/>
                        </a:rPr>
                        <a:t>（</a:t>
                      </a:r>
                      <a:r>
                        <a:rPr lang="en-US" altLang="ja-JP" sz="1100" b="1" dirty="0" smtClean="0">
                          <a:solidFill>
                            <a:schemeClr val="tx1"/>
                          </a:solidFill>
                          <a:effectLst/>
                          <a:latin typeface="+mn-ea"/>
                          <a:ea typeface="+mn-ea"/>
                        </a:rPr>
                        <a:t>R1</a:t>
                      </a:r>
                      <a:r>
                        <a:rPr lang="ja-JP" altLang="en-US" sz="1100" b="1" dirty="0" smtClean="0">
                          <a:solidFill>
                            <a:schemeClr val="tx1"/>
                          </a:solidFill>
                          <a:effectLst/>
                          <a:latin typeface="+mn-ea"/>
                          <a:ea typeface="+mn-ea"/>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15%/5%</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231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11</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spc="-50" baseline="0" dirty="0" smtClean="0">
                          <a:solidFill>
                            <a:schemeClr val="tx1"/>
                          </a:solidFill>
                          <a:effectLst/>
                          <a:latin typeface="+mn-ea"/>
                          <a:ea typeface="+mn-ea"/>
                          <a:cs typeface="HG丸ｺﾞｼｯｸM-PRO"/>
                        </a:rPr>
                        <a:t>敷地内</a:t>
                      </a:r>
                      <a:r>
                        <a:rPr lang="ja-JP" altLang="en-US" sz="1200" b="1" spc="-50" baseline="0" dirty="0" smtClean="0">
                          <a:solidFill>
                            <a:srgbClr val="FF0000"/>
                          </a:solidFill>
                          <a:effectLst/>
                          <a:latin typeface="+mn-ea"/>
                          <a:ea typeface="+mn-ea"/>
                          <a:cs typeface="HG丸ｺﾞｼｯｸM-PRO"/>
                        </a:rPr>
                        <a:t>全面</a:t>
                      </a:r>
                      <a:r>
                        <a:rPr lang="ja-JP" altLang="en-US" sz="1200" b="1" spc="-50" baseline="0" dirty="0" smtClean="0">
                          <a:solidFill>
                            <a:schemeClr val="tx1"/>
                          </a:solidFill>
                          <a:effectLst/>
                          <a:latin typeface="+mn-ea"/>
                          <a:ea typeface="+mn-ea"/>
                          <a:cs typeface="HG丸ｺﾞｼｯｸM-PRO"/>
                        </a:rPr>
                        <a:t>禁煙の割合（病院</a:t>
                      </a:r>
                      <a:r>
                        <a:rPr lang="en-US" altLang="ja-JP" sz="1200" b="1" spc="-50" baseline="0" dirty="0" smtClean="0">
                          <a:solidFill>
                            <a:schemeClr val="tx1"/>
                          </a:solidFill>
                          <a:effectLst/>
                          <a:latin typeface="+mn-ea"/>
                          <a:ea typeface="+mn-ea"/>
                          <a:cs typeface="HG丸ｺﾞｼｯｸM-PRO"/>
                        </a:rPr>
                        <a:t>/</a:t>
                      </a:r>
                      <a:r>
                        <a:rPr lang="ja-JP" altLang="en-US" sz="1200" b="1" spc="-50" baseline="0" dirty="0" smtClean="0">
                          <a:solidFill>
                            <a:schemeClr val="tx1"/>
                          </a:solidFill>
                          <a:effectLst/>
                          <a:latin typeface="+mn-ea"/>
                          <a:ea typeface="+mn-ea"/>
                          <a:cs typeface="HG丸ｺﾞｼｯｸM-PRO"/>
                        </a:rPr>
                        <a:t>私立小中高等学校）</a:t>
                      </a:r>
                      <a:endParaRPr lang="ja-JP" sz="1200" b="1" spc="-50" baseline="0" dirty="0">
                        <a:solidFill>
                          <a:schemeClr val="tx1"/>
                        </a:solidFill>
                        <a:effectLst/>
                        <a:latin typeface="+mn-ea"/>
                        <a:ea typeface="+mn-ea"/>
                        <a:cs typeface="HG丸ｺﾞｼｯｸM-PRO"/>
                      </a:endParaRPr>
                    </a:p>
                  </a:txBody>
                  <a:tcPr marL="72000" marR="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73.5%/51.9%</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H28</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88.5%/66.1%</a:t>
                      </a:r>
                      <a:r>
                        <a:rPr lang="ja-JP" altLang="en-US" sz="1100" b="1" spc="-50" baseline="0" dirty="0" smtClean="0">
                          <a:solidFill>
                            <a:schemeClr val="tx1"/>
                          </a:solidFill>
                          <a:effectLst/>
                          <a:latin typeface="+mn-ea"/>
                          <a:ea typeface="+mn-ea"/>
                          <a:cs typeface="HG丸ｺﾞｼｯｸM-PRO"/>
                        </a:rPr>
                        <a:t>（</a:t>
                      </a:r>
                      <a:r>
                        <a:rPr lang="en-US" altLang="ja-JP" sz="1100" b="1" spc="-50" baseline="0" dirty="0" smtClean="0">
                          <a:solidFill>
                            <a:schemeClr val="tx1"/>
                          </a:solidFill>
                          <a:effectLst/>
                          <a:latin typeface="+mn-ea"/>
                          <a:ea typeface="+mn-ea"/>
                          <a:cs typeface="HG丸ｺﾞｼｯｸM-PRO"/>
                        </a:rPr>
                        <a:t>R1</a:t>
                      </a:r>
                      <a:r>
                        <a:rPr lang="ja-JP" altLang="en-US" sz="1100" b="1" spc="-50" baseline="0" dirty="0" smtClean="0">
                          <a:solidFill>
                            <a:schemeClr val="tx1"/>
                          </a:solidFill>
                          <a:effectLst/>
                          <a:latin typeface="+mn-ea"/>
                          <a:ea typeface="+mn-ea"/>
                          <a:cs typeface="HG丸ｺﾞｼｯｸM-PRO"/>
                        </a:rPr>
                        <a:t>）</a:t>
                      </a:r>
                      <a:endParaRPr lang="ja-JP" sz="1100" b="1" spc="-50" baseline="0"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100%</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04451835"/>
                  </a:ext>
                </a:extLst>
              </a:tr>
              <a:tr h="28231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12</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spc="-50" baseline="0" dirty="0" smtClean="0">
                          <a:solidFill>
                            <a:srgbClr val="FF0000"/>
                          </a:solidFill>
                          <a:effectLst/>
                          <a:latin typeface="+mn-ea"/>
                          <a:ea typeface="+mn-ea"/>
                          <a:cs typeface="HG丸ｺﾞｼｯｸM-PRO"/>
                        </a:rPr>
                        <a:t>敷地内全面</a:t>
                      </a:r>
                      <a:r>
                        <a:rPr lang="ja-JP" altLang="en-US" sz="1200" b="1" dirty="0" smtClean="0">
                          <a:solidFill>
                            <a:schemeClr val="tx1"/>
                          </a:solidFill>
                          <a:effectLst/>
                          <a:latin typeface="+mn-ea"/>
                          <a:ea typeface="+mn-ea"/>
                          <a:cs typeface="HG丸ｺﾞｼｯｸM-PRO"/>
                        </a:rPr>
                        <a:t>禁煙の割合（官公庁</a:t>
                      </a:r>
                      <a:r>
                        <a:rPr lang="en-US" altLang="ja-JP" sz="1200" b="1" dirty="0" smtClean="0">
                          <a:solidFill>
                            <a:schemeClr val="tx1"/>
                          </a:solidFill>
                          <a:effectLst/>
                          <a:latin typeface="+mn-ea"/>
                          <a:ea typeface="+mn-ea"/>
                          <a:cs typeface="HG丸ｺﾞｼｯｸM-PRO"/>
                        </a:rPr>
                        <a:t>/</a:t>
                      </a:r>
                      <a:r>
                        <a:rPr lang="ja-JP" altLang="en-US" sz="1200" b="1" dirty="0" smtClean="0">
                          <a:solidFill>
                            <a:schemeClr val="tx1"/>
                          </a:solidFill>
                          <a:effectLst/>
                          <a:latin typeface="+mn-ea"/>
                          <a:ea typeface="+mn-ea"/>
                          <a:cs typeface="HG丸ｺﾞｼｯｸM-PRO"/>
                        </a:rPr>
                        <a:t>大学）</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strike="noStrike" dirty="0" smtClean="0">
                          <a:solidFill>
                            <a:srgbClr val="FF0000"/>
                          </a:solidFill>
                          <a:effectLst/>
                          <a:latin typeface="+mn-ea"/>
                          <a:ea typeface="+mn-ea"/>
                          <a:cs typeface="HG丸ｺﾞｼｯｸM-PRO"/>
                        </a:rPr>
                        <a:t>14.0</a:t>
                      </a:r>
                      <a:r>
                        <a:rPr lang="en-US" altLang="ja-JP" sz="1200" b="1" dirty="0" smtClean="0">
                          <a:solidFill>
                            <a:schemeClr val="tx1"/>
                          </a:solidFill>
                          <a:effectLst/>
                          <a:latin typeface="+mn-ea"/>
                          <a:ea typeface="+mn-ea"/>
                          <a:cs typeface="HG丸ｺﾞｼｯｸM-PRO"/>
                        </a:rPr>
                        <a:t>%/</a:t>
                      </a:r>
                      <a:r>
                        <a:rPr lang="en-US" altLang="ja-JP" sz="1200" b="1" dirty="0" smtClean="0">
                          <a:solidFill>
                            <a:srgbClr val="FF0000"/>
                          </a:solidFill>
                          <a:effectLst/>
                          <a:latin typeface="+mn-ea"/>
                          <a:ea typeface="+mn-ea"/>
                          <a:cs typeface="HG丸ｺﾞｼｯｸM-PRO"/>
                        </a:rPr>
                        <a:t>28.6</a:t>
                      </a:r>
                      <a:r>
                        <a:rPr lang="en-US" altLang="ja-JP" sz="1200" b="1" dirty="0" smtClean="0">
                          <a:solidFill>
                            <a:schemeClr val="tx1"/>
                          </a:solidFill>
                          <a:effectLst/>
                          <a:latin typeface="+mn-ea"/>
                          <a:ea typeface="+mn-ea"/>
                          <a:cs typeface="HG丸ｺﾞｼｯｸM-PRO"/>
                        </a:rPr>
                        <a:t>%</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H28</a:t>
                      </a:r>
                      <a:r>
                        <a:rPr lang="ja-JP" altLang="en-US" sz="1100" b="1" dirty="0" smtClean="0">
                          <a:solidFill>
                            <a:schemeClr val="tx1"/>
                          </a:solidFill>
                          <a:effectLst/>
                          <a:latin typeface="+mn-ea"/>
                          <a:ea typeface="+mn-ea"/>
                          <a:cs typeface="HG丸ｺﾞｼｯｸM-PRO"/>
                        </a:rPr>
                        <a:t>）</a:t>
                      </a:r>
                      <a:endParaRPr lang="ja-JP" alt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72%/63%</a:t>
                      </a:r>
                      <a:r>
                        <a:rPr lang="ja-JP" altLang="en-US" sz="1200" b="1"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R2</a:t>
                      </a:r>
                      <a:r>
                        <a:rPr lang="ja-JP" altLang="en-US" sz="1200" b="1" dirty="0" smtClean="0">
                          <a:solidFill>
                            <a:schemeClr val="tx1"/>
                          </a:solidFill>
                          <a:effectLst/>
                          <a:latin typeface="+mn-ea"/>
                          <a:ea typeface="+mn-ea"/>
                          <a:cs typeface="HG丸ｺﾞｼｯｸM-PRO"/>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100%</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1281188"/>
                  </a:ext>
                </a:extLst>
              </a:tr>
              <a:tr h="49076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13</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spc="0" baseline="0" dirty="0" smtClean="0">
                          <a:solidFill>
                            <a:schemeClr val="tx1"/>
                          </a:solidFill>
                          <a:effectLst/>
                          <a:latin typeface="+mn-ea"/>
                          <a:ea typeface="+mn-ea"/>
                          <a:cs typeface="HG丸ｺﾞｼｯｸM-PRO"/>
                        </a:rPr>
                        <a:t>受動喫煙の機会を有する者の割合</a:t>
                      </a:r>
                      <a:endParaRPr lang="en-US" altLang="ja-JP" sz="1200" b="1" spc="0" baseline="0" dirty="0" smtClean="0">
                        <a:solidFill>
                          <a:schemeClr val="tx1"/>
                        </a:solidFill>
                        <a:effectLst/>
                        <a:latin typeface="+mn-ea"/>
                        <a:ea typeface="+mn-ea"/>
                        <a:cs typeface="HG丸ｺﾞｼｯｸM-PRO"/>
                      </a:endParaRPr>
                    </a:p>
                    <a:p>
                      <a:pPr algn="l" fontAlgn="auto">
                        <a:lnSpc>
                          <a:spcPts val="1600"/>
                        </a:lnSpc>
                        <a:spcAft>
                          <a:spcPts val="0"/>
                        </a:spcAft>
                      </a:pPr>
                      <a:r>
                        <a:rPr lang="ja-JP" altLang="en-US" sz="1200" b="1" spc="0" baseline="0" dirty="0" smtClean="0">
                          <a:solidFill>
                            <a:schemeClr val="tx1"/>
                          </a:solidFill>
                          <a:effectLst/>
                          <a:latin typeface="+mn-ea"/>
                          <a:ea typeface="+mn-ea"/>
                          <a:cs typeface="HG丸ｺﾞｼｯｸM-PRO"/>
                        </a:rPr>
                        <a:t>（職場</a:t>
                      </a:r>
                      <a:r>
                        <a:rPr lang="en-US" altLang="ja-JP" sz="1200" b="1" spc="0" baseline="0" dirty="0" smtClean="0">
                          <a:solidFill>
                            <a:schemeClr val="tx1"/>
                          </a:solidFill>
                          <a:effectLst/>
                          <a:latin typeface="+mn-ea"/>
                          <a:ea typeface="+mn-ea"/>
                          <a:cs typeface="HG丸ｺﾞｼｯｸM-PRO"/>
                        </a:rPr>
                        <a:t>/</a:t>
                      </a:r>
                      <a:r>
                        <a:rPr lang="ja-JP" altLang="en-US" sz="1200" b="1" spc="0" baseline="0" dirty="0" smtClean="0">
                          <a:solidFill>
                            <a:schemeClr val="tx1"/>
                          </a:solidFill>
                          <a:effectLst/>
                          <a:latin typeface="+mn-ea"/>
                          <a:ea typeface="+mn-ea"/>
                          <a:cs typeface="HG丸ｺﾞｼｯｸM-PRO"/>
                        </a:rPr>
                        <a:t>飲食店）（☆）</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34.6%/54.4%</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H25</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26.4%/42.6%</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H30</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0%/15%</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5557442"/>
                  </a:ext>
                </a:extLst>
              </a:tr>
            </a:tbl>
          </a:graphicData>
        </a:graphic>
      </p:graphicFrame>
      <p:sp>
        <p:nvSpPr>
          <p:cNvPr id="26" name="正方形/長方形 25"/>
          <p:cNvSpPr/>
          <p:nvPr/>
        </p:nvSpPr>
        <p:spPr>
          <a:xfrm>
            <a:off x="6053872" y="3097410"/>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r>
              <a:rPr lang="ja-JP" altLang="en-US" sz="1100" dirty="0" smtClean="0">
                <a:latin typeface="+mn-ea"/>
              </a:rPr>
              <a:t>）</a:t>
            </a:r>
            <a:endParaRPr lang="ja-JP" altLang="en-US" sz="1100" dirty="0">
              <a:latin typeface="+mn-ea"/>
            </a:endParaRPr>
          </a:p>
        </p:txBody>
      </p:sp>
      <p:graphicFrame>
        <p:nvGraphicFramePr>
          <p:cNvPr id="27" name="表 26"/>
          <p:cNvGraphicFramePr>
            <a:graphicFrameLocks noGrp="1"/>
          </p:cNvGraphicFramePr>
          <p:nvPr>
            <p:extLst>
              <p:ext uri="{D42A27DB-BD31-4B8C-83A1-F6EECF244321}">
                <p14:modId xmlns:p14="http://schemas.microsoft.com/office/powerpoint/2010/main" val="3223458430"/>
              </p:ext>
            </p:extLst>
          </p:nvPr>
        </p:nvGraphicFramePr>
        <p:xfrm>
          <a:off x="477311" y="5531953"/>
          <a:ext cx="8928000" cy="936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936000">
                <a:tc>
                  <a:txBody>
                    <a:bodyPr/>
                    <a:lstStyle/>
                    <a:p>
                      <a:pPr>
                        <a:lnSpc>
                          <a:spcPct val="100000"/>
                        </a:lnSpc>
                      </a:pPr>
                      <a:r>
                        <a:rPr kumimoji="1" lang="ja-JP" altLang="en-US" sz="1600" baseline="0" dirty="0" smtClean="0">
                          <a:latin typeface="+mn-ea"/>
                          <a:ea typeface="+mn-ea"/>
                        </a:rPr>
                        <a:t>現状･課題</a:t>
                      </a:r>
                      <a:endParaRPr kumimoji="1" lang="en-US" altLang="ja-JP" sz="160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smtClean="0">
                          <a:solidFill>
                            <a:schemeClr val="tx1"/>
                          </a:solidFill>
                          <a:latin typeface="+mn-ea"/>
                          <a:ea typeface="+mn-ea"/>
                        </a:rPr>
                        <a:t>◆ 喫煙率は全国とほぼ同じ（約</a:t>
                      </a:r>
                      <a:r>
                        <a:rPr kumimoji="1" lang="en-US" altLang="ja-JP" sz="1200" b="1" baseline="0" dirty="0" smtClean="0">
                          <a:solidFill>
                            <a:schemeClr val="tx1"/>
                          </a:solidFill>
                          <a:latin typeface="+mn-ea"/>
                          <a:ea typeface="+mn-ea"/>
                        </a:rPr>
                        <a:t>2</a:t>
                      </a:r>
                      <a:r>
                        <a:rPr kumimoji="1" lang="ja-JP" altLang="en-US" sz="1200" b="1" baseline="0" dirty="0" smtClean="0">
                          <a:solidFill>
                            <a:schemeClr val="tx1"/>
                          </a:solidFill>
                          <a:latin typeface="+mn-ea"/>
                          <a:ea typeface="+mn-ea"/>
                        </a:rPr>
                        <a:t>割）ですが、女性の喫煙率は全国と比べて高くなっています。</a:t>
                      </a:r>
                    </a:p>
                    <a:p>
                      <a:pPr marL="174625" indent="-174625">
                        <a:lnSpc>
                          <a:spcPct val="100000"/>
                        </a:lnSpc>
                      </a:pPr>
                      <a:endParaRPr kumimoji="1" lang="ja-JP" altLang="en-US" sz="1000" b="1" baseline="0" dirty="0" smtClean="0">
                        <a:solidFill>
                          <a:schemeClr val="tx1"/>
                        </a:solidFill>
                        <a:latin typeface="+mn-ea"/>
                        <a:ea typeface="+mn-ea"/>
                      </a:endParaRPr>
                    </a:p>
                    <a:p>
                      <a:pPr marL="174625" indent="-174625">
                        <a:lnSpc>
                          <a:spcPct val="100000"/>
                        </a:lnSpc>
                      </a:pPr>
                      <a:r>
                        <a:rPr kumimoji="1" lang="ja-JP" altLang="en-US" sz="1200" b="1" baseline="0" dirty="0" smtClean="0">
                          <a:solidFill>
                            <a:schemeClr val="tx1"/>
                          </a:solidFill>
                          <a:latin typeface="+mn-ea"/>
                          <a:ea typeface="+mn-ea"/>
                        </a:rPr>
                        <a:t>◆ 喫煙行動と受動喫煙が健康に与える影響を正しく理解し、禁煙等、適切な行動を促進するとともに、望まない受動喫煙の防止に向けた取組みが求められます。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75855"/>
            <a:ext cx="9144000" cy="3539939"/>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bg1"/>
                </a:solidFill>
              </a:rPr>
              <a:t>みんな</a:t>
            </a:r>
            <a:r>
              <a:rPr kumimoji="1" lang="ja-JP" altLang="en-US" sz="1600" b="1" dirty="0">
                <a:solidFill>
                  <a:schemeClr val="bg1"/>
                </a:solidFill>
              </a:rPr>
              <a:t>でめざす</a:t>
            </a:r>
            <a:r>
              <a:rPr kumimoji="1" lang="ja-JP" altLang="en-US" sz="1600" b="1" dirty="0" smtClean="0">
                <a:solidFill>
                  <a:schemeClr val="bg1"/>
                </a:solidFill>
              </a:rPr>
              <a:t>目標</a:t>
            </a:r>
            <a:endParaRPr kumimoji="1" lang="ja-JP" altLang="en-US" sz="1600" b="1" dirty="0">
              <a:solidFill>
                <a:schemeClr val="bg1"/>
              </a:solidFill>
            </a:endParaRP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喫煙率を下げ、受動喫煙を減らします</a:t>
            </a:r>
          </a:p>
          <a:p>
            <a:pPr algn="ctr">
              <a:lnSpc>
                <a:spcPts val="2000"/>
              </a:lnSpc>
            </a:pPr>
            <a:r>
              <a:rPr kumimoji="1" lang="ja-JP" altLang="en-US" sz="1600" b="1" dirty="0">
                <a:solidFill>
                  <a:schemeClr val="tx1"/>
                </a:solidFill>
              </a:rPr>
              <a:t>～たばこから自分と周囲の人を守りましょう～</a:t>
            </a:r>
          </a:p>
        </p:txBody>
      </p:sp>
      <p:sp>
        <p:nvSpPr>
          <p:cNvPr id="29" name="正方形/長方形 28"/>
          <p:cNvSpPr/>
          <p:nvPr/>
        </p:nvSpPr>
        <p:spPr>
          <a:xfrm>
            <a:off x="661303" y="5073180"/>
            <a:ext cx="7874937" cy="284566"/>
          </a:xfrm>
          <a:prstGeom prst="rect">
            <a:avLst/>
          </a:prstGeom>
        </p:spPr>
        <p:txBody>
          <a:bodyPr wrap="square" lIns="36000" tIns="72000" rIns="36000" bIns="36000" anchor="ctr">
            <a:noAutofit/>
          </a:bodyPr>
          <a:lstStyle/>
          <a:p>
            <a:r>
              <a:rPr lang="en-US" altLang="ja-JP" sz="1050" dirty="0" smtClean="0">
                <a:latin typeface="+mn-ea"/>
              </a:rPr>
              <a:t>※11</a:t>
            </a:r>
            <a:r>
              <a:rPr lang="ja-JP" altLang="en-US" sz="1050" dirty="0" err="1" smtClean="0">
                <a:latin typeface="+mn-ea"/>
              </a:rPr>
              <a:t>、</a:t>
            </a:r>
            <a:r>
              <a:rPr lang="en-US" altLang="ja-JP" sz="1050" dirty="0" smtClean="0">
                <a:latin typeface="+mn-ea"/>
              </a:rPr>
              <a:t>12</a:t>
            </a:r>
            <a:r>
              <a:rPr lang="ja-JP" altLang="en-US" sz="1050" dirty="0" smtClean="0">
                <a:latin typeface="+mn-ea"/>
              </a:rPr>
              <a:t>については、令和４年</a:t>
            </a:r>
            <a:r>
              <a:rPr lang="ja-JP" altLang="en-US" sz="1050" dirty="0">
                <a:latin typeface="+mn-ea"/>
              </a:rPr>
              <a:t>３</a:t>
            </a:r>
            <a:r>
              <a:rPr lang="ja-JP" altLang="en-US" sz="1050" dirty="0" smtClean="0">
                <a:latin typeface="+mn-ea"/>
              </a:rPr>
              <a:t>月の中間点検により項目を見直した。</a:t>
            </a:r>
            <a:endParaRPr lang="en-US" altLang="ja-JP" sz="1050" dirty="0" smtClean="0">
              <a:latin typeface="+mn-ea"/>
            </a:endParaRPr>
          </a:p>
          <a:p>
            <a:r>
              <a:rPr lang="ja-JP" altLang="en-US" sz="1050" dirty="0">
                <a:latin typeface="+mn-ea"/>
              </a:rPr>
              <a:t>　</a:t>
            </a:r>
            <a:r>
              <a:rPr lang="ja-JP" altLang="en-US" sz="1050" dirty="0" smtClean="0">
                <a:latin typeface="+mn-ea"/>
              </a:rPr>
              <a:t>それに伴い、</a:t>
            </a:r>
            <a:r>
              <a:rPr lang="en-US" altLang="ja-JP" sz="1050" dirty="0" smtClean="0">
                <a:latin typeface="+mn-ea"/>
              </a:rPr>
              <a:t>12</a:t>
            </a:r>
            <a:r>
              <a:rPr lang="ja-JP" altLang="en-US" sz="1050" dirty="0" smtClean="0">
                <a:latin typeface="+mn-ea"/>
              </a:rPr>
              <a:t>の「策定時の取組状況」の数値を令和</a:t>
            </a:r>
            <a:r>
              <a:rPr lang="ja-JP" altLang="en-US" sz="1050" dirty="0">
                <a:latin typeface="+mn-ea"/>
              </a:rPr>
              <a:t>４</a:t>
            </a:r>
            <a:r>
              <a:rPr lang="ja-JP" altLang="en-US" sz="1050" dirty="0" smtClean="0">
                <a:latin typeface="+mn-ea"/>
              </a:rPr>
              <a:t>年度</a:t>
            </a:r>
            <a:r>
              <a:rPr lang="en-US" altLang="ja-JP" sz="1050" dirty="0" smtClean="0">
                <a:latin typeface="+mn-ea"/>
              </a:rPr>
              <a:t>PDCA</a:t>
            </a:r>
            <a:r>
              <a:rPr lang="ja-JP" altLang="en-US" sz="1050" dirty="0" smtClean="0">
                <a:latin typeface="+mn-ea"/>
              </a:rPr>
              <a:t>進捗管理から変更。</a:t>
            </a:r>
            <a:endParaRPr lang="ja-JP" altLang="en-US" sz="1050" dirty="0">
              <a:latin typeface="+mn-ea"/>
            </a:endParaRP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15</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11097807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1749325766"/>
              </p:ext>
            </p:extLst>
          </p:nvPr>
        </p:nvGraphicFramePr>
        <p:xfrm>
          <a:off x="477311" y="434454"/>
          <a:ext cx="8928000" cy="5904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3456000">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喫煙率の減少</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■府立学校及び市町村教育委員会に対して、児童・生徒を対象としたたばこの健康への影響に関する知識についての講習会等を実施。学校における喫煙防止教育を一層推進するよう周知</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■薬物乱用防止教室推進講習会において、薬物乱用防止とともに飲酒、喫煙を含む依存症予防について啓発</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■市町村における乳幼児健康診査を活用し、妊娠中の妊婦の喫煙率（令和</a:t>
                      </a:r>
                      <a:r>
                        <a:rPr kumimoji="1" lang="en-US" altLang="ja-JP" sz="1100" b="1" baseline="0" dirty="0" smtClean="0">
                          <a:solidFill>
                            <a:schemeClr val="tx1"/>
                          </a:solidFill>
                          <a:latin typeface="+mn-ea"/>
                          <a:ea typeface="+mn-ea"/>
                        </a:rPr>
                        <a:t>3</a:t>
                      </a:r>
                      <a:r>
                        <a:rPr kumimoji="1" lang="ja-JP" altLang="en-US" sz="1100" b="1" baseline="0" dirty="0" smtClean="0">
                          <a:solidFill>
                            <a:schemeClr val="tx1"/>
                          </a:solidFill>
                          <a:latin typeface="+mn-ea"/>
                          <a:ea typeface="+mn-ea"/>
                        </a:rPr>
                        <a:t>年度：</a:t>
                      </a:r>
                      <a:r>
                        <a:rPr kumimoji="1" lang="en-US" altLang="ja-JP" sz="1100" b="1" baseline="0" dirty="0" smtClean="0">
                          <a:solidFill>
                            <a:schemeClr val="tx1"/>
                          </a:solidFill>
                          <a:latin typeface="+mn-ea"/>
                          <a:ea typeface="+mn-ea"/>
                        </a:rPr>
                        <a:t>2.7%</a:t>
                      </a:r>
                      <a:r>
                        <a:rPr kumimoji="1" lang="ja-JP" altLang="en-US" sz="1100" b="1" baseline="0" dirty="0" smtClean="0">
                          <a:solidFill>
                            <a:schemeClr val="tx1"/>
                          </a:solidFill>
                          <a:latin typeface="+mn-ea"/>
                          <a:ea typeface="+mn-ea"/>
                        </a:rPr>
                        <a:t>）、育児期間中の両親の喫煙率（母親</a:t>
                      </a:r>
                      <a:r>
                        <a:rPr kumimoji="1" lang="en-US" altLang="ja-JP" sz="1100" b="1" baseline="0" dirty="0" smtClean="0">
                          <a:solidFill>
                            <a:schemeClr val="tx1"/>
                          </a:solidFill>
                          <a:latin typeface="+mn-ea"/>
                          <a:ea typeface="+mn-ea"/>
                        </a:rPr>
                        <a:t>6.3%</a:t>
                      </a:r>
                      <a:r>
                        <a:rPr kumimoji="1" lang="ja-JP" altLang="en-US" sz="1100" b="1" baseline="0" dirty="0" err="1" smtClean="0">
                          <a:solidFill>
                            <a:schemeClr val="tx1"/>
                          </a:solidFill>
                          <a:latin typeface="+mn-ea"/>
                          <a:ea typeface="+mn-ea"/>
                        </a:rPr>
                        <a:t>、</a:t>
                      </a:r>
                      <a:r>
                        <a:rPr kumimoji="1" lang="ja-JP" altLang="en-US" sz="1100" b="1" baseline="0" dirty="0" smtClean="0">
                          <a:solidFill>
                            <a:schemeClr val="tx1"/>
                          </a:solidFill>
                          <a:latin typeface="+mn-ea"/>
                          <a:ea typeface="+mn-ea"/>
                        </a:rPr>
                        <a:t>父親</a:t>
                      </a:r>
                      <a:r>
                        <a:rPr kumimoji="1" lang="en-US" altLang="ja-JP" sz="1100" b="1" baseline="0" dirty="0" smtClean="0">
                          <a:solidFill>
                            <a:schemeClr val="tx1"/>
                          </a:solidFill>
                          <a:latin typeface="+mn-ea"/>
                          <a:ea typeface="+mn-ea"/>
                        </a:rPr>
                        <a:t>29.3%</a:t>
                      </a:r>
                      <a:r>
                        <a:rPr kumimoji="1" lang="ja-JP" altLang="en-US" sz="1100" b="1" baseline="0" dirty="0" smtClean="0">
                          <a:solidFill>
                            <a:schemeClr val="tx1"/>
                          </a:solidFill>
                          <a:latin typeface="+mn-ea"/>
                          <a:ea typeface="+mn-ea"/>
                        </a:rPr>
                        <a:t>）を把握し、喫煙の悪影響等について周知（数値は令和</a:t>
                      </a:r>
                      <a:r>
                        <a:rPr kumimoji="1" lang="en-US" altLang="ja-JP" sz="1100" b="1" baseline="0" dirty="0" smtClean="0">
                          <a:solidFill>
                            <a:schemeClr val="tx1"/>
                          </a:solidFill>
                          <a:latin typeface="+mn-ea"/>
                          <a:ea typeface="+mn-ea"/>
                        </a:rPr>
                        <a:t>3</a:t>
                      </a:r>
                      <a:r>
                        <a:rPr kumimoji="1" lang="ja-JP" altLang="en-US" sz="1100" b="1" baseline="0" dirty="0" smtClean="0">
                          <a:solidFill>
                            <a:schemeClr val="tx1"/>
                          </a:solidFill>
                          <a:latin typeface="+mn-ea"/>
                          <a:ea typeface="+mn-ea"/>
                        </a:rPr>
                        <a:t>年度より大阪市含む）</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■平成</a:t>
                      </a:r>
                      <a:r>
                        <a:rPr kumimoji="1" lang="en-US" altLang="ja-JP" sz="1100" b="1" baseline="0" dirty="0" smtClean="0">
                          <a:solidFill>
                            <a:schemeClr val="tx1"/>
                          </a:solidFill>
                          <a:latin typeface="+mn-ea"/>
                          <a:ea typeface="+mn-ea"/>
                        </a:rPr>
                        <a:t>30</a:t>
                      </a:r>
                      <a:r>
                        <a:rPr kumimoji="1" lang="ja-JP" altLang="en-US" sz="1100" b="1" baseline="0" dirty="0" smtClean="0">
                          <a:solidFill>
                            <a:schemeClr val="tx1"/>
                          </a:solidFill>
                          <a:latin typeface="+mn-ea"/>
                          <a:ea typeface="+mn-ea"/>
                        </a:rPr>
                        <a:t>年、令和元年に市町村保健事業ワーキングで検討した禁煙支援プログラムを改訂し、令和</a:t>
                      </a:r>
                      <a:r>
                        <a:rPr kumimoji="1" lang="en-US" altLang="ja-JP" sz="1100" b="1" baseline="0" dirty="0" smtClean="0">
                          <a:solidFill>
                            <a:schemeClr val="tx1"/>
                          </a:solidFill>
                          <a:latin typeface="+mn-ea"/>
                          <a:ea typeface="+mn-ea"/>
                        </a:rPr>
                        <a:t>3</a:t>
                      </a:r>
                      <a:r>
                        <a:rPr kumimoji="1" lang="ja-JP" altLang="en-US" sz="1100" b="1" baseline="0" dirty="0" smtClean="0">
                          <a:solidFill>
                            <a:schemeClr val="tx1"/>
                          </a:solidFill>
                          <a:latin typeface="+mn-ea"/>
                          <a:ea typeface="+mn-ea"/>
                        </a:rPr>
                        <a:t>年</a:t>
                      </a:r>
                      <a:r>
                        <a:rPr kumimoji="1" lang="en-US" altLang="ja-JP" sz="1100" b="1" baseline="0" dirty="0" smtClean="0">
                          <a:solidFill>
                            <a:schemeClr val="tx1"/>
                          </a:solidFill>
                          <a:latin typeface="+mn-ea"/>
                          <a:ea typeface="+mn-ea"/>
                        </a:rPr>
                        <a:t>4</a:t>
                      </a:r>
                      <a:r>
                        <a:rPr kumimoji="1" lang="ja-JP" altLang="en-US" sz="1100" b="1" baseline="0" dirty="0" smtClean="0">
                          <a:solidFill>
                            <a:schemeClr val="tx1"/>
                          </a:solidFill>
                          <a:latin typeface="+mn-ea"/>
                          <a:ea typeface="+mn-ea"/>
                        </a:rPr>
                        <a:t>月から運用開始。医療保険者（市町村国保）の保健事業の効率的・効果的な推進を支援（「汎用性の高い行動変容プログラム」）</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■健康サポート薬局にかかる技能型研修会を実施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望まない受動喫煙の防止</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■健康増進法、大阪府受動喫煙防止条例及び子どもの受動喫煙防止条例について、標識ステッカー・リーフレット配布、大阪シティバス（全営業所）</a:t>
                      </a:r>
                      <a:r>
                        <a:rPr kumimoji="1" lang="ja-JP" altLang="en-US" sz="1100" b="1" baseline="0" dirty="0" err="1" smtClean="0">
                          <a:solidFill>
                            <a:schemeClr val="tx1"/>
                          </a:solidFill>
                          <a:latin typeface="+mn-ea"/>
                          <a:ea typeface="+mn-ea"/>
                        </a:rPr>
                        <a:t>まど</a:t>
                      </a:r>
                      <a:r>
                        <a:rPr kumimoji="1" lang="ja-JP" altLang="en-US" sz="1100" b="1" baseline="0" dirty="0" smtClean="0">
                          <a:solidFill>
                            <a:schemeClr val="tx1"/>
                          </a:solidFill>
                          <a:latin typeface="+mn-ea"/>
                          <a:ea typeface="+mn-ea"/>
                        </a:rPr>
                        <a:t>ステッカー掲示、デジタルサイネージ広告、</a:t>
                      </a:r>
                      <a:r>
                        <a:rPr kumimoji="1" lang="en-US" altLang="ja-JP" sz="1100" b="1" baseline="0" dirty="0" smtClean="0">
                          <a:solidFill>
                            <a:schemeClr val="tx1"/>
                          </a:solidFill>
                          <a:latin typeface="+mn-ea"/>
                          <a:ea typeface="+mn-ea"/>
                        </a:rPr>
                        <a:t>Instagram</a:t>
                      </a:r>
                      <a:r>
                        <a:rPr kumimoji="1" lang="ja-JP" altLang="en-US" sz="1100" b="1" baseline="0" dirty="0" smtClean="0">
                          <a:solidFill>
                            <a:schemeClr val="tx1"/>
                          </a:solidFill>
                          <a:latin typeface="+mn-ea"/>
                          <a:ea typeface="+mn-ea"/>
                        </a:rPr>
                        <a:t>広告等により周知</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■府内喫煙可能室設置施設（約</a:t>
                      </a:r>
                      <a:r>
                        <a:rPr kumimoji="1" lang="en-US" altLang="ja-JP" sz="1100" b="1" baseline="0" dirty="0" smtClean="0">
                          <a:solidFill>
                            <a:schemeClr val="tx1"/>
                          </a:solidFill>
                          <a:latin typeface="+mn-ea"/>
                          <a:ea typeface="+mn-ea"/>
                        </a:rPr>
                        <a:t>2</a:t>
                      </a:r>
                      <a:r>
                        <a:rPr kumimoji="1" lang="ja-JP" altLang="en-US" sz="1100" b="1" baseline="0" dirty="0" smtClean="0">
                          <a:solidFill>
                            <a:schemeClr val="tx1"/>
                          </a:solidFill>
                          <a:latin typeface="+mn-ea"/>
                          <a:ea typeface="+mn-ea"/>
                        </a:rPr>
                        <a:t>万店）に対し、リーフレット等配布とともに電話でのフォローアップを実施</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■大阪府受動喫煙防止対策相談ダイヤル等での問い合わせ、相談対応</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■条例の規制の対象となる飲食店に対する府独自の支援策を実施</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■屋外分煙所モデル整備</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87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■児童・生徒を対象とした喫煙防止教育等の充実　　　　■改正健康増進法、府条例の円滑な実施とさらなる周知啓発</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■保健医療関係機関（医療機関・薬局等）が取り組む禁煙サポートの推進（取組機関の増加等）</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■学校等に対して講習会等を実施し、効果的な取組事例を発信</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■全大学に学生の喫煙及び受動喫煙防止に関する情報等の健康情報を発信</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■健康サポート薬局にかかる技能型研修会の講演を実施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■府民や管理権限者等に対し、受動喫煙防止対策の周知と啓発を実施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2025</a:t>
                      </a:r>
                      <a:r>
                        <a:rPr kumimoji="1" lang="ja-JP" altLang="en-US" sz="1100" b="1" baseline="0" dirty="0" smtClean="0">
                          <a:solidFill>
                            <a:schemeClr val="tx1"/>
                          </a:solidFill>
                          <a:latin typeface="+mn-ea"/>
                          <a:ea typeface="+mn-ea"/>
                        </a:rPr>
                        <a:t>年の府条例全面施行に向け、規制の対象となる飲食店に対し条例の周知と啓発を実施</a:t>
                      </a:r>
                      <a:endParaRPr kumimoji="1" lang="ja-JP" altLang="en-US"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7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smtClean="0">
                          <a:solidFill>
                            <a:schemeClr val="tx1"/>
                          </a:solidFill>
                          <a:latin typeface="+mn-ea"/>
                          <a:ea typeface="+mn-ea"/>
                        </a:rPr>
                        <a:t>たばこ対策推進事業（</a:t>
                      </a:r>
                      <a:r>
                        <a:rPr kumimoji="1" lang="en-US" altLang="ja-JP" sz="1100" baseline="0" dirty="0" smtClean="0">
                          <a:solidFill>
                            <a:schemeClr val="tx1"/>
                          </a:solidFill>
                          <a:latin typeface="+mn-ea"/>
                          <a:ea typeface="+mn-ea"/>
                        </a:rPr>
                        <a:t>130,782</a:t>
                      </a:r>
                      <a:r>
                        <a:rPr kumimoji="1" lang="ja-JP" altLang="en-US" sz="1100" baseline="0" dirty="0" smtClean="0">
                          <a:solidFill>
                            <a:schemeClr val="tx1"/>
                          </a:solidFill>
                          <a:latin typeface="+mn-ea"/>
                          <a:ea typeface="+mn-ea"/>
                        </a:rPr>
                        <a:t>千円）、大阪がん循環器病予防センター事業（</a:t>
                      </a:r>
                      <a:r>
                        <a:rPr kumimoji="1" lang="en-US" altLang="ja-JP" sz="1100" baseline="0" dirty="0" smtClean="0">
                          <a:solidFill>
                            <a:schemeClr val="tx1"/>
                          </a:solidFill>
                          <a:latin typeface="+mn-ea"/>
                          <a:ea typeface="+mn-ea"/>
                        </a:rPr>
                        <a:t>102,744</a:t>
                      </a:r>
                      <a:r>
                        <a:rPr kumimoji="1" lang="ja-JP" altLang="en-US" sz="1100" baseline="0" dirty="0" smtClean="0">
                          <a:solidFill>
                            <a:schemeClr val="tx1"/>
                          </a:solidFill>
                          <a:latin typeface="+mn-ea"/>
                          <a:ea typeface="+mn-ea"/>
                        </a:rPr>
                        <a:t>千円の内数）</a:t>
                      </a:r>
                      <a:endParaRPr kumimoji="1" lang="ja-JP" altLang="en-US" sz="1100" baseline="0" dirty="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8" name="グループ化 7"/>
          <p:cNvGrpSpPr/>
          <p:nvPr/>
        </p:nvGrpSpPr>
        <p:grpSpPr>
          <a:xfrm>
            <a:off x="586435" y="2710902"/>
            <a:ext cx="792000" cy="720000"/>
            <a:chOff x="-2122749" y="3293333"/>
            <a:chExt cx="792000" cy="720000"/>
          </a:xfrm>
        </p:grpSpPr>
        <p:sp>
          <p:nvSpPr>
            <p:cNvPr id="10" name="角丸四角形 9"/>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smtClean="0">
                  <a:ln w="0"/>
                  <a:solidFill>
                    <a:srgbClr val="193F61"/>
                  </a:solidFill>
                  <a:latin typeface="+mn-ea"/>
                </a:rPr>
                <a:t>本年度評価</a:t>
              </a:r>
              <a:endParaRPr kumimoji="1" lang="en-US" altLang="ja-JP" sz="1100" b="1" spc="-100" dirty="0" smtClean="0">
                <a:ln w="0"/>
                <a:solidFill>
                  <a:srgbClr val="193F61"/>
                </a:solidFill>
                <a:latin typeface="+mn-ea"/>
              </a:endParaRPr>
            </a:p>
            <a:p>
              <a:pPr algn="ctr"/>
              <a:endParaRPr kumimoji="1" lang="en-US" altLang="ja-JP" sz="500" b="1" spc="-100" dirty="0" smtClean="0">
                <a:ln w="0"/>
                <a:solidFill>
                  <a:srgbClr val="193F61"/>
                </a:solidFill>
                <a:latin typeface="+mn-ea"/>
              </a:endParaRPr>
            </a:p>
            <a:p>
              <a:pPr algn="ctr">
                <a:lnSpc>
                  <a:spcPts val="1600"/>
                </a:lnSpc>
              </a:pPr>
              <a:r>
                <a:rPr kumimoji="1" lang="ja-JP" altLang="en-US" sz="1400" b="1" spc="-100" dirty="0" smtClean="0">
                  <a:ln w="0"/>
                  <a:solidFill>
                    <a:srgbClr val="193F61"/>
                  </a:solidFill>
                  <a:latin typeface="+mn-ea"/>
                </a:rPr>
                <a:t>概ね</a:t>
              </a:r>
              <a:endParaRPr kumimoji="1" lang="en-US" altLang="ja-JP" sz="1400" b="1" spc="-100" dirty="0" smtClean="0">
                <a:ln w="0"/>
                <a:solidFill>
                  <a:srgbClr val="193F61"/>
                </a:solidFill>
                <a:latin typeface="+mn-ea"/>
              </a:endParaRPr>
            </a:p>
            <a:p>
              <a:pPr algn="ctr">
                <a:lnSpc>
                  <a:spcPts val="1600"/>
                </a:lnSpc>
              </a:pPr>
              <a:r>
                <a:rPr kumimoji="1" lang="ja-JP" altLang="en-US" sz="1400" b="1" spc="-250" dirty="0" smtClean="0">
                  <a:ln w="0"/>
                  <a:solidFill>
                    <a:srgbClr val="193F61"/>
                  </a:solidFill>
                  <a:latin typeface="+mn-ea"/>
                </a:rPr>
                <a:t>予定</a:t>
              </a:r>
              <a:r>
                <a:rPr kumimoji="1" lang="ja-JP" altLang="en-US" sz="1400" b="1" spc="-350" dirty="0" smtClean="0">
                  <a:ln w="0"/>
                  <a:solidFill>
                    <a:srgbClr val="193F61"/>
                  </a:solidFill>
                  <a:latin typeface="+mn-ea"/>
                </a:rPr>
                <a:t>どおり</a:t>
              </a:r>
              <a:endParaRPr kumimoji="1" lang="ja-JP" altLang="en-US" sz="1400" b="1" spc="-350" dirty="0">
                <a:ln w="0"/>
                <a:solidFill>
                  <a:srgbClr val="193F61"/>
                </a:solidFill>
                <a:latin typeface="+mn-ea"/>
              </a:endParaRPr>
            </a:p>
          </p:txBody>
        </p:sp>
        <p:cxnSp>
          <p:nvCxnSpPr>
            <p:cNvPr id="11" name="直線コネクタ 10"/>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16</a:t>
            </a:fld>
            <a:endParaRPr kumimoji="1" lang="ja-JP" altLang="en-US"/>
          </a:p>
        </p:txBody>
      </p:sp>
    </p:spTree>
    <p:extLst>
      <p:ext uri="{BB962C8B-B14F-4D97-AF65-F5344CB8AC3E}">
        <p14:creationId xmlns:p14="http://schemas.microsoft.com/office/powerpoint/2010/main" val="34100166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１　生活習慣病の予防（生活習慣の改善）</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（７）歯と口の健康</a:t>
            </a:r>
            <a:r>
              <a:rPr kumimoji="1" lang="ja-JP" altLang="en-US" sz="2000" b="1" dirty="0" smtClean="0">
                <a:solidFill>
                  <a:schemeClr val="bg1"/>
                </a:solidFill>
              </a:rPr>
              <a:t>　</a:t>
            </a:r>
            <a:r>
              <a:rPr kumimoji="1" lang="ja-JP" altLang="en-US" sz="1600" b="1" dirty="0" smtClean="0">
                <a:solidFill>
                  <a:schemeClr val="bg1"/>
                </a:solidFill>
              </a:rPr>
              <a:t>計画 </a:t>
            </a:r>
            <a:r>
              <a:rPr kumimoji="1" lang="en-US" altLang="ja-JP" sz="1600" b="1" dirty="0" smtClean="0">
                <a:solidFill>
                  <a:schemeClr val="bg1"/>
                </a:solidFill>
              </a:rPr>
              <a:t>P.57-58</a:t>
            </a:r>
            <a:endParaRPr kumimoji="1" lang="en-US" altLang="ja-JP" sz="1600" b="1" dirty="0">
              <a:solidFill>
                <a:schemeClr val="bg1"/>
              </a:solidFill>
            </a:endParaRPr>
          </a:p>
        </p:txBody>
      </p:sp>
      <p:sp>
        <p:nvSpPr>
          <p:cNvPr id="17" name="正方形/長方形 16"/>
          <p:cNvSpPr/>
          <p:nvPr/>
        </p:nvSpPr>
        <p:spPr>
          <a:xfrm>
            <a:off x="363222" y="2229397"/>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540492"/>
            <a:ext cx="8856000" cy="504000"/>
          </a:xfrm>
          <a:prstGeom prst="rect">
            <a:avLst/>
          </a:prstGeom>
        </p:spPr>
        <p:txBody>
          <a:bodyPr wrap="square" lIns="36000" tIns="72000" rIns="36000" bIns="36000">
            <a:noAutofit/>
          </a:bodyPr>
          <a:lstStyle/>
          <a:p>
            <a:r>
              <a:rPr lang="ja-JP" altLang="en-US" sz="1200" b="1" dirty="0">
                <a:latin typeface="+mn-ea"/>
              </a:rPr>
              <a:t>▽歯と口の健康づくりに関する正しい知識を身につけ、定期的な歯科健診の受診を実践します。</a:t>
            </a:r>
          </a:p>
        </p:txBody>
      </p:sp>
      <p:sp>
        <p:nvSpPr>
          <p:cNvPr id="24" name="正方形/長方形 23"/>
          <p:cNvSpPr/>
          <p:nvPr/>
        </p:nvSpPr>
        <p:spPr>
          <a:xfrm>
            <a:off x="363222" y="3016058"/>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行政等が取り組む数値目標</a:t>
            </a:r>
            <a:r>
              <a:rPr lang="en-US" altLang="ja-JP" sz="1600" b="1" dirty="0" smtClean="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3801496049"/>
              </p:ext>
            </p:extLst>
          </p:nvPr>
        </p:nvGraphicFramePr>
        <p:xfrm>
          <a:off x="532234" y="3378221"/>
          <a:ext cx="8856000" cy="14400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744000">
                  <a:extLst>
                    <a:ext uri="{9D8B030D-6E8A-4147-A177-3AD203B41FA5}">
                      <a16:colId xmlns:a16="http://schemas.microsoft.com/office/drawing/2014/main" val="20001"/>
                    </a:ext>
                  </a:extLst>
                </a:gridCol>
                <a:gridCol w="1620000">
                  <a:extLst>
                    <a:ext uri="{9D8B030D-6E8A-4147-A177-3AD203B41FA5}">
                      <a16:colId xmlns:a16="http://schemas.microsoft.com/office/drawing/2014/main" val="119978025"/>
                    </a:ext>
                  </a:extLst>
                </a:gridCol>
                <a:gridCol w="1620000">
                  <a:extLst>
                    <a:ext uri="{9D8B030D-6E8A-4147-A177-3AD203B41FA5}">
                      <a16:colId xmlns:a16="http://schemas.microsoft.com/office/drawing/2014/main" val="20002"/>
                    </a:ext>
                  </a:extLst>
                </a:gridCol>
                <a:gridCol w="1512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r>
                        <a:rPr lang="ja-JP" sz="1200" dirty="0">
                          <a:effectLst/>
                          <a:latin typeface="+mn-ea"/>
                          <a:ea typeface="+mn-ea"/>
                        </a:rPr>
                        <a:t>　</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rPr>
                        <a:t>14</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100" b="1" spc="-50" baseline="0" dirty="0" smtClean="0">
                          <a:solidFill>
                            <a:schemeClr val="tx1"/>
                          </a:solidFill>
                          <a:effectLst/>
                          <a:latin typeface="+mn-ea"/>
                          <a:ea typeface="+mn-ea"/>
                        </a:rPr>
                        <a:t>過去</a:t>
                      </a:r>
                      <a:r>
                        <a:rPr lang="en-US" altLang="ja-JP" sz="1100" b="1" spc="-50" baseline="0" dirty="0" smtClean="0">
                          <a:solidFill>
                            <a:schemeClr val="tx1"/>
                          </a:solidFill>
                          <a:effectLst/>
                          <a:latin typeface="+mn-ea"/>
                          <a:ea typeface="+mn-ea"/>
                        </a:rPr>
                        <a:t>1</a:t>
                      </a:r>
                      <a:r>
                        <a:rPr lang="ja-JP" altLang="en-US" sz="1100" b="1" spc="-50" baseline="0" dirty="0" smtClean="0">
                          <a:solidFill>
                            <a:schemeClr val="tx1"/>
                          </a:solidFill>
                          <a:effectLst/>
                          <a:latin typeface="+mn-ea"/>
                          <a:ea typeface="+mn-ea"/>
                        </a:rPr>
                        <a:t>年に歯科健診を受診した者の割合（</a:t>
                      </a:r>
                      <a:r>
                        <a:rPr lang="en-US" altLang="ja-JP" sz="1100" b="1" spc="-50" baseline="0" dirty="0" smtClean="0">
                          <a:solidFill>
                            <a:schemeClr val="tx1"/>
                          </a:solidFill>
                          <a:effectLst/>
                          <a:latin typeface="+mn-ea"/>
                          <a:ea typeface="+mn-ea"/>
                        </a:rPr>
                        <a:t>20</a:t>
                      </a:r>
                      <a:r>
                        <a:rPr lang="ja-JP" altLang="en-US" sz="1100" b="1" spc="-50" baseline="0" dirty="0" smtClean="0">
                          <a:solidFill>
                            <a:schemeClr val="tx1"/>
                          </a:solidFill>
                          <a:effectLst/>
                          <a:latin typeface="+mn-ea"/>
                          <a:ea typeface="+mn-ea"/>
                        </a:rPr>
                        <a:t>歳以上）（☆）</a:t>
                      </a:r>
                      <a:endParaRPr lang="ja-JP" sz="1100" b="1" spc="-50" baseline="0"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51.4%</a:t>
                      </a:r>
                      <a:r>
                        <a:rPr lang="ja-JP" altLang="en-US" sz="1100" b="1" dirty="0" smtClean="0">
                          <a:solidFill>
                            <a:schemeClr val="tx1"/>
                          </a:solidFill>
                          <a:effectLst/>
                          <a:latin typeface="+mn-ea"/>
                          <a:ea typeface="+mn-ea"/>
                        </a:rPr>
                        <a:t>（</a:t>
                      </a:r>
                      <a:r>
                        <a:rPr lang="en-US" altLang="ja-JP" sz="1100" b="1" dirty="0" smtClean="0">
                          <a:solidFill>
                            <a:schemeClr val="tx1"/>
                          </a:solidFill>
                          <a:effectLst/>
                          <a:latin typeface="+mn-ea"/>
                          <a:ea typeface="+mn-ea"/>
                        </a:rPr>
                        <a:t>H28</a:t>
                      </a:r>
                      <a:r>
                        <a:rPr lang="ja-JP" altLang="en-US" sz="11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51.3%</a:t>
                      </a:r>
                      <a:r>
                        <a:rPr lang="ja-JP" altLang="en-US" sz="1100" b="1" dirty="0" smtClean="0">
                          <a:solidFill>
                            <a:schemeClr val="tx1"/>
                          </a:solidFill>
                          <a:effectLst/>
                          <a:latin typeface="+mn-ea"/>
                          <a:ea typeface="+mn-ea"/>
                        </a:rPr>
                        <a:t>（</a:t>
                      </a:r>
                      <a:r>
                        <a:rPr lang="en-US" altLang="ja-JP" sz="1100" b="1" dirty="0" smtClean="0">
                          <a:solidFill>
                            <a:schemeClr val="tx1"/>
                          </a:solidFill>
                          <a:effectLst/>
                          <a:latin typeface="+mn-ea"/>
                          <a:ea typeface="+mn-ea"/>
                        </a:rPr>
                        <a:t>R3</a:t>
                      </a:r>
                      <a:r>
                        <a:rPr lang="ja-JP" altLang="en-US" sz="11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55%</a:t>
                      </a:r>
                      <a:r>
                        <a:rPr lang="ja-JP" altLang="en-US" sz="1200" b="1" dirty="0" smtClean="0">
                          <a:solidFill>
                            <a:schemeClr val="tx1"/>
                          </a:solidFill>
                          <a:effectLst/>
                          <a:latin typeface="+mn-ea"/>
                          <a:ea typeface="+mn-ea"/>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15</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歯磨き習慣のある者の割合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56.6%</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H28</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75%</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R3</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smtClean="0">
                          <a:solidFill>
                            <a:schemeClr val="tx1"/>
                          </a:solidFill>
                          <a:effectLst/>
                          <a:latin typeface="+mn-ea"/>
                          <a:ea typeface="+mn-ea"/>
                          <a:cs typeface="HG丸ｺﾞｼｯｸM-PRO"/>
                        </a:rPr>
                        <a:t>増加</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04451835"/>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16</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咀嚼良好者の割合（</a:t>
                      </a:r>
                      <a:r>
                        <a:rPr lang="en-US" altLang="ja-JP" sz="1200" b="1" dirty="0" smtClean="0">
                          <a:solidFill>
                            <a:schemeClr val="tx1"/>
                          </a:solidFill>
                          <a:effectLst/>
                          <a:latin typeface="+mn-ea"/>
                          <a:ea typeface="+mn-ea"/>
                          <a:cs typeface="HG丸ｺﾞｼｯｸM-PRO"/>
                        </a:rPr>
                        <a:t>60</a:t>
                      </a:r>
                      <a:r>
                        <a:rPr lang="ja-JP" altLang="en-US" sz="1200" b="1" dirty="0" smtClean="0">
                          <a:solidFill>
                            <a:schemeClr val="tx1"/>
                          </a:solidFill>
                          <a:effectLst/>
                          <a:latin typeface="+mn-ea"/>
                          <a:ea typeface="+mn-ea"/>
                          <a:cs typeface="HG丸ｺﾞｼｯｸM-PRO"/>
                        </a:rPr>
                        <a:t>歳以上）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65.9%</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H28</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81.2%</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R3</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75%</a:t>
                      </a:r>
                      <a:r>
                        <a:rPr lang="ja-JP" altLang="en-US" sz="1200" b="1" dirty="0" smtClean="0">
                          <a:solidFill>
                            <a:schemeClr val="tx1"/>
                          </a:solidFill>
                          <a:effectLst/>
                          <a:latin typeface="+mn-ea"/>
                          <a:ea typeface="+mn-ea"/>
                          <a:cs typeface="HG丸ｺﾞｼｯｸM-PRO"/>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1281188"/>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17</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en-US" altLang="ja-JP" sz="1200" b="1" dirty="0" smtClean="0">
                          <a:solidFill>
                            <a:schemeClr val="tx1"/>
                          </a:solidFill>
                          <a:effectLst/>
                          <a:latin typeface="+mn-ea"/>
                          <a:ea typeface="+mn-ea"/>
                          <a:cs typeface="HG丸ｺﾞｼｯｸM-PRO"/>
                        </a:rPr>
                        <a:t>20</a:t>
                      </a:r>
                      <a:r>
                        <a:rPr lang="ja-JP" altLang="en-US" sz="1200" b="1" dirty="0" smtClean="0">
                          <a:solidFill>
                            <a:schemeClr val="tx1"/>
                          </a:solidFill>
                          <a:effectLst/>
                          <a:latin typeface="+mn-ea"/>
                          <a:ea typeface="+mn-ea"/>
                          <a:cs typeface="HG丸ｺﾞｼｯｸM-PRO"/>
                        </a:rPr>
                        <a:t>本以上の歯を有する人の割合（</a:t>
                      </a:r>
                      <a:r>
                        <a:rPr lang="en-US" altLang="ja-JP" sz="1200" b="1" dirty="0" smtClean="0">
                          <a:solidFill>
                            <a:schemeClr val="tx1"/>
                          </a:solidFill>
                          <a:effectLst/>
                          <a:latin typeface="+mn-ea"/>
                          <a:ea typeface="+mn-ea"/>
                          <a:cs typeface="HG丸ｺﾞｼｯｸM-PRO"/>
                        </a:rPr>
                        <a:t>80</a:t>
                      </a:r>
                      <a:r>
                        <a:rPr lang="ja-JP" altLang="en-US" sz="1200" b="1" dirty="0" smtClean="0">
                          <a:solidFill>
                            <a:schemeClr val="tx1"/>
                          </a:solidFill>
                          <a:effectLst/>
                          <a:latin typeface="+mn-ea"/>
                          <a:ea typeface="+mn-ea"/>
                          <a:cs typeface="HG丸ｺﾞｼｯｸM-PRO"/>
                        </a:rPr>
                        <a:t>歳）</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42.1%</a:t>
                      </a:r>
                      <a:r>
                        <a:rPr lang="ja-JP" altLang="en-US" sz="1050" b="1" dirty="0" smtClean="0">
                          <a:solidFill>
                            <a:schemeClr val="tx1"/>
                          </a:solidFill>
                          <a:effectLst/>
                          <a:latin typeface="+mn-ea"/>
                          <a:ea typeface="+mn-ea"/>
                          <a:cs typeface="HG丸ｺﾞｼｯｸM-PRO"/>
                        </a:rPr>
                        <a:t>（</a:t>
                      </a:r>
                      <a:r>
                        <a:rPr lang="en-US" altLang="ja-JP" sz="1050" b="1" dirty="0" smtClean="0">
                          <a:solidFill>
                            <a:schemeClr val="tx1"/>
                          </a:solidFill>
                          <a:effectLst/>
                          <a:latin typeface="+mn-ea"/>
                          <a:ea typeface="+mn-ea"/>
                          <a:cs typeface="HG丸ｺﾞｼｯｸM-PRO"/>
                        </a:rPr>
                        <a:t>H25-27</a:t>
                      </a:r>
                      <a:r>
                        <a:rPr lang="ja-JP" altLang="en-US" sz="1050" b="1" dirty="0" smtClean="0">
                          <a:solidFill>
                            <a:schemeClr val="tx1"/>
                          </a:solidFill>
                          <a:effectLst/>
                          <a:latin typeface="+mn-ea"/>
                          <a:ea typeface="+mn-ea"/>
                          <a:cs typeface="HG丸ｺﾞｼｯｸM-PRO"/>
                        </a:rPr>
                        <a:t>平均）</a:t>
                      </a:r>
                      <a:endParaRPr lang="ja-JP" sz="105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54.0%</a:t>
                      </a:r>
                      <a:r>
                        <a:rPr lang="ja-JP" altLang="en-US" sz="1050" b="1" dirty="0" smtClean="0">
                          <a:solidFill>
                            <a:schemeClr val="tx1"/>
                          </a:solidFill>
                          <a:effectLst/>
                          <a:latin typeface="+mn-ea"/>
                          <a:ea typeface="+mn-ea"/>
                          <a:cs typeface="HG丸ｺﾞｼｯｸM-PRO"/>
                        </a:rPr>
                        <a:t>（</a:t>
                      </a:r>
                      <a:r>
                        <a:rPr lang="en-US" altLang="ja-JP" sz="1050" b="1" dirty="0" smtClean="0">
                          <a:solidFill>
                            <a:schemeClr val="tx1"/>
                          </a:solidFill>
                          <a:effectLst/>
                          <a:latin typeface="+mn-ea"/>
                          <a:ea typeface="+mn-ea"/>
                          <a:cs typeface="HG丸ｺﾞｼｯｸM-PRO"/>
                        </a:rPr>
                        <a:t>H29-R1</a:t>
                      </a:r>
                      <a:r>
                        <a:rPr lang="ja-JP" altLang="en-US" sz="1050" b="1" dirty="0" smtClean="0">
                          <a:solidFill>
                            <a:schemeClr val="tx1"/>
                          </a:solidFill>
                          <a:effectLst/>
                          <a:latin typeface="+mn-ea"/>
                          <a:ea typeface="+mn-ea"/>
                          <a:cs typeface="HG丸ｺﾞｼｯｸM-PRO"/>
                        </a:rPr>
                        <a:t>平均）</a:t>
                      </a:r>
                      <a:endParaRPr lang="ja-JP" sz="105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45%</a:t>
                      </a:r>
                      <a:r>
                        <a:rPr lang="ja-JP" altLang="en-US" sz="1200" b="1" dirty="0" smtClean="0">
                          <a:solidFill>
                            <a:schemeClr val="tx1"/>
                          </a:solidFill>
                          <a:effectLst/>
                          <a:latin typeface="+mn-ea"/>
                          <a:ea typeface="+mn-ea"/>
                          <a:cs typeface="HG丸ｺﾞｼｯｸM-PRO"/>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5557442"/>
                  </a:ext>
                </a:extLst>
              </a:tr>
            </a:tbl>
          </a:graphicData>
        </a:graphic>
      </p:graphicFrame>
      <p:sp>
        <p:nvSpPr>
          <p:cNvPr id="26" name="正方形/長方形 25"/>
          <p:cNvSpPr/>
          <p:nvPr/>
        </p:nvSpPr>
        <p:spPr>
          <a:xfrm>
            <a:off x="6053874" y="3080498"/>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r>
              <a:rPr lang="ja-JP" altLang="en-US" sz="1100" dirty="0" smtClean="0">
                <a:latin typeface="+mn-ea"/>
              </a:rPr>
              <a:t>）</a:t>
            </a:r>
            <a:endParaRPr lang="ja-JP" altLang="en-US" sz="1100" dirty="0">
              <a:latin typeface="+mn-ea"/>
            </a:endParaRPr>
          </a:p>
        </p:txBody>
      </p:sp>
      <p:graphicFrame>
        <p:nvGraphicFramePr>
          <p:cNvPr id="27" name="表 26"/>
          <p:cNvGraphicFramePr>
            <a:graphicFrameLocks noGrp="1"/>
          </p:cNvGraphicFramePr>
          <p:nvPr>
            <p:extLst>
              <p:ext uri="{D42A27DB-BD31-4B8C-83A1-F6EECF244321}">
                <p14:modId xmlns:p14="http://schemas.microsoft.com/office/powerpoint/2010/main" val="2135598028"/>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smtClean="0">
                          <a:latin typeface="+mn-ea"/>
                          <a:ea typeface="+mn-ea"/>
                        </a:rPr>
                        <a:t>現状･課題</a:t>
                      </a:r>
                      <a:endParaRPr kumimoji="1" lang="en-US" altLang="ja-JP" sz="160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smtClean="0">
                          <a:solidFill>
                            <a:schemeClr val="tx1"/>
                          </a:solidFill>
                          <a:latin typeface="+mn-ea"/>
                          <a:ea typeface="+mn-ea"/>
                        </a:rPr>
                        <a:t>◆ 歯周病の治療が必要な者の割合は年代が高くなるほど増えており、どの年代も約</a:t>
                      </a:r>
                      <a:r>
                        <a:rPr kumimoji="1" lang="en-US" altLang="ja-JP" sz="1200" b="1" baseline="0" dirty="0" smtClean="0">
                          <a:solidFill>
                            <a:schemeClr val="tx1"/>
                          </a:solidFill>
                          <a:latin typeface="+mn-ea"/>
                          <a:ea typeface="+mn-ea"/>
                        </a:rPr>
                        <a:t>2</a:t>
                      </a:r>
                      <a:r>
                        <a:rPr kumimoji="1" lang="ja-JP" altLang="en-US" sz="1200" b="1" baseline="0" dirty="0" smtClean="0">
                          <a:solidFill>
                            <a:schemeClr val="tx1"/>
                          </a:solidFill>
                          <a:latin typeface="+mn-ea"/>
                          <a:ea typeface="+mn-ea"/>
                        </a:rPr>
                        <a:t>人に</a:t>
                      </a:r>
                      <a:r>
                        <a:rPr kumimoji="1" lang="en-US" altLang="ja-JP" sz="1200" b="1" baseline="0" dirty="0" smtClean="0">
                          <a:solidFill>
                            <a:schemeClr val="tx1"/>
                          </a:solidFill>
                          <a:latin typeface="+mn-ea"/>
                          <a:ea typeface="+mn-ea"/>
                        </a:rPr>
                        <a:t>1</a:t>
                      </a:r>
                      <a:r>
                        <a:rPr kumimoji="1" lang="ja-JP" altLang="en-US" sz="1200" b="1" baseline="0" dirty="0" smtClean="0">
                          <a:solidFill>
                            <a:schemeClr val="tx1"/>
                          </a:solidFill>
                          <a:latin typeface="+mn-ea"/>
                          <a:ea typeface="+mn-ea"/>
                        </a:rPr>
                        <a:t>人が歯周病の治療が必要です。また、食後の歯磨き習慣が「ほとんどない」府民は約</a:t>
                      </a:r>
                      <a:r>
                        <a:rPr kumimoji="1" lang="en-US" altLang="ja-JP" sz="1200" b="1" baseline="0" dirty="0" smtClean="0">
                          <a:solidFill>
                            <a:schemeClr val="tx1"/>
                          </a:solidFill>
                          <a:latin typeface="+mn-ea"/>
                          <a:ea typeface="+mn-ea"/>
                        </a:rPr>
                        <a:t>2</a:t>
                      </a:r>
                      <a:r>
                        <a:rPr kumimoji="1" lang="ja-JP" altLang="en-US" sz="1200" b="1" baseline="0" dirty="0" smtClean="0">
                          <a:solidFill>
                            <a:schemeClr val="tx1"/>
                          </a:solidFill>
                          <a:latin typeface="+mn-ea"/>
                          <a:ea typeface="+mn-ea"/>
                        </a:rPr>
                        <a:t>割となっており、歯磨き習慣が定着していない状況がうかがえます。</a:t>
                      </a:r>
                    </a:p>
                    <a:p>
                      <a:pPr marL="174625" indent="-174625">
                        <a:lnSpc>
                          <a:spcPct val="100000"/>
                        </a:lnSpc>
                      </a:pPr>
                      <a:endParaRPr kumimoji="1" lang="ja-JP" altLang="en-US" sz="1200" b="1" baseline="0" dirty="0" smtClean="0">
                        <a:solidFill>
                          <a:schemeClr val="tx1"/>
                        </a:solidFill>
                        <a:latin typeface="+mn-ea"/>
                        <a:ea typeface="+mn-ea"/>
                      </a:endParaRPr>
                    </a:p>
                    <a:p>
                      <a:pPr marL="174625" indent="-174625">
                        <a:lnSpc>
                          <a:spcPct val="100000"/>
                        </a:lnSpc>
                      </a:pPr>
                      <a:r>
                        <a:rPr kumimoji="1" lang="ja-JP" altLang="en-US" sz="1200" b="1" baseline="0" dirty="0" smtClean="0">
                          <a:solidFill>
                            <a:schemeClr val="tx1"/>
                          </a:solidFill>
                          <a:latin typeface="+mn-ea"/>
                          <a:ea typeface="+mn-ea"/>
                        </a:rPr>
                        <a:t>◆ 歯科健診受診率をみると、</a:t>
                      </a:r>
                      <a:r>
                        <a:rPr kumimoji="1" lang="en-US" altLang="ja-JP" sz="1200" b="1" baseline="0" dirty="0" smtClean="0">
                          <a:solidFill>
                            <a:schemeClr val="tx1"/>
                          </a:solidFill>
                          <a:latin typeface="+mn-ea"/>
                          <a:ea typeface="+mn-ea"/>
                        </a:rPr>
                        <a:t>20</a:t>
                      </a:r>
                      <a:r>
                        <a:rPr kumimoji="1" lang="ja-JP" altLang="en-US" sz="1200" b="1" baseline="0" dirty="0" smtClean="0">
                          <a:solidFill>
                            <a:schemeClr val="tx1"/>
                          </a:solidFill>
                          <a:latin typeface="+mn-ea"/>
                          <a:ea typeface="+mn-ea"/>
                        </a:rPr>
                        <a:t>～</a:t>
                      </a:r>
                      <a:r>
                        <a:rPr kumimoji="1" lang="en-US" altLang="ja-JP" sz="1200" b="1" baseline="0" dirty="0" smtClean="0">
                          <a:solidFill>
                            <a:schemeClr val="tx1"/>
                          </a:solidFill>
                          <a:latin typeface="+mn-ea"/>
                          <a:ea typeface="+mn-ea"/>
                        </a:rPr>
                        <a:t>30</a:t>
                      </a:r>
                      <a:r>
                        <a:rPr kumimoji="1" lang="ja-JP" altLang="en-US" sz="1200" b="1" baseline="0" dirty="0" smtClean="0">
                          <a:solidFill>
                            <a:schemeClr val="tx1"/>
                          </a:solidFill>
                          <a:latin typeface="+mn-ea"/>
                          <a:ea typeface="+mn-ea"/>
                        </a:rPr>
                        <a:t>歳代が低く、若い世代から健診受診の必要性を働きかけることが重要です。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3096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bg1"/>
                </a:solidFill>
              </a:rPr>
              <a:t>みんな</a:t>
            </a:r>
            <a:r>
              <a:rPr kumimoji="1" lang="ja-JP" altLang="en-US" sz="1600" b="1" dirty="0">
                <a:solidFill>
                  <a:schemeClr val="bg1"/>
                </a:solidFill>
              </a:rPr>
              <a:t>でめざす</a:t>
            </a:r>
            <a:r>
              <a:rPr kumimoji="1" lang="ja-JP" altLang="en-US" sz="1600" b="1" dirty="0" smtClean="0">
                <a:solidFill>
                  <a:schemeClr val="bg1"/>
                </a:solidFill>
              </a:rPr>
              <a:t>目標</a:t>
            </a:r>
            <a:endParaRPr kumimoji="1" lang="ja-JP" altLang="en-US" sz="1600" b="1" dirty="0">
              <a:solidFill>
                <a:schemeClr val="bg1"/>
              </a:solidFill>
            </a:endParaRP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定期的に歯科健診を受ける府民の割合を増やします</a:t>
            </a:r>
          </a:p>
          <a:p>
            <a:pPr algn="ctr">
              <a:lnSpc>
                <a:spcPts val="2000"/>
              </a:lnSpc>
            </a:pPr>
            <a:r>
              <a:rPr kumimoji="1" lang="ja-JP" altLang="en-US" sz="1600" b="1" dirty="0">
                <a:solidFill>
                  <a:schemeClr val="tx1"/>
                </a:solidFill>
              </a:rPr>
              <a:t>～歯と口の健康を大切にしましょう～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17</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11102648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3089489394"/>
              </p:ext>
            </p:extLst>
          </p:nvPr>
        </p:nvGraphicFramePr>
        <p:xfrm>
          <a:off x="477311" y="434454"/>
          <a:ext cx="8928000" cy="5748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3024000">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歯磨き習慣の促進</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■「大阪府よい歯・口を守る学校・園表彰」、「大阪府歯・口の健康啓発標語コンクール」、「大阪府</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歯の保健</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図画・ポスターコンクール」への事業協力及び知事賞・教育委員会賞を授与</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■教職員を対象とする学校保健に関する研修会を通じて、学校保健活動の充実を図るよう働きかけを実施</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歯と口の健康に係る普及啓発</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■府独自のインセンティブ活用において、市町村国保保険者による歯周疾患検診の実施及び実績評価</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■府ホームページ、啓発冊子等を通じて歯と口の健康に係る情報提供を実施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■健康アプリ「アスマイル」を活用した普及啓発（歯磨きや健診受診、イベント参加等に対するポイント付与、健康コラムで歯と口の話題配信）</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■府民を対象としたオンラインセミナー「健活おおさかセミナー（全</a:t>
                      </a:r>
                      <a:r>
                        <a:rPr kumimoji="1" lang="en-US" altLang="ja-JP" sz="1100" b="1" baseline="0" dirty="0" smtClean="0">
                          <a:solidFill>
                            <a:schemeClr val="tx1"/>
                          </a:solidFill>
                          <a:latin typeface="+mn-ea"/>
                          <a:ea typeface="+mn-ea"/>
                        </a:rPr>
                        <a:t>6</a:t>
                      </a:r>
                      <a:r>
                        <a:rPr kumimoji="1" lang="ja-JP" altLang="en-US" sz="1100" b="1" baseline="0" dirty="0" smtClean="0">
                          <a:solidFill>
                            <a:schemeClr val="tx1"/>
                          </a:solidFill>
                          <a:latin typeface="+mn-ea"/>
                          <a:ea typeface="+mn-ea"/>
                        </a:rPr>
                        <a:t>回・オンデマンド配信に加え全回を見逃し配信）」を開催。うち</a:t>
                      </a:r>
                      <a:r>
                        <a:rPr kumimoji="1" lang="en-US" altLang="ja-JP" sz="1100" b="1" baseline="0" dirty="0" smtClean="0">
                          <a:solidFill>
                            <a:schemeClr val="tx1"/>
                          </a:solidFill>
                          <a:latin typeface="+mn-ea"/>
                          <a:ea typeface="+mn-ea"/>
                        </a:rPr>
                        <a:t>1</a:t>
                      </a:r>
                      <a:r>
                        <a:rPr kumimoji="1" lang="ja-JP" altLang="en-US" sz="1100" b="1" baseline="0" dirty="0" smtClean="0">
                          <a:solidFill>
                            <a:schemeClr val="tx1"/>
                          </a:solidFill>
                          <a:latin typeface="+mn-ea"/>
                          <a:ea typeface="+mn-ea"/>
                        </a:rPr>
                        <a:t>回を「歯と口の健康」をテーマに実施（</a:t>
                      </a:r>
                      <a:r>
                        <a:rPr kumimoji="1" lang="en-US" altLang="ja-JP" sz="1100" b="1" baseline="0" dirty="0" smtClean="0">
                          <a:solidFill>
                            <a:schemeClr val="tx1"/>
                          </a:solidFill>
                          <a:latin typeface="+mn-ea"/>
                          <a:ea typeface="+mn-ea"/>
                        </a:rPr>
                        <a:t>11/11</a:t>
                      </a: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11/27</a:t>
                      </a:r>
                      <a:r>
                        <a:rPr kumimoji="1" lang="ja-JP" altLang="en-US" sz="1100" b="1" baseline="0" dirty="0" smtClean="0">
                          <a:solidFill>
                            <a:schemeClr val="tx1"/>
                          </a:solidFill>
                          <a:latin typeface="+mn-ea"/>
                          <a:ea typeface="+mn-ea"/>
                        </a:rPr>
                        <a:t>）</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■新しい生活様式に対応した口腔保健指導推進事業として、口の機能の維持・向上を図るための動画教材とリーフレットを作成し、デイサービス施設職員向け研修を実施（</a:t>
                      </a:r>
                      <a:r>
                        <a:rPr kumimoji="1" lang="en-US" altLang="ja-JP" sz="1100" b="1" baseline="0" dirty="0" smtClean="0">
                          <a:solidFill>
                            <a:schemeClr val="tx1"/>
                          </a:solidFill>
                          <a:latin typeface="+mn-ea"/>
                          <a:ea typeface="+mn-ea"/>
                        </a:rPr>
                        <a:t>16</a:t>
                      </a:r>
                      <a:r>
                        <a:rPr kumimoji="1" lang="ja-JP" altLang="en-US" sz="1100" b="1" baseline="0" dirty="0" smtClean="0">
                          <a:solidFill>
                            <a:schemeClr val="tx1"/>
                          </a:solidFill>
                          <a:latin typeface="+mn-ea"/>
                          <a:ea typeface="+mn-ea"/>
                        </a:rPr>
                        <a:t>地域で研修実施）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8020</a:t>
                      </a:r>
                      <a:r>
                        <a:rPr kumimoji="1" lang="ja-JP" altLang="en-US" sz="1100" b="1" baseline="0" dirty="0" smtClean="0">
                          <a:solidFill>
                            <a:schemeClr val="tx1"/>
                          </a:solidFill>
                          <a:latin typeface="+mn-ea"/>
                          <a:ea typeface="+mn-ea"/>
                        </a:rPr>
                        <a:t>推進アンバサダー養成事業を実施（地域で活動する保健医療関係者のためのガイドラインと啓発資料の作成、研修会を１医療圏</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２回実施）</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■「口腔保健支援センター」による市町村支援</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■公民連携の枠組みを活用した普及啓発（ポスター等の展開、企業広報ツールの活用）</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65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■歯磨き習慣の定着促進（事業への不参加校・園の減少）　　■ホームページを閲覧しない府民に対する働きかけ</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■歯科保健の推進にかかる多職種との連携</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■各種研修等を通じて、学校保健関係教職員への周知及び学校歯科保健の充実等を推進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■「アスマイル」、府の広報媒体、公民連携の枠組み等を活用し、幅広い世代の府民に啓発を実施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■多職種と連携した歯科保健の取組み推進</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93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smtClean="0">
                          <a:solidFill>
                            <a:schemeClr val="tx1"/>
                          </a:solidFill>
                          <a:latin typeface="+mn-ea"/>
                          <a:ea typeface="+mn-ea"/>
                        </a:rPr>
                        <a:t>生涯歯科保健推進事業（</a:t>
                      </a:r>
                      <a:r>
                        <a:rPr kumimoji="1" lang="en-US" altLang="ja-JP" sz="1100" baseline="0" dirty="0" smtClean="0">
                          <a:solidFill>
                            <a:schemeClr val="tx1"/>
                          </a:solidFill>
                          <a:latin typeface="+mn-ea"/>
                          <a:ea typeface="+mn-ea"/>
                        </a:rPr>
                        <a:t>1,777</a:t>
                      </a:r>
                      <a:r>
                        <a:rPr kumimoji="1" lang="ja-JP" altLang="en-US" sz="1100" baseline="0" dirty="0" smtClean="0">
                          <a:solidFill>
                            <a:schemeClr val="tx1"/>
                          </a:solidFill>
                          <a:latin typeface="+mn-ea"/>
                          <a:ea typeface="+mn-ea"/>
                        </a:rPr>
                        <a:t>千円）、大阪府歯科口腔保健計画推進事業（</a:t>
                      </a:r>
                      <a:r>
                        <a:rPr kumimoji="1" lang="en-US" altLang="ja-JP" sz="1100" baseline="0" dirty="0" smtClean="0">
                          <a:solidFill>
                            <a:schemeClr val="tx1"/>
                          </a:solidFill>
                          <a:latin typeface="+mn-ea"/>
                          <a:ea typeface="+mn-ea"/>
                        </a:rPr>
                        <a:t>5,042</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aseline="0" dirty="0" smtClean="0">
                          <a:solidFill>
                            <a:schemeClr val="tx1"/>
                          </a:solidFill>
                          <a:latin typeface="+mn-ea"/>
                          <a:ea typeface="+mn-ea"/>
                        </a:rPr>
                        <a:t>８０２０運動推進特別事業（</a:t>
                      </a:r>
                      <a:r>
                        <a:rPr kumimoji="1" lang="en-US" altLang="ja-JP" sz="1100" baseline="0" dirty="0" smtClean="0">
                          <a:solidFill>
                            <a:schemeClr val="tx1"/>
                          </a:solidFill>
                          <a:latin typeface="+mn-ea"/>
                          <a:ea typeface="+mn-ea"/>
                        </a:rPr>
                        <a:t>2,041</a:t>
                      </a:r>
                      <a:r>
                        <a:rPr kumimoji="1" lang="ja-JP" altLang="en-US" sz="1100" baseline="0" dirty="0" smtClean="0">
                          <a:solidFill>
                            <a:schemeClr val="tx1"/>
                          </a:solidFill>
                          <a:latin typeface="+mn-ea"/>
                          <a:ea typeface="+mn-ea"/>
                        </a:rPr>
                        <a:t>千円）、在宅療養者経口摂取支援チーム育成事業（</a:t>
                      </a:r>
                      <a:r>
                        <a:rPr kumimoji="1" lang="en-US" altLang="ja-JP" sz="1100" baseline="0" dirty="0" smtClean="0">
                          <a:solidFill>
                            <a:schemeClr val="tx1"/>
                          </a:solidFill>
                          <a:latin typeface="+mn-ea"/>
                          <a:ea typeface="+mn-ea"/>
                        </a:rPr>
                        <a:t>3,210</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新しい生活様式に対応した口腔保健指導推進事業（</a:t>
                      </a:r>
                      <a:r>
                        <a:rPr kumimoji="1" lang="en-US" altLang="ja-JP" sz="1100" baseline="0" dirty="0" smtClean="0">
                          <a:solidFill>
                            <a:schemeClr val="tx1"/>
                          </a:solidFill>
                          <a:latin typeface="+mn-ea"/>
                          <a:ea typeface="+mn-ea"/>
                        </a:rPr>
                        <a:t>6,058</a:t>
                      </a:r>
                      <a:r>
                        <a:rPr kumimoji="1" lang="ja-JP" altLang="en-US" sz="1100" baseline="0" dirty="0" smtClean="0">
                          <a:solidFill>
                            <a:schemeClr val="tx1"/>
                          </a:solidFill>
                          <a:latin typeface="+mn-ea"/>
                          <a:ea typeface="+mn-ea"/>
                        </a:rPr>
                        <a:t>千円）、</a:t>
                      </a:r>
                      <a:r>
                        <a:rPr kumimoji="1" lang="ja-JP" altLang="en-US" sz="1100" baseline="0" dirty="0" err="1" smtClean="0">
                          <a:solidFill>
                            <a:schemeClr val="tx1"/>
                          </a:solidFill>
                          <a:latin typeface="+mn-ea"/>
                          <a:ea typeface="+mn-ea"/>
                        </a:rPr>
                        <a:t>障がい</a:t>
                      </a:r>
                      <a:r>
                        <a:rPr kumimoji="1" lang="ja-JP" altLang="en-US" sz="1100" baseline="0" dirty="0" smtClean="0">
                          <a:solidFill>
                            <a:schemeClr val="tx1"/>
                          </a:solidFill>
                          <a:latin typeface="+mn-ea"/>
                          <a:ea typeface="+mn-ea"/>
                        </a:rPr>
                        <a:t>者歯科診療センター運営委託事業（</a:t>
                      </a:r>
                      <a:r>
                        <a:rPr kumimoji="1" lang="en-US" altLang="ja-JP" sz="1100" baseline="0" dirty="0" smtClean="0">
                          <a:solidFill>
                            <a:schemeClr val="tx1"/>
                          </a:solidFill>
                          <a:latin typeface="+mn-ea"/>
                          <a:ea typeface="+mn-ea"/>
                        </a:rPr>
                        <a:t>23,968</a:t>
                      </a:r>
                      <a:r>
                        <a:rPr kumimoji="1" lang="ja-JP" altLang="en-US" sz="1100" baseline="0" dirty="0" smtClean="0">
                          <a:solidFill>
                            <a:schemeClr val="tx1"/>
                          </a:solidFill>
                          <a:latin typeface="+mn-ea"/>
                          <a:ea typeface="+mn-ea"/>
                        </a:rPr>
                        <a:t>千円）、健康づくり気運醸成事業（</a:t>
                      </a:r>
                      <a:r>
                        <a:rPr kumimoji="1" lang="en-US" altLang="ja-JP" sz="1100" baseline="0" dirty="0" smtClean="0">
                          <a:solidFill>
                            <a:schemeClr val="tx1"/>
                          </a:solidFill>
                          <a:latin typeface="+mn-ea"/>
                          <a:ea typeface="+mn-ea"/>
                        </a:rPr>
                        <a:t>14,818</a:t>
                      </a:r>
                      <a:r>
                        <a:rPr kumimoji="1" lang="ja-JP" altLang="en-US" sz="1100" baseline="0" dirty="0" smtClean="0">
                          <a:solidFill>
                            <a:schemeClr val="tx1"/>
                          </a:solidFill>
                          <a:latin typeface="+mn-ea"/>
                          <a:ea typeface="+mn-ea"/>
                        </a:rPr>
                        <a:t>千円）、歯科医療サービス提供困難者への歯科保健医療推進事業（</a:t>
                      </a:r>
                      <a:r>
                        <a:rPr kumimoji="1" lang="en-US" altLang="ja-JP" sz="1100" baseline="0" dirty="0" smtClean="0">
                          <a:solidFill>
                            <a:schemeClr val="tx1"/>
                          </a:solidFill>
                          <a:latin typeface="+mn-ea"/>
                          <a:ea typeface="+mn-ea"/>
                        </a:rPr>
                        <a:t>2,137</a:t>
                      </a:r>
                      <a:r>
                        <a:rPr kumimoji="1" lang="ja-JP" altLang="en-US" sz="1100" baseline="0" dirty="0" smtClean="0">
                          <a:solidFill>
                            <a:schemeClr val="tx1"/>
                          </a:solidFill>
                          <a:latin typeface="+mn-ea"/>
                          <a:ea typeface="+mn-ea"/>
                        </a:rPr>
                        <a:t>千円）</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6" name="グループ化 15"/>
          <p:cNvGrpSpPr/>
          <p:nvPr/>
        </p:nvGrpSpPr>
        <p:grpSpPr>
          <a:xfrm>
            <a:off x="586435" y="2310268"/>
            <a:ext cx="792000" cy="720000"/>
            <a:chOff x="-2122749" y="3293333"/>
            <a:chExt cx="792000" cy="720000"/>
          </a:xfrm>
        </p:grpSpPr>
        <p:sp>
          <p:nvSpPr>
            <p:cNvPr id="17" name="角丸四角形 16"/>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smtClean="0">
                  <a:ln w="0"/>
                  <a:solidFill>
                    <a:srgbClr val="193F61"/>
                  </a:solidFill>
                  <a:latin typeface="+mn-ea"/>
                </a:rPr>
                <a:t>本年度評価</a:t>
              </a:r>
              <a:endParaRPr kumimoji="1" lang="en-US" altLang="ja-JP" sz="1100" b="1" spc="-100" dirty="0" smtClean="0">
                <a:ln w="0"/>
                <a:solidFill>
                  <a:srgbClr val="193F61"/>
                </a:solidFill>
                <a:latin typeface="+mn-ea"/>
              </a:endParaRPr>
            </a:p>
            <a:p>
              <a:pPr algn="ctr"/>
              <a:endParaRPr kumimoji="1" lang="en-US" altLang="ja-JP" sz="500" b="1" spc="-100" dirty="0" smtClean="0">
                <a:ln w="0"/>
                <a:solidFill>
                  <a:srgbClr val="193F61"/>
                </a:solidFill>
                <a:latin typeface="+mn-ea"/>
              </a:endParaRPr>
            </a:p>
            <a:p>
              <a:pPr algn="ctr">
                <a:lnSpc>
                  <a:spcPts val="1600"/>
                </a:lnSpc>
              </a:pPr>
              <a:r>
                <a:rPr kumimoji="1" lang="ja-JP" altLang="en-US" sz="1400" b="1" spc="-100" dirty="0" smtClean="0">
                  <a:ln w="0"/>
                  <a:solidFill>
                    <a:srgbClr val="193F61"/>
                  </a:solidFill>
                  <a:latin typeface="+mn-ea"/>
                </a:rPr>
                <a:t>概ね</a:t>
              </a:r>
              <a:endParaRPr kumimoji="1" lang="en-US" altLang="ja-JP" sz="1400" b="1" spc="-100" dirty="0" smtClean="0">
                <a:ln w="0"/>
                <a:solidFill>
                  <a:srgbClr val="193F61"/>
                </a:solidFill>
                <a:latin typeface="+mn-ea"/>
              </a:endParaRPr>
            </a:p>
            <a:p>
              <a:pPr algn="ctr">
                <a:lnSpc>
                  <a:spcPts val="1600"/>
                </a:lnSpc>
              </a:pPr>
              <a:r>
                <a:rPr kumimoji="1" lang="ja-JP" altLang="en-US" sz="1400" b="1" spc="-250" dirty="0" smtClean="0">
                  <a:ln w="0"/>
                  <a:solidFill>
                    <a:srgbClr val="193F61"/>
                  </a:solidFill>
                  <a:latin typeface="+mn-ea"/>
                </a:rPr>
                <a:t>予定</a:t>
              </a:r>
              <a:r>
                <a:rPr kumimoji="1" lang="ja-JP" altLang="en-US" sz="1400" b="1" spc="-350" dirty="0" smtClean="0">
                  <a:ln w="0"/>
                  <a:solidFill>
                    <a:srgbClr val="193F61"/>
                  </a:solidFill>
                  <a:latin typeface="+mn-ea"/>
                </a:rPr>
                <a:t>どおり</a:t>
              </a:r>
              <a:endParaRPr kumimoji="1" lang="ja-JP" altLang="en-US" sz="1400" b="1" spc="-350" dirty="0">
                <a:ln w="0"/>
                <a:solidFill>
                  <a:srgbClr val="193F61"/>
                </a:solidFill>
                <a:latin typeface="+mn-ea"/>
              </a:endParaRPr>
            </a:p>
          </p:txBody>
        </p:sp>
        <p:cxnSp>
          <p:nvCxnSpPr>
            <p:cNvPr id="18" name="直線コネクタ 17"/>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18</a:t>
            </a:fld>
            <a:endParaRPr kumimoji="1" lang="ja-JP" altLang="en-US"/>
          </a:p>
        </p:txBody>
      </p:sp>
    </p:spTree>
    <p:extLst>
      <p:ext uri="{BB962C8B-B14F-4D97-AF65-F5344CB8AC3E}">
        <p14:creationId xmlns:p14="http://schemas.microsoft.com/office/powerpoint/2010/main" val="5086506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１　生活習慣病の予防（生活習慣の改善）</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（８）こころの健康</a:t>
            </a:r>
            <a:r>
              <a:rPr kumimoji="1" lang="ja-JP" altLang="en-US" sz="2000" b="1" dirty="0" smtClean="0">
                <a:solidFill>
                  <a:schemeClr val="bg1"/>
                </a:solidFill>
              </a:rPr>
              <a:t>　</a:t>
            </a:r>
            <a:r>
              <a:rPr kumimoji="1" lang="ja-JP" altLang="en-US" sz="1600" b="1" dirty="0" smtClean="0">
                <a:solidFill>
                  <a:schemeClr val="bg1"/>
                </a:solidFill>
              </a:rPr>
              <a:t>計画 </a:t>
            </a:r>
            <a:r>
              <a:rPr kumimoji="1" lang="en-US" altLang="ja-JP" sz="1600" b="1" dirty="0" smtClean="0">
                <a:solidFill>
                  <a:schemeClr val="bg1"/>
                </a:solidFill>
              </a:rPr>
              <a:t>P.58-59</a:t>
            </a:r>
            <a:endParaRPr kumimoji="1" lang="en-US" altLang="ja-JP" sz="1600" b="1" dirty="0">
              <a:solidFill>
                <a:schemeClr val="bg1"/>
              </a:solidFill>
            </a:endParaRPr>
          </a:p>
        </p:txBody>
      </p:sp>
      <p:sp>
        <p:nvSpPr>
          <p:cNvPr id="17" name="正方形/長方形 16"/>
          <p:cNvSpPr/>
          <p:nvPr/>
        </p:nvSpPr>
        <p:spPr>
          <a:xfrm>
            <a:off x="363222" y="2280374"/>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578590"/>
            <a:ext cx="8856000" cy="504000"/>
          </a:xfrm>
          <a:prstGeom prst="rect">
            <a:avLst/>
          </a:prstGeom>
        </p:spPr>
        <p:txBody>
          <a:bodyPr wrap="square" lIns="36000" tIns="72000" rIns="36000" bIns="36000">
            <a:noAutofit/>
          </a:bodyPr>
          <a:lstStyle/>
          <a:p>
            <a:r>
              <a:rPr lang="ja-JP" altLang="en-US" sz="1200" b="1" dirty="0">
                <a:latin typeface="+mn-ea"/>
              </a:rPr>
              <a:t>▽ストレスへの対処法に関する正しい知識を持ち、日常生活で実践するとともに、必要に応じて医療機関を受診するなど、</a:t>
            </a:r>
            <a:r>
              <a:rPr lang="ja-JP" altLang="en-US" sz="1200" b="1" dirty="0" smtClean="0">
                <a:latin typeface="+mn-ea"/>
              </a:rPr>
              <a:t>専門</a:t>
            </a:r>
            <a:endParaRPr lang="en-US" altLang="ja-JP" sz="1200" b="1" dirty="0" smtClean="0">
              <a:latin typeface="+mn-ea"/>
            </a:endParaRPr>
          </a:p>
          <a:p>
            <a:r>
              <a:rPr lang="ja-JP" altLang="en-US" sz="1200" b="1" dirty="0">
                <a:latin typeface="+mn-ea"/>
              </a:rPr>
              <a:t>　</a:t>
            </a:r>
            <a:r>
              <a:rPr lang="ja-JP" altLang="en-US" sz="1200" b="1" dirty="0" smtClean="0">
                <a:latin typeface="+mn-ea"/>
              </a:rPr>
              <a:t>的</a:t>
            </a:r>
            <a:r>
              <a:rPr lang="ja-JP" altLang="en-US" sz="1200" b="1" dirty="0">
                <a:latin typeface="+mn-ea"/>
              </a:rPr>
              <a:t>な支援を受けます</a:t>
            </a:r>
            <a:r>
              <a:rPr lang="ja-JP" altLang="en-US" sz="1200" b="1" dirty="0" smtClean="0">
                <a:latin typeface="+mn-ea"/>
              </a:rPr>
              <a:t>。</a:t>
            </a:r>
            <a:endParaRPr lang="ja-JP" altLang="en-US" sz="1200" b="1" dirty="0">
              <a:latin typeface="+mn-ea"/>
            </a:endParaRPr>
          </a:p>
        </p:txBody>
      </p:sp>
      <p:sp>
        <p:nvSpPr>
          <p:cNvPr id="24" name="正方形/長方形 23"/>
          <p:cNvSpPr/>
          <p:nvPr/>
        </p:nvSpPr>
        <p:spPr>
          <a:xfrm>
            <a:off x="363222" y="3256108"/>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行政等が取り組む数値目標</a:t>
            </a:r>
            <a:r>
              <a:rPr lang="en-US" altLang="ja-JP" sz="1600" b="1" dirty="0" smtClean="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2478190138"/>
              </p:ext>
            </p:extLst>
          </p:nvPr>
        </p:nvGraphicFramePr>
        <p:xfrm>
          <a:off x="532234" y="3618271"/>
          <a:ext cx="8820000" cy="10544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600000">
                  <a:extLst>
                    <a:ext uri="{9D8B030D-6E8A-4147-A177-3AD203B41FA5}">
                      <a16:colId xmlns:a16="http://schemas.microsoft.com/office/drawing/2014/main" val="20001"/>
                    </a:ext>
                  </a:extLst>
                </a:gridCol>
                <a:gridCol w="1620000">
                  <a:extLst>
                    <a:ext uri="{9D8B030D-6E8A-4147-A177-3AD203B41FA5}">
                      <a16:colId xmlns:a16="http://schemas.microsoft.com/office/drawing/2014/main" val="2424026701"/>
                    </a:ext>
                  </a:extLst>
                </a:gridCol>
                <a:gridCol w="1620000">
                  <a:extLst>
                    <a:ext uri="{9D8B030D-6E8A-4147-A177-3AD203B41FA5}">
                      <a16:colId xmlns:a16="http://schemas.microsoft.com/office/drawing/2014/main" val="20002"/>
                    </a:ext>
                  </a:extLst>
                </a:gridCol>
                <a:gridCol w="1620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rPr>
                        <a:t>18</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err="1" smtClean="0">
                          <a:solidFill>
                            <a:schemeClr val="tx1"/>
                          </a:solidFill>
                          <a:effectLst/>
                          <a:latin typeface="+mn-ea"/>
                          <a:ea typeface="+mn-ea"/>
                        </a:rPr>
                        <a:t>気分障がい</a:t>
                      </a:r>
                      <a:r>
                        <a:rPr lang="ja-JP" altLang="en-US" sz="1200" b="1" dirty="0" smtClean="0">
                          <a:solidFill>
                            <a:schemeClr val="tx1"/>
                          </a:solidFill>
                          <a:effectLst/>
                          <a:latin typeface="+mn-ea"/>
                          <a:ea typeface="+mn-ea"/>
                        </a:rPr>
                        <a:t>・</a:t>
                      </a:r>
                      <a:r>
                        <a:rPr lang="ja-JP" altLang="en-US" sz="1200" b="1" dirty="0" err="1" smtClean="0">
                          <a:solidFill>
                            <a:schemeClr val="tx1"/>
                          </a:solidFill>
                          <a:effectLst/>
                          <a:latin typeface="+mn-ea"/>
                          <a:ea typeface="+mn-ea"/>
                        </a:rPr>
                        <a:t>不安障がいに相</a:t>
                      </a:r>
                      <a:r>
                        <a:rPr lang="ja-JP" altLang="en-US" sz="1200" b="1" dirty="0" smtClean="0">
                          <a:solidFill>
                            <a:schemeClr val="tx1"/>
                          </a:solidFill>
                          <a:effectLst/>
                          <a:latin typeface="+mn-ea"/>
                          <a:ea typeface="+mn-ea"/>
                        </a:rPr>
                        <a:t>応する心理的苦痛を感じている者の割合（</a:t>
                      </a:r>
                      <a:r>
                        <a:rPr lang="en-US" altLang="ja-JP" sz="1200" b="1" dirty="0" smtClean="0">
                          <a:solidFill>
                            <a:schemeClr val="tx1"/>
                          </a:solidFill>
                          <a:effectLst/>
                          <a:latin typeface="+mn-ea"/>
                          <a:ea typeface="+mn-ea"/>
                        </a:rPr>
                        <a:t>20</a:t>
                      </a:r>
                      <a:r>
                        <a:rPr lang="ja-JP" altLang="en-US" sz="1200" b="1" dirty="0" smtClean="0">
                          <a:solidFill>
                            <a:schemeClr val="tx1"/>
                          </a:solidFill>
                          <a:effectLst/>
                          <a:latin typeface="+mn-ea"/>
                          <a:ea typeface="+mn-ea"/>
                        </a:rPr>
                        <a:t>歳以上）（☆）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200" b="1" dirty="0" smtClean="0">
                          <a:solidFill>
                            <a:schemeClr val="tx1"/>
                          </a:solidFill>
                          <a:effectLst/>
                          <a:latin typeface="+mn-ea"/>
                          <a:ea typeface="+mn-ea"/>
                        </a:rPr>
                        <a:t>10.6%</a:t>
                      </a:r>
                      <a:r>
                        <a:rPr lang="ja-JP" altLang="en-US" sz="1200" b="1" dirty="0" smtClean="0">
                          <a:solidFill>
                            <a:schemeClr val="tx1"/>
                          </a:solidFill>
                          <a:effectLst/>
                          <a:latin typeface="+mn-ea"/>
                          <a:ea typeface="+mn-ea"/>
                        </a:rPr>
                        <a:t>（</a:t>
                      </a:r>
                      <a:r>
                        <a:rPr lang="en-US" sz="1200" b="1" dirty="0" smtClean="0">
                          <a:solidFill>
                            <a:schemeClr val="tx1"/>
                          </a:solidFill>
                          <a:effectLst/>
                          <a:latin typeface="+mn-ea"/>
                          <a:ea typeface="+mn-ea"/>
                        </a:rPr>
                        <a:t>H28</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10.7%</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R1</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10%</a:t>
                      </a:r>
                      <a:r>
                        <a:rPr lang="ja-JP" altLang="en-US" sz="1200" b="1" dirty="0" smtClean="0">
                          <a:solidFill>
                            <a:schemeClr val="tx1"/>
                          </a:solidFill>
                          <a:effectLst/>
                          <a:latin typeface="+mn-ea"/>
                          <a:ea typeface="+mn-ea"/>
                        </a:rPr>
                        <a:t>以下</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19</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地域の集まりやグループに参加する者の割合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24.1%</a:t>
                      </a:r>
                      <a:r>
                        <a:rPr lang="ja-JP" altLang="en-US" sz="1200" b="1"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H28</a:t>
                      </a:r>
                      <a:r>
                        <a:rPr lang="ja-JP" altLang="en-US" sz="1200" b="1" dirty="0" smtClean="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15.1%</a:t>
                      </a:r>
                      <a:r>
                        <a:rPr lang="ja-JP" altLang="en-US" sz="1200" b="1"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R3</a:t>
                      </a:r>
                      <a:r>
                        <a:rPr lang="ja-JP" altLang="en-US" sz="1200" b="1" dirty="0" smtClean="0">
                          <a:solidFill>
                            <a:schemeClr val="tx1"/>
                          </a:solidFill>
                          <a:effectLst/>
                          <a:latin typeface="+mn-ea"/>
                          <a:ea typeface="+mn-ea"/>
                          <a:cs typeface="HG丸ｺﾞｼｯｸM-PRO"/>
                        </a:rPr>
                        <a:t>）</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smtClean="0">
                          <a:solidFill>
                            <a:schemeClr val="tx1"/>
                          </a:solidFill>
                          <a:effectLst/>
                          <a:latin typeface="+mn-ea"/>
                          <a:ea typeface="+mn-ea"/>
                          <a:cs typeface="HG丸ｺﾞｼｯｸM-PRO"/>
                        </a:rPr>
                        <a:t>増加</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3447809"/>
                  </a:ext>
                </a:extLst>
              </a:tr>
            </a:tbl>
          </a:graphicData>
        </a:graphic>
      </p:graphicFrame>
      <p:sp>
        <p:nvSpPr>
          <p:cNvPr id="26" name="正方形/長方形 25"/>
          <p:cNvSpPr/>
          <p:nvPr/>
        </p:nvSpPr>
        <p:spPr>
          <a:xfrm>
            <a:off x="6046918" y="3320548"/>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r>
              <a:rPr lang="ja-JP" altLang="en-US" sz="1100" dirty="0" smtClean="0">
                <a:latin typeface="+mn-ea"/>
              </a:rPr>
              <a:t>）</a:t>
            </a:r>
            <a:endParaRPr lang="ja-JP" altLang="en-US" sz="1100" dirty="0">
              <a:latin typeface="+mn-ea"/>
            </a:endParaRPr>
          </a:p>
        </p:txBody>
      </p:sp>
      <p:graphicFrame>
        <p:nvGraphicFramePr>
          <p:cNvPr id="27" name="表 26"/>
          <p:cNvGraphicFramePr>
            <a:graphicFrameLocks noGrp="1"/>
          </p:cNvGraphicFramePr>
          <p:nvPr>
            <p:extLst>
              <p:ext uri="{D42A27DB-BD31-4B8C-83A1-F6EECF244321}">
                <p14:modId xmlns:p14="http://schemas.microsoft.com/office/powerpoint/2010/main" val="3441126370"/>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smtClean="0">
                          <a:latin typeface="+mn-ea"/>
                          <a:ea typeface="+mn-ea"/>
                        </a:rPr>
                        <a:t>現状･課題</a:t>
                      </a:r>
                      <a:endParaRPr kumimoji="1" lang="en-US" altLang="ja-JP" sz="160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smtClean="0">
                          <a:solidFill>
                            <a:schemeClr val="tx1"/>
                          </a:solidFill>
                          <a:latin typeface="+mn-ea"/>
                          <a:ea typeface="+mn-ea"/>
                        </a:rPr>
                        <a:t>◆ 府民の約</a:t>
                      </a:r>
                      <a:r>
                        <a:rPr kumimoji="1" lang="en-US" altLang="ja-JP" sz="1200" b="1" baseline="0" dirty="0" smtClean="0">
                          <a:solidFill>
                            <a:schemeClr val="tx1"/>
                          </a:solidFill>
                          <a:latin typeface="+mn-ea"/>
                          <a:ea typeface="+mn-ea"/>
                        </a:rPr>
                        <a:t>5</a:t>
                      </a:r>
                      <a:r>
                        <a:rPr kumimoji="1" lang="ja-JP" altLang="en-US" sz="1200" b="1" baseline="0" dirty="0" smtClean="0">
                          <a:solidFill>
                            <a:schemeClr val="tx1"/>
                          </a:solidFill>
                          <a:latin typeface="+mn-ea"/>
                          <a:ea typeface="+mn-ea"/>
                        </a:rPr>
                        <a:t>％が、日常生活に影響がある疾患に「こころの病気」を挙げています。</a:t>
                      </a:r>
                    </a:p>
                    <a:p>
                      <a:pPr marL="174625" indent="-174625">
                        <a:lnSpc>
                          <a:spcPct val="100000"/>
                        </a:lnSpc>
                      </a:pPr>
                      <a:endParaRPr kumimoji="1" lang="ja-JP" altLang="en-US" sz="1200" b="1" baseline="0" dirty="0" smtClean="0">
                        <a:solidFill>
                          <a:schemeClr val="tx1"/>
                        </a:solidFill>
                        <a:latin typeface="+mn-ea"/>
                        <a:ea typeface="+mn-ea"/>
                      </a:endParaRPr>
                    </a:p>
                    <a:p>
                      <a:pPr marL="174625" indent="-174625">
                        <a:lnSpc>
                          <a:spcPct val="100000"/>
                        </a:lnSpc>
                      </a:pPr>
                      <a:r>
                        <a:rPr kumimoji="1" lang="ja-JP" altLang="en-US" sz="1200" b="1" baseline="0" dirty="0" smtClean="0">
                          <a:solidFill>
                            <a:schemeClr val="tx1"/>
                          </a:solidFill>
                          <a:latin typeface="+mn-ea"/>
                          <a:ea typeface="+mn-ea"/>
                        </a:rPr>
                        <a:t>◆ 府の自殺者数は減少しているものの、年代別では、</a:t>
                      </a:r>
                      <a:r>
                        <a:rPr kumimoji="1" lang="en-US" altLang="ja-JP" sz="1200" b="1" baseline="0" dirty="0" smtClean="0">
                          <a:solidFill>
                            <a:schemeClr val="tx1"/>
                          </a:solidFill>
                          <a:latin typeface="+mn-ea"/>
                          <a:ea typeface="+mn-ea"/>
                        </a:rPr>
                        <a:t>40</a:t>
                      </a:r>
                      <a:r>
                        <a:rPr kumimoji="1" lang="ja-JP" altLang="en-US" sz="1200" b="1" baseline="0" dirty="0" smtClean="0">
                          <a:solidFill>
                            <a:schemeClr val="tx1"/>
                          </a:solidFill>
                          <a:latin typeface="+mn-ea"/>
                          <a:ea typeface="+mn-ea"/>
                        </a:rPr>
                        <a:t>歳代、</a:t>
                      </a:r>
                      <a:r>
                        <a:rPr kumimoji="1" lang="en-US" altLang="ja-JP" sz="1200" b="1" baseline="0" dirty="0" smtClean="0">
                          <a:solidFill>
                            <a:schemeClr val="tx1"/>
                          </a:solidFill>
                          <a:latin typeface="+mn-ea"/>
                          <a:ea typeface="+mn-ea"/>
                        </a:rPr>
                        <a:t>60</a:t>
                      </a:r>
                      <a:r>
                        <a:rPr kumimoji="1" lang="ja-JP" altLang="en-US" sz="1200" b="1" baseline="0" dirty="0" smtClean="0">
                          <a:solidFill>
                            <a:schemeClr val="tx1"/>
                          </a:solidFill>
                          <a:latin typeface="+mn-ea"/>
                          <a:ea typeface="+mn-ea"/>
                        </a:rPr>
                        <a:t>歳代が多い状況にあります。さらに、職業別（全国）でみると、</a:t>
                      </a:r>
                      <a:r>
                        <a:rPr kumimoji="1" lang="en-US" altLang="ja-JP" sz="1200" b="1" baseline="0" dirty="0" smtClean="0">
                          <a:solidFill>
                            <a:schemeClr val="tx1"/>
                          </a:solidFill>
                          <a:latin typeface="+mn-ea"/>
                          <a:ea typeface="+mn-ea"/>
                        </a:rPr>
                        <a:t>50</a:t>
                      </a:r>
                      <a:r>
                        <a:rPr kumimoji="1" lang="ja-JP" altLang="en-US" sz="1200" b="1" baseline="0" dirty="0" smtClean="0">
                          <a:solidFill>
                            <a:schemeClr val="tx1"/>
                          </a:solidFill>
                          <a:latin typeface="+mn-ea"/>
                          <a:ea typeface="+mn-ea"/>
                        </a:rPr>
                        <a:t>歳未満の場合、「被雇用者・勤め人」が</a:t>
                      </a:r>
                      <a:r>
                        <a:rPr kumimoji="1" lang="en-US" altLang="ja-JP" sz="1200" b="1" baseline="0" dirty="0" smtClean="0">
                          <a:solidFill>
                            <a:schemeClr val="tx1"/>
                          </a:solidFill>
                          <a:latin typeface="+mn-ea"/>
                          <a:ea typeface="+mn-ea"/>
                        </a:rPr>
                        <a:t>4</a:t>
                      </a:r>
                      <a:r>
                        <a:rPr kumimoji="1" lang="ja-JP" altLang="en-US" sz="1200" b="1" baseline="0" dirty="0" smtClean="0">
                          <a:solidFill>
                            <a:schemeClr val="tx1"/>
                          </a:solidFill>
                          <a:latin typeface="+mn-ea"/>
                          <a:ea typeface="+mn-ea"/>
                        </a:rPr>
                        <a:t>割以上を占めており、職場におけるこころの健康づくりの充実・強化が求められます。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3024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bg1"/>
                </a:solidFill>
              </a:rPr>
              <a:t>みんな</a:t>
            </a:r>
            <a:r>
              <a:rPr kumimoji="1" lang="ja-JP" altLang="en-US" sz="1600" b="1" dirty="0">
                <a:solidFill>
                  <a:schemeClr val="bg1"/>
                </a:solidFill>
              </a:rPr>
              <a:t>でめざす</a:t>
            </a:r>
            <a:r>
              <a:rPr kumimoji="1" lang="ja-JP" altLang="en-US" sz="1600" b="1" dirty="0" smtClean="0">
                <a:solidFill>
                  <a:schemeClr val="bg1"/>
                </a:solidFill>
              </a:rPr>
              <a:t>目標</a:t>
            </a:r>
            <a:endParaRPr kumimoji="1" lang="ja-JP" altLang="en-US" sz="1600" b="1" dirty="0">
              <a:solidFill>
                <a:schemeClr val="bg1"/>
              </a:solidFill>
            </a:endParaRP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過度のストレスを抱える府民の割合を減らします</a:t>
            </a:r>
          </a:p>
          <a:p>
            <a:pPr algn="ctr">
              <a:lnSpc>
                <a:spcPts val="2000"/>
              </a:lnSpc>
            </a:pPr>
            <a:r>
              <a:rPr kumimoji="1" lang="ja-JP" altLang="en-US" sz="1600" b="1" dirty="0">
                <a:solidFill>
                  <a:schemeClr val="tx1"/>
                </a:solidFill>
              </a:rPr>
              <a:t>～ストレスとうまく付き合いましょう～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19</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29858878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a:t>
            </a:fld>
            <a:endParaRPr kumimoji="1" lang="ja-JP" altLang="en-US"/>
          </a:p>
        </p:txBody>
      </p:sp>
    </p:spTree>
    <p:extLst>
      <p:ext uri="{BB962C8B-B14F-4D97-AF65-F5344CB8AC3E}">
        <p14:creationId xmlns:p14="http://schemas.microsoft.com/office/powerpoint/2010/main" val="10593658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2416746113"/>
              </p:ext>
            </p:extLst>
          </p:nvPr>
        </p:nvGraphicFramePr>
        <p:xfrm>
          <a:off x="477311" y="434454"/>
          <a:ext cx="8928000" cy="58974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2713695">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職域等におけるこころの健康サポート</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■中小企業の人事担当者、労働者等の「こころの健康」に関する相談等を実施（職場のメンタルヘルス専門相談：第</a:t>
                      </a:r>
                      <a:r>
                        <a:rPr kumimoji="1" lang="en-US" altLang="ja-JP" sz="1100" b="1" baseline="0" dirty="0" smtClean="0">
                          <a:solidFill>
                            <a:schemeClr val="tx1"/>
                          </a:solidFill>
                          <a:latin typeface="+mn-ea"/>
                          <a:ea typeface="+mn-ea"/>
                        </a:rPr>
                        <a:t>1</a:t>
                      </a: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2</a:t>
                      </a: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3</a:t>
                      </a: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4</a:t>
                      </a:r>
                      <a:r>
                        <a:rPr kumimoji="1" lang="ja-JP" altLang="en-US" sz="1100" b="1" baseline="0" dirty="0" smtClean="0">
                          <a:solidFill>
                            <a:schemeClr val="tx1"/>
                          </a:solidFill>
                          <a:latin typeface="+mn-ea"/>
                          <a:ea typeface="+mn-ea"/>
                        </a:rPr>
                        <a:t>火曜日、第</a:t>
                      </a:r>
                      <a:r>
                        <a:rPr kumimoji="1" lang="en-US" altLang="ja-JP" sz="1100" b="1" baseline="0" dirty="0" smtClean="0">
                          <a:solidFill>
                            <a:schemeClr val="tx1"/>
                          </a:solidFill>
                          <a:latin typeface="+mn-ea"/>
                          <a:ea typeface="+mn-ea"/>
                        </a:rPr>
                        <a:t>1</a:t>
                      </a:r>
                      <a:r>
                        <a:rPr kumimoji="1" lang="ja-JP" altLang="en-US" sz="1100" b="1" baseline="0" dirty="0" smtClean="0">
                          <a:solidFill>
                            <a:schemeClr val="tx1"/>
                          </a:solidFill>
                          <a:latin typeface="+mn-ea"/>
                          <a:ea typeface="+mn-ea"/>
                        </a:rPr>
                        <a:t>水曜日実施、</a:t>
                      </a:r>
                      <a:r>
                        <a:rPr kumimoji="1" lang="en-US" altLang="ja-JP" sz="1100" b="1" baseline="0" dirty="0" smtClean="0">
                          <a:solidFill>
                            <a:schemeClr val="tx1"/>
                          </a:solidFill>
                          <a:latin typeface="+mn-ea"/>
                          <a:ea typeface="+mn-ea"/>
                        </a:rPr>
                        <a:t>28</a:t>
                      </a:r>
                      <a:r>
                        <a:rPr kumimoji="1" lang="ja-JP" altLang="en-US" sz="1100" b="1" baseline="0" dirty="0" smtClean="0">
                          <a:solidFill>
                            <a:schemeClr val="tx1"/>
                          </a:solidFill>
                          <a:latin typeface="+mn-ea"/>
                          <a:ea typeface="+mn-ea"/>
                        </a:rPr>
                        <a:t>名 ／ 職場のメンタルヘルス推進担当者養成研修会：</a:t>
                      </a:r>
                      <a:r>
                        <a:rPr kumimoji="1" lang="en-US" altLang="ja-JP" sz="1100" b="1" baseline="0" dirty="0" smtClean="0">
                          <a:solidFill>
                            <a:schemeClr val="tx1"/>
                          </a:solidFill>
                          <a:latin typeface="+mn-ea"/>
                          <a:ea typeface="+mn-ea"/>
                        </a:rPr>
                        <a:t>10/5</a:t>
                      </a:r>
                      <a:r>
                        <a:rPr kumimoji="1" lang="ja-JP" altLang="en-US" sz="1100" b="1" baseline="0" dirty="0" smtClean="0">
                          <a:solidFill>
                            <a:schemeClr val="tx1"/>
                          </a:solidFill>
                          <a:latin typeface="+mn-ea"/>
                          <a:ea typeface="+mn-ea"/>
                        </a:rPr>
                        <a:t>（参加者</a:t>
                      </a:r>
                      <a:r>
                        <a:rPr kumimoji="1" lang="en-US" altLang="ja-JP" sz="1100" b="1" baseline="0" dirty="0" smtClean="0">
                          <a:solidFill>
                            <a:schemeClr val="tx1"/>
                          </a:solidFill>
                          <a:latin typeface="+mn-ea"/>
                          <a:ea typeface="+mn-ea"/>
                        </a:rPr>
                        <a:t>176</a:t>
                      </a:r>
                      <a:r>
                        <a:rPr kumimoji="1" lang="ja-JP" altLang="en-US" sz="1100" b="1" baseline="0" dirty="0" smtClean="0">
                          <a:solidFill>
                            <a:schemeClr val="tx1"/>
                          </a:solidFill>
                          <a:latin typeface="+mn-ea"/>
                          <a:ea typeface="+mn-ea"/>
                        </a:rPr>
                        <a:t>人）</a:t>
                      </a:r>
                      <a:r>
                        <a:rPr kumimoji="1" lang="en-US" altLang="ja-JP" sz="1100" b="1" baseline="0" dirty="0" smtClean="0">
                          <a:solidFill>
                            <a:schemeClr val="tx1"/>
                          </a:solidFill>
                          <a:latin typeface="+mn-ea"/>
                          <a:ea typeface="+mn-ea"/>
                        </a:rPr>
                        <a:t>3/15</a:t>
                      </a:r>
                      <a:r>
                        <a:rPr kumimoji="1" lang="ja-JP" altLang="en-US" sz="1100" b="1" baseline="0" dirty="0" smtClean="0">
                          <a:solidFill>
                            <a:schemeClr val="tx1"/>
                          </a:solidFill>
                          <a:latin typeface="+mn-ea"/>
                          <a:ea typeface="+mn-ea"/>
                        </a:rPr>
                        <a:t>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■中小企業の抱える健康課題・ニーズに対応したオンラインセミナー「健康経営セミナー」を</a:t>
                      </a:r>
                      <a:r>
                        <a:rPr kumimoji="1" lang="en-US" altLang="ja-JP" sz="1100" b="1" baseline="0" dirty="0" smtClean="0">
                          <a:solidFill>
                            <a:schemeClr val="tx1"/>
                          </a:solidFill>
                          <a:latin typeface="+mn-ea"/>
                          <a:ea typeface="+mn-ea"/>
                        </a:rPr>
                        <a:t>3</a:t>
                      </a:r>
                      <a:r>
                        <a:rPr kumimoji="1" lang="ja-JP" altLang="en-US" sz="1100" b="1" baseline="0" dirty="0" smtClean="0">
                          <a:solidFill>
                            <a:schemeClr val="tx1"/>
                          </a:solidFill>
                          <a:latin typeface="+mn-ea"/>
                          <a:ea typeface="+mn-ea"/>
                        </a:rPr>
                        <a:t>回開催、うち</a:t>
                      </a:r>
                      <a:r>
                        <a:rPr kumimoji="1" lang="en-US" altLang="ja-JP" sz="1100" b="1" baseline="0" dirty="0" smtClean="0">
                          <a:solidFill>
                            <a:schemeClr val="tx1"/>
                          </a:solidFill>
                          <a:latin typeface="+mn-ea"/>
                          <a:ea typeface="+mn-ea"/>
                        </a:rPr>
                        <a:t>1</a:t>
                      </a:r>
                      <a:r>
                        <a:rPr kumimoji="1" lang="ja-JP" altLang="en-US" sz="1100" b="1" baseline="0" dirty="0" smtClean="0">
                          <a:solidFill>
                            <a:schemeClr val="tx1"/>
                          </a:solidFill>
                          <a:latin typeface="+mn-ea"/>
                          <a:ea typeface="+mn-ea"/>
                        </a:rPr>
                        <a:t>回を「メンタルヘルス対策」をテーマに実施（</a:t>
                      </a:r>
                      <a:r>
                        <a:rPr kumimoji="1" lang="en-US" altLang="ja-JP" sz="1100" b="1" baseline="0" dirty="0" smtClean="0">
                          <a:solidFill>
                            <a:schemeClr val="tx1"/>
                          </a:solidFill>
                          <a:latin typeface="+mn-ea"/>
                          <a:ea typeface="+mn-ea"/>
                        </a:rPr>
                        <a:t>7/15</a:t>
                      </a:r>
                      <a:r>
                        <a:rPr kumimoji="1" lang="ja-JP" altLang="en-US" sz="1100" b="1" baseline="0" dirty="0" smtClean="0">
                          <a:solidFill>
                            <a:schemeClr val="tx1"/>
                          </a:solidFill>
                          <a:latin typeface="+mn-ea"/>
                          <a:ea typeface="+mn-ea"/>
                        </a:rPr>
                        <a:t>）</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■府内の健康経営優良法人認定法人に対し健康経営の取組状況を取材し、取材記事にまとめ「健活</a:t>
                      </a:r>
                      <a:r>
                        <a:rPr kumimoji="1" lang="en-US" altLang="ja-JP" sz="1100" b="1" baseline="0" dirty="0" smtClean="0">
                          <a:solidFill>
                            <a:schemeClr val="tx1"/>
                          </a:solidFill>
                          <a:latin typeface="+mn-ea"/>
                          <a:ea typeface="+mn-ea"/>
                        </a:rPr>
                        <a:t>10</a:t>
                      </a:r>
                      <a:r>
                        <a:rPr kumimoji="1" lang="ja-JP" altLang="en-US" sz="1100" b="1" baseline="0" dirty="0" smtClean="0">
                          <a:solidFill>
                            <a:schemeClr val="tx1"/>
                          </a:solidFill>
                          <a:latin typeface="+mn-ea"/>
                          <a:ea typeface="+mn-ea"/>
                        </a:rPr>
                        <a:t>」ポータルページにレポートを掲載するとともに、冊子にまとめ、府内中小企業に情報発信（「健康経営</a:t>
                      </a:r>
                      <a:r>
                        <a:rPr kumimoji="1" lang="en-US" altLang="ja-JP" sz="1100" b="1" baseline="0" dirty="0" smtClean="0">
                          <a:solidFill>
                            <a:schemeClr val="tx1"/>
                          </a:solidFill>
                          <a:latin typeface="+mn-ea"/>
                          <a:ea typeface="+mn-ea"/>
                        </a:rPr>
                        <a:t>OSAKA</a:t>
                      </a:r>
                      <a:r>
                        <a:rPr kumimoji="1" lang="ja-JP" altLang="en-US" sz="1100" b="1" baseline="0" dirty="0" smtClean="0">
                          <a:solidFill>
                            <a:schemeClr val="tx1"/>
                          </a:solidFill>
                          <a:latin typeface="+mn-ea"/>
                          <a:ea typeface="+mn-ea"/>
                        </a:rPr>
                        <a:t>レポート」取材企業８社）レポート内でメンタルヘルス対策などの事例を紹介</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■大阪産業保健総合支援センターにおいて一般産業保健研修を計</a:t>
                      </a:r>
                      <a:r>
                        <a:rPr kumimoji="1" lang="en-US" altLang="ja-JP" sz="1100" b="1" baseline="0" dirty="0" smtClean="0">
                          <a:solidFill>
                            <a:schemeClr val="tx1"/>
                          </a:solidFill>
                          <a:latin typeface="+mn-ea"/>
                          <a:ea typeface="+mn-ea"/>
                        </a:rPr>
                        <a:t>3</a:t>
                      </a:r>
                      <a:r>
                        <a:rPr kumimoji="1" lang="ja-JP" altLang="en-US" sz="1100" b="1" baseline="0" dirty="0" smtClean="0">
                          <a:solidFill>
                            <a:schemeClr val="tx1"/>
                          </a:solidFill>
                          <a:latin typeface="+mn-ea"/>
                          <a:ea typeface="+mn-ea"/>
                        </a:rPr>
                        <a:t>回実施（計</a:t>
                      </a:r>
                      <a:r>
                        <a:rPr kumimoji="1" lang="en-US" altLang="ja-JP" sz="1100" b="1" baseline="0" dirty="0" smtClean="0">
                          <a:solidFill>
                            <a:schemeClr val="tx1"/>
                          </a:solidFill>
                          <a:latin typeface="+mn-ea"/>
                          <a:ea typeface="+mn-ea"/>
                        </a:rPr>
                        <a:t>52</a:t>
                      </a:r>
                      <a:r>
                        <a:rPr kumimoji="1" lang="ja-JP" altLang="en-US" sz="1100" b="1" baseline="0" dirty="0" smtClean="0">
                          <a:solidFill>
                            <a:schemeClr val="tx1"/>
                          </a:solidFill>
                          <a:latin typeface="+mn-ea"/>
                          <a:ea typeface="+mn-ea"/>
                        </a:rPr>
                        <a:t>名参加）</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地域におけるこころの健康づくり</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■学校等との連携により研修会等を開催（大阪府立学校保健研究発表大会、大阪府小・中・高等学校保健主事合同研修会）</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■保健所において、</a:t>
                      </a:r>
                      <a:r>
                        <a:rPr kumimoji="1" lang="en-US" altLang="ja-JP" sz="1100" b="1" baseline="0" dirty="0" smtClean="0">
                          <a:solidFill>
                            <a:schemeClr val="tx1"/>
                          </a:solidFill>
                          <a:latin typeface="+mn-ea"/>
                          <a:ea typeface="+mn-ea"/>
                        </a:rPr>
                        <a:t>WEB</a:t>
                      </a:r>
                      <a:r>
                        <a:rPr kumimoji="1" lang="ja-JP" altLang="en-US" sz="1100" b="1" baseline="0" dirty="0" smtClean="0">
                          <a:solidFill>
                            <a:schemeClr val="tx1"/>
                          </a:solidFill>
                          <a:latin typeface="+mn-ea"/>
                          <a:ea typeface="+mn-ea"/>
                        </a:rPr>
                        <a:t>講演会の開催やロビー展示等にてこころの健康の保持増進についての啓発を実施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■「こころのオアシス」ホームページにリーフレット「うつ病ってなに？」を掲載し啓発</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市町村社会福祉協議会における取組みに対して地域福祉・高齢者福祉交付金による財政支援を行うとともに、市町村地域福祉担当課長会議の場を活用し、市町村の実施状況、課題、対応策等の情報提供を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相談支援の実施</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■保健所において電話・訪問・来所等によるこころの健康相談を実施、必要に応じて嘱託医師相談も実施</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98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■中小企業等におけるメンタルヘルス対策の推進　　　　　　■メンタルヘルス対策に取り組む支援人材の資質向上</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■子どものこころの健やかな成長を育む健康教育の充実　　　■地域におけるこころの健康づくりの推進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■うつ病の正しい知識の習得と早期の受診促進</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■職場のメンタルヘルス専門相談等、各種取組みのさらなる</a:t>
                      </a:r>
                      <a:r>
                        <a:rPr kumimoji="1" lang="en-US" altLang="ja-JP" sz="1100" b="1" baseline="0" dirty="0" smtClean="0">
                          <a:solidFill>
                            <a:schemeClr val="tx1"/>
                          </a:solidFill>
                          <a:latin typeface="+mn-ea"/>
                          <a:ea typeface="+mn-ea"/>
                        </a:rPr>
                        <a:t>PR</a:t>
                      </a:r>
                      <a:r>
                        <a:rPr kumimoji="1" lang="ja-JP" altLang="en-US" sz="1100" b="1" baseline="0" dirty="0" smtClean="0">
                          <a:solidFill>
                            <a:schemeClr val="tx1"/>
                          </a:solidFill>
                          <a:latin typeface="+mn-ea"/>
                          <a:ea typeface="+mn-ea"/>
                        </a:rPr>
                        <a:t>・周知を実施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■支援人材の資質向上を図る研修会を開催</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■地域福祉・高齢者福祉交付金による財政支援を行うとともに、市町村地域福祉担当課長会議等を通じて先進事例の情報提供</a:t>
                      </a:r>
                      <a:r>
                        <a:rPr kumimoji="1" lang="ja-JP" altLang="en-US" sz="1100" b="1" strike="noStrike" baseline="0" dirty="0" smtClean="0">
                          <a:solidFill>
                            <a:schemeClr val="tx1"/>
                          </a:solidFill>
                          <a:latin typeface="+mn-ea"/>
                          <a:ea typeface="+mn-ea"/>
                        </a:rPr>
                        <a:t>等を実施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■相談支援事業を実施</a:t>
                      </a:r>
                      <a:endParaRPr kumimoji="1" lang="ja-JP" altLang="en-US"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7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smtClean="0">
                          <a:solidFill>
                            <a:schemeClr val="tx1"/>
                          </a:solidFill>
                          <a:latin typeface="+mn-ea"/>
                          <a:ea typeface="+mn-ea"/>
                        </a:rPr>
                        <a:t>地域自殺対策強化運営費（</a:t>
                      </a:r>
                      <a:r>
                        <a:rPr kumimoji="1" lang="en-US" altLang="ja-JP" sz="1100" baseline="0" dirty="0" smtClean="0">
                          <a:solidFill>
                            <a:schemeClr val="tx1"/>
                          </a:solidFill>
                          <a:latin typeface="+mn-ea"/>
                          <a:ea typeface="+mn-ea"/>
                        </a:rPr>
                        <a:t>2,640</a:t>
                      </a:r>
                      <a:r>
                        <a:rPr kumimoji="1" lang="ja-JP" altLang="en-US" sz="1100" baseline="0" dirty="0" smtClean="0">
                          <a:solidFill>
                            <a:schemeClr val="tx1"/>
                          </a:solidFill>
                          <a:latin typeface="+mn-ea"/>
                          <a:ea typeface="+mn-ea"/>
                        </a:rPr>
                        <a:t>千円）、中小企業の健康づくり推進事業（</a:t>
                      </a:r>
                      <a:r>
                        <a:rPr kumimoji="1" lang="en-US" altLang="ja-JP" sz="1100" baseline="0" dirty="0" smtClean="0">
                          <a:solidFill>
                            <a:schemeClr val="tx1"/>
                          </a:solidFill>
                          <a:latin typeface="+mn-ea"/>
                          <a:ea typeface="+mn-ea"/>
                        </a:rPr>
                        <a:t>9,555</a:t>
                      </a:r>
                      <a:r>
                        <a:rPr kumimoji="1" lang="ja-JP" altLang="en-US" sz="1100" baseline="0" dirty="0" smtClean="0">
                          <a:solidFill>
                            <a:schemeClr val="tx1"/>
                          </a:solidFill>
                          <a:latin typeface="+mn-ea"/>
                          <a:ea typeface="+mn-ea"/>
                        </a:rPr>
                        <a:t>千円）、精神保健福祉関係運営費</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a:t>
                      </a:r>
                      <a:r>
                        <a:rPr kumimoji="1" lang="en-US" altLang="ja-JP" sz="1100" baseline="0" dirty="0" smtClean="0">
                          <a:solidFill>
                            <a:schemeClr val="tx1"/>
                          </a:solidFill>
                          <a:latin typeface="+mn-ea"/>
                          <a:ea typeface="+mn-ea"/>
                        </a:rPr>
                        <a:t>2,089</a:t>
                      </a:r>
                      <a:r>
                        <a:rPr kumimoji="1" lang="ja-JP" altLang="en-US" sz="1100" baseline="0" dirty="0" smtClean="0">
                          <a:solidFill>
                            <a:schemeClr val="tx1"/>
                          </a:solidFill>
                          <a:latin typeface="+mn-ea"/>
                          <a:ea typeface="+mn-ea"/>
                        </a:rPr>
                        <a:t>千円）、大阪府地域福祉・高齢者福祉交付金（</a:t>
                      </a:r>
                      <a:r>
                        <a:rPr kumimoji="1" lang="en-US" altLang="ja-JP" sz="1100" baseline="0" dirty="0" smtClean="0">
                          <a:solidFill>
                            <a:schemeClr val="tx1"/>
                          </a:solidFill>
                          <a:latin typeface="+mn-ea"/>
                          <a:ea typeface="+mn-ea"/>
                        </a:rPr>
                        <a:t>901,598</a:t>
                      </a:r>
                      <a:r>
                        <a:rPr kumimoji="1" lang="ja-JP" altLang="en-US" sz="1100" baseline="0" dirty="0" smtClean="0">
                          <a:solidFill>
                            <a:schemeClr val="tx1"/>
                          </a:solidFill>
                          <a:latin typeface="+mn-ea"/>
                          <a:ea typeface="+mn-ea"/>
                        </a:rPr>
                        <a:t>千円）、心の健康相談事業（</a:t>
                      </a:r>
                      <a:r>
                        <a:rPr kumimoji="1" lang="en-US" altLang="ja-JP" sz="1100" baseline="0" dirty="0" smtClean="0">
                          <a:solidFill>
                            <a:schemeClr val="tx1"/>
                          </a:solidFill>
                          <a:latin typeface="+mn-ea"/>
                          <a:ea typeface="+mn-ea"/>
                        </a:rPr>
                        <a:t>22,064</a:t>
                      </a:r>
                      <a:r>
                        <a:rPr kumimoji="1" lang="ja-JP" altLang="en-US" sz="1100" baseline="0" dirty="0" smtClean="0">
                          <a:solidFill>
                            <a:schemeClr val="tx1"/>
                          </a:solidFill>
                          <a:latin typeface="+mn-ea"/>
                          <a:ea typeface="+mn-ea"/>
                        </a:rPr>
                        <a:t>千円）</a:t>
                      </a:r>
                      <a:endParaRPr kumimoji="1" lang="ja-JP" altLang="en-US" sz="1100" baseline="0" dirty="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6" name="グループ化 15"/>
          <p:cNvGrpSpPr/>
          <p:nvPr/>
        </p:nvGrpSpPr>
        <p:grpSpPr>
          <a:xfrm>
            <a:off x="599498" y="1811958"/>
            <a:ext cx="792000" cy="720000"/>
            <a:chOff x="-2122749" y="3293333"/>
            <a:chExt cx="792000" cy="720000"/>
          </a:xfrm>
        </p:grpSpPr>
        <p:sp>
          <p:nvSpPr>
            <p:cNvPr id="17" name="角丸四角形 16"/>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smtClean="0">
                  <a:ln w="0"/>
                  <a:solidFill>
                    <a:srgbClr val="193F61"/>
                  </a:solidFill>
                  <a:latin typeface="+mn-ea"/>
                </a:rPr>
                <a:t>本年度評価</a:t>
              </a:r>
              <a:endParaRPr kumimoji="1" lang="en-US" altLang="ja-JP" sz="1100" b="1" spc="-100" dirty="0" smtClean="0">
                <a:ln w="0"/>
                <a:solidFill>
                  <a:srgbClr val="193F61"/>
                </a:solidFill>
                <a:latin typeface="+mn-ea"/>
              </a:endParaRPr>
            </a:p>
            <a:p>
              <a:pPr algn="ctr"/>
              <a:endParaRPr kumimoji="1" lang="en-US" altLang="ja-JP" sz="500" b="1" spc="-100" dirty="0" smtClean="0">
                <a:ln w="0"/>
                <a:solidFill>
                  <a:srgbClr val="193F61"/>
                </a:solidFill>
                <a:latin typeface="+mn-ea"/>
              </a:endParaRPr>
            </a:p>
            <a:p>
              <a:pPr algn="ctr">
                <a:lnSpc>
                  <a:spcPts val="1600"/>
                </a:lnSpc>
              </a:pPr>
              <a:r>
                <a:rPr kumimoji="1" lang="ja-JP" altLang="en-US" sz="1400" b="1" spc="-100" dirty="0" smtClean="0">
                  <a:ln w="0"/>
                  <a:solidFill>
                    <a:srgbClr val="193F61"/>
                  </a:solidFill>
                  <a:latin typeface="+mn-ea"/>
                </a:rPr>
                <a:t>概ね</a:t>
              </a:r>
              <a:endParaRPr kumimoji="1" lang="en-US" altLang="ja-JP" sz="1400" b="1" spc="-100" dirty="0" smtClean="0">
                <a:ln w="0"/>
                <a:solidFill>
                  <a:srgbClr val="193F61"/>
                </a:solidFill>
                <a:latin typeface="+mn-ea"/>
              </a:endParaRPr>
            </a:p>
            <a:p>
              <a:pPr algn="ctr">
                <a:lnSpc>
                  <a:spcPts val="1600"/>
                </a:lnSpc>
              </a:pPr>
              <a:r>
                <a:rPr kumimoji="1" lang="ja-JP" altLang="en-US" sz="1400" b="1" spc="-250" dirty="0" smtClean="0">
                  <a:ln w="0"/>
                  <a:solidFill>
                    <a:srgbClr val="193F61"/>
                  </a:solidFill>
                  <a:latin typeface="+mn-ea"/>
                </a:rPr>
                <a:t>予定</a:t>
              </a:r>
              <a:r>
                <a:rPr kumimoji="1" lang="ja-JP" altLang="en-US" sz="1400" b="1" spc="-350" dirty="0" smtClean="0">
                  <a:ln w="0"/>
                  <a:solidFill>
                    <a:srgbClr val="193F61"/>
                  </a:solidFill>
                  <a:latin typeface="+mn-ea"/>
                </a:rPr>
                <a:t>どおり</a:t>
              </a:r>
              <a:endParaRPr kumimoji="1" lang="ja-JP" altLang="en-US" sz="1400" b="1" spc="-350" dirty="0">
                <a:ln w="0"/>
                <a:solidFill>
                  <a:srgbClr val="193F61"/>
                </a:solidFill>
                <a:latin typeface="+mn-ea"/>
              </a:endParaRPr>
            </a:p>
          </p:txBody>
        </p:sp>
        <p:cxnSp>
          <p:nvCxnSpPr>
            <p:cNvPr id="18" name="直線コネクタ 17"/>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20</a:t>
            </a:fld>
            <a:endParaRPr kumimoji="1" lang="ja-JP" altLang="en-US"/>
          </a:p>
        </p:txBody>
      </p:sp>
    </p:spTree>
    <p:extLst>
      <p:ext uri="{BB962C8B-B14F-4D97-AF65-F5344CB8AC3E}">
        <p14:creationId xmlns:p14="http://schemas.microsoft.com/office/powerpoint/2010/main" val="35667716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２　生活習慣病の早期発見・重症化予防</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777702"/>
            <a:ext cx="5400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（１）けんしん</a:t>
            </a:r>
            <a:r>
              <a:rPr kumimoji="1" lang="ja-JP" altLang="en-US" b="1" dirty="0" smtClean="0">
                <a:ln w="0"/>
                <a:solidFill>
                  <a:schemeClr val="bg1"/>
                </a:solidFill>
                <a:effectLst>
                  <a:outerShdw blurRad="38100" dist="19050" dir="2700000" algn="tl" rotWithShape="0">
                    <a:schemeClr val="dk1">
                      <a:alpha val="40000"/>
                    </a:schemeClr>
                  </a:outerShdw>
                </a:effectLst>
              </a:rPr>
              <a:t>（健診・がん検診）</a:t>
            </a:r>
            <a:r>
              <a:rPr kumimoji="1" lang="ja-JP" altLang="en-US" sz="2000" b="1" dirty="0" smtClean="0">
                <a:solidFill>
                  <a:schemeClr val="bg1"/>
                </a:solidFill>
              </a:rPr>
              <a:t>　</a:t>
            </a:r>
            <a:r>
              <a:rPr kumimoji="1" lang="ja-JP" altLang="en-US" sz="1600" b="1" dirty="0" smtClean="0">
                <a:solidFill>
                  <a:schemeClr val="bg1"/>
                </a:solidFill>
              </a:rPr>
              <a:t>計画 </a:t>
            </a:r>
            <a:r>
              <a:rPr kumimoji="1" lang="en-US" altLang="ja-JP" sz="1600" b="1" dirty="0" smtClean="0">
                <a:solidFill>
                  <a:schemeClr val="bg1"/>
                </a:solidFill>
              </a:rPr>
              <a:t>P.60-61</a:t>
            </a:r>
            <a:endParaRPr kumimoji="1" lang="en-US" altLang="ja-JP" sz="1600" b="1" dirty="0">
              <a:solidFill>
                <a:schemeClr val="bg1"/>
              </a:solidFill>
            </a:endParaRPr>
          </a:p>
        </p:txBody>
      </p:sp>
      <p:sp>
        <p:nvSpPr>
          <p:cNvPr id="17" name="正方形/長方形 16"/>
          <p:cNvSpPr/>
          <p:nvPr/>
        </p:nvSpPr>
        <p:spPr>
          <a:xfrm>
            <a:off x="363222" y="2274205"/>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585300"/>
            <a:ext cx="8856000" cy="504000"/>
          </a:xfrm>
          <a:prstGeom prst="rect">
            <a:avLst/>
          </a:prstGeom>
        </p:spPr>
        <p:txBody>
          <a:bodyPr wrap="square" lIns="36000" tIns="72000" rIns="36000" bIns="36000">
            <a:noAutofit/>
          </a:bodyPr>
          <a:lstStyle/>
          <a:p>
            <a:r>
              <a:rPr lang="ja-JP" altLang="en-US" sz="1200" b="1" dirty="0">
                <a:latin typeface="+mn-ea"/>
              </a:rPr>
              <a:t>▽定期的に「けんしん（健診・がん検診）」を受診することにより、自らの健康状態を正しく把握し、疾患の早期発見に</a:t>
            </a:r>
            <a:r>
              <a:rPr lang="ja-JP" altLang="en-US" sz="1200" b="1" dirty="0" smtClean="0">
                <a:latin typeface="+mn-ea"/>
              </a:rPr>
              <a:t>つなげ</a:t>
            </a:r>
            <a:endParaRPr lang="en-US" altLang="ja-JP" sz="1200" b="1" dirty="0" smtClean="0">
              <a:latin typeface="+mn-ea"/>
            </a:endParaRPr>
          </a:p>
          <a:p>
            <a:r>
              <a:rPr lang="ja-JP" altLang="en-US" sz="1200" b="1" dirty="0">
                <a:latin typeface="+mn-ea"/>
              </a:rPr>
              <a:t>　</a:t>
            </a:r>
            <a:r>
              <a:rPr lang="ja-JP" altLang="en-US" sz="1200" b="1" dirty="0" smtClean="0">
                <a:latin typeface="+mn-ea"/>
              </a:rPr>
              <a:t>ます</a:t>
            </a:r>
            <a:r>
              <a:rPr lang="ja-JP" altLang="en-US" sz="1200" b="1" dirty="0">
                <a:latin typeface="+mn-ea"/>
              </a:rPr>
              <a:t>。</a:t>
            </a:r>
          </a:p>
        </p:txBody>
      </p:sp>
      <p:sp>
        <p:nvSpPr>
          <p:cNvPr id="24" name="正方形/長方形 23"/>
          <p:cNvSpPr/>
          <p:nvPr/>
        </p:nvSpPr>
        <p:spPr>
          <a:xfrm>
            <a:off x="363222" y="3251236"/>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行政等が取り組む数値目標</a:t>
            </a:r>
            <a:r>
              <a:rPr lang="en-US" altLang="ja-JP" sz="1600" b="1" dirty="0" smtClean="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833331035"/>
              </p:ext>
            </p:extLst>
          </p:nvPr>
        </p:nvGraphicFramePr>
        <p:xfrm>
          <a:off x="513183" y="3613399"/>
          <a:ext cx="8898681" cy="1244800"/>
        </p:xfrm>
        <a:graphic>
          <a:graphicData uri="http://schemas.openxmlformats.org/drawingml/2006/table">
            <a:tbl>
              <a:tblPr firstRow="1" firstCol="1" bandRow="1">
                <a:tableStyleId>{5C22544A-7EE6-4342-B048-85BDC9FD1C3A}</a:tableStyleId>
              </a:tblPr>
              <a:tblGrid>
                <a:gridCol w="361735">
                  <a:extLst>
                    <a:ext uri="{9D8B030D-6E8A-4147-A177-3AD203B41FA5}">
                      <a16:colId xmlns:a16="http://schemas.microsoft.com/office/drawing/2014/main" val="20000"/>
                    </a:ext>
                  </a:extLst>
                </a:gridCol>
                <a:gridCol w="1591634">
                  <a:extLst>
                    <a:ext uri="{9D8B030D-6E8A-4147-A177-3AD203B41FA5}">
                      <a16:colId xmlns:a16="http://schemas.microsoft.com/office/drawing/2014/main" val="20001"/>
                    </a:ext>
                  </a:extLst>
                </a:gridCol>
                <a:gridCol w="2387451">
                  <a:extLst>
                    <a:ext uri="{9D8B030D-6E8A-4147-A177-3AD203B41FA5}">
                      <a16:colId xmlns:a16="http://schemas.microsoft.com/office/drawing/2014/main" val="954267069"/>
                    </a:ext>
                  </a:extLst>
                </a:gridCol>
                <a:gridCol w="2465265">
                  <a:extLst>
                    <a:ext uri="{9D8B030D-6E8A-4147-A177-3AD203B41FA5}">
                      <a16:colId xmlns:a16="http://schemas.microsoft.com/office/drawing/2014/main" val="20002"/>
                    </a:ext>
                  </a:extLst>
                </a:gridCol>
                <a:gridCol w="2092596">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mn-cs"/>
                        </a:rPr>
                        <a:t>20</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特定健診の受診率（☆）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45.6%</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H27</a:t>
                      </a:r>
                      <a:r>
                        <a:rPr lang="ja-JP" altLang="en-US" sz="1200" b="1" dirty="0" smtClean="0">
                          <a:solidFill>
                            <a:schemeClr val="tx1"/>
                          </a:solidFill>
                          <a:effectLst/>
                          <a:latin typeface="+mn-ea"/>
                          <a:ea typeface="+mn-ea"/>
                        </a:rPr>
                        <a:t>）</a:t>
                      </a:r>
                    </a:p>
                    <a:p>
                      <a:pPr algn="ctr" fontAlgn="auto">
                        <a:lnSpc>
                          <a:spcPts val="1600"/>
                        </a:lnSpc>
                        <a:spcAft>
                          <a:spcPts val="0"/>
                        </a:spcAft>
                      </a:pPr>
                      <a:r>
                        <a:rPr lang="en-US" altLang="ja-JP" sz="1100" b="1" spc="-50" baseline="0" dirty="0" smtClean="0">
                          <a:solidFill>
                            <a:schemeClr val="tx1"/>
                          </a:solidFill>
                          <a:effectLst/>
                          <a:latin typeface="+mn-ea"/>
                          <a:ea typeface="+mn-ea"/>
                        </a:rPr>
                        <a:t>[</a:t>
                      </a:r>
                      <a:r>
                        <a:rPr lang="ja-JP" altLang="en-US" sz="1100" b="1" spc="-50" baseline="0" dirty="0" smtClean="0">
                          <a:solidFill>
                            <a:schemeClr val="tx1"/>
                          </a:solidFill>
                          <a:effectLst/>
                          <a:latin typeface="+mn-ea"/>
                          <a:ea typeface="+mn-ea"/>
                        </a:rPr>
                        <a:t>市町村国保</a:t>
                      </a:r>
                      <a:r>
                        <a:rPr lang="en-US" altLang="ja-JP" sz="1100" b="1" spc="-50" baseline="0" dirty="0" smtClean="0">
                          <a:solidFill>
                            <a:schemeClr val="tx1"/>
                          </a:solidFill>
                          <a:effectLst/>
                          <a:latin typeface="+mn-ea"/>
                          <a:ea typeface="+mn-ea"/>
                        </a:rPr>
                        <a:t>29.9%, </a:t>
                      </a:r>
                      <a:r>
                        <a:rPr lang="ja-JP" altLang="en-US" sz="1100" b="1" spc="-50" baseline="0" dirty="0" smtClean="0">
                          <a:solidFill>
                            <a:schemeClr val="tx1"/>
                          </a:solidFill>
                          <a:effectLst/>
                          <a:latin typeface="+mn-ea"/>
                          <a:ea typeface="+mn-ea"/>
                        </a:rPr>
                        <a:t>協会けんぽ</a:t>
                      </a:r>
                      <a:r>
                        <a:rPr lang="en-US" altLang="ja-JP" sz="1100" b="1" spc="-50" baseline="0" dirty="0" smtClean="0">
                          <a:solidFill>
                            <a:schemeClr val="tx1"/>
                          </a:solidFill>
                          <a:effectLst/>
                          <a:latin typeface="+mn-ea"/>
                          <a:ea typeface="+mn-ea"/>
                        </a:rPr>
                        <a:t>33.4%]</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49.6%</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R2</a:t>
                      </a:r>
                      <a:r>
                        <a:rPr lang="ja-JP" altLang="en-US" sz="1200" b="1" dirty="0" smtClean="0">
                          <a:solidFill>
                            <a:schemeClr val="tx1"/>
                          </a:solidFill>
                          <a:effectLst/>
                          <a:latin typeface="+mn-ea"/>
                          <a:ea typeface="+mn-ea"/>
                        </a:rPr>
                        <a:t>）</a:t>
                      </a:r>
                    </a:p>
                    <a:p>
                      <a:pPr algn="ctr" fontAlgn="auto">
                        <a:lnSpc>
                          <a:spcPts val="1600"/>
                        </a:lnSpc>
                        <a:spcAft>
                          <a:spcPts val="0"/>
                        </a:spcAft>
                      </a:pPr>
                      <a:r>
                        <a:rPr lang="en-US" altLang="ja-JP" sz="1100" b="1" dirty="0" smtClean="0">
                          <a:solidFill>
                            <a:schemeClr val="tx1"/>
                          </a:solidFill>
                          <a:effectLst/>
                          <a:latin typeface="+mn-ea"/>
                          <a:ea typeface="+mn-ea"/>
                        </a:rPr>
                        <a:t>[</a:t>
                      </a:r>
                      <a:r>
                        <a:rPr lang="ja-JP" altLang="en-US" sz="1100" b="1" dirty="0" smtClean="0">
                          <a:solidFill>
                            <a:schemeClr val="tx1"/>
                          </a:solidFill>
                          <a:effectLst/>
                          <a:latin typeface="+mn-ea"/>
                          <a:ea typeface="+mn-ea"/>
                        </a:rPr>
                        <a:t>市町村国保</a:t>
                      </a:r>
                      <a:r>
                        <a:rPr lang="en-US" altLang="ja-JP" sz="1100" b="1" dirty="0" smtClean="0">
                          <a:solidFill>
                            <a:schemeClr val="tx1"/>
                          </a:solidFill>
                          <a:effectLst/>
                          <a:latin typeface="+mn-ea"/>
                          <a:ea typeface="+mn-ea"/>
                        </a:rPr>
                        <a:t>27.5%, </a:t>
                      </a:r>
                      <a:r>
                        <a:rPr lang="ja-JP" altLang="en-US" sz="1100" b="1" dirty="0" smtClean="0">
                          <a:solidFill>
                            <a:schemeClr val="tx1"/>
                          </a:solidFill>
                          <a:effectLst/>
                          <a:latin typeface="+mn-ea"/>
                          <a:ea typeface="+mn-ea"/>
                        </a:rPr>
                        <a:t>協会けんぽ</a:t>
                      </a:r>
                      <a:r>
                        <a:rPr lang="en-US" altLang="ja-JP" sz="1100" b="1" dirty="0" smtClean="0">
                          <a:solidFill>
                            <a:schemeClr val="tx1"/>
                          </a:solidFill>
                          <a:effectLst/>
                          <a:latin typeface="+mn-ea"/>
                          <a:ea typeface="+mn-ea"/>
                        </a:rPr>
                        <a:t>39.1%]</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70%</a:t>
                      </a:r>
                      <a:r>
                        <a:rPr lang="ja-JP" altLang="en-US" sz="1200" b="1" dirty="0" smtClean="0">
                          <a:solidFill>
                            <a:schemeClr val="tx1"/>
                          </a:solidFill>
                          <a:effectLst/>
                          <a:latin typeface="+mn-ea"/>
                          <a:ea typeface="+mn-ea"/>
                        </a:rPr>
                        <a:t>以上</a:t>
                      </a:r>
                    </a:p>
                    <a:p>
                      <a:pPr algn="ctr" fontAlgn="auto">
                        <a:lnSpc>
                          <a:spcPts val="1600"/>
                        </a:lnSpc>
                        <a:spcAft>
                          <a:spcPts val="0"/>
                        </a:spcAft>
                      </a:pPr>
                      <a:r>
                        <a:rPr lang="en-US" altLang="ja-JP" sz="1100" b="1" spc="-50" baseline="0" dirty="0" smtClean="0">
                          <a:solidFill>
                            <a:schemeClr val="tx1"/>
                          </a:solidFill>
                          <a:effectLst/>
                          <a:latin typeface="+mn-ea"/>
                          <a:ea typeface="+mn-ea"/>
                        </a:rPr>
                        <a:t>[</a:t>
                      </a:r>
                      <a:r>
                        <a:rPr lang="ja-JP" altLang="en-US" sz="1100" b="1" spc="-50" baseline="0" dirty="0" smtClean="0">
                          <a:solidFill>
                            <a:schemeClr val="tx1"/>
                          </a:solidFill>
                          <a:effectLst/>
                          <a:latin typeface="+mn-ea"/>
                          <a:ea typeface="+mn-ea"/>
                        </a:rPr>
                        <a:t>市町村国保</a:t>
                      </a:r>
                      <a:r>
                        <a:rPr lang="en-US" altLang="ja-JP" sz="1100" b="1" spc="-50" baseline="0" dirty="0" smtClean="0">
                          <a:solidFill>
                            <a:schemeClr val="tx1"/>
                          </a:solidFill>
                          <a:effectLst/>
                          <a:latin typeface="+mn-ea"/>
                          <a:ea typeface="+mn-ea"/>
                        </a:rPr>
                        <a:t>60%, </a:t>
                      </a:r>
                      <a:r>
                        <a:rPr lang="ja-JP" altLang="en-US" sz="1100" b="1" spc="-50" baseline="0" dirty="0" smtClean="0">
                          <a:solidFill>
                            <a:schemeClr val="tx1"/>
                          </a:solidFill>
                          <a:effectLst/>
                          <a:latin typeface="+mn-ea"/>
                          <a:ea typeface="+mn-ea"/>
                        </a:rPr>
                        <a:t>協会けんぽ</a:t>
                      </a:r>
                      <a:r>
                        <a:rPr lang="en-US" altLang="ja-JP" sz="1100" b="1" spc="-50" baseline="0" dirty="0" smtClean="0">
                          <a:solidFill>
                            <a:schemeClr val="tx1"/>
                          </a:solidFill>
                          <a:effectLst/>
                          <a:latin typeface="+mn-ea"/>
                          <a:ea typeface="+mn-ea"/>
                        </a:rPr>
                        <a:t>65%]</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21</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がん検診の受診率（☆）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胃</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33.7%,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大腸</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34.4%,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肺</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36.4%, </a:t>
                      </a:r>
                    </a:p>
                    <a:p>
                      <a:pPr algn="ctr" fontAlgn="auto">
                        <a:lnSpc>
                          <a:spcPts val="1600"/>
                        </a:lnSpc>
                        <a:spcAft>
                          <a:spcPts val="0"/>
                        </a:spcAft>
                      </a:pP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乳</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39.0%,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子宮</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38.5%</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胃</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35.8%,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大腸</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37.8%,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肺</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42.0%, </a:t>
                      </a:r>
                    </a:p>
                    <a:p>
                      <a:pPr algn="ctr" fontAlgn="auto">
                        <a:lnSpc>
                          <a:spcPts val="1600"/>
                        </a:lnSpc>
                        <a:spcAft>
                          <a:spcPts val="0"/>
                        </a:spcAft>
                      </a:pP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乳</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41.9%,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子宮</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39.8%</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R1</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胃</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40%,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大腸</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40%,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肺</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45%,</a:t>
                      </a:r>
                    </a:p>
                    <a:p>
                      <a:pPr algn="ctr" fontAlgn="auto">
                        <a:lnSpc>
                          <a:spcPts val="1600"/>
                        </a:lnSpc>
                        <a:spcAft>
                          <a:spcPts val="0"/>
                        </a:spcAft>
                      </a:pP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乳</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45%,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子宮</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45%</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bl>
          </a:graphicData>
        </a:graphic>
      </p:graphicFrame>
      <p:sp>
        <p:nvSpPr>
          <p:cNvPr id="26" name="正方形/長方形 25"/>
          <p:cNvSpPr/>
          <p:nvPr/>
        </p:nvSpPr>
        <p:spPr>
          <a:xfrm>
            <a:off x="6046915" y="3315676"/>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r>
              <a:rPr lang="ja-JP" altLang="en-US" sz="1100" dirty="0" smtClean="0">
                <a:latin typeface="+mn-ea"/>
              </a:rPr>
              <a:t>）</a:t>
            </a:r>
            <a:endParaRPr lang="ja-JP" altLang="en-US" sz="1100" dirty="0">
              <a:latin typeface="+mn-ea"/>
            </a:endParaRPr>
          </a:p>
        </p:txBody>
      </p:sp>
      <p:graphicFrame>
        <p:nvGraphicFramePr>
          <p:cNvPr id="27" name="表 26"/>
          <p:cNvGraphicFramePr>
            <a:graphicFrameLocks noGrp="1"/>
          </p:cNvGraphicFramePr>
          <p:nvPr>
            <p:extLst>
              <p:ext uri="{D42A27DB-BD31-4B8C-83A1-F6EECF244321}">
                <p14:modId xmlns:p14="http://schemas.microsoft.com/office/powerpoint/2010/main" val="445659075"/>
              </p:ext>
            </p:extLst>
          </p:nvPr>
        </p:nvGraphicFramePr>
        <p:xfrm>
          <a:off x="477311" y="5303345"/>
          <a:ext cx="8928000" cy="1008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008000">
                <a:tc>
                  <a:txBody>
                    <a:bodyPr/>
                    <a:lstStyle/>
                    <a:p>
                      <a:pPr>
                        <a:lnSpc>
                          <a:spcPct val="100000"/>
                        </a:lnSpc>
                      </a:pPr>
                      <a:r>
                        <a:rPr kumimoji="1" lang="ja-JP" altLang="en-US" sz="1600" baseline="0" dirty="0" smtClean="0">
                          <a:latin typeface="+mn-ea"/>
                          <a:ea typeface="+mn-ea"/>
                        </a:rPr>
                        <a:t>現状･課題</a:t>
                      </a:r>
                      <a:endParaRPr kumimoji="1" lang="en-US" altLang="ja-JP" sz="160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smtClean="0">
                          <a:solidFill>
                            <a:schemeClr val="tx1"/>
                          </a:solidFill>
                          <a:latin typeface="+mn-ea"/>
                          <a:ea typeface="+mn-ea"/>
                        </a:rPr>
                        <a:t>◆ 特定健診及びがん検診受診率は向上していますが、全国比較では低位にあります。</a:t>
                      </a:r>
                    </a:p>
                    <a:p>
                      <a:pPr marL="174625" indent="-174625">
                        <a:lnSpc>
                          <a:spcPct val="100000"/>
                        </a:lnSpc>
                      </a:pPr>
                      <a:endParaRPr kumimoji="1" lang="ja-JP" altLang="en-US" sz="1200" b="1" baseline="0" dirty="0" smtClean="0">
                        <a:solidFill>
                          <a:schemeClr val="tx1"/>
                        </a:solidFill>
                        <a:latin typeface="+mn-ea"/>
                        <a:ea typeface="+mn-ea"/>
                      </a:endParaRPr>
                    </a:p>
                    <a:p>
                      <a:pPr marL="174625" indent="-174625">
                        <a:lnSpc>
                          <a:spcPct val="100000"/>
                        </a:lnSpc>
                      </a:pPr>
                      <a:r>
                        <a:rPr kumimoji="1" lang="ja-JP" altLang="en-US" sz="1200" b="1" baseline="0" dirty="0" smtClean="0">
                          <a:solidFill>
                            <a:schemeClr val="tx1"/>
                          </a:solidFill>
                          <a:latin typeface="+mn-ea"/>
                          <a:ea typeface="+mn-ea"/>
                        </a:rPr>
                        <a:t>◆ </a:t>
                      </a:r>
                      <a:r>
                        <a:rPr kumimoji="1" lang="ja-JP" altLang="en-US" sz="1200" b="1" baseline="0" dirty="0" err="1" smtClean="0">
                          <a:solidFill>
                            <a:schemeClr val="tx1"/>
                          </a:solidFill>
                          <a:latin typeface="+mn-ea"/>
                          <a:ea typeface="+mn-ea"/>
                        </a:rPr>
                        <a:t>けん</a:t>
                      </a:r>
                      <a:r>
                        <a:rPr kumimoji="1" lang="ja-JP" altLang="en-US" sz="1200" b="1" baseline="0" dirty="0" smtClean="0">
                          <a:solidFill>
                            <a:schemeClr val="tx1"/>
                          </a:solidFill>
                          <a:latin typeface="+mn-ea"/>
                          <a:ea typeface="+mn-ea"/>
                        </a:rPr>
                        <a:t>しんの実施主体である医療保険者とともに、受診率向上に向けた取組みを強化し、生活習慣病の早期発見・早期治療へつなげていくことが必要です。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3168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bg1"/>
                </a:solidFill>
              </a:rPr>
              <a:t>みんな</a:t>
            </a:r>
            <a:r>
              <a:rPr kumimoji="1" lang="ja-JP" altLang="en-US" sz="1600" b="1" dirty="0">
                <a:solidFill>
                  <a:schemeClr val="bg1"/>
                </a:solidFill>
              </a:rPr>
              <a:t>でめざす</a:t>
            </a:r>
            <a:r>
              <a:rPr kumimoji="1" lang="ja-JP" altLang="en-US" sz="1600" b="1" dirty="0" smtClean="0">
                <a:solidFill>
                  <a:schemeClr val="bg1"/>
                </a:solidFill>
              </a:rPr>
              <a:t>目標</a:t>
            </a:r>
            <a:endParaRPr kumimoji="1" lang="ja-JP" altLang="en-US" sz="1600" b="1" dirty="0">
              <a:solidFill>
                <a:schemeClr val="bg1"/>
              </a:solidFill>
            </a:endParaRP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けんしん（健診・がん検診）の受診率を上げます</a:t>
            </a:r>
          </a:p>
          <a:p>
            <a:pPr algn="ctr">
              <a:lnSpc>
                <a:spcPts val="2000"/>
              </a:lnSpc>
            </a:pPr>
            <a:r>
              <a:rPr kumimoji="1" lang="ja-JP" altLang="en-US" sz="1600" b="1" dirty="0">
                <a:solidFill>
                  <a:schemeClr val="tx1"/>
                </a:solidFill>
              </a:rPr>
              <a:t>～</a:t>
            </a:r>
            <a:r>
              <a:rPr kumimoji="1" lang="ja-JP" altLang="en-US" sz="1600" b="1" dirty="0" err="1">
                <a:solidFill>
                  <a:schemeClr val="tx1"/>
                </a:solidFill>
              </a:rPr>
              <a:t>けん</a:t>
            </a:r>
            <a:r>
              <a:rPr kumimoji="1" lang="ja-JP" altLang="en-US" sz="1600" b="1" dirty="0">
                <a:solidFill>
                  <a:schemeClr val="tx1"/>
                </a:solidFill>
              </a:rPr>
              <a:t>しんで健康管理に努めましょう～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21</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27701308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1279460207"/>
              </p:ext>
            </p:extLst>
          </p:nvPr>
        </p:nvGraphicFramePr>
        <p:xfrm>
          <a:off x="477311" y="434454"/>
          <a:ext cx="8928000" cy="5040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5040000">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受診率向上に向けた市町村支援</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■府民の主体的な健康意識の向上と実践を促す健康アプリ「アスマイル」を全市町村において展開、</a:t>
                      </a:r>
                      <a:r>
                        <a:rPr kumimoji="1" lang="ja-JP" altLang="en-US" sz="1100" b="1" baseline="0" dirty="0" err="1" smtClean="0">
                          <a:solidFill>
                            <a:schemeClr val="tx1"/>
                          </a:solidFill>
                          <a:latin typeface="+mn-ea"/>
                          <a:ea typeface="+mn-ea"/>
                        </a:rPr>
                        <a:t>けん</a:t>
                      </a:r>
                      <a:r>
                        <a:rPr kumimoji="1" lang="ja-JP" altLang="en-US" sz="1100" b="1" baseline="0" dirty="0" smtClean="0">
                          <a:solidFill>
                            <a:schemeClr val="tx1"/>
                          </a:solidFill>
                          <a:latin typeface="+mn-ea"/>
                          <a:ea typeface="+mn-ea"/>
                        </a:rPr>
                        <a:t>しん受診等に応じて電子マネー等と交換できるポイントを付与（今年度目標会員数：</a:t>
                      </a:r>
                      <a:r>
                        <a:rPr kumimoji="1" lang="en-US" altLang="ja-JP" sz="1100" b="1" baseline="0" dirty="0" smtClean="0">
                          <a:solidFill>
                            <a:schemeClr val="tx1"/>
                          </a:solidFill>
                          <a:latin typeface="+mn-ea"/>
                          <a:ea typeface="+mn-ea"/>
                        </a:rPr>
                        <a:t>40</a:t>
                      </a:r>
                      <a:r>
                        <a:rPr kumimoji="1" lang="ja-JP" altLang="en-US" sz="1100" b="1" baseline="0" dirty="0" smtClean="0">
                          <a:solidFill>
                            <a:schemeClr val="tx1"/>
                          </a:solidFill>
                          <a:latin typeface="+mn-ea"/>
                          <a:ea typeface="+mn-ea"/>
                        </a:rPr>
                        <a:t>万人　実績：</a:t>
                      </a:r>
                      <a:r>
                        <a:rPr kumimoji="1" lang="en-US" altLang="ja-JP" sz="1100" b="1" baseline="0" dirty="0" smtClean="0">
                          <a:solidFill>
                            <a:schemeClr val="tx1"/>
                          </a:solidFill>
                          <a:latin typeface="+mn-ea"/>
                          <a:ea typeface="+mn-ea"/>
                        </a:rPr>
                        <a:t>34</a:t>
                      </a:r>
                      <a:r>
                        <a:rPr kumimoji="1" lang="ja-JP" altLang="en-US" sz="1100" b="1" baseline="0" dirty="0" smtClean="0">
                          <a:solidFill>
                            <a:schemeClr val="tx1"/>
                          </a:solidFill>
                          <a:latin typeface="+mn-ea"/>
                          <a:ea typeface="+mn-ea"/>
                        </a:rPr>
                        <a:t>万人（</a:t>
                      </a:r>
                      <a:r>
                        <a:rPr kumimoji="1" lang="en-US" altLang="ja-JP" sz="1100" b="1" baseline="0" dirty="0" smtClean="0">
                          <a:solidFill>
                            <a:schemeClr val="tx1"/>
                          </a:solidFill>
                          <a:latin typeface="+mn-ea"/>
                          <a:ea typeface="+mn-ea"/>
                        </a:rPr>
                        <a:t>R5.2</a:t>
                      </a:r>
                      <a:r>
                        <a:rPr kumimoji="1" lang="ja-JP" altLang="en-US" sz="1100" b="1" baseline="0" dirty="0" smtClean="0">
                          <a:solidFill>
                            <a:schemeClr val="tx1"/>
                          </a:solidFill>
                          <a:latin typeface="+mn-ea"/>
                          <a:ea typeface="+mn-ea"/>
                        </a:rPr>
                        <a:t>現在））</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■「がん検診の精度管理センター事業」を通じて、市町村向けに研修会を開催したほか、啓発資材作成・提供や個別受診勧奨実施に向けた助言等による支援を実施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AI</a:t>
                      </a:r>
                      <a:r>
                        <a:rPr kumimoji="1" lang="ja-JP" altLang="en-US" sz="1100" b="1" baseline="0" dirty="0" smtClean="0">
                          <a:solidFill>
                            <a:schemeClr val="tx1"/>
                          </a:solidFill>
                          <a:latin typeface="+mn-ea"/>
                          <a:ea typeface="+mn-ea"/>
                        </a:rPr>
                        <a:t>等を活用した受診勧奨ツールの利用を説明会により市町村へ働きかけ（「健康格差解決プログラム（特定健診）」）</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■市町村に対し受診勧奨プロモーションの実施支援を行うとともに、府域全体に向け</a:t>
                      </a:r>
                      <a:r>
                        <a:rPr kumimoji="1" lang="en-US" altLang="ja-JP" sz="1100" b="1" baseline="0" dirty="0" smtClean="0">
                          <a:solidFill>
                            <a:schemeClr val="tx1"/>
                          </a:solidFill>
                          <a:latin typeface="+mn-ea"/>
                          <a:ea typeface="+mn-ea"/>
                        </a:rPr>
                        <a:t>Web</a:t>
                      </a:r>
                      <a:r>
                        <a:rPr kumimoji="1" lang="ja-JP" altLang="en-US" sz="1100" b="1" baseline="0" dirty="0" smtClean="0">
                          <a:solidFill>
                            <a:schemeClr val="tx1"/>
                          </a:solidFill>
                          <a:latin typeface="+mn-ea"/>
                          <a:ea typeface="+mn-ea"/>
                        </a:rPr>
                        <a:t>サイトのバナー広告を活用したプロモーションを実施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■医療保険者と連携し、特定健診・医療費データを収集分析するとともに、保健事業担当者説明会においてデータの読み解きポイントを解説</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職域等における受診促進</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■職域のがん検診実施主体である企業及び保険者に対して、職域の精度管理体制の構築・受診率向上を目的とし、国マニュアルに基づくハンドブック等を作成し普及啓発を実施（経営者向けチラシ（</a:t>
                      </a:r>
                      <a:r>
                        <a:rPr kumimoji="1" lang="en-US" altLang="ja-JP" sz="1100" b="1" baseline="0" dirty="0" smtClean="0">
                          <a:solidFill>
                            <a:schemeClr val="tx1"/>
                          </a:solidFill>
                          <a:latin typeface="+mn-ea"/>
                          <a:ea typeface="+mn-ea"/>
                        </a:rPr>
                        <a:t>2</a:t>
                      </a:r>
                      <a:r>
                        <a:rPr kumimoji="1" lang="ja-JP" altLang="en-US" sz="1100" b="1" baseline="0" dirty="0" smtClean="0">
                          <a:solidFill>
                            <a:schemeClr val="tx1"/>
                          </a:solidFill>
                          <a:latin typeface="+mn-ea"/>
                          <a:ea typeface="+mn-ea"/>
                        </a:rPr>
                        <a:t>万事業者）、健康管理担当者向けハンドブック（</a:t>
                      </a:r>
                      <a:r>
                        <a:rPr kumimoji="1" lang="en-US" altLang="ja-JP" sz="1100" b="1" baseline="0" dirty="0" smtClean="0">
                          <a:solidFill>
                            <a:schemeClr val="tx1"/>
                          </a:solidFill>
                          <a:latin typeface="+mn-ea"/>
                          <a:ea typeface="+mn-ea"/>
                        </a:rPr>
                        <a:t>223</a:t>
                      </a:r>
                      <a:r>
                        <a:rPr kumimoji="1" lang="ja-JP" altLang="en-US" sz="1100" b="1" baseline="0" dirty="0" smtClean="0">
                          <a:solidFill>
                            <a:schemeClr val="tx1"/>
                          </a:solidFill>
                          <a:latin typeface="+mn-ea"/>
                          <a:ea typeface="+mn-ea"/>
                        </a:rPr>
                        <a:t>機関　保険者中心）、動画・ＨＰの作成）</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■保険者協議会において、研修会やホームページで</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健活</a:t>
                      </a:r>
                      <a:r>
                        <a:rPr kumimoji="1" lang="en-US" altLang="ja-JP" sz="1100" b="1" baseline="0" dirty="0" smtClean="0">
                          <a:solidFill>
                            <a:schemeClr val="tx1"/>
                          </a:solidFill>
                          <a:latin typeface="+mn-ea"/>
                          <a:ea typeface="+mn-ea"/>
                        </a:rPr>
                        <a:t>10』</a:t>
                      </a:r>
                      <a:r>
                        <a:rPr kumimoji="1" lang="ja-JP" altLang="en-US" sz="1100" b="1" baseline="0" dirty="0" smtClean="0">
                          <a:solidFill>
                            <a:schemeClr val="tx1"/>
                          </a:solidFill>
                          <a:latin typeface="+mn-ea"/>
                          <a:ea typeface="+mn-ea"/>
                        </a:rPr>
                        <a:t>を活用し、健康づくりの啓発を実施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■民間企業等（生保会社等）との連携により、がん検診受診推進員を活用したがん検診の普及（連携企業</a:t>
                      </a:r>
                      <a:r>
                        <a:rPr kumimoji="1" lang="en-US" altLang="ja-JP" sz="1100" b="1" baseline="0" dirty="0" smtClean="0">
                          <a:solidFill>
                            <a:schemeClr val="tx1"/>
                          </a:solidFill>
                          <a:latin typeface="+mn-ea"/>
                          <a:ea typeface="+mn-ea"/>
                        </a:rPr>
                        <a:t>11</a:t>
                      </a:r>
                      <a:r>
                        <a:rPr kumimoji="1" lang="ja-JP" altLang="en-US" sz="1100" b="1" baseline="0" dirty="0" smtClean="0">
                          <a:solidFill>
                            <a:schemeClr val="tx1"/>
                          </a:solidFill>
                          <a:latin typeface="+mn-ea"/>
                          <a:ea typeface="+mn-ea"/>
                        </a:rPr>
                        <a:t>社）</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i="0" u="sng" baseline="0" dirty="0" smtClean="0">
                          <a:solidFill>
                            <a:schemeClr val="tx1"/>
                          </a:solidFill>
                          <a:latin typeface="+mn-ea"/>
                          <a:ea typeface="+mn-ea"/>
                        </a:rPr>
                        <a:t>医療保険者等における受診促進</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■府の健康づくり施策と医療保険者の取組みとの連携を図るため、国民健康保険団体連合会との共同により、大阪府保険者協議会の事務局を運営</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■保健指導の技術力向上、保健指導プログラムの実践のための研修会を開催</a:t>
                      </a:r>
                    </a:p>
                    <a:p>
                      <a:pPr marL="174625" indent="-174625">
                        <a:lnSpc>
                          <a:spcPct val="100000"/>
                        </a:lnSpc>
                      </a:pPr>
                      <a:r>
                        <a:rPr kumimoji="1" lang="ja-JP" altLang="en-US" sz="1100" b="1" baseline="0" dirty="0" smtClean="0">
                          <a:solidFill>
                            <a:schemeClr val="tx1"/>
                          </a:solidFill>
                          <a:latin typeface="+mn-ea"/>
                          <a:ea typeface="+mn-ea"/>
                        </a:rPr>
                        <a:t>■がん検診と特定健診の同時受診等、身近に受診できる機会を創出（実施市町村数</a:t>
                      </a:r>
                      <a:r>
                        <a:rPr kumimoji="1" lang="en-US" altLang="ja-JP" sz="1100" b="1" baseline="0" dirty="0" smtClean="0">
                          <a:solidFill>
                            <a:schemeClr val="tx1"/>
                          </a:solidFill>
                          <a:latin typeface="+mn-ea"/>
                          <a:ea typeface="+mn-ea"/>
                        </a:rPr>
                        <a:t>34</a:t>
                      </a:r>
                      <a:r>
                        <a:rPr kumimoji="1" lang="ja-JP" altLang="en-US" sz="1100" b="1" baseline="0" dirty="0" smtClean="0">
                          <a:solidFill>
                            <a:schemeClr val="tx1"/>
                          </a:solidFill>
                          <a:latin typeface="+mn-ea"/>
                          <a:ea typeface="+mn-ea"/>
                        </a:rPr>
                        <a:t>市町）　</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■市町村や民間企業等との連携により、チラシ配布やオンライン上での講演会等の啓発を通じて、効果的な受診勧奨を実施</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ライフステージに応じた普及啓発</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■市町村における乳幼児健診や学校等を活用した保健指導等の普及啓発を実施</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■府民を対象としたオンラインセミナー「健活おおさかセミナー（全</a:t>
                      </a:r>
                      <a:r>
                        <a:rPr kumimoji="1" lang="en-US" altLang="ja-JP" sz="1100" b="1" baseline="0" dirty="0" smtClean="0">
                          <a:solidFill>
                            <a:schemeClr val="tx1"/>
                          </a:solidFill>
                          <a:latin typeface="+mn-ea"/>
                          <a:ea typeface="+mn-ea"/>
                        </a:rPr>
                        <a:t>6</a:t>
                      </a:r>
                      <a:r>
                        <a:rPr kumimoji="1" lang="ja-JP" altLang="en-US" sz="1100" b="1" baseline="0" dirty="0" smtClean="0">
                          <a:solidFill>
                            <a:schemeClr val="tx1"/>
                          </a:solidFill>
                          <a:latin typeface="+mn-ea"/>
                          <a:ea typeface="+mn-ea"/>
                        </a:rPr>
                        <a:t>回・オンデマンド配信に加え全回を見逃し配信）」を開催。うち</a:t>
                      </a:r>
                      <a:r>
                        <a:rPr kumimoji="1" lang="en-US" altLang="ja-JP" sz="1100" b="1" baseline="0" dirty="0" smtClean="0">
                          <a:solidFill>
                            <a:schemeClr val="tx1"/>
                          </a:solidFill>
                          <a:latin typeface="+mn-ea"/>
                          <a:ea typeface="+mn-ea"/>
                        </a:rPr>
                        <a:t>1</a:t>
                      </a:r>
                      <a:r>
                        <a:rPr kumimoji="1" lang="ja-JP" altLang="en-US" sz="1100" b="1" baseline="0" dirty="0" smtClean="0">
                          <a:solidFill>
                            <a:schemeClr val="tx1"/>
                          </a:solidFill>
                          <a:latin typeface="+mn-ea"/>
                          <a:ea typeface="+mn-ea"/>
                        </a:rPr>
                        <a:t>回を「けんしん」をテーマに実施（</a:t>
                      </a:r>
                      <a:r>
                        <a:rPr kumimoji="1" lang="en-US" altLang="ja-JP" sz="1100" b="1" baseline="0" dirty="0" smtClean="0">
                          <a:solidFill>
                            <a:schemeClr val="tx1"/>
                          </a:solidFill>
                          <a:latin typeface="+mn-ea"/>
                          <a:ea typeface="+mn-ea"/>
                        </a:rPr>
                        <a:t>10/14</a:t>
                      </a: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10/30</a:t>
                      </a:r>
                      <a:r>
                        <a:rPr kumimoji="1" lang="ja-JP" altLang="en-US" sz="1100" b="1" baseline="0" dirty="0" smtClean="0">
                          <a:solidFill>
                            <a:schemeClr val="tx1"/>
                          </a:solidFill>
                          <a:latin typeface="+mn-ea"/>
                          <a:ea typeface="+mn-ea"/>
                        </a:rPr>
                        <a:t>）</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grpSp>
        <p:nvGrpSpPr>
          <p:cNvPr id="22" name="グループ化 21"/>
          <p:cNvGrpSpPr/>
          <p:nvPr/>
        </p:nvGrpSpPr>
        <p:grpSpPr>
          <a:xfrm>
            <a:off x="586435" y="3535158"/>
            <a:ext cx="792000" cy="720000"/>
            <a:chOff x="-2122749" y="3293333"/>
            <a:chExt cx="792000" cy="720000"/>
          </a:xfrm>
        </p:grpSpPr>
        <p:sp>
          <p:nvSpPr>
            <p:cNvPr id="23" name="角丸四角形 22"/>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smtClean="0">
                  <a:ln w="0"/>
                  <a:solidFill>
                    <a:srgbClr val="193F61"/>
                  </a:solidFill>
                  <a:latin typeface="+mn-ea"/>
                </a:rPr>
                <a:t>本年度評価</a:t>
              </a:r>
              <a:endParaRPr kumimoji="1" lang="en-US" altLang="ja-JP" sz="1100" b="1" spc="-100" dirty="0" smtClean="0">
                <a:ln w="0"/>
                <a:solidFill>
                  <a:srgbClr val="193F61"/>
                </a:solidFill>
                <a:latin typeface="+mn-ea"/>
              </a:endParaRPr>
            </a:p>
            <a:p>
              <a:pPr algn="ctr"/>
              <a:endParaRPr kumimoji="1" lang="en-US" altLang="ja-JP" sz="500" b="1" spc="-100" dirty="0" smtClean="0">
                <a:ln w="0"/>
                <a:solidFill>
                  <a:srgbClr val="193F61"/>
                </a:solidFill>
                <a:latin typeface="+mn-ea"/>
              </a:endParaRPr>
            </a:p>
            <a:p>
              <a:pPr algn="ctr">
                <a:lnSpc>
                  <a:spcPts val="1600"/>
                </a:lnSpc>
              </a:pPr>
              <a:r>
                <a:rPr kumimoji="1" lang="ja-JP" altLang="en-US" sz="1400" b="1" spc="-100" dirty="0" smtClean="0">
                  <a:ln w="0"/>
                  <a:solidFill>
                    <a:srgbClr val="193F61"/>
                  </a:solidFill>
                  <a:latin typeface="+mn-ea"/>
                </a:rPr>
                <a:t>概ね</a:t>
              </a:r>
              <a:endParaRPr kumimoji="1" lang="en-US" altLang="ja-JP" sz="1400" b="1" spc="-100" dirty="0" smtClean="0">
                <a:ln w="0"/>
                <a:solidFill>
                  <a:srgbClr val="193F61"/>
                </a:solidFill>
                <a:latin typeface="+mn-ea"/>
              </a:endParaRPr>
            </a:p>
            <a:p>
              <a:pPr algn="ctr">
                <a:lnSpc>
                  <a:spcPts val="1600"/>
                </a:lnSpc>
              </a:pPr>
              <a:r>
                <a:rPr kumimoji="1" lang="ja-JP" altLang="en-US" sz="1400" b="1" spc="-250" dirty="0" smtClean="0">
                  <a:ln w="0"/>
                  <a:solidFill>
                    <a:srgbClr val="193F61"/>
                  </a:solidFill>
                  <a:latin typeface="+mn-ea"/>
                </a:rPr>
                <a:t>予定</a:t>
              </a:r>
              <a:r>
                <a:rPr kumimoji="1" lang="ja-JP" altLang="en-US" sz="1400" b="1" spc="-350" dirty="0" smtClean="0">
                  <a:ln w="0"/>
                  <a:solidFill>
                    <a:srgbClr val="193F61"/>
                  </a:solidFill>
                  <a:latin typeface="+mn-ea"/>
                </a:rPr>
                <a:t>どおり</a:t>
              </a:r>
              <a:endParaRPr kumimoji="1" lang="ja-JP" altLang="en-US" sz="1400" b="1" spc="-350" dirty="0">
                <a:ln w="0"/>
                <a:solidFill>
                  <a:srgbClr val="193F61"/>
                </a:solidFill>
                <a:latin typeface="+mn-ea"/>
              </a:endParaRPr>
            </a:p>
          </p:txBody>
        </p:sp>
        <p:cxnSp>
          <p:nvCxnSpPr>
            <p:cNvPr id="24" name="直線コネクタ 23"/>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22</a:t>
            </a:fld>
            <a:endParaRPr kumimoji="1" lang="ja-JP" altLang="en-US"/>
          </a:p>
        </p:txBody>
      </p:sp>
    </p:spTree>
    <p:extLst>
      <p:ext uri="{BB962C8B-B14F-4D97-AF65-F5344CB8AC3E}">
        <p14:creationId xmlns:p14="http://schemas.microsoft.com/office/powerpoint/2010/main" val="31249628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3580478097"/>
              </p:ext>
            </p:extLst>
          </p:nvPr>
        </p:nvGraphicFramePr>
        <p:xfrm>
          <a:off x="477311" y="434454"/>
          <a:ext cx="8928000" cy="3310986"/>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9429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■アスマイル登録者数のさらなる増加　　　■特定健診受診率の向上</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■民間企業等との連携による職域等におけるがん検診の受診促進</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■アスマイルにおいて、参加者数</a:t>
                      </a:r>
                      <a:r>
                        <a:rPr kumimoji="1" lang="en-US" altLang="ja-JP" sz="1100" b="1" baseline="0" dirty="0" smtClean="0">
                          <a:solidFill>
                            <a:schemeClr val="tx1"/>
                          </a:solidFill>
                          <a:latin typeface="+mn-ea"/>
                          <a:ea typeface="+mn-ea"/>
                        </a:rPr>
                        <a:t>50</a:t>
                      </a:r>
                      <a:r>
                        <a:rPr kumimoji="1" lang="ja-JP" altLang="en-US" sz="1100" b="1" baseline="0" dirty="0" smtClean="0">
                          <a:solidFill>
                            <a:schemeClr val="tx1"/>
                          </a:solidFill>
                          <a:latin typeface="+mn-ea"/>
                          <a:ea typeface="+mn-ea"/>
                        </a:rPr>
                        <a:t>万人達成に向けたより魅力的なコンテンツを提供</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■動画等啓発資材を活用した職域のがん検診普及啓発</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■中小企業に健康経営セミナー等を通じて受診の啓発を実施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■民間企業等と連携したがん検診受診推進員養成のほか、大学生・社会人向けセミナーを開催して検診の必要性を周知</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136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smtClean="0">
                          <a:solidFill>
                            <a:schemeClr val="tx1"/>
                          </a:solidFill>
                          <a:latin typeface="+mn-ea"/>
                          <a:ea typeface="+mn-ea"/>
                        </a:rPr>
                        <a:t>がん検診普及事業（</a:t>
                      </a:r>
                      <a:r>
                        <a:rPr kumimoji="1" lang="en-US" altLang="ja-JP" sz="1100" baseline="0" dirty="0" smtClean="0">
                          <a:solidFill>
                            <a:schemeClr val="tx1"/>
                          </a:solidFill>
                          <a:latin typeface="+mn-ea"/>
                          <a:ea typeface="+mn-ea"/>
                        </a:rPr>
                        <a:t>1,504</a:t>
                      </a:r>
                      <a:r>
                        <a:rPr kumimoji="1" lang="ja-JP" altLang="en-US" sz="1100" baseline="0" dirty="0" smtClean="0">
                          <a:solidFill>
                            <a:schemeClr val="tx1"/>
                          </a:solidFill>
                          <a:latin typeface="+mn-ea"/>
                          <a:ea typeface="+mn-ea"/>
                        </a:rPr>
                        <a:t>千円）、がん検診精度管理委託事業（</a:t>
                      </a:r>
                      <a:r>
                        <a:rPr kumimoji="1" lang="en-US" altLang="ja-JP" sz="1100" baseline="0" dirty="0" smtClean="0">
                          <a:solidFill>
                            <a:schemeClr val="tx1"/>
                          </a:solidFill>
                          <a:latin typeface="+mn-ea"/>
                          <a:ea typeface="+mn-ea"/>
                        </a:rPr>
                        <a:t>57,354</a:t>
                      </a:r>
                      <a:r>
                        <a:rPr kumimoji="1" lang="ja-JP" altLang="en-US" sz="1100" baseline="0" dirty="0" smtClean="0">
                          <a:solidFill>
                            <a:schemeClr val="tx1"/>
                          </a:solidFill>
                          <a:latin typeface="+mn-ea"/>
                          <a:ea typeface="+mn-ea"/>
                        </a:rPr>
                        <a:t>千円）、組織型検診体制推進事業（</a:t>
                      </a:r>
                      <a:r>
                        <a:rPr kumimoji="1" lang="en-US" altLang="ja-JP" sz="1100" baseline="0" dirty="0" smtClean="0">
                          <a:solidFill>
                            <a:schemeClr val="tx1"/>
                          </a:solidFill>
                          <a:latin typeface="+mn-ea"/>
                          <a:ea typeface="+mn-ea"/>
                        </a:rPr>
                        <a:t>10,951</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aseline="0" dirty="0" smtClean="0">
                          <a:solidFill>
                            <a:schemeClr val="tx1"/>
                          </a:solidFill>
                          <a:latin typeface="+mn-ea"/>
                          <a:ea typeface="+mn-ea"/>
                        </a:rPr>
                        <a:t>大阪府健康づくり支援プラットフォーム整備等事業（</a:t>
                      </a:r>
                      <a:r>
                        <a:rPr kumimoji="1" lang="en-US" altLang="ja-JP" sz="1100" baseline="0" dirty="0" smtClean="0">
                          <a:solidFill>
                            <a:schemeClr val="tx1"/>
                          </a:solidFill>
                          <a:latin typeface="+mn-ea"/>
                          <a:ea typeface="+mn-ea"/>
                        </a:rPr>
                        <a:t>452,000</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aseline="0" dirty="0" smtClean="0">
                          <a:solidFill>
                            <a:schemeClr val="tx1"/>
                          </a:solidFill>
                          <a:latin typeface="+mn-ea"/>
                          <a:ea typeface="+mn-ea"/>
                        </a:rPr>
                        <a:t>健康格差の解決プログラム促進事業（</a:t>
                      </a:r>
                      <a:r>
                        <a:rPr kumimoji="1" lang="en-US" altLang="ja-JP" sz="1100" baseline="0" dirty="0" smtClean="0">
                          <a:solidFill>
                            <a:schemeClr val="tx1"/>
                          </a:solidFill>
                          <a:latin typeface="+mn-ea"/>
                          <a:ea typeface="+mn-ea"/>
                        </a:rPr>
                        <a:t>36,376</a:t>
                      </a:r>
                      <a:r>
                        <a:rPr kumimoji="1" lang="ja-JP" altLang="en-US" sz="1100" baseline="0" dirty="0" smtClean="0">
                          <a:solidFill>
                            <a:schemeClr val="tx1"/>
                          </a:solidFill>
                          <a:latin typeface="+mn-ea"/>
                          <a:ea typeface="+mn-ea"/>
                        </a:rPr>
                        <a:t>千円の内数）、大阪がん循環器病予防センター事業（</a:t>
                      </a:r>
                      <a:r>
                        <a:rPr kumimoji="1" lang="en-US" altLang="ja-JP" sz="1100" baseline="0" dirty="0" smtClean="0">
                          <a:solidFill>
                            <a:schemeClr val="tx1"/>
                          </a:solidFill>
                          <a:latin typeface="+mn-ea"/>
                          <a:ea typeface="+mn-ea"/>
                        </a:rPr>
                        <a:t>102,744</a:t>
                      </a:r>
                      <a:r>
                        <a:rPr kumimoji="1" lang="ja-JP" altLang="en-US" sz="1100" baseline="0" dirty="0" smtClean="0">
                          <a:solidFill>
                            <a:schemeClr val="tx1"/>
                          </a:solidFill>
                          <a:latin typeface="+mn-ea"/>
                          <a:ea typeface="+mn-ea"/>
                        </a:rPr>
                        <a:t>千円の内数）、</a:t>
                      </a:r>
                      <a:endParaRPr kumimoji="1" lang="en-US" altLang="ja-JP" sz="1100" baseline="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aseline="0" dirty="0" smtClean="0">
                          <a:solidFill>
                            <a:schemeClr val="tx1"/>
                          </a:solidFill>
                          <a:latin typeface="+mn-ea"/>
                          <a:ea typeface="+mn-ea"/>
                        </a:rPr>
                        <a:t>がん検診受診率向上事業（</a:t>
                      </a:r>
                      <a:r>
                        <a:rPr kumimoji="1" lang="en-US" altLang="ja-JP" sz="1100" baseline="0" dirty="0" smtClean="0">
                          <a:solidFill>
                            <a:schemeClr val="tx1"/>
                          </a:solidFill>
                          <a:latin typeface="+mn-ea"/>
                          <a:ea typeface="+mn-ea"/>
                        </a:rPr>
                        <a:t>12,314</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国保ヘルスアップ支援事業［市町村保健事業への介入支援事業（</a:t>
                      </a:r>
                      <a:r>
                        <a:rPr kumimoji="1" lang="en-US" altLang="ja-JP" sz="1100" baseline="0" dirty="0" smtClean="0">
                          <a:solidFill>
                            <a:schemeClr val="tx1"/>
                          </a:solidFill>
                          <a:latin typeface="+mn-ea"/>
                          <a:ea typeface="+mn-ea"/>
                        </a:rPr>
                        <a:t>8,489</a:t>
                      </a:r>
                      <a:r>
                        <a:rPr kumimoji="1" lang="ja-JP" altLang="en-US" sz="1100" baseline="0" dirty="0" smtClean="0">
                          <a:solidFill>
                            <a:schemeClr val="tx1"/>
                          </a:solidFill>
                          <a:latin typeface="+mn-ea"/>
                          <a:ea typeface="+mn-ea"/>
                        </a:rPr>
                        <a:t>千円）、対象者の実態や実情に応じた効果的なプロモーションの確立事業</a:t>
                      </a:r>
                      <a:r>
                        <a:rPr kumimoji="1" lang="en-US" altLang="ja-JP" sz="1100" baseline="0" dirty="0" smtClean="0">
                          <a:solidFill>
                            <a:schemeClr val="tx1"/>
                          </a:solidFill>
                          <a:latin typeface="+mn-ea"/>
                          <a:ea typeface="+mn-ea"/>
                        </a:rPr>
                        <a:t>]</a:t>
                      </a:r>
                      <a:r>
                        <a:rPr kumimoji="1" lang="ja-JP" altLang="en-US" sz="1100" baseline="0" dirty="0" smtClean="0">
                          <a:solidFill>
                            <a:schemeClr val="tx1"/>
                          </a:solidFill>
                          <a:latin typeface="+mn-ea"/>
                          <a:ea typeface="+mn-ea"/>
                        </a:rPr>
                        <a:t>（</a:t>
                      </a:r>
                      <a:r>
                        <a:rPr kumimoji="1" lang="en-US" altLang="ja-JP" sz="1100" baseline="0" dirty="0" smtClean="0">
                          <a:solidFill>
                            <a:schemeClr val="tx1"/>
                          </a:solidFill>
                          <a:latin typeface="+mn-ea"/>
                          <a:ea typeface="+mn-ea"/>
                        </a:rPr>
                        <a:t>17,450</a:t>
                      </a:r>
                      <a:r>
                        <a:rPr kumimoji="1" lang="ja-JP" altLang="en-US" sz="1100" baseline="0" dirty="0" smtClean="0">
                          <a:solidFill>
                            <a:schemeClr val="tx1"/>
                          </a:solidFill>
                          <a:latin typeface="+mn-ea"/>
                          <a:ea typeface="+mn-ea"/>
                        </a:rPr>
                        <a:t>千円）、地域と医師会との連携強化事業（</a:t>
                      </a:r>
                      <a:r>
                        <a:rPr kumimoji="1" lang="en-US" altLang="ja-JP" sz="1100" baseline="0" dirty="0" smtClean="0">
                          <a:solidFill>
                            <a:schemeClr val="tx1"/>
                          </a:solidFill>
                          <a:latin typeface="+mn-ea"/>
                          <a:ea typeface="+mn-ea"/>
                        </a:rPr>
                        <a:t>10,000</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23</a:t>
            </a:fld>
            <a:endParaRPr kumimoji="1" lang="ja-JP" altLang="en-US"/>
          </a:p>
        </p:txBody>
      </p:sp>
    </p:spTree>
    <p:extLst>
      <p:ext uri="{BB962C8B-B14F-4D97-AF65-F5344CB8AC3E}">
        <p14:creationId xmlns:p14="http://schemas.microsoft.com/office/powerpoint/2010/main" val="34262535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24</a:t>
            </a:fld>
            <a:endParaRPr kumimoji="1" lang="ja-JP" altLang="en-US"/>
          </a:p>
        </p:txBody>
      </p:sp>
    </p:spTree>
    <p:extLst>
      <p:ext uri="{BB962C8B-B14F-4D97-AF65-F5344CB8AC3E}">
        <p14:creationId xmlns:p14="http://schemas.microsoft.com/office/powerpoint/2010/main" val="9375818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２　生活習慣病の早期発見・重症化予防</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777702"/>
            <a:ext cx="5400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（２）重症化予防</a:t>
            </a:r>
            <a:r>
              <a:rPr kumimoji="1" lang="ja-JP" altLang="en-US" sz="2000" b="1" dirty="0" smtClean="0">
                <a:solidFill>
                  <a:schemeClr val="bg1"/>
                </a:solidFill>
              </a:rPr>
              <a:t>　</a:t>
            </a:r>
            <a:r>
              <a:rPr kumimoji="1" lang="ja-JP" altLang="en-US" sz="1600" b="1" dirty="0" smtClean="0">
                <a:solidFill>
                  <a:schemeClr val="bg1"/>
                </a:solidFill>
              </a:rPr>
              <a:t>計画 </a:t>
            </a:r>
            <a:r>
              <a:rPr kumimoji="1" lang="en-US" altLang="ja-JP" sz="1600" b="1" dirty="0" smtClean="0">
                <a:solidFill>
                  <a:schemeClr val="bg1"/>
                </a:solidFill>
              </a:rPr>
              <a:t>P.62-63</a:t>
            </a:r>
            <a:endParaRPr kumimoji="1" lang="en-US" altLang="ja-JP" sz="1600" b="1" dirty="0">
              <a:solidFill>
                <a:schemeClr val="bg1"/>
              </a:solidFill>
            </a:endParaRPr>
          </a:p>
        </p:txBody>
      </p:sp>
      <p:sp>
        <p:nvSpPr>
          <p:cNvPr id="17" name="正方形/長方形 16"/>
          <p:cNvSpPr/>
          <p:nvPr/>
        </p:nvSpPr>
        <p:spPr>
          <a:xfrm>
            <a:off x="363222" y="2248447"/>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559542"/>
            <a:ext cx="8856000" cy="504000"/>
          </a:xfrm>
          <a:prstGeom prst="rect">
            <a:avLst/>
          </a:prstGeom>
        </p:spPr>
        <p:txBody>
          <a:bodyPr wrap="square" lIns="36000" tIns="72000" rIns="36000" bIns="36000">
            <a:noAutofit/>
          </a:bodyPr>
          <a:lstStyle/>
          <a:p>
            <a:r>
              <a:rPr lang="ja-JP" altLang="en-US" sz="1200" b="1" dirty="0">
                <a:latin typeface="+mn-ea"/>
              </a:rPr>
              <a:t>▽</a:t>
            </a:r>
            <a:r>
              <a:rPr lang="ja-JP" altLang="en-US" sz="1200" b="1" dirty="0" err="1">
                <a:latin typeface="+mn-ea"/>
              </a:rPr>
              <a:t>けん</a:t>
            </a:r>
            <a:r>
              <a:rPr lang="ja-JP" altLang="en-US" sz="1200" b="1" dirty="0">
                <a:latin typeface="+mn-ea"/>
              </a:rPr>
              <a:t>しんの結果、疾患（高血圧・メタボリックシンドローム、糖尿病・脂質異常症等）が見つかった場合、速やかに医療</a:t>
            </a:r>
            <a:r>
              <a:rPr lang="ja-JP" altLang="en-US" sz="1200" b="1" dirty="0" smtClean="0">
                <a:latin typeface="+mn-ea"/>
              </a:rPr>
              <a:t>機関</a:t>
            </a:r>
            <a:endParaRPr lang="en-US" altLang="ja-JP" sz="1200" b="1" dirty="0" smtClean="0">
              <a:latin typeface="+mn-ea"/>
            </a:endParaRPr>
          </a:p>
          <a:p>
            <a:r>
              <a:rPr lang="ja-JP" altLang="en-US" sz="1200" b="1" dirty="0">
                <a:latin typeface="+mn-ea"/>
              </a:rPr>
              <a:t>　</a:t>
            </a:r>
            <a:r>
              <a:rPr lang="ja-JP" altLang="en-US" sz="1200" b="1" dirty="0" smtClean="0">
                <a:latin typeface="+mn-ea"/>
              </a:rPr>
              <a:t>を</a:t>
            </a:r>
            <a:r>
              <a:rPr lang="ja-JP" altLang="en-US" sz="1200" b="1" dirty="0">
                <a:latin typeface="+mn-ea"/>
              </a:rPr>
              <a:t>受診するとともに、疾患に応じて継続的な治療を受けます。</a:t>
            </a:r>
          </a:p>
        </p:txBody>
      </p:sp>
      <p:sp>
        <p:nvSpPr>
          <p:cNvPr id="24" name="正方形/長方形 23"/>
          <p:cNvSpPr/>
          <p:nvPr/>
        </p:nvSpPr>
        <p:spPr>
          <a:xfrm>
            <a:off x="363222" y="3223513"/>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行政等が取り組む数値目標</a:t>
            </a:r>
            <a:r>
              <a:rPr lang="en-US" altLang="ja-JP" sz="1600" b="1" dirty="0" smtClean="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2483535687"/>
              </p:ext>
            </p:extLst>
          </p:nvPr>
        </p:nvGraphicFramePr>
        <p:xfrm>
          <a:off x="532234" y="3585676"/>
          <a:ext cx="8820000" cy="12576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060000">
                  <a:extLst>
                    <a:ext uri="{9D8B030D-6E8A-4147-A177-3AD203B41FA5}">
                      <a16:colId xmlns:a16="http://schemas.microsoft.com/office/drawing/2014/main" val="20001"/>
                    </a:ext>
                  </a:extLst>
                </a:gridCol>
                <a:gridCol w="1980000">
                  <a:extLst>
                    <a:ext uri="{9D8B030D-6E8A-4147-A177-3AD203B41FA5}">
                      <a16:colId xmlns:a16="http://schemas.microsoft.com/office/drawing/2014/main" val="1104546935"/>
                    </a:ext>
                  </a:extLst>
                </a:gridCol>
                <a:gridCol w="1980000">
                  <a:extLst>
                    <a:ext uri="{9D8B030D-6E8A-4147-A177-3AD203B41FA5}">
                      <a16:colId xmlns:a16="http://schemas.microsoft.com/office/drawing/2014/main" val="20002"/>
                    </a:ext>
                  </a:extLst>
                </a:gridCol>
                <a:gridCol w="1440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mn-cs"/>
                        </a:rPr>
                        <a:t>22</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生活習慣による疾患（高血圧・糖尿病等）に係る未治療者の割合（☆）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smtClean="0">
                          <a:solidFill>
                            <a:schemeClr val="tx1"/>
                          </a:solidFill>
                          <a:effectLst/>
                          <a:latin typeface="+mn-ea"/>
                          <a:ea typeface="+mn-ea"/>
                        </a:rPr>
                        <a:t>高血圧</a:t>
                      </a:r>
                      <a:r>
                        <a:rPr lang="en-US" altLang="ja-JP" sz="1200" b="1" dirty="0" smtClean="0">
                          <a:solidFill>
                            <a:schemeClr val="tx1"/>
                          </a:solidFill>
                          <a:effectLst/>
                          <a:latin typeface="+mn-ea"/>
                          <a:ea typeface="+mn-ea"/>
                        </a:rPr>
                        <a:t>38.0%</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H26</a:t>
                      </a:r>
                      <a:r>
                        <a:rPr lang="ja-JP" altLang="en-US" sz="1200" b="1" dirty="0" smtClean="0">
                          <a:solidFill>
                            <a:schemeClr val="tx1"/>
                          </a:solidFill>
                          <a:effectLst/>
                          <a:latin typeface="+mn-ea"/>
                          <a:ea typeface="+mn-ea"/>
                        </a:rPr>
                        <a:t>）</a:t>
                      </a:r>
                      <a:endParaRPr lang="en-US" altLang="ja-JP" sz="1200" b="1" dirty="0" smtClean="0">
                        <a:solidFill>
                          <a:schemeClr val="tx1"/>
                        </a:solidFill>
                        <a:effectLst/>
                        <a:latin typeface="+mn-ea"/>
                        <a:ea typeface="+mn-ea"/>
                      </a:endParaRPr>
                    </a:p>
                    <a:p>
                      <a:pPr algn="ctr" fontAlgn="auto">
                        <a:lnSpc>
                          <a:spcPts val="1600"/>
                        </a:lnSpc>
                        <a:spcAft>
                          <a:spcPts val="0"/>
                        </a:spcAft>
                      </a:pPr>
                      <a:r>
                        <a:rPr lang="ja-JP" altLang="en-US" sz="1200" b="1" dirty="0" smtClean="0">
                          <a:solidFill>
                            <a:schemeClr val="tx1"/>
                          </a:solidFill>
                          <a:effectLst/>
                          <a:latin typeface="+mn-ea"/>
                          <a:ea typeface="+mn-ea"/>
                        </a:rPr>
                        <a:t>糖尿病</a:t>
                      </a:r>
                      <a:r>
                        <a:rPr lang="en-US" altLang="ja-JP" sz="1200" b="1" dirty="0" smtClean="0">
                          <a:solidFill>
                            <a:schemeClr val="tx1"/>
                          </a:solidFill>
                          <a:effectLst/>
                          <a:latin typeface="+mn-ea"/>
                          <a:ea typeface="+mn-ea"/>
                        </a:rPr>
                        <a:t>36.0%</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H26</a:t>
                      </a:r>
                      <a:r>
                        <a:rPr lang="ja-JP" altLang="en-US" sz="1200" b="1" dirty="0" smtClean="0">
                          <a:solidFill>
                            <a:schemeClr val="tx1"/>
                          </a:solidFill>
                          <a:effectLst/>
                          <a:latin typeface="+mn-ea"/>
                          <a:ea typeface="+mn-ea"/>
                        </a:rPr>
                        <a:t>）</a:t>
                      </a:r>
                      <a:endParaRPr lang="en-US" altLang="ja-JP" sz="1200" b="1" dirty="0" smtClean="0">
                        <a:solidFill>
                          <a:schemeClr val="tx1"/>
                        </a:solidFill>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200" b="1" dirty="0" smtClean="0">
                          <a:solidFill>
                            <a:schemeClr val="tx1"/>
                          </a:solidFill>
                          <a:effectLst/>
                          <a:latin typeface="+mn-ea"/>
                          <a:ea typeface="+mn-ea"/>
                        </a:rPr>
                        <a:t>脂質異常症</a:t>
                      </a:r>
                      <a:r>
                        <a:rPr lang="en-US" altLang="ja-JP" sz="1200" b="1" dirty="0" smtClean="0">
                          <a:solidFill>
                            <a:schemeClr val="tx1"/>
                          </a:solidFill>
                          <a:effectLst/>
                          <a:latin typeface="+mn-ea"/>
                          <a:ea typeface="+mn-ea"/>
                        </a:rPr>
                        <a:t>78.2%</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H26</a:t>
                      </a:r>
                      <a:r>
                        <a:rPr lang="ja-JP" altLang="en-US" sz="1200" b="1" dirty="0" smtClean="0">
                          <a:solidFill>
                            <a:schemeClr val="tx1"/>
                          </a:solidFill>
                          <a:effectLst/>
                          <a:latin typeface="+mn-ea"/>
                          <a:ea typeface="+mn-ea"/>
                        </a:rPr>
                        <a:t>）</a:t>
                      </a:r>
                      <a:endParaRPr lang="en-US" altLang="ja-JP" sz="1200" b="1" dirty="0" smtClean="0">
                        <a:solidFill>
                          <a:schemeClr val="tx1"/>
                        </a:solidFill>
                        <a:effectLst/>
                        <a:latin typeface="+mn-ea"/>
                        <a:ea typeface="+mn-ea"/>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smtClean="0">
                          <a:solidFill>
                            <a:schemeClr val="tx1"/>
                          </a:solidFill>
                          <a:effectLst/>
                          <a:latin typeface="+mn-ea"/>
                          <a:ea typeface="+mn-ea"/>
                        </a:rPr>
                        <a:t>高血圧</a:t>
                      </a:r>
                      <a:r>
                        <a:rPr lang="en-US" altLang="ja-JP" sz="1200" b="1" dirty="0" smtClean="0">
                          <a:solidFill>
                            <a:schemeClr val="tx1"/>
                          </a:solidFill>
                          <a:effectLst/>
                          <a:latin typeface="+mn-ea"/>
                          <a:ea typeface="+mn-ea"/>
                        </a:rPr>
                        <a:t>42.1%</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H29</a:t>
                      </a:r>
                      <a:r>
                        <a:rPr lang="ja-JP" altLang="en-US" sz="1200" b="1" dirty="0" smtClean="0">
                          <a:solidFill>
                            <a:schemeClr val="tx1"/>
                          </a:solidFill>
                          <a:effectLst/>
                          <a:latin typeface="+mn-ea"/>
                          <a:ea typeface="+mn-ea"/>
                        </a:rPr>
                        <a:t>）</a:t>
                      </a:r>
                      <a:endParaRPr lang="en-US" altLang="ja-JP" sz="1200" b="1" dirty="0" smtClean="0">
                        <a:solidFill>
                          <a:schemeClr val="tx1"/>
                        </a:solidFill>
                        <a:effectLst/>
                        <a:latin typeface="+mn-ea"/>
                        <a:ea typeface="+mn-ea"/>
                      </a:endParaRPr>
                    </a:p>
                    <a:p>
                      <a:pPr algn="ctr" fontAlgn="auto">
                        <a:lnSpc>
                          <a:spcPts val="1600"/>
                        </a:lnSpc>
                        <a:spcAft>
                          <a:spcPts val="0"/>
                        </a:spcAft>
                      </a:pPr>
                      <a:r>
                        <a:rPr lang="ja-JP" altLang="en-US" sz="1200" b="1" dirty="0" smtClean="0">
                          <a:solidFill>
                            <a:schemeClr val="tx1"/>
                          </a:solidFill>
                          <a:effectLst/>
                          <a:latin typeface="+mn-ea"/>
                          <a:ea typeface="+mn-ea"/>
                        </a:rPr>
                        <a:t>糖尿病</a:t>
                      </a:r>
                      <a:r>
                        <a:rPr lang="en-US" altLang="ja-JP" sz="1200" b="1" dirty="0" smtClean="0">
                          <a:solidFill>
                            <a:schemeClr val="tx1"/>
                          </a:solidFill>
                          <a:effectLst/>
                          <a:latin typeface="+mn-ea"/>
                          <a:ea typeface="+mn-ea"/>
                        </a:rPr>
                        <a:t>36.9%</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H29</a:t>
                      </a:r>
                      <a:r>
                        <a:rPr lang="ja-JP" altLang="en-US" sz="1200" b="1" dirty="0" smtClean="0">
                          <a:solidFill>
                            <a:schemeClr val="tx1"/>
                          </a:solidFill>
                          <a:effectLst/>
                          <a:latin typeface="+mn-ea"/>
                          <a:ea typeface="+mn-ea"/>
                        </a:rPr>
                        <a:t>）</a:t>
                      </a:r>
                      <a:endParaRPr lang="en-US" altLang="ja-JP" sz="1200" b="1" dirty="0" smtClean="0">
                        <a:solidFill>
                          <a:schemeClr val="tx1"/>
                        </a:solidFill>
                        <a:effectLst/>
                        <a:latin typeface="+mn-ea"/>
                        <a:ea typeface="+mn-ea"/>
                      </a:endParaRPr>
                    </a:p>
                    <a:p>
                      <a:pPr algn="ctr" fontAlgn="auto">
                        <a:lnSpc>
                          <a:spcPts val="1600"/>
                        </a:lnSpc>
                        <a:spcAft>
                          <a:spcPts val="0"/>
                        </a:spcAft>
                      </a:pPr>
                      <a:r>
                        <a:rPr lang="ja-JP" altLang="en-US" sz="1200" b="1" dirty="0" smtClean="0">
                          <a:solidFill>
                            <a:schemeClr val="tx1"/>
                          </a:solidFill>
                          <a:effectLst/>
                          <a:latin typeface="+mn-ea"/>
                          <a:ea typeface="+mn-ea"/>
                        </a:rPr>
                        <a:t>脂質異常症</a:t>
                      </a:r>
                      <a:r>
                        <a:rPr lang="en-US" altLang="ja-JP" sz="1200" b="1" dirty="0" smtClean="0">
                          <a:solidFill>
                            <a:schemeClr val="tx1"/>
                          </a:solidFill>
                          <a:effectLst/>
                          <a:latin typeface="+mn-ea"/>
                          <a:ea typeface="+mn-ea"/>
                        </a:rPr>
                        <a:t>72.4%</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H29</a:t>
                      </a:r>
                      <a:r>
                        <a:rPr lang="ja-JP" altLang="en-US" sz="1200" b="1" dirty="0" smtClean="0">
                          <a:solidFill>
                            <a:schemeClr val="tx1"/>
                          </a:solidFill>
                          <a:effectLst/>
                          <a:latin typeface="+mn-ea"/>
                          <a:ea typeface="+mn-ea"/>
                        </a:rPr>
                        <a:t>）</a:t>
                      </a:r>
                      <a:endParaRPr lang="en-US" altLang="ja-JP" sz="1200" b="1" dirty="0" smtClean="0">
                        <a:solidFill>
                          <a:schemeClr val="tx1"/>
                        </a:solidFill>
                        <a:effectLst/>
                        <a:latin typeface="+mn-ea"/>
                        <a:ea typeface="+mn-ea"/>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smtClean="0">
                          <a:solidFill>
                            <a:schemeClr val="tx1"/>
                          </a:solidFill>
                          <a:effectLst/>
                          <a:latin typeface="+mn-ea"/>
                          <a:ea typeface="+mn-ea"/>
                        </a:rPr>
                        <a:t>減少</a:t>
                      </a:r>
                      <a:endParaRPr lang="en-US" altLang="ja-JP" sz="1100" b="1" dirty="0" smtClean="0">
                        <a:solidFill>
                          <a:schemeClr val="tx1"/>
                        </a:solidFill>
                        <a:effectLst/>
                        <a:latin typeface="+mn-ea"/>
                        <a:ea typeface="+mn-ea"/>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23</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特定保健指導の実施率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13.1%</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H27</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游ゴシック" panose="020B0400000000000000" pitchFamily="50" charset="-128"/>
                          <a:ea typeface="+mn-ea"/>
                          <a:cs typeface="HG丸ｺﾞｼｯｸM-PRO"/>
                        </a:rPr>
                        <a:t>20.7%</a:t>
                      </a:r>
                      <a:r>
                        <a:rPr lang="ja-JP" altLang="en-US" sz="1200" b="1" dirty="0" smtClean="0">
                          <a:solidFill>
                            <a:schemeClr val="tx1"/>
                          </a:solidFill>
                          <a:effectLst/>
                          <a:latin typeface="游ゴシック" panose="020B0400000000000000" pitchFamily="50" charset="-128"/>
                          <a:ea typeface="+mn-ea"/>
                          <a:cs typeface="HG丸ｺﾞｼｯｸM-PRO"/>
                        </a:rPr>
                        <a:t>（</a:t>
                      </a:r>
                      <a:r>
                        <a:rPr lang="en-US" altLang="ja-JP" sz="1200" b="1" dirty="0" smtClean="0">
                          <a:solidFill>
                            <a:schemeClr val="tx1"/>
                          </a:solidFill>
                          <a:effectLst/>
                          <a:latin typeface="游ゴシック" panose="020B0400000000000000" pitchFamily="50" charset="-128"/>
                          <a:ea typeface="+mn-ea"/>
                          <a:cs typeface="HG丸ｺﾞｼｯｸM-PRO"/>
                        </a:rPr>
                        <a:t>R2</a:t>
                      </a:r>
                      <a:r>
                        <a:rPr lang="ja-JP" altLang="en-US" sz="1200" b="1" dirty="0" smtClean="0">
                          <a:solidFill>
                            <a:schemeClr val="tx1"/>
                          </a:solidFill>
                          <a:effectLst/>
                          <a:latin typeface="游ゴシック" panose="020B0400000000000000" pitchFamily="50" charset="-128"/>
                          <a:ea typeface="+mn-ea"/>
                          <a:cs typeface="HG丸ｺﾞｼｯｸM-PRO"/>
                        </a:rPr>
                        <a:t>）</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45%</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bl>
          </a:graphicData>
        </a:graphic>
      </p:graphicFrame>
      <p:sp>
        <p:nvSpPr>
          <p:cNvPr id="26" name="正方形/長方形 25"/>
          <p:cNvSpPr/>
          <p:nvPr/>
        </p:nvSpPr>
        <p:spPr>
          <a:xfrm>
            <a:off x="6046918" y="3287953"/>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r>
              <a:rPr lang="ja-JP" altLang="en-US" sz="1100" dirty="0" smtClean="0">
                <a:latin typeface="+mn-ea"/>
              </a:rPr>
              <a:t>）</a:t>
            </a:r>
            <a:endParaRPr lang="ja-JP" altLang="en-US" sz="1100" dirty="0">
              <a:latin typeface="+mn-ea"/>
            </a:endParaRPr>
          </a:p>
        </p:txBody>
      </p:sp>
      <p:graphicFrame>
        <p:nvGraphicFramePr>
          <p:cNvPr id="27" name="表 26"/>
          <p:cNvGraphicFramePr>
            <a:graphicFrameLocks noGrp="1"/>
          </p:cNvGraphicFramePr>
          <p:nvPr>
            <p:extLst>
              <p:ext uri="{D42A27DB-BD31-4B8C-83A1-F6EECF244321}">
                <p14:modId xmlns:p14="http://schemas.microsoft.com/office/powerpoint/2010/main" val="2058175156"/>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smtClean="0">
                          <a:latin typeface="+mn-ea"/>
                          <a:ea typeface="+mn-ea"/>
                        </a:rPr>
                        <a:t>現状･課題</a:t>
                      </a:r>
                      <a:endParaRPr kumimoji="1" lang="en-US" altLang="ja-JP" sz="160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smtClean="0">
                          <a:solidFill>
                            <a:schemeClr val="tx1"/>
                          </a:solidFill>
                          <a:latin typeface="+mn-ea"/>
                          <a:ea typeface="+mn-ea"/>
                        </a:rPr>
                        <a:t>◆ 糖尿病や高血圧、脂質異常症などは未治療者が多い状況にあり、疾患に対する正しい理解促進と重症化予防に向けた継続的な治療等の取組み強化が重要です。</a:t>
                      </a:r>
                    </a:p>
                    <a:p>
                      <a:pPr marL="174625" indent="-174625">
                        <a:lnSpc>
                          <a:spcPct val="100000"/>
                        </a:lnSpc>
                      </a:pPr>
                      <a:endParaRPr kumimoji="1" lang="ja-JP" altLang="en-US" sz="1200" b="1" baseline="0" dirty="0" smtClean="0">
                        <a:solidFill>
                          <a:schemeClr val="tx1"/>
                        </a:solidFill>
                        <a:latin typeface="+mn-ea"/>
                        <a:ea typeface="+mn-ea"/>
                      </a:endParaRPr>
                    </a:p>
                    <a:p>
                      <a:pPr marL="174625" indent="-174625">
                        <a:lnSpc>
                          <a:spcPct val="100000"/>
                        </a:lnSpc>
                      </a:pPr>
                      <a:r>
                        <a:rPr kumimoji="1" lang="ja-JP" altLang="en-US" sz="1200" b="1" baseline="0" dirty="0" smtClean="0">
                          <a:solidFill>
                            <a:schemeClr val="tx1"/>
                          </a:solidFill>
                          <a:latin typeface="+mn-ea"/>
                          <a:ea typeface="+mn-ea"/>
                        </a:rPr>
                        <a:t>◆ また、メタボリックシンドロームや肥満・やせは、生活習慣病の発症リスクが高くなることから、若い世代からの生活習慣の改善や保健指導を通じた必要な治療継続等の取組みが求められます。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3132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bg1"/>
                </a:solidFill>
              </a:rPr>
              <a:t>みんな</a:t>
            </a:r>
            <a:r>
              <a:rPr kumimoji="1" lang="ja-JP" altLang="en-US" sz="1600" b="1" dirty="0">
                <a:solidFill>
                  <a:schemeClr val="bg1"/>
                </a:solidFill>
              </a:rPr>
              <a:t>でめざす</a:t>
            </a:r>
            <a:r>
              <a:rPr kumimoji="1" lang="ja-JP" altLang="en-US" sz="1600" b="1" dirty="0" smtClean="0">
                <a:solidFill>
                  <a:schemeClr val="bg1"/>
                </a:solidFill>
              </a:rPr>
              <a:t>目標</a:t>
            </a:r>
            <a:endParaRPr kumimoji="1" lang="ja-JP" altLang="en-US" sz="1600" b="1" dirty="0">
              <a:solidFill>
                <a:schemeClr val="bg1"/>
              </a:solidFill>
            </a:endParaRP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生活習慣による疾患</a:t>
            </a:r>
            <a:r>
              <a:rPr kumimoji="1" lang="ja-JP" altLang="en-US" sz="1400" b="1" dirty="0">
                <a:solidFill>
                  <a:schemeClr val="tx1"/>
                </a:solidFill>
              </a:rPr>
              <a:t>（高血圧、糖尿病等）</a:t>
            </a:r>
            <a:r>
              <a:rPr kumimoji="1" lang="ja-JP" altLang="en-US" sz="1600" b="1" dirty="0">
                <a:solidFill>
                  <a:schemeClr val="tx1"/>
                </a:solidFill>
              </a:rPr>
              <a:t>の未治療者の割合を減らします</a:t>
            </a:r>
          </a:p>
          <a:p>
            <a:pPr algn="ctr">
              <a:lnSpc>
                <a:spcPts val="2000"/>
              </a:lnSpc>
            </a:pPr>
            <a:r>
              <a:rPr kumimoji="1" lang="ja-JP" altLang="en-US" sz="1600" b="1" dirty="0">
                <a:solidFill>
                  <a:schemeClr val="tx1"/>
                </a:solidFill>
              </a:rPr>
              <a:t>～疾患に応じて早期治療と継続受診を行いましょう～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25</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10843467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275970006"/>
              </p:ext>
            </p:extLst>
          </p:nvPr>
        </p:nvGraphicFramePr>
        <p:xfrm>
          <a:off x="477311" y="434454"/>
          <a:ext cx="8928000" cy="5184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5184000">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特定保健指導の促進</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■保健指導の技術力を向上し、標準化・均一化を図るための「大阪版保健指導プログラム更新版」の説明会を実施し、府内展開を推進（「健康格差の解決プログラム（特定保健指導）」）</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■平成</a:t>
                      </a:r>
                      <a:r>
                        <a:rPr kumimoji="1" lang="en-US" altLang="ja-JP" sz="1100" b="1" baseline="0" dirty="0" smtClean="0">
                          <a:solidFill>
                            <a:schemeClr val="tx1"/>
                          </a:solidFill>
                          <a:latin typeface="+mn-ea"/>
                          <a:ea typeface="+mn-ea"/>
                        </a:rPr>
                        <a:t>30</a:t>
                      </a:r>
                      <a:r>
                        <a:rPr kumimoji="1" lang="ja-JP" altLang="en-US" sz="1100" b="1" baseline="0" dirty="0" smtClean="0">
                          <a:solidFill>
                            <a:schemeClr val="tx1"/>
                          </a:solidFill>
                          <a:latin typeface="+mn-ea"/>
                          <a:ea typeface="+mn-ea"/>
                        </a:rPr>
                        <a:t>年、令和元年に市町村保健事業ワーキングで検討したプログラムを改訂し、令和</a:t>
                      </a:r>
                      <a:r>
                        <a:rPr kumimoji="1" lang="en-US" altLang="ja-JP" sz="1100" b="1" baseline="0" dirty="0" smtClean="0">
                          <a:solidFill>
                            <a:schemeClr val="tx1"/>
                          </a:solidFill>
                          <a:latin typeface="+mn-ea"/>
                          <a:ea typeface="+mn-ea"/>
                        </a:rPr>
                        <a:t>3</a:t>
                      </a:r>
                      <a:r>
                        <a:rPr kumimoji="1" lang="ja-JP" altLang="en-US" sz="1100" b="1" baseline="0" dirty="0" smtClean="0">
                          <a:solidFill>
                            <a:schemeClr val="tx1"/>
                          </a:solidFill>
                          <a:latin typeface="+mn-ea"/>
                          <a:ea typeface="+mn-ea"/>
                        </a:rPr>
                        <a:t>年</a:t>
                      </a:r>
                      <a:r>
                        <a:rPr kumimoji="1" lang="en-US" altLang="ja-JP" sz="1100" b="1" baseline="0" dirty="0" smtClean="0">
                          <a:solidFill>
                            <a:schemeClr val="tx1"/>
                          </a:solidFill>
                          <a:latin typeface="+mn-ea"/>
                          <a:ea typeface="+mn-ea"/>
                        </a:rPr>
                        <a:t>4</a:t>
                      </a:r>
                      <a:r>
                        <a:rPr kumimoji="1" lang="ja-JP" altLang="en-US" sz="1100" b="1" baseline="0" dirty="0" smtClean="0">
                          <a:solidFill>
                            <a:schemeClr val="tx1"/>
                          </a:solidFill>
                          <a:latin typeface="+mn-ea"/>
                          <a:ea typeface="+mn-ea"/>
                        </a:rPr>
                        <a:t>月から運用開始。医療保険者（市町村国保）の保健事業の効率的・効果的な推進を支援（「汎用性の高い行動変容プログラム（特定保健指導実施率向上）」）</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未治療者や治療中断者に対する医療機関への受診勧奨の促進</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■・治療中断者等、受診勧奨の対象者の抽出方法等について、国保連合会と連携し、助言及び支援</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医療データを活用した受診促進策の推進</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■市町村に対し、地域分析や保健事業対象者の抽出等の</a:t>
                      </a:r>
                      <a:r>
                        <a:rPr kumimoji="1" lang="en-US" altLang="ja-JP" sz="1100" b="1" baseline="0" dirty="0" smtClean="0">
                          <a:solidFill>
                            <a:schemeClr val="tx1"/>
                          </a:solidFill>
                          <a:latin typeface="+mn-ea"/>
                          <a:ea typeface="+mn-ea"/>
                        </a:rPr>
                        <a:t>KDB</a:t>
                      </a:r>
                      <a:r>
                        <a:rPr kumimoji="1" lang="ja-JP" altLang="en-US" sz="1100" b="1" baseline="0" dirty="0" smtClean="0">
                          <a:solidFill>
                            <a:schemeClr val="tx1"/>
                          </a:solidFill>
                          <a:latin typeface="+mn-ea"/>
                          <a:ea typeface="+mn-ea"/>
                        </a:rPr>
                        <a:t>データ活用研修を実施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■令和</a:t>
                      </a:r>
                      <a:r>
                        <a:rPr kumimoji="1" lang="en-US" altLang="ja-JP" sz="1100" b="1" baseline="0" dirty="0" smtClean="0">
                          <a:solidFill>
                            <a:schemeClr val="tx1"/>
                          </a:solidFill>
                          <a:latin typeface="+mn-ea"/>
                          <a:ea typeface="+mn-ea"/>
                        </a:rPr>
                        <a:t>3</a:t>
                      </a:r>
                      <a:r>
                        <a:rPr kumimoji="1" lang="ja-JP" altLang="en-US" sz="1100" b="1" baseline="0" dirty="0" smtClean="0">
                          <a:solidFill>
                            <a:schemeClr val="tx1"/>
                          </a:solidFill>
                          <a:latin typeface="+mn-ea"/>
                          <a:ea typeface="+mn-ea"/>
                        </a:rPr>
                        <a:t>年</a:t>
                      </a:r>
                      <a:r>
                        <a:rPr kumimoji="1" lang="en-US" altLang="ja-JP" sz="1100" b="1" baseline="0" dirty="0" smtClean="0">
                          <a:solidFill>
                            <a:schemeClr val="tx1"/>
                          </a:solidFill>
                          <a:latin typeface="+mn-ea"/>
                          <a:ea typeface="+mn-ea"/>
                        </a:rPr>
                        <a:t>3</a:t>
                      </a:r>
                      <a:r>
                        <a:rPr kumimoji="1" lang="ja-JP" altLang="en-US" sz="1100" b="1" baseline="0" dirty="0" smtClean="0">
                          <a:solidFill>
                            <a:schemeClr val="tx1"/>
                          </a:solidFill>
                          <a:latin typeface="+mn-ea"/>
                          <a:ea typeface="+mn-ea"/>
                        </a:rPr>
                        <a:t>月に完成した大阪版保健指導プログラムの活用を目的として説明会を開催（「健康格差の解決プログラム（特定保健指導）」）</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糖尿病の重症化予防</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専門医等のアドバイザーとともに、糖尿病性腎症重症化予防事業の実施に課題を抱える市町村を支援。市町村と地区医師会、専門医と連携強化した受診勧奨体制を構築（「糖尿病性腎症重症化予防アドバイザー事業」モデル</a:t>
                      </a:r>
                      <a:r>
                        <a:rPr kumimoji="1" lang="en-US" altLang="ja-JP" sz="1100" b="1" baseline="0" dirty="0" smtClean="0">
                          <a:solidFill>
                            <a:schemeClr val="tx1"/>
                          </a:solidFill>
                          <a:latin typeface="+mn-ea"/>
                          <a:ea typeface="+mn-ea"/>
                        </a:rPr>
                        <a:t>1</a:t>
                      </a:r>
                      <a:r>
                        <a:rPr kumimoji="1" lang="ja-JP" altLang="en-US" sz="1100" b="1" baseline="0" dirty="0" smtClean="0">
                          <a:solidFill>
                            <a:schemeClr val="tx1"/>
                          </a:solidFill>
                          <a:latin typeface="+mn-ea"/>
                          <a:ea typeface="+mn-ea"/>
                        </a:rPr>
                        <a:t>市）</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■地域で診療に携わる医療従事者間で医療連携の状況を共有する会議を開催し、地域の実情に応じて連携体制の充実を促進</a:t>
                      </a: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早期治療・重症化予防に係る普及啓発</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■平成</a:t>
                      </a:r>
                      <a:r>
                        <a:rPr kumimoji="1" lang="en-US" altLang="ja-JP" sz="1100" b="1" baseline="0" dirty="0" smtClean="0">
                          <a:solidFill>
                            <a:schemeClr val="tx1"/>
                          </a:solidFill>
                          <a:latin typeface="+mn-ea"/>
                          <a:ea typeface="+mn-ea"/>
                        </a:rPr>
                        <a:t>30</a:t>
                      </a:r>
                      <a:r>
                        <a:rPr kumimoji="1" lang="ja-JP" altLang="en-US" sz="1100" b="1" baseline="0" dirty="0" smtClean="0">
                          <a:solidFill>
                            <a:schemeClr val="tx1"/>
                          </a:solidFill>
                          <a:latin typeface="+mn-ea"/>
                          <a:ea typeface="+mn-ea"/>
                        </a:rPr>
                        <a:t>年、令和元年に市町村保健事業ワーキングで検討したプログラムを改訂し、令和３年４月から運用開始。医療保険者（市町村国保）の保健事業の効率的・効果的な推進を支援（「汎用性の高い行動変容プログラム（糖尿病対策・高血圧対策）」）</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■協会けんぽが実施する糖尿病性腎症重症化予防事業の実施体制に助言</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grpSp>
        <p:nvGrpSpPr>
          <p:cNvPr id="19" name="グループ化 18"/>
          <p:cNvGrpSpPr/>
          <p:nvPr/>
        </p:nvGrpSpPr>
        <p:grpSpPr>
          <a:xfrm>
            <a:off x="586435" y="3535158"/>
            <a:ext cx="792000" cy="720000"/>
            <a:chOff x="-2122749" y="3293333"/>
            <a:chExt cx="792000" cy="720000"/>
          </a:xfrm>
        </p:grpSpPr>
        <p:sp>
          <p:nvSpPr>
            <p:cNvPr id="20" name="角丸四角形 19"/>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smtClean="0">
                  <a:ln w="0"/>
                  <a:solidFill>
                    <a:srgbClr val="193F61"/>
                  </a:solidFill>
                  <a:latin typeface="+mn-ea"/>
                </a:rPr>
                <a:t>本年度評価</a:t>
              </a:r>
              <a:endParaRPr kumimoji="1" lang="en-US" altLang="ja-JP" sz="1100" b="1" spc="-100" dirty="0" smtClean="0">
                <a:ln w="0"/>
                <a:solidFill>
                  <a:srgbClr val="193F61"/>
                </a:solidFill>
                <a:latin typeface="+mn-ea"/>
              </a:endParaRPr>
            </a:p>
            <a:p>
              <a:pPr algn="ctr"/>
              <a:endParaRPr kumimoji="1" lang="en-US" altLang="ja-JP" sz="500" b="1" spc="-100" dirty="0" smtClean="0">
                <a:ln w="0"/>
                <a:solidFill>
                  <a:srgbClr val="193F61"/>
                </a:solidFill>
                <a:latin typeface="+mn-ea"/>
              </a:endParaRPr>
            </a:p>
            <a:p>
              <a:pPr algn="ctr">
                <a:lnSpc>
                  <a:spcPts val="1600"/>
                </a:lnSpc>
              </a:pPr>
              <a:r>
                <a:rPr kumimoji="1" lang="ja-JP" altLang="en-US" sz="1400" b="1" spc="-100" dirty="0" smtClean="0">
                  <a:ln w="0"/>
                  <a:solidFill>
                    <a:srgbClr val="193F61"/>
                  </a:solidFill>
                  <a:latin typeface="+mn-ea"/>
                </a:rPr>
                <a:t>概ね</a:t>
              </a:r>
              <a:endParaRPr kumimoji="1" lang="en-US" altLang="ja-JP" sz="1400" b="1" spc="-100" dirty="0" smtClean="0">
                <a:ln w="0"/>
                <a:solidFill>
                  <a:srgbClr val="193F61"/>
                </a:solidFill>
                <a:latin typeface="+mn-ea"/>
              </a:endParaRPr>
            </a:p>
            <a:p>
              <a:pPr algn="ctr">
                <a:lnSpc>
                  <a:spcPts val="1600"/>
                </a:lnSpc>
              </a:pPr>
              <a:r>
                <a:rPr kumimoji="1" lang="ja-JP" altLang="en-US" sz="1400" b="1" spc="-250" dirty="0" smtClean="0">
                  <a:ln w="0"/>
                  <a:solidFill>
                    <a:srgbClr val="193F61"/>
                  </a:solidFill>
                  <a:latin typeface="+mn-ea"/>
                </a:rPr>
                <a:t>予定</a:t>
              </a:r>
              <a:r>
                <a:rPr kumimoji="1" lang="ja-JP" altLang="en-US" sz="1400" b="1" spc="-350" dirty="0" smtClean="0">
                  <a:ln w="0"/>
                  <a:solidFill>
                    <a:srgbClr val="193F61"/>
                  </a:solidFill>
                  <a:latin typeface="+mn-ea"/>
                </a:rPr>
                <a:t>どおり</a:t>
              </a:r>
              <a:endParaRPr kumimoji="1" lang="ja-JP" altLang="en-US" sz="1400" b="1" spc="-350" dirty="0">
                <a:ln w="0"/>
                <a:solidFill>
                  <a:srgbClr val="193F61"/>
                </a:solidFill>
                <a:latin typeface="+mn-ea"/>
              </a:endParaRPr>
            </a:p>
          </p:txBody>
        </p:sp>
        <p:cxnSp>
          <p:nvCxnSpPr>
            <p:cNvPr id="21" name="直線コネクタ 20"/>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26</a:t>
            </a:fld>
            <a:endParaRPr kumimoji="1" lang="ja-JP" altLang="en-US"/>
          </a:p>
        </p:txBody>
      </p:sp>
    </p:spTree>
    <p:extLst>
      <p:ext uri="{BB962C8B-B14F-4D97-AF65-F5344CB8AC3E}">
        <p14:creationId xmlns:p14="http://schemas.microsoft.com/office/powerpoint/2010/main" val="23045202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4043351727"/>
              </p:ext>
            </p:extLst>
          </p:nvPr>
        </p:nvGraphicFramePr>
        <p:xfrm>
          <a:off x="477311" y="434454"/>
          <a:ext cx="8928000" cy="3456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252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■保険者別にみると、被用者保険における被扶養者の特定保健指導実施率が特に低い</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■特定保健指導の実施率向上</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■未治療者、治療中断者の減少　　　　　　　　　　　　■医師会との連携による受診勧奨体制の構築</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KDB</a:t>
                      </a:r>
                      <a:r>
                        <a:rPr kumimoji="1" lang="ja-JP" altLang="en-US" sz="1100" b="1" baseline="0" dirty="0" smtClean="0">
                          <a:solidFill>
                            <a:schemeClr val="tx1"/>
                          </a:solidFill>
                          <a:latin typeface="+mn-ea"/>
                          <a:ea typeface="+mn-ea"/>
                        </a:rPr>
                        <a:t>等を活用した保健事業の推進　　　　　　　　　   ■医療保険者における糖尿病重症化予防事業の質の向上</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■医療機関連携体制の充実</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a:t>
                      </a:r>
                      <a:r>
                        <a:rPr kumimoji="1" lang="en-US" altLang="ja-JP" sz="1200" b="1" baseline="0" dirty="0" smtClean="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■職域における被用者保険の被扶養者対象アンケート調査結果をふまえ、特定保健指導実施率向上に向けた効果的な手法をモデル実施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■市町村におけるデータヘルスの推進を図りデータ活用研修会等を開催するとともに、市町村保健事業介入支援事業、糖尿病性腎症重症化予防アドバイザー事業を実施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■インセンティブを活用し、糖尿病対策・高血圧対策の取組みを評価</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■地域の実情に応じた連携体制の強化を推進</a:t>
                      </a:r>
                      <a:endParaRPr kumimoji="1" lang="ja-JP" altLang="en-US"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93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smtClean="0">
                          <a:solidFill>
                            <a:schemeClr val="tx1"/>
                          </a:solidFill>
                          <a:latin typeface="+mn-ea"/>
                          <a:ea typeface="+mn-ea"/>
                        </a:rPr>
                        <a:t>健康格差の解決プログラム促進事業（</a:t>
                      </a:r>
                      <a:r>
                        <a:rPr kumimoji="1" lang="en-US" altLang="ja-JP" sz="1100" baseline="0" dirty="0" smtClean="0">
                          <a:solidFill>
                            <a:schemeClr val="tx1"/>
                          </a:solidFill>
                          <a:latin typeface="+mn-ea"/>
                          <a:ea typeface="+mn-ea"/>
                        </a:rPr>
                        <a:t>36,376</a:t>
                      </a:r>
                      <a:r>
                        <a:rPr kumimoji="1" lang="ja-JP" altLang="en-US" sz="1100" baseline="0" dirty="0" smtClean="0">
                          <a:solidFill>
                            <a:schemeClr val="tx1"/>
                          </a:solidFill>
                          <a:latin typeface="+mn-ea"/>
                          <a:ea typeface="+mn-ea"/>
                        </a:rPr>
                        <a:t>千円の内数）、大阪がん循環器病予防センター事業（</a:t>
                      </a:r>
                      <a:r>
                        <a:rPr kumimoji="1" lang="en-US" altLang="ja-JP" sz="1100" baseline="0" dirty="0" smtClean="0">
                          <a:solidFill>
                            <a:schemeClr val="tx1"/>
                          </a:solidFill>
                          <a:latin typeface="+mn-ea"/>
                          <a:ea typeface="+mn-ea"/>
                        </a:rPr>
                        <a:t>102,744</a:t>
                      </a:r>
                      <a:r>
                        <a:rPr kumimoji="1" lang="ja-JP" altLang="en-US" sz="1100" baseline="0" dirty="0" smtClean="0">
                          <a:solidFill>
                            <a:schemeClr val="tx1"/>
                          </a:solidFill>
                          <a:latin typeface="+mn-ea"/>
                          <a:ea typeface="+mn-ea"/>
                        </a:rPr>
                        <a:t>千円の内数）、</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国保ヘルスアップ支援事業［保健事業の促進・充実を図るための人材の確保・育成事業（</a:t>
                      </a:r>
                      <a:r>
                        <a:rPr kumimoji="1" lang="en-US" altLang="ja-JP" sz="1100" baseline="0" dirty="0" smtClean="0">
                          <a:solidFill>
                            <a:schemeClr val="tx1"/>
                          </a:solidFill>
                          <a:latin typeface="+mn-ea"/>
                          <a:ea typeface="+mn-ea"/>
                        </a:rPr>
                        <a:t>2,480</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市町村保健事業への介入支援事業（</a:t>
                      </a:r>
                      <a:r>
                        <a:rPr kumimoji="1" lang="en-US" altLang="ja-JP" sz="1100" baseline="0" dirty="0" smtClean="0">
                          <a:solidFill>
                            <a:schemeClr val="tx1"/>
                          </a:solidFill>
                          <a:latin typeface="+mn-ea"/>
                          <a:ea typeface="+mn-ea"/>
                        </a:rPr>
                        <a:t>8,489</a:t>
                      </a:r>
                      <a:r>
                        <a:rPr kumimoji="1" lang="ja-JP" altLang="en-US" sz="1100" baseline="0" dirty="0" smtClean="0">
                          <a:solidFill>
                            <a:schemeClr val="tx1"/>
                          </a:solidFill>
                          <a:latin typeface="+mn-ea"/>
                          <a:ea typeface="+mn-ea"/>
                        </a:rPr>
                        <a:t>千円）、糖尿病性腎症重症化予防アドバイザー事業（</a:t>
                      </a:r>
                      <a:r>
                        <a:rPr kumimoji="1" lang="en-US" altLang="ja-JP" sz="1100" baseline="0" dirty="0" smtClean="0">
                          <a:solidFill>
                            <a:schemeClr val="tx1"/>
                          </a:solidFill>
                          <a:latin typeface="+mn-ea"/>
                          <a:ea typeface="+mn-ea"/>
                        </a:rPr>
                        <a:t>20,530</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地域医療連携推進事業費（</a:t>
                      </a:r>
                      <a:r>
                        <a:rPr kumimoji="1" lang="en-US" altLang="ja-JP" sz="1100" baseline="0" dirty="0" smtClean="0">
                          <a:solidFill>
                            <a:schemeClr val="tx1"/>
                          </a:solidFill>
                          <a:latin typeface="+mn-ea"/>
                          <a:ea typeface="+mn-ea"/>
                        </a:rPr>
                        <a:t>2,628</a:t>
                      </a:r>
                      <a:r>
                        <a:rPr kumimoji="1" lang="ja-JP" altLang="en-US" sz="1100" baseline="0" dirty="0" smtClean="0">
                          <a:solidFill>
                            <a:schemeClr val="tx1"/>
                          </a:solidFill>
                          <a:latin typeface="+mn-ea"/>
                          <a:ea typeface="+mn-ea"/>
                        </a:rPr>
                        <a:t>千円）</a:t>
                      </a:r>
                      <a:endParaRPr kumimoji="1" lang="ja-JP" altLang="en-US" sz="1100" baseline="0" dirty="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27</a:t>
            </a:fld>
            <a:endParaRPr kumimoji="1" lang="ja-JP" altLang="en-US"/>
          </a:p>
        </p:txBody>
      </p:sp>
    </p:spTree>
    <p:extLst>
      <p:ext uri="{BB962C8B-B14F-4D97-AF65-F5344CB8AC3E}">
        <p14:creationId xmlns:p14="http://schemas.microsoft.com/office/powerpoint/2010/main" val="389220723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28</a:t>
            </a:fld>
            <a:endParaRPr kumimoji="1" lang="ja-JP" altLang="en-US"/>
          </a:p>
        </p:txBody>
      </p:sp>
    </p:spTree>
    <p:extLst>
      <p:ext uri="{BB962C8B-B14F-4D97-AF65-F5344CB8AC3E}">
        <p14:creationId xmlns:p14="http://schemas.microsoft.com/office/powerpoint/2010/main" val="269247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３　府民の健康づくりを支える社会環境整備</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777702"/>
            <a:ext cx="172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　</a:t>
            </a:r>
            <a:r>
              <a:rPr kumimoji="1" lang="ja-JP" altLang="en-US" sz="1600" b="1" dirty="0" smtClean="0">
                <a:solidFill>
                  <a:schemeClr val="bg1"/>
                </a:solidFill>
              </a:rPr>
              <a:t>計画 </a:t>
            </a:r>
            <a:r>
              <a:rPr kumimoji="1" lang="en-US" altLang="ja-JP" sz="1600" b="1" dirty="0" smtClean="0">
                <a:solidFill>
                  <a:schemeClr val="bg1"/>
                </a:solidFill>
              </a:rPr>
              <a:t>P.64-66</a:t>
            </a:r>
            <a:endParaRPr kumimoji="1" lang="en-US" altLang="ja-JP" sz="1600" b="1" dirty="0">
              <a:solidFill>
                <a:schemeClr val="bg1"/>
              </a:solidFill>
            </a:endParaRPr>
          </a:p>
        </p:txBody>
      </p:sp>
      <p:sp>
        <p:nvSpPr>
          <p:cNvPr id="17" name="正方形/長方形 16"/>
          <p:cNvSpPr/>
          <p:nvPr/>
        </p:nvSpPr>
        <p:spPr>
          <a:xfrm>
            <a:off x="363222" y="2145260"/>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443476"/>
            <a:ext cx="8856000" cy="504000"/>
          </a:xfrm>
          <a:prstGeom prst="rect">
            <a:avLst/>
          </a:prstGeom>
        </p:spPr>
        <p:txBody>
          <a:bodyPr wrap="square" lIns="36000" tIns="72000" rIns="36000" bIns="36000">
            <a:noAutofit/>
          </a:bodyPr>
          <a:lstStyle/>
          <a:p>
            <a:r>
              <a:rPr lang="ja-JP" altLang="en-US" sz="1200" b="1" dirty="0">
                <a:latin typeface="+mn-ea"/>
              </a:rPr>
              <a:t>▽学校・職域・地域等における健康づくりの取組みや活動に積極的に参加するとともに、地域社会の一員として、健康な</a:t>
            </a:r>
            <a:r>
              <a:rPr lang="ja-JP" altLang="en-US" sz="1200" b="1" dirty="0" err="1" smtClean="0">
                <a:latin typeface="+mn-ea"/>
              </a:rPr>
              <a:t>まちづ</a:t>
            </a:r>
            <a:endParaRPr lang="en-US" altLang="ja-JP" sz="1200" b="1" dirty="0" smtClean="0">
              <a:latin typeface="+mn-ea"/>
            </a:endParaRPr>
          </a:p>
          <a:p>
            <a:r>
              <a:rPr lang="ja-JP" altLang="en-US" sz="1200" b="1" dirty="0">
                <a:latin typeface="+mn-ea"/>
              </a:rPr>
              <a:t>　</a:t>
            </a:r>
            <a:r>
              <a:rPr lang="ja-JP" altLang="en-US" sz="1200" b="1" dirty="0" smtClean="0">
                <a:latin typeface="+mn-ea"/>
              </a:rPr>
              <a:t>くり</a:t>
            </a:r>
            <a:r>
              <a:rPr lang="ja-JP" altLang="en-US" sz="1200" b="1" dirty="0">
                <a:latin typeface="+mn-ea"/>
              </a:rPr>
              <a:t>に参画・協力します。</a:t>
            </a:r>
          </a:p>
          <a:p>
            <a:r>
              <a:rPr lang="ja-JP" altLang="en-US" sz="1200" b="1" dirty="0">
                <a:latin typeface="+mn-ea"/>
              </a:rPr>
              <a:t>▽Ｉ</a:t>
            </a:r>
            <a:r>
              <a:rPr lang="en-US" altLang="ja-JP" sz="1200" b="1" dirty="0">
                <a:latin typeface="+mn-ea"/>
              </a:rPr>
              <a:t>C</a:t>
            </a:r>
            <a:r>
              <a:rPr lang="ja-JP" altLang="en-US" sz="1200" b="1" dirty="0">
                <a:latin typeface="+mn-ea"/>
              </a:rPr>
              <a:t>Ｔ等を活用し、自分にあった健康情報等を取得するとともに、必要に応じて健康教育の機会や健康相談を利用するなど</a:t>
            </a:r>
            <a:r>
              <a:rPr lang="ja-JP" altLang="en-US" sz="1200" b="1" dirty="0" smtClean="0">
                <a:latin typeface="+mn-ea"/>
              </a:rPr>
              <a:t>、</a:t>
            </a:r>
            <a:endParaRPr lang="en-US" altLang="ja-JP" sz="1200" b="1" dirty="0" smtClean="0">
              <a:latin typeface="+mn-ea"/>
            </a:endParaRPr>
          </a:p>
          <a:p>
            <a:r>
              <a:rPr lang="ja-JP" altLang="en-US" sz="1200" b="1" dirty="0">
                <a:latin typeface="+mn-ea"/>
              </a:rPr>
              <a:t>　</a:t>
            </a:r>
            <a:r>
              <a:rPr lang="ja-JP" altLang="en-US" sz="1200" b="1" dirty="0" smtClean="0">
                <a:latin typeface="+mn-ea"/>
              </a:rPr>
              <a:t>自主的</a:t>
            </a:r>
            <a:r>
              <a:rPr lang="ja-JP" altLang="en-US" sz="1200" b="1" dirty="0">
                <a:latin typeface="+mn-ea"/>
              </a:rPr>
              <a:t>な健康づくりに取り組みます。</a:t>
            </a:r>
          </a:p>
        </p:txBody>
      </p:sp>
      <p:sp>
        <p:nvSpPr>
          <p:cNvPr id="24" name="正方形/長方形 23"/>
          <p:cNvSpPr/>
          <p:nvPr/>
        </p:nvSpPr>
        <p:spPr>
          <a:xfrm>
            <a:off x="363222" y="3402806"/>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行政等が取り組む数値目標</a:t>
            </a:r>
            <a:r>
              <a:rPr lang="en-US" altLang="ja-JP" sz="1600" b="1" dirty="0" smtClean="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2089351398"/>
              </p:ext>
            </p:extLst>
          </p:nvPr>
        </p:nvGraphicFramePr>
        <p:xfrm>
          <a:off x="532234" y="3764969"/>
          <a:ext cx="8820000" cy="11520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4464000">
                  <a:extLst>
                    <a:ext uri="{9D8B030D-6E8A-4147-A177-3AD203B41FA5}">
                      <a16:colId xmlns:a16="http://schemas.microsoft.com/office/drawing/2014/main" val="20001"/>
                    </a:ext>
                  </a:extLst>
                </a:gridCol>
                <a:gridCol w="1404000">
                  <a:extLst>
                    <a:ext uri="{9D8B030D-6E8A-4147-A177-3AD203B41FA5}">
                      <a16:colId xmlns:a16="http://schemas.microsoft.com/office/drawing/2014/main" val="993675360"/>
                    </a:ext>
                  </a:extLst>
                </a:gridCol>
                <a:gridCol w="1404000">
                  <a:extLst>
                    <a:ext uri="{9D8B030D-6E8A-4147-A177-3AD203B41FA5}">
                      <a16:colId xmlns:a16="http://schemas.microsoft.com/office/drawing/2014/main" val="20002"/>
                    </a:ext>
                  </a:extLst>
                </a:gridCol>
                <a:gridCol w="1188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rPr>
                        <a:t>24</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健康づくりを進める住民の自主組織の数（☆）</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715</a:t>
                      </a:r>
                      <a:r>
                        <a:rPr lang="ja-JP" altLang="en-US" sz="1200" b="1" dirty="0" smtClean="0">
                          <a:solidFill>
                            <a:schemeClr val="tx1"/>
                          </a:solidFill>
                          <a:effectLst/>
                          <a:latin typeface="+mn-ea"/>
                          <a:ea typeface="+mn-ea"/>
                        </a:rPr>
                        <a:t>団体</a:t>
                      </a:r>
                      <a:r>
                        <a:rPr lang="ja-JP" altLang="en-US" sz="1100" b="1" dirty="0" smtClean="0">
                          <a:solidFill>
                            <a:schemeClr val="tx1"/>
                          </a:solidFill>
                          <a:effectLst/>
                          <a:latin typeface="+mn-ea"/>
                          <a:ea typeface="+mn-ea"/>
                        </a:rPr>
                        <a:t>（</a:t>
                      </a:r>
                      <a:r>
                        <a:rPr lang="en-US" sz="1100" b="1" dirty="0" smtClean="0">
                          <a:solidFill>
                            <a:schemeClr val="tx1"/>
                          </a:solidFill>
                          <a:effectLst/>
                          <a:latin typeface="+mn-ea"/>
                          <a:ea typeface="+mn-ea"/>
                        </a:rPr>
                        <a:t>H28</a:t>
                      </a:r>
                      <a:r>
                        <a:rPr lang="ja-JP" altLang="en-US" sz="1100" b="1" dirty="0" smtClean="0">
                          <a:solidFill>
                            <a:schemeClr val="tx1"/>
                          </a:solidFill>
                          <a:effectLst/>
                          <a:latin typeface="+mn-ea"/>
                          <a:ea typeface="+mn-ea"/>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1,196</a:t>
                      </a:r>
                      <a:r>
                        <a:rPr lang="ja-JP" altLang="en-US" sz="1200" b="1" dirty="0" smtClean="0">
                          <a:solidFill>
                            <a:schemeClr val="tx1"/>
                          </a:solidFill>
                          <a:effectLst/>
                          <a:latin typeface="+mn-ea"/>
                          <a:ea typeface="+mn-ea"/>
                        </a:rPr>
                        <a:t>団体</a:t>
                      </a:r>
                      <a:r>
                        <a:rPr lang="ja-JP" altLang="en-US" sz="1100" b="1" dirty="0" smtClean="0">
                          <a:solidFill>
                            <a:schemeClr val="tx1"/>
                          </a:solidFill>
                          <a:effectLst/>
                          <a:latin typeface="+mn-ea"/>
                          <a:ea typeface="+mn-ea"/>
                        </a:rPr>
                        <a:t>（</a:t>
                      </a:r>
                      <a:r>
                        <a:rPr lang="en-US" altLang="ja-JP" sz="1100" b="1" dirty="0" smtClean="0">
                          <a:solidFill>
                            <a:schemeClr val="tx1"/>
                          </a:solidFill>
                          <a:effectLst/>
                          <a:latin typeface="+mn-ea"/>
                          <a:ea typeface="+mn-ea"/>
                        </a:rPr>
                        <a:t>R2</a:t>
                      </a:r>
                      <a:r>
                        <a:rPr lang="ja-JP" altLang="en-US" sz="1100" b="1" dirty="0" smtClean="0">
                          <a:solidFill>
                            <a:schemeClr val="tx1"/>
                          </a:solidFill>
                          <a:effectLst/>
                          <a:latin typeface="+mn-ea"/>
                          <a:ea typeface="+mn-ea"/>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smtClean="0">
                          <a:solidFill>
                            <a:schemeClr val="tx1"/>
                          </a:solidFill>
                          <a:effectLst/>
                          <a:latin typeface="+mn-ea"/>
                          <a:ea typeface="+mn-ea"/>
                        </a:rPr>
                        <a:t>増加</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25</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ボランティア活動の参加者数</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20.6%</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H28</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14.5%</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R3</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smtClean="0">
                          <a:solidFill>
                            <a:schemeClr val="tx1"/>
                          </a:solidFill>
                          <a:effectLst/>
                          <a:latin typeface="+mn-ea"/>
                          <a:ea typeface="+mn-ea"/>
                          <a:cs typeface="HG丸ｺﾞｼｯｸM-PRO"/>
                        </a:rPr>
                        <a:t>増加</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26</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spc="-50" baseline="0" dirty="0" smtClean="0">
                          <a:solidFill>
                            <a:schemeClr val="tx1"/>
                          </a:solidFill>
                          <a:effectLst/>
                          <a:latin typeface="+mn-ea"/>
                          <a:ea typeface="+mn-ea"/>
                          <a:cs typeface="HG丸ｺﾞｼｯｸM-PRO"/>
                        </a:rPr>
                        <a:t>“健康経営”に取り組む中小企業数</a:t>
                      </a:r>
                      <a:r>
                        <a:rPr lang="ja-JP" altLang="en-US" sz="1050" b="1" spc="-50" baseline="0" dirty="0" smtClean="0">
                          <a:solidFill>
                            <a:schemeClr val="tx1"/>
                          </a:solidFill>
                          <a:effectLst/>
                          <a:latin typeface="+mn-ea"/>
                          <a:ea typeface="+mn-ea"/>
                          <a:cs typeface="HG丸ｺﾞｼｯｸM-PRO"/>
                        </a:rPr>
                        <a:t>（「健康宣言企業」数  協会けんぽ）</a:t>
                      </a:r>
                      <a:endParaRPr lang="ja-JP" altLang="en-US" sz="1100" b="1" spc="-50" baseline="0" dirty="0" smtClean="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142</a:t>
                      </a:r>
                      <a:r>
                        <a:rPr lang="ja-JP" altLang="en-US" sz="1200" b="1" dirty="0" smtClean="0">
                          <a:solidFill>
                            <a:schemeClr val="tx1"/>
                          </a:solidFill>
                          <a:effectLst/>
                          <a:latin typeface="+mn-ea"/>
                          <a:ea typeface="+mn-ea"/>
                          <a:cs typeface="HG丸ｺﾞｼｯｸM-PRO"/>
                        </a:rPr>
                        <a:t>企業</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H30.3</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3,835</a:t>
                      </a:r>
                      <a:r>
                        <a:rPr lang="ja-JP" altLang="en-US" sz="1200" b="1" dirty="0" smtClean="0">
                          <a:solidFill>
                            <a:schemeClr val="tx1"/>
                          </a:solidFill>
                          <a:effectLst/>
                          <a:latin typeface="+mn-ea"/>
                          <a:ea typeface="+mn-ea"/>
                          <a:cs typeface="HG丸ｺﾞｼｯｸM-PRO"/>
                        </a:rPr>
                        <a:t>企業</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R5.2</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2,000</a:t>
                      </a:r>
                      <a:r>
                        <a:rPr lang="ja-JP" altLang="en-US" sz="1200" b="1" dirty="0" smtClean="0">
                          <a:solidFill>
                            <a:schemeClr val="tx1"/>
                          </a:solidFill>
                          <a:effectLst/>
                          <a:latin typeface="+mn-ea"/>
                          <a:ea typeface="+mn-ea"/>
                          <a:cs typeface="HG丸ｺﾞｼｯｸM-PRO"/>
                        </a:rPr>
                        <a:t>企業</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7347628"/>
                  </a:ext>
                </a:extLst>
              </a:tr>
            </a:tbl>
          </a:graphicData>
        </a:graphic>
      </p:graphicFrame>
      <p:sp>
        <p:nvSpPr>
          <p:cNvPr id="26" name="正方形/長方形 25"/>
          <p:cNvSpPr/>
          <p:nvPr/>
        </p:nvSpPr>
        <p:spPr>
          <a:xfrm>
            <a:off x="6046925" y="3467246"/>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r>
              <a:rPr lang="ja-JP" altLang="en-US" sz="1100" dirty="0" smtClean="0">
                <a:latin typeface="+mn-ea"/>
              </a:rPr>
              <a:t>）</a:t>
            </a:r>
            <a:endParaRPr lang="ja-JP" altLang="en-US" sz="1100" dirty="0">
              <a:latin typeface="+mn-ea"/>
            </a:endParaRPr>
          </a:p>
        </p:txBody>
      </p:sp>
      <p:graphicFrame>
        <p:nvGraphicFramePr>
          <p:cNvPr id="27" name="表 26"/>
          <p:cNvGraphicFramePr>
            <a:graphicFrameLocks noGrp="1"/>
          </p:cNvGraphicFramePr>
          <p:nvPr>
            <p:extLst>
              <p:ext uri="{D42A27DB-BD31-4B8C-83A1-F6EECF244321}">
                <p14:modId xmlns:p14="http://schemas.microsoft.com/office/powerpoint/2010/main" val="3671150385"/>
              </p:ext>
            </p:extLst>
          </p:nvPr>
        </p:nvGraphicFramePr>
        <p:xfrm>
          <a:off x="477311" y="5275555"/>
          <a:ext cx="8928000" cy="1188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88000">
                <a:tc>
                  <a:txBody>
                    <a:bodyPr/>
                    <a:lstStyle/>
                    <a:p>
                      <a:pPr>
                        <a:lnSpc>
                          <a:spcPct val="100000"/>
                        </a:lnSpc>
                      </a:pPr>
                      <a:r>
                        <a:rPr kumimoji="1" lang="ja-JP" altLang="en-US" sz="1600" baseline="0" dirty="0" smtClean="0">
                          <a:latin typeface="+mn-ea"/>
                          <a:ea typeface="+mn-ea"/>
                        </a:rPr>
                        <a:t>現状･課題</a:t>
                      </a:r>
                      <a:endParaRPr kumimoji="1" lang="en-US" altLang="ja-JP" sz="160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smtClean="0">
                          <a:solidFill>
                            <a:schemeClr val="tx1"/>
                          </a:solidFill>
                          <a:latin typeface="+mn-ea"/>
                          <a:ea typeface="+mn-ea"/>
                        </a:rPr>
                        <a:t>◆ スポーツ関係等のグループや自治会等の自主活動やボランティアに参加している府民の割合は少ない状況にあることから、主体的に社会参加できる健康な地域コミュニティの形成が求められています。</a:t>
                      </a:r>
                    </a:p>
                    <a:p>
                      <a:pPr marL="174625" indent="-174625">
                        <a:lnSpc>
                          <a:spcPct val="100000"/>
                        </a:lnSpc>
                      </a:pPr>
                      <a:endParaRPr kumimoji="1" lang="ja-JP" altLang="en-US" sz="800" b="1" baseline="0" dirty="0" smtClean="0">
                        <a:solidFill>
                          <a:schemeClr val="tx1"/>
                        </a:solidFill>
                        <a:latin typeface="+mn-ea"/>
                        <a:ea typeface="+mn-ea"/>
                      </a:endParaRPr>
                    </a:p>
                    <a:p>
                      <a:pPr marL="174625" indent="-174625">
                        <a:lnSpc>
                          <a:spcPct val="100000"/>
                        </a:lnSpc>
                      </a:pPr>
                      <a:r>
                        <a:rPr kumimoji="1" lang="ja-JP" altLang="en-US" sz="1200" b="1" baseline="0" dirty="0" smtClean="0">
                          <a:solidFill>
                            <a:schemeClr val="tx1"/>
                          </a:solidFill>
                          <a:latin typeface="+mn-ea"/>
                          <a:ea typeface="+mn-ea"/>
                        </a:rPr>
                        <a:t>◆ 市町村における健康ポイント等のインセンティブの導入や、事業者等における「健康経営」の普及促進をはじめ、地域の活動団体等による健康づくりへの取組みなど、公民の多様な主体の連携・協働により、府民の健康づくりを社会全体で支える環境整備に取り組んでいくことが必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783614"/>
            <a:ext cx="9144000" cy="3276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35161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bg1"/>
                </a:solidFill>
              </a:rPr>
              <a:t>みんな</a:t>
            </a:r>
            <a:r>
              <a:rPr kumimoji="1" lang="ja-JP" altLang="en-US" sz="1600" b="1" dirty="0">
                <a:solidFill>
                  <a:schemeClr val="bg1"/>
                </a:solidFill>
              </a:rPr>
              <a:t>でめざす</a:t>
            </a:r>
            <a:r>
              <a:rPr kumimoji="1" lang="ja-JP" altLang="en-US" sz="1600" b="1" dirty="0" smtClean="0">
                <a:solidFill>
                  <a:schemeClr val="bg1"/>
                </a:solidFill>
              </a:rPr>
              <a:t>目標</a:t>
            </a:r>
            <a:endParaRPr kumimoji="1" lang="ja-JP" altLang="en-US" sz="1600" b="1" dirty="0">
              <a:solidFill>
                <a:schemeClr val="bg1"/>
              </a:solidFill>
            </a:endParaRPr>
          </a:p>
        </p:txBody>
      </p:sp>
      <p:sp>
        <p:nvSpPr>
          <p:cNvPr id="20" name="角丸四角形 19"/>
          <p:cNvSpPr/>
          <p:nvPr/>
        </p:nvSpPr>
        <p:spPr>
          <a:xfrm>
            <a:off x="2445909" y="135161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地域や職場における健康づくりへの参加を増やします</a:t>
            </a:r>
          </a:p>
          <a:p>
            <a:pPr algn="ctr">
              <a:lnSpc>
                <a:spcPts val="2000"/>
              </a:lnSpc>
            </a:pPr>
            <a:r>
              <a:rPr kumimoji="1" lang="ja-JP" altLang="en-US" sz="1600" b="1" dirty="0">
                <a:solidFill>
                  <a:schemeClr val="tx1"/>
                </a:solidFill>
              </a:rPr>
              <a:t>～みんなで健康づくりを楽しみましょう～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29</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13867354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a:t>
            </a:r>
            <a:r>
              <a:rPr kumimoji="1" lang="zh-TW" altLang="en-US" sz="2000" b="1" dirty="0" smtClean="0">
                <a:solidFill>
                  <a:schemeClr val="tx1"/>
                </a:solidFill>
                <a:latin typeface="Meiryo UI" panose="020B0604030504040204" pitchFamily="50" charset="-128"/>
                <a:ea typeface="Meiryo UI" panose="020B0604030504040204" pitchFamily="50" charset="-128"/>
              </a:rPr>
              <a:t>第</a:t>
            </a:r>
            <a:r>
              <a:rPr kumimoji="1" lang="en-US" altLang="zh-TW" sz="2000" b="1" dirty="0" smtClean="0">
                <a:solidFill>
                  <a:schemeClr val="tx1"/>
                </a:solidFill>
                <a:latin typeface="Meiryo UI" panose="020B0604030504040204" pitchFamily="50" charset="-128"/>
                <a:ea typeface="Meiryo UI" panose="020B0604030504040204" pitchFamily="50" charset="-128"/>
              </a:rPr>
              <a:t>3</a:t>
            </a:r>
            <a:r>
              <a:rPr kumimoji="1" lang="zh-TW" altLang="en-US" sz="2000" b="1" dirty="0" smtClean="0">
                <a:solidFill>
                  <a:schemeClr val="tx1"/>
                </a:solidFill>
                <a:latin typeface="Meiryo UI" panose="020B0604030504040204" pitchFamily="50" charset="-128"/>
                <a:ea typeface="Meiryo UI" panose="020B0604030504040204" pitchFamily="50" charset="-128"/>
              </a:rPr>
              <a:t>次</a:t>
            </a:r>
            <a:r>
              <a:rPr kumimoji="1" lang="zh-TW" altLang="en-US" sz="2000" b="1" dirty="0">
                <a:solidFill>
                  <a:schemeClr val="tx1"/>
                </a:solidFill>
                <a:latin typeface="Meiryo UI" panose="020B0604030504040204" pitchFamily="50" charset="-128"/>
                <a:ea typeface="Meiryo UI" panose="020B0604030504040204" pitchFamily="50" charset="-128"/>
              </a:rPr>
              <a:t>大阪府健康</a:t>
            </a:r>
            <a:r>
              <a:rPr kumimoji="1" lang="zh-TW" altLang="en-US" sz="2000" b="1" dirty="0" smtClean="0">
                <a:solidFill>
                  <a:schemeClr val="tx1"/>
                </a:solidFill>
                <a:latin typeface="Meiryo UI" panose="020B0604030504040204" pitchFamily="50" charset="-128"/>
                <a:ea typeface="Meiryo UI" panose="020B0604030504040204" pitchFamily="50" charset="-128"/>
              </a:rPr>
              <a:t>増進計画</a:t>
            </a:r>
            <a:r>
              <a:rPr kumimoji="1" lang="ja-JP" altLang="en-US" sz="2000" b="1" dirty="0" smtClean="0">
                <a:solidFill>
                  <a:schemeClr val="tx1"/>
                </a:solidFill>
                <a:latin typeface="Meiryo UI" panose="020B0604030504040204" pitchFamily="50" charset="-128"/>
                <a:ea typeface="Meiryo UI" panose="020B0604030504040204" pitchFamily="50" charset="-128"/>
              </a:rPr>
              <a:t>（概要）</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43" name="正方形/長方形 42"/>
          <p:cNvSpPr/>
          <p:nvPr/>
        </p:nvSpPr>
        <p:spPr>
          <a:xfrm>
            <a:off x="216793" y="786518"/>
            <a:ext cx="9432000" cy="4932000"/>
          </a:xfrm>
          <a:prstGeom prst="rect">
            <a:avLst/>
          </a:prstGeom>
          <a:solidFill>
            <a:srgbClr val="D1E1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6" name="正方形/長方形 45"/>
          <p:cNvSpPr/>
          <p:nvPr/>
        </p:nvSpPr>
        <p:spPr>
          <a:xfrm>
            <a:off x="286012" y="845087"/>
            <a:ext cx="9288000" cy="720000"/>
          </a:xfrm>
          <a:prstGeom prst="rect">
            <a:avLst/>
          </a:prstGeom>
        </p:spPr>
        <p:txBody>
          <a:bodyPr wrap="square" lIns="36000" tIns="72000" rIns="36000" bIns="36000">
            <a:noAutofit/>
          </a:bodyPr>
          <a:lstStyle/>
          <a:p>
            <a:r>
              <a:rPr lang="en-US" altLang="ja-JP" sz="1300" b="1" dirty="0" smtClean="0">
                <a:latin typeface="+mn-ea"/>
              </a:rPr>
              <a:t>▽</a:t>
            </a:r>
            <a:r>
              <a:rPr lang="ja-JP" altLang="en-US" sz="1300" b="1" dirty="0" smtClean="0">
                <a:latin typeface="+mn-ea"/>
              </a:rPr>
              <a:t> 本計画</a:t>
            </a:r>
            <a:r>
              <a:rPr lang="ja-JP" altLang="en-US" sz="1300" b="1" dirty="0">
                <a:latin typeface="+mn-ea"/>
              </a:rPr>
              <a:t>では、基本目標として「健康寿命の延伸」、「健康格差の縮小」を掲げ、その実現に向けて、“</a:t>
            </a:r>
            <a:r>
              <a:rPr lang="en-US" altLang="ja-JP" sz="1300" b="1" dirty="0">
                <a:latin typeface="+mn-ea"/>
              </a:rPr>
              <a:t>3</a:t>
            </a:r>
            <a:r>
              <a:rPr lang="ja-JP" altLang="en-US" sz="1300" b="1" dirty="0" err="1">
                <a:latin typeface="+mn-ea"/>
              </a:rPr>
              <a:t>つの</a:t>
            </a:r>
            <a:r>
              <a:rPr lang="ja-JP" altLang="en-US" sz="1300" b="1" dirty="0" smtClean="0">
                <a:latin typeface="+mn-ea"/>
              </a:rPr>
              <a:t>基本方針</a:t>
            </a:r>
            <a:r>
              <a:rPr lang="ja-JP" altLang="en-US" sz="1300" b="1" dirty="0">
                <a:latin typeface="+mn-ea"/>
              </a:rPr>
              <a:t>”</a:t>
            </a:r>
            <a:r>
              <a:rPr lang="ja-JP" altLang="en-US" sz="1300" b="1" dirty="0" smtClean="0">
                <a:latin typeface="+mn-ea"/>
              </a:rPr>
              <a:t>の</a:t>
            </a:r>
            <a:endParaRPr lang="en-US" altLang="ja-JP" sz="1300" b="1" dirty="0" smtClean="0">
              <a:latin typeface="+mn-ea"/>
            </a:endParaRPr>
          </a:p>
          <a:p>
            <a:r>
              <a:rPr lang="ja-JP" altLang="en-US" sz="1300" b="1" dirty="0">
                <a:latin typeface="+mn-ea"/>
              </a:rPr>
              <a:t>　</a:t>
            </a:r>
            <a:r>
              <a:rPr lang="ja-JP" altLang="en-US" sz="1300" b="1" dirty="0" smtClean="0">
                <a:latin typeface="+mn-ea"/>
              </a:rPr>
              <a:t> もと、“</a:t>
            </a:r>
            <a:r>
              <a:rPr lang="ja-JP" altLang="en-US" sz="1300" b="1" dirty="0">
                <a:latin typeface="+mn-ea"/>
              </a:rPr>
              <a:t>府民・行政等がめざす目標等”に沿って、</a:t>
            </a:r>
            <a:r>
              <a:rPr lang="en-US" altLang="ja-JP" sz="1300" b="1" dirty="0">
                <a:latin typeface="+mn-ea"/>
              </a:rPr>
              <a:t>『11</a:t>
            </a:r>
            <a:r>
              <a:rPr lang="ja-JP" altLang="en-US" sz="1300" b="1" dirty="0">
                <a:latin typeface="+mn-ea"/>
              </a:rPr>
              <a:t>分野の重点取組み</a:t>
            </a:r>
            <a:r>
              <a:rPr lang="en-US" altLang="ja-JP" sz="1300" b="1" dirty="0">
                <a:latin typeface="+mn-ea"/>
              </a:rPr>
              <a:t>』</a:t>
            </a:r>
            <a:r>
              <a:rPr lang="ja-JP" altLang="en-US" sz="1300" b="1" dirty="0">
                <a:latin typeface="+mn-ea"/>
              </a:rPr>
              <a:t>を</a:t>
            </a:r>
            <a:r>
              <a:rPr lang="ja-JP" altLang="en-US" sz="1300" b="1" dirty="0" smtClean="0">
                <a:latin typeface="+mn-ea"/>
              </a:rPr>
              <a:t>推進</a:t>
            </a:r>
            <a:endParaRPr lang="ja-JP" altLang="en-US" sz="1300" b="1" dirty="0">
              <a:latin typeface="+mn-ea"/>
            </a:endParaRPr>
          </a:p>
          <a:p>
            <a:endParaRPr lang="en-US" altLang="ja-JP" sz="500" dirty="0" smtClean="0">
              <a:latin typeface="+mn-ea"/>
            </a:endParaRPr>
          </a:p>
          <a:p>
            <a:r>
              <a:rPr lang="ja-JP" altLang="en-US" sz="1100" dirty="0" smtClean="0">
                <a:latin typeface="+mn-ea"/>
              </a:rPr>
              <a:t>　</a:t>
            </a:r>
            <a:r>
              <a:rPr lang="en-US" altLang="ja-JP" sz="1100" dirty="0" smtClean="0">
                <a:latin typeface="+mn-ea"/>
              </a:rPr>
              <a:t>※ </a:t>
            </a:r>
            <a:r>
              <a:rPr lang="ja-JP" altLang="en-US" sz="1100" dirty="0" smtClean="0">
                <a:latin typeface="+mn-ea"/>
              </a:rPr>
              <a:t>計画</a:t>
            </a:r>
            <a:r>
              <a:rPr lang="ja-JP" altLang="en-US" sz="1100" dirty="0">
                <a:latin typeface="+mn-ea"/>
              </a:rPr>
              <a:t>期間は、</a:t>
            </a:r>
            <a:r>
              <a:rPr lang="en-US" altLang="ja-JP" sz="1100" dirty="0">
                <a:latin typeface="+mn-ea"/>
              </a:rPr>
              <a:t>2018</a:t>
            </a:r>
            <a:r>
              <a:rPr lang="ja-JP" altLang="en-US" sz="1100" dirty="0">
                <a:latin typeface="+mn-ea"/>
              </a:rPr>
              <a:t>年度～</a:t>
            </a:r>
            <a:r>
              <a:rPr lang="en-US" altLang="ja-JP" sz="1100" dirty="0">
                <a:latin typeface="+mn-ea"/>
              </a:rPr>
              <a:t>2023</a:t>
            </a:r>
            <a:r>
              <a:rPr lang="ja-JP" altLang="en-US" sz="1100" dirty="0">
                <a:latin typeface="+mn-ea"/>
              </a:rPr>
              <a:t>年度</a:t>
            </a:r>
            <a:r>
              <a:rPr lang="en-US" altLang="ja-JP" sz="1100" dirty="0">
                <a:latin typeface="+mn-ea"/>
              </a:rPr>
              <a:t>(6</a:t>
            </a:r>
            <a:r>
              <a:rPr lang="ja-JP" altLang="en-US" sz="1100" dirty="0">
                <a:latin typeface="+mn-ea"/>
              </a:rPr>
              <a:t>年間</a:t>
            </a:r>
            <a:r>
              <a:rPr lang="en-US" altLang="ja-JP" sz="1100" dirty="0">
                <a:latin typeface="+mn-ea"/>
              </a:rPr>
              <a:t>)</a:t>
            </a:r>
            <a:r>
              <a:rPr lang="ja-JP" altLang="en-US" sz="1100" dirty="0">
                <a:latin typeface="+mn-ea"/>
              </a:rPr>
              <a:t>で、府民の健康指標の向上・改善をめざす。</a:t>
            </a:r>
          </a:p>
        </p:txBody>
      </p:sp>
      <p:sp>
        <p:nvSpPr>
          <p:cNvPr id="48" name="角丸四角形 47"/>
          <p:cNvSpPr/>
          <p:nvPr/>
        </p:nvSpPr>
        <p:spPr>
          <a:xfrm>
            <a:off x="409420" y="1676219"/>
            <a:ext cx="9072000" cy="756000"/>
          </a:xfrm>
          <a:prstGeom prst="roundRect">
            <a:avLst>
              <a:gd name="adj" fmla="val 8499"/>
            </a:avLst>
          </a:prstGeom>
          <a:solidFill>
            <a:schemeClr val="bg1"/>
          </a:solidFill>
          <a:ln w="19050">
            <a:solidFill>
              <a:srgbClr val="2F528F"/>
            </a:solidFill>
          </a:ln>
        </p:spPr>
        <p:txBody>
          <a:bodyPr wrap="square" lIns="72000" tIns="72000" rIns="72000" bIns="72000" anchor="ctr">
            <a:noAutofit/>
          </a:bodyPr>
          <a:lstStyle/>
          <a:p>
            <a:r>
              <a:rPr lang="en-US" altLang="ja-JP" sz="1300" b="1" dirty="0" smtClean="0">
                <a:latin typeface="+mn-ea"/>
              </a:rPr>
              <a:t>【</a:t>
            </a:r>
            <a:r>
              <a:rPr lang="ja-JP" altLang="en-US" sz="1300" b="1" dirty="0" smtClean="0">
                <a:latin typeface="+mn-ea"/>
              </a:rPr>
              <a:t>基本目標</a:t>
            </a:r>
            <a:r>
              <a:rPr lang="en-US" altLang="ja-JP" sz="1300" b="1" dirty="0" smtClean="0">
                <a:latin typeface="+mn-ea"/>
              </a:rPr>
              <a:t>】</a:t>
            </a:r>
            <a:endParaRPr lang="en-US" altLang="ja-JP" sz="1300" b="1" dirty="0">
              <a:latin typeface="+mn-ea"/>
            </a:endParaRPr>
          </a:p>
          <a:p>
            <a:r>
              <a:rPr lang="en-US" altLang="ja-JP" sz="1200" b="1" dirty="0">
                <a:latin typeface="+mn-ea"/>
              </a:rPr>
              <a:t>●</a:t>
            </a:r>
            <a:r>
              <a:rPr lang="ja-JP" altLang="en-US" sz="1200" b="1" dirty="0">
                <a:latin typeface="+mn-ea"/>
              </a:rPr>
              <a:t>健康寿命の延伸・・・生活習慣病の予防対策等の強化など、府民のライフステージに応じた府民の主体的な健康づくりを推進　</a:t>
            </a:r>
          </a:p>
          <a:p>
            <a:r>
              <a:rPr lang="ja-JP" altLang="en-US" sz="1200" b="1" dirty="0">
                <a:latin typeface="+mn-ea"/>
              </a:rPr>
              <a:t>●健康格差の縮小・・・市町村の健康指標の状況や健康課題などに応じた効果的な施策を展開</a:t>
            </a:r>
          </a:p>
        </p:txBody>
      </p:sp>
      <p:sp>
        <p:nvSpPr>
          <p:cNvPr id="49" name="角丸四角形 48"/>
          <p:cNvSpPr/>
          <p:nvPr/>
        </p:nvSpPr>
        <p:spPr>
          <a:xfrm>
            <a:off x="409420" y="2511006"/>
            <a:ext cx="9072000" cy="2484000"/>
          </a:xfrm>
          <a:prstGeom prst="roundRect">
            <a:avLst>
              <a:gd name="adj" fmla="val 2418"/>
            </a:avLst>
          </a:prstGeom>
          <a:solidFill>
            <a:schemeClr val="bg1"/>
          </a:solidFill>
          <a:ln w="19050">
            <a:solidFill>
              <a:srgbClr val="2F528F"/>
            </a:solidFill>
          </a:ln>
        </p:spPr>
        <p:txBody>
          <a:bodyPr wrap="square" lIns="72000" tIns="72000" rIns="72000" bIns="72000" anchor="ctr">
            <a:noAutofit/>
          </a:bodyPr>
          <a:lstStyle/>
          <a:p>
            <a:r>
              <a:rPr lang="en-US" altLang="ja-JP" sz="1300" b="1" dirty="0" smtClean="0">
                <a:latin typeface="+mn-ea"/>
              </a:rPr>
              <a:t>【</a:t>
            </a:r>
            <a:r>
              <a:rPr lang="ja-JP" altLang="en-US" sz="1300" b="1" dirty="0" smtClean="0">
                <a:latin typeface="+mn-ea"/>
              </a:rPr>
              <a:t>基本方針</a:t>
            </a:r>
            <a:r>
              <a:rPr lang="en-US" altLang="ja-JP" sz="1300" b="1" dirty="0">
                <a:latin typeface="+mn-ea"/>
              </a:rPr>
              <a:t>】</a:t>
            </a:r>
            <a:endParaRPr lang="en-US" altLang="ja-JP" sz="1300" b="1" dirty="0" smtClean="0">
              <a:latin typeface="+mn-ea"/>
            </a:endParaRPr>
          </a:p>
          <a:p>
            <a:endParaRPr lang="en-US" altLang="ja-JP" sz="1200" b="1" dirty="0">
              <a:latin typeface="+mn-ea"/>
            </a:endParaRPr>
          </a:p>
          <a:p>
            <a:endParaRPr lang="en-US" altLang="ja-JP" sz="1200" b="1" dirty="0" smtClean="0">
              <a:latin typeface="+mn-ea"/>
            </a:endParaRPr>
          </a:p>
          <a:p>
            <a:endParaRPr lang="en-US" altLang="ja-JP" sz="1200" b="1" dirty="0">
              <a:latin typeface="+mn-ea"/>
            </a:endParaRPr>
          </a:p>
          <a:p>
            <a:endParaRPr lang="en-US" altLang="ja-JP" sz="1200" b="1" dirty="0" smtClean="0">
              <a:latin typeface="+mn-ea"/>
            </a:endParaRPr>
          </a:p>
          <a:p>
            <a:endParaRPr lang="en-US" altLang="ja-JP" sz="800" b="1" dirty="0">
              <a:latin typeface="+mn-ea"/>
            </a:endParaRPr>
          </a:p>
          <a:p>
            <a:r>
              <a:rPr lang="en-US" altLang="ja-JP" sz="1300" b="1" dirty="0" smtClean="0">
                <a:latin typeface="+mn-ea"/>
              </a:rPr>
              <a:t>【</a:t>
            </a:r>
            <a:r>
              <a:rPr lang="ja-JP" altLang="en-US" sz="1300" b="1" dirty="0" smtClean="0">
                <a:latin typeface="+mn-ea"/>
              </a:rPr>
              <a:t>府民</a:t>
            </a:r>
            <a:r>
              <a:rPr lang="ja-JP" altLang="en-US" sz="1300" b="1" dirty="0">
                <a:latin typeface="+mn-ea"/>
              </a:rPr>
              <a:t>・行政等みんなでめざす</a:t>
            </a:r>
            <a:r>
              <a:rPr lang="ja-JP" altLang="en-US" sz="1300" b="1" dirty="0" smtClean="0">
                <a:latin typeface="+mn-ea"/>
              </a:rPr>
              <a:t>目標</a:t>
            </a:r>
            <a:r>
              <a:rPr lang="en-US" altLang="ja-JP" sz="1300" b="1" dirty="0" smtClean="0">
                <a:latin typeface="+mn-ea"/>
              </a:rPr>
              <a:t>】</a:t>
            </a:r>
            <a:endParaRPr lang="en-US" altLang="ja-JP" sz="1300" b="1" dirty="0">
              <a:latin typeface="+mn-ea"/>
            </a:endParaRPr>
          </a:p>
          <a:p>
            <a:r>
              <a:rPr lang="ja-JP" altLang="en-US" sz="1200" b="1" dirty="0" smtClean="0">
                <a:latin typeface="+mn-ea"/>
              </a:rPr>
              <a:t>●</a:t>
            </a:r>
            <a:r>
              <a:rPr lang="ja-JP" altLang="en-US" sz="1200" b="1" dirty="0">
                <a:latin typeface="+mn-ea"/>
              </a:rPr>
              <a:t>「健康への関心度を高めます」、「朝食欠食率を低くします」、「習慣的に運動に取り組む府民を増やします</a:t>
            </a:r>
            <a:r>
              <a:rPr lang="ja-JP" altLang="en-US" sz="1200" b="1" dirty="0" smtClean="0">
                <a:latin typeface="+mn-ea"/>
              </a:rPr>
              <a:t>」など</a:t>
            </a:r>
            <a:r>
              <a:rPr lang="en-US" altLang="ja-JP" sz="1200" b="1" dirty="0">
                <a:latin typeface="+mn-ea"/>
              </a:rPr>
              <a:t>11</a:t>
            </a:r>
            <a:r>
              <a:rPr lang="ja-JP" altLang="en-US" sz="1200" b="1" dirty="0">
                <a:latin typeface="+mn-ea"/>
              </a:rPr>
              <a:t>項目</a:t>
            </a:r>
            <a:r>
              <a:rPr lang="ja-JP" altLang="en-US" sz="1200" b="1" dirty="0" smtClean="0">
                <a:latin typeface="+mn-ea"/>
              </a:rPr>
              <a:t>の</a:t>
            </a:r>
            <a:endParaRPr lang="en-US" altLang="ja-JP" sz="1200" b="1" dirty="0" smtClean="0">
              <a:latin typeface="+mn-ea"/>
            </a:endParaRPr>
          </a:p>
          <a:p>
            <a:r>
              <a:rPr lang="ja-JP" altLang="en-US" sz="1200" b="1" dirty="0">
                <a:latin typeface="+mn-ea"/>
              </a:rPr>
              <a:t>　</a:t>
            </a:r>
            <a:r>
              <a:rPr lang="ja-JP" altLang="en-US" sz="1200" b="1" dirty="0" smtClean="0">
                <a:latin typeface="+mn-ea"/>
              </a:rPr>
              <a:t>目標</a:t>
            </a:r>
            <a:r>
              <a:rPr lang="ja-JP" altLang="en-US" sz="1200" b="1" dirty="0">
                <a:latin typeface="+mn-ea"/>
              </a:rPr>
              <a:t>を</a:t>
            </a:r>
            <a:r>
              <a:rPr lang="ja-JP" altLang="en-US" sz="1200" b="1" dirty="0" smtClean="0">
                <a:latin typeface="+mn-ea"/>
              </a:rPr>
              <a:t>設定　（</a:t>
            </a:r>
            <a:r>
              <a:rPr lang="ja-JP" altLang="en-US" sz="1200" b="1" dirty="0">
                <a:latin typeface="+mn-ea"/>
              </a:rPr>
              <a:t>＊本目標に沿って「府民の行動目標」、「行政等が取り組む数値目標」を設定</a:t>
            </a:r>
            <a:r>
              <a:rPr lang="ja-JP" altLang="en-US" sz="1200" b="1" dirty="0" smtClean="0">
                <a:latin typeface="+mn-ea"/>
              </a:rPr>
              <a:t>）</a:t>
            </a:r>
            <a:endParaRPr lang="en-US" altLang="ja-JP" sz="1200" b="1" dirty="0" smtClean="0">
              <a:latin typeface="+mn-ea"/>
            </a:endParaRPr>
          </a:p>
          <a:p>
            <a:endParaRPr lang="en-US" altLang="ja-JP" sz="800" b="1" dirty="0" smtClean="0">
              <a:latin typeface="+mn-ea"/>
            </a:endParaRPr>
          </a:p>
          <a:p>
            <a:r>
              <a:rPr lang="en-US" altLang="ja-JP" sz="1300" b="1" dirty="0" smtClean="0">
                <a:latin typeface="+mn-ea"/>
              </a:rPr>
              <a:t>【11</a:t>
            </a:r>
            <a:r>
              <a:rPr lang="ja-JP" altLang="en-US" sz="1300" b="1" dirty="0">
                <a:latin typeface="+mn-ea"/>
              </a:rPr>
              <a:t>分野の重点</a:t>
            </a:r>
            <a:r>
              <a:rPr lang="ja-JP" altLang="en-US" sz="1300" b="1" dirty="0" smtClean="0">
                <a:latin typeface="+mn-ea"/>
              </a:rPr>
              <a:t>取組み</a:t>
            </a:r>
            <a:r>
              <a:rPr lang="en-US" altLang="ja-JP" sz="1300" b="1" dirty="0" smtClean="0">
                <a:latin typeface="+mn-ea"/>
              </a:rPr>
              <a:t>】</a:t>
            </a:r>
            <a:endParaRPr lang="en-US" altLang="ja-JP" sz="1300" b="1" dirty="0">
              <a:latin typeface="+mn-ea"/>
            </a:endParaRPr>
          </a:p>
          <a:p>
            <a:r>
              <a:rPr lang="ja-JP" altLang="en-US" sz="1200" b="1" dirty="0">
                <a:latin typeface="+mn-ea"/>
              </a:rPr>
              <a:t>●これらの目標達成に向けて、</a:t>
            </a:r>
            <a:r>
              <a:rPr lang="ja-JP" altLang="en-US" sz="1200" b="1" dirty="0" smtClean="0">
                <a:latin typeface="+mn-ea"/>
              </a:rPr>
              <a:t>「１ 生活</a:t>
            </a:r>
            <a:r>
              <a:rPr lang="ja-JP" altLang="en-US" sz="1200" b="1" dirty="0">
                <a:latin typeface="+mn-ea"/>
              </a:rPr>
              <a:t>習慣病の予防」、</a:t>
            </a:r>
            <a:r>
              <a:rPr lang="ja-JP" altLang="en-US" sz="1200" b="1" dirty="0" smtClean="0">
                <a:latin typeface="+mn-ea"/>
              </a:rPr>
              <a:t>「２ 生活</a:t>
            </a:r>
            <a:r>
              <a:rPr lang="ja-JP" altLang="en-US" sz="1200" b="1" dirty="0">
                <a:latin typeface="+mn-ea"/>
              </a:rPr>
              <a:t>習慣病の早期発見・重症化予防」、</a:t>
            </a:r>
            <a:r>
              <a:rPr lang="ja-JP" altLang="en-US" sz="1200" b="1" dirty="0" smtClean="0">
                <a:latin typeface="+mn-ea"/>
              </a:rPr>
              <a:t>「３ 府民</a:t>
            </a:r>
            <a:r>
              <a:rPr lang="ja-JP" altLang="en-US" sz="1200" b="1" dirty="0">
                <a:latin typeface="+mn-ea"/>
              </a:rPr>
              <a:t>の健康を</a:t>
            </a:r>
            <a:r>
              <a:rPr lang="ja-JP" altLang="en-US" sz="1200" b="1" dirty="0" smtClean="0">
                <a:latin typeface="+mn-ea"/>
              </a:rPr>
              <a:t>支える</a:t>
            </a:r>
            <a:endParaRPr lang="en-US" altLang="ja-JP" sz="1200" b="1" dirty="0" smtClean="0">
              <a:latin typeface="+mn-ea"/>
            </a:endParaRPr>
          </a:p>
          <a:p>
            <a:r>
              <a:rPr lang="ja-JP" altLang="en-US" sz="1200" b="1" dirty="0">
                <a:latin typeface="+mn-ea"/>
              </a:rPr>
              <a:t>　</a:t>
            </a:r>
            <a:r>
              <a:rPr lang="ja-JP" altLang="en-US" sz="1200" b="1" dirty="0" smtClean="0">
                <a:latin typeface="+mn-ea"/>
              </a:rPr>
              <a:t>社会環境整備</a:t>
            </a:r>
            <a:r>
              <a:rPr lang="ja-JP" altLang="en-US" sz="1200" b="1" dirty="0">
                <a:latin typeface="+mn-ea"/>
              </a:rPr>
              <a:t>」を進めるため、府民・行政・事業者など多様な主体の連携・協働により、</a:t>
            </a:r>
            <a:r>
              <a:rPr lang="en-US" altLang="ja-JP" sz="1200" b="1" dirty="0">
                <a:latin typeface="+mn-ea"/>
              </a:rPr>
              <a:t>『11</a:t>
            </a:r>
            <a:r>
              <a:rPr lang="ja-JP" altLang="en-US" sz="1200" b="1" dirty="0">
                <a:latin typeface="+mn-ea"/>
              </a:rPr>
              <a:t>分野の重点的取組み</a:t>
            </a:r>
            <a:r>
              <a:rPr lang="en-US" altLang="ja-JP" sz="1200" b="1" dirty="0">
                <a:latin typeface="+mn-ea"/>
              </a:rPr>
              <a:t>』</a:t>
            </a:r>
            <a:r>
              <a:rPr lang="ja-JP" altLang="en-US" sz="1200" b="1" dirty="0">
                <a:latin typeface="+mn-ea"/>
              </a:rPr>
              <a:t>を</a:t>
            </a:r>
            <a:r>
              <a:rPr lang="ja-JP" altLang="en-US" sz="1200" b="1" dirty="0" smtClean="0">
                <a:latin typeface="+mn-ea"/>
              </a:rPr>
              <a:t>推進</a:t>
            </a:r>
            <a:endParaRPr lang="ja-JP" altLang="en-US" sz="1200" b="1" dirty="0">
              <a:latin typeface="+mn-ea"/>
            </a:endParaRPr>
          </a:p>
        </p:txBody>
      </p:sp>
      <p:sp>
        <p:nvSpPr>
          <p:cNvPr id="50" name="正方形/長方形 49"/>
          <p:cNvSpPr/>
          <p:nvPr/>
        </p:nvSpPr>
        <p:spPr>
          <a:xfrm>
            <a:off x="286012" y="5073460"/>
            <a:ext cx="9288000" cy="576000"/>
          </a:xfrm>
          <a:prstGeom prst="rect">
            <a:avLst/>
          </a:prstGeom>
        </p:spPr>
        <p:txBody>
          <a:bodyPr wrap="square" lIns="36000" tIns="72000" rIns="36000" bIns="36000">
            <a:noAutofit/>
          </a:bodyPr>
          <a:lstStyle/>
          <a:p>
            <a:r>
              <a:rPr lang="ja-JP" altLang="en-US" sz="1300" b="1" dirty="0" smtClean="0">
                <a:latin typeface="+mn-ea"/>
              </a:rPr>
              <a:t>▽ 「</a:t>
            </a:r>
            <a:r>
              <a:rPr lang="ja-JP" altLang="en-US" sz="1300" b="1" dirty="0">
                <a:latin typeface="+mn-ea"/>
              </a:rPr>
              <a:t>大阪府健康づくり推進条例（</a:t>
            </a:r>
            <a:r>
              <a:rPr lang="en-US" altLang="ja-JP" sz="1300" b="1" dirty="0">
                <a:latin typeface="+mn-ea"/>
              </a:rPr>
              <a:t>H30.10.30</a:t>
            </a:r>
            <a:r>
              <a:rPr lang="ja-JP" altLang="en-US" sz="1300" b="1" dirty="0">
                <a:latin typeface="+mn-ea"/>
              </a:rPr>
              <a:t>施行）」において重点取組みを位置づけ（</a:t>
            </a:r>
            <a:r>
              <a:rPr lang="en-US" altLang="ja-JP" sz="1300" b="1" dirty="0">
                <a:latin typeface="+mn-ea"/>
              </a:rPr>
              <a:t>§12</a:t>
            </a:r>
            <a:r>
              <a:rPr lang="ja-JP" altLang="en-US" sz="1300" b="1" dirty="0">
                <a:latin typeface="+mn-ea"/>
              </a:rPr>
              <a:t>～</a:t>
            </a:r>
            <a:r>
              <a:rPr lang="en-US" altLang="ja-JP" sz="1300" b="1" dirty="0">
                <a:latin typeface="+mn-ea"/>
              </a:rPr>
              <a:t>§16</a:t>
            </a:r>
            <a:r>
              <a:rPr lang="ja-JP" altLang="en-US" sz="1300" b="1" dirty="0" smtClean="0">
                <a:latin typeface="+mn-ea"/>
              </a:rPr>
              <a:t>）</a:t>
            </a:r>
            <a:endParaRPr lang="ja-JP" altLang="en-US" sz="1300" b="1" dirty="0">
              <a:latin typeface="+mn-ea"/>
            </a:endParaRPr>
          </a:p>
          <a:p>
            <a:endParaRPr lang="en-US" altLang="ja-JP" sz="500" dirty="0" smtClean="0">
              <a:latin typeface="+mn-ea"/>
            </a:endParaRPr>
          </a:p>
          <a:p>
            <a:r>
              <a:rPr lang="ja-JP" altLang="en-US" sz="1100" dirty="0" smtClean="0">
                <a:latin typeface="+mn-ea"/>
              </a:rPr>
              <a:t>　</a:t>
            </a:r>
            <a:r>
              <a:rPr lang="en-US" altLang="ja-JP" sz="1100" dirty="0" smtClean="0">
                <a:latin typeface="+mn-ea"/>
              </a:rPr>
              <a:t>※ </a:t>
            </a:r>
            <a:r>
              <a:rPr lang="ja-JP" altLang="en-US" sz="1100" dirty="0">
                <a:latin typeface="+mn-ea"/>
              </a:rPr>
              <a:t>多様な</a:t>
            </a:r>
            <a:r>
              <a:rPr lang="ja-JP" altLang="en-US" sz="1100" dirty="0" smtClean="0">
                <a:latin typeface="+mn-ea"/>
              </a:rPr>
              <a:t>主体の</a:t>
            </a:r>
            <a:r>
              <a:rPr lang="ja-JP" altLang="en-US" sz="1100" dirty="0">
                <a:latin typeface="+mn-ea"/>
              </a:rPr>
              <a:t>連携・協働による“オール大阪体制”を構築し</a:t>
            </a:r>
            <a:r>
              <a:rPr lang="ja-JP" altLang="en-US" sz="1100" dirty="0" smtClean="0">
                <a:latin typeface="+mn-ea"/>
              </a:rPr>
              <a:t>、健康づくり</a:t>
            </a:r>
            <a:r>
              <a:rPr lang="ja-JP" altLang="en-US" sz="1100" dirty="0">
                <a:latin typeface="+mn-ea"/>
              </a:rPr>
              <a:t>の推進に関する施策を推進。</a:t>
            </a:r>
          </a:p>
        </p:txBody>
      </p:sp>
      <p:graphicFrame>
        <p:nvGraphicFramePr>
          <p:cNvPr id="51" name="表 50"/>
          <p:cNvGraphicFramePr>
            <a:graphicFrameLocks noGrp="1"/>
          </p:cNvGraphicFramePr>
          <p:nvPr>
            <p:extLst>
              <p:ext uri="{D42A27DB-BD31-4B8C-83A1-F6EECF244321}">
                <p14:modId xmlns:p14="http://schemas.microsoft.com/office/powerpoint/2010/main" val="3373014005"/>
              </p:ext>
            </p:extLst>
          </p:nvPr>
        </p:nvGraphicFramePr>
        <p:xfrm>
          <a:off x="562953" y="2842703"/>
          <a:ext cx="8784000" cy="646920"/>
        </p:xfrm>
        <a:graphic>
          <a:graphicData uri="http://schemas.openxmlformats.org/drawingml/2006/table">
            <a:tbl>
              <a:tblPr firstRow="1" bandRow="1">
                <a:tableStyleId>{5940675A-B579-460E-94D1-54222C63F5DA}</a:tableStyleId>
              </a:tblPr>
              <a:tblGrid>
                <a:gridCol w="2880000">
                  <a:extLst>
                    <a:ext uri="{9D8B030D-6E8A-4147-A177-3AD203B41FA5}">
                      <a16:colId xmlns:a16="http://schemas.microsoft.com/office/drawing/2014/main" val="4073086637"/>
                    </a:ext>
                  </a:extLst>
                </a:gridCol>
                <a:gridCol w="3024000">
                  <a:extLst>
                    <a:ext uri="{9D8B030D-6E8A-4147-A177-3AD203B41FA5}">
                      <a16:colId xmlns:a16="http://schemas.microsoft.com/office/drawing/2014/main" val="111291063"/>
                    </a:ext>
                  </a:extLst>
                </a:gridCol>
                <a:gridCol w="2880000">
                  <a:extLst>
                    <a:ext uri="{9D8B030D-6E8A-4147-A177-3AD203B41FA5}">
                      <a16:colId xmlns:a16="http://schemas.microsoft.com/office/drawing/2014/main" val="520564120"/>
                    </a:ext>
                  </a:extLst>
                </a:gridCol>
              </a:tblGrid>
              <a:tr h="130315">
                <a:tc>
                  <a:txBody>
                    <a:bodyPr/>
                    <a:lstStyle/>
                    <a:p>
                      <a:pPr algn="ctr"/>
                      <a:r>
                        <a:rPr kumimoji="1" lang="ja-JP" altLang="en-US" sz="1100" b="1" dirty="0" smtClean="0">
                          <a:solidFill>
                            <a:schemeClr val="tx1"/>
                          </a:solidFill>
                        </a:rPr>
                        <a:t>生活習慣病の予防、早期発見、重症化予防</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kumimoji="1" lang="ja-JP" altLang="en-US" sz="1100" b="1" dirty="0" smtClean="0">
                          <a:solidFill>
                            <a:schemeClr val="tx1"/>
                          </a:solidFill>
                        </a:rPr>
                        <a:t>ライフステージに応じた取組み</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kumimoji="1" lang="ja-JP" altLang="en-US" sz="1100" b="1" dirty="0" smtClean="0">
                          <a:solidFill>
                            <a:schemeClr val="tx1"/>
                          </a:solidFill>
                        </a:rPr>
                        <a:t>府民の健康づくりを支える社会環境整備</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1363311713"/>
                  </a:ext>
                </a:extLst>
              </a:tr>
              <a:tr h="221477">
                <a:tc>
                  <a:txBody>
                    <a:bodyPr/>
                    <a:lstStyle/>
                    <a:p>
                      <a:r>
                        <a:rPr kumimoji="1" lang="ja-JP" altLang="en-US" sz="1100" b="0" baseline="0" dirty="0" smtClean="0">
                          <a:solidFill>
                            <a:schemeClr val="tx1"/>
                          </a:solidFill>
                        </a:rPr>
                        <a:t>   </a:t>
                      </a:r>
                      <a:r>
                        <a:rPr kumimoji="1" lang="ja-JP" altLang="en-US" sz="1100" b="0" dirty="0" smtClean="0">
                          <a:solidFill>
                            <a:schemeClr val="tx1"/>
                          </a:solidFill>
                        </a:rPr>
                        <a:t>生活習慣が大きく関与する生活習慣病は</a:t>
                      </a:r>
                      <a:endParaRPr kumimoji="1" lang="en-US" altLang="ja-JP" sz="1100" b="0" dirty="0" smtClean="0">
                        <a:solidFill>
                          <a:schemeClr val="tx1"/>
                        </a:solidFill>
                      </a:endParaRPr>
                    </a:p>
                    <a:p>
                      <a:r>
                        <a:rPr kumimoji="1" lang="ja-JP" altLang="en-US" sz="1100" b="0" baseline="0" dirty="0" smtClean="0">
                          <a:solidFill>
                            <a:schemeClr val="tx1"/>
                          </a:solidFill>
                        </a:rPr>
                        <a:t>   </a:t>
                      </a:r>
                      <a:r>
                        <a:rPr kumimoji="1" lang="ja-JP" altLang="en-US" sz="1100" b="0" dirty="0" smtClean="0">
                          <a:solidFill>
                            <a:schemeClr val="tx1"/>
                          </a:solidFill>
                        </a:rPr>
                        <a:t>府民の死因の半数以上</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b="0" dirty="0" smtClean="0">
                          <a:solidFill>
                            <a:schemeClr val="tx1"/>
                          </a:solidFill>
                        </a:rPr>
                        <a:t>若い世代から働く世代、高齢者に至る各世代</a:t>
                      </a:r>
                      <a:endParaRPr kumimoji="1" lang="en-US" altLang="ja-JP" sz="1100" b="0" dirty="0" smtClean="0">
                        <a:solidFill>
                          <a:schemeClr val="tx1"/>
                        </a:solidFill>
                      </a:endParaRPr>
                    </a:p>
                    <a:p>
                      <a:r>
                        <a:rPr kumimoji="1" lang="ja-JP" altLang="en-US" sz="1100" b="0" dirty="0" smtClean="0">
                          <a:solidFill>
                            <a:schemeClr val="tx1"/>
                          </a:solidFill>
                        </a:rPr>
                        <a:t>の身体的特性等を踏まえた健康づくりが重要</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b="0" baseline="0" dirty="0" smtClean="0">
                          <a:solidFill>
                            <a:schemeClr val="tx1"/>
                          </a:solidFill>
                        </a:rPr>
                        <a:t>   </a:t>
                      </a:r>
                      <a:r>
                        <a:rPr kumimoji="1" lang="ja-JP" altLang="en-US" sz="1100" b="0" dirty="0" smtClean="0">
                          <a:solidFill>
                            <a:schemeClr val="tx1"/>
                          </a:solidFill>
                        </a:rPr>
                        <a:t>府民の自主的な健康行動を誘導する社会</a:t>
                      </a:r>
                      <a:endParaRPr kumimoji="1" lang="en-US" altLang="ja-JP" sz="1100" b="0" dirty="0" smtClean="0">
                        <a:solidFill>
                          <a:schemeClr val="tx1"/>
                        </a:solidFill>
                      </a:endParaRPr>
                    </a:p>
                    <a:p>
                      <a:r>
                        <a:rPr kumimoji="1" lang="ja-JP" altLang="en-US" sz="1100" b="0" dirty="0" smtClean="0">
                          <a:solidFill>
                            <a:schemeClr val="tx1"/>
                          </a:solidFill>
                        </a:rPr>
                        <a:t>   環境の整備が重要</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6469417"/>
                  </a:ext>
                </a:extLst>
              </a:tr>
            </a:tbl>
          </a:graphicData>
        </a:graphic>
      </p:graphicFrame>
      <p:sp>
        <p:nvSpPr>
          <p:cNvPr id="44" name="角丸四角形 43"/>
          <p:cNvSpPr/>
          <p:nvPr/>
        </p:nvSpPr>
        <p:spPr>
          <a:xfrm>
            <a:off x="586844" y="5981197"/>
            <a:ext cx="8712000" cy="576000"/>
          </a:xfrm>
          <a:prstGeom prst="roundRect">
            <a:avLst>
              <a:gd name="adj" fmla="val 11145"/>
            </a:avLst>
          </a:prstGeom>
          <a:solidFill>
            <a:schemeClr val="bg1"/>
          </a:solidFill>
          <a:ln w="19050">
            <a:solidFill>
              <a:srgbClr val="2F528F"/>
            </a:solidFill>
            <a:prstDash val="sysDash"/>
          </a:ln>
        </p:spPr>
        <p:txBody>
          <a:bodyPr wrap="square" lIns="72000" tIns="72000" rIns="72000" bIns="72000" anchor="ctr">
            <a:noAutofit/>
          </a:bodyPr>
          <a:lstStyle/>
          <a:p>
            <a:r>
              <a:rPr lang="en-US" altLang="ja-JP" sz="1300" b="1" dirty="0" smtClean="0">
                <a:latin typeface="+mn-ea"/>
              </a:rPr>
              <a:t>【</a:t>
            </a:r>
            <a:r>
              <a:rPr lang="ja-JP" altLang="en-US" sz="1300" b="1" dirty="0">
                <a:latin typeface="+mn-ea"/>
              </a:rPr>
              <a:t>府民の健康指標の向上・</a:t>
            </a:r>
            <a:r>
              <a:rPr lang="ja-JP" altLang="en-US" sz="1300" b="1" dirty="0" smtClean="0">
                <a:latin typeface="+mn-ea"/>
              </a:rPr>
              <a:t>改善</a:t>
            </a:r>
            <a:r>
              <a:rPr lang="en-US" altLang="ja-JP" sz="1300" b="1" dirty="0" smtClean="0">
                <a:latin typeface="+mn-ea"/>
              </a:rPr>
              <a:t>】</a:t>
            </a:r>
            <a:endParaRPr lang="en-US" altLang="ja-JP" sz="1300" b="1" dirty="0">
              <a:latin typeface="+mn-ea"/>
            </a:endParaRPr>
          </a:p>
          <a:p>
            <a:r>
              <a:rPr lang="ja-JP" altLang="en-US" sz="1200" b="1" dirty="0">
                <a:latin typeface="+mn-ea"/>
              </a:rPr>
              <a:t> ●健康寿命</a:t>
            </a:r>
            <a:r>
              <a:rPr lang="en-US" altLang="ja-JP" sz="1200" b="1" dirty="0">
                <a:latin typeface="+mn-ea"/>
              </a:rPr>
              <a:t>2</a:t>
            </a:r>
            <a:r>
              <a:rPr lang="ja-JP" altLang="en-US" sz="1200" b="1" dirty="0">
                <a:latin typeface="+mn-ea"/>
              </a:rPr>
              <a:t>歳以上</a:t>
            </a:r>
            <a:r>
              <a:rPr lang="ja-JP" altLang="en-US" sz="1200" b="1" dirty="0" smtClean="0">
                <a:latin typeface="+mn-ea"/>
              </a:rPr>
              <a:t>延伸　●</a:t>
            </a:r>
            <a:r>
              <a:rPr lang="ja-JP" altLang="en-US" sz="1200" b="1" dirty="0">
                <a:latin typeface="+mn-ea"/>
              </a:rPr>
              <a:t>市町村の健康寿命の差を</a:t>
            </a:r>
            <a:r>
              <a:rPr lang="ja-JP" altLang="en-US" sz="1200" b="1" dirty="0" smtClean="0">
                <a:latin typeface="+mn-ea"/>
              </a:rPr>
              <a:t>縮小　●</a:t>
            </a:r>
            <a:r>
              <a:rPr lang="en-US" altLang="ja-JP" sz="1200" b="1" dirty="0">
                <a:latin typeface="+mn-ea"/>
              </a:rPr>
              <a:t>75</a:t>
            </a:r>
            <a:r>
              <a:rPr lang="ja-JP" altLang="en-US" sz="1200" b="1" dirty="0">
                <a:latin typeface="+mn-ea"/>
              </a:rPr>
              <a:t>歳未満のがんの年齢調整死亡率</a:t>
            </a:r>
            <a:r>
              <a:rPr lang="en-US" altLang="ja-JP" sz="1200" b="1" dirty="0">
                <a:latin typeface="+mn-ea"/>
              </a:rPr>
              <a:t>(</a:t>
            </a:r>
            <a:r>
              <a:rPr lang="ja-JP" altLang="en-US" sz="1200" b="1" dirty="0">
                <a:latin typeface="+mn-ea"/>
              </a:rPr>
              <a:t>人口</a:t>
            </a:r>
            <a:r>
              <a:rPr lang="en-US" altLang="ja-JP" sz="1200" b="1" dirty="0">
                <a:latin typeface="+mn-ea"/>
              </a:rPr>
              <a:t>10</a:t>
            </a:r>
            <a:r>
              <a:rPr lang="ja-JP" altLang="en-US" sz="1200" b="1" dirty="0">
                <a:latin typeface="+mn-ea"/>
              </a:rPr>
              <a:t>万対</a:t>
            </a:r>
            <a:r>
              <a:rPr lang="en-US" altLang="ja-JP" sz="1200" b="1" dirty="0">
                <a:latin typeface="+mn-ea"/>
              </a:rPr>
              <a:t>)</a:t>
            </a:r>
            <a:r>
              <a:rPr lang="ja-JP" altLang="en-US" sz="1200" b="1" dirty="0">
                <a:latin typeface="+mn-ea"/>
              </a:rPr>
              <a:t>の</a:t>
            </a:r>
            <a:r>
              <a:rPr lang="ja-JP" altLang="en-US" sz="1200" b="1" dirty="0" smtClean="0">
                <a:latin typeface="+mn-ea"/>
              </a:rPr>
              <a:t>改善　等</a:t>
            </a:r>
            <a:endParaRPr lang="ja-JP" altLang="en-US" sz="1200" b="1" dirty="0">
              <a:latin typeface="+mn-ea"/>
            </a:endParaRPr>
          </a:p>
        </p:txBody>
      </p:sp>
      <p:sp>
        <p:nvSpPr>
          <p:cNvPr id="45" name="二等辺三角形 22"/>
          <p:cNvSpPr>
            <a:spLocks noChangeArrowheads="1"/>
          </p:cNvSpPr>
          <p:nvPr/>
        </p:nvSpPr>
        <p:spPr bwMode="auto">
          <a:xfrm flipV="1">
            <a:off x="1870551" y="5781483"/>
            <a:ext cx="1440000" cy="144000"/>
          </a:xfrm>
          <a:prstGeom prst="triangle">
            <a:avLst>
              <a:gd name="adj" fmla="val 50000"/>
            </a:avLst>
          </a:prstGeom>
          <a:solidFill>
            <a:srgbClr val="82A5D0"/>
          </a:solidFill>
          <a:ln w="12700">
            <a:noFill/>
            <a:miter lim="800000"/>
            <a:headEnd/>
            <a:tailEnd/>
          </a:ln>
          <a:effectLst>
            <a:outerShdw dist="25400" dir="3780000" algn="ctr" rotWithShape="0">
              <a:srgbClr val="2F528F"/>
            </a:outerShdw>
          </a:effectLst>
        </p:spPr>
        <p:txBody>
          <a:bodyPr vert="horz" wrap="square" lIns="91440" tIns="45720" rIns="91440" bIns="45720" numCol="1" anchor="ctr" anchorCtr="0" compatLnSpc="1">
            <a:prstTxWarp prst="textNoShape">
              <a:avLst/>
            </a:prstTxWarp>
          </a:bodyPr>
          <a:lstStyle/>
          <a:p>
            <a:pPr defTabSz="914400" fontAlgn="base">
              <a:spcBef>
                <a:spcPct val="0"/>
              </a:spcBef>
              <a:spcAft>
                <a:spcPct val="0"/>
              </a:spcAft>
            </a:pPr>
            <a:endParaRPr kumimoji="1" lang="ja-JP" altLang="en-US">
              <a:solidFill>
                <a:prstClr val="black"/>
              </a:solidFill>
              <a:ea typeface="ＭＳ Ｐゴシック" pitchFamily="50" charset="-128"/>
            </a:endParaRPr>
          </a:p>
        </p:txBody>
      </p:sp>
      <p:sp>
        <p:nvSpPr>
          <p:cNvPr id="47" name="二等辺三角形 22"/>
          <p:cNvSpPr>
            <a:spLocks noChangeArrowheads="1"/>
          </p:cNvSpPr>
          <p:nvPr/>
        </p:nvSpPr>
        <p:spPr bwMode="auto">
          <a:xfrm flipV="1">
            <a:off x="6595368" y="5781483"/>
            <a:ext cx="1440000" cy="144000"/>
          </a:xfrm>
          <a:prstGeom prst="triangle">
            <a:avLst>
              <a:gd name="adj" fmla="val 50000"/>
            </a:avLst>
          </a:prstGeom>
          <a:solidFill>
            <a:srgbClr val="82A5D0"/>
          </a:solidFill>
          <a:ln w="12700">
            <a:noFill/>
            <a:miter lim="800000"/>
            <a:headEnd/>
            <a:tailEnd/>
          </a:ln>
          <a:effectLst>
            <a:outerShdw dist="25400" dir="3780000" algn="ctr" rotWithShape="0">
              <a:srgbClr val="2F528F"/>
            </a:outerShdw>
          </a:effectLst>
        </p:spPr>
        <p:txBody>
          <a:bodyPr vert="horz" wrap="square" lIns="91440" tIns="45720" rIns="91440" bIns="45720" numCol="1" anchor="ctr" anchorCtr="0" compatLnSpc="1">
            <a:prstTxWarp prst="textNoShape">
              <a:avLst/>
            </a:prstTxWarp>
          </a:bodyPr>
          <a:lstStyle/>
          <a:p>
            <a:pPr defTabSz="914400" fontAlgn="base">
              <a:spcBef>
                <a:spcPct val="0"/>
              </a:spcBef>
              <a:spcAft>
                <a:spcPct val="0"/>
              </a:spcAft>
            </a:pPr>
            <a:endParaRPr kumimoji="1" lang="ja-JP" altLang="en-US">
              <a:solidFill>
                <a:prstClr val="black"/>
              </a:solidFill>
              <a:ea typeface="ＭＳ Ｐゴシック" pitchFamily="50" charset="-128"/>
            </a:endParaRPr>
          </a:p>
        </p:txBody>
      </p:sp>
      <p:sp>
        <p:nvSpPr>
          <p:cNvPr id="52" name="二等辺三角形 22"/>
          <p:cNvSpPr>
            <a:spLocks noChangeArrowheads="1"/>
          </p:cNvSpPr>
          <p:nvPr/>
        </p:nvSpPr>
        <p:spPr bwMode="auto">
          <a:xfrm flipV="1">
            <a:off x="4232960" y="5781483"/>
            <a:ext cx="1440000" cy="144000"/>
          </a:xfrm>
          <a:prstGeom prst="triangle">
            <a:avLst>
              <a:gd name="adj" fmla="val 50000"/>
            </a:avLst>
          </a:prstGeom>
          <a:solidFill>
            <a:srgbClr val="82A5D0"/>
          </a:solidFill>
          <a:ln w="12700">
            <a:noFill/>
            <a:miter lim="800000"/>
            <a:headEnd/>
            <a:tailEnd/>
          </a:ln>
          <a:effectLst>
            <a:outerShdw dist="25400" dir="3780000" algn="ctr" rotWithShape="0">
              <a:srgbClr val="2F528F"/>
            </a:outerShdw>
          </a:effectLst>
        </p:spPr>
        <p:txBody>
          <a:bodyPr vert="horz" wrap="square" lIns="91440" tIns="45720" rIns="91440" bIns="45720" numCol="1" anchor="ctr" anchorCtr="0" compatLnSpc="1">
            <a:prstTxWarp prst="textNoShape">
              <a:avLst/>
            </a:prstTxWarp>
          </a:bodyPr>
          <a:lstStyle/>
          <a:p>
            <a:pPr defTabSz="914400" fontAlgn="base">
              <a:spcBef>
                <a:spcPct val="0"/>
              </a:spcBef>
              <a:spcAft>
                <a:spcPct val="0"/>
              </a:spcAft>
            </a:pPr>
            <a:endParaRPr kumimoji="1" lang="ja-JP" altLang="en-US">
              <a:solidFill>
                <a:prstClr val="black"/>
              </a:solidFill>
              <a:ea typeface="ＭＳ Ｐゴシック" pitchFamily="50" charset="-128"/>
            </a:endParaRP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3</a:t>
            </a:fld>
            <a:endParaRPr kumimoji="1" lang="ja-JP" altLang="en-US"/>
          </a:p>
        </p:txBody>
      </p:sp>
      <p:pic>
        <p:nvPicPr>
          <p:cNvPr id="15" name="図 14"/>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14527041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704732916"/>
              </p:ext>
            </p:extLst>
          </p:nvPr>
        </p:nvGraphicFramePr>
        <p:xfrm>
          <a:off x="477311" y="434454"/>
          <a:ext cx="8928000" cy="53658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5040000">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市町村における健康なまちづくり</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■万博に向けた健康づくりの気運醸成として健活プロモーション事業を実施。「健活</a:t>
                      </a:r>
                      <a:r>
                        <a:rPr kumimoji="1" lang="en-US" altLang="ja-JP" sz="1100" b="1" baseline="0" dirty="0" smtClean="0">
                          <a:solidFill>
                            <a:schemeClr val="tx1"/>
                          </a:solidFill>
                          <a:latin typeface="+mn-ea"/>
                          <a:ea typeface="+mn-ea"/>
                        </a:rPr>
                        <a:t>10</a:t>
                      </a:r>
                      <a:r>
                        <a:rPr kumimoji="1" lang="ja-JP" altLang="en-US" sz="1100" b="1" baseline="0" dirty="0" smtClean="0">
                          <a:solidFill>
                            <a:schemeClr val="tx1"/>
                          </a:solidFill>
                          <a:latin typeface="+mn-ea"/>
                          <a:ea typeface="+mn-ea"/>
                        </a:rPr>
                        <a:t>」を広く</a:t>
                      </a:r>
                      <a:r>
                        <a:rPr kumimoji="1" lang="en-US" altLang="ja-JP" sz="1100" b="1" baseline="0" dirty="0" smtClean="0">
                          <a:solidFill>
                            <a:schemeClr val="tx1"/>
                          </a:solidFill>
                          <a:latin typeface="+mn-ea"/>
                          <a:ea typeface="+mn-ea"/>
                        </a:rPr>
                        <a:t>PR</a:t>
                      </a:r>
                      <a:r>
                        <a:rPr kumimoji="1" lang="ja-JP" altLang="en-US" sz="1100" b="1" baseline="0" dirty="0" smtClean="0">
                          <a:solidFill>
                            <a:schemeClr val="tx1"/>
                          </a:solidFill>
                          <a:latin typeface="+mn-ea"/>
                          <a:ea typeface="+mn-ea"/>
                        </a:rPr>
                        <a:t>する広告ジャックと、健康づくりイベント「健活ワクワク</a:t>
                      </a:r>
                      <a:r>
                        <a:rPr kumimoji="1" lang="en-US" altLang="ja-JP" sz="1100" b="1" baseline="0" dirty="0" smtClean="0">
                          <a:solidFill>
                            <a:schemeClr val="tx1"/>
                          </a:solidFill>
                          <a:latin typeface="+mn-ea"/>
                          <a:ea typeface="+mn-ea"/>
                        </a:rPr>
                        <a:t>EXPO</a:t>
                      </a:r>
                      <a:r>
                        <a:rPr kumimoji="1" lang="ja-JP" altLang="en-US" sz="1100" b="1" baseline="0" dirty="0" smtClean="0">
                          <a:solidFill>
                            <a:schemeClr val="tx1"/>
                          </a:solidFill>
                          <a:latin typeface="+mn-ea"/>
                          <a:ea typeface="+mn-ea"/>
                        </a:rPr>
                        <a:t>」を開催し、健活ワクワク</a:t>
                      </a:r>
                      <a:r>
                        <a:rPr kumimoji="1" lang="en-US" altLang="ja-JP" sz="1100" b="1" baseline="0" dirty="0" smtClean="0">
                          <a:solidFill>
                            <a:schemeClr val="tx1"/>
                          </a:solidFill>
                          <a:latin typeface="+mn-ea"/>
                          <a:ea typeface="+mn-ea"/>
                        </a:rPr>
                        <a:t>EXPO</a:t>
                      </a:r>
                      <a:r>
                        <a:rPr kumimoji="1" lang="ja-JP" altLang="en-US" sz="1100" b="1" baseline="0" dirty="0" smtClean="0">
                          <a:solidFill>
                            <a:schemeClr val="tx1"/>
                          </a:solidFill>
                          <a:latin typeface="+mn-ea"/>
                          <a:ea typeface="+mn-ea"/>
                        </a:rPr>
                        <a:t>第３弾において、アスマイルを活用したウォーキングイベントを実施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■総合型地域スポーツクラブの登録・認証制度の審査会の開催協力及び大阪府スポーツ協会、大阪</a:t>
                      </a:r>
                      <a:r>
                        <a:rPr kumimoji="1" lang="en-US" altLang="ja-JP" sz="1100" b="1" baseline="0" dirty="0" smtClean="0">
                          <a:solidFill>
                            <a:schemeClr val="tx1"/>
                          </a:solidFill>
                          <a:latin typeface="+mn-ea"/>
                          <a:ea typeface="+mn-ea"/>
                        </a:rPr>
                        <a:t>SC</a:t>
                      </a:r>
                      <a:r>
                        <a:rPr kumimoji="1" lang="ja-JP" altLang="en-US" sz="1100" b="1" baseline="0" dirty="0" err="1" smtClean="0">
                          <a:solidFill>
                            <a:schemeClr val="tx1"/>
                          </a:solidFill>
                          <a:latin typeface="+mn-ea"/>
                          <a:ea typeface="+mn-ea"/>
                        </a:rPr>
                        <a:t>ねっとと連携</a:t>
                      </a:r>
                      <a:r>
                        <a:rPr kumimoji="1" lang="ja-JP" altLang="en-US" sz="1100" b="1" baseline="0" dirty="0" smtClean="0">
                          <a:solidFill>
                            <a:schemeClr val="tx1"/>
                          </a:solidFill>
                          <a:latin typeface="+mn-ea"/>
                          <a:ea typeface="+mn-ea"/>
                        </a:rPr>
                        <a:t>した交流研修会の実施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府・堺市等で構成する泉北ニューデザイン推進協議会において、泉ヶ丘駅前地域のエリア価値創造に向け、公園・緑道を活用した取組みを検討。特に、ビッグバン及び泉ヶ丘公園においては、公園内外の周遊が可能となる園路整備等に向けた基本設計を検討（「ニュータウン再生」）</a:t>
                      </a:r>
                    </a:p>
                    <a:p>
                      <a:pPr marL="174625" indent="-174625">
                        <a:lnSpc>
                          <a:spcPct val="100000"/>
                        </a:lnSpc>
                      </a:pPr>
                      <a:r>
                        <a:rPr kumimoji="1" lang="ja-JP" altLang="en-US" sz="1100" b="1" baseline="0" dirty="0" smtClean="0">
                          <a:solidFill>
                            <a:schemeClr val="tx1"/>
                          </a:solidFill>
                          <a:latin typeface="+mn-ea"/>
                          <a:ea typeface="+mn-ea"/>
                        </a:rPr>
                        <a:t>■広域サイクルルートの形成のための連携会議の開催やサイクリングマップアプリへの情報掲載等の自転車を活用した広域連携型まちづくりを推進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■うめきた</a:t>
                      </a:r>
                      <a:r>
                        <a:rPr kumimoji="1" lang="en-US" altLang="ja-JP" sz="1100" b="1" baseline="0" dirty="0" smtClean="0">
                          <a:solidFill>
                            <a:schemeClr val="tx1"/>
                          </a:solidFill>
                          <a:latin typeface="+mn-ea"/>
                          <a:ea typeface="+mn-ea"/>
                        </a:rPr>
                        <a:t>2</a:t>
                      </a:r>
                      <a:r>
                        <a:rPr kumimoji="1" lang="ja-JP" altLang="en-US" sz="1100" b="1" baseline="0" dirty="0" smtClean="0">
                          <a:solidFill>
                            <a:schemeClr val="tx1"/>
                          </a:solidFill>
                          <a:latin typeface="+mn-ea"/>
                          <a:ea typeface="+mn-ea"/>
                        </a:rPr>
                        <a:t>期区域における、都市公園整備の工事着手（大阪市へ補助「うめきたまちづくりの推進」）</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市町村の健康格差の縮小</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■市町村の保健事業の介入支援事業において、見える化ツールを活用した地域分析等を実施するとともに市町村担当者向け研修を開催</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■市町村に対し受診勧奨プロモーションの実施支援を行うとともに、府域全体に向け</a:t>
                      </a:r>
                      <a:r>
                        <a:rPr kumimoji="1" lang="en-US" altLang="ja-JP" sz="1100" b="1" baseline="0" dirty="0" smtClean="0">
                          <a:solidFill>
                            <a:schemeClr val="tx1"/>
                          </a:solidFill>
                          <a:latin typeface="+mn-ea"/>
                          <a:ea typeface="+mn-ea"/>
                        </a:rPr>
                        <a:t>Web</a:t>
                      </a:r>
                      <a:r>
                        <a:rPr kumimoji="1" lang="ja-JP" altLang="en-US" sz="1100" b="1" baseline="0" dirty="0" smtClean="0">
                          <a:solidFill>
                            <a:schemeClr val="tx1"/>
                          </a:solidFill>
                          <a:latin typeface="+mn-ea"/>
                          <a:ea typeface="+mn-ea"/>
                        </a:rPr>
                        <a:t>サイトのバナー広告を活用したプロモーションを実施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■「健活</a:t>
                      </a:r>
                      <a:r>
                        <a:rPr kumimoji="1" lang="en-US" altLang="ja-JP" sz="1100" b="1" baseline="0" dirty="0" smtClean="0">
                          <a:solidFill>
                            <a:schemeClr val="tx1"/>
                          </a:solidFill>
                          <a:latin typeface="+mn-ea"/>
                          <a:ea typeface="+mn-ea"/>
                        </a:rPr>
                        <a:t>10</a:t>
                      </a:r>
                      <a:r>
                        <a:rPr kumimoji="1" lang="ja-JP" altLang="en-US" sz="1100" b="1" baseline="0" dirty="0" smtClean="0">
                          <a:solidFill>
                            <a:schemeClr val="tx1"/>
                          </a:solidFill>
                          <a:latin typeface="+mn-ea"/>
                          <a:ea typeface="+mn-ea"/>
                        </a:rPr>
                        <a:t>」ポータルページで市町村別の健康寿命やけんしん受診率等のデータを掲載し、健康指標を見える化</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■「特定健診」「保健指導」「フレイル」の３分野で開発したプログラムやツール等の展開に向け、市町村の導入支援や研修会を実施（「健康格差解決プログラム」）</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Ｉ</a:t>
                      </a:r>
                      <a:r>
                        <a:rPr kumimoji="1" lang="en-US" altLang="ja-JP" sz="1200" u="sng" baseline="0" dirty="0" smtClean="0">
                          <a:solidFill>
                            <a:schemeClr val="tx1"/>
                          </a:solidFill>
                          <a:latin typeface="+mn-ea"/>
                          <a:ea typeface="+mn-ea"/>
                        </a:rPr>
                        <a:t>C</a:t>
                      </a:r>
                      <a:r>
                        <a:rPr kumimoji="1" lang="ja-JP" altLang="en-US" sz="1200" u="sng" baseline="0" dirty="0" smtClean="0">
                          <a:solidFill>
                            <a:schemeClr val="tx1"/>
                          </a:solidFill>
                          <a:latin typeface="+mn-ea"/>
                          <a:ea typeface="+mn-ea"/>
                        </a:rPr>
                        <a:t>Ｔ等を活用した健康情報等に係る基盤づくり</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■府民の主体的な健康意識の向上と実践を促す健康アプリ「アスマイル」を全市町村において展開</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　（今年度目標会員数：</a:t>
                      </a:r>
                      <a:r>
                        <a:rPr kumimoji="1" lang="en-US" altLang="ja-JP" sz="1100" b="1" baseline="0" dirty="0" smtClean="0">
                          <a:solidFill>
                            <a:schemeClr val="tx1"/>
                          </a:solidFill>
                          <a:latin typeface="+mn-ea"/>
                          <a:ea typeface="+mn-ea"/>
                        </a:rPr>
                        <a:t>40</a:t>
                      </a:r>
                      <a:r>
                        <a:rPr kumimoji="1" lang="ja-JP" altLang="en-US" sz="1100" b="1" baseline="0" dirty="0" smtClean="0">
                          <a:solidFill>
                            <a:schemeClr val="tx1"/>
                          </a:solidFill>
                          <a:latin typeface="+mn-ea"/>
                          <a:ea typeface="+mn-ea"/>
                        </a:rPr>
                        <a:t>万人　実績：</a:t>
                      </a:r>
                      <a:r>
                        <a:rPr kumimoji="1" lang="en-US" altLang="ja-JP" sz="1100" b="1" baseline="0" dirty="0" smtClean="0">
                          <a:solidFill>
                            <a:schemeClr val="tx1"/>
                          </a:solidFill>
                          <a:latin typeface="+mn-ea"/>
                          <a:ea typeface="+mn-ea"/>
                        </a:rPr>
                        <a:t>34</a:t>
                      </a:r>
                      <a:r>
                        <a:rPr kumimoji="1" lang="ja-JP" altLang="en-US" sz="1100" b="1" baseline="0" dirty="0" smtClean="0">
                          <a:solidFill>
                            <a:schemeClr val="tx1"/>
                          </a:solidFill>
                          <a:latin typeface="+mn-ea"/>
                          <a:ea typeface="+mn-ea"/>
                        </a:rPr>
                        <a:t>万人（</a:t>
                      </a:r>
                      <a:r>
                        <a:rPr kumimoji="1" lang="en-US" altLang="ja-JP" sz="1100" b="1" baseline="0" dirty="0" smtClean="0">
                          <a:solidFill>
                            <a:schemeClr val="tx1"/>
                          </a:solidFill>
                          <a:latin typeface="+mn-ea"/>
                          <a:ea typeface="+mn-ea"/>
                        </a:rPr>
                        <a:t>R5.2</a:t>
                      </a:r>
                      <a:r>
                        <a:rPr kumimoji="1" lang="ja-JP" altLang="en-US" sz="1100" b="1" baseline="0" dirty="0" smtClean="0">
                          <a:solidFill>
                            <a:schemeClr val="tx1"/>
                          </a:solidFill>
                          <a:latin typeface="+mn-ea"/>
                          <a:ea typeface="+mn-ea"/>
                        </a:rPr>
                        <a:t>現在））</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職場における健康づくり</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■中小企業の抱える健康課題・ニーズに対応したセミナーを開催（「健康経営セミナー」</a:t>
                      </a:r>
                      <a:r>
                        <a:rPr kumimoji="1" lang="en-US" altLang="ja-JP" sz="1100" b="1" baseline="0" dirty="0" smtClean="0">
                          <a:solidFill>
                            <a:schemeClr val="tx1"/>
                          </a:solidFill>
                          <a:latin typeface="+mn-ea"/>
                          <a:ea typeface="+mn-ea"/>
                        </a:rPr>
                        <a:t>3</a:t>
                      </a:r>
                      <a:r>
                        <a:rPr kumimoji="1" lang="ja-JP" altLang="en-US" sz="1100" b="1" baseline="0" dirty="0" smtClean="0">
                          <a:solidFill>
                            <a:schemeClr val="tx1"/>
                          </a:solidFill>
                          <a:latin typeface="+mn-ea"/>
                          <a:ea typeface="+mn-ea"/>
                        </a:rPr>
                        <a:t>回オンライン開催）</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■府内の健康経営優良法人認定法人に対し健康経営の取組状況を取材し、取材記事にまとめ「健活</a:t>
                      </a:r>
                      <a:r>
                        <a:rPr kumimoji="1" lang="en-US" altLang="ja-JP" sz="1100" b="1" baseline="0" dirty="0" smtClean="0">
                          <a:solidFill>
                            <a:schemeClr val="tx1"/>
                          </a:solidFill>
                          <a:latin typeface="+mn-ea"/>
                          <a:ea typeface="+mn-ea"/>
                        </a:rPr>
                        <a:t>10</a:t>
                      </a:r>
                      <a:r>
                        <a:rPr kumimoji="1" lang="ja-JP" altLang="en-US" sz="1100" b="1" baseline="0" dirty="0" smtClean="0">
                          <a:solidFill>
                            <a:schemeClr val="tx1"/>
                          </a:solidFill>
                          <a:latin typeface="+mn-ea"/>
                          <a:ea typeface="+mn-ea"/>
                        </a:rPr>
                        <a:t>」ポータルページにレポートを掲載するとともに、冊子にまとめ、府内中小企業に情報発信（「健康経営</a:t>
                      </a:r>
                      <a:r>
                        <a:rPr kumimoji="1" lang="en-US" altLang="ja-JP" sz="1100" b="1" baseline="0" dirty="0" smtClean="0">
                          <a:solidFill>
                            <a:schemeClr val="tx1"/>
                          </a:solidFill>
                          <a:latin typeface="+mn-ea"/>
                          <a:ea typeface="+mn-ea"/>
                        </a:rPr>
                        <a:t>OSAKA</a:t>
                      </a:r>
                      <a:r>
                        <a:rPr kumimoji="1" lang="ja-JP" altLang="en-US" sz="1100" b="1" baseline="0" dirty="0" smtClean="0">
                          <a:solidFill>
                            <a:schemeClr val="tx1"/>
                          </a:solidFill>
                          <a:latin typeface="+mn-ea"/>
                          <a:ea typeface="+mn-ea"/>
                        </a:rPr>
                        <a:t>レポート」取材企業８社）</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■保健所において商工会議所と連携し、健康経営について啓発を実施。</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grpSp>
        <p:nvGrpSpPr>
          <p:cNvPr id="22" name="グループ化 21"/>
          <p:cNvGrpSpPr/>
          <p:nvPr/>
        </p:nvGrpSpPr>
        <p:grpSpPr>
          <a:xfrm>
            <a:off x="586435" y="3535158"/>
            <a:ext cx="792000" cy="720000"/>
            <a:chOff x="-2122749" y="3293333"/>
            <a:chExt cx="792000" cy="720000"/>
          </a:xfrm>
        </p:grpSpPr>
        <p:sp>
          <p:nvSpPr>
            <p:cNvPr id="32" name="角丸四角形 31"/>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smtClean="0">
                  <a:ln w="0"/>
                  <a:solidFill>
                    <a:srgbClr val="193F61"/>
                  </a:solidFill>
                  <a:latin typeface="+mn-ea"/>
                </a:rPr>
                <a:t>本年度評価</a:t>
              </a:r>
              <a:endParaRPr kumimoji="1" lang="en-US" altLang="ja-JP" sz="1100" b="1" spc="-100" dirty="0" smtClean="0">
                <a:ln w="0"/>
                <a:solidFill>
                  <a:srgbClr val="193F61"/>
                </a:solidFill>
                <a:latin typeface="+mn-ea"/>
              </a:endParaRPr>
            </a:p>
            <a:p>
              <a:pPr algn="ctr"/>
              <a:endParaRPr kumimoji="1" lang="en-US" altLang="ja-JP" sz="500" b="1" spc="-100" dirty="0" smtClean="0">
                <a:ln w="0"/>
                <a:solidFill>
                  <a:srgbClr val="193F61"/>
                </a:solidFill>
                <a:latin typeface="+mn-ea"/>
              </a:endParaRPr>
            </a:p>
            <a:p>
              <a:pPr algn="ctr">
                <a:lnSpc>
                  <a:spcPts val="1600"/>
                </a:lnSpc>
              </a:pPr>
              <a:r>
                <a:rPr kumimoji="1" lang="ja-JP" altLang="en-US" sz="1400" b="1" spc="-100" dirty="0" smtClean="0">
                  <a:ln w="0"/>
                  <a:solidFill>
                    <a:srgbClr val="193F61"/>
                  </a:solidFill>
                  <a:latin typeface="+mn-ea"/>
                </a:rPr>
                <a:t>概ね</a:t>
              </a:r>
              <a:endParaRPr kumimoji="1" lang="en-US" altLang="ja-JP" sz="1400" b="1" spc="-100" dirty="0" smtClean="0">
                <a:ln w="0"/>
                <a:solidFill>
                  <a:srgbClr val="193F61"/>
                </a:solidFill>
                <a:latin typeface="+mn-ea"/>
              </a:endParaRPr>
            </a:p>
            <a:p>
              <a:pPr algn="ctr">
                <a:lnSpc>
                  <a:spcPts val="1600"/>
                </a:lnSpc>
              </a:pPr>
              <a:r>
                <a:rPr kumimoji="1" lang="ja-JP" altLang="en-US" sz="1400" b="1" spc="-250" dirty="0" smtClean="0">
                  <a:ln w="0"/>
                  <a:solidFill>
                    <a:srgbClr val="193F61"/>
                  </a:solidFill>
                  <a:latin typeface="+mn-ea"/>
                </a:rPr>
                <a:t>予定</a:t>
              </a:r>
              <a:r>
                <a:rPr kumimoji="1" lang="ja-JP" altLang="en-US" sz="1400" b="1" spc="-350" dirty="0" smtClean="0">
                  <a:ln w="0"/>
                  <a:solidFill>
                    <a:srgbClr val="193F61"/>
                  </a:solidFill>
                  <a:latin typeface="+mn-ea"/>
                </a:rPr>
                <a:t>どおり</a:t>
              </a:r>
              <a:endParaRPr kumimoji="1" lang="ja-JP" altLang="en-US" sz="1400" b="1" spc="-350" dirty="0">
                <a:ln w="0"/>
                <a:solidFill>
                  <a:srgbClr val="193F61"/>
                </a:solidFill>
                <a:latin typeface="+mn-ea"/>
              </a:endParaRPr>
            </a:p>
          </p:txBody>
        </p:sp>
        <p:cxnSp>
          <p:nvCxnSpPr>
            <p:cNvPr id="33" name="直線コネクタ 32"/>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30</a:t>
            </a:fld>
            <a:endParaRPr kumimoji="1" lang="ja-JP" altLang="en-US"/>
          </a:p>
        </p:txBody>
      </p:sp>
    </p:spTree>
    <p:extLst>
      <p:ext uri="{BB962C8B-B14F-4D97-AF65-F5344CB8AC3E}">
        <p14:creationId xmlns:p14="http://schemas.microsoft.com/office/powerpoint/2010/main" val="6835338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2059657911"/>
              </p:ext>
            </p:extLst>
          </p:nvPr>
        </p:nvGraphicFramePr>
        <p:xfrm>
          <a:off x="477311" y="434454"/>
          <a:ext cx="8928000" cy="550104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2304000">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地域等における健康づくり</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■府内</a:t>
                      </a:r>
                      <a:r>
                        <a:rPr kumimoji="1" lang="en-US" altLang="ja-JP" sz="1100" b="1" baseline="0" dirty="0" smtClean="0">
                          <a:solidFill>
                            <a:schemeClr val="tx1"/>
                          </a:solidFill>
                          <a:latin typeface="+mn-ea"/>
                          <a:ea typeface="+mn-ea"/>
                        </a:rPr>
                        <a:t>2</a:t>
                      </a:r>
                      <a:r>
                        <a:rPr kumimoji="1" lang="ja-JP" altLang="en-US" sz="1100" b="1" baseline="0" dirty="0" smtClean="0">
                          <a:solidFill>
                            <a:schemeClr val="tx1"/>
                          </a:solidFill>
                          <a:latin typeface="+mn-ea"/>
                          <a:ea typeface="+mn-ea"/>
                        </a:rPr>
                        <a:t>大学と連携し、各大学の健康課題等を踏まえた健康セミナーやゼミ・授業との連携を実施（近畿大、大阪公立大）</a:t>
                      </a:r>
                    </a:p>
                    <a:p>
                      <a:pPr marL="174625" indent="-174625">
                        <a:lnSpc>
                          <a:spcPct val="100000"/>
                        </a:lnSpc>
                      </a:pPr>
                      <a:r>
                        <a:rPr kumimoji="1" lang="ja-JP" altLang="en-US" sz="1100" b="1" baseline="0" dirty="0" smtClean="0">
                          <a:solidFill>
                            <a:schemeClr val="tx1"/>
                          </a:solidFill>
                          <a:latin typeface="+mn-ea"/>
                          <a:ea typeface="+mn-ea"/>
                        </a:rPr>
                        <a:t>■府内全大学を対象とした情報交換会を実施</a:t>
                      </a:r>
                      <a:r>
                        <a:rPr kumimoji="1" lang="en-US" altLang="ja-JP" sz="1100" b="1" baseline="0" dirty="0" smtClean="0">
                          <a:solidFill>
                            <a:schemeClr val="tx1"/>
                          </a:solidFill>
                          <a:latin typeface="+mn-ea"/>
                          <a:ea typeface="+mn-ea"/>
                        </a:rPr>
                        <a:t>:19</a:t>
                      </a:r>
                      <a:r>
                        <a:rPr kumimoji="1" lang="ja-JP" altLang="en-US" sz="1100" b="1" baseline="0" dirty="0" smtClean="0">
                          <a:solidFill>
                            <a:schemeClr val="tx1"/>
                          </a:solidFill>
                          <a:latin typeface="+mn-ea"/>
                          <a:ea typeface="+mn-ea"/>
                        </a:rPr>
                        <a:t>大学･</a:t>
                      </a:r>
                      <a:r>
                        <a:rPr kumimoji="1" lang="en-US" altLang="ja-JP" sz="1100" b="1" baseline="0" dirty="0" smtClean="0">
                          <a:solidFill>
                            <a:schemeClr val="tx1"/>
                          </a:solidFill>
                          <a:latin typeface="+mn-ea"/>
                          <a:ea typeface="+mn-ea"/>
                        </a:rPr>
                        <a:t>8</a:t>
                      </a:r>
                      <a:r>
                        <a:rPr kumimoji="1" lang="ja-JP" altLang="en-US" sz="1100" b="1" baseline="0" dirty="0" smtClean="0">
                          <a:solidFill>
                            <a:schemeClr val="tx1"/>
                          </a:solidFill>
                          <a:latin typeface="+mn-ea"/>
                          <a:ea typeface="+mn-ea"/>
                        </a:rPr>
                        <a:t>保健所</a:t>
                      </a:r>
                      <a:r>
                        <a:rPr kumimoji="1" lang="en-US" altLang="ja-JP" sz="1100" b="1" baseline="0" dirty="0" smtClean="0">
                          <a:solidFill>
                            <a:schemeClr val="tx1"/>
                          </a:solidFill>
                          <a:latin typeface="+mn-ea"/>
                          <a:ea typeface="+mn-ea"/>
                        </a:rPr>
                        <a:t>(44</a:t>
                      </a:r>
                      <a:r>
                        <a:rPr kumimoji="1" lang="ja-JP" altLang="en-US" sz="1100" b="1" baseline="0" dirty="0" smtClean="0">
                          <a:solidFill>
                            <a:schemeClr val="tx1"/>
                          </a:solidFill>
                          <a:latin typeface="+mn-ea"/>
                          <a:ea typeface="+mn-ea"/>
                        </a:rPr>
                        <a:t>名</a:t>
                      </a:r>
                      <a:r>
                        <a:rPr kumimoji="1" lang="en-US" altLang="ja-JP" sz="11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■啓発資材の作成と提供（府内全大学対象）</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健康サポート薬局」の認知度向上に向け、健康アプリ「アスマイル」でコラム配信及びアンケート調査実施のほか、健康サポート薬局の概要を含む「薬の知識」にかかる啓発資材を府内保健所や関係団体に配布</a:t>
                      </a:r>
                    </a:p>
                    <a:p>
                      <a:pPr marL="174625" indent="-174625">
                        <a:lnSpc>
                          <a:spcPct val="100000"/>
                        </a:lnSpc>
                      </a:pPr>
                      <a:r>
                        <a:rPr kumimoji="1" lang="ja-JP" altLang="en-US" sz="1100" b="1" baseline="0" dirty="0" smtClean="0">
                          <a:solidFill>
                            <a:schemeClr val="tx1"/>
                          </a:solidFill>
                          <a:latin typeface="+mn-ea"/>
                          <a:ea typeface="+mn-ea"/>
                        </a:rPr>
                        <a:t>■市町村における高齢者の生きがいづく</a:t>
                      </a:r>
                      <a:r>
                        <a:rPr kumimoji="1" lang="ja-JP" altLang="en-US" sz="1100" b="1" baseline="0" dirty="0" err="1" smtClean="0">
                          <a:solidFill>
                            <a:schemeClr val="tx1"/>
                          </a:solidFill>
                          <a:latin typeface="+mn-ea"/>
                          <a:ea typeface="+mn-ea"/>
                        </a:rPr>
                        <a:t>りや</a:t>
                      </a:r>
                      <a:r>
                        <a:rPr kumimoji="1" lang="ja-JP" altLang="en-US" sz="1100" b="1" baseline="0" dirty="0" smtClean="0">
                          <a:solidFill>
                            <a:schemeClr val="tx1"/>
                          </a:solidFill>
                          <a:latin typeface="+mn-ea"/>
                          <a:ea typeface="+mn-ea"/>
                        </a:rPr>
                        <a:t>健康づくりの取組みである街かどデイハウスについて、市町村が実情に応じてサービスの提供を行えるよう、地域福祉・高齢者福祉交付金で支援</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■団地集会所等を活用した健康教室でロコモチェックなどの健康相談を「まちかど保健室」として実施</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20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多様な主体の連携・協働</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■企業等に対して、健活おおさか推進府民会議への入会を促すとともに健活会議を通じた公民連携を働きかけ</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■府民の健康づくりをオール大阪で推進する</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健活</a:t>
                      </a:r>
                      <a:r>
                        <a:rPr kumimoji="1" lang="en-US" altLang="ja-JP" sz="1100" b="1" baseline="0" dirty="0" smtClean="0">
                          <a:solidFill>
                            <a:schemeClr val="tx1"/>
                          </a:solidFill>
                          <a:latin typeface="+mn-ea"/>
                          <a:ea typeface="+mn-ea"/>
                        </a:rPr>
                        <a:t>10』</a:t>
                      </a:r>
                      <a:r>
                        <a:rPr kumimoji="1" lang="ja-JP" altLang="en-US" sz="1100" b="1" baseline="0" dirty="0" smtClean="0">
                          <a:solidFill>
                            <a:schemeClr val="tx1"/>
                          </a:solidFill>
                          <a:latin typeface="+mn-ea"/>
                          <a:ea typeface="+mn-ea"/>
                        </a:rPr>
                        <a:t>の普及啓発を、企業や保健医療団体、市町村等と連携して展開</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21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■アスマイル登録者数のさらなる増加　　　　　　　　■中小企業における健康経営の取組拡大</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■保険者における格差の縮小</a:t>
                      </a:r>
                      <a:r>
                        <a:rPr kumimoji="1" lang="ja-JP" altLang="en-US" sz="1100" b="1" baseline="0" dirty="0" smtClean="0">
                          <a:solidFill>
                            <a:schemeClr val="accent5">
                              <a:lumMod val="60000"/>
                              <a:lumOff val="40000"/>
                            </a:schemeClr>
                          </a:solidFill>
                          <a:latin typeface="+mn-ea"/>
                          <a:ea typeface="+mn-ea"/>
                        </a:rPr>
                        <a:t>　</a:t>
                      </a:r>
                      <a:r>
                        <a:rPr kumimoji="1" lang="ja-JP" altLang="en-US" sz="1100" b="1" baseline="0" dirty="0" smtClean="0">
                          <a:solidFill>
                            <a:schemeClr val="tx1"/>
                          </a:solidFill>
                          <a:latin typeface="+mn-ea"/>
                          <a:ea typeface="+mn-ea"/>
                        </a:rPr>
                        <a:t>■多様な主体との連携、健活会議の拡大</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■アスマイルにおいて、参加者数</a:t>
                      </a:r>
                      <a:r>
                        <a:rPr kumimoji="1" lang="en-US" altLang="ja-JP" sz="1100" b="1" baseline="0" dirty="0" smtClean="0">
                          <a:solidFill>
                            <a:schemeClr val="tx1"/>
                          </a:solidFill>
                          <a:latin typeface="+mn-ea"/>
                          <a:ea typeface="+mn-ea"/>
                        </a:rPr>
                        <a:t>50</a:t>
                      </a:r>
                      <a:r>
                        <a:rPr kumimoji="1" lang="ja-JP" altLang="en-US" sz="1100" b="1" baseline="0" dirty="0" smtClean="0">
                          <a:solidFill>
                            <a:schemeClr val="tx1"/>
                          </a:solidFill>
                          <a:latin typeface="+mn-ea"/>
                          <a:ea typeface="+mn-ea"/>
                        </a:rPr>
                        <a:t>万人達成に向けより魅力的なコンテンツを提供</a:t>
                      </a:r>
                    </a:p>
                    <a:p>
                      <a:pPr marL="174625" indent="-174625">
                        <a:lnSpc>
                          <a:spcPct val="100000"/>
                        </a:lnSpc>
                      </a:pPr>
                      <a:r>
                        <a:rPr kumimoji="1" lang="ja-JP" altLang="en-US" sz="1100" b="1" baseline="0" dirty="0" smtClean="0">
                          <a:solidFill>
                            <a:schemeClr val="tx1"/>
                          </a:solidFill>
                          <a:latin typeface="+mn-ea"/>
                          <a:ea typeface="+mn-ea"/>
                        </a:rPr>
                        <a:t>■ニュータウン再生やうめきたまちづくりなど、健康なまちづくりに向けた取組み推進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■「特定健診受診」「保健指導」「フレイル予防」の３分野でプログラムの展開や市町村支援を実施（「健康格差の解決プログラム」）</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■中小企業の健康経営に係る認知度向上に向けて、引き続きセミナー等を実施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■各圏域の課題に応じて地域保健・職域保健の連携事業を支援</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■「健活おおさか推進府民会議」を通じ、団体間の交流や連携を促進</a:t>
                      </a:r>
                      <a:endParaRPr kumimoji="1" lang="ja-JP" altLang="en-US"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100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smtClean="0">
                          <a:solidFill>
                            <a:schemeClr val="tx1"/>
                          </a:solidFill>
                          <a:latin typeface="+mn-ea"/>
                          <a:ea typeface="+mn-ea"/>
                        </a:rPr>
                        <a:t>大阪府健康づくり支援プラットフォーム整備等事業（</a:t>
                      </a:r>
                      <a:r>
                        <a:rPr kumimoji="1" lang="en-US" altLang="ja-JP" sz="1100" baseline="0" dirty="0" smtClean="0">
                          <a:solidFill>
                            <a:schemeClr val="tx1"/>
                          </a:solidFill>
                          <a:latin typeface="+mn-ea"/>
                          <a:ea typeface="+mn-ea"/>
                        </a:rPr>
                        <a:t>452,000</a:t>
                      </a:r>
                      <a:r>
                        <a:rPr kumimoji="1" lang="ja-JP" altLang="en-US" sz="1100" baseline="0" dirty="0" smtClean="0">
                          <a:solidFill>
                            <a:schemeClr val="tx1"/>
                          </a:solidFill>
                          <a:latin typeface="+mn-ea"/>
                          <a:ea typeface="+mn-ea"/>
                        </a:rPr>
                        <a:t>千円）、ニュータウン再生事業（</a:t>
                      </a:r>
                      <a:r>
                        <a:rPr kumimoji="1" lang="en-US" altLang="ja-JP" sz="1100" baseline="0" dirty="0" smtClean="0">
                          <a:solidFill>
                            <a:schemeClr val="tx1"/>
                          </a:solidFill>
                          <a:latin typeface="+mn-ea"/>
                          <a:ea typeface="+mn-ea"/>
                        </a:rPr>
                        <a:t>635</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広域連携推進事業（</a:t>
                      </a:r>
                      <a:r>
                        <a:rPr kumimoji="1" lang="en-US" altLang="ja-JP" sz="1100" baseline="0" dirty="0" smtClean="0">
                          <a:solidFill>
                            <a:schemeClr val="tx1"/>
                          </a:solidFill>
                          <a:latin typeface="+mn-ea"/>
                          <a:ea typeface="+mn-ea"/>
                        </a:rPr>
                        <a:t>4,100</a:t>
                      </a:r>
                      <a:r>
                        <a:rPr kumimoji="1" lang="ja-JP" altLang="en-US" sz="1100" baseline="0" dirty="0" smtClean="0">
                          <a:solidFill>
                            <a:schemeClr val="tx1"/>
                          </a:solidFill>
                          <a:latin typeface="+mn-ea"/>
                          <a:ea typeface="+mn-ea"/>
                        </a:rPr>
                        <a:t>千円）、うめきたまちづくり推進費（</a:t>
                      </a:r>
                      <a:r>
                        <a:rPr kumimoji="1" lang="en-US" altLang="ja-JP" sz="1100" baseline="0" dirty="0" smtClean="0">
                          <a:solidFill>
                            <a:schemeClr val="tx1"/>
                          </a:solidFill>
                          <a:latin typeface="+mn-ea"/>
                          <a:ea typeface="+mn-ea"/>
                        </a:rPr>
                        <a:t>151,132</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健康格差の解決プログラム促進事業（</a:t>
                      </a:r>
                      <a:r>
                        <a:rPr kumimoji="1" lang="en-US" altLang="ja-JP" sz="1100" baseline="0" dirty="0" smtClean="0">
                          <a:solidFill>
                            <a:schemeClr val="tx1"/>
                          </a:solidFill>
                          <a:latin typeface="+mn-ea"/>
                          <a:ea typeface="+mn-ea"/>
                        </a:rPr>
                        <a:t>36,376</a:t>
                      </a:r>
                      <a:r>
                        <a:rPr kumimoji="1" lang="ja-JP" altLang="en-US" sz="1100" baseline="0" dirty="0" smtClean="0">
                          <a:solidFill>
                            <a:schemeClr val="tx1"/>
                          </a:solidFill>
                          <a:latin typeface="+mn-ea"/>
                          <a:ea typeface="+mn-ea"/>
                        </a:rPr>
                        <a:t>千円の内数）、中小企業の健康づくり推進事業（</a:t>
                      </a:r>
                      <a:r>
                        <a:rPr kumimoji="1" lang="en-US" altLang="ja-JP" sz="1100" baseline="0" dirty="0" smtClean="0">
                          <a:solidFill>
                            <a:schemeClr val="tx1"/>
                          </a:solidFill>
                          <a:latin typeface="+mn-ea"/>
                          <a:ea typeface="+mn-ea"/>
                        </a:rPr>
                        <a:t>9,555</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大阪府地域福祉・高齢者福祉交付金（</a:t>
                      </a:r>
                      <a:r>
                        <a:rPr kumimoji="1" lang="en-US" altLang="ja-JP" sz="1100" baseline="0" dirty="0" smtClean="0">
                          <a:solidFill>
                            <a:schemeClr val="tx1"/>
                          </a:solidFill>
                          <a:latin typeface="+mn-ea"/>
                          <a:ea typeface="+mn-ea"/>
                        </a:rPr>
                        <a:t>901,598</a:t>
                      </a:r>
                      <a:r>
                        <a:rPr kumimoji="1" lang="ja-JP" altLang="en-US" sz="1100" baseline="0" dirty="0" smtClean="0">
                          <a:solidFill>
                            <a:schemeClr val="tx1"/>
                          </a:solidFill>
                          <a:latin typeface="+mn-ea"/>
                          <a:ea typeface="+mn-ea"/>
                        </a:rPr>
                        <a:t>千円）、健康づくり気運醸成事業（</a:t>
                      </a:r>
                      <a:r>
                        <a:rPr kumimoji="1" lang="en-US" altLang="ja-JP" sz="1100" baseline="0" dirty="0" smtClean="0">
                          <a:solidFill>
                            <a:schemeClr val="tx1"/>
                          </a:solidFill>
                          <a:latin typeface="+mn-ea"/>
                          <a:ea typeface="+mn-ea"/>
                        </a:rPr>
                        <a:t>14,818</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aseline="0" dirty="0" smtClean="0">
                          <a:solidFill>
                            <a:schemeClr val="tx1"/>
                          </a:solidFill>
                          <a:latin typeface="+mn-ea"/>
                          <a:ea typeface="+mn-ea"/>
                        </a:rPr>
                        <a:t>ポストコロナを見据えた健康増進・健康寿命延伸気運醸成事業（</a:t>
                      </a:r>
                      <a:r>
                        <a:rPr kumimoji="1" lang="en-US" altLang="ja-JP" sz="1100" baseline="0" dirty="0" smtClean="0">
                          <a:solidFill>
                            <a:schemeClr val="tx1"/>
                          </a:solidFill>
                          <a:latin typeface="+mn-ea"/>
                          <a:ea typeface="+mn-ea"/>
                        </a:rPr>
                        <a:t>14,307</a:t>
                      </a:r>
                      <a:r>
                        <a:rPr kumimoji="1" lang="ja-JP" altLang="en-US" sz="1100" baseline="0" dirty="0" smtClean="0">
                          <a:solidFill>
                            <a:schemeClr val="tx1"/>
                          </a:solidFill>
                          <a:latin typeface="+mn-ea"/>
                          <a:ea typeface="+mn-ea"/>
                        </a:rPr>
                        <a:t>千円）、健活会議関連推進事業（</a:t>
                      </a:r>
                      <a:r>
                        <a:rPr kumimoji="1" lang="en-US" altLang="ja-JP" sz="1100" baseline="0" dirty="0" smtClean="0">
                          <a:solidFill>
                            <a:schemeClr val="tx1"/>
                          </a:solidFill>
                          <a:latin typeface="+mn-ea"/>
                          <a:ea typeface="+mn-ea"/>
                        </a:rPr>
                        <a:t>3,813</a:t>
                      </a:r>
                      <a:r>
                        <a:rPr kumimoji="1" lang="ja-JP" altLang="en-US" sz="1100" baseline="0" dirty="0" smtClean="0">
                          <a:solidFill>
                            <a:schemeClr val="tx1"/>
                          </a:solidFill>
                          <a:latin typeface="+mn-ea"/>
                          <a:ea typeface="+mn-ea"/>
                        </a:rPr>
                        <a:t>千円）</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31</a:t>
            </a:fld>
            <a:endParaRPr kumimoji="1" lang="ja-JP" altLang="en-US" dirty="0"/>
          </a:p>
        </p:txBody>
      </p:sp>
    </p:spTree>
    <p:extLst>
      <p:ext uri="{BB962C8B-B14F-4D97-AF65-F5344CB8AC3E}">
        <p14:creationId xmlns:p14="http://schemas.microsoft.com/office/powerpoint/2010/main" val="46097867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nvPr>
        </p:nvGraphicFramePr>
        <p:xfrm>
          <a:off x="531842" y="1231724"/>
          <a:ext cx="8820000" cy="7536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2860155">
                  <a:extLst>
                    <a:ext uri="{9D8B030D-6E8A-4147-A177-3AD203B41FA5}">
                      <a16:colId xmlns:a16="http://schemas.microsoft.com/office/drawing/2014/main" val="20001"/>
                    </a:ext>
                  </a:extLst>
                </a:gridCol>
                <a:gridCol w="1897039">
                  <a:extLst>
                    <a:ext uri="{9D8B030D-6E8A-4147-A177-3AD203B41FA5}">
                      <a16:colId xmlns:a16="http://schemas.microsoft.com/office/drawing/2014/main" val="3549333295"/>
                    </a:ext>
                  </a:extLst>
                </a:gridCol>
                <a:gridCol w="2224585">
                  <a:extLst>
                    <a:ext uri="{9D8B030D-6E8A-4147-A177-3AD203B41FA5}">
                      <a16:colId xmlns:a16="http://schemas.microsoft.com/office/drawing/2014/main" val="20002"/>
                    </a:ext>
                  </a:extLst>
                </a:gridCol>
                <a:gridCol w="1478221">
                  <a:extLst>
                    <a:ext uri="{9D8B030D-6E8A-4147-A177-3AD203B41FA5}">
                      <a16:colId xmlns:a16="http://schemas.microsoft.com/office/drawing/2014/main" val="20003"/>
                    </a:ext>
                  </a:extLst>
                </a:gridCol>
              </a:tblGrid>
              <a:tr h="199909">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solidFill>
                            <a:schemeClr val="bg1"/>
                          </a:solidFill>
                          <a:effectLst/>
                          <a:latin typeface="+mn-ea"/>
                          <a:ea typeface="+mn-ea"/>
                          <a:cs typeface="HG丸ｺﾞｼｯｸM-PRO"/>
                        </a:rPr>
                        <a:t>策定時の取組状況</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432000">
                <a:tc>
                  <a:txBody>
                    <a:bodyPr/>
                    <a:lstStyle/>
                    <a:p>
                      <a:pPr algn="ctr" fontAlgn="auto">
                        <a:lnSpc>
                          <a:spcPts val="1600"/>
                        </a:lnSpc>
                        <a:spcAft>
                          <a:spcPts val="0"/>
                        </a:spcAft>
                      </a:pPr>
                      <a:r>
                        <a:rPr lang="en-US" altLang="ja-JP" sz="1200" dirty="0" smtClean="0">
                          <a:effectLst/>
                          <a:latin typeface="+mn-ea"/>
                          <a:ea typeface="+mn-ea"/>
                        </a:rPr>
                        <a:t>1</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健康への関心度（☆）</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200" b="1" dirty="0" smtClean="0">
                          <a:solidFill>
                            <a:schemeClr val="tx1"/>
                          </a:solidFill>
                          <a:effectLst/>
                          <a:latin typeface="+mn-ea"/>
                          <a:ea typeface="+mn-ea"/>
                        </a:rPr>
                        <a:t>87.4%</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18</a:t>
                      </a:r>
                      <a:r>
                        <a:rPr lang="ja-JP" altLang="en-US" sz="1200" b="1" dirty="0" smtClean="0">
                          <a:solidFill>
                            <a:schemeClr val="tx1"/>
                          </a:solidFill>
                          <a:effectLst/>
                          <a:latin typeface="+mn-ea"/>
                          <a:ea typeface="+mn-ea"/>
                        </a:rPr>
                        <a:t>歳以上）</a:t>
                      </a:r>
                      <a:endParaRPr lang="en-US" altLang="ja-JP" sz="1200" b="1" dirty="0" smtClean="0">
                        <a:solidFill>
                          <a:schemeClr val="tx1"/>
                        </a:solidFill>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H27</a:t>
                      </a:r>
                      <a:r>
                        <a:rPr lang="ja-JP" altLang="en-US" sz="1200" b="1" dirty="0" smtClean="0">
                          <a:solidFill>
                            <a:schemeClr val="tx1"/>
                          </a:solidFill>
                          <a:effectLst/>
                          <a:latin typeface="+mn-ea"/>
                          <a:ea typeface="+mn-ea"/>
                        </a:rPr>
                        <a:t>）</a:t>
                      </a:r>
                      <a:endParaRPr lang="ja-JP" altLang="ja-JP" sz="1100" b="1" dirty="0" smtClean="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　</a:t>
                      </a:r>
                      <a:r>
                        <a:rPr lang="en-US" altLang="ja-JP" sz="1200" b="1" dirty="0" smtClean="0">
                          <a:solidFill>
                            <a:srgbClr val="FF0000"/>
                          </a:solidFill>
                          <a:effectLst/>
                          <a:latin typeface="+mn-ea"/>
                          <a:ea typeface="+mn-ea"/>
                          <a:cs typeface="HG丸ｺﾞｼｯｸM-PRO"/>
                        </a:rPr>
                        <a:t>86.5%</a:t>
                      </a:r>
                      <a:r>
                        <a:rPr lang="ja-JP" altLang="en-US" sz="1200" b="1" dirty="0" smtClean="0">
                          <a:solidFill>
                            <a:srgbClr val="FF0000"/>
                          </a:solidFill>
                          <a:effectLst/>
                          <a:latin typeface="+mn-ea"/>
                          <a:ea typeface="+mn-ea"/>
                          <a:cs typeface="HG丸ｺﾞｼｯｸM-PRO"/>
                        </a:rPr>
                        <a:t>（</a:t>
                      </a:r>
                      <a:r>
                        <a:rPr lang="en-US" altLang="ja-JP" sz="1200" b="1" dirty="0" smtClean="0">
                          <a:solidFill>
                            <a:srgbClr val="FF0000"/>
                          </a:solidFill>
                          <a:effectLst/>
                          <a:latin typeface="+mn-ea"/>
                          <a:ea typeface="+mn-ea"/>
                          <a:cs typeface="HG丸ｺﾞｼｯｸM-PRO"/>
                        </a:rPr>
                        <a:t>15</a:t>
                      </a:r>
                      <a:r>
                        <a:rPr lang="ja-JP" altLang="en-US" sz="1200" b="1" dirty="0" smtClean="0">
                          <a:solidFill>
                            <a:srgbClr val="FF0000"/>
                          </a:solidFill>
                          <a:effectLst/>
                          <a:latin typeface="+mn-ea"/>
                          <a:ea typeface="+mn-ea"/>
                          <a:cs typeface="HG丸ｺﾞｼｯｸM-PRO"/>
                        </a:rPr>
                        <a:t>歳以上）</a:t>
                      </a:r>
                    </a:p>
                    <a:p>
                      <a:pPr algn="l" fontAlgn="auto">
                        <a:lnSpc>
                          <a:spcPts val="1600"/>
                        </a:lnSpc>
                        <a:spcAft>
                          <a:spcPts val="0"/>
                        </a:spcAft>
                      </a:pPr>
                      <a:r>
                        <a:rPr lang="ja-JP" altLang="en-US" sz="1200" b="1" dirty="0" smtClean="0">
                          <a:solidFill>
                            <a:srgbClr val="FF0000"/>
                          </a:solidFill>
                          <a:effectLst/>
                          <a:latin typeface="+mn-ea"/>
                          <a:ea typeface="+mn-ea"/>
                          <a:cs typeface="HG丸ｺﾞｼｯｸM-PRO"/>
                        </a:rPr>
                        <a:t>　</a:t>
                      </a:r>
                      <a:r>
                        <a:rPr lang="en-US" altLang="ja-JP" sz="1200" b="1" dirty="0" smtClean="0">
                          <a:solidFill>
                            <a:srgbClr val="FF0000"/>
                          </a:solidFill>
                          <a:effectLst/>
                          <a:latin typeface="+mn-ea"/>
                          <a:ea typeface="+mn-ea"/>
                          <a:cs typeface="HG丸ｺﾞｼｯｸM-PRO"/>
                        </a:rPr>
                        <a:t>86.7%</a:t>
                      </a:r>
                      <a:r>
                        <a:rPr lang="ja-JP" altLang="en-US" sz="1200" b="1" dirty="0" smtClean="0">
                          <a:solidFill>
                            <a:srgbClr val="FF0000"/>
                          </a:solidFill>
                          <a:effectLst/>
                          <a:latin typeface="+mn-ea"/>
                          <a:ea typeface="+mn-ea"/>
                          <a:cs typeface="HG丸ｺﾞｼｯｸM-PRO"/>
                        </a:rPr>
                        <a:t>（</a:t>
                      </a:r>
                      <a:r>
                        <a:rPr lang="en-US" altLang="ja-JP" sz="1200" b="1" dirty="0" smtClean="0">
                          <a:solidFill>
                            <a:srgbClr val="FF0000"/>
                          </a:solidFill>
                          <a:effectLst/>
                          <a:latin typeface="+mn-ea"/>
                          <a:ea typeface="+mn-ea"/>
                          <a:cs typeface="HG丸ｺﾞｼｯｸM-PRO"/>
                        </a:rPr>
                        <a:t>20</a:t>
                      </a:r>
                      <a:r>
                        <a:rPr lang="ja-JP" altLang="en-US" sz="1200" b="1" dirty="0" smtClean="0">
                          <a:solidFill>
                            <a:srgbClr val="FF0000"/>
                          </a:solidFill>
                          <a:effectLst/>
                          <a:latin typeface="+mn-ea"/>
                          <a:ea typeface="+mn-ea"/>
                          <a:cs typeface="HG丸ｺﾞｼｯｸM-PRO"/>
                        </a:rPr>
                        <a:t>歳以上）（</a:t>
                      </a:r>
                      <a:r>
                        <a:rPr lang="en-US" altLang="ja-JP" sz="1200" b="1" dirty="0" smtClean="0">
                          <a:solidFill>
                            <a:srgbClr val="FF0000"/>
                          </a:solidFill>
                          <a:effectLst/>
                          <a:latin typeface="+mn-ea"/>
                          <a:ea typeface="+mn-ea"/>
                          <a:cs typeface="HG丸ｺﾞｼｯｸM-PRO"/>
                        </a:rPr>
                        <a:t>R3</a:t>
                      </a:r>
                      <a:r>
                        <a:rPr lang="ja-JP" altLang="en-US" sz="1200" b="1" dirty="0" smtClean="0">
                          <a:solidFill>
                            <a:srgbClr val="FF0000"/>
                          </a:solidFill>
                          <a:effectLst/>
                          <a:latin typeface="+mn-ea"/>
                          <a:ea typeface="+mn-ea"/>
                          <a:cs typeface="HG丸ｺﾞｼｯｸM-PRO"/>
                        </a:rPr>
                        <a:t>）</a:t>
                      </a:r>
                      <a:endParaRPr lang="ja-JP" sz="1200" b="1" dirty="0">
                        <a:solidFill>
                          <a:srgbClr val="FF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200" b="1" dirty="0" smtClean="0">
                          <a:solidFill>
                            <a:schemeClr val="tx1"/>
                          </a:solidFill>
                          <a:effectLst/>
                          <a:latin typeface="+mn-ea"/>
                          <a:ea typeface="+mn-ea"/>
                        </a:rPr>
                        <a:t>100%</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3230716722"/>
              </p:ext>
            </p:extLst>
          </p:nvPr>
        </p:nvGraphicFramePr>
        <p:xfrm>
          <a:off x="531842" y="2856560"/>
          <a:ext cx="8820000" cy="7664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2860155">
                  <a:extLst>
                    <a:ext uri="{9D8B030D-6E8A-4147-A177-3AD203B41FA5}">
                      <a16:colId xmlns:a16="http://schemas.microsoft.com/office/drawing/2014/main" val="20001"/>
                    </a:ext>
                  </a:extLst>
                </a:gridCol>
                <a:gridCol w="1897039">
                  <a:extLst>
                    <a:ext uri="{9D8B030D-6E8A-4147-A177-3AD203B41FA5}">
                      <a16:colId xmlns:a16="http://schemas.microsoft.com/office/drawing/2014/main" val="2249044847"/>
                    </a:ext>
                  </a:extLst>
                </a:gridCol>
                <a:gridCol w="2224585">
                  <a:extLst>
                    <a:ext uri="{9D8B030D-6E8A-4147-A177-3AD203B41FA5}">
                      <a16:colId xmlns:a16="http://schemas.microsoft.com/office/drawing/2014/main" val="20002"/>
                    </a:ext>
                  </a:extLst>
                </a:gridCol>
                <a:gridCol w="1478221">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r>
                        <a:rPr lang="en-US" altLang="ja-JP" sz="1200" dirty="0" smtClean="0">
                          <a:solidFill>
                            <a:schemeClr val="bg1"/>
                          </a:solidFill>
                          <a:effectLst/>
                          <a:latin typeface="+mn-ea"/>
                          <a:ea typeface="+mn-ea"/>
                        </a:rPr>
                        <a:t>5</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運動習慣のある者（</a:t>
                      </a:r>
                      <a:r>
                        <a:rPr lang="ja-JP" altLang="en-US" sz="1050" b="1" dirty="0" smtClean="0">
                          <a:solidFill>
                            <a:schemeClr val="tx1"/>
                          </a:solidFill>
                          <a:effectLst/>
                          <a:latin typeface="+mn-ea"/>
                          <a:ea typeface="+mn-ea"/>
                        </a:rPr>
                        <a:t>＊</a:t>
                      </a:r>
                      <a:r>
                        <a:rPr lang="en-US" altLang="ja-JP" sz="1050" b="1" dirty="0" smtClean="0">
                          <a:solidFill>
                            <a:schemeClr val="tx1"/>
                          </a:solidFill>
                          <a:effectLst/>
                          <a:latin typeface="+mn-ea"/>
                          <a:ea typeface="+mn-ea"/>
                        </a:rPr>
                        <a:t>1</a:t>
                      </a:r>
                      <a:r>
                        <a:rPr lang="ja-JP" altLang="en-US" sz="1200" b="1" dirty="0" smtClean="0">
                          <a:solidFill>
                            <a:schemeClr val="tx1"/>
                          </a:solidFill>
                          <a:effectLst/>
                          <a:latin typeface="+mn-ea"/>
                          <a:ea typeface="+mn-ea"/>
                        </a:rPr>
                        <a:t>）の割合（☆）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60.8%</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H28</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en-US" altLang="ja-JP" sz="1200" b="1" dirty="0" smtClean="0">
                          <a:solidFill>
                            <a:srgbClr val="FF0000"/>
                          </a:solidFill>
                          <a:effectLst/>
                          <a:latin typeface="+mn-ea"/>
                          <a:ea typeface="+mn-ea"/>
                        </a:rPr>
                        <a:t>58.3%</a:t>
                      </a:r>
                      <a:r>
                        <a:rPr lang="ja-JP" altLang="en-US" sz="1200" b="1" dirty="0" smtClean="0">
                          <a:solidFill>
                            <a:srgbClr val="FF0000"/>
                          </a:solidFill>
                          <a:effectLst/>
                          <a:latin typeface="+mn-ea"/>
                          <a:ea typeface="+mn-ea"/>
                        </a:rPr>
                        <a:t>（</a:t>
                      </a:r>
                      <a:r>
                        <a:rPr lang="en-US" altLang="ja-JP" sz="1200" b="1" dirty="0" smtClean="0">
                          <a:solidFill>
                            <a:srgbClr val="FF0000"/>
                          </a:solidFill>
                          <a:effectLst/>
                          <a:latin typeface="+mn-ea"/>
                          <a:ea typeface="+mn-ea"/>
                        </a:rPr>
                        <a:t>R3</a:t>
                      </a:r>
                      <a:r>
                        <a:rPr lang="ja-JP" altLang="en-US" sz="1200" b="1" dirty="0" smtClean="0">
                          <a:solidFill>
                            <a:srgbClr val="FF0000"/>
                          </a:solidFill>
                          <a:effectLst/>
                          <a:latin typeface="+mn-ea"/>
                          <a:ea typeface="+mn-ea"/>
                        </a:rPr>
                        <a:t>）</a:t>
                      </a:r>
                      <a:endParaRPr lang="en-US" altLang="ja-JP" sz="1200" b="1" dirty="0" smtClean="0">
                        <a:solidFill>
                          <a:srgbClr val="FF0000"/>
                        </a:solidFill>
                        <a:effectLst/>
                        <a:latin typeface="+mn-ea"/>
                        <a:ea typeface="+mn-ea"/>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67%</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6</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日常生活における歩数（男性</a:t>
                      </a:r>
                      <a:r>
                        <a:rPr lang="en-US" altLang="ja-JP" sz="1200" b="1" dirty="0" smtClean="0">
                          <a:solidFill>
                            <a:schemeClr val="tx1"/>
                          </a:solidFill>
                          <a:effectLst/>
                          <a:latin typeface="+mn-ea"/>
                          <a:ea typeface="+mn-ea"/>
                          <a:cs typeface="HG丸ｺﾞｼｯｸM-PRO"/>
                        </a:rPr>
                        <a:t>/</a:t>
                      </a:r>
                      <a:r>
                        <a:rPr lang="ja-JP" altLang="en-US" sz="1200" b="1" dirty="0" smtClean="0">
                          <a:solidFill>
                            <a:schemeClr val="tx1"/>
                          </a:solidFill>
                          <a:effectLst/>
                          <a:latin typeface="+mn-ea"/>
                          <a:ea typeface="+mn-ea"/>
                          <a:cs typeface="HG丸ｺﾞｼｯｸM-PRO"/>
                        </a:rPr>
                        <a:t>女性）</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7,524</a:t>
                      </a:r>
                      <a:r>
                        <a:rPr lang="ja-JP" altLang="en-US" sz="1200" b="1" dirty="0" smtClean="0">
                          <a:solidFill>
                            <a:schemeClr val="tx1"/>
                          </a:solidFill>
                          <a:effectLst/>
                          <a:latin typeface="+mn-ea"/>
                          <a:ea typeface="+mn-ea"/>
                          <a:cs typeface="HG丸ｺﾞｼｯｸM-PRO"/>
                        </a:rPr>
                        <a:t>歩</a:t>
                      </a:r>
                      <a:r>
                        <a:rPr lang="en-US" altLang="ja-JP" sz="1200" b="1" dirty="0" smtClean="0">
                          <a:solidFill>
                            <a:schemeClr val="tx1"/>
                          </a:solidFill>
                          <a:effectLst/>
                          <a:latin typeface="+mn-ea"/>
                          <a:ea typeface="+mn-ea"/>
                          <a:cs typeface="HG丸ｺﾞｼｯｸM-PRO"/>
                        </a:rPr>
                        <a:t>/6,579</a:t>
                      </a:r>
                      <a:r>
                        <a:rPr lang="ja-JP" altLang="en-US" sz="1200" b="1" dirty="0" smtClean="0">
                          <a:solidFill>
                            <a:schemeClr val="tx1"/>
                          </a:solidFill>
                          <a:effectLst/>
                          <a:latin typeface="+mn-ea"/>
                          <a:ea typeface="+mn-ea"/>
                          <a:cs typeface="HG丸ｺﾞｼｯｸM-PRO"/>
                        </a:rPr>
                        <a:t>歩（</a:t>
                      </a:r>
                      <a:r>
                        <a:rPr lang="en-US" altLang="ja-JP" sz="1200" b="1" dirty="0" smtClean="0">
                          <a:solidFill>
                            <a:schemeClr val="tx1"/>
                          </a:solidFill>
                          <a:effectLst/>
                          <a:latin typeface="+mn-ea"/>
                          <a:ea typeface="+mn-ea"/>
                          <a:cs typeface="HG丸ｺﾞｼｯｸM-PRO"/>
                        </a:rPr>
                        <a:t>H26</a:t>
                      </a:r>
                      <a:r>
                        <a:rPr lang="ja-JP" altLang="en-US" sz="1200" b="1" dirty="0" smtClean="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7,790</a:t>
                      </a:r>
                      <a:r>
                        <a:rPr lang="ja-JP" altLang="en-US" sz="1200" b="1" dirty="0" smtClean="0">
                          <a:solidFill>
                            <a:schemeClr val="tx1"/>
                          </a:solidFill>
                          <a:effectLst/>
                          <a:latin typeface="+mn-ea"/>
                          <a:ea typeface="+mn-ea"/>
                          <a:cs typeface="HG丸ｺﾞｼｯｸM-PRO"/>
                        </a:rPr>
                        <a:t>歩</a:t>
                      </a:r>
                      <a:r>
                        <a:rPr lang="en-US" altLang="ja-JP" sz="1200" b="1" dirty="0" smtClean="0">
                          <a:solidFill>
                            <a:schemeClr val="tx1"/>
                          </a:solidFill>
                          <a:effectLst/>
                          <a:latin typeface="+mn-ea"/>
                          <a:ea typeface="+mn-ea"/>
                          <a:cs typeface="HG丸ｺﾞｼｯｸM-PRO"/>
                        </a:rPr>
                        <a:t>/6,391</a:t>
                      </a:r>
                      <a:r>
                        <a:rPr lang="ja-JP" altLang="en-US" sz="1200" b="1" dirty="0" smtClean="0">
                          <a:solidFill>
                            <a:schemeClr val="tx1"/>
                          </a:solidFill>
                          <a:effectLst/>
                          <a:latin typeface="+mn-ea"/>
                          <a:ea typeface="+mn-ea"/>
                          <a:cs typeface="HG丸ｺﾞｼｯｸM-PRO"/>
                        </a:rPr>
                        <a:t>歩</a:t>
                      </a:r>
                      <a:endParaRPr lang="en-US" altLang="ja-JP" sz="1200" b="1" dirty="0" smtClean="0">
                        <a:solidFill>
                          <a:schemeClr val="tx1"/>
                        </a:solidFill>
                        <a:effectLst/>
                        <a:latin typeface="+mn-ea"/>
                        <a:ea typeface="+mn-ea"/>
                        <a:cs typeface="HG丸ｺﾞｼｯｸM-PRO"/>
                      </a:endParaRPr>
                    </a:p>
                    <a:p>
                      <a:pPr algn="ctr" fontAlgn="auto">
                        <a:lnSpc>
                          <a:spcPts val="1600"/>
                        </a:lnSpc>
                        <a:spcAft>
                          <a:spcPts val="0"/>
                        </a:spcAft>
                      </a:pPr>
                      <a:r>
                        <a:rPr lang="ja-JP" altLang="en-US" sz="1200" b="1"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H29-R1</a:t>
                      </a:r>
                      <a:r>
                        <a:rPr lang="ja-JP" altLang="en-US" sz="1200" b="1" dirty="0" smtClean="0">
                          <a:solidFill>
                            <a:schemeClr val="tx1"/>
                          </a:solidFill>
                          <a:effectLst/>
                          <a:latin typeface="+mn-ea"/>
                          <a:ea typeface="+mn-ea"/>
                          <a:cs typeface="HG丸ｺﾞｼｯｸM-PRO"/>
                        </a:rPr>
                        <a:t>平均）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9,000</a:t>
                      </a:r>
                      <a:r>
                        <a:rPr lang="ja-JP" altLang="en-US" sz="1200" b="1" dirty="0" smtClean="0">
                          <a:solidFill>
                            <a:schemeClr val="tx1"/>
                          </a:solidFill>
                          <a:effectLst/>
                          <a:latin typeface="+mn-ea"/>
                          <a:ea typeface="+mn-ea"/>
                          <a:cs typeface="HG丸ｺﾞｼｯｸM-PRO"/>
                        </a:rPr>
                        <a:t>歩</a:t>
                      </a:r>
                      <a:r>
                        <a:rPr lang="en-US" altLang="ja-JP" sz="1200" b="1" dirty="0" smtClean="0">
                          <a:solidFill>
                            <a:schemeClr val="tx1"/>
                          </a:solidFill>
                          <a:effectLst/>
                          <a:latin typeface="+mn-ea"/>
                          <a:ea typeface="+mn-ea"/>
                          <a:cs typeface="HG丸ｺﾞｼｯｸM-PRO"/>
                        </a:rPr>
                        <a:t>/8,000</a:t>
                      </a:r>
                      <a:r>
                        <a:rPr lang="ja-JP" altLang="en-US" sz="1200" b="1" dirty="0" smtClean="0">
                          <a:solidFill>
                            <a:schemeClr val="tx1"/>
                          </a:solidFill>
                          <a:effectLst/>
                          <a:latin typeface="+mn-ea"/>
                          <a:ea typeface="+mn-ea"/>
                          <a:cs typeface="HG丸ｺﾞｼｯｸM-PRO"/>
                        </a:rPr>
                        <a:t>歩</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bl>
          </a:graphicData>
        </a:graphic>
      </p:graphicFrame>
      <p:graphicFrame>
        <p:nvGraphicFramePr>
          <p:cNvPr id="6" name="表 5"/>
          <p:cNvGraphicFramePr>
            <a:graphicFrameLocks noGrp="1"/>
          </p:cNvGraphicFramePr>
          <p:nvPr>
            <p:extLst/>
          </p:nvPr>
        </p:nvGraphicFramePr>
        <p:xfrm>
          <a:off x="531842" y="1987398"/>
          <a:ext cx="8820000" cy="8640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2860155">
                  <a:extLst>
                    <a:ext uri="{9D8B030D-6E8A-4147-A177-3AD203B41FA5}">
                      <a16:colId xmlns:a16="http://schemas.microsoft.com/office/drawing/2014/main" val="20001"/>
                    </a:ext>
                  </a:extLst>
                </a:gridCol>
                <a:gridCol w="1897039">
                  <a:extLst>
                    <a:ext uri="{9D8B030D-6E8A-4147-A177-3AD203B41FA5}">
                      <a16:colId xmlns:a16="http://schemas.microsoft.com/office/drawing/2014/main" val="3699942470"/>
                    </a:ext>
                  </a:extLst>
                </a:gridCol>
                <a:gridCol w="2224585">
                  <a:extLst>
                    <a:ext uri="{9D8B030D-6E8A-4147-A177-3AD203B41FA5}">
                      <a16:colId xmlns:a16="http://schemas.microsoft.com/office/drawing/2014/main" val="20002"/>
                    </a:ext>
                  </a:extLst>
                </a:gridCol>
                <a:gridCol w="1478221">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r>
                        <a:rPr lang="en-US" altLang="ja-JP" sz="1200" dirty="0" smtClean="0">
                          <a:solidFill>
                            <a:schemeClr val="bg1"/>
                          </a:solidFill>
                          <a:effectLst/>
                          <a:latin typeface="+mn-ea"/>
                          <a:ea typeface="+mn-ea"/>
                        </a:rPr>
                        <a:t>2</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朝食欠食率（</a:t>
                      </a:r>
                      <a:r>
                        <a:rPr lang="en-US" altLang="ja-JP" sz="1200" b="1" dirty="0" smtClean="0">
                          <a:solidFill>
                            <a:schemeClr val="tx1"/>
                          </a:solidFill>
                          <a:effectLst/>
                          <a:latin typeface="+mn-ea"/>
                          <a:ea typeface="+mn-ea"/>
                        </a:rPr>
                        <a:t>20-30</a:t>
                      </a:r>
                      <a:r>
                        <a:rPr lang="ja-JP" altLang="en-US" sz="1200" b="1" dirty="0" smtClean="0">
                          <a:solidFill>
                            <a:schemeClr val="tx1"/>
                          </a:solidFill>
                          <a:effectLst/>
                          <a:latin typeface="+mn-ea"/>
                          <a:ea typeface="+mn-ea"/>
                        </a:rPr>
                        <a:t>歳代）（☆）</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25.2%</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H26</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24.8%</a:t>
                      </a:r>
                      <a:r>
                        <a:rPr lang="ja-JP" altLang="en-US" sz="1100" b="1" dirty="0" smtClean="0">
                          <a:solidFill>
                            <a:schemeClr val="tx1"/>
                          </a:solidFill>
                          <a:effectLst/>
                          <a:latin typeface="+mn-ea"/>
                          <a:ea typeface="+mn-ea"/>
                        </a:rPr>
                        <a:t>（</a:t>
                      </a:r>
                      <a:r>
                        <a:rPr lang="en-US" altLang="ja-JP" sz="1100" b="1" dirty="0" smtClean="0">
                          <a:solidFill>
                            <a:schemeClr val="tx1"/>
                          </a:solidFill>
                          <a:effectLst/>
                          <a:latin typeface="+mn-ea"/>
                          <a:ea typeface="+mn-ea"/>
                        </a:rPr>
                        <a:t>H29-R1</a:t>
                      </a:r>
                      <a:r>
                        <a:rPr lang="ja-JP" altLang="en-US" sz="1100" b="1" dirty="0" smtClean="0">
                          <a:solidFill>
                            <a:schemeClr val="tx1"/>
                          </a:solidFill>
                          <a:effectLst/>
                          <a:latin typeface="+mn-ea"/>
                          <a:ea typeface="+mn-ea"/>
                        </a:rPr>
                        <a:t>平均）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15%</a:t>
                      </a:r>
                      <a:r>
                        <a:rPr lang="ja-JP" altLang="en-US" sz="1200" b="1" dirty="0" smtClean="0">
                          <a:solidFill>
                            <a:schemeClr val="tx1"/>
                          </a:solidFill>
                          <a:effectLst/>
                          <a:latin typeface="+mn-ea"/>
                          <a:ea typeface="+mn-ea"/>
                        </a:rPr>
                        <a:t>以下</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3</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野菜摂取量（</a:t>
                      </a:r>
                      <a:r>
                        <a:rPr lang="en-US" altLang="ja-JP" sz="1200" b="1" dirty="0" smtClean="0">
                          <a:solidFill>
                            <a:schemeClr val="tx1"/>
                          </a:solidFill>
                          <a:effectLst/>
                          <a:latin typeface="+mn-ea"/>
                          <a:ea typeface="+mn-ea"/>
                          <a:cs typeface="HG丸ｺﾞｼｯｸM-PRO"/>
                        </a:rPr>
                        <a:t>20</a:t>
                      </a:r>
                      <a:r>
                        <a:rPr lang="ja-JP" altLang="en-US" sz="1200" b="1" dirty="0" smtClean="0">
                          <a:solidFill>
                            <a:schemeClr val="tx1"/>
                          </a:solidFill>
                          <a:effectLst/>
                          <a:latin typeface="+mn-ea"/>
                          <a:ea typeface="+mn-ea"/>
                          <a:cs typeface="HG丸ｺﾞｼｯｸM-PRO"/>
                        </a:rPr>
                        <a:t>歳以上）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269g</a:t>
                      </a:r>
                      <a:r>
                        <a:rPr lang="ja-JP" altLang="en-US" sz="1200" b="1"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H26</a:t>
                      </a:r>
                      <a:r>
                        <a:rPr lang="ja-JP" altLang="en-US" sz="1200" b="1" dirty="0" smtClean="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256g</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H29-R1</a:t>
                      </a:r>
                      <a:r>
                        <a:rPr lang="ja-JP" altLang="en-US" sz="1100" b="1" dirty="0" smtClean="0">
                          <a:solidFill>
                            <a:schemeClr val="tx1"/>
                          </a:solidFill>
                          <a:effectLst/>
                          <a:latin typeface="+mn-ea"/>
                          <a:ea typeface="+mn-ea"/>
                          <a:cs typeface="HG丸ｺﾞｼｯｸM-PRO"/>
                        </a:rPr>
                        <a:t>平均）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350g</a:t>
                      </a:r>
                      <a:r>
                        <a:rPr lang="ja-JP" altLang="en-US" sz="1200" b="1" dirty="0" smtClean="0">
                          <a:solidFill>
                            <a:schemeClr val="tx1"/>
                          </a:solidFill>
                          <a:effectLst/>
                          <a:latin typeface="+mn-ea"/>
                          <a:ea typeface="+mn-ea"/>
                          <a:cs typeface="HG丸ｺﾞｼｯｸM-PRO"/>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647795793"/>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4</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食塩摂取量（</a:t>
                      </a:r>
                      <a:r>
                        <a:rPr lang="en-US" altLang="ja-JP" sz="1200" b="1" dirty="0" smtClean="0">
                          <a:solidFill>
                            <a:schemeClr val="tx1"/>
                          </a:solidFill>
                          <a:effectLst/>
                          <a:latin typeface="+mn-ea"/>
                          <a:ea typeface="+mn-ea"/>
                          <a:cs typeface="HG丸ｺﾞｼｯｸM-PRO"/>
                        </a:rPr>
                        <a:t>20</a:t>
                      </a:r>
                      <a:r>
                        <a:rPr lang="ja-JP" altLang="en-US" sz="1200" b="1" dirty="0" smtClean="0">
                          <a:solidFill>
                            <a:schemeClr val="tx1"/>
                          </a:solidFill>
                          <a:effectLst/>
                          <a:latin typeface="+mn-ea"/>
                          <a:ea typeface="+mn-ea"/>
                          <a:cs typeface="HG丸ｺﾞｼｯｸM-PRO"/>
                        </a:rPr>
                        <a:t>歳以上）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9.4g</a:t>
                      </a:r>
                      <a:r>
                        <a:rPr lang="ja-JP" altLang="en-US" sz="1200" b="1"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H26</a:t>
                      </a:r>
                      <a:r>
                        <a:rPr lang="ja-JP" altLang="en-US" sz="1200" b="1" dirty="0" smtClean="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9.7g</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H29-R1</a:t>
                      </a:r>
                      <a:r>
                        <a:rPr lang="ja-JP" altLang="en-US" sz="1100" b="1" dirty="0" smtClean="0">
                          <a:solidFill>
                            <a:schemeClr val="tx1"/>
                          </a:solidFill>
                          <a:effectLst/>
                          <a:latin typeface="+mn-ea"/>
                          <a:ea typeface="+mn-ea"/>
                          <a:cs typeface="HG丸ｺﾞｼｯｸM-PRO"/>
                        </a:rPr>
                        <a:t>平均）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8g</a:t>
                      </a:r>
                      <a:r>
                        <a:rPr lang="ja-JP" altLang="en-US" sz="1200" b="1" dirty="0" smtClean="0">
                          <a:solidFill>
                            <a:schemeClr val="tx1"/>
                          </a:solidFill>
                          <a:effectLst/>
                          <a:latin typeface="+mn-ea"/>
                          <a:ea typeface="+mn-ea"/>
                          <a:cs typeface="HG丸ｺﾞｼｯｸM-PRO"/>
                        </a:rPr>
                        <a:t>未満</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317347628"/>
                  </a:ext>
                </a:extLst>
              </a:tr>
            </a:tbl>
          </a:graphicData>
        </a:graphic>
      </p:graphicFrame>
      <p:graphicFrame>
        <p:nvGraphicFramePr>
          <p:cNvPr id="7" name="表 6"/>
          <p:cNvGraphicFramePr>
            <a:graphicFrameLocks noGrp="1"/>
          </p:cNvGraphicFramePr>
          <p:nvPr>
            <p:extLst/>
          </p:nvPr>
        </p:nvGraphicFramePr>
        <p:xfrm>
          <a:off x="531842" y="3591328"/>
          <a:ext cx="8820000" cy="4784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2860155">
                  <a:extLst>
                    <a:ext uri="{9D8B030D-6E8A-4147-A177-3AD203B41FA5}">
                      <a16:colId xmlns:a16="http://schemas.microsoft.com/office/drawing/2014/main" val="20001"/>
                    </a:ext>
                  </a:extLst>
                </a:gridCol>
                <a:gridCol w="1897039">
                  <a:extLst>
                    <a:ext uri="{9D8B030D-6E8A-4147-A177-3AD203B41FA5}">
                      <a16:colId xmlns:a16="http://schemas.microsoft.com/office/drawing/2014/main" val="2403724082"/>
                    </a:ext>
                  </a:extLst>
                </a:gridCol>
                <a:gridCol w="2224585">
                  <a:extLst>
                    <a:ext uri="{9D8B030D-6E8A-4147-A177-3AD203B41FA5}">
                      <a16:colId xmlns:a16="http://schemas.microsoft.com/office/drawing/2014/main" val="20002"/>
                    </a:ext>
                  </a:extLst>
                </a:gridCol>
                <a:gridCol w="1478221">
                  <a:extLst>
                    <a:ext uri="{9D8B030D-6E8A-4147-A177-3AD203B41FA5}">
                      <a16:colId xmlns:a16="http://schemas.microsoft.com/office/drawing/2014/main" val="20003"/>
                    </a:ext>
                  </a:extLst>
                </a:gridCol>
              </a:tblGrid>
              <a:tr h="444664">
                <a:tc>
                  <a:txBody>
                    <a:bodyPr/>
                    <a:lstStyle/>
                    <a:p>
                      <a:pPr algn="ctr" fontAlgn="auto">
                        <a:lnSpc>
                          <a:spcPts val="1600"/>
                        </a:lnSpc>
                        <a:spcAft>
                          <a:spcPts val="0"/>
                        </a:spcAft>
                      </a:pPr>
                      <a:r>
                        <a:rPr lang="en-US" altLang="ja-JP" sz="1200" dirty="0" smtClean="0">
                          <a:solidFill>
                            <a:schemeClr val="bg1"/>
                          </a:solidFill>
                          <a:effectLst/>
                          <a:latin typeface="+mn-ea"/>
                          <a:ea typeface="+mn-ea"/>
                        </a:rPr>
                        <a:t>7</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睡眠による休養が十分とれている者の割合（☆）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76.9%</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H26</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80.7%</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H30</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85%</a:t>
                      </a:r>
                      <a:r>
                        <a:rPr lang="ja-JP" altLang="en-US" sz="1200" b="1" dirty="0" smtClean="0">
                          <a:solidFill>
                            <a:schemeClr val="tx1"/>
                          </a:solidFill>
                          <a:effectLst/>
                          <a:latin typeface="+mn-ea"/>
                          <a:ea typeface="+mn-ea"/>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8" name="表 7"/>
          <p:cNvGraphicFramePr>
            <a:graphicFrameLocks noGrp="1"/>
          </p:cNvGraphicFramePr>
          <p:nvPr>
            <p:extLst/>
          </p:nvPr>
        </p:nvGraphicFramePr>
        <p:xfrm>
          <a:off x="531842" y="4069728"/>
          <a:ext cx="8820000" cy="7664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2860155">
                  <a:extLst>
                    <a:ext uri="{9D8B030D-6E8A-4147-A177-3AD203B41FA5}">
                      <a16:colId xmlns:a16="http://schemas.microsoft.com/office/drawing/2014/main" val="20001"/>
                    </a:ext>
                  </a:extLst>
                </a:gridCol>
                <a:gridCol w="1897039">
                  <a:extLst>
                    <a:ext uri="{9D8B030D-6E8A-4147-A177-3AD203B41FA5}">
                      <a16:colId xmlns:a16="http://schemas.microsoft.com/office/drawing/2014/main" val="2198991935"/>
                    </a:ext>
                  </a:extLst>
                </a:gridCol>
                <a:gridCol w="2224585">
                  <a:extLst>
                    <a:ext uri="{9D8B030D-6E8A-4147-A177-3AD203B41FA5}">
                      <a16:colId xmlns:a16="http://schemas.microsoft.com/office/drawing/2014/main" val="20002"/>
                    </a:ext>
                  </a:extLst>
                </a:gridCol>
                <a:gridCol w="1478221">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r>
                        <a:rPr lang="en-US" altLang="ja-JP" sz="1200" dirty="0" smtClean="0">
                          <a:solidFill>
                            <a:schemeClr val="bg1"/>
                          </a:solidFill>
                          <a:effectLst/>
                          <a:latin typeface="+mn-ea"/>
                          <a:ea typeface="+mn-ea"/>
                        </a:rPr>
                        <a:t>8</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生活習慣病のリスクを高める量を飲酒している者の割合（男性</a:t>
                      </a:r>
                      <a:r>
                        <a:rPr lang="en-US" altLang="ja-JP" sz="1200" b="1" dirty="0" smtClean="0">
                          <a:solidFill>
                            <a:schemeClr val="tx1"/>
                          </a:solidFill>
                          <a:effectLst/>
                          <a:latin typeface="+mn-ea"/>
                          <a:ea typeface="+mn-ea"/>
                        </a:rPr>
                        <a:t>/</a:t>
                      </a:r>
                      <a:r>
                        <a:rPr lang="ja-JP" altLang="en-US" sz="1200" b="1" dirty="0" smtClean="0">
                          <a:solidFill>
                            <a:schemeClr val="tx1"/>
                          </a:solidFill>
                          <a:effectLst/>
                          <a:latin typeface="+mn-ea"/>
                          <a:ea typeface="+mn-ea"/>
                        </a:rPr>
                        <a:t>女性）（☆）</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17.7%/11.0%</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H26</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19.6%/10.9%</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H30</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13.0%/6.4%</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H33</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9</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妊婦の飲酒割合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1.4%</a:t>
                      </a:r>
                      <a:r>
                        <a:rPr lang="ja-JP" altLang="en-US" sz="1200" b="1"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H28</a:t>
                      </a:r>
                      <a:r>
                        <a:rPr lang="ja-JP" altLang="en-US" sz="1200" b="1" dirty="0" smtClean="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rgbClr val="FF0000"/>
                          </a:solidFill>
                          <a:effectLst/>
                          <a:latin typeface="+mn-ea"/>
                          <a:ea typeface="+mn-ea"/>
                          <a:cs typeface="HG丸ｺﾞｼｯｸM-PRO"/>
                        </a:rPr>
                        <a:t>2.5%</a:t>
                      </a:r>
                      <a:r>
                        <a:rPr lang="ja-JP" altLang="en-US" sz="1200" b="1" dirty="0" smtClean="0">
                          <a:solidFill>
                            <a:srgbClr val="FF0000"/>
                          </a:solidFill>
                          <a:effectLst/>
                          <a:latin typeface="+mn-ea"/>
                          <a:ea typeface="+mn-ea"/>
                          <a:cs typeface="HG丸ｺﾞｼｯｸM-PRO"/>
                        </a:rPr>
                        <a:t>（</a:t>
                      </a:r>
                      <a:r>
                        <a:rPr lang="en-US" altLang="ja-JP" sz="1200" b="1" dirty="0" smtClean="0">
                          <a:solidFill>
                            <a:srgbClr val="FF0000"/>
                          </a:solidFill>
                          <a:effectLst/>
                          <a:latin typeface="+mn-ea"/>
                          <a:ea typeface="+mn-ea"/>
                          <a:cs typeface="HG丸ｺﾞｼｯｸM-PRO"/>
                        </a:rPr>
                        <a:t>R3</a:t>
                      </a:r>
                      <a:r>
                        <a:rPr lang="ja-JP" altLang="en-US" sz="1200" b="1" dirty="0" smtClean="0">
                          <a:solidFill>
                            <a:srgbClr val="FF0000"/>
                          </a:solidFill>
                          <a:effectLst/>
                          <a:latin typeface="+mn-ea"/>
                          <a:ea typeface="+mn-ea"/>
                          <a:cs typeface="HG丸ｺﾞｼｯｸM-PRO"/>
                        </a:rPr>
                        <a:t>）</a:t>
                      </a:r>
                      <a:endParaRPr lang="ja-JP" sz="1200" b="1" dirty="0">
                        <a:solidFill>
                          <a:srgbClr val="FF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0%</a:t>
                      </a:r>
                      <a:r>
                        <a:rPr lang="ja-JP" altLang="en-US" sz="1200" b="1"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H33</a:t>
                      </a:r>
                      <a:r>
                        <a:rPr lang="ja-JP" altLang="en-US" sz="1200" b="1" dirty="0" smtClean="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04451835"/>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32327022"/>
              </p:ext>
            </p:extLst>
          </p:nvPr>
        </p:nvGraphicFramePr>
        <p:xfrm>
          <a:off x="531842" y="4836128"/>
          <a:ext cx="8820000" cy="153378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2860155">
                  <a:extLst>
                    <a:ext uri="{9D8B030D-6E8A-4147-A177-3AD203B41FA5}">
                      <a16:colId xmlns:a16="http://schemas.microsoft.com/office/drawing/2014/main" val="20001"/>
                    </a:ext>
                  </a:extLst>
                </a:gridCol>
                <a:gridCol w="1897039">
                  <a:extLst>
                    <a:ext uri="{9D8B030D-6E8A-4147-A177-3AD203B41FA5}">
                      <a16:colId xmlns:a16="http://schemas.microsoft.com/office/drawing/2014/main" val="2333560460"/>
                    </a:ext>
                  </a:extLst>
                </a:gridCol>
                <a:gridCol w="2224585">
                  <a:extLst>
                    <a:ext uri="{9D8B030D-6E8A-4147-A177-3AD203B41FA5}">
                      <a16:colId xmlns:a16="http://schemas.microsoft.com/office/drawing/2014/main" val="20002"/>
                    </a:ext>
                  </a:extLst>
                </a:gridCol>
                <a:gridCol w="1478221">
                  <a:extLst>
                    <a:ext uri="{9D8B030D-6E8A-4147-A177-3AD203B41FA5}">
                      <a16:colId xmlns:a16="http://schemas.microsoft.com/office/drawing/2014/main" val="20003"/>
                    </a:ext>
                  </a:extLst>
                </a:gridCol>
              </a:tblGrid>
              <a:tr h="282310">
                <a:tc>
                  <a:txBody>
                    <a:bodyPr/>
                    <a:lstStyle/>
                    <a:p>
                      <a:pPr algn="ctr" fontAlgn="auto">
                        <a:lnSpc>
                          <a:spcPts val="1600"/>
                        </a:lnSpc>
                        <a:spcAft>
                          <a:spcPts val="0"/>
                        </a:spcAft>
                      </a:pPr>
                      <a:r>
                        <a:rPr lang="en-US" altLang="ja-JP" sz="1200" dirty="0" smtClean="0">
                          <a:solidFill>
                            <a:schemeClr val="bg1"/>
                          </a:solidFill>
                          <a:effectLst/>
                          <a:latin typeface="+mn-ea"/>
                          <a:ea typeface="+mn-ea"/>
                        </a:rPr>
                        <a:t>10</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成人の喫煙率（男性</a:t>
                      </a:r>
                      <a:r>
                        <a:rPr lang="en-US" altLang="ja-JP" sz="1200" b="1" dirty="0" smtClean="0">
                          <a:solidFill>
                            <a:schemeClr val="tx1"/>
                          </a:solidFill>
                          <a:effectLst/>
                          <a:latin typeface="+mn-ea"/>
                          <a:ea typeface="+mn-ea"/>
                        </a:rPr>
                        <a:t>/</a:t>
                      </a:r>
                      <a:r>
                        <a:rPr lang="ja-JP" altLang="en-US" sz="1200" b="1" dirty="0" smtClean="0">
                          <a:solidFill>
                            <a:schemeClr val="tx1"/>
                          </a:solidFill>
                          <a:effectLst/>
                          <a:latin typeface="+mn-ea"/>
                          <a:ea typeface="+mn-ea"/>
                        </a:rPr>
                        <a:t>女性）（☆）</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30.4%/10.7%</a:t>
                      </a:r>
                      <a:r>
                        <a:rPr lang="ja-JP" altLang="en-US" sz="1100" b="1" dirty="0" smtClean="0">
                          <a:solidFill>
                            <a:schemeClr val="tx1"/>
                          </a:solidFill>
                          <a:effectLst/>
                          <a:latin typeface="+mn-ea"/>
                          <a:ea typeface="+mn-ea"/>
                        </a:rPr>
                        <a:t>（</a:t>
                      </a:r>
                      <a:r>
                        <a:rPr lang="en-US" altLang="ja-JP" sz="1100" b="1" dirty="0" smtClean="0">
                          <a:solidFill>
                            <a:schemeClr val="tx1"/>
                          </a:solidFill>
                          <a:effectLst/>
                          <a:latin typeface="+mn-ea"/>
                          <a:ea typeface="+mn-ea"/>
                        </a:rPr>
                        <a:t>H28</a:t>
                      </a:r>
                      <a:r>
                        <a:rPr lang="ja-JP" altLang="en-US" sz="1100" b="1" dirty="0" smtClean="0">
                          <a:solidFill>
                            <a:schemeClr val="tx1"/>
                          </a:solidFill>
                          <a:effectLst/>
                          <a:latin typeface="+mn-ea"/>
                          <a:ea typeface="+mn-ea"/>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29.1%/10.4%</a:t>
                      </a:r>
                      <a:r>
                        <a:rPr lang="ja-JP" altLang="en-US" sz="1100" b="1" dirty="0" smtClean="0">
                          <a:solidFill>
                            <a:schemeClr val="tx1"/>
                          </a:solidFill>
                          <a:effectLst/>
                          <a:latin typeface="+mn-ea"/>
                          <a:ea typeface="+mn-ea"/>
                        </a:rPr>
                        <a:t>（</a:t>
                      </a:r>
                      <a:r>
                        <a:rPr lang="en-US" altLang="ja-JP" sz="1100" b="1" dirty="0" smtClean="0">
                          <a:solidFill>
                            <a:schemeClr val="tx1"/>
                          </a:solidFill>
                          <a:effectLst/>
                          <a:latin typeface="+mn-ea"/>
                          <a:ea typeface="+mn-ea"/>
                        </a:rPr>
                        <a:t>R1</a:t>
                      </a:r>
                      <a:r>
                        <a:rPr lang="ja-JP" altLang="en-US" sz="1100" b="1" dirty="0" smtClean="0">
                          <a:solidFill>
                            <a:schemeClr val="tx1"/>
                          </a:solidFill>
                          <a:effectLst/>
                          <a:latin typeface="+mn-ea"/>
                          <a:ea typeface="+mn-ea"/>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15%/5%</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28231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11</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spc="-50" baseline="0" dirty="0" smtClean="0">
                          <a:solidFill>
                            <a:schemeClr val="tx1"/>
                          </a:solidFill>
                          <a:effectLst/>
                          <a:latin typeface="+mn-ea"/>
                          <a:ea typeface="+mn-ea"/>
                          <a:cs typeface="HG丸ｺﾞｼｯｸM-PRO"/>
                        </a:rPr>
                        <a:t>敷地内</a:t>
                      </a:r>
                      <a:r>
                        <a:rPr lang="ja-JP" altLang="en-US" sz="1200" b="1" spc="-50" baseline="0" dirty="0" smtClean="0">
                          <a:solidFill>
                            <a:srgbClr val="FF0000"/>
                          </a:solidFill>
                          <a:effectLst/>
                          <a:latin typeface="+mn-ea"/>
                          <a:ea typeface="+mn-ea"/>
                          <a:cs typeface="HG丸ｺﾞｼｯｸM-PRO"/>
                        </a:rPr>
                        <a:t>全面</a:t>
                      </a:r>
                      <a:r>
                        <a:rPr lang="ja-JP" altLang="en-US" sz="1200" b="1" spc="-50" baseline="0" dirty="0" smtClean="0">
                          <a:solidFill>
                            <a:schemeClr val="tx1"/>
                          </a:solidFill>
                          <a:effectLst/>
                          <a:latin typeface="+mn-ea"/>
                          <a:ea typeface="+mn-ea"/>
                          <a:cs typeface="HG丸ｺﾞｼｯｸM-PRO"/>
                        </a:rPr>
                        <a:t>禁煙</a:t>
                      </a:r>
                      <a:r>
                        <a:rPr lang="ja-JP" altLang="en-US" sz="1000" b="1" spc="-150" baseline="0" dirty="0" smtClean="0">
                          <a:solidFill>
                            <a:schemeClr val="tx1"/>
                          </a:solidFill>
                          <a:effectLst/>
                          <a:latin typeface="+mn-ea"/>
                          <a:ea typeface="+mn-ea"/>
                          <a:cs typeface="HG丸ｺﾞｼｯｸM-PRO"/>
                        </a:rPr>
                        <a:t>（＊</a:t>
                      </a:r>
                      <a:r>
                        <a:rPr lang="en-US" altLang="ja-JP" sz="1000" b="1" spc="-150" baseline="0" dirty="0" smtClean="0">
                          <a:solidFill>
                            <a:schemeClr val="tx1"/>
                          </a:solidFill>
                          <a:effectLst/>
                          <a:latin typeface="+mn-ea"/>
                          <a:ea typeface="+mn-ea"/>
                          <a:cs typeface="HG丸ｺﾞｼｯｸM-PRO"/>
                        </a:rPr>
                        <a:t>2</a:t>
                      </a:r>
                      <a:r>
                        <a:rPr lang="ja-JP" altLang="en-US" sz="1000" b="1" spc="-150" baseline="0" dirty="0" smtClean="0">
                          <a:solidFill>
                            <a:schemeClr val="tx1"/>
                          </a:solidFill>
                          <a:effectLst/>
                          <a:latin typeface="+mn-ea"/>
                          <a:ea typeface="+mn-ea"/>
                          <a:cs typeface="HG丸ｺﾞｼｯｸM-PRO"/>
                        </a:rPr>
                        <a:t>）</a:t>
                      </a:r>
                      <a:r>
                        <a:rPr lang="ja-JP" altLang="en-US" sz="1200" b="1" spc="-50" baseline="0" dirty="0" smtClean="0">
                          <a:solidFill>
                            <a:schemeClr val="tx1"/>
                          </a:solidFill>
                          <a:effectLst/>
                          <a:latin typeface="+mn-ea"/>
                          <a:ea typeface="+mn-ea"/>
                          <a:cs typeface="HG丸ｺﾞｼｯｸM-PRO"/>
                        </a:rPr>
                        <a:t>の割合</a:t>
                      </a:r>
                      <a:endParaRPr lang="en-US" altLang="ja-JP" sz="1200" b="1" spc="-50" baseline="0" dirty="0" smtClean="0">
                        <a:solidFill>
                          <a:schemeClr val="tx1"/>
                        </a:solidFill>
                        <a:effectLst/>
                        <a:latin typeface="+mn-ea"/>
                        <a:ea typeface="+mn-ea"/>
                        <a:cs typeface="HG丸ｺﾞｼｯｸM-PRO"/>
                      </a:endParaRPr>
                    </a:p>
                    <a:p>
                      <a:pPr algn="l" fontAlgn="auto">
                        <a:lnSpc>
                          <a:spcPts val="1600"/>
                        </a:lnSpc>
                        <a:spcAft>
                          <a:spcPts val="0"/>
                        </a:spcAft>
                      </a:pPr>
                      <a:r>
                        <a:rPr lang="ja-JP" altLang="en-US" sz="1200" b="1" spc="-50" baseline="0" dirty="0" smtClean="0">
                          <a:solidFill>
                            <a:schemeClr val="tx1"/>
                          </a:solidFill>
                          <a:effectLst/>
                          <a:latin typeface="+mn-ea"/>
                          <a:ea typeface="+mn-ea"/>
                          <a:cs typeface="HG丸ｺﾞｼｯｸM-PRO"/>
                        </a:rPr>
                        <a:t>（病院</a:t>
                      </a:r>
                      <a:r>
                        <a:rPr lang="en-US" altLang="ja-JP" sz="1200" b="1" spc="-50" baseline="0" dirty="0" smtClean="0">
                          <a:solidFill>
                            <a:schemeClr val="tx1"/>
                          </a:solidFill>
                          <a:effectLst/>
                          <a:latin typeface="+mn-ea"/>
                          <a:ea typeface="+mn-ea"/>
                          <a:cs typeface="HG丸ｺﾞｼｯｸM-PRO"/>
                        </a:rPr>
                        <a:t>/</a:t>
                      </a:r>
                      <a:r>
                        <a:rPr lang="ja-JP" altLang="en-US" sz="1200" b="1" spc="-50" baseline="0" dirty="0" smtClean="0">
                          <a:solidFill>
                            <a:schemeClr val="tx1"/>
                          </a:solidFill>
                          <a:effectLst/>
                          <a:latin typeface="+mn-ea"/>
                          <a:ea typeface="+mn-ea"/>
                          <a:cs typeface="HG丸ｺﾞｼｯｸM-PRO"/>
                        </a:rPr>
                        <a:t>私立小中高等学校）</a:t>
                      </a:r>
                      <a:endParaRPr lang="ja-JP" sz="1200" b="1" spc="-50" baseline="0" dirty="0">
                        <a:solidFill>
                          <a:schemeClr val="tx1"/>
                        </a:solidFill>
                        <a:effectLst/>
                        <a:latin typeface="+mn-ea"/>
                        <a:ea typeface="+mn-ea"/>
                        <a:cs typeface="HG丸ｺﾞｼｯｸM-PRO"/>
                      </a:endParaRPr>
                    </a:p>
                  </a:txBody>
                  <a:tcPr marL="72000" marR="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73.5%/51.9%</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H28</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88.5%/66.1%</a:t>
                      </a:r>
                      <a:r>
                        <a:rPr lang="ja-JP" altLang="en-US" sz="1100" b="1" spc="-50" baseline="0" dirty="0" smtClean="0">
                          <a:solidFill>
                            <a:schemeClr val="tx1"/>
                          </a:solidFill>
                          <a:effectLst/>
                          <a:latin typeface="+mn-ea"/>
                          <a:ea typeface="+mn-ea"/>
                          <a:cs typeface="HG丸ｺﾞｼｯｸM-PRO"/>
                        </a:rPr>
                        <a:t>（</a:t>
                      </a:r>
                      <a:r>
                        <a:rPr lang="en-US" altLang="ja-JP" sz="1100" b="1" spc="-50" baseline="0" dirty="0" smtClean="0">
                          <a:solidFill>
                            <a:schemeClr val="tx1"/>
                          </a:solidFill>
                          <a:effectLst/>
                          <a:latin typeface="+mn-ea"/>
                          <a:ea typeface="+mn-ea"/>
                          <a:cs typeface="HG丸ｺﾞｼｯｸM-PRO"/>
                        </a:rPr>
                        <a:t>R1</a:t>
                      </a:r>
                      <a:r>
                        <a:rPr lang="ja-JP" altLang="en-US" sz="1100" b="1" spc="-50" baseline="0" dirty="0" smtClean="0">
                          <a:solidFill>
                            <a:schemeClr val="tx1"/>
                          </a:solidFill>
                          <a:effectLst/>
                          <a:latin typeface="+mn-ea"/>
                          <a:ea typeface="+mn-ea"/>
                          <a:cs typeface="HG丸ｺﾞｼｯｸM-PRO"/>
                        </a:rPr>
                        <a:t>）</a:t>
                      </a:r>
                      <a:endParaRPr lang="ja-JP" sz="1100" b="1" spc="-50" baseline="0"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100%</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04451835"/>
                  </a:ext>
                </a:extLst>
              </a:tr>
              <a:tr h="28231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12</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spc="-50" baseline="0" dirty="0" smtClean="0">
                          <a:solidFill>
                            <a:srgbClr val="FF0000"/>
                          </a:solidFill>
                          <a:effectLst/>
                          <a:latin typeface="+mn-ea"/>
                          <a:ea typeface="+mn-ea"/>
                          <a:cs typeface="HG丸ｺﾞｼｯｸM-PRO"/>
                        </a:rPr>
                        <a:t>敷地内全面</a:t>
                      </a:r>
                      <a:r>
                        <a:rPr lang="ja-JP" altLang="en-US" sz="1200" b="1" dirty="0" smtClean="0">
                          <a:solidFill>
                            <a:schemeClr val="tx1"/>
                          </a:solidFill>
                          <a:effectLst/>
                          <a:latin typeface="+mn-ea"/>
                          <a:ea typeface="+mn-ea"/>
                          <a:cs typeface="HG丸ｺﾞｼｯｸM-PRO"/>
                        </a:rPr>
                        <a:t>禁煙の割合（官公庁</a:t>
                      </a:r>
                      <a:r>
                        <a:rPr lang="en-US" altLang="ja-JP" sz="1200" b="1" dirty="0" smtClean="0">
                          <a:solidFill>
                            <a:schemeClr val="tx1"/>
                          </a:solidFill>
                          <a:effectLst/>
                          <a:latin typeface="+mn-ea"/>
                          <a:ea typeface="+mn-ea"/>
                          <a:cs typeface="HG丸ｺﾞｼｯｸM-PRO"/>
                        </a:rPr>
                        <a:t>/</a:t>
                      </a:r>
                      <a:r>
                        <a:rPr lang="ja-JP" altLang="en-US" sz="1200" b="1" dirty="0" smtClean="0">
                          <a:solidFill>
                            <a:schemeClr val="tx1"/>
                          </a:solidFill>
                          <a:effectLst/>
                          <a:latin typeface="+mn-ea"/>
                          <a:ea typeface="+mn-ea"/>
                          <a:cs typeface="HG丸ｺﾞｼｯｸM-PRO"/>
                        </a:rPr>
                        <a:t>大学）</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strike="noStrike" dirty="0" smtClean="0">
                          <a:solidFill>
                            <a:srgbClr val="FF0000"/>
                          </a:solidFill>
                          <a:effectLst/>
                          <a:latin typeface="+mn-ea"/>
                          <a:ea typeface="+mn-ea"/>
                          <a:cs typeface="HG丸ｺﾞｼｯｸM-PRO"/>
                        </a:rPr>
                        <a:t>14.0</a:t>
                      </a:r>
                      <a:r>
                        <a:rPr lang="en-US" altLang="ja-JP" sz="1200" b="1" dirty="0" smtClean="0">
                          <a:solidFill>
                            <a:schemeClr val="tx1"/>
                          </a:solidFill>
                          <a:effectLst/>
                          <a:latin typeface="+mn-ea"/>
                          <a:ea typeface="+mn-ea"/>
                          <a:cs typeface="HG丸ｺﾞｼｯｸM-PRO"/>
                        </a:rPr>
                        <a:t>%/</a:t>
                      </a:r>
                      <a:r>
                        <a:rPr lang="en-US" altLang="ja-JP" sz="1200" b="1" dirty="0" smtClean="0">
                          <a:solidFill>
                            <a:srgbClr val="FF0000"/>
                          </a:solidFill>
                          <a:effectLst/>
                          <a:latin typeface="+mn-ea"/>
                          <a:ea typeface="+mn-ea"/>
                          <a:cs typeface="HG丸ｺﾞｼｯｸM-PRO"/>
                        </a:rPr>
                        <a:t>28.6</a:t>
                      </a:r>
                      <a:r>
                        <a:rPr lang="en-US" altLang="ja-JP" sz="1200" b="1" dirty="0" smtClean="0">
                          <a:solidFill>
                            <a:schemeClr val="tx1"/>
                          </a:solidFill>
                          <a:effectLst/>
                          <a:latin typeface="+mn-ea"/>
                          <a:ea typeface="+mn-ea"/>
                          <a:cs typeface="HG丸ｺﾞｼｯｸM-PRO"/>
                        </a:rPr>
                        <a:t>%</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H28</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rgbClr val="FF0000"/>
                          </a:solidFill>
                          <a:effectLst/>
                          <a:latin typeface="+mn-ea"/>
                          <a:ea typeface="+mn-ea"/>
                          <a:cs typeface="HG丸ｺﾞｼｯｸM-PRO"/>
                        </a:rPr>
                        <a:t>72%/63%</a:t>
                      </a:r>
                      <a:r>
                        <a:rPr lang="ja-JP" altLang="en-US" sz="1100" b="1" spc="-50" baseline="0" dirty="0" smtClean="0">
                          <a:solidFill>
                            <a:srgbClr val="FF0000"/>
                          </a:solidFill>
                          <a:effectLst/>
                          <a:latin typeface="+mn-ea"/>
                          <a:ea typeface="+mn-ea"/>
                          <a:cs typeface="HG丸ｺﾞｼｯｸM-PRO"/>
                        </a:rPr>
                        <a:t>（</a:t>
                      </a:r>
                      <a:r>
                        <a:rPr lang="en-US" altLang="ja-JP" sz="1100" b="1" spc="-50" baseline="0" dirty="0" smtClean="0">
                          <a:solidFill>
                            <a:srgbClr val="FF0000"/>
                          </a:solidFill>
                          <a:effectLst/>
                          <a:latin typeface="+mn-ea"/>
                          <a:ea typeface="+mn-ea"/>
                          <a:cs typeface="HG丸ｺﾞｼｯｸM-PRO"/>
                        </a:rPr>
                        <a:t>R2</a:t>
                      </a:r>
                      <a:r>
                        <a:rPr lang="ja-JP" altLang="en-US" sz="1100" b="1" spc="-50" baseline="0" dirty="0" smtClean="0">
                          <a:solidFill>
                            <a:srgbClr val="FF0000"/>
                          </a:solidFill>
                          <a:effectLst/>
                          <a:latin typeface="+mn-ea"/>
                          <a:ea typeface="+mn-ea"/>
                          <a:cs typeface="HG丸ｺﾞｼｯｸM-PRO"/>
                        </a:rPr>
                        <a:t>）</a:t>
                      </a:r>
                      <a:endParaRPr lang="ja-JP" sz="1100" b="1" spc="-50" baseline="0" dirty="0">
                        <a:solidFill>
                          <a:srgbClr val="FF0000"/>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100%</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1281188"/>
                  </a:ext>
                </a:extLst>
              </a:tr>
              <a:tr h="49076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13</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spc="0" baseline="0" dirty="0" smtClean="0">
                          <a:solidFill>
                            <a:schemeClr val="tx1"/>
                          </a:solidFill>
                          <a:effectLst/>
                          <a:latin typeface="+mn-ea"/>
                          <a:ea typeface="+mn-ea"/>
                          <a:cs typeface="HG丸ｺﾞｼｯｸM-PRO"/>
                        </a:rPr>
                        <a:t>受動喫煙の機会を有する者の割合</a:t>
                      </a:r>
                      <a:endParaRPr lang="en-US" altLang="ja-JP" sz="1200" b="1" spc="0" baseline="0" dirty="0" smtClean="0">
                        <a:solidFill>
                          <a:schemeClr val="tx1"/>
                        </a:solidFill>
                        <a:effectLst/>
                        <a:latin typeface="+mn-ea"/>
                        <a:ea typeface="+mn-ea"/>
                        <a:cs typeface="HG丸ｺﾞｼｯｸM-PRO"/>
                      </a:endParaRPr>
                    </a:p>
                    <a:p>
                      <a:pPr algn="l" fontAlgn="auto">
                        <a:lnSpc>
                          <a:spcPts val="1600"/>
                        </a:lnSpc>
                        <a:spcAft>
                          <a:spcPts val="0"/>
                        </a:spcAft>
                      </a:pPr>
                      <a:r>
                        <a:rPr lang="ja-JP" altLang="en-US" sz="1200" b="1" spc="0" baseline="0" dirty="0" smtClean="0">
                          <a:solidFill>
                            <a:schemeClr val="tx1"/>
                          </a:solidFill>
                          <a:effectLst/>
                          <a:latin typeface="+mn-ea"/>
                          <a:ea typeface="+mn-ea"/>
                          <a:cs typeface="HG丸ｺﾞｼｯｸM-PRO"/>
                        </a:rPr>
                        <a:t>（職場</a:t>
                      </a:r>
                      <a:r>
                        <a:rPr lang="en-US" altLang="ja-JP" sz="1200" b="1" spc="0" baseline="0" dirty="0" smtClean="0">
                          <a:solidFill>
                            <a:schemeClr val="tx1"/>
                          </a:solidFill>
                          <a:effectLst/>
                          <a:latin typeface="+mn-ea"/>
                          <a:ea typeface="+mn-ea"/>
                          <a:cs typeface="HG丸ｺﾞｼｯｸM-PRO"/>
                        </a:rPr>
                        <a:t>/</a:t>
                      </a:r>
                      <a:r>
                        <a:rPr lang="ja-JP" altLang="en-US" sz="1200" b="1" spc="0" baseline="0" dirty="0" smtClean="0">
                          <a:solidFill>
                            <a:schemeClr val="tx1"/>
                          </a:solidFill>
                          <a:effectLst/>
                          <a:latin typeface="+mn-ea"/>
                          <a:ea typeface="+mn-ea"/>
                          <a:cs typeface="HG丸ｺﾞｼｯｸM-PRO"/>
                        </a:rPr>
                        <a:t>飲食店）（☆）</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34.6%/54.4%</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H25</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26.4%/42.6%</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H30</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0%/15%</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5557442"/>
                  </a:ext>
                </a:extLst>
              </a:tr>
            </a:tbl>
          </a:graphicData>
        </a:graphic>
      </p:graphicFrame>
      <p:sp>
        <p:nvSpPr>
          <p:cNvPr id="11" name="角丸四角形 10"/>
          <p:cNvSpPr/>
          <p:nvPr/>
        </p:nvSpPr>
        <p:spPr>
          <a:xfrm>
            <a:off x="531843" y="788294"/>
            <a:ext cx="4026711" cy="385141"/>
          </a:xfrm>
          <a:prstGeom prst="roundRect">
            <a:avLst/>
          </a:prstGeom>
          <a:noFill/>
        </p:spPr>
        <p:txBody>
          <a:bodyPr wrap="square" anchor="ctr">
            <a:spAutoFit/>
          </a:bodyPr>
          <a:lstStyle/>
          <a:p>
            <a:pPr defTabSz="422041">
              <a:defRPr/>
            </a:pPr>
            <a:r>
              <a:rPr kumimoji="1" lang="ja-JP" altLang="en-US" sz="1662" b="1" dirty="0">
                <a:solidFill>
                  <a:prstClr val="black"/>
                </a:solidFill>
                <a:latin typeface="Meiryo UI" panose="020B0604030504040204" pitchFamily="50" charset="-128"/>
                <a:ea typeface="Meiryo UI" panose="020B0604030504040204" pitchFamily="50" charset="-128"/>
              </a:rPr>
              <a:t>生活習慣病の予防（生活習慣の改善）</a:t>
            </a:r>
            <a:endParaRPr kumimoji="1" lang="en-US" altLang="ja-JP" sz="1662" b="1" dirty="0">
              <a:solidFill>
                <a:prstClr val="black"/>
              </a:solidFill>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381000" y="541811"/>
            <a:ext cx="3753134" cy="376385"/>
          </a:xfrm>
          <a:prstGeom prst="rect">
            <a:avLst/>
          </a:prstGeom>
          <a:noFill/>
        </p:spPr>
        <p:txBody>
          <a:bodyPr wrap="square" rtlCol="0">
            <a:spAutoFit/>
          </a:bodyPr>
          <a:lstStyle/>
          <a:p>
            <a:r>
              <a:rPr lang="en-US" altLang="ja-JP" sz="1846" b="1" dirty="0">
                <a:latin typeface="+mn-ea"/>
                <a:cs typeface="Meiryo UI" panose="020B0604030504040204" pitchFamily="50" charset="-128"/>
              </a:rPr>
              <a:t>【</a:t>
            </a:r>
            <a:r>
              <a:rPr lang="ja-JP" altLang="en-US" sz="1846" b="1" dirty="0">
                <a:latin typeface="+mn-ea"/>
                <a:cs typeface="Meiryo UI" panose="020B0604030504040204" pitchFamily="50" charset="-128"/>
              </a:rPr>
              <a:t>行政等が取り組む数値目標</a:t>
            </a:r>
            <a:r>
              <a:rPr lang="en-US" altLang="ja-JP" sz="1846" b="1" dirty="0">
                <a:latin typeface="+mn-ea"/>
                <a:cs typeface="Meiryo UI" panose="020B0604030504040204" pitchFamily="50" charset="-128"/>
              </a:rPr>
              <a:t>】</a:t>
            </a:r>
          </a:p>
        </p:txBody>
      </p:sp>
      <p:sp>
        <p:nvSpPr>
          <p:cNvPr id="14" name="タイトル 3"/>
          <p:cNvSpPr txBox="1">
            <a:spLocks/>
          </p:cNvSpPr>
          <p:nvPr/>
        </p:nvSpPr>
        <p:spPr>
          <a:xfrm>
            <a:off x="3550783" y="6439541"/>
            <a:ext cx="3661685" cy="319387"/>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分以上の運動を週</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回以上行っている者</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l"/>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2</a:t>
            </a:r>
            <a:r>
              <a:rPr lang="ja-JP" altLang="en-US" sz="1200" dirty="0">
                <a:latin typeface="Meiryo UI" panose="020B0604030504040204" pitchFamily="50" charset="-128"/>
                <a:ea typeface="Meiryo UI" panose="020B0604030504040204" pitchFamily="50" charset="-128"/>
              </a:rPr>
              <a:t>：敷地内に喫煙場所がない状態をいう</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0" y="1009"/>
            <a:ext cx="9906000" cy="454548"/>
          </a:xfrm>
          <a:prstGeom prst="rect">
            <a:avLst/>
          </a:prstGeom>
          <a:solidFill>
            <a:srgbClr val="1F4E79"/>
          </a:solidFill>
        </p:spPr>
        <p:txBody>
          <a:bodyPr wrap="square" lIns="84390" tIns="42196" rIns="84390" bIns="42196" rtlCol="0" anchor="ctr">
            <a:spAutoFit/>
          </a:bodyPr>
          <a:lstStyle/>
          <a:p>
            <a:pPr algn="ctr" defTabSz="843933"/>
            <a:r>
              <a:rPr lang="zh-TW" altLang="en-US" sz="2400" b="1" dirty="0">
                <a:solidFill>
                  <a:prstClr val="white"/>
                </a:solidFill>
                <a:latin typeface="BIZ UDPゴシック" panose="020B0400000000000000" pitchFamily="50" charset="-128"/>
                <a:ea typeface="BIZ UDPゴシック" panose="020B0400000000000000" pitchFamily="50" charset="-128"/>
                <a:cs typeface="メイリオ" panose="020B0604030504040204" pitchFamily="50" charset="-128"/>
              </a:rPr>
              <a:t>第３次大阪府健康増進計画　現状値（</a:t>
            </a:r>
            <a:r>
              <a:rPr lang="en-US" altLang="zh-TW" sz="2400" b="1" dirty="0">
                <a:solidFill>
                  <a:prstClr val="white"/>
                </a:solidFill>
                <a:latin typeface="BIZ UDPゴシック" panose="020B0400000000000000" pitchFamily="50" charset="-128"/>
                <a:ea typeface="BIZ UDPゴシック" panose="020B0400000000000000" pitchFamily="50" charset="-128"/>
                <a:cs typeface="メイリオ" panose="020B0604030504040204" pitchFamily="50" charset="-128"/>
              </a:rPr>
              <a:t>R</a:t>
            </a:r>
            <a:r>
              <a:rPr lang="ja-JP" altLang="en-US" sz="2400" b="1" dirty="0">
                <a:solidFill>
                  <a:prstClr val="white"/>
                </a:solidFill>
                <a:latin typeface="BIZ UDPゴシック" panose="020B0400000000000000" pitchFamily="50" charset="-128"/>
                <a:ea typeface="BIZ UDPゴシック" panose="020B0400000000000000" pitchFamily="50" charset="-128"/>
                <a:cs typeface="メイリオ" panose="020B0604030504040204" pitchFamily="50" charset="-128"/>
              </a:rPr>
              <a:t>５</a:t>
            </a:r>
            <a:r>
              <a:rPr lang="zh-TW" altLang="en-US" sz="2400" b="1" dirty="0">
                <a:solidFill>
                  <a:prstClr val="white"/>
                </a:solidFill>
                <a:latin typeface="BIZ UDPゴシック" panose="020B0400000000000000" pitchFamily="50" charset="-128"/>
                <a:ea typeface="BIZ UDPゴシック" panose="020B0400000000000000" pitchFamily="50" charset="-128"/>
                <a:cs typeface="メイリオ" panose="020B0604030504040204" pitchFamily="50" charset="-128"/>
              </a:rPr>
              <a:t>年</a:t>
            </a:r>
            <a:r>
              <a:rPr lang="en-US" altLang="zh-TW" sz="2400" b="1" dirty="0">
                <a:solidFill>
                  <a:prstClr val="white"/>
                </a:solidFill>
                <a:latin typeface="BIZ UDPゴシック" panose="020B0400000000000000" pitchFamily="50" charset="-128"/>
                <a:ea typeface="BIZ UDPゴシック" panose="020B0400000000000000" pitchFamily="50" charset="-128"/>
                <a:cs typeface="メイリオ" panose="020B0604030504040204" pitchFamily="50" charset="-128"/>
              </a:rPr>
              <a:t>3</a:t>
            </a:r>
            <a:r>
              <a:rPr lang="zh-TW" altLang="en-US" sz="2400" b="1" dirty="0">
                <a:solidFill>
                  <a:prstClr val="white"/>
                </a:solidFill>
                <a:latin typeface="BIZ UDPゴシック" panose="020B0400000000000000" pitchFamily="50" charset="-128"/>
                <a:ea typeface="BIZ UDPゴシック" panose="020B0400000000000000" pitchFamily="50" charset="-128"/>
                <a:cs typeface="メイリオ" panose="020B0604030504040204" pitchFamily="50" charset="-128"/>
              </a:rPr>
              <a:t>月時点）</a:t>
            </a:r>
            <a:r>
              <a:rPr lang="zh-TW" altLang="en-US" sz="2400" b="1" dirty="0" smtClean="0">
                <a:solidFill>
                  <a:prstClr val="white"/>
                </a:solidFill>
                <a:latin typeface="BIZ UDPゴシック" panose="020B0400000000000000" pitchFamily="50" charset="-128"/>
                <a:ea typeface="BIZ UDPゴシック" panose="020B0400000000000000" pitchFamily="50" charset="-128"/>
                <a:cs typeface="メイリオ" panose="020B0604030504040204" pitchFamily="50" charset="-128"/>
              </a:rPr>
              <a:t>①</a:t>
            </a:r>
            <a:endParaRPr lang="zh-TW" altLang="en-US" sz="2400" b="1" dirty="0">
              <a:solidFill>
                <a:prstClr val="white"/>
              </a:solidFill>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13" name="タイトル 3"/>
          <p:cNvSpPr txBox="1">
            <a:spLocks/>
          </p:cNvSpPr>
          <p:nvPr/>
        </p:nvSpPr>
        <p:spPr>
          <a:xfrm>
            <a:off x="531842" y="6350540"/>
            <a:ext cx="2763808" cy="319387"/>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200" dirty="0">
                <a:latin typeface="Meiryo UI" panose="020B0604030504040204" pitchFamily="50" charset="-128"/>
                <a:ea typeface="Meiryo UI" panose="020B0604030504040204" pitchFamily="50" charset="-128"/>
                <a:cs typeface="Meiryo UI" panose="020B0604030504040204" pitchFamily="50" charset="-128"/>
              </a:rPr>
              <a:t>☆は「府民・行政等みんなでめざす目標」</a:t>
            </a:r>
          </a:p>
        </p:txBody>
      </p:sp>
      <p:pic>
        <p:nvPicPr>
          <p:cNvPr id="16" name="図 15"/>
          <p:cNvPicPr>
            <a:picLocks noChangeAspect="1"/>
          </p:cNvPicPr>
          <p:nvPr/>
        </p:nvPicPr>
        <p:blipFill>
          <a:blip r:embed="rId3"/>
          <a:stretch>
            <a:fillRect/>
          </a:stretch>
        </p:blipFill>
        <p:spPr>
          <a:xfrm>
            <a:off x="8585077" y="12283"/>
            <a:ext cx="1320923" cy="432000"/>
          </a:xfrm>
          <a:prstGeom prst="rect">
            <a:avLst/>
          </a:prstGeom>
        </p:spPr>
      </p:pic>
      <p:sp>
        <p:nvSpPr>
          <p:cNvPr id="18" name="スライド番号プレースホルダー 1"/>
          <p:cNvSpPr>
            <a:spLocks noGrp="1"/>
          </p:cNvSpPr>
          <p:nvPr>
            <p:ph type="sldNum" sz="quarter" idx="12"/>
          </p:nvPr>
        </p:nvSpPr>
        <p:spPr>
          <a:xfrm>
            <a:off x="9523413" y="6546852"/>
            <a:ext cx="360000" cy="288000"/>
          </a:xfrm>
        </p:spPr>
        <p:txBody>
          <a:bodyPr/>
          <a:lstStyle/>
          <a:p>
            <a:fld id="{8491F570-1DE7-4E07-90A6-F6DA59EDAE7D}" type="slidenum">
              <a:rPr kumimoji="1" lang="ja-JP" altLang="en-US" smtClean="0"/>
              <a:pPr/>
              <a:t>32</a:t>
            </a:fld>
            <a:endParaRPr kumimoji="1" lang="ja-JP" altLang="en-US" dirty="0"/>
          </a:p>
        </p:txBody>
      </p:sp>
    </p:spTree>
    <p:extLst>
      <p:ext uri="{BB962C8B-B14F-4D97-AF65-F5344CB8AC3E}">
        <p14:creationId xmlns:p14="http://schemas.microsoft.com/office/powerpoint/2010/main" val="26687593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73703283"/>
              </p:ext>
            </p:extLst>
          </p:nvPr>
        </p:nvGraphicFramePr>
        <p:xfrm>
          <a:off x="529814" y="2233862"/>
          <a:ext cx="8861778" cy="7664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725062">
                  <a:extLst>
                    <a:ext uri="{9D8B030D-6E8A-4147-A177-3AD203B41FA5}">
                      <a16:colId xmlns:a16="http://schemas.microsoft.com/office/drawing/2014/main" val="20001"/>
                    </a:ext>
                  </a:extLst>
                </a:gridCol>
                <a:gridCol w="1624084">
                  <a:extLst>
                    <a:ext uri="{9D8B030D-6E8A-4147-A177-3AD203B41FA5}">
                      <a16:colId xmlns:a16="http://schemas.microsoft.com/office/drawing/2014/main" val="2424026701"/>
                    </a:ext>
                  </a:extLst>
                </a:gridCol>
                <a:gridCol w="1637731">
                  <a:extLst>
                    <a:ext uri="{9D8B030D-6E8A-4147-A177-3AD203B41FA5}">
                      <a16:colId xmlns:a16="http://schemas.microsoft.com/office/drawing/2014/main" val="20002"/>
                    </a:ext>
                  </a:extLst>
                </a:gridCol>
                <a:gridCol w="1514901">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r>
                        <a:rPr lang="en-US" altLang="ja-JP" sz="1200" dirty="0" smtClean="0">
                          <a:solidFill>
                            <a:schemeClr val="bg1"/>
                          </a:solidFill>
                          <a:effectLst/>
                          <a:latin typeface="+mn-ea"/>
                          <a:ea typeface="+mn-ea"/>
                        </a:rPr>
                        <a:t>18</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err="1" smtClean="0">
                          <a:solidFill>
                            <a:schemeClr val="tx1"/>
                          </a:solidFill>
                          <a:effectLst/>
                          <a:latin typeface="+mn-ea"/>
                          <a:ea typeface="+mn-ea"/>
                        </a:rPr>
                        <a:t>気分障がい</a:t>
                      </a:r>
                      <a:r>
                        <a:rPr lang="ja-JP" altLang="en-US" sz="1200" b="1" dirty="0" smtClean="0">
                          <a:solidFill>
                            <a:schemeClr val="tx1"/>
                          </a:solidFill>
                          <a:effectLst/>
                          <a:latin typeface="+mn-ea"/>
                          <a:ea typeface="+mn-ea"/>
                        </a:rPr>
                        <a:t>・</a:t>
                      </a:r>
                      <a:r>
                        <a:rPr lang="ja-JP" altLang="en-US" sz="1200" b="1" dirty="0" err="1" smtClean="0">
                          <a:solidFill>
                            <a:schemeClr val="tx1"/>
                          </a:solidFill>
                          <a:effectLst/>
                          <a:latin typeface="+mn-ea"/>
                          <a:ea typeface="+mn-ea"/>
                        </a:rPr>
                        <a:t>不安障がいに相</a:t>
                      </a:r>
                      <a:r>
                        <a:rPr lang="ja-JP" altLang="en-US" sz="1200" b="1" dirty="0" smtClean="0">
                          <a:solidFill>
                            <a:schemeClr val="tx1"/>
                          </a:solidFill>
                          <a:effectLst/>
                          <a:latin typeface="+mn-ea"/>
                          <a:ea typeface="+mn-ea"/>
                        </a:rPr>
                        <a:t>応する心理的苦痛を感じている者の割合（</a:t>
                      </a:r>
                      <a:r>
                        <a:rPr lang="en-US" altLang="ja-JP" sz="1200" b="1" dirty="0" smtClean="0">
                          <a:solidFill>
                            <a:schemeClr val="tx1"/>
                          </a:solidFill>
                          <a:effectLst/>
                          <a:latin typeface="+mn-ea"/>
                          <a:ea typeface="+mn-ea"/>
                        </a:rPr>
                        <a:t>20</a:t>
                      </a:r>
                      <a:r>
                        <a:rPr lang="ja-JP" altLang="en-US" sz="1200" b="1" dirty="0" smtClean="0">
                          <a:solidFill>
                            <a:schemeClr val="tx1"/>
                          </a:solidFill>
                          <a:effectLst/>
                          <a:latin typeface="+mn-ea"/>
                          <a:ea typeface="+mn-ea"/>
                        </a:rPr>
                        <a:t>歳以上）（☆）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en-US" sz="1200" b="1" dirty="0" smtClean="0">
                          <a:solidFill>
                            <a:schemeClr val="tx1"/>
                          </a:solidFill>
                          <a:effectLst/>
                          <a:latin typeface="+mn-ea"/>
                          <a:ea typeface="+mn-ea"/>
                        </a:rPr>
                        <a:t>10.6%</a:t>
                      </a:r>
                      <a:r>
                        <a:rPr lang="ja-JP" altLang="en-US" sz="1200" b="1" dirty="0" smtClean="0">
                          <a:solidFill>
                            <a:schemeClr val="tx1"/>
                          </a:solidFill>
                          <a:effectLst/>
                          <a:latin typeface="+mn-ea"/>
                          <a:ea typeface="+mn-ea"/>
                        </a:rPr>
                        <a:t>（</a:t>
                      </a:r>
                      <a:r>
                        <a:rPr lang="en-US" sz="1200" b="1" dirty="0" smtClean="0">
                          <a:solidFill>
                            <a:schemeClr val="tx1"/>
                          </a:solidFill>
                          <a:effectLst/>
                          <a:latin typeface="+mn-ea"/>
                          <a:ea typeface="+mn-ea"/>
                        </a:rPr>
                        <a:t>H28</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10.7%</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R1</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10%</a:t>
                      </a:r>
                      <a:r>
                        <a:rPr lang="ja-JP" altLang="en-US" sz="1200" b="1" dirty="0" smtClean="0">
                          <a:solidFill>
                            <a:schemeClr val="tx1"/>
                          </a:solidFill>
                          <a:effectLst/>
                          <a:latin typeface="+mn-ea"/>
                          <a:ea typeface="+mn-ea"/>
                        </a:rPr>
                        <a:t>以下</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19</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地域の集まりやグループに参加する者の割合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24.1%</a:t>
                      </a:r>
                      <a:r>
                        <a:rPr lang="ja-JP" altLang="en-US" sz="1200" b="1"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H28</a:t>
                      </a:r>
                      <a:r>
                        <a:rPr lang="ja-JP" altLang="en-US" sz="1200" b="1" dirty="0" smtClean="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rgbClr val="FF0000"/>
                          </a:solidFill>
                          <a:effectLst/>
                          <a:latin typeface="+mn-ea"/>
                          <a:ea typeface="+mn-ea"/>
                          <a:cs typeface="HG丸ｺﾞｼｯｸM-PRO"/>
                        </a:rPr>
                        <a:t>15.1%</a:t>
                      </a:r>
                      <a:r>
                        <a:rPr lang="ja-JP" altLang="en-US" sz="1200" b="1" dirty="0" smtClean="0">
                          <a:solidFill>
                            <a:srgbClr val="FF0000"/>
                          </a:solidFill>
                          <a:effectLst/>
                          <a:latin typeface="+mn-ea"/>
                          <a:ea typeface="+mn-ea"/>
                          <a:cs typeface="HG丸ｺﾞｼｯｸM-PRO"/>
                        </a:rPr>
                        <a:t>（</a:t>
                      </a:r>
                      <a:r>
                        <a:rPr lang="en-US" altLang="ja-JP" sz="1200" b="1" dirty="0" smtClean="0">
                          <a:solidFill>
                            <a:srgbClr val="FF0000"/>
                          </a:solidFill>
                          <a:effectLst/>
                          <a:latin typeface="+mn-ea"/>
                          <a:ea typeface="+mn-ea"/>
                          <a:cs typeface="HG丸ｺﾞｼｯｸM-PRO"/>
                        </a:rPr>
                        <a:t>R3</a:t>
                      </a:r>
                      <a:r>
                        <a:rPr lang="ja-JP" altLang="en-US" sz="1200" b="1" dirty="0" smtClean="0">
                          <a:solidFill>
                            <a:srgbClr val="FF0000"/>
                          </a:solidFill>
                          <a:effectLst/>
                          <a:latin typeface="+mn-ea"/>
                          <a:ea typeface="+mn-ea"/>
                          <a:cs typeface="HG丸ｺﾞｼｯｸM-PRO"/>
                        </a:rPr>
                        <a:t>）</a:t>
                      </a:r>
                      <a:endParaRPr lang="ja-JP" sz="1200" b="1" dirty="0">
                        <a:solidFill>
                          <a:srgbClr val="FF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smtClean="0">
                          <a:solidFill>
                            <a:schemeClr val="tx1"/>
                          </a:solidFill>
                          <a:effectLst/>
                          <a:latin typeface="+mn-ea"/>
                          <a:ea typeface="+mn-ea"/>
                          <a:cs typeface="HG丸ｺﾞｼｯｸM-PRO"/>
                        </a:rPr>
                        <a:t>増加</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3447809"/>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2538464932"/>
              </p:ext>
            </p:extLst>
          </p:nvPr>
        </p:nvGraphicFramePr>
        <p:xfrm>
          <a:off x="529819" y="3456959"/>
          <a:ext cx="8856000" cy="9568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1584000">
                  <a:extLst>
                    <a:ext uri="{9D8B030D-6E8A-4147-A177-3AD203B41FA5}">
                      <a16:colId xmlns:a16="http://schemas.microsoft.com/office/drawing/2014/main" val="20001"/>
                    </a:ext>
                  </a:extLst>
                </a:gridCol>
                <a:gridCol w="2376000">
                  <a:extLst>
                    <a:ext uri="{9D8B030D-6E8A-4147-A177-3AD203B41FA5}">
                      <a16:colId xmlns:a16="http://schemas.microsoft.com/office/drawing/2014/main" val="954267069"/>
                    </a:ext>
                  </a:extLst>
                </a:gridCol>
                <a:gridCol w="2376000">
                  <a:extLst>
                    <a:ext uri="{9D8B030D-6E8A-4147-A177-3AD203B41FA5}">
                      <a16:colId xmlns:a16="http://schemas.microsoft.com/office/drawing/2014/main" val="20002"/>
                    </a:ext>
                  </a:extLst>
                </a:gridCol>
                <a:gridCol w="2160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mn-cs"/>
                        </a:rPr>
                        <a:t>20</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特定健診の受診率（☆）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45.6%</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H27</a:t>
                      </a:r>
                      <a:r>
                        <a:rPr lang="ja-JP" altLang="en-US" sz="1200" b="1" dirty="0" smtClean="0">
                          <a:solidFill>
                            <a:schemeClr val="tx1"/>
                          </a:solidFill>
                          <a:effectLst/>
                          <a:latin typeface="+mn-ea"/>
                          <a:ea typeface="+mn-ea"/>
                        </a:rPr>
                        <a:t>）</a:t>
                      </a:r>
                    </a:p>
                    <a:p>
                      <a:pPr algn="ctr" fontAlgn="auto">
                        <a:lnSpc>
                          <a:spcPts val="1600"/>
                        </a:lnSpc>
                        <a:spcAft>
                          <a:spcPts val="0"/>
                        </a:spcAft>
                      </a:pPr>
                      <a:r>
                        <a:rPr lang="en-US" altLang="ja-JP" sz="1100" b="1" spc="-50" baseline="0" dirty="0" smtClean="0">
                          <a:solidFill>
                            <a:schemeClr val="tx1"/>
                          </a:solidFill>
                          <a:effectLst/>
                          <a:latin typeface="+mn-ea"/>
                          <a:ea typeface="+mn-ea"/>
                        </a:rPr>
                        <a:t>[</a:t>
                      </a:r>
                      <a:r>
                        <a:rPr lang="ja-JP" altLang="en-US" sz="1100" b="1" spc="-50" baseline="0" dirty="0" smtClean="0">
                          <a:solidFill>
                            <a:schemeClr val="tx1"/>
                          </a:solidFill>
                          <a:effectLst/>
                          <a:latin typeface="+mn-ea"/>
                          <a:ea typeface="+mn-ea"/>
                        </a:rPr>
                        <a:t>市町村国保</a:t>
                      </a:r>
                      <a:r>
                        <a:rPr lang="en-US" altLang="ja-JP" sz="1100" b="1" spc="-50" baseline="0" dirty="0" smtClean="0">
                          <a:solidFill>
                            <a:schemeClr val="tx1"/>
                          </a:solidFill>
                          <a:effectLst/>
                          <a:latin typeface="+mn-ea"/>
                          <a:ea typeface="+mn-ea"/>
                        </a:rPr>
                        <a:t>29.9%, </a:t>
                      </a:r>
                      <a:r>
                        <a:rPr lang="ja-JP" altLang="en-US" sz="1100" b="1" spc="-50" baseline="0" dirty="0" smtClean="0">
                          <a:solidFill>
                            <a:schemeClr val="tx1"/>
                          </a:solidFill>
                          <a:effectLst/>
                          <a:latin typeface="+mn-ea"/>
                          <a:ea typeface="+mn-ea"/>
                        </a:rPr>
                        <a:t>協会けんぽ</a:t>
                      </a:r>
                      <a:r>
                        <a:rPr lang="en-US" altLang="ja-JP" sz="1100" b="1" spc="-50" baseline="0" dirty="0" smtClean="0">
                          <a:solidFill>
                            <a:schemeClr val="tx1"/>
                          </a:solidFill>
                          <a:effectLst/>
                          <a:latin typeface="+mn-ea"/>
                          <a:ea typeface="+mn-ea"/>
                        </a:rPr>
                        <a:t>33.4%]</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en-US" altLang="ja-JP" sz="1200" b="1" dirty="0" smtClean="0">
                          <a:solidFill>
                            <a:srgbClr val="FF0000"/>
                          </a:solidFill>
                          <a:effectLst/>
                          <a:latin typeface="+mn-ea"/>
                          <a:ea typeface="+mn-ea"/>
                        </a:rPr>
                        <a:t>49.6%</a:t>
                      </a:r>
                      <a:r>
                        <a:rPr lang="ja-JP" altLang="en-US" sz="1200" b="1" dirty="0" smtClean="0">
                          <a:solidFill>
                            <a:srgbClr val="FF0000"/>
                          </a:solidFill>
                          <a:effectLst/>
                          <a:latin typeface="+mn-ea"/>
                          <a:ea typeface="+mn-ea"/>
                        </a:rPr>
                        <a:t>（</a:t>
                      </a:r>
                      <a:r>
                        <a:rPr lang="en-US" altLang="ja-JP" sz="1200" b="1" dirty="0" smtClean="0">
                          <a:solidFill>
                            <a:srgbClr val="FF0000"/>
                          </a:solidFill>
                          <a:effectLst/>
                          <a:latin typeface="+mn-ea"/>
                          <a:ea typeface="+mn-ea"/>
                        </a:rPr>
                        <a:t>R2</a:t>
                      </a:r>
                      <a:r>
                        <a:rPr lang="ja-JP" altLang="en-US" sz="1200" b="1" dirty="0" smtClean="0">
                          <a:solidFill>
                            <a:srgbClr val="FF0000"/>
                          </a:solidFill>
                          <a:effectLst/>
                          <a:latin typeface="+mn-ea"/>
                          <a:ea typeface="+mn-ea"/>
                        </a:rPr>
                        <a:t>）</a:t>
                      </a:r>
                    </a:p>
                    <a:p>
                      <a:pPr algn="ctr" fontAlgn="auto">
                        <a:lnSpc>
                          <a:spcPts val="1600"/>
                        </a:lnSpc>
                        <a:spcAft>
                          <a:spcPts val="0"/>
                        </a:spcAft>
                      </a:pPr>
                      <a:r>
                        <a:rPr lang="en-US" altLang="ja-JP" sz="1100" b="1" spc="-50" baseline="0" dirty="0" smtClean="0">
                          <a:solidFill>
                            <a:srgbClr val="FF0000"/>
                          </a:solidFill>
                          <a:effectLst/>
                          <a:latin typeface="+mn-ea"/>
                          <a:ea typeface="+mn-ea"/>
                        </a:rPr>
                        <a:t>[</a:t>
                      </a:r>
                      <a:r>
                        <a:rPr lang="ja-JP" altLang="en-US" sz="1100" b="1" spc="-50" baseline="0" dirty="0" smtClean="0">
                          <a:solidFill>
                            <a:srgbClr val="FF0000"/>
                          </a:solidFill>
                          <a:effectLst/>
                          <a:latin typeface="+mn-ea"/>
                          <a:ea typeface="+mn-ea"/>
                        </a:rPr>
                        <a:t>市町村国保</a:t>
                      </a:r>
                      <a:r>
                        <a:rPr lang="en-US" altLang="ja-JP" sz="1100" b="1" spc="-50" baseline="0" dirty="0" smtClean="0">
                          <a:solidFill>
                            <a:srgbClr val="FF0000"/>
                          </a:solidFill>
                          <a:effectLst/>
                          <a:latin typeface="+mn-ea"/>
                          <a:ea typeface="+mn-ea"/>
                        </a:rPr>
                        <a:t>27.5%, </a:t>
                      </a:r>
                      <a:r>
                        <a:rPr lang="ja-JP" altLang="en-US" sz="1100" b="1" spc="-50" baseline="0" dirty="0" smtClean="0">
                          <a:solidFill>
                            <a:srgbClr val="FF0000"/>
                          </a:solidFill>
                          <a:effectLst/>
                          <a:latin typeface="+mn-ea"/>
                          <a:ea typeface="+mn-ea"/>
                        </a:rPr>
                        <a:t>協会けんぽ</a:t>
                      </a:r>
                      <a:r>
                        <a:rPr lang="en-US" altLang="ja-JP" sz="1100" b="1" spc="-50" baseline="0" dirty="0" smtClean="0">
                          <a:solidFill>
                            <a:srgbClr val="FF0000"/>
                          </a:solidFill>
                          <a:effectLst/>
                          <a:latin typeface="+mn-ea"/>
                          <a:ea typeface="+mn-ea"/>
                        </a:rPr>
                        <a:t>39.1%]</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70%</a:t>
                      </a:r>
                      <a:r>
                        <a:rPr lang="ja-JP" altLang="en-US" sz="1200" b="1" dirty="0" smtClean="0">
                          <a:solidFill>
                            <a:schemeClr val="tx1"/>
                          </a:solidFill>
                          <a:effectLst/>
                          <a:latin typeface="+mn-ea"/>
                          <a:ea typeface="+mn-ea"/>
                        </a:rPr>
                        <a:t>以上</a:t>
                      </a:r>
                    </a:p>
                    <a:p>
                      <a:pPr algn="ctr" fontAlgn="auto">
                        <a:lnSpc>
                          <a:spcPts val="1600"/>
                        </a:lnSpc>
                        <a:spcAft>
                          <a:spcPts val="0"/>
                        </a:spcAft>
                      </a:pPr>
                      <a:r>
                        <a:rPr lang="en-US" altLang="ja-JP" sz="1100" b="1" spc="-50" baseline="0" dirty="0" smtClean="0">
                          <a:solidFill>
                            <a:schemeClr val="tx1"/>
                          </a:solidFill>
                          <a:effectLst/>
                          <a:latin typeface="+mn-ea"/>
                          <a:ea typeface="+mn-ea"/>
                        </a:rPr>
                        <a:t>[</a:t>
                      </a:r>
                      <a:r>
                        <a:rPr lang="ja-JP" altLang="en-US" sz="1100" b="1" spc="-50" baseline="0" dirty="0" smtClean="0">
                          <a:solidFill>
                            <a:schemeClr val="tx1"/>
                          </a:solidFill>
                          <a:effectLst/>
                          <a:latin typeface="+mn-ea"/>
                          <a:ea typeface="+mn-ea"/>
                        </a:rPr>
                        <a:t>市町村国保</a:t>
                      </a:r>
                      <a:r>
                        <a:rPr lang="en-US" altLang="ja-JP" sz="1100" b="1" spc="-50" baseline="0" dirty="0" smtClean="0">
                          <a:solidFill>
                            <a:schemeClr val="tx1"/>
                          </a:solidFill>
                          <a:effectLst/>
                          <a:latin typeface="+mn-ea"/>
                          <a:ea typeface="+mn-ea"/>
                        </a:rPr>
                        <a:t>60%, </a:t>
                      </a:r>
                      <a:r>
                        <a:rPr lang="ja-JP" altLang="en-US" sz="1100" b="1" spc="-50" baseline="0" dirty="0" smtClean="0">
                          <a:solidFill>
                            <a:schemeClr val="tx1"/>
                          </a:solidFill>
                          <a:effectLst/>
                          <a:latin typeface="+mn-ea"/>
                          <a:ea typeface="+mn-ea"/>
                        </a:rPr>
                        <a:t>協会けんぽ</a:t>
                      </a:r>
                      <a:r>
                        <a:rPr lang="en-US" altLang="ja-JP" sz="1100" b="1" spc="-50" baseline="0" dirty="0" smtClean="0">
                          <a:solidFill>
                            <a:schemeClr val="tx1"/>
                          </a:solidFill>
                          <a:effectLst/>
                          <a:latin typeface="+mn-ea"/>
                          <a:ea typeface="+mn-ea"/>
                        </a:rPr>
                        <a:t>65%]</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21</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がん検診の受診率（☆）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胃</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33.7%,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大腸</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34.4%,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肺</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36.4%, </a:t>
                      </a:r>
                    </a:p>
                    <a:p>
                      <a:pPr algn="ctr" fontAlgn="auto">
                        <a:lnSpc>
                          <a:spcPts val="1600"/>
                        </a:lnSpc>
                        <a:spcAft>
                          <a:spcPts val="0"/>
                        </a:spcAft>
                      </a:pP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乳</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39.0%,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子宮</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38.5%</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胃</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35.8%,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大腸</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37.8%,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肺</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42.0%, </a:t>
                      </a:r>
                    </a:p>
                    <a:p>
                      <a:pPr algn="ctr" fontAlgn="auto">
                        <a:lnSpc>
                          <a:spcPts val="1600"/>
                        </a:lnSpc>
                        <a:spcAft>
                          <a:spcPts val="0"/>
                        </a:spcAft>
                      </a:pP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乳</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41.9%,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子宮</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39.8%</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R1</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胃</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40%,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大腸</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40%,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肺</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45%,</a:t>
                      </a:r>
                    </a:p>
                    <a:p>
                      <a:pPr algn="ctr" fontAlgn="auto">
                        <a:lnSpc>
                          <a:spcPts val="1600"/>
                        </a:lnSpc>
                        <a:spcAft>
                          <a:spcPts val="0"/>
                        </a:spcAft>
                      </a:pP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乳</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45%,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子宮</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45%</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822353004"/>
              </p:ext>
            </p:extLst>
          </p:nvPr>
        </p:nvGraphicFramePr>
        <p:xfrm>
          <a:off x="529819" y="4411205"/>
          <a:ext cx="8856001" cy="969600"/>
        </p:xfrm>
        <a:graphic>
          <a:graphicData uri="http://schemas.openxmlformats.org/drawingml/2006/table">
            <a:tbl>
              <a:tblPr firstRow="1" firstCol="1" bandRow="1">
                <a:tableStyleId>{5C22544A-7EE6-4342-B048-85BDC9FD1C3A}</a:tableStyleId>
              </a:tblPr>
              <a:tblGrid>
                <a:gridCol w="361469">
                  <a:extLst>
                    <a:ext uri="{9D8B030D-6E8A-4147-A177-3AD203B41FA5}">
                      <a16:colId xmlns:a16="http://schemas.microsoft.com/office/drawing/2014/main" val="20000"/>
                    </a:ext>
                  </a:extLst>
                </a:gridCol>
                <a:gridCol w="3072490">
                  <a:extLst>
                    <a:ext uri="{9D8B030D-6E8A-4147-A177-3AD203B41FA5}">
                      <a16:colId xmlns:a16="http://schemas.microsoft.com/office/drawing/2014/main" val="20001"/>
                    </a:ext>
                  </a:extLst>
                </a:gridCol>
                <a:gridCol w="1988082">
                  <a:extLst>
                    <a:ext uri="{9D8B030D-6E8A-4147-A177-3AD203B41FA5}">
                      <a16:colId xmlns:a16="http://schemas.microsoft.com/office/drawing/2014/main" val="1104546935"/>
                    </a:ext>
                  </a:extLst>
                </a:gridCol>
                <a:gridCol w="1988082">
                  <a:extLst>
                    <a:ext uri="{9D8B030D-6E8A-4147-A177-3AD203B41FA5}">
                      <a16:colId xmlns:a16="http://schemas.microsoft.com/office/drawing/2014/main" val="20002"/>
                    </a:ext>
                  </a:extLst>
                </a:gridCol>
                <a:gridCol w="1445878">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mn-cs"/>
                        </a:rPr>
                        <a:t>22</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生活習慣による疾患（高血圧・糖尿病等）に係る未治療者の割合（☆）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ja-JP" altLang="en-US" sz="1200" b="1" dirty="0" smtClean="0">
                          <a:solidFill>
                            <a:schemeClr val="tx1"/>
                          </a:solidFill>
                          <a:effectLst/>
                          <a:latin typeface="+mn-ea"/>
                          <a:ea typeface="+mn-ea"/>
                        </a:rPr>
                        <a:t>高血圧</a:t>
                      </a:r>
                      <a:r>
                        <a:rPr lang="en-US" altLang="ja-JP" sz="1200" b="1" dirty="0" smtClean="0">
                          <a:solidFill>
                            <a:schemeClr val="tx1"/>
                          </a:solidFill>
                          <a:effectLst/>
                          <a:latin typeface="+mn-ea"/>
                          <a:ea typeface="+mn-ea"/>
                        </a:rPr>
                        <a:t>38.0%</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H26</a:t>
                      </a:r>
                      <a:r>
                        <a:rPr lang="ja-JP" altLang="en-US" sz="1200" b="1" dirty="0" smtClean="0">
                          <a:solidFill>
                            <a:schemeClr val="tx1"/>
                          </a:solidFill>
                          <a:effectLst/>
                          <a:latin typeface="+mn-ea"/>
                          <a:ea typeface="+mn-ea"/>
                        </a:rPr>
                        <a:t>）</a:t>
                      </a:r>
                      <a:endParaRPr lang="en-US" altLang="ja-JP" sz="1200" b="1" dirty="0" smtClean="0">
                        <a:solidFill>
                          <a:schemeClr val="tx1"/>
                        </a:solidFill>
                        <a:effectLst/>
                        <a:latin typeface="+mn-ea"/>
                        <a:ea typeface="+mn-ea"/>
                      </a:endParaRPr>
                    </a:p>
                    <a:p>
                      <a:pPr algn="ctr" fontAlgn="auto">
                        <a:lnSpc>
                          <a:spcPts val="1600"/>
                        </a:lnSpc>
                        <a:spcAft>
                          <a:spcPts val="0"/>
                        </a:spcAft>
                      </a:pPr>
                      <a:r>
                        <a:rPr lang="ja-JP" altLang="en-US" sz="1200" b="1" dirty="0" smtClean="0">
                          <a:solidFill>
                            <a:schemeClr val="tx1"/>
                          </a:solidFill>
                          <a:effectLst/>
                          <a:latin typeface="+mn-ea"/>
                          <a:ea typeface="+mn-ea"/>
                        </a:rPr>
                        <a:t>糖尿病</a:t>
                      </a:r>
                      <a:r>
                        <a:rPr lang="en-US" altLang="ja-JP" sz="1200" b="1" dirty="0" smtClean="0">
                          <a:solidFill>
                            <a:schemeClr val="tx1"/>
                          </a:solidFill>
                          <a:effectLst/>
                          <a:latin typeface="+mn-ea"/>
                          <a:ea typeface="+mn-ea"/>
                        </a:rPr>
                        <a:t>36.0%</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H26</a:t>
                      </a:r>
                      <a:r>
                        <a:rPr lang="ja-JP" altLang="en-US" sz="1200" b="1" dirty="0" smtClean="0">
                          <a:solidFill>
                            <a:schemeClr val="tx1"/>
                          </a:solidFill>
                          <a:effectLst/>
                          <a:latin typeface="+mn-ea"/>
                          <a:ea typeface="+mn-ea"/>
                        </a:rPr>
                        <a:t>）</a:t>
                      </a:r>
                      <a:endParaRPr lang="en-US" altLang="ja-JP" sz="1200" b="1" dirty="0" smtClean="0">
                        <a:solidFill>
                          <a:schemeClr val="tx1"/>
                        </a:solidFill>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200" b="1" dirty="0" smtClean="0">
                          <a:solidFill>
                            <a:schemeClr val="tx1"/>
                          </a:solidFill>
                          <a:effectLst/>
                          <a:latin typeface="+mn-ea"/>
                          <a:ea typeface="+mn-ea"/>
                        </a:rPr>
                        <a:t>脂質異常症</a:t>
                      </a:r>
                      <a:r>
                        <a:rPr lang="en-US" altLang="ja-JP" sz="1200" b="1" dirty="0" smtClean="0">
                          <a:solidFill>
                            <a:schemeClr val="tx1"/>
                          </a:solidFill>
                          <a:effectLst/>
                          <a:latin typeface="+mn-ea"/>
                          <a:ea typeface="+mn-ea"/>
                        </a:rPr>
                        <a:t>78.2%</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H26</a:t>
                      </a:r>
                      <a:r>
                        <a:rPr lang="ja-JP" altLang="en-US" sz="1200" b="1" dirty="0" smtClean="0">
                          <a:solidFill>
                            <a:schemeClr val="tx1"/>
                          </a:solidFill>
                          <a:effectLst/>
                          <a:latin typeface="+mn-ea"/>
                          <a:ea typeface="+mn-ea"/>
                        </a:rPr>
                        <a:t>）</a:t>
                      </a:r>
                      <a:endParaRPr lang="en-US" altLang="ja-JP" sz="1200" b="1" dirty="0" smtClean="0">
                        <a:solidFill>
                          <a:schemeClr val="tx1"/>
                        </a:solidFill>
                        <a:effectLst/>
                        <a:latin typeface="+mn-ea"/>
                        <a:ea typeface="+mn-ea"/>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ja-JP" altLang="en-US" sz="1200" b="1" dirty="0" smtClean="0">
                          <a:solidFill>
                            <a:schemeClr val="tx1"/>
                          </a:solidFill>
                          <a:effectLst/>
                          <a:latin typeface="+mn-ea"/>
                          <a:ea typeface="+mn-ea"/>
                        </a:rPr>
                        <a:t>高血圧</a:t>
                      </a:r>
                      <a:r>
                        <a:rPr lang="en-US" altLang="ja-JP" sz="1200" b="1" dirty="0" smtClean="0">
                          <a:solidFill>
                            <a:schemeClr val="tx1"/>
                          </a:solidFill>
                          <a:effectLst/>
                          <a:latin typeface="+mn-ea"/>
                          <a:ea typeface="+mn-ea"/>
                        </a:rPr>
                        <a:t>42.1%</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H29</a:t>
                      </a:r>
                      <a:r>
                        <a:rPr lang="ja-JP" altLang="en-US" sz="1200" b="1" dirty="0" smtClean="0">
                          <a:solidFill>
                            <a:schemeClr val="tx1"/>
                          </a:solidFill>
                          <a:effectLst/>
                          <a:latin typeface="+mn-ea"/>
                          <a:ea typeface="+mn-ea"/>
                        </a:rPr>
                        <a:t>）</a:t>
                      </a:r>
                      <a:endParaRPr lang="en-US" altLang="ja-JP" sz="1200" b="1" dirty="0" smtClean="0">
                        <a:solidFill>
                          <a:schemeClr val="tx1"/>
                        </a:solidFill>
                        <a:effectLst/>
                        <a:latin typeface="+mn-ea"/>
                        <a:ea typeface="+mn-ea"/>
                      </a:endParaRPr>
                    </a:p>
                    <a:p>
                      <a:pPr algn="ctr" fontAlgn="auto">
                        <a:lnSpc>
                          <a:spcPts val="1600"/>
                        </a:lnSpc>
                        <a:spcAft>
                          <a:spcPts val="0"/>
                        </a:spcAft>
                      </a:pPr>
                      <a:r>
                        <a:rPr lang="ja-JP" altLang="en-US" sz="1200" b="1" dirty="0" smtClean="0">
                          <a:solidFill>
                            <a:schemeClr val="tx1"/>
                          </a:solidFill>
                          <a:effectLst/>
                          <a:latin typeface="+mn-ea"/>
                          <a:ea typeface="+mn-ea"/>
                        </a:rPr>
                        <a:t>糖尿病</a:t>
                      </a:r>
                      <a:r>
                        <a:rPr lang="en-US" altLang="ja-JP" sz="1200" b="1" dirty="0" smtClean="0">
                          <a:solidFill>
                            <a:schemeClr val="tx1"/>
                          </a:solidFill>
                          <a:effectLst/>
                          <a:latin typeface="+mn-ea"/>
                          <a:ea typeface="+mn-ea"/>
                        </a:rPr>
                        <a:t>36.9%</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H29</a:t>
                      </a:r>
                      <a:r>
                        <a:rPr lang="ja-JP" altLang="en-US" sz="1200" b="1" dirty="0" smtClean="0">
                          <a:solidFill>
                            <a:schemeClr val="tx1"/>
                          </a:solidFill>
                          <a:effectLst/>
                          <a:latin typeface="+mn-ea"/>
                          <a:ea typeface="+mn-ea"/>
                        </a:rPr>
                        <a:t>）</a:t>
                      </a:r>
                      <a:endParaRPr lang="en-US" altLang="ja-JP" sz="1200" b="1" dirty="0" smtClean="0">
                        <a:solidFill>
                          <a:schemeClr val="tx1"/>
                        </a:solidFill>
                        <a:effectLst/>
                        <a:latin typeface="+mn-ea"/>
                        <a:ea typeface="+mn-ea"/>
                      </a:endParaRPr>
                    </a:p>
                    <a:p>
                      <a:pPr algn="ctr" fontAlgn="auto">
                        <a:lnSpc>
                          <a:spcPts val="1600"/>
                        </a:lnSpc>
                        <a:spcAft>
                          <a:spcPts val="0"/>
                        </a:spcAft>
                      </a:pPr>
                      <a:r>
                        <a:rPr lang="ja-JP" altLang="en-US" sz="1200" b="1" dirty="0" smtClean="0">
                          <a:solidFill>
                            <a:schemeClr val="tx1"/>
                          </a:solidFill>
                          <a:effectLst/>
                          <a:latin typeface="+mn-ea"/>
                          <a:ea typeface="+mn-ea"/>
                        </a:rPr>
                        <a:t>脂質異常症</a:t>
                      </a:r>
                      <a:r>
                        <a:rPr lang="en-US" altLang="ja-JP" sz="1200" b="1" dirty="0" smtClean="0">
                          <a:solidFill>
                            <a:schemeClr val="tx1"/>
                          </a:solidFill>
                          <a:effectLst/>
                          <a:latin typeface="+mn-ea"/>
                          <a:ea typeface="+mn-ea"/>
                        </a:rPr>
                        <a:t>72.4%</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H29</a:t>
                      </a:r>
                      <a:r>
                        <a:rPr lang="ja-JP" altLang="en-US" sz="1200" b="1" dirty="0" smtClean="0">
                          <a:solidFill>
                            <a:schemeClr val="tx1"/>
                          </a:solidFill>
                          <a:effectLst/>
                          <a:latin typeface="+mn-ea"/>
                          <a:ea typeface="+mn-ea"/>
                        </a:rPr>
                        <a:t>）</a:t>
                      </a:r>
                      <a:endParaRPr lang="en-US" altLang="ja-JP" sz="1200" b="1" dirty="0" smtClean="0">
                        <a:solidFill>
                          <a:schemeClr val="tx1"/>
                        </a:solidFill>
                        <a:effectLst/>
                        <a:latin typeface="+mn-ea"/>
                        <a:ea typeface="+mn-ea"/>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ja-JP" altLang="en-US" sz="1200" b="1" dirty="0" smtClean="0">
                          <a:solidFill>
                            <a:schemeClr val="tx1"/>
                          </a:solidFill>
                          <a:effectLst/>
                          <a:latin typeface="+mn-ea"/>
                          <a:ea typeface="+mn-ea"/>
                        </a:rPr>
                        <a:t>減少</a:t>
                      </a:r>
                      <a:endParaRPr lang="en-US" altLang="ja-JP" sz="1100" b="1" dirty="0" smtClean="0">
                        <a:solidFill>
                          <a:schemeClr val="tx1"/>
                        </a:solidFill>
                        <a:effectLst/>
                        <a:latin typeface="+mn-ea"/>
                        <a:ea typeface="+mn-ea"/>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23</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特定保健指導の実施率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13.1%</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H27</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rgbClr val="FF0000"/>
                          </a:solidFill>
                          <a:effectLst/>
                          <a:latin typeface="游ゴシック" panose="020B0400000000000000" pitchFamily="50" charset="-128"/>
                          <a:ea typeface="+mn-ea"/>
                          <a:cs typeface="HG丸ｺﾞｼｯｸM-PRO"/>
                        </a:rPr>
                        <a:t>20.7%</a:t>
                      </a:r>
                      <a:r>
                        <a:rPr lang="ja-JP" altLang="en-US" sz="1200" b="1" dirty="0" smtClean="0">
                          <a:solidFill>
                            <a:srgbClr val="FF0000"/>
                          </a:solidFill>
                          <a:effectLst/>
                          <a:latin typeface="游ゴシック" panose="020B0400000000000000" pitchFamily="50" charset="-128"/>
                          <a:ea typeface="+mn-ea"/>
                          <a:cs typeface="HG丸ｺﾞｼｯｸM-PRO"/>
                        </a:rPr>
                        <a:t>（</a:t>
                      </a:r>
                      <a:r>
                        <a:rPr lang="en-US" altLang="ja-JP" sz="1200" b="1" dirty="0" smtClean="0">
                          <a:solidFill>
                            <a:srgbClr val="FF0000"/>
                          </a:solidFill>
                          <a:effectLst/>
                          <a:latin typeface="游ゴシック" panose="020B0400000000000000" pitchFamily="50" charset="-128"/>
                          <a:ea typeface="+mn-ea"/>
                          <a:cs typeface="HG丸ｺﾞｼｯｸM-PRO"/>
                        </a:rPr>
                        <a:t>R2</a:t>
                      </a:r>
                      <a:r>
                        <a:rPr lang="ja-JP" altLang="en-US" sz="1200" b="1" dirty="0" smtClean="0">
                          <a:solidFill>
                            <a:srgbClr val="FF0000"/>
                          </a:solidFill>
                          <a:effectLst/>
                          <a:latin typeface="游ゴシック" panose="020B0400000000000000" pitchFamily="50" charset="-128"/>
                          <a:ea typeface="+mn-ea"/>
                          <a:cs typeface="HG丸ｺﾞｼｯｸM-PRO"/>
                        </a:rPr>
                        <a:t>）</a:t>
                      </a:r>
                      <a:endParaRPr lang="zh-TW" altLang="en-US" sz="1200" b="1" dirty="0" smtClean="0">
                        <a:solidFill>
                          <a:srgbClr val="FF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45%</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2170306451"/>
              </p:ext>
            </p:extLst>
          </p:nvPr>
        </p:nvGraphicFramePr>
        <p:xfrm>
          <a:off x="529813" y="5762004"/>
          <a:ext cx="8820000" cy="8640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4464000">
                  <a:extLst>
                    <a:ext uri="{9D8B030D-6E8A-4147-A177-3AD203B41FA5}">
                      <a16:colId xmlns:a16="http://schemas.microsoft.com/office/drawing/2014/main" val="20001"/>
                    </a:ext>
                  </a:extLst>
                </a:gridCol>
                <a:gridCol w="1404000">
                  <a:extLst>
                    <a:ext uri="{9D8B030D-6E8A-4147-A177-3AD203B41FA5}">
                      <a16:colId xmlns:a16="http://schemas.microsoft.com/office/drawing/2014/main" val="993675360"/>
                    </a:ext>
                  </a:extLst>
                </a:gridCol>
                <a:gridCol w="1404000">
                  <a:extLst>
                    <a:ext uri="{9D8B030D-6E8A-4147-A177-3AD203B41FA5}">
                      <a16:colId xmlns:a16="http://schemas.microsoft.com/office/drawing/2014/main" val="20002"/>
                    </a:ext>
                  </a:extLst>
                </a:gridCol>
                <a:gridCol w="1188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r>
                        <a:rPr lang="en-US" altLang="ja-JP" sz="1200" dirty="0" smtClean="0">
                          <a:solidFill>
                            <a:schemeClr val="bg1"/>
                          </a:solidFill>
                          <a:effectLst/>
                          <a:latin typeface="+mn-ea"/>
                          <a:ea typeface="+mn-ea"/>
                        </a:rPr>
                        <a:t>24</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健康づくりを進める住民の自主組織の数（☆）</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715</a:t>
                      </a:r>
                      <a:r>
                        <a:rPr lang="ja-JP" altLang="en-US" sz="1200" b="1" dirty="0" smtClean="0">
                          <a:solidFill>
                            <a:schemeClr val="tx1"/>
                          </a:solidFill>
                          <a:effectLst/>
                          <a:latin typeface="+mn-ea"/>
                          <a:ea typeface="+mn-ea"/>
                        </a:rPr>
                        <a:t>団体</a:t>
                      </a:r>
                      <a:r>
                        <a:rPr lang="ja-JP" altLang="en-US" sz="1100" b="1" dirty="0" smtClean="0">
                          <a:solidFill>
                            <a:schemeClr val="tx1"/>
                          </a:solidFill>
                          <a:effectLst/>
                          <a:latin typeface="+mn-ea"/>
                          <a:ea typeface="+mn-ea"/>
                        </a:rPr>
                        <a:t>（</a:t>
                      </a:r>
                      <a:r>
                        <a:rPr lang="en-US" sz="1100" b="1" dirty="0" smtClean="0">
                          <a:solidFill>
                            <a:schemeClr val="tx1"/>
                          </a:solidFill>
                          <a:effectLst/>
                          <a:latin typeface="+mn-ea"/>
                          <a:ea typeface="+mn-ea"/>
                        </a:rPr>
                        <a:t>H28</a:t>
                      </a:r>
                      <a:r>
                        <a:rPr lang="ja-JP" altLang="en-US" sz="1100" b="1" dirty="0" smtClean="0">
                          <a:solidFill>
                            <a:schemeClr val="tx1"/>
                          </a:solidFill>
                          <a:effectLst/>
                          <a:latin typeface="+mn-ea"/>
                          <a:ea typeface="+mn-ea"/>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1,196</a:t>
                      </a:r>
                      <a:r>
                        <a:rPr lang="ja-JP" altLang="en-US" sz="1200" b="1" dirty="0" smtClean="0">
                          <a:solidFill>
                            <a:schemeClr val="tx1"/>
                          </a:solidFill>
                          <a:effectLst/>
                          <a:latin typeface="+mn-ea"/>
                          <a:ea typeface="+mn-ea"/>
                        </a:rPr>
                        <a:t>団体</a:t>
                      </a:r>
                      <a:r>
                        <a:rPr lang="ja-JP" altLang="en-US" sz="1100" b="1" dirty="0" smtClean="0">
                          <a:solidFill>
                            <a:schemeClr val="tx1"/>
                          </a:solidFill>
                          <a:effectLst/>
                          <a:latin typeface="+mn-ea"/>
                          <a:ea typeface="+mn-ea"/>
                        </a:rPr>
                        <a:t>（</a:t>
                      </a:r>
                      <a:r>
                        <a:rPr lang="en-US" altLang="ja-JP" sz="1100" b="1" dirty="0" smtClean="0">
                          <a:solidFill>
                            <a:schemeClr val="tx1"/>
                          </a:solidFill>
                          <a:effectLst/>
                          <a:latin typeface="+mn-ea"/>
                          <a:ea typeface="+mn-ea"/>
                        </a:rPr>
                        <a:t>R2</a:t>
                      </a:r>
                      <a:r>
                        <a:rPr lang="ja-JP" altLang="en-US" sz="1100" b="1" dirty="0" smtClean="0">
                          <a:solidFill>
                            <a:schemeClr val="tx1"/>
                          </a:solidFill>
                          <a:effectLst/>
                          <a:latin typeface="+mn-ea"/>
                          <a:ea typeface="+mn-ea"/>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600"/>
                        </a:lnSpc>
                        <a:spcAft>
                          <a:spcPts val="0"/>
                        </a:spcAft>
                      </a:pPr>
                      <a:r>
                        <a:rPr lang="ja-JP" altLang="en-US" sz="1200" b="1" dirty="0" smtClean="0">
                          <a:solidFill>
                            <a:schemeClr val="tx1"/>
                          </a:solidFill>
                          <a:effectLst/>
                          <a:latin typeface="+mn-ea"/>
                          <a:ea typeface="+mn-ea"/>
                        </a:rPr>
                        <a:t>増加</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25</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ボランティア活動の参加者数</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20.6%</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H28</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rgbClr val="FF0000"/>
                          </a:solidFill>
                          <a:effectLst/>
                          <a:latin typeface="+mn-ea"/>
                          <a:ea typeface="+mn-ea"/>
                          <a:cs typeface="HG丸ｺﾞｼｯｸM-PRO"/>
                        </a:rPr>
                        <a:t>14.5%</a:t>
                      </a:r>
                      <a:r>
                        <a:rPr lang="ja-JP" altLang="en-US" sz="1100" b="1" dirty="0" smtClean="0">
                          <a:solidFill>
                            <a:srgbClr val="FF0000"/>
                          </a:solidFill>
                          <a:effectLst/>
                          <a:latin typeface="+mn-ea"/>
                          <a:ea typeface="+mn-ea"/>
                          <a:cs typeface="HG丸ｺﾞｼｯｸM-PRO"/>
                        </a:rPr>
                        <a:t>（</a:t>
                      </a:r>
                      <a:r>
                        <a:rPr lang="en-US" altLang="ja-JP" sz="1100" b="1" dirty="0" smtClean="0">
                          <a:solidFill>
                            <a:srgbClr val="FF0000"/>
                          </a:solidFill>
                          <a:effectLst/>
                          <a:latin typeface="+mn-ea"/>
                          <a:ea typeface="+mn-ea"/>
                          <a:cs typeface="HG丸ｺﾞｼｯｸM-PRO"/>
                        </a:rPr>
                        <a:t>R3</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smtClean="0">
                          <a:solidFill>
                            <a:schemeClr val="tx1"/>
                          </a:solidFill>
                          <a:effectLst/>
                          <a:latin typeface="+mn-ea"/>
                          <a:ea typeface="+mn-ea"/>
                          <a:cs typeface="HG丸ｺﾞｼｯｸM-PRO"/>
                        </a:rPr>
                        <a:t>増加</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26</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spc="-50" baseline="0" dirty="0" smtClean="0">
                          <a:solidFill>
                            <a:schemeClr val="tx1"/>
                          </a:solidFill>
                          <a:effectLst/>
                          <a:latin typeface="+mn-ea"/>
                          <a:ea typeface="+mn-ea"/>
                          <a:cs typeface="HG丸ｺﾞｼｯｸM-PRO"/>
                        </a:rPr>
                        <a:t>“健康経営”に取り組む中小企業数</a:t>
                      </a:r>
                      <a:r>
                        <a:rPr lang="ja-JP" altLang="en-US" sz="1050" b="1" spc="-50" baseline="0" dirty="0" smtClean="0">
                          <a:solidFill>
                            <a:schemeClr val="tx1"/>
                          </a:solidFill>
                          <a:effectLst/>
                          <a:latin typeface="+mn-ea"/>
                          <a:ea typeface="+mn-ea"/>
                          <a:cs typeface="HG丸ｺﾞｼｯｸM-PRO"/>
                        </a:rPr>
                        <a:t>（「健康宣言企業」数  協会けんぽ）</a:t>
                      </a:r>
                      <a:endParaRPr lang="ja-JP" altLang="en-US" sz="1100" b="1" spc="-50" baseline="0" dirty="0" smtClean="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142</a:t>
                      </a:r>
                      <a:r>
                        <a:rPr lang="ja-JP" altLang="en-US" sz="1200" b="1" dirty="0" smtClean="0">
                          <a:solidFill>
                            <a:schemeClr val="tx1"/>
                          </a:solidFill>
                          <a:effectLst/>
                          <a:latin typeface="+mn-ea"/>
                          <a:ea typeface="+mn-ea"/>
                          <a:cs typeface="HG丸ｺﾞｼｯｸM-PRO"/>
                        </a:rPr>
                        <a:t>企業</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H30.3</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rgbClr val="FF0000"/>
                          </a:solidFill>
                          <a:effectLst/>
                          <a:latin typeface="+mn-ea"/>
                          <a:ea typeface="+mn-ea"/>
                          <a:cs typeface="HG丸ｺﾞｼｯｸM-PRO"/>
                        </a:rPr>
                        <a:t>3,835</a:t>
                      </a:r>
                      <a:r>
                        <a:rPr lang="ja-JP" altLang="en-US" sz="1200" b="1" dirty="0" smtClean="0">
                          <a:solidFill>
                            <a:srgbClr val="FF0000"/>
                          </a:solidFill>
                          <a:effectLst/>
                          <a:latin typeface="+mn-ea"/>
                          <a:ea typeface="+mn-ea"/>
                          <a:cs typeface="HG丸ｺﾞｼｯｸM-PRO"/>
                        </a:rPr>
                        <a:t>企業</a:t>
                      </a:r>
                      <a:r>
                        <a:rPr lang="ja-JP" altLang="en-US" sz="1100" b="1" dirty="0" smtClean="0">
                          <a:solidFill>
                            <a:srgbClr val="FF0000"/>
                          </a:solidFill>
                          <a:effectLst/>
                          <a:latin typeface="+mn-ea"/>
                          <a:ea typeface="+mn-ea"/>
                          <a:cs typeface="HG丸ｺﾞｼｯｸM-PRO"/>
                        </a:rPr>
                        <a:t>（</a:t>
                      </a:r>
                      <a:r>
                        <a:rPr lang="en-US" altLang="ja-JP" sz="1100" b="1" dirty="0" smtClean="0">
                          <a:solidFill>
                            <a:srgbClr val="FF0000"/>
                          </a:solidFill>
                          <a:effectLst/>
                          <a:latin typeface="+mn-ea"/>
                          <a:ea typeface="+mn-ea"/>
                          <a:cs typeface="HG丸ｺﾞｼｯｸM-PRO"/>
                        </a:rPr>
                        <a:t>R5.2</a:t>
                      </a:r>
                      <a:r>
                        <a:rPr lang="ja-JP" altLang="en-US" sz="1100" b="1" dirty="0" smtClean="0">
                          <a:solidFill>
                            <a:srgbClr val="FF0000"/>
                          </a:solidFill>
                          <a:effectLst/>
                          <a:latin typeface="+mn-ea"/>
                          <a:ea typeface="+mn-ea"/>
                          <a:cs typeface="HG丸ｺﾞｼｯｸM-PRO"/>
                        </a:rPr>
                        <a:t>）</a:t>
                      </a:r>
                      <a:endParaRPr lang="ja-JP" sz="1100" b="1" dirty="0">
                        <a:solidFill>
                          <a:srgbClr val="FF0000"/>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2,000</a:t>
                      </a:r>
                      <a:r>
                        <a:rPr lang="ja-JP" altLang="en-US" sz="1200" b="1" dirty="0" smtClean="0">
                          <a:solidFill>
                            <a:schemeClr val="tx1"/>
                          </a:solidFill>
                          <a:effectLst/>
                          <a:latin typeface="+mn-ea"/>
                          <a:ea typeface="+mn-ea"/>
                          <a:cs typeface="HG丸ｺﾞｼｯｸM-PRO"/>
                        </a:rPr>
                        <a:t>企業</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7347628"/>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4276551330"/>
              </p:ext>
            </p:extLst>
          </p:nvPr>
        </p:nvGraphicFramePr>
        <p:xfrm>
          <a:off x="529819" y="801873"/>
          <a:ext cx="8856000" cy="14272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725062">
                  <a:extLst>
                    <a:ext uri="{9D8B030D-6E8A-4147-A177-3AD203B41FA5}">
                      <a16:colId xmlns:a16="http://schemas.microsoft.com/office/drawing/2014/main" val="20001"/>
                    </a:ext>
                  </a:extLst>
                </a:gridCol>
                <a:gridCol w="1638938">
                  <a:extLst>
                    <a:ext uri="{9D8B030D-6E8A-4147-A177-3AD203B41FA5}">
                      <a16:colId xmlns:a16="http://schemas.microsoft.com/office/drawing/2014/main" val="119978025"/>
                    </a:ext>
                  </a:extLst>
                </a:gridCol>
                <a:gridCol w="1620000">
                  <a:extLst>
                    <a:ext uri="{9D8B030D-6E8A-4147-A177-3AD203B41FA5}">
                      <a16:colId xmlns:a16="http://schemas.microsoft.com/office/drawing/2014/main" val="20002"/>
                    </a:ext>
                  </a:extLst>
                </a:gridCol>
                <a:gridCol w="1512000">
                  <a:extLst>
                    <a:ext uri="{9D8B030D-6E8A-4147-A177-3AD203B41FA5}">
                      <a16:colId xmlns:a16="http://schemas.microsoft.com/office/drawing/2014/main" val="20003"/>
                    </a:ext>
                  </a:extLst>
                </a:gridCol>
              </a:tblGrid>
              <a:tr h="0">
                <a:tc>
                  <a:txBody>
                    <a:bodyPr/>
                    <a:lstStyle/>
                    <a:p>
                      <a:pPr algn="ctr" fontAlgn="auto">
                        <a:lnSpc>
                          <a:spcPts val="1600"/>
                        </a:lnSpc>
                        <a:spcAft>
                          <a:spcPts val="0"/>
                        </a:spcAft>
                      </a:pPr>
                      <a:r>
                        <a:rPr lang="ja-JP" sz="1200" dirty="0">
                          <a:effectLst/>
                          <a:latin typeface="+mn-ea"/>
                          <a:ea typeface="+mn-ea"/>
                        </a:rPr>
                        <a:t>　</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rPr>
                        <a:t>14</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100" b="1" spc="-50" baseline="0" dirty="0" smtClean="0">
                          <a:solidFill>
                            <a:schemeClr val="tx1"/>
                          </a:solidFill>
                          <a:effectLst/>
                          <a:latin typeface="+mn-ea"/>
                          <a:ea typeface="+mn-ea"/>
                        </a:rPr>
                        <a:t>過去</a:t>
                      </a:r>
                      <a:r>
                        <a:rPr lang="en-US" altLang="ja-JP" sz="1100" b="1" spc="-50" baseline="0" dirty="0" smtClean="0">
                          <a:solidFill>
                            <a:schemeClr val="tx1"/>
                          </a:solidFill>
                          <a:effectLst/>
                          <a:latin typeface="+mn-ea"/>
                          <a:ea typeface="+mn-ea"/>
                        </a:rPr>
                        <a:t>1</a:t>
                      </a:r>
                      <a:r>
                        <a:rPr lang="ja-JP" altLang="en-US" sz="1100" b="1" spc="-50" baseline="0" dirty="0" smtClean="0">
                          <a:solidFill>
                            <a:schemeClr val="tx1"/>
                          </a:solidFill>
                          <a:effectLst/>
                          <a:latin typeface="+mn-ea"/>
                          <a:ea typeface="+mn-ea"/>
                        </a:rPr>
                        <a:t>年に歯科健診を受診した者の割合（</a:t>
                      </a:r>
                      <a:r>
                        <a:rPr lang="en-US" altLang="ja-JP" sz="1100" b="1" spc="-50" baseline="0" dirty="0" smtClean="0">
                          <a:solidFill>
                            <a:schemeClr val="tx1"/>
                          </a:solidFill>
                          <a:effectLst/>
                          <a:latin typeface="+mn-ea"/>
                          <a:ea typeface="+mn-ea"/>
                        </a:rPr>
                        <a:t>20</a:t>
                      </a:r>
                      <a:r>
                        <a:rPr lang="ja-JP" altLang="en-US" sz="1100" b="1" spc="-50" baseline="0" dirty="0" smtClean="0">
                          <a:solidFill>
                            <a:schemeClr val="tx1"/>
                          </a:solidFill>
                          <a:effectLst/>
                          <a:latin typeface="+mn-ea"/>
                          <a:ea typeface="+mn-ea"/>
                        </a:rPr>
                        <a:t>歳以上）（☆）</a:t>
                      </a:r>
                      <a:endParaRPr lang="ja-JP" sz="1100" b="1" spc="-50" baseline="0"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51.4%</a:t>
                      </a:r>
                      <a:r>
                        <a:rPr lang="ja-JP" altLang="en-US" sz="1100" b="1" dirty="0" smtClean="0">
                          <a:solidFill>
                            <a:schemeClr val="tx1"/>
                          </a:solidFill>
                          <a:effectLst/>
                          <a:latin typeface="+mn-ea"/>
                          <a:ea typeface="+mn-ea"/>
                        </a:rPr>
                        <a:t>（</a:t>
                      </a:r>
                      <a:r>
                        <a:rPr lang="en-US" altLang="ja-JP" sz="1100" b="1" dirty="0" smtClean="0">
                          <a:solidFill>
                            <a:schemeClr val="tx1"/>
                          </a:solidFill>
                          <a:effectLst/>
                          <a:latin typeface="+mn-ea"/>
                          <a:ea typeface="+mn-ea"/>
                        </a:rPr>
                        <a:t>H28</a:t>
                      </a:r>
                      <a:r>
                        <a:rPr lang="ja-JP" altLang="en-US" sz="11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rgbClr val="FF0000"/>
                          </a:solidFill>
                          <a:effectLst/>
                          <a:latin typeface="+mn-ea"/>
                          <a:ea typeface="+mn-ea"/>
                        </a:rPr>
                        <a:t>51.3%</a:t>
                      </a:r>
                      <a:r>
                        <a:rPr lang="ja-JP" altLang="en-US" sz="1100" b="1" dirty="0" smtClean="0">
                          <a:solidFill>
                            <a:srgbClr val="FF0000"/>
                          </a:solidFill>
                          <a:effectLst/>
                          <a:latin typeface="+mn-ea"/>
                          <a:ea typeface="+mn-ea"/>
                        </a:rPr>
                        <a:t>（</a:t>
                      </a:r>
                      <a:r>
                        <a:rPr lang="en-US" altLang="ja-JP" sz="1100" b="1" dirty="0" smtClean="0">
                          <a:solidFill>
                            <a:srgbClr val="FF0000"/>
                          </a:solidFill>
                          <a:effectLst/>
                          <a:latin typeface="+mn-ea"/>
                          <a:ea typeface="+mn-ea"/>
                        </a:rPr>
                        <a:t>R3</a:t>
                      </a:r>
                      <a:r>
                        <a:rPr lang="ja-JP" altLang="en-US" sz="1100" b="1" dirty="0" smtClean="0">
                          <a:solidFill>
                            <a:srgbClr val="FF0000"/>
                          </a:solidFill>
                          <a:effectLst/>
                          <a:latin typeface="+mn-ea"/>
                          <a:ea typeface="+mn-ea"/>
                        </a:rPr>
                        <a:t>）</a:t>
                      </a:r>
                      <a:endParaRPr lang="ja-JP" sz="1200" b="1" dirty="0">
                        <a:solidFill>
                          <a:srgbClr val="FF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55%</a:t>
                      </a:r>
                      <a:r>
                        <a:rPr lang="ja-JP" altLang="en-US" sz="1200" b="1" dirty="0" smtClean="0">
                          <a:solidFill>
                            <a:schemeClr val="tx1"/>
                          </a:solidFill>
                          <a:effectLst/>
                          <a:latin typeface="+mn-ea"/>
                          <a:ea typeface="+mn-ea"/>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15</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歯磨き習慣のある者の割合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56.6%</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H28</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smtClean="0">
                          <a:solidFill>
                            <a:srgbClr val="FF0000"/>
                          </a:solidFill>
                          <a:effectLst/>
                          <a:latin typeface="+mn-ea"/>
                          <a:ea typeface="+mn-ea"/>
                          <a:cs typeface="HG丸ｺﾞｼｯｸM-PRO"/>
                        </a:rPr>
                        <a:t>75.0%</a:t>
                      </a:r>
                      <a:r>
                        <a:rPr lang="ja-JP" altLang="en-US" sz="1100" b="1" dirty="0" smtClean="0">
                          <a:solidFill>
                            <a:srgbClr val="FF0000"/>
                          </a:solidFill>
                          <a:effectLst/>
                          <a:latin typeface="+mn-ea"/>
                          <a:ea typeface="+mn-ea"/>
                          <a:cs typeface="HG丸ｺﾞｼｯｸM-PRO"/>
                        </a:rPr>
                        <a:t>（</a:t>
                      </a:r>
                      <a:r>
                        <a:rPr lang="en-US" altLang="ja-JP" sz="1100" b="1" dirty="0" smtClean="0">
                          <a:solidFill>
                            <a:srgbClr val="FF0000"/>
                          </a:solidFill>
                          <a:effectLst/>
                          <a:latin typeface="+mn-ea"/>
                          <a:ea typeface="+mn-ea"/>
                          <a:cs typeface="HG丸ｺﾞｼｯｸM-PRO"/>
                        </a:rPr>
                        <a:t>R3</a:t>
                      </a:r>
                      <a:r>
                        <a:rPr lang="ja-JP" altLang="en-US" sz="1100" b="1" dirty="0" smtClean="0">
                          <a:solidFill>
                            <a:srgbClr val="FF0000"/>
                          </a:solidFill>
                          <a:effectLst/>
                          <a:latin typeface="+mn-ea"/>
                          <a:ea typeface="+mn-ea"/>
                          <a:cs typeface="HG丸ｺﾞｼｯｸM-PRO"/>
                        </a:rPr>
                        <a:t>）</a:t>
                      </a:r>
                      <a:endParaRPr lang="ja-JP" sz="1100" b="1" dirty="0">
                        <a:solidFill>
                          <a:srgbClr val="FF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smtClean="0">
                          <a:solidFill>
                            <a:schemeClr val="tx1"/>
                          </a:solidFill>
                          <a:effectLst/>
                          <a:latin typeface="+mn-ea"/>
                          <a:ea typeface="+mn-ea"/>
                          <a:cs typeface="HG丸ｺﾞｼｯｸM-PRO"/>
                        </a:rPr>
                        <a:t>増加</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04451835"/>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16</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咀嚼良好者の割合（</a:t>
                      </a:r>
                      <a:r>
                        <a:rPr lang="en-US" altLang="ja-JP" sz="1200" b="1" dirty="0" smtClean="0">
                          <a:solidFill>
                            <a:schemeClr val="tx1"/>
                          </a:solidFill>
                          <a:effectLst/>
                          <a:latin typeface="+mn-ea"/>
                          <a:ea typeface="+mn-ea"/>
                          <a:cs typeface="HG丸ｺﾞｼｯｸM-PRO"/>
                        </a:rPr>
                        <a:t>60</a:t>
                      </a:r>
                      <a:r>
                        <a:rPr lang="ja-JP" altLang="en-US" sz="1200" b="1" dirty="0" smtClean="0">
                          <a:solidFill>
                            <a:schemeClr val="tx1"/>
                          </a:solidFill>
                          <a:effectLst/>
                          <a:latin typeface="+mn-ea"/>
                          <a:ea typeface="+mn-ea"/>
                          <a:cs typeface="HG丸ｺﾞｼｯｸM-PRO"/>
                        </a:rPr>
                        <a:t>歳以上）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65.9%</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H28</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rgbClr val="FF0000"/>
                          </a:solidFill>
                          <a:effectLst/>
                          <a:latin typeface="+mn-ea"/>
                          <a:ea typeface="+mn-ea"/>
                          <a:cs typeface="HG丸ｺﾞｼｯｸM-PRO"/>
                        </a:rPr>
                        <a:t>81.2%</a:t>
                      </a:r>
                      <a:r>
                        <a:rPr lang="ja-JP" altLang="en-US" sz="1100" b="1" dirty="0" smtClean="0">
                          <a:solidFill>
                            <a:srgbClr val="FF0000"/>
                          </a:solidFill>
                          <a:effectLst/>
                          <a:latin typeface="+mn-ea"/>
                          <a:ea typeface="+mn-ea"/>
                          <a:cs typeface="HG丸ｺﾞｼｯｸM-PRO"/>
                        </a:rPr>
                        <a:t>（</a:t>
                      </a:r>
                      <a:r>
                        <a:rPr lang="en-US" altLang="ja-JP" sz="1100" b="1" dirty="0" smtClean="0">
                          <a:solidFill>
                            <a:srgbClr val="FF0000"/>
                          </a:solidFill>
                          <a:effectLst/>
                          <a:latin typeface="+mn-ea"/>
                          <a:ea typeface="+mn-ea"/>
                          <a:cs typeface="HG丸ｺﾞｼｯｸM-PRO"/>
                        </a:rPr>
                        <a:t>R3</a:t>
                      </a:r>
                      <a:r>
                        <a:rPr lang="ja-JP" altLang="en-US" sz="1100" b="1" dirty="0" smtClean="0">
                          <a:solidFill>
                            <a:srgbClr val="FF0000"/>
                          </a:solidFill>
                          <a:effectLst/>
                          <a:latin typeface="+mn-ea"/>
                          <a:ea typeface="+mn-ea"/>
                          <a:cs typeface="HG丸ｺﾞｼｯｸM-PRO"/>
                        </a:rPr>
                        <a:t>）</a:t>
                      </a:r>
                      <a:endParaRPr lang="ja-JP" sz="1100" b="1" dirty="0">
                        <a:solidFill>
                          <a:srgbClr val="FF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75%</a:t>
                      </a:r>
                      <a:r>
                        <a:rPr lang="ja-JP" altLang="en-US" sz="1200" b="1" dirty="0" smtClean="0">
                          <a:solidFill>
                            <a:schemeClr val="tx1"/>
                          </a:solidFill>
                          <a:effectLst/>
                          <a:latin typeface="+mn-ea"/>
                          <a:ea typeface="+mn-ea"/>
                          <a:cs typeface="HG丸ｺﾞｼｯｸM-PRO"/>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1281188"/>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17</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en-US" altLang="ja-JP" sz="1200" b="1" dirty="0" smtClean="0">
                          <a:solidFill>
                            <a:schemeClr val="tx1"/>
                          </a:solidFill>
                          <a:effectLst/>
                          <a:latin typeface="+mn-ea"/>
                          <a:ea typeface="+mn-ea"/>
                          <a:cs typeface="HG丸ｺﾞｼｯｸM-PRO"/>
                        </a:rPr>
                        <a:t>20</a:t>
                      </a:r>
                      <a:r>
                        <a:rPr lang="ja-JP" altLang="en-US" sz="1200" b="1" dirty="0" smtClean="0">
                          <a:solidFill>
                            <a:schemeClr val="tx1"/>
                          </a:solidFill>
                          <a:effectLst/>
                          <a:latin typeface="+mn-ea"/>
                          <a:ea typeface="+mn-ea"/>
                          <a:cs typeface="HG丸ｺﾞｼｯｸM-PRO"/>
                        </a:rPr>
                        <a:t>本以上の歯を有する人の割合（</a:t>
                      </a:r>
                      <a:r>
                        <a:rPr lang="en-US" altLang="ja-JP" sz="1200" b="1" dirty="0" smtClean="0">
                          <a:solidFill>
                            <a:schemeClr val="tx1"/>
                          </a:solidFill>
                          <a:effectLst/>
                          <a:latin typeface="+mn-ea"/>
                          <a:ea typeface="+mn-ea"/>
                          <a:cs typeface="HG丸ｺﾞｼｯｸM-PRO"/>
                        </a:rPr>
                        <a:t>80</a:t>
                      </a:r>
                      <a:r>
                        <a:rPr lang="ja-JP" altLang="en-US" sz="1200" b="1" dirty="0" smtClean="0">
                          <a:solidFill>
                            <a:schemeClr val="tx1"/>
                          </a:solidFill>
                          <a:effectLst/>
                          <a:latin typeface="+mn-ea"/>
                          <a:ea typeface="+mn-ea"/>
                          <a:cs typeface="HG丸ｺﾞｼｯｸM-PRO"/>
                        </a:rPr>
                        <a:t>歳）</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42.1%</a:t>
                      </a:r>
                      <a:r>
                        <a:rPr lang="ja-JP" altLang="en-US" sz="1050" b="1" dirty="0" smtClean="0">
                          <a:solidFill>
                            <a:schemeClr val="tx1"/>
                          </a:solidFill>
                          <a:effectLst/>
                          <a:latin typeface="+mn-ea"/>
                          <a:ea typeface="+mn-ea"/>
                          <a:cs typeface="HG丸ｺﾞｼｯｸM-PRO"/>
                        </a:rPr>
                        <a:t>（</a:t>
                      </a:r>
                      <a:r>
                        <a:rPr lang="en-US" altLang="ja-JP" sz="1050" b="1" dirty="0" smtClean="0">
                          <a:solidFill>
                            <a:schemeClr val="tx1"/>
                          </a:solidFill>
                          <a:effectLst/>
                          <a:latin typeface="+mn-ea"/>
                          <a:ea typeface="+mn-ea"/>
                          <a:cs typeface="HG丸ｺﾞｼｯｸM-PRO"/>
                        </a:rPr>
                        <a:t>H25-27</a:t>
                      </a:r>
                      <a:r>
                        <a:rPr lang="ja-JP" altLang="en-US" sz="1050" b="1" dirty="0" smtClean="0">
                          <a:solidFill>
                            <a:schemeClr val="tx1"/>
                          </a:solidFill>
                          <a:effectLst/>
                          <a:latin typeface="+mn-ea"/>
                          <a:ea typeface="+mn-ea"/>
                          <a:cs typeface="HG丸ｺﾞｼｯｸM-PRO"/>
                        </a:rPr>
                        <a:t>平均）</a:t>
                      </a:r>
                      <a:endParaRPr lang="ja-JP" sz="105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54.0%</a:t>
                      </a:r>
                      <a:r>
                        <a:rPr lang="ja-JP" altLang="en-US" sz="1050" b="1" dirty="0" smtClean="0">
                          <a:solidFill>
                            <a:schemeClr val="tx1"/>
                          </a:solidFill>
                          <a:effectLst/>
                          <a:latin typeface="+mn-ea"/>
                          <a:ea typeface="+mn-ea"/>
                          <a:cs typeface="HG丸ｺﾞｼｯｸM-PRO"/>
                        </a:rPr>
                        <a:t>（</a:t>
                      </a:r>
                      <a:r>
                        <a:rPr lang="en-US" altLang="ja-JP" sz="1050" b="1" dirty="0" smtClean="0">
                          <a:solidFill>
                            <a:schemeClr val="tx1"/>
                          </a:solidFill>
                          <a:effectLst/>
                          <a:latin typeface="+mn-ea"/>
                          <a:ea typeface="+mn-ea"/>
                          <a:cs typeface="HG丸ｺﾞｼｯｸM-PRO"/>
                        </a:rPr>
                        <a:t>H29-R1</a:t>
                      </a:r>
                      <a:r>
                        <a:rPr lang="ja-JP" altLang="en-US" sz="1050" b="1" dirty="0" smtClean="0">
                          <a:solidFill>
                            <a:schemeClr val="tx1"/>
                          </a:solidFill>
                          <a:effectLst/>
                          <a:latin typeface="+mn-ea"/>
                          <a:ea typeface="+mn-ea"/>
                          <a:cs typeface="HG丸ｺﾞｼｯｸM-PRO"/>
                        </a:rPr>
                        <a:t>平均）</a:t>
                      </a:r>
                      <a:endParaRPr lang="ja-JP" sz="105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45%</a:t>
                      </a:r>
                      <a:r>
                        <a:rPr lang="ja-JP" altLang="en-US" sz="1200" b="1" dirty="0" smtClean="0">
                          <a:solidFill>
                            <a:schemeClr val="tx1"/>
                          </a:solidFill>
                          <a:effectLst/>
                          <a:latin typeface="+mn-ea"/>
                          <a:ea typeface="+mn-ea"/>
                          <a:cs typeface="HG丸ｺﾞｼｯｸM-PRO"/>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5557442"/>
                  </a:ext>
                </a:extLst>
              </a:tr>
            </a:tbl>
          </a:graphicData>
        </a:graphic>
      </p:graphicFrame>
      <p:sp>
        <p:nvSpPr>
          <p:cNvPr id="9" name="角丸四角形 8"/>
          <p:cNvSpPr/>
          <p:nvPr/>
        </p:nvSpPr>
        <p:spPr>
          <a:xfrm>
            <a:off x="529814" y="444204"/>
            <a:ext cx="4026711" cy="385141"/>
          </a:xfrm>
          <a:prstGeom prst="roundRect">
            <a:avLst/>
          </a:prstGeom>
          <a:noFill/>
        </p:spPr>
        <p:txBody>
          <a:bodyPr wrap="square" anchor="ctr">
            <a:spAutoFit/>
          </a:bodyPr>
          <a:lstStyle/>
          <a:p>
            <a:pPr defTabSz="422041">
              <a:defRPr/>
            </a:pPr>
            <a:r>
              <a:rPr kumimoji="1" lang="ja-JP" altLang="en-US" sz="1662" b="1" dirty="0">
                <a:solidFill>
                  <a:prstClr val="black"/>
                </a:solidFill>
                <a:latin typeface="Meiryo UI" panose="020B0604030504040204" pitchFamily="50" charset="-128"/>
                <a:ea typeface="Meiryo UI" panose="020B0604030504040204" pitchFamily="50" charset="-128"/>
              </a:rPr>
              <a:t>生活習慣病の予防（生活習慣の改善）</a:t>
            </a:r>
            <a:endParaRPr kumimoji="1" lang="en-US" altLang="ja-JP" sz="1662" b="1" dirty="0">
              <a:solidFill>
                <a:prstClr val="black"/>
              </a:solidFill>
              <a:latin typeface="Meiryo UI" panose="020B0604030504040204" pitchFamily="50" charset="-128"/>
              <a:ea typeface="Meiryo UI" panose="020B0604030504040204" pitchFamily="50" charset="-128"/>
            </a:endParaRPr>
          </a:p>
        </p:txBody>
      </p:sp>
      <p:sp>
        <p:nvSpPr>
          <p:cNvPr id="10" name="角丸四角形 9"/>
          <p:cNvSpPr/>
          <p:nvPr/>
        </p:nvSpPr>
        <p:spPr>
          <a:xfrm>
            <a:off x="529815" y="3066191"/>
            <a:ext cx="4026711" cy="385141"/>
          </a:xfrm>
          <a:prstGeom prst="roundRect">
            <a:avLst/>
          </a:prstGeom>
          <a:noFill/>
        </p:spPr>
        <p:txBody>
          <a:bodyPr wrap="square" anchor="ctr">
            <a:spAutoFit/>
          </a:bodyPr>
          <a:lstStyle/>
          <a:p>
            <a:pPr defTabSz="422041">
              <a:defRPr/>
            </a:pPr>
            <a:r>
              <a:rPr kumimoji="1" lang="ja-JP" altLang="en-US" sz="1662" b="1" dirty="0">
                <a:solidFill>
                  <a:prstClr val="black"/>
                </a:solidFill>
                <a:latin typeface="Meiryo UI" panose="020B0604030504040204" pitchFamily="50" charset="-128"/>
                <a:ea typeface="Meiryo UI" panose="020B0604030504040204" pitchFamily="50" charset="-128"/>
              </a:rPr>
              <a:t>生活習慣病の早期発見・重症化予防</a:t>
            </a:r>
            <a:endParaRPr kumimoji="1" lang="en-US" altLang="ja-JP" sz="1662" b="1" dirty="0">
              <a:solidFill>
                <a:prstClr val="black"/>
              </a:solidFill>
              <a:latin typeface="Meiryo UI" panose="020B0604030504040204" pitchFamily="50" charset="-128"/>
              <a:ea typeface="Meiryo UI" panose="020B0604030504040204" pitchFamily="50" charset="-128"/>
            </a:endParaRPr>
          </a:p>
        </p:txBody>
      </p:sp>
      <p:sp>
        <p:nvSpPr>
          <p:cNvPr id="11" name="角丸四角形 10"/>
          <p:cNvSpPr/>
          <p:nvPr/>
        </p:nvSpPr>
        <p:spPr>
          <a:xfrm>
            <a:off x="529816" y="5409890"/>
            <a:ext cx="4026711" cy="385141"/>
          </a:xfrm>
          <a:prstGeom prst="roundRect">
            <a:avLst/>
          </a:prstGeom>
          <a:noFill/>
        </p:spPr>
        <p:txBody>
          <a:bodyPr wrap="square" anchor="ctr">
            <a:spAutoFit/>
          </a:bodyPr>
          <a:lstStyle/>
          <a:p>
            <a:pPr defTabSz="422041">
              <a:defRPr/>
            </a:pPr>
            <a:r>
              <a:rPr kumimoji="1" lang="ja-JP" altLang="en-US" sz="1662" b="1" dirty="0">
                <a:solidFill>
                  <a:prstClr val="black"/>
                </a:solidFill>
                <a:latin typeface="Meiryo UI" panose="020B0604030504040204" pitchFamily="50" charset="-128"/>
                <a:ea typeface="Meiryo UI" panose="020B0604030504040204" pitchFamily="50" charset="-128"/>
              </a:rPr>
              <a:t>府民の健康づくりを支える社会環境整備</a:t>
            </a:r>
            <a:endParaRPr kumimoji="1" lang="en-US" altLang="ja-JP" sz="1662" b="1" dirty="0">
              <a:solidFill>
                <a:prstClr val="black"/>
              </a:solidFill>
              <a:latin typeface="Meiryo UI" panose="020B0604030504040204" pitchFamily="50" charset="-128"/>
              <a:ea typeface="Meiryo UI" panose="020B0604030504040204" pitchFamily="50" charset="-128"/>
            </a:endParaRPr>
          </a:p>
        </p:txBody>
      </p:sp>
      <p:sp>
        <p:nvSpPr>
          <p:cNvPr id="13" name="正方形/長方形 12"/>
          <p:cNvSpPr/>
          <p:nvPr/>
        </p:nvSpPr>
        <p:spPr>
          <a:xfrm>
            <a:off x="0" y="1007"/>
            <a:ext cx="9906000" cy="454548"/>
          </a:xfrm>
          <a:prstGeom prst="rect">
            <a:avLst/>
          </a:prstGeom>
          <a:solidFill>
            <a:srgbClr val="1F4E79"/>
          </a:solidFill>
        </p:spPr>
        <p:txBody>
          <a:bodyPr wrap="square" lIns="84390" tIns="42196" rIns="84390" bIns="42196" rtlCol="0" anchor="ctr">
            <a:spAutoFit/>
          </a:bodyPr>
          <a:lstStyle/>
          <a:p>
            <a:pPr algn="ctr" defTabSz="843933"/>
            <a:r>
              <a:rPr lang="zh-TW" altLang="en-US" sz="2400" b="1" dirty="0">
                <a:solidFill>
                  <a:prstClr val="white"/>
                </a:solidFill>
                <a:latin typeface="BIZ UDPゴシック" panose="020B0400000000000000" pitchFamily="50" charset="-128"/>
                <a:ea typeface="BIZ UDPゴシック" panose="020B0400000000000000" pitchFamily="50" charset="-128"/>
                <a:cs typeface="メイリオ" panose="020B0604030504040204" pitchFamily="50" charset="-128"/>
              </a:rPr>
              <a:t>第３次大阪府健康増進計画　現状値（</a:t>
            </a:r>
            <a:r>
              <a:rPr lang="en-US" altLang="zh-TW" sz="2400" b="1" dirty="0">
                <a:solidFill>
                  <a:prstClr val="white"/>
                </a:solidFill>
                <a:latin typeface="BIZ UDPゴシック" panose="020B0400000000000000" pitchFamily="50" charset="-128"/>
                <a:ea typeface="BIZ UDPゴシック" panose="020B0400000000000000" pitchFamily="50" charset="-128"/>
                <a:cs typeface="メイリオ" panose="020B0604030504040204" pitchFamily="50" charset="-128"/>
              </a:rPr>
              <a:t>R</a:t>
            </a:r>
            <a:r>
              <a:rPr lang="ja-JP" altLang="en-US" sz="2400" b="1" dirty="0">
                <a:solidFill>
                  <a:prstClr val="white"/>
                </a:solidFill>
                <a:latin typeface="BIZ UDPゴシック" panose="020B0400000000000000" pitchFamily="50" charset="-128"/>
                <a:ea typeface="BIZ UDPゴシック" panose="020B0400000000000000" pitchFamily="50" charset="-128"/>
                <a:cs typeface="メイリオ" panose="020B0604030504040204" pitchFamily="50" charset="-128"/>
              </a:rPr>
              <a:t>５</a:t>
            </a:r>
            <a:r>
              <a:rPr lang="zh-TW" altLang="en-US" sz="2400" b="1" dirty="0">
                <a:solidFill>
                  <a:prstClr val="white"/>
                </a:solidFill>
                <a:latin typeface="BIZ UDPゴシック" panose="020B0400000000000000" pitchFamily="50" charset="-128"/>
                <a:ea typeface="BIZ UDPゴシック" panose="020B0400000000000000" pitchFamily="50" charset="-128"/>
                <a:cs typeface="メイリオ" panose="020B0604030504040204" pitchFamily="50" charset="-128"/>
              </a:rPr>
              <a:t>年</a:t>
            </a:r>
            <a:r>
              <a:rPr lang="en-US" altLang="zh-TW" sz="2400" b="1" dirty="0">
                <a:solidFill>
                  <a:prstClr val="white"/>
                </a:solidFill>
                <a:latin typeface="BIZ UDPゴシック" panose="020B0400000000000000" pitchFamily="50" charset="-128"/>
                <a:ea typeface="BIZ UDPゴシック" panose="020B0400000000000000" pitchFamily="50" charset="-128"/>
                <a:cs typeface="メイリオ" panose="020B0604030504040204" pitchFamily="50" charset="-128"/>
              </a:rPr>
              <a:t>3</a:t>
            </a:r>
            <a:r>
              <a:rPr lang="zh-TW" altLang="en-US" sz="2400" b="1" dirty="0">
                <a:solidFill>
                  <a:prstClr val="white"/>
                </a:solidFill>
                <a:latin typeface="BIZ UDPゴシック" panose="020B0400000000000000" pitchFamily="50" charset="-128"/>
                <a:ea typeface="BIZ UDPゴシック" panose="020B0400000000000000" pitchFamily="50" charset="-128"/>
                <a:cs typeface="メイリオ" panose="020B0604030504040204" pitchFamily="50" charset="-128"/>
              </a:rPr>
              <a:t>月時点）</a:t>
            </a:r>
            <a:r>
              <a:rPr lang="ja-JP" altLang="en-US" sz="2400" b="1" dirty="0">
                <a:solidFill>
                  <a:prstClr val="white"/>
                </a:solidFill>
                <a:latin typeface="BIZ UDPゴシック" panose="020B0400000000000000" pitchFamily="50" charset="-128"/>
                <a:ea typeface="BIZ UDPゴシック" panose="020B0400000000000000" pitchFamily="50" charset="-128"/>
                <a:cs typeface="メイリオ" panose="020B0604030504040204" pitchFamily="50" charset="-128"/>
              </a:rPr>
              <a:t>②</a:t>
            </a:r>
            <a:endParaRPr lang="zh-TW" altLang="en-US" sz="2400" b="1" dirty="0">
              <a:solidFill>
                <a:prstClr val="white"/>
              </a:solidFill>
              <a:latin typeface="BIZ UDPゴシック" panose="020B0400000000000000" pitchFamily="50" charset="-128"/>
              <a:ea typeface="BIZ UDPゴシック" panose="020B0400000000000000" pitchFamily="50" charset="-128"/>
              <a:cs typeface="メイリオ" panose="020B0604030504040204" pitchFamily="50" charset="-128"/>
            </a:endParaRPr>
          </a:p>
        </p:txBody>
      </p:sp>
      <p:pic>
        <p:nvPicPr>
          <p:cNvPr id="12" name="図 11"/>
          <p:cNvPicPr>
            <a:picLocks noChangeAspect="1"/>
          </p:cNvPicPr>
          <p:nvPr/>
        </p:nvPicPr>
        <p:blipFill>
          <a:blip r:embed="rId3"/>
          <a:stretch>
            <a:fillRect/>
          </a:stretch>
        </p:blipFill>
        <p:spPr>
          <a:xfrm>
            <a:off x="8585077" y="12204"/>
            <a:ext cx="1320923" cy="432000"/>
          </a:xfrm>
          <a:prstGeom prst="rect">
            <a:avLst/>
          </a:prstGeom>
        </p:spPr>
      </p:pic>
      <p:sp>
        <p:nvSpPr>
          <p:cNvPr id="14" name="スライド番号プレースホルダー 1"/>
          <p:cNvSpPr>
            <a:spLocks noGrp="1"/>
          </p:cNvSpPr>
          <p:nvPr>
            <p:ph type="sldNum" sz="quarter" idx="12"/>
          </p:nvPr>
        </p:nvSpPr>
        <p:spPr>
          <a:xfrm>
            <a:off x="9523413" y="6546852"/>
            <a:ext cx="360000" cy="288000"/>
          </a:xfrm>
        </p:spPr>
        <p:txBody>
          <a:bodyPr/>
          <a:lstStyle/>
          <a:p>
            <a:fld id="{8491F570-1DE7-4E07-90A6-F6DA59EDAE7D}" type="slidenum">
              <a:rPr kumimoji="1" lang="ja-JP" altLang="en-US" smtClean="0"/>
              <a:pPr/>
              <a:t>33</a:t>
            </a:fld>
            <a:endParaRPr kumimoji="1" lang="ja-JP" altLang="en-US" dirty="0"/>
          </a:p>
        </p:txBody>
      </p:sp>
      <p:sp>
        <p:nvSpPr>
          <p:cNvPr id="15" name="タイトル 3"/>
          <p:cNvSpPr txBox="1">
            <a:spLocks/>
          </p:cNvSpPr>
          <p:nvPr/>
        </p:nvSpPr>
        <p:spPr>
          <a:xfrm>
            <a:off x="529813" y="6577616"/>
            <a:ext cx="2763808" cy="319387"/>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200" dirty="0">
                <a:latin typeface="Meiryo UI" panose="020B0604030504040204" pitchFamily="50" charset="-128"/>
                <a:ea typeface="Meiryo UI" panose="020B0604030504040204" pitchFamily="50" charset="-128"/>
                <a:cs typeface="Meiryo UI" panose="020B0604030504040204" pitchFamily="50" charset="-128"/>
              </a:rPr>
              <a:t>☆は「府民・行政等みんなでめざす目標」</a:t>
            </a:r>
          </a:p>
        </p:txBody>
      </p:sp>
    </p:spTree>
    <p:extLst>
      <p:ext uri="{BB962C8B-B14F-4D97-AF65-F5344CB8AC3E}">
        <p14:creationId xmlns:p14="http://schemas.microsoft.com/office/powerpoint/2010/main" val="31376738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72069" y="642362"/>
            <a:ext cx="3753134" cy="376385"/>
          </a:xfrm>
          <a:prstGeom prst="rect">
            <a:avLst/>
          </a:prstGeom>
          <a:noFill/>
        </p:spPr>
        <p:txBody>
          <a:bodyPr wrap="square" rtlCol="0">
            <a:spAutoFit/>
          </a:bodyPr>
          <a:lstStyle/>
          <a:p>
            <a:r>
              <a:rPr lang="en-US" altLang="ja-JP" sz="1846" b="1" dirty="0">
                <a:latin typeface="+mn-ea"/>
                <a:cs typeface="Meiryo UI" panose="020B0604030504040204" pitchFamily="50" charset="-128"/>
              </a:rPr>
              <a:t>【</a:t>
            </a:r>
            <a:r>
              <a:rPr lang="ja-JP" altLang="en-US" sz="1846" b="1" dirty="0">
                <a:latin typeface="+mn-ea"/>
                <a:cs typeface="Meiryo UI" panose="020B0604030504040204" pitchFamily="50" charset="-128"/>
              </a:rPr>
              <a:t>府民の健康指標（</a:t>
            </a:r>
            <a:r>
              <a:rPr lang="en-US" altLang="ja-JP" sz="1846" b="1" dirty="0">
                <a:latin typeface="+mn-ea"/>
                <a:cs typeface="Meiryo UI" panose="020B0604030504040204" pitchFamily="50" charset="-128"/>
              </a:rPr>
              <a:t>8</a:t>
            </a:r>
            <a:r>
              <a:rPr lang="ja-JP" altLang="en-US" sz="1846" b="1" dirty="0">
                <a:latin typeface="+mn-ea"/>
                <a:cs typeface="Meiryo UI" panose="020B0604030504040204" pitchFamily="50" charset="-128"/>
              </a:rPr>
              <a:t>項目）</a:t>
            </a:r>
            <a:r>
              <a:rPr lang="en-US" altLang="ja-JP" sz="1846" b="1" dirty="0">
                <a:latin typeface="+mn-ea"/>
                <a:cs typeface="Meiryo UI" panose="020B0604030504040204" pitchFamily="50" charset="-128"/>
              </a:rPr>
              <a:t>】</a:t>
            </a:r>
          </a:p>
        </p:txBody>
      </p:sp>
      <p:graphicFrame>
        <p:nvGraphicFramePr>
          <p:cNvPr id="4" name="表 3"/>
          <p:cNvGraphicFramePr>
            <a:graphicFrameLocks noGrp="1"/>
          </p:cNvGraphicFramePr>
          <p:nvPr>
            <p:extLst>
              <p:ext uri="{D42A27DB-BD31-4B8C-83A1-F6EECF244321}">
                <p14:modId xmlns:p14="http://schemas.microsoft.com/office/powerpoint/2010/main" val="3461396441"/>
              </p:ext>
            </p:extLst>
          </p:nvPr>
        </p:nvGraphicFramePr>
        <p:xfrm>
          <a:off x="572069" y="1007395"/>
          <a:ext cx="8842387" cy="5269421"/>
        </p:xfrm>
        <a:graphic>
          <a:graphicData uri="http://schemas.openxmlformats.org/drawingml/2006/table">
            <a:tbl>
              <a:tblPr firstRow="1" bandRow="1">
                <a:tableStyleId>{5940675A-B579-460E-94D1-54222C63F5DA}</a:tableStyleId>
              </a:tblPr>
              <a:tblGrid>
                <a:gridCol w="2825161">
                  <a:extLst>
                    <a:ext uri="{9D8B030D-6E8A-4147-A177-3AD203B41FA5}">
                      <a16:colId xmlns:a16="http://schemas.microsoft.com/office/drawing/2014/main" val="20000"/>
                    </a:ext>
                  </a:extLst>
                </a:gridCol>
                <a:gridCol w="551251">
                  <a:extLst>
                    <a:ext uri="{9D8B030D-6E8A-4147-A177-3AD203B41FA5}">
                      <a16:colId xmlns:a16="http://schemas.microsoft.com/office/drawing/2014/main" val="20001"/>
                    </a:ext>
                  </a:extLst>
                </a:gridCol>
                <a:gridCol w="1280342">
                  <a:extLst>
                    <a:ext uri="{9D8B030D-6E8A-4147-A177-3AD203B41FA5}">
                      <a16:colId xmlns:a16="http://schemas.microsoft.com/office/drawing/2014/main" val="20002"/>
                    </a:ext>
                  </a:extLst>
                </a:gridCol>
                <a:gridCol w="1483021">
                  <a:extLst>
                    <a:ext uri="{9D8B030D-6E8A-4147-A177-3AD203B41FA5}">
                      <a16:colId xmlns:a16="http://schemas.microsoft.com/office/drawing/2014/main" val="20003"/>
                    </a:ext>
                  </a:extLst>
                </a:gridCol>
                <a:gridCol w="1528178">
                  <a:extLst>
                    <a:ext uri="{9D8B030D-6E8A-4147-A177-3AD203B41FA5}">
                      <a16:colId xmlns:a16="http://schemas.microsoft.com/office/drawing/2014/main" val="3694509742"/>
                    </a:ext>
                  </a:extLst>
                </a:gridCol>
                <a:gridCol w="1174434">
                  <a:extLst>
                    <a:ext uri="{9D8B030D-6E8A-4147-A177-3AD203B41FA5}">
                      <a16:colId xmlns:a16="http://schemas.microsoft.com/office/drawing/2014/main" val="20004"/>
                    </a:ext>
                  </a:extLst>
                </a:gridCol>
              </a:tblGrid>
              <a:tr h="447170">
                <a:tc>
                  <a:txBody>
                    <a:bodyPr/>
                    <a:lstStyle/>
                    <a:p>
                      <a:pPr algn="ctr">
                        <a:lnSpc>
                          <a:spcPct val="100000"/>
                        </a:lnSpc>
                      </a:pPr>
                      <a:r>
                        <a:rPr kumimoji="1" lang="ja-JP" altLang="en-US" sz="1200" b="1" dirty="0" smtClean="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rPr>
                        <a:t>目標項目</a:t>
                      </a:r>
                      <a:endParaRPr kumimoji="1" lang="ja-JP" altLang="en-US" sz="1200" b="1" dirty="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solidFill>
                      <a:srgbClr val="3366FF"/>
                    </a:solidFill>
                  </a:tcPr>
                </a:tc>
                <a:tc>
                  <a:txBody>
                    <a:bodyPr/>
                    <a:lstStyle/>
                    <a:p>
                      <a:pPr algn="ctr">
                        <a:lnSpc>
                          <a:spcPct val="100000"/>
                        </a:lnSpc>
                      </a:pPr>
                      <a:r>
                        <a:rPr kumimoji="1" lang="ja-JP" altLang="en-US" sz="1200" b="1" dirty="0" smtClean="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rPr>
                        <a:t>把握頻度</a:t>
                      </a:r>
                      <a:endParaRPr kumimoji="1" lang="ja-JP" altLang="en-US" sz="1200" b="1" dirty="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solidFill>
                      <a:srgbClr val="3366FF"/>
                    </a:solidFill>
                  </a:tcPr>
                </a:tc>
                <a:tc>
                  <a:txBody>
                    <a:bodyPr/>
                    <a:lstStyle/>
                    <a:p>
                      <a:pPr algn="ctr">
                        <a:lnSpc>
                          <a:spcPct val="100000"/>
                        </a:lnSpc>
                      </a:pPr>
                      <a:r>
                        <a:rPr kumimoji="1" lang="ja-JP" altLang="en-US" sz="1200" b="1" dirty="0" smtClean="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rPr>
                        <a:t>出典</a:t>
                      </a:r>
                      <a:endParaRPr kumimoji="1" lang="ja-JP" altLang="en-US" sz="1200" b="1" dirty="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solidFill>
                      <a:srgbClr val="3366FF"/>
                    </a:solidFill>
                  </a:tcPr>
                </a:tc>
                <a:tc>
                  <a:txBody>
                    <a:bodyPr/>
                    <a:lstStyle/>
                    <a:p>
                      <a:pPr algn="ctr">
                        <a:lnSpc>
                          <a:spcPct val="100000"/>
                        </a:lnSpc>
                      </a:pPr>
                      <a:r>
                        <a:rPr kumimoji="1" lang="ja-JP" altLang="en-US" sz="1200" b="1" dirty="0" smtClean="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rPr>
                        <a:t>計画策定時</a:t>
                      </a:r>
                      <a:endParaRPr kumimoji="1" lang="ja-JP" altLang="en-US" sz="1200" b="1" dirty="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solidFill>
                      <a:srgbClr val="3366FF"/>
                    </a:solidFill>
                  </a:tcPr>
                </a:tc>
                <a:tc>
                  <a:txBody>
                    <a:bodyPr/>
                    <a:lstStyle/>
                    <a:p>
                      <a:pPr algn="ctr">
                        <a:lnSpc>
                          <a:spcPct val="100000"/>
                        </a:lnSpc>
                      </a:pPr>
                      <a:r>
                        <a:rPr kumimoji="1" lang="ja-JP" altLang="en-US" sz="1200" b="1" dirty="0" smtClean="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rPr>
                        <a:t>現在の状況</a:t>
                      </a:r>
                      <a:endParaRPr kumimoji="1" lang="ja-JP" altLang="en-US" sz="1200" b="1" dirty="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solidFill>
                      <a:srgbClr val="3366FF"/>
                    </a:solidFill>
                  </a:tcPr>
                </a:tc>
                <a:tc>
                  <a:txBody>
                    <a:bodyPr/>
                    <a:lstStyle/>
                    <a:p>
                      <a:pPr algn="ctr">
                        <a:lnSpc>
                          <a:spcPct val="100000"/>
                        </a:lnSpc>
                      </a:pPr>
                      <a:r>
                        <a:rPr kumimoji="1" lang="en-US" altLang="ja-JP" sz="1200" b="1" dirty="0" smtClean="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rPr>
                        <a:t>2023</a:t>
                      </a:r>
                      <a:r>
                        <a:rPr kumimoji="1" lang="ja-JP" altLang="en-US" sz="1200" b="1" dirty="0" smtClean="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rPr>
                        <a:t>年度</a:t>
                      </a:r>
                      <a:endParaRPr kumimoji="1" lang="en-US" altLang="ja-JP" sz="1200" b="1" dirty="0" smtClean="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pPr>
                      <a:r>
                        <a:rPr kumimoji="1" lang="ja-JP" altLang="en-US" sz="1200" b="1" dirty="0" smtClean="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rPr>
                        <a:t>目標</a:t>
                      </a:r>
                      <a:endParaRPr kumimoji="1" lang="ja-JP" altLang="en-US" sz="1200" b="1" dirty="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solidFill>
                      <a:srgbClr val="3366FF"/>
                    </a:solidFill>
                  </a:tcPr>
                </a:tc>
                <a:extLst>
                  <a:ext uri="{0D108BD9-81ED-4DB2-BD59-A6C34878D82A}">
                    <a16:rowId xmlns:a16="http://schemas.microsoft.com/office/drawing/2014/main" val="10000"/>
                  </a:ext>
                </a:extLst>
              </a:tr>
              <a:tr h="806779">
                <a:tc>
                  <a:txBody>
                    <a:bodyPr/>
                    <a:lstStyle/>
                    <a:p>
                      <a:pPr>
                        <a:lnSpc>
                          <a:spcPct val="100000"/>
                        </a:lnSpc>
                      </a:pPr>
                      <a:r>
                        <a:rPr kumimoji="1" lang="ja-JP" altLang="en-US"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大阪府の健康寿命（男性</a:t>
                      </a:r>
                      <a:r>
                        <a:rPr kumimoji="1" lang="en-US" altLang="ja-JP"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a:t>
                      </a:r>
                      <a:r>
                        <a:rPr kumimoji="1" lang="ja-JP" altLang="en-US"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女性）</a:t>
                      </a:r>
                      <a:endParaRPr kumimoji="1" lang="en-US" altLang="ja-JP"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kumimoji="1" lang="ja-JP" altLang="en-US"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（日常生活に制限のない期間）</a:t>
                      </a:r>
                    </a:p>
                  </a:txBody>
                  <a:tcPr marL="66462" marR="66462" marT="33231" marB="33231" anchor="ctr"/>
                </a:tc>
                <a:tc>
                  <a:txBody>
                    <a:bodyPr/>
                    <a:lstStyle/>
                    <a:p>
                      <a:pPr>
                        <a:lnSpc>
                          <a:spcPct val="100000"/>
                        </a:lnSpc>
                      </a:pPr>
                      <a:r>
                        <a:rPr kumimoji="1" lang="en-US" altLang="ja-JP"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3</a:t>
                      </a:r>
                      <a:r>
                        <a:rPr kumimoji="1" lang="ja-JP" altLang="en-US"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年毎</a:t>
                      </a:r>
                      <a:endParaRPr kumimoji="1" lang="ja-JP" altLang="en-US"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tc>
                  <a:txBody>
                    <a:bodyPr/>
                    <a:lstStyle/>
                    <a:p>
                      <a:pPr>
                        <a:lnSpc>
                          <a:spcPct val="100000"/>
                        </a:lnSpc>
                      </a:pPr>
                      <a:r>
                        <a:rPr kumimoji="1" lang="zh-TW" altLang="en-US"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厚労科研報告書</a:t>
                      </a:r>
                      <a:endParaRPr kumimoji="1" lang="ja-JP" altLang="en-US" sz="1000" b="1"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3231" marR="33231" marT="33231" marB="33231" anchor="ctr"/>
                </a:tc>
                <a:tc>
                  <a:txBody>
                    <a:bodyPr/>
                    <a:lstStyle/>
                    <a:p>
                      <a:pPr algn="ctr">
                        <a:lnSpc>
                          <a:spcPct val="100000"/>
                        </a:lnSpc>
                      </a:pPr>
                      <a:r>
                        <a:rPr kumimoji="1" lang="en-US" altLang="ja-JP"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70.46</a:t>
                      </a:r>
                      <a:r>
                        <a:rPr kumimoji="1" lang="ja-JP" altLang="en-US"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歳</a:t>
                      </a:r>
                      <a:r>
                        <a:rPr kumimoji="1" lang="en-US" altLang="ja-JP"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/72.49</a:t>
                      </a:r>
                      <a:r>
                        <a:rPr kumimoji="1" lang="ja-JP" altLang="en-US"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歳</a:t>
                      </a:r>
                      <a:endParaRPr kumimoji="1" lang="en-US" altLang="ja-JP"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pPr>
                      <a:r>
                        <a:rPr kumimoji="1" lang="ja-JP" altLang="en-US"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a:t>
                      </a:r>
                      <a:r>
                        <a:rPr kumimoji="1" lang="en-US" altLang="ja-JP"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H25</a:t>
                      </a:r>
                      <a:r>
                        <a:rPr kumimoji="1" lang="ja-JP" altLang="en-US"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a:t>
                      </a:r>
                    </a:p>
                  </a:txBody>
                  <a:tcPr marL="66462" marR="66462" marT="33231" marB="33231" anchor="ctr"/>
                </a:tc>
                <a:tc>
                  <a:txBody>
                    <a:bodyPr/>
                    <a:lstStyle/>
                    <a:p>
                      <a:pPr algn="ctr">
                        <a:lnSpc>
                          <a:spcPct val="100000"/>
                        </a:lnSpc>
                      </a:pPr>
                      <a:r>
                        <a:rPr kumimoji="1" lang="en-US" altLang="ja-JP"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71.88</a:t>
                      </a:r>
                      <a:r>
                        <a:rPr kumimoji="1" lang="ja-JP" altLang="en-US"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歳</a:t>
                      </a:r>
                      <a:r>
                        <a:rPr kumimoji="1" lang="en-US" altLang="ja-JP"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/74.78</a:t>
                      </a:r>
                      <a:r>
                        <a:rPr kumimoji="1" lang="ja-JP" altLang="en-US"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歳</a:t>
                      </a:r>
                      <a:endParaRPr kumimoji="1" lang="en-US" altLang="ja-JP"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pPr>
                      <a:r>
                        <a:rPr kumimoji="1" lang="ja-JP" altLang="en-US"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a:t>
                      </a:r>
                      <a:r>
                        <a:rPr kumimoji="1" lang="en-US" altLang="ja-JP"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R1</a:t>
                      </a:r>
                      <a:r>
                        <a:rPr kumimoji="1" lang="ja-JP" altLang="en-US"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a:t>
                      </a:r>
                    </a:p>
                  </a:txBody>
                  <a:tcPr marL="66462" marR="66462" marT="33231" marB="33231" anchor="ctr"/>
                </a:tc>
                <a:tc>
                  <a:txBody>
                    <a:bodyPr/>
                    <a:lstStyle/>
                    <a:p>
                      <a:pPr algn="ctr">
                        <a:lnSpc>
                          <a:spcPct val="100000"/>
                        </a:lnSpc>
                      </a:pPr>
                      <a:r>
                        <a:rPr kumimoji="1" lang="en-US" altLang="ja-JP"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H25</a:t>
                      </a:r>
                      <a:r>
                        <a:rPr kumimoji="1" lang="ja-JP" altLang="en-US"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比</a:t>
                      </a:r>
                      <a:endParaRPr kumimoji="1" lang="en-US" altLang="ja-JP" sz="1200" b="1" baseline="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pPr>
                      <a:r>
                        <a:rPr kumimoji="1" lang="en-US" altLang="ja-JP"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2</a:t>
                      </a:r>
                      <a:r>
                        <a:rPr kumimoji="1" lang="ja-JP" altLang="en-US"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歳以上延伸</a:t>
                      </a:r>
                      <a:endParaRPr kumimoji="1" lang="ja-JP" altLang="en-US"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extLst>
                  <a:ext uri="{0D108BD9-81ED-4DB2-BD59-A6C34878D82A}">
                    <a16:rowId xmlns:a16="http://schemas.microsoft.com/office/drawing/2014/main" val="10001"/>
                  </a:ext>
                </a:extLst>
              </a:tr>
              <a:tr h="636375">
                <a:tc>
                  <a:txBody>
                    <a:bodyPr/>
                    <a:lstStyle/>
                    <a:p>
                      <a:pPr algn="l">
                        <a:lnSpc>
                          <a:spcPct val="100000"/>
                        </a:lnSpc>
                        <a:spcAft>
                          <a:spcPts val="0"/>
                        </a:spcAft>
                      </a:pP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府内市町村の健康寿命の</a:t>
                      </a: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差</a:t>
                      </a:r>
                      <a:endParaRPr lang="en-US" alt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男性</a:t>
                      </a: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女性</a:t>
                      </a: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en-US" alt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日常生活動作が自立している期間）</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tc>
                  <a:txBody>
                    <a:bodyPr/>
                    <a:lstStyle/>
                    <a:p>
                      <a:pPr>
                        <a:lnSpc>
                          <a:spcPct val="100000"/>
                        </a:lnSpc>
                      </a:pPr>
                      <a:r>
                        <a:rPr lang="ja-JP" altLang="en-US"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毎年</a:t>
                      </a:r>
                      <a:endParaRPr lang="ja-JP" altLang="en-US"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tc>
                  <a:txBody>
                    <a:bodyPr/>
                    <a:lstStyle/>
                    <a:p>
                      <a:pPr>
                        <a:lnSpc>
                          <a:spcPct val="100000"/>
                        </a:lnSpc>
                      </a:pPr>
                      <a:r>
                        <a:rPr lang="ja-JP" altLang="en-US"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大阪府調べ</a:t>
                      </a:r>
                      <a:endParaRPr lang="ja-JP" altLang="en-US" sz="1000" b="1"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3231" marR="33231" marT="33231" marB="33231" anchor="ctr"/>
                </a:tc>
                <a:tc>
                  <a:txBody>
                    <a:bodyPr/>
                    <a:lstStyle/>
                    <a:p>
                      <a:pPr algn="ctr">
                        <a:lnSpc>
                          <a:spcPct val="100000"/>
                        </a:lnSpc>
                        <a:spcAft>
                          <a:spcPts val="0"/>
                        </a:spcAft>
                      </a:pPr>
                      <a:r>
                        <a:rPr lang="en-US"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4.6/4.0</a:t>
                      </a: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H27</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tc>
                  <a:txBody>
                    <a:bodyPr/>
                    <a:lstStyle/>
                    <a:p>
                      <a:pPr algn="ctr">
                        <a:lnSpc>
                          <a:spcPct val="100000"/>
                        </a:lnSpc>
                        <a:spcAft>
                          <a:spcPts val="0"/>
                        </a:spcAft>
                      </a:pPr>
                      <a:r>
                        <a:rPr lang="en-US" altLang="ja-JP" sz="1200" b="1" kern="100" dirty="0" smtClean="0">
                          <a:solidFill>
                            <a:srgbClr val="FF0000"/>
                          </a:solidFill>
                          <a:effectLst/>
                          <a:latin typeface="游ゴシック" panose="020B0400000000000000" pitchFamily="50" charset="-128"/>
                          <a:ea typeface="游ゴシック" panose="020B0400000000000000" pitchFamily="50" charset="-128"/>
                          <a:cs typeface="メイリオ" panose="020B0604030504040204" pitchFamily="50" charset="-128"/>
                        </a:rPr>
                        <a:t>5.3/4.3</a:t>
                      </a:r>
                      <a:r>
                        <a:rPr lang="ja-JP" altLang="en-US" sz="1200" b="1" kern="100" dirty="0" smtClean="0">
                          <a:solidFill>
                            <a:srgbClr val="FF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altLang="ja-JP" sz="1200" b="1" kern="100" dirty="0" smtClean="0">
                          <a:solidFill>
                            <a:srgbClr val="FF0000"/>
                          </a:solidFill>
                          <a:effectLst/>
                          <a:latin typeface="游ゴシック" panose="020B0400000000000000" pitchFamily="50" charset="-128"/>
                          <a:ea typeface="游ゴシック" panose="020B0400000000000000" pitchFamily="50" charset="-128"/>
                          <a:cs typeface="メイリオ" panose="020B0604030504040204" pitchFamily="50" charset="-128"/>
                        </a:rPr>
                        <a:t>R2</a:t>
                      </a:r>
                      <a:r>
                        <a:rPr lang="ja-JP" altLang="en-US" sz="1200" b="1" kern="100" dirty="0" smtClean="0">
                          <a:solidFill>
                            <a:srgbClr val="FF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p>
                  </a:txBody>
                  <a:tcPr marL="66462" marR="66462" marT="33231" marB="33231" anchor="ctr"/>
                </a:tc>
                <a:tc>
                  <a:txBody>
                    <a:bodyPr/>
                    <a:lstStyle/>
                    <a:p>
                      <a:pPr algn="ctr">
                        <a:lnSpc>
                          <a:spcPct val="100000"/>
                        </a:lnSpc>
                        <a:spcAft>
                          <a:spcPts val="0"/>
                        </a:spcAft>
                      </a:pP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縮小</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extLst>
                  <a:ext uri="{0D108BD9-81ED-4DB2-BD59-A6C34878D82A}">
                    <a16:rowId xmlns:a16="http://schemas.microsoft.com/office/drawing/2014/main" val="10002"/>
                  </a:ext>
                </a:extLst>
              </a:tr>
              <a:tr h="699444">
                <a:tc>
                  <a:txBody>
                    <a:bodyPr/>
                    <a:lstStyle/>
                    <a:p>
                      <a:pPr algn="l">
                        <a:lnSpc>
                          <a:spcPct val="100000"/>
                        </a:lnSpc>
                        <a:spcAft>
                          <a:spcPts val="0"/>
                        </a:spcAft>
                      </a:pP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がんの年齢調整</a:t>
                      </a: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死亡率</a:t>
                      </a:r>
                      <a:endParaRPr lang="en-US" alt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75</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歳未満</a:t>
                      </a: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人口</a:t>
                      </a: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10</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万対</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tc>
                  <a:txBody>
                    <a:bodyPr/>
                    <a:lstStyle/>
                    <a:p>
                      <a:pPr>
                        <a:lnSpc>
                          <a:spcPct val="100000"/>
                        </a:lnSpc>
                      </a:pPr>
                      <a:r>
                        <a:rPr lang="ja-JP" altLang="en-US"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毎年</a:t>
                      </a:r>
                      <a:endParaRPr lang="ja-JP" altLang="en-US"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tc>
                  <a:txBody>
                    <a:bodyPr/>
                    <a:lstStyle/>
                    <a:p>
                      <a:pPr>
                        <a:lnSpc>
                          <a:spcPct val="100000"/>
                        </a:lnSpc>
                      </a:pPr>
                      <a:r>
                        <a:rPr lang="ja-JP" altLang="en-US"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国立がん研究</a:t>
                      </a:r>
                      <a:endParaRPr lang="en-US" altLang="ja-JP"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lang="ja-JP" altLang="en-US"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センター</a:t>
                      </a:r>
                      <a:endParaRPr lang="en-US" altLang="ja-JP"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lang="ja-JP" altLang="en-US"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「がん登録・統計」</a:t>
                      </a:r>
                      <a:endParaRPr lang="ja-JP" altLang="en-US" sz="1000" b="1"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3231" marR="33231" marT="33231" marB="33231" anchor="ctr"/>
                </a:tc>
                <a:tc>
                  <a:txBody>
                    <a:bodyPr/>
                    <a:lstStyle/>
                    <a:p>
                      <a:pPr algn="ctr">
                        <a:lnSpc>
                          <a:spcPct val="100000"/>
                        </a:lnSpc>
                        <a:spcAft>
                          <a:spcPts val="0"/>
                        </a:spcAft>
                      </a:pP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79.9</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H29</a:t>
                      </a: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en-US" alt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050" b="1" kern="100" dirty="0" smtClean="0">
                          <a:solidFill>
                            <a:schemeClr val="tx1"/>
                          </a:solidFill>
                          <a:effectLst/>
                          <a:latin typeface="游ゴシック" panose="020B0400000000000000" pitchFamily="50" charset="-128"/>
                          <a:ea typeface="+mn-ea"/>
                          <a:cs typeface="メイリオ" panose="020B0604030504040204" pitchFamily="50" charset="-128"/>
                        </a:rPr>
                        <a:t>※</a:t>
                      </a:r>
                      <a:r>
                        <a:rPr lang="ja-JP" altLang="en-US" sz="1050" b="1" kern="100" dirty="0" smtClean="0">
                          <a:solidFill>
                            <a:schemeClr val="tx1"/>
                          </a:solidFill>
                          <a:effectLst/>
                          <a:latin typeface="游ゴシック" panose="020B0400000000000000" pitchFamily="50" charset="-128"/>
                          <a:ea typeface="+mn-ea"/>
                          <a:cs typeface="メイリオ" panose="020B0604030504040204" pitchFamily="50" charset="-128"/>
                        </a:rPr>
                        <a:t>策定時は速報値</a:t>
                      </a:r>
                      <a:endParaRPr lang="ja-JP" altLang="ja-JP" sz="1050" b="1" kern="100" dirty="0" smtClean="0">
                        <a:solidFill>
                          <a:schemeClr val="tx1"/>
                        </a:solidFill>
                        <a:effectLst/>
                        <a:latin typeface="游ゴシック" panose="020B0400000000000000" pitchFamily="50" charset="-128"/>
                        <a:ea typeface="+mn-ea"/>
                        <a:cs typeface="メイリオ" panose="020B0604030504040204" pitchFamily="50" charset="-128"/>
                      </a:endParaRPr>
                    </a:p>
                  </a:txBody>
                  <a:tcPr marL="66462" marR="66462" marT="33231" marB="33231" anchor="ctr"/>
                </a:tc>
                <a:tc>
                  <a:txBody>
                    <a:bodyPr/>
                    <a:lstStyle/>
                    <a:p>
                      <a:pPr algn="ctr">
                        <a:lnSpc>
                          <a:spcPct val="100000"/>
                        </a:lnSpc>
                        <a:spcAft>
                          <a:spcPts val="0"/>
                        </a:spcAft>
                      </a:pPr>
                      <a:r>
                        <a:rPr lang="en-US" altLang="ja-JP" sz="1200" b="1" kern="100" dirty="0" smtClean="0">
                          <a:solidFill>
                            <a:srgbClr val="FF0000"/>
                          </a:solidFill>
                          <a:effectLst/>
                          <a:latin typeface="游ゴシック" panose="020B0400000000000000" pitchFamily="50" charset="-128"/>
                          <a:ea typeface="+mn-ea"/>
                          <a:cs typeface="メイリオ" panose="020B0604030504040204" pitchFamily="50" charset="-128"/>
                        </a:rPr>
                        <a:t>71.5</a:t>
                      </a:r>
                      <a:r>
                        <a:rPr lang="ja-JP" altLang="en-US" sz="1200" b="1" kern="100" dirty="0" smtClean="0">
                          <a:solidFill>
                            <a:srgbClr val="FF0000"/>
                          </a:solidFill>
                          <a:effectLst/>
                          <a:latin typeface="游ゴシック" panose="020B0400000000000000" pitchFamily="50" charset="-128"/>
                          <a:ea typeface="+mn-ea"/>
                          <a:cs typeface="メイリオ" panose="020B0604030504040204" pitchFamily="50" charset="-128"/>
                        </a:rPr>
                        <a:t>（</a:t>
                      </a:r>
                      <a:r>
                        <a:rPr lang="en-US" altLang="ja-JP" sz="1200" b="1" kern="100" dirty="0" smtClean="0">
                          <a:solidFill>
                            <a:srgbClr val="FF0000"/>
                          </a:solidFill>
                          <a:effectLst/>
                          <a:latin typeface="游ゴシック" panose="020B0400000000000000" pitchFamily="50" charset="-128"/>
                          <a:ea typeface="+mn-ea"/>
                          <a:cs typeface="メイリオ" panose="020B0604030504040204" pitchFamily="50" charset="-128"/>
                        </a:rPr>
                        <a:t>R3</a:t>
                      </a:r>
                      <a:r>
                        <a:rPr lang="ja-JP" altLang="en-US" sz="1200" b="1" kern="100" dirty="0" smtClean="0">
                          <a:solidFill>
                            <a:srgbClr val="FF0000"/>
                          </a:solidFill>
                          <a:effectLst/>
                          <a:latin typeface="游ゴシック" panose="020B0400000000000000" pitchFamily="50" charset="-128"/>
                          <a:ea typeface="+mn-ea"/>
                          <a:cs typeface="メイリオ" panose="020B0604030504040204" pitchFamily="50" charset="-128"/>
                        </a:rPr>
                        <a:t>）</a:t>
                      </a:r>
                      <a:endParaRPr lang="en-US" altLang="ja-JP" sz="1200" b="1" kern="100" dirty="0" smtClean="0">
                        <a:solidFill>
                          <a:srgbClr val="FF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tc>
                  <a:txBody>
                    <a:bodyPr/>
                    <a:lstStyle/>
                    <a:p>
                      <a:pPr algn="ctr">
                        <a:lnSpc>
                          <a:spcPct val="100000"/>
                        </a:lnSpc>
                        <a:spcAft>
                          <a:spcPts val="0"/>
                        </a:spcAft>
                      </a:pP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72.3</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spcAft>
                          <a:spcPts val="0"/>
                        </a:spcAft>
                      </a:pP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10</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年後</a:t>
                      </a: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に</a:t>
                      </a:r>
                      <a:endParaRPr lang="en-US" alt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spcAft>
                          <a:spcPts val="0"/>
                        </a:spcAft>
                      </a:pPr>
                      <a:r>
                        <a:rPr lang="en-US"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66.9</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extLst>
                  <a:ext uri="{0D108BD9-81ED-4DB2-BD59-A6C34878D82A}">
                    <a16:rowId xmlns:a16="http://schemas.microsoft.com/office/drawing/2014/main" val="10003"/>
                  </a:ext>
                </a:extLst>
              </a:tr>
              <a:tr h="447170">
                <a:tc>
                  <a:txBody>
                    <a:bodyPr/>
                    <a:lstStyle/>
                    <a:p>
                      <a:pPr algn="l">
                        <a:lnSpc>
                          <a:spcPct val="100000"/>
                        </a:lnSpc>
                        <a:spcAft>
                          <a:spcPts val="0"/>
                        </a:spcAft>
                      </a:pP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心疾患の年齢調整</a:t>
                      </a: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死亡率</a:t>
                      </a:r>
                      <a:endParaRPr lang="en-US" alt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男性</a:t>
                      </a: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女性</a:t>
                      </a: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人口</a:t>
                      </a: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10</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万対</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tc>
                  <a:txBody>
                    <a:bodyPr/>
                    <a:lstStyle/>
                    <a:p>
                      <a:pPr>
                        <a:lnSpc>
                          <a:spcPct val="100000"/>
                        </a:lnSpc>
                      </a:pPr>
                      <a:r>
                        <a:rPr lang="en-US" altLang="ja-JP"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5</a:t>
                      </a:r>
                      <a:r>
                        <a:rPr lang="ja-JP" altLang="en-US"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年毎</a:t>
                      </a:r>
                      <a:endParaRPr lang="ja-JP" altLang="en-US"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tc>
                  <a:txBody>
                    <a:bodyPr/>
                    <a:lstStyle/>
                    <a:p>
                      <a:pPr>
                        <a:lnSpc>
                          <a:spcPct val="100000"/>
                        </a:lnSpc>
                      </a:pPr>
                      <a:r>
                        <a:rPr lang="zh-TW" altLang="en-US"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人口動態統計</a:t>
                      </a:r>
                      <a:endParaRPr lang="en-US" altLang="zh-TW"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lang="zh-TW" altLang="en-US"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特殊報告</a:t>
                      </a:r>
                      <a:endParaRPr lang="ja-JP" altLang="en-US" sz="1000" b="1"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3231" marR="33231" marT="33231" marB="33231" anchor="ctr"/>
                </a:tc>
                <a:tc>
                  <a:txBody>
                    <a:bodyPr/>
                    <a:lstStyle/>
                    <a:p>
                      <a:pPr algn="ctr">
                        <a:lnSpc>
                          <a:spcPct val="100000"/>
                        </a:lnSpc>
                        <a:spcAft>
                          <a:spcPts val="0"/>
                        </a:spcAft>
                      </a:pPr>
                      <a:r>
                        <a:rPr lang="en-US"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72.9/37.6</a:t>
                      </a:r>
                    </a:p>
                    <a:p>
                      <a:pPr algn="ctr">
                        <a:lnSpc>
                          <a:spcPct val="100000"/>
                        </a:lnSpc>
                        <a:spcAft>
                          <a:spcPts val="0"/>
                        </a:spcAft>
                      </a:pP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H27</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tc>
                  <a:txBody>
                    <a:bodyPr/>
                    <a:lstStyle/>
                    <a:p>
                      <a:pPr algn="ctr">
                        <a:lnSpc>
                          <a:spcPct val="100000"/>
                        </a:lnSpc>
                        <a:spcAft>
                          <a:spcPts val="0"/>
                        </a:spcAft>
                      </a:pPr>
                      <a:r>
                        <a:rPr lang="ja-JP" altLang="en-US" sz="1200" b="1" kern="100" dirty="0" err="1"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ー</a:t>
                      </a:r>
                      <a:r>
                        <a:rPr lang="ja-JP" altLang="en-US" sz="1200" b="1" kern="10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altLang="ja-JP" sz="1200" b="1" kern="10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altLang="en-US" sz="1200" b="1" kern="10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tc>
                  <a:txBody>
                    <a:bodyPr/>
                    <a:lstStyle/>
                    <a:p>
                      <a:pPr algn="ctr">
                        <a:lnSpc>
                          <a:spcPct val="100000"/>
                        </a:lnSpc>
                        <a:spcAft>
                          <a:spcPts val="0"/>
                        </a:spcAft>
                      </a:pPr>
                      <a:r>
                        <a:rPr lang="en-US"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67.6/33.1</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extLst>
                  <a:ext uri="{0D108BD9-81ED-4DB2-BD59-A6C34878D82A}">
                    <a16:rowId xmlns:a16="http://schemas.microsoft.com/office/drawing/2014/main" val="10004"/>
                  </a:ext>
                </a:extLst>
              </a:tr>
              <a:tr h="447170">
                <a:tc>
                  <a:txBody>
                    <a:bodyPr/>
                    <a:lstStyle/>
                    <a:p>
                      <a:pPr algn="l">
                        <a:lnSpc>
                          <a:spcPct val="100000"/>
                        </a:lnSpc>
                        <a:spcAft>
                          <a:spcPts val="0"/>
                        </a:spcAft>
                      </a:pP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脳血管疾患の年齢調整</a:t>
                      </a: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死亡率</a:t>
                      </a:r>
                      <a:endParaRPr lang="en-US" alt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男性</a:t>
                      </a: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女性</a:t>
                      </a: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人口</a:t>
                      </a: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10</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万対</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tc>
                  <a:txBody>
                    <a:bodyPr/>
                    <a:lstStyle/>
                    <a:p>
                      <a:pPr>
                        <a:lnSpc>
                          <a:spcPct val="100000"/>
                        </a:lnSpc>
                      </a:pPr>
                      <a:r>
                        <a:rPr lang="en-US" altLang="ja-JP"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5</a:t>
                      </a:r>
                      <a:r>
                        <a:rPr lang="ja-JP" altLang="en-US"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年毎</a:t>
                      </a:r>
                      <a:endParaRPr lang="ja-JP" altLang="en-US"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tc>
                  <a:txBody>
                    <a:bodyPr/>
                    <a:lstStyle/>
                    <a:p>
                      <a:pPr>
                        <a:lnSpc>
                          <a:spcPct val="100000"/>
                        </a:lnSpc>
                      </a:pPr>
                      <a:r>
                        <a:rPr lang="zh-TW" altLang="en-US"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人口動態統計</a:t>
                      </a:r>
                      <a:endParaRPr lang="en-US" altLang="zh-TW"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lang="zh-TW" altLang="en-US"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特殊報告</a:t>
                      </a:r>
                      <a:endParaRPr lang="ja-JP" altLang="en-US" sz="1000" b="1"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3231" marR="33231" marT="33231" marB="33231" anchor="ctr"/>
                </a:tc>
                <a:tc>
                  <a:txBody>
                    <a:bodyPr/>
                    <a:lstStyle/>
                    <a:p>
                      <a:pPr algn="ctr">
                        <a:lnSpc>
                          <a:spcPct val="100000"/>
                        </a:lnSpc>
                        <a:spcAft>
                          <a:spcPts val="0"/>
                        </a:spcAft>
                      </a:pPr>
                      <a:r>
                        <a:rPr lang="en-US"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33.2/16.6</a:t>
                      </a:r>
                    </a:p>
                    <a:p>
                      <a:pPr algn="ctr">
                        <a:lnSpc>
                          <a:spcPct val="100000"/>
                        </a:lnSpc>
                        <a:spcAft>
                          <a:spcPts val="0"/>
                        </a:spcAft>
                      </a:pP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H27</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tc>
                  <a:txBody>
                    <a:bodyPr/>
                    <a:lstStyle/>
                    <a:p>
                      <a:pPr algn="ctr">
                        <a:lnSpc>
                          <a:spcPct val="100000"/>
                        </a:lnSpc>
                        <a:spcAft>
                          <a:spcPts val="0"/>
                        </a:spcAft>
                      </a:pPr>
                      <a:r>
                        <a:rPr lang="ja-JP" altLang="en-US" sz="1200" b="1" kern="100" dirty="0" err="1" smtClean="0">
                          <a:solidFill>
                            <a:schemeClr val="tx1"/>
                          </a:solidFill>
                          <a:effectLst/>
                          <a:latin typeface="游ゴシック" panose="020B0400000000000000" pitchFamily="50" charset="-128"/>
                          <a:ea typeface="+mn-ea"/>
                          <a:cs typeface="メイリオ" panose="020B0604030504040204" pitchFamily="50" charset="-128"/>
                        </a:rPr>
                        <a:t>ー</a:t>
                      </a:r>
                      <a:r>
                        <a:rPr lang="ja-JP" altLang="en-US" sz="1200" b="1" kern="100" dirty="0" smtClean="0">
                          <a:solidFill>
                            <a:schemeClr val="tx1"/>
                          </a:solidFill>
                          <a:effectLst/>
                          <a:latin typeface="游ゴシック" panose="020B0400000000000000" pitchFamily="50" charset="-128"/>
                          <a:ea typeface="+mn-ea"/>
                          <a:cs typeface="メイリオ" panose="020B0604030504040204" pitchFamily="50" charset="-128"/>
                        </a:rPr>
                        <a:t>（</a:t>
                      </a:r>
                      <a:r>
                        <a:rPr lang="en-US" altLang="ja-JP" sz="1200" b="1" kern="100" dirty="0" smtClean="0">
                          <a:solidFill>
                            <a:schemeClr val="tx1"/>
                          </a:solidFill>
                          <a:effectLst/>
                          <a:latin typeface="游ゴシック" panose="020B0400000000000000" pitchFamily="50" charset="-128"/>
                          <a:ea typeface="+mn-ea"/>
                          <a:cs typeface="メイリオ" panose="020B0604030504040204" pitchFamily="50" charset="-128"/>
                        </a:rPr>
                        <a:t>※</a:t>
                      </a:r>
                      <a:r>
                        <a:rPr lang="ja-JP" altLang="en-US" sz="1200" b="1" kern="100" dirty="0" smtClean="0">
                          <a:solidFill>
                            <a:schemeClr val="tx1"/>
                          </a:solidFill>
                          <a:effectLst/>
                          <a:latin typeface="游ゴシック" panose="020B0400000000000000" pitchFamily="50" charset="-128"/>
                          <a:ea typeface="+mn-ea"/>
                          <a:cs typeface="メイリオ" panose="020B0604030504040204" pitchFamily="50" charset="-128"/>
                        </a:rPr>
                        <a:t>）</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tc>
                  <a:txBody>
                    <a:bodyPr/>
                    <a:lstStyle/>
                    <a:p>
                      <a:pPr algn="ctr">
                        <a:lnSpc>
                          <a:spcPct val="100000"/>
                        </a:lnSpc>
                        <a:spcAft>
                          <a:spcPts val="0"/>
                        </a:spcAft>
                      </a:pP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26.5/12.0</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extLst>
                  <a:ext uri="{0D108BD9-81ED-4DB2-BD59-A6C34878D82A}">
                    <a16:rowId xmlns:a16="http://schemas.microsoft.com/office/drawing/2014/main" val="10005"/>
                  </a:ext>
                </a:extLst>
              </a:tr>
              <a:tr h="806779">
                <a:tc>
                  <a:txBody>
                    <a:bodyPr/>
                    <a:lstStyle/>
                    <a:p>
                      <a:pPr algn="l">
                        <a:lnSpc>
                          <a:spcPct val="100000"/>
                        </a:lnSpc>
                        <a:spcAft>
                          <a:spcPts val="0"/>
                        </a:spcAft>
                      </a:pP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メタボリックシンドローム</a:t>
                      </a: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の</a:t>
                      </a:r>
                      <a:endParaRPr lang="en-US" alt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該当者及び予備群の減少率</a:t>
                      </a:r>
                      <a:endParaRPr lang="en-US" alt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05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05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特定保健指導の対象者の減少率をいう。）</a:t>
                      </a:r>
                      <a:endParaRPr lang="ja-JP" sz="105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tc>
                  <a:txBody>
                    <a:bodyPr/>
                    <a:lstStyle/>
                    <a:p>
                      <a:pPr>
                        <a:lnSpc>
                          <a:spcPct val="100000"/>
                        </a:lnSpc>
                      </a:pPr>
                      <a:r>
                        <a:rPr lang="ja-JP" altLang="en-US"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毎年</a:t>
                      </a:r>
                      <a:endParaRPr lang="en-US" altLang="ja-JP"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tc>
                  <a:txBody>
                    <a:bodyPr/>
                    <a:lstStyle/>
                    <a:p>
                      <a:pPr>
                        <a:lnSpc>
                          <a:spcPct val="100000"/>
                        </a:lnSpc>
                      </a:pPr>
                      <a:r>
                        <a:rPr lang="zh-TW" altLang="en-US"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特定健診等</a:t>
                      </a:r>
                      <a:endParaRPr lang="en-US" altLang="zh-TW"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lang="zh-TW" altLang="en-US"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実施状況</a:t>
                      </a:r>
                      <a:endParaRPr lang="ja-JP" altLang="en-US" sz="1000" b="1"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3231" marR="33231" marT="33231" marB="33231" anchor="ctr"/>
                </a:tc>
                <a:tc>
                  <a:txBody>
                    <a:bodyPr/>
                    <a:lstStyle/>
                    <a:p>
                      <a:pPr algn="ctr">
                        <a:lnSpc>
                          <a:spcPct val="100000"/>
                        </a:lnSpc>
                        <a:spcAft>
                          <a:spcPts val="0"/>
                        </a:spcAft>
                      </a:pPr>
                      <a:r>
                        <a:rPr lang="ja-JP" sz="1050" b="1" kern="0" spc="-50" baseline="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該当者及び</a:t>
                      </a:r>
                      <a:r>
                        <a:rPr lang="ja-JP" sz="1050" b="1" kern="0" spc="-50" baseline="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予備群の割合</a:t>
                      </a:r>
                      <a:endParaRPr lang="en-US" altLang="ja-JP" sz="1050" b="1" kern="0" spc="-50" baseline="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spcAft>
                          <a:spcPts val="0"/>
                        </a:spcAft>
                      </a:pPr>
                      <a:r>
                        <a:rPr lang="en-US"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13.7%/12.2%</a:t>
                      </a:r>
                    </a:p>
                    <a:p>
                      <a:pPr algn="ctr">
                        <a:lnSpc>
                          <a:spcPct val="100000"/>
                        </a:lnSpc>
                        <a:spcAft>
                          <a:spcPts val="0"/>
                        </a:spcAft>
                      </a:pPr>
                      <a:r>
                        <a:rPr lang="ja-JP" altLang="en-US"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H27</a:t>
                      </a:r>
                      <a:r>
                        <a:rPr lang="ja-JP" altLang="en-US"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en-US" alt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3231" marR="33231" marT="33231" marB="3323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050" b="1" kern="0" spc="-50" baseline="0" dirty="0" smtClean="0">
                          <a:solidFill>
                            <a:schemeClr val="tx1"/>
                          </a:solidFill>
                          <a:effectLst/>
                          <a:latin typeface="游ゴシック" panose="020B0400000000000000" pitchFamily="50" charset="-128"/>
                          <a:ea typeface="+mn-ea"/>
                          <a:cs typeface="メイリオ" panose="020B0604030504040204" pitchFamily="50" charset="-128"/>
                        </a:rPr>
                        <a:t>該当者及び予備群の割合</a:t>
                      </a:r>
                      <a:endParaRPr lang="en-US" altLang="ja-JP" sz="1050" b="1" kern="100" spc="-5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spcAft>
                          <a:spcPts val="0"/>
                        </a:spcAft>
                      </a:pPr>
                      <a:r>
                        <a:rPr lang="en-US" altLang="ja-JP" sz="1200" b="1" kern="100" dirty="0" smtClean="0">
                          <a:solidFill>
                            <a:srgbClr val="FF0000"/>
                          </a:solidFill>
                          <a:effectLst/>
                          <a:latin typeface="游ゴシック" panose="020B0400000000000000" pitchFamily="50" charset="-128"/>
                          <a:ea typeface="游ゴシック" panose="020B0400000000000000" pitchFamily="50" charset="-128"/>
                          <a:cs typeface="メイリオ" panose="020B0604030504040204" pitchFamily="50" charset="-128"/>
                        </a:rPr>
                        <a:t>16.1</a:t>
                      </a:r>
                      <a:r>
                        <a:rPr lang="en-US" altLang="ja-JP" sz="1200" b="1" kern="10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altLang="ja-JP" sz="1200" b="1" kern="100" dirty="0" smtClean="0">
                          <a:solidFill>
                            <a:srgbClr val="FF0000"/>
                          </a:solidFill>
                          <a:effectLst/>
                          <a:latin typeface="游ゴシック" panose="020B0400000000000000" pitchFamily="50" charset="-128"/>
                          <a:ea typeface="游ゴシック" panose="020B0400000000000000" pitchFamily="50" charset="-128"/>
                          <a:cs typeface="メイリオ" panose="020B0604030504040204" pitchFamily="50" charset="-128"/>
                        </a:rPr>
                        <a:t>13.3</a:t>
                      </a:r>
                      <a:r>
                        <a:rPr lang="en-US" altLang="ja-JP" sz="1200" b="1" kern="10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p>
                    <a:p>
                      <a:pPr algn="ctr">
                        <a:lnSpc>
                          <a:spcPct val="100000"/>
                        </a:lnSpc>
                        <a:spcAft>
                          <a:spcPts val="0"/>
                        </a:spcAft>
                      </a:pPr>
                      <a:r>
                        <a:rPr lang="ja-JP" altLang="en-US" sz="1200" b="1" kern="10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減少率</a:t>
                      </a:r>
                      <a:r>
                        <a:rPr lang="ja-JP" altLang="en-US" sz="1200" b="1" kern="100" baseline="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  </a:t>
                      </a:r>
                      <a:r>
                        <a:rPr lang="en-US" altLang="ja-JP" sz="1200" b="1" kern="10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altLang="ja-JP" sz="1200" b="1" kern="100" dirty="0" smtClean="0">
                          <a:solidFill>
                            <a:srgbClr val="FF0000"/>
                          </a:solidFill>
                          <a:effectLst/>
                          <a:latin typeface="游ゴシック" panose="020B0400000000000000" pitchFamily="50" charset="-128"/>
                          <a:ea typeface="游ゴシック" panose="020B0400000000000000" pitchFamily="50" charset="-128"/>
                          <a:cs typeface="メイリオ" panose="020B0604030504040204" pitchFamily="50" charset="-128"/>
                        </a:rPr>
                        <a:t>3.9</a:t>
                      </a:r>
                      <a:r>
                        <a:rPr lang="en-US" altLang="ja-JP" sz="1200" b="1" kern="10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p>
                    <a:p>
                      <a:pPr algn="ctr">
                        <a:lnSpc>
                          <a:spcPct val="100000"/>
                        </a:lnSpc>
                        <a:spcAft>
                          <a:spcPts val="0"/>
                        </a:spcAft>
                      </a:pPr>
                      <a:r>
                        <a:rPr lang="ja-JP" altLang="en-US" sz="1200" b="1" kern="10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altLang="ja-JP" sz="1200" b="1" kern="100" dirty="0" smtClean="0">
                          <a:solidFill>
                            <a:srgbClr val="FF0000"/>
                          </a:solidFill>
                          <a:effectLst/>
                          <a:latin typeface="游ゴシック" panose="020B0400000000000000" pitchFamily="50" charset="-128"/>
                          <a:ea typeface="游ゴシック" panose="020B0400000000000000" pitchFamily="50" charset="-128"/>
                          <a:cs typeface="メイリオ" panose="020B0604030504040204" pitchFamily="50" charset="-128"/>
                        </a:rPr>
                        <a:t>R2</a:t>
                      </a:r>
                      <a:r>
                        <a:rPr lang="ja-JP" altLang="en-US" sz="1200" b="1" kern="10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3231" marR="33231" marT="33231" marB="33231" anchor="ctr"/>
                </a:tc>
                <a:tc>
                  <a:txBody>
                    <a:bodyPr/>
                    <a:lstStyle/>
                    <a:p>
                      <a:pPr algn="ctr">
                        <a:lnSpc>
                          <a:spcPct val="100000"/>
                        </a:lnSpc>
                        <a:spcAft>
                          <a:spcPts val="0"/>
                        </a:spcAft>
                      </a:pPr>
                      <a:r>
                        <a:rPr lang="en-US"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H20</a:t>
                      </a: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比</a:t>
                      </a:r>
                      <a:endParaRPr lang="en-US" alt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spcAft>
                          <a:spcPts val="0"/>
                        </a:spcAft>
                      </a:pPr>
                      <a:r>
                        <a:rPr lang="en-US"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25%</a:t>
                      </a: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以上</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減少</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extLst>
                  <a:ext uri="{0D108BD9-81ED-4DB2-BD59-A6C34878D82A}">
                    <a16:rowId xmlns:a16="http://schemas.microsoft.com/office/drawing/2014/main" val="10006"/>
                  </a:ext>
                </a:extLst>
              </a:tr>
              <a:tr h="569601">
                <a:tc>
                  <a:txBody>
                    <a:bodyPr/>
                    <a:lstStyle/>
                    <a:p>
                      <a:pPr algn="l">
                        <a:lnSpc>
                          <a:spcPct val="100000"/>
                        </a:lnSpc>
                        <a:spcAft>
                          <a:spcPts val="0"/>
                        </a:spcAft>
                      </a:pP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糖尿病性腎症に</a:t>
                      </a: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よる</a:t>
                      </a:r>
                      <a:endParaRPr lang="en-US" alt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年間</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新規透析導入患者数</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tc>
                  <a:txBody>
                    <a:bodyPr/>
                    <a:lstStyle/>
                    <a:p>
                      <a:pPr>
                        <a:lnSpc>
                          <a:spcPct val="100000"/>
                        </a:lnSpc>
                      </a:pPr>
                      <a:r>
                        <a:rPr lang="ja-JP" altLang="en-US"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毎年</a:t>
                      </a:r>
                      <a:endParaRPr lang="ja-JP" altLang="en-US"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tc>
                  <a:txBody>
                    <a:bodyPr/>
                    <a:lstStyle/>
                    <a:p>
                      <a:pPr>
                        <a:lnSpc>
                          <a:spcPct val="100000"/>
                        </a:lnSpc>
                      </a:pPr>
                      <a:r>
                        <a:rPr lang="ja-JP" altLang="en-US"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わが国の慢性</a:t>
                      </a:r>
                      <a:endParaRPr lang="en-US" altLang="ja-JP"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lang="ja-JP" altLang="en-US"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透析療法の現況</a:t>
                      </a:r>
                      <a:endParaRPr lang="en-US" altLang="ja-JP"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lang="en-US" altLang="ja-JP" sz="1000" b="1" spc="0" baseline="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a:t>
                      </a:r>
                      <a:r>
                        <a:rPr lang="ja-JP" altLang="en-US" sz="1000" b="1" spc="0" baseline="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日本透析医学会</a:t>
                      </a:r>
                      <a:r>
                        <a:rPr lang="en-US" altLang="ja-JP" sz="1000" b="1" spc="0" baseline="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a:t>
                      </a:r>
                      <a:endParaRPr lang="ja-JP" altLang="en-US" sz="1000" b="1" spc="0" baseline="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3231" marR="33231" marT="33231" marB="33231" anchor="ctr"/>
                </a:tc>
                <a:tc>
                  <a:txBody>
                    <a:bodyPr/>
                    <a:lstStyle/>
                    <a:p>
                      <a:pPr algn="ctr">
                        <a:lnSpc>
                          <a:spcPct val="100000"/>
                        </a:lnSpc>
                        <a:spcAft>
                          <a:spcPts val="0"/>
                        </a:spcAft>
                      </a:pPr>
                      <a:r>
                        <a:rPr lang="en-US"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1,162</a:t>
                      </a: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人</a:t>
                      </a:r>
                      <a:r>
                        <a:rPr lang="ja-JP" alt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H27</a:t>
                      </a:r>
                      <a:r>
                        <a:rPr lang="ja-JP" altLang="en-US"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tc>
                  <a:txBody>
                    <a:bodyPr/>
                    <a:lstStyle/>
                    <a:p>
                      <a:pPr algn="ctr">
                        <a:lnSpc>
                          <a:spcPct val="100000"/>
                        </a:lnSpc>
                        <a:spcAft>
                          <a:spcPts val="0"/>
                        </a:spcAft>
                      </a:pPr>
                      <a:r>
                        <a:rPr lang="en-US" altLang="ja-JP" sz="1200" b="1" kern="100" dirty="0" smtClean="0">
                          <a:solidFill>
                            <a:srgbClr val="FF0000"/>
                          </a:solidFill>
                          <a:effectLst/>
                          <a:latin typeface="游ゴシック" panose="020B0400000000000000" pitchFamily="50" charset="-128"/>
                          <a:ea typeface="游ゴシック" panose="020B0400000000000000" pitchFamily="50" charset="-128"/>
                          <a:cs typeface="メイリオ" panose="020B0604030504040204" pitchFamily="50" charset="-128"/>
                        </a:rPr>
                        <a:t>1,040</a:t>
                      </a:r>
                      <a:r>
                        <a:rPr lang="ja-JP" altLang="en-US" sz="1200" b="1" kern="100" dirty="0" smtClean="0">
                          <a:solidFill>
                            <a:srgbClr val="FF0000"/>
                          </a:solidFill>
                          <a:effectLst/>
                          <a:latin typeface="游ゴシック" panose="020B0400000000000000" pitchFamily="50" charset="-128"/>
                          <a:ea typeface="游ゴシック" panose="020B0400000000000000" pitchFamily="50" charset="-128"/>
                          <a:cs typeface="メイリオ" panose="020B0604030504040204" pitchFamily="50" charset="-128"/>
                        </a:rPr>
                        <a:t>人（</a:t>
                      </a:r>
                      <a:r>
                        <a:rPr lang="en-US" altLang="ja-JP" sz="1200" b="1" kern="100" dirty="0" smtClean="0">
                          <a:solidFill>
                            <a:srgbClr val="FF0000"/>
                          </a:solidFill>
                          <a:effectLst/>
                          <a:latin typeface="游ゴシック" panose="020B0400000000000000" pitchFamily="50" charset="-128"/>
                          <a:ea typeface="游ゴシック" panose="020B0400000000000000" pitchFamily="50" charset="-128"/>
                          <a:cs typeface="メイリオ" panose="020B0604030504040204" pitchFamily="50" charset="-128"/>
                        </a:rPr>
                        <a:t>R3</a:t>
                      </a:r>
                      <a:r>
                        <a:rPr lang="ja-JP" altLang="en-US" sz="1200" b="1" kern="100" dirty="0" smtClean="0">
                          <a:solidFill>
                            <a:srgbClr val="FF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solidFill>
                          <a:srgbClr val="FF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tc>
                  <a:txBody>
                    <a:bodyPr/>
                    <a:lstStyle/>
                    <a:p>
                      <a:pPr algn="ctr">
                        <a:lnSpc>
                          <a:spcPct val="100000"/>
                        </a:lnSpc>
                        <a:spcAft>
                          <a:spcPts val="0"/>
                        </a:spcAft>
                      </a:pP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1,000</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人未満</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extLst>
                  <a:ext uri="{0D108BD9-81ED-4DB2-BD59-A6C34878D82A}">
                    <a16:rowId xmlns:a16="http://schemas.microsoft.com/office/drawing/2014/main" val="10007"/>
                  </a:ext>
                </a:extLst>
              </a:tr>
              <a:tr h="408933">
                <a:tc>
                  <a:txBody>
                    <a:bodyPr/>
                    <a:lstStyle/>
                    <a:p>
                      <a:pPr algn="l">
                        <a:lnSpc>
                          <a:spcPct val="100000"/>
                        </a:lnSpc>
                        <a:spcAft>
                          <a:spcPts val="0"/>
                        </a:spcAft>
                      </a:pP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有訴者の割合</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tc>
                  <a:txBody>
                    <a:bodyPr/>
                    <a:lstStyle/>
                    <a:p>
                      <a:pPr>
                        <a:lnSpc>
                          <a:spcPct val="100000"/>
                        </a:lnSpc>
                      </a:pPr>
                      <a:r>
                        <a:rPr lang="en-US" altLang="ja-JP"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3</a:t>
                      </a:r>
                      <a:r>
                        <a:rPr lang="ja-JP" altLang="en-US"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年毎</a:t>
                      </a:r>
                      <a:endParaRPr lang="ja-JP" altLang="en-US"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tc>
                  <a:txBody>
                    <a:bodyPr/>
                    <a:lstStyle/>
                    <a:p>
                      <a:pPr>
                        <a:lnSpc>
                          <a:spcPct val="100000"/>
                        </a:lnSpc>
                      </a:pPr>
                      <a:r>
                        <a:rPr lang="zh-TW" altLang="en-US"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国民生活基礎</a:t>
                      </a:r>
                      <a:endParaRPr lang="en-US" altLang="zh-TW"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lang="zh-TW" altLang="en-US"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調査</a:t>
                      </a:r>
                      <a:endParaRPr lang="ja-JP" altLang="en-US" sz="1000" b="1"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3231" marR="33231" marT="33231" marB="33231" anchor="ctr"/>
                </a:tc>
                <a:tc>
                  <a:txBody>
                    <a:bodyPr/>
                    <a:lstStyle/>
                    <a:p>
                      <a:pPr algn="ctr">
                        <a:lnSpc>
                          <a:spcPct val="100000"/>
                        </a:lnSpc>
                        <a:spcAft>
                          <a:spcPts val="0"/>
                        </a:spcAft>
                      </a:pPr>
                      <a:r>
                        <a:rPr lang="en-US"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31.75%</a:t>
                      </a: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H28</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tc>
                  <a:txBody>
                    <a:bodyPr/>
                    <a:lstStyle/>
                    <a:p>
                      <a:pPr algn="ctr">
                        <a:lnSpc>
                          <a:spcPct val="100000"/>
                        </a:lnSpc>
                        <a:spcAft>
                          <a:spcPts val="0"/>
                        </a:spcAft>
                      </a:pPr>
                      <a:r>
                        <a:rPr lang="en-US" altLang="ja-JP" sz="1200" b="1" kern="10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31.47%</a:t>
                      </a:r>
                      <a:r>
                        <a:rPr lang="ja-JP" altLang="en-US" sz="1200" b="1" kern="10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altLang="ja-JP" sz="1200" b="1" kern="10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R1</a:t>
                      </a:r>
                      <a:r>
                        <a:rPr lang="ja-JP" altLang="en-US" sz="1200" b="1" kern="10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tc>
                  <a:txBody>
                    <a:bodyPr/>
                    <a:lstStyle/>
                    <a:p>
                      <a:pPr algn="ctr">
                        <a:lnSpc>
                          <a:spcPct val="100000"/>
                        </a:lnSpc>
                        <a:spcAft>
                          <a:spcPts val="0"/>
                        </a:spcAft>
                      </a:pP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減少</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66462" marR="66462" marT="33231" marB="33231" anchor="ctr"/>
                </a:tc>
                <a:extLst>
                  <a:ext uri="{0D108BD9-81ED-4DB2-BD59-A6C34878D82A}">
                    <a16:rowId xmlns:a16="http://schemas.microsoft.com/office/drawing/2014/main" val="10008"/>
                  </a:ext>
                </a:extLst>
              </a:tr>
            </a:tbl>
          </a:graphicData>
        </a:graphic>
      </p:graphicFrame>
      <p:sp>
        <p:nvSpPr>
          <p:cNvPr id="6" name="正方形/長方形 5"/>
          <p:cNvSpPr/>
          <p:nvPr/>
        </p:nvSpPr>
        <p:spPr>
          <a:xfrm>
            <a:off x="0" y="1007"/>
            <a:ext cx="9906000" cy="454548"/>
          </a:xfrm>
          <a:prstGeom prst="rect">
            <a:avLst/>
          </a:prstGeom>
          <a:solidFill>
            <a:srgbClr val="1F4E79"/>
          </a:solidFill>
        </p:spPr>
        <p:txBody>
          <a:bodyPr wrap="square" lIns="84390" tIns="42196" rIns="84390" bIns="42196" rtlCol="0" anchor="ctr">
            <a:spAutoFit/>
          </a:bodyPr>
          <a:lstStyle/>
          <a:p>
            <a:pPr algn="ctr" defTabSz="843933"/>
            <a:r>
              <a:rPr lang="zh-TW" altLang="en-US" sz="2400" b="1" dirty="0">
                <a:solidFill>
                  <a:prstClr val="white"/>
                </a:solidFill>
                <a:latin typeface="BIZ UDPゴシック" panose="020B0400000000000000" pitchFamily="50" charset="-128"/>
                <a:ea typeface="BIZ UDPゴシック" panose="020B0400000000000000" pitchFamily="50" charset="-128"/>
                <a:cs typeface="メイリオ" panose="020B0604030504040204" pitchFamily="50" charset="-128"/>
              </a:rPr>
              <a:t>第３次大阪府健康増進計画　現状値（</a:t>
            </a:r>
            <a:r>
              <a:rPr lang="en-US" altLang="zh-TW" sz="2400" b="1" dirty="0">
                <a:solidFill>
                  <a:prstClr val="white"/>
                </a:solidFill>
                <a:latin typeface="BIZ UDPゴシック" panose="020B0400000000000000" pitchFamily="50" charset="-128"/>
                <a:ea typeface="BIZ UDPゴシック" panose="020B0400000000000000" pitchFamily="50" charset="-128"/>
                <a:cs typeface="メイリオ" panose="020B0604030504040204" pitchFamily="50" charset="-128"/>
              </a:rPr>
              <a:t>R</a:t>
            </a:r>
            <a:r>
              <a:rPr lang="ja-JP" altLang="en-US" sz="2400" b="1" dirty="0">
                <a:solidFill>
                  <a:prstClr val="white"/>
                </a:solidFill>
                <a:latin typeface="BIZ UDPゴシック" panose="020B0400000000000000" pitchFamily="50" charset="-128"/>
                <a:ea typeface="BIZ UDPゴシック" panose="020B0400000000000000" pitchFamily="50" charset="-128"/>
                <a:cs typeface="メイリオ" panose="020B0604030504040204" pitchFamily="50" charset="-128"/>
              </a:rPr>
              <a:t>５</a:t>
            </a:r>
            <a:r>
              <a:rPr lang="zh-TW" altLang="en-US" sz="2400" b="1" dirty="0">
                <a:solidFill>
                  <a:prstClr val="white"/>
                </a:solidFill>
                <a:latin typeface="BIZ UDPゴシック" panose="020B0400000000000000" pitchFamily="50" charset="-128"/>
                <a:ea typeface="BIZ UDPゴシック" panose="020B0400000000000000" pitchFamily="50" charset="-128"/>
                <a:cs typeface="メイリオ" panose="020B0604030504040204" pitchFamily="50" charset="-128"/>
              </a:rPr>
              <a:t>年</a:t>
            </a:r>
            <a:r>
              <a:rPr lang="en-US" altLang="zh-TW" sz="2400" b="1" dirty="0">
                <a:solidFill>
                  <a:prstClr val="white"/>
                </a:solidFill>
                <a:latin typeface="BIZ UDPゴシック" panose="020B0400000000000000" pitchFamily="50" charset="-128"/>
                <a:ea typeface="BIZ UDPゴシック" panose="020B0400000000000000" pitchFamily="50" charset="-128"/>
                <a:cs typeface="メイリオ" panose="020B0604030504040204" pitchFamily="50" charset="-128"/>
              </a:rPr>
              <a:t>3</a:t>
            </a:r>
            <a:r>
              <a:rPr lang="zh-TW" altLang="en-US" sz="2400" b="1" dirty="0">
                <a:solidFill>
                  <a:prstClr val="white"/>
                </a:solidFill>
                <a:latin typeface="BIZ UDPゴシック" panose="020B0400000000000000" pitchFamily="50" charset="-128"/>
                <a:ea typeface="BIZ UDPゴシック" panose="020B0400000000000000" pitchFamily="50" charset="-128"/>
                <a:cs typeface="メイリオ" panose="020B0604030504040204" pitchFamily="50" charset="-128"/>
              </a:rPr>
              <a:t>月時点）</a:t>
            </a:r>
            <a:r>
              <a:rPr lang="ja-JP" altLang="en-US" sz="2400" b="1" dirty="0">
                <a:solidFill>
                  <a:prstClr val="white"/>
                </a:solidFill>
                <a:latin typeface="BIZ UDPゴシック" panose="020B0400000000000000" pitchFamily="50" charset="-128"/>
                <a:ea typeface="BIZ UDPゴシック" panose="020B0400000000000000" pitchFamily="50" charset="-128"/>
                <a:cs typeface="メイリオ" panose="020B0604030504040204" pitchFamily="50" charset="-128"/>
              </a:rPr>
              <a:t>③</a:t>
            </a:r>
            <a:endParaRPr lang="zh-TW" altLang="en-US" sz="2400" b="1" dirty="0">
              <a:solidFill>
                <a:prstClr val="white"/>
              </a:solidFill>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7" name="タイトル 3"/>
          <p:cNvSpPr txBox="1">
            <a:spLocks/>
          </p:cNvSpPr>
          <p:nvPr/>
        </p:nvSpPr>
        <p:spPr>
          <a:xfrm>
            <a:off x="470428" y="6363391"/>
            <a:ext cx="5526543" cy="319387"/>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zh-TW" altLang="en-US" sz="1200" dirty="0" smtClean="0">
                <a:latin typeface="Meiryo UI" panose="020B0604030504040204" pitchFamily="50" charset="-128"/>
                <a:ea typeface="Meiryo UI" panose="020B0604030504040204" pitchFamily="50" charset="-128"/>
                <a:cs typeface="Meiryo UI" panose="020B0604030504040204" pitchFamily="50" charset="-128"/>
              </a:rPr>
              <a:t>令和</a:t>
            </a:r>
            <a:r>
              <a:rPr lang="en-US" altLang="zh-TW" sz="1200" dirty="0">
                <a:latin typeface="Meiryo UI" panose="020B0604030504040204" pitchFamily="50" charset="-128"/>
                <a:ea typeface="Meiryo UI" panose="020B0604030504040204" pitchFamily="50" charset="-128"/>
                <a:cs typeface="Meiryo UI" panose="020B0604030504040204" pitchFamily="50" charset="-128"/>
              </a:rPr>
              <a:t>5</a:t>
            </a:r>
            <a:r>
              <a:rPr lang="zh-TW"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zh-TW" sz="1200" dirty="0">
                <a:latin typeface="Meiryo UI" panose="020B0604030504040204" pitchFamily="50" charset="-128"/>
                <a:ea typeface="Meiryo UI" panose="020B0604030504040204" pitchFamily="50" charset="-128"/>
                <a:cs typeface="Meiryo UI" panose="020B0604030504040204" pitchFamily="50" charset="-128"/>
              </a:rPr>
              <a:t>12</a:t>
            </a:r>
            <a:r>
              <a:rPr lang="zh-TW" altLang="en-US" sz="1200" dirty="0">
                <a:latin typeface="Meiryo UI" panose="020B0604030504040204" pitchFamily="50" charset="-128"/>
                <a:ea typeface="Meiryo UI" panose="020B0604030504040204" pitchFamily="50" charset="-128"/>
                <a:cs typeface="Meiryo UI" panose="020B0604030504040204" pitchFamily="50" charset="-128"/>
              </a:rPr>
              <a:t>月頃</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a:t>
            </a:r>
            <a:r>
              <a:rPr lang="zh-TW" altLang="en-US" sz="1200" dirty="0">
                <a:latin typeface="Meiryo UI" panose="020B0604030504040204" pitchFamily="50" charset="-128"/>
                <a:ea typeface="Meiryo UI" panose="020B0604030504040204" pitchFamily="50" charset="-128"/>
                <a:cs typeface="Meiryo UI" panose="020B0604030504040204" pitchFamily="50" charset="-128"/>
              </a:rPr>
              <a:t>令和</a:t>
            </a:r>
            <a:r>
              <a:rPr lang="en-US" altLang="zh-TW" sz="1200" dirty="0">
                <a:latin typeface="Meiryo UI" panose="020B0604030504040204" pitchFamily="50" charset="-128"/>
                <a:ea typeface="Meiryo UI" panose="020B0604030504040204" pitchFamily="50" charset="-128"/>
                <a:cs typeface="Meiryo UI" panose="020B0604030504040204" pitchFamily="50" charset="-128"/>
              </a:rPr>
              <a:t>2</a:t>
            </a:r>
            <a:r>
              <a:rPr lang="zh-TW" altLang="en-US" sz="1200" dirty="0">
                <a:latin typeface="Meiryo UI" panose="020B0604030504040204" pitchFamily="50" charset="-128"/>
                <a:ea typeface="Meiryo UI" panose="020B0604030504040204" pitchFamily="50" charset="-128"/>
                <a:cs typeface="Meiryo UI" panose="020B0604030504040204" pitchFamily="50" charset="-128"/>
              </a:rPr>
              <a:t>年都道府県別年齢調整死亡率</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が公表される予定</a:t>
            </a:r>
          </a:p>
        </p:txBody>
      </p:sp>
      <p:sp>
        <p:nvSpPr>
          <p:cNvPr id="8" name="角丸四角形 7"/>
          <p:cNvSpPr/>
          <p:nvPr/>
        </p:nvSpPr>
        <p:spPr>
          <a:xfrm>
            <a:off x="6720886" y="920820"/>
            <a:ext cx="1508713" cy="5418715"/>
          </a:xfrm>
          <a:prstGeom prst="roundRect">
            <a:avLst>
              <a:gd name="adj" fmla="val 4853"/>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スライド番号プレースホルダー 1"/>
          <p:cNvSpPr>
            <a:spLocks noGrp="1"/>
          </p:cNvSpPr>
          <p:nvPr>
            <p:ph type="sldNum" sz="quarter" idx="12"/>
          </p:nvPr>
        </p:nvSpPr>
        <p:spPr>
          <a:xfrm>
            <a:off x="9523413" y="6546852"/>
            <a:ext cx="360000" cy="288000"/>
          </a:xfrm>
        </p:spPr>
        <p:txBody>
          <a:bodyPr/>
          <a:lstStyle/>
          <a:p>
            <a:fld id="{8491F570-1DE7-4E07-90A6-F6DA59EDAE7D}" type="slidenum">
              <a:rPr kumimoji="1" lang="ja-JP" altLang="en-US" smtClean="0"/>
              <a:pPr/>
              <a:t>34</a:t>
            </a:fld>
            <a:endParaRPr kumimoji="1" lang="ja-JP" altLang="en-US" dirty="0"/>
          </a:p>
        </p:txBody>
      </p:sp>
      <p:pic>
        <p:nvPicPr>
          <p:cNvPr id="11" name="図 10"/>
          <p:cNvPicPr>
            <a:picLocks noChangeAspect="1"/>
          </p:cNvPicPr>
          <p:nvPr/>
        </p:nvPicPr>
        <p:blipFill>
          <a:blip r:embed="rId3"/>
          <a:stretch>
            <a:fillRect/>
          </a:stretch>
        </p:blipFill>
        <p:spPr>
          <a:xfrm>
            <a:off x="8585077" y="12204"/>
            <a:ext cx="1320923" cy="432000"/>
          </a:xfrm>
          <a:prstGeom prst="rect">
            <a:avLst/>
          </a:prstGeom>
        </p:spPr>
      </p:pic>
    </p:spTree>
    <p:extLst>
      <p:ext uri="{BB962C8B-B14F-4D97-AF65-F5344CB8AC3E}">
        <p14:creationId xmlns:p14="http://schemas.microsoft.com/office/powerpoint/2010/main" val="24097373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4655983" y="6032821"/>
            <a:ext cx="528651" cy="648000"/>
          </a:xfrm>
          <a:prstGeom prst="rect">
            <a:avLst/>
          </a:prstGeom>
        </p:spPr>
      </p:pic>
      <p:sp>
        <p:nvSpPr>
          <p:cNvPr id="31" name="正方形/長方形 30"/>
          <p:cNvSpPr/>
          <p:nvPr/>
        </p:nvSpPr>
        <p:spPr>
          <a:xfrm>
            <a:off x="216793" y="4097242"/>
            <a:ext cx="5976000" cy="1836000"/>
          </a:xfrm>
          <a:prstGeom prst="rect">
            <a:avLst/>
          </a:prstGeom>
          <a:solidFill>
            <a:srgbClr val="5880C8"/>
          </a:solidFill>
          <a:ln>
            <a:solidFill>
              <a:srgbClr val="5880C8"/>
            </a:solid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bIns="72000" rtlCol="0" anchor="t"/>
          <a:lstStyle/>
          <a:p>
            <a:pPr algn="ctr">
              <a:lnSpc>
                <a:spcPts val="2000"/>
              </a:lnSpc>
            </a:pPr>
            <a:r>
              <a:rPr kumimoji="1" lang="ja-JP" altLang="en-US" sz="1400" b="1" dirty="0" smtClean="0">
                <a:solidFill>
                  <a:schemeClr val="bg1"/>
                </a:solidFill>
              </a:rPr>
              <a:t>２</a:t>
            </a:r>
            <a:r>
              <a:rPr kumimoji="1" lang="ja-JP" altLang="en-US" sz="1400" b="1" dirty="0">
                <a:solidFill>
                  <a:schemeClr val="bg1"/>
                </a:solidFill>
              </a:rPr>
              <a:t>　生活習慣病の早期発見・重症化予防</a:t>
            </a:r>
          </a:p>
        </p:txBody>
      </p:sp>
      <p:sp>
        <p:nvSpPr>
          <p:cNvPr id="32" name="正方形/長方形 31"/>
          <p:cNvSpPr/>
          <p:nvPr/>
        </p:nvSpPr>
        <p:spPr>
          <a:xfrm>
            <a:off x="6408793" y="4095302"/>
            <a:ext cx="3240000" cy="1836000"/>
          </a:xfrm>
          <a:prstGeom prst="rect">
            <a:avLst/>
          </a:prstGeom>
          <a:solidFill>
            <a:srgbClr val="5880C8"/>
          </a:solidFill>
          <a:ln>
            <a:solidFill>
              <a:srgbClr val="5880C8"/>
            </a:solid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bIns="72000" rtlCol="0" anchor="t"/>
          <a:lstStyle/>
          <a:p>
            <a:pPr algn="ctr">
              <a:lnSpc>
                <a:spcPts val="2000"/>
              </a:lnSpc>
            </a:pPr>
            <a:r>
              <a:rPr kumimoji="1" lang="ja-JP" altLang="en-US" sz="1400" b="1" dirty="0" smtClean="0">
                <a:solidFill>
                  <a:schemeClr val="bg1"/>
                </a:solidFill>
              </a:rPr>
              <a:t>３　府民</a:t>
            </a:r>
            <a:r>
              <a:rPr kumimoji="1" lang="ja-JP" altLang="en-US" sz="1400" b="1" dirty="0">
                <a:solidFill>
                  <a:schemeClr val="bg1"/>
                </a:solidFill>
              </a:rPr>
              <a:t>の健康を支える社会環境</a:t>
            </a:r>
            <a:r>
              <a:rPr kumimoji="1" lang="ja-JP" altLang="en-US" sz="1400" b="1" dirty="0" smtClean="0">
                <a:solidFill>
                  <a:schemeClr val="bg1"/>
                </a:solidFill>
              </a:rPr>
              <a:t>整備</a:t>
            </a:r>
            <a:endParaRPr kumimoji="1" lang="ja-JP" altLang="en-US" sz="1400" b="1" dirty="0">
              <a:solidFill>
                <a:schemeClr val="bg1"/>
              </a:solidFill>
            </a:endParaRPr>
          </a:p>
        </p:txBody>
      </p:sp>
      <p:sp>
        <p:nvSpPr>
          <p:cNvPr id="17" name="正方形/長方形 16">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Meiryo UI" panose="020B0604030504040204" pitchFamily="50" charset="-128"/>
                <a:ea typeface="Meiryo UI" panose="020B0604030504040204" pitchFamily="50" charset="-128"/>
              </a:rPr>
              <a:t>　</a:t>
            </a:r>
            <a:r>
              <a:rPr kumimoji="1" lang="ja-JP" altLang="en-US" sz="2000" b="1" dirty="0" smtClean="0">
                <a:solidFill>
                  <a:schemeClr val="tx1"/>
                </a:solidFill>
                <a:latin typeface="Meiryo UI" panose="020B0604030504040204" pitchFamily="50" charset="-128"/>
                <a:ea typeface="Meiryo UI" panose="020B0604030504040204" pitchFamily="50" charset="-128"/>
              </a:rPr>
              <a:t>　</a:t>
            </a:r>
            <a:r>
              <a:rPr kumimoji="1" lang="zh-TW" altLang="en-US" sz="2000" b="1" dirty="0" smtClean="0">
                <a:solidFill>
                  <a:schemeClr val="tx1"/>
                </a:solidFill>
                <a:latin typeface="Meiryo UI" panose="020B0604030504040204" pitchFamily="50" charset="-128"/>
                <a:ea typeface="Meiryo UI" panose="020B0604030504040204" pitchFamily="50" charset="-128"/>
              </a:rPr>
              <a:t>第</a:t>
            </a:r>
            <a:r>
              <a:rPr kumimoji="1" lang="en-US" altLang="zh-TW" sz="2000" b="1" dirty="0" smtClean="0">
                <a:solidFill>
                  <a:schemeClr val="tx1"/>
                </a:solidFill>
                <a:latin typeface="Meiryo UI" panose="020B0604030504040204" pitchFamily="50" charset="-128"/>
                <a:ea typeface="Meiryo UI" panose="020B0604030504040204" pitchFamily="50" charset="-128"/>
              </a:rPr>
              <a:t>3</a:t>
            </a:r>
            <a:r>
              <a:rPr kumimoji="1" lang="zh-TW" altLang="en-US" sz="2000" b="1" dirty="0" smtClean="0">
                <a:solidFill>
                  <a:schemeClr val="tx1"/>
                </a:solidFill>
                <a:latin typeface="Meiryo UI" panose="020B0604030504040204" pitchFamily="50" charset="-128"/>
                <a:ea typeface="Meiryo UI" panose="020B0604030504040204" pitchFamily="50" charset="-128"/>
              </a:rPr>
              <a:t>次</a:t>
            </a:r>
            <a:r>
              <a:rPr kumimoji="1" lang="zh-TW" altLang="en-US" sz="2000" b="1" dirty="0">
                <a:solidFill>
                  <a:schemeClr val="tx1"/>
                </a:solidFill>
                <a:latin typeface="Meiryo UI" panose="020B0604030504040204" pitchFamily="50" charset="-128"/>
                <a:ea typeface="Meiryo UI" panose="020B0604030504040204" pitchFamily="50" charset="-128"/>
              </a:rPr>
              <a:t>大阪府健康</a:t>
            </a:r>
            <a:r>
              <a:rPr kumimoji="1" lang="zh-TW" altLang="en-US" sz="2000" b="1" dirty="0" smtClean="0">
                <a:solidFill>
                  <a:schemeClr val="tx1"/>
                </a:solidFill>
                <a:latin typeface="Meiryo UI" panose="020B0604030504040204" pitchFamily="50" charset="-128"/>
                <a:ea typeface="Meiryo UI" panose="020B0604030504040204" pitchFamily="50" charset="-128"/>
              </a:rPr>
              <a:t>増進計画</a:t>
            </a:r>
            <a:r>
              <a:rPr kumimoji="1" lang="ja-JP" altLang="en-US" sz="2000" b="1" dirty="0" smtClean="0">
                <a:solidFill>
                  <a:schemeClr val="tx1"/>
                </a:solidFill>
                <a:latin typeface="Meiryo UI" panose="020B0604030504040204" pitchFamily="50" charset="-128"/>
                <a:ea typeface="Meiryo UI" panose="020B0604030504040204" pitchFamily="50" charset="-128"/>
              </a:rPr>
              <a:t>（</a:t>
            </a:r>
            <a:r>
              <a:rPr kumimoji="1" lang="en-US" altLang="ja-JP" sz="2000" b="1" dirty="0" smtClean="0">
                <a:solidFill>
                  <a:schemeClr val="tx1"/>
                </a:solidFill>
                <a:latin typeface="Meiryo UI" panose="020B0604030504040204" pitchFamily="50" charset="-128"/>
                <a:ea typeface="Meiryo UI" panose="020B0604030504040204" pitchFamily="50" charset="-128"/>
              </a:rPr>
              <a:t>11</a:t>
            </a:r>
            <a:r>
              <a:rPr kumimoji="1" lang="ja-JP" altLang="en-US" sz="2000" b="1" dirty="0" smtClean="0">
                <a:solidFill>
                  <a:schemeClr val="tx1"/>
                </a:solidFill>
                <a:latin typeface="Meiryo UI" panose="020B0604030504040204" pitchFamily="50" charset="-128"/>
                <a:ea typeface="Meiryo UI" panose="020B0604030504040204" pitchFamily="50" charset="-128"/>
              </a:rPr>
              <a:t>分野</a:t>
            </a:r>
            <a:r>
              <a:rPr kumimoji="1" lang="ja-JP" altLang="en-US" sz="2000" b="1" dirty="0">
                <a:solidFill>
                  <a:schemeClr val="tx1"/>
                </a:solidFill>
                <a:latin typeface="Meiryo UI" panose="020B0604030504040204" pitchFamily="50" charset="-128"/>
                <a:ea typeface="Meiryo UI" panose="020B0604030504040204" pitchFamily="50" charset="-128"/>
              </a:rPr>
              <a:t>の重点</a:t>
            </a:r>
            <a:r>
              <a:rPr kumimoji="1" lang="ja-JP" altLang="en-US" sz="2000" b="1" dirty="0" smtClean="0">
                <a:solidFill>
                  <a:schemeClr val="tx1"/>
                </a:solidFill>
                <a:latin typeface="Meiryo UI" panose="020B0604030504040204" pitchFamily="50" charset="-128"/>
                <a:ea typeface="Meiryo UI" panose="020B0604030504040204" pitchFamily="50" charset="-128"/>
              </a:rPr>
              <a:t>取組み）</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8" name="正方形/長方形 17"/>
          <p:cNvSpPr/>
          <p:nvPr/>
        </p:nvSpPr>
        <p:spPr>
          <a:xfrm>
            <a:off x="216793" y="786518"/>
            <a:ext cx="9432000" cy="3168000"/>
          </a:xfrm>
          <a:prstGeom prst="rect">
            <a:avLst/>
          </a:prstGeom>
          <a:solidFill>
            <a:srgbClr val="5880C8"/>
          </a:solidFill>
          <a:ln>
            <a:solidFill>
              <a:srgbClr val="5880C8"/>
            </a:solid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bIns="72000" rtlCol="0" anchor="t"/>
          <a:lstStyle/>
          <a:p>
            <a:pPr algn="ctr">
              <a:lnSpc>
                <a:spcPts val="2000"/>
              </a:lnSpc>
            </a:pPr>
            <a:r>
              <a:rPr kumimoji="1" lang="ja-JP" altLang="en-US" sz="1400" b="1" dirty="0" smtClean="0">
                <a:solidFill>
                  <a:schemeClr val="bg1"/>
                </a:solidFill>
              </a:rPr>
              <a:t>１　生活習慣病の予防（生活習慣の改善）</a:t>
            </a:r>
            <a:endParaRPr kumimoji="1" lang="en-US" altLang="ja-JP" sz="1400" b="1" dirty="0">
              <a:solidFill>
                <a:schemeClr val="bg1"/>
              </a:solidFill>
            </a:endParaRPr>
          </a:p>
        </p:txBody>
      </p:sp>
      <p:graphicFrame>
        <p:nvGraphicFramePr>
          <p:cNvPr id="23" name="表 22"/>
          <p:cNvGraphicFramePr>
            <a:graphicFrameLocks noGrp="1"/>
          </p:cNvGraphicFramePr>
          <p:nvPr>
            <p:extLst>
              <p:ext uri="{D42A27DB-BD31-4B8C-83A1-F6EECF244321}">
                <p14:modId xmlns:p14="http://schemas.microsoft.com/office/powerpoint/2010/main" val="2588259858"/>
              </p:ext>
            </p:extLst>
          </p:nvPr>
        </p:nvGraphicFramePr>
        <p:xfrm>
          <a:off x="328135" y="1150894"/>
          <a:ext cx="9216000" cy="1572360"/>
        </p:xfrm>
        <a:graphic>
          <a:graphicData uri="http://schemas.openxmlformats.org/drawingml/2006/table">
            <a:tbl>
              <a:tblPr firstRow="1" bandRow="1">
                <a:tableStyleId>{5940675A-B579-460E-94D1-54222C63F5DA}</a:tableStyleId>
              </a:tblPr>
              <a:tblGrid>
                <a:gridCol w="2304000">
                  <a:extLst>
                    <a:ext uri="{9D8B030D-6E8A-4147-A177-3AD203B41FA5}">
                      <a16:colId xmlns:a16="http://schemas.microsoft.com/office/drawing/2014/main" val="4073086637"/>
                    </a:ext>
                  </a:extLst>
                </a:gridCol>
                <a:gridCol w="2304000">
                  <a:extLst>
                    <a:ext uri="{9D8B030D-6E8A-4147-A177-3AD203B41FA5}">
                      <a16:colId xmlns:a16="http://schemas.microsoft.com/office/drawing/2014/main" val="111291063"/>
                    </a:ext>
                  </a:extLst>
                </a:gridCol>
                <a:gridCol w="2304000">
                  <a:extLst>
                    <a:ext uri="{9D8B030D-6E8A-4147-A177-3AD203B41FA5}">
                      <a16:colId xmlns:a16="http://schemas.microsoft.com/office/drawing/2014/main" val="3290605964"/>
                    </a:ext>
                  </a:extLst>
                </a:gridCol>
                <a:gridCol w="2304000">
                  <a:extLst>
                    <a:ext uri="{9D8B030D-6E8A-4147-A177-3AD203B41FA5}">
                      <a16:colId xmlns:a16="http://schemas.microsoft.com/office/drawing/2014/main" val="520564120"/>
                    </a:ext>
                  </a:extLst>
                </a:gridCol>
              </a:tblGrid>
              <a:tr h="0">
                <a:tc>
                  <a:txBody>
                    <a:bodyPr/>
                    <a:lstStyle/>
                    <a:p>
                      <a:pPr algn="ctr"/>
                      <a:r>
                        <a:rPr kumimoji="1" lang="ja-JP" altLang="en-US" sz="1200" b="1" dirty="0" smtClean="0">
                          <a:solidFill>
                            <a:schemeClr val="tx1"/>
                          </a:solidFill>
                        </a:rPr>
                        <a:t>❶</a:t>
                      </a:r>
                      <a:r>
                        <a:rPr kumimoji="1" lang="ja-JP" altLang="en-US" sz="1200" b="1" baseline="0" dirty="0" smtClean="0">
                          <a:solidFill>
                            <a:schemeClr val="tx1"/>
                          </a:solidFill>
                        </a:rPr>
                        <a:t> </a:t>
                      </a:r>
                      <a:r>
                        <a:rPr kumimoji="1" lang="ja-JP" altLang="en-US" sz="1200" b="1" dirty="0" smtClean="0">
                          <a:solidFill>
                            <a:schemeClr val="tx1"/>
                          </a:solidFill>
                        </a:rPr>
                        <a:t>ヘルスリテラシー</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smtClean="0">
                          <a:solidFill>
                            <a:schemeClr val="tx1"/>
                          </a:solidFill>
                        </a:rPr>
                        <a:t>❷ 栄養・食生活</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smtClean="0">
                          <a:solidFill>
                            <a:schemeClr val="tx1"/>
                          </a:solidFill>
                        </a:rPr>
                        <a:t>❸ 身体活動・運動</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smtClean="0">
                          <a:solidFill>
                            <a:schemeClr val="tx1"/>
                          </a:solidFill>
                        </a:rPr>
                        <a:t>❹ 休養・睡眠</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363311713"/>
                  </a:ext>
                </a:extLst>
              </a:tr>
              <a:tr h="221477">
                <a:tc>
                  <a:txBody>
                    <a:bodyPr/>
                    <a:lstStyle/>
                    <a:p>
                      <a:r>
                        <a:rPr kumimoji="1" lang="en-US" altLang="ja-JP" sz="1100" b="1" baseline="0" dirty="0" smtClean="0">
                          <a:solidFill>
                            <a:schemeClr val="tx1"/>
                          </a:solidFill>
                        </a:rPr>
                        <a:t>▼</a:t>
                      </a:r>
                      <a:r>
                        <a:rPr kumimoji="1" lang="ja-JP" altLang="en-US" sz="1100" b="1" baseline="0" dirty="0" smtClean="0">
                          <a:solidFill>
                            <a:schemeClr val="tx1"/>
                          </a:solidFill>
                        </a:rPr>
                        <a:t>学校や大学、職場等における</a:t>
                      </a:r>
                      <a:endParaRPr kumimoji="1" lang="en-US" altLang="ja-JP" sz="1100" b="1" baseline="0" dirty="0" smtClean="0">
                        <a:solidFill>
                          <a:schemeClr val="tx1"/>
                        </a:solidFill>
                      </a:endParaRPr>
                    </a:p>
                    <a:p>
                      <a:r>
                        <a:rPr kumimoji="1" lang="ja-JP" altLang="en-US" sz="1100" b="1" baseline="0" dirty="0" smtClean="0">
                          <a:solidFill>
                            <a:schemeClr val="tx1"/>
                          </a:solidFill>
                        </a:rPr>
                        <a:t>　健康教育の推進</a:t>
                      </a:r>
                      <a:endParaRPr kumimoji="1" lang="en-US" altLang="ja-JP" sz="1100" b="1" baseline="0" dirty="0" smtClean="0">
                        <a:solidFill>
                          <a:schemeClr val="tx1"/>
                        </a:solidFill>
                      </a:endParaRPr>
                    </a:p>
                    <a:p>
                      <a:r>
                        <a:rPr kumimoji="1" lang="ja-JP" altLang="en-US" sz="1100" b="1" baseline="0" dirty="0" smtClean="0">
                          <a:solidFill>
                            <a:schemeClr val="tx1"/>
                          </a:solidFill>
                        </a:rPr>
                        <a:t>▼女性のヘルスリテラシー向上</a:t>
                      </a:r>
                      <a:endParaRPr kumimoji="1" lang="en-US" altLang="ja-JP" sz="1100" b="1" baseline="0" dirty="0" smtClean="0">
                        <a:solidFill>
                          <a:schemeClr val="tx1"/>
                        </a:solidFill>
                      </a:endParaRPr>
                    </a:p>
                    <a:p>
                      <a:r>
                        <a:rPr kumimoji="1" lang="en-US" altLang="ja-JP" sz="1100" b="1" baseline="0" dirty="0" smtClean="0">
                          <a:solidFill>
                            <a:schemeClr val="tx1"/>
                          </a:solidFill>
                        </a:rPr>
                        <a:t>▼</a:t>
                      </a:r>
                      <a:r>
                        <a:rPr kumimoji="1" lang="ja-JP" altLang="en-US" sz="1100" b="1" baseline="0" dirty="0" smtClean="0">
                          <a:solidFill>
                            <a:schemeClr val="tx1"/>
                          </a:solidFill>
                        </a:rPr>
                        <a:t>中小企業における「健康経営」</a:t>
                      </a:r>
                      <a:endParaRPr kumimoji="1" lang="en-US" altLang="ja-JP" sz="1100" b="1" baseline="0" dirty="0" smtClean="0">
                        <a:solidFill>
                          <a:schemeClr val="tx1"/>
                        </a:solidFill>
                      </a:endParaRPr>
                    </a:p>
                    <a:p>
                      <a:r>
                        <a:rPr kumimoji="1" lang="ja-JP" altLang="en-US" sz="1100" b="1" baseline="0" dirty="0" smtClean="0">
                          <a:solidFill>
                            <a:schemeClr val="tx1"/>
                          </a:solidFill>
                        </a:rPr>
                        <a:t>　の普及</a:t>
                      </a:r>
                      <a:endParaRPr kumimoji="1" lang="en-US" altLang="ja-JP" sz="1100" b="1" baseline="0" dirty="0" smtClean="0">
                        <a:solidFill>
                          <a:schemeClr val="tx1"/>
                        </a:solidFill>
                      </a:endParaRPr>
                    </a:p>
                    <a:p>
                      <a:r>
                        <a:rPr kumimoji="1" lang="en-US" altLang="ja-JP" sz="1100" b="1" baseline="0" dirty="0" smtClean="0">
                          <a:solidFill>
                            <a:schemeClr val="tx1"/>
                          </a:solidFill>
                        </a:rPr>
                        <a:t>▼</a:t>
                      </a:r>
                      <a:r>
                        <a:rPr kumimoji="1" lang="ja-JP" altLang="en-US" sz="1100" b="1" baseline="0" dirty="0" smtClean="0">
                          <a:solidFill>
                            <a:schemeClr val="tx1"/>
                          </a:solidFill>
                        </a:rPr>
                        <a:t>ヘルスリテラシー・健康づくり</a:t>
                      </a:r>
                      <a:endParaRPr kumimoji="1" lang="en-US" altLang="ja-JP" sz="1100" b="1" baseline="0" dirty="0" smtClean="0">
                        <a:solidFill>
                          <a:schemeClr val="tx1"/>
                        </a:solidFill>
                      </a:endParaRPr>
                    </a:p>
                    <a:p>
                      <a:r>
                        <a:rPr kumimoji="1" lang="ja-JP" altLang="en-US" sz="1100" b="1" baseline="0" dirty="0" smtClean="0">
                          <a:solidFill>
                            <a:schemeClr val="tx1"/>
                          </a:solidFill>
                        </a:rPr>
                        <a:t>　の機運醸成</a:t>
                      </a:r>
                      <a:endParaRPr kumimoji="1" lang="en-US" altLang="ja-JP" sz="1100" b="1" baseline="0"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1" dirty="0" smtClean="0">
                          <a:solidFill>
                            <a:schemeClr val="tx1"/>
                          </a:solidFill>
                        </a:rPr>
                        <a:t>▼</a:t>
                      </a:r>
                      <a:r>
                        <a:rPr kumimoji="1" lang="ja-JP" altLang="en-US" sz="1100" b="1" dirty="0" smtClean="0">
                          <a:solidFill>
                            <a:schemeClr val="tx1"/>
                          </a:solidFill>
                        </a:rPr>
                        <a:t>地域における栄養相談への支援、</a:t>
                      </a:r>
                      <a:endParaRPr kumimoji="1" lang="en-US" altLang="ja-JP" sz="1100" b="1" dirty="0" smtClean="0">
                        <a:solidFill>
                          <a:schemeClr val="tx1"/>
                        </a:solidFill>
                      </a:endParaRPr>
                    </a:p>
                    <a:p>
                      <a:r>
                        <a:rPr kumimoji="1" lang="ja-JP" altLang="en-US" sz="1100" b="1" dirty="0" smtClean="0">
                          <a:solidFill>
                            <a:schemeClr val="tx1"/>
                          </a:solidFill>
                        </a:rPr>
                        <a:t>　栄養管理の質の向上</a:t>
                      </a:r>
                      <a:endParaRPr kumimoji="1" lang="en-US" altLang="ja-JP" sz="1100" b="1" dirty="0" smtClean="0">
                        <a:solidFill>
                          <a:schemeClr val="tx1"/>
                        </a:solidFill>
                      </a:endParaRPr>
                    </a:p>
                    <a:p>
                      <a:r>
                        <a:rPr kumimoji="1" lang="ja-JP" altLang="en-US" sz="1100" b="1" dirty="0" smtClean="0">
                          <a:solidFill>
                            <a:schemeClr val="tx1"/>
                          </a:solidFill>
                        </a:rPr>
                        <a:t>▼大学や企業等との連携による</a:t>
                      </a:r>
                      <a:endParaRPr kumimoji="1" lang="en-US" altLang="ja-JP" sz="1100" b="1" dirty="0" smtClean="0">
                        <a:solidFill>
                          <a:schemeClr val="tx1"/>
                        </a:solidFill>
                      </a:endParaRPr>
                    </a:p>
                    <a:p>
                      <a:r>
                        <a:rPr kumimoji="1" lang="ja-JP" altLang="en-US" sz="1100" b="1" dirty="0" smtClean="0">
                          <a:solidFill>
                            <a:schemeClr val="tx1"/>
                          </a:solidFill>
                        </a:rPr>
                        <a:t>　食生活の改善</a:t>
                      </a:r>
                      <a:endParaRPr kumimoji="1" lang="en-US" altLang="ja-JP" sz="1100" b="1" dirty="0" smtClean="0">
                        <a:solidFill>
                          <a:schemeClr val="tx1"/>
                        </a:solidFill>
                      </a:endParaRPr>
                    </a:p>
                    <a:p>
                      <a:r>
                        <a:rPr kumimoji="1" lang="en-US" altLang="ja-JP" sz="1100" b="1" dirty="0" smtClean="0">
                          <a:solidFill>
                            <a:schemeClr val="tx1"/>
                          </a:solidFill>
                        </a:rPr>
                        <a:t>▼</a:t>
                      </a:r>
                      <a:r>
                        <a:rPr kumimoji="1" lang="ja-JP" altLang="en-US" sz="1100" b="1" dirty="0" smtClean="0">
                          <a:solidFill>
                            <a:schemeClr val="tx1"/>
                          </a:solidFill>
                        </a:rPr>
                        <a:t>「食育」など食生活の改善に</a:t>
                      </a:r>
                      <a:endParaRPr kumimoji="1" lang="en-US" altLang="ja-JP" sz="1100" b="1" dirty="0" smtClean="0">
                        <a:solidFill>
                          <a:schemeClr val="tx1"/>
                        </a:solidFill>
                      </a:endParaRPr>
                    </a:p>
                    <a:p>
                      <a:r>
                        <a:rPr kumimoji="1" lang="ja-JP" altLang="en-US" sz="1100" b="1" dirty="0" smtClean="0">
                          <a:solidFill>
                            <a:schemeClr val="tx1"/>
                          </a:solidFill>
                        </a:rPr>
                        <a:t>　向けた普及啓発</a:t>
                      </a:r>
                      <a:endParaRPr kumimoji="1" lang="en-US" altLang="ja-JP" sz="1100" b="1"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1" dirty="0" smtClean="0">
                          <a:solidFill>
                            <a:schemeClr val="tx1"/>
                          </a:solidFill>
                        </a:rPr>
                        <a:t>▼</a:t>
                      </a:r>
                      <a:r>
                        <a:rPr kumimoji="1" lang="ja-JP" altLang="en-US" sz="1100" b="1" dirty="0" smtClean="0">
                          <a:solidFill>
                            <a:schemeClr val="tx1"/>
                          </a:solidFill>
                        </a:rPr>
                        <a:t>学校や大学、地域における運動</a:t>
                      </a:r>
                      <a:endParaRPr kumimoji="1" lang="en-US" altLang="ja-JP" sz="1100" b="1" dirty="0" smtClean="0">
                        <a:solidFill>
                          <a:schemeClr val="tx1"/>
                        </a:solidFill>
                      </a:endParaRPr>
                    </a:p>
                    <a:p>
                      <a:r>
                        <a:rPr kumimoji="1" lang="ja-JP" altLang="en-US" sz="1100" b="1" dirty="0" smtClean="0">
                          <a:solidFill>
                            <a:schemeClr val="tx1"/>
                          </a:solidFill>
                        </a:rPr>
                        <a:t>　・体力づくり</a:t>
                      </a:r>
                      <a:endParaRPr kumimoji="1" lang="en-US" altLang="ja-JP" sz="1100" b="1" dirty="0" smtClean="0">
                        <a:solidFill>
                          <a:schemeClr val="tx1"/>
                        </a:solidFill>
                      </a:endParaRPr>
                    </a:p>
                    <a:p>
                      <a:r>
                        <a:rPr kumimoji="1" lang="ja-JP" altLang="en-US" sz="1100" b="1" dirty="0" smtClean="0">
                          <a:solidFill>
                            <a:schemeClr val="tx1"/>
                          </a:solidFill>
                        </a:rPr>
                        <a:t>▼高齢者の運動機会の創出</a:t>
                      </a:r>
                      <a:endParaRPr kumimoji="1" lang="en-US" altLang="ja-JP" sz="1100" b="1" dirty="0" smtClean="0">
                        <a:solidFill>
                          <a:schemeClr val="tx1"/>
                        </a:solidFill>
                      </a:endParaRPr>
                    </a:p>
                    <a:p>
                      <a:r>
                        <a:rPr kumimoji="1" lang="ja-JP" altLang="en-US" sz="1100" b="1" dirty="0" smtClean="0">
                          <a:solidFill>
                            <a:schemeClr val="tx1"/>
                          </a:solidFill>
                        </a:rPr>
                        <a:t>▼民間企業等と連携した普及啓発</a:t>
                      </a:r>
                      <a:endParaRPr kumimoji="1" lang="en-US" altLang="ja-JP" sz="1100" b="1"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1" baseline="0" dirty="0" smtClean="0">
                          <a:solidFill>
                            <a:schemeClr val="tx1"/>
                          </a:solidFill>
                        </a:rPr>
                        <a:t>▼</a:t>
                      </a:r>
                      <a:r>
                        <a:rPr kumimoji="1" lang="ja-JP" altLang="en-US" sz="1100" b="1" baseline="0" dirty="0" smtClean="0">
                          <a:solidFill>
                            <a:schemeClr val="tx1"/>
                          </a:solidFill>
                        </a:rPr>
                        <a:t>ライフステージに応じた睡眠・</a:t>
                      </a:r>
                      <a:endParaRPr kumimoji="1" lang="en-US" altLang="ja-JP" sz="1100" b="1" baseline="0" dirty="0" smtClean="0">
                        <a:solidFill>
                          <a:schemeClr val="tx1"/>
                        </a:solidFill>
                      </a:endParaRPr>
                    </a:p>
                    <a:p>
                      <a:r>
                        <a:rPr kumimoji="1" lang="ja-JP" altLang="en-US" sz="1100" b="1" baseline="0" dirty="0" smtClean="0">
                          <a:solidFill>
                            <a:schemeClr val="tx1"/>
                          </a:solidFill>
                        </a:rPr>
                        <a:t>　休養の充実</a:t>
                      </a:r>
                      <a:endParaRPr kumimoji="1" lang="en-US" altLang="ja-JP" sz="1100" b="1" baseline="0"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6469417"/>
                  </a:ext>
                </a:extLst>
              </a:tr>
            </a:tbl>
          </a:graphicData>
        </a:graphic>
      </p:graphicFrame>
      <p:graphicFrame>
        <p:nvGraphicFramePr>
          <p:cNvPr id="28" name="表 27"/>
          <p:cNvGraphicFramePr>
            <a:graphicFrameLocks noGrp="1"/>
          </p:cNvGraphicFramePr>
          <p:nvPr>
            <p:extLst>
              <p:ext uri="{D42A27DB-BD31-4B8C-83A1-F6EECF244321}">
                <p14:modId xmlns:p14="http://schemas.microsoft.com/office/powerpoint/2010/main" val="390782894"/>
              </p:ext>
            </p:extLst>
          </p:nvPr>
        </p:nvGraphicFramePr>
        <p:xfrm>
          <a:off x="328135" y="2800509"/>
          <a:ext cx="9216000" cy="1069440"/>
        </p:xfrm>
        <a:graphic>
          <a:graphicData uri="http://schemas.openxmlformats.org/drawingml/2006/table">
            <a:tbl>
              <a:tblPr firstRow="1" bandRow="1">
                <a:tableStyleId>{5940675A-B579-460E-94D1-54222C63F5DA}</a:tableStyleId>
              </a:tblPr>
              <a:tblGrid>
                <a:gridCol w="2304000">
                  <a:extLst>
                    <a:ext uri="{9D8B030D-6E8A-4147-A177-3AD203B41FA5}">
                      <a16:colId xmlns:a16="http://schemas.microsoft.com/office/drawing/2014/main" val="4073086637"/>
                    </a:ext>
                  </a:extLst>
                </a:gridCol>
                <a:gridCol w="2304000">
                  <a:extLst>
                    <a:ext uri="{9D8B030D-6E8A-4147-A177-3AD203B41FA5}">
                      <a16:colId xmlns:a16="http://schemas.microsoft.com/office/drawing/2014/main" val="111291063"/>
                    </a:ext>
                  </a:extLst>
                </a:gridCol>
                <a:gridCol w="2304000">
                  <a:extLst>
                    <a:ext uri="{9D8B030D-6E8A-4147-A177-3AD203B41FA5}">
                      <a16:colId xmlns:a16="http://schemas.microsoft.com/office/drawing/2014/main" val="3290605964"/>
                    </a:ext>
                  </a:extLst>
                </a:gridCol>
                <a:gridCol w="2304000">
                  <a:extLst>
                    <a:ext uri="{9D8B030D-6E8A-4147-A177-3AD203B41FA5}">
                      <a16:colId xmlns:a16="http://schemas.microsoft.com/office/drawing/2014/main" val="520564120"/>
                    </a:ext>
                  </a:extLst>
                </a:gridCol>
              </a:tblGrid>
              <a:tr h="0">
                <a:tc>
                  <a:txBody>
                    <a:bodyPr/>
                    <a:lstStyle/>
                    <a:p>
                      <a:pPr algn="ctr"/>
                      <a:r>
                        <a:rPr kumimoji="1" lang="ja-JP" altLang="en-US" sz="1200" b="1" dirty="0" smtClean="0">
                          <a:solidFill>
                            <a:schemeClr val="tx1"/>
                          </a:solidFill>
                        </a:rPr>
                        <a:t>❺ 飲酒</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smtClean="0">
                          <a:solidFill>
                            <a:schemeClr val="tx1"/>
                          </a:solidFill>
                        </a:rPr>
                        <a:t>❻ 喫煙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smtClean="0">
                          <a:solidFill>
                            <a:schemeClr val="tx1"/>
                          </a:solidFill>
                        </a:rPr>
                        <a:t>❼ 歯と口の健康</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smtClean="0">
                          <a:solidFill>
                            <a:schemeClr val="tx1"/>
                          </a:solidFill>
                        </a:rPr>
                        <a:t>❽ こころの健康</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363311713"/>
                  </a:ext>
                </a:extLst>
              </a:tr>
              <a:tr h="221477">
                <a:tc>
                  <a:txBody>
                    <a:bodyPr/>
                    <a:lstStyle/>
                    <a:p>
                      <a:r>
                        <a:rPr kumimoji="1" lang="en-US" altLang="ja-JP" sz="1100" b="1" baseline="0" dirty="0" smtClean="0">
                          <a:solidFill>
                            <a:schemeClr val="tx1"/>
                          </a:solidFill>
                        </a:rPr>
                        <a:t>▼</a:t>
                      </a:r>
                      <a:r>
                        <a:rPr kumimoji="1" lang="ja-JP" altLang="en-US" sz="1100" b="1" baseline="0" dirty="0" smtClean="0">
                          <a:solidFill>
                            <a:schemeClr val="tx1"/>
                          </a:solidFill>
                        </a:rPr>
                        <a:t>適量飲酒の指導</a:t>
                      </a:r>
                      <a:endParaRPr kumimoji="1" lang="en-US" altLang="ja-JP" sz="1100" b="1" baseline="0" dirty="0" smtClean="0">
                        <a:solidFill>
                          <a:schemeClr val="tx1"/>
                        </a:solidFill>
                      </a:endParaRPr>
                    </a:p>
                    <a:p>
                      <a:r>
                        <a:rPr kumimoji="1" lang="ja-JP" altLang="en-US" sz="1100" b="1" baseline="0" dirty="0" smtClean="0">
                          <a:solidFill>
                            <a:schemeClr val="tx1"/>
                          </a:solidFill>
                        </a:rPr>
                        <a:t>▼飲酒と健康に関する啓発・相談</a:t>
                      </a:r>
                      <a:endParaRPr kumimoji="1" lang="en-US" altLang="ja-JP" sz="1100" b="1" baseline="0"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1" dirty="0" smtClean="0">
                          <a:solidFill>
                            <a:schemeClr val="tx1"/>
                          </a:solidFill>
                        </a:rPr>
                        <a:t>▼</a:t>
                      </a:r>
                      <a:r>
                        <a:rPr kumimoji="1" lang="ja-JP" altLang="en-US" sz="1100" b="1" dirty="0" smtClean="0">
                          <a:solidFill>
                            <a:schemeClr val="tx1"/>
                          </a:solidFill>
                        </a:rPr>
                        <a:t>喫煙率の減少</a:t>
                      </a:r>
                      <a:endParaRPr kumimoji="1" lang="en-US" altLang="ja-JP" sz="1100" b="1" dirty="0" smtClean="0">
                        <a:solidFill>
                          <a:schemeClr val="tx1"/>
                        </a:solidFill>
                      </a:endParaRPr>
                    </a:p>
                    <a:p>
                      <a:r>
                        <a:rPr kumimoji="1" lang="ja-JP" altLang="en-US" sz="1100" b="1" dirty="0" smtClean="0">
                          <a:solidFill>
                            <a:schemeClr val="tx1"/>
                          </a:solidFill>
                        </a:rPr>
                        <a:t>▼望まない受動喫煙の防止</a:t>
                      </a:r>
                      <a:endParaRPr kumimoji="1" lang="en-US" altLang="ja-JP" sz="1100" b="1"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1" dirty="0" smtClean="0">
                          <a:solidFill>
                            <a:schemeClr val="tx1"/>
                          </a:solidFill>
                        </a:rPr>
                        <a:t>▼</a:t>
                      </a:r>
                      <a:r>
                        <a:rPr kumimoji="1" lang="ja-JP" altLang="en-US" sz="1100" b="1" dirty="0" smtClean="0">
                          <a:solidFill>
                            <a:schemeClr val="tx1"/>
                          </a:solidFill>
                        </a:rPr>
                        <a:t>歯磨き習慣の促進</a:t>
                      </a:r>
                      <a:endParaRPr kumimoji="1" lang="en-US" altLang="ja-JP" sz="1100" b="1" dirty="0" smtClean="0">
                        <a:solidFill>
                          <a:schemeClr val="tx1"/>
                        </a:solidFill>
                      </a:endParaRPr>
                    </a:p>
                    <a:p>
                      <a:r>
                        <a:rPr kumimoji="1" lang="ja-JP" altLang="en-US" sz="1100" b="1" dirty="0" smtClean="0">
                          <a:solidFill>
                            <a:schemeClr val="tx1"/>
                          </a:solidFill>
                        </a:rPr>
                        <a:t>▼歯と口の健康に係る普及啓発</a:t>
                      </a:r>
                      <a:endParaRPr kumimoji="1" lang="en-US" altLang="ja-JP" sz="1100" b="1" dirty="0" smtClean="0">
                        <a:solidFill>
                          <a:schemeClr val="tx1"/>
                        </a:solidFill>
                      </a:endParaRPr>
                    </a:p>
                    <a:p>
                      <a:endParaRPr kumimoji="1" lang="ja-JP" altLang="en-US" sz="1100" b="1"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b="1" baseline="0" dirty="0" smtClean="0">
                          <a:solidFill>
                            <a:schemeClr val="tx1"/>
                          </a:solidFill>
                        </a:rPr>
                        <a:t>▼職域等におけるこころの健康</a:t>
                      </a:r>
                      <a:endParaRPr kumimoji="1" lang="en-US" altLang="ja-JP" sz="1100" b="1" baseline="0" dirty="0" smtClean="0">
                        <a:solidFill>
                          <a:schemeClr val="tx1"/>
                        </a:solidFill>
                      </a:endParaRPr>
                    </a:p>
                    <a:p>
                      <a:r>
                        <a:rPr kumimoji="1" lang="ja-JP" altLang="en-US" sz="1100" b="1" baseline="0" dirty="0" smtClean="0">
                          <a:solidFill>
                            <a:schemeClr val="tx1"/>
                          </a:solidFill>
                        </a:rPr>
                        <a:t>　サポート</a:t>
                      </a:r>
                      <a:endParaRPr kumimoji="1" lang="en-US" altLang="ja-JP" sz="1100" b="1" baseline="0" dirty="0" smtClean="0">
                        <a:solidFill>
                          <a:schemeClr val="tx1"/>
                        </a:solidFill>
                      </a:endParaRPr>
                    </a:p>
                    <a:p>
                      <a:r>
                        <a:rPr kumimoji="1" lang="en-US" altLang="ja-JP" sz="1100" b="1" baseline="0" dirty="0" smtClean="0">
                          <a:solidFill>
                            <a:schemeClr val="tx1"/>
                          </a:solidFill>
                        </a:rPr>
                        <a:t>▼</a:t>
                      </a:r>
                      <a:r>
                        <a:rPr kumimoji="1" lang="ja-JP" altLang="en-US" sz="1100" b="1" spc="-50" baseline="0" dirty="0" smtClean="0">
                          <a:solidFill>
                            <a:schemeClr val="tx1"/>
                          </a:solidFill>
                        </a:rPr>
                        <a:t>地域におけるこころの健康づくり</a:t>
                      </a:r>
                      <a:endParaRPr kumimoji="1" lang="en-US" altLang="ja-JP" sz="1100" b="1" spc="-50" baseline="0" dirty="0" smtClean="0">
                        <a:solidFill>
                          <a:schemeClr val="tx1"/>
                        </a:solidFill>
                      </a:endParaRPr>
                    </a:p>
                    <a:p>
                      <a:r>
                        <a:rPr kumimoji="1" lang="en-US" altLang="ja-JP" sz="1100" b="1" baseline="0" dirty="0" smtClean="0">
                          <a:solidFill>
                            <a:schemeClr val="tx1"/>
                          </a:solidFill>
                        </a:rPr>
                        <a:t>▼</a:t>
                      </a:r>
                      <a:r>
                        <a:rPr kumimoji="1" lang="ja-JP" altLang="en-US" sz="1100" b="1" baseline="0" dirty="0" smtClean="0">
                          <a:solidFill>
                            <a:schemeClr val="tx1"/>
                          </a:solidFill>
                        </a:rPr>
                        <a:t>相談支援の実施</a:t>
                      </a:r>
                      <a:endParaRPr kumimoji="1" lang="en-US" altLang="ja-JP" sz="1100" b="1" baseline="0" dirty="0" smtClean="0">
                        <a:solidFill>
                          <a:schemeClr val="tx1"/>
                        </a:solidFill>
                      </a:endParaRPr>
                    </a:p>
                  </a:txBody>
                  <a:tcPr marL="72000" marR="36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6469417"/>
                  </a:ext>
                </a:extLst>
              </a:tr>
            </a:tbl>
          </a:graphicData>
        </a:graphic>
      </p:graphicFrame>
      <p:graphicFrame>
        <p:nvGraphicFramePr>
          <p:cNvPr id="29" name="表 28"/>
          <p:cNvGraphicFramePr>
            <a:graphicFrameLocks noGrp="1"/>
          </p:cNvGraphicFramePr>
          <p:nvPr>
            <p:extLst>
              <p:ext uri="{D42A27DB-BD31-4B8C-83A1-F6EECF244321}">
                <p14:modId xmlns:p14="http://schemas.microsoft.com/office/powerpoint/2010/main" val="3037483181"/>
              </p:ext>
            </p:extLst>
          </p:nvPr>
        </p:nvGraphicFramePr>
        <p:xfrm>
          <a:off x="328135" y="4456462"/>
          <a:ext cx="5760000" cy="1404720"/>
        </p:xfrm>
        <a:graphic>
          <a:graphicData uri="http://schemas.openxmlformats.org/drawingml/2006/table">
            <a:tbl>
              <a:tblPr firstRow="1" bandRow="1">
                <a:tableStyleId>{5940675A-B579-460E-94D1-54222C63F5DA}</a:tableStyleId>
              </a:tblPr>
              <a:tblGrid>
                <a:gridCol w="2880000">
                  <a:extLst>
                    <a:ext uri="{9D8B030D-6E8A-4147-A177-3AD203B41FA5}">
                      <a16:colId xmlns:a16="http://schemas.microsoft.com/office/drawing/2014/main" val="4073086637"/>
                    </a:ext>
                  </a:extLst>
                </a:gridCol>
                <a:gridCol w="2880000">
                  <a:extLst>
                    <a:ext uri="{9D8B030D-6E8A-4147-A177-3AD203B41FA5}">
                      <a16:colId xmlns:a16="http://schemas.microsoft.com/office/drawing/2014/main" val="111291063"/>
                    </a:ext>
                  </a:extLst>
                </a:gridCol>
              </a:tblGrid>
              <a:tr h="0">
                <a:tc>
                  <a:txBody>
                    <a:bodyPr/>
                    <a:lstStyle/>
                    <a:p>
                      <a:pPr algn="ctr"/>
                      <a:r>
                        <a:rPr kumimoji="1" lang="ja-JP" altLang="en-US" sz="1200" b="1" dirty="0" smtClean="0">
                          <a:solidFill>
                            <a:schemeClr val="tx1"/>
                          </a:solidFill>
                        </a:rPr>
                        <a:t>❶ けんしん（健診・がん検診）</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smtClean="0">
                          <a:solidFill>
                            <a:schemeClr val="tx1"/>
                          </a:solidFill>
                        </a:rPr>
                        <a:t>❷ 重症化予防</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363311713"/>
                  </a:ext>
                </a:extLst>
              </a:tr>
              <a:tr h="505611">
                <a:tc>
                  <a:txBody>
                    <a:bodyPr/>
                    <a:lstStyle/>
                    <a:p>
                      <a:r>
                        <a:rPr kumimoji="1" lang="en-US" altLang="ja-JP" sz="1100" b="1" baseline="0" dirty="0" smtClean="0">
                          <a:solidFill>
                            <a:schemeClr val="tx1"/>
                          </a:solidFill>
                        </a:rPr>
                        <a:t>▼</a:t>
                      </a:r>
                      <a:r>
                        <a:rPr kumimoji="1" lang="ja-JP" altLang="en-US" sz="1100" b="1" baseline="0" dirty="0" smtClean="0">
                          <a:solidFill>
                            <a:schemeClr val="tx1"/>
                          </a:solidFill>
                        </a:rPr>
                        <a:t>受診率向上に向けた市町村支援</a:t>
                      </a:r>
                      <a:endParaRPr kumimoji="1" lang="en-US" altLang="ja-JP" sz="1100" b="1" baseline="0" dirty="0" smtClean="0">
                        <a:solidFill>
                          <a:schemeClr val="tx1"/>
                        </a:solidFill>
                      </a:endParaRPr>
                    </a:p>
                    <a:p>
                      <a:r>
                        <a:rPr kumimoji="1" lang="ja-JP" altLang="en-US" sz="1100" b="1" baseline="0" dirty="0" smtClean="0">
                          <a:solidFill>
                            <a:schemeClr val="tx1"/>
                          </a:solidFill>
                        </a:rPr>
                        <a:t>▼職域等における受診促進</a:t>
                      </a:r>
                      <a:endParaRPr kumimoji="1" lang="en-US" altLang="ja-JP" sz="1100" b="1" baseline="0" dirty="0" smtClean="0">
                        <a:solidFill>
                          <a:schemeClr val="tx1"/>
                        </a:solidFill>
                      </a:endParaRPr>
                    </a:p>
                    <a:p>
                      <a:r>
                        <a:rPr kumimoji="1" lang="ja-JP" altLang="en-US" sz="1100" b="1" baseline="0" dirty="0" smtClean="0">
                          <a:solidFill>
                            <a:schemeClr val="tx1"/>
                          </a:solidFill>
                        </a:rPr>
                        <a:t>▼医療保険者等における受診促進</a:t>
                      </a:r>
                      <a:endParaRPr kumimoji="1" lang="en-US" altLang="ja-JP" sz="1100" b="1" baseline="0" dirty="0" smtClean="0">
                        <a:solidFill>
                          <a:schemeClr val="tx1"/>
                        </a:solidFill>
                      </a:endParaRPr>
                    </a:p>
                    <a:p>
                      <a:r>
                        <a:rPr kumimoji="1" lang="ja-JP" altLang="en-US" sz="1100" b="1" baseline="0" dirty="0" smtClean="0">
                          <a:solidFill>
                            <a:schemeClr val="tx1"/>
                          </a:solidFill>
                        </a:rPr>
                        <a:t>▼ライフステージに応じた普及啓発</a:t>
                      </a:r>
                      <a:endParaRPr kumimoji="1" lang="en-US" altLang="ja-JP" sz="1100" b="1" baseline="0"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1" dirty="0" smtClean="0">
                          <a:solidFill>
                            <a:schemeClr val="tx1"/>
                          </a:solidFill>
                        </a:rPr>
                        <a:t>▼</a:t>
                      </a:r>
                      <a:r>
                        <a:rPr kumimoji="1" lang="ja-JP" altLang="en-US" sz="1100" b="1" dirty="0" smtClean="0">
                          <a:solidFill>
                            <a:schemeClr val="tx1"/>
                          </a:solidFill>
                        </a:rPr>
                        <a:t>特定保健指導の促進</a:t>
                      </a:r>
                      <a:endParaRPr kumimoji="1" lang="en-US" altLang="ja-JP" sz="1100" b="1" dirty="0" smtClean="0">
                        <a:solidFill>
                          <a:schemeClr val="tx1"/>
                        </a:solidFill>
                      </a:endParaRPr>
                    </a:p>
                    <a:p>
                      <a:r>
                        <a:rPr kumimoji="1" lang="ja-JP" altLang="en-US" sz="1100" b="1" dirty="0" smtClean="0">
                          <a:solidFill>
                            <a:schemeClr val="tx1"/>
                          </a:solidFill>
                        </a:rPr>
                        <a:t>▼未治療者や治療中断者に対する医療機関</a:t>
                      </a:r>
                      <a:endParaRPr kumimoji="1" lang="en-US" altLang="ja-JP" sz="1100" b="1" dirty="0" smtClean="0">
                        <a:solidFill>
                          <a:schemeClr val="tx1"/>
                        </a:solidFill>
                      </a:endParaRPr>
                    </a:p>
                    <a:p>
                      <a:r>
                        <a:rPr kumimoji="1" lang="ja-JP" altLang="en-US" sz="1100" b="1" dirty="0" smtClean="0">
                          <a:solidFill>
                            <a:schemeClr val="tx1"/>
                          </a:solidFill>
                        </a:rPr>
                        <a:t>　への受診勧奨の促進</a:t>
                      </a:r>
                      <a:endParaRPr kumimoji="1" lang="en-US" altLang="ja-JP" sz="1100" b="1" dirty="0" smtClean="0">
                        <a:solidFill>
                          <a:schemeClr val="tx1"/>
                        </a:solidFill>
                      </a:endParaRPr>
                    </a:p>
                    <a:p>
                      <a:r>
                        <a:rPr kumimoji="1" lang="ja-JP" altLang="en-US" sz="1100" b="1" dirty="0" smtClean="0">
                          <a:solidFill>
                            <a:schemeClr val="tx1"/>
                          </a:solidFill>
                        </a:rPr>
                        <a:t>▼医療データを活用した受診促進策の推進</a:t>
                      </a:r>
                      <a:endParaRPr kumimoji="1" lang="en-US" altLang="ja-JP" sz="1100" b="1" dirty="0" smtClean="0">
                        <a:solidFill>
                          <a:schemeClr val="tx1"/>
                        </a:solidFill>
                      </a:endParaRPr>
                    </a:p>
                    <a:p>
                      <a:r>
                        <a:rPr kumimoji="1" lang="ja-JP" altLang="en-US" sz="1100" b="1" dirty="0" smtClean="0">
                          <a:solidFill>
                            <a:schemeClr val="tx1"/>
                          </a:solidFill>
                        </a:rPr>
                        <a:t>▼糖尿病の重症化予防</a:t>
                      </a:r>
                      <a:endParaRPr kumimoji="1" lang="en-US" altLang="ja-JP" sz="1100" b="1" dirty="0" smtClean="0">
                        <a:solidFill>
                          <a:schemeClr val="tx1"/>
                        </a:solidFill>
                      </a:endParaRPr>
                    </a:p>
                    <a:p>
                      <a:r>
                        <a:rPr kumimoji="1" lang="ja-JP" altLang="en-US" sz="1100" b="1" dirty="0" smtClean="0">
                          <a:solidFill>
                            <a:schemeClr val="tx1"/>
                          </a:solidFill>
                        </a:rPr>
                        <a:t>▼早期治療・重症化予防に係る普及啓発</a:t>
                      </a:r>
                      <a:endParaRPr kumimoji="1" lang="en-US" altLang="ja-JP" sz="1100" b="1"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6469417"/>
                  </a:ext>
                </a:extLst>
              </a:tr>
            </a:tbl>
          </a:graphicData>
        </a:graphic>
      </p:graphicFrame>
      <p:graphicFrame>
        <p:nvGraphicFramePr>
          <p:cNvPr id="30" name="表 29"/>
          <p:cNvGraphicFramePr>
            <a:graphicFrameLocks noGrp="1"/>
          </p:cNvGraphicFramePr>
          <p:nvPr>
            <p:extLst>
              <p:ext uri="{D42A27DB-BD31-4B8C-83A1-F6EECF244321}">
                <p14:modId xmlns:p14="http://schemas.microsoft.com/office/powerpoint/2010/main" val="504103097"/>
              </p:ext>
            </p:extLst>
          </p:nvPr>
        </p:nvGraphicFramePr>
        <p:xfrm>
          <a:off x="6591518" y="4456462"/>
          <a:ext cx="2880000" cy="1404720"/>
        </p:xfrm>
        <a:graphic>
          <a:graphicData uri="http://schemas.openxmlformats.org/drawingml/2006/table">
            <a:tbl>
              <a:tblPr firstRow="1" bandRow="1">
                <a:tableStyleId>{5940675A-B579-460E-94D1-54222C63F5DA}</a:tableStyleId>
              </a:tblPr>
              <a:tblGrid>
                <a:gridCol w="2880000">
                  <a:extLst>
                    <a:ext uri="{9D8B030D-6E8A-4147-A177-3AD203B41FA5}">
                      <a16:colId xmlns:a16="http://schemas.microsoft.com/office/drawing/2014/main" val="520564120"/>
                    </a:ext>
                  </a:extLst>
                </a:gridCol>
              </a:tblGrid>
              <a:tr h="1404720">
                <a:tc>
                  <a:txBody>
                    <a:bodyPr/>
                    <a:lstStyle/>
                    <a:p>
                      <a:r>
                        <a:rPr kumimoji="1" lang="ja-JP" altLang="en-US" sz="1100" b="1" baseline="0" dirty="0" smtClean="0">
                          <a:solidFill>
                            <a:schemeClr val="tx1"/>
                          </a:solidFill>
                        </a:rPr>
                        <a:t>▼市町村における健康なまちづくり</a:t>
                      </a:r>
                      <a:endParaRPr kumimoji="1" lang="en-US" altLang="ja-JP" sz="1100" b="1" baseline="0" dirty="0" smtClean="0">
                        <a:solidFill>
                          <a:schemeClr val="tx1"/>
                        </a:solidFill>
                      </a:endParaRPr>
                    </a:p>
                    <a:p>
                      <a:r>
                        <a:rPr kumimoji="1" lang="ja-JP" altLang="en-US" sz="1100" b="1" baseline="0" dirty="0" smtClean="0">
                          <a:solidFill>
                            <a:schemeClr val="tx1"/>
                          </a:solidFill>
                        </a:rPr>
                        <a:t>▼市町村の健康格差の縮小</a:t>
                      </a:r>
                      <a:endParaRPr kumimoji="1" lang="en-US" altLang="ja-JP" sz="1100" b="1" baseline="0" dirty="0" smtClean="0">
                        <a:solidFill>
                          <a:schemeClr val="tx1"/>
                        </a:solidFill>
                      </a:endParaRPr>
                    </a:p>
                    <a:p>
                      <a:r>
                        <a:rPr kumimoji="1" lang="ja-JP" altLang="en-US" sz="1100" b="1" baseline="0" dirty="0" smtClean="0">
                          <a:solidFill>
                            <a:schemeClr val="tx1"/>
                          </a:solidFill>
                        </a:rPr>
                        <a:t>▼</a:t>
                      </a:r>
                      <a:r>
                        <a:rPr kumimoji="1" lang="ja-JP" altLang="en-US" sz="1100" b="1" baseline="0" dirty="0" smtClean="0">
                          <a:solidFill>
                            <a:schemeClr val="tx1"/>
                          </a:solidFill>
                          <a:latin typeface="+mn-ea"/>
                          <a:ea typeface="+mn-ea"/>
                        </a:rPr>
                        <a:t>ＩＣＴ</a:t>
                      </a:r>
                      <a:r>
                        <a:rPr kumimoji="1" lang="ja-JP" altLang="en-US" sz="1100" b="1" baseline="0" dirty="0" smtClean="0">
                          <a:solidFill>
                            <a:schemeClr val="tx1"/>
                          </a:solidFill>
                        </a:rPr>
                        <a:t>等を活用した健康情報等に係る</a:t>
                      </a:r>
                      <a:endParaRPr kumimoji="1" lang="en-US" altLang="ja-JP" sz="1100" b="1" baseline="0" dirty="0" smtClean="0">
                        <a:solidFill>
                          <a:schemeClr val="tx1"/>
                        </a:solidFill>
                      </a:endParaRPr>
                    </a:p>
                    <a:p>
                      <a:r>
                        <a:rPr kumimoji="1" lang="ja-JP" altLang="en-US" sz="1100" b="1" baseline="0" dirty="0" smtClean="0">
                          <a:solidFill>
                            <a:schemeClr val="tx1"/>
                          </a:solidFill>
                        </a:rPr>
                        <a:t>　基盤づくり</a:t>
                      </a:r>
                      <a:endParaRPr kumimoji="1" lang="en-US" altLang="ja-JP" sz="1100" b="1" baseline="0" dirty="0" smtClean="0">
                        <a:solidFill>
                          <a:schemeClr val="tx1"/>
                        </a:solidFill>
                      </a:endParaRPr>
                    </a:p>
                    <a:p>
                      <a:r>
                        <a:rPr kumimoji="1" lang="ja-JP" altLang="en-US" sz="1100" b="1" baseline="0" dirty="0" smtClean="0">
                          <a:solidFill>
                            <a:schemeClr val="tx1"/>
                          </a:solidFill>
                        </a:rPr>
                        <a:t>▼職場における健康づくり</a:t>
                      </a:r>
                      <a:endParaRPr kumimoji="1" lang="en-US" altLang="ja-JP" sz="1100" b="1" baseline="0" dirty="0" smtClean="0">
                        <a:solidFill>
                          <a:schemeClr val="tx1"/>
                        </a:solidFill>
                      </a:endParaRPr>
                    </a:p>
                    <a:p>
                      <a:r>
                        <a:rPr kumimoji="1" lang="ja-JP" altLang="en-US" sz="1100" b="1" baseline="0" dirty="0" smtClean="0">
                          <a:solidFill>
                            <a:schemeClr val="tx1"/>
                          </a:solidFill>
                        </a:rPr>
                        <a:t>▼地域等における健康づくり</a:t>
                      </a:r>
                      <a:endParaRPr kumimoji="1" lang="en-US" altLang="ja-JP" sz="1100" b="1" baseline="0" dirty="0" smtClean="0">
                        <a:solidFill>
                          <a:schemeClr val="tx1"/>
                        </a:solidFill>
                      </a:endParaRPr>
                    </a:p>
                    <a:p>
                      <a:r>
                        <a:rPr kumimoji="1" lang="ja-JP" altLang="en-US" sz="1100" b="1" baseline="0" dirty="0" smtClean="0">
                          <a:solidFill>
                            <a:schemeClr val="tx1"/>
                          </a:solidFill>
                        </a:rPr>
                        <a:t>▼多様な主体の連携・協働</a:t>
                      </a:r>
                      <a:endParaRPr kumimoji="1" lang="en-US" altLang="ja-JP" sz="1100" b="1" baseline="0"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6469417"/>
                  </a:ext>
                </a:extLst>
              </a:tr>
            </a:tbl>
          </a:graphicData>
        </a:graphic>
      </p:graphicFrame>
      <p:sp>
        <p:nvSpPr>
          <p:cNvPr id="12" name="正方形/長方形 11"/>
          <p:cNvSpPr/>
          <p:nvPr/>
        </p:nvSpPr>
        <p:spPr>
          <a:xfrm>
            <a:off x="266602" y="6200885"/>
            <a:ext cx="4320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r>
              <a:rPr kumimoji="1" lang="en-US" altLang="ja-JP" sz="1200" dirty="0" smtClean="0">
                <a:solidFill>
                  <a:schemeClr val="tx1"/>
                </a:solidFill>
              </a:rPr>
              <a:t>※</a:t>
            </a:r>
            <a:r>
              <a:rPr kumimoji="1" lang="ja-JP" altLang="en-US" sz="1200" dirty="0" smtClean="0">
                <a:solidFill>
                  <a:schemeClr val="tx1"/>
                </a:solidFill>
              </a:rPr>
              <a:t>「１  生活</a:t>
            </a:r>
            <a:r>
              <a:rPr kumimoji="1" lang="ja-JP" altLang="en-US" sz="1200" dirty="0">
                <a:solidFill>
                  <a:schemeClr val="tx1"/>
                </a:solidFill>
              </a:rPr>
              <a:t>習慣病の予防（生活習慣の改善</a:t>
            </a:r>
            <a:r>
              <a:rPr kumimoji="1" lang="ja-JP" altLang="en-US" sz="1200" dirty="0" smtClean="0">
                <a:solidFill>
                  <a:schemeClr val="tx1"/>
                </a:solidFill>
              </a:rPr>
              <a:t>）」の８分野</a:t>
            </a:r>
            <a:endParaRPr kumimoji="1" lang="ja-JP" altLang="en-US" sz="1200" dirty="0">
              <a:solidFill>
                <a:schemeClr val="tx1"/>
              </a:solidFill>
            </a:endParaRPr>
          </a:p>
          <a:p>
            <a:r>
              <a:rPr kumimoji="1" lang="ja-JP" altLang="en-US" sz="1200" dirty="0" smtClean="0">
                <a:solidFill>
                  <a:schemeClr val="tx1"/>
                </a:solidFill>
              </a:rPr>
              <a:t>　「２</a:t>
            </a:r>
            <a:r>
              <a:rPr kumimoji="1" lang="ja-JP" altLang="en-US" sz="1200" dirty="0">
                <a:solidFill>
                  <a:schemeClr val="tx1"/>
                </a:solidFill>
              </a:rPr>
              <a:t> </a:t>
            </a:r>
            <a:r>
              <a:rPr kumimoji="1" lang="ja-JP" altLang="en-US" sz="1200" dirty="0" smtClean="0">
                <a:solidFill>
                  <a:schemeClr val="tx1"/>
                </a:solidFill>
              </a:rPr>
              <a:t> 生活</a:t>
            </a:r>
            <a:r>
              <a:rPr kumimoji="1" lang="ja-JP" altLang="en-US" sz="1200" dirty="0">
                <a:solidFill>
                  <a:schemeClr val="tx1"/>
                </a:solidFill>
              </a:rPr>
              <a:t>習慣病の早期発見・重症化</a:t>
            </a:r>
            <a:r>
              <a:rPr kumimoji="1" lang="ja-JP" altLang="en-US" sz="1200" dirty="0" smtClean="0">
                <a:solidFill>
                  <a:schemeClr val="tx1"/>
                </a:solidFill>
              </a:rPr>
              <a:t>予防」の２分野</a:t>
            </a:r>
            <a:endParaRPr kumimoji="1" lang="ja-JP" altLang="en-US" sz="1200" dirty="0">
              <a:solidFill>
                <a:schemeClr val="tx1"/>
              </a:solidFill>
            </a:endParaRPr>
          </a:p>
        </p:txBody>
      </p:sp>
      <p:sp>
        <p:nvSpPr>
          <p:cNvPr id="3" name="右中かっこ 2"/>
          <p:cNvSpPr/>
          <p:nvPr/>
        </p:nvSpPr>
        <p:spPr>
          <a:xfrm>
            <a:off x="4392796" y="6164885"/>
            <a:ext cx="98823" cy="360000"/>
          </a:xfrm>
          <a:prstGeom prst="rightBrace">
            <a:avLst>
              <a:gd name="adj1" fmla="val 12783"/>
              <a:gd name="adj2" fmla="val 50000"/>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 name="正方形/長方形 13"/>
          <p:cNvSpPr/>
          <p:nvPr/>
        </p:nvSpPr>
        <p:spPr>
          <a:xfrm>
            <a:off x="5185171" y="6200885"/>
            <a:ext cx="3672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r>
              <a:rPr kumimoji="1" lang="ja-JP" altLang="en-US" sz="1100" dirty="0" smtClean="0">
                <a:solidFill>
                  <a:schemeClr val="tx1"/>
                </a:solidFill>
                <a:latin typeface="+mn-ea"/>
              </a:rPr>
              <a:t>生活習慣の改善や生活習慣病の予防等に向け、</a:t>
            </a:r>
            <a:endParaRPr kumimoji="1" lang="en-US" altLang="ja-JP" sz="1100" dirty="0" smtClean="0">
              <a:solidFill>
                <a:schemeClr val="tx1"/>
              </a:solidFill>
              <a:latin typeface="+mn-ea"/>
            </a:endParaRPr>
          </a:p>
          <a:p>
            <a:r>
              <a:rPr kumimoji="1" lang="ja-JP" altLang="en-US" sz="1100" dirty="0" smtClean="0">
                <a:solidFill>
                  <a:schemeClr val="tx1"/>
                </a:solidFill>
                <a:latin typeface="+mn-ea"/>
              </a:rPr>
              <a:t>府民に取り組んでいただきたい「</a:t>
            </a:r>
            <a:r>
              <a:rPr kumimoji="1" lang="en-US" altLang="ja-JP" sz="1100" dirty="0" smtClean="0">
                <a:solidFill>
                  <a:schemeClr val="tx1"/>
                </a:solidFill>
                <a:latin typeface="+mn-ea"/>
              </a:rPr>
              <a:t>10</a:t>
            </a:r>
            <a:r>
              <a:rPr kumimoji="1" lang="ja-JP" altLang="en-US" sz="1100" dirty="0" smtClean="0">
                <a:solidFill>
                  <a:schemeClr val="tx1"/>
                </a:solidFill>
                <a:latin typeface="+mn-ea"/>
              </a:rPr>
              <a:t>の健康づくり活動」</a:t>
            </a:r>
            <a:endParaRPr kumimoji="1" lang="ja-JP" altLang="en-US" sz="1100" dirty="0">
              <a:solidFill>
                <a:schemeClr val="tx1"/>
              </a:solidFill>
              <a:latin typeface="+mn-ea"/>
            </a:endParaRP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4</a:t>
            </a:fld>
            <a:endParaRPr kumimoji="1" lang="ja-JP" altLang="en-US"/>
          </a:p>
        </p:txBody>
      </p:sp>
      <p:pic>
        <p:nvPicPr>
          <p:cNvPr id="19" name="図 18"/>
          <p:cNvPicPr>
            <a:picLocks noChangeAspect="1"/>
          </p:cNvPicPr>
          <p:nvPr/>
        </p:nvPicPr>
        <p:blipFill>
          <a:blip r:embed="rId3"/>
          <a:stretch>
            <a:fillRect/>
          </a:stretch>
        </p:blipFill>
        <p:spPr>
          <a:xfrm>
            <a:off x="8536240" y="74033"/>
            <a:ext cx="1320923" cy="432000"/>
          </a:xfrm>
          <a:prstGeom prst="rect">
            <a:avLst/>
          </a:prstGeom>
        </p:spPr>
      </p:pic>
    </p:spTree>
    <p:extLst>
      <p:ext uri="{BB962C8B-B14F-4D97-AF65-F5344CB8AC3E}">
        <p14:creationId xmlns:p14="http://schemas.microsoft.com/office/powerpoint/2010/main" val="9852871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１　生活習慣病の予防（生活習慣の改善）</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（１）ヘルスリテラシー</a:t>
            </a:r>
            <a:r>
              <a:rPr kumimoji="1" lang="ja-JP" altLang="en-US" sz="2000" b="1" dirty="0" smtClean="0">
                <a:solidFill>
                  <a:schemeClr val="bg1"/>
                </a:solidFill>
              </a:rPr>
              <a:t>　</a:t>
            </a:r>
            <a:r>
              <a:rPr kumimoji="1" lang="ja-JP" altLang="en-US" sz="1600" b="1" dirty="0" smtClean="0">
                <a:solidFill>
                  <a:schemeClr val="bg1"/>
                </a:solidFill>
              </a:rPr>
              <a:t>計画 </a:t>
            </a:r>
            <a:r>
              <a:rPr kumimoji="1" lang="en-US" altLang="ja-JP" sz="1600" b="1" dirty="0" smtClean="0">
                <a:solidFill>
                  <a:schemeClr val="bg1"/>
                </a:solidFill>
              </a:rPr>
              <a:t>P.47-49</a:t>
            </a:r>
            <a:endParaRPr kumimoji="1" lang="en-US" altLang="ja-JP" sz="1600" b="1" dirty="0">
              <a:solidFill>
                <a:schemeClr val="bg1"/>
              </a:solidFill>
            </a:endParaRPr>
          </a:p>
        </p:txBody>
      </p:sp>
      <p:sp>
        <p:nvSpPr>
          <p:cNvPr id="17" name="正方形/長方形 16"/>
          <p:cNvSpPr/>
          <p:nvPr/>
        </p:nvSpPr>
        <p:spPr>
          <a:xfrm>
            <a:off x="363222" y="2120403"/>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431498"/>
            <a:ext cx="8856000" cy="720000"/>
          </a:xfrm>
          <a:prstGeom prst="rect">
            <a:avLst/>
          </a:prstGeom>
        </p:spPr>
        <p:txBody>
          <a:bodyPr wrap="square" lIns="36000" tIns="72000" rIns="36000" bIns="36000">
            <a:noAutofit/>
          </a:bodyPr>
          <a:lstStyle/>
          <a:p>
            <a:r>
              <a:rPr lang="ja-JP" altLang="en-US" sz="1200" b="1" dirty="0">
                <a:latin typeface="+mn-ea"/>
              </a:rPr>
              <a:t>▽健康の維持・向上を図るため、自分の健康状況に合った必要な情報を見極め、最善の選択を行うことができる、</a:t>
            </a:r>
            <a:r>
              <a:rPr lang="ja-JP" altLang="en-US" sz="1200" b="1" dirty="0" smtClean="0">
                <a:latin typeface="+mn-ea"/>
              </a:rPr>
              <a:t>ヘルスリテラ</a:t>
            </a:r>
            <a:endParaRPr lang="en-US" altLang="ja-JP" sz="1200" b="1" dirty="0" smtClean="0">
              <a:latin typeface="+mn-ea"/>
            </a:endParaRPr>
          </a:p>
          <a:p>
            <a:r>
              <a:rPr lang="ja-JP" altLang="en-US" sz="1200" b="1" dirty="0">
                <a:latin typeface="+mn-ea"/>
              </a:rPr>
              <a:t>　</a:t>
            </a:r>
            <a:r>
              <a:rPr lang="ja-JP" altLang="en-US" sz="1200" b="1" dirty="0" smtClean="0">
                <a:latin typeface="+mn-ea"/>
              </a:rPr>
              <a:t>シー</a:t>
            </a:r>
            <a:r>
              <a:rPr lang="ja-JP" altLang="en-US" sz="1200" b="1" dirty="0">
                <a:latin typeface="+mn-ea"/>
              </a:rPr>
              <a:t>を習得します</a:t>
            </a:r>
            <a:r>
              <a:rPr lang="ja-JP" altLang="en-US" sz="1200" b="1" dirty="0" smtClean="0">
                <a:latin typeface="+mn-ea"/>
              </a:rPr>
              <a:t>。</a:t>
            </a:r>
            <a:endParaRPr lang="en-US" altLang="ja-JP" sz="1200" b="1" dirty="0" smtClean="0">
              <a:latin typeface="+mn-ea"/>
            </a:endParaRPr>
          </a:p>
          <a:p>
            <a:endParaRPr lang="en-US" altLang="ja-JP" sz="600" b="1" dirty="0">
              <a:latin typeface="+mn-ea"/>
            </a:endParaRPr>
          </a:p>
          <a:p>
            <a:r>
              <a:rPr lang="ja-JP" altLang="en-US" sz="1200" b="1" dirty="0" smtClean="0">
                <a:latin typeface="+mn-ea"/>
              </a:rPr>
              <a:t>▽</a:t>
            </a:r>
            <a:r>
              <a:rPr lang="ja-JP" altLang="en-US" sz="1200" b="1" dirty="0">
                <a:latin typeface="+mn-ea"/>
              </a:rPr>
              <a:t>日常生活において、適切な健康行動を実践し、自己の健康管理する力の向上を図ります。</a:t>
            </a:r>
          </a:p>
        </p:txBody>
      </p:sp>
      <p:sp>
        <p:nvSpPr>
          <p:cNvPr id="24" name="正方形/長方形 23"/>
          <p:cNvSpPr/>
          <p:nvPr/>
        </p:nvSpPr>
        <p:spPr>
          <a:xfrm>
            <a:off x="363222" y="3488912"/>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行政等が取り組む数値目標</a:t>
            </a:r>
            <a:r>
              <a:rPr lang="en-US" altLang="ja-JP" sz="1600" b="1" dirty="0" smtClean="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3605953991"/>
              </p:ext>
            </p:extLst>
          </p:nvPr>
        </p:nvGraphicFramePr>
        <p:xfrm>
          <a:off x="532980" y="3851075"/>
          <a:ext cx="8820000" cy="7664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2448000">
                  <a:extLst>
                    <a:ext uri="{9D8B030D-6E8A-4147-A177-3AD203B41FA5}">
                      <a16:colId xmlns:a16="http://schemas.microsoft.com/office/drawing/2014/main" val="20001"/>
                    </a:ext>
                  </a:extLst>
                </a:gridCol>
                <a:gridCol w="2232000">
                  <a:extLst>
                    <a:ext uri="{9D8B030D-6E8A-4147-A177-3AD203B41FA5}">
                      <a16:colId xmlns:a16="http://schemas.microsoft.com/office/drawing/2014/main" val="3549333295"/>
                    </a:ext>
                  </a:extLst>
                </a:gridCol>
                <a:gridCol w="2232000">
                  <a:extLst>
                    <a:ext uri="{9D8B030D-6E8A-4147-A177-3AD203B41FA5}">
                      <a16:colId xmlns:a16="http://schemas.microsoft.com/office/drawing/2014/main" val="20002"/>
                    </a:ext>
                  </a:extLst>
                </a:gridCol>
                <a:gridCol w="1548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solidFill>
                            <a:schemeClr val="bg1"/>
                          </a:solidFill>
                          <a:effectLst/>
                          <a:latin typeface="+mn-ea"/>
                          <a:ea typeface="+mn-ea"/>
                          <a:cs typeface="HG丸ｺﾞｼｯｸM-PRO"/>
                        </a:rPr>
                        <a:t>策定時の取組状況</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432000">
                <a:tc>
                  <a:txBody>
                    <a:bodyPr/>
                    <a:lstStyle/>
                    <a:p>
                      <a:pPr algn="ctr" fontAlgn="auto">
                        <a:lnSpc>
                          <a:spcPts val="1600"/>
                        </a:lnSpc>
                        <a:spcAft>
                          <a:spcPts val="0"/>
                        </a:spcAft>
                      </a:pPr>
                      <a:r>
                        <a:rPr lang="en-US" altLang="ja-JP" sz="1200" dirty="0" smtClean="0">
                          <a:effectLst/>
                          <a:latin typeface="+mn-ea"/>
                          <a:ea typeface="+mn-ea"/>
                        </a:rPr>
                        <a:t>1</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健康への関心度（☆）</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200" b="1" dirty="0" smtClean="0">
                          <a:solidFill>
                            <a:schemeClr val="tx1"/>
                          </a:solidFill>
                          <a:effectLst/>
                          <a:latin typeface="+mn-ea"/>
                          <a:ea typeface="+mn-ea"/>
                        </a:rPr>
                        <a:t>87.4%</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18</a:t>
                      </a:r>
                      <a:r>
                        <a:rPr lang="ja-JP" altLang="en-US" sz="1200" b="1" dirty="0" smtClean="0">
                          <a:solidFill>
                            <a:schemeClr val="tx1"/>
                          </a:solidFill>
                          <a:effectLst/>
                          <a:latin typeface="+mn-ea"/>
                          <a:ea typeface="+mn-ea"/>
                        </a:rPr>
                        <a:t>歳以上）（</a:t>
                      </a:r>
                      <a:r>
                        <a:rPr lang="en-US" altLang="ja-JP" sz="1200" b="1" dirty="0" smtClean="0">
                          <a:solidFill>
                            <a:schemeClr val="tx1"/>
                          </a:solidFill>
                          <a:effectLst/>
                          <a:latin typeface="+mn-ea"/>
                          <a:ea typeface="+mn-ea"/>
                        </a:rPr>
                        <a:t>H27</a:t>
                      </a:r>
                      <a:r>
                        <a:rPr lang="ja-JP" altLang="en-US" sz="1200" b="1" dirty="0" smtClean="0">
                          <a:solidFill>
                            <a:schemeClr val="tx1"/>
                          </a:solidFill>
                          <a:effectLst/>
                          <a:latin typeface="+mn-ea"/>
                          <a:ea typeface="+mn-ea"/>
                        </a:rPr>
                        <a:t>）</a:t>
                      </a:r>
                      <a:endParaRPr lang="ja-JP" altLang="ja-JP" sz="1100" b="1" dirty="0" smtClean="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　</a:t>
                      </a:r>
                      <a:r>
                        <a:rPr lang="en-US" altLang="ja-JP" sz="1200" b="1" dirty="0" smtClean="0">
                          <a:solidFill>
                            <a:schemeClr val="tx1"/>
                          </a:solidFill>
                          <a:effectLst/>
                          <a:latin typeface="+mn-ea"/>
                          <a:ea typeface="+mn-ea"/>
                          <a:cs typeface="HG丸ｺﾞｼｯｸM-PRO"/>
                        </a:rPr>
                        <a:t>86.5%</a:t>
                      </a:r>
                      <a:r>
                        <a:rPr lang="ja-JP" altLang="en-US" sz="1200" b="1"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15</a:t>
                      </a:r>
                      <a:r>
                        <a:rPr lang="ja-JP" altLang="en-US" sz="1200" b="1" dirty="0" smtClean="0">
                          <a:solidFill>
                            <a:schemeClr val="tx1"/>
                          </a:solidFill>
                          <a:effectLst/>
                          <a:latin typeface="+mn-ea"/>
                          <a:ea typeface="+mn-ea"/>
                          <a:cs typeface="HG丸ｺﾞｼｯｸM-PRO"/>
                        </a:rPr>
                        <a:t>歳以上）</a:t>
                      </a:r>
                    </a:p>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　</a:t>
                      </a:r>
                      <a:r>
                        <a:rPr lang="en-US" altLang="ja-JP" sz="1200" b="1" dirty="0" smtClean="0">
                          <a:solidFill>
                            <a:schemeClr val="tx1"/>
                          </a:solidFill>
                          <a:effectLst/>
                          <a:latin typeface="+mn-ea"/>
                          <a:ea typeface="+mn-ea"/>
                          <a:cs typeface="HG丸ｺﾞｼｯｸM-PRO"/>
                        </a:rPr>
                        <a:t>86.7%</a:t>
                      </a:r>
                      <a:r>
                        <a:rPr lang="ja-JP" altLang="en-US" sz="1200" b="1"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20</a:t>
                      </a:r>
                      <a:r>
                        <a:rPr lang="ja-JP" altLang="en-US" sz="1200" b="1" dirty="0" smtClean="0">
                          <a:solidFill>
                            <a:schemeClr val="tx1"/>
                          </a:solidFill>
                          <a:effectLst/>
                          <a:latin typeface="+mn-ea"/>
                          <a:ea typeface="+mn-ea"/>
                          <a:cs typeface="HG丸ｺﾞｼｯｸM-PRO"/>
                        </a:rPr>
                        <a:t>歳以上）（</a:t>
                      </a:r>
                      <a:r>
                        <a:rPr lang="en-US" altLang="ja-JP" sz="1200" b="1" dirty="0" smtClean="0">
                          <a:solidFill>
                            <a:schemeClr val="tx1"/>
                          </a:solidFill>
                          <a:effectLst/>
                          <a:latin typeface="+mn-ea"/>
                          <a:ea typeface="+mn-ea"/>
                          <a:cs typeface="HG丸ｺﾞｼｯｸM-PRO"/>
                        </a:rPr>
                        <a:t>R3</a:t>
                      </a:r>
                      <a:r>
                        <a:rPr lang="ja-JP" altLang="en-US" sz="1200" b="1" dirty="0" smtClean="0">
                          <a:solidFill>
                            <a:schemeClr val="tx1"/>
                          </a:solidFill>
                          <a:effectLst/>
                          <a:latin typeface="+mn-ea"/>
                          <a:ea typeface="+mn-ea"/>
                          <a:cs typeface="HG丸ｺﾞｼｯｸM-PRO"/>
                        </a:rPr>
                        <a:t>）</a:t>
                      </a:r>
                      <a:endParaRPr lang="ja-JP" altLang="ja-JP" sz="1200" b="1" dirty="0" smtClean="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200" b="1" dirty="0" smtClean="0">
                          <a:solidFill>
                            <a:schemeClr val="tx1"/>
                          </a:solidFill>
                          <a:effectLst/>
                          <a:latin typeface="+mn-ea"/>
                          <a:ea typeface="+mn-ea"/>
                        </a:rPr>
                        <a:t>100%</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26" name="正方形/長方形 25"/>
          <p:cNvSpPr/>
          <p:nvPr/>
        </p:nvSpPr>
        <p:spPr>
          <a:xfrm>
            <a:off x="6046921" y="3553352"/>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r>
              <a:rPr lang="ja-JP" altLang="en-US" sz="1100" dirty="0" smtClean="0">
                <a:latin typeface="+mn-ea"/>
              </a:rPr>
              <a:t>）</a:t>
            </a:r>
            <a:endParaRPr lang="ja-JP" altLang="en-US" sz="1100" dirty="0">
              <a:latin typeface="+mn-ea"/>
            </a:endParaRPr>
          </a:p>
        </p:txBody>
      </p:sp>
      <p:graphicFrame>
        <p:nvGraphicFramePr>
          <p:cNvPr id="19" name="表 18"/>
          <p:cNvGraphicFramePr>
            <a:graphicFrameLocks noGrp="1"/>
          </p:cNvGraphicFramePr>
          <p:nvPr>
            <p:extLst>
              <p:ext uri="{D42A27DB-BD31-4B8C-83A1-F6EECF244321}">
                <p14:modId xmlns:p14="http://schemas.microsoft.com/office/powerpoint/2010/main" val="3099346556"/>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smtClean="0">
                          <a:latin typeface="+mn-ea"/>
                          <a:ea typeface="+mn-ea"/>
                        </a:rPr>
                        <a:t>現状･課題</a:t>
                      </a:r>
                      <a:endParaRPr kumimoji="1" lang="en-US" altLang="ja-JP" sz="160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smtClean="0">
                          <a:solidFill>
                            <a:schemeClr val="tx1"/>
                          </a:solidFill>
                          <a:latin typeface="+mn-ea"/>
                          <a:ea typeface="+mn-ea"/>
                        </a:rPr>
                        <a:t>◆ 「健康への関心」について、「ある層」が府民の約</a:t>
                      </a:r>
                      <a:r>
                        <a:rPr kumimoji="1" lang="en-US" altLang="ja-JP" sz="1200" b="1" baseline="0" dirty="0" smtClean="0">
                          <a:solidFill>
                            <a:schemeClr val="tx1"/>
                          </a:solidFill>
                          <a:latin typeface="+mn-ea"/>
                          <a:ea typeface="+mn-ea"/>
                        </a:rPr>
                        <a:t>9</a:t>
                      </a:r>
                      <a:r>
                        <a:rPr kumimoji="1" lang="ja-JP" altLang="en-US" sz="1200" b="1" baseline="0" dirty="0" smtClean="0">
                          <a:solidFill>
                            <a:schemeClr val="tx1"/>
                          </a:solidFill>
                          <a:latin typeface="+mn-ea"/>
                          <a:ea typeface="+mn-ea"/>
                        </a:rPr>
                        <a:t>割を占めていますが、「ない層」や「関心があっても実践できていない層」に対し、日常生活における具体的な健康行動への誘導を図ることが必要です。</a:t>
                      </a:r>
                    </a:p>
                    <a:p>
                      <a:pPr marL="174625" indent="-174625">
                        <a:lnSpc>
                          <a:spcPct val="100000"/>
                        </a:lnSpc>
                      </a:pPr>
                      <a:endParaRPr kumimoji="1" lang="ja-JP" altLang="en-US" sz="1200" b="1" baseline="0" dirty="0" smtClean="0">
                        <a:solidFill>
                          <a:schemeClr val="tx1"/>
                        </a:solidFill>
                        <a:latin typeface="+mn-ea"/>
                        <a:ea typeface="+mn-ea"/>
                      </a:endParaRPr>
                    </a:p>
                    <a:p>
                      <a:pPr marL="174625" indent="-174625">
                        <a:lnSpc>
                          <a:spcPct val="100000"/>
                        </a:lnSpc>
                      </a:pPr>
                      <a:r>
                        <a:rPr kumimoji="1" lang="ja-JP" altLang="en-US" sz="1200" b="1" baseline="0" dirty="0" smtClean="0">
                          <a:solidFill>
                            <a:schemeClr val="tx1"/>
                          </a:solidFill>
                          <a:latin typeface="+mn-ea"/>
                          <a:ea typeface="+mn-ea"/>
                        </a:rPr>
                        <a:t>◆ また、健康に関する情報が氾濫する中で、信頼性の高い公的機関や研究機関等から、科学的根拠に基づく適切な情報を入手・理解・選択できる力を習得することが重要です。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6" name="角丸四角形 15"/>
          <p:cNvSpPr/>
          <p:nvPr/>
        </p:nvSpPr>
        <p:spPr>
          <a:xfrm>
            <a:off x="357909" y="1863824"/>
            <a:ext cx="9144000" cy="2952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20" name="角丸四角形 19"/>
          <p:cNvSpPr/>
          <p:nvPr/>
        </p:nvSpPr>
        <p:spPr>
          <a:xfrm>
            <a:off x="357909" y="1431824"/>
            <a:ext cx="2088000" cy="432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bg1"/>
                </a:solidFill>
              </a:rPr>
              <a:t>みんな</a:t>
            </a:r>
            <a:r>
              <a:rPr kumimoji="1" lang="ja-JP" altLang="en-US" sz="1600" b="1" dirty="0">
                <a:solidFill>
                  <a:schemeClr val="bg1"/>
                </a:solidFill>
              </a:rPr>
              <a:t>でめざす</a:t>
            </a:r>
            <a:r>
              <a:rPr kumimoji="1" lang="ja-JP" altLang="en-US" sz="1600" b="1" dirty="0" smtClean="0">
                <a:solidFill>
                  <a:schemeClr val="bg1"/>
                </a:solidFill>
              </a:rPr>
              <a:t>目標</a:t>
            </a:r>
            <a:endParaRPr kumimoji="1" lang="ja-JP" altLang="en-US" sz="1600" b="1" dirty="0">
              <a:solidFill>
                <a:schemeClr val="bg1"/>
              </a:solidFill>
            </a:endParaRPr>
          </a:p>
        </p:txBody>
      </p:sp>
      <p:sp>
        <p:nvSpPr>
          <p:cNvPr id="21" name="角丸四角形 20"/>
          <p:cNvSpPr/>
          <p:nvPr/>
        </p:nvSpPr>
        <p:spPr>
          <a:xfrm>
            <a:off x="2445909" y="1431824"/>
            <a:ext cx="7056000" cy="432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tx1"/>
                </a:solidFill>
              </a:rPr>
              <a:t>健康</a:t>
            </a:r>
            <a:r>
              <a:rPr kumimoji="1" lang="ja-JP" altLang="en-US" sz="1600" b="1" dirty="0">
                <a:solidFill>
                  <a:schemeClr val="tx1"/>
                </a:solidFill>
              </a:rPr>
              <a:t>への関心度を高めます　～健康に関心を持ちましょう</a:t>
            </a:r>
            <a:r>
              <a:rPr kumimoji="1" lang="ja-JP" altLang="en-US" sz="1600" b="1" dirty="0" smtClean="0">
                <a:solidFill>
                  <a:schemeClr val="tx1"/>
                </a:solidFill>
              </a:rPr>
              <a:t>～</a:t>
            </a:r>
            <a:endParaRPr kumimoji="1" lang="ja-JP" altLang="en-US" sz="1600" b="1" dirty="0">
              <a:solidFill>
                <a:schemeClr val="tx1"/>
              </a:solidFill>
            </a:endParaRP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5</a:t>
            </a:fld>
            <a:endParaRPr kumimoji="1" lang="ja-JP" altLang="en-US"/>
          </a:p>
        </p:txBody>
      </p:sp>
      <p:pic>
        <p:nvPicPr>
          <p:cNvPr id="22" name="図 21"/>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26801355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1693934530"/>
              </p:ext>
            </p:extLst>
          </p:nvPr>
        </p:nvGraphicFramePr>
        <p:xfrm>
          <a:off x="468793" y="327662"/>
          <a:ext cx="8928000" cy="6134198"/>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3876038">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学校や大学、職場等における健康教育の推進</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■府より配付した講師リストを活用し、がん専門医、看護師等による、外部講師を活用したがん教育を府立学校及び府内中学校等にて実施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■府内</a:t>
                      </a:r>
                      <a:r>
                        <a:rPr kumimoji="1" lang="en-US" altLang="ja-JP" sz="1100" b="1" baseline="0" dirty="0" smtClean="0">
                          <a:solidFill>
                            <a:schemeClr val="tx1"/>
                          </a:solidFill>
                          <a:latin typeface="+mn-ea"/>
                          <a:ea typeface="+mn-ea"/>
                        </a:rPr>
                        <a:t>2</a:t>
                      </a:r>
                      <a:r>
                        <a:rPr kumimoji="1" lang="ja-JP" altLang="en-US" sz="1100" b="1" baseline="0" dirty="0" smtClean="0">
                          <a:solidFill>
                            <a:schemeClr val="tx1"/>
                          </a:solidFill>
                          <a:latin typeface="+mn-ea"/>
                          <a:ea typeface="+mn-ea"/>
                        </a:rPr>
                        <a:t>大学と連携し、各大学の健康課題等を踏まえた健康セミナーやゼミ・授業との連携を実施（近畿大、大阪公立大）</a:t>
                      </a:r>
                    </a:p>
                    <a:p>
                      <a:pPr marL="174625" indent="-174625">
                        <a:lnSpc>
                          <a:spcPct val="100000"/>
                        </a:lnSpc>
                      </a:pPr>
                      <a:r>
                        <a:rPr kumimoji="1" lang="ja-JP" altLang="en-US" sz="1100" b="1" baseline="0" dirty="0" smtClean="0">
                          <a:solidFill>
                            <a:schemeClr val="tx1"/>
                          </a:solidFill>
                          <a:latin typeface="+mn-ea"/>
                          <a:ea typeface="+mn-ea"/>
                        </a:rPr>
                        <a:t>■府内全大学を対象とした情報交換会を実施</a:t>
                      </a:r>
                      <a:r>
                        <a:rPr kumimoji="1" lang="en-US" altLang="ja-JP" sz="1100" b="1" baseline="0" dirty="0" smtClean="0">
                          <a:solidFill>
                            <a:schemeClr val="tx1"/>
                          </a:solidFill>
                          <a:latin typeface="+mn-ea"/>
                          <a:ea typeface="+mn-ea"/>
                        </a:rPr>
                        <a:t>:19</a:t>
                      </a:r>
                      <a:r>
                        <a:rPr kumimoji="1" lang="ja-JP" altLang="en-US" sz="1100" b="1" baseline="0" dirty="0" smtClean="0">
                          <a:solidFill>
                            <a:schemeClr val="tx1"/>
                          </a:solidFill>
                          <a:latin typeface="+mn-ea"/>
                          <a:ea typeface="+mn-ea"/>
                        </a:rPr>
                        <a:t>大学･</a:t>
                      </a:r>
                      <a:r>
                        <a:rPr kumimoji="1" lang="en-US" altLang="ja-JP" sz="1100" b="1" baseline="0" dirty="0" smtClean="0">
                          <a:solidFill>
                            <a:schemeClr val="tx1"/>
                          </a:solidFill>
                          <a:latin typeface="+mn-ea"/>
                          <a:ea typeface="+mn-ea"/>
                        </a:rPr>
                        <a:t>8</a:t>
                      </a:r>
                      <a:r>
                        <a:rPr kumimoji="1" lang="ja-JP" altLang="en-US" sz="1100" b="1" baseline="0" dirty="0" smtClean="0">
                          <a:solidFill>
                            <a:schemeClr val="tx1"/>
                          </a:solidFill>
                          <a:latin typeface="+mn-ea"/>
                          <a:ea typeface="+mn-ea"/>
                        </a:rPr>
                        <a:t>保健所</a:t>
                      </a:r>
                      <a:r>
                        <a:rPr kumimoji="1" lang="en-US" altLang="ja-JP" sz="1100" b="1" baseline="0" dirty="0" smtClean="0">
                          <a:solidFill>
                            <a:schemeClr val="tx1"/>
                          </a:solidFill>
                          <a:latin typeface="+mn-ea"/>
                          <a:ea typeface="+mn-ea"/>
                        </a:rPr>
                        <a:t>(44</a:t>
                      </a:r>
                      <a:r>
                        <a:rPr kumimoji="1" lang="ja-JP" altLang="en-US" sz="1100" b="1" baseline="0" dirty="0" smtClean="0">
                          <a:solidFill>
                            <a:schemeClr val="tx1"/>
                          </a:solidFill>
                          <a:latin typeface="+mn-ea"/>
                          <a:ea typeface="+mn-ea"/>
                        </a:rPr>
                        <a:t>名</a:t>
                      </a:r>
                      <a:r>
                        <a:rPr kumimoji="1" lang="en-US" altLang="ja-JP" sz="11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■啓発資材の作成と提供（府内全大学対象）</a:t>
                      </a:r>
                      <a:endParaRPr kumimoji="1" lang="en-US" altLang="ja-JP" sz="1100" b="0" baseline="0" dirty="0" smtClean="0">
                        <a:solidFill>
                          <a:schemeClr val="tx1"/>
                        </a:solidFill>
                        <a:latin typeface="+mn-ea"/>
                        <a:ea typeface="+mn-ea"/>
                      </a:endParaRPr>
                    </a:p>
                    <a:p>
                      <a:pPr marL="174625" indent="-174625">
                        <a:lnSpc>
                          <a:spcPct val="100000"/>
                        </a:lnSpc>
                      </a:pPr>
                      <a:endParaRPr kumimoji="1" lang="en-US" altLang="ja-JP" sz="120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女性のヘルスリテラシー向上</a:t>
                      </a:r>
                      <a:r>
                        <a:rPr kumimoji="1" lang="en-US" altLang="ja-JP" sz="1200" b="1" baseline="0" dirty="0" smtClean="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■保健所や市町村において、女性の健康週間にあわせ、イベントやロビー展示などで情報提供を実施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中小企業における「健康経営」の普及</a:t>
                      </a:r>
                      <a:r>
                        <a:rPr kumimoji="1" lang="en-US" altLang="ja-JP" sz="1200" b="1" u="none"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■中小企業の抱える健康課題・ニーズに対応したセミナーを開催（「健康経営セミナー」</a:t>
                      </a:r>
                      <a:r>
                        <a:rPr kumimoji="1" lang="en-US" altLang="ja-JP" sz="1100" b="1" baseline="0" dirty="0" smtClean="0">
                          <a:solidFill>
                            <a:schemeClr val="tx1"/>
                          </a:solidFill>
                          <a:latin typeface="+mn-ea"/>
                          <a:ea typeface="+mn-ea"/>
                        </a:rPr>
                        <a:t>3</a:t>
                      </a:r>
                      <a:r>
                        <a:rPr kumimoji="1" lang="ja-JP" altLang="en-US" sz="1100" b="1" baseline="0" dirty="0" smtClean="0">
                          <a:solidFill>
                            <a:schemeClr val="tx1"/>
                          </a:solidFill>
                          <a:latin typeface="+mn-ea"/>
                          <a:ea typeface="+mn-ea"/>
                        </a:rPr>
                        <a:t>回オンライン開催）</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■府内の健康経営優良法人認定法人に対し健康経営の取組状況を取材し、取材記事にまとめ「健活</a:t>
                      </a:r>
                      <a:r>
                        <a:rPr kumimoji="1" lang="en-US" altLang="ja-JP" sz="1100" b="1" baseline="0" dirty="0" smtClean="0">
                          <a:solidFill>
                            <a:schemeClr val="tx1"/>
                          </a:solidFill>
                          <a:latin typeface="+mn-ea"/>
                          <a:ea typeface="+mn-ea"/>
                        </a:rPr>
                        <a:t>10</a:t>
                      </a:r>
                      <a:r>
                        <a:rPr kumimoji="1" lang="ja-JP" altLang="en-US" sz="1100" b="1" baseline="0" dirty="0" smtClean="0">
                          <a:solidFill>
                            <a:schemeClr val="tx1"/>
                          </a:solidFill>
                          <a:latin typeface="+mn-ea"/>
                          <a:ea typeface="+mn-ea"/>
                        </a:rPr>
                        <a:t>」ポータルページにレポートを掲載するとともに、冊子にまとめ、府内中小企業に情報発信（「健康経営</a:t>
                      </a:r>
                      <a:r>
                        <a:rPr kumimoji="1" lang="en-US" altLang="ja-JP" sz="1100" b="1" baseline="0" dirty="0" smtClean="0">
                          <a:solidFill>
                            <a:schemeClr val="tx1"/>
                          </a:solidFill>
                          <a:latin typeface="+mn-ea"/>
                          <a:ea typeface="+mn-ea"/>
                        </a:rPr>
                        <a:t>OSAKA</a:t>
                      </a:r>
                      <a:r>
                        <a:rPr kumimoji="1" lang="ja-JP" altLang="en-US" sz="1100" b="1" baseline="0" dirty="0" smtClean="0">
                          <a:solidFill>
                            <a:schemeClr val="tx1"/>
                          </a:solidFill>
                          <a:latin typeface="+mn-ea"/>
                          <a:ea typeface="+mn-ea"/>
                        </a:rPr>
                        <a:t>レポート」取材企業８社）</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ヘルスリテラシー・健康づくりの機運醸成</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■万博に向けた健康づくりの気運醸成として健活プロモーション事業を実施。「健活</a:t>
                      </a:r>
                      <a:r>
                        <a:rPr kumimoji="1" lang="en-US" altLang="ja-JP" sz="1100" b="1" baseline="0" dirty="0" smtClean="0">
                          <a:solidFill>
                            <a:schemeClr val="tx1"/>
                          </a:solidFill>
                          <a:latin typeface="+mn-ea"/>
                          <a:ea typeface="+mn-ea"/>
                        </a:rPr>
                        <a:t>10</a:t>
                      </a:r>
                      <a:r>
                        <a:rPr kumimoji="1" lang="ja-JP" altLang="en-US" sz="1100" b="1" baseline="0" dirty="0" smtClean="0">
                          <a:solidFill>
                            <a:schemeClr val="tx1"/>
                          </a:solidFill>
                          <a:latin typeface="+mn-ea"/>
                          <a:ea typeface="+mn-ea"/>
                        </a:rPr>
                        <a:t>」を広く</a:t>
                      </a:r>
                      <a:r>
                        <a:rPr kumimoji="1" lang="en-US" altLang="ja-JP" sz="1100" b="1" baseline="0" dirty="0" smtClean="0">
                          <a:solidFill>
                            <a:schemeClr val="tx1"/>
                          </a:solidFill>
                          <a:latin typeface="+mn-ea"/>
                          <a:ea typeface="+mn-ea"/>
                        </a:rPr>
                        <a:t>PR</a:t>
                      </a:r>
                      <a:r>
                        <a:rPr kumimoji="1" lang="ja-JP" altLang="en-US" sz="1100" b="1" baseline="0" dirty="0" smtClean="0">
                          <a:solidFill>
                            <a:schemeClr val="tx1"/>
                          </a:solidFill>
                          <a:latin typeface="+mn-ea"/>
                          <a:ea typeface="+mn-ea"/>
                        </a:rPr>
                        <a:t>する広告ジャックと、健康づくりイベント「健活ワクワク</a:t>
                      </a:r>
                      <a:r>
                        <a:rPr kumimoji="1" lang="en-US" altLang="ja-JP" sz="1100" b="1" baseline="0" dirty="0" smtClean="0">
                          <a:solidFill>
                            <a:schemeClr val="tx1"/>
                          </a:solidFill>
                          <a:latin typeface="+mn-ea"/>
                          <a:ea typeface="+mn-ea"/>
                        </a:rPr>
                        <a:t>EXPO</a:t>
                      </a:r>
                      <a:r>
                        <a:rPr kumimoji="1" lang="ja-JP" altLang="en-US" sz="1100" b="1" baseline="0" dirty="0" smtClean="0">
                          <a:solidFill>
                            <a:schemeClr val="tx1"/>
                          </a:solidFill>
                          <a:latin typeface="+mn-ea"/>
                          <a:ea typeface="+mn-ea"/>
                        </a:rPr>
                        <a:t>」を開催</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広告ジャック：①</a:t>
                      </a:r>
                      <a:r>
                        <a:rPr kumimoji="1" lang="en-US" altLang="ja-JP" sz="1100" b="1" baseline="0" dirty="0" smtClean="0">
                          <a:solidFill>
                            <a:schemeClr val="tx1"/>
                          </a:solidFill>
                          <a:latin typeface="+mn-ea"/>
                          <a:ea typeface="+mn-ea"/>
                        </a:rPr>
                        <a:t>10/3</a:t>
                      </a: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10/9</a:t>
                      </a:r>
                      <a:r>
                        <a:rPr kumimoji="1" lang="ja-JP" altLang="en-US" sz="1100" b="1" baseline="0" dirty="0" err="1" smtClean="0">
                          <a:solidFill>
                            <a:schemeClr val="tx1"/>
                          </a:solidFill>
                          <a:latin typeface="+mn-ea"/>
                          <a:ea typeface="+mn-ea"/>
                        </a:rPr>
                        <a:t>、</a:t>
                      </a:r>
                      <a:r>
                        <a:rPr kumimoji="1" lang="ja-JP" altLang="en-US" sz="1100" b="1" baseline="0" dirty="0" smtClean="0">
                          <a:solidFill>
                            <a:schemeClr val="tx1"/>
                          </a:solidFill>
                          <a:latin typeface="+mn-ea"/>
                          <a:ea typeface="+mn-ea"/>
                        </a:rPr>
                        <a:t>②</a:t>
                      </a:r>
                      <a:r>
                        <a:rPr kumimoji="1" lang="en-US" altLang="ja-JP" sz="1100" b="1" baseline="0" dirty="0" smtClean="0">
                          <a:solidFill>
                            <a:schemeClr val="tx1"/>
                          </a:solidFill>
                          <a:latin typeface="+mn-ea"/>
                          <a:ea typeface="+mn-ea"/>
                        </a:rPr>
                        <a:t>1/30</a:t>
                      </a: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2/5】</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健活ワクワク</a:t>
                      </a:r>
                      <a:r>
                        <a:rPr kumimoji="1" lang="en-US" altLang="ja-JP" sz="1100" b="1" baseline="0" dirty="0" smtClean="0">
                          <a:solidFill>
                            <a:schemeClr val="tx1"/>
                          </a:solidFill>
                          <a:latin typeface="+mn-ea"/>
                          <a:ea typeface="+mn-ea"/>
                        </a:rPr>
                        <a:t>EXPO</a:t>
                      </a:r>
                      <a:r>
                        <a:rPr kumimoji="1" lang="ja-JP" altLang="en-US" sz="1100" b="1" baseline="0" dirty="0" smtClean="0">
                          <a:solidFill>
                            <a:schemeClr val="tx1"/>
                          </a:solidFill>
                          <a:latin typeface="+mn-ea"/>
                          <a:ea typeface="+mn-ea"/>
                        </a:rPr>
                        <a:t>：第１弾</a:t>
                      </a:r>
                      <a:r>
                        <a:rPr kumimoji="1" lang="en-US" altLang="ja-JP" sz="1100" b="1" baseline="0" dirty="0" smtClean="0">
                          <a:solidFill>
                            <a:schemeClr val="tx1"/>
                          </a:solidFill>
                          <a:latin typeface="+mn-ea"/>
                          <a:ea typeface="+mn-ea"/>
                        </a:rPr>
                        <a:t>10/8</a:t>
                      </a:r>
                      <a:r>
                        <a:rPr kumimoji="1" lang="ja-JP" altLang="en-US" sz="1100" b="1" baseline="0" dirty="0" err="1" smtClean="0">
                          <a:solidFill>
                            <a:schemeClr val="tx1"/>
                          </a:solidFill>
                          <a:latin typeface="+mn-ea"/>
                          <a:ea typeface="+mn-ea"/>
                        </a:rPr>
                        <a:t>、</a:t>
                      </a:r>
                      <a:r>
                        <a:rPr kumimoji="1" lang="ja-JP" altLang="en-US" sz="1100" b="1" baseline="0" dirty="0" smtClean="0">
                          <a:solidFill>
                            <a:schemeClr val="tx1"/>
                          </a:solidFill>
                          <a:latin typeface="+mn-ea"/>
                          <a:ea typeface="+mn-ea"/>
                        </a:rPr>
                        <a:t>第２弾</a:t>
                      </a:r>
                      <a:r>
                        <a:rPr kumimoji="1" lang="en-US" altLang="ja-JP" sz="1100" b="1" baseline="0" dirty="0" smtClean="0">
                          <a:solidFill>
                            <a:schemeClr val="tx1"/>
                          </a:solidFill>
                          <a:latin typeface="+mn-ea"/>
                          <a:ea typeface="+mn-ea"/>
                        </a:rPr>
                        <a:t>11/13</a:t>
                      </a:r>
                      <a:r>
                        <a:rPr kumimoji="1" lang="ja-JP" altLang="en-US" sz="1100" b="1" baseline="0" dirty="0" err="1" smtClean="0">
                          <a:solidFill>
                            <a:schemeClr val="tx1"/>
                          </a:solidFill>
                          <a:latin typeface="+mn-ea"/>
                          <a:ea typeface="+mn-ea"/>
                        </a:rPr>
                        <a:t>、</a:t>
                      </a:r>
                      <a:r>
                        <a:rPr kumimoji="1" lang="ja-JP" altLang="en-US" sz="1100" b="1" baseline="0" dirty="0" smtClean="0">
                          <a:solidFill>
                            <a:schemeClr val="tx1"/>
                          </a:solidFill>
                          <a:latin typeface="+mn-ea"/>
                          <a:ea typeface="+mn-ea"/>
                        </a:rPr>
                        <a:t>第３弾</a:t>
                      </a:r>
                      <a:r>
                        <a:rPr kumimoji="1" lang="en-US" altLang="ja-JP" sz="1100" b="1" baseline="0" dirty="0" smtClean="0">
                          <a:solidFill>
                            <a:schemeClr val="tx1"/>
                          </a:solidFill>
                          <a:latin typeface="+mn-ea"/>
                          <a:ea typeface="+mn-ea"/>
                        </a:rPr>
                        <a:t>2/5】</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■公民連携によるオール大阪体制での健康づくり推進に向け設置する「健活おおさか推進府民会議」総会を開催し、健康づくりの取組み事例共有。</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■積極的に健康づくり活動を行っている企業・団体を表彰（「健康づくりアワード」応募</a:t>
                      </a:r>
                      <a:r>
                        <a:rPr kumimoji="1" lang="en-US" altLang="ja-JP" sz="1100" b="1" baseline="0" dirty="0" smtClean="0">
                          <a:solidFill>
                            <a:schemeClr val="tx1"/>
                          </a:solidFill>
                          <a:latin typeface="+mn-ea"/>
                          <a:ea typeface="+mn-ea"/>
                        </a:rPr>
                        <a:t>34</a:t>
                      </a:r>
                      <a:r>
                        <a:rPr kumimoji="1" lang="ja-JP" altLang="en-US" sz="1100" b="1" baseline="0" dirty="0" smtClean="0">
                          <a:solidFill>
                            <a:schemeClr val="tx1"/>
                          </a:solidFill>
                          <a:latin typeface="+mn-ea"/>
                          <a:ea typeface="+mn-ea"/>
                        </a:rPr>
                        <a:t>団体、受賞</a:t>
                      </a:r>
                      <a:r>
                        <a:rPr kumimoji="1" lang="en-US" altLang="ja-JP" sz="1100" b="1" baseline="0" dirty="0" smtClean="0">
                          <a:solidFill>
                            <a:schemeClr val="tx1"/>
                          </a:solidFill>
                          <a:latin typeface="+mn-ea"/>
                          <a:ea typeface="+mn-ea"/>
                        </a:rPr>
                        <a:t>11</a:t>
                      </a:r>
                      <a:r>
                        <a:rPr kumimoji="1" lang="ja-JP" altLang="en-US" sz="1100" b="1" baseline="0" dirty="0" smtClean="0">
                          <a:solidFill>
                            <a:schemeClr val="tx1"/>
                          </a:solidFill>
                          <a:latin typeface="+mn-ea"/>
                          <a:ea typeface="+mn-ea"/>
                        </a:rPr>
                        <a:t>団体）</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5888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sz="18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■健康教育（がん教育等）の充実　　　　　　　　■若い世代など健康無関心層に向けた効果的な働きかけ</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■中小企業における健康経営の取組み拡大　　　　■府域における健康づくりの気運醸成</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■外部講師を活用した中学・高校生へのがん教育の充実を促進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■全大学対象の情報交換会等を開催するとともに、学生の健康づくりに関する情報を発信</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■中小企業の健康経営に係る認知度向上に向けて、引き続きセミナーやアワードを実施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■「健活おおさか推進府民会議」として、団体間の交流や事例共有を図る取組みを実施</a:t>
                      </a:r>
                      <a:endParaRPr kumimoji="1" lang="ja-JP" altLang="en-US"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876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4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smtClean="0">
                          <a:solidFill>
                            <a:schemeClr val="tx1"/>
                          </a:solidFill>
                          <a:latin typeface="+mn-ea"/>
                          <a:ea typeface="+mn-ea"/>
                        </a:rPr>
                        <a:t>がん予防につながる学習活動の充実支援事業（</a:t>
                      </a:r>
                      <a:r>
                        <a:rPr kumimoji="1" lang="en-US" altLang="ja-JP" sz="1100" baseline="0" dirty="0" smtClean="0">
                          <a:solidFill>
                            <a:schemeClr val="tx1"/>
                          </a:solidFill>
                          <a:latin typeface="+mn-ea"/>
                          <a:ea typeface="+mn-ea"/>
                        </a:rPr>
                        <a:t>410</a:t>
                      </a:r>
                      <a:r>
                        <a:rPr kumimoji="1" lang="ja-JP" altLang="en-US" sz="1100" baseline="0" dirty="0" smtClean="0">
                          <a:solidFill>
                            <a:schemeClr val="tx1"/>
                          </a:solidFill>
                          <a:latin typeface="+mn-ea"/>
                          <a:ea typeface="+mn-ea"/>
                        </a:rPr>
                        <a:t>千円）、中小企業の健康づくり推進事業（</a:t>
                      </a:r>
                      <a:r>
                        <a:rPr kumimoji="1" lang="en-US" altLang="ja-JP" sz="1100" baseline="0" dirty="0" smtClean="0">
                          <a:solidFill>
                            <a:schemeClr val="tx1"/>
                          </a:solidFill>
                          <a:latin typeface="+mn-ea"/>
                          <a:ea typeface="+mn-ea"/>
                        </a:rPr>
                        <a:t>9,555</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健康づくり気運醸成事業（</a:t>
                      </a:r>
                      <a:r>
                        <a:rPr kumimoji="1" lang="en-US" altLang="ja-JP" sz="1100" baseline="0" dirty="0" smtClean="0">
                          <a:solidFill>
                            <a:schemeClr val="tx1"/>
                          </a:solidFill>
                          <a:latin typeface="+mn-ea"/>
                          <a:ea typeface="+mn-ea"/>
                        </a:rPr>
                        <a:t>14,818</a:t>
                      </a:r>
                      <a:r>
                        <a:rPr kumimoji="1" lang="ja-JP" altLang="en-US" sz="1100" baseline="0" dirty="0" smtClean="0">
                          <a:solidFill>
                            <a:schemeClr val="tx1"/>
                          </a:solidFill>
                          <a:latin typeface="+mn-ea"/>
                          <a:ea typeface="+mn-ea"/>
                        </a:rPr>
                        <a:t>千円）、健康キャンパス・プロジェクト事業（</a:t>
                      </a:r>
                      <a:r>
                        <a:rPr kumimoji="1" lang="en-US" altLang="ja-JP" sz="1100" baseline="0" dirty="0" smtClean="0">
                          <a:solidFill>
                            <a:schemeClr val="tx1"/>
                          </a:solidFill>
                          <a:latin typeface="+mn-ea"/>
                          <a:ea typeface="+mn-ea"/>
                        </a:rPr>
                        <a:t>2,463</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ポストコロナを見据えた健康増進・健康寿命延伸気運醸成事業（</a:t>
                      </a:r>
                      <a:r>
                        <a:rPr kumimoji="1" lang="en-US" altLang="ja-JP" sz="1100" baseline="0" dirty="0" smtClean="0">
                          <a:solidFill>
                            <a:schemeClr val="tx1"/>
                          </a:solidFill>
                          <a:latin typeface="+mn-ea"/>
                          <a:ea typeface="+mn-ea"/>
                        </a:rPr>
                        <a:t>14,307</a:t>
                      </a:r>
                      <a:r>
                        <a:rPr kumimoji="1" lang="ja-JP" altLang="en-US" sz="1100" baseline="0" dirty="0" smtClean="0">
                          <a:solidFill>
                            <a:schemeClr val="tx1"/>
                          </a:solidFill>
                          <a:latin typeface="+mn-ea"/>
                          <a:ea typeface="+mn-ea"/>
                        </a:rPr>
                        <a:t>千円）、健活会議関連推進事業（</a:t>
                      </a:r>
                      <a:r>
                        <a:rPr kumimoji="1" lang="en-US" altLang="ja-JP" sz="1100" baseline="0" dirty="0" smtClean="0">
                          <a:solidFill>
                            <a:schemeClr val="tx1"/>
                          </a:solidFill>
                          <a:latin typeface="+mn-ea"/>
                          <a:ea typeface="+mn-ea"/>
                        </a:rPr>
                        <a:t>3,813</a:t>
                      </a:r>
                      <a:r>
                        <a:rPr kumimoji="1" lang="ja-JP" altLang="en-US" sz="1100" baseline="0" dirty="0" smtClean="0">
                          <a:solidFill>
                            <a:schemeClr val="tx1"/>
                          </a:solidFill>
                          <a:latin typeface="+mn-ea"/>
                          <a:ea typeface="+mn-ea"/>
                        </a:rPr>
                        <a:t>千円）</a:t>
                      </a:r>
                      <a:endParaRPr kumimoji="1" lang="ja-JP" altLang="en-US" sz="1100" baseline="0" dirty="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586435" y="2891213"/>
            <a:ext cx="792000" cy="720000"/>
            <a:chOff x="-2122749" y="3293333"/>
            <a:chExt cx="792000" cy="720000"/>
          </a:xfrm>
        </p:grpSpPr>
        <p:sp>
          <p:nvSpPr>
            <p:cNvPr id="11" name="角丸四角形 10"/>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smtClean="0">
                  <a:ln w="0"/>
                  <a:solidFill>
                    <a:srgbClr val="193F61"/>
                  </a:solidFill>
                  <a:latin typeface="+mn-ea"/>
                </a:rPr>
                <a:t>本年度評価</a:t>
              </a:r>
              <a:endParaRPr kumimoji="1" lang="en-US" altLang="ja-JP" sz="1100" b="1" spc="-100" dirty="0" smtClean="0">
                <a:ln w="0"/>
                <a:solidFill>
                  <a:srgbClr val="193F61"/>
                </a:solidFill>
                <a:latin typeface="+mn-ea"/>
              </a:endParaRPr>
            </a:p>
            <a:p>
              <a:pPr algn="ctr"/>
              <a:endParaRPr kumimoji="1" lang="en-US" altLang="ja-JP" sz="500" b="1" spc="-100" dirty="0" smtClean="0">
                <a:ln w="0"/>
                <a:solidFill>
                  <a:srgbClr val="193F61"/>
                </a:solidFill>
                <a:latin typeface="+mn-ea"/>
              </a:endParaRPr>
            </a:p>
            <a:p>
              <a:pPr algn="ctr">
                <a:lnSpc>
                  <a:spcPts val="1600"/>
                </a:lnSpc>
              </a:pPr>
              <a:r>
                <a:rPr kumimoji="1" lang="ja-JP" altLang="en-US" sz="1400" b="1" spc="-100" dirty="0" smtClean="0">
                  <a:ln w="0"/>
                  <a:solidFill>
                    <a:srgbClr val="193F61"/>
                  </a:solidFill>
                  <a:latin typeface="+mn-ea"/>
                </a:rPr>
                <a:t>概ね</a:t>
              </a:r>
              <a:endParaRPr kumimoji="1" lang="en-US" altLang="ja-JP" sz="1400" b="1" spc="-100" dirty="0" smtClean="0">
                <a:ln w="0"/>
                <a:solidFill>
                  <a:srgbClr val="193F61"/>
                </a:solidFill>
                <a:latin typeface="+mn-ea"/>
              </a:endParaRPr>
            </a:p>
            <a:p>
              <a:pPr algn="ctr">
                <a:lnSpc>
                  <a:spcPts val="1600"/>
                </a:lnSpc>
              </a:pPr>
              <a:r>
                <a:rPr kumimoji="1" lang="ja-JP" altLang="en-US" sz="1400" b="1" spc="-250" dirty="0" smtClean="0">
                  <a:ln w="0"/>
                  <a:solidFill>
                    <a:srgbClr val="193F61"/>
                  </a:solidFill>
                  <a:latin typeface="+mn-ea"/>
                </a:rPr>
                <a:t>予定</a:t>
              </a:r>
              <a:r>
                <a:rPr kumimoji="1" lang="ja-JP" altLang="en-US" sz="1400" b="1" spc="-350" dirty="0" smtClean="0">
                  <a:ln w="0"/>
                  <a:solidFill>
                    <a:srgbClr val="193F61"/>
                  </a:solidFill>
                  <a:latin typeface="+mn-ea"/>
                </a:rPr>
                <a:t>どおり</a:t>
              </a:r>
              <a:endParaRPr kumimoji="1" lang="ja-JP" altLang="en-US" sz="1400" b="1" spc="-350" dirty="0">
                <a:ln w="0"/>
                <a:solidFill>
                  <a:srgbClr val="193F61"/>
                </a:solidFill>
                <a:latin typeface="+mn-ea"/>
              </a:endParaRPr>
            </a:p>
          </p:txBody>
        </p:sp>
        <p:cxnSp>
          <p:nvCxnSpPr>
            <p:cNvPr id="12" name="直線コネクタ 11"/>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6</a:t>
            </a:fld>
            <a:endParaRPr kumimoji="1" lang="ja-JP" altLang="en-US"/>
          </a:p>
        </p:txBody>
      </p:sp>
    </p:spTree>
    <p:extLst>
      <p:ext uri="{BB962C8B-B14F-4D97-AF65-F5344CB8AC3E}">
        <p14:creationId xmlns:p14="http://schemas.microsoft.com/office/powerpoint/2010/main" val="22002970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１　生活習慣病の予防（生活習慣の改善）</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（２）栄養・食生活</a:t>
            </a:r>
            <a:r>
              <a:rPr kumimoji="1" lang="ja-JP" altLang="en-US" sz="2000" b="1" dirty="0" smtClean="0">
                <a:solidFill>
                  <a:schemeClr val="bg1"/>
                </a:solidFill>
              </a:rPr>
              <a:t>　</a:t>
            </a:r>
            <a:r>
              <a:rPr kumimoji="1" lang="ja-JP" altLang="en-US" sz="1600" b="1" dirty="0" smtClean="0">
                <a:solidFill>
                  <a:schemeClr val="bg1"/>
                </a:solidFill>
              </a:rPr>
              <a:t>計画 </a:t>
            </a:r>
            <a:r>
              <a:rPr kumimoji="1" lang="en-US" altLang="ja-JP" sz="1600" b="1" dirty="0" smtClean="0">
                <a:solidFill>
                  <a:schemeClr val="bg1"/>
                </a:solidFill>
              </a:rPr>
              <a:t>P.49-50</a:t>
            </a:r>
            <a:endParaRPr kumimoji="1" lang="en-US" altLang="ja-JP" sz="1600" b="1" dirty="0">
              <a:solidFill>
                <a:schemeClr val="bg1"/>
              </a:solidFill>
            </a:endParaRPr>
          </a:p>
        </p:txBody>
      </p:sp>
      <p:sp>
        <p:nvSpPr>
          <p:cNvPr id="17" name="正方形/長方形 16"/>
          <p:cNvSpPr/>
          <p:nvPr/>
        </p:nvSpPr>
        <p:spPr>
          <a:xfrm>
            <a:off x="363222" y="2119120"/>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430215"/>
            <a:ext cx="8856000" cy="504000"/>
          </a:xfrm>
          <a:prstGeom prst="rect">
            <a:avLst/>
          </a:prstGeom>
        </p:spPr>
        <p:txBody>
          <a:bodyPr wrap="square" lIns="36000" tIns="72000" rIns="36000" bIns="36000">
            <a:noAutofit/>
          </a:bodyPr>
          <a:lstStyle/>
          <a:p>
            <a:r>
              <a:rPr lang="ja-JP" altLang="en-US" sz="1200" b="1" dirty="0">
                <a:latin typeface="+mn-ea"/>
              </a:rPr>
              <a:t>▽生涯を通じて健やかな生活を送ることができるよう、朝食や野菜摂取、栄養バランスのとれた食生活の重要性を理解し、</a:t>
            </a:r>
            <a:r>
              <a:rPr lang="ja-JP" altLang="en-US" sz="1200" b="1" dirty="0" smtClean="0">
                <a:latin typeface="+mn-ea"/>
              </a:rPr>
              <a:t>習慣</a:t>
            </a:r>
            <a:endParaRPr lang="en-US" altLang="ja-JP" sz="1200" b="1" dirty="0" smtClean="0">
              <a:latin typeface="+mn-ea"/>
            </a:endParaRPr>
          </a:p>
          <a:p>
            <a:r>
              <a:rPr lang="ja-JP" altLang="en-US" sz="1200" b="1" dirty="0">
                <a:latin typeface="+mn-ea"/>
              </a:rPr>
              <a:t>　</a:t>
            </a:r>
            <a:r>
              <a:rPr lang="ja-JP" altLang="en-US" sz="1200" b="1" dirty="0" smtClean="0">
                <a:latin typeface="+mn-ea"/>
              </a:rPr>
              <a:t>的</a:t>
            </a:r>
            <a:r>
              <a:rPr lang="ja-JP" altLang="en-US" sz="1200" b="1" dirty="0">
                <a:latin typeface="+mn-ea"/>
              </a:rPr>
              <a:t>に実践します</a:t>
            </a:r>
            <a:r>
              <a:rPr lang="ja-JP" altLang="en-US" sz="1200" b="1" dirty="0" smtClean="0">
                <a:latin typeface="+mn-ea"/>
              </a:rPr>
              <a:t>。</a:t>
            </a:r>
            <a:endParaRPr lang="ja-JP" altLang="en-US" sz="1200" b="1" dirty="0">
              <a:latin typeface="+mn-ea"/>
            </a:endParaRPr>
          </a:p>
        </p:txBody>
      </p:sp>
      <p:sp>
        <p:nvSpPr>
          <p:cNvPr id="24" name="正方形/長方形 23"/>
          <p:cNvSpPr/>
          <p:nvPr/>
        </p:nvSpPr>
        <p:spPr>
          <a:xfrm>
            <a:off x="363222" y="3144506"/>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行政等が取り組む数値目標</a:t>
            </a:r>
            <a:r>
              <a:rPr lang="en-US" altLang="ja-JP" sz="1600" b="1" dirty="0" smtClean="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4231964326"/>
              </p:ext>
            </p:extLst>
          </p:nvPr>
        </p:nvGraphicFramePr>
        <p:xfrm>
          <a:off x="532980" y="3506669"/>
          <a:ext cx="8820000" cy="11520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168000">
                  <a:extLst>
                    <a:ext uri="{9D8B030D-6E8A-4147-A177-3AD203B41FA5}">
                      <a16:colId xmlns:a16="http://schemas.microsoft.com/office/drawing/2014/main" val="20001"/>
                    </a:ext>
                  </a:extLst>
                </a:gridCol>
                <a:gridCol w="1764000">
                  <a:extLst>
                    <a:ext uri="{9D8B030D-6E8A-4147-A177-3AD203B41FA5}">
                      <a16:colId xmlns:a16="http://schemas.microsoft.com/office/drawing/2014/main" val="3699942470"/>
                    </a:ext>
                  </a:extLst>
                </a:gridCol>
                <a:gridCol w="1764000">
                  <a:extLst>
                    <a:ext uri="{9D8B030D-6E8A-4147-A177-3AD203B41FA5}">
                      <a16:colId xmlns:a16="http://schemas.microsoft.com/office/drawing/2014/main" val="20002"/>
                    </a:ext>
                  </a:extLst>
                </a:gridCol>
                <a:gridCol w="1764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r>
                        <a:rPr lang="ja-JP" sz="1200" dirty="0">
                          <a:effectLst/>
                          <a:latin typeface="+mn-ea"/>
                          <a:ea typeface="+mn-ea"/>
                        </a:rPr>
                        <a:t>　</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rPr>
                        <a:t>2</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朝食欠食率（</a:t>
                      </a:r>
                      <a:r>
                        <a:rPr lang="en-US" altLang="ja-JP" sz="1200" b="1" dirty="0" smtClean="0">
                          <a:solidFill>
                            <a:schemeClr val="tx1"/>
                          </a:solidFill>
                          <a:effectLst/>
                          <a:latin typeface="+mn-ea"/>
                          <a:ea typeface="+mn-ea"/>
                        </a:rPr>
                        <a:t>20-30</a:t>
                      </a:r>
                      <a:r>
                        <a:rPr lang="ja-JP" altLang="en-US" sz="1200" b="1" dirty="0" smtClean="0">
                          <a:solidFill>
                            <a:schemeClr val="tx1"/>
                          </a:solidFill>
                          <a:effectLst/>
                          <a:latin typeface="+mn-ea"/>
                          <a:ea typeface="+mn-ea"/>
                        </a:rPr>
                        <a:t>歳代）（☆）</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25.2%</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H26</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24.8%</a:t>
                      </a:r>
                      <a:r>
                        <a:rPr lang="ja-JP" altLang="en-US" sz="1100" b="1" dirty="0" smtClean="0">
                          <a:solidFill>
                            <a:schemeClr val="tx1"/>
                          </a:solidFill>
                          <a:effectLst/>
                          <a:latin typeface="+mn-ea"/>
                          <a:ea typeface="+mn-ea"/>
                        </a:rPr>
                        <a:t>（</a:t>
                      </a:r>
                      <a:r>
                        <a:rPr lang="en-US" altLang="ja-JP" sz="1100" b="1" dirty="0" smtClean="0">
                          <a:solidFill>
                            <a:schemeClr val="tx1"/>
                          </a:solidFill>
                          <a:effectLst/>
                          <a:latin typeface="+mn-ea"/>
                          <a:ea typeface="+mn-ea"/>
                        </a:rPr>
                        <a:t>H29-R1</a:t>
                      </a:r>
                      <a:r>
                        <a:rPr lang="ja-JP" altLang="en-US" sz="1100" b="1" dirty="0" smtClean="0">
                          <a:solidFill>
                            <a:schemeClr val="tx1"/>
                          </a:solidFill>
                          <a:effectLst/>
                          <a:latin typeface="+mn-ea"/>
                          <a:ea typeface="+mn-ea"/>
                        </a:rPr>
                        <a:t>平均）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15%</a:t>
                      </a:r>
                      <a:r>
                        <a:rPr lang="ja-JP" altLang="en-US" sz="1200" b="1" dirty="0" smtClean="0">
                          <a:solidFill>
                            <a:schemeClr val="tx1"/>
                          </a:solidFill>
                          <a:effectLst/>
                          <a:latin typeface="+mn-ea"/>
                          <a:ea typeface="+mn-ea"/>
                        </a:rPr>
                        <a:t>以下</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3</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野菜摂取量（</a:t>
                      </a:r>
                      <a:r>
                        <a:rPr lang="en-US" altLang="ja-JP" sz="1200" b="1" dirty="0" smtClean="0">
                          <a:solidFill>
                            <a:schemeClr val="tx1"/>
                          </a:solidFill>
                          <a:effectLst/>
                          <a:latin typeface="+mn-ea"/>
                          <a:ea typeface="+mn-ea"/>
                          <a:cs typeface="HG丸ｺﾞｼｯｸM-PRO"/>
                        </a:rPr>
                        <a:t>20</a:t>
                      </a:r>
                      <a:r>
                        <a:rPr lang="ja-JP" altLang="en-US" sz="1200" b="1" dirty="0" smtClean="0">
                          <a:solidFill>
                            <a:schemeClr val="tx1"/>
                          </a:solidFill>
                          <a:effectLst/>
                          <a:latin typeface="+mn-ea"/>
                          <a:ea typeface="+mn-ea"/>
                          <a:cs typeface="HG丸ｺﾞｼｯｸM-PRO"/>
                        </a:rPr>
                        <a:t>歳以上）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269g</a:t>
                      </a:r>
                      <a:r>
                        <a:rPr lang="ja-JP" altLang="en-US" sz="1200" b="1"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H26</a:t>
                      </a:r>
                      <a:r>
                        <a:rPr lang="ja-JP" altLang="en-US" sz="1200" b="1" dirty="0" smtClean="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256g</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H29-R1</a:t>
                      </a:r>
                      <a:r>
                        <a:rPr lang="ja-JP" altLang="en-US" sz="1100" b="1" dirty="0" smtClean="0">
                          <a:solidFill>
                            <a:schemeClr val="tx1"/>
                          </a:solidFill>
                          <a:effectLst/>
                          <a:latin typeface="+mn-ea"/>
                          <a:ea typeface="+mn-ea"/>
                          <a:cs typeface="HG丸ｺﾞｼｯｸM-PRO"/>
                        </a:rPr>
                        <a:t>平均）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350g</a:t>
                      </a:r>
                      <a:r>
                        <a:rPr lang="ja-JP" altLang="en-US" sz="1200" b="1" dirty="0" smtClean="0">
                          <a:solidFill>
                            <a:schemeClr val="tx1"/>
                          </a:solidFill>
                          <a:effectLst/>
                          <a:latin typeface="+mn-ea"/>
                          <a:ea typeface="+mn-ea"/>
                          <a:cs typeface="HG丸ｺﾞｼｯｸM-PRO"/>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4</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食塩摂取量（</a:t>
                      </a:r>
                      <a:r>
                        <a:rPr lang="en-US" altLang="ja-JP" sz="1200" b="1" dirty="0" smtClean="0">
                          <a:solidFill>
                            <a:schemeClr val="tx1"/>
                          </a:solidFill>
                          <a:effectLst/>
                          <a:latin typeface="+mn-ea"/>
                          <a:ea typeface="+mn-ea"/>
                          <a:cs typeface="HG丸ｺﾞｼｯｸM-PRO"/>
                        </a:rPr>
                        <a:t>20</a:t>
                      </a:r>
                      <a:r>
                        <a:rPr lang="ja-JP" altLang="en-US" sz="1200" b="1" dirty="0" smtClean="0">
                          <a:solidFill>
                            <a:schemeClr val="tx1"/>
                          </a:solidFill>
                          <a:effectLst/>
                          <a:latin typeface="+mn-ea"/>
                          <a:ea typeface="+mn-ea"/>
                          <a:cs typeface="HG丸ｺﾞｼｯｸM-PRO"/>
                        </a:rPr>
                        <a:t>歳以上）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9.4g</a:t>
                      </a:r>
                      <a:r>
                        <a:rPr lang="ja-JP" altLang="en-US" sz="1200" b="1"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H26</a:t>
                      </a:r>
                      <a:r>
                        <a:rPr lang="ja-JP" altLang="en-US" sz="1200" b="1" dirty="0" smtClean="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9.7g</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H29-R1</a:t>
                      </a:r>
                      <a:r>
                        <a:rPr lang="ja-JP" altLang="en-US" sz="1100" b="1" dirty="0" smtClean="0">
                          <a:solidFill>
                            <a:schemeClr val="tx1"/>
                          </a:solidFill>
                          <a:effectLst/>
                          <a:latin typeface="+mn-ea"/>
                          <a:ea typeface="+mn-ea"/>
                          <a:cs typeface="HG丸ｺﾞｼｯｸM-PRO"/>
                        </a:rPr>
                        <a:t>平均）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8g</a:t>
                      </a:r>
                      <a:r>
                        <a:rPr lang="ja-JP" altLang="en-US" sz="1200" b="1" dirty="0" smtClean="0">
                          <a:solidFill>
                            <a:schemeClr val="tx1"/>
                          </a:solidFill>
                          <a:effectLst/>
                          <a:latin typeface="+mn-ea"/>
                          <a:ea typeface="+mn-ea"/>
                          <a:cs typeface="HG丸ｺﾞｼｯｸM-PRO"/>
                        </a:rPr>
                        <a:t>未満</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7347628"/>
                  </a:ext>
                </a:extLst>
              </a:tr>
            </a:tbl>
          </a:graphicData>
        </a:graphic>
      </p:graphicFrame>
      <p:sp>
        <p:nvSpPr>
          <p:cNvPr id="26" name="正方形/長方形 25"/>
          <p:cNvSpPr/>
          <p:nvPr/>
        </p:nvSpPr>
        <p:spPr>
          <a:xfrm>
            <a:off x="6046928" y="3208946"/>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r>
              <a:rPr lang="ja-JP" altLang="en-US" sz="1100" dirty="0" smtClean="0">
                <a:latin typeface="+mn-ea"/>
              </a:rPr>
              <a:t>）</a:t>
            </a:r>
            <a:endParaRPr lang="ja-JP" altLang="en-US" sz="1100" dirty="0">
              <a:latin typeface="+mn-ea"/>
            </a:endParaRPr>
          </a:p>
        </p:txBody>
      </p:sp>
      <p:graphicFrame>
        <p:nvGraphicFramePr>
          <p:cNvPr id="14" name="表 13"/>
          <p:cNvGraphicFramePr>
            <a:graphicFrameLocks noGrp="1"/>
          </p:cNvGraphicFramePr>
          <p:nvPr>
            <p:extLst>
              <p:ext uri="{D42A27DB-BD31-4B8C-83A1-F6EECF244321}">
                <p14:modId xmlns:p14="http://schemas.microsoft.com/office/powerpoint/2010/main" val="4212846763"/>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smtClean="0">
                          <a:latin typeface="+mn-ea"/>
                          <a:ea typeface="+mn-ea"/>
                        </a:rPr>
                        <a:t>現状･課題</a:t>
                      </a:r>
                      <a:endParaRPr kumimoji="1" lang="en-US" altLang="ja-JP" sz="160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smtClean="0">
                          <a:solidFill>
                            <a:schemeClr val="tx1"/>
                          </a:solidFill>
                          <a:latin typeface="+mn-ea"/>
                          <a:ea typeface="+mn-ea"/>
                        </a:rPr>
                        <a:t>◆ 朝食をほとんど毎日食べる人の割合は、若い世代で低くなっており、また、野菜摂取量は国の目標値（</a:t>
                      </a:r>
                      <a:r>
                        <a:rPr kumimoji="1" lang="en-US" altLang="ja-JP" sz="1200" b="1" baseline="0" dirty="0" smtClean="0">
                          <a:solidFill>
                            <a:schemeClr val="tx1"/>
                          </a:solidFill>
                          <a:latin typeface="+mn-ea"/>
                          <a:ea typeface="+mn-ea"/>
                        </a:rPr>
                        <a:t>350g</a:t>
                      </a:r>
                      <a:r>
                        <a:rPr kumimoji="1" lang="ja-JP" altLang="en-US" sz="1200" b="1" baseline="0" dirty="0" smtClean="0">
                          <a:solidFill>
                            <a:schemeClr val="tx1"/>
                          </a:solidFill>
                          <a:latin typeface="+mn-ea"/>
                          <a:ea typeface="+mn-ea"/>
                        </a:rPr>
                        <a:t>）よりも約</a:t>
                      </a:r>
                      <a:r>
                        <a:rPr kumimoji="1" lang="en-US" altLang="ja-JP" sz="1200" b="1" baseline="0" dirty="0" smtClean="0">
                          <a:solidFill>
                            <a:schemeClr val="tx1"/>
                          </a:solidFill>
                          <a:latin typeface="+mn-ea"/>
                          <a:ea typeface="+mn-ea"/>
                        </a:rPr>
                        <a:t>80g</a:t>
                      </a:r>
                      <a:r>
                        <a:rPr kumimoji="1" lang="ja-JP" altLang="en-US" sz="1200" b="1" baseline="0" dirty="0" smtClean="0">
                          <a:solidFill>
                            <a:schemeClr val="tx1"/>
                          </a:solidFill>
                          <a:latin typeface="+mn-ea"/>
                          <a:ea typeface="+mn-ea"/>
                        </a:rPr>
                        <a:t>少なく、全国平均も下回っています。</a:t>
                      </a:r>
                    </a:p>
                    <a:p>
                      <a:pPr marL="174625" indent="-174625">
                        <a:lnSpc>
                          <a:spcPct val="100000"/>
                        </a:lnSpc>
                      </a:pPr>
                      <a:endParaRPr kumimoji="1" lang="ja-JP" altLang="en-US" sz="1200" b="1" baseline="0" dirty="0" smtClean="0">
                        <a:solidFill>
                          <a:schemeClr val="tx1"/>
                        </a:solidFill>
                        <a:latin typeface="+mn-ea"/>
                        <a:ea typeface="+mn-ea"/>
                      </a:endParaRPr>
                    </a:p>
                    <a:p>
                      <a:pPr marL="174625" indent="-174625">
                        <a:lnSpc>
                          <a:spcPct val="100000"/>
                        </a:lnSpc>
                      </a:pPr>
                      <a:r>
                        <a:rPr kumimoji="1" lang="ja-JP" altLang="en-US" sz="1200" b="1" baseline="0" dirty="0" smtClean="0">
                          <a:solidFill>
                            <a:schemeClr val="tx1"/>
                          </a:solidFill>
                          <a:latin typeface="+mn-ea"/>
                          <a:ea typeface="+mn-ea"/>
                        </a:rPr>
                        <a:t>◆ 生活習慣病を予防するために、栄養バランスのとれた食事をとる習慣をつけ、日頃から減塩や野菜摂取を心がけるなど、健康的な食生活を送る実践が求められます。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22" name="角丸四角形 21"/>
          <p:cNvSpPr/>
          <p:nvPr/>
        </p:nvSpPr>
        <p:spPr>
          <a:xfrm>
            <a:off x="357909" y="1863824"/>
            <a:ext cx="9144000" cy="3024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23" name="角丸四角形 22"/>
          <p:cNvSpPr/>
          <p:nvPr/>
        </p:nvSpPr>
        <p:spPr>
          <a:xfrm>
            <a:off x="357909" y="1431824"/>
            <a:ext cx="2088000" cy="432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bg1"/>
                </a:solidFill>
              </a:rPr>
              <a:t>みんな</a:t>
            </a:r>
            <a:r>
              <a:rPr kumimoji="1" lang="ja-JP" altLang="en-US" sz="1600" b="1" dirty="0">
                <a:solidFill>
                  <a:schemeClr val="bg1"/>
                </a:solidFill>
              </a:rPr>
              <a:t>でめざす</a:t>
            </a:r>
            <a:r>
              <a:rPr kumimoji="1" lang="ja-JP" altLang="en-US" sz="1600" b="1" dirty="0" smtClean="0">
                <a:solidFill>
                  <a:schemeClr val="bg1"/>
                </a:solidFill>
              </a:rPr>
              <a:t>目標</a:t>
            </a:r>
            <a:endParaRPr kumimoji="1" lang="ja-JP" altLang="en-US" sz="1600" b="1" dirty="0">
              <a:solidFill>
                <a:schemeClr val="bg1"/>
              </a:solidFill>
            </a:endParaRPr>
          </a:p>
        </p:txBody>
      </p:sp>
      <p:sp>
        <p:nvSpPr>
          <p:cNvPr id="21" name="角丸四角形 20"/>
          <p:cNvSpPr/>
          <p:nvPr/>
        </p:nvSpPr>
        <p:spPr>
          <a:xfrm>
            <a:off x="2445909" y="1431824"/>
            <a:ext cx="7056000" cy="432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朝食欠食率を低くします　～朝ごはんや野菜をしっかり食べましょう～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7</a:t>
            </a:fld>
            <a:endParaRPr kumimoji="1" lang="ja-JP" altLang="en-US"/>
          </a:p>
        </p:txBody>
      </p:sp>
      <p:pic>
        <p:nvPicPr>
          <p:cNvPr id="19" name="図 18"/>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24286200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2467934271"/>
              </p:ext>
            </p:extLst>
          </p:nvPr>
        </p:nvGraphicFramePr>
        <p:xfrm>
          <a:off x="477311" y="434454"/>
          <a:ext cx="8928000" cy="5986253"/>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3438849">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地域における栄養相談への支援、栄養管理の質の向上</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■大阪府栄養士会での子ども料理教室の開催（</a:t>
                      </a:r>
                      <a:r>
                        <a:rPr kumimoji="1" lang="en-US" altLang="ja-JP" sz="1100" b="1" baseline="0" dirty="0" smtClean="0">
                          <a:solidFill>
                            <a:schemeClr val="tx1"/>
                          </a:solidFill>
                          <a:latin typeface="+mn-ea"/>
                          <a:ea typeface="+mn-ea"/>
                        </a:rPr>
                        <a:t>1</a:t>
                      </a:r>
                      <a:r>
                        <a:rPr kumimoji="1" lang="ja-JP" altLang="en-US" sz="1100" b="1" baseline="0" dirty="0" smtClean="0">
                          <a:solidFill>
                            <a:schemeClr val="tx1"/>
                          </a:solidFill>
                          <a:latin typeface="+mn-ea"/>
                          <a:ea typeface="+mn-ea"/>
                        </a:rPr>
                        <a:t>回）</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■大阪府栄養士会による無料栄養相談の実施（登録栄養士数</a:t>
                      </a:r>
                      <a:r>
                        <a:rPr kumimoji="1" lang="en-US" altLang="ja-JP" sz="1100" b="1" baseline="0" dirty="0" smtClean="0">
                          <a:solidFill>
                            <a:schemeClr val="tx1"/>
                          </a:solidFill>
                          <a:latin typeface="+mn-ea"/>
                          <a:ea typeface="+mn-ea"/>
                        </a:rPr>
                        <a:t>226</a:t>
                      </a:r>
                      <a:r>
                        <a:rPr kumimoji="1" lang="ja-JP" altLang="en-US" sz="1100" b="1" baseline="0" dirty="0" smtClean="0">
                          <a:solidFill>
                            <a:schemeClr val="tx1"/>
                          </a:solidFill>
                          <a:latin typeface="+mn-ea"/>
                          <a:ea typeface="+mn-ea"/>
                        </a:rPr>
                        <a:t>名、日本栄養士会認定栄養ケア・ステーション</a:t>
                      </a:r>
                      <a:r>
                        <a:rPr kumimoji="1" lang="en-US" altLang="ja-JP" sz="1100" b="1" baseline="0" dirty="0" smtClean="0">
                          <a:solidFill>
                            <a:schemeClr val="tx1"/>
                          </a:solidFill>
                          <a:latin typeface="+mn-ea"/>
                          <a:ea typeface="+mn-ea"/>
                        </a:rPr>
                        <a:t>21</a:t>
                      </a:r>
                      <a:r>
                        <a:rPr kumimoji="1" lang="ja-JP" altLang="en-US" sz="1100" b="1" baseline="0" dirty="0" smtClean="0">
                          <a:solidFill>
                            <a:schemeClr val="tx1"/>
                          </a:solidFill>
                          <a:latin typeface="+mn-ea"/>
                          <a:ea typeface="+mn-ea"/>
                        </a:rPr>
                        <a:t>団体、大阪府栄養士会登録栄養ケアチーム</a:t>
                      </a:r>
                      <a:r>
                        <a:rPr kumimoji="1" lang="en-US" altLang="ja-JP" sz="1100" b="1" baseline="0" dirty="0" smtClean="0">
                          <a:solidFill>
                            <a:schemeClr val="tx1"/>
                          </a:solidFill>
                          <a:latin typeface="+mn-ea"/>
                          <a:ea typeface="+mn-ea"/>
                        </a:rPr>
                        <a:t>15</a:t>
                      </a:r>
                      <a:r>
                        <a:rPr kumimoji="1" lang="ja-JP" altLang="en-US" sz="1100" b="1" baseline="0" dirty="0" smtClean="0">
                          <a:solidFill>
                            <a:schemeClr val="tx1"/>
                          </a:solidFill>
                          <a:latin typeface="+mn-ea"/>
                          <a:ea typeface="+mn-ea"/>
                        </a:rPr>
                        <a:t>団体）</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■保健所</a:t>
                      </a:r>
                      <a:r>
                        <a:rPr kumimoji="1" lang="ja-JP" altLang="en-US" sz="1100" b="1" baseline="0" smtClean="0">
                          <a:solidFill>
                            <a:schemeClr val="tx1"/>
                          </a:solidFill>
                          <a:latin typeface="+mn-ea"/>
                          <a:ea typeface="+mn-ea"/>
                        </a:rPr>
                        <a:t>における特定</a:t>
                      </a:r>
                      <a:r>
                        <a:rPr kumimoji="1" lang="ja-JP" altLang="en-US" sz="1100" b="1" baseline="0" dirty="0" smtClean="0">
                          <a:solidFill>
                            <a:schemeClr val="tx1"/>
                          </a:solidFill>
                          <a:latin typeface="+mn-ea"/>
                          <a:ea typeface="+mn-ea"/>
                        </a:rPr>
                        <a:t>給食施設指導において学校・企業での</a:t>
                      </a:r>
                      <a:r>
                        <a:rPr kumimoji="1" lang="en-US" altLang="ja-JP" sz="1100" b="1" baseline="0" dirty="0" smtClean="0">
                          <a:solidFill>
                            <a:schemeClr val="tx1"/>
                          </a:solidFill>
                          <a:latin typeface="+mn-ea"/>
                          <a:ea typeface="+mn-ea"/>
                        </a:rPr>
                        <a:t>V.O.S.</a:t>
                      </a:r>
                      <a:r>
                        <a:rPr kumimoji="1" lang="ja-JP" altLang="en-US" sz="1100" b="1" baseline="0" dirty="0" smtClean="0">
                          <a:solidFill>
                            <a:schemeClr val="tx1"/>
                          </a:solidFill>
                          <a:latin typeface="+mn-ea"/>
                          <a:ea typeface="+mn-ea"/>
                        </a:rPr>
                        <a:t>メニュー等の提供推進</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i="0" u="sng" baseline="0" dirty="0" smtClean="0">
                          <a:solidFill>
                            <a:schemeClr val="tx1"/>
                          </a:solidFill>
                          <a:latin typeface="+mn-ea"/>
                          <a:ea typeface="+mn-ea"/>
                        </a:rPr>
                        <a:t>大学や企業等との連携による食生活の改善</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■府内全大学を対象とした情報交換会を実施</a:t>
                      </a:r>
                      <a:r>
                        <a:rPr kumimoji="1" lang="en-US" altLang="ja-JP" sz="1100" b="1" baseline="0" dirty="0" smtClean="0">
                          <a:solidFill>
                            <a:schemeClr val="tx1"/>
                          </a:solidFill>
                          <a:latin typeface="+mn-ea"/>
                          <a:ea typeface="+mn-ea"/>
                        </a:rPr>
                        <a:t>:19</a:t>
                      </a:r>
                      <a:r>
                        <a:rPr kumimoji="1" lang="ja-JP" altLang="en-US" sz="1100" b="1" baseline="0" dirty="0" smtClean="0">
                          <a:solidFill>
                            <a:schemeClr val="tx1"/>
                          </a:solidFill>
                          <a:latin typeface="+mn-ea"/>
                          <a:ea typeface="+mn-ea"/>
                        </a:rPr>
                        <a:t>大学･</a:t>
                      </a:r>
                      <a:r>
                        <a:rPr kumimoji="1" lang="en-US" altLang="ja-JP" sz="1100" b="1" baseline="0" dirty="0" smtClean="0">
                          <a:solidFill>
                            <a:schemeClr val="tx1"/>
                          </a:solidFill>
                          <a:latin typeface="+mn-ea"/>
                          <a:ea typeface="+mn-ea"/>
                        </a:rPr>
                        <a:t>8</a:t>
                      </a:r>
                      <a:r>
                        <a:rPr kumimoji="1" lang="ja-JP" altLang="en-US" sz="1100" b="1" baseline="0" dirty="0" smtClean="0">
                          <a:solidFill>
                            <a:schemeClr val="tx1"/>
                          </a:solidFill>
                          <a:latin typeface="+mn-ea"/>
                          <a:ea typeface="+mn-ea"/>
                        </a:rPr>
                        <a:t>保健所</a:t>
                      </a:r>
                      <a:r>
                        <a:rPr kumimoji="1" lang="en-US" altLang="ja-JP" sz="1100" b="1" baseline="0" dirty="0" smtClean="0">
                          <a:solidFill>
                            <a:schemeClr val="tx1"/>
                          </a:solidFill>
                          <a:latin typeface="+mn-ea"/>
                          <a:ea typeface="+mn-ea"/>
                        </a:rPr>
                        <a:t>(44</a:t>
                      </a:r>
                      <a:r>
                        <a:rPr kumimoji="1" lang="ja-JP" altLang="en-US" sz="1100" b="1" baseline="0" dirty="0" smtClean="0">
                          <a:solidFill>
                            <a:schemeClr val="tx1"/>
                          </a:solidFill>
                          <a:latin typeface="+mn-ea"/>
                          <a:ea typeface="+mn-ea"/>
                        </a:rPr>
                        <a:t>名</a:t>
                      </a:r>
                      <a:r>
                        <a:rPr kumimoji="1" lang="en-US" altLang="ja-JP" sz="1100" b="1" baseline="0" dirty="0" smtClean="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■コロナ禍における「おうちごはん」の充実を図るため、食材宅配や持ち帰り宅配の分野で</a:t>
                      </a:r>
                      <a:r>
                        <a:rPr kumimoji="1" lang="en-US" altLang="ja-JP" sz="1100" b="1" baseline="0" dirty="0" smtClean="0">
                          <a:solidFill>
                            <a:schemeClr val="tx1"/>
                          </a:solidFill>
                          <a:latin typeface="+mn-ea"/>
                          <a:ea typeface="+mn-ea"/>
                        </a:rPr>
                        <a:t>V.O.S.</a:t>
                      </a:r>
                      <a:r>
                        <a:rPr kumimoji="1" lang="ja-JP" altLang="en-US" sz="1100" b="1" baseline="0" dirty="0" smtClean="0">
                          <a:solidFill>
                            <a:schemeClr val="tx1"/>
                          </a:solidFill>
                          <a:latin typeface="+mn-ea"/>
                          <a:ea typeface="+mn-ea"/>
                        </a:rPr>
                        <a:t>メニュー等を普及啓発</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■大阪ヘルシー外食推進協議会との連携事業として、「うちのお店も健康づくり応援団の店」を対象としたヘルシー外食コンテストを開催</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「食育」など食生活の改善に向けた普及啓発</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■大阪府食育推進ネットワーク会議参画団体から、食に関する情報を</a:t>
                      </a:r>
                      <a:r>
                        <a:rPr kumimoji="1" lang="en-US" altLang="ja-JP" sz="1100" b="1" baseline="0" dirty="0" smtClean="0">
                          <a:solidFill>
                            <a:schemeClr val="tx1"/>
                          </a:solidFill>
                          <a:latin typeface="+mn-ea"/>
                          <a:ea typeface="+mn-ea"/>
                        </a:rPr>
                        <a:t>Facebook</a:t>
                      </a:r>
                      <a:r>
                        <a:rPr kumimoji="1" lang="ja-JP" altLang="en-US" sz="1100" b="1" baseline="0" dirty="0" smtClean="0">
                          <a:solidFill>
                            <a:schemeClr val="tx1"/>
                          </a:solidFill>
                          <a:latin typeface="+mn-ea"/>
                          <a:ea typeface="+mn-ea"/>
                        </a:rPr>
                        <a:t>等で発信</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■保育所等における食事提供の参考資料として、「食事プロセスＰＤＣＡ</a:t>
                      </a:r>
                      <a:r>
                        <a:rPr kumimoji="1" lang="en-US" altLang="ja-JP" sz="1100" b="1" baseline="0" dirty="0" smtClean="0">
                          <a:solidFill>
                            <a:schemeClr val="tx1"/>
                          </a:solidFill>
                          <a:latin typeface="+mn-ea"/>
                          <a:ea typeface="+mn-ea"/>
                        </a:rPr>
                        <a:t>2020</a:t>
                      </a:r>
                      <a:r>
                        <a:rPr kumimoji="1" lang="ja-JP" altLang="en-US" sz="1100" b="1" baseline="0" dirty="0" smtClean="0">
                          <a:solidFill>
                            <a:schemeClr val="tx1"/>
                          </a:solidFill>
                          <a:latin typeface="+mn-ea"/>
                          <a:ea typeface="+mn-ea"/>
                        </a:rPr>
                        <a:t>年版」の普及・啓発</a:t>
                      </a:r>
                    </a:p>
                    <a:p>
                      <a:pPr marL="174625" indent="-174625">
                        <a:lnSpc>
                          <a:spcPct val="100000"/>
                        </a:lnSpc>
                      </a:pPr>
                      <a:r>
                        <a:rPr kumimoji="1" lang="ja-JP" altLang="en-US" sz="1100" b="1" baseline="0" dirty="0" smtClean="0">
                          <a:solidFill>
                            <a:schemeClr val="tx1"/>
                          </a:solidFill>
                          <a:latin typeface="+mn-ea"/>
                          <a:ea typeface="+mn-ea"/>
                        </a:rPr>
                        <a:t>■食育をテーマとした児童福祉施設研修会（食事提供関係：栄養士・調理員等対象）を実施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■学校給食に関する管理職研修会のオンデマンド配信</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■「うちのお店も健康づくり応援団の店」協力店に対して、掲示物等の情報発信ツールを提供</a:t>
                      </a:r>
                    </a:p>
                    <a:p>
                      <a:pPr marL="174625" indent="-174625">
                        <a:lnSpc>
                          <a:spcPct val="100000"/>
                        </a:lnSpc>
                      </a:pPr>
                      <a:r>
                        <a:rPr kumimoji="1" lang="ja-JP" altLang="en-US" sz="1100" b="1" baseline="0" dirty="0" smtClean="0">
                          <a:solidFill>
                            <a:schemeClr val="tx1"/>
                          </a:solidFill>
                          <a:latin typeface="+mn-ea"/>
                          <a:ea typeface="+mn-ea"/>
                        </a:rPr>
                        <a:t>■大阪いずみ市民生協機関紙において、</a:t>
                      </a:r>
                      <a:r>
                        <a:rPr kumimoji="1" lang="en-US" altLang="ja-JP" sz="1100" b="1" baseline="0" dirty="0" smtClean="0">
                          <a:solidFill>
                            <a:schemeClr val="tx1"/>
                          </a:solidFill>
                          <a:latin typeface="+mn-ea"/>
                          <a:ea typeface="+mn-ea"/>
                        </a:rPr>
                        <a:t>V.O.S.</a:t>
                      </a:r>
                      <a:r>
                        <a:rPr kumimoji="1" lang="ja-JP" altLang="en-US" sz="1100" b="1" baseline="0" dirty="0" smtClean="0">
                          <a:solidFill>
                            <a:schemeClr val="tx1"/>
                          </a:solidFill>
                          <a:latin typeface="+mn-ea"/>
                          <a:ea typeface="+mn-ea"/>
                        </a:rPr>
                        <a:t>の基準に合ったレシピを掲載</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9503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V.O.S.</a:t>
                      </a:r>
                      <a:r>
                        <a:rPr kumimoji="1" lang="ja-JP" altLang="en-US" sz="1100" b="1" baseline="0" dirty="0" smtClean="0">
                          <a:solidFill>
                            <a:schemeClr val="tx1"/>
                          </a:solidFill>
                          <a:latin typeface="+mn-ea"/>
                          <a:ea typeface="+mn-ea"/>
                        </a:rPr>
                        <a:t>ロゴマーク使用承認数の増加、「</a:t>
                      </a:r>
                      <a:r>
                        <a:rPr kumimoji="1" lang="en-US" altLang="ja-JP" sz="1100" b="1" baseline="0" dirty="0" smtClean="0">
                          <a:solidFill>
                            <a:schemeClr val="tx1"/>
                          </a:solidFill>
                          <a:latin typeface="+mn-ea"/>
                          <a:ea typeface="+mn-ea"/>
                        </a:rPr>
                        <a:t>V.O.S.</a:t>
                      </a:r>
                      <a:r>
                        <a:rPr kumimoji="1" lang="ja-JP" altLang="en-US" sz="1100" b="1" baseline="0" dirty="0" smtClean="0">
                          <a:solidFill>
                            <a:schemeClr val="tx1"/>
                          </a:solidFill>
                          <a:latin typeface="+mn-ea"/>
                          <a:ea typeface="+mn-ea"/>
                        </a:rPr>
                        <a:t>」及び「うちのお店も健康づくり応援団の店」の認知度向上</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■若い世代等に向けた食生活の改善に関する重要性の</a:t>
                      </a:r>
                      <a:r>
                        <a:rPr kumimoji="1" lang="en-US" altLang="ja-JP" sz="1100" b="1" baseline="0" dirty="0" smtClean="0">
                          <a:solidFill>
                            <a:schemeClr val="tx1"/>
                          </a:solidFill>
                          <a:latin typeface="+mn-ea"/>
                          <a:ea typeface="+mn-ea"/>
                        </a:rPr>
                        <a:t>PR</a:t>
                      </a:r>
                      <a:r>
                        <a:rPr kumimoji="1" lang="ja-JP" altLang="en-US" sz="1100" b="1" baseline="0" dirty="0" smtClean="0">
                          <a:solidFill>
                            <a:schemeClr val="tx1"/>
                          </a:solidFill>
                          <a:latin typeface="+mn-ea"/>
                          <a:ea typeface="+mn-ea"/>
                        </a:rPr>
                        <a:t>拡大</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■飲食店主等の健康・栄養への関心向上　■コロナ禍での効果的・効率的な食環境整備</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■大阪府栄養士会と連携し、栄養ケアを担う人材の資質向上、推進体制の構築</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■全大学に学生の栄養・食生活に関する情報等の健康情報を発信（「健康キャンパス・プロジェクト」）</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■大阪ヘルシー外食推進協議会、連携協定企業等と連携した啓発事業の展開</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■大阪府食育推進ネットワーク会議を中心とした事業実施、参画団体の連携・協働した取組みの推進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■府ホームページのほか、保健所、関係団体からの情報発信</a:t>
                      </a:r>
                      <a:endParaRPr kumimoji="1" lang="ja-JP" altLang="en-US"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648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smtClean="0">
                          <a:solidFill>
                            <a:schemeClr val="tx1"/>
                          </a:solidFill>
                          <a:latin typeface="+mn-ea"/>
                          <a:ea typeface="+mn-ea"/>
                        </a:rPr>
                        <a:t>健康・栄養対策費（</a:t>
                      </a:r>
                      <a:r>
                        <a:rPr kumimoji="1" lang="en-US" altLang="ja-JP" sz="1100" baseline="0" dirty="0" smtClean="0">
                          <a:solidFill>
                            <a:schemeClr val="tx1"/>
                          </a:solidFill>
                          <a:latin typeface="+mn-ea"/>
                          <a:ea typeface="+mn-ea"/>
                        </a:rPr>
                        <a:t>12,498</a:t>
                      </a:r>
                      <a:r>
                        <a:rPr kumimoji="1" lang="ja-JP" altLang="en-US" sz="1100" baseline="0" dirty="0" smtClean="0">
                          <a:solidFill>
                            <a:schemeClr val="tx1"/>
                          </a:solidFill>
                          <a:latin typeface="+mn-ea"/>
                          <a:ea typeface="+mn-ea"/>
                        </a:rPr>
                        <a:t>千円）、健康キャンパス・プロジェクト事業（</a:t>
                      </a:r>
                      <a:r>
                        <a:rPr kumimoji="1" lang="en-US" altLang="ja-JP" sz="1100" baseline="0" dirty="0" smtClean="0">
                          <a:solidFill>
                            <a:schemeClr val="tx1"/>
                          </a:solidFill>
                          <a:latin typeface="+mn-ea"/>
                          <a:ea typeface="+mn-ea"/>
                        </a:rPr>
                        <a:t>2,463</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8" name="グループ化 17"/>
          <p:cNvGrpSpPr/>
          <p:nvPr/>
        </p:nvGrpSpPr>
        <p:grpSpPr>
          <a:xfrm>
            <a:off x="586435" y="2487173"/>
            <a:ext cx="792000" cy="720000"/>
            <a:chOff x="-2122749" y="3293333"/>
            <a:chExt cx="792000" cy="720000"/>
          </a:xfrm>
        </p:grpSpPr>
        <p:sp>
          <p:nvSpPr>
            <p:cNvPr id="19" name="角丸四角形 18"/>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smtClean="0">
                  <a:ln w="0"/>
                  <a:solidFill>
                    <a:srgbClr val="193F61"/>
                  </a:solidFill>
                  <a:latin typeface="+mn-ea"/>
                </a:rPr>
                <a:t>本年度評価</a:t>
              </a:r>
              <a:endParaRPr kumimoji="1" lang="en-US" altLang="ja-JP" sz="1100" b="1" spc="-100" dirty="0" smtClean="0">
                <a:ln w="0"/>
                <a:solidFill>
                  <a:srgbClr val="193F61"/>
                </a:solidFill>
                <a:latin typeface="+mn-ea"/>
              </a:endParaRPr>
            </a:p>
            <a:p>
              <a:pPr algn="ctr"/>
              <a:endParaRPr kumimoji="1" lang="en-US" altLang="ja-JP" sz="500" b="1" spc="-100" dirty="0" smtClean="0">
                <a:ln w="0"/>
                <a:solidFill>
                  <a:srgbClr val="193F61"/>
                </a:solidFill>
                <a:latin typeface="+mn-ea"/>
              </a:endParaRPr>
            </a:p>
            <a:p>
              <a:pPr algn="ctr">
                <a:lnSpc>
                  <a:spcPts val="1600"/>
                </a:lnSpc>
              </a:pPr>
              <a:r>
                <a:rPr kumimoji="1" lang="ja-JP" altLang="en-US" sz="1400" b="1" spc="-100" dirty="0" smtClean="0">
                  <a:ln w="0"/>
                  <a:solidFill>
                    <a:srgbClr val="193F61"/>
                  </a:solidFill>
                  <a:latin typeface="+mn-ea"/>
                </a:rPr>
                <a:t>概ね</a:t>
              </a:r>
              <a:endParaRPr kumimoji="1" lang="en-US" altLang="ja-JP" sz="1400" b="1" spc="-100" dirty="0" smtClean="0">
                <a:ln w="0"/>
                <a:solidFill>
                  <a:srgbClr val="193F61"/>
                </a:solidFill>
                <a:latin typeface="+mn-ea"/>
              </a:endParaRPr>
            </a:p>
            <a:p>
              <a:pPr algn="ctr">
                <a:lnSpc>
                  <a:spcPts val="1600"/>
                </a:lnSpc>
              </a:pPr>
              <a:r>
                <a:rPr kumimoji="1" lang="ja-JP" altLang="en-US" sz="1400" b="1" spc="-250" dirty="0" smtClean="0">
                  <a:ln w="0"/>
                  <a:solidFill>
                    <a:srgbClr val="193F61"/>
                  </a:solidFill>
                  <a:latin typeface="+mn-ea"/>
                </a:rPr>
                <a:t>予定</a:t>
              </a:r>
              <a:r>
                <a:rPr kumimoji="1" lang="ja-JP" altLang="en-US" sz="1400" b="1" spc="-350" dirty="0" smtClean="0">
                  <a:ln w="0"/>
                  <a:solidFill>
                    <a:srgbClr val="193F61"/>
                  </a:solidFill>
                  <a:latin typeface="+mn-ea"/>
                </a:rPr>
                <a:t>どおり</a:t>
              </a:r>
              <a:endParaRPr kumimoji="1" lang="ja-JP" altLang="en-US" sz="1400" b="1" spc="-350" dirty="0">
                <a:ln w="0"/>
                <a:solidFill>
                  <a:srgbClr val="193F61"/>
                </a:solidFill>
                <a:latin typeface="+mn-ea"/>
              </a:endParaRPr>
            </a:p>
          </p:txBody>
        </p:sp>
        <p:cxnSp>
          <p:nvCxnSpPr>
            <p:cNvPr id="20" name="直線コネクタ 19"/>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8</a:t>
            </a:fld>
            <a:endParaRPr kumimoji="1" lang="ja-JP" altLang="en-US"/>
          </a:p>
        </p:txBody>
      </p:sp>
    </p:spTree>
    <p:extLst>
      <p:ext uri="{BB962C8B-B14F-4D97-AF65-F5344CB8AC3E}">
        <p14:creationId xmlns:p14="http://schemas.microsoft.com/office/powerpoint/2010/main" val="11229362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１　生活習慣病の予防（生活習慣の改善）</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（３）身体活動・運動</a:t>
            </a:r>
            <a:r>
              <a:rPr kumimoji="1" lang="ja-JP" altLang="en-US" sz="2000" b="1" dirty="0" smtClean="0">
                <a:solidFill>
                  <a:schemeClr val="bg1"/>
                </a:solidFill>
              </a:rPr>
              <a:t>　</a:t>
            </a:r>
            <a:r>
              <a:rPr kumimoji="1" lang="ja-JP" altLang="en-US" sz="1600" b="1" dirty="0" smtClean="0">
                <a:solidFill>
                  <a:schemeClr val="bg1"/>
                </a:solidFill>
              </a:rPr>
              <a:t>計画 </a:t>
            </a:r>
            <a:r>
              <a:rPr kumimoji="1" lang="en-US" altLang="ja-JP" sz="1600" b="1" dirty="0" smtClean="0">
                <a:solidFill>
                  <a:schemeClr val="bg1"/>
                </a:solidFill>
              </a:rPr>
              <a:t>P.51-52</a:t>
            </a:r>
            <a:endParaRPr kumimoji="1" lang="en-US" altLang="ja-JP" sz="1600" b="1" dirty="0">
              <a:solidFill>
                <a:schemeClr val="bg1"/>
              </a:solidFill>
            </a:endParaRPr>
          </a:p>
        </p:txBody>
      </p:sp>
      <p:sp>
        <p:nvSpPr>
          <p:cNvPr id="17" name="正方形/長方形 16"/>
          <p:cNvSpPr/>
          <p:nvPr/>
        </p:nvSpPr>
        <p:spPr>
          <a:xfrm>
            <a:off x="363222" y="2291595"/>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602690"/>
            <a:ext cx="8856000" cy="504000"/>
          </a:xfrm>
          <a:prstGeom prst="rect">
            <a:avLst/>
          </a:prstGeom>
        </p:spPr>
        <p:txBody>
          <a:bodyPr wrap="square" lIns="36000" tIns="72000" rIns="36000" bIns="36000">
            <a:noAutofit/>
          </a:bodyPr>
          <a:lstStyle/>
          <a:p>
            <a:r>
              <a:rPr lang="ja-JP" altLang="en-US" sz="1200" b="1" dirty="0">
                <a:latin typeface="+mn-ea"/>
              </a:rPr>
              <a:t>▽生活習慣病の予防、健康の保持・向上を図るため、日常生活における「身体活動・運動」量を増やし、習慣的に</a:t>
            </a:r>
            <a:r>
              <a:rPr lang="ja-JP" altLang="en-US" sz="1200" b="1" dirty="0" smtClean="0">
                <a:latin typeface="+mn-ea"/>
              </a:rPr>
              <a:t>取り組みます。</a:t>
            </a:r>
            <a:endParaRPr lang="ja-JP" altLang="en-US" sz="1200" b="1" dirty="0">
              <a:latin typeface="+mn-ea"/>
            </a:endParaRPr>
          </a:p>
        </p:txBody>
      </p:sp>
      <p:sp>
        <p:nvSpPr>
          <p:cNvPr id="24" name="正方形/長方形 23"/>
          <p:cNvSpPr/>
          <p:nvPr/>
        </p:nvSpPr>
        <p:spPr>
          <a:xfrm>
            <a:off x="363222" y="3127054"/>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行政等が取り組む数値目標</a:t>
            </a:r>
            <a:r>
              <a:rPr lang="en-US" altLang="ja-JP" sz="1600" b="1" dirty="0" smtClean="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3255577012"/>
              </p:ext>
            </p:extLst>
          </p:nvPr>
        </p:nvGraphicFramePr>
        <p:xfrm>
          <a:off x="532234" y="3489217"/>
          <a:ext cx="8820000" cy="10544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168000">
                  <a:extLst>
                    <a:ext uri="{9D8B030D-6E8A-4147-A177-3AD203B41FA5}">
                      <a16:colId xmlns:a16="http://schemas.microsoft.com/office/drawing/2014/main" val="20001"/>
                    </a:ext>
                  </a:extLst>
                </a:gridCol>
                <a:gridCol w="1764000">
                  <a:extLst>
                    <a:ext uri="{9D8B030D-6E8A-4147-A177-3AD203B41FA5}">
                      <a16:colId xmlns:a16="http://schemas.microsoft.com/office/drawing/2014/main" val="2249044847"/>
                    </a:ext>
                  </a:extLst>
                </a:gridCol>
                <a:gridCol w="1764000">
                  <a:extLst>
                    <a:ext uri="{9D8B030D-6E8A-4147-A177-3AD203B41FA5}">
                      <a16:colId xmlns:a16="http://schemas.microsoft.com/office/drawing/2014/main" val="20002"/>
                    </a:ext>
                  </a:extLst>
                </a:gridCol>
                <a:gridCol w="1764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r>
                        <a:rPr lang="ja-JP" sz="1200" dirty="0">
                          <a:effectLst/>
                          <a:latin typeface="+mn-ea"/>
                          <a:ea typeface="+mn-ea"/>
                        </a:rPr>
                        <a:t>　</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rPr>
                        <a:t>5</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運動習慣のある者（＊）の割合（☆）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60.8%</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H28</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58.3%</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R3</a:t>
                      </a:r>
                      <a:r>
                        <a:rPr lang="ja-JP" altLang="en-US" sz="1200" b="1" dirty="0" smtClean="0">
                          <a:solidFill>
                            <a:schemeClr val="tx1"/>
                          </a:solidFill>
                          <a:effectLst/>
                          <a:latin typeface="+mn-ea"/>
                          <a:ea typeface="+mn-ea"/>
                        </a:rPr>
                        <a:t>）</a:t>
                      </a:r>
                      <a:endParaRPr lang="en-US" altLang="ja-JP" sz="1200" b="1" dirty="0" smtClean="0">
                        <a:solidFill>
                          <a:schemeClr val="tx1"/>
                        </a:solidFill>
                        <a:effectLst/>
                        <a:latin typeface="+mn-ea"/>
                        <a:ea typeface="+mn-ea"/>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67%</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6</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日常生活における歩数（男性</a:t>
                      </a:r>
                      <a:r>
                        <a:rPr lang="en-US" altLang="ja-JP" sz="1200" b="1" dirty="0" smtClean="0">
                          <a:solidFill>
                            <a:schemeClr val="tx1"/>
                          </a:solidFill>
                          <a:effectLst/>
                          <a:latin typeface="+mn-ea"/>
                          <a:ea typeface="+mn-ea"/>
                          <a:cs typeface="HG丸ｺﾞｼｯｸM-PRO"/>
                        </a:rPr>
                        <a:t>/</a:t>
                      </a:r>
                      <a:r>
                        <a:rPr lang="ja-JP" altLang="en-US" sz="1200" b="1" dirty="0" smtClean="0">
                          <a:solidFill>
                            <a:schemeClr val="tx1"/>
                          </a:solidFill>
                          <a:effectLst/>
                          <a:latin typeface="+mn-ea"/>
                          <a:ea typeface="+mn-ea"/>
                          <a:cs typeface="HG丸ｺﾞｼｯｸM-PRO"/>
                        </a:rPr>
                        <a:t>女性）</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7,524</a:t>
                      </a:r>
                      <a:r>
                        <a:rPr lang="ja-JP" altLang="en-US" sz="1200" b="1" dirty="0" smtClean="0">
                          <a:solidFill>
                            <a:schemeClr val="tx1"/>
                          </a:solidFill>
                          <a:effectLst/>
                          <a:latin typeface="+mn-ea"/>
                          <a:ea typeface="+mn-ea"/>
                          <a:cs typeface="HG丸ｺﾞｼｯｸM-PRO"/>
                        </a:rPr>
                        <a:t>歩</a:t>
                      </a:r>
                      <a:r>
                        <a:rPr lang="en-US" altLang="ja-JP" sz="1200" b="1" dirty="0" smtClean="0">
                          <a:solidFill>
                            <a:schemeClr val="tx1"/>
                          </a:solidFill>
                          <a:effectLst/>
                          <a:latin typeface="+mn-ea"/>
                          <a:ea typeface="+mn-ea"/>
                          <a:cs typeface="HG丸ｺﾞｼｯｸM-PRO"/>
                        </a:rPr>
                        <a:t>/6,579</a:t>
                      </a:r>
                      <a:r>
                        <a:rPr lang="ja-JP" altLang="en-US" sz="1200" b="1" dirty="0" smtClean="0">
                          <a:solidFill>
                            <a:schemeClr val="tx1"/>
                          </a:solidFill>
                          <a:effectLst/>
                          <a:latin typeface="+mn-ea"/>
                          <a:ea typeface="+mn-ea"/>
                          <a:cs typeface="HG丸ｺﾞｼｯｸM-PRO"/>
                        </a:rPr>
                        <a:t>歩（</a:t>
                      </a:r>
                      <a:r>
                        <a:rPr lang="en-US" altLang="ja-JP" sz="1200" b="1" dirty="0" smtClean="0">
                          <a:solidFill>
                            <a:schemeClr val="tx1"/>
                          </a:solidFill>
                          <a:effectLst/>
                          <a:latin typeface="+mn-ea"/>
                          <a:ea typeface="+mn-ea"/>
                          <a:cs typeface="HG丸ｺﾞｼｯｸM-PRO"/>
                        </a:rPr>
                        <a:t>H26</a:t>
                      </a:r>
                      <a:r>
                        <a:rPr lang="ja-JP" altLang="en-US" sz="1200" b="1" dirty="0" smtClean="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7,790</a:t>
                      </a:r>
                      <a:r>
                        <a:rPr lang="ja-JP" altLang="en-US" sz="1200" b="1" dirty="0" smtClean="0">
                          <a:solidFill>
                            <a:schemeClr val="tx1"/>
                          </a:solidFill>
                          <a:effectLst/>
                          <a:latin typeface="+mn-ea"/>
                          <a:ea typeface="+mn-ea"/>
                          <a:cs typeface="HG丸ｺﾞｼｯｸM-PRO"/>
                        </a:rPr>
                        <a:t>歩</a:t>
                      </a:r>
                      <a:r>
                        <a:rPr lang="en-US" altLang="ja-JP" sz="1200" b="1" dirty="0" smtClean="0">
                          <a:solidFill>
                            <a:schemeClr val="tx1"/>
                          </a:solidFill>
                          <a:effectLst/>
                          <a:latin typeface="+mn-ea"/>
                          <a:ea typeface="+mn-ea"/>
                          <a:cs typeface="HG丸ｺﾞｼｯｸM-PRO"/>
                        </a:rPr>
                        <a:t>/6,391</a:t>
                      </a:r>
                      <a:r>
                        <a:rPr lang="ja-JP" altLang="en-US" sz="1200" b="1" dirty="0" smtClean="0">
                          <a:solidFill>
                            <a:schemeClr val="tx1"/>
                          </a:solidFill>
                          <a:effectLst/>
                          <a:latin typeface="+mn-ea"/>
                          <a:ea typeface="+mn-ea"/>
                          <a:cs typeface="HG丸ｺﾞｼｯｸM-PRO"/>
                        </a:rPr>
                        <a:t>歩（</a:t>
                      </a:r>
                      <a:r>
                        <a:rPr lang="en-US" altLang="ja-JP" sz="1200" b="1" dirty="0" smtClean="0">
                          <a:solidFill>
                            <a:schemeClr val="tx1"/>
                          </a:solidFill>
                          <a:effectLst/>
                          <a:latin typeface="+mn-ea"/>
                          <a:ea typeface="+mn-ea"/>
                          <a:cs typeface="HG丸ｺﾞｼｯｸM-PRO"/>
                        </a:rPr>
                        <a:t>H29-R1</a:t>
                      </a:r>
                      <a:r>
                        <a:rPr lang="ja-JP" altLang="en-US" sz="1200" b="1" dirty="0" smtClean="0">
                          <a:solidFill>
                            <a:schemeClr val="tx1"/>
                          </a:solidFill>
                          <a:effectLst/>
                          <a:latin typeface="+mn-ea"/>
                          <a:ea typeface="+mn-ea"/>
                          <a:cs typeface="HG丸ｺﾞｼｯｸM-PRO"/>
                        </a:rPr>
                        <a:t>平均）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9,000</a:t>
                      </a:r>
                      <a:r>
                        <a:rPr lang="ja-JP" altLang="en-US" sz="1200" b="1" dirty="0" smtClean="0">
                          <a:solidFill>
                            <a:schemeClr val="tx1"/>
                          </a:solidFill>
                          <a:effectLst/>
                          <a:latin typeface="+mn-ea"/>
                          <a:ea typeface="+mn-ea"/>
                          <a:cs typeface="HG丸ｺﾞｼｯｸM-PRO"/>
                        </a:rPr>
                        <a:t>歩</a:t>
                      </a:r>
                      <a:r>
                        <a:rPr lang="en-US" altLang="ja-JP" sz="1200" b="1" dirty="0" smtClean="0">
                          <a:solidFill>
                            <a:schemeClr val="tx1"/>
                          </a:solidFill>
                          <a:effectLst/>
                          <a:latin typeface="+mn-ea"/>
                          <a:ea typeface="+mn-ea"/>
                          <a:cs typeface="HG丸ｺﾞｼｯｸM-PRO"/>
                        </a:rPr>
                        <a:t>/8,000</a:t>
                      </a:r>
                      <a:r>
                        <a:rPr lang="ja-JP" altLang="en-US" sz="1200" b="1" dirty="0" smtClean="0">
                          <a:solidFill>
                            <a:schemeClr val="tx1"/>
                          </a:solidFill>
                          <a:effectLst/>
                          <a:latin typeface="+mn-ea"/>
                          <a:ea typeface="+mn-ea"/>
                          <a:cs typeface="HG丸ｺﾞｼｯｸM-PRO"/>
                        </a:rPr>
                        <a:t>歩</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bl>
          </a:graphicData>
        </a:graphic>
      </p:graphicFrame>
      <p:sp>
        <p:nvSpPr>
          <p:cNvPr id="26" name="正方形/長方形 25"/>
          <p:cNvSpPr/>
          <p:nvPr/>
        </p:nvSpPr>
        <p:spPr>
          <a:xfrm>
            <a:off x="6046918" y="3191494"/>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r>
              <a:rPr lang="ja-JP" altLang="en-US" sz="1100" dirty="0" smtClean="0">
                <a:latin typeface="+mn-ea"/>
              </a:rPr>
              <a:t>）</a:t>
            </a:r>
            <a:endParaRPr lang="ja-JP" altLang="en-US" sz="1100" dirty="0">
              <a:latin typeface="+mn-ea"/>
            </a:endParaRPr>
          </a:p>
        </p:txBody>
      </p:sp>
      <p:sp>
        <p:nvSpPr>
          <p:cNvPr id="20" name="正方形/長方形 19"/>
          <p:cNvSpPr/>
          <p:nvPr/>
        </p:nvSpPr>
        <p:spPr>
          <a:xfrm>
            <a:off x="932711" y="4541802"/>
            <a:ext cx="3384000" cy="288000"/>
          </a:xfrm>
          <a:prstGeom prst="rect">
            <a:avLst/>
          </a:prstGeom>
        </p:spPr>
        <p:txBody>
          <a:bodyPr wrap="square" lIns="36000" tIns="72000" rIns="36000" bIns="36000" anchor="ctr">
            <a:noAutofit/>
          </a:bodyPr>
          <a:lstStyle/>
          <a:p>
            <a:r>
              <a:rPr lang="ja-JP" altLang="en-US" sz="1100" dirty="0">
                <a:latin typeface="+mn-ea"/>
              </a:rPr>
              <a:t>＊</a:t>
            </a:r>
            <a:r>
              <a:rPr lang="en-US" altLang="ja-JP" sz="1100" dirty="0">
                <a:latin typeface="+mn-ea"/>
              </a:rPr>
              <a:t>1</a:t>
            </a:r>
            <a:r>
              <a:rPr lang="ja-JP" altLang="en-US" sz="1100" dirty="0">
                <a:latin typeface="+mn-ea"/>
              </a:rPr>
              <a:t>日</a:t>
            </a:r>
            <a:r>
              <a:rPr lang="en-US" altLang="ja-JP" sz="1100" dirty="0">
                <a:latin typeface="+mn-ea"/>
              </a:rPr>
              <a:t>30</a:t>
            </a:r>
            <a:r>
              <a:rPr lang="ja-JP" altLang="en-US" sz="1100" dirty="0">
                <a:latin typeface="+mn-ea"/>
              </a:rPr>
              <a:t>分以上の運動を週</a:t>
            </a:r>
            <a:r>
              <a:rPr lang="en-US" altLang="ja-JP" sz="1100" dirty="0">
                <a:latin typeface="+mn-ea"/>
              </a:rPr>
              <a:t>1</a:t>
            </a:r>
            <a:r>
              <a:rPr lang="ja-JP" altLang="en-US" sz="1100" dirty="0">
                <a:latin typeface="+mn-ea"/>
              </a:rPr>
              <a:t>回以上行っている</a:t>
            </a:r>
            <a:r>
              <a:rPr lang="ja-JP" altLang="en-US" sz="1100" dirty="0" smtClean="0">
                <a:latin typeface="+mn-ea"/>
              </a:rPr>
              <a:t>者</a:t>
            </a:r>
            <a:endParaRPr lang="ja-JP" altLang="en-US" sz="1100" dirty="0">
              <a:latin typeface="+mn-ea"/>
            </a:endParaRPr>
          </a:p>
        </p:txBody>
      </p:sp>
      <p:graphicFrame>
        <p:nvGraphicFramePr>
          <p:cNvPr id="29" name="表 28"/>
          <p:cNvGraphicFramePr>
            <a:graphicFrameLocks noGrp="1"/>
          </p:cNvGraphicFramePr>
          <p:nvPr>
            <p:extLst>
              <p:ext uri="{D42A27DB-BD31-4B8C-83A1-F6EECF244321}">
                <p14:modId xmlns:p14="http://schemas.microsoft.com/office/powerpoint/2010/main" val="3987665199"/>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smtClean="0">
                          <a:latin typeface="+mn-ea"/>
                          <a:ea typeface="+mn-ea"/>
                        </a:rPr>
                        <a:t>現状･課題</a:t>
                      </a:r>
                      <a:endParaRPr kumimoji="1" lang="en-US" altLang="ja-JP" sz="160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smtClean="0">
                          <a:solidFill>
                            <a:schemeClr val="tx1"/>
                          </a:solidFill>
                          <a:latin typeface="+mn-ea"/>
                          <a:ea typeface="+mn-ea"/>
                        </a:rPr>
                        <a:t>◆ 府民の</a:t>
                      </a:r>
                      <a:r>
                        <a:rPr kumimoji="1" lang="en-US" altLang="ja-JP" sz="1200" b="1" baseline="0" dirty="0" smtClean="0">
                          <a:solidFill>
                            <a:schemeClr val="tx1"/>
                          </a:solidFill>
                          <a:latin typeface="+mn-ea"/>
                          <a:ea typeface="+mn-ea"/>
                        </a:rPr>
                        <a:t>1</a:t>
                      </a:r>
                      <a:r>
                        <a:rPr kumimoji="1" lang="ja-JP" altLang="en-US" sz="1200" b="1" baseline="0" dirty="0" smtClean="0">
                          <a:solidFill>
                            <a:schemeClr val="tx1"/>
                          </a:solidFill>
                          <a:latin typeface="+mn-ea"/>
                          <a:ea typeface="+mn-ea"/>
                        </a:rPr>
                        <a:t>日の歩数の平均値は、男女ともに全国よりも多くなっています。また、週</a:t>
                      </a:r>
                      <a:r>
                        <a:rPr kumimoji="1" lang="en-US" altLang="ja-JP" sz="1200" b="1" baseline="0" dirty="0" smtClean="0">
                          <a:solidFill>
                            <a:schemeClr val="tx1"/>
                          </a:solidFill>
                          <a:latin typeface="+mn-ea"/>
                          <a:ea typeface="+mn-ea"/>
                        </a:rPr>
                        <a:t>1</a:t>
                      </a:r>
                      <a:r>
                        <a:rPr kumimoji="1" lang="ja-JP" altLang="en-US" sz="1200" b="1" baseline="0" dirty="0" smtClean="0">
                          <a:solidFill>
                            <a:schemeClr val="tx1"/>
                          </a:solidFill>
                          <a:latin typeface="+mn-ea"/>
                          <a:ea typeface="+mn-ea"/>
                        </a:rPr>
                        <a:t>回以上、</a:t>
                      </a:r>
                      <a:r>
                        <a:rPr kumimoji="1" lang="en-US" altLang="ja-JP" sz="1200" b="1" baseline="0" dirty="0" smtClean="0">
                          <a:solidFill>
                            <a:schemeClr val="tx1"/>
                          </a:solidFill>
                          <a:latin typeface="+mn-ea"/>
                          <a:ea typeface="+mn-ea"/>
                        </a:rPr>
                        <a:t>1</a:t>
                      </a:r>
                      <a:r>
                        <a:rPr kumimoji="1" lang="ja-JP" altLang="en-US" sz="1200" b="1" baseline="0" dirty="0" smtClean="0">
                          <a:solidFill>
                            <a:schemeClr val="tx1"/>
                          </a:solidFill>
                          <a:latin typeface="+mn-ea"/>
                          <a:ea typeface="+mn-ea"/>
                        </a:rPr>
                        <a:t>日</a:t>
                      </a:r>
                      <a:r>
                        <a:rPr kumimoji="1" lang="en-US" altLang="ja-JP" sz="1200" b="1" baseline="0" dirty="0" smtClean="0">
                          <a:solidFill>
                            <a:schemeClr val="tx1"/>
                          </a:solidFill>
                          <a:latin typeface="+mn-ea"/>
                          <a:ea typeface="+mn-ea"/>
                        </a:rPr>
                        <a:t>30</a:t>
                      </a:r>
                      <a:r>
                        <a:rPr kumimoji="1" lang="ja-JP" altLang="en-US" sz="1200" b="1" baseline="0" dirty="0" smtClean="0">
                          <a:solidFill>
                            <a:schemeClr val="tx1"/>
                          </a:solidFill>
                          <a:latin typeface="+mn-ea"/>
                          <a:ea typeface="+mn-ea"/>
                        </a:rPr>
                        <a:t>分以上身体を動かしている府民は約</a:t>
                      </a:r>
                      <a:r>
                        <a:rPr kumimoji="1" lang="en-US" altLang="ja-JP" sz="1200" b="1" baseline="0" dirty="0" smtClean="0">
                          <a:solidFill>
                            <a:schemeClr val="tx1"/>
                          </a:solidFill>
                          <a:latin typeface="+mn-ea"/>
                          <a:ea typeface="+mn-ea"/>
                        </a:rPr>
                        <a:t>6</a:t>
                      </a:r>
                      <a:r>
                        <a:rPr kumimoji="1" lang="ja-JP" altLang="en-US" sz="1200" b="1" baseline="0" dirty="0" smtClean="0">
                          <a:solidFill>
                            <a:schemeClr val="tx1"/>
                          </a:solidFill>
                          <a:latin typeface="+mn-ea"/>
                          <a:ea typeface="+mn-ea"/>
                        </a:rPr>
                        <a:t>割に上りますが、年代別でみると、</a:t>
                      </a:r>
                      <a:r>
                        <a:rPr kumimoji="1" lang="en-US" altLang="ja-JP" sz="1200" b="1" baseline="0" dirty="0" smtClean="0">
                          <a:solidFill>
                            <a:schemeClr val="tx1"/>
                          </a:solidFill>
                          <a:latin typeface="+mn-ea"/>
                          <a:ea typeface="+mn-ea"/>
                        </a:rPr>
                        <a:t>30</a:t>
                      </a:r>
                      <a:r>
                        <a:rPr kumimoji="1" lang="ja-JP" altLang="en-US" sz="1200" b="1" baseline="0" dirty="0" smtClean="0">
                          <a:solidFill>
                            <a:schemeClr val="tx1"/>
                          </a:solidFill>
                          <a:latin typeface="+mn-ea"/>
                          <a:ea typeface="+mn-ea"/>
                        </a:rPr>
                        <a:t>歳代が低い状況にあります。</a:t>
                      </a:r>
                    </a:p>
                    <a:p>
                      <a:pPr marL="174625" indent="-174625">
                        <a:lnSpc>
                          <a:spcPct val="100000"/>
                        </a:lnSpc>
                      </a:pPr>
                      <a:endParaRPr kumimoji="1" lang="ja-JP" altLang="en-US" sz="1200" b="1" baseline="0" dirty="0" smtClean="0">
                        <a:solidFill>
                          <a:schemeClr val="tx1"/>
                        </a:solidFill>
                        <a:latin typeface="+mn-ea"/>
                        <a:ea typeface="+mn-ea"/>
                      </a:endParaRPr>
                    </a:p>
                    <a:p>
                      <a:pPr marL="174625" indent="-174625">
                        <a:lnSpc>
                          <a:spcPct val="100000"/>
                        </a:lnSpc>
                      </a:pPr>
                      <a:r>
                        <a:rPr kumimoji="1" lang="ja-JP" altLang="en-US" sz="1200" b="1" baseline="0" dirty="0" smtClean="0">
                          <a:solidFill>
                            <a:schemeClr val="tx1"/>
                          </a:solidFill>
                          <a:latin typeface="+mn-ea"/>
                          <a:ea typeface="+mn-ea"/>
                        </a:rPr>
                        <a:t>◆ 生活習慣病や高齢者の介護の予防のためには、若い世代から日常生活の中で、無理なく身体活動・運動に取り組むことが重要です。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6" name="角丸四角形 15"/>
          <p:cNvSpPr/>
          <p:nvPr/>
        </p:nvSpPr>
        <p:spPr>
          <a:xfrm>
            <a:off x="357909" y="1863824"/>
            <a:ext cx="9144000" cy="3060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21" name="角丸四角形 20"/>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bg1"/>
                </a:solidFill>
              </a:rPr>
              <a:t>みんな</a:t>
            </a:r>
            <a:r>
              <a:rPr kumimoji="1" lang="ja-JP" altLang="en-US" sz="1600" b="1" dirty="0">
                <a:solidFill>
                  <a:schemeClr val="bg1"/>
                </a:solidFill>
              </a:rPr>
              <a:t>でめざす</a:t>
            </a:r>
            <a:r>
              <a:rPr kumimoji="1" lang="ja-JP" altLang="en-US" sz="1600" b="1" dirty="0" smtClean="0">
                <a:solidFill>
                  <a:schemeClr val="bg1"/>
                </a:solidFill>
              </a:rPr>
              <a:t>目標</a:t>
            </a:r>
            <a:endParaRPr kumimoji="1" lang="ja-JP" altLang="en-US" sz="1600" b="1" dirty="0">
              <a:solidFill>
                <a:schemeClr val="bg1"/>
              </a:solidFill>
            </a:endParaRPr>
          </a:p>
        </p:txBody>
      </p:sp>
      <p:sp>
        <p:nvSpPr>
          <p:cNvPr id="22" name="角丸四角形 21"/>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習慣的に運動に取り組む府民を増やします</a:t>
            </a:r>
          </a:p>
          <a:p>
            <a:pPr algn="ctr">
              <a:lnSpc>
                <a:spcPts val="2000"/>
              </a:lnSpc>
            </a:pPr>
            <a:r>
              <a:rPr kumimoji="1" lang="ja-JP" altLang="en-US" sz="1600" b="1" dirty="0">
                <a:solidFill>
                  <a:schemeClr val="tx1"/>
                </a:solidFill>
              </a:rPr>
              <a:t>～日頃から運動やスポーツを楽しみましょう</a:t>
            </a:r>
            <a:r>
              <a:rPr kumimoji="1" lang="ja-JP" altLang="en-US" sz="1600" b="1" dirty="0" smtClean="0">
                <a:solidFill>
                  <a:schemeClr val="tx1"/>
                </a:solidFill>
              </a:rPr>
              <a:t>～</a:t>
            </a:r>
            <a:endParaRPr kumimoji="1" lang="ja-JP" altLang="en-US" sz="1600" b="1" dirty="0">
              <a:solidFill>
                <a:schemeClr val="tx1"/>
              </a:solidFill>
            </a:endParaRP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9</a:t>
            </a:fld>
            <a:endParaRPr kumimoji="1" lang="ja-JP" altLang="en-US"/>
          </a:p>
        </p:txBody>
      </p:sp>
      <p:pic>
        <p:nvPicPr>
          <p:cNvPr id="23" name="図 22"/>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35559306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12288</Words>
  <Application>Microsoft Office PowerPoint</Application>
  <PresentationFormat>A4 210 x 297 mm</PresentationFormat>
  <Paragraphs>1204</Paragraphs>
  <Slides>34</Slides>
  <Notes>3</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34</vt:i4>
      </vt:variant>
    </vt:vector>
  </HeadingPairs>
  <TitlesOfParts>
    <vt:vector size="46" baseType="lpstr">
      <vt:lpstr>BIZ UDPゴシック</vt:lpstr>
      <vt:lpstr>HG丸ｺﾞｼｯｸM-PRO</vt:lpstr>
      <vt:lpstr>Meiryo UI</vt:lpstr>
      <vt:lpstr>ＭＳ Ｐゴシック</vt:lpstr>
      <vt:lpstr>ＭＳ ゴシック</vt: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2022-03-31T06:53:18Z</dcterms:created>
  <dcterms:modified xsi:type="dcterms:W3CDTF">2023-03-16T12:01:48Z</dcterms:modified>
</cp:coreProperties>
</file>