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4"/>
  </p:notesMasterIdLst>
  <p:handoutMasterIdLst>
    <p:handoutMasterId r:id="rId35"/>
  </p:handoutMasterIdLst>
  <p:sldIdLst>
    <p:sldId id="331" r:id="rId2"/>
    <p:sldId id="341" r:id="rId3"/>
    <p:sldId id="329" r:id="rId4"/>
    <p:sldId id="330" r:id="rId5"/>
    <p:sldId id="305" r:id="rId6"/>
    <p:sldId id="306" r:id="rId7"/>
    <p:sldId id="308" r:id="rId8"/>
    <p:sldId id="318" r:id="rId9"/>
    <p:sldId id="309" r:id="rId10"/>
    <p:sldId id="319" r:id="rId11"/>
    <p:sldId id="310" r:id="rId12"/>
    <p:sldId id="321" r:id="rId13"/>
    <p:sldId id="311" r:id="rId14"/>
    <p:sldId id="324" r:id="rId15"/>
    <p:sldId id="312" r:id="rId16"/>
    <p:sldId id="325" r:id="rId17"/>
    <p:sldId id="313" r:id="rId18"/>
    <p:sldId id="340" r:id="rId19"/>
    <p:sldId id="314" r:id="rId20"/>
    <p:sldId id="327" r:id="rId21"/>
    <p:sldId id="315" r:id="rId22"/>
    <p:sldId id="322" r:id="rId23"/>
    <p:sldId id="332" r:id="rId24"/>
    <p:sldId id="342" r:id="rId25"/>
    <p:sldId id="316" r:id="rId26"/>
    <p:sldId id="323" r:id="rId27"/>
    <p:sldId id="333" r:id="rId28"/>
    <p:sldId id="343" r:id="rId29"/>
    <p:sldId id="317" r:id="rId30"/>
    <p:sldId id="320" r:id="rId31"/>
    <p:sldId id="334" r:id="rId32"/>
    <p:sldId id="328" r:id="rId3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2EC"/>
    <a:srgbClr val="ADCCE9"/>
    <a:srgbClr val="A3C7E7"/>
    <a:srgbClr val="EFF5FB"/>
    <a:srgbClr val="70A8DA"/>
    <a:srgbClr val="8FBAE1"/>
    <a:srgbClr val="193F61"/>
    <a:srgbClr val="85B4DF"/>
    <a:srgbClr val="87FF4B"/>
    <a:srgbClr val="D9FF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4434" autoAdjust="0"/>
  </p:normalViewPr>
  <p:slideViewPr>
    <p:cSldViewPr snapToGrid="0">
      <p:cViewPr varScale="1">
        <p:scale>
          <a:sx n="74" d="100"/>
          <a:sy n="74" d="100"/>
        </p:scale>
        <p:origin x="1332"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2022/3/31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2022/3/31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523413" y="6546852"/>
            <a:ext cx="360000" cy="288000"/>
          </a:xfrm>
          <a:solidFill>
            <a:schemeClr val="accent5">
              <a:lumMod val="75000"/>
            </a:schemeClr>
          </a:solidFill>
        </p:spPr>
        <p:txBody>
          <a:bodyPr wrap="none" lIns="36000" tIns="36000" rIns="36000" bIns="36000"/>
          <a:lstStyle>
            <a:lvl1pPr algn="ctr">
              <a:defRPr sz="1400" b="1">
                <a:solidFill>
                  <a:schemeClr val="bg1"/>
                </a:solidFill>
              </a:defRPr>
            </a:lvl1pPr>
          </a:lstStyle>
          <a:p>
            <a:fld id="{8491F570-1DE7-4E07-90A6-F6DA59EDAE7D}" type="slidenum">
              <a:rPr kumimoji="1" lang="ja-JP" altLang="en-US" smtClean="0"/>
              <a:pPr/>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56513" y="6470652"/>
            <a:ext cx="2228850" cy="365125"/>
          </a:xfrm>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31142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397834"/>
            <a:ext cx="9906000" cy="1296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大阪府地域職域連携推進協</a:t>
            </a:r>
            <a:r>
              <a:rPr kumimoji="1" lang="zh-TW" altLang="en-US" sz="2400" b="1" dirty="0" smtClean="0">
                <a:solidFill>
                  <a:schemeClr val="tx1"/>
                </a:solidFill>
                <a:latin typeface="Meiryo UI" panose="020B0604030504040204" pitchFamily="50" charset="-128"/>
                <a:ea typeface="Meiryo UI" panose="020B0604030504040204" pitchFamily="50" charset="-128"/>
              </a:rPr>
              <a:t>議会</a:t>
            </a:r>
            <a:endParaRPr kumimoji="1" lang="en-US" altLang="zh-TW" sz="2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zh-TW" sz="600"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a:t>
            </a:r>
            <a:r>
              <a:rPr kumimoji="1" lang="zh-TW" altLang="en-US" sz="2400" b="1" dirty="0">
                <a:solidFill>
                  <a:schemeClr val="tx1"/>
                </a:solidFill>
                <a:latin typeface="Meiryo UI" panose="020B0604030504040204" pitchFamily="50" charset="-128"/>
                <a:ea typeface="Meiryo UI" panose="020B0604030504040204" pitchFamily="50" charset="-128"/>
              </a:rPr>
              <a:t>大阪府健康</a:t>
            </a:r>
            <a:r>
              <a:rPr kumimoji="1" lang="zh-TW" altLang="en-US" sz="24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400" b="1" dirty="0">
                <a:solidFill>
                  <a:schemeClr val="tx1"/>
                </a:solidFill>
                <a:latin typeface="Meiryo UI" panose="020B0604030504040204" pitchFamily="50" charset="-128"/>
                <a:ea typeface="Meiryo UI" panose="020B0604030504040204" pitchFamily="50" charset="-128"/>
              </a:rPr>
              <a:t>　</a:t>
            </a:r>
            <a:r>
              <a:rPr kumimoji="1" lang="ja-JP" altLang="en-US" sz="2400" b="1" dirty="0" smtClean="0">
                <a:solidFill>
                  <a:schemeClr val="tx1"/>
                </a:solidFill>
                <a:latin typeface="Meiryo UI" panose="020B0604030504040204" pitchFamily="50" charset="-128"/>
                <a:ea typeface="Meiryo UI" panose="020B0604030504040204" pitchFamily="50" charset="-128"/>
              </a:rPr>
              <a:t>令和</a:t>
            </a:r>
            <a:r>
              <a:rPr kumimoji="1" lang="en-US" altLang="ja-JP" sz="2400" b="1" dirty="0">
                <a:solidFill>
                  <a:schemeClr val="tx1"/>
                </a:solidFill>
                <a:latin typeface="Meiryo UI" panose="020B0604030504040204" pitchFamily="50" charset="-128"/>
                <a:ea typeface="Meiryo UI" panose="020B0604030504040204" pitchFamily="50" charset="-128"/>
              </a:rPr>
              <a:t>3</a:t>
            </a:r>
            <a:r>
              <a:rPr kumimoji="1" lang="ja-JP" altLang="en-US" sz="2400" b="1" dirty="0" smtClean="0">
                <a:solidFill>
                  <a:schemeClr val="tx1"/>
                </a:solidFill>
                <a:latin typeface="Meiryo UI" panose="020B0604030504040204" pitchFamily="50" charset="-128"/>
                <a:ea typeface="Meiryo UI" panose="020B0604030504040204" pitchFamily="50" charset="-128"/>
              </a:rPr>
              <a:t>年度 </a:t>
            </a:r>
            <a:r>
              <a:rPr kumimoji="1" lang="en-US" altLang="ja-JP" sz="2400" b="1" dirty="0" smtClean="0">
                <a:solidFill>
                  <a:schemeClr val="tx1"/>
                </a:solidFill>
                <a:latin typeface="Meiryo UI" panose="020B0604030504040204" pitchFamily="50" charset="-128"/>
                <a:ea typeface="Meiryo UI" panose="020B0604030504040204" pitchFamily="50" charset="-128"/>
              </a:rPr>
              <a:t>PDCA</a:t>
            </a:r>
            <a:r>
              <a:rPr kumimoji="1" lang="zh-TW" altLang="en-US" sz="2400" b="1" dirty="0" smtClean="0">
                <a:solidFill>
                  <a:schemeClr val="tx1"/>
                </a:solidFill>
                <a:latin typeface="Meiryo UI" panose="020B0604030504040204" pitchFamily="50" charset="-128"/>
                <a:ea typeface="Meiryo UI" panose="020B0604030504040204" pitchFamily="50" charset="-128"/>
              </a:rPr>
              <a:t>進捗管理票</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403454"/>
            <a:ext cx="9288000" cy="288000"/>
          </a:xfrm>
          <a:prstGeom prst="rect">
            <a:avLst/>
          </a:prstGeom>
        </p:spPr>
        <p:txBody>
          <a:bodyPr wrap="square" lIns="36000" tIns="72000" rIns="36000" bIns="36000">
            <a:noAutofit/>
          </a:bodyPr>
          <a:lstStyle/>
          <a:p>
            <a:pPr algn="ctr"/>
            <a:r>
              <a:rPr lang="ja-JP" altLang="en-US" sz="1600" b="1" dirty="0" smtClean="0">
                <a:latin typeface="+mn-ea"/>
              </a:rPr>
              <a:t>大阪府健康医療部健康推進室健康づくり課</a:t>
            </a:r>
            <a:endParaRPr lang="ja-JP" altLang="en-US" sz="1400" dirty="0">
              <a:latin typeface="+mn-ea"/>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28854" y="5427197"/>
            <a:ext cx="2648292" cy="864000"/>
          </a:xfrm>
          <a:prstGeom prst="rect">
            <a:avLst/>
          </a:prstGeom>
        </p:spPr>
      </p:pic>
      <p:sp>
        <p:nvSpPr>
          <p:cNvPr id="7" name="テキスト ボックス 6"/>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757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129437221"/>
              </p:ext>
            </p:extLst>
          </p:nvPr>
        </p:nvGraphicFramePr>
        <p:xfrm>
          <a:off x="477311" y="434454"/>
          <a:ext cx="8928000" cy="5850323"/>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961889">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学校や大学、地域における運動・体力づくり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■高等学校運動部活動顧問、部活動指導員を対象に「大阪府運動部活動の在り方に関する研修」を実施（</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回、延べ</a:t>
                      </a:r>
                      <a:r>
                        <a:rPr kumimoji="1" lang="en-US" altLang="ja-JP" sz="1100" b="1" baseline="0" dirty="0" smtClean="0">
                          <a:solidFill>
                            <a:schemeClr val="tx1"/>
                          </a:solidFill>
                          <a:latin typeface="+mn-ea"/>
                          <a:ea typeface="+mn-ea"/>
                        </a:rPr>
                        <a:t>193</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■若者から働く世代を中心に、主体的な健康意識の向上と実践を促す健康アプリ「アスマイル」を全市町村において展開（今年度目標会員数：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27</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■ホームページ（スポーツ大阪）内に自宅等でできる「おうちで体力測定」の仕組みを構築し、コロナ禍に対応した取組みを推進</a:t>
                      </a:r>
                      <a:endParaRPr kumimoji="1" lang="en-US" altLang="ja-JP" sz="120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高齢者の運動機会の創出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■働く世代からのフレイル予防として、市町村でのフレイルチェックの導入支援。また、健康サポート薬局で認知度向上のための啓発を実施（「健康格差の解決プログラム（フレイル予防）」８市町導入）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■市町村の介護予防の取組みを支援するアドバイザーの派遣や専門職の養成、生活機能改善を目的とする短期集中予防サービスを通じた成功事例の創出等を支援（「介護予防活動強化推進事業」）</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■高齢者の生きがいづく</a:t>
                      </a:r>
                      <a:r>
                        <a:rPr kumimoji="1" lang="ja-JP" altLang="en-US" sz="1100" b="1" baseline="0" dirty="0" err="1" smtClean="0">
                          <a:solidFill>
                            <a:schemeClr val="tx1"/>
                          </a:solidFill>
                          <a:latin typeface="+mn-ea"/>
                          <a:ea typeface="+mn-ea"/>
                        </a:rPr>
                        <a:t>りを</a:t>
                      </a:r>
                      <a:r>
                        <a:rPr kumimoji="1" lang="ja-JP" altLang="en-US" sz="1100" b="1" baseline="0" dirty="0" smtClean="0">
                          <a:solidFill>
                            <a:schemeClr val="tx1"/>
                          </a:solidFill>
                          <a:latin typeface="+mn-ea"/>
                          <a:ea typeface="+mn-ea"/>
                        </a:rPr>
                        <a:t>推進するため、老人クラブへ補助金を助成（「高齢者地域活動促進」）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民間企業等と連携した普及啓発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■アスマイルを活用し府営公園等でウォーキングイベントを開催（２回・６か所）</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8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■学校や地域における運動・体力づくりの推進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■コロナ禍に対応して、オンラインによる府民スポーツ・レクリエーション事業等の実施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■短期集中予防サービスの利用者の増加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■身体活動・運動に係る効果的な周知・</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（無関心層の新規開拓等）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■市町村や学校現場等での研修会の開催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■現地での事業実施とともに、コロナ禍に対応してオンラインでの実施も準備</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■働く世代からのフレイル予防プログラムの横展開及びフレイルの周知啓発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■高齢者の運動機会創出に向け、老人クラブへの助成等を継続実施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704,031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府民スポレク分担金（</a:t>
                      </a:r>
                      <a:r>
                        <a:rPr kumimoji="1" lang="en-US" altLang="ja-JP" sz="1100" baseline="0" dirty="0" smtClean="0">
                          <a:solidFill>
                            <a:schemeClr val="tx1"/>
                          </a:solidFill>
                          <a:latin typeface="+mn-ea"/>
                          <a:ea typeface="+mn-ea"/>
                        </a:rPr>
                        <a:t>5,747</a:t>
                      </a:r>
                      <a:r>
                        <a:rPr kumimoji="1" lang="ja-JP" altLang="en-US" sz="1100" baseline="0" dirty="0" smtClean="0">
                          <a:solidFill>
                            <a:schemeClr val="tx1"/>
                          </a:solidFill>
                          <a:latin typeface="+mn-ea"/>
                          <a:ea typeface="+mn-ea"/>
                        </a:rPr>
                        <a:t>千円）、健康格差の解決プログラム促進事業（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高齢者地域活動促進費（</a:t>
                      </a:r>
                      <a:r>
                        <a:rPr kumimoji="1" lang="en-US" altLang="ja-JP" sz="1100" baseline="0" dirty="0" smtClean="0">
                          <a:solidFill>
                            <a:schemeClr val="tx1"/>
                          </a:solidFill>
                          <a:latin typeface="+mn-ea"/>
                          <a:ea typeface="+mn-ea"/>
                        </a:rPr>
                        <a:t>75,230</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10</a:t>
            </a:fld>
            <a:endParaRPr kumimoji="1" lang="ja-JP" altLang="en-US"/>
          </a:p>
        </p:txBody>
      </p:sp>
    </p:spTree>
    <p:extLst>
      <p:ext uri="{BB962C8B-B14F-4D97-AF65-F5344CB8AC3E}">
        <p14:creationId xmlns:p14="http://schemas.microsoft.com/office/powerpoint/2010/main" val="771808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（４）休養・睡眠</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P.53</a:t>
            </a:r>
            <a:endParaRPr kumimoji="1" lang="en-US" altLang="ja-JP" sz="1600" b="1" dirty="0">
              <a:solidFill>
                <a:schemeClr val="bg1"/>
              </a:solidFill>
            </a:endParaRP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962947824"/>
              </p:ext>
            </p:extLst>
          </p:nvPr>
        </p:nvGraphicFramePr>
        <p:xfrm>
          <a:off x="532234" y="3629091"/>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1643604862"/>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日の平均睡眠時間は「</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時間以上</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時間未満」が最も多くなっています。また、睡眠で休養がとれていない府民が約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割を占め、年代別では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歳代が</a:t>
                      </a:r>
                      <a:r>
                        <a:rPr kumimoji="1" lang="en-US" altLang="ja-JP" sz="1200" b="1" baseline="0" dirty="0" smtClean="0">
                          <a:solidFill>
                            <a:schemeClr val="tx1"/>
                          </a:solidFill>
                          <a:latin typeface="+mn-ea"/>
                          <a:ea typeface="+mn-ea"/>
                        </a:rPr>
                        <a:t>3</a:t>
                      </a:r>
                      <a:r>
                        <a:rPr kumimoji="1" lang="ja-JP" altLang="en-US" sz="1200" b="1" baseline="0" dirty="0" smtClean="0">
                          <a:solidFill>
                            <a:schemeClr val="tx1"/>
                          </a:solidFill>
                          <a:latin typeface="+mn-ea"/>
                          <a:ea typeface="+mn-ea"/>
                        </a:rPr>
                        <a:t>割を超えています。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392160645"/>
              </p:ext>
            </p:extLst>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ライフステージに応じた睡眠・休養の充実</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■大阪府立学校保健研究発表大会、大阪府小・中・高等学校保健主事合同研修会を開催し、健康教育（睡眠・休養）の充実を推進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■保健所において、職域向け（管内商工会議所等）に健診時の啓発広報紙等により休養・睡眠に関する健康情報の提供を実施（２保健所）</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■事業者と連携し、中小企業労働環境向上塾の実施（</a:t>
                      </a:r>
                      <a:r>
                        <a:rPr kumimoji="1" lang="en-US" altLang="ja-JP" sz="1100" b="1" baseline="0" dirty="0" smtClean="0">
                          <a:solidFill>
                            <a:schemeClr val="tx1"/>
                          </a:solidFill>
                          <a:latin typeface="+mn-ea"/>
                          <a:ea typeface="+mn-ea"/>
                        </a:rPr>
                        <a:t>8</a:t>
                      </a:r>
                      <a:r>
                        <a:rPr kumimoji="1" lang="ja-JP" altLang="en-US" sz="1100" b="1" baseline="0" dirty="0" smtClean="0">
                          <a:solidFill>
                            <a:schemeClr val="tx1"/>
                          </a:solidFill>
                          <a:latin typeface="+mn-ea"/>
                          <a:ea typeface="+mn-ea"/>
                        </a:rPr>
                        <a:t>回）、労働情報発信ステーションの実施（</a:t>
                      </a:r>
                      <a:r>
                        <a:rPr kumimoji="1" lang="en-US" altLang="ja-JP" sz="1100" b="1" baseline="0" dirty="0" smtClean="0">
                          <a:solidFill>
                            <a:schemeClr val="tx1"/>
                          </a:solidFill>
                          <a:latin typeface="+mn-ea"/>
                          <a:ea typeface="+mn-ea"/>
                        </a:rPr>
                        <a:t>50</a:t>
                      </a:r>
                      <a:r>
                        <a:rPr kumimoji="1" lang="ja-JP" altLang="en-US" sz="1100" b="1" baseline="0" dirty="0" smtClean="0">
                          <a:solidFill>
                            <a:schemeClr val="tx1"/>
                          </a:solidFill>
                          <a:latin typeface="+mn-ea"/>
                          <a:ea typeface="+mn-ea"/>
                        </a:rPr>
                        <a:t>回）、啓発冊子やチラシの作成・配布により普及啓発を実施</a:t>
                      </a:r>
                    </a:p>
                    <a:p>
                      <a:pPr marL="174625" indent="-174625">
                        <a:lnSpc>
                          <a:spcPct val="100000"/>
                        </a:lnSpc>
                      </a:pPr>
                      <a:r>
                        <a:rPr kumimoji="1" lang="ja-JP" altLang="en-US" sz="1100" b="1" baseline="0" dirty="0" smtClean="0">
                          <a:solidFill>
                            <a:schemeClr val="tx1"/>
                          </a:solidFill>
                          <a:latin typeface="+mn-ea"/>
                          <a:ea typeface="+mn-ea"/>
                        </a:rPr>
                        <a:t>■府と包括連携協定を締結している企業と周知啓発イベントを実施。（「知ろう！学ぼう！働く楽しさ＆働くお悩み相談イベント」４回）</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■睡眠・休養の充実に向けた普及啓発の推進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■企業における労働環境等のニーズの把握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smtClean="0">
                          <a:solidFill>
                            <a:schemeClr val="tx1"/>
                          </a:solidFill>
                          <a:latin typeface="+mn-ea"/>
                          <a:ea typeface="+mn-ea"/>
                        </a:rPr>
                        <a:t>■より対象者や企業等のニーズに沿ったテーマ設定によるセミナー等を開催</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労働相談等事業費（</a:t>
                      </a:r>
                      <a:r>
                        <a:rPr kumimoji="1" lang="en-US" altLang="ja-JP" sz="1100" baseline="0" dirty="0" smtClean="0">
                          <a:solidFill>
                            <a:schemeClr val="tx1"/>
                          </a:solidFill>
                          <a:latin typeface="+mn-ea"/>
                          <a:ea typeface="+mn-ea"/>
                        </a:rPr>
                        <a:t>38,536</a:t>
                      </a:r>
                      <a:r>
                        <a:rPr kumimoji="1" lang="ja-JP" altLang="en-US" sz="1100" baseline="0" dirty="0" smtClean="0">
                          <a:solidFill>
                            <a:schemeClr val="tx1"/>
                          </a:solidFill>
                          <a:latin typeface="+mn-ea"/>
                          <a:ea typeface="+mn-ea"/>
                        </a:rPr>
                        <a:t>千円）、若者等へのワークルール等啓発事業（</a:t>
                      </a:r>
                      <a:r>
                        <a:rPr kumimoji="1" lang="en-US" altLang="ja-JP" sz="1100" baseline="0" dirty="0" smtClean="0">
                          <a:solidFill>
                            <a:schemeClr val="tx1"/>
                          </a:solidFill>
                          <a:latin typeface="+mn-ea"/>
                          <a:ea typeface="+mn-ea"/>
                        </a:rPr>
                        <a:t>937</a:t>
                      </a:r>
                      <a:r>
                        <a:rPr kumimoji="1" lang="ja-JP" altLang="en-US" sz="1100" baseline="0" dirty="0" smtClean="0">
                          <a:solidFill>
                            <a:schemeClr val="tx1"/>
                          </a:solidFill>
                          <a:latin typeface="+mn-ea"/>
                          <a:ea typeface="+mn-ea"/>
                        </a:rPr>
                        <a:t>千円）</a:t>
                      </a:r>
                    </a:p>
                    <a:p>
                      <a:pPr>
                        <a:lnSpc>
                          <a:spcPct val="100000"/>
                        </a:lnSpc>
                      </a:pPr>
                      <a:r>
                        <a:rPr kumimoji="1" lang="ja-JP" altLang="en-US" sz="1100" baseline="0" dirty="0" smtClean="0">
                          <a:solidFill>
                            <a:schemeClr val="tx1"/>
                          </a:solidFill>
                          <a:latin typeface="+mn-ea"/>
                          <a:ea typeface="+mn-ea"/>
                        </a:rPr>
                        <a:t>中小企業労働環境向上促進事業（</a:t>
                      </a:r>
                      <a:r>
                        <a:rPr kumimoji="1" lang="en-US" altLang="ja-JP" sz="1100" baseline="0" dirty="0" smtClean="0">
                          <a:solidFill>
                            <a:schemeClr val="tx1"/>
                          </a:solidFill>
                          <a:latin typeface="+mn-ea"/>
                          <a:ea typeface="+mn-ea"/>
                        </a:rPr>
                        <a:t>1,150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spTree>
    <p:extLst>
      <p:ext uri="{BB962C8B-B14F-4D97-AF65-F5344CB8AC3E}">
        <p14:creationId xmlns:p14="http://schemas.microsoft.com/office/powerpoint/2010/main" val="1692503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（５）飲酒</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P.54-55</a:t>
            </a:r>
            <a:endParaRPr kumimoji="1" lang="en-US" altLang="ja-JP" sz="1600" b="1" dirty="0">
              <a:solidFill>
                <a:schemeClr val="bg1"/>
              </a:solidFill>
            </a:endParaRP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124552976"/>
              </p:ext>
            </p:extLst>
          </p:nvPr>
        </p:nvGraphicFramePr>
        <p:xfrm>
          <a:off x="532234" y="352080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生活習慣病のリスクを高める量を飲酒している者の割合（男性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17.7%/11.0%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19.6%/10.9%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13.0%/6.4%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H33</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R1</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30913434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036003887"/>
              </p:ext>
            </p:extLst>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適量飲酒の指導</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■市町村国民健康保険加入者の特定健診受診者のデータから飲酒関連のデータを各保険者に提供し減酒指導の取組みを推進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■アルコール関連問題啓発週間（</a:t>
                      </a:r>
                      <a:r>
                        <a:rPr kumimoji="1" lang="en-US" altLang="ja-JP" sz="1100" b="1" baseline="0" dirty="0" smtClean="0">
                          <a:solidFill>
                            <a:schemeClr val="tx1"/>
                          </a:solidFill>
                          <a:latin typeface="+mn-ea"/>
                          <a:ea typeface="+mn-ea"/>
                        </a:rPr>
                        <a:t>11/10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11/16</a:t>
                      </a:r>
                      <a:r>
                        <a:rPr kumimoji="1" lang="ja-JP" altLang="en-US" sz="1100" b="1" baseline="0" dirty="0" smtClean="0">
                          <a:solidFill>
                            <a:schemeClr val="tx1"/>
                          </a:solidFill>
                          <a:latin typeface="+mn-ea"/>
                          <a:ea typeface="+mn-ea"/>
                        </a:rPr>
                        <a:t>）に、市町村等へポスターを配布</a:t>
                      </a:r>
                    </a:p>
                    <a:p>
                      <a:pPr marL="174625" indent="-174625">
                        <a:lnSpc>
                          <a:spcPct val="100000"/>
                        </a:lnSpc>
                      </a:pPr>
                      <a:r>
                        <a:rPr kumimoji="1" lang="ja-JP" altLang="en-US" sz="1100" b="1" baseline="0" dirty="0" smtClean="0">
                          <a:solidFill>
                            <a:schemeClr val="tx1"/>
                          </a:solidFill>
                          <a:latin typeface="+mn-ea"/>
                          <a:ea typeface="+mn-ea"/>
                        </a:rPr>
                        <a:t>■市町村の職員等を対象とした、依存症の基礎知識と相談支援に関する研修を実施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strike="noStrike" baseline="0" dirty="0" smtClean="0">
                          <a:solidFill>
                            <a:schemeClr val="tx1"/>
                          </a:solidFill>
                          <a:latin typeface="+mn-ea"/>
                          <a:ea typeface="+mn-ea"/>
                        </a:rPr>
                        <a:t>■小・中・高、支援学校の教職員、教育関係者を対象に飲酒防止教育普及研修を実施</a:t>
                      </a:r>
                    </a:p>
                    <a:p>
                      <a:pPr marL="174625" indent="-174625">
                        <a:lnSpc>
                          <a:spcPct val="100000"/>
                        </a:lnSpc>
                      </a:pPr>
                      <a:r>
                        <a:rPr kumimoji="1" lang="ja-JP" altLang="en-US" sz="1100" b="1" baseline="0" dirty="0" smtClean="0">
                          <a:solidFill>
                            <a:schemeClr val="tx1"/>
                          </a:solidFill>
                          <a:latin typeface="+mn-ea"/>
                          <a:ea typeface="+mn-ea"/>
                        </a:rPr>
                        <a:t>■府ホームページや啓発チラシ等によるアルコール専門医療機関や相談機関、自助グループ等の情報を提供</a:t>
                      </a: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■市町村における乳幼児健康診査を活用し、妊娠中の妊婦の飲酒率を把握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飲酒と健康に関する啓発・相談</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■保健所において、健康教育や広報紙等により飲酒に関する健康情報の提供を実施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■適量飲酒の実践に向けた普及啓発等の取組みの推進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■市町村の取組みの一層の情報共有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200" b="1" baseline="0" dirty="0" smtClean="0">
                          <a:solidFill>
                            <a:schemeClr val="tx1"/>
                          </a:solidFill>
                          <a:latin typeface="+mn-ea"/>
                          <a:ea typeface="+mn-ea"/>
                        </a:rPr>
                        <a:t>■保健指導に関わる保健師に対し、府が作成した簡易介入マニュアル等を普及</a:t>
                      </a:r>
                      <a:endParaRPr kumimoji="1" lang="en-US" altLang="ja-JP" sz="12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■保健所における地域の事業者や医療保険者等との連携による健康情報の発信を実施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■学校等を通じた普及啓発に取り組み、効果的な事例を発信</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大阪がん循環器病予防センター事業（</a:t>
                      </a:r>
                      <a:r>
                        <a:rPr kumimoji="1" lang="en-US" altLang="ja-JP" sz="1100" baseline="0" dirty="0" smtClean="0">
                          <a:solidFill>
                            <a:schemeClr val="tx1"/>
                          </a:solidFill>
                          <a:latin typeface="+mn-ea"/>
                          <a:ea typeface="+mn-ea"/>
                        </a:rPr>
                        <a:t>101,514</a:t>
                      </a:r>
                      <a:r>
                        <a:rPr kumimoji="1" lang="ja-JP" altLang="en-US" sz="1100" baseline="0" dirty="0" smtClean="0">
                          <a:solidFill>
                            <a:schemeClr val="tx1"/>
                          </a:solidFill>
                          <a:latin typeface="+mn-ea"/>
                          <a:ea typeface="+mn-ea"/>
                        </a:rPr>
                        <a:t>千円の内数）</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1175472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（６）喫煙</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P.55-56</a:t>
            </a:r>
            <a:endParaRPr kumimoji="1" lang="en-US" altLang="ja-JP" sz="1600" b="1" dirty="0">
              <a:solidFill>
                <a:schemeClr val="bg1"/>
              </a:solidFill>
            </a:endParaRP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534115988"/>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成人の喫煙率（男性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30.4%/10.7%</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29.1%/10.4%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R1</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敷地内禁煙</a:t>
                      </a:r>
                      <a:r>
                        <a:rPr lang="ja-JP" altLang="en-US" sz="1000" b="1" spc="-1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の割合（病院</a:t>
                      </a:r>
                      <a:r>
                        <a:rPr lang="en-US" altLang="ja-JP" sz="1200" b="1" spc="-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73.5%/51.9%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88.5%/66.1%</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R1</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建物内禁煙の割合（官公庁</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91.9%/83.0%</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100%/100%</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R2</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受動喫煙の機会を有する者の割合</a:t>
                      </a:r>
                      <a:endParaRPr lang="en-US" altLang="ja-JP" sz="1200" b="1" spc="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（職場</a:t>
                      </a:r>
                      <a:r>
                        <a:rPr lang="en-US" altLang="ja-JP" sz="1200" b="1" spc="0" baseline="0" dirty="0" smtClean="0">
                          <a:solidFill>
                            <a:schemeClr val="tx1"/>
                          </a:solidFill>
                          <a:effectLst/>
                          <a:latin typeface="+mn-ea"/>
                          <a:ea typeface="+mn-ea"/>
                          <a:cs typeface="HG丸ｺﾞｼｯｸM-PRO"/>
                        </a:rPr>
                        <a:t>/</a:t>
                      </a:r>
                      <a:r>
                        <a:rPr lang="ja-JP" altLang="en-US" sz="1200" b="1" spc="0" baseline="0" dirty="0" smtClean="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34.6%/54.4%</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H25</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26.4%/42.6%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223458430"/>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喫煙率は全国とほぼ同じ（約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6"/>
            <a:ext cx="9144000" cy="345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932711" y="4999005"/>
            <a:ext cx="3384000" cy="288000"/>
          </a:xfrm>
          <a:prstGeom prst="rect">
            <a:avLst/>
          </a:prstGeom>
        </p:spPr>
        <p:txBody>
          <a:bodyPr wrap="square" lIns="36000" tIns="72000" rIns="36000" bIns="36000" anchor="ctr">
            <a:noAutofit/>
          </a:bodyPr>
          <a:lstStyle/>
          <a:p>
            <a:r>
              <a:rPr lang="ja-JP" altLang="en-US" sz="1050" dirty="0" smtClean="0">
                <a:latin typeface="+mn-ea"/>
              </a:rPr>
              <a:t>＊敷地内に喫煙場所がない状態をいう</a:t>
            </a:r>
            <a:endParaRPr lang="ja-JP" altLang="en-US" sz="1050" dirty="0">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313748287"/>
              </p:ext>
            </p:extLst>
          </p:nvPr>
        </p:nvGraphicFramePr>
        <p:xfrm>
          <a:off x="477311" y="434454"/>
          <a:ext cx="8928000" cy="59392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喫煙率の減少</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■府立学校及び市町村教育委員会に対して、児童・生徒を対象としたたばこの健康への影響に関する知識についての講習会等を実施。学校における喫煙防止教育を一層推進するよう周知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■市町村における乳幼児健康診査を活用し、妊娠中の妊婦の喫煙率（令和２年度：</a:t>
                      </a:r>
                      <a:r>
                        <a:rPr kumimoji="1" lang="en-US" altLang="ja-JP" sz="1100" b="1" baseline="0" dirty="0" smtClean="0">
                          <a:solidFill>
                            <a:schemeClr val="tx1"/>
                          </a:solidFill>
                          <a:latin typeface="+mn-ea"/>
                          <a:ea typeface="+mn-ea"/>
                        </a:rPr>
                        <a:t>2.9%</a:t>
                      </a:r>
                      <a:r>
                        <a:rPr kumimoji="1" lang="ja-JP" altLang="en-US" sz="1100" b="1" baseline="0" dirty="0" smtClean="0">
                          <a:solidFill>
                            <a:schemeClr val="tx1"/>
                          </a:solidFill>
                          <a:latin typeface="+mn-ea"/>
                          <a:ea typeface="+mn-ea"/>
                        </a:rPr>
                        <a:t>）、育児期間中の両親の喫煙率（母親</a:t>
                      </a:r>
                      <a:r>
                        <a:rPr kumimoji="1" lang="en-US" altLang="ja-JP" sz="1100" b="1" baseline="0" dirty="0" smtClean="0">
                          <a:solidFill>
                            <a:schemeClr val="tx1"/>
                          </a:solidFill>
                          <a:latin typeface="+mn-ea"/>
                          <a:ea typeface="+mn-ea"/>
                        </a:rPr>
                        <a:t>6.6%</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父親</a:t>
                      </a:r>
                      <a:r>
                        <a:rPr kumimoji="1" lang="en-US" altLang="ja-JP" sz="1100" b="1" baseline="0" dirty="0" smtClean="0">
                          <a:solidFill>
                            <a:schemeClr val="tx1"/>
                          </a:solidFill>
                          <a:latin typeface="+mn-ea"/>
                          <a:ea typeface="+mn-ea"/>
                        </a:rPr>
                        <a:t>31.8%</a:t>
                      </a:r>
                      <a:r>
                        <a:rPr kumimoji="1" lang="ja-JP" altLang="en-US" sz="1100" b="1" baseline="0" dirty="0" smtClean="0">
                          <a:solidFill>
                            <a:schemeClr val="tx1"/>
                          </a:solidFill>
                          <a:latin typeface="+mn-ea"/>
                          <a:ea typeface="+mn-ea"/>
                        </a:rPr>
                        <a:t>）を把握し、喫煙の悪影響等について周知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年、令和元年に市町村保健事業ワーキングで検討した禁煙支援プログラムを改訂し、令和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月から運用開始。医療保険者（市町村国保）の保健事業の効率的・効果的な推進を支援（「汎用性の高い行動変容プログラム」）</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■禁煙支援者育成のための</a:t>
                      </a:r>
                      <a:r>
                        <a:rPr kumimoji="1" lang="en-US" altLang="ja-JP" sz="1100" b="1" baseline="0" dirty="0" smtClean="0">
                          <a:solidFill>
                            <a:schemeClr val="tx1"/>
                          </a:solidFill>
                          <a:latin typeface="+mn-ea"/>
                          <a:ea typeface="+mn-ea"/>
                        </a:rPr>
                        <a:t>e-</a:t>
                      </a:r>
                      <a:r>
                        <a:rPr kumimoji="1" lang="ja-JP" altLang="en-US" sz="1100" b="1" baseline="0" dirty="0" smtClean="0">
                          <a:solidFill>
                            <a:schemeClr val="tx1"/>
                          </a:solidFill>
                          <a:latin typeface="+mn-ea"/>
                          <a:ea typeface="+mn-ea"/>
                        </a:rPr>
                        <a:t>ラーニングや健康サポート薬局にかかる技能型研修会を実施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望まない受動喫煙の防止</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■健康増進法、大阪府受動喫煙防止条例及び子どもの受動喫煙防止条例について、リーフレット・ガイドブック配布、ポスター掲示、</a:t>
                      </a:r>
                      <a:r>
                        <a:rPr kumimoji="1" lang="en-US" altLang="ja-JP" sz="1100" b="1" baseline="0" dirty="0" smtClean="0">
                          <a:solidFill>
                            <a:schemeClr val="tx1"/>
                          </a:solidFill>
                          <a:latin typeface="+mn-ea"/>
                          <a:ea typeface="+mn-ea"/>
                        </a:rPr>
                        <a:t>YouTube</a:t>
                      </a:r>
                      <a:r>
                        <a:rPr kumimoji="1" lang="ja-JP" altLang="en-US" sz="1100" b="1" baseline="0" dirty="0" smtClean="0">
                          <a:solidFill>
                            <a:schemeClr val="tx1"/>
                          </a:solidFill>
                          <a:latin typeface="+mn-ea"/>
                          <a:ea typeface="+mn-ea"/>
                        </a:rPr>
                        <a:t>広告、デジタルサイネージ広告等により周知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■府内喫煙可能室設置施設（約</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万店）に対し、リーフレット配布とともに電話でのフォローアップを実施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■大阪府受動喫煙防止対策相談ダイヤル等での問い合わせ、相談対応、府保健所、保健所設置市と連携した、法・条令に基づく指導、助言を実施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■飲食店向け調査（法・条例の認知度、受動喫煙防止対策状況等）及び府民向け意識調査（法・条令の認知度、受動喫煙を受けた機会等）を実施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■屋外分煙所モデル整備ガイドラインの作成</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■児童・生徒を対象とした喫煙防止教育等の充実　　　　■改正健康増進法、府条例の円滑な実施とさらなる周知啓発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■保健医療関係機関（医療機関・薬局等）が取り組む禁煙サポートの推進（取組機関の増加等）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■学校等に対して講習会等を実施し、効果的な取組事例を発信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■禁煙支援者育成のための</a:t>
                      </a:r>
                      <a:r>
                        <a:rPr kumimoji="1" lang="en-US" altLang="ja-JP" sz="1100" b="1" baseline="0" dirty="0" smtClean="0">
                          <a:solidFill>
                            <a:schemeClr val="tx1"/>
                          </a:solidFill>
                          <a:latin typeface="+mn-ea"/>
                          <a:ea typeface="+mn-ea"/>
                        </a:rPr>
                        <a:t>e-</a:t>
                      </a:r>
                      <a:r>
                        <a:rPr kumimoji="1" lang="ja-JP" altLang="en-US" sz="1100" b="1" baseline="0" dirty="0" smtClean="0">
                          <a:solidFill>
                            <a:schemeClr val="tx1"/>
                          </a:solidFill>
                          <a:latin typeface="+mn-ea"/>
                          <a:ea typeface="+mn-ea"/>
                        </a:rPr>
                        <a:t>ラーニングや健康サポート薬局にかかる技能型研修会の講演を実施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■府民や管理権限者等に対し、受動喫煙防止対策の周知と啓発を実施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2022</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月の府条例一部施行及び</a:t>
                      </a:r>
                      <a:r>
                        <a:rPr kumimoji="1" lang="en-US" altLang="ja-JP" sz="1100" b="1" baseline="0" dirty="0" smtClean="0">
                          <a:solidFill>
                            <a:schemeClr val="tx1"/>
                          </a:solidFill>
                          <a:latin typeface="+mn-ea"/>
                          <a:ea typeface="+mn-ea"/>
                        </a:rPr>
                        <a:t>2025</a:t>
                      </a:r>
                      <a:r>
                        <a:rPr kumimoji="1" lang="ja-JP" altLang="en-US" sz="1100" b="1" baseline="0" dirty="0" smtClean="0">
                          <a:solidFill>
                            <a:schemeClr val="tx1"/>
                          </a:solidFill>
                          <a:latin typeface="+mn-ea"/>
                          <a:ea typeface="+mn-ea"/>
                        </a:rPr>
                        <a:t>年の全面施行に向け、規制の対象となる飲食店に対し条例の周知と啓発を実施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たばこ対策推進事業（</a:t>
                      </a:r>
                      <a:r>
                        <a:rPr kumimoji="1" lang="en-US" altLang="ja-JP" sz="1100" baseline="0" dirty="0" smtClean="0">
                          <a:solidFill>
                            <a:schemeClr val="tx1"/>
                          </a:solidFill>
                          <a:latin typeface="+mn-ea"/>
                          <a:ea typeface="+mn-ea"/>
                        </a:rPr>
                        <a:t>118,591</a:t>
                      </a:r>
                      <a:r>
                        <a:rPr kumimoji="1" lang="ja-JP" altLang="en-US" sz="1100" baseline="0" dirty="0" smtClean="0">
                          <a:solidFill>
                            <a:schemeClr val="tx1"/>
                          </a:solidFill>
                          <a:latin typeface="+mn-ea"/>
                          <a:ea typeface="+mn-ea"/>
                        </a:rPr>
                        <a:t>千円）、大阪がん循環器病予防センター事業（</a:t>
                      </a:r>
                      <a:r>
                        <a:rPr kumimoji="1" lang="en-US" altLang="ja-JP" sz="1100" baseline="0" dirty="0" smtClean="0">
                          <a:solidFill>
                            <a:schemeClr val="tx1"/>
                          </a:solidFill>
                          <a:latin typeface="+mn-ea"/>
                          <a:ea typeface="+mn-ea"/>
                        </a:rPr>
                        <a:t>101,514</a:t>
                      </a:r>
                      <a:r>
                        <a:rPr kumimoji="1" lang="ja-JP" altLang="en-US" sz="1100" baseline="0" dirty="0" smtClean="0">
                          <a:solidFill>
                            <a:schemeClr val="tx1"/>
                          </a:solidFill>
                          <a:latin typeface="+mn-ea"/>
                          <a:ea typeface="+mn-ea"/>
                        </a:rPr>
                        <a:t>千円の内数）</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3410016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P.57-58</a:t>
            </a:r>
            <a:endParaRPr kumimoji="1" lang="en-US" altLang="ja-JP" sz="1600" b="1" dirty="0">
              <a:solidFill>
                <a:schemeClr val="bg1"/>
              </a:solidFill>
            </a:endParaRP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687400378"/>
              </p:ext>
            </p:extLst>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mn-ea"/>
                          <a:ea typeface="+mn-ea"/>
                        </a:rPr>
                        <a:t>過去</a:t>
                      </a:r>
                      <a:r>
                        <a:rPr lang="en-US" altLang="ja-JP" sz="1100" b="1" spc="-50" baseline="0" dirty="0" smtClean="0">
                          <a:solidFill>
                            <a:schemeClr val="tx1"/>
                          </a:solidFill>
                          <a:effectLst/>
                          <a:latin typeface="+mn-ea"/>
                          <a:ea typeface="+mn-ea"/>
                        </a:rPr>
                        <a:t>1</a:t>
                      </a:r>
                      <a:r>
                        <a:rPr lang="ja-JP" altLang="en-US" sz="1100" b="1" spc="-50" baseline="0" dirty="0" smtClean="0">
                          <a:solidFill>
                            <a:schemeClr val="tx1"/>
                          </a:solidFill>
                          <a:effectLst/>
                          <a:latin typeface="+mn-ea"/>
                          <a:ea typeface="+mn-ea"/>
                        </a:rPr>
                        <a:t>年に歯科健診を受診した者の割合（</a:t>
                      </a:r>
                      <a:r>
                        <a:rPr lang="en-US" altLang="ja-JP" sz="1100" b="1" spc="-50" baseline="0" dirty="0" smtClean="0">
                          <a:solidFill>
                            <a:schemeClr val="tx1"/>
                          </a:solidFill>
                          <a:effectLst/>
                          <a:latin typeface="+mn-ea"/>
                          <a:ea typeface="+mn-ea"/>
                        </a:rPr>
                        <a:t>20</a:t>
                      </a:r>
                      <a:r>
                        <a:rPr lang="ja-JP" altLang="en-US" sz="1100" b="1" spc="-50" baseline="0" dirty="0" smtClean="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52.9%</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76.1%</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咀嚼良好者の割合（</a:t>
                      </a:r>
                      <a:r>
                        <a:rPr lang="en-US" altLang="ja-JP" sz="1200" b="1" dirty="0" smtClean="0">
                          <a:solidFill>
                            <a:schemeClr val="tx1"/>
                          </a:solidFill>
                          <a:effectLst/>
                          <a:latin typeface="+mn-ea"/>
                          <a:ea typeface="+mn-ea"/>
                          <a:cs typeface="HG丸ｺﾞｼｯｸM-PRO"/>
                        </a:rPr>
                        <a:t>60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80.2%</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本以上の歯を有する人の割合（</a:t>
                      </a:r>
                      <a:r>
                        <a:rPr lang="en-US" altLang="ja-JP" sz="1200" b="1" dirty="0" smtClean="0">
                          <a:solidFill>
                            <a:schemeClr val="tx1"/>
                          </a:solidFill>
                          <a:effectLst/>
                          <a:latin typeface="+mn-ea"/>
                          <a:ea typeface="+mn-ea"/>
                          <a:cs typeface="HG丸ｺﾞｼｯｸM-PRO"/>
                        </a:rPr>
                        <a:t>80</a:t>
                      </a:r>
                      <a:r>
                        <a:rPr lang="ja-JP" altLang="en-US" sz="1200" b="1" dirty="0" smtClean="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42.1%</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H25-27</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54.0%</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H29-R1</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13559802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歯周病の治療が必要な者の割合は年代が高くなるほど増えており、どの年代も約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人に</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人が歯周病の治療が必要です。また、食後の歯磨き習慣が「ほとんどない」府民は約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歯科健診受診率をみると、</a:t>
                      </a:r>
                      <a:r>
                        <a:rPr kumimoji="1" lang="en-US" altLang="ja-JP" sz="1200" b="1" baseline="0" dirty="0" smtClean="0">
                          <a:solidFill>
                            <a:schemeClr val="tx1"/>
                          </a:solidFill>
                          <a:latin typeface="+mn-ea"/>
                          <a:ea typeface="+mn-ea"/>
                        </a:rPr>
                        <a:t>20</a:t>
                      </a:r>
                      <a:r>
                        <a:rPr kumimoji="1" lang="ja-JP" altLang="en-US" sz="1200" b="1" baseline="0" dirty="0" smtClean="0">
                          <a:solidFill>
                            <a:schemeClr val="tx1"/>
                          </a:solidFill>
                          <a:latin typeface="+mn-ea"/>
                          <a:ea typeface="+mn-ea"/>
                        </a:rPr>
                        <a:t>～</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37006704"/>
              </p:ext>
            </p:extLst>
          </p:nvPr>
        </p:nvGraphicFramePr>
        <p:xfrm>
          <a:off x="477311" y="434454"/>
          <a:ext cx="8928000" cy="56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■「大阪府よい歯・口を守る学校・園表彰」、「大阪府歯と口の健康啓発標語コンクール」、「大阪府</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歯の保健</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図画・ポスターコンクール」への事業協力及び知事賞・教育委員会賞を授与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■府独自のインセンティブ活用において、市町村国保保険者による歯周疾患検診の実施及び実績評価（</a:t>
                      </a:r>
                      <a:r>
                        <a:rPr kumimoji="1" lang="en-US" altLang="ja-JP" sz="1100" b="1" baseline="0" dirty="0" smtClean="0">
                          <a:solidFill>
                            <a:schemeClr val="tx1"/>
                          </a:solidFill>
                          <a:latin typeface="+mn-ea"/>
                          <a:ea typeface="+mn-ea"/>
                        </a:rPr>
                        <a:t>43</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■府ホームページ、啓発冊子等を通じて歯と口の健康に係る情報提供を実施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■健康アプリ「アスマイル」を活用した普及啓発（歯磨きや健診受診、イベント参加等に対するポイント付与、健康コラムで歯と口の話題配信、アンケート調査実施）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■日々の健康づくりの実践に役立つ情報を配信するオンラインセミナー（全</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回）のうち、１回を「オーラルフレイルと新しい口腔ケア」をテーマに開催（「健活おおさかセミナー」</a:t>
                      </a:r>
                      <a:r>
                        <a:rPr kumimoji="1" lang="en-US" altLang="ja-JP" sz="1100" b="1" baseline="0" dirty="0" smtClean="0">
                          <a:solidFill>
                            <a:schemeClr val="tx1"/>
                          </a:solidFill>
                          <a:latin typeface="+mn-ea"/>
                          <a:ea typeface="+mn-ea"/>
                        </a:rPr>
                        <a:t>1,058</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■「要介護者のための口腔保健指導ガイドブック」を活用し、デイサービス施設職員向け講習を実施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■市町村に対し、「口腔保健支援センター」による支援のほか、市町村職員の歯科コーチングスキル向上事業を実施（健康教育を行う市町村職員のための研修会を</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医療圏</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■公民連携の枠組みを活用した普及啓発（デジタルサイネージの活用、企業広報ツールの活用）</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■歯磨き習慣の定着促進（事業への不参加校・園の減少）　　■ホームページを閲覧しない府民に対する働きかけ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■各種研修等を通じて、学校保健関係教職員への周知及び学校歯科保健の充実等を推進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■市町村に対し、専門職による個別具体的な相談、情報提供等の幅広い支援を実施</a:t>
                      </a:r>
                      <a:endParaRPr kumimoji="1" lang="en-US" altLang="ja-JP" sz="1100" b="1" strike="sngStrik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■「アスマイル」、府の広報媒体、公民連携の枠組み等を活用し、幅広い世代の府民に啓発を実施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8020</a:t>
                      </a:r>
                      <a:r>
                        <a:rPr kumimoji="1" lang="ja-JP" altLang="en-US" sz="1100" b="1" baseline="0" dirty="0" smtClean="0">
                          <a:solidFill>
                            <a:schemeClr val="tx1"/>
                          </a:solidFill>
                          <a:latin typeface="+mn-ea"/>
                          <a:ea typeface="+mn-ea"/>
                        </a:rPr>
                        <a:t>運動の推進に向けた地域での取組み支援</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生涯歯科保健推進事業（</a:t>
                      </a:r>
                      <a:r>
                        <a:rPr kumimoji="1" lang="en-US" altLang="ja-JP" sz="1100" baseline="0" dirty="0" smtClean="0">
                          <a:solidFill>
                            <a:schemeClr val="tx1"/>
                          </a:solidFill>
                          <a:latin typeface="+mn-ea"/>
                          <a:ea typeface="+mn-ea"/>
                        </a:rPr>
                        <a:t>1,766</a:t>
                      </a:r>
                      <a:r>
                        <a:rPr kumimoji="1" lang="ja-JP" altLang="en-US" sz="1100" baseline="0" dirty="0" smtClean="0">
                          <a:solidFill>
                            <a:schemeClr val="tx1"/>
                          </a:solidFill>
                          <a:latin typeface="+mn-ea"/>
                          <a:ea typeface="+mn-ea"/>
                        </a:rPr>
                        <a:t>千円）、大阪府歯科口腔保健計画推進事業（</a:t>
                      </a:r>
                      <a:r>
                        <a:rPr kumimoji="1" lang="en-US" altLang="ja-JP" sz="1100" baseline="0" dirty="0" smtClean="0">
                          <a:solidFill>
                            <a:schemeClr val="tx1"/>
                          </a:solidFill>
                          <a:latin typeface="+mn-ea"/>
                          <a:ea typeface="+mn-ea"/>
                        </a:rPr>
                        <a:t>5,012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８０２０運動推進特別事業（</a:t>
                      </a:r>
                      <a:r>
                        <a:rPr kumimoji="1" lang="en-US" altLang="ja-JP" sz="1100" baseline="0" dirty="0" smtClean="0">
                          <a:solidFill>
                            <a:schemeClr val="tx1"/>
                          </a:solidFill>
                          <a:latin typeface="+mn-ea"/>
                          <a:ea typeface="+mn-ea"/>
                        </a:rPr>
                        <a:t>2,040</a:t>
                      </a:r>
                      <a:r>
                        <a:rPr kumimoji="1" lang="ja-JP" altLang="en-US" sz="1100" baseline="0" dirty="0" smtClean="0">
                          <a:solidFill>
                            <a:schemeClr val="tx1"/>
                          </a:solidFill>
                          <a:latin typeface="+mn-ea"/>
                          <a:ea typeface="+mn-ea"/>
                        </a:rPr>
                        <a:t>千円）、</a:t>
                      </a:r>
                      <a:r>
                        <a:rPr kumimoji="1" lang="ja-JP" altLang="en-US" sz="1100" baseline="0" dirty="0" err="1" smtClean="0">
                          <a:solidFill>
                            <a:schemeClr val="tx1"/>
                          </a:solidFill>
                          <a:latin typeface="+mn-ea"/>
                          <a:ea typeface="+mn-ea"/>
                        </a:rPr>
                        <a:t>障がい</a:t>
                      </a:r>
                      <a:r>
                        <a:rPr kumimoji="1" lang="ja-JP" altLang="en-US" sz="1100" baseline="0" dirty="0" smtClean="0">
                          <a:solidFill>
                            <a:schemeClr val="tx1"/>
                          </a:solidFill>
                          <a:latin typeface="+mn-ea"/>
                          <a:ea typeface="+mn-ea"/>
                        </a:rPr>
                        <a:t>者歯科診療センター運営委託事業（</a:t>
                      </a:r>
                      <a:r>
                        <a:rPr kumimoji="1" lang="en-US" altLang="ja-JP" sz="1100" baseline="0" dirty="0" smtClean="0">
                          <a:solidFill>
                            <a:schemeClr val="tx1"/>
                          </a:solidFill>
                          <a:latin typeface="+mn-ea"/>
                          <a:ea typeface="+mn-ea"/>
                        </a:rPr>
                        <a:t>23,968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508650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P.58-59</a:t>
            </a:r>
            <a:endParaRPr kumimoji="1" lang="en-US" altLang="ja-JP" sz="1600" b="1" dirty="0">
              <a:solidFill>
                <a:schemeClr val="bg1"/>
              </a:solidFill>
            </a:endParaRP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a:t>
            </a:r>
            <a:r>
              <a:rPr lang="ja-JP" altLang="en-US" sz="1200" b="1" dirty="0" smtClean="0">
                <a:latin typeface="+mn-ea"/>
              </a:rPr>
              <a:t>専門</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な支援を受けます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841082729"/>
              </p:ext>
            </p:extLst>
          </p:nvPr>
        </p:nvGraphicFramePr>
        <p:xfrm>
          <a:off x="532234" y="361827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smtClean="0">
                          <a:solidFill>
                            <a:schemeClr val="tx1"/>
                          </a:solidFill>
                          <a:effectLst/>
                          <a:latin typeface="+mn-ea"/>
                          <a:ea typeface="+mn-ea"/>
                        </a:rPr>
                        <a:t>気分障がい</a:t>
                      </a:r>
                      <a:r>
                        <a:rPr lang="ja-JP" altLang="en-US" sz="1200" b="1" dirty="0" smtClean="0">
                          <a:solidFill>
                            <a:schemeClr val="tx1"/>
                          </a:solidFill>
                          <a:effectLst/>
                          <a:latin typeface="+mn-ea"/>
                          <a:ea typeface="+mn-ea"/>
                        </a:rPr>
                        <a:t>・</a:t>
                      </a:r>
                      <a:r>
                        <a:rPr lang="ja-JP" altLang="en-US" sz="1200" b="1" dirty="0" err="1" smtClean="0">
                          <a:solidFill>
                            <a:schemeClr val="tx1"/>
                          </a:solidFill>
                          <a:effectLst/>
                          <a:latin typeface="+mn-ea"/>
                          <a:ea typeface="+mn-ea"/>
                        </a:rPr>
                        <a:t>不安障がいに相</a:t>
                      </a:r>
                      <a:r>
                        <a:rPr lang="ja-JP" altLang="en-US" sz="1200" b="1" dirty="0" smtClean="0">
                          <a:solidFill>
                            <a:schemeClr val="tx1"/>
                          </a:solidFill>
                          <a:effectLst/>
                          <a:latin typeface="+mn-ea"/>
                          <a:ea typeface="+mn-ea"/>
                        </a:rPr>
                        <a:t>応する心理的苦痛を感じている者の割合（</a:t>
                      </a:r>
                      <a:r>
                        <a:rPr lang="en-US" altLang="ja-JP" sz="1200" b="1" dirty="0" smtClean="0">
                          <a:solidFill>
                            <a:schemeClr val="tx1"/>
                          </a:solidFill>
                          <a:effectLst/>
                          <a:latin typeface="+mn-ea"/>
                          <a:ea typeface="+mn-ea"/>
                        </a:rPr>
                        <a:t>20</a:t>
                      </a:r>
                      <a:r>
                        <a:rPr lang="ja-JP" altLang="en-US" sz="1200" b="1" dirty="0" smtClean="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R1</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16.4%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R2</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441126370"/>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府民の約</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府の自殺者数は減少しているものの、年代別では、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60</a:t>
                      </a:r>
                      <a:r>
                        <a:rPr kumimoji="1" lang="ja-JP" altLang="en-US" sz="1200" b="1" baseline="0" dirty="0" smtClean="0">
                          <a:solidFill>
                            <a:schemeClr val="tx1"/>
                          </a:solidFill>
                          <a:latin typeface="+mn-ea"/>
                          <a:ea typeface="+mn-ea"/>
                        </a:rPr>
                        <a:t>歳代が多い状況にあります。さらに、職業別（全国）でみると、</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歳未満の場合、「被雇用者・勤め人」が</a:t>
                      </a:r>
                      <a:r>
                        <a:rPr kumimoji="1" lang="en-US" altLang="ja-JP" sz="1200" b="1" baseline="0" dirty="0" smtClean="0">
                          <a:solidFill>
                            <a:schemeClr val="tx1"/>
                          </a:solidFill>
                          <a:latin typeface="+mn-ea"/>
                          <a:ea typeface="+mn-ea"/>
                        </a:rPr>
                        <a:t>4</a:t>
                      </a:r>
                      <a:r>
                        <a:rPr kumimoji="1" lang="ja-JP" altLang="en-US" sz="1200" b="1" baseline="0" dirty="0" smtClean="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a:t>
            </a:fld>
            <a:endParaRPr kumimoji="1" lang="ja-JP" altLang="en-US"/>
          </a:p>
        </p:txBody>
      </p:sp>
    </p:spTree>
    <p:extLst>
      <p:ext uri="{BB962C8B-B14F-4D97-AF65-F5344CB8AC3E}">
        <p14:creationId xmlns:p14="http://schemas.microsoft.com/office/powerpoint/2010/main" val="1059365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385213243"/>
              </p:ext>
            </p:extLst>
          </p:nvPr>
        </p:nvGraphicFramePr>
        <p:xfrm>
          <a:off x="477311" y="434454"/>
          <a:ext cx="8928000" cy="5272215"/>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13695">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職域等におけるこころの健康サポート</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■中小企業の人事担当者、労働者等の「こころの健康」に関する相談等を実施（職場のメンタルヘルス専門相談：第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火曜日、第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水曜日実施、</a:t>
                      </a:r>
                      <a:r>
                        <a:rPr kumimoji="1" lang="en-US" altLang="ja-JP" sz="1100" b="1" baseline="0" dirty="0" smtClean="0">
                          <a:solidFill>
                            <a:schemeClr val="tx1"/>
                          </a:solidFill>
                          <a:latin typeface="+mn-ea"/>
                          <a:ea typeface="+mn-ea"/>
                        </a:rPr>
                        <a:t>21</a:t>
                      </a:r>
                      <a:r>
                        <a:rPr kumimoji="1" lang="ja-JP" altLang="en-US" sz="1100" b="1" baseline="0" dirty="0" smtClean="0">
                          <a:solidFill>
                            <a:schemeClr val="tx1"/>
                          </a:solidFill>
                          <a:latin typeface="+mn-ea"/>
                          <a:ea typeface="+mn-ea"/>
                        </a:rPr>
                        <a:t>名 ／ 職場のメンタルヘルス推進担当者養成研修会：</a:t>
                      </a:r>
                      <a:r>
                        <a:rPr kumimoji="1" lang="en-US" altLang="ja-JP" sz="1100" b="1" baseline="0" dirty="0" smtClean="0">
                          <a:solidFill>
                            <a:schemeClr val="tx1"/>
                          </a:solidFill>
                          <a:latin typeface="+mn-ea"/>
                          <a:ea typeface="+mn-ea"/>
                        </a:rPr>
                        <a:t>10/18</a:t>
                      </a:r>
                      <a:r>
                        <a:rPr kumimoji="1" lang="ja-JP" altLang="en-US" sz="1100" b="1" baseline="0" dirty="0" smtClean="0">
                          <a:solidFill>
                            <a:schemeClr val="tx1"/>
                          </a:solidFill>
                          <a:latin typeface="+mn-ea"/>
                          <a:ea typeface="+mn-ea"/>
                        </a:rPr>
                        <a:t>（参加者</a:t>
                      </a:r>
                      <a:r>
                        <a:rPr kumimoji="1" lang="en-US" altLang="ja-JP" sz="1100" b="1" baseline="0" dirty="0" smtClean="0">
                          <a:solidFill>
                            <a:schemeClr val="tx1"/>
                          </a:solidFill>
                          <a:latin typeface="+mn-ea"/>
                          <a:ea typeface="+mn-ea"/>
                        </a:rPr>
                        <a:t>150</a:t>
                      </a:r>
                      <a:r>
                        <a:rPr kumimoji="1" lang="ja-JP" altLang="en-US" sz="1100" b="1" baseline="0" dirty="0" smtClean="0">
                          <a:solidFill>
                            <a:schemeClr val="tx1"/>
                          </a:solidFill>
                          <a:latin typeface="+mn-ea"/>
                          <a:ea typeface="+mn-ea"/>
                        </a:rPr>
                        <a:t>人）</a:t>
                      </a:r>
                      <a:r>
                        <a:rPr kumimoji="1" lang="en-US" altLang="ja-JP" sz="1100" b="1" baseline="0" dirty="0" smtClean="0">
                          <a:solidFill>
                            <a:schemeClr val="tx1"/>
                          </a:solidFill>
                          <a:latin typeface="+mn-ea"/>
                          <a:ea typeface="+mn-ea"/>
                        </a:rPr>
                        <a:t>3/23</a:t>
                      </a:r>
                      <a:r>
                        <a:rPr kumimoji="1" lang="ja-JP" altLang="en-US" sz="1100" b="1" baseline="0" dirty="0" smtClean="0">
                          <a:solidFill>
                            <a:schemeClr val="tx1"/>
                          </a:solidFill>
                          <a:latin typeface="+mn-ea"/>
                          <a:ea typeface="+mn-ea"/>
                        </a:rPr>
                        <a:t>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■大阪産業保健総合支援センターにおいて一般産業保健研修を計</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回実施（計</a:t>
                      </a:r>
                      <a:r>
                        <a:rPr kumimoji="1" lang="en-US" altLang="ja-JP" sz="1100" b="1" baseline="0" dirty="0" smtClean="0">
                          <a:solidFill>
                            <a:schemeClr val="tx1"/>
                          </a:solidFill>
                          <a:latin typeface="+mn-ea"/>
                          <a:ea typeface="+mn-ea"/>
                        </a:rPr>
                        <a:t>45</a:t>
                      </a:r>
                      <a:r>
                        <a:rPr kumimoji="1" lang="ja-JP" altLang="en-US" sz="1100" b="1" baseline="0" dirty="0" smtClean="0">
                          <a:solidFill>
                            <a:schemeClr val="tx1"/>
                          </a:solidFill>
                          <a:latin typeface="+mn-ea"/>
                          <a:ea typeface="+mn-ea"/>
                        </a:rPr>
                        <a:t>名参加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参加人数を減らして実施）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地域におけるこころの健康づくり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■学校等との連携により研修会等を開催（大阪府立学校保健研究発表大会、大阪府小・中・高等学校保健主事合同研修会）</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■保健所において、ロビー展示等にてこころの健康の保持増進についての啓発を実施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■「こころのオアシス」ホームページにリーフレット「うつ病ってなに？」を掲載し啓発。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相談支援の実施</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■うつ病の正しい知識の習得と受診促進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■職場のメンタルヘルス専門相談等、各種取組みのさらなる</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・周知を実施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■支援人材の資質向上を図る研修会を開催</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■地域福祉・高齢者福祉交付金による財政支援を行うとともに、市町村地域福祉担当課長会議等を通じて先進事例の情報等を提供</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■相談支援事業を実施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地域自殺対策強化運営費（</a:t>
                      </a:r>
                      <a:r>
                        <a:rPr kumimoji="1" lang="en-US" altLang="ja-JP" sz="1100" baseline="0" dirty="0" smtClean="0">
                          <a:solidFill>
                            <a:schemeClr val="tx1"/>
                          </a:solidFill>
                          <a:latin typeface="+mn-ea"/>
                          <a:ea typeface="+mn-ea"/>
                        </a:rPr>
                        <a:t>2,591</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10,347</a:t>
                      </a:r>
                      <a:r>
                        <a:rPr kumimoji="1" lang="ja-JP" altLang="en-US" sz="1100" baseline="0" dirty="0" smtClean="0">
                          <a:solidFill>
                            <a:schemeClr val="tx1"/>
                          </a:solidFill>
                          <a:latin typeface="+mn-ea"/>
                          <a:ea typeface="+mn-ea"/>
                        </a:rPr>
                        <a:t>千円）、精神保健福祉関係運営費</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2,089</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千円）、心の健康相談事業（</a:t>
                      </a:r>
                      <a:r>
                        <a:rPr kumimoji="1" lang="en-US" altLang="ja-JP" sz="1100" baseline="0" dirty="0" smtClean="0">
                          <a:solidFill>
                            <a:schemeClr val="tx1"/>
                          </a:solidFill>
                          <a:latin typeface="+mn-ea"/>
                          <a:ea typeface="+mn-ea"/>
                        </a:rPr>
                        <a:t>22,064</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99498" y="181195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3566771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（１）けんしん</a:t>
            </a:r>
            <a:r>
              <a:rPr kumimoji="1" lang="ja-JP" altLang="en-US" b="1" dirty="0" smtClean="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P.60-61</a:t>
            </a:r>
            <a:endParaRPr kumimoji="1" lang="en-US" altLang="ja-JP" sz="1600" b="1" dirty="0">
              <a:solidFill>
                <a:schemeClr val="bg1"/>
              </a:solidFill>
            </a:endParaRP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a:t>
            </a:r>
            <a:r>
              <a:rPr lang="ja-JP" altLang="en-US" sz="1200" b="1" dirty="0" smtClean="0">
                <a:latin typeface="+mn-ea"/>
              </a:rPr>
              <a:t>つなげ</a:t>
            </a:r>
            <a:endParaRPr lang="en-US" altLang="ja-JP" sz="1200" b="1" dirty="0" smtClean="0">
              <a:latin typeface="+mn-ea"/>
            </a:endParaRPr>
          </a:p>
          <a:p>
            <a:r>
              <a:rPr lang="ja-JP" altLang="en-US" sz="1200" b="1" dirty="0">
                <a:latin typeface="+mn-ea"/>
              </a:rPr>
              <a:t>　</a:t>
            </a:r>
            <a:r>
              <a:rPr lang="ja-JP" altLang="en-US" sz="1200" b="1" dirty="0" smtClean="0">
                <a:latin typeface="+mn-ea"/>
              </a:rPr>
              <a:t>ます</a:t>
            </a:r>
            <a:r>
              <a:rPr lang="ja-JP" altLang="en-US" sz="1200" b="1" dirty="0">
                <a:latin typeface="+mn-ea"/>
              </a:rPr>
              <a:t>。</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736249725"/>
              </p:ext>
            </p:extLst>
          </p:nvPr>
        </p:nvGraphicFramePr>
        <p:xfrm>
          <a:off x="532234" y="3613399"/>
          <a:ext cx="8856000" cy="12448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45.6%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29.9%,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51.3%</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R1</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30.1%,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41.1%]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70%</a:t>
                      </a:r>
                      <a:r>
                        <a:rPr lang="ja-JP" altLang="en-US" sz="1200" b="1" dirty="0" smtClean="0">
                          <a:solidFill>
                            <a:schemeClr val="tx1"/>
                          </a:solidFill>
                          <a:effectLst/>
                          <a:latin typeface="+mn-ea"/>
                          <a:ea typeface="+mn-ea"/>
                        </a:rPr>
                        <a:t>以上</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60%,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37.8%,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42.0%,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41.9%,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445659075"/>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a:t>
                      </a:r>
                      <a:r>
                        <a:rPr kumimoji="1" lang="ja-JP" altLang="en-US" sz="1200" b="1" baseline="0" dirty="0" err="1" smtClean="0">
                          <a:solidFill>
                            <a:schemeClr val="tx1"/>
                          </a:solidFill>
                          <a:latin typeface="+mn-ea"/>
                          <a:ea typeface="+mn-ea"/>
                        </a:rPr>
                        <a:t>けん</a:t>
                      </a:r>
                      <a:r>
                        <a:rPr kumimoji="1" lang="ja-JP" altLang="en-US" sz="1200" b="1" baseline="0" dirty="0" smtClean="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330085432"/>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受診率向上に向けた市町村支援</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a:t>
                      </a:r>
                      <a:r>
                        <a:rPr kumimoji="1" lang="ja-JP" altLang="en-US" sz="1100" b="1" baseline="0" dirty="0" err="1" smtClean="0">
                          <a:solidFill>
                            <a:schemeClr val="tx1"/>
                          </a:solidFill>
                          <a:latin typeface="+mn-ea"/>
                          <a:ea typeface="+mn-ea"/>
                        </a:rPr>
                        <a:t>けん</a:t>
                      </a:r>
                      <a:r>
                        <a:rPr kumimoji="1" lang="ja-JP" altLang="en-US" sz="1100" b="1" baseline="0" dirty="0" smtClean="0">
                          <a:solidFill>
                            <a:schemeClr val="tx1"/>
                          </a:solidFill>
                          <a:latin typeface="+mn-ea"/>
                          <a:ea typeface="+mn-ea"/>
                        </a:rPr>
                        <a:t>しん受診等に応じて電子マネー等と交換できるポイントを付与（今年度目標会員数：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27</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■「がん検診の精度管理センター事業」を通じて、市町村向けに研修会を開催したほか、啓発資材作成・提供や個別受診勧奨実施に向けた助言等による支援を実施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AI</a:t>
                      </a:r>
                      <a:r>
                        <a:rPr kumimoji="1" lang="ja-JP" altLang="en-US" sz="1100" b="1" baseline="0" dirty="0" smtClean="0">
                          <a:solidFill>
                            <a:schemeClr val="tx1"/>
                          </a:solidFill>
                          <a:latin typeface="+mn-ea"/>
                          <a:ea typeface="+mn-ea"/>
                        </a:rPr>
                        <a:t>等を活用した受診勧奨ツールの完成に向け、データベースの整備を実施（「健康格差解決プログラム（特定健診）」）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■市町村に対しプロモーションの実施支援を行うとともに、特定健診受診勧奨動画の</a:t>
                      </a:r>
                      <a:r>
                        <a:rPr kumimoji="1" lang="en-US" altLang="ja-JP" sz="1100" b="1" baseline="0" dirty="0" smtClean="0">
                          <a:solidFill>
                            <a:schemeClr val="tx1"/>
                          </a:solidFill>
                          <a:latin typeface="+mn-ea"/>
                          <a:ea typeface="+mn-ea"/>
                        </a:rPr>
                        <a:t>TVCM</a:t>
                      </a:r>
                      <a:r>
                        <a:rPr kumimoji="1" lang="ja-JP" altLang="en-US" sz="1100" b="1" baseline="0" dirty="0" smtClean="0">
                          <a:solidFill>
                            <a:schemeClr val="tx1"/>
                          </a:solidFill>
                          <a:latin typeface="+mn-ea"/>
                          <a:ea typeface="+mn-ea"/>
                        </a:rPr>
                        <a:t>放送やデジタルサイネージによる啓発を実施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■医療保険者と連携し、特定健診・医療費データを収集分析するとともに、保健事業担当者説明会においてデータの読み解きポイントを解説</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職域等における受診促進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■中小企業経営者や労務管理者等に向けたオンラインセミナーのうち、１回を「健康診断」をテーマに開催（「健康経営セミナー」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回開催）</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■保険者協議会において、研修会やホームページで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を活用し、健康づくりの啓発を実施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■民間企業等（生保会社等）との連携により、がん検診受診推進員を活用したがん検診の普及（連携企業</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社</a:t>
                      </a:r>
                      <a:r>
                        <a:rPr kumimoji="1" lang="en-US" altLang="ja-JP" sz="1100" b="1" baseline="0" dirty="0" smtClean="0">
                          <a:solidFill>
                            <a:schemeClr val="tx1"/>
                          </a:solidFill>
                          <a:latin typeface="+mn-ea"/>
                          <a:ea typeface="+mn-ea"/>
                        </a:rPr>
                        <a:t>5,620</a:t>
                      </a:r>
                      <a:r>
                        <a:rPr kumimoji="1" lang="ja-JP" altLang="en-US" sz="1100" b="1" baseline="0" dirty="0" smtClean="0">
                          <a:solidFill>
                            <a:schemeClr val="tx1"/>
                          </a:solidFill>
                          <a:latin typeface="+mn-ea"/>
                          <a:ea typeface="+mn-ea"/>
                        </a:rPr>
                        <a:t>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医療保険者等における受診促進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■保健指導の技術力向上、保健指導プログラムの実践のための研修会を開催</a:t>
                      </a:r>
                    </a:p>
                    <a:p>
                      <a:pPr marL="174625" indent="-174625">
                        <a:lnSpc>
                          <a:spcPct val="100000"/>
                        </a:lnSpc>
                      </a:pPr>
                      <a:r>
                        <a:rPr kumimoji="1" lang="ja-JP" altLang="en-US" sz="1100" b="1" baseline="0" dirty="0" smtClean="0">
                          <a:solidFill>
                            <a:schemeClr val="tx1"/>
                          </a:solidFill>
                          <a:latin typeface="+mn-ea"/>
                          <a:ea typeface="+mn-ea"/>
                        </a:rPr>
                        <a:t>■がん検診と特定健診の同時受診等、身近に受診できる機会を創出（実施市町村数</a:t>
                      </a:r>
                      <a:r>
                        <a:rPr kumimoji="1" lang="en-US" altLang="ja-JP" sz="1100" b="1" baseline="0" dirty="0" smtClean="0">
                          <a:solidFill>
                            <a:schemeClr val="tx1"/>
                          </a:solidFill>
                          <a:latin typeface="+mn-ea"/>
                          <a:ea typeface="+mn-ea"/>
                        </a:rPr>
                        <a:t>28</a:t>
                      </a:r>
                      <a:r>
                        <a:rPr kumimoji="1" lang="ja-JP" altLang="en-US" sz="1100" b="1" baseline="0" dirty="0" smtClean="0">
                          <a:solidFill>
                            <a:schemeClr val="tx1"/>
                          </a:solidFill>
                          <a:latin typeface="+mn-ea"/>
                          <a:ea typeface="+mn-ea"/>
                        </a:rPr>
                        <a:t>市町）　</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■日々の健康づくりの実践に役立つ情報を配信するオンラインセミナー（全</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回）のうち、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回を「女性のライフステージとがん検診」をテーマに開催（「健活おおさかセミナー」</a:t>
                      </a:r>
                      <a:r>
                        <a:rPr kumimoji="1" lang="en-US" altLang="ja-JP" sz="1100" b="1" baseline="0" dirty="0" smtClean="0">
                          <a:solidFill>
                            <a:schemeClr val="tx1"/>
                          </a:solidFill>
                          <a:latin typeface="+mn-ea"/>
                          <a:ea typeface="+mn-ea"/>
                        </a:rPr>
                        <a:t>924</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3124962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698554390"/>
              </p:ext>
            </p:extLst>
          </p:nvPr>
        </p:nvGraphicFramePr>
        <p:xfrm>
          <a:off x="477311" y="434454"/>
          <a:ext cx="8928000" cy="3310986"/>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42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■特定健診受診率の向上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■民間企業等との連携による職域等におけるがん検診の受診促進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■特定健診において、</a:t>
                      </a:r>
                      <a:r>
                        <a:rPr kumimoji="1" lang="en-US" altLang="ja-JP" sz="1100" b="1" baseline="0" dirty="0" smtClean="0">
                          <a:solidFill>
                            <a:schemeClr val="tx1"/>
                          </a:solidFill>
                          <a:latin typeface="+mn-ea"/>
                          <a:ea typeface="+mn-ea"/>
                        </a:rPr>
                        <a:t>AI</a:t>
                      </a:r>
                      <a:r>
                        <a:rPr kumimoji="1" lang="ja-JP" altLang="en-US" sz="1100" b="1" baseline="0" dirty="0" smtClean="0">
                          <a:solidFill>
                            <a:schemeClr val="tx1"/>
                          </a:solidFill>
                          <a:latin typeface="+mn-ea"/>
                          <a:ea typeface="+mn-ea"/>
                        </a:rPr>
                        <a:t>ツールを作成しモデル自治体で試行、評価検証し、府内展開</a:t>
                      </a:r>
                    </a:p>
                    <a:p>
                      <a:pPr marL="174625" indent="-174625">
                        <a:lnSpc>
                          <a:spcPct val="100000"/>
                        </a:lnSpc>
                      </a:pPr>
                      <a:r>
                        <a:rPr kumimoji="1" lang="ja-JP" altLang="en-US" sz="1100" b="1" baseline="0" dirty="0" smtClean="0">
                          <a:solidFill>
                            <a:schemeClr val="tx1"/>
                          </a:solidFill>
                          <a:latin typeface="+mn-ea"/>
                          <a:ea typeface="+mn-ea"/>
                        </a:rPr>
                        <a:t>■保健指導のスキルアップのための研修会等を</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併用で実施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■中小企業に健康経営セミナー等を通じて受診の啓発を実施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■民間企業等と連携したがん検診受診推進員養成のほか、セミナー等を開催して検診の必要性を周知</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がん検診普及事業（</a:t>
                      </a:r>
                      <a:r>
                        <a:rPr kumimoji="1" lang="en-US" altLang="ja-JP" sz="1100" baseline="0" dirty="0" smtClean="0">
                          <a:solidFill>
                            <a:schemeClr val="tx1"/>
                          </a:solidFill>
                          <a:latin typeface="+mn-ea"/>
                          <a:ea typeface="+mn-ea"/>
                        </a:rPr>
                        <a:t>1,504</a:t>
                      </a:r>
                      <a:r>
                        <a:rPr kumimoji="1" lang="ja-JP" altLang="en-US" sz="1100" baseline="0" dirty="0" smtClean="0">
                          <a:solidFill>
                            <a:schemeClr val="tx1"/>
                          </a:solidFill>
                          <a:latin typeface="+mn-ea"/>
                          <a:ea typeface="+mn-ea"/>
                        </a:rPr>
                        <a:t>千円）、がん検診精度管理委託事業（</a:t>
                      </a:r>
                      <a:r>
                        <a:rPr kumimoji="1" lang="en-US" altLang="ja-JP" sz="1100" baseline="0" dirty="0" smtClean="0">
                          <a:solidFill>
                            <a:schemeClr val="tx1"/>
                          </a:solidFill>
                          <a:latin typeface="+mn-ea"/>
                          <a:ea typeface="+mn-ea"/>
                        </a:rPr>
                        <a:t>57,354</a:t>
                      </a:r>
                      <a:r>
                        <a:rPr kumimoji="1" lang="ja-JP" altLang="en-US" sz="1100" baseline="0" dirty="0" smtClean="0">
                          <a:solidFill>
                            <a:schemeClr val="tx1"/>
                          </a:solidFill>
                          <a:latin typeface="+mn-ea"/>
                          <a:ea typeface="+mn-ea"/>
                        </a:rPr>
                        <a:t>千円）、組織型検診体制推進事業（</a:t>
                      </a:r>
                      <a:r>
                        <a:rPr kumimoji="1" lang="en-US" altLang="ja-JP" sz="1100" baseline="0" dirty="0" smtClean="0">
                          <a:solidFill>
                            <a:schemeClr val="tx1"/>
                          </a:solidFill>
                          <a:latin typeface="+mn-ea"/>
                          <a:ea typeface="+mn-ea"/>
                        </a:rPr>
                        <a:t>14,497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704,031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101,514</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がん検診受診率向上事業（</a:t>
                      </a:r>
                      <a:r>
                        <a:rPr kumimoji="1" lang="en-US" altLang="ja-JP" sz="1100" baseline="0" dirty="0" smtClean="0">
                          <a:solidFill>
                            <a:schemeClr val="tx1"/>
                          </a:solidFill>
                          <a:latin typeface="+mn-ea"/>
                          <a:ea typeface="+mn-ea"/>
                        </a:rPr>
                        <a:t>12,314</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国保ヘルスアップ支援事業［対象者の実態や実情に応じた効果的なプロモーションの確立事業</a:t>
                      </a:r>
                      <a:r>
                        <a:rPr kumimoji="1" lang="en-US" altLang="ja-JP" sz="1100" baseline="0" dirty="0" smtClean="0">
                          <a:solidFill>
                            <a:schemeClr val="tx1"/>
                          </a:solidFill>
                          <a:latin typeface="+mn-ea"/>
                          <a:ea typeface="+mn-ea"/>
                        </a:rPr>
                        <a:t>]</a:t>
                      </a: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50,180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市町村保健事業への介入支援事業（</a:t>
                      </a:r>
                      <a:r>
                        <a:rPr kumimoji="1" lang="en-US" altLang="ja-JP" sz="1100" baseline="0" dirty="0" smtClean="0">
                          <a:solidFill>
                            <a:schemeClr val="tx1"/>
                          </a:solidFill>
                          <a:latin typeface="+mn-ea"/>
                          <a:ea typeface="+mn-ea"/>
                        </a:rPr>
                        <a:t>8,735</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10,347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spTree>
    <p:extLst>
      <p:ext uri="{BB962C8B-B14F-4D97-AF65-F5344CB8AC3E}">
        <p14:creationId xmlns:p14="http://schemas.microsoft.com/office/powerpoint/2010/main" val="3426253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9375818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P.62-63</a:t>
            </a:r>
            <a:endParaRPr kumimoji="1" lang="en-US" altLang="ja-JP" sz="1600" b="1" dirty="0">
              <a:solidFill>
                <a:schemeClr val="bg1"/>
              </a:solidFill>
            </a:endParaRP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a:t>
            </a:r>
            <a:r>
              <a:rPr lang="ja-JP" altLang="en-US" sz="1200" b="1" dirty="0" err="1">
                <a:latin typeface="+mn-ea"/>
              </a:rPr>
              <a:t>けん</a:t>
            </a:r>
            <a:r>
              <a:rPr lang="ja-JP" altLang="en-US" sz="1200" b="1" dirty="0">
                <a:latin typeface="+mn-ea"/>
              </a:rPr>
              <a:t>しんの結果、疾患（高血圧・メタボリックシンドローム、糖尿病・脂質異常症等）が見つかった場合、速やかに医療</a:t>
            </a:r>
            <a:r>
              <a:rPr lang="ja-JP" altLang="en-US" sz="1200" b="1" dirty="0" smtClean="0">
                <a:latin typeface="+mn-ea"/>
              </a:rPr>
              <a:t>機関</a:t>
            </a:r>
            <a:endParaRPr lang="en-US" altLang="ja-JP" sz="1200" b="1" dirty="0" smtClean="0">
              <a:latin typeface="+mn-ea"/>
            </a:endParaRPr>
          </a:p>
          <a:p>
            <a:r>
              <a:rPr lang="ja-JP" altLang="en-US" sz="1200" b="1" dirty="0">
                <a:latin typeface="+mn-ea"/>
              </a:rPr>
              <a:t>　</a:t>
            </a:r>
            <a:r>
              <a:rPr lang="ja-JP" altLang="en-US" sz="1200" b="1" dirty="0" smtClean="0">
                <a:latin typeface="+mn-ea"/>
              </a:rPr>
              <a:t>を</a:t>
            </a:r>
            <a:r>
              <a:rPr lang="ja-JP" altLang="en-US" sz="1200" b="1" dirty="0">
                <a:latin typeface="+mn-ea"/>
              </a:rPr>
              <a:t>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78710439"/>
              </p:ext>
            </p:extLst>
          </p:nvPr>
        </p:nvGraphicFramePr>
        <p:xfrm>
          <a:off x="532234" y="3585676"/>
          <a:ext cx="8820000" cy="12576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38.0%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78.2%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42.1%</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72.4%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減少</a:t>
                      </a:r>
                      <a:endParaRPr lang="en-US" altLang="ja-JP" sz="11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19.9</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0581751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70408181"/>
              </p:ext>
            </p:extLst>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特定保健指導の促進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■保健指導の技術力向上、保健指導プログラムの各ツール等の実践のための研修会を開催（「健康格差の解決プログラム（特定保健指導）」</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年、令和元年に市町村保健事業ワーキングで検討したプログラムを改訂し、令和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月から運用開始。医療保険者（市町村国保）の保健事業の効率的・効果的な推進を支援（「汎用性の高い行動変容プログラム（特定保健指導実施率向上）」）</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未治療者や治療中断者に対する医療機関への受診勧奨の促進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■受診勧奨の対象者の抽出方法等について、国保連合会とともに市町村の個別相談に対応</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医療データを活用した受診促進策の推進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■市町村に対し、地域分析や保健事業対象者の抽出等の</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データ活用研修を実施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■令和</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年</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月に完成した大阪版保健指導プログラムの活用を目的として保健指導の技術力向上等を図るための研修会を開催（「健康格差の解決プログラム（特定保健指導）」）</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糖尿病の重症化予防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専門医等のアドバイザーとともに、糖尿病性腎症重症化予防事業の実施に課題を抱える市町村を支援。市町村と地区医師会、専門医と連携強化した受診勧奨体制を構築し、事業の質の向上を推進（「糖尿病性腎症重症化予防アドバイザー事業」</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市町村に実施）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■市町村国保における糖尿病性腎症重症化予防対策の取組み状況についてアンケート調査を実施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早期治療・重症化予防に係る普及啓発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を改訂し、令和３年４月から運用開始。医療保険者（市町村国保）の保健事業の効率的・効果的な推進を支援（「汎用性の高い行動変容プログラム（糖尿病対策・高血圧対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2304520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730226470"/>
              </p:ext>
            </p:extLst>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■保健指導従事者の質の向上　　　　　　　　　　　　　■特定保健指導の実施率向上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■未受診者、治療中断者の減少　　　　　　　　　　　　■医師会との連携による受診勧奨体制の構築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等を活用した保健事業の推進　　　　　　　　　   ■医療保険者における糖尿病重症化予防事業の質の向上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■医療機関連携体制の充実</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■保健指導プログラムを用いた効果的な保健指導を実施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■市町村において、抽出ツール等を活用できるよう研修会等を開催</a:t>
                      </a:r>
                    </a:p>
                    <a:p>
                      <a:pPr marL="174625" indent="-174625">
                        <a:lnSpc>
                          <a:spcPct val="100000"/>
                        </a:lnSpc>
                      </a:pPr>
                      <a:r>
                        <a:rPr kumimoji="1" lang="ja-JP" altLang="en-US" sz="1100" b="1" baseline="0" dirty="0" smtClean="0">
                          <a:solidFill>
                            <a:schemeClr val="tx1"/>
                          </a:solidFill>
                          <a:latin typeface="+mn-ea"/>
                          <a:ea typeface="+mn-ea"/>
                        </a:rPr>
                        <a:t>■市町村保健事業介入支援事業、糖尿病性腎症重症化予防アドバイザー事業を実施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■大阪版保健指導プログラムを市町村へ横展開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■インセンティブを活用し、糖尿病対策・高血圧対策の取組みを評価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■地域の実情に応じた連携体制の強化を推進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101,514</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国保ヘルスアップ支援事業［データを活用した保健事業の推進事業（</a:t>
                      </a:r>
                      <a:r>
                        <a:rPr kumimoji="1" lang="en-US" altLang="ja-JP" sz="1100" baseline="0" dirty="0" smtClean="0">
                          <a:solidFill>
                            <a:schemeClr val="tx1"/>
                          </a:solidFill>
                          <a:latin typeface="+mn-ea"/>
                          <a:ea typeface="+mn-ea"/>
                        </a:rPr>
                        <a:t>1,790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糖尿病性腎症重症化予防アドバイザー事業（</a:t>
                      </a:r>
                      <a:r>
                        <a:rPr kumimoji="1" lang="en-US" altLang="ja-JP" sz="1100" baseline="0" dirty="0" smtClean="0">
                          <a:solidFill>
                            <a:schemeClr val="tx1"/>
                          </a:solidFill>
                          <a:latin typeface="+mn-ea"/>
                          <a:ea typeface="+mn-ea"/>
                        </a:rPr>
                        <a:t>23,961</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spTree>
    <p:extLst>
      <p:ext uri="{BB962C8B-B14F-4D97-AF65-F5344CB8AC3E}">
        <p14:creationId xmlns:p14="http://schemas.microsoft.com/office/powerpoint/2010/main" val="3892207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26924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３　府民の健康づくりを支える社会環境整備</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 </a:t>
            </a:r>
            <a:r>
              <a:rPr kumimoji="1" lang="en-US" altLang="ja-JP" sz="1600" b="1" dirty="0" smtClean="0">
                <a:solidFill>
                  <a:schemeClr val="bg1"/>
                </a:solidFill>
              </a:rPr>
              <a:t>P.64-66</a:t>
            </a:r>
            <a:endParaRPr kumimoji="1" lang="en-US" altLang="ja-JP" sz="1600" b="1" dirty="0">
              <a:solidFill>
                <a:schemeClr val="bg1"/>
              </a:solidFill>
            </a:endParaRP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smtClean="0">
                <a:latin typeface="+mn-ea"/>
              </a:rPr>
              <a:t>まちづ</a:t>
            </a:r>
            <a:endParaRPr lang="en-US" altLang="ja-JP" sz="1200" b="1" dirty="0" smtClean="0">
              <a:latin typeface="+mn-ea"/>
            </a:endParaRPr>
          </a:p>
          <a:p>
            <a:r>
              <a:rPr lang="ja-JP" altLang="en-US" sz="1200" b="1" dirty="0">
                <a:latin typeface="+mn-ea"/>
              </a:rPr>
              <a:t>　</a:t>
            </a:r>
            <a:r>
              <a:rPr lang="ja-JP" altLang="en-US" sz="1200" b="1" dirty="0" smtClean="0">
                <a:latin typeface="+mn-ea"/>
              </a:rPr>
              <a:t>くり</a:t>
            </a:r>
            <a:r>
              <a:rPr lang="ja-JP" altLang="en-US" sz="1200" b="1" dirty="0">
                <a:latin typeface="+mn-ea"/>
              </a:rPr>
              <a:t>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r>
              <a:rPr lang="ja-JP" altLang="en-US" sz="1200" b="1" dirty="0" smtClean="0">
                <a:latin typeface="+mn-ea"/>
              </a:rPr>
              <a:t>、</a:t>
            </a:r>
            <a:endParaRPr lang="en-US" altLang="ja-JP" sz="1200" b="1" dirty="0" smtClean="0">
              <a:latin typeface="+mn-ea"/>
            </a:endParaRPr>
          </a:p>
          <a:p>
            <a:r>
              <a:rPr lang="ja-JP" altLang="en-US" sz="1200" b="1" dirty="0">
                <a:latin typeface="+mn-ea"/>
              </a:rPr>
              <a:t>　</a:t>
            </a:r>
            <a:r>
              <a:rPr lang="ja-JP" altLang="en-US" sz="1200" b="1" dirty="0" smtClean="0">
                <a:latin typeface="+mn-ea"/>
              </a:rPr>
              <a:t>自主的</a:t>
            </a:r>
            <a:r>
              <a:rPr lang="ja-JP" altLang="en-US" sz="1200" b="1" dirty="0">
                <a:latin typeface="+mn-ea"/>
              </a:rPr>
              <a:t>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276775083"/>
              </p:ext>
            </p:extLst>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1,196</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“健康経営”に取り組む中小企業数</a:t>
                      </a:r>
                      <a:r>
                        <a:rPr lang="ja-JP" altLang="en-US" sz="1050" b="1" spc="-50" baseline="0" dirty="0" smtClean="0">
                          <a:solidFill>
                            <a:schemeClr val="tx1"/>
                          </a:solidFill>
                          <a:effectLst/>
                          <a:latin typeface="+mn-ea"/>
                          <a:ea typeface="+mn-ea"/>
                          <a:cs typeface="HG丸ｺﾞｼｯｸM-PRO"/>
                        </a:rPr>
                        <a:t>（「健康宣言企業」数  協会けんぽ）</a:t>
                      </a:r>
                      <a:endParaRPr lang="ja-JP" altLang="en-US" sz="1100" b="1" spc="-50" baseline="0"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142</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3,025</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R4.1</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2,000</a:t>
                      </a:r>
                      <a:r>
                        <a:rPr lang="ja-JP" altLang="en-US" sz="1200" b="1" dirty="0" smtClean="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671150385"/>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（概要）</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smtClean="0">
                <a:latin typeface="+mn-ea"/>
              </a:rPr>
              <a:t>▽</a:t>
            </a:r>
            <a:r>
              <a:rPr lang="ja-JP" altLang="en-US" sz="1300" b="1" dirty="0" smtClean="0">
                <a:latin typeface="+mn-ea"/>
              </a:rPr>
              <a:t> 本計画</a:t>
            </a:r>
            <a:r>
              <a:rPr lang="ja-JP" altLang="en-US" sz="1300" b="1" dirty="0">
                <a:latin typeface="+mn-ea"/>
              </a:rPr>
              <a:t>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smtClean="0">
                <a:latin typeface="+mn-ea"/>
              </a:rPr>
              <a:t>基本方針</a:t>
            </a:r>
            <a:r>
              <a:rPr lang="ja-JP" altLang="en-US" sz="1300" b="1" dirty="0">
                <a:latin typeface="+mn-ea"/>
              </a:rPr>
              <a:t>”</a:t>
            </a:r>
            <a:r>
              <a:rPr lang="ja-JP" altLang="en-US" sz="1300" b="1" dirty="0" smtClean="0">
                <a:latin typeface="+mn-ea"/>
              </a:rPr>
              <a:t>の</a:t>
            </a:r>
            <a:endParaRPr lang="en-US" altLang="ja-JP" sz="1300" b="1" dirty="0" smtClean="0">
              <a:latin typeface="+mn-ea"/>
            </a:endParaRPr>
          </a:p>
          <a:p>
            <a:r>
              <a:rPr lang="ja-JP" altLang="en-US" sz="1300" b="1" dirty="0">
                <a:latin typeface="+mn-ea"/>
              </a:rPr>
              <a:t>　</a:t>
            </a:r>
            <a:r>
              <a:rPr lang="ja-JP" altLang="en-US" sz="1300" b="1" dirty="0" smtClean="0">
                <a:latin typeface="+mn-ea"/>
              </a:rPr>
              <a:t> もと、“</a:t>
            </a:r>
            <a:r>
              <a:rPr lang="ja-JP" altLang="en-US" sz="1300" b="1" dirty="0">
                <a:latin typeface="+mn-ea"/>
              </a:rPr>
              <a:t>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a:t>
            </a:r>
            <a:r>
              <a:rPr lang="ja-JP" altLang="en-US" sz="1300" b="1" dirty="0" smtClean="0">
                <a:latin typeface="+mn-ea"/>
              </a:rPr>
              <a:t>推進</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smtClean="0">
                <a:latin typeface="+mn-ea"/>
              </a:rPr>
              <a:t>計画</a:t>
            </a:r>
            <a:r>
              <a:rPr lang="ja-JP" altLang="en-US" sz="1100" dirty="0">
                <a:latin typeface="+mn-ea"/>
              </a:rPr>
              <a:t>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基本目標</a:t>
            </a:r>
            <a:r>
              <a:rPr lang="en-US" altLang="ja-JP" sz="1300" b="1" dirty="0" smtClean="0">
                <a:latin typeface="+mn-ea"/>
              </a:rPr>
              <a:t>】</a:t>
            </a:r>
            <a:endParaRPr lang="en-US" altLang="ja-JP" sz="1300" b="1" dirty="0">
              <a:latin typeface="+mn-ea"/>
            </a:endParaRP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基本方針</a:t>
            </a:r>
            <a:r>
              <a:rPr lang="en-US" altLang="ja-JP" sz="1300" b="1" dirty="0">
                <a:latin typeface="+mn-ea"/>
              </a:rPr>
              <a:t>】</a:t>
            </a:r>
            <a:endParaRPr lang="en-US" altLang="ja-JP" sz="13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800" b="1" dirty="0">
              <a:latin typeface="+mn-ea"/>
            </a:endParaRPr>
          </a:p>
          <a:p>
            <a:r>
              <a:rPr lang="en-US" altLang="ja-JP" sz="1300" b="1" dirty="0" smtClean="0">
                <a:latin typeface="+mn-ea"/>
              </a:rPr>
              <a:t>【</a:t>
            </a:r>
            <a:r>
              <a:rPr lang="ja-JP" altLang="en-US" sz="1300" b="1" dirty="0" smtClean="0">
                <a:latin typeface="+mn-ea"/>
              </a:rPr>
              <a:t>府民</a:t>
            </a:r>
            <a:r>
              <a:rPr lang="ja-JP" altLang="en-US" sz="1300" b="1" dirty="0">
                <a:latin typeface="+mn-ea"/>
              </a:rPr>
              <a:t>・行政等みんなでめざす</a:t>
            </a:r>
            <a:r>
              <a:rPr lang="ja-JP" altLang="en-US" sz="1300" b="1" dirty="0" smtClean="0">
                <a:latin typeface="+mn-ea"/>
              </a:rPr>
              <a:t>目標</a:t>
            </a:r>
            <a:r>
              <a:rPr lang="en-US" altLang="ja-JP" sz="1300" b="1" dirty="0" smtClean="0">
                <a:latin typeface="+mn-ea"/>
              </a:rPr>
              <a:t>】</a:t>
            </a:r>
            <a:endParaRPr lang="en-US" altLang="ja-JP" sz="1300" b="1" dirty="0">
              <a:latin typeface="+mn-ea"/>
            </a:endParaRPr>
          </a:p>
          <a:p>
            <a:r>
              <a:rPr lang="ja-JP" altLang="en-US" sz="1200" b="1" dirty="0" smtClean="0">
                <a:latin typeface="+mn-ea"/>
              </a:rPr>
              <a:t>●</a:t>
            </a:r>
            <a:r>
              <a:rPr lang="ja-JP" altLang="en-US" sz="1200" b="1" dirty="0">
                <a:latin typeface="+mn-ea"/>
              </a:rPr>
              <a:t>「健康への関心度を高めます」、「朝食欠食率を低くします」、「習慣的に運動に取り組む府民を増やします</a:t>
            </a:r>
            <a:r>
              <a:rPr lang="ja-JP" altLang="en-US" sz="1200" b="1" dirty="0" smtClean="0">
                <a:latin typeface="+mn-ea"/>
              </a:rPr>
              <a:t>」など</a:t>
            </a:r>
            <a:r>
              <a:rPr lang="en-US" altLang="ja-JP" sz="1200" b="1" dirty="0">
                <a:latin typeface="+mn-ea"/>
              </a:rPr>
              <a:t>11</a:t>
            </a:r>
            <a:r>
              <a:rPr lang="ja-JP" altLang="en-US" sz="1200" b="1" dirty="0">
                <a:latin typeface="+mn-ea"/>
              </a:rPr>
              <a:t>項目</a:t>
            </a:r>
            <a:r>
              <a:rPr lang="ja-JP" altLang="en-US" sz="1200" b="1" dirty="0" smtClean="0">
                <a:latin typeface="+mn-ea"/>
              </a:rPr>
              <a:t>の</a:t>
            </a:r>
            <a:endParaRPr lang="en-US" altLang="ja-JP" sz="1200" b="1" dirty="0" smtClean="0">
              <a:latin typeface="+mn-ea"/>
            </a:endParaRPr>
          </a:p>
          <a:p>
            <a:r>
              <a:rPr lang="ja-JP" altLang="en-US" sz="1200" b="1" dirty="0">
                <a:latin typeface="+mn-ea"/>
              </a:rPr>
              <a:t>　</a:t>
            </a:r>
            <a:r>
              <a:rPr lang="ja-JP" altLang="en-US" sz="1200" b="1" dirty="0" smtClean="0">
                <a:latin typeface="+mn-ea"/>
              </a:rPr>
              <a:t>目標</a:t>
            </a:r>
            <a:r>
              <a:rPr lang="ja-JP" altLang="en-US" sz="1200" b="1" dirty="0">
                <a:latin typeface="+mn-ea"/>
              </a:rPr>
              <a:t>を</a:t>
            </a:r>
            <a:r>
              <a:rPr lang="ja-JP" altLang="en-US" sz="1200" b="1" dirty="0" smtClean="0">
                <a:latin typeface="+mn-ea"/>
              </a:rPr>
              <a:t>設定　（</a:t>
            </a:r>
            <a:r>
              <a:rPr lang="ja-JP" altLang="en-US" sz="1200" b="1" dirty="0">
                <a:latin typeface="+mn-ea"/>
              </a:rPr>
              <a:t>＊本目標に沿って「府民の行動目標」、「行政等が取り組む数値目標」を設定</a:t>
            </a:r>
            <a:r>
              <a:rPr lang="ja-JP" altLang="en-US" sz="1200" b="1" dirty="0" smtClean="0">
                <a:latin typeface="+mn-ea"/>
              </a:rPr>
              <a:t>）</a:t>
            </a:r>
            <a:endParaRPr lang="en-US" altLang="ja-JP" sz="1200" b="1" dirty="0" smtClean="0">
              <a:latin typeface="+mn-ea"/>
            </a:endParaRPr>
          </a:p>
          <a:p>
            <a:endParaRPr lang="en-US" altLang="ja-JP" sz="800" b="1" dirty="0" smtClean="0">
              <a:latin typeface="+mn-ea"/>
            </a:endParaRPr>
          </a:p>
          <a:p>
            <a:r>
              <a:rPr lang="en-US" altLang="ja-JP" sz="1300" b="1" dirty="0" smtClean="0">
                <a:latin typeface="+mn-ea"/>
              </a:rPr>
              <a:t>【11</a:t>
            </a:r>
            <a:r>
              <a:rPr lang="ja-JP" altLang="en-US" sz="1300" b="1" dirty="0">
                <a:latin typeface="+mn-ea"/>
              </a:rPr>
              <a:t>分野の重点</a:t>
            </a:r>
            <a:r>
              <a:rPr lang="ja-JP" altLang="en-US" sz="1300" b="1" dirty="0" smtClean="0">
                <a:latin typeface="+mn-ea"/>
              </a:rPr>
              <a:t>取組み</a:t>
            </a:r>
            <a:r>
              <a:rPr lang="en-US" altLang="ja-JP" sz="1300" b="1" dirty="0" smtClean="0">
                <a:latin typeface="+mn-ea"/>
              </a:rPr>
              <a:t>】</a:t>
            </a:r>
            <a:endParaRPr lang="en-US" altLang="ja-JP" sz="1300" b="1" dirty="0">
              <a:latin typeface="+mn-ea"/>
            </a:endParaRPr>
          </a:p>
          <a:p>
            <a:r>
              <a:rPr lang="ja-JP" altLang="en-US" sz="1200" b="1" dirty="0">
                <a:latin typeface="+mn-ea"/>
              </a:rPr>
              <a:t>●これらの目標達成に向けて、</a:t>
            </a:r>
            <a:r>
              <a:rPr lang="ja-JP" altLang="en-US" sz="1200" b="1" dirty="0" smtClean="0">
                <a:latin typeface="+mn-ea"/>
              </a:rPr>
              <a:t>「１ 生活</a:t>
            </a:r>
            <a:r>
              <a:rPr lang="ja-JP" altLang="en-US" sz="1200" b="1" dirty="0">
                <a:latin typeface="+mn-ea"/>
              </a:rPr>
              <a:t>習慣病の予防」、</a:t>
            </a:r>
            <a:r>
              <a:rPr lang="ja-JP" altLang="en-US" sz="1200" b="1" dirty="0" smtClean="0">
                <a:latin typeface="+mn-ea"/>
              </a:rPr>
              <a:t>「２ 生活</a:t>
            </a:r>
            <a:r>
              <a:rPr lang="ja-JP" altLang="en-US" sz="1200" b="1" dirty="0">
                <a:latin typeface="+mn-ea"/>
              </a:rPr>
              <a:t>習慣病の早期発見・重症化予防」、</a:t>
            </a:r>
            <a:r>
              <a:rPr lang="ja-JP" altLang="en-US" sz="1200" b="1" dirty="0" smtClean="0">
                <a:latin typeface="+mn-ea"/>
              </a:rPr>
              <a:t>「３ 府民</a:t>
            </a:r>
            <a:r>
              <a:rPr lang="ja-JP" altLang="en-US" sz="1200" b="1" dirty="0">
                <a:latin typeface="+mn-ea"/>
              </a:rPr>
              <a:t>の健康を</a:t>
            </a:r>
            <a:r>
              <a:rPr lang="ja-JP" altLang="en-US" sz="1200" b="1" dirty="0" smtClean="0">
                <a:latin typeface="+mn-ea"/>
              </a:rPr>
              <a:t>支える</a:t>
            </a:r>
            <a:endParaRPr lang="en-US" altLang="ja-JP" sz="1200" b="1" dirty="0" smtClean="0">
              <a:latin typeface="+mn-ea"/>
            </a:endParaRPr>
          </a:p>
          <a:p>
            <a:r>
              <a:rPr lang="ja-JP" altLang="en-US" sz="1200" b="1" dirty="0">
                <a:latin typeface="+mn-ea"/>
              </a:rPr>
              <a:t>　</a:t>
            </a:r>
            <a:r>
              <a:rPr lang="ja-JP" altLang="en-US" sz="1200" b="1" dirty="0" smtClean="0">
                <a:latin typeface="+mn-ea"/>
              </a:rPr>
              <a:t>社会環境整備</a:t>
            </a:r>
            <a:r>
              <a:rPr lang="ja-JP" altLang="en-US" sz="1200" b="1" dirty="0">
                <a:latin typeface="+mn-ea"/>
              </a:rPr>
              <a:t>」を進めるため、府民・行政・事業者など多様な主体の連携・協働により、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a:t>
            </a:r>
            <a:r>
              <a:rPr lang="ja-JP" altLang="en-US" sz="1200" b="1" dirty="0" smtClean="0">
                <a:latin typeface="+mn-ea"/>
              </a:rPr>
              <a:t>推進</a:t>
            </a:r>
            <a:endParaRPr lang="ja-JP" altLang="en-US" sz="1200" b="1" dirty="0">
              <a:latin typeface="+mn-ea"/>
            </a:endParaRP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smtClean="0">
                <a:latin typeface="+mn-ea"/>
              </a:rPr>
              <a:t>▽ 「</a:t>
            </a:r>
            <a:r>
              <a:rPr lang="ja-JP" altLang="en-US" sz="1300" b="1" dirty="0">
                <a:latin typeface="+mn-ea"/>
              </a:rPr>
              <a:t>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smtClean="0">
                <a:latin typeface="+mn-ea"/>
              </a:rPr>
              <a:t>）</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a:latin typeface="+mn-ea"/>
              </a:rPr>
              <a:t>多様な</a:t>
            </a:r>
            <a:r>
              <a:rPr lang="ja-JP" altLang="en-US" sz="1100" dirty="0" smtClean="0">
                <a:latin typeface="+mn-ea"/>
              </a:rPr>
              <a:t>主体の</a:t>
            </a:r>
            <a:r>
              <a:rPr lang="ja-JP" altLang="en-US" sz="1100" dirty="0">
                <a:latin typeface="+mn-ea"/>
              </a:rPr>
              <a:t>連携・協働による“オール大阪体制”を構築し</a:t>
            </a:r>
            <a:r>
              <a:rPr lang="ja-JP" altLang="en-US" sz="1100" dirty="0" smtClean="0">
                <a:latin typeface="+mn-ea"/>
              </a:rPr>
              <a:t>、健康づくり</a:t>
            </a:r>
            <a:r>
              <a:rPr lang="ja-JP" altLang="en-US" sz="1100" dirty="0">
                <a:latin typeface="+mn-ea"/>
              </a:rPr>
              <a:t>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3373014005"/>
              </p:ext>
            </p:extLst>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smtClean="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smtClean="0">
                          <a:solidFill>
                            <a:schemeClr val="tx1"/>
                          </a:solidFill>
                        </a:rPr>
                        <a:t>   </a:t>
                      </a:r>
                      <a:r>
                        <a:rPr kumimoji="1" lang="ja-JP" altLang="en-US" sz="1100" b="0" dirty="0" smtClean="0">
                          <a:solidFill>
                            <a:schemeClr val="tx1"/>
                          </a:solidFill>
                        </a:rPr>
                        <a:t>生活習慣が大きく関与する生活習慣病は</a:t>
                      </a:r>
                      <a:endParaRPr kumimoji="1" lang="en-US" altLang="ja-JP" sz="1100" b="0" dirty="0" smtClean="0">
                        <a:solidFill>
                          <a:schemeClr val="tx1"/>
                        </a:solidFill>
                      </a:endParaRPr>
                    </a:p>
                    <a:p>
                      <a:r>
                        <a:rPr kumimoji="1" lang="ja-JP" altLang="en-US" sz="1100" b="0" baseline="0" dirty="0" smtClean="0">
                          <a:solidFill>
                            <a:schemeClr val="tx1"/>
                          </a:solidFill>
                        </a:rPr>
                        <a:t>   </a:t>
                      </a:r>
                      <a:r>
                        <a:rPr kumimoji="1" lang="ja-JP" altLang="en-US" sz="1100" b="0" dirty="0" smtClean="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rPr>
                        <a:t>若い世代から働く世代、高齢者に至る各世代</a:t>
                      </a:r>
                      <a:endParaRPr kumimoji="1" lang="en-US" altLang="ja-JP" sz="1100" b="0" dirty="0" smtClean="0">
                        <a:solidFill>
                          <a:schemeClr val="tx1"/>
                        </a:solidFill>
                      </a:endParaRPr>
                    </a:p>
                    <a:p>
                      <a:r>
                        <a:rPr kumimoji="1" lang="ja-JP" altLang="en-US" sz="1100" b="0" dirty="0" smtClean="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rPr>
                        <a:t>   </a:t>
                      </a:r>
                      <a:r>
                        <a:rPr kumimoji="1" lang="ja-JP" altLang="en-US" sz="1100" b="0" dirty="0" smtClean="0">
                          <a:solidFill>
                            <a:schemeClr val="tx1"/>
                          </a:solidFill>
                        </a:rPr>
                        <a:t>府民の自主的な健康行動を誘導する社会</a:t>
                      </a:r>
                      <a:endParaRPr kumimoji="1" lang="en-US" altLang="ja-JP" sz="1100" b="0" dirty="0" smtClean="0">
                        <a:solidFill>
                          <a:schemeClr val="tx1"/>
                        </a:solidFill>
                      </a:endParaRPr>
                    </a:p>
                    <a:p>
                      <a:r>
                        <a:rPr kumimoji="1" lang="ja-JP" altLang="en-US" sz="1100" b="0" dirty="0" smtClean="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smtClean="0">
                <a:latin typeface="+mn-ea"/>
              </a:rPr>
              <a:t>【</a:t>
            </a:r>
            <a:r>
              <a:rPr lang="ja-JP" altLang="en-US" sz="1300" b="1" dirty="0">
                <a:latin typeface="+mn-ea"/>
              </a:rPr>
              <a:t>府民の健康指標の向上・</a:t>
            </a:r>
            <a:r>
              <a:rPr lang="ja-JP" altLang="en-US" sz="1300" b="1" dirty="0" smtClean="0">
                <a:latin typeface="+mn-ea"/>
              </a:rPr>
              <a:t>改善</a:t>
            </a:r>
            <a:r>
              <a:rPr lang="en-US" altLang="ja-JP" sz="1300" b="1" dirty="0" smtClean="0">
                <a:latin typeface="+mn-ea"/>
              </a:rPr>
              <a:t>】</a:t>
            </a:r>
            <a:endParaRPr lang="en-US" altLang="ja-JP" sz="1300" b="1" dirty="0">
              <a:latin typeface="+mn-ea"/>
            </a:endParaRPr>
          </a:p>
          <a:p>
            <a:r>
              <a:rPr lang="ja-JP" altLang="en-US" sz="1200" b="1" dirty="0">
                <a:latin typeface="+mn-ea"/>
              </a:rPr>
              <a:t> ●健康寿命</a:t>
            </a:r>
            <a:r>
              <a:rPr lang="en-US" altLang="ja-JP" sz="1200" b="1" dirty="0">
                <a:latin typeface="+mn-ea"/>
              </a:rPr>
              <a:t>2</a:t>
            </a:r>
            <a:r>
              <a:rPr lang="ja-JP" altLang="en-US" sz="1200" b="1" dirty="0">
                <a:latin typeface="+mn-ea"/>
              </a:rPr>
              <a:t>歳以上</a:t>
            </a:r>
            <a:r>
              <a:rPr lang="ja-JP" altLang="en-US" sz="1200" b="1" dirty="0" smtClean="0">
                <a:latin typeface="+mn-ea"/>
              </a:rPr>
              <a:t>延伸　●</a:t>
            </a:r>
            <a:r>
              <a:rPr lang="ja-JP" altLang="en-US" sz="1200" b="1" dirty="0">
                <a:latin typeface="+mn-ea"/>
              </a:rPr>
              <a:t>市町村の健康寿命の差を</a:t>
            </a:r>
            <a:r>
              <a:rPr lang="ja-JP" altLang="en-US" sz="1200" b="1" dirty="0" smtClean="0">
                <a:latin typeface="+mn-ea"/>
              </a:rPr>
              <a:t>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a:t>
            </a:r>
            <a:r>
              <a:rPr lang="ja-JP" altLang="en-US" sz="1200" b="1" dirty="0" smtClean="0">
                <a:latin typeface="+mn-ea"/>
              </a:rPr>
              <a:t>改善　等</a:t>
            </a:r>
            <a:endParaRPr lang="ja-JP" altLang="en-US" sz="1200" b="1" dirty="0">
              <a:latin typeface="+mn-ea"/>
            </a:endParaRP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25595279"/>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市町村における健康なまちづくり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■自宅でできる健康づくりの取組み情報をまとめた「おうちで健活」サイトでウォーキング情報を掲載（</a:t>
                      </a:r>
                      <a:r>
                        <a:rPr kumimoji="1" lang="en-US" altLang="ja-JP" sz="1100" b="1" baseline="0" dirty="0" smtClean="0">
                          <a:solidFill>
                            <a:schemeClr val="tx1"/>
                          </a:solidFill>
                          <a:latin typeface="+mn-ea"/>
                          <a:ea typeface="+mn-ea"/>
                        </a:rPr>
                        <a:t>48</a:t>
                      </a:r>
                      <a:r>
                        <a:rPr kumimoji="1" lang="ja-JP" altLang="en-US" sz="1100" b="1" baseline="0" dirty="0" smtClean="0">
                          <a:solidFill>
                            <a:schemeClr val="tx1"/>
                          </a:solidFill>
                          <a:latin typeface="+mn-ea"/>
                          <a:ea typeface="+mn-ea"/>
                        </a:rPr>
                        <a:t>件）</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■総合型地域スポーツクラブの登録・認証制度の令和</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年度からの運用開始に向け、大阪府スポーツ協会との連携強化</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■府・堺市等で構成する泉北ニューデザイン推進協議会において、泉ヶ丘駅前地域のエリア価値創造に向け、公園・緑道を活用した取組みを検討（「ニュータウン再生」）</a:t>
                      </a:r>
                    </a:p>
                    <a:p>
                      <a:pPr marL="174625" indent="-174625">
                        <a:lnSpc>
                          <a:spcPct val="100000"/>
                        </a:lnSpc>
                      </a:pPr>
                      <a:r>
                        <a:rPr kumimoji="1" lang="ja-JP" altLang="en-US" sz="1100" b="1" baseline="0" dirty="0" smtClean="0">
                          <a:solidFill>
                            <a:schemeClr val="tx1"/>
                          </a:solidFill>
                          <a:latin typeface="+mn-ea"/>
                          <a:ea typeface="+mn-ea"/>
                        </a:rPr>
                        <a:t>■広域サイクルルートの形成のための連携会議の開催や新たなサイクルルートの提案等の自転車を活用した広域連携型まちづくりを推進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■うめきた</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期区域における、都市公園整備の工事着手に向けた調整の実施（大阪市へ補助「うめきたまちづくりの推進」）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市町村の健康格差の縮小</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■市町村の保健事業の介入支援事業において、見える化ツールを活用した地域分析等を実施するとともに市町村担当者向け研修を開催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■市町村に対しプロモーションの実施支援を行うとともに、特定健診受診勧奨動画の</a:t>
                      </a:r>
                      <a:r>
                        <a:rPr kumimoji="1" lang="en-US" altLang="ja-JP" sz="1100" b="1" baseline="0" dirty="0" smtClean="0">
                          <a:solidFill>
                            <a:schemeClr val="tx1"/>
                          </a:solidFill>
                          <a:latin typeface="+mn-ea"/>
                          <a:ea typeface="+mn-ea"/>
                        </a:rPr>
                        <a:t>TVCM</a:t>
                      </a:r>
                      <a:r>
                        <a:rPr kumimoji="1" lang="ja-JP" altLang="en-US" sz="1100" b="1" baseline="0" dirty="0" smtClean="0">
                          <a:solidFill>
                            <a:schemeClr val="tx1"/>
                          </a:solidFill>
                          <a:latin typeface="+mn-ea"/>
                          <a:ea typeface="+mn-ea"/>
                        </a:rPr>
                        <a:t>放送やデジタルサイネージによる啓発を実施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」ポータルページで市町村別の健康寿命やけんしん受診率等のデータを掲載し、健康指標を見える化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■「特定健診」「保健指導」「フレイル」の３分野で開発したプログラムやツール等の展開に向け、市町村の導入支援や研修会を実施（「健康格差解決プログラム」）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Ｉ</a:t>
                      </a:r>
                      <a:r>
                        <a:rPr kumimoji="1" lang="en-US" altLang="ja-JP" sz="1200" u="sng" baseline="0" dirty="0" smtClean="0">
                          <a:solidFill>
                            <a:schemeClr val="tx1"/>
                          </a:solidFill>
                          <a:latin typeface="+mn-ea"/>
                          <a:ea typeface="+mn-ea"/>
                        </a:rPr>
                        <a:t>C</a:t>
                      </a:r>
                      <a:r>
                        <a:rPr kumimoji="1" lang="ja-JP" altLang="en-US" sz="1200" u="sng" baseline="0" dirty="0" smtClean="0">
                          <a:solidFill>
                            <a:schemeClr val="tx1"/>
                          </a:solidFill>
                          <a:latin typeface="+mn-ea"/>
                          <a:ea typeface="+mn-ea"/>
                        </a:rPr>
                        <a:t>Ｔ等を活用した健康情報等に係る基盤づくり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■若者から働く世代を中心に、主体的な健康意識の向上と実践を促す健康アプリ「アスマイル」を全市町村において展開（今年度目標会員数：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27</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職場における健康づくり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■中小企業経営者や労務管理者等に向けたオンラインセミナーを開催（「健康経営セミナー」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回開催）</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■府内の健康経営優良法人認定法人に対し健康経営の取組状況を取材し、「健活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レポート」取材企業８社）</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■保健所において商工会議所と連携し、健康経営について啓発や講演会を実施。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68353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062188555"/>
              </p:ext>
            </p:extLst>
          </p:nvPr>
        </p:nvGraphicFramePr>
        <p:xfrm>
          <a:off x="477311" y="434454"/>
          <a:ext cx="8928000" cy="547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地域等における健康づくり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■大学生のヘルスリテラシー向上を目的に、大学と連携し、健康セミナーや授業等を連携して実施（「健康キャンパス・プロジェクト」６大学　阪大／府大／市大／関大／近大／桃大）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サポート薬局」の認知度向上に向け、健康アプリ「アスマイル」でコラム配信及びアンケート調査実施のほか、健康サポート薬局の概要を含む「くすりの知識」にかかる啓発資材を府内保健所や関係団体に配布</a:t>
                      </a:r>
                    </a:p>
                    <a:p>
                      <a:pPr marL="174625" indent="-174625">
                        <a:lnSpc>
                          <a:spcPct val="100000"/>
                        </a:lnSpc>
                      </a:pPr>
                      <a:r>
                        <a:rPr kumimoji="1" lang="ja-JP" altLang="en-US" sz="1100" b="1" baseline="0" dirty="0" smtClean="0">
                          <a:solidFill>
                            <a:schemeClr val="tx1"/>
                          </a:solidFill>
                          <a:latin typeface="+mn-ea"/>
                          <a:ea typeface="+mn-ea"/>
                        </a:rPr>
                        <a:t>■市町村における高齢者の生きがいづく</a:t>
                      </a:r>
                      <a:r>
                        <a:rPr kumimoji="1" lang="ja-JP" altLang="en-US" sz="1100" b="1" baseline="0" dirty="0" err="1" smtClean="0">
                          <a:solidFill>
                            <a:schemeClr val="tx1"/>
                          </a:solidFill>
                          <a:latin typeface="+mn-ea"/>
                          <a:ea typeface="+mn-ea"/>
                        </a:rPr>
                        <a:t>りや</a:t>
                      </a:r>
                      <a:r>
                        <a:rPr kumimoji="1" lang="ja-JP" altLang="en-US" sz="1100" b="1" baseline="0" dirty="0" smtClean="0">
                          <a:solidFill>
                            <a:schemeClr val="tx1"/>
                          </a:solidFill>
                          <a:latin typeface="+mn-ea"/>
                          <a:ea typeface="+mn-ea"/>
                        </a:rPr>
                        <a:t>健康づくりの取組みである街かどデイハウスについて、市町村が実情に応じてサービスの提供を行えるよう、地域福祉・高齢者福祉交付金で支援（「大阪府地域福祉・高齢者福祉交付金」）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■団地の屋外イベントでロコモチェックなどの健康相談を「まちかど保健室」として実施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20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多様な主体の連携・協働</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■府民の健康づくりをオール大阪で推進する</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等を活用した保健事業の推進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■市町村の健康格差の縮小　　　　　　　　　　　　　■多様な主体との連携、健活会議の拡大</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万人達成に向けたさらなる取組み推進</a:t>
                      </a:r>
                    </a:p>
                    <a:p>
                      <a:pPr marL="174625" indent="-174625">
                        <a:lnSpc>
                          <a:spcPct val="100000"/>
                        </a:lnSpc>
                      </a:pPr>
                      <a:r>
                        <a:rPr kumimoji="1" lang="ja-JP" altLang="en-US" sz="1100" b="1" baseline="0" dirty="0" smtClean="0">
                          <a:solidFill>
                            <a:schemeClr val="tx1"/>
                          </a:solidFill>
                          <a:latin typeface="+mn-ea"/>
                          <a:ea typeface="+mn-ea"/>
                        </a:rPr>
                        <a:t>■ニュータウン再生やうめきたまちづくりなど、健康なまちづくりに向けた取組み推進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■各圏域の課題に応じて地域保健・職域保健の連携事業の企画等を行い、職域保健を支援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■「健活おおさか推進府民会議」を通じ、団体間の交流や連携を促進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704,031</a:t>
                      </a:r>
                      <a:r>
                        <a:rPr kumimoji="1" lang="ja-JP" altLang="en-US" sz="1100" baseline="0" dirty="0" smtClean="0">
                          <a:solidFill>
                            <a:schemeClr val="tx1"/>
                          </a:solidFill>
                          <a:latin typeface="+mn-ea"/>
                          <a:ea typeface="+mn-ea"/>
                        </a:rPr>
                        <a:t>千円）、ニュータウン再生事業（</a:t>
                      </a:r>
                      <a:r>
                        <a:rPr kumimoji="1" lang="en-US" altLang="ja-JP" sz="1100" baseline="0" dirty="0" smtClean="0">
                          <a:solidFill>
                            <a:schemeClr val="tx1"/>
                          </a:solidFill>
                          <a:latin typeface="+mn-ea"/>
                          <a:ea typeface="+mn-ea"/>
                        </a:rPr>
                        <a:t>635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en-US" altLang="ja-JP" sz="1100" baseline="0" dirty="0" smtClean="0">
                          <a:solidFill>
                            <a:schemeClr val="tx1"/>
                          </a:solidFill>
                          <a:latin typeface="+mn-ea"/>
                          <a:ea typeface="+mn-ea"/>
                        </a:rPr>
                        <a:t>GD</a:t>
                      </a:r>
                      <a:r>
                        <a:rPr kumimoji="1" lang="ja-JP" altLang="en-US" sz="1100" baseline="0" dirty="0" smtClean="0">
                          <a:solidFill>
                            <a:schemeClr val="tx1"/>
                          </a:solidFill>
                          <a:latin typeface="+mn-ea"/>
                          <a:ea typeface="+mn-ea"/>
                        </a:rPr>
                        <a:t>大阪都市圏推進事業（</a:t>
                      </a:r>
                      <a:r>
                        <a:rPr kumimoji="1" lang="en-US" altLang="ja-JP" sz="1100" baseline="0" dirty="0" smtClean="0">
                          <a:solidFill>
                            <a:schemeClr val="tx1"/>
                          </a:solidFill>
                          <a:latin typeface="+mn-ea"/>
                          <a:ea typeface="+mn-ea"/>
                        </a:rPr>
                        <a:t>3,984</a:t>
                      </a:r>
                      <a:r>
                        <a:rPr kumimoji="1" lang="ja-JP" altLang="en-US" sz="1100" baseline="0" dirty="0" smtClean="0">
                          <a:solidFill>
                            <a:schemeClr val="tx1"/>
                          </a:solidFill>
                          <a:latin typeface="+mn-ea"/>
                          <a:ea typeface="+mn-ea"/>
                        </a:rPr>
                        <a:t>千円）、うめきたまちづくり推進費（</a:t>
                      </a:r>
                      <a:r>
                        <a:rPr kumimoji="1" lang="en-US" altLang="ja-JP" sz="1100" baseline="0" dirty="0" smtClean="0">
                          <a:solidFill>
                            <a:schemeClr val="tx1"/>
                          </a:solidFill>
                          <a:latin typeface="+mn-ea"/>
                          <a:ea typeface="+mn-ea"/>
                        </a:rPr>
                        <a:t>147,299</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36,376</a:t>
                      </a:r>
                      <a:r>
                        <a:rPr kumimoji="1" lang="ja-JP" altLang="en-US" sz="1100" baseline="0" dirty="0" smtClean="0">
                          <a:solidFill>
                            <a:schemeClr val="tx1"/>
                          </a:solidFill>
                          <a:latin typeface="+mn-ea"/>
                          <a:ea typeface="+mn-ea"/>
                        </a:rPr>
                        <a:t>千円の内数）、中小企業の健康づくり推進事業（</a:t>
                      </a:r>
                      <a:r>
                        <a:rPr kumimoji="1" lang="en-US" altLang="ja-JP" sz="1100" baseline="0" dirty="0" smtClean="0">
                          <a:solidFill>
                            <a:schemeClr val="tx1"/>
                          </a:solidFill>
                          <a:latin typeface="+mn-ea"/>
                          <a:ea typeface="+mn-ea"/>
                        </a:rPr>
                        <a:t>10,347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健康づくり気運醸成事業（</a:t>
                      </a:r>
                      <a:r>
                        <a:rPr kumimoji="1" lang="en-US" altLang="ja-JP" sz="1100" baseline="0" dirty="0" smtClean="0">
                          <a:solidFill>
                            <a:schemeClr val="tx1"/>
                          </a:solidFill>
                          <a:latin typeface="+mn-ea"/>
                          <a:ea typeface="+mn-ea"/>
                        </a:rPr>
                        <a:t>13,222</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a:p>
        </p:txBody>
      </p:sp>
    </p:spTree>
    <p:extLst>
      <p:ext uri="{BB962C8B-B14F-4D97-AF65-F5344CB8AC3E}">
        <p14:creationId xmlns:p14="http://schemas.microsoft.com/office/powerpoint/2010/main" val="460978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4189" y="423592"/>
            <a:ext cx="7920000" cy="400110"/>
          </a:xfrm>
          <a:prstGeom prst="rect">
            <a:avLst/>
          </a:prstGeom>
          <a:noFill/>
        </p:spPr>
        <p:txBody>
          <a:bodyPr wrap="square" rtlCol="0">
            <a:spAutoFit/>
          </a:bodyPr>
          <a:lstStyle/>
          <a:p>
            <a:r>
              <a:rPr lang="ja-JP" altLang="en-US" sz="2000" b="1" dirty="0" smtClean="0">
                <a:latin typeface="+mn-ea"/>
                <a:cs typeface="Meiryo UI" panose="020B0604030504040204" pitchFamily="50" charset="-128"/>
              </a:rPr>
              <a:t>府民の健康指標（</a:t>
            </a:r>
            <a:r>
              <a:rPr lang="en-US" altLang="ja-JP" sz="2000" b="1" dirty="0" smtClean="0">
                <a:latin typeface="+mn-ea"/>
                <a:cs typeface="Meiryo UI" panose="020B0604030504040204" pitchFamily="50" charset="-128"/>
              </a:rPr>
              <a:t>8</a:t>
            </a:r>
            <a:r>
              <a:rPr lang="ja-JP" altLang="en-US" sz="2000" b="1" dirty="0" smtClean="0">
                <a:latin typeface="+mn-ea"/>
                <a:cs typeface="Meiryo UI" panose="020B0604030504040204" pitchFamily="50" charset="-128"/>
              </a:rPr>
              <a:t>項目）</a:t>
            </a:r>
            <a:endParaRPr lang="en-US" altLang="ja-JP" sz="2000" b="1" dirty="0" smtClean="0">
              <a:latin typeface="+mn-ea"/>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780129404"/>
              </p:ext>
            </p:extLst>
          </p:nvPr>
        </p:nvGraphicFramePr>
        <p:xfrm>
          <a:off x="459633" y="907156"/>
          <a:ext cx="9000000" cy="5399999"/>
        </p:xfrm>
        <a:graphic>
          <a:graphicData uri="http://schemas.openxmlformats.org/drawingml/2006/table">
            <a:tbl>
              <a:tblPr firstRow="1" bandRow="1">
                <a:tableStyleId>{5940675A-B579-460E-94D1-54222C63F5DA}</a:tableStyleId>
              </a:tblPr>
              <a:tblGrid>
                <a:gridCol w="295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3694509742"/>
                    </a:ext>
                  </a:extLst>
                </a:gridCol>
                <a:gridCol w="1188000">
                  <a:extLst>
                    <a:ext uri="{9D8B030D-6E8A-4147-A177-3AD203B41FA5}">
                      <a16:colId xmlns:a16="http://schemas.microsoft.com/office/drawing/2014/main" val="20004"/>
                    </a:ext>
                  </a:extLst>
                </a:gridCol>
              </a:tblGrid>
              <a:tr h="460245">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目標項目</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把握頻度</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参考指標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計画策定時</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現在の状況</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2023</a:t>
                      </a: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年度</a:t>
                      </a:r>
                      <a:endPar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extLst>
                  <a:ext uri="{0D108BD9-81ED-4DB2-BD59-A6C34878D82A}">
                    <a16:rowId xmlns:a16="http://schemas.microsoft.com/office/drawing/2014/main" val="10000"/>
                  </a:ext>
                </a:extLst>
              </a:tr>
              <a:tr h="844793">
                <a:tc>
                  <a:txBody>
                    <a:bodyPr/>
                    <a:lstStyle/>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72000" marR="72000" marT="36000" marB="36000" anchor="ctr"/>
                </a:tc>
                <a:tc>
                  <a:txBody>
                    <a:bodyPr/>
                    <a:lstStyle/>
                    <a:p>
                      <a:pP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kumimoji="1"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厚労科研報告書</a:t>
                      </a:r>
                      <a:endParaRPr kumimoji="1"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71.88</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/74.78</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R1</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200" b="1"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歳以上延伸</a:t>
                      </a:r>
                      <a:endParaRPr kumimoji="1"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1"/>
                  </a:ext>
                </a:extLst>
              </a:tr>
              <a:tr h="652518">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差</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大阪府調べ</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4.7/3.8</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2"/>
                  </a:ext>
                </a:extLst>
              </a:tr>
              <a:tr h="652518">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歳未満</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国立がん研究</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センター</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「がん登録・統計」</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kern="100" dirty="0" smtClean="0">
                          <a:solidFill>
                            <a:schemeClr val="tx1"/>
                          </a:solidFill>
                          <a:effectLst/>
                          <a:latin typeface="游ゴシック" panose="020B0400000000000000" pitchFamily="50" charset="-128"/>
                          <a:ea typeface="+mn-ea"/>
                          <a:cs typeface="メイリオ" panose="020B0604030504040204" pitchFamily="50" charset="-128"/>
                        </a:rPr>
                        <a:t>※</a:t>
                      </a:r>
                      <a:r>
                        <a:rPr lang="ja-JP" altLang="en-US" sz="1050" b="1" kern="100" dirty="0" smtClean="0">
                          <a:solidFill>
                            <a:schemeClr val="tx1"/>
                          </a:solidFill>
                          <a:effectLst/>
                          <a:latin typeface="游ゴシック" panose="020B0400000000000000" pitchFamily="50" charset="-128"/>
                          <a:ea typeface="+mn-ea"/>
                          <a:cs typeface="メイリオ" panose="020B0604030504040204" pitchFamily="50" charset="-128"/>
                        </a:rPr>
                        <a:t>策定時は速報値</a:t>
                      </a:r>
                      <a:endParaRPr lang="ja-JP" altLang="ja-JP" sz="1050" b="1" kern="100" dirty="0" smtClean="0">
                        <a:solidFill>
                          <a:schemeClr val="tx1"/>
                        </a:solidFill>
                        <a:effectLst/>
                        <a:latin typeface="游ゴシック" panose="020B0400000000000000" pitchFamily="50" charset="-128"/>
                        <a:ea typeface="+mn-ea"/>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73.5</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年後</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に</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3"/>
                  </a:ext>
                </a:extLst>
              </a:tr>
              <a:tr h="460245">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p>
                    <a:p>
                      <a:pPr algn="ctr">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altLang="en-US" sz="1200" b="1" kern="100" dirty="0" err="1"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ー</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4"/>
                  </a:ext>
                </a:extLst>
              </a:tr>
              <a:tr h="460245">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p>
                    <a:p>
                      <a:pPr algn="ctr">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altLang="en-US" sz="1200" b="1" kern="100" dirty="0" err="1" smtClean="0">
                          <a:solidFill>
                            <a:schemeClr val="tx1"/>
                          </a:solidFill>
                          <a:effectLst/>
                          <a:latin typeface="游ゴシック" panose="020B0400000000000000" pitchFamily="50" charset="-128"/>
                          <a:ea typeface="+mn-ea"/>
                          <a:cs typeface="メイリオ" panose="020B0604030504040204" pitchFamily="50" charset="-128"/>
                        </a:rPr>
                        <a:t>ー</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5"/>
                  </a:ext>
                </a:extLst>
              </a:tr>
              <a:tr h="844793">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の</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1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1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1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特定健診等</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実施状況</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1" kern="0" spc="-5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a:t>
                      </a:r>
                      <a:r>
                        <a:rPr lang="ja-JP" sz="1050" b="1" kern="0" spc="-5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予備群の割合</a:t>
                      </a:r>
                      <a:endParaRPr lang="en-US" altLang="ja-JP" sz="1050" b="1" kern="0" spc="-5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1" kern="0" spc="-50" baseline="0" dirty="0" smtClean="0">
                          <a:solidFill>
                            <a:schemeClr val="tx1"/>
                          </a:solidFill>
                          <a:effectLst/>
                          <a:latin typeface="游ゴシック" panose="020B0400000000000000" pitchFamily="50" charset="-128"/>
                          <a:ea typeface="+mn-ea"/>
                          <a:cs typeface="メイリオ" panose="020B0604030504040204" pitchFamily="50" charset="-128"/>
                        </a:rPr>
                        <a:t>該当者及び予備群の割合</a:t>
                      </a:r>
                      <a:endParaRPr lang="en-US" altLang="ja-JP" sz="1050" b="1" kern="100" spc="-5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14.7%/12.6%</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a:t>
                      </a:r>
                      <a:r>
                        <a:rPr lang="ja-JP" altLang="en-US" sz="1200" b="1" kern="10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-0.3%</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H30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以上</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6"/>
                  </a:ext>
                </a:extLst>
              </a:tr>
              <a:tr h="596440">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よる</a:t>
                      </a:r>
                      <a:endParaRPr lang="en-US" alt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年間</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新規透析導入患者数</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わが国の慢性</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透析療法の現況</a:t>
                      </a:r>
                      <a:endParaRPr lang="en-US" altLang="ja-JP"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en-US" altLang="ja-JP"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日本透析医学会</a:t>
                      </a:r>
                      <a:r>
                        <a:rPr lang="en-US" altLang="ja-JP" sz="1000" b="1" spc="0" baseline="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endParaRPr lang="ja-JP" altLang="en-US" sz="1000" b="1" spc="0" baseline="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1,074</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7"/>
                  </a:ext>
                </a:extLst>
              </a:tr>
              <a:tr h="428202">
                <a:tc>
                  <a:txBody>
                    <a:bodyPr/>
                    <a:lstStyle/>
                    <a:p>
                      <a:pPr algn="l">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3</a:t>
                      </a:r>
                      <a:r>
                        <a:rPr lang="ja-JP" altLang="en-US" sz="1200" b="1"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国民生活基礎</a:t>
                      </a:r>
                      <a:endParaRPr lang="en-US" altLang="zh-TW"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調査</a:t>
                      </a:r>
                      <a:endParaRPr lang="ja-JP" altLang="en-US" sz="1000" b="1"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200" b="1" kern="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31.47%</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sz="1200" b="1" kern="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8"/>
                  </a:ext>
                </a:extLst>
              </a:tr>
            </a:tbl>
          </a:graphicData>
        </a:graphic>
      </p:graphicFrame>
      <p:sp>
        <p:nvSpPr>
          <p:cNvPr id="5" name="角丸四角形 4"/>
          <p:cNvSpPr/>
          <p:nvPr/>
        </p:nvSpPr>
        <p:spPr>
          <a:xfrm>
            <a:off x="6720887" y="867536"/>
            <a:ext cx="1584000" cy="5472000"/>
          </a:xfrm>
          <a:prstGeom prst="roundRect">
            <a:avLst>
              <a:gd name="adj" fmla="val 485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32</a:t>
            </a:fld>
            <a:endParaRPr kumimoji="1" lang="ja-JP" altLang="en-US"/>
          </a:p>
        </p:txBody>
      </p:sp>
      <p:pic>
        <p:nvPicPr>
          <p:cNvPr id="8" name="図 7"/>
          <p:cNvPicPr>
            <a:picLocks noChangeAspect="1"/>
          </p:cNvPicPr>
          <p:nvPr/>
        </p:nvPicPr>
        <p:blipFill>
          <a:blip r:embed="rId2"/>
          <a:stretch>
            <a:fillRect/>
          </a:stretch>
        </p:blipFill>
        <p:spPr>
          <a:xfrm>
            <a:off x="8536240" y="311435"/>
            <a:ext cx="1320923" cy="432000"/>
          </a:xfrm>
          <a:prstGeom prst="rect">
            <a:avLst/>
          </a:prstGeom>
        </p:spPr>
      </p:pic>
    </p:spTree>
    <p:extLst>
      <p:ext uri="{BB962C8B-B14F-4D97-AF65-F5344CB8AC3E}">
        <p14:creationId xmlns:p14="http://schemas.microsoft.com/office/powerpoint/2010/main" val="4095092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２</a:t>
            </a:r>
            <a:r>
              <a:rPr kumimoji="1" lang="ja-JP" altLang="en-US" sz="1400" b="1" dirty="0">
                <a:solidFill>
                  <a:schemeClr val="bg1"/>
                </a:solidFill>
              </a:rPr>
              <a:t>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３　府民</a:t>
            </a:r>
            <a:r>
              <a:rPr kumimoji="1" lang="ja-JP" altLang="en-US" sz="1400" b="1" dirty="0">
                <a:solidFill>
                  <a:schemeClr val="bg1"/>
                </a:solidFill>
              </a:rPr>
              <a:t>の健康を支える社会環境</a:t>
            </a:r>
            <a:r>
              <a:rPr kumimoji="1" lang="ja-JP" altLang="en-US" sz="1400" b="1" dirty="0" smtClean="0">
                <a:solidFill>
                  <a:schemeClr val="bg1"/>
                </a:solidFill>
              </a:rPr>
              <a:t>整備</a:t>
            </a:r>
            <a:endParaRPr kumimoji="1" lang="ja-JP" altLang="en-US" sz="1400" b="1" dirty="0">
              <a:solidFill>
                <a:schemeClr val="bg1"/>
              </a:solidFill>
            </a:endParaRP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en-US" altLang="ja-JP" sz="2000" b="1" dirty="0" smtClean="0">
                <a:solidFill>
                  <a:schemeClr val="tx1"/>
                </a:solidFill>
                <a:latin typeface="Meiryo UI" panose="020B0604030504040204" pitchFamily="50" charset="-128"/>
                <a:ea typeface="Meiryo UI" panose="020B0604030504040204" pitchFamily="50" charset="-128"/>
              </a:rPr>
              <a:t>11</a:t>
            </a:r>
            <a:r>
              <a:rPr kumimoji="1" lang="ja-JP" altLang="en-US" sz="2000" b="1" dirty="0" smtClean="0">
                <a:solidFill>
                  <a:schemeClr val="tx1"/>
                </a:solidFill>
                <a:latin typeface="Meiryo UI" panose="020B0604030504040204" pitchFamily="50" charset="-128"/>
                <a:ea typeface="Meiryo UI" panose="020B0604030504040204" pitchFamily="50" charset="-128"/>
              </a:rPr>
              <a:t>分野</a:t>
            </a:r>
            <a:r>
              <a:rPr kumimoji="1" lang="ja-JP" altLang="en-US" sz="2000" b="1" dirty="0">
                <a:solidFill>
                  <a:schemeClr val="tx1"/>
                </a:solidFill>
                <a:latin typeface="Meiryo UI" panose="020B0604030504040204" pitchFamily="50" charset="-128"/>
                <a:ea typeface="Meiryo UI" panose="020B0604030504040204" pitchFamily="50" charset="-128"/>
              </a:rPr>
              <a:t>の重点</a:t>
            </a:r>
            <a:r>
              <a:rPr kumimoji="1" lang="ja-JP" altLang="en-US" sz="2000" b="1" dirty="0" smtClean="0">
                <a:solidFill>
                  <a:schemeClr val="tx1"/>
                </a:solidFill>
                <a:latin typeface="Meiryo UI" panose="020B0604030504040204" pitchFamily="50" charset="-128"/>
                <a:ea typeface="Meiryo UI" panose="020B0604030504040204" pitchFamily="50" charset="-128"/>
              </a:rPr>
              <a:t>取組み）</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extLst>
              <p:ext uri="{D42A27DB-BD31-4B8C-83A1-F6EECF244321}">
                <p14:modId xmlns:p14="http://schemas.microsoft.com/office/powerpoint/2010/main" val="2588259858"/>
              </p:ext>
            </p:extLst>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❶</a:t>
                      </a:r>
                      <a:r>
                        <a:rPr kumimoji="1" lang="ja-JP" altLang="en-US" sz="1200" b="1" baseline="0" dirty="0" smtClean="0">
                          <a:solidFill>
                            <a:schemeClr val="tx1"/>
                          </a:solidFill>
                        </a:rPr>
                        <a:t> </a:t>
                      </a:r>
                      <a:r>
                        <a:rPr kumimoji="1" lang="ja-JP" altLang="en-US" sz="1200" b="1" dirty="0" smtClean="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学校や大学、職場等における</a:t>
                      </a:r>
                      <a:endParaRPr kumimoji="1" lang="en-US" altLang="ja-JP" sz="1100" b="1" baseline="0" dirty="0" smtClean="0">
                        <a:solidFill>
                          <a:schemeClr val="tx1"/>
                        </a:solidFill>
                      </a:endParaRPr>
                    </a:p>
                    <a:p>
                      <a:r>
                        <a:rPr kumimoji="1" lang="ja-JP" altLang="en-US" sz="1100" b="1" baseline="0" dirty="0" smtClean="0">
                          <a:solidFill>
                            <a:schemeClr val="tx1"/>
                          </a:solidFill>
                        </a:rPr>
                        <a:t>　健康教育の推進</a:t>
                      </a:r>
                      <a:endParaRPr kumimoji="1" lang="en-US" altLang="ja-JP" sz="1100" b="1" baseline="0" dirty="0" smtClean="0">
                        <a:solidFill>
                          <a:schemeClr val="tx1"/>
                        </a:solidFill>
                      </a:endParaRPr>
                    </a:p>
                    <a:p>
                      <a:r>
                        <a:rPr kumimoji="1" lang="ja-JP" altLang="en-US" sz="1100" b="1" baseline="0" dirty="0" smtClean="0">
                          <a:solidFill>
                            <a:schemeClr val="tx1"/>
                          </a:solidFill>
                        </a:rPr>
                        <a:t>▼女性のヘルスリテラシー向上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中小企業における「健康経営」</a:t>
                      </a:r>
                      <a:endParaRPr kumimoji="1" lang="en-US" altLang="ja-JP" sz="1100" b="1" baseline="0" dirty="0" smtClean="0">
                        <a:solidFill>
                          <a:schemeClr val="tx1"/>
                        </a:solidFill>
                      </a:endParaRPr>
                    </a:p>
                    <a:p>
                      <a:r>
                        <a:rPr kumimoji="1" lang="ja-JP" altLang="en-US" sz="1100" b="1" baseline="0" dirty="0" smtClean="0">
                          <a:solidFill>
                            <a:schemeClr val="tx1"/>
                          </a:solidFill>
                        </a:rPr>
                        <a:t>　の普及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ヘルスリテラシー・健康づくり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　の機運醸成</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地域における栄養相談への支援、</a:t>
                      </a:r>
                      <a:endParaRPr kumimoji="1" lang="en-US" altLang="ja-JP" sz="1100" b="1" dirty="0" smtClean="0">
                        <a:solidFill>
                          <a:schemeClr val="tx1"/>
                        </a:solidFill>
                      </a:endParaRPr>
                    </a:p>
                    <a:p>
                      <a:r>
                        <a:rPr kumimoji="1" lang="ja-JP" altLang="en-US" sz="1100" b="1" dirty="0" smtClean="0">
                          <a:solidFill>
                            <a:schemeClr val="tx1"/>
                          </a:solidFill>
                        </a:rPr>
                        <a:t>　栄養管理の質の向上</a:t>
                      </a:r>
                      <a:endParaRPr kumimoji="1" lang="en-US" altLang="ja-JP" sz="1100" b="1" dirty="0" smtClean="0">
                        <a:solidFill>
                          <a:schemeClr val="tx1"/>
                        </a:solidFill>
                      </a:endParaRPr>
                    </a:p>
                    <a:p>
                      <a:r>
                        <a:rPr kumimoji="1" lang="ja-JP" altLang="en-US" sz="1100" b="1" dirty="0" smtClean="0">
                          <a:solidFill>
                            <a:schemeClr val="tx1"/>
                          </a:solidFill>
                        </a:rPr>
                        <a:t>▼大学や企業等との連携による</a:t>
                      </a:r>
                      <a:endParaRPr kumimoji="1" lang="en-US" altLang="ja-JP" sz="1100" b="1" dirty="0" smtClean="0">
                        <a:solidFill>
                          <a:schemeClr val="tx1"/>
                        </a:solidFill>
                      </a:endParaRPr>
                    </a:p>
                    <a:p>
                      <a:r>
                        <a:rPr kumimoji="1" lang="ja-JP" altLang="en-US" sz="1100" b="1" dirty="0" smtClean="0">
                          <a:solidFill>
                            <a:schemeClr val="tx1"/>
                          </a:solidFill>
                        </a:rPr>
                        <a:t>　食生活の改善</a:t>
                      </a:r>
                      <a:endParaRPr kumimoji="1" lang="en-US" altLang="ja-JP" sz="1100" b="1" dirty="0" smtClean="0">
                        <a:solidFill>
                          <a:schemeClr val="tx1"/>
                        </a:solidFill>
                      </a:endParaRPr>
                    </a:p>
                    <a:p>
                      <a:r>
                        <a:rPr kumimoji="1" lang="en-US" altLang="ja-JP" sz="1100" b="1" dirty="0" smtClean="0">
                          <a:solidFill>
                            <a:schemeClr val="tx1"/>
                          </a:solidFill>
                        </a:rPr>
                        <a:t>▼</a:t>
                      </a:r>
                      <a:r>
                        <a:rPr kumimoji="1" lang="ja-JP" altLang="en-US" sz="1100" b="1" dirty="0" smtClean="0">
                          <a:solidFill>
                            <a:schemeClr val="tx1"/>
                          </a:solidFill>
                        </a:rPr>
                        <a:t>「食育」など食生活の改善に</a:t>
                      </a:r>
                      <a:endParaRPr kumimoji="1" lang="en-US" altLang="ja-JP" sz="1100" b="1" dirty="0" smtClean="0">
                        <a:solidFill>
                          <a:schemeClr val="tx1"/>
                        </a:solidFill>
                      </a:endParaRPr>
                    </a:p>
                    <a:p>
                      <a:r>
                        <a:rPr kumimoji="1" lang="ja-JP" altLang="en-US" sz="1100" b="1" dirty="0" smtClean="0">
                          <a:solidFill>
                            <a:schemeClr val="tx1"/>
                          </a:solidFill>
                        </a:rPr>
                        <a:t>　向けた普及啓発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学校や大学、地域における運動</a:t>
                      </a:r>
                      <a:endParaRPr kumimoji="1" lang="en-US" altLang="ja-JP" sz="1100" b="1" dirty="0" smtClean="0">
                        <a:solidFill>
                          <a:schemeClr val="tx1"/>
                        </a:solidFill>
                      </a:endParaRPr>
                    </a:p>
                    <a:p>
                      <a:r>
                        <a:rPr kumimoji="1" lang="ja-JP" altLang="en-US" sz="1100" b="1" dirty="0" smtClean="0">
                          <a:solidFill>
                            <a:schemeClr val="tx1"/>
                          </a:solidFill>
                        </a:rPr>
                        <a:t>　・体力づくり</a:t>
                      </a:r>
                      <a:endParaRPr kumimoji="1" lang="en-US" altLang="ja-JP" sz="1100" b="1" dirty="0" smtClean="0">
                        <a:solidFill>
                          <a:schemeClr val="tx1"/>
                        </a:solidFill>
                      </a:endParaRPr>
                    </a:p>
                    <a:p>
                      <a:r>
                        <a:rPr kumimoji="1" lang="ja-JP" altLang="en-US" sz="1100" b="1" dirty="0" smtClean="0">
                          <a:solidFill>
                            <a:schemeClr val="tx1"/>
                          </a:solidFill>
                        </a:rPr>
                        <a:t>▼高齢者の運動機会の創出</a:t>
                      </a:r>
                      <a:endParaRPr kumimoji="1" lang="en-US" altLang="ja-JP" sz="1100" b="1" dirty="0" smtClean="0">
                        <a:solidFill>
                          <a:schemeClr val="tx1"/>
                        </a:solidFill>
                      </a:endParaRPr>
                    </a:p>
                    <a:p>
                      <a:r>
                        <a:rPr kumimoji="1" lang="ja-JP" altLang="en-US" sz="1100" b="1" dirty="0" smtClean="0">
                          <a:solidFill>
                            <a:schemeClr val="tx1"/>
                          </a:solidFill>
                        </a:rPr>
                        <a:t>▼民間企業等と連携した普及啓発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ライフステージに応じた睡眠・</a:t>
                      </a:r>
                      <a:endParaRPr kumimoji="1" lang="en-US" altLang="ja-JP" sz="1100" b="1" baseline="0" dirty="0" smtClean="0">
                        <a:solidFill>
                          <a:schemeClr val="tx1"/>
                        </a:solidFill>
                      </a:endParaRPr>
                    </a:p>
                    <a:p>
                      <a:r>
                        <a:rPr kumimoji="1" lang="ja-JP" altLang="en-US" sz="1100" b="1" baseline="0" dirty="0" smtClean="0">
                          <a:solidFill>
                            <a:schemeClr val="tx1"/>
                          </a:solidFill>
                        </a:rPr>
                        <a:t>　休養の充実</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90782894"/>
              </p:ext>
            </p:extLst>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適量飲酒の指導</a:t>
                      </a:r>
                      <a:endParaRPr kumimoji="1" lang="en-US" altLang="ja-JP" sz="1100" b="1" baseline="0" dirty="0" smtClean="0">
                        <a:solidFill>
                          <a:schemeClr val="tx1"/>
                        </a:solidFill>
                      </a:endParaRPr>
                    </a:p>
                    <a:p>
                      <a:r>
                        <a:rPr kumimoji="1" lang="ja-JP" altLang="en-US" sz="1100" b="1" baseline="0" dirty="0" smtClean="0">
                          <a:solidFill>
                            <a:schemeClr val="tx1"/>
                          </a:solidFill>
                        </a:rPr>
                        <a:t>▼飲酒と健康に関する啓発・相談</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喫煙率の減少</a:t>
                      </a:r>
                      <a:endParaRPr kumimoji="1" lang="en-US" altLang="ja-JP" sz="1100" b="1" dirty="0" smtClean="0">
                        <a:solidFill>
                          <a:schemeClr val="tx1"/>
                        </a:solidFill>
                      </a:endParaRPr>
                    </a:p>
                    <a:p>
                      <a:r>
                        <a:rPr kumimoji="1" lang="ja-JP" altLang="en-US" sz="1100" b="1" dirty="0" smtClean="0">
                          <a:solidFill>
                            <a:schemeClr val="tx1"/>
                          </a:solidFill>
                        </a:rPr>
                        <a:t>▼望まない受動喫煙の防止</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歯磨き習慣の促進</a:t>
                      </a:r>
                      <a:endParaRPr kumimoji="1" lang="en-US" altLang="ja-JP" sz="1100" b="1" dirty="0" smtClean="0">
                        <a:solidFill>
                          <a:schemeClr val="tx1"/>
                        </a:solidFill>
                      </a:endParaRPr>
                    </a:p>
                    <a:p>
                      <a:r>
                        <a:rPr kumimoji="1" lang="ja-JP" altLang="en-US" sz="1100" b="1" dirty="0" smtClean="0">
                          <a:solidFill>
                            <a:schemeClr val="tx1"/>
                          </a:solidFill>
                        </a:rPr>
                        <a:t>▼歯と口の健康に係る普及啓発</a:t>
                      </a:r>
                      <a:endParaRPr kumimoji="1" lang="en-US" altLang="ja-JP" sz="1100" b="1" dirty="0" smtClean="0">
                        <a:solidFill>
                          <a:schemeClr val="tx1"/>
                        </a:solidFill>
                      </a:endParaRPr>
                    </a:p>
                    <a:p>
                      <a:endParaRPr kumimoji="1" lang="ja-JP" altLang="en-US"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smtClean="0">
                          <a:solidFill>
                            <a:schemeClr val="tx1"/>
                          </a:solidFill>
                        </a:rPr>
                        <a:t>▼職域等におけるこころの健康</a:t>
                      </a:r>
                      <a:endParaRPr kumimoji="1" lang="en-US" altLang="ja-JP" sz="1100" b="1" baseline="0" dirty="0" smtClean="0">
                        <a:solidFill>
                          <a:schemeClr val="tx1"/>
                        </a:solidFill>
                      </a:endParaRPr>
                    </a:p>
                    <a:p>
                      <a:r>
                        <a:rPr kumimoji="1" lang="ja-JP" altLang="en-US" sz="1100" b="1" baseline="0" dirty="0" smtClean="0">
                          <a:solidFill>
                            <a:schemeClr val="tx1"/>
                          </a:solidFill>
                        </a:rPr>
                        <a:t>　サポート</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spc="-50" baseline="0" dirty="0" smtClean="0">
                          <a:solidFill>
                            <a:schemeClr val="tx1"/>
                          </a:solidFill>
                        </a:rPr>
                        <a:t>地域におけるこころの健康づくり</a:t>
                      </a:r>
                      <a:endParaRPr kumimoji="1" lang="en-US" altLang="ja-JP" sz="1100" b="1" spc="-50"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相談支援の実施</a:t>
                      </a:r>
                      <a:endParaRPr kumimoji="1" lang="en-US" altLang="ja-JP" sz="1100" b="1" baseline="0" dirty="0" smtClean="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037483181"/>
              </p:ext>
            </p:extLst>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smtClean="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受診率向上に向けた市町村支援</a:t>
                      </a:r>
                      <a:endParaRPr kumimoji="1" lang="en-US" altLang="ja-JP" sz="1100" b="1" baseline="0" dirty="0" smtClean="0">
                        <a:solidFill>
                          <a:schemeClr val="tx1"/>
                        </a:solidFill>
                      </a:endParaRPr>
                    </a:p>
                    <a:p>
                      <a:r>
                        <a:rPr kumimoji="1" lang="ja-JP" altLang="en-US" sz="1100" b="1" baseline="0" dirty="0" smtClean="0">
                          <a:solidFill>
                            <a:schemeClr val="tx1"/>
                          </a:solidFill>
                        </a:rPr>
                        <a:t>▼職域等における受診促進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▼医療保険者等における受診促進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▼ライフステージに応じた普及啓発</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特定保健指導の促進</a:t>
                      </a:r>
                      <a:endParaRPr kumimoji="1" lang="en-US" altLang="ja-JP" sz="1100" b="1" dirty="0" smtClean="0">
                        <a:solidFill>
                          <a:schemeClr val="tx1"/>
                        </a:solidFill>
                      </a:endParaRPr>
                    </a:p>
                    <a:p>
                      <a:r>
                        <a:rPr kumimoji="1" lang="ja-JP" altLang="en-US" sz="1100" b="1" dirty="0" smtClean="0">
                          <a:solidFill>
                            <a:schemeClr val="tx1"/>
                          </a:solidFill>
                        </a:rPr>
                        <a:t>▼未治療者や治療中断者に対する医療機関</a:t>
                      </a:r>
                      <a:endParaRPr kumimoji="1" lang="en-US" altLang="ja-JP" sz="1100" b="1" dirty="0" smtClean="0">
                        <a:solidFill>
                          <a:schemeClr val="tx1"/>
                        </a:solidFill>
                      </a:endParaRPr>
                    </a:p>
                    <a:p>
                      <a:r>
                        <a:rPr kumimoji="1" lang="ja-JP" altLang="en-US" sz="1100" b="1" dirty="0" smtClean="0">
                          <a:solidFill>
                            <a:schemeClr val="tx1"/>
                          </a:solidFill>
                        </a:rPr>
                        <a:t>　への受診勧奨の促進</a:t>
                      </a:r>
                      <a:endParaRPr kumimoji="1" lang="en-US" altLang="ja-JP" sz="1100" b="1" dirty="0" smtClean="0">
                        <a:solidFill>
                          <a:schemeClr val="tx1"/>
                        </a:solidFill>
                      </a:endParaRPr>
                    </a:p>
                    <a:p>
                      <a:r>
                        <a:rPr kumimoji="1" lang="ja-JP" altLang="en-US" sz="1100" b="1" dirty="0" smtClean="0">
                          <a:solidFill>
                            <a:schemeClr val="tx1"/>
                          </a:solidFill>
                        </a:rPr>
                        <a:t>▼医療データを活用した受診促進策の推進</a:t>
                      </a:r>
                      <a:endParaRPr kumimoji="1" lang="en-US" altLang="ja-JP" sz="1100" b="1" dirty="0" smtClean="0">
                        <a:solidFill>
                          <a:schemeClr val="tx1"/>
                        </a:solidFill>
                      </a:endParaRPr>
                    </a:p>
                    <a:p>
                      <a:r>
                        <a:rPr kumimoji="1" lang="ja-JP" altLang="en-US" sz="1100" b="1" dirty="0" smtClean="0">
                          <a:solidFill>
                            <a:schemeClr val="tx1"/>
                          </a:solidFill>
                        </a:rPr>
                        <a:t>▼糖尿病の重症化予防</a:t>
                      </a:r>
                      <a:endParaRPr kumimoji="1" lang="en-US" altLang="ja-JP" sz="1100" b="1" dirty="0" smtClean="0">
                        <a:solidFill>
                          <a:schemeClr val="tx1"/>
                        </a:solidFill>
                      </a:endParaRPr>
                    </a:p>
                    <a:p>
                      <a:r>
                        <a:rPr kumimoji="1" lang="ja-JP" altLang="en-US" sz="1100" b="1" dirty="0" smtClean="0">
                          <a:solidFill>
                            <a:schemeClr val="tx1"/>
                          </a:solidFill>
                        </a:rPr>
                        <a:t>▼早期治療・重症化予防に係る普及啓発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504103097"/>
              </p:ext>
            </p:extLst>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smtClean="0">
                          <a:solidFill>
                            <a:schemeClr val="tx1"/>
                          </a:solidFill>
                        </a:rPr>
                        <a:t>▼市町村における健康なまちづくり</a:t>
                      </a:r>
                      <a:endParaRPr kumimoji="1" lang="en-US" altLang="ja-JP" sz="1100" b="1" baseline="0" dirty="0" smtClean="0">
                        <a:solidFill>
                          <a:schemeClr val="tx1"/>
                        </a:solidFill>
                      </a:endParaRPr>
                    </a:p>
                    <a:p>
                      <a:r>
                        <a:rPr kumimoji="1" lang="ja-JP" altLang="en-US" sz="1100" b="1" baseline="0" dirty="0" smtClean="0">
                          <a:solidFill>
                            <a:schemeClr val="tx1"/>
                          </a:solidFill>
                        </a:rPr>
                        <a:t>▼市町村の健康格差の縮小</a:t>
                      </a:r>
                      <a:endParaRPr kumimoji="1" lang="en-US" altLang="ja-JP" sz="1100" b="1" baseline="0" dirty="0" smtClean="0">
                        <a:solidFill>
                          <a:schemeClr val="tx1"/>
                        </a:solidFill>
                      </a:endParaRPr>
                    </a:p>
                    <a:p>
                      <a:r>
                        <a:rPr kumimoji="1" lang="ja-JP" altLang="en-US" sz="1100" b="1" baseline="0" dirty="0" smtClean="0">
                          <a:solidFill>
                            <a:schemeClr val="tx1"/>
                          </a:solidFill>
                        </a:rPr>
                        <a:t>▼</a:t>
                      </a:r>
                      <a:r>
                        <a:rPr kumimoji="1" lang="ja-JP" altLang="en-US" sz="1100" b="1" baseline="0" dirty="0" smtClean="0">
                          <a:solidFill>
                            <a:schemeClr val="tx1"/>
                          </a:solidFill>
                          <a:latin typeface="+mn-ea"/>
                          <a:ea typeface="+mn-ea"/>
                        </a:rPr>
                        <a:t>ＩＣＴ</a:t>
                      </a:r>
                      <a:r>
                        <a:rPr kumimoji="1" lang="ja-JP" altLang="en-US" sz="1100" b="1" baseline="0" dirty="0" smtClean="0">
                          <a:solidFill>
                            <a:schemeClr val="tx1"/>
                          </a:solidFill>
                        </a:rPr>
                        <a:t>等を活用した健康情報等に係る</a:t>
                      </a:r>
                      <a:endParaRPr kumimoji="1" lang="en-US" altLang="ja-JP" sz="1100" b="1" baseline="0" dirty="0" smtClean="0">
                        <a:solidFill>
                          <a:schemeClr val="tx1"/>
                        </a:solidFill>
                      </a:endParaRPr>
                    </a:p>
                    <a:p>
                      <a:r>
                        <a:rPr kumimoji="1" lang="ja-JP" altLang="en-US" sz="1100" b="1" baseline="0" dirty="0" smtClean="0">
                          <a:solidFill>
                            <a:schemeClr val="tx1"/>
                          </a:solidFill>
                        </a:rPr>
                        <a:t>　基盤づくり</a:t>
                      </a:r>
                      <a:endParaRPr kumimoji="1" lang="en-US" altLang="ja-JP" sz="1100" b="1" baseline="0" dirty="0" smtClean="0">
                        <a:solidFill>
                          <a:schemeClr val="tx1"/>
                        </a:solidFill>
                      </a:endParaRPr>
                    </a:p>
                    <a:p>
                      <a:r>
                        <a:rPr kumimoji="1" lang="ja-JP" altLang="en-US" sz="1100" b="1" baseline="0" dirty="0" smtClean="0">
                          <a:solidFill>
                            <a:schemeClr val="tx1"/>
                          </a:solidFill>
                        </a:rPr>
                        <a:t>▼職場における健康づくり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▼地域等における健康づくり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▼多様な主体の連携・協働</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smtClean="0">
                <a:solidFill>
                  <a:schemeClr val="tx1"/>
                </a:solidFill>
              </a:rPr>
              <a:t>※</a:t>
            </a:r>
            <a:r>
              <a:rPr kumimoji="1" lang="ja-JP" altLang="en-US" sz="1200" dirty="0" smtClean="0">
                <a:solidFill>
                  <a:schemeClr val="tx1"/>
                </a:solidFill>
              </a:rPr>
              <a:t>「１  生活</a:t>
            </a:r>
            <a:r>
              <a:rPr kumimoji="1" lang="ja-JP" altLang="en-US" sz="1200" dirty="0">
                <a:solidFill>
                  <a:schemeClr val="tx1"/>
                </a:solidFill>
              </a:rPr>
              <a:t>習慣病の予防（生活習慣の改善</a:t>
            </a:r>
            <a:r>
              <a:rPr kumimoji="1" lang="ja-JP" altLang="en-US" sz="1200" dirty="0" smtClean="0">
                <a:solidFill>
                  <a:schemeClr val="tx1"/>
                </a:solidFill>
              </a:rPr>
              <a:t>）」の８分野</a:t>
            </a:r>
            <a:endParaRPr kumimoji="1" lang="ja-JP" altLang="en-US" sz="1200" dirty="0">
              <a:solidFill>
                <a:schemeClr val="tx1"/>
              </a:solidFill>
            </a:endParaRPr>
          </a:p>
          <a:p>
            <a:r>
              <a:rPr kumimoji="1" lang="ja-JP" altLang="en-US" sz="1200" dirty="0" smtClean="0">
                <a:solidFill>
                  <a:schemeClr val="tx1"/>
                </a:solidFill>
              </a:rPr>
              <a:t>　「２</a:t>
            </a:r>
            <a:r>
              <a:rPr kumimoji="1" lang="ja-JP" altLang="en-US" sz="1200" dirty="0">
                <a:solidFill>
                  <a:schemeClr val="tx1"/>
                </a:solidFill>
              </a:rPr>
              <a:t> </a:t>
            </a:r>
            <a:r>
              <a:rPr kumimoji="1" lang="ja-JP" altLang="en-US" sz="1200" dirty="0" smtClean="0">
                <a:solidFill>
                  <a:schemeClr val="tx1"/>
                </a:solidFill>
              </a:rPr>
              <a:t> 生活</a:t>
            </a:r>
            <a:r>
              <a:rPr kumimoji="1" lang="ja-JP" altLang="en-US" sz="1200" dirty="0">
                <a:solidFill>
                  <a:schemeClr val="tx1"/>
                </a:solidFill>
              </a:rPr>
              <a:t>習慣病の早期発見・重症化</a:t>
            </a:r>
            <a:r>
              <a:rPr kumimoji="1" lang="ja-JP" altLang="en-US" sz="1200" dirty="0" smtClean="0">
                <a:solidFill>
                  <a:schemeClr val="tx1"/>
                </a:solidFill>
              </a:rPr>
              <a:t>予防」の２分野</a:t>
            </a:r>
            <a:endParaRPr kumimoji="1" lang="ja-JP" altLang="en-US" sz="1200" dirty="0">
              <a:solidFill>
                <a:schemeClr val="tx1"/>
              </a:solidFill>
            </a:endParaRP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smtClean="0">
                <a:solidFill>
                  <a:schemeClr val="tx1"/>
                </a:solidFill>
                <a:latin typeface="+mn-ea"/>
              </a:rPr>
              <a:t>生活習慣の改善や生活習慣病の予防等に向け、</a:t>
            </a:r>
            <a:endParaRPr kumimoji="1" lang="en-US" altLang="ja-JP" sz="1100" dirty="0" smtClean="0">
              <a:solidFill>
                <a:schemeClr val="tx1"/>
              </a:solidFill>
              <a:latin typeface="+mn-ea"/>
            </a:endParaRPr>
          </a:p>
          <a:p>
            <a:r>
              <a:rPr kumimoji="1" lang="ja-JP" altLang="en-US" sz="1100" dirty="0" smtClean="0">
                <a:solidFill>
                  <a:schemeClr val="tx1"/>
                </a:solidFill>
                <a:latin typeface="+mn-ea"/>
              </a:rPr>
              <a:t>府民に取り組んでいただきたい「</a:t>
            </a:r>
            <a:r>
              <a:rPr kumimoji="1" lang="en-US" altLang="ja-JP" sz="1100" dirty="0" smtClean="0">
                <a:solidFill>
                  <a:schemeClr val="tx1"/>
                </a:solidFill>
                <a:latin typeface="+mn-ea"/>
              </a:rPr>
              <a:t>10</a:t>
            </a:r>
            <a:r>
              <a:rPr kumimoji="1" lang="ja-JP" altLang="en-US" sz="1100" dirty="0" smtClean="0">
                <a:solidFill>
                  <a:schemeClr val="tx1"/>
                </a:solidFill>
                <a:latin typeface="+mn-ea"/>
              </a:rPr>
              <a:t>の健康づくり活動」</a:t>
            </a:r>
            <a:endParaRPr kumimoji="1" lang="ja-JP" altLang="en-US" sz="1100" dirty="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4</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P.47-49</a:t>
            </a:r>
            <a:endParaRPr kumimoji="1" lang="en-US" altLang="ja-JP" sz="1600" b="1" dirty="0">
              <a:solidFill>
                <a:schemeClr val="bg1"/>
              </a:solidFill>
            </a:endParaRP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a:t>
            </a:r>
            <a:r>
              <a:rPr lang="ja-JP" altLang="en-US" sz="1200" b="1" dirty="0" smtClean="0">
                <a:latin typeface="+mn-ea"/>
              </a:rPr>
              <a:t>ヘルスリテラ</a:t>
            </a:r>
            <a:endParaRPr lang="en-US" altLang="ja-JP" sz="1200" b="1" dirty="0" smtClean="0">
              <a:latin typeface="+mn-ea"/>
            </a:endParaRPr>
          </a:p>
          <a:p>
            <a:r>
              <a:rPr lang="ja-JP" altLang="en-US" sz="1200" b="1" dirty="0">
                <a:latin typeface="+mn-ea"/>
              </a:rPr>
              <a:t>　</a:t>
            </a:r>
            <a:r>
              <a:rPr lang="ja-JP" altLang="en-US" sz="1200" b="1" dirty="0" smtClean="0">
                <a:latin typeface="+mn-ea"/>
              </a:rPr>
              <a:t>シー</a:t>
            </a:r>
            <a:r>
              <a:rPr lang="ja-JP" altLang="en-US" sz="1200" b="1" dirty="0">
                <a:latin typeface="+mn-ea"/>
              </a:rPr>
              <a:t>を習得します</a:t>
            </a:r>
            <a:r>
              <a:rPr lang="ja-JP" altLang="en-US" sz="1200" b="1" dirty="0" smtClean="0">
                <a:latin typeface="+mn-ea"/>
              </a:rPr>
              <a:t>。</a:t>
            </a:r>
            <a:endParaRPr lang="en-US" altLang="ja-JP" sz="1200" b="1" dirty="0" smtClean="0">
              <a:latin typeface="+mn-ea"/>
            </a:endParaRPr>
          </a:p>
          <a:p>
            <a:endParaRPr lang="en-US" altLang="ja-JP" sz="600" b="1" dirty="0">
              <a:latin typeface="+mn-ea"/>
            </a:endParaRPr>
          </a:p>
          <a:p>
            <a:r>
              <a:rPr lang="ja-JP" altLang="en-US" sz="1200" b="1" dirty="0" smtClean="0">
                <a:latin typeface="+mn-ea"/>
              </a:rPr>
              <a:t>▽</a:t>
            </a:r>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742445579"/>
              </p:ext>
            </p:extLst>
          </p:nvPr>
        </p:nvGraphicFramePr>
        <p:xfrm>
          <a:off x="532980" y="3851075"/>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smtClean="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rPr>
                        <a:t>87.4%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18</a:t>
                      </a:r>
                      <a:r>
                        <a:rPr lang="ja-JP" altLang="en-US" sz="1200" b="1" dirty="0" smtClean="0">
                          <a:solidFill>
                            <a:schemeClr val="tx1"/>
                          </a:solidFill>
                          <a:effectLst/>
                          <a:latin typeface="+mn-ea"/>
                          <a:ea typeface="+mn-ea"/>
                        </a:rPr>
                        <a:t>歳以上）（</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ja-JP" altLang="ja-JP" sz="11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88.5%</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15</a:t>
                      </a:r>
                      <a:r>
                        <a:rPr lang="ja-JP" altLang="en-US" sz="1200" b="1" dirty="0" smtClean="0">
                          <a:solidFill>
                            <a:schemeClr val="tx1"/>
                          </a:solidFill>
                          <a:effectLst/>
                          <a:latin typeface="+mn-ea"/>
                          <a:ea typeface="+mn-ea"/>
                          <a:cs typeface="HG丸ｺﾞｼｯｸM-PRO"/>
                        </a:rPr>
                        <a:t>歳以上）</a:t>
                      </a:r>
                    </a:p>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89.6%</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r>
                        <a:rPr lang="en-US" altLang="ja-JP" sz="1200" b="1" dirty="0" smtClean="0">
                          <a:solidFill>
                            <a:schemeClr val="tx1"/>
                          </a:solidFill>
                          <a:effectLst/>
                          <a:latin typeface="+mn-ea"/>
                          <a:ea typeface="+mn-ea"/>
                          <a:cs typeface="HG丸ｺﾞｼｯｸM-PRO"/>
                        </a:rPr>
                        <a:t>R2</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0993465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「健康への関心」について、「ある層」が府民の約</a:t>
                      </a:r>
                      <a:r>
                        <a:rPr kumimoji="1" lang="en-US" altLang="ja-JP" sz="1200" b="1" baseline="0" dirty="0" smtClean="0">
                          <a:solidFill>
                            <a:schemeClr val="tx1"/>
                          </a:solidFill>
                          <a:latin typeface="+mn-ea"/>
                          <a:ea typeface="+mn-ea"/>
                        </a:rPr>
                        <a:t>9</a:t>
                      </a:r>
                      <a:r>
                        <a:rPr kumimoji="1" lang="ja-JP" altLang="en-US" sz="1200" b="1" baseline="0" dirty="0" smtClean="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tx1"/>
                </a:solidFill>
              </a:rPr>
              <a:t>健康</a:t>
            </a:r>
            <a:r>
              <a:rPr kumimoji="1" lang="ja-JP" altLang="en-US" sz="1600" b="1" dirty="0">
                <a:solidFill>
                  <a:schemeClr val="tx1"/>
                </a:solidFill>
              </a:rPr>
              <a:t>への関心度を高めます　～健康に関心を持ちましょう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5</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150574072"/>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学校や大学、職場等における健康教育の推進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■中、高校生におけるがん教育の外部講師活用を進めるため、府教育庁において講師リストを作成し、市町村教育委員会や府立学校へ配布しがん教育を実施。また、教員向けの研修会を教育庁と連携して実施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■大学生のヘルスリテラシー向上を目的に、大学と連携し、健康セミナーや授業等を連携して実施（「健康キャンパス・プロジェクト」６大学　阪大／府大／市大／関大／近大／桃大）</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女性のヘルスリテラシー向上</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■日々の健康づくりの実践に役立つ情報を配信するオンラインセミナー（全</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回）のうち、１回を「女性のライフステージとがん検診」をテーマに開催（「健活おおさかセミナー」）</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中小企業における「健康経営」の普及</a:t>
                      </a:r>
                      <a:r>
                        <a:rPr kumimoji="1" lang="en-US" altLang="ja-JP" sz="1200" b="1" u="none"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回オンライン開催）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レポート」取材企業８社）</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ヘルスリテラシー・健康づくりの機運醸成</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■健康アプリ「アスマイル」を活用したウォーキングイベントを府営公園等で開催（２回６か所）</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■公民連携によるオール大阪体制での健康づくり推進に向け設置する「健活おおさか推進府民会議」総会を開催し、健康づくりの取組み事例共有。「健活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」ポータルページに掲載。</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■積極的に健康づくり活動を行っている企業・団体を表彰（「健康づくりアワード」応募</a:t>
                      </a:r>
                      <a:r>
                        <a:rPr kumimoji="1" lang="en-US" altLang="ja-JP" sz="1100" b="1" baseline="0" dirty="0" smtClean="0">
                          <a:solidFill>
                            <a:schemeClr val="tx1"/>
                          </a:solidFill>
                          <a:latin typeface="+mn-ea"/>
                          <a:ea typeface="+mn-ea"/>
                        </a:rPr>
                        <a:t>52</a:t>
                      </a:r>
                      <a:r>
                        <a:rPr kumimoji="1" lang="ja-JP" altLang="en-US" sz="1100" b="1" baseline="0" dirty="0" smtClean="0">
                          <a:solidFill>
                            <a:schemeClr val="tx1"/>
                          </a:solidFill>
                          <a:latin typeface="+mn-ea"/>
                          <a:ea typeface="+mn-ea"/>
                        </a:rPr>
                        <a:t>団体、受賞</a:t>
                      </a:r>
                      <a:r>
                        <a:rPr kumimoji="1" lang="en-US" altLang="ja-JP" sz="1100" b="1" baseline="0" dirty="0" smtClean="0">
                          <a:solidFill>
                            <a:schemeClr val="tx1"/>
                          </a:solidFill>
                          <a:latin typeface="+mn-ea"/>
                          <a:ea typeface="+mn-ea"/>
                        </a:rPr>
                        <a:t>18</a:t>
                      </a:r>
                      <a:r>
                        <a:rPr kumimoji="1" lang="ja-JP" altLang="en-US" sz="1100" b="1" baseline="0" dirty="0" smtClean="0">
                          <a:solidFill>
                            <a:schemeClr val="tx1"/>
                          </a:solidFill>
                          <a:latin typeface="+mn-ea"/>
                          <a:ea typeface="+mn-ea"/>
                        </a:rPr>
                        <a:t>団</a:t>
                      </a:r>
                      <a:r>
                        <a:rPr kumimoji="1" lang="ja-JP" altLang="en-US" sz="1100" b="1" baseline="0" dirty="0" smtClean="0">
                          <a:solidFill>
                            <a:schemeClr val="accent6">
                              <a:lumMod val="75000"/>
                            </a:schemeClr>
                          </a:solidFill>
                          <a:latin typeface="+mn-ea"/>
                          <a:ea typeface="+mn-ea"/>
                        </a:rPr>
                        <a:t>体）</a:t>
                      </a:r>
                      <a:endParaRPr kumimoji="1" lang="en-US" altLang="ja-JP" sz="1100" b="1" baseline="0" dirty="0" smtClean="0">
                        <a:solidFill>
                          <a:schemeClr val="accent6">
                            <a:lumMod val="75000"/>
                          </a:schemeClr>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■健康教育（がん教育等）の充実　　　　　　　　■若い世代など健康無関心層に向けた効果的な働きかけ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■中小企業における健康経営の取組み拡大　　　　■府域における健康づくりの気運醸成</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■外部講師を活用した中学・高校生へのがん教育の充実を促進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■大学と連携し、セミナー等の開催や学生主体のプロジェクトを展開（「健康キャンパス・プロジェクト」）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■中小企業の健康経営の普及・拡大に向け、セミナー開催や取材記事配信による事例展開等を実施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■「健活おおさか推進府民会議」として、団体間の交流や事例共有を図る取組みを実施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4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がん予防につながる学習活動の充実支援事業（</a:t>
                      </a:r>
                      <a:r>
                        <a:rPr kumimoji="1" lang="en-US" altLang="ja-JP" sz="1100" baseline="0" dirty="0" smtClean="0">
                          <a:solidFill>
                            <a:schemeClr val="tx1"/>
                          </a:solidFill>
                          <a:latin typeface="+mn-ea"/>
                          <a:ea typeface="+mn-ea"/>
                        </a:rPr>
                        <a:t>410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10,347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健康づくり気運醸成事業（</a:t>
                      </a:r>
                      <a:r>
                        <a:rPr kumimoji="1" lang="en-US" altLang="ja-JP" sz="1100" baseline="0" dirty="0" smtClean="0">
                          <a:solidFill>
                            <a:schemeClr val="tx1"/>
                          </a:solidFill>
                          <a:latin typeface="+mn-ea"/>
                          <a:ea typeface="+mn-ea"/>
                        </a:rPr>
                        <a:t>13,222</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2,463</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6</a:t>
            </a:fld>
            <a:endParaRPr kumimoji="1" lang="ja-JP" altLang="en-US"/>
          </a:p>
        </p:txBody>
      </p:sp>
    </p:spTree>
    <p:extLst>
      <p:ext uri="{BB962C8B-B14F-4D97-AF65-F5344CB8AC3E}">
        <p14:creationId xmlns:p14="http://schemas.microsoft.com/office/powerpoint/2010/main" val="220029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P.49-50</a:t>
            </a:r>
            <a:endParaRPr kumimoji="1" lang="en-US" altLang="ja-JP" sz="1600" b="1" dirty="0">
              <a:solidFill>
                <a:schemeClr val="bg1"/>
              </a:solidFill>
            </a:endParaRP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a:t>
            </a:r>
            <a:r>
              <a:rPr lang="ja-JP" altLang="en-US" sz="1200" b="1" dirty="0" smtClean="0">
                <a:latin typeface="+mn-ea"/>
              </a:rPr>
              <a:t>習慣</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に実践します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231964326"/>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朝食欠食率（</a:t>
                      </a:r>
                      <a:r>
                        <a:rPr lang="en-US" altLang="ja-JP" sz="1200" b="1" dirty="0" smtClean="0">
                          <a:solidFill>
                            <a:schemeClr val="tx1"/>
                          </a:solidFill>
                          <a:effectLst/>
                          <a:latin typeface="+mn-ea"/>
                          <a:ea typeface="+mn-ea"/>
                        </a:rPr>
                        <a:t>20-30</a:t>
                      </a:r>
                      <a:r>
                        <a:rPr lang="ja-JP" altLang="en-US" sz="1200" b="1" dirty="0" smtClean="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25.2%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24.8%</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H29-R1</a:t>
                      </a:r>
                      <a:r>
                        <a:rPr lang="ja-JP" altLang="en-US" sz="1100" b="1" dirty="0" smtClean="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野菜摂取量（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269g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256g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350g</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食塩摂取量（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9.4g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9.7g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H29-R1</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8g</a:t>
                      </a:r>
                      <a:r>
                        <a:rPr lang="ja-JP" altLang="en-US" sz="1200" b="1" dirty="0" smtClean="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421284676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smtClean="0">
                          <a:solidFill>
                            <a:schemeClr val="tx1"/>
                          </a:solidFill>
                          <a:latin typeface="+mn-ea"/>
                          <a:ea typeface="+mn-ea"/>
                        </a:rPr>
                        <a:t>350g</a:t>
                      </a:r>
                      <a:r>
                        <a:rPr kumimoji="1" lang="ja-JP" altLang="en-US" sz="1200" b="1" baseline="0" dirty="0" smtClean="0">
                          <a:solidFill>
                            <a:schemeClr val="tx1"/>
                          </a:solidFill>
                          <a:latin typeface="+mn-ea"/>
                          <a:ea typeface="+mn-ea"/>
                        </a:rPr>
                        <a:t>）よりも約</a:t>
                      </a:r>
                      <a:r>
                        <a:rPr kumimoji="1" lang="en-US" altLang="ja-JP" sz="1200" b="1" baseline="0" dirty="0" smtClean="0">
                          <a:solidFill>
                            <a:schemeClr val="tx1"/>
                          </a:solidFill>
                          <a:latin typeface="+mn-ea"/>
                          <a:ea typeface="+mn-ea"/>
                        </a:rPr>
                        <a:t>80g</a:t>
                      </a:r>
                      <a:r>
                        <a:rPr kumimoji="1" lang="ja-JP" altLang="en-US" sz="1200" b="1" baseline="0" dirty="0" smtClean="0">
                          <a:solidFill>
                            <a:schemeClr val="tx1"/>
                          </a:solidFill>
                          <a:latin typeface="+mn-ea"/>
                          <a:ea typeface="+mn-ea"/>
                        </a:rPr>
                        <a:t>少なく、全国平均も下回っています。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7</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793436370"/>
              </p:ext>
            </p:extLst>
          </p:nvPr>
        </p:nvGraphicFramePr>
        <p:xfrm>
          <a:off x="477311" y="434454"/>
          <a:ext cx="8928000" cy="6053924"/>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38849">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地域における栄養相談への支援、栄養管理の質の向上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■大阪府栄養士会での子ども料理教室の開催（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■大阪府栄養士会による無料栄養相談の実施（登録栄養士数</a:t>
                      </a:r>
                      <a:r>
                        <a:rPr kumimoji="1" lang="en-US" altLang="ja-JP" sz="1100" b="1" baseline="0" dirty="0" smtClean="0">
                          <a:solidFill>
                            <a:schemeClr val="tx1"/>
                          </a:solidFill>
                          <a:latin typeface="+mn-ea"/>
                          <a:ea typeface="+mn-ea"/>
                        </a:rPr>
                        <a:t>233</a:t>
                      </a:r>
                      <a:r>
                        <a:rPr kumimoji="1" lang="ja-JP" altLang="en-US" sz="1100" b="1" baseline="0" dirty="0" smtClean="0">
                          <a:solidFill>
                            <a:schemeClr val="tx1"/>
                          </a:solidFill>
                          <a:latin typeface="+mn-ea"/>
                          <a:ea typeface="+mn-ea"/>
                        </a:rPr>
                        <a:t>名、日本栄養士会認定栄養ケア・ステーション</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団体、大阪府栄養士会登録栄養ケアチーム</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■保健所における栄養指導として、特定給食施設指導において学校・企業での</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メニュー等の提供推進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大学や企業等との連携による食生活の改善</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■大学と連携し、①大学生のヘルスリテラシーの向上を目的とした食生活の改善に関するセミナー開催や体験イベントを開催するとともに、②大学食堂及び近隣飲食店でのオリジナル</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メニューを提供（「健康キャンパス・プロジェクト」</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大学　①セミナー・体験イベント：阪大／市大／関大／桃大／近大、②</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メニュー：阪大／近大）</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■コロナ禍における「おうちごはん」の充実を図るため、食材宅配や持ち帰り宅配の分野で</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メニュー等を普及啓発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■大阪ヘルシー外食推進協議会との連携事業として、「うちのお店も健康づくり応援団の店」を対象としたヘルシーテイクアウトコンテストを開催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「食育」など食生活の改善に向けた普及啓発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■大阪府食育推進ネットワーク会議参画団体から、食に関する情報を</a:t>
                      </a:r>
                      <a:r>
                        <a:rPr kumimoji="1" lang="en-US" altLang="ja-JP" sz="1100" b="1" baseline="0" dirty="0" smtClean="0">
                          <a:solidFill>
                            <a:schemeClr val="tx1"/>
                          </a:solidFill>
                          <a:latin typeface="+mn-ea"/>
                          <a:ea typeface="+mn-ea"/>
                        </a:rPr>
                        <a:t>Facebook</a:t>
                      </a:r>
                      <a:r>
                        <a:rPr kumimoji="1" lang="ja-JP" altLang="en-US" sz="1100" b="1" baseline="0" dirty="0" smtClean="0">
                          <a:solidFill>
                            <a:schemeClr val="tx1"/>
                          </a:solidFill>
                          <a:latin typeface="+mn-ea"/>
                          <a:ea typeface="+mn-ea"/>
                        </a:rPr>
                        <a:t>等で発信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■保育所等における食事提供の参考資料として、「食事プロセスＰＤＣＡ</a:t>
                      </a:r>
                      <a:r>
                        <a:rPr kumimoji="1" lang="en-US" altLang="ja-JP" sz="1100" b="1" baseline="0" dirty="0" smtClean="0">
                          <a:solidFill>
                            <a:schemeClr val="tx1"/>
                          </a:solidFill>
                          <a:latin typeface="+mn-ea"/>
                          <a:ea typeface="+mn-ea"/>
                        </a:rPr>
                        <a:t>2020</a:t>
                      </a:r>
                      <a:r>
                        <a:rPr kumimoji="1" lang="ja-JP" altLang="en-US" sz="1100" b="1" baseline="0" dirty="0" smtClean="0">
                          <a:solidFill>
                            <a:schemeClr val="tx1"/>
                          </a:solidFill>
                          <a:latin typeface="+mn-ea"/>
                          <a:ea typeface="+mn-ea"/>
                        </a:rPr>
                        <a:t>年版」の普及・啓発</a:t>
                      </a:r>
                    </a:p>
                    <a:p>
                      <a:pPr marL="174625" indent="-174625">
                        <a:lnSpc>
                          <a:spcPct val="100000"/>
                        </a:lnSpc>
                      </a:pPr>
                      <a:r>
                        <a:rPr kumimoji="1" lang="ja-JP" altLang="en-US" sz="1100" b="1" baseline="0" dirty="0" smtClean="0">
                          <a:solidFill>
                            <a:schemeClr val="tx1"/>
                          </a:solidFill>
                          <a:latin typeface="+mn-ea"/>
                          <a:ea typeface="+mn-ea"/>
                        </a:rPr>
                        <a:t>■大阪府給食会作成の食に関する指導実践集を府内小中義務教育学校及び支援学校に配布</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■「うちのお店も健康づくり応援団の店」協力店に対して、掲示物等の情報発信ツールを提供</a:t>
                      </a:r>
                    </a:p>
                    <a:p>
                      <a:pPr marL="174625" indent="-174625">
                        <a:lnSpc>
                          <a:spcPct val="100000"/>
                        </a:lnSpc>
                      </a:pPr>
                      <a:r>
                        <a:rPr kumimoji="1" lang="ja-JP" altLang="en-US" sz="1100" b="1" baseline="0" dirty="0" smtClean="0">
                          <a:solidFill>
                            <a:schemeClr val="tx1"/>
                          </a:solidFill>
                          <a:latin typeface="+mn-ea"/>
                          <a:ea typeface="+mn-ea"/>
                        </a:rPr>
                        <a:t>■大阪いずみ市民生協機関紙において、</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の基準に合ったレシピを掲載</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ロゴマーク使用承認数の増加、「</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」及び「うちのお店も健康づくり応援団の店」の認知度向上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■若い世代等に向けた食生活の改善に関する重要性の</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拡大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■飲食店主等の健康・栄養への関心向上　■コロナ禍での効果的・効率的な食環境整備</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■大阪府栄養士会と連携し、栄養ケアを担う人材の資質向上、推進体制の構築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■大学で食生活の改善に関するセミナー開催等の啓発を実施（「健康キャンパス・プロジェクト」）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■大阪ヘルシー外食推進協議会、連携協定企業等と連携した啓発事業の展開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■大阪府食育推進ネットワーク会議を中心とした事業実施、参画団体の連携・協働した取組みの推進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■府ホームページのほか、保健所、関係団体からの情報発信</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4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健康・栄養対策費（</a:t>
                      </a:r>
                      <a:r>
                        <a:rPr kumimoji="1" lang="en-US" altLang="ja-JP" sz="1100" baseline="0" dirty="0" smtClean="0">
                          <a:solidFill>
                            <a:schemeClr val="tx1"/>
                          </a:solidFill>
                          <a:latin typeface="+mn-ea"/>
                          <a:ea typeface="+mn-ea"/>
                        </a:rPr>
                        <a:t>5,869</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2,463</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8</a:t>
            </a:fld>
            <a:endParaRPr kumimoji="1" lang="ja-JP" altLang="en-US"/>
          </a:p>
        </p:txBody>
      </p:sp>
    </p:spTree>
    <p:extLst>
      <p:ext uri="{BB962C8B-B14F-4D97-AF65-F5344CB8AC3E}">
        <p14:creationId xmlns:p14="http://schemas.microsoft.com/office/powerpoint/2010/main" val="1122936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P.51-52</a:t>
            </a:r>
            <a:endParaRPr kumimoji="1" lang="en-US" altLang="ja-JP" sz="1600" b="1" dirty="0">
              <a:solidFill>
                <a:schemeClr val="bg1"/>
              </a:solidFill>
            </a:endParaRP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a:t>
            </a:r>
            <a:r>
              <a:rPr lang="ja-JP" altLang="en-US" sz="1200" b="1" dirty="0" smtClean="0">
                <a:latin typeface="+mn-ea"/>
              </a:rPr>
              <a:t>取り組みます。</a:t>
            </a:r>
            <a:endParaRPr lang="ja-JP" altLang="en-US" sz="1200" b="1" dirty="0">
              <a:latin typeface="+mn-ea"/>
            </a:endParaRP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052241836"/>
              </p:ext>
            </p:extLst>
          </p:nvPr>
        </p:nvGraphicFramePr>
        <p:xfrm>
          <a:off x="532234" y="3489217"/>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R2</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日常生活における歩数（男性</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7,524</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/6,579</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7,790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/6,391</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H29-R1</a:t>
                      </a:r>
                      <a:r>
                        <a:rPr lang="ja-JP" altLang="en-US" sz="12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9,000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/8,000</a:t>
                      </a:r>
                      <a:r>
                        <a:rPr lang="ja-JP" altLang="en-US" sz="1200" b="1" dirty="0" smtClean="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a:t>
            </a:r>
            <a:r>
              <a:rPr lang="ja-JP" altLang="en-US" sz="1100" dirty="0" smtClean="0">
                <a:latin typeface="+mn-ea"/>
              </a:rPr>
              <a:t>者</a:t>
            </a:r>
            <a:endParaRPr lang="ja-JP" altLang="en-US" sz="1100" dirty="0">
              <a:latin typeface="+mn-ea"/>
            </a:endParaRPr>
          </a:p>
        </p:txBody>
      </p:sp>
      <p:graphicFrame>
        <p:nvGraphicFramePr>
          <p:cNvPr id="29" name="表 28"/>
          <p:cNvGraphicFramePr>
            <a:graphicFrameLocks noGrp="1"/>
          </p:cNvGraphicFramePr>
          <p:nvPr>
            <p:extLst>
              <p:ext uri="{D42A27DB-BD31-4B8C-83A1-F6EECF244321}">
                <p14:modId xmlns:p14="http://schemas.microsoft.com/office/powerpoint/2010/main" val="398766519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日の歩数の平均値は、男女ともに全国よりも多くなっています。また、週</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回以上、</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分以上身体を動かしている府民は約</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割に上りますが、年代別でみると、</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歳代が低い状況にあります。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9</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10901</Words>
  <Application>Microsoft Office PowerPoint</Application>
  <PresentationFormat>A4 210 x 297 mm</PresentationFormat>
  <Paragraphs>1014</Paragraphs>
  <Slides>32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32</vt:i4>
      </vt:variant>
    </vt:vector>
  </HeadingPairs>
  <TitlesOfParts>
    <vt:vector size="42" baseType="lpstr">
      <vt:lpstr>HG丸ｺﾞｼｯｸM-PRO</vt: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2022-03-31T06:53:18Z</dcterms:created>
  <dcterms:modified xsi:type="dcterms:W3CDTF">2022-03-31T06:53:23Z</dcterms:modified>
</cp:coreProperties>
</file>