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63" r:id="rId2"/>
    <p:sldId id="262"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74747"/>
    <a:srgbClr val="33CCFF"/>
    <a:srgbClr val="CC99FF"/>
    <a:srgbClr val="800080"/>
    <a:srgbClr val="76AB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1" autoAdjust="0"/>
    <p:restoredTop sz="94660"/>
  </p:normalViewPr>
  <p:slideViewPr>
    <p:cSldViewPr snapToGrid="0">
      <p:cViewPr varScale="1">
        <p:scale>
          <a:sx n="71" d="100"/>
          <a:sy n="71" d="100"/>
        </p:scale>
        <p:origin x="14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8E1E2013-6FE4-4950-80EC-A385F7CB197A}" type="datetimeFigureOut">
              <a:rPr kumimoji="1" lang="ja-JP" altLang="en-US" smtClean="0"/>
              <a:t>2022/3/31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CC2F1CE-0C7F-4BED-92D5-9F333A6498CF}" type="slidenum">
              <a:rPr kumimoji="1" lang="ja-JP" altLang="en-US" smtClean="0"/>
              <a:t>‹#›</a:t>
            </a:fld>
            <a:endParaRPr kumimoji="1" lang="ja-JP" altLang="en-US"/>
          </a:p>
        </p:txBody>
      </p:sp>
    </p:spTree>
    <p:extLst>
      <p:ext uri="{BB962C8B-B14F-4D97-AF65-F5344CB8AC3E}">
        <p14:creationId xmlns:p14="http://schemas.microsoft.com/office/powerpoint/2010/main" val="34796141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18650DA6-7688-4869-BD8D-6CD616968F6B}" type="datetime1">
              <a:rPr kumimoji="1" lang="ja-JP" altLang="en-US" smtClean="0"/>
              <a:t>2022/3/31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Slide Number Placeholder 3"/>
          <p:cNvSpPr>
            <a:spLocks noGrp="1"/>
          </p:cNvSpPr>
          <p:nvPr>
            <p:ph type="sldNum" sz="quarter" idx="12"/>
          </p:nvPr>
        </p:nvSpPr>
        <p:spPr>
          <a:xfrm>
            <a:off x="7645825" y="6464640"/>
            <a:ext cx="2228850" cy="365125"/>
          </a:xfrm>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2096652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BF24F-7F24-4D54-8E2C-B0AA98E2A77E}" type="datetime1">
              <a:rPr kumimoji="1" lang="ja-JP" altLang="en-US" smtClean="0"/>
              <a:t>2022/3/31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D1D0668-0C6C-4C7F-AAAF-C0078F4BF5F6}" type="slidenum">
              <a:rPr kumimoji="1" lang="ja-JP" altLang="en-US" smtClean="0"/>
              <a:t>‹#›</a:t>
            </a:fld>
            <a:endParaRPr kumimoji="1" lang="ja-JP" altLang="en-US"/>
          </a:p>
        </p:txBody>
      </p:sp>
    </p:spTree>
    <p:extLst>
      <p:ext uri="{BB962C8B-B14F-4D97-AF65-F5344CB8AC3E}">
        <p14:creationId xmlns:p14="http://schemas.microsoft.com/office/powerpoint/2010/main" val="42657118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139277-B126-40B3-B404-D4F042008226}" type="datetime1">
              <a:rPr kumimoji="1" lang="ja-JP" altLang="en-US" smtClean="0"/>
              <a:t>2022/3/31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645825" y="6464640"/>
            <a:ext cx="2228850" cy="365125"/>
          </a:xfrm>
          <a:prstGeom prst="rect">
            <a:avLst/>
          </a:prstGeom>
        </p:spPr>
        <p:txBody>
          <a:bodyPr vert="horz" lIns="91440" tIns="45720" rIns="91440" bIns="45720" rtlCol="0" anchor="ctr"/>
          <a:lstStyle>
            <a:lvl1pPr algn="r">
              <a:defRPr sz="1200">
                <a:solidFill>
                  <a:srgbClr val="474747"/>
                </a:solidFill>
              </a:defRPr>
            </a:lvl1pPr>
          </a:lstStyle>
          <a:p>
            <a:fld id="{4D1D0668-0C6C-4C7F-AAAF-C0078F4BF5F6}" type="slidenum">
              <a:rPr kumimoji="1" lang="ja-JP" altLang="en-US" smtClean="0"/>
              <a:pPr/>
              <a:t>‹#›</a:t>
            </a:fld>
            <a:endParaRPr kumimoji="1" lang="ja-JP" altLang="en-US"/>
          </a:p>
        </p:txBody>
      </p:sp>
    </p:spTree>
    <p:extLst>
      <p:ext uri="{BB962C8B-B14F-4D97-AF65-F5344CB8AC3E}">
        <p14:creationId xmlns:p14="http://schemas.microsoft.com/office/powerpoint/2010/main" val="3963658565"/>
      </p:ext>
    </p:extLst>
  </p:cSld>
  <p:clrMap bg1="lt1" tx1="dk1" bg2="lt2" tx2="dk2" accent1="accent1" accent2="accent2" accent3="accent3" accent4="accent4" accent5="accent5" accent6="accent6" hlink="hlink" folHlink="folHlink"/>
  <p:sldLayoutIdLst>
    <p:sldLayoutId id="2147483661" r:id="rId1"/>
    <p:sldLayoutId id="2147483667"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p:cNvSpPr txBox="1"/>
          <p:nvPr/>
        </p:nvSpPr>
        <p:spPr>
          <a:xfrm>
            <a:off x="719812" y="3741191"/>
            <a:ext cx="5184000" cy="86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108000" tIns="72000" rIns="72000" bIns="72000" rtlCol="0" anchor="ctr">
            <a:noAutofit/>
          </a:bodyPr>
          <a:lstStyle/>
          <a:p>
            <a:r>
              <a:rPr lang="ja-JP" altLang="en-US" sz="1200" dirty="0" smtClean="0">
                <a:latin typeface="ＭＳ ゴシック" panose="020B0609070205080204" pitchFamily="49" charset="-128"/>
                <a:ea typeface="ＭＳ ゴシック" panose="020B0609070205080204" pitchFamily="49" charset="-128"/>
              </a:rPr>
              <a:t>健康</a:t>
            </a:r>
            <a:r>
              <a:rPr lang="ja-JP" altLang="en-US" sz="1200" dirty="0">
                <a:latin typeface="ＭＳ ゴシック" panose="020B0609070205080204" pitchFamily="49" charset="-128"/>
                <a:ea typeface="ＭＳ ゴシック" panose="020B0609070205080204" pitchFamily="49" charset="-128"/>
              </a:rPr>
              <a:t>を</a:t>
            </a:r>
            <a:r>
              <a:rPr lang="ja-JP" altLang="en-US" sz="1200" dirty="0" smtClean="0">
                <a:latin typeface="ＭＳ ゴシック" panose="020B0609070205080204" pitchFamily="49" charset="-128"/>
                <a:ea typeface="ＭＳ ゴシック" panose="020B0609070205080204" pitchFamily="49" charset="-128"/>
              </a:rPr>
              <a:t>取り巻く</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状況</a:t>
            </a:r>
            <a:r>
              <a:rPr lang="ja-JP" altLang="en-US" sz="1200" dirty="0">
                <a:latin typeface="ＭＳ ゴシック" panose="020B0609070205080204" pitchFamily="49" charset="-128"/>
                <a:ea typeface="ＭＳ ゴシック" panose="020B0609070205080204" pitchFamily="49" charset="-128"/>
              </a:rPr>
              <a:t>の変化</a:t>
            </a:r>
          </a:p>
        </p:txBody>
      </p:sp>
      <p:sp>
        <p:nvSpPr>
          <p:cNvPr id="4" name="正方形/長方形 3"/>
          <p:cNvSpPr/>
          <p:nvPr/>
        </p:nvSpPr>
        <p:spPr>
          <a:xfrm>
            <a:off x="1215806" y="342236"/>
            <a:ext cx="7200000" cy="432000"/>
          </a:xfrm>
          <a:prstGeom prst="rect">
            <a:avLst/>
          </a:prstGeom>
          <a:ln w="25400" cmpd="dbl">
            <a:solidFill>
              <a:schemeClr val="tx1"/>
            </a:solidFill>
          </a:ln>
        </p:spPr>
        <p:style>
          <a:lnRef idx="2">
            <a:schemeClr val="accent6"/>
          </a:lnRef>
          <a:fillRef idx="1">
            <a:schemeClr val="lt1"/>
          </a:fillRef>
          <a:effectRef idx="0">
            <a:schemeClr val="accent6"/>
          </a:effectRef>
          <a:fontRef idx="minor">
            <a:schemeClr val="dk1"/>
          </a:fontRef>
        </p:style>
        <p:txBody>
          <a:bodyPr lIns="72000" tIns="36000" rIns="72000" bIns="36000" rtlCol="0" anchor="ctr"/>
          <a:lstStyle/>
          <a:p>
            <a:pPr algn="ctr"/>
            <a:r>
              <a:rPr lang="ja-JP" altLang="en-US" b="1" dirty="0" smtClean="0">
                <a:latin typeface="Meiryo UI" panose="020B0604030504040204" pitchFamily="50" charset="-128"/>
                <a:ea typeface="Meiryo UI" panose="020B0604030504040204" pitchFamily="50" charset="-128"/>
              </a:rPr>
              <a:t>第</a:t>
            </a:r>
            <a:r>
              <a:rPr lang="ja-JP" altLang="en-US" b="1" dirty="0">
                <a:latin typeface="Meiryo UI" panose="020B0604030504040204" pitchFamily="50" charset="-128"/>
                <a:ea typeface="Meiryo UI" panose="020B0604030504040204" pitchFamily="50" charset="-128"/>
              </a:rPr>
              <a:t>３</a:t>
            </a:r>
            <a:r>
              <a:rPr lang="ja-JP" altLang="en-US" b="1" dirty="0" smtClean="0">
                <a:latin typeface="Meiryo UI" panose="020B0604030504040204" pitchFamily="50" charset="-128"/>
                <a:ea typeface="Meiryo UI" panose="020B0604030504040204" pitchFamily="50" charset="-128"/>
              </a:rPr>
              <a:t>次大阪府健康増進計画</a:t>
            </a:r>
            <a:r>
              <a:rPr lang="ja-JP" altLang="en-US" b="1" dirty="0">
                <a:latin typeface="Meiryo UI" panose="020B0604030504040204" pitchFamily="50" charset="-128"/>
                <a:ea typeface="Meiryo UI" panose="020B0604030504040204" pitchFamily="50" charset="-128"/>
              </a:rPr>
              <a:t>における中間点検・見直しについて</a:t>
            </a:r>
          </a:p>
        </p:txBody>
      </p:sp>
      <p:sp>
        <p:nvSpPr>
          <p:cNvPr id="5" name="テキスト ボックス 4"/>
          <p:cNvSpPr txBox="1"/>
          <p:nvPr/>
        </p:nvSpPr>
        <p:spPr>
          <a:xfrm>
            <a:off x="551721" y="1161112"/>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計画における規定</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6" name="テキスト ボックス 5"/>
          <p:cNvSpPr txBox="1"/>
          <p:nvPr/>
        </p:nvSpPr>
        <p:spPr>
          <a:xfrm>
            <a:off x="8656320" y="54101"/>
            <a:ext cx="1201641" cy="280924"/>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wrap="none" lIns="36000" tIns="36000" rIns="36000" bIns="36000" rtlCol="0" anchor="ctr">
            <a:noAutofit/>
          </a:bodyPr>
          <a:lstStyle/>
          <a:p>
            <a:pPr algn="ctr"/>
            <a:r>
              <a:rPr kumimoji="0" lang="ja-JP" altLang="en-US" sz="1400" kern="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参考資料２</a:t>
            </a:r>
            <a:endParaRPr kumimoji="0" lang="ja-JP" altLang="en-US" sz="1400" kern="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494571" y="1461144"/>
            <a:ext cx="5904000" cy="504000"/>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第３次大阪府健康増進計画（平成</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年度～令和</a:t>
            </a:r>
            <a:r>
              <a:rPr lang="en-US" altLang="ja-JP" sz="1200" dirty="0" smtClean="0">
                <a:latin typeface="ＭＳ ゴシック" panose="020B0609070205080204" pitchFamily="49" charset="-128"/>
                <a:ea typeface="ＭＳ ゴシック" panose="020B0609070205080204" pitchFamily="49" charset="-128"/>
              </a:rPr>
              <a:t>5</a:t>
            </a:r>
            <a:r>
              <a:rPr lang="ja-JP" altLang="en-US" sz="1200" dirty="0" smtClean="0">
                <a:latin typeface="ＭＳ ゴシック" panose="020B0609070205080204" pitchFamily="49" charset="-128"/>
                <a:ea typeface="ＭＳ ゴシック" panose="020B0609070205080204" pitchFamily="49" charset="-128"/>
              </a:rPr>
              <a:t>年度）の中間年となる</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令和</a:t>
            </a:r>
            <a:r>
              <a:rPr lang="ja-JP" altLang="en-US" sz="1200" dirty="0">
                <a:latin typeface="ＭＳ ゴシック" panose="020B0609070205080204" pitchFamily="49" charset="-128"/>
                <a:ea typeface="ＭＳ ゴシック" panose="020B0609070205080204" pitchFamily="49" charset="-128"/>
              </a:rPr>
              <a:t>２</a:t>
            </a:r>
            <a:r>
              <a:rPr lang="ja-JP" altLang="en-US" sz="1200" dirty="0" smtClean="0">
                <a:latin typeface="ＭＳ ゴシック" panose="020B0609070205080204" pitchFamily="49" charset="-128"/>
                <a:ea typeface="ＭＳ ゴシック" panose="020B0609070205080204" pitchFamily="49" charset="-128"/>
              </a:rPr>
              <a:t>年度に、社会・経済情勢等を</a:t>
            </a:r>
            <a:r>
              <a:rPr lang="ja-JP" altLang="en-US" sz="1200" dirty="0">
                <a:latin typeface="ＭＳ ゴシック" panose="020B0609070205080204" pitchFamily="49" charset="-128"/>
                <a:ea typeface="ＭＳ ゴシック" panose="020B0609070205080204" pitchFamily="49" charset="-128"/>
              </a:rPr>
              <a:t>踏まえ</a:t>
            </a:r>
            <a:r>
              <a:rPr lang="ja-JP" altLang="en-US" sz="1200" dirty="0" smtClean="0">
                <a:latin typeface="ＭＳ ゴシック" panose="020B0609070205080204" pitchFamily="49" charset="-128"/>
                <a:ea typeface="ＭＳ ゴシック" panose="020B0609070205080204" pitchFamily="49" charset="-128"/>
              </a:rPr>
              <a:t>、点検</a:t>
            </a:r>
            <a:r>
              <a:rPr lang="ja-JP" altLang="en-US" sz="1200" dirty="0">
                <a:latin typeface="ＭＳ ゴシック" panose="020B0609070205080204" pitchFamily="49" charset="-128"/>
                <a:ea typeface="ＭＳ ゴシック" panose="020B0609070205080204" pitchFamily="49" charset="-128"/>
              </a:rPr>
              <a:t>・見直しを</a:t>
            </a:r>
            <a:r>
              <a:rPr lang="ja-JP" altLang="en-US" sz="1200" dirty="0" smtClean="0">
                <a:latin typeface="ＭＳ ゴシック" panose="020B0609070205080204" pitchFamily="49" charset="-128"/>
                <a:ea typeface="ＭＳ ゴシック" panose="020B0609070205080204" pitchFamily="49" charset="-128"/>
              </a:rPr>
              <a:t>実施</a:t>
            </a:r>
            <a:endParaRPr lang="en-US" altLang="ja-JP" sz="1200" dirty="0">
              <a:latin typeface="ＭＳ ゴシック" panose="020B0609070205080204" pitchFamily="49" charset="-128"/>
              <a:ea typeface="ＭＳ ゴシック" panose="020B0609070205080204" pitchFamily="49" charset="-128"/>
            </a:endParaRPr>
          </a:p>
        </p:txBody>
      </p:sp>
      <p:sp>
        <p:nvSpPr>
          <p:cNvPr id="15" name="テキスト ボックス 14"/>
          <p:cNvSpPr txBox="1"/>
          <p:nvPr/>
        </p:nvSpPr>
        <p:spPr>
          <a:xfrm>
            <a:off x="2004555" y="3848448"/>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a:latin typeface="ＭＳ Ｐゴシック" panose="020B0600070205080204" pitchFamily="50" charset="-128"/>
                <a:ea typeface="ＭＳ Ｐゴシック" panose="020B0600070205080204" pitchFamily="50" charset="-128"/>
              </a:rPr>
              <a:t>社会・経済情勢等</a:t>
            </a:r>
          </a:p>
        </p:txBody>
      </p:sp>
      <p:sp>
        <p:nvSpPr>
          <p:cNvPr id="16" name="テキスト ボックス 15"/>
          <p:cNvSpPr txBox="1"/>
          <p:nvPr/>
        </p:nvSpPr>
        <p:spPr>
          <a:xfrm>
            <a:off x="2004555" y="4209982"/>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a:latin typeface="ＭＳ Ｐゴシック" panose="020B0600070205080204" pitchFamily="50" charset="-128"/>
                <a:ea typeface="ＭＳ Ｐゴシック" panose="020B0600070205080204" pitchFamily="50" charset="-128"/>
              </a:rPr>
              <a:t>法令や国の計画等の改定</a:t>
            </a:r>
          </a:p>
        </p:txBody>
      </p:sp>
      <p:sp>
        <p:nvSpPr>
          <p:cNvPr id="17" name="テキスト ボックス 16"/>
          <p:cNvSpPr txBox="1"/>
          <p:nvPr/>
        </p:nvSpPr>
        <p:spPr>
          <a:xfrm>
            <a:off x="3947013" y="3848448"/>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Ｐゴシック" panose="020B0600070205080204" pitchFamily="50" charset="-128"/>
                <a:ea typeface="ＭＳ Ｐゴシック" panose="020B0600070205080204" pitchFamily="50" charset="-128"/>
              </a:rPr>
              <a:t>「健康日本２１」中間評価</a:t>
            </a:r>
            <a:endParaRPr lang="ja-JP" altLang="en-US" sz="1200" dirty="0">
              <a:latin typeface="ＭＳ Ｐゴシック" panose="020B0600070205080204" pitchFamily="50" charset="-128"/>
              <a:ea typeface="ＭＳ Ｐゴシック" panose="020B0600070205080204" pitchFamily="50" charset="-128"/>
            </a:endParaRPr>
          </a:p>
        </p:txBody>
      </p:sp>
      <p:sp>
        <p:nvSpPr>
          <p:cNvPr id="19" name="テキスト ボックス 18"/>
          <p:cNvSpPr txBox="1"/>
          <p:nvPr/>
        </p:nvSpPr>
        <p:spPr>
          <a:xfrm>
            <a:off x="719813" y="4736251"/>
            <a:ext cx="2520000" cy="50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健康指標及び数値目標の</a:t>
            </a:r>
            <a:endParaRPr lang="en-US" altLang="ja-JP" sz="1200" dirty="0" smtClean="0">
              <a:latin typeface="ＭＳ ゴシック" panose="020B0609070205080204" pitchFamily="49" charset="-128"/>
              <a:ea typeface="ＭＳ ゴシック" panose="020B0609070205080204" pitchFamily="49" charset="-128"/>
            </a:endParaRPr>
          </a:p>
          <a:p>
            <a:pPr algn="ctr"/>
            <a:r>
              <a:rPr lang="ja-JP" altLang="en-US" sz="1200" dirty="0" smtClean="0">
                <a:latin typeface="ＭＳ ゴシック" panose="020B0609070205080204" pitchFamily="49" charset="-128"/>
                <a:ea typeface="ＭＳ ゴシック" panose="020B0609070205080204" pitchFamily="49" charset="-128"/>
              </a:rPr>
              <a:t>達成状況</a:t>
            </a:r>
            <a:endParaRPr lang="ja-JP" altLang="en-US" sz="1200" dirty="0">
              <a:latin typeface="ＭＳ ゴシック" panose="020B0609070205080204" pitchFamily="49" charset="-128"/>
              <a:ea typeface="ＭＳ ゴシック" panose="020B0609070205080204" pitchFamily="49" charset="-128"/>
            </a:endParaRPr>
          </a:p>
        </p:txBody>
      </p:sp>
      <p:sp>
        <p:nvSpPr>
          <p:cNvPr id="20" name="テキスト ボックス 19"/>
          <p:cNvSpPr txBox="1"/>
          <p:nvPr/>
        </p:nvSpPr>
        <p:spPr>
          <a:xfrm>
            <a:off x="3383812" y="4736251"/>
            <a:ext cx="2520000" cy="504000"/>
          </a:xfrm>
          <a:prstGeom prst="roundRect">
            <a:avLst>
              <a:gd name="adj" fmla="val 0"/>
            </a:avLst>
          </a:prstGeom>
          <a:solidFill>
            <a:schemeClr val="accent1">
              <a:lumMod val="40000"/>
              <a:lumOff val="60000"/>
            </a:schemeClr>
          </a:solidFill>
          <a:ln w="12700" cmpd="sng">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健康づくりの取組みの</a:t>
            </a:r>
            <a:endParaRPr lang="en-US" altLang="ja-JP" sz="1200" dirty="0" smtClean="0">
              <a:latin typeface="ＭＳ ゴシック" panose="020B0609070205080204" pitchFamily="49" charset="-128"/>
              <a:ea typeface="ＭＳ ゴシック" panose="020B0609070205080204" pitchFamily="49" charset="-128"/>
            </a:endParaRPr>
          </a:p>
          <a:p>
            <a:pPr algn="ctr"/>
            <a:r>
              <a:rPr lang="ja-JP" altLang="en-US" sz="1200" dirty="0" smtClean="0">
                <a:latin typeface="ＭＳ ゴシック" panose="020B0609070205080204" pitchFamily="49" charset="-128"/>
                <a:ea typeface="ＭＳ ゴシック" panose="020B0609070205080204" pitchFamily="49" charset="-128"/>
              </a:rPr>
              <a:t>進捗状況</a:t>
            </a:r>
            <a:endParaRPr lang="ja-JP" altLang="en-US" sz="1200" dirty="0">
              <a:latin typeface="ＭＳ ゴシック" panose="020B0609070205080204" pitchFamily="49" charset="-128"/>
              <a:ea typeface="ＭＳ ゴシック" panose="020B0609070205080204" pitchFamily="49" charset="-128"/>
            </a:endParaRPr>
          </a:p>
        </p:txBody>
      </p:sp>
      <p:sp>
        <p:nvSpPr>
          <p:cNvPr id="21" name="テキスト ボックス 20"/>
          <p:cNvSpPr txBox="1"/>
          <p:nvPr/>
        </p:nvSpPr>
        <p:spPr>
          <a:xfrm>
            <a:off x="6519571" y="3880746"/>
            <a:ext cx="360000" cy="1224000"/>
          </a:xfrm>
          <a:prstGeom prst="rect">
            <a:avLst/>
          </a:prstGeom>
          <a:solidFill>
            <a:schemeClr val="accent1">
              <a:lumMod val="40000"/>
              <a:lumOff val="60000"/>
            </a:schemeClr>
          </a:solidFill>
          <a:ln w="12700" cmpd="sng">
            <a:noFill/>
          </a:ln>
        </p:spPr>
        <p:txBody>
          <a:bodyPr vert="eaVert"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点検・見直し</a:t>
            </a:r>
            <a:endParaRPr lang="ja-JP" altLang="en-US" sz="1200" dirty="0">
              <a:latin typeface="ＭＳ ゴシック" panose="020B0609070205080204" pitchFamily="49" charset="-128"/>
              <a:ea typeface="ＭＳ ゴシック" panose="020B0609070205080204" pitchFamily="49" charset="-128"/>
            </a:endParaRPr>
          </a:p>
        </p:txBody>
      </p:sp>
      <p:sp>
        <p:nvSpPr>
          <p:cNvPr id="22" name="テキスト ボックス 21"/>
          <p:cNvSpPr txBox="1"/>
          <p:nvPr/>
        </p:nvSpPr>
        <p:spPr>
          <a:xfrm>
            <a:off x="7353001" y="4240746"/>
            <a:ext cx="1872000" cy="504000"/>
          </a:xfrm>
          <a:prstGeom prst="roundRect">
            <a:avLst>
              <a:gd name="adj" fmla="val 0"/>
            </a:avLst>
          </a:prstGeom>
          <a:solidFill>
            <a:schemeClr val="accent1">
              <a:lumMod val="40000"/>
              <a:lumOff val="60000"/>
            </a:schemeClr>
          </a:solidFill>
          <a:ln w="25400" cmpd="dbl">
            <a:solidFill>
              <a:schemeClr val="accent1">
                <a:lumMod val="75000"/>
              </a:schemeClr>
            </a:solidFill>
          </a:ln>
        </p:spPr>
        <p:txBody>
          <a:bodyPr vert="horz" wrap="none" lIns="72000" tIns="72000" rIns="72000" bIns="72000" rtlCol="0" anchor="ctr">
            <a:noAutofit/>
          </a:bodyPr>
          <a:lstStyle/>
          <a:p>
            <a:pPr algn="ctr"/>
            <a:r>
              <a:rPr lang="ja-JP" altLang="en-US" sz="1200" dirty="0" smtClean="0">
                <a:latin typeface="ＭＳ ゴシック" panose="020B0609070205080204" pitchFamily="49" charset="-128"/>
                <a:ea typeface="ＭＳ ゴシック" panose="020B0609070205080204" pitchFamily="49" charset="-128"/>
              </a:rPr>
              <a:t>令和</a:t>
            </a:r>
            <a:r>
              <a:rPr lang="ja-JP" altLang="en-US" sz="1200" strike="sngStrike" dirty="0" smtClean="0">
                <a:latin typeface="ＭＳ ゴシック" panose="020B0609070205080204" pitchFamily="49" charset="-128"/>
                <a:ea typeface="ＭＳ ゴシック" panose="020B0609070205080204" pitchFamily="49" charset="-128"/>
              </a:rPr>
              <a:t>２年度</a:t>
            </a:r>
            <a:r>
              <a:rPr lang="ja-JP" altLang="en-US" sz="1200" dirty="0" smtClean="0">
                <a:solidFill>
                  <a:srgbClr val="FF0000"/>
                </a:solidFill>
                <a:latin typeface="ＭＳ ゴシック" panose="020B0609070205080204" pitchFamily="49" charset="-128"/>
                <a:ea typeface="ＭＳ ゴシック" panose="020B0609070205080204" pitchFamily="49" charset="-128"/>
              </a:rPr>
              <a:t>３年度</a:t>
            </a:r>
            <a:endParaRPr lang="en-US" altLang="ja-JP" sz="1200" dirty="0" smtClean="0">
              <a:solidFill>
                <a:srgbClr val="FF0000"/>
              </a:solidFill>
              <a:latin typeface="ＭＳ ゴシック" panose="020B0609070205080204" pitchFamily="49" charset="-128"/>
              <a:ea typeface="ＭＳ ゴシック" panose="020B0609070205080204" pitchFamily="49" charset="-128"/>
            </a:endParaRPr>
          </a:p>
          <a:p>
            <a:pPr algn="ctr"/>
            <a:r>
              <a:rPr lang="ja-JP" altLang="en-US" sz="1200" dirty="0" smtClean="0">
                <a:latin typeface="ＭＳ ゴシック" panose="020B0609070205080204" pitchFamily="49" charset="-128"/>
                <a:ea typeface="ＭＳ ゴシック" panose="020B0609070205080204" pitchFamily="49" charset="-128"/>
              </a:rPr>
              <a:t>地域職域連携推進協議会</a:t>
            </a:r>
            <a:endParaRPr lang="ja-JP" altLang="en-US" sz="1200" dirty="0">
              <a:latin typeface="ＭＳ ゴシック" panose="020B0609070205080204" pitchFamily="49" charset="-128"/>
              <a:ea typeface="ＭＳ ゴシック" panose="020B0609070205080204" pitchFamily="49" charset="-128"/>
            </a:endParaRPr>
          </a:p>
        </p:txBody>
      </p:sp>
      <p:sp>
        <p:nvSpPr>
          <p:cNvPr id="23" name="テキスト ボックス 22"/>
          <p:cNvSpPr txBox="1"/>
          <p:nvPr/>
        </p:nvSpPr>
        <p:spPr>
          <a:xfrm>
            <a:off x="3947013" y="4209982"/>
            <a:ext cx="1872000" cy="288000"/>
          </a:xfrm>
          <a:prstGeom prst="roundRect">
            <a:avLst/>
          </a:prstGeom>
          <a:solidFill>
            <a:schemeClr val="accent1">
              <a:lumMod val="20000"/>
              <a:lumOff val="80000"/>
            </a:schemeClr>
          </a:solidFill>
          <a:ln w="6350">
            <a:solidFill>
              <a:schemeClr val="accent1">
                <a:lumMod val="75000"/>
              </a:schemeClr>
            </a:solidFill>
          </a:ln>
        </p:spPr>
        <p:txBody>
          <a:bodyPr wrap="none" lIns="72000" tIns="72000" rIns="72000" bIns="72000" rtlCol="0" anchor="ctr">
            <a:noAutofit/>
          </a:bodyPr>
          <a:lstStyle/>
          <a:p>
            <a:pPr algn="ctr"/>
            <a:r>
              <a:rPr lang="ja-JP" altLang="en-US" sz="1200" dirty="0" smtClean="0">
                <a:latin typeface="ＭＳ Ｐゴシック" panose="020B0600070205080204" pitchFamily="50" charset="-128"/>
                <a:ea typeface="ＭＳ Ｐゴシック" panose="020B0600070205080204" pitchFamily="50" charset="-128"/>
              </a:rPr>
              <a:t>その他状況の変化等</a:t>
            </a:r>
            <a:endParaRPr lang="ja-JP" altLang="en-US" sz="1200" dirty="0">
              <a:latin typeface="ＭＳ Ｐゴシック" panose="020B0600070205080204" pitchFamily="50" charset="-128"/>
              <a:ea typeface="ＭＳ Ｐゴシック" panose="020B0600070205080204" pitchFamily="50" charset="-128"/>
            </a:endParaRPr>
          </a:p>
        </p:txBody>
      </p:sp>
      <p:sp>
        <p:nvSpPr>
          <p:cNvPr id="3" name="右中かっこ 2"/>
          <p:cNvSpPr/>
          <p:nvPr/>
        </p:nvSpPr>
        <p:spPr>
          <a:xfrm>
            <a:off x="6024332" y="3811092"/>
            <a:ext cx="360000" cy="1368000"/>
          </a:xfrm>
          <a:prstGeom prst="rightBrace">
            <a:avLst>
              <a:gd name="adj1" fmla="val 20528"/>
              <a:gd name="adj2" fmla="val 50000"/>
            </a:avLst>
          </a:prstGeom>
          <a:ln w="1905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4" name="右矢印 23"/>
          <p:cNvSpPr/>
          <p:nvPr/>
        </p:nvSpPr>
        <p:spPr>
          <a:xfrm>
            <a:off x="6927712" y="4204746"/>
            <a:ext cx="360000" cy="57600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551721" y="2235807"/>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中間点検・見直しの方針</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26" name="テキスト ボックス 25"/>
          <p:cNvSpPr txBox="1"/>
          <p:nvPr/>
        </p:nvSpPr>
        <p:spPr>
          <a:xfrm>
            <a:off x="494570" y="2535839"/>
            <a:ext cx="8928000" cy="1074292"/>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点検にあたっては、社会・経済情勢等のほか、関係法令や国の計画等の改定、第３次計画策定時に参考とした「健康日本２１（第二次、</a:t>
            </a:r>
            <a:r>
              <a:rPr lang="en-US" altLang="ja-JP" sz="1200" dirty="0" smtClean="0">
                <a:latin typeface="ＭＳ ゴシック" panose="020B0609070205080204" pitchFamily="49" charset="-128"/>
                <a:ea typeface="ＭＳ ゴシック" panose="020B0609070205080204" pitchFamily="49" charset="-128"/>
              </a:rPr>
              <a:t>2013</a:t>
            </a:r>
            <a:r>
              <a:rPr lang="ja-JP" altLang="en-US" sz="1200" dirty="0" smtClean="0">
                <a:latin typeface="ＭＳ ゴシック" panose="020B0609070205080204" pitchFamily="49" charset="-128"/>
                <a:ea typeface="ＭＳ ゴシック" panose="020B0609070205080204" pitchFamily="49" charset="-128"/>
              </a:rPr>
              <a:t>年度～</a:t>
            </a:r>
            <a:r>
              <a:rPr lang="en-US" altLang="ja-JP" sz="1200" dirty="0" smtClean="0">
                <a:latin typeface="ＭＳ ゴシック" panose="020B0609070205080204" pitchFamily="49" charset="-128"/>
                <a:ea typeface="ＭＳ ゴシック" panose="020B0609070205080204" pitchFamily="49" charset="-128"/>
              </a:rPr>
              <a:t>2022</a:t>
            </a:r>
            <a:r>
              <a:rPr lang="ja-JP" altLang="en-US" sz="1200" dirty="0" smtClean="0">
                <a:latin typeface="ＭＳ ゴシック" panose="020B0609070205080204" pitchFamily="49" charset="-128"/>
                <a:ea typeface="ＭＳ ゴシック" panose="020B0609070205080204" pitchFamily="49" charset="-128"/>
              </a:rPr>
              <a:t>年度）」の中間評価（平成</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年度）等も含めた健康を取り巻く状況変化を踏まえて実施。</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また、計画</a:t>
            </a:r>
            <a:r>
              <a:rPr lang="ja-JP" altLang="en-US" sz="1200" dirty="0">
                <a:latin typeface="ＭＳ ゴシック" panose="020B0609070205080204" pitchFamily="49" charset="-128"/>
                <a:ea typeface="ＭＳ ゴシック" panose="020B0609070205080204" pitchFamily="49" charset="-128"/>
              </a:rPr>
              <a:t>において定める「府民の健康指標」及び「行政等が取り組む数値</a:t>
            </a:r>
            <a:r>
              <a:rPr lang="ja-JP" altLang="en-US" sz="1200" dirty="0" smtClean="0">
                <a:latin typeface="ＭＳ ゴシック" panose="020B0609070205080204" pitchFamily="49" charset="-128"/>
                <a:ea typeface="ＭＳ ゴシック" panose="020B0609070205080204" pitchFamily="49" charset="-128"/>
              </a:rPr>
              <a:t>目標」については、令和</a:t>
            </a:r>
            <a:r>
              <a:rPr lang="ja-JP" altLang="en-US" sz="1200" dirty="0">
                <a:latin typeface="ＭＳ ゴシック" panose="020B0609070205080204" pitchFamily="49" charset="-128"/>
                <a:ea typeface="ＭＳ ゴシック" panose="020B0609070205080204" pitchFamily="49" charset="-128"/>
              </a:rPr>
              <a:t>２</a:t>
            </a:r>
            <a:r>
              <a:rPr lang="ja-JP" altLang="en-US" sz="1200" dirty="0" smtClean="0">
                <a:latin typeface="ＭＳ ゴシック" panose="020B0609070205080204" pitchFamily="49" charset="-128"/>
                <a:ea typeface="ＭＳ ゴシック" panose="020B0609070205080204" pitchFamily="49" charset="-128"/>
              </a:rPr>
              <a:t>年度末で把握しているデータを踏まえ、その達成状況の判定を行う。</a:t>
            </a:r>
            <a:endParaRPr lang="en-US" altLang="ja-JP" sz="1200" dirty="0" smtClean="0">
              <a:latin typeface="ＭＳ ゴシック" panose="020B0609070205080204" pitchFamily="49" charset="-128"/>
              <a:ea typeface="ＭＳ ゴシック" panose="020B0609070205080204" pitchFamily="49" charset="-128"/>
            </a:endParaRPr>
          </a:p>
          <a:p>
            <a:r>
              <a:rPr lang="ja-JP" altLang="en-US" sz="1200" dirty="0" smtClean="0">
                <a:latin typeface="ＭＳ ゴシック" panose="020B0609070205080204" pitchFamily="49" charset="-128"/>
                <a:ea typeface="ＭＳ ゴシック" panose="020B0609070205080204" pitchFamily="49" charset="-128"/>
              </a:rPr>
              <a:t>なお、これまで計画に基づき実施してきた健康づくりの取組みの進捗状況も加味する。</a:t>
            </a:r>
            <a:endParaRPr lang="en-US" altLang="ja-JP" sz="1200" dirty="0">
              <a:latin typeface="ＭＳ ゴシック" panose="020B0609070205080204" pitchFamily="49" charset="-128"/>
              <a:ea typeface="ＭＳ ゴシック" panose="020B0609070205080204" pitchFamily="49" charset="-128"/>
            </a:endParaRPr>
          </a:p>
        </p:txBody>
      </p:sp>
      <p:sp>
        <p:nvSpPr>
          <p:cNvPr id="27" name="テキスト ボックス 26"/>
          <p:cNvSpPr txBox="1"/>
          <p:nvPr/>
        </p:nvSpPr>
        <p:spPr>
          <a:xfrm>
            <a:off x="724115" y="5424860"/>
            <a:ext cx="8928000" cy="769878"/>
          </a:xfrm>
          <a:prstGeom prst="rect">
            <a:avLst/>
          </a:prstGeom>
          <a:noFill/>
        </p:spPr>
        <p:txBody>
          <a:bodyPr wrap="square" lIns="72000" tIns="72000" rIns="72000" bIns="72000" rtlCol="0">
            <a:noAutofit/>
          </a:bodyPr>
          <a:lstStyle/>
          <a:p>
            <a:r>
              <a:rPr lang="en-US" altLang="ja-JP" sz="1100" u="sng" dirty="0" smtClean="0">
                <a:latin typeface="ＭＳ ゴシック" panose="020B0609070205080204" pitchFamily="49" charset="-128"/>
                <a:ea typeface="ＭＳ ゴシック" panose="020B0609070205080204" pitchFamily="49" charset="-128"/>
              </a:rPr>
              <a:t>※</a:t>
            </a:r>
            <a:r>
              <a:rPr lang="ja-JP" altLang="en-US" sz="1100" u="sng" dirty="0" smtClean="0">
                <a:latin typeface="ＭＳ ゴシック" panose="020B0609070205080204" pitchFamily="49" charset="-128"/>
                <a:ea typeface="ＭＳ ゴシック" panose="020B0609070205080204" pitchFamily="49" charset="-128"/>
              </a:rPr>
              <a:t>健康増進法の改正：「受動喫煙防止」を新設（</a:t>
            </a:r>
            <a:r>
              <a:rPr lang="en-US" altLang="ja-JP" sz="1100" u="sng" dirty="0" smtClean="0">
                <a:latin typeface="ＭＳ ゴシック" panose="020B0609070205080204" pitchFamily="49" charset="-128"/>
                <a:ea typeface="ＭＳ ゴシック" panose="020B0609070205080204" pitchFamily="49" charset="-128"/>
              </a:rPr>
              <a:t>H30</a:t>
            </a:r>
            <a:r>
              <a:rPr lang="ja-JP" altLang="en-US" sz="1100" u="sng" dirty="0" smtClean="0">
                <a:latin typeface="ＭＳ ゴシック" panose="020B0609070205080204" pitchFamily="49" charset="-128"/>
                <a:ea typeface="ＭＳ ゴシック" panose="020B0609070205080204" pitchFamily="49" charset="-128"/>
              </a:rPr>
              <a:t>年</a:t>
            </a:r>
            <a:r>
              <a:rPr lang="en-US" altLang="ja-JP" sz="1100" u="sng" dirty="0" smtClean="0">
                <a:latin typeface="ＭＳ ゴシック" panose="020B0609070205080204" pitchFamily="49" charset="-128"/>
                <a:ea typeface="ＭＳ ゴシック" panose="020B0609070205080204" pitchFamily="49" charset="-128"/>
              </a:rPr>
              <a:t>7</a:t>
            </a:r>
            <a:r>
              <a:rPr lang="ja-JP" altLang="en-US" sz="1100" u="sng" dirty="0" smtClean="0">
                <a:latin typeface="ＭＳ ゴシック" panose="020B0609070205080204" pitchFamily="49" charset="-128"/>
                <a:ea typeface="ＭＳ ゴシック" panose="020B0609070205080204" pitchFamily="49" charset="-128"/>
              </a:rPr>
              <a:t>月公布）</a:t>
            </a:r>
            <a:endParaRPr lang="en-US" altLang="ja-JP" sz="1100" u="sng" dirty="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　望まない</a:t>
            </a:r>
            <a:r>
              <a:rPr lang="ja-JP" altLang="en-US" sz="1050" dirty="0">
                <a:latin typeface="ＭＳ ゴシック" panose="020B0609070205080204" pitchFamily="49" charset="-128"/>
                <a:ea typeface="ＭＳ ゴシック" panose="020B0609070205080204" pitchFamily="49" charset="-128"/>
              </a:rPr>
              <a:t>受動喫煙の防止を図るため、多数の者が利用する施設等の区分に応じ</a:t>
            </a:r>
            <a:r>
              <a:rPr lang="ja-JP" altLang="en-US" sz="1050" dirty="0" smtClean="0">
                <a:latin typeface="ＭＳ ゴシック" panose="020B0609070205080204" pitchFamily="49" charset="-128"/>
                <a:ea typeface="ＭＳ ゴシック" panose="020B0609070205080204" pitchFamily="49" charset="-128"/>
              </a:rPr>
              <a:t>、</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当該</a:t>
            </a:r>
            <a:r>
              <a:rPr lang="ja-JP" altLang="en-US" sz="1050" dirty="0">
                <a:latin typeface="ＭＳ ゴシック" panose="020B0609070205080204" pitchFamily="49" charset="-128"/>
                <a:ea typeface="ＭＳ ゴシック" panose="020B0609070205080204" pitchFamily="49" charset="-128"/>
              </a:rPr>
              <a:t>施設等の一定の場所を</a:t>
            </a:r>
            <a:r>
              <a:rPr lang="ja-JP" altLang="en-US" sz="1050" dirty="0" smtClean="0">
                <a:latin typeface="ＭＳ ゴシック" panose="020B0609070205080204" pitchFamily="49" charset="-128"/>
                <a:ea typeface="ＭＳ ゴシック" panose="020B0609070205080204" pitchFamily="49" charset="-128"/>
              </a:rPr>
              <a:t>除き喫煙を</a:t>
            </a:r>
            <a:r>
              <a:rPr lang="ja-JP" altLang="en-US" sz="1050" dirty="0">
                <a:latin typeface="ＭＳ ゴシック" panose="020B0609070205080204" pitchFamily="49" charset="-128"/>
                <a:ea typeface="ＭＳ ゴシック" panose="020B0609070205080204" pitchFamily="49" charset="-128"/>
              </a:rPr>
              <a:t>禁止するとともに</a:t>
            </a:r>
            <a:r>
              <a:rPr lang="ja-JP" altLang="en-US" sz="1050" dirty="0" smtClean="0">
                <a:latin typeface="ＭＳ ゴシック" panose="020B0609070205080204" pitchFamily="49" charset="-128"/>
                <a:ea typeface="ＭＳ ゴシック" panose="020B0609070205080204" pitchFamily="49" charset="-128"/>
              </a:rPr>
              <a:t>、当該</a:t>
            </a:r>
            <a:r>
              <a:rPr lang="ja-JP" altLang="en-US" sz="1050" dirty="0">
                <a:latin typeface="ＭＳ ゴシック" panose="020B0609070205080204" pitchFamily="49" charset="-128"/>
                <a:ea typeface="ＭＳ ゴシック" panose="020B0609070205080204" pitchFamily="49" charset="-128"/>
              </a:rPr>
              <a:t>施設等の管理</a:t>
            </a:r>
            <a:r>
              <a:rPr lang="ja-JP" altLang="en-US" sz="1050" dirty="0" smtClean="0">
                <a:latin typeface="ＭＳ ゴシック" panose="020B0609070205080204" pitchFamily="49" charset="-128"/>
                <a:ea typeface="ＭＳ ゴシック" panose="020B0609070205080204" pitchFamily="49" charset="-128"/>
              </a:rPr>
              <a:t>に</a:t>
            </a:r>
            <a:endParaRPr lang="en-US" altLang="ja-JP" sz="1050" dirty="0" smtClean="0">
              <a:latin typeface="ＭＳ ゴシック" panose="020B0609070205080204" pitchFamily="49" charset="-128"/>
              <a:ea typeface="ＭＳ ゴシック" panose="020B0609070205080204" pitchFamily="49" charset="-128"/>
            </a:endParaRPr>
          </a:p>
          <a:p>
            <a:r>
              <a:rPr lang="ja-JP" altLang="en-US" sz="1050" dirty="0" smtClean="0">
                <a:latin typeface="ＭＳ ゴシック" panose="020B0609070205080204" pitchFamily="49" charset="-128"/>
                <a:ea typeface="ＭＳ ゴシック" panose="020B0609070205080204" pitchFamily="49" charset="-128"/>
              </a:rPr>
              <a:t>　ついて</a:t>
            </a:r>
            <a:r>
              <a:rPr lang="ja-JP" altLang="en-US" sz="1050" dirty="0">
                <a:latin typeface="ＭＳ ゴシック" panose="020B0609070205080204" pitchFamily="49" charset="-128"/>
                <a:ea typeface="ＭＳ ゴシック" panose="020B0609070205080204" pitchFamily="49" charset="-128"/>
              </a:rPr>
              <a:t>権原を有する者が講ずべき措置等について定める</a:t>
            </a:r>
            <a:r>
              <a:rPr lang="ja-JP" altLang="en-US" sz="1050" dirty="0" smtClean="0">
                <a:latin typeface="ＭＳ ゴシック" panose="020B0609070205080204" pitchFamily="49" charset="-128"/>
                <a:ea typeface="ＭＳ ゴシック" panose="020B0609070205080204" pitchFamily="49" charset="-128"/>
              </a:rPr>
              <a:t>。</a:t>
            </a:r>
            <a:endParaRPr lang="en-US" altLang="ja-JP" sz="1050" dirty="0" smtClean="0">
              <a:latin typeface="ＭＳ ゴシック" panose="020B0609070205080204" pitchFamily="49" charset="-128"/>
              <a:ea typeface="ＭＳ ゴシック" panose="020B0609070205080204" pitchFamily="49" charset="-128"/>
            </a:endParaRPr>
          </a:p>
        </p:txBody>
      </p:sp>
      <p:sp>
        <p:nvSpPr>
          <p:cNvPr id="28" name="テキスト ボックス 27"/>
          <p:cNvSpPr txBox="1"/>
          <p:nvPr/>
        </p:nvSpPr>
        <p:spPr>
          <a:xfrm>
            <a:off x="5997161" y="5647008"/>
            <a:ext cx="3240000" cy="432000"/>
          </a:xfrm>
          <a:prstGeom prst="roundRect">
            <a:avLst>
              <a:gd name="adj" fmla="val 0"/>
            </a:avLst>
          </a:prstGeom>
          <a:solidFill>
            <a:schemeClr val="bg1"/>
          </a:solidFill>
          <a:ln w="6350">
            <a:solidFill>
              <a:schemeClr val="bg2">
                <a:lumMod val="50000"/>
              </a:schemeClr>
            </a:solidFill>
          </a:ln>
        </p:spPr>
        <p:txBody>
          <a:bodyPr wrap="none" lIns="36000" tIns="36000" rIns="36000" bIns="36000" rtlCol="0" anchor="ctr">
            <a:noAutofit/>
          </a:bodyPr>
          <a:lstStyle/>
          <a:p>
            <a:r>
              <a:rPr lang="ja-JP" altLang="en-US" sz="1000" dirty="0">
                <a:latin typeface="ＭＳ ゴシック" panose="020B0609070205080204" pitchFamily="49" charset="-128"/>
                <a:ea typeface="ＭＳ ゴシック" panose="020B0609070205080204" pitchFamily="49" charset="-128"/>
              </a:rPr>
              <a:t>「大阪府子どもの受動喫煙防止条例</a:t>
            </a:r>
            <a:r>
              <a:rPr lang="ja-JP" altLang="en-US" sz="1000" dirty="0" smtClean="0">
                <a:latin typeface="ＭＳ ゴシック" panose="020B0609070205080204" pitchFamily="49" charset="-128"/>
                <a:ea typeface="ＭＳ ゴシック" panose="020B0609070205080204" pitchFamily="49" charset="-128"/>
              </a:rPr>
              <a:t>」</a:t>
            </a:r>
            <a:r>
              <a:rPr lang="ja-JP" altLang="en-US" sz="900" dirty="0" smtClean="0">
                <a:latin typeface="ＭＳ ゴシック" panose="020B0609070205080204" pitchFamily="49" charset="-128"/>
                <a:ea typeface="ＭＳ ゴシック" panose="020B0609070205080204" pitchFamily="49" charset="-128"/>
              </a:rPr>
              <a:t>（</a:t>
            </a:r>
            <a:r>
              <a:rPr lang="en-US" altLang="ja-JP" sz="900" dirty="0" smtClean="0">
                <a:latin typeface="ＭＳ ゴシック" panose="020B0609070205080204" pitchFamily="49" charset="-128"/>
                <a:ea typeface="ＭＳ ゴシック" panose="020B0609070205080204" pitchFamily="49" charset="-128"/>
              </a:rPr>
              <a:t>H30</a:t>
            </a:r>
            <a:r>
              <a:rPr lang="ja-JP" altLang="en-US" sz="900" dirty="0">
                <a:latin typeface="ＭＳ ゴシック" panose="020B0609070205080204" pitchFamily="49" charset="-128"/>
                <a:ea typeface="ＭＳ ゴシック" panose="020B0609070205080204" pitchFamily="49" charset="-128"/>
              </a:rPr>
              <a:t>年</a:t>
            </a:r>
            <a:r>
              <a:rPr lang="en-US" altLang="ja-JP" sz="900" dirty="0">
                <a:latin typeface="ＭＳ ゴシック" panose="020B0609070205080204" pitchFamily="49" charset="-128"/>
                <a:ea typeface="ＭＳ ゴシック" panose="020B0609070205080204" pitchFamily="49" charset="-128"/>
              </a:rPr>
              <a:t>12</a:t>
            </a:r>
            <a:r>
              <a:rPr lang="ja-JP" altLang="en-US" sz="900" dirty="0" smtClean="0">
                <a:latin typeface="ＭＳ ゴシック" panose="020B0609070205080204" pitchFamily="49" charset="-128"/>
                <a:ea typeface="ＭＳ ゴシック" panose="020B0609070205080204" pitchFamily="49" charset="-128"/>
              </a:rPr>
              <a:t>月公布）</a:t>
            </a:r>
            <a:endParaRPr lang="en-US" altLang="ja-JP" sz="900" dirty="0" smtClean="0">
              <a:latin typeface="ＭＳ ゴシック" panose="020B0609070205080204" pitchFamily="49" charset="-128"/>
              <a:ea typeface="ＭＳ ゴシック" panose="020B0609070205080204" pitchFamily="49" charset="-128"/>
            </a:endParaRPr>
          </a:p>
          <a:p>
            <a:r>
              <a:rPr lang="ja-JP" altLang="en-US" sz="1000" dirty="0" smtClean="0">
                <a:latin typeface="ＭＳ ゴシック" panose="020B0609070205080204" pitchFamily="49" charset="-128"/>
                <a:ea typeface="ＭＳ ゴシック" panose="020B0609070205080204" pitchFamily="49" charset="-128"/>
              </a:rPr>
              <a:t>「大阪府</a:t>
            </a:r>
            <a:r>
              <a:rPr lang="ja-JP" altLang="en-US" sz="1000" dirty="0">
                <a:latin typeface="ＭＳ ゴシック" panose="020B0609070205080204" pitchFamily="49" charset="-128"/>
                <a:ea typeface="ＭＳ ゴシック" panose="020B0609070205080204" pitchFamily="49" charset="-128"/>
              </a:rPr>
              <a:t>受動喫煙防止</a:t>
            </a:r>
            <a:r>
              <a:rPr lang="ja-JP" altLang="en-US" sz="1000" dirty="0" smtClean="0">
                <a:latin typeface="ＭＳ ゴシック" panose="020B0609070205080204" pitchFamily="49" charset="-128"/>
                <a:ea typeface="ＭＳ ゴシック" panose="020B0609070205080204" pitchFamily="49" charset="-128"/>
              </a:rPr>
              <a:t>条例」</a:t>
            </a:r>
            <a:r>
              <a:rPr lang="ja-JP" altLang="en-US" sz="900" dirty="0" smtClean="0">
                <a:latin typeface="ＭＳ ゴシック" panose="020B0609070205080204" pitchFamily="49" charset="-128"/>
                <a:ea typeface="ＭＳ ゴシック" panose="020B0609070205080204" pitchFamily="49" charset="-128"/>
              </a:rPr>
              <a:t>（</a:t>
            </a:r>
            <a:r>
              <a:rPr lang="en-US" altLang="ja-JP" sz="900" dirty="0" smtClean="0">
                <a:latin typeface="ＭＳ ゴシック" panose="020B0609070205080204" pitchFamily="49" charset="-128"/>
                <a:ea typeface="ＭＳ ゴシック" panose="020B0609070205080204" pitchFamily="49" charset="-128"/>
              </a:rPr>
              <a:t>H31</a:t>
            </a:r>
            <a:r>
              <a:rPr lang="ja-JP" altLang="en-US" sz="900" dirty="0" smtClean="0">
                <a:latin typeface="ＭＳ ゴシック" panose="020B0609070205080204" pitchFamily="49" charset="-128"/>
                <a:ea typeface="ＭＳ ゴシック" panose="020B0609070205080204" pitchFamily="49" charset="-128"/>
              </a:rPr>
              <a:t>年</a:t>
            </a:r>
            <a:r>
              <a:rPr lang="en-US" altLang="ja-JP" sz="900" dirty="0" smtClean="0">
                <a:latin typeface="ＭＳ ゴシック" panose="020B0609070205080204" pitchFamily="49" charset="-128"/>
                <a:ea typeface="ＭＳ ゴシック" panose="020B0609070205080204" pitchFamily="49" charset="-128"/>
              </a:rPr>
              <a:t>3</a:t>
            </a:r>
            <a:r>
              <a:rPr lang="ja-JP" altLang="en-US" sz="900" dirty="0" smtClean="0">
                <a:latin typeface="ＭＳ ゴシック" panose="020B0609070205080204" pitchFamily="49" charset="-128"/>
                <a:ea typeface="ＭＳ ゴシック" panose="020B0609070205080204" pitchFamily="49" charset="-128"/>
              </a:rPr>
              <a:t>月公布）</a:t>
            </a:r>
            <a:endParaRPr lang="ja-JP" altLang="en-US" sz="900" dirty="0">
              <a:latin typeface="ＭＳ ゴシック" panose="020B0609070205080204" pitchFamily="49" charset="-128"/>
              <a:ea typeface="ＭＳ ゴシック" panose="020B0609070205080204" pitchFamily="49" charset="-128"/>
            </a:endParaRPr>
          </a:p>
        </p:txBody>
      </p:sp>
      <p:sp>
        <p:nvSpPr>
          <p:cNvPr id="29" name="右矢印 28"/>
          <p:cNvSpPr/>
          <p:nvPr/>
        </p:nvSpPr>
        <p:spPr>
          <a:xfrm>
            <a:off x="5791811" y="5647008"/>
            <a:ext cx="144000" cy="432000"/>
          </a:xfrm>
          <a:prstGeom prst="rightArrow">
            <a:avLst>
              <a:gd name="adj1" fmla="val 100000"/>
              <a:gd name="adj2" fmla="val 100000"/>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p:txBody>
          <a:bodyPr/>
          <a:lstStyle/>
          <a:p>
            <a:fld id="{4D1D0668-0C6C-4C7F-AAAF-C0078F4BF5F6}" type="slidenum">
              <a:rPr kumimoji="1" lang="ja-JP" altLang="en-US" smtClean="0"/>
              <a:t>1</a:t>
            </a:fld>
            <a:endParaRPr kumimoji="1" lang="ja-JP" altLang="en-US"/>
          </a:p>
        </p:txBody>
      </p:sp>
      <p:sp>
        <p:nvSpPr>
          <p:cNvPr id="30" name="テキスト ボックス 29"/>
          <p:cNvSpPr txBox="1"/>
          <p:nvPr/>
        </p:nvSpPr>
        <p:spPr>
          <a:xfrm>
            <a:off x="6101471" y="1461144"/>
            <a:ext cx="2892489" cy="504000"/>
          </a:xfrm>
          <a:prstGeom prst="rect">
            <a:avLst/>
          </a:prstGeom>
          <a:noFill/>
        </p:spPr>
        <p:txBody>
          <a:bodyPr wrap="square" lIns="72000" tIns="72000" rIns="72000" bIns="72000" rtlCol="0">
            <a:noAutofit/>
          </a:bodyPr>
          <a:lstStyle/>
          <a:p>
            <a:r>
              <a:rPr lang="ja-JP" altLang="en-US" sz="1200" b="1" dirty="0" smtClean="0">
                <a:solidFill>
                  <a:srgbClr val="FF0000"/>
                </a:solidFill>
                <a:latin typeface="ＭＳ ゴシック" panose="020B0609070205080204" pitchFamily="49" charset="-128"/>
                <a:ea typeface="ＭＳ ゴシック" panose="020B0609070205080204" pitchFamily="49" charset="-128"/>
              </a:rPr>
              <a:t>中間点検実施時期を</a:t>
            </a:r>
            <a:endParaRPr lang="en-US" altLang="ja-JP" sz="1200" b="1" dirty="0" smtClean="0">
              <a:solidFill>
                <a:srgbClr val="FF0000"/>
              </a:solidFill>
              <a:latin typeface="ＭＳ ゴシック" panose="020B0609070205080204" pitchFamily="49" charset="-128"/>
              <a:ea typeface="ＭＳ ゴシック" panose="020B0609070205080204" pitchFamily="49" charset="-128"/>
            </a:endParaRPr>
          </a:p>
          <a:p>
            <a:r>
              <a:rPr lang="ja-JP" altLang="en-US" sz="1200" b="1" dirty="0" smtClean="0">
                <a:solidFill>
                  <a:srgbClr val="FF0000"/>
                </a:solidFill>
                <a:latin typeface="ＭＳ ゴシック" panose="020B0609070205080204" pitchFamily="49" charset="-128"/>
                <a:ea typeface="ＭＳ ゴシック" panose="020B0609070205080204" pitchFamily="49" charset="-128"/>
              </a:rPr>
              <a:t>令和</a:t>
            </a:r>
            <a:r>
              <a:rPr lang="ja-JP" altLang="en-US" sz="1200" b="1" dirty="0">
                <a:solidFill>
                  <a:srgbClr val="FF0000"/>
                </a:solidFill>
                <a:latin typeface="ＭＳ ゴシック" panose="020B0609070205080204" pitchFamily="49" charset="-128"/>
                <a:ea typeface="ＭＳ ゴシック" panose="020B0609070205080204" pitchFamily="49" charset="-128"/>
              </a:rPr>
              <a:t>２</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年度から令和</a:t>
            </a:r>
            <a:r>
              <a:rPr lang="ja-JP" altLang="en-US" sz="1200" b="1" dirty="0">
                <a:solidFill>
                  <a:srgbClr val="FF0000"/>
                </a:solidFill>
                <a:latin typeface="ＭＳ ゴシック" panose="020B0609070205080204" pitchFamily="49" charset="-128"/>
                <a:ea typeface="ＭＳ ゴシック" panose="020B0609070205080204" pitchFamily="49" charset="-128"/>
              </a:rPr>
              <a:t>３</a:t>
            </a:r>
            <a:r>
              <a:rPr lang="ja-JP" altLang="en-US" sz="1200" b="1" dirty="0" smtClean="0">
                <a:solidFill>
                  <a:srgbClr val="FF0000"/>
                </a:solidFill>
                <a:latin typeface="ＭＳ ゴシック" panose="020B0609070205080204" pitchFamily="49" charset="-128"/>
                <a:ea typeface="ＭＳ ゴシック" panose="020B0609070205080204" pitchFamily="49" charset="-128"/>
              </a:rPr>
              <a:t>年度に変更</a:t>
            </a:r>
            <a:endParaRPr lang="en-US" altLang="ja-JP" sz="1200" b="1" dirty="0">
              <a:solidFill>
                <a:srgbClr val="FF0000"/>
              </a:solidFill>
              <a:latin typeface="ＭＳ ゴシック" panose="020B0609070205080204" pitchFamily="49" charset="-128"/>
              <a:ea typeface="ＭＳ ゴシック" panose="020B0609070205080204" pitchFamily="49" charset="-128"/>
            </a:endParaRPr>
          </a:p>
        </p:txBody>
      </p:sp>
      <p:sp>
        <p:nvSpPr>
          <p:cNvPr id="31" name="右矢印 30"/>
          <p:cNvSpPr/>
          <p:nvPr/>
        </p:nvSpPr>
        <p:spPr>
          <a:xfrm>
            <a:off x="5625182" y="1542730"/>
            <a:ext cx="288000" cy="360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012474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687234337"/>
              </p:ext>
            </p:extLst>
          </p:nvPr>
        </p:nvGraphicFramePr>
        <p:xfrm>
          <a:off x="568166" y="3823628"/>
          <a:ext cx="8640000" cy="1512000"/>
        </p:xfrm>
        <a:graphic>
          <a:graphicData uri="http://schemas.openxmlformats.org/drawingml/2006/table">
            <a:tbl>
              <a:tblPr firstRow="1" bandRow="1">
                <a:tableStyleId>{21E4AEA4-8DFA-4A89-87EB-49C32662AFE0}</a:tableStyleId>
              </a:tblPr>
              <a:tblGrid>
                <a:gridCol w="720000">
                  <a:extLst>
                    <a:ext uri="{9D8B030D-6E8A-4147-A177-3AD203B41FA5}">
                      <a16:colId xmlns:a16="http://schemas.microsoft.com/office/drawing/2014/main" val="1524927401"/>
                    </a:ext>
                  </a:extLst>
                </a:gridCol>
                <a:gridCol w="720000">
                  <a:extLst>
                    <a:ext uri="{9D8B030D-6E8A-4147-A177-3AD203B41FA5}">
                      <a16:colId xmlns:a16="http://schemas.microsoft.com/office/drawing/2014/main" val="3851389676"/>
                    </a:ext>
                  </a:extLst>
                </a:gridCol>
                <a:gridCol w="720000">
                  <a:extLst>
                    <a:ext uri="{9D8B030D-6E8A-4147-A177-3AD203B41FA5}">
                      <a16:colId xmlns:a16="http://schemas.microsoft.com/office/drawing/2014/main" val="2483218899"/>
                    </a:ext>
                  </a:extLst>
                </a:gridCol>
                <a:gridCol w="720000">
                  <a:extLst>
                    <a:ext uri="{9D8B030D-6E8A-4147-A177-3AD203B41FA5}">
                      <a16:colId xmlns:a16="http://schemas.microsoft.com/office/drawing/2014/main" val="830332932"/>
                    </a:ext>
                  </a:extLst>
                </a:gridCol>
                <a:gridCol w="720000">
                  <a:extLst>
                    <a:ext uri="{9D8B030D-6E8A-4147-A177-3AD203B41FA5}">
                      <a16:colId xmlns:a16="http://schemas.microsoft.com/office/drawing/2014/main" val="3658566340"/>
                    </a:ext>
                  </a:extLst>
                </a:gridCol>
                <a:gridCol w="720000">
                  <a:extLst>
                    <a:ext uri="{9D8B030D-6E8A-4147-A177-3AD203B41FA5}">
                      <a16:colId xmlns:a16="http://schemas.microsoft.com/office/drawing/2014/main" val="982004154"/>
                    </a:ext>
                  </a:extLst>
                </a:gridCol>
                <a:gridCol w="720000">
                  <a:extLst>
                    <a:ext uri="{9D8B030D-6E8A-4147-A177-3AD203B41FA5}">
                      <a16:colId xmlns:a16="http://schemas.microsoft.com/office/drawing/2014/main" val="2327248224"/>
                    </a:ext>
                  </a:extLst>
                </a:gridCol>
                <a:gridCol w="720000">
                  <a:extLst>
                    <a:ext uri="{9D8B030D-6E8A-4147-A177-3AD203B41FA5}">
                      <a16:colId xmlns:a16="http://schemas.microsoft.com/office/drawing/2014/main" val="3287836064"/>
                    </a:ext>
                  </a:extLst>
                </a:gridCol>
                <a:gridCol w="720000">
                  <a:extLst>
                    <a:ext uri="{9D8B030D-6E8A-4147-A177-3AD203B41FA5}">
                      <a16:colId xmlns:a16="http://schemas.microsoft.com/office/drawing/2014/main" val="808322947"/>
                    </a:ext>
                  </a:extLst>
                </a:gridCol>
                <a:gridCol w="720000">
                  <a:extLst>
                    <a:ext uri="{9D8B030D-6E8A-4147-A177-3AD203B41FA5}">
                      <a16:colId xmlns:a16="http://schemas.microsoft.com/office/drawing/2014/main" val="3848036718"/>
                    </a:ext>
                  </a:extLst>
                </a:gridCol>
                <a:gridCol w="720000">
                  <a:extLst>
                    <a:ext uri="{9D8B030D-6E8A-4147-A177-3AD203B41FA5}">
                      <a16:colId xmlns:a16="http://schemas.microsoft.com/office/drawing/2014/main" val="2026109019"/>
                    </a:ext>
                  </a:extLst>
                </a:gridCol>
                <a:gridCol w="720000">
                  <a:extLst>
                    <a:ext uri="{9D8B030D-6E8A-4147-A177-3AD203B41FA5}">
                      <a16:colId xmlns:a16="http://schemas.microsoft.com/office/drawing/2014/main" val="4157158130"/>
                    </a:ext>
                  </a:extLst>
                </a:gridCol>
              </a:tblGrid>
              <a:tr h="360000">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4</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5</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6</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7</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8</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9</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10</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11</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12</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1</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3</a:t>
                      </a:r>
                      <a:r>
                        <a:rPr kumimoji="1" lang="ja-JP" altLang="en-US" sz="1200" dirty="0" smtClean="0">
                          <a:latin typeface="ＭＳ ゴシック" panose="020B0609070205080204" pitchFamily="49" charset="-128"/>
                          <a:ea typeface="ＭＳ ゴシック" panose="020B0609070205080204" pitchFamily="49" charset="-128"/>
                        </a:rPr>
                        <a:t>月</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486740212"/>
                  </a:ext>
                </a:extLst>
              </a:tr>
              <a:tr h="1152000">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1820716534"/>
                  </a:ext>
                </a:extLst>
              </a:tr>
            </a:tbl>
          </a:graphicData>
        </a:graphic>
      </p:graphicFrame>
      <p:sp>
        <p:nvSpPr>
          <p:cNvPr id="28" name="テキスト ボックス 27"/>
          <p:cNvSpPr txBox="1"/>
          <p:nvPr/>
        </p:nvSpPr>
        <p:spPr>
          <a:xfrm>
            <a:off x="7115796" y="4707125"/>
            <a:ext cx="2016000" cy="408678"/>
          </a:xfrm>
          <a:prstGeom prst="rect">
            <a:avLst/>
          </a:prstGeom>
          <a:noFill/>
        </p:spPr>
        <p:txBody>
          <a:bodyPr wrap="square" lIns="72000" tIns="72000" rIns="72000" bIns="72000" rtlCol="0" anchor="t">
            <a:noAutofit/>
          </a:bodyPr>
          <a:lstStyle/>
          <a:p>
            <a:pPr algn="r"/>
            <a:r>
              <a:rPr lang="ja-JP" altLang="en-US" sz="1100" dirty="0" smtClean="0">
                <a:latin typeface="ＭＳ ゴシック" panose="020B0609070205080204" pitchFamily="49" charset="-128"/>
                <a:ea typeface="ＭＳ ゴシック" panose="020B0609070205080204" pitchFamily="49" charset="-128"/>
              </a:rPr>
              <a:t>審議会書面開催 ◆</a:t>
            </a:r>
            <a:endParaRPr lang="en-US" altLang="ja-JP" sz="1100" dirty="0" smtClean="0">
              <a:latin typeface="ＭＳ ゴシック" panose="020B0609070205080204" pitchFamily="49" charset="-128"/>
              <a:ea typeface="ＭＳ ゴシック" panose="020B0609070205080204" pitchFamily="49" charset="-128"/>
            </a:endParaRPr>
          </a:p>
          <a:p>
            <a:pPr algn="r"/>
            <a:r>
              <a:rPr lang="ja-JP" altLang="en-US" sz="1100" dirty="0" smtClean="0">
                <a:latin typeface="ＭＳ ゴシック" panose="020B0609070205080204" pitchFamily="49" charset="-128"/>
                <a:ea typeface="ＭＳ ゴシック" panose="020B0609070205080204" pitchFamily="49" charset="-128"/>
              </a:rPr>
              <a:t>（点検・見直し結果の確定）</a:t>
            </a:r>
            <a:endParaRPr lang="en-US" altLang="ja-JP" sz="1100" dirty="0">
              <a:latin typeface="ＭＳ ゴシック" panose="020B0609070205080204" pitchFamily="49" charset="-128"/>
              <a:ea typeface="ＭＳ ゴシック" panose="020B0609070205080204" pitchFamily="49" charset="-128"/>
            </a:endParaRPr>
          </a:p>
        </p:txBody>
      </p:sp>
      <p:sp>
        <p:nvSpPr>
          <p:cNvPr id="29" name="テキスト ボックス 28"/>
          <p:cNvSpPr txBox="1"/>
          <p:nvPr/>
        </p:nvSpPr>
        <p:spPr>
          <a:xfrm>
            <a:off x="671801" y="4234422"/>
            <a:ext cx="4879870" cy="387664"/>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a:latin typeface="ＭＳ ゴシック" panose="020B0609070205080204" pitchFamily="49" charset="-128"/>
                <a:ea typeface="ＭＳ ゴシック" panose="020B0609070205080204" pitchFamily="49" charset="-128"/>
              </a:rPr>
              <a:t>点検実施・見直し</a:t>
            </a:r>
            <a:r>
              <a:rPr lang="ja-JP" altLang="en-US" sz="1100" dirty="0" smtClean="0">
                <a:latin typeface="ＭＳ ゴシック" panose="020B0609070205080204" pitchFamily="49" charset="-128"/>
                <a:ea typeface="ＭＳ ゴシック" panose="020B0609070205080204" pitchFamily="49" charset="-128"/>
              </a:rPr>
              <a:t>検討　報告書案の作成</a:t>
            </a:r>
            <a:endParaRPr lang="en-US" altLang="ja-JP" sz="1100" dirty="0">
              <a:latin typeface="ＭＳ ゴシック" panose="020B0609070205080204" pitchFamily="49" charset="-128"/>
              <a:ea typeface="ＭＳ ゴシック" panose="020B0609070205080204" pitchFamily="49" charset="-128"/>
            </a:endParaRPr>
          </a:p>
        </p:txBody>
      </p:sp>
      <p:graphicFrame>
        <p:nvGraphicFramePr>
          <p:cNvPr id="33" name="表 32"/>
          <p:cNvGraphicFramePr>
            <a:graphicFrameLocks noGrp="1"/>
          </p:cNvGraphicFramePr>
          <p:nvPr>
            <p:extLst>
              <p:ext uri="{D42A27DB-BD31-4B8C-83A1-F6EECF244321}">
                <p14:modId xmlns:p14="http://schemas.microsoft.com/office/powerpoint/2010/main" val="922950508"/>
              </p:ext>
            </p:extLst>
          </p:nvPr>
        </p:nvGraphicFramePr>
        <p:xfrm>
          <a:off x="568164" y="2322765"/>
          <a:ext cx="8640000" cy="1085760"/>
        </p:xfrm>
        <a:graphic>
          <a:graphicData uri="http://schemas.openxmlformats.org/drawingml/2006/table">
            <a:tbl>
              <a:tblPr firstRow="1" bandRow="1">
                <a:tableStyleId>{21E4AEA4-8DFA-4A89-87EB-49C32662AFE0}</a:tableStyleId>
              </a:tblPr>
              <a:tblGrid>
                <a:gridCol w="1080000">
                  <a:extLst>
                    <a:ext uri="{9D8B030D-6E8A-4147-A177-3AD203B41FA5}">
                      <a16:colId xmlns:a16="http://schemas.microsoft.com/office/drawing/2014/main" val="2173130773"/>
                    </a:ext>
                  </a:extLst>
                </a:gridCol>
                <a:gridCol w="1080000">
                  <a:extLst>
                    <a:ext uri="{9D8B030D-6E8A-4147-A177-3AD203B41FA5}">
                      <a16:colId xmlns:a16="http://schemas.microsoft.com/office/drawing/2014/main" val="1524927401"/>
                    </a:ext>
                  </a:extLst>
                </a:gridCol>
                <a:gridCol w="1080000">
                  <a:extLst>
                    <a:ext uri="{9D8B030D-6E8A-4147-A177-3AD203B41FA5}">
                      <a16:colId xmlns:a16="http://schemas.microsoft.com/office/drawing/2014/main" val="3851389676"/>
                    </a:ext>
                  </a:extLst>
                </a:gridCol>
                <a:gridCol w="1080000">
                  <a:extLst>
                    <a:ext uri="{9D8B030D-6E8A-4147-A177-3AD203B41FA5}">
                      <a16:colId xmlns:a16="http://schemas.microsoft.com/office/drawing/2014/main" val="2483218899"/>
                    </a:ext>
                  </a:extLst>
                </a:gridCol>
                <a:gridCol w="1080000">
                  <a:extLst>
                    <a:ext uri="{9D8B030D-6E8A-4147-A177-3AD203B41FA5}">
                      <a16:colId xmlns:a16="http://schemas.microsoft.com/office/drawing/2014/main" val="830332932"/>
                    </a:ext>
                  </a:extLst>
                </a:gridCol>
                <a:gridCol w="1080000">
                  <a:extLst>
                    <a:ext uri="{9D8B030D-6E8A-4147-A177-3AD203B41FA5}">
                      <a16:colId xmlns:a16="http://schemas.microsoft.com/office/drawing/2014/main" val="3658566340"/>
                    </a:ext>
                  </a:extLst>
                </a:gridCol>
                <a:gridCol w="1080000">
                  <a:extLst>
                    <a:ext uri="{9D8B030D-6E8A-4147-A177-3AD203B41FA5}">
                      <a16:colId xmlns:a16="http://schemas.microsoft.com/office/drawing/2014/main" val="982004154"/>
                    </a:ext>
                  </a:extLst>
                </a:gridCol>
                <a:gridCol w="1080000">
                  <a:extLst>
                    <a:ext uri="{9D8B030D-6E8A-4147-A177-3AD203B41FA5}">
                      <a16:colId xmlns:a16="http://schemas.microsoft.com/office/drawing/2014/main" val="2327248224"/>
                    </a:ext>
                  </a:extLst>
                </a:gridCol>
              </a:tblGrid>
              <a:tr h="396000">
                <a:tc>
                  <a:txBody>
                    <a:bodyPr/>
                    <a:lstStyle/>
                    <a:p>
                      <a:pPr algn="ctr"/>
                      <a:r>
                        <a:rPr kumimoji="1" lang="ja-JP" altLang="en-US" sz="1200" dirty="0" smtClean="0">
                          <a:latin typeface="ＭＳ ゴシック" panose="020B0609070205080204" pitchFamily="49" charset="-128"/>
                          <a:ea typeface="ＭＳ ゴシック" panose="020B0609070205080204" pitchFamily="49" charset="-128"/>
                        </a:rPr>
                        <a:t>計画期間</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2017</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H29</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2018</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H30</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2019</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R1</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2020</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R2</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2021</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R3</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2022</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R4</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r>
                        <a:rPr kumimoji="1" lang="en-US" altLang="ja-JP" sz="1200" dirty="0" smtClean="0">
                          <a:latin typeface="ＭＳ ゴシック" panose="020B0609070205080204" pitchFamily="49" charset="-128"/>
                          <a:ea typeface="ＭＳ ゴシック" panose="020B0609070205080204" pitchFamily="49" charset="-128"/>
                        </a:rPr>
                        <a:t>2023</a:t>
                      </a:r>
                    </a:p>
                    <a:p>
                      <a:pPr algn="ctr"/>
                      <a:r>
                        <a:rPr kumimoji="1" lang="ja-JP" altLang="en-US" sz="1200" dirty="0" smtClean="0">
                          <a:latin typeface="ＭＳ ゴシック" panose="020B0609070205080204" pitchFamily="49" charset="-128"/>
                          <a:ea typeface="ＭＳ ゴシック" panose="020B0609070205080204" pitchFamily="49" charset="-128"/>
                        </a:rPr>
                        <a:t>（</a:t>
                      </a:r>
                      <a:r>
                        <a:rPr kumimoji="1" lang="en-US" altLang="ja-JP" sz="1200" dirty="0" smtClean="0">
                          <a:latin typeface="ＭＳ ゴシック" panose="020B0609070205080204" pitchFamily="49" charset="-128"/>
                          <a:ea typeface="ＭＳ ゴシック" panose="020B0609070205080204" pitchFamily="49" charset="-128"/>
                        </a:rPr>
                        <a:t>R5</a:t>
                      </a:r>
                      <a:r>
                        <a:rPr kumimoji="1" lang="ja-JP" altLang="en-US" sz="1200" dirty="0" smtClean="0">
                          <a:latin typeface="ＭＳ ゴシック" panose="020B0609070205080204" pitchFamily="49" charset="-128"/>
                          <a:ea typeface="ＭＳ ゴシック" panose="020B0609070205080204" pitchFamily="49" charset="-128"/>
                        </a:rPr>
                        <a:t>）</a:t>
                      </a: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486740212"/>
                  </a:ext>
                </a:extLst>
              </a:tr>
              <a:tr h="648000">
                <a:tc>
                  <a:txBody>
                    <a:bodyPr/>
                    <a:lstStyle/>
                    <a:p>
                      <a:pPr algn="ctr"/>
                      <a:r>
                        <a:rPr kumimoji="1" lang="ja-JP" altLang="en-US" sz="1200" b="1" dirty="0" smtClean="0">
                          <a:latin typeface="ＭＳ ゴシック" panose="020B0609070205080204" pitchFamily="49" charset="-128"/>
                          <a:ea typeface="ＭＳ ゴシック" panose="020B0609070205080204" pitchFamily="49" charset="-128"/>
                        </a:rPr>
                        <a:t>第３次計画</a:t>
                      </a:r>
                      <a:endParaRPr kumimoji="1" lang="ja-JP" altLang="en-US" sz="1200" b="1"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tc>
                  <a:txBody>
                    <a:bodyPr/>
                    <a:lstStyle/>
                    <a:p>
                      <a:pPr algn="ctr"/>
                      <a:endParaRPr kumimoji="1" lang="ja-JP" altLang="en-US" sz="1200" dirty="0">
                        <a:latin typeface="ＭＳ ゴシック" panose="020B0609070205080204" pitchFamily="49" charset="-128"/>
                        <a:ea typeface="ＭＳ ゴシック" panose="020B0609070205080204" pitchFamily="49" charset="-128"/>
                      </a:endParaRPr>
                    </a:p>
                  </a:txBody>
                  <a:tcPr marL="36000" marR="36000" marT="36000" marB="36000" anchor="ctr"/>
                </a:tc>
                <a:extLst>
                  <a:ext uri="{0D108BD9-81ED-4DB2-BD59-A6C34878D82A}">
                    <a16:rowId xmlns:a16="http://schemas.microsoft.com/office/drawing/2014/main" val="1820716534"/>
                  </a:ext>
                </a:extLst>
              </a:tr>
            </a:tbl>
          </a:graphicData>
        </a:graphic>
      </p:graphicFrame>
      <p:sp>
        <p:nvSpPr>
          <p:cNvPr id="34" name="右矢印 33"/>
          <p:cNvSpPr/>
          <p:nvPr/>
        </p:nvSpPr>
        <p:spPr>
          <a:xfrm>
            <a:off x="2777719" y="2877494"/>
            <a:ext cx="6408000" cy="432000"/>
          </a:xfrm>
          <a:prstGeom prst="rightArrow">
            <a:avLst>
              <a:gd name="adj1" fmla="val 62589"/>
              <a:gd name="adj2" fmla="val 67229"/>
            </a:avLst>
          </a:prstGeom>
          <a:solidFill>
            <a:srgbClr val="33CCFF"/>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 </a:t>
            </a: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 </a:t>
            </a:r>
            <a:r>
              <a:rPr kumimoji="1" lang="ja-JP" altLang="en-US" sz="1200" b="1" dirty="0" smtClean="0">
                <a:solidFill>
                  <a:schemeClr val="tx1"/>
                </a:solidFill>
                <a:latin typeface="ＭＳ ゴシック" panose="020B0609070205080204" pitchFamily="49" charset="-128"/>
                <a:ea typeface="ＭＳ ゴシック" panose="020B0609070205080204" pitchFamily="49" charset="-128"/>
              </a:rPr>
              <a:t>計 画 期 間 </a:t>
            </a:r>
            <a:r>
              <a:rPr kumimoji="1" lang="en-US" altLang="ja-JP" sz="1200" b="1"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200" b="1" dirty="0">
              <a:solidFill>
                <a:schemeClr val="tx1"/>
              </a:solidFill>
              <a:latin typeface="ＭＳ ゴシック" panose="020B0609070205080204" pitchFamily="49" charset="-128"/>
              <a:ea typeface="ＭＳ ゴシック" panose="020B0609070205080204" pitchFamily="49" charset="-128"/>
            </a:endParaRPr>
          </a:p>
        </p:txBody>
      </p:sp>
      <p:sp>
        <p:nvSpPr>
          <p:cNvPr id="35" name="テキスト ボックス 34"/>
          <p:cNvSpPr txBox="1"/>
          <p:nvPr/>
        </p:nvSpPr>
        <p:spPr>
          <a:xfrm>
            <a:off x="1819466" y="2981489"/>
            <a:ext cx="1008000" cy="216000"/>
          </a:xfrm>
          <a:prstGeom prst="rect">
            <a:avLst/>
          </a:prstGeom>
          <a:noFill/>
        </p:spPr>
        <p:txBody>
          <a:bodyPr wrap="square" lIns="72000" tIns="72000" rIns="72000" bIns="72000" rtlCol="0" anchor="ctr">
            <a:noAutofit/>
          </a:bodyPr>
          <a:lstStyle/>
          <a:p>
            <a:pPr algn="ctr"/>
            <a:r>
              <a:rPr lang="ja-JP" altLang="en-US" sz="1100" dirty="0" smtClean="0">
                <a:latin typeface="ＭＳ ゴシック" panose="020B0609070205080204" pitchFamily="49" charset="-128"/>
                <a:ea typeface="ＭＳ ゴシック" panose="020B0609070205080204" pitchFamily="49" charset="-128"/>
              </a:rPr>
              <a:t>計画策定 ●</a:t>
            </a:r>
            <a:endParaRPr lang="en-US" altLang="ja-JP" sz="1100" dirty="0">
              <a:latin typeface="ＭＳ ゴシック" panose="020B0609070205080204" pitchFamily="49" charset="-128"/>
              <a:ea typeface="ＭＳ ゴシック" panose="020B0609070205080204" pitchFamily="49" charset="-128"/>
            </a:endParaRPr>
          </a:p>
        </p:txBody>
      </p:sp>
      <p:cxnSp>
        <p:nvCxnSpPr>
          <p:cNvPr id="11" name="直線コネクタ 10"/>
          <p:cNvCxnSpPr/>
          <p:nvPr/>
        </p:nvCxnSpPr>
        <p:spPr>
          <a:xfrm flipH="1">
            <a:off x="578797" y="3408525"/>
            <a:ext cx="5400000" cy="415103"/>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7043796" y="3408525"/>
            <a:ext cx="2160000" cy="415103"/>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8752106" y="4909388"/>
            <a:ext cx="504000" cy="448047"/>
          </a:xfrm>
          <a:prstGeom prst="rect">
            <a:avLst/>
          </a:prstGeom>
          <a:noFill/>
        </p:spPr>
        <p:txBody>
          <a:bodyPr wrap="square" lIns="72000" tIns="72000" rIns="72000" bIns="72000" rtlCol="0" anchor="t">
            <a:noAutofit/>
          </a:bodyPr>
          <a:lstStyle/>
          <a:p>
            <a:pPr algn="ctr"/>
            <a:r>
              <a:rPr lang="ja-JP" altLang="en-US" sz="1100" dirty="0" smtClean="0">
                <a:latin typeface="ＭＳ ゴシック" panose="020B0609070205080204" pitchFamily="49" charset="-128"/>
                <a:ea typeface="ＭＳ ゴシック" panose="020B0609070205080204" pitchFamily="49" charset="-128"/>
              </a:rPr>
              <a:t>↓</a:t>
            </a:r>
            <a:endParaRPr lang="en-US" altLang="ja-JP" sz="1100" dirty="0" smtClean="0">
              <a:latin typeface="ＭＳ ゴシック" panose="020B0609070205080204" pitchFamily="49" charset="-128"/>
              <a:ea typeface="ＭＳ ゴシック" panose="020B0609070205080204" pitchFamily="49" charset="-128"/>
            </a:endParaRPr>
          </a:p>
          <a:p>
            <a:pPr algn="ctr"/>
            <a:r>
              <a:rPr lang="ja-JP" altLang="en-US" sz="1100" dirty="0">
                <a:latin typeface="ＭＳ ゴシック" panose="020B0609070205080204" pitchFamily="49" charset="-128"/>
                <a:ea typeface="ＭＳ ゴシック" panose="020B0609070205080204" pitchFamily="49" charset="-128"/>
              </a:rPr>
              <a:t>公表</a:t>
            </a:r>
            <a:endParaRPr lang="en-US" altLang="ja-JP" sz="1100" dirty="0">
              <a:latin typeface="ＭＳ ゴシック" panose="020B0609070205080204" pitchFamily="49" charset="-128"/>
              <a:ea typeface="ＭＳ ゴシック" panose="020B0609070205080204" pitchFamily="49" charset="-128"/>
            </a:endParaRPr>
          </a:p>
        </p:txBody>
      </p:sp>
      <p:sp>
        <p:nvSpPr>
          <p:cNvPr id="39" name="テキスト ボックス 38"/>
          <p:cNvSpPr txBox="1"/>
          <p:nvPr/>
        </p:nvSpPr>
        <p:spPr>
          <a:xfrm>
            <a:off x="7062430" y="4253588"/>
            <a:ext cx="1590155" cy="368498"/>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a:latin typeface="ＭＳ ゴシック" panose="020B0609070205080204" pitchFamily="49" charset="-128"/>
                <a:ea typeface="ＭＳ ゴシック" panose="020B0609070205080204" pitchFamily="49" charset="-128"/>
              </a:rPr>
              <a:t>報告書</a:t>
            </a:r>
            <a:r>
              <a:rPr lang="ja-JP" altLang="en-US" sz="1100" dirty="0" smtClean="0">
                <a:latin typeface="ＭＳ ゴシック" panose="020B0609070205080204" pitchFamily="49" charset="-128"/>
                <a:ea typeface="ＭＳ ゴシック" panose="020B0609070205080204" pitchFamily="49" charset="-128"/>
              </a:rPr>
              <a:t>案</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最終版</a:t>
            </a:r>
            <a:r>
              <a:rPr lang="en-US" altLang="ja-JP" sz="1100" dirty="0" smtClean="0">
                <a:latin typeface="ＭＳ ゴシック" panose="020B0609070205080204" pitchFamily="49" charset="-128"/>
                <a:ea typeface="ＭＳ ゴシック" panose="020B0609070205080204" pitchFamily="49" charset="-128"/>
              </a:rPr>
              <a:t>)</a:t>
            </a:r>
          </a:p>
          <a:p>
            <a:pPr algn="ctr"/>
            <a:r>
              <a:rPr lang="ja-JP" altLang="en-US" sz="1100" dirty="0" smtClean="0">
                <a:latin typeface="ＭＳ ゴシック" panose="020B0609070205080204" pitchFamily="49" charset="-128"/>
                <a:ea typeface="ＭＳ ゴシック" panose="020B0609070205080204" pitchFamily="49" charset="-128"/>
              </a:rPr>
              <a:t>の作成</a:t>
            </a:r>
            <a:endParaRPr lang="en-US" altLang="ja-JP" sz="1100" dirty="0">
              <a:latin typeface="ＭＳ ゴシック" panose="020B0609070205080204" pitchFamily="49" charset="-128"/>
              <a:ea typeface="ＭＳ ゴシック" panose="020B0609070205080204" pitchFamily="49" charset="-128"/>
            </a:endParaRPr>
          </a:p>
        </p:txBody>
      </p:sp>
      <p:sp>
        <p:nvSpPr>
          <p:cNvPr id="42" name="テキスト ボックス 41"/>
          <p:cNvSpPr txBox="1"/>
          <p:nvPr/>
        </p:nvSpPr>
        <p:spPr>
          <a:xfrm>
            <a:off x="564600" y="1164985"/>
            <a:ext cx="2160000" cy="288000"/>
          </a:xfrm>
          <a:prstGeom prst="roundRect">
            <a:avLst/>
          </a:prstGeom>
          <a:solidFill>
            <a:schemeClr val="accent1">
              <a:lumMod val="75000"/>
            </a:schemeClr>
          </a:solidFill>
        </p:spPr>
        <p:txBody>
          <a:bodyPr wrap="none" lIns="72000" tIns="72000" rIns="72000" bIns="72000" rtlCol="0" anchor="ctr">
            <a:noAutofit/>
          </a:bodyPr>
          <a:lstStyle/>
          <a:p>
            <a:pPr algn="ctr"/>
            <a:r>
              <a:rPr lang="ja-JP" altLang="en-US" sz="1400" b="1" dirty="0" smtClean="0">
                <a:solidFill>
                  <a:schemeClr val="bg1"/>
                </a:solidFill>
                <a:latin typeface="ＭＳ Ｐゴシック" panose="020B0600070205080204" pitchFamily="50" charset="-128"/>
                <a:ea typeface="ＭＳ Ｐゴシック" panose="020B0600070205080204" pitchFamily="50" charset="-128"/>
              </a:rPr>
              <a:t>スケジュール</a:t>
            </a:r>
            <a:endParaRPr lang="en-US" altLang="ja-JP" sz="1400" b="1" dirty="0" smtClean="0">
              <a:solidFill>
                <a:schemeClr val="bg1"/>
              </a:solidFill>
              <a:latin typeface="ＭＳ Ｐゴシック" panose="020B0600070205080204" pitchFamily="50" charset="-128"/>
              <a:ea typeface="ＭＳ Ｐゴシック" panose="020B0600070205080204" pitchFamily="50" charset="-128"/>
            </a:endParaRPr>
          </a:p>
        </p:txBody>
      </p:sp>
      <p:sp>
        <p:nvSpPr>
          <p:cNvPr id="43" name="テキスト ボックス 42"/>
          <p:cNvSpPr txBox="1"/>
          <p:nvPr/>
        </p:nvSpPr>
        <p:spPr>
          <a:xfrm>
            <a:off x="507450" y="1454384"/>
            <a:ext cx="8784000" cy="734580"/>
          </a:xfrm>
          <a:prstGeom prst="rect">
            <a:avLst/>
          </a:prstGeom>
          <a:noFill/>
        </p:spPr>
        <p:txBody>
          <a:bodyPr wrap="square" lIns="72000" tIns="72000" rIns="72000" bIns="72000" rtlCol="0">
            <a:noAutofit/>
          </a:bodyPr>
          <a:lstStyle/>
          <a:p>
            <a:r>
              <a:rPr lang="ja-JP" altLang="en-US" sz="1200" dirty="0" smtClean="0">
                <a:latin typeface="ＭＳ ゴシック" panose="020B0609070205080204" pitchFamily="49" charset="-128"/>
                <a:ea typeface="ＭＳ ゴシック" panose="020B0609070205080204" pitchFamily="49" charset="-128"/>
              </a:rPr>
              <a:t>第３次計画は平成</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年</a:t>
            </a:r>
            <a:r>
              <a:rPr lang="en-US" altLang="ja-JP" sz="1200" dirty="0" smtClean="0">
                <a:latin typeface="ＭＳ ゴシック" panose="020B0609070205080204" pitchFamily="49" charset="-128"/>
                <a:ea typeface="ＭＳ ゴシック" panose="020B0609070205080204" pitchFamily="49" charset="-128"/>
              </a:rPr>
              <a:t>3</a:t>
            </a:r>
            <a:r>
              <a:rPr lang="ja-JP" altLang="en-US" sz="1200" dirty="0" smtClean="0">
                <a:latin typeface="ＭＳ ゴシック" panose="020B0609070205080204" pitchFamily="49" charset="-128"/>
                <a:ea typeface="ＭＳ ゴシック" panose="020B0609070205080204" pitchFamily="49" charset="-128"/>
              </a:rPr>
              <a:t>月に策定（</a:t>
            </a:r>
            <a:r>
              <a:rPr lang="en-US" altLang="ja-JP" sz="1200" dirty="0" smtClean="0">
                <a:latin typeface="ＭＳ ゴシック" panose="020B0609070205080204" pitchFamily="49" charset="-128"/>
                <a:ea typeface="ＭＳ ゴシック" panose="020B0609070205080204" pitchFamily="49" charset="-128"/>
              </a:rPr>
              <a:t>6</a:t>
            </a:r>
            <a:r>
              <a:rPr lang="ja-JP" altLang="en-US" sz="1200" dirty="0" smtClean="0">
                <a:latin typeface="ＭＳ ゴシック" panose="020B0609070205080204" pitchFamily="49" charset="-128"/>
                <a:ea typeface="ＭＳ ゴシック" panose="020B0609070205080204" pitchFamily="49" charset="-128"/>
              </a:rPr>
              <a:t>か年計画）。中間年となる令和２年度にこれまでの社会的な状況変化や各種数値データの把握を行い、点検を実施する予定でしたが、</a:t>
            </a:r>
            <a:r>
              <a:rPr lang="ja-JP" altLang="en-US" sz="1200" u="sng" dirty="0" smtClean="0">
                <a:latin typeface="ＭＳ ゴシック" panose="020B0609070205080204" pitchFamily="49" charset="-128"/>
                <a:ea typeface="ＭＳ ゴシック" panose="020B0609070205080204" pitchFamily="49" charset="-128"/>
              </a:rPr>
              <a:t>新型コロナウイルスの感染拡大による社会状況の変化が大きいことや、コロナ対策に優先的に注力する必要があること等を踏まえ、</a:t>
            </a:r>
            <a:r>
              <a:rPr lang="ja-JP" altLang="en-US" sz="1200" b="1" u="sng" dirty="0" smtClean="0">
                <a:latin typeface="ＭＳ ゴシック" panose="020B0609070205080204" pitchFamily="49" charset="-128"/>
                <a:ea typeface="ＭＳ ゴシック" panose="020B0609070205080204" pitchFamily="49" charset="-128"/>
              </a:rPr>
              <a:t>点検の実施時期を令和３年度に変更しました</a:t>
            </a:r>
            <a:r>
              <a:rPr lang="ja-JP" altLang="en-US" sz="1200" dirty="0" smtClean="0">
                <a:latin typeface="ＭＳ ゴシック" panose="020B0609070205080204" pitchFamily="49" charset="-128"/>
                <a:ea typeface="ＭＳ ゴシック" panose="020B0609070205080204" pitchFamily="49" charset="-128"/>
              </a:rPr>
              <a:t>。</a:t>
            </a:r>
            <a:endParaRPr lang="en-US" altLang="ja-JP" sz="1200" dirty="0">
              <a:latin typeface="ＭＳ ゴシック" panose="020B0609070205080204" pitchFamily="49" charset="-128"/>
              <a:ea typeface="ＭＳ ゴシック" panose="020B0609070205080204" pitchFamily="49" charset="-128"/>
            </a:endParaRPr>
          </a:p>
        </p:txBody>
      </p:sp>
      <p:sp>
        <p:nvSpPr>
          <p:cNvPr id="44" name="テキスト ボックス 43"/>
          <p:cNvSpPr txBox="1"/>
          <p:nvPr/>
        </p:nvSpPr>
        <p:spPr>
          <a:xfrm>
            <a:off x="671801" y="5506376"/>
            <a:ext cx="8229515" cy="943623"/>
          </a:xfrm>
          <a:prstGeom prst="rect">
            <a:avLst/>
          </a:prstGeom>
          <a:noFill/>
        </p:spPr>
        <p:txBody>
          <a:bodyPr wrap="square" lIns="72000" tIns="72000" rIns="72000" bIns="72000" rtlCol="0">
            <a:noAutofit/>
          </a:bodyPr>
          <a:lstStyle/>
          <a:p>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健康づくり</a:t>
            </a:r>
            <a:r>
              <a:rPr lang="ja-JP" altLang="en-US" sz="1100" dirty="0">
                <a:latin typeface="ＭＳ ゴシック" panose="020B0609070205080204" pitchFamily="49" charset="-128"/>
                <a:ea typeface="ＭＳ ゴシック" panose="020B0609070205080204" pitchFamily="49" charset="-128"/>
              </a:rPr>
              <a:t>関連４計画の推進に向けた意見</a:t>
            </a:r>
            <a:r>
              <a:rPr lang="ja-JP" altLang="en-US" sz="1100" dirty="0" smtClean="0">
                <a:latin typeface="ＭＳ ゴシック" panose="020B0609070205080204" pitchFamily="49" charset="-128"/>
                <a:ea typeface="ＭＳ ゴシック" panose="020B0609070205080204" pitchFamily="49" charset="-128"/>
              </a:rPr>
              <a:t>交換会（令和３年</a:t>
            </a:r>
            <a:r>
              <a:rPr lang="en-US" altLang="ja-JP" sz="1100" dirty="0" smtClean="0">
                <a:latin typeface="ＭＳ ゴシック" panose="020B0609070205080204" pitchFamily="49" charset="-128"/>
                <a:ea typeface="ＭＳ ゴシック" panose="020B0609070205080204" pitchFamily="49" charset="-128"/>
              </a:rPr>
              <a:t>12</a:t>
            </a:r>
            <a:r>
              <a:rPr lang="ja-JP" altLang="en-US" sz="1100" dirty="0" smtClean="0">
                <a:latin typeface="ＭＳ ゴシック" panose="020B0609070205080204" pitchFamily="49" charset="-128"/>
                <a:ea typeface="ＭＳ ゴシック" panose="020B0609070205080204" pitchFamily="49" charset="-128"/>
              </a:rPr>
              <a:t>月</a:t>
            </a:r>
            <a:r>
              <a:rPr lang="en-US" altLang="ja-JP" sz="1100" dirty="0" smtClean="0">
                <a:latin typeface="ＭＳ ゴシック" panose="020B0609070205080204" pitchFamily="49" charset="-128"/>
                <a:ea typeface="ＭＳ ゴシック" panose="020B0609070205080204" pitchFamily="49" charset="-128"/>
              </a:rPr>
              <a:t>16</a:t>
            </a:r>
            <a:r>
              <a:rPr lang="ja-JP" altLang="en-US" sz="1100" dirty="0" smtClean="0">
                <a:latin typeface="ＭＳ ゴシック" panose="020B0609070205080204" pitchFamily="49" charset="-128"/>
                <a:ea typeface="ＭＳ ゴシック" panose="020B0609070205080204" pitchFamily="49" charset="-128"/>
              </a:rPr>
              <a:t>日）</a:t>
            </a:r>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各計画の点検・見直し結果を</a:t>
            </a:r>
            <a:r>
              <a:rPr lang="ja-JP" altLang="en-US" sz="1100" dirty="0">
                <a:latin typeface="ＭＳ ゴシック" panose="020B0609070205080204" pitchFamily="49" charset="-128"/>
                <a:ea typeface="ＭＳ ゴシック" panose="020B0609070205080204" pitchFamily="49" charset="-128"/>
              </a:rPr>
              <a:t>審議する各審議会の開催に先立ち、各審議会を代表する</a:t>
            </a:r>
            <a:r>
              <a:rPr lang="ja-JP" altLang="en-US" sz="1100" dirty="0" smtClean="0">
                <a:latin typeface="ＭＳ ゴシック" panose="020B0609070205080204" pitchFamily="49" charset="-128"/>
                <a:ea typeface="ＭＳ ゴシック" panose="020B0609070205080204" pitchFamily="49" charset="-128"/>
              </a:rPr>
              <a:t>委員（</a:t>
            </a:r>
            <a:r>
              <a:rPr lang="ja-JP" altLang="en-US" sz="1100" dirty="0">
                <a:latin typeface="ＭＳ ゴシック" panose="020B0609070205080204" pitchFamily="49" charset="-128"/>
                <a:ea typeface="ＭＳ ゴシック" panose="020B0609070205080204" pitchFamily="49" charset="-128"/>
              </a:rPr>
              <a:t>下記</a:t>
            </a:r>
            <a:r>
              <a:rPr lang="en-US" altLang="ja-JP" sz="1100" dirty="0">
                <a:latin typeface="ＭＳ ゴシック" panose="020B0609070205080204" pitchFamily="49" charset="-128"/>
                <a:ea typeface="ＭＳ ゴシック" panose="020B0609070205080204" pitchFamily="49" charset="-128"/>
              </a:rPr>
              <a:t>4</a:t>
            </a:r>
            <a:r>
              <a:rPr lang="ja-JP" altLang="en-US" sz="1100" dirty="0">
                <a:latin typeface="ＭＳ ゴシック" panose="020B0609070205080204" pitchFamily="49" charset="-128"/>
                <a:ea typeface="ＭＳ ゴシック" panose="020B0609070205080204" pitchFamily="49" charset="-128"/>
              </a:rPr>
              <a:t>名）から、計画間の連携等、今後の各計画に</a:t>
            </a:r>
            <a:r>
              <a:rPr lang="ja-JP" altLang="en-US" sz="1100" dirty="0" smtClean="0">
                <a:latin typeface="ＭＳ ゴシック" panose="020B0609070205080204" pitchFamily="49" charset="-128"/>
                <a:ea typeface="ＭＳ ゴシック" panose="020B0609070205080204" pitchFamily="49" charset="-128"/>
              </a:rPr>
              <a:t>基づく</a:t>
            </a:r>
            <a:r>
              <a:rPr lang="ja-JP" altLang="en-US" sz="1100" dirty="0">
                <a:latin typeface="ＭＳ ゴシック" panose="020B0609070205080204" pitchFamily="49" charset="-128"/>
                <a:ea typeface="ＭＳ ゴシック" panose="020B0609070205080204" pitchFamily="49" charset="-128"/>
              </a:rPr>
              <a:t>各種取組みの実施にあたり</a:t>
            </a:r>
            <a:r>
              <a:rPr lang="ja-JP" altLang="en-US" sz="1100" dirty="0" smtClean="0">
                <a:latin typeface="ＭＳ ゴシック" panose="020B0609070205080204" pitchFamily="49" charset="-128"/>
                <a:ea typeface="ＭＳ ゴシック" panose="020B0609070205080204" pitchFamily="49" charset="-128"/>
              </a:rPr>
              <a:t>、助言</a:t>
            </a:r>
            <a:r>
              <a:rPr lang="ja-JP" altLang="en-US" sz="1100" dirty="0">
                <a:latin typeface="ＭＳ ゴシック" panose="020B0609070205080204" pitchFamily="49" charset="-128"/>
                <a:ea typeface="ＭＳ ゴシック" panose="020B0609070205080204" pitchFamily="49" charset="-128"/>
              </a:rPr>
              <a:t>や提言を</a:t>
            </a:r>
            <a:r>
              <a:rPr lang="ja-JP" altLang="en-US" sz="1100" dirty="0" smtClean="0">
                <a:latin typeface="ＭＳ ゴシック" panose="020B0609070205080204" pitchFamily="49" charset="-128"/>
                <a:ea typeface="ＭＳ ゴシック" panose="020B0609070205080204" pitchFamily="49" charset="-128"/>
              </a:rPr>
              <a:t>いただくことを目的に開催　（参考資料</a:t>
            </a:r>
            <a:r>
              <a:rPr lang="ja-JP" altLang="en-US" sz="1100" dirty="0">
                <a:latin typeface="ＭＳ ゴシック" panose="020B0609070205080204" pitchFamily="49" charset="-128"/>
                <a:ea typeface="ＭＳ ゴシック" panose="020B0609070205080204" pitchFamily="49" charset="-128"/>
              </a:rPr>
              <a:t>３</a:t>
            </a:r>
            <a:r>
              <a:rPr lang="ja-JP" altLang="en-US" sz="1100" dirty="0" smtClean="0">
                <a:latin typeface="ＭＳ ゴシック" panose="020B0609070205080204" pitchFamily="49" charset="-128"/>
                <a:ea typeface="ＭＳ ゴシック" panose="020B0609070205080204" pitchFamily="49" charset="-128"/>
              </a:rPr>
              <a:t>参照）</a:t>
            </a:r>
            <a:endParaRPr lang="ja-JP" altLang="en-US" sz="1100" dirty="0">
              <a:latin typeface="ＭＳ ゴシック" panose="020B0609070205080204" pitchFamily="49" charset="-128"/>
              <a:ea typeface="ＭＳ ゴシック" panose="020B0609070205080204" pitchFamily="49" charset="-128"/>
            </a:endParaRPr>
          </a:p>
          <a:p>
            <a:r>
              <a:rPr lang="ja-JP" altLang="en-US" sz="1100" dirty="0" smtClean="0">
                <a:latin typeface="ＭＳ ゴシック" panose="020B0609070205080204" pitchFamily="49" charset="-128"/>
                <a:ea typeface="ＭＳ ゴシック" panose="020B0609070205080204" pitchFamily="49" charset="-128"/>
              </a:rPr>
              <a:t>　〇</a:t>
            </a:r>
            <a:r>
              <a:rPr lang="ja-JP" altLang="en-US" sz="1100" dirty="0">
                <a:latin typeface="ＭＳ ゴシック" panose="020B0609070205080204" pitchFamily="49" charset="-128"/>
                <a:ea typeface="ＭＳ ゴシック" panose="020B0609070205080204" pitchFamily="49" charset="-128"/>
              </a:rPr>
              <a:t>大阪府地域職域連携推進協議会：磯</a:t>
            </a:r>
            <a:r>
              <a:rPr lang="ja-JP" altLang="en-US" sz="1100" dirty="0" smtClean="0">
                <a:latin typeface="ＭＳ ゴシック" panose="020B0609070205080204" pitchFamily="49" charset="-128"/>
                <a:ea typeface="ＭＳ ゴシック" panose="020B0609070205080204" pitchFamily="49" charset="-128"/>
              </a:rPr>
              <a:t>委員　　</a:t>
            </a:r>
            <a:r>
              <a:rPr lang="ja-JP" altLang="en-US" sz="1100" dirty="0">
                <a:latin typeface="ＭＳ ゴシック" panose="020B0609070205080204" pitchFamily="49" charset="-128"/>
                <a:ea typeface="ＭＳ ゴシック" panose="020B0609070205080204" pitchFamily="49" charset="-128"/>
              </a:rPr>
              <a:t>〇大阪府生涯歯科保健推進審議会：天野</a:t>
            </a:r>
            <a:r>
              <a:rPr lang="ja-JP" altLang="en-US" sz="1100" dirty="0" smtClean="0">
                <a:latin typeface="ＭＳ ゴシック" panose="020B0609070205080204" pitchFamily="49" charset="-128"/>
                <a:ea typeface="ＭＳ ゴシック" panose="020B0609070205080204" pitchFamily="49" charset="-128"/>
              </a:rPr>
              <a:t>委員</a:t>
            </a:r>
            <a:endParaRPr lang="en-US" altLang="ja-JP" sz="1100" dirty="0" smtClean="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a:t>
            </a:r>
            <a:r>
              <a:rPr lang="ja-JP" altLang="en-US" sz="1100" dirty="0" smtClean="0">
                <a:latin typeface="ＭＳ ゴシック" panose="020B0609070205080204" pitchFamily="49" charset="-128"/>
                <a:ea typeface="ＭＳ ゴシック" panose="020B0609070205080204" pitchFamily="49" charset="-128"/>
              </a:rPr>
              <a:t>〇</a:t>
            </a:r>
            <a:r>
              <a:rPr lang="ja-JP" altLang="en-US" sz="1100" dirty="0">
                <a:latin typeface="ＭＳ ゴシック" panose="020B0609070205080204" pitchFamily="49" charset="-128"/>
                <a:ea typeface="ＭＳ ゴシック" panose="020B0609070205080204" pitchFamily="49" charset="-128"/>
              </a:rPr>
              <a:t>大阪府食育推進計画評価審議会：</a:t>
            </a:r>
            <a:r>
              <a:rPr lang="ja-JP" altLang="en-US" sz="1100" dirty="0" smtClean="0">
                <a:latin typeface="ＭＳ ゴシック" panose="020B0609070205080204" pitchFamily="49" charset="-128"/>
                <a:ea typeface="ＭＳ ゴシック" panose="020B0609070205080204" pitchFamily="49" charset="-128"/>
              </a:rPr>
              <a:t>藤原委員　〇</a:t>
            </a:r>
            <a:r>
              <a:rPr lang="ja-JP" altLang="en-US" sz="1100" dirty="0">
                <a:latin typeface="ＭＳ ゴシック" panose="020B0609070205080204" pitchFamily="49" charset="-128"/>
                <a:ea typeface="ＭＳ ゴシック" panose="020B0609070205080204" pitchFamily="49" charset="-128"/>
              </a:rPr>
              <a:t>大阪府がん対策推進委員会　　：松浦</a:t>
            </a:r>
            <a:r>
              <a:rPr lang="ja-JP" altLang="en-US" sz="1100" dirty="0" smtClean="0">
                <a:latin typeface="ＭＳ ゴシック" panose="020B0609070205080204" pitchFamily="49" charset="-128"/>
                <a:ea typeface="ＭＳ ゴシック" panose="020B0609070205080204" pitchFamily="49" charset="-128"/>
              </a:rPr>
              <a:t>委員</a:t>
            </a:r>
            <a:endParaRPr lang="en-US" altLang="ja-JP" sz="11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4D1D0668-0C6C-4C7F-AAAF-C0078F4BF5F6}" type="slidenum">
              <a:rPr kumimoji="1" lang="ja-JP" altLang="en-US" smtClean="0"/>
              <a:t>2</a:t>
            </a:fld>
            <a:endParaRPr kumimoji="1" lang="ja-JP" altLang="en-US"/>
          </a:p>
        </p:txBody>
      </p:sp>
      <p:sp>
        <p:nvSpPr>
          <p:cNvPr id="19" name="テキスト ボックス 18"/>
          <p:cNvSpPr txBox="1"/>
          <p:nvPr/>
        </p:nvSpPr>
        <p:spPr>
          <a:xfrm>
            <a:off x="5614288" y="2981489"/>
            <a:ext cx="1080000" cy="216000"/>
          </a:xfrm>
          <a:prstGeom prst="rect">
            <a:avLst/>
          </a:prstGeom>
          <a:noFill/>
        </p:spPr>
        <p:txBody>
          <a:bodyPr wrap="none" lIns="72000" tIns="72000" rIns="72000" bIns="72000" rtlCol="0" anchor="ctr">
            <a:noAutofit/>
          </a:bodyPr>
          <a:lstStyle/>
          <a:p>
            <a:r>
              <a:rPr lang="ja-JP" altLang="en-US" sz="1100" dirty="0" smtClean="0">
                <a:latin typeface="ＭＳ ゴシック" panose="020B0609070205080204" pitchFamily="49" charset="-128"/>
                <a:ea typeface="ＭＳ ゴシック" panose="020B0609070205080204" pitchFamily="49" charset="-128"/>
              </a:rPr>
              <a:t>→ → → → → ● 中間点検</a:t>
            </a:r>
            <a:endParaRPr lang="en-US" altLang="ja-JP" sz="1100" dirty="0">
              <a:latin typeface="ＭＳ ゴシック" panose="020B0609070205080204" pitchFamily="49" charset="-128"/>
              <a:ea typeface="ＭＳ ゴシック" panose="020B0609070205080204" pitchFamily="49" charset="-128"/>
            </a:endParaRPr>
          </a:p>
        </p:txBody>
      </p:sp>
      <p:sp>
        <p:nvSpPr>
          <p:cNvPr id="20" name="テキスト ボックス 19"/>
          <p:cNvSpPr txBox="1"/>
          <p:nvPr/>
        </p:nvSpPr>
        <p:spPr>
          <a:xfrm>
            <a:off x="5554028" y="2814909"/>
            <a:ext cx="1080000" cy="216000"/>
          </a:xfrm>
          <a:prstGeom prst="rect">
            <a:avLst/>
          </a:prstGeom>
          <a:noFill/>
        </p:spPr>
        <p:txBody>
          <a:bodyPr wrap="none" lIns="72000" tIns="72000" rIns="72000" bIns="72000" rtlCol="0" anchor="ctr">
            <a:noAutofit/>
          </a:bodyPr>
          <a:lstStyle/>
          <a:p>
            <a:r>
              <a:rPr lang="ja-JP" altLang="en-US" sz="1000" b="1" dirty="0" smtClean="0">
                <a:solidFill>
                  <a:srgbClr val="FF0000"/>
                </a:solidFill>
                <a:latin typeface="ＭＳ ゴシック" panose="020B0609070205080204" pitchFamily="49" charset="-128"/>
                <a:ea typeface="ＭＳ ゴシック" panose="020B0609070205080204" pitchFamily="49" charset="-128"/>
              </a:rPr>
              <a:t>時期を変更（後ろ倒し）</a:t>
            </a:r>
            <a:endParaRPr lang="en-US" altLang="ja-JP" sz="1000" b="1" dirty="0">
              <a:solidFill>
                <a:srgbClr val="FF0000"/>
              </a:solidFill>
              <a:latin typeface="ＭＳ ゴシック" panose="020B0609070205080204" pitchFamily="49" charset="-128"/>
              <a:ea typeface="ＭＳ ゴシック" panose="020B0609070205080204" pitchFamily="49" charset="-128"/>
            </a:endParaRPr>
          </a:p>
        </p:txBody>
      </p:sp>
      <p:sp>
        <p:nvSpPr>
          <p:cNvPr id="21" name="テキスト ボックス 20"/>
          <p:cNvSpPr txBox="1"/>
          <p:nvPr/>
        </p:nvSpPr>
        <p:spPr>
          <a:xfrm>
            <a:off x="5597597" y="4229504"/>
            <a:ext cx="1441829" cy="551039"/>
          </a:xfrm>
          <a:prstGeom prst="leftRightArrow">
            <a:avLst>
              <a:gd name="adj1" fmla="val 100000"/>
              <a:gd name="adj2" fmla="val 50000"/>
            </a:avLst>
          </a:prstGeom>
          <a:solidFill>
            <a:schemeClr val="bg1"/>
          </a:solidFill>
          <a:ln w="6350">
            <a:solidFill>
              <a:schemeClr val="accent1">
                <a:shade val="50000"/>
              </a:schemeClr>
            </a:solidFill>
          </a:ln>
        </p:spPr>
        <p:txBody>
          <a:bodyPr wrap="none" lIns="72000" tIns="72000" rIns="72000" bIns="72000" rtlCol="0" anchor="ctr">
            <a:noAutofit/>
          </a:bodyPr>
          <a:lstStyle/>
          <a:p>
            <a:pPr algn="ctr"/>
            <a:r>
              <a:rPr lang="ja-JP" altLang="en-US" sz="1100" dirty="0">
                <a:latin typeface="ＭＳ ゴシック" panose="020B0609070205080204" pitchFamily="49" charset="-128"/>
                <a:ea typeface="ＭＳ ゴシック" panose="020B0609070205080204" pitchFamily="49" charset="-128"/>
              </a:rPr>
              <a:t>審議会委員</a:t>
            </a:r>
            <a:r>
              <a:rPr lang="ja-JP" altLang="en-US" sz="1100" dirty="0" smtClean="0">
                <a:latin typeface="ＭＳ ゴシック" panose="020B0609070205080204" pitchFamily="49" charset="-128"/>
                <a:ea typeface="ＭＳ ゴシック" panose="020B0609070205080204" pitchFamily="49" charset="-128"/>
              </a:rPr>
              <a:t>へ</a:t>
            </a:r>
            <a:endParaRPr lang="en-US" altLang="ja-JP" sz="1100" dirty="0" smtClean="0">
              <a:latin typeface="ＭＳ ゴシック" panose="020B0609070205080204" pitchFamily="49" charset="-128"/>
              <a:ea typeface="ＭＳ ゴシック" panose="020B0609070205080204" pitchFamily="49" charset="-128"/>
            </a:endParaRPr>
          </a:p>
          <a:p>
            <a:pPr algn="ctr"/>
            <a:r>
              <a:rPr lang="ja-JP" altLang="en-US" sz="1100" dirty="0" smtClean="0">
                <a:latin typeface="ＭＳ ゴシック" panose="020B0609070205080204" pitchFamily="49" charset="-128"/>
                <a:ea typeface="ＭＳ ゴシック" panose="020B0609070205080204" pitchFamily="49" charset="-128"/>
              </a:rPr>
              <a:t>報告書案の書面報告</a:t>
            </a:r>
            <a:endParaRPr lang="en-US" altLang="ja-JP" sz="1100" dirty="0" smtClean="0">
              <a:latin typeface="ＭＳ ゴシック" panose="020B0609070205080204" pitchFamily="49" charset="-128"/>
              <a:ea typeface="ＭＳ ゴシック" panose="020B0609070205080204" pitchFamily="49" charset="-128"/>
            </a:endParaRPr>
          </a:p>
          <a:p>
            <a:pPr algn="ctr"/>
            <a:r>
              <a:rPr lang="ja-JP" altLang="en-US" sz="1100" dirty="0" smtClean="0">
                <a:latin typeface="ＭＳ ゴシック" panose="020B0609070205080204" pitchFamily="49" charset="-128"/>
                <a:ea typeface="ＭＳ ゴシック" panose="020B0609070205080204" pitchFamily="49" charset="-128"/>
              </a:rPr>
              <a:t>意見募集</a:t>
            </a:r>
            <a:endParaRPr lang="en-US" altLang="ja-JP" sz="900" dirty="0" smtClean="0">
              <a:latin typeface="ＭＳ ゴシック" panose="020B0609070205080204" pitchFamily="49" charset="-128"/>
              <a:ea typeface="ＭＳ ゴシック" panose="020B0609070205080204" pitchFamily="49" charset="-128"/>
            </a:endParaRPr>
          </a:p>
        </p:txBody>
      </p:sp>
      <p:sp>
        <p:nvSpPr>
          <p:cNvPr id="23" name="テキスト ボックス 22"/>
          <p:cNvSpPr txBox="1"/>
          <p:nvPr/>
        </p:nvSpPr>
        <p:spPr>
          <a:xfrm>
            <a:off x="4842456" y="4761746"/>
            <a:ext cx="2061708" cy="354057"/>
          </a:xfrm>
          <a:prstGeom prst="rect">
            <a:avLst/>
          </a:prstGeom>
          <a:noFill/>
        </p:spPr>
        <p:txBody>
          <a:bodyPr wrap="square" lIns="72000" tIns="72000" rIns="72000" bIns="72000" rtlCol="0" anchor="t">
            <a:noAutofit/>
          </a:bodyPr>
          <a:lstStyle/>
          <a:p>
            <a:pPr algn="r"/>
            <a:r>
              <a:rPr lang="ja-JP" altLang="en-US" sz="1100" dirty="0" smtClean="0">
                <a:latin typeface="ＭＳ ゴシック" panose="020B0609070205080204" pitchFamily="49" charset="-128"/>
                <a:ea typeface="ＭＳ ゴシック" panose="020B0609070205080204" pitchFamily="49" charset="-128"/>
              </a:rPr>
              <a:t>４計画意見交換会</a:t>
            </a:r>
            <a:r>
              <a:rPr lang="en-US" altLang="ja-JP" sz="1100" dirty="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の開催 ◆</a:t>
            </a:r>
            <a:endParaRPr lang="en-US" altLang="ja-JP" sz="11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55620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724</Words>
  <Application>Microsoft Office PowerPoint</Application>
  <PresentationFormat>A4 210 x 297 mm</PresentationFormat>
  <Paragraphs>81</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2022-03-31T07:04:52Z</dcterms:created>
  <dcterms:modified xsi:type="dcterms:W3CDTF">2022-03-31T07:04:56Z</dcterms:modified>
</cp:coreProperties>
</file>