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3" r:id="rId2"/>
    <p:sldId id="262"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74747"/>
    <a:srgbClr val="33CCFF"/>
    <a:srgbClr val="CC99FF"/>
    <a:srgbClr val="800080"/>
    <a:srgbClr val="76AB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471" autoAdjust="0"/>
    <p:restoredTop sz="94660"/>
  </p:normalViewPr>
  <p:slideViewPr>
    <p:cSldViewPr snapToGrid="0">
      <p:cViewPr varScale="1">
        <p:scale>
          <a:sx n="74" d="100"/>
          <a:sy n="74" d="100"/>
        </p:scale>
        <p:origin x="14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E1E2013-6FE4-4950-80EC-A385F7CB197A}" type="datetimeFigureOut">
              <a:rPr kumimoji="1" lang="ja-JP" altLang="en-US" smtClean="0"/>
              <a:t>2021/3/17</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CC2F1CE-0C7F-4BED-92D5-9F333A6498CF}" type="slidenum">
              <a:rPr kumimoji="1" lang="ja-JP" altLang="en-US" smtClean="0"/>
              <a:t>‹#›</a:t>
            </a:fld>
            <a:endParaRPr kumimoji="1" lang="ja-JP" altLang="en-US"/>
          </a:p>
        </p:txBody>
      </p:sp>
    </p:spTree>
    <p:extLst>
      <p:ext uri="{BB962C8B-B14F-4D97-AF65-F5344CB8AC3E}">
        <p14:creationId xmlns:p14="http://schemas.microsoft.com/office/powerpoint/2010/main" val="34796141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8650DA6-7688-4869-BD8D-6CD616968F6B}" type="datetime1">
              <a:rPr kumimoji="1" lang="ja-JP" altLang="en-US" smtClean="0"/>
              <a:t>2021/3/17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Slide Number Placeholder 3"/>
          <p:cNvSpPr>
            <a:spLocks noGrp="1"/>
          </p:cNvSpPr>
          <p:nvPr>
            <p:ph type="sldNum" sz="quarter" idx="12"/>
          </p:nvPr>
        </p:nvSpPr>
        <p:spPr>
          <a:xfrm>
            <a:off x="7645825" y="6464640"/>
            <a:ext cx="2228850" cy="365125"/>
          </a:xfrm>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2096652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BBF24F-7F24-4D54-8E2C-B0AA98E2A77E}" type="datetime1">
              <a:rPr kumimoji="1" lang="ja-JP" altLang="en-US" smtClean="0"/>
              <a:t>2021/3/17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42657118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139277-B126-40B3-B404-D4F042008226}" type="datetime1">
              <a:rPr kumimoji="1" lang="ja-JP" altLang="en-US" smtClean="0"/>
              <a:t>2021/3/17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645825" y="6464640"/>
            <a:ext cx="2228850" cy="365125"/>
          </a:xfrm>
          <a:prstGeom prst="rect">
            <a:avLst/>
          </a:prstGeom>
        </p:spPr>
        <p:txBody>
          <a:bodyPr vert="horz" lIns="91440" tIns="45720" rIns="91440" bIns="45720" rtlCol="0" anchor="ctr"/>
          <a:lstStyle>
            <a:lvl1pPr algn="r">
              <a:defRPr sz="1200">
                <a:solidFill>
                  <a:srgbClr val="474747"/>
                </a:solidFill>
              </a:defRPr>
            </a:lvl1pPr>
          </a:lstStyle>
          <a:p>
            <a:fld id="{4D1D0668-0C6C-4C7F-AAAF-C0078F4BF5F6}" type="slidenum">
              <a:rPr kumimoji="1" lang="ja-JP" altLang="en-US" smtClean="0"/>
              <a:pPr/>
              <a:t>‹#›</a:t>
            </a:fld>
            <a:endParaRPr kumimoji="1" lang="ja-JP" altLang="en-US"/>
          </a:p>
        </p:txBody>
      </p:sp>
    </p:spTree>
    <p:extLst>
      <p:ext uri="{BB962C8B-B14F-4D97-AF65-F5344CB8AC3E}">
        <p14:creationId xmlns:p14="http://schemas.microsoft.com/office/powerpoint/2010/main" val="3963658565"/>
      </p:ext>
    </p:extLst>
  </p:cSld>
  <p:clrMap bg1="lt1" tx1="dk1" bg2="lt2" tx2="dk2" accent1="accent1" accent2="accent2" accent3="accent3" accent4="accent4" accent5="accent5" accent6="accent6" hlink="hlink" folHlink="folHlink"/>
  <p:sldLayoutIdLst>
    <p:sldLayoutId id="2147483661" r:id="rId1"/>
    <p:sldLayoutId id="2147483667" r:id="rId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719812" y="3741191"/>
            <a:ext cx="5184000" cy="864000"/>
          </a:xfrm>
          <a:prstGeom prst="roundRect">
            <a:avLst>
              <a:gd name="adj" fmla="val 0"/>
            </a:avLst>
          </a:prstGeom>
          <a:solidFill>
            <a:schemeClr val="accent1">
              <a:lumMod val="40000"/>
              <a:lumOff val="60000"/>
            </a:schemeClr>
          </a:solidFill>
          <a:ln w="12700" cmpd="sng">
            <a:solidFill>
              <a:schemeClr val="accent1">
                <a:lumMod val="75000"/>
              </a:schemeClr>
            </a:solidFill>
          </a:ln>
        </p:spPr>
        <p:txBody>
          <a:bodyPr wrap="none" lIns="108000" tIns="72000" rIns="72000" bIns="72000" rtlCol="0" anchor="ctr">
            <a:noAutofit/>
          </a:bodyPr>
          <a:lstStyle/>
          <a:p>
            <a:r>
              <a:rPr lang="ja-JP" altLang="en-US" sz="1200" dirty="0" smtClean="0">
                <a:latin typeface="ＭＳ ゴシック" panose="020B0609070205080204" pitchFamily="49" charset="-128"/>
                <a:ea typeface="ＭＳ ゴシック" panose="020B0609070205080204" pitchFamily="49" charset="-128"/>
              </a:rPr>
              <a:t>健康</a:t>
            </a:r>
            <a:r>
              <a:rPr lang="ja-JP" altLang="en-US" sz="1200" dirty="0">
                <a:latin typeface="ＭＳ ゴシック" panose="020B0609070205080204" pitchFamily="49" charset="-128"/>
                <a:ea typeface="ＭＳ ゴシック" panose="020B0609070205080204" pitchFamily="49" charset="-128"/>
              </a:rPr>
              <a:t>を</a:t>
            </a:r>
            <a:r>
              <a:rPr lang="ja-JP" altLang="en-US" sz="1200" dirty="0" smtClean="0">
                <a:latin typeface="ＭＳ ゴシック" panose="020B0609070205080204" pitchFamily="49" charset="-128"/>
                <a:ea typeface="ＭＳ ゴシック" panose="020B0609070205080204" pitchFamily="49" charset="-128"/>
              </a:rPr>
              <a:t>取り巻く</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状況</a:t>
            </a:r>
            <a:r>
              <a:rPr lang="ja-JP" altLang="en-US" sz="1200" dirty="0">
                <a:latin typeface="ＭＳ ゴシック" panose="020B0609070205080204" pitchFamily="49" charset="-128"/>
                <a:ea typeface="ＭＳ ゴシック" panose="020B0609070205080204" pitchFamily="49" charset="-128"/>
              </a:rPr>
              <a:t>の変化</a:t>
            </a:r>
          </a:p>
        </p:txBody>
      </p:sp>
      <p:sp>
        <p:nvSpPr>
          <p:cNvPr id="4" name="正方形/長方形 3"/>
          <p:cNvSpPr/>
          <p:nvPr/>
        </p:nvSpPr>
        <p:spPr>
          <a:xfrm>
            <a:off x="1215806" y="342236"/>
            <a:ext cx="7200000" cy="432000"/>
          </a:xfrm>
          <a:prstGeom prst="rect">
            <a:avLst/>
          </a:prstGeom>
          <a:ln w="25400" cmpd="dbl">
            <a:solidFill>
              <a:schemeClr val="tx1"/>
            </a:solidFill>
          </a:ln>
        </p:spPr>
        <p:style>
          <a:lnRef idx="2">
            <a:schemeClr val="accent6"/>
          </a:lnRef>
          <a:fillRef idx="1">
            <a:schemeClr val="lt1"/>
          </a:fillRef>
          <a:effectRef idx="0">
            <a:schemeClr val="accent6"/>
          </a:effectRef>
          <a:fontRef idx="minor">
            <a:schemeClr val="dk1"/>
          </a:fontRef>
        </p:style>
        <p:txBody>
          <a:bodyPr lIns="72000" tIns="36000" rIns="72000" bIns="36000" rtlCol="0" anchor="ctr"/>
          <a:lstStyle/>
          <a:p>
            <a:pPr algn="ctr"/>
            <a:r>
              <a:rPr lang="ja-JP" altLang="en-US" b="1" dirty="0" smtClean="0">
                <a:latin typeface="Meiryo UI" panose="020B0604030504040204" pitchFamily="50" charset="-128"/>
                <a:ea typeface="Meiryo UI" panose="020B0604030504040204" pitchFamily="50" charset="-128"/>
              </a:rPr>
              <a:t>第</a:t>
            </a:r>
            <a:r>
              <a:rPr lang="ja-JP" altLang="en-US" b="1" dirty="0">
                <a:latin typeface="Meiryo UI" panose="020B0604030504040204" pitchFamily="50" charset="-128"/>
                <a:ea typeface="Meiryo UI" panose="020B0604030504040204" pitchFamily="50" charset="-128"/>
              </a:rPr>
              <a:t>３</a:t>
            </a:r>
            <a:r>
              <a:rPr lang="ja-JP" altLang="en-US" b="1" dirty="0" smtClean="0">
                <a:latin typeface="Meiryo UI" panose="020B0604030504040204" pitchFamily="50" charset="-128"/>
                <a:ea typeface="Meiryo UI" panose="020B0604030504040204" pitchFamily="50" charset="-128"/>
              </a:rPr>
              <a:t>次大阪府健康増進計画</a:t>
            </a:r>
            <a:r>
              <a:rPr lang="ja-JP" altLang="en-US" b="1" dirty="0">
                <a:latin typeface="Meiryo UI" panose="020B0604030504040204" pitchFamily="50" charset="-128"/>
                <a:ea typeface="Meiryo UI" panose="020B0604030504040204" pitchFamily="50" charset="-128"/>
              </a:rPr>
              <a:t>における中間点検・見直しについて</a:t>
            </a:r>
          </a:p>
        </p:txBody>
      </p:sp>
      <p:sp>
        <p:nvSpPr>
          <p:cNvPr id="5" name="テキスト ボックス 4"/>
          <p:cNvSpPr txBox="1"/>
          <p:nvPr/>
        </p:nvSpPr>
        <p:spPr>
          <a:xfrm>
            <a:off x="551721" y="1161112"/>
            <a:ext cx="2160000" cy="288000"/>
          </a:xfrm>
          <a:prstGeom prst="roundRect">
            <a:avLst/>
          </a:prstGeom>
          <a:solidFill>
            <a:schemeClr val="accent1">
              <a:lumMod val="75000"/>
            </a:schemeClr>
          </a:solidFill>
        </p:spPr>
        <p:txBody>
          <a:bodyPr wrap="none" lIns="72000" tIns="72000" rIns="72000" bIns="72000" rtlCol="0" anchor="ctr">
            <a:noAutofit/>
          </a:bodyPr>
          <a:lstStyle/>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計画における規定</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p:txBody>
      </p:sp>
      <p:sp>
        <p:nvSpPr>
          <p:cNvPr id="6" name="テキスト ボックス 5"/>
          <p:cNvSpPr txBox="1"/>
          <p:nvPr/>
        </p:nvSpPr>
        <p:spPr>
          <a:xfrm>
            <a:off x="8993961" y="54100"/>
            <a:ext cx="864000" cy="28814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wrap="none" lIns="36000" tIns="36000" rIns="36000" bIns="36000" rtlCol="0" anchor="ctr">
            <a:noAutofit/>
          </a:bodyPr>
          <a:lstStyle/>
          <a:p>
            <a:pPr algn="ctr"/>
            <a:r>
              <a:rPr kumimoji="0" lang="ja-JP" altLang="en-US" sz="1400"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資料２</a:t>
            </a:r>
            <a:endParaRPr kumimoji="0" lang="ja-JP" altLang="en-US" sz="1400"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494571" y="1461144"/>
            <a:ext cx="5904000" cy="504000"/>
          </a:xfrm>
          <a:prstGeom prst="rect">
            <a:avLst/>
          </a:prstGeom>
          <a:noFill/>
        </p:spPr>
        <p:txBody>
          <a:bodyPr wrap="square" lIns="72000" tIns="72000" rIns="72000" bIns="72000" rtlCol="0">
            <a:noAutofit/>
          </a:bodyPr>
          <a:lstStyle/>
          <a:p>
            <a:r>
              <a:rPr lang="ja-JP" altLang="en-US" sz="1200" dirty="0" smtClean="0">
                <a:latin typeface="ＭＳ ゴシック" panose="020B0609070205080204" pitchFamily="49" charset="-128"/>
                <a:ea typeface="ＭＳ ゴシック" panose="020B0609070205080204" pitchFamily="49" charset="-128"/>
              </a:rPr>
              <a:t>第３次大阪府健康増進計画（平成</a:t>
            </a:r>
            <a:r>
              <a:rPr lang="en-US" altLang="ja-JP" sz="1200" dirty="0" smtClean="0">
                <a:latin typeface="ＭＳ ゴシック" panose="020B0609070205080204" pitchFamily="49" charset="-128"/>
                <a:ea typeface="ＭＳ ゴシック" panose="020B0609070205080204" pitchFamily="49" charset="-128"/>
              </a:rPr>
              <a:t>30</a:t>
            </a:r>
            <a:r>
              <a:rPr lang="ja-JP" altLang="en-US" sz="1200" dirty="0" smtClean="0">
                <a:latin typeface="ＭＳ ゴシック" panose="020B0609070205080204" pitchFamily="49" charset="-128"/>
                <a:ea typeface="ＭＳ ゴシック" panose="020B0609070205080204" pitchFamily="49" charset="-128"/>
              </a:rPr>
              <a:t>年度～令和</a:t>
            </a:r>
            <a:r>
              <a:rPr lang="en-US" altLang="ja-JP" sz="1200" dirty="0" smtClean="0">
                <a:latin typeface="ＭＳ ゴシック" panose="020B0609070205080204" pitchFamily="49" charset="-128"/>
                <a:ea typeface="ＭＳ ゴシック" panose="020B0609070205080204" pitchFamily="49" charset="-128"/>
              </a:rPr>
              <a:t>5</a:t>
            </a:r>
            <a:r>
              <a:rPr lang="ja-JP" altLang="en-US" sz="1200" dirty="0" smtClean="0">
                <a:latin typeface="ＭＳ ゴシック" panose="020B0609070205080204" pitchFamily="49" charset="-128"/>
                <a:ea typeface="ＭＳ ゴシック" panose="020B0609070205080204" pitchFamily="49" charset="-128"/>
              </a:rPr>
              <a:t>年度）の中間年となる</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令和</a:t>
            </a:r>
            <a:r>
              <a:rPr lang="ja-JP" altLang="en-US" sz="1200" dirty="0">
                <a:latin typeface="ＭＳ ゴシック" panose="020B0609070205080204" pitchFamily="49" charset="-128"/>
                <a:ea typeface="ＭＳ ゴシック" panose="020B0609070205080204" pitchFamily="49" charset="-128"/>
              </a:rPr>
              <a:t>２</a:t>
            </a:r>
            <a:r>
              <a:rPr lang="ja-JP" altLang="en-US" sz="1200" dirty="0" smtClean="0">
                <a:latin typeface="ＭＳ ゴシック" panose="020B0609070205080204" pitchFamily="49" charset="-128"/>
                <a:ea typeface="ＭＳ ゴシック" panose="020B0609070205080204" pitchFamily="49" charset="-128"/>
              </a:rPr>
              <a:t>年度に、社会・経済情勢等を</a:t>
            </a:r>
            <a:r>
              <a:rPr lang="ja-JP" altLang="en-US" sz="1200" dirty="0">
                <a:latin typeface="ＭＳ ゴシック" panose="020B0609070205080204" pitchFamily="49" charset="-128"/>
                <a:ea typeface="ＭＳ ゴシック" panose="020B0609070205080204" pitchFamily="49" charset="-128"/>
              </a:rPr>
              <a:t>踏まえ</a:t>
            </a:r>
            <a:r>
              <a:rPr lang="ja-JP" altLang="en-US" sz="1200" dirty="0" smtClean="0">
                <a:latin typeface="ＭＳ ゴシック" panose="020B0609070205080204" pitchFamily="49" charset="-128"/>
                <a:ea typeface="ＭＳ ゴシック" panose="020B0609070205080204" pitchFamily="49" charset="-128"/>
              </a:rPr>
              <a:t>、点検</a:t>
            </a:r>
            <a:r>
              <a:rPr lang="ja-JP" altLang="en-US" sz="1200" dirty="0">
                <a:latin typeface="ＭＳ ゴシック" panose="020B0609070205080204" pitchFamily="49" charset="-128"/>
                <a:ea typeface="ＭＳ ゴシック" panose="020B0609070205080204" pitchFamily="49" charset="-128"/>
              </a:rPr>
              <a:t>・見直しを</a:t>
            </a:r>
            <a:r>
              <a:rPr lang="ja-JP" altLang="en-US" sz="1200" dirty="0" smtClean="0">
                <a:latin typeface="ＭＳ ゴシック" panose="020B0609070205080204" pitchFamily="49" charset="-128"/>
                <a:ea typeface="ＭＳ ゴシック" panose="020B0609070205080204" pitchFamily="49" charset="-128"/>
              </a:rPr>
              <a:t>実施</a:t>
            </a:r>
            <a:endParaRPr lang="en-US" altLang="ja-JP" sz="1200" dirty="0">
              <a:latin typeface="ＭＳ ゴシック" panose="020B0609070205080204" pitchFamily="49" charset="-128"/>
              <a:ea typeface="ＭＳ ゴシック" panose="020B0609070205080204" pitchFamily="49" charset="-128"/>
            </a:endParaRPr>
          </a:p>
        </p:txBody>
      </p:sp>
      <p:sp>
        <p:nvSpPr>
          <p:cNvPr id="15" name="テキスト ボックス 14"/>
          <p:cNvSpPr txBox="1"/>
          <p:nvPr/>
        </p:nvSpPr>
        <p:spPr>
          <a:xfrm>
            <a:off x="2004555" y="3848448"/>
            <a:ext cx="1872000" cy="288000"/>
          </a:xfrm>
          <a:prstGeom prst="roundRect">
            <a:avLst/>
          </a:prstGeom>
          <a:solidFill>
            <a:schemeClr val="accent1">
              <a:lumMod val="20000"/>
              <a:lumOff val="80000"/>
            </a:schemeClr>
          </a:solidFill>
          <a:ln w="6350">
            <a:solidFill>
              <a:schemeClr val="accent1">
                <a:lumMod val="75000"/>
              </a:schemeClr>
            </a:solidFill>
          </a:ln>
        </p:spPr>
        <p:txBody>
          <a:bodyPr wrap="none" lIns="72000" tIns="72000" rIns="72000" bIns="72000" rtlCol="0" anchor="ctr">
            <a:noAutofit/>
          </a:bodyPr>
          <a:lstStyle/>
          <a:p>
            <a:pPr algn="ctr"/>
            <a:r>
              <a:rPr lang="ja-JP" altLang="en-US" sz="1200" dirty="0">
                <a:latin typeface="ＭＳ Ｐゴシック" panose="020B0600070205080204" pitchFamily="50" charset="-128"/>
                <a:ea typeface="ＭＳ Ｐゴシック" panose="020B0600070205080204" pitchFamily="50" charset="-128"/>
              </a:rPr>
              <a:t>社会・経済情勢等</a:t>
            </a:r>
          </a:p>
        </p:txBody>
      </p:sp>
      <p:sp>
        <p:nvSpPr>
          <p:cNvPr id="16" name="テキスト ボックス 15"/>
          <p:cNvSpPr txBox="1"/>
          <p:nvPr/>
        </p:nvSpPr>
        <p:spPr>
          <a:xfrm>
            <a:off x="2004555" y="4209982"/>
            <a:ext cx="1872000" cy="288000"/>
          </a:xfrm>
          <a:prstGeom prst="roundRect">
            <a:avLst/>
          </a:prstGeom>
          <a:solidFill>
            <a:schemeClr val="accent1">
              <a:lumMod val="20000"/>
              <a:lumOff val="80000"/>
            </a:schemeClr>
          </a:solidFill>
          <a:ln w="6350">
            <a:solidFill>
              <a:schemeClr val="accent1">
                <a:lumMod val="75000"/>
              </a:schemeClr>
            </a:solidFill>
          </a:ln>
        </p:spPr>
        <p:txBody>
          <a:bodyPr wrap="none" lIns="72000" tIns="72000" rIns="72000" bIns="72000" rtlCol="0" anchor="ctr">
            <a:noAutofit/>
          </a:bodyPr>
          <a:lstStyle/>
          <a:p>
            <a:pPr algn="ctr"/>
            <a:r>
              <a:rPr lang="ja-JP" altLang="en-US" sz="1200" dirty="0">
                <a:latin typeface="ＭＳ Ｐゴシック" panose="020B0600070205080204" pitchFamily="50" charset="-128"/>
                <a:ea typeface="ＭＳ Ｐゴシック" panose="020B0600070205080204" pitchFamily="50" charset="-128"/>
              </a:rPr>
              <a:t>法令や国の計画等の改定</a:t>
            </a:r>
          </a:p>
        </p:txBody>
      </p:sp>
      <p:sp>
        <p:nvSpPr>
          <p:cNvPr id="17" name="テキスト ボックス 16"/>
          <p:cNvSpPr txBox="1"/>
          <p:nvPr/>
        </p:nvSpPr>
        <p:spPr>
          <a:xfrm>
            <a:off x="3947013" y="3848448"/>
            <a:ext cx="1872000" cy="288000"/>
          </a:xfrm>
          <a:prstGeom prst="roundRect">
            <a:avLst/>
          </a:prstGeom>
          <a:solidFill>
            <a:schemeClr val="accent1">
              <a:lumMod val="20000"/>
              <a:lumOff val="80000"/>
            </a:schemeClr>
          </a:solidFill>
          <a:ln w="6350">
            <a:solidFill>
              <a:schemeClr val="accent1">
                <a:lumMod val="75000"/>
              </a:schemeClr>
            </a:solidFill>
          </a:ln>
        </p:spPr>
        <p:txBody>
          <a:bodyPr wrap="none" lIns="72000" tIns="72000" rIns="72000" bIns="72000" rtlCol="0" anchor="ctr">
            <a:noAutofit/>
          </a:bodyPr>
          <a:lstStyle/>
          <a:p>
            <a:pPr algn="ctr"/>
            <a:r>
              <a:rPr lang="ja-JP" altLang="en-US" sz="1200" dirty="0" smtClean="0">
                <a:latin typeface="ＭＳ Ｐゴシック" panose="020B0600070205080204" pitchFamily="50" charset="-128"/>
                <a:ea typeface="ＭＳ Ｐゴシック" panose="020B0600070205080204" pitchFamily="50" charset="-128"/>
              </a:rPr>
              <a:t>「健康日本２１」中間評価</a:t>
            </a:r>
            <a:endParaRPr lang="ja-JP" altLang="en-US" sz="1200" dirty="0">
              <a:latin typeface="ＭＳ Ｐゴシック" panose="020B0600070205080204" pitchFamily="50" charset="-128"/>
              <a:ea typeface="ＭＳ Ｐゴシック" panose="020B0600070205080204" pitchFamily="50" charset="-128"/>
            </a:endParaRPr>
          </a:p>
        </p:txBody>
      </p:sp>
      <p:sp>
        <p:nvSpPr>
          <p:cNvPr id="19" name="テキスト ボックス 18"/>
          <p:cNvSpPr txBox="1"/>
          <p:nvPr/>
        </p:nvSpPr>
        <p:spPr>
          <a:xfrm>
            <a:off x="719813" y="4736251"/>
            <a:ext cx="2520000" cy="504000"/>
          </a:xfrm>
          <a:prstGeom prst="roundRect">
            <a:avLst>
              <a:gd name="adj" fmla="val 0"/>
            </a:avLst>
          </a:prstGeom>
          <a:solidFill>
            <a:schemeClr val="accent1">
              <a:lumMod val="40000"/>
              <a:lumOff val="60000"/>
            </a:schemeClr>
          </a:solidFill>
          <a:ln w="12700" cmpd="sng">
            <a:solidFill>
              <a:schemeClr val="accent1">
                <a:lumMod val="75000"/>
              </a:schemeClr>
            </a:solidFill>
          </a:ln>
        </p:spPr>
        <p:txBody>
          <a:bodyPr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健康指標及び数値目標の</a:t>
            </a:r>
            <a:endParaRPr lang="en-US" altLang="ja-JP" sz="1200" dirty="0" smtClean="0">
              <a:latin typeface="ＭＳ ゴシック" panose="020B0609070205080204" pitchFamily="49" charset="-128"/>
              <a:ea typeface="ＭＳ ゴシック" panose="020B0609070205080204" pitchFamily="49" charset="-128"/>
            </a:endParaRPr>
          </a:p>
          <a:p>
            <a:pPr algn="ctr"/>
            <a:r>
              <a:rPr lang="ja-JP" altLang="en-US" sz="1200" dirty="0" smtClean="0">
                <a:latin typeface="ＭＳ ゴシック" panose="020B0609070205080204" pitchFamily="49" charset="-128"/>
                <a:ea typeface="ＭＳ ゴシック" panose="020B0609070205080204" pitchFamily="49" charset="-128"/>
              </a:rPr>
              <a:t>達成状況</a:t>
            </a:r>
            <a:endParaRPr lang="ja-JP" altLang="en-US" sz="1200" dirty="0">
              <a:latin typeface="ＭＳ ゴシック" panose="020B0609070205080204" pitchFamily="49" charset="-128"/>
              <a:ea typeface="ＭＳ ゴシック" panose="020B0609070205080204" pitchFamily="49" charset="-128"/>
            </a:endParaRPr>
          </a:p>
        </p:txBody>
      </p:sp>
      <p:sp>
        <p:nvSpPr>
          <p:cNvPr id="20" name="テキスト ボックス 19"/>
          <p:cNvSpPr txBox="1"/>
          <p:nvPr/>
        </p:nvSpPr>
        <p:spPr>
          <a:xfrm>
            <a:off x="3383812" y="4736251"/>
            <a:ext cx="2520000" cy="504000"/>
          </a:xfrm>
          <a:prstGeom prst="roundRect">
            <a:avLst>
              <a:gd name="adj" fmla="val 0"/>
            </a:avLst>
          </a:prstGeom>
          <a:solidFill>
            <a:schemeClr val="accent1">
              <a:lumMod val="40000"/>
              <a:lumOff val="60000"/>
            </a:schemeClr>
          </a:solidFill>
          <a:ln w="12700" cmpd="sng">
            <a:solidFill>
              <a:schemeClr val="accent1">
                <a:lumMod val="75000"/>
              </a:schemeClr>
            </a:solidFill>
          </a:ln>
        </p:spPr>
        <p:txBody>
          <a:bodyPr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健康づくりの取組みの</a:t>
            </a:r>
            <a:endParaRPr lang="en-US" altLang="ja-JP" sz="1200" dirty="0" smtClean="0">
              <a:latin typeface="ＭＳ ゴシック" panose="020B0609070205080204" pitchFamily="49" charset="-128"/>
              <a:ea typeface="ＭＳ ゴシック" panose="020B0609070205080204" pitchFamily="49" charset="-128"/>
            </a:endParaRPr>
          </a:p>
          <a:p>
            <a:pPr algn="ctr"/>
            <a:r>
              <a:rPr lang="ja-JP" altLang="en-US" sz="1200" dirty="0" smtClean="0">
                <a:latin typeface="ＭＳ ゴシック" panose="020B0609070205080204" pitchFamily="49" charset="-128"/>
                <a:ea typeface="ＭＳ ゴシック" panose="020B0609070205080204" pitchFamily="49" charset="-128"/>
              </a:rPr>
              <a:t>進捗状況</a:t>
            </a:r>
            <a:endParaRPr lang="ja-JP" altLang="en-US" sz="1200" dirty="0">
              <a:latin typeface="ＭＳ ゴシック" panose="020B0609070205080204" pitchFamily="49" charset="-128"/>
              <a:ea typeface="ＭＳ ゴシック" panose="020B0609070205080204" pitchFamily="49" charset="-128"/>
            </a:endParaRPr>
          </a:p>
        </p:txBody>
      </p:sp>
      <p:sp>
        <p:nvSpPr>
          <p:cNvPr id="21" name="テキスト ボックス 20"/>
          <p:cNvSpPr txBox="1"/>
          <p:nvPr/>
        </p:nvSpPr>
        <p:spPr>
          <a:xfrm>
            <a:off x="6519571" y="3880746"/>
            <a:ext cx="360000" cy="1224000"/>
          </a:xfrm>
          <a:prstGeom prst="rect">
            <a:avLst/>
          </a:prstGeom>
          <a:solidFill>
            <a:schemeClr val="accent1">
              <a:lumMod val="40000"/>
              <a:lumOff val="60000"/>
            </a:schemeClr>
          </a:solidFill>
          <a:ln w="12700" cmpd="sng">
            <a:noFill/>
          </a:ln>
        </p:spPr>
        <p:txBody>
          <a:bodyPr vert="eaVert"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点検・見直し</a:t>
            </a:r>
            <a:endParaRPr lang="ja-JP" altLang="en-US" sz="1200" dirty="0">
              <a:latin typeface="ＭＳ ゴシック" panose="020B0609070205080204" pitchFamily="49" charset="-128"/>
              <a:ea typeface="ＭＳ ゴシック" panose="020B0609070205080204" pitchFamily="49" charset="-128"/>
            </a:endParaRPr>
          </a:p>
        </p:txBody>
      </p:sp>
      <p:sp>
        <p:nvSpPr>
          <p:cNvPr id="22" name="テキスト ボックス 21"/>
          <p:cNvSpPr txBox="1"/>
          <p:nvPr/>
        </p:nvSpPr>
        <p:spPr>
          <a:xfrm>
            <a:off x="7353001" y="4240746"/>
            <a:ext cx="1872000" cy="504000"/>
          </a:xfrm>
          <a:prstGeom prst="roundRect">
            <a:avLst>
              <a:gd name="adj" fmla="val 0"/>
            </a:avLst>
          </a:prstGeom>
          <a:solidFill>
            <a:schemeClr val="accent1">
              <a:lumMod val="40000"/>
              <a:lumOff val="60000"/>
            </a:schemeClr>
          </a:solidFill>
          <a:ln w="25400" cmpd="dbl">
            <a:solidFill>
              <a:schemeClr val="accent1">
                <a:lumMod val="75000"/>
              </a:schemeClr>
            </a:solidFill>
          </a:ln>
        </p:spPr>
        <p:txBody>
          <a:bodyPr vert="horz"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令和</a:t>
            </a:r>
            <a:r>
              <a:rPr lang="ja-JP" altLang="en-US" sz="1200" strike="sngStrike" dirty="0" smtClean="0">
                <a:latin typeface="ＭＳ ゴシック" panose="020B0609070205080204" pitchFamily="49" charset="-128"/>
                <a:ea typeface="ＭＳ ゴシック" panose="020B0609070205080204" pitchFamily="49" charset="-128"/>
              </a:rPr>
              <a:t>２年度</a:t>
            </a:r>
            <a:r>
              <a:rPr lang="ja-JP" altLang="en-US" sz="1200" dirty="0" smtClean="0">
                <a:solidFill>
                  <a:srgbClr val="FF0000"/>
                </a:solidFill>
                <a:latin typeface="ＭＳ ゴシック" panose="020B0609070205080204" pitchFamily="49" charset="-128"/>
                <a:ea typeface="ＭＳ ゴシック" panose="020B0609070205080204" pitchFamily="49" charset="-128"/>
              </a:rPr>
              <a:t>３年度</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pPr algn="ctr"/>
            <a:r>
              <a:rPr lang="ja-JP" altLang="en-US" sz="1200" dirty="0" smtClean="0">
                <a:latin typeface="ＭＳ ゴシック" panose="020B0609070205080204" pitchFamily="49" charset="-128"/>
                <a:ea typeface="ＭＳ ゴシック" panose="020B0609070205080204" pitchFamily="49" charset="-128"/>
              </a:rPr>
              <a:t>地域職域連携推進協議会</a:t>
            </a:r>
            <a:endParaRPr lang="ja-JP" altLang="en-US" sz="1200" dirty="0">
              <a:latin typeface="ＭＳ ゴシック" panose="020B0609070205080204" pitchFamily="49" charset="-128"/>
              <a:ea typeface="ＭＳ ゴシック" panose="020B0609070205080204" pitchFamily="49" charset="-128"/>
            </a:endParaRPr>
          </a:p>
        </p:txBody>
      </p:sp>
      <p:sp>
        <p:nvSpPr>
          <p:cNvPr id="23" name="テキスト ボックス 22"/>
          <p:cNvSpPr txBox="1"/>
          <p:nvPr/>
        </p:nvSpPr>
        <p:spPr>
          <a:xfrm>
            <a:off x="3947013" y="4209982"/>
            <a:ext cx="1872000" cy="288000"/>
          </a:xfrm>
          <a:prstGeom prst="roundRect">
            <a:avLst/>
          </a:prstGeom>
          <a:solidFill>
            <a:schemeClr val="accent1">
              <a:lumMod val="20000"/>
              <a:lumOff val="80000"/>
            </a:schemeClr>
          </a:solidFill>
          <a:ln w="6350">
            <a:solidFill>
              <a:schemeClr val="accent1">
                <a:lumMod val="75000"/>
              </a:schemeClr>
            </a:solidFill>
          </a:ln>
        </p:spPr>
        <p:txBody>
          <a:bodyPr wrap="none" lIns="72000" tIns="72000" rIns="72000" bIns="72000" rtlCol="0" anchor="ctr">
            <a:noAutofit/>
          </a:bodyPr>
          <a:lstStyle/>
          <a:p>
            <a:pPr algn="ctr"/>
            <a:r>
              <a:rPr lang="ja-JP" altLang="en-US" sz="1200" dirty="0" smtClean="0">
                <a:latin typeface="ＭＳ Ｐゴシック" panose="020B0600070205080204" pitchFamily="50" charset="-128"/>
                <a:ea typeface="ＭＳ Ｐゴシック" panose="020B0600070205080204" pitchFamily="50" charset="-128"/>
              </a:rPr>
              <a:t>その他状況の変化等</a:t>
            </a:r>
            <a:endParaRPr lang="ja-JP" altLang="en-US" sz="1200" dirty="0">
              <a:latin typeface="ＭＳ Ｐゴシック" panose="020B0600070205080204" pitchFamily="50" charset="-128"/>
              <a:ea typeface="ＭＳ Ｐゴシック" panose="020B0600070205080204" pitchFamily="50" charset="-128"/>
            </a:endParaRPr>
          </a:p>
        </p:txBody>
      </p:sp>
      <p:sp>
        <p:nvSpPr>
          <p:cNvPr id="3" name="右中かっこ 2"/>
          <p:cNvSpPr/>
          <p:nvPr/>
        </p:nvSpPr>
        <p:spPr>
          <a:xfrm>
            <a:off x="6024332" y="3811092"/>
            <a:ext cx="360000" cy="1368000"/>
          </a:xfrm>
          <a:prstGeom prst="rightBrace">
            <a:avLst>
              <a:gd name="adj1" fmla="val 20528"/>
              <a:gd name="adj2" fmla="val 50000"/>
            </a:avLst>
          </a:prstGeom>
          <a:ln w="1905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右矢印 23"/>
          <p:cNvSpPr/>
          <p:nvPr/>
        </p:nvSpPr>
        <p:spPr>
          <a:xfrm>
            <a:off x="6927712" y="4204746"/>
            <a:ext cx="360000" cy="576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551721" y="2235807"/>
            <a:ext cx="2160000" cy="288000"/>
          </a:xfrm>
          <a:prstGeom prst="roundRect">
            <a:avLst/>
          </a:prstGeom>
          <a:solidFill>
            <a:schemeClr val="accent1">
              <a:lumMod val="75000"/>
            </a:schemeClr>
          </a:solidFill>
        </p:spPr>
        <p:txBody>
          <a:bodyPr wrap="none" lIns="72000" tIns="72000" rIns="72000" bIns="72000" rtlCol="0" anchor="ctr">
            <a:noAutofit/>
          </a:bodyPr>
          <a:lstStyle/>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中間点検・見直しの方針</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p:txBody>
      </p:sp>
      <p:sp>
        <p:nvSpPr>
          <p:cNvPr id="26" name="テキスト ボックス 25"/>
          <p:cNvSpPr txBox="1"/>
          <p:nvPr/>
        </p:nvSpPr>
        <p:spPr>
          <a:xfrm>
            <a:off x="494570" y="2535839"/>
            <a:ext cx="8928000" cy="648000"/>
          </a:xfrm>
          <a:prstGeom prst="rect">
            <a:avLst/>
          </a:prstGeom>
          <a:noFill/>
        </p:spPr>
        <p:txBody>
          <a:bodyPr wrap="square" lIns="72000" tIns="72000" rIns="72000" bIns="72000" rtlCol="0">
            <a:noAutofit/>
          </a:bodyPr>
          <a:lstStyle/>
          <a:p>
            <a:r>
              <a:rPr lang="ja-JP" altLang="en-US" sz="1200" dirty="0" smtClean="0">
                <a:latin typeface="ＭＳ ゴシック" panose="020B0609070205080204" pitchFamily="49" charset="-128"/>
                <a:ea typeface="ＭＳ ゴシック" panose="020B0609070205080204" pitchFamily="49" charset="-128"/>
              </a:rPr>
              <a:t>点検にあたっては、社会・経済情勢等のほか、関係法令や国の計画等の改定、第３次計画策定時に参考とした「健康日本２１（第二次、</a:t>
            </a:r>
            <a:r>
              <a:rPr lang="en-US" altLang="ja-JP" sz="1200" dirty="0" smtClean="0">
                <a:latin typeface="ＭＳ ゴシック" panose="020B0609070205080204" pitchFamily="49" charset="-128"/>
                <a:ea typeface="ＭＳ ゴシック" panose="020B0609070205080204" pitchFamily="49" charset="-128"/>
              </a:rPr>
              <a:t>2013</a:t>
            </a:r>
            <a:r>
              <a:rPr lang="ja-JP" altLang="en-US" sz="1200" dirty="0" smtClean="0">
                <a:latin typeface="ＭＳ ゴシック" panose="020B0609070205080204" pitchFamily="49" charset="-128"/>
                <a:ea typeface="ＭＳ ゴシック" panose="020B0609070205080204" pitchFamily="49" charset="-128"/>
              </a:rPr>
              <a:t>年度～</a:t>
            </a:r>
            <a:r>
              <a:rPr lang="en-US" altLang="ja-JP" sz="1200" dirty="0" smtClean="0">
                <a:latin typeface="ＭＳ ゴシック" panose="020B0609070205080204" pitchFamily="49" charset="-128"/>
                <a:ea typeface="ＭＳ ゴシック" panose="020B0609070205080204" pitchFamily="49" charset="-128"/>
              </a:rPr>
              <a:t>2022</a:t>
            </a:r>
            <a:r>
              <a:rPr lang="ja-JP" altLang="en-US" sz="1200" dirty="0" smtClean="0">
                <a:latin typeface="ＭＳ ゴシック" panose="020B0609070205080204" pitchFamily="49" charset="-128"/>
                <a:ea typeface="ＭＳ ゴシック" panose="020B0609070205080204" pitchFamily="49" charset="-128"/>
              </a:rPr>
              <a:t>年度）」の中間評価（平成</a:t>
            </a:r>
            <a:r>
              <a:rPr lang="en-US" altLang="ja-JP" sz="1200" dirty="0" smtClean="0">
                <a:latin typeface="ＭＳ ゴシック" panose="020B0609070205080204" pitchFamily="49" charset="-128"/>
                <a:ea typeface="ＭＳ ゴシック" panose="020B0609070205080204" pitchFamily="49" charset="-128"/>
              </a:rPr>
              <a:t>30</a:t>
            </a:r>
            <a:r>
              <a:rPr lang="ja-JP" altLang="en-US" sz="1200" dirty="0" smtClean="0">
                <a:latin typeface="ＭＳ ゴシック" panose="020B0609070205080204" pitchFamily="49" charset="-128"/>
                <a:ea typeface="ＭＳ ゴシック" panose="020B0609070205080204" pitchFamily="49" charset="-128"/>
              </a:rPr>
              <a:t>年度）等も含めた健康を取り巻く状況変化を踏まえて実施します。</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また、計画</a:t>
            </a:r>
            <a:r>
              <a:rPr lang="ja-JP" altLang="en-US" sz="1200" dirty="0">
                <a:latin typeface="ＭＳ ゴシック" panose="020B0609070205080204" pitchFamily="49" charset="-128"/>
                <a:ea typeface="ＭＳ ゴシック" panose="020B0609070205080204" pitchFamily="49" charset="-128"/>
              </a:rPr>
              <a:t>において定める「府民の健康指標」及び「行政等が取り組む数値</a:t>
            </a:r>
            <a:r>
              <a:rPr lang="ja-JP" altLang="en-US" sz="1200" dirty="0" smtClean="0">
                <a:latin typeface="ＭＳ ゴシック" panose="020B0609070205080204" pitchFamily="49" charset="-128"/>
                <a:ea typeface="ＭＳ ゴシック" panose="020B0609070205080204" pitchFamily="49" charset="-128"/>
              </a:rPr>
              <a:t>目標」については、最新データを把握し、その達成状況の判定を行います。</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なお、これまで計画に基づき実施してきた健康づくりの取組みの進捗状況も加味するものとします。</a:t>
            </a:r>
            <a:endParaRPr lang="en-US" altLang="ja-JP" sz="1200" dirty="0">
              <a:latin typeface="ＭＳ ゴシック" panose="020B0609070205080204" pitchFamily="49" charset="-128"/>
              <a:ea typeface="ＭＳ ゴシック" panose="020B0609070205080204" pitchFamily="49" charset="-128"/>
            </a:endParaRPr>
          </a:p>
        </p:txBody>
      </p:sp>
      <p:sp>
        <p:nvSpPr>
          <p:cNvPr id="27" name="テキスト ボックス 26"/>
          <p:cNvSpPr txBox="1"/>
          <p:nvPr/>
        </p:nvSpPr>
        <p:spPr>
          <a:xfrm>
            <a:off x="724115" y="5424860"/>
            <a:ext cx="8928000" cy="648000"/>
          </a:xfrm>
          <a:prstGeom prst="rect">
            <a:avLst/>
          </a:prstGeom>
          <a:noFill/>
        </p:spPr>
        <p:txBody>
          <a:bodyPr wrap="square" lIns="72000" tIns="72000" rIns="72000" bIns="72000" rtlCol="0">
            <a:noAutofit/>
          </a:bodyPr>
          <a:lstStyle/>
          <a:p>
            <a:r>
              <a:rPr lang="en-US" altLang="ja-JP" sz="1100" u="sng" dirty="0" smtClean="0">
                <a:latin typeface="ＭＳ ゴシック" panose="020B0609070205080204" pitchFamily="49" charset="-128"/>
                <a:ea typeface="ＭＳ ゴシック" panose="020B0609070205080204" pitchFamily="49" charset="-128"/>
              </a:rPr>
              <a:t>※</a:t>
            </a:r>
            <a:r>
              <a:rPr lang="ja-JP" altLang="en-US" sz="1100" u="sng" dirty="0" smtClean="0">
                <a:latin typeface="ＭＳ ゴシック" panose="020B0609070205080204" pitchFamily="49" charset="-128"/>
                <a:ea typeface="ＭＳ ゴシック" panose="020B0609070205080204" pitchFamily="49" charset="-128"/>
              </a:rPr>
              <a:t>健康増進法の改正：「受動喫煙防止」を新設（</a:t>
            </a:r>
            <a:r>
              <a:rPr lang="en-US" altLang="ja-JP" sz="1100" u="sng" dirty="0" smtClean="0">
                <a:latin typeface="ＭＳ ゴシック" panose="020B0609070205080204" pitchFamily="49" charset="-128"/>
                <a:ea typeface="ＭＳ ゴシック" panose="020B0609070205080204" pitchFamily="49" charset="-128"/>
              </a:rPr>
              <a:t>H30</a:t>
            </a:r>
            <a:r>
              <a:rPr lang="ja-JP" altLang="en-US" sz="1100" u="sng" dirty="0" smtClean="0">
                <a:latin typeface="ＭＳ ゴシック" panose="020B0609070205080204" pitchFamily="49" charset="-128"/>
                <a:ea typeface="ＭＳ ゴシック" panose="020B0609070205080204" pitchFamily="49" charset="-128"/>
              </a:rPr>
              <a:t>年</a:t>
            </a:r>
            <a:r>
              <a:rPr lang="en-US" altLang="ja-JP" sz="1100" u="sng" dirty="0" smtClean="0">
                <a:latin typeface="ＭＳ ゴシック" panose="020B0609070205080204" pitchFamily="49" charset="-128"/>
                <a:ea typeface="ＭＳ ゴシック" panose="020B0609070205080204" pitchFamily="49" charset="-128"/>
              </a:rPr>
              <a:t>7</a:t>
            </a:r>
            <a:r>
              <a:rPr lang="ja-JP" altLang="en-US" sz="1100" u="sng" dirty="0" smtClean="0">
                <a:latin typeface="ＭＳ ゴシック" panose="020B0609070205080204" pitchFamily="49" charset="-128"/>
                <a:ea typeface="ＭＳ ゴシック" panose="020B0609070205080204" pitchFamily="49" charset="-128"/>
              </a:rPr>
              <a:t>月公布）</a:t>
            </a:r>
            <a:endParaRPr lang="en-US" altLang="ja-JP" sz="1100" u="sng" dirty="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　望まない</a:t>
            </a:r>
            <a:r>
              <a:rPr lang="ja-JP" altLang="en-US" sz="1050" dirty="0">
                <a:latin typeface="ＭＳ ゴシック" panose="020B0609070205080204" pitchFamily="49" charset="-128"/>
                <a:ea typeface="ＭＳ ゴシック" panose="020B0609070205080204" pitchFamily="49" charset="-128"/>
              </a:rPr>
              <a:t>受動喫煙の防止を図るため、多数の者が利用する施設等の区分に応じ</a:t>
            </a:r>
            <a:r>
              <a:rPr lang="ja-JP" altLang="en-US" sz="1050" dirty="0" smtClean="0">
                <a:latin typeface="ＭＳ ゴシック" panose="020B0609070205080204" pitchFamily="49" charset="-128"/>
                <a:ea typeface="ＭＳ ゴシック" panose="020B0609070205080204" pitchFamily="49" charset="-128"/>
              </a:rPr>
              <a:t>、</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当該</a:t>
            </a:r>
            <a:r>
              <a:rPr lang="ja-JP" altLang="en-US" sz="1050" dirty="0">
                <a:latin typeface="ＭＳ ゴシック" panose="020B0609070205080204" pitchFamily="49" charset="-128"/>
                <a:ea typeface="ＭＳ ゴシック" panose="020B0609070205080204" pitchFamily="49" charset="-128"/>
              </a:rPr>
              <a:t>施設等の一定の場所を</a:t>
            </a:r>
            <a:r>
              <a:rPr lang="ja-JP" altLang="en-US" sz="1050" dirty="0" smtClean="0">
                <a:latin typeface="ＭＳ ゴシック" panose="020B0609070205080204" pitchFamily="49" charset="-128"/>
                <a:ea typeface="ＭＳ ゴシック" panose="020B0609070205080204" pitchFamily="49" charset="-128"/>
              </a:rPr>
              <a:t>除き喫煙を</a:t>
            </a:r>
            <a:r>
              <a:rPr lang="ja-JP" altLang="en-US" sz="1050" dirty="0">
                <a:latin typeface="ＭＳ ゴシック" panose="020B0609070205080204" pitchFamily="49" charset="-128"/>
                <a:ea typeface="ＭＳ ゴシック" panose="020B0609070205080204" pitchFamily="49" charset="-128"/>
              </a:rPr>
              <a:t>禁止するとともに</a:t>
            </a:r>
            <a:r>
              <a:rPr lang="ja-JP" altLang="en-US" sz="1050" dirty="0" smtClean="0">
                <a:latin typeface="ＭＳ ゴシック" panose="020B0609070205080204" pitchFamily="49" charset="-128"/>
                <a:ea typeface="ＭＳ ゴシック" panose="020B0609070205080204" pitchFamily="49" charset="-128"/>
              </a:rPr>
              <a:t>、当該</a:t>
            </a:r>
            <a:r>
              <a:rPr lang="ja-JP" altLang="en-US" sz="1050" dirty="0">
                <a:latin typeface="ＭＳ ゴシック" panose="020B0609070205080204" pitchFamily="49" charset="-128"/>
                <a:ea typeface="ＭＳ ゴシック" panose="020B0609070205080204" pitchFamily="49" charset="-128"/>
              </a:rPr>
              <a:t>施設等の管理</a:t>
            </a:r>
            <a:r>
              <a:rPr lang="ja-JP" altLang="en-US" sz="1050" dirty="0" smtClean="0">
                <a:latin typeface="ＭＳ ゴシック" panose="020B0609070205080204" pitchFamily="49" charset="-128"/>
                <a:ea typeface="ＭＳ ゴシック" panose="020B0609070205080204" pitchFamily="49" charset="-128"/>
              </a:rPr>
              <a:t>に</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　ついて</a:t>
            </a:r>
            <a:r>
              <a:rPr lang="ja-JP" altLang="en-US" sz="1050" dirty="0">
                <a:latin typeface="ＭＳ ゴシック" panose="020B0609070205080204" pitchFamily="49" charset="-128"/>
                <a:ea typeface="ＭＳ ゴシック" panose="020B0609070205080204" pitchFamily="49" charset="-128"/>
              </a:rPr>
              <a:t>権原を有する者が講ずべき措置等について定める</a:t>
            </a:r>
            <a:r>
              <a:rPr lang="ja-JP" altLang="en-US" sz="1050" dirty="0" smtClean="0">
                <a:latin typeface="ＭＳ ゴシック" panose="020B0609070205080204" pitchFamily="49" charset="-128"/>
                <a:ea typeface="ＭＳ ゴシック" panose="020B0609070205080204" pitchFamily="49" charset="-128"/>
              </a:rPr>
              <a:t>。</a:t>
            </a:r>
            <a:endParaRPr lang="en-US" altLang="ja-JP" sz="1050" dirty="0" smtClean="0">
              <a:latin typeface="ＭＳ ゴシック" panose="020B0609070205080204" pitchFamily="49" charset="-128"/>
              <a:ea typeface="ＭＳ ゴシック" panose="020B0609070205080204" pitchFamily="49" charset="-128"/>
            </a:endParaRPr>
          </a:p>
          <a:p>
            <a:endParaRPr lang="en-US" altLang="ja-JP" sz="600" dirty="0">
              <a:latin typeface="ＭＳ ゴシック" panose="020B0609070205080204" pitchFamily="49" charset="-128"/>
              <a:ea typeface="ＭＳ ゴシック" panose="020B0609070205080204" pitchFamily="49" charset="-128"/>
            </a:endParaRPr>
          </a:p>
          <a:p>
            <a:r>
              <a:rPr lang="en-US" altLang="ja-JP" sz="1100" u="sng" dirty="0" smtClean="0">
                <a:latin typeface="ＭＳ ゴシック" panose="020B0609070205080204" pitchFamily="49" charset="-128"/>
                <a:ea typeface="ＭＳ ゴシック" panose="020B0609070205080204" pitchFamily="49" charset="-128"/>
              </a:rPr>
              <a:t>※</a:t>
            </a:r>
            <a:r>
              <a:rPr lang="ja-JP" altLang="en-US" sz="1100" u="sng" dirty="0">
                <a:latin typeface="ＭＳ ゴシック" panose="020B0609070205080204" pitchFamily="49" charset="-128"/>
                <a:ea typeface="ＭＳ ゴシック" panose="020B0609070205080204" pitchFamily="49" charset="-128"/>
              </a:rPr>
              <a:t>「健康寿命の延伸等を図るための脳卒中、心臓病その他の循環器病に</a:t>
            </a:r>
            <a:r>
              <a:rPr lang="ja-JP" altLang="en-US" sz="1100" u="sng" dirty="0" smtClean="0">
                <a:latin typeface="ＭＳ ゴシック" panose="020B0609070205080204" pitchFamily="49" charset="-128"/>
                <a:ea typeface="ＭＳ ゴシック" panose="020B0609070205080204" pitchFamily="49" charset="-128"/>
              </a:rPr>
              <a:t>係る対策</a:t>
            </a:r>
            <a:r>
              <a:rPr lang="ja-JP" altLang="en-US" sz="1100" u="sng" dirty="0">
                <a:latin typeface="ＭＳ ゴシック" panose="020B0609070205080204" pitchFamily="49" charset="-128"/>
                <a:ea typeface="ＭＳ ゴシック" panose="020B0609070205080204" pitchFamily="49" charset="-128"/>
              </a:rPr>
              <a:t>に関する</a:t>
            </a:r>
            <a:r>
              <a:rPr lang="ja-JP" altLang="en-US" sz="1100" u="sng" dirty="0" smtClean="0">
                <a:latin typeface="ＭＳ ゴシック" panose="020B0609070205080204" pitchFamily="49" charset="-128"/>
                <a:ea typeface="ＭＳ ゴシック" panose="020B0609070205080204" pitchFamily="49" charset="-128"/>
              </a:rPr>
              <a:t>基本法」の制定（</a:t>
            </a:r>
            <a:r>
              <a:rPr lang="en-US" altLang="ja-JP" sz="1100" u="sng" dirty="0" smtClean="0">
                <a:latin typeface="ＭＳ ゴシック" panose="020B0609070205080204" pitchFamily="49" charset="-128"/>
                <a:ea typeface="ＭＳ ゴシック" panose="020B0609070205080204" pitchFamily="49" charset="-128"/>
              </a:rPr>
              <a:t>H30</a:t>
            </a:r>
            <a:r>
              <a:rPr lang="ja-JP" altLang="en-US" sz="1100" u="sng" dirty="0" smtClean="0">
                <a:latin typeface="ＭＳ ゴシック" panose="020B0609070205080204" pitchFamily="49" charset="-128"/>
                <a:ea typeface="ＭＳ ゴシック" panose="020B0609070205080204" pitchFamily="49" charset="-128"/>
              </a:rPr>
              <a:t>年</a:t>
            </a:r>
            <a:r>
              <a:rPr lang="en-US" altLang="ja-JP" sz="1100" u="sng" dirty="0" smtClean="0">
                <a:latin typeface="ＭＳ ゴシック" panose="020B0609070205080204" pitchFamily="49" charset="-128"/>
                <a:ea typeface="ＭＳ ゴシック" panose="020B0609070205080204" pitchFamily="49" charset="-128"/>
              </a:rPr>
              <a:t>12</a:t>
            </a:r>
            <a:r>
              <a:rPr lang="ja-JP" altLang="en-US" sz="1100" u="sng" dirty="0" smtClean="0">
                <a:latin typeface="ＭＳ ゴシック" panose="020B0609070205080204" pitchFamily="49" charset="-128"/>
                <a:ea typeface="ＭＳ ゴシック" panose="020B0609070205080204" pitchFamily="49" charset="-128"/>
              </a:rPr>
              <a:t>月公布）</a:t>
            </a:r>
            <a:endParaRPr lang="en-US" altLang="ja-JP" sz="1100" u="sng" dirty="0" smtClean="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　国が策定する基本計画を基本として、都道府県</a:t>
            </a:r>
            <a:r>
              <a:rPr lang="ja-JP" altLang="en-US" sz="1050" dirty="0">
                <a:latin typeface="ＭＳ ゴシック" panose="020B0609070205080204" pitchFamily="49" charset="-128"/>
                <a:ea typeface="ＭＳ ゴシック" panose="020B0609070205080204" pitchFamily="49" charset="-128"/>
              </a:rPr>
              <a:t>における循環器病</a:t>
            </a:r>
            <a:r>
              <a:rPr lang="ja-JP" altLang="en-US" sz="1050" dirty="0" smtClean="0">
                <a:latin typeface="ＭＳ ゴシック" panose="020B0609070205080204" pitchFamily="49" charset="-128"/>
                <a:ea typeface="ＭＳ ゴシック" panose="020B0609070205080204" pitchFamily="49" charset="-128"/>
              </a:rPr>
              <a:t>対策推進計画を</a:t>
            </a:r>
            <a:r>
              <a:rPr lang="ja-JP" altLang="en-US" sz="1050" dirty="0">
                <a:latin typeface="ＭＳ ゴシック" panose="020B0609070205080204" pitchFamily="49" charset="-128"/>
                <a:ea typeface="ＭＳ ゴシック" panose="020B0609070205080204" pitchFamily="49" charset="-128"/>
              </a:rPr>
              <a:t>策定しなければ</a:t>
            </a:r>
            <a:r>
              <a:rPr lang="ja-JP" altLang="en-US" sz="1050" dirty="0" smtClean="0">
                <a:latin typeface="ＭＳ ゴシック" panose="020B0609070205080204" pitchFamily="49" charset="-128"/>
                <a:ea typeface="ＭＳ ゴシック" panose="020B0609070205080204" pitchFamily="49" charset="-128"/>
              </a:rPr>
              <a:t>ならない。</a:t>
            </a:r>
            <a:endParaRPr lang="en-US" altLang="ja-JP" sz="1050" dirty="0">
              <a:latin typeface="ＭＳ ゴシック" panose="020B0609070205080204" pitchFamily="49" charset="-128"/>
              <a:ea typeface="ＭＳ ゴシック" panose="020B0609070205080204" pitchFamily="49" charset="-128"/>
            </a:endParaRPr>
          </a:p>
        </p:txBody>
      </p:sp>
      <p:sp>
        <p:nvSpPr>
          <p:cNvPr id="28" name="テキスト ボックス 27"/>
          <p:cNvSpPr txBox="1"/>
          <p:nvPr/>
        </p:nvSpPr>
        <p:spPr>
          <a:xfrm>
            <a:off x="5997161" y="5647008"/>
            <a:ext cx="3240000" cy="432000"/>
          </a:xfrm>
          <a:prstGeom prst="roundRect">
            <a:avLst>
              <a:gd name="adj" fmla="val 0"/>
            </a:avLst>
          </a:prstGeom>
          <a:solidFill>
            <a:schemeClr val="bg1"/>
          </a:solidFill>
          <a:ln w="6350">
            <a:solidFill>
              <a:schemeClr val="bg2">
                <a:lumMod val="50000"/>
              </a:schemeClr>
            </a:solidFill>
          </a:ln>
        </p:spPr>
        <p:txBody>
          <a:bodyPr wrap="none" lIns="36000" tIns="36000" rIns="36000" bIns="36000" rtlCol="0" anchor="ctr">
            <a:noAutofit/>
          </a:bodyPr>
          <a:lstStyle/>
          <a:p>
            <a:r>
              <a:rPr lang="ja-JP" altLang="en-US" sz="1000" dirty="0">
                <a:latin typeface="ＭＳ ゴシック" panose="020B0609070205080204" pitchFamily="49" charset="-128"/>
                <a:ea typeface="ＭＳ ゴシック" panose="020B0609070205080204" pitchFamily="49" charset="-128"/>
              </a:rPr>
              <a:t>「大阪府子どもの受動喫煙防止条例</a:t>
            </a:r>
            <a:r>
              <a:rPr lang="ja-JP" altLang="en-US" sz="1000" dirty="0" smtClean="0">
                <a:latin typeface="ＭＳ ゴシック" panose="020B0609070205080204" pitchFamily="49" charset="-128"/>
                <a:ea typeface="ＭＳ ゴシック" panose="020B0609070205080204" pitchFamily="49" charset="-128"/>
              </a:rPr>
              <a:t>」</a:t>
            </a:r>
            <a:r>
              <a:rPr lang="ja-JP" altLang="en-US" sz="900" dirty="0" smtClean="0">
                <a:latin typeface="ＭＳ ゴシック" panose="020B0609070205080204" pitchFamily="49" charset="-128"/>
                <a:ea typeface="ＭＳ ゴシック" panose="020B0609070205080204" pitchFamily="49" charset="-128"/>
              </a:rPr>
              <a:t>（</a:t>
            </a:r>
            <a:r>
              <a:rPr lang="en-US" altLang="ja-JP" sz="900" dirty="0" smtClean="0">
                <a:latin typeface="ＭＳ ゴシック" panose="020B0609070205080204" pitchFamily="49" charset="-128"/>
                <a:ea typeface="ＭＳ ゴシック" panose="020B0609070205080204" pitchFamily="49" charset="-128"/>
              </a:rPr>
              <a:t>H30</a:t>
            </a:r>
            <a:r>
              <a:rPr lang="ja-JP" altLang="en-US" sz="900" dirty="0">
                <a:latin typeface="ＭＳ ゴシック" panose="020B0609070205080204" pitchFamily="49" charset="-128"/>
                <a:ea typeface="ＭＳ ゴシック" panose="020B0609070205080204" pitchFamily="49" charset="-128"/>
              </a:rPr>
              <a:t>年</a:t>
            </a:r>
            <a:r>
              <a:rPr lang="en-US" altLang="ja-JP" sz="900" dirty="0">
                <a:latin typeface="ＭＳ ゴシック" panose="020B0609070205080204" pitchFamily="49" charset="-128"/>
                <a:ea typeface="ＭＳ ゴシック" panose="020B0609070205080204" pitchFamily="49" charset="-128"/>
              </a:rPr>
              <a:t>12</a:t>
            </a:r>
            <a:r>
              <a:rPr lang="ja-JP" altLang="en-US" sz="900" dirty="0" smtClean="0">
                <a:latin typeface="ＭＳ ゴシック" panose="020B0609070205080204" pitchFamily="49" charset="-128"/>
                <a:ea typeface="ＭＳ ゴシック" panose="020B0609070205080204" pitchFamily="49" charset="-128"/>
              </a:rPr>
              <a:t>月公布）</a:t>
            </a:r>
            <a:endParaRPr lang="en-US" altLang="ja-JP" sz="900" dirty="0" smtClean="0">
              <a:latin typeface="ＭＳ ゴシック" panose="020B0609070205080204" pitchFamily="49" charset="-128"/>
              <a:ea typeface="ＭＳ ゴシック" panose="020B0609070205080204" pitchFamily="49" charset="-128"/>
            </a:endParaRPr>
          </a:p>
          <a:p>
            <a:r>
              <a:rPr lang="ja-JP" altLang="en-US" sz="1000" dirty="0" smtClean="0">
                <a:latin typeface="ＭＳ ゴシック" panose="020B0609070205080204" pitchFamily="49" charset="-128"/>
                <a:ea typeface="ＭＳ ゴシック" panose="020B0609070205080204" pitchFamily="49" charset="-128"/>
              </a:rPr>
              <a:t>「大阪府</a:t>
            </a:r>
            <a:r>
              <a:rPr lang="ja-JP" altLang="en-US" sz="1000" dirty="0">
                <a:latin typeface="ＭＳ ゴシック" panose="020B0609070205080204" pitchFamily="49" charset="-128"/>
                <a:ea typeface="ＭＳ ゴシック" panose="020B0609070205080204" pitchFamily="49" charset="-128"/>
              </a:rPr>
              <a:t>受動喫煙防止</a:t>
            </a:r>
            <a:r>
              <a:rPr lang="ja-JP" altLang="en-US" sz="1000" dirty="0" smtClean="0">
                <a:latin typeface="ＭＳ ゴシック" panose="020B0609070205080204" pitchFamily="49" charset="-128"/>
                <a:ea typeface="ＭＳ ゴシック" panose="020B0609070205080204" pitchFamily="49" charset="-128"/>
              </a:rPr>
              <a:t>条例」</a:t>
            </a:r>
            <a:r>
              <a:rPr lang="ja-JP" altLang="en-US" sz="900" dirty="0" smtClean="0">
                <a:latin typeface="ＭＳ ゴシック" panose="020B0609070205080204" pitchFamily="49" charset="-128"/>
                <a:ea typeface="ＭＳ ゴシック" panose="020B0609070205080204" pitchFamily="49" charset="-128"/>
              </a:rPr>
              <a:t>（</a:t>
            </a:r>
            <a:r>
              <a:rPr lang="en-US" altLang="ja-JP" sz="900" dirty="0" smtClean="0">
                <a:latin typeface="ＭＳ ゴシック" panose="020B0609070205080204" pitchFamily="49" charset="-128"/>
                <a:ea typeface="ＭＳ ゴシック" panose="020B0609070205080204" pitchFamily="49" charset="-128"/>
              </a:rPr>
              <a:t>H31</a:t>
            </a:r>
            <a:r>
              <a:rPr lang="ja-JP" altLang="en-US" sz="900" dirty="0" smtClean="0">
                <a:latin typeface="ＭＳ ゴシック" panose="020B0609070205080204" pitchFamily="49" charset="-128"/>
                <a:ea typeface="ＭＳ ゴシック" panose="020B0609070205080204" pitchFamily="49" charset="-128"/>
              </a:rPr>
              <a:t>年</a:t>
            </a:r>
            <a:r>
              <a:rPr lang="en-US" altLang="ja-JP" sz="900" dirty="0" smtClean="0">
                <a:latin typeface="ＭＳ ゴシック" panose="020B0609070205080204" pitchFamily="49" charset="-128"/>
                <a:ea typeface="ＭＳ ゴシック" panose="020B0609070205080204" pitchFamily="49" charset="-128"/>
              </a:rPr>
              <a:t>3</a:t>
            </a:r>
            <a:r>
              <a:rPr lang="ja-JP" altLang="en-US" sz="900" dirty="0" smtClean="0">
                <a:latin typeface="ＭＳ ゴシック" panose="020B0609070205080204" pitchFamily="49" charset="-128"/>
                <a:ea typeface="ＭＳ ゴシック" panose="020B0609070205080204" pitchFamily="49" charset="-128"/>
              </a:rPr>
              <a:t>月公布）</a:t>
            </a:r>
            <a:endParaRPr lang="ja-JP" altLang="en-US" sz="900" dirty="0">
              <a:latin typeface="ＭＳ ゴシック" panose="020B0609070205080204" pitchFamily="49" charset="-128"/>
              <a:ea typeface="ＭＳ ゴシック" panose="020B0609070205080204" pitchFamily="49" charset="-128"/>
            </a:endParaRPr>
          </a:p>
        </p:txBody>
      </p:sp>
      <p:sp>
        <p:nvSpPr>
          <p:cNvPr id="29" name="右矢印 28"/>
          <p:cNvSpPr/>
          <p:nvPr/>
        </p:nvSpPr>
        <p:spPr>
          <a:xfrm>
            <a:off x="5791811" y="5647008"/>
            <a:ext cx="144000" cy="432000"/>
          </a:xfrm>
          <a:prstGeom prst="rightArrow">
            <a:avLst>
              <a:gd name="adj1" fmla="val 100000"/>
              <a:gd name="adj2" fmla="val 100000"/>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p:cNvSpPr>
            <a:spLocks noGrp="1"/>
          </p:cNvSpPr>
          <p:nvPr>
            <p:ph type="sldNum" sz="quarter" idx="12"/>
          </p:nvPr>
        </p:nvSpPr>
        <p:spPr/>
        <p:txBody>
          <a:bodyPr/>
          <a:lstStyle/>
          <a:p>
            <a:fld id="{4D1D0668-0C6C-4C7F-AAAF-C0078F4BF5F6}" type="slidenum">
              <a:rPr kumimoji="1" lang="ja-JP" altLang="en-US" smtClean="0"/>
              <a:t>1</a:t>
            </a:fld>
            <a:endParaRPr kumimoji="1" lang="ja-JP" altLang="en-US"/>
          </a:p>
        </p:txBody>
      </p:sp>
      <p:sp>
        <p:nvSpPr>
          <p:cNvPr id="30" name="テキスト ボックス 29"/>
          <p:cNvSpPr txBox="1"/>
          <p:nvPr/>
        </p:nvSpPr>
        <p:spPr>
          <a:xfrm>
            <a:off x="6101471" y="1461144"/>
            <a:ext cx="2892489" cy="504000"/>
          </a:xfrm>
          <a:prstGeom prst="rect">
            <a:avLst/>
          </a:prstGeom>
          <a:noFill/>
        </p:spPr>
        <p:txBody>
          <a:bodyPr wrap="square" lIns="72000" tIns="72000" rIns="72000" bIns="72000" rtlCol="0">
            <a:noAutofit/>
          </a:bodyPr>
          <a:lstStyle/>
          <a:p>
            <a:r>
              <a:rPr lang="ja-JP" altLang="en-US" sz="1200" b="1" dirty="0" smtClean="0">
                <a:solidFill>
                  <a:srgbClr val="FF0000"/>
                </a:solidFill>
                <a:latin typeface="ＭＳ ゴシック" panose="020B0609070205080204" pitchFamily="49" charset="-128"/>
                <a:ea typeface="ＭＳ ゴシック" panose="020B0609070205080204" pitchFamily="49" charset="-128"/>
              </a:rPr>
              <a:t>中間点検実施時期を</a:t>
            </a:r>
            <a:endParaRPr lang="en-US" altLang="ja-JP" sz="1200" b="1"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b="1" dirty="0" smtClean="0">
                <a:solidFill>
                  <a:srgbClr val="FF0000"/>
                </a:solidFill>
                <a:latin typeface="ＭＳ ゴシック" panose="020B0609070205080204" pitchFamily="49" charset="-128"/>
                <a:ea typeface="ＭＳ ゴシック" panose="020B0609070205080204" pitchFamily="49" charset="-128"/>
              </a:rPr>
              <a:t>令和</a:t>
            </a:r>
            <a:r>
              <a:rPr lang="ja-JP" altLang="en-US" sz="1200" b="1" dirty="0">
                <a:solidFill>
                  <a:srgbClr val="FF0000"/>
                </a:solidFill>
                <a:latin typeface="ＭＳ ゴシック" panose="020B0609070205080204" pitchFamily="49" charset="-128"/>
                <a:ea typeface="ＭＳ ゴシック" panose="020B0609070205080204" pitchFamily="49" charset="-128"/>
              </a:rPr>
              <a:t>２</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年度から令和</a:t>
            </a:r>
            <a:r>
              <a:rPr lang="ja-JP" altLang="en-US" sz="1200" b="1" dirty="0">
                <a:solidFill>
                  <a:srgbClr val="FF0000"/>
                </a:solidFill>
                <a:latin typeface="ＭＳ ゴシック" panose="020B0609070205080204" pitchFamily="49" charset="-128"/>
                <a:ea typeface="ＭＳ ゴシック" panose="020B0609070205080204" pitchFamily="49" charset="-128"/>
              </a:rPr>
              <a:t>３</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年度に変更</a:t>
            </a:r>
            <a:endParaRPr lang="en-US" altLang="ja-JP" sz="1200" b="1" dirty="0">
              <a:solidFill>
                <a:srgbClr val="FF0000"/>
              </a:solidFill>
              <a:latin typeface="ＭＳ ゴシック" panose="020B0609070205080204" pitchFamily="49" charset="-128"/>
              <a:ea typeface="ＭＳ ゴシック" panose="020B0609070205080204" pitchFamily="49" charset="-128"/>
            </a:endParaRPr>
          </a:p>
        </p:txBody>
      </p:sp>
      <p:sp>
        <p:nvSpPr>
          <p:cNvPr id="31" name="右矢印 30"/>
          <p:cNvSpPr/>
          <p:nvPr/>
        </p:nvSpPr>
        <p:spPr>
          <a:xfrm>
            <a:off x="5625182" y="1542730"/>
            <a:ext cx="288000" cy="360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01247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762081285"/>
              </p:ext>
            </p:extLst>
          </p:nvPr>
        </p:nvGraphicFramePr>
        <p:xfrm>
          <a:off x="555287" y="3076646"/>
          <a:ext cx="8640000" cy="1512000"/>
        </p:xfrm>
        <a:graphic>
          <a:graphicData uri="http://schemas.openxmlformats.org/drawingml/2006/table">
            <a:tbl>
              <a:tblPr firstRow="1" bandRow="1">
                <a:tableStyleId>{21E4AEA4-8DFA-4A89-87EB-49C32662AFE0}</a:tableStyleId>
              </a:tblPr>
              <a:tblGrid>
                <a:gridCol w="720000">
                  <a:extLst>
                    <a:ext uri="{9D8B030D-6E8A-4147-A177-3AD203B41FA5}">
                      <a16:colId xmlns:a16="http://schemas.microsoft.com/office/drawing/2014/main" val="1524927401"/>
                    </a:ext>
                  </a:extLst>
                </a:gridCol>
                <a:gridCol w="720000">
                  <a:extLst>
                    <a:ext uri="{9D8B030D-6E8A-4147-A177-3AD203B41FA5}">
                      <a16:colId xmlns:a16="http://schemas.microsoft.com/office/drawing/2014/main" val="3851389676"/>
                    </a:ext>
                  </a:extLst>
                </a:gridCol>
                <a:gridCol w="720000">
                  <a:extLst>
                    <a:ext uri="{9D8B030D-6E8A-4147-A177-3AD203B41FA5}">
                      <a16:colId xmlns:a16="http://schemas.microsoft.com/office/drawing/2014/main" val="2483218899"/>
                    </a:ext>
                  </a:extLst>
                </a:gridCol>
                <a:gridCol w="720000">
                  <a:extLst>
                    <a:ext uri="{9D8B030D-6E8A-4147-A177-3AD203B41FA5}">
                      <a16:colId xmlns:a16="http://schemas.microsoft.com/office/drawing/2014/main" val="830332932"/>
                    </a:ext>
                  </a:extLst>
                </a:gridCol>
                <a:gridCol w="720000">
                  <a:extLst>
                    <a:ext uri="{9D8B030D-6E8A-4147-A177-3AD203B41FA5}">
                      <a16:colId xmlns:a16="http://schemas.microsoft.com/office/drawing/2014/main" val="3658566340"/>
                    </a:ext>
                  </a:extLst>
                </a:gridCol>
                <a:gridCol w="720000">
                  <a:extLst>
                    <a:ext uri="{9D8B030D-6E8A-4147-A177-3AD203B41FA5}">
                      <a16:colId xmlns:a16="http://schemas.microsoft.com/office/drawing/2014/main" val="982004154"/>
                    </a:ext>
                  </a:extLst>
                </a:gridCol>
                <a:gridCol w="720000">
                  <a:extLst>
                    <a:ext uri="{9D8B030D-6E8A-4147-A177-3AD203B41FA5}">
                      <a16:colId xmlns:a16="http://schemas.microsoft.com/office/drawing/2014/main" val="2327248224"/>
                    </a:ext>
                  </a:extLst>
                </a:gridCol>
                <a:gridCol w="720000">
                  <a:extLst>
                    <a:ext uri="{9D8B030D-6E8A-4147-A177-3AD203B41FA5}">
                      <a16:colId xmlns:a16="http://schemas.microsoft.com/office/drawing/2014/main" val="3287836064"/>
                    </a:ext>
                  </a:extLst>
                </a:gridCol>
                <a:gridCol w="720000">
                  <a:extLst>
                    <a:ext uri="{9D8B030D-6E8A-4147-A177-3AD203B41FA5}">
                      <a16:colId xmlns:a16="http://schemas.microsoft.com/office/drawing/2014/main" val="808322947"/>
                    </a:ext>
                  </a:extLst>
                </a:gridCol>
                <a:gridCol w="720000">
                  <a:extLst>
                    <a:ext uri="{9D8B030D-6E8A-4147-A177-3AD203B41FA5}">
                      <a16:colId xmlns:a16="http://schemas.microsoft.com/office/drawing/2014/main" val="3848036718"/>
                    </a:ext>
                  </a:extLst>
                </a:gridCol>
                <a:gridCol w="720000">
                  <a:extLst>
                    <a:ext uri="{9D8B030D-6E8A-4147-A177-3AD203B41FA5}">
                      <a16:colId xmlns:a16="http://schemas.microsoft.com/office/drawing/2014/main" val="2026109019"/>
                    </a:ext>
                  </a:extLst>
                </a:gridCol>
                <a:gridCol w="720000">
                  <a:extLst>
                    <a:ext uri="{9D8B030D-6E8A-4147-A177-3AD203B41FA5}">
                      <a16:colId xmlns:a16="http://schemas.microsoft.com/office/drawing/2014/main" val="4157158130"/>
                    </a:ext>
                  </a:extLst>
                </a:gridCol>
              </a:tblGrid>
              <a:tr h="360000">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4</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5</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6</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7</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8</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9</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10</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11</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12</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3</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486740212"/>
                  </a:ext>
                </a:extLst>
              </a:tr>
              <a:tr h="1152000">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1820716534"/>
                  </a:ext>
                </a:extLst>
              </a:tr>
            </a:tbl>
          </a:graphicData>
        </a:graphic>
      </p:graphicFrame>
      <p:sp>
        <p:nvSpPr>
          <p:cNvPr id="28" name="テキスト ボックス 27"/>
          <p:cNvSpPr txBox="1"/>
          <p:nvPr/>
        </p:nvSpPr>
        <p:spPr>
          <a:xfrm>
            <a:off x="7123560" y="3498359"/>
            <a:ext cx="2016000" cy="216000"/>
          </a:xfrm>
          <a:prstGeom prst="rect">
            <a:avLst/>
          </a:prstGeom>
          <a:noFill/>
        </p:spPr>
        <p:txBody>
          <a:bodyPr wrap="square" lIns="72000" tIns="72000" rIns="72000" bIns="72000" rtlCol="0" anchor="t">
            <a:noAutofit/>
          </a:bodyPr>
          <a:lstStyle/>
          <a:p>
            <a:pPr algn="r"/>
            <a:r>
              <a:rPr lang="ja-JP" altLang="en-US" sz="1100" dirty="0" smtClean="0">
                <a:latin typeface="ＭＳ ゴシック" panose="020B0609070205080204" pitchFamily="49" charset="-128"/>
                <a:ea typeface="ＭＳ ゴシック" panose="020B0609070205080204" pitchFamily="49" charset="-128"/>
              </a:rPr>
              <a:t>審議会 ◆</a:t>
            </a:r>
            <a:endParaRPr lang="en-US" altLang="ja-JP" sz="1100" dirty="0" smtClean="0">
              <a:latin typeface="ＭＳ ゴシック" panose="020B0609070205080204" pitchFamily="49" charset="-128"/>
              <a:ea typeface="ＭＳ ゴシック" panose="020B0609070205080204" pitchFamily="49" charset="-128"/>
            </a:endParaRPr>
          </a:p>
          <a:p>
            <a:pPr algn="r"/>
            <a:r>
              <a:rPr lang="ja-JP" altLang="en-US" sz="1100" dirty="0" smtClean="0">
                <a:latin typeface="ＭＳ ゴシック" panose="020B0609070205080204" pitchFamily="49" charset="-128"/>
                <a:ea typeface="ＭＳ ゴシック" panose="020B0609070205080204" pitchFamily="49" charset="-128"/>
              </a:rPr>
              <a:t>（点検・見直し結果の確定）</a:t>
            </a:r>
            <a:endParaRPr lang="en-US" altLang="ja-JP" sz="1100" dirty="0">
              <a:latin typeface="ＭＳ ゴシック" panose="020B0609070205080204" pitchFamily="49" charset="-128"/>
              <a:ea typeface="ＭＳ ゴシック" panose="020B0609070205080204" pitchFamily="49" charset="-128"/>
            </a:endParaRPr>
          </a:p>
        </p:txBody>
      </p:sp>
      <p:sp>
        <p:nvSpPr>
          <p:cNvPr id="29" name="テキスト ボックス 28"/>
          <p:cNvSpPr txBox="1"/>
          <p:nvPr/>
        </p:nvSpPr>
        <p:spPr>
          <a:xfrm>
            <a:off x="688945" y="3842671"/>
            <a:ext cx="4536000" cy="252000"/>
          </a:xfrm>
          <a:prstGeom prst="leftRightArrow">
            <a:avLst>
              <a:gd name="adj1" fmla="val 100000"/>
              <a:gd name="adj2" fmla="val 50000"/>
            </a:avLst>
          </a:prstGeom>
          <a:solidFill>
            <a:schemeClr val="bg1"/>
          </a:solidFill>
          <a:ln w="6350">
            <a:solidFill>
              <a:schemeClr val="accent1">
                <a:shade val="50000"/>
              </a:schemeClr>
            </a:solidFill>
          </a:ln>
        </p:spPr>
        <p:txBody>
          <a:bodyPr wrap="non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状況変化及び数値データの把握</a:t>
            </a:r>
            <a:endParaRPr lang="en-US" altLang="ja-JP" sz="1100" dirty="0">
              <a:latin typeface="ＭＳ ゴシック" panose="020B0609070205080204" pitchFamily="49" charset="-128"/>
              <a:ea typeface="ＭＳ ゴシック" panose="020B0609070205080204" pitchFamily="49" charset="-128"/>
            </a:endParaRPr>
          </a:p>
        </p:txBody>
      </p:sp>
      <p:sp>
        <p:nvSpPr>
          <p:cNvPr id="30" name="テキスト ボックス 29"/>
          <p:cNvSpPr txBox="1"/>
          <p:nvPr/>
        </p:nvSpPr>
        <p:spPr>
          <a:xfrm>
            <a:off x="4745767" y="4219784"/>
            <a:ext cx="2880000" cy="252000"/>
          </a:xfrm>
          <a:prstGeom prst="leftRightArrow">
            <a:avLst>
              <a:gd name="adj1" fmla="val 100000"/>
              <a:gd name="adj2" fmla="val 50000"/>
            </a:avLst>
          </a:prstGeom>
          <a:solidFill>
            <a:schemeClr val="bg1"/>
          </a:solidFill>
          <a:ln w="6350">
            <a:solidFill>
              <a:schemeClr val="accent1">
                <a:shade val="50000"/>
              </a:schemeClr>
            </a:solidFill>
          </a:ln>
        </p:spPr>
        <p:txBody>
          <a:bodyPr wrap="non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点検実施・見直し検討</a:t>
            </a:r>
            <a:endParaRPr lang="en-US" altLang="ja-JP" sz="1100" dirty="0">
              <a:latin typeface="ＭＳ ゴシック" panose="020B0609070205080204" pitchFamily="49" charset="-128"/>
              <a:ea typeface="ＭＳ ゴシック" panose="020B0609070205080204" pitchFamily="49" charset="-128"/>
            </a:endParaRPr>
          </a:p>
        </p:txBody>
      </p:sp>
      <p:sp>
        <p:nvSpPr>
          <p:cNvPr id="32" name="テキスト ボックス 31"/>
          <p:cNvSpPr txBox="1"/>
          <p:nvPr/>
        </p:nvSpPr>
        <p:spPr>
          <a:xfrm>
            <a:off x="5257164" y="3498359"/>
            <a:ext cx="2016000" cy="216000"/>
          </a:xfrm>
          <a:prstGeom prst="rect">
            <a:avLst/>
          </a:prstGeom>
          <a:noFill/>
        </p:spPr>
        <p:txBody>
          <a:bodyPr wrap="square" lIns="72000" tIns="72000" rIns="72000" bIns="72000" rtlCol="0" anchor="t">
            <a:noAutofit/>
          </a:bodyPr>
          <a:lstStyle/>
          <a:p>
            <a:r>
              <a:rPr lang="ja-JP" altLang="en-US" sz="1100" dirty="0" smtClean="0">
                <a:latin typeface="ＭＳ ゴシック" panose="020B0609070205080204" pitchFamily="49" charset="-128"/>
                <a:ea typeface="ＭＳ ゴシック" panose="020B0609070205080204" pitchFamily="49" charset="-128"/>
              </a:rPr>
              <a:t>◆ 審議会</a:t>
            </a:r>
            <a:r>
              <a:rPr lang="ja-JP" altLang="en-US" sz="900" dirty="0" smtClean="0">
                <a:latin typeface="ＭＳ ゴシック" panose="020B0609070205080204" pitchFamily="49" charset="-128"/>
                <a:ea typeface="ＭＳ ゴシック" panose="020B0609070205080204" pitchFamily="49" charset="-128"/>
              </a:rPr>
              <a:t> </a:t>
            </a:r>
            <a:r>
              <a:rPr lang="en-US" altLang="ja-JP" sz="900" dirty="0" smtClean="0">
                <a:latin typeface="ＭＳ ゴシック" panose="020B0609070205080204" pitchFamily="49" charset="-128"/>
                <a:ea typeface="ＭＳ ゴシック" panose="020B0609070205080204" pitchFamily="49" charset="-128"/>
              </a:rPr>
              <a:t>※</a:t>
            </a:r>
            <a:r>
              <a:rPr lang="ja-JP" altLang="en-US" sz="900" dirty="0" smtClean="0">
                <a:latin typeface="ＭＳ ゴシック" panose="020B0609070205080204" pitchFamily="49" charset="-128"/>
                <a:ea typeface="ＭＳ ゴシック" panose="020B0609070205080204" pitchFamily="49" charset="-128"/>
              </a:rPr>
              <a:t>必要に応じて開催</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（点検・見直し案の検討）</a:t>
            </a:r>
            <a:endParaRPr lang="en-US" altLang="ja-JP" sz="1100" dirty="0">
              <a:latin typeface="ＭＳ ゴシック" panose="020B0609070205080204" pitchFamily="49" charset="-128"/>
              <a:ea typeface="ＭＳ ゴシック" panose="020B0609070205080204" pitchFamily="49" charset="-128"/>
            </a:endParaRPr>
          </a:p>
        </p:txBody>
      </p:sp>
      <p:graphicFrame>
        <p:nvGraphicFramePr>
          <p:cNvPr id="33" name="表 32"/>
          <p:cNvGraphicFramePr>
            <a:graphicFrameLocks noGrp="1"/>
          </p:cNvGraphicFramePr>
          <p:nvPr>
            <p:extLst>
              <p:ext uri="{D42A27DB-BD31-4B8C-83A1-F6EECF244321}">
                <p14:modId xmlns:p14="http://schemas.microsoft.com/office/powerpoint/2010/main" val="1759916135"/>
              </p:ext>
            </p:extLst>
          </p:nvPr>
        </p:nvGraphicFramePr>
        <p:xfrm>
          <a:off x="555285" y="1575783"/>
          <a:ext cx="8640000" cy="1085760"/>
        </p:xfrm>
        <a:graphic>
          <a:graphicData uri="http://schemas.openxmlformats.org/drawingml/2006/table">
            <a:tbl>
              <a:tblPr firstRow="1" bandRow="1">
                <a:tableStyleId>{21E4AEA4-8DFA-4A89-87EB-49C32662AFE0}</a:tableStyleId>
              </a:tblPr>
              <a:tblGrid>
                <a:gridCol w="1080000">
                  <a:extLst>
                    <a:ext uri="{9D8B030D-6E8A-4147-A177-3AD203B41FA5}">
                      <a16:colId xmlns:a16="http://schemas.microsoft.com/office/drawing/2014/main" val="2173130773"/>
                    </a:ext>
                  </a:extLst>
                </a:gridCol>
                <a:gridCol w="1080000">
                  <a:extLst>
                    <a:ext uri="{9D8B030D-6E8A-4147-A177-3AD203B41FA5}">
                      <a16:colId xmlns:a16="http://schemas.microsoft.com/office/drawing/2014/main" val="1524927401"/>
                    </a:ext>
                  </a:extLst>
                </a:gridCol>
                <a:gridCol w="1080000">
                  <a:extLst>
                    <a:ext uri="{9D8B030D-6E8A-4147-A177-3AD203B41FA5}">
                      <a16:colId xmlns:a16="http://schemas.microsoft.com/office/drawing/2014/main" val="3851389676"/>
                    </a:ext>
                  </a:extLst>
                </a:gridCol>
                <a:gridCol w="1080000">
                  <a:extLst>
                    <a:ext uri="{9D8B030D-6E8A-4147-A177-3AD203B41FA5}">
                      <a16:colId xmlns:a16="http://schemas.microsoft.com/office/drawing/2014/main" val="2483218899"/>
                    </a:ext>
                  </a:extLst>
                </a:gridCol>
                <a:gridCol w="1080000">
                  <a:extLst>
                    <a:ext uri="{9D8B030D-6E8A-4147-A177-3AD203B41FA5}">
                      <a16:colId xmlns:a16="http://schemas.microsoft.com/office/drawing/2014/main" val="830332932"/>
                    </a:ext>
                  </a:extLst>
                </a:gridCol>
                <a:gridCol w="1080000">
                  <a:extLst>
                    <a:ext uri="{9D8B030D-6E8A-4147-A177-3AD203B41FA5}">
                      <a16:colId xmlns:a16="http://schemas.microsoft.com/office/drawing/2014/main" val="3658566340"/>
                    </a:ext>
                  </a:extLst>
                </a:gridCol>
                <a:gridCol w="1080000">
                  <a:extLst>
                    <a:ext uri="{9D8B030D-6E8A-4147-A177-3AD203B41FA5}">
                      <a16:colId xmlns:a16="http://schemas.microsoft.com/office/drawing/2014/main" val="982004154"/>
                    </a:ext>
                  </a:extLst>
                </a:gridCol>
                <a:gridCol w="1080000">
                  <a:extLst>
                    <a:ext uri="{9D8B030D-6E8A-4147-A177-3AD203B41FA5}">
                      <a16:colId xmlns:a16="http://schemas.microsoft.com/office/drawing/2014/main" val="2327248224"/>
                    </a:ext>
                  </a:extLst>
                </a:gridCol>
              </a:tblGrid>
              <a:tr h="396000">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計画期間</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2017</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H29</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2018</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H30</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2019</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R1</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2020</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R2</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2021</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R3</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2022</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R4</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2023</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R5</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486740212"/>
                  </a:ext>
                </a:extLst>
              </a:tr>
              <a:tr h="648000">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第３次計画</a:t>
                      </a:r>
                      <a:endParaRPr kumimoji="1" lang="ja-JP" altLang="en-US" sz="1200" b="1"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1820716534"/>
                  </a:ext>
                </a:extLst>
              </a:tr>
            </a:tbl>
          </a:graphicData>
        </a:graphic>
      </p:graphicFrame>
      <p:sp>
        <p:nvSpPr>
          <p:cNvPr id="34" name="右矢印 33"/>
          <p:cNvSpPr/>
          <p:nvPr/>
        </p:nvSpPr>
        <p:spPr>
          <a:xfrm>
            <a:off x="2764840" y="2130512"/>
            <a:ext cx="6408000" cy="432000"/>
          </a:xfrm>
          <a:prstGeom prst="rightArrow">
            <a:avLst>
              <a:gd name="adj1" fmla="val 62589"/>
              <a:gd name="adj2" fmla="val 67229"/>
            </a:avLst>
          </a:prstGeom>
          <a:solidFill>
            <a:srgbClr val="33CCFF"/>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 </a:t>
            </a:r>
            <a:r>
              <a:rPr kumimoji="1" lang="en-US" altLang="ja-JP" sz="1200" b="1" dirty="0" smtClean="0">
                <a:solidFill>
                  <a:schemeClr val="tx1"/>
                </a:solidFill>
                <a:latin typeface="ＭＳ ゴシック" panose="020B0609070205080204" pitchFamily="49" charset="-128"/>
                <a:ea typeface="ＭＳ ゴシック" panose="020B0609070205080204" pitchFamily="49" charset="-128"/>
              </a:rPr>
              <a:t>〈 </a:t>
            </a:r>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計 画 期 間 </a:t>
            </a:r>
            <a:r>
              <a:rPr kumimoji="1" lang="en-US" altLang="ja-JP" sz="1200" b="1"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1200" b="1" dirty="0">
              <a:solidFill>
                <a:schemeClr val="tx1"/>
              </a:solidFill>
              <a:latin typeface="ＭＳ ゴシック" panose="020B0609070205080204" pitchFamily="49" charset="-128"/>
              <a:ea typeface="ＭＳ ゴシック" panose="020B0609070205080204" pitchFamily="49" charset="-128"/>
            </a:endParaRPr>
          </a:p>
        </p:txBody>
      </p:sp>
      <p:sp>
        <p:nvSpPr>
          <p:cNvPr id="35" name="テキスト ボックス 34"/>
          <p:cNvSpPr txBox="1"/>
          <p:nvPr/>
        </p:nvSpPr>
        <p:spPr>
          <a:xfrm>
            <a:off x="1806587" y="2234507"/>
            <a:ext cx="1008000" cy="216000"/>
          </a:xfrm>
          <a:prstGeom prst="rect">
            <a:avLst/>
          </a:prstGeom>
          <a:noFill/>
        </p:spPr>
        <p:txBody>
          <a:bodyPr wrap="squar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計画策定 ●</a:t>
            </a:r>
            <a:endParaRPr lang="en-US" altLang="ja-JP" sz="1100" dirty="0">
              <a:latin typeface="ＭＳ ゴシック" panose="020B0609070205080204" pitchFamily="49" charset="-128"/>
              <a:ea typeface="ＭＳ ゴシック" panose="020B0609070205080204" pitchFamily="49" charset="-128"/>
            </a:endParaRPr>
          </a:p>
        </p:txBody>
      </p:sp>
      <p:cxnSp>
        <p:nvCxnSpPr>
          <p:cNvPr id="11" name="直線コネクタ 10"/>
          <p:cNvCxnSpPr/>
          <p:nvPr/>
        </p:nvCxnSpPr>
        <p:spPr>
          <a:xfrm flipH="1">
            <a:off x="565918" y="2661543"/>
            <a:ext cx="5400000" cy="415103"/>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7030917" y="2661543"/>
            <a:ext cx="2160000" cy="415103"/>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8741011" y="3848160"/>
            <a:ext cx="504000" cy="216000"/>
          </a:xfrm>
          <a:prstGeom prst="rect">
            <a:avLst/>
          </a:prstGeom>
          <a:noFill/>
        </p:spPr>
        <p:txBody>
          <a:bodyPr wrap="square" lIns="72000" tIns="72000" rIns="72000" bIns="72000" rtlCol="0" anchor="t">
            <a:noAutofit/>
          </a:bodyPr>
          <a:lstStyle/>
          <a:p>
            <a:pPr algn="ctr"/>
            <a:r>
              <a:rPr lang="ja-JP" altLang="en-US" sz="1100" dirty="0" smtClean="0">
                <a:latin typeface="ＭＳ ゴシック" panose="020B0609070205080204" pitchFamily="49" charset="-128"/>
                <a:ea typeface="ＭＳ ゴシック" panose="020B0609070205080204" pitchFamily="49" charset="-128"/>
              </a:rPr>
              <a:t>↓</a:t>
            </a:r>
            <a:endParaRPr lang="en-US" altLang="ja-JP" sz="1100" dirty="0" smtClean="0">
              <a:latin typeface="ＭＳ ゴシック" panose="020B0609070205080204" pitchFamily="49" charset="-128"/>
              <a:ea typeface="ＭＳ ゴシック" panose="020B0609070205080204" pitchFamily="49" charset="-128"/>
            </a:endParaRPr>
          </a:p>
          <a:p>
            <a:pPr algn="ctr"/>
            <a:r>
              <a:rPr lang="ja-JP" altLang="en-US" sz="1100" dirty="0">
                <a:latin typeface="ＭＳ ゴシック" panose="020B0609070205080204" pitchFamily="49" charset="-128"/>
                <a:ea typeface="ＭＳ ゴシック" panose="020B0609070205080204" pitchFamily="49" charset="-128"/>
              </a:rPr>
              <a:t>公表</a:t>
            </a:r>
            <a:endParaRPr lang="en-US" altLang="ja-JP" sz="1100" dirty="0">
              <a:latin typeface="ＭＳ ゴシック" panose="020B0609070205080204" pitchFamily="49" charset="-128"/>
              <a:ea typeface="ＭＳ ゴシック" panose="020B0609070205080204" pitchFamily="49" charset="-128"/>
            </a:endParaRPr>
          </a:p>
        </p:txBody>
      </p:sp>
      <p:sp>
        <p:nvSpPr>
          <p:cNvPr id="39" name="テキスト ボックス 38"/>
          <p:cNvSpPr txBox="1"/>
          <p:nvPr/>
        </p:nvSpPr>
        <p:spPr>
          <a:xfrm>
            <a:off x="7661863" y="4219784"/>
            <a:ext cx="1080000" cy="252000"/>
          </a:xfrm>
          <a:prstGeom prst="leftRightArrow">
            <a:avLst>
              <a:gd name="adj1" fmla="val 100000"/>
              <a:gd name="adj2" fmla="val 50000"/>
            </a:avLst>
          </a:prstGeom>
          <a:solidFill>
            <a:schemeClr val="bg1"/>
          </a:solidFill>
          <a:ln w="6350">
            <a:solidFill>
              <a:schemeClr val="accent1">
                <a:shade val="50000"/>
              </a:schemeClr>
            </a:solidFill>
          </a:ln>
        </p:spPr>
        <p:txBody>
          <a:bodyPr wrap="non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とりまとめ</a:t>
            </a:r>
            <a:endParaRPr lang="en-US" altLang="ja-JP" sz="1100" dirty="0">
              <a:latin typeface="ＭＳ ゴシック" panose="020B0609070205080204" pitchFamily="49" charset="-128"/>
              <a:ea typeface="ＭＳ ゴシック" panose="020B0609070205080204" pitchFamily="49" charset="-128"/>
            </a:endParaRPr>
          </a:p>
        </p:txBody>
      </p:sp>
      <p:sp>
        <p:nvSpPr>
          <p:cNvPr id="42" name="テキスト ボックス 41"/>
          <p:cNvSpPr txBox="1"/>
          <p:nvPr/>
        </p:nvSpPr>
        <p:spPr>
          <a:xfrm>
            <a:off x="551721" y="418003"/>
            <a:ext cx="2160000" cy="288000"/>
          </a:xfrm>
          <a:prstGeom prst="roundRect">
            <a:avLst/>
          </a:prstGeom>
          <a:solidFill>
            <a:schemeClr val="accent1">
              <a:lumMod val="75000"/>
            </a:schemeClr>
          </a:solidFill>
        </p:spPr>
        <p:txBody>
          <a:bodyPr wrap="none" lIns="72000" tIns="72000" rIns="72000" bIns="72000" rtlCol="0" anchor="ctr">
            <a:noAutofit/>
          </a:bodyPr>
          <a:lstStyle/>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スケジュール（予定）</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p:txBody>
      </p:sp>
      <p:sp>
        <p:nvSpPr>
          <p:cNvPr id="43" name="テキスト ボックス 42"/>
          <p:cNvSpPr txBox="1"/>
          <p:nvPr/>
        </p:nvSpPr>
        <p:spPr>
          <a:xfrm>
            <a:off x="494571" y="707402"/>
            <a:ext cx="8784000" cy="504000"/>
          </a:xfrm>
          <a:prstGeom prst="rect">
            <a:avLst/>
          </a:prstGeom>
          <a:noFill/>
        </p:spPr>
        <p:txBody>
          <a:bodyPr wrap="square" lIns="72000" tIns="72000" rIns="72000" bIns="72000" rtlCol="0">
            <a:noAutofit/>
          </a:bodyPr>
          <a:lstStyle/>
          <a:p>
            <a:r>
              <a:rPr lang="ja-JP" altLang="en-US" sz="1200" dirty="0" smtClean="0">
                <a:latin typeface="ＭＳ ゴシック" panose="020B0609070205080204" pitchFamily="49" charset="-128"/>
                <a:ea typeface="ＭＳ ゴシック" panose="020B0609070205080204" pitchFamily="49" charset="-128"/>
              </a:rPr>
              <a:t>第３次計画は平成</a:t>
            </a:r>
            <a:r>
              <a:rPr lang="en-US" altLang="ja-JP" sz="1200" dirty="0" smtClean="0">
                <a:latin typeface="ＭＳ ゴシック" panose="020B0609070205080204" pitchFamily="49" charset="-128"/>
                <a:ea typeface="ＭＳ ゴシック" panose="020B0609070205080204" pitchFamily="49" charset="-128"/>
              </a:rPr>
              <a:t>30</a:t>
            </a:r>
            <a:r>
              <a:rPr lang="ja-JP" altLang="en-US" sz="1200" dirty="0" smtClean="0">
                <a:latin typeface="ＭＳ ゴシック" panose="020B0609070205080204" pitchFamily="49" charset="-128"/>
                <a:ea typeface="ＭＳ ゴシック" panose="020B0609070205080204" pitchFamily="49" charset="-128"/>
              </a:rPr>
              <a:t>年</a:t>
            </a:r>
            <a:r>
              <a:rPr lang="en-US" altLang="ja-JP" sz="1200" dirty="0" smtClean="0">
                <a:latin typeface="ＭＳ ゴシック" panose="020B0609070205080204" pitchFamily="49" charset="-128"/>
                <a:ea typeface="ＭＳ ゴシック" panose="020B0609070205080204" pitchFamily="49" charset="-128"/>
              </a:rPr>
              <a:t>3</a:t>
            </a:r>
            <a:r>
              <a:rPr lang="ja-JP" altLang="en-US" sz="1200" dirty="0" smtClean="0">
                <a:latin typeface="ＭＳ ゴシック" panose="020B0609070205080204" pitchFamily="49" charset="-128"/>
                <a:ea typeface="ＭＳ ゴシック" panose="020B0609070205080204" pitchFamily="49" charset="-128"/>
              </a:rPr>
              <a:t>月に策定（</a:t>
            </a:r>
            <a:r>
              <a:rPr lang="en-US" altLang="ja-JP" sz="1200" dirty="0" smtClean="0">
                <a:latin typeface="ＭＳ ゴシック" panose="020B0609070205080204" pitchFamily="49" charset="-128"/>
                <a:ea typeface="ＭＳ ゴシック" panose="020B0609070205080204" pitchFamily="49" charset="-128"/>
              </a:rPr>
              <a:t>6</a:t>
            </a:r>
            <a:r>
              <a:rPr lang="ja-JP" altLang="en-US" sz="1200" dirty="0" smtClean="0">
                <a:latin typeface="ＭＳ ゴシック" panose="020B0609070205080204" pitchFamily="49" charset="-128"/>
                <a:ea typeface="ＭＳ ゴシック" panose="020B0609070205080204" pitchFamily="49" charset="-128"/>
              </a:rPr>
              <a:t>か年計画）。中間年となる令和２年度にこれまでの社会的な状況変化や各種数値データの把握を行い、点検を実施する予定でしたが、</a:t>
            </a:r>
            <a:r>
              <a:rPr lang="ja-JP" altLang="en-US" sz="1200" u="sng" dirty="0" smtClean="0">
                <a:latin typeface="ＭＳ ゴシック" panose="020B0609070205080204" pitchFamily="49" charset="-128"/>
                <a:ea typeface="ＭＳ ゴシック" panose="020B0609070205080204" pitchFamily="49" charset="-128"/>
              </a:rPr>
              <a:t>新型コロナウイルスの感染拡大による社会状況の変化が大きいことや、コロナ対策に優先的に注力する必要があること等を踏まえ、</a:t>
            </a:r>
            <a:r>
              <a:rPr lang="ja-JP" altLang="en-US" sz="1200" b="1" u="sng" dirty="0" smtClean="0">
                <a:latin typeface="ＭＳ ゴシック" panose="020B0609070205080204" pitchFamily="49" charset="-128"/>
                <a:ea typeface="ＭＳ ゴシック" panose="020B0609070205080204" pitchFamily="49" charset="-128"/>
              </a:rPr>
              <a:t>点検の実施時期を令和３年度に変更します</a:t>
            </a:r>
            <a:r>
              <a:rPr lang="ja-JP" altLang="en-US" sz="1200" dirty="0" smtClean="0">
                <a:latin typeface="ＭＳ ゴシック" panose="020B0609070205080204" pitchFamily="49" charset="-128"/>
                <a:ea typeface="ＭＳ ゴシック" panose="020B0609070205080204" pitchFamily="49" charset="-128"/>
              </a:rPr>
              <a:t>。</a:t>
            </a:r>
            <a:endParaRPr lang="en-US" altLang="ja-JP" sz="1200" dirty="0">
              <a:latin typeface="ＭＳ ゴシック" panose="020B0609070205080204" pitchFamily="49" charset="-128"/>
              <a:ea typeface="ＭＳ ゴシック" panose="020B0609070205080204" pitchFamily="49" charset="-128"/>
            </a:endParaRPr>
          </a:p>
        </p:txBody>
      </p:sp>
      <p:sp>
        <p:nvSpPr>
          <p:cNvPr id="44" name="テキスト ボックス 43"/>
          <p:cNvSpPr txBox="1"/>
          <p:nvPr/>
        </p:nvSpPr>
        <p:spPr>
          <a:xfrm>
            <a:off x="656908" y="4785039"/>
            <a:ext cx="8928000" cy="648000"/>
          </a:xfrm>
          <a:prstGeom prst="rect">
            <a:avLst/>
          </a:prstGeom>
          <a:noFill/>
        </p:spPr>
        <p:txBody>
          <a:bodyPr wrap="square" lIns="72000" tIns="72000" rIns="72000" bIns="72000" rtlCol="0">
            <a:noAutofit/>
          </a:bodyPr>
          <a:lstStyle/>
          <a:p>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数値データの把握に向けては、各調査</a:t>
            </a:r>
            <a:r>
              <a:rPr lang="ja-JP" altLang="en-US" sz="1100" dirty="0">
                <a:latin typeface="ＭＳ ゴシック" panose="020B0609070205080204" pitchFamily="49" charset="-128"/>
                <a:ea typeface="ＭＳ ゴシック" panose="020B0609070205080204" pitchFamily="49" charset="-128"/>
              </a:rPr>
              <a:t>をもと</a:t>
            </a:r>
            <a:r>
              <a:rPr lang="ja-JP" altLang="en-US" sz="1100" dirty="0" smtClean="0">
                <a:latin typeface="ＭＳ ゴシック" panose="020B0609070205080204" pitchFamily="49" charset="-128"/>
                <a:ea typeface="ＭＳ ゴシック" panose="020B0609070205080204" pitchFamily="49" charset="-128"/>
              </a:rPr>
              <a:t>に最新値を収集するが、以下の項目は令和２年度中にインターネット調査を実施済み。</a:t>
            </a:r>
            <a:endParaRPr lang="ja-JP" altLang="en-US"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ja-JP" altLang="en-US" sz="1100" dirty="0" smtClean="0">
                <a:latin typeface="ＭＳ ゴシック" panose="020B0609070205080204" pitchFamily="49" charset="-128"/>
                <a:ea typeface="ＭＳ ゴシック" panose="020B0609070205080204" pitchFamily="49" charset="-128"/>
              </a:rPr>
              <a:t>　　✓運動</a:t>
            </a:r>
            <a:r>
              <a:rPr lang="ja-JP" altLang="en-US" sz="1100" dirty="0">
                <a:latin typeface="ＭＳ ゴシック" panose="020B0609070205080204" pitchFamily="49" charset="-128"/>
                <a:ea typeface="ＭＳ ゴシック" panose="020B0609070205080204" pitchFamily="49" charset="-128"/>
              </a:rPr>
              <a:t>習慣のある者の割合（</a:t>
            </a:r>
            <a:r>
              <a:rPr lang="en-US" altLang="ja-JP" sz="1100" dirty="0">
                <a:latin typeface="ＭＳ ゴシック" panose="020B0609070205080204" pitchFamily="49" charset="-128"/>
                <a:ea typeface="ＭＳ ゴシック" panose="020B0609070205080204" pitchFamily="49" charset="-128"/>
              </a:rPr>
              <a:t>1</a:t>
            </a:r>
            <a:r>
              <a:rPr lang="ja-JP" altLang="en-US" sz="1100" dirty="0">
                <a:latin typeface="ＭＳ ゴシック" panose="020B0609070205080204" pitchFamily="49" charset="-128"/>
                <a:ea typeface="ＭＳ ゴシック" panose="020B0609070205080204" pitchFamily="49" charset="-128"/>
              </a:rPr>
              <a:t>日</a:t>
            </a:r>
            <a:r>
              <a:rPr lang="en-US" altLang="ja-JP" sz="1100" dirty="0">
                <a:latin typeface="ＭＳ ゴシック" panose="020B0609070205080204" pitchFamily="49" charset="-128"/>
                <a:ea typeface="ＭＳ ゴシック" panose="020B0609070205080204" pitchFamily="49" charset="-128"/>
              </a:rPr>
              <a:t>30</a:t>
            </a:r>
            <a:r>
              <a:rPr lang="ja-JP" altLang="en-US" sz="1100" dirty="0">
                <a:latin typeface="ＭＳ ゴシック" panose="020B0609070205080204" pitchFamily="49" charset="-128"/>
                <a:ea typeface="ＭＳ ゴシック" panose="020B0609070205080204" pitchFamily="49" charset="-128"/>
              </a:rPr>
              <a:t>分、週</a:t>
            </a:r>
            <a:r>
              <a:rPr lang="en-US" altLang="ja-JP" sz="1100" dirty="0">
                <a:latin typeface="ＭＳ ゴシック" panose="020B0609070205080204" pitchFamily="49" charset="-128"/>
                <a:ea typeface="ＭＳ ゴシック" panose="020B0609070205080204" pitchFamily="49" charset="-128"/>
              </a:rPr>
              <a:t>1</a:t>
            </a:r>
            <a:r>
              <a:rPr lang="ja-JP" altLang="en-US" sz="1100" dirty="0">
                <a:latin typeface="ＭＳ ゴシック" panose="020B0609070205080204" pitchFamily="49" charset="-128"/>
                <a:ea typeface="ＭＳ ゴシック" panose="020B0609070205080204" pitchFamily="49" charset="-128"/>
              </a:rPr>
              <a:t>回以上</a:t>
            </a:r>
            <a:r>
              <a:rPr lang="ja-JP" altLang="en-US" sz="1100" dirty="0" smtClean="0">
                <a:latin typeface="ＭＳ ゴシック" panose="020B0609070205080204" pitchFamily="49" charset="-128"/>
                <a:ea typeface="ＭＳ ゴシック" panose="020B0609070205080204" pitchFamily="49" charset="-128"/>
              </a:rPr>
              <a:t>）　✓過去</a:t>
            </a:r>
            <a:r>
              <a:rPr lang="en-US" altLang="ja-JP" sz="1100" dirty="0">
                <a:latin typeface="ＭＳ ゴシック" panose="020B0609070205080204" pitchFamily="49" charset="-128"/>
                <a:ea typeface="ＭＳ ゴシック" panose="020B0609070205080204" pitchFamily="49" charset="-128"/>
              </a:rPr>
              <a:t>1</a:t>
            </a:r>
            <a:r>
              <a:rPr lang="ja-JP" altLang="en-US" sz="1100" dirty="0">
                <a:latin typeface="ＭＳ ゴシック" panose="020B0609070205080204" pitchFamily="49" charset="-128"/>
                <a:ea typeface="ＭＳ ゴシック" panose="020B0609070205080204" pitchFamily="49" charset="-128"/>
              </a:rPr>
              <a:t>年間に歯科健診を受診した者の割合（</a:t>
            </a:r>
            <a:r>
              <a:rPr lang="en-US" altLang="ja-JP" sz="1100" dirty="0">
                <a:latin typeface="ＭＳ ゴシック" panose="020B0609070205080204" pitchFamily="49" charset="-128"/>
                <a:ea typeface="ＭＳ ゴシック" panose="020B0609070205080204" pitchFamily="49" charset="-128"/>
              </a:rPr>
              <a:t>20</a:t>
            </a:r>
            <a:r>
              <a:rPr lang="ja-JP" altLang="en-US" sz="1100" dirty="0">
                <a:latin typeface="ＭＳ ゴシック" panose="020B0609070205080204" pitchFamily="49" charset="-128"/>
                <a:ea typeface="ＭＳ ゴシック" panose="020B0609070205080204" pitchFamily="49" charset="-128"/>
              </a:rPr>
              <a:t>歳以上）</a:t>
            </a:r>
          </a:p>
          <a:p>
            <a:r>
              <a:rPr lang="ja-JP" altLang="en-US" sz="1100" dirty="0" smtClean="0">
                <a:latin typeface="ＭＳ ゴシック" panose="020B0609070205080204" pitchFamily="49" charset="-128"/>
                <a:ea typeface="ＭＳ ゴシック" panose="020B0609070205080204" pitchFamily="49" charset="-128"/>
              </a:rPr>
              <a:t>　</a:t>
            </a:r>
            <a:r>
              <a:rPr lang="ja-JP" altLang="en-US" sz="1100" dirty="0">
                <a:latin typeface="ＭＳ ゴシック" panose="020B0609070205080204" pitchFamily="49" charset="-128"/>
                <a:ea typeface="ＭＳ ゴシック" panose="020B0609070205080204" pitchFamily="49" charset="-128"/>
              </a:rPr>
              <a:t>　</a:t>
            </a:r>
            <a:r>
              <a:rPr lang="ja-JP" altLang="en-US" sz="1100" dirty="0" smtClean="0">
                <a:latin typeface="ＭＳ ゴシック" panose="020B0609070205080204" pitchFamily="49" charset="-128"/>
                <a:ea typeface="ＭＳ ゴシック" panose="020B0609070205080204" pitchFamily="49" charset="-128"/>
              </a:rPr>
              <a:t>　✓歯磨き</a:t>
            </a:r>
            <a:r>
              <a:rPr lang="ja-JP" altLang="en-US" sz="1100" dirty="0">
                <a:latin typeface="ＭＳ ゴシック" panose="020B0609070205080204" pitchFamily="49" charset="-128"/>
                <a:ea typeface="ＭＳ ゴシック" panose="020B0609070205080204" pitchFamily="49" charset="-128"/>
              </a:rPr>
              <a:t>習慣のある者の</a:t>
            </a:r>
            <a:r>
              <a:rPr lang="ja-JP" altLang="en-US" sz="1100" dirty="0" smtClean="0">
                <a:latin typeface="ＭＳ ゴシック" panose="020B0609070205080204" pitchFamily="49" charset="-128"/>
                <a:ea typeface="ＭＳ ゴシック" panose="020B0609070205080204" pitchFamily="49" charset="-128"/>
              </a:rPr>
              <a:t>割合　　　　　　　　　　　✓咀嚼</a:t>
            </a:r>
            <a:r>
              <a:rPr lang="ja-JP" altLang="en-US" sz="1100" dirty="0">
                <a:latin typeface="ＭＳ ゴシック" panose="020B0609070205080204" pitchFamily="49" charset="-128"/>
                <a:ea typeface="ＭＳ ゴシック" panose="020B0609070205080204" pitchFamily="49" charset="-128"/>
              </a:rPr>
              <a:t>良好者の割合（</a:t>
            </a:r>
            <a:r>
              <a:rPr lang="en-US" altLang="ja-JP" sz="1100" dirty="0">
                <a:latin typeface="ＭＳ ゴシック" panose="020B0609070205080204" pitchFamily="49" charset="-128"/>
                <a:ea typeface="ＭＳ ゴシック" panose="020B0609070205080204" pitchFamily="49" charset="-128"/>
              </a:rPr>
              <a:t>60</a:t>
            </a:r>
            <a:r>
              <a:rPr lang="ja-JP" altLang="en-US" sz="1100" dirty="0">
                <a:latin typeface="ＭＳ ゴシック" panose="020B0609070205080204" pitchFamily="49" charset="-128"/>
                <a:ea typeface="ＭＳ ゴシック" panose="020B0609070205080204" pitchFamily="49" charset="-128"/>
              </a:rPr>
              <a:t>歳以上</a:t>
            </a:r>
            <a:r>
              <a:rPr lang="ja-JP" altLang="en-US" sz="1100" dirty="0" smtClean="0">
                <a:latin typeface="ＭＳ ゴシック" panose="020B0609070205080204" pitchFamily="49" charset="-128"/>
                <a:ea typeface="ＭＳ ゴシック" panose="020B0609070205080204" pitchFamily="49" charset="-128"/>
              </a:rPr>
              <a:t>）</a:t>
            </a:r>
            <a:endParaRPr lang="en-US" altLang="ja-JP" sz="1100" dirty="0" smtClean="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指標把握にあたっては、必要に応じて府内市町村への健康増進計画策定状況調査と併せて照会等を実施する。</a:t>
            </a:r>
            <a:endParaRPr lang="en-US" altLang="ja-JP" sz="1100" dirty="0" smtClean="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4D1D0668-0C6C-4C7F-AAAF-C0078F4BF5F6}" type="slidenum">
              <a:rPr kumimoji="1" lang="ja-JP" altLang="en-US" smtClean="0"/>
              <a:t>2</a:t>
            </a:fld>
            <a:endParaRPr kumimoji="1" lang="ja-JP" altLang="en-US"/>
          </a:p>
        </p:txBody>
      </p:sp>
      <p:sp>
        <p:nvSpPr>
          <p:cNvPr id="19" name="テキスト ボックス 18"/>
          <p:cNvSpPr txBox="1"/>
          <p:nvPr/>
        </p:nvSpPr>
        <p:spPr>
          <a:xfrm>
            <a:off x="5601409" y="2234507"/>
            <a:ext cx="1080000" cy="216000"/>
          </a:xfrm>
          <a:prstGeom prst="rect">
            <a:avLst/>
          </a:prstGeom>
          <a:noFill/>
        </p:spPr>
        <p:txBody>
          <a:bodyPr wrap="none" lIns="72000" tIns="72000" rIns="72000" bIns="72000" rtlCol="0" anchor="ctr">
            <a:noAutofit/>
          </a:bodyPr>
          <a:lstStyle/>
          <a:p>
            <a:r>
              <a:rPr lang="ja-JP" altLang="en-US" sz="1100" dirty="0" smtClean="0">
                <a:latin typeface="ＭＳ ゴシック" panose="020B0609070205080204" pitchFamily="49" charset="-128"/>
                <a:ea typeface="ＭＳ ゴシック" panose="020B0609070205080204" pitchFamily="49" charset="-128"/>
              </a:rPr>
              <a:t>→ → → → → ● 中間点検</a:t>
            </a:r>
            <a:endParaRPr lang="en-US" altLang="ja-JP" sz="1100" dirty="0">
              <a:latin typeface="ＭＳ ゴシック" panose="020B0609070205080204" pitchFamily="49" charset="-128"/>
              <a:ea typeface="ＭＳ ゴシック" panose="020B0609070205080204" pitchFamily="49" charset="-128"/>
            </a:endParaRPr>
          </a:p>
        </p:txBody>
      </p:sp>
      <p:sp>
        <p:nvSpPr>
          <p:cNvPr id="20" name="テキスト ボックス 19"/>
          <p:cNvSpPr txBox="1"/>
          <p:nvPr/>
        </p:nvSpPr>
        <p:spPr>
          <a:xfrm>
            <a:off x="5541149" y="2067927"/>
            <a:ext cx="1080000" cy="216000"/>
          </a:xfrm>
          <a:prstGeom prst="rect">
            <a:avLst/>
          </a:prstGeom>
          <a:noFill/>
        </p:spPr>
        <p:txBody>
          <a:bodyPr wrap="none" lIns="72000" tIns="72000" rIns="72000" bIns="72000" rtlCol="0" anchor="ctr">
            <a:noAutofit/>
          </a:bodyPr>
          <a:lstStyle/>
          <a:p>
            <a:r>
              <a:rPr lang="ja-JP" altLang="en-US" sz="1000" b="1" dirty="0" smtClean="0">
                <a:solidFill>
                  <a:srgbClr val="FF0000"/>
                </a:solidFill>
                <a:latin typeface="ＭＳ ゴシック" panose="020B0609070205080204" pitchFamily="49" charset="-128"/>
                <a:ea typeface="ＭＳ ゴシック" panose="020B0609070205080204" pitchFamily="49" charset="-128"/>
              </a:rPr>
              <a:t>時期を変更（後ろ倒し）</a:t>
            </a:r>
            <a:endParaRPr lang="en-US" altLang="ja-JP" sz="1000" b="1" dirty="0">
              <a:solidFill>
                <a:srgbClr val="FF0000"/>
              </a:solidFill>
              <a:latin typeface="ＭＳ ゴシック" panose="020B0609070205080204" pitchFamily="49" charset="-128"/>
              <a:ea typeface="ＭＳ ゴシック" panose="020B0609070205080204" pitchFamily="49" charset="-128"/>
            </a:endParaRPr>
          </a:p>
        </p:txBody>
      </p:sp>
      <p:sp>
        <p:nvSpPr>
          <p:cNvPr id="22" name="テキスト ボックス 21"/>
          <p:cNvSpPr txBox="1"/>
          <p:nvPr/>
        </p:nvSpPr>
        <p:spPr>
          <a:xfrm>
            <a:off x="589145" y="6091601"/>
            <a:ext cx="8640000" cy="288000"/>
          </a:xfrm>
          <a:prstGeom prst="parallelogram">
            <a:avLst>
              <a:gd name="adj" fmla="val 29541"/>
            </a:avLst>
          </a:prstGeom>
          <a:solidFill>
            <a:srgbClr val="FF0000">
              <a:alpha val="10000"/>
            </a:srgbClr>
          </a:solidFill>
          <a:ln w="25400" cmpd="dbl">
            <a:solidFill>
              <a:srgbClr val="FF0000"/>
            </a:solidFill>
          </a:ln>
        </p:spPr>
        <p:txBody>
          <a:bodyPr wrap="none" lIns="0" tIns="72000" rIns="0" bIns="72000" rtlCol="0" anchor="ctr">
            <a:noAutofit/>
          </a:bodyPr>
          <a:lstStyle/>
          <a:p>
            <a:pPr algn="ctr"/>
            <a:r>
              <a:rPr lang="ja-JP" altLang="en-US" sz="1050" dirty="0" smtClean="0">
                <a:latin typeface="ＭＳ Ｐゴシック" panose="020B0600070205080204" pitchFamily="50" charset="-128"/>
                <a:ea typeface="ＭＳ Ｐゴシック" panose="020B0600070205080204" pitchFamily="50" charset="-128"/>
              </a:rPr>
              <a:t>府健康医療部で所管する他の計画においても、令和</a:t>
            </a:r>
            <a:r>
              <a:rPr lang="en-US" altLang="ja-JP" sz="1050" dirty="0" smtClean="0">
                <a:latin typeface="ＭＳ Ｐゴシック" panose="020B0600070205080204" pitchFamily="50" charset="-128"/>
                <a:ea typeface="ＭＳ Ｐゴシック" panose="020B0600070205080204" pitchFamily="50" charset="-128"/>
              </a:rPr>
              <a:t>2</a:t>
            </a:r>
            <a:r>
              <a:rPr lang="ja-JP" altLang="en-US" sz="1050" dirty="0" smtClean="0">
                <a:latin typeface="ＭＳ Ｐゴシック" panose="020B0600070205080204" pitchFamily="50" charset="-128"/>
                <a:ea typeface="ＭＳ Ｐゴシック" panose="020B0600070205080204" pitchFamily="50" charset="-128"/>
              </a:rPr>
              <a:t>年度に中間点検を実施予定であったものは実施時期を令和</a:t>
            </a:r>
            <a:r>
              <a:rPr lang="en-US" altLang="ja-JP" sz="1050" dirty="0" smtClean="0">
                <a:latin typeface="ＭＳ Ｐゴシック" panose="020B0600070205080204" pitchFamily="50" charset="-128"/>
                <a:ea typeface="ＭＳ Ｐゴシック" panose="020B0600070205080204" pitchFamily="50" charset="-128"/>
              </a:rPr>
              <a:t>3</a:t>
            </a:r>
            <a:r>
              <a:rPr lang="ja-JP" altLang="en-US" sz="1050" dirty="0" smtClean="0">
                <a:latin typeface="ＭＳ Ｐゴシック" panose="020B0600070205080204" pitchFamily="50" charset="-128"/>
                <a:ea typeface="ＭＳ Ｐゴシック" panose="020B0600070205080204" pitchFamily="50" charset="-128"/>
              </a:rPr>
              <a:t>年度に変更することとしています。</a:t>
            </a:r>
            <a:endParaRPr lang="en-US" altLang="ja-JP" sz="105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2556208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1027</TotalTime>
  <Words>818</Words>
  <PresentationFormat>A4 210 x 297 mm</PresentationFormat>
  <Paragraphs>84</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ＭＳ Ｐゴシック</vt:lpstr>
      <vt:lpstr>ＭＳ 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2021-03-11T02:03:22Z</cp:lastPrinted>
  <dcterms:created xsi:type="dcterms:W3CDTF">2019-12-18T01:35:02Z</dcterms:created>
  <dcterms:modified xsi:type="dcterms:W3CDTF">2021-03-17T04:58:12Z</dcterms:modified>
</cp:coreProperties>
</file>