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8" r:id="rId2"/>
    <p:sldId id="257"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D544C4B-8ABF-4E5C-84DD-EF7C72DC6200}" type="datetimeFigureOut">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187548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544C4B-8ABF-4E5C-84DD-EF7C72DC6200}" type="datetimeFigureOut">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098144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9"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544C4B-8ABF-4E5C-84DD-EF7C72DC6200}" type="datetimeFigureOut">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60159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544C4B-8ABF-4E5C-84DD-EF7C72DC6200}" type="datetimeFigureOut">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83219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0" y="1709742"/>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80" y="4589467"/>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D544C4B-8ABF-4E5C-84DD-EF7C72DC6200}" type="datetimeFigureOut">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4013791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D544C4B-8ABF-4E5C-84DD-EF7C72DC6200}" type="datetimeFigureOut">
              <a:rPr kumimoji="1" lang="ja-JP" altLang="en-US" smtClean="0"/>
              <a:t>2023/8/31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1203692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9"/>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D544C4B-8ABF-4E5C-84DD-EF7C72DC6200}" type="datetimeFigureOut">
              <a:rPr kumimoji="1" lang="ja-JP" altLang="en-US" smtClean="0"/>
              <a:t>2023/8/31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806529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D544C4B-8ABF-4E5C-84DD-EF7C72DC6200}" type="datetimeFigureOut">
              <a:rPr kumimoji="1" lang="ja-JP" altLang="en-US" smtClean="0"/>
              <a:t>2023/8/31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1996318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544C4B-8ABF-4E5C-84DD-EF7C72DC6200}" type="datetimeFigureOut">
              <a:rPr kumimoji="1" lang="ja-JP" altLang="en-US" smtClean="0"/>
              <a:t>2023/8/31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74263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9"/>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D544C4B-8ABF-4E5C-84DD-EF7C72DC6200}" type="datetimeFigureOut">
              <a:rPr kumimoji="1" lang="ja-JP" altLang="en-US" smtClean="0"/>
              <a:t>2023/8/31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824512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9"/>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D544C4B-8ABF-4E5C-84DD-EF7C72DC6200}" type="datetimeFigureOut">
              <a:rPr kumimoji="1" lang="ja-JP" altLang="en-US" smtClean="0"/>
              <a:t>2023/8/31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581701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544C4B-8ABF-4E5C-84DD-EF7C72DC6200}" type="datetimeFigureOut">
              <a:rPr kumimoji="1" lang="ja-JP" altLang="en-US" smtClean="0"/>
              <a:t>2023/8/31</a:t>
            </a:fld>
            <a:endParaRPr kumimoji="1" lang="ja-JP" altLang="en-US"/>
          </a:p>
        </p:txBody>
      </p:sp>
      <p:sp>
        <p:nvSpPr>
          <p:cNvPr id="5" name="Footer Placeholder 4"/>
          <p:cNvSpPr>
            <a:spLocks noGrp="1"/>
          </p:cNvSpPr>
          <p:nvPr>
            <p:ph type="ftr" sz="quarter" idx="3"/>
          </p:nvPr>
        </p:nvSpPr>
        <p:spPr>
          <a:xfrm>
            <a:off x="3281364"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1024935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ref.osaka.lg.jp/fukushisomu/fukushishisetsu/ichijikin_shinsei.html"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5743977" cy="369332"/>
          </a:xfrm>
          <a:prstGeom prst="rect">
            <a:avLst/>
          </a:prstGeom>
          <a:noFill/>
        </p:spPr>
        <p:txBody>
          <a:bodyPr wrap="square" rtlCol="0">
            <a:spAutoFit/>
          </a:bodyPr>
          <a:lstStyle/>
          <a:p>
            <a:r>
              <a:rPr kumimoji="1" lang="ja-JP" altLang="en-US" b="1" dirty="0"/>
              <a:t>社会福祉施設</a:t>
            </a:r>
            <a:r>
              <a:rPr kumimoji="1" lang="ja-JP" altLang="en-US" b="1" dirty="0" smtClean="0"/>
              <a:t>等事</a:t>
            </a:r>
            <a:r>
              <a:rPr kumimoji="1" lang="ja-JP" altLang="en-US" b="1" dirty="0"/>
              <a:t>業者のみなさま</a:t>
            </a:r>
          </a:p>
        </p:txBody>
      </p:sp>
      <p:sp>
        <p:nvSpPr>
          <p:cNvPr id="5" name="正方形/長方形 4"/>
          <p:cNvSpPr/>
          <p:nvPr/>
        </p:nvSpPr>
        <p:spPr>
          <a:xfrm>
            <a:off x="0" y="302135"/>
            <a:ext cx="9906000" cy="95910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ja-JP" sz="2000" b="1" kern="100" dirty="0">
                <a:latin typeface="+mn-ea"/>
                <a:cs typeface="Times New Roman" panose="02020603050405020304" pitchFamily="18" charset="0"/>
              </a:rPr>
              <a:t>「大阪府社会福祉施設等物価高騰対策一時支援金</a:t>
            </a:r>
            <a:r>
              <a:rPr lang="ja-JP" altLang="ja-JP" sz="2000" b="1" kern="100" dirty="0" smtClean="0">
                <a:latin typeface="+mn-ea"/>
                <a:cs typeface="Times New Roman" panose="02020603050405020304" pitchFamily="18" charset="0"/>
              </a:rPr>
              <a:t>事業</a:t>
            </a:r>
            <a:r>
              <a:rPr lang="ja-JP" altLang="en-US" sz="2000" b="1" kern="100" dirty="0" smtClean="0">
                <a:latin typeface="+mn-ea"/>
                <a:cs typeface="Times New Roman" panose="02020603050405020304" pitchFamily="18" charset="0"/>
              </a:rPr>
              <a:t>（第２弾）</a:t>
            </a:r>
            <a:r>
              <a:rPr lang="ja-JP" altLang="ja-JP" sz="2000" b="1" kern="100" dirty="0" smtClean="0">
                <a:latin typeface="+mn-ea"/>
                <a:cs typeface="Times New Roman" panose="02020603050405020304" pitchFamily="18" charset="0"/>
              </a:rPr>
              <a:t>」</a:t>
            </a:r>
            <a:r>
              <a:rPr lang="ja-JP" altLang="en-US" sz="2000" b="1" dirty="0" smtClean="0">
                <a:latin typeface="+mn-ea"/>
              </a:rPr>
              <a:t>のご案内</a:t>
            </a:r>
            <a:endParaRPr lang="en-US" altLang="ja-JP" sz="2000" b="1" dirty="0" smtClean="0">
              <a:latin typeface="+mn-ea"/>
            </a:endParaRPr>
          </a:p>
          <a:p>
            <a:pPr algn="ctr"/>
            <a:r>
              <a:rPr kumimoji="1" lang="ja-JP" altLang="en-US" sz="2000" b="1" dirty="0" smtClean="0">
                <a:latin typeface="+mn-ea"/>
              </a:rPr>
              <a:t>令和５年９月</a:t>
            </a:r>
            <a:r>
              <a:rPr kumimoji="1" lang="en-US" altLang="ja-JP" sz="2000" b="1" dirty="0">
                <a:latin typeface="+mn-ea"/>
              </a:rPr>
              <a:t>15</a:t>
            </a:r>
            <a:r>
              <a:rPr kumimoji="1" lang="ja-JP" altLang="en-US" sz="2000" b="1" dirty="0" smtClean="0">
                <a:latin typeface="+mn-ea"/>
              </a:rPr>
              <a:t>日（金）から</a:t>
            </a:r>
            <a:r>
              <a:rPr kumimoji="1" lang="ja-JP" altLang="en-US" sz="2000" b="1" dirty="0">
                <a:latin typeface="+mn-ea"/>
              </a:rPr>
              <a:t>申請受付をスタート</a:t>
            </a:r>
          </a:p>
        </p:txBody>
      </p:sp>
      <p:sp>
        <p:nvSpPr>
          <p:cNvPr id="6" name="テキスト ボックス 5"/>
          <p:cNvSpPr txBox="1"/>
          <p:nvPr/>
        </p:nvSpPr>
        <p:spPr>
          <a:xfrm>
            <a:off x="189192" y="1308905"/>
            <a:ext cx="9569003" cy="523220"/>
          </a:xfrm>
          <a:prstGeom prst="rect">
            <a:avLst/>
          </a:prstGeom>
          <a:noFill/>
        </p:spPr>
        <p:txBody>
          <a:bodyPr wrap="square" rtlCol="0">
            <a:spAutoFit/>
          </a:bodyPr>
          <a:lstStyle/>
          <a:p>
            <a:r>
              <a:rPr kumimoji="1" lang="ja-JP" altLang="en-US" sz="1400" b="1" dirty="0" smtClean="0">
                <a:latin typeface="+mn-ea"/>
              </a:rPr>
              <a:t>　大阪府では、物価高騰が続く中、その影響を受けている社会福祉施設等に対し、安定的</a:t>
            </a:r>
            <a:r>
              <a:rPr kumimoji="1" lang="ja-JP" altLang="en-US" sz="1400" b="1" dirty="0">
                <a:latin typeface="+mn-ea"/>
              </a:rPr>
              <a:t>な事業継続を支援するため、</a:t>
            </a:r>
            <a:r>
              <a:rPr kumimoji="1" lang="ja-JP" altLang="en-US" sz="1400" b="1" dirty="0" smtClean="0">
                <a:latin typeface="+mn-ea"/>
              </a:rPr>
              <a:t>「大阪府社会</a:t>
            </a:r>
            <a:r>
              <a:rPr kumimoji="1" lang="ja-JP" altLang="en-US" sz="1400" b="1" dirty="0">
                <a:latin typeface="+mn-ea"/>
              </a:rPr>
              <a:t>福祉施設等物価高騰対策一時支援</a:t>
            </a:r>
            <a:r>
              <a:rPr kumimoji="1" lang="ja-JP" altLang="en-US" sz="1400" b="1" dirty="0" smtClean="0">
                <a:latin typeface="+mn-ea"/>
              </a:rPr>
              <a:t>金」</a:t>
            </a:r>
            <a:r>
              <a:rPr kumimoji="1" lang="ja-JP" altLang="en-US" sz="1400" b="1" dirty="0">
                <a:latin typeface="+mn-ea"/>
              </a:rPr>
              <a:t>を支給します</a:t>
            </a:r>
            <a:r>
              <a:rPr kumimoji="1" lang="ja-JP" altLang="en-US" sz="1400" b="1" dirty="0" smtClean="0">
                <a:latin typeface="+mn-ea"/>
              </a:rPr>
              <a:t>。</a:t>
            </a:r>
            <a:endParaRPr lang="en-US" altLang="ja-JP" sz="1400" b="1" dirty="0" smtClean="0">
              <a:latin typeface="+mn-ea"/>
            </a:endParaRPr>
          </a:p>
        </p:txBody>
      </p:sp>
      <p:sp>
        <p:nvSpPr>
          <p:cNvPr id="7" name="正方形/長方形 6"/>
          <p:cNvSpPr/>
          <p:nvPr/>
        </p:nvSpPr>
        <p:spPr>
          <a:xfrm>
            <a:off x="58710" y="1885069"/>
            <a:ext cx="9777218" cy="2790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b="1" dirty="0">
                <a:solidFill>
                  <a:schemeClr val="bg1"/>
                </a:solidFill>
                <a:latin typeface="+mn-ea"/>
              </a:rPr>
              <a:t>Q</a:t>
            </a:r>
            <a:r>
              <a:rPr kumimoji="1" lang="ja-JP" altLang="en-US" sz="1400" b="1" dirty="0">
                <a:solidFill>
                  <a:schemeClr val="bg1"/>
                </a:solidFill>
                <a:latin typeface="+mn-ea"/>
              </a:rPr>
              <a:t>１</a:t>
            </a:r>
            <a:r>
              <a:rPr kumimoji="1" lang="ja-JP" altLang="en-US" sz="1400" b="1" dirty="0" smtClean="0">
                <a:solidFill>
                  <a:schemeClr val="bg1"/>
                </a:solidFill>
                <a:latin typeface="+mn-ea"/>
              </a:rPr>
              <a:t>．一時支援</a:t>
            </a:r>
            <a:r>
              <a:rPr kumimoji="1" lang="ja-JP" altLang="en-US" sz="1400" b="1" dirty="0">
                <a:solidFill>
                  <a:schemeClr val="bg1"/>
                </a:solidFill>
                <a:latin typeface="+mn-ea"/>
              </a:rPr>
              <a:t>金</a:t>
            </a:r>
            <a:r>
              <a:rPr kumimoji="1" lang="ja-JP" altLang="en-US" sz="1400" b="1" dirty="0" smtClean="0">
                <a:solidFill>
                  <a:schemeClr val="bg1"/>
                </a:solidFill>
                <a:latin typeface="+mn-ea"/>
              </a:rPr>
              <a:t>の申請受付期間は？</a:t>
            </a:r>
            <a:endParaRPr kumimoji="1" lang="ja-JP" altLang="en-US" sz="1400" b="1" dirty="0">
              <a:solidFill>
                <a:schemeClr val="bg1"/>
              </a:solidFill>
              <a:latin typeface="+mn-ea"/>
            </a:endParaRPr>
          </a:p>
        </p:txBody>
      </p:sp>
      <p:sp>
        <p:nvSpPr>
          <p:cNvPr id="8" name="テキスト ボックス 7"/>
          <p:cNvSpPr txBox="1"/>
          <p:nvPr/>
        </p:nvSpPr>
        <p:spPr>
          <a:xfrm>
            <a:off x="51605" y="2193088"/>
            <a:ext cx="9569003" cy="523220"/>
          </a:xfrm>
          <a:prstGeom prst="rect">
            <a:avLst/>
          </a:prstGeom>
          <a:noFill/>
        </p:spPr>
        <p:txBody>
          <a:bodyPr wrap="square" rtlCol="0">
            <a:spAutoFit/>
          </a:bodyPr>
          <a:lstStyle/>
          <a:p>
            <a:r>
              <a:rPr lang="ja-JP" altLang="en-US" sz="1400" b="1" dirty="0" smtClean="0">
                <a:solidFill>
                  <a:schemeClr val="accent1">
                    <a:lumMod val="75000"/>
                  </a:schemeClr>
                </a:solidFill>
                <a:latin typeface="+mn-ea"/>
              </a:rPr>
              <a:t>Ａ</a:t>
            </a:r>
            <a:r>
              <a:rPr lang="en-US" altLang="ja-JP" sz="1400" b="1" dirty="0" smtClean="0">
                <a:solidFill>
                  <a:schemeClr val="accent1">
                    <a:lumMod val="75000"/>
                  </a:schemeClr>
                </a:solidFill>
                <a:latin typeface="+mn-ea"/>
              </a:rPr>
              <a:t>1</a:t>
            </a:r>
            <a:r>
              <a:rPr lang="ja-JP" altLang="en-US" sz="1400" b="1" dirty="0" smtClean="0">
                <a:solidFill>
                  <a:schemeClr val="accent1">
                    <a:lumMod val="75000"/>
                  </a:schemeClr>
                </a:solidFill>
                <a:latin typeface="+mn-ea"/>
              </a:rPr>
              <a:t>．</a:t>
            </a:r>
            <a:r>
              <a:rPr lang="ja-JP" altLang="en-US" sz="1400" b="1" dirty="0" smtClean="0">
                <a:solidFill>
                  <a:srgbClr val="FF0000"/>
                </a:solidFill>
                <a:latin typeface="+mn-ea"/>
              </a:rPr>
              <a:t>令和５年９月</a:t>
            </a:r>
            <a:r>
              <a:rPr lang="en-US" altLang="ja-JP" sz="1400" b="1" dirty="0">
                <a:solidFill>
                  <a:srgbClr val="FF0000"/>
                </a:solidFill>
                <a:latin typeface="+mn-ea"/>
              </a:rPr>
              <a:t>15</a:t>
            </a:r>
            <a:r>
              <a:rPr lang="ja-JP" altLang="en-US" sz="1400" b="1" dirty="0" smtClean="0">
                <a:solidFill>
                  <a:srgbClr val="FF0000"/>
                </a:solidFill>
                <a:latin typeface="+mn-ea"/>
              </a:rPr>
              <a:t>日（金）午前９時から同年</a:t>
            </a:r>
            <a:r>
              <a:rPr lang="en-US" altLang="ja-JP" sz="1400" b="1" dirty="0">
                <a:solidFill>
                  <a:srgbClr val="FF0000"/>
                </a:solidFill>
                <a:latin typeface="+mn-ea"/>
              </a:rPr>
              <a:t>10</a:t>
            </a:r>
            <a:r>
              <a:rPr lang="ja-JP" altLang="en-US" sz="1400" b="1" dirty="0" smtClean="0">
                <a:solidFill>
                  <a:srgbClr val="FF0000"/>
                </a:solidFill>
                <a:latin typeface="+mn-ea"/>
              </a:rPr>
              <a:t>月</a:t>
            </a:r>
            <a:r>
              <a:rPr lang="en-US" altLang="ja-JP" sz="1400" b="1" dirty="0">
                <a:solidFill>
                  <a:srgbClr val="FF0000"/>
                </a:solidFill>
                <a:latin typeface="+mn-ea"/>
              </a:rPr>
              <a:t>20</a:t>
            </a:r>
            <a:r>
              <a:rPr lang="ja-JP" altLang="en-US" sz="1400" b="1" dirty="0" smtClean="0">
                <a:solidFill>
                  <a:srgbClr val="FF0000"/>
                </a:solidFill>
                <a:latin typeface="+mn-ea"/>
              </a:rPr>
              <a:t>日（金）午後</a:t>
            </a:r>
            <a:r>
              <a:rPr lang="en-US" altLang="ja-JP" sz="1400" b="1" dirty="0" smtClean="0">
                <a:solidFill>
                  <a:srgbClr val="FF0000"/>
                </a:solidFill>
                <a:latin typeface="+mn-ea"/>
              </a:rPr>
              <a:t>11</a:t>
            </a:r>
            <a:r>
              <a:rPr lang="ja-JP" altLang="en-US" sz="1400" b="1" dirty="0" smtClean="0">
                <a:solidFill>
                  <a:srgbClr val="FF0000"/>
                </a:solidFill>
                <a:latin typeface="+mn-ea"/>
              </a:rPr>
              <a:t>時</a:t>
            </a:r>
            <a:r>
              <a:rPr lang="en-US" altLang="ja-JP" sz="1400" b="1" dirty="0" smtClean="0">
                <a:solidFill>
                  <a:srgbClr val="FF0000"/>
                </a:solidFill>
                <a:latin typeface="+mn-ea"/>
              </a:rPr>
              <a:t>59</a:t>
            </a:r>
            <a:r>
              <a:rPr lang="ja-JP" altLang="en-US" sz="1400" b="1" dirty="0" smtClean="0">
                <a:solidFill>
                  <a:srgbClr val="FF0000"/>
                </a:solidFill>
                <a:latin typeface="+mn-ea"/>
              </a:rPr>
              <a:t>分まで</a:t>
            </a:r>
            <a:r>
              <a:rPr lang="ja-JP" altLang="en-US" sz="1400" b="1" dirty="0">
                <a:latin typeface="+mn-ea"/>
              </a:rPr>
              <a:t>です</a:t>
            </a:r>
            <a:r>
              <a:rPr lang="ja-JP" altLang="en-US" sz="1400" b="1" dirty="0" smtClean="0">
                <a:latin typeface="+mn-ea"/>
              </a:rPr>
              <a:t>。</a:t>
            </a:r>
            <a:endParaRPr lang="en-US" altLang="ja-JP" sz="1400" b="1" dirty="0">
              <a:latin typeface="+mn-ea"/>
            </a:endParaRPr>
          </a:p>
          <a:p>
            <a:r>
              <a:rPr lang="ja-JP" altLang="en-US" sz="1400" dirty="0">
                <a:solidFill>
                  <a:schemeClr val="accent1">
                    <a:lumMod val="75000"/>
                  </a:schemeClr>
                </a:solidFill>
              </a:rPr>
              <a:t>　　</a:t>
            </a:r>
            <a:r>
              <a:rPr lang="en-US" altLang="ja-JP" sz="1400" b="1" dirty="0" smtClean="0"/>
              <a:t>※</a:t>
            </a:r>
            <a:r>
              <a:rPr lang="ja-JP" altLang="en-US" sz="1400" b="1" dirty="0" smtClean="0"/>
              <a:t>期限後</a:t>
            </a:r>
            <a:r>
              <a:rPr lang="ja-JP" altLang="en-US" sz="1400" b="1" dirty="0"/>
              <a:t>に提出</a:t>
            </a:r>
            <a:r>
              <a:rPr lang="ja-JP" altLang="en-US" sz="1400" b="1" dirty="0" smtClean="0"/>
              <a:t>された申請</a:t>
            </a:r>
            <a:r>
              <a:rPr lang="ja-JP" altLang="en-US" sz="1400" b="1" dirty="0"/>
              <a:t>はお受けできませんのでご注意ください。</a:t>
            </a:r>
            <a:r>
              <a:rPr lang="ja-JP" altLang="en-US" sz="1400" b="1" dirty="0">
                <a:solidFill>
                  <a:srgbClr val="FF0000"/>
                </a:solidFill>
              </a:rPr>
              <a:t>必ず期限内の申請をお願い</a:t>
            </a:r>
            <a:r>
              <a:rPr lang="ja-JP" altLang="en-US" sz="1400" b="1" dirty="0" smtClean="0">
                <a:solidFill>
                  <a:srgbClr val="FF0000"/>
                </a:solidFill>
              </a:rPr>
              <a:t>します。</a:t>
            </a:r>
            <a:endParaRPr kumimoji="1" lang="ja-JP" altLang="en-US" sz="1400" b="1" dirty="0">
              <a:solidFill>
                <a:srgbClr val="FF0000"/>
              </a:solidFill>
            </a:endParaRPr>
          </a:p>
        </p:txBody>
      </p:sp>
      <p:sp>
        <p:nvSpPr>
          <p:cNvPr id="10" name="テキスト ボックス 9"/>
          <p:cNvSpPr txBox="1"/>
          <p:nvPr/>
        </p:nvSpPr>
        <p:spPr>
          <a:xfrm>
            <a:off x="38726" y="2983273"/>
            <a:ext cx="9569003" cy="307777"/>
          </a:xfrm>
          <a:prstGeom prst="rect">
            <a:avLst/>
          </a:prstGeom>
          <a:noFill/>
        </p:spPr>
        <p:txBody>
          <a:bodyPr wrap="square" rtlCol="0">
            <a:spAutoFit/>
          </a:bodyPr>
          <a:lstStyle/>
          <a:p>
            <a:r>
              <a:rPr lang="ja-JP" altLang="en-US" sz="1400" b="1" dirty="0" smtClean="0">
                <a:solidFill>
                  <a:srgbClr val="0070C0"/>
                </a:solidFill>
                <a:latin typeface="+mn-ea"/>
              </a:rPr>
              <a:t>Ａ２．次</a:t>
            </a:r>
            <a:r>
              <a:rPr lang="ja-JP" altLang="en-US" sz="1400" b="1" dirty="0">
                <a:solidFill>
                  <a:srgbClr val="0070C0"/>
                </a:solidFill>
                <a:latin typeface="+mn-ea"/>
              </a:rPr>
              <a:t>の要件</a:t>
            </a:r>
            <a:r>
              <a:rPr lang="ja-JP" altLang="en-US" sz="1400" b="1" dirty="0" smtClean="0">
                <a:solidFill>
                  <a:srgbClr val="0070C0"/>
                </a:solidFill>
                <a:latin typeface="+mn-ea"/>
              </a:rPr>
              <a:t>を満たす福祉施設、事業所等は、一時支援</a:t>
            </a:r>
            <a:r>
              <a:rPr lang="ja-JP" altLang="en-US" sz="1400" b="1" dirty="0">
                <a:solidFill>
                  <a:srgbClr val="0070C0"/>
                </a:solidFill>
                <a:latin typeface="+mn-ea"/>
              </a:rPr>
              <a:t>金の申請が可能です。</a:t>
            </a:r>
            <a:endParaRPr lang="en-US" altLang="ja-JP" sz="1400" b="1" dirty="0">
              <a:solidFill>
                <a:srgbClr val="0070C0"/>
              </a:solidFill>
              <a:latin typeface="+mn-ea"/>
            </a:endParaRPr>
          </a:p>
        </p:txBody>
      </p:sp>
      <p:sp>
        <p:nvSpPr>
          <p:cNvPr id="11" name="正方形/長方形 10"/>
          <p:cNvSpPr/>
          <p:nvPr/>
        </p:nvSpPr>
        <p:spPr>
          <a:xfrm>
            <a:off x="79318" y="3240867"/>
            <a:ext cx="9775160" cy="1025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200" b="1" dirty="0">
                <a:solidFill>
                  <a:schemeClr val="tx1"/>
                </a:solidFill>
              </a:rPr>
              <a:t>①　大阪府内に所在する保護</a:t>
            </a:r>
            <a:r>
              <a:rPr kumimoji="1" lang="ja-JP" altLang="en-US" sz="1200" b="1" dirty="0" smtClean="0">
                <a:solidFill>
                  <a:schemeClr val="tx1"/>
                </a:solidFill>
              </a:rPr>
              <a:t>施設、</a:t>
            </a:r>
            <a:r>
              <a:rPr kumimoji="1" lang="ja-JP" altLang="en-US" sz="1200" b="1" dirty="0">
                <a:solidFill>
                  <a:schemeClr val="tx1"/>
                </a:solidFill>
              </a:rPr>
              <a:t>児童福祉</a:t>
            </a:r>
            <a:r>
              <a:rPr kumimoji="1" lang="ja-JP" altLang="en-US" sz="1200" b="1" dirty="0" smtClean="0">
                <a:solidFill>
                  <a:schemeClr val="tx1"/>
                </a:solidFill>
              </a:rPr>
              <a:t>施設等、</a:t>
            </a:r>
            <a:r>
              <a:rPr kumimoji="1" lang="ja-JP" altLang="en-US" sz="1200" b="1" dirty="0" err="1">
                <a:solidFill>
                  <a:schemeClr val="tx1"/>
                </a:solidFill>
              </a:rPr>
              <a:t>障がい</a:t>
            </a:r>
            <a:r>
              <a:rPr kumimoji="1" lang="ja-JP" altLang="en-US" sz="1200" b="1" dirty="0">
                <a:solidFill>
                  <a:schemeClr val="tx1"/>
                </a:solidFill>
              </a:rPr>
              <a:t>児者</a:t>
            </a:r>
            <a:r>
              <a:rPr kumimoji="1" lang="ja-JP" altLang="en-US" sz="1200" b="1" dirty="0" smtClean="0">
                <a:solidFill>
                  <a:schemeClr val="tx1"/>
                </a:solidFill>
              </a:rPr>
              <a:t>施設、介護施設（以下、「施設等」という。）。</a:t>
            </a:r>
            <a:endParaRPr kumimoji="1" lang="en-US" altLang="ja-JP" sz="1200" b="1" dirty="0" smtClean="0">
              <a:solidFill>
                <a:schemeClr val="tx1"/>
              </a:solidFill>
            </a:endParaRPr>
          </a:p>
          <a:p>
            <a:r>
              <a:rPr kumimoji="1" lang="ja-JP" altLang="en-US" sz="1200" b="1" dirty="0">
                <a:solidFill>
                  <a:schemeClr val="tx1"/>
                </a:solidFill>
              </a:rPr>
              <a:t>　</a:t>
            </a:r>
            <a:r>
              <a:rPr kumimoji="1" lang="ja-JP" altLang="en-US" sz="1200" b="1" dirty="0" smtClean="0">
                <a:solidFill>
                  <a:schemeClr val="tx1"/>
                </a:solidFill>
              </a:rPr>
              <a:t>　</a:t>
            </a:r>
            <a:r>
              <a:rPr kumimoji="1" lang="en-US" altLang="ja-JP" sz="1200" b="1" dirty="0" smtClean="0">
                <a:solidFill>
                  <a:schemeClr val="tx1"/>
                </a:solidFill>
              </a:rPr>
              <a:t>※</a:t>
            </a:r>
            <a:r>
              <a:rPr kumimoji="1" lang="ja-JP" altLang="en-US" sz="1200" b="1" dirty="0" smtClean="0">
                <a:solidFill>
                  <a:schemeClr val="tx1"/>
                </a:solidFill>
              </a:rPr>
              <a:t>公立施設、有料老人ホーム、サービス付き高齢者向け住宅等対象外となる施設等もありますのでご留意ください。</a:t>
            </a:r>
            <a:endParaRPr kumimoji="1" lang="en-US" altLang="ja-JP" sz="1200" b="1" dirty="0" smtClean="0">
              <a:solidFill>
                <a:schemeClr val="tx1"/>
              </a:solidFill>
            </a:endParaRPr>
          </a:p>
          <a:p>
            <a:r>
              <a:rPr kumimoji="1" lang="ja-JP" altLang="en-US" sz="1200" b="1" dirty="0">
                <a:solidFill>
                  <a:schemeClr val="tx1"/>
                </a:solidFill>
              </a:rPr>
              <a:t>　</a:t>
            </a:r>
            <a:r>
              <a:rPr kumimoji="1" lang="ja-JP" altLang="en-US" sz="1200" b="1" dirty="0" smtClean="0">
                <a:solidFill>
                  <a:schemeClr val="tx1"/>
                </a:solidFill>
              </a:rPr>
              <a:t>　</a:t>
            </a:r>
            <a:r>
              <a:rPr kumimoji="1" lang="en-US" altLang="ja-JP" sz="1200" b="1" dirty="0" smtClean="0">
                <a:solidFill>
                  <a:schemeClr val="tx1"/>
                </a:solidFill>
              </a:rPr>
              <a:t>※</a:t>
            </a:r>
            <a:r>
              <a:rPr kumimoji="1" lang="ja-JP" altLang="en-US" sz="1200" b="1" dirty="0" smtClean="0">
                <a:solidFill>
                  <a:schemeClr val="tx1"/>
                </a:solidFill>
              </a:rPr>
              <a:t>具体的</a:t>
            </a:r>
            <a:r>
              <a:rPr kumimoji="1" lang="ja-JP" altLang="en-US" sz="1200" b="1" dirty="0" smtClean="0">
                <a:solidFill>
                  <a:schemeClr val="tx1"/>
                </a:solidFill>
              </a:rPr>
              <a:t>な対象</a:t>
            </a:r>
            <a:r>
              <a:rPr kumimoji="1" lang="ja-JP" altLang="en-US" sz="1200" b="1" dirty="0" smtClean="0">
                <a:solidFill>
                  <a:schemeClr val="tx1"/>
                </a:solidFill>
              </a:rPr>
              <a:t>施設・事例については、大阪府</a:t>
            </a:r>
            <a:r>
              <a:rPr kumimoji="1" lang="en-US" altLang="ja-JP" sz="1200" b="1" dirty="0" smtClean="0">
                <a:solidFill>
                  <a:schemeClr val="tx1"/>
                </a:solidFill>
              </a:rPr>
              <a:t>HP</a:t>
            </a:r>
            <a:r>
              <a:rPr kumimoji="1" lang="ja-JP" altLang="en-US" sz="1200" b="1" dirty="0" smtClean="0">
                <a:solidFill>
                  <a:schemeClr val="tx1"/>
                </a:solidFill>
              </a:rPr>
              <a:t>に掲載している「対象施設一覧」や「よくある質問」をご確認ください。</a:t>
            </a:r>
            <a:endParaRPr kumimoji="1" lang="en-US" altLang="ja-JP" sz="1200" b="1" dirty="0" smtClean="0">
              <a:solidFill>
                <a:schemeClr val="tx1"/>
              </a:solidFill>
            </a:endParaRPr>
          </a:p>
          <a:p>
            <a:r>
              <a:rPr kumimoji="1" lang="ja-JP" altLang="en-US" sz="1200" b="1" dirty="0" smtClean="0">
                <a:solidFill>
                  <a:schemeClr val="tx1"/>
                </a:solidFill>
              </a:rPr>
              <a:t>②</a:t>
            </a:r>
            <a:r>
              <a:rPr kumimoji="1" lang="ja-JP" altLang="en-US" sz="1200" b="1" dirty="0">
                <a:solidFill>
                  <a:schemeClr val="tx1"/>
                </a:solidFill>
                <a:latin typeface="+mn-ea"/>
              </a:rPr>
              <a:t>　</a:t>
            </a:r>
            <a:r>
              <a:rPr lang="ja-JP" altLang="ja-JP" sz="1200" b="1" dirty="0" smtClean="0">
                <a:solidFill>
                  <a:schemeClr val="tx1"/>
                </a:solidFill>
                <a:latin typeface="+mn-ea"/>
              </a:rPr>
              <a:t>令和</a:t>
            </a:r>
            <a:r>
              <a:rPr lang="ja-JP" altLang="en-US" sz="1200" b="1" dirty="0" smtClean="0">
                <a:solidFill>
                  <a:schemeClr val="tx1"/>
                </a:solidFill>
                <a:latin typeface="+mn-ea"/>
              </a:rPr>
              <a:t>５</a:t>
            </a:r>
            <a:r>
              <a:rPr lang="ja-JP" altLang="ja-JP" sz="1200" b="1" dirty="0" smtClean="0">
                <a:solidFill>
                  <a:schemeClr val="tx1"/>
                </a:solidFill>
                <a:latin typeface="+mn-ea"/>
              </a:rPr>
              <a:t>年</a:t>
            </a:r>
            <a:r>
              <a:rPr lang="ja-JP" altLang="en-US" sz="1200" b="1" dirty="0">
                <a:solidFill>
                  <a:schemeClr val="tx1"/>
                </a:solidFill>
                <a:latin typeface="+mn-ea"/>
              </a:rPr>
              <a:t>８</a:t>
            </a:r>
            <a:r>
              <a:rPr lang="ja-JP" altLang="ja-JP" sz="1200" b="1" dirty="0" smtClean="0">
                <a:solidFill>
                  <a:schemeClr val="tx1"/>
                </a:solidFill>
                <a:latin typeface="+mn-ea"/>
              </a:rPr>
              <a:t>月１日</a:t>
            </a:r>
            <a:r>
              <a:rPr lang="ja-JP" altLang="en-US" sz="1200" b="1" dirty="0" smtClean="0">
                <a:solidFill>
                  <a:schemeClr val="tx1"/>
                </a:solidFill>
                <a:latin typeface="+mn-ea"/>
              </a:rPr>
              <a:t>時点</a:t>
            </a:r>
            <a:r>
              <a:rPr lang="ja-JP" altLang="ja-JP" sz="1200" b="1" dirty="0" smtClean="0">
                <a:solidFill>
                  <a:schemeClr val="tx1"/>
                </a:solidFill>
                <a:latin typeface="+mn-ea"/>
              </a:rPr>
              <a:t>（</a:t>
            </a:r>
            <a:r>
              <a:rPr lang="ja-JP" altLang="ja-JP" sz="1200" b="1" dirty="0">
                <a:solidFill>
                  <a:schemeClr val="tx1"/>
                </a:solidFill>
                <a:latin typeface="+mn-ea"/>
              </a:rPr>
              <a:t>以下</a:t>
            </a:r>
            <a:r>
              <a:rPr lang="ja-JP" altLang="ja-JP" sz="1200" b="1" dirty="0" smtClean="0">
                <a:solidFill>
                  <a:schemeClr val="tx1"/>
                </a:solidFill>
                <a:latin typeface="+mn-ea"/>
              </a:rPr>
              <a:t>「</a:t>
            </a:r>
            <a:r>
              <a:rPr lang="ja-JP" altLang="en-US" sz="1200" b="1" dirty="0" smtClean="0">
                <a:solidFill>
                  <a:schemeClr val="tx1"/>
                </a:solidFill>
                <a:latin typeface="+mn-ea"/>
              </a:rPr>
              <a:t>基準日</a:t>
            </a:r>
            <a:r>
              <a:rPr lang="ja-JP" altLang="ja-JP" sz="1200" b="1" dirty="0" smtClean="0">
                <a:solidFill>
                  <a:schemeClr val="tx1"/>
                </a:solidFill>
                <a:latin typeface="+mn-ea"/>
              </a:rPr>
              <a:t>」</a:t>
            </a:r>
            <a:r>
              <a:rPr lang="ja-JP" altLang="ja-JP" sz="1200" b="1" dirty="0">
                <a:solidFill>
                  <a:schemeClr val="tx1"/>
                </a:solidFill>
                <a:latin typeface="+mn-ea"/>
              </a:rPr>
              <a:t>という。</a:t>
            </a:r>
            <a:r>
              <a:rPr lang="ja-JP" altLang="ja-JP" sz="1200" b="1" dirty="0" smtClean="0">
                <a:solidFill>
                  <a:schemeClr val="tx1"/>
                </a:solidFill>
                <a:latin typeface="+mn-ea"/>
              </a:rPr>
              <a:t>）</a:t>
            </a:r>
            <a:r>
              <a:rPr lang="ja-JP" altLang="en-US" sz="1200" b="1" dirty="0" smtClean="0">
                <a:solidFill>
                  <a:schemeClr val="tx1"/>
                </a:solidFill>
                <a:latin typeface="+mn-ea"/>
              </a:rPr>
              <a:t>において</a:t>
            </a:r>
            <a:r>
              <a:rPr lang="ja-JP" altLang="ja-JP" sz="1200" b="1" dirty="0" smtClean="0">
                <a:solidFill>
                  <a:schemeClr val="tx1"/>
                </a:solidFill>
                <a:latin typeface="+mn-ea"/>
              </a:rPr>
              <a:t>、サービス</a:t>
            </a:r>
            <a:r>
              <a:rPr lang="ja-JP" altLang="ja-JP" sz="1200" b="1" dirty="0">
                <a:solidFill>
                  <a:schemeClr val="tx1"/>
                </a:solidFill>
                <a:latin typeface="+mn-ea"/>
              </a:rPr>
              <a:t>を</a:t>
            </a:r>
            <a:r>
              <a:rPr lang="ja-JP" altLang="ja-JP" sz="1200" b="1" dirty="0" smtClean="0">
                <a:solidFill>
                  <a:schemeClr val="tx1"/>
                </a:solidFill>
                <a:latin typeface="+mn-ea"/>
              </a:rPr>
              <a:t>提供し</a:t>
            </a:r>
            <a:r>
              <a:rPr lang="ja-JP" altLang="en-US" sz="1200" b="1" dirty="0" smtClean="0">
                <a:solidFill>
                  <a:schemeClr val="tx1"/>
                </a:solidFill>
                <a:latin typeface="+mn-ea"/>
              </a:rPr>
              <a:t>運営し</a:t>
            </a:r>
            <a:r>
              <a:rPr lang="ja-JP" altLang="ja-JP" sz="1200" b="1" dirty="0" smtClean="0">
                <a:solidFill>
                  <a:schemeClr val="tx1"/>
                </a:solidFill>
                <a:latin typeface="+mn-ea"/>
              </a:rPr>
              <a:t>て</a:t>
            </a:r>
            <a:r>
              <a:rPr lang="ja-JP" altLang="ja-JP" sz="1200" b="1" dirty="0">
                <a:solidFill>
                  <a:schemeClr val="tx1"/>
                </a:solidFill>
                <a:latin typeface="+mn-ea"/>
              </a:rPr>
              <a:t>いること</a:t>
            </a:r>
            <a:r>
              <a:rPr lang="ja-JP" altLang="ja-JP" sz="1200" b="1" dirty="0" smtClean="0">
                <a:solidFill>
                  <a:schemeClr val="tx1"/>
                </a:solidFill>
                <a:latin typeface="+mn-ea"/>
              </a:rPr>
              <a:t>。</a:t>
            </a:r>
            <a:r>
              <a:rPr lang="ja-JP" altLang="en-US" sz="1200" b="1" dirty="0" smtClean="0">
                <a:solidFill>
                  <a:schemeClr val="tx1"/>
                </a:solidFill>
                <a:latin typeface="+mn-ea"/>
              </a:rPr>
              <a:t>ただし、基準日において</a:t>
            </a:r>
            <a:r>
              <a:rPr lang="ja-JP" altLang="ja-JP" sz="1200" b="1" dirty="0" smtClean="0">
                <a:solidFill>
                  <a:schemeClr val="tx1"/>
                </a:solidFill>
                <a:latin typeface="+mn-ea"/>
              </a:rPr>
              <a:t>休止</a:t>
            </a:r>
            <a:r>
              <a:rPr lang="ja-JP" altLang="en-US" sz="1200" b="1" dirty="0" smtClean="0">
                <a:solidFill>
                  <a:schemeClr val="tx1"/>
                </a:solidFill>
                <a:latin typeface="+mn-ea"/>
              </a:rPr>
              <a:t>又は　</a:t>
            </a:r>
            <a:endParaRPr lang="en-US" altLang="ja-JP" sz="1200" b="1" dirty="0" smtClean="0">
              <a:solidFill>
                <a:schemeClr val="tx1"/>
              </a:solidFill>
              <a:latin typeface="+mn-ea"/>
            </a:endParaRPr>
          </a:p>
          <a:p>
            <a:r>
              <a:rPr lang="ja-JP" altLang="en-US" sz="1200" b="1" dirty="0">
                <a:solidFill>
                  <a:schemeClr val="tx1"/>
                </a:solidFill>
                <a:latin typeface="+mn-ea"/>
              </a:rPr>
              <a:t>　</a:t>
            </a:r>
            <a:r>
              <a:rPr lang="ja-JP" altLang="en-US" sz="1200" b="1" dirty="0" smtClean="0">
                <a:solidFill>
                  <a:schemeClr val="tx1"/>
                </a:solidFill>
                <a:latin typeface="+mn-ea"/>
              </a:rPr>
              <a:t>　廃止</a:t>
            </a:r>
            <a:r>
              <a:rPr lang="ja-JP" altLang="ja-JP" sz="1200" b="1" dirty="0" smtClean="0">
                <a:solidFill>
                  <a:schemeClr val="tx1"/>
                </a:solidFill>
                <a:latin typeface="+mn-ea"/>
              </a:rPr>
              <a:t>して</a:t>
            </a:r>
            <a:r>
              <a:rPr lang="ja-JP" altLang="en-US" sz="1200" b="1" dirty="0" smtClean="0">
                <a:solidFill>
                  <a:schemeClr val="tx1"/>
                </a:solidFill>
                <a:latin typeface="+mn-ea"/>
              </a:rPr>
              <a:t>いる場合は、</a:t>
            </a:r>
            <a:r>
              <a:rPr lang="ja-JP" altLang="ja-JP" sz="1200" b="1" dirty="0" smtClean="0">
                <a:solidFill>
                  <a:schemeClr val="tx1"/>
                </a:solidFill>
                <a:latin typeface="+mn-ea"/>
              </a:rPr>
              <a:t>支給</a:t>
            </a:r>
            <a:r>
              <a:rPr lang="ja-JP" altLang="ja-JP" sz="1200" b="1" dirty="0">
                <a:solidFill>
                  <a:schemeClr val="tx1"/>
                </a:solidFill>
                <a:latin typeface="+mn-ea"/>
              </a:rPr>
              <a:t>の</a:t>
            </a:r>
            <a:r>
              <a:rPr lang="ja-JP" altLang="ja-JP" sz="1200" b="1" dirty="0" smtClean="0">
                <a:solidFill>
                  <a:schemeClr val="tx1"/>
                </a:solidFill>
                <a:latin typeface="+mn-ea"/>
              </a:rPr>
              <a:t>対象</a:t>
            </a:r>
            <a:r>
              <a:rPr lang="ja-JP" altLang="en-US" sz="1200" b="1" dirty="0" smtClean="0">
                <a:solidFill>
                  <a:schemeClr val="tx1"/>
                </a:solidFill>
                <a:latin typeface="+mn-ea"/>
              </a:rPr>
              <a:t>外</a:t>
            </a:r>
            <a:r>
              <a:rPr lang="ja-JP" altLang="ja-JP" sz="1200" b="1" dirty="0" smtClean="0">
                <a:solidFill>
                  <a:schemeClr val="tx1"/>
                </a:solidFill>
                <a:latin typeface="+mn-ea"/>
              </a:rPr>
              <a:t>と</a:t>
            </a:r>
            <a:r>
              <a:rPr lang="ja-JP" altLang="en-US" sz="1200" b="1" dirty="0" smtClean="0">
                <a:solidFill>
                  <a:schemeClr val="tx1"/>
                </a:solidFill>
                <a:latin typeface="+mn-ea"/>
              </a:rPr>
              <a:t>なります</a:t>
            </a:r>
            <a:r>
              <a:rPr lang="ja-JP" altLang="ja-JP" sz="1200" b="1" dirty="0" smtClean="0">
                <a:solidFill>
                  <a:schemeClr val="tx1"/>
                </a:solidFill>
                <a:latin typeface="+mn-ea"/>
              </a:rPr>
              <a:t>。</a:t>
            </a:r>
            <a:endParaRPr lang="en-US" altLang="ja-JP" sz="1200" b="1" dirty="0" smtClean="0">
              <a:solidFill>
                <a:schemeClr val="tx1"/>
              </a:solidFill>
              <a:latin typeface="+mn-ea"/>
            </a:endParaRPr>
          </a:p>
        </p:txBody>
      </p:sp>
      <p:sp>
        <p:nvSpPr>
          <p:cNvPr id="16" name="正方形/長方形 15"/>
          <p:cNvSpPr/>
          <p:nvPr/>
        </p:nvSpPr>
        <p:spPr>
          <a:xfrm>
            <a:off x="77261" y="2669983"/>
            <a:ext cx="9777218" cy="2790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b="1" dirty="0" smtClean="0">
                <a:latin typeface="+mn-ea"/>
              </a:rPr>
              <a:t>Q</a:t>
            </a:r>
            <a:r>
              <a:rPr kumimoji="1" lang="ja-JP" altLang="en-US" sz="1400" b="1" dirty="0" smtClean="0">
                <a:latin typeface="+mn-ea"/>
              </a:rPr>
              <a:t>２</a:t>
            </a:r>
            <a:r>
              <a:rPr kumimoji="1" lang="ja-JP" altLang="en-US" sz="1400" b="1" dirty="0" smtClean="0">
                <a:solidFill>
                  <a:schemeClr val="bg1"/>
                </a:solidFill>
                <a:latin typeface="+mn-ea"/>
              </a:rPr>
              <a:t>．一時支援</a:t>
            </a:r>
            <a:r>
              <a:rPr kumimoji="1" lang="ja-JP" altLang="en-US" sz="1400" b="1" dirty="0">
                <a:solidFill>
                  <a:schemeClr val="bg1"/>
                </a:solidFill>
                <a:latin typeface="+mn-ea"/>
              </a:rPr>
              <a:t>金</a:t>
            </a:r>
            <a:r>
              <a:rPr kumimoji="1" lang="ja-JP" altLang="en-US" sz="1400" b="1" dirty="0" smtClean="0">
                <a:solidFill>
                  <a:schemeClr val="bg1"/>
                </a:solidFill>
                <a:latin typeface="+mn-ea"/>
              </a:rPr>
              <a:t>の対象となる要件は？</a:t>
            </a:r>
            <a:endParaRPr kumimoji="1" lang="ja-JP" altLang="en-US" sz="1400" b="1" dirty="0">
              <a:solidFill>
                <a:schemeClr val="bg1"/>
              </a:solidFill>
              <a:latin typeface="+mn-ea"/>
            </a:endParaRPr>
          </a:p>
        </p:txBody>
      </p:sp>
      <p:sp>
        <p:nvSpPr>
          <p:cNvPr id="12" name="正方形/長方形 11"/>
          <p:cNvSpPr/>
          <p:nvPr/>
        </p:nvSpPr>
        <p:spPr>
          <a:xfrm>
            <a:off x="77267" y="4349811"/>
            <a:ext cx="9777218" cy="25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smtClean="0"/>
              <a:t>Ｑ３．</a:t>
            </a:r>
            <a:r>
              <a:rPr kumimoji="1" lang="ja-JP" altLang="en-US" sz="1400" b="1" dirty="0" smtClean="0">
                <a:solidFill>
                  <a:schemeClr val="bg1"/>
                </a:solidFill>
              </a:rPr>
              <a:t>一時支援</a:t>
            </a:r>
            <a:r>
              <a:rPr kumimoji="1" lang="ja-JP" altLang="en-US" sz="1400" b="1" dirty="0">
                <a:solidFill>
                  <a:schemeClr val="bg1"/>
                </a:solidFill>
              </a:rPr>
              <a:t>金</a:t>
            </a:r>
            <a:r>
              <a:rPr kumimoji="1" lang="ja-JP" altLang="en-US" sz="1400" b="1" dirty="0" smtClean="0">
                <a:solidFill>
                  <a:schemeClr val="bg1"/>
                </a:solidFill>
              </a:rPr>
              <a:t>の額はどのように決められるのですか？</a:t>
            </a:r>
            <a:endParaRPr kumimoji="1" lang="ja-JP" altLang="en-US" sz="1400" b="1" dirty="0">
              <a:solidFill>
                <a:schemeClr val="bg1"/>
              </a:solidFill>
            </a:endParaRPr>
          </a:p>
        </p:txBody>
      </p:sp>
      <p:sp>
        <p:nvSpPr>
          <p:cNvPr id="13" name="テキスト ボックス 12"/>
          <p:cNvSpPr txBox="1"/>
          <p:nvPr/>
        </p:nvSpPr>
        <p:spPr>
          <a:xfrm>
            <a:off x="64379" y="4656789"/>
            <a:ext cx="9841621" cy="954107"/>
          </a:xfrm>
          <a:prstGeom prst="rect">
            <a:avLst/>
          </a:prstGeom>
          <a:noFill/>
        </p:spPr>
        <p:txBody>
          <a:bodyPr wrap="square" rtlCol="0">
            <a:spAutoFit/>
          </a:bodyPr>
          <a:lstStyle/>
          <a:p>
            <a:r>
              <a:rPr lang="ja-JP" altLang="en-US" sz="1400" b="1" dirty="0">
                <a:solidFill>
                  <a:srgbClr val="0070C0"/>
                </a:solidFill>
              </a:rPr>
              <a:t>Ａ</a:t>
            </a:r>
            <a:r>
              <a:rPr lang="ja-JP" altLang="en-US" sz="1400" b="1" dirty="0" smtClean="0">
                <a:solidFill>
                  <a:srgbClr val="0070C0"/>
                </a:solidFill>
              </a:rPr>
              <a:t>３．以下のサービス種別、単価に基づき支援金額を</a:t>
            </a:r>
            <a:r>
              <a:rPr lang="ja-JP" altLang="en-US" sz="1400" b="1" dirty="0" smtClean="0"/>
              <a:t>算定</a:t>
            </a:r>
            <a:r>
              <a:rPr lang="ja-JP" altLang="en-US" sz="1400" b="1" dirty="0"/>
              <a:t>し</a:t>
            </a:r>
            <a:r>
              <a:rPr lang="ja-JP" altLang="en-US" sz="1400" b="1" dirty="0" smtClean="0"/>
              <a:t>、施設等からの申請により支給（口座振込）します</a:t>
            </a:r>
            <a:r>
              <a:rPr lang="ja-JP" altLang="en-US" sz="1400" b="1" dirty="0" smtClean="0">
                <a:solidFill>
                  <a:srgbClr val="0070C0"/>
                </a:solidFill>
              </a:rPr>
              <a:t>。</a:t>
            </a:r>
            <a:endParaRPr lang="en-US" altLang="ja-JP" sz="1400" b="1" dirty="0" smtClean="0">
              <a:solidFill>
                <a:srgbClr val="0070C0"/>
              </a:solidFill>
            </a:endParaRPr>
          </a:p>
          <a:p>
            <a:endParaRPr lang="en-US" altLang="ja-JP" sz="1400" b="1" dirty="0" smtClean="0">
              <a:solidFill>
                <a:srgbClr val="0070C0"/>
              </a:solidFill>
            </a:endParaRPr>
          </a:p>
          <a:p>
            <a:r>
              <a:rPr lang="ja-JP" altLang="en-US" sz="1400" b="1" dirty="0">
                <a:solidFill>
                  <a:srgbClr val="0070C0"/>
                </a:solidFill>
              </a:rPr>
              <a:t>　</a:t>
            </a:r>
            <a:r>
              <a:rPr lang="ja-JP" altLang="en-US" sz="1400" b="1" dirty="0" smtClean="0">
                <a:solidFill>
                  <a:srgbClr val="0070C0"/>
                </a:solidFill>
              </a:rPr>
              <a:t>　　</a:t>
            </a:r>
            <a:endParaRPr lang="en-US" altLang="ja-JP" sz="1400" b="1" dirty="0">
              <a:solidFill>
                <a:srgbClr val="0070C0"/>
              </a:solidFill>
            </a:endParaRPr>
          </a:p>
          <a:p>
            <a:r>
              <a:rPr lang="ja-JP" altLang="en-US" sz="1400" dirty="0">
                <a:solidFill>
                  <a:srgbClr val="0070C0"/>
                </a:solidFill>
              </a:rPr>
              <a:t>　</a:t>
            </a:r>
            <a:endParaRPr kumimoji="1" lang="ja-JP" altLang="en-US" sz="1200" dirty="0">
              <a:solidFill>
                <a:srgbClr val="0070C0"/>
              </a:solidFill>
            </a:endParaRPr>
          </a:p>
        </p:txBody>
      </p:sp>
      <p:sp>
        <p:nvSpPr>
          <p:cNvPr id="14" name="正方形/長方形 13"/>
          <p:cNvSpPr/>
          <p:nvPr/>
        </p:nvSpPr>
        <p:spPr>
          <a:xfrm>
            <a:off x="58709" y="4920695"/>
            <a:ext cx="9795769" cy="17796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400" dirty="0" smtClean="0">
                <a:solidFill>
                  <a:schemeClr val="tx1"/>
                </a:solidFill>
              </a:rPr>
              <a:t>○支給額　　　　　　　　　　　　　　　　　　　　　　　★入所系・通所系の場合</a:t>
            </a:r>
            <a:endParaRPr kumimoji="1" lang="en-US" altLang="ja-JP" sz="1400" dirty="0" smtClean="0">
              <a:solidFill>
                <a:schemeClr val="tx1"/>
              </a:solidFill>
            </a:endParaRPr>
          </a:p>
          <a:p>
            <a:endParaRPr kumimoji="1" lang="en-US" altLang="ja-JP" sz="1400" dirty="0">
              <a:solidFill>
                <a:schemeClr val="tx1"/>
              </a:solidFill>
            </a:endParaRPr>
          </a:p>
          <a:p>
            <a:r>
              <a:rPr kumimoji="1" lang="ja-JP" altLang="en-US" sz="1400" dirty="0" smtClean="0">
                <a:solidFill>
                  <a:schemeClr val="tx1"/>
                </a:solidFill>
              </a:rPr>
              <a:t>　　　　　　　　　　　　　　　　　　　　　　　　　　　　　</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　　　　　　　　　　　　　　　　　　　　　　　　　　　同一建物内でも区分され、それぞれ定員設定されている</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　　　　　　　　　　　　　　　　　　　　　　　　　　　サービスは原則サービスごとに申請</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　　　　　　　　　　　　　　　　　　　　　　　　　　★訪問系等の場合</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　　　　　　　　　　　　　　　　　　　　　　　　　　　同一建物内で複数のサービスを実施していても</a:t>
            </a:r>
            <a:r>
              <a:rPr kumimoji="1" lang="en-US" altLang="ja-JP" sz="1400" dirty="0" smtClean="0">
                <a:solidFill>
                  <a:schemeClr val="tx1"/>
                </a:solidFill>
                <a:latin typeface="+mn-ea"/>
              </a:rPr>
              <a:t>22,000</a:t>
            </a:r>
            <a:r>
              <a:rPr kumimoji="1" lang="ja-JP" altLang="en-US" sz="1400" dirty="0" smtClean="0">
                <a:solidFill>
                  <a:schemeClr val="tx1"/>
                </a:solidFill>
                <a:latin typeface="+mn-ea"/>
              </a:rPr>
              <a:t>円</a:t>
            </a:r>
            <a:endParaRPr kumimoji="1" lang="en-US" altLang="ja-JP" sz="1400" dirty="0" smtClean="0">
              <a:solidFill>
                <a:schemeClr val="tx1"/>
              </a:solidFill>
              <a:latin typeface="+mn-ea"/>
            </a:endParaRPr>
          </a:p>
          <a:p>
            <a:r>
              <a:rPr kumimoji="1" lang="ja-JP" altLang="en-US" sz="1400" dirty="0">
                <a:solidFill>
                  <a:schemeClr val="tx1"/>
                </a:solidFill>
                <a:latin typeface="+mn-ea"/>
              </a:rPr>
              <a:t>　</a:t>
            </a:r>
            <a:r>
              <a:rPr kumimoji="1" lang="ja-JP" altLang="en-US" sz="1400" dirty="0" smtClean="0">
                <a:solidFill>
                  <a:schemeClr val="tx1"/>
                </a:solidFill>
                <a:latin typeface="+mn-ea"/>
              </a:rPr>
              <a:t>　　　　　　　　　　　　　　　　　　　　　　　　　　</a:t>
            </a:r>
            <a:r>
              <a:rPr kumimoji="1" lang="en-US" altLang="ja-JP" sz="1400" dirty="0" smtClean="0">
                <a:solidFill>
                  <a:schemeClr val="tx1"/>
                </a:solidFill>
                <a:latin typeface="+mn-ea"/>
              </a:rPr>
              <a:t>※</a:t>
            </a:r>
            <a:r>
              <a:rPr kumimoji="1" lang="ja-JP" altLang="en-US" sz="1400" dirty="0" smtClean="0">
                <a:solidFill>
                  <a:schemeClr val="tx1"/>
                </a:solidFill>
                <a:latin typeface="+mn-ea"/>
              </a:rPr>
              <a:t>重複の考え方については「よくある質問」を参照ください。</a:t>
            </a:r>
            <a:endParaRPr kumimoji="1" lang="en-US" altLang="ja-JP" sz="1400" dirty="0" smtClean="0">
              <a:solidFill>
                <a:schemeClr val="tx1"/>
              </a:solidFill>
              <a:latin typeface="+mn-ea"/>
            </a:endParaRPr>
          </a:p>
          <a:p>
            <a:endParaRPr kumimoji="1" lang="en-US" altLang="ja-JP" sz="1400" dirty="0" smtClean="0">
              <a:solidFill>
                <a:schemeClr val="tx1"/>
              </a:solidFill>
              <a:latin typeface="+mn-ea"/>
            </a:endParaRPr>
          </a:p>
          <a:p>
            <a:endParaRPr kumimoji="1" lang="en-US" altLang="ja-JP" sz="1400" dirty="0" smtClean="0">
              <a:solidFill>
                <a:schemeClr val="tx1"/>
              </a:solidFill>
            </a:endParaRPr>
          </a:p>
          <a:p>
            <a:endParaRPr kumimoji="1" lang="en-US" altLang="ja-JP" sz="1400" dirty="0">
              <a:solidFill>
                <a:schemeClr val="tx1"/>
              </a:solidFill>
            </a:endParaRPr>
          </a:p>
          <a:p>
            <a:r>
              <a:rPr kumimoji="1" lang="ja-JP" altLang="en-US" sz="1400" dirty="0" smtClean="0">
                <a:solidFill>
                  <a:schemeClr val="tx1"/>
                </a:solidFill>
              </a:rPr>
              <a:t>　</a:t>
            </a:r>
            <a:endParaRPr kumimoji="1" lang="en-US" altLang="ja-JP" sz="1400" dirty="0" smtClean="0">
              <a:solidFill>
                <a:schemeClr val="tx1"/>
              </a:solidFill>
            </a:endParaRPr>
          </a:p>
          <a:p>
            <a:r>
              <a:rPr kumimoji="1" lang="ja-JP" altLang="en-US" sz="1400" dirty="0">
                <a:solidFill>
                  <a:schemeClr val="tx1"/>
                </a:solidFill>
              </a:rPr>
              <a:t>　</a:t>
            </a:r>
          </a:p>
        </p:txBody>
      </p:sp>
      <p:grpSp>
        <p:nvGrpSpPr>
          <p:cNvPr id="15" name="グループ化 14"/>
          <p:cNvGrpSpPr/>
          <p:nvPr/>
        </p:nvGrpSpPr>
        <p:grpSpPr>
          <a:xfrm>
            <a:off x="6588755" y="5163345"/>
            <a:ext cx="2781625" cy="430961"/>
            <a:chOff x="6203117" y="734695"/>
            <a:chExt cx="2450593" cy="412149"/>
          </a:xfrm>
        </p:grpSpPr>
        <p:sp>
          <p:nvSpPr>
            <p:cNvPr id="18" name="角丸四角形 17"/>
            <p:cNvSpPr/>
            <p:nvPr/>
          </p:nvSpPr>
          <p:spPr>
            <a:xfrm>
              <a:off x="6203117" y="751713"/>
              <a:ext cx="839432" cy="39513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定員</a:t>
              </a:r>
              <a:endParaRPr kumimoji="1" lang="ja-JP" altLang="en-US" sz="1400" b="1" dirty="0">
                <a:solidFill>
                  <a:schemeClr val="bg1"/>
                </a:solidFill>
              </a:endParaRPr>
            </a:p>
          </p:txBody>
        </p:sp>
        <p:sp>
          <p:nvSpPr>
            <p:cNvPr id="19" name="角丸四角形 18"/>
            <p:cNvSpPr/>
            <p:nvPr/>
          </p:nvSpPr>
          <p:spPr>
            <a:xfrm>
              <a:off x="7602526" y="734695"/>
              <a:ext cx="1051184" cy="412149"/>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支給額</a:t>
              </a:r>
              <a:endParaRPr kumimoji="1" lang="ja-JP" altLang="en-US" sz="1400" b="1" dirty="0">
                <a:solidFill>
                  <a:schemeClr val="bg1"/>
                </a:solidFill>
              </a:endParaRPr>
            </a:p>
          </p:txBody>
        </p:sp>
      </p:grpSp>
      <p:graphicFrame>
        <p:nvGraphicFramePr>
          <p:cNvPr id="20" name="表 19"/>
          <p:cNvGraphicFramePr>
            <a:graphicFrameLocks noGrp="1"/>
          </p:cNvGraphicFramePr>
          <p:nvPr>
            <p:extLst>
              <p:ext uri="{D42A27DB-BD31-4B8C-83A1-F6EECF244321}">
                <p14:modId xmlns:p14="http://schemas.microsoft.com/office/powerpoint/2010/main" val="3157448254"/>
              </p:ext>
            </p:extLst>
          </p:nvPr>
        </p:nvGraphicFramePr>
        <p:xfrm>
          <a:off x="214712" y="5311414"/>
          <a:ext cx="4468757" cy="1343234"/>
        </p:xfrm>
        <a:graphic>
          <a:graphicData uri="http://schemas.openxmlformats.org/drawingml/2006/table">
            <a:tbl>
              <a:tblPr firstRow="1" bandRow="1">
                <a:tableStyleId>{5C22544A-7EE6-4342-B048-85BDC9FD1C3A}</a:tableStyleId>
              </a:tblPr>
              <a:tblGrid>
                <a:gridCol w="2391204">
                  <a:extLst>
                    <a:ext uri="{9D8B030D-6E8A-4147-A177-3AD203B41FA5}">
                      <a16:colId xmlns:a16="http://schemas.microsoft.com/office/drawing/2014/main" val="2692138842"/>
                    </a:ext>
                  </a:extLst>
                </a:gridCol>
                <a:gridCol w="2077553">
                  <a:extLst>
                    <a:ext uri="{9D8B030D-6E8A-4147-A177-3AD203B41FA5}">
                      <a16:colId xmlns:a16="http://schemas.microsoft.com/office/drawing/2014/main" val="41157349"/>
                    </a:ext>
                  </a:extLst>
                </a:gridCol>
              </a:tblGrid>
              <a:tr h="305857">
                <a:tc>
                  <a:txBody>
                    <a:bodyPr/>
                    <a:lstStyle/>
                    <a:p>
                      <a:pPr algn="ctr"/>
                      <a:r>
                        <a:rPr kumimoji="1" lang="ja-JP" altLang="en-US" sz="1200" dirty="0" smtClean="0"/>
                        <a:t>サービス種別</a:t>
                      </a:r>
                      <a:endParaRPr kumimoji="1" lang="ja-JP" altLang="en-US" sz="1200" dirty="0"/>
                    </a:p>
                  </a:txBody>
                  <a:tcPr anchor="ctr">
                    <a:solidFill>
                      <a:schemeClr val="accent4"/>
                    </a:solidFill>
                  </a:tcPr>
                </a:tc>
                <a:tc>
                  <a:txBody>
                    <a:bodyPr/>
                    <a:lstStyle/>
                    <a:p>
                      <a:pPr algn="ctr"/>
                      <a:r>
                        <a:rPr kumimoji="1" lang="ja-JP" altLang="en-US" sz="1200" dirty="0" smtClean="0"/>
                        <a:t>単価</a:t>
                      </a:r>
                      <a:endParaRPr kumimoji="1" lang="ja-JP" altLang="en-US" sz="1200" dirty="0"/>
                    </a:p>
                  </a:txBody>
                  <a:tcPr anchor="ctr">
                    <a:solidFill>
                      <a:schemeClr val="accent4"/>
                    </a:solidFill>
                  </a:tcPr>
                </a:tc>
                <a:extLst>
                  <a:ext uri="{0D108BD9-81ED-4DB2-BD59-A6C34878D82A}">
                    <a16:rowId xmlns:a16="http://schemas.microsoft.com/office/drawing/2014/main" val="3195646223"/>
                  </a:ext>
                </a:extLst>
              </a:tr>
              <a:tr h="248714">
                <a:tc>
                  <a:txBody>
                    <a:bodyPr/>
                    <a:lstStyle/>
                    <a:p>
                      <a:pPr algn="ctr"/>
                      <a:r>
                        <a:rPr kumimoji="1" lang="ja-JP" altLang="en-US" sz="1200" dirty="0" smtClean="0"/>
                        <a:t>入所系</a:t>
                      </a:r>
                      <a:endParaRPr kumimoji="1" lang="ja-JP" altLang="en-US" sz="1200" dirty="0"/>
                    </a:p>
                  </a:txBody>
                  <a:tcPr>
                    <a:solidFill>
                      <a:schemeClr val="accent4">
                        <a:lumMod val="40000"/>
                        <a:lumOff val="60000"/>
                      </a:schemeClr>
                    </a:solidFill>
                  </a:tcPr>
                </a:tc>
                <a:tc>
                  <a:txBody>
                    <a:bodyPr/>
                    <a:lstStyle/>
                    <a:p>
                      <a:pPr algn="ctr"/>
                      <a:r>
                        <a:rPr kumimoji="1" lang="en-US" altLang="ja-JP" sz="1200" dirty="0" smtClean="0">
                          <a:latin typeface="+mn-ea"/>
                          <a:ea typeface="+mn-ea"/>
                        </a:rPr>
                        <a:t>8,400</a:t>
                      </a:r>
                      <a:r>
                        <a:rPr kumimoji="1" lang="ja-JP" altLang="en-US" sz="1200" dirty="0" smtClean="0">
                          <a:latin typeface="+mn-ea"/>
                          <a:ea typeface="+mn-ea"/>
                        </a:rPr>
                        <a:t>円</a:t>
                      </a:r>
                      <a:r>
                        <a:rPr kumimoji="1" lang="en-US" altLang="ja-JP" sz="1200" dirty="0" smtClean="0">
                          <a:latin typeface="+mn-ea"/>
                          <a:ea typeface="+mn-ea"/>
                        </a:rPr>
                        <a:t>/</a:t>
                      </a:r>
                      <a:r>
                        <a:rPr kumimoji="1" lang="ja-JP" altLang="en-US" sz="1200" dirty="0" smtClean="0">
                          <a:latin typeface="+mn-ea"/>
                          <a:ea typeface="+mn-ea"/>
                        </a:rPr>
                        <a:t>１人</a:t>
                      </a:r>
                      <a:endParaRPr kumimoji="1" lang="en-US" altLang="ja-JP" sz="1200" dirty="0" smtClean="0">
                        <a:latin typeface="+mn-ea"/>
                        <a:ea typeface="+mn-ea"/>
                      </a:endParaRPr>
                    </a:p>
                  </a:txBody>
                  <a:tcPr>
                    <a:solidFill>
                      <a:schemeClr val="accent4">
                        <a:lumMod val="40000"/>
                        <a:lumOff val="60000"/>
                      </a:schemeClr>
                    </a:solidFill>
                  </a:tcPr>
                </a:tc>
                <a:extLst>
                  <a:ext uri="{0D108BD9-81ED-4DB2-BD59-A6C34878D82A}">
                    <a16:rowId xmlns:a16="http://schemas.microsoft.com/office/drawing/2014/main" val="3380380030"/>
                  </a:ext>
                </a:extLst>
              </a:tr>
              <a:tr h="248714">
                <a:tc>
                  <a:txBody>
                    <a:bodyPr/>
                    <a:lstStyle/>
                    <a:p>
                      <a:pPr algn="ctr"/>
                      <a:r>
                        <a:rPr kumimoji="1" lang="ja-JP" altLang="en-US" sz="1200" dirty="0" smtClean="0"/>
                        <a:t>通所系（介護、障がい）</a:t>
                      </a:r>
                      <a:endParaRPr kumimoji="1" lang="en-US" altLang="ja-JP" sz="1200" dirty="0" smtClean="0"/>
                    </a:p>
                    <a:p>
                      <a:pPr algn="ctr"/>
                      <a:r>
                        <a:rPr kumimoji="1" lang="ja-JP" altLang="en-US" sz="1200" dirty="0" smtClean="0"/>
                        <a:t>通所系（児童）</a:t>
                      </a:r>
                      <a:endParaRPr kumimoji="1" lang="ja-JP" altLang="en-US" sz="1200" dirty="0"/>
                    </a:p>
                  </a:txBody>
                  <a:tcPr>
                    <a:solidFill>
                      <a:schemeClr val="accent4">
                        <a:lumMod val="40000"/>
                        <a:lumOff val="60000"/>
                      </a:schemeClr>
                    </a:solidFill>
                  </a:tcPr>
                </a:tc>
                <a:tc>
                  <a:txBody>
                    <a:bodyPr/>
                    <a:lstStyle/>
                    <a:p>
                      <a:pPr algn="ctr"/>
                      <a:r>
                        <a:rPr kumimoji="1" lang="en-US" altLang="ja-JP" sz="1200" dirty="0" smtClean="0">
                          <a:latin typeface="+mn-ea"/>
                          <a:ea typeface="+mn-ea"/>
                        </a:rPr>
                        <a:t>2,700</a:t>
                      </a:r>
                      <a:r>
                        <a:rPr kumimoji="1" lang="ja-JP" altLang="en-US" sz="1200" dirty="0" smtClean="0">
                          <a:latin typeface="+mn-ea"/>
                          <a:ea typeface="+mn-ea"/>
                        </a:rPr>
                        <a:t>円</a:t>
                      </a:r>
                      <a:r>
                        <a:rPr kumimoji="1" lang="en-US" altLang="ja-JP" sz="1200" dirty="0" smtClean="0">
                          <a:latin typeface="+mn-ea"/>
                          <a:ea typeface="+mn-ea"/>
                        </a:rPr>
                        <a:t>/</a:t>
                      </a:r>
                      <a:r>
                        <a:rPr kumimoji="1" lang="ja-JP" altLang="en-US" sz="1200" dirty="0" smtClean="0">
                          <a:latin typeface="+mn-ea"/>
                          <a:ea typeface="+mn-ea"/>
                        </a:rPr>
                        <a:t>１人</a:t>
                      </a:r>
                      <a:endParaRPr kumimoji="1" lang="en-US" altLang="ja-JP" sz="1200" dirty="0" smtClean="0">
                        <a:latin typeface="+mn-ea"/>
                        <a:ea typeface="+mn-ea"/>
                      </a:endParaRPr>
                    </a:p>
                    <a:p>
                      <a:pPr algn="ctr"/>
                      <a:r>
                        <a:rPr kumimoji="1" lang="en-US" altLang="ja-JP" sz="1200" dirty="0" smtClean="0">
                          <a:latin typeface="+mn-ea"/>
                          <a:ea typeface="+mn-ea"/>
                        </a:rPr>
                        <a:t>1,500</a:t>
                      </a:r>
                      <a:r>
                        <a:rPr kumimoji="1" lang="ja-JP" altLang="en-US" sz="1200" dirty="0" smtClean="0">
                          <a:latin typeface="+mn-ea"/>
                          <a:ea typeface="+mn-ea"/>
                        </a:rPr>
                        <a:t>円</a:t>
                      </a:r>
                      <a:r>
                        <a:rPr kumimoji="1" lang="en-US" altLang="ja-JP" sz="1200" dirty="0" smtClean="0">
                          <a:latin typeface="+mn-ea"/>
                          <a:ea typeface="+mn-ea"/>
                        </a:rPr>
                        <a:t>/</a:t>
                      </a:r>
                      <a:r>
                        <a:rPr kumimoji="1" lang="ja-JP" altLang="en-US" sz="1200" dirty="0" smtClean="0">
                          <a:latin typeface="+mn-ea"/>
                          <a:ea typeface="+mn-ea"/>
                        </a:rPr>
                        <a:t>１人</a:t>
                      </a:r>
                      <a:endParaRPr kumimoji="1" lang="en-US" altLang="ja-JP" sz="1200" dirty="0" smtClean="0">
                        <a:latin typeface="+mn-ea"/>
                        <a:ea typeface="+mn-ea"/>
                      </a:endParaRPr>
                    </a:p>
                  </a:txBody>
                  <a:tcPr>
                    <a:solidFill>
                      <a:schemeClr val="accent4">
                        <a:lumMod val="40000"/>
                        <a:lumOff val="60000"/>
                      </a:schemeClr>
                    </a:solidFill>
                  </a:tcPr>
                </a:tc>
                <a:extLst>
                  <a:ext uri="{0D108BD9-81ED-4DB2-BD59-A6C34878D82A}">
                    <a16:rowId xmlns:a16="http://schemas.microsoft.com/office/drawing/2014/main" val="1726615399"/>
                  </a:ext>
                </a:extLst>
              </a:tr>
              <a:tr h="305857">
                <a:tc>
                  <a:txBody>
                    <a:bodyPr/>
                    <a:lstStyle/>
                    <a:p>
                      <a:pPr algn="ctr"/>
                      <a:r>
                        <a:rPr kumimoji="1" lang="ja-JP" altLang="en-US" sz="1200" dirty="0" smtClean="0"/>
                        <a:t>訪問系</a:t>
                      </a:r>
                      <a:r>
                        <a:rPr kumimoji="1" lang="ja-JP" altLang="en-US" sz="1200" dirty="0" smtClean="0">
                          <a:solidFill>
                            <a:schemeClr val="tx1"/>
                          </a:solidFill>
                        </a:rPr>
                        <a:t>等</a:t>
                      </a:r>
                      <a:endParaRPr kumimoji="1" lang="ja-JP" altLang="en-US" sz="1200" dirty="0">
                        <a:solidFill>
                          <a:schemeClr val="tx1"/>
                        </a:solidFill>
                      </a:endParaRPr>
                    </a:p>
                  </a:txBody>
                  <a:tcPr>
                    <a:solidFill>
                      <a:schemeClr val="accent4">
                        <a:lumMod val="40000"/>
                        <a:lumOff val="60000"/>
                      </a:schemeClr>
                    </a:solidFill>
                  </a:tcPr>
                </a:tc>
                <a:tc>
                  <a:txBody>
                    <a:bodyPr/>
                    <a:lstStyle/>
                    <a:p>
                      <a:pPr algn="ctr"/>
                      <a:r>
                        <a:rPr kumimoji="1" lang="en-US" altLang="ja-JP" sz="1200" dirty="0" smtClean="0">
                          <a:latin typeface="+mn-ea"/>
                          <a:ea typeface="+mn-ea"/>
                        </a:rPr>
                        <a:t>22,000</a:t>
                      </a:r>
                      <a:r>
                        <a:rPr kumimoji="1" lang="ja-JP" altLang="en-US" sz="1200" dirty="0" smtClean="0">
                          <a:latin typeface="+mn-ea"/>
                          <a:ea typeface="+mn-ea"/>
                        </a:rPr>
                        <a:t>円</a:t>
                      </a:r>
                      <a:r>
                        <a:rPr kumimoji="1" lang="en-US" altLang="ja-JP" sz="1200" dirty="0" smtClean="0">
                          <a:latin typeface="+mn-ea"/>
                          <a:ea typeface="+mn-ea"/>
                        </a:rPr>
                        <a:t>/</a:t>
                      </a:r>
                      <a:r>
                        <a:rPr kumimoji="1" lang="ja-JP" altLang="en-US" sz="1200" dirty="0" smtClean="0">
                          <a:latin typeface="+mn-ea"/>
                          <a:ea typeface="+mn-ea"/>
                        </a:rPr>
                        <a:t>１施設</a:t>
                      </a:r>
                      <a:endParaRPr kumimoji="1" lang="ja-JP" altLang="en-US" sz="1200" dirty="0">
                        <a:latin typeface="+mn-ea"/>
                        <a:ea typeface="+mn-ea"/>
                      </a:endParaRPr>
                    </a:p>
                  </a:txBody>
                  <a:tcPr>
                    <a:solidFill>
                      <a:schemeClr val="accent4">
                        <a:lumMod val="40000"/>
                        <a:lumOff val="60000"/>
                      </a:schemeClr>
                    </a:solidFill>
                  </a:tcPr>
                </a:tc>
                <a:extLst>
                  <a:ext uri="{0D108BD9-81ED-4DB2-BD59-A6C34878D82A}">
                    <a16:rowId xmlns:a16="http://schemas.microsoft.com/office/drawing/2014/main" val="4069980458"/>
                  </a:ext>
                </a:extLst>
              </a:tr>
            </a:tbl>
          </a:graphicData>
        </a:graphic>
      </p:graphicFrame>
      <p:sp>
        <p:nvSpPr>
          <p:cNvPr id="22" name="乗算 21"/>
          <p:cNvSpPr/>
          <p:nvPr/>
        </p:nvSpPr>
        <p:spPr>
          <a:xfrm>
            <a:off x="6121520" y="5186433"/>
            <a:ext cx="409749" cy="37318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等号 22"/>
          <p:cNvSpPr/>
          <p:nvPr/>
        </p:nvSpPr>
        <p:spPr>
          <a:xfrm>
            <a:off x="7721005" y="5227673"/>
            <a:ext cx="309369" cy="29985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角丸四角形 23"/>
          <p:cNvSpPr/>
          <p:nvPr/>
        </p:nvSpPr>
        <p:spPr>
          <a:xfrm>
            <a:off x="5185561" y="5195989"/>
            <a:ext cx="914399" cy="394580"/>
          </a:xfrm>
          <a:prstGeom prst="roundRect">
            <a:avLst/>
          </a:prstGeom>
          <a:solidFill>
            <a:schemeClr val="bg1">
              <a:lumMod val="6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rPr>
              <a:t>単価</a:t>
            </a:r>
          </a:p>
        </p:txBody>
      </p:sp>
    </p:spTree>
    <p:extLst>
      <p:ext uri="{BB962C8B-B14F-4D97-AF65-F5344CB8AC3E}">
        <p14:creationId xmlns:p14="http://schemas.microsoft.com/office/powerpoint/2010/main" val="4046815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79324" y="605219"/>
            <a:ext cx="9569003" cy="307777"/>
          </a:xfrm>
          <a:prstGeom prst="rect">
            <a:avLst/>
          </a:prstGeom>
          <a:noFill/>
        </p:spPr>
        <p:txBody>
          <a:bodyPr wrap="square" rtlCol="0">
            <a:spAutoFit/>
          </a:bodyPr>
          <a:lstStyle/>
          <a:p>
            <a:r>
              <a:rPr lang="ja-JP" altLang="en-US" sz="1400" b="1" dirty="0">
                <a:solidFill>
                  <a:srgbClr val="0070C0"/>
                </a:solidFill>
                <a:latin typeface="+mn-ea"/>
              </a:rPr>
              <a:t>Ａ</a:t>
            </a:r>
            <a:r>
              <a:rPr lang="ja-JP" altLang="en-US" sz="1400" b="1" dirty="0" smtClean="0">
                <a:solidFill>
                  <a:srgbClr val="0070C0"/>
                </a:solidFill>
                <a:latin typeface="+mn-ea"/>
              </a:rPr>
              <a:t>４．対象となる施設等は大阪府に対して申請を行います。</a:t>
            </a:r>
            <a:endParaRPr lang="en-US" altLang="ja-JP" sz="1400" b="1" dirty="0">
              <a:solidFill>
                <a:srgbClr val="0070C0"/>
              </a:solidFill>
              <a:latin typeface="+mn-ea"/>
            </a:endParaRPr>
          </a:p>
        </p:txBody>
      </p:sp>
      <p:sp>
        <p:nvSpPr>
          <p:cNvPr id="16" name="正方形/長方形 15"/>
          <p:cNvSpPr/>
          <p:nvPr/>
        </p:nvSpPr>
        <p:spPr>
          <a:xfrm>
            <a:off x="92203" y="264358"/>
            <a:ext cx="9777218" cy="3125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t>Ｑ</a:t>
            </a:r>
            <a:r>
              <a:rPr kumimoji="1" lang="ja-JP" altLang="en-US" sz="1400" b="1" dirty="0" smtClean="0"/>
              <a:t>４．</a:t>
            </a:r>
            <a:r>
              <a:rPr kumimoji="1" lang="ja-JP" altLang="en-US" sz="1400" b="1" dirty="0" smtClean="0">
                <a:solidFill>
                  <a:schemeClr val="bg1"/>
                </a:solidFill>
              </a:rPr>
              <a:t>一時支援金の申請手続きは？</a:t>
            </a:r>
            <a:endParaRPr kumimoji="1" lang="ja-JP" altLang="en-US" sz="1400" b="1" dirty="0">
              <a:solidFill>
                <a:schemeClr val="bg1"/>
              </a:solidFill>
            </a:endParaRPr>
          </a:p>
        </p:txBody>
      </p:sp>
      <p:sp>
        <p:nvSpPr>
          <p:cNvPr id="20" name="正方形/長方形 19"/>
          <p:cNvSpPr/>
          <p:nvPr/>
        </p:nvSpPr>
        <p:spPr>
          <a:xfrm>
            <a:off x="79317" y="851813"/>
            <a:ext cx="9736524" cy="93493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400" dirty="0" smtClean="0">
                <a:solidFill>
                  <a:schemeClr val="tx1"/>
                </a:solidFill>
              </a:rPr>
              <a:t>　◎支援金を申請する場合、</a:t>
            </a:r>
            <a:r>
              <a:rPr kumimoji="1" lang="ja-JP" altLang="en-US" sz="1400" b="1" u="sng" dirty="0" smtClean="0">
                <a:solidFill>
                  <a:schemeClr val="tx1"/>
                </a:solidFill>
              </a:rPr>
              <a:t>電子申請（大阪府行政オンラインシステムでの申請）を原則とします</a:t>
            </a:r>
            <a:r>
              <a:rPr kumimoji="1" lang="ja-JP" altLang="en-US" sz="1400" dirty="0" smtClean="0">
                <a:solidFill>
                  <a:schemeClr val="tx1"/>
                </a:solidFill>
              </a:rPr>
              <a:t>。</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a:t>
            </a:r>
            <a:r>
              <a:rPr kumimoji="1" lang="ja-JP" altLang="en-US" sz="1400" b="1" u="sng" dirty="0" smtClean="0">
                <a:solidFill>
                  <a:srgbClr val="FF0000"/>
                </a:solidFill>
              </a:rPr>
              <a:t>前回申請いただいた方は以前申請したアカウントからご申請ください。</a:t>
            </a:r>
            <a:r>
              <a:rPr kumimoji="1" lang="ja-JP" altLang="en-US" sz="1400" dirty="0">
                <a:solidFill>
                  <a:schemeClr val="tx1"/>
                </a:solidFill>
              </a:rPr>
              <a:t>　</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◎申請内容を審査し支給決定されると、大阪府の委託先から施設等に支援金を支給（口座振込）します。</a:t>
            </a:r>
            <a:endParaRPr kumimoji="1" lang="en-US" altLang="ja-JP" sz="1400" dirty="0" smtClean="0">
              <a:solidFill>
                <a:schemeClr val="tx1"/>
              </a:solidFill>
            </a:endParaRPr>
          </a:p>
          <a:p>
            <a:r>
              <a:rPr kumimoji="1" lang="ja-JP" altLang="en-US" sz="1400" dirty="0" smtClean="0">
                <a:solidFill>
                  <a:schemeClr val="tx1"/>
                </a:solidFill>
              </a:rPr>
              <a:t>　　</a:t>
            </a:r>
            <a:r>
              <a:rPr kumimoji="1" lang="en-US" altLang="ja-JP" sz="1400" dirty="0" smtClean="0">
                <a:solidFill>
                  <a:schemeClr val="tx1"/>
                </a:solidFill>
              </a:rPr>
              <a:t>※</a:t>
            </a:r>
            <a:r>
              <a:rPr kumimoji="1" lang="ja-JP" altLang="en-US" sz="1400" b="1" u="sng" dirty="0" smtClean="0">
                <a:solidFill>
                  <a:schemeClr val="tx1"/>
                </a:solidFill>
              </a:rPr>
              <a:t>支援金の支給をもって交付決定通知を行ったものとしますので、通帳等で支給額のご確認をお願いします</a:t>
            </a:r>
            <a:r>
              <a:rPr kumimoji="1" lang="ja-JP" altLang="en-US" sz="1400" dirty="0" smtClean="0">
                <a:solidFill>
                  <a:schemeClr val="tx1"/>
                </a:solidFill>
              </a:rPr>
              <a:t>。</a:t>
            </a:r>
            <a:endParaRPr kumimoji="1" lang="en-US" altLang="ja-JP" sz="1400" dirty="0" smtClean="0">
              <a:solidFill>
                <a:schemeClr val="tx1"/>
              </a:solidFill>
            </a:endParaRPr>
          </a:p>
          <a:p>
            <a:endParaRPr kumimoji="1" lang="en-US" altLang="ja-JP" sz="1400" dirty="0">
              <a:solidFill>
                <a:schemeClr val="tx1"/>
              </a:solidFill>
            </a:endParaRPr>
          </a:p>
          <a:p>
            <a:endParaRPr kumimoji="1" lang="en-US" altLang="ja-JP" sz="1400" dirty="0" smtClean="0">
              <a:solidFill>
                <a:schemeClr val="tx1"/>
              </a:solidFill>
            </a:endParaRPr>
          </a:p>
          <a:p>
            <a:endParaRPr kumimoji="1" lang="en-US" altLang="ja-JP" sz="1400" dirty="0">
              <a:solidFill>
                <a:schemeClr val="tx1"/>
              </a:solidFill>
            </a:endParaRPr>
          </a:p>
          <a:p>
            <a:r>
              <a:rPr kumimoji="1" lang="ja-JP" altLang="en-US" sz="1400" dirty="0" smtClean="0">
                <a:solidFill>
                  <a:schemeClr val="tx1"/>
                </a:solidFill>
              </a:rPr>
              <a:t>　</a:t>
            </a:r>
            <a:endParaRPr kumimoji="1" lang="en-US" altLang="ja-JP" sz="1400" dirty="0">
              <a:solidFill>
                <a:schemeClr val="tx1"/>
              </a:solidFill>
            </a:endParaRPr>
          </a:p>
        </p:txBody>
      </p:sp>
      <p:sp>
        <p:nvSpPr>
          <p:cNvPr id="21" name="正方形/長方形 20"/>
          <p:cNvSpPr/>
          <p:nvPr/>
        </p:nvSpPr>
        <p:spPr>
          <a:xfrm>
            <a:off x="64381" y="1834702"/>
            <a:ext cx="9777218" cy="2780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latin typeface="+mn-ea"/>
              </a:rPr>
              <a:t>Ｑ</a:t>
            </a:r>
            <a:r>
              <a:rPr kumimoji="1" lang="ja-JP" altLang="en-US" sz="1400" b="1" dirty="0" smtClean="0">
                <a:latin typeface="+mn-ea"/>
              </a:rPr>
              <a:t>５</a:t>
            </a:r>
            <a:r>
              <a:rPr kumimoji="1" lang="ja-JP" altLang="en-US" sz="1400" b="1" dirty="0" smtClean="0">
                <a:solidFill>
                  <a:schemeClr val="bg1"/>
                </a:solidFill>
                <a:latin typeface="+mn-ea"/>
              </a:rPr>
              <a:t>．一時支援金の申請・支払いスケジュールは？</a:t>
            </a:r>
            <a:endParaRPr kumimoji="1" lang="ja-JP" altLang="en-US" sz="1400" b="1" dirty="0">
              <a:solidFill>
                <a:schemeClr val="bg1"/>
              </a:solidFill>
              <a:latin typeface="+mn-ea"/>
            </a:endParaRPr>
          </a:p>
        </p:txBody>
      </p:sp>
      <p:sp>
        <p:nvSpPr>
          <p:cNvPr id="22" name="テキスト ボックス 21"/>
          <p:cNvSpPr txBox="1"/>
          <p:nvPr/>
        </p:nvSpPr>
        <p:spPr>
          <a:xfrm>
            <a:off x="66438" y="2160759"/>
            <a:ext cx="9569003" cy="307777"/>
          </a:xfrm>
          <a:prstGeom prst="rect">
            <a:avLst/>
          </a:prstGeom>
          <a:noFill/>
        </p:spPr>
        <p:txBody>
          <a:bodyPr wrap="square" rtlCol="0">
            <a:spAutoFit/>
          </a:bodyPr>
          <a:lstStyle/>
          <a:p>
            <a:r>
              <a:rPr lang="ja-JP" altLang="en-US" sz="1400" b="1" dirty="0" smtClean="0">
                <a:solidFill>
                  <a:srgbClr val="0070C0"/>
                </a:solidFill>
                <a:latin typeface="+mn-ea"/>
              </a:rPr>
              <a:t>Ａ５．スケジュールは次のとおりです。</a:t>
            </a:r>
            <a:endParaRPr lang="en-US" altLang="ja-JP" sz="1400" b="1" dirty="0">
              <a:solidFill>
                <a:srgbClr val="0070C0"/>
              </a:solidFill>
              <a:latin typeface="+mn-ea"/>
            </a:endParaRPr>
          </a:p>
        </p:txBody>
      </p:sp>
      <p:sp>
        <p:nvSpPr>
          <p:cNvPr id="23" name="正方形/長方形 22"/>
          <p:cNvSpPr/>
          <p:nvPr/>
        </p:nvSpPr>
        <p:spPr>
          <a:xfrm>
            <a:off x="92203" y="2435639"/>
            <a:ext cx="9736524" cy="155477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kumimoji="1" lang="en-US" altLang="ja-JP" sz="1400" b="1" dirty="0" smtClean="0">
              <a:solidFill>
                <a:schemeClr val="tx1"/>
              </a:solidFill>
            </a:endParaRPr>
          </a:p>
          <a:p>
            <a:r>
              <a:rPr kumimoji="1" lang="ja-JP" altLang="en-US" sz="1400" b="1" dirty="0" smtClean="0">
                <a:solidFill>
                  <a:schemeClr val="tx1"/>
                </a:solidFill>
              </a:rPr>
              <a:t>・令和５年９月</a:t>
            </a:r>
            <a:r>
              <a:rPr kumimoji="1" lang="en-US" altLang="ja-JP" sz="1400" b="1" dirty="0">
                <a:solidFill>
                  <a:schemeClr val="tx1"/>
                </a:solidFill>
                <a:latin typeface="+mn-ea"/>
              </a:rPr>
              <a:t>15</a:t>
            </a:r>
            <a:r>
              <a:rPr kumimoji="1" lang="ja-JP" altLang="en-US" sz="1400" b="1" dirty="0" smtClean="0">
                <a:solidFill>
                  <a:schemeClr val="tx1"/>
                </a:solidFill>
              </a:rPr>
              <a:t>日（金）・・・受付開始</a:t>
            </a:r>
            <a:endParaRPr kumimoji="1" lang="en-US" altLang="ja-JP" sz="1400" b="1" dirty="0" smtClean="0">
              <a:solidFill>
                <a:schemeClr val="tx1"/>
              </a:solidFill>
            </a:endParaRPr>
          </a:p>
          <a:p>
            <a:r>
              <a:rPr kumimoji="1" lang="ja-JP" altLang="en-US" sz="1400" b="1" dirty="0">
                <a:solidFill>
                  <a:schemeClr val="tx1"/>
                </a:solidFill>
              </a:rPr>
              <a:t>　</a:t>
            </a:r>
            <a:r>
              <a:rPr kumimoji="1" lang="ja-JP" altLang="en-US" sz="1400" b="1" dirty="0" smtClean="0">
                <a:solidFill>
                  <a:schemeClr val="tx1"/>
                </a:solidFill>
              </a:rPr>
              <a:t>　　　　　　　　　　　　　　 申請受付後に順次、審査を開始し審査完了した順に支給する予定です。ただし、</a:t>
            </a:r>
            <a:endParaRPr kumimoji="1" lang="en-US" altLang="ja-JP" sz="1400" b="1" dirty="0" smtClean="0">
              <a:solidFill>
                <a:schemeClr val="tx1"/>
              </a:solidFill>
            </a:endParaRPr>
          </a:p>
          <a:p>
            <a:r>
              <a:rPr kumimoji="1" lang="ja-JP" altLang="en-US" sz="1400" b="1" dirty="0" smtClean="0">
                <a:solidFill>
                  <a:schemeClr val="tx1"/>
                </a:solidFill>
              </a:rPr>
              <a:t>　　　　　　　　　　　　　　　 申請書類の不備等により支給が遅れる場合がありますのでご了承ください。</a:t>
            </a:r>
            <a:endParaRPr kumimoji="1" lang="en-US" altLang="ja-JP" sz="1400" b="1" dirty="0" smtClean="0">
              <a:solidFill>
                <a:schemeClr val="tx1"/>
              </a:solidFill>
            </a:endParaRPr>
          </a:p>
          <a:p>
            <a:r>
              <a:rPr kumimoji="1" lang="ja-JP" altLang="en-US" sz="1400" b="1" dirty="0" smtClean="0">
                <a:solidFill>
                  <a:schemeClr val="tx1"/>
                </a:solidFill>
              </a:rPr>
              <a:t>・令和５年</a:t>
            </a:r>
            <a:r>
              <a:rPr kumimoji="1" lang="en-US" altLang="ja-JP" sz="1400" b="1" dirty="0" smtClean="0">
                <a:solidFill>
                  <a:schemeClr val="tx1"/>
                </a:solidFill>
                <a:latin typeface="+mn-ea"/>
              </a:rPr>
              <a:t>10</a:t>
            </a:r>
            <a:r>
              <a:rPr kumimoji="1" lang="ja-JP" altLang="en-US" sz="1400" b="1" dirty="0" smtClean="0">
                <a:solidFill>
                  <a:schemeClr val="tx1"/>
                </a:solidFill>
              </a:rPr>
              <a:t>月</a:t>
            </a:r>
            <a:r>
              <a:rPr kumimoji="1" lang="en-US" altLang="ja-JP" sz="1400" b="1" dirty="0">
                <a:solidFill>
                  <a:schemeClr val="tx1"/>
                </a:solidFill>
                <a:latin typeface="+mn-ea"/>
              </a:rPr>
              <a:t>20</a:t>
            </a:r>
            <a:r>
              <a:rPr kumimoji="1" lang="ja-JP" altLang="en-US" sz="1400" b="1" dirty="0" smtClean="0">
                <a:solidFill>
                  <a:schemeClr val="tx1"/>
                </a:solidFill>
              </a:rPr>
              <a:t>日（金）・・・申請受付締切</a:t>
            </a:r>
            <a:endParaRPr kumimoji="1" lang="en-US" altLang="ja-JP" sz="1400" b="1" dirty="0" smtClean="0">
              <a:solidFill>
                <a:schemeClr val="tx1"/>
              </a:solidFill>
            </a:endParaRPr>
          </a:p>
          <a:p>
            <a:r>
              <a:rPr kumimoji="1" lang="ja-JP" altLang="en-US" sz="1400" b="1" dirty="0" smtClean="0">
                <a:solidFill>
                  <a:schemeClr val="tx1"/>
                </a:solidFill>
              </a:rPr>
              <a:t>・</a:t>
            </a:r>
            <a:r>
              <a:rPr kumimoji="1" lang="ja-JP" altLang="en-US" sz="1400" b="1" dirty="0" smtClean="0">
                <a:solidFill>
                  <a:schemeClr val="tx1"/>
                </a:solidFill>
                <a:latin typeface="+mn-ea"/>
              </a:rPr>
              <a:t>令和５年</a:t>
            </a:r>
            <a:r>
              <a:rPr kumimoji="1" lang="en-US" altLang="ja-JP" sz="1400" b="1" dirty="0" smtClean="0">
                <a:solidFill>
                  <a:schemeClr val="tx1"/>
                </a:solidFill>
                <a:latin typeface="+mn-ea"/>
              </a:rPr>
              <a:t>12</a:t>
            </a:r>
            <a:r>
              <a:rPr kumimoji="1" lang="ja-JP" altLang="en-US" sz="1400" b="1" dirty="0" smtClean="0">
                <a:solidFill>
                  <a:schemeClr val="tx1"/>
                </a:solidFill>
                <a:latin typeface="+mn-ea"/>
              </a:rPr>
              <a:t>月</a:t>
            </a:r>
            <a:r>
              <a:rPr kumimoji="1" lang="en-US" altLang="ja-JP" sz="1400" b="1" dirty="0" smtClean="0">
                <a:solidFill>
                  <a:schemeClr val="tx1"/>
                </a:solidFill>
                <a:latin typeface="+mn-ea"/>
              </a:rPr>
              <a:t>28</a:t>
            </a:r>
            <a:r>
              <a:rPr kumimoji="1" lang="ja-JP" altLang="en-US" sz="1400" b="1" dirty="0" smtClean="0">
                <a:solidFill>
                  <a:schemeClr val="tx1"/>
                </a:solidFill>
                <a:latin typeface="+mn-ea"/>
              </a:rPr>
              <a:t>日</a:t>
            </a:r>
            <a:r>
              <a:rPr kumimoji="1" lang="ja-JP" altLang="en-US" sz="1400" b="1" dirty="0" smtClean="0">
                <a:solidFill>
                  <a:schemeClr val="tx1"/>
                </a:solidFill>
              </a:rPr>
              <a:t>（木）・・・支援金の支給終了</a:t>
            </a:r>
            <a:endParaRPr kumimoji="1" lang="en-US" altLang="ja-JP" sz="1400" b="1" dirty="0" smtClean="0">
              <a:solidFill>
                <a:schemeClr val="tx1"/>
              </a:solidFill>
            </a:endParaRPr>
          </a:p>
          <a:p>
            <a:r>
              <a:rPr kumimoji="1" lang="ja-JP" altLang="en-US" sz="1400" dirty="0">
                <a:solidFill>
                  <a:schemeClr val="tx1"/>
                </a:solidFill>
              </a:rPr>
              <a:t>　</a:t>
            </a:r>
            <a:endParaRPr kumimoji="1" lang="en-US" altLang="ja-JP" sz="1400" dirty="0">
              <a:solidFill>
                <a:schemeClr val="tx1"/>
              </a:solidFill>
            </a:endParaRPr>
          </a:p>
        </p:txBody>
      </p:sp>
      <p:sp>
        <p:nvSpPr>
          <p:cNvPr id="37" name="テキスト ボックス 36"/>
          <p:cNvSpPr txBox="1"/>
          <p:nvPr/>
        </p:nvSpPr>
        <p:spPr>
          <a:xfrm>
            <a:off x="2394200" y="5285245"/>
            <a:ext cx="7421641" cy="1415772"/>
          </a:xfrm>
          <a:prstGeom prst="rect">
            <a:avLst/>
          </a:prstGeom>
          <a:noFill/>
          <a:ln>
            <a:solidFill>
              <a:schemeClr val="tx1"/>
            </a:solidFill>
            <a:prstDash val="sysDash"/>
          </a:ln>
        </p:spPr>
        <p:txBody>
          <a:bodyPr wrap="square" rtlCol="0">
            <a:spAutoFit/>
          </a:bodyPr>
          <a:lstStyle/>
          <a:p>
            <a:r>
              <a:rPr kumimoji="1" lang="ja-JP" altLang="en-US" sz="1400" b="1" dirty="0"/>
              <a:t>　</a:t>
            </a:r>
            <a:r>
              <a:rPr kumimoji="1" lang="ja-JP" altLang="en-US" sz="1400" b="1" dirty="0" smtClean="0"/>
              <a:t>問合せ先</a:t>
            </a:r>
            <a:endParaRPr kumimoji="1" lang="en-US" altLang="ja-JP" sz="1400" b="1" dirty="0" smtClean="0"/>
          </a:p>
          <a:p>
            <a:r>
              <a:rPr kumimoji="1" lang="ja-JP" altLang="en-US" sz="1400" dirty="0" smtClean="0"/>
              <a:t>　</a:t>
            </a:r>
            <a:r>
              <a:rPr kumimoji="1" lang="ja-JP" altLang="en-US" sz="1400" b="1" dirty="0" smtClean="0"/>
              <a:t>大阪府社会福祉施設等物価</a:t>
            </a:r>
            <a:r>
              <a:rPr kumimoji="1" lang="ja-JP" altLang="en-US" sz="1400" b="1" dirty="0"/>
              <a:t>高騰対策一時</a:t>
            </a:r>
            <a:r>
              <a:rPr kumimoji="1" lang="ja-JP" altLang="en-US" sz="1400" b="1" dirty="0" smtClean="0"/>
              <a:t>支援金事業（第２弾）コールセンター</a:t>
            </a:r>
            <a:endParaRPr kumimoji="1" lang="en-US" altLang="ja-JP" sz="1400" b="1" dirty="0" smtClean="0"/>
          </a:p>
          <a:p>
            <a:endParaRPr kumimoji="1" lang="en-US" altLang="ja-JP" sz="1400" b="1" dirty="0" smtClean="0"/>
          </a:p>
          <a:p>
            <a:r>
              <a:rPr kumimoji="1" lang="ja-JP" altLang="en-US" sz="1400" b="1" dirty="0" smtClean="0"/>
              <a:t>　電話　０６－７６３３－</a:t>
            </a:r>
            <a:r>
              <a:rPr kumimoji="1" lang="ja-JP" altLang="en-US" sz="1400" b="1" dirty="0"/>
              <a:t>０１５７</a:t>
            </a:r>
            <a:r>
              <a:rPr kumimoji="1" lang="ja-JP" altLang="en-US" sz="1400" b="1" dirty="0" smtClean="0"/>
              <a:t>（平日９時から</a:t>
            </a:r>
            <a:r>
              <a:rPr kumimoji="1" lang="en-US" altLang="ja-JP" sz="1400" b="1" dirty="0" smtClean="0">
                <a:latin typeface="+mn-ea"/>
              </a:rPr>
              <a:t>18</a:t>
            </a:r>
            <a:r>
              <a:rPr kumimoji="1" lang="ja-JP" altLang="en-US" sz="1400" b="1" dirty="0" smtClean="0"/>
              <a:t>時まで）</a:t>
            </a:r>
            <a:endParaRPr kumimoji="1" lang="en-US" altLang="ja-JP" sz="1400" b="1" dirty="0" smtClean="0"/>
          </a:p>
          <a:p>
            <a:r>
              <a:rPr kumimoji="1" lang="ja-JP" altLang="en-US" sz="1400" b="1" dirty="0"/>
              <a:t>　</a:t>
            </a:r>
            <a:r>
              <a:rPr kumimoji="1" lang="ja-JP" altLang="en-US" sz="1400" b="1" dirty="0" smtClean="0"/>
              <a:t>　　　　　　　　　　　　　　　　</a:t>
            </a:r>
            <a:r>
              <a:rPr kumimoji="1" lang="en-US" altLang="ja-JP" sz="1400" b="1" dirty="0" smtClean="0">
                <a:solidFill>
                  <a:srgbClr val="FF0000"/>
                </a:solidFill>
              </a:rPr>
              <a:t>※</a:t>
            </a:r>
            <a:r>
              <a:rPr kumimoji="1" lang="ja-JP" altLang="en-US" sz="1400" b="1" dirty="0" smtClean="0">
                <a:solidFill>
                  <a:srgbClr val="FF0000"/>
                </a:solidFill>
              </a:rPr>
              <a:t>９月</a:t>
            </a:r>
            <a:r>
              <a:rPr kumimoji="1" lang="en-US" altLang="ja-JP" sz="1400" b="1" dirty="0" smtClean="0">
                <a:solidFill>
                  <a:srgbClr val="FF0000"/>
                </a:solidFill>
              </a:rPr>
              <a:t>15</a:t>
            </a:r>
            <a:r>
              <a:rPr kumimoji="1" lang="ja-JP" altLang="en-US" sz="1400" b="1" dirty="0" smtClean="0">
                <a:solidFill>
                  <a:srgbClr val="FF0000"/>
                </a:solidFill>
              </a:rPr>
              <a:t>日</a:t>
            </a:r>
            <a:r>
              <a:rPr kumimoji="1" lang="en-US" altLang="ja-JP" sz="1400" b="1" dirty="0" smtClean="0">
                <a:solidFill>
                  <a:srgbClr val="FF0000"/>
                </a:solidFill>
              </a:rPr>
              <a:t>(</a:t>
            </a:r>
            <a:r>
              <a:rPr kumimoji="1" lang="ja-JP" altLang="en-US" sz="1400" b="1" dirty="0" smtClean="0">
                <a:solidFill>
                  <a:srgbClr val="FF0000"/>
                </a:solidFill>
              </a:rPr>
              <a:t>金</a:t>
            </a:r>
            <a:r>
              <a:rPr kumimoji="1" lang="en-US" altLang="ja-JP" sz="1400" b="1" dirty="0" smtClean="0">
                <a:solidFill>
                  <a:srgbClr val="FF0000"/>
                </a:solidFill>
              </a:rPr>
              <a:t>)</a:t>
            </a:r>
            <a:r>
              <a:rPr kumimoji="1" lang="ja-JP" altLang="en-US" sz="1400" b="1" dirty="0" smtClean="0">
                <a:solidFill>
                  <a:srgbClr val="FF0000"/>
                </a:solidFill>
              </a:rPr>
              <a:t>から９月</a:t>
            </a:r>
            <a:r>
              <a:rPr kumimoji="1" lang="en-US" altLang="ja-JP" sz="1400" b="1" dirty="0" smtClean="0">
                <a:solidFill>
                  <a:srgbClr val="FF0000"/>
                </a:solidFill>
              </a:rPr>
              <a:t>29</a:t>
            </a:r>
            <a:r>
              <a:rPr kumimoji="1" lang="ja-JP" altLang="en-US" sz="1400" b="1" dirty="0" smtClean="0">
                <a:solidFill>
                  <a:srgbClr val="FF0000"/>
                </a:solidFill>
              </a:rPr>
              <a:t>日</a:t>
            </a:r>
            <a:r>
              <a:rPr kumimoji="1" lang="en-US" altLang="ja-JP" sz="1400" b="1" dirty="0" smtClean="0">
                <a:solidFill>
                  <a:srgbClr val="FF0000"/>
                </a:solidFill>
              </a:rPr>
              <a:t>(</a:t>
            </a:r>
            <a:r>
              <a:rPr kumimoji="1" lang="ja-JP" altLang="en-US" sz="1400" b="1" dirty="0" smtClean="0">
                <a:solidFill>
                  <a:srgbClr val="FF0000"/>
                </a:solidFill>
              </a:rPr>
              <a:t>金</a:t>
            </a:r>
            <a:r>
              <a:rPr kumimoji="1" lang="en-US" altLang="ja-JP" sz="1400" b="1" dirty="0" smtClean="0">
                <a:solidFill>
                  <a:srgbClr val="FF0000"/>
                </a:solidFill>
              </a:rPr>
              <a:t>)</a:t>
            </a:r>
            <a:r>
              <a:rPr kumimoji="1" lang="ja-JP" altLang="en-US" sz="1400" b="1" dirty="0" smtClean="0">
                <a:solidFill>
                  <a:srgbClr val="FF0000"/>
                </a:solidFill>
              </a:rPr>
              <a:t>は土日祝も開設</a:t>
            </a:r>
            <a:r>
              <a:rPr kumimoji="1" lang="en-US" altLang="ja-JP" sz="1600" b="1" dirty="0" smtClean="0">
                <a:solidFill>
                  <a:srgbClr val="FF0000"/>
                </a:solidFill>
              </a:rPr>
              <a:t/>
            </a:r>
            <a:br>
              <a:rPr kumimoji="1" lang="en-US" altLang="ja-JP" sz="1600" b="1" dirty="0" smtClean="0">
                <a:solidFill>
                  <a:srgbClr val="FF0000"/>
                </a:solidFill>
              </a:rPr>
            </a:br>
            <a:endParaRPr kumimoji="1" lang="ja-JP" altLang="en-US" sz="1600" b="1" dirty="0">
              <a:solidFill>
                <a:srgbClr val="FF0000"/>
              </a:solidFill>
            </a:endParaRPr>
          </a:p>
        </p:txBody>
      </p:sp>
      <p:sp>
        <p:nvSpPr>
          <p:cNvPr id="38" name="テキスト ボックス 37"/>
          <p:cNvSpPr txBox="1"/>
          <p:nvPr/>
        </p:nvSpPr>
        <p:spPr>
          <a:xfrm>
            <a:off x="105075" y="4070748"/>
            <a:ext cx="7197246" cy="1107996"/>
          </a:xfrm>
          <a:prstGeom prst="rect">
            <a:avLst/>
          </a:prstGeom>
          <a:noFill/>
        </p:spPr>
        <p:txBody>
          <a:bodyPr wrap="square" rtlCol="0">
            <a:spAutoFit/>
          </a:bodyPr>
          <a:lstStyle/>
          <a:p>
            <a:endParaRPr kumimoji="1" lang="en-US" altLang="ja-JP" sz="1200" b="1" dirty="0" smtClean="0"/>
          </a:p>
          <a:p>
            <a:r>
              <a:rPr kumimoji="1" lang="en-US" altLang="ja-JP" sz="1400" b="1" dirty="0" smtClean="0"/>
              <a:t>※</a:t>
            </a:r>
            <a:r>
              <a:rPr kumimoji="1" lang="ja-JP" altLang="en-US" sz="1400" b="1" dirty="0" smtClean="0"/>
              <a:t>電子申請のマニュアルや、支援金にかかるよくある質問等、支援</a:t>
            </a:r>
            <a:r>
              <a:rPr kumimoji="1" lang="ja-JP" altLang="en-US" sz="1400" b="1" dirty="0"/>
              <a:t>金の詳細は、大阪府</a:t>
            </a:r>
            <a:r>
              <a:rPr kumimoji="1" lang="en-US" altLang="ja-JP" sz="1400" b="1" dirty="0"/>
              <a:t>HP</a:t>
            </a:r>
            <a:r>
              <a:rPr kumimoji="1" lang="ja-JP" altLang="en-US" sz="1400" b="1" dirty="0" smtClean="0"/>
              <a:t>に掲載していますので、ご確認のうえご申請ください。</a:t>
            </a:r>
            <a:endParaRPr kumimoji="1" lang="en-US" altLang="ja-JP" sz="1400" b="1" dirty="0" smtClean="0"/>
          </a:p>
          <a:p>
            <a:endParaRPr kumimoji="1" lang="en-US" altLang="ja-JP" sz="1400" b="1" dirty="0" smtClean="0"/>
          </a:p>
          <a:p>
            <a:r>
              <a:rPr kumimoji="1" lang="en-US" altLang="ja-JP" sz="1200" b="1" dirty="0" smtClean="0"/>
              <a:t>URL</a:t>
            </a:r>
            <a:r>
              <a:rPr kumimoji="1" lang="ja-JP" altLang="en-US" sz="1200" b="1" dirty="0"/>
              <a:t>：　</a:t>
            </a:r>
            <a:r>
              <a:rPr kumimoji="1" lang="en-US" altLang="ja-JP" sz="1200" b="1" dirty="0">
                <a:hlinkClick r:id="rId2"/>
              </a:rPr>
              <a:t>https://www.pref.osaka.lg.jp/fukushisomu/ </a:t>
            </a:r>
            <a:r>
              <a:rPr kumimoji="1" lang="en-US" altLang="ja-JP" sz="1200" b="1" dirty="0" err="1">
                <a:hlinkClick r:id="rId2"/>
              </a:rPr>
              <a:t>fukushisisetsu</a:t>
            </a:r>
            <a:r>
              <a:rPr kumimoji="1" lang="en-US" altLang="ja-JP" sz="1200" b="1" dirty="0">
                <a:hlinkClick r:id="rId2"/>
              </a:rPr>
              <a:t>/index.html </a:t>
            </a:r>
            <a:endParaRPr kumimoji="1" lang="ja-JP" altLang="en-US" sz="1200" b="1" dirty="0"/>
          </a:p>
        </p:txBody>
      </p:sp>
      <p:pic>
        <p:nvPicPr>
          <p:cNvPr id="1030" name="Picture 6" descr="介護施設のイラスト"/>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4741" y="3990409"/>
            <a:ext cx="2191100" cy="1757750"/>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p:cNvPicPr>
            <a:picLocks noChangeAspect="1"/>
          </p:cNvPicPr>
          <p:nvPr/>
        </p:nvPicPr>
        <p:blipFill>
          <a:blip r:embed="rId4"/>
          <a:stretch>
            <a:fillRect/>
          </a:stretch>
        </p:blipFill>
        <p:spPr>
          <a:xfrm>
            <a:off x="721216" y="5178744"/>
            <a:ext cx="1395279" cy="1395279"/>
          </a:xfrm>
          <a:prstGeom prst="rect">
            <a:avLst/>
          </a:prstGeom>
        </p:spPr>
      </p:pic>
    </p:spTree>
    <p:extLst>
      <p:ext uri="{BB962C8B-B14F-4D97-AF65-F5344CB8AC3E}">
        <p14:creationId xmlns:p14="http://schemas.microsoft.com/office/powerpoint/2010/main" val="332176388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1062</Words>
  <Application>Microsoft Office PowerPoint</Application>
  <PresentationFormat>A4 210 x 297 mm</PresentationFormat>
  <Paragraphs>73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2023-01-16T01:32:05Z</dcterms:created>
  <dcterms:modified xsi:type="dcterms:W3CDTF">2023-08-31T10:58:09Z</dcterms:modified>
</cp:coreProperties>
</file>