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8" r:id="rId2"/>
  </p:sldIdLst>
  <p:sldSz cx="9144000" cy="6858000" type="screen4x3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632" autoAdjust="0"/>
    <p:restoredTop sz="94434" autoAdjust="0"/>
  </p:normalViewPr>
  <p:slideViewPr>
    <p:cSldViewPr snapToGrid="0">
      <p:cViewPr varScale="1">
        <p:scale>
          <a:sx n="57" d="100"/>
          <a:sy n="57" d="100"/>
        </p:scale>
        <p:origin x="19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4275095" cy="337810"/>
          </a:xfrm>
          <a:prstGeom prst="rect">
            <a:avLst/>
          </a:prstGeom>
        </p:spPr>
        <p:txBody>
          <a:bodyPr vert="horz" lIns="90632" tIns="45317" rIns="90632" bIns="45317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919" y="2"/>
            <a:ext cx="4275095" cy="337810"/>
          </a:xfrm>
          <a:prstGeom prst="rect">
            <a:avLst/>
          </a:prstGeom>
        </p:spPr>
        <p:txBody>
          <a:bodyPr vert="horz" lIns="90632" tIns="45317" rIns="90632" bIns="45317" rtlCol="0"/>
          <a:lstStyle>
            <a:lvl1pPr algn="r">
              <a:defRPr sz="1100"/>
            </a:lvl1pPr>
          </a:lstStyle>
          <a:p>
            <a:fld id="{1E1ECA05-C2C7-4F13-893A-0AAE19DEB5A4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17888" y="841375"/>
            <a:ext cx="303053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2" tIns="45317" rIns="90632" bIns="453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095" y="3241473"/>
            <a:ext cx="7892129" cy="2651917"/>
          </a:xfrm>
          <a:prstGeom prst="rect">
            <a:avLst/>
          </a:prstGeom>
        </p:spPr>
        <p:txBody>
          <a:bodyPr vert="horz" lIns="90632" tIns="45317" rIns="90632" bIns="453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6397954"/>
            <a:ext cx="4275095" cy="337810"/>
          </a:xfrm>
          <a:prstGeom prst="rect">
            <a:avLst/>
          </a:prstGeom>
        </p:spPr>
        <p:txBody>
          <a:bodyPr vert="horz" lIns="90632" tIns="45317" rIns="90632" bIns="45317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919" y="6397954"/>
            <a:ext cx="4275095" cy="337810"/>
          </a:xfrm>
          <a:prstGeom prst="rect">
            <a:avLst/>
          </a:prstGeom>
        </p:spPr>
        <p:txBody>
          <a:bodyPr vert="horz" lIns="90632" tIns="45317" rIns="90632" bIns="45317" rtlCol="0" anchor="b"/>
          <a:lstStyle>
            <a:lvl1pPr algn="r">
              <a:defRPr sz="1100"/>
            </a:lvl1pPr>
          </a:lstStyle>
          <a:p>
            <a:fld id="{4E8194F7-DF68-4064-AE04-3E84FC0882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08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417888" y="841375"/>
            <a:ext cx="3030537" cy="22733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194F7-DF68-4064-AE04-3E84FC08828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252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569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2168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468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848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399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697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03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723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63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22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73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E586E-A55B-4DE3-AA58-3FD97441A7A8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3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682061"/>
              </p:ext>
            </p:extLst>
          </p:nvPr>
        </p:nvGraphicFramePr>
        <p:xfrm>
          <a:off x="321252" y="656261"/>
          <a:ext cx="8625629" cy="6102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49">
                  <a:extLst>
                    <a:ext uri="{9D8B030D-6E8A-4147-A177-3AD203B41FA5}">
                      <a16:colId xmlns:a16="http://schemas.microsoft.com/office/drawing/2014/main" val="1430438360"/>
                    </a:ext>
                  </a:extLst>
                </a:gridCol>
                <a:gridCol w="713968">
                  <a:extLst>
                    <a:ext uri="{9D8B030D-6E8A-4147-A177-3AD203B41FA5}">
                      <a16:colId xmlns:a16="http://schemas.microsoft.com/office/drawing/2014/main" val="929041289"/>
                    </a:ext>
                  </a:extLst>
                </a:gridCol>
                <a:gridCol w="713968">
                  <a:extLst>
                    <a:ext uri="{9D8B030D-6E8A-4147-A177-3AD203B41FA5}">
                      <a16:colId xmlns:a16="http://schemas.microsoft.com/office/drawing/2014/main" val="2798765580"/>
                    </a:ext>
                  </a:extLst>
                </a:gridCol>
                <a:gridCol w="713968">
                  <a:extLst>
                    <a:ext uri="{9D8B030D-6E8A-4147-A177-3AD203B41FA5}">
                      <a16:colId xmlns:a16="http://schemas.microsoft.com/office/drawing/2014/main" val="4222118096"/>
                    </a:ext>
                  </a:extLst>
                </a:gridCol>
                <a:gridCol w="713968">
                  <a:extLst>
                    <a:ext uri="{9D8B030D-6E8A-4147-A177-3AD203B41FA5}">
                      <a16:colId xmlns:a16="http://schemas.microsoft.com/office/drawing/2014/main" val="3228948502"/>
                    </a:ext>
                  </a:extLst>
                </a:gridCol>
                <a:gridCol w="713968">
                  <a:extLst>
                    <a:ext uri="{9D8B030D-6E8A-4147-A177-3AD203B41FA5}">
                      <a16:colId xmlns:a16="http://schemas.microsoft.com/office/drawing/2014/main" val="2260212156"/>
                    </a:ext>
                  </a:extLst>
                </a:gridCol>
                <a:gridCol w="713968">
                  <a:extLst>
                    <a:ext uri="{9D8B030D-6E8A-4147-A177-3AD203B41FA5}">
                      <a16:colId xmlns:a16="http://schemas.microsoft.com/office/drawing/2014/main" val="1507913137"/>
                    </a:ext>
                  </a:extLst>
                </a:gridCol>
                <a:gridCol w="713968">
                  <a:extLst>
                    <a:ext uri="{9D8B030D-6E8A-4147-A177-3AD203B41FA5}">
                      <a16:colId xmlns:a16="http://schemas.microsoft.com/office/drawing/2014/main" val="3905586786"/>
                    </a:ext>
                  </a:extLst>
                </a:gridCol>
                <a:gridCol w="713968">
                  <a:extLst>
                    <a:ext uri="{9D8B030D-6E8A-4147-A177-3AD203B41FA5}">
                      <a16:colId xmlns:a16="http://schemas.microsoft.com/office/drawing/2014/main" val="3691680090"/>
                    </a:ext>
                  </a:extLst>
                </a:gridCol>
                <a:gridCol w="713968">
                  <a:extLst>
                    <a:ext uri="{9D8B030D-6E8A-4147-A177-3AD203B41FA5}">
                      <a16:colId xmlns:a16="http://schemas.microsoft.com/office/drawing/2014/main" val="1032958556"/>
                    </a:ext>
                  </a:extLst>
                </a:gridCol>
                <a:gridCol w="713968">
                  <a:extLst>
                    <a:ext uri="{9D8B030D-6E8A-4147-A177-3AD203B41FA5}">
                      <a16:colId xmlns:a16="http://schemas.microsoft.com/office/drawing/2014/main" val="2560431299"/>
                    </a:ext>
                  </a:extLst>
                </a:gridCol>
              </a:tblGrid>
              <a:tr h="36575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６月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７月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８月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９月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１月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２月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３月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710287"/>
                  </a:ext>
                </a:extLst>
              </a:tr>
              <a:tr h="2512916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+mn-ea"/>
                          <a:ea typeface="+mn-ea"/>
                        </a:rPr>
                        <a:t>特別委員会</a:t>
                      </a:r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466763"/>
                  </a:ext>
                </a:extLst>
              </a:tr>
              <a:tr h="3206908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議会運営委員会</a:t>
                      </a:r>
                      <a:endParaRPr kumimoji="1" lang="en-US" altLang="ja-JP" sz="1200" b="1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b="1" dirty="0">
                          <a:latin typeface="+mn-ea"/>
                          <a:ea typeface="+mn-ea"/>
                        </a:rPr>
                        <a:t>本会議</a:t>
                      </a:r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340211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3173258" y="113815"/>
            <a:ext cx="36557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今後の委員会のスケジュール</a:t>
            </a:r>
            <a:r>
              <a:rPr lang="ja-JP" altLang="en-US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（案）</a:t>
            </a:r>
            <a:endParaRPr lang="en-US" altLang="ja-JP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ctr"/>
            <a:endParaRPr lang="ja-JP" altLang="en-US" sz="1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048196" y="75268"/>
            <a:ext cx="92435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>
                <a:latin typeface="+mn-ea"/>
              </a:rPr>
              <a:t>R5.8.30</a:t>
            </a:r>
            <a:r>
              <a:rPr lang="ja-JP" altLang="en-US" sz="800" dirty="0">
                <a:latin typeface="+mn-ea"/>
              </a:rPr>
              <a:t>時点</a:t>
            </a:r>
          </a:p>
        </p:txBody>
      </p:sp>
      <p:sp>
        <p:nvSpPr>
          <p:cNvPr id="14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1834799" y="1474958"/>
            <a:ext cx="639341" cy="556260"/>
          </a:xfrm>
          <a:prstGeom prst="roundRect">
            <a:avLst>
              <a:gd name="adj" fmla="val 13229"/>
            </a:avLst>
          </a:prstGeom>
          <a:pattFill prst="pct60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6/9</a:t>
            </a: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委員協議会</a:t>
            </a:r>
            <a:r>
              <a:rPr kumimoji="1" lang="en-US" altLang="ja-JP" sz="800" dirty="0">
                <a:solidFill>
                  <a:schemeClr val="tx1"/>
                </a:solidFill>
                <a:latin typeface="+mn-ea"/>
              </a:rPr>
              <a:t>  </a:t>
            </a: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執行部からの説明聴取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" name="左右矢印 8"/>
          <p:cNvSpPr/>
          <p:nvPr/>
        </p:nvSpPr>
        <p:spPr>
          <a:xfrm>
            <a:off x="4099869" y="4936912"/>
            <a:ext cx="1196340" cy="484802"/>
          </a:xfrm>
          <a:prstGeom prst="leftRightArrow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</a:rPr>
              <a:t>9/21</a:t>
            </a:r>
            <a:r>
              <a:rPr kumimoji="1" lang="ja-JP" altLang="en-US" sz="800" b="1" dirty="0">
                <a:solidFill>
                  <a:schemeClr val="tx1"/>
                </a:solidFill>
              </a:rPr>
              <a:t>～</a:t>
            </a:r>
            <a:r>
              <a:rPr kumimoji="1" lang="en-US" altLang="ja-JP" sz="800" b="1" dirty="0">
                <a:solidFill>
                  <a:schemeClr val="tx1"/>
                </a:solidFill>
              </a:rPr>
              <a:t>10/20</a:t>
            </a:r>
          </a:p>
          <a:p>
            <a:pPr algn="ctr"/>
            <a:r>
              <a:rPr kumimoji="1" lang="en-US" altLang="ja-JP" sz="800" b="1" dirty="0">
                <a:solidFill>
                  <a:schemeClr val="tx1"/>
                </a:solidFill>
              </a:rPr>
              <a:t>9</a:t>
            </a:r>
            <a:r>
              <a:rPr kumimoji="1" lang="ja-JP" altLang="en-US" sz="800" b="1" dirty="0">
                <a:solidFill>
                  <a:schemeClr val="tx1"/>
                </a:solidFill>
              </a:rPr>
              <a:t>月定例会</a:t>
            </a:r>
            <a:endParaRPr kumimoji="1" lang="en-US" altLang="ja-JP" sz="800" b="1" dirty="0">
              <a:solidFill>
                <a:schemeClr val="tx1"/>
              </a:solidFill>
            </a:endParaRPr>
          </a:p>
        </p:txBody>
      </p:sp>
      <p:sp>
        <p:nvSpPr>
          <p:cNvPr id="23" name="左右矢印 22"/>
          <p:cNvSpPr/>
          <p:nvPr/>
        </p:nvSpPr>
        <p:spPr>
          <a:xfrm>
            <a:off x="5543707" y="4920859"/>
            <a:ext cx="1195887" cy="484802"/>
          </a:xfrm>
          <a:prstGeom prst="leftRightArrow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</a:rPr>
              <a:t>11/20</a:t>
            </a:r>
            <a:r>
              <a:rPr kumimoji="1" lang="ja-JP" altLang="en-US" sz="800" b="1" dirty="0">
                <a:solidFill>
                  <a:schemeClr val="tx1"/>
                </a:solidFill>
              </a:rPr>
              <a:t>～</a:t>
            </a:r>
            <a:r>
              <a:rPr kumimoji="1" lang="en-US" altLang="ja-JP" sz="800" b="1" dirty="0">
                <a:solidFill>
                  <a:schemeClr val="tx1"/>
                </a:solidFill>
              </a:rPr>
              <a:t>12/12</a:t>
            </a:r>
          </a:p>
          <a:p>
            <a:pPr algn="ctr"/>
            <a:r>
              <a:rPr kumimoji="1" lang="en-US" altLang="ja-JP" sz="800" b="1" dirty="0">
                <a:solidFill>
                  <a:schemeClr val="tx1"/>
                </a:solidFill>
              </a:rPr>
              <a:t>11</a:t>
            </a:r>
            <a:r>
              <a:rPr kumimoji="1" lang="ja-JP" altLang="en-US" sz="800" b="1" dirty="0">
                <a:solidFill>
                  <a:schemeClr val="tx1"/>
                </a:solidFill>
              </a:rPr>
              <a:t>月定例会</a:t>
            </a:r>
          </a:p>
        </p:txBody>
      </p:sp>
      <p:sp>
        <p:nvSpPr>
          <p:cNvPr id="24" name="左右矢印 23"/>
          <p:cNvSpPr/>
          <p:nvPr/>
        </p:nvSpPr>
        <p:spPr>
          <a:xfrm>
            <a:off x="7645875" y="4920859"/>
            <a:ext cx="1196340" cy="484802"/>
          </a:xfrm>
          <a:prstGeom prst="leftRightArrow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</a:rPr>
              <a:t>2/21</a:t>
            </a:r>
            <a:r>
              <a:rPr kumimoji="1" lang="ja-JP" altLang="en-US" sz="800" b="1" dirty="0">
                <a:solidFill>
                  <a:schemeClr val="tx1"/>
                </a:solidFill>
              </a:rPr>
              <a:t>～</a:t>
            </a:r>
            <a:r>
              <a:rPr kumimoji="1" lang="en-US" altLang="ja-JP" sz="800" b="1" dirty="0">
                <a:solidFill>
                  <a:schemeClr val="tx1"/>
                </a:solidFill>
              </a:rPr>
              <a:t>3/22</a:t>
            </a:r>
          </a:p>
          <a:p>
            <a:pPr algn="ctr"/>
            <a:r>
              <a:rPr kumimoji="1" lang="en-US" altLang="ja-JP" sz="800" b="1" dirty="0">
                <a:solidFill>
                  <a:schemeClr val="tx1"/>
                </a:solidFill>
              </a:rPr>
              <a:t>2</a:t>
            </a:r>
            <a:r>
              <a:rPr kumimoji="1" lang="ja-JP" altLang="en-US" sz="800" b="1" dirty="0">
                <a:solidFill>
                  <a:schemeClr val="tx1"/>
                </a:solidFill>
              </a:rPr>
              <a:t>月定例会</a:t>
            </a:r>
          </a:p>
        </p:txBody>
      </p:sp>
      <p:sp>
        <p:nvSpPr>
          <p:cNvPr id="10" name="右矢印 9"/>
          <p:cNvSpPr/>
          <p:nvPr/>
        </p:nvSpPr>
        <p:spPr>
          <a:xfrm>
            <a:off x="1826111" y="1037036"/>
            <a:ext cx="3470098" cy="330823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</a:rPr>
              <a:t>課題抽出に向けた調査</a:t>
            </a:r>
          </a:p>
        </p:txBody>
      </p:sp>
      <p:sp>
        <p:nvSpPr>
          <p:cNvPr id="28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2533917" y="1477334"/>
            <a:ext cx="639341" cy="553884"/>
          </a:xfrm>
          <a:prstGeom prst="roundRect">
            <a:avLst>
              <a:gd name="adj" fmla="val 13229"/>
            </a:avLst>
          </a:prstGeom>
          <a:pattFill prst="pct60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7/5</a:t>
            </a: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委員会❶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執行部に対する質問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9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3970220" y="2559284"/>
            <a:ext cx="649617" cy="855430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委員会➋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・参考人招致（説明聴取～質疑）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及び委員間討議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2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4689152" y="5426195"/>
            <a:ext cx="657913" cy="647431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190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本会議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・委員会の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中間報告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（１回目）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3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7538602" y="3671103"/>
            <a:ext cx="657913" cy="547782"/>
          </a:xfrm>
          <a:prstGeom prst="roundRect">
            <a:avLst>
              <a:gd name="adj" fmla="val 13229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  <a:ln w="19050" cmpd="dbl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2/21</a:t>
            </a: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委員長が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議長に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議案を提出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7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7604849" y="6176317"/>
            <a:ext cx="1237365" cy="469124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190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本会議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・討論～採決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0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6121573" y="5422520"/>
            <a:ext cx="657913" cy="663314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190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本会議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・委員会の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中間報告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（２回目）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6" name="右矢印 45"/>
          <p:cNvSpPr/>
          <p:nvPr/>
        </p:nvSpPr>
        <p:spPr>
          <a:xfrm>
            <a:off x="5418243" y="1044995"/>
            <a:ext cx="1382824" cy="330823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50" b="1" dirty="0">
                <a:solidFill>
                  <a:schemeClr val="tx1"/>
                </a:solidFill>
              </a:rPr>
              <a:t>課題対応に向けた調査</a:t>
            </a:r>
          </a:p>
        </p:txBody>
      </p:sp>
      <p:sp>
        <p:nvSpPr>
          <p:cNvPr id="47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5418243" y="2559284"/>
            <a:ext cx="1304605" cy="855430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委員会</a:t>
            </a:r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➎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・素案の提示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・委員間討議（質疑）及び執行部に対する質問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・中間報告の申出を決定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9" name="右矢印 48"/>
          <p:cNvSpPr/>
          <p:nvPr/>
        </p:nvSpPr>
        <p:spPr>
          <a:xfrm>
            <a:off x="6829046" y="1040728"/>
            <a:ext cx="2065394" cy="330823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</a:rPr>
              <a:t>提案に向けた調査～議案の審議</a:t>
            </a:r>
          </a:p>
        </p:txBody>
      </p:sp>
      <p:sp>
        <p:nvSpPr>
          <p:cNvPr id="50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7530072" y="4385367"/>
            <a:ext cx="657913" cy="281862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議運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協議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1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7568378" y="1398447"/>
            <a:ext cx="645859" cy="825382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>
                <a:solidFill>
                  <a:schemeClr val="tx1"/>
                </a:solidFill>
                <a:latin typeface="+mn-ea"/>
              </a:rPr>
              <a:t>委員会</a:t>
            </a:r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➏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・委員間討議（質疑）、執行部に対する質問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3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7538602" y="2574810"/>
            <a:ext cx="657913" cy="565795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委員会➐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・成案、委員長報告を採決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0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7604850" y="5488279"/>
            <a:ext cx="1237365" cy="585347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190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本会議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・議案上程～提出者説明～質疑（なし）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4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8262827" y="4385367"/>
            <a:ext cx="657913" cy="281862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議運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協議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1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4697184" y="3671103"/>
            <a:ext cx="652873" cy="678006"/>
          </a:xfrm>
          <a:prstGeom prst="roundRect">
            <a:avLst>
              <a:gd name="adj" fmla="val 13229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  <a:ln w="19050" cmpd="dbl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委員長が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議長に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中間報告の申出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（１回目）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6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4689152" y="4392975"/>
            <a:ext cx="657913" cy="281862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議運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協議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8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6135477" y="4392975"/>
            <a:ext cx="657913" cy="281862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議運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協議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2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6118908" y="3673621"/>
            <a:ext cx="657913" cy="678006"/>
          </a:xfrm>
          <a:prstGeom prst="roundRect">
            <a:avLst>
              <a:gd name="adj" fmla="val 13229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  <a:ln w="19050" cmpd="dbl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委員長が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議長に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中間報告の申出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（２回目）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5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4687223" y="1436523"/>
            <a:ext cx="657913" cy="549583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委員会❸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・執行部に対する質問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4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4687223" y="2191923"/>
            <a:ext cx="657913" cy="1208505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委員会➍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・知事に対する質問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・中間報告の申出、報告内容一任を決定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39" name="直線コネクタ 38"/>
          <p:cNvCxnSpPr/>
          <p:nvPr/>
        </p:nvCxnSpPr>
        <p:spPr>
          <a:xfrm>
            <a:off x="329710" y="4880654"/>
            <a:ext cx="8617171" cy="142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3433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6350" cmpd="dbl">
          <a:solidFill>
            <a:schemeClr val="tx1"/>
          </a:solidFill>
          <a:prstDash val="solid"/>
        </a:ln>
      </a:spPr>
      <a:bodyPr lIns="36000" tIns="36000" rIns="36000" bIns="36000" rtlCol="0" anchor="ctr"/>
      <a:lstStyle>
        <a:defPPr>
          <a:defRPr kumimoji="1" sz="800" dirty="0" smtClean="0">
            <a:solidFill>
              <a:schemeClr val="tx1"/>
            </a:solidFill>
            <a:latin typeface="+mn-ea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3438</TotalTime>
  <Words>244</Words>
  <Application>Microsoft Office PowerPoint</Application>
  <PresentationFormat>画面に合わせる (4:3)</PresentationFormat>
  <Paragraphs>91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溝口　悟史</dc:creator>
  <cp:lastModifiedBy>ishin11 ishin11</cp:lastModifiedBy>
  <cp:revision>392</cp:revision>
  <cp:lastPrinted>2023-08-30T00:39:58Z</cp:lastPrinted>
  <dcterms:created xsi:type="dcterms:W3CDTF">2021-09-05T03:17:59Z</dcterms:created>
  <dcterms:modified xsi:type="dcterms:W3CDTF">2023-08-30T03:27:35Z</dcterms:modified>
</cp:coreProperties>
</file>