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9144000" cy="6858000" type="screen4x3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632" autoAdjust="0"/>
    <p:restoredTop sz="94195" autoAdjust="0"/>
  </p:normalViewPr>
  <p:slideViewPr>
    <p:cSldViewPr snapToGrid="0">
      <p:cViewPr varScale="1">
        <p:scale>
          <a:sx n="67" d="100"/>
          <a:sy n="67" d="100"/>
        </p:scale>
        <p:origin x="18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919" y="2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/>
          <a:lstStyle>
            <a:lvl1pPr algn="r">
              <a:defRPr sz="1100"/>
            </a:lvl1pPr>
          </a:lstStyle>
          <a:p>
            <a:fld id="{1E1ECA05-C2C7-4F13-893A-0AAE19DEB5A4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2" tIns="45317" rIns="90632" bIns="453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095" y="3241473"/>
            <a:ext cx="7892129" cy="2651917"/>
          </a:xfrm>
          <a:prstGeom prst="rect">
            <a:avLst/>
          </a:prstGeom>
        </p:spPr>
        <p:txBody>
          <a:bodyPr vert="horz" lIns="90632" tIns="45317" rIns="90632" bIns="453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6397954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919" y="6397954"/>
            <a:ext cx="4275095" cy="337810"/>
          </a:xfrm>
          <a:prstGeom prst="rect">
            <a:avLst/>
          </a:prstGeom>
        </p:spPr>
        <p:txBody>
          <a:bodyPr vert="horz" lIns="90632" tIns="45317" rIns="90632" bIns="45317" rtlCol="0" anchor="b"/>
          <a:lstStyle>
            <a:lvl1pPr algn="r">
              <a:defRPr sz="1100"/>
            </a:lvl1pPr>
          </a:lstStyle>
          <a:p>
            <a:fld id="{4E8194F7-DF68-4064-AE04-3E84FC0882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08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17888" y="841375"/>
            <a:ext cx="3030537" cy="22733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194F7-DF68-4064-AE04-3E84FC08828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252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56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16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46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84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39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69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03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7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6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2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586E-A55B-4DE3-AA58-3FD97441A7A8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73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E586E-A55B-4DE3-AA58-3FD97441A7A8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63F5B-6FBF-4642-AD5B-068199AB6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3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48385"/>
              </p:ext>
            </p:extLst>
          </p:nvPr>
        </p:nvGraphicFramePr>
        <p:xfrm>
          <a:off x="321252" y="495350"/>
          <a:ext cx="8625629" cy="6294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49">
                  <a:extLst>
                    <a:ext uri="{9D8B030D-6E8A-4147-A177-3AD203B41FA5}">
                      <a16:colId xmlns:a16="http://schemas.microsoft.com/office/drawing/2014/main" val="1430438360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929041289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2798765580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4222118096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3228948502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2260212156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1507913137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3905586786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3691680090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1032958556"/>
                    </a:ext>
                  </a:extLst>
                </a:gridCol>
                <a:gridCol w="713968">
                  <a:extLst>
                    <a:ext uri="{9D8B030D-6E8A-4147-A177-3AD203B41FA5}">
                      <a16:colId xmlns:a16="http://schemas.microsoft.com/office/drawing/2014/main" val="2560431299"/>
                    </a:ext>
                  </a:extLst>
                </a:gridCol>
              </a:tblGrid>
              <a:tr h="37535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710287"/>
                  </a:ext>
                </a:extLst>
              </a:tr>
              <a:tr h="3246039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特別委員会</a:t>
                      </a:r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466763"/>
                  </a:ext>
                </a:extLst>
              </a:tr>
              <a:tr h="2672714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議会運営委員会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本会議</a:t>
                      </a:r>
                      <a:endParaRPr kumimoji="1" lang="en-US" altLang="ja-JP" sz="1600" b="1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340211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173258" y="113815"/>
            <a:ext cx="36557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今後の委員会のスケジュール（案）</a:t>
            </a:r>
            <a:endParaRPr lang="en-US" altLang="ja-JP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endParaRPr lang="ja-JP" altLang="en-US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048196" y="75268"/>
            <a:ext cx="9243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>
                <a:latin typeface="+mn-ea"/>
              </a:rPr>
              <a:t>R5.11.17</a:t>
            </a:r>
            <a:r>
              <a:rPr lang="ja-JP" altLang="en-US" sz="800" dirty="0">
                <a:latin typeface="+mn-ea"/>
              </a:rPr>
              <a:t>時点</a:t>
            </a:r>
          </a:p>
        </p:txBody>
      </p:sp>
      <p:sp>
        <p:nvSpPr>
          <p:cNvPr id="14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1829273" y="1276737"/>
            <a:ext cx="639341" cy="556260"/>
          </a:xfrm>
          <a:prstGeom prst="roundRect">
            <a:avLst>
              <a:gd name="adj" fmla="val 13229"/>
            </a:avLst>
          </a:prstGeom>
          <a:pattFill prst="pct6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6/9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委員協議会</a:t>
            </a:r>
            <a:r>
              <a:rPr kumimoji="1" lang="en-US" altLang="ja-JP" sz="800" dirty="0">
                <a:solidFill>
                  <a:schemeClr val="tx1"/>
                </a:solidFill>
                <a:latin typeface="+mn-ea"/>
              </a:rPr>
              <a:t>  </a:t>
            </a: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執行部からの説明聴取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左右矢印 8"/>
          <p:cNvSpPr/>
          <p:nvPr/>
        </p:nvSpPr>
        <p:spPr>
          <a:xfrm>
            <a:off x="4107969" y="5424574"/>
            <a:ext cx="1196340" cy="484802"/>
          </a:xfrm>
          <a:prstGeom prst="leftRightArrow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</a:rPr>
              <a:t>9/21</a:t>
            </a:r>
            <a:r>
              <a:rPr kumimoji="1" lang="ja-JP" altLang="en-US" sz="800" b="1" dirty="0">
                <a:solidFill>
                  <a:schemeClr val="tx1"/>
                </a:solidFill>
              </a:rPr>
              <a:t>～</a:t>
            </a:r>
            <a:r>
              <a:rPr kumimoji="1" lang="en-US" altLang="ja-JP" sz="800" b="1" dirty="0">
                <a:solidFill>
                  <a:schemeClr val="tx1"/>
                </a:solidFill>
              </a:rPr>
              <a:t>10/20</a:t>
            </a:r>
          </a:p>
          <a:p>
            <a:pPr algn="ctr"/>
            <a:r>
              <a:rPr kumimoji="1" lang="en-US" altLang="ja-JP" sz="800" b="1" dirty="0">
                <a:solidFill>
                  <a:schemeClr val="tx1"/>
                </a:solidFill>
              </a:rPr>
              <a:t>9</a:t>
            </a:r>
            <a:r>
              <a:rPr kumimoji="1" lang="ja-JP" altLang="en-US" sz="800" b="1" dirty="0">
                <a:solidFill>
                  <a:schemeClr val="tx1"/>
                </a:solidFill>
              </a:rPr>
              <a:t>月定例会</a:t>
            </a:r>
            <a:endParaRPr kumimoji="1" lang="en-US" altLang="ja-JP" sz="800" b="1" dirty="0">
              <a:solidFill>
                <a:schemeClr val="tx1"/>
              </a:solidFill>
            </a:endParaRPr>
          </a:p>
        </p:txBody>
      </p:sp>
      <p:sp>
        <p:nvSpPr>
          <p:cNvPr id="23" name="左右矢印 22"/>
          <p:cNvSpPr/>
          <p:nvPr/>
        </p:nvSpPr>
        <p:spPr>
          <a:xfrm>
            <a:off x="5536351" y="5419327"/>
            <a:ext cx="1195887" cy="484802"/>
          </a:xfrm>
          <a:prstGeom prst="leftRightArrow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</a:rPr>
              <a:t>11/20</a:t>
            </a:r>
            <a:r>
              <a:rPr kumimoji="1" lang="ja-JP" altLang="en-US" sz="800" b="1" dirty="0">
                <a:solidFill>
                  <a:schemeClr val="tx1"/>
                </a:solidFill>
              </a:rPr>
              <a:t>～</a:t>
            </a:r>
            <a:r>
              <a:rPr kumimoji="1" lang="en-US" altLang="ja-JP" sz="800" b="1" dirty="0">
                <a:solidFill>
                  <a:schemeClr val="tx1"/>
                </a:solidFill>
              </a:rPr>
              <a:t>12/12</a:t>
            </a:r>
          </a:p>
          <a:p>
            <a:pPr algn="ctr"/>
            <a:r>
              <a:rPr kumimoji="1" lang="en-US" altLang="ja-JP" sz="800" b="1" dirty="0">
                <a:solidFill>
                  <a:schemeClr val="tx1"/>
                </a:solidFill>
              </a:rPr>
              <a:t>11</a:t>
            </a:r>
            <a:r>
              <a:rPr kumimoji="1" lang="ja-JP" altLang="en-US" sz="800" b="1" dirty="0">
                <a:solidFill>
                  <a:schemeClr val="tx1"/>
                </a:solidFill>
              </a:rPr>
              <a:t>月定例会</a:t>
            </a:r>
          </a:p>
        </p:txBody>
      </p:sp>
      <p:sp>
        <p:nvSpPr>
          <p:cNvPr id="24" name="左右矢印 23"/>
          <p:cNvSpPr/>
          <p:nvPr/>
        </p:nvSpPr>
        <p:spPr>
          <a:xfrm>
            <a:off x="7616067" y="5415433"/>
            <a:ext cx="1196340" cy="484802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</a:rPr>
              <a:t>2/21</a:t>
            </a:r>
            <a:r>
              <a:rPr kumimoji="1" lang="ja-JP" altLang="en-US" sz="800" b="1" dirty="0">
                <a:solidFill>
                  <a:schemeClr val="tx1"/>
                </a:solidFill>
              </a:rPr>
              <a:t>～</a:t>
            </a:r>
            <a:r>
              <a:rPr kumimoji="1" lang="en-US" altLang="ja-JP" sz="800" b="1" dirty="0">
                <a:solidFill>
                  <a:schemeClr val="tx1"/>
                </a:solidFill>
              </a:rPr>
              <a:t>3/22</a:t>
            </a:r>
          </a:p>
          <a:p>
            <a:pPr algn="ctr"/>
            <a:r>
              <a:rPr kumimoji="1" lang="en-US" altLang="ja-JP" sz="800" b="1" dirty="0">
                <a:solidFill>
                  <a:schemeClr val="tx1"/>
                </a:solidFill>
              </a:rPr>
              <a:t>2</a:t>
            </a:r>
            <a:r>
              <a:rPr kumimoji="1" lang="ja-JP" altLang="en-US" sz="800" b="1" dirty="0">
                <a:solidFill>
                  <a:schemeClr val="tx1"/>
                </a:solidFill>
              </a:rPr>
              <a:t>月定例会</a:t>
            </a:r>
          </a:p>
        </p:txBody>
      </p:sp>
      <p:sp>
        <p:nvSpPr>
          <p:cNvPr id="10" name="右矢印 9"/>
          <p:cNvSpPr/>
          <p:nvPr/>
        </p:nvSpPr>
        <p:spPr>
          <a:xfrm>
            <a:off x="1826111" y="899876"/>
            <a:ext cx="3470098" cy="330823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</a:rPr>
              <a:t>課題抽出に向けた調査</a:t>
            </a:r>
          </a:p>
        </p:txBody>
      </p:sp>
      <p:sp>
        <p:nvSpPr>
          <p:cNvPr id="28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2542119" y="1279113"/>
            <a:ext cx="639341" cy="553884"/>
          </a:xfrm>
          <a:prstGeom prst="roundRect">
            <a:avLst>
              <a:gd name="adj" fmla="val 13229"/>
            </a:avLst>
          </a:prstGeom>
          <a:pattFill prst="pct6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7/5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委員会❶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執行部に対する質問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9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3959293" y="1261213"/>
            <a:ext cx="670203" cy="970266"/>
          </a:xfrm>
          <a:prstGeom prst="roundRect">
            <a:avLst>
              <a:gd name="adj" fmla="val 13229"/>
            </a:avLst>
          </a:prstGeom>
          <a:solidFill>
            <a:schemeClr val="bg2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9/14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委員会➋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参考人招致（野村證券株式会社）</a:t>
            </a:r>
            <a:r>
              <a:rPr kumimoji="1" lang="ja-JP" altLang="en-US" sz="800" strike="sngStrike" dirty="0">
                <a:solidFill>
                  <a:srgbClr val="FF0000"/>
                </a:solidFill>
                <a:latin typeface="+mn-ea"/>
              </a:rPr>
              <a:t>及び委員間討議</a:t>
            </a:r>
            <a:endParaRPr kumimoji="1" lang="en-US" altLang="ja-JP" sz="800" strike="sngStrike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2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4672859" y="6067315"/>
            <a:ext cx="657913" cy="647431"/>
          </a:xfrm>
          <a:prstGeom prst="roundRect">
            <a:avLst>
              <a:gd name="adj" fmla="val 13229"/>
            </a:avLst>
          </a:prstGeom>
          <a:solidFill>
            <a:schemeClr val="bg2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10/20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・委員会の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中間報告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（１回目）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3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546965" y="4507225"/>
            <a:ext cx="657913" cy="547782"/>
          </a:xfrm>
          <a:prstGeom prst="roundRect">
            <a:avLst>
              <a:gd name="adj" fmla="val 1322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  <a:ln w="19050" cmpd="dbl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2/21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委員長が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議長に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議案を提出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7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8292183" y="6388873"/>
            <a:ext cx="550031" cy="393859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rgbClr val="FF0000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+mn-ea"/>
              </a:rPr>
              <a:t>・討論～採決</a:t>
            </a:r>
            <a:endParaRPr kumimoji="1" lang="en-US" altLang="ja-JP" sz="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0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6105759" y="6051977"/>
            <a:ext cx="657913" cy="663314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strike="sngStrike" dirty="0">
                <a:solidFill>
                  <a:srgbClr val="FF0000"/>
                </a:solidFill>
                <a:latin typeface="+mn-ea"/>
              </a:rPr>
              <a:t>本会議</a:t>
            </a:r>
            <a:endParaRPr kumimoji="1" lang="en-US" altLang="ja-JP" sz="800" b="1" strike="sngStrike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strike="sngStrike" dirty="0">
                <a:solidFill>
                  <a:srgbClr val="FF0000"/>
                </a:solidFill>
                <a:latin typeface="+mn-ea"/>
              </a:rPr>
              <a:t>・委員会の</a:t>
            </a:r>
            <a:endParaRPr kumimoji="1" lang="en-US" altLang="ja-JP" sz="800" strike="sngStrike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strike="sngStrike" dirty="0">
                <a:solidFill>
                  <a:srgbClr val="FF0000"/>
                </a:solidFill>
                <a:latin typeface="+mn-ea"/>
              </a:rPr>
              <a:t>中間報告</a:t>
            </a:r>
            <a:endParaRPr kumimoji="1" lang="en-US" altLang="ja-JP" sz="800" strike="sngStrike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strike="sngStrike" dirty="0">
                <a:solidFill>
                  <a:srgbClr val="FF0000"/>
                </a:solidFill>
                <a:latin typeface="+mn-ea"/>
              </a:rPr>
              <a:t>（２回目）</a:t>
            </a:r>
            <a:endParaRPr kumimoji="1" lang="en-US" altLang="ja-JP" sz="800" strike="sngStrike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6" name="右矢印 45"/>
          <p:cNvSpPr/>
          <p:nvPr/>
        </p:nvSpPr>
        <p:spPr>
          <a:xfrm>
            <a:off x="5418242" y="930205"/>
            <a:ext cx="2068259" cy="33082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50" b="1" dirty="0">
                <a:solidFill>
                  <a:schemeClr val="tx1"/>
                </a:solidFill>
              </a:rPr>
              <a:t>課題対応に向けた調査</a:t>
            </a:r>
          </a:p>
        </p:txBody>
      </p:sp>
      <p:sp>
        <p:nvSpPr>
          <p:cNvPr id="47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5410496" y="3470819"/>
            <a:ext cx="1304605" cy="635778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委員会●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+mn-ea"/>
              </a:rPr>
              <a:t>・素案の提示</a:t>
            </a:r>
            <a:endParaRPr kumimoji="1" lang="en-US" altLang="ja-JP" sz="8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+mn-ea"/>
              </a:rPr>
              <a:t>・委員間討議（質疑）及び執行部に対する質問</a:t>
            </a:r>
            <a:endParaRPr kumimoji="1" lang="en-US" altLang="ja-JP" sz="8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strike="sngStrike" dirty="0">
                <a:solidFill>
                  <a:srgbClr val="FF0000"/>
                </a:solidFill>
                <a:latin typeface="+mn-ea"/>
              </a:rPr>
              <a:t>・中間報告の申出を決定</a:t>
            </a:r>
            <a:endParaRPr kumimoji="1" lang="en-US" altLang="ja-JP" sz="800" strike="sngStrike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9" name="右矢印 48"/>
          <p:cNvSpPr/>
          <p:nvPr/>
        </p:nvSpPr>
        <p:spPr>
          <a:xfrm>
            <a:off x="7562783" y="874033"/>
            <a:ext cx="1347726" cy="51452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chemeClr val="tx1"/>
                </a:solidFill>
              </a:rPr>
              <a:t>提案に向けた調査～議案の審議</a:t>
            </a:r>
          </a:p>
        </p:txBody>
      </p:sp>
      <p:sp>
        <p:nvSpPr>
          <p:cNvPr id="50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565618" y="5086521"/>
            <a:ext cx="657913" cy="28186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議運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協議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1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568378" y="2139341"/>
            <a:ext cx="645859" cy="82538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strike="sngStrike" dirty="0">
                <a:solidFill>
                  <a:srgbClr val="FF0000"/>
                </a:solidFill>
                <a:latin typeface="+mn-ea"/>
              </a:rPr>
              <a:t>委員会●</a:t>
            </a:r>
            <a:endParaRPr kumimoji="1" lang="en-US" altLang="ja-JP" sz="800" b="1" strike="sngStrike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strike="sngStrike" dirty="0">
                <a:solidFill>
                  <a:srgbClr val="FF0000"/>
                </a:solidFill>
                <a:latin typeface="+mn-ea"/>
              </a:rPr>
              <a:t>・委員間討議（質疑）、執行部に対する質問</a:t>
            </a:r>
            <a:endParaRPr kumimoji="1" lang="en-US" altLang="ja-JP" sz="800" strike="sngStrike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3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546965" y="3167765"/>
            <a:ext cx="657913" cy="565795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委員会●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・成案、委員長報告を採決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0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7586196" y="5902821"/>
            <a:ext cx="1237365" cy="459829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190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本会議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・議案上程～提出者説明～質疑（なし）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4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8256249" y="5086521"/>
            <a:ext cx="657913" cy="28186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議運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協議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1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4674715" y="4165232"/>
            <a:ext cx="666383" cy="909310"/>
          </a:xfrm>
          <a:prstGeom prst="roundRect">
            <a:avLst>
              <a:gd name="adj" fmla="val 13229"/>
            </a:avLst>
          </a:prstGeom>
          <a:solidFill>
            <a:schemeClr val="bg2"/>
          </a:solidFill>
          <a:ln w="19050" cmpd="dbl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10/19 14:00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委員長が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議長に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中間報告の申出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（１回目）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6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4689506" y="5086521"/>
            <a:ext cx="657913" cy="281862"/>
          </a:xfrm>
          <a:prstGeom prst="roundRect">
            <a:avLst>
              <a:gd name="adj" fmla="val 13229"/>
            </a:avLst>
          </a:prstGeom>
          <a:solidFill>
            <a:schemeClr val="bg2"/>
          </a:solidFill>
          <a:ln w="6350"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10/20 </a:t>
            </a:r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議運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協議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8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6117536" y="5090298"/>
            <a:ext cx="657913" cy="28186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strike="sngStrike" dirty="0">
                <a:solidFill>
                  <a:srgbClr val="FF0000"/>
                </a:solidFill>
                <a:latin typeface="+mn-ea"/>
              </a:rPr>
              <a:t>議運</a:t>
            </a:r>
            <a:endParaRPr kumimoji="1" lang="en-US" altLang="ja-JP" sz="800" strike="sngStrike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strike="sngStrike" dirty="0">
                <a:solidFill>
                  <a:srgbClr val="FF0000"/>
                </a:solidFill>
                <a:latin typeface="+mn-ea"/>
              </a:rPr>
              <a:t>協議</a:t>
            </a:r>
            <a:endParaRPr kumimoji="1" lang="en-US" altLang="ja-JP" sz="800" strike="sngStrike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2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6108579" y="4396535"/>
            <a:ext cx="657913" cy="678006"/>
          </a:xfrm>
          <a:prstGeom prst="roundRect">
            <a:avLst>
              <a:gd name="adj" fmla="val 1322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  <a:ln w="19050" cmpd="dbl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strike="sngStrike" dirty="0">
                <a:solidFill>
                  <a:srgbClr val="FF0000"/>
                </a:solidFill>
                <a:latin typeface="+mn-ea"/>
              </a:rPr>
              <a:t>委員長が</a:t>
            </a:r>
            <a:endParaRPr kumimoji="1" lang="en-US" altLang="ja-JP" sz="800" b="1" strike="sngStrike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b="1" strike="sngStrike" dirty="0">
                <a:solidFill>
                  <a:srgbClr val="FF0000"/>
                </a:solidFill>
                <a:latin typeface="+mn-ea"/>
              </a:rPr>
              <a:t>議長に</a:t>
            </a:r>
            <a:endParaRPr kumimoji="1" lang="en-US" altLang="ja-JP" sz="800" b="1" strike="sngStrike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strike="sngStrike" dirty="0">
                <a:solidFill>
                  <a:srgbClr val="FF0000"/>
                </a:solidFill>
                <a:latin typeface="+mn-ea"/>
              </a:rPr>
              <a:t>中間報告の申出</a:t>
            </a:r>
            <a:endParaRPr kumimoji="1" lang="en-US" altLang="ja-JP" sz="800" strike="sngStrike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strike="sngStrike" dirty="0">
                <a:solidFill>
                  <a:srgbClr val="FF0000"/>
                </a:solidFill>
                <a:latin typeface="+mn-ea"/>
              </a:rPr>
              <a:t>（２回目）</a:t>
            </a:r>
            <a:endParaRPr kumimoji="1" lang="en-US" altLang="ja-JP" sz="800" strike="sngStrike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5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4689152" y="2057400"/>
            <a:ext cx="628598" cy="411788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委員会●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執行部に対する質問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4" name="角丸四角形 15">
            <a:extLst>
              <a:ext uri="{FF2B5EF4-FFF2-40B4-BE49-F238E27FC236}">
                <a16:creationId xmlns:a16="http://schemas.microsoft.com/office/drawing/2014/main" id="{2B0DA316-3524-6759-80D8-9C764C12D7EF}"/>
              </a:ext>
            </a:extLst>
          </p:cNvPr>
          <p:cNvSpPr/>
          <p:nvPr/>
        </p:nvSpPr>
        <p:spPr>
          <a:xfrm>
            <a:off x="4678680" y="2483641"/>
            <a:ext cx="625629" cy="435214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委員会●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知事に対する質問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321252" y="5399897"/>
            <a:ext cx="8617171" cy="142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4DC67388-7C90-01F1-403E-0ADE49CD9302}"/>
              </a:ext>
            </a:extLst>
          </p:cNvPr>
          <p:cNvCxnSpPr>
            <a:cxnSpLocks/>
          </p:cNvCxnSpPr>
          <p:nvPr/>
        </p:nvCxnSpPr>
        <p:spPr>
          <a:xfrm>
            <a:off x="5368020" y="495350"/>
            <a:ext cx="0" cy="629410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D7F3394-DDF2-4BF8-E48D-7B9D6C4050E8}"/>
              </a:ext>
            </a:extLst>
          </p:cNvPr>
          <p:cNvCxnSpPr>
            <a:cxnSpLocks/>
          </p:cNvCxnSpPr>
          <p:nvPr/>
        </p:nvCxnSpPr>
        <p:spPr>
          <a:xfrm>
            <a:off x="7512210" y="500173"/>
            <a:ext cx="0" cy="62892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角丸四角形 15">
            <a:extLst>
              <a:ext uri="{FF2B5EF4-FFF2-40B4-BE49-F238E27FC236}">
                <a16:creationId xmlns:a16="http://schemas.microsoft.com/office/drawing/2014/main" id="{55345D4F-F0F3-1283-20AE-33B56F94B990}"/>
              </a:ext>
            </a:extLst>
          </p:cNvPr>
          <p:cNvSpPr/>
          <p:nvPr/>
        </p:nvSpPr>
        <p:spPr>
          <a:xfrm>
            <a:off x="6105124" y="3036082"/>
            <a:ext cx="1330166" cy="312730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rgbClr val="FF0000"/>
                </a:solidFill>
                <a:latin typeface="+mn-ea"/>
              </a:rPr>
              <a:t>委員会●（必要に応じて）</a:t>
            </a:r>
            <a:endParaRPr kumimoji="1" lang="en-US" altLang="ja-JP" sz="800" b="1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+mn-ea"/>
              </a:rPr>
              <a:t>執行部、知事に対する質問</a:t>
            </a:r>
            <a:endParaRPr kumimoji="1" lang="en-US" altLang="ja-JP" sz="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0" name="角丸四角形 15">
            <a:extLst>
              <a:ext uri="{FF2B5EF4-FFF2-40B4-BE49-F238E27FC236}">
                <a16:creationId xmlns:a16="http://schemas.microsoft.com/office/drawing/2014/main" id="{2A5CEE4F-3AC0-BB74-E350-F5669BE2D77A}"/>
              </a:ext>
            </a:extLst>
          </p:cNvPr>
          <p:cNvSpPr/>
          <p:nvPr/>
        </p:nvSpPr>
        <p:spPr>
          <a:xfrm>
            <a:off x="7578494" y="1313322"/>
            <a:ext cx="1271486" cy="656207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rgbClr val="FF0000"/>
                </a:solidFill>
                <a:latin typeface="+mn-ea"/>
              </a:rPr>
              <a:t>委員会●</a:t>
            </a:r>
            <a:endParaRPr kumimoji="1" lang="en-US" altLang="ja-JP" sz="8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+mn-ea"/>
              </a:rPr>
              <a:t>・素案の提示</a:t>
            </a:r>
            <a:endParaRPr kumimoji="1" lang="en-US" altLang="ja-JP" sz="8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+mn-ea"/>
              </a:rPr>
              <a:t>・委員間討議（質疑）及び執行部に対する質問</a:t>
            </a:r>
            <a:endParaRPr kumimoji="1" lang="en-US" altLang="ja-JP" sz="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6" name="角丸四角形 15">
            <a:extLst>
              <a:ext uri="{FF2B5EF4-FFF2-40B4-BE49-F238E27FC236}">
                <a16:creationId xmlns:a16="http://schemas.microsoft.com/office/drawing/2014/main" id="{41F62D9E-703F-17CC-3F3E-26CCC1C74848}"/>
              </a:ext>
            </a:extLst>
          </p:cNvPr>
          <p:cNvSpPr/>
          <p:nvPr/>
        </p:nvSpPr>
        <p:spPr>
          <a:xfrm>
            <a:off x="3959564" y="2304032"/>
            <a:ext cx="670203" cy="970266"/>
          </a:xfrm>
          <a:prstGeom prst="roundRect">
            <a:avLst>
              <a:gd name="adj" fmla="val 13229"/>
            </a:avLst>
          </a:prstGeom>
          <a:solidFill>
            <a:schemeClr val="bg2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9/21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委員会➌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参考人招致（泉佐野市長、太子町長）</a:t>
            </a:r>
            <a:r>
              <a:rPr kumimoji="1" lang="ja-JP" altLang="en-US" sz="800" strike="sngStrike" dirty="0">
                <a:solidFill>
                  <a:srgbClr val="FF0000"/>
                </a:solidFill>
                <a:latin typeface="+mn-ea"/>
              </a:rPr>
              <a:t>及び委員間討議</a:t>
            </a:r>
            <a:endParaRPr kumimoji="1" lang="en-US" altLang="ja-JP" sz="800" strike="sngStrike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2" name="角丸四角形 15">
            <a:extLst>
              <a:ext uri="{FF2B5EF4-FFF2-40B4-BE49-F238E27FC236}">
                <a16:creationId xmlns:a16="http://schemas.microsoft.com/office/drawing/2014/main" id="{93360FBB-E6D5-D22E-7A9F-7E3CA39D8475}"/>
              </a:ext>
            </a:extLst>
          </p:cNvPr>
          <p:cNvSpPr/>
          <p:nvPr/>
        </p:nvSpPr>
        <p:spPr>
          <a:xfrm>
            <a:off x="4666389" y="1264967"/>
            <a:ext cx="670203" cy="774665"/>
          </a:xfrm>
          <a:prstGeom prst="roundRect">
            <a:avLst>
              <a:gd name="adj" fmla="val 13229"/>
            </a:avLst>
          </a:prstGeom>
          <a:solidFill>
            <a:schemeClr val="bg2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10/6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委員会➍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参考人招致（大阪経済大学）及び委員間討議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3" name="角丸四角形 15">
            <a:extLst>
              <a:ext uri="{FF2B5EF4-FFF2-40B4-BE49-F238E27FC236}">
                <a16:creationId xmlns:a16="http://schemas.microsoft.com/office/drawing/2014/main" id="{DD684AD5-02B7-D44B-46D2-8868A781544E}"/>
              </a:ext>
            </a:extLst>
          </p:cNvPr>
          <p:cNvSpPr/>
          <p:nvPr/>
        </p:nvSpPr>
        <p:spPr>
          <a:xfrm>
            <a:off x="4666623" y="2939458"/>
            <a:ext cx="670203" cy="515225"/>
          </a:xfrm>
          <a:prstGeom prst="roundRect">
            <a:avLst>
              <a:gd name="adj" fmla="val 13229"/>
            </a:avLst>
          </a:prstGeom>
          <a:solidFill>
            <a:schemeClr val="bg2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10/16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委員会❺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中間報告の申出を決議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5" name="角丸四角形 15">
            <a:extLst>
              <a:ext uri="{FF2B5EF4-FFF2-40B4-BE49-F238E27FC236}">
                <a16:creationId xmlns:a16="http://schemas.microsoft.com/office/drawing/2014/main" id="{89C303A7-4F67-BA9F-232A-618200A07B42}"/>
              </a:ext>
            </a:extLst>
          </p:cNvPr>
          <p:cNvSpPr/>
          <p:nvPr/>
        </p:nvSpPr>
        <p:spPr>
          <a:xfrm>
            <a:off x="4679061" y="3500335"/>
            <a:ext cx="670203" cy="511970"/>
          </a:xfrm>
          <a:prstGeom prst="roundRect">
            <a:avLst>
              <a:gd name="adj" fmla="val 13229"/>
            </a:avLst>
          </a:prstGeom>
          <a:solidFill>
            <a:schemeClr val="bg2"/>
          </a:solidFill>
          <a:ln w="635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800" b="1" dirty="0">
                <a:solidFill>
                  <a:schemeClr val="tx1"/>
                </a:solidFill>
                <a:latin typeface="+mn-ea"/>
              </a:rPr>
              <a:t>10/18</a:t>
            </a:r>
          </a:p>
          <a:p>
            <a:r>
              <a:rPr kumimoji="1" lang="ja-JP" altLang="en-US" sz="800" b="1" dirty="0">
                <a:solidFill>
                  <a:schemeClr val="tx1"/>
                </a:solidFill>
                <a:latin typeface="+mn-ea"/>
              </a:rPr>
              <a:t>委員会❻</a:t>
            </a:r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中間報告の内容を決議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F1166050-BA0F-BC0E-A7D5-97B046B13AFB}"/>
              </a:ext>
            </a:extLst>
          </p:cNvPr>
          <p:cNvGrpSpPr/>
          <p:nvPr/>
        </p:nvGrpSpPr>
        <p:grpSpPr>
          <a:xfrm>
            <a:off x="6801602" y="1523420"/>
            <a:ext cx="872691" cy="2330673"/>
            <a:chOff x="6078992" y="1495513"/>
            <a:chExt cx="1058825" cy="2028997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AB135FBA-61B7-E73C-1C0A-E5A0677E5DCC}"/>
                </a:ext>
              </a:extLst>
            </p:cNvPr>
            <p:cNvGrpSpPr/>
            <p:nvPr/>
          </p:nvGrpSpPr>
          <p:grpSpPr>
            <a:xfrm>
              <a:off x="6078992" y="1495513"/>
              <a:ext cx="1058825" cy="2028997"/>
              <a:chOff x="6078992" y="1495513"/>
              <a:chExt cx="1058825" cy="2028997"/>
            </a:xfrm>
            <a:solidFill>
              <a:srgbClr val="FF0000"/>
            </a:solidFill>
          </p:grpSpPr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5ADA6426-EB19-5679-9E8A-24C7187C334A}"/>
                  </a:ext>
                </a:extLst>
              </p:cNvPr>
              <p:cNvGrpSpPr/>
              <p:nvPr/>
            </p:nvGrpSpPr>
            <p:grpSpPr>
              <a:xfrm>
                <a:off x="6078992" y="1565345"/>
                <a:ext cx="927828" cy="1959165"/>
                <a:chOff x="6064399" y="3353462"/>
                <a:chExt cx="1107482" cy="1408643"/>
              </a:xfrm>
              <a:grpFill/>
            </p:grpSpPr>
            <p:sp>
              <p:nvSpPr>
                <p:cNvPr id="2" name="正方形/長方形 1">
                  <a:extLst>
                    <a:ext uri="{FF2B5EF4-FFF2-40B4-BE49-F238E27FC236}">
                      <a16:creationId xmlns:a16="http://schemas.microsoft.com/office/drawing/2014/main" id="{07D7F821-A76B-CD88-59A6-CECFDFC8B0D8}"/>
                    </a:ext>
                  </a:extLst>
                </p:cNvPr>
                <p:cNvSpPr/>
                <p:nvPr/>
              </p:nvSpPr>
              <p:spPr>
                <a:xfrm>
                  <a:off x="6064399" y="4713611"/>
                  <a:ext cx="1062711" cy="48493"/>
                </a:xfrm>
                <a:prstGeom prst="rect">
                  <a:avLst/>
                </a:prstGeom>
                <a:grpFill/>
                <a:ln w="6350" cmpd="dbl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algn="ctr"/>
                  <a:endParaRPr kumimoji="1" lang="ja-JP" altLang="en-US" sz="800" dirty="0">
                    <a:solidFill>
                      <a:schemeClr val="tx1"/>
                    </a:solidFill>
                    <a:latin typeface="+mn-ea"/>
                  </a:endParaRPr>
                </a:p>
              </p:txBody>
            </p:sp>
            <p:sp>
              <p:nvSpPr>
                <p:cNvPr id="3" name="正方形/長方形 2">
                  <a:extLst>
                    <a:ext uri="{FF2B5EF4-FFF2-40B4-BE49-F238E27FC236}">
                      <a16:creationId xmlns:a16="http://schemas.microsoft.com/office/drawing/2014/main" id="{2855C3DF-F9E9-1CEC-1778-5532CC752BA2}"/>
                    </a:ext>
                  </a:extLst>
                </p:cNvPr>
                <p:cNvSpPr/>
                <p:nvPr/>
              </p:nvSpPr>
              <p:spPr>
                <a:xfrm rot="5400000">
                  <a:off x="6419261" y="4009485"/>
                  <a:ext cx="1408643" cy="96597"/>
                </a:xfrm>
                <a:prstGeom prst="rect">
                  <a:avLst/>
                </a:prstGeom>
                <a:grpFill/>
                <a:ln w="6350" cmpd="dbl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algn="ctr"/>
                  <a:endParaRPr kumimoji="1" lang="ja-JP" altLang="en-US" sz="800" dirty="0">
                    <a:solidFill>
                      <a:schemeClr val="tx1"/>
                    </a:solidFill>
                    <a:latin typeface="+mn-ea"/>
                  </a:endParaRPr>
                </a:p>
              </p:txBody>
            </p:sp>
          </p:grpSp>
          <p:sp>
            <p:nvSpPr>
              <p:cNvPr id="5" name="矢印: 右 4">
                <a:extLst>
                  <a:ext uri="{FF2B5EF4-FFF2-40B4-BE49-F238E27FC236}">
                    <a16:creationId xmlns:a16="http://schemas.microsoft.com/office/drawing/2014/main" id="{3653256B-291D-FF3E-879B-DBBC854ABE7E}"/>
                  </a:ext>
                </a:extLst>
              </p:cNvPr>
              <p:cNvSpPr/>
              <p:nvPr/>
            </p:nvSpPr>
            <p:spPr>
              <a:xfrm>
                <a:off x="6926421" y="1495513"/>
                <a:ext cx="211396" cy="153921"/>
              </a:xfrm>
              <a:prstGeom prst="rightArrow">
                <a:avLst/>
              </a:prstGeom>
              <a:grpFill/>
              <a:ln w="6350" cmpd="dbl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endParaRPr kumimoji="1" lang="ja-JP" altLang="en-US" sz="80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7C0735BB-F826-3BDF-2D32-0C4130968ECF}"/>
                </a:ext>
              </a:extLst>
            </p:cNvPr>
            <p:cNvSpPr/>
            <p:nvPr/>
          </p:nvSpPr>
          <p:spPr>
            <a:xfrm rot="5400000">
              <a:off x="6679596" y="1829969"/>
              <a:ext cx="575923" cy="78527"/>
            </a:xfrm>
            <a:prstGeom prst="rect">
              <a:avLst/>
            </a:prstGeom>
            <a:solidFill>
              <a:srgbClr val="FF0000"/>
            </a:solidFill>
            <a:ln w="6350" cmpd="dbl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 sz="8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EC1DEAE0-4F68-2BE7-20E8-FF46B0AF9B7F}"/>
                </a:ext>
              </a:extLst>
            </p:cNvPr>
            <p:cNvSpPr/>
            <p:nvPr/>
          </p:nvSpPr>
          <p:spPr>
            <a:xfrm rot="5400000">
              <a:off x="6885228" y="3456530"/>
              <a:ext cx="50262" cy="80932"/>
            </a:xfrm>
            <a:prstGeom prst="rect">
              <a:avLst/>
            </a:prstGeom>
            <a:solidFill>
              <a:srgbClr val="FF0000"/>
            </a:solidFill>
            <a:ln w="6350" cmpd="dbl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 sz="8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2" name="角丸四角形 15">
            <a:extLst>
              <a:ext uri="{FF2B5EF4-FFF2-40B4-BE49-F238E27FC236}">
                <a16:creationId xmlns:a16="http://schemas.microsoft.com/office/drawing/2014/main" id="{2807C388-450A-2160-94DC-32D92FCD63F7}"/>
              </a:ext>
            </a:extLst>
          </p:cNvPr>
          <p:cNvSpPr/>
          <p:nvPr/>
        </p:nvSpPr>
        <p:spPr>
          <a:xfrm>
            <a:off x="5401224" y="1310810"/>
            <a:ext cx="627566" cy="494682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rgbClr val="FF0000"/>
                </a:solidFill>
                <a:latin typeface="+mn-ea"/>
              </a:rPr>
              <a:t>委員会●</a:t>
            </a:r>
            <a:endParaRPr kumimoji="1" lang="en-US" altLang="ja-JP" sz="800" b="1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+mn-ea"/>
              </a:rPr>
              <a:t>今後の対応に関する意見出し</a:t>
            </a:r>
            <a:endParaRPr kumimoji="1" lang="en-US" altLang="ja-JP" sz="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3" name="角丸四角形 15">
            <a:extLst>
              <a:ext uri="{FF2B5EF4-FFF2-40B4-BE49-F238E27FC236}">
                <a16:creationId xmlns:a16="http://schemas.microsoft.com/office/drawing/2014/main" id="{AA9EEAD9-2C3A-36F9-B42D-BF42CC5C185C}"/>
              </a:ext>
            </a:extLst>
          </p:cNvPr>
          <p:cNvSpPr/>
          <p:nvPr/>
        </p:nvSpPr>
        <p:spPr>
          <a:xfrm>
            <a:off x="6102775" y="1293164"/>
            <a:ext cx="677651" cy="521247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rgbClr val="FF0000"/>
                </a:solidFill>
                <a:latin typeface="+mn-ea"/>
              </a:rPr>
              <a:t>委員会●</a:t>
            </a:r>
            <a:endParaRPr kumimoji="1" lang="en-US" altLang="ja-JP" sz="800" b="1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+mn-ea"/>
              </a:rPr>
              <a:t>特別委員会としての対応案検討</a:t>
            </a:r>
            <a:endParaRPr kumimoji="1" lang="en-US" altLang="ja-JP" sz="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5" name="角丸四角形 15">
            <a:extLst>
              <a:ext uri="{FF2B5EF4-FFF2-40B4-BE49-F238E27FC236}">
                <a16:creationId xmlns:a16="http://schemas.microsoft.com/office/drawing/2014/main" id="{B210C845-F62A-5616-BF02-9E66931F6853}"/>
              </a:ext>
            </a:extLst>
          </p:cNvPr>
          <p:cNvSpPr/>
          <p:nvPr/>
        </p:nvSpPr>
        <p:spPr>
          <a:xfrm>
            <a:off x="6831428" y="1292621"/>
            <a:ext cx="644410" cy="646711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rgbClr val="FF0000"/>
                </a:solidFill>
                <a:latin typeface="+mn-ea"/>
              </a:rPr>
              <a:t>委員会●</a:t>
            </a:r>
            <a:endParaRPr kumimoji="1" lang="en-US" altLang="ja-JP" sz="800" b="1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+mn-ea"/>
              </a:rPr>
              <a:t>特別委員会案に対する参考人招致等</a:t>
            </a:r>
            <a:endParaRPr kumimoji="1" lang="en-US" altLang="ja-JP" sz="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8" name="角丸四角形 15">
            <a:extLst>
              <a:ext uri="{FF2B5EF4-FFF2-40B4-BE49-F238E27FC236}">
                <a16:creationId xmlns:a16="http://schemas.microsoft.com/office/drawing/2014/main" id="{04C0F924-5A06-5C6B-D201-D17C1ABF509F}"/>
              </a:ext>
            </a:extLst>
          </p:cNvPr>
          <p:cNvSpPr/>
          <p:nvPr/>
        </p:nvSpPr>
        <p:spPr>
          <a:xfrm>
            <a:off x="6822970" y="1956764"/>
            <a:ext cx="672496" cy="886805"/>
          </a:xfrm>
          <a:prstGeom prst="roundRect">
            <a:avLst>
              <a:gd name="adj" fmla="val 13229"/>
            </a:avLst>
          </a:prstGeom>
          <a:solidFill>
            <a:schemeClr val="bg1"/>
          </a:solidFill>
          <a:ln w="6350" cmpd="dbl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800" b="1" dirty="0">
                <a:solidFill>
                  <a:srgbClr val="FF0000"/>
                </a:solidFill>
                <a:latin typeface="+mn-ea"/>
              </a:rPr>
              <a:t>委員会●</a:t>
            </a:r>
            <a:endParaRPr kumimoji="1" lang="en-US" altLang="ja-JP" sz="800" b="1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  <a:latin typeface="+mn-ea"/>
              </a:rPr>
              <a:t>参考人の意見を受けての意見交換、特別委員会案の取りまとめ</a:t>
            </a:r>
            <a:endParaRPr kumimoji="1" lang="en-US" altLang="ja-JP" sz="80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7FCE6E34-FD29-802E-95B8-1AC6E1B08A0E}"/>
              </a:ext>
            </a:extLst>
          </p:cNvPr>
          <p:cNvCxnSpPr>
            <a:cxnSpLocks/>
            <a:stCxn id="55" idx="3"/>
            <a:endCxn id="19" idx="1"/>
          </p:cNvCxnSpPr>
          <p:nvPr/>
        </p:nvCxnSpPr>
        <p:spPr>
          <a:xfrm>
            <a:off x="5317750" y="2263294"/>
            <a:ext cx="787374" cy="929153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81256DA7-0D6B-BAC0-6215-E5344D3935E9}"/>
              </a:ext>
            </a:extLst>
          </p:cNvPr>
          <p:cNvCxnSpPr>
            <a:cxnSpLocks/>
            <a:stCxn id="44" idx="3"/>
          </p:cNvCxnSpPr>
          <p:nvPr/>
        </p:nvCxnSpPr>
        <p:spPr>
          <a:xfrm>
            <a:off x="5304309" y="2701248"/>
            <a:ext cx="769243" cy="447378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433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6350" cmpd="dbl">
          <a:solidFill>
            <a:schemeClr val="tx1"/>
          </a:solidFill>
          <a:prstDash val="solid"/>
        </a:ln>
      </a:spPr>
      <a:bodyPr lIns="36000" tIns="36000" rIns="36000" bIns="36000" rtlCol="0" anchor="ctr"/>
      <a:lstStyle>
        <a:defPPr>
          <a:defRPr kumimoji="1" sz="800" dirty="0" smtClean="0">
            <a:solidFill>
              <a:schemeClr val="tx1"/>
            </a:solidFill>
            <a:latin typeface="+mn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3634</TotalTime>
  <Words>355</Words>
  <Application>Microsoft Office PowerPoint</Application>
  <PresentationFormat>画面に合わせる (4:3)</PresentationFormat>
  <Paragraphs>117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溝口　悟史</dc:creator>
  <cp:lastModifiedBy>宏貴</cp:lastModifiedBy>
  <cp:revision>433</cp:revision>
  <cp:lastPrinted>2023-11-17T02:18:55Z</cp:lastPrinted>
  <dcterms:created xsi:type="dcterms:W3CDTF">2021-09-05T03:17:59Z</dcterms:created>
  <dcterms:modified xsi:type="dcterms:W3CDTF">2023-11-24T06:59:34Z</dcterms:modified>
</cp:coreProperties>
</file>