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3"/>
  </p:notesMasterIdLst>
  <p:sldIdLst>
    <p:sldId id="28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9900"/>
    <a:srgbClr val="FFFF66"/>
    <a:srgbClr val="FF0066"/>
    <a:srgbClr val="FF99CC"/>
    <a:srgbClr val="FF6699"/>
    <a:srgbClr val="FF0000"/>
    <a:srgbClr val="FFCCFF"/>
    <a:srgbClr val="99FF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8" autoAdjust="0"/>
    <p:restoredTop sz="94660"/>
  </p:normalViewPr>
  <p:slideViewPr>
    <p:cSldViewPr snapToGrid="0">
      <p:cViewPr varScale="1">
        <p:scale>
          <a:sx n="61" d="100"/>
          <a:sy n="61" d="100"/>
        </p:scale>
        <p:origin x="78" y="252"/>
      </p:cViewPr>
      <p:guideLst/>
    </p:cSldViewPr>
  </p:slideViewPr>
  <p:notesTextViewPr>
    <p:cViewPr>
      <p:scale>
        <a:sx n="1" d="1"/>
        <a:sy n="1" d="1"/>
      </p:scale>
      <p:origin x="0" y="0"/>
    </p:cViewPr>
  </p:notesTextViewPr>
  <p:notesViewPr>
    <p:cSldViewPr snapToGrid="0">
      <p:cViewPr varScale="1">
        <p:scale>
          <a:sx n="50" d="100"/>
          <a:sy n="50" d="100"/>
        </p:scale>
        <p:origin x="1914" y="4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8ED5A55-B846-4901-92C9-57A585ADC42A}" type="datetimeFigureOut">
              <a:rPr kumimoji="1" lang="ja-JP" altLang="en-US" smtClean="0"/>
              <a:t>2022/2/8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787183F-9FC8-4C07-8FE7-00AD63F8FBFD}" type="slidenum">
              <a:rPr kumimoji="1" lang="ja-JP" altLang="en-US" smtClean="0"/>
              <a:t>‹#›</a:t>
            </a:fld>
            <a:endParaRPr kumimoji="1" lang="ja-JP" altLang="en-US"/>
          </a:p>
        </p:txBody>
      </p:sp>
    </p:spTree>
    <p:extLst>
      <p:ext uri="{BB962C8B-B14F-4D97-AF65-F5344CB8AC3E}">
        <p14:creationId xmlns:p14="http://schemas.microsoft.com/office/powerpoint/2010/main" val="3387777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1142969-270E-48FA-813C-175A70EB9C32}"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86726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071607-7137-420E-8F2F-155C30D9BC62}"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427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3BC40-3F7E-4935-A152-2CF186CB5526}"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45308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139D7641-6175-4920-A854-CBABB44C879F}"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394972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12DD68-FBB1-445E-A5BA-87E5F1C7FE01}"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16809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83D8CE-ED3D-4C61-9D00-D7F7D8BF45E4}"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62356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97EE6A-4EAD-46B1-B4F0-B8EAD567D960}" type="datetime1">
              <a:rPr kumimoji="1" lang="ja-JP" altLang="en-US" smtClean="0"/>
              <a:t>2022/2/8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8290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CD5E93-79AF-4737-9A13-F13C718830F2}" type="datetime1">
              <a:rPr kumimoji="1" lang="ja-JP" altLang="en-US" smtClean="0"/>
              <a:t>2022/2/8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81298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D9659-B7F3-46AB-AF1E-6F2E75354060}" type="datetime1">
              <a:rPr kumimoji="1" lang="ja-JP" altLang="en-US" smtClean="0"/>
              <a:t>2022/2/8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155014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3B8080-78F3-476E-97A5-E2DCF8E37616}"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03971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F224AD-4556-45E3-A63D-EA98E5CE9EEF}"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533338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75585-1DB0-4C96-8300-93A877B618DC}" type="datetime1">
              <a:rPr kumimoji="1" lang="ja-JP" altLang="en-US" smtClean="0"/>
              <a:t>2022/2/8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9BC9B-57E5-4A95-9F73-870B18D54A5D}" type="slidenum">
              <a:rPr kumimoji="1" lang="ja-JP" altLang="en-US" smtClean="0"/>
              <a:t>‹#›</a:t>
            </a:fld>
            <a:endParaRPr kumimoji="1" lang="ja-JP" altLang="en-US" dirty="0"/>
          </a:p>
        </p:txBody>
      </p:sp>
    </p:spTree>
    <p:extLst>
      <p:ext uri="{BB962C8B-B14F-4D97-AF65-F5344CB8AC3E}">
        <p14:creationId xmlns:p14="http://schemas.microsoft.com/office/powerpoint/2010/main" val="22409931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94129" y="1"/>
            <a:ext cx="9708778"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800" b="1" dirty="0" smtClean="0">
                <a:solidFill>
                  <a:srgbClr val="FF0000"/>
                </a:solidFill>
                <a:latin typeface="ＭＳ Ｐゴシック" charset="-128"/>
              </a:rPr>
              <a:t>アレルギー</a:t>
            </a:r>
            <a:r>
              <a:rPr lang="ja-JP" altLang="en-US" sz="1800" b="1" dirty="0">
                <a:solidFill>
                  <a:srgbClr val="FF0000"/>
                </a:solidFill>
                <a:latin typeface="ＭＳ Ｐゴシック" charset="-128"/>
              </a:rPr>
              <a:t>疾患医療提供体制整備と方向性</a:t>
            </a:r>
            <a:r>
              <a:rPr lang="ja-JP" altLang="en-US" sz="2400" b="1" dirty="0">
                <a:solidFill>
                  <a:prstClr val="black"/>
                </a:solidFill>
                <a:latin typeface="ＭＳ Ｐゴシック" charset="-128"/>
              </a:rPr>
              <a:t>　</a:t>
            </a:r>
            <a:r>
              <a:rPr lang="en-US" altLang="ja-JP" sz="1400" b="1" dirty="0">
                <a:solidFill>
                  <a:prstClr val="black"/>
                </a:solidFill>
                <a:latin typeface="ＭＳ Ｐゴシック" charset="-128"/>
              </a:rPr>
              <a:t>〜H30</a:t>
            </a:r>
            <a:r>
              <a:rPr lang="ja-JP" altLang="en-US" sz="1400" b="1" dirty="0">
                <a:solidFill>
                  <a:prstClr val="black"/>
                </a:solidFill>
                <a:latin typeface="ＭＳ Ｐゴシック" charset="-128"/>
              </a:rPr>
              <a:t>年度第</a:t>
            </a:r>
            <a:r>
              <a:rPr lang="en-US" altLang="ja-JP" sz="1400" b="1" dirty="0">
                <a:solidFill>
                  <a:prstClr val="black"/>
                </a:solidFill>
                <a:latin typeface="ＭＳ Ｐゴシック" charset="-128"/>
              </a:rPr>
              <a:t>2</a:t>
            </a:r>
            <a:r>
              <a:rPr lang="ja-JP" altLang="en-US" sz="1400" b="1" dirty="0">
                <a:solidFill>
                  <a:prstClr val="black"/>
                </a:solidFill>
                <a:latin typeface="ＭＳ Ｐゴシック" charset="-128"/>
              </a:rPr>
              <a:t>回アレルギー対策連絡会議資料から抜粋</a:t>
            </a:r>
            <a:r>
              <a:rPr lang="en-US" altLang="ja-JP" sz="1400" b="1" dirty="0">
                <a:solidFill>
                  <a:prstClr val="black"/>
                </a:solidFill>
                <a:latin typeface="ＭＳ Ｐゴシック" charset="-128"/>
              </a:rPr>
              <a:t>〜</a:t>
            </a:r>
            <a:r>
              <a:rPr lang="ja-JP" altLang="en-US" sz="1400" b="1" dirty="0">
                <a:solidFill>
                  <a:prstClr val="black"/>
                </a:solidFill>
                <a:latin typeface="ＭＳ Ｐゴシック" charset="-128"/>
              </a:rPr>
              <a:t>　</a:t>
            </a:r>
            <a:r>
              <a:rPr lang="ja-JP" altLang="en-US" sz="2800" b="1" dirty="0">
                <a:solidFill>
                  <a:prstClr val="black"/>
                </a:solidFill>
                <a:latin typeface="ＭＳ Ｐゴシック" charset="-128"/>
              </a:rPr>
              <a:t>　　　　　　　　</a:t>
            </a:r>
          </a:p>
        </p:txBody>
      </p:sp>
      <p:sp>
        <p:nvSpPr>
          <p:cNvPr id="14" name="正方形/長方形 13"/>
          <p:cNvSpPr/>
          <p:nvPr/>
        </p:nvSpPr>
        <p:spPr>
          <a:xfrm>
            <a:off x="134471" y="651833"/>
            <a:ext cx="2785721" cy="3343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dirty="0">
                <a:solidFill>
                  <a:schemeClr val="tx1"/>
                </a:solidFill>
                <a:latin typeface="ＭＳ ゴシック" panose="020B0609070205080204" pitchFamily="49" charset="-128"/>
                <a:ea typeface="ＭＳ ゴシック" panose="020B0609070205080204" pitchFamily="49" charset="-128"/>
              </a:rPr>
              <a:t>診療ネットワークの構築</a:t>
            </a:r>
          </a:p>
        </p:txBody>
      </p:sp>
      <p:sp>
        <p:nvSpPr>
          <p:cNvPr id="5" name="正方形/長方形 4"/>
          <p:cNvSpPr/>
          <p:nvPr/>
        </p:nvSpPr>
        <p:spPr>
          <a:xfrm>
            <a:off x="94130" y="3025479"/>
            <a:ext cx="9708776" cy="23130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ja-JP" altLang="en-US" sz="1600" dirty="0" smtClean="0">
                <a:solidFill>
                  <a:schemeClr val="tx1"/>
                </a:solidFill>
                <a:latin typeface="ＭＳ ゴシック" panose="020B0609070205080204" pitchFamily="49" charset="-128"/>
                <a:ea typeface="ＭＳ ゴシック" panose="020B0609070205080204" pitchFamily="49" charset="-128"/>
              </a:rPr>
              <a:t>２</a:t>
            </a:r>
            <a:r>
              <a:rPr lang="ja-JP" altLang="en-US" sz="1600" dirty="0">
                <a:solidFill>
                  <a:schemeClr val="tx1"/>
                </a:solidFill>
                <a:latin typeface="ＭＳ ゴシック" panose="020B0609070205080204" pitchFamily="49" charset="-128"/>
                <a:ea typeface="ＭＳ ゴシック" panose="020B0609070205080204" pitchFamily="49" charset="-128"/>
              </a:rPr>
              <a:t>．具体的な方策</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indent="93663" algn="just">
              <a:defRPr/>
            </a:pPr>
            <a:r>
              <a:rPr lang="ja-JP" altLang="en-US" sz="1600" dirty="0">
                <a:solidFill>
                  <a:schemeClr val="tx1"/>
                </a:solidFill>
                <a:latin typeface="ＭＳ ゴシック" panose="020B0609070205080204" pitchFamily="49" charset="-128"/>
                <a:ea typeface="ＭＳ ゴシック" panose="020B0609070205080204" pitchFamily="49" charset="-128"/>
              </a:rPr>
              <a:t>◆</a:t>
            </a:r>
            <a:r>
              <a:rPr lang="ja-JP" altLang="en-US" sz="1600" b="1" dirty="0">
                <a:solidFill>
                  <a:schemeClr val="tx1"/>
                </a:solidFill>
                <a:latin typeface="ＭＳ ゴシック" panose="020B0609070205080204" pitchFamily="49" charset="-128"/>
                <a:ea typeface="ＭＳ ゴシック" panose="020B0609070205080204" pitchFamily="49" charset="-128"/>
              </a:rPr>
              <a:t>「地域アレルギー診療ネットワーク会議」（仮称）の設置</a:t>
            </a:r>
            <a:endParaRPr lang="en-US" altLang="ja-JP" sz="1600" b="1" dirty="0">
              <a:solidFill>
                <a:schemeClr val="tx1"/>
              </a:solidFill>
              <a:latin typeface="ＭＳ ゴシック" panose="020B0609070205080204" pitchFamily="49" charset="-128"/>
              <a:ea typeface="ＭＳ ゴシック" panose="020B0609070205080204" pitchFamily="49" charset="-128"/>
            </a:endParaRPr>
          </a:p>
          <a:p>
            <a:pPr marL="268288" indent="176213" algn="just">
              <a:defRPr/>
            </a:pPr>
            <a:r>
              <a:rPr lang="ja-JP" altLang="en-US" sz="1600" dirty="0" smtClean="0">
                <a:solidFill>
                  <a:schemeClr val="tx1"/>
                </a:solidFill>
                <a:latin typeface="ＭＳ 明朝" panose="02020609040205080304" pitchFamily="17" charset="-128"/>
                <a:ea typeface="ＭＳ 明朝" panose="02020609040205080304" pitchFamily="17" charset="-128"/>
              </a:rPr>
              <a:t>他</a:t>
            </a:r>
            <a:r>
              <a:rPr lang="ja-JP" altLang="en-US" sz="1600" dirty="0">
                <a:solidFill>
                  <a:schemeClr val="tx1"/>
                </a:solidFill>
                <a:latin typeface="ＭＳ 明朝" panose="02020609040205080304" pitchFamily="17" charset="-128"/>
                <a:ea typeface="ＭＳ 明朝" panose="02020609040205080304" pitchFamily="17" charset="-128"/>
              </a:rPr>
              <a:t>職種が連携したネットワークを円滑に推進するため、各診療ネットワークごとに標記会議を</a:t>
            </a:r>
            <a:r>
              <a:rPr lang="ja-JP" altLang="en-US" sz="1600" dirty="0" smtClean="0">
                <a:solidFill>
                  <a:schemeClr val="tx1"/>
                </a:solidFill>
                <a:latin typeface="ＭＳ 明朝" panose="02020609040205080304" pitchFamily="17" charset="-128"/>
                <a:ea typeface="ＭＳ 明朝" panose="02020609040205080304" pitchFamily="17" charset="-128"/>
              </a:rPr>
              <a:t>設置し</a:t>
            </a:r>
            <a:r>
              <a:rPr lang="ja-JP" altLang="en-US" sz="1600" dirty="0">
                <a:solidFill>
                  <a:schemeClr val="tx1"/>
                </a:solidFill>
                <a:latin typeface="ＭＳ 明朝" panose="02020609040205080304" pitchFamily="17" charset="-128"/>
                <a:ea typeface="ＭＳ 明朝" panose="02020609040205080304" pitchFamily="17" charset="-128"/>
              </a:rPr>
              <a:t>、拠点病院、診療連携病院、地域医療機関、薬局、学校、福祉施設の間で「顔の見える関係」</a:t>
            </a:r>
            <a:r>
              <a:rPr lang="ja-JP" altLang="en-US" sz="1600" dirty="0" smtClean="0">
                <a:solidFill>
                  <a:schemeClr val="tx1"/>
                </a:solidFill>
                <a:latin typeface="ＭＳ 明朝" panose="02020609040205080304" pitchFamily="17" charset="-128"/>
                <a:ea typeface="ＭＳ 明朝" panose="02020609040205080304" pitchFamily="17" charset="-128"/>
              </a:rPr>
              <a:t>を作りながら</a:t>
            </a:r>
            <a:r>
              <a:rPr lang="ja-JP" altLang="en-US" sz="1600" dirty="0">
                <a:solidFill>
                  <a:schemeClr val="tx1"/>
                </a:solidFill>
                <a:latin typeface="ＭＳ 明朝" panose="02020609040205080304" pitchFamily="17" charset="-128"/>
                <a:ea typeface="ＭＳ 明朝" panose="02020609040205080304" pitchFamily="17" charset="-128"/>
              </a:rPr>
              <a:t>地域の実情把握や情報共有、患者の紹介、逆紹介などの診療連携、アナフィラキシー</a:t>
            </a:r>
            <a:r>
              <a:rPr lang="ja-JP" altLang="en-US" sz="1600" dirty="0" smtClean="0">
                <a:solidFill>
                  <a:schemeClr val="tx1"/>
                </a:solidFill>
                <a:latin typeface="ＭＳ 明朝" panose="02020609040205080304" pitchFamily="17" charset="-128"/>
                <a:ea typeface="ＭＳ 明朝" panose="02020609040205080304" pitchFamily="17" charset="-128"/>
              </a:rPr>
              <a:t>や災害</a:t>
            </a:r>
            <a:r>
              <a:rPr lang="ja-JP" altLang="en-US" sz="1600" dirty="0">
                <a:solidFill>
                  <a:schemeClr val="tx1"/>
                </a:solidFill>
                <a:latin typeface="ＭＳ 明朝" panose="02020609040205080304" pitchFamily="17" charset="-128"/>
                <a:ea typeface="ＭＳ 明朝" panose="02020609040205080304" pitchFamily="17" charset="-128"/>
              </a:rPr>
              <a:t>などの緊急時に迅速に対応できる環境を整備する。</a:t>
            </a:r>
            <a:endParaRPr lang="en-US" altLang="ja-JP" sz="1600" dirty="0">
              <a:solidFill>
                <a:schemeClr val="tx1"/>
              </a:solidFill>
              <a:latin typeface="ＭＳ 明朝" panose="02020609040205080304" pitchFamily="17" charset="-128"/>
              <a:ea typeface="ＭＳ 明朝" panose="02020609040205080304" pitchFamily="17" charset="-128"/>
            </a:endParaRPr>
          </a:p>
          <a:p>
            <a:pPr marL="268288" indent="176213" algn="just">
              <a:defRPr/>
            </a:pPr>
            <a:r>
              <a:rPr lang="ja-JP" altLang="en-US" sz="1600" dirty="0" smtClean="0">
                <a:solidFill>
                  <a:schemeClr val="tx1"/>
                </a:solidFill>
                <a:latin typeface="ＭＳ 明朝" panose="02020609040205080304" pitchFamily="17" charset="-128"/>
                <a:ea typeface="ＭＳ 明朝" panose="02020609040205080304" pitchFamily="17" charset="-128"/>
              </a:rPr>
              <a:t>また</a:t>
            </a:r>
            <a:r>
              <a:rPr lang="ja-JP" altLang="en-US" sz="1600" dirty="0">
                <a:solidFill>
                  <a:schemeClr val="tx1"/>
                </a:solidFill>
                <a:latin typeface="ＭＳ 明朝" panose="02020609040205080304" pitchFamily="17" charset="-128"/>
                <a:ea typeface="ＭＳ 明朝" panose="02020609040205080304" pitchFamily="17" charset="-128"/>
              </a:rPr>
              <a:t>、会議で明らかになった課題は必要に応じて</a:t>
            </a:r>
            <a:r>
              <a:rPr lang="ja-JP" altLang="en-US"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rgbClr val="FF0000"/>
                </a:solidFill>
                <a:latin typeface="ＭＳ ゴシック" panose="020B0609070205080204" pitchFamily="49" charset="-128"/>
                <a:ea typeface="ＭＳ ゴシック" panose="020B0609070205080204" pitchFamily="49" charset="-128"/>
              </a:rPr>
              <a:t>大阪府アレルギー疾患医療拠点病院連絡会議</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r>
              <a:rPr lang="ja-JP" altLang="en-US" sz="1600" dirty="0" smtClean="0">
                <a:solidFill>
                  <a:schemeClr val="tx1"/>
                </a:solidFill>
                <a:latin typeface="ＭＳ 明朝" panose="02020609040205080304" pitchFamily="17" charset="-128"/>
                <a:ea typeface="ＭＳ 明朝" panose="02020609040205080304" pitchFamily="17" charset="-128"/>
              </a:rPr>
              <a:t>や</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r>
              <a:rPr lang="ja-JP" altLang="en-US" sz="1600" dirty="0" smtClean="0">
                <a:solidFill>
                  <a:srgbClr val="FF0000"/>
                </a:solidFill>
                <a:latin typeface="ＭＳ ゴシック" panose="020B0609070205080204" pitchFamily="49" charset="-128"/>
                <a:ea typeface="ＭＳ ゴシック" panose="020B0609070205080204" pitchFamily="49" charset="-128"/>
              </a:rPr>
              <a:t>大阪府</a:t>
            </a:r>
            <a:r>
              <a:rPr lang="ja-JP" altLang="en-US" sz="1600" dirty="0">
                <a:solidFill>
                  <a:srgbClr val="FF0000"/>
                </a:solidFill>
                <a:latin typeface="ＭＳ ゴシック" panose="020B0609070205080204" pitchFamily="49" charset="-128"/>
                <a:ea typeface="ＭＳ ゴシック" panose="020B0609070205080204" pitchFamily="49" charset="-128"/>
              </a:rPr>
              <a:t>アレルギー疾患対策連絡会議</a:t>
            </a:r>
            <a:r>
              <a:rPr lang="ja-JP" altLang="en-US"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明朝" panose="02020609040205080304" pitchFamily="17" charset="-128"/>
                <a:ea typeface="ＭＳ 明朝" panose="02020609040205080304" pitchFamily="17" charset="-128"/>
              </a:rPr>
              <a:t>において議論、事業化等の検討を行い、再び地域</a:t>
            </a:r>
            <a:r>
              <a:rPr lang="ja-JP" altLang="en-US" sz="1600" dirty="0" smtClean="0">
                <a:solidFill>
                  <a:schemeClr val="tx1"/>
                </a:solidFill>
                <a:latin typeface="ＭＳ 明朝" panose="02020609040205080304" pitchFamily="17" charset="-128"/>
                <a:ea typeface="ＭＳ 明朝" panose="02020609040205080304" pitchFamily="17" charset="-128"/>
              </a:rPr>
              <a:t>ネットワーク</a:t>
            </a:r>
            <a:r>
              <a:rPr lang="ja-JP" altLang="en-US" sz="1600" dirty="0">
                <a:solidFill>
                  <a:schemeClr val="tx1"/>
                </a:solidFill>
                <a:latin typeface="ＭＳ 明朝" panose="02020609040205080304" pitchFamily="17" charset="-128"/>
                <a:ea typeface="ＭＳ 明朝" panose="02020609040205080304" pitchFamily="17" charset="-128"/>
              </a:rPr>
              <a:t>会議へ施策としてフィードバックして地域医療の向上を</a:t>
            </a:r>
            <a:r>
              <a:rPr lang="ja-JP" altLang="en-US" sz="1600" dirty="0" smtClean="0">
                <a:solidFill>
                  <a:schemeClr val="tx1"/>
                </a:solidFill>
                <a:latin typeface="ＭＳ 明朝" panose="02020609040205080304" pitchFamily="17" charset="-128"/>
                <a:ea typeface="ＭＳ 明朝" panose="02020609040205080304" pitchFamily="17" charset="-128"/>
              </a:rPr>
              <a:t>図る。</a:t>
            </a:r>
            <a:endParaRPr lang="en-US" altLang="ja-JP" sz="1600" dirty="0">
              <a:solidFill>
                <a:schemeClr val="tx1"/>
              </a:solidFill>
              <a:latin typeface="ＭＳ 明朝" panose="02020609040205080304" pitchFamily="17" charset="-128"/>
              <a:ea typeface="ＭＳ 明朝" panose="02020609040205080304" pitchFamily="17" charset="-128"/>
            </a:endParaRPr>
          </a:p>
        </p:txBody>
      </p:sp>
      <p:sp>
        <p:nvSpPr>
          <p:cNvPr id="8" name="正方形/長方形 7"/>
          <p:cNvSpPr/>
          <p:nvPr/>
        </p:nvSpPr>
        <p:spPr>
          <a:xfrm>
            <a:off x="437931" y="5434149"/>
            <a:ext cx="9021171" cy="92220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参考</a:t>
            </a:r>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「大阪府アレルギー疾患医療拠点病院連絡会議」</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901700" indent="-901700">
              <a:defRPr/>
            </a:pPr>
            <a:r>
              <a:rPr lang="ja-JP" altLang="en-US" sz="1400" dirty="0" smtClean="0">
                <a:solidFill>
                  <a:schemeClr val="tx1"/>
                </a:solidFill>
                <a:latin typeface="ＭＳ 明朝" panose="02020609040205080304" pitchFamily="17" charset="-128"/>
                <a:ea typeface="ＭＳ 明朝" panose="02020609040205080304" pitchFamily="17" charset="-128"/>
              </a:rPr>
              <a:t>（設置目的）診療ネットワークの構築、情報提供及び人材育成の推進に向けた協議、合意形成及び拠点病院・協力病院間における情報の共有</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defRPr/>
            </a:pPr>
            <a:r>
              <a:rPr lang="ja-JP" altLang="en-US" sz="1400" dirty="0" smtClean="0">
                <a:solidFill>
                  <a:schemeClr val="tx1"/>
                </a:solidFill>
                <a:latin typeface="ＭＳ 明朝" panose="02020609040205080304" pitchFamily="17" charset="-128"/>
                <a:ea typeface="ＭＳ 明朝" panose="02020609040205080304" pitchFamily="17" charset="-128"/>
              </a:rPr>
              <a:t>（構成員）　拠点病院と</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rgbClr val="FF0000"/>
                </a:solidFill>
                <a:latin typeface="ＭＳ ゴシック" panose="020B0609070205080204" pitchFamily="49" charset="-128"/>
                <a:ea typeface="ＭＳ ゴシック" panose="020B0609070205080204" pitchFamily="49" charset="-128"/>
              </a:rPr>
              <a:t>アレルギー疾患医療連携協力病院</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rgbClr val="FF0000"/>
                </a:solidFill>
                <a:latin typeface="ＭＳ ゴシック" panose="020B0609070205080204" pitchFamily="49" charset="-128"/>
                <a:ea typeface="ＭＳ ゴシック" panose="020B0609070205080204" pitchFamily="49" charset="-128"/>
              </a:rPr>
              <a:t>　←新たに整備</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94129" y="1047881"/>
            <a:ext cx="9708777" cy="197759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ja-JP" altLang="en-US" sz="1600" dirty="0" smtClean="0">
                <a:solidFill>
                  <a:schemeClr val="tx1"/>
                </a:solidFill>
                <a:latin typeface="ＭＳ ゴシック" panose="020B0609070205080204" pitchFamily="49" charset="-128"/>
                <a:ea typeface="ＭＳ ゴシック" panose="020B0609070205080204" pitchFamily="49" charset="-128"/>
              </a:rPr>
              <a:t>１．</a:t>
            </a:r>
            <a:r>
              <a:rPr lang="ja-JP" altLang="en-US" sz="1600" dirty="0">
                <a:solidFill>
                  <a:schemeClr val="tx1"/>
                </a:solidFill>
                <a:latin typeface="ＭＳ ゴシック" panose="020B0609070205080204" pitchFamily="49" charset="-128"/>
                <a:ea typeface="ＭＳ ゴシック" panose="020B0609070205080204" pitchFamily="49" charset="-128"/>
              </a:rPr>
              <a:t>方向性</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268288" indent="-174625" algn="just">
              <a:defRPr/>
            </a:pPr>
            <a:r>
              <a:rPr lang="ja-JP" altLang="en-US" sz="1600" dirty="0" smtClean="0">
                <a:solidFill>
                  <a:schemeClr val="tx1"/>
                </a:solidFill>
                <a:latin typeface="ＭＳ 明朝" panose="02020609040205080304" pitchFamily="17" charset="-128"/>
                <a:ea typeface="ＭＳ 明朝" panose="02020609040205080304" pitchFamily="17" charset="-128"/>
              </a:rPr>
              <a:t>◆</a:t>
            </a:r>
            <a:r>
              <a:rPr lang="ja-JP" altLang="en-US" sz="1600" dirty="0">
                <a:solidFill>
                  <a:schemeClr val="tx1"/>
                </a:solidFill>
                <a:latin typeface="ＭＳ 明朝" panose="02020609040205080304" pitchFamily="17" charset="-128"/>
                <a:ea typeface="ＭＳ 明朝" panose="02020609040205080304" pitchFamily="17" charset="-128"/>
              </a:rPr>
              <a:t>拠点病院（４病院）で大阪府全医療圏域を分担し医療圏域における診療等ネットワークの中心を担う</a:t>
            </a:r>
            <a:endParaRPr lang="en-US" altLang="ja-JP" sz="1600" dirty="0">
              <a:solidFill>
                <a:schemeClr val="tx1"/>
              </a:solidFill>
              <a:latin typeface="ＭＳ 明朝" panose="02020609040205080304" pitchFamily="17" charset="-128"/>
              <a:ea typeface="ＭＳ 明朝" panose="02020609040205080304" pitchFamily="17" charset="-128"/>
            </a:endParaRPr>
          </a:p>
          <a:p>
            <a:pPr marL="268288" indent="-174625" algn="just">
              <a:defRPr/>
            </a:pPr>
            <a:r>
              <a:rPr lang="ja-JP" altLang="en-US" sz="1600" dirty="0" smtClean="0">
                <a:solidFill>
                  <a:schemeClr val="tx1"/>
                </a:solidFill>
                <a:latin typeface="ＭＳ 明朝" panose="02020609040205080304" pitchFamily="17" charset="-128"/>
                <a:ea typeface="ＭＳ 明朝" panose="02020609040205080304" pitchFamily="17" charset="-128"/>
              </a:rPr>
              <a:t>◆</a:t>
            </a:r>
            <a:r>
              <a:rPr lang="ja-JP" altLang="en-US" sz="1600" dirty="0">
                <a:solidFill>
                  <a:schemeClr val="tx1"/>
                </a:solidFill>
                <a:latin typeface="ＭＳ 明朝" panose="02020609040205080304" pitchFamily="17" charset="-128"/>
                <a:ea typeface="ＭＳ 明朝" panose="02020609040205080304" pitchFamily="17" charset="-128"/>
              </a:rPr>
              <a:t>医療圏域ごとにきめ細やかな診療ネットワークを構築するため、特定の診療科において強みを持つ病院</a:t>
            </a:r>
            <a:r>
              <a:rPr lang="ja-JP" altLang="en-US" sz="1600" dirty="0" smtClean="0">
                <a:solidFill>
                  <a:schemeClr val="tx1"/>
                </a:solidFill>
                <a:latin typeface="ＭＳ 明朝" panose="02020609040205080304" pitchFamily="17" charset="-128"/>
                <a:ea typeface="ＭＳ 明朝" panose="02020609040205080304" pitchFamily="17" charset="-128"/>
              </a:rPr>
              <a:t>を</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「アレルギー疾患連携</a:t>
            </a:r>
            <a:r>
              <a:rPr lang="ja-JP" altLang="en-US" sz="1600" b="1" dirty="0">
                <a:solidFill>
                  <a:srgbClr val="FF0000"/>
                </a:solidFill>
                <a:latin typeface="ＭＳ ゴシック" panose="020B0609070205080204" pitchFamily="49" charset="-128"/>
                <a:ea typeface="ＭＳ ゴシック" panose="020B0609070205080204" pitchFamily="49" charset="-128"/>
              </a:rPr>
              <a:t>協力病院」</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（仮称</a:t>
            </a:r>
            <a:r>
              <a:rPr lang="ja-JP" altLang="en-US" sz="1600" b="1" dirty="0">
                <a:solidFill>
                  <a:srgbClr val="FF0000"/>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明朝" panose="02020609040205080304" pitchFamily="17" charset="-128"/>
                <a:ea typeface="ＭＳ 明朝" panose="02020609040205080304" pitchFamily="17" charset="-128"/>
              </a:rPr>
              <a:t>として新たに選定し各地域に整備</a:t>
            </a:r>
            <a:endParaRPr lang="en-US" altLang="ja-JP" sz="1600" dirty="0">
              <a:solidFill>
                <a:schemeClr val="tx1"/>
              </a:solidFill>
              <a:latin typeface="ＭＳ 明朝" panose="02020609040205080304" pitchFamily="17" charset="-128"/>
              <a:ea typeface="ＭＳ 明朝" panose="02020609040205080304" pitchFamily="17" charset="-128"/>
            </a:endParaRPr>
          </a:p>
          <a:p>
            <a:pPr marL="268288" indent="-174625" algn="just">
              <a:defRPr/>
            </a:pPr>
            <a:r>
              <a:rPr lang="ja-JP" altLang="en-US" sz="1600" dirty="0" smtClean="0">
                <a:solidFill>
                  <a:schemeClr val="tx1"/>
                </a:solidFill>
                <a:latin typeface="ＭＳ 明朝" panose="02020609040205080304" pitchFamily="17" charset="-128"/>
                <a:ea typeface="ＭＳ 明朝" panose="02020609040205080304" pitchFamily="17" charset="-128"/>
              </a:rPr>
              <a:t>◆</a:t>
            </a:r>
            <a:r>
              <a:rPr lang="ja-JP" altLang="en-US" sz="1600" dirty="0">
                <a:solidFill>
                  <a:schemeClr val="tx1"/>
                </a:solidFill>
                <a:latin typeface="ＭＳ 明朝" panose="02020609040205080304" pitchFamily="17" charset="-128"/>
                <a:ea typeface="ＭＳ 明朝" panose="02020609040205080304" pitchFamily="17" charset="-128"/>
              </a:rPr>
              <a:t>各地域では、「拠点病院」と「連携協力病院」が協力し、「地域医療機関」「薬局」「学校・福祉施設」など</a:t>
            </a:r>
            <a:r>
              <a:rPr lang="ja-JP" altLang="en-US" sz="1600" dirty="0" smtClean="0">
                <a:solidFill>
                  <a:schemeClr val="tx1"/>
                </a:solidFill>
                <a:latin typeface="ＭＳ 明朝" panose="02020609040205080304" pitchFamily="17" charset="-128"/>
                <a:ea typeface="ＭＳ 明朝" panose="02020609040205080304" pitchFamily="17" charset="-128"/>
              </a:rPr>
              <a:t>多職種が</a:t>
            </a:r>
            <a:r>
              <a:rPr lang="ja-JP" altLang="en-US" sz="1600" dirty="0">
                <a:solidFill>
                  <a:schemeClr val="tx1"/>
                </a:solidFill>
                <a:latin typeface="ＭＳ 明朝" panose="02020609040205080304" pitchFamily="17" charset="-128"/>
                <a:ea typeface="ＭＳ 明朝" panose="02020609040205080304" pitchFamily="17" charset="-128"/>
              </a:rPr>
              <a:t>連携したネットワークを構築し、患者の紹介・逆紹介などはもちろんのこと、地域の実態把握や情報の共有</a:t>
            </a:r>
            <a:r>
              <a:rPr lang="ja-JP" altLang="en-US" sz="1600" dirty="0" smtClean="0">
                <a:solidFill>
                  <a:schemeClr val="tx1"/>
                </a:solidFill>
                <a:latin typeface="ＭＳ 明朝" panose="02020609040205080304" pitchFamily="17" charset="-128"/>
                <a:ea typeface="ＭＳ 明朝" panose="02020609040205080304" pitchFamily="17" charset="-128"/>
              </a:rPr>
              <a:t>などを</a:t>
            </a:r>
            <a:r>
              <a:rPr lang="ja-JP" altLang="en-US" sz="1600" dirty="0">
                <a:solidFill>
                  <a:schemeClr val="tx1"/>
                </a:solidFill>
                <a:latin typeface="ＭＳ 明朝" panose="02020609040205080304" pitchFamily="17" charset="-128"/>
                <a:ea typeface="ＭＳ 明朝" panose="02020609040205080304" pitchFamily="17" charset="-128"/>
              </a:rPr>
              <a:t>行うことで患者や家族が各地域で安心して療養生活をおくることができる環境を</a:t>
            </a:r>
            <a:r>
              <a:rPr lang="ja-JP" altLang="en-US" sz="1600" dirty="0" smtClean="0">
                <a:solidFill>
                  <a:schemeClr val="tx1"/>
                </a:solidFill>
                <a:latin typeface="ＭＳ 明朝" panose="02020609040205080304" pitchFamily="17" charset="-128"/>
                <a:ea typeface="ＭＳ 明朝" panose="02020609040205080304" pitchFamily="17" charset="-128"/>
              </a:rPr>
              <a:t>整備</a:t>
            </a:r>
            <a:endParaRPr lang="ja-JP" altLang="en-US" sz="1500" dirty="0">
              <a:solidFill>
                <a:schemeClr val="tx1"/>
              </a:solidFill>
              <a:latin typeface="ＭＳ 明朝" panose="02020609040205080304" pitchFamily="17" charset="-128"/>
              <a:ea typeface="ＭＳ 明朝" panose="02020609040205080304" pitchFamily="17" charset="-128"/>
            </a:endParaRPr>
          </a:p>
        </p:txBody>
      </p:sp>
      <p:sp>
        <p:nvSpPr>
          <p:cNvPr id="10" name="正方形/長方形 9"/>
          <p:cNvSpPr/>
          <p:nvPr/>
        </p:nvSpPr>
        <p:spPr>
          <a:xfrm>
            <a:off x="8026542" y="524290"/>
            <a:ext cx="1432560" cy="439953"/>
          </a:xfrm>
          <a:prstGeom prst="rect">
            <a:avLst/>
          </a:prstGeom>
          <a:solidFill>
            <a:schemeClr val="bg1"/>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solidFill>
                  <a:schemeClr val="tx1"/>
                </a:solidFill>
              </a:rPr>
              <a:t>参考</a:t>
            </a:r>
            <a:r>
              <a:rPr lang="ja-JP" altLang="en-US" b="1" dirty="0" smtClean="0">
                <a:solidFill>
                  <a:schemeClr val="tx1"/>
                </a:solidFill>
              </a:rPr>
              <a:t>資料４</a:t>
            </a:r>
            <a:endParaRPr lang="en-US" altLang="ja-JP" b="1" dirty="0" smtClean="0">
              <a:solidFill>
                <a:schemeClr val="tx1"/>
              </a:solidFill>
            </a:endParaRPr>
          </a:p>
        </p:txBody>
      </p:sp>
    </p:spTree>
    <p:extLst>
      <p:ext uri="{BB962C8B-B14F-4D97-AF65-F5344CB8AC3E}">
        <p14:creationId xmlns:p14="http://schemas.microsoft.com/office/powerpoint/2010/main" val="3355292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421</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ＭＳ ゴシック</vt:lpstr>
      <vt:lpstr>ＭＳ 明朝</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2022-02-08T02:17:07Z</dcterms:created>
  <dcterms:modified xsi:type="dcterms:W3CDTF">2022-02-08T02:17:19Z</dcterms:modified>
</cp:coreProperties>
</file>