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6"/>
  </p:notesMasterIdLst>
  <p:sldIdLst>
    <p:sldId id="282" r:id="rId2"/>
    <p:sldId id="296" r:id="rId3"/>
    <p:sldId id="297" r:id="rId4"/>
    <p:sldId id="29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009900"/>
    <a:srgbClr val="FFFF66"/>
    <a:srgbClr val="FF0066"/>
    <a:srgbClr val="FF99CC"/>
    <a:srgbClr val="FF6699"/>
    <a:srgbClr val="FF0000"/>
    <a:srgbClr val="FFCCFF"/>
    <a:srgbClr val="99FF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18" autoAdjust="0"/>
    <p:restoredTop sz="94434" autoAdjust="0"/>
  </p:normalViewPr>
  <p:slideViewPr>
    <p:cSldViewPr snapToGrid="0">
      <p:cViewPr varScale="1">
        <p:scale>
          <a:sx n="71" d="100"/>
          <a:sy n="71" d="100"/>
        </p:scale>
        <p:origin x="1266" y="66"/>
      </p:cViewPr>
      <p:guideLst/>
    </p:cSldViewPr>
  </p:slideViewPr>
  <p:notesTextViewPr>
    <p:cViewPr>
      <p:scale>
        <a:sx n="1" d="1"/>
        <a:sy n="1" d="1"/>
      </p:scale>
      <p:origin x="0" y="0"/>
    </p:cViewPr>
  </p:notesTextViewPr>
  <p:notesViewPr>
    <p:cSldViewPr snapToGrid="0">
      <p:cViewPr varScale="1">
        <p:scale>
          <a:sx n="50" d="100"/>
          <a:sy n="50" d="100"/>
        </p:scale>
        <p:origin x="1914"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8ED5A55-B846-4901-92C9-57A585ADC42A}" type="datetimeFigureOut">
              <a:rPr kumimoji="1" lang="ja-JP" altLang="en-US" smtClean="0"/>
              <a:t>2022/2/16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787183F-9FC8-4C07-8FE7-00AD63F8FBFD}" type="slidenum">
              <a:rPr kumimoji="1" lang="ja-JP" altLang="en-US" smtClean="0"/>
              <a:t>‹#›</a:t>
            </a:fld>
            <a:endParaRPr kumimoji="1" lang="ja-JP" altLang="en-US"/>
          </a:p>
        </p:txBody>
      </p:sp>
    </p:spTree>
    <p:extLst>
      <p:ext uri="{BB962C8B-B14F-4D97-AF65-F5344CB8AC3E}">
        <p14:creationId xmlns:p14="http://schemas.microsoft.com/office/powerpoint/2010/main" val="3387777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412754">
              <a:defRPr/>
            </a:pPr>
            <a:endParaRPr lang="ja-JP" altLang="en-US" sz="1050"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D7189068-001C-5042-BE54-D38B79A6972E}"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1629574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xfrm>
            <a:off x="712788" y="746125"/>
            <a:ext cx="5381625" cy="3725863"/>
          </a:xfrm>
          <a:ln/>
        </p:spPr>
      </p:sp>
      <p:sp>
        <p:nvSpPr>
          <p:cNvPr id="40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Tree>
    <p:extLst>
      <p:ext uri="{BB962C8B-B14F-4D97-AF65-F5344CB8AC3E}">
        <p14:creationId xmlns:p14="http://schemas.microsoft.com/office/powerpoint/2010/main" val="3909446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1142969-270E-48FA-813C-175A70EB9C32}" type="datetime1">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86726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071607-7137-420E-8F2F-155C30D9BC62}" type="datetime1">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24278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3BC40-3F7E-4935-A152-2CF186CB5526}" type="datetime1">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45308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139D7641-6175-4920-A854-CBABB44C879F}" type="datetime1">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400" b="1">
                <a:latin typeface="Meiryo UI" panose="020B0604030504040204" pitchFamily="50" charset="-128"/>
                <a:ea typeface="Meiryo UI" panose="020B0604030504040204" pitchFamily="50" charset="-128"/>
              </a:defRPr>
            </a:lvl1pPr>
          </a:lstStyle>
          <a:p>
            <a:fld id="{2809BC9B-57E5-4A95-9F73-870B18D54A5D}" type="slidenum">
              <a:rPr kumimoji="1" lang="ja-JP" altLang="en-US" smtClean="0"/>
              <a:pPr/>
              <a:t>‹#›</a:t>
            </a:fld>
            <a:endParaRPr kumimoji="1" lang="ja-JP" altLang="en-US" dirty="0"/>
          </a:p>
        </p:txBody>
      </p:sp>
    </p:spTree>
    <p:extLst>
      <p:ext uri="{BB962C8B-B14F-4D97-AF65-F5344CB8AC3E}">
        <p14:creationId xmlns:p14="http://schemas.microsoft.com/office/powerpoint/2010/main" val="394972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12DD68-FBB1-445E-A5BA-87E5F1C7FE01}" type="datetime1">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16809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B83D8CE-ED3D-4C61-9D00-D7F7D8BF45E4}" type="datetime1">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62356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597EE6A-4EAD-46B1-B4F0-B8EAD567D960}" type="datetime1">
              <a:rPr kumimoji="1" lang="ja-JP" altLang="en-US" smtClean="0"/>
              <a:t>2022/2/16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28290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BCD5E93-79AF-4737-9A13-F13C718830F2}" type="datetime1">
              <a:rPr kumimoji="1" lang="ja-JP" altLang="en-US" smtClean="0"/>
              <a:t>2022/2/16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81298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D9659-B7F3-46AB-AF1E-6F2E75354060}" type="datetime1">
              <a:rPr kumimoji="1" lang="ja-JP" altLang="en-US" smtClean="0"/>
              <a:t>2022/2/16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lvl1pPr>
              <a:defRPr sz="1400" b="1">
                <a:latin typeface="Meiryo UI" panose="020B0604030504040204" pitchFamily="50" charset="-128"/>
                <a:ea typeface="Meiryo UI" panose="020B0604030504040204" pitchFamily="50" charset="-128"/>
              </a:defRPr>
            </a:lvl1pPr>
          </a:lstStyle>
          <a:p>
            <a:fld id="{2809BC9B-57E5-4A95-9F73-870B18D54A5D}" type="slidenum">
              <a:rPr kumimoji="1" lang="ja-JP" altLang="en-US" smtClean="0"/>
              <a:pPr/>
              <a:t>‹#›</a:t>
            </a:fld>
            <a:endParaRPr kumimoji="1" lang="ja-JP" altLang="en-US" dirty="0"/>
          </a:p>
        </p:txBody>
      </p:sp>
    </p:spTree>
    <p:extLst>
      <p:ext uri="{BB962C8B-B14F-4D97-AF65-F5344CB8AC3E}">
        <p14:creationId xmlns:p14="http://schemas.microsoft.com/office/powerpoint/2010/main" val="155014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3B8080-78F3-476E-97A5-E2DCF8E37616}" type="datetime1">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039717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F224AD-4556-45E3-A63D-EA98E5CE9EEF}" type="datetime1">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533338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75585-1DB0-4C96-8300-93A877B618DC}" type="datetime1">
              <a:rPr kumimoji="1" lang="ja-JP" altLang="en-US" smtClean="0"/>
              <a:t>2022/2/16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9BC9B-57E5-4A95-9F73-870B18D54A5D}" type="slidenum">
              <a:rPr kumimoji="1" lang="ja-JP" altLang="en-US" smtClean="0"/>
              <a:t>‹#›</a:t>
            </a:fld>
            <a:endParaRPr kumimoji="1" lang="ja-JP" altLang="en-US" dirty="0"/>
          </a:p>
        </p:txBody>
      </p:sp>
    </p:spTree>
    <p:extLst>
      <p:ext uri="{BB962C8B-B14F-4D97-AF65-F5344CB8AC3E}">
        <p14:creationId xmlns:p14="http://schemas.microsoft.com/office/powerpoint/2010/main" val="22409931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12975" y="2271451"/>
            <a:ext cx="8511988" cy="954107"/>
          </a:xfrm>
          <a:prstGeom prst="rect">
            <a:avLst/>
          </a:prstGeom>
          <a:noFill/>
        </p:spPr>
        <p:txBody>
          <a:bodyPr wrap="square" rtlCol="0">
            <a:spAutoFit/>
          </a:bodyPr>
          <a:lstStyle/>
          <a:p>
            <a:endParaRPr kumimoji="1" lang="en-US" altLang="ja-JP" sz="2800" b="1" dirty="0">
              <a:latin typeface="ＭＳ ゴシック" panose="020B0609070205080204" pitchFamily="49" charset="-128"/>
              <a:ea typeface="ＭＳ ゴシック" panose="020B0609070205080204" pitchFamily="49" charset="-128"/>
            </a:endParaRPr>
          </a:p>
          <a:p>
            <a:pPr algn="ctr"/>
            <a:r>
              <a:rPr kumimoji="1" lang="ja-JP" altLang="en-US" sz="2800" b="1" dirty="0" smtClean="0">
                <a:latin typeface="ＭＳ ゴシック" panose="020B0609070205080204" pitchFamily="49" charset="-128"/>
                <a:ea typeface="ＭＳ ゴシック" panose="020B0609070205080204" pitchFamily="49" charset="-128"/>
              </a:rPr>
              <a:t>大阪府アレルギー疾患対策連絡会議について</a:t>
            </a:r>
            <a:endParaRPr kumimoji="1" lang="en-US" altLang="ja-JP" sz="2800" b="1" dirty="0" smtClean="0">
              <a:latin typeface="ＭＳ ゴシック" panose="020B0609070205080204" pitchFamily="49" charset="-128"/>
              <a:ea typeface="ＭＳ ゴシック" panose="020B0609070205080204" pitchFamily="49" charset="-128"/>
            </a:endParaRPr>
          </a:p>
        </p:txBody>
      </p:sp>
      <p:sp>
        <p:nvSpPr>
          <p:cNvPr id="5" name="Rectangle 24"/>
          <p:cNvSpPr>
            <a:spLocks noChangeArrowheads="1"/>
          </p:cNvSpPr>
          <p:nvPr/>
        </p:nvSpPr>
        <p:spPr bwMode="auto">
          <a:xfrm>
            <a:off x="6831106" y="677510"/>
            <a:ext cx="2043954" cy="371361"/>
          </a:xfrm>
          <a:prstGeom prst="rect">
            <a:avLst/>
          </a:prstGeom>
          <a:noFill/>
          <a:ln w="12700">
            <a:solidFill>
              <a:schemeClr val="tx1"/>
            </a:solidFill>
            <a:miter lim="800000"/>
            <a:headEnd/>
            <a:tailEnd/>
          </a:ln>
        </p:spPr>
        <p:txBody>
          <a:bodyPr wrap="none" lIns="90000" tIns="46800" rIns="90000" bIns="46800"/>
          <a:lstStyle/>
          <a:p>
            <a:pPr algn="ctr"/>
            <a:r>
              <a:rPr lang="ja-JP" altLang="en-US" sz="2000" b="1" dirty="0" smtClean="0">
                <a:solidFill>
                  <a:srgbClr val="17375E"/>
                </a:solidFill>
                <a:latin typeface="游ゴシック" panose="020B0400000000000000" pitchFamily="50" charset="-128"/>
                <a:ea typeface="游ゴシック" panose="020B0400000000000000" pitchFamily="50" charset="-128"/>
              </a:rPr>
              <a:t>参考資料１－①</a:t>
            </a:r>
            <a:endParaRPr lang="ja-JP" altLang="en-US" sz="2000" b="1" dirty="0">
              <a:solidFill>
                <a:srgbClr val="17375E"/>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27873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381000" y="0"/>
            <a:ext cx="9144000" cy="476672"/>
          </a:xfrm>
          <a:prstGeom prst="rect">
            <a:avLst/>
          </a:prstGeom>
          <a:solidFill>
            <a:srgbClr val="0000CC"/>
          </a:soli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400" b="1" dirty="0">
                <a:solidFill>
                  <a:schemeClr val="bg1"/>
                </a:solidFill>
                <a:latin typeface="ＭＳ ゴシック" panose="020B0609070205080204" pitchFamily="49" charset="-128"/>
                <a:ea typeface="ＭＳ ゴシック" panose="020B0609070205080204" pitchFamily="49" charset="-128"/>
              </a:rPr>
              <a:t>アレルギー疾患対策基本法（平成</a:t>
            </a:r>
            <a:r>
              <a:rPr lang="en-US" altLang="ja-JP" sz="2400" b="1" dirty="0">
                <a:solidFill>
                  <a:schemeClr val="bg1"/>
                </a:solidFill>
                <a:latin typeface="ＭＳ ゴシック" panose="020B0609070205080204" pitchFamily="49" charset="-128"/>
                <a:ea typeface="ＭＳ ゴシック" panose="020B0609070205080204" pitchFamily="49" charset="-128"/>
              </a:rPr>
              <a:t>27</a:t>
            </a:r>
            <a:r>
              <a:rPr lang="ja-JP" altLang="en-US" sz="2400" b="1" dirty="0">
                <a:solidFill>
                  <a:schemeClr val="bg1"/>
                </a:solidFill>
                <a:latin typeface="ＭＳ ゴシック" panose="020B0609070205080204" pitchFamily="49" charset="-128"/>
                <a:ea typeface="ＭＳ ゴシック" panose="020B0609070205080204" pitchFamily="49" charset="-128"/>
              </a:rPr>
              <a:t>年</a:t>
            </a:r>
            <a:r>
              <a:rPr lang="en-US" altLang="ja-JP" sz="2400" b="1" dirty="0">
                <a:solidFill>
                  <a:schemeClr val="bg1"/>
                </a:solidFill>
                <a:latin typeface="ＭＳ ゴシック" panose="020B0609070205080204" pitchFamily="49" charset="-128"/>
                <a:ea typeface="ＭＳ ゴシック" panose="020B0609070205080204" pitchFamily="49" charset="-128"/>
              </a:rPr>
              <a:t>12</a:t>
            </a:r>
            <a:r>
              <a:rPr lang="ja-JP" altLang="en-US" sz="2400" b="1" dirty="0">
                <a:solidFill>
                  <a:schemeClr val="bg1"/>
                </a:solidFill>
                <a:latin typeface="ＭＳ ゴシック" panose="020B0609070205080204" pitchFamily="49" charset="-128"/>
                <a:ea typeface="ＭＳ ゴシック" panose="020B0609070205080204" pitchFamily="49" charset="-128"/>
              </a:rPr>
              <a:t>月</a:t>
            </a:r>
            <a:r>
              <a:rPr lang="en-US" altLang="ja-JP" sz="2400" b="1" dirty="0">
                <a:solidFill>
                  <a:schemeClr val="bg1"/>
                </a:solidFill>
                <a:latin typeface="ＭＳ ゴシック" panose="020B0609070205080204" pitchFamily="49" charset="-128"/>
                <a:ea typeface="ＭＳ ゴシック" panose="020B0609070205080204" pitchFamily="49" charset="-128"/>
              </a:rPr>
              <a:t>25</a:t>
            </a:r>
            <a:r>
              <a:rPr lang="ja-JP" altLang="en-US" sz="2400" b="1" dirty="0">
                <a:solidFill>
                  <a:schemeClr val="bg1"/>
                </a:solidFill>
                <a:latin typeface="ＭＳ ゴシック" panose="020B0609070205080204" pitchFamily="49" charset="-128"/>
                <a:ea typeface="ＭＳ ゴシック" panose="020B0609070205080204" pitchFamily="49" charset="-128"/>
              </a:rPr>
              <a:t>日施行）</a:t>
            </a:r>
          </a:p>
        </p:txBody>
      </p:sp>
      <p:sp>
        <p:nvSpPr>
          <p:cNvPr id="18" name="角丸四角形 17"/>
          <p:cNvSpPr/>
          <p:nvPr/>
        </p:nvSpPr>
        <p:spPr>
          <a:xfrm>
            <a:off x="5426634" y="3818713"/>
            <a:ext cx="3850716" cy="2391809"/>
          </a:xfrm>
          <a:prstGeom prst="roundRect">
            <a:avLst>
              <a:gd name="adj" fmla="val 4296"/>
            </a:avLst>
          </a:prstGeom>
          <a:solidFill>
            <a:srgbClr val="66CCFF">
              <a:alpha val="32000"/>
            </a:srgbClr>
          </a:solidFill>
          <a:ln w="6350">
            <a:solidFill>
              <a:srgbClr val="99FFCC"/>
            </a:solidFill>
          </a:ln>
        </p:spPr>
        <p:style>
          <a:lnRef idx="2">
            <a:schemeClr val="dk1"/>
          </a:lnRef>
          <a:fillRef idx="1">
            <a:schemeClr val="lt1"/>
          </a:fillRef>
          <a:effectRef idx="0">
            <a:schemeClr val="dk1"/>
          </a:effectRef>
          <a:fontRef idx="minor">
            <a:schemeClr val="dk1"/>
          </a:fontRef>
        </p:style>
        <p:txBody>
          <a:bodyPr rtlCol="0" anchor="ctr" anchorCtr="0"/>
          <a:lstStyle/>
          <a:p>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27" name="角丸四角形 26"/>
          <p:cNvSpPr/>
          <p:nvPr/>
        </p:nvSpPr>
        <p:spPr>
          <a:xfrm>
            <a:off x="584202" y="2253025"/>
            <a:ext cx="8693149" cy="1427506"/>
          </a:xfrm>
          <a:prstGeom prst="roundRect">
            <a:avLst>
              <a:gd name="adj" fmla="val 0"/>
            </a:avLst>
          </a:prstGeom>
          <a:ln>
            <a:noFill/>
          </a:ln>
        </p:spPr>
        <p:style>
          <a:lnRef idx="2">
            <a:schemeClr val="dk1"/>
          </a:lnRef>
          <a:fillRef idx="1">
            <a:schemeClr val="lt1"/>
          </a:fillRef>
          <a:effectRef idx="0">
            <a:schemeClr val="dk1"/>
          </a:effectRef>
          <a:fontRef idx="minor">
            <a:schemeClr val="dk1"/>
          </a:fontRef>
        </p:style>
        <p:txBody>
          <a:bodyPr rtlCol="0" anchor="ctr" anchorCtr="0"/>
          <a:lstStyle/>
          <a:p>
            <a:pPr marL="180975" indent="-180975"/>
            <a:r>
              <a:rPr lang="ja-JP" altLang="en-US" sz="1600" dirty="0">
                <a:solidFill>
                  <a:prstClr val="black"/>
                </a:solidFill>
                <a:latin typeface="+mn-ea"/>
              </a:rPr>
              <a:t>①総合的な施策の実施により生活環境の改善を図ること</a:t>
            </a:r>
            <a:endParaRPr lang="en-US" altLang="ja-JP" sz="1600" dirty="0">
              <a:solidFill>
                <a:prstClr val="black"/>
              </a:solidFill>
              <a:latin typeface="+mn-ea"/>
            </a:endParaRPr>
          </a:p>
          <a:p>
            <a:pPr marL="180975" indent="-180975"/>
            <a:r>
              <a:rPr lang="ja-JP" altLang="en-US" sz="1600" dirty="0">
                <a:solidFill>
                  <a:prstClr val="black"/>
                </a:solidFill>
                <a:latin typeface="+mn-ea"/>
              </a:rPr>
              <a:t>②居住区域にかかわらず適切なアレルギー疾患治療を受けられるようにすること</a:t>
            </a:r>
            <a:endParaRPr lang="en-US" altLang="ja-JP" sz="1600" dirty="0">
              <a:solidFill>
                <a:prstClr val="black"/>
              </a:solidFill>
              <a:latin typeface="+mn-ea"/>
            </a:endParaRPr>
          </a:p>
          <a:p>
            <a:pPr marL="180975" indent="-180975"/>
            <a:r>
              <a:rPr lang="ja-JP" altLang="en-US" sz="1600" dirty="0">
                <a:solidFill>
                  <a:prstClr val="black"/>
                </a:solidFill>
                <a:latin typeface="+mn-ea"/>
              </a:rPr>
              <a:t>③適切な情報を入手できる体制及び生活の質の維持向上のための支援体制の整備がなされること</a:t>
            </a:r>
            <a:endParaRPr lang="en-US" altLang="ja-JP" sz="1600" dirty="0">
              <a:solidFill>
                <a:prstClr val="black"/>
              </a:solidFill>
              <a:latin typeface="+mn-ea"/>
            </a:endParaRPr>
          </a:p>
          <a:p>
            <a:pPr marL="180975" indent="-180975"/>
            <a:r>
              <a:rPr lang="ja-JP" altLang="en-US" sz="1600" dirty="0">
                <a:solidFill>
                  <a:prstClr val="black"/>
                </a:solidFill>
                <a:latin typeface="+mn-ea"/>
              </a:rPr>
              <a:t>④アレルギー疾患研究を推進し、その成果を普及・活用・発展させること</a:t>
            </a:r>
            <a:endParaRPr lang="en-US" altLang="ja-JP" sz="1600" dirty="0">
              <a:solidFill>
                <a:prstClr val="black"/>
              </a:solidFill>
              <a:latin typeface="+mn-ea"/>
            </a:endParaRPr>
          </a:p>
        </p:txBody>
      </p:sp>
      <p:sp>
        <p:nvSpPr>
          <p:cNvPr id="23" name="角丸四角形 22"/>
          <p:cNvSpPr/>
          <p:nvPr/>
        </p:nvSpPr>
        <p:spPr>
          <a:xfrm>
            <a:off x="584201" y="4123131"/>
            <a:ext cx="4244974" cy="2087390"/>
          </a:xfrm>
          <a:prstGeom prst="roundRect">
            <a:avLst>
              <a:gd name="adj" fmla="val 4296"/>
            </a:avLst>
          </a:prstGeom>
          <a:ln/>
        </p:spPr>
        <p:style>
          <a:lnRef idx="2">
            <a:schemeClr val="dk1"/>
          </a:lnRef>
          <a:fillRef idx="1">
            <a:schemeClr val="lt1"/>
          </a:fillRef>
          <a:effectRef idx="0">
            <a:schemeClr val="dk1"/>
          </a:effectRef>
          <a:fontRef idx="minor">
            <a:schemeClr val="dk1"/>
          </a:fontRef>
        </p:style>
        <p:txBody>
          <a:bodyPr rtlCol="0" anchor="ctr" anchorCtr="0"/>
          <a:lstStyle/>
          <a:p>
            <a:r>
              <a:rPr lang="ja-JP" altLang="en-US" sz="1600" dirty="0">
                <a:solidFill>
                  <a:prstClr val="black"/>
                </a:solidFill>
                <a:latin typeface="ＭＳ ゴシック" panose="020B0609070205080204" pitchFamily="49" charset="-128"/>
                <a:ea typeface="ＭＳ ゴシック" panose="020B0609070205080204" pitchFamily="49" charset="-128"/>
              </a:rPr>
              <a:t>アレルギー疾患対策の総合的な推進を図るため、厚生労働大臣が基本指針を策定</a:t>
            </a:r>
            <a:endParaRPr lang="en-US" altLang="ja-JP" sz="1600" dirty="0">
              <a:solidFill>
                <a:prstClr val="black"/>
              </a:solidFill>
              <a:latin typeface="ＭＳ ゴシック" panose="020B0609070205080204" pitchFamily="49" charset="-128"/>
              <a:ea typeface="ＭＳ ゴシック" panose="020B0609070205080204" pitchFamily="49" charset="-128"/>
            </a:endParaRPr>
          </a:p>
          <a:p>
            <a:pPr marL="363538" indent="-188913"/>
            <a:r>
              <a:rPr lang="ja-JP" altLang="en-US" sz="1400" dirty="0">
                <a:solidFill>
                  <a:prstClr val="black"/>
                </a:solidFill>
                <a:latin typeface="ＭＳ 明朝" panose="02020609040205080304" pitchFamily="17" charset="-128"/>
                <a:ea typeface="ＭＳ 明朝" panose="02020609040205080304" pitchFamily="17" charset="-128"/>
              </a:rPr>
              <a:t>・対策の推進に関する基本的な事項</a:t>
            </a:r>
            <a:endParaRPr lang="en-US" altLang="ja-JP" sz="1400" dirty="0">
              <a:solidFill>
                <a:prstClr val="black"/>
              </a:solidFill>
              <a:latin typeface="ＭＳ 明朝" panose="02020609040205080304" pitchFamily="17" charset="-128"/>
              <a:ea typeface="ＭＳ 明朝" panose="02020609040205080304" pitchFamily="17" charset="-128"/>
            </a:endParaRPr>
          </a:p>
          <a:p>
            <a:pPr marL="363538" indent="-188913"/>
            <a:r>
              <a:rPr lang="ja-JP" altLang="en-US" sz="1400" dirty="0">
                <a:solidFill>
                  <a:prstClr val="black"/>
                </a:solidFill>
                <a:latin typeface="ＭＳ 明朝" panose="02020609040205080304" pitchFamily="17" charset="-128"/>
                <a:ea typeface="ＭＳ 明朝" panose="02020609040205080304" pitchFamily="17" charset="-128"/>
              </a:rPr>
              <a:t>・疾患に関する啓発及び知識の普及並びに予防のための施策に関する事項</a:t>
            </a:r>
            <a:endParaRPr lang="en-US" altLang="ja-JP" sz="1400" dirty="0">
              <a:solidFill>
                <a:prstClr val="black"/>
              </a:solidFill>
              <a:latin typeface="ＭＳ 明朝" panose="02020609040205080304" pitchFamily="17" charset="-128"/>
              <a:ea typeface="ＭＳ 明朝" panose="02020609040205080304" pitchFamily="17" charset="-128"/>
            </a:endParaRPr>
          </a:p>
          <a:p>
            <a:pPr marL="363538" indent="-188913"/>
            <a:r>
              <a:rPr lang="ja-JP" altLang="en-US" sz="1400" dirty="0">
                <a:solidFill>
                  <a:prstClr val="black"/>
                </a:solidFill>
                <a:latin typeface="ＭＳ 明朝" panose="02020609040205080304" pitchFamily="17" charset="-128"/>
                <a:ea typeface="ＭＳ 明朝" panose="02020609040205080304" pitchFamily="17" charset="-128"/>
              </a:rPr>
              <a:t>・医療提供体制の確保に関する事項</a:t>
            </a:r>
            <a:endParaRPr lang="en-US" altLang="ja-JP" sz="1400" dirty="0">
              <a:solidFill>
                <a:prstClr val="black"/>
              </a:solidFill>
              <a:latin typeface="ＭＳ 明朝" panose="02020609040205080304" pitchFamily="17" charset="-128"/>
              <a:ea typeface="ＭＳ 明朝" panose="02020609040205080304" pitchFamily="17" charset="-128"/>
            </a:endParaRPr>
          </a:p>
          <a:p>
            <a:pPr marL="363538" indent="-188913"/>
            <a:r>
              <a:rPr lang="ja-JP" altLang="en-US" sz="1400" dirty="0">
                <a:solidFill>
                  <a:prstClr val="black"/>
                </a:solidFill>
                <a:latin typeface="ＭＳ 明朝" panose="02020609040205080304" pitchFamily="17" charset="-128"/>
                <a:ea typeface="ＭＳ 明朝" panose="02020609040205080304" pitchFamily="17" charset="-128"/>
              </a:rPr>
              <a:t>・疾患に関する調査及び研究に関する事項</a:t>
            </a:r>
            <a:endParaRPr lang="en-US" altLang="ja-JP" sz="1400" dirty="0">
              <a:solidFill>
                <a:prstClr val="black"/>
              </a:solidFill>
              <a:latin typeface="ＭＳ 明朝" panose="02020609040205080304" pitchFamily="17" charset="-128"/>
              <a:ea typeface="ＭＳ 明朝" panose="02020609040205080304" pitchFamily="17" charset="-128"/>
            </a:endParaRPr>
          </a:p>
          <a:p>
            <a:pPr marL="363538" indent="-188913"/>
            <a:r>
              <a:rPr lang="ja-JP" altLang="en-US" sz="1400" dirty="0">
                <a:solidFill>
                  <a:prstClr val="black"/>
                </a:solidFill>
                <a:latin typeface="ＭＳ 明朝" panose="02020609040205080304" pitchFamily="17" charset="-128"/>
                <a:ea typeface="ＭＳ 明朝" panose="02020609040205080304" pitchFamily="17" charset="-128"/>
              </a:rPr>
              <a:t>・その他対策の推進に関する重要事項</a:t>
            </a:r>
            <a:endParaRPr lang="en-US" altLang="ja-JP" sz="1400" dirty="0">
              <a:solidFill>
                <a:prstClr val="black"/>
              </a:solidFill>
              <a:latin typeface="ＭＳ 明朝" panose="02020609040205080304" pitchFamily="17" charset="-128"/>
              <a:ea typeface="ＭＳ 明朝" panose="02020609040205080304" pitchFamily="17" charset="-128"/>
            </a:endParaRPr>
          </a:p>
        </p:txBody>
      </p:sp>
      <p:sp>
        <p:nvSpPr>
          <p:cNvPr id="24" name="角丸四角形 23"/>
          <p:cNvSpPr/>
          <p:nvPr/>
        </p:nvSpPr>
        <p:spPr>
          <a:xfrm>
            <a:off x="584202" y="749607"/>
            <a:ext cx="8693149" cy="708378"/>
          </a:xfrm>
          <a:prstGeom prst="roundRect">
            <a:avLst>
              <a:gd name="adj" fmla="val 19005"/>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dirty="0">
                <a:solidFill>
                  <a:srgbClr val="000000"/>
                </a:solidFill>
                <a:latin typeface="游ゴシック" panose="020B0400000000000000" pitchFamily="50" charset="-128"/>
                <a:ea typeface="游ゴシック" panose="020B0400000000000000" pitchFamily="50" charset="-128"/>
              </a:rPr>
              <a:t>対象疾患：気管支</a:t>
            </a:r>
            <a:r>
              <a:rPr lang="ja-JP" altLang="en-US" dirty="0" err="1">
                <a:solidFill>
                  <a:srgbClr val="000000"/>
                </a:solidFill>
                <a:latin typeface="游ゴシック" panose="020B0400000000000000" pitchFamily="50" charset="-128"/>
                <a:ea typeface="游ゴシック" panose="020B0400000000000000" pitchFamily="50" charset="-128"/>
              </a:rPr>
              <a:t>ぜん</a:t>
            </a:r>
            <a:r>
              <a:rPr lang="ja-JP" altLang="en-US" dirty="0">
                <a:solidFill>
                  <a:srgbClr val="000000"/>
                </a:solidFill>
                <a:latin typeface="游ゴシック" panose="020B0400000000000000" pitchFamily="50" charset="-128"/>
                <a:ea typeface="游ゴシック" panose="020B0400000000000000" pitchFamily="50" charset="-128"/>
              </a:rPr>
              <a:t>息、アトピー性皮膚炎、アレルギー性鼻炎、花粉症、</a:t>
            </a:r>
            <a:endParaRPr lang="en-US" altLang="ja-JP" dirty="0">
              <a:solidFill>
                <a:srgbClr val="000000"/>
              </a:solidFill>
              <a:latin typeface="游ゴシック" panose="020B0400000000000000" pitchFamily="50" charset="-128"/>
              <a:ea typeface="游ゴシック" panose="020B0400000000000000" pitchFamily="50" charset="-128"/>
            </a:endParaRPr>
          </a:p>
          <a:p>
            <a:pPr indent="1162050"/>
            <a:r>
              <a:rPr lang="ja-JP" altLang="en-US" dirty="0">
                <a:solidFill>
                  <a:srgbClr val="000000"/>
                </a:solidFill>
                <a:latin typeface="游ゴシック" panose="020B0400000000000000" pitchFamily="50" charset="-128"/>
                <a:ea typeface="游ゴシック" panose="020B0400000000000000" pitchFamily="50" charset="-128"/>
              </a:rPr>
              <a:t>アレルギー性結膜炎、食物アレルギ</a:t>
            </a:r>
            <a:r>
              <a:rPr lang="en-US" altLang="ja-JP" dirty="0">
                <a:solidFill>
                  <a:srgbClr val="000000"/>
                </a:solidFill>
                <a:latin typeface="游ゴシック" panose="020B0400000000000000" pitchFamily="50" charset="-128"/>
                <a:ea typeface="游ゴシック" panose="020B0400000000000000" pitchFamily="50" charset="-128"/>
              </a:rPr>
              <a:t>―</a:t>
            </a:r>
            <a:r>
              <a:rPr lang="ja-JP" altLang="en-US" dirty="0" err="1">
                <a:solidFill>
                  <a:srgbClr val="000000"/>
                </a:solidFill>
                <a:latin typeface="游ゴシック" panose="020B0400000000000000" pitchFamily="50" charset="-128"/>
                <a:ea typeface="游ゴシック" panose="020B0400000000000000" pitchFamily="50" charset="-128"/>
              </a:rPr>
              <a:t>、</a:t>
            </a:r>
            <a:r>
              <a:rPr lang="ja-JP" altLang="en-US" dirty="0">
                <a:solidFill>
                  <a:srgbClr val="000000"/>
                </a:solidFill>
                <a:latin typeface="游ゴシック" panose="020B0400000000000000" pitchFamily="50" charset="-128"/>
                <a:ea typeface="游ゴシック" panose="020B0400000000000000" pitchFamily="50" charset="-128"/>
              </a:rPr>
              <a:t>等</a:t>
            </a:r>
            <a:endParaRPr lang="en-US" altLang="ja-JP" dirty="0">
              <a:solidFill>
                <a:srgbClr val="000000"/>
              </a:solidFill>
              <a:latin typeface="游ゴシック" panose="020B0400000000000000" pitchFamily="50" charset="-128"/>
              <a:ea typeface="游ゴシック" panose="020B0400000000000000" pitchFamily="50" charset="-128"/>
            </a:endParaRPr>
          </a:p>
        </p:txBody>
      </p:sp>
      <p:sp>
        <p:nvSpPr>
          <p:cNvPr id="10" name="角丸四角形 9"/>
          <p:cNvSpPr/>
          <p:nvPr/>
        </p:nvSpPr>
        <p:spPr>
          <a:xfrm>
            <a:off x="2145741" y="1462393"/>
            <a:ext cx="7258050" cy="315639"/>
          </a:xfrm>
          <a:prstGeom prst="roundRect">
            <a:avLst>
              <a:gd name="adj" fmla="val 25236"/>
            </a:avLst>
          </a:prstGeom>
          <a:noFill/>
          <a:ln w="3175">
            <a:noFill/>
          </a:ln>
        </p:spPr>
        <p:style>
          <a:lnRef idx="2">
            <a:schemeClr val="dk1"/>
          </a:lnRef>
          <a:fillRef idx="1">
            <a:schemeClr val="lt1"/>
          </a:fillRef>
          <a:effectRef idx="0">
            <a:schemeClr val="dk1"/>
          </a:effectRef>
          <a:fontRef idx="minor">
            <a:schemeClr val="dk1"/>
          </a:fontRef>
        </p:style>
        <p:txBody>
          <a:bodyPr rtlCol="0" anchor="ctr"/>
          <a:lstStyle/>
          <a:p>
            <a:r>
              <a:rPr lang="en-US" altLang="ja-JP" sz="1200" dirty="0">
                <a:solidFill>
                  <a:srgbClr val="000000"/>
                </a:solidFill>
                <a:latin typeface="游ゴシック" panose="020B0400000000000000" pitchFamily="50" charset="-128"/>
                <a:ea typeface="游ゴシック" panose="020B0400000000000000" pitchFamily="50" charset="-128"/>
              </a:rPr>
              <a:t>※</a:t>
            </a:r>
            <a:r>
              <a:rPr lang="ja-JP" altLang="en-US" sz="1200" dirty="0">
                <a:solidFill>
                  <a:srgbClr val="000000"/>
                </a:solidFill>
                <a:latin typeface="游ゴシック" panose="020B0400000000000000" pitchFamily="50" charset="-128"/>
                <a:ea typeface="游ゴシック" panose="020B0400000000000000" pitchFamily="50" charset="-128"/>
              </a:rPr>
              <a:t>上記６疾患以外は必要に応じて政令で定めるとされているが、現状、他の疾患は定められていない。</a:t>
            </a:r>
            <a:endParaRPr lang="en-US" altLang="ja-JP" sz="1200" dirty="0">
              <a:solidFill>
                <a:srgbClr val="000000"/>
              </a:solidFill>
              <a:latin typeface="游ゴシック" panose="020B0400000000000000" pitchFamily="50" charset="-128"/>
              <a:ea typeface="游ゴシック" panose="020B0400000000000000" pitchFamily="50" charset="-128"/>
            </a:endParaRPr>
          </a:p>
        </p:txBody>
      </p:sp>
      <p:sp>
        <p:nvSpPr>
          <p:cNvPr id="11" name="角丸四角形 10"/>
          <p:cNvSpPr/>
          <p:nvPr/>
        </p:nvSpPr>
        <p:spPr>
          <a:xfrm>
            <a:off x="1057090" y="3926397"/>
            <a:ext cx="3293034" cy="309481"/>
          </a:xfrm>
          <a:prstGeom prst="roundRect">
            <a:avLst>
              <a:gd name="adj" fmla="val 0"/>
            </a:avLst>
          </a:prstGeom>
          <a:gradFill flip="none" rotWithShape="1">
            <a:gsLst>
              <a:gs pos="0">
                <a:schemeClr val="tx2">
                  <a:lumMod val="60000"/>
                  <a:lumOff val="40000"/>
                </a:schemeClr>
              </a:gs>
              <a:gs pos="35000">
                <a:schemeClr val="tx2">
                  <a:lumMod val="20000"/>
                  <a:lumOff val="80000"/>
                </a:schemeClr>
              </a:gs>
              <a:gs pos="100000">
                <a:schemeClr val="tx2">
                  <a:lumMod val="20000"/>
                  <a:lumOff val="80000"/>
                </a:schemeClr>
              </a:gs>
            </a:gsLst>
            <a:lin ang="16200000" scaled="1"/>
            <a:tileRect/>
          </a:gradFill>
          <a:ln>
            <a:noFill/>
          </a:ln>
        </p:spPr>
        <p:style>
          <a:lnRef idx="1">
            <a:schemeClr val="accent6"/>
          </a:lnRef>
          <a:fillRef idx="2">
            <a:schemeClr val="accent6"/>
          </a:fillRef>
          <a:effectRef idx="1">
            <a:schemeClr val="accent6"/>
          </a:effectRef>
          <a:fontRef idx="minor">
            <a:schemeClr val="dk1"/>
          </a:fontRef>
        </p:style>
        <p:txBody>
          <a:bodyPr rtlCol="0" anchor="ctr" anchorCtr="0"/>
          <a:lstStyle/>
          <a:p>
            <a:r>
              <a:rPr lang="ja-JP" altLang="en-US" b="1" dirty="0">
                <a:solidFill>
                  <a:prstClr val="black"/>
                </a:solidFill>
                <a:latin typeface="+mj-ea"/>
                <a:ea typeface="+mj-ea"/>
              </a:rPr>
              <a:t>アレルギー疾患対策基本指針</a:t>
            </a:r>
            <a:endParaRPr lang="en-US" altLang="ja-JP" sz="1200" dirty="0">
              <a:solidFill>
                <a:prstClr val="black"/>
              </a:solidFill>
              <a:latin typeface="+mj-ea"/>
              <a:ea typeface="+mj-ea"/>
            </a:endParaRPr>
          </a:p>
        </p:txBody>
      </p:sp>
      <p:sp>
        <p:nvSpPr>
          <p:cNvPr id="13" name="角丸四角形 12"/>
          <p:cNvSpPr/>
          <p:nvPr/>
        </p:nvSpPr>
        <p:spPr>
          <a:xfrm>
            <a:off x="5501579" y="4366534"/>
            <a:ext cx="3698316" cy="1733932"/>
          </a:xfrm>
          <a:prstGeom prst="roundRect">
            <a:avLst>
              <a:gd name="adj" fmla="val 4296"/>
            </a:avLst>
          </a:prstGeom>
          <a:ln/>
        </p:spPr>
        <p:style>
          <a:lnRef idx="2">
            <a:schemeClr val="dk1"/>
          </a:lnRef>
          <a:fillRef idx="1">
            <a:schemeClr val="lt1"/>
          </a:fillRef>
          <a:effectRef idx="0">
            <a:schemeClr val="dk1"/>
          </a:effectRef>
          <a:fontRef idx="minor">
            <a:schemeClr val="dk1"/>
          </a:fontRef>
        </p:style>
        <p:txBody>
          <a:bodyPr rtlCol="0" anchor="ctr" anchorCtr="0"/>
          <a:lstStyle/>
          <a:p>
            <a:r>
              <a:rPr lang="ja-JP" altLang="en-US" sz="1600" dirty="0">
                <a:solidFill>
                  <a:prstClr val="black"/>
                </a:solidFill>
                <a:latin typeface="+mn-ea"/>
              </a:rPr>
              <a:t>・基本指針の策定、変更に当たって意見を述べる</a:t>
            </a:r>
            <a:endParaRPr lang="en-US" altLang="ja-JP" sz="1600" dirty="0">
              <a:solidFill>
                <a:prstClr val="black"/>
              </a:solidFill>
              <a:latin typeface="+mn-ea"/>
            </a:endParaRPr>
          </a:p>
          <a:p>
            <a:r>
              <a:rPr lang="ja-JP" altLang="en-US" sz="1600" dirty="0">
                <a:solidFill>
                  <a:prstClr val="black"/>
                </a:solidFill>
                <a:latin typeface="+mn-ea"/>
              </a:rPr>
              <a:t>・委員は厚生労働大臣が任命</a:t>
            </a:r>
            <a:endParaRPr lang="en-US" altLang="ja-JP" sz="1600" dirty="0">
              <a:solidFill>
                <a:prstClr val="black"/>
              </a:solidFill>
              <a:latin typeface="+mn-ea"/>
            </a:endParaRPr>
          </a:p>
          <a:p>
            <a:pPr marL="628650" indent="-628650"/>
            <a:r>
              <a:rPr lang="en-US" altLang="ja-JP"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委員</a:t>
            </a:r>
            <a:r>
              <a:rPr lang="en-US" altLang="ja-JP"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患者及びその代表者、アレルギー疾患医療従事者、学識経験者</a:t>
            </a:r>
            <a:endParaRPr lang="en-US" altLang="ja-JP" sz="1400" dirty="0">
              <a:solidFill>
                <a:prstClr val="black"/>
              </a:solidFill>
              <a:latin typeface="ＭＳ ゴシック" panose="020B0609070205080204" pitchFamily="49" charset="-128"/>
              <a:ea typeface="ＭＳ ゴシック" panose="020B0609070205080204" pitchFamily="49" charset="-128"/>
            </a:endParaRPr>
          </a:p>
          <a:p>
            <a:r>
              <a:rPr lang="en-US" altLang="ja-JP" sz="1100" dirty="0">
                <a:solidFill>
                  <a:prstClr val="black"/>
                </a:solidFill>
                <a:latin typeface="ＭＳ Ｐ明朝" panose="02020600040205080304" pitchFamily="18" charset="-128"/>
                <a:ea typeface="ＭＳ Ｐ明朝" panose="02020600040205080304" pitchFamily="18" charset="-128"/>
              </a:rPr>
              <a:t>※</a:t>
            </a:r>
            <a:r>
              <a:rPr lang="ja-JP" altLang="en-US" sz="1100" dirty="0">
                <a:solidFill>
                  <a:prstClr val="black"/>
                </a:solidFill>
                <a:latin typeface="ＭＳ Ｐ明朝" panose="02020600040205080304" pitchFamily="18" charset="-128"/>
                <a:ea typeface="ＭＳ Ｐ明朝" panose="02020600040205080304" pitchFamily="18" charset="-128"/>
              </a:rPr>
              <a:t>協議会の組織及び運営に関し必要な事項は政令で規定</a:t>
            </a:r>
            <a:endParaRPr lang="en-US" altLang="ja-JP" sz="1100" dirty="0">
              <a:solidFill>
                <a:prstClr val="black"/>
              </a:solidFill>
              <a:latin typeface="ＭＳ Ｐ明朝" panose="02020600040205080304" pitchFamily="18" charset="-128"/>
              <a:ea typeface="ＭＳ Ｐ明朝" panose="02020600040205080304" pitchFamily="18" charset="-128"/>
            </a:endParaRPr>
          </a:p>
        </p:txBody>
      </p:sp>
      <p:sp>
        <p:nvSpPr>
          <p:cNvPr id="14" name="角丸四角形 13"/>
          <p:cNvSpPr/>
          <p:nvPr/>
        </p:nvSpPr>
        <p:spPr>
          <a:xfrm>
            <a:off x="5831780" y="4180707"/>
            <a:ext cx="2987488" cy="309481"/>
          </a:xfrm>
          <a:prstGeom prst="roundRect">
            <a:avLst>
              <a:gd name="adj" fmla="val 0"/>
            </a:avLst>
          </a:prstGeom>
          <a:ln>
            <a:noFill/>
          </a:ln>
        </p:spPr>
        <p:style>
          <a:lnRef idx="1">
            <a:schemeClr val="accent3"/>
          </a:lnRef>
          <a:fillRef idx="2">
            <a:schemeClr val="accent3"/>
          </a:fillRef>
          <a:effectRef idx="1">
            <a:schemeClr val="accent3"/>
          </a:effectRef>
          <a:fontRef idx="minor">
            <a:schemeClr val="dk1"/>
          </a:fontRef>
        </p:style>
        <p:txBody>
          <a:bodyPr rtlCol="0" anchor="ctr" anchorCtr="0"/>
          <a:lstStyle/>
          <a:p>
            <a:pPr algn="ctr"/>
            <a:r>
              <a:rPr lang="ja-JP" altLang="en-US" sz="1600" b="1" dirty="0">
                <a:solidFill>
                  <a:prstClr val="black"/>
                </a:solidFill>
                <a:latin typeface="+mj-ea"/>
                <a:ea typeface="+mj-ea"/>
              </a:rPr>
              <a:t>アレルギー疾患対策推進協議会</a:t>
            </a:r>
            <a:endParaRPr lang="en-US" altLang="ja-JP" sz="1600" dirty="0">
              <a:solidFill>
                <a:prstClr val="black"/>
              </a:solidFill>
              <a:latin typeface="+mj-ea"/>
              <a:ea typeface="+mj-ea"/>
            </a:endParaRPr>
          </a:p>
        </p:txBody>
      </p:sp>
      <p:sp>
        <p:nvSpPr>
          <p:cNvPr id="16" name="角丸四角形 15"/>
          <p:cNvSpPr/>
          <p:nvPr/>
        </p:nvSpPr>
        <p:spPr>
          <a:xfrm>
            <a:off x="6729758" y="3897051"/>
            <a:ext cx="1241958" cy="247020"/>
          </a:xfrm>
          <a:prstGeom prst="roundRect">
            <a:avLst>
              <a:gd name="adj" fmla="val 0"/>
            </a:avLst>
          </a:prstGeom>
          <a:noFill/>
          <a:ln w="3175">
            <a:noFill/>
          </a:ln>
        </p:spPr>
        <p:style>
          <a:lnRef idx="2">
            <a:schemeClr val="dk1"/>
          </a:lnRef>
          <a:fillRef idx="1">
            <a:schemeClr val="lt1"/>
          </a:fillRef>
          <a:effectRef idx="0">
            <a:schemeClr val="dk1"/>
          </a:effectRef>
          <a:fontRef idx="minor">
            <a:schemeClr val="dk1"/>
          </a:fontRef>
        </p:style>
        <p:txBody>
          <a:bodyPr rtlCol="0" anchor="ctr" anchorCtr="0"/>
          <a:lstStyle/>
          <a:p>
            <a:pPr algn="ctr"/>
            <a:r>
              <a:rPr lang="ja-JP" altLang="en-US" sz="1400" dirty="0">
                <a:solidFill>
                  <a:prstClr val="black"/>
                </a:solidFill>
                <a:latin typeface="游ゴシック" panose="020B0400000000000000" pitchFamily="50" charset="-128"/>
                <a:ea typeface="游ゴシック" panose="020B0400000000000000" pitchFamily="50" charset="-128"/>
              </a:rPr>
              <a:t>厚生労働省</a:t>
            </a:r>
            <a:endParaRPr lang="en-US" altLang="ja-JP" sz="1400" dirty="0">
              <a:solidFill>
                <a:prstClr val="black"/>
              </a:solidFill>
              <a:latin typeface="游ゴシック" panose="020B0400000000000000" pitchFamily="50" charset="-128"/>
              <a:ea typeface="游ゴシック" panose="020B0400000000000000" pitchFamily="50" charset="-128"/>
            </a:endParaRPr>
          </a:p>
        </p:txBody>
      </p:sp>
      <p:sp>
        <p:nvSpPr>
          <p:cNvPr id="3" name="左矢印 2"/>
          <p:cNvSpPr/>
          <p:nvPr/>
        </p:nvSpPr>
        <p:spPr>
          <a:xfrm>
            <a:off x="4692652" y="4964368"/>
            <a:ext cx="695883" cy="404917"/>
          </a:xfrm>
          <a:prstGeom prst="leftArrow">
            <a:avLst/>
          </a:prstGeom>
          <a:gradFill flip="none" rotWithShape="1">
            <a:gsLst>
              <a:gs pos="0">
                <a:schemeClr val="accent1">
                  <a:lumMod val="60000"/>
                  <a:lumOff val="40000"/>
                </a:schemeClr>
              </a:gs>
              <a:gs pos="50000">
                <a:schemeClr val="accent1">
                  <a:lumMod val="20000"/>
                  <a:lumOff val="80000"/>
                </a:schemeClr>
              </a:gs>
              <a:gs pos="100000">
                <a:schemeClr val="tx2">
                  <a:lumMod val="50000"/>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ホームベース 19"/>
          <p:cNvSpPr/>
          <p:nvPr/>
        </p:nvSpPr>
        <p:spPr>
          <a:xfrm>
            <a:off x="584202" y="1970947"/>
            <a:ext cx="8693149" cy="282078"/>
          </a:xfrm>
          <a:prstGeom prst="homePlate">
            <a:avLst>
              <a:gd name="adj" fmla="val 0"/>
            </a:avLst>
          </a:prstGeom>
          <a:gradFill flip="none" rotWithShape="1">
            <a:gsLst>
              <a:gs pos="0">
                <a:srgbClr val="33CC33"/>
              </a:gs>
              <a:gs pos="30000">
                <a:srgbClr val="92D050">
                  <a:tint val="44500"/>
                  <a:satMod val="160000"/>
                </a:srgbClr>
              </a:gs>
              <a:gs pos="100000">
                <a:srgbClr val="92D05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mn-ea"/>
              </a:rPr>
              <a:t>基本理念</a:t>
            </a:r>
          </a:p>
        </p:txBody>
      </p:sp>
      <p:sp>
        <p:nvSpPr>
          <p:cNvPr id="4" name="スライド番号プレースホルダー 3"/>
          <p:cNvSpPr>
            <a:spLocks noGrp="1"/>
          </p:cNvSpPr>
          <p:nvPr>
            <p:ph type="sldNum" sz="quarter" idx="12"/>
          </p:nvPr>
        </p:nvSpPr>
        <p:spPr/>
        <p:txBody>
          <a:bodyPr/>
          <a:lstStyle/>
          <a:p>
            <a:fld id="{2809BC9B-57E5-4A95-9F73-870B18D54A5D}" type="slidenum">
              <a:rPr kumimoji="1" lang="ja-JP" altLang="en-US" smtClean="0"/>
              <a:pPr/>
              <a:t>1</a:t>
            </a:fld>
            <a:endParaRPr kumimoji="1" lang="ja-JP" altLang="en-US" dirty="0"/>
          </a:p>
        </p:txBody>
      </p:sp>
    </p:spTree>
    <p:extLst>
      <p:ext uri="{BB962C8B-B14F-4D97-AF65-F5344CB8AC3E}">
        <p14:creationId xmlns:p14="http://schemas.microsoft.com/office/powerpoint/2010/main" val="2189448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9324"/>
            <a:ext cx="9906000" cy="399453"/>
          </a:xfrm>
          <a:custGeom>
            <a:avLst/>
            <a:gdLst/>
            <a:ahLst/>
            <a:cxnLst/>
            <a:rect l="l" t="t" r="r" b="b"/>
            <a:pathLst>
              <a:path w="10692765" h="370840">
                <a:moveTo>
                  <a:pt x="0" y="370331"/>
                </a:moveTo>
                <a:lnTo>
                  <a:pt x="10692384" y="370331"/>
                </a:lnTo>
                <a:lnTo>
                  <a:pt x="10692384" y="0"/>
                </a:lnTo>
                <a:lnTo>
                  <a:pt x="0" y="0"/>
                </a:lnTo>
                <a:lnTo>
                  <a:pt x="0" y="370331"/>
                </a:lnTo>
                <a:close/>
              </a:path>
            </a:pathLst>
          </a:custGeom>
          <a:solidFill>
            <a:srgbClr val="FFFF00"/>
          </a:solidFill>
        </p:spPr>
        <p:txBody>
          <a:bodyPr wrap="square" lIns="0" tIns="0" rIns="0" bIns="0" rtlCol="0"/>
          <a:lstStyle/>
          <a:p>
            <a:pPr defTabSz="801401"/>
            <a:endParaRPr>
              <a:solidFill>
                <a:prstClr val="black"/>
              </a:solidFill>
            </a:endParaRPr>
          </a:p>
        </p:txBody>
      </p:sp>
      <p:sp>
        <p:nvSpPr>
          <p:cNvPr id="3" name="object 3"/>
          <p:cNvSpPr txBox="1">
            <a:spLocks noGrp="1"/>
          </p:cNvSpPr>
          <p:nvPr>
            <p:ph type="title"/>
          </p:nvPr>
        </p:nvSpPr>
        <p:spPr>
          <a:xfrm>
            <a:off x="668384" y="84482"/>
            <a:ext cx="8464731" cy="246126"/>
          </a:xfrm>
          <a:prstGeom prst="rect">
            <a:avLst/>
          </a:prstGeom>
        </p:spPr>
        <p:txBody>
          <a:bodyPr vert="horz" wrap="square" lIns="0" tIns="10574" rIns="0" bIns="0" rtlCol="0" anchor="ctr">
            <a:spAutoFit/>
          </a:bodyPr>
          <a:lstStyle/>
          <a:p>
            <a:pPr marL="11131">
              <a:spcBef>
                <a:spcPts val="83"/>
              </a:spcBef>
              <a:tabLst>
                <a:tab pos="5204093" algn="l"/>
              </a:tabLst>
            </a:pPr>
            <a:r>
              <a:rPr sz="1700" b="1" spc="-4" dirty="0"/>
              <a:t>ア</a:t>
            </a:r>
            <a:r>
              <a:rPr sz="1700" b="1" spc="-9" dirty="0"/>
              <a:t>レル</a:t>
            </a:r>
            <a:r>
              <a:rPr sz="1700" b="1" spc="-13" dirty="0"/>
              <a:t>ギ</a:t>
            </a:r>
            <a:r>
              <a:rPr sz="1700" b="1" spc="-4" dirty="0"/>
              <a:t>ー</a:t>
            </a:r>
            <a:r>
              <a:rPr sz="1700" b="1" spc="-9" dirty="0"/>
              <a:t>疾患医療提供体制の在り方</a:t>
            </a:r>
            <a:r>
              <a:rPr sz="1700" b="1" spc="-4" dirty="0"/>
              <a:t>に</a:t>
            </a:r>
            <a:r>
              <a:rPr sz="1700" b="1" spc="-9" dirty="0"/>
              <a:t>関</a:t>
            </a:r>
            <a:r>
              <a:rPr sz="1700" b="1" spc="-4" dirty="0"/>
              <a:t>す</a:t>
            </a:r>
            <a:r>
              <a:rPr sz="1700" b="1" spc="-9" dirty="0"/>
              <a:t>る検討</a:t>
            </a:r>
            <a:r>
              <a:rPr sz="1700" b="1" spc="-13" dirty="0"/>
              <a:t>会	</a:t>
            </a:r>
            <a:r>
              <a:rPr sz="1700" b="1" spc="-9" dirty="0"/>
              <a:t>報告書</a:t>
            </a:r>
            <a:r>
              <a:rPr sz="1100" b="1" spc="-4" dirty="0"/>
              <a:t>（平成</a:t>
            </a:r>
            <a:r>
              <a:rPr sz="1100" b="1" spc="-9" dirty="0">
                <a:latin typeface="Arial"/>
                <a:cs typeface="Arial"/>
              </a:rPr>
              <a:t>29</a:t>
            </a:r>
            <a:r>
              <a:rPr sz="1100" b="1" spc="-9" dirty="0"/>
              <a:t>年</a:t>
            </a:r>
            <a:r>
              <a:rPr sz="1100" b="1" spc="-18" dirty="0">
                <a:latin typeface="Arial"/>
                <a:cs typeface="Arial"/>
              </a:rPr>
              <a:t>7</a:t>
            </a:r>
            <a:r>
              <a:rPr sz="1100" b="1" spc="-9" dirty="0"/>
              <a:t>月</a:t>
            </a:r>
            <a:r>
              <a:rPr sz="1100" b="1" spc="-9" dirty="0">
                <a:latin typeface="Arial"/>
                <a:cs typeface="Arial"/>
              </a:rPr>
              <a:t>28</a:t>
            </a:r>
            <a:r>
              <a:rPr sz="1100" b="1" spc="-9" dirty="0"/>
              <a:t>日）</a:t>
            </a:r>
            <a:r>
              <a:rPr sz="1700" b="1" spc="-9" dirty="0"/>
              <a:t>概</a:t>
            </a:r>
            <a:r>
              <a:rPr sz="1700" b="1" spc="-13" dirty="0"/>
              <a:t>要</a:t>
            </a:r>
            <a:endParaRPr sz="1700" dirty="0"/>
          </a:p>
        </p:txBody>
      </p:sp>
      <p:sp>
        <p:nvSpPr>
          <p:cNvPr id="6" name="object 6"/>
          <p:cNvSpPr txBox="1"/>
          <p:nvPr/>
        </p:nvSpPr>
        <p:spPr>
          <a:xfrm>
            <a:off x="101600" y="418159"/>
            <a:ext cx="9715499" cy="1082916"/>
          </a:xfrm>
          <a:prstGeom prst="rect">
            <a:avLst/>
          </a:prstGeom>
          <a:ln>
            <a:solidFill>
              <a:schemeClr val="tx1"/>
            </a:solidFill>
          </a:ln>
        </p:spPr>
        <p:txBody>
          <a:bodyPr vert="horz" wrap="square" lIns="108000" tIns="36000" rIns="108000" bIns="36000" rtlCol="0" anchor="ctr" anchorCtr="0">
            <a:spAutoFit/>
          </a:bodyPr>
          <a:lstStyle/>
          <a:p>
            <a:pPr marL="177800" marR="21705" indent="-177800" defTabSz="801401">
              <a:buFontTx/>
              <a:buChar char="○"/>
              <a:tabLst>
                <a:tab pos="355600" algn="l"/>
              </a:tabLst>
            </a:pPr>
            <a:r>
              <a:rPr sz="1300" spc="4" dirty="0">
                <a:solidFill>
                  <a:prstClr val="black"/>
                </a:solidFill>
                <a:latin typeface="ＭＳ Ｐゴシック"/>
                <a:cs typeface="ＭＳ Ｐゴシック"/>
              </a:rPr>
              <a:t>平成</a:t>
            </a:r>
            <a:r>
              <a:rPr sz="1300" dirty="0">
                <a:solidFill>
                  <a:prstClr val="black"/>
                </a:solidFill>
                <a:latin typeface="ＭＳ Ｐゴシック"/>
                <a:cs typeface="ＭＳ Ｐゴシック"/>
              </a:rPr>
              <a:t>29</a:t>
            </a:r>
            <a:r>
              <a:rPr sz="1300" spc="4" dirty="0">
                <a:solidFill>
                  <a:prstClr val="black"/>
                </a:solidFill>
                <a:latin typeface="ＭＳ Ｐゴシック"/>
                <a:cs typeface="ＭＳ Ｐゴシック"/>
              </a:rPr>
              <a:t>年</a:t>
            </a:r>
            <a:r>
              <a:rPr sz="1300" dirty="0">
                <a:solidFill>
                  <a:prstClr val="black"/>
                </a:solidFill>
                <a:latin typeface="ＭＳ Ｐゴシック"/>
                <a:cs typeface="ＭＳ Ｐゴシック"/>
              </a:rPr>
              <a:t>3</a:t>
            </a:r>
            <a:r>
              <a:rPr sz="1300" spc="4" dirty="0">
                <a:solidFill>
                  <a:prstClr val="black"/>
                </a:solidFill>
                <a:latin typeface="ＭＳ Ｐゴシック"/>
                <a:cs typeface="ＭＳ Ｐゴシック"/>
              </a:rPr>
              <a:t>月に</a:t>
            </a:r>
            <a:r>
              <a:rPr sz="1300" dirty="0">
                <a:solidFill>
                  <a:prstClr val="black"/>
                </a:solidFill>
                <a:latin typeface="ＭＳ Ｐゴシック"/>
                <a:cs typeface="ＭＳ Ｐゴシック"/>
              </a:rPr>
              <a:t>、「アレ</a:t>
            </a:r>
            <a:r>
              <a:rPr sz="1300" spc="4" dirty="0">
                <a:solidFill>
                  <a:prstClr val="black"/>
                </a:solidFill>
                <a:latin typeface="ＭＳ Ｐゴシック"/>
                <a:cs typeface="ＭＳ Ｐゴシック"/>
              </a:rPr>
              <a:t>ルギ</a:t>
            </a:r>
            <a:r>
              <a:rPr sz="1300" dirty="0">
                <a:solidFill>
                  <a:prstClr val="black"/>
                </a:solidFill>
                <a:latin typeface="ＭＳ Ｐゴシック"/>
                <a:cs typeface="ＭＳ Ｐゴシック"/>
              </a:rPr>
              <a:t>ー</a:t>
            </a:r>
            <a:r>
              <a:rPr sz="1300" spc="4" dirty="0">
                <a:solidFill>
                  <a:prstClr val="black"/>
                </a:solidFill>
                <a:latin typeface="ＭＳ Ｐゴシック"/>
                <a:cs typeface="ＭＳ Ｐゴシック"/>
              </a:rPr>
              <a:t>疾患対策基本法</a:t>
            </a:r>
            <a:r>
              <a:rPr sz="1300" dirty="0">
                <a:solidFill>
                  <a:prstClr val="black"/>
                </a:solidFill>
                <a:latin typeface="ＭＳ Ｐゴシック"/>
                <a:cs typeface="ＭＳ Ｐゴシック"/>
              </a:rPr>
              <a:t>」</a:t>
            </a:r>
            <a:r>
              <a:rPr sz="1300" spc="4" dirty="0">
                <a:solidFill>
                  <a:prstClr val="black"/>
                </a:solidFill>
                <a:latin typeface="ＭＳ Ｐゴシック"/>
                <a:cs typeface="ＭＳ Ｐゴシック"/>
              </a:rPr>
              <a:t>に基づ</a:t>
            </a:r>
            <a:r>
              <a:rPr sz="1300" dirty="0">
                <a:solidFill>
                  <a:prstClr val="black"/>
                </a:solidFill>
                <a:latin typeface="ＭＳ Ｐゴシック"/>
                <a:cs typeface="ＭＳ Ｐゴシック"/>
              </a:rPr>
              <a:t>き</a:t>
            </a:r>
            <a:r>
              <a:rPr sz="1300" spc="4" dirty="0">
                <a:solidFill>
                  <a:prstClr val="black"/>
                </a:solidFill>
                <a:latin typeface="ＭＳ Ｐゴシック"/>
                <a:cs typeface="ＭＳ Ｐゴシック"/>
              </a:rPr>
              <a:t>策定</a:t>
            </a:r>
            <a:r>
              <a:rPr sz="1300" spc="-4" dirty="0">
                <a:solidFill>
                  <a:prstClr val="black"/>
                </a:solidFill>
                <a:latin typeface="ＭＳ Ｐゴシック"/>
                <a:cs typeface="ＭＳ Ｐゴシック"/>
              </a:rPr>
              <a:t>さ</a:t>
            </a:r>
            <a:r>
              <a:rPr sz="1300" spc="4" dirty="0">
                <a:solidFill>
                  <a:prstClr val="black"/>
                </a:solidFill>
                <a:latin typeface="ＭＳ Ｐゴシック"/>
                <a:cs typeface="ＭＳ Ｐゴシック"/>
              </a:rPr>
              <a:t>れ</a:t>
            </a:r>
            <a:r>
              <a:rPr sz="1300" dirty="0">
                <a:solidFill>
                  <a:prstClr val="black"/>
                </a:solidFill>
                <a:latin typeface="ＭＳ Ｐゴシック"/>
                <a:cs typeface="ＭＳ Ｐゴシック"/>
              </a:rPr>
              <a:t>た「アレ</a:t>
            </a:r>
            <a:r>
              <a:rPr sz="1300" spc="4" dirty="0">
                <a:solidFill>
                  <a:prstClr val="black"/>
                </a:solidFill>
                <a:latin typeface="ＭＳ Ｐゴシック"/>
                <a:cs typeface="ＭＳ Ｐゴシック"/>
              </a:rPr>
              <a:t>ルギ</a:t>
            </a:r>
            <a:r>
              <a:rPr sz="1300" dirty="0">
                <a:solidFill>
                  <a:prstClr val="black"/>
                </a:solidFill>
                <a:latin typeface="ＭＳ Ｐゴシック"/>
                <a:cs typeface="ＭＳ Ｐゴシック"/>
              </a:rPr>
              <a:t>ー</a:t>
            </a:r>
            <a:r>
              <a:rPr sz="1300" spc="4" dirty="0">
                <a:solidFill>
                  <a:prstClr val="black"/>
                </a:solidFill>
                <a:latin typeface="ＭＳ Ｐゴシック"/>
                <a:cs typeface="ＭＳ Ｐゴシック"/>
              </a:rPr>
              <a:t>疾患対策基本指針</a:t>
            </a:r>
            <a:r>
              <a:rPr sz="1300" dirty="0">
                <a:solidFill>
                  <a:prstClr val="black"/>
                </a:solidFill>
                <a:latin typeface="ＭＳ Ｐゴシック"/>
                <a:cs typeface="ＭＳ Ｐゴシック"/>
              </a:rPr>
              <a:t>」</a:t>
            </a:r>
            <a:r>
              <a:rPr sz="1300" spc="4" dirty="0">
                <a:solidFill>
                  <a:prstClr val="black"/>
                </a:solidFill>
                <a:latin typeface="ＭＳ Ｐゴシック"/>
                <a:cs typeface="ＭＳ Ｐゴシック"/>
              </a:rPr>
              <a:t>に</a:t>
            </a:r>
            <a:r>
              <a:rPr sz="1300" dirty="0">
                <a:solidFill>
                  <a:prstClr val="black"/>
                </a:solidFill>
                <a:latin typeface="ＭＳ Ｐゴシック"/>
                <a:cs typeface="ＭＳ Ｐゴシック"/>
              </a:rPr>
              <a:t>おい</a:t>
            </a:r>
            <a:r>
              <a:rPr sz="1300" spc="4" dirty="0">
                <a:solidFill>
                  <a:prstClr val="black"/>
                </a:solidFill>
                <a:latin typeface="ＭＳ Ｐゴシック"/>
                <a:cs typeface="ＭＳ Ｐゴシック"/>
              </a:rPr>
              <a:t>て</a:t>
            </a:r>
            <a:r>
              <a:rPr sz="1300" dirty="0">
                <a:solidFill>
                  <a:prstClr val="black"/>
                </a:solidFill>
                <a:latin typeface="ＭＳ Ｐゴシック"/>
                <a:cs typeface="ＭＳ Ｐゴシック"/>
              </a:rPr>
              <a:t>、</a:t>
            </a:r>
            <a:r>
              <a:rPr sz="1300" spc="4" dirty="0">
                <a:solidFill>
                  <a:prstClr val="black"/>
                </a:solidFill>
                <a:latin typeface="ＭＳ Ｐゴシック"/>
                <a:cs typeface="ＭＳ Ｐゴシック"/>
              </a:rPr>
              <a:t>国は</a:t>
            </a:r>
            <a:r>
              <a:rPr sz="1300" dirty="0">
                <a:solidFill>
                  <a:prstClr val="black"/>
                </a:solidFill>
                <a:latin typeface="ＭＳ Ｐゴシック"/>
                <a:cs typeface="ＭＳ Ｐゴシック"/>
              </a:rPr>
              <a:t>、アレ</a:t>
            </a:r>
            <a:r>
              <a:rPr sz="1300" spc="4" dirty="0">
                <a:solidFill>
                  <a:prstClr val="black"/>
                </a:solidFill>
                <a:latin typeface="ＭＳ Ｐゴシック"/>
                <a:cs typeface="ＭＳ Ｐゴシック"/>
              </a:rPr>
              <a:t>ル ギ</a:t>
            </a:r>
            <a:r>
              <a:rPr sz="1300" dirty="0">
                <a:solidFill>
                  <a:prstClr val="black"/>
                </a:solidFill>
                <a:latin typeface="ＭＳ Ｐゴシック"/>
                <a:cs typeface="ＭＳ Ｐゴシック"/>
              </a:rPr>
              <a:t>ー</a:t>
            </a:r>
            <a:r>
              <a:rPr sz="1300" spc="4" dirty="0">
                <a:solidFill>
                  <a:prstClr val="black"/>
                </a:solidFill>
                <a:latin typeface="ＭＳ Ｐゴシック"/>
                <a:cs typeface="ＭＳ Ｐゴシック"/>
              </a:rPr>
              <a:t>疾患医療の提供体制に</a:t>
            </a:r>
            <a:r>
              <a:rPr sz="1300" dirty="0">
                <a:solidFill>
                  <a:prstClr val="black"/>
                </a:solidFill>
                <a:latin typeface="ＭＳ Ｐゴシック"/>
                <a:cs typeface="ＭＳ Ｐゴシック"/>
              </a:rPr>
              <a:t>つい</a:t>
            </a:r>
            <a:r>
              <a:rPr sz="1300" spc="4" dirty="0">
                <a:solidFill>
                  <a:prstClr val="black"/>
                </a:solidFill>
                <a:latin typeface="ＭＳ Ｐゴシック"/>
                <a:cs typeface="ＭＳ Ｐゴシック"/>
              </a:rPr>
              <a:t>て検討を行</a:t>
            </a:r>
            <a:r>
              <a:rPr sz="1300" dirty="0">
                <a:solidFill>
                  <a:prstClr val="black"/>
                </a:solidFill>
                <a:latin typeface="ＭＳ Ｐゴシック"/>
                <a:cs typeface="ＭＳ Ｐゴシック"/>
              </a:rPr>
              <a:t>い、そ</a:t>
            </a:r>
            <a:r>
              <a:rPr sz="1300" spc="4" dirty="0">
                <a:solidFill>
                  <a:prstClr val="black"/>
                </a:solidFill>
                <a:latin typeface="ＭＳ Ｐゴシック"/>
                <a:cs typeface="ＭＳ Ｐゴシック"/>
              </a:rPr>
              <a:t>の検討結果に基づ</a:t>
            </a:r>
            <a:r>
              <a:rPr sz="1300" dirty="0">
                <a:solidFill>
                  <a:prstClr val="black"/>
                </a:solidFill>
                <a:latin typeface="ＭＳ Ｐゴシック"/>
                <a:cs typeface="ＭＳ Ｐゴシック"/>
              </a:rPr>
              <a:t>いた</a:t>
            </a:r>
            <a:r>
              <a:rPr sz="1300" spc="4" dirty="0">
                <a:solidFill>
                  <a:prstClr val="black"/>
                </a:solidFill>
                <a:latin typeface="ＭＳ Ｐゴシック"/>
                <a:cs typeface="ＭＳ Ｐゴシック"/>
              </a:rPr>
              <a:t>体制を整備</a:t>
            </a:r>
            <a:r>
              <a:rPr sz="1300" dirty="0">
                <a:solidFill>
                  <a:prstClr val="black"/>
                </a:solidFill>
                <a:latin typeface="ＭＳ Ｐゴシック"/>
                <a:cs typeface="ＭＳ Ｐゴシック"/>
              </a:rPr>
              <a:t>す</a:t>
            </a:r>
            <a:r>
              <a:rPr sz="1300" spc="4" dirty="0">
                <a:solidFill>
                  <a:prstClr val="black"/>
                </a:solidFill>
                <a:latin typeface="ＭＳ Ｐゴシック"/>
                <a:cs typeface="ＭＳ Ｐゴシック"/>
              </a:rPr>
              <a:t>る</a:t>
            </a:r>
            <a:r>
              <a:rPr sz="1300" dirty="0">
                <a:solidFill>
                  <a:prstClr val="black"/>
                </a:solidFill>
                <a:latin typeface="ＭＳ Ｐゴシック"/>
                <a:cs typeface="ＭＳ Ｐゴシック"/>
              </a:rPr>
              <a:t>こ</a:t>
            </a:r>
            <a:r>
              <a:rPr sz="1300" spc="-4" dirty="0">
                <a:solidFill>
                  <a:prstClr val="black"/>
                </a:solidFill>
                <a:latin typeface="ＭＳ Ｐゴシック"/>
                <a:cs typeface="ＭＳ Ｐゴシック"/>
              </a:rPr>
              <a:t>と</a:t>
            </a:r>
            <a:r>
              <a:rPr sz="1300" spc="4" dirty="0">
                <a:solidFill>
                  <a:prstClr val="black"/>
                </a:solidFill>
                <a:latin typeface="ＭＳ Ｐゴシック"/>
                <a:cs typeface="ＭＳ Ｐゴシック"/>
              </a:rPr>
              <a:t>等</a:t>
            </a:r>
            <a:r>
              <a:rPr sz="1300" spc="-4" dirty="0">
                <a:solidFill>
                  <a:prstClr val="black"/>
                </a:solidFill>
                <a:latin typeface="ＭＳ Ｐゴシック"/>
                <a:cs typeface="ＭＳ Ｐゴシック"/>
              </a:rPr>
              <a:t>とさ</a:t>
            </a:r>
            <a:r>
              <a:rPr sz="1300" spc="4" dirty="0">
                <a:solidFill>
                  <a:prstClr val="black"/>
                </a:solidFill>
                <a:latin typeface="ＭＳ Ｐゴシック"/>
                <a:cs typeface="ＭＳ Ｐゴシック"/>
              </a:rPr>
              <a:t>れ</a:t>
            </a:r>
            <a:r>
              <a:rPr sz="1300" dirty="0">
                <a:solidFill>
                  <a:prstClr val="black"/>
                </a:solidFill>
                <a:latin typeface="ＭＳ Ｐゴシック"/>
                <a:cs typeface="ＭＳ Ｐゴシック"/>
              </a:rPr>
              <a:t>たこ</a:t>
            </a:r>
            <a:r>
              <a:rPr sz="1300" spc="-4" dirty="0">
                <a:solidFill>
                  <a:prstClr val="black"/>
                </a:solidFill>
                <a:latin typeface="ＭＳ Ｐゴシック"/>
                <a:cs typeface="ＭＳ Ｐゴシック"/>
              </a:rPr>
              <a:t>と</a:t>
            </a:r>
            <a:r>
              <a:rPr sz="1300" spc="4" dirty="0">
                <a:solidFill>
                  <a:prstClr val="black"/>
                </a:solidFill>
                <a:latin typeface="ＭＳ Ｐゴシック"/>
                <a:cs typeface="ＭＳ Ｐゴシック"/>
              </a:rPr>
              <a:t>を受</a:t>
            </a:r>
            <a:r>
              <a:rPr sz="1300" dirty="0">
                <a:solidFill>
                  <a:prstClr val="black"/>
                </a:solidFill>
                <a:latin typeface="ＭＳ Ｐゴシック"/>
                <a:cs typeface="ＭＳ Ｐゴシック"/>
              </a:rPr>
              <a:t>け、</a:t>
            </a:r>
            <a:r>
              <a:rPr sz="1300" spc="4" dirty="0">
                <a:solidFill>
                  <a:prstClr val="black"/>
                </a:solidFill>
                <a:latin typeface="ＭＳ Ｐゴシック"/>
                <a:cs typeface="ＭＳ Ｐゴシック"/>
              </a:rPr>
              <a:t>平成</a:t>
            </a:r>
            <a:r>
              <a:rPr sz="1300" dirty="0">
                <a:solidFill>
                  <a:prstClr val="black"/>
                </a:solidFill>
                <a:latin typeface="ＭＳ Ｐゴシック"/>
                <a:cs typeface="ＭＳ Ｐゴシック"/>
              </a:rPr>
              <a:t>29</a:t>
            </a:r>
            <a:r>
              <a:rPr sz="1300" spc="4" dirty="0">
                <a:solidFill>
                  <a:prstClr val="black"/>
                </a:solidFill>
                <a:latin typeface="ＭＳ Ｐゴシック"/>
                <a:cs typeface="ＭＳ Ｐゴシック"/>
              </a:rPr>
              <a:t>年</a:t>
            </a:r>
            <a:r>
              <a:rPr sz="1300" dirty="0">
                <a:solidFill>
                  <a:prstClr val="black"/>
                </a:solidFill>
                <a:latin typeface="ＭＳ Ｐゴシック"/>
                <a:cs typeface="ＭＳ Ｐゴシック"/>
              </a:rPr>
              <a:t>4</a:t>
            </a:r>
            <a:r>
              <a:rPr sz="1300" spc="4" dirty="0">
                <a:solidFill>
                  <a:prstClr val="black"/>
                </a:solidFill>
                <a:latin typeface="ＭＳ Ｐゴシック"/>
                <a:cs typeface="ＭＳ Ｐゴシック"/>
              </a:rPr>
              <a:t>月 に</a:t>
            </a:r>
            <a:r>
              <a:rPr sz="1300" dirty="0">
                <a:solidFill>
                  <a:prstClr val="black"/>
                </a:solidFill>
                <a:latin typeface="ＭＳ Ｐゴシック"/>
                <a:cs typeface="ＭＳ Ｐゴシック"/>
              </a:rPr>
              <a:t>、「アレ</a:t>
            </a:r>
            <a:r>
              <a:rPr sz="1300" spc="4" dirty="0">
                <a:solidFill>
                  <a:prstClr val="black"/>
                </a:solidFill>
                <a:latin typeface="ＭＳ Ｐゴシック"/>
                <a:cs typeface="ＭＳ Ｐゴシック"/>
              </a:rPr>
              <a:t>ルギ</a:t>
            </a:r>
            <a:r>
              <a:rPr sz="1300" dirty="0">
                <a:solidFill>
                  <a:prstClr val="black"/>
                </a:solidFill>
                <a:latin typeface="ＭＳ Ｐゴシック"/>
                <a:cs typeface="ＭＳ Ｐゴシック"/>
              </a:rPr>
              <a:t>ー</a:t>
            </a:r>
            <a:r>
              <a:rPr sz="1300" spc="4" dirty="0">
                <a:solidFill>
                  <a:prstClr val="black"/>
                </a:solidFill>
                <a:latin typeface="ＭＳ Ｐゴシック"/>
                <a:cs typeface="ＭＳ Ｐゴシック"/>
              </a:rPr>
              <a:t>疾患医療提供体制の在</a:t>
            </a:r>
            <a:r>
              <a:rPr sz="1300" dirty="0">
                <a:solidFill>
                  <a:prstClr val="black"/>
                </a:solidFill>
                <a:latin typeface="ＭＳ Ｐゴシック"/>
                <a:cs typeface="ＭＳ Ｐゴシック"/>
              </a:rPr>
              <a:t>り</a:t>
            </a:r>
            <a:r>
              <a:rPr sz="1300" spc="4" dirty="0">
                <a:solidFill>
                  <a:prstClr val="black"/>
                </a:solidFill>
                <a:latin typeface="ＭＳ Ｐゴシック"/>
                <a:cs typeface="ＭＳ Ｐゴシック"/>
              </a:rPr>
              <a:t>方に関</a:t>
            </a:r>
            <a:r>
              <a:rPr sz="1300" dirty="0">
                <a:solidFill>
                  <a:prstClr val="black"/>
                </a:solidFill>
                <a:latin typeface="ＭＳ Ｐゴシック"/>
                <a:cs typeface="ＭＳ Ｐゴシック"/>
              </a:rPr>
              <a:t>す</a:t>
            </a:r>
            <a:r>
              <a:rPr sz="1300" spc="4" dirty="0">
                <a:solidFill>
                  <a:prstClr val="black"/>
                </a:solidFill>
                <a:latin typeface="ＭＳ Ｐゴシック"/>
                <a:cs typeface="ＭＳ Ｐゴシック"/>
              </a:rPr>
              <a:t>る検討会</a:t>
            </a:r>
            <a:r>
              <a:rPr sz="1300" dirty="0">
                <a:solidFill>
                  <a:prstClr val="black"/>
                </a:solidFill>
                <a:latin typeface="ＭＳ Ｐゴシック"/>
                <a:cs typeface="ＭＳ Ｐゴシック"/>
              </a:rPr>
              <a:t>」</a:t>
            </a:r>
            <a:r>
              <a:rPr sz="1300" spc="4" dirty="0">
                <a:solidFill>
                  <a:prstClr val="black"/>
                </a:solidFill>
                <a:latin typeface="ＭＳ Ｐゴシック"/>
                <a:cs typeface="ＭＳ Ｐゴシック"/>
              </a:rPr>
              <a:t>を設置</a:t>
            </a:r>
            <a:r>
              <a:rPr sz="1300" spc="-4" dirty="0">
                <a:solidFill>
                  <a:prstClr val="black"/>
                </a:solidFill>
                <a:latin typeface="ＭＳ Ｐゴシック"/>
                <a:cs typeface="ＭＳ Ｐゴシック"/>
              </a:rPr>
              <a:t>し</a:t>
            </a:r>
            <a:r>
              <a:rPr sz="1300" dirty="0">
                <a:solidFill>
                  <a:prstClr val="black"/>
                </a:solidFill>
                <a:latin typeface="ＭＳ Ｐゴシック"/>
                <a:cs typeface="ＭＳ Ｐゴシック"/>
              </a:rPr>
              <a:t>た。</a:t>
            </a:r>
          </a:p>
          <a:p>
            <a:pPr marL="177800" marR="4453" lvl="1" indent="-177800" defTabSz="801401">
              <a:buFontTx/>
              <a:buChar char="○"/>
              <a:tabLst>
                <a:tab pos="342264" algn="l"/>
                <a:tab pos="342822" algn="l"/>
              </a:tabLst>
            </a:pPr>
            <a:r>
              <a:rPr lang="ja-JP" altLang="en-US" sz="1300" spc="4" dirty="0" smtClean="0">
                <a:solidFill>
                  <a:prstClr val="black"/>
                </a:solidFill>
                <a:latin typeface="ＭＳ Ｐゴシック" panose="020B0600070205080204" pitchFamily="50" charset="-128"/>
                <a:ea typeface="ＭＳ Ｐゴシック" panose="020B0600070205080204" pitchFamily="50" charset="-128"/>
                <a:cs typeface="ＭＳ Ｐゴシック"/>
              </a:rPr>
              <a:t>同</a:t>
            </a:r>
            <a:r>
              <a:rPr sz="1300" spc="4" dirty="0" smtClean="0">
                <a:solidFill>
                  <a:prstClr val="black"/>
                </a:solidFill>
                <a:latin typeface="ＭＳ Ｐゴシック" panose="020B0600070205080204" pitchFamily="50" charset="-128"/>
                <a:ea typeface="ＭＳ Ｐゴシック" panose="020B0600070205080204" pitchFamily="50" charset="-128"/>
                <a:cs typeface="ＭＳ Ｐゴシック"/>
              </a:rPr>
              <a:t>年</a:t>
            </a:r>
            <a:r>
              <a:rPr sz="1300" dirty="0">
                <a:solidFill>
                  <a:prstClr val="black"/>
                </a:solidFill>
                <a:latin typeface="ＭＳ Ｐゴシック" panose="020B0600070205080204" pitchFamily="50" charset="-128"/>
                <a:ea typeface="ＭＳ Ｐゴシック" panose="020B0600070205080204" pitchFamily="50" charset="-128"/>
                <a:cs typeface="ＭＳ Ｐゴシック"/>
              </a:rPr>
              <a:t>７</a:t>
            </a:r>
            <a:r>
              <a:rPr sz="1300" spc="4" dirty="0">
                <a:solidFill>
                  <a:prstClr val="black"/>
                </a:solidFill>
                <a:latin typeface="ＭＳ Ｐゴシック" panose="020B0600070205080204" pitchFamily="50" charset="-128"/>
                <a:ea typeface="ＭＳ Ｐゴシック" panose="020B0600070205080204" pitchFamily="50" charset="-128"/>
                <a:cs typeface="ＭＳ Ｐゴシック"/>
              </a:rPr>
              <a:t>月に同検討会報告書が</a:t>
            </a:r>
            <a:r>
              <a:rPr sz="1300" dirty="0">
                <a:solidFill>
                  <a:prstClr val="black"/>
                </a:solidFill>
                <a:latin typeface="ＭＳ Ｐゴシック" panose="020B0600070205080204" pitchFamily="50" charset="-128"/>
                <a:ea typeface="ＭＳ Ｐゴシック" panose="020B0600070205080204" pitchFamily="50" charset="-128"/>
                <a:cs typeface="ＭＳ Ｐゴシック"/>
              </a:rPr>
              <a:t>ま</a:t>
            </a:r>
            <a:r>
              <a:rPr sz="1300" spc="-4" dirty="0">
                <a:solidFill>
                  <a:prstClr val="black"/>
                </a:solidFill>
                <a:latin typeface="ＭＳ Ｐゴシック" panose="020B0600070205080204" pitchFamily="50" charset="-128"/>
                <a:ea typeface="ＭＳ Ｐゴシック" panose="020B0600070205080204" pitchFamily="50" charset="-128"/>
                <a:cs typeface="ＭＳ Ｐゴシック"/>
              </a:rPr>
              <a:t>と</a:t>
            </a:r>
            <a:r>
              <a:rPr sz="1300" dirty="0">
                <a:solidFill>
                  <a:prstClr val="black"/>
                </a:solidFill>
                <a:latin typeface="ＭＳ Ｐゴシック" panose="020B0600070205080204" pitchFamily="50" charset="-128"/>
                <a:ea typeface="ＭＳ Ｐゴシック" panose="020B0600070205080204" pitchFamily="50" charset="-128"/>
                <a:cs typeface="ＭＳ Ｐゴシック"/>
              </a:rPr>
              <a:t>まり、</a:t>
            </a:r>
            <a:r>
              <a:rPr sz="1300" spc="4" dirty="0">
                <a:solidFill>
                  <a:prstClr val="black"/>
                </a:solidFill>
                <a:latin typeface="ＭＳ Ｐゴシック" panose="020B0600070205080204" pitchFamily="50" charset="-128"/>
                <a:ea typeface="ＭＳ Ｐゴシック" panose="020B0600070205080204" pitchFamily="50" charset="-128"/>
                <a:cs typeface="ＭＳ Ｐゴシック"/>
              </a:rPr>
              <a:t>都道府県が</a:t>
            </a:r>
            <a:r>
              <a:rPr sz="1300" dirty="0">
                <a:solidFill>
                  <a:prstClr val="black"/>
                </a:solidFill>
                <a:latin typeface="ＭＳ Ｐゴシック" panose="020B0600070205080204" pitchFamily="50" charset="-128"/>
                <a:ea typeface="ＭＳ Ｐゴシック" panose="020B0600070205080204" pitchFamily="50" charset="-128"/>
                <a:cs typeface="ＭＳ Ｐゴシック"/>
              </a:rPr>
              <a:t>、</a:t>
            </a:r>
            <a:r>
              <a:rPr sz="1300" spc="4" dirty="0" smtClean="0">
                <a:solidFill>
                  <a:prstClr val="black"/>
                </a:solidFill>
                <a:latin typeface="ＭＳ Ｐゴシック" panose="020B0600070205080204" pitchFamily="50" charset="-128"/>
                <a:ea typeface="ＭＳ Ｐゴシック" panose="020B0600070205080204" pitchFamily="50" charset="-128"/>
                <a:cs typeface="ＭＳ Ｐゴシック"/>
              </a:rPr>
              <a:t>住民の居住</a:t>
            </a:r>
            <a:r>
              <a:rPr sz="1300" dirty="0" smtClean="0">
                <a:solidFill>
                  <a:prstClr val="black"/>
                </a:solidFill>
                <a:latin typeface="ＭＳ Ｐゴシック" panose="020B0600070205080204" pitchFamily="50" charset="-128"/>
                <a:ea typeface="ＭＳ Ｐゴシック" panose="020B0600070205080204" pitchFamily="50" charset="-128"/>
                <a:cs typeface="ＭＳ Ｐゴシック"/>
              </a:rPr>
              <a:t>す</a:t>
            </a:r>
            <a:r>
              <a:rPr sz="1300" spc="4" dirty="0" smtClean="0">
                <a:solidFill>
                  <a:prstClr val="black"/>
                </a:solidFill>
                <a:latin typeface="ＭＳ Ｐゴシック" panose="020B0600070205080204" pitchFamily="50" charset="-128"/>
                <a:ea typeface="ＭＳ Ｐゴシック" panose="020B0600070205080204" pitchFamily="50" charset="-128"/>
                <a:cs typeface="ＭＳ Ｐゴシック"/>
              </a:rPr>
              <a:t>る地域に関わ</a:t>
            </a:r>
            <a:r>
              <a:rPr sz="1300" dirty="0" smtClean="0">
                <a:solidFill>
                  <a:prstClr val="black"/>
                </a:solidFill>
                <a:latin typeface="ＭＳ Ｐゴシック" panose="020B0600070205080204" pitchFamily="50" charset="-128"/>
                <a:ea typeface="ＭＳ Ｐゴシック" panose="020B0600070205080204" pitchFamily="50" charset="-128"/>
                <a:cs typeface="ＭＳ Ｐゴシック"/>
              </a:rPr>
              <a:t>ら</a:t>
            </a:r>
            <a:r>
              <a:rPr sz="1300" spc="4" dirty="0" smtClean="0">
                <a:solidFill>
                  <a:prstClr val="black"/>
                </a:solidFill>
                <a:latin typeface="ＭＳ Ｐゴシック" panose="020B0600070205080204" pitchFamily="50" charset="-128"/>
                <a:ea typeface="ＭＳ Ｐゴシック" panose="020B0600070205080204" pitchFamily="50" charset="-128"/>
                <a:cs typeface="ＭＳ Ｐゴシック"/>
              </a:rPr>
              <a:t>ず適切な医療や相談を受</a:t>
            </a:r>
            <a:r>
              <a:rPr sz="1300" dirty="0" smtClean="0">
                <a:solidFill>
                  <a:prstClr val="black"/>
                </a:solidFill>
                <a:latin typeface="ＭＳ Ｐゴシック" panose="020B0600070205080204" pitchFamily="50" charset="-128"/>
                <a:ea typeface="ＭＳ Ｐゴシック" panose="020B0600070205080204" pitchFamily="50" charset="-128"/>
                <a:cs typeface="ＭＳ Ｐゴシック"/>
              </a:rPr>
              <a:t>けら</a:t>
            </a:r>
            <a:r>
              <a:rPr sz="1300" spc="4" dirty="0" smtClean="0">
                <a:solidFill>
                  <a:prstClr val="black"/>
                </a:solidFill>
                <a:latin typeface="ＭＳ Ｐゴシック" panose="020B0600070205080204" pitchFamily="50" charset="-128"/>
                <a:ea typeface="ＭＳ Ｐゴシック" panose="020B0600070205080204" pitchFamily="50" charset="-128"/>
                <a:cs typeface="ＭＳ Ｐゴシック"/>
              </a:rPr>
              <a:t>れる体制を整備</a:t>
            </a:r>
            <a:r>
              <a:rPr sz="1300" dirty="0" smtClean="0">
                <a:solidFill>
                  <a:prstClr val="black"/>
                </a:solidFill>
                <a:latin typeface="ＭＳ Ｐゴシック" panose="020B0600070205080204" pitchFamily="50" charset="-128"/>
                <a:ea typeface="ＭＳ Ｐゴシック" panose="020B0600070205080204" pitchFamily="50" charset="-128"/>
                <a:cs typeface="ＭＳ Ｐゴシック"/>
              </a:rPr>
              <a:t>す</a:t>
            </a:r>
            <a:r>
              <a:rPr sz="1300" spc="4" dirty="0" smtClean="0">
                <a:solidFill>
                  <a:prstClr val="black"/>
                </a:solidFill>
                <a:latin typeface="ＭＳ Ｐゴシック" panose="020B0600070205080204" pitchFamily="50" charset="-128"/>
                <a:ea typeface="ＭＳ Ｐゴシック" panose="020B0600070205080204" pitchFamily="50" charset="-128"/>
                <a:cs typeface="ＭＳ Ｐゴシック"/>
              </a:rPr>
              <a:t>る</a:t>
            </a:r>
            <a:r>
              <a:rPr sz="1300" spc="4" dirty="0" smtClean="0">
                <a:solidFill>
                  <a:prstClr val="black"/>
                </a:solidFill>
                <a:latin typeface="ＭＳ Ｐゴシック"/>
                <a:cs typeface="ＭＳ Ｐゴシック"/>
              </a:rPr>
              <a:t>上で</a:t>
            </a:r>
            <a:r>
              <a:rPr sz="1300" dirty="0">
                <a:solidFill>
                  <a:prstClr val="black"/>
                </a:solidFill>
                <a:latin typeface="ＭＳ Ｐゴシック"/>
                <a:cs typeface="ＭＳ Ｐゴシック"/>
              </a:rPr>
              <a:t>、</a:t>
            </a:r>
            <a:r>
              <a:rPr sz="1300" spc="4" dirty="0">
                <a:solidFill>
                  <a:prstClr val="black"/>
                </a:solidFill>
                <a:latin typeface="ＭＳ Ｐゴシック"/>
                <a:cs typeface="ＭＳ Ｐゴシック"/>
              </a:rPr>
              <a:t>参考</a:t>
            </a:r>
            <a:r>
              <a:rPr sz="1300" spc="-4" dirty="0">
                <a:solidFill>
                  <a:prstClr val="black"/>
                </a:solidFill>
                <a:latin typeface="ＭＳ Ｐゴシック"/>
                <a:cs typeface="ＭＳ Ｐゴシック"/>
              </a:rPr>
              <a:t>と</a:t>
            </a:r>
            <a:r>
              <a:rPr sz="1300" spc="4" dirty="0">
                <a:solidFill>
                  <a:prstClr val="black"/>
                </a:solidFill>
                <a:latin typeface="ＭＳ Ｐゴシック"/>
                <a:cs typeface="ＭＳ Ｐゴシック"/>
              </a:rPr>
              <a:t>なる考え方を示</a:t>
            </a:r>
            <a:r>
              <a:rPr sz="1300" spc="-4" dirty="0">
                <a:solidFill>
                  <a:prstClr val="black"/>
                </a:solidFill>
                <a:latin typeface="ＭＳ Ｐゴシック"/>
                <a:cs typeface="ＭＳ Ｐゴシック"/>
              </a:rPr>
              <a:t>し</a:t>
            </a:r>
            <a:r>
              <a:rPr sz="1300" dirty="0">
                <a:solidFill>
                  <a:prstClr val="black"/>
                </a:solidFill>
                <a:latin typeface="ＭＳ Ｐゴシック"/>
                <a:cs typeface="ＭＳ Ｐゴシック"/>
              </a:rPr>
              <a:t>た。</a:t>
            </a:r>
            <a:r>
              <a:rPr sz="1300" spc="4" dirty="0">
                <a:solidFill>
                  <a:prstClr val="black"/>
                </a:solidFill>
                <a:latin typeface="ＭＳ Ｐゴシック"/>
                <a:cs typeface="ＭＳ Ｐゴシック"/>
              </a:rPr>
              <a:t>な</a:t>
            </a:r>
            <a:r>
              <a:rPr sz="1300" dirty="0">
                <a:solidFill>
                  <a:prstClr val="black"/>
                </a:solidFill>
                <a:latin typeface="ＭＳ Ｐゴシック"/>
                <a:cs typeface="ＭＳ Ｐゴシック"/>
              </a:rPr>
              <a:t>お、</a:t>
            </a:r>
            <a:r>
              <a:rPr sz="1300" spc="4" dirty="0">
                <a:solidFill>
                  <a:prstClr val="black"/>
                </a:solidFill>
                <a:latin typeface="ＭＳ Ｐゴシック"/>
                <a:cs typeface="ＭＳ Ｐゴシック"/>
              </a:rPr>
              <a:t>同日に都道府県に対</a:t>
            </a:r>
            <a:r>
              <a:rPr sz="1300" spc="-4" dirty="0">
                <a:solidFill>
                  <a:prstClr val="black"/>
                </a:solidFill>
                <a:latin typeface="ＭＳ Ｐゴシック"/>
                <a:cs typeface="ＭＳ Ｐゴシック"/>
              </a:rPr>
              <a:t>し</a:t>
            </a:r>
            <a:r>
              <a:rPr sz="1300" dirty="0">
                <a:solidFill>
                  <a:prstClr val="black"/>
                </a:solidFill>
                <a:latin typeface="ＭＳ Ｐゴシック"/>
                <a:cs typeface="ＭＳ Ｐゴシック"/>
              </a:rPr>
              <a:t>、</a:t>
            </a:r>
            <a:r>
              <a:rPr sz="1300" spc="4" dirty="0">
                <a:solidFill>
                  <a:prstClr val="black"/>
                </a:solidFill>
                <a:latin typeface="ＭＳ Ｐゴシック"/>
                <a:cs typeface="ＭＳ Ｐゴシック"/>
              </a:rPr>
              <a:t>局長通知を発出</a:t>
            </a:r>
            <a:r>
              <a:rPr sz="1300" spc="-4" dirty="0">
                <a:solidFill>
                  <a:prstClr val="black"/>
                </a:solidFill>
                <a:latin typeface="ＭＳ Ｐゴシック"/>
                <a:cs typeface="ＭＳ Ｐゴシック"/>
              </a:rPr>
              <a:t>し</a:t>
            </a:r>
            <a:r>
              <a:rPr sz="1300" dirty="0">
                <a:solidFill>
                  <a:prstClr val="black"/>
                </a:solidFill>
                <a:latin typeface="ＭＳ Ｐゴシック"/>
                <a:cs typeface="ＭＳ Ｐゴシック"/>
              </a:rPr>
              <a:t>た。</a:t>
            </a:r>
            <a:endParaRPr sz="1500" dirty="0">
              <a:solidFill>
                <a:prstClr val="black"/>
              </a:solidFill>
              <a:latin typeface="Times New Roman"/>
              <a:cs typeface="Times New Roman"/>
            </a:endParaRPr>
          </a:p>
        </p:txBody>
      </p:sp>
      <p:grpSp>
        <p:nvGrpSpPr>
          <p:cNvPr id="14" name="グループ化 13"/>
          <p:cNvGrpSpPr/>
          <p:nvPr/>
        </p:nvGrpSpPr>
        <p:grpSpPr>
          <a:xfrm>
            <a:off x="101601" y="5898938"/>
            <a:ext cx="4995415" cy="513054"/>
            <a:chOff x="59947" y="6225756"/>
            <a:chExt cx="4440053" cy="513054"/>
          </a:xfrm>
        </p:grpSpPr>
        <p:sp>
          <p:nvSpPr>
            <p:cNvPr id="7" name="object 7"/>
            <p:cNvSpPr/>
            <p:nvPr/>
          </p:nvSpPr>
          <p:spPr>
            <a:xfrm>
              <a:off x="59947" y="6225756"/>
              <a:ext cx="4440053" cy="513054"/>
            </a:xfrm>
            <a:custGeom>
              <a:avLst/>
              <a:gdLst/>
              <a:ahLst/>
              <a:cxnLst/>
              <a:rect l="l" t="t" r="r" b="b"/>
              <a:pathLst>
                <a:path w="5192395" h="565784">
                  <a:moveTo>
                    <a:pt x="0" y="565404"/>
                  </a:moveTo>
                  <a:lnTo>
                    <a:pt x="5192268" y="565404"/>
                  </a:lnTo>
                  <a:lnTo>
                    <a:pt x="5192268" y="0"/>
                  </a:lnTo>
                  <a:lnTo>
                    <a:pt x="0" y="0"/>
                  </a:lnTo>
                  <a:lnTo>
                    <a:pt x="0" y="565404"/>
                  </a:lnTo>
                  <a:close/>
                </a:path>
              </a:pathLst>
            </a:custGeom>
            <a:solidFill>
              <a:srgbClr val="FFBF00"/>
            </a:solidFill>
          </p:spPr>
          <p:txBody>
            <a:bodyPr wrap="square" lIns="0" tIns="0" rIns="0" bIns="0" rtlCol="0"/>
            <a:lstStyle/>
            <a:p>
              <a:pPr defTabSz="801401"/>
              <a:endParaRPr>
                <a:solidFill>
                  <a:prstClr val="black"/>
                </a:solidFill>
              </a:endParaRPr>
            </a:p>
          </p:txBody>
        </p:sp>
        <p:sp>
          <p:nvSpPr>
            <p:cNvPr id="8" name="object 8"/>
            <p:cNvSpPr txBox="1"/>
            <p:nvPr/>
          </p:nvSpPr>
          <p:spPr>
            <a:xfrm>
              <a:off x="182717" y="6268478"/>
              <a:ext cx="4257064" cy="415325"/>
            </a:xfrm>
            <a:prstGeom prst="rect">
              <a:avLst/>
            </a:prstGeom>
          </p:spPr>
          <p:txBody>
            <a:bodyPr vert="horz" wrap="square" lIns="0" tIns="11131" rIns="0" bIns="0" rtlCol="0">
              <a:spAutoFit/>
            </a:bodyPr>
            <a:lstStyle/>
            <a:p>
              <a:pPr marL="11131" marR="4453" defTabSz="801401">
                <a:lnSpc>
                  <a:spcPct val="100699"/>
                </a:lnSpc>
                <a:spcBef>
                  <a:spcPts val="88"/>
                </a:spcBef>
              </a:pPr>
              <a:r>
                <a:rPr sz="1300" b="1" spc="9" dirty="0">
                  <a:solidFill>
                    <a:prstClr val="black"/>
                  </a:solidFill>
                  <a:latin typeface="ＭＳ Ｐゴシック"/>
                  <a:cs typeface="ＭＳ Ｐゴシック"/>
                </a:rPr>
                <a:t>平成</a:t>
              </a:r>
              <a:r>
                <a:rPr sz="1300" b="1" dirty="0">
                  <a:solidFill>
                    <a:prstClr val="black"/>
                  </a:solidFill>
                  <a:latin typeface="Arial"/>
                  <a:cs typeface="Arial"/>
                </a:rPr>
                <a:t>29</a:t>
              </a:r>
              <a:r>
                <a:rPr sz="1300" b="1" spc="9" dirty="0">
                  <a:solidFill>
                    <a:prstClr val="black"/>
                  </a:solidFill>
                  <a:latin typeface="ＭＳ Ｐゴシック"/>
                  <a:cs typeface="ＭＳ Ｐゴシック"/>
                </a:rPr>
                <a:t>年</a:t>
              </a:r>
              <a:r>
                <a:rPr sz="1300" b="1" spc="-9" dirty="0">
                  <a:solidFill>
                    <a:prstClr val="black"/>
                  </a:solidFill>
                  <a:latin typeface="Arial"/>
                  <a:cs typeface="Arial"/>
                </a:rPr>
                <a:t>7</a:t>
              </a:r>
              <a:r>
                <a:rPr sz="1300" b="1" dirty="0">
                  <a:solidFill>
                    <a:prstClr val="black"/>
                  </a:solidFill>
                  <a:latin typeface="ＭＳ Ｐゴシック"/>
                  <a:cs typeface="ＭＳ Ｐゴシック"/>
                </a:rPr>
                <a:t>月</a:t>
              </a:r>
              <a:r>
                <a:rPr sz="1300" b="1" dirty="0">
                  <a:solidFill>
                    <a:prstClr val="black"/>
                  </a:solidFill>
                  <a:latin typeface="Arial"/>
                  <a:cs typeface="Arial"/>
                </a:rPr>
                <a:t>28</a:t>
              </a:r>
              <a:r>
                <a:rPr sz="1300" b="1" dirty="0">
                  <a:solidFill>
                    <a:prstClr val="black"/>
                  </a:solidFill>
                  <a:latin typeface="ＭＳ Ｐゴシック"/>
                  <a:cs typeface="ＭＳ Ｐゴシック"/>
                </a:rPr>
                <a:t>日には、各都道府県知事</a:t>
              </a:r>
              <a:r>
                <a:rPr sz="1300" b="1" spc="13" dirty="0">
                  <a:solidFill>
                    <a:prstClr val="black"/>
                  </a:solidFill>
                  <a:latin typeface="ＭＳ Ｐゴシック"/>
                  <a:cs typeface="ＭＳ Ｐゴシック"/>
                </a:rPr>
                <a:t>に</a:t>
              </a:r>
              <a:r>
                <a:rPr sz="1300" b="1" dirty="0">
                  <a:solidFill>
                    <a:prstClr val="black"/>
                  </a:solidFill>
                  <a:latin typeface="ＭＳ Ｐゴシック"/>
                  <a:cs typeface="ＭＳ Ｐゴシック"/>
                </a:rPr>
                <a:t>対</a:t>
              </a:r>
              <a:r>
                <a:rPr sz="1300" b="1" spc="-9" dirty="0">
                  <a:solidFill>
                    <a:prstClr val="black"/>
                  </a:solidFill>
                  <a:latin typeface="ＭＳ Ｐゴシック"/>
                  <a:cs typeface="ＭＳ Ｐゴシック"/>
                </a:rPr>
                <a:t>し</a:t>
              </a:r>
              <a:r>
                <a:rPr sz="1300" b="1" spc="9" dirty="0">
                  <a:solidFill>
                    <a:prstClr val="black"/>
                  </a:solidFill>
                  <a:latin typeface="ＭＳ Ｐゴシック"/>
                  <a:cs typeface="ＭＳ Ｐゴシック"/>
                </a:rPr>
                <a:t>、</a:t>
              </a:r>
              <a:r>
                <a:rPr sz="1300" b="1" dirty="0">
                  <a:solidFill>
                    <a:prstClr val="black"/>
                  </a:solidFill>
                  <a:latin typeface="ＭＳ Ｐゴシック"/>
                  <a:cs typeface="ＭＳ Ｐゴシック"/>
                </a:rPr>
                <a:t>報告書の内</a:t>
              </a:r>
              <a:r>
                <a:rPr sz="1300" b="1" spc="4" dirty="0">
                  <a:solidFill>
                    <a:prstClr val="black"/>
                  </a:solidFill>
                  <a:latin typeface="ＭＳ Ｐゴシック"/>
                  <a:cs typeface="ＭＳ Ｐゴシック"/>
                </a:rPr>
                <a:t>容等</a:t>
              </a:r>
              <a:r>
                <a:rPr sz="1300" b="1" spc="9" dirty="0">
                  <a:solidFill>
                    <a:prstClr val="black"/>
                  </a:solidFill>
                  <a:latin typeface="ＭＳ Ｐゴシック"/>
                  <a:cs typeface="ＭＳ Ｐゴシック"/>
                </a:rPr>
                <a:t>に</a:t>
              </a:r>
              <a:r>
                <a:rPr sz="1300" b="1" spc="4" dirty="0">
                  <a:solidFill>
                    <a:prstClr val="black"/>
                  </a:solidFill>
                  <a:latin typeface="ＭＳ Ｐゴシック"/>
                  <a:cs typeface="ＭＳ Ｐゴシック"/>
                </a:rPr>
                <a:t>つ</a:t>
              </a:r>
              <a:r>
                <a:rPr sz="1300" b="1" dirty="0">
                  <a:solidFill>
                    <a:prstClr val="black"/>
                  </a:solidFill>
                  <a:latin typeface="ＭＳ Ｐゴシック"/>
                  <a:cs typeface="ＭＳ Ｐゴシック"/>
                </a:rPr>
                <a:t>い</a:t>
              </a:r>
              <a:r>
                <a:rPr sz="1300" b="1" spc="4" dirty="0">
                  <a:solidFill>
                    <a:prstClr val="black"/>
                  </a:solidFill>
                  <a:latin typeface="ＭＳ Ｐゴシック"/>
                  <a:cs typeface="ＭＳ Ｐゴシック"/>
                </a:rPr>
                <a:t>て</a:t>
              </a:r>
              <a:r>
                <a:rPr sz="1300" b="1" dirty="0">
                  <a:solidFill>
                    <a:prstClr val="black"/>
                  </a:solidFill>
                  <a:latin typeface="ＭＳ Ｐゴシック"/>
                  <a:cs typeface="ＭＳ Ｐゴシック"/>
                </a:rPr>
                <a:t>、健康局長通知を発出。</a:t>
              </a:r>
              <a:endParaRPr sz="1300" dirty="0">
                <a:solidFill>
                  <a:prstClr val="black"/>
                </a:solidFill>
                <a:latin typeface="ＭＳ Ｐゴシック"/>
                <a:cs typeface="ＭＳ Ｐゴシック"/>
              </a:endParaRPr>
            </a:p>
          </p:txBody>
        </p:sp>
      </p:grpSp>
      <p:sp>
        <p:nvSpPr>
          <p:cNvPr id="9" name="object 9"/>
          <p:cNvSpPr/>
          <p:nvPr/>
        </p:nvSpPr>
        <p:spPr>
          <a:xfrm>
            <a:off x="5262837" y="1555021"/>
            <a:ext cx="4342314" cy="4603574"/>
          </a:xfrm>
          <a:prstGeom prst="rect">
            <a:avLst/>
          </a:prstGeom>
          <a:blipFill>
            <a:blip r:embed="rId2" cstate="print">
              <a:extLst>
                <a:ext uri="{BEBA8EAE-BF5A-486C-A8C5-ECC9F3942E4B}">
                  <a14:imgProps xmlns:a14="http://schemas.microsoft.com/office/drawing/2010/main">
                    <a14:imgLayer r:embed="rId3">
                      <a14:imgEffect>
                        <a14:sharpenSoften amount="80000"/>
                      </a14:imgEffect>
                    </a14:imgLayer>
                  </a14:imgProps>
                </a:ext>
              </a:extLst>
            </a:blip>
            <a:stretch>
              <a:fillRect/>
            </a:stretch>
          </a:blipFill>
          <a:ln>
            <a:noFill/>
          </a:ln>
        </p:spPr>
        <p:txBody>
          <a:bodyPr wrap="square" lIns="0" tIns="0" rIns="0" bIns="0" rtlCol="0"/>
          <a:lstStyle/>
          <a:p>
            <a:pPr defTabSz="801401"/>
            <a:endParaRPr>
              <a:solidFill>
                <a:prstClr val="black"/>
              </a:solidFill>
            </a:endParaRPr>
          </a:p>
        </p:txBody>
      </p:sp>
      <p:sp>
        <p:nvSpPr>
          <p:cNvPr id="15" name="正方形/長方形 14"/>
          <p:cNvSpPr/>
          <p:nvPr/>
        </p:nvSpPr>
        <p:spPr>
          <a:xfrm>
            <a:off x="101601" y="1555021"/>
            <a:ext cx="4995415" cy="4244722"/>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tIns="36000" bIns="36000" rtlCol="0" anchor="ctr"/>
          <a:lstStyle/>
          <a:p>
            <a:r>
              <a:rPr lang="ja-JP" altLang="en-US" sz="1400" b="1" dirty="0">
                <a:solidFill>
                  <a:schemeClr val="tx1"/>
                </a:solidFill>
                <a:latin typeface="ＭＳ ゴシック" panose="020B0609070205080204" pitchFamily="49" charset="-128"/>
                <a:ea typeface="ＭＳ ゴシック" panose="020B0609070205080204" pitchFamily="49" charset="-128"/>
              </a:rPr>
              <a:t>主な内容</a:t>
            </a:r>
          </a:p>
          <a:p>
            <a:r>
              <a:rPr lang="ja-JP" altLang="en-US" sz="1400" b="1" dirty="0">
                <a:solidFill>
                  <a:schemeClr val="tx1"/>
                </a:solidFill>
                <a:latin typeface="ＭＳ ゴシック" panose="020B0609070205080204" pitchFamily="49" charset="-128"/>
                <a:ea typeface="ＭＳ ゴシック" panose="020B0609070205080204" pitchFamily="49" charset="-128"/>
              </a:rPr>
              <a:t>●中心拠点病院の役割</a:t>
            </a:r>
          </a:p>
          <a:p>
            <a:r>
              <a:rPr lang="ja-JP" altLang="en-US" sz="1200" dirty="0">
                <a:solidFill>
                  <a:schemeClr val="tx1"/>
                </a:solidFill>
                <a:latin typeface="ＭＳ ゴシック" panose="020B0609070205080204" pitchFamily="49" charset="-128"/>
                <a:ea typeface="ＭＳ ゴシック" panose="020B0609070205080204" pitchFamily="49" charset="-128"/>
              </a:rPr>
              <a:t>・国立成育医療研究センターと国立病院機構相模原病院の２施設を</a:t>
            </a:r>
            <a:r>
              <a:rPr lang="ja-JP" altLang="en-US"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中心拠点病院」と基本指針において定めた。</a:t>
            </a:r>
          </a:p>
          <a:p>
            <a:r>
              <a:rPr lang="ja-JP" altLang="en-US" sz="1200" dirty="0">
                <a:solidFill>
                  <a:schemeClr val="tx1"/>
                </a:solidFill>
                <a:latin typeface="ＭＳ ゴシック" panose="020B0609070205080204" pitchFamily="49" charset="-128"/>
                <a:ea typeface="ＭＳ ゴシック" panose="020B0609070205080204" pitchFamily="49" charset="-128"/>
              </a:rPr>
              <a:t>・「中心拠点病院」は、「全国拠点病院連絡会議」を開催し、</a:t>
            </a:r>
            <a:r>
              <a:rPr lang="ja-JP" altLang="en-US" sz="1200" dirty="0" smtClean="0">
                <a:solidFill>
                  <a:schemeClr val="tx1"/>
                </a:solidFill>
                <a:latin typeface="ＭＳ ゴシック" panose="020B0609070205080204" pitchFamily="49" charset="-128"/>
                <a:ea typeface="ＭＳ ゴシック" panose="020B0609070205080204" pitchFamily="49" charset="-128"/>
              </a:rPr>
              <a:t>都道府県拠点</a:t>
            </a:r>
            <a:r>
              <a:rPr lang="ja-JP" altLang="en-US" sz="1200" dirty="0">
                <a:solidFill>
                  <a:schemeClr val="tx1"/>
                </a:solidFill>
                <a:latin typeface="ＭＳ ゴシック" panose="020B0609070205080204" pitchFamily="49" charset="-128"/>
                <a:ea typeface="ＭＳ ゴシック" panose="020B0609070205080204" pitchFamily="49" charset="-128"/>
              </a:rPr>
              <a:t>病院間での連携を図ること等を示した。</a:t>
            </a:r>
            <a:endParaRPr lang="en-US" altLang="ja-JP" sz="1200" b="1"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lang="ja-JP" altLang="en-US" sz="1400" b="1" dirty="0">
                <a:solidFill>
                  <a:schemeClr val="tx1"/>
                </a:solidFill>
                <a:latin typeface="ＭＳ ゴシック" panose="020B0609070205080204" pitchFamily="49" charset="-128"/>
                <a:ea typeface="ＭＳ ゴシック" panose="020B0609070205080204" pitchFamily="49" charset="-128"/>
              </a:rPr>
              <a:t>●都道府県の役割</a:t>
            </a:r>
          </a:p>
          <a:p>
            <a:r>
              <a:rPr lang="ja-JP" altLang="en-US" sz="1200" dirty="0">
                <a:solidFill>
                  <a:schemeClr val="tx1"/>
                </a:solidFill>
                <a:latin typeface="ＭＳ ゴシック" panose="020B0609070205080204" pitchFamily="49" charset="-128"/>
                <a:ea typeface="ＭＳ ゴシック" panose="020B0609070205080204" pitchFamily="49" charset="-128"/>
              </a:rPr>
              <a:t>・都道府県アレルギー疾患医療拠点病院を、原則１～２カ所選定する。</a:t>
            </a:r>
          </a:p>
          <a:p>
            <a:r>
              <a:rPr lang="ja-JP" altLang="en-US" sz="1200" dirty="0">
                <a:solidFill>
                  <a:schemeClr val="tx1"/>
                </a:solidFill>
                <a:latin typeface="ＭＳ ゴシック" panose="020B0609070205080204" pitchFamily="49" charset="-128"/>
                <a:ea typeface="ＭＳ ゴシック" panose="020B0609070205080204" pitchFamily="49" charset="-128"/>
              </a:rPr>
              <a:t>・都道府県拠点病院を中心に実施されるアレルギー疾患対策の企画</a:t>
            </a:r>
            <a:r>
              <a:rPr lang="ja-JP" altLang="en-US" sz="1200" dirty="0" smtClean="0">
                <a:solidFill>
                  <a:schemeClr val="tx1"/>
                </a:solidFill>
                <a:latin typeface="ＭＳ ゴシック" panose="020B0609070205080204" pitchFamily="49" charset="-128"/>
                <a:ea typeface="ＭＳ ゴシック" panose="020B0609070205080204" pitchFamily="49" charset="-128"/>
              </a:rPr>
              <a:t>、立案</a:t>
            </a:r>
            <a:r>
              <a:rPr lang="ja-JP" altLang="en-US" sz="1200" dirty="0">
                <a:solidFill>
                  <a:schemeClr val="tx1"/>
                </a:solidFill>
                <a:latin typeface="ＭＳ ゴシック" panose="020B0609070205080204" pitchFamily="49" charset="-128"/>
                <a:ea typeface="ＭＳ ゴシック" panose="020B0609070205080204" pitchFamily="49" charset="-128"/>
              </a:rPr>
              <a:t>を行う「都道府県アレルギー疾患医療連絡協議会」</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を設置</a:t>
            </a:r>
            <a:r>
              <a:rPr lang="ja-JP" altLang="en-US" sz="1200" dirty="0">
                <a:solidFill>
                  <a:schemeClr val="tx1"/>
                </a:solidFill>
                <a:latin typeface="ＭＳ ゴシック" panose="020B0609070205080204" pitchFamily="49" charset="-128"/>
                <a:ea typeface="ＭＳ ゴシック" panose="020B0609070205080204" pitchFamily="49" charset="-128"/>
              </a:rPr>
              <a:t>する。</a:t>
            </a:r>
            <a:endParaRPr lang="en-US" altLang="ja-JP" sz="1200" b="1"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lang="ja-JP" altLang="en-US" sz="1400" b="1" dirty="0">
                <a:solidFill>
                  <a:schemeClr val="tx1"/>
                </a:solidFill>
                <a:latin typeface="ＭＳ ゴシック" panose="020B0609070205080204" pitchFamily="49" charset="-128"/>
                <a:ea typeface="ＭＳ ゴシック" panose="020B0609070205080204" pitchFamily="49" charset="-128"/>
              </a:rPr>
              <a:t>●かかりつけ医、薬局・薬剤師の役割</a:t>
            </a:r>
          </a:p>
          <a:p>
            <a:r>
              <a:rPr lang="ja-JP" altLang="en-US" sz="1200" dirty="0">
                <a:solidFill>
                  <a:schemeClr val="tx1"/>
                </a:solidFill>
                <a:latin typeface="ＭＳ ゴシック" panose="020B0609070205080204" pitchFamily="49" charset="-128"/>
                <a:ea typeface="ＭＳ ゴシック" panose="020B0609070205080204" pitchFamily="49" charset="-128"/>
              </a:rPr>
              <a:t>・科学的知見に基づく適切な医療に関する情報に基づき、 適切な</a:t>
            </a:r>
            <a:r>
              <a:rPr lang="ja-JP" altLang="en-US" sz="1200" dirty="0" smtClean="0">
                <a:solidFill>
                  <a:schemeClr val="tx1"/>
                </a:solidFill>
                <a:latin typeface="ＭＳ ゴシック" panose="020B0609070205080204" pitchFamily="49" charset="-128"/>
                <a:ea typeface="ＭＳ ゴシック" panose="020B0609070205080204" pitchFamily="49" charset="-128"/>
              </a:rPr>
              <a:t>治療等</a:t>
            </a:r>
            <a:r>
              <a:rPr lang="ja-JP" altLang="en-US" sz="1200" dirty="0">
                <a:solidFill>
                  <a:schemeClr val="tx1"/>
                </a:solidFill>
                <a:latin typeface="ＭＳ ゴシック" panose="020B0609070205080204" pitchFamily="49" charset="-128"/>
                <a:ea typeface="ＭＳ ゴシック" panose="020B0609070205080204" pitchFamily="49" charset="-128"/>
              </a:rPr>
              <a:t>を行う。</a:t>
            </a:r>
          </a:p>
          <a:p>
            <a:r>
              <a:rPr lang="ja-JP" altLang="en-US" sz="1200" dirty="0">
                <a:solidFill>
                  <a:schemeClr val="tx1"/>
                </a:solidFill>
                <a:latin typeface="ＭＳ ゴシック" panose="020B0609070205080204" pitchFamily="49" charset="-128"/>
                <a:ea typeface="ＭＳ ゴシック" panose="020B0609070205080204" pitchFamily="49" charset="-128"/>
              </a:rPr>
              <a:t>・診療所と一般病院との連携、または薬局・薬剤師とも連携し、 必要</a:t>
            </a:r>
            <a:r>
              <a:rPr lang="ja-JP" altLang="en-US" sz="1200" dirty="0" smtClean="0">
                <a:solidFill>
                  <a:schemeClr val="tx1"/>
                </a:solidFill>
                <a:latin typeface="ＭＳ ゴシック" panose="020B0609070205080204" pitchFamily="49" charset="-128"/>
                <a:ea typeface="ＭＳ ゴシック" panose="020B0609070205080204" pitchFamily="49" charset="-128"/>
              </a:rPr>
              <a:t>に応じて</a:t>
            </a:r>
            <a:r>
              <a:rPr lang="ja-JP" altLang="en-US" sz="1200" dirty="0">
                <a:solidFill>
                  <a:schemeClr val="tx1"/>
                </a:solidFill>
                <a:latin typeface="ＭＳ ゴシック" panose="020B0609070205080204" pitchFamily="49" charset="-128"/>
                <a:ea typeface="ＭＳ ゴシック" panose="020B0609070205080204" pitchFamily="49" charset="-128"/>
              </a:rPr>
              <a:t>、都道府県拠点病院との連携を図る。</a:t>
            </a:r>
            <a:endParaRPr lang="en-US" altLang="ja-JP" sz="1200" b="1" dirty="0">
              <a:solidFill>
                <a:schemeClr val="tx1"/>
              </a:solidFill>
              <a:latin typeface="ＭＳ ゴシック" panose="020B0609070205080204" pitchFamily="49" charset="-128"/>
              <a:ea typeface="ＭＳ ゴシック" panose="020B0609070205080204" pitchFamily="49" charset="-128"/>
            </a:endParaRPr>
          </a:p>
          <a:p>
            <a:pPr>
              <a:spcBef>
                <a:spcPts val="600"/>
              </a:spcBef>
            </a:pPr>
            <a:r>
              <a:rPr lang="ja-JP" altLang="en-US" sz="1400" b="1" dirty="0">
                <a:solidFill>
                  <a:schemeClr val="tx1"/>
                </a:solidFill>
                <a:latin typeface="ＭＳ ゴシック" panose="020B0609070205080204" pitchFamily="49" charset="-128"/>
                <a:ea typeface="ＭＳ ゴシック" panose="020B0609070205080204" pitchFamily="49" charset="-128"/>
              </a:rPr>
              <a:t>●その他</a:t>
            </a:r>
          </a:p>
          <a:p>
            <a:r>
              <a:rPr lang="ja-JP" altLang="en-US" sz="1200" dirty="0">
                <a:solidFill>
                  <a:schemeClr val="tx1"/>
                </a:solidFill>
                <a:latin typeface="ＭＳ ゴシック" panose="020B0609070205080204" pitchFamily="49" charset="-128"/>
                <a:ea typeface="ＭＳ ゴシック" panose="020B0609070205080204" pitchFamily="49" charset="-128"/>
              </a:rPr>
              <a:t>・アレルギー疾患医療全体の質の向上を進めるために、中心</a:t>
            </a:r>
            <a:r>
              <a:rPr lang="ja-JP" altLang="en-US" sz="1200" dirty="0" smtClean="0">
                <a:solidFill>
                  <a:schemeClr val="tx1"/>
                </a:solidFill>
                <a:latin typeface="ＭＳ ゴシック" panose="020B0609070205080204" pitchFamily="49" charset="-128"/>
                <a:ea typeface="ＭＳ ゴシック" panose="020B0609070205080204" pitchFamily="49" charset="-128"/>
              </a:rPr>
              <a:t>拠点病院</a:t>
            </a:r>
            <a:r>
              <a:rPr lang="ja-JP" altLang="en-US" sz="1200" dirty="0">
                <a:solidFill>
                  <a:schemeClr val="tx1"/>
                </a:solidFill>
                <a:latin typeface="ＭＳ ゴシック" panose="020B0609070205080204" pitchFamily="49" charset="-128"/>
                <a:ea typeface="ＭＳ ゴシック" panose="020B0609070205080204" pitchFamily="49" charset="-128"/>
              </a:rPr>
              <a:t>、都道府県拠点病院、診療、情報提供、人材　育成、 研究等の</a:t>
            </a:r>
            <a:r>
              <a:rPr lang="ja-JP" altLang="en-US" sz="1200" dirty="0" smtClean="0">
                <a:solidFill>
                  <a:schemeClr val="tx1"/>
                </a:solidFill>
                <a:latin typeface="ＭＳ ゴシック" panose="020B0609070205080204" pitchFamily="49" charset="-128"/>
                <a:ea typeface="ＭＳ ゴシック" panose="020B0609070205080204" pitchFamily="49" charset="-128"/>
              </a:rPr>
              <a:t>観点</a:t>
            </a:r>
            <a:r>
              <a:rPr lang="ja-JP" altLang="en-US" sz="1200" dirty="0">
                <a:solidFill>
                  <a:schemeClr val="tx1"/>
                </a:solidFill>
                <a:latin typeface="ＭＳ ゴシック" panose="020B0609070205080204" pitchFamily="49" charset="-128"/>
                <a:ea typeface="ＭＳ ゴシック" panose="020B0609070205080204" pitchFamily="49" charset="-128"/>
              </a:rPr>
              <a:t>から整理した。</a:t>
            </a:r>
          </a:p>
          <a:p>
            <a:r>
              <a:rPr lang="ja-JP" altLang="en-US" sz="1200" dirty="0">
                <a:solidFill>
                  <a:schemeClr val="tx1"/>
                </a:solidFill>
                <a:latin typeface="ＭＳ ゴシック" panose="020B0609070205080204" pitchFamily="49" charset="-128"/>
                <a:ea typeface="ＭＳ ゴシック" panose="020B0609070205080204" pitchFamily="49" charset="-128"/>
              </a:rPr>
              <a:t>・都道府県拠点病院の選定要件や連絡協議会の役割、想定 される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構成</a:t>
            </a:r>
            <a:r>
              <a:rPr lang="ja-JP" altLang="en-US" sz="1200" dirty="0">
                <a:solidFill>
                  <a:schemeClr val="tx1"/>
                </a:solidFill>
                <a:latin typeface="ＭＳ ゴシック" panose="020B0609070205080204" pitchFamily="49" charset="-128"/>
                <a:ea typeface="ＭＳ ゴシック" panose="020B0609070205080204" pitchFamily="49" charset="-128"/>
              </a:rPr>
              <a:t>の考え方を示した。</a:t>
            </a:r>
          </a:p>
        </p:txBody>
      </p:sp>
      <p:sp>
        <p:nvSpPr>
          <p:cNvPr id="11" name="角丸四角形 10"/>
          <p:cNvSpPr/>
          <p:nvPr/>
        </p:nvSpPr>
        <p:spPr>
          <a:xfrm>
            <a:off x="5506274" y="6264124"/>
            <a:ext cx="3855441" cy="1857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出典：第</a:t>
            </a:r>
            <a:r>
              <a:rPr lang="en-US" altLang="ja-JP" sz="1100" dirty="0">
                <a:solidFill>
                  <a:schemeClr val="tx1"/>
                </a:solidFill>
                <a:latin typeface="ＭＳ Ｐゴシック" panose="020B0600070205080204" pitchFamily="50" charset="-128"/>
                <a:ea typeface="ＭＳ Ｐゴシック" panose="020B0600070205080204" pitchFamily="50" charset="-128"/>
              </a:rPr>
              <a:t>10</a:t>
            </a:r>
            <a:r>
              <a:rPr lang="ja-JP" altLang="en-US" sz="1100" dirty="0">
                <a:solidFill>
                  <a:schemeClr val="tx1"/>
                </a:solidFill>
                <a:latin typeface="ＭＳ Ｐゴシック" panose="020B0600070205080204" pitchFamily="50" charset="-128"/>
                <a:ea typeface="ＭＳ Ｐゴシック" panose="020B0600070205080204" pitchFamily="50" charset="-128"/>
              </a:rPr>
              <a:t>回アレルギー疾患推進協議会資料（厚生労働省）</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fld id="{2809BC9B-57E5-4A95-9F73-870B18D54A5D}" type="slidenum">
              <a:rPr kumimoji="1" lang="ja-JP" altLang="en-US" smtClean="0"/>
              <a:pPr/>
              <a:t>2</a:t>
            </a:fld>
            <a:endParaRPr kumimoji="1" lang="ja-JP" altLang="en-US" dirty="0"/>
          </a:p>
        </p:txBody>
      </p:sp>
    </p:spTree>
    <p:extLst>
      <p:ext uri="{BB962C8B-B14F-4D97-AF65-F5344CB8AC3E}">
        <p14:creationId xmlns:p14="http://schemas.microsoft.com/office/powerpoint/2010/main" val="3247047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AutoShape 2"/>
          <p:cNvSpPr>
            <a:spLocks noChangeArrowheads="1"/>
          </p:cNvSpPr>
          <p:nvPr/>
        </p:nvSpPr>
        <p:spPr bwMode="auto">
          <a:xfrm>
            <a:off x="147918" y="1"/>
            <a:ext cx="9628093" cy="447675"/>
          </a:xfrm>
          <a:prstGeom prst="roundRect">
            <a:avLst>
              <a:gd name="adj" fmla="val 16667"/>
            </a:avLst>
          </a:prstGeom>
          <a:solidFill>
            <a:srgbClr val="FFCC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b="1" dirty="0">
                <a:latin typeface="HG丸ｺﾞｼｯｸM-PRO" pitchFamily="50" charset="-128"/>
                <a:ea typeface="HG丸ｺﾞｼｯｸM-PRO" pitchFamily="50" charset="-128"/>
              </a:rPr>
              <a:t>　　「大阪府アレルギー疾患対策連絡会議」の開催について　　</a:t>
            </a:r>
            <a:r>
              <a:rPr lang="ja-JP" altLang="en-US" sz="1800" b="1" dirty="0">
                <a:latin typeface="HG丸ｺﾞｼｯｸM-PRO" pitchFamily="50" charset="-128"/>
                <a:ea typeface="HG丸ｺﾞｼｯｸM-PRO" pitchFamily="50" charset="-128"/>
              </a:rPr>
              <a:t>　　　　　　　　　　　　　　　　　</a:t>
            </a:r>
            <a:r>
              <a:rPr lang="ja-JP" altLang="en-US" sz="1200" b="1" dirty="0">
                <a:latin typeface="ＭＳ Ｐゴシック" charset="-128"/>
              </a:rPr>
              <a:t>　　</a:t>
            </a:r>
            <a:r>
              <a:rPr lang="ja-JP" altLang="en-US" sz="1800" b="1" dirty="0">
                <a:latin typeface="ＭＳ Ｐゴシック" charset="-128"/>
              </a:rPr>
              <a:t>　　　　</a:t>
            </a:r>
            <a:r>
              <a:rPr lang="ja-JP" altLang="en-US" sz="1600" b="1" dirty="0">
                <a:latin typeface="ＭＳ Ｐゴシック" charset="-128"/>
              </a:rPr>
              <a:t>　　　</a:t>
            </a:r>
            <a:endParaRPr lang="ja-JP" altLang="en-US" sz="1200" b="1" dirty="0">
              <a:latin typeface="ＭＳ Ｐゴシック" charset="-128"/>
            </a:endParaRPr>
          </a:p>
        </p:txBody>
      </p:sp>
      <p:sp>
        <p:nvSpPr>
          <p:cNvPr id="4" name="正方形/長方形 3"/>
          <p:cNvSpPr/>
          <p:nvPr/>
        </p:nvSpPr>
        <p:spPr>
          <a:xfrm>
            <a:off x="165218" y="5256844"/>
            <a:ext cx="4752130" cy="1099508"/>
          </a:xfrm>
          <a:prstGeom prst="rect">
            <a:avLst/>
          </a:prstGeom>
          <a:no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1050" dirty="0">
              <a:solidFill>
                <a:schemeClr val="tx1"/>
              </a:solidFill>
              <a:latin typeface="HGPｺﾞｼｯｸM" panose="020B0600000000000000" pitchFamily="50" charset="-128"/>
              <a:ea typeface="HGPｺﾞｼｯｸM" panose="020B0600000000000000" pitchFamily="50" charset="-128"/>
            </a:endParaRPr>
          </a:p>
          <a:p>
            <a:pPr algn="just">
              <a:defRPr/>
            </a:pPr>
            <a:r>
              <a:rPr lang="ja-JP" altLang="en-US" sz="1400" dirty="0">
                <a:solidFill>
                  <a:schemeClr val="tx1"/>
                </a:solidFill>
                <a:latin typeface="HGPｺﾞｼｯｸM" panose="020B0600000000000000" pitchFamily="50" charset="-128"/>
                <a:ea typeface="HGPｺﾞｼｯｸM" panose="020B0600000000000000" pitchFamily="50" charset="-128"/>
              </a:rPr>
              <a:t>　府のアレルギー疾患対策を総合的に推進するため</a:t>
            </a:r>
            <a:r>
              <a:rPr lang="ja-JP" altLang="en-US" sz="1400" dirty="0" smtClean="0">
                <a:solidFill>
                  <a:schemeClr val="tx1"/>
                </a:solidFill>
                <a:latin typeface="HGPｺﾞｼｯｸM" panose="020B0600000000000000" pitchFamily="50" charset="-128"/>
                <a:ea typeface="HGPｺﾞｼｯｸM" panose="020B0600000000000000" pitchFamily="50" charset="-128"/>
              </a:rPr>
              <a:t>、大阪府</a:t>
            </a:r>
            <a:r>
              <a:rPr lang="ja-JP" altLang="en-US" sz="1400" dirty="0">
                <a:solidFill>
                  <a:schemeClr val="tx1"/>
                </a:solidFill>
                <a:latin typeface="HGPｺﾞｼｯｸM" panose="020B0600000000000000" pitchFamily="50" charset="-128"/>
                <a:ea typeface="HGPｺﾞｼｯｸM" panose="020B0600000000000000" pitchFamily="50" charset="-128"/>
              </a:rPr>
              <a:t>アレルギー疾患医療拠点病院を中心とした診療連携体制、情報提供、人材育成等の施策の企画・立案・実施等を行うことにより地域の実情に応じたアレルギー疾患対策の推進を図る。</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defRPr/>
            </a:pPr>
            <a:endParaRPr lang="en-US" altLang="ja-JP" sz="1050" dirty="0">
              <a:solidFill>
                <a:schemeClr val="tx1"/>
              </a:solidFill>
              <a:latin typeface="HGPｺﾞｼｯｸM" panose="020B0600000000000000" pitchFamily="50" charset="-128"/>
              <a:ea typeface="HGPｺﾞｼｯｸM" panose="020B0600000000000000" pitchFamily="50" charset="-128"/>
            </a:endParaRPr>
          </a:p>
        </p:txBody>
      </p:sp>
      <p:sp>
        <p:nvSpPr>
          <p:cNvPr id="85" name="正方形/長方形 84"/>
          <p:cNvSpPr/>
          <p:nvPr/>
        </p:nvSpPr>
        <p:spPr>
          <a:xfrm>
            <a:off x="5030787" y="553269"/>
            <a:ext cx="4745223" cy="58030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effectLst>
                <a:outerShdw blurRad="38100" dist="38100" dir="2700000" algn="tl">
                  <a:srgbClr val="000000">
                    <a:alpha val="43137"/>
                  </a:srgbClr>
                </a:outerShdw>
              </a:effectLst>
            </a:endParaRPr>
          </a:p>
        </p:txBody>
      </p:sp>
      <p:sp>
        <p:nvSpPr>
          <p:cNvPr id="2082" name="正方形/長方形 74"/>
          <p:cNvSpPr>
            <a:spLocks noChangeArrowheads="1"/>
          </p:cNvSpPr>
          <p:nvPr/>
        </p:nvSpPr>
        <p:spPr bwMode="auto">
          <a:xfrm>
            <a:off x="7726364" y="3200400"/>
            <a:ext cx="133667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900" dirty="0"/>
              <a:t>　　</a:t>
            </a:r>
          </a:p>
        </p:txBody>
      </p:sp>
      <p:sp>
        <p:nvSpPr>
          <p:cNvPr id="58" name="正方形/長方形 57"/>
          <p:cNvSpPr/>
          <p:nvPr/>
        </p:nvSpPr>
        <p:spPr>
          <a:xfrm>
            <a:off x="5133020" y="4437112"/>
            <a:ext cx="4508520" cy="1762563"/>
          </a:xfrm>
          <a:prstGeom prst="rect">
            <a:avLst/>
          </a:prstGeom>
          <a:noFill/>
          <a:ln w="28575">
            <a:solidFill>
              <a:schemeClr val="accent1">
                <a:lumMod val="75000"/>
              </a:schemeClr>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defRPr/>
            </a:pP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defRPr/>
            </a:pPr>
            <a:r>
              <a:rPr lang="en-US" altLang="ja-JP" sz="1400" dirty="0">
                <a:solidFill>
                  <a:schemeClr val="tx1"/>
                </a:solidFill>
                <a:latin typeface="HGPｺﾞｼｯｸM" panose="020B0600000000000000" pitchFamily="50" charset="-128"/>
                <a:ea typeface="HGPｺﾞｼｯｸM" panose="020B0600000000000000" pitchFamily="50" charset="-128"/>
              </a:rPr>
              <a:t>※</a:t>
            </a:r>
            <a:r>
              <a:rPr lang="ja-JP" altLang="en-US" sz="1400" dirty="0" smtClean="0">
                <a:solidFill>
                  <a:schemeClr val="tx1"/>
                </a:solidFill>
                <a:latin typeface="HGPｺﾞｼｯｸM" panose="020B0600000000000000" pitchFamily="50" charset="-128"/>
                <a:ea typeface="HGPｺﾞｼｯｸM" panose="020B0600000000000000" pitchFamily="50" charset="-128"/>
              </a:rPr>
              <a:t>これまで平成３０年度２回、令和元年度１回開催</a:t>
            </a:r>
            <a:r>
              <a:rPr lang="ja-JP" altLang="en-US" sz="1400" dirty="0">
                <a:solidFill>
                  <a:schemeClr val="tx1"/>
                </a:solidFill>
                <a:latin typeface="HGPｺﾞｼｯｸM" panose="020B0600000000000000" pitchFamily="50" charset="-128"/>
                <a:ea typeface="HGPｺﾞｼｯｸM" panose="020B0600000000000000" pitchFamily="50" charset="-128"/>
              </a:rPr>
              <a:t>）</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（主な内容</a:t>
            </a:r>
            <a:r>
              <a:rPr lang="ja-JP" altLang="en-US" sz="1400" dirty="0">
                <a:solidFill>
                  <a:schemeClr val="tx1"/>
                </a:solidFill>
                <a:latin typeface="HGPｺﾞｼｯｸM" panose="020B0600000000000000" pitchFamily="50" charset="-128"/>
                <a:ea typeface="HGPｺﾞｼｯｸM" panose="020B0600000000000000" pitchFamily="50" charset="-128"/>
              </a:rPr>
              <a:t>）</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indent="93663">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・アレルギー</a:t>
            </a:r>
            <a:r>
              <a:rPr lang="ja-JP" altLang="en-US" sz="1400" dirty="0">
                <a:solidFill>
                  <a:schemeClr val="tx1"/>
                </a:solidFill>
                <a:latin typeface="HGPｺﾞｼｯｸM" panose="020B0600000000000000" pitchFamily="50" charset="-128"/>
                <a:ea typeface="HGPｺﾞｼｯｸM" panose="020B0600000000000000" pitchFamily="50" charset="-128"/>
              </a:rPr>
              <a:t>疾患の現状と課題</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indent="93663">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・アレルギー</a:t>
            </a:r>
            <a:r>
              <a:rPr lang="ja-JP" altLang="en-US" sz="1400" dirty="0">
                <a:solidFill>
                  <a:schemeClr val="tx1"/>
                </a:solidFill>
                <a:latin typeface="HGPｺﾞｼｯｸM" panose="020B0600000000000000" pitchFamily="50" charset="-128"/>
                <a:ea typeface="HGPｺﾞｼｯｸM" panose="020B0600000000000000" pitchFamily="50" charset="-128"/>
              </a:rPr>
              <a:t>疾患との関わりについて</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indent="93663">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・大阪府のアレルギー疾患対策事業について</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indent="93663">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・医療</a:t>
            </a:r>
            <a:r>
              <a:rPr lang="ja-JP" altLang="en-US" sz="1400" dirty="0">
                <a:solidFill>
                  <a:schemeClr val="tx1"/>
                </a:solidFill>
                <a:latin typeface="HGPｺﾞｼｯｸM" panose="020B0600000000000000" pitchFamily="50" charset="-128"/>
                <a:ea typeface="HGPｺﾞｼｯｸM" panose="020B0600000000000000" pitchFamily="50" charset="-128"/>
              </a:rPr>
              <a:t>提供体制</a:t>
            </a:r>
            <a:r>
              <a:rPr lang="ja-JP" altLang="en-US" sz="1400" dirty="0" smtClean="0">
                <a:solidFill>
                  <a:schemeClr val="tx1"/>
                </a:solidFill>
                <a:latin typeface="HGPｺﾞｼｯｸM" panose="020B0600000000000000" pitchFamily="50" charset="-128"/>
                <a:ea typeface="HGPｺﾞｼｯｸM" panose="020B0600000000000000" pitchFamily="50" charset="-128"/>
              </a:rPr>
              <a:t>整備（診療ネットワーク構築）について、等</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28" name="正方形/長方形 27"/>
          <p:cNvSpPr/>
          <p:nvPr/>
        </p:nvSpPr>
        <p:spPr>
          <a:xfrm>
            <a:off x="285742" y="5121737"/>
            <a:ext cx="1411016" cy="27021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設置目的</a:t>
            </a:r>
          </a:p>
        </p:txBody>
      </p:sp>
      <p:sp>
        <p:nvSpPr>
          <p:cNvPr id="56" name="正方形/長方形 55"/>
          <p:cNvSpPr/>
          <p:nvPr/>
        </p:nvSpPr>
        <p:spPr>
          <a:xfrm>
            <a:off x="5253897" y="4243230"/>
            <a:ext cx="1125538" cy="326298"/>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協議内容</a:t>
            </a:r>
          </a:p>
        </p:txBody>
      </p:sp>
      <p:sp>
        <p:nvSpPr>
          <p:cNvPr id="9" name="正方形/長方形 8"/>
          <p:cNvSpPr/>
          <p:nvPr/>
        </p:nvSpPr>
        <p:spPr>
          <a:xfrm>
            <a:off x="5133021" y="920712"/>
            <a:ext cx="4508519" cy="1017690"/>
          </a:xfrm>
          <a:prstGeom prst="rect">
            <a:avLst/>
          </a:prstGeom>
          <a:ln w="25400">
            <a:solidFill>
              <a:schemeClr val="accent1">
                <a:shade val="50000"/>
              </a:schemeClr>
            </a:solidFill>
            <a:prstDash val="sysDot"/>
          </a:ln>
        </p:spPr>
        <p:txBody>
          <a:bodyPr wrap="square" anchor="b">
            <a:noAutofit/>
          </a:bodyPr>
          <a:lstStyle/>
          <a:p>
            <a:r>
              <a:rPr lang="ja-JP" altLang="ja-JP" sz="1400" dirty="0">
                <a:latin typeface="HGPｺﾞｼｯｸM" panose="020B0600000000000000" pitchFamily="50" charset="-128"/>
                <a:ea typeface="HGPｺﾞｼｯｸM" panose="020B0600000000000000" pitchFamily="50" charset="-128"/>
              </a:rPr>
              <a:t>（１）　アレルギー疾患医療提供体制に関すること。</a:t>
            </a:r>
          </a:p>
          <a:p>
            <a:r>
              <a:rPr lang="ja-JP" altLang="ja-JP" sz="1400" dirty="0">
                <a:latin typeface="HGPｺﾞｼｯｸM" panose="020B0600000000000000" pitchFamily="50" charset="-128"/>
                <a:ea typeface="HGPｺﾞｼｯｸM" panose="020B0600000000000000" pitchFamily="50" charset="-128"/>
              </a:rPr>
              <a:t>（２）　アレルギー疾患に関する人材育成に関すること。</a:t>
            </a:r>
          </a:p>
          <a:p>
            <a:r>
              <a:rPr lang="ja-JP" altLang="ja-JP" sz="1400" dirty="0">
                <a:latin typeface="HGPｺﾞｼｯｸM" panose="020B0600000000000000" pitchFamily="50" charset="-128"/>
                <a:ea typeface="HGPｺﾞｼｯｸM" panose="020B0600000000000000" pitchFamily="50" charset="-128"/>
              </a:rPr>
              <a:t>（３）　アレルギー疾患に関する普及・啓発に関すること。</a:t>
            </a:r>
          </a:p>
          <a:p>
            <a:r>
              <a:rPr lang="ja-JP" altLang="ja-JP" sz="1400" dirty="0">
                <a:latin typeface="HGPｺﾞｼｯｸM" panose="020B0600000000000000" pitchFamily="50" charset="-128"/>
                <a:ea typeface="HGPｺﾞｼｯｸM" panose="020B0600000000000000" pitchFamily="50" charset="-128"/>
              </a:rPr>
              <a:t>（４）　その他、協議会の目的達成のために必要な事項。</a:t>
            </a:r>
          </a:p>
        </p:txBody>
      </p:sp>
      <p:grpSp>
        <p:nvGrpSpPr>
          <p:cNvPr id="2" name="グループ化 1"/>
          <p:cNvGrpSpPr/>
          <p:nvPr/>
        </p:nvGrpSpPr>
        <p:grpSpPr>
          <a:xfrm>
            <a:off x="5133019" y="2024844"/>
            <a:ext cx="4508522" cy="2118744"/>
            <a:chOff x="4752021" y="1978693"/>
            <a:chExt cx="4205383" cy="2118744"/>
          </a:xfrm>
        </p:grpSpPr>
        <p:sp>
          <p:nvSpPr>
            <p:cNvPr id="23" name="正方形/長方形 22"/>
            <p:cNvSpPr/>
            <p:nvPr/>
          </p:nvSpPr>
          <p:spPr>
            <a:xfrm>
              <a:off x="4752021" y="2168860"/>
              <a:ext cx="4205383" cy="1928577"/>
            </a:xfrm>
            <a:prstGeom prst="rect">
              <a:avLst/>
            </a:prstGeom>
            <a:noFill/>
            <a:ln>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anchor="b"/>
            <a:lstStyle/>
            <a:p>
              <a:pPr>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構成員）</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indent="93663" algn="just">
                <a:defRPr/>
              </a:pPr>
              <a:r>
                <a:rPr lang="ja-JP" altLang="en-US" sz="1300" dirty="0">
                  <a:solidFill>
                    <a:schemeClr val="tx1"/>
                  </a:solidFill>
                  <a:latin typeface="HGPｺﾞｼｯｸM" panose="020B0600000000000000" pitchFamily="50" charset="-128"/>
                  <a:ea typeface="HGPｺﾞｼｯｸM" panose="020B0600000000000000" pitchFamily="50" charset="-128"/>
                </a:rPr>
                <a:t>大阪府医師会、大阪府歯科医師会、大阪府薬剤師会</a:t>
              </a: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indent="93663" algn="just">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大阪府</a:t>
              </a:r>
              <a:r>
                <a:rPr lang="ja-JP" altLang="en-US" sz="1300" dirty="0">
                  <a:solidFill>
                    <a:schemeClr val="tx1"/>
                  </a:solidFill>
                  <a:latin typeface="HGPｺﾞｼｯｸM" panose="020B0600000000000000" pitchFamily="50" charset="-128"/>
                  <a:ea typeface="HGPｺﾞｼｯｸM" panose="020B0600000000000000" pitchFamily="50" charset="-128"/>
                </a:rPr>
                <a:t>看護協会、　大阪府栄養士会、大阪府病院協会</a:t>
              </a: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indent="93663" algn="just">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大阪府</a:t>
              </a:r>
              <a:r>
                <a:rPr lang="ja-JP" altLang="en-US" sz="1300" dirty="0">
                  <a:solidFill>
                    <a:schemeClr val="tx1"/>
                  </a:solidFill>
                  <a:latin typeface="HGPｺﾞｼｯｸM" panose="020B0600000000000000" pitchFamily="50" charset="-128"/>
                  <a:ea typeface="HGPｺﾞｼｯｸM" panose="020B0600000000000000" pitchFamily="50" charset="-128"/>
                </a:rPr>
                <a:t>私立病院協会、大阪府眼科医会</a:t>
              </a: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indent="93663" algn="just">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大阪府</a:t>
              </a:r>
              <a:r>
                <a:rPr lang="ja-JP" altLang="en-US" sz="1300" dirty="0">
                  <a:solidFill>
                    <a:schemeClr val="tx1"/>
                  </a:solidFill>
                  <a:latin typeface="HGPｺﾞｼｯｸM" panose="020B0600000000000000" pitchFamily="50" charset="-128"/>
                  <a:ea typeface="HGPｺﾞｼｯｸM" panose="020B0600000000000000" pitchFamily="50" charset="-128"/>
                </a:rPr>
                <a:t>耳鼻咽喉科医会、大阪府内科医会</a:t>
              </a:r>
              <a:r>
                <a:rPr lang="ja-JP" altLang="en-US" sz="1300" dirty="0" smtClean="0">
                  <a:solidFill>
                    <a:schemeClr val="tx1"/>
                  </a:solidFill>
                  <a:latin typeface="HGPｺﾞｼｯｸM" panose="020B0600000000000000" pitchFamily="50" charset="-128"/>
                  <a:ea typeface="HGPｺﾞｼｯｸM" panose="020B0600000000000000" pitchFamily="50" charset="-128"/>
                </a:rPr>
                <a:t>、大阪</a:t>
              </a:r>
              <a:r>
                <a:rPr lang="ja-JP" altLang="en-US" sz="1300" dirty="0">
                  <a:solidFill>
                    <a:schemeClr val="tx1"/>
                  </a:solidFill>
                  <a:latin typeface="HGPｺﾞｼｯｸM" panose="020B0600000000000000" pitchFamily="50" charset="-128"/>
                  <a:ea typeface="HGPｺﾞｼｯｸM" panose="020B0600000000000000" pitchFamily="50" charset="-128"/>
                </a:rPr>
                <a:t>小児科医会</a:t>
              </a: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indent="93663" algn="just">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大阪皮膚科医会、大阪府アレルギー疾患医療拠点病院</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algn="just">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a:t>
              </a:r>
              <a:r>
                <a:rPr lang="ja-JP" altLang="en-US" sz="1400" dirty="0">
                  <a:solidFill>
                    <a:schemeClr val="tx1"/>
                  </a:solidFill>
                  <a:latin typeface="HGPｺﾞｼｯｸM" panose="020B0600000000000000" pitchFamily="50" charset="-128"/>
                  <a:ea typeface="HGPｺﾞｼｯｸM" panose="020B0600000000000000" pitchFamily="50" charset="-128"/>
                </a:rPr>
                <a:t>事務局）　</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indent="93663" algn="just">
                <a:defRPr/>
              </a:pPr>
              <a:r>
                <a:rPr lang="ja-JP" altLang="en-US" sz="1400" dirty="0" smtClean="0">
                  <a:solidFill>
                    <a:schemeClr val="tx1"/>
                  </a:solidFill>
                  <a:latin typeface="HGPｺﾞｼｯｸM" panose="020B0600000000000000" pitchFamily="50" charset="-128"/>
                  <a:ea typeface="HGPｺﾞｼｯｸM" panose="020B0600000000000000" pitchFamily="50" charset="-128"/>
                </a:rPr>
                <a:t>大阪府健康医療部保健医療室地域保健課</a:t>
              </a:r>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21" name="正方形/長方形 20"/>
            <p:cNvSpPr/>
            <p:nvPr/>
          </p:nvSpPr>
          <p:spPr>
            <a:xfrm>
              <a:off x="4872897" y="1978693"/>
              <a:ext cx="1551306" cy="353355"/>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会議の構成等</a:t>
              </a:r>
            </a:p>
          </p:txBody>
        </p:sp>
      </p:grpSp>
      <p:sp>
        <p:nvSpPr>
          <p:cNvPr id="60" name="正方形/長方形 59"/>
          <p:cNvSpPr/>
          <p:nvPr/>
        </p:nvSpPr>
        <p:spPr>
          <a:xfrm>
            <a:off x="147918" y="827136"/>
            <a:ext cx="4748399" cy="415003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b"/>
          <a:lstStyle/>
          <a:p>
            <a:pPr marL="174625" indent="-174625">
              <a:defRPr/>
            </a:pPr>
            <a:r>
              <a:rPr lang="ja-JP" altLang="en-US" sz="1300" dirty="0">
                <a:solidFill>
                  <a:schemeClr val="tx1"/>
                </a:solidFill>
                <a:latin typeface="HGPｺﾞｼｯｸM" panose="020B0600000000000000" pitchFamily="50" charset="-128"/>
                <a:ea typeface="HGPｺﾞｼｯｸM" panose="020B0600000000000000" pitchFamily="50" charset="-128"/>
              </a:rPr>
              <a:t>◆アレルギー疾患対策基本法</a:t>
            </a:r>
            <a:r>
              <a:rPr lang="ja-JP" altLang="en-US" sz="1200" dirty="0">
                <a:solidFill>
                  <a:schemeClr val="tx1"/>
                </a:solidFill>
                <a:latin typeface="HGPｺﾞｼｯｸM" panose="020B0600000000000000" pitchFamily="50" charset="-128"/>
                <a:ea typeface="HGPｺﾞｼｯｸM" panose="020B0600000000000000" pitchFamily="50" charset="-128"/>
              </a:rPr>
              <a:t>　（平成</a:t>
            </a:r>
            <a:r>
              <a:rPr lang="en-US" altLang="ja-JP" sz="1200" dirty="0">
                <a:solidFill>
                  <a:schemeClr val="tx1"/>
                </a:solidFill>
                <a:latin typeface="HGPｺﾞｼｯｸM" panose="020B0600000000000000" pitchFamily="50" charset="-128"/>
                <a:ea typeface="HGPｺﾞｼｯｸM" panose="020B0600000000000000" pitchFamily="50" charset="-128"/>
              </a:rPr>
              <a:t>27</a:t>
            </a:r>
            <a:r>
              <a:rPr lang="ja-JP" altLang="en-US" sz="1200" dirty="0">
                <a:solidFill>
                  <a:schemeClr val="tx1"/>
                </a:solidFill>
                <a:latin typeface="HGPｺﾞｼｯｸM" panose="020B0600000000000000" pitchFamily="50" charset="-128"/>
                <a:ea typeface="HGPｺﾞｼｯｸM" panose="020B0600000000000000" pitchFamily="50" charset="-128"/>
              </a:rPr>
              <a:t>年</a:t>
            </a:r>
            <a:r>
              <a:rPr lang="en-US" altLang="ja-JP" sz="1200" dirty="0">
                <a:solidFill>
                  <a:schemeClr val="tx1"/>
                </a:solidFill>
                <a:latin typeface="HGPｺﾞｼｯｸM" panose="020B0600000000000000" pitchFamily="50" charset="-128"/>
                <a:ea typeface="HGPｺﾞｼｯｸM" panose="020B0600000000000000" pitchFamily="50" charset="-128"/>
              </a:rPr>
              <a:t>12</a:t>
            </a:r>
            <a:r>
              <a:rPr lang="ja-JP" altLang="en-US" sz="1200" dirty="0">
                <a:solidFill>
                  <a:schemeClr val="tx1"/>
                </a:solidFill>
                <a:latin typeface="HGPｺﾞｼｯｸM" panose="020B0600000000000000" pitchFamily="50" charset="-128"/>
                <a:ea typeface="HGPｺﾞｼｯｸM" panose="020B0600000000000000" pitchFamily="50" charset="-128"/>
              </a:rPr>
              <a:t>月</a:t>
            </a:r>
            <a:r>
              <a:rPr lang="en-US" altLang="ja-JP" sz="1200" dirty="0">
                <a:solidFill>
                  <a:schemeClr val="tx1"/>
                </a:solidFill>
                <a:latin typeface="HGPｺﾞｼｯｸM" panose="020B0600000000000000" pitchFamily="50" charset="-128"/>
                <a:ea typeface="HGPｺﾞｼｯｸM" panose="020B0600000000000000" pitchFamily="50" charset="-128"/>
              </a:rPr>
              <a:t>25</a:t>
            </a:r>
            <a:r>
              <a:rPr lang="ja-JP" altLang="en-US" sz="1200" dirty="0">
                <a:solidFill>
                  <a:schemeClr val="tx1"/>
                </a:solidFill>
                <a:latin typeface="HGPｺﾞｼｯｸM" panose="020B0600000000000000" pitchFamily="50" charset="-128"/>
                <a:ea typeface="HGPｺﾞｼｯｸM" panose="020B0600000000000000" pitchFamily="50" charset="-128"/>
              </a:rPr>
              <a:t>日施行</a:t>
            </a:r>
            <a:r>
              <a:rPr lang="ja-JP" altLang="en-US" sz="12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smtClean="0">
                <a:solidFill>
                  <a:schemeClr val="tx1"/>
                </a:solidFill>
                <a:latin typeface="HGPｺﾞｼｯｸM" panose="020B0600000000000000" pitchFamily="50" charset="-128"/>
                <a:ea typeface="HGPｺﾞｼｯｸM" panose="020B0600000000000000" pitchFamily="50" charset="-128"/>
              </a:rPr>
              <a:t>第５条「地方公共団体の責務」</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アレルギー疾患対策基本指針（平成</a:t>
            </a:r>
            <a:r>
              <a:rPr lang="en-US" altLang="ja-JP" sz="1300" dirty="0">
                <a:solidFill>
                  <a:schemeClr val="tx1"/>
                </a:solidFill>
                <a:latin typeface="HGPｺﾞｼｯｸM" panose="020B0600000000000000" pitchFamily="50" charset="-128"/>
                <a:ea typeface="HGPｺﾞｼｯｸM" panose="020B0600000000000000" pitchFamily="50" charset="-128"/>
              </a:rPr>
              <a:t>29</a:t>
            </a:r>
            <a:r>
              <a:rPr lang="ja-JP" altLang="en-US" sz="1300" dirty="0">
                <a:solidFill>
                  <a:schemeClr val="tx1"/>
                </a:solidFill>
                <a:latin typeface="HGPｺﾞｼｯｸM" panose="020B0600000000000000" pitchFamily="50" charset="-128"/>
                <a:ea typeface="HGPｺﾞｼｯｸM" panose="020B0600000000000000" pitchFamily="50" charset="-128"/>
              </a:rPr>
              <a:t>年</a:t>
            </a:r>
            <a:r>
              <a:rPr lang="en-US" altLang="ja-JP" sz="1300" dirty="0">
                <a:solidFill>
                  <a:schemeClr val="tx1"/>
                </a:solidFill>
                <a:latin typeface="HGPｺﾞｼｯｸM" panose="020B0600000000000000" pitchFamily="50" charset="-128"/>
                <a:ea typeface="HGPｺﾞｼｯｸM" panose="020B0600000000000000" pitchFamily="50" charset="-128"/>
              </a:rPr>
              <a:t>3</a:t>
            </a:r>
            <a:r>
              <a:rPr lang="ja-JP" altLang="en-US" sz="1300" dirty="0">
                <a:solidFill>
                  <a:schemeClr val="tx1"/>
                </a:solidFill>
                <a:latin typeface="HGPｺﾞｼｯｸM" panose="020B0600000000000000" pitchFamily="50" charset="-128"/>
                <a:ea typeface="HGPｺﾞｼｯｸM" panose="020B0600000000000000" pitchFamily="50" charset="-128"/>
              </a:rPr>
              <a:t>月</a:t>
            </a:r>
            <a:r>
              <a:rPr lang="en-US" altLang="ja-JP" sz="1300" dirty="0">
                <a:solidFill>
                  <a:schemeClr val="tx1"/>
                </a:solidFill>
                <a:latin typeface="HGPｺﾞｼｯｸM" panose="020B0600000000000000" pitchFamily="50" charset="-128"/>
                <a:ea typeface="HGPｺﾞｼｯｸM" panose="020B0600000000000000" pitchFamily="50" charset="-128"/>
              </a:rPr>
              <a:t>21</a:t>
            </a:r>
            <a:r>
              <a:rPr lang="ja-JP" altLang="en-US" sz="1300" dirty="0">
                <a:solidFill>
                  <a:schemeClr val="tx1"/>
                </a:solidFill>
                <a:latin typeface="HGPｺﾞｼｯｸM" panose="020B0600000000000000" pitchFamily="50" charset="-128"/>
                <a:ea typeface="HGPｺﾞｼｯｸM" panose="020B0600000000000000" pitchFamily="50" charset="-128"/>
              </a:rPr>
              <a:t>日告示）</a:t>
            </a:r>
            <a:endParaRPr lang="en-US" altLang="ja-JP" sz="1300" dirty="0">
              <a:solidFill>
                <a:schemeClr val="tx1"/>
              </a:solidFill>
              <a:latin typeface="HGPｺﾞｼｯｸM" panose="020B0600000000000000" pitchFamily="50" charset="-128"/>
              <a:ea typeface="HGPｺﾞｼｯｸM" panose="020B0600000000000000" pitchFamily="50" charset="-128"/>
            </a:endParaRPr>
          </a:p>
          <a:p>
            <a:pPr indent="174625">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第１</a:t>
            </a:r>
            <a:r>
              <a:rPr lang="ja-JP" altLang="en-US" sz="1300" dirty="0">
                <a:solidFill>
                  <a:schemeClr val="tx1"/>
                </a:solidFill>
                <a:latin typeface="HGPｺﾞｼｯｸM" panose="020B0600000000000000" pitchFamily="50" charset="-128"/>
                <a:ea typeface="HGPｺﾞｼｯｸM" panose="020B0600000000000000" pitchFamily="50" charset="-128"/>
              </a:rPr>
              <a:t>　アレルギー疾患対策の推進に関する基本的</a:t>
            </a:r>
            <a:r>
              <a:rPr lang="ja-JP" altLang="en-US" sz="1300" dirty="0" smtClean="0">
                <a:solidFill>
                  <a:schemeClr val="tx1"/>
                </a:solidFill>
                <a:latin typeface="HGPｺﾞｼｯｸM" panose="020B0600000000000000" pitchFamily="50" charset="-128"/>
                <a:ea typeface="HGPｺﾞｼｯｸM" panose="020B0600000000000000" pitchFamily="50" charset="-128"/>
              </a:rPr>
              <a:t>事項</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indent="268288">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２）イ．地方公共団体の</a:t>
            </a:r>
            <a:r>
              <a:rPr lang="ja-JP" altLang="en-US" sz="1300" dirty="0" smtClean="0">
                <a:solidFill>
                  <a:schemeClr val="tx1"/>
                </a:solidFill>
                <a:latin typeface="HGPｺﾞｼｯｸM" panose="020B0600000000000000" pitchFamily="50" charset="-128"/>
                <a:ea typeface="HGPｺﾞｼｯｸM" panose="020B0600000000000000" pitchFamily="50" charset="-128"/>
              </a:rPr>
              <a:t>責務</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indent="806450">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地域の特性に応じた施策の策定及び実施」</a:t>
            </a:r>
            <a:endParaRPr lang="en-US" altLang="ja-JP" sz="1300" dirty="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300" dirty="0">
                <a:solidFill>
                  <a:schemeClr val="tx1"/>
                </a:solidFill>
                <a:latin typeface="HGPｺﾞｼｯｸM" panose="020B0600000000000000" pitchFamily="50" charset="-128"/>
                <a:ea typeface="HGPｺﾞｼｯｸM" panose="020B0600000000000000" pitchFamily="50" charset="-128"/>
              </a:rPr>
              <a:t>（基本的施策</a:t>
            </a: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endParaRPr lang="en-US" altLang="ja-JP" sz="1300" dirty="0" smtClean="0">
              <a:solidFill>
                <a:schemeClr val="tx1"/>
              </a:solidFill>
              <a:latin typeface="HGPｺﾞｼｯｸM" panose="020B0600000000000000" pitchFamily="50" charset="-128"/>
              <a:ea typeface="HGPｺﾞｼｯｸM" panose="020B0600000000000000" pitchFamily="50" charset="-128"/>
            </a:endParaRPr>
          </a:p>
          <a:p>
            <a:pPr indent="174625">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重症化予防及び症状の軽減のための施策</a:t>
            </a:r>
            <a:endParaRPr lang="en-US" altLang="ja-JP" sz="1300" dirty="0">
              <a:solidFill>
                <a:schemeClr val="tx1"/>
              </a:solidFill>
              <a:latin typeface="HGPｺﾞｼｯｸM" panose="020B0600000000000000" pitchFamily="50" charset="-128"/>
              <a:ea typeface="HGPｺﾞｼｯｸM" panose="020B0600000000000000" pitchFamily="50" charset="-128"/>
            </a:endParaRPr>
          </a:p>
          <a:p>
            <a:pPr indent="174625">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アレルギー疾患患者の生活の質の向上のための施策</a:t>
            </a:r>
            <a:endParaRPr lang="en-US" altLang="ja-JP" sz="1300" dirty="0">
              <a:solidFill>
                <a:schemeClr val="tx1"/>
              </a:solidFill>
              <a:latin typeface="HGPｺﾞｼｯｸM" panose="020B0600000000000000" pitchFamily="50" charset="-128"/>
              <a:ea typeface="HGPｺﾞｼｯｸM" panose="020B0600000000000000" pitchFamily="50" charset="-128"/>
            </a:endParaRPr>
          </a:p>
          <a:p>
            <a:pPr indent="174625">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アレルギー疾患医療の均</a:t>
            </a:r>
            <a:r>
              <a:rPr lang="ja-JP" altLang="en-US" sz="1300" dirty="0">
                <a:solidFill>
                  <a:schemeClr val="tx1"/>
                </a:solidFill>
                <a:latin typeface="HGPｺﾞｼｯｸM" panose="020B0600000000000000" pitchFamily="50" charset="-128"/>
                <a:ea typeface="HGPｺﾞｼｯｸM" panose="020B0600000000000000" pitchFamily="50" charset="-128"/>
              </a:rPr>
              <a:t>てん化の</a:t>
            </a:r>
            <a:r>
              <a:rPr lang="ja-JP" altLang="en-US" sz="1300" dirty="0">
                <a:solidFill>
                  <a:schemeClr val="tx1"/>
                </a:solidFill>
                <a:latin typeface="HGPｺﾞｼｯｸM" panose="020B0600000000000000" pitchFamily="50" charset="-128"/>
                <a:ea typeface="HGPｺﾞｼｯｸM" panose="020B0600000000000000" pitchFamily="50" charset="-128"/>
              </a:rPr>
              <a:t>ための施策</a:t>
            </a:r>
            <a:endParaRPr lang="en-US" altLang="ja-JP" sz="1300" dirty="0">
              <a:solidFill>
                <a:schemeClr val="tx1"/>
              </a:solidFill>
              <a:latin typeface="HGPｺﾞｼｯｸM" panose="020B0600000000000000" pitchFamily="50" charset="-128"/>
              <a:ea typeface="HGPｺﾞｼｯｸM" panose="020B0600000000000000" pitchFamily="50" charset="-128"/>
            </a:endParaRPr>
          </a:p>
          <a:p>
            <a:pPr marL="174625" indent="-174625">
              <a:defRPr/>
            </a:pPr>
            <a:r>
              <a:rPr lang="ja-JP" altLang="en-US" sz="1300" dirty="0">
                <a:solidFill>
                  <a:schemeClr val="tx1"/>
                </a:solidFill>
                <a:latin typeface="HGPｺﾞｼｯｸM" panose="020B0600000000000000" pitchFamily="50" charset="-128"/>
                <a:ea typeface="HGPｺﾞｼｯｸM" panose="020B0600000000000000" pitchFamily="50" charset="-128"/>
              </a:rPr>
              <a:t>◆「都道府県におけるアレルギー疾患の医療提供体制の整備について」</a:t>
            </a:r>
            <a:r>
              <a:rPr lang="zh-TW" altLang="en-US" sz="1300" dirty="0">
                <a:solidFill>
                  <a:schemeClr val="tx1"/>
                </a:solidFill>
                <a:latin typeface="HGPｺﾞｼｯｸM" panose="020B0600000000000000" pitchFamily="50" charset="-128"/>
                <a:ea typeface="HGPｺﾞｼｯｸM" panose="020B0600000000000000" pitchFamily="50" charset="-128"/>
              </a:rPr>
              <a:t>（平成</a:t>
            </a:r>
            <a:r>
              <a:rPr lang="en-US" altLang="zh-TW" sz="1300" dirty="0">
                <a:solidFill>
                  <a:schemeClr val="tx1"/>
                </a:solidFill>
                <a:latin typeface="HGPｺﾞｼｯｸM" panose="020B0600000000000000" pitchFamily="50" charset="-128"/>
                <a:ea typeface="HGPｺﾞｼｯｸM" panose="020B0600000000000000" pitchFamily="50" charset="-128"/>
              </a:rPr>
              <a:t>29</a:t>
            </a:r>
            <a:r>
              <a:rPr lang="zh-TW" altLang="en-US" sz="1300" dirty="0">
                <a:solidFill>
                  <a:schemeClr val="tx1"/>
                </a:solidFill>
                <a:latin typeface="HGPｺﾞｼｯｸM" panose="020B0600000000000000" pitchFamily="50" charset="-128"/>
                <a:ea typeface="HGPｺﾞｼｯｸM" panose="020B0600000000000000" pitchFamily="50" charset="-128"/>
              </a:rPr>
              <a:t>年</a:t>
            </a:r>
            <a:r>
              <a:rPr lang="en-US" altLang="zh-TW" sz="1300" dirty="0">
                <a:solidFill>
                  <a:schemeClr val="tx1"/>
                </a:solidFill>
                <a:latin typeface="HGPｺﾞｼｯｸM" panose="020B0600000000000000" pitchFamily="50" charset="-128"/>
                <a:ea typeface="HGPｺﾞｼｯｸM" panose="020B0600000000000000" pitchFamily="50" charset="-128"/>
              </a:rPr>
              <a:t>7</a:t>
            </a:r>
            <a:r>
              <a:rPr lang="zh-TW" altLang="en-US" sz="1300" dirty="0">
                <a:solidFill>
                  <a:schemeClr val="tx1"/>
                </a:solidFill>
                <a:latin typeface="HGPｺﾞｼｯｸM" panose="020B0600000000000000" pitchFamily="50" charset="-128"/>
                <a:ea typeface="HGPｺﾞｼｯｸM" panose="020B0600000000000000" pitchFamily="50" charset="-128"/>
              </a:rPr>
              <a:t>月</a:t>
            </a:r>
            <a:r>
              <a:rPr lang="en-US" altLang="zh-TW" sz="1300" dirty="0">
                <a:solidFill>
                  <a:schemeClr val="tx1"/>
                </a:solidFill>
                <a:latin typeface="HGPｺﾞｼｯｸM" panose="020B0600000000000000" pitchFamily="50" charset="-128"/>
                <a:ea typeface="HGPｺﾞｼｯｸM" panose="020B0600000000000000" pitchFamily="50" charset="-128"/>
              </a:rPr>
              <a:t>28</a:t>
            </a:r>
            <a:r>
              <a:rPr lang="zh-TW" altLang="en-US" sz="1300" dirty="0">
                <a:solidFill>
                  <a:schemeClr val="tx1"/>
                </a:solidFill>
                <a:latin typeface="HGPｺﾞｼｯｸM" panose="020B0600000000000000" pitchFamily="50" charset="-128"/>
                <a:ea typeface="HGPｺﾞｼｯｸM" panose="020B0600000000000000" pitchFamily="50" charset="-128"/>
              </a:rPr>
              <a:t>日厚生労働省健康局長通知）</a:t>
            </a:r>
          </a:p>
          <a:p>
            <a:pPr>
              <a:defRPr/>
            </a:pPr>
            <a:r>
              <a:rPr lang="ja-JP" altLang="en-US" sz="1300" dirty="0">
                <a:solidFill>
                  <a:schemeClr val="tx1"/>
                </a:solidFill>
                <a:latin typeface="HGPｺﾞｼｯｸM" panose="020B0600000000000000" pitchFamily="50" charset="-128"/>
                <a:ea typeface="HGPｺﾞｼｯｸM" panose="020B0600000000000000" pitchFamily="50" charset="-128"/>
              </a:rPr>
              <a:t>　</a:t>
            </a:r>
            <a:r>
              <a:rPr lang="en-US" altLang="ja-JP" sz="1300" dirty="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都道府県の役割</a:t>
            </a:r>
            <a:r>
              <a:rPr lang="en-US" altLang="ja-JP" sz="1300" dirty="0">
                <a:solidFill>
                  <a:schemeClr val="tx1"/>
                </a:solidFill>
                <a:latin typeface="HGPｺﾞｼｯｸM" panose="020B0600000000000000" pitchFamily="50" charset="-128"/>
                <a:ea typeface="HGPｺﾞｼｯｸM" panose="020B0600000000000000" pitchFamily="50" charset="-128"/>
              </a:rPr>
              <a:t>】</a:t>
            </a:r>
          </a:p>
          <a:p>
            <a:pPr>
              <a:defRPr/>
            </a:pPr>
            <a:r>
              <a:rPr lang="ja-JP" altLang="en-US" sz="1300" dirty="0">
                <a:solidFill>
                  <a:schemeClr val="tx1"/>
                </a:solidFill>
                <a:latin typeface="HGPｺﾞｼｯｸM" panose="020B0600000000000000" pitchFamily="50" charset="-128"/>
                <a:ea typeface="HGPｺﾞｼｯｸM" panose="020B0600000000000000" pitchFamily="50" charset="-128"/>
              </a:rPr>
              <a:t>　３．「都道府県アレルギー疾患医療拠点病院」の選定</a:t>
            </a:r>
            <a:endParaRPr lang="en-US" altLang="ja-JP" sz="1300" dirty="0">
              <a:solidFill>
                <a:schemeClr val="tx1"/>
              </a:solidFill>
              <a:latin typeface="HGPｺﾞｼｯｸM" panose="020B0600000000000000" pitchFamily="50" charset="-128"/>
              <a:ea typeface="HGPｺﾞｼｯｸM" panose="020B0600000000000000" pitchFamily="50" charset="-128"/>
            </a:endParaRPr>
          </a:p>
          <a:p>
            <a:pPr indent="268288">
              <a:defRPr/>
            </a:pPr>
            <a:r>
              <a:rPr lang="ja-JP" altLang="en-US" sz="1300" dirty="0" smtClean="0">
                <a:solidFill>
                  <a:schemeClr val="tx1"/>
                </a:solidFill>
                <a:latin typeface="HGPｺﾞｼｯｸM" panose="020B0600000000000000" pitchFamily="50" charset="-128"/>
                <a:ea typeface="HGPｺﾞｼｯｸM" panose="020B0600000000000000" pitchFamily="50" charset="-128"/>
              </a:rPr>
              <a:t>⇒</a:t>
            </a:r>
            <a:r>
              <a:rPr lang="ja-JP" altLang="en-US" sz="1300" dirty="0">
                <a:solidFill>
                  <a:schemeClr val="tx1"/>
                </a:solidFill>
                <a:latin typeface="HGPｺﾞｼｯｸM" panose="020B0600000000000000" pitchFamily="50" charset="-128"/>
                <a:ea typeface="HGPｺﾞｼｯｸM" panose="020B0600000000000000" pitchFamily="50" charset="-128"/>
              </a:rPr>
              <a:t>４病院を選定（平成３０年６月１日）</a:t>
            </a:r>
            <a:endParaRPr lang="en-US" altLang="ja-JP" sz="1300" dirty="0">
              <a:solidFill>
                <a:schemeClr val="tx1"/>
              </a:solidFill>
              <a:latin typeface="HGPｺﾞｼｯｸM" panose="020B0600000000000000" pitchFamily="50" charset="-128"/>
              <a:ea typeface="HGPｺﾞｼｯｸM" panose="020B0600000000000000" pitchFamily="50" charset="-128"/>
            </a:endParaRPr>
          </a:p>
          <a:p>
            <a:pPr indent="538163">
              <a:defRPr/>
            </a:pPr>
            <a:r>
              <a:rPr lang="ja-JP" altLang="en-US" sz="1200" dirty="0" smtClean="0">
                <a:solidFill>
                  <a:schemeClr val="tx1"/>
                </a:solidFill>
                <a:latin typeface="HGPｺﾞｼｯｸM" panose="020B0600000000000000" pitchFamily="50" charset="-128"/>
                <a:ea typeface="HGPｺﾞｼｯｸM" panose="020B0600000000000000" pitchFamily="50" charset="-128"/>
              </a:rPr>
              <a:t>近畿大学医学部附属病院、大阪はびきの医療センター、</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indent="538163">
              <a:defRPr/>
            </a:pPr>
            <a:r>
              <a:rPr lang="ja-JP" altLang="en-US" sz="1200" dirty="0" smtClean="0">
                <a:solidFill>
                  <a:schemeClr val="tx1"/>
                </a:solidFill>
                <a:latin typeface="HGPｺﾞｼｯｸM" panose="020B0600000000000000" pitchFamily="50" charset="-128"/>
                <a:ea typeface="HGPｺﾞｼｯｸM" panose="020B0600000000000000" pitchFamily="50" charset="-128"/>
              </a:rPr>
              <a:t>関西医科大学附属病院、大阪赤十字病院</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a:defRPr/>
            </a:pPr>
            <a:r>
              <a:rPr lang="ja-JP" altLang="en-US" sz="1300" dirty="0">
                <a:solidFill>
                  <a:schemeClr val="tx1"/>
                </a:solidFill>
                <a:latin typeface="HGPｺﾞｼｯｸM" panose="020B0600000000000000" pitchFamily="50" charset="-128"/>
                <a:ea typeface="HGPｺﾞｼｯｸM" panose="020B0600000000000000" pitchFamily="50" charset="-128"/>
              </a:rPr>
              <a:t>　４．「都道府県アレルギー疾患医療連絡協議会」の設置</a:t>
            </a:r>
            <a:endParaRPr lang="en-US" altLang="ja-JP" sz="1300" b="1" dirty="0">
              <a:solidFill>
                <a:srgbClr val="FF0000"/>
              </a:solidFill>
              <a:latin typeface="HGPｺﾞｼｯｸM" panose="020B0600000000000000" pitchFamily="50" charset="-128"/>
              <a:ea typeface="HGPｺﾞｼｯｸM" panose="020B0600000000000000" pitchFamily="50" charset="-128"/>
            </a:endParaRPr>
          </a:p>
          <a:p>
            <a:pPr indent="268288">
              <a:defRPr/>
            </a:pPr>
            <a:r>
              <a:rPr lang="ja-JP" altLang="en-US" sz="1300" b="1" dirty="0" smtClean="0">
                <a:solidFill>
                  <a:srgbClr val="FF0000"/>
                </a:solidFill>
                <a:latin typeface="HGPｺﾞｼｯｸM" panose="020B0600000000000000" pitchFamily="50" charset="-128"/>
                <a:ea typeface="HGPｺﾞｼｯｸM" panose="020B0600000000000000" pitchFamily="50" charset="-128"/>
              </a:rPr>
              <a:t>⇒</a:t>
            </a:r>
            <a:r>
              <a:rPr lang="ja-JP" altLang="en-US" sz="1300" b="1" dirty="0">
                <a:solidFill>
                  <a:srgbClr val="FF0000"/>
                </a:solidFill>
                <a:latin typeface="HGPｺﾞｼｯｸM" panose="020B0600000000000000" pitchFamily="50" charset="-128"/>
                <a:ea typeface="HGPｺﾞｼｯｸM" panose="020B0600000000000000" pitchFamily="50" charset="-128"/>
              </a:rPr>
              <a:t>「大阪府アレルギー疾患対策連絡会議」として設置</a:t>
            </a:r>
            <a:endParaRPr lang="en-US" altLang="ja-JP" sz="1300" b="1" dirty="0">
              <a:solidFill>
                <a:srgbClr val="FF0000"/>
              </a:solidFill>
              <a:latin typeface="HGPｺﾞｼｯｸM" panose="020B0600000000000000" pitchFamily="50" charset="-128"/>
              <a:ea typeface="HGPｺﾞｼｯｸM" panose="020B0600000000000000" pitchFamily="50" charset="-128"/>
            </a:endParaRPr>
          </a:p>
          <a:p>
            <a:pPr indent="538163">
              <a:defRPr/>
            </a:pPr>
            <a:r>
              <a:rPr lang="ja-JP" altLang="en-US" sz="1300" b="1" dirty="0" smtClean="0">
                <a:solidFill>
                  <a:srgbClr val="FF0000"/>
                </a:solidFill>
                <a:latin typeface="HGPｺﾞｼｯｸM" panose="020B0600000000000000" pitchFamily="50" charset="-128"/>
                <a:ea typeface="HGPｺﾞｼｯｸM" panose="020B0600000000000000" pitchFamily="50" charset="-128"/>
              </a:rPr>
              <a:t>（</a:t>
            </a:r>
            <a:r>
              <a:rPr lang="ja-JP" altLang="en-US" sz="1300" b="1" dirty="0">
                <a:solidFill>
                  <a:srgbClr val="FF0000"/>
                </a:solidFill>
                <a:latin typeface="HGPｺﾞｼｯｸM" panose="020B0600000000000000" pitchFamily="50" charset="-128"/>
                <a:ea typeface="HGPｺﾞｼｯｸM" panose="020B0600000000000000" pitchFamily="50" charset="-128"/>
              </a:rPr>
              <a:t>平成３０年６月</a:t>
            </a:r>
            <a:r>
              <a:rPr lang="ja-JP" altLang="en-US" sz="1300" b="1" dirty="0" smtClean="0">
                <a:solidFill>
                  <a:srgbClr val="FF0000"/>
                </a:solidFill>
                <a:latin typeface="HGPｺﾞｼｯｸM" panose="020B0600000000000000" pitchFamily="50" charset="-128"/>
                <a:ea typeface="HGPｺﾞｼｯｸM" panose="020B0600000000000000" pitchFamily="50" charset="-128"/>
              </a:rPr>
              <a:t>１５日設置</a:t>
            </a:r>
            <a:r>
              <a:rPr lang="ja-JP" altLang="en-US" sz="1300" b="1" dirty="0">
                <a:solidFill>
                  <a:srgbClr val="FF0000"/>
                </a:solidFill>
                <a:latin typeface="HGPｺﾞｼｯｸM" panose="020B0600000000000000" pitchFamily="50" charset="-128"/>
                <a:ea typeface="HGPｺﾞｼｯｸM" panose="020B0600000000000000" pitchFamily="50" charset="-128"/>
              </a:rPr>
              <a:t>要綱策定）</a:t>
            </a:r>
            <a:endParaRPr lang="en-US" altLang="ja-JP" sz="1300" b="1" dirty="0">
              <a:solidFill>
                <a:srgbClr val="FF0000"/>
              </a:solidFill>
              <a:latin typeface="HGPｺﾞｼｯｸM" panose="020B0600000000000000" pitchFamily="50" charset="-128"/>
              <a:ea typeface="HGPｺﾞｼｯｸM" panose="020B0600000000000000" pitchFamily="50" charset="-128"/>
            </a:endParaRPr>
          </a:p>
        </p:txBody>
      </p:sp>
      <p:sp>
        <p:nvSpPr>
          <p:cNvPr id="59" name="正方形/長方形 58"/>
          <p:cNvSpPr/>
          <p:nvPr/>
        </p:nvSpPr>
        <p:spPr>
          <a:xfrm>
            <a:off x="285743" y="659807"/>
            <a:ext cx="2822031" cy="320923"/>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根拠法令及び基本的施策</a:t>
            </a:r>
          </a:p>
        </p:txBody>
      </p:sp>
      <p:sp>
        <p:nvSpPr>
          <p:cNvPr id="46" name="正方形/長方形 45"/>
          <p:cNvSpPr/>
          <p:nvPr/>
        </p:nvSpPr>
        <p:spPr>
          <a:xfrm>
            <a:off x="5243102" y="659807"/>
            <a:ext cx="1562100" cy="334657"/>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検討内容</a:t>
            </a:r>
          </a:p>
        </p:txBody>
      </p:sp>
      <p:sp>
        <p:nvSpPr>
          <p:cNvPr id="3" name="スライド番号プレースホルダー 2"/>
          <p:cNvSpPr>
            <a:spLocks noGrp="1"/>
          </p:cNvSpPr>
          <p:nvPr>
            <p:ph type="sldNum" sz="quarter" idx="12"/>
          </p:nvPr>
        </p:nvSpPr>
        <p:spPr/>
        <p:txBody>
          <a:bodyPr/>
          <a:lstStyle/>
          <a:p>
            <a:fld id="{2809BC9B-57E5-4A95-9F73-870B18D54A5D}" type="slidenum">
              <a:rPr kumimoji="1" lang="ja-JP" altLang="en-US" smtClean="0"/>
              <a:pPr/>
              <a:t>3</a:t>
            </a:fld>
            <a:endParaRPr kumimoji="1" lang="ja-JP" altLang="en-US" dirty="0"/>
          </a:p>
        </p:txBody>
      </p:sp>
    </p:spTree>
    <p:extLst>
      <p:ext uri="{BB962C8B-B14F-4D97-AF65-F5344CB8AC3E}">
        <p14:creationId xmlns:p14="http://schemas.microsoft.com/office/powerpoint/2010/main" val="2175883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1150</Words>
  <Application>Microsoft Office PowerPoint</Application>
  <PresentationFormat>A4 210 x 297 mm</PresentationFormat>
  <Paragraphs>93</Paragraphs>
  <Slides>4</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4</vt:i4>
      </vt:variant>
    </vt:vector>
  </HeadingPairs>
  <TitlesOfParts>
    <vt:vector size="18" baseType="lpstr">
      <vt:lpstr>HGPｺﾞｼｯｸM</vt:lpstr>
      <vt:lpstr>HG丸ｺﾞｼｯｸM-PRO</vt:lpstr>
      <vt:lpstr>Meiryo UI</vt:lpstr>
      <vt:lpstr>ＭＳ Ｐゴシック</vt:lpstr>
      <vt:lpstr>ＭＳ Ｐ明朝</vt:lpstr>
      <vt:lpstr>ＭＳ ゴシック</vt: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アレルギー疾患医療提供体制の在り方に関する検討会 報告書（平成29年7月28日）概要</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2022-02-08T02:15:05Z</dcterms:created>
  <dcterms:modified xsi:type="dcterms:W3CDTF">2022-02-16T06:56:27Z</dcterms:modified>
</cp:coreProperties>
</file>