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11"/>
  </p:notesMasterIdLst>
  <p:sldIdLst>
    <p:sldId id="284" r:id="rId2"/>
    <p:sldId id="263" r:id="rId3"/>
    <p:sldId id="270" r:id="rId4"/>
    <p:sldId id="269" r:id="rId5"/>
    <p:sldId id="300" r:id="rId6"/>
    <p:sldId id="301" r:id="rId7"/>
    <p:sldId id="273" r:id="rId8"/>
    <p:sldId id="274" r:id="rId9"/>
    <p:sldId id="302" r:id="rId1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0066"/>
    <a:srgbClr val="009900"/>
    <a:srgbClr val="FFFF66"/>
    <a:srgbClr val="FF0066"/>
    <a:srgbClr val="FF99CC"/>
    <a:srgbClr val="FF6699"/>
    <a:srgbClr val="FFCCFF"/>
    <a:srgbClr val="99FF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18" autoAdjust="0"/>
    <p:restoredTop sz="94660"/>
  </p:normalViewPr>
  <p:slideViewPr>
    <p:cSldViewPr snapToGrid="0">
      <p:cViewPr varScale="1">
        <p:scale>
          <a:sx n="61" d="100"/>
          <a:sy n="61" d="100"/>
        </p:scale>
        <p:origin x="78" y="252"/>
      </p:cViewPr>
      <p:guideLst/>
    </p:cSldViewPr>
  </p:slideViewPr>
  <p:notesTextViewPr>
    <p:cViewPr>
      <p:scale>
        <a:sx n="1" d="1"/>
        <a:sy n="1" d="1"/>
      </p:scale>
      <p:origin x="0" y="0"/>
    </p:cViewPr>
  </p:notesTextViewPr>
  <p:notesViewPr>
    <p:cSldViewPr snapToGrid="0">
      <p:cViewPr varScale="1">
        <p:scale>
          <a:sx n="50" d="100"/>
          <a:sy n="50" d="100"/>
        </p:scale>
        <p:origin x="1914"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8ED5A55-B846-4901-92C9-57A585ADC42A}" type="datetimeFigureOut">
              <a:rPr kumimoji="1" lang="ja-JP" altLang="en-US" smtClean="0"/>
              <a:t>2022/2/8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787183F-9FC8-4C07-8FE7-00AD63F8FBFD}" type="slidenum">
              <a:rPr kumimoji="1" lang="ja-JP" altLang="en-US" smtClean="0"/>
              <a:t>‹#›</a:t>
            </a:fld>
            <a:endParaRPr kumimoji="1" lang="ja-JP" altLang="en-US"/>
          </a:p>
        </p:txBody>
      </p:sp>
    </p:spTree>
    <p:extLst>
      <p:ext uri="{BB962C8B-B14F-4D97-AF65-F5344CB8AC3E}">
        <p14:creationId xmlns:p14="http://schemas.microsoft.com/office/powerpoint/2010/main" val="3387777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1142969-270E-48FA-813C-175A70EB9C32}"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867267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071607-7137-420E-8F2F-155C30D9BC62}"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24278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3BC40-3F7E-4935-A152-2CF186CB5526}"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45308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139D7641-6175-4920-A854-CBABB44C879F}"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400" b="1">
                <a:latin typeface="Meiryo UI" panose="020B0604030504040204" pitchFamily="50" charset="-128"/>
                <a:ea typeface="Meiryo UI" panose="020B0604030504040204" pitchFamily="50" charset="-128"/>
              </a:defRPr>
            </a:lvl1pPr>
          </a:lstStyle>
          <a:p>
            <a:fld id="{2809BC9B-57E5-4A95-9F73-870B18D54A5D}" type="slidenum">
              <a:rPr kumimoji="1" lang="ja-JP" altLang="en-US" smtClean="0"/>
              <a:pPr/>
              <a:t>‹#›</a:t>
            </a:fld>
            <a:endParaRPr kumimoji="1" lang="ja-JP" altLang="en-US" dirty="0"/>
          </a:p>
        </p:txBody>
      </p:sp>
    </p:spTree>
    <p:extLst>
      <p:ext uri="{BB962C8B-B14F-4D97-AF65-F5344CB8AC3E}">
        <p14:creationId xmlns:p14="http://schemas.microsoft.com/office/powerpoint/2010/main" val="3949720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12DD68-FBB1-445E-A5BA-87E5F1C7FE01}" type="datetime1">
              <a:rPr kumimoji="1" lang="ja-JP" altLang="en-US" smtClean="0"/>
              <a:t>2022/2/8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16809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B83D8CE-ED3D-4C61-9D00-D7F7D8BF45E4}" type="datetime1">
              <a:rPr kumimoji="1" lang="ja-JP" altLang="en-US" smtClean="0"/>
              <a:t>2022/2/8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62356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597EE6A-4EAD-46B1-B4F0-B8EAD567D960}" type="datetime1">
              <a:rPr kumimoji="1" lang="ja-JP" altLang="en-US" smtClean="0"/>
              <a:t>2022/2/8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2282900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BCD5E93-79AF-4737-9A13-F13C718830F2}" type="datetime1">
              <a:rPr kumimoji="1" lang="ja-JP" altLang="en-US" smtClean="0"/>
              <a:t>2022/2/8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812987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D9659-B7F3-46AB-AF1E-6F2E75354060}" type="datetime1">
              <a:rPr kumimoji="1" lang="ja-JP" altLang="en-US" smtClean="0"/>
              <a:t>2022/2/8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lvl1pPr>
              <a:defRPr sz="1400" b="1">
                <a:latin typeface="Meiryo UI" panose="020B0604030504040204" pitchFamily="50" charset="-128"/>
                <a:ea typeface="Meiryo UI" panose="020B0604030504040204" pitchFamily="50" charset="-128"/>
              </a:defRPr>
            </a:lvl1pPr>
          </a:lstStyle>
          <a:p>
            <a:fld id="{2809BC9B-57E5-4A95-9F73-870B18D54A5D}" type="slidenum">
              <a:rPr kumimoji="1" lang="ja-JP" altLang="en-US" smtClean="0"/>
              <a:pPr/>
              <a:t>‹#›</a:t>
            </a:fld>
            <a:endParaRPr kumimoji="1" lang="ja-JP" altLang="en-US" dirty="0"/>
          </a:p>
        </p:txBody>
      </p:sp>
    </p:spTree>
    <p:extLst>
      <p:ext uri="{BB962C8B-B14F-4D97-AF65-F5344CB8AC3E}">
        <p14:creationId xmlns:p14="http://schemas.microsoft.com/office/powerpoint/2010/main" val="155014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3B8080-78F3-476E-97A5-E2DCF8E37616}" type="datetime1">
              <a:rPr kumimoji="1" lang="ja-JP" altLang="en-US" smtClean="0"/>
              <a:t>2022/2/8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039717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F224AD-4556-45E3-A63D-EA98E5CE9EEF}" type="datetime1">
              <a:rPr kumimoji="1" lang="ja-JP" altLang="en-US" smtClean="0"/>
              <a:t>2022/2/8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809BC9B-57E5-4A95-9F73-870B18D54A5D}" type="slidenum">
              <a:rPr kumimoji="1" lang="ja-JP" altLang="en-US" smtClean="0"/>
              <a:t>‹#›</a:t>
            </a:fld>
            <a:endParaRPr kumimoji="1" lang="ja-JP" altLang="en-US"/>
          </a:p>
        </p:txBody>
      </p:sp>
    </p:spTree>
    <p:extLst>
      <p:ext uri="{BB962C8B-B14F-4D97-AF65-F5344CB8AC3E}">
        <p14:creationId xmlns:p14="http://schemas.microsoft.com/office/powerpoint/2010/main" val="3533338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75585-1DB0-4C96-8300-93A877B618DC}" type="datetime1">
              <a:rPr kumimoji="1" lang="ja-JP" altLang="en-US" smtClean="0"/>
              <a:t>2022/2/8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9BC9B-57E5-4A95-9F73-870B18D54A5D}" type="slidenum">
              <a:rPr kumimoji="1" lang="ja-JP" altLang="en-US" smtClean="0"/>
              <a:t>‹#›</a:t>
            </a:fld>
            <a:endParaRPr kumimoji="1" lang="ja-JP" altLang="en-US" dirty="0"/>
          </a:p>
        </p:txBody>
      </p:sp>
    </p:spTree>
    <p:extLst>
      <p:ext uri="{BB962C8B-B14F-4D97-AF65-F5344CB8AC3E}">
        <p14:creationId xmlns:p14="http://schemas.microsoft.com/office/powerpoint/2010/main" val="22409931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99248" y="2245658"/>
            <a:ext cx="8511988" cy="1754326"/>
          </a:xfrm>
          <a:prstGeom prst="rect">
            <a:avLst/>
          </a:prstGeom>
          <a:noFill/>
        </p:spPr>
        <p:txBody>
          <a:bodyPr wrap="square" rtlCol="0">
            <a:spAutoFit/>
          </a:bodyPr>
          <a:lstStyle/>
          <a:p>
            <a:r>
              <a:rPr kumimoji="1" lang="ja-JP" altLang="en-US" sz="2800" b="1" dirty="0" smtClean="0">
                <a:latin typeface="ＭＳ ゴシック" panose="020B0609070205080204" pitchFamily="49" charset="-128"/>
                <a:ea typeface="ＭＳ ゴシック" panose="020B0609070205080204" pitchFamily="49" charset="-128"/>
              </a:rPr>
              <a:t>議事（２）</a:t>
            </a:r>
            <a:endParaRPr kumimoji="1" lang="en-US" altLang="ja-JP" sz="2800" b="1" dirty="0">
              <a:latin typeface="ＭＳ ゴシック" panose="020B0609070205080204" pitchFamily="49" charset="-128"/>
              <a:ea typeface="ＭＳ ゴシック" panose="020B0609070205080204" pitchFamily="49" charset="-128"/>
            </a:endParaRPr>
          </a:p>
          <a:p>
            <a:endParaRPr kumimoji="1" lang="en-US" altLang="ja-JP" sz="2800" b="1" dirty="0" smtClean="0">
              <a:latin typeface="ＭＳ ゴシック" panose="020B0609070205080204" pitchFamily="49" charset="-128"/>
              <a:ea typeface="ＭＳ ゴシック" panose="020B0609070205080204" pitchFamily="49" charset="-128"/>
            </a:endParaRPr>
          </a:p>
          <a:p>
            <a:pPr algn="ctr"/>
            <a:r>
              <a:rPr kumimoji="1" lang="ja-JP" altLang="en-US" sz="2800" b="1" dirty="0" smtClean="0">
                <a:latin typeface="ＭＳ ゴシック" panose="020B0609070205080204" pitchFamily="49" charset="-128"/>
                <a:ea typeface="ＭＳ ゴシック" panose="020B0609070205080204" pitchFamily="49" charset="-128"/>
              </a:rPr>
              <a:t>医療提供体制整備について</a:t>
            </a:r>
            <a:endParaRPr kumimoji="1" lang="en-US" altLang="ja-JP" sz="2800" b="1" dirty="0" smtClean="0">
              <a:latin typeface="ＭＳ ゴシック" panose="020B0609070205080204" pitchFamily="49" charset="-128"/>
              <a:ea typeface="ＭＳ ゴシック" panose="020B0609070205080204" pitchFamily="49" charset="-128"/>
            </a:endParaRPr>
          </a:p>
          <a:p>
            <a:pPr algn="ctr"/>
            <a:r>
              <a:rPr kumimoji="1" lang="ja-JP" altLang="en-US" sz="2400" dirty="0" smtClean="0">
                <a:latin typeface="ＭＳ ゴシック" panose="020B0609070205080204" pitchFamily="49" charset="-128"/>
                <a:ea typeface="ＭＳ ゴシック" panose="020B0609070205080204" pitchFamily="49" charset="-128"/>
              </a:rPr>
              <a:t>～アレルギー疾患医療連携協力病院の設置～</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4" name="Rectangle 24"/>
          <p:cNvSpPr>
            <a:spLocks noChangeArrowheads="1"/>
          </p:cNvSpPr>
          <p:nvPr/>
        </p:nvSpPr>
        <p:spPr bwMode="auto">
          <a:xfrm>
            <a:off x="7463118" y="677510"/>
            <a:ext cx="1411941" cy="371361"/>
          </a:xfrm>
          <a:prstGeom prst="rect">
            <a:avLst/>
          </a:prstGeom>
          <a:noFill/>
          <a:ln w="12700">
            <a:solidFill>
              <a:schemeClr val="tx1"/>
            </a:solidFill>
            <a:miter lim="800000"/>
            <a:headEnd/>
            <a:tailEnd/>
          </a:ln>
        </p:spPr>
        <p:txBody>
          <a:bodyPr wrap="none" lIns="90000" tIns="46800" rIns="90000" bIns="46800"/>
          <a:lstStyle/>
          <a:p>
            <a:pPr algn="ctr"/>
            <a:r>
              <a:rPr lang="ja-JP" altLang="en-US" sz="2000" b="1" dirty="0" smtClean="0">
                <a:solidFill>
                  <a:srgbClr val="17375E"/>
                </a:solidFill>
                <a:latin typeface="游ゴシック" panose="020B0400000000000000" pitchFamily="50" charset="-128"/>
                <a:ea typeface="游ゴシック" panose="020B0400000000000000" pitchFamily="50" charset="-128"/>
              </a:rPr>
              <a:t>資料２</a:t>
            </a:r>
            <a:endParaRPr lang="en-US" altLang="ja-JP" sz="2000" b="1" dirty="0" smtClean="0">
              <a:solidFill>
                <a:srgbClr val="17375E"/>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61669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0" y="806450"/>
            <a:ext cx="8151813" cy="355600"/>
          </a:xfrm>
        </p:spPr>
        <p:txBody>
          <a:bodyPr>
            <a:noAutofit/>
          </a:bodyPr>
          <a:lstStyle/>
          <a:p>
            <a:r>
              <a:rPr lang="ja-JP" altLang="en-US" sz="1898" b="1" dirty="0">
                <a:latin typeface="游ゴシック" panose="020B0400000000000000" pitchFamily="50" charset="-128"/>
                <a:ea typeface="游ゴシック" panose="020B0400000000000000" pitchFamily="50" charset="-128"/>
              </a:rPr>
              <a:t>◆大阪府アレルギー疾患医療体制の</a:t>
            </a:r>
            <a:r>
              <a:rPr lang="ja-JP" altLang="en-US" sz="1898" b="1" dirty="0" smtClean="0">
                <a:latin typeface="游ゴシック" panose="020B0400000000000000" pitchFamily="50" charset="-128"/>
                <a:ea typeface="游ゴシック" panose="020B0400000000000000" pitchFamily="50" charset="-128"/>
              </a:rPr>
              <a:t>現状</a:t>
            </a:r>
            <a:endParaRPr lang="ja-JP" altLang="en-US" sz="1898" dirty="0"/>
          </a:p>
        </p:txBody>
      </p:sp>
      <p:sp>
        <p:nvSpPr>
          <p:cNvPr id="5" name="タイトル 1"/>
          <p:cNvSpPr txBox="1">
            <a:spLocks/>
          </p:cNvSpPr>
          <p:nvPr/>
        </p:nvSpPr>
        <p:spPr>
          <a:xfrm>
            <a:off x="228323" y="1600182"/>
            <a:ext cx="9449077" cy="4008907"/>
          </a:xfrm>
          <a:prstGeom prst="rect">
            <a:avLst/>
          </a:prstGeom>
        </p:spPr>
        <p:txBody>
          <a:bodyPr vert="horz" wrap="square" lIns="65076" tIns="32538" rIns="65076" bIns="32538"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77800" indent="-177800">
              <a:lnSpc>
                <a:spcPct val="150000"/>
              </a:lnSpc>
            </a:pPr>
            <a:r>
              <a:rPr lang="ja-JP" altLang="en-US" sz="1898" dirty="0" smtClean="0">
                <a:latin typeface="ＭＳ ゴシック" panose="020B0609070205080204" pitchFamily="49" charset="-128"/>
                <a:ea typeface="ＭＳ ゴシック" panose="020B0609070205080204" pitchFamily="49" charset="-128"/>
              </a:rPr>
              <a:t>・</a:t>
            </a:r>
            <a:r>
              <a:rPr lang="ja-JP" altLang="en-US" sz="1898" u="sng" dirty="0" smtClean="0">
                <a:latin typeface="ＭＳ ゴシック" panose="020B0609070205080204" pitchFamily="49" charset="-128"/>
                <a:ea typeface="ＭＳ ゴシック" panose="020B0609070205080204" pitchFamily="49" charset="-128"/>
              </a:rPr>
              <a:t>患者が居住する</a:t>
            </a:r>
            <a:r>
              <a:rPr lang="ja-JP" altLang="ja-JP" sz="1898" u="sng" dirty="0" smtClean="0">
                <a:latin typeface="ＭＳ ゴシック" panose="020B0609070205080204" pitchFamily="49" charset="-128"/>
                <a:ea typeface="ＭＳ ゴシック" panose="020B0609070205080204" pitchFamily="49" charset="-128"/>
              </a:rPr>
              <a:t>地域</a:t>
            </a:r>
            <a:r>
              <a:rPr lang="ja-JP" altLang="ja-JP" sz="1898" u="sng" dirty="0">
                <a:latin typeface="ＭＳ ゴシック" panose="020B0609070205080204" pitchFamily="49" charset="-128"/>
                <a:ea typeface="ＭＳ ゴシック" panose="020B0609070205080204" pitchFamily="49" charset="-128"/>
              </a:rPr>
              <a:t>に関わらず、アレルギーの状態に応じて適切な医療を受けることができる</a:t>
            </a:r>
            <a:r>
              <a:rPr lang="ja-JP" altLang="ja-JP" sz="1898" dirty="0">
                <a:latin typeface="ＭＳ ゴシック" panose="020B0609070205080204" pitchFamily="49" charset="-128"/>
                <a:ea typeface="ＭＳ ゴシック" panose="020B0609070205080204" pitchFamily="49" charset="-128"/>
              </a:rPr>
              <a:t>よう</a:t>
            </a:r>
            <a:r>
              <a:rPr lang="ja-JP" altLang="en-US" sz="1898" dirty="0">
                <a:latin typeface="ＭＳ ゴシック" panose="020B0609070205080204" pitchFamily="49" charset="-128"/>
                <a:ea typeface="ＭＳ ゴシック" panose="020B0609070205080204" pitchFamily="49" charset="-128"/>
              </a:rPr>
              <a:t>、医療提供体制を整備し、府のアレルギー疾患対策全体の質の向上を図ることが必要</a:t>
            </a:r>
            <a:endParaRPr lang="en-US" altLang="ja-JP" sz="1898" dirty="0">
              <a:latin typeface="ＭＳ ゴシック" panose="020B0609070205080204" pitchFamily="49" charset="-128"/>
              <a:ea typeface="ＭＳ ゴシック" panose="020B0609070205080204" pitchFamily="49" charset="-128"/>
            </a:endParaRPr>
          </a:p>
          <a:p>
            <a:pPr marL="379569" indent="-119745">
              <a:lnSpc>
                <a:spcPct val="150000"/>
              </a:lnSpc>
            </a:pPr>
            <a:endParaRPr lang="en-US" altLang="ja-JP" sz="1898" dirty="0">
              <a:latin typeface="ＭＳ ゴシック" panose="020B0609070205080204" pitchFamily="49" charset="-128"/>
              <a:ea typeface="ＭＳ ゴシック" panose="020B0609070205080204" pitchFamily="49" charset="-128"/>
            </a:endParaRPr>
          </a:p>
          <a:p>
            <a:pPr marL="355600" indent="-177800" algn="just">
              <a:lnSpc>
                <a:spcPct val="150000"/>
              </a:lnSpc>
            </a:pPr>
            <a:endParaRPr lang="en-US" altLang="ja-JP" sz="1898" dirty="0" smtClean="0">
              <a:latin typeface="ＭＳ ゴシック" panose="020B0609070205080204" pitchFamily="49" charset="-128"/>
              <a:ea typeface="ＭＳ ゴシック" panose="020B0609070205080204" pitchFamily="49" charset="-128"/>
            </a:endParaRPr>
          </a:p>
          <a:p>
            <a:pPr marL="355600" indent="-177800" algn="just">
              <a:lnSpc>
                <a:spcPct val="150000"/>
              </a:lnSpc>
            </a:pPr>
            <a:r>
              <a:rPr lang="ja-JP" altLang="en-US" sz="1898" dirty="0" smtClean="0">
                <a:latin typeface="ＭＳ ゴシック" panose="020B0609070205080204" pitchFamily="49" charset="-128"/>
                <a:ea typeface="ＭＳ ゴシック" panose="020B0609070205080204" pitchFamily="49" charset="-128"/>
              </a:rPr>
              <a:t>⇒府域</a:t>
            </a:r>
            <a:r>
              <a:rPr lang="ja-JP" altLang="en-US" sz="1898" dirty="0">
                <a:latin typeface="ＭＳ ゴシック" panose="020B0609070205080204" pitchFamily="49" charset="-128"/>
                <a:ea typeface="ＭＳ ゴシック" panose="020B0609070205080204" pitchFamily="49" charset="-128"/>
              </a:rPr>
              <a:t>におけるアレルギー疾患医療の拠点として、診療ネットワークの中心的</a:t>
            </a:r>
            <a:r>
              <a:rPr lang="ja-JP" altLang="en-US" sz="1898" dirty="0" smtClean="0">
                <a:latin typeface="ＭＳ ゴシック" panose="020B0609070205080204" pitchFamily="49" charset="-128"/>
                <a:ea typeface="ＭＳ ゴシック" panose="020B0609070205080204" pitchFamily="49" charset="-128"/>
              </a:rPr>
              <a:t>な</a:t>
            </a:r>
            <a:endParaRPr lang="en-US" altLang="ja-JP" sz="1898" dirty="0" smtClean="0">
              <a:latin typeface="ＭＳ ゴシック" panose="020B0609070205080204" pitchFamily="49" charset="-128"/>
              <a:ea typeface="ＭＳ ゴシック" panose="020B0609070205080204" pitchFamily="49" charset="-128"/>
            </a:endParaRPr>
          </a:p>
          <a:p>
            <a:pPr marL="355600" algn="just">
              <a:lnSpc>
                <a:spcPct val="150000"/>
              </a:lnSpc>
            </a:pPr>
            <a:r>
              <a:rPr lang="ja-JP" altLang="en-US" sz="1898" dirty="0" smtClean="0">
                <a:latin typeface="ＭＳ ゴシック" panose="020B0609070205080204" pitchFamily="49" charset="-128"/>
                <a:ea typeface="ＭＳ ゴシック" panose="020B0609070205080204" pitchFamily="49" charset="-128"/>
              </a:rPr>
              <a:t>役割</a:t>
            </a:r>
            <a:r>
              <a:rPr lang="ja-JP" altLang="en-US" sz="1898" dirty="0">
                <a:latin typeface="ＭＳ ゴシック" panose="020B0609070205080204" pitchFamily="49" charset="-128"/>
                <a:ea typeface="ＭＳ ゴシック" panose="020B0609070205080204" pitchFamily="49" charset="-128"/>
              </a:rPr>
              <a:t>を果たす医療機関を、</a:t>
            </a:r>
            <a:endParaRPr lang="en-US" altLang="ja-JP" sz="1898" dirty="0">
              <a:latin typeface="ＭＳ ゴシック" panose="020B0609070205080204" pitchFamily="49" charset="-128"/>
              <a:ea typeface="ＭＳ ゴシック" panose="020B0609070205080204" pitchFamily="49" charset="-128"/>
            </a:endParaRPr>
          </a:p>
          <a:p>
            <a:pPr marL="704914" indent="-129912" algn="just">
              <a:lnSpc>
                <a:spcPct val="150000"/>
              </a:lnSpc>
            </a:pPr>
            <a:r>
              <a:rPr lang="ja-JP" altLang="en-US" sz="1898" b="1" dirty="0">
                <a:latin typeface="ＭＳ ゴシック" panose="020B0609070205080204" pitchFamily="49" charset="-128"/>
                <a:ea typeface="ＭＳ ゴシック" panose="020B0609070205080204" pitchFamily="49" charset="-128"/>
              </a:rPr>
              <a:t>　</a:t>
            </a:r>
            <a:r>
              <a:rPr lang="ja-JP" altLang="en-US" sz="1898"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「大阪府アレルギー疾患医療拠点病院（拠点病院）」</a:t>
            </a:r>
            <a:r>
              <a:rPr lang="ja-JP" altLang="en-US" sz="1898" dirty="0">
                <a:latin typeface="ＭＳ ゴシック" panose="020B0609070205080204" pitchFamily="49" charset="-128"/>
                <a:ea typeface="ＭＳ ゴシック" panose="020B0609070205080204" pitchFamily="49" charset="-128"/>
              </a:rPr>
              <a:t>として</a:t>
            </a:r>
            <a:endParaRPr lang="en-US" altLang="ja-JP" sz="1898" dirty="0">
              <a:latin typeface="ＭＳ ゴシック" panose="020B0609070205080204" pitchFamily="49" charset="-128"/>
              <a:ea typeface="ＭＳ ゴシック" panose="020B0609070205080204" pitchFamily="49" charset="-128"/>
            </a:endParaRPr>
          </a:p>
          <a:p>
            <a:pPr marL="703479" indent="61762" algn="just">
              <a:lnSpc>
                <a:spcPct val="150000"/>
              </a:lnSpc>
            </a:pPr>
            <a:r>
              <a:rPr lang="ja-JP" altLang="en-US" sz="1898" dirty="0">
                <a:latin typeface="ＭＳ ゴシック" panose="020B0609070205080204" pitchFamily="49" charset="-128"/>
                <a:ea typeface="ＭＳ ゴシック" panose="020B0609070205080204" pitchFamily="49" charset="-128"/>
              </a:rPr>
              <a:t>４カ所指定。（平成３０年６月）</a:t>
            </a:r>
          </a:p>
        </p:txBody>
      </p:sp>
      <p:sp>
        <p:nvSpPr>
          <p:cNvPr id="4" name="スライド番号プレースホルダー 3"/>
          <p:cNvSpPr>
            <a:spLocks noGrp="1"/>
          </p:cNvSpPr>
          <p:nvPr>
            <p:ph type="sldNum" sz="quarter" idx="12"/>
          </p:nvPr>
        </p:nvSpPr>
        <p:spPr/>
        <p:txBody>
          <a:bodyPr/>
          <a:lstStyle/>
          <a:p>
            <a:fld id="{2809BC9B-57E5-4A95-9F73-870B18D54A5D}" type="slidenum">
              <a:rPr kumimoji="1" lang="ja-JP" altLang="en-US" smtClean="0"/>
              <a:pPr/>
              <a:t>1</a:t>
            </a:fld>
            <a:endParaRPr kumimoji="1" lang="ja-JP" altLang="en-US" dirty="0"/>
          </a:p>
        </p:txBody>
      </p:sp>
      <p:sp>
        <p:nvSpPr>
          <p:cNvPr id="6" name="タイトル 1"/>
          <p:cNvSpPr txBox="1">
            <a:spLocks/>
          </p:cNvSpPr>
          <p:nvPr/>
        </p:nvSpPr>
        <p:spPr>
          <a:xfrm>
            <a:off x="104775" y="0"/>
            <a:ext cx="9724748" cy="452316"/>
          </a:xfrm>
          <a:prstGeom prst="rect">
            <a:avLst/>
          </a:prstGeom>
          <a:gradFill>
            <a:gsLst>
              <a:gs pos="34000">
                <a:srgbClr val="0000CC"/>
              </a:gs>
              <a:gs pos="66000">
                <a:srgbClr val="0000CC"/>
              </a:gs>
              <a:gs pos="0">
                <a:schemeClr val="bg1"/>
              </a:gs>
              <a:gs pos="100000">
                <a:schemeClr val="bg1"/>
              </a:gs>
            </a:gsLst>
            <a:lin ang="0" scaled="1"/>
          </a:grad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lIns="86768" tIns="43384" rIns="86768" bIns="43384"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0" lang="ja-JP" altLang="en-US" sz="2277" b="1" dirty="0" smtClean="0">
                <a:solidFill>
                  <a:prstClr val="white"/>
                </a:solidFill>
              </a:rPr>
              <a:t>大阪府アレルギー疾患医療体制の現状と課題</a:t>
            </a:r>
            <a:endParaRPr lang="ja-JP" altLang="en-US" sz="1898" b="1" dirty="0">
              <a:solidFill>
                <a:schemeClr val="bg1"/>
              </a:solidFill>
            </a:endParaRPr>
          </a:p>
        </p:txBody>
      </p:sp>
    </p:spTree>
    <p:extLst>
      <p:ext uri="{BB962C8B-B14F-4D97-AF65-F5344CB8AC3E}">
        <p14:creationId xmlns:p14="http://schemas.microsoft.com/office/powerpoint/2010/main" val="55991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95102" y="1319927"/>
            <a:ext cx="9344198" cy="3570774"/>
          </a:xfrm>
          <a:prstGeom prst="rect">
            <a:avLst/>
          </a:prstGeom>
        </p:spPr>
        <p:txBody>
          <a:bodyPr vert="horz" wrap="square" lIns="65076" tIns="32538" rIns="65076" bIns="32538"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77800" indent="-177800" algn="just">
              <a:lnSpc>
                <a:spcPct val="150000"/>
              </a:lnSpc>
            </a:pPr>
            <a:r>
              <a:rPr lang="ja-JP" altLang="en-US" sz="1898" dirty="0" smtClean="0">
                <a:latin typeface="ＭＳ ゴシック" panose="020B0609070205080204" pitchFamily="49" charset="-128"/>
                <a:ea typeface="ＭＳ ゴシック" panose="020B0609070205080204" pitchFamily="49" charset="-128"/>
              </a:rPr>
              <a:t>・</a:t>
            </a:r>
            <a:r>
              <a:rPr lang="ja-JP" altLang="en-US" sz="1898" dirty="0">
                <a:latin typeface="ＭＳ ゴシック" panose="020B0609070205080204" pitchFamily="49" charset="-128"/>
                <a:ea typeface="ＭＳ ゴシック" panose="020B0609070205080204" pitchFamily="49" charset="-128"/>
              </a:rPr>
              <a:t>患者が症状に応じた適切な治療や自己管理方法の指導を受けるためには、先進的な研究や治療方法を行う専門病院と地域の医療機関との連携が重要</a:t>
            </a:r>
            <a:endParaRPr lang="en-US" altLang="ja-JP" sz="1898" dirty="0">
              <a:latin typeface="ＭＳ ゴシック" panose="020B0609070205080204" pitchFamily="49" charset="-128"/>
              <a:ea typeface="ＭＳ ゴシック" panose="020B0609070205080204" pitchFamily="49" charset="-128"/>
            </a:endParaRPr>
          </a:p>
          <a:p>
            <a:pPr marL="177800" indent="-177800" algn="just">
              <a:lnSpc>
                <a:spcPct val="150000"/>
              </a:lnSpc>
            </a:pPr>
            <a:endParaRPr lang="en-US" altLang="ja-JP" sz="1898" dirty="0">
              <a:latin typeface="ＭＳ ゴシック" panose="020B0609070205080204" pitchFamily="49" charset="-128"/>
              <a:ea typeface="ＭＳ ゴシック" panose="020B0609070205080204" pitchFamily="49" charset="-128"/>
            </a:endParaRPr>
          </a:p>
          <a:p>
            <a:pPr marL="177800" indent="-177800" algn="just">
              <a:lnSpc>
                <a:spcPct val="150000"/>
              </a:lnSpc>
            </a:pPr>
            <a:r>
              <a:rPr lang="ja-JP" altLang="en-US" sz="1898" dirty="0">
                <a:latin typeface="ＭＳ ゴシック" panose="020B0609070205080204" pitchFamily="49" charset="-128"/>
                <a:ea typeface="ＭＳ ゴシック" panose="020B0609070205080204" pitchFamily="49" charset="-128"/>
              </a:rPr>
              <a:t>・ところが</a:t>
            </a:r>
            <a:r>
              <a:rPr lang="ja-JP" altLang="en-US" sz="1898" dirty="0" smtClean="0">
                <a:latin typeface="ＭＳ ゴシック" panose="020B0609070205080204" pitchFamily="49" charset="-128"/>
                <a:ea typeface="ＭＳ ゴシック" panose="020B0609070205080204" pitchFamily="49" charset="-128"/>
              </a:rPr>
              <a:t>、診療科によっては、府内のアレルギー専門医数に大きな差がある</a:t>
            </a:r>
            <a:endParaRPr lang="en-US" altLang="ja-JP" sz="1898" dirty="0" smtClean="0">
              <a:latin typeface="ＭＳ ゴシック" panose="020B0609070205080204" pitchFamily="49" charset="-128"/>
              <a:ea typeface="ＭＳ ゴシック" panose="020B0609070205080204" pitchFamily="49" charset="-128"/>
            </a:endParaRPr>
          </a:p>
          <a:p>
            <a:pPr marL="177800" indent="266700" algn="just">
              <a:lnSpc>
                <a:spcPct val="150000"/>
              </a:lnSpc>
            </a:pPr>
            <a:r>
              <a:rPr lang="ja-JP" altLang="en-US" sz="1898" dirty="0" smtClean="0">
                <a:latin typeface="ＭＳ ゴシック" panose="020B0609070205080204" pitchFamily="49" charset="-128"/>
                <a:ea typeface="ＭＳ ゴシック" panose="020B0609070205080204" pitchFamily="49" charset="-128"/>
              </a:rPr>
              <a:t>（例：眼科は極小、皮膚科も少）</a:t>
            </a:r>
            <a:endParaRPr lang="en-US" altLang="ja-JP" sz="1898" dirty="0" smtClean="0">
              <a:latin typeface="ＭＳ ゴシック" panose="020B0609070205080204" pitchFamily="49" charset="-128"/>
              <a:ea typeface="ＭＳ ゴシック" panose="020B0609070205080204" pitchFamily="49" charset="-128"/>
            </a:endParaRPr>
          </a:p>
          <a:p>
            <a:pPr marL="379569" indent="-119745" algn="just">
              <a:lnSpc>
                <a:spcPct val="150000"/>
              </a:lnSpc>
            </a:pPr>
            <a:endParaRPr lang="en-US" altLang="ja-JP" sz="1898" dirty="0">
              <a:latin typeface="ＭＳ ゴシック" panose="020B0609070205080204" pitchFamily="49" charset="-128"/>
              <a:ea typeface="ＭＳ ゴシック" panose="020B0609070205080204" pitchFamily="49" charset="-128"/>
            </a:endParaRPr>
          </a:p>
          <a:p>
            <a:pPr marL="444500" indent="-266700" algn="just">
              <a:lnSpc>
                <a:spcPct val="150000"/>
              </a:lnSpc>
            </a:pPr>
            <a:r>
              <a:rPr lang="ja-JP" altLang="en-US" sz="1898" dirty="0" smtClean="0">
                <a:latin typeface="ＭＳ ゴシック" panose="020B0609070205080204" pitchFamily="49" charset="-128"/>
                <a:ea typeface="ＭＳ ゴシック" panose="020B0609070205080204" pitchFamily="49" charset="-128"/>
              </a:rPr>
              <a:t>⇒</a:t>
            </a:r>
            <a:r>
              <a:rPr lang="ja-JP" altLang="en-US" sz="1898" dirty="0">
                <a:latin typeface="ＭＳ ゴシック" panose="020B0609070205080204" pitchFamily="49" charset="-128"/>
                <a:ea typeface="ＭＳ ゴシック" panose="020B0609070205080204" pitchFamily="49" charset="-128"/>
              </a:rPr>
              <a:t>患者</a:t>
            </a:r>
            <a:r>
              <a:rPr lang="ja-JP" altLang="ja-JP" sz="1898" dirty="0" smtClean="0">
                <a:latin typeface="ＭＳ ゴシック" panose="020B0609070205080204" pitchFamily="49" charset="-128"/>
                <a:ea typeface="ＭＳ ゴシック" panose="020B0609070205080204" pitchFamily="49" charset="-128"/>
              </a:rPr>
              <a:t>が</a:t>
            </a:r>
            <a:r>
              <a:rPr lang="ja-JP" altLang="en-US" sz="1898" dirty="0" smtClean="0">
                <a:latin typeface="ＭＳ ゴシック" panose="020B0609070205080204" pitchFamily="49" charset="-128"/>
                <a:ea typeface="ＭＳ ゴシック" panose="020B0609070205080204" pitchFamily="49" charset="-128"/>
              </a:rPr>
              <a:t>、居住する</a:t>
            </a:r>
            <a:r>
              <a:rPr lang="ja-JP" altLang="ja-JP" sz="1898" dirty="0" smtClean="0">
                <a:latin typeface="ＭＳ ゴシック" panose="020B0609070205080204" pitchFamily="49" charset="-128"/>
                <a:ea typeface="ＭＳ ゴシック" panose="020B0609070205080204" pitchFamily="49" charset="-128"/>
              </a:rPr>
              <a:t>地域</a:t>
            </a:r>
            <a:r>
              <a:rPr lang="ja-JP" altLang="ja-JP" sz="1898" dirty="0">
                <a:latin typeface="ＭＳ ゴシック" panose="020B0609070205080204" pitchFamily="49" charset="-128"/>
                <a:ea typeface="ＭＳ ゴシック" panose="020B0609070205080204" pitchFamily="49" charset="-128"/>
              </a:rPr>
              <a:t>に関わらず、等しく適切な医療を受けることができるよう</a:t>
            </a:r>
            <a:r>
              <a:rPr lang="ja-JP" altLang="en-US" sz="1898" dirty="0">
                <a:latin typeface="ＭＳ ゴシック" panose="020B0609070205080204" pitchFamily="49" charset="-128"/>
                <a:ea typeface="ＭＳ ゴシック" panose="020B0609070205080204" pitchFamily="49" charset="-128"/>
              </a:rPr>
              <a:t>、更なる体制整備が必要</a:t>
            </a:r>
            <a:endParaRPr lang="en-US" altLang="ja-JP" sz="1898" dirty="0">
              <a:latin typeface="ＭＳ ゴシック" panose="020B0609070205080204" pitchFamily="49" charset="-128"/>
              <a:ea typeface="ＭＳ ゴシック" panose="020B0609070205080204" pitchFamily="49" charset="-128"/>
            </a:endParaRPr>
          </a:p>
        </p:txBody>
      </p:sp>
      <p:sp>
        <p:nvSpPr>
          <p:cNvPr id="2" name="タイトル 1"/>
          <p:cNvSpPr>
            <a:spLocks noGrp="1"/>
          </p:cNvSpPr>
          <p:nvPr>
            <p:ph type="ctrTitle" idx="4294967295"/>
          </p:nvPr>
        </p:nvSpPr>
        <p:spPr>
          <a:xfrm>
            <a:off x="0" y="806450"/>
            <a:ext cx="8153400" cy="341313"/>
          </a:xfrm>
        </p:spPr>
        <p:txBody>
          <a:bodyPr>
            <a:noAutofit/>
          </a:bodyPr>
          <a:lstStyle/>
          <a:p>
            <a:r>
              <a:rPr lang="ja-JP" altLang="en-US" sz="1898" b="1" dirty="0">
                <a:latin typeface="游ゴシック" panose="020B0400000000000000" pitchFamily="50" charset="-128"/>
                <a:ea typeface="游ゴシック" panose="020B0400000000000000" pitchFamily="50" charset="-128"/>
              </a:rPr>
              <a:t>◆大阪府アレルギー疾患医療体制</a:t>
            </a:r>
            <a:r>
              <a:rPr lang="ja-JP" altLang="en-US" sz="1898" b="1" dirty="0" smtClean="0">
                <a:latin typeface="游ゴシック" panose="020B0400000000000000" pitchFamily="50" charset="-128"/>
                <a:ea typeface="游ゴシック" panose="020B0400000000000000" pitchFamily="50" charset="-128"/>
              </a:rPr>
              <a:t>の課題</a:t>
            </a:r>
            <a:endParaRPr lang="ja-JP" altLang="en-US" sz="1898" dirty="0"/>
          </a:p>
        </p:txBody>
      </p:sp>
      <p:sp>
        <p:nvSpPr>
          <p:cNvPr id="3" name="スライド番号プレースホルダー 2"/>
          <p:cNvSpPr>
            <a:spLocks noGrp="1"/>
          </p:cNvSpPr>
          <p:nvPr>
            <p:ph type="sldNum" sz="quarter" idx="12"/>
          </p:nvPr>
        </p:nvSpPr>
        <p:spPr/>
        <p:txBody>
          <a:bodyPr/>
          <a:lstStyle/>
          <a:p>
            <a:fld id="{2809BC9B-57E5-4A95-9F73-870B18D54A5D}" type="slidenum">
              <a:rPr kumimoji="1" lang="ja-JP" altLang="en-US" smtClean="0"/>
              <a:pPr/>
              <a:t>2</a:t>
            </a:fld>
            <a:endParaRPr kumimoji="1" lang="ja-JP" altLang="en-US" dirty="0"/>
          </a:p>
        </p:txBody>
      </p:sp>
    </p:spTree>
    <p:extLst>
      <p:ext uri="{BB962C8B-B14F-4D97-AF65-F5344CB8AC3E}">
        <p14:creationId xmlns:p14="http://schemas.microsoft.com/office/powerpoint/2010/main" val="1010420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393236" y="1525664"/>
            <a:ext cx="9119527" cy="2694508"/>
          </a:xfrm>
          <a:prstGeom prst="rect">
            <a:avLst/>
          </a:prstGeom>
          <a:ln>
            <a:noFill/>
          </a:ln>
        </p:spPr>
        <p:txBody>
          <a:bodyPr vert="horz" wrap="square" lIns="65076" tIns="32538" rIns="65076" bIns="32538"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77800" indent="-177800">
              <a:lnSpc>
                <a:spcPct val="150000"/>
              </a:lnSpc>
            </a:pPr>
            <a:r>
              <a:rPr lang="ja-JP" altLang="en-US" sz="1898" dirty="0" smtClean="0">
                <a:latin typeface="ＭＳ ゴシック" panose="020B0609070205080204" pitchFamily="49" charset="-128"/>
                <a:ea typeface="ＭＳ ゴシック" panose="020B0609070205080204" pitchFamily="49" charset="-128"/>
              </a:rPr>
              <a:t>・</a:t>
            </a:r>
            <a:r>
              <a:rPr lang="ja-JP" altLang="en-US" sz="1898" dirty="0">
                <a:latin typeface="ＭＳ ゴシック" panose="020B0609070205080204" pitchFamily="49" charset="-128"/>
                <a:ea typeface="ＭＳ ゴシック" panose="020B0609070205080204" pitchFamily="49" charset="-128"/>
              </a:rPr>
              <a:t>拠点病院との連携のもと、診断が困難な症例や標準的治療では病態が安定化しない重症及び難治性アレルギー疾患患者の診断・治療・管理を担う医療</a:t>
            </a:r>
            <a:r>
              <a:rPr lang="ja-JP" altLang="en-US" sz="1898" dirty="0" smtClean="0">
                <a:latin typeface="ＭＳ ゴシック" panose="020B0609070205080204" pitchFamily="49" charset="-128"/>
                <a:ea typeface="ＭＳ ゴシック" panose="020B0609070205080204" pitchFamily="49" charset="-128"/>
              </a:rPr>
              <a:t>機関の指定により、きめ</a:t>
            </a:r>
            <a:r>
              <a:rPr lang="ja-JP" altLang="en-US" sz="1898" dirty="0">
                <a:latin typeface="ＭＳ ゴシック" panose="020B0609070205080204" pitchFamily="49" charset="-128"/>
                <a:ea typeface="ＭＳ ゴシック" panose="020B0609070205080204" pitchFamily="49" charset="-128"/>
              </a:rPr>
              <a:t>細やかな診療</a:t>
            </a:r>
            <a:r>
              <a:rPr lang="ja-JP" altLang="en-US" sz="1898" dirty="0" smtClean="0">
                <a:latin typeface="ＭＳ ゴシック" panose="020B0609070205080204" pitchFamily="49" charset="-128"/>
                <a:ea typeface="ＭＳ ゴシック" panose="020B0609070205080204" pitchFamily="49" charset="-128"/>
              </a:rPr>
              <a:t>ネットワークを構築</a:t>
            </a:r>
            <a:endParaRPr lang="en-US" altLang="ja-JP" sz="1898" dirty="0">
              <a:latin typeface="ＭＳ ゴシック" panose="020B0609070205080204" pitchFamily="49" charset="-128"/>
              <a:ea typeface="ＭＳ ゴシック" panose="020B0609070205080204" pitchFamily="49" charset="-128"/>
            </a:endParaRPr>
          </a:p>
          <a:p>
            <a:pPr marL="259825" indent="-1130">
              <a:lnSpc>
                <a:spcPct val="150000"/>
              </a:lnSpc>
            </a:pPr>
            <a:endParaRPr lang="en-US" altLang="ja-JP" sz="1898" dirty="0">
              <a:latin typeface="ＭＳ ゴシック" panose="020B0609070205080204" pitchFamily="49" charset="-128"/>
              <a:ea typeface="ＭＳ ゴシック" panose="020B0609070205080204" pitchFamily="49" charset="-128"/>
            </a:endParaRPr>
          </a:p>
          <a:p>
            <a:pPr marL="258763" indent="-80963">
              <a:lnSpc>
                <a:spcPct val="150000"/>
              </a:lnSpc>
            </a:pPr>
            <a:r>
              <a:rPr lang="ja-JP" altLang="en-US" sz="1898" dirty="0">
                <a:latin typeface="ＭＳ ゴシック" panose="020B0609070205080204" pitchFamily="49" charset="-128"/>
                <a:ea typeface="ＭＳ ゴシック" panose="020B0609070205080204" pitchFamily="49" charset="-128"/>
              </a:rPr>
              <a:t>⇒特定の診療科において強みを持つ病院を</a:t>
            </a:r>
            <a:endParaRPr lang="en-US" altLang="ja-JP" sz="1898" dirty="0">
              <a:latin typeface="ＭＳ ゴシック" panose="020B0609070205080204" pitchFamily="49" charset="-128"/>
              <a:ea typeface="ＭＳ ゴシック" panose="020B0609070205080204" pitchFamily="49" charset="-128"/>
            </a:endParaRPr>
          </a:p>
          <a:p>
            <a:pPr marL="258763" indent="185738">
              <a:lnSpc>
                <a:spcPct val="150000"/>
              </a:lnSpc>
            </a:pPr>
            <a:r>
              <a:rPr lang="ja-JP" altLang="en-US" sz="1898"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1898" b="1"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大阪府アレルギー疾患連携協力病院（連携協力病院）</a:t>
            </a:r>
            <a:r>
              <a:rPr lang="ja-JP" altLang="en-US" sz="1898" dirty="0">
                <a:solidFill>
                  <a:srgbClr val="FF0000"/>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a:t>
            </a:r>
            <a:r>
              <a:rPr lang="ja-JP" altLang="en-US" sz="1898" dirty="0">
                <a:latin typeface="ＭＳ ゴシック" panose="020B0609070205080204" pitchFamily="49" charset="-128"/>
                <a:ea typeface="ＭＳ ゴシック" panose="020B0609070205080204" pitchFamily="49" charset="-128"/>
              </a:rPr>
              <a:t>と</a:t>
            </a:r>
            <a:r>
              <a:rPr lang="ja-JP" altLang="en-US" sz="1898" dirty="0" smtClean="0">
                <a:latin typeface="ＭＳ ゴシック" panose="020B0609070205080204" pitchFamily="49" charset="-128"/>
                <a:ea typeface="ＭＳ ゴシック" panose="020B0609070205080204" pitchFamily="49" charset="-128"/>
              </a:rPr>
              <a:t>して新た</a:t>
            </a:r>
            <a:r>
              <a:rPr lang="ja-JP" altLang="en-US" sz="1898" dirty="0">
                <a:latin typeface="ＭＳ ゴシック" panose="020B0609070205080204" pitchFamily="49" charset="-128"/>
                <a:ea typeface="ＭＳ ゴシック" panose="020B0609070205080204" pitchFamily="49" charset="-128"/>
              </a:rPr>
              <a:t>に選定</a:t>
            </a:r>
          </a:p>
        </p:txBody>
      </p:sp>
      <p:sp>
        <p:nvSpPr>
          <p:cNvPr id="8" name="タイトル 1"/>
          <p:cNvSpPr txBox="1">
            <a:spLocks/>
          </p:cNvSpPr>
          <p:nvPr/>
        </p:nvSpPr>
        <p:spPr>
          <a:xfrm>
            <a:off x="253073" y="805635"/>
            <a:ext cx="9399854" cy="342485"/>
          </a:xfrm>
          <a:prstGeom prst="rect">
            <a:avLst/>
          </a:prstGeom>
        </p:spPr>
        <p:txBody>
          <a:bodyPr vert="horz" lIns="86768" tIns="43384" rIns="86768" bIns="43384"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98" b="1" dirty="0">
                <a:latin typeface="游ゴシック" panose="020B0400000000000000" pitchFamily="50" charset="-128"/>
                <a:ea typeface="游ゴシック" panose="020B0400000000000000" pitchFamily="50" charset="-128"/>
              </a:rPr>
              <a:t>◆大阪府アレルギー疾患医療</a:t>
            </a:r>
            <a:r>
              <a:rPr lang="ja-JP" altLang="en-US" sz="1898" b="1" dirty="0" smtClean="0">
                <a:latin typeface="游ゴシック" panose="020B0400000000000000" pitchFamily="50" charset="-128"/>
                <a:ea typeface="游ゴシック" panose="020B0400000000000000" pitchFamily="50" charset="-128"/>
              </a:rPr>
              <a:t>体制の目標</a:t>
            </a:r>
            <a:endParaRPr lang="ja-JP" altLang="en-US" sz="1898" dirty="0"/>
          </a:p>
        </p:txBody>
      </p:sp>
      <p:sp>
        <p:nvSpPr>
          <p:cNvPr id="2" name="スライド番号プレースホルダー 1"/>
          <p:cNvSpPr>
            <a:spLocks noGrp="1"/>
          </p:cNvSpPr>
          <p:nvPr>
            <p:ph type="sldNum" sz="quarter" idx="12"/>
          </p:nvPr>
        </p:nvSpPr>
        <p:spPr/>
        <p:txBody>
          <a:bodyPr/>
          <a:lstStyle/>
          <a:p>
            <a:fld id="{2809BC9B-57E5-4A95-9F73-870B18D54A5D}" type="slidenum">
              <a:rPr kumimoji="1" lang="ja-JP" altLang="en-US" smtClean="0"/>
              <a:pPr/>
              <a:t>3</a:t>
            </a:fld>
            <a:endParaRPr kumimoji="1" lang="ja-JP" altLang="en-US" dirty="0"/>
          </a:p>
        </p:txBody>
      </p:sp>
    </p:spTree>
    <p:extLst>
      <p:ext uri="{BB962C8B-B14F-4D97-AF65-F5344CB8AC3E}">
        <p14:creationId xmlns:p14="http://schemas.microsoft.com/office/powerpoint/2010/main" val="3505825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253075" y="493199"/>
            <a:ext cx="8153629" cy="391624"/>
          </a:xfrm>
          <a:prstGeom prst="rect">
            <a:avLst/>
          </a:prstGeom>
        </p:spPr>
        <p:txBody>
          <a:bodyPr vert="horz" lIns="65076" tIns="32538" rIns="65076" bIns="32538"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8" b="1" dirty="0">
                <a:latin typeface="ＭＳ ゴシック" panose="020B0609070205080204" pitchFamily="49" charset="-128"/>
                <a:ea typeface="ＭＳ ゴシック" panose="020B0609070205080204" pitchFamily="49" charset="-128"/>
              </a:rPr>
              <a:t>◆拠点病院と連携協力病院の役割</a:t>
            </a:r>
            <a:endParaRPr lang="ja-JP" altLang="en-US" sz="1518" dirty="0">
              <a:latin typeface="ＭＳ ゴシック" panose="020B0609070205080204" pitchFamily="49" charset="-128"/>
              <a:ea typeface="ＭＳ ゴシック" panose="020B0609070205080204" pitchFamily="49" charset="-128"/>
            </a:endParaRPr>
          </a:p>
        </p:txBody>
      </p:sp>
      <p:sp>
        <p:nvSpPr>
          <p:cNvPr id="12" name="下矢印 11"/>
          <p:cNvSpPr/>
          <p:nvPr/>
        </p:nvSpPr>
        <p:spPr>
          <a:xfrm>
            <a:off x="4079157" y="4600371"/>
            <a:ext cx="745503" cy="596530"/>
          </a:xfrm>
          <a:prstGeom prst="downArrow">
            <a:avLst>
              <a:gd name="adj1" fmla="val 50000"/>
              <a:gd name="adj2" fmla="val 44958"/>
            </a:avLst>
          </a:prstGeom>
          <a:gradFill>
            <a:gsLst>
              <a:gs pos="0">
                <a:srgbClr val="FF6699"/>
              </a:gs>
              <a:gs pos="52000">
                <a:srgbClr val="FFCCFF"/>
              </a:gs>
              <a:gs pos="100000">
                <a:schemeClr val="bg1">
                  <a:alpha val="0"/>
                </a:schemeClr>
              </a:gs>
            </a:gsLst>
            <a:lin ang="1620000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81">
              <a:latin typeface="ＭＳ ゴシック" panose="020B0609070205080204" pitchFamily="49" charset="-128"/>
              <a:ea typeface="ＭＳ ゴシック" panose="020B0609070205080204"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12639057"/>
              </p:ext>
            </p:extLst>
          </p:nvPr>
        </p:nvGraphicFramePr>
        <p:xfrm>
          <a:off x="253073" y="884823"/>
          <a:ext cx="9399853" cy="5306547"/>
        </p:xfrm>
        <a:graphic>
          <a:graphicData uri="http://schemas.openxmlformats.org/drawingml/2006/table">
            <a:tbl>
              <a:tblPr firstRow="1" bandRow="1">
                <a:tableStyleId>{21E4AEA4-8DFA-4A89-87EB-49C32662AFE0}</a:tableStyleId>
              </a:tblPr>
              <a:tblGrid>
                <a:gridCol w="1166967">
                  <a:extLst>
                    <a:ext uri="{9D8B030D-6E8A-4147-A177-3AD203B41FA5}">
                      <a16:colId xmlns:a16="http://schemas.microsoft.com/office/drawing/2014/main" val="2155205540"/>
                    </a:ext>
                  </a:extLst>
                </a:gridCol>
                <a:gridCol w="4116443">
                  <a:extLst>
                    <a:ext uri="{9D8B030D-6E8A-4147-A177-3AD203B41FA5}">
                      <a16:colId xmlns:a16="http://schemas.microsoft.com/office/drawing/2014/main" val="3112790992"/>
                    </a:ext>
                  </a:extLst>
                </a:gridCol>
                <a:gridCol w="4116443">
                  <a:extLst>
                    <a:ext uri="{9D8B030D-6E8A-4147-A177-3AD203B41FA5}">
                      <a16:colId xmlns:a16="http://schemas.microsoft.com/office/drawing/2014/main" val="2146648810"/>
                    </a:ext>
                  </a:extLst>
                </a:gridCol>
              </a:tblGrid>
              <a:tr h="399820">
                <a:tc>
                  <a:txBody>
                    <a:bodyPr/>
                    <a:lstStyle/>
                    <a:p>
                      <a:endParaRPr kumimoji="1" lang="ja-JP" altLang="en-US" sz="1100" dirty="0">
                        <a:solidFill>
                          <a:sysClr val="windowText" lastClr="000000"/>
                        </a:solidFill>
                        <a:latin typeface="ＭＳ ゴシック" panose="020B0609070205080204" pitchFamily="49" charset="-128"/>
                        <a:ea typeface="ＭＳ ゴシック" panose="020B0609070205080204" pitchFamily="49" charset="-128"/>
                      </a:endParaRPr>
                    </a:p>
                  </a:txBody>
                  <a:tcPr marL="65076" marR="65076" marT="32538" marB="32538" anchor="ctr">
                    <a:solidFill>
                      <a:schemeClr val="accent2">
                        <a:lumMod val="40000"/>
                        <a:lumOff val="60000"/>
                      </a:schemeClr>
                    </a:solidFill>
                  </a:tcPr>
                </a:tc>
                <a:tc>
                  <a:txBody>
                    <a:bodyPr/>
                    <a:lstStyle/>
                    <a:p>
                      <a:pPr algn="ctr"/>
                      <a:r>
                        <a:rPr kumimoji="1" lang="ja-JP" altLang="en-US" sz="1300" dirty="0" smtClean="0">
                          <a:solidFill>
                            <a:sysClr val="windowText" lastClr="000000"/>
                          </a:solidFill>
                          <a:latin typeface="ＭＳ ゴシック" panose="020B0609070205080204" pitchFamily="49" charset="-128"/>
                          <a:ea typeface="ＭＳ ゴシック" panose="020B0609070205080204" pitchFamily="49" charset="-128"/>
                        </a:rPr>
                        <a:t>大阪府アレルギー疾患医療</a:t>
                      </a:r>
                      <a:r>
                        <a:rPr kumimoji="1" lang="ja-JP" altLang="en-US" sz="1300" u="sng" dirty="0" smtClean="0">
                          <a:solidFill>
                            <a:sysClr val="windowText" lastClr="000000"/>
                          </a:solidFill>
                          <a:latin typeface="ＭＳ ゴシック" panose="020B0609070205080204" pitchFamily="49" charset="-128"/>
                          <a:ea typeface="ＭＳ ゴシック" panose="020B0609070205080204" pitchFamily="49" charset="-128"/>
                        </a:rPr>
                        <a:t>連携協力病院</a:t>
                      </a:r>
                      <a:r>
                        <a:rPr kumimoji="1" lang="ja-JP" altLang="en-US" sz="1300" dirty="0" smtClean="0">
                          <a:solidFill>
                            <a:sysClr val="windowText" lastClr="000000"/>
                          </a:solidFill>
                          <a:latin typeface="ＭＳ ゴシック" panose="020B0609070205080204" pitchFamily="49" charset="-128"/>
                          <a:ea typeface="ＭＳ ゴシック" panose="020B0609070205080204" pitchFamily="49" charset="-128"/>
                        </a:rPr>
                        <a:t>（案）</a:t>
                      </a:r>
                      <a:endParaRPr kumimoji="1" lang="ja-JP" altLang="en-US" sz="1300" dirty="0">
                        <a:solidFill>
                          <a:sysClr val="windowText" lastClr="000000"/>
                        </a:solidFill>
                        <a:latin typeface="ＭＳ ゴシック" panose="020B0609070205080204" pitchFamily="49" charset="-128"/>
                        <a:ea typeface="ＭＳ ゴシック" panose="020B0609070205080204" pitchFamily="49" charset="-128"/>
                      </a:endParaRPr>
                    </a:p>
                  </a:txBody>
                  <a:tcPr marL="65076" marR="65076" marT="32538" marB="32538" anchor="ctr">
                    <a:solidFill>
                      <a:schemeClr val="accent2">
                        <a:lumMod val="40000"/>
                        <a:lumOff val="60000"/>
                      </a:schemeClr>
                    </a:solidFill>
                  </a:tcPr>
                </a:tc>
                <a:tc>
                  <a:txBody>
                    <a:bodyPr/>
                    <a:lstStyle/>
                    <a:p>
                      <a:pPr algn="ctr"/>
                      <a:r>
                        <a:rPr kumimoji="1" lang="ja-JP" altLang="en-US" sz="1300" b="0" dirty="0" smtClean="0">
                          <a:solidFill>
                            <a:sysClr val="windowText" lastClr="000000"/>
                          </a:solidFill>
                          <a:latin typeface="ＭＳ 明朝" panose="02020609040205080304" pitchFamily="17" charset="-128"/>
                          <a:ea typeface="ＭＳ 明朝" panose="02020609040205080304" pitchFamily="17" charset="-128"/>
                        </a:rPr>
                        <a:t>（参考）大阪府アレルギー疾患医療</a:t>
                      </a:r>
                      <a:r>
                        <a:rPr kumimoji="1" lang="ja-JP" altLang="en-US" sz="1300" b="0" u="sng" dirty="0" smtClean="0">
                          <a:solidFill>
                            <a:sysClr val="windowText" lastClr="000000"/>
                          </a:solidFill>
                          <a:latin typeface="ＭＳ 明朝" panose="02020609040205080304" pitchFamily="17" charset="-128"/>
                          <a:ea typeface="ＭＳ 明朝" panose="02020609040205080304" pitchFamily="17" charset="-128"/>
                        </a:rPr>
                        <a:t>拠点病院</a:t>
                      </a:r>
                      <a:endParaRPr kumimoji="1" lang="ja-JP" altLang="en-US" sz="1300" b="0" u="sng" dirty="0">
                        <a:solidFill>
                          <a:sysClr val="windowText" lastClr="000000"/>
                        </a:solidFill>
                        <a:latin typeface="ＭＳ 明朝" panose="02020609040205080304" pitchFamily="17" charset="-128"/>
                        <a:ea typeface="ＭＳ 明朝" panose="02020609040205080304" pitchFamily="17" charset="-128"/>
                      </a:endParaRPr>
                    </a:p>
                  </a:txBody>
                  <a:tcPr marL="65076" marR="65076" marT="32538" marB="32538" anchor="ctr">
                    <a:solidFill>
                      <a:schemeClr val="accent1">
                        <a:lumMod val="60000"/>
                        <a:lumOff val="40000"/>
                      </a:schemeClr>
                    </a:solidFill>
                  </a:tcPr>
                </a:tc>
                <a:extLst>
                  <a:ext uri="{0D108BD9-81ED-4DB2-BD59-A6C34878D82A}">
                    <a16:rowId xmlns:a16="http://schemas.microsoft.com/office/drawing/2014/main" val="650638079"/>
                  </a:ext>
                </a:extLst>
              </a:tr>
              <a:tr h="450699">
                <a:tc>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nchor="ctr"/>
                </a:tc>
                <a:tc>
                  <a:txBody>
                    <a:bodyPr/>
                    <a:lstStyle/>
                    <a:p>
                      <a:r>
                        <a:rPr kumimoji="1" lang="ja-JP" altLang="en-US" sz="1200" b="1" u="sng" dirty="0" smtClean="0">
                          <a:latin typeface="ＭＳ ゴシック" panose="020B0609070205080204" pitchFamily="49" charset="-128"/>
                          <a:ea typeface="ＭＳ ゴシック" panose="020B0609070205080204" pitchFamily="49" charset="-128"/>
                        </a:rPr>
                        <a:t>拠点病院、府と連携</a:t>
                      </a:r>
                      <a:r>
                        <a:rPr kumimoji="1" lang="ja-JP" altLang="en-US" sz="1200" dirty="0" smtClean="0">
                          <a:latin typeface="ＭＳ ゴシック" panose="020B0609070205080204" pitchFamily="49" charset="-128"/>
                          <a:ea typeface="ＭＳ ゴシック" panose="020B0609070205080204" pitchFamily="49" charset="-128"/>
                        </a:rPr>
                        <a:t>し、以下の事業を実施</a:t>
                      </a:r>
                      <a:endParaRPr kumimoji="1" lang="en-US" altLang="ja-JP" sz="1200" dirty="0" smtClean="0">
                        <a:latin typeface="ＭＳ ゴシック" panose="020B0609070205080204" pitchFamily="49" charset="-128"/>
                        <a:ea typeface="ＭＳ ゴシック" panose="020B0609070205080204" pitchFamily="49" charset="-128"/>
                      </a:endParaRPr>
                    </a:p>
                  </a:txBody>
                  <a:tcPr marL="65076" marR="65076" marT="32538" marB="3253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latin typeface="ＭＳ 明朝" panose="02020609040205080304" pitchFamily="17" charset="-128"/>
                          <a:ea typeface="ＭＳ 明朝" panose="02020609040205080304" pitchFamily="17" charset="-128"/>
                        </a:rPr>
                        <a:t>府のアレルギー疾患対策の中心的役割</a:t>
                      </a:r>
                      <a:r>
                        <a:rPr kumimoji="1" lang="ja-JP" altLang="en-US" sz="1200" dirty="0" smtClean="0">
                          <a:latin typeface="ＭＳ 明朝" panose="02020609040205080304" pitchFamily="17" charset="-128"/>
                          <a:ea typeface="ＭＳ 明朝" panose="02020609040205080304" pitchFamily="17" charset="-128"/>
                        </a:rPr>
                        <a:t>を担い、以下の事業を府と協力して実施</a:t>
                      </a:r>
                    </a:p>
                  </a:txBody>
                  <a:tcPr marL="65076" marR="65076" marT="32538" marB="32538" anchor="ctr">
                    <a:solidFill>
                      <a:schemeClr val="accent1">
                        <a:lumMod val="40000"/>
                        <a:lumOff val="60000"/>
                      </a:schemeClr>
                    </a:solidFill>
                  </a:tcPr>
                </a:tc>
                <a:extLst>
                  <a:ext uri="{0D108BD9-81ED-4DB2-BD59-A6C34878D82A}">
                    <a16:rowId xmlns:a16="http://schemas.microsoft.com/office/drawing/2014/main" val="364140827"/>
                  </a:ext>
                </a:extLst>
              </a:tr>
              <a:tr h="1209771">
                <a:tc>
                  <a:txBody>
                    <a:bodyPr/>
                    <a:lstStyle/>
                    <a:p>
                      <a:r>
                        <a:rPr kumimoji="1" lang="ja-JP" altLang="en-US" sz="1200" dirty="0" smtClean="0">
                          <a:latin typeface="ＭＳ ゴシック" panose="020B0609070205080204" pitchFamily="49" charset="-128"/>
                          <a:ea typeface="ＭＳ ゴシック" panose="020B0609070205080204" pitchFamily="49" charset="-128"/>
                        </a:rPr>
                        <a:t>①診療</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93663" indent="-93663" algn="just"/>
                      <a:r>
                        <a:rPr kumimoji="1" lang="ja-JP" altLang="en-US" sz="1200" b="0" dirty="0" smtClean="0">
                          <a:latin typeface="ＭＳ ゴシック" panose="020B0609070205080204" pitchFamily="49" charset="-128"/>
                          <a:ea typeface="ＭＳ ゴシック" panose="020B0609070205080204" pitchFamily="49" charset="-128"/>
                        </a:rPr>
                        <a:t>・特定の診療科において、</a:t>
                      </a:r>
                      <a:r>
                        <a:rPr kumimoji="1" lang="ja-JP" altLang="en-US" sz="1200" b="1" u="sng" dirty="0" smtClean="0">
                          <a:latin typeface="ＭＳ ゴシック" panose="020B0609070205080204" pitchFamily="49" charset="-128"/>
                          <a:ea typeface="ＭＳ ゴシック" panose="020B0609070205080204" pitchFamily="49" charset="-128"/>
                        </a:rPr>
                        <a:t>拠点病院と連携</a:t>
                      </a:r>
                      <a:r>
                        <a:rPr kumimoji="1" lang="ja-JP" altLang="en-US" sz="1200" dirty="0" smtClean="0">
                          <a:latin typeface="ＭＳ ゴシック" panose="020B0609070205080204" pitchFamily="49" charset="-128"/>
                          <a:ea typeface="ＭＳ ゴシック" panose="020B0609070205080204" pitchFamily="49" charset="-128"/>
                        </a:rPr>
                        <a:t>して、診断が困難な症例や標準的治療では病態が安定化しない重症及び難治性アレルギー疾患患者に対し診断・治療・管理を実施</a:t>
                      </a:r>
                    </a:p>
                  </a:txBody>
                  <a:tcPr marL="65076" marR="65076" marT="32538" marB="32538"/>
                </a:tc>
                <a:tc>
                  <a:txBody>
                    <a:bodyPr/>
                    <a:lstStyle/>
                    <a:p>
                      <a:pPr marL="174625" indent="-174625" algn="just"/>
                      <a:r>
                        <a:rPr kumimoji="1" lang="ja-JP" altLang="en-US" sz="1200" dirty="0" smtClean="0">
                          <a:latin typeface="ＭＳ 明朝" panose="02020609040205080304" pitchFamily="17" charset="-128"/>
                          <a:ea typeface="ＭＳ 明朝" panose="02020609040205080304" pitchFamily="17" charset="-128"/>
                        </a:rPr>
                        <a:t>・</a:t>
                      </a:r>
                      <a:r>
                        <a:rPr kumimoji="1" lang="ja-JP" altLang="en-US" sz="1200" u="sng" dirty="0" smtClean="0">
                          <a:latin typeface="ＭＳ 明朝" panose="02020609040205080304" pitchFamily="17" charset="-128"/>
                          <a:ea typeface="ＭＳ 明朝" panose="02020609040205080304" pitchFamily="17" charset="-128"/>
                        </a:rPr>
                        <a:t>各診療科が連携</a:t>
                      </a:r>
                      <a:r>
                        <a:rPr kumimoji="1" lang="ja-JP" altLang="en-US" sz="1200" dirty="0" smtClean="0">
                          <a:latin typeface="ＭＳ 明朝" panose="02020609040205080304" pitchFamily="17" charset="-128"/>
                          <a:ea typeface="ＭＳ 明朝" panose="02020609040205080304" pitchFamily="17" charset="-128"/>
                        </a:rPr>
                        <a:t>して、診断が困難な症例や標準的治療では病態が安定化しない重症及び難治性アレルギー疾患患者に対し診断・治療・管理を実施</a:t>
                      </a:r>
                    </a:p>
                    <a:p>
                      <a:pPr marL="174625" indent="-174625" algn="just"/>
                      <a:r>
                        <a:rPr kumimoji="1" lang="ja-JP" altLang="en-US" sz="1200" dirty="0" smtClean="0">
                          <a:latin typeface="ＭＳ 明朝" panose="02020609040205080304" pitchFamily="17" charset="-128"/>
                          <a:ea typeface="ＭＳ 明朝" panose="02020609040205080304" pitchFamily="17" charset="-128"/>
                        </a:rPr>
                        <a:t>・その他、複数診療科での症例検討会、患者に対するスキンケア指導・治療薬の服薬指導・栄養指導の実施、エピペン講習会の実施</a:t>
                      </a:r>
                      <a:endParaRPr kumimoji="1" lang="ja-JP" altLang="en-US" sz="1200" dirty="0">
                        <a:latin typeface="ＭＳ 明朝" panose="02020609040205080304" pitchFamily="17" charset="-128"/>
                        <a:ea typeface="ＭＳ 明朝" panose="02020609040205080304" pitchFamily="17" charset="-128"/>
                      </a:endParaRPr>
                    </a:p>
                  </a:txBody>
                  <a:tcPr marL="65076" marR="65076" marT="32538" marB="32538">
                    <a:solidFill>
                      <a:schemeClr val="accent1">
                        <a:lumMod val="20000"/>
                        <a:lumOff val="80000"/>
                      </a:schemeClr>
                    </a:solidFill>
                  </a:tcPr>
                </a:tc>
                <a:extLst>
                  <a:ext uri="{0D108BD9-81ED-4DB2-BD59-A6C34878D82A}">
                    <a16:rowId xmlns:a16="http://schemas.microsoft.com/office/drawing/2014/main" val="1216738611"/>
                  </a:ext>
                </a:extLst>
              </a:tr>
              <a:tr h="1209771">
                <a:tc>
                  <a:txBody>
                    <a:bodyPr/>
                    <a:lstStyle/>
                    <a:p>
                      <a:r>
                        <a:rPr kumimoji="1" lang="ja-JP" altLang="en-US" sz="1200" dirty="0" smtClean="0">
                          <a:latin typeface="ＭＳ ゴシック" panose="020B0609070205080204" pitchFamily="49" charset="-128"/>
                          <a:ea typeface="ＭＳ ゴシック" panose="020B0609070205080204" pitchFamily="49" charset="-128"/>
                        </a:rPr>
                        <a:t>➁情報提供</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174625" marR="0" lvl="0" indent="-174625" algn="just"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・拠点病院が行う患者、家族に対する講演会への、</a:t>
                      </a:r>
                      <a:r>
                        <a:rPr kumimoji="1" lang="ja-JP" altLang="en-US" sz="1200" u="sng" dirty="0" smtClean="0">
                          <a:latin typeface="ＭＳ ゴシック" panose="020B0609070205080204" pitchFamily="49" charset="-128"/>
                          <a:ea typeface="ＭＳ ゴシック" panose="020B0609070205080204" pitchFamily="49" charset="-128"/>
                        </a:rPr>
                        <a:t>参画・協力</a:t>
                      </a:r>
                    </a:p>
                    <a:p>
                      <a:pPr marL="174625" indent="-174625" algn="just"/>
                      <a:r>
                        <a:rPr kumimoji="1" lang="ja-JP" altLang="en-US" sz="1200" dirty="0" smtClean="0">
                          <a:latin typeface="ＭＳ ゴシック" panose="020B0609070205080204" pitchFamily="49" charset="-128"/>
                          <a:ea typeface="ＭＳ ゴシック" panose="020B0609070205080204" pitchFamily="49" charset="-128"/>
                        </a:rPr>
                        <a:t>・拠点病院が府や市町村等と連携して実施する普及・啓発事業への、</a:t>
                      </a:r>
                      <a:r>
                        <a:rPr kumimoji="1" lang="ja-JP" altLang="en-US" sz="1200" u="sng" dirty="0" smtClean="0">
                          <a:latin typeface="ＭＳ ゴシック" panose="020B0609070205080204" pitchFamily="49" charset="-128"/>
                          <a:ea typeface="ＭＳ ゴシック" panose="020B0609070205080204" pitchFamily="49" charset="-128"/>
                        </a:rPr>
                        <a:t>参画・協力</a:t>
                      </a:r>
                    </a:p>
                    <a:p>
                      <a:pPr marL="174625" indent="-174625" algn="just"/>
                      <a:r>
                        <a:rPr kumimoji="1" lang="ja-JP" altLang="en-US" sz="1200" dirty="0" smtClean="0">
                          <a:latin typeface="ＭＳ ゴシック" panose="020B0609070205080204" pitchFamily="49" charset="-128"/>
                          <a:ea typeface="ＭＳ ゴシック" panose="020B0609070205080204" pitchFamily="49" charset="-128"/>
                        </a:rPr>
                        <a:t>・地域医療機関に対する情報提供</a:t>
                      </a:r>
                    </a:p>
                    <a:p>
                      <a:pPr marL="174625" indent="-174625" algn="just"/>
                      <a:r>
                        <a:rPr kumimoji="1" lang="ja-JP" altLang="en-US" sz="1200" dirty="0" smtClean="0">
                          <a:latin typeface="ＭＳ ゴシック" panose="020B0609070205080204" pitchFamily="49" charset="-128"/>
                          <a:ea typeface="ＭＳ ゴシック" panose="020B0609070205080204" pitchFamily="49" charset="-128"/>
                        </a:rPr>
                        <a:t>・広告媒体を通じた普及・啓発・情報提供</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algn="just"/>
                      <a:r>
                        <a:rPr kumimoji="1" lang="ja-JP" altLang="en-US" sz="1200" dirty="0" smtClean="0">
                          <a:latin typeface="ＭＳ 明朝" panose="02020609040205080304" pitchFamily="17" charset="-128"/>
                          <a:ea typeface="ＭＳ 明朝" panose="02020609040205080304" pitchFamily="17" charset="-128"/>
                        </a:rPr>
                        <a:t>・患者、家族に対する講演会の</a:t>
                      </a:r>
                      <a:r>
                        <a:rPr kumimoji="1" lang="ja-JP" altLang="en-US" sz="1200" u="sng" dirty="0" smtClean="0">
                          <a:latin typeface="ＭＳ 明朝" panose="02020609040205080304" pitchFamily="17" charset="-128"/>
                          <a:ea typeface="ＭＳ 明朝" panose="02020609040205080304" pitchFamily="17" charset="-128"/>
                        </a:rPr>
                        <a:t>定期的な実施</a:t>
                      </a:r>
                      <a:endParaRPr kumimoji="1" lang="en-US" altLang="ja-JP" sz="1200" u="sng" dirty="0" smtClean="0">
                        <a:latin typeface="ＭＳ 明朝" panose="02020609040205080304" pitchFamily="17" charset="-128"/>
                        <a:ea typeface="ＭＳ 明朝" panose="02020609040205080304" pitchFamily="17" charset="-128"/>
                      </a:endParaRPr>
                    </a:p>
                    <a:p>
                      <a:pPr algn="just"/>
                      <a:endParaRPr kumimoji="1" lang="en-US" altLang="ja-JP" sz="1200" dirty="0" smtClean="0">
                        <a:latin typeface="ＭＳ 明朝" panose="02020609040205080304" pitchFamily="17" charset="-128"/>
                        <a:ea typeface="ＭＳ 明朝" panose="02020609040205080304" pitchFamily="17" charset="-128"/>
                      </a:endParaRPr>
                    </a:p>
                    <a:p>
                      <a:pPr algn="just"/>
                      <a:r>
                        <a:rPr kumimoji="1" lang="ja-JP" altLang="en-US" sz="1200" dirty="0" smtClean="0">
                          <a:latin typeface="ＭＳ 明朝" panose="02020609040205080304" pitchFamily="17" charset="-128"/>
                          <a:ea typeface="ＭＳ 明朝" panose="02020609040205080304" pitchFamily="17" charset="-128"/>
                        </a:rPr>
                        <a:t>・府、市町村等と連携した</a:t>
                      </a:r>
                      <a:r>
                        <a:rPr kumimoji="1" lang="ja-JP" altLang="en-US" sz="1200" u="none" dirty="0" smtClean="0">
                          <a:latin typeface="ＭＳ 明朝" panose="02020609040205080304" pitchFamily="17" charset="-128"/>
                          <a:ea typeface="ＭＳ 明朝" panose="02020609040205080304" pitchFamily="17" charset="-128"/>
                        </a:rPr>
                        <a:t>普及・啓発事業の</a:t>
                      </a:r>
                      <a:r>
                        <a:rPr kumimoji="1" lang="ja-JP" altLang="en-US" sz="1200" u="sng" dirty="0" smtClean="0">
                          <a:latin typeface="ＭＳ 明朝" panose="02020609040205080304" pitchFamily="17" charset="-128"/>
                          <a:ea typeface="ＭＳ 明朝" panose="02020609040205080304" pitchFamily="17" charset="-128"/>
                        </a:rPr>
                        <a:t>実施</a:t>
                      </a:r>
                      <a:endParaRPr kumimoji="1" lang="en-US" altLang="ja-JP" sz="1200" u="sng" dirty="0" smtClean="0">
                        <a:latin typeface="ＭＳ 明朝" panose="02020609040205080304" pitchFamily="17" charset="-128"/>
                        <a:ea typeface="ＭＳ 明朝" panose="02020609040205080304" pitchFamily="17" charset="-128"/>
                      </a:endParaRPr>
                    </a:p>
                    <a:p>
                      <a:pPr algn="just"/>
                      <a:endParaRPr kumimoji="1" lang="ja-JP" altLang="en-US" sz="1200" dirty="0" smtClean="0">
                        <a:latin typeface="ＭＳ 明朝" panose="02020609040205080304" pitchFamily="17" charset="-128"/>
                        <a:ea typeface="ＭＳ 明朝" panose="02020609040205080304" pitchFamily="17" charset="-128"/>
                      </a:endParaRPr>
                    </a:p>
                    <a:p>
                      <a:pPr algn="just"/>
                      <a:r>
                        <a:rPr kumimoji="1" lang="ja-JP" altLang="en-US" sz="1200" dirty="0" smtClean="0">
                          <a:latin typeface="ＭＳ 明朝" panose="02020609040205080304" pitchFamily="17" charset="-128"/>
                          <a:ea typeface="ＭＳ 明朝" panose="02020609040205080304" pitchFamily="17" charset="-128"/>
                        </a:rPr>
                        <a:t>・地域医療機関に</a:t>
                      </a:r>
                      <a:r>
                        <a:rPr kumimoji="1" lang="ja-JP" altLang="en-US" sz="1200" u="none" dirty="0" smtClean="0">
                          <a:latin typeface="ＭＳ 明朝" panose="02020609040205080304" pitchFamily="17" charset="-128"/>
                          <a:ea typeface="ＭＳ 明朝" panose="02020609040205080304" pitchFamily="17" charset="-128"/>
                        </a:rPr>
                        <a:t>対する情報提供</a:t>
                      </a:r>
                    </a:p>
                    <a:p>
                      <a:pPr algn="just"/>
                      <a:r>
                        <a:rPr kumimoji="1" lang="ja-JP" altLang="en-US" sz="1200" u="none" dirty="0" smtClean="0">
                          <a:latin typeface="ＭＳ 明朝" panose="02020609040205080304" pitchFamily="17" charset="-128"/>
                          <a:ea typeface="ＭＳ 明朝" panose="02020609040205080304" pitchFamily="17" charset="-128"/>
                        </a:rPr>
                        <a:t>・広告媒体を通じた普及・啓発・情報提供</a:t>
                      </a:r>
                      <a:endParaRPr kumimoji="1" lang="ja-JP" altLang="en-US" sz="1200" u="none" dirty="0">
                        <a:latin typeface="ＭＳ 明朝" panose="02020609040205080304" pitchFamily="17" charset="-128"/>
                        <a:ea typeface="ＭＳ 明朝" panose="02020609040205080304" pitchFamily="17" charset="-128"/>
                      </a:endParaRPr>
                    </a:p>
                  </a:txBody>
                  <a:tcPr marL="65076" marR="65076" marT="32538" marB="32538">
                    <a:solidFill>
                      <a:schemeClr val="accent1">
                        <a:lumMod val="40000"/>
                        <a:lumOff val="60000"/>
                      </a:schemeClr>
                    </a:solidFill>
                  </a:tcPr>
                </a:tc>
                <a:extLst>
                  <a:ext uri="{0D108BD9-81ED-4DB2-BD59-A6C34878D82A}">
                    <a16:rowId xmlns:a16="http://schemas.microsoft.com/office/drawing/2014/main" val="4098542015"/>
                  </a:ext>
                </a:extLst>
              </a:tr>
              <a:tr h="640467">
                <a:tc>
                  <a:txBody>
                    <a:bodyPr/>
                    <a:lstStyle/>
                    <a:p>
                      <a:r>
                        <a:rPr kumimoji="1" lang="ja-JP" altLang="en-US" sz="1200" dirty="0" smtClean="0">
                          <a:latin typeface="ＭＳ ゴシック" panose="020B0609070205080204" pitchFamily="49" charset="-128"/>
                          <a:ea typeface="ＭＳ ゴシック" panose="020B0609070205080204" pitchFamily="49" charset="-128"/>
                        </a:rPr>
                        <a:t>③人材育成</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algn="just"/>
                      <a:r>
                        <a:rPr kumimoji="1" lang="ja-JP" altLang="en-US" sz="1200" dirty="0" smtClean="0">
                          <a:latin typeface="ＭＳ ゴシック" panose="020B0609070205080204" pitchFamily="49" charset="-128"/>
                          <a:ea typeface="ＭＳ ゴシック" panose="020B0609070205080204" pitchFamily="49" charset="-128"/>
                        </a:rPr>
                        <a:t>拠点病院が実施する、医療従事者、保健師、栄養士、学校・児童福祉施設職員などに対する研修への</a:t>
                      </a:r>
                      <a:r>
                        <a:rPr kumimoji="1" lang="ja-JP" altLang="en-US" sz="1200" u="sng" dirty="0" smtClean="0">
                          <a:latin typeface="ＭＳ ゴシック" panose="020B0609070205080204" pitchFamily="49" charset="-128"/>
                          <a:ea typeface="ＭＳ ゴシック" panose="020B0609070205080204" pitchFamily="49" charset="-128"/>
                        </a:rPr>
                        <a:t>参画、協力</a:t>
                      </a:r>
                      <a:endParaRPr kumimoji="1" lang="ja-JP" altLang="en-US" sz="1200" u="sng"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algn="just"/>
                      <a:r>
                        <a:rPr kumimoji="1" lang="ja-JP" altLang="en-US" sz="1200" dirty="0" smtClean="0">
                          <a:latin typeface="ＭＳ 明朝" panose="02020609040205080304" pitchFamily="17" charset="-128"/>
                          <a:ea typeface="ＭＳ 明朝" panose="02020609040205080304" pitchFamily="17" charset="-128"/>
                        </a:rPr>
                        <a:t>医療従事者、保健師、栄養士、学校・児童福祉施設職員などに対する研修や講習の</a:t>
                      </a:r>
                      <a:r>
                        <a:rPr kumimoji="1" lang="ja-JP" altLang="en-US" sz="1200" u="sng" dirty="0" smtClean="0">
                          <a:latin typeface="ＭＳ 明朝" panose="02020609040205080304" pitchFamily="17" charset="-128"/>
                          <a:ea typeface="ＭＳ 明朝" panose="02020609040205080304" pitchFamily="17" charset="-128"/>
                        </a:rPr>
                        <a:t>実施</a:t>
                      </a:r>
                      <a:endParaRPr kumimoji="1" lang="en-US" altLang="ja-JP" sz="1200" u="sng" dirty="0" smtClean="0">
                        <a:latin typeface="ＭＳ 明朝" panose="02020609040205080304" pitchFamily="17" charset="-128"/>
                        <a:ea typeface="ＭＳ 明朝" panose="02020609040205080304" pitchFamily="17" charset="-128"/>
                      </a:endParaRPr>
                    </a:p>
                  </a:txBody>
                  <a:tcPr marL="65076" marR="65076" marT="32538" marB="32538">
                    <a:solidFill>
                      <a:schemeClr val="accent1">
                        <a:lumMod val="20000"/>
                        <a:lumOff val="80000"/>
                      </a:schemeClr>
                    </a:solidFill>
                  </a:tcPr>
                </a:tc>
                <a:extLst>
                  <a:ext uri="{0D108BD9-81ED-4DB2-BD59-A6C34878D82A}">
                    <a16:rowId xmlns:a16="http://schemas.microsoft.com/office/drawing/2014/main" val="1978300633"/>
                  </a:ext>
                </a:extLst>
              </a:tr>
              <a:tr h="565783">
                <a:tc>
                  <a:txBody>
                    <a:bodyPr/>
                    <a:lstStyle/>
                    <a:p>
                      <a:r>
                        <a:rPr kumimoji="1" lang="ja-JP" altLang="en-US" sz="1200" dirty="0" smtClean="0">
                          <a:latin typeface="ＭＳ ゴシック" panose="020B0609070205080204" pitchFamily="49" charset="-128"/>
                          <a:ea typeface="ＭＳ ゴシック" panose="020B0609070205080204" pitchFamily="49" charset="-128"/>
                        </a:rPr>
                        <a:t>④研究</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algn="just"/>
                      <a:r>
                        <a:rPr kumimoji="1" lang="ja-JP" altLang="en-US" sz="1200" dirty="0" smtClean="0">
                          <a:latin typeface="ＭＳ ゴシック" panose="020B0609070205080204" pitchFamily="49" charset="-128"/>
                          <a:ea typeface="ＭＳ ゴシック" panose="020B0609070205080204" pitchFamily="49" charset="-128"/>
                        </a:rPr>
                        <a:t>府におけるアレルギー疾患の実情把握のための調査・分析、全国的な疫学調査等への協力</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algn="just"/>
                      <a:r>
                        <a:rPr kumimoji="1" lang="ja-JP" altLang="en-US" sz="1200" dirty="0" smtClean="0">
                          <a:latin typeface="ＭＳ 明朝" panose="02020609040205080304" pitchFamily="17" charset="-128"/>
                          <a:ea typeface="ＭＳ 明朝" panose="02020609040205080304" pitchFamily="17" charset="-128"/>
                        </a:rPr>
                        <a:t>府におけるアレルギー疾患の実情把握のための調査・分析、全国的な疫学調査等への協力</a:t>
                      </a:r>
                      <a:endParaRPr kumimoji="1" lang="ja-JP" altLang="en-US" sz="1200" dirty="0">
                        <a:latin typeface="ＭＳ 明朝" panose="02020609040205080304" pitchFamily="17" charset="-128"/>
                        <a:ea typeface="ＭＳ 明朝" panose="02020609040205080304" pitchFamily="17" charset="-128"/>
                      </a:endParaRPr>
                    </a:p>
                  </a:txBody>
                  <a:tcPr marL="65076" marR="65076" marT="32538" marB="32538">
                    <a:solidFill>
                      <a:schemeClr val="accent1">
                        <a:lumMod val="40000"/>
                        <a:lumOff val="60000"/>
                      </a:schemeClr>
                    </a:solidFill>
                  </a:tcPr>
                </a:tc>
                <a:extLst>
                  <a:ext uri="{0D108BD9-81ED-4DB2-BD59-A6C34878D82A}">
                    <a16:rowId xmlns:a16="http://schemas.microsoft.com/office/drawing/2014/main" val="2825115099"/>
                  </a:ext>
                </a:extLst>
              </a:tr>
              <a:tr h="830236">
                <a:tc>
                  <a:txBody>
                    <a:bodyPr/>
                    <a:lstStyle/>
                    <a:p>
                      <a:r>
                        <a:rPr kumimoji="1" lang="ja-JP" altLang="en-US" sz="1200" dirty="0" smtClean="0">
                          <a:latin typeface="ＭＳ ゴシック" panose="020B0609070205080204" pitchFamily="49" charset="-128"/>
                          <a:ea typeface="ＭＳ ゴシック" panose="020B0609070205080204" pitchFamily="49" charset="-128"/>
                        </a:rPr>
                        <a:t>⑤その他</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85725" marR="0" lvl="0" indent="-85725" algn="just"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・学校や児童福祉施設等が抱えるアレルギー疾患に関する諸問題に対し、市町村教委や市町村関係部署に対する、医学的見地からの助言・支援</a:t>
                      </a:r>
                    </a:p>
                    <a:p>
                      <a:pPr algn="just"/>
                      <a:r>
                        <a:rPr kumimoji="1" lang="ja-JP" altLang="en-US" sz="1200" dirty="0" smtClean="0">
                          <a:latin typeface="ＭＳ ゴシック" panose="020B0609070205080204" pitchFamily="49" charset="-128"/>
                          <a:ea typeface="ＭＳ ゴシック" panose="020B0609070205080204" pitchFamily="49" charset="-128"/>
                        </a:rPr>
                        <a:t>・拠点病院連絡会議への</a:t>
                      </a:r>
                      <a:r>
                        <a:rPr kumimoji="1" lang="ja-JP" altLang="en-US" sz="1200" u="sng" dirty="0" smtClean="0">
                          <a:latin typeface="ＭＳ ゴシック" panose="020B0609070205080204" pitchFamily="49" charset="-128"/>
                          <a:ea typeface="ＭＳ ゴシック" panose="020B0609070205080204" pitchFamily="49" charset="-128"/>
                        </a:rPr>
                        <a:t>参画</a:t>
                      </a:r>
                      <a:endParaRPr kumimoji="1" lang="ja-JP" altLang="en-US" sz="1200" u="sng"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85725" indent="-85725" algn="just"/>
                      <a:r>
                        <a:rPr kumimoji="1" lang="ja-JP" altLang="en-US" sz="1200" dirty="0" smtClean="0">
                          <a:latin typeface="ＭＳ 明朝" panose="02020609040205080304" pitchFamily="17" charset="-128"/>
                          <a:ea typeface="ＭＳ 明朝" panose="02020609040205080304" pitchFamily="17" charset="-128"/>
                        </a:rPr>
                        <a:t>・学校や児童福祉施設等が抱えるアレルギー疾患に関する諸問題に対し、市町村教委や市町村関係部署に対する、医学的見地からの助言・支援</a:t>
                      </a:r>
                      <a:endParaRPr kumimoji="1" lang="en-US" altLang="ja-JP" sz="1200" dirty="0" smtClean="0">
                        <a:latin typeface="ＭＳ 明朝" panose="02020609040205080304" pitchFamily="17" charset="-128"/>
                        <a:ea typeface="ＭＳ 明朝" panose="02020609040205080304" pitchFamily="17" charset="-128"/>
                      </a:endParaRPr>
                    </a:p>
                  </a:txBody>
                  <a:tcPr marL="65076" marR="65076" marT="32538" marB="32538">
                    <a:solidFill>
                      <a:schemeClr val="accent1">
                        <a:lumMod val="20000"/>
                        <a:lumOff val="80000"/>
                      </a:schemeClr>
                    </a:solidFill>
                  </a:tcPr>
                </a:tc>
                <a:extLst>
                  <a:ext uri="{0D108BD9-81ED-4DB2-BD59-A6C34878D82A}">
                    <a16:rowId xmlns:a16="http://schemas.microsoft.com/office/drawing/2014/main" val="3133366344"/>
                  </a:ext>
                </a:extLst>
              </a:tr>
            </a:tbl>
          </a:graphicData>
        </a:graphic>
      </p:graphicFrame>
      <p:sp>
        <p:nvSpPr>
          <p:cNvPr id="3" name="スライド番号プレースホルダー 2"/>
          <p:cNvSpPr>
            <a:spLocks noGrp="1"/>
          </p:cNvSpPr>
          <p:nvPr>
            <p:ph type="sldNum" sz="quarter" idx="12"/>
          </p:nvPr>
        </p:nvSpPr>
        <p:spPr/>
        <p:txBody>
          <a:bodyPr/>
          <a:lstStyle/>
          <a:p>
            <a:fld id="{2809BC9B-57E5-4A95-9F73-870B18D54A5D}" type="slidenum">
              <a:rPr kumimoji="1" lang="ja-JP" altLang="en-US" smtClean="0"/>
              <a:pPr/>
              <a:t>4</a:t>
            </a:fld>
            <a:endParaRPr kumimoji="1" lang="ja-JP" altLang="en-US" dirty="0"/>
          </a:p>
        </p:txBody>
      </p:sp>
      <p:sp>
        <p:nvSpPr>
          <p:cNvPr id="6" name="タイトル 1"/>
          <p:cNvSpPr txBox="1">
            <a:spLocks/>
          </p:cNvSpPr>
          <p:nvPr/>
        </p:nvSpPr>
        <p:spPr>
          <a:xfrm>
            <a:off x="101600" y="0"/>
            <a:ext cx="9727923" cy="452316"/>
          </a:xfrm>
          <a:prstGeom prst="rect">
            <a:avLst/>
          </a:prstGeom>
          <a:gradFill>
            <a:gsLst>
              <a:gs pos="34000">
                <a:srgbClr val="0000CC"/>
              </a:gs>
              <a:gs pos="66000">
                <a:srgbClr val="0000CC"/>
              </a:gs>
              <a:gs pos="0">
                <a:schemeClr val="bg1"/>
              </a:gs>
              <a:gs pos="100000">
                <a:schemeClr val="bg1"/>
              </a:gs>
            </a:gsLst>
            <a:lin ang="0" scaled="1"/>
          </a:gradFill>
          <a:ln w="25400" cap="flat" cmpd="sng" algn="ctr">
            <a:noFill/>
            <a:prstDash val="solid"/>
          </a:ln>
        </p:spPr>
        <p:style>
          <a:lnRef idx="2">
            <a:schemeClr val="accent6">
              <a:shade val="50000"/>
            </a:schemeClr>
          </a:lnRef>
          <a:fillRef idx="1">
            <a:schemeClr val="accent6"/>
          </a:fillRef>
          <a:effectRef idx="0">
            <a:schemeClr val="accent6"/>
          </a:effectRef>
          <a:fontRef idx="minor">
            <a:schemeClr val="lt1"/>
          </a:fontRef>
        </p:style>
        <p:txBody>
          <a:bodyPr vert="horz" lIns="86768" tIns="43384" rIns="86768" bIns="43384"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0" lang="ja-JP" altLang="en-US" sz="2277" b="1" dirty="0" smtClean="0">
                <a:solidFill>
                  <a:prstClr val="white"/>
                </a:solidFill>
              </a:rPr>
              <a:t>大阪府アレルギー疾患医療拠点病院・連携協力病院の比較</a:t>
            </a:r>
            <a:endParaRPr lang="ja-JP" altLang="en-US" sz="1898" b="1" dirty="0">
              <a:solidFill>
                <a:schemeClr val="bg1"/>
              </a:solidFill>
            </a:endParaRPr>
          </a:p>
        </p:txBody>
      </p:sp>
    </p:spTree>
    <p:extLst>
      <p:ext uri="{BB962C8B-B14F-4D97-AF65-F5344CB8AC3E}">
        <p14:creationId xmlns:p14="http://schemas.microsoft.com/office/powerpoint/2010/main" val="4261548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253075" y="455926"/>
            <a:ext cx="8153629" cy="438088"/>
          </a:xfrm>
          <a:prstGeom prst="rect">
            <a:avLst/>
          </a:prstGeom>
        </p:spPr>
        <p:txBody>
          <a:bodyPr vert="horz" lIns="65076" tIns="32538" rIns="65076" bIns="32538"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8" b="1" dirty="0">
                <a:latin typeface="ＭＳ ゴシック" panose="020B0609070205080204" pitchFamily="49" charset="-128"/>
                <a:ea typeface="ＭＳ ゴシック" panose="020B0609070205080204" pitchFamily="49" charset="-128"/>
              </a:rPr>
              <a:t>◆拠点病院と連携協力病院の指定要件</a:t>
            </a:r>
            <a:endParaRPr lang="ja-JP" altLang="en-US" sz="1518" dirty="0">
              <a:latin typeface="ＭＳ ゴシック" panose="020B0609070205080204" pitchFamily="49" charset="-128"/>
              <a:ea typeface="ＭＳ ゴシック" panose="020B0609070205080204" pitchFamily="49" charset="-128"/>
            </a:endParaRPr>
          </a:p>
        </p:txBody>
      </p:sp>
      <p:sp>
        <p:nvSpPr>
          <p:cNvPr id="12" name="下矢印 11"/>
          <p:cNvSpPr/>
          <p:nvPr/>
        </p:nvSpPr>
        <p:spPr>
          <a:xfrm>
            <a:off x="4079157" y="4600371"/>
            <a:ext cx="745503" cy="596530"/>
          </a:xfrm>
          <a:prstGeom prst="downArrow">
            <a:avLst>
              <a:gd name="adj1" fmla="val 50000"/>
              <a:gd name="adj2" fmla="val 44958"/>
            </a:avLst>
          </a:prstGeom>
          <a:gradFill>
            <a:gsLst>
              <a:gs pos="0">
                <a:srgbClr val="FF6699"/>
              </a:gs>
              <a:gs pos="52000">
                <a:srgbClr val="FFCCFF"/>
              </a:gs>
              <a:gs pos="100000">
                <a:schemeClr val="bg1">
                  <a:alpha val="0"/>
                </a:schemeClr>
              </a:gs>
            </a:gsLst>
            <a:lin ang="1620000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81"/>
          </a:p>
        </p:txBody>
      </p:sp>
      <p:graphicFrame>
        <p:nvGraphicFramePr>
          <p:cNvPr id="2" name="表 1"/>
          <p:cNvGraphicFramePr>
            <a:graphicFrameLocks noGrp="1"/>
          </p:cNvGraphicFramePr>
          <p:nvPr>
            <p:extLst>
              <p:ext uri="{D42A27DB-BD31-4B8C-83A1-F6EECF244321}">
                <p14:modId xmlns:p14="http://schemas.microsoft.com/office/powerpoint/2010/main" val="4131108267"/>
              </p:ext>
            </p:extLst>
          </p:nvPr>
        </p:nvGraphicFramePr>
        <p:xfrm>
          <a:off x="253073" y="894012"/>
          <a:ext cx="9399853" cy="4999027"/>
        </p:xfrm>
        <a:graphic>
          <a:graphicData uri="http://schemas.openxmlformats.org/drawingml/2006/table">
            <a:tbl>
              <a:tblPr firstRow="1" bandRow="1">
                <a:tableStyleId>{21E4AEA4-8DFA-4A89-87EB-49C32662AFE0}</a:tableStyleId>
              </a:tblPr>
              <a:tblGrid>
                <a:gridCol w="1166967">
                  <a:extLst>
                    <a:ext uri="{9D8B030D-6E8A-4147-A177-3AD203B41FA5}">
                      <a16:colId xmlns:a16="http://schemas.microsoft.com/office/drawing/2014/main" val="2155205540"/>
                    </a:ext>
                  </a:extLst>
                </a:gridCol>
                <a:gridCol w="4116443">
                  <a:extLst>
                    <a:ext uri="{9D8B030D-6E8A-4147-A177-3AD203B41FA5}">
                      <a16:colId xmlns:a16="http://schemas.microsoft.com/office/drawing/2014/main" val="2146648810"/>
                    </a:ext>
                  </a:extLst>
                </a:gridCol>
                <a:gridCol w="4116443">
                  <a:extLst>
                    <a:ext uri="{9D8B030D-6E8A-4147-A177-3AD203B41FA5}">
                      <a16:colId xmlns:a16="http://schemas.microsoft.com/office/drawing/2014/main" val="913112367"/>
                    </a:ext>
                  </a:extLst>
                </a:gridCol>
              </a:tblGrid>
              <a:tr h="388288">
                <a:tc>
                  <a:txBody>
                    <a:bodyPr/>
                    <a:lstStyle/>
                    <a:p>
                      <a:endParaRPr kumimoji="1" lang="ja-JP" altLang="en-US" sz="1100" dirty="0">
                        <a:solidFill>
                          <a:sysClr val="windowText" lastClr="000000"/>
                        </a:solidFill>
                        <a:latin typeface="ＭＳ ゴシック" panose="020B0609070205080204" pitchFamily="49" charset="-128"/>
                        <a:ea typeface="ＭＳ ゴシック" panose="020B0609070205080204" pitchFamily="49" charset="-128"/>
                      </a:endParaRPr>
                    </a:p>
                  </a:txBody>
                  <a:tcPr marL="65076" marR="65076" marT="32538" marB="32538" anchor="ctr">
                    <a:solidFill>
                      <a:schemeClr val="accent2">
                        <a:lumMod val="40000"/>
                        <a:lumOff val="60000"/>
                      </a:schemeClr>
                    </a:solidFill>
                  </a:tcPr>
                </a:tc>
                <a:tc>
                  <a:txBody>
                    <a:bodyPr/>
                    <a:lstStyle/>
                    <a:p>
                      <a:pPr algn="ctr"/>
                      <a:r>
                        <a:rPr kumimoji="1" lang="ja-JP" altLang="en-US" sz="1300" dirty="0" smtClean="0">
                          <a:solidFill>
                            <a:sysClr val="windowText" lastClr="000000"/>
                          </a:solidFill>
                          <a:latin typeface="ＭＳ ゴシック" panose="020B0609070205080204" pitchFamily="49" charset="-128"/>
                          <a:ea typeface="ＭＳ ゴシック" panose="020B0609070205080204" pitchFamily="49" charset="-128"/>
                        </a:rPr>
                        <a:t>大阪府アレルギー疾患医療</a:t>
                      </a:r>
                      <a:r>
                        <a:rPr kumimoji="1" lang="ja-JP" altLang="en-US" sz="1300" u="sng" dirty="0" smtClean="0">
                          <a:solidFill>
                            <a:sysClr val="windowText" lastClr="000000"/>
                          </a:solidFill>
                          <a:latin typeface="ＭＳ ゴシック" panose="020B0609070205080204" pitchFamily="49" charset="-128"/>
                          <a:ea typeface="ＭＳ ゴシック" panose="020B0609070205080204" pitchFamily="49" charset="-128"/>
                        </a:rPr>
                        <a:t>連携協力病院</a:t>
                      </a:r>
                      <a:r>
                        <a:rPr kumimoji="1" lang="ja-JP" altLang="en-US" sz="1300" dirty="0" smtClean="0">
                          <a:solidFill>
                            <a:sysClr val="windowText" lastClr="000000"/>
                          </a:solidFill>
                          <a:latin typeface="ＭＳ ゴシック" panose="020B0609070205080204" pitchFamily="49" charset="-128"/>
                          <a:ea typeface="ＭＳ ゴシック" panose="020B0609070205080204" pitchFamily="49" charset="-128"/>
                        </a:rPr>
                        <a:t>（案）</a:t>
                      </a:r>
                      <a:endParaRPr kumimoji="1" lang="ja-JP" altLang="en-US" sz="1300" dirty="0">
                        <a:solidFill>
                          <a:sysClr val="windowText" lastClr="000000"/>
                        </a:solidFill>
                        <a:latin typeface="ＭＳ ゴシック" panose="020B0609070205080204" pitchFamily="49" charset="-128"/>
                        <a:ea typeface="ＭＳ ゴシック" panose="020B0609070205080204" pitchFamily="49" charset="-128"/>
                      </a:endParaRPr>
                    </a:p>
                  </a:txBody>
                  <a:tcPr marL="65076" marR="65076" marT="32538" marB="32538" anchor="ctr">
                    <a:solidFill>
                      <a:schemeClr val="accent2">
                        <a:lumMod val="40000"/>
                        <a:lumOff val="60000"/>
                      </a:schemeClr>
                    </a:solidFill>
                  </a:tcPr>
                </a:tc>
                <a:tc>
                  <a:txBody>
                    <a:bodyPr/>
                    <a:lstStyle/>
                    <a:p>
                      <a:pPr algn="ctr"/>
                      <a:r>
                        <a:rPr kumimoji="1" lang="ja-JP" altLang="en-US" sz="1300" b="0" u="none" dirty="0" smtClean="0">
                          <a:solidFill>
                            <a:sysClr val="windowText" lastClr="000000"/>
                          </a:solidFill>
                          <a:latin typeface="ＭＳ 明朝" panose="02020609040205080304" pitchFamily="17" charset="-128"/>
                          <a:ea typeface="ＭＳ 明朝" panose="02020609040205080304" pitchFamily="17" charset="-128"/>
                        </a:rPr>
                        <a:t>（参考）大阪府アレルギー疾患医療拠点病院</a:t>
                      </a:r>
                      <a:endParaRPr kumimoji="1" lang="ja-JP" altLang="en-US" sz="1300" b="0" u="none" dirty="0">
                        <a:solidFill>
                          <a:sysClr val="windowText" lastClr="000000"/>
                        </a:solidFill>
                        <a:latin typeface="ＭＳ 明朝" panose="02020609040205080304" pitchFamily="17" charset="-128"/>
                        <a:ea typeface="ＭＳ 明朝" panose="02020609040205080304" pitchFamily="17" charset="-128"/>
                      </a:endParaRPr>
                    </a:p>
                  </a:txBody>
                  <a:tcPr marL="65076" marR="65076" marT="32538" marB="32538" anchor="ctr">
                    <a:solidFill>
                      <a:schemeClr val="accent1">
                        <a:lumMod val="60000"/>
                        <a:lumOff val="40000"/>
                      </a:schemeClr>
                    </a:solidFill>
                  </a:tcPr>
                </a:tc>
                <a:extLst>
                  <a:ext uri="{0D108BD9-81ED-4DB2-BD59-A6C34878D82A}">
                    <a16:rowId xmlns:a16="http://schemas.microsoft.com/office/drawing/2014/main" val="650638079"/>
                  </a:ext>
                </a:extLst>
              </a:tr>
              <a:tr h="1381055">
                <a:tc>
                  <a:txBody>
                    <a:bodyPr/>
                    <a:lstStyle/>
                    <a:p>
                      <a:r>
                        <a:rPr kumimoji="1" lang="ja-JP" altLang="en-US" sz="1200" dirty="0" smtClean="0">
                          <a:latin typeface="ＭＳ ゴシック" panose="020B0609070205080204" pitchFamily="49" charset="-128"/>
                          <a:ea typeface="ＭＳ ゴシック" panose="020B0609070205080204" pitchFamily="49" charset="-128"/>
                        </a:rPr>
                        <a:t>①診療体制</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93663" marR="0" lvl="0" indent="-93663" algn="just"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・アレルギー疾患の診療経験が豊富な内科、小児科、皮膚科、眼科、耳鼻いんこう科領域の専門的な知識と技能を有する医師を</a:t>
                      </a:r>
                      <a:r>
                        <a:rPr kumimoji="1" lang="ja-JP" altLang="en-US" sz="1200" b="1" u="sng" dirty="0" smtClean="0">
                          <a:latin typeface="ＭＳ ゴシック" panose="020B0609070205080204" pitchFamily="49" charset="-128"/>
                          <a:ea typeface="ＭＳ ゴシック" panose="020B0609070205080204" pitchFamily="49" charset="-128"/>
                        </a:rPr>
                        <a:t>常勤</a:t>
                      </a:r>
                      <a:r>
                        <a:rPr kumimoji="1" lang="ja-JP" altLang="en-US" sz="1200" dirty="0" smtClean="0">
                          <a:latin typeface="ＭＳ ゴシック" panose="020B0609070205080204" pitchFamily="49" charset="-128"/>
                          <a:ea typeface="ＭＳ ゴシック" panose="020B0609070205080204" pitchFamily="49" charset="-128"/>
                        </a:rPr>
                        <a:t>で配置</a:t>
                      </a:r>
                    </a:p>
                    <a:p>
                      <a:pPr marL="93663" marR="0" lvl="0" indent="-93663" algn="just"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・診断が困難な症例や標準的治療では病態が安定化しない重症及び難治性アレルギー疾患患者に対し、</a:t>
                      </a:r>
                      <a:r>
                        <a:rPr kumimoji="1" lang="ja-JP" altLang="en-US" sz="1200" b="1" u="sng" dirty="0" smtClean="0">
                          <a:latin typeface="ＭＳ ゴシック" panose="020B0609070205080204" pitchFamily="49" charset="-128"/>
                          <a:ea typeface="ＭＳ ゴシック" panose="020B0609070205080204" pitchFamily="49" charset="-128"/>
                        </a:rPr>
                        <a:t>拠点病院と連携</a:t>
                      </a:r>
                      <a:r>
                        <a:rPr kumimoji="1" lang="ja-JP" altLang="en-US" sz="1200" dirty="0" smtClean="0">
                          <a:latin typeface="ＭＳ ゴシック" panose="020B0609070205080204" pitchFamily="49" charset="-128"/>
                          <a:ea typeface="ＭＳ ゴシック" panose="020B0609070205080204" pitchFamily="49" charset="-128"/>
                        </a:rPr>
                        <a:t>して診断、治療、管理を行う体制が整備</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93663" indent="-93663" algn="just"/>
                      <a:r>
                        <a:rPr kumimoji="1" lang="ja-JP" altLang="en-US" sz="1200" b="0" u="none" dirty="0" smtClean="0">
                          <a:latin typeface="ＭＳ 明朝" panose="02020609040205080304" pitchFamily="17" charset="-128"/>
                          <a:ea typeface="ＭＳ 明朝" panose="02020609040205080304" pitchFamily="17" charset="-128"/>
                        </a:rPr>
                        <a:t>・アレルギー疾患の診療経験が豊富な内科、小児科、皮膚科、眼科、耳鼻いんこう科領域の専門的な知識と技能を有する医師を</a:t>
                      </a:r>
                      <a:r>
                        <a:rPr kumimoji="1" lang="ja-JP" altLang="en-US" sz="1200" b="0" u="sng" dirty="0" smtClean="0">
                          <a:latin typeface="ＭＳ 明朝" panose="02020609040205080304" pitchFamily="17" charset="-128"/>
                          <a:ea typeface="ＭＳ 明朝" panose="02020609040205080304" pitchFamily="17" charset="-128"/>
                        </a:rPr>
                        <a:t>常勤</a:t>
                      </a:r>
                      <a:r>
                        <a:rPr kumimoji="1" lang="ja-JP" altLang="en-US" sz="1200" b="0" u="none" dirty="0" smtClean="0">
                          <a:latin typeface="ＭＳ 明朝" panose="02020609040205080304" pitchFamily="17" charset="-128"/>
                          <a:ea typeface="ＭＳ 明朝" panose="02020609040205080304" pitchFamily="17" charset="-128"/>
                        </a:rPr>
                        <a:t>で配置</a:t>
                      </a:r>
                    </a:p>
                    <a:p>
                      <a:pPr marL="93663" indent="-93663" algn="just"/>
                      <a:r>
                        <a:rPr kumimoji="1" lang="ja-JP" altLang="en-US" sz="1200" b="0" u="none" dirty="0" smtClean="0">
                          <a:latin typeface="ＭＳ 明朝" panose="02020609040205080304" pitchFamily="17" charset="-128"/>
                          <a:ea typeface="ＭＳ 明朝" panose="02020609040205080304" pitchFamily="17" charset="-128"/>
                        </a:rPr>
                        <a:t>・診断が困難な症例や標準的治療では病態が安定化しない重症及び難治性アレルギー疾患患者に対し、関係する複数の診療科が連携して診断、治療、管理を行う体制が整備</a:t>
                      </a:r>
                      <a:endParaRPr kumimoji="1" lang="ja-JP" altLang="en-US" sz="1200" b="0" u="none" dirty="0">
                        <a:latin typeface="ＭＳ 明朝" panose="02020609040205080304" pitchFamily="17" charset="-128"/>
                        <a:ea typeface="ＭＳ 明朝" panose="02020609040205080304" pitchFamily="17" charset="-128"/>
                      </a:endParaRPr>
                    </a:p>
                  </a:txBody>
                  <a:tcPr marL="65076" marR="65076" marT="32538" marB="32538">
                    <a:solidFill>
                      <a:schemeClr val="accent1">
                        <a:lumMod val="20000"/>
                        <a:lumOff val="80000"/>
                      </a:schemeClr>
                    </a:solidFill>
                  </a:tcPr>
                </a:tc>
                <a:extLst>
                  <a:ext uri="{0D108BD9-81ED-4DB2-BD59-A6C34878D82A}">
                    <a16:rowId xmlns:a16="http://schemas.microsoft.com/office/drawing/2014/main" val="2024909564"/>
                  </a:ext>
                </a:extLst>
              </a:tr>
              <a:tr h="2022825">
                <a:tc>
                  <a:txBody>
                    <a:bodyPr/>
                    <a:lstStyle/>
                    <a:p>
                      <a:r>
                        <a:rPr kumimoji="1" lang="ja-JP" altLang="en-US" sz="1200" dirty="0" smtClean="0">
                          <a:latin typeface="ＭＳ ゴシック" panose="020B0609070205080204" pitchFamily="49" charset="-128"/>
                          <a:ea typeface="ＭＳ ゴシック" panose="020B0609070205080204" pitchFamily="49" charset="-128"/>
                        </a:rPr>
                        <a:t>➁施設</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93663" indent="-93663" algn="just"/>
                      <a:r>
                        <a:rPr kumimoji="1" lang="ja-JP" altLang="en-US" sz="1200" b="0" dirty="0" smtClean="0">
                          <a:latin typeface="ＭＳ ゴシック" panose="020B0609070205080204" pitchFamily="49" charset="-128"/>
                          <a:ea typeface="ＭＳ ゴシック" panose="020B0609070205080204" pitchFamily="49" charset="-128"/>
                        </a:rPr>
                        <a:t>・日本アレルギー学会の新専門医制度（</a:t>
                      </a:r>
                      <a:r>
                        <a:rPr kumimoji="1" lang="en-US" altLang="ja-JP" sz="1200" b="0" dirty="0" smtClean="0">
                          <a:latin typeface="ＭＳ ゴシック" panose="020B0609070205080204" pitchFamily="49" charset="-128"/>
                          <a:ea typeface="ＭＳ ゴシック" panose="020B0609070205080204" pitchFamily="49" charset="-128"/>
                        </a:rPr>
                        <a:t>※R3.4</a:t>
                      </a:r>
                      <a:r>
                        <a:rPr kumimoji="1" lang="ja-JP" altLang="en-US" sz="1200" b="0" dirty="0" smtClean="0">
                          <a:latin typeface="ＭＳ ゴシック" panose="020B0609070205080204" pitchFamily="49" charset="-128"/>
                          <a:ea typeface="ＭＳ ゴシック" panose="020B0609070205080204" pitchFamily="49" charset="-128"/>
                        </a:rPr>
                        <a:t>月改正）における「基幹施設」又は「連携施設」に認定されていることを考慮。</a:t>
                      </a:r>
                      <a:endParaRPr kumimoji="1" lang="en-US" altLang="ja-JP" sz="1200" b="0" dirty="0" smtClean="0">
                        <a:latin typeface="ＭＳ ゴシック" panose="020B0609070205080204" pitchFamily="49" charset="-128"/>
                        <a:ea typeface="ＭＳ ゴシック" panose="020B0609070205080204" pitchFamily="49" charset="-128"/>
                      </a:endParaRPr>
                    </a:p>
                    <a:p>
                      <a:pPr marL="268288" indent="-174625" algn="just"/>
                      <a:r>
                        <a:rPr kumimoji="1" lang="en-US" altLang="ja-JP" sz="1200" b="0" dirty="0" smtClean="0">
                          <a:latin typeface="ＭＳ ゴシック" panose="020B0609070205080204" pitchFamily="49" charset="-128"/>
                          <a:ea typeface="ＭＳ ゴシック" panose="020B0609070205080204" pitchFamily="49" charset="-128"/>
                        </a:rPr>
                        <a:t>※</a:t>
                      </a:r>
                      <a:r>
                        <a:rPr kumimoji="1" lang="ja-JP" altLang="en-US" sz="1200" b="0" dirty="0" smtClean="0">
                          <a:latin typeface="ＭＳ ゴシック" panose="020B0609070205080204" pitchFamily="49" charset="-128"/>
                          <a:ea typeface="ＭＳ ゴシック" panose="020B0609070205080204" pitchFamily="49" charset="-128"/>
                        </a:rPr>
                        <a:t>選定は、利便性や地域の実情を総合的に考慮の上、「基幹施設」から選定。基幹施設からの申請がない場合や拠点病院との診療連携体制に支障をきたす場合、「連携施設」から選定。</a:t>
                      </a:r>
                    </a:p>
                    <a:p>
                      <a:pPr marL="85725" marR="0" lvl="0" indent="-85725" algn="just" defTabSz="914308"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・アレルギー疾患に関して豊富な治療実績を有すること</a:t>
                      </a:r>
                    </a:p>
                    <a:p>
                      <a:pPr marL="177800" indent="-177800" algn="just"/>
                      <a:r>
                        <a:rPr kumimoji="1" lang="ja-JP" altLang="en-US" sz="1200" b="0" dirty="0" smtClean="0">
                          <a:latin typeface="ＭＳ ゴシック" panose="020B0609070205080204" pitchFamily="49" charset="-128"/>
                          <a:ea typeface="ＭＳ ゴシック" panose="020B0609070205080204" pitchFamily="49" charset="-128"/>
                        </a:rPr>
                        <a:t>（アレルギー専門研修「基準施設」、同「連携施設」の主な施設基準は１６ページのとおり）</a:t>
                      </a:r>
                      <a:endParaRPr kumimoji="1" lang="en-US" altLang="ja-JP" sz="1200" b="0" dirty="0" smtClean="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93663" indent="-93663" algn="just"/>
                      <a:r>
                        <a:rPr kumimoji="1" lang="ja-JP" altLang="en-US" sz="1200" b="0" u="none" dirty="0" smtClean="0">
                          <a:latin typeface="ＭＳ 明朝" panose="02020609040205080304" pitchFamily="17" charset="-128"/>
                          <a:ea typeface="ＭＳ 明朝" panose="02020609040205080304" pitchFamily="17" charset="-128"/>
                        </a:rPr>
                        <a:t>・日本アレルギー学会専門医教育研修施設に認定されていること。</a:t>
                      </a:r>
                      <a:endParaRPr kumimoji="1" lang="en-US" altLang="ja-JP" sz="1200" b="0" u="none" dirty="0" smtClean="0">
                        <a:latin typeface="ＭＳ 明朝" panose="02020609040205080304" pitchFamily="17" charset="-128"/>
                        <a:ea typeface="ＭＳ 明朝" panose="02020609040205080304" pitchFamily="17" charset="-128"/>
                      </a:endParaRPr>
                    </a:p>
                    <a:p>
                      <a:pPr marL="85725" indent="-85725" algn="just"/>
                      <a:r>
                        <a:rPr kumimoji="1" lang="ja-JP" altLang="en-US" sz="1200" b="0" u="none" dirty="0" smtClean="0">
                          <a:latin typeface="ＭＳ 明朝" panose="02020609040205080304" pitchFamily="17" charset="-128"/>
                          <a:ea typeface="ＭＳ 明朝" panose="02020609040205080304" pitchFamily="17" charset="-128"/>
                        </a:rPr>
                        <a:t>・アレルギー疾患に関して豊富な治療実績を有すること</a:t>
                      </a:r>
                      <a:endParaRPr kumimoji="1" lang="en-US" altLang="ja-JP" sz="1200" b="0" u="none" dirty="0" smtClean="0">
                        <a:latin typeface="ＭＳ 明朝" panose="02020609040205080304" pitchFamily="17" charset="-128"/>
                        <a:ea typeface="ＭＳ 明朝" panose="02020609040205080304" pitchFamily="17" charset="-128"/>
                      </a:endParaRPr>
                    </a:p>
                    <a:p>
                      <a:pPr marL="85725" indent="-85725" algn="just"/>
                      <a:endParaRPr kumimoji="1" lang="en-US" altLang="ja-JP" sz="1200" b="0" u="none" dirty="0" smtClean="0">
                        <a:latin typeface="ＭＳ 明朝" panose="02020609040205080304" pitchFamily="17" charset="-128"/>
                        <a:ea typeface="ＭＳ 明朝" panose="02020609040205080304" pitchFamily="17" charset="-128"/>
                      </a:endParaRPr>
                    </a:p>
                    <a:p>
                      <a:pPr marL="177800" indent="-177800" algn="just"/>
                      <a:r>
                        <a:rPr kumimoji="1" lang="ja-JP" altLang="en-US" sz="1200" dirty="0" smtClean="0">
                          <a:latin typeface="ＭＳ 明朝" panose="02020609040205080304" pitchFamily="17" charset="-128"/>
                          <a:ea typeface="ＭＳ 明朝" panose="02020609040205080304" pitchFamily="17" charset="-128"/>
                        </a:rPr>
                        <a:t>（アレルギー学会専門医教育研修施設の主な認定要件は</a:t>
                      </a:r>
                      <a:endParaRPr kumimoji="1" lang="en-US" altLang="ja-JP" sz="1200" dirty="0" smtClean="0">
                        <a:latin typeface="ＭＳ 明朝" panose="02020609040205080304" pitchFamily="17" charset="-128"/>
                        <a:ea typeface="ＭＳ 明朝" panose="02020609040205080304" pitchFamily="17" charset="-128"/>
                      </a:endParaRPr>
                    </a:p>
                    <a:p>
                      <a:pPr marL="177800" indent="-3175" algn="just"/>
                      <a:r>
                        <a:rPr kumimoji="1" lang="ja-JP" altLang="en-US" sz="1200" dirty="0" smtClean="0">
                          <a:latin typeface="ＭＳ 明朝" panose="02020609040205080304" pitchFamily="17" charset="-128"/>
                          <a:ea typeface="ＭＳ 明朝" panose="02020609040205080304" pitchFamily="17" charset="-128"/>
                        </a:rPr>
                        <a:t>１６ページのとおり）</a:t>
                      </a:r>
                      <a:endParaRPr kumimoji="1" lang="ja-JP" altLang="en-US" sz="1200" b="0" u="none" dirty="0" smtClean="0">
                        <a:latin typeface="ＭＳ 明朝" panose="02020609040205080304" pitchFamily="17" charset="-128"/>
                        <a:ea typeface="ＭＳ 明朝" panose="02020609040205080304" pitchFamily="17" charset="-128"/>
                      </a:endParaRPr>
                    </a:p>
                  </a:txBody>
                  <a:tcPr marL="65076" marR="65076" marT="32538" marB="32538">
                    <a:solidFill>
                      <a:schemeClr val="accent1">
                        <a:lumMod val="40000"/>
                        <a:lumOff val="60000"/>
                      </a:schemeClr>
                    </a:solidFill>
                  </a:tcPr>
                </a:tc>
                <a:extLst>
                  <a:ext uri="{0D108BD9-81ED-4DB2-BD59-A6C34878D82A}">
                    <a16:rowId xmlns:a16="http://schemas.microsoft.com/office/drawing/2014/main" val="1216738611"/>
                  </a:ext>
                </a:extLst>
              </a:tr>
              <a:tr h="817064">
                <a:tc>
                  <a:txBody>
                    <a:bodyPr/>
                    <a:lstStyle/>
                    <a:p>
                      <a:r>
                        <a:rPr kumimoji="1" lang="ja-JP" altLang="en-US" sz="1200" dirty="0" smtClean="0">
                          <a:latin typeface="ＭＳ ゴシック" panose="020B0609070205080204" pitchFamily="49" charset="-128"/>
                          <a:ea typeface="ＭＳ ゴシック" panose="020B0609070205080204" pitchFamily="49" charset="-128"/>
                        </a:rPr>
                        <a:t>③医療従事者等の配置</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93663" marR="0" lvl="0" indent="-93663" algn="just" defTabSz="914308"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ゴシック" panose="020B0609070205080204" pitchFamily="49" charset="-128"/>
                          <a:ea typeface="ＭＳ ゴシック" panose="020B0609070205080204" pitchFamily="49" charset="-128"/>
                        </a:rPr>
                        <a:t>・アレルギー疾患を行う診療科に、アレルギー疾患の診療経験が豊富な専門的な知識と技能を有する医師が常勤で配置</a:t>
                      </a:r>
                      <a:endParaRPr kumimoji="1" lang="ja-JP" altLang="en-US" sz="1200" u="sng"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93663" indent="-93663" algn="just"/>
                      <a:r>
                        <a:rPr kumimoji="1" lang="ja-JP" altLang="en-US" sz="1200" b="0" u="none" dirty="0" smtClean="0">
                          <a:latin typeface="ＭＳ 明朝" panose="02020609040205080304" pitchFamily="17" charset="-128"/>
                          <a:ea typeface="ＭＳ 明朝" panose="02020609040205080304" pitchFamily="17" charset="-128"/>
                        </a:rPr>
                        <a:t>・アレルギー疾患を行う診療科に、アレルギー疾患の診療経験が豊富な専門的な知識と技能を有する医師が常勤で配置（薬剤師、看護師、管理栄養士が常勤で配置されているのが望ましい）</a:t>
                      </a:r>
                      <a:endParaRPr kumimoji="1" lang="ja-JP" altLang="en-US" sz="1200" b="0" u="none" dirty="0">
                        <a:latin typeface="ＭＳ 明朝" panose="02020609040205080304" pitchFamily="17" charset="-128"/>
                        <a:ea typeface="ＭＳ 明朝" panose="02020609040205080304" pitchFamily="17" charset="-128"/>
                      </a:endParaRPr>
                    </a:p>
                  </a:txBody>
                  <a:tcPr marL="65076" marR="65076" marT="32538" marB="32538">
                    <a:solidFill>
                      <a:schemeClr val="accent1">
                        <a:lumMod val="20000"/>
                        <a:lumOff val="80000"/>
                      </a:schemeClr>
                    </a:solidFill>
                  </a:tcPr>
                </a:tc>
                <a:extLst>
                  <a:ext uri="{0D108BD9-81ED-4DB2-BD59-A6C34878D82A}">
                    <a16:rowId xmlns:a16="http://schemas.microsoft.com/office/drawing/2014/main" val="1978300633"/>
                  </a:ext>
                </a:extLst>
              </a:tr>
              <a:tr h="389795">
                <a:tc>
                  <a:txBody>
                    <a:bodyPr/>
                    <a:lstStyle/>
                    <a:p>
                      <a:r>
                        <a:rPr kumimoji="1" lang="ja-JP" altLang="en-US" sz="1200" dirty="0" smtClean="0">
                          <a:latin typeface="ＭＳ ゴシック" panose="020B0609070205080204" pitchFamily="49" charset="-128"/>
                          <a:ea typeface="ＭＳ ゴシック" panose="020B0609070205080204" pitchFamily="49" charset="-128"/>
                        </a:rPr>
                        <a:t>選定</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予定</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数</a:t>
                      </a:r>
                      <a:endParaRPr kumimoji="1" lang="ja-JP" altLang="en-US" sz="1200"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0" marR="0" lvl="0" indent="0" algn="just" defTabSz="914308"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ＭＳ ゴシック" panose="020B0609070205080204" pitchFamily="49" charset="-128"/>
                          <a:ea typeface="ＭＳ ゴシック" panose="020B0609070205080204" pitchFamily="49" charset="-128"/>
                        </a:rPr>
                        <a:t>概ね２０病院程度</a:t>
                      </a:r>
                      <a:endParaRPr kumimoji="1" lang="ja-JP" altLang="en-US" sz="1200" u="none" dirty="0">
                        <a:latin typeface="ＭＳ ゴシック" panose="020B0609070205080204" pitchFamily="49" charset="-128"/>
                        <a:ea typeface="ＭＳ ゴシック" panose="020B0609070205080204" pitchFamily="49" charset="-128"/>
                      </a:endParaRPr>
                    </a:p>
                  </a:txBody>
                  <a:tcPr marL="65076" marR="65076" marT="32538" marB="32538"/>
                </a:tc>
                <a:tc>
                  <a:txBody>
                    <a:bodyPr/>
                    <a:lstStyle/>
                    <a:p>
                      <a:pPr marL="93663" indent="-93663" algn="just"/>
                      <a:r>
                        <a:rPr kumimoji="1" lang="ja-JP" altLang="en-US" sz="1200" b="0" u="none" dirty="0" smtClean="0">
                          <a:latin typeface="ＭＳ 明朝" panose="02020609040205080304" pitchFamily="17" charset="-128"/>
                          <a:ea typeface="ＭＳ 明朝" panose="02020609040205080304" pitchFamily="17" charset="-128"/>
                        </a:rPr>
                        <a:t>４病院（</a:t>
                      </a:r>
                      <a:r>
                        <a:rPr kumimoji="1" lang="en-US" altLang="ja-JP" sz="1200" b="0" u="none" dirty="0" smtClean="0">
                          <a:latin typeface="ＭＳ 明朝" panose="02020609040205080304" pitchFamily="17" charset="-128"/>
                          <a:ea typeface="ＭＳ 明朝" panose="02020609040205080304" pitchFamily="17" charset="-128"/>
                        </a:rPr>
                        <a:t>H30.6</a:t>
                      </a:r>
                      <a:r>
                        <a:rPr kumimoji="1" lang="ja-JP" altLang="en-US" sz="1200" b="0" u="none" dirty="0" smtClean="0">
                          <a:latin typeface="ＭＳ 明朝" panose="02020609040205080304" pitchFamily="17" charset="-128"/>
                          <a:ea typeface="ＭＳ 明朝" panose="02020609040205080304" pitchFamily="17" charset="-128"/>
                        </a:rPr>
                        <a:t>月指定）</a:t>
                      </a:r>
                      <a:endParaRPr kumimoji="1" lang="ja-JP" altLang="en-US" sz="1200" b="0" u="none" dirty="0">
                        <a:latin typeface="ＭＳ 明朝" panose="02020609040205080304" pitchFamily="17" charset="-128"/>
                        <a:ea typeface="ＭＳ 明朝" panose="02020609040205080304" pitchFamily="17" charset="-128"/>
                      </a:endParaRPr>
                    </a:p>
                  </a:txBody>
                  <a:tcPr marL="65076" marR="65076" marT="32538" marB="32538">
                    <a:solidFill>
                      <a:schemeClr val="accent1">
                        <a:lumMod val="40000"/>
                        <a:lumOff val="60000"/>
                      </a:schemeClr>
                    </a:solidFill>
                  </a:tcPr>
                </a:tc>
                <a:extLst>
                  <a:ext uri="{0D108BD9-81ED-4DB2-BD59-A6C34878D82A}">
                    <a16:rowId xmlns:a16="http://schemas.microsoft.com/office/drawing/2014/main" val="2225607445"/>
                  </a:ext>
                </a:extLst>
              </a:tr>
            </a:tbl>
          </a:graphicData>
        </a:graphic>
      </p:graphicFrame>
      <p:sp>
        <p:nvSpPr>
          <p:cNvPr id="4" name="スライド番号プレースホルダー 3"/>
          <p:cNvSpPr>
            <a:spLocks noGrp="1"/>
          </p:cNvSpPr>
          <p:nvPr>
            <p:ph type="sldNum" sz="quarter" idx="12"/>
          </p:nvPr>
        </p:nvSpPr>
        <p:spPr/>
        <p:txBody>
          <a:bodyPr/>
          <a:lstStyle/>
          <a:p>
            <a:fld id="{2809BC9B-57E5-4A95-9F73-870B18D54A5D}" type="slidenum">
              <a:rPr kumimoji="1" lang="ja-JP" altLang="en-US" smtClean="0"/>
              <a:pPr/>
              <a:t>5</a:t>
            </a:fld>
            <a:endParaRPr kumimoji="1" lang="ja-JP" altLang="en-US" dirty="0"/>
          </a:p>
        </p:txBody>
      </p:sp>
    </p:spTree>
    <p:extLst>
      <p:ext uri="{BB962C8B-B14F-4D97-AF65-F5344CB8AC3E}">
        <p14:creationId xmlns:p14="http://schemas.microsoft.com/office/powerpoint/2010/main" val="2622592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232212" y="3240741"/>
            <a:ext cx="5850806" cy="934672"/>
          </a:xfrm>
          <a:prstGeom prst="rect">
            <a:avLst/>
          </a:prstGeom>
          <a:solidFill>
            <a:schemeClr val="accent4">
              <a:lumMod val="60000"/>
              <a:lumOff val="40000"/>
            </a:schemeClr>
          </a:solid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角丸四角形 82"/>
          <p:cNvSpPr/>
          <p:nvPr/>
        </p:nvSpPr>
        <p:spPr>
          <a:xfrm>
            <a:off x="253073" y="754042"/>
            <a:ext cx="7684240" cy="351871"/>
          </a:xfrm>
          <a:prstGeom prst="roundRect">
            <a:avLst>
              <a:gd name="adj" fmla="val 7576"/>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defTabSz="325346"/>
            <a:r>
              <a:rPr lang="ja-JP" altLang="en-US" b="1" dirty="0">
                <a:solidFill>
                  <a:prstClr val="black"/>
                </a:solidFill>
                <a:latin typeface="ＭＳ ゴシック" panose="020B0609070205080204" pitchFamily="49" charset="-128"/>
                <a:ea typeface="ＭＳ ゴシック" panose="020B0609070205080204" pitchFamily="49" charset="-128"/>
              </a:rPr>
              <a:t>アレルギー疾患医療拠点病院・連携協力病院（仮）</a:t>
            </a:r>
            <a:r>
              <a:rPr lang="ja-JP" altLang="en-US" dirty="0">
                <a:solidFill>
                  <a:prstClr val="black"/>
                </a:solidFill>
                <a:latin typeface="ＭＳ ゴシック" panose="020B0609070205080204" pitchFamily="49" charset="-128"/>
                <a:ea typeface="ＭＳ ゴシック" panose="020B0609070205080204" pitchFamily="49" charset="-128"/>
              </a:rPr>
              <a:t>基本連係図</a:t>
            </a:r>
          </a:p>
        </p:txBody>
      </p:sp>
      <p:sp>
        <p:nvSpPr>
          <p:cNvPr id="115" name="角丸四角形 114"/>
          <p:cNvSpPr/>
          <p:nvPr/>
        </p:nvSpPr>
        <p:spPr>
          <a:xfrm>
            <a:off x="2437796" y="1459528"/>
            <a:ext cx="5450893" cy="377173"/>
          </a:xfrm>
          <a:prstGeom prst="roundRect">
            <a:avLst/>
          </a:prstGeom>
          <a:noFill/>
          <a:ln w="38100" cmpd="dbl">
            <a:solidFill>
              <a:schemeClr val="tx1"/>
            </a:solidFill>
            <a:prstDash val="solid"/>
          </a:ln>
        </p:spPr>
        <p:style>
          <a:lnRef idx="2">
            <a:schemeClr val="accent6"/>
          </a:lnRef>
          <a:fillRef idx="1">
            <a:schemeClr val="lt1"/>
          </a:fillRef>
          <a:effectRef idx="0">
            <a:schemeClr val="accent6"/>
          </a:effectRef>
          <a:fontRef idx="minor">
            <a:schemeClr val="dk1"/>
          </a:fontRef>
        </p:style>
        <p:txBody>
          <a:bodyPr vert="horz" rtlCol="0" anchor="ctr"/>
          <a:lstStyle/>
          <a:p>
            <a:pPr algn="ctr" defTabSz="325346"/>
            <a:r>
              <a:rPr lang="ja-JP" altLang="en-US" sz="1898" b="1" dirty="0">
                <a:solidFill>
                  <a:prstClr val="black"/>
                </a:solidFill>
                <a:latin typeface="游ゴシック" panose="020B0400000000000000" pitchFamily="50" charset="-128"/>
                <a:ea typeface="游ゴシック" panose="020B0400000000000000" pitchFamily="50" charset="-128"/>
              </a:rPr>
              <a:t>拠点病院</a:t>
            </a:r>
            <a:r>
              <a:rPr lang="ja-JP" altLang="en-US" sz="1898" dirty="0">
                <a:solidFill>
                  <a:prstClr val="black"/>
                </a:solidFill>
                <a:latin typeface="游ゴシック" panose="020B0400000000000000" pitchFamily="50" charset="-128"/>
                <a:ea typeface="游ゴシック" panose="020B0400000000000000" pitchFamily="50" charset="-128"/>
              </a:rPr>
              <a:t>（４病院）</a:t>
            </a:r>
          </a:p>
        </p:txBody>
      </p:sp>
      <p:sp>
        <p:nvSpPr>
          <p:cNvPr id="133" name="角丸四角形 132"/>
          <p:cNvSpPr/>
          <p:nvPr/>
        </p:nvSpPr>
        <p:spPr>
          <a:xfrm>
            <a:off x="2475362" y="5598857"/>
            <a:ext cx="5450893" cy="366647"/>
          </a:xfrm>
          <a:prstGeom prst="roundRect">
            <a:avLst/>
          </a:prstGeom>
          <a:noFill/>
          <a:ln w="6350">
            <a:solidFill>
              <a:schemeClr val="tx1"/>
            </a:solidFill>
            <a:prstDash val="solid"/>
          </a:ln>
        </p:spPr>
        <p:style>
          <a:lnRef idx="2">
            <a:schemeClr val="accent6"/>
          </a:lnRef>
          <a:fillRef idx="1">
            <a:schemeClr val="lt1"/>
          </a:fillRef>
          <a:effectRef idx="0">
            <a:schemeClr val="accent6"/>
          </a:effectRef>
          <a:fontRef idx="minor">
            <a:schemeClr val="dk1"/>
          </a:fontRef>
        </p:style>
        <p:txBody>
          <a:bodyPr vert="horz" rtlCol="0" anchor="ctr" anchorCtr="0"/>
          <a:lstStyle/>
          <a:p>
            <a:pPr algn="ctr" defTabSz="325346"/>
            <a:r>
              <a:rPr lang="ja-JP" altLang="en-US" sz="1281" dirty="0">
                <a:solidFill>
                  <a:prstClr val="black"/>
                </a:solidFill>
                <a:latin typeface="游ゴシック" panose="020B0400000000000000" pitchFamily="50" charset="-128"/>
                <a:ea typeface="游ゴシック" panose="020B0400000000000000" pitchFamily="50" charset="-128"/>
              </a:rPr>
              <a:t>かかりつけ医（病院・診療所）、施設内診療所など</a:t>
            </a:r>
          </a:p>
        </p:txBody>
      </p:sp>
      <p:grpSp>
        <p:nvGrpSpPr>
          <p:cNvPr id="12" name="グループ化 11"/>
          <p:cNvGrpSpPr/>
          <p:nvPr/>
        </p:nvGrpSpPr>
        <p:grpSpPr>
          <a:xfrm>
            <a:off x="8056043" y="3989416"/>
            <a:ext cx="1492690" cy="2231935"/>
            <a:chOff x="8232425" y="3496234"/>
            <a:chExt cx="1573066" cy="2352116"/>
          </a:xfrm>
        </p:grpSpPr>
        <p:sp>
          <p:nvSpPr>
            <p:cNvPr id="131" name="角丸四角形 130"/>
            <p:cNvSpPr/>
            <p:nvPr/>
          </p:nvSpPr>
          <p:spPr>
            <a:xfrm>
              <a:off x="8232425" y="3496234"/>
              <a:ext cx="1573066" cy="2352116"/>
            </a:xfrm>
            <a:prstGeom prst="roundRect">
              <a:avLst>
                <a:gd name="adj" fmla="val 0"/>
              </a:avLst>
            </a:prstGeom>
            <a:noFill/>
            <a:ln>
              <a:noFill/>
              <a:prstDash val="dash"/>
            </a:ln>
          </p:spPr>
          <p:style>
            <a:lnRef idx="2">
              <a:schemeClr val="accent6"/>
            </a:lnRef>
            <a:fillRef idx="1">
              <a:schemeClr val="lt1"/>
            </a:fillRef>
            <a:effectRef idx="0">
              <a:schemeClr val="accent6"/>
            </a:effectRef>
            <a:fontRef idx="minor">
              <a:schemeClr val="dk1"/>
            </a:fontRef>
          </p:style>
          <p:txBody>
            <a:bodyPr vert="horz" rtlCol="0" anchor="t"/>
            <a:lstStyle/>
            <a:p>
              <a:pPr defTabSz="325346">
                <a:lnSpc>
                  <a:spcPct val="200000"/>
                </a:lnSpc>
              </a:pPr>
              <a:r>
                <a:rPr lang="ja-JP" altLang="en-US" sz="1139" dirty="0">
                  <a:solidFill>
                    <a:prstClr val="black"/>
                  </a:solidFill>
                  <a:latin typeface="ＭＳ 明朝" panose="02020609040205080304" pitchFamily="17" charset="-128"/>
                  <a:ea typeface="ＭＳ 明朝" panose="02020609040205080304" pitchFamily="17" charset="-128"/>
                </a:rPr>
                <a:t>凡例（協力診療科）</a:t>
              </a:r>
              <a:endParaRPr lang="en-US" altLang="ja-JP" sz="1139" dirty="0">
                <a:solidFill>
                  <a:prstClr val="black"/>
                </a:solidFill>
                <a:latin typeface="ＭＳ 明朝" panose="02020609040205080304" pitchFamily="17" charset="-128"/>
                <a:ea typeface="ＭＳ 明朝" panose="02020609040205080304" pitchFamily="17" charset="-128"/>
              </a:endParaRPr>
            </a:p>
            <a:p>
              <a:pPr indent="424799" defTabSz="325346">
                <a:lnSpc>
                  <a:spcPct val="200000"/>
                </a:lnSpc>
              </a:pPr>
              <a:r>
                <a:rPr lang="ja-JP" altLang="en-US" sz="1139" dirty="0">
                  <a:solidFill>
                    <a:prstClr val="black"/>
                  </a:solidFill>
                  <a:latin typeface="ＭＳ 明朝" panose="02020609040205080304" pitchFamily="17" charset="-128"/>
                  <a:ea typeface="ＭＳ 明朝" panose="02020609040205080304" pitchFamily="17" charset="-128"/>
                </a:rPr>
                <a:t>内科系</a:t>
              </a:r>
              <a:endParaRPr lang="en-US" altLang="ja-JP" sz="1139" dirty="0">
                <a:solidFill>
                  <a:prstClr val="black"/>
                </a:solidFill>
                <a:latin typeface="ＭＳ 明朝" panose="02020609040205080304" pitchFamily="17" charset="-128"/>
                <a:ea typeface="ＭＳ 明朝" panose="02020609040205080304" pitchFamily="17" charset="-128"/>
              </a:endParaRPr>
            </a:p>
            <a:p>
              <a:pPr indent="424799" defTabSz="325346">
                <a:lnSpc>
                  <a:spcPct val="200000"/>
                </a:lnSpc>
              </a:pPr>
              <a:r>
                <a:rPr lang="ja-JP" altLang="en-US" sz="1139" dirty="0">
                  <a:solidFill>
                    <a:prstClr val="black"/>
                  </a:solidFill>
                  <a:latin typeface="ＭＳ 明朝" panose="02020609040205080304" pitchFamily="17" charset="-128"/>
                  <a:ea typeface="ＭＳ 明朝" panose="02020609040205080304" pitchFamily="17" charset="-128"/>
                </a:rPr>
                <a:t>小児科系</a:t>
              </a:r>
              <a:endParaRPr lang="en-US" altLang="ja-JP" sz="1139" dirty="0">
                <a:solidFill>
                  <a:prstClr val="black"/>
                </a:solidFill>
                <a:latin typeface="ＭＳ 明朝" panose="02020609040205080304" pitchFamily="17" charset="-128"/>
                <a:ea typeface="ＭＳ 明朝" panose="02020609040205080304" pitchFamily="17" charset="-128"/>
              </a:endParaRPr>
            </a:p>
            <a:p>
              <a:pPr indent="424799" defTabSz="325346">
                <a:lnSpc>
                  <a:spcPct val="200000"/>
                </a:lnSpc>
              </a:pPr>
              <a:r>
                <a:rPr lang="ja-JP" altLang="en-US" sz="1139" dirty="0">
                  <a:solidFill>
                    <a:prstClr val="black"/>
                  </a:solidFill>
                  <a:latin typeface="ＭＳ 明朝" panose="02020609040205080304" pitchFamily="17" charset="-128"/>
                  <a:ea typeface="ＭＳ 明朝" panose="02020609040205080304" pitchFamily="17" charset="-128"/>
                </a:rPr>
                <a:t>耳鼻咽喉科系</a:t>
              </a:r>
              <a:endParaRPr lang="en-US" altLang="ja-JP" sz="1139" dirty="0">
                <a:solidFill>
                  <a:prstClr val="black"/>
                </a:solidFill>
                <a:latin typeface="ＭＳ 明朝" panose="02020609040205080304" pitchFamily="17" charset="-128"/>
                <a:ea typeface="ＭＳ 明朝" panose="02020609040205080304" pitchFamily="17" charset="-128"/>
              </a:endParaRPr>
            </a:p>
            <a:p>
              <a:pPr indent="424799" defTabSz="325346">
                <a:lnSpc>
                  <a:spcPct val="200000"/>
                </a:lnSpc>
              </a:pPr>
              <a:r>
                <a:rPr lang="ja-JP" altLang="en-US" sz="1139" dirty="0">
                  <a:solidFill>
                    <a:prstClr val="black"/>
                  </a:solidFill>
                  <a:latin typeface="ＭＳ 明朝" panose="02020609040205080304" pitchFamily="17" charset="-128"/>
                  <a:ea typeface="ＭＳ 明朝" panose="02020609040205080304" pitchFamily="17" charset="-128"/>
                </a:rPr>
                <a:t>皮膚科系</a:t>
              </a:r>
              <a:endParaRPr lang="en-US" altLang="ja-JP" sz="1139" dirty="0">
                <a:solidFill>
                  <a:prstClr val="black"/>
                </a:solidFill>
                <a:latin typeface="ＭＳ 明朝" panose="02020609040205080304" pitchFamily="17" charset="-128"/>
                <a:ea typeface="ＭＳ 明朝" panose="02020609040205080304" pitchFamily="17" charset="-128"/>
              </a:endParaRPr>
            </a:p>
            <a:p>
              <a:pPr indent="424799" defTabSz="325346">
                <a:lnSpc>
                  <a:spcPct val="200000"/>
                </a:lnSpc>
              </a:pPr>
              <a:r>
                <a:rPr lang="ja-JP" altLang="en-US" sz="1139" dirty="0">
                  <a:solidFill>
                    <a:prstClr val="black"/>
                  </a:solidFill>
                  <a:latin typeface="ＭＳ 明朝" panose="02020609040205080304" pitchFamily="17" charset="-128"/>
                  <a:ea typeface="ＭＳ 明朝" panose="02020609040205080304" pitchFamily="17" charset="-128"/>
                </a:rPr>
                <a:t>眼科系</a:t>
              </a:r>
              <a:endParaRPr lang="en-US" altLang="ja-JP" sz="1139" dirty="0">
                <a:solidFill>
                  <a:prstClr val="black"/>
                </a:solidFill>
                <a:latin typeface="ＭＳ 明朝" panose="02020609040205080304" pitchFamily="17" charset="-128"/>
                <a:ea typeface="ＭＳ 明朝" panose="02020609040205080304" pitchFamily="17" charset="-128"/>
              </a:endParaRPr>
            </a:p>
          </p:txBody>
        </p:sp>
        <p:sp>
          <p:nvSpPr>
            <p:cNvPr id="255" name="星 6 254"/>
            <p:cNvSpPr/>
            <p:nvPr/>
          </p:nvSpPr>
          <p:spPr>
            <a:xfrm>
              <a:off x="8438109" y="4006785"/>
              <a:ext cx="249671" cy="302763"/>
            </a:xfrm>
            <a:prstGeom prst="star6">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内</a:t>
              </a:r>
            </a:p>
          </p:txBody>
        </p:sp>
        <p:sp>
          <p:nvSpPr>
            <p:cNvPr id="256" name="二等辺三角形 255"/>
            <p:cNvSpPr/>
            <p:nvPr/>
          </p:nvSpPr>
          <p:spPr>
            <a:xfrm>
              <a:off x="8401924" y="4412938"/>
              <a:ext cx="322039" cy="217673"/>
            </a:xfrm>
            <a:prstGeom prst="triangle">
              <a:avLst/>
            </a:prstGeom>
            <a:solidFill>
              <a:srgbClr val="FF99CC"/>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小</a:t>
              </a:r>
            </a:p>
          </p:txBody>
        </p:sp>
        <p:sp>
          <p:nvSpPr>
            <p:cNvPr id="260" name="ひし形 259"/>
            <p:cNvSpPr/>
            <p:nvPr/>
          </p:nvSpPr>
          <p:spPr>
            <a:xfrm>
              <a:off x="8421824" y="4763903"/>
              <a:ext cx="282237" cy="241418"/>
            </a:xfrm>
            <a:prstGeom prst="diamond">
              <a:avLst/>
            </a:prstGeom>
            <a:solidFill>
              <a:srgbClr val="92D05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耳</a:t>
              </a:r>
            </a:p>
          </p:txBody>
        </p:sp>
        <p:sp>
          <p:nvSpPr>
            <p:cNvPr id="262" name="楕円 261"/>
            <p:cNvSpPr/>
            <p:nvPr/>
          </p:nvSpPr>
          <p:spPr>
            <a:xfrm>
              <a:off x="8454389" y="5116746"/>
              <a:ext cx="217106" cy="207776"/>
            </a:xfrm>
            <a:prstGeom prst="ellipse">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皮</a:t>
              </a:r>
            </a:p>
          </p:txBody>
        </p:sp>
        <p:sp>
          <p:nvSpPr>
            <p:cNvPr id="7" name="星 8 6"/>
            <p:cNvSpPr/>
            <p:nvPr/>
          </p:nvSpPr>
          <p:spPr>
            <a:xfrm>
              <a:off x="8402499" y="5458484"/>
              <a:ext cx="301562" cy="255904"/>
            </a:xfrm>
            <a:prstGeom prst="star8">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眼</a:t>
              </a:r>
            </a:p>
          </p:txBody>
        </p:sp>
      </p:grpSp>
      <p:grpSp>
        <p:nvGrpSpPr>
          <p:cNvPr id="5" name="グループ化 4"/>
          <p:cNvGrpSpPr/>
          <p:nvPr/>
        </p:nvGrpSpPr>
        <p:grpSpPr>
          <a:xfrm>
            <a:off x="2596441" y="1944156"/>
            <a:ext cx="1217066" cy="1248809"/>
            <a:chOff x="2585131" y="2038667"/>
            <a:chExt cx="1217066" cy="1248809"/>
          </a:xfrm>
        </p:grpSpPr>
        <p:sp>
          <p:nvSpPr>
            <p:cNvPr id="114" name="上下矢印 113"/>
            <p:cNvSpPr/>
            <p:nvPr/>
          </p:nvSpPr>
          <p:spPr>
            <a:xfrm>
              <a:off x="2585131" y="2038667"/>
              <a:ext cx="1217066" cy="1248809"/>
            </a:xfrm>
            <a:prstGeom prst="upDownArrow">
              <a:avLst>
                <a:gd name="adj1" fmla="val 61312"/>
                <a:gd name="adj2" fmla="val 23945"/>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Calibri" panose="020F0502020204030204"/>
                <a:ea typeface="游ゴシック" panose="020B0400000000000000" pitchFamily="50" charset="-128"/>
              </a:endParaRPr>
            </a:p>
          </p:txBody>
        </p:sp>
        <p:sp>
          <p:nvSpPr>
            <p:cNvPr id="116" name="角丸四角形 115"/>
            <p:cNvSpPr/>
            <p:nvPr/>
          </p:nvSpPr>
          <p:spPr>
            <a:xfrm>
              <a:off x="3078597" y="2126653"/>
              <a:ext cx="263387" cy="1125495"/>
            </a:xfrm>
            <a:prstGeom prst="roundRect">
              <a:avLst>
                <a:gd name="adj" fmla="val 7576"/>
              </a:avLst>
            </a:prstGeom>
            <a:no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defTabSz="325346"/>
              <a:r>
                <a:rPr lang="ja-JP" altLang="en-US" sz="1400" b="1" dirty="0">
                  <a:solidFill>
                    <a:prstClr val="black"/>
                  </a:solidFill>
                  <a:latin typeface="游ゴシック" panose="020B0400000000000000" pitchFamily="50" charset="-128"/>
                  <a:ea typeface="游ゴシック" panose="020B0400000000000000" pitchFamily="50" charset="-128"/>
                </a:rPr>
                <a:t>連携／協力</a:t>
              </a:r>
              <a:endParaRPr lang="ja-JP" altLang="en-US" sz="1400" dirty="0">
                <a:solidFill>
                  <a:prstClr val="black"/>
                </a:solidFill>
                <a:latin typeface="游ゴシック" panose="020B0400000000000000" pitchFamily="50" charset="-128"/>
                <a:ea typeface="游ゴシック" panose="020B0400000000000000" pitchFamily="50" charset="-128"/>
              </a:endParaRPr>
            </a:p>
          </p:txBody>
        </p:sp>
      </p:grpSp>
      <p:grpSp>
        <p:nvGrpSpPr>
          <p:cNvPr id="2" name="グループ化 1"/>
          <p:cNvGrpSpPr/>
          <p:nvPr/>
        </p:nvGrpSpPr>
        <p:grpSpPr>
          <a:xfrm>
            <a:off x="2334318" y="3335292"/>
            <a:ext cx="1751947" cy="643804"/>
            <a:chOff x="2334318" y="3335292"/>
            <a:chExt cx="1751947" cy="643804"/>
          </a:xfrm>
        </p:grpSpPr>
        <p:sp>
          <p:nvSpPr>
            <p:cNvPr id="122" name="角丸四角形 121"/>
            <p:cNvSpPr/>
            <p:nvPr/>
          </p:nvSpPr>
          <p:spPr>
            <a:xfrm>
              <a:off x="2334318" y="3335292"/>
              <a:ext cx="1751947" cy="64380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vert="horz" rtlCol="0" anchor="t" anchorCtr="0"/>
            <a:lstStyle/>
            <a:p>
              <a:pPr algn="ctr" defTabSz="325346"/>
              <a:endParaRPr lang="ja-JP" altLang="en-US" sz="996" b="1" dirty="0">
                <a:solidFill>
                  <a:prstClr val="black"/>
                </a:solidFill>
                <a:latin typeface="游ゴシック" panose="020B0400000000000000" pitchFamily="50" charset="-128"/>
                <a:ea typeface="游ゴシック" panose="020B0400000000000000" pitchFamily="50" charset="-128"/>
              </a:endParaRPr>
            </a:p>
          </p:txBody>
        </p:sp>
        <p:sp>
          <p:nvSpPr>
            <p:cNvPr id="129" name="角丸四角形 128"/>
            <p:cNvSpPr/>
            <p:nvPr/>
          </p:nvSpPr>
          <p:spPr>
            <a:xfrm>
              <a:off x="2451680" y="3479761"/>
              <a:ext cx="1537450" cy="317485"/>
            </a:xfrm>
            <a:prstGeom prst="roundRect">
              <a:avLst/>
            </a:prstGeom>
            <a:noFill/>
            <a:ln>
              <a:noFill/>
              <a:prstDash val="dash"/>
            </a:ln>
          </p:spPr>
          <p:style>
            <a:lnRef idx="2">
              <a:schemeClr val="accent6"/>
            </a:lnRef>
            <a:fillRef idx="1">
              <a:schemeClr val="lt1"/>
            </a:fillRef>
            <a:effectRef idx="0">
              <a:schemeClr val="accent6"/>
            </a:effectRef>
            <a:fontRef idx="minor">
              <a:schemeClr val="dk1"/>
            </a:fontRef>
          </p:style>
          <p:txBody>
            <a:bodyPr vert="horz" rtlCol="0" anchor="t" anchorCtr="0"/>
            <a:lstStyle/>
            <a:p>
              <a:pPr algn="ctr" defTabSz="325346"/>
              <a:r>
                <a:rPr lang="ja-JP" altLang="en-US" sz="1518" b="1" dirty="0">
                  <a:solidFill>
                    <a:prstClr val="black"/>
                  </a:solidFill>
                  <a:latin typeface="游ゴシック" panose="020B0400000000000000" pitchFamily="50" charset="-128"/>
                  <a:ea typeface="游ゴシック" panose="020B0400000000000000" pitchFamily="50" charset="-128"/>
                </a:rPr>
                <a:t>連携協力</a:t>
              </a:r>
              <a:r>
                <a:rPr lang="ja-JP" altLang="en-US" sz="1518" b="1" dirty="0" smtClean="0">
                  <a:solidFill>
                    <a:prstClr val="black"/>
                  </a:solidFill>
                  <a:latin typeface="游ゴシック" panose="020B0400000000000000" pitchFamily="50" charset="-128"/>
                  <a:ea typeface="游ゴシック" panose="020B0400000000000000" pitchFamily="50" charset="-128"/>
                </a:rPr>
                <a:t>病院</a:t>
              </a:r>
              <a:endParaRPr lang="ja-JP" altLang="en-US" sz="1328" b="1" dirty="0">
                <a:solidFill>
                  <a:prstClr val="black"/>
                </a:solidFill>
                <a:latin typeface="游ゴシック" panose="020B0400000000000000" pitchFamily="50" charset="-128"/>
                <a:ea typeface="游ゴシック" panose="020B0400000000000000" pitchFamily="50" charset="-128"/>
              </a:endParaRPr>
            </a:p>
          </p:txBody>
        </p:sp>
      </p:grpSp>
      <p:grpSp>
        <p:nvGrpSpPr>
          <p:cNvPr id="10" name="グループ化 9"/>
          <p:cNvGrpSpPr/>
          <p:nvPr/>
        </p:nvGrpSpPr>
        <p:grpSpPr>
          <a:xfrm>
            <a:off x="4472272" y="4207857"/>
            <a:ext cx="1217066" cy="1236481"/>
            <a:chOff x="4446387" y="4249794"/>
            <a:chExt cx="1282600" cy="1303061"/>
          </a:xfrm>
        </p:grpSpPr>
        <p:sp>
          <p:nvSpPr>
            <p:cNvPr id="134" name="上下矢印 133"/>
            <p:cNvSpPr/>
            <p:nvPr/>
          </p:nvSpPr>
          <p:spPr>
            <a:xfrm>
              <a:off x="4446387" y="4249794"/>
              <a:ext cx="1282600" cy="1303061"/>
            </a:xfrm>
            <a:prstGeom prst="upDownArrow">
              <a:avLst>
                <a:gd name="adj1" fmla="val 56291"/>
                <a:gd name="adj2" fmla="val 21205"/>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Calibri" panose="020F0502020204030204"/>
                <a:ea typeface="游ゴシック" panose="020B0400000000000000" pitchFamily="50" charset="-128"/>
              </a:endParaRPr>
            </a:p>
          </p:txBody>
        </p:sp>
        <p:sp>
          <p:nvSpPr>
            <p:cNvPr id="135" name="角丸四角形 134"/>
            <p:cNvSpPr/>
            <p:nvPr/>
          </p:nvSpPr>
          <p:spPr>
            <a:xfrm>
              <a:off x="4979769" y="4338929"/>
              <a:ext cx="204465" cy="1174456"/>
            </a:xfrm>
            <a:prstGeom prst="roundRect">
              <a:avLst>
                <a:gd name="adj" fmla="val 7576"/>
              </a:avLst>
            </a:prstGeom>
            <a:no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defTabSz="325346"/>
              <a:r>
                <a:rPr lang="ja-JP" altLang="en-US" sz="1328" b="1" dirty="0">
                  <a:solidFill>
                    <a:prstClr val="black"/>
                  </a:solidFill>
                  <a:latin typeface="游明朝" panose="02020400000000000000" pitchFamily="18" charset="-128"/>
                  <a:ea typeface="游明朝" panose="02020400000000000000" pitchFamily="18" charset="-128"/>
                </a:rPr>
                <a:t>紹介・逆紹介</a:t>
              </a:r>
              <a:endParaRPr lang="ja-JP" altLang="en-US" sz="1328" dirty="0">
                <a:solidFill>
                  <a:prstClr val="black"/>
                </a:solidFill>
                <a:latin typeface="游明朝" panose="02020400000000000000" pitchFamily="18" charset="-128"/>
                <a:ea typeface="游明朝" panose="02020400000000000000" pitchFamily="18" charset="-128"/>
              </a:endParaRPr>
            </a:p>
          </p:txBody>
        </p:sp>
      </p:grpSp>
      <p:cxnSp>
        <p:nvCxnSpPr>
          <p:cNvPr id="4" name="直線矢印コネクタ 3"/>
          <p:cNvCxnSpPr>
            <a:endCxn id="6" idx="3"/>
          </p:cNvCxnSpPr>
          <p:nvPr/>
        </p:nvCxnSpPr>
        <p:spPr>
          <a:xfrm flipH="1">
            <a:off x="8083018" y="3391019"/>
            <a:ext cx="645350" cy="317058"/>
          </a:xfrm>
          <a:prstGeom prst="straightConnector1">
            <a:avLst/>
          </a:prstGeom>
          <a:ln w="41275">
            <a:tailEnd type="triangle" w="lg" len="med"/>
          </a:ln>
        </p:spPr>
        <p:style>
          <a:lnRef idx="1">
            <a:schemeClr val="dk1"/>
          </a:lnRef>
          <a:fillRef idx="0">
            <a:schemeClr val="dk1"/>
          </a:fillRef>
          <a:effectRef idx="0">
            <a:schemeClr val="dk1"/>
          </a:effectRef>
          <a:fontRef idx="minor">
            <a:schemeClr val="tx1"/>
          </a:fontRef>
        </p:style>
      </p:cxnSp>
      <p:grpSp>
        <p:nvGrpSpPr>
          <p:cNvPr id="13" name="グループ化 12"/>
          <p:cNvGrpSpPr/>
          <p:nvPr/>
        </p:nvGrpSpPr>
        <p:grpSpPr>
          <a:xfrm>
            <a:off x="508572" y="2038667"/>
            <a:ext cx="1568541" cy="3447119"/>
            <a:chOff x="508850" y="2484297"/>
            <a:chExt cx="1568541" cy="3447119"/>
          </a:xfrm>
        </p:grpSpPr>
        <p:sp>
          <p:nvSpPr>
            <p:cNvPr id="57" name="角丸四角形 56"/>
            <p:cNvSpPr/>
            <p:nvPr/>
          </p:nvSpPr>
          <p:spPr>
            <a:xfrm>
              <a:off x="508850" y="2484297"/>
              <a:ext cx="1568541" cy="3447119"/>
            </a:xfrm>
            <a:prstGeom prst="roundRect">
              <a:avLst>
                <a:gd name="adj" fmla="val 0"/>
              </a:avLst>
            </a:prstGeom>
            <a:noFill/>
            <a:ln w="57150" cmpd="dbl">
              <a:solidFill>
                <a:schemeClr val="tx1"/>
              </a:solidFill>
              <a:prstDash val="solid"/>
            </a:ln>
          </p:spPr>
          <p:style>
            <a:lnRef idx="2">
              <a:schemeClr val="accent6"/>
            </a:lnRef>
            <a:fillRef idx="1">
              <a:schemeClr val="lt1"/>
            </a:fillRef>
            <a:effectRef idx="0">
              <a:schemeClr val="accent6"/>
            </a:effectRef>
            <a:fontRef idx="minor">
              <a:schemeClr val="dk1"/>
            </a:fontRef>
          </p:style>
          <p:txBody>
            <a:bodyPr vert="horz" wrap="square" rtlCol="0" anchor="t" anchorCtr="0">
              <a:noAutofit/>
            </a:bodyPr>
            <a:lstStyle/>
            <a:p>
              <a:pPr defTabSz="325346"/>
              <a:endParaRPr lang="en-US" altLang="ja-JP" sz="1139" dirty="0">
                <a:solidFill>
                  <a:prstClr val="black"/>
                </a:solidFill>
                <a:latin typeface="游ゴシック" panose="020B0400000000000000" pitchFamily="50" charset="-128"/>
                <a:ea typeface="游ゴシック" panose="020B0400000000000000" pitchFamily="50" charset="-128"/>
              </a:endParaRPr>
            </a:p>
            <a:p>
              <a:pPr defTabSz="325346"/>
              <a:r>
                <a:rPr lang="ja-JP" altLang="en-US" sz="1328" dirty="0">
                  <a:solidFill>
                    <a:prstClr val="black"/>
                  </a:solidFill>
                  <a:latin typeface="游ゴシック" panose="020B0400000000000000" pitchFamily="50" charset="-128"/>
                  <a:ea typeface="游ゴシック" panose="020B0400000000000000" pitchFamily="50" charset="-128"/>
                </a:rPr>
                <a:t>「連係協力病院の指定」に</a:t>
              </a:r>
              <a:r>
                <a:rPr lang="ja-JP" altLang="en-US" sz="1328" dirty="0">
                  <a:solidFill>
                    <a:prstClr val="black"/>
                  </a:solidFill>
                  <a:latin typeface="游ゴシック" panose="020B0400000000000000" pitchFamily="50" charset="-128"/>
                </a:rPr>
                <a:t>よって、拠点病院（４病院）間において治療</a:t>
              </a:r>
              <a:r>
                <a:rPr lang="ja-JP" altLang="en-US" sz="1328" dirty="0">
                  <a:solidFill>
                    <a:prstClr val="black"/>
                  </a:solidFill>
                  <a:latin typeface="游ゴシック" panose="020B0400000000000000" pitchFamily="50" charset="-128"/>
                  <a:ea typeface="游ゴシック" panose="020B0400000000000000" pitchFamily="50" charset="-128"/>
                </a:rPr>
                <a:t>方法・症例等の「収集」「検討」「共有」を</a:t>
              </a:r>
              <a:r>
                <a:rPr lang="ja-JP" altLang="en-US" sz="1328" dirty="0">
                  <a:solidFill>
                    <a:prstClr val="black"/>
                  </a:solidFill>
                  <a:latin typeface="游ゴシック" panose="020B0400000000000000" pitchFamily="50" charset="-128"/>
                </a:rPr>
                <a:t>図る</a:t>
              </a:r>
              <a:endParaRPr lang="ja-JP" altLang="en-US" sz="1328" b="1" dirty="0">
                <a:solidFill>
                  <a:prstClr val="black"/>
                </a:solidFill>
                <a:latin typeface="游ゴシック" panose="020B0400000000000000" pitchFamily="50" charset="-128"/>
                <a:ea typeface="游ゴシック" panose="020B0400000000000000" pitchFamily="50" charset="-128"/>
              </a:endParaRPr>
            </a:p>
          </p:txBody>
        </p:sp>
        <p:sp>
          <p:nvSpPr>
            <p:cNvPr id="55" name="角丸四角形 54"/>
            <p:cNvSpPr/>
            <p:nvPr/>
          </p:nvSpPr>
          <p:spPr>
            <a:xfrm>
              <a:off x="639851" y="4556460"/>
              <a:ext cx="1324754" cy="1175931"/>
            </a:xfrm>
            <a:prstGeom prst="roundRect">
              <a:avLst>
                <a:gd name="adj" fmla="val 0"/>
              </a:avLst>
            </a:prstGeom>
            <a:noFill/>
            <a:ln w="12700" cmpd="dbl">
              <a:solidFill>
                <a:schemeClr val="tx1"/>
              </a:solidFill>
              <a:prstDash val="solid"/>
            </a:ln>
          </p:spPr>
          <p:style>
            <a:lnRef idx="2">
              <a:schemeClr val="accent6"/>
            </a:lnRef>
            <a:fillRef idx="1">
              <a:schemeClr val="lt1"/>
            </a:fillRef>
            <a:effectRef idx="0">
              <a:schemeClr val="accent6"/>
            </a:effectRef>
            <a:fontRef idx="minor">
              <a:schemeClr val="dk1"/>
            </a:fontRef>
          </p:style>
          <p:txBody>
            <a:bodyPr vert="horz" wrap="square" rtlCol="0" anchor="ctr" anchorCtr="0">
              <a:noAutofit/>
            </a:bodyPr>
            <a:lstStyle/>
            <a:p>
              <a:pPr algn="just" defTabSz="325346"/>
              <a:r>
                <a:rPr lang="ja-JP" altLang="en-US" sz="1234" dirty="0">
                  <a:solidFill>
                    <a:prstClr val="black"/>
                  </a:solidFill>
                  <a:latin typeface="游ゴシック" panose="020B0400000000000000" pitchFamily="50" charset="-128"/>
                  <a:ea typeface="游ゴシック" panose="020B0400000000000000" pitchFamily="50" charset="-128"/>
                </a:rPr>
                <a:t>患者に対し、</a:t>
              </a:r>
              <a:endParaRPr lang="en-US" altLang="ja-JP" sz="1234" dirty="0">
                <a:solidFill>
                  <a:prstClr val="black"/>
                </a:solidFill>
                <a:latin typeface="游ゴシック" panose="020B0400000000000000" pitchFamily="50" charset="-128"/>
                <a:ea typeface="游ゴシック" panose="020B0400000000000000" pitchFamily="50" charset="-128"/>
              </a:endParaRPr>
            </a:p>
            <a:p>
              <a:pPr algn="just" defTabSz="325346"/>
              <a:r>
                <a:rPr lang="ja-JP" altLang="en-US" sz="1234" dirty="0">
                  <a:solidFill>
                    <a:prstClr val="black"/>
                  </a:solidFill>
                  <a:latin typeface="游ゴシック" panose="020B0400000000000000" pitchFamily="50" charset="-128"/>
                  <a:ea typeface="游ゴシック" panose="020B0400000000000000" pitchFamily="50" charset="-128"/>
                </a:rPr>
                <a:t>より効果的・適切な治療や</a:t>
              </a:r>
              <a:endParaRPr lang="en-US" altLang="ja-JP" sz="1234" dirty="0">
                <a:solidFill>
                  <a:prstClr val="black"/>
                </a:solidFill>
                <a:latin typeface="游ゴシック" panose="020B0400000000000000" pitchFamily="50" charset="-128"/>
                <a:ea typeface="游ゴシック" panose="020B0400000000000000" pitchFamily="50" charset="-128"/>
              </a:endParaRPr>
            </a:p>
            <a:p>
              <a:pPr algn="just" defTabSz="325346"/>
              <a:r>
                <a:rPr lang="ja-JP" altLang="en-US" sz="1234" dirty="0">
                  <a:solidFill>
                    <a:prstClr val="black"/>
                  </a:solidFill>
                  <a:latin typeface="游ゴシック" panose="020B0400000000000000" pitchFamily="50" charset="-128"/>
                  <a:ea typeface="游ゴシック" panose="020B0400000000000000" pitchFamily="50" charset="-128"/>
                </a:rPr>
                <a:t>自己管理方法の指導を提供</a:t>
              </a:r>
              <a:endParaRPr lang="ja-JP" altLang="en-US" sz="1234" b="1" dirty="0">
                <a:solidFill>
                  <a:prstClr val="black"/>
                </a:solidFill>
                <a:latin typeface="游ゴシック" panose="020B0400000000000000" pitchFamily="50" charset="-128"/>
                <a:ea typeface="游ゴシック" panose="020B0400000000000000" pitchFamily="50" charset="-128"/>
              </a:endParaRPr>
            </a:p>
          </p:txBody>
        </p:sp>
        <p:sp>
          <p:nvSpPr>
            <p:cNvPr id="56" name="下矢印 55"/>
            <p:cNvSpPr/>
            <p:nvPr/>
          </p:nvSpPr>
          <p:spPr>
            <a:xfrm>
              <a:off x="1064186" y="4299067"/>
              <a:ext cx="354495" cy="180287"/>
            </a:xfrm>
            <a:prstGeom prst="downArrow">
              <a:avLst>
                <a:gd name="adj1" fmla="val 50000"/>
                <a:gd name="adj2" fmla="val 44958"/>
              </a:avLst>
            </a:prstGeom>
            <a:solidFill>
              <a:schemeClr val="tx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81"/>
            </a:p>
          </p:txBody>
        </p:sp>
      </p:grpSp>
      <p:sp>
        <p:nvSpPr>
          <p:cNvPr id="91" name="二等辺三角形 90"/>
          <p:cNvSpPr/>
          <p:nvPr/>
        </p:nvSpPr>
        <p:spPr>
          <a:xfrm>
            <a:off x="3589265" y="3820177"/>
            <a:ext cx="425865" cy="263176"/>
          </a:xfrm>
          <a:prstGeom prst="triangle">
            <a:avLst/>
          </a:prstGeom>
          <a:solidFill>
            <a:srgbClr val="FF99CC"/>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小</a:t>
            </a:r>
          </a:p>
        </p:txBody>
      </p:sp>
      <p:sp>
        <p:nvSpPr>
          <p:cNvPr id="89" name="星 6 88"/>
          <p:cNvSpPr/>
          <p:nvPr/>
        </p:nvSpPr>
        <p:spPr>
          <a:xfrm>
            <a:off x="3250918" y="3809362"/>
            <a:ext cx="330164" cy="366052"/>
          </a:xfrm>
          <a:prstGeom prst="star6">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内</a:t>
            </a:r>
          </a:p>
        </p:txBody>
      </p:sp>
      <p:grpSp>
        <p:nvGrpSpPr>
          <p:cNvPr id="81" name="グループ化 80"/>
          <p:cNvGrpSpPr/>
          <p:nvPr/>
        </p:nvGrpSpPr>
        <p:grpSpPr>
          <a:xfrm>
            <a:off x="2608050" y="4231421"/>
            <a:ext cx="1217066" cy="1236481"/>
            <a:chOff x="4446387" y="4249794"/>
            <a:chExt cx="1282600" cy="1303061"/>
          </a:xfrm>
        </p:grpSpPr>
        <p:sp>
          <p:nvSpPr>
            <p:cNvPr id="82" name="上下矢印 81"/>
            <p:cNvSpPr/>
            <p:nvPr/>
          </p:nvSpPr>
          <p:spPr>
            <a:xfrm>
              <a:off x="4446387" y="4249794"/>
              <a:ext cx="1282600" cy="1303061"/>
            </a:xfrm>
            <a:prstGeom prst="upDownArrow">
              <a:avLst>
                <a:gd name="adj1" fmla="val 56291"/>
                <a:gd name="adj2" fmla="val 21205"/>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Calibri" panose="020F0502020204030204"/>
                <a:ea typeface="游ゴシック" panose="020B0400000000000000" pitchFamily="50" charset="-128"/>
              </a:endParaRPr>
            </a:p>
          </p:txBody>
        </p:sp>
        <p:sp>
          <p:nvSpPr>
            <p:cNvPr id="84" name="角丸四角形 83"/>
            <p:cNvSpPr/>
            <p:nvPr/>
          </p:nvSpPr>
          <p:spPr>
            <a:xfrm>
              <a:off x="4992115" y="4339104"/>
              <a:ext cx="204465" cy="1174456"/>
            </a:xfrm>
            <a:prstGeom prst="roundRect">
              <a:avLst>
                <a:gd name="adj" fmla="val 7576"/>
              </a:avLst>
            </a:prstGeom>
            <a:no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defTabSz="325346"/>
              <a:r>
                <a:rPr lang="ja-JP" altLang="en-US" sz="1328" b="1" dirty="0">
                  <a:solidFill>
                    <a:prstClr val="black"/>
                  </a:solidFill>
                  <a:latin typeface="游明朝" panose="02020400000000000000" pitchFamily="18" charset="-128"/>
                  <a:ea typeface="游明朝" panose="02020400000000000000" pitchFamily="18" charset="-128"/>
                </a:rPr>
                <a:t>紹介・逆紹介</a:t>
              </a:r>
              <a:endParaRPr lang="ja-JP" altLang="en-US" sz="1328" dirty="0">
                <a:solidFill>
                  <a:prstClr val="black"/>
                </a:solidFill>
                <a:latin typeface="游明朝" panose="02020400000000000000" pitchFamily="18" charset="-128"/>
                <a:ea typeface="游明朝" panose="02020400000000000000" pitchFamily="18" charset="-128"/>
              </a:endParaRPr>
            </a:p>
          </p:txBody>
        </p:sp>
      </p:grpSp>
      <p:grpSp>
        <p:nvGrpSpPr>
          <p:cNvPr id="85" name="グループ化 84"/>
          <p:cNvGrpSpPr/>
          <p:nvPr/>
        </p:nvGrpSpPr>
        <p:grpSpPr>
          <a:xfrm>
            <a:off x="6397989" y="4196088"/>
            <a:ext cx="1217066" cy="1236481"/>
            <a:chOff x="4446387" y="4249794"/>
            <a:chExt cx="1282600" cy="1303061"/>
          </a:xfrm>
        </p:grpSpPr>
        <p:sp>
          <p:nvSpPr>
            <p:cNvPr id="86" name="上下矢印 85"/>
            <p:cNvSpPr/>
            <p:nvPr/>
          </p:nvSpPr>
          <p:spPr>
            <a:xfrm>
              <a:off x="4446387" y="4249794"/>
              <a:ext cx="1282600" cy="1303061"/>
            </a:xfrm>
            <a:prstGeom prst="upDownArrow">
              <a:avLst>
                <a:gd name="adj1" fmla="val 56291"/>
                <a:gd name="adj2" fmla="val 21205"/>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Calibri" panose="020F0502020204030204"/>
                <a:ea typeface="游ゴシック" panose="020B0400000000000000" pitchFamily="50" charset="-128"/>
              </a:endParaRPr>
            </a:p>
          </p:txBody>
        </p:sp>
        <p:sp>
          <p:nvSpPr>
            <p:cNvPr id="87" name="角丸四角形 86"/>
            <p:cNvSpPr/>
            <p:nvPr/>
          </p:nvSpPr>
          <p:spPr>
            <a:xfrm>
              <a:off x="4992115" y="4339104"/>
              <a:ext cx="204465" cy="1174456"/>
            </a:xfrm>
            <a:prstGeom prst="roundRect">
              <a:avLst>
                <a:gd name="adj" fmla="val 7576"/>
              </a:avLst>
            </a:prstGeom>
            <a:no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defTabSz="325346"/>
              <a:r>
                <a:rPr lang="ja-JP" altLang="en-US" sz="1328" b="1" dirty="0">
                  <a:solidFill>
                    <a:prstClr val="black"/>
                  </a:solidFill>
                  <a:latin typeface="游明朝" panose="02020400000000000000" pitchFamily="18" charset="-128"/>
                  <a:ea typeface="游明朝" panose="02020400000000000000" pitchFamily="18" charset="-128"/>
                </a:rPr>
                <a:t>紹介・逆紹介</a:t>
              </a:r>
              <a:endParaRPr lang="ja-JP" altLang="en-US" sz="1328" dirty="0">
                <a:solidFill>
                  <a:prstClr val="black"/>
                </a:solidFill>
                <a:latin typeface="游明朝" panose="02020400000000000000" pitchFamily="18" charset="-128"/>
                <a:ea typeface="游明朝" panose="02020400000000000000" pitchFamily="18" charset="-128"/>
              </a:endParaRPr>
            </a:p>
          </p:txBody>
        </p:sp>
      </p:grpSp>
      <p:sp>
        <p:nvSpPr>
          <p:cNvPr id="51" name="角丸四角形 50"/>
          <p:cNvSpPr/>
          <p:nvPr/>
        </p:nvSpPr>
        <p:spPr>
          <a:xfrm>
            <a:off x="8290884" y="1459528"/>
            <a:ext cx="1225586" cy="1931491"/>
          </a:xfrm>
          <a:prstGeom prst="roundRect">
            <a:avLst>
              <a:gd name="adj" fmla="val 0"/>
            </a:avLst>
          </a:prstGeom>
          <a:solidFill>
            <a:srgbClr val="FFFF66"/>
          </a:solidFill>
          <a:ln>
            <a:solidFill>
              <a:schemeClr val="tx1"/>
            </a:solidFill>
            <a:prstDash val="dash"/>
          </a:ln>
        </p:spPr>
        <p:style>
          <a:lnRef idx="2">
            <a:schemeClr val="accent6"/>
          </a:lnRef>
          <a:fillRef idx="1">
            <a:schemeClr val="lt1"/>
          </a:fillRef>
          <a:effectRef idx="0">
            <a:schemeClr val="accent6"/>
          </a:effectRef>
          <a:fontRef idx="minor">
            <a:schemeClr val="dk1"/>
          </a:fontRef>
        </p:style>
        <p:txBody>
          <a:bodyPr vert="horz" wrap="square" rtlCol="0" anchor="ctr" anchorCtr="0">
            <a:spAutoFit/>
          </a:bodyPr>
          <a:lstStyle/>
          <a:p>
            <a:pPr algn="just" defTabSz="325346"/>
            <a:r>
              <a:rPr lang="ja-JP" altLang="en-US" sz="1328" dirty="0">
                <a:solidFill>
                  <a:prstClr val="black"/>
                </a:solidFill>
                <a:latin typeface="+mn-ea"/>
              </a:rPr>
              <a:t>眼科系専門医がいる連携協力病院を選定できなかった場合、</a:t>
            </a:r>
            <a:r>
              <a:rPr lang="ja-JP" altLang="en-US" sz="1328" b="1" dirty="0">
                <a:solidFill>
                  <a:prstClr val="black"/>
                </a:solidFill>
                <a:latin typeface="+mn-ea"/>
              </a:rPr>
              <a:t>眼科系専門医のいる「診療所」を選定していくことも検討</a:t>
            </a:r>
          </a:p>
        </p:txBody>
      </p:sp>
      <p:sp>
        <p:nvSpPr>
          <p:cNvPr id="3" name="スライド番号プレースホルダー 2"/>
          <p:cNvSpPr>
            <a:spLocks noGrp="1"/>
          </p:cNvSpPr>
          <p:nvPr>
            <p:ph type="sldNum" sz="quarter" idx="12"/>
          </p:nvPr>
        </p:nvSpPr>
        <p:spPr/>
        <p:txBody>
          <a:bodyPr/>
          <a:lstStyle/>
          <a:p>
            <a:fld id="{2809BC9B-57E5-4A95-9F73-870B18D54A5D}" type="slidenum">
              <a:rPr kumimoji="1" lang="ja-JP" altLang="en-US" smtClean="0"/>
              <a:pPr/>
              <a:t>6</a:t>
            </a:fld>
            <a:endParaRPr kumimoji="1" lang="ja-JP" altLang="en-US" dirty="0"/>
          </a:p>
        </p:txBody>
      </p:sp>
      <p:grpSp>
        <p:nvGrpSpPr>
          <p:cNvPr id="60" name="グループ化 59"/>
          <p:cNvGrpSpPr/>
          <p:nvPr/>
        </p:nvGrpSpPr>
        <p:grpSpPr>
          <a:xfrm>
            <a:off x="4307766" y="3321674"/>
            <a:ext cx="1751947" cy="643804"/>
            <a:chOff x="2334318" y="3335292"/>
            <a:chExt cx="1751947" cy="643804"/>
          </a:xfrm>
        </p:grpSpPr>
        <p:sp>
          <p:nvSpPr>
            <p:cNvPr id="61" name="角丸四角形 60"/>
            <p:cNvSpPr/>
            <p:nvPr/>
          </p:nvSpPr>
          <p:spPr>
            <a:xfrm>
              <a:off x="2334318" y="3335292"/>
              <a:ext cx="1751947" cy="64380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vert="horz" rtlCol="0" anchor="t" anchorCtr="0"/>
            <a:lstStyle/>
            <a:p>
              <a:pPr algn="ctr" defTabSz="325346"/>
              <a:endParaRPr lang="ja-JP" altLang="en-US" sz="996" b="1" dirty="0">
                <a:solidFill>
                  <a:prstClr val="black"/>
                </a:solidFill>
                <a:latin typeface="游ゴシック" panose="020B0400000000000000" pitchFamily="50" charset="-128"/>
                <a:ea typeface="游ゴシック" panose="020B0400000000000000" pitchFamily="50" charset="-128"/>
              </a:endParaRPr>
            </a:p>
          </p:txBody>
        </p:sp>
        <p:sp>
          <p:nvSpPr>
            <p:cNvPr id="63" name="角丸四角形 62"/>
            <p:cNvSpPr/>
            <p:nvPr/>
          </p:nvSpPr>
          <p:spPr>
            <a:xfrm>
              <a:off x="2451680" y="3479761"/>
              <a:ext cx="1537450" cy="317485"/>
            </a:xfrm>
            <a:prstGeom prst="roundRect">
              <a:avLst/>
            </a:prstGeom>
            <a:noFill/>
            <a:ln>
              <a:noFill/>
              <a:prstDash val="dash"/>
            </a:ln>
          </p:spPr>
          <p:style>
            <a:lnRef idx="2">
              <a:schemeClr val="accent6"/>
            </a:lnRef>
            <a:fillRef idx="1">
              <a:schemeClr val="lt1"/>
            </a:fillRef>
            <a:effectRef idx="0">
              <a:schemeClr val="accent6"/>
            </a:effectRef>
            <a:fontRef idx="minor">
              <a:schemeClr val="dk1"/>
            </a:fontRef>
          </p:style>
          <p:txBody>
            <a:bodyPr vert="horz" rtlCol="0" anchor="t" anchorCtr="0"/>
            <a:lstStyle/>
            <a:p>
              <a:pPr algn="ctr" defTabSz="325346"/>
              <a:r>
                <a:rPr lang="ja-JP" altLang="en-US" sz="1518" b="1" dirty="0">
                  <a:solidFill>
                    <a:prstClr val="black"/>
                  </a:solidFill>
                  <a:latin typeface="游ゴシック" panose="020B0400000000000000" pitchFamily="50" charset="-128"/>
                  <a:ea typeface="游ゴシック" panose="020B0400000000000000" pitchFamily="50" charset="-128"/>
                </a:rPr>
                <a:t>連携協力</a:t>
              </a:r>
              <a:r>
                <a:rPr lang="ja-JP" altLang="en-US" sz="1518" b="1" dirty="0" smtClean="0">
                  <a:solidFill>
                    <a:prstClr val="black"/>
                  </a:solidFill>
                  <a:latin typeface="游ゴシック" panose="020B0400000000000000" pitchFamily="50" charset="-128"/>
                  <a:ea typeface="游ゴシック" panose="020B0400000000000000" pitchFamily="50" charset="-128"/>
                </a:rPr>
                <a:t>病院</a:t>
              </a:r>
              <a:endParaRPr lang="ja-JP" altLang="en-US" sz="1328" b="1" dirty="0">
                <a:solidFill>
                  <a:prstClr val="black"/>
                </a:solidFill>
                <a:latin typeface="游ゴシック" panose="020B0400000000000000" pitchFamily="50" charset="-128"/>
                <a:ea typeface="游ゴシック" panose="020B0400000000000000" pitchFamily="50" charset="-128"/>
              </a:endParaRPr>
            </a:p>
          </p:txBody>
        </p:sp>
      </p:grpSp>
      <p:grpSp>
        <p:nvGrpSpPr>
          <p:cNvPr id="65" name="グループ化 64"/>
          <p:cNvGrpSpPr/>
          <p:nvPr/>
        </p:nvGrpSpPr>
        <p:grpSpPr>
          <a:xfrm>
            <a:off x="6233877" y="3307297"/>
            <a:ext cx="1751947" cy="643804"/>
            <a:chOff x="2334318" y="3335292"/>
            <a:chExt cx="1751947" cy="643804"/>
          </a:xfrm>
        </p:grpSpPr>
        <p:sp>
          <p:nvSpPr>
            <p:cNvPr id="67" name="角丸四角形 66"/>
            <p:cNvSpPr/>
            <p:nvPr/>
          </p:nvSpPr>
          <p:spPr>
            <a:xfrm>
              <a:off x="2334318" y="3335292"/>
              <a:ext cx="1751947" cy="64380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vert="horz" rtlCol="0" anchor="t" anchorCtr="0"/>
            <a:lstStyle/>
            <a:p>
              <a:pPr algn="ctr" defTabSz="325346"/>
              <a:endParaRPr lang="ja-JP" altLang="en-US" sz="996" b="1" dirty="0">
                <a:solidFill>
                  <a:prstClr val="black"/>
                </a:solidFill>
                <a:latin typeface="游ゴシック" panose="020B0400000000000000" pitchFamily="50" charset="-128"/>
                <a:ea typeface="游ゴシック" panose="020B0400000000000000" pitchFamily="50" charset="-128"/>
              </a:endParaRPr>
            </a:p>
          </p:txBody>
        </p:sp>
        <p:sp>
          <p:nvSpPr>
            <p:cNvPr id="70" name="角丸四角形 69"/>
            <p:cNvSpPr/>
            <p:nvPr/>
          </p:nvSpPr>
          <p:spPr>
            <a:xfrm>
              <a:off x="2451680" y="3479761"/>
              <a:ext cx="1537450" cy="317485"/>
            </a:xfrm>
            <a:prstGeom prst="roundRect">
              <a:avLst/>
            </a:prstGeom>
            <a:noFill/>
            <a:ln>
              <a:noFill/>
              <a:prstDash val="dash"/>
            </a:ln>
          </p:spPr>
          <p:style>
            <a:lnRef idx="2">
              <a:schemeClr val="accent6"/>
            </a:lnRef>
            <a:fillRef idx="1">
              <a:schemeClr val="lt1"/>
            </a:fillRef>
            <a:effectRef idx="0">
              <a:schemeClr val="accent6"/>
            </a:effectRef>
            <a:fontRef idx="minor">
              <a:schemeClr val="dk1"/>
            </a:fontRef>
          </p:style>
          <p:txBody>
            <a:bodyPr vert="horz" rtlCol="0" anchor="t" anchorCtr="0"/>
            <a:lstStyle/>
            <a:p>
              <a:pPr algn="ctr" defTabSz="325346"/>
              <a:r>
                <a:rPr lang="ja-JP" altLang="en-US" sz="1518" b="1" dirty="0">
                  <a:solidFill>
                    <a:prstClr val="black"/>
                  </a:solidFill>
                  <a:latin typeface="游ゴシック" panose="020B0400000000000000" pitchFamily="50" charset="-128"/>
                  <a:ea typeface="游ゴシック" panose="020B0400000000000000" pitchFamily="50" charset="-128"/>
                </a:rPr>
                <a:t>連携協力</a:t>
              </a:r>
              <a:r>
                <a:rPr lang="ja-JP" altLang="en-US" sz="1518" b="1" dirty="0" smtClean="0">
                  <a:solidFill>
                    <a:prstClr val="black"/>
                  </a:solidFill>
                  <a:latin typeface="游ゴシック" panose="020B0400000000000000" pitchFamily="50" charset="-128"/>
                  <a:ea typeface="游ゴシック" panose="020B0400000000000000" pitchFamily="50" charset="-128"/>
                </a:rPr>
                <a:t>病院</a:t>
              </a:r>
              <a:endParaRPr lang="ja-JP" altLang="en-US" sz="1328" b="1" dirty="0">
                <a:solidFill>
                  <a:prstClr val="black"/>
                </a:solidFill>
                <a:latin typeface="游ゴシック" panose="020B0400000000000000" pitchFamily="50" charset="-128"/>
                <a:ea typeface="游ゴシック" panose="020B0400000000000000" pitchFamily="50" charset="-128"/>
              </a:endParaRPr>
            </a:p>
          </p:txBody>
        </p:sp>
      </p:grpSp>
      <p:sp>
        <p:nvSpPr>
          <p:cNvPr id="90" name="楕円 89"/>
          <p:cNvSpPr/>
          <p:nvPr/>
        </p:nvSpPr>
        <p:spPr>
          <a:xfrm>
            <a:off x="5675034" y="3832917"/>
            <a:ext cx="287101" cy="251210"/>
          </a:xfrm>
          <a:prstGeom prst="ellipse">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皮</a:t>
            </a:r>
          </a:p>
        </p:txBody>
      </p:sp>
      <p:sp>
        <p:nvSpPr>
          <p:cNvPr id="92" name="ひし形 91"/>
          <p:cNvSpPr/>
          <p:nvPr/>
        </p:nvSpPr>
        <p:spPr>
          <a:xfrm>
            <a:off x="5255293" y="3806953"/>
            <a:ext cx="373230" cy="291884"/>
          </a:xfrm>
          <a:prstGeom prst="diamond">
            <a:avLst/>
          </a:prstGeom>
          <a:solidFill>
            <a:srgbClr val="92D05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耳</a:t>
            </a:r>
          </a:p>
        </p:txBody>
      </p:sp>
      <p:grpSp>
        <p:nvGrpSpPr>
          <p:cNvPr id="71" name="グループ化 70"/>
          <p:cNvGrpSpPr/>
          <p:nvPr/>
        </p:nvGrpSpPr>
        <p:grpSpPr>
          <a:xfrm>
            <a:off x="6428468" y="1932313"/>
            <a:ext cx="1217066" cy="1248809"/>
            <a:chOff x="2585131" y="2038667"/>
            <a:chExt cx="1217066" cy="1248809"/>
          </a:xfrm>
        </p:grpSpPr>
        <p:sp>
          <p:nvSpPr>
            <p:cNvPr id="72" name="上下矢印 71"/>
            <p:cNvSpPr/>
            <p:nvPr/>
          </p:nvSpPr>
          <p:spPr>
            <a:xfrm>
              <a:off x="2585131" y="2038667"/>
              <a:ext cx="1217066" cy="1248809"/>
            </a:xfrm>
            <a:prstGeom prst="upDownArrow">
              <a:avLst>
                <a:gd name="adj1" fmla="val 61312"/>
                <a:gd name="adj2" fmla="val 23945"/>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Calibri" panose="020F0502020204030204"/>
                <a:ea typeface="游ゴシック" panose="020B0400000000000000" pitchFamily="50" charset="-128"/>
              </a:endParaRPr>
            </a:p>
          </p:txBody>
        </p:sp>
        <p:sp>
          <p:nvSpPr>
            <p:cNvPr id="73" name="角丸四角形 72"/>
            <p:cNvSpPr/>
            <p:nvPr/>
          </p:nvSpPr>
          <p:spPr>
            <a:xfrm>
              <a:off x="3078597" y="2126653"/>
              <a:ext cx="263387" cy="1125495"/>
            </a:xfrm>
            <a:prstGeom prst="roundRect">
              <a:avLst>
                <a:gd name="adj" fmla="val 7576"/>
              </a:avLst>
            </a:prstGeom>
            <a:no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defTabSz="325346"/>
              <a:r>
                <a:rPr lang="ja-JP" altLang="en-US" sz="1400" b="1" dirty="0">
                  <a:solidFill>
                    <a:prstClr val="black"/>
                  </a:solidFill>
                  <a:latin typeface="游ゴシック" panose="020B0400000000000000" pitchFamily="50" charset="-128"/>
                  <a:ea typeface="游ゴシック" panose="020B0400000000000000" pitchFamily="50" charset="-128"/>
                </a:rPr>
                <a:t>連携／協力</a:t>
              </a:r>
              <a:endParaRPr lang="ja-JP" altLang="en-US" sz="1400" dirty="0">
                <a:solidFill>
                  <a:prstClr val="black"/>
                </a:solidFill>
                <a:latin typeface="游ゴシック" panose="020B0400000000000000" pitchFamily="50" charset="-128"/>
                <a:ea typeface="游ゴシック" panose="020B0400000000000000" pitchFamily="50" charset="-128"/>
              </a:endParaRPr>
            </a:p>
          </p:txBody>
        </p:sp>
      </p:grpSp>
      <p:sp>
        <p:nvSpPr>
          <p:cNvPr id="64" name="星 8 63"/>
          <p:cNvSpPr/>
          <p:nvPr/>
        </p:nvSpPr>
        <p:spPr>
          <a:xfrm>
            <a:off x="7579309" y="3803246"/>
            <a:ext cx="357272" cy="346799"/>
          </a:xfrm>
          <a:prstGeom prst="star8">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r>
              <a:rPr lang="ja-JP" altLang="en-US" sz="996" b="1" dirty="0">
                <a:solidFill>
                  <a:prstClr val="black"/>
                </a:solidFill>
                <a:latin typeface="Calibri" panose="020F0502020204030204"/>
                <a:ea typeface="游ゴシック" panose="020B0400000000000000" pitchFamily="50" charset="-128"/>
              </a:rPr>
              <a:t>眼</a:t>
            </a:r>
          </a:p>
        </p:txBody>
      </p:sp>
      <p:grpSp>
        <p:nvGrpSpPr>
          <p:cNvPr id="48" name="グループ化 47"/>
          <p:cNvGrpSpPr/>
          <p:nvPr/>
        </p:nvGrpSpPr>
        <p:grpSpPr>
          <a:xfrm>
            <a:off x="4545391" y="1913961"/>
            <a:ext cx="1217066" cy="1248809"/>
            <a:chOff x="2585131" y="2038667"/>
            <a:chExt cx="1217066" cy="1248809"/>
          </a:xfrm>
        </p:grpSpPr>
        <p:sp>
          <p:nvSpPr>
            <p:cNvPr id="49" name="上下矢印 48"/>
            <p:cNvSpPr/>
            <p:nvPr/>
          </p:nvSpPr>
          <p:spPr>
            <a:xfrm>
              <a:off x="2585131" y="2038667"/>
              <a:ext cx="1217066" cy="1248809"/>
            </a:xfrm>
            <a:prstGeom prst="upDownArrow">
              <a:avLst>
                <a:gd name="adj1" fmla="val 61312"/>
                <a:gd name="adj2" fmla="val 23945"/>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Calibri" panose="020F0502020204030204"/>
                <a:ea typeface="游ゴシック" panose="020B0400000000000000" pitchFamily="50" charset="-128"/>
              </a:endParaRPr>
            </a:p>
          </p:txBody>
        </p:sp>
        <p:sp>
          <p:nvSpPr>
            <p:cNvPr id="50" name="角丸四角形 49"/>
            <p:cNvSpPr/>
            <p:nvPr/>
          </p:nvSpPr>
          <p:spPr>
            <a:xfrm>
              <a:off x="3078597" y="2126653"/>
              <a:ext cx="263387" cy="1125495"/>
            </a:xfrm>
            <a:prstGeom prst="roundRect">
              <a:avLst>
                <a:gd name="adj" fmla="val 7576"/>
              </a:avLst>
            </a:prstGeom>
            <a:no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defTabSz="325346"/>
              <a:r>
                <a:rPr lang="ja-JP" altLang="en-US" sz="1400" b="1" dirty="0">
                  <a:solidFill>
                    <a:prstClr val="black"/>
                  </a:solidFill>
                  <a:latin typeface="游ゴシック" panose="020B0400000000000000" pitchFamily="50" charset="-128"/>
                  <a:ea typeface="游ゴシック" panose="020B0400000000000000" pitchFamily="50" charset="-128"/>
                </a:rPr>
                <a:t>連携／協力</a:t>
              </a:r>
              <a:endParaRPr lang="ja-JP" altLang="en-US" sz="1400" dirty="0">
                <a:solidFill>
                  <a:prstClr val="black"/>
                </a:solidFill>
                <a:latin typeface="游ゴシック" panose="020B0400000000000000" pitchFamily="50" charset="-128"/>
                <a:ea typeface="游ゴシック" panose="020B0400000000000000" pitchFamily="50" charset="-128"/>
              </a:endParaRPr>
            </a:p>
          </p:txBody>
        </p:sp>
      </p:grpSp>
    </p:spTree>
    <p:extLst>
      <p:ext uri="{BB962C8B-B14F-4D97-AF65-F5344CB8AC3E}">
        <p14:creationId xmlns:p14="http://schemas.microsoft.com/office/powerpoint/2010/main" val="400424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084407" y="3404111"/>
            <a:ext cx="5013030" cy="1909149"/>
          </a:xfrm>
          <a:prstGeom prst="roundRect">
            <a:avLst>
              <a:gd name="adj" fmla="val 9754"/>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8"/>
          </a:p>
        </p:txBody>
      </p:sp>
      <p:sp>
        <p:nvSpPr>
          <p:cNvPr id="2" name="正方形/長方形 1"/>
          <p:cNvSpPr/>
          <p:nvPr/>
        </p:nvSpPr>
        <p:spPr>
          <a:xfrm>
            <a:off x="2185671" y="1712046"/>
            <a:ext cx="4165072" cy="1264376"/>
          </a:xfrm>
          <a:prstGeom prst="rect">
            <a:avLst/>
          </a:prstGeom>
          <a:solidFill>
            <a:srgbClr val="FFFF6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dirty="0">
              <a:solidFill>
                <a:prstClr val="black"/>
              </a:solidFill>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2185667" y="3698926"/>
            <a:ext cx="6257570" cy="12545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2185667" y="5672638"/>
            <a:ext cx="6257570" cy="440220"/>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1281" dirty="0">
                <a:solidFill>
                  <a:prstClr val="black"/>
                </a:solidFill>
                <a:latin typeface="ＭＳ ゴシック" panose="020B0609070205080204" pitchFamily="49" charset="-128"/>
                <a:ea typeface="ＭＳ ゴシック" panose="020B0609070205080204" pitchFamily="49" charset="-128"/>
              </a:rPr>
              <a:t>研修施設未認定施設（病院、診療所）</a:t>
            </a:r>
          </a:p>
        </p:txBody>
      </p:sp>
      <p:sp>
        <p:nvSpPr>
          <p:cNvPr id="8" name="正方形/長方形 7"/>
          <p:cNvSpPr/>
          <p:nvPr/>
        </p:nvSpPr>
        <p:spPr>
          <a:xfrm>
            <a:off x="7041612" y="3701441"/>
            <a:ext cx="1502890" cy="124694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5154870" y="3698931"/>
            <a:ext cx="1942571" cy="12533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3168420" y="2350239"/>
            <a:ext cx="2199573" cy="27645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5346"/>
            <a:r>
              <a:rPr lang="ja-JP" altLang="en-US" sz="1200" dirty="0">
                <a:solidFill>
                  <a:prstClr val="black"/>
                </a:solidFill>
                <a:latin typeface="ＭＳ ゴシック" panose="020B0609070205080204" pitchFamily="49" charset="-128"/>
                <a:ea typeface="ＭＳ ゴシック" panose="020B0609070205080204" pitchFamily="49" charset="-128"/>
              </a:rPr>
              <a:t>（うち府拠点病院　４機関）</a:t>
            </a:r>
          </a:p>
        </p:txBody>
      </p:sp>
      <p:sp>
        <p:nvSpPr>
          <p:cNvPr id="13" name="正方形/長方形 12"/>
          <p:cNvSpPr/>
          <p:nvPr/>
        </p:nvSpPr>
        <p:spPr>
          <a:xfrm>
            <a:off x="2692520" y="3840696"/>
            <a:ext cx="2021752" cy="233174"/>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r>
              <a:rPr lang="ja-JP" altLang="en-US" sz="1328" b="1" dirty="0">
                <a:solidFill>
                  <a:prstClr val="black"/>
                </a:solidFill>
                <a:latin typeface="ＭＳ ゴシック" panose="020B0609070205080204" pitchFamily="49" charset="-128"/>
                <a:ea typeface="ＭＳ ゴシック" panose="020B0609070205080204" pitchFamily="49" charset="-128"/>
              </a:rPr>
              <a:t>①基幹施設</a:t>
            </a:r>
            <a:r>
              <a:rPr lang="en-US" altLang="ja-JP" sz="1328" dirty="0">
                <a:solidFill>
                  <a:prstClr val="black"/>
                </a:solidFill>
                <a:latin typeface="ＭＳ ゴシック" panose="020B0609070205080204" pitchFamily="49" charset="-128"/>
                <a:ea typeface="ＭＳ ゴシック" panose="020B0609070205080204" pitchFamily="49" charset="-128"/>
              </a:rPr>
              <a:t>〔</a:t>
            </a:r>
            <a:r>
              <a:rPr lang="ja-JP" altLang="en-US" sz="1328" dirty="0">
                <a:solidFill>
                  <a:prstClr val="black"/>
                </a:solidFill>
                <a:latin typeface="ＭＳ ゴシック" panose="020B0609070205080204" pitchFamily="49" charset="-128"/>
                <a:ea typeface="ＭＳ ゴシック" panose="020B0609070205080204" pitchFamily="49" charset="-128"/>
              </a:rPr>
              <a:t>病院</a:t>
            </a:r>
            <a:r>
              <a:rPr lang="en-US" altLang="ja-JP" sz="1328" dirty="0">
                <a:solidFill>
                  <a:prstClr val="black"/>
                </a:solidFill>
                <a:latin typeface="ＭＳ ゴシック" panose="020B0609070205080204" pitchFamily="49" charset="-128"/>
                <a:ea typeface="ＭＳ ゴシック" panose="020B0609070205080204" pitchFamily="49" charset="-128"/>
              </a:rPr>
              <a:t>〕</a:t>
            </a:r>
            <a:endParaRPr lang="ja-JP" altLang="en-US" sz="1328" dirty="0">
              <a:solidFill>
                <a:prstClr val="black"/>
              </a:solidFill>
              <a:latin typeface="ＭＳ ゴシック" panose="020B0609070205080204" pitchFamily="49" charset="-128"/>
              <a:ea typeface="ＭＳ ゴシック" panose="020B0609070205080204" pitchFamily="49" charset="-128"/>
            </a:endParaRPr>
          </a:p>
        </p:txBody>
      </p:sp>
      <p:sp>
        <p:nvSpPr>
          <p:cNvPr id="15" name="正方形/長方形 14"/>
          <p:cNvSpPr/>
          <p:nvPr/>
        </p:nvSpPr>
        <p:spPr>
          <a:xfrm>
            <a:off x="7234844" y="3805955"/>
            <a:ext cx="1208393" cy="330508"/>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r>
              <a:rPr lang="ja-JP" altLang="en-US" sz="1139" b="1" dirty="0">
                <a:solidFill>
                  <a:prstClr val="black"/>
                </a:solidFill>
                <a:latin typeface="ＭＳ ゴシック" panose="020B0609070205080204" pitchFamily="49" charset="-128"/>
                <a:ea typeface="ＭＳ ゴシック" panose="020B0609070205080204" pitchFamily="49" charset="-128"/>
              </a:rPr>
              <a:t>③特別連携施設</a:t>
            </a:r>
            <a:endParaRPr lang="en-US" altLang="ja-JP" sz="1139" b="1" dirty="0">
              <a:solidFill>
                <a:prstClr val="black"/>
              </a:solidFill>
              <a:latin typeface="ＭＳ ゴシック" panose="020B0609070205080204" pitchFamily="49" charset="-128"/>
              <a:ea typeface="ＭＳ ゴシック" panose="020B0609070205080204" pitchFamily="49" charset="-128"/>
            </a:endParaRPr>
          </a:p>
          <a:p>
            <a:pPr algn="ctr" defTabSz="325346"/>
            <a:r>
              <a:rPr lang="en-US" altLang="ja-JP" sz="854" dirty="0">
                <a:solidFill>
                  <a:prstClr val="black"/>
                </a:solidFill>
                <a:latin typeface="ＭＳ ゴシック" panose="020B0609070205080204" pitchFamily="49" charset="-128"/>
                <a:ea typeface="ＭＳ ゴシック" panose="020B0609070205080204" pitchFamily="49" charset="-128"/>
              </a:rPr>
              <a:t>〔</a:t>
            </a:r>
            <a:r>
              <a:rPr lang="ja-JP" altLang="en-US" sz="854" dirty="0">
                <a:solidFill>
                  <a:prstClr val="black"/>
                </a:solidFill>
                <a:latin typeface="ＭＳ ゴシック" panose="020B0609070205080204" pitchFamily="49" charset="-128"/>
                <a:ea typeface="ＭＳ ゴシック" panose="020B0609070205080204" pitchFamily="49" charset="-128"/>
              </a:rPr>
              <a:t>診療所</a:t>
            </a:r>
            <a:r>
              <a:rPr lang="en-US" altLang="ja-JP" sz="854" dirty="0">
                <a:solidFill>
                  <a:prstClr val="black"/>
                </a:solidFill>
                <a:latin typeface="ＭＳ ゴシック" panose="020B0609070205080204" pitchFamily="49" charset="-128"/>
                <a:ea typeface="ＭＳ ゴシック" panose="020B0609070205080204" pitchFamily="49" charset="-128"/>
              </a:rPr>
              <a:t>〕</a:t>
            </a:r>
            <a:endParaRPr lang="ja-JP" altLang="en-US" sz="854" dirty="0">
              <a:solidFill>
                <a:prstClr val="black"/>
              </a:solidFill>
              <a:latin typeface="ＭＳ ゴシック" panose="020B0609070205080204" pitchFamily="49" charset="-128"/>
              <a:ea typeface="ＭＳ ゴシック" panose="020B0609070205080204" pitchFamily="49" charset="-128"/>
            </a:endParaRPr>
          </a:p>
        </p:txBody>
      </p:sp>
      <p:sp>
        <p:nvSpPr>
          <p:cNvPr id="17" name="下矢印 16"/>
          <p:cNvSpPr/>
          <p:nvPr/>
        </p:nvSpPr>
        <p:spPr>
          <a:xfrm>
            <a:off x="3335002" y="3079672"/>
            <a:ext cx="334949" cy="478179"/>
          </a:xfrm>
          <a:prstGeom prst="down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3538255" y="3054699"/>
            <a:ext cx="1358938" cy="339732"/>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5346"/>
            <a:r>
              <a:rPr lang="ja-JP" altLang="en-US" sz="996" b="1" dirty="0">
                <a:solidFill>
                  <a:prstClr val="black"/>
                </a:solidFill>
                <a:latin typeface="ＭＳ ゴシック" panose="020B0609070205080204" pitchFamily="49" charset="-128"/>
                <a:ea typeface="ＭＳ ゴシック" panose="020B0609070205080204" pitchFamily="49" charset="-128"/>
              </a:rPr>
              <a:t>申請（資格の維持）</a:t>
            </a:r>
            <a:r>
              <a:rPr lang="en-US" altLang="ja-JP" sz="996" b="1" dirty="0">
                <a:solidFill>
                  <a:prstClr val="black"/>
                </a:solidFill>
                <a:latin typeface="ＭＳ ゴシック" panose="020B0609070205080204" pitchFamily="49" charset="-128"/>
                <a:ea typeface="ＭＳ ゴシック" panose="020B0609070205080204" pitchFamily="49" charset="-128"/>
              </a:rPr>
              <a:t>※</a:t>
            </a:r>
            <a:r>
              <a:rPr lang="ja-JP" altLang="en-US" sz="996" b="1" dirty="0">
                <a:solidFill>
                  <a:prstClr val="black"/>
                </a:solidFill>
                <a:latin typeface="ＭＳ ゴシック" panose="020B0609070205080204" pitchFamily="49" charset="-128"/>
                <a:ea typeface="ＭＳ ゴシック" panose="020B0609070205080204" pitchFamily="49" charset="-128"/>
              </a:rPr>
              <a:t>学会推奨</a:t>
            </a:r>
            <a:endParaRPr lang="ja-JP" altLang="en-US" sz="996" dirty="0">
              <a:solidFill>
                <a:prstClr val="black"/>
              </a:solidFill>
              <a:latin typeface="ＭＳ ゴシック" panose="020B0609070205080204" pitchFamily="49" charset="-128"/>
              <a:ea typeface="ＭＳ ゴシック" panose="020B0609070205080204" pitchFamily="49" charset="-128"/>
            </a:endParaRPr>
          </a:p>
        </p:txBody>
      </p:sp>
      <p:sp>
        <p:nvSpPr>
          <p:cNvPr id="23" name="正方形/長方形 22"/>
          <p:cNvSpPr/>
          <p:nvPr/>
        </p:nvSpPr>
        <p:spPr>
          <a:xfrm>
            <a:off x="5926436" y="3092818"/>
            <a:ext cx="552477" cy="339732"/>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5346"/>
            <a:r>
              <a:rPr lang="ja-JP" altLang="en-US" sz="996" b="1" dirty="0">
                <a:solidFill>
                  <a:prstClr val="black"/>
                </a:solidFill>
                <a:latin typeface="ＭＳ ゴシック" panose="020B0609070205080204" pitchFamily="49" charset="-128"/>
                <a:ea typeface="ＭＳ ゴシック" panose="020B0609070205080204" pitchFamily="49" charset="-128"/>
              </a:rPr>
              <a:t>申請</a:t>
            </a:r>
            <a:endParaRPr lang="ja-JP" altLang="en-US" sz="996" dirty="0">
              <a:solidFill>
                <a:prstClr val="black"/>
              </a:solidFill>
              <a:latin typeface="ＭＳ ゴシック" panose="020B0609070205080204" pitchFamily="49" charset="-128"/>
              <a:ea typeface="ＭＳ ゴシック" panose="020B0609070205080204" pitchFamily="49" charset="-128"/>
            </a:endParaRPr>
          </a:p>
        </p:txBody>
      </p:sp>
      <p:sp>
        <p:nvSpPr>
          <p:cNvPr id="25" name="上矢印 24"/>
          <p:cNvSpPr/>
          <p:nvPr/>
        </p:nvSpPr>
        <p:spPr>
          <a:xfrm>
            <a:off x="3334995" y="5087288"/>
            <a:ext cx="368445" cy="55041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ＭＳ ゴシック" panose="020B0609070205080204" pitchFamily="49" charset="-128"/>
              <a:ea typeface="ＭＳ ゴシック" panose="020B0609070205080204" pitchFamily="49" charset="-128"/>
            </a:endParaRPr>
          </a:p>
        </p:txBody>
      </p:sp>
      <p:sp>
        <p:nvSpPr>
          <p:cNvPr id="26" name="正方形/長方形 25"/>
          <p:cNvSpPr/>
          <p:nvPr/>
        </p:nvSpPr>
        <p:spPr>
          <a:xfrm>
            <a:off x="3538255" y="5361736"/>
            <a:ext cx="1028600" cy="27274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5346"/>
            <a:r>
              <a:rPr lang="ja-JP" altLang="en-US" sz="996" b="1" dirty="0">
                <a:solidFill>
                  <a:prstClr val="black"/>
                </a:solidFill>
                <a:latin typeface="ＭＳ ゴシック" panose="020B0609070205080204" pitchFamily="49" charset="-128"/>
                <a:ea typeface="ＭＳ ゴシック" panose="020B0609070205080204" pitchFamily="49" charset="-128"/>
              </a:rPr>
              <a:t>申請（新規）</a:t>
            </a:r>
            <a:endParaRPr lang="ja-JP" altLang="en-US" sz="996" dirty="0">
              <a:solidFill>
                <a:prstClr val="black"/>
              </a:solidFill>
              <a:latin typeface="ＭＳ ゴシック" panose="020B0609070205080204" pitchFamily="49" charset="-128"/>
              <a:ea typeface="ＭＳ ゴシック" panose="020B0609070205080204" pitchFamily="49" charset="-128"/>
            </a:endParaRPr>
          </a:p>
        </p:txBody>
      </p:sp>
      <p:sp>
        <p:nvSpPr>
          <p:cNvPr id="27" name="上矢印 26"/>
          <p:cNvSpPr/>
          <p:nvPr/>
        </p:nvSpPr>
        <p:spPr>
          <a:xfrm>
            <a:off x="5886407" y="5078911"/>
            <a:ext cx="395363" cy="55041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ＭＳ ゴシック" panose="020B0609070205080204" pitchFamily="49" charset="-128"/>
              <a:ea typeface="ＭＳ ゴシック" panose="020B0609070205080204" pitchFamily="49" charset="-128"/>
            </a:endParaRPr>
          </a:p>
        </p:txBody>
      </p:sp>
      <p:sp>
        <p:nvSpPr>
          <p:cNvPr id="28" name="正方形/長方形 27"/>
          <p:cNvSpPr/>
          <p:nvPr/>
        </p:nvSpPr>
        <p:spPr>
          <a:xfrm>
            <a:off x="6106417" y="5361736"/>
            <a:ext cx="955034" cy="27274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5346"/>
            <a:r>
              <a:rPr lang="ja-JP" altLang="en-US" sz="996" b="1" dirty="0">
                <a:solidFill>
                  <a:prstClr val="black"/>
                </a:solidFill>
                <a:latin typeface="ＭＳ ゴシック" panose="020B0609070205080204" pitchFamily="49" charset="-128"/>
                <a:ea typeface="ＭＳ ゴシック" panose="020B0609070205080204" pitchFamily="49" charset="-128"/>
              </a:rPr>
              <a:t>申請（新規）</a:t>
            </a:r>
            <a:endParaRPr lang="ja-JP" altLang="en-US" sz="996" dirty="0">
              <a:solidFill>
                <a:prstClr val="black"/>
              </a:solidFill>
              <a:latin typeface="ＭＳ ゴシック" panose="020B0609070205080204" pitchFamily="49" charset="-128"/>
              <a:ea typeface="ＭＳ ゴシック" panose="020B0609070205080204" pitchFamily="49" charset="-128"/>
            </a:endParaRPr>
          </a:p>
        </p:txBody>
      </p:sp>
      <p:sp>
        <p:nvSpPr>
          <p:cNvPr id="29" name="上矢印 28"/>
          <p:cNvSpPr/>
          <p:nvPr/>
        </p:nvSpPr>
        <p:spPr>
          <a:xfrm>
            <a:off x="7565332" y="5069210"/>
            <a:ext cx="397054" cy="56010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ＭＳ ゴシック" panose="020B0609070205080204" pitchFamily="49" charset="-128"/>
              <a:ea typeface="ＭＳ ゴシック" panose="020B0609070205080204" pitchFamily="49" charset="-128"/>
            </a:endParaRPr>
          </a:p>
        </p:txBody>
      </p:sp>
      <p:sp>
        <p:nvSpPr>
          <p:cNvPr id="30" name="正方形/長方形 29"/>
          <p:cNvSpPr/>
          <p:nvPr/>
        </p:nvSpPr>
        <p:spPr>
          <a:xfrm>
            <a:off x="7821326" y="5318082"/>
            <a:ext cx="959119" cy="27274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5346"/>
            <a:r>
              <a:rPr lang="ja-JP" altLang="en-US" sz="996" b="1" dirty="0">
                <a:solidFill>
                  <a:prstClr val="black"/>
                </a:solidFill>
                <a:latin typeface="ＭＳ ゴシック" panose="020B0609070205080204" pitchFamily="49" charset="-128"/>
                <a:ea typeface="ＭＳ ゴシック" panose="020B0609070205080204" pitchFamily="49" charset="-128"/>
              </a:rPr>
              <a:t>申請（新規）</a:t>
            </a:r>
            <a:endParaRPr lang="ja-JP" altLang="en-US" sz="996" dirty="0">
              <a:solidFill>
                <a:prstClr val="black"/>
              </a:solidFill>
              <a:latin typeface="ＭＳ ゴシック" panose="020B0609070205080204" pitchFamily="49" charset="-128"/>
              <a:ea typeface="ＭＳ ゴシック" panose="020B0609070205080204" pitchFamily="49" charset="-128"/>
            </a:endParaRPr>
          </a:p>
        </p:txBody>
      </p:sp>
      <p:sp>
        <p:nvSpPr>
          <p:cNvPr id="31" name="正方形/長方形 30"/>
          <p:cNvSpPr/>
          <p:nvPr/>
        </p:nvSpPr>
        <p:spPr>
          <a:xfrm>
            <a:off x="1981936" y="633407"/>
            <a:ext cx="5697440" cy="805212"/>
          </a:xfrm>
          <a:prstGeom prst="rect">
            <a:avLst/>
          </a:prstGeom>
          <a:ln>
            <a:no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defTabSz="325346"/>
            <a:r>
              <a:rPr lang="ja-JP" altLang="en-US" sz="2000" b="1" dirty="0">
                <a:solidFill>
                  <a:prstClr val="black"/>
                </a:solidFill>
                <a:latin typeface="ＭＳ ゴシック" panose="020B0609070205080204" pitchFamily="49" charset="-128"/>
                <a:ea typeface="ＭＳ ゴシック" panose="020B0609070205080204" pitchFamily="49" charset="-128"/>
              </a:rPr>
              <a:t>研修施設認定基準変更（日本アレルギー学会）と連携協力病院選定要件（案）相関図</a:t>
            </a:r>
          </a:p>
        </p:txBody>
      </p:sp>
      <p:sp>
        <p:nvSpPr>
          <p:cNvPr id="32" name="正方形/長方形 31"/>
          <p:cNvSpPr/>
          <p:nvPr/>
        </p:nvSpPr>
        <p:spPr>
          <a:xfrm>
            <a:off x="2286932" y="4164630"/>
            <a:ext cx="2750702" cy="432006"/>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5346"/>
            <a:r>
              <a:rPr lang="ja-JP" altLang="en-US" sz="1139" dirty="0">
                <a:solidFill>
                  <a:prstClr val="black"/>
                </a:solidFill>
                <a:latin typeface="ＭＳ ゴシック" panose="020B0609070205080204" pitchFamily="49" charset="-128"/>
                <a:ea typeface="ＭＳ ゴシック" panose="020B0609070205080204" pitchFamily="49" charset="-128"/>
              </a:rPr>
              <a:t>・指導医１名以上在籍（常勤）</a:t>
            </a:r>
            <a:endParaRPr lang="en-US" altLang="ja-JP" sz="1139" dirty="0">
              <a:solidFill>
                <a:prstClr val="black"/>
              </a:solidFill>
              <a:latin typeface="ＭＳ ゴシック" panose="020B0609070205080204" pitchFamily="49" charset="-128"/>
              <a:ea typeface="ＭＳ ゴシック" panose="020B0609070205080204" pitchFamily="49" charset="-128"/>
            </a:endParaRPr>
          </a:p>
          <a:p>
            <a:pPr defTabSz="325346"/>
            <a:r>
              <a:rPr lang="ja-JP" altLang="en-US" sz="1139" dirty="0">
                <a:solidFill>
                  <a:prstClr val="black"/>
                </a:solidFill>
                <a:latin typeface="ＭＳ ゴシック" panose="020B0609070205080204" pitchFamily="49" charset="-128"/>
                <a:ea typeface="ＭＳ ゴシック" panose="020B0609070205080204" pitchFamily="49" charset="-128"/>
              </a:rPr>
              <a:t>・症例（外来含む）が年間</a:t>
            </a:r>
            <a:r>
              <a:rPr lang="en-US" altLang="ja-JP" sz="1139" dirty="0">
                <a:solidFill>
                  <a:prstClr val="black"/>
                </a:solidFill>
                <a:latin typeface="ＭＳ ゴシック" panose="020B0609070205080204" pitchFamily="49" charset="-128"/>
                <a:ea typeface="ＭＳ ゴシック" panose="020B0609070205080204" pitchFamily="49" charset="-128"/>
              </a:rPr>
              <a:t>100</a:t>
            </a:r>
            <a:r>
              <a:rPr lang="ja-JP" altLang="en-US" sz="1139" dirty="0">
                <a:solidFill>
                  <a:prstClr val="black"/>
                </a:solidFill>
                <a:latin typeface="ＭＳ ゴシック" panose="020B0609070205080204" pitchFamily="49" charset="-128"/>
                <a:ea typeface="ＭＳ ゴシック" panose="020B0609070205080204" pitchFamily="49" charset="-128"/>
              </a:rPr>
              <a:t>例以上</a:t>
            </a:r>
          </a:p>
        </p:txBody>
      </p:sp>
      <p:sp>
        <p:nvSpPr>
          <p:cNvPr id="33" name="正方形/長方形 32"/>
          <p:cNvSpPr/>
          <p:nvPr/>
        </p:nvSpPr>
        <p:spPr>
          <a:xfrm>
            <a:off x="5222549" y="4162932"/>
            <a:ext cx="1788199" cy="60298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6651" indent="-66651" defTabSz="325346"/>
            <a:r>
              <a:rPr lang="ja-JP" altLang="en-US" sz="1139" dirty="0">
                <a:solidFill>
                  <a:prstClr val="black"/>
                </a:solidFill>
                <a:latin typeface="ＭＳ ゴシック" panose="020B0609070205080204" pitchFamily="49" charset="-128"/>
                <a:ea typeface="ＭＳ ゴシック" panose="020B0609070205080204" pitchFamily="49" charset="-128"/>
              </a:rPr>
              <a:t>・学会指導医又は専門医１名以上在籍（常勤）</a:t>
            </a:r>
          </a:p>
        </p:txBody>
      </p:sp>
      <p:sp>
        <p:nvSpPr>
          <p:cNvPr id="34" name="正方形/長方形 33"/>
          <p:cNvSpPr/>
          <p:nvPr/>
        </p:nvSpPr>
        <p:spPr>
          <a:xfrm>
            <a:off x="7149654" y="4162936"/>
            <a:ext cx="1314935" cy="52531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6651" indent="-66651" defTabSz="325346"/>
            <a:r>
              <a:rPr lang="ja-JP" altLang="en-US" sz="949" dirty="0">
                <a:solidFill>
                  <a:prstClr val="black"/>
                </a:solidFill>
                <a:latin typeface="ＭＳ ゴシック" panose="020B0609070205080204" pitchFamily="49" charset="-128"/>
                <a:ea typeface="ＭＳ ゴシック" panose="020B0609070205080204" pitchFamily="49" charset="-128"/>
              </a:rPr>
              <a:t>・学会指導医又は専門医１名以上在籍（常勤）</a:t>
            </a:r>
          </a:p>
        </p:txBody>
      </p:sp>
      <p:sp>
        <p:nvSpPr>
          <p:cNvPr id="35" name="正方形/長方形 34"/>
          <p:cNvSpPr/>
          <p:nvPr/>
        </p:nvSpPr>
        <p:spPr>
          <a:xfrm>
            <a:off x="6554479" y="1946994"/>
            <a:ext cx="2905638" cy="780821"/>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marL="66651" indent="-66651" defTabSz="325346"/>
            <a:r>
              <a:rPr lang="ja-JP" altLang="en-US" sz="1139" dirty="0">
                <a:solidFill>
                  <a:prstClr val="black"/>
                </a:solidFill>
                <a:latin typeface="ＭＳ ゴシック" panose="020B0609070205080204" pitchFamily="49" charset="-128"/>
                <a:ea typeface="ＭＳ ゴシック" panose="020B0609070205080204" pitchFamily="49" charset="-128"/>
              </a:rPr>
              <a:t>（教育研修施設の要件）</a:t>
            </a:r>
            <a:endParaRPr lang="en-US" altLang="ja-JP" sz="1139" dirty="0">
              <a:solidFill>
                <a:prstClr val="black"/>
              </a:solidFill>
              <a:latin typeface="ＭＳ ゴシック" panose="020B0609070205080204" pitchFamily="49" charset="-128"/>
              <a:ea typeface="ＭＳ ゴシック" panose="020B0609070205080204" pitchFamily="49" charset="-128"/>
            </a:endParaRPr>
          </a:p>
          <a:p>
            <a:pPr marL="66651" indent="-66651" defTabSz="325346"/>
            <a:r>
              <a:rPr lang="ja-JP" altLang="en-US" sz="1139" dirty="0">
                <a:solidFill>
                  <a:prstClr val="black"/>
                </a:solidFill>
                <a:latin typeface="ＭＳ ゴシック" panose="020B0609070205080204" pitchFamily="49" charset="-128"/>
                <a:ea typeface="ＭＳ ゴシック" panose="020B0609070205080204" pitchFamily="49" charset="-128"/>
              </a:rPr>
              <a:t>・指導医１名以上又は専門医２名以上（非常勤１名含む）が勤務</a:t>
            </a:r>
            <a:endParaRPr lang="en-US" altLang="ja-JP" sz="1139" dirty="0">
              <a:solidFill>
                <a:prstClr val="black"/>
              </a:solidFill>
              <a:latin typeface="ＭＳ ゴシック" panose="020B0609070205080204" pitchFamily="49" charset="-128"/>
              <a:ea typeface="ＭＳ ゴシック" panose="020B0609070205080204" pitchFamily="49" charset="-128"/>
            </a:endParaRPr>
          </a:p>
          <a:p>
            <a:pPr defTabSz="325346"/>
            <a:r>
              <a:rPr lang="ja-JP" altLang="en-US" sz="1139" dirty="0">
                <a:solidFill>
                  <a:prstClr val="black"/>
                </a:solidFill>
                <a:latin typeface="ＭＳ ゴシック" panose="020B0609070205080204" pitchFamily="49" charset="-128"/>
                <a:ea typeface="ＭＳ ゴシック" panose="020B0609070205080204" pitchFamily="49" charset="-128"/>
              </a:rPr>
              <a:t>・症例（外来含む）が年間</a:t>
            </a:r>
            <a:r>
              <a:rPr lang="en-US" altLang="ja-JP" sz="1139" dirty="0">
                <a:solidFill>
                  <a:prstClr val="black"/>
                </a:solidFill>
                <a:latin typeface="ＭＳ ゴシック" panose="020B0609070205080204" pitchFamily="49" charset="-128"/>
                <a:ea typeface="ＭＳ ゴシック" panose="020B0609070205080204" pitchFamily="49" charset="-128"/>
              </a:rPr>
              <a:t>100</a:t>
            </a:r>
            <a:r>
              <a:rPr lang="ja-JP" altLang="en-US" sz="1139" dirty="0">
                <a:solidFill>
                  <a:prstClr val="black"/>
                </a:solidFill>
                <a:latin typeface="ＭＳ ゴシック" panose="020B0609070205080204" pitchFamily="49" charset="-128"/>
                <a:ea typeface="ＭＳ ゴシック" panose="020B0609070205080204" pitchFamily="49" charset="-128"/>
              </a:rPr>
              <a:t>例以上</a:t>
            </a:r>
          </a:p>
        </p:txBody>
      </p:sp>
      <p:sp>
        <p:nvSpPr>
          <p:cNvPr id="36" name="正方形/長方形 35"/>
          <p:cNvSpPr/>
          <p:nvPr/>
        </p:nvSpPr>
        <p:spPr>
          <a:xfrm>
            <a:off x="2684550" y="2118172"/>
            <a:ext cx="3066347" cy="251211"/>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r>
              <a:rPr lang="ja-JP" altLang="en-US" sz="1400" b="1" dirty="0">
                <a:solidFill>
                  <a:prstClr val="black"/>
                </a:solidFill>
                <a:latin typeface="ＭＳ ゴシック" panose="020B0609070205080204" pitchFamily="49" charset="-128"/>
                <a:ea typeface="ＭＳ ゴシック" panose="020B0609070205080204" pitchFamily="49" charset="-128"/>
              </a:rPr>
              <a:t>教育研修施設</a:t>
            </a:r>
            <a:r>
              <a:rPr lang="ja-JP" altLang="en-US" sz="1400" dirty="0">
                <a:solidFill>
                  <a:prstClr val="black"/>
                </a:solidFill>
                <a:latin typeface="ＭＳ ゴシック" panose="020B0609070205080204" pitchFamily="49" charset="-128"/>
                <a:ea typeface="ＭＳ ゴシック" panose="020B0609070205080204" pitchFamily="49" charset="-128"/>
              </a:rPr>
              <a:t>（正・準施設）</a:t>
            </a:r>
            <a:r>
              <a:rPr lang="en-US" altLang="ja-JP" sz="1400" dirty="0">
                <a:solidFill>
                  <a:prstClr val="black"/>
                </a:solidFill>
                <a:latin typeface="ＭＳ ゴシック" panose="020B0609070205080204" pitchFamily="49" charset="-128"/>
                <a:ea typeface="ＭＳ ゴシック" panose="020B0609070205080204" pitchFamily="49" charset="-128"/>
              </a:rPr>
              <a:t>40</a:t>
            </a:r>
            <a:r>
              <a:rPr lang="ja-JP" altLang="en-US" sz="1400" dirty="0">
                <a:solidFill>
                  <a:prstClr val="black"/>
                </a:solidFill>
                <a:latin typeface="ＭＳ ゴシック" panose="020B0609070205080204" pitchFamily="49" charset="-128"/>
                <a:ea typeface="ＭＳ ゴシック" panose="020B0609070205080204" pitchFamily="49" charset="-128"/>
              </a:rPr>
              <a:t>機関</a:t>
            </a:r>
          </a:p>
        </p:txBody>
      </p:sp>
      <p:sp>
        <p:nvSpPr>
          <p:cNvPr id="39" name="下矢印 38"/>
          <p:cNvSpPr/>
          <p:nvPr/>
        </p:nvSpPr>
        <p:spPr>
          <a:xfrm>
            <a:off x="5628574" y="3080254"/>
            <a:ext cx="334949" cy="454574"/>
          </a:xfrm>
          <a:prstGeom prst="down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5346"/>
            <a:endParaRPr lang="ja-JP" altLang="en-US" sz="1281">
              <a:solidFill>
                <a:prstClr val="white"/>
              </a:solidFill>
              <a:latin typeface="ＭＳ ゴシック" panose="020B0609070205080204" pitchFamily="49" charset="-128"/>
              <a:ea typeface="ＭＳ ゴシック" panose="020B0609070205080204" pitchFamily="49" charset="-128"/>
            </a:endParaRPr>
          </a:p>
        </p:txBody>
      </p:sp>
      <p:sp>
        <p:nvSpPr>
          <p:cNvPr id="40" name="正方形/長方形 39"/>
          <p:cNvSpPr/>
          <p:nvPr/>
        </p:nvSpPr>
        <p:spPr>
          <a:xfrm>
            <a:off x="5343437" y="3800904"/>
            <a:ext cx="1718014" cy="305605"/>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25346"/>
            <a:r>
              <a:rPr lang="ja-JP" altLang="en-US" sz="1328" b="1" dirty="0">
                <a:solidFill>
                  <a:prstClr val="black"/>
                </a:solidFill>
                <a:latin typeface="ＭＳ ゴシック" panose="020B0609070205080204" pitchFamily="49" charset="-128"/>
                <a:ea typeface="ＭＳ ゴシック" panose="020B0609070205080204" pitchFamily="49" charset="-128"/>
              </a:rPr>
              <a:t>➁連携施設</a:t>
            </a:r>
            <a:r>
              <a:rPr lang="en-US" altLang="ja-JP" sz="1328" dirty="0">
                <a:solidFill>
                  <a:prstClr val="black"/>
                </a:solidFill>
                <a:latin typeface="ＭＳ ゴシック" panose="020B0609070205080204" pitchFamily="49" charset="-128"/>
                <a:ea typeface="ＭＳ ゴシック" panose="020B0609070205080204" pitchFamily="49" charset="-128"/>
              </a:rPr>
              <a:t>〔</a:t>
            </a:r>
            <a:r>
              <a:rPr lang="ja-JP" altLang="en-US" sz="1328" dirty="0">
                <a:solidFill>
                  <a:prstClr val="black"/>
                </a:solidFill>
                <a:latin typeface="ＭＳ ゴシック" panose="020B0609070205080204" pitchFamily="49" charset="-128"/>
                <a:ea typeface="ＭＳ ゴシック" panose="020B0609070205080204" pitchFamily="49" charset="-128"/>
              </a:rPr>
              <a:t>病院</a:t>
            </a:r>
            <a:r>
              <a:rPr lang="en-US" altLang="ja-JP" sz="1328" dirty="0">
                <a:solidFill>
                  <a:prstClr val="black"/>
                </a:solidFill>
                <a:latin typeface="ＭＳ ゴシック" panose="020B0609070205080204" pitchFamily="49" charset="-128"/>
                <a:ea typeface="ＭＳ ゴシック" panose="020B0609070205080204" pitchFamily="49" charset="-128"/>
              </a:rPr>
              <a:t>〕</a:t>
            </a:r>
            <a:endParaRPr lang="ja-JP" altLang="en-US" sz="1328" dirty="0">
              <a:solidFill>
                <a:prstClr val="black"/>
              </a:solidFill>
              <a:latin typeface="ＭＳ ゴシック" panose="020B0609070205080204" pitchFamily="49" charset="-128"/>
              <a:ea typeface="ＭＳ ゴシック" panose="020B0609070205080204" pitchFamily="49" charset="-128"/>
            </a:endParaRPr>
          </a:p>
        </p:txBody>
      </p:sp>
      <p:sp>
        <p:nvSpPr>
          <p:cNvPr id="38" name="正方形/長方形 37"/>
          <p:cNvSpPr/>
          <p:nvPr/>
        </p:nvSpPr>
        <p:spPr>
          <a:xfrm>
            <a:off x="361533" y="3812443"/>
            <a:ext cx="1620402" cy="893217"/>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marL="66651" indent="-66651" algn="ctr" defTabSz="325346"/>
            <a:r>
              <a:rPr kumimoji="1" lang="ja-JP" altLang="en-US" sz="1139" u="sng" dirty="0">
                <a:latin typeface="ＭＳ ゴシック" panose="020B0609070205080204" pitchFamily="49" charset="-128"/>
                <a:ea typeface="ＭＳ ゴシック" panose="020B0609070205080204" pitchFamily="49" charset="-128"/>
              </a:rPr>
              <a:t>新専門医制度</a:t>
            </a:r>
            <a:endParaRPr kumimoji="1" lang="en-US" altLang="ja-JP" sz="1139" u="sng" dirty="0">
              <a:latin typeface="ＭＳ ゴシック" panose="020B0609070205080204" pitchFamily="49" charset="-128"/>
              <a:ea typeface="ＭＳ ゴシック" panose="020B0609070205080204" pitchFamily="49" charset="-128"/>
            </a:endParaRPr>
          </a:p>
          <a:p>
            <a:pPr marL="66651" indent="-66651" algn="ctr" defTabSz="325346"/>
            <a:r>
              <a:rPr kumimoji="1" lang="ja-JP" altLang="en-US" sz="1139" dirty="0">
                <a:latin typeface="ＭＳ ゴシック" panose="020B0609070205080204" pitchFamily="49" charset="-128"/>
                <a:ea typeface="ＭＳ ゴシック" panose="020B0609070205080204" pitchFamily="49" charset="-128"/>
              </a:rPr>
              <a:t>（</a:t>
            </a:r>
            <a:r>
              <a:rPr kumimoji="1" lang="en-US" altLang="ja-JP" sz="1139" dirty="0">
                <a:latin typeface="ＭＳ ゴシック" panose="020B0609070205080204" pitchFamily="49" charset="-128"/>
                <a:ea typeface="ＭＳ ゴシック" panose="020B0609070205080204" pitchFamily="49" charset="-128"/>
              </a:rPr>
              <a:t>R3.4</a:t>
            </a:r>
            <a:r>
              <a:rPr kumimoji="1" lang="ja-JP" altLang="en-US" sz="1139" dirty="0">
                <a:latin typeface="ＭＳ ゴシック" panose="020B0609070205080204" pitchFamily="49" charset="-128"/>
                <a:ea typeface="ＭＳ ゴシック" panose="020B0609070205080204" pitchFamily="49" charset="-128"/>
              </a:rPr>
              <a:t>月改正）</a:t>
            </a:r>
            <a:endParaRPr kumimoji="1" lang="en-US" altLang="ja-JP" sz="1139" dirty="0">
              <a:latin typeface="ＭＳ ゴシック" panose="020B0609070205080204" pitchFamily="49" charset="-128"/>
              <a:ea typeface="ＭＳ ゴシック" panose="020B0609070205080204" pitchFamily="49" charset="-128"/>
            </a:endParaRPr>
          </a:p>
          <a:p>
            <a:pPr marL="66651" indent="-66651" algn="ctr" defTabSz="325346"/>
            <a:r>
              <a:rPr lang="ja-JP" altLang="en-US" sz="1139" dirty="0">
                <a:solidFill>
                  <a:prstClr val="black"/>
                </a:solidFill>
                <a:latin typeface="ＭＳ ゴシック" panose="020B0609070205080204" pitchFamily="49" charset="-128"/>
                <a:ea typeface="ＭＳ ゴシック" panose="020B0609070205080204" pitchFamily="49" charset="-128"/>
              </a:rPr>
              <a:t>における施設基準</a:t>
            </a:r>
          </a:p>
        </p:txBody>
      </p:sp>
      <p:sp>
        <p:nvSpPr>
          <p:cNvPr id="41" name="正方形/長方形 40"/>
          <p:cNvSpPr/>
          <p:nvPr/>
        </p:nvSpPr>
        <p:spPr>
          <a:xfrm>
            <a:off x="361533" y="1926564"/>
            <a:ext cx="1620402" cy="893217"/>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marL="66651" indent="-66651" algn="ctr" defTabSz="325346"/>
            <a:r>
              <a:rPr kumimoji="1" lang="ja-JP" altLang="en-US" sz="1139" dirty="0">
                <a:latin typeface="ＭＳ ゴシック" panose="020B0609070205080204" pitchFamily="49" charset="-128"/>
                <a:ea typeface="ＭＳ ゴシック" panose="020B0609070205080204" pitchFamily="49" charset="-128"/>
              </a:rPr>
              <a:t>従前の専門医制度</a:t>
            </a:r>
            <a:endParaRPr lang="en-US" altLang="ja-JP" sz="1139" dirty="0">
              <a:solidFill>
                <a:prstClr val="black"/>
              </a:solidFill>
              <a:latin typeface="ＭＳ ゴシック" panose="020B0609070205080204" pitchFamily="49" charset="-128"/>
              <a:ea typeface="ＭＳ ゴシック" panose="020B0609070205080204" pitchFamily="49" charset="-128"/>
            </a:endParaRPr>
          </a:p>
          <a:p>
            <a:pPr marL="66651" indent="-66651" algn="ctr" defTabSz="325346"/>
            <a:r>
              <a:rPr lang="ja-JP" altLang="en-US" sz="1139" dirty="0">
                <a:solidFill>
                  <a:prstClr val="black"/>
                </a:solidFill>
                <a:latin typeface="ＭＳ ゴシック" panose="020B0609070205080204" pitchFamily="49" charset="-128"/>
                <a:ea typeface="ＭＳ ゴシック" panose="020B0609070205080204" pitchFamily="49" charset="-128"/>
              </a:rPr>
              <a:t>における施設基準</a:t>
            </a:r>
          </a:p>
        </p:txBody>
      </p:sp>
      <p:sp>
        <p:nvSpPr>
          <p:cNvPr id="42" name="正方形/長方形 41"/>
          <p:cNvSpPr/>
          <p:nvPr/>
        </p:nvSpPr>
        <p:spPr>
          <a:xfrm>
            <a:off x="1422238" y="3255478"/>
            <a:ext cx="1704649" cy="302373"/>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66651" indent="-66651" algn="ctr" defTabSz="325346"/>
            <a:r>
              <a:rPr kumimoji="1" lang="ja-JP" altLang="en-US" sz="1139" dirty="0">
                <a:solidFill>
                  <a:schemeClr val="bg1"/>
                </a:solidFill>
                <a:latin typeface="ＭＳ ゴシック" panose="020B0609070205080204" pitchFamily="49" charset="-128"/>
                <a:ea typeface="ＭＳ ゴシック" panose="020B0609070205080204" pitchFamily="49" charset="-128"/>
              </a:rPr>
              <a:t>連係協力病院選定対象</a:t>
            </a:r>
            <a:endParaRPr lang="ja-JP" altLang="en-US" sz="1139" dirty="0">
              <a:solidFill>
                <a:schemeClr val="bg1"/>
              </a:solidFill>
              <a:latin typeface="ＭＳ ゴシック" panose="020B0609070205080204" pitchFamily="49" charset="-128"/>
              <a:ea typeface="ＭＳ ゴシック" panose="020B0609070205080204" pitchFamily="49" charset="-128"/>
            </a:endParaRPr>
          </a:p>
        </p:txBody>
      </p:sp>
      <p:sp>
        <p:nvSpPr>
          <p:cNvPr id="43" name="正方形/長方形 42"/>
          <p:cNvSpPr/>
          <p:nvPr/>
        </p:nvSpPr>
        <p:spPr>
          <a:xfrm>
            <a:off x="7199910" y="3103072"/>
            <a:ext cx="2260205" cy="525319"/>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6651" indent="-66651" algn="just" defTabSz="325346"/>
            <a:r>
              <a:rPr lang="en-US" altLang="ja-JP" sz="949" dirty="0">
                <a:solidFill>
                  <a:prstClr val="black"/>
                </a:solidFill>
                <a:latin typeface="ＭＳ ゴシック" panose="020B0609070205080204" pitchFamily="49" charset="-128"/>
                <a:ea typeface="ＭＳ ゴシック" panose="020B0609070205080204" pitchFamily="49" charset="-128"/>
              </a:rPr>
              <a:t>※</a:t>
            </a:r>
            <a:r>
              <a:rPr lang="ja-JP" altLang="en-US" sz="949" dirty="0">
                <a:solidFill>
                  <a:prstClr val="black"/>
                </a:solidFill>
                <a:latin typeface="ＭＳ ゴシック" panose="020B0609070205080204" pitchFamily="49" charset="-128"/>
                <a:ea typeface="ＭＳ ゴシック" panose="020B0609070205080204" pitchFamily="49" charset="-128"/>
              </a:rPr>
              <a:t>研修医制度上、①は、自身を中心とした➁③との連携体制を構築することになっている</a:t>
            </a:r>
          </a:p>
        </p:txBody>
      </p:sp>
      <p:sp>
        <p:nvSpPr>
          <p:cNvPr id="3" name="スライド番号プレースホルダー 2"/>
          <p:cNvSpPr>
            <a:spLocks noGrp="1"/>
          </p:cNvSpPr>
          <p:nvPr>
            <p:ph type="sldNum" sz="quarter" idx="12"/>
          </p:nvPr>
        </p:nvSpPr>
        <p:spPr/>
        <p:txBody>
          <a:bodyPr/>
          <a:lstStyle/>
          <a:p>
            <a:fld id="{2809BC9B-57E5-4A95-9F73-870B18D54A5D}" type="slidenum">
              <a:rPr kumimoji="1" lang="ja-JP" altLang="en-US" smtClean="0"/>
              <a:pPr/>
              <a:t>7</a:t>
            </a:fld>
            <a:endParaRPr kumimoji="1" lang="ja-JP" altLang="en-US" dirty="0"/>
          </a:p>
        </p:txBody>
      </p:sp>
    </p:spTree>
    <p:extLst>
      <p:ext uri="{BB962C8B-B14F-4D97-AF65-F5344CB8AC3E}">
        <p14:creationId xmlns:p14="http://schemas.microsoft.com/office/powerpoint/2010/main" val="3961414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809BC9B-57E5-4A95-9F73-870B18D54A5D}" type="slidenum">
              <a:rPr kumimoji="1" lang="ja-JP" altLang="en-US" smtClean="0"/>
              <a:pPr/>
              <a:t>8</a:t>
            </a:fld>
            <a:endParaRPr kumimoji="1" lang="ja-JP" altLang="en-US" dirty="0"/>
          </a:p>
        </p:txBody>
      </p:sp>
      <p:pic>
        <p:nvPicPr>
          <p:cNvPr id="4" name="図 3"/>
          <p:cNvPicPr>
            <a:picLocks noChangeAspect="1"/>
          </p:cNvPicPr>
          <p:nvPr/>
        </p:nvPicPr>
        <p:blipFill>
          <a:blip r:embed="rId2"/>
          <a:stretch>
            <a:fillRect/>
          </a:stretch>
        </p:blipFill>
        <p:spPr>
          <a:xfrm>
            <a:off x="255495" y="641772"/>
            <a:ext cx="9499424" cy="5180803"/>
          </a:xfrm>
          <a:prstGeom prst="rect">
            <a:avLst/>
          </a:prstGeom>
        </p:spPr>
      </p:pic>
    </p:spTree>
    <p:extLst>
      <p:ext uri="{BB962C8B-B14F-4D97-AF65-F5344CB8AC3E}">
        <p14:creationId xmlns:p14="http://schemas.microsoft.com/office/powerpoint/2010/main" val="2447904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1619</Words>
  <Application>Microsoft Office PowerPoint</Application>
  <PresentationFormat>A4 210 x 297 mm</PresentationFormat>
  <Paragraphs>150</Paragraphs>
  <Slides>9</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Meiryo UI</vt:lpstr>
      <vt:lpstr>ＭＳ ゴシック</vt:lpstr>
      <vt:lpstr>ＭＳ 明朝</vt:lpstr>
      <vt:lpstr>游ゴシック</vt:lpstr>
      <vt:lpstr>游ゴシック Light</vt:lpstr>
      <vt:lpstr>游明朝</vt:lpstr>
      <vt:lpstr>Arial</vt:lpstr>
      <vt:lpstr>Calibri</vt:lpstr>
      <vt:lpstr>Calibri Light</vt:lpstr>
      <vt:lpstr>Office テーマ</vt:lpstr>
      <vt:lpstr>PowerPoint プレゼンテーション</vt:lpstr>
      <vt:lpstr>◆大阪府アレルギー疾患医療体制の現状</vt:lpstr>
      <vt:lpstr>◆大阪府アレルギー疾患医療体制の課題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2022-02-08T02:14:44Z</dcterms:created>
  <dcterms:modified xsi:type="dcterms:W3CDTF">2022-02-08T02:14:51Z</dcterms:modified>
</cp:coreProperties>
</file>