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22">
  <p:sldMasterIdLst>
    <p:sldMasterId id="2147483648" r:id="rId1"/>
  </p:sldMasterIdLst>
  <p:notesMasterIdLst>
    <p:notesMasterId r:id="rId6"/>
  </p:notesMasterIdLst>
  <p:handoutMasterIdLst>
    <p:handoutMasterId r:id="rId7"/>
  </p:handoutMasterIdLst>
  <p:sldIdLst>
    <p:sldId id="813" r:id="rId2"/>
    <p:sldId id="814" r:id="rId3"/>
    <p:sldId id="812" r:id="rId4"/>
    <p:sldId id="809" r:id="rId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サブスライド" id="{A8F5F233-9E4B-4D7C-95EA-A5866B437A83}">
          <p14:sldIdLst>
            <p14:sldId id="813"/>
            <p14:sldId id="814"/>
            <p14:sldId id="812"/>
            <p14:sldId id="80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4319">
          <p15:clr>
            <a:srgbClr val="A4A3A4"/>
          </p15:clr>
        </p15:guide>
        <p15:guide id="4" pos="227">
          <p15:clr>
            <a:srgbClr val="A4A3A4"/>
          </p15:clr>
        </p15:guide>
        <p15:guide id="5" pos="5533">
          <p15:clr>
            <a:srgbClr val="A4A3A4"/>
          </p15:clr>
        </p15:guide>
        <p15:guide id="6">
          <p15:clr>
            <a:srgbClr val="A4A3A4"/>
          </p15:clr>
        </p15:guide>
        <p15:guide id="7" orient="horz" pos="667">
          <p15:clr>
            <a:srgbClr val="A4A3A4"/>
          </p15:clr>
        </p15:guide>
        <p15:guide id="8" orient="horz" pos="4111">
          <p15:clr>
            <a:srgbClr val="A4A3A4"/>
          </p15:clr>
        </p15:guide>
        <p15:guide id="9" orient="horz" pos="4065" userDrawn="1">
          <p15:clr>
            <a:srgbClr val="A4A3A4"/>
          </p15:clr>
        </p15:guide>
        <p15:guide id="10" orient="horz" pos="726">
          <p15:clr>
            <a:srgbClr val="A4A3A4"/>
          </p15:clr>
        </p15:guide>
        <p15:guide id="11" orient="horz">
          <p15:clr>
            <a:srgbClr val="A4A3A4"/>
          </p15:clr>
        </p15:guide>
        <p15:guide id="12" orient="horz" pos="1275" userDrawn="1">
          <p15:clr>
            <a:srgbClr val="A4A3A4"/>
          </p15:clr>
        </p15:guide>
      </p15:sldGuideLst>
    </p:ext>
    <p:ext uri="{2D200454-40CA-4A62-9FC3-DE9A4176ACB9}">
      <p15:notesGuideLst xmlns:p15="http://schemas.microsoft.com/office/powerpoint/2012/main">
        <p15:guide id="1" orient="horz" pos="4552" userDrawn="1">
          <p15:clr>
            <a:srgbClr val="A4A3A4"/>
          </p15:clr>
        </p15:guide>
        <p15:guide id="2" pos="3154" userDrawn="1">
          <p15:clr>
            <a:srgbClr val="A4A3A4"/>
          </p15:clr>
        </p15:guide>
        <p15:guide id="3" orient="horz" pos="4622" userDrawn="1">
          <p15:clr>
            <a:srgbClr val="A4A3A4"/>
          </p15:clr>
        </p15:guide>
        <p15:guide id="4" pos="3225" userDrawn="1">
          <p15:clr>
            <a:srgbClr val="A4A3A4"/>
          </p15:clr>
        </p15:guide>
        <p15:guide id="5" orient="horz" pos="4456" userDrawn="1">
          <p15:clr>
            <a:srgbClr val="A4A3A4"/>
          </p15:clr>
        </p15:guide>
        <p15:guide id="6" orient="horz" pos="4525" userDrawn="1">
          <p15:clr>
            <a:srgbClr val="A4A3A4"/>
          </p15:clr>
        </p15:guide>
        <p15:guide id="7" pos="3061" userDrawn="1">
          <p15:clr>
            <a:srgbClr val="A4A3A4"/>
          </p15:clr>
        </p15:guide>
        <p15:guide id="8" pos="3130" userDrawn="1">
          <p15:clr>
            <a:srgbClr val="A4A3A4"/>
          </p15:clr>
        </p15:guide>
        <p15:guide id="9" orient="horz" pos="3149">
          <p15:clr>
            <a:srgbClr val="A4A3A4"/>
          </p15:clr>
        </p15:guide>
        <p15:guide id="10" orient="horz" pos="3197">
          <p15:clr>
            <a:srgbClr val="A4A3A4"/>
          </p15:clr>
        </p15:guide>
        <p15:guide id="11" orient="horz" pos="3082">
          <p15:clr>
            <a:srgbClr val="A4A3A4"/>
          </p15:clr>
        </p15:guide>
        <p15:guide id="12" orient="horz" pos="3130">
          <p15:clr>
            <a:srgbClr val="A4A3A4"/>
          </p15:clr>
        </p15:guide>
        <p15:guide id="13" pos="2160">
          <p15:clr>
            <a:srgbClr val="A4A3A4"/>
          </p15:clr>
        </p15:guide>
        <p15:guide id="14" pos="2209">
          <p15:clr>
            <a:srgbClr val="A4A3A4"/>
          </p15:clr>
        </p15:guide>
        <p15:guide id="15" pos="2096">
          <p15:clr>
            <a:srgbClr val="A4A3A4"/>
          </p15:clr>
        </p15:guide>
        <p15:guide id="16" pos="214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CAB7"/>
    <a:srgbClr val="00B398"/>
    <a:srgbClr val="AE2573"/>
    <a:srgbClr val="003300"/>
    <a:srgbClr val="FFCCFF"/>
    <a:srgbClr val="FF99FF"/>
    <a:srgbClr val="A4B3BF"/>
    <a:srgbClr val="003E1C"/>
    <a:srgbClr val="F5CEE4"/>
    <a:srgbClr val="0DFF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868" autoAdjust="0"/>
    <p:restoredTop sz="94434" autoAdjust="0"/>
  </p:normalViewPr>
  <p:slideViewPr>
    <p:cSldViewPr snapToGrid="0">
      <p:cViewPr varScale="1">
        <p:scale>
          <a:sx n="71" d="100"/>
          <a:sy n="71" d="100"/>
        </p:scale>
        <p:origin x="1590" y="54"/>
      </p:cViewPr>
      <p:guideLst>
        <p:guide orient="horz" pos="2160"/>
        <p:guide pos="2880"/>
        <p:guide orient="horz" pos="4319"/>
        <p:guide pos="227"/>
        <p:guide pos="5533"/>
        <p:guide/>
        <p:guide orient="horz" pos="667"/>
        <p:guide orient="horz" pos="4111"/>
        <p:guide orient="horz" pos="4065"/>
        <p:guide orient="horz" pos="726"/>
        <p:guide orient="horz"/>
        <p:guide orient="horz" pos="1275"/>
      </p:guideLst>
    </p:cSldViewPr>
  </p:slideViewPr>
  <p:outlineViewPr>
    <p:cViewPr>
      <p:scale>
        <a:sx n="33" d="100"/>
        <a:sy n="33" d="100"/>
      </p:scale>
      <p:origin x="0" y="-25608"/>
    </p:cViewPr>
  </p:outlineViewPr>
  <p:notesTextViewPr>
    <p:cViewPr>
      <p:scale>
        <a:sx n="75" d="100"/>
        <a:sy n="75" d="100"/>
      </p:scale>
      <p:origin x="0" y="0"/>
    </p:cViewPr>
  </p:notesTextViewPr>
  <p:sorterViewPr>
    <p:cViewPr>
      <p:scale>
        <a:sx n="100" d="100"/>
        <a:sy n="100" d="100"/>
      </p:scale>
      <p:origin x="0" y="0"/>
    </p:cViewPr>
  </p:sorterViewPr>
  <p:notesViewPr>
    <p:cSldViewPr snapToGrid="0">
      <p:cViewPr>
        <p:scale>
          <a:sx n="75" d="100"/>
          <a:sy n="75" d="100"/>
        </p:scale>
        <p:origin x="3078" y="24"/>
      </p:cViewPr>
      <p:guideLst>
        <p:guide orient="horz" pos="4552"/>
        <p:guide pos="3154"/>
        <p:guide orient="horz" pos="4622"/>
        <p:guide pos="3225"/>
        <p:guide orient="horz" pos="4456"/>
        <p:guide orient="horz" pos="4525"/>
        <p:guide pos="3061"/>
        <p:guide pos="3130"/>
        <p:guide orient="horz" pos="3149"/>
        <p:guide orient="horz" pos="3197"/>
        <p:guide orient="horz" pos="3082"/>
        <p:guide orient="horz" pos="3130"/>
        <p:guide pos="2160"/>
        <p:guide pos="2209"/>
        <p:guide pos="2096"/>
        <p:guide pos="2145"/>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2"/>
            <a:ext cx="2949421" cy="497676"/>
          </a:xfrm>
          <a:prstGeom prst="rect">
            <a:avLst/>
          </a:prstGeom>
        </p:spPr>
        <p:txBody>
          <a:bodyPr vert="horz" lIns="90512" tIns="45256" rIns="90512" bIns="45256"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3856210" y="2"/>
            <a:ext cx="2949421" cy="497676"/>
          </a:xfrm>
          <a:prstGeom prst="rect">
            <a:avLst/>
          </a:prstGeom>
        </p:spPr>
        <p:txBody>
          <a:bodyPr vert="horz" lIns="90512" tIns="45256" rIns="90512" bIns="45256" rtlCol="0"/>
          <a:lstStyle>
            <a:lvl1pPr algn="r">
              <a:defRPr sz="1300"/>
            </a:lvl1pPr>
          </a:lstStyle>
          <a:p>
            <a:fld id="{10EB67EC-14F9-44EC-B3F5-2FED32F0FF8F}" type="datetimeFigureOut">
              <a:rPr kumimoji="1" lang="ja-JP" altLang="en-US" smtClean="0"/>
              <a:pPr/>
              <a:t>2022/2/16</a:t>
            </a:fld>
            <a:endParaRPr kumimoji="1" lang="ja-JP" altLang="en-US"/>
          </a:p>
        </p:txBody>
      </p:sp>
      <p:sp>
        <p:nvSpPr>
          <p:cNvPr id="4" name="フッター プレースホルダ 3"/>
          <p:cNvSpPr>
            <a:spLocks noGrp="1"/>
          </p:cNvSpPr>
          <p:nvPr>
            <p:ph type="ftr" sz="quarter" idx="2"/>
          </p:nvPr>
        </p:nvSpPr>
        <p:spPr>
          <a:xfrm>
            <a:off x="1" y="9440087"/>
            <a:ext cx="2949421" cy="497676"/>
          </a:xfrm>
          <a:prstGeom prst="rect">
            <a:avLst/>
          </a:prstGeom>
        </p:spPr>
        <p:txBody>
          <a:bodyPr vert="horz" lIns="90512" tIns="45256" rIns="90512" bIns="45256"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3856210" y="9440087"/>
            <a:ext cx="2949421" cy="497676"/>
          </a:xfrm>
          <a:prstGeom prst="rect">
            <a:avLst/>
          </a:prstGeom>
        </p:spPr>
        <p:txBody>
          <a:bodyPr vert="horz" lIns="90512" tIns="45256" rIns="90512" bIns="45256" rtlCol="0" anchor="b"/>
          <a:lstStyle>
            <a:lvl1pPr algn="r">
              <a:defRPr sz="1300"/>
            </a:lvl1pPr>
          </a:lstStyle>
          <a:p>
            <a:fld id="{89B6DF03-CCDF-499D-A00C-55401918CFDD}" type="slidenum">
              <a:rPr kumimoji="1" lang="ja-JP" altLang="en-US" smtClean="0"/>
              <a:pPr/>
              <a:t>‹#›</a:t>
            </a:fld>
            <a:endParaRPr kumimoji="1" lang="ja-JP" altLang="en-US"/>
          </a:p>
        </p:txBody>
      </p:sp>
    </p:spTree>
    <p:extLst>
      <p:ext uri="{BB962C8B-B14F-4D97-AF65-F5344CB8AC3E}">
        <p14:creationId xmlns:p14="http://schemas.microsoft.com/office/powerpoint/2010/main" val="13712059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1"/>
            <a:ext cx="2949787" cy="496967"/>
          </a:xfrm>
          <a:prstGeom prst="rect">
            <a:avLst/>
          </a:prstGeom>
        </p:spPr>
        <p:txBody>
          <a:bodyPr vert="horz" lIns="91366" tIns="45682" rIns="91366" bIns="45682"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5" y="1"/>
            <a:ext cx="2949787" cy="496967"/>
          </a:xfrm>
          <a:prstGeom prst="rect">
            <a:avLst/>
          </a:prstGeom>
        </p:spPr>
        <p:txBody>
          <a:bodyPr vert="horz" lIns="91366" tIns="45682" rIns="91366" bIns="45682" rtlCol="0"/>
          <a:lstStyle>
            <a:lvl1pPr algn="r">
              <a:defRPr sz="1300"/>
            </a:lvl1pPr>
          </a:lstStyle>
          <a:p>
            <a:fld id="{3660AF91-62E2-43B7-BEB0-E98AFC308954}" type="datetimeFigureOut">
              <a:rPr kumimoji="1" lang="ja-JP" altLang="en-US" smtClean="0"/>
              <a:pPr/>
              <a:t>2022/2/16</a:t>
            </a:fld>
            <a:endParaRPr kumimoji="1" lang="ja-JP" altLang="en-US"/>
          </a:p>
        </p:txBody>
      </p:sp>
      <p:sp>
        <p:nvSpPr>
          <p:cNvPr id="6" name="フッター プレースホルダー 5"/>
          <p:cNvSpPr>
            <a:spLocks noGrp="1"/>
          </p:cNvSpPr>
          <p:nvPr>
            <p:ph type="ftr" sz="quarter" idx="4"/>
          </p:nvPr>
        </p:nvSpPr>
        <p:spPr>
          <a:xfrm>
            <a:off x="4" y="9440648"/>
            <a:ext cx="2949787" cy="496967"/>
          </a:xfrm>
          <a:prstGeom prst="rect">
            <a:avLst/>
          </a:prstGeom>
        </p:spPr>
        <p:txBody>
          <a:bodyPr vert="horz" lIns="91366" tIns="45682" rIns="91366" bIns="45682"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5" y="9440648"/>
            <a:ext cx="2949787" cy="496967"/>
          </a:xfrm>
          <a:prstGeom prst="rect">
            <a:avLst/>
          </a:prstGeom>
        </p:spPr>
        <p:txBody>
          <a:bodyPr vert="horz" lIns="91366" tIns="45682" rIns="91366" bIns="45682" rtlCol="0" anchor="b"/>
          <a:lstStyle>
            <a:lvl1pPr algn="r">
              <a:defRPr sz="1300"/>
            </a:lvl1pPr>
          </a:lstStyle>
          <a:p>
            <a:fld id="{FF7543E1-46CA-496E-A96B-B6EB9475A8B3}" type="slidenum">
              <a:rPr kumimoji="1" lang="ja-JP" altLang="en-US" smtClean="0"/>
              <a:pPr/>
              <a:t>‹#›</a:t>
            </a:fld>
            <a:endParaRPr kumimoji="1" lang="ja-JP" altLang="en-US"/>
          </a:p>
        </p:txBody>
      </p:sp>
      <p:sp>
        <p:nvSpPr>
          <p:cNvPr id="8" name="スライド イメージ プレースホルダー 7"/>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0512" tIns="45256" rIns="90512" bIns="45256" rtlCol="0" anchor="ctr"/>
          <a:lstStyle/>
          <a:p>
            <a:endParaRPr lang="ja-JP" altLang="en-US"/>
          </a:p>
        </p:txBody>
      </p:sp>
      <p:sp>
        <p:nvSpPr>
          <p:cNvPr id="9" name="ノート プレースホルダー 8"/>
          <p:cNvSpPr>
            <a:spLocks noGrp="1"/>
          </p:cNvSpPr>
          <p:nvPr>
            <p:ph type="body" sz="quarter" idx="3"/>
          </p:nvPr>
        </p:nvSpPr>
        <p:spPr>
          <a:xfrm>
            <a:off x="680880" y="4783042"/>
            <a:ext cx="5445446" cy="3913683"/>
          </a:xfrm>
          <a:prstGeom prst="rect">
            <a:avLst/>
          </a:prstGeom>
        </p:spPr>
        <p:txBody>
          <a:bodyPr vert="horz" lIns="90512" tIns="45256" rIns="90512" bIns="45256"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Tree>
    <p:extLst>
      <p:ext uri="{BB962C8B-B14F-4D97-AF65-F5344CB8AC3E}">
        <p14:creationId xmlns:p14="http://schemas.microsoft.com/office/powerpoint/2010/main" val="9351397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050" kern="1200">
        <a:solidFill>
          <a:schemeClr val="tx1"/>
        </a:solidFill>
        <a:latin typeface="+mn-ea"/>
        <a:ea typeface="+mn-ea"/>
        <a:cs typeface="+mn-cs"/>
      </a:defRPr>
    </a:lvl1pPr>
    <a:lvl2pPr marL="457200" algn="l" defTabSz="914400" rtl="0" eaLnBrk="1" latinLnBrk="0" hangingPunct="1">
      <a:defRPr kumimoji="1" sz="1050" kern="1200">
        <a:solidFill>
          <a:schemeClr val="tx1"/>
        </a:solidFill>
        <a:latin typeface="+mn-ea"/>
        <a:ea typeface="+mn-ea"/>
        <a:cs typeface="+mn-cs"/>
      </a:defRPr>
    </a:lvl2pPr>
    <a:lvl3pPr marL="914400" algn="l" defTabSz="914400" rtl="0" eaLnBrk="1" latinLnBrk="0" hangingPunct="1">
      <a:defRPr kumimoji="1" sz="1050" kern="1200">
        <a:solidFill>
          <a:schemeClr val="tx1"/>
        </a:solidFill>
        <a:latin typeface="+mn-ea"/>
        <a:ea typeface="+mn-ea"/>
        <a:cs typeface="+mn-cs"/>
      </a:defRPr>
    </a:lvl3pPr>
    <a:lvl4pPr marL="1371600" algn="l" defTabSz="914400" rtl="0" eaLnBrk="1" latinLnBrk="0" hangingPunct="1">
      <a:defRPr kumimoji="1" sz="1050" kern="1200">
        <a:solidFill>
          <a:schemeClr val="tx1"/>
        </a:solidFill>
        <a:latin typeface="+mn-ea"/>
        <a:ea typeface="+mn-ea"/>
        <a:cs typeface="+mn-cs"/>
      </a:defRPr>
    </a:lvl4pPr>
    <a:lvl5pPr marL="1828800" algn="l" defTabSz="914400" rtl="0" eaLnBrk="1" latinLnBrk="0" hangingPunct="1">
      <a:defRPr kumimoji="1" sz="1050" kern="1200">
        <a:solidFill>
          <a:schemeClr val="tx1"/>
        </a:solidFill>
        <a:latin typeface="+mn-ea"/>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FF7543E1-46CA-496E-A96B-B6EB9475A8B3}" type="slidenum">
              <a:rPr kumimoji="1" lang="ja-JP" altLang="en-US" smtClean="0"/>
              <a:pPr/>
              <a:t>1</a:t>
            </a:fld>
            <a:endParaRPr kumimoji="1" lang="ja-JP" altLang="en-US"/>
          </a:p>
        </p:txBody>
      </p:sp>
    </p:spTree>
    <p:extLst>
      <p:ext uri="{BB962C8B-B14F-4D97-AF65-F5344CB8AC3E}">
        <p14:creationId xmlns:p14="http://schemas.microsoft.com/office/powerpoint/2010/main" val="443284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919163" y="746125"/>
            <a:ext cx="4968875" cy="3725863"/>
          </a:xfrm>
          <a:ln/>
        </p:spPr>
      </p:sp>
      <p:sp>
        <p:nvSpPr>
          <p:cNvPr id="61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latin typeface="Arial" panose="020B0604020202020204" pitchFamily="34" charset="0"/>
            </a:endParaRPr>
          </a:p>
        </p:txBody>
      </p:sp>
    </p:spTree>
    <p:extLst>
      <p:ext uri="{BB962C8B-B14F-4D97-AF65-F5344CB8AC3E}">
        <p14:creationId xmlns:p14="http://schemas.microsoft.com/office/powerpoint/2010/main" val="328185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2622228"/>
            <a:ext cx="8424000" cy="923330"/>
          </a:xfrm>
        </p:spPr>
        <p:txBody>
          <a:bodyPr lIns="0" rIns="0">
            <a:spAutoFit/>
          </a:bodyPr>
          <a:lstStyle>
            <a:lvl1pPr algn="ctr">
              <a:defRPr sz="5400" baseline="0">
                <a:latin typeface="Arial" pitchFamily="34" charset="0"/>
                <a:ea typeface="ＭＳ Ｐゴシック" pitchFamily="50" charset="-128"/>
              </a:defRPr>
            </a:lvl1pPr>
          </a:lstStyle>
          <a:p>
            <a:r>
              <a:rPr kumimoji="1" lang="ja-JP" altLang="en-US" dirty="0"/>
              <a:t>マスター タイトルの書式設定</a:t>
            </a:r>
          </a:p>
        </p:txBody>
      </p:sp>
      <p:sp>
        <p:nvSpPr>
          <p:cNvPr id="6" name="正方形/長方形 5"/>
          <p:cNvSpPr/>
          <p:nvPr userDrawn="1"/>
        </p:nvSpPr>
        <p:spPr>
          <a:xfrm>
            <a:off x="360000" y="4085472"/>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39805782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中扉">
    <p:spTree>
      <p:nvGrpSpPr>
        <p:cNvPr id="1" name=""/>
        <p:cNvGrpSpPr/>
        <p:nvPr/>
      </p:nvGrpSpPr>
      <p:grpSpPr>
        <a:xfrm>
          <a:off x="0" y="0"/>
          <a:ext cx="0" cy="0"/>
          <a:chOff x="0" y="0"/>
          <a:chExt cx="0" cy="0"/>
        </a:xfrm>
      </p:grpSpPr>
      <p:sp>
        <p:nvSpPr>
          <p:cNvPr id="2" name="タイトル 1"/>
          <p:cNvSpPr>
            <a:spLocks noGrp="1"/>
          </p:cNvSpPr>
          <p:nvPr>
            <p:ph type="ctrTitle"/>
          </p:nvPr>
        </p:nvSpPr>
        <p:spPr>
          <a:xfrm>
            <a:off x="360000" y="1598935"/>
            <a:ext cx="8424000" cy="1470025"/>
          </a:xfrm>
        </p:spPr>
        <p:txBody>
          <a:bodyPr lIns="0" rIns="0">
            <a:normAutofit/>
          </a:bodyPr>
          <a:lstStyle>
            <a:lvl1pPr algn="ctr">
              <a:defRPr sz="4400"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360000" y="3140960"/>
            <a:ext cx="8424000" cy="1468800"/>
          </a:xfrm>
        </p:spPr>
        <p:txBody>
          <a:bodyPr lIns="0" rIns="0" anchor="ctr">
            <a:normAutofit/>
          </a:bodyPr>
          <a:lstStyle>
            <a:lvl1pPr marL="0" indent="0" algn="ctr" defTabSz="914400" rtl="0" eaLnBrk="1" latinLnBrk="0" hangingPunct="1">
              <a:spcBef>
                <a:spcPct val="0"/>
              </a:spcBef>
              <a:buNone/>
              <a:defRPr kumimoji="1" lang="ja-JP" altLang="en-US" sz="3200" kern="1200" dirty="0">
                <a:solidFill>
                  <a:schemeClr val="tx1"/>
                </a:solidFill>
                <a:latin typeface="+mn-lt"/>
                <a:ea typeface="+mn-ea"/>
                <a:cs typeface="+mj-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dirty="0"/>
              <a:t>マスター サブタイトルの書式設定</a:t>
            </a:r>
          </a:p>
        </p:txBody>
      </p:sp>
      <p:sp>
        <p:nvSpPr>
          <p:cNvPr id="8" name="正方形/長方形 7"/>
          <p:cNvSpPr/>
          <p:nvPr userDrawn="1"/>
        </p:nvSpPr>
        <p:spPr>
          <a:xfrm>
            <a:off x="360000" y="3068960"/>
            <a:ext cx="8424000" cy="72000"/>
          </a:xfrm>
          <a:prstGeom prst="rect">
            <a:avLst/>
          </a:prstGeom>
          <a:gradFill flip="none" rotWithShape="1">
            <a:gsLst>
              <a:gs pos="99583">
                <a:schemeClr val="bg1">
                  <a:alpha val="0"/>
                </a:schemeClr>
              </a:gs>
              <a:gs pos="50000">
                <a:srgbClr val="AE2573"/>
              </a:gs>
              <a:gs pos="0">
                <a:schemeClr val="bg1">
                  <a:alpha val="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ja-JP" altLang="en-US" dirty="0"/>
          </a:p>
        </p:txBody>
      </p:sp>
    </p:spTree>
    <p:extLst>
      <p:ext uri="{BB962C8B-B14F-4D97-AF65-F5344CB8AC3E}">
        <p14:creationId xmlns:p14="http://schemas.microsoft.com/office/powerpoint/2010/main" val="862056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20834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aseline="0">
                <a:latin typeface="Arial" pitchFamily="34" charset="0"/>
                <a:ea typeface="ＭＳ Ｐゴシック" pitchFamily="50" charset="-128"/>
              </a:defRPr>
            </a:lvl1pPr>
          </a:lstStyle>
          <a:p>
            <a:r>
              <a:rPr kumimoji="1" lang="ja-JP" altLang="en-US" dirty="0"/>
              <a:t>マスター タイトルの書式設定</a:t>
            </a:r>
          </a:p>
        </p:txBody>
      </p:sp>
      <p:sp>
        <p:nvSpPr>
          <p:cNvPr id="3" name="スライド番号プレースホルダー 2"/>
          <p:cNvSpPr>
            <a:spLocks noGrp="1"/>
          </p:cNvSpPr>
          <p:nvPr>
            <p:ph type="sldNum" sz="quarter" idx="10"/>
          </p:nvPr>
        </p:nvSpPr>
        <p:spPr/>
        <p:txBody>
          <a:bodyPr/>
          <a:lstStyle/>
          <a:p>
            <a:fld id="{A64FACBE-1E45-4878-A4AA-C0E201FCCE16}" type="slidenum">
              <a:rPr lang="ja-JP" altLang="en-US" smtClean="0"/>
              <a:pPr/>
              <a:t>‹#›</a:t>
            </a:fld>
            <a:endParaRPr lang="ja-JP" altLang="en-US"/>
          </a:p>
        </p:txBody>
      </p:sp>
    </p:spTree>
    <p:extLst>
      <p:ext uri="{BB962C8B-B14F-4D97-AF65-F5344CB8AC3E}">
        <p14:creationId xmlns:p14="http://schemas.microsoft.com/office/powerpoint/2010/main" val="2494346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5004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92000"/>
            <a:ext cx="8280000" cy="672000"/>
          </a:xfrm>
          <a:prstGeom prst="rect">
            <a:avLst/>
          </a:prstGeom>
        </p:spPr>
        <p:txBody>
          <a:bodyPr vert="horz"/>
          <a:lstStyle>
            <a:lvl1pPr algn="l">
              <a:lnSpc>
                <a:spcPct val="100000"/>
              </a:lnSpc>
              <a:defRPr sz="2400" b="1" baseline="0">
                <a:solidFill>
                  <a:schemeClr val="tx2"/>
                </a:solidFill>
                <a:latin typeface="Arial" pitchFamily="34" charset="0"/>
                <a:cs typeface="Arial"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5" y="1552691"/>
            <a:ext cx="7023713" cy="4229521"/>
          </a:xfrm>
          <a:prstGeom prst="rect">
            <a:avLst/>
          </a:prstGeom>
        </p:spPr>
        <p:txBody>
          <a:bodyPr vert="horz"/>
          <a:lstStyle>
            <a:lvl1pPr marL="0" indent="0">
              <a:spcBef>
                <a:spcPts val="0"/>
              </a:spcBef>
              <a:buNone/>
              <a:defRPr sz="2400" baseline="0">
                <a:solidFill>
                  <a:schemeClr val="tx1"/>
                </a:solidFill>
                <a:latin typeface="Arial" pitchFamily="34" charset="0"/>
                <a:cs typeface="Arial" pitchFamily="34" charset="0"/>
              </a:defRPr>
            </a:lvl1pPr>
            <a:lvl2pPr marL="457166" indent="0">
              <a:buNone/>
              <a:defRPr sz="2400"/>
            </a:lvl2pPr>
            <a:lvl3pPr marL="914333" indent="0">
              <a:buNone/>
              <a:defRPr sz="2400"/>
            </a:lvl3pPr>
            <a:lvl4pPr marL="1371498" indent="0">
              <a:buNone/>
              <a:defRPr sz="2400"/>
            </a:lvl4pPr>
            <a:lvl5pPr marL="1828664" indent="0">
              <a:buNone/>
              <a:defRPr sz="2400"/>
            </a:lvl5pPr>
          </a:lstStyle>
          <a:p>
            <a:pPr lvl="0"/>
            <a:r>
              <a:rPr lang="en-GB" noProof="0" dirty="0"/>
              <a:t>Click to add introduction text</a:t>
            </a:r>
          </a:p>
        </p:txBody>
      </p:sp>
      <p:sp>
        <p:nvSpPr>
          <p:cNvPr id="7" name="Slide Number Placeholder 5"/>
          <p:cNvSpPr>
            <a:spLocks noGrp="1"/>
          </p:cNvSpPr>
          <p:nvPr>
            <p:ph type="sldNum" sz="quarter" idx="4"/>
          </p:nvPr>
        </p:nvSpPr>
        <p:spPr>
          <a:xfrm>
            <a:off x="318375" y="6462339"/>
            <a:ext cx="396000" cy="216000"/>
          </a:xfrm>
          <a:prstGeom prst="rect">
            <a:avLst/>
          </a:prstGeom>
        </p:spPr>
        <p:txBody>
          <a:bodyPr vert="horz" lIns="0" tIns="0" rIns="0" bIns="0" rtlCol="0" anchor="t" anchorCtr="0"/>
          <a:lstStyle>
            <a:lvl1pPr algn="l">
              <a:defRPr sz="800" b="1">
                <a:solidFill>
                  <a:schemeClr val="tx1"/>
                </a:solidFill>
                <a:latin typeface="Arial" pitchFamily="34" charset="0"/>
                <a:cs typeface="Arial" pitchFamily="34" charset="0"/>
              </a:defRPr>
            </a:lvl1pPr>
          </a:lstStyle>
          <a:p>
            <a:fld id="{3C4F54F3-C349-4609-AFEE-01462D5C7942}" type="slidenum">
              <a:rPr lang="en-GB" smtClean="0"/>
              <a:pPr/>
              <a:t>‹#›</a:t>
            </a:fld>
            <a:endParaRPr lang="en-GB" dirty="0"/>
          </a:p>
        </p:txBody>
      </p:sp>
    </p:spTree>
    <p:extLst>
      <p:ext uri="{BB962C8B-B14F-4D97-AF65-F5344CB8AC3E}">
        <p14:creationId xmlns:p14="http://schemas.microsoft.com/office/powerpoint/2010/main" val="169441515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702000" y="108008"/>
            <a:ext cx="7740000" cy="871200"/>
          </a:xfrm>
          <a:prstGeom prst="rect">
            <a:avLst/>
          </a:prstGeom>
        </p:spPr>
        <p:txBody>
          <a:bodyPr vert="horz" lIns="0" tIns="45720" rIns="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60000" y="1268760"/>
            <a:ext cx="8424000" cy="4525963"/>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スライド番号プレースホルダー 5"/>
          <p:cNvSpPr>
            <a:spLocks noGrp="1"/>
          </p:cNvSpPr>
          <p:nvPr>
            <p:ph type="sldNum" sz="quarter" idx="4"/>
          </p:nvPr>
        </p:nvSpPr>
        <p:spPr>
          <a:xfrm>
            <a:off x="0" y="6492875"/>
            <a:ext cx="2133600" cy="365125"/>
          </a:xfrm>
          <a:prstGeom prst="rect">
            <a:avLst/>
          </a:prstGeom>
        </p:spPr>
        <p:txBody>
          <a:bodyPr vert="horz" lIns="91440" tIns="45720" rIns="91440" bIns="45720" rtlCol="0" anchor="b"/>
          <a:lstStyle>
            <a:lvl1pPr algn="l">
              <a:defRPr sz="1050">
                <a:solidFill>
                  <a:schemeClr val="tx1"/>
                </a:solidFill>
                <a:latin typeface="+mn-lt"/>
                <a:ea typeface="+mn-ea"/>
              </a:defRPr>
            </a:lvl1pPr>
          </a:lstStyle>
          <a:p>
            <a:fld id="{A64FACBE-1E45-4878-A4AA-C0E201FCCE16}" type="slidenum">
              <a:rPr lang="ja-JP" altLang="en-US" smtClean="0"/>
              <a:pPr/>
              <a:t>‹#›</a:t>
            </a:fld>
            <a:endParaRPr lang="ja-JP" altLang="en-US"/>
          </a:p>
        </p:txBody>
      </p:sp>
      <p:sp>
        <p:nvSpPr>
          <p:cNvPr id="8" name="正方形/長方形 7"/>
          <p:cNvSpPr/>
          <p:nvPr userDrawn="1"/>
        </p:nvSpPr>
        <p:spPr>
          <a:xfrm rot="10800000">
            <a:off x="0" y="1011336"/>
            <a:ext cx="9144000" cy="46800"/>
          </a:xfrm>
          <a:prstGeom prst="rect">
            <a:avLst/>
          </a:prstGeom>
          <a:gradFill flip="none" rotWithShape="1">
            <a:gsLst>
              <a:gs pos="50000">
                <a:srgbClr val="D792B9"/>
              </a:gs>
              <a:gs pos="100000">
                <a:srgbClr val="AE2573"/>
              </a:gs>
              <a:gs pos="0">
                <a:schemeClr val="bg1">
                  <a:alpha val="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7154479"/>
      </p:ext>
    </p:extLst>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6" r:id="rId4"/>
    <p:sldLayoutId id="2147483655" r:id="rId5"/>
    <p:sldLayoutId id="2147483738" r:id="rId6"/>
  </p:sldLayoutIdLst>
  <p:hf hdr="0" ftr="0" dt="0"/>
  <p:txStyles>
    <p:titleStyle>
      <a:lvl1pPr algn="l" defTabSz="914400" rtl="0" eaLnBrk="1" latinLnBrk="0" hangingPunct="1">
        <a:spcBef>
          <a:spcPct val="0"/>
        </a:spcBef>
        <a:buNone/>
        <a:defRPr kumimoji="1" sz="3200" b="1" kern="1200" baseline="0">
          <a:solidFill>
            <a:schemeClr val="tx1"/>
          </a:solidFill>
          <a:latin typeface="Arial" pitchFamily="34" charset="0"/>
          <a:ea typeface="ＭＳ Ｐゴシック" pitchFamily="50" charset="-128"/>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6A89D6A6-60C2-439A-87A4-4067F2EBB402}"/>
              </a:ext>
            </a:extLst>
          </p:cNvPr>
          <p:cNvSpPr txBox="1"/>
          <p:nvPr/>
        </p:nvSpPr>
        <p:spPr>
          <a:xfrm>
            <a:off x="1679200" y="3175543"/>
            <a:ext cx="364202" cy="415498"/>
          </a:xfrm>
          <a:prstGeom prst="rect">
            <a:avLst/>
          </a:prstGeom>
          <a:noFill/>
        </p:spPr>
        <p:txBody>
          <a:bodyPr wrap="none" rtlCol="0">
            <a:spAutoFit/>
          </a:bodyPr>
          <a:lstStyle/>
          <a:p>
            <a:r>
              <a:rPr lang="ja-JP" altLang="en-US" sz="2100" dirty="0"/>
              <a:t>　</a:t>
            </a:r>
          </a:p>
        </p:txBody>
      </p:sp>
      <p:sp>
        <p:nvSpPr>
          <p:cNvPr id="11" name="テキスト ボックス 10">
            <a:extLst>
              <a:ext uri="{FF2B5EF4-FFF2-40B4-BE49-F238E27FC236}">
                <a16:creationId xmlns:a16="http://schemas.microsoft.com/office/drawing/2014/main" id="{6A89D6A6-60C2-439A-87A4-4067F2EBB402}"/>
              </a:ext>
            </a:extLst>
          </p:cNvPr>
          <p:cNvSpPr txBox="1"/>
          <p:nvPr/>
        </p:nvSpPr>
        <p:spPr>
          <a:xfrm>
            <a:off x="408006" y="3175543"/>
            <a:ext cx="8374043" cy="507831"/>
          </a:xfrm>
          <a:prstGeom prst="rect">
            <a:avLst/>
          </a:prstGeom>
          <a:noFill/>
        </p:spPr>
        <p:txBody>
          <a:bodyPr wrap="square" rtlCol="0">
            <a:spAutoFit/>
          </a:bodyPr>
          <a:lstStyle/>
          <a:p>
            <a:r>
              <a:rPr lang="ja-JP" altLang="en-US" sz="2700" b="1" dirty="0" smtClean="0"/>
              <a:t>令和２年度アレルギー</a:t>
            </a:r>
            <a:r>
              <a:rPr lang="ja-JP" altLang="en-US" sz="2700" b="1" dirty="0"/>
              <a:t>疾患</a:t>
            </a:r>
            <a:r>
              <a:rPr lang="ja-JP" altLang="en-US" sz="2700" b="1" dirty="0" smtClean="0"/>
              <a:t>対策実施事業（案）に</a:t>
            </a:r>
            <a:r>
              <a:rPr lang="ja-JP" altLang="en-US" sz="2700" b="1" dirty="0"/>
              <a:t>ついて</a:t>
            </a:r>
          </a:p>
        </p:txBody>
      </p:sp>
      <p:sp>
        <p:nvSpPr>
          <p:cNvPr id="9" name="正方形/長方形 8"/>
          <p:cNvSpPr/>
          <p:nvPr/>
        </p:nvSpPr>
        <p:spPr>
          <a:xfrm>
            <a:off x="6918768" y="1816778"/>
            <a:ext cx="1273628" cy="48006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350" b="1" dirty="0" smtClean="0">
                <a:solidFill>
                  <a:schemeClr val="tx1"/>
                </a:solidFill>
              </a:rPr>
              <a:t>資料</a:t>
            </a:r>
            <a:r>
              <a:rPr lang="ja-JP" altLang="en-US" sz="1350" b="1" dirty="0">
                <a:solidFill>
                  <a:schemeClr val="tx1"/>
                </a:solidFill>
              </a:rPr>
              <a:t>４</a:t>
            </a:r>
          </a:p>
        </p:txBody>
      </p:sp>
      <p:pic>
        <p:nvPicPr>
          <p:cNvPr id="5" name="Picture 7" descr="http://www.nga.gr.jp/ikkrwebBrowse/material/image/group/2/osaka_fusyo.gif">
            <a:extLst>
              <a:ext uri="{FF2B5EF4-FFF2-40B4-BE49-F238E27FC236}">
                <a16:creationId xmlns:a16="http://schemas.microsoft.com/office/drawing/2014/main" id="{75F3CFE0-3A78-4AFF-BF93-03FBB3B0180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36890" y="4876111"/>
            <a:ext cx="550115" cy="392415"/>
          </a:xfrm>
          <a:prstGeom prst="rect">
            <a:avLst/>
          </a:prstGeom>
          <a:noFill/>
          <a:extLst>
            <a:ext uri="{909E8E84-426E-40DD-AFC4-6F175D3DCCD1}">
              <a14:hiddenFill xmlns:a14="http://schemas.microsoft.com/office/drawing/2010/main">
                <a:solidFill>
                  <a:srgbClr val="FFFFFF"/>
                </a:solidFill>
              </a14:hiddenFill>
            </a:ext>
          </a:extLst>
        </p:spPr>
      </p:pic>
      <p:sp>
        <p:nvSpPr>
          <p:cNvPr id="7" name="テキスト ボックス 6">
            <a:extLst>
              <a:ext uri="{FF2B5EF4-FFF2-40B4-BE49-F238E27FC236}">
                <a16:creationId xmlns:a16="http://schemas.microsoft.com/office/drawing/2014/main" id="{6A89D6A6-60C2-439A-87A4-4067F2EBB402}"/>
              </a:ext>
            </a:extLst>
          </p:cNvPr>
          <p:cNvSpPr txBox="1"/>
          <p:nvPr/>
        </p:nvSpPr>
        <p:spPr>
          <a:xfrm>
            <a:off x="2038138" y="4912539"/>
            <a:ext cx="5867611" cy="415498"/>
          </a:xfrm>
          <a:prstGeom prst="rect">
            <a:avLst/>
          </a:prstGeom>
          <a:noFill/>
        </p:spPr>
        <p:txBody>
          <a:bodyPr wrap="square" rtlCol="0">
            <a:spAutoFit/>
          </a:bodyPr>
          <a:lstStyle/>
          <a:p>
            <a:r>
              <a:rPr lang="ja-JP" altLang="en-US" sz="2100" dirty="0"/>
              <a:t>大阪府健康医療部保健医療室地域保健課</a:t>
            </a:r>
            <a:endParaRPr lang="ja-JP" altLang="en-US" b="1" dirty="0"/>
          </a:p>
        </p:txBody>
      </p:sp>
      <p:sp>
        <p:nvSpPr>
          <p:cNvPr id="2" name="スライド番号プレースホルダー 1"/>
          <p:cNvSpPr>
            <a:spLocks noGrp="1"/>
          </p:cNvSpPr>
          <p:nvPr>
            <p:ph type="sldNum" sz="quarter" idx="4294967295"/>
          </p:nvPr>
        </p:nvSpPr>
        <p:spPr>
          <a:xfrm>
            <a:off x="0" y="6492875"/>
            <a:ext cx="2133600" cy="365125"/>
          </a:xfrm>
        </p:spPr>
        <p:txBody>
          <a:bodyPr/>
          <a:lstStyle/>
          <a:p>
            <a:fld id="{A64FACBE-1E45-4878-A4AA-C0E201FCCE16}" type="slidenum">
              <a:rPr lang="ja-JP" altLang="en-US" smtClean="0"/>
              <a:pPr/>
              <a:t>1</a:t>
            </a:fld>
            <a:endParaRPr lang="ja-JP" altLang="en-US"/>
          </a:p>
        </p:txBody>
      </p:sp>
      <p:sp>
        <p:nvSpPr>
          <p:cNvPr id="8" name="テキスト ボックス 7">
            <a:extLst>
              <a:ext uri="{FF2B5EF4-FFF2-40B4-BE49-F238E27FC236}">
                <a16:creationId xmlns:a16="http://schemas.microsoft.com/office/drawing/2014/main" id="{F214009B-7435-4936-8420-4A8AD62C7383}"/>
              </a:ext>
            </a:extLst>
          </p:cNvPr>
          <p:cNvSpPr txBox="1"/>
          <p:nvPr/>
        </p:nvSpPr>
        <p:spPr>
          <a:xfrm>
            <a:off x="3674048" y="1002179"/>
            <a:ext cx="4923837" cy="276999"/>
          </a:xfrm>
          <a:prstGeom prst="rect">
            <a:avLst/>
          </a:prstGeom>
          <a:noFill/>
        </p:spPr>
        <p:txBody>
          <a:bodyPr wrap="square" rtlCol="0">
            <a:spAutoFit/>
          </a:bodyPr>
          <a:lstStyle/>
          <a:p>
            <a:r>
              <a:rPr lang="ja-JP" altLang="en-US" sz="1200" b="1" dirty="0">
                <a:latin typeface="+mn-ea"/>
              </a:rPr>
              <a:t>　　　　令和元年度　第１回大阪府アレルギー疾患対策連絡会議</a:t>
            </a:r>
          </a:p>
        </p:txBody>
      </p:sp>
      <p:sp>
        <p:nvSpPr>
          <p:cNvPr id="12" name="テキスト ボックス 11">
            <a:extLst>
              <a:ext uri="{FF2B5EF4-FFF2-40B4-BE49-F238E27FC236}">
                <a16:creationId xmlns:a16="http://schemas.microsoft.com/office/drawing/2014/main" id="{F214009B-7435-4936-8420-4A8AD62C7383}"/>
              </a:ext>
            </a:extLst>
          </p:cNvPr>
          <p:cNvSpPr txBox="1"/>
          <p:nvPr/>
        </p:nvSpPr>
        <p:spPr>
          <a:xfrm>
            <a:off x="4269549" y="1311793"/>
            <a:ext cx="4671789" cy="276999"/>
          </a:xfrm>
          <a:prstGeom prst="rect">
            <a:avLst/>
          </a:prstGeom>
          <a:noFill/>
        </p:spPr>
        <p:txBody>
          <a:bodyPr wrap="square" rtlCol="0">
            <a:spAutoFit/>
          </a:bodyPr>
          <a:lstStyle/>
          <a:p>
            <a:r>
              <a:rPr lang="ja-JP" altLang="en-US" sz="1200" b="1" dirty="0">
                <a:latin typeface="+mn-ea"/>
              </a:rPr>
              <a:t>令和元年９月２５日（水）　ドーンセンター４階　大会議室３</a:t>
            </a:r>
          </a:p>
        </p:txBody>
      </p:sp>
    </p:spTree>
    <p:extLst>
      <p:ext uri="{BB962C8B-B14F-4D97-AF65-F5344CB8AC3E}">
        <p14:creationId xmlns:p14="http://schemas.microsoft.com/office/powerpoint/2010/main" val="37462121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133348" y="110609"/>
            <a:ext cx="6330579" cy="369332"/>
          </a:xfrm>
          <a:prstGeom prst="rect">
            <a:avLst/>
          </a:prstGeom>
        </p:spPr>
        <p:txBody>
          <a:bodyPr wrap="none">
            <a:spAutoFit/>
          </a:bodyPr>
          <a:lstStyle/>
          <a:p>
            <a:r>
              <a:rPr lang="ja-JP" altLang="en-US" dirty="0"/>
              <a:t>令 和 ２ 年 度 </a:t>
            </a:r>
            <a:r>
              <a:rPr lang="ja-JP" altLang="en-US" dirty="0" smtClean="0"/>
              <a:t>厚生労働省　予 </a:t>
            </a:r>
            <a:r>
              <a:rPr lang="ja-JP" altLang="en-US" dirty="0"/>
              <a:t>算 概 算 要 求 の 概 </a:t>
            </a:r>
            <a:r>
              <a:rPr lang="ja-JP" altLang="en-US" dirty="0" smtClean="0"/>
              <a:t>要　（抜粋）</a:t>
            </a:r>
            <a:endParaRPr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83017239"/>
              </p:ext>
            </p:extLst>
          </p:nvPr>
        </p:nvGraphicFramePr>
        <p:xfrm>
          <a:off x="133348" y="603766"/>
          <a:ext cx="8915401" cy="4293727"/>
        </p:xfrm>
        <a:graphic>
          <a:graphicData uri="http://schemas.openxmlformats.org/drawingml/2006/table">
            <a:tbl>
              <a:tblPr firstRow="1" bandRow="1">
                <a:tableStyleId>{5C22544A-7EE6-4342-B048-85BDC9FD1C3A}</a:tableStyleId>
              </a:tblPr>
              <a:tblGrid>
                <a:gridCol w="2915601">
                  <a:extLst>
                    <a:ext uri="{9D8B030D-6E8A-4147-A177-3AD203B41FA5}">
                      <a16:colId xmlns:a16="http://schemas.microsoft.com/office/drawing/2014/main" val="20000"/>
                    </a:ext>
                  </a:extLst>
                </a:gridCol>
                <a:gridCol w="1218251">
                  <a:extLst>
                    <a:ext uri="{9D8B030D-6E8A-4147-A177-3AD203B41FA5}">
                      <a16:colId xmlns:a16="http://schemas.microsoft.com/office/drawing/2014/main" val="20001"/>
                    </a:ext>
                  </a:extLst>
                </a:gridCol>
                <a:gridCol w="1352550">
                  <a:extLst>
                    <a:ext uri="{9D8B030D-6E8A-4147-A177-3AD203B41FA5}">
                      <a16:colId xmlns:a16="http://schemas.microsoft.com/office/drawing/2014/main" val="20002"/>
                    </a:ext>
                  </a:extLst>
                </a:gridCol>
                <a:gridCol w="3428999">
                  <a:extLst>
                    <a:ext uri="{9D8B030D-6E8A-4147-A177-3AD203B41FA5}">
                      <a16:colId xmlns:a16="http://schemas.microsoft.com/office/drawing/2014/main" val="20003"/>
                    </a:ext>
                  </a:extLst>
                </a:gridCol>
              </a:tblGrid>
              <a:tr h="425450">
                <a:tc>
                  <a:txBody>
                    <a:bodyPr/>
                    <a:lstStyle/>
                    <a:p>
                      <a:pPr algn="ctr"/>
                      <a:r>
                        <a:rPr kumimoji="1" lang="ja-JP" altLang="en-US" sz="1200" dirty="0" smtClean="0"/>
                        <a:t>事　項</a:t>
                      </a:r>
                      <a:endParaRPr kumimoji="1" lang="ja-JP" altLang="en-US" sz="1200" dirty="0"/>
                    </a:p>
                  </a:txBody>
                  <a:tcPr/>
                </a:tc>
                <a:tc>
                  <a:txBody>
                    <a:bodyPr/>
                    <a:lstStyle/>
                    <a:p>
                      <a:pPr algn="ctr"/>
                      <a:r>
                        <a:rPr kumimoji="1" lang="ja-JP" altLang="en-US" sz="1200" dirty="0" smtClean="0"/>
                        <a:t>令和元年度予算額</a:t>
                      </a:r>
                      <a:endParaRPr kumimoji="1" lang="en-US" altLang="ja-JP" sz="1200" dirty="0" smtClean="0"/>
                    </a:p>
                    <a:p>
                      <a:pPr algn="ctr"/>
                      <a:r>
                        <a:rPr kumimoji="1" lang="ja-JP" altLang="en-US" sz="1200" dirty="0" smtClean="0"/>
                        <a:t>（百万円）</a:t>
                      </a:r>
                      <a:endParaRPr kumimoji="1" lang="ja-JP" altLang="en-US" sz="1200" dirty="0"/>
                    </a:p>
                  </a:txBody>
                  <a:tcPr/>
                </a:tc>
                <a:tc>
                  <a:txBody>
                    <a:bodyPr/>
                    <a:lstStyle/>
                    <a:p>
                      <a:pPr algn="ctr"/>
                      <a:r>
                        <a:rPr kumimoji="1" lang="ja-JP" altLang="en-US" sz="1200" dirty="0" smtClean="0"/>
                        <a:t>令和２年度要求額</a:t>
                      </a:r>
                      <a:endParaRPr kumimoji="1" lang="en-US" altLang="ja-JP" sz="1200" dirty="0" smtClean="0"/>
                    </a:p>
                    <a:p>
                      <a:pPr algn="ctr"/>
                      <a:r>
                        <a:rPr kumimoji="1" lang="ja-JP" altLang="en-US" sz="1200" dirty="0" smtClean="0"/>
                        <a:t>（百万円）</a:t>
                      </a:r>
                      <a:endParaRPr kumimoji="1" lang="ja-JP" altLang="en-US" sz="1200" dirty="0"/>
                    </a:p>
                  </a:txBody>
                  <a:tcPr/>
                </a:tc>
                <a:tc>
                  <a:txBody>
                    <a:bodyPr/>
                    <a:lstStyle/>
                    <a:p>
                      <a:pPr algn="ctr"/>
                      <a:r>
                        <a:rPr kumimoji="1" lang="ja-JP" altLang="en-US" sz="1200" dirty="0" smtClean="0"/>
                        <a:t>備　　　　　　考</a:t>
                      </a:r>
                      <a:endParaRPr kumimoji="1" lang="ja-JP" altLang="en-US" sz="1200" dirty="0"/>
                    </a:p>
                  </a:txBody>
                  <a:tcPr/>
                </a:tc>
                <a:extLst>
                  <a:ext uri="{0D108BD9-81ED-4DB2-BD59-A6C34878D82A}">
                    <a16:rowId xmlns:a16="http://schemas.microsoft.com/office/drawing/2014/main" val="10000"/>
                  </a:ext>
                </a:extLst>
              </a:tr>
              <a:tr h="597146">
                <a:tc>
                  <a:txBody>
                    <a:bodyPr/>
                    <a:lstStyle/>
                    <a:p>
                      <a:r>
                        <a:rPr kumimoji="1" lang="ja-JP" altLang="en-US" sz="1500" dirty="0" smtClean="0"/>
                        <a:t>１．リウマチ・アレルギー疾患対策</a:t>
                      </a:r>
                      <a:endParaRPr kumimoji="1" lang="ja-JP" altLang="en-US" sz="1500" dirty="0"/>
                    </a:p>
                  </a:txBody>
                  <a:tcPr/>
                </a:tc>
                <a:tc>
                  <a:txBody>
                    <a:bodyPr/>
                    <a:lstStyle/>
                    <a:p>
                      <a:pPr algn="r"/>
                      <a:r>
                        <a:rPr kumimoji="1" lang="ja-JP" altLang="en-US" sz="1700" dirty="0" smtClean="0"/>
                        <a:t>　　</a:t>
                      </a:r>
                      <a:r>
                        <a:rPr kumimoji="1" lang="en-US" altLang="ja-JP" sz="1700" dirty="0" smtClean="0"/>
                        <a:t>&lt;</a:t>
                      </a:r>
                      <a:r>
                        <a:rPr kumimoji="1" lang="ja-JP" altLang="en-US" sz="1700" dirty="0" smtClean="0"/>
                        <a:t>８１３</a:t>
                      </a:r>
                      <a:r>
                        <a:rPr kumimoji="1" lang="en-US" altLang="ja-JP" sz="1700" dirty="0" smtClean="0"/>
                        <a:t>&gt;</a:t>
                      </a:r>
                    </a:p>
                    <a:p>
                      <a:pPr algn="r"/>
                      <a:r>
                        <a:rPr kumimoji="1" lang="ja-JP" altLang="en-US" sz="1700" dirty="0" smtClean="0"/>
                        <a:t>　　　　１７７</a:t>
                      </a:r>
                      <a:endParaRPr kumimoji="1" lang="ja-JP" altLang="en-US" sz="1700" dirty="0"/>
                    </a:p>
                  </a:txBody>
                  <a:tcPr/>
                </a:tc>
                <a:tc>
                  <a:txBody>
                    <a:bodyPr/>
                    <a:lstStyle/>
                    <a:p>
                      <a:pPr algn="r"/>
                      <a:r>
                        <a:rPr kumimoji="1" lang="ja-JP" altLang="en-US" sz="1700" dirty="0" smtClean="0"/>
                        <a:t>　</a:t>
                      </a:r>
                      <a:r>
                        <a:rPr kumimoji="1" lang="en-US" altLang="ja-JP" sz="1700" dirty="0" smtClean="0"/>
                        <a:t>&lt;</a:t>
                      </a:r>
                      <a:r>
                        <a:rPr kumimoji="1" lang="ja-JP" altLang="en-US" sz="1700" dirty="0" smtClean="0"/>
                        <a:t>１，００３</a:t>
                      </a:r>
                      <a:r>
                        <a:rPr kumimoji="1" lang="en-US" altLang="ja-JP" sz="1700" dirty="0" smtClean="0"/>
                        <a:t>&gt;</a:t>
                      </a:r>
                    </a:p>
                    <a:p>
                      <a:pPr algn="r"/>
                      <a:r>
                        <a:rPr kumimoji="1" lang="ja-JP" altLang="en-US" sz="1700" dirty="0" smtClean="0"/>
                        <a:t>　　　　　１９６</a:t>
                      </a:r>
                      <a:endParaRPr kumimoji="1" lang="ja-JP" altLang="en-US" sz="1700" dirty="0"/>
                    </a:p>
                  </a:txBody>
                  <a:tcPr/>
                </a:tc>
                <a:tc>
                  <a:txBody>
                    <a:bodyPr/>
                    <a:lstStyle/>
                    <a:p>
                      <a:endParaRPr kumimoji="1" lang="ja-JP" altLang="en-US" sz="1200" dirty="0"/>
                    </a:p>
                  </a:txBody>
                  <a:tcPr/>
                </a:tc>
                <a:extLst>
                  <a:ext uri="{0D108BD9-81ED-4DB2-BD59-A6C34878D82A}">
                    <a16:rowId xmlns:a16="http://schemas.microsoft.com/office/drawing/2014/main" val="10001"/>
                  </a:ext>
                </a:extLst>
              </a:tr>
              <a:tr h="731258">
                <a:tc>
                  <a:txBody>
                    <a:bodyPr/>
                    <a:lstStyle/>
                    <a:p>
                      <a:r>
                        <a:rPr kumimoji="1" lang="ja-JP" altLang="en-US" sz="1400" dirty="0" smtClean="0"/>
                        <a:t>　（１）リウマチ・アレルギー疾患対</a:t>
                      </a:r>
                      <a:endParaRPr kumimoji="1" lang="en-US" altLang="ja-JP" sz="1400" dirty="0" smtClean="0"/>
                    </a:p>
                    <a:p>
                      <a:r>
                        <a:rPr kumimoji="1" lang="ja-JP" altLang="en-US" sz="1400" dirty="0" smtClean="0"/>
                        <a:t>　　　策の正しい情報の提供</a:t>
                      </a:r>
                      <a:endParaRPr kumimoji="1" lang="ja-JP" altLang="en-US" sz="1400" dirty="0"/>
                    </a:p>
                  </a:txBody>
                  <a:tcPr/>
                </a:tc>
                <a:tc>
                  <a:txBody>
                    <a:bodyPr/>
                    <a:lstStyle/>
                    <a:p>
                      <a:pPr algn="r"/>
                      <a:r>
                        <a:rPr kumimoji="1" lang="ja-JP" altLang="en-US" sz="1700" dirty="0" smtClean="0"/>
                        <a:t>　　４７</a:t>
                      </a:r>
                      <a:endParaRPr kumimoji="1" lang="ja-JP" altLang="en-US" sz="1700" dirty="0"/>
                    </a:p>
                  </a:txBody>
                  <a:tcPr/>
                </a:tc>
                <a:tc>
                  <a:txBody>
                    <a:bodyPr/>
                    <a:lstStyle/>
                    <a:p>
                      <a:pPr algn="r"/>
                      <a:r>
                        <a:rPr kumimoji="1" lang="ja-JP" altLang="en-US" sz="1700" dirty="0" smtClean="0"/>
                        <a:t>４９（</a:t>
                      </a:r>
                      <a:r>
                        <a:rPr kumimoji="1" lang="en-US" altLang="ja-JP" sz="1700" dirty="0" smtClean="0"/>
                        <a:t>2</a:t>
                      </a:r>
                      <a:r>
                        <a:rPr kumimoji="1" lang="ja-JP" altLang="en-US" sz="1700" dirty="0" smtClean="0"/>
                        <a:t>増）</a:t>
                      </a:r>
                      <a:endParaRPr kumimoji="1" lang="ja-JP" altLang="en-US" sz="1700" dirty="0"/>
                    </a:p>
                  </a:txBody>
                  <a:tcPr/>
                </a:tc>
                <a:tc>
                  <a:txBody>
                    <a:bodyPr/>
                    <a:lstStyle/>
                    <a:p>
                      <a:pPr algn="l"/>
                      <a:r>
                        <a:rPr kumimoji="1" lang="ja-JP" altLang="en-US" sz="1200" dirty="0" smtClean="0"/>
                        <a:t>①アレルギー情報センター事業 　</a:t>
                      </a:r>
                      <a:r>
                        <a:rPr kumimoji="1" lang="en-US" altLang="ja-JP" sz="1200" dirty="0" smtClean="0"/>
                        <a:t>43 </a:t>
                      </a:r>
                    </a:p>
                    <a:p>
                      <a:pPr algn="l"/>
                      <a:r>
                        <a:rPr kumimoji="1" lang="ja-JP" altLang="en-US" sz="1200" dirty="0" smtClean="0"/>
                        <a:t>②アレルギー疾患対策推進協議会経費　　</a:t>
                      </a:r>
                      <a:r>
                        <a:rPr kumimoji="1" lang="ja-JP" altLang="en-US" sz="1200" b="1" dirty="0" smtClean="0"/>
                        <a:t>４</a:t>
                      </a:r>
                      <a:endParaRPr kumimoji="1" lang="en-US" altLang="ja-JP" sz="1200" b="1" dirty="0" smtClean="0"/>
                    </a:p>
                    <a:p>
                      <a:pPr algn="l"/>
                      <a:r>
                        <a:rPr kumimoji="1" lang="ja-JP" altLang="en-US" sz="1200" dirty="0" smtClean="0"/>
                        <a:t>③リウマチ・アレルギー対策経費　　　　　　</a:t>
                      </a:r>
                      <a:r>
                        <a:rPr kumimoji="1" lang="ja-JP" altLang="en-US" sz="1200" b="1" dirty="0" smtClean="0"/>
                        <a:t>２</a:t>
                      </a:r>
                      <a:endParaRPr kumimoji="1" lang="ja-JP" altLang="en-US" sz="1200" dirty="0"/>
                    </a:p>
                  </a:txBody>
                  <a:tcPr/>
                </a:tc>
                <a:extLst>
                  <a:ext uri="{0D108BD9-81ED-4DB2-BD59-A6C34878D82A}">
                    <a16:rowId xmlns:a16="http://schemas.microsoft.com/office/drawing/2014/main" val="10002"/>
                  </a:ext>
                </a:extLst>
              </a:tr>
              <a:tr h="370840">
                <a:tc>
                  <a:txBody>
                    <a:bodyPr/>
                    <a:lstStyle/>
                    <a:p>
                      <a:r>
                        <a:rPr kumimoji="1" lang="ja-JP" altLang="en-US" sz="1400" dirty="0" smtClean="0"/>
                        <a:t>（２）リウマチ・アレルギー疾患に関</a:t>
                      </a:r>
                      <a:endParaRPr kumimoji="1" lang="en-US" altLang="ja-JP" sz="1400" dirty="0" smtClean="0"/>
                    </a:p>
                    <a:p>
                      <a:r>
                        <a:rPr kumimoji="1" lang="ja-JP" altLang="en-US" sz="1400" dirty="0" smtClean="0"/>
                        <a:t>　　する医療の提供</a:t>
                      </a:r>
                      <a:endParaRPr kumimoji="1" lang="ja-JP" altLang="en-US" sz="1400" dirty="0"/>
                    </a:p>
                  </a:txBody>
                  <a:tcPr/>
                </a:tc>
                <a:tc>
                  <a:txBody>
                    <a:bodyPr/>
                    <a:lstStyle/>
                    <a:p>
                      <a:pPr algn="r"/>
                      <a:r>
                        <a:rPr kumimoji="1" lang="ja-JP" altLang="en-US" sz="1700" dirty="0" smtClean="0"/>
                        <a:t>１３０</a:t>
                      </a:r>
                      <a:endParaRPr kumimoji="1" lang="ja-JP" altLang="en-US" sz="1700" dirty="0"/>
                    </a:p>
                  </a:txBody>
                  <a:tcPr/>
                </a:tc>
                <a:tc>
                  <a:txBody>
                    <a:bodyPr/>
                    <a:lstStyle/>
                    <a:p>
                      <a:pPr algn="r"/>
                      <a:r>
                        <a:rPr kumimoji="1" lang="ja-JP" altLang="en-US" sz="1700" dirty="0" smtClean="0"/>
                        <a:t>１４７</a:t>
                      </a:r>
                      <a:r>
                        <a:rPr kumimoji="1" lang="ja-JP" altLang="en-US" sz="1500" dirty="0" smtClean="0"/>
                        <a:t>（</a:t>
                      </a:r>
                      <a:r>
                        <a:rPr kumimoji="1" lang="en-US" altLang="ja-JP" sz="1500" dirty="0" smtClean="0"/>
                        <a:t>17</a:t>
                      </a:r>
                      <a:r>
                        <a:rPr kumimoji="1" lang="ja-JP" altLang="en-US" sz="1500" dirty="0" smtClean="0"/>
                        <a:t>増）</a:t>
                      </a:r>
                      <a:endParaRPr kumimoji="1" lang="ja-JP" altLang="en-US" sz="1500" dirty="0"/>
                    </a:p>
                  </a:txBody>
                  <a:tcPr/>
                </a:tc>
                <a:tc>
                  <a:txBody>
                    <a:bodyPr/>
                    <a:lstStyle/>
                    <a:p>
                      <a:pPr algn="l"/>
                      <a:r>
                        <a:rPr kumimoji="1" lang="ja-JP" altLang="en-US" sz="1200" dirty="0" smtClean="0"/>
                        <a:t>①リウマチ・アレルギー特別対策事業 　　</a:t>
                      </a:r>
                      <a:r>
                        <a:rPr kumimoji="1" lang="en-US" altLang="ja-JP" sz="1200" b="1" dirty="0" smtClean="0"/>
                        <a:t>91 </a:t>
                      </a:r>
                    </a:p>
                    <a:p>
                      <a:pPr algn="l"/>
                      <a:r>
                        <a:rPr kumimoji="1" lang="ja-JP" altLang="en-US" sz="1200" b="1" dirty="0" smtClean="0"/>
                        <a:t>　　　</a:t>
                      </a:r>
                      <a:r>
                        <a:rPr kumimoji="1" lang="en-US" altLang="ja-JP" sz="1200" b="1" dirty="0" smtClean="0"/>
                        <a:t>【</a:t>
                      </a:r>
                      <a:r>
                        <a:rPr kumimoji="1" lang="ja-JP" altLang="en-US" sz="1200" b="1" dirty="0" smtClean="0"/>
                        <a:t>都道府県実施事業を対象</a:t>
                      </a:r>
                      <a:r>
                        <a:rPr kumimoji="1" lang="en-US" altLang="ja-JP" sz="1200" b="1" dirty="0" smtClean="0"/>
                        <a:t>】</a:t>
                      </a:r>
                    </a:p>
                    <a:p>
                      <a:pPr algn="l"/>
                      <a:endParaRPr kumimoji="1" lang="en-US" altLang="ja-JP" sz="1200" b="1" dirty="0" smtClean="0"/>
                    </a:p>
                    <a:p>
                      <a:pPr algn="l"/>
                      <a:r>
                        <a:rPr kumimoji="1" lang="ja-JP" altLang="en-US" sz="1200" dirty="0" smtClean="0"/>
                        <a:t>②アレルギー疾患都道府県拠点病院モデル事業</a:t>
                      </a:r>
                      <a:endParaRPr kumimoji="1" lang="en-US" altLang="ja-JP" sz="1200" dirty="0" smtClean="0"/>
                    </a:p>
                    <a:p>
                      <a:pPr algn="l"/>
                      <a:r>
                        <a:rPr kumimoji="1" lang="ja-JP" altLang="en-US" sz="1200" b="1" dirty="0" smtClean="0"/>
                        <a:t>　　　　</a:t>
                      </a:r>
                      <a:r>
                        <a:rPr kumimoji="1" lang="en-US" altLang="ja-JP" sz="1200" b="1" dirty="0" smtClean="0"/>
                        <a:t>【</a:t>
                      </a:r>
                      <a:r>
                        <a:rPr kumimoji="1" lang="ja-JP" altLang="en-US" sz="1200" b="1" dirty="0" smtClean="0"/>
                        <a:t>都道府県アレルギー拠点病院を対象</a:t>
                      </a:r>
                      <a:r>
                        <a:rPr kumimoji="1" lang="en-US" altLang="ja-JP" sz="1200" b="1" dirty="0" smtClean="0"/>
                        <a:t>】</a:t>
                      </a:r>
                      <a:r>
                        <a:rPr kumimoji="1" lang="ja-JP" altLang="en-US" sz="1200" b="1" dirty="0" smtClean="0"/>
                        <a:t>　</a:t>
                      </a:r>
                      <a:r>
                        <a:rPr kumimoji="1" lang="en-US" altLang="ja-JP" sz="1200" b="1" dirty="0" smtClean="0"/>
                        <a:t>32</a:t>
                      </a:r>
                    </a:p>
                    <a:p>
                      <a:pPr algn="l"/>
                      <a:r>
                        <a:rPr kumimoji="1" lang="ja-JP" altLang="en-US" sz="1200" dirty="0" smtClean="0"/>
                        <a:t>③ アレルギー疾患医療提供体制整備事業 　　</a:t>
                      </a:r>
                      <a:r>
                        <a:rPr kumimoji="1" lang="en-US" altLang="ja-JP" sz="1200" b="1" dirty="0" smtClean="0"/>
                        <a:t>24</a:t>
                      </a:r>
                    </a:p>
                    <a:p>
                      <a:endParaRPr kumimoji="1" lang="ja-JP" altLang="en-US" sz="1200" dirty="0"/>
                    </a:p>
                  </a:txBody>
                  <a:tcPr/>
                </a:tc>
                <a:extLst>
                  <a:ext uri="{0D108BD9-81ED-4DB2-BD59-A6C34878D82A}">
                    <a16:rowId xmlns:a16="http://schemas.microsoft.com/office/drawing/2014/main" val="10003"/>
                  </a:ext>
                </a:extLst>
              </a:tr>
              <a:tr h="941189">
                <a:tc>
                  <a:txBody>
                    <a:bodyPr/>
                    <a:lstStyle/>
                    <a:p>
                      <a:r>
                        <a:rPr kumimoji="1" lang="ja-JP" altLang="en-US" sz="1400" dirty="0" smtClean="0"/>
                        <a:t>（３）リウマチ・アレルギー疾患に関</a:t>
                      </a:r>
                      <a:endParaRPr kumimoji="1" lang="en-US" altLang="ja-JP" sz="1400" dirty="0" smtClean="0"/>
                    </a:p>
                    <a:p>
                      <a:r>
                        <a:rPr kumimoji="1" lang="ja-JP" altLang="en-US" sz="1400" dirty="0" smtClean="0"/>
                        <a:t>　　する研究等の推進</a:t>
                      </a:r>
                      <a:endParaRPr kumimoji="1" lang="en-US" altLang="ja-JP" sz="1400" dirty="0" smtClean="0"/>
                    </a:p>
                    <a:p>
                      <a:endParaRPr kumimoji="1" lang="ja-JP" altLang="en-US" sz="1400" dirty="0"/>
                    </a:p>
                  </a:txBody>
                  <a:tcPr/>
                </a:tc>
                <a:tc>
                  <a:txBody>
                    <a:bodyPr/>
                    <a:lstStyle/>
                    <a:p>
                      <a:pPr algn="r"/>
                      <a:r>
                        <a:rPr kumimoji="1" lang="en-US" altLang="ja-JP" sz="1700" dirty="0" smtClean="0"/>
                        <a:t>&lt;</a:t>
                      </a:r>
                      <a:r>
                        <a:rPr kumimoji="1" lang="ja-JP" altLang="en-US" sz="1700" dirty="0" smtClean="0"/>
                        <a:t>６３６</a:t>
                      </a:r>
                      <a:r>
                        <a:rPr kumimoji="1" lang="en-US" altLang="ja-JP" sz="1700" dirty="0" smtClean="0"/>
                        <a:t>&gt;</a:t>
                      </a:r>
                    </a:p>
                    <a:p>
                      <a:pPr algn="r"/>
                      <a:r>
                        <a:rPr kumimoji="1" lang="ja-JP" altLang="en-US" sz="1700" dirty="0" smtClean="0"/>
                        <a:t>０</a:t>
                      </a:r>
                      <a:endParaRPr kumimoji="1" lang="ja-JP" altLang="en-US" sz="1700" dirty="0"/>
                    </a:p>
                  </a:txBody>
                  <a:tcPr/>
                </a:tc>
                <a:tc>
                  <a:txBody>
                    <a:bodyPr/>
                    <a:lstStyle/>
                    <a:p>
                      <a:pPr algn="r"/>
                      <a:r>
                        <a:rPr kumimoji="1" lang="en-US" altLang="ja-JP" sz="1700" dirty="0" smtClean="0"/>
                        <a:t>&lt;</a:t>
                      </a:r>
                      <a:r>
                        <a:rPr kumimoji="1" lang="ja-JP" altLang="en-US" sz="1700" dirty="0" smtClean="0"/>
                        <a:t>８０７</a:t>
                      </a:r>
                      <a:r>
                        <a:rPr kumimoji="1" lang="en-US" altLang="ja-JP" sz="1700" dirty="0" smtClean="0"/>
                        <a:t>&gt;</a:t>
                      </a:r>
                    </a:p>
                    <a:p>
                      <a:pPr algn="r"/>
                      <a:r>
                        <a:rPr kumimoji="1" lang="ja-JP" altLang="en-US" sz="1700" dirty="0" smtClean="0"/>
                        <a:t>０</a:t>
                      </a:r>
                      <a:endParaRPr kumimoji="1" lang="ja-JP" altLang="en-US" sz="1700" dirty="0"/>
                    </a:p>
                  </a:txBody>
                  <a:tcPr/>
                </a:tc>
                <a:tc>
                  <a:txBody>
                    <a:bodyPr/>
                    <a:lstStyle/>
                    <a:p>
                      <a:r>
                        <a:rPr kumimoji="1" lang="zh-TW" altLang="en-US" sz="1100" dirty="0" smtClean="0"/>
                        <a:t>厚生労働科学研究費補助金等（</a:t>
                      </a:r>
                      <a:r>
                        <a:rPr kumimoji="1" lang="en-US" altLang="zh-TW" sz="1100" dirty="0" smtClean="0"/>
                        <a:t>※</a:t>
                      </a:r>
                      <a:r>
                        <a:rPr kumimoji="1" lang="zh-TW" altLang="en-US" sz="1100" dirty="0" smtClean="0"/>
                        <a:t>厚生科学課計上） </a:t>
                      </a:r>
                      <a:endParaRPr kumimoji="1" lang="en-US" altLang="zh-TW" sz="1100" dirty="0" smtClean="0"/>
                    </a:p>
                    <a:p>
                      <a:endParaRPr kumimoji="1" lang="en-US" altLang="ja-JP" sz="1200" dirty="0" smtClean="0"/>
                    </a:p>
                    <a:p>
                      <a:r>
                        <a:rPr kumimoji="1" lang="ja-JP" altLang="en-US" sz="1200" dirty="0" smtClean="0"/>
                        <a:t>①免疫アレルギー疾患実用化研究事業 　　</a:t>
                      </a:r>
                      <a:r>
                        <a:rPr kumimoji="1" lang="en-US" altLang="ja-JP" sz="1200" b="1" dirty="0" smtClean="0"/>
                        <a:t>731</a:t>
                      </a:r>
                    </a:p>
                    <a:p>
                      <a:r>
                        <a:rPr kumimoji="1" lang="ja-JP" altLang="en-US" sz="1200" b="0" dirty="0" smtClean="0"/>
                        <a:t>②免疫アレルギー疾患政策研究事業 　</a:t>
                      </a:r>
                      <a:r>
                        <a:rPr kumimoji="1" lang="ja-JP" altLang="en-US" sz="1200" b="1" dirty="0" smtClean="0"/>
                        <a:t>　　　</a:t>
                      </a:r>
                      <a:r>
                        <a:rPr kumimoji="1" lang="en-US" altLang="ja-JP" sz="1200" b="1" dirty="0" smtClean="0"/>
                        <a:t>76</a:t>
                      </a:r>
                      <a:endParaRPr kumimoji="1" lang="ja-JP" altLang="en-US" sz="1200" dirty="0"/>
                    </a:p>
                  </a:txBody>
                  <a:tcPr/>
                </a:tc>
                <a:extLst>
                  <a:ext uri="{0D108BD9-81ED-4DB2-BD59-A6C34878D82A}">
                    <a16:rowId xmlns:a16="http://schemas.microsoft.com/office/drawing/2014/main" val="10004"/>
                  </a:ext>
                </a:extLst>
              </a:tr>
            </a:tbl>
          </a:graphicData>
        </a:graphic>
      </p:graphicFrame>
      <p:sp>
        <p:nvSpPr>
          <p:cNvPr id="6" name="フローチャート: 組合せ 5"/>
          <p:cNvSpPr/>
          <p:nvPr/>
        </p:nvSpPr>
        <p:spPr>
          <a:xfrm>
            <a:off x="2967036" y="5020937"/>
            <a:ext cx="3438525" cy="123825"/>
          </a:xfrm>
          <a:prstGeom prst="flowChartMerge">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smtClean="0">
              <a:solidFill>
                <a:schemeClr val="tx1"/>
              </a:solidFill>
            </a:endParaRPr>
          </a:p>
        </p:txBody>
      </p:sp>
      <p:sp>
        <p:nvSpPr>
          <p:cNvPr id="7" name="正方形/長方形 6"/>
          <p:cNvSpPr/>
          <p:nvPr/>
        </p:nvSpPr>
        <p:spPr>
          <a:xfrm>
            <a:off x="245051" y="5144762"/>
            <a:ext cx="8915401" cy="71208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　リウマチ・アレルギー</a:t>
            </a:r>
            <a:r>
              <a:rPr lang="ja-JP" altLang="en-US" sz="1600" b="1" dirty="0" smtClean="0">
                <a:solidFill>
                  <a:schemeClr val="tx1"/>
                </a:solidFill>
              </a:rPr>
              <a:t>特別対策事業の概算要求額が大幅に増加していない中、</a:t>
            </a:r>
            <a:endParaRPr lang="en-US" altLang="ja-JP" sz="1600" b="1" dirty="0" smtClean="0">
              <a:solidFill>
                <a:schemeClr val="tx1"/>
              </a:solidFill>
            </a:endParaRPr>
          </a:p>
          <a:p>
            <a:pPr algn="ctr"/>
            <a:r>
              <a:rPr lang="ja-JP" altLang="en-US" sz="1600" b="1" dirty="0" smtClean="0">
                <a:solidFill>
                  <a:schemeClr val="tx1"/>
                </a:solidFill>
              </a:rPr>
              <a:t>府予算要求においても大幅な予算額の増加は困難</a:t>
            </a:r>
            <a:endParaRPr kumimoji="1" lang="ja-JP" altLang="en-US" sz="1600" b="1" dirty="0" smtClean="0">
              <a:solidFill>
                <a:schemeClr val="tx1"/>
              </a:solidFill>
            </a:endParaRPr>
          </a:p>
        </p:txBody>
      </p:sp>
      <p:sp>
        <p:nvSpPr>
          <p:cNvPr id="8" name="フローチャート: 組合せ 7"/>
          <p:cNvSpPr/>
          <p:nvPr/>
        </p:nvSpPr>
        <p:spPr>
          <a:xfrm>
            <a:off x="3148082" y="5908226"/>
            <a:ext cx="3438525" cy="123825"/>
          </a:xfrm>
          <a:prstGeom prst="flowChartMerge">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b="1" dirty="0" smtClean="0">
              <a:solidFill>
                <a:schemeClr val="tx1"/>
              </a:solidFill>
            </a:endParaRPr>
          </a:p>
        </p:txBody>
      </p:sp>
      <p:sp>
        <p:nvSpPr>
          <p:cNvPr id="9" name="正方形/長方形 8"/>
          <p:cNvSpPr/>
          <p:nvPr/>
        </p:nvSpPr>
        <p:spPr>
          <a:xfrm>
            <a:off x="245051" y="6104120"/>
            <a:ext cx="8915401" cy="71208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rPr>
              <a:t>　今年度、締結した公民連携による取り組みのさらなる推進など事業予算確保に向けた工夫が必要</a:t>
            </a:r>
          </a:p>
        </p:txBody>
      </p:sp>
    </p:spTree>
    <p:extLst>
      <p:ext uri="{BB962C8B-B14F-4D97-AF65-F5344CB8AC3E}">
        <p14:creationId xmlns:p14="http://schemas.microsoft.com/office/powerpoint/2010/main" val="1273656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ChangeArrowheads="1"/>
          </p:cNvSpPr>
          <p:nvPr/>
        </p:nvSpPr>
        <p:spPr bwMode="auto">
          <a:xfrm>
            <a:off x="54590" y="86914"/>
            <a:ext cx="8993875" cy="599283"/>
          </a:xfrm>
          <a:prstGeom prst="roundRect">
            <a:avLst>
              <a:gd name="adj" fmla="val 16667"/>
            </a:avLst>
          </a:prstGeom>
          <a:solidFill>
            <a:srgbClr val="FFCCFF"/>
          </a:solidFill>
          <a:ln w="9525">
            <a:solidFill>
              <a:schemeClr val="tx1"/>
            </a:solidFill>
            <a:round/>
            <a:headEnd/>
            <a:tailEnd/>
          </a:ln>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400" b="1" dirty="0">
                <a:latin typeface="ＭＳ Ｐゴシック" panose="020B0600070205080204" pitchFamily="50" charset="-128"/>
              </a:rPr>
              <a:t>　</a:t>
            </a:r>
            <a:r>
              <a:rPr lang="ja-JP" altLang="en-US" sz="1400" b="1" dirty="0" smtClean="0">
                <a:latin typeface="ＭＳ Ｐゴシック" panose="020B0600070205080204" pitchFamily="50" charset="-128"/>
              </a:rPr>
              <a:t>　　</a:t>
            </a:r>
            <a:r>
              <a:rPr lang="ja-JP" altLang="en-US" sz="2400" b="1" dirty="0" smtClean="0">
                <a:latin typeface="ＭＳ Ｐゴシック" panose="020B0600070205080204" pitchFamily="50" charset="-128"/>
              </a:rPr>
              <a:t>　　　　　令和２年度大阪府アレルギー</a:t>
            </a:r>
            <a:r>
              <a:rPr lang="ja-JP" altLang="en-US" sz="2400" b="1" dirty="0">
                <a:latin typeface="ＭＳ Ｐゴシック" panose="020B0600070205080204" pitchFamily="50" charset="-128"/>
              </a:rPr>
              <a:t>疾患対策</a:t>
            </a:r>
            <a:r>
              <a:rPr lang="ja-JP" altLang="en-US" sz="2400" b="1" dirty="0" smtClean="0">
                <a:latin typeface="ＭＳ Ｐゴシック" panose="020B0600070205080204" pitchFamily="50" charset="-128"/>
              </a:rPr>
              <a:t>事業計画（案）</a:t>
            </a:r>
            <a:r>
              <a:rPr lang="ja-JP" altLang="en-US" b="1" dirty="0">
                <a:latin typeface="ＭＳ Ｐゴシック" panose="020B0600070205080204" pitchFamily="50" charset="-128"/>
              </a:rPr>
              <a:t>　　　　　　　　　</a:t>
            </a:r>
            <a:r>
              <a:rPr lang="ja-JP" altLang="en-US" sz="1400" b="1" dirty="0">
                <a:latin typeface="ＭＳ Ｐゴシック" panose="020B0600070205080204" pitchFamily="50" charset="-128"/>
              </a:rPr>
              <a:t>　　　　　　　　　　　　　　　</a:t>
            </a:r>
          </a:p>
        </p:txBody>
      </p:sp>
      <p:sp>
        <p:nvSpPr>
          <p:cNvPr id="8" name="角丸四角形 7"/>
          <p:cNvSpPr/>
          <p:nvPr/>
        </p:nvSpPr>
        <p:spPr>
          <a:xfrm>
            <a:off x="155575" y="1425186"/>
            <a:ext cx="2655888" cy="926019"/>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lstStyle/>
          <a:p>
            <a:pPr algn="ctr" eaLnBrk="1" hangingPunct="1">
              <a:defRPr/>
            </a:pPr>
            <a:r>
              <a:rPr lang="ja-JP" altLang="en-US" sz="1400" b="1" dirty="0" smtClean="0">
                <a:solidFill>
                  <a:schemeClr val="tx1"/>
                </a:solidFill>
              </a:rPr>
              <a:t>重症化</a:t>
            </a:r>
            <a:r>
              <a:rPr lang="ja-JP" altLang="en-US" sz="1400" b="1" dirty="0">
                <a:solidFill>
                  <a:schemeClr val="tx1"/>
                </a:solidFill>
              </a:rPr>
              <a:t>予防や症状の軽減の取組みの</a:t>
            </a:r>
            <a:r>
              <a:rPr lang="ja-JP" altLang="en-US" sz="1400" b="1" dirty="0" smtClean="0">
                <a:solidFill>
                  <a:schemeClr val="tx1"/>
                </a:solidFill>
              </a:rPr>
              <a:t>推進</a:t>
            </a:r>
            <a:endParaRPr lang="en-US" altLang="ja-JP" sz="1400" b="1" dirty="0" smtClean="0">
              <a:solidFill>
                <a:schemeClr val="tx1"/>
              </a:solidFill>
            </a:endParaRPr>
          </a:p>
          <a:p>
            <a:pPr algn="ctr" eaLnBrk="1" hangingPunct="1">
              <a:defRPr/>
            </a:pPr>
            <a:r>
              <a:rPr lang="ja-JP" altLang="en-US" sz="1400" b="1" dirty="0" smtClean="0">
                <a:solidFill>
                  <a:srgbClr val="FF0000"/>
                </a:solidFill>
              </a:rPr>
              <a:t>（参考）</a:t>
            </a:r>
            <a:r>
              <a:rPr lang="en-US" altLang="ja-JP" sz="1400" b="1" dirty="0" smtClean="0">
                <a:solidFill>
                  <a:srgbClr val="FF0000"/>
                </a:solidFill>
              </a:rPr>
              <a:t>R1</a:t>
            </a:r>
            <a:r>
              <a:rPr lang="ja-JP" altLang="en-US" sz="1400" b="1" dirty="0">
                <a:solidFill>
                  <a:srgbClr val="FF0000"/>
                </a:solidFill>
              </a:rPr>
              <a:t>予算</a:t>
            </a:r>
            <a:r>
              <a:rPr lang="ja-JP" altLang="en-US" sz="1400" b="1" dirty="0" smtClean="0">
                <a:solidFill>
                  <a:srgbClr val="FF0000"/>
                </a:solidFill>
              </a:rPr>
              <a:t>額：</a:t>
            </a:r>
            <a:r>
              <a:rPr lang="en-US" altLang="ja-JP" sz="1400" b="1" dirty="0" smtClean="0">
                <a:solidFill>
                  <a:srgbClr val="FF0000"/>
                </a:solidFill>
              </a:rPr>
              <a:t>655</a:t>
            </a:r>
            <a:r>
              <a:rPr lang="ja-JP" altLang="en-US" sz="1400" b="1" dirty="0" smtClean="0">
                <a:solidFill>
                  <a:srgbClr val="FF0000"/>
                </a:solidFill>
              </a:rPr>
              <a:t>千円</a:t>
            </a:r>
            <a:endParaRPr lang="en-US" altLang="ja-JP" sz="1400" b="1" dirty="0">
              <a:solidFill>
                <a:srgbClr val="FF0000"/>
              </a:solidFill>
            </a:endParaRPr>
          </a:p>
        </p:txBody>
      </p:sp>
      <p:sp>
        <p:nvSpPr>
          <p:cNvPr id="3" name="正方形/長方形 2"/>
          <p:cNvSpPr/>
          <p:nvPr/>
        </p:nvSpPr>
        <p:spPr>
          <a:xfrm>
            <a:off x="552449" y="1156440"/>
            <a:ext cx="1774825" cy="236538"/>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１</a:t>
            </a:r>
          </a:p>
        </p:txBody>
      </p:sp>
      <p:sp>
        <p:nvSpPr>
          <p:cNvPr id="14" name="正方形/長方形 13"/>
          <p:cNvSpPr/>
          <p:nvPr/>
        </p:nvSpPr>
        <p:spPr>
          <a:xfrm>
            <a:off x="552450" y="2849563"/>
            <a:ext cx="1774825" cy="236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２</a:t>
            </a:r>
          </a:p>
        </p:txBody>
      </p:sp>
      <p:sp>
        <p:nvSpPr>
          <p:cNvPr id="15" name="正方形/長方形 14"/>
          <p:cNvSpPr/>
          <p:nvPr/>
        </p:nvSpPr>
        <p:spPr>
          <a:xfrm>
            <a:off x="552450" y="4124983"/>
            <a:ext cx="1774825" cy="236537"/>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施策の柱　３</a:t>
            </a:r>
          </a:p>
        </p:txBody>
      </p:sp>
      <p:sp>
        <p:nvSpPr>
          <p:cNvPr id="16" name="角丸四角形 15"/>
          <p:cNvSpPr/>
          <p:nvPr/>
        </p:nvSpPr>
        <p:spPr>
          <a:xfrm>
            <a:off x="241300" y="3095425"/>
            <a:ext cx="2611438" cy="856302"/>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tLang="ja-JP" sz="1400" b="1" dirty="0">
              <a:solidFill>
                <a:schemeClr val="tx1"/>
              </a:solidFill>
            </a:endParaRPr>
          </a:p>
          <a:p>
            <a:pPr algn="ctr" eaLnBrk="1" hangingPunct="1">
              <a:defRPr/>
            </a:pPr>
            <a:endParaRPr lang="en-US" altLang="ja-JP" sz="1600" b="1" dirty="0" smtClean="0">
              <a:solidFill>
                <a:schemeClr val="tx1"/>
              </a:solidFill>
            </a:endParaRPr>
          </a:p>
          <a:p>
            <a:pPr algn="ctr">
              <a:defRPr/>
            </a:pPr>
            <a:r>
              <a:rPr lang="ja-JP" altLang="en-US" sz="1400" b="1" dirty="0" smtClean="0">
                <a:solidFill>
                  <a:schemeClr val="tx1"/>
                </a:solidFill>
              </a:rPr>
              <a:t>適切</a:t>
            </a:r>
            <a:r>
              <a:rPr lang="ja-JP" altLang="en-US" sz="1400" b="1" dirty="0">
                <a:solidFill>
                  <a:schemeClr val="tx1"/>
                </a:solidFill>
              </a:rPr>
              <a:t>な医療を受けることができる医療提供</a:t>
            </a:r>
            <a:r>
              <a:rPr lang="ja-JP" altLang="en-US" sz="1400" b="1" dirty="0" smtClean="0">
                <a:solidFill>
                  <a:schemeClr val="tx1"/>
                </a:solidFill>
              </a:rPr>
              <a:t>体制整備</a:t>
            </a:r>
            <a:endParaRPr lang="en-US" altLang="ja-JP" sz="1400" b="1" dirty="0" smtClean="0">
              <a:solidFill>
                <a:schemeClr val="tx1"/>
              </a:solidFill>
            </a:endParaRPr>
          </a:p>
          <a:p>
            <a:pPr algn="ctr">
              <a:defRPr/>
            </a:pPr>
            <a:r>
              <a:rPr lang="ja-JP" altLang="en-US" sz="1400" b="1" dirty="0" smtClean="0">
                <a:solidFill>
                  <a:srgbClr val="FF0000"/>
                </a:solidFill>
              </a:rPr>
              <a:t>（参考）</a:t>
            </a:r>
            <a:r>
              <a:rPr lang="en-US" altLang="ja-JP" sz="1400" b="1" dirty="0" smtClean="0">
                <a:solidFill>
                  <a:srgbClr val="FF0000"/>
                </a:solidFill>
              </a:rPr>
              <a:t>R1</a:t>
            </a:r>
            <a:r>
              <a:rPr lang="ja-JP" altLang="en-US" sz="1400" b="1" dirty="0">
                <a:solidFill>
                  <a:srgbClr val="FF0000"/>
                </a:solidFill>
              </a:rPr>
              <a:t>予算額</a:t>
            </a:r>
            <a:r>
              <a:rPr lang="ja-JP" altLang="en-US" sz="1400" b="1" dirty="0" smtClean="0">
                <a:solidFill>
                  <a:srgbClr val="FF0000"/>
                </a:solidFill>
              </a:rPr>
              <a:t>：</a:t>
            </a:r>
            <a:r>
              <a:rPr lang="en-US" altLang="ja-JP" sz="1400" b="1" dirty="0" smtClean="0">
                <a:solidFill>
                  <a:srgbClr val="FF0000"/>
                </a:solidFill>
              </a:rPr>
              <a:t>1,444</a:t>
            </a:r>
            <a:r>
              <a:rPr lang="ja-JP" altLang="en-US" sz="1400" b="1" dirty="0" smtClean="0">
                <a:solidFill>
                  <a:srgbClr val="FF0000"/>
                </a:solidFill>
              </a:rPr>
              <a:t>千円</a:t>
            </a:r>
            <a:endParaRPr lang="en-US" altLang="ja-JP" sz="1400" b="1" dirty="0">
              <a:solidFill>
                <a:srgbClr val="FF0000"/>
              </a:solidFill>
            </a:endParaRPr>
          </a:p>
          <a:p>
            <a:pPr algn="ctr" eaLnBrk="1" hangingPunct="1">
              <a:defRPr/>
            </a:pPr>
            <a:endParaRPr lang="en-US" altLang="ja-JP" sz="1600" b="1" dirty="0">
              <a:solidFill>
                <a:schemeClr val="tx1"/>
              </a:solidFill>
            </a:endParaRPr>
          </a:p>
          <a:p>
            <a:pPr algn="ctr" eaLnBrk="1" hangingPunct="1">
              <a:defRPr/>
            </a:pPr>
            <a:endParaRPr lang="ja-JP" altLang="en-US" sz="1600" b="1" dirty="0">
              <a:solidFill>
                <a:schemeClr val="tx1"/>
              </a:solidFill>
            </a:endParaRPr>
          </a:p>
        </p:txBody>
      </p:sp>
      <p:cxnSp>
        <p:nvCxnSpPr>
          <p:cNvPr id="9" name="直線コネクタ 8"/>
          <p:cNvCxnSpPr/>
          <p:nvPr/>
        </p:nvCxnSpPr>
        <p:spPr>
          <a:xfrm>
            <a:off x="2776137" y="1811283"/>
            <a:ext cx="8763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正方形/長方形 18"/>
          <p:cNvSpPr/>
          <p:nvPr/>
        </p:nvSpPr>
        <p:spPr>
          <a:xfrm>
            <a:off x="3652437" y="1627292"/>
            <a:ext cx="5102225" cy="309562"/>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アレルギー疾患に関する正しい知識の普及・情報発信</a:t>
            </a:r>
          </a:p>
        </p:txBody>
      </p:sp>
      <p:sp>
        <p:nvSpPr>
          <p:cNvPr id="22" name="正方形/長方形 21"/>
          <p:cNvSpPr/>
          <p:nvPr/>
        </p:nvSpPr>
        <p:spPr>
          <a:xfrm>
            <a:off x="3655645" y="3149339"/>
            <a:ext cx="5205412" cy="5016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smtClean="0">
                <a:solidFill>
                  <a:schemeClr val="tx1"/>
                </a:solidFill>
              </a:rPr>
              <a:t>・「</a:t>
            </a:r>
            <a:r>
              <a:rPr lang="ja-JP" altLang="en-US" sz="1200" b="1" dirty="0">
                <a:solidFill>
                  <a:schemeClr val="tx1"/>
                </a:solidFill>
              </a:rPr>
              <a:t>アレルギー疾患診療</a:t>
            </a:r>
            <a:r>
              <a:rPr lang="ja-JP" altLang="en-US" sz="1200" b="1" dirty="0" smtClean="0">
                <a:solidFill>
                  <a:schemeClr val="tx1"/>
                </a:solidFill>
              </a:rPr>
              <a:t>連携医療機関」（仮称）を新た</a:t>
            </a:r>
            <a:r>
              <a:rPr lang="ja-JP" altLang="en-US" sz="1200" b="1" dirty="0">
                <a:solidFill>
                  <a:schemeClr val="tx1"/>
                </a:solidFill>
              </a:rPr>
              <a:t>に選定し、拠点病院ととも</a:t>
            </a:r>
            <a:r>
              <a:rPr lang="ja-JP" altLang="en-US" sz="1200" b="1" dirty="0" smtClean="0">
                <a:solidFill>
                  <a:schemeClr val="tx1"/>
                </a:solidFill>
              </a:rPr>
              <a:t>にきめ細やかな地域</a:t>
            </a:r>
            <a:r>
              <a:rPr lang="ja-JP" altLang="en-US" sz="1200" b="1" dirty="0">
                <a:solidFill>
                  <a:schemeClr val="tx1"/>
                </a:solidFill>
              </a:rPr>
              <a:t>医療診療ネットワークを</a:t>
            </a:r>
            <a:r>
              <a:rPr lang="ja-JP" altLang="en-US" sz="1200" b="1" dirty="0" smtClean="0">
                <a:solidFill>
                  <a:schemeClr val="tx1"/>
                </a:solidFill>
              </a:rPr>
              <a:t>整備　</a:t>
            </a:r>
            <a:r>
              <a:rPr lang="ja-JP" altLang="en-US" sz="1200" b="1" dirty="0" smtClean="0">
                <a:solidFill>
                  <a:srgbClr val="FF0000"/>
                </a:solidFill>
              </a:rPr>
              <a:t>（継続）</a:t>
            </a:r>
            <a:endParaRPr lang="en-US" altLang="ja-JP" sz="1200" b="1" dirty="0" smtClean="0">
              <a:solidFill>
                <a:srgbClr val="FF0000"/>
              </a:solidFill>
            </a:endParaRPr>
          </a:p>
          <a:p>
            <a:pPr eaLnBrk="1" hangingPunct="1">
              <a:defRPr/>
            </a:pPr>
            <a:r>
              <a:rPr lang="ja-JP" altLang="en-US" sz="1200" b="1" dirty="0" smtClean="0">
                <a:solidFill>
                  <a:schemeClr val="tx1"/>
                </a:solidFill>
              </a:rPr>
              <a:t>・医療機関の実態調査</a:t>
            </a:r>
            <a:r>
              <a:rPr lang="ja-JP" altLang="en-US" sz="1200" b="1" dirty="0" smtClean="0">
                <a:solidFill>
                  <a:srgbClr val="FF0000"/>
                </a:solidFill>
              </a:rPr>
              <a:t>（新規）</a:t>
            </a:r>
            <a:endParaRPr lang="ja-JP" altLang="en-US" sz="1200" b="1" dirty="0">
              <a:solidFill>
                <a:srgbClr val="FF0000"/>
              </a:solidFill>
            </a:endParaRPr>
          </a:p>
        </p:txBody>
      </p:sp>
      <p:cxnSp>
        <p:nvCxnSpPr>
          <p:cNvPr id="25" name="直線コネクタ 24"/>
          <p:cNvCxnSpPr/>
          <p:nvPr/>
        </p:nvCxnSpPr>
        <p:spPr>
          <a:xfrm>
            <a:off x="2811463" y="3417095"/>
            <a:ext cx="64135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6" name="直線コネクタ 25"/>
          <p:cNvCxnSpPr/>
          <p:nvPr/>
        </p:nvCxnSpPr>
        <p:spPr>
          <a:xfrm>
            <a:off x="3459163" y="3019906"/>
            <a:ext cx="5781" cy="760516"/>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flipV="1">
            <a:off x="3459163" y="3786854"/>
            <a:ext cx="30162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449638" y="3003550"/>
            <a:ext cx="3206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1" name="正方形/長方形 30"/>
          <p:cNvSpPr/>
          <p:nvPr/>
        </p:nvSpPr>
        <p:spPr>
          <a:xfrm>
            <a:off x="3609975" y="2787289"/>
            <a:ext cx="5074444" cy="287696"/>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拠点病院を中心とした診療ネットワークの構築</a:t>
            </a:r>
          </a:p>
        </p:txBody>
      </p:sp>
      <p:sp>
        <p:nvSpPr>
          <p:cNvPr id="32" name="正方形/長方形 31"/>
          <p:cNvSpPr/>
          <p:nvPr/>
        </p:nvSpPr>
        <p:spPr>
          <a:xfrm>
            <a:off x="3703639" y="3697252"/>
            <a:ext cx="5043487" cy="299940"/>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医療従事者の人材育成</a:t>
            </a:r>
          </a:p>
        </p:txBody>
      </p:sp>
      <p:sp>
        <p:nvSpPr>
          <p:cNvPr id="43" name="正方形/長方形 42"/>
          <p:cNvSpPr/>
          <p:nvPr/>
        </p:nvSpPr>
        <p:spPr>
          <a:xfrm>
            <a:off x="3652437" y="2063039"/>
            <a:ext cx="5321300" cy="6667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・府民講演会の開催　</a:t>
            </a:r>
            <a:r>
              <a:rPr lang="ja-JP" altLang="en-US" sz="1200" b="1" dirty="0" smtClean="0">
                <a:solidFill>
                  <a:schemeClr val="tx1"/>
                </a:solidFill>
              </a:rPr>
              <a:t>　</a:t>
            </a:r>
            <a:r>
              <a:rPr lang="ja-JP" altLang="en-US" sz="1200" b="1" dirty="0" smtClean="0">
                <a:solidFill>
                  <a:srgbClr val="FF0000"/>
                </a:solidFill>
              </a:rPr>
              <a:t>（継続）</a:t>
            </a:r>
            <a:endParaRPr lang="en-US" altLang="ja-JP" sz="1200" b="1" i="1" dirty="0" smtClean="0">
              <a:solidFill>
                <a:srgbClr val="FF0000"/>
              </a:solidFill>
            </a:endParaRPr>
          </a:p>
          <a:p>
            <a:pPr eaLnBrk="1" hangingPunct="1">
              <a:defRPr/>
            </a:pPr>
            <a:r>
              <a:rPr lang="ja-JP" altLang="en-US" sz="1200" b="1" dirty="0" smtClean="0">
                <a:solidFill>
                  <a:schemeClr val="tx1"/>
                </a:solidFill>
              </a:rPr>
              <a:t>・医師・看護師、薬剤師等による自己管理講習会の開催　</a:t>
            </a:r>
            <a:r>
              <a:rPr lang="ja-JP" altLang="en-US" sz="1200" b="1" dirty="0" smtClean="0">
                <a:solidFill>
                  <a:srgbClr val="FF0000"/>
                </a:solidFill>
              </a:rPr>
              <a:t>（継続</a:t>
            </a:r>
            <a:r>
              <a:rPr lang="ja-JP" altLang="en-US" sz="1200" b="1" dirty="0">
                <a:solidFill>
                  <a:srgbClr val="FF0000"/>
                </a:solidFill>
              </a:rPr>
              <a:t>）</a:t>
            </a:r>
            <a:endParaRPr lang="en-US" altLang="ja-JP" sz="1200" b="1" i="1" dirty="0" smtClean="0">
              <a:solidFill>
                <a:srgbClr val="FF0000"/>
              </a:solidFill>
            </a:endParaRPr>
          </a:p>
          <a:p>
            <a:pPr eaLnBrk="1" hangingPunct="1">
              <a:defRPr/>
            </a:pPr>
            <a:r>
              <a:rPr lang="ja-JP" altLang="en-US" sz="1200" b="1" dirty="0" smtClean="0">
                <a:solidFill>
                  <a:schemeClr val="tx1"/>
                </a:solidFill>
              </a:rPr>
              <a:t>・</a:t>
            </a:r>
            <a:r>
              <a:rPr lang="ja-JP" altLang="en-US" sz="1200" b="1" dirty="0">
                <a:solidFill>
                  <a:schemeClr val="tx1"/>
                </a:solidFill>
              </a:rPr>
              <a:t>ホームページ等に</a:t>
            </a:r>
            <a:r>
              <a:rPr lang="ja-JP" altLang="en-US" sz="1200" b="1" dirty="0" smtClean="0">
                <a:solidFill>
                  <a:schemeClr val="tx1"/>
                </a:solidFill>
              </a:rPr>
              <a:t>よるアレルギー疾患に関する情報</a:t>
            </a:r>
            <a:r>
              <a:rPr lang="ja-JP" altLang="en-US" sz="1200" b="1" dirty="0">
                <a:solidFill>
                  <a:schemeClr val="tx1"/>
                </a:solidFill>
              </a:rPr>
              <a:t>の</a:t>
            </a:r>
            <a:r>
              <a:rPr lang="ja-JP" altLang="en-US" sz="1200" b="1" dirty="0" smtClean="0">
                <a:solidFill>
                  <a:schemeClr val="tx1"/>
                </a:solidFill>
              </a:rPr>
              <a:t>発信強化　</a:t>
            </a:r>
            <a:r>
              <a:rPr lang="ja-JP" altLang="en-US" sz="1200" b="1" dirty="0" smtClean="0">
                <a:solidFill>
                  <a:srgbClr val="FF0000"/>
                </a:solidFill>
              </a:rPr>
              <a:t>（継続）</a:t>
            </a:r>
            <a:endParaRPr lang="en-US" altLang="ja-JP" sz="1200" b="1" dirty="0" smtClean="0">
              <a:solidFill>
                <a:srgbClr val="FF0000"/>
              </a:solidFill>
            </a:endParaRPr>
          </a:p>
          <a:p>
            <a:pPr eaLnBrk="1" hangingPunct="1">
              <a:defRPr/>
            </a:pPr>
            <a:r>
              <a:rPr lang="ja-JP" altLang="en-US" sz="1200" b="1" dirty="0" smtClean="0">
                <a:solidFill>
                  <a:schemeClr val="tx1"/>
                </a:solidFill>
              </a:rPr>
              <a:t>・患者実態調査の実施</a:t>
            </a:r>
            <a:r>
              <a:rPr lang="ja-JP" altLang="en-US" sz="1200" b="1" dirty="0" smtClean="0">
                <a:solidFill>
                  <a:srgbClr val="FF0000"/>
                </a:solidFill>
              </a:rPr>
              <a:t>（新規）</a:t>
            </a:r>
            <a:endParaRPr lang="ja-JP" altLang="en-US" sz="1200" b="1" dirty="0">
              <a:solidFill>
                <a:srgbClr val="FF0000"/>
              </a:solidFill>
            </a:endParaRPr>
          </a:p>
        </p:txBody>
      </p:sp>
      <p:sp>
        <p:nvSpPr>
          <p:cNvPr id="44" name="正方形/長方形 43"/>
          <p:cNvSpPr/>
          <p:nvPr/>
        </p:nvSpPr>
        <p:spPr>
          <a:xfrm>
            <a:off x="3679031" y="4018849"/>
            <a:ext cx="5116512" cy="4229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・医師・看護師・</a:t>
            </a:r>
            <a:r>
              <a:rPr lang="ja-JP" altLang="en-US" sz="1200" b="1" dirty="0" smtClean="0">
                <a:solidFill>
                  <a:schemeClr val="tx1"/>
                </a:solidFill>
              </a:rPr>
              <a:t>薬剤師等の</a:t>
            </a:r>
            <a:r>
              <a:rPr lang="ja-JP" altLang="en-US" sz="1200" b="1" dirty="0">
                <a:solidFill>
                  <a:schemeClr val="tx1"/>
                </a:solidFill>
              </a:rPr>
              <a:t>資質向上のための研修　</a:t>
            </a:r>
            <a:r>
              <a:rPr lang="ja-JP" altLang="en-US" sz="1200" b="1" dirty="0" smtClean="0">
                <a:solidFill>
                  <a:srgbClr val="FF0000"/>
                </a:solidFill>
              </a:rPr>
              <a:t>（継続）</a:t>
            </a:r>
            <a:endParaRPr lang="en-US" altLang="ja-JP" sz="1200" b="1" dirty="0">
              <a:solidFill>
                <a:srgbClr val="FF0000"/>
              </a:solidFill>
            </a:endParaRPr>
          </a:p>
          <a:p>
            <a:pPr eaLnBrk="1" hangingPunct="1">
              <a:defRPr/>
            </a:pPr>
            <a:r>
              <a:rPr lang="ja-JP" altLang="en-US" sz="1200" b="1" dirty="0" smtClean="0">
                <a:solidFill>
                  <a:schemeClr val="tx1"/>
                </a:solidFill>
              </a:rPr>
              <a:t>・医療従事者へ</a:t>
            </a:r>
            <a:r>
              <a:rPr lang="ja-JP" altLang="en-US" sz="1200" b="1" dirty="0">
                <a:solidFill>
                  <a:schemeClr val="tx1"/>
                </a:solidFill>
              </a:rPr>
              <a:t>の最新の診療ガイドラインの普及などの情報</a:t>
            </a:r>
            <a:r>
              <a:rPr lang="ja-JP" altLang="en-US" sz="1200" b="1" dirty="0" smtClean="0">
                <a:solidFill>
                  <a:schemeClr val="tx1"/>
                </a:solidFill>
              </a:rPr>
              <a:t>提供</a:t>
            </a:r>
            <a:r>
              <a:rPr lang="ja-JP" altLang="en-US" sz="1200" b="1" dirty="0" smtClean="0">
                <a:solidFill>
                  <a:srgbClr val="FF0000"/>
                </a:solidFill>
              </a:rPr>
              <a:t>（継続）</a:t>
            </a:r>
            <a:endParaRPr lang="ja-JP" altLang="en-US" sz="1200" b="1" dirty="0">
              <a:solidFill>
                <a:srgbClr val="FF0000"/>
              </a:solidFill>
            </a:endParaRPr>
          </a:p>
        </p:txBody>
      </p:sp>
      <p:grpSp>
        <p:nvGrpSpPr>
          <p:cNvPr id="24" name="グループ化 23"/>
          <p:cNvGrpSpPr/>
          <p:nvPr/>
        </p:nvGrpSpPr>
        <p:grpSpPr>
          <a:xfrm>
            <a:off x="231452" y="4423734"/>
            <a:ext cx="8504160" cy="949626"/>
            <a:chOff x="267570" y="4392313"/>
            <a:chExt cx="8504160" cy="949626"/>
          </a:xfrm>
        </p:grpSpPr>
        <p:sp>
          <p:nvSpPr>
            <p:cNvPr id="17" name="角丸四角形 16"/>
            <p:cNvSpPr/>
            <p:nvPr/>
          </p:nvSpPr>
          <p:spPr>
            <a:xfrm>
              <a:off x="267570" y="4392313"/>
              <a:ext cx="2655888" cy="94962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600" b="1" dirty="0">
                  <a:solidFill>
                    <a:schemeClr val="tx1"/>
                  </a:solidFill>
                </a:rPr>
                <a:t>患者や家族</a:t>
              </a:r>
              <a:r>
                <a:rPr lang="ja-JP" altLang="en-US" sz="1600" b="1" dirty="0" smtClean="0">
                  <a:solidFill>
                    <a:schemeClr val="tx1"/>
                  </a:solidFill>
                </a:rPr>
                <a:t>の</a:t>
              </a:r>
              <a:r>
                <a:rPr lang="en-US" altLang="ja-JP" sz="1600" b="1" dirty="0" smtClean="0">
                  <a:solidFill>
                    <a:schemeClr val="tx1"/>
                  </a:solidFill>
                </a:rPr>
                <a:t>QOL</a:t>
              </a:r>
              <a:r>
                <a:rPr lang="ja-JP" altLang="en-US" sz="1600" b="1" dirty="0" smtClean="0">
                  <a:solidFill>
                    <a:schemeClr val="tx1"/>
                  </a:solidFill>
                </a:rPr>
                <a:t>の</a:t>
              </a:r>
              <a:r>
                <a:rPr lang="ja-JP" altLang="en-US" sz="1600" b="1" dirty="0">
                  <a:solidFill>
                    <a:schemeClr val="tx1"/>
                  </a:solidFill>
                </a:rPr>
                <a:t>向上に向けた取り組みの</a:t>
              </a:r>
              <a:r>
                <a:rPr lang="ja-JP" altLang="en-US" sz="1600" b="1" dirty="0" smtClean="0">
                  <a:solidFill>
                    <a:schemeClr val="tx1"/>
                  </a:solidFill>
                </a:rPr>
                <a:t>推進</a:t>
              </a:r>
              <a:endParaRPr lang="en-US" altLang="ja-JP" sz="1600" b="1" dirty="0" smtClean="0">
                <a:solidFill>
                  <a:schemeClr val="tx1"/>
                </a:solidFill>
              </a:endParaRPr>
            </a:p>
            <a:p>
              <a:pPr algn="ctr">
                <a:defRPr/>
              </a:pPr>
              <a:r>
                <a:rPr lang="ja-JP" altLang="en-US" sz="1600" b="1" dirty="0" smtClean="0">
                  <a:solidFill>
                    <a:srgbClr val="FF0000"/>
                  </a:solidFill>
                </a:rPr>
                <a:t>（</a:t>
              </a:r>
              <a:r>
                <a:rPr lang="ja-JP" altLang="en-US" sz="1400" b="1" dirty="0" smtClean="0">
                  <a:solidFill>
                    <a:srgbClr val="FF0000"/>
                  </a:solidFill>
                </a:rPr>
                <a:t>参考）</a:t>
              </a:r>
              <a:r>
                <a:rPr lang="en-US" altLang="ja-JP" sz="1400" b="1" dirty="0" smtClean="0">
                  <a:solidFill>
                    <a:srgbClr val="FF0000"/>
                  </a:solidFill>
                </a:rPr>
                <a:t>R1</a:t>
              </a:r>
              <a:r>
                <a:rPr lang="ja-JP" altLang="en-US" sz="1400" b="1" dirty="0">
                  <a:solidFill>
                    <a:srgbClr val="FF0000"/>
                  </a:solidFill>
                </a:rPr>
                <a:t>予算額</a:t>
              </a:r>
              <a:r>
                <a:rPr lang="ja-JP" altLang="en-US" sz="1400" b="1" dirty="0" smtClean="0">
                  <a:solidFill>
                    <a:srgbClr val="FF0000"/>
                  </a:solidFill>
                </a:rPr>
                <a:t>：</a:t>
              </a:r>
              <a:r>
                <a:rPr lang="en-US" altLang="ja-JP" sz="1400" b="1" dirty="0" smtClean="0">
                  <a:solidFill>
                    <a:srgbClr val="FF0000"/>
                  </a:solidFill>
                </a:rPr>
                <a:t>5,916</a:t>
              </a:r>
              <a:r>
                <a:rPr lang="ja-JP" altLang="en-US" sz="1400" b="1" dirty="0" smtClean="0">
                  <a:solidFill>
                    <a:srgbClr val="FF0000"/>
                  </a:solidFill>
                </a:rPr>
                <a:t>千円</a:t>
              </a:r>
              <a:endParaRPr lang="en-US" altLang="ja-JP" sz="1400" b="1" dirty="0">
                <a:solidFill>
                  <a:schemeClr val="tx1"/>
                </a:solidFill>
              </a:endParaRPr>
            </a:p>
          </p:txBody>
        </p:sp>
        <p:cxnSp>
          <p:nvCxnSpPr>
            <p:cNvPr id="48" name="直線コネクタ 47"/>
            <p:cNvCxnSpPr/>
            <p:nvPr/>
          </p:nvCxnSpPr>
          <p:spPr>
            <a:xfrm>
              <a:off x="2951955" y="4877212"/>
              <a:ext cx="50743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flipH="1">
              <a:off x="3442492" y="4581239"/>
              <a:ext cx="0" cy="6350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a:xfrm flipV="1">
              <a:off x="3460750" y="4597957"/>
              <a:ext cx="30003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a:xfrm>
              <a:off x="3463286" y="5216239"/>
              <a:ext cx="282575"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3" name="正方形/長方形 52"/>
            <p:cNvSpPr/>
            <p:nvPr/>
          </p:nvSpPr>
          <p:spPr>
            <a:xfrm>
              <a:off x="3688555" y="4442868"/>
              <a:ext cx="5083175" cy="291697"/>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患者や家族に関わる者の人材育成</a:t>
              </a:r>
            </a:p>
          </p:txBody>
        </p:sp>
        <p:sp>
          <p:nvSpPr>
            <p:cNvPr id="54" name="正方形/長方形 53"/>
            <p:cNvSpPr/>
            <p:nvPr/>
          </p:nvSpPr>
          <p:spPr>
            <a:xfrm>
              <a:off x="3688555" y="5065973"/>
              <a:ext cx="5064920" cy="275965"/>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地域における支援体制の強化</a:t>
              </a:r>
            </a:p>
          </p:txBody>
        </p:sp>
      </p:grpSp>
      <p:sp>
        <p:nvSpPr>
          <p:cNvPr id="56" name="正方形/長方形 55"/>
          <p:cNvSpPr/>
          <p:nvPr/>
        </p:nvSpPr>
        <p:spPr>
          <a:xfrm>
            <a:off x="3539640" y="4823486"/>
            <a:ext cx="5083175" cy="1882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dirty="0">
                <a:solidFill>
                  <a:schemeClr val="tx1"/>
                </a:solidFill>
              </a:rPr>
              <a:t>　</a:t>
            </a:r>
            <a:r>
              <a:rPr lang="ja-JP" altLang="en-US" sz="1200" b="1" dirty="0">
                <a:solidFill>
                  <a:schemeClr val="tx1"/>
                </a:solidFill>
              </a:rPr>
              <a:t>・学校・幼稚園・福祉施設の職員の資質の向上のための</a:t>
            </a:r>
            <a:r>
              <a:rPr lang="ja-JP" altLang="en-US" sz="1200" b="1" dirty="0" smtClean="0">
                <a:solidFill>
                  <a:schemeClr val="tx1"/>
                </a:solidFill>
              </a:rPr>
              <a:t>研修</a:t>
            </a:r>
            <a:r>
              <a:rPr lang="ja-JP" altLang="en-US" sz="1200" b="1" dirty="0" smtClean="0">
                <a:solidFill>
                  <a:srgbClr val="FF0000"/>
                </a:solidFill>
              </a:rPr>
              <a:t>　（継続）</a:t>
            </a:r>
            <a:endParaRPr lang="ja-JP" altLang="en-US" sz="1200" b="1" i="1" dirty="0">
              <a:solidFill>
                <a:srgbClr val="FF0000"/>
              </a:solidFill>
              <a:effectLst>
                <a:outerShdw blurRad="38100" dist="38100" dir="2700000" algn="tl">
                  <a:srgbClr val="000000">
                    <a:alpha val="43137"/>
                  </a:srgbClr>
                </a:outerShdw>
              </a:effectLst>
            </a:endParaRPr>
          </a:p>
        </p:txBody>
      </p:sp>
      <p:sp>
        <p:nvSpPr>
          <p:cNvPr id="2063" name="角丸四角形 2062"/>
          <p:cNvSpPr/>
          <p:nvPr/>
        </p:nvSpPr>
        <p:spPr>
          <a:xfrm>
            <a:off x="2915837" y="764428"/>
            <a:ext cx="3238531" cy="473077"/>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2400" b="1" dirty="0">
                <a:solidFill>
                  <a:schemeClr val="tx1"/>
                </a:solidFill>
              </a:rPr>
              <a:t>施策の体系図</a:t>
            </a:r>
          </a:p>
        </p:txBody>
      </p:sp>
      <p:sp>
        <p:nvSpPr>
          <p:cNvPr id="45" name="正方形/長方形 44"/>
          <p:cNvSpPr/>
          <p:nvPr/>
        </p:nvSpPr>
        <p:spPr>
          <a:xfrm>
            <a:off x="462733" y="5385847"/>
            <a:ext cx="2130472" cy="254505"/>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b="1" dirty="0">
                <a:solidFill>
                  <a:schemeClr val="tx1"/>
                </a:solidFill>
                <a:effectLst>
                  <a:outerShdw blurRad="38100" dist="38100" dir="2700000" algn="tl">
                    <a:srgbClr val="000000">
                      <a:alpha val="43137"/>
                    </a:srgbClr>
                  </a:outerShdw>
                </a:effectLst>
              </a:rPr>
              <a:t>施策の推進体制</a:t>
            </a:r>
          </a:p>
        </p:txBody>
      </p:sp>
      <p:sp>
        <p:nvSpPr>
          <p:cNvPr id="46" name="角丸四角形 45"/>
          <p:cNvSpPr/>
          <p:nvPr/>
        </p:nvSpPr>
        <p:spPr>
          <a:xfrm>
            <a:off x="321075" y="5601416"/>
            <a:ext cx="2655888" cy="1138667"/>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ltLang="ja-JP" sz="1300" b="1" dirty="0" smtClean="0">
              <a:solidFill>
                <a:schemeClr val="tx1"/>
              </a:solidFill>
            </a:endParaRPr>
          </a:p>
          <a:p>
            <a:pPr algn="ctr" eaLnBrk="1" hangingPunct="1">
              <a:defRPr/>
            </a:pPr>
            <a:endParaRPr lang="en-US" altLang="ja-JP" sz="1300" b="1" dirty="0">
              <a:solidFill>
                <a:schemeClr val="tx1"/>
              </a:solidFill>
            </a:endParaRPr>
          </a:p>
          <a:p>
            <a:pPr algn="ctr" eaLnBrk="1" hangingPunct="1">
              <a:defRPr/>
            </a:pPr>
            <a:r>
              <a:rPr lang="ja-JP" altLang="en-US" sz="1300" b="1" dirty="0" smtClean="0">
                <a:solidFill>
                  <a:schemeClr val="tx1"/>
                </a:solidFill>
              </a:rPr>
              <a:t>府</a:t>
            </a:r>
            <a:r>
              <a:rPr lang="ja-JP" altLang="en-US" sz="1300" b="1" dirty="0">
                <a:solidFill>
                  <a:schemeClr val="tx1"/>
                </a:solidFill>
              </a:rPr>
              <a:t>のアレルギー疾患に係る施策の企画・立案を行うとともに、</a:t>
            </a:r>
            <a:r>
              <a:rPr lang="ja-JP" altLang="en-US" sz="1300" b="1" dirty="0" smtClean="0">
                <a:solidFill>
                  <a:schemeClr val="tx1"/>
                </a:solidFill>
              </a:rPr>
              <a:t>施策効果の検証</a:t>
            </a:r>
            <a:r>
              <a:rPr lang="ja-JP" altLang="en-US" sz="1300" b="1" dirty="0">
                <a:solidFill>
                  <a:schemeClr val="tx1"/>
                </a:solidFill>
              </a:rPr>
              <a:t>・検討を</a:t>
            </a:r>
            <a:r>
              <a:rPr lang="ja-JP" altLang="en-US" sz="1300" b="1" dirty="0" smtClean="0">
                <a:solidFill>
                  <a:schemeClr val="tx1"/>
                </a:solidFill>
              </a:rPr>
              <a:t>実施</a:t>
            </a:r>
            <a:endParaRPr lang="en-US" altLang="ja-JP" sz="1300" b="1" dirty="0" smtClean="0">
              <a:solidFill>
                <a:schemeClr val="tx1"/>
              </a:solidFill>
            </a:endParaRPr>
          </a:p>
          <a:p>
            <a:pPr algn="ctr">
              <a:defRPr/>
            </a:pPr>
            <a:r>
              <a:rPr lang="ja-JP" altLang="en-US" sz="1400" b="1" dirty="0" smtClean="0">
                <a:solidFill>
                  <a:srgbClr val="FF0000"/>
                </a:solidFill>
              </a:rPr>
              <a:t>（参考）</a:t>
            </a:r>
            <a:r>
              <a:rPr lang="en-US" altLang="ja-JP" sz="1400" b="1" dirty="0" smtClean="0">
                <a:solidFill>
                  <a:srgbClr val="FF0000"/>
                </a:solidFill>
              </a:rPr>
              <a:t>R1</a:t>
            </a:r>
            <a:r>
              <a:rPr lang="ja-JP" altLang="en-US" sz="1400" b="1" dirty="0">
                <a:solidFill>
                  <a:srgbClr val="FF0000"/>
                </a:solidFill>
              </a:rPr>
              <a:t>予算額</a:t>
            </a:r>
            <a:r>
              <a:rPr lang="ja-JP" altLang="en-US" sz="1400" b="1" dirty="0" smtClean="0">
                <a:solidFill>
                  <a:srgbClr val="FF0000"/>
                </a:solidFill>
              </a:rPr>
              <a:t>：</a:t>
            </a:r>
            <a:r>
              <a:rPr lang="en-US" altLang="ja-JP" sz="1400" b="1" dirty="0" smtClean="0">
                <a:solidFill>
                  <a:srgbClr val="FF0000"/>
                </a:solidFill>
              </a:rPr>
              <a:t>426</a:t>
            </a:r>
            <a:r>
              <a:rPr lang="ja-JP" altLang="en-US" sz="1400" b="1" dirty="0" smtClean="0">
                <a:solidFill>
                  <a:srgbClr val="FF0000"/>
                </a:solidFill>
              </a:rPr>
              <a:t>千円</a:t>
            </a:r>
            <a:endParaRPr lang="ja-JP" altLang="en-US" sz="1400" b="1" dirty="0">
              <a:solidFill>
                <a:srgbClr val="FF0000"/>
              </a:solidFill>
            </a:endParaRPr>
          </a:p>
          <a:p>
            <a:pPr algn="ctr" eaLnBrk="1" hangingPunct="1">
              <a:defRPr/>
            </a:pPr>
            <a:endParaRPr lang="ja-JP" altLang="en-US" sz="1400" b="1" dirty="0">
              <a:solidFill>
                <a:schemeClr val="tx1"/>
              </a:solidFill>
            </a:endParaRPr>
          </a:p>
        </p:txBody>
      </p:sp>
      <p:cxnSp>
        <p:nvCxnSpPr>
          <p:cNvPr id="47" name="直線コネクタ 46"/>
          <p:cNvCxnSpPr>
            <a:endCxn id="50" idx="1"/>
          </p:cNvCxnSpPr>
          <p:nvPr/>
        </p:nvCxnSpPr>
        <p:spPr>
          <a:xfrm>
            <a:off x="2959100" y="6199643"/>
            <a:ext cx="677863" cy="1892"/>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50" name="正方形/長方形 49"/>
          <p:cNvSpPr/>
          <p:nvPr/>
        </p:nvSpPr>
        <p:spPr>
          <a:xfrm>
            <a:off x="3636963" y="6066597"/>
            <a:ext cx="5141913" cy="269875"/>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600" b="1" dirty="0">
                <a:solidFill>
                  <a:schemeClr val="tx1"/>
                </a:solidFill>
              </a:rPr>
              <a:t>施策推進のための体制</a:t>
            </a:r>
          </a:p>
        </p:txBody>
      </p:sp>
      <p:sp>
        <p:nvSpPr>
          <p:cNvPr id="55" name="正方形/長方形 54"/>
          <p:cNvSpPr/>
          <p:nvPr/>
        </p:nvSpPr>
        <p:spPr>
          <a:xfrm>
            <a:off x="3619100" y="6262267"/>
            <a:ext cx="5116512" cy="568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200" b="1" dirty="0">
                <a:solidFill>
                  <a:schemeClr val="tx1"/>
                </a:solidFill>
              </a:rPr>
              <a:t>・「大阪府アレルギー疾患対策連絡会議」の</a:t>
            </a:r>
            <a:r>
              <a:rPr lang="ja-JP" altLang="en-US" sz="1200" b="1" dirty="0" smtClean="0">
                <a:solidFill>
                  <a:schemeClr val="tx1"/>
                </a:solidFill>
              </a:rPr>
              <a:t>開催　</a:t>
            </a:r>
            <a:r>
              <a:rPr lang="ja-JP" altLang="en-US" sz="1200" b="1" dirty="0" smtClean="0">
                <a:solidFill>
                  <a:srgbClr val="FF0000"/>
                </a:solidFill>
              </a:rPr>
              <a:t>（継続）</a:t>
            </a:r>
            <a:r>
              <a:rPr lang="ja-JP" altLang="en-US" sz="1200" b="1" dirty="0">
                <a:solidFill>
                  <a:srgbClr val="FF0000"/>
                </a:solidFill>
              </a:rPr>
              <a:t>　</a:t>
            </a:r>
            <a:endParaRPr lang="en-US" altLang="ja-JP" sz="1200" b="1" i="1" dirty="0">
              <a:solidFill>
                <a:srgbClr val="FF0000"/>
              </a:solidFill>
            </a:endParaRPr>
          </a:p>
          <a:p>
            <a:pPr eaLnBrk="1" hangingPunct="1">
              <a:defRPr/>
            </a:pPr>
            <a:r>
              <a:rPr lang="ja-JP" altLang="en-US" sz="1200" b="1" dirty="0">
                <a:solidFill>
                  <a:schemeClr val="tx1"/>
                </a:solidFill>
              </a:rPr>
              <a:t>・「大阪府アレルギー疾患拠点病院連絡会議」の</a:t>
            </a:r>
            <a:r>
              <a:rPr lang="ja-JP" altLang="en-US" sz="1200" b="1" dirty="0" smtClean="0">
                <a:solidFill>
                  <a:schemeClr val="tx1"/>
                </a:solidFill>
              </a:rPr>
              <a:t>開催　</a:t>
            </a:r>
            <a:r>
              <a:rPr lang="ja-JP" altLang="en-US" sz="1200" b="1" dirty="0" smtClean="0">
                <a:solidFill>
                  <a:srgbClr val="FF0000"/>
                </a:solidFill>
              </a:rPr>
              <a:t>（継続）</a:t>
            </a:r>
            <a:endParaRPr lang="ja-JP" altLang="en-US" sz="1200" b="1" dirty="0">
              <a:solidFill>
                <a:srgbClr val="FF0000"/>
              </a:solidFill>
            </a:endParaRPr>
          </a:p>
        </p:txBody>
      </p:sp>
      <p:sp>
        <p:nvSpPr>
          <p:cNvPr id="40" name="正方形/長方形 39"/>
          <p:cNvSpPr/>
          <p:nvPr/>
        </p:nvSpPr>
        <p:spPr>
          <a:xfrm>
            <a:off x="3539640" y="5344519"/>
            <a:ext cx="5292725" cy="697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r>
              <a:rPr lang="ja-JP" altLang="en-US" sz="1400" dirty="0">
                <a:solidFill>
                  <a:schemeClr val="tx1"/>
                </a:solidFill>
              </a:rPr>
              <a:t>　</a:t>
            </a:r>
            <a:r>
              <a:rPr lang="ja-JP" altLang="en-US" sz="1200" dirty="0" smtClean="0">
                <a:solidFill>
                  <a:schemeClr val="tx1"/>
                </a:solidFill>
              </a:rPr>
              <a:t>・</a:t>
            </a:r>
            <a:r>
              <a:rPr lang="ja-JP" altLang="en-US" sz="1200" b="1" dirty="0" smtClean="0">
                <a:solidFill>
                  <a:schemeClr val="tx1"/>
                </a:solidFill>
              </a:rPr>
              <a:t>　関係機関（医療・教育・福祉等）が連携した支援ネットワーク整備に向けた</a:t>
            </a:r>
            <a:endParaRPr lang="en-US" altLang="ja-JP" sz="1200" b="1" dirty="0" smtClean="0">
              <a:solidFill>
                <a:schemeClr val="tx1"/>
              </a:solidFill>
            </a:endParaRPr>
          </a:p>
          <a:p>
            <a:pPr eaLnBrk="1" hangingPunct="1">
              <a:defRPr/>
            </a:pPr>
            <a:r>
              <a:rPr lang="ja-JP" altLang="en-US" sz="1200" b="1" dirty="0">
                <a:solidFill>
                  <a:schemeClr val="tx1"/>
                </a:solidFill>
              </a:rPr>
              <a:t>　</a:t>
            </a:r>
            <a:r>
              <a:rPr lang="ja-JP" altLang="en-US" sz="1200" b="1" dirty="0" smtClean="0">
                <a:solidFill>
                  <a:schemeClr val="tx1"/>
                </a:solidFill>
              </a:rPr>
              <a:t>　　検討</a:t>
            </a:r>
            <a:r>
              <a:rPr lang="ja-JP" altLang="en-US" sz="1200" b="1" dirty="0" smtClean="0">
                <a:solidFill>
                  <a:srgbClr val="FF0000"/>
                </a:solidFill>
              </a:rPr>
              <a:t>（継続）</a:t>
            </a:r>
            <a:endParaRPr lang="en-US" altLang="ja-JP" sz="1200" b="1" dirty="0" smtClean="0">
              <a:solidFill>
                <a:srgbClr val="FF0000"/>
              </a:solidFill>
            </a:endParaRPr>
          </a:p>
          <a:p>
            <a:pPr eaLnBrk="1" hangingPunct="1">
              <a:defRPr/>
            </a:pPr>
            <a:r>
              <a:rPr lang="ja-JP" altLang="en-US" sz="1200" b="1" dirty="0" smtClean="0">
                <a:solidFill>
                  <a:schemeClr val="tx1"/>
                </a:solidFill>
              </a:rPr>
              <a:t>　・拠点病院に学校・施設を対象とした看護師等による相談窓口の設置</a:t>
            </a:r>
            <a:r>
              <a:rPr lang="ja-JP" altLang="en-US" sz="1200" b="1" dirty="0" smtClean="0">
                <a:solidFill>
                  <a:srgbClr val="FF0000"/>
                </a:solidFill>
              </a:rPr>
              <a:t>（継続）</a:t>
            </a:r>
            <a:endParaRPr lang="ja-JP" altLang="en-US" sz="1200" b="1" dirty="0">
              <a:solidFill>
                <a:srgbClr val="FF0000"/>
              </a:solidFill>
            </a:endParaRPr>
          </a:p>
        </p:txBody>
      </p:sp>
    </p:spTree>
    <p:extLst>
      <p:ext uri="{BB962C8B-B14F-4D97-AF65-F5344CB8AC3E}">
        <p14:creationId xmlns:p14="http://schemas.microsoft.com/office/powerpoint/2010/main" val="1980845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p:cNvSpPr>
            <a:spLocks noChangeArrowheads="1"/>
          </p:cNvSpPr>
          <p:nvPr/>
        </p:nvSpPr>
        <p:spPr bwMode="auto">
          <a:xfrm>
            <a:off x="0" y="1748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defRPr/>
            </a:pPr>
            <a:r>
              <a:rPr lang="ja-JP" altLang="en-US" sz="2000" b="1" dirty="0" smtClean="0">
                <a:effectLst/>
                <a:latin typeface="ＭＳ Ｐゴシック" charset="-128"/>
              </a:rPr>
              <a:t>　</a:t>
            </a:r>
            <a:r>
              <a:rPr lang="ja-JP" altLang="en-US" sz="1800" b="1" dirty="0" smtClean="0">
                <a:effectLst/>
                <a:latin typeface="ＭＳ Ｐゴシック" charset="-128"/>
              </a:rPr>
              <a:t>施策の柱１　　「</a:t>
            </a:r>
            <a:r>
              <a:rPr lang="ja-JP" altLang="en-US" sz="1800" b="1" dirty="0"/>
              <a:t>重症化予防や症状の軽減の取組みの</a:t>
            </a:r>
            <a:r>
              <a:rPr lang="ja-JP" altLang="en-US" sz="1800" b="1" dirty="0" smtClean="0"/>
              <a:t>推進」　</a:t>
            </a:r>
            <a:r>
              <a:rPr lang="ja-JP" altLang="en-US" sz="2000" b="1" dirty="0" smtClean="0"/>
              <a:t>　</a:t>
            </a:r>
            <a:r>
              <a:rPr lang="ja-JP" altLang="en-US" sz="1400" b="1" dirty="0" smtClean="0"/>
              <a:t>　</a:t>
            </a:r>
            <a:endParaRPr lang="ja-JP" altLang="en-US" sz="2000" b="1" dirty="0" smtClean="0">
              <a:effectLst/>
              <a:latin typeface="ＭＳ Ｐゴシック" charset="-128"/>
            </a:endParaRPr>
          </a:p>
        </p:txBody>
      </p:sp>
      <p:sp>
        <p:nvSpPr>
          <p:cNvPr id="3" name="正方形/長方形 2"/>
          <p:cNvSpPr/>
          <p:nvPr/>
        </p:nvSpPr>
        <p:spPr>
          <a:xfrm>
            <a:off x="0" y="530249"/>
            <a:ext cx="7465325" cy="398277"/>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（施策）　アレルギー疾患に関する正しい知識の普及・情報発信</a:t>
            </a:r>
            <a:endParaRPr kumimoji="1" lang="ja-JP" altLang="en-US" sz="1600" b="1" dirty="0">
              <a:solidFill>
                <a:schemeClr val="tx1"/>
              </a:solidFill>
            </a:endParaRPr>
          </a:p>
        </p:txBody>
      </p:sp>
      <p:sp>
        <p:nvSpPr>
          <p:cNvPr id="9" name="正方形/長方形 8"/>
          <p:cNvSpPr/>
          <p:nvPr/>
        </p:nvSpPr>
        <p:spPr>
          <a:xfrm>
            <a:off x="25353" y="1233824"/>
            <a:ext cx="9077701" cy="83355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①患者、家族、一般府民を対象とした講演会の開催　　（府・公民連携・各拠点病院で実施）</a:t>
            </a:r>
            <a:endParaRPr lang="en-US" altLang="ja-JP" sz="1600" b="1" dirty="0" smtClean="0">
              <a:solidFill>
                <a:schemeClr val="tx1"/>
              </a:solidFill>
            </a:endParaRPr>
          </a:p>
          <a:p>
            <a:r>
              <a:rPr lang="ja-JP" altLang="en-US" sz="1600" b="1" dirty="0" smtClean="0">
                <a:solidFill>
                  <a:schemeClr val="tx1"/>
                </a:solidFill>
              </a:rPr>
              <a:t>②看護師等によるスキンケア・薬剤師会などの吸入指導などの講習会（府・拠点病院）</a:t>
            </a:r>
            <a:endParaRPr lang="en-US" altLang="ja-JP" sz="1600" b="1" dirty="0" smtClean="0">
              <a:solidFill>
                <a:schemeClr val="tx1"/>
              </a:solidFill>
            </a:endParaRPr>
          </a:p>
          <a:p>
            <a:r>
              <a:rPr lang="ja-JP" altLang="en-US" sz="1600" b="1" dirty="0" smtClean="0">
                <a:solidFill>
                  <a:schemeClr val="tx1"/>
                </a:solidFill>
              </a:rPr>
              <a:t>③患者実態調査の実施（</a:t>
            </a:r>
            <a:r>
              <a:rPr lang="ja-JP" altLang="en-US" sz="1600" b="1" dirty="0">
                <a:solidFill>
                  <a:schemeClr val="tx1"/>
                </a:solidFill>
              </a:rPr>
              <a:t>（府</a:t>
            </a:r>
            <a:r>
              <a:rPr lang="ja-JP" altLang="en-US" sz="1600" b="1" dirty="0" smtClean="0">
                <a:solidFill>
                  <a:schemeClr val="tx1"/>
                </a:solidFill>
              </a:rPr>
              <a:t>・連携企業・</a:t>
            </a:r>
            <a:r>
              <a:rPr lang="ja-JP" altLang="en-US" sz="1600" b="1" dirty="0">
                <a:solidFill>
                  <a:schemeClr val="tx1"/>
                </a:solidFill>
              </a:rPr>
              <a:t>各拠点</a:t>
            </a:r>
            <a:r>
              <a:rPr lang="ja-JP" altLang="en-US" sz="1600" b="1" dirty="0" smtClean="0">
                <a:solidFill>
                  <a:schemeClr val="tx1"/>
                </a:solidFill>
              </a:rPr>
              <a:t>病院が連携して実施）</a:t>
            </a:r>
            <a:endParaRPr lang="en-US" altLang="ja-JP" sz="1600" b="1" dirty="0">
              <a:solidFill>
                <a:schemeClr val="tx1"/>
              </a:solidFill>
            </a:endParaRPr>
          </a:p>
        </p:txBody>
      </p:sp>
      <p:sp>
        <p:nvSpPr>
          <p:cNvPr id="10" name="正方形/長方形 9"/>
          <p:cNvSpPr/>
          <p:nvPr/>
        </p:nvSpPr>
        <p:spPr>
          <a:xfrm>
            <a:off x="0" y="928526"/>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事業例</a:t>
            </a:r>
            <a:endParaRPr kumimoji="1" lang="ja-JP" altLang="en-US" dirty="0">
              <a:solidFill>
                <a:schemeClr val="tx1"/>
              </a:solidFill>
            </a:endParaRPr>
          </a:p>
        </p:txBody>
      </p:sp>
      <p:sp>
        <p:nvSpPr>
          <p:cNvPr id="11" name="AutoShape 2"/>
          <p:cNvSpPr>
            <a:spLocks noChangeArrowheads="1"/>
          </p:cNvSpPr>
          <p:nvPr/>
        </p:nvSpPr>
        <p:spPr bwMode="auto">
          <a:xfrm>
            <a:off x="14952" y="2132713"/>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defRPr/>
            </a:pPr>
            <a:r>
              <a:rPr lang="ja-JP" altLang="en-US" sz="2000" b="1" dirty="0" smtClean="0">
                <a:effectLst/>
                <a:latin typeface="ＭＳ Ｐゴシック" charset="-128"/>
              </a:rPr>
              <a:t>　</a:t>
            </a:r>
            <a:r>
              <a:rPr lang="ja-JP" altLang="en-US" sz="1800" b="1" dirty="0" smtClean="0">
                <a:effectLst/>
                <a:latin typeface="ＭＳ Ｐゴシック" charset="-128"/>
              </a:rPr>
              <a:t>施策の柱２　</a:t>
            </a:r>
            <a:r>
              <a:rPr lang="ja-JP" altLang="en-US" sz="1600" b="1" dirty="0" smtClean="0">
                <a:effectLst/>
                <a:latin typeface="ＭＳ Ｐゴシック" charset="-128"/>
              </a:rPr>
              <a:t>「</a:t>
            </a:r>
            <a:r>
              <a:rPr lang="ja-JP" altLang="en-US" sz="1600" b="1" dirty="0"/>
              <a:t>適切な医療を受けることが</a:t>
            </a:r>
            <a:r>
              <a:rPr lang="ja-JP" altLang="en-US" sz="1600" b="1" dirty="0" smtClean="0"/>
              <a:t>できる医療提供体制の整備」　　　　</a:t>
            </a:r>
            <a:endParaRPr lang="ja-JP" altLang="en-US" sz="1600" b="1" dirty="0" smtClean="0">
              <a:effectLst/>
              <a:latin typeface="ＭＳ Ｐゴシック" charset="-128"/>
            </a:endParaRPr>
          </a:p>
        </p:txBody>
      </p:sp>
      <p:sp>
        <p:nvSpPr>
          <p:cNvPr id="12" name="正方形/長方形 11"/>
          <p:cNvSpPr/>
          <p:nvPr/>
        </p:nvSpPr>
        <p:spPr>
          <a:xfrm>
            <a:off x="-18907" y="2657927"/>
            <a:ext cx="3794079" cy="409433"/>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（施策）　医療従事者の人材育成</a:t>
            </a:r>
            <a:endParaRPr kumimoji="1" lang="ja-JP" altLang="en-US" sz="1600" b="1" dirty="0">
              <a:solidFill>
                <a:schemeClr val="tx1"/>
              </a:solidFill>
            </a:endParaRPr>
          </a:p>
        </p:txBody>
      </p:sp>
      <p:sp>
        <p:nvSpPr>
          <p:cNvPr id="13" name="正方形/長方形 12"/>
          <p:cNvSpPr/>
          <p:nvPr/>
        </p:nvSpPr>
        <p:spPr>
          <a:xfrm>
            <a:off x="-40944" y="3072054"/>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事業例</a:t>
            </a:r>
            <a:endParaRPr kumimoji="1" lang="ja-JP" altLang="en-US" dirty="0">
              <a:solidFill>
                <a:schemeClr val="tx1"/>
              </a:solidFill>
            </a:endParaRPr>
          </a:p>
        </p:txBody>
      </p:sp>
      <p:sp>
        <p:nvSpPr>
          <p:cNvPr id="15" name="正方形/長方形 14"/>
          <p:cNvSpPr/>
          <p:nvPr/>
        </p:nvSpPr>
        <p:spPr>
          <a:xfrm>
            <a:off x="0" y="3386900"/>
            <a:ext cx="9010130" cy="1059898"/>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rPr>
              <a:t>①医師従事者研修会の実施（府・公民連携・拠点病院で実施）</a:t>
            </a:r>
            <a:endParaRPr kumimoji="1" lang="en-US" altLang="ja-JP" sz="1600" b="1" dirty="0" smtClean="0">
              <a:solidFill>
                <a:schemeClr val="tx1"/>
              </a:solidFill>
            </a:endParaRPr>
          </a:p>
          <a:p>
            <a:r>
              <a:rPr kumimoji="1" lang="ja-JP" altLang="en-US" sz="1600" b="1" dirty="0" smtClean="0">
                <a:solidFill>
                  <a:schemeClr val="tx1"/>
                </a:solidFill>
              </a:rPr>
              <a:t>　</a:t>
            </a:r>
            <a:r>
              <a:rPr kumimoji="1" lang="ja-JP" altLang="en-US" sz="1600" dirty="0" smtClean="0">
                <a:solidFill>
                  <a:schemeClr val="tx1"/>
                </a:solidFill>
              </a:rPr>
              <a:t>最新の診療ガイドラインに基づく各診療科の専門医による研修の実施</a:t>
            </a:r>
            <a:endParaRPr kumimoji="1" lang="en-US" altLang="ja-JP" sz="1600" dirty="0" smtClean="0">
              <a:solidFill>
                <a:schemeClr val="tx1"/>
              </a:solidFill>
            </a:endParaRPr>
          </a:p>
          <a:p>
            <a:r>
              <a:rPr lang="ja-JP" altLang="en-US" sz="1600" b="1" dirty="0" smtClean="0">
                <a:solidFill>
                  <a:schemeClr val="tx1"/>
                </a:solidFill>
              </a:rPr>
              <a:t>②医療機関実態調査の実施　（</a:t>
            </a:r>
            <a:r>
              <a:rPr lang="ja-JP" altLang="en-US" sz="1600" b="1" dirty="0">
                <a:solidFill>
                  <a:schemeClr val="tx1"/>
                </a:solidFill>
              </a:rPr>
              <a:t>府</a:t>
            </a:r>
            <a:r>
              <a:rPr lang="ja-JP" altLang="en-US" sz="1600" b="1" dirty="0" smtClean="0">
                <a:solidFill>
                  <a:schemeClr val="tx1"/>
                </a:solidFill>
              </a:rPr>
              <a:t>・連携企業・</a:t>
            </a:r>
            <a:r>
              <a:rPr lang="ja-JP" altLang="en-US" sz="1600" b="1" dirty="0">
                <a:solidFill>
                  <a:schemeClr val="tx1"/>
                </a:solidFill>
              </a:rPr>
              <a:t>各拠点</a:t>
            </a:r>
            <a:r>
              <a:rPr lang="ja-JP" altLang="en-US" sz="1600" b="1" dirty="0" smtClean="0">
                <a:solidFill>
                  <a:schemeClr val="tx1"/>
                </a:solidFill>
              </a:rPr>
              <a:t>病院が協働して実施）</a:t>
            </a:r>
            <a:endParaRPr kumimoji="1" lang="ja-JP" altLang="en-US" sz="1600" b="1" dirty="0">
              <a:solidFill>
                <a:schemeClr val="tx1"/>
              </a:solidFill>
            </a:endParaRPr>
          </a:p>
        </p:txBody>
      </p:sp>
      <p:sp>
        <p:nvSpPr>
          <p:cNvPr id="16" name="AutoShape 2"/>
          <p:cNvSpPr>
            <a:spLocks noChangeArrowheads="1"/>
          </p:cNvSpPr>
          <p:nvPr/>
        </p:nvSpPr>
        <p:spPr bwMode="auto">
          <a:xfrm>
            <a:off x="-40944" y="4561726"/>
            <a:ext cx="9143999" cy="512763"/>
          </a:xfrm>
          <a:prstGeom prst="roundRect">
            <a:avLst>
              <a:gd name="adj" fmla="val 16667"/>
            </a:avLst>
          </a:prstGeom>
          <a:solidFill>
            <a:srgbClr val="FFCCFF"/>
          </a:solidFill>
          <a:ln w="9525">
            <a:solidFill>
              <a:schemeClr val="tx1"/>
            </a:solidFill>
            <a:round/>
            <a:headEnd/>
            <a:tailEnd/>
          </a:ln>
        </p:spPr>
        <p:txBody>
          <a:bodyPr wrap="none" anchor="ctr"/>
          <a:lstStyle>
            <a:lvl1pPr eaLnBrk="0" hangingPunct="0">
              <a:spcBef>
                <a:spcPct val="20000"/>
              </a:spcBef>
              <a:buChar char="•"/>
              <a:defRPr kumimoji="1" sz="3200">
                <a:solidFill>
                  <a:schemeClr val="tx1"/>
                </a:solidFill>
                <a:latin typeface="Arial" charset="0"/>
                <a:ea typeface="ＭＳ Ｐゴシック" charset="-128"/>
              </a:defRPr>
            </a:lvl1pPr>
            <a:lvl2pPr marL="742950" indent="-285750" eaLnBrk="0" hangingPunct="0">
              <a:spcBef>
                <a:spcPct val="20000"/>
              </a:spcBef>
              <a:buChar char="–"/>
              <a:defRPr kumimoji="1" sz="2800">
                <a:solidFill>
                  <a:schemeClr val="tx1"/>
                </a:solidFill>
                <a:latin typeface="Arial" charset="0"/>
                <a:ea typeface="ＭＳ Ｐゴシック" charset="-128"/>
              </a:defRPr>
            </a:lvl2pPr>
            <a:lvl3pPr marL="1143000" indent="-228600" eaLnBrk="0" hangingPunct="0">
              <a:spcBef>
                <a:spcPct val="20000"/>
              </a:spcBef>
              <a:buChar char="•"/>
              <a:defRPr kumimoji="1" sz="2400">
                <a:solidFill>
                  <a:schemeClr val="tx1"/>
                </a:solidFill>
                <a:latin typeface="Arial" charset="0"/>
                <a:ea typeface="ＭＳ Ｐゴシック" charset="-128"/>
              </a:defRPr>
            </a:lvl3pPr>
            <a:lvl4pPr marL="1600200" indent="-228600" eaLnBrk="0" hangingPunct="0">
              <a:spcBef>
                <a:spcPct val="20000"/>
              </a:spcBef>
              <a:buChar char="–"/>
              <a:defRPr kumimoji="1" sz="2000">
                <a:solidFill>
                  <a:schemeClr val="tx1"/>
                </a:solidFill>
                <a:latin typeface="Arial" charset="0"/>
                <a:ea typeface="ＭＳ Ｐゴシック" charset="-128"/>
              </a:defRPr>
            </a:lvl4pPr>
            <a:lvl5pPr marL="2057400" indent="-228600" eaLnBrk="0" hangingPunct="0">
              <a:spcBef>
                <a:spcPct val="20000"/>
              </a:spcBef>
              <a:buChar char="»"/>
              <a:defRPr kumimoji="1"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charset="-128"/>
              </a:defRPr>
            </a:lvl9pPr>
          </a:lstStyle>
          <a:p>
            <a:pPr eaLnBrk="1" hangingPunct="1">
              <a:spcBef>
                <a:spcPct val="0"/>
              </a:spcBef>
              <a:buNone/>
              <a:defRPr/>
            </a:pPr>
            <a:r>
              <a:rPr lang="ja-JP" altLang="en-US" sz="2000" b="1" dirty="0" smtClean="0">
                <a:effectLst/>
                <a:latin typeface="ＭＳ Ｐゴシック" charset="-128"/>
              </a:rPr>
              <a:t>　</a:t>
            </a:r>
            <a:r>
              <a:rPr lang="ja-JP" altLang="en-US" sz="1600" b="1" dirty="0" smtClean="0">
                <a:effectLst/>
                <a:latin typeface="ＭＳ Ｐゴシック" charset="-128"/>
              </a:rPr>
              <a:t>施策の柱３　　「</a:t>
            </a:r>
            <a:r>
              <a:rPr lang="ja-JP" altLang="en-US" sz="1600" b="1" dirty="0" smtClean="0"/>
              <a:t>患者や家族の生活の質の向上に向けた取り組みの推進」　　</a:t>
            </a:r>
            <a:endParaRPr lang="ja-JP" altLang="en-US" sz="2000" b="1" dirty="0" smtClean="0">
              <a:effectLst/>
              <a:latin typeface="ＭＳ Ｐゴシック" charset="-128"/>
            </a:endParaRPr>
          </a:p>
        </p:txBody>
      </p:sp>
      <p:sp>
        <p:nvSpPr>
          <p:cNvPr id="17" name="正方形/長方形 16"/>
          <p:cNvSpPr/>
          <p:nvPr/>
        </p:nvSpPr>
        <p:spPr>
          <a:xfrm>
            <a:off x="14952" y="5729357"/>
            <a:ext cx="9088103" cy="1212675"/>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b="1" dirty="0" smtClean="0">
              <a:solidFill>
                <a:schemeClr val="tx1"/>
              </a:solidFill>
            </a:endParaRPr>
          </a:p>
          <a:p>
            <a:r>
              <a:rPr kumimoji="1" lang="ja-JP" altLang="en-US" sz="1600" b="1" dirty="0" smtClean="0">
                <a:solidFill>
                  <a:schemeClr val="tx1"/>
                </a:solidFill>
              </a:rPr>
              <a:t>①福祉施設の職員、学校、幼稚園等の教員に向けた定期的な研修の実施（拠点病院）</a:t>
            </a:r>
            <a:endParaRPr kumimoji="1" lang="en-US" altLang="ja-JP" sz="1600" b="1" dirty="0" smtClean="0">
              <a:solidFill>
                <a:schemeClr val="tx1"/>
              </a:solidFill>
            </a:endParaRPr>
          </a:p>
          <a:p>
            <a:r>
              <a:rPr lang="ja-JP" altLang="en-US" sz="1600" dirty="0" smtClean="0">
                <a:solidFill>
                  <a:schemeClr val="tx1"/>
                </a:solidFill>
              </a:rPr>
              <a:t>　専門医、看護師によるエピペン実地研修、災害時対応などをテーマ</a:t>
            </a:r>
            <a:endParaRPr lang="en-US" altLang="ja-JP" sz="1600" dirty="0" smtClean="0">
              <a:solidFill>
                <a:schemeClr val="tx1"/>
              </a:solidFill>
            </a:endParaRPr>
          </a:p>
          <a:p>
            <a:r>
              <a:rPr lang="ja-JP" altLang="en-US" sz="1600" b="1" dirty="0" smtClean="0">
                <a:solidFill>
                  <a:schemeClr val="tx1"/>
                </a:solidFill>
              </a:rPr>
              <a:t>②</a:t>
            </a:r>
            <a:r>
              <a:rPr lang="ja-JP" altLang="en-US" sz="1600" b="1" dirty="0">
                <a:solidFill>
                  <a:schemeClr val="tx1"/>
                </a:solidFill>
              </a:rPr>
              <a:t>市町村保健師等への研修機会の確保</a:t>
            </a:r>
            <a:r>
              <a:rPr lang="ja-JP" altLang="en-US" sz="1600" b="1" dirty="0" smtClean="0">
                <a:solidFill>
                  <a:schemeClr val="tx1"/>
                </a:solidFill>
              </a:rPr>
              <a:t>（拠点</a:t>
            </a:r>
            <a:r>
              <a:rPr lang="ja-JP" altLang="en-US" sz="1600" b="1" dirty="0">
                <a:solidFill>
                  <a:schemeClr val="tx1"/>
                </a:solidFill>
              </a:rPr>
              <a:t>病院）</a:t>
            </a:r>
            <a:endParaRPr lang="en-US" altLang="ja-JP" sz="1600" b="1" dirty="0">
              <a:solidFill>
                <a:schemeClr val="tx1"/>
              </a:solidFill>
            </a:endParaRPr>
          </a:p>
          <a:p>
            <a:r>
              <a:rPr lang="ja-JP" altLang="en-US" sz="1600" b="1" dirty="0" smtClean="0">
                <a:solidFill>
                  <a:schemeClr val="tx1"/>
                </a:solidFill>
              </a:rPr>
              <a:t>③</a:t>
            </a:r>
            <a:r>
              <a:rPr lang="ja-JP" altLang="en-US" sz="1600" b="1" dirty="0">
                <a:solidFill>
                  <a:schemeClr val="tx1"/>
                </a:solidFill>
              </a:rPr>
              <a:t>拠点</a:t>
            </a:r>
            <a:r>
              <a:rPr lang="ja-JP" altLang="en-US" sz="1600" b="1" dirty="0" smtClean="0">
                <a:solidFill>
                  <a:schemeClr val="tx1"/>
                </a:solidFill>
              </a:rPr>
              <a:t>病院における相談</a:t>
            </a:r>
            <a:r>
              <a:rPr lang="ja-JP" altLang="en-US" sz="1600" b="1" dirty="0">
                <a:solidFill>
                  <a:schemeClr val="tx1"/>
                </a:solidFill>
              </a:rPr>
              <a:t>窓口（学校・施設限定</a:t>
            </a:r>
            <a:r>
              <a:rPr lang="ja-JP" altLang="en-US" sz="1600" b="1" dirty="0" smtClean="0">
                <a:solidFill>
                  <a:schemeClr val="tx1"/>
                </a:solidFill>
              </a:rPr>
              <a:t>）の整備</a:t>
            </a:r>
            <a:endParaRPr lang="en-US" altLang="ja-JP" sz="1600" b="1" dirty="0" smtClean="0">
              <a:solidFill>
                <a:schemeClr val="tx1"/>
              </a:solidFill>
            </a:endParaRPr>
          </a:p>
          <a:p>
            <a:endParaRPr kumimoji="1" lang="ja-JP" altLang="en-US" sz="1600" b="1" dirty="0">
              <a:solidFill>
                <a:schemeClr val="tx1"/>
              </a:solidFill>
            </a:endParaRPr>
          </a:p>
        </p:txBody>
      </p:sp>
      <p:sp>
        <p:nvSpPr>
          <p:cNvPr id="18" name="正方形/長方形 17"/>
          <p:cNvSpPr/>
          <p:nvPr/>
        </p:nvSpPr>
        <p:spPr>
          <a:xfrm>
            <a:off x="0" y="5415456"/>
            <a:ext cx="2333768" cy="313901"/>
          </a:xfrm>
          <a:prstGeom prst="rect">
            <a:avLst/>
          </a:prstGeom>
          <a:solidFill>
            <a:srgbClr val="4DCA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事業例</a:t>
            </a:r>
            <a:endParaRPr kumimoji="1" lang="ja-JP" altLang="en-US" dirty="0">
              <a:solidFill>
                <a:schemeClr val="tx1"/>
              </a:solidFill>
            </a:endParaRPr>
          </a:p>
        </p:txBody>
      </p:sp>
      <p:sp>
        <p:nvSpPr>
          <p:cNvPr id="19" name="正方形/長方形 18"/>
          <p:cNvSpPr/>
          <p:nvPr/>
        </p:nvSpPr>
        <p:spPr>
          <a:xfrm>
            <a:off x="14952" y="5052652"/>
            <a:ext cx="3508079" cy="362804"/>
          </a:xfrm>
          <a:prstGeom prst="rect">
            <a:avLst/>
          </a:prstGeom>
          <a:solidFill>
            <a:srgbClr val="FFC000"/>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rPr>
              <a:t>（施策）地域での支援</a:t>
            </a:r>
            <a:r>
              <a:rPr kumimoji="1" lang="ja-JP" altLang="en-US" sz="1600" b="1" dirty="0" smtClean="0">
                <a:solidFill>
                  <a:schemeClr val="tx1"/>
                </a:solidFill>
              </a:rPr>
              <a:t>体制の整備</a:t>
            </a:r>
            <a:endParaRPr kumimoji="1" lang="ja-JP" altLang="en-US" sz="1600" b="1" dirty="0">
              <a:solidFill>
                <a:schemeClr val="tx1"/>
              </a:solidFill>
            </a:endParaRPr>
          </a:p>
        </p:txBody>
      </p:sp>
    </p:spTree>
    <p:extLst>
      <p:ext uri="{BB962C8B-B14F-4D97-AF65-F5344CB8AC3E}">
        <p14:creationId xmlns:p14="http://schemas.microsoft.com/office/powerpoint/2010/main" val="3456089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727133_ベンラリズマブ">
      <a:dk1>
        <a:sysClr val="windowText" lastClr="000000"/>
      </a:dk1>
      <a:lt1>
        <a:sysClr val="window" lastClr="FFFFFF"/>
      </a:lt1>
      <a:dk2>
        <a:srgbClr val="005A99"/>
      </a:dk2>
      <a:lt2>
        <a:srgbClr val="EEECE1"/>
      </a:lt2>
      <a:accent1>
        <a:srgbClr val="333F48"/>
      </a:accent1>
      <a:accent2>
        <a:srgbClr val="AE2573"/>
      </a:accent2>
      <a:accent3>
        <a:srgbClr val="00B398"/>
      </a:accent3>
      <a:accent4>
        <a:srgbClr val="F79646"/>
      </a:accent4>
      <a:accent5>
        <a:srgbClr val="4F81BD"/>
      </a:accent5>
      <a:accent6>
        <a:srgbClr val="4BACC6"/>
      </a:accent6>
      <a:hlink>
        <a:srgbClr val="0000FF"/>
      </a:hlink>
      <a:folHlink>
        <a:srgbClr val="800080"/>
      </a:folHlink>
    </a:clrScheme>
    <a:fontScheme name="タイトル：HGP創英角ゴUB 本文：Arial、MS Pゴ">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solidFill>
            <a:schemeClr val="accent1"/>
          </a:solidFill>
        </a:ln>
      </a:spPr>
      <a:bodyPr rtlCol="0" anchor="ctr"/>
      <a:lstStyle>
        <a:defPPr algn="ctr">
          <a:defRPr kumimoji="1" sz="1600" b="1"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28575"/>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1114</Words>
  <Application>Microsoft Office PowerPoint</Application>
  <PresentationFormat>画面に合わせる (4:3)</PresentationFormat>
  <Paragraphs>108</Paragraphs>
  <Slides>4</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vt:i4>
      </vt:variant>
    </vt:vector>
  </HeadingPairs>
  <TitlesOfParts>
    <vt:vector size="8" baseType="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2022-02-16T02:51:59Z</dcterms:created>
  <dcterms:modified xsi:type="dcterms:W3CDTF">2022-02-16T02:52:30Z</dcterms:modified>
</cp:coreProperties>
</file>