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931" r:id="rId2"/>
  </p:sldMasterIdLst>
  <p:notesMasterIdLst>
    <p:notesMasterId r:id="rId12"/>
  </p:notesMasterIdLst>
  <p:handoutMasterIdLst>
    <p:handoutMasterId r:id="rId13"/>
  </p:handoutMasterIdLst>
  <p:sldIdLst>
    <p:sldId id="806" r:id="rId3"/>
    <p:sldId id="903" r:id="rId4"/>
    <p:sldId id="896" r:id="rId5"/>
    <p:sldId id="898" r:id="rId6"/>
    <p:sldId id="899" r:id="rId7"/>
    <p:sldId id="900" r:id="rId8"/>
    <p:sldId id="901" r:id="rId9"/>
    <p:sldId id="897" r:id="rId10"/>
    <p:sldId id="902" r:id="rId11"/>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サブスライド" id="{A8F5F233-9E4B-4D7C-95EA-A5866B437A83}">
          <p14:sldIdLst>
            <p14:sldId id="806"/>
            <p14:sldId id="903"/>
            <p14:sldId id="896"/>
            <p14:sldId id="898"/>
            <p14:sldId id="899"/>
            <p14:sldId id="900"/>
            <p14:sldId id="901"/>
            <p14:sldId id="897"/>
            <p14:sldId id="90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19">
          <p15:clr>
            <a:srgbClr val="A4A3A4"/>
          </p15:clr>
        </p15:guide>
        <p15:guide id="4" pos="227">
          <p15:clr>
            <a:srgbClr val="A4A3A4"/>
          </p15:clr>
        </p15:guide>
        <p15:guide id="5" pos="5533">
          <p15:clr>
            <a:srgbClr val="A4A3A4"/>
          </p15:clr>
        </p15:guide>
        <p15:guide id="6">
          <p15:clr>
            <a:srgbClr val="A4A3A4"/>
          </p15:clr>
        </p15:guide>
        <p15:guide id="7" orient="horz" pos="667">
          <p15:clr>
            <a:srgbClr val="A4A3A4"/>
          </p15:clr>
        </p15:guide>
        <p15:guide id="8" orient="horz" pos="4111">
          <p15:clr>
            <a:srgbClr val="A4A3A4"/>
          </p15:clr>
        </p15:guide>
        <p15:guide id="9" orient="horz" pos="4065" userDrawn="1">
          <p15:clr>
            <a:srgbClr val="A4A3A4"/>
          </p15:clr>
        </p15:guide>
        <p15:guide id="10" orient="horz" pos="726">
          <p15:clr>
            <a:srgbClr val="A4A3A4"/>
          </p15:clr>
        </p15:guide>
        <p15:guide id="11" orient="horz">
          <p15:clr>
            <a:srgbClr val="A4A3A4"/>
          </p15:clr>
        </p15:guide>
        <p15:guide id="12" orient="horz" pos="1275" userDrawn="1">
          <p15:clr>
            <a:srgbClr val="A4A3A4"/>
          </p15:clr>
        </p15:guide>
      </p15:sldGuideLst>
    </p:ext>
    <p:ext uri="{2D200454-40CA-4A62-9FC3-DE9A4176ACB9}">
      <p15:notesGuideLst xmlns:p15="http://schemas.microsoft.com/office/powerpoint/2012/main">
        <p15:guide id="1" orient="horz" pos="4478" userDrawn="1">
          <p15:clr>
            <a:srgbClr val="A4A3A4"/>
          </p15:clr>
        </p15:guide>
        <p15:guide id="2" pos="3080" userDrawn="1">
          <p15:clr>
            <a:srgbClr val="A4A3A4"/>
          </p15:clr>
        </p15:guide>
        <p15:guide id="3" orient="horz" pos="4547" userDrawn="1">
          <p15:clr>
            <a:srgbClr val="A4A3A4"/>
          </p15:clr>
        </p15:guide>
        <p15:guide id="4" pos="3149" userDrawn="1">
          <p15:clr>
            <a:srgbClr val="A4A3A4"/>
          </p15:clr>
        </p15:guide>
        <p15:guide id="5" orient="horz" pos="4383" userDrawn="1">
          <p15:clr>
            <a:srgbClr val="A4A3A4"/>
          </p15:clr>
        </p15:guide>
        <p15:guide id="6" orient="horz" pos="4451" userDrawn="1">
          <p15:clr>
            <a:srgbClr val="A4A3A4"/>
          </p15:clr>
        </p15:guide>
        <p15:guide id="7" pos="2989" userDrawn="1">
          <p15:clr>
            <a:srgbClr val="A4A3A4"/>
          </p15:clr>
        </p15:guide>
        <p15:guide id="8" pos="3056" userDrawn="1">
          <p15:clr>
            <a:srgbClr val="A4A3A4"/>
          </p15:clr>
        </p15:guide>
        <p15:guide id="9" orient="horz" pos="3098" userDrawn="1">
          <p15:clr>
            <a:srgbClr val="A4A3A4"/>
          </p15:clr>
        </p15:guide>
        <p15:guide id="10" orient="horz" pos="3145" userDrawn="1">
          <p15:clr>
            <a:srgbClr val="A4A3A4"/>
          </p15:clr>
        </p15:guide>
        <p15:guide id="11" orient="horz" pos="3032" userDrawn="1">
          <p15:clr>
            <a:srgbClr val="A4A3A4"/>
          </p15:clr>
        </p15:guide>
        <p15:guide id="12" orient="horz" pos="3079" userDrawn="1">
          <p15:clr>
            <a:srgbClr val="A4A3A4"/>
          </p15:clr>
        </p15:guide>
        <p15:guide id="13" pos="2109" userDrawn="1">
          <p15:clr>
            <a:srgbClr val="A4A3A4"/>
          </p15:clr>
        </p15:guide>
        <p15:guide id="14" pos="2157" userDrawn="1">
          <p15:clr>
            <a:srgbClr val="A4A3A4"/>
          </p15:clr>
        </p15:guide>
        <p15:guide id="15" pos="2047" userDrawn="1">
          <p15:clr>
            <a:srgbClr val="A4A3A4"/>
          </p15:clr>
        </p15:guide>
        <p15:guide id="16"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0DFFDC"/>
    <a:srgbClr val="00B398"/>
    <a:srgbClr val="003300"/>
    <a:srgbClr val="A4B3BF"/>
    <a:srgbClr val="003E1C"/>
    <a:srgbClr val="F5CEE4"/>
    <a:srgbClr val="AE2573"/>
    <a:srgbClr val="4DCA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3" autoAdjust="0"/>
    <p:restoredTop sz="98319" autoAdjust="0"/>
  </p:normalViewPr>
  <p:slideViewPr>
    <p:cSldViewPr snapToGrid="0">
      <p:cViewPr varScale="1">
        <p:scale>
          <a:sx n="71" d="100"/>
          <a:sy n="71" d="100"/>
        </p:scale>
        <p:origin x="1506" y="60"/>
      </p:cViewPr>
      <p:guideLst>
        <p:guide orient="horz" pos="2160"/>
        <p:guide pos="2880"/>
        <p:guide orient="horz" pos="4319"/>
        <p:guide pos="227"/>
        <p:guide pos="5533"/>
        <p:guide/>
        <p:guide orient="horz" pos="667"/>
        <p:guide orient="horz" pos="4111"/>
        <p:guide orient="horz" pos="4065"/>
        <p:guide orient="horz" pos="726"/>
        <p:guide orient="horz"/>
        <p:guide orient="horz" pos="1275"/>
      </p:guideLst>
    </p:cSldViewPr>
  </p:slideViewPr>
  <p:outlineViewPr>
    <p:cViewPr>
      <p:scale>
        <a:sx n="33" d="100"/>
        <a:sy n="33" d="100"/>
      </p:scale>
      <p:origin x="0" y="-25608"/>
    </p:cViewPr>
  </p:outlineViewPr>
  <p:notesTextViewPr>
    <p:cViewPr>
      <p:scale>
        <a:sx n="75" d="100"/>
        <a:sy n="75" d="100"/>
      </p:scale>
      <p:origin x="0" y="0"/>
    </p:cViewPr>
  </p:notesTextViewPr>
  <p:sorterViewPr>
    <p:cViewPr>
      <p:scale>
        <a:sx n="100" d="100"/>
        <a:sy n="100" d="100"/>
      </p:scale>
      <p:origin x="0" y="0"/>
    </p:cViewPr>
  </p:sorterViewPr>
  <p:notesViewPr>
    <p:cSldViewPr snapToGrid="0">
      <p:cViewPr>
        <p:scale>
          <a:sx n="75" d="100"/>
          <a:sy n="75" d="100"/>
        </p:scale>
        <p:origin x="3078" y="24"/>
      </p:cViewPr>
      <p:guideLst>
        <p:guide orient="horz" pos="4478"/>
        <p:guide pos="3080"/>
        <p:guide orient="horz" pos="4547"/>
        <p:guide pos="3149"/>
        <p:guide orient="horz" pos="4383"/>
        <p:guide orient="horz" pos="4451"/>
        <p:guide pos="2989"/>
        <p:guide pos="3056"/>
        <p:guide orient="horz" pos="3098"/>
        <p:guide orient="horz" pos="3145"/>
        <p:guide orient="horz" pos="3032"/>
        <p:guide orient="horz" pos="3079"/>
        <p:guide pos="2109"/>
        <p:guide pos="2157"/>
        <p:guide pos="2047"/>
        <p:guide pos="209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879950" cy="489568"/>
          </a:xfrm>
          <a:prstGeom prst="rect">
            <a:avLst/>
          </a:prstGeom>
        </p:spPr>
        <p:txBody>
          <a:bodyPr vert="horz" lIns="88772" tIns="44386" rIns="88772" bIns="44386"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765381" y="2"/>
            <a:ext cx="2879950" cy="489568"/>
          </a:xfrm>
          <a:prstGeom prst="rect">
            <a:avLst/>
          </a:prstGeom>
        </p:spPr>
        <p:txBody>
          <a:bodyPr vert="horz" lIns="88772" tIns="44386" rIns="88772" bIns="44386" rtlCol="0"/>
          <a:lstStyle>
            <a:lvl1pPr algn="r">
              <a:defRPr sz="1300"/>
            </a:lvl1pPr>
          </a:lstStyle>
          <a:p>
            <a:fld id="{10EB67EC-14F9-44EC-B3F5-2FED32F0FF8F}" type="datetimeFigureOut">
              <a:rPr kumimoji="1" lang="ja-JP" altLang="en-US" smtClean="0"/>
              <a:pPr/>
              <a:t>2022/2/16</a:t>
            </a:fld>
            <a:endParaRPr kumimoji="1" lang="ja-JP" altLang="en-US"/>
          </a:p>
        </p:txBody>
      </p:sp>
      <p:sp>
        <p:nvSpPr>
          <p:cNvPr id="4" name="フッター プレースホルダ 3"/>
          <p:cNvSpPr>
            <a:spLocks noGrp="1"/>
          </p:cNvSpPr>
          <p:nvPr>
            <p:ph type="ftr" sz="quarter" idx="2"/>
          </p:nvPr>
        </p:nvSpPr>
        <p:spPr>
          <a:xfrm>
            <a:off x="1" y="9286296"/>
            <a:ext cx="2879950" cy="489568"/>
          </a:xfrm>
          <a:prstGeom prst="rect">
            <a:avLst/>
          </a:prstGeom>
        </p:spPr>
        <p:txBody>
          <a:bodyPr vert="horz" lIns="88772" tIns="44386" rIns="88772" bIns="44386"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765381" y="9286296"/>
            <a:ext cx="2879950" cy="489568"/>
          </a:xfrm>
          <a:prstGeom prst="rect">
            <a:avLst/>
          </a:prstGeom>
        </p:spPr>
        <p:txBody>
          <a:bodyPr vert="horz" lIns="88772" tIns="44386" rIns="88772" bIns="44386" rtlCol="0" anchor="b"/>
          <a:lstStyle>
            <a:lvl1pPr algn="r">
              <a:defRPr sz="1300"/>
            </a:lvl1pPr>
          </a:lstStyle>
          <a:p>
            <a:fld id="{89B6DF03-CCDF-499D-A00C-55401918CFDD}" type="slidenum">
              <a:rPr kumimoji="1" lang="ja-JP" altLang="en-US" smtClean="0"/>
              <a:pPr/>
              <a:t>‹#›</a:t>
            </a:fld>
            <a:endParaRPr kumimoji="1" lang="ja-JP" altLang="en-US"/>
          </a:p>
        </p:txBody>
      </p:sp>
    </p:spTree>
    <p:extLst>
      <p:ext uri="{BB962C8B-B14F-4D97-AF65-F5344CB8AC3E}">
        <p14:creationId xmlns:p14="http://schemas.microsoft.com/office/powerpoint/2010/main" val="1371205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880308" cy="488871"/>
          </a:xfrm>
          <a:prstGeom prst="rect">
            <a:avLst/>
          </a:prstGeom>
        </p:spPr>
        <p:txBody>
          <a:bodyPr vert="horz" lIns="89610" tIns="44804" rIns="89610" bIns="44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765024" y="0"/>
            <a:ext cx="2880308" cy="488871"/>
          </a:xfrm>
          <a:prstGeom prst="rect">
            <a:avLst/>
          </a:prstGeom>
        </p:spPr>
        <p:txBody>
          <a:bodyPr vert="horz" lIns="89610" tIns="44804" rIns="89610" bIns="44804" rtlCol="0"/>
          <a:lstStyle>
            <a:lvl1pPr algn="r">
              <a:defRPr sz="1300"/>
            </a:lvl1pPr>
          </a:lstStyle>
          <a:p>
            <a:fld id="{3660AF91-62E2-43B7-BEB0-E98AFC308954}" type="datetimeFigureOut">
              <a:rPr kumimoji="1" lang="ja-JP" altLang="en-US" smtClean="0"/>
              <a:pPr/>
              <a:t>2022/2/16</a:t>
            </a:fld>
            <a:endParaRPr kumimoji="1" lang="ja-JP" altLang="en-US"/>
          </a:p>
        </p:txBody>
      </p:sp>
      <p:sp>
        <p:nvSpPr>
          <p:cNvPr id="6" name="フッター プレースホルダー 5"/>
          <p:cNvSpPr>
            <a:spLocks noGrp="1"/>
          </p:cNvSpPr>
          <p:nvPr>
            <p:ph type="ftr" sz="quarter" idx="4"/>
          </p:nvPr>
        </p:nvSpPr>
        <p:spPr>
          <a:xfrm>
            <a:off x="4" y="9286847"/>
            <a:ext cx="2880308" cy="488871"/>
          </a:xfrm>
          <a:prstGeom prst="rect">
            <a:avLst/>
          </a:prstGeom>
        </p:spPr>
        <p:txBody>
          <a:bodyPr vert="horz" lIns="89610" tIns="44804" rIns="89610" bIns="44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765024" y="9286847"/>
            <a:ext cx="2880308" cy="488871"/>
          </a:xfrm>
          <a:prstGeom prst="rect">
            <a:avLst/>
          </a:prstGeom>
        </p:spPr>
        <p:txBody>
          <a:bodyPr vert="horz" lIns="89610" tIns="44804" rIns="89610" bIns="44804" rtlCol="0" anchor="b"/>
          <a:lstStyle>
            <a:lvl1pPr algn="r">
              <a:defRPr sz="1300"/>
            </a:lvl1pPr>
          </a:lstStyle>
          <a:p>
            <a:fld id="{FF7543E1-46CA-496E-A96B-B6EB9475A8B3}" type="slidenum">
              <a:rPr kumimoji="1" lang="ja-JP" altLang="en-US" smtClean="0"/>
              <a:pPr/>
              <a:t>‹#›</a:t>
            </a:fld>
            <a:endParaRPr kumimoji="1" lang="ja-JP" altLang="en-US"/>
          </a:p>
        </p:txBody>
      </p:sp>
      <p:sp>
        <p:nvSpPr>
          <p:cNvPr id="8" name="スライド イメージ プレースホルダー 7"/>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8772" tIns="44386" rIns="88772" bIns="44386" rtlCol="0" anchor="ctr"/>
          <a:lstStyle/>
          <a:p>
            <a:endParaRPr lang="ja-JP" altLang="en-US"/>
          </a:p>
        </p:txBody>
      </p:sp>
      <p:sp>
        <p:nvSpPr>
          <p:cNvPr id="9" name="ノート プレースホルダー 8"/>
          <p:cNvSpPr>
            <a:spLocks noGrp="1"/>
          </p:cNvSpPr>
          <p:nvPr>
            <p:ph type="body" sz="quarter" idx="3"/>
          </p:nvPr>
        </p:nvSpPr>
        <p:spPr>
          <a:xfrm>
            <a:off x="664842" y="4705120"/>
            <a:ext cx="5317184" cy="3849924"/>
          </a:xfrm>
          <a:prstGeom prst="rect">
            <a:avLst/>
          </a:prstGeom>
        </p:spPr>
        <p:txBody>
          <a:bodyPr vert="horz" lIns="88772" tIns="44386" rIns="88772" bIns="4438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935139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mn-ea"/>
        <a:ea typeface="+mn-ea"/>
        <a:cs typeface="+mn-cs"/>
      </a:defRPr>
    </a:lvl1pPr>
    <a:lvl2pPr marL="457200" algn="l" defTabSz="914400" rtl="0" eaLnBrk="1" latinLnBrk="0" hangingPunct="1">
      <a:defRPr kumimoji="1" sz="1050" kern="1200">
        <a:solidFill>
          <a:schemeClr val="tx1"/>
        </a:solidFill>
        <a:latin typeface="+mn-ea"/>
        <a:ea typeface="+mn-ea"/>
        <a:cs typeface="+mn-cs"/>
      </a:defRPr>
    </a:lvl2pPr>
    <a:lvl3pPr marL="914400" algn="l" defTabSz="914400" rtl="0" eaLnBrk="1" latinLnBrk="0" hangingPunct="1">
      <a:defRPr kumimoji="1" sz="1050" kern="1200">
        <a:solidFill>
          <a:schemeClr val="tx1"/>
        </a:solidFill>
        <a:latin typeface="+mn-ea"/>
        <a:ea typeface="+mn-ea"/>
        <a:cs typeface="+mn-cs"/>
      </a:defRPr>
    </a:lvl3pPr>
    <a:lvl4pPr marL="1371600" algn="l" defTabSz="914400" rtl="0" eaLnBrk="1" latinLnBrk="0" hangingPunct="1">
      <a:defRPr kumimoji="1" sz="1050" kern="1200">
        <a:solidFill>
          <a:schemeClr val="tx1"/>
        </a:solidFill>
        <a:latin typeface="+mn-ea"/>
        <a:ea typeface="+mn-ea"/>
        <a:cs typeface="+mn-cs"/>
      </a:defRPr>
    </a:lvl4pPr>
    <a:lvl5pPr marL="1828800" algn="l" defTabSz="914400" rtl="0" eaLnBrk="1" latinLnBrk="0" hangingPunct="1">
      <a:defRPr kumimoji="1" sz="105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F7543E1-46CA-496E-A96B-B6EB9475A8B3}" type="slidenum">
              <a:rPr kumimoji="1" lang="ja-JP" altLang="en-US" smtClean="0"/>
              <a:pPr/>
              <a:t>1</a:t>
            </a:fld>
            <a:endParaRPr kumimoji="1" lang="ja-JP" altLang="en-US"/>
          </a:p>
        </p:txBody>
      </p:sp>
    </p:spTree>
    <p:extLst>
      <p:ext uri="{BB962C8B-B14F-4D97-AF65-F5344CB8AC3E}">
        <p14:creationId xmlns:p14="http://schemas.microsoft.com/office/powerpoint/2010/main" val="405240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344486-9F9E-4141-9CC8-C3312BE2CF81}" type="slidenum">
              <a:rPr kumimoji="1" lang="ja-JP" altLang="en-US" smtClean="0"/>
              <a:t>2</a:t>
            </a:fld>
            <a:endParaRPr kumimoji="1" lang="ja-JP" altLang="en-US"/>
          </a:p>
        </p:txBody>
      </p:sp>
    </p:spTree>
    <p:extLst>
      <p:ext uri="{BB962C8B-B14F-4D97-AF65-F5344CB8AC3E}">
        <p14:creationId xmlns:p14="http://schemas.microsoft.com/office/powerpoint/2010/main" val="3742682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622228"/>
            <a:ext cx="8424000" cy="923330"/>
          </a:xfrm>
        </p:spPr>
        <p:txBody>
          <a:bodyPr lIns="0" rIns="0">
            <a:spAutoFit/>
          </a:bodyPr>
          <a:lstStyle>
            <a:lvl1pPr algn="ctr">
              <a:defRPr sz="5400" baseline="0">
                <a:latin typeface="Arial" pitchFamily="34" charset="0"/>
                <a:ea typeface="ＭＳ Ｐゴシック" pitchFamily="50" charset="-128"/>
              </a:defRPr>
            </a:lvl1pPr>
          </a:lstStyle>
          <a:p>
            <a:r>
              <a:rPr kumimoji="1" lang="ja-JP" altLang="en-US" dirty="0"/>
              <a:t>マスター タイトルの書式設定</a:t>
            </a:r>
          </a:p>
        </p:txBody>
      </p:sp>
      <p:sp>
        <p:nvSpPr>
          <p:cNvPr id="6" name="正方形/長方形 5"/>
          <p:cNvSpPr/>
          <p:nvPr userDrawn="1"/>
        </p:nvSpPr>
        <p:spPr>
          <a:xfrm>
            <a:off x="360000" y="4085472"/>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3980578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64FACBE-1E45-4878-A4AA-C0E201FCCE16}"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76621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851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92000"/>
            <a:ext cx="8280000" cy="672000"/>
          </a:xfrm>
          <a:prstGeom prst="rect">
            <a:avLst/>
          </a:prstGeom>
        </p:spPr>
        <p:txBody>
          <a:bodyPr vert="horz"/>
          <a:lstStyle>
            <a:lvl1pPr algn="l">
              <a:lnSpc>
                <a:spcPct val="100000"/>
              </a:lnSpc>
              <a:defRPr sz="2400" b="1" baseline="0">
                <a:solidFill>
                  <a:schemeClr val="tx2"/>
                </a:solidFill>
                <a:latin typeface="Arial" pitchFamily="34" charset="0"/>
                <a:cs typeface="Arial"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5" y="1552691"/>
            <a:ext cx="7023713" cy="4229521"/>
          </a:xfrm>
          <a:prstGeom prst="rect">
            <a:avLst/>
          </a:prstGeom>
        </p:spPr>
        <p:txBody>
          <a:bodyPr vert="horz"/>
          <a:lstStyle>
            <a:lvl1pPr marL="0" indent="0">
              <a:spcBef>
                <a:spcPts val="0"/>
              </a:spcBef>
              <a:buNone/>
              <a:defRPr sz="2400" baseline="0">
                <a:solidFill>
                  <a:schemeClr val="tx1"/>
                </a:solidFill>
                <a:latin typeface="Arial" pitchFamily="34" charset="0"/>
                <a:cs typeface="Arial" pitchFamily="34" charset="0"/>
              </a:defRPr>
            </a:lvl1pPr>
            <a:lvl2pPr marL="457166" indent="0">
              <a:buNone/>
              <a:defRPr sz="2400"/>
            </a:lvl2pPr>
            <a:lvl3pPr marL="914333" indent="0">
              <a:buNone/>
              <a:defRPr sz="2400"/>
            </a:lvl3pPr>
            <a:lvl4pPr marL="1371498" indent="0">
              <a:buNone/>
              <a:defRPr sz="2400"/>
            </a:lvl4pPr>
            <a:lvl5pPr marL="1828664" indent="0">
              <a:buNone/>
              <a:defRPr sz="2400"/>
            </a:lvl5pPr>
          </a:lstStyle>
          <a:p>
            <a:pPr lvl="0"/>
            <a:r>
              <a:rPr lang="en-GB" noProof="0" dirty="0"/>
              <a:t>Click to add introduction text</a:t>
            </a:r>
          </a:p>
        </p:txBody>
      </p:sp>
      <p:sp>
        <p:nvSpPr>
          <p:cNvPr id="7" name="Slide Number Placeholder 5"/>
          <p:cNvSpPr>
            <a:spLocks noGrp="1"/>
          </p:cNvSpPr>
          <p:nvPr>
            <p:ph type="sldNum" sz="quarter" idx="4"/>
          </p:nvPr>
        </p:nvSpPr>
        <p:spPr>
          <a:xfrm>
            <a:off x="318375" y="6462339"/>
            <a:ext cx="396000" cy="216000"/>
          </a:xfrm>
          <a:prstGeom prst="rect">
            <a:avLst/>
          </a:prstGeom>
        </p:spPr>
        <p:txBody>
          <a:bodyPr vert="horz" lIns="0" tIns="0" rIns="0" bIns="0" rtlCol="0" anchor="t" anchorCtr="0"/>
          <a:lstStyle>
            <a:lvl1pPr algn="l">
              <a:defRPr sz="800" b="1">
                <a:solidFill>
                  <a:schemeClr val="tx1"/>
                </a:solidFill>
                <a:latin typeface="Arial" pitchFamily="34" charset="0"/>
                <a:cs typeface="Arial" pitchFamily="34" charset="0"/>
              </a:defRPr>
            </a:lvl1pPr>
          </a:lstStyle>
          <a:p>
            <a:fld id="{3C4F54F3-C349-4609-AFEE-01462D5C7942}"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006548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1598935"/>
            <a:ext cx="8424000" cy="1470025"/>
          </a:xfrm>
        </p:spPr>
        <p:txBody>
          <a:bodyPr lIns="0" rIns="0">
            <a:normAutofit/>
          </a:bodyPr>
          <a:lstStyle>
            <a:lvl1pPr algn="ctr">
              <a:defRPr sz="4400"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360000" y="3140960"/>
            <a:ext cx="8424000" cy="1468800"/>
          </a:xfrm>
        </p:spPr>
        <p:txBody>
          <a:bodyPr lIns="0" rIns="0" anchor="ctr">
            <a:normAutofit/>
          </a:bodyPr>
          <a:lstStyle>
            <a:lvl1pPr marL="0" indent="0" algn="ctr" defTabSz="914400" rtl="0" eaLnBrk="1" latinLnBrk="0" hangingPunct="1">
              <a:spcBef>
                <a:spcPct val="0"/>
              </a:spcBef>
              <a:buNone/>
              <a:defRPr kumimoji="1" lang="ja-JP" altLang="en-US" sz="3200" kern="1200" dirty="0">
                <a:solidFill>
                  <a:schemeClr val="tx1"/>
                </a:solidFill>
                <a:latin typeface="+mn-lt"/>
                <a:ea typeface="+mn-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8" name="正方形/長方形 7"/>
          <p:cNvSpPr/>
          <p:nvPr userDrawn="1"/>
        </p:nvSpPr>
        <p:spPr>
          <a:xfrm>
            <a:off x="360000" y="3068960"/>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862056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20834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49434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0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92000"/>
            <a:ext cx="8280000" cy="672000"/>
          </a:xfrm>
          <a:prstGeom prst="rect">
            <a:avLst/>
          </a:prstGeom>
        </p:spPr>
        <p:txBody>
          <a:bodyPr vert="horz"/>
          <a:lstStyle>
            <a:lvl1pPr algn="l">
              <a:lnSpc>
                <a:spcPct val="100000"/>
              </a:lnSpc>
              <a:defRPr sz="2400" b="1" baseline="0">
                <a:solidFill>
                  <a:schemeClr val="tx2"/>
                </a:solidFill>
                <a:latin typeface="Arial" pitchFamily="34" charset="0"/>
                <a:cs typeface="Arial"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5" y="1552691"/>
            <a:ext cx="7023713" cy="4229521"/>
          </a:xfrm>
          <a:prstGeom prst="rect">
            <a:avLst/>
          </a:prstGeom>
        </p:spPr>
        <p:txBody>
          <a:bodyPr vert="horz"/>
          <a:lstStyle>
            <a:lvl1pPr marL="0" indent="0">
              <a:spcBef>
                <a:spcPts val="0"/>
              </a:spcBef>
              <a:buNone/>
              <a:defRPr sz="2400" baseline="0">
                <a:solidFill>
                  <a:schemeClr val="tx1"/>
                </a:solidFill>
                <a:latin typeface="Arial" pitchFamily="34" charset="0"/>
                <a:cs typeface="Arial" pitchFamily="34" charset="0"/>
              </a:defRPr>
            </a:lvl1pPr>
            <a:lvl2pPr marL="457166" indent="0">
              <a:buNone/>
              <a:defRPr sz="2400"/>
            </a:lvl2pPr>
            <a:lvl3pPr marL="914333" indent="0">
              <a:buNone/>
              <a:defRPr sz="2400"/>
            </a:lvl3pPr>
            <a:lvl4pPr marL="1371498" indent="0">
              <a:buNone/>
              <a:defRPr sz="2400"/>
            </a:lvl4pPr>
            <a:lvl5pPr marL="1828664" indent="0">
              <a:buNone/>
              <a:defRPr sz="2400"/>
            </a:lvl5pPr>
          </a:lstStyle>
          <a:p>
            <a:pPr lvl="0"/>
            <a:r>
              <a:rPr lang="en-GB" noProof="0" dirty="0"/>
              <a:t>Click to add introduction text</a:t>
            </a:r>
          </a:p>
        </p:txBody>
      </p:sp>
      <p:sp>
        <p:nvSpPr>
          <p:cNvPr id="7" name="Slide Number Placeholder 5"/>
          <p:cNvSpPr>
            <a:spLocks noGrp="1"/>
          </p:cNvSpPr>
          <p:nvPr>
            <p:ph type="sldNum" sz="quarter" idx="4"/>
          </p:nvPr>
        </p:nvSpPr>
        <p:spPr>
          <a:xfrm>
            <a:off x="318375" y="6462339"/>
            <a:ext cx="396000" cy="216000"/>
          </a:xfrm>
          <a:prstGeom prst="rect">
            <a:avLst/>
          </a:prstGeom>
        </p:spPr>
        <p:txBody>
          <a:bodyPr vert="horz" lIns="0" tIns="0" rIns="0" bIns="0" rtlCol="0" anchor="t" anchorCtr="0"/>
          <a:lstStyle>
            <a:lvl1pPr algn="l">
              <a:defRPr sz="800" b="1">
                <a:solidFill>
                  <a:schemeClr val="tx1"/>
                </a:solidFill>
                <a:latin typeface="Arial" pitchFamily="34" charset="0"/>
                <a:cs typeface="Arial" pitchFamily="34" charset="0"/>
              </a:defRPr>
            </a:lvl1pPr>
          </a:lstStyle>
          <a:p>
            <a:fld id="{3C4F54F3-C349-4609-AFEE-01462D5C7942}" type="slidenum">
              <a:rPr lang="en-GB" smtClean="0"/>
              <a:pPr/>
              <a:t>‹#›</a:t>
            </a:fld>
            <a:endParaRPr lang="en-GB" dirty="0"/>
          </a:p>
        </p:txBody>
      </p:sp>
    </p:spTree>
    <p:extLst>
      <p:ext uri="{BB962C8B-B14F-4D97-AF65-F5344CB8AC3E}">
        <p14:creationId xmlns:p14="http://schemas.microsoft.com/office/powerpoint/2010/main" val="1694415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622228"/>
            <a:ext cx="8424000" cy="923330"/>
          </a:xfrm>
        </p:spPr>
        <p:txBody>
          <a:bodyPr lIns="0" rIns="0">
            <a:spAutoFit/>
          </a:bodyPr>
          <a:lstStyle>
            <a:lvl1pPr algn="ctr">
              <a:defRPr sz="5400" baseline="0">
                <a:latin typeface="Arial" pitchFamily="34" charset="0"/>
                <a:ea typeface="ＭＳ Ｐゴシック" pitchFamily="50" charset="-128"/>
              </a:defRPr>
            </a:lvl1pPr>
          </a:lstStyle>
          <a:p>
            <a:r>
              <a:rPr kumimoji="1" lang="ja-JP" altLang="en-US" dirty="0"/>
              <a:t>マスター タイトルの書式設定</a:t>
            </a:r>
          </a:p>
        </p:txBody>
      </p:sp>
      <p:sp>
        <p:nvSpPr>
          <p:cNvPr id="6" name="正方形/長方形 5"/>
          <p:cNvSpPr/>
          <p:nvPr userDrawn="1"/>
        </p:nvSpPr>
        <p:spPr>
          <a:xfrm>
            <a:off x="360000" y="4085472"/>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p14="http://schemas.microsoft.com/office/powerpoint/2010/main" val="213410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1598935"/>
            <a:ext cx="8424000" cy="1470025"/>
          </a:xfrm>
        </p:spPr>
        <p:txBody>
          <a:bodyPr lIns="0" rIns="0">
            <a:normAutofit/>
          </a:bodyPr>
          <a:lstStyle>
            <a:lvl1pPr algn="ctr">
              <a:defRPr sz="4400"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360000" y="3140960"/>
            <a:ext cx="8424000" cy="1468800"/>
          </a:xfrm>
        </p:spPr>
        <p:txBody>
          <a:bodyPr lIns="0" rIns="0" anchor="ctr">
            <a:normAutofit/>
          </a:bodyPr>
          <a:lstStyle>
            <a:lvl1pPr marL="0" indent="0" algn="ctr" defTabSz="914400" rtl="0" eaLnBrk="1" latinLnBrk="0" hangingPunct="1">
              <a:spcBef>
                <a:spcPct val="0"/>
              </a:spcBef>
              <a:buNone/>
              <a:defRPr kumimoji="1" lang="ja-JP" altLang="en-US" sz="3200" kern="1200" dirty="0">
                <a:solidFill>
                  <a:schemeClr val="tx1"/>
                </a:solidFill>
                <a:latin typeface="+mn-lt"/>
                <a:ea typeface="+mn-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8" name="正方形/長方形 7"/>
          <p:cNvSpPr/>
          <p:nvPr userDrawn="1"/>
        </p:nvSpPr>
        <p:spPr>
          <a:xfrm>
            <a:off x="360000" y="3068960"/>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p14="http://schemas.microsoft.com/office/powerpoint/2010/main" val="192197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10"/>
          </p:nvPr>
        </p:nvSpPr>
        <p:spPr/>
        <p:txBody>
          <a:bodyPr/>
          <a:lstStyle/>
          <a:p>
            <a:fld id="{A64FACBE-1E45-4878-A4AA-C0E201FCCE16}"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515657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00" y="108008"/>
            <a:ext cx="7740000" cy="871200"/>
          </a:xfrm>
          <a:prstGeom prst="rect">
            <a:avLst/>
          </a:prstGeom>
        </p:spPr>
        <p:txBody>
          <a:bodyPr vert="horz" lIns="0" tIns="45720" rIns="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60000" y="1268760"/>
            <a:ext cx="84240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0" y="6492875"/>
            <a:ext cx="2133600" cy="365125"/>
          </a:xfrm>
          <a:prstGeom prst="rect">
            <a:avLst/>
          </a:prstGeom>
        </p:spPr>
        <p:txBody>
          <a:bodyPr vert="horz" lIns="91440" tIns="45720" rIns="91440" bIns="45720" rtlCol="0" anchor="b"/>
          <a:lstStyle>
            <a:lvl1pPr algn="l">
              <a:defRPr sz="1050">
                <a:solidFill>
                  <a:schemeClr val="tx1"/>
                </a:solidFill>
                <a:latin typeface="+mn-lt"/>
                <a:ea typeface="+mn-ea"/>
              </a:defRPr>
            </a:lvl1pPr>
          </a:lstStyle>
          <a:p>
            <a:fld id="{A64FACBE-1E45-4878-A4AA-C0E201FCCE16}" type="slidenum">
              <a:rPr lang="ja-JP" altLang="en-US" smtClean="0"/>
              <a:pPr/>
              <a:t>‹#›</a:t>
            </a:fld>
            <a:endParaRPr lang="ja-JP" altLang="en-US"/>
          </a:p>
        </p:txBody>
      </p:sp>
      <p:sp>
        <p:nvSpPr>
          <p:cNvPr id="8" name="正方形/長方形 7"/>
          <p:cNvSpPr/>
          <p:nvPr userDrawn="1"/>
        </p:nvSpPr>
        <p:spPr>
          <a:xfrm rot="10800000">
            <a:off x="0" y="1011336"/>
            <a:ext cx="9144000" cy="46800"/>
          </a:xfrm>
          <a:prstGeom prst="rect">
            <a:avLst/>
          </a:prstGeom>
          <a:gradFill flip="none" rotWithShape="1">
            <a:gsLst>
              <a:gs pos="50000">
                <a:srgbClr val="D792B9"/>
              </a:gs>
              <a:gs pos="100000">
                <a:srgbClr val="AE2573"/>
              </a:gs>
              <a:gs pos="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154479"/>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6" r:id="rId4"/>
    <p:sldLayoutId id="2147483655" r:id="rId5"/>
    <p:sldLayoutId id="2147483738" r:id="rId6"/>
  </p:sldLayoutIdLst>
  <p:hf sldNum="0" hdr="0" ftr="0" dt="0"/>
  <p:txStyles>
    <p:titleStyle>
      <a:lvl1pPr algn="l" defTabSz="914400" rtl="0" eaLnBrk="1" latinLnBrk="0" hangingPunct="1">
        <a:spcBef>
          <a:spcPct val="0"/>
        </a:spcBef>
        <a:buNone/>
        <a:defRPr kumimoji="1" sz="3200" b="1" kern="1200" baseline="0">
          <a:solidFill>
            <a:schemeClr val="tx1"/>
          </a:solidFill>
          <a:latin typeface="Arial" pitchFamily="34" charset="0"/>
          <a:ea typeface="ＭＳ Ｐゴシック"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00" y="108008"/>
            <a:ext cx="7740000" cy="871200"/>
          </a:xfrm>
          <a:prstGeom prst="rect">
            <a:avLst/>
          </a:prstGeom>
        </p:spPr>
        <p:txBody>
          <a:bodyPr vert="horz" lIns="0" tIns="45720" rIns="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60000" y="1268760"/>
            <a:ext cx="84240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0" y="6492875"/>
            <a:ext cx="2133600" cy="365125"/>
          </a:xfrm>
          <a:prstGeom prst="rect">
            <a:avLst/>
          </a:prstGeom>
        </p:spPr>
        <p:txBody>
          <a:bodyPr vert="horz" lIns="91440" tIns="45720" rIns="91440" bIns="45720" rtlCol="0" anchor="b"/>
          <a:lstStyle>
            <a:lvl1pPr algn="l">
              <a:defRPr sz="1050">
                <a:solidFill>
                  <a:schemeClr val="tx1"/>
                </a:solidFill>
                <a:latin typeface="+mn-lt"/>
                <a:ea typeface="+mn-ea"/>
              </a:defRPr>
            </a:lvl1pPr>
          </a:lstStyle>
          <a:p>
            <a:fld id="{A64FACBE-1E45-4878-A4AA-C0E201FCCE16}" type="slidenum">
              <a:rPr lang="ja-JP" altLang="en-US" smtClean="0">
                <a:solidFill>
                  <a:prstClr val="black"/>
                </a:solidFill>
              </a:rPr>
              <a:pPr/>
              <a:t>‹#›</a:t>
            </a:fld>
            <a:endParaRPr lang="ja-JP" altLang="en-US">
              <a:solidFill>
                <a:prstClr val="black"/>
              </a:solidFill>
            </a:endParaRPr>
          </a:p>
        </p:txBody>
      </p:sp>
      <p:sp>
        <p:nvSpPr>
          <p:cNvPr id="8" name="正方形/長方形 7"/>
          <p:cNvSpPr/>
          <p:nvPr userDrawn="1"/>
        </p:nvSpPr>
        <p:spPr>
          <a:xfrm rot="10800000">
            <a:off x="0" y="1011336"/>
            <a:ext cx="9144000" cy="46800"/>
          </a:xfrm>
          <a:prstGeom prst="rect">
            <a:avLst/>
          </a:prstGeom>
          <a:gradFill flip="none" rotWithShape="1">
            <a:gsLst>
              <a:gs pos="50000">
                <a:srgbClr val="D792B9"/>
              </a:gs>
              <a:gs pos="100000">
                <a:srgbClr val="AE2573"/>
              </a:gs>
              <a:gs pos="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487161832"/>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Lst>
  <p:hf hdr="0" ftr="0" dt="0"/>
  <p:txStyles>
    <p:titleStyle>
      <a:lvl1pPr algn="l" defTabSz="914400" rtl="0" eaLnBrk="1" latinLnBrk="0" hangingPunct="1">
        <a:spcBef>
          <a:spcPct val="0"/>
        </a:spcBef>
        <a:buNone/>
        <a:defRPr kumimoji="1" sz="3200" b="1" kern="1200" baseline="0">
          <a:solidFill>
            <a:schemeClr val="tx1"/>
          </a:solidFill>
          <a:latin typeface="Arial" pitchFamily="34" charset="0"/>
          <a:ea typeface="ＭＳ Ｐゴシック"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hyperlink" Target="http://www.google.co.jp/url?sa=i&amp;rct=j&amp;q=&amp;esrc=s&amp;source=images&amp;cd=&amp;ved=0ahUKEwj43eqk_unUAhWBvLwKHSvUCxYQjRwIBw&amp;url=http://www.irasutoya.com/2014/11/blog-post.html&amp;psig=AFQjCNG90ICJCi5NFeK3w4aj5iuR8rn1-w&amp;ust=1499063884817413" TargetMode="External"/><Relationship Id="rId1" Type="http://schemas.openxmlformats.org/officeDocument/2006/relationships/slideLayout" Target="../slideLayouts/slideLayout1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A89D6A6-60C2-439A-87A4-4067F2EBB402}"/>
              </a:ext>
            </a:extLst>
          </p:cNvPr>
          <p:cNvSpPr txBox="1"/>
          <p:nvPr/>
        </p:nvSpPr>
        <p:spPr>
          <a:xfrm>
            <a:off x="714933" y="3091057"/>
            <a:ext cx="423514" cy="523220"/>
          </a:xfrm>
          <a:prstGeom prst="rect">
            <a:avLst/>
          </a:prstGeom>
          <a:noFill/>
        </p:spPr>
        <p:txBody>
          <a:bodyPr wrap="none" rtlCol="0">
            <a:spAutoFit/>
          </a:bodyPr>
          <a:lstStyle/>
          <a:p>
            <a:r>
              <a:rPr kumimoji="1" lang="ja-JP" altLang="en-US" sz="2800" dirty="0" smtClean="0"/>
              <a:t>　</a:t>
            </a:r>
            <a:endParaRPr kumimoji="1" lang="ja-JP" altLang="en-US" sz="2800" dirty="0"/>
          </a:p>
        </p:txBody>
      </p:sp>
      <p:sp>
        <p:nvSpPr>
          <p:cNvPr id="11" name="テキスト ボックス 10">
            <a:extLst>
              <a:ext uri="{FF2B5EF4-FFF2-40B4-BE49-F238E27FC236}">
                <a16:creationId xmlns:a16="http://schemas.microsoft.com/office/drawing/2014/main" id="{6A89D6A6-60C2-439A-87A4-4067F2EBB402}"/>
              </a:ext>
            </a:extLst>
          </p:cNvPr>
          <p:cNvSpPr txBox="1"/>
          <p:nvPr/>
        </p:nvSpPr>
        <p:spPr>
          <a:xfrm>
            <a:off x="77525" y="2937168"/>
            <a:ext cx="8608423" cy="954107"/>
          </a:xfrm>
          <a:prstGeom prst="rect">
            <a:avLst/>
          </a:prstGeom>
          <a:noFill/>
        </p:spPr>
        <p:txBody>
          <a:bodyPr wrap="square" rtlCol="0">
            <a:spAutoFit/>
          </a:bodyPr>
          <a:lstStyle/>
          <a:p>
            <a:pPr lvl="0"/>
            <a:r>
              <a:rPr lang="ja-JP" altLang="en-US" sz="2800" dirty="0" smtClean="0"/>
              <a:t>大阪府</a:t>
            </a:r>
            <a:r>
              <a:rPr lang="ja-JP" altLang="en-US" sz="2800" dirty="0"/>
              <a:t>のアレルギー疾患医療提供体制の整備に</a:t>
            </a:r>
            <a:r>
              <a:rPr lang="ja-JP" altLang="en-US" sz="2800" dirty="0" smtClean="0"/>
              <a:t>ついて</a:t>
            </a:r>
            <a:endParaRPr lang="en-US" altLang="ja-JP" sz="2800" dirty="0" smtClean="0"/>
          </a:p>
          <a:p>
            <a:pPr lvl="0"/>
            <a:r>
              <a:rPr lang="ja-JP" altLang="en-US" sz="2800" dirty="0" smtClean="0"/>
              <a:t>　　　</a:t>
            </a:r>
            <a:endParaRPr lang="ja-JP" altLang="ja-JP" sz="2000" dirty="0"/>
          </a:p>
        </p:txBody>
      </p:sp>
      <p:sp>
        <p:nvSpPr>
          <p:cNvPr id="2" name="正方形/長方形 1"/>
          <p:cNvSpPr/>
          <p:nvPr/>
        </p:nvSpPr>
        <p:spPr>
          <a:xfrm>
            <a:off x="6665180" y="1146408"/>
            <a:ext cx="1698171" cy="6400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a:t>
            </a:r>
            <a:r>
              <a:rPr lang="ja-JP" altLang="en-US" b="1" dirty="0">
                <a:solidFill>
                  <a:schemeClr val="tx1"/>
                </a:solidFill>
              </a:rPr>
              <a:t>３</a:t>
            </a:r>
            <a:endParaRPr kumimoji="1" lang="ja-JP" altLang="en-US" b="1" dirty="0">
              <a:solidFill>
                <a:schemeClr val="tx1"/>
              </a:solidFill>
            </a:endParaRPr>
          </a:p>
        </p:txBody>
      </p:sp>
      <p:pic>
        <p:nvPicPr>
          <p:cNvPr id="5" name="Picture 7" descr="http://www.nga.gr.jp/ikkrwebBrowse/material/image/group/2/osaka_fusyo.gif">
            <a:extLst>
              <a:ext uri="{FF2B5EF4-FFF2-40B4-BE49-F238E27FC236}">
                <a16:creationId xmlns:a16="http://schemas.microsoft.com/office/drawing/2014/main" id="{75F3CFE0-3A78-4AFF-BF93-03FBB3B01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558" y="4783887"/>
            <a:ext cx="733486" cy="52322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6A89D6A6-60C2-439A-87A4-4067F2EBB402}"/>
              </a:ext>
            </a:extLst>
          </p:cNvPr>
          <p:cNvSpPr txBox="1"/>
          <p:nvPr/>
        </p:nvSpPr>
        <p:spPr>
          <a:xfrm>
            <a:off x="2052812" y="4783887"/>
            <a:ext cx="6633136" cy="461665"/>
          </a:xfrm>
          <a:prstGeom prst="rect">
            <a:avLst/>
          </a:prstGeom>
          <a:noFill/>
        </p:spPr>
        <p:txBody>
          <a:bodyPr wrap="square" rtlCol="0">
            <a:spAutoFit/>
          </a:bodyPr>
          <a:lstStyle/>
          <a:p>
            <a:r>
              <a:rPr kumimoji="1" lang="ja-JP" altLang="en-US" sz="2400" dirty="0" smtClean="0"/>
              <a:t>大阪府健康医療部保健医療室地域保健課</a:t>
            </a:r>
            <a:endParaRPr kumimoji="1" lang="ja-JP" altLang="en-US" sz="2400" b="1" dirty="0"/>
          </a:p>
        </p:txBody>
      </p:sp>
      <p:sp>
        <p:nvSpPr>
          <p:cNvPr id="7" name="テキスト ボックス 6">
            <a:extLst>
              <a:ext uri="{FF2B5EF4-FFF2-40B4-BE49-F238E27FC236}">
                <a16:creationId xmlns:a16="http://schemas.microsoft.com/office/drawing/2014/main" id="{F214009B-7435-4936-8420-4A8AD62C7383}"/>
              </a:ext>
            </a:extLst>
          </p:cNvPr>
          <p:cNvSpPr txBox="1"/>
          <p:nvPr/>
        </p:nvSpPr>
        <p:spPr>
          <a:xfrm>
            <a:off x="2988651" y="232514"/>
            <a:ext cx="6565116" cy="338554"/>
          </a:xfrm>
          <a:prstGeom prst="rect">
            <a:avLst/>
          </a:prstGeom>
          <a:noFill/>
        </p:spPr>
        <p:txBody>
          <a:bodyPr wrap="square" rtlCol="0">
            <a:spAutoFit/>
          </a:bodyPr>
          <a:lstStyle/>
          <a:p>
            <a:r>
              <a:rPr kumimoji="1" lang="ja-JP" altLang="en-US" sz="1600" b="1" dirty="0" smtClean="0">
                <a:latin typeface="+mn-ea"/>
              </a:rPr>
              <a:t>　　　　令和元年度　第１回大阪府アレルギー疾患対策連絡会議</a:t>
            </a:r>
            <a:endParaRPr kumimoji="1" lang="ja-JP" altLang="en-US" sz="1600" b="1" dirty="0">
              <a:latin typeface="+mn-ea"/>
            </a:endParaRPr>
          </a:p>
        </p:txBody>
      </p:sp>
      <p:sp>
        <p:nvSpPr>
          <p:cNvPr id="8" name="テキスト ボックス 7">
            <a:extLst>
              <a:ext uri="{FF2B5EF4-FFF2-40B4-BE49-F238E27FC236}">
                <a16:creationId xmlns:a16="http://schemas.microsoft.com/office/drawing/2014/main" id="{F214009B-7435-4936-8420-4A8AD62C7383}"/>
              </a:ext>
            </a:extLst>
          </p:cNvPr>
          <p:cNvSpPr txBox="1"/>
          <p:nvPr/>
        </p:nvSpPr>
        <p:spPr>
          <a:xfrm>
            <a:off x="3550654" y="689461"/>
            <a:ext cx="6229052" cy="338554"/>
          </a:xfrm>
          <a:prstGeom prst="rect">
            <a:avLst/>
          </a:prstGeom>
          <a:noFill/>
        </p:spPr>
        <p:txBody>
          <a:bodyPr wrap="square" rtlCol="0">
            <a:spAutoFit/>
          </a:bodyPr>
          <a:lstStyle/>
          <a:p>
            <a:r>
              <a:rPr kumimoji="1" lang="ja-JP" altLang="en-US" sz="1600" b="1" dirty="0" smtClean="0">
                <a:latin typeface="+mn-ea"/>
              </a:rPr>
              <a:t>令和元年９月２５日（水）　ドーンセンター４階　大会議室３</a:t>
            </a:r>
            <a:endParaRPr kumimoji="1" lang="ja-JP" altLang="en-US" sz="1600" b="1" dirty="0">
              <a:latin typeface="+mn-ea"/>
            </a:endParaRPr>
          </a:p>
        </p:txBody>
      </p:sp>
    </p:spTree>
    <p:extLst>
      <p:ext uri="{BB962C8B-B14F-4D97-AF65-F5344CB8AC3E}">
        <p14:creationId xmlns:p14="http://schemas.microsoft.com/office/powerpoint/2010/main" val="1754928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76201" y="32301"/>
            <a:ext cx="8989512" cy="4831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2400" b="1" dirty="0">
                <a:solidFill>
                  <a:srgbClr val="FF0000"/>
                </a:solidFill>
                <a:latin typeface="ＭＳ Ｐゴシック" charset="-128"/>
              </a:rPr>
              <a:t>　</a:t>
            </a:r>
            <a:r>
              <a:rPr lang="ja-JP" altLang="en-US" sz="2400" b="1" dirty="0" smtClean="0">
                <a:solidFill>
                  <a:srgbClr val="FF0000"/>
                </a:solidFill>
                <a:latin typeface="ＭＳ Ｐゴシック" charset="-128"/>
              </a:rPr>
              <a:t>医療提供体制の整備</a:t>
            </a:r>
            <a:r>
              <a:rPr lang="ja-JP" altLang="en-US" sz="2400" b="1" dirty="0">
                <a:solidFill>
                  <a:srgbClr val="FF0000"/>
                </a:solidFill>
                <a:latin typeface="ＭＳ Ｐゴシック" charset="-128"/>
              </a:rPr>
              <a:t>　</a:t>
            </a:r>
            <a:r>
              <a:rPr lang="ja-JP" altLang="en-US" sz="2400" b="1" dirty="0">
                <a:latin typeface="ＭＳ Ｐゴシック" charset="-128"/>
              </a:rPr>
              <a:t>　</a:t>
            </a:r>
            <a:r>
              <a:rPr lang="ja-JP" altLang="en-US" sz="1800" b="1" dirty="0">
                <a:latin typeface="ＭＳ Ｐゴシック" charset="-128"/>
              </a:rPr>
              <a:t>　</a:t>
            </a:r>
            <a:r>
              <a:rPr lang="ja-JP" altLang="en-US" sz="2100" b="1" dirty="0">
                <a:latin typeface="ＭＳ Ｐゴシック" charset="-128"/>
              </a:rPr>
              <a:t>　　　　　　　　　</a:t>
            </a:r>
          </a:p>
        </p:txBody>
      </p:sp>
      <p:sp>
        <p:nvSpPr>
          <p:cNvPr id="3" name="ホームベース 2"/>
          <p:cNvSpPr/>
          <p:nvPr/>
        </p:nvSpPr>
        <p:spPr>
          <a:xfrm>
            <a:off x="76200" y="571186"/>
            <a:ext cx="6059066" cy="382088"/>
          </a:xfrm>
          <a:prstGeom prst="homePlate">
            <a:avLst>
              <a:gd name="adj" fmla="val 0"/>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2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全国の状況（厚生労働省調査結果より）</a:t>
            </a:r>
            <a:endParaRPr lang="ja-JP" altLang="en-US" sz="2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1009057"/>
            <a:ext cx="9065713" cy="13266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smtClean="0"/>
          </a:p>
          <a:p>
            <a:r>
              <a:rPr lang="en-US" altLang="ja-JP" b="1" dirty="0" smtClean="0">
                <a:solidFill>
                  <a:schemeClr val="tx1"/>
                </a:solidFill>
              </a:rPr>
              <a:t>【</a:t>
            </a:r>
            <a:r>
              <a:rPr lang="ja-JP" altLang="ja-JP" b="1" dirty="0" smtClean="0">
                <a:solidFill>
                  <a:schemeClr val="tx1"/>
                </a:solidFill>
              </a:rPr>
              <a:t>概要</a:t>
            </a:r>
            <a:r>
              <a:rPr lang="ja-JP" altLang="ja-JP" b="1" dirty="0">
                <a:solidFill>
                  <a:schemeClr val="tx1"/>
                </a:solidFill>
              </a:rPr>
              <a:t>】</a:t>
            </a:r>
            <a:endParaRPr lang="ja-JP" altLang="ja-JP" dirty="0">
              <a:solidFill>
                <a:schemeClr val="tx1"/>
              </a:solidFill>
            </a:endParaRPr>
          </a:p>
          <a:p>
            <a:r>
              <a:rPr lang="ja-JP" altLang="ja-JP" sz="1400" dirty="0">
                <a:solidFill>
                  <a:schemeClr val="tx1"/>
                </a:solidFill>
              </a:rPr>
              <a:t>　都道府県アレルギー疾患医療拠点病院などのアレルギー疾患対策をフォローするため、アンケートを実施。</a:t>
            </a:r>
            <a:r>
              <a:rPr lang="en-US" altLang="ja-JP" sz="1400" dirty="0">
                <a:solidFill>
                  <a:schemeClr val="tx1"/>
                </a:solidFill>
              </a:rPr>
              <a:t>2019</a:t>
            </a:r>
            <a:r>
              <a:rPr lang="ja-JP" altLang="ja-JP" sz="1400" dirty="0">
                <a:solidFill>
                  <a:schemeClr val="tx1"/>
                </a:solidFill>
              </a:rPr>
              <a:t>年</a:t>
            </a:r>
            <a:r>
              <a:rPr lang="en-US" altLang="ja-JP" sz="1400" dirty="0">
                <a:solidFill>
                  <a:schemeClr val="tx1"/>
                </a:solidFill>
              </a:rPr>
              <a:t>8</a:t>
            </a:r>
            <a:r>
              <a:rPr lang="ja-JP" altLang="ja-JP" sz="1400" dirty="0">
                <a:solidFill>
                  <a:schemeClr val="tx1"/>
                </a:solidFill>
              </a:rPr>
              <a:t>月</a:t>
            </a:r>
            <a:r>
              <a:rPr lang="en-US" altLang="ja-JP" sz="1400" dirty="0">
                <a:solidFill>
                  <a:schemeClr val="tx1"/>
                </a:solidFill>
              </a:rPr>
              <a:t>1</a:t>
            </a:r>
            <a:r>
              <a:rPr lang="ja-JP" altLang="ja-JP" sz="1400" dirty="0">
                <a:solidFill>
                  <a:schemeClr val="tx1"/>
                </a:solidFill>
              </a:rPr>
              <a:t>日時点の状況をまとめた。</a:t>
            </a:r>
          </a:p>
          <a:p>
            <a:r>
              <a:rPr lang="ja-JP" altLang="ja-JP" sz="1400" dirty="0">
                <a:solidFill>
                  <a:schemeClr val="tx1"/>
                </a:solidFill>
              </a:rPr>
              <a:t>　なお、新経済・財政再生計画 改革工程表</a:t>
            </a:r>
            <a:r>
              <a:rPr lang="en-US" altLang="ja-JP" sz="1400" dirty="0">
                <a:solidFill>
                  <a:schemeClr val="tx1"/>
                </a:solidFill>
              </a:rPr>
              <a:t>2018</a:t>
            </a:r>
            <a:r>
              <a:rPr lang="ja-JP" altLang="ja-JP" sz="1400" dirty="0">
                <a:solidFill>
                  <a:schemeClr val="tx1"/>
                </a:solidFill>
              </a:rPr>
              <a:t>（</a:t>
            </a:r>
            <a:r>
              <a:rPr lang="en-US" altLang="ja-JP" sz="1400" dirty="0">
                <a:solidFill>
                  <a:schemeClr val="tx1"/>
                </a:solidFill>
              </a:rPr>
              <a:t>2018</a:t>
            </a:r>
            <a:r>
              <a:rPr lang="ja-JP" altLang="ja-JP" sz="1400" dirty="0">
                <a:solidFill>
                  <a:schemeClr val="tx1"/>
                </a:solidFill>
              </a:rPr>
              <a:t>年</a:t>
            </a:r>
            <a:r>
              <a:rPr lang="en-US" altLang="ja-JP" sz="1400" dirty="0">
                <a:solidFill>
                  <a:schemeClr val="tx1"/>
                </a:solidFill>
              </a:rPr>
              <a:t>12</a:t>
            </a:r>
            <a:r>
              <a:rPr lang="ja-JP" altLang="ja-JP" sz="1400" dirty="0">
                <a:solidFill>
                  <a:schemeClr val="tx1"/>
                </a:solidFill>
              </a:rPr>
              <a:t>月</a:t>
            </a:r>
            <a:r>
              <a:rPr lang="en-US" altLang="ja-JP" sz="1400" dirty="0">
                <a:solidFill>
                  <a:schemeClr val="tx1"/>
                </a:solidFill>
              </a:rPr>
              <a:t>20</a:t>
            </a:r>
            <a:r>
              <a:rPr lang="ja-JP" altLang="ja-JP" sz="1400" dirty="0">
                <a:solidFill>
                  <a:schemeClr val="tx1"/>
                </a:solidFill>
              </a:rPr>
              <a:t>日）において、</a:t>
            </a:r>
            <a:r>
              <a:rPr lang="en-US" altLang="ja-JP" sz="1400" dirty="0">
                <a:solidFill>
                  <a:schemeClr val="tx1"/>
                </a:solidFill>
              </a:rPr>
              <a:t>2021</a:t>
            </a:r>
            <a:r>
              <a:rPr lang="ja-JP" altLang="ja-JP" sz="1400" dirty="0">
                <a:solidFill>
                  <a:schemeClr val="tx1"/>
                </a:solidFill>
              </a:rPr>
              <a:t>年度までに</a:t>
            </a:r>
            <a:r>
              <a:rPr lang="en-US" altLang="ja-JP" sz="1400" dirty="0">
                <a:solidFill>
                  <a:schemeClr val="tx1"/>
                </a:solidFill>
              </a:rPr>
              <a:t>①</a:t>
            </a:r>
            <a:r>
              <a:rPr lang="ja-JP" altLang="ja-JP" sz="1400" dirty="0">
                <a:solidFill>
                  <a:schemeClr val="tx1"/>
                </a:solidFill>
              </a:rPr>
              <a:t>全都道府県に拠点病院設置、</a:t>
            </a:r>
            <a:r>
              <a:rPr lang="en-US" altLang="ja-JP" sz="1400" dirty="0">
                <a:solidFill>
                  <a:schemeClr val="tx1"/>
                </a:solidFill>
              </a:rPr>
              <a:t>②</a:t>
            </a:r>
            <a:r>
              <a:rPr lang="ja-JP" altLang="ja-JP" sz="1400" dirty="0">
                <a:solidFill>
                  <a:schemeClr val="tx1"/>
                </a:solidFill>
              </a:rPr>
              <a:t>全都道府県において、患者を含む市民への普及啓発及び医療従事者等への研修事業の実施、をすることが</a:t>
            </a:r>
            <a:r>
              <a:rPr lang="en-US" altLang="ja-JP" sz="1400" dirty="0">
                <a:solidFill>
                  <a:schemeClr val="tx1"/>
                </a:solidFill>
              </a:rPr>
              <a:t>KPI</a:t>
            </a:r>
            <a:r>
              <a:rPr lang="ja-JP" altLang="ja-JP" sz="1400" dirty="0">
                <a:solidFill>
                  <a:schemeClr val="tx1"/>
                </a:solidFill>
              </a:rPr>
              <a:t>に設定されている。</a:t>
            </a:r>
          </a:p>
          <a:p>
            <a:r>
              <a:rPr lang="en-US" altLang="ja-JP" sz="1400" dirty="0">
                <a:solidFill>
                  <a:schemeClr val="tx1"/>
                </a:solidFill>
              </a:rPr>
              <a:t> </a:t>
            </a:r>
            <a:endParaRPr lang="ja-JP" altLang="ja-JP" sz="1400" dirty="0">
              <a:solidFill>
                <a:schemeClr val="tx1"/>
              </a:solidFill>
            </a:endParaRPr>
          </a:p>
        </p:txBody>
      </p:sp>
      <p:sp>
        <p:nvSpPr>
          <p:cNvPr id="17" name="正方形/長方形 16"/>
          <p:cNvSpPr/>
          <p:nvPr/>
        </p:nvSpPr>
        <p:spPr>
          <a:xfrm>
            <a:off x="0" y="2335688"/>
            <a:ext cx="9122351" cy="4522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0" y="2399912"/>
            <a:ext cx="8887968" cy="191605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chemeClr val="tx1"/>
                </a:solidFill>
              </a:rPr>
              <a:t>（１）</a:t>
            </a:r>
            <a:r>
              <a:rPr lang="ja-JP" altLang="ja-JP" sz="1600" b="1" dirty="0" smtClean="0">
                <a:solidFill>
                  <a:schemeClr val="tx1"/>
                </a:solidFill>
              </a:rPr>
              <a:t>都道府県</a:t>
            </a:r>
            <a:r>
              <a:rPr lang="ja-JP" altLang="ja-JP" sz="1600" b="1" dirty="0">
                <a:solidFill>
                  <a:schemeClr val="tx1"/>
                </a:solidFill>
              </a:rPr>
              <a:t>拠点病院の設置状況</a:t>
            </a:r>
            <a:endParaRPr lang="ja-JP" altLang="ja-JP" sz="1600" dirty="0">
              <a:solidFill>
                <a:schemeClr val="tx1"/>
              </a:solidFill>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1134676986"/>
              </p:ext>
            </p:extLst>
          </p:nvPr>
        </p:nvGraphicFramePr>
        <p:xfrm>
          <a:off x="247392" y="2806000"/>
          <a:ext cx="8445504" cy="1371600"/>
        </p:xfrm>
        <a:graphic>
          <a:graphicData uri="http://schemas.openxmlformats.org/drawingml/2006/table">
            <a:tbl>
              <a:tblPr firstRow="1" firstCol="1" bandRow="1">
                <a:tableStyleId>{5C22544A-7EE6-4342-B048-85BDC9FD1C3A}</a:tableStyleId>
              </a:tblPr>
              <a:tblGrid>
                <a:gridCol w="1858823">
                  <a:extLst>
                    <a:ext uri="{9D8B030D-6E8A-4147-A177-3AD203B41FA5}">
                      <a16:colId xmlns:a16="http://schemas.microsoft.com/office/drawing/2014/main" val="20000"/>
                    </a:ext>
                  </a:extLst>
                </a:gridCol>
                <a:gridCol w="1876457">
                  <a:extLst>
                    <a:ext uri="{9D8B030D-6E8A-4147-A177-3AD203B41FA5}">
                      <a16:colId xmlns:a16="http://schemas.microsoft.com/office/drawing/2014/main" val="20001"/>
                    </a:ext>
                  </a:extLst>
                </a:gridCol>
                <a:gridCol w="1525708">
                  <a:extLst>
                    <a:ext uri="{9D8B030D-6E8A-4147-A177-3AD203B41FA5}">
                      <a16:colId xmlns:a16="http://schemas.microsoft.com/office/drawing/2014/main" val="20002"/>
                    </a:ext>
                  </a:extLst>
                </a:gridCol>
                <a:gridCol w="1521795">
                  <a:extLst>
                    <a:ext uri="{9D8B030D-6E8A-4147-A177-3AD203B41FA5}">
                      <a16:colId xmlns:a16="http://schemas.microsoft.com/office/drawing/2014/main" val="20003"/>
                    </a:ext>
                  </a:extLst>
                </a:gridCol>
                <a:gridCol w="1662721">
                  <a:extLst>
                    <a:ext uri="{9D8B030D-6E8A-4147-A177-3AD203B41FA5}">
                      <a16:colId xmlns:a16="http://schemas.microsoft.com/office/drawing/2014/main" val="20004"/>
                    </a:ext>
                  </a:extLst>
                </a:gridCol>
              </a:tblGrid>
              <a:tr h="63233">
                <a:tc>
                  <a:txBody>
                    <a:bodyPr/>
                    <a:lstStyle/>
                    <a:p>
                      <a:pPr algn="just">
                        <a:spcAft>
                          <a:spcPts val="0"/>
                        </a:spcAft>
                      </a:pPr>
                      <a:r>
                        <a:rPr lang="ja-JP" sz="1000" kern="100" dirty="0">
                          <a:effectLst/>
                        </a:rPr>
                        <a:t>調査時点</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設置都道府県数</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候補有</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a:effectLst/>
                        </a:rPr>
                        <a:t>候補検討中</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候補無</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03442">
                <a:tc>
                  <a:txBody>
                    <a:bodyPr/>
                    <a:lstStyle/>
                    <a:p>
                      <a:pPr algn="just">
                        <a:spcAft>
                          <a:spcPts val="0"/>
                        </a:spcAft>
                      </a:pPr>
                      <a:r>
                        <a:rPr lang="en-US" sz="1200" kern="100">
                          <a:effectLst/>
                        </a:rPr>
                        <a:t>2019.4.1</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28</a:t>
                      </a:r>
                      <a:r>
                        <a:rPr lang="ja-JP" sz="1800" kern="100" dirty="0">
                          <a:effectLst/>
                        </a:rPr>
                        <a:t>都</a:t>
                      </a:r>
                      <a:r>
                        <a:rPr lang="ja-JP" sz="1800" kern="100" dirty="0" smtClean="0">
                          <a:effectLst/>
                        </a:rPr>
                        <a:t>府県</a:t>
                      </a:r>
                      <a:endParaRPr lang="en-US" altLang="ja-JP" sz="1800" kern="100" dirty="0" smtClean="0">
                        <a:effectLst/>
                      </a:endParaRPr>
                    </a:p>
                    <a:p>
                      <a:pPr algn="ctr">
                        <a:spcAft>
                          <a:spcPts val="0"/>
                        </a:spcAft>
                      </a:pPr>
                      <a:r>
                        <a:rPr lang="en-US" sz="1800" kern="100" dirty="0" smtClean="0">
                          <a:effectLst/>
                        </a:rPr>
                        <a:t>(</a:t>
                      </a:r>
                      <a:r>
                        <a:rPr lang="en-US" sz="1800" kern="100" dirty="0">
                          <a:effectLst/>
                        </a:rPr>
                        <a:t>54</a:t>
                      </a:r>
                      <a:r>
                        <a:rPr lang="ja-JP" sz="1800" kern="100" dirty="0">
                          <a:effectLst/>
                        </a:rPr>
                        <a:t>病院</a:t>
                      </a:r>
                      <a:r>
                        <a:rPr lang="en-US"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11</a:t>
                      </a:r>
                      <a:r>
                        <a:rPr lang="ja-JP" sz="1800" kern="100" dirty="0">
                          <a:effectLst/>
                        </a:rPr>
                        <a:t>道県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6</a:t>
                      </a:r>
                      <a:r>
                        <a:rPr lang="ja-JP" sz="1800" kern="100" dirty="0">
                          <a:effectLst/>
                        </a:rPr>
                        <a:t>府県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a:t>
                      </a:r>
                      <a:r>
                        <a:rPr lang="ja-JP" sz="1800" kern="100" dirty="0">
                          <a:effectLst/>
                        </a:rPr>
                        <a:t>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51104">
                <a:tc>
                  <a:txBody>
                    <a:bodyPr/>
                    <a:lstStyle/>
                    <a:p>
                      <a:pPr algn="just">
                        <a:spcAft>
                          <a:spcPts val="0"/>
                        </a:spcAft>
                      </a:pPr>
                      <a:r>
                        <a:rPr lang="en-US" sz="1200" kern="100">
                          <a:effectLst/>
                        </a:rPr>
                        <a:t>2019.8.1</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28</a:t>
                      </a:r>
                      <a:r>
                        <a:rPr lang="ja-JP" sz="1800" kern="100" dirty="0">
                          <a:effectLst/>
                        </a:rPr>
                        <a:t>都</a:t>
                      </a:r>
                      <a:r>
                        <a:rPr lang="ja-JP" sz="1800" kern="100" dirty="0" smtClean="0">
                          <a:effectLst/>
                        </a:rPr>
                        <a:t>府県</a:t>
                      </a:r>
                      <a:endParaRPr lang="en-US" altLang="ja-JP" sz="1800" kern="100" dirty="0" smtClean="0">
                        <a:effectLst/>
                      </a:endParaRPr>
                    </a:p>
                    <a:p>
                      <a:pPr algn="ctr">
                        <a:spcAft>
                          <a:spcPts val="0"/>
                        </a:spcAft>
                      </a:pPr>
                      <a:r>
                        <a:rPr lang="en-US" sz="1800" kern="100" dirty="0" smtClean="0">
                          <a:effectLst/>
                        </a:rPr>
                        <a:t>(</a:t>
                      </a:r>
                      <a:r>
                        <a:rPr lang="en-US" sz="1800" kern="100" dirty="0">
                          <a:effectLst/>
                        </a:rPr>
                        <a:t>54</a:t>
                      </a:r>
                      <a:r>
                        <a:rPr lang="ja-JP" sz="1800" kern="100" dirty="0">
                          <a:effectLst/>
                        </a:rPr>
                        <a:t>病院</a:t>
                      </a:r>
                      <a:r>
                        <a:rPr lang="en-US"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a:effectLst/>
                        </a:rPr>
                        <a:t>13</a:t>
                      </a:r>
                      <a:r>
                        <a:rPr lang="ja-JP" sz="1800" kern="100">
                          <a:effectLst/>
                        </a:rPr>
                        <a:t>道県</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5</a:t>
                      </a:r>
                      <a:r>
                        <a:rPr lang="ja-JP" sz="1800" kern="100" dirty="0">
                          <a:effectLst/>
                        </a:rPr>
                        <a:t>府県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1</a:t>
                      </a:r>
                      <a:r>
                        <a:rPr lang="ja-JP" sz="1800" kern="100" dirty="0">
                          <a:effectLst/>
                        </a:rPr>
                        <a:t>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24" name="正方形/長方形 23"/>
          <p:cNvSpPr/>
          <p:nvPr/>
        </p:nvSpPr>
        <p:spPr>
          <a:xfrm>
            <a:off x="0" y="4380192"/>
            <a:ext cx="8878783" cy="247780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smtClean="0">
                <a:solidFill>
                  <a:schemeClr val="tx1"/>
                </a:solidFill>
              </a:rPr>
              <a:t>（２）</a:t>
            </a:r>
            <a:r>
              <a:rPr lang="ja-JP" altLang="ja-JP" sz="1600" b="1" dirty="0" smtClean="0">
                <a:solidFill>
                  <a:schemeClr val="tx1"/>
                </a:solidFill>
              </a:rPr>
              <a:t>都道府県</a:t>
            </a:r>
            <a:r>
              <a:rPr lang="ja-JP" altLang="en-US" sz="1600" b="1" dirty="0" smtClean="0">
                <a:solidFill>
                  <a:schemeClr val="tx1"/>
                </a:solidFill>
              </a:rPr>
              <a:t>のおける取り組み状況</a:t>
            </a:r>
            <a:endParaRPr lang="ja-JP" altLang="ja-JP" sz="1600" dirty="0">
              <a:solidFill>
                <a:schemeClr val="tx1"/>
              </a:solidFill>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092048869"/>
              </p:ext>
            </p:extLst>
          </p:nvPr>
        </p:nvGraphicFramePr>
        <p:xfrm>
          <a:off x="91944" y="5029200"/>
          <a:ext cx="8600951" cy="1645920"/>
        </p:xfrm>
        <a:graphic>
          <a:graphicData uri="http://schemas.openxmlformats.org/drawingml/2006/table">
            <a:tbl>
              <a:tblPr firstRow="1" firstCol="1" bandRow="1">
                <a:tableStyleId>{5C22544A-7EE6-4342-B048-85BDC9FD1C3A}</a:tableStyleId>
              </a:tblPr>
              <a:tblGrid>
                <a:gridCol w="1936146">
                  <a:extLst>
                    <a:ext uri="{9D8B030D-6E8A-4147-A177-3AD203B41FA5}">
                      <a16:colId xmlns:a16="http://schemas.microsoft.com/office/drawing/2014/main" val="20000"/>
                    </a:ext>
                  </a:extLst>
                </a:gridCol>
                <a:gridCol w="1771032">
                  <a:extLst>
                    <a:ext uri="{9D8B030D-6E8A-4147-A177-3AD203B41FA5}">
                      <a16:colId xmlns:a16="http://schemas.microsoft.com/office/drawing/2014/main" val="20001"/>
                    </a:ext>
                  </a:extLst>
                </a:gridCol>
                <a:gridCol w="1749184">
                  <a:extLst>
                    <a:ext uri="{9D8B030D-6E8A-4147-A177-3AD203B41FA5}">
                      <a16:colId xmlns:a16="http://schemas.microsoft.com/office/drawing/2014/main" val="20002"/>
                    </a:ext>
                  </a:extLst>
                </a:gridCol>
                <a:gridCol w="1746874">
                  <a:extLst>
                    <a:ext uri="{9D8B030D-6E8A-4147-A177-3AD203B41FA5}">
                      <a16:colId xmlns:a16="http://schemas.microsoft.com/office/drawing/2014/main" val="20003"/>
                    </a:ext>
                  </a:extLst>
                </a:gridCol>
                <a:gridCol w="1397715">
                  <a:extLst>
                    <a:ext uri="{9D8B030D-6E8A-4147-A177-3AD203B41FA5}">
                      <a16:colId xmlns:a16="http://schemas.microsoft.com/office/drawing/2014/main" val="20004"/>
                    </a:ext>
                  </a:extLst>
                </a:gridCol>
              </a:tblGrid>
              <a:tr h="398909">
                <a:tc>
                  <a:txBody>
                    <a:bodyPr/>
                    <a:lstStyle/>
                    <a:p>
                      <a:pPr algn="just">
                        <a:spcAft>
                          <a:spcPts val="0"/>
                        </a:spcAft>
                      </a:pPr>
                      <a:r>
                        <a:rPr lang="ja-JP" sz="1200" kern="100" dirty="0">
                          <a:effectLst/>
                        </a:rPr>
                        <a:t>調査時点</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協議会設置</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ウェブ設置</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普及啓発</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altLang="en-US" sz="1800" kern="100" dirty="0" smtClean="0">
                          <a:effectLst/>
                          <a:latin typeface="游明朝" panose="02020400000000000000" pitchFamily="18" charset="-128"/>
                          <a:ea typeface="游明朝" panose="02020400000000000000" pitchFamily="18" charset="-128"/>
                          <a:cs typeface="Times New Roman" panose="02020603050405020304" pitchFamily="18" charset="0"/>
                        </a:rPr>
                        <a:t>医療従事者研修</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98909">
                <a:tc>
                  <a:txBody>
                    <a:bodyPr/>
                    <a:lstStyle/>
                    <a:p>
                      <a:pPr algn="just">
                        <a:spcAft>
                          <a:spcPts val="0"/>
                        </a:spcAft>
                      </a:pPr>
                      <a:r>
                        <a:rPr lang="en-US" sz="1200" kern="100">
                          <a:effectLst/>
                        </a:rPr>
                        <a:t>2019.4.1</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29</a:t>
                      </a:r>
                      <a:r>
                        <a:rPr lang="ja-JP" sz="1800" kern="100" dirty="0">
                          <a:effectLst/>
                        </a:rPr>
                        <a:t>都道府県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26</a:t>
                      </a:r>
                      <a:r>
                        <a:rPr lang="ja-JP" sz="1800" kern="100" dirty="0">
                          <a:effectLst/>
                        </a:rPr>
                        <a:t>都道府県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kern="100" dirty="0" smtClean="0">
                          <a:effectLst/>
                        </a:rPr>
                        <a:t>21</a:t>
                      </a:r>
                      <a:r>
                        <a:rPr lang="ja-JP" altLang="ja-JP" sz="1800" kern="100" dirty="0" smtClean="0">
                          <a:effectLst/>
                        </a:rPr>
                        <a:t>都道府県</a:t>
                      </a:r>
                      <a:endParaRPr lang="ja-JP" altLang="ja-JP" sz="18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98909">
                <a:tc>
                  <a:txBody>
                    <a:bodyPr/>
                    <a:lstStyle/>
                    <a:p>
                      <a:pPr algn="just">
                        <a:spcAft>
                          <a:spcPts val="0"/>
                        </a:spcAft>
                      </a:pPr>
                      <a:r>
                        <a:rPr lang="en-US" sz="1200" kern="100">
                          <a:effectLst/>
                        </a:rPr>
                        <a:t>2019.8.1</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a:effectLst/>
                        </a:rPr>
                        <a:t>31</a:t>
                      </a:r>
                      <a:r>
                        <a:rPr lang="ja-JP" sz="1800" kern="100">
                          <a:effectLst/>
                        </a:rPr>
                        <a:t>都道府県</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27</a:t>
                      </a:r>
                      <a:r>
                        <a:rPr lang="ja-JP" sz="1800" kern="100" dirty="0">
                          <a:effectLst/>
                        </a:rPr>
                        <a:t>都府県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30</a:t>
                      </a:r>
                      <a:r>
                        <a:rPr lang="ja-JP" sz="1800" kern="100" dirty="0">
                          <a:effectLst/>
                        </a:rPr>
                        <a:t>都道府県</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kern="100" dirty="0" smtClean="0">
                          <a:effectLst/>
                        </a:rPr>
                        <a:t>22</a:t>
                      </a:r>
                      <a:r>
                        <a:rPr lang="ja-JP" altLang="ja-JP" sz="1800" kern="100" dirty="0" smtClean="0">
                          <a:effectLst/>
                        </a:rPr>
                        <a:t>都道府県</a:t>
                      </a:r>
                      <a:endParaRPr lang="ja-JP" altLang="ja-JP" sz="18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06499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0"/>
            <a:ext cx="9143999"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800" b="1" dirty="0" smtClean="0">
                <a:solidFill>
                  <a:srgbClr val="000000"/>
                </a:solidFill>
                <a:latin typeface="ＭＳ Ｐゴシック" charset="-128"/>
              </a:rPr>
              <a:t>　</a:t>
            </a:r>
            <a:r>
              <a:rPr lang="ja-JP" altLang="en-US" sz="1800" b="1" dirty="0" smtClean="0">
                <a:solidFill>
                  <a:srgbClr val="FF0000"/>
                </a:solidFill>
                <a:latin typeface="ＭＳ Ｐゴシック" charset="-128"/>
              </a:rPr>
              <a:t>アレルギー疾患医療提供体制整備と方向性</a:t>
            </a:r>
            <a:r>
              <a:rPr lang="ja-JP" altLang="en-US" sz="2400" b="1" dirty="0" smtClean="0">
                <a:solidFill>
                  <a:prstClr val="black"/>
                </a:solidFill>
                <a:latin typeface="ＭＳ Ｐゴシック" charset="-128"/>
              </a:rPr>
              <a:t>　</a:t>
            </a:r>
            <a:r>
              <a:rPr lang="en-US" altLang="ja-JP" sz="1400" b="1" dirty="0" smtClean="0">
                <a:solidFill>
                  <a:prstClr val="black"/>
                </a:solidFill>
                <a:latin typeface="ＭＳ Ｐゴシック" charset="-128"/>
              </a:rPr>
              <a:t>〜H30</a:t>
            </a:r>
            <a:r>
              <a:rPr lang="ja-JP" altLang="en-US" sz="1400" b="1" dirty="0" smtClean="0">
                <a:solidFill>
                  <a:prstClr val="black"/>
                </a:solidFill>
                <a:latin typeface="ＭＳ Ｐゴシック" charset="-128"/>
              </a:rPr>
              <a:t>年度第</a:t>
            </a:r>
            <a:r>
              <a:rPr lang="en-US" altLang="ja-JP" sz="1400" b="1" dirty="0" smtClean="0">
                <a:solidFill>
                  <a:prstClr val="black"/>
                </a:solidFill>
                <a:latin typeface="ＭＳ Ｐゴシック" charset="-128"/>
              </a:rPr>
              <a:t>2</a:t>
            </a:r>
            <a:r>
              <a:rPr lang="ja-JP" altLang="en-US" sz="1400" b="1" dirty="0" smtClean="0">
                <a:solidFill>
                  <a:prstClr val="black"/>
                </a:solidFill>
                <a:latin typeface="ＭＳ Ｐゴシック" charset="-128"/>
              </a:rPr>
              <a:t>回アレルギー対策連絡会議資料から抜粋</a:t>
            </a:r>
            <a:r>
              <a:rPr lang="en-US" altLang="ja-JP" sz="1400" b="1" dirty="0" smtClean="0">
                <a:solidFill>
                  <a:prstClr val="black"/>
                </a:solidFill>
                <a:latin typeface="ＭＳ Ｐゴシック" charset="-128"/>
              </a:rPr>
              <a:t>〜</a:t>
            </a:r>
            <a:r>
              <a:rPr lang="ja-JP" altLang="en-US" sz="1400" b="1" dirty="0" smtClean="0">
                <a:solidFill>
                  <a:prstClr val="black"/>
                </a:solidFill>
                <a:latin typeface="ＭＳ Ｐゴシック" charset="-128"/>
              </a:rPr>
              <a:t>　</a:t>
            </a:r>
            <a:r>
              <a:rPr lang="ja-JP" altLang="en-US" sz="2800" b="1" dirty="0" smtClean="0">
                <a:solidFill>
                  <a:prstClr val="black"/>
                </a:solidFill>
                <a:latin typeface="ＭＳ Ｐゴシック" charset="-128"/>
              </a:rPr>
              <a:t>　　　　　　　　</a:t>
            </a:r>
          </a:p>
        </p:txBody>
      </p:sp>
      <p:sp>
        <p:nvSpPr>
          <p:cNvPr id="9" name="正方形/長方形 8"/>
          <p:cNvSpPr/>
          <p:nvPr/>
        </p:nvSpPr>
        <p:spPr>
          <a:xfrm>
            <a:off x="61413" y="804792"/>
            <a:ext cx="9021171" cy="197759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600" dirty="0" smtClean="0">
              <a:solidFill>
                <a:schemeClr val="tx1"/>
              </a:solidFill>
              <a:latin typeface="+mj-ea"/>
              <a:ea typeface="+mj-ea"/>
            </a:endParaRPr>
          </a:p>
          <a:p>
            <a:pPr>
              <a:defRPr/>
            </a:pPr>
            <a:endParaRPr lang="en-US" altLang="ja-JP" sz="1600" dirty="0" smtClean="0">
              <a:solidFill>
                <a:schemeClr val="tx1"/>
              </a:solidFill>
              <a:latin typeface="+mj-ea"/>
              <a:ea typeface="+mj-ea"/>
            </a:endParaRPr>
          </a:p>
          <a:p>
            <a:pPr>
              <a:defRPr/>
            </a:pPr>
            <a:r>
              <a:rPr lang="ja-JP" altLang="en-US" sz="1600" dirty="0" smtClean="0">
                <a:solidFill>
                  <a:schemeClr val="tx1"/>
                </a:solidFill>
                <a:latin typeface="+mj-ea"/>
                <a:ea typeface="+mj-ea"/>
              </a:rPr>
              <a:t>１．方向性</a:t>
            </a:r>
            <a:endParaRPr lang="en-US" altLang="ja-JP" sz="1600" dirty="0" smtClean="0">
              <a:solidFill>
                <a:schemeClr val="tx1"/>
              </a:solidFill>
              <a:latin typeface="+mj-ea"/>
              <a:ea typeface="+mj-ea"/>
            </a:endParaRPr>
          </a:p>
          <a:p>
            <a:pPr>
              <a:defRPr/>
            </a:pPr>
            <a:r>
              <a:rPr lang="ja-JP" altLang="en-US" sz="1600" dirty="0" smtClean="0">
                <a:solidFill>
                  <a:schemeClr val="tx1"/>
                </a:solidFill>
                <a:effectLst/>
                <a:latin typeface="HGPｺﾞｼｯｸM" panose="020B0600000000000000" pitchFamily="50" charset="-128"/>
                <a:ea typeface="HGPｺﾞｼｯｸM" panose="020B0600000000000000" pitchFamily="50" charset="-128"/>
              </a:rPr>
              <a:t>　◆</a:t>
            </a:r>
            <a:r>
              <a:rPr lang="ja-JP" altLang="en-US" sz="1500" dirty="0" smtClean="0">
                <a:solidFill>
                  <a:schemeClr val="tx1"/>
                </a:solidFill>
                <a:effectLst/>
                <a:latin typeface="HGPｺﾞｼｯｸM" panose="020B0600000000000000" pitchFamily="50" charset="-128"/>
                <a:ea typeface="HGPｺﾞｼｯｸM" panose="020B0600000000000000" pitchFamily="50" charset="-128"/>
              </a:rPr>
              <a:t>拠点病院（４病院）で大阪府全医療圏域を分担し医療圏域における診療等ネットワークの中心を担う</a:t>
            </a:r>
            <a:endParaRPr lang="en-US" altLang="ja-JP" sz="1500" dirty="0" smtClean="0">
              <a:solidFill>
                <a:schemeClr val="tx1"/>
              </a:solidFill>
              <a:effectLst/>
              <a:latin typeface="HGPｺﾞｼｯｸM" panose="020B0600000000000000" pitchFamily="50" charset="-128"/>
              <a:ea typeface="HGPｺﾞｼｯｸM" panose="020B0600000000000000" pitchFamily="50" charset="-128"/>
            </a:endParaRPr>
          </a:p>
          <a:p>
            <a:pPr>
              <a:defRPr/>
            </a:pPr>
            <a:r>
              <a:rPr lang="ja-JP" altLang="en-US" sz="1500" dirty="0">
                <a:solidFill>
                  <a:schemeClr val="tx1"/>
                </a:solidFill>
                <a:latin typeface="HGPｺﾞｼｯｸM" panose="020B0600000000000000" pitchFamily="50" charset="-128"/>
                <a:ea typeface="HGPｺﾞｼｯｸM" panose="020B0600000000000000" pitchFamily="50" charset="-128"/>
              </a:rPr>
              <a:t>　</a:t>
            </a:r>
            <a:r>
              <a:rPr lang="ja-JP" altLang="en-US" sz="1500" dirty="0" smtClean="0">
                <a:solidFill>
                  <a:schemeClr val="tx1"/>
                </a:solidFill>
                <a:latin typeface="HGPｺﾞｼｯｸM" panose="020B0600000000000000" pitchFamily="50" charset="-128"/>
                <a:ea typeface="HGPｺﾞｼｯｸM" panose="020B0600000000000000" pitchFamily="50" charset="-128"/>
              </a:rPr>
              <a:t>◆医療圏域ごとにきめ細やかな診療ネットワークを構築するため、特定の診療科において強みを持つ病院を</a:t>
            </a:r>
            <a:endParaRPr lang="en-US" altLang="ja-JP" sz="1500" dirty="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b="1" dirty="0" smtClean="0">
                <a:solidFill>
                  <a:srgbClr val="FF0000"/>
                </a:solidFill>
                <a:latin typeface="HGPｺﾞｼｯｸM" panose="020B0600000000000000" pitchFamily="50" charset="-128"/>
                <a:ea typeface="HGPｺﾞｼｯｸM" panose="020B0600000000000000" pitchFamily="50" charset="-128"/>
              </a:rPr>
              <a:t>　　「アレルギー疾患連携協力病院」（仮称）</a:t>
            </a:r>
            <a:r>
              <a:rPr lang="ja-JP" altLang="en-US" sz="1500" dirty="0" smtClean="0">
                <a:solidFill>
                  <a:schemeClr val="tx1"/>
                </a:solidFill>
                <a:latin typeface="HGPｺﾞｼｯｸM" panose="020B0600000000000000" pitchFamily="50" charset="-128"/>
                <a:ea typeface="HGPｺﾞｼｯｸM" panose="020B0600000000000000" pitchFamily="50" charset="-128"/>
              </a:rPr>
              <a:t>として新たに選定し各地域に整備</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dirty="0" smtClean="0">
                <a:solidFill>
                  <a:schemeClr val="tx1"/>
                </a:solidFill>
                <a:latin typeface="HGPｺﾞｼｯｸM" panose="020B0600000000000000" pitchFamily="50" charset="-128"/>
                <a:ea typeface="HGPｺﾞｼｯｸM" panose="020B0600000000000000" pitchFamily="50" charset="-128"/>
              </a:rPr>
              <a:t>　◆各地域では、「拠点病院」と「連携協力病院」が協力し、「地域医療機関」「薬局」「学校・福祉施設」など多職種</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dirty="0">
                <a:solidFill>
                  <a:schemeClr val="tx1"/>
                </a:solidFill>
                <a:latin typeface="HGPｺﾞｼｯｸM" panose="020B0600000000000000" pitchFamily="50" charset="-128"/>
                <a:ea typeface="HGPｺﾞｼｯｸM" panose="020B0600000000000000" pitchFamily="50" charset="-128"/>
              </a:rPr>
              <a:t>　が</a:t>
            </a:r>
            <a:r>
              <a:rPr lang="ja-JP" altLang="en-US" sz="1500" dirty="0" smtClean="0">
                <a:solidFill>
                  <a:schemeClr val="tx1"/>
                </a:solidFill>
                <a:latin typeface="HGPｺﾞｼｯｸM" panose="020B0600000000000000" pitchFamily="50" charset="-128"/>
                <a:ea typeface="HGPｺﾞｼｯｸM" panose="020B0600000000000000" pitchFamily="50" charset="-128"/>
              </a:rPr>
              <a:t>連携したネットワークを構築し、患者の紹介・逆紹介などはもちろんのこと、地域の実態把握や情報の共有など</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dirty="0">
                <a:solidFill>
                  <a:schemeClr val="tx1"/>
                </a:solidFill>
                <a:latin typeface="HGPｺﾞｼｯｸM" panose="020B0600000000000000" pitchFamily="50" charset="-128"/>
                <a:ea typeface="HGPｺﾞｼｯｸM" panose="020B0600000000000000" pitchFamily="50" charset="-128"/>
              </a:rPr>
              <a:t>　</a:t>
            </a:r>
            <a:r>
              <a:rPr lang="ja-JP" altLang="en-US" sz="1500" dirty="0" smtClean="0">
                <a:solidFill>
                  <a:schemeClr val="tx1"/>
                </a:solidFill>
                <a:latin typeface="HGPｺﾞｼｯｸM" panose="020B0600000000000000" pitchFamily="50" charset="-128"/>
                <a:ea typeface="HGPｺﾞｼｯｸM" panose="020B0600000000000000" pitchFamily="50" charset="-128"/>
              </a:rPr>
              <a:t>を行うことで患者や家族が各地域で安心して療養生活をおくることができる環境を整備</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endParaRPr lang="ja-JP" altLang="en-US" sz="1500" dirty="0">
              <a:solidFill>
                <a:schemeClr val="tx1"/>
              </a:solidFill>
              <a:effectLst/>
            </a:endParaRPr>
          </a:p>
        </p:txBody>
      </p:sp>
      <p:sp>
        <p:nvSpPr>
          <p:cNvPr id="14" name="正方形/長方形 13"/>
          <p:cNvSpPr/>
          <p:nvPr/>
        </p:nvSpPr>
        <p:spPr>
          <a:xfrm>
            <a:off x="61413" y="567000"/>
            <a:ext cx="3504747" cy="334337"/>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000" b="1" dirty="0" smtClean="0">
                <a:solidFill>
                  <a:schemeClr val="tx1"/>
                </a:solidFill>
              </a:rPr>
              <a:t>診療ネットワークの構築</a:t>
            </a:r>
            <a:endParaRPr lang="ja-JP" altLang="en-US" sz="2000" b="1" dirty="0">
              <a:solidFill>
                <a:schemeClr val="tx1"/>
              </a:solidFill>
            </a:endParaRPr>
          </a:p>
        </p:txBody>
      </p:sp>
      <p:sp>
        <p:nvSpPr>
          <p:cNvPr id="5" name="正方形/長方形 4"/>
          <p:cNvSpPr/>
          <p:nvPr/>
        </p:nvSpPr>
        <p:spPr>
          <a:xfrm>
            <a:off x="61413" y="2782390"/>
            <a:ext cx="9021171" cy="248194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2000" b="1" dirty="0" smtClean="0">
              <a:solidFill>
                <a:schemeClr val="tx1"/>
              </a:solidFill>
              <a:latin typeface="+mj-ea"/>
              <a:ea typeface="+mj-ea"/>
            </a:endParaRPr>
          </a:p>
          <a:p>
            <a:pPr>
              <a:defRPr/>
            </a:pPr>
            <a:endParaRPr lang="en-US" altLang="ja-JP" sz="2000" dirty="0" smtClean="0">
              <a:solidFill>
                <a:schemeClr val="tx1"/>
              </a:solidFill>
              <a:latin typeface="+mj-ea"/>
              <a:ea typeface="+mj-ea"/>
            </a:endParaRPr>
          </a:p>
          <a:p>
            <a:pPr>
              <a:defRPr/>
            </a:pPr>
            <a:r>
              <a:rPr lang="ja-JP" altLang="en-US" sz="1600" dirty="0" smtClean="0">
                <a:solidFill>
                  <a:schemeClr val="tx1"/>
                </a:solidFill>
                <a:latin typeface="+mj-ea"/>
                <a:ea typeface="+mj-ea"/>
              </a:rPr>
              <a:t>２．具体的な方策</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a:t>
            </a:r>
            <a:r>
              <a:rPr lang="ja-JP" altLang="en-US" sz="1500" b="1" dirty="0" smtClean="0">
                <a:solidFill>
                  <a:schemeClr val="tx1"/>
                </a:solidFill>
                <a:latin typeface="HGｺﾞｼｯｸM" panose="020B0609000000000000" pitchFamily="49" charset="-128"/>
                <a:ea typeface="HGｺﾞｼｯｸM" panose="020B0609000000000000" pitchFamily="49" charset="-128"/>
              </a:rPr>
              <a:t>「地域アレルギー診療ネットワーク会議」（仮称）の設置</a:t>
            </a: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　　他職種が連携したネットワークを円滑に推進するため、各診療ネットワークごとに標記会議を設置</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し、拠点病院、診療連携病院、地域医療機関、薬局、学校、福祉施設の間で「顔の見える関係」を</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作りながら地域の実情把握や情報共有、患者の紹介、逆紹介などの診療連携、アナフィラキシーや</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災害などの緊急時に迅速に対応できる環境を整備する。</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　　また、会議で明らかになった課題は必要に応じて「</a:t>
            </a:r>
            <a:r>
              <a:rPr lang="ja-JP" altLang="en-US" sz="1500" dirty="0" smtClean="0">
                <a:solidFill>
                  <a:srgbClr val="FF0000"/>
                </a:solidFill>
                <a:latin typeface="HGｺﾞｼｯｸM" panose="020B0609000000000000" pitchFamily="49" charset="-128"/>
                <a:ea typeface="HGｺﾞｼｯｸM" panose="020B0609000000000000" pitchFamily="49" charset="-128"/>
              </a:rPr>
              <a:t>大阪府アレルギー疾患医療拠点病院連絡会議」</a:t>
            </a:r>
            <a:endParaRPr lang="en-US" altLang="ja-JP" sz="1500" dirty="0" smtClean="0">
              <a:solidFill>
                <a:srgbClr val="FF0000"/>
              </a:solidFill>
              <a:latin typeface="HGｺﾞｼｯｸM" panose="020B0609000000000000" pitchFamily="49" charset="-128"/>
              <a:ea typeface="HGｺﾞｼｯｸM" panose="020B0609000000000000" pitchFamily="49" charset="-128"/>
            </a:endParaRPr>
          </a:p>
          <a:p>
            <a:pPr>
              <a:defRPr/>
            </a:pPr>
            <a:r>
              <a:rPr lang="ja-JP" altLang="en-US" sz="1500" dirty="0">
                <a:solidFill>
                  <a:srgbClr val="FF0000"/>
                </a:solidFill>
                <a:latin typeface="HGｺﾞｼｯｸM" panose="020B0609000000000000" pitchFamily="49" charset="-128"/>
                <a:ea typeface="HGｺﾞｼｯｸM" panose="020B0609000000000000" pitchFamily="49" charset="-128"/>
              </a:rPr>
              <a:t>　</a:t>
            </a:r>
            <a:r>
              <a:rPr lang="ja-JP" altLang="en-US" sz="1500" dirty="0" smtClean="0">
                <a:solidFill>
                  <a:srgbClr val="FF0000"/>
                </a:solidFill>
                <a:latin typeface="HGｺﾞｼｯｸM" panose="020B0609000000000000" pitchFamily="49" charset="-128"/>
                <a:ea typeface="HGｺﾞｼｯｸM" panose="020B0609000000000000" pitchFamily="49" charset="-128"/>
              </a:rPr>
              <a:t>　や「大阪府アレルギー疾患対策連絡会議」</a:t>
            </a:r>
            <a:r>
              <a:rPr lang="ja-JP" altLang="en-US" sz="1500" dirty="0" smtClean="0">
                <a:solidFill>
                  <a:schemeClr val="tx1"/>
                </a:solidFill>
                <a:latin typeface="HGｺﾞｼｯｸM" panose="020B0609000000000000" pitchFamily="49" charset="-128"/>
                <a:ea typeface="HGｺﾞｼｯｸM" panose="020B0609000000000000" pitchFamily="49" charset="-128"/>
              </a:rPr>
              <a:t>において議論、事業化等の検討を行い、再び地域ネット</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ワーク会議へ施策としてフィードバックして地域医療の向上を図る　</a:t>
            </a:r>
            <a:endParaRPr lang="en-US" altLang="ja-JP" sz="1500"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p:txBody>
      </p:sp>
      <p:sp>
        <p:nvSpPr>
          <p:cNvPr id="8" name="正方形/長方形 7"/>
          <p:cNvSpPr/>
          <p:nvPr/>
        </p:nvSpPr>
        <p:spPr>
          <a:xfrm>
            <a:off x="61412" y="5434148"/>
            <a:ext cx="9021171" cy="126709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en-US" altLang="ja-JP" sz="1500" b="1" dirty="0" smtClean="0">
                <a:solidFill>
                  <a:schemeClr val="tx1"/>
                </a:solidFill>
                <a:latin typeface="HGｺﾞｼｯｸM" panose="020B0609000000000000" pitchFamily="49" charset="-128"/>
                <a:ea typeface="HGｺﾞｼｯｸM" panose="020B0609000000000000" pitchFamily="49" charset="-128"/>
              </a:rPr>
              <a:t>【</a:t>
            </a:r>
            <a:r>
              <a:rPr lang="ja-JP" altLang="en-US" sz="1500" b="1" dirty="0" smtClean="0">
                <a:solidFill>
                  <a:schemeClr val="tx1"/>
                </a:solidFill>
                <a:latin typeface="HGｺﾞｼｯｸM" panose="020B0609000000000000" pitchFamily="49" charset="-128"/>
                <a:ea typeface="HGｺﾞｼｯｸM" panose="020B0609000000000000" pitchFamily="49" charset="-128"/>
              </a:rPr>
              <a:t>参考</a:t>
            </a:r>
            <a:r>
              <a:rPr lang="en-US" altLang="ja-JP" sz="1500" b="1" dirty="0" smtClean="0">
                <a:solidFill>
                  <a:schemeClr val="tx1"/>
                </a:solidFill>
                <a:latin typeface="HGｺﾞｼｯｸM" panose="020B0609000000000000" pitchFamily="49" charset="-128"/>
                <a:ea typeface="HGｺﾞｼｯｸM" panose="020B0609000000000000" pitchFamily="49" charset="-128"/>
              </a:rPr>
              <a:t>】</a:t>
            </a:r>
            <a:r>
              <a:rPr lang="ja-JP" altLang="en-US" sz="1500" b="1" dirty="0" smtClean="0">
                <a:solidFill>
                  <a:schemeClr val="tx1"/>
                </a:solidFill>
                <a:latin typeface="HGｺﾞｼｯｸM" panose="020B0609000000000000" pitchFamily="49" charset="-128"/>
                <a:ea typeface="HGｺﾞｼｯｸM" panose="020B0609000000000000" pitchFamily="49" charset="-128"/>
              </a:rPr>
              <a:t>「大阪府アレルギー疾患医療拠点病院連絡会議」</a:t>
            </a: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（設置目的</a:t>
            </a:r>
            <a:r>
              <a:rPr lang="ja-JP" altLang="en-US" sz="1500" dirty="0" smtClean="0">
                <a:solidFill>
                  <a:schemeClr val="tx1"/>
                </a:solidFill>
                <a:latin typeface="HGｺﾞｼｯｸM" panose="020B0609000000000000" pitchFamily="49" charset="-128"/>
                <a:ea typeface="HGｺﾞｼｯｸM" panose="020B0609000000000000" pitchFamily="49" charset="-128"/>
              </a:rPr>
              <a:t>）診療</a:t>
            </a:r>
            <a:r>
              <a:rPr lang="ja-JP" altLang="en-US" sz="1500" dirty="0">
                <a:solidFill>
                  <a:schemeClr val="tx1"/>
                </a:solidFill>
                <a:latin typeface="HGｺﾞｼｯｸM" panose="020B0609000000000000" pitchFamily="49" charset="-128"/>
                <a:ea typeface="HGｺﾞｼｯｸM" panose="020B0609000000000000" pitchFamily="49" charset="-128"/>
              </a:rPr>
              <a:t>ネットワークの構築、情報提供及び人材育成の推進に向けた協議、合意形成及び</a:t>
            </a:r>
            <a:r>
              <a:rPr lang="ja-JP" altLang="en-US" sz="1500" dirty="0" smtClean="0">
                <a:solidFill>
                  <a:schemeClr val="tx1"/>
                </a:solidFill>
                <a:latin typeface="HGｺﾞｼｯｸM" panose="020B0609000000000000" pitchFamily="49" charset="-128"/>
                <a:ea typeface="HGｺﾞｼｯｸM" panose="020B0609000000000000" pitchFamily="49" charset="-128"/>
              </a:rPr>
              <a:t>拠点</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病院・協力病院間</a:t>
            </a:r>
            <a:r>
              <a:rPr lang="ja-JP" altLang="en-US" sz="1500" dirty="0">
                <a:solidFill>
                  <a:schemeClr val="tx1"/>
                </a:solidFill>
                <a:latin typeface="HGｺﾞｼｯｸM" panose="020B0609000000000000" pitchFamily="49" charset="-128"/>
                <a:ea typeface="HGｺﾞｼｯｸM" panose="020B0609000000000000" pitchFamily="49" charset="-128"/>
              </a:rPr>
              <a:t>における情報の</a:t>
            </a:r>
            <a:r>
              <a:rPr lang="ja-JP" altLang="en-US" sz="1500" dirty="0" smtClean="0">
                <a:solidFill>
                  <a:schemeClr val="tx1"/>
                </a:solidFill>
                <a:latin typeface="HGｺﾞｼｯｸM" panose="020B0609000000000000" pitchFamily="49" charset="-128"/>
                <a:ea typeface="HGｺﾞｼｯｸM" panose="020B0609000000000000" pitchFamily="49" charset="-128"/>
              </a:rPr>
              <a:t>共有</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（構成員）　拠点病院と「</a:t>
            </a:r>
            <a:r>
              <a:rPr lang="ja-JP" altLang="en-US" sz="1500" dirty="0" smtClean="0">
                <a:solidFill>
                  <a:srgbClr val="FF0000"/>
                </a:solidFill>
                <a:latin typeface="HGｺﾞｼｯｸM" panose="020B0609000000000000" pitchFamily="49" charset="-128"/>
                <a:ea typeface="HGｺﾞｼｯｸM" panose="020B0609000000000000" pitchFamily="49" charset="-128"/>
              </a:rPr>
              <a:t>アレルギー疾患連携協力病院」　←新たに整備</a:t>
            </a:r>
            <a:endParaRPr lang="ja-JP" altLang="en-US" sz="1500" dirty="0">
              <a:solidFill>
                <a:srgbClr val="FF0000"/>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2507253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 y="0"/>
            <a:ext cx="9144000" cy="345989"/>
          </a:xfrm>
          <a:prstGeom prst="rect">
            <a:avLst/>
          </a:prstGeom>
          <a:solidFill>
            <a:srgbClr val="FFCCFF"/>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smtClean="0">
                <a:solidFill>
                  <a:prstClr val="black"/>
                </a:solidFill>
                <a:latin typeface="ＭＳ Ｐゴシック"/>
              </a:rPr>
              <a:t>アレルギー疾患診療ネットワークの将来イメージ</a:t>
            </a:r>
            <a:endParaRPr lang="ja-JP" altLang="en-US" sz="1800" b="1" dirty="0">
              <a:solidFill>
                <a:prstClr val="black"/>
              </a:solidFill>
              <a:latin typeface="ＭＳ Ｐゴシック"/>
            </a:endParaRPr>
          </a:p>
        </p:txBody>
      </p:sp>
      <p:sp>
        <p:nvSpPr>
          <p:cNvPr id="66" name="角丸四角形 65"/>
          <p:cNvSpPr/>
          <p:nvPr/>
        </p:nvSpPr>
        <p:spPr>
          <a:xfrm>
            <a:off x="6332129" y="2146720"/>
            <a:ext cx="1806030" cy="37732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地域診療・支援体制</a:t>
            </a:r>
            <a:endParaRPr lang="en-US" altLang="ja-JP" sz="1400" b="1" dirty="0" smtClean="0">
              <a:solidFill>
                <a:srgbClr val="000000"/>
              </a:solidFill>
            </a:endParaRPr>
          </a:p>
        </p:txBody>
      </p:sp>
      <p:pic>
        <p:nvPicPr>
          <p:cNvPr id="6" name="Picture 4" descr="「患者会 イラスト」の画像検索結果">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9999" y="418824"/>
            <a:ext cx="1034022" cy="47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角丸四角形 3"/>
          <p:cNvSpPr/>
          <p:nvPr/>
        </p:nvSpPr>
        <p:spPr>
          <a:xfrm>
            <a:off x="4150178" y="767133"/>
            <a:ext cx="953664" cy="261257"/>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000000"/>
                </a:solidFill>
              </a:rPr>
              <a:t>府　民</a:t>
            </a:r>
            <a:endParaRPr lang="en-US" altLang="ja-JP" sz="1200" b="1" dirty="0">
              <a:solidFill>
                <a:srgbClr val="000000"/>
              </a:solidFill>
            </a:endParaRPr>
          </a:p>
        </p:txBody>
      </p:sp>
      <p:sp>
        <p:nvSpPr>
          <p:cNvPr id="7" name="円/楕円 6"/>
          <p:cNvSpPr/>
          <p:nvPr/>
        </p:nvSpPr>
        <p:spPr>
          <a:xfrm>
            <a:off x="313509" y="2547257"/>
            <a:ext cx="3370217" cy="3513909"/>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5481104" y="2547257"/>
            <a:ext cx="3370217" cy="3513909"/>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a:off x="3673312" y="3161211"/>
            <a:ext cx="1797378" cy="63681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2"/>
                </a:solidFill>
              </a:rPr>
              <a:t>逆紹介・研修等</a:t>
            </a:r>
            <a:endParaRPr kumimoji="1" lang="ja-JP" altLang="en-US" sz="1400" b="1" dirty="0">
              <a:solidFill>
                <a:schemeClr val="tx2"/>
              </a:solidFill>
            </a:endParaRPr>
          </a:p>
        </p:txBody>
      </p:sp>
      <p:sp>
        <p:nvSpPr>
          <p:cNvPr id="31" name="左矢印 30"/>
          <p:cNvSpPr/>
          <p:nvPr/>
        </p:nvSpPr>
        <p:spPr>
          <a:xfrm>
            <a:off x="3521733" y="4797561"/>
            <a:ext cx="1833317" cy="754714"/>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2"/>
                </a:solidFill>
              </a:rPr>
              <a:t>診断に係る相談・紹介</a:t>
            </a:r>
            <a:endParaRPr kumimoji="1" lang="ja-JP" altLang="en-US" sz="1200" b="1" dirty="0">
              <a:solidFill>
                <a:schemeClr val="tx2"/>
              </a:solidFill>
            </a:endParaRPr>
          </a:p>
        </p:txBody>
      </p:sp>
      <p:pic>
        <p:nvPicPr>
          <p:cNvPr id="116"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748" y="2395298"/>
            <a:ext cx="738689" cy="7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8357" y="3639248"/>
            <a:ext cx="744685" cy="77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8921" y="4796967"/>
            <a:ext cx="760653" cy="7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 name="角丸四角形 127"/>
          <p:cNvSpPr/>
          <p:nvPr/>
        </p:nvSpPr>
        <p:spPr>
          <a:xfrm>
            <a:off x="1447374" y="4320825"/>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200" b="1" dirty="0" smtClean="0">
                <a:solidFill>
                  <a:srgbClr val="FF0000"/>
                </a:solidFill>
              </a:rPr>
              <a:t>拠点病院</a:t>
            </a:r>
            <a:endParaRPr lang="en-US" altLang="ja-JP" sz="1200" b="1" dirty="0" smtClean="0">
              <a:solidFill>
                <a:srgbClr val="FF0000"/>
              </a:solidFill>
            </a:endParaRPr>
          </a:p>
          <a:p>
            <a:pPr algn="ctr">
              <a:defRPr/>
            </a:pPr>
            <a:endParaRPr lang="en-US" altLang="ja-JP" sz="2000" b="1" dirty="0">
              <a:solidFill>
                <a:srgbClr val="000000"/>
              </a:solidFill>
            </a:endParaRPr>
          </a:p>
        </p:txBody>
      </p:sp>
      <p:sp>
        <p:nvSpPr>
          <p:cNvPr id="129" name="角丸四角形 128"/>
          <p:cNvSpPr/>
          <p:nvPr/>
        </p:nvSpPr>
        <p:spPr>
          <a:xfrm>
            <a:off x="182982" y="3153066"/>
            <a:ext cx="1462656" cy="505563"/>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100" b="1" dirty="0" smtClean="0">
                <a:solidFill>
                  <a:srgbClr val="FF0000"/>
                </a:solidFill>
              </a:rPr>
              <a:t>連携協力病院</a:t>
            </a:r>
            <a:endParaRPr lang="en-US" altLang="ja-JP" sz="1100" b="1" dirty="0" smtClean="0">
              <a:solidFill>
                <a:srgbClr val="FF0000"/>
              </a:solidFill>
            </a:endParaRPr>
          </a:p>
          <a:p>
            <a:pPr algn="ctr">
              <a:defRPr/>
            </a:pPr>
            <a:r>
              <a:rPr lang="ja-JP" altLang="en-US" sz="1100" b="1" dirty="0" smtClean="0">
                <a:solidFill>
                  <a:srgbClr val="FF0000"/>
                </a:solidFill>
              </a:rPr>
              <a:t>（小児科・皮膚科）</a:t>
            </a:r>
            <a:endParaRPr lang="en-US" altLang="ja-JP" sz="1100" b="1" dirty="0">
              <a:solidFill>
                <a:srgbClr val="000000"/>
              </a:solidFill>
            </a:endParaRPr>
          </a:p>
        </p:txBody>
      </p:sp>
      <p:sp>
        <p:nvSpPr>
          <p:cNvPr id="134" name="角丸四角形 133"/>
          <p:cNvSpPr/>
          <p:nvPr/>
        </p:nvSpPr>
        <p:spPr>
          <a:xfrm>
            <a:off x="2390502" y="5552275"/>
            <a:ext cx="1419277" cy="409753"/>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smtClean="0">
                <a:solidFill>
                  <a:srgbClr val="FF0000"/>
                </a:solidFill>
              </a:rPr>
              <a:t>連携協力病院</a:t>
            </a:r>
            <a:endParaRPr lang="en-US" altLang="ja-JP" sz="1200" b="1" dirty="0" smtClean="0">
              <a:solidFill>
                <a:srgbClr val="FF0000"/>
              </a:solidFill>
            </a:endParaRPr>
          </a:p>
          <a:p>
            <a:pPr algn="ctr">
              <a:defRPr/>
            </a:pPr>
            <a:r>
              <a:rPr lang="ja-JP" altLang="en-US" sz="1200" b="1" dirty="0" smtClean="0">
                <a:solidFill>
                  <a:srgbClr val="FF0000"/>
                </a:solidFill>
              </a:rPr>
              <a:t>（内科）</a:t>
            </a:r>
            <a:endParaRPr lang="en-US" altLang="ja-JP" sz="1200" b="1" dirty="0">
              <a:solidFill>
                <a:srgbClr val="FF0000"/>
              </a:solidFill>
            </a:endParaRPr>
          </a:p>
        </p:txBody>
      </p:sp>
      <p:pic>
        <p:nvPicPr>
          <p:cNvPr id="135"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828" y="4461551"/>
            <a:ext cx="738689" cy="7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角丸四角形 27"/>
          <p:cNvSpPr/>
          <p:nvPr/>
        </p:nvSpPr>
        <p:spPr>
          <a:xfrm>
            <a:off x="40104" y="1937209"/>
            <a:ext cx="8961019" cy="4176209"/>
          </a:xfrm>
          <a:prstGeom prst="roundRect">
            <a:avLst/>
          </a:prstGeom>
          <a:noFill/>
          <a:ln w="444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角丸四角形 135"/>
          <p:cNvSpPr/>
          <p:nvPr/>
        </p:nvSpPr>
        <p:spPr>
          <a:xfrm>
            <a:off x="179689" y="5195779"/>
            <a:ext cx="1280747" cy="463400"/>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FF0000"/>
                </a:solidFill>
              </a:rPr>
              <a:t>連携協力病院</a:t>
            </a:r>
            <a:endParaRPr lang="en-US" altLang="ja-JP" sz="1200" b="1" dirty="0" smtClean="0">
              <a:solidFill>
                <a:srgbClr val="FF0000"/>
              </a:solidFill>
            </a:endParaRPr>
          </a:p>
          <a:p>
            <a:pPr algn="ctr">
              <a:defRPr/>
            </a:pPr>
            <a:r>
              <a:rPr lang="ja-JP" altLang="en-US" sz="1200" b="1" dirty="0" smtClean="0">
                <a:solidFill>
                  <a:srgbClr val="FF0000"/>
                </a:solidFill>
              </a:rPr>
              <a:t>（耳鼻科）</a:t>
            </a:r>
            <a:endParaRPr lang="en-US" altLang="ja-JP" sz="1200" b="1" dirty="0">
              <a:solidFill>
                <a:srgbClr val="FF0000"/>
              </a:solidFill>
            </a:endParaRPr>
          </a:p>
        </p:txBody>
      </p:sp>
      <p:sp>
        <p:nvSpPr>
          <p:cNvPr id="14" name="角丸四角形 13"/>
          <p:cNvSpPr/>
          <p:nvPr/>
        </p:nvSpPr>
        <p:spPr>
          <a:xfrm>
            <a:off x="641811" y="2122217"/>
            <a:ext cx="2692325" cy="40182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拠点病院・</a:t>
            </a:r>
            <a:r>
              <a:rPr lang="ja-JP" altLang="en-US" sz="1400" b="1" dirty="0">
                <a:solidFill>
                  <a:srgbClr val="000000"/>
                </a:solidFill>
              </a:rPr>
              <a:t>連携</a:t>
            </a:r>
            <a:r>
              <a:rPr lang="ja-JP" altLang="en-US" sz="1400" b="1" dirty="0" smtClean="0">
                <a:solidFill>
                  <a:srgbClr val="000000"/>
                </a:solidFill>
              </a:rPr>
              <a:t>病院</a:t>
            </a:r>
            <a:endParaRPr lang="en-US" altLang="ja-JP" sz="1400" b="1" dirty="0" smtClean="0">
              <a:solidFill>
                <a:srgbClr val="000000"/>
              </a:solidFill>
            </a:endParaRPr>
          </a:p>
        </p:txBody>
      </p:sp>
      <p:pic>
        <p:nvPicPr>
          <p:cNvPr id="1026" name="Picture 2" descr="クリックすると新しいウィンドウで開きます"/>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04722" y="3818184"/>
            <a:ext cx="701511" cy="641006"/>
          </a:xfrm>
          <a:prstGeom prst="rect">
            <a:avLst/>
          </a:prstGeom>
          <a:noFill/>
          <a:extLst>
            <a:ext uri="{909E8E84-426E-40DD-AFC4-6F175D3DCCD1}">
              <a14:hiddenFill xmlns:a14="http://schemas.microsoft.com/office/drawing/2010/main">
                <a:solidFill>
                  <a:srgbClr val="FFFFFF"/>
                </a:solidFill>
              </a14:hiddenFill>
            </a:ext>
          </a:extLst>
        </p:spPr>
      </p:pic>
      <p:sp>
        <p:nvSpPr>
          <p:cNvPr id="137" name="角丸四角形 136"/>
          <p:cNvSpPr/>
          <p:nvPr/>
        </p:nvSpPr>
        <p:spPr>
          <a:xfrm>
            <a:off x="6484767" y="4472216"/>
            <a:ext cx="1442973" cy="282753"/>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FF0000"/>
                </a:solidFill>
              </a:rPr>
              <a:t>一般病院・診療所</a:t>
            </a:r>
            <a:endParaRPr lang="en-US" altLang="ja-JP" sz="1200" b="1" dirty="0">
              <a:solidFill>
                <a:srgbClr val="FF0000"/>
              </a:solidFill>
            </a:endParaRPr>
          </a:p>
        </p:txBody>
      </p:sp>
      <p:pic>
        <p:nvPicPr>
          <p:cNvPr id="138" name="Picture 2" descr="クリックすると新しいウィンドウで開きます"/>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76229" y="2633218"/>
            <a:ext cx="719927" cy="4675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クリックすると新しいウィンドウで開きます"/>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V="1">
            <a:off x="8043516" y="2747139"/>
            <a:ext cx="530256" cy="526279"/>
          </a:xfrm>
          <a:prstGeom prst="rect">
            <a:avLst/>
          </a:prstGeom>
          <a:noFill/>
          <a:extLst>
            <a:ext uri="{909E8E84-426E-40DD-AFC4-6F175D3DCCD1}">
              <a14:hiddenFill xmlns:a14="http://schemas.microsoft.com/office/drawing/2010/main">
                <a:solidFill>
                  <a:srgbClr val="FFFFFF"/>
                </a:solidFill>
              </a14:hiddenFill>
            </a:ext>
          </a:extLst>
        </p:spPr>
      </p:pic>
      <p:sp>
        <p:nvSpPr>
          <p:cNvPr id="140" name="角丸四角形 139"/>
          <p:cNvSpPr/>
          <p:nvPr/>
        </p:nvSpPr>
        <p:spPr>
          <a:xfrm>
            <a:off x="5516957" y="3086657"/>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200" b="1" dirty="0" smtClean="0">
                <a:solidFill>
                  <a:srgbClr val="FF0000"/>
                </a:solidFill>
              </a:rPr>
              <a:t>薬　局</a:t>
            </a:r>
            <a:endParaRPr lang="en-US" altLang="ja-JP" sz="1200" b="1" dirty="0" smtClean="0">
              <a:solidFill>
                <a:srgbClr val="FF0000"/>
              </a:solidFill>
            </a:endParaRPr>
          </a:p>
          <a:p>
            <a:pPr algn="ctr">
              <a:defRPr/>
            </a:pPr>
            <a:endParaRPr lang="en-US" altLang="ja-JP" sz="2000" b="1" dirty="0">
              <a:solidFill>
                <a:srgbClr val="000000"/>
              </a:solidFill>
            </a:endParaRPr>
          </a:p>
        </p:txBody>
      </p:sp>
      <p:sp>
        <p:nvSpPr>
          <p:cNvPr id="141" name="角丸四角形 140"/>
          <p:cNvSpPr/>
          <p:nvPr/>
        </p:nvSpPr>
        <p:spPr>
          <a:xfrm>
            <a:off x="7927741" y="3223745"/>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歯科診療所</a:t>
            </a:r>
            <a:endParaRPr lang="en-US" altLang="ja-JP" sz="1100" b="1" dirty="0" smtClean="0">
              <a:solidFill>
                <a:srgbClr val="FF0000"/>
              </a:solidFill>
            </a:endParaRPr>
          </a:p>
          <a:p>
            <a:pPr algn="ctr">
              <a:defRPr/>
            </a:pPr>
            <a:endParaRPr lang="en-US" altLang="ja-JP" sz="2000" b="1" dirty="0">
              <a:solidFill>
                <a:srgbClr val="000000"/>
              </a:solidFill>
            </a:endParaRPr>
          </a:p>
        </p:txBody>
      </p:sp>
      <p:pic>
        <p:nvPicPr>
          <p:cNvPr id="1030" name="Picture 6" descr="クリックすると新しいウィンドウで開きます"/>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55050" y="4243728"/>
            <a:ext cx="863723" cy="696736"/>
          </a:xfrm>
          <a:prstGeom prst="rect">
            <a:avLst/>
          </a:prstGeom>
          <a:noFill/>
          <a:extLst>
            <a:ext uri="{909E8E84-426E-40DD-AFC4-6F175D3DCCD1}">
              <a14:hiddenFill xmlns:a14="http://schemas.microsoft.com/office/drawing/2010/main">
                <a:solidFill>
                  <a:srgbClr val="FFFFFF"/>
                </a:solidFill>
              </a14:hiddenFill>
            </a:ext>
          </a:extLst>
        </p:spPr>
      </p:pic>
      <p:sp>
        <p:nvSpPr>
          <p:cNvPr id="142" name="角丸四角形 141"/>
          <p:cNvSpPr/>
          <p:nvPr/>
        </p:nvSpPr>
        <p:spPr>
          <a:xfrm>
            <a:off x="5470690" y="4899723"/>
            <a:ext cx="1014078" cy="327741"/>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学校・幼稚園</a:t>
            </a:r>
            <a:endParaRPr lang="en-US" altLang="ja-JP" sz="1100" b="1" dirty="0" smtClean="0">
              <a:solidFill>
                <a:srgbClr val="FF0000"/>
              </a:solidFill>
            </a:endParaRPr>
          </a:p>
          <a:p>
            <a:pPr algn="ctr">
              <a:defRPr/>
            </a:pPr>
            <a:endParaRPr lang="en-US" altLang="ja-JP" sz="2000" b="1" dirty="0">
              <a:solidFill>
                <a:srgbClr val="000000"/>
              </a:solidFill>
            </a:endParaRPr>
          </a:p>
        </p:txBody>
      </p:sp>
      <p:pic>
        <p:nvPicPr>
          <p:cNvPr id="143" name="Picture 50" descr="MCj0079127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14263" y="4599256"/>
            <a:ext cx="1017268" cy="49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 name="角丸四角形 143"/>
          <p:cNvSpPr/>
          <p:nvPr/>
        </p:nvSpPr>
        <p:spPr>
          <a:xfrm>
            <a:off x="8046121" y="5044388"/>
            <a:ext cx="822146" cy="22047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市町</a:t>
            </a:r>
            <a:r>
              <a:rPr lang="ja-JP" altLang="en-US" sz="1100" b="1" dirty="0">
                <a:solidFill>
                  <a:srgbClr val="FF0000"/>
                </a:solidFill>
              </a:rPr>
              <a:t>村</a:t>
            </a:r>
            <a:endParaRPr lang="en-US" altLang="ja-JP" sz="1100" b="1" dirty="0" smtClean="0">
              <a:solidFill>
                <a:srgbClr val="FF0000"/>
              </a:solidFill>
            </a:endParaRPr>
          </a:p>
          <a:p>
            <a:pPr algn="ctr">
              <a:defRPr/>
            </a:pPr>
            <a:endParaRPr lang="en-US" altLang="ja-JP" sz="2000" b="1" dirty="0">
              <a:solidFill>
                <a:srgbClr val="000000"/>
              </a:solidFill>
            </a:endParaRPr>
          </a:p>
        </p:txBody>
      </p:sp>
      <p:pic>
        <p:nvPicPr>
          <p:cNvPr id="1032" name="Picture 8" descr="クリックすると新しいウィンドウで開きます"/>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43987" y="5264860"/>
            <a:ext cx="716300" cy="574831"/>
          </a:xfrm>
          <a:prstGeom prst="rect">
            <a:avLst/>
          </a:prstGeom>
          <a:noFill/>
          <a:extLst>
            <a:ext uri="{909E8E84-426E-40DD-AFC4-6F175D3DCCD1}">
              <a14:hiddenFill xmlns:a14="http://schemas.microsoft.com/office/drawing/2010/main">
                <a:solidFill>
                  <a:srgbClr val="FFFFFF"/>
                </a:solidFill>
              </a14:hiddenFill>
            </a:ext>
          </a:extLst>
        </p:spPr>
      </p:pic>
      <p:sp>
        <p:nvSpPr>
          <p:cNvPr id="146" name="角丸四角形 145"/>
          <p:cNvSpPr/>
          <p:nvPr/>
        </p:nvSpPr>
        <p:spPr>
          <a:xfrm>
            <a:off x="6804722" y="5810637"/>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福祉施設</a:t>
            </a:r>
            <a:endParaRPr lang="en-US" altLang="ja-JP" sz="1100" b="1" dirty="0" smtClean="0">
              <a:solidFill>
                <a:srgbClr val="FF0000"/>
              </a:solidFill>
            </a:endParaRPr>
          </a:p>
          <a:p>
            <a:pPr algn="ctr">
              <a:defRPr/>
            </a:pPr>
            <a:endParaRPr lang="en-US" altLang="ja-JP" sz="2000" b="1" dirty="0">
              <a:solidFill>
                <a:srgbClr val="000000"/>
              </a:solidFill>
            </a:endParaRPr>
          </a:p>
        </p:txBody>
      </p:sp>
      <p:sp>
        <p:nvSpPr>
          <p:cNvPr id="147" name="正方形/長方形 146"/>
          <p:cNvSpPr/>
          <p:nvPr/>
        </p:nvSpPr>
        <p:spPr>
          <a:xfrm>
            <a:off x="515172" y="6323805"/>
            <a:ext cx="1988543" cy="402183"/>
          </a:xfrm>
          <a:prstGeom prst="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tx1"/>
                </a:solidFill>
              </a:rPr>
              <a:t>　</a:t>
            </a:r>
            <a:r>
              <a:rPr lang="ja-JP" altLang="en-US" sz="1050" b="1" dirty="0">
                <a:solidFill>
                  <a:schemeClr val="tx1"/>
                </a:solidFill>
              </a:rPr>
              <a:t>大阪</a:t>
            </a:r>
            <a:r>
              <a:rPr kumimoji="1" lang="ja-JP" altLang="en-US" sz="1200" b="1" dirty="0" smtClean="0">
                <a:solidFill>
                  <a:schemeClr val="tx1"/>
                </a:solidFill>
              </a:rPr>
              <a:t>府拠点病院連絡会議</a:t>
            </a:r>
            <a:endParaRPr kumimoji="1" lang="ja-JP" altLang="en-US" sz="1200" b="1" dirty="0">
              <a:solidFill>
                <a:schemeClr val="tx1"/>
              </a:solidFill>
            </a:endParaRPr>
          </a:p>
        </p:txBody>
      </p:sp>
      <p:sp>
        <p:nvSpPr>
          <p:cNvPr id="34" name="V 字形矢印 33"/>
          <p:cNvSpPr/>
          <p:nvPr/>
        </p:nvSpPr>
        <p:spPr>
          <a:xfrm>
            <a:off x="2603147" y="6244046"/>
            <a:ext cx="1857780" cy="598123"/>
          </a:xfrm>
          <a:prstGeom prst="notchedRightArrow">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smtClean="0">
                <a:solidFill>
                  <a:srgbClr val="FF0000"/>
                </a:solidFill>
              </a:rPr>
              <a:t>課題検討・提案</a:t>
            </a:r>
            <a:endParaRPr kumimoji="1" lang="ja-JP" altLang="en-US" sz="1300" b="1" dirty="0">
              <a:solidFill>
                <a:srgbClr val="FF0000"/>
              </a:solidFill>
            </a:endParaRPr>
          </a:p>
        </p:txBody>
      </p:sp>
      <p:sp>
        <p:nvSpPr>
          <p:cNvPr id="148" name="角丸四角形 147"/>
          <p:cNvSpPr/>
          <p:nvPr/>
        </p:nvSpPr>
        <p:spPr>
          <a:xfrm>
            <a:off x="4453923" y="6302828"/>
            <a:ext cx="3103312" cy="44413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大阪府アレルギー疾患対策連絡会議</a:t>
            </a:r>
            <a:endParaRPr kumimoji="1" lang="en-US" altLang="ja-JP" sz="1200" b="1" dirty="0" smtClean="0">
              <a:solidFill>
                <a:schemeClr val="tx1"/>
              </a:solidFill>
            </a:endParaRPr>
          </a:p>
          <a:p>
            <a:pPr algn="ctr"/>
            <a:r>
              <a:rPr lang="en-US" altLang="ja-JP" sz="1200" b="1" dirty="0" smtClean="0">
                <a:solidFill>
                  <a:schemeClr val="tx1"/>
                </a:solidFill>
              </a:rPr>
              <a:t>【</a:t>
            </a:r>
            <a:r>
              <a:rPr lang="ja-JP" altLang="en-US" sz="1200" b="1" dirty="0" smtClean="0">
                <a:solidFill>
                  <a:schemeClr val="tx1"/>
                </a:solidFill>
              </a:rPr>
              <a:t>府のアレルギー疾患施策の企画・立案</a:t>
            </a:r>
            <a:r>
              <a:rPr lang="en-US" altLang="ja-JP" sz="1200" b="1" dirty="0" smtClean="0">
                <a:solidFill>
                  <a:schemeClr val="tx1"/>
                </a:solidFill>
              </a:rPr>
              <a:t>】</a:t>
            </a:r>
            <a:endParaRPr kumimoji="1" lang="ja-JP" altLang="en-US" sz="1200" b="1" dirty="0">
              <a:solidFill>
                <a:schemeClr val="tx1"/>
              </a:solidFill>
            </a:endParaRPr>
          </a:p>
        </p:txBody>
      </p:sp>
      <p:sp>
        <p:nvSpPr>
          <p:cNvPr id="37" name="屈折矢印 36"/>
          <p:cNvSpPr/>
          <p:nvPr/>
        </p:nvSpPr>
        <p:spPr>
          <a:xfrm>
            <a:off x="7617254" y="5659179"/>
            <a:ext cx="1383870" cy="1010025"/>
          </a:xfrm>
          <a:prstGeom prst="bentUpArrow">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rPr>
              <a:t>施策として還元</a:t>
            </a:r>
            <a:endParaRPr kumimoji="1" lang="ja-JP" altLang="en-US" sz="1200" b="1" dirty="0">
              <a:solidFill>
                <a:srgbClr val="FF0000"/>
              </a:solidFill>
            </a:endParaRPr>
          </a:p>
        </p:txBody>
      </p:sp>
      <p:pic>
        <p:nvPicPr>
          <p:cNvPr id="150"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4188" y="2524831"/>
            <a:ext cx="856256" cy="7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 name="角丸四角形 150"/>
          <p:cNvSpPr/>
          <p:nvPr/>
        </p:nvSpPr>
        <p:spPr>
          <a:xfrm>
            <a:off x="2275490" y="3147704"/>
            <a:ext cx="1256547" cy="434885"/>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smtClean="0">
                <a:solidFill>
                  <a:srgbClr val="FF0000"/>
                </a:solidFill>
              </a:rPr>
              <a:t>連携協力病院</a:t>
            </a:r>
            <a:endParaRPr lang="en-US" altLang="ja-JP" sz="1200" b="1" dirty="0" smtClean="0">
              <a:solidFill>
                <a:srgbClr val="FF0000"/>
              </a:solidFill>
            </a:endParaRPr>
          </a:p>
          <a:p>
            <a:pPr algn="ctr">
              <a:defRPr/>
            </a:pPr>
            <a:r>
              <a:rPr lang="ja-JP" altLang="en-US" sz="1200" b="1" dirty="0" smtClean="0">
                <a:solidFill>
                  <a:srgbClr val="FF0000"/>
                </a:solidFill>
              </a:rPr>
              <a:t>（眼科）</a:t>
            </a:r>
            <a:endParaRPr lang="en-US" altLang="ja-JP" sz="1200" b="1" dirty="0">
              <a:solidFill>
                <a:srgbClr val="FF0000"/>
              </a:solidFill>
            </a:endParaRPr>
          </a:p>
        </p:txBody>
      </p:sp>
      <p:cxnSp>
        <p:nvCxnSpPr>
          <p:cNvPr id="153" name="直線矢印コネクタ 152"/>
          <p:cNvCxnSpPr/>
          <p:nvPr/>
        </p:nvCxnSpPr>
        <p:spPr>
          <a:xfrm flipH="1" flipV="1">
            <a:off x="852271" y="3724509"/>
            <a:ext cx="793366" cy="53630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57" name="直線矢印コネクタ 156"/>
          <p:cNvCxnSpPr/>
          <p:nvPr/>
        </p:nvCxnSpPr>
        <p:spPr>
          <a:xfrm flipH="1">
            <a:off x="1094838" y="4754969"/>
            <a:ext cx="308232" cy="457339"/>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60" name="直線矢印コネクタ 159"/>
          <p:cNvCxnSpPr/>
          <p:nvPr/>
        </p:nvCxnSpPr>
        <p:spPr>
          <a:xfrm flipH="1" flipV="1">
            <a:off x="2488338" y="4622357"/>
            <a:ext cx="291088" cy="57342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64" name="正方形/長方形 74"/>
          <p:cNvSpPr>
            <a:spLocks noChangeArrowheads="1"/>
          </p:cNvSpPr>
          <p:nvPr/>
        </p:nvSpPr>
        <p:spPr bwMode="auto">
          <a:xfrm>
            <a:off x="1180914" y="4914176"/>
            <a:ext cx="989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連携</a:t>
            </a:r>
            <a:endParaRPr lang="en-US" altLang="ja-JP" sz="1200" b="1" dirty="0" smtClean="0">
              <a:solidFill>
                <a:srgbClr val="FF0000"/>
              </a:solidFill>
            </a:endParaRPr>
          </a:p>
          <a:p>
            <a:pPr>
              <a:spcBef>
                <a:spcPct val="0"/>
              </a:spcBef>
              <a:buFontTx/>
              <a:buNone/>
            </a:pPr>
            <a:r>
              <a:rPr lang="ja-JP" altLang="en-US" sz="1200" b="1" dirty="0" smtClean="0">
                <a:solidFill>
                  <a:srgbClr val="FF0000"/>
                </a:solidFill>
              </a:rPr>
              <a:t>・協力</a:t>
            </a:r>
            <a:endParaRPr lang="ja-JP" altLang="en-US" sz="1200" b="1" dirty="0">
              <a:solidFill>
                <a:srgbClr val="FF0000"/>
              </a:solidFill>
            </a:endParaRPr>
          </a:p>
        </p:txBody>
      </p:sp>
      <p:sp>
        <p:nvSpPr>
          <p:cNvPr id="165" name="正方形/長方形 74"/>
          <p:cNvSpPr>
            <a:spLocks noChangeArrowheads="1"/>
          </p:cNvSpPr>
          <p:nvPr/>
        </p:nvSpPr>
        <p:spPr bwMode="auto">
          <a:xfrm>
            <a:off x="2339268" y="4592096"/>
            <a:ext cx="827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　　連携・協力</a:t>
            </a:r>
            <a:endParaRPr lang="ja-JP" altLang="en-US" sz="1200" b="1" dirty="0">
              <a:solidFill>
                <a:srgbClr val="FF0000"/>
              </a:solidFill>
            </a:endParaRPr>
          </a:p>
        </p:txBody>
      </p:sp>
      <p:sp>
        <p:nvSpPr>
          <p:cNvPr id="169" name="正方形/長方形 74"/>
          <p:cNvSpPr>
            <a:spLocks noChangeArrowheads="1"/>
          </p:cNvSpPr>
          <p:nvPr/>
        </p:nvSpPr>
        <p:spPr bwMode="auto">
          <a:xfrm>
            <a:off x="2574865" y="3836158"/>
            <a:ext cx="827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　　連携・協力</a:t>
            </a:r>
            <a:endParaRPr lang="ja-JP" altLang="en-US" sz="1200" b="1" dirty="0">
              <a:solidFill>
                <a:srgbClr val="FF0000"/>
              </a:solidFill>
            </a:endParaRPr>
          </a:p>
        </p:txBody>
      </p:sp>
      <p:sp>
        <p:nvSpPr>
          <p:cNvPr id="170" name="正方形/長方形 74"/>
          <p:cNvSpPr>
            <a:spLocks noChangeArrowheads="1"/>
          </p:cNvSpPr>
          <p:nvPr/>
        </p:nvSpPr>
        <p:spPr bwMode="auto">
          <a:xfrm>
            <a:off x="515172" y="3818184"/>
            <a:ext cx="827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　　連携・協力</a:t>
            </a:r>
            <a:endParaRPr lang="ja-JP" altLang="en-US" sz="1200" b="1" dirty="0">
              <a:solidFill>
                <a:srgbClr val="FF0000"/>
              </a:solidFill>
            </a:endParaRPr>
          </a:p>
        </p:txBody>
      </p:sp>
      <p:sp>
        <p:nvSpPr>
          <p:cNvPr id="77" name="円/楕円 76"/>
          <p:cNvSpPr/>
          <p:nvPr/>
        </p:nvSpPr>
        <p:spPr>
          <a:xfrm>
            <a:off x="6296157" y="3519965"/>
            <a:ext cx="1749964" cy="1420499"/>
          </a:xfrm>
          <a:prstGeom prst="ellipse">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左右矢印 31"/>
          <p:cNvSpPr/>
          <p:nvPr/>
        </p:nvSpPr>
        <p:spPr>
          <a:xfrm>
            <a:off x="3642881" y="3992659"/>
            <a:ext cx="1797378" cy="767907"/>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2"/>
                </a:solidFill>
              </a:rPr>
              <a:t>情報共有</a:t>
            </a:r>
            <a:endParaRPr kumimoji="1" lang="ja-JP" altLang="en-US" sz="1400" b="1" dirty="0">
              <a:solidFill>
                <a:schemeClr val="tx2"/>
              </a:solidFill>
            </a:endParaRPr>
          </a:p>
        </p:txBody>
      </p:sp>
      <p:cxnSp>
        <p:nvCxnSpPr>
          <p:cNvPr id="176" name="直線矢印コネクタ 175"/>
          <p:cNvCxnSpPr/>
          <p:nvPr/>
        </p:nvCxnSpPr>
        <p:spPr>
          <a:xfrm flipV="1">
            <a:off x="2482521" y="3724509"/>
            <a:ext cx="327825" cy="54151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13" name="正方形/長方形 112"/>
          <p:cNvSpPr/>
          <p:nvPr/>
        </p:nvSpPr>
        <p:spPr>
          <a:xfrm>
            <a:off x="3341349" y="1523882"/>
            <a:ext cx="2770242" cy="69586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prstClr val="black"/>
                </a:solidFill>
              </a:rPr>
              <a:t>診療ネットワーク会議</a:t>
            </a:r>
            <a:endParaRPr lang="en-US" altLang="ja-JP" sz="1600" b="1" dirty="0" smtClean="0">
              <a:solidFill>
                <a:prstClr val="black"/>
              </a:solidFill>
            </a:endParaRPr>
          </a:p>
        </p:txBody>
      </p:sp>
      <p:cxnSp>
        <p:nvCxnSpPr>
          <p:cNvPr id="180" name="直線矢印コネクタ 179"/>
          <p:cNvCxnSpPr/>
          <p:nvPr/>
        </p:nvCxnSpPr>
        <p:spPr>
          <a:xfrm flipH="1">
            <a:off x="2162237" y="928134"/>
            <a:ext cx="1947762" cy="1162842"/>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cxnSp>
        <p:nvCxnSpPr>
          <p:cNvPr id="185" name="直線矢印コネクタ 184"/>
          <p:cNvCxnSpPr/>
          <p:nvPr/>
        </p:nvCxnSpPr>
        <p:spPr>
          <a:xfrm>
            <a:off x="5152171" y="828746"/>
            <a:ext cx="2149966" cy="1293470"/>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89" name="正方形/長方形 188"/>
          <p:cNvSpPr/>
          <p:nvPr/>
        </p:nvSpPr>
        <p:spPr>
          <a:xfrm>
            <a:off x="6111591" y="1009149"/>
            <a:ext cx="2522563" cy="422781"/>
          </a:xfrm>
          <a:prstGeom prst="rect">
            <a:avLst/>
          </a:prstGeom>
          <a:solidFill>
            <a:schemeClr val="accent4">
              <a:lumMod val="40000"/>
              <a:lumOff val="60000"/>
            </a:schemeClr>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black"/>
                </a:solidFill>
              </a:rPr>
              <a:t>標準的治療で症状が安定する患者</a:t>
            </a:r>
            <a:endParaRPr lang="ja-JP" altLang="en-US" sz="1200" b="1" dirty="0">
              <a:solidFill>
                <a:prstClr val="black"/>
              </a:solidFill>
            </a:endParaRPr>
          </a:p>
        </p:txBody>
      </p:sp>
      <p:sp>
        <p:nvSpPr>
          <p:cNvPr id="190" name="正方形/長方形 189"/>
          <p:cNvSpPr/>
          <p:nvPr/>
        </p:nvSpPr>
        <p:spPr>
          <a:xfrm>
            <a:off x="928972" y="1086774"/>
            <a:ext cx="2311038" cy="422781"/>
          </a:xfrm>
          <a:prstGeom prst="rect">
            <a:avLst/>
          </a:prstGeom>
          <a:solidFill>
            <a:schemeClr val="accent4">
              <a:lumMod val="40000"/>
              <a:lumOff val="60000"/>
            </a:schemeClr>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black"/>
                </a:solidFill>
              </a:rPr>
              <a:t>重症・難治性疾患患者</a:t>
            </a:r>
            <a:endParaRPr lang="en-US" altLang="ja-JP" sz="1200" b="1" dirty="0">
              <a:solidFill>
                <a:prstClr val="black"/>
              </a:solidFill>
            </a:endParaRPr>
          </a:p>
          <a:p>
            <a:pPr algn="ctr">
              <a:defRPr/>
            </a:pPr>
            <a:r>
              <a:rPr lang="ja-JP" altLang="en-US" sz="1200" b="1" dirty="0" smtClean="0">
                <a:solidFill>
                  <a:prstClr val="black"/>
                </a:solidFill>
              </a:rPr>
              <a:t>（診断困難症例など）</a:t>
            </a:r>
            <a:endParaRPr lang="ja-JP" altLang="en-US" sz="1200" b="1" dirty="0">
              <a:solidFill>
                <a:prstClr val="black"/>
              </a:solidFill>
            </a:endParaRPr>
          </a:p>
        </p:txBody>
      </p:sp>
      <p:sp>
        <p:nvSpPr>
          <p:cNvPr id="5" name="上下矢印 4"/>
          <p:cNvSpPr/>
          <p:nvPr/>
        </p:nvSpPr>
        <p:spPr>
          <a:xfrm rot="738196">
            <a:off x="1347864" y="5375841"/>
            <a:ext cx="736627" cy="987153"/>
          </a:xfrm>
          <a:prstGeom prst="up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rPr>
              <a:t>情報共有</a:t>
            </a:r>
          </a:p>
        </p:txBody>
      </p:sp>
    </p:spTree>
    <p:extLst>
      <p:ext uri="{BB962C8B-B14F-4D97-AF65-F5344CB8AC3E}">
        <p14:creationId xmlns:p14="http://schemas.microsoft.com/office/powerpoint/2010/main" val="638689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932579483"/>
              </p:ext>
            </p:extLst>
          </p:nvPr>
        </p:nvGraphicFramePr>
        <p:xfrm>
          <a:off x="268945" y="1708057"/>
          <a:ext cx="8633011" cy="4141055"/>
        </p:xfrm>
        <a:graphic>
          <a:graphicData uri="http://schemas.openxmlformats.org/drawingml/2006/table">
            <a:tbl>
              <a:tblPr firstRow="1" bandRow="1">
                <a:tableStyleId>{5C22544A-7EE6-4342-B048-85BDC9FD1C3A}</a:tableStyleId>
              </a:tblPr>
              <a:tblGrid>
                <a:gridCol w="2699465">
                  <a:extLst>
                    <a:ext uri="{9D8B030D-6E8A-4147-A177-3AD203B41FA5}">
                      <a16:colId xmlns:a16="http://schemas.microsoft.com/office/drawing/2014/main" val="2018538265"/>
                    </a:ext>
                  </a:extLst>
                </a:gridCol>
                <a:gridCol w="4911025">
                  <a:extLst>
                    <a:ext uri="{9D8B030D-6E8A-4147-A177-3AD203B41FA5}">
                      <a16:colId xmlns:a16="http://schemas.microsoft.com/office/drawing/2014/main" val="2306244802"/>
                    </a:ext>
                  </a:extLst>
                </a:gridCol>
                <a:gridCol w="1022521">
                  <a:extLst>
                    <a:ext uri="{9D8B030D-6E8A-4147-A177-3AD203B41FA5}">
                      <a16:colId xmlns:a16="http://schemas.microsoft.com/office/drawing/2014/main" val="230994283"/>
                    </a:ext>
                  </a:extLst>
                </a:gridCol>
              </a:tblGrid>
              <a:tr h="268944">
                <a:tc>
                  <a:txBody>
                    <a:bodyPr/>
                    <a:lstStyle/>
                    <a:p>
                      <a:endParaRPr kumimoji="1" lang="ja-JP" altLang="en-US" dirty="0"/>
                    </a:p>
                  </a:txBody>
                  <a:tcPr/>
                </a:tc>
                <a:tc>
                  <a:txBody>
                    <a:bodyPr/>
                    <a:lstStyle/>
                    <a:p>
                      <a:r>
                        <a:rPr kumimoji="1" lang="ja-JP" altLang="en-US" sz="1600" dirty="0" smtClean="0"/>
                        <a:t>　　　　　　　　　名　　称</a:t>
                      </a:r>
                      <a:endParaRPr kumimoji="1" lang="ja-JP" altLang="en-US" sz="1600" dirty="0"/>
                    </a:p>
                  </a:txBody>
                  <a:tcPr/>
                </a:tc>
                <a:tc>
                  <a:txBody>
                    <a:bodyPr/>
                    <a:lstStyle/>
                    <a:p>
                      <a:r>
                        <a:rPr kumimoji="1" lang="ja-JP" altLang="en-US" sz="1400" dirty="0" smtClean="0"/>
                        <a:t>　選定手法</a:t>
                      </a:r>
                      <a:endParaRPr kumimoji="1" lang="ja-JP" altLang="en-US" sz="1400" dirty="0"/>
                    </a:p>
                  </a:txBody>
                  <a:tcPr/>
                </a:tc>
                <a:extLst>
                  <a:ext uri="{0D108BD9-81ED-4DB2-BD59-A6C34878D82A}">
                    <a16:rowId xmlns:a16="http://schemas.microsoft.com/office/drawing/2014/main" val="49081219"/>
                  </a:ext>
                </a:extLst>
              </a:tr>
              <a:tr h="1032095">
                <a:tc>
                  <a:txBody>
                    <a:bodyPr/>
                    <a:lstStyle/>
                    <a:p>
                      <a:r>
                        <a:rPr kumimoji="1" lang="ja-JP" altLang="en-US" dirty="0" smtClean="0"/>
                        <a:t>東京都</a:t>
                      </a:r>
                      <a:endParaRPr kumimoji="1" lang="en-US" altLang="ja-JP" dirty="0" smtClean="0"/>
                    </a:p>
                    <a:p>
                      <a:r>
                        <a:rPr kumimoji="1" lang="ja-JP" altLang="en-US" sz="1600" dirty="0" smtClean="0"/>
                        <a:t>（</a:t>
                      </a:r>
                      <a:r>
                        <a:rPr kumimoji="1" lang="en-US" altLang="ja-JP" sz="1600" dirty="0" smtClean="0"/>
                        <a:t>H31.2.27</a:t>
                      </a:r>
                      <a:r>
                        <a:rPr kumimoji="1" lang="ja-JP" altLang="en-US" sz="1600" dirty="0" smtClean="0"/>
                        <a:t>に</a:t>
                      </a:r>
                      <a:r>
                        <a:rPr kumimoji="1" lang="en-US" altLang="ja-JP" sz="1600" dirty="0" smtClean="0"/>
                        <a:t>13</a:t>
                      </a:r>
                      <a:r>
                        <a:rPr kumimoji="1" lang="ja-JP" altLang="en-US" sz="1600" dirty="0" smtClean="0"/>
                        <a:t>病院を指定）</a:t>
                      </a:r>
                      <a:endParaRPr kumimoji="1" lang="en-US" altLang="ja-JP" sz="1600" dirty="0" smtClean="0"/>
                    </a:p>
                    <a:p>
                      <a:r>
                        <a:rPr kumimoji="1" lang="ja-JP" altLang="en-US" sz="1600" dirty="0" smtClean="0"/>
                        <a:t>　拠点病院数：４病院</a:t>
                      </a:r>
                      <a:endParaRPr kumimoji="1" lang="ja-JP" altLang="en-US" sz="1600" dirty="0"/>
                    </a:p>
                  </a:txBody>
                  <a:tcPr/>
                </a:tc>
                <a:tc>
                  <a:txBody>
                    <a:bodyPr/>
                    <a:lstStyle/>
                    <a:p>
                      <a:endParaRPr kumimoji="1" lang="en-US" altLang="ja-JP" dirty="0" smtClean="0"/>
                    </a:p>
                    <a:p>
                      <a:r>
                        <a:rPr kumimoji="1" lang="ja-JP" altLang="en-US" dirty="0" smtClean="0"/>
                        <a:t>東京都アレルギー疾患医療専門病院</a:t>
                      </a:r>
                      <a:endParaRPr kumimoji="1" lang="en-US" altLang="ja-JP" dirty="0" smtClean="0"/>
                    </a:p>
                    <a:p>
                      <a:endParaRPr kumimoji="1" lang="ja-JP" altLang="en-US" dirty="0"/>
                    </a:p>
                  </a:txBody>
                  <a:tcPr/>
                </a:tc>
                <a:tc>
                  <a:txBody>
                    <a:bodyPr/>
                    <a:lstStyle/>
                    <a:p>
                      <a:r>
                        <a:rPr kumimoji="1" lang="ja-JP" altLang="en-US" sz="1400" dirty="0" smtClean="0"/>
                        <a:t>　　公　募</a:t>
                      </a:r>
                      <a:endParaRPr kumimoji="1" lang="ja-JP" altLang="en-US" sz="1400" dirty="0"/>
                    </a:p>
                  </a:txBody>
                  <a:tcPr/>
                </a:tc>
                <a:extLst>
                  <a:ext uri="{0D108BD9-81ED-4DB2-BD59-A6C34878D82A}">
                    <a16:rowId xmlns:a16="http://schemas.microsoft.com/office/drawing/2014/main" val="4284075754"/>
                  </a:ext>
                </a:extLst>
              </a:tr>
              <a:tr h="516031">
                <a:tc>
                  <a:txBody>
                    <a:bodyPr/>
                    <a:lstStyle/>
                    <a:p>
                      <a:r>
                        <a:rPr kumimoji="1" lang="ja-JP" altLang="en-US" dirty="0" smtClean="0"/>
                        <a:t>神奈川県</a:t>
                      </a:r>
                      <a:endParaRPr kumimoji="1" lang="en-US" altLang="ja-JP" dirty="0" smtClean="0"/>
                    </a:p>
                    <a:p>
                      <a:r>
                        <a:rPr kumimoji="1" lang="ja-JP" altLang="en-US" dirty="0" smtClean="0"/>
                        <a:t>（具体的に検討中）</a:t>
                      </a:r>
                      <a:endParaRPr kumimoji="1" lang="en-US" altLang="ja-JP" dirty="0" smtClean="0"/>
                    </a:p>
                    <a:p>
                      <a:r>
                        <a:rPr kumimoji="1" lang="ja-JP" altLang="en-US" sz="1600" dirty="0" smtClean="0"/>
                        <a:t>　拠点病院数：２病院</a:t>
                      </a:r>
                      <a:endParaRPr kumimoji="1" lang="ja-JP" altLang="en-US" sz="1600" dirty="0"/>
                    </a:p>
                  </a:txBody>
                  <a:tcPr/>
                </a:tc>
                <a:tc>
                  <a:txBody>
                    <a:bodyPr/>
                    <a:lstStyle/>
                    <a:p>
                      <a:endParaRPr kumimoji="1" lang="en-US" altLang="ja-JP" dirty="0" smtClean="0"/>
                    </a:p>
                    <a:p>
                      <a:r>
                        <a:rPr kumimoji="1" lang="ja-JP" altLang="en-US" dirty="0" smtClean="0"/>
                        <a:t>神奈川県アレルギー専門医療機関</a:t>
                      </a:r>
                      <a:endParaRPr kumimoji="1" lang="en-US" altLang="ja-JP" dirty="0" smtClean="0"/>
                    </a:p>
                    <a:p>
                      <a:endParaRPr kumimoji="1" lang="ja-JP" altLang="en-US" dirty="0"/>
                    </a:p>
                  </a:txBody>
                  <a:tcPr/>
                </a:tc>
                <a:tc>
                  <a:txBody>
                    <a:bodyPr/>
                    <a:lstStyle/>
                    <a:p>
                      <a:r>
                        <a:rPr kumimoji="1" lang="ja-JP" altLang="en-US" sz="1400" dirty="0" smtClean="0"/>
                        <a:t>従来制度による指定のかけ直し</a:t>
                      </a:r>
                      <a:endParaRPr kumimoji="1" lang="ja-JP" altLang="en-US" sz="1400" dirty="0"/>
                    </a:p>
                  </a:txBody>
                  <a:tcPr/>
                </a:tc>
                <a:extLst>
                  <a:ext uri="{0D108BD9-81ED-4DB2-BD59-A6C34878D82A}">
                    <a16:rowId xmlns:a16="http://schemas.microsoft.com/office/drawing/2014/main" val="854960200"/>
                  </a:ext>
                </a:extLst>
              </a:tr>
              <a:tr h="516031">
                <a:tc>
                  <a:txBody>
                    <a:bodyPr/>
                    <a:lstStyle/>
                    <a:p>
                      <a:r>
                        <a:rPr kumimoji="1" lang="ja-JP" altLang="en-US" dirty="0" smtClean="0"/>
                        <a:t>千葉県</a:t>
                      </a:r>
                      <a:endParaRPr kumimoji="1" lang="en-US" altLang="ja-JP" dirty="0" smtClean="0"/>
                    </a:p>
                    <a:p>
                      <a:r>
                        <a:rPr kumimoji="1" lang="ja-JP" altLang="en-US" dirty="0" smtClean="0"/>
                        <a:t>（具体的に検討中）</a:t>
                      </a:r>
                      <a:endParaRPr kumimoji="1" lang="en-US" altLang="ja-JP" dirty="0" smtClean="0"/>
                    </a:p>
                    <a:p>
                      <a:r>
                        <a:rPr kumimoji="1" lang="ja-JP" altLang="en-US" sz="1600" dirty="0" smtClean="0"/>
                        <a:t>　拠点病院数：１病院</a:t>
                      </a:r>
                      <a:endParaRPr kumimoji="1" lang="ja-JP" altLang="en-US" sz="1600" dirty="0"/>
                    </a:p>
                  </a:txBody>
                  <a:tcPr/>
                </a:tc>
                <a:tc>
                  <a:txBody>
                    <a:bodyPr/>
                    <a:lstStyle/>
                    <a:p>
                      <a:endParaRPr kumimoji="1" lang="en-US" altLang="ja-JP" dirty="0" smtClean="0"/>
                    </a:p>
                    <a:p>
                      <a:r>
                        <a:rPr kumimoji="1" lang="ja-JP" altLang="en-US" dirty="0" smtClean="0"/>
                        <a:t>千葉県アレルギー疾患地域基幹病院（仮）</a:t>
                      </a:r>
                      <a:endParaRPr kumimoji="1" lang="en-US" altLang="ja-JP" dirty="0" smtClean="0"/>
                    </a:p>
                    <a:p>
                      <a:endParaRPr kumimoji="1" lang="ja-JP" altLang="en-US" dirty="0"/>
                    </a:p>
                  </a:txBody>
                  <a:tcPr/>
                </a:tc>
                <a:tc>
                  <a:txBody>
                    <a:bodyPr/>
                    <a:lstStyle/>
                    <a:p>
                      <a:r>
                        <a:rPr kumimoji="1" lang="ja-JP" altLang="en-US" sz="1400" dirty="0" smtClean="0"/>
                        <a:t>意向調査</a:t>
                      </a:r>
                      <a:endParaRPr kumimoji="1" lang="ja-JP" altLang="en-US" sz="1400" dirty="0"/>
                    </a:p>
                  </a:txBody>
                  <a:tcPr/>
                </a:tc>
                <a:extLst>
                  <a:ext uri="{0D108BD9-81ED-4DB2-BD59-A6C34878D82A}">
                    <a16:rowId xmlns:a16="http://schemas.microsoft.com/office/drawing/2014/main" val="3254122143"/>
                  </a:ext>
                </a:extLst>
              </a:tr>
              <a:tr h="516031">
                <a:tc>
                  <a:txBody>
                    <a:bodyPr/>
                    <a:lstStyle/>
                    <a:p>
                      <a:r>
                        <a:rPr kumimoji="1" lang="ja-JP" altLang="en-US" dirty="0" smtClean="0"/>
                        <a:t>兵庫県</a:t>
                      </a:r>
                      <a:endParaRPr kumimoji="1" lang="en-US" altLang="ja-JP" dirty="0" smtClean="0"/>
                    </a:p>
                    <a:p>
                      <a:r>
                        <a:rPr kumimoji="1" lang="ja-JP" altLang="en-US" dirty="0" smtClean="0"/>
                        <a:t>（具体的に検討中）</a:t>
                      </a:r>
                      <a:endParaRPr kumimoji="1" lang="en-US" altLang="ja-JP" dirty="0" smtClean="0"/>
                    </a:p>
                    <a:p>
                      <a:r>
                        <a:rPr kumimoji="1" lang="ja-JP" altLang="en-US" sz="1600" dirty="0" smtClean="0"/>
                        <a:t>　拠点病院数：４病院</a:t>
                      </a:r>
                      <a:endParaRPr kumimoji="1" lang="ja-JP" altLang="en-US" sz="1600" dirty="0"/>
                    </a:p>
                  </a:txBody>
                  <a:tcPr/>
                </a:tc>
                <a:tc>
                  <a:txBody>
                    <a:bodyPr/>
                    <a:lstStyle/>
                    <a:p>
                      <a:r>
                        <a:rPr kumimoji="1" lang="ja-JP" altLang="en-US" dirty="0" smtClean="0"/>
                        <a:t>兵庫県アレルギー疾患準拠点病院（仮）</a:t>
                      </a:r>
                      <a:endParaRPr kumimoji="1" lang="en-US" altLang="ja-JP" dirty="0" smtClean="0"/>
                    </a:p>
                    <a:p>
                      <a:endParaRPr kumimoji="1" lang="en-US" altLang="ja-JP" dirty="0" smtClean="0"/>
                    </a:p>
                    <a:p>
                      <a:endParaRPr kumimoji="1" lang="ja-JP" altLang="en-US" dirty="0"/>
                    </a:p>
                  </a:txBody>
                  <a:tcPr/>
                </a:tc>
                <a:tc>
                  <a:txBody>
                    <a:bodyPr/>
                    <a:lstStyle/>
                    <a:p>
                      <a:r>
                        <a:rPr kumimoji="1" lang="ja-JP" altLang="en-US" sz="1400" dirty="0" smtClean="0"/>
                        <a:t>　未　定</a:t>
                      </a:r>
                      <a:endParaRPr kumimoji="1" lang="ja-JP" altLang="en-US" sz="1400" dirty="0"/>
                    </a:p>
                  </a:txBody>
                  <a:tcPr/>
                </a:tc>
                <a:extLst>
                  <a:ext uri="{0D108BD9-81ED-4DB2-BD59-A6C34878D82A}">
                    <a16:rowId xmlns:a16="http://schemas.microsoft.com/office/drawing/2014/main" val="233411682"/>
                  </a:ext>
                </a:extLst>
              </a:tr>
            </a:tbl>
          </a:graphicData>
        </a:graphic>
      </p:graphicFrame>
      <p:sp>
        <p:nvSpPr>
          <p:cNvPr id="4" name="正方形/長方形 3"/>
          <p:cNvSpPr/>
          <p:nvPr/>
        </p:nvSpPr>
        <p:spPr>
          <a:xfrm>
            <a:off x="240246" y="608625"/>
            <a:ext cx="8661710" cy="78328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b="1" dirty="0" smtClean="0">
                <a:solidFill>
                  <a:schemeClr val="tx1"/>
                </a:solidFill>
                <a:latin typeface="HGｺﾞｼｯｸM" panose="020B0609000000000000" pitchFamily="49" charset="-128"/>
                <a:ea typeface="HGｺﾞｼｯｸM" panose="020B0609000000000000" pitchFamily="49" charset="-128"/>
              </a:rPr>
              <a:t>下記の都県も「アレルギー連絡協議会」等の意見も踏まえ、独自に拠点病院以外の医療機関を指定又は検討している。（下記の都県には、電話によるヒアリングを実施）</a:t>
            </a: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b="1" dirty="0" smtClean="0">
                <a:solidFill>
                  <a:schemeClr val="tx1"/>
                </a:solidFill>
                <a:latin typeface="HGｺﾞｼｯｸM" panose="020B0609000000000000" pitchFamily="49" charset="-128"/>
                <a:ea typeface="HGｺﾞｼｯｸM" panose="020B0609000000000000" pitchFamily="49" charset="-128"/>
              </a:rPr>
              <a:t>　</a:t>
            </a: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p:txBody>
      </p:sp>
      <p:sp>
        <p:nvSpPr>
          <p:cNvPr id="6" name="タイトル 1"/>
          <p:cNvSpPr txBox="1">
            <a:spLocks/>
          </p:cNvSpPr>
          <p:nvPr/>
        </p:nvSpPr>
        <p:spPr>
          <a:xfrm>
            <a:off x="1" y="0"/>
            <a:ext cx="9144000" cy="521080"/>
          </a:xfrm>
          <a:prstGeom prst="rect">
            <a:avLst/>
          </a:prstGeom>
          <a:solidFill>
            <a:srgbClr val="FFCCFF"/>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smtClean="0">
                <a:solidFill>
                  <a:prstClr val="black"/>
                </a:solidFill>
                <a:latin typeface="ＭＳ Ｐゴシック"/>
              </a:rPr>
              <a:t>他府県における連携協力病院等の導入状況</a:t>
            </a:r>
            <a:endParaRPr lang="ja-JP" altLang="en-US" sz="1800" b="1" dirty="0">
              <a:solidFill>
                <a:prstClr val="black"/>
              </a:solidFill>
              <a:latin typeface="ＭＳ Ｐゴシック"/>
            </a:endParaRPr>
          </a:p>
        </p:txBody>
      </p:sp>
    </p:spTree>
    <p:extLst>
      <p:ext uri="{BB962C8B-B14F-4D97-AF65-F5344CB8AC3E}">
        <p14:creationId xmlns:p14="http://schemas.microsoft.com/office/powerpoint/2010/main" val="1194944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6540487"/>
              </p:ext>
            </p:extLst>
          </p:nvPr>
        </p:nvGraphicFramePr>
        <p:xfrm>
          <a:off x="1" y="658905"/>
          <a:ext cx="8901952" cy="5943600"/>
        </p:xfrm>
        <a:graphic>
          <a:graphicData uri="http://schemas.openxmlformats.org/drawingml/2006/table">
            <a:tbl>
              <a:tblPr firstRow="1" bandRow="1">
                <a:tableStyleId>{5C22544A-7EE6-4342-B048-85BDC9FD1C3A}</a:tableStyleId>
              </a:tblPr>
              <a:tblGrid>
                <a:gridCol w="3157551">
                  <a:extLst>
                    <a:ext uri="{9D8B030D-6E8A-4147-A177-3AD203B41FA5}">
                      <a16:colId xmlns:a16="http://schemas.microsoft.com/office/drawing/2014/main" val="2018538265"/>
                    </a:ext>
                  </a:extLst>
                </a:gridCol>
                <a:gridCol w="5744401">
                  <a:extLst>
                    <a:ext uri="{9D8B030D-6E8A-4147-A177-3AD203B41FA5}">
                      <a16:colId xmlns:a16="http://schemas.microsoft.com/office/drawing/2014/main" val="2306244802"/>
                    </a:ext>
                  </a:extLst>
                </a:gridCol>
              </a:tblGrid>
              <a:tr h="245018">
                <a:tc>
                  <a:txBody>
                    <a:bodyPr/>
                    <a:lstStyle/>
                    <a:p>
                      <a:endParaRPr kumimoji="1" lang="ja-JP" altLang="en-US" dirty="0"/>
                    </a:p>
                  </a:txBody>
                  <a:tcPr/>
                </a:tc>
                <a:tc>
                  <a:txBody>
                    <a:bodyPr/>
                    <a:lstStyle/>
                    <a:p>
                      <a:r>
                        <a:rPr kumimoji="1" lang="ja-JP" altLang="en-US" sz="1600" dirty="0" smtClean="0"/>
                        <a:t>　　　　　　　　　　　役　　　　　　　　　　割</a:t>
                      </a:r>
                      <a:endParaRPr kumimoji="1" lang="ja-JP" altLang="en-US" sz="1600" dirty="0"/>
                    </a:p>
                  </a:txBody>
                  <a:tcPr/>
                </a:tc>
                <a:extLst>
                  <a:ext uri="{0D108BD9-81ED-4DB2-BD59-A6C34878D82A}">
                    <a16:rowId xmlns:a16="http://schemas.microsoft.com/office/drawing/2014/main" val="49081219"/>
                  </a:ext>
                </a:extLst>
              </a:tr>
              <a:tr h="516031">
                <a:tc>
                  <a:txBody>
                    <a:bodyPr/>
                    <a:lstStyle/>
                    <a:p>
                      <a:r>
                        <a:rPr kumimoji="1" lang="ja-JP" altLang="en-US" dirty="0" smtClean="0"/>
                        <a:t>東京都</a:t>
                      </a:r>
                      <a:endParaRPr kumimoji="1" lang="en-US" altLang="ja-JP" dirty="0" smtClean="0"/>
                    </a:p>
                    <a:p>
                      <a:r>
                        <a:rPr kumimoji="1" lang="ja-JP" altLang="en-US" sz="1600" dirty="0" smtClean="0"/>
                        <a:t>（</a:t>
                      </a:r>
                      <a:r>
                        <a:rPr kumimoji="1" lang="en-US" altLang="ja-JP" sz="1600" dirty="0" smtClean="0"/>
                        <a:t>H31.2.27</a:t>
                      </a:r>
                      <a:r>
                        <a:rPr kumimoji="1" lang="ja-JP" altLang="en-US" sz="1600" dirty="0" smtClean="0"/>
                        <a:t>に</a:t>
                      </a:r>
                      <a:r>
                        <a:rPr kumimoji="1" lang="en-US" altLang="ja-JP" sz="1600" dirty="0" smtClean="0"/>
                        <a:t>13</a:t>
                      </a:r>
                      <a:r>
                        <a:rPr kumimoji="1" lang="ja-JP" altLang="en-US" sz="1600" dirty="0" smtClean="0"/>
                        <a:t>病院を指定）</a:t>
                      </a:r>
                      <a:endParaRPr kumimoji="1" lang="ja-JP" altLang="en-US" sz="1600" dirty="0"/>
                    </a:p>
                  </a:txBody>
                  <a:tcPr/>
                </a:tc>
                <a:tc>
                  <a:txBody>
                    <a:bodyPr/>
                    <a:lstStyle/>
                    <a:p>
                      <a:r>
                        <a:rPr kumimoji="1" lang="ja-JP" altLang="en-US" sz="1800" b="0" i="0" u="none" strike="noStrike" kern="1200" baseline="0" dirty="0" smtClean="0">
                          <a:solidFill>
                            <a:schemeClr val="dk1"/>
                          </a:solidFill>
                          <a:latin typeface="+mn-lt"/>
                          <a:ea typeface="+mn-ea"/>
                          <a:cs typeface="+mn-cs"/>
                        </a:rPr>
                        <a:t>・診断が困難な症例や標準的治療では病態が安定化しない重症及び難治性アレルギー疾患患者に対し、専門的な診断、治療及び管理を行う。</a:t>
                      </a:r>
                      <a:endParaRPr kumimoji="1" lang="en-US" altLang="ja-JP" sz="1800" b="0" i="0" u="none" strike="noStrike" kern="1200" baseline="0" dirty="0" smtClean="0">
                        <a:solidFill>
                          <a:schemeClr val="dk1"/>
                        </a:solidFill>
                        <a:latin typeface="+mn-lt"/>
                        <a:ea typeface="+mn-ea"/>
                        <a:cs typeface="+mn-cs"/>
                      </a:endParaRPr>
                    </a:p>
                    <a:p>
                      <a:r>
                        <a:rPr kumimoji="1" lang="ja-JP" altLang="en-US" sz="1800" b="0" i="0" u="none" strike="noStrike" kern="1200" baseline="0" dirty="0" smtClean="0">
                          <a:solidFill>
                            <a:schemeClr val="dk1"/>
                          </a:solidFill>
                          <a:latin typeface="+mn-lt"/>
                          <a:ea typeface="+mn-ea"/>
                          <a:cs typeface="+mn-cs"/>
                        </a:rPr>
                        <a:t>・都や拠点病院が実施する事業への協力</a:t>
                      </a:r>
                      <a:endParaRPr kumimoji="1" lang="en-US" altLang="ja-JP" dirty="0" smtClean="0"/>
                    </a:p>
                    <a:p>
                      <a:endParaRPr kumimoji="1" lang="ja-JP" altLang="en-US" dirty="0"/>
                    </a:p>
                  </a:txBody>
                  <a:tcPr/>
                </a:tc>
                <a:extLst>
                  <a:ext uri="{0D108BD9-81ED-4DB2-BD59-A6C34878D82A}">
                    <a16:rowId xmlns:a16="http://schemas.microsoft.com/office/drawing/2014/main" val="4284075754"/>
                  </a:ext>
                </a:extLst>
              </a:tr>
              <a:tr h="516031">
                <a:tc>
                  <a:txBody>
                    <a:bodyPr/>
                    <a:lstStyle/>
                    <a:p>
                      <a:r>
                        <a:rPr kumimoji="1" lang="ja-JP" altLang="en-US" dirty="0" smtClean="0"/>
                        <a:t>神奈川県</a:t>
                      </a:r>
                      <a:endParaRPr kumimoji="1" lang="en-US" altLang="ja-JP" dirty="0" smtClean="0"/>
                    </a:p>
                    <a:p>
                      <a:r>
                        <a:rPr kumimoji="1" lang="ja-JP" altLang="en-US" dirty="0" smtClean="0"/>
                        <a:t>（具体的に検討中）</a:t>
                      </a:r>
                      <a:endParaRPr kumimoji="1" lang="ja-JP" altLang="en-US" dirty="0"/>
                    </a:p>
                  </a:txBody>
                  <a:tcPr/>
                </a:tc>
                <a:tc>
                  <a:txBody>
                    <a:bodyPr/>
                    <a:lstStyle/>
                    <a:p>
                      <a:r>
                        <a:rPr kumimoji="1" lang="ja-JP" altLang="en-US" dirty="0" smtClean="0"/>
                        <a:t>診療ガイドラインを活用した患者への適切な対応と自己管理手法の指導を行うとともに情報提供等に協力</a:t>
                      </a:r>
                      <a:endParaRPr kumimoji="1" lang="en-US" altLang="ja-JP" dirty="0" smtClean="0"/>
                    </a:p>
                    <a:p>
                      <a:endParaRPr kumimoji="1" lang="ja-JP" altLang="en-US" dirty="0"/>
                    </a:p>
                  </a:txBody>
                  <a:tcPr/>
                </a:tc>
                <a:extLst>
                  <a:ext uri="{0D108BD9-81ED-4DB2-BD59-A6C34878D82A}">
                    <a16:rowId xmlns:a16="http://schemas.microsoft.com/office/drawing/2014/main" val="854960200"/>
                  </a:ext>
                </a:extLst>
              </a:tr>
              <a:tr h="516031">
                <a:tc>
                  <a:txBody>
                    <a:bodyPr/>
                    <a:lstStyle/>
                    <a:p>
                      <a:r>
                        <a:rPr kumimoji="1" lang="ja-JP" altLang="en-US" dirty="0" smtClean="0"/>
                        <a:t>千葉県</a:t>
                      </a:r>
                      <a:endParaRPr kumimoji="1" lang="en-US" altLang="ja-JP" dirty="0" smtClean="0"/>
                    </a:p>
                    <a:p>
                      <a:r>
                        <a:rPr kumimoji="1" lang="ja-JP" altLang="en-US" dirty="0" smtClean="0"/>
                        <a:t>（具体的に検討中）</a:t>
                      </a:r>
                      <a:endParaRPr kumimoji="1" lang="ja-JP" altLang="en-US" dirty="0"/>
                    </a:p>
                  </a:txBody>
                  <a:tcPr/>
                </a:tc>
                <a:tc>
                  <a:txBody>
                    <a:bodyPr/>
                    <a:lstStyle/>
                    <a:p>
                      <a:endParaRPr kumimoji="1" lang="en-US" altLang="ja-JP" dirty="0" smtClean="0"/>
                    </a:p>
                    <a:p>
                      <a:r>
                        <a:rPr kumimoji="1" lang="ja-JP" altLang="en-US" dirty="0" smtClean="0"/>
                        <a:t>・かかりつけ医と連携して定期的な病態の評価、標準的治療では病態が安定しない患者に対する診断、治療・管理</a:t>
                      </a:r>
                      <a:endParaRPr kumimoji="1" lang="en-US" altLang="ja-JP" dirty="0" smtClean="0"/>
                    </a:p>
                    <a:p>
                      <a:r>
                        <a:rPr kumimoji="1" lang="ja-JP" altLang="en-US" dirty="0" smtClean="0"/>
                        <a:t>・拠点病院が実施する事業に参加・協力する</a:t>
                      </a:r>
                      <a:endParaRPr kumimoji="1" lang="en-US" altLang="ja-JP" dirty="0" smtClean="0"/>
                    </a:p>
                    <a:p>
                      <a:r>
                        <a:rPr kumimoji="1" lang="ja-JP" altLang="en-US" dirty="0" smtClean="0"/>
                        <a:t>（例）ネットワーク会議、各種研修会</a:t>
                      </a:r>
                      <a:endParaRPr kumimoji="1" lang="en-US" altLang="ja-JP" dirty="0" smtClean="0"/>
                    </a:p>
                    <a:p>
                      <a:endParaRPr kumimoji="1" lang="ja-JP" altLang="en-US" dirty="0"/>
                    </a:p>
                  </a:txBody>
                  <a:tcPr/>
                </a:tc>
                <a:extLst>
                  <a:ext uri="{0D108BD9-81ED-4DB2-BD59-A6C34878D82A}">
                    <a16:rowId xmlns:a16="http://schemas.microsoft.com/office/drawing/2014/main" val="3254122143"/>
                  </a:ext>
                </a:extLst>
              </a:tr>
              <a:tr h="516031">
                <a:tc>
                  <a:txBody>
                    <a:bodyPr/>
                    <a:lstStyle/>
                    <a:p>
                      <a:r>
                        <a:rPr kumimoji="1" lang="ja-JP" altLang="en-US" dirty="0" smtClean="0"/>
                        <a:t>兵庫県</a:t>
                      </a:r>
                      <a:endParaRPr kumimoji="1" lang="en-US" altLang="ja-JP" dirty="0" smtClean="0"/>
                    </a:p>
                    <a:p>
                      <a:r>
                        <a:rPr kumimoji="1" lang="ja-JP" altLang="en-US" dirty="0" smtClean="0"/>
                        <a:t>（具体的に検討中）</a:t>
                      </a:r>
                      <a:endParaRPr kumimoji="1" lang="ja-JP" altLang="en-US" dirty="0"/>
                    </a:p>
                  </a:txBody>
                  <a:tcPr/>
                </a:tc>
                <a:tc>
                  <a:txBody>
                    <a:bodyPr/>
                    <a:lstStyle/>
                    <a:p>
                      <a:endParaRPr kumimoji="1" lang="en-US" altLang="ja-JP" dirty="0" smtClean="0"/>
                    </a:p>
                    <a:p>
                      <a:r>
                        <a:rPr kumimoji="1" lang="ja-JP" altLang="en-US" dirty="0" smtClean="0"/>
                        <a:t>　　　　　　　　　　　　　　　検討中</a:t>
                      </a:r>
                      <a:endParaRPr kumimoji="1" lang="en-US" altLang="ja-JP" dirty="0" smtClean="0"/>
                    </a:p>
                    <a:p>
                      <a:endParaRPr kumimoji="1" lang="en-US" altLang="ja-JP" dirty="0" smtClean="0"/>
                    </a:p>
                    <a:p>
                      <a:endParaRPr kumimoji="1" lang="en-US" altLang="ja-JP" dirty="0" smtClean="0"/>
                    </a:p>
                    <a:p>
                      <a:endParaRPr kumimoji="1" lang="ja-JP" altLang="en-US" dirty="0"/>
                    </a:p>
                  </a:txBody>
                  <a:tcPr/>
                </a:tc>
                <a:extLst>
                  <a:ext uri="{0D108BD9-81ED-4DB2-BD59-A6C34878D82A}">
                    <a16:rowId xmlns:a16="http://schemas.microsoft.com/office/drawing/2014/main" val="233411682"/>
                  </a:ext>
                </a:extLst>
              </a:tr>
            </a:tbl>
          </a:graphicData>
        </a:graphic>
      </p:graphicFrame>
      <p:sp>
        <p:nvSpPr>
          <p:cNvPr id="5" name="タイトル 1"/>
          <p:cNvSpPr txBox="1">
            <a:spLocks/>
          </p:cNvSpPr>
          <p:nvPr/>
        </p:nvSpPr>
        <p:spPr>
          <a:xfrm>
            <a:off x="1" y="0"/>
            <a:ext cx="9144000" cy="510988"/>
          </a:xfrm>
          <a:prstGeom prst="rect">
            <a:avLst/>
          </a:prstGeom>
          <a:solidFill>
            <a:srgbClr val="FFCCFF"/>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smtClean="0">
                <a:solidFill>
                  <a:prstClr val="black"/>
                </a:solidFill>
                <a:latin typeface="ＭＳ Ｐゴシック"/>
              </a:rPr>
              <a:t>他府県における連携協力病院等の導入状況</a:t>
            </a:r>
            <a:endParaRPr lang="ja-JP" altLang="en-US" sz="1800" b="1" dirty="0">
              <a:solidFill>
                <a:prstClr val="black"/>
              </a:solidFill>
              <a:latin typeface="ＭＳ Ｐゴシック"/>
            </a:endParaRPr>
          </a:p>
        </p:txBody>
      </p:sp>
    </p:spTree>
    <p:extLst>
      <p:ext uri="{BB962C8B-B14F-4D97-AF65-F5344CB8AC3E}">
        <p14:creationId xmlns:p14="http://schemas.microsoft.com/office/powerpoint/2010/main" val="2653410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 y="0"/>
            <a:ext cx="9144000" cy="510988"/>
          </a:xfrm>
          <a:prstGeom prst="rect">
            <a:avLst/>
          </a:prstGeom>
          <a:solidFill>
            <a:srgbClr val="FFCCFF"/>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smtClean="0">
                <a:solidFill>
                  <a:prstClr val="black"/>
                </a:solidFill>
                <a:latin typeface="ＭＳ Ｐゴシック"/>
              </a:rPr>
              <a:t>他府県における連携協力病院等の導入状況</a:t>
            </a:r>
            <a:endParaRPr lang="ja-JP" altLang="en-US" sz="1800" b="1" dirty="0">
              <a:solidFill>
                <a:prstClr val="black"/>
              </a:solidFill>
              <a:latin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1466843032"/>
              </p:ext>
            </p:extLst>
          </p:nvPr>
        </p:nvGraphicFramePr>
        <p:xfrm>
          <a:off x="1" y="658905"/>
          <a:ext cx="8901952" cy="6779111"/>
        </p:xfrm>
        <a:graphic>
          <a:graphicData uri="http://schemas.openxmlformats.org/drawingml/2006/table">
            <a:tbl>
              <a:tblPr firstRow="1" bandRow="1">
                <a:tableStyleId>{5C22544A-7EE6-4342-B048-85BDC9FD1C3A}</a:tableStyleId>
              </a:tblPr>
              <a:tblGrid>
                <a:gridCol w="2971799">
                  <a:extLst>
                    <a:ext uri="{9D8B030D-6E8A-4147-A177-3AD203B41FA5}">
                      <a16:colId xmlns:a16="http://schemas.microsoft.com/office/drawing/2014/main" val="2018538265"/>
                    </a:ext>
                  </a:extLst>
                </a:gridCol>
                <a:gridCol w="5930153">
                  <a:extLst>
                    <a:ext uri="{9D8B030D-6E8A-4147-A177-3AD203B41FA5}">
                      <a16:colId xmlns:a16="http://schemas.microsoft.com/office/drawing/2014/main" val="2306244802"/>
                    </a:ext>
                  </a:extLst>
                </a:gridCol>
              </a:tblGrid>
              <a:tr h="245018">
                <a:tc>
                  <a:txBody>
                    <a:bodyPr/>
                    <a:lstStyle/>
                    <a:p>
                      <a:endParaRPr kumimoji="1" lang="ja-JP" altLang="en-US" dirty="0"/>
                    </a:p>
                  </a:txBody>
                  <a:tcPr/>
                </a:tc>
                <a:tc>
                  <a:txBody>
                    <a:bodyPr/>
                    <a:lstStyle/>
                    <a:p>
                      <a:r>
                        <a:rPr kumimoji="1" lang="ja-JP" altLang="en-US" sz="1600" dirty="0" smtClean="0"/>
                        <a:t>　　　　　　　　　　　　　　選定要件</a:t>
                      </a:r>
                      <a:endParaRPr kumimoji="1" lang="ja-JP" altLang="en-US" sz="1600" dirty="0"/>
                    </a:p>
                  </a:txBody>
                  <a:tcPr/>
                </a:tc>
                <a:extLst>
                  <a:ext uri="{0D108BD9-81ED-4DB2-BD59-A6C34878D82A}">
                    <a16:rowId xmlns:a16="http://schemas.microsoft.com/office/drawing/2014/main" val="49081219"/>
                  </a:ext>
                </a:extLst>
              </a:tr>
              <a:tr h="2511911">
                <a:tc>
                  <a:txBody>
                    <a:bodyPr/>
                    <a:lstStyle/>
                    <a:p>
                      <a:r>
                        <a:rPr kumimoji="1" lang="ja-JP" altLang="en-US" dirty="0" smtClean="0"/>
                        <a:t>東京都</a:t>
                      </a:r>
                      <a:endParaRPr kumimoji="1" lang="en-US" altLang="ja-JP" dirty="0" smtClean="0"/>
                    </a:p>
                    <a:p>
                      <a:r>
                        <a:rPr kumimoji="1" lang="ja-JP" altLang="en-US" sz="1600" dirty="0" smtClean="0"/>
                        <a:t>（</a:t>
                      </a:r>
                      <a:r>
                        <a:rPr kumimoji="1" lang="en-US" altLang="ja-JP" sz="1600" dirty="0" smtClean="0"/>
                        <a:t>H31.2.27</a:t>
                      </a:r>
                      <a:r>
                        <a:rPr kumimoji="1" lang="ja-JP" altLang="en-US" sz="1600" dirty="0" smtClean="0"/>
                        <a:t>に</a:t>
                      </a:r>
                      <a:r>
                        <a:rPr kumimoji="1" lang="en-US" altLang="ja-JP" sz="1600" dirty="0" smtClean="0"/>
                        <a:t>13</a:t>
                      </a:r>
                      <a:r>
                        <a:rPr kumimoji="1" lang="ja-JP" altLang="en-US" sz="1600" dirty="0" smtClean="0"/>
                        <a:t>病院を指定）</a:t>
                      </a:r>
                      <a:endParaRPr kumimoji="1" lang="ja-JP" altLang="en-US" sz="1600" dirty="0"/>
                    </a:p>
                  </a:txBody>
                  <a:tcPr/>
                </a:tc>
                <a:tc>
                  <a:txBody>
                    <a:bodyPr/>
                    <a:lstStyle/>
                    <a:p>
                      <a:r>
                        <a:rPr kumimoji="1" lang="ja-JP" altLang="en-US" sz="1400" dirty="0" smtClean="0"/>
                        <a:t>日本アレルギー学会からアレルギー専門医教育研修施設から以下の条件を満たす病院を選定。</a:t>
                      </a:r>
                      <a:endParaRPr kumimoji="1" lang="en-US" altLang="ja-JP" sz="1400" dirty="0" smtClean="0"/>
                    </a:p>
                    <a:p>
                      <a:r>
                        <a:rPr kumimoji="1" lang="ja-JP" altLang="en-US" sz="1400" dirty="0" smtClean="0"/>
                        <a:t>　①アレルギー疾患に係る専門治療等の提供</a:t>
                      </a:r>
                    </a:p>
                    <a:p>
                      <a:r>
                        <a:rPr kumimoji="1" lang="ja-JP" altLang="en-US" sz="1400" dirty="0" smtClean="0"/>
                        <a:t>　② アレルギー疾患に係る専門的な知識及び技能等を有する医師等の配置</a:t>
                      </a:r>
                    </a:p>
                    <a:p>
                      <a:r>
                        <a:rPr kumimoji="1" lang="ja-JP" altLang="en-US" sz="1400" dirty="0" smtClean="0"/>
                        <a:t>　③ アレルギー疾患に係る患者指導を行う看護師等の配置</a:t>
                      </a:r>
                    </a:p>
                    <a:p>
                      <a:r>
                        <a:rPr kumimoji="1" lang="ja-JP" altLang="en-US" sz="1400" dirty="0" smtClean="0"/>
                        <a:t>　以下に掲げる体制を院内において有すること。</a:t>
                      </a:r>
                    </a:p>
                    <a:p>
                      <a:r>
                        <a:rPr kumimoji="1" lang="ja-JP" altLang="en-US" sz="1400" dirty="0" smtClean="0"/>
                        <a:t>　（ア）アレルギー疾患に関する患者指導を行うことができる看護師の配置</a:t>
                      </a:r>
                    </a:p>
                    <a:p>
                      <a:r>
                        <a:rPr kumimoji="1" lang="ja-JP" altLang="en-US" sz="1400" dirty="0" smtClean="0"/>
                        <a:t>　（イ）必要に応じ、看護師、薬剤師及び管理栄養士が連携して、アレルギー</a:t>
                      </a:r>
                      <a:endParaRPr kumimoji="1" lang="en-US" altLang="ja-JP" sz="1400" dirty="0" smtClean="0"/>
                    </a:p>
                    <a:p>
                      <a:r>
                        <a:rPr kumimoji="1" lang="ja-JP" altLang="en-US" sz="1400" dirty="0" smtClean="0"/>
                        <a:t>　　疾患に関する患者指導を行うことができること。</a:t>
                      </a:r>
                      <a:endParaRPr kumimoji="1" lang="en-US" altLang="ja-JP" sz="1400" dirty="0" smtClean="0"/>
                    </a:p>
                    <a:p>
                      <a:r>
                        <a:rPr kumimoji="1" lang="ja-JP" altLang="en-US" sz="1400" dirty="0" smtClean="0"/>
                        <a:t>　④診療機能等に関する情報提供及び啓発　　　　　　　　　　　　　　　　　　　　　　　　　　　　　　　　　　　　　　　</a:t>
                      </a:r>
                      <a:endParaRPr kumimoji="1" lang="en-US" altLang="ja-JP" sz="1400" dirty="0" smtClean="0"/>
                    </a:p>
                    <a:p>
                      <a:endParaRPr kumimoji="1" lang="ja-JP" altLang="en-US" sz="1400" dirty="0"/>
                    </a:p>
                  </a:txBody>
                  <a:tcPr/>
                </a:tc>
                <a:extLst>
                  <a:ext uri="{0D108BD9-81ED-4DB2-BD59-A6C34878D82A}">
                    <a16:rowId xmlns:a16="http://schemas.microsoft.com/office/drawing/2014/main" val="4284075754"/>
                  </a:ext>
                </a:extLst>
              </a:tr>
              <a:tr h="516031">
                <a:tc>
                  <a:txBody>
                    <a:bodyPr/>
                    <a:lstStyle/>
                    <a:p>
                      <a:r>
                        <a:rPr kumimoji="1" lang="ja-JP" altLang="en-US" dirty="0" smtClean="0"/>
                        <a:t>神奈川県</a:t>
                      </a:r>
                      <a:endParaRPr kumimoji="1" lang="en-US" altLang="ja-JP" dirty="0" smtClean="0"/>
                    </a:p>
                    <a:p>
                      <a:r>
                        <a:rPr kumimoji="1" lang="ja-JP" altLang="en-US" dirty="0" smtClean="0"/>
                        <a:t>（具体的に検討中）</a:t>
                      </a:r>
                      <a:endParaRPr kumimoji="1" lang="ja-JP" altLang="en-US" dirty="0"/>
                    </a:p>
                  </a:txBody>
                  <a:tcPr/>
                </a:tc>
                <a:tc>
                  <a:txBody>
                    <a:bodyPr/>
                    <a:lstStyle/>
                    <a:p>
                      <a:r>
                        <a:rPr kumimoji="1" lang="ja-JP" altLang="en-US" sz="1400" dirty="0" smtClean="0"/>
                        <a:t>日本アレルギー学会からアレルギー専門医教育研修施設又は大学病院</a:t>
                      </a:r>
                    </a:p>
                    <a:p>
                      <a:r>
                        <a:rPr kumimoji="1" lang="ja-JP" altLang="en-US" sz="1400" dirty="0" smtClean="0"/>
                        <a:t>上記に該当する施設がない場合は、</a:t>
                      </a:r>
                      <a:endParaRPr kumimoji="1" lang="en-US" altLang="ja-JP" sz="1400" dirty="0" smtClean="0"/>
                    </a:p>
                    <a:p>
                      <a:r>
                        <a:rPr kumimoji="1" lang="ja-JP" altLang="en-US" sz="1400" dirty="0" smtClean="0"/>
                        <a:t>　・日本呼吸器学会認定施設等及び日本呼吸器内視鏡学会認定施設等</a:t>
                      </a:r>
                      <a:endParaRPr kumimoji="1" lang="en-US" altLang="ja-JP" sz="1400" dirty="0" smtClean="0"/>
                    </a:p>
                    <a:p>
                      <a:r>
                        <a:rPr kumimoji="1" lang="ja-JP" altLang="en-US" sz="1400" dirty="0" smtClean="0"/>
                        <a:t>　・日本小児科学会認定小児科専門医研修施設</a:t>
                      </a:r>
                      <a:endParaRPr kumimoji="1" lang="en-US" altLang="ja-JP" sz="1400" dirty="0" smtClean="0"/>
                    </a:p>
                    <a:p>
                      <a:r>
                        <a:rPr kumimoji="1" lang="ja-JP" altLang="en-US" sz="1400" dirty="0" smtClean="0"/>
                        <a:t>　・県アレルギー協議会が専門的医療機関の役割を担うことが可能と特に認</a:t>
                      </a:r>
                      <a:endParaRPr kumimoji="1" lang="en-US" altLang="ja-JP" sz="1400" dirty="0" smtClean="0"/>
                    </a:p>
                    <a:p>
                      <a:r>
                        <a:rPr kumimoji="1" lang="ja-JP" altLang="en-US" sz="1400" dirty="0" smtClean="0"/>
                        <a:t>　　</a:t>
                      </a:r>
                      <a:r>
                        <a:rPr kumimoji="1" lang="ja-JP" altLang="en-US" sz="1400" dirty="0" err="1" smtClean="0"/>
                        <a:t>めた</a:t>
                      </a:r>
                      <a:r>
                        <a:rPr kumimoji="1" lang="ja-JP" altLang="en-US" sz="1400" dirty="0" smtClean="0"/>
                        <a:t>医療機関　</a:t>
                      </a:r>
                      <a:endParaRPr kumimoji="1" lang="en-US" altLang="ja-JP" sz="1400" dirty="0" smtClean="0"/>
                    </a:p>
                    <a:p>
                      <a:endParaRPr kumimoji="1" lang="ja-JP" altLang="en-US" sz="1400" dirty="0"/>
                    </a:p>
                  </a:txBody>
                  <a:tcPr/>
                </a:tc>
                <a:extLst>
                  <a:ext uri="{0D108BD9-81ED-4DB2-BD59-A6C34878D82A}">
                    <a16:rowId xmlns:a16="http://schemas.microsoft.com/office/drawing/2014/main" val="854960200"/>
                  </a:ext>
                </a:extLst>
              </a:tr>
              <a:tr h="516031">
                <a:tc>
                  <a:txBody>
                    <a:bodyPr/>
                    <a:lstStyle/>
                    <a:p>
                      <a:r>
                        <a:rPr kumimoji="1" lang="ja-JP" altLang="en-US" dirty="0" smtClean="0"/>
                        <a:t>千葉県</a:t>
                      </a:r>
                      <a:endParaRPr kumimoji="1" lang="en-US" altLang="ja-JP" dirty="0" smtClean="0"/>
                    </a:p>
                    <a:p>
                      <a:r>
                        <a:rPr kumimoji="1" lang="ja-JP" altLang="en-US" dirty="0" smtClean="0"/>
                        <a:t>（具体的に検討中）</a:t>
                      </a:r>
                      <a:endParaRPr kumimoji="1" lang="ja-JP" altLang="en-US" dirty="0"/>
                    </a:p>
                  </a:txBody>
                  <a:tcPr/>
                </a:tc>
                <a:tc>
                  <a:txBody>
                    <a:bodyPr/>
                    <a:lstStyle/>
                    <a:p>
                      <a:r>
                        <a:rPr kumimoji="1" lang="ja-JP" altLang="en-US" sz="1400" dirty="0" smtClean="0"/>
                        <a:t>・基幹病院としての役割を担う意思のある病院</a:t>
                      </a:r>
                      <a:endParaRPr kumimoji="1" lang="en-US" altLang="ja-JP" sz="1400" dirty="0" smtClean="0"/>
                    </a:p>
                    <a:p>
                      <a:r>
                        <a:rPr kumimoji="1" lang="ja-JP" altLang="en-US" sz="1400" dirty="0" smtClean="0"/>
                        <a:t>・複数の診療科が連携した横断的な診療等が可能</a:t>
                      </a:r>
                      <a:endParaRPr kumimoji="1" lang="en-US" altLang="ja-JP" sz="1400" dirty="0" smtClean="0"/>
                    </a:p>
                    <a:p>
                      <a:r>
                        <a:rPr kumimoji="1" lang="ja-JP" altLang="en-US" sz="1400" dirty="0" smtClean="0"/>
                        <a:t>・アレルギー専門医が在籍している。</a:t>
                      </a:r>
                      <a:endParaRPr kumimoji="1" lang="en-US" altLang="ja-JP" sz="1400" dirty="0" smtClean="0"/>
                    </a:p>
                    <a:p>
                      <a:r>
                        <a:rPr kumimoji="1" lang="ja-JP" altLang="en-US" sz="1400" dirty="0" smtClean="0"/>
                        <a:t>・経口食物負荷試験実施施設であることが望ましい。</a:t>
                      </a:r>
                      <a:endParaRPr kumimoji="1" lang="en-US" altLang="ja-JP" sz="1400" dirty="0" smtClean="0"/>
                    </a:p>
                    <a:p>
                      <a:r>
                        <a:rPr kumimoji="1" lang="ja-JP" altLang="en-US" sz="1400" dirty="0" smtClean="0"/>
                        <a:t>・</a:t>
                      </a:r>
                      <a:r>
                        <a:rPr kumimoji="1" lang="en-US" altLang="ja-JP" sz="1400" dirty="0" smtClean="0"/>
                        <a:t>PAE</a:t>
                      </a:r>
                      <a:r>
                        <a:rPr kumimoji="1" lang="ja-JP" altLang="en-US" sz="1400" dirty="0" smtClean="0"/>
                        <a:t>が在籍していることが望ましい。</a:t>
                      </a:r>
                      <a:endParaRPr kumimoji="1" lang="en-US" altLang="ja-JP" sz="1400" dirty="0" smtClean="0"/>
                    </a:p>
                  </a:txBody>
                  <a:tcPr/>
                </a:tc>
                <a:extLst>
                  <a:ext uri="{0D108BD9-81ED-4DB2-BD59-A6C34878D82A}">
                    <a16:rowId xmlns:a16="http://schemas.microsoft.com/office/drawing/2014/main" val="3254122143"/>
                  </a:ext>
                </a:extLst>
              </a:tr>
              <a:tr h="516031">
                <a:tc>
                  <a:txBody>
                    <a:bodyPr/>
                    <a:lstStyle/>
                    <a:p>
                      <a:r>
                        <a:rPr kumimoji="1" lang="ja-JP" altLang="en-US" dirty="0" smtClean="0"/>
                        <a:t>兵庫県</a:t>
                      </a:r>
                      <a:endParaRPr kumimoji="1" lang="en-US" altLang="ja-JP" dirty="0" smtClean="0"/>
                    </a:p>
                    <a:p>
                      <a:r>
                        <a:rPr kumimoji="1" lang="ja-JP" altLang="en-US" dirty="0" smtClean="0"/>
                        <a:t>（具体的に検討中）</a:t>
                      </a:r>
                      <a:endParaRPr kumimoji="1" lang="ja-JP" altLang="en-US" dirty="0"/>
                    </a:p>
                  </a:txBody>
                  <a:tcPr/>
                </a:tc>
                <a:tc>
                  <a:txBody>
                    <a:bodyPr/>
                    <a:lstStyle/>
                    <a:p>
                      <a:endParaRPr kumimoji="1" lang="en-US" altLang="ja-JP" sz="1400" dirty="0" smtClean="0"/>
                    </a:p>
                    <a:p>
                      <a:r>
                        <a:rPr kumimoji="1" lang="ja-JP" altLang="en-US" sz="1400" dirty="0" smtClean="0"/>
                        <a:t>　　　　　　　　　　　　　　　検討中</a:t>
                      </a:r>
                      <a:endParaRPr kumimoji="1" lang="en-US" altLang="ja-JP" sz="1400" dirty="0" smtClean="0"/>
                    </a:p>
                    <a:p>
                      <a:endParaRPr kumimoji="1" lang="en-US" altLang="ja-JP" sz="1400" dirty="0" smtClean="0"/>
                    </a:p>
                    <a:p>
                      <a:endParaRPr kumimoji="1" lang="en-US" altLang="ja-JP" sz="1400" dirty="0" smtClean="0"/>
                    </a:p>
                    <a:p>
                      <a:endParaRPr kumimoji="1" lang="ja-JP" altLang="en-US" sz="1400" dirty="0"/>
                    </a:p>
                  </a:txBody>
                  <a:tcPr/>
                </a:tc>
                <a:extLst>
                  <a:ext uri="{0D108BD9-81ED-4DB2-BD59-A6C34878D82A}">
                    <a16:rowId xmlns:a16="http://schemas.microsoft.com/office/drawing/2014/main" val="233411682"/>
                  </a:ext>
                </a:extLst>
              </a:tr>
            </a:tbl>
          </a:graphicData>
        </a:graphic>
      </p:graphicFrame>
    </p:spTree>
    <p:extLst>
      <p:ext uri="{BB962C8B-B14F-4D97-AF65-F5344CB8AC3E}">
        <p14:creationId xmlns:p14="http://schemas.microsoft.com/office/powerpoint/2010/main" val="2291175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0"/>
            <a:ext cx="9143999"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00" b="1" dirty="0" smtClean="0">
                <a:solidFill>
                  <a:srgbClr val="FF0000"/>
                </a:solidFill>
                <a:latin typeface="ＭＳ Ｐゴシック" charset="-128"/>
              </a:rPr>
              <a:t>　　大阪府アレルギー疾患医療疾患連携協力病院（仮称）の整備について</a:t>
            </a:r>
            <a:r>
              <a:rPr lang="ja-JP" altLang="en-US" sz="1800" b="1" dirty="0" smtClean="0">
                <a:solidFill>
                  <a:srgbClr val="FF0000"/>
                </a:solidFill>
                <a:latin typeface="ＭＳ Ｐゴシック" charset="-128"/>
              </a:rPr>
              <a:t>　</a:t>
            </a:r>
            <a:r>
              <a:rPr lang="ja-JP" altLang="en-US" sz="1800" b="1" dirty="0" smtClean="0">
                <a:solidFill>
                  <a:prstClr val="black"/>
                </a:solidFill>
                <a:latin typeface="ＭＳ Ｐゴシック" charset="-128"/>
              </a:rPr>
              <a:t>　</a:t>
            </a:r>
            <a:r>
              <a:rPr lang="ja-JP" altLang="en-US" sz="2800" b="1" dirty="0" smtClean="0">
                <a:solidFill>
                  <a:prstClr val="black"/>
                </a:solidFill>
                <a:latin typeface="ＭＳ Ｐゴシック" charset="-128"/>
              </a:rPr>
              <a:t>　　　　　　　　</a:t>
            </a:r>
          </a:p>
        </p:txBody>
      </p:sp>
      <p:graphicFrame>
        <p:nvGraphicFramePr>
          <p:cNvPr id="3" name="表 2"/>
          <p:cNvGraphicFramePr>
            <a:graphicFrameLocks noGrp="1"/>
          </p:cNvGraphicFramePr>
          <p:nvPr>
            <p:extLst>
              <p:ext uri="{D42A27DB-BD31-4B8C-83A1-F6EECF244321}">
                <p14:modId xmlns:p14="http://schemas.microsoft.com/office/powerpoint/2010/main" val="3091228409"/>
              </p:ext>
            </p:extLst>
          </p:nvPr>
        </p:nvGraphicFramePr>
        <p:xfrm>
          <a:off x="0" y="561703"/>
          <a:ext cx="9144000" cy="6744788"/>
        </p:xfrm>
        <a:graphic>
          <a:graphicData uri="http://schemas.openxmlformats.org/drawingml/2006/table">
            <a:tbl>
              <a:tblPr firstRow="1" bandRow="1">
                <a:tableStyleId>{5C22544A-7EE6-4342-B048-85BDC9FD1C3A}</a:tableStyleId>
              </a:tblPr>
              <a:tblGrid>
                <a:gridCol w="1345474">
                  <a:extLst>
                    <a:ext uri="{9D8B030D-6E8A-4147-A177-3AD203B41FA5}">
                      <a16:colId xmlns:a16="http://schemas.microsoft.com/office/drawing/2014/main" val="20000"/>
                    </a:ext>
                  </a:extLst>
                </a:gridCol>
                <a:gridCol w="3722915">
                  <a:extLst>
                    <a:ext uri="{9D8B030D-6E8A-4147-A177-3AD203B41FA5}">
                      <a16:colId xmlns:a16="http://schemas.microsoft.com/office/drawing/2014/main" val="20001"/>
                    </a:ext>
                  </a:extLst>
                </a:gridCol>
                <a:gridCol w="4075611">
                  <a:extLst>
                    <a:ext uri="{9D8B030D-6E8A-4147-A177-3AD203B41FA5}">
                      <a16:colId xmlns:a16="http://schemas.microsoft.com/office/drawing/2014/main" val="20002"/>
                    </a:ext>
                  </a:extLst>
                </a:gridCol>
              </a:tblGrid>
              <a:tr h="653143">
                <a:tc>
                  <a:txBody>
                    <a:bodyPr/>
                    <a:lstStyle/>
                    <a:p>
                      <a:endParaRPr kumimoji="1" lang="ja-JP" altLang="en-US" dirty="0"/>
                    </a:p>
                  </a:txBody>
                  <a:tcPr/>
                </a:tc>
                <a:tc>
                  <a:txBody>
                    <a:bodyPr/>
                    <a:lstStyle/>
                    <a:p>
                      <a:pPr algn="ctr"/>
                      <a:r>
                        <a:rPr kumimoji="1" lang="ja-JP" altLang="en-US" sz="1800" smtClean="0"/>
                        <a:t>拠点病院</a:t>
                      </a:r>
                      <a:endParaRPr kumimoji="1" lang="ja-JP" altLang="en-US" sz="1800" dirty="0"/>
                    </a:p>
                  </a:txBody>
                  <a:tcPr/>
                </a:tc>
                <a:tc>
                  <a:txBody>
                    <a:bodyPr/>
                    <a:lstStyle/>
                    <a:p>
                      <a:pPr algn="ctr"/>
                      <a:r>
                        <a:rPr kumimoji="1" lang="ja-JP" altLang="en-US" dirty="0" smtClean="0"/>
                        <a:t>連携協力病院（案）</a:t>
                      </a:r>
                      <a:endParaRPr kumimoji="1" lang="en-US" altLang="ja-JP" dirty="0" smtClean="0"/>
                    </a:p>
                    <a:p>
                      <a:endParaRPr kumimoji="1" lang="ja-JP" altLang="en-US" dirty="0"/>
                    </a:p>
                  </a:txBody>
                  <a:tcPr/>
                </a:tc>
                <a:extLst>
                  <a:ext uri="{0D108BD9-81ED-4DB2-BD59-A6C34878D82A}">
                    <a16:rowId xmlns:a16="http://schemas.microsoft.com/office/drawing/2014/main" val="10000"/>
                  </a:ext>
                </a:extLst>
              </a:tr>
              <a:tr h="2830380">
                <a:tc>
                  <a:txBody>
                    <a:bodyPr/>
                    <a:lstStyle/>
                    <a:p>
                      <a:pPr algn="ctr"/>
                      <a:r>
                        <a:rPr kumimoji="1" lang="ja-JP" altLang="en-US" dirty="0" smtClean="0"/>
                        <a:t>主な</a:t>
                      </a:r>
                      <a:endParaRPr kumimoji="1" lang="en-US" altLang="ja-JP" dirty="0" smtClean="0"/>
                    </a:p>
                    <a:p>
                      <a:pPr algn="ctr"/>
                      <a:r>
                        <a:rPr kumimoji="1" lang="ja-JP" altLang="en-US" dirty="0" smtClean="0"/>
                        <a:t>選定要件</a:t>
                      </a:r>
                      <a:endParaRPr kumimoji="1" lang="ja-JP" altLang="en-US" dirty="0"/>
                    </a:p>
                  </a:txBody>
                  <a:tcPr/>
                </a:tc>
                <a:tc>
                  <a:txBody>
                    <a:bodyPr/>
                    <a:lstStyle/>
                    <a:p>
                      <a:r>
                        <a:rPr lang="ja-JP" altLang="en-US" sz="1500" dirty="0" smtClean="0"/>
                        <a:t>　アレルギー疾患の診療経験が豊富な知識と技能を有する医師を常勤で配置し、診断が困難な症例や標準的治療では病態が安定化しない重症及び難治性アレルギー疾患患者に対し、関係する複数の診療科が連携して診断、治療、管理を行う体制が整っていること　などの他、情報提供、研究、人材育成</a:t>
                      </a:r>
                      <a:r>
                        <a:rPr kumimoji="1" lang="ja-JP" altLang="en-US" sz="1500" dirty="0" smtClean="0"/>
                        <a:t>などの事業を大阪府とともに実施することが可能な施設</a:t>
                      </a:r>
                      <a:endParaRPr kumimoji="1" lang="ja-JP" alt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・日本アレルギー学会専門医教育認定施設に認定されていること。</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・各診療領域におけるアレルギー疾患の診療経験が豊富な知識と技能を有する医師の配置（常勤・非常勤問わず）ができる。</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・１診療科において診断が困難な症例や標準的治療では病態が安定化しない重症及び難治性アレルギー疾患患者に対し、診断、治療、管理を行う体制が整っていること　</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・府や拠点病院が実施する事業への協力に同意すること</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（学会認定施設の要件）</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・疾患の症例（外来を含む）が年間</a:t>
                      </a:r>
                      <a:r>
                        <a:rPr lang="en-US" altLang="ja-JP" sz="1200" dirty="0" smtClean="0"/>
                        <a:t>100</a:t>
                      </a:r>
                      <a:r>
                        <a:rPr lang="ja-JP" altLang="en-US" sz="1200" dirty="0" smtClean="0"/>
                        <a:t>例以上 </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・指導医１名以上又は専門医２名以上（非常勤 １名を含む</a:t>
                      </a:r>
                      <a:r>
                        <a:rPr lang="en-US" altLang="ja-JP" sz="1200" dirty="0" smtClean="0"/>
                        <a:t>)</a:t>
                      </a:r>
                      <a:r>
                        <a:rPr lang="ja-JP" altLang="en-US" sz="1200" dirty="0" smtClean="0"/>
                        <a:t>が勤務。 </a:t>
                      </a:r>
                      <a:endParaRPr kumimoji="1" lang="ja-JP" altLang="en-US" sz="1200" dirty="0"/>
                    </a:p>
                  </a:txBody>
                  <a:tcPr/>
                </a:tc>
                <a:extLst>
                  <a:ext uri="{0D108BD9-81ED-4DB2-BD59-A6C34878D82A}">
                    <a16:rowId xmlns:a16="http://schemas.microsoft.com/office/drawing/2014/main" val="10001"/>
                  </a:ext>
                </a:extLst>
              </a:tr>
              <a:tr h="426720">
                <a:tc>
                  <a:txBody>
                    <a:bodyPr/>
                    <a:lstStyle/>
                    <a:p>
                      <a:pPr algn="ctr"/>
                      <a:r>
                        <a:rPr kumimoji="1" lang="ja-JP" altLang="en-US" dirty="0" smtClean="0"/>
                        <a:t>選定方法</a:t>
                      </a:r>
                      <a:endParaRPr kumimoji="1" lang="ja-JP" altLang="en-US" dirty="0"/>
                    </a:p>
                  </a:txBody>
                  <a:tcPr/>
                </a:tc>
                <a:tc>
                  <a:txBody>
                    <a:bodyPr/>
                    <a:lstStyle/>
                    <a:p>
                      <a:pPr algn="ctr"/>
                      <a:r>
                        <a:rPr kumimoji="1" lang="ja-JP" altLang="en-US" sz="1600" dirty="0" smtClean="0"/>
                        <a:t>公募</a:t>
                      </a:r>
                      <a:endParaRPr kumimoji="1" lang="ja-JP" altLang="en-US" sz="1600" dirty="0"/>
                    </a:p>
                  </a:txBody>
                  <a:tcPr/>
                </a:tc>
                <a:tc>
                  <a:txBody>
                    <a:bodyPr/>
                    <a:lstStyle/>
                    <a:p>
                      <a:pPr algn="ctr"/>
                      <a:r>
                        <a:rPr kumimoji="1" lang="ja-JP" altLang="en-US" sz="1600" dirty="0" smtClean="0"/>
                        <a:t>公募</a:t>
                      </a:r>
                      <a:endParaRPr kumimoji="1" lang="ja-JP" altLang="en-US" sz="1600" dirty="0"/>
                    </a:p>
                  </a:txBody>
                  <a:tcPr/>
                </a:tc>
                <a:extLst>
                  <a:ext uri="{0D108BD9-81ED-4DB2-BD59-A6C34878D82A}">
                    <a16:rowId xmlns:a16="http://schemas.microsoft.com/office/drawing/2014/main" val="10002"/>
                  </a:ext>
                </a:extLst>
              </a:tr>
              <a:tr h="457200">
                <a:tc>
                  <a:txBody>
                    <a:bodyPr/>
                    <a:lstStyle/>
                    <a:p>
                      <a:pPr algn="ctr"/>
                      <a:r>
                        <a:rPr kumimoji="1" lang="ja-JP" altLang="en-US" dirty="0" smtClean="0"/>
                        <a:t>選定数</a:t>
                      </a:r>
                      <a:endParaRPr kumimoji="1" lang="ja-JP" altLang="en-US" dirty="0"/>
                    </a:p>
                  </a:txBody>
                  <a:tcPr/>
                </a:tc>
                <a:tc>
                  <a:txBody>
                    <a:bodyPr/>
                    <a:lstStyle/>
                    <a:p>
                      <a:pPr algn="ctr"/>
                      <a:r>
                        <a:rPr kumimoji="1" lang="ja-JP" altLang="en-US" sz="1600" dirty="0" smtClean="0"/>
                        <a:t>４病院</a:t>
                      </a:r>
                      <a:endParaRPr kumimoji="1" lang="ja-JP" altLang="en-US" sz="1600" dirty="0"/>
                    </a:p>
                  </a:txBody>
                  <a:tcPr/>
                </a:tc>
                <a:tc>
                  <a:txBody>
                    <a:bodyPr/>
                    <a:lstStyle/>
                    <a:p>
                      <a:pPr algn="ctr"/>
                      <a:r>
                        <a:rPr kumimoji="1" lang="ja-JP" altLang="en-US" sz="1600" dirty="0" smtClean="0"/>
                        <a:t>概ね２次医療圏域に２～３か所程度</a:t>
                      </a:r>
                      <a:endParaRPr kumimoji="1" lang="ja-JP" altLang="en-US" sz="1600" dirty="0"/>
                    </a:p>
                  </a:txBody>
                  <a:tcPr/>
                </a:tc>
                <a:extLst>
                  <a:ext uri="{0D108BD9-81ED-4DB2-BD59-A6C34878D82A}">
                    <a16:rowId xmlns:a16="http://schemas.microsoft.com/office/drawing/2014/main" val="10003"/>
                  </a:ext>
                </a:extLst>
              </a:tr>
              <a:tr h="2037805">
                <a:tc>
                  <a:txBody>
                    <a:bodyPr/>
                    <a:lstStyle/>
                    <a:p>
                      <a:pPr algn="ctr"/>
                      <a:r>
                        <a:rPr kumimoji="1" lang="ja-JP" altLang="en-US" dirty="0" smtClean="0"/>
                        <a:t>役　割</a:t>
                      </a:r>
                      <a:endParaRPr kumimoji="1" lang="ja-JP" altLang="en-US" dirty="0"/>
                    </a:p>
                  </a:txBody>
                  <a:tcPr/>
                </a:tc>
                <a:tc>
                  <a:txBody>
                    <a:bodyPr/>
                    <a:lstStyle/>
                    <a:p>
                      <a:pPr>
                        <a:defRPr/>
                      </a:pPr>
                      <a:r>
                        <a:rPr kumimoji="1" lang="ja-JP" altLang="en-US" sz="1500" dirty="0" smtClean="0"/>
                        <a:t>・府のアレルギー疾患の中心的役割を担い、以下の事業を府と協力して実施</a:t>
                      </a:r>
                      <a:endParaRPr kumimoji="1" lang="en-US" altLang="ja-JP" sz="1500" dirty="0" smtClean="0"/>
                    </a:p>
                    <a:p>
                      <a:pPr>
                        <a:defRPr/>
                      </a:pPr>
                      <a:r>
                        <a:rPr lang="ja-JP" altLang="en-US" sz="1500" b="1" dirty="0" smtClean="0">
                          <a:latin typeface="HGPｺﾞｼｯｸM" panose="020B0600000000000000" pitchFamily="50" charset="-128"/>
                          <a:ea typeface="HGPｺﾞｼｯｸM" panose="020B0600000000000000" pitchFamily="50" charset="-128"/>
                        </a:rPr>
                        <a:t>　</a:t>
                      </a:r>
                      <a:r>
                        <a:rPr lang="ja-JP" altLang="en-US" sz="1500" dirty="0" smtClean="0">
                          <a:latin typeface="+mn-ea"/>
                          <a:ea typeface="+mn-ea"/>
                        </a:rPr>
                        <a:t>①重症や難治性アレルギー疾患の診</a:t>
                      </a:r>
                      <a:endParaRPr lang="en-US" altLang="ja-JP" sz="1500" dirty="0" smtClean="0">
                        <a:latin typeface="+mn-ea"/>
                        <a:ea typeface="+mn-ea"/>
                      </a:endParaRPr>
                    </a:p>
                    <a:p>
                      <a:pPr>
                        <a:defRPr/>
                      </a:pPr>
                      <a:r>
                        <a:rPr lang="ja-JP" altLang="en-US" sz="1500" dirty="0" smtClean="0">
                          <a:latin typeface="+mn-ea"/>
                          <a:ea typeface="+mn-ea"/>
                        </a:rPr>
                        <a:t>　　断・治療・管理</a:t>
                      </a:r>
                      <a:endParaRPr lang="en-US" altLang="ja-JP" sz="1500" dirty="0" smtClean="0">
                        <a:latin typeface="+mn-ea"/>
                        <a:ea typeface="+mn-ea"/>
                      </a:endParaRPr>
                    </a:p>
                    <a:p>
                      <a:pPr>
                        <a:defRPr/>
                      </a:pPr>
                      <a:r>
                        <a:rPr lang="ja-JP" altLang="en-US" sz="1500" dirty="0" smtClean="0">
                          <a:latin typeface="+mn-ea"/>
                          <a:ea typeface="+mn-ea"/>
                        </a:rPr>
                        <a:t>　②情報提供（患者、医療従事者等）</a:t>
                      </a:r>
                      <a:endParaRPr lang="en-US" altLang="ja-JP" sz="1500" dirty="0" smtClean="0">
                        <a:latin typeface="+mn-ea"/>
                        <a:ea typeface="+mn-ea"/>
                      </a:endParaRPr>
                    </a:p>
                    <a:p>
                      <a:pPr>
                        <a:defRPr/>
                      </a:pPr>
                      <a:r>
                        <a:rPr lang="ja-JP" altLang="en-US" sz="1500" dirty="0" smtClean="0">
                          <a:latin typeface="+mn-ea"/>
                          <a:ea typeface="+mn-ea"/>
                        </a:rPr>
                        <a:t>　③人材育成（医療従事者研修）</a:t>
                      </a:r>
                      <a:endParaRPr lang="en-US" altLang="ja-JP" sz="1500" dirty="0" smtClean="0">
                        <a:latin typeface="+mn-ea"/>
                        <a:ea typeface="+mn-ea"/>
                      </a:endParaRPr>
                    </a:p>
                    <a:p>
                      <a:pPr>
                        <a:defRPr/>
                      </a:pPr>
                      <a:r>
                        <a:rPr lang="ja-JP" altLang="en-US" sz="1500" dirty="0" smtClean="0">
                          <a:latin typeface="+mn-ea"/>
                          <a:ea typeface="+mn-ea"/>
                        </a:rPr>
                        <a:t>　④研究（全国的な疫学調査等への協力）</a:t>
                      </a:r>
                      <a:endParaRPr lang="en-US" altLang="ja-JP" sz="1500" dirty="0" smtClean="0">
                        <a:latin typeface="+mn-ea"/>
                        <a:ea typeface="+mn-ea"/>
                      </a:endParaRPr>
                    </a:p>
                    <a:p>
                      <a:pPr>
                        <a:defRPr/>
                      </a:pPr>
                      <a:r>
                        <a:rPr lang="ja-JP" altLang="en-US" sz="1500" dirty="0" smtClean="0">
                          <a:latin typeface="+mn-ea"/>
                          <a:ea typeface="+mn-ea"/>
                        </a:rPr>
                        <a:t>　⑤医学的見地からの助言・支援</a:t>
                      </a:r>
                      <a:endParaRPr kumimoji="1" lang="ja-JP" altLang="en-US" dirty="0"/>
                    </a:p>
                  </a:txBody>
                  <a:tcPr/>
                </a:tc>
                <a:tc>
                  <a:txBody>
                    <a:bodyPr/>
                    <a:lstStyle/>
                    <a:p>
                      <a:r>
                        <a:rPr kumimoji="1" lang="ja-JP" altLang="en-US" sz="1500" dirty="0" smtClean="0"/>
                        <a:t>・拠点病院や府が行う事業に協力</a:t>
                      </a:r>
                      <a:endParaRPr kumimoji="1" lang="en-US" altLang="ja-JP" sz="1500" dirty="0" smtClean="0"/>
                    </a:p>
                    <a:p>
                      <a:r>
                        <a:rPr kumimoji="1" lang="ja-JP" altLang="en-US" sz="1500" dirty="0" smtClean="0"/>
                        <a:t>・拠点病院と協力し、重症・難治性疾患に対する　診断・治療・管理を実施</a:t>
                      </a:r>
                      <a:endParaRPr kumimoji="1" lang="en-US" altLang="ja-JP" sz="1500" dirty="0" smtClean="0"/>
                    </a:p>
                    <a:p>
                      <a:r>
                        <a:rPr kumimoji="1" lang="ja-JP" altLang="en-US" sz="1500" dirty="0" smtClean="0"/>
                        <a:t>・医療従事者研修会への積極的な参加</a:t>
                      </a:r>
                      <a:endParaRPr kumimoji="1" lang="en-US" altLang="ja-JP" sz="1500" dirty="0" smtClean="0"/>
                    </a:p>
                    <a:p>
                      <a:r>
                        <a:rPr kumimoji="1" lang="ja-JP" altLang="en-US" sz="1500" dirty="0" smtClean="0"/>
                        <a:t>・拠点病院連絡会議への参画</a:t>
                      </a:r>
                      <a:endParaRPr kumimoji="1" lang="ja-JP" altLang="en-US" sz="15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71933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 y="0"/>
            <a:ext cx="9143999" cy="6858000"/>
          </a:xfrm>
          <a:prstGeom prst="rect">
            <a:avLst/>
          </a:prstGeom>
        </p:spPr>
      </p:pic>
    </p:spTree>
    <p:extLst>
      <p:ext uri="{BB962C8B-B14F-4D97-AF65-F5344CB8AC3E}">
        <p14:creationId xmlns:p14="http://schemas.microsoft.com/office/powerpoint/2010/main" val="2609798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727133_ベンラリズマブ">
      <a:dk1>
        <a:sysClr val="windowText" lastClr="000000"/>
      </a:dk1>
      <a:lt1>
        <a:sysClr val="window" lastClr="FFFFFF"/>
      </a:lt1>
      <a:dk2>
        <a:srgbClr val="005A99"/>
      </a:dk2>
      <a:lt2>
        <a:srgbClr val="EEECE1"/>
      </a:lt2>
      <a:accent1>
        <a:srgbClr val="333F48"/>
      </a:accent1>
      <a:accent2>
        <a:srgbClr val="AE2573"/>
      </a:accent2>
      <a:accent3>
        <a:srgbClr val="00B398"/>
      </a:accent3>
      <a:accent4>
        <a:srgbClr val="F79646"/>
      </a:accent4>
      <a:accent5>
        <a:srgbClr val="4F81BD"/>
      </a:accent5>
      <a:accent6>
        <a:srgbClr val="4BACC6"/>
      </a:accent6>
      <a:hlink>
        <a:srgbClr val="0000FF"/>
      </a:hlink>
      <a:folHlink>
        <a:srgbClr val="800080"/>
      </a:folHlink>
    </a:clrScheme>
    <a:fontScheme name="タイトル：HGP創英角ゴUB 本文：Arial、MS Pゴ">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Office ​​テーマ">
  <a:themeElements>
    <a:clrScheme name="727133_ベンラリズマブ">
      <a:dk1>
        <a:sysClr val="windowText" lastClr="000000"/>
      </a:dk1>
      <a:lt1>
        <a:sysClr val="window" lastClr="FFFFFF"/>
      </a:lt1>
      <a:dk2>
        <a:srgbClr val="005A99"/>
      </a:dk2>
      <a:lt2>
        <a:srgbClr val="EEECE1"/>
      </a:lt2>
      <a:accent1>
        <a:srgbClr val="333F48"/>
      </a:accent1>
      <a:accent2>
        <a:srgbClr val="AE2573"/>
      </a:accent2>
      <a:accent3>
        <a:srgbClr val="00B398"/>
      </a:accent3>
      <a:accent4>
        <a:srgbClr val="F79646"/>
      </a:accent4>
      <a:accent5>
        <a:srgbClr val="4F81BD"/>
      </a:accent5>
      <a:accent6>
        <a:srgbClr val="4BACC6"/>
      </a:accent6>
      <a:hlink>
        <a:srgbClr val="0000FF"/>
      </a:hlink>
      <a:folHlink>
        <a:srgbClr val="800080"/>
      </a:folHlink>
    </a:clrScheme>
    <a:fontScheme name="タイトル：HGP創英角ゴUB 本文：Arial、MS Pゴ">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40000"/>
            <a:lumOff val="60000"/>
          </a:schemeClr>
        </a:solidFill>
      </a:spPr>
      <a:bodyPr anchor="ctr"/>
      <a:lstStyle>
        <a:defPPr algn="ctr">
          <a:defRPr sz="1600" b="1" dirty="0" smtClean="0">
            <a:solidFill>
              <a:prstClr val="black"/>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2025</Words>
  <Application>Microsoft Office PowerPoint</Application>
  <PresentationFormat>画面に合わせる (4:3)</PresentationFormat>
  <Paragraphs>262</Paragraphs>
  <Slides>9</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9</vt:i4>
      </vt:variant>
    </vt:vector>
  </HeadingPairs>
  <TitlesOfParts>
    <vt:vector size="20" baseType="lpstr">
      <vt:lpstr>HGPｺﾞｼｯｸM</vt:lpstr>
      <vt:lpstr>HGP創英角ｺﾞｼｯｸUB</vt:lpstr>
      <vt:lpstr>HGｺﾞｼｯｸM</vt:lpstr>
      <vt:lpstr>Meiryo UI</vt:lpstr>
      <vt:lpstr>ＭＳ Ｐゴシック</vt:lpstr>
      <vt:lpstr>游明朝</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2022-02-16T02:40:45Z</dcterms:created>
  <dcterms:modified xsi:type="dcterms:W3CDTF">2022-02-16T02:50:23Z</dcterms:modified>
</cp:coreProperties>
</file>