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notesMasterIdLst>
    <p:notesMasterId r:id="rId21"/>
  </p:notesMasterIdLst>
  <p:handoutMasterIdLst>
    <p:handoutMasterId r:id="rId22"/>
  </p:handoutMasterIdLst>
  <p:sldIdLst>
    <p:sldId id="281" r:id="rId2"/>
    <p:sldId id="288" r:id="rId3"/>
    <p:sldId id="289" r:id="rId4"/>
    <p:sldId id="300" r:id="rId5"/>
    <p:sldId id="257" r:id="rId6"/>
    <p:sldId id="258" r:id="rId7"/>
    <p:sldId id="290" r:id="rId8"/>
    <p:sldId id="292" r:id="rId9"/>
    <p:sldId id="293" r:id="rId10"/>
    <p:sldId id="286" r:id="rId11"/>
    <p:sldId id="280" r:id="rId12"/>
    <p:sldId id="295" r:id="rId13"/>
    <p:sldId id="294" r:id="rId14"/>
    <p:sldId id="278" r:id="rId15"/>
    <p:sldId id="291" r:id="rId16"/>
    <p:sldId id="284" r:id="rId17"/>
    <p:sldId id="296" r:id="rId18"/>
    <p:sldId id="299" r:id="rId19"/>
    <p:sldId id="302" r:id="rId20"/>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59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56" autoAdjust="0"/>
    <p:restoredTop sz="93896" autoAdjust="0"/>
  </p:normalViewPr>
  <p:slideViewPr>
    <p:cSldViewPr snapToGrid="0">
      <p:cViewPr varScale="1">
        <p:scale>
          <a:sx n="66" d="100"/>
          <a:sy n="66" d="100"/>
        </p:scale>
        <p:origin x="108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8" y="0"/>
            <a:ext cx="2949787" cy="498693"/>
          </a:xfrm>
          <a:prstGeom prst="rect">
            <a:avLst/>
          </a:prstGeom>
        </p:spPr>
        <p:txBody>
          <a:bodyPr vert="horz" lIns="91440" tIns="45720" rIns="91440" bIns="45720" rtlCol="0"/>
          <a:lstStyle>
            <a:lvl1pPr algn="r">
              <a:defRPr sz="1200"/>
            </a:lvl1pPr>
          </a:lstStyle>
          <a:p>
            <a:fld id="{815815FA-11B1-4338-8FC9-F279AB537BC1}" type="datetimeFigureOut">
              <a:rPr kumimoji="1" lang="ja-JP" altLang="en-US" smtClean="0"/>
              <a:t>2022/2/16</a:t>
            </a:fld>
            <a:endParaRPr kumimoji="1" lang="ja-JP" altLang="en-US"/>
          </a:p>
        </p:txBody>
      </p:sp>
      <p:sp>
        <p:nvSpPr>
          <p:cNvPr id="4" name="フッター プレースホルダー 3"/>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D3697187-D10D-4DD2-83E4-C2CF8FC8633B}" type="slidenum">
              <a:rPr kumimoji="1" lang="ja-JP" altLang="en-US" smtClean="0"/>
              <a:t>‹#›</a:t>
            </a:fld>
            <a:endParaRPr kumimoji="1" lang="ja-JP" altLang="en-US"/>
          </a:p>
        </p:txBody>
      </p:sp>
    </p:spTree>
    <p:extLst>
      <p:ext uri="{BB962C8B-B14F-4D97-AF65-F5344CB8AC3E}">
        <p14:creationId xmlns:p14="http://schemas.microsoft.com/office/powerpoint/2010/main" val="4193417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0A00164A-99E5-4981-9E99-DF2FD99D38CC}" type="datetimeFigureOut">
              <a:rPr kumimoji="1" lang="ja-JP" altLang="en-US" smtClean="0"/>
              <a:t>2022/2/16</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81344486-9F9E-4141-9CC8-C3312BE2CF81}" type="slidenum">
              <a:rPr kumimoji="1" lang="ja-JP" altLang="en-US" smtClean="0"/>
              <a:t>‹#›</a:t>
            </a:fld>
            <a:endParaRPr kumimoji="1" lang="ja-JP" altLang="en-US"/>
          </a:p>
        </p:txBody>
      </p:sp>
    </p:spTree>
    <p:extLst>
      <p:ext uri="{BB962C8B-B14F-4D97-AF65-F5344CB8AC3E}">
        <p14:creationId xmlns:p14="http://schemas.microsoft.com/office/powerpoint/2010/main" val="61778017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FF7543E1-46CA-496E-A96B-B6EB9475A8B3}" type="slidenum">
              <a:rPr kumimoji="1" lang="ja-JP" altLang="en-US" smtClean="0"/>
              <a:pPr/>
              <a:t>1</a:t>
            </a:fld>
            <a:endParaRPr kumimoji="1" lang="ja-JP" altLang="en-US"/>
          </a:p>
        </p:txBody>
      </p:sp>
    </p:spTree>
    <p:extLst>
      <p:ext uri="{BB962C8B-B14F-4D97-AF65-F5344CB8AC3E}">
        <p14:creationId xmlns:p14="http://schemas.microsoft.com/office/powerpoint/2010/main" val="3266215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F7543E1-46CA-496E-A96B-B6EB9475A8B3}" type="slidenum">
              <a:rPr kumimoji="1" lang="ja-JP" altLang="en-US" smtClean="0"/>
              <a:pPr/>
              <a:t>3</a:t>
            </a:fld>
            <a:endParaRPr kumimoji="1" lang="ja-JP" altLang="en-US"/>
          </a:p>
        </p:txBody>
      </p:sp>
    </p:spTree>
    <p:extLst>
      <p:ext uri="{BB962C8B-B14F-4D97-AF65-F5344CB8AC3E}">
        <p14:creationId xmlns:p14="http://schemas.microsoft.com/office/powerpoint/2010/main" val="2294009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344486-9F9E-4141-9CC8-C3312BE2CF81}" type="slidenum">
              <a:rPr kumimoji="1" lang="ja-JP" altLang="en-US" smtClean="0"/>
              <a:t>8</a:t>
            </a:fld>
            <a:endParaRPr kumimoji="1" lang="ja-JP" altLang="en-US"/>
          </a:p>
        </p:txBody>
      </p:sp>
    </p:spTree>
    <p:extLst>
      <p:ext uri="{BB962C8B-B14F-4D97-AF65-F5344CB8AC3E}">
        <p14:creationId xmlns:p14="http://schemas.microsoft.com/office/powerpoint/2010/main" val="945327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344486-9F9E-4141-9CC8-C3312BE2CF81}" type="slidenum">
              <a:rPr kumimoji="1" lang="ja-JP" altLang="en-US" smtClean="0"/>
              <a:t>11</a:t>
            </a:fld>
            <a:endParaRPr kumimoji="1" lang="ja-JP" altLang="en-US"/>
          </a:p>
        </p:txBody>
      </p:sp>
    </p:spTree>
    <p:extLst>
      <p:ext uri="{BB962C8B-B14F-4D97-AF65-F5344CB8AC3E}">
        <p14:creationId xmlns:p14="http://schemas.microsoft.com/office/powerpoint/2010/main" val="2543228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7B27BD11-2155-46D2-80F1-8BF035C26A92}" type="datetimeFigureOut">
              <a:rPr kumimoji="1" lang="ja-JP" altLang="en-US" smtClean="0"/>
              <a:t>2022/2/16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76E4AA7-883C-414E-86B7-917B52315A10}" type="slidenum">
              <a:rPr kumimoji="1" lang="ja-JP" altLang="en-US" smtClean="0"/>
              <a:t>‹#›</a:t>
            </a:fld>
            <a:endParaRPr kumimoji="1" lang="ja-JP" altLang="en-US"/>
          </a:p>
        </p:txBody>
      </p:sp>
    </p:spTree>
    <p:extLst>
      <p:ext uri="{BB962C8B-B14F-4D97-AF65-F5344CB8AC3E}">
        <p14:creationId xmlns:p14="http://schemas.microsoft.com/office/powerpoint/2010/main" val="2856250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B27BD11-2155-46D2-80F1-8BF035C26A92}" type="datetimeFigureOut">
              <a:rPr kumimoji="1" lang="ja-JP" altLang="en-US" smtClean="0"/>
              <a:t>2022/2/16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76E4AA7-883C-414E-86B7-917B52315A10}" type="slidenum">
              <a:rPr kumimoji="1" lang="ja-JP" altLang="en-US" smtClean="0"/>
              <a:t>‹#›</a:t>
            </a:fld>
            <a:endParaRPr kumimoji="1" lang="ja-JP" altLang="en-US"/>
          </a:p>
        </p:txBody>
      </p:sp>
    </p:spTree>
    <p:extLst>
      <p:ext uri="{BB962C8B-B14F-4D97-AF65-F5344CB8AC3E}">
        <p14:creationId xmlns:p14="http://schemas.microsoft.com/office/powerpoint/2010/main" val="1106734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B27BD11-2155-46D2-80F1-8BF035C26A92}" type="datetimeFigureOut">
              <a:rPr kumimoji="1" lang="ja-JP" altLang="en-US" smtClean="0"/>
              <a:t>2022/2/16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76E4AA7-883C-414E-86B7-917B52315A10}" type="slidenum">
              <a:rPr kumimoji="1" lang="ja-JP" altLang="en-US" smtClean="0"/>
              <a:t>‹#›</a:t>
            </a:fld>
            <a:endParaRPr kumimoji="1" lang="ja-JP" altLang="en-US"/>
          </a:p>
        </p:txBody>
      </p:sp>
    </p:spTree>
    <p:extLst>
      <p:ext uri="{BB962C8B-B14F-4D97-AF65-F5344CB8AC3E}">
        <p14:creationId xmlns:p14="http://schemas.microsoft.com/office/powerpoint/2010/main" val="3118869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B27BD11-2155-46D2-80F1-8BF035C26A92}" type="datetimeFigureOut">
              <a:rPr kumimoji="1" lang="ja-JP" altLang="en-US" smtClean="0"/>
              <a:t>2022/2/16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76E4AA7-883C-414E-86B7-917B52315A10}" type="slidenum">
              <a:rPr kumimoji="1" lang="ja-JP" altLang="en-US" smtClean="0"/>
              <a:t>‹#›</a:t>
            </a:fld>
            <a:endParaRPr kumimoji="1" lang="ja-JP" altLang="en-US"/>
          </a:p>
        </p:txBody>
      </p:sp>
    </p:spTree>
    <p:extLst>
      <p:ext uri="{BB962C8B-B14F-4D97-AF65-F5344CB8AC3E}">
        <p14:creationId xmlns:p14="http://schemas.microsoft.com/office/powerpoint/2010/main" val="4156001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7B27BD11-2155-46D2-80F1-8BF035C26A92}" type="datetimeFigureOut">
              <a:rPr kumimoji="1" lang="ja-JP" altLang="en-US" smtClean="0"/>
              <a:t>2022/2/16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76E4AA7-883C-414E-86B7-917B52315A10}" type="slidenum">
              <a:rPr kumimoji="1" lang="ja-JP" altLang="en-US" smtClean="0"/>
              <a:t>‹#›</a:t>
            </a:fld>
            <a:endParaRPr kumimoji="1" lang="ja-JP" altLang="en-US"/>
          </a:p>
        </p:txBody>
      </p:sp>
    </p:spTree>
    <p:extLst>
      <p:ext uri="{BB962C8B-B14F-4D97-AF65-F5344CB8AC3E}">
        <p14:creationId xmlns:p14="http://schemas.microsoft.com/office/powerpoint/2010/main" val="1535529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7B27BD11-2155-46D2-80F1-8BF035C26A92}" type="datetimeFigureOut">
              <a:rPr kumimoji="1" lang="ja-JP" altLang="en-US" smtClean="0"/>
              <a:t>2022/2/16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76E4AA7-883C-414E-86B7-917B52315A10}" type="slidenum">
              <a:rPr kumimoji="1" lang="ja-JP" altLang="en-US" smtClean="0"/>
              <a:t>‹#›</a:t>
            </a:fld>
            <a:endParaRPr kumimoji="1" lang="ja-JP" altLang="en-US"/>
          </a:p>
        </p:txBody>
      </p:sp>
    </p:spTree>
    <p:extLst>
      <p:ext uri="{BB962C8B-B14F-4D97-AF65-F5344CB8AC3E}">
        <p14:creationId xmlns:p14="http://schemas.microsoft.com/office/powerpoint/2010/main" val="569030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7B27BD11-2155-46D2-80F1-8BF035C26A92}" type="datetimeFigureOut">
              <a:rPr kumimoji="1" lang="ja-JP" altLang="en-US" smtClean="0"/>
              <a:t>2022/2/16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76E4AA7-883C-414E-86B7-917B52315A10}" type="slidenum">
              <a:rPr kumimoji="1" lang="ja-JP" altLang="en-US" smtClean="0"/>
              <a:t>‹#›</a:t>
            </a:fld>
            <a:endParaRPr kumimoji="1" lang="ja-JP" altLang="en-US"/>
          </a:p>
        </p:txBody>
      </p:sp>
    </p:spTree>
    <p:extLst>
      <p:ext uri="{BB962C8B-B14F-4D97-AF65-F5344CB8AC3E}">
        <p14:creationId xmlns:p14="http://schemas.microsoft.com/office/powerpoint/2010/main" val="3010287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7B27BD11-2155-46D2-80F1-8BF035C26A92}" type="datetimeFigureOut">
              <a:rPr kumimoji="1" lang="ja-JP" altLang="en-US" smtClean="0"/>
              <a:t>2022/2/16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76E4AA7-883C-414E-86B7-917B52315A10}" type="slidenum">
              <a:rPr kumimoji="1" lang="ja-JP" altLang="en-US" smtClean="0"/>
              <a:t>‹#›</a:t>
            </a:fld>
            <a:endParaRPr kumimoji="1" lang="ja-JP" altLang="en-US"/>
          </a:p>
        </p:txBody>
      </p:sp>
    </p:spTree>
    <p:extLst>
      <p:ext uri="{BB962C8B-B14F-4D97-AF65-F5344CB8AC3E}">
        <p14:creationId xmlns:p14="http://schemas.microsoft.com/office/powerpoint/2010/main" val="3263697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B27BD11-2155-46D2-80F1-8BF035C26A92}" type="datetimeFigureOut">
              <a:rPr kumimoji="1" lang="ja-JP" altLang="en-US" smtClean="0"/>
              <a:t>2022/2/16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76E4AA7-883C-414E-86B7-917B52315A10}" type="slidenum">
              <a:rPr kumimoji="1" lang="ja-JP" altLang="en-US" smtClean="0"/>
              <a:t>‹#›</a:t>
            </a:fld>
            <a:endParaRPr kumimoji="1" lang="ja-JP" altLang="en-US"/>
          </a:p>
        </p:txBody>
      </p:sp>
    </p:spTree>
    <p:extLst>
      <p:ext uri="{BB962C8B-B14F-4D97-AF65-F5344CB8AC3E}">
        <p14:creationId xmlns:p14="http://schemas.microsoft.com/office/powerpoint/2010/main" val="3205038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B27BD11-2155-46D2-80F1-8BF035C26A92}" type="datetimeFigureOut">
              <a:rPr kumimoji="1" lang="ja-JP" altLang="en-US" smtClean="0"/>
              <a:t>2022/2/16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76E4AA7-883C-414E-86B7-917B52315A10}" type="slidenum">
              <a:rPr kumimoji="1" lang="ja-JP" altLang="en-US" smtClean="0"/>
              <a:t>‹#›</a:t>
            </a:fld>
            <a:endParaRPr kumimoji="1" lang="ja-JP" altLang="en-US"/>
          </a:p>
        </p:txBody>
      </p:sp>
    </p:spTree>
    <p:extLst>
      <p:ext uri="{BB962C8B-B14F-4D97-AF65-F5344CB8AC3E}">
        <p14:creationId xmlns:p14="http://schemas.microsoft.com/office/powerpoint/2010/main" val="1855378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B27BD11-2155-46D2-80F1-8BF035C26A92}" type="datetimeFigureOut">
              <a:rPr kumimoji="1" lang="ja-JP" altLang="en-US" smtClean="0"/>
              <a:t>2022/2/16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76E4AA7-883C-414E-86B7-917B52315A10}" type="slidenum">
              <a:rPr kumimoji="1" lang="ja-JP" altLang="en-US" smtClean="0"/>
              <a:t>‹#›</a:t>
            </a:fld>
            <a:endParaRPr kumimoji="1" lang="ja-JP" altLang="en-US"/>
          </a:p>
        </p:txBody>
      </p:sp>
    </p:spTree>
    <p:extLst>
      <p:ext uri="{BB962C8B-B14F-4D97-AF65-F5344CB8AC3E}">
        <p14:creationId xmlns:p14="http://schemas.microsoft.com/office/powerpoint/2010/main" val="2871608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27BD11-2155-46D2-80F1-8BF035C26A92}" type="datetimeFigureOut">
              <a:rPr kumimoji="1" lang="ja-JP" altLang="en-US" smtClean="0"/>
              <a:t>2022/2/16</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6E4AA7-883C-414E-86B7-917B52315A10}" type="slidenum">
              <a:rPr kumimoji="1" lang="ja-JP" altLang="en-US" smtClean="0"/>
              <a:t>‹#›</a:t>
            </a:fld>
            <a:endParaRPr kumimoji="1" lang="ja-JP" altLang="en-US"/>
          </a:p>
        </p:txBody>
      </p:sp>
    </p:spTree>
    <p:extLst>
      <p:ext uri="{BB962C8B-B14F-4D97-AF65-F5344CB8AC3E}">
        <p14:creationId xmlns:p14="http://schemas.microsoft.com/office/powerpoint/2010/main" val="38627810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3.emf"/></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32.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33.emf"/></Relationships>
</file>

<file path=ppt/slides/_rels/slide16.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6A89D6A6-60C2-439A-87A4-4067F2EBB402}"/>
              </a:ext>
            </a:extLst>
          </p:cNvPr>
          <p:cNvSpPr txBox="1"/>
          <p:nvPr/>
        </p:nvSpPr>
        <p:spPr>
          <a:xfrm>
            <a:off x="2238934" y="3091057"/>
            <a:ext cx="543739" cy="523220"/>
          </a:xfrm>
          <a:prstGeom prst="rect">
            <a:avLst/>
          </a:prstGeom>
          <a:noFill/>
        </p:spPr>
        <p:txBody>
          <a:bodyPr wrap="none" rtlCol="0">
            <a:spAutoFit/>
          </a:bodyPr>
          <a:lstStyle/>
          <a:p>
            <a:r>
              <a:rPr lang="ja-JP" altLang="en-US" sz="2800" dirty="0"/>
              <a:t>　</a:t>
            </a:r>
          </a:p>
        </p:txBody>
      </p:sp>
      <p:sp>
        <p:nvSpPr>
          <p:cNvPr id="11" name="テキスト ボックス 10">
            <a:extLst>
              <a:ext uri="{FF2B5EF4-FFF2-40B4-BE49-F238E27FC236}">
                <a16:creationId xmlns:a16="http://schemas.microsoft.com/office/drawing/2014/main" id="{6A89D6A6-60C2-439A-87A4-4067F2EBB402}"/>
              </a:ext>
            </a:extLst>
          </p:cNvPr>
          <p:cNvSpPr txBox="1"/>
          <p:nvPr/>
        </p:nvSpPr>
        <p:spPr>
          <a:xfrm>
            <a:off x="544010" y="3091057"/>
            <a:ext cx="10720690" cy="646331"/>
          </a:xfrm>
          <a:prstGeom prst="rect">
            <a:avLst/>
          </a:prstGeom>
          <a:noFill/>
        </p:spPr>
        <p:txBody>
          <a:bodyPr wrap="square" rtlCol="0">
            <a:spAutoFit/>
          </a:bodyPr>
          <a:lstStyle/>
          <a:p>
            <a:r>
              <a:rPr lang="ja-JP" altLang="en-US" sz="3600" b="1" dirty="0" smtClean="0"/>
              <a:t>令和元年度のアレルギー</a:t>
            </a:r>
            <a:r>
              <a:rPr lang="ja-JP" altLang="en-US" sz="3600" b="1" dirty="0"/>
              <a:t>疾患対策</a:t>
            </a:r>
            <a:r>
              <a:rPr lang="ja-JP" altLang="en-US" sz="3600" b="1" dirty="0" smtClean="0"/>
              <a:t>事業につ</a:t>
            </a:r>
            <a:r>
              <a:rPr lang="ja-JP" altLang="en-US" sz="3600" b="1" dirty="0"/>
              <a:t>いて</a:t>
            </a:r>
          </a:p>
        </p:txBody>
      </p:sp>
      <p:sp>
        <p:nvSpPr>
          <p:cNvPr id="9" name="正方形/長方形 8"/>
          <p:cNvSpPr/>
          <p:nvPr/>
        </p:nvSpPr>
        <p:spPr>
          <a:xfrm>
            <a:off x="9225023" y="1279370"/>
            <a:ext cx="1698171" cy="6400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chemeClr val="tx1"/>
                </a:solidFill>
              </a:rPr>
              <a:t>資料</a:t>
            </a:r>
            <a:r>
              <a:rPr lang="ja-JP" altLang="en-US" b="1" dirty="0">
                <a:solidFill>
                  <a:schemeClr val="tx1"/>
                </a:solidFill>
              </a:rPr>
              <a:t>２</a:t>
            </a:r>
          </a:p>
        </p:txBody>
      </p:sp>
      <p:pic>
        <p:nvPicPr>
          <p:cNvPr id="5" name="Picture 7" descr="http://www.nga.gr.jp/ikkrwebBrowse/material/image/group/2/osaka_fusyo.gif">
            <a:extLst>
              <a:ext uri="{FF2B5EF4-FFF2-40B4-BE49-F238E27FC236}">
                <a16:creationId xmlns:a16="http://schemas.microsoft.com/office/drawing/2014/main" id="{75F3CFE0-3A78-4AFF-BF93-03FBB3B018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187" y="5358481"/>
            <a:ext cx="733486" cy="523220"/>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6A89D6A6-60C2-439A-87A4-4067F2EBB402}"/>
              </a:ext>
            </a:extLst>
          </p:cNvPr>
          <p:cNvSpPr txBox="1"/>
          <p:nvPr/>
        </p:nvSpPr>
        <p:spPr>
          <a:xfrm>
            <a:off x="2717519" y="5407052"/>
            <a:ext cx="6633136" cy="523220"/>
          </a:xfrm>
          <a:prstGeom prst="rect">
            <a:avLst/>
          </a:prstGeom>
          <a:noFill/>
        </p:spPr>
        <p:txBody>
          <a:bodyPr wrap="square" rtlCol="0">
            <a:spAutoFit/>
          </a:bodyPr>
          <a:lstStyle/>
          <a:p>
            <a:r>
              <a:rPr lang="ja-JP" altLang="en-US" sz="2800" dirty="0"/>
              <a:t>大阪府健康医療部保健医療室地域保健課</a:t>
            </a:r>
            <a:endParaRPr lang="ja-JP" altLang="en-US" sz="2400" b="1" dirty="0"/>
          </a:p>
        </p:txBody>
      </p:sp>
      <p:sp>
        <p:nvSpPr>
          <p:cNvPr id="2" name="スライド番号プレースホルダー 1"/>
          <p:cNvSpPr>
            <a:spLocks noGrp="1"/>
          </p:cNvSpPr>
          <p:nvPr>
            <p:ph type="sldNum" sz="quarter" idx="10"/>
          </p:nvPr>
        </p:nvSpPr>
        <p:spPr/>
        <p:txBody>
          <a:bodyPr/>
          <a:lstStyle/>
          <a:p>
            <a:fld id="{A64FACBE-1E45-4878-A4AA-C0E201FCCE16}" type="slidenum">
              <a:rPr lang="ja-JP" altLang="en-US" smtClean="0"/>
              <a:pPr/>
              <a:t>1</a:t>
            </a:fld>
            <a:endParaRPr lang="ja-JP" altLang="en-US"/>
          </a:p>
        </p:txBody>
      </p:sp>
      <p:sp>
        <p:nvSpPr>
          <p:cNvPr id="8" name="テキスト ボックス 7">
            <a:extLst>
              <a:ext uri="{FF2B5EF4-FFF2-40B4-BE49-F238E27FC236}">
                <a16:creationId xmlns:a16="http://schemas.microsoft.com/office/drawing/2014/main" id="{F214009B-7435-4936-8420-4A8AD62C7383}"/>
              </a:ext>
            </a:extLst>
          </p:cNvPr>
          <p:cNvSpPr txBox="1"/>
          <p:nvPr/>
        </p:nvSpPr>
        <p:spPr>
          <a:xfrm>
            <a:off x="4898731" y="193238"/>
            <a:ext cx="6565116" cy="338554"/>
          </a:xfrm>
          <a:prstGeom prst="rect">
            <a:avLst/>
          </a:prstGeom>
          <a:noFill/>
        </p:spPr>
        <p:txBody>
          <a:bodyPr wrap="square" rtlCol="0">
            <a:spAutoFit/>
          </a:bodyPr>
          <a:lstStyle/>
          <a:p>
            <a:r>
              <a:rPr kumimoji="1" lang="ja-JP" altLang="en-US" sz="1600" b="1" dirty="0" smtClean="0">
                <a:latin typeface="+mn-ea"/>
              </a:rPr>
              <a:t>　　　　令和元年度　第１回大阪府アレルギー疾患対策連絡会議</a:t>
            </a:r>
            <a:endParaRPr kumimoji="1" lang="ja-JP" altLang="en-US" sz="1600" b="1" dirty="0">
              <a:latin typeface="+mn-ea"/>
            </a:endParaRPr>
          </a:p>
        </p:txBody>
      </p:sp>
      <p:sp>
        <p:nvSpPr>
          <p:cNvPr id="12" name="テキスト ボックス 11">
            <a:extLst>
              <a:ext uri="{FF2B5EF4-FFF2-40B4-BE49-F238E27FC236}">
                <a16:creationId xmlns:a16="http://schemas.microsoft.com/office/drawing/2014/main" id="{F214009B-7435-4936-8420-4A8AD62C7383}"/>
              </a:ext>
            </a:extLst>
          </p:cNvPr>
          <p:cNvSpPr txBox="1"/>
          <p:nvPr/>
        </p:nvSpPr>
        <p:spPr>
          <a:xfrm>
            <a:off x="5682572" y="667016"/>
            <a:ext cx="6229052" cy="338554"/>
          </a:xfrm>
          <a:prstGeom prst="rect">
            <a:avLst/>
          </a:prstGeom>
          <a:noFill/>
        </p:spPr>
        <p:txBody>
          <a:bodyPr wrap="square" rtlCol="0">
            <a:spAutoFit/>
          </a:bodyPr>
          <a:lstStyle/>
          <a:p>
            <a:r>
              <a:rPr kumimoji="1" lang="ja-JP" altLang="en-US" sz="1600" b="1" dirty="0" smtClean="0">
                <a:latin typeface="+mn-ea"/>
              </a:rPr>
              <a:t>令和元年９月２５日（水）　ドーンセンター４階　大会議室３</a:t>
            </a:r>
            <a:endParaRPr kumimoji="1" lang="ja-JP" altLang="en-US" sz="1600" b="1" dirty="0">
              <a:latin typeface="+mn-ea"/>
            </a:endParaRPr>
          </a:p>
        </p:txBody>
      </p:sp>
    </p:spTree>
    <p:extLst>
      <p:ext uri="{BB962C8B-B14F-4D97-AF65-F5344CB8AC3E}">
        <p14:creationId xmlns:p14="http://schemas.microsoft.com/office/powerpoint/2010/main" val="24658920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262225" y="29643"/>
            <a:ext cx="11479832" cy="498614"/>
          </a:xfrm>
          <a:prstGeom prst="roundRect">
            <a:avLst>
              <a:gd name="adj" fmla="val 16667"/>
            </a:avLst>
          </a:prstGeom>
          <a:solidFill>
            <a:srgbClr val="FFCCFF"/>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buNone/>
              <a:defRPr/>
            </a:pPr>
            <a:r>
              <a:rPr lang="ja-JP" altLang="en-US" sz="2800" b="1" dirty="0">
                <a:latin typeface="ＭＳ Ｐゴシック" charset="-128"/>
              </a:rPr>
              <a:t>　</a:t>
            </a:r>
            <a:r>
              <a:rPr lang="ja-JP" altLang="en-US" sz="2800" b="1" dirty="0">
                <a:solidFill>
                  <a:srgbClr val="FF0000"/>
                </a:solidFill>
              </a:rPr>
              <a:t>患者や家族の</a:t>
            </a:r>
            <a:r>
              <a:rPr lang="en-US" altLang="ja-JP" sz="2800" b="1" dirty="0">
                <a:solidFill>
                  <a:srgbClr val="FF0000"/>
                </a:solidFill>
              </a:rPr>
              <a:t>QOL</a:t>
            </a:r>
            <a:r>
              <a:rPr lang="ja-JP" altLang="en-US" sz="2800" b="1" dirty="0">
                <a:solidFill>
                  <a:srgbClr val="FF0000"/>
                </a:solidFill>
              </a:rPr>
              <a:t>の向上に向けた取り組みの推進</a:t>
            </a:r>
            <a:endParaRPr lang="en-US" altLang="ja-JP" sz="2800" b="1" dirty="0">
              <a:solidFill>
                <a:srgbClr val="FF0000"/>
              </a:solidFill>
            </a:endParaRPr>
          </a:p>
        </p:txBody>
      </p:sp>
      <p:sp>
        <p:nvSpPr>
          <p:cNvPr id="7" name="正方形/長方形 6"/>
          <p:cNvSpPr/>
          <p:nvPr/>
        </p:nvSpPr>
        <p:spPr>
          <a:xfrm>
            <a:off x="252709" y="1579858"/>
            <a:ext cx="11707545" cy="3045000"/>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b"/>
          <a:lstStyle/>
          <a:p>
            <a:pPr>
              <a:defRPr/>
            </a:pPr>
            <a:endParaRPr lang="en-US" altLang="ja-JP" sz="1050" dirty="0" smtClean="0">
              <a:solidFill>
                <a:schemeClr val="tx1"/>
              </a:solidFill>
            </a:endParaRPr>
          </a:p>
          <a:p>
            <a:pPr>
              <a:defRPr/>
            </a:pPr>
            <a:endParaRPr lang="en-US" altLang="ja-JP" sz="1050" dirty="0" smtClean="0">
              <a:solidFill>
                <a:schemeClr val="tx1"/>
              </a:solidFill>
            </a:endParaRPr>
          </a:p>
          <a:p>
            <a:pPr>
              <a:defRPr/>
            </a:pPr>
            <a:endParaRPr lang="en-US" altLang="ja-JP" dirty="0">
              <a:solidFill>
                <a:schemeClr val="tx1"/>
              </a:solidFill>
            </a:endParaRPr>
          </a:p>
          <a:p>
            <a:pPr>
              <a:defRPr/>
            </a:pPr>
            <a:endParaRPr lang="en-US" altLang="ja-JP" dirty="0" smtClean="0">
              <a:solidFill>
                <a:schemeClr val="tx1"/>
              </a:solidFill>
            </a:endParaRPr>
          </a:p>
          <a:p>
            <a:pPr>
              <a:defRPr/>
            </a:pPr>
            <a:r>
              <a:rPr lang="en-US" altLang="ja-JP" dirty="0" smtClean="0">
                <a:solidFill>
                  <a:schemeClr val="tx1"/>
                </a:solidFill>
              </a:rPr>
              <a:t>【</a:t>
            </a:r>
            <a:r>
              <a:rPr lang="ja-JP" altLang="en-US" dirty="0" smtClean="0">
                <a:solidFill>
                  <a:schemeClr val="tx1"/>
                </a:solidFill>
              </a:rPr>
              <a:t>予算額</a:t>
            </a:r>
            <a:r>
              <a:rPr lang="en-US" altLang="ja-JP" dirty="0" smtClean="0">
                <a:solidFill>
                  <a:schemeClr val="tx1"/>
                </a:solidFill>
              </a:rPr>
              <a:t>】</a:t>
            </a:r>
            <a:r>
              <a:rPr lang="ja-JP" altLang="en-US" dirty="0" smtClean="0">
                <a:solidFill>
                  <a:schemeClr val="tx1"/>
                </a:solidFill>
              </a:rPr>
              <a:t>　</a:t>
            </a:r>
            <a:r>
              <a:rPr lang="en-US" altLang="ja-JP" dirty="0" smtClean="0">
                <a:solidFill>
                  <a:schemeClr val="tx1"/>
                </a:solidFill>
              </a:rPr>
              <a:t>5,916,000</a:t>
            </a:r>
            <a:r>
              <a:rPr lang="ja-JP" altLang="en-US" dirty="0" smtClean="0">
                <a:solidFill>
                  <a:schemeClr val="tx1"/>
                </a:solidFill>
              </a:rPr>
              <a:t>円（</a:t>
            </a:r>
            <a:r>
              <a:rPr lang="en-US" altLang="ja-JP" dirty="0" smtClean="0">
                <a:solidFill>
                  <a:schemeClr val="tx1"/>
                </a:solidFill>
              </a:rPr>
              <a:t>4</a:t>
            </a:r>
            <a:r>
              <a:rPr lang="ja-JP" altLang="en-US" dirty="0" smtClean="0">
                <a:solidFill>
                  <a:schemeClr val="tx1"/>
                </a:solidFill>
              </a:rPr>
              <a:t>拠点病院　１拠点病院　</a:t>
            </a:r>
            <a:r>
              <a:rPr lang="en-US" altLang="ja-JP" dirty="0" smtClean="0">
                <a:solidFill>
                  <a:schemeClr val="tx1"/>
                </a:solidFill>
              </a:rPr>
              <a:t>1,479,000</a:t>
            </a:r>
            <a:r>
              <a:rPr lang="ja-JP" altLang="en-US" dirty="0" smtClean="0">
                <a:solidFill>
                  <a:schemeClr val="tx1"/>
                </a:solidFill>
              </a:rPr>
              <a:t>円）</a:t>
            </a:r>
            <a:endParaRPr lang="en-US" altLang="ja-JP" dirty="0" smtClean="0">
              <a:solidFill>
                <a:schemeClr val="tx1"/>
              </a:solidFill>
            </a:endParaRPr>
          </a:p>
          <a:p>
            <a:pPr>
              <a:defRPr/>
            </a:pPr>
            <a:r>
              <a:rPr lang="en-US" altLang="ja-JP" dirty="0" smtClean="0">
                <a:solidFill>
                  <a:schemeClr val="tx1"/>
                </a:solidFill>
              </a:rPr>
              <a:t>【</a:t>
            </a:r>
            <a:r>
              <a:rPr lang="ja-JP" altLang="en-US" dirty="0" smtClean="0">
                <a:solidFill>
                  <a:schemeClr val="tx1"/>
                </a:solidFill>
              </a:rPr>
              <a:t>事業期間</a:t>
            </a:r>
            <a:r>
              <a:rPr lang="en-US" altLang="ja-JP" dirty="0" smtClean="0">
                <a:solidFill>
                  <a:schemeClr val="tx1"/>
                </a:solidFill>
              </a:rPr>
              <a:t>】</a:t>
            </a:r>
            <a:r>
              <a:rPr lang="ja-JP" altLang="en-US" dirty="0" smtClean="0">
                <a:solidFill>
                  <a:schemeClr val="tx1"/>
                </a:solidFill>
              </a:rPr>
              <a:t>令和元年</a:t>
            </a:r>
            <a:r>
              <a:rPr lang="en-US" altLang="ja-JP" dirty="0" smtClean="0">
                <a:solidFill>
                  <a:schemeClr val="tx1"/>
                </a:solidFill>
              </a:rPr>
              <a:t>11</a:t>
            </a:r>
            <a:r>
              <a:rPr lang="ja-JP" altLang="en-US" dirty="0" smtClean="0">
                <a:solidFill>
                  <a:schemeClr val="tx1"/>
                </a:solidFill>
              </a:rPr>
              <a:t>月～令和３年</a:t>
            </a:r>
            <a:r>
              <a:rPr lang="en-US" altLang="ja-JP" dirty="0" smtClean="0">
                <a:solidFill>
                  <a:schemeClr val="tx1"/>
                </a:solidFill>
              </a:rPr>
              <a:t>3</a:t>
            </a:r>
            <a:r>
              <a:rPr lang="ja-JP" altLang="en-US" dirty="0" smtClean="0">
                <a:solidFill>
                  <a:schemeClr val="tx1"/>
                </a:solidFill>
              </a:rPr>
              <a:t>月</a:t>
            </a:r>
            <a:r>
              <a:rPr lang="en-US" altLang="ja-JP" dirty="0" smtClean="0">
                <a:solidFill>
                  <a:schemeClr val="tx1"/>
                </a:solidFill>
              </a:rPr>
              <a:t>31</a:t>
            </a:r>
            <a:r>
              <a:rPr lang="ja-JP" altLang="en-US" dirty="0" smtClean="0">
                <a:solidFill>
                  <a:schemeClr val="tx1"/>
                </a:solidFill>
              </a:rPr>
              <a:t>日（</a:t>
            </a:r>
            <a:r>
              <a:rPr lang="en-US" altLang="ja-JP" dirty="0" smtClean="0">
                <a:solidFill>
                  <a:schemeClr val="tx1"/>
                </a:solidFill>
              </a:rPr>
              <a:t>※</a:t>
            </a:r>
            <a:r>
              <a:rPr lang="ja-JP" altLang="en-US" dirty="0" smtClean="0">
                <a:solidFill>
                  <a:schemeClr val="tx1"/>
                </a:solidFill>
              </a:rPr>
              <a:t>令和２年度事業に係る予算は未定）</a:t>
            </a:r>
            <a:endParaRPr lang="en-US" altLang="ja-JP" dirty="0" smtClean="0">
              <a:solidFill>
                <a:schemeClr val="tx1"/>
              </a:solidFill>
            </a:endParaRPr>
          </a:p>
          <a:p>
            <a:pPr>
              <a:defRPr/>
            </a:pPr>
            <a:r>
              <a:rPr lang="en-US" altLang="ja-JP" dirty="0" smtClean="0">
                <a:solidFill>
                  <a:schemeClr val="tx1"/>
                </a:solidFill>
                <a:effectLst/>
              </a:rPr>
              <a:t>【</a:t>
            </a:r>
            <a:r>
              <a:rPr lang="ja-JP" altLang="en-US" dirty="0" smtClean="0">
                <a:solidFill>
                  <a:schemeClr val="tx1"/>
                </a:solidFill>
                <a:effectLst/>
              </a:rPr>
              <a:t>事業内容</a:t>
            </a:r>
            <a:r>
              <a:rPr lang="en-US" altLang="ja-JP" dirty="0" smtClean="0">
                <a:solidFill>
                  <a:schemeClr val="tx1"/>
                </a:solidFill>
                <a:effectLst/>
              </a:rPr>
              <a:t>】</a:t>
            </a:r>
            <a:endParaRPr lang="en-US" altLang="ja-JP" dirty="0" smtClean="0">
              <a:solidFill>
                <a:schemeClr val="tx1"/>
              </a:solidFill>
            </a:endParaRPr>
          </a:p>
          <a:p>
            <a:pPr>
              <a:defRPr/>
            </a:pPr>
            <a:r>
              <a:rPr lang="ja-JP" altLang="en-US" dirty="0" smtClean="0">
                <a:solidFill>
                  <a:schemeClr val="tx1"/>
                </a:solidFill>
                <a:effectLst/>
              </a:rPr>
              <a:t>　①地域支援ネットワーク検討会議の運営</a:t>
            </a:r>
            <a:endParaRPr lang="en-US" altLang="ja-JP" dirty="0" smtClean="0">
              <a:solidFill>
                <a:schemeClr val="tx1"/>
              </a:solidFill>
              <a:effectLst/>
            </a:endParaRPr>
          </a:p>
          <a:p>
            <a:pPr>
              <a:defRPr/>
            </a:pPr>
            <a:r>
              <a:rPr lang="ja-JP" altLang="en-US" dirty="0">
                <a:solidFill>
                  <a:schemeClr val="tx1"/>
                </a:solidFill>
              </a:rPr>
              <a:t>　</a:t>
            </a:r>
            <a:r>
              <a:rPr lang="ja-JP" altLang="en-US" dirty="0" smtClean="0">
                <a:solidFill>
                  <a:schemeClr val="tx1"/>
                </a:solidFill>
              </a:rPr>
              <a:t>　☞地域の実情把握や課題の抽出の後、地域における支援体制の在り方を検討</a:t>
            </a:r>
            <a:endParaRPr lang="en-US" altLang="ja-JP" dirty="0" smtClean="0">
              <a:solidFill>
                <a:schemeClr val="tx1"/>
              </a:solidFill>
              <a:effectLst/>
            </a:endParaRPr>
          </a:p>
          <a:p>
            <a:pPr>
              <a:defRPr/>
            </a:pPr>
            <a:r>
              <a:rPr lang="ja-JP" altLang="en-US" dirty="0">
                <a:solidFill>
                  <a:schemeClr val="tx1"/>
                </a:solidFill>
              </a:rPr>
              <a:t>　</a:t>
            </a:r>
            <a:r>
              <a:rPr lang="ja-JP" altLang="en-US" dirty="0" smtClean="0">
                <a:solidFill>
                  <a:schemeClr val="tx1"/>
                </a:solidFill>
              </a:rPr>
              <a:t>②多職種（教育・福祉・行政等）連携研修会の開催</a:t>
            </a:r>
            <a:endParaRPr lang="en-US" altLang="ja-JP" dirty="0" smtClean="0">
              <a:solidFill>
                <a:schemeClr val="tx1"/>
              </a:solidFill>
            </a:endParaRPr>
          </a:p>
          <a:p>
            <a:pPr>
              <a:defRPr/>
            </a:pPr>
            <a:r>
              <a:rPr lang="ja-JP" altLang="en-US" dirty="0">
                <a:solidFill>
                  <a:schemeClr val="tx1"/>
                </a:solidFill>
              </a:rPr>
              <a:t>　</a:t>
            </a:r>
            <a:r>
              <a:rPr lang="ja-JP" altLang="en-US" dirty="0" smtClean="0">
                <a:solidFill>
                  <a:schemeClr val="tx1"/>
                </a:solidFill>
              </a:rPr>
              <a:t>　☞患者に関わりを持つ様々な職種が参加する研修を実施し、情報共有も行い顔の見える関係を構築</a:t>
            </a:r>
            <a:endParaRPr lang="en-US" altLang="ja-JP" dirty="0" smtClean="0">
              <a:solidFill>
                <a:schemeClr val="tx1"/>
              </a:solidFill>
            </a:endParaRPr>
          </a:p>
          <a:p>
            <a:pPr>
              <a:defRPr/>
            </a:pPr>
            <a:r>
              <a:rPr lang="ja-JP" altLang="en-US" dirty="0" smtClean="0">
                <a:solidFill>
                  <a:schemeClr val="tx1"/>
                </a:solidFill>
              </a:rPr>
              <a:t>　④情報集約及び地域関係機関の相談窓口設置</a:t>
            </a:r>
            <a:endParaRPr lang="en-US" altLang="ja-JP" dirty="0" smtClean="0">
              <a:solidFill>
                <a:schemeClr val="tx1"/>
              </a:solidFill>
            </a:endParaRPr>
          </a:p>
          <a:p>
            <a:pPr>
              <a:defRPr/>
            </a:pPr>
            <a:r>
              <a:rPr lang="ja-JP" altLang="en-US" dirty="0" smtClean="0">
                <a:solidFill>
                  <a:schemeClr val="tx1"/>
                </a:solidFill>
              </a:rPr>
              <a:t>　　☞アレルギー疾患医療機関等の実態調査</a:t>
            </a:r>
            <a:endParaRPr lang="en-US" altLang="ja-JP" dirty="0" smtClean="0">
              <a:solidFill>
                <a:schemeClr val="tx1"/>
              </a:solidFill>
            </a:endParaRPr>
          </a:p>
          <a:p>
            <a:pPr>
              <a:defRPr/>
            </a:pPr>
            <a:r>
              <a:rPr lang="ja-JP" altLang="en-US" dirty="0" smtClean="0">
                <a:solidFill>
                  <a:schemeClr val="tx1"/>
                </a:solidFill>
                <a:effectLst/>
              </a:rPr>
              <a:t>　　☞支援の手法や疾患理解促進等に係る学校等施設限定の相談窓口設置</a:t>
            </a:r>
            <a:endParaRPr lang="en-US" altLang="ja-JP" dirty="0">
              <a:solidFill>
                <a:schemeClr val="tx1"/>
              </a:solidFill>
              <a:effectLst/>
            </a:endParaRPr>
          </a:p>
        </p:txBody>
      </p:sp>
      <p:sp>
        <p:nvSpPr>
          <p:cNvPr id="8" name="正方形/長方形 7"/>
          <p:cNvSpPr/>
          <p:nvPr/>
        </p:nvSpPr>
        <p:spPr>
          <a:xfrm>
            <a:off x="243194" y="4751258"/>
            <a:ext cx="11726576" cy="1842873"/>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bIns="36000" anchor="b"/>
          <a:lstStyle/>
          <a:p>
            <a:pPr>
              <a:defRPr/>
            </a:pPr>
            <a:endParaRPr lang="en-US" altLang="ja-JP" sz="1050" dirty="0" smtClean="0">
              <a:solidFill>
                <a:schemeClr val="tx1"/>
              </a:solidFill>
            </a:endParaRPr>
          </a:p>
          <a:p>
            <a:pPr>
              <a:defRPr/>
            </a:pPr>
            <a:endParaRPr lang="en-US" altLang="ja-JP" sz="900" dirty="0" smtClean="0">
              <a:solidFill>
                <a:schemeClr val="tx1"/>
              </a:solidFill>
            </a:endParaRPr>
          </a:p>
          <a:p>
            <a:pPr>
              <a:defRPr/>
            </a:pPr>
            <a:endParaRPr lang="en-US" altLang="ja-JP" sz="900" dirty="0">
              <a:solidFill>
                <a:schemeClr val="tx1"/>
              </a:solidFill>
            </a:endParaRPr>
          </a:p>
          <a:p>
            <a:pPr>
              <a:defRPr/>
            </a:pPr>
            <a:endParaRPr lang="en-US" altLang="ja-JP" sz="900" dirty="0" smtClean="0">
              <a:solidFill>
                <a:schemeClr val="tx1"/>
              </a:solidFill>
            </a:endParaRPr>
          </a:p>
          <a:p>
            <a:pPr>
              <a:defRPr/>
            </a:pPr>
            <a:r>
              <a:rPr lang="ja-JP" altLang="en-US" sz="1600" b="1" dirty="0" smtClean="0">
                <a:solidFill>
                  <a:schemeClr val="tx1"/>
                </a:solidFill>
              </a:rPr>
              <a:t>１．患者の支援に携わる者の資質向上</a:t>
            </a:r>
            <a:endParaRPr lang="en-US" altLang="ja-JP" sz="1600" b="1" dirty="0" smtClean="0">
              <a:solidFill>
                <a:schemeClr val="tx1"/>
              </a:solidFill>
            </a:endParaRPr>
          </a:p>
          <a:p>
            <a:pPr>
              <a:defRPr/>
            </a:pPr>
            <a:r>
              <a:rPr lang="ja-JP" altLang="en-US" sz="1600" b="1" dirty="0" smtClean="0">
                <a:solidFill>
                  <a:schemeClr val="tx1"/>
                </a:solidFill>
              </a:rPr>
              <a:t>　</a:t>
            </a:r>
            <a:r>
              <a:rPr lang="ja-JP" altLang="en-US" sz="1600" dirty="0" smtClean="0">
                <a:solidFill>
                  <a:schemeClr val="tx1"/>
                </a:solidFill>
              </a:rPr>
              <a:t>学校</a:t>
            </a:r>
            <a:r>
              <a:rPr lang="ja-JP" altLang="en-US" sz="1600" dirty="0">
                <a:solidFill>
                  <a:schemeClr val="tx1"/>
                </a:solidFill>
              </a:rPr>
              <a:t>や保育所、その他の社会福祉施設や行政機関等</a:t>
            </a:r>
            <a:r>
              <a:rPr lang="ja-JP" altLang="en-US" sz="1600" dirty="0" smtClean="0">
                <a:solidFill>
                  <a:schemeClr val="tx1"/>
                </a:solidFill>
              </a:rPr>
              <a:t>、患者の支援</a:t>
            </a:r>
            <a:r>
              <a:rPr lang="ja-JP" altLang="en-US" sz="1600" dirty="0">
                <a:solidFill>
                  <a:schemeClr val="tx1"/>
                </a:solidFill>
              </a:rPr>
              <a:t>に携わる</a:t>
            </a:r>
            <a:r>
              <a:rPr lang="ja-JP" altLang="en-US" sz="1600" dirty="0" smtClean="0">
                <a:solidFill>
                  <a:schemeClr val="tx1"/>
                </a:solidFill>
              </a:rPr>
              <a:t>関係者に対して、疾患特性や対処方法など研修の実施や必要に応じた助言や指導を行うことで資質の向上を図る。</a:t>
            </a:r>
            <a:endParaRPr lang="en-US" altLang="ja-JP" sz="1600" b="1" dirty="0" smtClean="0">
              <a:solidFill>
                <a:schemeClr val="tx1"/>
              </a:solidFill>
            </a:endParaRPr>
          </a:p>
          <a:p>
            <a:pPr>
              <a:defRPr/>
            </a:pPr>
            <a:r>
              <a:rPr lang="ja-JP" altLang="en-US" sz="1600" b="1" dirty="0">
                <a:solidFill>
                  <a:schemeClr val="tx1"/>
                </a:solidFill>
              </a:rPr>
              <a:t>２</a:t>
            </a:r>
            <a:r>
              <a:rPr lang="ja-JP" altLang="en-US" sz="1600" b="1" dirty="0" smtClean="0">
                <a:solidFill>
                  <a:schemeClr val="tx1"/>
                </a:solidFill>
              </a:rPr>
              <a:t>．関係機関が連携した支援ネットワークの整備</a:t>
            </a:r>
            <a:endParaRPr lang="en-US" altLang="ja-JP" sz="1600" b="1" dirty="0" smtClean="0">
              <a:solidFill>
                <a:schemeClr val="tx1"/>
              </a:solidFill>
            </a:endParaRPr>
          </a:p>
          <a:p>
            <a:pPr>
              <a:defRPr/>
            </a:pPr>
            <a:r>
              <a:rPr lang="ja-JP" altLang="en-US" sz="1600" dirty="0">
                <a:solidFill>
                  <a:schemeClr val="tx1"/>
                </a:solidFill>
              </a:rPr>
              <a:t>　</a:t>
            </a:r>
            <a:r>
              <a:rPr lang="ja-JP" altLang="en-US" sz="1600" dirty="0" smtClean="0">
                <a:solidFill>
                  <a:schemeClr val="tx1"/>
                </a:solidFill>
              </a:rPr>
              <a:t>地域の医療の実情に応じた支援体制を医療、教育、福祉、職場など多職種が連携した支援ネットワークのモデルケースを整備し、管内市町村への周知・広報を図ることにより、将来的には、患者に身近な市町村単位での整備を目指す。</a:t>
            </a:r>
            <a:endParaRPr lang="ja-JP" altLang="en-US" sz="1600" dirty="0">
              <a:solidFill>
                <a:schemeClr val="tx1"/>
              </a:solidFill>
            </a:endParaRPr>
          </a:p>
        </p:txBody>
      </p:sp>
      <p:sp>
        <p:nvSpPr>
          <p:cNvPr id="9" name="正方形/長方形 8"/>
          <p:cNvSpPr/>
          <p:nvPr/>
        </p:nvSpPr>
        <p:spPr>
          <a:xfrm>
            <a:off x="281256" y="4554367"/>
            <a:ext cx="1605601" cy="430193"/>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ja-JP" altLang="en-US" sz="1200" b="1" dirty="0" smtClean="0">
                <a:solidFill>
                  <a:schemeClr val="tx1"/>
                </a:solidFill>
                <a:effectLst/>
              </a:rPr>
              <a:t>事業のねらい</a:t>
            </a:r>
            <a:endParaRPr lang="ja-JP" altLang="en-US" sz="1200" b="1" dirty="0">
              <a:solidFill>
                <a:schemeClr val="tx1"/>
              </a:solidFill>
              <a:effectLst/>
            </a:endParaRPr>
          </a:p>
        </p:txBody>
      </p:sp>
      <p:sp>
        <p:nvSpPr>
          <p:cNvPr id="6" name="正方形/長方形 5"/>
          <p:cNvSpPr/>
          <p:nvPr/>
        </p:nvSpPr>
        <p:spPr>
          <a:xfrm>
            <a:off x="218361" y="1194777"/>
            <a:ext cx="1093273" cy="466606"/>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ja-JP" altLang="en-US" sz="1200" b="1" dirty="0" smtClean="0">
                <a:solidFill>
                  <a:schemeClr val="tx1"/>
                </a:solidFill>
                <a:effectLst/>
              </a:rPr>
              <a:t>事業概要</a:t>
            </a:r>
            <a:endParaRPr lang="ja-JP" altLang="en-US" sz="1200" b="1" dirty="0">
              <a:solidFill>
                <a:schemeClr val="tx1"/>
              </a:solidFill>
              <a:effectLst/>
            </a:endParaRPr>
          </a:p>
        </p:txBody>
      </p:sp>
      <p:sp>
        <p:nvSpPr>
          <p:cNvPr id="10" name="ホームベース 9"/>
          <p:cNvSpPr/>
          <p:nvPr/>
        </p:nvSpPr>
        <p:spPr>
          <a:xfrm>
            <a:off x="218361" y="558926"/>
            <a:ext cx="8078754" cy="509451"/>
          </a:xfrm>
          <a:prstGeom prst="homePlate">
            <a:avLst>
              <a:gd name="adj" fmla="val 0"/>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ja-JP" altLang="en-US" sz="2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大阪府アレルギー疾患医療拠点病院への委託事業</a:t>
            </a:r>
            <a:endParaRPr lang="ja-JP" altLang="en-US"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8407174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0" y="563672"/>
            <a:ext cx="12192000" cy="644137"/>
          </a:xfrm>
          <a:prstGeom prst="roundRect">
            <a:avLst>
              <a:gd name="adj" fmla="val 16667"/>
            </a:avLst>
          </a:prstGeom>
          <a:gradFill>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defRPr/>
            </a:pPr>
            <a:r>
              <a:rPr lang="ja-JP" altLang="en-US" sz="2400" b="1" dirty="0" smtClean="0">
                <a:latin typeface="ＭＳ Ｐゴシック" charset="-128"/>
              </a:rPr>
              <a:t>公民連携によるアレルギー疾患対策の推進　　　</a:t>
            </a:r>
            <a:r>
              <a:rPr lang="en-US" altLang="ja-JP" sz="2000" b="1" dirty="0" smtClean="0">
                <a:latin typeface="ＭＳ Ｐゴシック" charset="-128"/>
              </a:rPr>
              <a:t>〜</a:t>
            </a:r>
            <a:r>
              <a:rPr lang="ja-JP" altLang="en-US" sz="2000" b="1" dirty="0" smtClean="0">
                <a:latin typeface="ＭＳ Ｐゴシック" charset="-128"/>
              </a:rPr>
              <a:t>アストラゼネカ㈱との事業連携の締結～</a:t>
            </a:r>
            <a:r>
              <a:rPr lang="ja-JP" altLang="en-US" sz="2000" b="1" dirty="0">
                <a:latin typeface="ＭＳ Ｐゴシック" charset="-128"/>
              </a:rPr>
              <a:t>　</a:t>
            </a:r>
          </a:p>
        </p:txBody>
      </p:sp>
      <p:sp>
        <p:nvSpPr>
          <p:cNvPr id="5" name="AutoShape 2"/>
          <p:cNvSpPr>
            <a:spLocks noChangeArrowheads="1"/>
          </p:cNvSpPr>
          <p:nvPr/>
        </p:nvSpPr>
        <p:spPr bwMode="auto">
          <a:xfrm>
            <a:off x="0" y="0"/>
            <a:ext cx="12192000" cy="569256"/>
          </a:xfrm>
          <a:prstGeom prst="roundRect">
            <a:avLst>
              <a:gd name="adj" fmla="val 16667"/>
            </a:avLst>
          </a:prstGeom>
          <a:solidFill>
            <a:srgbClr val="FFCCFF"/>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defRPr/>
            </a:pPr>
            <a:r>
              <a:rPr lang="ja-JP" altLang="en-US" b="1" dirty="0" smtClean="0">
                <a:solidFill>
                  <a:srgbClr val="FF0000"/>
                </a:solidFill>
                <a:latin typeface="ＭＳ Ｐゴシック" charset="-128"/>
              </a:rPr>
              <a:t>　さらなる事業推進に向けた工夫</a:t>
            </a:r>
            <a:r>
              <a:rPr lang="ja-JP" altLang="en-US" b="1" dirty="0">
                <a:latin typeface="ＭＳ Ｐゴシック" charset="-128"/>
              </a:rPr>
              <a:t>　</a:t>
            </a:r>
            <a:r>
              <a:rPr lang="ja-JP" altLang="en-US" sz="2400" b="1" dirty="0">
                <a:latin typeface="ＭＳ Ｐゴシック" charset="-128"/>
              </a:rPr>
              <a:t>　</a:t>
            </a:r>
            <a:r>
              <a:rPr lang="ja-JP" altLang="en-US" sz="2800" b="1" dirty="0">
                <a:latin typeface="ＭＳ Ｐゴシック" charset="-128"/>
              </a:rPr>
              <a:t>　　　　　　　　　</a:t>
            </a:r>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1930" y="1734804"/>
            <a:ext cx="3482470" cy="2239825"/>
          </a:xfrm>
          <a:prstGeom prst="rect">
            <a:avLst/>
          </a:prstGeom>
        </p:spPr>
      </p:pic>
      <p:sp>
        <p:nvSpPr>
          <p:cNvPr id="7" name="ホームベース 6"/>
          <p:cNvSpPr/>
          <p:nvPr/>
        </p:nvSpPr>
        <p:spPr>
          <a:xfrm>
            <a:off x="6769565" y="1294178"/>
            <a:ext cx="1296390" cy="354257"/>
          </a:xfrm>
          <a:prstGeom prst="homePlate">
            <a:avLst>
              <a:gd name="adj" fmla="val 0"/>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協定締結式の模様</a:t>
            </a:r>
            <a:endPar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154926" y="1336518"/>
            <a:ext cx="6394076" cy="5355312"/>
          </a:xfrm>
          <a:prstGeom prst="rect">
            <a:avLst/>
          </a:prstGeom>
          <a:ln>
            <a:solidFill>
              <a:schemeClr val="accent1"/>
            </a:solidFill>
          </a:ln>
        </p:spPr>
        <p:txBody>
          <a:bodyPr wrap="square">
            <a:spAutoFit/>
          </a:bodyPr>
          <a:lstStyle/>
          <a:p>
            <a:endParaRPr lang="en-US" altLang="ja-JP" sz="2000" dirty="0" smtClean="0"/>
          </a:p>
          <a:p>
            <a:r>
              <a:rPr lang="en-US" altLang="ja-JP" sz="1400" dirty="0" smtClean="0">
                <a:latin typeface="メイリオ" panose="020B0604030504040204" pitchFamily="50" charset="-128"/>
                <a:ea typeface="メイリオ" panose="020B0604030504040204" pitchFamily="50" charset="-128"/>
              </a:rPr>
              <a:t>【</a:t>
            </a:r>
            <a:r>
              <a:rPr lang="ja-JP" altLang="en-US" sz="1400" dirty="0" smtClean="0">
                <a:latin typeface="メイリオ" panose="020B0604030504040204" pitchFamily="50" charset="-128"/>
                <a:ea typeface="メイリオ" panose="020B0604030504040204" pitchFamily="50" charset="-128"/>
              </a:rPr>
              <a:t>協定締結の経緯</a:t>
            </a:r>
            <a:r>
              <a:rPr lang="en-US" altLang="ja-JP" sz="1400" dirty="0" smtClean="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　　</a:t>
            </a:r>
            <a:endParaRPr lang="en-US" altLang="ja-JP" sz="1400" dirty="0" smtClean="0">
              <a:latin typeface="メイリオ" panose="020B0604030504040204" pitchFamily="50" charset="-128"/>
              <a:ea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rPr>
              <a:t>　大阪府では公民連携による取組みを積極的に推進しており、アレルギーの分野に</a:t>
            </a:r>
            <a:r>
              <a:rPr lang="ja-JP" altLang="en-US" sz="1400" dirty="0">
                <a:latin typeface="メイリオ" panose="020B0604030504040204" pitchFamily="50" charset="-128"/>
                <a:ea typeface="メイリオ" panose="020B0604030504040204" pitchFamily="50" charset="-128"/>
              </a:rPr>
              <a:t>おいて</a:t>
            </a:r>
            <a:r>
              <a:rPr lang="ja-JP" altLang="en-US" sz="1400" dirty="0" smtClean="0">
                <a:latin typeface="メイリオ" panose="020B0604030504040204" pitchFamily="50" charset="-128"/>
                <a:ea typeface="メイリオ" panose="020B0604030504040204" pitchFamily="50" charset="-128"/>
              </a:rPr>
              <a:t>も民間企業との協業</a:t>
            </a:r>
            <a:r>
              <a:rPr lang="ja-JP" altLang="en-US" sz="1400" dirty="0">
                <a:latin typeface="メイリオ" panose="020B0604030504040204" pitchFamily="50" charset="-128"/>
                <a:ea typeface="メイリオ" panose="020B0604030504040204" pitchFamily="50" charset="-128"/>
              </a:rPr>
              <a:t>の可能性を</a:t>
            </a:r>
            <a:r>
              <a:rPr lang="ja-JP" altLang="en-US" sz="1400" dirty="0" smtClean="0">
                <a:latin typeface="メイリオ" panose="020B0604030504040204" pitchFamily="50" charset="-128"/>
                <a:ea typeface="メイリオ" panose="020B0604030504040204" pitchFamily="50" charset="-128"/>
              </a:rPr>
              <a:t>検討してきた結果、医療提供体制の整備など今後、本格的な事業を推進するにあたり、行政にはない民間事業が持つ企画力、ネットワーク、経験等を活かした取組みなどが期待</a:t>
            </a:r>
            <a:r>
              <a:rPr lang="ja-JP" altLang="en-US" sz="1400" dirty="0">
                <a:latin typeface="メイリオ" panose="020B0604030504040204" pitchFamily="50" charset="-128"/>
                <a:ea typeface="メイリオ" panose="020B0604030504040204" pitchFamily="50" charset="-128"/>
              </a:rPr>
              <a:t>されたこと</a:t>
            </a:r>
            <a:r>
              <a:rPr lang="ja-JP" altLang="en-US" sz="1400" dirty="0" smtClean="0">
                <a:latin typeface="メイリオ" panose="020B0604030504040204" pitchFamily="50" charset="-128"/>
                <a:ea typeface="メイリオ" panose="020B0604030504040204" pitchFamily="50" charset="-128"/>
              </a:rPr>
              <a:t>から今回の事業連携協定締結に至った。</a:t>
            </a:r>
            <a:endParaRPr lang="en-US" altLang="ja-JP" sz="1400" dirty="0">
              <a:latin typeface="メイリオ" panose="020B0604030504040204" pitchFamily="50" charset="-128"/>
              <a:ea typeface="メイリオ" panose="020B0604030504040204" pitchFamily="50" charset="-128"/>
            </a:endParaRPr>
          </a:p>
          <a:p>
            <a:endParaRPr lang="en-US" altLang="ja-JP" sz="1400" dirty="0" smtClean="0">
              <a:latin typeface="メイリオ" panose="020B0604030504040204" pitchFamily="50" charset="-128"/>
              <a:ea typeface="メイリオ" panose="020B0604030504040204" pitchFamily="50" charset="-128"/>
            </a:endParaRPr>
          </a:p>
          <a:p>
            <a:r>
              <a:rPr lang="en-US" altLang="ja-JP" sz="1400" dirty="0" smtClean="0">
                <a:latin typeface="メイリオ" panose="020B0604030504040204" pitchFamily="50" charset="-128"/>
                <a:ea typeface="メイリオ" panose="020B0604030504040204" pitchFamily="50" charset="-128"/>
              </a:rPr>
              <a:t>【</a:t>
            </a:r>
            <a:r>
              <a:rPr lang="ja-JP" altLang="en-US" sz="1400" dirty="0" smtClean="0">
                <a:latin typeface="メイリオ" panose="020B0604030504040204" pitchFamily="50" charset="-128"/>
                <a:ea typeface="メイリオ" panose="020B0604030504040204" pitchFamily="50" charset="-128"/>
              </a:rPr>
              <a:t>期待できる効果</a:t>
            </a:r>
            <a:r>
              <a:rPr lang="en-US" altLang="ja-JP" sz="1400" dirty="0" smtClean="0">
                <a:latin typeface="メイリオ" panose="020B0604030504040204" pitchFamily="50" charset="-128"/>
                <a:ea typeface="メイリオ" panose="020B0604030504040204" pitchFamily="50" charset="-128"/>
              </a:rPr>
              <a:t>】</a:t>
            </a:r>
          </a:p>
          <a:p>
            <a:r>
              <a:rPr lang="ja-JP" altLang="en-US" sz="1400" dirty="0" smtClean="0">
                <a:latin typeface="メイリオ" panose="020B0604030504040204" pitchFamily="50" charset="-128"/>
                <a:ea typeface="メイリオ" panose="020B0604030504040204" pitchFamily="50" charset="-128"/>
              </a:rPr>
              <a:t>・製薬企業がもつネットワーク力活かした地域医療機関への情報提供や医</a:t>
            </a:r>
            <a:endParaRPr lang="en-US" altLang="ja-JP" sz="1400" dirty="0" smtClean="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rPr>
              <a:t>療従事者研修等への協力</a:t>
            </a:r>
            <a:endParaRPr lang="en-US" altLang="ja-JP" sz="1400" dirty="0" smtClean="0">
              <a:latin typeface="メイリオ" panose="020B0604030504040204" pitchFamily="50" charset="-128"/>
              <a:ea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rPr>
              <a:t>・企画力・広報力を活かした府民への普及啓発・情報提供事業への協力</a:t>
            </a:r>
            <a:endParaRPr lang="en-US" altLang="ja-JP" sz="1400" dirty="0" smtClean="0">
              <a:latin typeface="メイリオ" panose="020B0604030504040204" pitchFamily="50" charset="-128"/>
              <a:ea typeface="メイリオ" panose="020B0604030504040204" pitchFamily="50" charset="-128"/>
            </a:endParaRPr>
          </a:p>
          <a:p>
            <a:endParaRPr lang="en-US" altLang="ja-JP" sz="1400" dirty="0" smtClean="0">
              <a:latin typeface="メイリオ" panose="020B0604030504040204" pitchFamily="50" charset="-128"/>
              <a:ea typeface="メイリオ" panose="020B0604030504040204" pitchFamily="50" charset="-128"/>
            </a:endParaRPr>
          </a:p>
          <a:p>
            <a:r>
              <a:rPr lang="en-US" altLang="ja-JP" sz="1400" dirty="0" smtClean="0">
                <a:latin typeface="メイリオ" panose="020B0604030504040204" pitchFamily="50" charset="-128"/>
                <a:ea typeface="メイリオ" panose="020B0604030504040204" pitchFamily="50" charset="-128"/>
              </a:rPr>
              <a:t>【</a:t>
            </a:r>
            <a:r>
              <a:rPr lang="ja-JP" altLang="en-US" sz="1400" dirty="0" smtClean="0">
                <a:latin typeface="メイリオ" panose="020B0604030504040204" pitchFamily="50" charset="-128"/>
                <a:ea typeface="メイリオ" panose="020B0604030504040204" pitchFamily="50" charset="-128"/>
              </a:rPr>
              <a:t>協定の概要</a:t>
            </a:r>
            <a:r>
              <a:rPr lang="en-US" altLang="ja-JP" sz="1400" dirty="0" smtClean="0">
                <a:latin typeface="メイリオ" panose="020B0604030504040204" pitchFamily="50" charset="-128"/>
                <a:ea typeface="メイリオ" panose="020B0604030504040204" pitchFamily="50" charset="-128"/>
              </a:rPr>
              <a:t>】</a:t>
            </a:r>
            <a:endParaRPr lang="en-US" altLang="ja-JP" sz="1400" dirty="0">
              <a:latin typeface="メイリオ" panose="020B0604030504040204" pitchFamily="50" charset="-128"/>
              <a:ea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rPr>
              <a:t>①名称：「アレルギー</a:t>
            </a:r>
            <a:r>
              <a:rPr lang="ja-JP" altLang="en-US" sz="1400" dirty="0">
                <a:latin typeface="メイリオ" panose="020B0604030504040204" pitchFamily="50" charset="-128"/>
                <a:ea typeface="メイリオ" panose="020B0604030504040204" pitchFamily="50" charset="-128"/>
              </a:rPr>
              <a:t>疾患対策の推進に係る連携・協力に関する</a:t>
            </a:r>
            <a:r>
              <a:rPr lang="ja-JP" altLang="en-US" sz="1400" dirty="0" smtClean="0">
                <a:latin typeface="メイリオ" panose="020B0604030504040204" pitchFamily="50" charset="-128"/>
                <a:ea typeface="メイリオ" panose="020B0604030504040204" pitchFamily="50" charset="-128"/>
              </a:rPr>
              <a:t>協定書」</a:t>
            </a:r>
            <a:endParaRPr lang="ja-JP" altLang="en-US"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②</a:t>
            </a:r>
            <a:r>
              <a:rPr lang="ja-JP" altLang="en-US" sz="1400" dirty="0" smtClean="0">
                <a:latin typeface="メイリオ" panose="020B0604030504040204" pitchFamily="50" charset="-128"/>
                <a:ea typeface="メイリオ" panose="020B0604030504040204" pitchFamily="50" charset="-128"/>
              </a:rPr>
              <a:t>内容</a:t>
            </a:r>
            <a:r>
              <a:rPr lang="ja-JP" altLang="en-US" sz="1400" dirty="0">
                <a:latin typeface="メイリオ" panose="020B0604030504040204" pitchFamily="50" charset="-128"/>
                <a:ea typeface="メイリオ" panose="020B0604030504040204" pitchFamily="50" charset="-128"/>
              </a:rPr>
              <a:t>　</a:t>
            </a:r>
          </a:p>
          <a:p>
            <a:r>
              <a:rPr lang="ja-JP" altLang="en-US" sz="1400" dirty="0">
                <a:latin typeface="メイリオ" panose="020B0604030504040204" pitchFamily="50" charset="-128"/>
                <a:ea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rPr>
              <a:t>・アレルギー</a:t>
            </a:r>
            <a:r>
              <a:rPr lang="ja-JP" altLang="en-US" sz="1400" dirty="0">
                <a:latin typeface="メイリオ" panose="020B0604030504040204" pitchFamily="50" charset="-128"/>
                <a:ea typeface="メイリオ" panose="020B0604030504040204" pitchFamily="50" charset="-128"/>
              </a:rPr>
              <a:t>疾患に関する正しい知識の普及啓発に関すること</a:t>
            </a:r>
          </a:p>
          <a:p>
            <a:r>
              <a:rPr lang="ja-JP" altLang="en-US" sz="1400" dirty="0">
                <a:latin typeface="メイリオ" panose="020B0604030504040204" pitchFamily="50" charset="-128"/>
                <a:ea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rPr>
              <a:t>・アレルギー</a:t>
            </a:r>
            <a:r>
              <a:rPr lang="ja-JP" altLang="en-US" sz="1400" dirty="0">
                <a:latin typeface="メイリオ" panose="020B0604030504040204" pitchFamily="50" charset="-128"/>
                <a:ea typeface="メイリオ" panose="020B0604030504040204" pitchFamily="50" charset="-128"/>
              </a:rPr>
              <a:t>疾患医療提供体制の整備に関すること</a:t>
            </a:r>
          </a:p>
          <a:p>
            <a:r>
              <a:rPr lang="ja-JP" altLang="en-US" sz="1400" dirty="0" smtClean="0">
                <a:latin typeface="メイリオ" panose="020B0604030504040204" pitchFamily="50" charset="-128"/>
                <a:ea typeface="メイリオ" panose="020B0604030504040204" pitchFamily="50" charset="-128"/>
              </a:rPr>
              <a:t>  </a:t>
            </a:r>
            <a:endParaRPr lang="ja-JP" altLang="en-US"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③</a:t>
            </a:r>
            <a:r>
              <a:rPr lang="ja-JP" altLang="en-US" sz="1400" dirty="0" smtClean="0">
                <a:latin typeface="メイリオ" panose="020B0604030504040204" pitchFamily="50" charset="-128"/>
                <a:ea typeface="メイリオ" panose="020B0604030504040204" pitchFamily="50" charset="-128"/>
              </a:rPr>
              <a:t>締結日：　令和</a:t>
            </a:r>
            <a:r>
              <a:rPr lang="ja-JP" altLang="en-US" sz="1400" dirty="0">
                <a:latin typeface="メイリオ" panose="020B0604030504040204" pitchFamily="50" charset="-128"/>
                <a:ea typeface="メイリオ" panose="020B0604030504040204" pitchFamily="50" charset="-128"/>
              </a:rPr>
              <a:t>元年８月２７日（火曜日）　</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同日より</a:t>
            </a:r>
            <a:r>
              <a:rPr lang="ja-JP" altLang="en-US" sz="1400" dirty="0" smtClean="0">
                <a:latin typeface="メイリオ" panose="020B0604030504040204" pitchFamily="50" charset="-128"/>
                <a:ea typeface="メイリオ" panose="020B0604030504040204" pitchFamily="50" charset="-128"/>
              </a:rPr>
              <a:t>適用</a:t>
            </a:r>
            <a:endParaRPr lang="en-US" altLang="ja-JP" sz="1400" dirty="0" smtClean="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　</a:t>
            </a:r>
            <a:endParaRPr lang="en-US" altLang="ja-JP" sz="1400" dirty="0" smtClean="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rPr>
              <a:t>今後</a:t>
            </a:r>
            <a:r>
              <a:rPr lang="ja-JP" altLang="en-US" sz="1400" dirty="0">
                <a:latin typeface="メイリオ" panose="020B0604030504040204" pitchFamily="50" charset="-128"/>
                <a:ea typeface="メイリオ" panose="020B0604030504040204" pitchFamily="50" charset="-128"/>
              </a:rPr>
              <a:t>、本協定に基づき、府民公開講座や医療従事者向け研修の</a:t>
            </a:r>
            <a:r>
              <a:rPr lang="ja-JP" altLang="en-US" sz="1400" dirty="0" smtClean="0">
                <a:latin typeface="メイリオ" panose="020B0604030504040204" pitchFamily="50" charset="-128"/>
                <a:ea typeface="メイリオ" panose="020B0604030504040204" pitchFamily="50" charset="-128"/>
              </a:rPr>
              <a:t>開催</a:t>
            </a:r>
            <a:endParaRPr lang="en-US" altLang="ja-JP" sz="1400" dirty="0" smtClean="0">
              <a:latin typeface="メイリオ" panose="020B0604030504040204" pitchFamily="50" charset="-128"/>
              <a:ea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rPr>
              <a:t>（</a:t>
            </a:r>
            <a:r>
              <a:rPr lang="en-US" altLang="ja-JP" sz="1400" dirty="0" smtClean="0">
                <a:latin typeface="メイリオ" panose="020B0604030504040204" pitchFamily="50" charset="-128"/>
                <a:ea typeface="メイリオ" panose="020B0604030504040204" pitchFamily="50" charset="-128"/>
              </a:rPr>
              <a:t>R</a:t>
            </a:r>
            <a:r>
              <a:rPr lang="ja-JP" altLang="en-US" sz="1400" dirty="0" smtClean="0">
                <a:latin typeface="メイリオ" panose="020B0604030504040204" pitchFamily="50" charset="-128"/>
                <a:ea typeface="メイリオ" panose="020B0604030504040204" pitchFamily="50" charset="-128"/>
              </a:rPr>
              <a:t>元年</a:t>
            </a:r>
            <a:r>
              <a:rPr lang="ja-JP" altLang="en-US" sz="1400" dirty="0">
                <a:latin typeface="メイリオ" panose="020B0604030504040204" pitchFamily="50" charset="-128"/>
                <a:ea typeface="メイリオ" panose="020B0604030504040204" pitchFamily="50" charset="-128"/>
              </a:rPr>
              <a:t>１０月１３日）をはじめ、</a:t>
            </a:r>
            <a:r>
              <a:rPr lang="ja-JP" altLang="en-US" sz="1400" dirty="0" smtClean="0">
                <a:latin typeface="メイリオ" panose="020B0604030504040204" pitchFamily="50" charset="-128"/>
                <a:ea typeface="メイリオ" panose="020B0604030504040204" pitchFamily="50" charset="-128"/>
              </a:rPr>
              <a:t>普及啓発</a:t>
            </a:r>
            <a:r>
              <a:rPr lang="ja-JP" altLang="en-US" sz="1400" dirty="0">
                <a:latin typeface="メイリオ" panose="020B0604030504040204" pitchFamily="50" charset="-128"/>
                <a:ea typeface="メイリオ" panose="020B0604030504040204" pitchFamily="50" charset="-128"/>
              </a:rPr>
              <a:t>や医療提供体制の整備などに連携して</a:t>
            </a:r>
            <a:r>
              <a:rPr lang="ja-JP" altLang="en-US" sz="1400" dirty="0" smtClean="0">
                <a:latin typeface="メイリオ" panose="020B0604030504040204" pitchFamily="50" charset="-128"/>
                <a:ea typeface="メイリオ" panose="020B0604030504040204" pitchFamily="50" charset="-128"/>
              </a:rPr>
              <a:t>取り組む。</a:t>
            </a:r>
            <a:r>
              <a:rPr lang="ja-JP" altLang="en-US" sz="1400" dirty="0">
                <a:latin typeface="メイリオ" panose="020B0604030504040204" pitchFamily="50" charset="-128"/>
                <a:ea typeface="メイリオ" panose="020B0604030504040204" pitchFamily="50" charset="-128"/>
              </a:rPr>
              <a:t> </a:t>
            </a:r>
            <a:endParaRPr lang="ja-JP" altLang="en-US" sz="1400" dirty="0">
              <a:effectLst/>
            </a:endParaRPr>
          </a:p>
        </p:txBody>
      </p:sp>
      <p:pic>
        <p:nvPicPr>
          <p:cNvPr id="8" name="図 7">
            <a:extLst>
              <a:ext uri="{FF2B5EF4-FFF2-40B4-BE49-F238E27FC236}">
                <a16:creationId xmlns:a16="http://schemas.microsoft.com/office/drawing/2014/main" id="{788E6E27-E167-4FE6-95B1-74930B1AF987}"/>
              </a:ext>
            </a:extLst>
          </p:cNvPr>
          <p:cNvPicPr>
            <a:picLocks noChangeAspect="1"/>
          </p:cNvPicPr>
          <p:nvPr/>
        </p:nvPicPr>
        <p:blipFill>
          <a:blip r:embed="rId4"/>
          <a:stretch>
            <a:fillRect/>
          </a:stretch>
        </p:blipFill>
        <p:spPr>
          <a:xfrm>
            <a:off x="7591931" y="4283955"/>
            <a:ext cx="3482469" cy="2253025"/>
          </a:xfrm>
          <a:prstGeom prst="rect">
            <a:avLst/>
          </a:prstGeom>
        </p:spPr>
      </p:pic>
    </p:spTree>
    <p:extLst>
      <p:ext uri="{BB962C8B-B14F-4D97-AF65-F5344CB8AC3E}">
        <p14:creationId xmlns:p14="http://schemas.microsoft.com/office/powerpoint/2010/main" val="14544759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p:cNvGraphicFramePr>
            <a:graphicFrameLocks noChangeAspect="1"/>
          </p:cNvGraphicFramePr>
          <p:nvPr>
            <p:extLst>
              <p:ext uri="{D42A27DB-BD31-4B8C-83A1-F6EECF244321}">
                <p14:modId xmlns:p14="http://schemas.microsoft.com/office/powerpoint/2010/main" val="2466426550"/>
              </p:ext>
            </p:extLst>
          </p:nvPr>
        </p:nvGraphicFramePr>
        <p:xfrm>
          <a:off x="0" y="232229"/>
          <a:ext cx="12262811" cy="6858000"/>
        </p:xfrm>
        <a:graphic>
          <a:graphicData uri="http://schemas.openxmlformats.org/presentationml/2006/ole">
            <mc:AlternateContent xmlns:mc="http://schemas.openxmlformats.org/markup-compatibility/2006">
              <mc:Choice xmlns:v="urn:schemas-microsoft-com:vml" Requires="v">
                <p:oleObj spid="_x0000_s5133" name="Acrobat Document" r:id="rId3" imgW="8020012" imgH="5667018" progId="AcroExch.Document.DC">
                  <p:embed/>
                </p:oleObj>
              </mc:Choice>
              <mc:Fallback>
                <p:oleObj name="Acrobat Document" r:id="rId3" imgW="8020012" imgH="5667018" progId="AcroExch.Document.DC">
                  <p:embed/>
                  <p:pic>
                    <p:nvPicPr>
                      <p:cNvPr id="0" name=""/>
                      <p:cNvPicPr/>
                      <p:nvPr/>
                    </p:nvPicPr>
                    <p:blipFill>
                      <a:blip r:embed="rId4"/>
                      <a:stretch>
                        <a:fillRect/>
                      </a:stretch>
                    </p:blipFill>
                    <p:spPr>
                      <a:xfrm>
                        <a:off x="0" y="232229"/>
                        <a:ext cx="12262811" cy="6858000"/>
                      </a:xfrm>
                      <a:prstGeom prst="rect">
                        <a:avLst/>
                      </a:prstGeom>
                    </p:spPr>
                  </p:pic>
                </p:oleObj>
              </mc:Fallback>
            </mc:AlternateContent>
          </a:graphicData>
        </a:graphic>
      </p:graphicFrame>
      <p:sp>
        <p:nvSpPr>
          <p:cNvPr id="3" name="正方形/長方形 2"/>
          <p:cNvSpPr/>
          <p:nvPr/>
        </p:nvSpPr>
        <p:spPr>
          <a:xfrm>
            <a:off x="-70812" y="1"/>
            <a:ext cx="2656114" cy="4644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報道提供用参考資料</a:t>
            </a:r>
            <a:endParaRPr kumimoji="1" lang="ja-JP" altLang="en-US" dirty="0"/>
          </a:p>
        </p:txBody>
      </p:sp>
    </p:spTree>
    <p:extLst>
      <p:ext uri="{BB962C8B-B14F-4D97-AF65-F5344CB8AC3E}">
        <p14:creationId xmlns:p14="http://schemas.microsoft.com/office/powerpoint/2010/main" val="4255372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0" y="0"/>
            <a:ext cx="12192000" cy="644137"/>
          </a:xfrm>
          <a:prstGeom prst="roundRect">
            <a:avLst>
              <a:gd name="adj" fmla="val 16667"/>
            </a:avLst>
          </a:prstGeom>
          <a:gradFill>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defRPr/>
            </a:pPr>
            <a:r>
              <a:rPr lang="ja-JP" altLang="en-US" sz="2400" b="1" dirty="0" smtClean="0">
                <a:latin typeface="ＭＳ Ｐゴシック" charset="-128"/>
              </a:rPr>
              <a:t>公民連携によるアレルギー疾患対策の推進　　　</a:t>
            </a:r>
            <a:r>
              <a:rPr lang="en-US" altLang="ja-JP" sz="2000" b="1" dirty="0" smtClean="0">
                <a:latin typeface="ＭＳ Ｐゴシック" charset="-128"/>
              </a:rPr>
              <a:t>〜</a:t>
            </a:r>
            <a:r>
              <a:rPr lang="ja-JP" altLang="en-US" sz="2000" b="1" dirty="0" smtClean="0">
                <a:latin typeface="ＭＳ Ｐゴシック" charset="-128"/>
              </a:rPr>
              <a:t>アストラゼネカ㈱との事業連携の締結～</a:t>
            </a:r>
            <a:r>
              <a:rPr lang="ja-JP" altLang="en-US" sz="2000" b="1" dirty="0">
                <a:latin typeface="ＭＳ Ｐゴシック" charset="-128"/>
              </a:rPr>
              <a:t>　</a:t>
            </a:r>
          </a:p>
        </p:txBody>
      </p:sp>
      <p:pic>
        <p:nvPicPr>
          <p:cNvPr id="3" name="図 2">
            <a:extLst>
              <a:ext uri="{FF2B5EF4-FFF2-40B4-BE49-F238E27FC236}">
                <a16:creationId xmlns:a16="http://schemas.microsoft.com/office/drawing/2014/main" id="{80C84490-7893-4D5F-8C68-5773FB233EBC}"/>
              </a:ext>
            </a:extLst>
          </p:cNvPr>
          <p:cNvPicPr>
            <a:picLocks noChangeAspect="1"/>
          </p:cNvPicPr>
          <p:nvPr/>
        </p:nvPicPr>
        <p:blipFill>
          <a:blip r:embed="rId2"/>
          <a:stretch>
            <a:fillRect/>
          </a:stretch>
        </p:blipFill>
        <p:spPr>
          <a:xfrm>
            <a:off x="318401" y="3462402"/>
            <a:ext cx="4259111" cy="676049"/>
          </a:xfrm>
          <a:prstGeom prst="rect">
            <a:avLst/>
          </a:prstGeom>
        </p:spPr>
      </p:pic>
      <p:pic>
        <p:nvPicPr>
          <p:cNvPr id="4" name="図 3">
            <a:extLst>
              <a:ext uri="{FF2B5EF4-FFF2-40B4-BE49-F238E27FC236}">
                <a16:creationId xmlns:a16="http://schemas.microsoft.com/office/drawing/2014/main" id="{01214067-25B4-4910-B202-E7D6B2E85894}"/>
              </a:ext>
            </a:extLst>
          </p:cNvPr>
          <p:cNvPicPr>
            <a:picLocks noChangeAspect="1"/>
          </p:cNvPicPr>
          <p:nvPr/>
        </p:nvPicPr>
        <p:blipFill>
          <a:blip r:embed="rId3"/>
          <a:stretch>
            <a:fillRect/>
          </a:stretch>
        </p:blipFill>
        <p:spPr>
          <a:xfrm>
            <a:off x="318401" y="4171144"/>
            <a:ext cx="4088684" cy="2480260"/>
          </a:xfrm>
          <a:prstGeom prst="rect">
            <a:avLst/>
          </a:prstGeom>
        </p:spPr>
      </p:pic>
      <p:pic>
        <p:nvPicPr>
          <p:cNvPr id="5" name="図 4">
            <a:extLst>
              <a:ext uri="{FF2B5EF4-FFF2-40B4-BE49-F238E27FC236}">
                <a16:creationId xmlns:a16="http://schemas.microsoft.com/office/drawing/2014/main" id="{347CDF4F-CF38-4E73-8DCE-847C6A901FA1}"/>
              </a:ext>
            </a:extLst>
          </p:cNvPr>
          <p:cNvPicPr>
            <a:picLocks noChangeAspect="1"/>
          </p:cNvPicPr>
          <p:nvPr/>
        </p:nvPicPr>
        <p:blipFill>
          <a:blip r:embed="rId4"/>
          <a:stretch>
            <a:fillRect/>
          </a:stretch>
        </p:blipFill>
        <p:spPr>
          <a:xfrm>
            <a:off x="336299" y="2772229"/>
            <a:ext cx="2026444" cy="527164"/>
          </a:xfrm>
          <a:prstGeom prst="rect">
            <a:avLst/>
          </a:prstGeom>
        </p:spPr>
      </p:pic>
      <p:pic>
        <p:nvPicPr>
          <p:cNvPr id="6" name="図 5">
            <a:extLst>
              <a:ext uri="{FF2B5EF4-FFF2-40B4-BE49-F238E27FC236}">
                <a16:creationId xmlns:a16="http://schemas.microsoft.com/office/drawing/2014/main" id="{D1E28C8B-B611-441D-8B1A-C0DF0E1D158E}"/>
              </a:ext>
            </a:extLst>
          </p:cNvPr>
          <p:cNvPicPr>
            <a:picLocks noChangeAspect="1"/>
          </p:cNvPicPr>
          <p:nvPr/>
        </p:nvPicPr>
        <p:blipFill>
          <a:blip r:embed="rId5"/>
          <a:stretch>
            <a:fillRect/>
          </a:stretch>
        </p:blipFill>
        <p:spPr>
          <a:xfrm>
            <a:off x="5294572" y="1696188"/>
            <a:ext cx="2336266" cy="4964565"/>
          </a:xfrm>
          <a:prstGeom prst="rect">
            <a:avLst/>
          </a:prstGeom>
        </p:spPr>
      </p:pic>
      <p:pic>
        <p:nvPicPr>
          <p:cNvPr id="7" name="図 6">
            <a:extLst>
              <a:ext uri="{FF2B5EF4-FFF2-40B4-BE49-F238E27FC236}">
                <a16:creationId xmlns:a16="http://schemas.microsoft.com/office/drawing/2014/main" id="{6DF44DE3-4B2D-4DF7-8C90-CF1B5121B458}"/>
              </a:ext>
            </a:extLst>
          </p:cNvPr>
          <p:cNvPicPr>
            <a:picLocks noChangeAspect="1"/>
          </p:cNvPicPr>
          <p:nvPr/>
        </p:nvPicPr>
        <p:blipFill>
          <a:blip r:embed="rId6"/>
          <a:stretch>
            <a:fillRect/>
          </a:stretch>
        </p:blipFill>
        <p:spPr>
          <a:xfrm>
            <a:off x="5111650" y="1010724"/>
            <a:ext cx="2428875" cy="409575"/>
          </a:xfrm>
          <a:prstGeom prst="rect">
            <a:avLst/>
          </a:prstGeom>
        </p:spPr>
      </p:pic>
      <p:pic>
        <p:nvPicPr>
          <p:cNvPr id="8" name="図 7">
            <a:extLst>
              <a:ext uri="{FF2B5EF4-FFF2-40B4-BE49-F238E27FC236}">
                <a16:creationId xmlns:a16="http://schemas.microsoft.com/office/drawing/2014/main" id="{D46ABD3D-B357-42FB-AEC0-7CEC50A8178E}"/>
              </a:ext>
            </a:extLst>
          </p:cNvPr>
          <p:cNvPicPr>
            <a:picLocks noChangeAspect="1"/>
          </p:cNvPicPr>
          <p:nvPr/>
        </p:nvPicPr>
        <p:blipFill>
          <a:blip r:embed="rId7"/>
          <a:stretch>
            <a:fillRect/>
          </a:stretch>
        </p:blipFill>
        <p:spPr>
          <a:xfrm>
            <a:off x="7944580" y="1730357"/>
            <a:ext cx="4058842" cy="1898214"/>
          </a:xfrm>
          <a:prstGeom prst="rect">
            <a:avLst/>
          </a:prstGeom>
        </p:spPr>
      </p:pic>
      <p:pic>
        <p:nvPicPr>
          <p:cNvPr id="9" name="図 8">
            <a:extLst>
              <a:ext uri="{FF2B5EF4-FFF2-40B4-BE49-F238E27FC236}">
                <a16:creationId xmlns:a16="http://schemas.microsoft.com/office/drawing/2014/main" id="{916264C5-4512-4D2C-BE3C-203B2EBDC999}"/>
              </a:ext>
            </a:extLst>
          </p:cNvPr>
          <p:cNvPicPr>
            <a:picLocks noChangeAspect="1"/>
          </p:cNvPicPr>
          <p:nvPr/>
        </p:nvPicPr>
        <p:blipFill>
          <a:blip r:embed="rId8"/>
          <a:stretch>
            <a:fillRect/>
          </a:stretch>
        </p:blipFill>
        <p:spPr>
          <a:xfrm>
            <a:off x="8177471" y="4178471"/>
            <a:ext cx="3825950" cy="2094908"/>
          </a:xfrm>
          <a:prstGeom prst="rect">
            <a:avLst/>
          </a:prstGeom>
        </p:spPr>
      </p:pic>
      <p:pic>
        <p:nvPicPr>
          <p:cNvPr id="10" name="図 9">
            <a:extLst>
              <a:ext uri="{FF2B5EF4-FFF2-40B4-BE49-F238E27FC236}">
                <a16:creationId xmlns:a16="http://schemas.microsoft.com/office/drawing/2014/main" id="{D64C908D-3EA9-46E7-ACBD-D19C45443E26}"/>
              </a:ext>
            </a:extLst>
          </p:cNvPr>
          <p:cNvPicPr>
            <a:picLocks noChangeAspect="1"/>
          </p:cNvPicPr>
          <p:nvPr/>
        </p:nvPicPr>
        <p:blipFill>
          <a:blip r:embed="rId9"/>
          <a:stretch>
            <a:fillRect/>
          </a:stretch>
        </p:blipFill>
        <p:spPr>
          <a:xfrm>
            <a:off x="8380672" y="982728"/>
            <a:ext cx="2315505" cy="395457"/>
          </a:xfrm>
          <a:prstGeom prst="rect">
            <a:avLst/>
          </a:prstGeom>
        </p:spPr>
      </p:pic>
      <p:sp>
        <p:nvSpPr>
          <p:cNvPr id="12" name="正方形/長方形 11"/>
          <p:cNvSpPr/>
          <p:nvPr/>
        </p:nvSpPr>
        <p:spPr>
          <a:xfrm>
            <a:off x="393070" y="1010724"/>
            <a:ext cx="4171947" cy="1262932"/>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anchor="ctr"/>
          <a:lstStyle/>
          <a:p>
            <a:pPr>
              <a:defRPr/>
            </a:pPr>
            <a:r>
              <a:rPr lang="ja-JP" altLang="en-US" sz="1600" b="1" dirty="0" smtClean="0">
                <a:solidFill>
                  <a:schemeClr val="tx1"/>
                </a:solidFill>
                <a:effectLst/>
              </a:rPr>
              <a:t>協定締結式に関して全国誌、業界誌、ウエブサイト等</a:t>
            </a:r>
            <a:r>
              <a:rPr lang="en-US" altLang="ja-JP" sz="1600" b="1" dirty="0" smtClean="0">
                <a:solidFill>
                  <a:schemeClr val="tx1"/>
                </a:solidFill>
                <a:effectLst/>
              </a:rPr>
              <a:t>48</a:t>
            </a:r>
            <a:r>
              <a:rPr lang="ja-JP" altLang="en-US" sz="1600" b="1" dirty="0" smtClean="0">
                <a:solidFill>
                  <a:schemeClr val="tx1"/>
                </a:solidFill>
                <a:effectLst/>
              </a:rPr>
              <a:t>の媒体で取り上げら</a:t>
            </a:r>
            <a:r>
              <a:rPr lang="ja-JP" altLang="en-US" sz="1600" b="1" dirty="0" smtClean="0">
                <a:solidFill>
                  <a:schemeClr val="tx1"/>
                </a:solidFill>
              </a:rPr>
              <a:t>ました</a:t>
            </a:r>
            <a:r>
              <a:rPr lang="ja-JP" altLang="en-US" sz="1600" b="1" dirty="0">
                <a:solidFill>
                  <a:schemeClr val="tx1"/>
                </a:solidFill>
              </a:rPr>
              <a:t>。</a:t>
            </a:r>
            <a:endParaRPr lang="ja-JP" altLang="en-US" sz="1600" b="1" dirty="0">
              <a:solidFill>
                <a:schemeClr val="tx1"/>
              </a:solidFill>
              <a:effectLst/>
            </a:endParaRPr>
          </a:p>
        </p:txBody>
      </p:sp>
    </p:spTree>
    <p:extLst>
      <p:ext uri="{BB962C8B-B14F-4D97-AF65-F5344CB8AC3E}">
        <p14:creationId xmlns:p14="http://schemas.microsoft.com/office/powerpoint/2010/main" val="1501164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0" y="1052186"/>
            <a:ext cx="6400800" cy="5805813"/>
          </a:xfrm>
          <a:prstGeom prst="rect">
            <a:avLst/>
          </a:prstGeom>
          <a:noFill/>
          <a:ln w="15875">
            <a:solidFill>
              <a:schemeClr val="accent3"/>
            </a:solidFill>
            <a:prstDash val="sysDash"/>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600" b="1" dirty="0" smtClean="0">
              <a:solidFill>
                <a:schemeClr val="tx1"/>
              </a:solidFill>
              <a:latin typeface="+mn-ea"/>
            </a:endParaRPr>
          </a:p>
          <a:p>
            <a:pPr algn="ctr"/>
            <a:endParaRPr lang="en-US" altLang="ja-JP" sz="1600" b="1" dirty="0">
              <a:solidFill>
                <a:schemeClr val="tx1"/>
              </a:solidFill>
              <a:latin typeface="+mn-ea"/>
            </a:endParaRPr>
          </a:p>
          <a:p>
            <a:pPr algn="ctr"/>
            <a:endParaRPr lang="en-US" altLang="ja-JP" sz="1600" b="1" dirty="0" smtClean="0">
              <a:solidFill>
                <a:schemeClr val="tx1"/>
              </a:solidFill>
              <a:latin typeface="+mn-ea"/>
            </a:endParaRPr>
          </a:p>
          <a:p>
            <a:pPr algn="ctr"/>
            <a:endParaRPr lang="en-US" altLang="ja-JP" sz="1400" b="1" dirty="0" smtClean="0">
              <a:solidFill>
                <a:schemeClr val="tx1"/>
              </a:solidFill>
              <a:latin typeface="+mn-ea"/>
            </a:endParaRPr>
          </a:p>
          <a:p>
            <a:pPr algn="ctr"/>
            <a:endParaRPr lang="en-US" altLang="ja-JP" sz="1400" b="1" dirty="0">
              <a:solidFill>
                <a:schemeClr val="tx1"/>
              </a:solidFill>
              <a:latin typeface="+mn-ea"/>
            </a:endParaRPr>
          </a:p>
          <a:p>
            <a:pPr algn="ctr"/>
            <a:endParaRPr lang="en-US" altLang="ja-JP" sz="1400" b="1" dirty="0" smtClean="0">
              <a:solidFill>
                <a:schemeClr val="tx1"/>
              </a:solidFill>
              <a:latin typeface="+mn-ea"/>
            </a:endParaRPr>
          </a:p>
          <a:p>
            <a:endParaRPr lang="en-US" altLang="ja-JP" sz="1400" b="1" dirty="0" smtClean="0">
              <a:solidFill>
                <a:schemeClr val="tx1"/>
              </a:solidFill>
              <a:latin typeface="+mn-ea"/>
            </a:endParaRPr>
          </a:p>
          <a:p>
            <a:pPr algn="ctr"/>
            <a:endParaRPr lang="en-US" altLang="ja-JP" sz="1400" b="1" dirty="0">
              <a:solidFill>
                <a:schemeClr val="tx1"/>
              </a:solidFill>
              <a:latin typeface="+mn-ea"/>
            </a:endParaRPr>
          </a:p>
          <a:p>
            <a:pPr algn="ctr"/>
            <a:endParaRPr lang="en-US" altLang="ja-JP" sz="1600" b="1" dirty="0" smtClean="0">
              <a:solidFill>
                <a:schemeClr val="tx1"/>
              </a:solidFill>
              <a:latin typeface="+mn-ea"/>
            </a:endParaRPr>
          </a:p>
          <a:p>
            <a:pPr algn="ctr"/>
            <a:endParaRPr lang="en-US" altLang="ja-JP" sz="1400" b="1" dirty="0">
              <a:solidFill>
                <a:schemeClr val="tx1"/>
              </a:solidFill>
              <a:latin typeface="+mn-ea"/>
            </a:endParaRPr>
          </a:p>
          <a:p>
            <a:endParaRPr lang="en-US" altLang="ja-JP" sz="1400" b="1" dirty="0" smtClean="0">
              <a:solidFill>
                <a:schemeClr val="tx1"/>
              </a:solidFill>
              <a:latin typeface="+mn-ea"/>
            </a:endParaRPr>
          </a:p>
          <a:p>
            <a:endParaRPr lang="en-US" altLang="ja-JP" sz="1400" b="1" dirty="0">
              <a:solidFill>
                <a:schemeClr val="tx1"/>
              </a:solidFill>
              <a:latin typeface="+mn-ea"/>
            </a:endParaRPr>
          </a:p>
          <a:p>
            <a:endParaRPr lang="en-US" altLang="ja-JP" sz="1400" b="1" dirty="0" smtClean="0">
              <a:solidFill>
                <a:schemeClr val="tx1"/>
              </a:solidFill>
              <a:latin typeface="+mn-ea"/>
            </a:endParaRPr>
          </a:p>
          <a:p>
            <a:endParaRPr lang="en-US" altLang="ja-JP" sz="1400" b="1" dirty="0" smtClean="0">
              <a:solidFill>
                <a:schemeClr val="tx1"/>
              </a:solidFill>
              <a:latin typeface="+mn-ea"/>
            </a:endParaRPr>
          </a:p>
          <a:p>
            <a:endParaRPr lang="en-US" altLang="ja-JP" sz="1400" b="1" dirty="0">
              <a:solidFill>
                <a:schemeClr val="tx1"/>
              </a:solidFill>
              <a:latin typeface="+mn-ea"/>
            </a:endParaRPr>
          </a:p>
          <a:p>
            <a:endParaRPr lang="en-US" altLang="ja-JP" sz="1400" b="1" dirty="0" smtClean="0">
              <a:solidFill>
                <a:schemeClr val="tx1"/>
              </a:solidFill>
              <a:latin typeface="+mn-ea"/>
            </a:endParaRPr>
          </a:p>
          <a:p>
            <a:endParaRPr lang="en-US" altLang="ja-JP" sz="1400" dirty="0" smtClean="0">
              <a:solidFill>
                <a:schemeClr val="tx1"/>
              </a:solidFill>
              <a:latin typeface="Meiryo UI" panose="020B0604030504040204" pitchFamily="50" charset="-128"/>
              <a:ea typeface="Meiryo UI" panose="020B0604030504040204" pitchFamily="50" charset="-128"/>
            </a:endParaRPr>
          </a:p>
          <a:p>
            <a:r>
              <a:rPr lang="ja-JP" altLang="en-US" sz="1500" dirty="0" smtClean="0">
                <a:solidFill>
                  <a:schemeClr val="tx1"/>
                </a:solidFill>
                <a:latin typeface="Meiryo UI" panose="020B0604030504040204" pitchFamily="50" charset="-128"/>
                <a:ea typeface="Meiryo UI" panose="020B0604030504040204" pitchFamily="50" charset="-128"/>
              </a:rPr>
              <a:t>◆日時：　令和元年</a:t>
            </a:r>
            <a:r>
              <a:rPr lang="en-US" altLang="ja-JP" sz="1500" dirty="0" smtClean="0">
                <a:solidFill>
                  <a:schemeClr val="tx1"/>
                </a:solidFill>
                <a:latin typeface="Meiryo UI" panose="020B0604030504040204" pitchFamily="50" charset="-128"/>
                <a:ea typeface="Meiryo UI" panose="020B0604030504040204" pitchFamily="50" charset="-128"/>
              </a:rPr>
              <a:t>10</a:t>
            </a:r>
            <a:r>
              <a:rPr lang="ja-JP" altLang="en-US" sz="1500" dirty="0" smtClean="0">
                <a:solidFill>
                  <a:schemeClr val="tx1"/>
                </a:solidFill>
                <a:latin typeface="Meiryo UI" panose="020B0604030504040204" pitchFamily="50" charset="-128"/>
                <a:ea typeface="Meiryo UI" panose="020B0604030504040204" pitchFamily="50" charset="-128"/>
              </a:rPr>
              <a:t>月</a:t>
            </a:r>
            <a:r>
              <a:rPr lang="en-US" altLang="ja-JP" sz="1500" dirty="0" smtClean="0">
                <a:solidFill>
                  <a:schemeClr val="tx1"/>
                </a:solidFill>
                <a:latin typeface="Meiryo UI" panose="020B0604030504040204" pitchFamily="50" charset="-128"/>
                <a:ea typeface="Meiryo UI" panose="020B0604030504040204" pitchFamily="50" charset="-128"/>
              </a:rPr>
              <a:t>13</a:t>
            </a:r>
            <a:r>
              <a:rPr lang="ja-JP" altLang="en-US" sz="1500" dirty="0" smtClean="0">
                <a:solidFill>
                  <a:schemeClr val="tx1"/>
                </a:solidFill>
                <a:latin typeface="Meiryo UI" panose="020B0604030504040204" pitchFamily="50" charset="-128"/>
                <a:ea typeface="Meiryo UI" panose="020B0604030504040204" pitchFamily="50" charset="-128"/>
              </a:rPr>
              <a:t>日（日）</a:t>
            </a:r>
            <a:r>
              <a:rPr lang="en-US" altLang="ja-JP" sz="1500" dirty="0" smtClean="0">
                <a:solidFill>
                  <a:schemeClr val="tx1"/>
                </a:solidFill>
                <a:latin typeface="Meiryo UI" panose="020B0604030504040204" pitchFamily="50" charset="-128"/>
                <a:ea typeface="Meiryo UI" panose="020B0604030504040204" pitchFamily="50" charset="-128"/>
              </a:rPr>
              <a:t>14</a:t>
            </a:r>
            <a:r>
              <a:rPr lang="ja-JP" altLang="en-US" sz="1500" dirty="0" smtClean="0">
                <a:solidFill>
                  <a:schemeClr val="tx1"/>
                </a:solidFill>
                <a:latin typeface="Meiryo UI" panose="020B0604030504040204" pitchFamily="50" charset="-128"/>
                <a:ea typeface="Meiryo UI" panose="020B0604030504040204" pitchFamily="50" charset="-128"/>
              </a:rPr>
              <a:t>時から</a:t>
            </a:r>
            <a:r>
              <a:rPr lang="en-US" altLang="ja-JP" sz="1500" dirty="0" smtClean="0">
                <a:solidFill>
                  <a:schemeClr val="tx1"/>
                </a:solidFill>
                <a:latin typeface="Meiryo UI" panose="020B0604030504040204" pitchFamily="50" charset="-128"/>
                <a:ea typeface="Meiryo UI" panose="020B0604030504040204" pitchFamily="50" charset="-128"/>
              </a:rPr>
              <a:t>16</a:t>
            </a:r>
            <a:r>
              <a:rPr lang="ja-JP" altLang="en-US" sz="1500" dirty="0" smtClean="0">
                <a:solidFill>
                  <a:schemeClr val="tx1"/>
                </a:solidFill>
                <a:latin typeface="Meiryo UI" panose="020B0604030504040204" pitchFamily="50" charset="-128"/>
                <a:ea typeface="Meiryo UI" panose="020B0604030504040204" pitchFamily="50" charset="-128"/>
              </a:rPr>
              <a:t>時</a:t>
            </a:r>
            <a:r>
              <a:rPr lang="en-US" altLang="ja-JP" sz="1500" dirty="0" smtClean="0">
                <a:solidFill>
                  <a:schemeClr val="tx1"/>
                </a:solidFill>
                <a:latin typeface="Meiryo UI" panose="020B0604030504040204" pitchFamily="50" charset="-128"/>
                <a:ea typeface="Meiryo UI" panose="020B0604030504040204" pitchFamily="50" charset="-128"/>
              </a:rPr>
              <a:t>50</a:t>
            </a:r>
            <a:r>
              <a:rPr lang="ja-JP" altLang="en-US" sz="1500" dirty="0" smtClean="0">
                <a:solidFill>
                  <a:schemeClr val="tx1"/>
                </a:solidFill>
                <a:latin typeface="Meiryo UI" panose="020B0604030504040204" pitchFamily="50" charset="-128"/>
                <a:ea typeface="Meiryo UI" panose="020B0604030504040204" pitchFamily="50" charset="-128"/>
              </a:rPr>
              <a:t>分</a:t>
            </a:r>
            <a:endParaRPr lang="en-US" altLang="ja-JP" sz="1500" dirty="0" smtClean="0">
              <a:solidFill>
                <a:schemeClr val="tx1"/>
              </a:solidFill>
              <a:latin typeface="Meiryo UI" panose="020B0604030504040204" pitchFamily="50" charset="-128"/>
              <a:ea typeface="Meiryo UI" panose="020B0604030504040204" pitchFamily="50" charset="-128"/>
            </a:endParaRPr>
          </a:p>
          <a:p>
            <a:r>
              <a:rPr lang="ja-JP" altLang="en-US" sz="1500" dirty="0" smtClean="0">
                <a:solidFill>
                  <a:schemeClr val="tx1"/>
                </a:solidFill>
                <a:latin typeface="Meiryo UI" panose="020B0604030504040204" pitchFamily="50" charset="-128"/>
                <a:ea typeface="Meiryo UI" panose="020B0604030504040204" pitchFamily="50" charset="-128"/>
              </a:rPr>
              <a:t>◆場所：　グランフロント大阪　北館</a:t>
            </a:r>
            <a:r>
              <a:rPr lang="en-US" altLang="ja-JP" sz="1500" dirty="0" smtClean="0">
                <a:solidFill>
                  <a:schemeClr val="tx1"/>
                </a:solidFill>
                <a:latin typeface="Meiryo UI" panose="020B0604030504040204" pitchFamily="50" charset="-128"/>
                <a:ea typeface="Meiryo UI" panose="020B0604030504040204" pitchFamily="50" charset="-128"/>
              </a:rPr>
              <a:t>4</a:t>
            </a:r>
            <a:r>
              <a:rPr lang="ja-JP" altLang="en-US" sz="1500" dirty="0" smtClean="0">
                <a:solidFill>
                  <a:schemeClr val="tx1"/>
                </a:solidFill>
                <a:latin typeface="Meiryo UI" panose="020B0604030504040204" pitchFamily="50" charset="-128"/>
                <a:ea typeface="Meiryo UI" panose="020B0604030504040204" pitchFamily="50" charset="-128"/>
              </a:rPr>
              <a:t>階　ナレッジシアター</a:t>
            </a:r>
            <a:endParaRPr lang="en-US" altLang="ja-JP" sz="1500" dirty="0" smtClean="0">
              <a:solidFill>
                <a:schemeClr val="tx1"/>
              </a:solidFill>
              <a:latin typeface="Meiryo UI" panose="020B0604030504040204" pitchFamily="50" charset="-128"/>
              <a:ea typeface="Meiryo UI" panose="020B0604030504040204" pitchFamily="50" charset="-128"/>
            </a:endParaRPr>
          </a:p>
          <a:p>
            <a:r>
              <a:rPr lang="ja-JP" altLang="en-US" sz="1500" dirty="0" smtClean="0">
                <a:solidFill>
                  <a:schemeClr val="tx1"/>
                </a:solidFill>
                <a:latin typeface="Meiryo UI" panose="020B0604030504040204" pitchFamily="50" charset="-128"/>
                <a:ea typeface="Meiryo UI" panose="020B0604030504040204" pitchFamily="50" charset="-128"/>
              </a:rPr>
              <a:t>◆定員：　３００名（申し込み受付　　</a:t>
            </a:r>
            <a:r>
              <a:rPr lang="en-US" altLang="ja-JP" sz="1500" dirty="0" smtClean="0">
                <a:solidFill>
                  <a:schemeClr val="tx1"/>
                </a:solidFill>
                <a:latin typeface="Meiryo UI" panose="020B0604030504040204" pitchFamily="50" charset="-128"/>
                <a:ea typeface="Meiryo UI" panose="020B0604030504040204" pitchFamily="50" charset="-128"/>
              </a:rPr>
              <a:t>9</a:t>
            </a:r>
            <a:r>
              <a:rPr lang="ja-JP" altLang="en-US" sz="1500" dirty="0" smtClean="0">
                <a:solidFill>
                  <a:schemeClr val="tx1"/>
                </a:solidFill>
                <a:latin typeface="Meiryo UI" panose="020B0604030504040204" pitchFamily="50" charset="-128"/>
                <a:ea typeface="Meiryo UI" panose="020B0604030504040204" pitchFamily="50" charset="-128"/>
              </a:rPr>
              <a:t>月</a:t>
            </a:r>
            <a:r>
              <a:rPr lang="en-US" altLang="ja-JP" sz="1500" dirty="0" smtClean="0">
                <a:solidFill>
                  <a:schemeClr val="tx1"/>
                </a:solidFill>
                <a:latin typeface="Meiryo UI" panose="020B0604030504040204" pitchFamily="50" charset="-128"/>
                <a:ea typeface="Meiryo UI" panose="020B0604030504040204" pitchFamily="50" charset="-128"/>
              </a:rPr>
              <a:t>25</a:t>
            </a:r>
            <a:r>
              <a:rPr lang="ja-JP" altLang="en-US" sz="1500" dirty="0" smtClean="0">
                <a:solidFill>
                  <a:schemeClr val="tx1"/>
                </a:solidFill>
                <a:latin typeface="Meiryo UI" panose="020B0604030504040204" pitchFamily="50" charset="-128"/>
                <a:ea typeface="Meiryo UI" panose="020B0604030504040204" pitchFamily="50" charset="-128"/>
              </a:rPr>
              <a:t>日まで応募多数の場合、抽選）</a:t>
            </a:r>
            <a:endParaRPr lang="en-US" altLang="ja-JP" sz="1500" dirty="0" smtClean="0">
              <a:solidFill>
                <a:schemeClr val="tx1"/>
              </a:solidFill>
              <a:latin typeface="Meiryo UI" panose="020B0604030504040204" pitchFamily="50" charset="-128"/>
              <a:ea typeface="Meiryo UI" panose="020B0604030504040204" pitchFamily="50" charset="-128"/>
            </a:endParaRPr>
          </a:p>
          <a:p>
            <a:r>
              <a:rPr lang="ja-JP" altLang="en-US" sz="1500" dirty="0" smtClean="0">
                <a:solidFill>
                  <a:schemeClr val="tx1"/>
                </a:solidFill>
                <a:latin typeface="Meiryo UI" panose="020B0604030504040204" pitchFamily="50" charset="-128"/>
                <a:ea typeface="Meiryo UI" panose="020B0604030504040204" pitchFamily="50" charset="-128"/>
              </a:rPr>
              <a:t>◆共催：　　大阪府・アストラゼネカ株式会社</a:t>
            </a:r>
            <a:endParaRPr lang="en-US" altLang="ja-JP" sz="1500" dirty="0" smtClean="0">
              <a:solidFill>
                <a:schemeClr val="tx1"/>
              </a:solidFill>
              <a:latin typeface="Meiryo UI" panose="020B0604030504040204" pitchFamily="50" charset="-128"/>
              <a:ea typeface="Meiryo UI" panose="020B0604030504040204" pitchFamily="50" charset="-128"/>
            </a:endParaRPr>
          </a:p>
          <a:p>
            <a:r>
              <a:rPr lang="ja-JP" altLang="en-US" sz="1500" dirty="0" smtClean="0">
                <a:solidFill>
                  <a:schemeClr val="tx1"/>
                </a:solidFill>
                <a:latin typeface="Meiryo UI" panose="020B0604030504040204" pitchFamily="50" charset="-128"/>
                <a:ea typeface="Meiryo UI" panose="020B0604030504040204" pitchFamily="50" charset="-128"/>
              </a:rPr>
              <a:t>◆テーマ：　食物アレルギー、アトピー性皮膚炎、気管支喘息の最新情報</a:t>
            </a:r>
            <a:endParaRPr lang="en-US" altLang="ja-JP" sz="1500" dirty="0" smtClean="0">
              <a:solidFill>
                <a:schemeClr val="tx1"/>
              </a:solidFill>
              <a:latin typeface="Meiryo UI" panose="020B0604030504040204" pitchFamily="50" charset="-128"/>
              <a:ea typeface="Meiryo UI" panose="020B0604030504040204" pitchFamily="50" charset="-128"/>
            </a:endParaRPr>
          </a:p>
          <a:p>
            <a:r>
              <a:rPr lang="ja-JP" altLang="en-US" sz="1500" dirty="0" smtClean="0">
                <a:solidFill>
                  <a:schemeClr val="tx1"/>
                </a:solidFill>
                <a:latin typeface="Meiryo UI" panose="020B0604030504040204" pitchFamily="50" charset="-128"/>
                <a:ea typeface="Meiryo UI" panose="020B0604030504040204" pitchFamily="50" charset="-128"/>
              </a:rPr>
              <a:t>◆内容</a:t>
            </a:r>
            <a:endParaRPr lang="en-US" altLang="ja-JP" sz="1500" dirty="0" smtClean="0">
              <a:solidFill>
                <a:schemeClr val="tx1"/>
              </a:solidFill>
              <a:latin typeface="Meiryo UI" panose="020B0604030504040204" pitchFamily="50" charset="-128"/>
              <a:ea typeface="Meiryo UI" panose="020B0604030504040204" pitchFamily="50" charset="-128"/>
            </a:endParaRPr>
          </a:p>
          <a:p>
            <a:r>
              <a:rPr lang="ja-JP" altLang="en-US" sz="1500" dirty="0">
                <a:solidFill>
                  <a:schemeClr val="tx1"/>
                </a:solidFill>
                <a:latin typeface="Meiryo UI" panose="020B0604030504040204" pitchFamily="50" charset="-128"/>
                <a:ea typeface="Meiryo UI" panose="020B0604030504040204" pitchFamily="50" charset="-128"/>
              </a:rPr>
              <a:t>　</a:t>
            </a:r>
            <a:r>
              <a:rPr lang="ja-JP" altLang="en-US" sz="1500" dirty="0" smtClean="0">
                <a:solidFill>
                  <a:schemeClr val="tx1"/>
                </a:solidFill>
                <a:latin typeface="Meiryo UI" panose="020B0604030504040204" pitchFamily="50" charset="-128"/>
                <a:ea typeface="Meiryo UI" panose="020B0604030504040204" pitchFamily="50" charset="-128"/>
              </a:rPr>
              <a:t>座長：近畿大学病院　東田　有智　病院長</a:t>
            </a:r>
            <a:endParaRPr lang="en-US" altLang="ja-JP" sz="1500" dirty="0" smtClean="0">
              <a:solidFill>
                <a:schemeClr val="tx1"/>
              </a:solidFill>
              <a:latin typeface="Meiryo UI" panose="020B0604030504040204" pitchFamily="50" charset="-128"/>
              <a:ea typeface="Meiryo UI" panose="020B0604030504040204" pitchFamily="50" charset="-128"/>
            </a:endParaRPr>
          </a:p>
          <a:p>
            <a:r>
              <a:rPr lang="ja-JP" altLang="en-US" sz="1500" dirty="0" smtClean="0">
                <a:solidFill>
                  <a:schemeClr val="tx1"/>
                </a:solidFill>
                <a:latin typeface="Meiryo UI" panose="020B0604030504040204" pitchFamily="50" charset="-128"/>
                <a:ea typeface="Meiryo UI" panose="020B0604030504040204" pitchFamily="50" charset="-128"/>
              </a:rPr>
              <a:t>　ゲスト：東尾　理子（プロゴルファー）</a:t>
            </a:r>
            <a:endParaRPr lang="en-US" altLang="ja-JP" sz="1500" dirty="0" smtClean="0">
              <a:solidFill>
                <a:schemeClr val="tx1"/>
              </a:solidFill>
              <a:latin typeface="Meiryo UI" panose="020B0604030504040204" pitchFamily="50" charset="-128"/>
              <a:ea typeface="Meiryo UI" panose="020B0604030504040204" pitchFamily="50" charset="-128"/>
            </a:endParaRPr>
          </a:p>
          <a:p>
            <a:r>
              <a:rPr lang="ja-JP" altLang="en-US" sz="1500" dirty="0">
                <a:solidFill>
                  <a:schemeClr val="tx1"/>
                </a:solidFill>
                <a:latin typeface="Meiryo UI" panose="020B0604030504040204" pitchFamily="50" charset="-128"/>
                <a:ea typeface="Meiryo UI" panose="020B0604030504040204" pitchFamily="50" charset="-128"/>
              </a:rPr>
              <a:t>　</a:t>
            </a:r>
            <a:r>
              <a:rPr lang="ja-JP" altLang="en-US" sz="1500" dirty="0" smtClean="0">
                <a:solidFill>
                  <a:schemeClr val="tx1"/>
                </a:solidFill>
                <a:latin typeface="Meiryo UI" panose="020B0604030504040204" pitchFamily="50" charset="-128"/>
                <a:ea typeface="Meiryo UI" panose="020B0604030504040204" pitchFamily="50" charset="-128"/>
              </a:rPr>
              <a:t>（演題名と講師）</a:t>
            </a:r>
            <a:endParaRPr lang="en-US" altLang="ja-JP" sz="1500" dirty="0" smtClean="0">
              <a:solidFill>
                <a:schemeClr val="tx1"/>
              </a:solidFill>
              <a:latin typeface="Meiryo UI" panose="020B0604030504040204" pitchFamily="50" charset="-128"/>
              <a:ea typeface="Meiryo UI" panose="020B0604030504040204" pitchFamily="50" charset="-128"/>
            </a:endParaRPr>
          </a:p>
          <a:p>
            <a:r>
              <a:rPr lang="ja-JP" altLang="en-US" sz="1500" dirty="0" smtClean="0">
                <a:solidFill>
                  <a:schemeClr val="tx1"/>
                </a:solidFill>
                <a:latin typeface="Meiryo UI" panose="020B0604030504040204" pitchFamily="50" charset="-128"/>
                <a:ea typeface="Meiryo UI" panose="020B0604030504040204" pitchFamily="50" charset="-128"/>
              </a:rPr>
              <a:t>　</a:t>
            </a:r>
            <a:r>
              <a:rPr lang="ja-JP" altLang="en-US" sz="1500" dirty="0">
                <a:solidFill>
                  <a:schemeClr val="tx1"/>
                </a:solidFill>
                <a:latin typeface="Meiryo UI" panose="020B0604030504040204" pitchFamily="50" charset="-128"/>
                <a:ea typeface="Meiryo UI" panose="020B0604030504040204" pitchFamily="50" charset="-128"/>
              </a:rPr>
              <a:t>・</a:t>
            </a:r>
            <a:r>
              <a:rPr lang="ja-JP" altLang="en-US" sz="1500" dirty="0" smtClean="0">
                <a:solidFill>
                  <a:schemeClr val="tx1"/>
                </a:solidFill>
                <a:latin typeface="Meiryo UI" panose="020B0604030504040204" pitchFamily="50" charset="-128"/>
                <a:ea typeface="Meiryo UI" panose="020B0604030504040204" pitchFamily="50" charset="-128"/>
              </a:rPr>
              <a:t>講演１</a:t>
            </a:r>
            <a:r>
              <a:rPr lang="ja-JP" altLang="en-US" sz="1500" dirty="0">
                <a:solidFill>
                  <a:schemeClr val="tx1"/>
                </a:solidFill>
                <a:latin typeface="Meiryo UI" panose="020B0604030504040204" pitchFamily="50" charset="-128"/>
                <a:ea typeface="Meiryo UI" panose="020B0604030504040204" pitchFamily="50" charset="-128"/>
              </a:rPr>
              <a:t>　</a:t>
            </a:r>
            <a:r>
              <a:rPr lang="ja-JP" altLang="en-US" sz="1500" dirty="0" smtClean="0">
                <a:solidFill>
                  <a:schemeClr val="tx1"/>
                </a:solidFill>
                <a:latin typeface="Meiryo UI" panose="020B0604030504040204" pitchFamily="50" charset="-128"/>
                <a:ea typeface="Meiryo UI" panose="020B0604030504040204" pitchFamily="50" charset="-128"/>
              </a:rPr>
              <a:t>「</a:t>
            </a:r>
            <a:r>
              <a:rPr lang="en-US" altLang="ja-JP" sz="1500" dirty="0" smtClean="0">
                <a:solidFill>
                  <a:schemeClr val="tx1"/>
                </a:solidFill>
                <a:latin typeface="Meiryo UI" panose="020B0604030504040204" pitchFamily="50" charset="-128"/>
                <a:ea typeface="Meiryo UI" panose="020B0604030504040204" pitchFamily="50" charset="-128"/>
              </a:rPr>
              <a:t>30</a:t>
            </a:r>
            <a:r>
              <a:rPr lang="ja-JP" altLang="en-US" sz="1500" dirty="0" smtClean="0">
                <a:solidFill>
                  <a:schemeClr val="tx1"/>
                </a:solidFill>
                <a:latin typeface="Meiryo UI" panose="020B0604030504040204" pitchFamily="50" charset="-128"/>
                <a:ea typeface="Meiryo UI" panose="020B0604030504040204" pitchFamily="50" charset="-128"/>
              </a:rPr>
              <a:t>分でわかる食物アレルギー」</a:t>
            </a:r>
            <a:endParaRPr lang="ja-JP" altLang="en-US" sz="1500" dirty="0">
              <a:solidFill>
                <a:schemeClr val="tx1"/>
              </a:solidFill>
              <a:latin typeface="Meiryo UI" panose="020B0604030504040204" pitchFamily="50" charset="-128"/>
              <a:ea typeface="Meiryo UI" panose="020B0604030504040204" pitchFamily="50" charset="-128"/>
            </a:endParaRPr>
          </a:p>
          <a:p>
            <a:r>
              <a:rPr lang="ja-JP" altLang="en-US" sz="1500" dirty="0">
                <a:solidFill>
                  <a:schemeClr val="tx1"/>
                </a:solidFill>
                <a:latin typeface="Meiryo UI" panose="020B0604030504040204" pitchFamily="50" charset="-128"/>
                <a:ea typeface="Meiryo UI" panose="020B0604030504040204" pitchFamily="50" charset="-128"/>
              </a:rPr>
              <a:t>　　</a:t>
            </a:r>
            <a:r>
              <a:rPr lang="ja-JP" altLang="en-US" sz="1500" dirty="0" smtClean="0">
                <a:solidFill>
                  <a:schemeClr val="tx1"/>
                </a:solidFill>
                <a:latin typeface="Meiryo UI" panose="020B0604030504040204" pitchFamily="50" charset="-128"/>
                <a:ea typeface="Meiryo UI" panose="020B0604030504040204" pitchFamily="50" charset="-128"/>
              </a:rPr>
              <a:t>　講師</a:t>
            </a:r>
            <a:r>
              <a:rPr lang="ja-JP" altLang="en-US" sz="1500" dirty="0">
                <a:solidFill>
                  <a:schemeClr val="tx1"/>
                </a:solidFill>
                <a:latin typeface="Meiryo UI" panose="020B0604030504040204" pitchFamily="50" charset="-128"/>
                <a:ea typeface="Meiryo UI" panose="020B0604030504040204" pitchFamily="50" charset="-128"/>
              </a:rPr>
              <a:t>：　</a:t>
            </a:r>
            <a:r>
              <a:rPr lang="ja-JP" altLang="en-US" sz="1500" dirty="0" smtClean="0">
                <a:solidFill>
                  <a:schemeClr val="tx1"/>
                </a:solidFill>
                <a:latin typeface="Meiryo UI" panose="020B0604030504040204" pitchFamily="50" charset="-128"/>
                <a:ea typeface="Meiryo UI" panose="020B0604030504040204" pitchFamily="50" charset="-128"/>
              </a:rPr>
              <a:t>住本　真一</a:t>
            </a:r>
            <a:r>
              <a:rPr lang="ja-JP" altLang="en-US" sz="1500" dirty="0">
                <a:solidFill>
                  <a:schemeClr val="tx1"/>
                </a:solidFill>
                <a:latin typeface="Meiryo UI" panose="020B0604030504040204" pitchFamily="50" charset="-128"/>
                <a:ea typeface="Meiryo UI" panose="020B0604030504040204" pitchFamily="50" charset="-128"/>
              </a:rPr>
              <a:t>　</a:t>
            </a:r>
            <a:r>
              <a:rPr lang="ja-JP" altLang="en-US" sz="1500" dirty="0" smtClean="0">
                <a:solidFill>
                  <a:schemeClr val="tx1"/>
                </a:solidFill>
                <a:latin typeface="Meiryo UI" panose="020B0604030504040204" pitchFamily="50" charset="-128"/>
                <a:ea typeface="Meiryo UI" panose="020B0604030504040204" pitchFamily="50" charset="-128"/>
              </a:rPr>
              <a:t>先生（大阪赤十字病院）</a:t>
            </a:r>
            <a:r>
              <a:rPr lang="ja-JP" altLang="en-US" sz="1500" dirty="0">
                <a:solidFill>
                  <a:schemeClr val="tx1"/>
                </a:solidFill>
                <a:latin typeface="Meiryo UI" panose="020B0604030504040204" pitchFamily="50" charset="-128"/>
                <a:ea typeface="Meiryo UI" panose="020B0604030504040204" pitchFamily="50" charset="-128"/>
              </a:rPr>
              <a:t>　　　　　　　</a:t>
            </a:r>
            <a:r>
              <a:rPr lang="ja-JP" altLang="en-US" sz="1500" dirty="0" smtClean="0">
                <a:solidFill>
                  <a:schemeClr val="tx1"/>
                </a:solidFill>
                <a:latin typeface="Meiryo UI" panose="020B0604030504040204" pitchFamily="50" charset="-128"/>
                <a:ea typeface="Meiryo UI" panose="020B0604030504040204" pitchFamily="50" charset="-128"/>
              </a:rPr>
              <a:t>　</a:t>
            </a:r>
            <a:endParaRPr lang="ja-JP" altLang="en-US" sz="1500" dirty="0">
              <a:solidFill>
                <a:schemeClr val="tx1"/>
              </a:solidFill>
              <a:latin typeface="Meiryo UI" panose="020B0604030504040204" pitchFamily="50" charset="-128"/>
              <a:ea typeface="Meiryo UI" panose="020B0604030504040204" pitchFamily="50" charset="-128"/>
            </a:endParaRPr>
          </a:p>
          <a:p>
            <a:r>
              <a:rPr lang="ja-JP" altLang="en-US" sz="1500" dirty="0" smtClean="0">
                <a:solidFill>
                  <a:schemeClr val="tx1"/>
                </a:solidFill>
                <a:latin typeface="Meiryo UI" panose="020B0604030504040204" pitchFamily="50" charset="-128"/>
                <a:ea typeface="Meiryo UI" panose="020B0604030504040204" pitchFamily="50" charset="-128"/>
              </a:rPr>
              <a:t>　</a:t>
            </a:r>
            <a:r>
              <a:rPr lang="ja-JP" altLang="en-US" sz="1500" dirty="0">
                <a:solidFill>
                  <a:schemeClr val="tx1"/>
                </a:solidFill>
                <a:latin typeface="Meiryo UI" panose="020B0604030504040204" pitchFamily="50" charset="-128"/>
                <a:ea typeface="Meiryo UI" panose="020B0604030504040204" pitchFamily="50" charset="-128"/>
              </a:rPr>
              <a:t>・</a:t>
            </a:r>
            <a:r>
              <a:rPr lang="ja-JP" altLang="en-US" sz="1500" dirty="0" smtClean="0">
                <a:solidFill>
                  <a:schemeClr val="tx1"/>
                </a:solidFill>
                <a:latin typeface="Meiryo UI" panose="020B0604030504040204" pitchFamily="50" charset="-128"/>
                <a:ea typeface="Meiryo UI" panose="020B0604030504040204" pitchFamily="50" charset="-128"/>
              </a:rPr>
              <a:t>講演２</a:t>
            </a:r>
            <a:r>
              <a:rPr lang="ja-JP" altLang="en-US" sz="1500" dirty="0">
                <a:solidFill>
                  <a:schemeClr val="tx1"/>
                </a:solidFill>
                <a:latin typeface="Meiryo UI" panose="020B0604030504040204" pitchFamily="50" charset="-128"/>
                <a:ea typeface="Meiryo UI" panose="020B0604030504040204" pitchFamily="50" charset="-128"/>
              </a:rPr>
              <a:t>　「アトピー性皮膚炎：最新の治療、最善の治療」 </a:t>
            </a:r>
          </a:p>
          <a:p>
            <a:r>
              <a:rPr lang="ja-JP" altLang="en-US" sz="1500" dirty="0">
                <a:solidFill>
                  <a:schemeClr val="tx1"/>
                </a:solidFill>
                <a:latin typeface="Meiryo UI" panose="020B0604030504040204" pitchFamily="50" charset="-128"/>
                <a:ea typeface="Meiryo UI" panose="020B0604030504040204" pitchFamily="50" charset="-128"/>
              </a:rPr>
              <a:t>　　　講師：　</a:t>
            </a:r>
            <a:r>
              <a:rPr lang="ja-JP" altLang="en-US" sz="1500" dirty="0" smtClean="0">
                <a:solidFill>
                  <a:schemeClr val="tx1"/>
                </a:solidFill>
                <a:latin typeface="Meiryo UI" panose="020B0604030504040204" pitchFamily="50" charset="-128"/>
                <a:ea typeface="Meiryo UI" panose="020B0604030504040204" pitchFamily="50" charset="-128"/>
              </a:rPr>
              <a:t>片岡　葉子</a:t>
            </a:r>
            <a:r>
              <a:rPr lang="ja-JP" altLang="en-US" sz="1500" dirty="0">
                <a:solidFill>
                  <a:schemeClr val="tx1"/>
                </a:solidFill>
                <a:latin typeface="Meiryo UI" panose="020B0604030504040204" pitchFamily="50" charset="-128"/>
                <a:ea typeface="Meiryo UI" panose="020B0604030504040204" pitchFamily="50" charset="-128"/>
              </a:rPr>
              <a:t>　先生　</a:t>
            </a:r>
            <a:r>
              <a:rPr lang="ja-JP" altLang="en-US" sz="1500" dirty="0" smtClean="0">
                <a:solidFill>
                  <a:schemeClr val="tx1"/>
                </a:solidFill>
                <a:latin typeface="Meiryo UI" panose="020B0604030504040204" pitchFamily="50" charset="-128"/>
                <a:ea typeface="Meiryo UI" panose="020B0604030504040204" pitchFamily="50" charset="-128"/>
              </a:rPr>
              <a:t>（大阪はびきの医療センター）</a:t>
            </a:r>
            <a:endParaRPr lang="ja-JP" altLang="en-US" sz="1500" dirty="0">
              <a:solidFill>
                <a:schemeClr val="tx1"/>
              </a:solidFill>
              <a:latin typeface="Meiryo UI" panose="020B0604030504040204" pitchFamily="50" charset="-128"/>
              <a:ea typeface="Meiryo UI" panose="020B0604030504040204" pitchFamily="50" charset="-128"/>
            </a:endParaRPr>
          </a:p>
          <a:p>
            <a:r>
              <a:rPr lang="ja-JP" altLang="en-US" sz="1500" dirty="0" smtClean="0">
                <a:solidFill>
                  <a:schemeClr val="tx1"/>
                </a:solidFill>
                <a:latin typeface="Meiryo UI" panose="020B0604030504040204" pitchFamily="50" charset="-128"/>
                <a:ea typeface="Meiryo UI" panose="020B0604030504040204" pitchFamily="50" charset="-128"/>
              </a:rPr>
              <a:t>　</a:t>
            </a:r>
            <a:r>
              <a:rPr lang="ja-JP" altLang="en-US" sz="1500" dirty="0">
                <a:solidFill>
                  <a:schemeClr val="tx1"/>
                </a:solidFill>
                <a:latin typeface="Meiryo UI" panose="020B0604030504040204" pitchFamily="50" charset="-128"/>
                <a:ea typeface="Meiryo UI" panose="020B0604030504040204" pitchFamily="50" charset="-128"/>
              </a:rPr>
              <a:t>・</a:t>
            </a:r>
            <a:r>
              <a:rPr lang="ja-JP" altLang="en-US" sz="1500" dirty="0" smtClean="0">
                <a:solidFill>
                  <a:schemeClr val="tx1"/>
                </a:solidFill>
                <a:latin typeface="Meiryo UI" panose="020B0604030504040204" pitchFamily="50" charset="-128"/>
                <a:ea typeface="Meiryo UI" panose="020B0604030504040204" pitchFamily="50" charset="-128"/>
              </a:rPr>
              <a:t>講演３</a:t>
            </a:r>
            <a:r>
              <a:rPr lang="ja-JP" altLang="en-US" sz="1500" dirty="0">
                <a:solidFill>
                  <a:schemeClr val="tx1"/>
                </a:solidFill>
                <a:latin typeface="Meiryo UI" panose="020B0604030504040204" pitchFamily="50" charset="-128"/>
                <a:ea typeface="Meiryo UI" panose="020B0604030504040204" pitchFamily="50" charset="-128"/>
              </a:rPr>
              <a:t>　「喘息との付き合い方 ～症状のでない毎日を送るため</a:t>
            </a:r>
            <a:r>
              <a:rPr lang="ja-JP" altLang="en-US" sz="1500" dirty="0" smtClean="0">
                <a:solidFill>
                  <a:schemeClr val="tx1"/>
                </a:solidFill>
                <a:latin typeface="Meiryo UI" panose="020B0604030504040204" pitchFamily="50" charset="-128"/>
                <a:ea typeface="Meiryo UI" panose="020B0604030504040204" pitchFamily="50" charset="-128"/>
              </a:rPr>
              <a:t>に」 </a:t>
            </a:r>
            <a:endParaRPr lang="ja-JP" altLang="en-US" sz="1500" dirty="0">
              <a:solidFill>
                <a:schemeClr val="tx1"/>
              </a:solidFill>
              <a:latin typeface="Meiryo UI" panose="020B0604030504040204" pitchFamily="50" charset="-128"/>
              <a:ea typeface="Meiryo UI" panose="020B0604030504040204" pitchFamily="50" charset="-128"/>
            </a:endParaRPr>
          </a:p>
          <a:p>
            <a:r>
              <a:rPr lang="ja-JP" altLang="en-US" sz="1500" dirty="0">
                <a:solidFill>
                  <a:schemeClr val="tx1"/>
                </a:solidFill>
                <a:latin typeface="Meiryo UI" panose="020B0604030504040204" pitchFamily="50" charset="-128"/>
                <a:ea typeface="Meiryo UI" panose="020B0604030504040204" pitchFamily="50" charset="-128"/>
              </a:rPr>
              <a:t>　　</a:t>
            </a:r>
            <a:r>
              <a:rPr lang="ja-JP" altLang="en-US" sz="1500" dirty="0" smtClean="0">
                <a:solidFill>
                  <a:schemeClr val="tx1"/>
                </a:solidFill>
                <a:latin typeface="Meiryo UI" panose="020B0604030504040204" pitchFamily="50" charset="-128"/>
                <a:ea typeface="Meiryo UI" panose="020B0604030504040204" pitchFamily="50" charset="-128"/>
              </a:rPr>
              <a:t>　講師</a:t>
            </a:r>
            <a:r>
              <a:rPr lang="ja-JP" altLang="en-US" sz="1500" dirty="0">
                <a:solidFill>
                  <a:schemeClr val="tx1"/>
                </a:solidFill>
                <a:latin typeface="Meiryo UI" panose="020B0604030504040204" pitchFamily="50" charset="-128"/>
                <a:ea typeface="Meiryo UI" panose="020B0604030504040204" pitchFamily="50" charset="-128"/>
              </a:rPr>
              <a:t>：　岩永　賢司　先生　（近畿大学</a:t>
            </a:r>
            <a:r>
              <a:rPr lang="ja-JP" altLang="en-US" sz="1500" dirty="0" smtClean="0">
                <a:solidFill>
                  <a:schemeClr val="tx1"/>
                </a:solidFill>
                <a:latin typeface="Meiryo UI" panose="020B0604030504040204" pitchFamily="50" charset="-128"/>
                <a:ea typeface="Meiryo UI" panose="020B0604030504040204" pitchFamily="50" charset="-128"/>
              </a:rPr>
              <a:t>病院）</a:t>
            </a:r>
            <a:r>
              <a:rPr lang="ja-JP" altLang="en-US" sz="1500" dirty="0">
                <a:solidFill>
                  <a:schemeClr val="tx1"/>
                </a:solidFill>
                <a:latin typeface="Meiryo UI" panose="020B0604030504040204" pitchFamily="50" charset="-128"/>
                <a:ea typeface="Meiryo UI" panose="020B0604030504040204" pitchFamily="50" charset="-128"/>
              </a:rPr>
              <a:t>　</a:t>
            </a:r>
            <a:endParaRPr lang="en-US" altLang="ja-JP" sz="1500" dirty="0" smtClean="0">
              <a:solidFill>
                <a:schemeClr val="tx1"/>
              </a:solidFill>
              <a:latin typeface="Meiryo UI" panose="020B0604030504040204" pitchFamily="50" charset="-128"/>
              <a:ea typeface="Meiryo UI" panose="020B0604030504040204" pitchFamily="50" charset="-128"/>
            </a:endParaRPr>
          </a:p>
          <a:p>
            <a:r>
              <a:rPr lang="ja-JP" altLang="en-US" sz="1500" dirty="0">
                <a:solidFill>
                  <a:schemeClr val="tx1"/>
                </a:solidFill>
                <a:latin typeface="Meiryo UI" panose="020B0604030504040204" pitchFamily="50" charset="-128"/>
                <a:ea typeface="Meiryo UI" panose="020B0604030504040204" pitchFamily="50" charset="-128"/>
              </a:rPr>
              <a:t>　</a:t>
            </a:r>
            <a:r>
              <a:rPr lang="ja-JP" altLang="en-US" sz="1500" dirty="0" smtClean="0">
                <a:solidFill>
                  <a:schemeClr val="tx1"/>
                </a:solidFill>
                <a:latin typeface="Meiryo UI" panose="020B0604030504040204" pitchFamily="50" charset="-128"/>
                <a:ea typeface="Meiryo UI" panose="020B0604030504040204" pitchFamily="50" charset="-128"/>
              </a:rPr>
              <a:t>・総合討論・ＱＡコーナー</a:t>
            </a:r>
            <a:endParaRPr lang="en-US" altLang="ja-JP" sz="1500" dirty="0" smtClean="0">
              <a:solidFill>
                <a:schemeClr val="tx1"/>
              </a:solidFill>
              <a:latin typeface="Meiryo UI" panose="020B0604030504040204" pitchFamily="50" charset="-128"/>
              <a:ea typeface="Meiryo UI" panose="020B0604030504040204" pitchFamily="50" charset="-128"/>
            </a:endParaRPr>
          </a:p>
          <a:p>
            <a:endParaRPr lang="en-US" altLang="ja-JP" sz="1500" dirty="0" smtClean="0">
              <a:solidFill>
                <a:schemeClr val="tx1"/>
              </a:solidFill>
              <a:latin typeface="Meiryo UI" panose="020B0604030504040204" pitchFamily="50" charset="-128"/>
              <a:ea typeface="Meiryo UI" panose="020B0604030504040204" pitchFamily="50" charset="-128"/>
            </a:endParaRPr>
          </a:p>
          <a:p>
            <a:r>
              <a:rPr lang="ja-JP" altLang="en-US" sz="1500" dirty="0" smtClean="0">
                <a:solidFill>
                  <a:schemeClr val="tx1"/>
                </a:solidFill>
                <a:latin typeface="Meiryo UI" panose="020B0604030504040204" pitchFamily="50" charset="-128"/>
                <a:ea typeface="Meiryo UI" panose="020B0604030504040204" pitchFamily="50" charset="-128"/>
              </a:rPr>
              <a:t>◆イベント周知の概要</a:t>
            </a:r>
            <a:endParaRPr lang="en-US" altLang="ja-JP" sz="1500" dirty="0" smtClean="0">
              <a:solidFill>
                <a:schemeClr val="tx1"/>
              </a:solidFill>
              <a:latin typeface="Meiryo UI" panose="020B0604030504040204" pitchFamily="50" charset="-128"/>
              <a:ea typeface="Meiryo UI" panose="020B0604030504040204" pitchFamily="50" charset="-128"/>
            </a:endParaRPr>
          </a:p>
          <a:p>
            <a:r>
              <a:rPr lang="ja-JP" altLang="en-US" sz="1500" dirty="0">
                <a:solidFill>
                  <a:schemeClr val="tx1"/>
                </a:solidFill>
                <a:latin typeface="Meiryo UI" panose="020B0604030504040204" pitchFamily="50" charset="-128"/>
                <a:ea typeface="Meiryo UI" panose="020B0604030504040204" pitchFamily="50" charset="-128"/>
              </a:rPr>
              <a:t>　</a:t>
            </a:r>
            <a:r>
              <a:rPr lang="ja-JP" altLang="en-US" sz="1500" dirty="0" smtClean="0">
                <a:solidFill>
                  <a:schemeClr val="tx1"/>
                </a:solidFill>
                <a:latin typeface="Meiryo UI" panose="020B0604030504040204" pitchFamily="50" charset="-128"/>
                <a:ea typeface="Meiryo UI" panose="020B0604030504040204" pitchFamily="50" charset="-128"/>
              </a:rPr>
              <a:t>・府・アストラゼネカ社ＨＰやメルマガ等へ</a:t>
            </a:r>
            <a:r>
              <a:rPr lang="ja-JP" altLang="en-US" sz="1500" dirty="0">
                <a:solidFill>
                  <a:schemeClr val="tx1"/>
                </a:solidFill>
                <a:latin typeface="Meiryo UI" panose="020B0604030504040204" pitchFamily="50" charset="-128"/>
                <a:ea typeface="Meiryo UI" panose="020B0604030504040204" pitchFamily="50" charset="-128"/>
              </a:rPr>
              <a:t>の</a:t>
            </a:r>
            <a:r>
              <a:rPr lang="ja-JP" altLang="en-US" sz="1500" dirty="0" smtClean="0">
                <a:solidFill>
                  <a:schemeClr val="tx1"/>
                </a:solidFill>
                <a:latin typeface="Meiryo UI" panose="020B0604030504040204" pitchFamily="50" charset="-128"/>
                <a:ea typeface="Meiryo UI" panose="020B0604030504040204" pitchFamily="50" charset="-128"/>
              </a:rPr>
              <a:t>掲載</a:t>
            </a:r>
            <a:endParaRPr lang="en-US" altLang="ja-JP" sz="1500" dirty="0" smtClean="0">
              <a:solidFill>
                <a:schemeClr val="tx1"/>
              </a:solidFill>
              <a:latin typeface="Meiryo UI" panose="020B0604030504040204" pitchFamily="50" charset="-128"/>
              <a:ea typeface="Meiryo UI" panose="020B0604030504040204" pitchFamily="50" charset="-128"/>
            </a:endParaRPr>
          </a:p>
          <a:p>
            <a:r>
              <a:rPr lang="ja-JP" altLang="en-US" sz="1500" dirty="0">
                <a:solidFill>
                  <a:schemeClr val="tx1"/>
                </a:solidFill>
                <a:latin typeface="Meiryo UI" panose="020B0604030504040204" pitchFamily="50" charset="-128"/>
                <a:ea typeface="Meiryo UI" panose="020B0604030504040204" pitchFamily="50" charset="-128"/>
              </a:rPr>
              <a:t>　</a:t>
            </a:r>
            <a:r>
              <a:rPr lang="ja-JP" altLang="en-US" sz="1500" dirty="0" smtClean="0">
                <a:solidFill>
                  <a:schemeClr val="tx1"/>
                </a:solidFill>
                <a:latin typeface="Meiryo UI" panose="020B0604030504040204" pitchFamily="50" charset="-128"/>
                <a:ea typeface="Meiryo UI" panose="020B0604030504040204" pitchFamily="50" charset="-128"/>
              </a:rPr>
              <a:t>・マスメディアへの情報提供　　</a:t>
            </a:r>
            <a:r>
              <a:rPr lang="ja-JP" altLang="en-US" sz="1500" dirty="0">
                <a:solidFill>
                  <a:schemeClr val="tx1"/>
                </a:solidFill>
                <a:latin typeface="Meiryo UI" panose="020B0604030504040204" pitchFamily="50" charset="-128"/>
                <a:ea typeface="Meiryo UI" panose="020B0604030504040204" pitchFamily="50" charset="-128"/>
              </a:rPr>
              <a:t>　</a:t>
            </a:r>
            <a:r>
              <a:rPr lang="ja-JP" altLang="en-US" sz="1500" dirty="0" smtClean="0">
                <a:solidFill>
                  <a:schemeClr val="tx1"/>
                </a:solidFill>
                <a:latin typeface="Meiryo UI" panose="020B0604030504040204" pitchFamily="50" charset="-128"/>
                <a:ea typeface="Meiryo UI" panose="020B0604030504040204" pitchFamily="50" charset="-128"/>
              </a:rPr>
              <a:t>・新聞広告（朝日新聞他）</a:t>
            </a:r>
            <a:endParaRPr lang="en-US" altLang="ja-JP" sz="1500" dirty="0" smtClean="0">
              <a:solidFill>
                <a:schemeClr val="tx1"/>
              </a:solidFill>
              <a:latin typeface="Meiryo UI" panose="020B0604030504040204" pitchFamily="50" charset="-128"/>
              <a:ea typeface="Meiryo UI" panose="020B0604030504040204" pitchFamily="50" charset="-128"/>
            </a:endParaRPr>
          </a:p>
          <a:p>
            <a:r>
              <a:rPr lang="ja-JP" altLang="en-US" sz="1500" dirty="0">
                <a:solidFill>
                  <a:schemeClr val="tx1"/>
                </a:solidFill>
                <a:latin typeface="Meiryo UI" panose="020B0604030504040204" pitchFamily="50" charset="-128"/>
                <a:ea typeface="Meiryo UI" panose="020B0604030504040204" pitchFamily="50" charset="-128"/>
              </a:rPr>
              <a:t>　</a:t>
            </a:r>
            <a:r>
              <a:rPr lang="ja-JP" altLang="en-US" sz="1500" dirty="0" smtClean="0">
                <a:solidFill>
                  <a:schemeClr val="tx1"/>
                </a:solidFill>
                <a:latin typeface="Meiryo UI" panose="020B0604030504040204" pitchFamily="50" charset="-128"/>
                <a:ea typeface="Meiryo UI" panose="020B0604030504040204" pitchFamily="50" charset="-128"/>
              </a:rPr>
              <a:t>・市町村・関係団体への周知依頼　　他</a:t>
            </a:r>
            <a:endParaRPr lang="en-US" altLang="ja-JP" sz="1500" dirty="0" smtClean="0">
              <a:solidFill>
                <a:schemeClr val="tx1"/>
              </a:solidFill>
              <a:latin typeface="Meiryo UI" panose="020B0604030504040204" pitchFamily="50" charset="-128"/>
              <a:ea typeface="Meiryo UI" panose="020B0604030504040204" pitchFamily="50" charset="-128"/>
            </a:endParaRPr>
          </a:p>
          <a:p>
            <a:r>
              <a:rPr lang="ja-JP" altLang="en-US" sz="1500" dirty="0" smtClean="0">
                <a:solidFill>
                  <a:schemeClr val="tx1"/>
                </a:solidFill>
                <a:latin typeface="Meiryo UI" panose="020B0604030504040204" pitchFamily="50" charset="-128"/>
                <a:ea typeface="Meiryo UI" panose="020B0604030504040204" pitchFamily="50" charset="-128"/>
              </a:rPr>
              <a:t>◆応募の状況（</a:t>
            </a:r>
            <a:r>
              <a:rPr lang="en-US" altLang="ja-JP" sz="1500" dirty="0" smtClean="0">
                <a:solidFill>
                  <a:schemeClr val="tx1"/>
                </a:solidFill>
                <a:latin typeface="Meiryo UI" panose="020B0604030504040204" pitchFamily="50" charset="-128"/>
                <a:ea typeface="Meiryo UI" panose="020B0604030504040204" pitchFamily="50" charset="-128"/>
              </a:rPr>
              <a:t>9</a:t>
            </a:r>
            <a:r>
              <a:rPr lang="ja-JP" altLang="en-US" sz="1500" dirty="0" smtClean="0">
                <a:solidFill>
                  <a:schemeClr val="tx1"/>
                </a:solidFill>
                <a:latin typeface="Meiryo UI" panose="020B0604030504040204" pitchFamily="50" charset="-128"/>
                <a:ea typeface="Meiryo UI" panose="020B0604030504040204" pitchFamily="50" charset="-128"/>
              </a:rPr>
              <a:t>月</a:t>
            </a:r>
            <a:r>
              <a:rPr lang="en-US" altLang="ja-JP" sz="1500" dirty="0" smtClean="0">
                <a:solidFill>
                  <a:schemeClr val="tx1"/>
                </a:solidFill>
                <a:latin typeface="Meiryo UI" panose="020B0604030504040204" pitchFamily="50" charset="-128"/>
                <a:ea typeface="Meiryo UI" panose="020B0604030504040204" pitchFamily="50" charset="-128"/>
              </a:rPr>
              <a:t>19</a:t>
            </a:r>
            <a:r>
              <a:rPr lang="ja-JP" altLang="en-US" sz="1500" dirty="0" smtClean="0">
                <a:solidFill>
                  <a:schemeClr val="tx1"/>
                </a:solidFill>
                <a:latin typeface="Meiryo UI" panose="020B0604030504040204" pitchFamily="50" charset="-128"/>
                <a:ea typeface="Meiryo UI" panose="020B0604030504040204" pitchFamily="50" charset="-128"/>
              </a:rPr>
              <a:t>日時点）　　７１７名</a:t>
            </a:r>
            <a:r>
              <a:rPr lang="ja-JP" altLang="en-US" sz="1500" dirty="0">
                <a:solidFill>
                  <a:schemeClr val="tx1"/>
                </a:solidFill>
                <a:latin typeface="Meiryo UI" panose="020B0604030504040204" pitchFamily="50" charset="-128"/>
                <a:ea typeface="Meiryo UI" panose="020B0604030504040204" pitchFamily="50" charset="-128"/>
              </a:rPr>
              <a:t>　</a:t>
            </a:r>
            <a:r>
              <a:rPr lang="ja-JP" altLang="en-US" sz="1500" dirty="0" smtClean="0">
                <a:solidFill>
                  <a:schemeClr val="tx1"/>
                </a:solidFill>
                <a:latin typeface="Meiryo UI" panose="020B0604030504040204" pitchFamily="50" charset="-128"/>
                <a:ea typeface="Meiryo UI" panose="020B0604030504040204" pitchFamily="50" charset="-128"/>
              </a:rPr>
              <a:t>（定員３００名）</a:t>
            </a:r>
            <a:endParaRPr lang="en-US" altLang="ja-JP" sz="1500" dirty="0" smtClean="0">
              <a:solidFill>
                <a:schemeClr val="tx1"/>
              </a:solidFill>
              <a:latin typeface="Meiryo UI" panose="020B0604030504040204" pitchFamily="50" charset="-128"/>
              <a:ea typeface="Meiryo UI" panose="020B0604030504040204" pitchFamily="50" charset="-128"/>
            </a:endParaRPr>
          </a:p>
          <a:p>
            <a:r>
              <a:rPr lang="ja-JP" altLang="en-US" sz="1500" dirty="0">
                <a:solidFill>
                  <a:schemeClr val="tx1"/>
                </a:solidFill>
                <a:latin typeface="Meiryo UI" panose="020B0604030504040204" pitchFamily="50" charset="-128"/>
                <a:ea typeface="Meiryo UI" panose="020B0604030504040204" pitchFamily="50" charset="-128"/>
              </a:rPr>
              <a:t>　</a:t>
            </a:r>
            <a:r>
              <a:rPr lang="ja-JP" altLang="en-US" sz="1500" b="1" dirty="0" smtClean="0">
                <a:solidFill>
                  <a:srgbClr val="FF0000"/>
                </a:solidFill>
                <a:latin typeface="Meiryo UI" panose="020B0604030504040204" pitchFamily="50" charset="-128"/>
                <a:ea typeface="Meiryo UI" panose="020B0604030504040204" pitchFamily="50" charset="-128"/>
              </a:rPr>
              <a:t>⇒　効果的なイベント周知の手法による要因も考えられるが「アレルギー」に</a:t>
            </a:r>
            <a:endParaRPr lang="en-US" altLang="ja-JP" sz="1500" b="1" dirty="0" smtClean="0">
              <a:solidFill>
                <a:srgbClr val="FF0000"/>
              </a:solidFill>
              <a:latin typeface="Meiryo UI" panose="020B0604030504040204" pitchFamily="50" charset="-128"/>
              <a:ea typeface="Meiryo UI" panose="020B0604030504040204" pitchFamily="50" charset="-128"/>
            </a:endParaRPr>
          </a:p>
          <a:p>
            <a:r>
              <a:rPr lang="ja-JP" altLang="en-US" sz="1500" b="1" dirty="0">
                <a:solidFill>
                  <a:srgbClr val="FF0000"/>
                </a:solidFill>
                <a:latin typeface="Meiryo UI" panose="020B0604030504040204" pitchFamily="50" charset="-128"/>
                <a:ea typeface="Meiryo UI" panose="020B0604030504040204" pitchFamily="50" charset="-128"/>
              </a:rPr>
              <a:t>　</a:t>
            </a:r>
            <a:r>
              <a:rPr lang="ja-JP" altLang="en-US" sz="1500" b="1" dirty="0" smtClean="0">
                <a:solidFill>
                  <a:srgbClr val="FF0000"/>
                </a:solidFill>
                <a:latin typeface="Meiryo UI" panose="020B0604030504040204" pitchFamily="50" charset="-128"/>
                <a:ea typeface="Meiryo UI" panose="020B0604030504040204" pitchFamily="50" charset="-128"/>
              </a:rPr>
              <a:t>　　関心を持った府民は多い</a:t>
            </a:r>
            <a:endParaRPr lang="en-US" altLang="ja-JP" sz="1500" b="1" dirty="0" smtClean="0">
              <a:solidFill>
                <a:srgbClr val="FF0000"/>
              </a:solidFill>
              <a:latin typeface="Meiryo UI" panose="020B0604030504040204" pitchFamily="50" charset="-128"/>
              <a:ea typeface="Meiryo UI" panose="020B0604030504040204" pitchFamily="50" charset="-128"/>
            </a:endParaRPr>
          </a:p>
          <a:p>
            <a:r>
              <a:rPr lang="ja-JP" altLang="en-US" sz="1400" dirty="0" smtClean="0">
                <a:solidFill>
                  <a:schemeClr val="tx1"/>
                </a:solidFill>
                <a:latin typeface="Meiryo UI" panose="020B0604030504040204" pitchFamily="50" charset="-128"/>
                <a:ea typeface="Meiryo UI" panose="020B0604030504040204" pitchFamily="50" charset="-128"/>
              </a:rPr>
              <a:t>　　</a:t>
            </a:r>
            <a:endParaRPr lang="ja-JP" altLang="en-US"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a:t>
            </a:r>
          </a:p>
          <a:p>
            <a:endParaRPr lang="en-US" altLang="ja-JP" sz="1400" b="1" dirty="0">
              <a:solidFill>
                <a:schemeClr val="tx1"/>
              </a:solidFill>
              <a:latin typeface="+mn-ea"/>
            </a:endParaRPr>
          </a:p>
          <a:p>
            <a:endParaRPr lang="en-US" altLang="ja-JP" sz="1400" b="1" dirty="0" smtClean="0">
              <a:solidFill>
                <a:schemeClr val="tx1"/>
              </a:solidFill>
              <a:latin typeface="+mn-ea"/>
            </a:endParaRPr>
          </a:p>
          <a:p>
            <a:endParaRPr lang="en-US" altLang="ja-JP" sz="1400" b="1" dirty="0">
              <a:solidFill>
                <a:schemeClr val="tx1"/>
              </a:solidFill>
              <a:latin typeface="+mn-ea"/>
            </a:endParaRPr>
          </a:p>
          <a:p>
            <a:endParaRPr lang="en-US" altLang="ja-JP" sz="1400" b="1" dirty="0" smtClean="0">
              <a:solidFill>
                <a:schemeClr val="tx1"/>
              </a:solidFill>
              <a:latin typeface="+mn-ea"/>
            </a:endParaRPr>
          </a:p>
          <a:p>
            <a:endParaRPr lang="en-US" altLang="ja-JP" sz="1400" b="1" dirty="0">
              <a:solidFill>
                <a:schemeClr val="tx1"/>
              </a:solidFill>
              <a:latin typeface="+mn-ea"/>
            </a:endParaRPr>
          </a:p>
          <a:p>
            <a:endParaRPr lang="en-US" altLang="ja-JP" sz="1400" b="1" dirty="0" smtClean="0">
              <a:solidFill>
                <a:schemeClr val="tx1"/>
              </a:solidFill>
              <a:latin typeface="+mn-ea"/>
            </a:endParaRPr>
          </a:p>
          <a:p>
            <a:endParaRPr lang="en-US" altLang="ja-JP" sz="1400" b="1" dirty="0">
              <a:solidFill>
                <a:schemeClr val="tx1"/>
              </a:solidFill>
              <a:latin typeface="+mn-ea"/>
            </a:endParaRPr>
          </a:p>
          <a:p>
            <a:endParaRPr lang="en-US" altLang="ja-JP" sz="1600" b="1" dirty="0">
              <a:solidFill>
                <a:schemeClr val="tx1"/>
              </a:solidFill>
              <a:latin typeface="+mn-ea"/>
            </a:endParaRPr>
          </a:p>
          <a:p>
            <a:endParaRPr lang="en-US" altLang="ja-JP" sz="1600" b="1" dirty="0" smtClean="0">
              <a:solidFill>
                <a:schemeClr val="tx1"/>
              </a:solidFill>
              <a:latin typeface="+mn-ea"/>
            </a:endParaRPr>
          </a:p>
          <a:p>
            <a:endParaRPr lang="en-US" altLang="ja-JP" sz="1600" b="1" dirty="0">
              <a:solidFill>
                <a:schemeClr val="tx1"/>
              </a:solidFill>
              <a:latin typeface="+mn-ea"/>
            </a:endParaRPr>
          </a:p>
          <a:p>
            <a:endParaRPr lang="en-US" altLang="ja-JP" sz="1600" b="1" dirty="0" smtClean="0">
              <a:solidFill>
                <a:schemeClr val="tx1"/>
              </a:solidFill>
              <a:latin typeface="+mn-ea"/>
            </a:endParaRPr>
          </a:p>
          <a:p>
            <a:endParaRPr lang="en-US" altLang="ja-JP" sz="1600" b="1" dirty="0">
              <a:solidFill>
                <a:schemeClr val="tx1"/>
              </a:solidFill>
              <a:latin typeface="+mn-ea"/>
            </a:endParaRPr>
          </a:p>
          <a:p>
            <a:endParaRPr lang="en-US" altLang="ja-JP" sz="1600" b="1" dirty="0" smtClean="0">
              <a:solidFill>
                <a:schemeClr val="tx1"/>
              </a:solidFill>
              <a:latin typeface="+mn-ea"/>
            </a:endParaRPr>
          </a:p>
          <a:p>
            <a:endParaRPr lang="en-US" altLang="ja-JP" sz="1600" b="1" dirty="0">
              <a:solidFill>
                <a:schemeClr val="tx1"/>
              </a:solidFill>
              <a:latin typeface="+mn-ea"/>
            </a:endParaRPr>
          </a:p>
          <a:p>
            <a:r>
              <a:rPr lang="en-US" altLang="ja-JP" sz="1600" b="1" dirty="0" smtClean="0">
                <a:solidFill>
                  <a:schemeClr val="tx1"/>
                </a:solidFill>
                <a:latin typeface="+mn-ea"/>
              </a:rPr>
              <a:t> </a:t>
            </a:r>
            <a:endParaRPr lang="en-US" altLang="ja-JP" sz="1600" b="1" dirty="0">
              <a:solidFill>
                <a:schemeClr val="tx1"/>
              </a:solidFill>
              <a:latin typeface="+mn-ea"/>
            </a:endParaRPr>
          </a:p>
        </p:txBody>
      </p:sp>
      <p:sp>
        <p:nvSpPr>
          <p:cNvPr id="2" name="AutoShape 2"/>
          <p:cNvSpPr>
            <a:spLocks noChangeArrowheads="1"/>
          </p:cNvSpPr>
          <p:nvPr/>
        </p:nvSpPr>
        <p:spPr bwMode="auto">
          <a:xfrm>
            <a:off x="3870" y="0"/>
            <a:ext cx="12096271" cy="644137"/>
          </a:xfrm>
          <a:prstGeom prst="roundRect">
            <a:avLst>
              <a:gd name="adj" fmla="val 16667"/>
            </a:avLst>
          </a:prstGeom>
          <a:solidFill>
            <a:srgbClr val="FFCCFF"/>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defRPr/>
            </a:pPr>
            <a:r>
              <a:rPr lang="ja-JP" altLang="en-US" b="1" dirty="0">
                <a:solidFill>
                  <a:srgbClr val="FF0000"/>
                </a:solidFill>
                <a:latin typeface="ＭＳ Ｐゴシック" charset="-128"/>
              </a:rPr>
              <a:t>　</a:t>
            </a:r>
            <a:r>
              <a:rPr lang="ja-JP" altLang="en-US" b="1" dirty="0">
                <a:latin typeface="ＭＳ Ｐゴシック" charset="-128"/>
              </a:rPr>
              <a:t>　</a:t>
            </a:r>
            <a:r>
              <a:rPr lang="ja-JP" altLang="en-US" sz="2400" b="1" dirty="0">
                <a:latin typeface="ＭＳ Ｐゴシック" charset="-128"/>
              </a:rPr>
              <a:t>　</a:t>
            </a:r>
            <a:r>
              <a:rPr lang="ja-JP" altLang="en-US" sz="2800" b="1" dirty="0">
                <a:latin typeface="ＭＳ Ｐゴシック" charset="-128"/>
              </a:rPr>
              <a:t>　　</a:t>
            </a:r>
            <a:r>
              <a:rPr lang="ja-JP" altLang="en-US" sz="2800" b="1" dirty="0" smtClean="0">
                <a:latin typeface="ＭＳ Ｐゴシック" charset="-128"/>
              </a:rPr>
              <a:t>　　　　　　具体的な連携事業（府民公開講座の開催）</a:t>
            </a:r>
            <a:r>
              <a:rPr lang="ja-JP" altLang="en-US" sz="2800" b="1" dirty="0">
                <a:latin typeface="ＭＳ Ｐゴシック" charset="-128"/>
              </a:rPr>
              <a:t>　</a:t>
            </a:r>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614516193"/>
              </p:ext>
            </p:extLst>
          </p:nvPr>
        </p:nvGraphicFramePr>
        <p:xfrm>
          <a:off x="7383434" y="1162648"/>
          <a:ext cx="4024796" cy="5695120"/>
        </p:xfrm>
        <a:graphic>
          <a:graphicData uri="http://schemas.openxmlformats.org/presentationml/2006/ole">
            <mc:AlternateContent xmlns:mc="http://schemas.openxmlformats.org/markup-compatibility/2006">
              <mc:Choice xmlns:v="urn:schemas-microsoft-com:vml" Requires="v">
                <p:oleObj spid="_x0000_s2130" name="Acrobat Document" r:id="rId3" imgW="5667037" imgH="8019948" progId="AcroExch.Document.DC">
                  <p:embed/>
                </p:oleObj>
              </mc:Choice>
              <mc:Fallback>
                <p:oleObj name="Acrobat Document" r:id="rId3" imgW="5667037" imgH="8019948" progId="AcroExch.Document.DC">
                  <p:embed/>
                  <p:pic>
                    <p:nvPicPr>
                      <p:cNvPr id="0" name=""/>
                      <p:cNvPicPr/>
                      <p:nvPr/>
                    </p:nvPicPr>
                    <p:blipFill>
                      <a:blip r:embed="rId4"/>
                      <a:stretch>
                        <a:fillRect/>
                      </a:stretch>
                    </p:blipFill>
                    <p:spPr>
                      <a:xfrm>
                        <a:off x="7383434" y="1162648"/>
                        <a:ext cx="4024796" cy="5695120"/>
                      </a:xfrm>
                      <a:prstGeom prst="rect">
                        <a:avLst/>
                      </a:prstGeom>
                    </p:spPr>
                  </p:pic>
                </p:oleObj>
              </mc:Fallback>
            </mc:AlternateContent>
          </a:graphicData>
        </a:graphic>
      </p:graphicFrame>
      <p:sp>
        <p:nvSpPr>
          <p:cNvPr id="5" name="正方形/長方形 4"/>
          <p:cNvSpPr/>
          <p:nvPr/>
        </p:nvSpPr>
        <p:spPr>
          <a:xfrm>
            <a:off x="0" y="621729"/>
            <a:ext cx="3094037" cy="5185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府民公開講座</a:t>
            </a:r>
            <a:endParaRPr kumimoji="1" lang="ja-JP" altLang="en-US" dirty="0"/>
          </a:p>
        </p:txBody>
      </p:sp>
      <p:sp>
        <p:nvSpPr>
          <p:cNvPr id="8" name="正方形/長方形 7"/>
          <p:cNvSpPr/>
          <p:nvPr/>
        </p:nvSpPr>
        <p:spPr>
          <a:xfrm>
            <a:off x="7062072" y="644137"/>
            <a:ext cx="3094037" cy="5185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告知ポスター</a:t>
            </a:r>
            <a:endParaRPr kumimoji="1" lang="ja-JP" altLang="en-US" dirty="0"/>
          </a:p>
        </p:txBody>
      </p:sp>
    </p:spTree>
    <p:extLst>
      <p:ext uri="{BB962C8B-B14F-4D97-AF65-F5344CB8AC3E}">
        <p14:creationId xmlns:p14="http://schemas.microsoft.com/office/powerpoint/2010/main" val="6884521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p:cNvGraphicFramePr>
            <a:graphicFrameLocks noChangeAspect="1"/>
          </p:cNvGraphicFramePr>
          <p:nvPr>
            <p:extLst>
              <p:ext uri="{D42A27DB-BD31-4B8C-83A1-F6EECF244321}">
                <p14:modId xmlns:p14="http://schemas.microsoft.com/office/powerpoint/2010/main" val="3619619218"/>
              </p:ext>
            </p:extLst>
          </p:nvPr>
        </p:nvGraphicFramePr>
        <p:xfrm>
          <a:off x="7565107" y="1189182"/>
          <a:ext cx="3912368" cy="5536034"/>
        </p:xfrm>
        <a:graphic>
          <a:graphicData uri="http://schemas.openxmlformats.org/presentationml/2006/ole">
            <mc:AlternateContent xmlns:mc="http://schemas.openxmlformats.org/markup-compatibility/2006">
              <mc:Choice xmlns:v="urn:schemas-microsoft-com:vml" Requires="v">
                <p:oleObj spid="_x0000_s4129" name="Acrobat Document" r:id="rId3" imgW="5667037" imgH="8019948" progId="AcroExch.Document.DC">
                  <p:embed/>
                </p:oleObj>
              </mc:Choice>
              <mc:Fallback>
                <p:oleObj name="Acrobat Document" r:id="rId3" imgW="5667037" imgH="8019948" progId="AcroExch.Document.DC">
                  <p:embed/>
                  <p:pic>
                    <p:nvPicPr>
                      <p:cNvPr id="0" name=""/>
                      <p:cNvPicPr/>
                      <p:nvPr/>
                    </p:nvPicPr>
                    <p:blipFill>
                      <a:blip r:embed="rId4"/>
                      <a:stretch>
                        <a:fillRect/>
                      </a:stretch>
                    </p:blipFill>
                    <p:spPr>
                      <a:xfrm>
                        <a:off x="7565107" y="1189182"/>
                        <a:ext cx="3912368" cy="5536034"/>
                      </a:xfrm>
                      <a:prstGeom prst="rect">
                        <a:avLst/>
                      </a:prstGeom>
                    </p:spPr>
                  </p:pic>
                </p:oleObj>
              </mc:Fallback>
            </mc:AlternateContent>
          </a:graphicData>
        </a:graphic>
      </p:graphicFrame>
      <p:sp>
        <p:nvSpPr>
          <p:cNvPr id="5" name="AutoShape 2"/>
          <p:cNvSpPr>
            <a:spLocks noChangeArrowheads="1"/>
          </p:cNvSpPr>
          <p:nvPr/>
        </p:nvSpPr>
        <p:spPr bwMode="auto">
          <a:xfrm>
            <a:off x="0" y="0"/>
            <a:ext cx="12192000" cy="644137"/>
          </a:xfrm>
          <a:prstGeom prst="roundRect">
            <a:avLst>
              <a:gd name="adj" fmla="val 16667"/>
            </a:avLst>
          </a:prstGeom>
          <a:solidFill>
            <a:srgbClr val="FFCCFF"/>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defRPr/>
            </a:pPr>
            <a:r>
              <a:rPr lang="ja-JP" altLang="en-US" b="1" dirty="0">
                <a:solidFill>
                  <a:srgbClr val="FF0000"/>
                </a:solidFill>
                <a:latin typeface="ＭＳ Ｐゴシック" charset="-128"/>
              </a:rPr>
              <a:t>　</a:t>
            </a:r>
            <a:r>
              <a:rPr lang="ja-JP" altLang="en-US" b="1" dirty="0">
                <a:latin typeface="ＭＳ Ｐゴシック" charset="-128"/>
              </a:rPr>
              <a:t>　</a:t>
            </a:r>
            <a:r>
              <a:rPr lang="ja-JP" altLang="en-US" sz="2400" b="1" dirty="0">
                <a:latin typeface="ＭＳ Ｐゴシック" charset="-128"/>
              </a:rPr>
              <a:t>　</a:t>
            </a:r>
            <a:r>
              <a:rPr lang="ja-JP" altLang="en-US" sz="2800" b="1" dirty="0">
                <a:latin typeface="ＭＳ Ｐゴシック" charset="-128"/>
              </a:rPr>
              <a:t>　　</a:t>
            </a:r>
            <a:r>
              <a:rPr lang="ja-JP" altLang="en-US" sz="2800" b="1" dirty="0" smtClean="0">
                <a:latin typeface="ＭＳ Ｐゴシック" charset="-128"/>
              </a:rPr>
              <a:t>　　　　　　具体的な連携事業（医療従事者研修会の開催）</a:t>
            </a:r>
            <a:r>
              <a:rPr lang="ja-JP" altLang="en-US" sz="2800" b="1" dirty="0">
                <a:latin typeface="ＭＳ Ｐゴシック" charset="-128"/>
              </a:rPr>
              <a:t>　</a:t>
            </a:r>
          </a:p>
        </p:txBody>
      </p:sp>
      <p:sp>
        <p:nvSpPr>
          <p:cNvPr id="6" name="正方形/長方形 5"/>
          <p:cNvSpPr/>
          <p:nvPr/>
        </p:nvSpPr>
        <p:spPr>
          <a:xfrm>
            <a:off x="7365886" y="670671"/>
            <a:ext cx="3094037" cy="5185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告知ポスター</a:t>
            </a:r>
            <a:endParaRPr kumimoji="1" lang="ja-JP" altLang="en-US" dirty="0"/>
          </a:p>
        </p:txBody>
      </p:sp>
      <p:sp>
        <p:nvSpPr>
          <p:cNvPr id="7" name="正方形/長方形 6"/>
          <p:cNvSpPr/>
          <p:nvPr/>
        </p:nvSpPr>
        <p:spPr>
          <a:xfrm>
            <a:off x="-1" y="1017328"/>
            <a:ext cx="6937829" cy="5704789"/>
          </a:xfrm>
          <a:prstGeom prst="rect">
            <a:avLst/>
          </a:prstGeom>
          <a:noFill/>
          <a:ln w="15875">
            <a:solidFill>
              <a:schemeClr val="accent3"/>
            </a:solidFill>
            <a:prstDash val="sysDash"/>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600" b="1" dirty="0" smtClean="0">
              <a:solidFill>
                <a:schemeClr val="tx1"/>
              </a:solidFill>
              <a:latin typeface="+mn-ea"/>
            </a:endParaRPr>
          </a:p>
          <a:p>
            <a:pPr algn="ctr"/>
            <a:endParaRPr lang="en-US" altLang="ja-JP" sz="1600" b="1" dirty="0">
              <a:solidFill>
                <a:schemeClr val="tx1"/>
              </a:solidFill>
              <a:latin typeface="+mn-ea"/>
            </a:endParaRPr>
          </a:p>
          <a:p>
            <a:pPr algn="ctr"/>
            <a:endParaRPr lang="en-US" altLang="ja-JP" sz="1600" b="1" dirty="0" smtClean="0">
              <a:solidFill>
                <a:schemeClr val="tx1"/>
              </a:solidFill>
              <a:latin typeface="+mn-ea"/>
            </a:endParaRPr>
          </a:p>
          <a:p>
            <a:pPr algn="ctr"/>
            <a:endParaRPr lang="en-US" altLang="ja-JP" sz="1400" b="1" dirty="0" smtClean="0">
              <a:solidFill>
                <a:schemeClr val="tx1"/>
              </a:solidFill>
              <a:latin typeface="+mn-ea"/>
            </a:endParaRPr>
          </a:p>
          <a:p>
            <a:pPr algn="ctr"/>
            <a:endParaRPr lang="en-US" altLang="ja-JP" sz="1400" b="1" dirty="0">
              <a:solidFill>
                <a:schemeClr val="tx1"/>
              </a:solidFill>
              <a:latin typeface="+mn-ea"/>
            </a:endParaRPr>
          </a:p>
          <a:p>
            <a:pPr algn="ctr"/>
            <a:endParaRPr lang="en-US" altLang="ja-JP" sz="1400" b="1" dirty="0" smtClean="0">
              <a:solidFill>
                <a:schemeClr val="tx1"/>
              </a:solidFill>
              <a:latin typeface="+mn-ea"/>
            </a:endParaRPr>
          </a:p>
          <a:p>
            <a:endParaRPr lang="en-US" altLang="ja-JP" sz="1400" b="1" dirty="0" smtClean="0">
              <a:solidFill>
                <a:schemeClr val="tx1"/>
              </a:solidFill>
              <a:latin typeface="+mn-ea"/>
            </a:endParaRPr>
          </a:p>
          <a:p>
            <a:pPr algn="ctr"/>
            <a:endParaRPr lang="en-US" altLang="ja-JP" sz="1400" b="1" dirty="0">
              <a:solidFill>
                <a:schemeClr val="tx1"/>
              </a:solidFill>
              <a:latin typeface="+mn-ea"/>
            </a:endParaRPr>
          </a:p>
          <a:p>
            <a:pPr algn="ctr"/>
            <a:endParaRPr lang="en-US" altLang="ja-JP" sz="1600" b="1" dirty="0" smtClean="0">
              <a:solidFill>
                <a:schemeClr val="tx1"/>
              </a:solidFill>
              <a:latin typeface="+mn-ea"/>
            </a:endParaRPr>
          </a:p>
          <a:p>
            <a:pPr algn="ctr"/>
            <a:endParaRPr lang="en-US" altLang="ja-JP" sz="1400" b="1" dirty="0">
              <a:solidFill>
                <a:schemeClr val="tx1"/>
              </a:solidFill>
              <a:latin typeface="+mn-ea"/>
            </a:endParaRPr>
          </a:p>
          <a:p>
            <a:endParaRPr lang="en-US" altLang="ja-JP" sz="1400" b="1" dirty="0" smtClean="0">
              <a:solidFill>
                <a:schemeClr val="tx1"/>
              </a:solidFill>
              <a:latin typeface="+mn-ea"/>
            </a:endParaRPr>
          </a:p>
          <a:p>
            <a:endParaRPr lang="en-US" altLang="ja-JP" sz="1400" b="1" dirty="0">
              <a:solidFill>
                <a:schemeClr val="tx1"/>
              </a:solidFill>
              <a:latin typeface="+mn-ea"/>
            </a:endParaRPr>
          </a:p>
          <a:p>
            <a:endParaRPr lang="en-US" altLang="ja-JP" sz="1400" b="1" dirty="0" smtClean="0">
              <a:solidFill>
                <a:schemeClr val="tx1"/>
              </a:solidFill>
              <a:latin typeface="+mn-ea"/>
            </a:endParaRPr>
          </a:p>
          <a:p>
            <a:endParaRPr lang="en-US" altLang="ja-JP" sz="1400" b="1" dirty="0" smtClean="0">
              <a:solidFill>
                <a:schemeClr val="tx1"/>
              </a:solidFill>
              <a:latin typeface="+mn-ea"/>
            </a:endParaRPr>
          </a:p>
          <a:p>
            <a:endParaRPr lang="en-US" altLang="ja-JP" sz="1400" b="1" dirty="0">
              <a:solidFill>
                <a:schemeClr val="tx1"/>
              </a:solidFill>
              <a:latin typeface="+mn-ea"/>
            </a:endParaRPr>
          </a:p>
          <a:p>
            <a:r>
              <a:rPr lang="ja-JP" altLang="en-US" sz="1500" dirty="0" smtClean="0">
                <a:solidFill>
                  <a:schemeClr val="tx1"/>
                </a:solidFill>
                <a:latin typeface="Meiryo UI" panose="020B0604030504040204" pitchFamily="50" charset="-128"/>
                <a:ea typeface="Meiryo UI" panose="020B0604030504040204" pitchFamily="50" charset="-128"/>
              </a:rPr>
              <a:t>◆日時：　令和元年</a:t>
            </a:r>
            <a:r>
              <a:rPr lang="en-US" altLang="ja-JP" sz="1500" dirty="0" smtClean="0">
                <a:solidFill>
                  <a:schemeClr val="tx1"/>
                </a:solidFill>
                <a:latin typeface="Meiryo UI" panose="020B0604030504040204" pitchFamily="50" charset="-128"/>
                <a:ea typeface="Meiryo UI" panose="020B0604030504040204" pitchFamily="50" charset="-128"/>
              </a:rPr>
              <a:t>10</a:t>
            </a:r>
            <a:r>
              <a:rPr lang="ja-JP" altLang="en-US" sz="1500" dirty="0" smtClean="0">
                <a:solidFill>
                  <a:schemeClr val="tx1"/>
                </a:solidFill>
                <a:latin typeface="Meiryo UI" panose="020B0604030504040204" pitchFamily="50" charset="-128"/>
                <a:ea typeface="Meiryo UI" panose="020B0604030504040204" pitchFamily="50" charset="-128"/>
              </a:rPr>
              <a:t>月</a:t>
            </a:r>
            <a:r>
              <a:rPr lang="en-US" altLang="ja-JP" sz="1500" dirty="0" smtClean="0">
                <a:solidFill>
                  <a:schemeClr val="tx1"/>
                </a:solidFill>
                <a:latin typeface="Meiryo UI" panose="020B0604030504040204" pitchFamily="50" charset="-128"/>
                <a:ea typeface="Meiryo UI" panose="020B0604030504040204" pitchFamily="50" charset="-128"/>
              </a:rPr>
              <a:t>13</a:t>
            </a:r>
            <a:r>
              <a:rPr lang="ja-JP" altLang="en-US" sz="1500" dirty="0" smtClean="0">
                <a:solidFill>
                  <a:schemeClr val="tx1"/>
                </a:solidFill>
                <a:latin typeface="Meiryo UI" panose="020B0604030504040204" pitchFamily="50" charset="-128"/>
                <a:ea typeface="Meiryo UI" panose="020B0604030504040204" pitchFamily="50" charset="-128"/>
              </a:rPr>
              <a:t>日（日）</a:t>
            </a:r>
            <a:r>
              <a:rPr lang="en-US" altLang="ja-JP" sz="1500" dirty="0" smtClean="0">
                <a:solidFill>
                  <a:schemeClr val="tx1"/>
                </a:solidFill>
                <a:latin typeface="Meiryo UI" panose="020B0604030504040204" pitchFamily="50" charset="-128"/>
                <a:ea typeface="Meiryo UI" panose="020B0604030504040204" pitchFamily="50" charset="-128"/>
              </a:rPr>
              <a:t>9</a:t>
            </a:r>
            <a:r>
              <a:rPr lang="ja-JP" altLang="en-US" sz="1500" dirty="0" smtClean="0">
                <a:solidFill>
                  <a:schemeClr val="tx1"/>
                </a:solidFill>
                <a:latin typeface="Meiryo UI" panose="020B0604030504040204" pitchFamily="50" charset="-128"/>
                <a:ea typeface="Meiryo UI" panose="020B0604030504040204" pitchFamily="50" charset="-128"/>
              </a:rPr>
              <a:t>時から</a:t>
            </a:r>
            <a:r>
              <a:rPr lang="en-US" altLang="ja-JP" sz="1500" dirty="0" smtClean="0">
                <a:solidFill>
                  <a:schemeClr val="tx1"/>
                </a:solidFill>
                <a:latin typeface="Meiryo UI" panose="020B0604030504040204" pitchFamily="50" charset="-128"/>
                <a:ea typeface="Meiryo UI" panose="020B0604030504040204" pitchFamily="50" charset="-128"/>
              </a:rPr>
              <a:t>12</a:t>
            </a:r>
            <a:r>
              <a:rPr lang="ja-JP" altLang="en-US" sz="1500" dirty="0" smtClean="0">
                <a:solidFill>
                  <a:schemeClr val="tx1"/>
                </a:solidFill>
                <a:latin typeface="Meiryo UI" panose="020B0604030504040204" pitchFamily="50" charset="-128"/>
                <a:ea typeface="Meiryo UI" panose="020B0604030504040204" pitchFamily="50" charset="-128"/>
              </a:rPr>
              <a:t>時</a:t>
            </a:r>
            <a:endParaRPr lang="en-US" altLang="ja-JP" sz="1500" dirty="0" smtClean="0">
              <a:solidFill>
                <a:schemeClr val="tx1"/>
              </a:solidFill>
              <a:latin typeface="Meiryo UI" panose="020B0604030504040204" pitchFamily="50" charset="-128"/>
              <a:ea typeface="Meiryo UI" panose="020B0604030504040204" pitchFamily="50" charset="-128"/>
            </a:endParaRPr>
          </a:p>
          <a:p>
            <a:r>
              <a:rPr lang="ja-JP" altLang="en-US" sz="1500" dirty="0" smtClean="0">
                <a:solidFill>
                  <a:schemeClr val="tx1"/>
                </a:solidFill>
                <a:latin typeface="Meiryo UI" panose="020B0604030504040204" pitchFamily="50" charset="-128"/>
                <a:ea typeface="Meiryo UI" panose="020B0604030504040204" pitchFamily="50" charset="-128"/>
              </a:rPr>
              <a:t>◆場所：　グランフロント大阪　北館</a:t>
            </a:r>
            <a:r>
              <a:rPr lang="en-US" altLang="ja-JP" sz="1500" dirty="0" smtClean="0">
                <a:solidFill>
                  <a:schemeClr val="tx1"/>
                </a:solidFill>
                <a:latin typeface="Meiryo UI" panose="020B0604030504040204" pitchFamily="50" charset="-128"/>
                <a:ea typeface="Meiryo UI" panose="020B0604030504040204" pitchFamily="50" charset="-128"/>
              </a:rPr>
              <a:t>4</a:t>
            </a:r>
            <a:r>
              <a:rPr lang="ja-JP" altLang="en-US" sz="1500" dirty="0" smtClean="0">
                <a:solidFill>
                  <a:schemeClr val="tx1"/>
                </a:solidFill>
                <a:latin typeface="Meiryo UI" panose="020B0604030504040204" pitchFamily="50" charset="-128"/>
                <a:ea typeface="Meiryo UI" panose="020B0604030504040204" pitchFamily="50" charset="-128"/>
              </a:rPr>
              <a:t>階　ナレッジシアター</a:t>
            </a:r>
            <a:endParaRPr lang="en-US" altLang="ja-JP" sz="1500" dirty="0" smtClean="0">
              <a:solidFill>
                <a:schemeClr val="tx1"/>
              </a:solidFill>
              <a:latin typeface="Meiryo UI" panose="020B0604030504040204" pitchFamily="50" charset="-128"/>
              <a:ea typeface="Meiryo UI" panose="020B0604030504040204" pitchFamily="50" charset="-128"/>
            </a:endParaRPr>
          </a:p>
          <a:p>
            <a:r>
              <a:rPr lang="ja-JP" altLang="en-US" sz="1500" dirty="0" smtClean="0">
                <a:solidFill>
                  <a:schemeClr val="tx1"/>
                </a:solidFill>
                <a:latin typeface="Meiryo UI" panose="020B0604030504040204" pitchFamily="50" charset="-128"/>
                <a:ea typeface="Meiryo UI" panose="020B0604030504040204" pitchFamily="50" charset="-128"/>
              </a:rPr>
              <a:t>◆定員：　３００名（申し込み受付　　</a:t>
            </a:r>
            <a:r>
              <a:rPr lang="en-US" altLang="ja-JP" sz="1500" dirty="0" smtClean="0">
                <a:solidFill>
                  <a:schemeClr val="tx1"/>
                </a:solidFill>
                <a:latin typeface="Meiryo UI" panose="020B0604030504040204" pitchFamily="50" charset="-128"/>
                <a:ea typeface="Meiryo UI" panose="020B0604030504040204" pitchFamily="50" charset="-128"/>
              </a:rPr>
              <a:t>9</a:t>
            </a:r>
            <a:r>
              <a:rPr lang="ja-JP" altLang="en-US" sz="1500" dirty="0" smtClean="0">
                <a:solidFill>
                  <a:schemeClr val="tx1"/>
                </a:solidFill>
                <a:latin typeface="Meiryo UI" panose="020B0604030504040204" pitchFamily="50" charset="-128"/>
                <a:ea typeface="Meiryo UI" panose="020B0604030504040204" pitchFamily="50" charset="-128"/>
              </a:rPr>
              <a:t>月</a:t>
            </a:r>
            <a:r>
              <a:rPr lang="en-US" altLang="ja-JP" sz="1500" dirty="0" smtClean="0">
                <a:solidFill>
                  <a:schemeClr val="tx1"/>
                </a:solidFill>
                <a:latin typeface="Meiryo UI" panose="020B0604030504040204" pitchFamily="50" charset="-128"/>
                <a:ea typeface="Meiryo UI" panose="020B0604030504040204" pitchFamily="50" charset="-128"/>
              </a:rPr>
              <a:t>25</a:t>
            </a:r>
            <a:r>
              <a:rPr lang="ja-JP" altLang="en-US" sz="1500" dirty="0" smtClean="0">
                <a:solidFill>
                  <a:schemeClr val="tx1"/>
                </a:solidFill>
                <a:latin typeface="Meiryo UI" panose="020B0604030504040204" pitchFamily="50" charset="-128"/>
                <a:ea typeface="Meiryo UI" panose="020B0604030504040204" pitchFamily="50" charset="-128"/>
              </a:rPr>
              <a:t>日まで応募多数の場合、抽選）</a:t>
            </a:r>
            <a:endParaRPr lang="en-US" altLang="ja-JP" sz="1500" dirty="0" smtClean="0">
              <a:solidFill>
                <a:schemeClr val="tx1"/>
              </a:solidFill>
              <a:latin typeface="Meiryo UI" panose="020B0604030504040204" pitchFamily="50" charset="-128"/>
              <a:ea typeface="Meiryo UI" panose="020B0604030504040204" pitchFamily="50" charset="-128"/>
            </a:endParaRPr>
          </a:p>
          <a:p>
            <a:r>
              <a:rPr lang="ja-JP" altLang="en-US" sz="1500" dirty="0" smtClean="0">
                <a:solidFill>
                  <a:schemeClr val="tx1"/>
                </a:solidFill>
                <a:latin typeface="Meiryo UI" panose="020B0604030504040204" pitchFamily="50" charset="-128"/>
                <a:ea typeface="Meiryo UI" panose="020B0604030504040204" pitchFamily="50" charset="-128"/>
              </a:rPr>
              <a:t>◆共催：　　大阪府・アストラゼネカ株式会社・アレルギー協会関西支部</a:t>
            </a:r>
            <a:endParaRPr lang="en-US" altLang="ja-JP" sz="1500" dirty="0" smtClean="0">
              <a:solidFill>
                <a:schemeClr val="tx1"/>
              </a:solidFill>
              <a:latin typeface="Meiryo UI" panose="020B0604030504040204" pitchFamily="50" charset="-128"/>
              <a:ea typeface="Meiryo UI" panose="020B0604030504040204" pitchFamily="50" charset="-128"/>
            </a:endParaRPr>
          </a:p>
          <a:p>
            <a:r>
              <a:rPr lang="ja-JP" altLang="en-US" sz="1500" dirty="0" smtClean="0">
                <a:solidFill>
                  <a:schemeClr val="tx1"/>
                </a:solidFill>
                <a:latin typeface="Meiryo UI" panose="020B0604030504040204" pitchFamily="50" charset="-128"/>
                <a:ea typeface="Meiryo UI" panose="020B0604030504040204" pitchFamily="50" charset="-128"/>
              </a:rPr>
              <a:t>◆テーマ：</a:t>
            </a:r>
            <a:r>
              <a:rPr lang="ja-JP" altLang="en-US" sz="1500" dirty="0">
                <a:solidFill>
                  <a:schemeClr val="tx1"/>
                </a:solidFill>
                <a:latin typeface="Meiryo UI" panose="020B0604030504040204" pitchFamily="50" charset="-128"/>
                <a:ea typeface="Meiryo UI" panose="020B0604030504040204" pitchFamily="50" charset="-128"/>
              </a:rPr>
              <a:t>　アレルギー疾患の標準治療と重症患者への対応</a:t>
            </a:r>
            <a:endParaRPr lang="en-US" altLang="ja-JP" sz="1500" dirty="0" smtClean="0">
              <a:solidFill>
                <a:schemeClr val="tx1"/>
              </a:solidFill>
              <a:latin typeface="Meiryo UI" panose="020B0604030504040204" pitchFamily="50" charset="-128"/>
              <a:ea typeface="Meiryo UI" panose="020B0604030504040204" pitchFamily="50" charset="-128"/>
            </a:endParaRPr>
          </a:p>
          <a:p>
            <a:r>
              <a:rPr lang="ja-JP" altLang="en-US" sz="1500" dirty="0" smtClean="0">
                <a:solidFill>
                  <a:schemeClr val="tx1"/>
                </a:solidFill>
                <a:latin typeface="Meiryo UI" panose="020B0604030504040204" pitchFamily="50" charset="-128"/>
                <a:ea typeface="Meiryo UI" panose="020B0604030504040204" pitchFamily="50" charset="-128"/>
              </a:rPr>
              <a:t>◆内容</a:t>
            </a:r>
            <a:endParaRPr lang="en-US" altLang="ja-JP" sz="1500" dirty="0" smtClean="0">
              <a:solidFill>
                <a:schemeClr val="tx1"/>
              </a:solidFill>
              <a:latin typeface="Meiryo UI" panose="020B0604030504040204" pitchFamily="50" charset="-128"/>
              <a:ea typeface="Meiryo UI" panose="020B0604030504040204" pitchFamily="50" charset="-128"/>
            </a:endParaRPr>
          </a:p>
          <a:p>
            <a:r>
              <a:rPr lang="ja-JP" altLang="en-US" sz="1500" dirty="0">
                <a:solidFill>
                  <a:schemeClr val="tx1"/>
                </a:solidFill>
                <a:latin typeface="Meiryo UI" panose="020B0604030504040204" pitchFamily="50" charset="-128"/>
                <a:ea typeface="Meiryo UI" panose="020B0604030504040204" pitchFamily="50" charset="-128"/>
              </a:rPr>
              <a:t>　</a:t>
            </a:r>
            <a:r>
              <a:rPr lang="ja-JP" altLang="en-US" sz="1500" dirty="0" smtClean="0">
                <a:solidFill>
                  <a:schemeClr val="tx1"/>
                </a:solidFill>
                <a:latin typeface="Meiryo UI" panose="020B0604030504040204" pitchFamily="50" charset="-128"/>
                <a:ea typeface="Meiryo UI" panose="020B0604030504040204" pitchFamily="50" charset="-128"/>
              </a:rPr>
              <a:t>座長：近畿大学病院　東田　有智　病院長</a:t>
            </a:r>
            <a:endParaRPr lang="en-US" altLang="ja-JP" sz="1500" dirty="0" smtClean="0">
              <a:solidFill>
                <a:schemeClr val="tx1"/>
              </a:solidFill>
              <a:latin typeface="Meiryo UI" panose="020B0604030504040204" pitchFamily="50" charset="-128"/>
              <a:ea typeface="Meiryo UI" panose="020B0604030504040204" pitchFamily="50" charset="-128"/>
            </a:endParaRPr>
          </a:p>
          <a:p>
            <a:r>
              <a:rPr lang="ja-JP" altLang="en-US" sz="1500" dirty="0" smtClean="0">
                <a:solidFill>
                  <a:schemeClr val="tx1"/>
                </a:solidFill>
                <a:latin typeface="Meiryo UI" panose="020B0604030504040204" pitchFamily="50" charset="-128"/>
                <a:ea typeface="Meiryo UI" panose="020B0604030504040204" pitchFamily="50" charset="-128"/>
              </a:rPr>
              <a:t>　（演題名と講師）</a:t>
            </a:r>
            <a:endParaRPr lang="en-US" altLang="ja-JP" sz="1500" dirty="0" smtClean="0">
              <a:solidFill>
                <a:schemeClr val="tx1"/>
              </a:solidFill>
              <a:latin typeface="Meiryo UI" panose="020B0604030504040204" pitchFamily="50" charset="-128"/>
              <a:ea typeface="Meiryo UI" panose="020B0604030504040204" pitchFamily="50" charset="-128"/>
            </a:endParaRPr>
          </a:p>
          <a:p>
            <a:r>
              <a:rPr lang="ja-JP" altLang="en-US" sz="1500" dirty="0" smtClean="0">
                <a:solidFill>
                  <a:schemeClr val="tx1"/>
                </a:solidFill>
                <a:latin typeface="Meiryo UI" panose="020B0604030504040204" pitchFamily="50" charset="-128"/>
                <a:ea typeface="Meiryo UI" panose="020B0604030504040204" pitchFamily="50" charset="-128"/>
              </a:rPr>
              <a:t>　</a:t>
            </a:r>
            <a:r>
              <a:rPr lang="ja-JP" altLang="en-US" sz="1500" dirty="0">
                <a:solidFill>
                  <a:schemeClr val="tx1"/>
                </a:solidFill>
                <a:latin typeface="Meiryo UI" panose="020B0604030504040204" pitchFamily="50" charset="-128"/>
                <a:ea typeface="Meiryo UI" panose="020B0604030504040204" pitchFamily="50" charset="-128"/>
              </a:rPr>
              <a:t>・</a:t>
            </a:r>
            <a:r>
              <a:rPr lang="ja-JP" altLang="en-US" sz="1500" dirty="0" smtClean="0">
                <a:solidFill>
                  <a:schemeClr val="tx1"/>
                </a:solidFill>
                <a:latin typeface="Meiryo UI" panose="020B0604030504040204" pitchFamily="50" charset="-128"/>
                <a:ea typeface="Meiryo UI" panose="020B0604030504040204" pitchFamily="50" charset="-128"/>
              </a:rPr>
              <a:t>講演１</a:t>
            </a:r>
            <a:r>
              <a:rPr lang="ja-JP" altLang="en-US" sz="1500" dirty="0">
                <a:solidFill>
                  <a:schemeClr val="tx1"/>
                </a:solidFill>
                <a:latin typeface="Meiryo UI" panose="020B0604030504040204" pitchFamily="50" charset="-128"/>
                <a:ea typeface="Meiryo UI" panose="020B0604030504040204" pitchFamily="50" charset="-128"/>
              </a:rPr>
              <a:t>　「みんなが知りたい食物アレルギーの話 」</a:t>
            </a:r>
          </a:p>
          <a:p>
            <a:r>
              <a:rPr lang="ja-JP" altLang="en-US" sz="1500" dirty="0">
                <a:solidFill>
                  <a:schemeClr val="tx1"/>
                </a:solidFill>
                <a:latin typeface="Meiryo UI" panose="020B0604030504040204" pitchFamily="50" charset="-128"/>
                <a:ea typeface="Meiryo UI" panose="020B0604030504040204" pitchFamily="50" charset="-128"/>
              </a:rPr>
              <a:t>　　</a:t>
            </a:r>
            <a:r>
              <a:rPr lang="ja-JP" altLang="en-US" sz="1500" dirty="0" smtClean="0">
                <a:solidFill>
                  <a:schemeClr val="tx1"/>
                </a:solidFill>
                <a:latin typeface="Meiryo UI" panose="020B0604030504040204" pitchFamily="50" charset="-128"/>
                <a:ea typeface="Meiryo UI" panose="020B0604030504040204" pitchFamily="50" charset="-128"/>
              </a:rPr>
              <a:t>　講師：</a:t>
            </a:r>
            <a:r>
              <a:rPr lang="zh-CN" altLang="en-US" sz="1500" dirty="0" smtClean="0">
                <a:solidFill>
                  <a:schemeClr val="tx1"/>
                </a:solidFill>
                <a:latin typeface="Meiryo UI" panose="020B0604030504040204" pitchFamily="50" charset="-128"/>
                <a:ea typeface="Meiryo UI" panose="020B0604030504040204" pitchFamily="50" charset="-128"/>
              </a:rPr>
              <a:t> </a:t>
            </a:r>
            <a:r>
              <a:rPr lang="zh-CN" altLang="en-US" sz="1500" dirty="0">
                <a:solidFill>
                  <a:schemeClr val="tx1"/>
                </a:solidFill>
                <a:latin typeface="Meiryo UI" panose="020B0604030504040204" pitchFamily="50" charset="-128"/>
                <a:ea typeface="Meiryo UI" panose="020B0604030504040204" pitchFamily="50" charset="-128"/>
              </a:rPr>
              <a:t>吉原 </a:t>
            </a:r>
            <a:r>
              <a:rPr lang="zh-CN" altLang="en-US" sz="1500" dirty="0" smtClean="0">
                <a:solidFill>
                  <a:schemeClr val="tx1"/>
                </a:solidFill>
                <a:latin typeface="Meiryo UI" panose="020B0604030504040204" pitchFamily="50" charset="-128"/>
                <a:ea typeface="Meiryo UI" panose="020B0604030504040204" pitchFamily="50" charset="-128"/>
              </a:rPr>
              <a:t>重美先生</a:t>
            </a:r>
            <a:r>
              <a:rPr lang="ja-JP" altLang="en-US" sz="1500" dirty="0" smtClean="0">
                <a:solidFill>
                  <a:schemeClr val="tx1"/>
                </a:solidFill>
                <a:latin typeface="Meiryo UI" panose="020B0604030504040204" pitchFamily="50" charset="-128"/>
                <a:ea typeface="Meiryo UI" panose="020B0604030504040204" pitchFamily="50" charset="-128"/>
              </a:rPr>
              <a:t>（</a:t>
            </a:r>
            <a:r>
              <a:rPr lang="zh-CN" altLang="en-US" sz="1500" dirty="0" smtClean="0">
                <a:solidFill>
                  <a:schemeClr val="tx1"/>
                </a:solidFill>
                <a:latin typeface="Meiryo UI" panose="020B0604030504040204" pitchFamily="50" charset="-128"/>
                <a:ea typeface="Meiryo UI" panose="020B0604030504040204" pitchFamily="50" charset="-128"/>
              </a:rPr>
              <a:t>獨協</a:t>
            </a:r>
            <a:r>
              <a:rPr lang="zh-CN" altLang="en-US" sz="1500" dirty="0">
                <a:solidFill>
                  <a:schemeClr val="tx1"/>
                </a:solidFill>
                <a:latin typeface="Meiryo UI" panose="020B0604030504040204" pitchFamily="50" charset="-128"/>
                <a:ea typeface="Meiryo UI" panose="020B0604030504040204" pitchFamily="50" charset="-128"/>
              </a:rPr>
              <a:t>医科大学 医学部 小児</a:t>
            </a:r>
            <a:r>
              <a:rPr lang="zh-CN" altLang="en-US" sz="1500" dirty="0" smtClean="0">
                <a:solidFill>
                  <a:schemeClr val="tx1"/>
                </a:solidFill>
                <a:latin typeface="Meiryo UI" panose="020B0604030504040204" pitchFamily="50" charset="-128"/>
                <a:ea typeface="Meiryo UI" panose="020B0604030504040204" pitchFamily="50" charset="-128"/>
              </a:rPr>
              <a:t>科学</a:t>
            </a:r>
            <a:r>
              <a:rPr lang="ja-JP" altLang="en-US" sz="1500" dirty="0" smtClean="0">
                <a:solidFill>
                  <a:schemeClr val="tx1"/>
                </a:solidFill>
                <a:latin typeface="Meiryo UI" panose="020B0604030504040204" pitchFamily="50" charset="-128"/>
                <a:ea typeface="Meiryo UI" panose="020B0604030504040204" pitchFamily="50" charset="-128"/>
              </a:rPr>
              <a:t>）</a:t>
            </a:r>
            <a:r>
              <a:rPr lang="ja-JP" altLang="en-US" sz="1500" dirty="0">
                <a:solidFill>
                  <a:schemeClr val="tx1"/>
                </a:solidFill>
                <a:latin typeface="Meiryo UI" panose="020B0604030504040204" pitchFamily="50" charset="-128"/>
                <a:ea typeface="Meiryo UI" panose="020B0604030504040204" pitchFamily="50" charset="-128"/>
              </a:rPr>
              <a:t>　　　　　</a:t>
            </a:r>
            <a:r>
              <a:rPr lang="ja-JP" altLang="en-US" sz="1500" dirty="0" smtClean="0">
                <a:solidFill>
                  <a:schemeClr val="tx1"/>
                </a:solidFill>
                <a:latin typeface="Meiryo UI" panose="020B0604030504040204" pitchFamily="50" charset="-128"/>
                <a:ea typeface="Meiryo UI" panose="020B0604030504040204" pitchFamily="50" charset="-128"/>
              </a:rPr>
              <a:t>　</a:t>
            </a:r>
            <a:endParaRPr lang="ja-JP" altLang="en-US" sz="1500" dirty="0">
              <a:solidFill>
                <a:schemeClr val="tx1"/>
              </a:solidFill>
              <a:latin typeface="Meiryo UI" panose="020B0604030504040204" pitchFamily="50" charset="-128"/>
              <a:ea typeface="Meiryo UI" panose="020B0604030504040204" pitchFamily="50" charset="-128"/>
            </a:endParaRPr>
          </a:p>
          <a:p>
            <a:r>
              <a:rPr lang="ja-JP" altLang="en-US" sz="1500" dirty="0" smtClean="0">
                <a:solidFill>
                  <a:schemeClr val="tx1"/>
                </a:solidFill>
                <a:latin typeface="Meiryo UI" panose="020B0604030504040204" pitchFamily="50" charset="-128"/>
                <a:ea typeface="Meiryo UI" panose="020B0604030504040204" pitchFamily="50" charset="-128"/>
              </a:rPr>
              <a:t>　</a:t>
            </a:r>
            <a:r>
              <a:rPr lang="ja-JP" altLang="en-US" sz="1500" dirty="0">
                <a:solidFill>
                  <a:schemeClr val="tx1"/>
                </a:solidFill>
                <a:latin typeface="Meiryo UI" panose="020B0604030504040204" pitchFamily="50" charset="-128"/>
                <a:ea typeface="Meiryo UI" panose="020B0604030504040204" pitchFamily="50" charset="-128"/>
              </a:rPr>
              <a:t>・</a:t>
            </a:r>
            <a:r>
              <a:rPr lang="ja-JP" altLang="en-US" sz="1500" dirty="0" smtClean="0">
                <a:solidFill>
                  <a:schemeClr val="tx1"/>
                </a:solidFill>
                <a:latin typeface="Meiryo UI" panose="020B0604030504040204" pitchFamily="50" charset="-128"/>
                <a:ea typeface="Meiryo UI" panose="020B0604030504040204" pitchFamily="50" charset="-128"/>
              </a:rPr>
              <a:t>講演２</a:t>
            </a:r>
            <a:r>
              <a:rPr lang="ja-JP" altLang="en-US" sz="1500" dirty="0">
                <a:solidFill>
                  <a:schemeClr val="tx1"/>
                </a:solidFill>
                <a:latin typeface="Meiryo UI" panose="020B0604030504040204" pitchFamily="50" charset="-128"/>
                <a:ea typeface="Meiryo UI" panose="020B0604030504040204" pitchFamily="50" charset="-128"/>
              </a:rPr>
              <a:t>　「アトピー性皮膚炎について 」 </a:t>
            </a:r>
          </a:p>
          <a:p>
            <a:r>
              <a:rPr lang="ja-JP" altLang="en-US" sz="1500" dirty="0">
                <a:solidFill>
                  <a:schemeClr val="tx1"/>
                </a:solidFill>
                <a:latin typeface="Meiryo UI" panose="020B0604030504040204" pitchFamily="50" charset="-128"/>
                <a:ea typeface="Meiryo UI" panose="020B0604030504040204" pitchFamily="50" charset="-128"/>
              </a:rPr>
              <a:t>　　　講師</a:t>
            </a:r>
            <a:r>
              <a:rPr lang="ja-JP" altLang="en-US" sz="1500" dirty="0" smtClean="0">
                <a:solidFill>
                  <a:schemeClr val="tx1"/>
                </a:solidFill>
                <a:latin typeface="Meiryo UI" panose="020B0604030504040204" pitchFamily="50" charset="-128"/>
                <a:ea typeface="Meiryo UI" panose="020B0604030504040204" pitchFamily="50" charset="-128"/>
              </a:rPr>
              <a:t>：</a:t>
            </a:r>
            <a:r>
              <a:rPr lang="zh-TW" altLang="en-US" sz="1500" dirty="0">
                <a:solidFill>
                  <a:schemeClr val="tx1"/>
                </a:solidFill>
                <a:latin typeface="Meiryo UI" panose="020B0604030504040204" pitchFamily="50" charset="-128"/>
                <a:ea typeface="Meiryo UI" panose="020B0604030504040204" pitchFamily="50" charset="-128"/>
              </a:rPr>
              <a:t>加藤 </a:t>
            </a:r>
            <a:r>
              <a:rPr lang="zh-TW" altLang="en-US" sz="1500" dirty="0" smtClean="0">
                <a:solidFill>
                  <a:schemeClr val="tx1"/>
                </a:solidFill>
                <a:latin typeface="Meiryo UI" panose="020B0604030504040204" pitchFamily="50" charset="-128"/>
                <a:ea typeface="Meiryo UI" panose="020B0604030504040204" pitchFamily="50" charset="-128"/>
              </a:rPr>
              <a:t>則人先生</a:t>
            </a:r>
            <a:r>
              <a:rPr lang="ja-JP" altLang="en-US" sz="1500" dirty="0" smtClean="0">
                <a:solidFill>
                  <a:schemeClr val="tx1"/>
                </a:solidFill>
                <a:latin typeface="Meiryo UI" panose="020B0604030504040204" pitchFamily="50" charset="-128"/>
                <a:ea typeface="Meiryo UI" panose="020B0604030504040204" pitchFamily="50" charset="-128"/>
              </a:rPr>
              <a:t>（</a:t>
            </a:r>
            <a:r>
              <a:rPr lang="zh-CN" altLang="en-US" sz="1500" dirty="0" smtClean="0">
                <a:solidFill>
                  <a:schemeClr val="tx1"/>
                </a:solidFill>
                <a:latin typeface="Meiryo UI" panose="020B0604030504040204" pitchFamily="50" charset="-128"/>
                <a:ea typeface="Meiryo UI" panose="020B0604030504040204" pitchFamily="50" charset="-128"/>
              </a:rPr>
              <a:t>京都</a:t>
            </a:r>
            <a:r>
              <a:rPr lang="zh-CN" altLang="en-US" sz="1500" dirty="0">
                <a:solidFill>
                  <a:schemeClr val="tx1"/>
                </a:solidFill>
                <a:latin typeface="Meiryo UI" panose="020B0604030504040204" pitchFamily="50" charset="-128"/>
                <a:ea typeface="Meiryo UI" panose="020B0604030504040204" pitchFamily="50" charset="-128"/>
              </a:rPr>
              <a:t>府立医科大学大学院 医学</a:t>
            </a:r>
            <a:r>
              <a:rPr lang="zh-CN" altLang="en-US" sz="1500" dirty="0" smtClean="0">
                <a:solidFill>
                  <a:schemeClr val="tx1"/>
                </a:solidFill>
                <a:latin typeface="Meiryo UI" panose="020B0604030504040204" pitchFamily="50" charset="-128"/>
                <a:ea typeface="Meiryo UI" panose="020B0604030504040204" pitchFamily="50" charset="-128"/>
              </a:rPr>
              <a:t>研究科</a:t>
            </a:r>
            <a:r>
              <a:rPr lang="ja-JP" altLang="en-US" sz="1500" dirty="0" smtClean="0">
                <a:solidFill>
                  <a:schemeClr val="tx1"/>
                </a:solidFill>
                <a:latin typeface="Meiryo UI" panose="020B0604030504040204" pitchFamily="50" charset="-128"/>
                <a:ea typeface="Meiryo UI" panose="020B0604030504040204" pitchFamily="50" charset="-128"/>
              </a:rPr>
              <a:t>）</a:t>
            </a:r>
            <a:endParaRPr lang="ja-JP" altLang="en-US" sz="1500" dirty="0">
              <a:solidFill>
                <a:schemeClr val="tx1"/>
              </a:solidFill>
              <a:latin typeface="Meiryo UI" panose="020B0604030504040204" pitchFamily="50" charset="-128"/>
              <a:ea typeface="Meiryo UI" panose="020B0604030504040204" pitchFamily="50" charset="-128"/>
            </a:endParaRPr>
          </a:p>
          <a:p>
            <a:r>
              <a:rPr lang="ja-JP" altLang="en-US" sz="1500" dirty="0" smtClean="0">
                <a:solidFill>
                  <a:schemeClr val="tx1"/>
                </a:solidFill>
                <a:latin typeface="Meiryo UI" panose="020B0604030504040204" pitchFamily="50" charset="-128"/>
                <a:ea typeface="Meiryo UI" panose="020B0604030504040204" pitchFamily="50" charset="-128"/>
              </a:rPr>
              <a:t>　</a:t>
            </a:r>
            <a:r>
              <a:rPr lang="ja-JP" altLang="en-US" sz="1500" dirty="0">
                <a:solidFill>
                  <a:schemeClr val="tx1"/>
                </a:solidFill>
                <a:latin typeface="Meiryo UI" panose="020B0604030504040204" pitchFamily="50" charset="-128"/>
                <a:ea typeface="Meiryo UI" panose="020B0604030504040204" pitchFamily="50" charset="-128"/>
              </a:rPr>
              <a:t>・</a:t>
            </a:r>
            <a:r>
              <a:rPr lang="ja-JP" altLang="en-US" sz="1500" dirty="0" smtClean="0">
                <a:solidFill>
                  <a:schemeClr val="tx1"/>
                </a:solidFill>
                <a:latin typeface="Meiryo UI" panose="020B0604030504040204" pitchFamily="50" charset="-128"/>
                <a:ea typeface="Meiryo UI" panose="020B0604030504040204" pitchFamily="50" charset="-128"/>
              </a:rPr>
              <a:t>講演３</a:t>
            </a:r>
            <a:r>
              <a:rPr lang="ja-JP" altLang="en-US" sz="1500" dirty="0">
                <a:solidFill>
                  <a:schemeClr val="tx1"/>
                </a:solidFill>
                <a:latin typeface="Meiryo UI" panose="020B0604030504040204" pitchFamily="50" charset="-128"/>
                <a:ea typeface="Meiryo UI" panose="020B0604030504040204" pitchFamily="50" charset="-128"/>
              </a:rPr>
              <a:t>　</a:t>
            </a:r>
            <a:r>
              <a:rPr lang="ja-JP" altLang="en-US" sz="1500" dirty="0" smtClean="0">
                <a:solidFill>
                  <a:schemeClr val="tx1"/>
                </a:solidFill>
                <a:latin typeface="Meiryo UI" panose="020B0604030504040204" pitchFamily="50" charset="-128"/>
                <a:ea typeface="Meiryo UI" panose="020B0604030504040204" pitchFamily="50" charset="-128"/>
              </a:rPr>
              <a:t>「知っておくべき気管支喘息の診療」 </a:t>
            </a:r>
            <a:endParaRPr lang="ja-JP" altLang="en-US" sz="1500" dirty="0">
              <a:solidFill>
                <a:schemeClr val="tx1"/>
              </a:solidFill>
              <a:latin typeface="Meiryo UI" panose="020B0604030504040204" pitchFamily="50" charset="-128"/>
              <a:ea typeface="Meiryo UI" panose="020B0604030504040204" pitchFamily="50" charset="-128"/>
            </a:endParaRPr>
          </a:p>
          <a:p>
            <a:r>
              <a:rPr lang="ja-JP" altLang="en-US" sz="1500" dirty="0">
                <a:solidFill>
                  <a:schemeClr val="tx1"/>
                </a:solidFill>
                <a:latin typeface="Meiryo UI" panose="020B0604030504040204" pitchFamily="50" charset="-128"/>
                <a:ea typeface="Meiryo UI" panose="020B0604030504040204" pitchFamily="50" charset="-128"/>
              </a:rPr>
              <a:t>　　</a:t>
            </a:r>
            <a:r>
              <a:rPr lang="ja-JP" altLang="en-US" sz="1500" dirty="0" smtClean="0">
                <a:solidFill>
                  <a:schemeClr val="tx1"/>
                </a:solidFill>
                <a:latin typeface="Meiryo UI" panose="020B0604030504040204" pitchFamily="50" charset="-128"/>
                <a:ea typeface="Meiryo UI" panose="020B0604030504040204" pitchFamily="50" charset="-128"/>
              </a:rPr>
              <a:t>　講師</a:t>
            </a:r>
            <a:r>
              <a:rPr lang="ja-JP" altLang="en-US" sz="1500" dirty="0">
                <a:solidFill>
                  <a:schemeClr val="tx1"/>
                </a:solidFill>
                <a:latin typeface="Meiryo UI" panose="020B0604030504040204" pitchFamily="50" charset="-128"/>
                <a:ea typeface="Meiryo UI" panose="020B0604030504040204" pitchFamily="50" charset="-128"/>
              </a:rPr>
              <a:t>：　</a:t>
            </a:r>
            <a:r>
              <a:rPr lang="ja-JP" altLang="en-US" sz="1500" dirty="0" smtClean="0">
                <a:solidFill>
                  <a:schemeClr val="tx1"/>
                </a:solidFill>
                <a:latin typeface="Meiryo UI" panose="020B0604030504040204" pitchFamily="50" charset="-128"/>
                <a:ea typeface="Meiryo UI" panose="020B0604030504040204" pitchFamily="50" charset="-128"/>
              </a:rPr>
              <a:t>堀口　高彦</a:t>
            </a:r>
            <a:r>
              <a:rPr lang="ja-JP" altLang="en-US" sz="1500" dirty="0">
                <a:solidFill>
                  <a:schemeClr val="tx1"/>
                </a:solidFill>
                <a:latin typeface="Meiryo UI" panose="020B0604030504040204" pitchFamily="50" charset="-128"/>
                <a:ea typeface="Meiryo UI" panose="020B0604030504040204" pitchFamily="50" charset="-128"/>
              </a:rPr>
              <a:t>　</a:t>
            </a:r>
            <a:r>
              <a:rPr lang="ja-JP" altLang="en-US" sz="1500" dirty="0" smtClean="0">
                <a:solidFill>
                  <a:schemeClr val="tx1"/>
                </a:solidFill>
                <a:latin typeface="Meiryo UI" panose="020B0604030504040204" pitchFamily="50" charset="-128"/>
                <a:ea typeface="Meiryo UI" panose="020B0604030504040204" pitchFamily="50" charset="-128"/>
              </a:rPr>
              <a:t>先生（</a:t>
            </a:r>
            <a:r>
              <a:rPr lang="zh-CN" altLang="en-US" sz="1500" dirty="0" smtClean="0">
                <a:solidFill>
                  <a:schemeClr val="tx1"/>
                </a:solidFill>
                <a:latin typeface="Meiryo UI" panose="020B0604030504040204" pitchFamily="50" charset="-128"/>
                <a:ea typeface="Meiryo UI" panose="020B0604030504040204" pitchFamily="50" charset="-128"/>
              </a:rPr>
              <a:t>藤田</a:t>
            </a:r>
            <a:r>
              <a:rPr lang="zh-CN" altLang="en-US" sz="1500" dirty="0">
                <a:solidFill>
                  <a:schemeClr val="tx1"/>
                </a:solidFill>
                <a:latin typeface="Meiryo UI" panose="020B0604030504040204" pitchFamily="50" charset="-128"/>
                <a:ea typeface="Meiryo UI" panose="020B0604030504040204" pitchFamily="50" charset="-128"/>
              </a:rPr>
              <a:t>医科大学医学部 呼吸器内</a:t>
            </a:r>
            <a:r>
              <a:rPr lang="zh-CN" altLang="en-US" sz="1500" dirty="0" smtClean="0">
                <a:solidFill>
                  <a:schemeClr val="tx1"/>
                </a:solidFill>
                <a:latin typeface="Meiryo UI" panose="020B0604030504040204" pitchFamily="50" charset="-128"/>
                <a:ea typeface="Meiryo UI" panose="020B0604030504040204" pitchFamily="50" charset="-128"/>
              </a:rPr>
              <a:t>科学</a:t>
            </a:r>
            <a:r>
              <a:rPr lang="ja-JP" altLang="en-US" sz="1500" dirty="0" smtClean="0">
                <a:solidFill>
                  <a:schemeClr val="tx1"/>
                </a:solidFill>
                <a:latin typeface="Meiryo UI" panose="020B0604030504040204" pitchFamily="50" charset="-128"/>
                <a:ea typeface="Meiryo UI" panose="020B0604030504040204" pitchFamily="50" charset="-128"/>
              </a:rPr>
              <a:t>）</a:t>
            </a:r>
            <a:endParaRPr lang="en-US" altLang="ja-JP" sz="1500" dirty="0" smtClean="0">
              <a:solidFill>
                <a:schemeClr val="tx1"/>
              </a:solidFill>
              <a:latin typeface="Meiryo UI" panose="020B0604030504040204" pitchFamily="50" charset="-128"/>
              <a:ea typeface="Meiryo UI" panose="020B0604030504040204" pitchFamily="50" charset="-128"/>
            </a:endParaRPr>
          </a:p>
          <a:p>
            <a:r>
              <a:rPr lang="ja-JP" altLang="en-US" sz="1500" dirty="0" smtClean="0">
                <a:solidFill>
                  <a:schemeClr val="tx1"/>
                </a:solidFill>
                <a:latin typeface="Meiryo UI" panose="020B0604030504040204" pitchFamily="50" charset="-128"/>
                <a:ea typeface="Meiryo UI" panose="020B0604030504040204" pitchFamily="50" charset="-128"/>
              </a:rPr>
              <a:t>　・講演４</a:t>
            </a:r>
            <a:r>
              <a:rPr lang="ja-JP" altLang="en-US" sz="1500" dirty="0">
                <a:solidFill>
                  <a:schemeClr val="tx1"/>
                </a:solidFill>
                <a:latin typeface="Meiryo UI" panose="020B0604030504040204" pitchFamily="50" charset="-128"/>
                <a:ea typeface="Meiryo UI" panose="020B0604030504040204" pitchFamily="50" charset="-128"/>
              </a:rPr>
              <a:t>　</a:t>
            </a:r>
            <a:r>
              <a:rPr lang="ja-JP" altLang="en-US" sz="1500" dirty="0" smtClean="0">
                <a:solidFill>
                  <a:schemeClr val="tx1"/>
                </a:solidFill>
                <a:latin typeface="Meiryo UI" panose="020B0604030504040204" pitchFamily="50" charset="-128"/>
                <a:ea typeface="Meiryo UI" panose="020B0604030504040204" pitchFamily="50" charset="-128"/>
              </a:rPr>
              <a:t>「小児のアレルギー疾患における当院でのＰＡＥの関わり」 </a:t>
            </a:r>
            <a:endParaRPr lang="ja-JP" altLang="en-US" sz="1500" dirty="0">
              <a:solidFill>
                <a:schemeClr val="tx1"/>
              </a:solidFill>
              <a:latin typeface="Meiryo UI" panose="020B0604030504040204" pitchFamily="50" charset="-128"/>
              <a:ea typeface="Meiryo UI" panose="020B0604030504040204" pitchFamily="50" charset="-128"/>
            </a:endParaRPr>
          </a:p>
          <a:p>
            <a:r>
              <a:rPr lang="ja-JP" altLang="en-US" sz="1500" dirty="0">
                <a:solidFill>
                  <a:schemeClr val="tx1"/>
                </a:solidFill>
                <a:latin typeface="Meiryo UI" panose="020B0604030504040204" pitchFamily="50" charset="-128"/>
                <a:ea typeface="Meiryo UI" panose="020B0604030504040204" pitchFamily="50" charset="-128"/>
              </a:rPr>
              <a:t>　　　講師：　</a:t>
            </a:r>
            <a:r>
              <a:rPr lang="ja-JP" altLang="en-US" sz="1500" dirty="0" smtClean="0">
                <a:solidFill>
                  <a:schemeClr val="tx1"/>
                </a:solidFill>
                <a:latin typeface="Meiryo UI" panose="020B0604030504040204" pitchFamily="50" charset="-128"/>
                <a:ea typeface="Meiryo UI" panose="020B0604030504040204" pitchFamily="50" charset="-128"/>
              </a:rPr>
              <a:t>谷口　ゆかり</a:t>
            </a:r>
            <a:r>
              <a:rPr lang="ja-JP" altLang="en-US" sz="1500" dirty="0">
                <a:solidFill>
                  <a:schemeClr val="tx1"/>
                </a:solidFill>
                <a:latin typeface="Meiryo UI" panose="020B0604030504040204" pitchFamily="50" charset="-128"/>
                <a:ea typeface="Meiryo UI" panose="020B0604030504040204" pitchFamily="50" charset="-128"/>
              </a:rPr>
              <a:t>　先生　</a:t>
            </a:r>
            <a:r>
              <a:rPr lang="ja-JP" altLang="en-US" sz="1500" dirty="0" smtClean="0">
                <a:solidFill>
                  <a:schemeClr val="tx1"/>
                </a:solidFill>
                <a:latin typeface="Meiryo UI" panose="020B0604030504040204" pitchFamily="50" charset="-128"/>
                <a:ea typeface="Meiryo UI" panose="020B0604030504040204" pitchFamily="50" charset="-128"/>
              </a:rPr>
              <a:t>（近畿大学病院・看護師）</a:t>
            </a:r>
            <a:endParaRPr lang="en-US" altLang="ja-JP" sz="1500" dirty="0" smtClean="0">
              <a:solidFill>
                <a:schemeClr val="tx1"/>
              </a:solidFill>
              <a:latin typeface="Meiryo UI" panose="020B0604030504040204" pitchFamily="50" charset="-128"/>
              <a:ea typeface="Meiryo UI" panose="020B0604030504040204" pitchFamily="50" charset="-128"/>
            </a:endParaRPr>
          </a:p>
          <a:p>
            <a:r>
              <a:rPr lang="ja-JP" altLang="en-US" sz="1500" dirty="0">
                <a:solidFill>
                  <a:schemeClr val="tx1"/>
                </a:solidFill>
                <a:latin typeface="Meiryo UI" panose="020B0604030504040204" pitchFamily="50" charset="-128"/>
                <a:ea typeface="Meiryo UI" panose="020B0604030504040204" pitchFamily="50" charset="-128"/>
              </a:rPr>
              <a:t>　</a:t>
            </a:r>
            <a:r>
              <a:rPr lang="ja-JP" altLang="en-US" sz="1500" dirty="0" smtClean="0">
                <a:solidFill>
                  <a:schemeClr val="tx1"/>
                </a:solidFill>
                <a:latin typeface="Meiryo UI" panose="020B0604030504040204" pitchFamily="50" charset="-128"/>
                <a:ea typeface="Meiryo UI" panose="020B0604030504040204" pitchFamily="50" charset="-128"/>
              </a:rPr>
              <a:t>・総合討論・ＱＡコーナー</a:t>
            </a:r>
            <a:endParaRPr lang="en-US" altLang="ja-JP" sz="1500" dirty="0" smtClean="0">
              <a:solidFill>
                <a:schemeClr val="tx1"/>
              </a:solidFill>
              <a:latin typeface="Meiryo UI" panose="020B0604030504040204" pitchFamily="50" charset="-128"/>
              <a:ea typeface="Meiryo UI" panose="020B0604030504040204" pitchFamily="50" charset="-128"/>
            </a:endParaRPr>
          </a:p>
          <a:p>
            <a:r>
              <a:rPr lang="ja-JP" altLang="en-US" sz="1500" dirty="0" smtClean="0">
                <a:solidFill>
                  <a:schemeClr val="tx1"/>
                </a:solidFill>
                <a:latin typeface="Meiryo UI" panose="020B0604030504040204" pitchFamily="50" charset="-128"/>
                <a:ea typeface="Meiryo UI" panose="020B0604030504040204" pitchFamily="50" charset="-128"/>
              </a:rPr>
              <a:t>◆イベント周知の概要</a:t>
            </a:r>
            <a:endParaRPr lang="en-US" altLang="ja-JP" sz="1500" dirty="0" smtClean="0">
              <a:solidFill>
                <a:schemeClr val="tx1"/>
              </a:solidFill>
              <a:latin typeface="Meiryo UI" panose="020B0604030504040204" pitchFamily="50" charset="-128"/>
              <a:ea typeface="Meiryo UI" panose="020B0604030504040204" pitchFamily="50" charset="-128"/>
            </a:endParaRPr>
          </a:p>
          <a:p>
            <a:r>
              <a:rPr lang="ja-JP" altLang="en-US" sz="1500" dirty="0">
                <a:solidFill>
                  <a:schemeClr val="tx1"/>
                </a:solidFill>
                <a:latin typeface="Meiryo UI" panose="020B0604030504040204" pitchFamily="50" charset="-128"/>
                <a:ea typeface="Meiryo UI" panose="020B0604030504040204" pitchFamily="50" charset="-128"/>
              </a:rPr>
              <a:t>　</a:t>
            </a:r>
            <a:r>
              <a:rPr lang="ja-JP" altLang="en-US" sz="1500" dirty="0" smtClean="0">
                <a:solidFill>
                  <a:schemeClr val="tx1"/>
                </a:solidFill>
                <a:latin typeface="Meiryo UI" panose="020B0604030504040204" pitchFamily="50" charset="-128"/>
                <a:ea typeface="Meiryo UI" panose="020B0604030504040204" pitchFamily="50" charset="-128"/>
              </a:rPr>
              <a:t>・府・アストラゼネカ社ＨＰやメルマガ等へ</a:t>
            </a:r>
            <a:r>
              <a:rPr lang="ja-JP" altLang="en-US" sz="1500" dirty="0">
                <a:solidFill>
                  <a:schemeClr val="tx1"/>
                </a:solidFill>
                <a:latin typeface="Meiryo UI" panose="020B0604030504040204" pitchFamily="50" charset="-128"/>
                <a:ea typeface="Meiryo UI" panose="020B0604030504040204" pitchFamily="50" charset="-128"/>
              </a:rPr>
              <a:t>の</a:t>
            </a:r>
            <a:r>
              <a:rPr lang="ja-JP" altLang="en-US" sz="1500" dirty="0" smtClean="0">
                <a:solidFill>
                  <a:schemeClr val="tx1"/>
                </a:solidFill>
                <a:latin typeface="Meiryo UI" panose="020B0604030504040204" pitchFamily="50" charset="-128"/>
                <a:ea typeface="Meiryo UI" panose="020B0604030504040204" pitchFamily="50" charset="-128"/>
              </a:rPr>
              <a:t>掲載</a:t>
            </a:r>
            <a:endParaRPr lang="en-US" altLang="ja-JP" sz="1500" dirty="0" smtClean="0">
              <a:solidFill>
                <a:schemeClr val="tx1"/>
              </a:solidFill>
              <a:latin typeface="Meiryo UI" panose="020B0604030504040204" pitchFamily="50" charset="-128"/>
              <a:ea typeface="Meiryo UI" panose="020B0604030504040204" pitchFamily="50" charset="-128"/>
            </a:endParaRPr>
          </a:p>
          <a:p>
            <a:r>
              <a:rPr lang="ja-JP" altLang="en-US" sz="1500" dirty="0">
                <a:solidFill>
                  <a:schemeClr val="tx1"/>
                </a:solidFill>
                <a:latin typeface="Meiryo UI" panose="020B0604030504040204" pitchFamily="50" charset="-128"/>
                <a:ea typeface="Meiryo UI" panose="020B0604030504040204" pitchFamily="50" charset="-128"/>
              </a:rPr>
              <a:t>　</a:t>
            </a:r>
            <a:r>
              <a:rPr lang="ja-JP" altLang="en-US" sz="1500" dirty="0" smtClean="0">
                <a:solidFill>
                  <a:schemeClr val="tx1"/>
                </a:solidFill>
                <a:latin typeface="Meiryo UI" panose="020B0604030504040204" pitchFamily="50" charset="-128"/>
                <a:ea typeface="Meiryo UI" panose="020B0604030504040204" pitchFamily="50" charset="-128"/>
              </a:rPr>
              <a:t>・マスメディアへの情報提供　　</a:t>
            </a:r>
            <a:r>
              <a:rPr lang="ja-JP" altLang="en-US" sz="1500" dirty="0">
                <a:solidFill>
                  <a:schemeClr val="tx1"/>
                </a:solidFill>
                <a:latin typeface="Meiryo UI" panose="020B0604030504040204" pitchFamily="50" charset="-128"/>
                <a:ea typeface="Meiryo UI" panose="020B0604030504040204" pitchFamily="50" charset="-128"/>
              </a:rPr>
              <a:t>　</a:t>
            </a:r>
            <a:r>
              <a:rPr lang="ja-JP" altLang="en-US" sz="1500" dirty="0" smtClean="0">
                <a:solidFill>
                  <a:schemeClr val="tx1"/>
                </a:solidFill>
                <a:latin typeface="Meiryo UI" panose="020B0604030504040204" pitchFamily="50" charset="-128"/>
                <a:ea typeface="Meiryo UI" panose="020B0604030504040204" pitchFamily="50" charset="-128"/>
              </a:rPr>
              <a:t>・新聞広告（朝日新聞他）</a:t>
            </a:r>
            <a:endParaRPr lang="en-US" altLang="ja-JP" sz="1500" dirty="0" smtClean="0">
              <a:solidFill>
                <a:schemeClr val="tx1"/>
              </a:solidFill>
              <a:latin typeface="Meiryo UI" panose="020B0604030504040204" pitchFamily="50" charset="-128"/>
              <a:ea typeface="Meiryo UI" panose="020B0604030504040204" pitchFamily="50" charset="-128"/>
            </a:endParaRPr>
          </a:p>
          <a:p>
            <a:r>
              <a:rPr lang="ja-JP" altLang="en-US" sz="1500" dirty="0">
                <a:solidFill>
                  <a:schemeClr val="tx1"/>
                </a:solidFill>
                <a:latin typeface="Meiryo UI" panose="020B0604030504040204" pitchFamily="50" charset="-128"/>
                <a:ea typeface="Meiryo UI" panose="020B0604030504040204" pitchFamily="50" charset="-128"/>
              </a:rPr>
              <a:t>　</a:t>
            </a:r>
            <a:r>
              <a:rPr lang="ja-JP" altLang="en-US" sz="1500" dirty="0" smtClean="0">
                <a:solidFill>
                  <a:schemeClr val="tx1"/>
                </a:solidFill>
                <a:latin typeface="Meiryo UI" panose="020B0604030504040204" pitchFamily="50" charset="-128"/>
                <a:ea typeface="Meiryo UI" panose="020B0604030504040204" pitchFamily="50" charset="-128"/>
              </a:rPr>
              <a:t>・市町村・関係団体への周知依頼　　他</a:t>
            </a:r>
            <a:endParaRPr lang="en-US" altLang="ja-JP" sz="1500" dirty="0" smtClean="0">
              <a:solidFill>
                <a:schemeClr val="tx1"/>
              </a:solidFill>
              <a:latin typeface="Meiryo UI" panose="020B0604030504040204" pitchFamily="50" charset="-128"/>
              <a:ea typeface="Meiryo UI" panose="020B0604030504040204" pitchFamily="50" charset="-128"/>
            </a:endParaRPr>
          </a:p>
          <a:p>
            <a:r>
              <a:rPr lang="ja-JP" altLang="en-US" sz="1500" dirty="0" smtClean="0">
                <a:solidFill>
                  <a:schemeClr val="tx1"/>
                </a:solidFill>
                <a:latin typeface="Meiryo UI" panose="020B0604030504040204" pitchFamily="50" charset="-128"/>
                <a:ea typeface="Meiryo UI" panose="020B0604030504040204" pitchFamily="50" charset="-128"/>
              </a:rPr>
              <a:t>◆応募の状況（</a:t>
            </a:r>
            <a:r>
              <a:rPr lang="en-US" altLang="ja-JP" sz="1500" dirty="0" smtClean="0">
                <a:solidFill>
                  <a:schemeClr val="tx1"/>
                </a:solidFill>
                <a:latin typeface="Meiryo UI" panose="020B0604030504040204" pitchFamily="50" charset="-128"/>
                <a:ea typeface="Meiryo UI" panose="020B0604030504040204" pitchFamily="50" charset="-128"/>
              </a:rPr>
              <a:t>9</a:t>
            </a:r>
            <a:r>
              <a:rPr lang="ja-JP" altLang="en-US" sz="1500" dirty="0" smtClean="0">
                <a:solidFill>
                  <a:schemeClr val="tx1"/>
                </a:solidFill>
                <a:latin typeface="Meiryo UI" panose="020B0604030504040204" pitchFamily="50" charset="-128"/>
                <a:ea typeface="Meiryo UI" panose="020B0604030504040204" pitchFamily="50" charset="-128"/>
              </a:rPr>
              <a:t>月</a:t>
            </a:r>
            <a:r>
              <a:rPr lang="en-US" altLang="ja-JP" sz="1500" dirty="0" smtClean="0">
                <a:solidFill>
                  <a:schemeClr val="tx1"/>
                </a:solidFill>
                <a:latin typeface="Meiryo UI" panose="020B0604030504040204" pitchFamily="50" charset="-128"/>
                <a:ea typeface="Meiryo UI" panose="020B0604030504040204" pitchFamily="50" charset="-128"/>
              </a:rPr>
              <a:t>19</a:t>
            </a:r>
            <a:r>
              <a:rPr lang="ja-JP" altLang="en-US" sz="1500" dirty="0" smtClean="0">
                <a:solidFill>
                  <a:schemeClr val="tx1"/>
                </a:solidFill>
                <a:latin typeface="Meiryo UI" panose="020B0604030504040204" pitchFamily="50" charset="-128"/>
                <a:ea typeface="Meiryo UI" panose="020B0604030504040204" pitchFamily="50" charset="-128"/>
              </a:rPr>
              <a:t>日時点）　　３１０名</a:t>
            </a:r>
            <a:r>
              <a:rPr lang="ja-JP" altLang="en-US" sz="1500" dirty="0">
                <a:solidFill>
                  <a:schemeClr val="tx1"/>
                </a:solidFill>
                <a:latin typeface="Meiryo UI" panose="020B0604030504040204" pitchFamily="50" charset="-128"/>
                <a:ea typeface="Meiryo UI" panose="020B0604030504040204" pitchFamily="50" charset="-128"/>
              </a:rPr>
              <a:t>　</a:t>
            </a:r>
            <a:r>
              <a:rPr lang="ja-JP" altLang="en-US" sz="1500" dirty="0" smtClean="0">
                <a:solidFill>
                  <a:schemeClr val="tx1"/>
                </a:solidFill>
                <a:latin typeface="Meiryo UI" panose="020B0604030504040204" pitchFamily="50" charset="-128"/>
                <a:ea typeface="Meiryo UI" panose="020B0604030504040204" pitchFamily="50" charset="-128"/>
              </a:rPr>
              <a:t>（定員３００名）</a:t>
            </a:r>
            <a:endParaRPr lang="en-US" altLang="ja-JP" sz="1500" dirty="0" smtClean="0">
              <a:solidFill>
                <a:schemeClr val="tx1"/>
              </a:solidFill>
              <a:latin typeface="Meiryo UI" panose="020B0604030504040204" pitchFamily="50" charset="-128"/>
              <a:ea typeface="Meiryo UI" panose="020B0604030504040204" pitchFamily="50" charset="-128"/>
            </a:endParaRPr>
          </a:p>
          <a:p>
            <a:r>
              <a:rPr lang="ja-JP" altLang="en-US" sz="1500" dirty="0">
                <a:solidFill>
                  <a:schemeClr val="tx1"/>
                </a:solidFill>
                <a:latin typeface="Meiryo UI" panose="020B0604030504040204" pitchFamily="50" charset="-128"/>
                <a:ea typeface="Meiryo UI" panose="020B0604030504040204" pitchFamily="50" charset="-128"/>
              </a:rPr>
              <a:t>　</a:t>
            </a:r>
            <a:r>
              <a:rPr lang="ja-JP" altLang="en-US" sz="1500" dirty="0" smtClean="0">
                <a:solidFill>
                  <a:srgbClr val="FF0000"/>
                </a:solidFill>
                <a:latin typeface="Meiryo UI" panose="020B0604030504040204" pitchFamily="50" charset="-128"/>
                <a:ea typeface="Meiryo UI" panose="020B0604030504040204" pitchFamily="50" charset="-128"/>
              </a:rPr>
              <a:t>（内訳）</a:t>
            </a:r>
            <a:endParaRPr lang="en-US" altLang="ja-JP" sz="1500" dirty="0" smtClean="0">
              <a:solidFill>
                <a:srgbClr val="FF0000"/>
              </a:solidFill>
              <a:latin typeface="Meiryo UI" panose="020B0604030504040204" pitchFamily="50" charset="-128"/>
              <a:ea typeface="Meiryo UI" panose="020B0604030504040204" pitchFamily="50" charset="-128"/>
            </a:endParaRPr>
          </a:p>
          <a:p>
            <a:r>
              <a:rPr lang="ja-JP" altLang="en-US" sz="1500" dirty="0">
                <a:solidFill>
                  <a:schemeClr val="tx1"/>
                </a:solidFill>
                <a:latin typeface="Meiryo UI" panose="020B0604030504040204" pitchFamily="50" charset="-128"/>
                <a:ea typeface="Meiryo UI" panose="020B0604030504040204" pitchFamily="50" charset="-128"/>
              </a:rPr>
              <a:t>　</a:t>
            </a:r>
            <a:r>
              <a:rPr lang="ja-JP" altLang="en-US" sz="1400" dirty="0" smtClean="0">
                <a:solidFill>
                  <a:srgbClr val="FF0000"/>
                </a:solidFill>
                <a:latin typeface="Meiryo UI" panose="020B0604030504040204" pitchFamily="50" charset="-128"/>
                <a:ea typeface="Meiryo UI" panose="020B0604030504040204" pitchFamily="50" charset="-128"/>
              </a:rPr>
              <a:t>医師</a:t>
            </a:r>
            <a:r>
              <a:rPr lang="en-US" altLang="ja-JP" sz="1400" dirty="0">
                <a:solidFill>
                  <a:srgbClr val="FF0000"/>
                </a:solidFill>
                <a:latin typeface="Meiryo UI" panose="020B0604030504040204" pitchFamily="50" charset="-128"/>
                <a:ea typeface="Meiryo UI" panose="020B0604030504040204" pitchFamily="50" charset="-128"/>
              </a:rPr>
              <a:t>69</a:t>
            </a:r>
            <a:r>
              <a:rPr lang="ja-JP" altLang="en-US" sz="1400" dirty="0">
                <a:solidFill>
                  <a:srgbClr val="FF0000"/>
                </a:solidFill>
                <a:latin typeface="Meiryo UI" panose="020B0604030504040204" pitchFamily="50" charset="-128"/>
                <a:ea typeface="Meiryo UI" panose="020B0604030504040204" pitchFamily="50" charset="-128"/>
              </a:rPr>
              <a:t>名、歯科医師</a:t>
            </a:r>
            <a:r>
              <a:rPr lang="en-US" altLang="ja-JP" sz="1400" dirty="0">
                <a:solidFill>
                  <a:srgbClr val="FF0000"/>
                </a:solidFill>
                <a:latin typeface="Meiryo UI" panose="020B0604030504040204" pitchFamily="50" charset="-128"/>
                <a:ea typeface="Meiryo UI" panose="020B0604030504040204" pitchFamily="50" charset="-128"/>
              </a:rPr>
              <a:t>3</a:t>
            </a:r>
            <a:r>
              <a:rPr lang="ja-JP" altLang="en-US" sz="1400" dirty="0">
                <a:solidFill>
                  <a:srgbClr val="FF0000"/>
                </a:solidFill>
                <a:latin typeface="Meiryo UI" panose="020B0604030504040204" pitchFamily="50" charset="-128"/>
                <a:ea typeface="Meiryo UI" panose="020B0604030504040204" pitchFamily="50" charset="-128"/>
              </a:rPr>
              <a:t>名、薬剤師</a:t>
            </a:r>
            <a:r>
              <a:rPr lang="en-US" altLang="ja-JP" sz="1400" dirty="0">
                <a:solidFill>
                  <a:srgbClr val="FF0000"/>
                </a:solidFill>
                <a:latin typeface="Meiryo UI" panose="020B0604030504040204" pitchFamily="50" charset="-128"/>
                <a:ea typeface="Meiryo UI" panose="020B0604030504040204" pitchFamily="50" charset="-128"/>
              </a:rPr>
              <a:t>64</a:t>
            </a:r>
            <a:r>
              <a:rPr lang="ja-JP" altLang="en-US" sz="1400" dirty="0">
                <a:solidFill>
                  <a:srgbClr val="FF0000"/>
                </a:solidFill>
                <a:latin typeface="Meiryo UI" panose="020B0604030504040204" pitchFamily="50" charset="-128"/>
                <a:ea typeface="Meiryo UI" panose="020B0604030504040204" pitchFamily="50" charset="-128"/>
              </a:rPr>
              <a:t>名、看護師</a:t>
            </a:r>
            <a:r>
              <a:rPr lang="en-US" altLang="ja-JP" sz="1400" dirty="0">
                <a:solidFill>
                  <a:srgbClr val="FF0000"/>
                </a:solidFill>
                <a:latin typeface="Meiryo UI" panose="020B0604030504040204" pitchFamily="50" charset="-128"/>
                <a:ea typeface="Meiryo UI" panose="020B0604030504040204" pitchFamily="50" charset="-128"/>
              </a:rPr>
              <a:t>89</a:t>
            </a:r>
            <a:r>
              <a:rPr lang="ja-JP" altLang="en-US" sz="1400" dirty="0">
                <a:solidFill>
                  <a:srgbClr val="FF0000"/>
                </a:solidFill>
                <a:latin typeface="Meiryo UI" panose="020B0604030504040204" pitchFamily="50" charset="-128"/>
                <a:ea typeface="Meiryo UI" panose="020B0604030504040204" pitchFamily="50" charset="-128"/>
              </a:rPr>
              <a:t>名、栄養士</a:t>
            </a:r>
            <a:r>
              <a:rPr lang="en-US" altLang="ja-JP" sz="1400" dirty="0">
                <a:solidFill>
                  <a:srgbClr val="FF0000"/>
                </a:solidFill>
                <a:latin typeface="Meiryo UI" panose="020B0604030504040204" pitchFamily="50" charset="-128"/>
                <a:ea typeface="Meiryo UI" panose="020B0604030504040204" pitchFamily="50" charset="-128"/>
              </a:rPr>
              <a:t>51</a:t>
            </a:r>
            <a:r>
              <a:rPr lang="ja-JP" altLang="en-US" sz="1400" dirty="0">
                <a:solidFill>
                  <a:srgbClr val="FF0000"/>
                </a:solidFill>
                <a:latin typeface="Meiryo UI" panose="020B0604030504040204" pitchFamily="50" charset="-128"/>
                <a:ea typeface="Meiryo UI" panose="020B0604030504040204" pitchFamily="50" charset="-128"/>
              </a:rPr>
              <a:t>名、その他</a:t>
            </a:r>
            <a:r>
              <a:rPr lang="en-US" altLang="ja-JP" sz="1400" dirty="0">
                <a:solidFill>
                  <a:srgbClr val="FF0000"/>
                </a:solidFill>
                <a:latin typeface="Meiryo UI" panose="020B0604030504040204" pitchFamily="50" charset="-128"/>
                <a:ea typeface="Meiryo UI" panose="020B0604030504040204" pitchFamily="50" charset="-128"/>
              </a:rPr>
              <a:t>34</a:t>
            </a:r>
            <a:r>
              <a:rPr lang="ja-JP" altLang="en-US" sz="1400" dirty="0">
                <a:solidFill>
                  <a:srgbClr val="FF0000"/>
                </a:solidFill>
                <a:latin typeface="Meiryo UI" panose="020B0604030504040204" pitchFamily="50" charset="-128"/>
                <a:ea typeface="Meiryo UI" panose="020B0604030504040204" pitchFamily="50" charset="-128"/>
              </a:rPr>
              <a:t>名　　</a:t>
            </a:r>
            <a:r>
              <a:rPr lang="ja-JP" altLang="en-US" sz="1400" dirty="0">
                <a:solidFill>
                  <a:schemeClr val="tx1"/>
                </a:solidFill>
                <a:latin typeface="Meiryo UI" panose="020B0604030504040204" pitchFamily="50" charset="-128"/>
                <a:ea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rPr>
              <a:t>　　　　　　　　　　　　　　　　　　</a:t>
            </a:r>
            <a:endParaRPr lang="en-US" altLang="ja-JP" sz="1400" b="1" dirty="0">
              <a:solidFill>
                <a:schemeClr val="tx1"/>
              </a:solidFill>
              <a:latin typeface="+mn-ea"/>
            </a:endParaRPr>
          </a:p>
          <a:p>
            <a:endParaRPr lang="en-US" altLang="ja-JP" sz="1400" b="1" dirty="0" smtClean="0">
              <a:solidFill>
                <a:schemeClr val="tx1"/>
              </a:solidFill>
              <a:latin typeface="+mn-ea"/>
            </a:endParaRPr>
          </a:p>
          <a:p>
            <a:endParaRPr lang="en-US" altLang="ja-JP" sz="1400" b="1" dirty="0">
              <a:solidFill>
                <a:schemeClr val="tx1"/>
              </a:solidFill>
              <a:latin typeface="+mn-ea"/>
            </a:endParaRPr>
          </a:p>
          <a:p>
            <a:endParaRPr lang="en-US" altLang="ja-JP" sz="1400" b="1" dirty="0" smtClean="0">
              <a:solidFill>
                <a:schemeClr val="tx1"/>
              </a:solidFill>
              <a:latin typeface="+mn-ea"/>
            </a:endParaRPr>
          </a:p>
          <a:p>
            <a:endParaRPr lang="en-US" altLang="ja-JP" sz="1400" b="1" dirty="0">
              <a:solidFill>
                <a:schemeClr val="tx1"/>
              </a:solidFill>
              <a:latin typeface="+mn-ea"/>
            </a:endParaRPr>
          </a:p>
          <a:p>
            <a:endParaRPr lang="en-US" altLang="ja-JP" sz="1400" b="1" dirty="0" smtClean="0">
              <a:solidFill>
                <a:schemeClr val="tx1"/>
              </a:solidFill>
              <a:latin typeface="+mn-ea"/>
            </a:endParaRPr>
          </a:p>
          <a:p>
            <a:endParaRPr lang="en-US" altLang="ja-JP" sz="1400" b="1" dirty="0">
              <a:solidFill>
                <a:schemeClr val="tx1"/>
              </a:solidFill>
              <a:latin typeface="+mn-ea"/>
            </a:endParaRPr>
          </a:p>
          <a:p>
            <a:endParaRPr lang="en-US" altLang="ja-JP" sz="1600" b="1" dirty="0">
              <a:solidFill>
                <a:schemeClr val="tx1"/>
              </a:solidFill>
              <a:latin typeface="+mn-ea"/>
            </a:endParaRPr>
          </a:p>
          <a:p>
            <a:endParaRPr lang="en-US" altLang="ja-JP" sz="1600" b="1" dirty="0" smtClean="0">
              <a:solidFill>
                <a:schemeClr val="tx1"/>
              </a:solidFill>
              <a:latin typeface="+mn-ea"/>
            </a:endParaRPr>
          </a:p>
          <a:p>
            <a:endParaRPr lang="en-US" altLang="ja-JP" sz="1600" b="1" dirty="0">
              <a:solidFill>
                <a:schemeClr val="tx1"/>
              </a:solidFill>
              <a:latin typeface="+mn-ea"/>
            </a:endParaRPr>
          </a:p>
          <a:p>
            <a:endParaRPr lang="en-US" altLang="ja-JP" sz="1600" b="1" dirty="0" smtClean="0">
              <a:solidFill>
                <a:schemeClr val="tx1"/>
              </a:solidFill>
              <a:latin typeface="+mn-ea"/>
            </a:endParaRPr>
          </a:p>
          <a:p>
            <a:endParaRPr lang="en-US" altLang="ja-JP" sz="1600" b="1" dirty="0">
              <a:solidFill>
                <a:schemeClr val="tx1"/>
              </a:solidFill>
              <a:latin typeface="+mn-ea"/>
            </a:endParaRPr>
          </a:p>
          <a:p>
            <a:endParaRPr lang="en-US" altLang="ja-JP" sz="1600" b="1" dirty="0" smtClean="0">
              <a:solidFill>
                <a:schemeClr val="tx1"/>
              </a:solidFill>
              <a:latin typeface="+mn-ea"/>
            </a:endParaRPr>
          </a:p>
          <a:p>
            <a:endParaRPr lang="en-US" altLang="ja-JP" sz="1600" b="1" dirty="0">
              <a:solidFill>
                <a:schemeClr val="tx1"/>
              </a:solidFill>
              <a:latin typeface="+mn-ea"/>
            </a:endParaRPr>
          </a:p>
          <a:p>
            <a:r>
              <a:rPr lang="en-US" altLang="ja-JP" sz="1600" b="1" dirty="0" smtClean="0">
                <a:solidFill>
                  <a:schemeClr val="tx1"/>
                </a:solidFill>
                <a:latin typeface="+mn-ea"/>
              </a:rPr>
              <a:t> </a:t>
            </a:r>
            <a:endParaRPr lang="en-US" altLang="ja-JP" sz="1600" b="1" dirty="0">
              <a:solidFill>
                <a:schemeClr val="tx1"/>
              </a:solidFill>
              <a:latin typeface="+mn-ea"/>
            </a:endParaRPr>
          </a:p>
        </p:txBody>
      </p:sp>
      <p:sp>
        <p:nvSpPr>
          <p:cNvPr id="3" name="正方形/長方形 2"/>
          <p:cNvSpPr/>
          <p:nvPr/>
        </p:nvSpPr>
        <p:spPr>
          <a:xfrm>
            <a:off x="0" y="609860"/>
            <a:ext cx="2987675" cy="4984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医療従事者研修</a:t>
            </a:r>
            <a:endParaRPr kumimoji="1" lang="ja-JP" altLang="en-US" dirty="0"/>
          </a:p>
        </p:txBody>
      </p:sp>
    </p:spTree>
    <p:extLst>
      <p:ext uri="{BB962C8B-B14F-4D97-AF65-F5344CB8AC3E}">
        <p14:creationId xmlns:p14="http://schemas.microsoft.com/office/powerpoint/2010/main" val="22766195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1" y="17487"/>
            <a:ext cx="12191998" cy="512763"/>
          </a:xfrm>
          <a:prstGeom prst="roundRect">
            <a:avLst>
              <a:gd name="adj" fmla="val 16667"/>
            </a:avLst>
          </a:prstGeom>
          <a:solidFill>
            <a:srgbClr val="FFCCFF"/>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None/>
              <a:defRPr/>
            </a:pPr>
            <a:r>
              <a:rPr lang="ja-JP" altLang="en-US" sz="2000" b="1" dirty="0" smtClean="0">
                <a:latin typeface="ＭＳ Ｐゴシック" charset="-128"/>
              </a:rPr>
              <a:t>施策の推進体制の実施・運営</a:t>
            </a:r>
            <a:endParaRPr lang="ja-JP" altLang="en-US" sz="2000" b="1" dirty="0">
              <a:latin typeface="ＭＳ Ｐゴシック" charset="-128"/>
            </a:endParaRPr>
          </a:p>
        </p:txBody>
      </p:sp>
      <p:sp>
        <p:nvSpPr>
          <p:cNvPr id="3" name="正方形/長方形 2"/>
          <p:cNvSpPr/>
          <p:nvPr/>
        </p:nvSpPr>
        <p:spPr>
          <a:xfrm>
            <a:off x="0" y="958901"/>
            <a:ext cx="12192000" cy="614133"/>
          </a:xfrm>
          <a:prstGeom prst="rect">
            <a:avLst/>
          </a:prstGeom>
          <a:solidFill>
            <a:srgbClr val="FFC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smtClean="0">
                <a:solidFill>
                  <a:schemeClr val="tx1"/>
                </a:solidFill>
              </a:rPr>
              <a:t>◆大阪府</a:t>
            </a:r>
            <a:r>
              <a:rPr lang="ja-JP" altLang="en-US" sz="1600" b="1" dirty="0">
                <a:solidFill>
                  <a:schemeClr val="tx1"/>
                </a:solidFill>
              </a:rPr>
              <a:t>アレルギー疾患対策連絡会議の運営　</a:t>
            </a:r>
            <a:r>
              <a:rPr lang="en-US" altLang="ja-JP" sz="1600" b="1" dirty="0">
                <a:solidFill>
                  <a:schemeClr val="tx1"/>
                </a:solidFill>
              </a:rPr>
              <a:t>(</a:t>
            </a:r>
            <a:r>
              <a:rPr lang="ja-JP" altLang="en-US" sz="1600" b="1" dirty="0">
                <a:solidFill>
                  <a:schemeClr val="tx1"/>
                </a:solidFill>
              </a:rPr>
              <a:t>年</a:t>
            </a:r>
            <a:r>
              <a:rPr lang="ja-JP" altLang="en-US" sz="1600" b="1" dirty="0" smtClean="0">
                <a:solidFill>
                  <a:schemeClr val="tx1"/>
                </a:solidFill>
              </a:rPr>
              <a:t>２回予定）</a:t>
            </a:r>
            <a:endParaRPr lang="en-US" altLang="ja-JP" sz="1600" b="1" dirty="0">
              <a:solidFill>
                <a:schemeClr val="tx1"/>
              </a:solidFill>
            </a:endParaRPr>
          </a:p>
          <a:p>
            <a:r>
              <a:rPr lang="ja-JP" altLang="en-US" sz="1600" b="1" dirty="0">
                <a:solidFill>
                  <a:schemeClr val="tx1"/>
                </a:solidFill>
              </a:rPr>
              <a:t>◆</a:t>
            </a:r>
            <a:r>
              <a:rPr lang="ja-JP" altLang="en-US" sz="1600" b="1" dirty="0" smtClean="0">
                <a:solidFill>
                  <a:schemeClr val="tx1"/>
                </a:solidFill>
              </a:rPr>
              <a:t> </a:t>
            </a:r>
            <a:r>
              <a:rPr lang="ja-JP" altLang="en-US" sz="1600" b="1" dirty="0">
                <a:solidFill>
                  <a:schemeClr val="tx1"/>
                </a:solidFill>
              </a:rPr>
              <a:t>大阪府アレルギー疾患医療拠点病院の</a:t>
            </a:r>
            <a:r>
              <a:rPr lang="ja-JP" altLang="en-US" sz="1600" b="1" dirty="0" smtClean="0">
                <a:solidFill>
                  <a:schemeClr val="tx1"/>
                </a:solidFill>
              </a:rPr>
              <a:t>運営（年２回予定</a:t>
            </a:r>
            <a:r>
              <a:rPr lang="ja-JP" altLang="en-US" sz="1200" b="1" dirty="0" smtClean="0">
                <a:solidFill>
                  <a:schemeClr val="tx1"/>
                </a:solidFill>
              </a:rPr>
              <a:t>）</a:t>
            </a:r>
            <a:r>
              <a:rPr lang="ja-JP" altLang="en-US" sz="1200" b="1" dirty="0">
                <a:solidFill>
                  <a:schemeClr val="tx1"/>
                </a:solidFill>
              </a:rPr>
              <a:t>　</a:t>
            </a:r>
            <a:r>
              <a:rPr lang="en-US" altLang="ja-JP" sz="1200" b="1" dirty="0">
                <a:solidFill>
                  <a:schemeClr val="tx1"/>
                </a:solidFill>
              </a:rPr>
              <a:t>※</a:t>
            </a:r>
            <a:r>
              <a:rPr lang="ja-JP" altLang="en-US" sz="1200" b="1" dirty="0">
                <a:solidFill>
                  <a:schemeClr val="tx1"/>
                </a:solidFill>
              </a:rPr>
              <a:t>臨時開催あり</a:t>
            </a:r>
          </a:p>
        </p:txBody>
      </p:sp>
      <p:sp>
        <p:nvSpPr>
          <p:cNvPr id="7" name="AutoShape 2"/>
          <p:cNvSpPr>
            <a:spLocks noChangeArrowheads="1"/>
          </p:cNvSpPr>
          <p:nvPr/>
        </p:nvSpPr>
        <p:spPr bwMode="auto">
          <a:xfrm>
            <a:off x="0" y="530251"/>
            <a:ext cx="12191999" cy="428650"/>
          </a:xfrm>
          <a:prstGeom prst="roundRect">
            <a:avLst>
              <a:gd name="adj" fmla="val 16667"/>
            </a:avLst>
          </a:prstGeom>
          <a:solidFill>
            <a:schemeClr val="accent2">
              <a:lumMod val="40000"/>
              <a:lumOff val="60000"/>
            </a:schemeClr>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None/>
              <a:defRPr/>
            </a:pPr>
            <a:r>
              <a:rPr lang="ja-JP" altLang="en-US" sz="1800" b="1" dirty="0"/>
              <a:t>　</a:t>
            </a:r>
            <a:r>
              <a:rPr lang="ja-JP" altLang="en-US" sz="2000" b="1" dirty="0"/>
              <a:t>大阪府アレルギー</a:t>
            </a:r>
            <a:r>
              <a:rPr lang="ja-JP" altLang="en-US" sz="2000" b="1" dirty="0" smtClean="0"/>
              <a:t>疾患対策連絡会議等の運営</a:t>
            </a:r>
            <a:r>
              <a:rPr lang="ja-JP" altLang="en-US" sz="2000" b="1" dirty="0"/>
              <a:t>　</a:t>
            </a:r>
            <a:endParaRPr lang="ja-JP" altLang="en-US" sz="2000" b="1" dirty="0">
              <a:latin typeface="ＭＳ Ｐゴシック" charset="-128"/>
            </a:endParaRPr>
          </a:p>
        </p:txBody>
      </p:sp>
      <p:pic>
        <p:nvPicPr>
          <p:cNvPr id="5" name="図 4"/>
          <p:cNvPicPr>
            <a:picLocks noChangeAspect="1"/>
          </p:cNvPicPr>
          <p:nvPr/>
        </p:nvPicPr>
        <p:blipFill>
          <a:blip r:embed="rId2"/>
          <a:stretch>
            <a:fillRect/>
          </a:stretch>
        </p:blipFill>
        <p:spPr>
          <a:xfrm>
            <a:off x="0" y="1573035"/>
            <a:ext cx="12192000" cy="5284966"/>
          </a:xfrm>
          <a:prstGeom prst="rect">
            <a:avLst/>
          </a:prstGeom>
        </p:spPr>
      </p:pic>
    </p:spTree>
    <p:extLst>
      <p:ext uri="{BB962C8B-B14F-4D97-AF65-F5344CB8AC3E}">
        <p14:creationId xmlns:p14="http://schemas.microsoft.com/office/powerpoint/2010/main" val="17835735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972457" y="1969034"/>
            <a:ext cx="10087429" cy="24070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200" dirty="0" smtClean="0">
                <a:solidFill>
                  <a:schemeClr val="tx1"/>
                </a:solidFill>
              </a:rPr>
              <a:t>拠点病院の取組み</a:t>
            </a:r>
            <a:endParaRPr lang="en-US" altLang="ja-JP" sz="7200" dirty="0" smtClean="0">
              <a:solidFill>
                <a:schemeClr val="tx1"/>
              </a:solidFill>
            </a:endParaRPr>
          </a:p>
          <a:p>
            <a:pPr algn="ctr"/>
            <a:r>
              <a:rPr lang="ja-JP" altLang="en-US" sz="2800" dirty="0" smtClean="0">
                <a:solidFill>
                  <a:schemeClr val="tx1"/>
                </a:solidFill>
              </a:rPr>
              <a:t>（厚生労働省アレルギー疾患医療拠点病院モデル事業）</a:t>
            </a:r>
            <a:endParaRPr lang="en-US" altLang="ja-JP" sz="2800" dirty="0" smtClean="0">
              <a:solidFill>
                <a:schemeClr val="tx1"/>
              </a:solidFill>
            </a:endParaRPr>
          </a:p>
          <a:p>
            <a:pPr algn="ctr"/>
            <a:endParaRPr lang="ja-JP" altLang="en-US" sz="2800" dirty="0">
              <a:solidFill>
                <a:schemeClr val="tx1"/>
              </a:solidFill>
            </a:endParaRPr>
          </a:p>
        </p:txBody>
      </p:sp>
    </p:spTree>
    <p:extLst>
      <p:ext uri="{BB962C8B-B14F-4D97-AF65-F5344CB8AC3E}">
        <p14:creationId xmlns:p14="http://schemas.microsoft.com/office/powerpoint/2010/main" val="7621730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2568A0F7-1361-4C32-B0C4-91DE11C10424}"/>
              </a:ext>
            </a:extLst>
          </p:cNvPr>
          <p:cNvSpPr txBox="1"/>
          <p:nvPr/>
        </p:nvSpPr>
        <p:spPr>
          <a:xfrm>
            <a:off x="536318" y="419135"/>
            <a:ext cx="11539567" cy="369332"/>
          </a:xfrm>
          <a:prstGeom prst="rect">
            <a:avLst/>
          </a:prstGeom>
          <a:noFill/>
          <a:ln>
            <a:solidFill>
              <a:schemeClr val="accent1"/>
            </a:solidFill>
            <a:prstDash val="sysDot"/>
          </a:ln>
        </p:spPr>
        <p:txBody>
          <a:bodyPr wrap="square" rtlCol="0">
            <a:spAutoFit/>
          </a:bodyPr>
          <a:lstStyle/>
          <a:p>
            <a:r>
              <a:rPr lang="ja-JP" altLang="en-US" b="1" dirty="0"/>
              <a:t>令和元年度アレルギー疾患対策都道府県拠点</a:t>
            </a:r>
            <a:r>
              <a:rPr lang="ja-JP" altLang="en-US" b="1" dirty="0" smtClean="0"/>
              <a:t>病院モデル</a:t>
            </a:r>
            <a:r>
              <a:rPr lang="ja-JP" altLang="en-US" b="1" dirty="0"/>
              <a:t>事業</a:t>
            </a:r>
            <a:r>
              <a:rPr lang="ja-JP" altLang="en-US" b="1" dirty="0" smtClean="0"/>
              <a:t>法人に大阪府から近畿大学病院が採択</a:t>
            </a:r>
            <a:endParaRPr lang="ja-JP" altLang="en-US" b="1" dirty="0"/>
          </a:p>
        </p:txBody>
      </p:sp>
      <p:pic>
        <p:nvPicPr>
          <p:cNvPr id="8" name="図 7"/>
          <p:cNvPicPr>
            <a:picLocks noChangeAspect="1"/>
          </p:cNvPicPr>
          <p:nvPr/>
        </p:nvPicPr>
        <p:blipFill rotWithShape="1">
          <a:blip r:embed="rId2"/>
          <a:srcRect l="17426" t="9871" r="18542" b="4018"/>
          <a:stretch/>
        </p:blipFill>
        <p:spPr>
          <a:xfrm>
            <a:off x="310432" y="1458291"/>
            <a:ext cx="6612884" cy="4769760"/>
          </a:xfrm>
          <a:prstGeom prst="rect">
            <a:avLst/>
          </a:prstGeom>
        </p:spPr>
      </p:pic>
      <p:sp>
        <p:nvSpPr>
          <p:cNvPr id="9" name="正方形/長方形 8"/>
          <p:cNvSpPr/>
          <p:nvPr/>
        </p:nvSpPr>
        <p:spPr>
          <a:xfrm>
            <a:off x="7257137" y="830603"/>
            <a:ext cx="4630059" cy="5262979"/>
          </a:xfrm>
          <a:prstGeom prst="rect">
            <a:avLst/>
          </a:prstGeom>
        </p:spPr>
        <p:txBody>
          <a:bodyPr wrap="square">
            <a:spAutoFit/>
          </a:bodyPr>
          <a:lstStyle/>
          <a:p>
            <a:endParaRPr lang="en-US" altLang="ja-JP" sz="1600" dirty="0" smtClean="0">
              <a:solidFill>
                <a:srgbClr val="000000"/>
              </a:solidFill>
              <a:latin typeface="Meiryo UI" panose="020B0604030504040204" pitchFamily="50" charset="-128"/>
              <a:ea typeface="Meiryo UI" panose="020B0604030504040204" pitchFamily="50" charset="-128"/>
            </a:endParaRPr>
          </a:p>
          <a:p>
            <a:endParaRPr lang="en-US" altLang="ja-JP" sz="1600" dirty="0">
              <a:solidFill>
                <a:srgbClr val="000000"/>
              </a:solidFill>
              <a:latin typeface="Meiryo UI" panose="020B0604030504040204" pitchFamily="50" charset="-128"/>
              <a:ea typeface="Meiryo UI" panose="020B0604030504040204" pitchFamily="50" charset="-128"/>
            </a:endParaRPr>
          </a:p>
          <a:p>
            <a:r>
              <a:rPr lang="ja-JP" altLang="en-US" sz="1600" dirty="0" smtClean="0">
                <a:solidFill>
                  <a:srgbClr val="000000"/>
                </a:solidFill>
                <a:latin typeface="Meiryo UI" panose="020B0604030504040204" pitchFamily="50" charset="-128"/>
                <a:ea typeface="Meiryo UI" panose="020B0604030504040204" pitchFamily="50" charset="-128"/>
              </a:rPr>
              <a:t>（公募</a:t>
            </a:r>
            <a:r>
              <a:rPr lang="ja-JP" altLang="en-US" sz="1600" dirty="0">
                <a:solidFill>
                  <a:srgbClr val="000000"/>
                </a:solidFill>
                <a:latin typeface="Meiryo UI" panose="020B0604030504040204" pitchFamily="50" charset="-128"/>
                <a:ea typeface="Meiryo UI" panose="020B0604030504040204" pitchFamily="50" charset="-128"/>
              </a:rPr>
              <a:t>要項に示した事業内容） </a:t>
            </a:r>
          </a:p>
          <a:p>
            <a:r>
              <a:rPr lang="ja-JP" altLang="en-US" sz="1600" dirty="0">
                <a:solidFill>
                  <a:srgbClr val="000000"/>
                </a:solidFill>
                <a:latin typeface="Meiryo UI" panose="020B0604030504040204" pitchFamily="50" charset="-128"/>
                <a:ea typeface="Meiryo UI" panose="020B0604030504040204" pitchFamily="50" charset="-128"/>
              </a:rPr>
              <a:t>（１）アレルギー疾患患者や家族等に対する電話</a:t>
            </a:r>
            <a:r>
              <a:rPr lang="ja-JP" altLang="en-US" sz="1600" dirty="0" smtClean="0">
                <a:solidFill>
                  <a:srgbClr val="000000"/>
                </a:solidFill>
                <a:latin typeface="Meiryo UI" panose="020B0604030504040204" pitchFamily="50" charset="-128"/>
                <a:ea typeface="Meiryo UI" panose="020B0604030504040204" pitchFamily="50" charset="-128"/>
              </a:rPr>
              <a:t>な</a:t>
            </a:r>
            <a:endParaRPr lang="en-US" altLang="ja-JP" sz="1600" dirty="0" smtClean="0">
              <a:solidFill>
                <a:srgbClr val="000000"/>
              </a:solidFill>
              <a:latin typeface="Meiryo UI" panose="020B0604030504040204" pitchFamily="50" charset="-128"/>
              <a:ea typeface="Meiryo UI" panose="020B0604030504040204" pitchFamily="50" charset="-128"/>
            </a:endParaRPr>
          </a:p>
          <a:p>
            <a:r>
              <a:rPr lang="ja-JP" altLang="en-US" sz="1600" dirty="0">
                <a:solidFill>
                  <a:srgbClr val="000000"/>
                </a:solidFill>
                <a:latin typeface="Meiryo UI" panose="020B0604030504040204" pitchFamily="50" charset="-128"/>
                <a:ea typeface="Meiryo UI" panose="020B0604030504040204" pitchFamily="50" charset="-128"/>
              </a:rPr>
              <a:t>　</a:t>
            </a:r>
            <a:r>
              <a:rPr lang="ja-JP" altLang="en-US" sz="1600" dirty="0" smtClean="0">
                <a:solidFill>
                  <a:srgbClr val="000000"/>
                </a:solidFill>
                <a:latin typeface="Meiryo UI" panose="020B0604030504040204" pitchFamily="50" charset="-128"/>
                <a:ea typeface="Meiryo UI" panose="020B0604030504040204" pitchFamily="50" charset="-128"/>
              </a:rPr>
              <a:t>　　　</a:t>
            </a:r>
            <a:r>
              <a:rPr lang="ja-JP" altLang="en-US" sz="1600" dirty="0" err="1" smtClean="0">
                <a:solidFill>
                  <a:srgbClr val="000000"/>
                </a:solidFill>
                <a:latin typeface="Meiryo UI" panose="020B0604030504040204" pitchFamily="50" charset="-128"/>
                <a:ea typeface="Meiryo UI" panose="020B0604030504040204" pitchFamily="50" charset="-128"/>
              </a:rPr>
              <a:t>どに</a:t>
            </a:r>
            <a:r>
              <a:rPr lang="ja-JP" altLang="en-US" sz="1600" dirty="0">
                <a:solidFill>
                  <a:srgbClr val="000000"/>
                </a:solidFill>
                <a:latin typeface="Meiryo UI" panose="020B0604030504040204" pitchFamily="50" charset="-128"/>
                <a:ea typeface="Meiryo UI" panose="020B0604030504040204" pitchFamily="50" charset="-128"/>
              </a:rPr>
              <a:t>よる相談対応</a:t>
            </a:r>
          </a:p>
          <a:p>
            <a:r>
              <a:rPr lang="ja-JP" altLang="en-US" sz="1600" dirty="0">
                <a:solidFill>
                  <a:srgbClr val="000000"/>
                </a:solidFill>
                <a:latin typeface="Meiryo UI" panose="020B0604030504040204" pitchFamily="50" charset="-128"/>
                <a:ea typeface="Meiryo UI" panose="020B0604030504040204" pitchFamily="50" charset="-128"/>
              </a:rPr>
              <a:t>（２）地域の医師等に対するアレルギー疾患</a:t>
            </a:r>
            <a:r>
              <a:rPr lang="ja-JP" altLang="en-US" sz="1600" dirty="0" smtClean="0">
                <a:solidFill>
                  <a:srgbClr val="000000"/>
                </a:solidFill>
                <a:latin typeface="Meiryo UI" panose="020B0604030504040204" pitchFamily="50" charset="-128"/>
                <a:ea typeface="Meiryo UI" panose="020B0604030504040204" pitchFamily="50" charset="-128"/>
              </a:rPr>
              <a:t>研修会</a:t>
            </a:r>
            <a:endParaRPr lang="en-US" altLang="ja-JP" sz="1600" dirty="0" smtClean="0">
              <a:solidFill>
                <a:srgbClr val="000000"/>
              </a:solidFill>
              <a:latin typeface="Meiryo UI" panose="020B0604030504040204" pitchFamily="50" charset="-128"/>
              <a:ea typeface="Meiryo UI" panose="020B0604030504040204" pitchFamily="50" charset="-128"/>
            </a:endParaRPr>
          </a:p>
          <a:p>
            <a:r>
              <a:rPr lang="ja-JP" altLang="en-US" sz="1600" dirty="0">
                <a:solidFill>
                  <a:srgbClr val="000000"/>
                </a:solidFill>
                <a:latin typeface="Meiryo UI" panose="020B0604030504040204" pitchFamily="50" charset="-128"/>
                <a:ea typeface="Meiryo UI" panose="020B0604030504040204" pitchFamily="50" charset="-128"/>
              </a:rPr>
              <a:t>　</a:t>
            </a:r>
            <a:r>
              <a:rPr lang="ja-JP" altLang="en-US" sz="1600" dirty="0" smtClean="0">
                <a:solidFill>
                  <a:srgbClr val="000000"/>
                </a:solidFill>
                <a:latin typeface="Meiryo UI" panose="020B0604030504040204" pitchFamily="50" charset="-128"/>
                <a:ea typeface="Meiryo UI" panose="020B0604030504040204" pitchFamily="50" charset="-128"/>
              </a:rPr>
              <a:t>　　　の</a:t>
            </a:r>
            <a:r>
              <a:rPr lang="ja-JP" altLang="en-US" sz="1600" dirty="0">
                <a:solidFill>
                  <a:srgbClr val="000000"/>
                </a:solidFill>
                <a:latin typeface="Meiryo UI" panose="020B0604030504040204" pitchFamily="50" charset="-128"/>
                <a:ea typeface="Meiryo UI" panose="020B0604030504040204" pitchFamily="50" charset="-128"/>
              </a:rPr>
              <a:t>実施</a:t>
            </a:r>
          </a:p>
          <a:p>
            <a:r>
              <a:rPr lang="ja-JP" altLang="en-US" sz="1600" dirty="0">
                <a:solidFill>
                  <a:srgbClr val="000000"/>
                </a:solidFill>
                <a:latin typeface="Meiryo UI" panose="020B0604030504040204" pitchFamily="50" charset="-128"/>
                <a:ea typeface="Meiryo UI" panose="020B0604030504040204" pitchFamily="50" charset="-128"/>
              </a:rPr>
              <a:t>（３）アレルギー疾患に関する情報提供</a:t>
            </a:r>
          </a:p>
          <a:p>
            <a:r>
              <a:rPr lang="ja-JP" altLang="en-US" sz="1600" dirty="0">
                <a:solidFill>
                  <a:srgbClr val="000000"/>
                </a:solidFill>
                <a:latin typeface="Meiryo UI" panose="020B0604030504040204" pitchFamily="50" charset="-128"/>
                <a:ea typeface="Meiryo UI" panose="020B0604030504040204" pitchFamily="50" charset="-128"/>
              </a:rPr>
              <a:t>（４）アレルギー疾患にかかる診断等</a:t>
            </a:r>
            <a:r>
              <a:rPr lang="ja-JP" altLang="en-US" sz="1600" dirty="0" smtClean="0">
                <a:solidFill>
                  <a:srgbClr val="000000"/>
                </a:solidFill>
                <a:latin typeface="Meiryo UI" panose="020B0604030504040204" pitchFamily="50" charset="-128"/>
                <a:ea typeface="Meiryo UI" panose="020B0604030504040204" pitchFamily="50" charset="-128"/>
              </a:rPr>
              <a:t>支援</a:t>
            </a:r>
            <a:endParaRPr lang="en-US" altLang="ja-JP" sz="1600" dirty="0" smtClean="0">
              <a:solidFill>
                <a:srgbClr val="000000"/>
              </a:solidFill>
              <a:latin typeface="Meiryo UI" panose="020B0604030504040204" pitchFamily="50" charset="-128"/>
              <a:ea typeface="Meiryo UI" panose="020B0604030504040204" pitchFamily="50" charset="-128"/>
            </a:endParaRPr>
          </a:p>
          <a:p>
            <a:endParaRPr lang="en-US" altLang="ja-JP" sz="1600" dirty="0" smtClean="0">
              <a:solidFill>
                <a:srgbClr val="000000"/>
              </a:solidFill>
              <a:latin typeface="Meiryo UI" panose="020B0604030504040204" pitchFamily="50" charset="-128"/>
              <a:ea typeface="Meiryo UI" panose="020B0604030504040204" pitchFamily="50" charset="-128"/>
            </a:endParaRPr>
          </a:p>
          <a:p>
            <a:r>
              <a:rPr lang="en-US" altLang="ja-JP" sz="1600" dirty="0" smtClean="0">
                <a:solidFill>
                  <a:srgbClr val="000000"/>
                </a:solidFill>
                <a:latin typeface="Meiryo UI" panose="020B0604030504040204" pitchFamily="50" charset="-128"/>
                <a:ea typeface="Meiryo UI" panose="020B0604030504040204" pitchFamily="50" charset="-128"/>
              </a:rPr>
              <a:t>【</a:t>
            </a:r>
            <a:r>
              <a:rPr lang="ja-JP" altLang="en-US" sz="1600" dirty="0" smtClean="0">
                <a:solidFill>
                  <a:srgbClr val="000000"/>
                </a:solidFill>
                <a:latin typeface="Meiryo UI" panose="020B0604030504040204" pitchFamily="50" charset="-128"/>
                <a:ea typeface="Meiryo UI" panose="020B0604030504040204" pitchFamily="50" charset="-128"/>
              </a:rPr>
              <a:t>予算額</a:t>
            </a:r>
            <a:r>
              <a:rPr lang="en-US" altLang="ja-JP" sz="1600" dirty="0" smtClean="0">
                <a:solidFill>
                  <a:srgbClr val="000000"/>
                </a:solidFill>
                <a:latin typeface="Meiryo UI" panose="020B0604030504040204" pitchFamily="50" charset="-128"/>
                <a:ea typeface="Meiryo UI" panose="020B0604030504040204" pitchFamily="50" charset="-128"/>
              </a:rPr>
              <a:t>】</a:t>
            </a:r>
          </a:p>
          <a:p>
            <a:r>
              <a:rPr lang="ja-JP" altLang="en-US" sz="1600" dirty="0">
                <a:solidFill>
                  <a:srgbClr val="000000"/>
                </a:solidFill>
                <a:latin typeface="Meiryo UI" panose="020B0604030504040204" pitchFamily="50" charset="-128"/>
                <a:ea typeface="Meiryo UI" panose="020B0604030504040204" pitchFamily="50" charset="-128"/>
              </a:rPr>
              <a:t>　</a:t>
            </a:r>
            <a:r>
              <a:rPr lang="en-US" altLang="ja-JP" sz="1600" dirty="0" smtClean="0">
                <a:solidFill>
                  <a:srgbClr val="000000"/>
                </a:solidFill>
                <a:latin typeface="Meiryo UI" panose="020B0604030504040204" pitchFamily="50" charset="-128"/>
                <a:ea typeface="Meiryo UI" panose="020B0604030504040204" pitchFamily="50" charset="-128"/>
              </a:rPr>
              <a:t>32,000</a:t>
            </a:r>
            <a:r>
              <a:rPr lang="ja-JP" altLang="en-US" sz="1600" dirty="0" smtClean="0">
                <a:solidFill>
                  <a:srgbClr val="000000"/>
                </a:solidFill>
                <a:latin typeface="Meiryo UI" panose="020B0604030504040204" pitchFamily="50" charset="-128"/>
                <a:ea typeface="Meiryo UI" panose="020B0604030504040204" pitchFamily="50" charset="-128"/>
              </a:rPr>
              <a:t>千円（</a:t>
            </a:r>
            <a:r>
              <a:rPr lang="en-US" altLang="ja-JP" sz="1600" dirty="0" smtClean="0">
                <a:solidFill>
                  <a:srgbClr val="000000"/>
                </a:solidFill>
                <a:latin typeface="Meiryo UI" panose="020B0604030504040204" pitchFamily="50" charset="-128"/>
                <a:ea typeface="Meiryo UI" panose="020B0604030504040204" pitchFamily="50" charset="-128"/>
              </a:rPr>
              <a:t>1</a:t>
            </a:r>
            <a:r>
              <a:rPr lang="ja-JP" altLang="en-US" sz="1600" dirty="0" smtClean="0">
                <a:solidFill>
                  <a:srgbClr val="000000"/>
                </a:solidFill>
                <a:latin typeface="Meiryo UI" panose="020B0604030504040204" pitchFamily="50" charset="-128"/>
                <a:ea typeface="Meiryo UI" panose="020B0604030504040204" pitchFamily="50" charset="-128"/>
              </a:rPr>
              <a:t>法人あたり</a:t>
            </a:r>
            <a:r>
              <a:rPr lang="en-US" altLang="ja-JP" sz="1600" dirty="0" smtClean="0">
                <a:solidFill>
                  <a:srgbClr val="000000"/>
                </a:solidFill>
                <a:latin typeface="Meiryo UI" panose="020B0604030504040204" pitchFamily="50" charset="-128"/>
                <a:ea typeface="Meiryo UI" panose="020B0604030504040204" pitchFamily="50" charset="-128"/>
              </a:rPr>
              <a:t>6,000</a:t>
            </a:r>
            <a:r>
              <a:rPr lang="ja-JP" altLang="en-US" sz="1600" dirty="0" smtClean="0">
                <a:solidFill>
                  <a:srgbClr val="000000"/>
                </a:solidFill>
                <a:latin typeface="Meiryo UI" panose="020B0604030504040204" pitchFamily="50" charset="-128"/>
                <a:ea typeface="Meiryo UI" panose="020B0604030504040204" pitchFamily="50" charset="-128"/>
              </a:rPr>
              <a:t>千円）</a:t>
            </a:r>
            <a:endParaRPr lang="en-US" altLang="ja-JP" sz="1600" dirty="0" smtClean="0">
              <a:solidFill>
                <a:srgbClr val="000000"/>
              </a:solidFill>
              <a:latin typeface="Meiryo UI" panose="020B0604030504040204" pitchFamily="50" charset="-128"/>
              <a:ea typeface="Meiryo UI" panose="020B0604030504040204" pitchFamily="50" charset="-128"/>
            </a:endParaRPr>
          </a:p>
          <a:p>
            <a:r>
              <a:rPr lang="en-US" altLang="ja-JP" sz="1600" dirty="0" smtClean="0">
                <a:solidFill>
                  <a:srgbClr val="000000"/>
                </a:solidFill>
                <a:latin typeface="Meiryo UI" panose="020B0604030504040204" pitchFamily="50" charset="-128"/>
                <a:ea typeface="Meiryo UI" panose="020B0604030504040204" pitchFamily="50" charset="-128"/>
              </a:rPr>
              <a:t>【</a:t>
            </a:r>
            <a:r>
              <a:rPr lang="ja-JP" altLang="en-US" sz="1600" dirty="0" smtClean="0">
                <a:solidFill>
                  <a:srgbClr val="000000"/>
                </a:solidFill>
                <a:latin typeface="Meiryo UI" panose="020B0604030504040204" pitchFamily="50" charset="-128"/>
                <a:ea typeface="Meiryo UI" panose="020B0604030504040204" pitchFamily="50" charset="-128"/>
              </a:rPr>
              <a:t>選定された法人</a:t>
            </a:r>
            <a:r>
              <a:rPr lang="en-US" altLang="ja-JP" sz="1600" dirty="0" smtClean="0">
                <a:solidFill>
                  <a:srgbClr val="000000"/>
                </a:solidFill>
                <a:latin typeface="Meiryo UI" panose="020B0604030504040204" pitchFamily="50" charset="-128"/>
                <a:ea typeface="Meiryo UI" panose="020B0604030504040204" pitchFamily="50" charset="-128"/>
              </a:rPr>
              <a:t>】</a:t>
            </a:r>
          </a:p>
          <a:p>
            <a:r>
              <a:rPr lang="ja-JP" altLang="en-US" sz="1600" dirty="0">
                <a:solidFill>
                  <a:srgbClr val="000000"/>
                </a:solidFill>
                <a:latin typeface="Meiryo UI" panose="020B0604030504040204" pitchFamily="50" charset="-128"/>
                <a:ea typeface="Meiryo UI" panose="020B0604030504040204" pitchFamily="50" charset="-128"/>
              </a:rPr>
              <a:t>　</a:t>
            </a:r>
            <a:r>
              <a:rPr lang="en-US" altLang="ja-JP" sz="1600" dirty="0" smtClean="0">
                <a:solidFill>
                  <a:srgbClr val="000000"/>
                </a:solidFill>
                <a:latin typeface="Meiryo UI" panose="020B0604030504040204" pitchFamily="50" charset="-128"/>
                <a:ea typeface="Meiryo UI" panose="020B0604030504040204" pitchFamily="50" charset="-128"/>
              </a:rPr>
              <a:t>5</a:t>
            </a:r>
            <a:r>
              <a:rPr lang="ja-JP" altLang="en-US" sz="1600" dirty="0" smtClean="0">
                <a:solidFill>
                  <a:srgbClr val="000000"/>
                </a:solidFill>
                <a:latin typeface="Meiryo UI" panose="020B0604030504040204" pitchFamily="50" charset="-128"/>
                <a:ea typeface="Meiryo UI" panose="020B0604030504040204" pitchFamily="50" charset="-128"/>
              </a:rPr>
              <a:t>法人（うち</a:t>
            </a:r>
            <a:r>
              <a:rPr lang="en-US" altLang="ja-JP" sz="1600" dirty="0" smtClean="0">
                <a:solidFill>
                  <a:srgbClr val="000000"/>
                </a:solidFill>
                <a:latin typeface="Meiryo UI" panose="020B0604030504040204" pitchFamily="50" charset="-128"/>
                <a:ea typeface="Meiryo UI" panose="020B0604030504040204" pitchFamily="50" charset="-128"/>
              </a:rPr>
              <a:t>2</a:t>
            </a:r>
            <a:r>
              <a:rPr lang="ja-JP" altLang="en-US" sz="1600" dirty="0" smtClean="0">
                <a:solidFill>
                  <a:srgbClr val="000000"/>
                </a:solidFill>
                <a:latin typeface="Meiryo UI" panose="020B0604030504040204" pitchFamily="50" charset="-128"/>
                <a:ea typeface="Meiryo UI" panose="020B0604030504040204" pitchFamily="50" charset="-128"/>
              </a:rPr>
              <a:t>法人は継続）</a:t>
            </a:r>
            <a:endParaRPr lang="en-US" altLang="ja-JP" sz="1600" dirty="0" smtClean="0">
              <a:solidFill>
                <a:srgbClr val="000000"/>
              </a:solidFill>
              <a:latin typeface="Meiryo UI" panose="020B0604030504040204" pitchFamily="50" charset="-128"/>
              <a:ea typeface="Meiryo UI" panose="020B0604030504040204" pitchFamily="50" charset="-128"/>
            </a:endParaRPr>
          </a:p>
          <a:p>
            <a:endParaRPr lang="en-US" altLang="ja-JP" sz="1600" dirty="0">
              <a:solidFill>
                <a:srgbClr val="000000"/>
              </a:solidFill>
              <a:latin typeface="Meiryo UI" panose="020B0604030504040204" pitchFamily="50" charset="-128"/>
              <a:ea typeface="Meiryo UI" panose="020B0604030504040204" pitchFamily="50" charset="-128"/>
            </a:endParaRPr>
          </a:p>
          <a:p>
            <a:endParaRPr lang="en-US" altLang="ja-JP" sz="1600" dirty="0" smtClean="0">
              <a:solidFill>
                <a:srgbClr val="000000"/>
              </a:solidFill>
              <a:latin typeface="Meiryo UI" panose="020B0604030504040204" pitchFamily="50" charset="-128"/>
              <a:ea typeface="Meiryo UI" panose="020B0604030504040204" pitchFamily="50" charset="-128"/>
            </a:endParaRPr>
          </a:p>
          <a:p>
            <a:endParaRPr lang="en-US" altLang="ja-JP" sz="1600" dirty="0">
              <a:solidFill>
                <a:srgbClr val="000000"/>
              </a:solidFill>
              <a:latin typeface="Meiryo UI" panose="020B0604030504040204" pitchFamily="50" charset="-128"/>
              <a:ea typeface="Meiryo UI" panose="020B0604030504040204" pitchFamily="50" charset="-128"/>
            </a:endParaRPr>
          </a:p>
          <a:p>
            <a:endParaRPr lang="en-US" altLang="ja-JP" sz="1600" dirty="0" smtClean="0">
              <a:solidFill>
                <a:srgbClr val="000000"/>
              </a:solidFill>
              <a:latin typeface="Meiryo UI" panose="020B0604030504040204" pitchFamily="50" charset="-128"/>
              <a:ea typeface="Meiryo UI" panose="020B0604030504040204" pitchFamily="50" charset="-128"/>
            </a:endParaRPr>
          </a:p>
          <a:p>
            <a:endParaRPr lang="en-US" altLang="ja-JP" sz="1600" dirty="0">
              <a:solidFill>
                <a:srgbClr val="000000"/>
              </a:solidFill>
              <a:latin typeface="Meiryo UI" panose="020B0604030504040204" pitchFamily="50" charset="-128"/>
              <a:ea typeface="Meiryo UI" panose="020B0604030504040204" pitchFamily="50" charset="-128"/>
            </a:endParaRPr>
          </a:p>
          <a:p>
            <a:endParaRPr lang="en-US" altLang="ja-JP" sz="1600" dirty="0" smtClean="0">
              <a:solidFill>
                <a:srgbClr val="000000"/>
              </a:solidFill>
              <a:latin typeface="Meiryo UI" panose="020B0604030504040204" pitchFamily="50" charset="-128"/>
              <a:ea typeface="Meiryo UI" panose="020B0604030504040204" pitchFamily="50" charset="-128"/>
            </a:endParaRPr>
          </a:p>
          <a:p>
            <a:endParaRPr lang="ja-JP" altLang="en-US" sz="1600" dirty="0">
              <a:latin typeface="Meiryo UI" panose="020B0604030504040204" pitchFamily="50" charset="-128"/>
              <a:ea typeface="Meiryo UI" panose="020B0604030504040204" pitchFamily="50" charset="-128"/>
            </a:endParaRPr>
          </a:p>
        </p:txBody>
      </p:sp>
      <p:sp>
        <p:nvSpPr>
          <p:cNvPr id="10" name="角丸四角形 9"/>
          <p:cNvSpPr/>
          <p:nvPr/>
        </p:nvSpPr>
        <p:spPr>
          <a:xfrm>
            <a:off x="4717143" y="1001708"/>
            <a:ext cx="2206173" cy="4420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t>出典：厚生労働省　資料</a:t>
            </a:r>
            <a:endParaRPr lang="ja-JP" altLang="en-US" sz="1200" dirty="0"/>
          </a:p>
        </p:txBody>
      </p:sp>
      <p:pic>
        <p:nvPicPr>
          <p:cNvPr id="11" name="図 10">
            <a:extLst>
              <a:ext uri="{FF2B5EF4-FFF2-40B4-BE49-F238E27FC236}">
                <a16:creationId xmlns:a16="http://schemas.microsoft.com/office/drawing/2014/main" id="{DA91F0EB-50B5-42D9-B6CC-E4360C6CCDDD}"/>
              </a:ext>
            </a:extLst>
          </p:cNvPr>
          <p:cNvPicPr>
            <a:picLocks noChangeAspect="1"/>
          </p:cNvPicPr>
          <p:nvPr/>
        </p:nvPicPr>
        <p:blipFill rotWithShape="1">
          <a:blip r:embed="rId3"/>
          <a:srcRect l="33889" t="13951" r="34000" b="3679"/>
          <a:stretch/>
        </p:blipFill>
        <p:spPr>
          <a:xfrm>
            <a:off x="7545838" y="4513596"/>
            <a:ext cx="1396545" cy="2015084"/>
          </a:xfrm>
          <a:prstGeom prst="rect">
            <a:avLst/>
          </a:prstGeom>
        </p:spPr>
      </p:pic>
      <p:pic>
        <p:nvPicPr>
          <p:cNvPr id="12" name="図 11">
            <a:extLst>
              <a:ext uri="{FF2B5EF4-FFF2-40B4-BE49-F238E27FC236}">
                <a16:creationId xmlns:a16="http://schemas.microsoft.com/office/drawing/2014/main" id="{DB71F873-52D0-4185-A580-B1D228AA5FBC}"/>
              </a:ext>
            </a:extLst>
          </p:cNvPr>
          <p:cNvPicPr>
            <a:picLocks noChangeAspect="1"/>
          </p:cNvPicPr>
          <p:nvPr/>
        </p:nvPicPr>
        <p:blipFill rotWithShape="1">
          <a:blip r:embed="rId4"/>
          <a:srcRect l="34333" t="13950" r="34111" b="7235"/>
          <a:stretch/>
        </p:blipFill>
        <p:spPr>
          <a:xfrm>
            <a:off x="9693371" y="4481311"/>
            <a:ext cx="1442836" cy="1963702"/>
          </a:xfrm>
          <a:prstGeom prst="rect">
            <a:avLst/>
          </a:prstGeom>
        </p:spPr>
      </p:pic>
      <p:sp>
        <p:nvSpPr>
          <p:cNvPr id="13" name="テキスト ボックス 12">
            <a:extLst>
              <a:ext uri="{FF2B5EF4-FFF2-40B4-BE49-F238E27FC236}">
                <a16:creationId xmlns:a16="http://schemas.microsoft.com/office/drawing/2014/main" id="{C163751C-0CB7-4B09-82B3-F7EDCA6567B4}"/>
              </a:ext>
            </a:extLst>
          </p:cNvPr>
          <p:cNvSpPr txBox="1"/>
          <p:nvPr/>
        </p:nvSpPr>
        <p:spPr>
          <a:xfrm>
            <a:off x="8915137" y="6550223"/>
            <a:ext cx="2877711" cy="307777"/>
          </a:xfrm>
          <a:prstGeom prst="rect">
            <a:avLst/>
          </a:prstGeom>
          <a:noFill/>
        </p:spPr>
        <p:txBody>
          <a:bodyPr wrap="none" rtlCol="0">
            <a:spAutoFit/>
          </a:bodyPr>
          <a:lstStyle/>
          <a:p>
            <a:r>
              <a:rPr lang="ja-JP" altLang="en-US" sz="1400" b="1" dirty="0"/>
              <a:t>モデル事業：市民公開</a:t>
            </a:r>
            <a:r>
              <a:rPr lang="ja-JP" altLang="en-US" sz="1400" b="1" dirty="0" smtClean="0"/>
              <a:t>講座・研修</a:t>
            </a:r>
            <a:endParaRPr lang="ja-JP" altLang="en-US" sz="1400" b="1" dirty="0"/>
          </a:p>
        </p:txBody>
      </p:sp>
    </p:spTree>
    <p:extLst>
      <p:ext uri="{BB962C8B-B14F-4D97-AF65-F5344CB8AC3E}">
        <p14:creationId xmlns:p14="http://schemas.microsoft.com/office/powerpoint/2010/main" val="1319451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2"/>
          <a:srcRect l="17894" t="10297" r="18164" b="5277"/>
          <a:stretch/>
        </p:blipFill>
        <p:spPr>
          <a:xfrm>
            <a:off x="145144" y="524656"/>
            <a:ext cx="12046856" cy="6175947"/>
          </a:xfrm>
          <a:prstGeom prst="rect">
            <a:avLst/>
          </a:prstGeom>
        </p:spPr>
      </p:pic>
      <p:sp>
        <p:nvSpPr>
          <p:cNvPr id="3" name="角丸四角形 2"/>
          <p:cNvSpPr/>
          <p:nvPr/>
        </p:nvSpPr>
        <p:spPr>
          <a:xfrm>
            <a:off x="9608457" y="82587"/>
            <a:ext cx="2206173" cy="4420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t>出典：厚生労働省　資料</a:t>
            </a:r>
            <a:endParaRPr lang="ja-JP" altLang="en-US" sz="1200" dirty="0"/>
          </a:p>
        </p:txBody>
      </p:sp>
      <p:sp>
        <p:nvSpPr>
          <p:cNvPr id="4" name="角丸四角形 3"/>
          <p:cNvSpPr/>
          <p:nvPr/>
        </p:nvSpPr>
        <p:spPr>
          <a:xfrm>
            <a:off x="-370115" y="82587"/>
            <a:ext cx="2206173" cy="44206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smtClean="0">
                <a:solidFill>
                  <a:schemeClr val="tx1"/>
                </a:solidFill>
              </a:rPr>
              <a:t>【</a:t>
            </a:r>
            <a:r>
              <a:rPr lang="ja-JP" altLang="en-US" sz="2400" dirty="0" smtClean="0">
                <a:solidFill>
                  <a:schemeClr val="tx1"/>
                </a:solidFill>
              </a:rPr>
              <a:t>参考</a:t>
            </a:r>
            <a:r>
              <a:rPr lang="en-US" altLang="ja-JP" sz="2400" dirty="0" smtClean="0">
                <a:solidFill>
                  <a:schemeClr val="tx1"/>
                </a:solidFill>
              </a:rPr>
              <a:t>】</a:t>
            </a:r>
            <a:endParaRPr lang="ja-JP" altLang="en-US" sz="2400" dirty="0">
              <a:solidFill>
                <a:schemeClr val="tx1"/>
              </a:solidFill>
            </a:endParaRPr>
          </a:p>
        </p:txBody>
      </p:sp>
    </p:spTree>
    <p:extLst>
      <p:ext uri="{BB962C8B-B14F-4D97-AF65-F5344CB8AC3E}">
        <p14:creationId xmlns:p14="http://schemas.microsoft.com/office/powerpoint/2010/main" val="1548068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2811717" y="1969034"/>
            <a:ext cx="6831106" cy="24070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200" dirty="0">
                <a:solidFill>
                  <a:schemeClr val="tx1"/>
                </a:solidFill>
              </a:rPr>
              <a:t>大阪府の取組み</a:t>
            </a:r>
          </a:p>
        </p:txBody>
      </p:sp>
    </p:spTree>
    <p:extLst>
      <p:ext uri="{BB962C8B-B14F-4D97-AF65-F5344CB8AC3E}">
        <p14:creationId xmlns:p14="http://schemas.microsoft.com/office/powerpoint/2010/main" val="14576946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01598" y="396241"/>
            <a:ext cx="11927838" cy="6365520"/>
          </a:xfrm>
          <a:prstGeom prst="roundRect">
            <a:avLst>
              <a:gd name="adj" fmla="val 8840"/>
            </a:avLst>
          </a:prstGeom>
          <a:noFill/>
          <a:ln>
            <a:solidFill>
              <a:srgbClr val="00B39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 name="正方形/長方形 3"/>
          <p:cNvSpPr/>
          <p:nvPr/>
        </p:nvSpPr>
        <p:spPr>
          <a:xfrm>
            <a:off x="2425720" y="1381916"/>
            <a:ext cx="6884125" cy="570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dirty="0">
              <a:solidFill>
                <a:schemeClr val="tx1"/>
              </a:solidFill>
            </a:endParaRPr>
          </a:p>
        </p:txBody>
      </p:sp>
      <p:sp>
        <p:nvSpPr>
          <p:cNvPr id="7" name="ホームベース 6"/>
          <p:cNvSpPr/>
          <p:nvPr/>
        </p:nvSpPr>
        <p:spPr>
          <a:xfrm>
            <a:off x="226002" y="725796"/>
            <a:ext cx="7706476" cy="509451"/>
          </a:xfrm>
          <a:prstGeom prst="homePlate">
            <a:avLst>
              <a:gd name="adj" fmla="val 0"/>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ja-JP" altLang="en-US" sz="2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a:t>
            </a:r>
            <a:r>
              <a:rPr lang="ja-JP" altLang="en-US"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の啓発媒体を用いた情報提供</a:t>
            </a:r>
          </a:p>
        </p:txBody>
      </p:sp>
      <p:sp>
        <p:nvSpPr>
          <p:cNvPr id="10" name="AutoShape 2"/>
          <p:cNvSpPr>
            <a:spLocks noChangeArrowheads="1"/>
          </p:cNvSpPr>
          <p:nvPr/>
        </p:nvSpPr>
        <p:spPr bwMode="auto">
          <a:xfrm>
            <a:off x="101600" y="-5584"/>
            <a:ext cx="10566400" cy="644137"/>
          </a:xfrm>
          <a:prstGeom prst="roundRect">
            <a:avLst>
              <a:gd name="adj" fmla="val 16667"/>
            </a:avLst>
          </a:prstGeom>
          <a:solidFill>
            <a:srgbClr val="FFCCFF"/>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defRPr/>
            </a:pPr>
            <a:r>
              <a:rPr lang="ja-JP" altLang="en-US" b="1" dirty="0">
                <a:solidFill>
                  <a:srgbClr val="FF0000"/>
                </a:solidFill>
                <a:latin typeface="ＭＳ Ｐゴシック" charset="-128"/>
              </a:rPr>
              <a:t>　正しい知識の普及と情報発信　</a:t>
            </a:r>
            <a:r>
              <a:rPr lang="ja-JP" altLang="en-US" b="1" dirty="0">
                <a:latin typeface="ＭＳ Ｐゴシック" charset="-128"/>
              </a:rPr>
              <a:t>　</a:t>
            </a:r>
            <a:r>
              <a:rPr lang="ja-JP" altLang="en-US" sz="2400" b="1" dirty="0">
                <a:latin typeface="ＭＳ Ｐゴシック" charset="-128"/>
              </a:rPr>
              <a:t>　</a:t>
            </a:r>
            <a:r>
              <a:rPr lang="ja-JP" altLang="en-US" sz="2800" b="1" dirty="0">
                <a:latin typeface="ＭＳ Ｐゴシック" charset="-128"/>
              </a:rPr>
              <a:t>　　　　　　　　　</a:t>
            </a:r>
          </a:p>
        </p:txBody>
      </p:sp>
      <p:sp>
        <p:nvSpPr>
          <p:cNvPr id="14" name="ホームベース 13"/>
          <p:cNvSpPr/>
          <p:nvPr/>
        </p:nvSpPr>
        <p:spPr>
          <a:xfrm>
            <a:off x="449515" y="1267677"/>
            <a:ext cx="8310282" cy="672916"/>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rPr>
              <a:t>「大阪府アレルギーポータルサイト」のリニューアル（令和元年７月２日）</a:t>
            </a:r>
            <a:endParaRPr lang="en-US" altLang="ja-JP" b="1" dirty="0">
              <a:solidFill>
                <a:schemeClr val="tx1"/>
              </a:solidFill>
            </a:endParaRPr>
          </a:p>
        </p:txBody>
      </p:sp>
      <p:sp>
        <p:nvSpPr>
          <p:cNvPr id="20" name="AutoShape 2"/>
          <p:cNvSpPr>
            <a:spLocks noChangeArrowheads="1"/>
          </p:cNvSpPr>
          <p:nvPr/>
        </p:nvSpPr>
        <p:spPr bwMode="auto">
          <a:xfrm>
            <a:off x="654064" y="1974531"/>
            <a:ext cx="10757147" cy="1070676"/>
          </a:xfrm>
          <a:prstGeom prst="roundRect">
            <a:avLst>
              <a:gd name="adj" fmla="val 16667"/>
            </a:avLst>
          </a:prstGeom>
          <a:noFill/>
          <a:ln w="9525">
            <a:solidFill>
              <a:schemeClr val="tx1"/>
            </a:solidFill>
            <a:prstDash val="sysDash"/>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defRPr/>
            </a:pP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課題</a:t>
            </a:r>
            <a:r>
              <a:rPr lang="en-US" altLang="ja-JP" sz="1600" b="1" dirty="0">
                <a:latin typeface="Meiryo UI" panose="020B0604030504040204" pitchFamily="50" charset="-128"/>
                <a:ea typeface="Meiryo UI" panose="020B0604030504040204" pitchFamily="50" charset="-128"/>
              </a:rPr>
              <a:t>】</a:t>
            </a:r>
          </a:p>
          <a:p>
            <a:pP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　①　国が運営する</a:t>
            </a:r>
            <a:r>
              <a:rPr lang="ja-JP" altLang="en-US" sz="1600" b="1" dirty="0" smtClean="0">
                <a:latin typeface="Meiryo UI" panose="020B0604030504040204" pitchFamily="50" charset="-128"/>
                <a:ea typeface="Meiryo UI" panose="020B0604030504040204" pitchFamily="50" charset="-128"/>
              </a:rPr>
              <a:t>アレルギーポータルサイトと</a:t>
            </a:r>
            <a:r>
              <a:rPr lang="ja-JP" altLang="en-US" sz="1600" b="1" dirty="0">
                <a:latin typeface="Meiryo UI" panose="020B0604030504040204" pitchFamily="50" charset="-128"/>
                <a:ea typeface="Meiryo UI" panose="020B0604030504040204" pitchFamily="50" charset="-128"/>
              </a:rPr>
              <a:t>の情報の棲み分け（扱う情報が近似している）</a:t>
            </a:r>
            <a:endParaRPr lang="en-US" altLang="ja-JP" sz="1600" b="1" dirty="0">
              <a:latin typeface="Meiryo UI" panose="020B0604030504040204" pitchFamily="50" charset="-128"/>
              <a:ea typeface="Meiryo UI" panose="020B0604030504040204" pitchFamily="50" charset="-128"/>
            </a:endParaRPr>
          </a:p>
          <a:p>
            <a:pP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　②　見やすさ・検索し易さ　</a:t>
            </a:r>
            <a:endParaRPr lang="en-US" altLang="ja-JP" sz="1600" b="1" dirty="0">
              <a:latin typeface="Meiryo UI" panose="020B0604030504040204" pitchFamily="50" charset="-128"/>
              <a:ea typeface="Meiryo UI" panose="020B0604030504040204" pitchFamily="50" charset="-128"/>
            </a:endParaRPr>
          </a:p>
          <a:p>
            <a:pP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　③　親しみやすいデザイン</a:t>
            </a:r>
          </a:p>
        </p:txBody>
      </p:sp>
      <p:sp>
        <p:nvSpPr>
          <p:cNvPr id="21" name="角丸四角形 20"/>
          <p:cNvSpPr/>
          <p:nvPr/>
        </p:nvSpPr>
        <p:spPr>
          <a:xfrm>
            <a:off x="1165667" y="3129772"/>
            <a:ext cx="2795975" cy="4420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見直しのポイント１</a:t>
            </a:r>
          </a:p>
        </p:txBody>
      </p:sp>
      <p:sp>
        <p:nvSpPr>
          <p:cNvPr id="25" name="角丸四角形 24"/>
          <p:cNvSpPr/>
          <p:nvPr/>
        </p:nvSpPr>
        <p:spPr>
          <a:xfrm>
            <a:off x="7119744" y="3159825"/>
            <a:ext cx="2524512" cy="4420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見直しのポイント２</a:t>
            </a:r>
          </a:p>
        </p:txBody>
      </p:sp>
      <p:sp>
        <p:nvSpPr>
          <p:cNvPr id="26" name="正方形/長方形 25"/>
          <p:cNvSpPr/>
          <p:nvPr/>
        </p:nvSpPr>
        <p:spPr>
          <a:xfrm>
            <a:off x="226001" y="4305113"/>
            <a:ext cx="5585519" cy="2018430"/>
          </a:xfrm>
          <a:prstGeom prst="rect">
            <a:avLst/>
          </a:prstGeom>
          <a:ln/>
        </p:spPr>
        <p:style>
          <a:lnRef idx="1">
            <a:schemeClr val="accent2"/>
          </a:lnRef>
          <a:fillRef idx="2">
            <a:schemeClr val="accent2"/>
          </a:fillRef>
          <a:effectRef idx="1">
            <a:schemeClr val="accent2"/>
          </a:effectRef>
          <a:fontRef idx="minor">
            <a:schemeClr val="dk1"/>
          </a:fontRef>
        </p:style>
        <p:txBody>
          <a:bodyPr lIns="36000" rIns="36000" rtlCol="0" anchor="ctr"/>
          <a:lstStyle/>
          <a:p>
            <a:r>
              <a:rPr lang="ja-JP" altLang="en-US" sz="1600" b="1" dirty="0">
                <a:solidFill>
                  <a:schemeClr val="tx1"/>
                </a:solidFill>
              </a:rPr>
              <a:t>◆</a:t>
            </a:r>
            <a:r>
              <a:rPr lang="ja-JP" altLang="en-US" sz="1600" dirty="0">
                <a:solidFill>
                  <a:schemeClr val="tx1"/>
                </a:solidFill>
                <a:latin typeface="Meiryo UI" panose="020B0604030504040204" pitchFamily="50" charset="-128"/>
                <a:ea typeface="Meiryo UI" panose="020B0604030504040204" pitchFamily="50" charset="-128"/>
              </a:rPr>
              <a:t>疾患に関する一般的な情報（特性・治療管理方法等の情報は、国ポータルサイトにリンクすることにより提供</a:t>
            </a:r>
            <a:endParaRPr lang="en-US" altLang="ja-JP" sz="1600" dirty="0">
              <a:solidFill>
                <a:schemeClr val="tx1"/>
              </a:solidFill>
              <a:latin typeface="Meiryo UI" panose="020B0604030504040204" pitchFamily="50" charset="-128"/>
              <a:ea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rPr>
              <a:t>◆府ポータルサイトでは、主に府内で実施される講演会、研修会、府の取組みの発信、花粉の飛散状況などの地域に身近な情報発信に特化した内容を掲載する</a:t>
            </a:r>
          </a:p>
        </p:txBody>
      </p:sp>
      <p:sp>
        <p:nvSpPr>
          <p:cNvPr id="27" name="正方形/長方形 26"/>
          <p:cNvSpPr/>
          <p:nvPr/>
        </p:nvSpPr>
        <p:spPr>
          <a:xfrm>
            <a:off x="6044618" y="4328121"/>
            <a:ext cx="5629222" cy="1649615"/>
          </a:xfrm>
          <a:prstGeom prst="rect">
            <a:avLst/>
          </a:prstGeom>
          <a:ln/>
        </p:spPr>
        <p:style>
          <a:lnRef idx="1">
            <a:schemeClr val="accent2"/>
          </a:lnRef>
          <a:fillRef idx="2">
            <a:schemeClr val="accent2"/>
          </a:fillRef>
          <a:effectRef idx="1">
            <a:schemeClr val="accent2"/>
          </a:effectRef>
          <a:fontRef idx="minor">
            <a:schemeClr val="dk1"/>
          </a:fontRef>
        </p:style>
        <p:txBody>
          <a:bodyPr lIns="36000" rIns="36000" rtlCol="0" anchor="ctr"/>
          <a:lstStyle/>
          <a:p>
            <a:r>
              <a:rPr lang="ja-JP" altLang="en-US" b="1" dirty="0">
                <a:solidFill>
                  <a:schemeClr val="tx1"/>
                </a:solidFill>
                <a:latin typeface="Meiryo UI" panose="020B0604030504040204" pitchFamily="50" charset="-128"/>
                <a:ea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rPr>
              <a:t>ユーザーが欲しい情報を</a:t>
            </a:r>
            <a:r>
              <a:rPr lang="ja-JP" altLang="en-US" sz="1600" dirty="0" smtClean="0">
                <a:solidFill>
                  <a:schemeClr val="tx1"/>
                </a:solidFill>
                <a:latin typeface="Meiryo UI" panose="020B0604030504040204" pitchFamily="50" charset="-128"/>
                <a:ea typeface="Meiryo UI" panose="020B0604030504040204" pitchFamily="50" charset="-128"/>
              </a:rPr>
              <a:t>できるだけ</a:t>
            </a:r>
            <a:r>
              <a:rPr lang="ja-JP" altLang="en-US" sz="1600" dirty="0">
                <a:solidFill>
                  <a:schemeClr val="tx1"/>
                </a:solidFill>
                <a:latin typeface="Meiryo UI" panose="020B0604030504040204" pitchFamily="50" charset="-128"/>
                <a:ea typeface="Meiryo UI" panose="020B0604030504040204" pitchFamily="50" charset="-128"/>
              </a:rPr>
              <a:t>早く入手することができるようレイアウト等や機能面</a:t>
            </a:r>
            <a:r>
              <a:rPr lang="ja-JP" altLang="en-US" sz="1600" dirty="0" smtClean="0">
                <a:solidFill>
                  <a:schemeClr val="tx1"/>
                </a:solidFill>
                <a:latin typeface="Meiryo UI" panose="020B0604030504040204" pitchFamily="50" charset="-128"/>
                <a:ea typeface="Meiryo UI" panose="020B0604030504040204" pitchFamily="50" charset="-128"/>
              </a:rPr>
              <a:t>を中心に見直し</a:t>
            </a:r>
            <a:endParaRPr lang="en-US" altLang="ja-JP" sz="1600" dirty="0">
              <a:solidFill>
                <a:schemeClr val="tx1"/>
              </a:solidFill>
              <a:latin typeface="Meiryo UI" panose="020B0604030504040204" pitchFamily="50" charset="-128"/>
              <a:ea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rPr>
              <a:t>◆イラストを効果的に使用し、親しみやすいデザインに</a:t>
            </a:r>
          </a:p>
        </p:txBody>
      </p:sp>
      <p:sp>
        <p:nvSpPr>
          <p:cNvPr id="6" name="フローチャート: 組合せ 5"/>
          <p:cNvSpPr/>
          <p:nvPr/>
        </p:nvSpPr>
        <p:spPr>
          <a:xfrm>
            <a:off x="1562170" y="4047979"/>
            <a:ext cx="2002971" cy="237267"/>
          </a:xfrm>
          <a:prstGeom prst="flowChartMerg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28" name="フローチャート: 組合せ 27"/>
          <p:cNvSpPr/>
          <p:nvPr/>
        </p:nvSpPr>
        <p:spPr>
          <a:xfrm>
            <a:off x="7567644" y="4058889"/>
            <a:ext cx="2002971" cy="237267"/>
          </a:xfrm>
          <a:prstGeom prst="flowChartMerg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8" name="正方形/長方形 7"/>
          <p:cNvSpPr/>
          <p:nvPr/>
        </p:nvSpPr>
        <p:spPr>
          <a:xfrm>
            <a:off x="101598" y="3610118"/>
            <a:ext cx="5496561" cy="338554"/>
          </a:xfrm>
          <a:prstGeom prst="rect">
            <a:avLst/>
          </a:prstGeom>
        </p:spPr>
        <p:txBody>
          <a:bodyPr wrap="square">
            <a:spAutoFit/>
          </a:bodyPr>
          <a:lstStyle/>
          <a:p>
            <a:pPr>
              <a:spcBef>
                <a:spcPct val="0"/>
              </a:spcBef>
              <a:defRPr/>
            </a:pPr>
            <a:r>
              <a:rPr lang="ja-JP" altLang="en-US" sz="1600" b="1" smtClean="0">
                <a:latin typeface="游ゴシック" panose="020B0400000000000000" pitchFamily="50" charset="-128"/>
                <a:ea typeface="游ゴシック" panose="020B0400000000000000" pitchFamily="50" charset="-128"/>
              </a:rPr>
              <a:t>アレルギーポータルサイトと</a:t>
            </a:r>
            <a:r>
              <a:rPr lang="ja-JP" altLang="en-US" sz="1600" b="1" dirty="0">
                <a:latin typeface="游ゴシック" panose="020B0400000000000000" pitchFamily="50" charset="-128"/>
                <a:ea typeface="游ゴシック" panose="020B0400000000000000" pitchFamily="50" charset="-128"/>
              </a:rPr>
              <a:t>の情報の棲み分け</a:t>
            </a:r>
            <a:endParaRPr lang="en-US" altLang="ja-JP" sz="1600" b="1" dirty="0">
              <a:latin typeface="游ゴシック" panose="020B0400000000000000" pitchFamily="50" charset="-128"/>
              <a:ea typeface="游ゴシック" panose="020B0400000000000000" pitchFamily="50" charset="-128"/>
            </a:endParaRPr>
          </a:p>
        </p:txBody>
      </p:sp>
      <p:sp>
        <p:nvSpPr>
          <p:cNvPr id="12" name="正方形/長方形 11"/>
          <p:cNvSpPr/>
          <p:nvPr/>
        </p:nvSpPr>
        <p:spPr>
          <a:xfrm>
            <a:off x="6096000" y="3688370"/>
            <a:ext cx="4572000" cy="338554"/>
          </a:xfrm>
          <a:prstGeom prst="rect">
            <a:avLst/>
          </a:prstGeom>
        </p:spPr>
        <p:txBody>
          <a:bodyPr>
            <a:spAutoFit/>
          </a:bodyPr>
          <a:lstStyle/>
          <a:p>
            <a:pPr>
              <a:spcBef>
                <a:spcPct val="0"/>
              </a:spcBef>
              <a:defRPr/>
            </a:pPr>
            <a:r>
              <a:rPr lang="ja-JP" altLang="en-US" sz="1600" b="1" dirty="0">
                <a:latin typeface="游ゴシック" panose="020B0400000000000000" pitchFamily="50" charset="-128"/>
                <a:ea typeface="游ゴシック" panose="020B0400000000000000" pitchFamily="50" charset="-128"/>
              </a:rPr>
              <a:t>見やすさ・検索し易さ、親しみやすいデザイン</a:t>
            </a:r>
          </a:p>
        </p:txBody>
      </p:sp>
    </p:spTree>
    <p:extLst>
      <p:ext uri="{BB962C8B-B14F-4D97-AF65-F5344CB8AC3E}">
        <p14:creationId xmlns:p14="http://schemas.microsoft.com/office/powerpoint/2010/main" val="23533343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2"/>
          <a:srcRect l="16535" t="10268" r="18208" b="4414"/>
          <a:stretch/>
        </p:blipFill>
        <p:spPr>
          <a:xfrm>
            <a:off x="203200" y="478971"/>
            <a:ext cx="11596914" cy="6379029"/>
          </a:xfrm>
          <a:prstGeom prst="rect">
            <a:avLst/>
          </a:prstGeom>
        </p:spPr>
      </p:pic>
      <p:sp>
        <p:nvSpPr>
          <p:cNvPr id="3" name="角丸四角形 2"/>
          <p:cNvSpPr/>
          <p:nvPr/>
        </p:nvSpPr>
        <p:spPr>
          <a:xfrm>
            <a:off x="9004139" y="36902"/>
            <a:ext cx="2795975" cy="4420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t>出典：厚生労働省　資料</a:t>
            </a:r>
            <a:endParaRPr lang="ja-JP" altLang="en-US" dirty="0"/>
          </a:p>
        </p:txBody>
      </p:sp>
    </p:spTree>
    <p:extLst>
      <p:ext uri="{BB962C8B-B14F-4D97-AF65-F5344CB8AC3E}">
        <p14:creationId xmlns:p14="http://schemas.microsoft.com/office/powerpoint/2010/main" val="40286159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557633" y="1769009"/>
            <a:ext cx="9730641" cy="6016966"/>
          </a:xfrm>
          <a:prstGeom prst="rect">
            <a:avLst/>
          </a:prstGeom>
        </p:spPr>
      </p:pic>
      <p:sp>
        <p:nvSpPr>
          <p:cNvPr id="3" name="角丸四角形 2"/>
          <p:cNvSpPr/>
          <p:nvPr/>
        </p:nvSpPr>
        <p:spPr>
          <a:xfrm>
            <a:off x="1194378" y="3824364"/>
            <a:ext cx="9867331" cy="1146412"/>
          </a:xfrm>
          <a:prstGeom prst="roundRect">
            <a:avLst/>
          </a:prstGeom>
          <a:noFill/>
          <a:ln w="76200">
            <a:solidFill>
              <a:srgbClr val="F4592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四角形吹き出し 3"/>
          <p:cNvSpPr/>
          <p:nvPr/>
        </p:nvSpPr>
        <p:spPr>
          <a:xfrm>
            <a:off x="228849" y="1527444"/>
            <a:ext cx="4195195" cy="846162"/>
          </a:xfrm>
          <a:prstGeom prst="wedgeRectCallout">
            <a:avLst>
              <a:gd name="adj1" fmla="val -8234"/>
              <a:gd name="adj2" fmla="val 2331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見たい項目にワンクリックで到達するように工夫しました。</a:t>
            </a:r>
            <a:endParaRPr kumimoji="1" lang="ja-JP" altLang="en-US" dirty="0"/>
          </a:p>
        </p:txBody>
      </p:sp>
      <p:sp>
        <p:nvSpPr>
          <p:cNvPr id="5" name="角丸四角形 4"/>
          <p:cNvSpPr/>
          <p:nvPr/>
        </p:nvSpPr>
        <p:spPr>
          <a:xfrm>
            <a:off x="99182" y="845638"/>
            <a:ext cx="3093325" cy="61330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schemeClr val="tx1"/>
                </a:solidFill>
              </a:rPr>
              <a:t>サイトトップ画面</a:t>
            </a:r>
            <a:endParaRPr lang="ja-JP" altLang="en-US" sz="2800" dirty="0">
              <a:solidFill>
                <a:schemeClr val="tx1"/>
              </a:solidFill>
            </a:endParaRPr>
          </a:p>
        </p:txBody>
      </p:sp>
      <p:sp>
        <p:nvSpPr>
          <p:cNvPr id="6" name="ホームベース 5"/>
          <p:cNvSpPr/>
          <p:nvPr/>
        </p:nvSpPr>
        <p:spPr>
          <a:xfrm>
            <a:off x="99182" y="60653"/>
            <a:ext cx="11813069" cy="672916"/>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rPr>
              <a:t>「大阪府アレルギーポータルサイト」のリニューアル（令和元年７月２日）</a:t>
            </a:r>
            <a:endParaRPr lang="en-US" altLang="ja-JP" b="1" dirty="0">
              <a:solidFill>
                <a:schemeClr val="tx1"/>
              </a:solidFill>
            </a:endParaRPr>
          </a:p>
        </p:txBody>
      </p:sp>
    </p:spTree>
    <p:extLst>
      <p:ext uri="{BB962C8B-B14F-4D97-AF65-F5344CB8AC3E}">
        <p14:creationId xmlns:p14="http://schemas.microsoft.com/office/powerpoint/2010/main" val="22729951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6051671" y="537749"/>
            <a:ext cx="948929" cy="858073"/>
          </a:xfrm>
          <a:prstGeom prst="rect">
            <a:avLst/>
          </a:prstGeom>
        </p:spPr>
      </p:pic>
      <p:pic>
        <p:nvPicPr>
          <p:cNvPr id="4" name="図 3"/>
          <p:cNvPicPr>
            <a:picLocks noChangeAspect="1"/>
          </p:cNvPicPr>
          <p:nvPr/>
        </p:nvPicPr>
        <p:blipFill>
          <a:blip r:embed="rId3"/>
          <a:stretch>
            <a:fillRect/>
          </a:stretch>
        </p:blipFill>
        <p:spPr>
          <a:xfrm>
            <a:off x="6016187" y="1639195"/>
            <a:ext cx="5881116" cy="1677543"/>
          </a:xfrm>
          <a:prstGeom prst="rect">
            <a:avLst/>
          </a:prstGeom>
          <a:ln>
            <a:noFill/>
          </a:ln>
          <a:effectLst>
            <a:outerShdw blurRad="292100" dist="139700" dir="2700000" algn="tl" rotWithShape="0">
              <a:srgbClr val="333333">
                <a:alpha val="65000"/>
              </a:srgbClr>
            </a:outerShdw>
          </a:effectLst>
        </p:spPr>
      </p:pic>
      <p:sp>
        <p:nvSpPr>
          <p:cNvPr id="5" name="テキスト ボックス 4"/>
          <p:cNvSpPr txBox="1"/>
          <p:nvPr/>
        </p:nvSpPr>
        <p:spPr>
          <a:xfrm>
            <a:off x="7455468" y="800704"/>
            <a:ext cx="4441835" cy="954107"/>
          </a:xfrm>
          <a:prstGeom prst="rect">
            <a:avLst/>
          </a:prstGeom>
          <a:noFill/>
        </p:spPr>
        <p:txBody>
          <a:bodyPr wrap="square" rtlCol="0">
            <a:spAutoFit/>
          </a:bodyPr>
          <a:lstStyle/>
          <a:p>
            <a:r>
              <a:rPr kumimoji="1" lang="ja-JP" altLang="en-US" sz="1400" dirty="0" smtClean="0"/>
              <a:t>アレルギーに関する一般的な知識と代表的アレルギー疾患の開設を掲載</a:t>
            </a:r>
            <a:endParaRPr kumimoji="1" lang="en-US" altLang="ja-JP" sz="1400" dirty="0" smtClean="0"/>
          </a:p>
          <a:p>
            <a:r>
              <a:rPr kumimoji="1" lang="ja-JP" altLang="en-US" sz="1400" dirty="0"/>
              <a:t>　</a:t>
            </a:r>
            <a:r>
              <a:rPr kumimoji="1" lang="ja-JP" altLang="en-US" sz="1400" dirty="0" smtClean="0"/>
              <a:t>　　（国アレルギーポータルサイトにリンク）</a:t>
            </a:r>
            <a:endParaRPr kumimoji="1" lang="en-US" altLang="ja-JP" sz="1400" dirty="0"/>
          </a:p>
          <a:p>
            <a:endParaRPr kumimoji="1" lang="ja-JP" altLang="en-US" sz="1400" dirty="0"/>
          </a:p>
        </p:txBody>
      </p:sp>
      <p:sp>
        <p:nvSpPr>
          <p:cNvPr id="6" name="正方形/長方形 5"/>
          <p:cNvSpPr/>
          <p:nvPr/>
        </p:nvSpPr>
        <p:spPr>
          <a:xfrm>
            <a:off x="6025020" y="441763"/>
            <a:ext cx="5983308" cy="3215478"/>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23693" y="261818"/>
            <a:ext cx="5891335" cy="3420834"/>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p:nvPicPr>
        <p:blipFill>
          <a:blip r:embed="rId4"/>
          <a:stretch>
            <a:fillRect/>
          </a:stretch>
        </p:blipFill>
        <p:spPr>
          <a:xfrm>
            <a:off x="23694" y="523483"/>
            <a:ext cx="998344" cy="872339"/>
          </a:xfrm>
          <a:prstGeom prst="rect">
            <a:avLst/>
          </a:prstGeom>
        </p:spPr>
      </p:pic>
      <p:sp>
        <p:nvSpPr>
          <p:cNvPr id="10" name="テキスト ボックス 9"/>
          <p:cNvSpPr txBox="1"/>
          <p:nvPr/>
        </p:nvSpPr>
        <p:spPr>
          <a:xfrm>
            <a:off x="1418926" y="837678"/>
            <a:ext cx="3778954" cy="523220"/>
          </a:xfrm>
          <a:prstGeom prst="rect">
            <a:avLst/>
          </a:prstGeom>
          <a:noFill/>
        </p:spPr>
        <p:txBody>
          <a:bodyPr wrap="square" rtlCol="0">
            <a:spAutoFit/>
          </a:bodyPr>
          <a:lstStyle/>
          <a:p>
            <a:r>
              <a:rPr kumimoji="1" lang="ja-JP" altLang="en-US" sz="1400" dirty="0" smtClean="0"/>
              <a:t>アレルギーに関する研修会や講習会などのお知らせ・など新着情報を掲載</a:t>
            </a:r>
            <a:endParaRPr kumimoji="1" lang="ja-JP" altLang="en-US" sz="1400" dirty="0"/>
          </a:p>
        </p:txBody>
      </p:sp>
      <p:sp>
        <p:nvSpPr>
          <p:cNvPr id="11" name="ホームベース 10"/>
          <p:cNvSpPr/>
          <p:nvPr/>
        </p:nvSpPr>
        <p:spPr>
          <a:xfrm>
            <a:off x="30591" y="14375"/>
            <a:ext cx="8310282" cy="523374"/>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rPr>
              <a:t>「大阪府アレルギーポータルサイト」</a:t>
            </a:r>
            <a:r>
              <a:rPr lang="ja-JP" altLang="en-US" b="1" dirty="0" smtClean="0">
                <a:solidFill>
                  <a:schemeClr val="tx1"/>
                </a:solidFill>
              </a:rPr>
              <a:t>の主な掲載内容　１</a:t>
            </a:r>
            <a:r>
              <a:rPr lang="en-US" altLang="ja-JP" b="1" dirty="0" smtClean="0">
                <a:solidFill>
                  <a:schemeClr val="tx1"/>
                </a:solidFill>
              </a:rPr>
              <a:t>/</a:t>
            </a:r>
            <a:r>
              <a:rPr lang="ja-JP" altLang="en-US" b="1" dirty="0" smtClean="0">
                <a:solidFill>
                  <a:schemeClr val="tx1"/>
                </a:solidFill>
              </a:rPr>
              <a:t>２</a:t>
            </a:r>
            <a:endParaRPr lang="en-US" altLang="ja-JP" b="1" dirty="0">
              <a:solidFill>
                <a:schemeClr val="tx1"/>
              </a:solidFill>
            </a:endParaRPr>
          </a:p>
        </p:txBody>
      </p:sp>
      <p:pic>
        <p:nvPicPr>
          <p:cNvPr id="12" name="図 11"/>
          <p:cNvPicPr>
            <a:picLocks noChangeAspect="1"/>
          </p:cNvPicPr>
          <p:nvPr/>
        </p:nvPicPr>
        <p:blipFill>
          <a:blip r:embed="rId5"/>
          <a:stretch>
            <a:fillRect/>
          </a:stretch>
        </p:blipFill>
        <p:spPr>
          <a:xfrm>
            <a:off x="29834" y="1608341"/>
            <a:ext cx="5811514" cy="1932629"/>
          </a:xfrm>
          <a:prstGeom prst="rect">
            <a:avLst/>
          </a:prstGeom>
          <a:ln>
            <a:noFill/>
          </a:ln>
          <a:effectLst>
            <a:outerShdw blurRad="292100" dist="139700" dir="2700000" algn="tl" rotWithShape="0">
              <a:srgbClr val="333333">
                <a:alpha val="65000"/>
              </a:srgbClr>
            </a:outerShdw>
          </a:effectLst>
        </p:spPr>
      </p:pic>
      <p:pic>
        <p:nvPicPr>
          <p:cNvPr id="13" name="図 12"/>
          <p:cNvPicPr>
            <a:picLocks noChangeAspect="1"/>
          </p:cNvPicPr>
          <p:nvPr/>
        </p:nvPicPr>
        <p:blipFill>
          <a:blip r:embed="rId6"/>
          <a:stretch>
            <a:fillRect/>
          </a:stretch>
        </p:blipFill>
        <p:spPr>
          <a:xfrm>
            <a:off x="107638" y="3832668"/>
            <a:ext cx="896778" cy="771229"/>
          </a:xfrm>
          <a:prstGeom prst="rect">
            <a:avLst/>
          </a:prstGeom>
        </p:spPr>
      </p:pic>
      <p:pic>
        <p:nvPicPr>
          <p:cNvPr id="14" name="図 13"/>
          <p:cNvPicPr>
            <a:picLocks noChangeAspect="1"/>
          </p:cNvPicPr>
          <p:nvPr/>
        </p:nvPicPr>
        <p:blipFill>
          <a:blip r:embed="rId7"/>
          <a:stretch>
            <a:fillRect/>
          </a:stretch>
        </p:blipFill>
        <p:spPr>
          <a:xfrm>
            <a:off x="-243220" y="4447827"/>
            <a:ext cx="6370432" cy="2312814"/>
          </a:xfrm>
          <a:prstGeom prst="rect">
            <a:avLst/>
          </a:prstGeom>
        </p:spPr>
      </p:pic>
      <p:sp>
        <p:nvSpPr>
          <p:cNvPr id="15" name="正方形/長方形 14"/>
          <p:cNvSpPr/>
          <p:nvPr/>
        </p:nvSpPr>
        <p:spPr>
          <a:xfrm>
            <a:off x="30591" y="3723280"/>
            <a:ext cx="5884437" cy="3037361"/>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1122039" y="4033616"/>
            <a:ext cx="4314001" cy="307777"/>
          </a:xfrm>
          <a:prstGeom prst="rect">
            <a:avLst/>
          </a:prstGeom>
        </p:spPr>
        <p:txBody>
          <a:bodyPr wrap="none">
            <a:spAutoFit/>
          </a:bodyPr>
          <a:lstStyle/>
          <a:p>
            <a:r>
              <a:rPr lang="ja-JP" altLang="en-US" sz="1400" dirty="0"/>
              <a:t>府内で実施される研修会や講習会の開催状況を掲載</a:t>
            </a:r>
          </a:p>
        </p:txBody>
      </p:sp>
      <p:pic>
        <p:nvPicPr>
          <p:cNvPr id="17" name="図 16"/>
          <p:cNvPicPr>
            <a:picLocks noChangeAspect="1"/>
          </p:cNvPicPr>
          <p:nvPr/>
        </p:nvPicPr>
        <p:blipFill>
          <a:blip r:embed="rId8"/>
          <a:stretch>
            <a:fillRect/>
          </a:stretch>
        </p:blipFill>
        <p:spPr>
          <a:xfrm>
            <a:off x="6128707" y="3753020"/>
            <a:ext cx="933863" cy="804417"/>
          </a:xfrm>
          <a:prstGeom prst="rect">
            <a:avLst/>
          </a:prstGeom>
        </p:spPr>
      </p:pic>
      <p:sp>
        <p:nvSpPr>
          <p:cNvPr id="18" name="正方形/長方形 17"/>
          <p:cNvSpPr/>
          <p:nvPr/>
        </p:nvSpPr>
        <p:spPr>
          <a:xfrm>
            <a:off x="7000600" y="3924607"/>
            <a:ext cx="4858114" cy="523220"/>
          </a:xfrm>
          <a:prstGeom prst="rect">
            <a:avLst/>
          </a:prstGeom>
        </p:spPr>
        <p:txBody>
          <a:bodyPr wrap="square">
            <a:spAutoFit/>
          </a:bodyPr>
          <a:lstStyle/>
          <a:p>
            <a:pPr lvl="0"/>
            <a:r>
              <a:rPr lang="ja-JP" altLang="en-US" sz="1400" dirty="0">
                <a:solidFill>
                  <a:prstClr val="black"/>
                </a:solidFill>
              </a:rPr>
              <a:t>啓発事業の実施の様子や拠点病院の取組み、アレルギー疾患対策連絡会議の開催状況など府の取り組みを掲載</a:t>
            </a:r>
          </a:p>
        </p:txBody>
      </p:sp>
      <p:sp>
        <p:nvSpPr>
          <p:cNvPr id="21" name="正方形/長方形 20"/>
          <p:cNvSpPr/>
          <p:nvPr/>
        </p:nvSpPr>
        <p:spPr>
          <a:xfrm>
            <a:off x="6032651" y="3710458"/>
            <a:ext cx="5975677" cy="3050183"/>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図 21"/>
          <p:cNvPicPr>
            <a:picLocks noChangeAspect="1"/>
          </p:cNvPicPr>
          <p:nvPr/>
        </p:nvPicPr>
        <p:blipFill>
          <a:blip r:embed="rId9"/>
          <a:stretch>
            <a:fillRect/>
          </a:stretch>
        </p:blipFill>
        <p:spPr>
          <a:xfrm>
            <a:off x="6206246" y="4495732"/>
            <a:ext cx="5652468" cy="20264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939492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6025020" y="441763"/>
            <a:ext cx="5983308" cy="3215478"/>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 name="正方形/長方形 6"/>
          <p:cNvSpPr/>
          <p:nvPr/>
        </p:nvSpPr>
        <p:spPr>
          <a:xfrm>
            <a:off x="23693" y="261818"/>
            <a:ext cx="5891335" cy="3420834"/>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 name="ホームベース 10"/>
          <p:cNvSpPr/>
          <p:nvPr/>
        </p:nvSpPr>
        <p:spPr>
          <a:xfrm>
            <a:off x="-21995" y="14375"/>
            <a:ext cx="8310282" cy="523374"/>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prstClr val="black"/>
                </a:solidFill>
              </a:rPr>
              <a:t>「大阪府アレルギーポータルサイト」</a:t>
            </a:r>
            <a:r>
              <a:rPr lang="ja-JP" altLang="en-US" b="1" dirty="0" smtClean="0">
                <a:solidFill>
                  <a:prstClr val="black"/>
                </a:solidFill>
              </a:rPr>
              <a:t>の主な掲載内容　２</a:t>
            </a:r>
            <a:r>
              <a:rPr lang="en-US" altLang="ja-JP" b="1" dirty="0" smtClean="0">
                <a:solidFill>
                  <a:prstClr val="black"/>
                </a:solidFill>
              </a:rPr>
              <a:t>/</a:t>
            </a:r>
            <a:r>
              <a:rPr lang="ja-JP" altLang="en-US" b="1" dirty="0" smtClean="0">
                <a:solidFill>
                  <a:prstClr val="black"/>
                </a:solidFill>
              </a:rPr>
              <a:t>２</a:t>
            </a:r>
            <a:endParaRPr lang="en-US" altLang="ja-JP" b="1" dirty="0">
              <a:solidFill>
                <a:prstClr val="black"/>
              </a:solidFill>
            </a:endParaRPr>
          </a:p>
        </p:txBody>
      </p:sp>
      <p:sp>
        <p:nvSpPr>
          <p:cNvPr id="15" name="正方形/長方形 14"/>
          <p:cNvSpPr/>
          <p:nvPr/>
        </p:nvSpPr>
        <p:spPr>
          <a:xfrm>
            <a:off x="30591" y="3723280"/>
            <a:ext cx="5884437" cy="3037361"/>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1" name="正方形/長方形 20"/>
          <p:cNvSpPr/>
          <p:nvPr/>
        </p:nvSpPr>
        <p:spPr>
          <a:xfrm>
            <a:off x="6032651" y="3710458"/>
            <a:ext cx="5975677" cy="3050183"/>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19" name="図 18"/>
          <p:cNvPicPr>
            <a:picLocks noChangeAspect="1"/>
          </p:cNvPicPr>
          <p:nvPr/>
        </p:nvPicPr>
        <p:blipFill>
          <a:blip r:embed="rId2"/>
          <a:stretch>
            <a:fillRect/>
          </a:stretch>
        </p:blipFill>
        <p:spPr>
          <a:xfrm>
            <a:off x="162293" y="545308"/>
            <a:ext cx="788692" cy="689068"/>
          </a:xfrm>
          <a:prstGeom prst="rect">
            <a:avLst/>
          </a:prstGeom>
        </p:spPr>
      </p:pic>
      <p:pic>
        <p:nvPicPr>
          <p:cNvPr id="20" name="図 19"/>
          <p:cNvPicPr>
            <a:picLocks noChangeAspect="1"/>
          </p:cNvPicPr>
          <p:nvPr/>
        </p:nvPicPr>
        <p:blipFill>
          <a:blip r:embed="rId3"/>
          <a:stretch>
            <a:fillRect/>
          </a:stretch>
        </p:blipFill>
        <p:spPr>
          <a:xfrm>
            <a:off x="6070399" y="590966"/>
            <a:ext cx="818515" cy="751698"/>
          </a:xfrm>
          <a:prstGeom prst="rect">
            <a:avLst/>
          </a:prstGeom>
        </p:spPr>
      </p:pic>
      <p:pic>
        <p:nvPicPr>
          <p:cNvPr id="23" name="図 22"/>
          <p:cNvPicPr>
            <a:picLocks noChangeAspect="1"/>
          </p:cNvPicPr>
          <p:nvPr/>
        </p:nvPicPr>
        <p:blipFill>
          <a:blip r:embed="rId4"/>
          <a:stretch>
            <a:fillRect/>
          </a:stretch>
        </p:blipFill>
        <p:spPr>
          <a:xfrm>
            <a:off x="108120" y="3825867"/>
            <a:ext cx="775550" cy="714120"/>
          </a:xfrm>
          <a:prstGeom prst="rect">
            <a:avLst/>
          </a:prstGeom>
        </p:spPr>
      </p:pic>
      <p:pic>
        <p:nvPicPr>
          <p:cNvPr id="25" name="図 24"/>
          <p:cNvPicPr>
            <a:picLocks noChangeAspect="1"/>
          </p:cNvPicPr>
          <p:nvPr/>
        </p:nvPicPr>
        <p:blipFill>
          <a:blip r:embed="rId5"/>
          <a:stretch>
            <a:fillRect/>
          </a:stretch>
        </p:blipFill>
        <p:spPr>
          <a:xfrm>
            <a:off x="6070399" y="3750081"/>
            <a:ext cx="843464" cy="739036"/>
          </a:xfrm>
          <a:prstGeom prst="rect">
            <a:avLst/>
          </a:prstGeom>
        </p:spPr>
      </p:pic>
      <p:pic>
        <p:nvPicPr>
          <p:cNvPr id="26" name="図 25"/>
          <p:cNvPicPr>
            <a:picLocks noChangeAspect="1"/>
          </p:cNvPicPr>
          <p:nvPr/>
        </p:nvPicPr>
        <p:blipFill>
          <a:blip r:embed="rId6"/>
          <a:stretch>
            <a:fillRect/>
          </a:stretch>
        </p:blipFill>
        <p:spPr>
          <a:xfrm>
            <a:off x="329064" y="1358097"/>
            <a:ext cx="5432909" cy="2174244"/>
          </a:xfrm>
          <a:prstGeom prst="rect">
            <a:avLst/>
          </a:prstGeom>
          <a:ln>
            <a:noFill/>
          </a:ln>
          <a:effectLst>
            <a:outerShdw blurRad="292100" dist="139700" dir="2700000" algn="tl" rotWithShape="0">
              <a:srgbClr val="333333">
                <a:alpha val="65000"/>
              </a:srgbClr>
            </a:outerShdw>
          </a:effectLst>
        </p:spPr>
      </p:pic>
      <p:sp>
        <p:nvSpPr>
          <p:cNvPr id="27" name="テキスト ボックス 26"/>
          <p:cNvSpPr txBox="1"/>
          <p:nvPr/>
        </p:nvSpPr>
        <p:spPr>
          <a:xfrm>
            <a:off x="996364" y="661470"/>
            <a:ext cx="4964043" cy="523220"/>
          </a:xfrm>
          <a:prstGeom prst="rect">
            <a:avLst/>
          </a:prstGeom>
          <a:noFill/>
        </p:spPr>
        <p:txBody>
          <a:bodyPr wrap="square" rtlCol="0">
            <a:spAutoFit/>
          </a:bodyPr>
          <a:lstStyle/>
          <a:p>
            <a:r>
              <a:rPr kumimoji="1" lang="ja-JP" altLang="en-US" sz="1400" dirty="0" smtClean="0"/>
              <a:t>国アレルギーポータルサイトへのリンクを掲載や</a:t>
            </a:r>
            <a:endParaRPr kumimoji="1" lang="en-US" altLang="ja-JP" sz="1400" dirty="0" smtClean="0"/>
          </a:p>
          <a:p>
            <a:r>
              <a:rPr kumimoji="1" lang="ja-JP" altLang="en-US" sz="1400" dirty="0" smtClean="0"/>
              <a:t>大阪府医療機関情報システムによる医療機関情報</a:t>
            </a:r>
            <a:endParaRPr kumimoji="1" lang="ja-JP" altLang="en-US" sz="1400" dirty="0"/>
          </a:p>
        </p:txBody>
      </p:sp>
      <p:sp>
        <p:nvSpPr>
          <p:cNvPr id="28" name="テキスト ボックス 27"/>
          <p:cNvSpPr txBox="1"/>
          <p:nvPr/>
        </p:nvSpPr>
        <p:spPr>
          <a:xfrm>
            <a:off x="6913863" y="661470"/>
            <a:ext cx="5119414" cy="523220"/>
          </a:xfrm>
          <a:prstGeom prst="rect">
            <a:avLst/>
          </a:prstGeom>
          <a:noFill/>
        </p:spPr>
        <p:txBody>
          <a:bodyPr wrap="square" rtlCol="0">
            <a:spAutoFit/>
          </a:bodyPr>
          <a:lstStyle/>
          <a:p>
            <a:r>
              <a:rPr kumimoji="1" lang="ja-JP" altLang="en-US" sz="1400" dirty="0" smtClean="0"/>
              <a:t>府内の花粉飛散状況などを掲載した大阪府花粉症総合ページにリンク</a:t>
            </a:r>
            <a:endParaRPr kumimoji="1" lang="ja-JP" altLang="en-US" sz="1400" dirty="0"/>
          </a:p>
        </p:txBody>
      </p:sp>
      <p:pic>
        <p:nvPicPr>
          <p:cNvPr id="30" name="図 29"/>
          <p:cNvPicPr>
            <a:picLocks noChangeAspect="1"/>
          </p:cNvPicPr>
          <p:nvPr/>
        </p:nvPicPr>
        <p:blipFill>
          <a:blip r:embed="rId7"/>
          <a:stretch>
            <a:fillRect/>
          </a:stretch>
        </p:blipFill>
        <p:spPr>
          <a:xfrm>
            <a:off x="6220399" y="2358719"/>
            <a:ext cx="3468676" cy="1154430"/>
          </a:xfrm>
          <a:prstGeom prst="rect">
            <a:avLst/>
          </a:prstGeom>
          <a:ln>
            <a:noFill/>
          </a:ln>
          <a:effectLst>
            <a:outerShdw blurRad="292100" dist="139700" dir="2700000" algn="tl" rotWithShape="0">
              <a:srgbClr val="333333">
                <a:alpha val="65000"/>
              </a:srgbClr>
            </a:outerShdw>
          </a:effectLst>
        </p:spPr>
      </p:pic>
      <p:pic>
        <p:nvPicPr>
          <p:cNvPr id="29" name="図 28"/>
          <p:cNvPicPr>
            <a:picLocks noChangeAspect="1"/>
          </p:cNvPicPr>
          <p:nvPr/>
        </p:nvPicPr>
        <p:blipFill>
          <a:blip r:embed="rId8"/>
          <a:stretch>
            <a:fillRect/>
          </a:stretch>
        </p:blipFill>
        <p:spPr>
          <a:xfrm>
            <a:off x="8605381" y="969659"/>
            <a:ext cx="3321979" cy="1609437"/>
          </a:xfrm>
          <a:prstGeom prst="rect">
            <a:avLst/>
          </a:prstGeom>
          <a:ln>
            <a:noFill/>
          </a:ln>
          <a:effectLst>
            <a:outerShdw blurRad="292100" dist="139700" dir="2700000" algn="tl" rotWithShape="0">
              <a:srgbClr val="333333">
                <a:alpha val="65000"/>
              </a:srgbClr>
            </a:outerShdw>
          </a:effectLst>
        </p:spPr>
      </p:pic>
      <p:pic>
        <p:nvPicPr>
          <p:cNvPr id="32" name="図 31"/>
          <p:cNvPicPr>
            <a:picLocks noChangeAspect="1"/>
          </p:cNvPicPr>
          <p:nvPr/>
        </p:nvPicPr>
        <p:blipFill>
          <a:blip r:embed="rId9"/>
          <a:stretch>
            <a:fillRect/>
          </a:stretch>
        </p:blipFill>
        <p:spPr>
          <a:xfrm>
            <a:off x="162293" y="4642574"/>
            <a:ext cx="5468455" cy="1908538"/>
          </a:xfrm>
          <a:prstGeom prst="rect">
            <a:avLst/>
          </a:prstGeom>
          <a:ln>
            <a:noFill/>
          </a:ln>
          <a:effectLst>
            <a:outerShdw blurRad="292100" dist="139700" dir="2700000" algn="tl" rotWithShape="0">
              <a:srgbClr val="333333">
                <a:alpha val="65000"/>
              </a:srgbClr>
            </a:outerShdw>
          </a:effectLst>
        </p:spPr>
      </p:pic>
      <p:sp>
        <p:nvSpPr>
          <p:cNvPr id="33" name="テキスト ボックス 32"/>
          <p:cNvSpPr txBox="1"/>
          <p:nvPr/>
        </p:nvSpPr>
        <p:spPr>
          <a:xfrm>
            <a:off x="1031041" y="4029038"/>
            <a:ext cx="4730932" cy="307777"/>
          </a:xfrm>
          <a:prstGeom prst="rect">
            <a:avLst/>
          </a:prstGeom>
          <a:noFill/>
        </p:spPr>
        <p:txBody>
          <a:bodyPr wrap="square" rtlCol="0">
            <a:spAutoFit/>
          </a:bodyPr>
          <a:lstStyle/>
          <a:p>
            <a:r>
              <a:rPr kumimoji="1" lang="ja-JP" altLang="en-US" sz="1400" dirty="0" smtClean="0"/>
              <a:t>アレルギーに</a:t>
            </a:r>
            <a:r>
              <a:rPr kumimoji="1" lang="ja-JP" altLang="en-US" sz="1400" dirty="0"/>
              <a:t>関</a:t>
            </a:r>
            <a:r>
              <a:rPr kumimoji="1" lang="ja-JP" altLang="en-US" sz="1400" dirty="0" smtClean="0"/>
              <a:t>する関係法規・国等通知文を掲載</a:t>
            </a:r>
            <a:endParaRPr kumimoji="1" lang="ja-JP" altLang="en-US" sz="1400" dirty="0"/>
          </a:p>
        </p:txBody>
      </p:sp>
      <p:sp>
        <p:nvSpPr>
          <p:cNvPr id="34" name="テキスト ボックス 33"/>
          <p:cNvSpPr txBox="1"/>
          <p:nvPr/>
        </p:nvSpPr>
        <p:spPr>
          <a:xfrm>
            <a:off x="7143742" y="4076806"/>
            <a:ext cx="4355152" cy="307777"/>
          </a:xfrm>
          <a:prstGeom prst="rect">
            <a:avLst/>
          </a:prstGeom>
          <a:noFill/>
        </p:spPr>
        <p:txBody>
          <a:bodyPr wrap="square" rtlCol="0">
            <a:spAutoFit/>
          </a:bodyPr>
          <a:lstStyle/>
          <a:p>
            <a:r>
              <a:rPr kumimoji="1" lang="ja-JP" altLang="en-US" sz="1400" dirty="0" smtClean="0"/>
              <a:t>アレルギーに関するリンク先を紹介しています。</a:t>
            </a:r>
            <a:endParaRPr kumimoji="1" lang="ja-JP" altLang="en-US" sz="1400" dirty="0"/>
          </a:p>
        </p:txBody>
      </p:sp>
      <p:pic>
        <p:nvPicPr>
          <p:cNvPr id="36" name="図 35"/>
          <p:cNvPicPr>
            <a:picLocks noChangeAspect="1"/>
          </p:cNvPicPr>
          <p:nvPr/>
        </p:nvPicPr>
        <p:blipFill>
          <a:blip r:embed="rId10"/>
          <a:stretch>
            <a:fillRect/>
          </a:stretch>
        </p:blipFill>
        <p:spPr>
          <a:xfrm>
            <a:off x="6070399" y="4553560"/>
            <a:ext cx="5811012" cy="1913534"/>
          </a:xfrm>
          <a:prstGeom prst="rect">
            <a:avLst/>
          </a:prstGeom>
          <a:ln>
            <a:noFill/>
          </a:ln>
          <a:effectLst>
            <a:outerShdw blurRad="292100" dist="139700" dir="2700000" algn="tl" rotWithShape="0">
              <a:srgbClr val="333333">
                <a:alpha val="65000"/>
              </a:srgbClr>
            </a:outerShdw>
          </a:effectLst>
        </p:spPr>
      </p:pic>
      <p:sp>
        <p:nvSpPr>
          <p:cNvPr id="31" name="右矢印 30"/>
          <p:cNvSpPr/>
          <p:nvPr/>
        </p:nvSpPr>
        <p:spPr>
          <a:xfrm rot="19224200">
            <a:off x="6500571" y="2076395"/>
            <a:ext cx="2493151" cy="2314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454527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101600" y="-5584"/>
            <a:ext cx="11986016" cy="644137"/>
          </a:xfrm>
          <a:prstGeom prst="roundRect">
            <a:avLst>
              <a:gd name="adj" fmla="val 16667"/>
            </a:avLst>
          </a:prstGeom>
          <a:solidFill>
            <a:srgbClr val="FFCCFF"/>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defRPr/>
            </a:pPr>
            <a:r>
              <a:rPr lang="ja-JP" altLang="en-US" b="1" dirty="0">
                <a:solidFill>
                  <a:srgbClr val="FF0000"/>
                </a:solidFill>
                <a:latin typeface="ＭＳ Ｐゴシック" charset="-128"/>
              </a:rPr>
              <a:t>　正しい知識の普及と情報</a:t>
            </a:r>
            <a:r>
              <a:rPr lang="ja-JP" altLang="en-US" b="1" dirty="0" smtClean="0">
                <a:solidFill>
                  <a:srgbClr val="FF0000"/>
                </a:solidFill>
                <a:latin typeface="ＭＳ Ｐゴシック" charset="-128"/>
              </a:rPr>
              <a:t>発信（公開講座等の開催）</a:t>
            </a:r>
            <a:r>
              <a:rPr lang="ja-JP" altLang="en-US" b="1" dirty="0">
                <a:solidFill>
                  <a:srgbClr val="FF0000"/>
                </a:solidFill>
                <a:latin typeface="ＭＳ Ｐゴシック" charset="-128"/>
              </a:rPr>
              <a:t>　</a:t>
            </a:r>
            <a:r>
              <a:rPr lang="ja-JP" altLang="en-US" b="1" dirty="0">
                <a:latin typeface="ＭＳ Ｐゴシック" charset="-128"/>
              </a:rPr>
              <a:t>　</a:t>
            </a:r>
            <a:r>
              <a:rPr lang="ja-JP" altLang="en-US" sz="2400" b="1" dirty="0">
                <a:latin typeface="ＭＳ Ｐゴシック" charset="-128"/>
              </a:rPr>
              <a:t>　</a:t>
            </a:r>
            <a:r>
              <a:rPr lang="ja-JP" altLang="en-US" sz="2800" b="1" dirty="0">
                <a:latin typeface="ＭＳ Ｐゴシック" charset="-128"/>
              </a:rPr>
              <a:t>　　　　　　　　　</a:t>
            </a:r>
          </a:p>
        </p:txBody>
      </p:sp>
      <p:sp>
        <p:nvSpPr>
          <p:cNvPr id="3" name="ホームベース 2"/>
          <p:cNvSpPr/>
          <p:nvPr/>
        </p:nvSpPr>
        <p:spPr>
          <a:xfrm>
            <a:off x="101600" y="638553"/>
            <a:ext cx="8078754" cy="509451"/>
          </a:xfrm>
          <a:prstGeom prst="homePlate">
            <a:avLst>
              <a:gd name="adj" fmla="val 0"/>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ja-JP" altLang="en-US" sz="2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大阪府アレルギー疾患医療拠点病院への委託事業</a:t>
            </a:r>
            <a:endParaRPr lang="ja-JP" altLang="en-US"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01600" y="1443985"/>
            <a:ext cx="6477517" cy="5232202"/>
          </a:xfrm>
          <a:prstGeom prst="rect">
            <a:avLst/>
          </a:prstGeom>
          <a:ln>
            <a:solidFill>
              <a:schemeClr val="tx1"/>
            </a:solidFill>
            <a:prstDash val="sysDash"/>
          </a:ln>
        </p:spPr>
        <p:txBody>
          <a:bodyPr wrap="square">
            <a:spAutoFit/>
          </a:bodyPr>
          <a:lstStyle/>
          <a:p>
            <a:pPr algn="just">
              <a:spcAft>
                <a:spcPts val="0"/>
              </a:spcAft>
            </a:pPr>
            <a:endParaRPr lang="en-US" altLang="ja-JP" sz="2000" b="1" kern="100" dirty="0" smtClean="0">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altLang="en-US" sz="2000" b="1" kern="100" dirty="0" smtClean="0">
                <a:latin typeface="游明朝" panose="02020400000000000000" pitchFamily="18" charset="-128"/>
                <a:ea typeface="游明朝" panose="02020400000000000000" pitchFamily="18" charset="-128"/>
                <a:cs typeface="Times New Roman" panose="02020603050405020304" pitchFamily="18" charset="0"/>
              </a:rPr>
              <a:t>◆事業の期間</a:t>
            </a:r>
            <a:endParaRPr lang="en-US" altLang="ja-JP" sz="2000" b="1" kern="100" dirty="0" smtClean="0">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altLang="en-US" sz="2000" b="1" kern="100" dirty="0">
                <a:latin typeface="游明朝" panose="02020400000000000000" pitchFamily="18" charset="-128"/>
                <a:ea typeface="游明朝" panose="02020400000000000000" pitchFamily="18" charset="-128"/>
                <a:cs typeface="Times New Roman" panose="02020603050405020304" pitchFamily="18" charset="0"/>
              </a:rPr>
              <a:t>　</a:t>
            </a:r>
            <a:r>
              <a:rPr lang="ja-JP" altLang="en-US" sz="2000" b="1" kern="100" dirty="0" smtClean="0">
                <a:latin typeface="游明朝" panose="02020400000000000000" pitchFamily="18" charset="-128"/>
                <a:ea typeface="游明朝" panose="02020400000000000000" pitchFamily="18" charset="-128"/>
                <a:cs typeface="Times New Roman" panose="02020603050405020304" pitchFamily="18" charset="0"/>
              </a:rPr>
              <a:t>令和元年</a:t>
            </a:r>
            <a:r>
              <a:rPr lang="en-US" altLang="ja-JP" sz="2000" b="1" kern="100" dirty="0" smtClean="0">
                <a:latin typeface="游明朝" panose="02020400000000000000" pitchFamily="18" charset="-128"/>
                <a:ea typeface="游明朝" panose="02020400000000000000" pitchFamily="18" charset="-128"/>
                <a:cs typeface="Times New Roman" panose="02020603050405020304" pitchFamily="18" charset="0"/>
              </a:rPr>
              <a:t>8</a:t>
            </a:r>
            <a:r>
              <a:rPr lang="ja-JP" altLang="en-US" sz="2000" b="1" kern="100" dirty="0" smtClean="0">
                <a:latin typeface="游明朝" panose="02020400000000000000" pitchFamily="18" charset="-128"/>
                <a:ea typeface="游明朝" panose="02020400000000000000" pitchFamily="18" charset="-128"/>
                <a:cs typeface="Times New Roman" panose="02020603050405020304" pitchFamily="18" charset="0"/>
              </a:rPr>
              <a:t>月（</a:t>
            </a:r>
            <a:r>
              <a:rPr lang="en-US" altLang="ja-JP" sz="2000" b="1" kern="100" dirty="0" smtClean="0">
                <a:latin typeface="游明朝" panose="02020400000000000000" pitchFamily="18" charset="-128"/>
                <a:ea typeface="游明朝" panose="02020400000000000000" pitchFamily="18" charset="-128"/>
                <a:cs typeface="Times New Roman" panose="02020603050405020304" pitchFamily="18" charset="0"/>
              </a:rPr>
              <a:t>9</a:t>
            </a:r>
            <a:r>
              <a:rPr lang="ja-JP" altLang="en-US" sz="2000" b="1" kern="100" dirty="0" smtClean="0">
                <a:latin typeface="游明朝" panose="02020400000000000000" pitchFamily="18" charset="-128"/>
                <a:ea typeface="游明朝" panose="02020400000000000000" pitchFamily="18" charset="-128"/>
                <a:cs typeface="Times New Roman" panose="02020603050405020304" pitchFamily="18" charset="0"/>
              </a:rPr>
              <a:t>月）～令和</a:t>
            </a:r>
            <a:r>
              <a:rPr lang="en-US" altLang="ja-JP" sz="2000" b="1" kern="100" dirty="0" smtClean="0">
                <a:latin typeface="游明朝" panose="02020400000000000000" pitchFamily="18" charset="-128"/>
                <a:ea typeface="游明朝" panose="02020400000000000000" pitchFamily="18" charset="-128"/>
                <a:cs typeface="Times New Roman" panose="02020603050405020304" pitchFamily="18" charset="0"/>
              </a:rPr>
              <a:t>2</a:t>
            </a:r>
            <a:r>
              <a:rPr lang="ja-JP" altLang="en-US" sz="2000" b="1" kern="100" dirty="0" smtClean="0">
                <a:latin typeface="游明朝" panose="02020400000000000000" pitchFamily="18" charset="-128"/>
                <a:ea typeface="游明朝" panose="02020400000000000000" pitchFamily="18" charset="-128"/>
                <a:cs typeface="Times New Roman" panose="02020603050405020304" pitchFamily="18" charset="0"/>
              </a:rPr>
              <a:t>年</a:t>
            </a:r>
            <a:r>
              <a:rPr lang="en-US" altLang="ja-JP" sz="2000" b="1" kern="100" dirty="0" smtClean="0">
                <a:latin typeface="游明朝" panose="02020400000000000000" pitchFamily="18" charset="-128"/>
                <a:ea typeface="游明朝" panose="02020400000000000000" pitchFamily="18" charset="-128"/>
                <a:cs typeface="Times New Roman" panose="02020603050405020304" pitchFamily="18" charset="0"/>
              </a:rPr>
              <a:t>3</a:t>
            </a:r>
            <a:r>
              <a:rPr lang="ja-JP" altLang="en-US" sz="2000" b="1" kern="100" dirty="0" smtClean="0">
                <a:latin typeface="游明朝" panose="02020400000000000000" pitchFamily="18" charset="-128"/>
                <a:ea typeface="游明朝" panose="02020400000000000000" pitchFamily="18" charset="-128"/>
                <a:cs typeface="Times New Roman" panose="02020603050405020304" pitchFamily="18" charset="0"/>
              </a:rPr>
              <a:t>月</a:t>
            </a:r>
            <a:r>
              <a:rPr lang="en-US" altLang="ja-JP" sz="2000" b="1" kern="100" dirty="0" smtClean="0">
                <a:latin typeface="游明朝" panose="02020400000000000000" pitchFamily="18" charset="-128"/>
                <a:ea typeface="游明朝" panose="02020400000000000000" pitchFamily="18" charset="-128"/>
                <a:cs typeface="Times New Roman" panose="02020603050405020304" pitchFamily="18" charset="0"/>
              </a:rPr>
              <a:t>31</a:t>
            </a:r>
            <a:r>
              <a:rPr lang="ja-JP" altLang="en-US" sz="2000" b="1" kern="100" dirty="0" smtClean="0">
                <a:latin typeface="游明朝" panose="02020400000000000000" pitchFamily="18" charset="-128"/>
                <a:ea typeface="游明朝" panose="02020400000000000000" pitchFamily="18" charset="-128"/>
                <a:cs typeface="Times New Roman" panose="02020603050405020304" pitchFamily="18" charset="0"/>
              </a:rPr>
              <a:t>日</a:t>
            </a:r>
            <a:endParaRPr lang="en-US" altLang="ja-JP" sz="2000" b="1" kern="100" dirty="0" smtClean="0">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altLang="en-US" sz="2000" b="1" kern="100" dirty="0">
                <a:latin typeface="游明朝" panose="02020400000000000000" pitchFamily="18" charset="-128"/>
                <a:ea typeface="游明朝" panose="02020400000000000000" pitchFamily="18" charset="-128"/>
                <a:cs typeface="Times New Roman" panose="02020603050405020304" pitchFamily="18" charset="0"/>
              </a:rPr>
              <a:t>　</a:t>
            </a:r>
            <a:endParaRPr lang="en-US" altLang="ja-JP" sz="2000" b="1" kern="100" dirty="0" smtClean="0">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altLang="en-US" sz="2000" b="1" kern="100" dirty="0" smtClean="0">
                <a:latin typeface="游明朝" panose="02020400000000000000" pitchFamily="18" charset="-128"/>
                <a:ea typeface="游明朝" panose="02020400000000000000" pitchFamily="18" charset="-128"/>
                <a:cs typeface="Times New Roman" panose="02020603050405020304" pitchFamily="18" charset="0"/>
              </a:rPr>
              <a:t>◆</a:t>
            </a:r>
            <a:r>
              <a:rPr lang="ja-JP" altLang="ja-JP" sz="2000" b="1" kern="100" dirty="0" smtClean="0">
                <a:latin typeface="游明朝" panose="02020400000000000000" pitchFamily="18" charset="-128"/>
                <a:ea typeface="游明朝" panose="02020400000000000000" pitchFamily="18" charset="-128"/>
                <a:cs typeface="Times New Roman" panose="02020603050405020304" pitchFamily="18" charset="0"/>
              </a:rPr>
              <a:t>事業内容</a:t>
            </a:r>
            <a:endParaRPr lang="en-US" altLang="ja-JP" sz="2000" b="1" kern="100" dirty="0" smtClean="0">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altLang="en-US" kern="100" dirty="0" smtClean="0">
                <a:latin typeface="游明朝" panose="02020400000000000000" pitchFamily="18" charset="-128"/>
                <a:ea typeface="游明朝" panose="02020400000000000000" pitchFamily="18" charset="-128"/>
                <a:cs typeface="Times New Roman" panose="02020603050405020304" pitchFamily="18" charset="0"/>
              </a:rPr>
              <a:t>多くの府民に参加していただくため、概ね</a:t>
            </a:r>
            <a:r>
              <a:rPr lang="en-US" altLang="ja-JP" kern="100" dirty="0" smtClean="0">
                <a:latin typeface="游明朝" panose="02020400000000000000" pitchFamily="18" charset="-128"/>
                <a:ea typeface="游明朝" panose="02020400000000000000" pitchFamily="18" charset="-128"/>
                <a:cs typeface="Times New Roman" panose="02020603050405020304" pitchFamily="18" charset="0"/>
              </a:rPr>
              <a:t>2</a:t>
            </a:r>
            <a:r>
              <a:rPr lang="ja-JP" altLang="en-US" kern="100" dirty="0" smtClean="0">
                <a:latin typeface="游明朝" panose="02020400000000000000" pitchFamily="18" charset="-128"/>
                <a:ea typeface="游明朝" panose="02020400000000000000" pitchFamily="18" charset="-128"/>
                <a:cs typeface="Times New Roman" panose="02020603050405020304" pitchFamily="18" charset="0"/>
              </a:rPr>
              <a:t>次医療圏域単位で実施できるよう企画</a:t>
            </a:r>
            <a:endParaRPr lang="en-US" altLang="ja-JP" kern="100" dirty="0" smtClean="0">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endParaRPr lang="ja-JP" altLang="ja-JP" kern="100" dirty="0" smtClean="0">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altLang="en-US" kern="100" dirty="0" smtClean="0">
                <a:latin typeface="游明朝" panose="02020400000000000000" pitchFamily="18" charset="-128"/>
                <a:ea typeface="游明朝" panose="02020400000000000000" pitchFamily="18" charset="-128"/>
                <a:cs typeface="Times New Roman" panose="02020603050405020304" pitchFamily="18" charset="0"/>
              </a:rPr>
              <a:t>・</a:t>
            </a:r>
            <a:r>
              <a:rPr lang="ja-JP" altLang="en-US" kern="100" dirty="0">
                <a:latin typeface="游明朝" panose="02020400000000000000" pitchFamily="18" charset="-128"/>
                <a:ea typeface="游明朝" panose="02020400000000000000" pitchFamily="18" charset="-128"/>
                <a:cs typeface="Times New Roman" panose="02020603050405020304" pitchFamily="18" charset="0"/>
              </a:rPr>
              <a:t>アレルギー</a:t>
            </a:r>
            <a:r>
              <a:rPr lang="ja-JP" altLang="ja-JP" kern="100" dirty="0" smtClean="0">
                <a:latin typeface="游明朝" panose="02020400000000000000" pitchFamily="18" charset="-128"/>
                <a:ea typeface="游明朝" panose="02020400000000000000" pitchFamily="18" charset="-128"/>
                <a:cs typeface="Times New Roman" panose="02020603050405020304" pitchFamily="18" charset="0"/>
              </a:rPr>
              <a:t>府民向け講演会の企画及び運営</a:t>
            </a:r>
          </a:p>
          <a:p>
            <a:pPr marL="133350" indent="-133350" algn="just">
              <a:spcAft>
                <a:spcPts val="0"/>
              </a:spcAft>
            </a:pPr>
            <a:r>
              <a:rPr lang="ja-JP" altLang="en-US" kern="100" dirty="0">
                <a:latin typeface="游明朝" panose="02020400000000000000" pitchFamily="18" charset="-128"/>
                <a:ea typeface="游明朝" panose="02020400000000000000" pitchFamily="18" charset="-128"/>
                <a:cs typeface="Times New Roman" panose="02020603050405020304" pitchFamily="18" charset="0"/>
              </a:rPr>
              <a:t>　</a:t>
            </a:r>
            <a:r>
              <a:rPr lang="ja-JP" altLang="ja-JP" kern="100" dirty="0" smtClean="0">
                <a:latin typeface="游明朝" panose="02020400000000000000" pitchFamily="18" charset="-128"/>
                <a:ea typeface="游明朝" panose="02020400000000000000" pitchFamily="18" charset="-128"/>
                <a:cs typeface="Times New Roman" panose="02020603050405020304" pitchFamily="18" charset="0"/>
              </a:rPr>
              <a:t>府民</a:t>
            </a:r>
            <a:r>
              <a:rPr lang="ja-JP" altLang="ja-JP" kern="100" dirty="0">
                <a:latin typeface="游明朝" panose="02020400000000000000" pitchFamily="18" charset="-128"/>
                <a:ea typeface="游明朝" panose="02020400000000000000" pitchFamily="18" charset="-128"/>
                <a:cs typeface="Times New Roman" panose="02020603050405020304" pitchFamily="18" charset="0"/>
              </a:rPr>
              <a:t>のアレルギー疾患への理解を深めるため、専門医等に</a:t>
            </a:r>
            <a:r>
              <a:rPr lang="ja-JP" altLang="ja-JP" kern="100" dirty="0" smtClean="0">
                <a:latin typeface="游明朝" panose="02020400000000000000" pitchFamily="18" charset="-128"/>
                <a:ea typeface="游明朝" panose="02020400000000000000" pitchFamily="18" charset="-128"/>
                <a:cs typeface="Times New Roman" panose="02020603050405020304" pitchFamily="18" charset="0"/>
              </a:rPr>
              <a:t>よる講演会</a:t>
            </a:r>
            <a:r>
              <a:rPr lang="ja-JP" altLang="en-US" kern="100" dirty="0" smtClean="0">
                <a:latin typeface="游明朝" panose="02020400000000000000" pitchFamily="18" charset="-128"/>
                <a:ea typeface="游明朝" panose="02020400000000000000" pitchFamily="18" charset="-128"/>
                <a:cs typeface="Times New Roman" panose="02020603050405020304" pitchFamily="18" charset="0"/>
              </a:rPr>
              <a:t>の企画・</a:t>
            </a:r>
            <a:r>
              <a:rPr lang="ja-JP" altLang="ja-JP" kern="100" dirty="0" smtClean="0">
                <a:latin typeface="游明朝" panose="02020400000000000000" pitchFamily="18" charset="-128"/>
                <a:ea typeface="游明朝" panose="02020400000000000000" pitchFamily="18" charset="-128"/>
                <a:cs typeface="Times New Roman" panose="02020603050405020304" pitchFamily="18" charset="0"/>
              </a:rPr>
              <a:t>実施</a:t>
            </a:r>
            <a:r>
              <a:rPr lang="ja-JP" altLang="ja-JP" kern="100" dirty="0">
                <a:latin typeface="游明朝" panose="02020400000000000000" pitchFamily="18" charset="-128"/>
                <a:ea typeface="游明朝" panose="02020400000000000000" pitchFamily="18" charset="-128"/>
                <a:cs typeface="Times New Roman" panose="02020603050405020304" pitchFamily="18" charset="0"/>
              </a:rPr>
              <a:t>・</a:t>
            </a:r>
            <a:r>
              <a:rPr lang="ja-JP" altLang="ja-JP" kern="100" dirty="0" smtClean="0">
                <a:latin typeface="游明朝" panose="02020400000000000000" pitchFamily="18" charset="-128"/>
                <a:ea typeface="游明朝" panose="02020400000000000000" pitchFamily="18" charset="-128"/>
                <a:cs typeface="Times New Roman" panose="02020603050405020304" pitchFamily="18" charset="0"/>
              </a:rPr>
              <a:t>運営</a:t>
            </a:r>
            <a:endParaRPr lang="ja-JP" altLang="ja-JP" kern="100" dirty="0">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altLang="ja-JP" kern="100" dirty="0" smtClean="0">
                <a:latin typeface="游明朝" panose="02020400000000000000" pitchFamily="18" charset="-128"/>
                <a:ea typeface="游明朝" panose="02020400000000000000" pitchFamily="18" charset="-128"/>
                <a:cs typeface="Times New Roman" panose="02020603050405020304" pitchFamily="18" charset="0"/>
              </a:rPr>
              <a:t>（</a:t>
            </a:r>
            <a:r>
              <a:rPr lang="ja-JP" altLang="ja-JP" kern="100" dirty="0">
                <a:latin typeface="游明朝" panose="02020400000000000000" pitchFamily="18" charset="-128"/>
                <a:ea typeface="游明朝" panose="02020400000000000000" pitchFamily="18" charset="-128"/>
                <a:cs typeface="Times New Roman" panose="02020603050405020304" pitchFamily="18" charset="0"/>
              </a:rPr>
              <a:t>事業例）</a:t>
            </a:r>
          </a:p>
          <a:p>
            <a:pPr algn="just">
              <a:spcAft>
                <a:spcPts val="0"/>
              </a:spcAft>
            </a:pPr>
            <a:r>
              <a:rPr lang="ja-JP" altLang="ja-JP" kern="100" dirty="0" smtClean="0">
                <a:latin typeface="游明朝" panose="02020400000000000000" pitchFamily="18" charset="-128"/>
                <a:ea typeface="游明朝" panose="02020400000000000000" pitchFamily="18" charset="-128"/>
                <a:cs typeface="Times New Roman" panose="02020603050405020304" pitchFamily="18" charset="0"/>
              </a:rPr>
              <a:t>・</a:t>
            </a:r>
            <a:r>
              <a:rPr lang="ja-JP" altLang="ja-JP" kern="100" dirty="0">
                <a:latin typeface="游明朝" panose="02020400000000000000" pitchFamily="18" charset="-128"/>
                <a:ea typeface="游明朝" panose="02020400000000000000" pitchFamily="18" charset="-128"/>
                <a:cs typeface="Times New Roman" panose="02020603050405020304" pitchFamily="18" charset="0"/>
              </a:rPr>
              <a:t>医師等によるアレルギー疾患に関する最新の治療方法</a:t>
            </a:r>
            <a:r>
              <a:rPr lang="ja-JP" altLang="ja-JP" kern="100" dirty="0" smtClean="0">
                <a:latin typeface="游明朝" panose="02020400000000000000" pitchFamily="18" charset="-128"/>
                <a:ea typeface="游明朝" panose="02020400000000000000" pitchFamily="18" charset="-128"/>
                <a:cs typeface="Times New Roman" panose="02020603050405020304" pitchFamily="18" charset="0"/>
              </a:rPr>
              <a:t>等</a:t>
            </a:r>
            <a:endParaRPr lang="en-US" altLang="ja-JP" kern="100" dirty="0" smtClean="0">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altLang="en-US" kern="100" dirty="0">
                <a:latin typeface="游明朝" panose="02020400000000000000" pitchFamily="18" charset="-128"/>
                <a:ea typeface="游明朝" panose="02020400000000000000" pitchFamily="18" charset="-128"/>
                <a:cs typeface="Times New Roman" panose="02020603050405020304" pitchFamily="18" charset="0"/>
              </a:rPr>
              <a:t>　</a:t>
            </a:r>
            <a:r>
              <a:rPr lang="ja-JP" altLang="en-US" kern="100" dirty="0" smtClean="0">
                <a:latin typeface="游明朝" panose="02020400000000000000" pitchFamily="18" charset="-128"/>
                <a:ea typeface="游明朝" panose="02020400000000000000" pitchFamily="18" charset="-128"/>
                <a:cs typeface="Times New Roman" panose="02020603050405020304" pitchFamily="18" charset="0"/>
              </a:rPr>
              <a:t>　</a:t>
            </a:r>
            <a:r>
              <a:rPr lang="ja-JP" altLang="ja-JP" kern="100" dirty="0" smtClean="0">
                <a:latin typeface="游明朝" panose="02020400000000000000" pitchFamily="18" charset="-128"/>
                <a:ea typeface="游明朝" panose="02020400000000000000" pitchFamily="18" charset="-128"/>
                <a:cs typeface="Times New Roman" panose="02020603050405020304" pitchFamily="18" charset="0"/>
              </a:rPr>
              <a:t>に</a:t>
            </a:r>
            <a:r>
              <a:rPr lang="ja-JP" altLang="ja-JP" kern="100" dirty="0">
                <a:latin typeface="游明朝" panose="02020400000000000000" pitchFamily="18" charset="-128"/>
                <a:ea typeface="游明朝" panose="02020400000000000000" pitchFamily="18" charset="-128"/>
                <a:cs typeface="Times New Roman" panose="02020603050405020304" pitchFamily="18" charset="0"/>
              </a:rPr>
              <a:t>関する講演会（座学）</a:t>
            </a:r>
          </a:p>
          <a:p>
            <a:pPr algn="just">
              <a:spcAft>
                <a:spcPts val="0"/>
              </a:spcAft>
            </a:pPr>
            <a:r>
              <a:rPr lang="ja-JP" altLang="ja-JP" kern="100" dirty="0" smtClean="0">
                <a:latin typeface="游明朝" panose="02020400000000000000" pitchFamily="18" charset="-128"/>
                <a:ea typeface="游明朝" panose="02020400000000000000" pitchFamily="18" charset="-128"/>
                <a:cs typeface="Times New Roman" panose="02020603050405020304" pitchFamily="18" charset="0"/>
              </a:rPr>
              <a:t>・</a:t>
            </a:r>
            <a:r>
              <a:rPr lang="ja-JP" altLang="ja-JP" kern="100" dirty="0">
                <a:latin typeface="游明朝" panose="02020400000000000000" pitchFamily="18" charset="-128"/>
                <a:ea typeface="游明朝" panose="02020400000000000000" pitchFamily="18" charset="-128"/>
                <a:cs typeface="Times New Roman" panose="02020603050405020304" pitchFamily="18" charset="0"/>
              </a:rPr>
              <a:t>小児アレルギーエデュケーターによるスキンケア</a:t>
            </a:r>
            <a:r>
              <a:rPr lang="ja-JP" altLang="ja-JP" kern="100" dirty="0" smtClean="0">
                <a:latin typeface="游明朝" panose="02020400000000000000" pitchFamily="18" charset="-128"/>
                <a:ea typeface="游明朝" panose="02020400000000000000" pitchFamily="18" charset="-128"/>
                <a:cs typeface="Times New Roman" panose="02020603050405020304" pitchFamily="18" charset="0"/>
              </a:rPr>
              <a:t>講習</a:t>
            </a:r>
            <a:endParaRPr lang="en-US" altLang="ja-JP" kern="100" dirty="0" smtClean="0">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altLang="en-US" kern="100" dirty="0">
                <a:latin typeface="游明朝" panose="02020400000000000000" pitchFamily="18" charset="-128"/>
                <a:ea typeface="游明朝" panose="02020400000000000000" pitchFamily="18" charset="-128"/>
                <a:cs typeface="Times New Roman" panose="02020603050405020304" pitchFamily="18" charset="0"/>
              </a:rPr>
              <a:t>　</a:t>
            </a:r>
            <a:r>
              <a:rPr lang="ja-JP" altLang="ja-JP" kern="100" dirty="0" smtClean="0">
                <a:latin typeface="游明朝" panose="02020400000000000000" pitchFamily="18" charset="-128"/>
                <a:ea typeface="游明朝" panose="02020400000000000000" pitchFamily="18" charset="-128"/>
                <a:cs typeface="Times New Roman" panose="02020603050405020304" pitchFamily="18" charset="0"/>
              </a:rPr>
              <a:t>（</a:t>
            </a:r>
            <a:r>
              <a:rPr lang="ja-JP" altLang="ja-JP" kern="100" dirty="0">
                <a:latin typeface="游明朝" panose="02020400000000000000" pitchFamily="18" charset="-128"/>
                <a:ea typeface="游明朝" panose="02020400000000000000" pitchFamily="18" charset="-128"/>
                <a:cs typeface="Times New Roman" panose="02020603050405020304" pitchFamily="18" charset="0"/>
              </a:rPr>
              <a:t>参加・実演型）</a:t>
            </a:r>
          </a:p>
          <a:p>
            <a:pPr algn="just">
              <a:spcAft>
                <a:spcPts val="0"/>
              </a:spcAft>
            </a:pPr>
            <a:r>
              <a:rPr lang="ja-JP" altLang="ja-JP" kern="100" dirty="0" smtClean="0">
                <a:latin typeface="游明朝" panose="02020400000000000000" pitchFamily="18" charset="-128"/>
                <a:ea typeface="游明朝" panose="02020400000000000000" pitchFamily="18" charset="-128"/>
                <a:cs typeface="Times New Roman" panose="02020603050405020304" pitchFamily="18" charset="0"/>
              </a:rPr>
              <a:t>・</a:t>
            </a:r>
            <a:r>
              <a:rPr lang="ja-JP" altLang="ja-JP" kern="100" dirty="0">
                <a:latin typeface="游明朝" panose="02020400000000000000" pitchFamily="18" charset="-128"/>
                <a:ea typeface="游明朝" panose="02020400000000000000" pitchFamily="18" charset="-128"/>
                <a:cs typeface="Times New Roman" panose="02020603050405020304" pitchFamily="18" charset="0"/>
              </a:rPr>
              <a:t>小児科医によるエピペン講習（参加・実演型</a:t>
            </a:r>
            <a:r>
              <a:rPr lang="ja-JP" altLang="ja-JP" kern="100" dirty="0" smtClean="0">
                <a:latin typeface="游明朝" panose="02020400000000000000" pitchFamily="18" charset="-128"/>
                <a:ea typeface="游明朝" panose="02020400000000000000" pitchFamily="18" charset="-128"/>
                <a:cs typeface="Times New Roman" panose="02020603050405020304" pitchFamily="18" charset="0"/>
              </a:rPr>
              <a:t>）</a:t>
            </a:r>
            <a:r>
              <a:rPr lang="en-US" altLang="ja-JP" kern="100" dirty="0">
                <a:latin typeface="游明朝" panose="02020400000000000000" pitchFamily="18" charset="-128"/>
                <a:ea typeface="游明朝" panose="02020400000000000000" pitchFamily="18" charset="-128"/>
                <a:cs typeface="Times New Roman" panose="02020603050405020304" pitchFamily="18" charset="0"/>
              </a:rPr>
              <a:t> </a:t>
            </a:r>
            <a:endParaRPr lang="ja-JP" altLang="ja-JP" kern="100" dirty="0">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endParaRPr lang="ja-JP" altLang="ja-JP"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8" name="正方形/長方形 7"/>
          <p:cNvSpPr/>
          <p:nvPr/>
        </p:nvSpPr>
        <p:spPr>
          <a:xfrm>
            <a:off x="6764611" y="1502688"/>
            <a:ext cx="5323005" cy="5355312"/>
          </a:xfrm>
          <a:prstGeom prst="rect">
            <a:avLst/>
          </a:prstGeom>
          <a:ln>
            <a:solidFill>
              <a:schemeClr val="tx1"/>
            </a:solidFill>
            <a:prstDash val="sysDash"/>
          </a:ln>
        </p:spPr>
        <p:txBody>
          <a:bodyPr wrap="square">
            <a:spAutoFit/>
          </a:bodyPr>
          <a:lstStyle/>
          <a:p>
            <a:pPr algn="just">
              <a:spcAft>
                <a:spcPts val="0"/>
              </a:spcAft>
            </a:pPr>
            <a:r>
              <a:rPr lang="en-US" altLang="ja-JP" kern="100" dirty="0" smtClean="0">
                <a:latin typeface="游明朝" panose="02020400000000000000" pitchFamily="18" charset="-128"/>
                <a:ea typeface="游明朝" panose="02020400000000000000" pitchFamily="18" charset="-128"/>
                <a:cs typeface="Times New Roman" panose="02020603050405020304" pitchFamily="18" charset="0"/>
              </a:rPr>
              <a:t>【</a:t>
            </a:r>
            <a:r>
              <a:rPr lang="ja-JP" altLang="en-US" kern="100" dirty="0" smtClean="0">
                <a:latin typeface="游明朝" panose="02020400000000000000" pitchFamily="18" charset="-128"/>
                <a:ea typeface="游明朝" panose="02020400000000000000" pitchFamily="18" charset="-128"/>
                <a:cs typeface="Times New Roman" panose="02020603050405020304" pitchFamily="18" charset="0"/>
              </a:rPr>
              <a:t>近畿大学病院</a:t>
            </a:r>
            <a:r>
              <a:rPr lang="en-US" altLang="ja-JP" kern="100" dirty="0" smtClean="0">
                <a:latin typeface="游明朝" panose="02020400000000000000" pitchFamily="18" charset="-128"/>
                <a:ea typeface="游明朝" panose="02020400000000000000" pitchFamily="18" charset="-128"/>
                <a:cs typeface="Times New Roman" panose="02020603050405020304" pitchFamily="18" charset="0"/>
              </a:rPr>
              <a:t>】</a:t>
            </a:r>
          </a:p>
          <a:p>
            <a:pPr algn="just">
              <a:spcAft>
                <a:spcPts val="0"/>
              </a:spcAft>
            </a:pPr>
            <a:r>
              <a:rPr lang="ja-JP" altLang="en-US" kern="100" dirty="0" smtClean="0">
                <a:latin typeface="游明朝" panose="02020400000000000000" pitchFamily="18" charset="-128"/>
                <a:ea typeface="游明朝" panose="02020400000000000000" pitchFamily="18" charset="-128"/>
                <a:cs typeface="Times New Roman" panose="02020603050405020304" pitchFamily="18" charset="0"/>
              </a:rPr>
              <a:t>①日時：令和元年９月８日（日）</a:t>
            </a:r>
            <a:endParaRPr lang="en-US" altLang="ja-JP" kern="100" dirty="0" smtClean="0">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altLang="en-US" kern="100" dirty="0">
                <a:latin typeface="游明朝" panose="02020400000000000000" pitchFamily="18" charset="-128"/>
                <a:ea typeface="游明朝" panose="02020400000000000000" pitchFamily="18" charset="-128"/>
                <a:cs typeface="Times New Roman" panose="02020603050405020304" pitchFamily="18" charset="0"/>
              </a:rPr>
              <a:t>　</a:t>
            </a:r>
            <a:r>
              <a:rPr lang="ja-JP" altLang="en-US" kern="100" dirty="0" smtClean="0">
                <a:latin typeface="游明朝" panose="02020400000000000000" pitchFamily="18" charset="-128"/>
                <a:ea typeface="游明朝" panose="02020400000000000000" pitchFamily="18" charset="-128"/>
                <a:cs typeface="Times New Roman" panose="02020603050405020304" pitchFamily="18" charset="0"/>
              </a:rPr>
              <a:t>場所：ＳＡＹＡＫＡホール（大阪狭山市）</a:t>
            </a:r>
            <a:endParaRPr lang="en-US" altLang="ja-JP" kern="100" dirty="0" smtClean="0">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altLang="en-US" kern="100" dirty="0">
                <a:latin typeface="游明朝" panose="02020400000000000000" pitchFamily="18" charset="-128"/>
                <a:ea typeface="游明朝" panose="02020400000000000000" pitchFamily="18" charset="-128"/>
                <a:cs typeface="Times New Roman" panose="02020603050405020304" pitchFamily="18" charset="0"/>
              </a:rPr>
              <a:t>　</a:t>
            </a:r>
            <a:r>
              <a:rPr lang="ja-JP" altLang="en-US" kern="100" dirty="0" smtClean="0">
                <a:latin typeface="游明朝" panose="02020400000000000000" pitchFamily="18" charset="-128"/>
                <a:ea typeface="游明朝" panose="02020400000000000000" pitchFamily="18" charset="-128"/>
                <a:cs typeface="Times New Roman" panose="02020603050405020304" pitchFamily="18" charset="0"/>
              </a:rPr>
              <a:t>テーマ</a:t>
            </a:r>
            <a:r>
              <a:rPr lang="en-US" altLang="ja-JP" kern="100" dirty="0" smtClean="0">
                <a:latin typeface="游明朝" panose="02020400000000000000" pitchFamily="18" charset="-128"/>
                <a:ea typeface="游明朝" panose="02020400000000000000" pitchFamily="18" charset="-128"/>
                <a:cs typeface="Times New Roman" panose="02020603050405020304" pitchFamily="18" charset="0"/>
              </a:rPr>
              <a:t>:</a:t>
            </a:r>
            <a:r>
              <a:rPr lang="ja-JP" altLang="en-US" kern="100" dirty="0" smtClean="0">
                <a:latin typeface="游明朝" panose="02020400000000000000" pitchFamily="18" charset="-128"/>
                <a:ea typeface="游明朝" panose="02020400000000000000" pitchFamily="18" charset="-128"/>
                <a:cs typeface="Times New Roman" panose="02020603050405020304" pitchFamily="18" charset="0"/>
              </a:rPr>
              <a:t>「市民のためのアレルギー基礎知識」</a:t>
            </a:r>
            <a:endParaRPr lang="en-US" altLang="ja-JP" kern="100" dirty="0" smtClean="0">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altLang="en-US" kern="100" dirty="0" smtClean="0">
                <a:latin typeface="游明朝" panose="02020400000000000000" pitchFamily="18" charset="-128"/>
                <a:ea typeface="游明朝" panose="02020400000000000000" pitchFamily="18" charset="-128"/>
                <a:cs typeface="Times New Roman" panose="02020603050405020304" pitchFamily="18" charset="0"/>
              </a:rPr>
              <a:t>②日時</a:t>
            </a:r>
            <a:r>
              <a:rPr lang="ja-JP" altLang="en-US" kern="100" dirty="0">
                <a:latin typeface="游明朝" panose="02020400000000000000" pitchFamily="18" charset="-128"/>
                <a:ea typeface="游明朝" panose="02020400000000000000" pitchFamily="18" charset="-128"/>
                <a:cs typeface="Times New Roman" panose="02020603050405020304" pitchFamily="18" charset="0"/>
              </a:rPr>
              <a:t>：</a:t>
            </a:r>
            <a:r>
              <a:rPr lang="ja-JP" altLang="en-US" kern="100" dirty="0" smtClean="0">
                <a:latin typeface="游明朝" panose="02020400000000000000" pitchFamily="18" charset="-128"/>
                <a:ea typeface="游明朝" panose="02020400000000000000" pitchFamily="18" charset="-128"/>
                <a:cs typeface="Times New Roman" panose="02020603050405020304" pitchFamily="18" charset="0"/>
              </a:rPr>
              <a:t>令和２年２月２日</a:t>
            </a:r>
            <a:r>
              <a:rPr lang="ja-JP" altLang="en-US" kern="100" dirty="0">
                <a:latin typeface="游明朝" panose="02020400000000000000" pitchFamily="18" charset="-128"/>
                <a:ea typeface="游明朝" panose="02020400000000000000" pitchFamily="18" charset="-128"/>
                <a:cs typeface="Times New Roman" panose="02020603050405020304" pitchFamily="18" charset="0"/>
              </a:rPr>
              <a:t>（日）</a:t>
            </a:r>
            <a:endParaRPr lang="en-US" altLang="ja-JP" kern="100" dirty="0">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altLang="en-US" kern="100" dirty="0">
                <a:latin typeface="游明朝" panose="02020400000000000000" pitchFamily="18" charset="-128"/>
                <a:ea typeface="游明朝" panose="02020400000000000000" pitchFamily="18" charset="-128"/>
                <a:cs typeface="Times New Roman" panose="02020603050405020304" pitchFamily="18" charset="0"/>
              </a:rPr>
              <a:t>　場所</a:t>
            </a:r>
            <a:r>
              <a:rPr lang="ja-JP" altLang="en-US" kern="100" dirty="0" smtClean="0">
                <a:latin typeface="游明朝" panose="02020400000000000000" pitchFamily="18" charset="-128"/>
                <a:ea typeface="游明朝" panose="02020400000000000000" pitchFamily="18" charset="-128"/>
                <a:cs typeface="Times New Roman" panose="02020603050405020304" pitchFamily="18" charset="0"/>
              </a:rPr>
              <a:t>：浪切ホール（岸和田市</a:t>
            </a:r>
            <a:r>
              <a:rPr lang="ja-JP" altLang="en-US" kern="100" dirty="0">
                <a:latin typeface="游明朝" panose="02020400000000000000" pitchFamily="18" charset="-128"/>
                <a:ea typeface="游明朝" panose="02020400000000000000" pitchFamily="18" charset="-128"/>
                <a:cs typeface="Times New Roman" panose="02020603050405020304" pitchFamily="18" charset="0"/>
              </a:rPr>
              <a:t>）</a:t>
            </a:r>
            <a:endParaRPr lang="en-US" altLang="ja-JP" kern="100" dirty="0">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altLang="en-US" kern="100" dirty="0">
                <a:latin typeface="游明朝" panose="02020400000000000000" pitchFamily="18" charset="-128"/>
                <a:ea typeface="游明朝" panose="02020400000000000000" pitchFamily="18" charset="-128"/>
                <a:cs typeface="Times New Roman" panose="02020603050405020304" pitchFamily="18" charset="0"/>
              </a:rPr>
              <a:t>　テーマ</a:t>
            </a:r>
            <a:r>
              <a:rPr lang="en-US" altLang="ja-JP" kern="100" dirty="0" smtClean="0">
                <a:latin typeface="游明朝" panose="02020400000000000000" pitchFamily="18" charset="-128"/>
                <a:ea typeface="游明朝" panose="02020400000000000000" pitchFamily="18" charset="-128"/>
                <a:cs typeface="Times New Roman" panose="02020603050405020304" pitchFamily="18" charset="0"/>
              </a:rPr>
              <a:t>:</a:t>
            </a:r>
            <a:r>
              <a:rPr lang="ja-JP" altLang="en-US" kern="100" dirty="0" smtClean="0">
                <a:latin typeface="游明朝" panose="02020400000000000000" pitchFamily="18" charset="-128"/>
                <a:ea typeface="游明朝" panose="02020400000000000000" pitchFamily="18" charset="-128"/>
                <a:cs typeface="Times New Roman" panose="02020603050405020304" pitchFamily="18" charset="0"/>
              </a:rPr>
              <a:t>未定（花粉症を中心に企画）</a:t>
            </a:r>
            <a:endParaRPr lang="en-US" altLang="ja-JP" kern="100" dirty="0" smtClean="0">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en-US" altLang="ja-JP" kern="100" dirty="0" smtClean="0">
                <a:latin typeface="游明朝" panose="02020400000000000000" pitchFamily="18" charset="-128"/>
                <a:ea typeface="游明朝" panose="02020400000000000000" pitchFamily="18" charset="-128"/>
                <a:cs typeface="Times New Roman" panose="02020603050405020304" pitchFamily="18" charset="0"/>
              </a:rPr>
              <a:t>【</a:t>
            </a:r>
            <a:r>
              <a:rPr lang="ja-JP" altLang="en-US" kern="100" dirty="0" smtClean="0">
                <a:latin typeface="游明朝" panose="02020400000000000000" pitchFamily="18" charset="-128"/>
                <a:ea typeface="游明朝" panose="02020400000000000000" pitchFamily="18" charset="-128"/>
                <a:cs typeface="Times New Roman" panose="02020603050405020304" pitchFamily="18" charset="0"/>
              </a:rPr>
              <a:t>大阪はびきの医療センター</a:t>
            </a:r>
            <a:r>
              <a:rPr lang="en-US" altLang="ja-JP" kern="100" dirty="0" smtClean="0">
                <a:latin typeface="游明朝" panose="02020400000000000000" pitchFamily="18" charset="-128"/>
                <a:ea typeface="游明朝" panose="02020400000000000000" pitchFamily="18" charset="-128"/>
                <a:cs typeface="Times New Roman" panose="02020603050405020304" pitchFamily="18" charset="0"/>
              </a:rPr>
              <a:t>】</a:t>
            </a:r>
          </a:p>
          <a:p>
            <a:pPr algn="just">
              <a:spcAft>
                <a:spcPts val="0"/>
              </a:spcAft>
            </a:pPr>
            <a:r>
              <a:rPr lang="ja-JP" altLang="en-US" kern="100" dirty="0" smtClean="0">
                <a:latin typeface="游明朝" panose="02020400000000000000" pitchFamily="18" charset="-128"/>
                <a:ea typeface="游明朝" panose="02020400000000000000" pitchFamily="18" charset="-128"/>
                <a:cs typeface="Times New Roman" panose="02020603050405020304" pitchFamily="18" charset="0"/>
              </a:rPr>
              <a:t>　日時</a:t>
            </a:r>
            <a:r>
              <a:rPr lang="ja-JP" altLang="en-US" kern="100" dirty="0">
                <a:latin typeface="游明朝" panose="02020400000000000000" pitchFamily="18" charset="-128"/>
                <a:ea typeface="游明朝" panose="02020400000000000000" pitchFamily="18" charset="-128"/>
                <a:cs typeface="Times New Roman" panose="02020603050405020304" pitchFamily="18" charset="0"/>
              </a:rPr>
              <a:t>：</a:t>
            </a:r>
            <a:r>
              <a:rPr lang="ja-JP" altLang="en-US" kern="100" dirty="0" smtClean="0">
                <a:latin typeface="游明朝" panose="02020400000000000000" pitchFamily="18" charset="-128"/>
                <a:ea typeface="游明朝" panose="02020400000000000000" pitchFamily="18" charset="-128"/>
                <a:cs typeface="Times New Roman" panose="02020603050405020304" pitchFamily="18" charset="0"/>
              </a:rPr>
              <a:t>令和２年３月（日時調整中）</a:t>
            </a:r>
            <a:endParaRPr lang="en-US" altLang="ja-JP" kern="100" dirty="0">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altLang="en-US" kern="100" dirty="0">
                <a:latin typeface="游明朝" panose="02020400000000000000" pitchFamily="18" charset="-128"/>
                <a:ea typeface="游明朝" panose="02020400000000000000" pitchFamily="18" charset="-128"/>
                <a:cs typeface="Times New Roman" panose="02020603050405020304" pitchFamily="18" charset="0"/>
              </a:rPr>
              <a:t>　場所</a:t>
            </a:r>
            <a:r>
              <a:rPr lang="ja-JP" altLang="en-US" kern="100" dirty="0" smtClean="0">
                <a:latin typeface="游明朝" panose="02020400000000000000" pitchFamily="18" charset="-128"/>
                <a:ea typeface="游明朝" panose="02020400000000000000" pitchFamily="18" charset="-128"/>
                <a:cs typeface="Times New Roman" panose="02020603050405020304" pitchFamily="18" charset="0"/>
              </a:rPr>
              <a:t>：大阪市阿倍野区民ホール</a:t>
            </a:r>
            <a:r>
              <a:rPr lang="ja-JP" altLang="en-US" sz="1400" kern="100" dirty="0" smtClean="0">
                <a:latin typeface="游明朝" panose="02020400000000000000" pitchFamily="18" charset="-128"/>
                <a:ea typeface="游明朝" panose="02020400000000000000" pitchFamily="18" charset="-128"/>
                <a:cs typeface="Times New Roman" panose="02020603050405020304" pitchFamily="18" charset="0"/>
              </a:rPr>
              <a:t>（大阪市阿倍野区）</a:t>
            </a:r>
            <a:endParaRPr lang="en-US" altLang="ja-JP" sz="1400" kern="100" dirty="0">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altLang="en-US" kern="100" dirty="0">
                <a:latin typeface="游明朝" panose="02020400000000000000" pitchFamily="18" charset="-128"/>
                <a:ea typeface="游明朝" panose="02020400000000000000" pitchFamily="18" charset="-128"/>
                <a:cs typeface="Times New Roman" panose="02020603050405020304" pitchFamily="18" charset="0"/>
              </a:rPr>
              <a:t>　テーマ</a:t>
            </a:r>
            <a:r>
              <a:rPr lang="en-US" altLang="ja-JP" kern="100" dirty="0">
                <a:latin typeface="游明朝" panose="02020400000000000000" pitchFamily="18" charset="-128"/>
                <a:ea typeface="游明朝" panose="02020400000000000000" pitchFamily="18" charset="-128"/>
                <a:cs typeface="Times New Roman" panose="02020603050405020304" pitchFamily="18" charset="0"/>
              </a:rPr>
              <a:t>:</a:t>
            </a:r>
            <a:r>
              <a:rPr lang="ja-JP" altLang="en-US" kern="100" dirty="0" smtClean="0">
                <a:latin typeface="游明朝" panose="02020400000000000000" pitchFamily="18" charset="-128"/>
                <a:ea typeface="游明朝" panose="02020400000000000000" pitchFamily="18" charset="-128"/>
                <a:cs typeface="Times New Roman" panose="02020603050405020304" pitchFamily="18" charset="0"/>
              </a:rPr>
              <a:t>「未定」</a:t>
            </a:r>
            <a:endParaRPr lang="en-US" altLang="ja-JP" kern="100" dirty="0" smtClean="0">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en-US" altLang="ja-JP" kern="100" dirty="0" smtClean="0">
                <a:latin typeface="游明朝" panose="02020400000000000000" pitchFamily="18" charset="-128"/>
                <a:ea typeface="游明朝" panose="02020400000000000000" pitchFamily="18" charset="-128"/>
                <a:cs typeface="Times New Roman" panose="02020603050405020304" pitchFamily="18" charset="0"/>
              </a:rPr>
              <a:t>【</a:t>
            </a:r>
            <a:r>
              <a:rPr lang="ja-JP" altLang="en-US" kern="100" dirty="0" smtClean="0">
                <a:latin typeface="游明朝" panose="02020400000000000000" pitchFamily="18" charset="-128"/>
                <a:ea typeface="游明朝" panose="02020400000000000000" pitchFamily="18" charset="-128"/>
                <a:cs typeface="Times New Roman" panose="02020603050405020304" pitchFamily="18" charset="0"/>
              </a:rPr>
              <a:t>関西医科大学附属病院</a:t>
            </a:r>
            <a:r>
              <a:rPr lang="en-US" altLang="ja-JP" kern="100" dirty="0" smtClean="0">
                <a:latin typeface="游明朝" panose="02020400000000000000" pitchFamily="18" charset="-128"/>
                <a:ea typeface="游明朝" panose="02020400000000000000" pitchFamily="18" charset="-128"/>
                <a:cs typeface="Times New Roman" panose="02020603050405020304" pitchFamily="18" charset="0"/>
              </a:rPr>
              <a:t>】</a:t>
            </a:r>
          </a:p>
          <a:p>
            <a:pPr lvl="0" algn="just"/>
            <a:r>
              <a:rPr lang="ja-JP" altLang="en-US" kern="100" dirty="0" smtClean="0">
                <a:solidFill>
                  <a:prstClr val="black"/>
                </a:solidFill>
                <a:latin typeface="游明朝" panose="02020400000000000000" pitchFamily="18" charset="-128"/>
                <a:ea typeface="游明朝" panose="02020400000000000000" pitchFamily="18" charset="-128"/>
                <a:cs typeface="Times New Roman" panose="02020603050405020304" pitchFamily="18" charset="0"/>
              </a:rPr>
              <a:t>　日時</a:t>
            </a:r>
            <a:r>
              <a:rPr lang="ja-JP" altLang="en-US" kern="100" dirty="0">
                <a:solidFill>
                  <a:prstClr val="black"/>
                </a:solidFill>
                <a:latin typeface="游明朝" panose="02020400000000000000" pitchFamily="18" charset="-128"/>
                <a:ea typeface="游明朝" panose="02020400000000000000" pitchFamily="18" charset="-128"/>
                <a:cs typeface="Times New Roman" panose="02020603050405020304" pitchFamily="18" charset="0"/>
              </a:rPr>
              <a:t>：令和</a:t>
            </a:r>
            <a:r>
              <a:rPr lang="ja-JP" altLang="en-US" kern="100" dirty="0" smtClean="0">
                <a:solidFill>
                  <a:prstClr val="black"/>
                </a:solidFill>
                <a:latin typeface="游明朝" panose="02020400000000000000" pitchFamily="18" charset="-128"/>
                <a:ea typeface="游明朝" panose="02020400000000000000" pitchFamily="18" charset="-128"/>
                <a:cs typeface="Times New Roman" panose="02020603050405020304" pitchFamily="18" charset="0"/>
              </a:rPr>
              <a:t>２年２月１日</a:t>
            </a:r>
            <a:endParaRPr lang="en-US" altLang="ja-JP" kern="100" dirty="0">
              <a:solidFill>
                <a:prstClr val="black"/>
              </a:solidFill>
              <a:latin typeface="游明朝" panose="02020400000000000000" pitchFamily="18" charset="-128"/>
              <a:ea typeface="游明朝" panose="02020400000000000000" pitchFamily="18" charset="-128"/>
              <a:cs typeface="Times New Roman" panose="02020603050405020304" pitchFamily="18" charset="0"/>
            </a:endParaRPr>
          </a:p>
          <a:p>
            <a:pPr lvl="0" algn="just"/>
            <a:r>
              <a:rPr lang="ja-JP" altLang="en-US" kern="100" dirty="0">
                <a:solidFill>
                  <a:prstClr val="black"/>
                </a:solidFill>
                <a:latin typeface="游明朝" panose="02020400000000000000" pitchFamily="18" charset="-128"/>
                <a:ea typeface="游明朝" panose="02020400000000000000" pitchFamily="18" charset="-128"/>
                <a:cs typeface="Times New Roman" panose="02020603050405020304" pitchFamily="18" charset="0"/>
              </a:rPr>
              <a:t>　場所</a:t>
            </a:r>
            <a:r>
              <a:rPr lang="ja-JP" altLang="en-US" kern="100" dirty="0" smtClean="0">
                <a:solidFill>
                  <a:prstClr val="black"/>
                </a:solidFill>
                <a:latin typeface="游明朝" panose="02020400000000000000" pitchFamily="18" charset="-128"/>
                <a:ea typeface="游明朝" panose="02020400000000000000" pitchFamily="18" charset="-128"/>
                <a:cs typeface="Times New Roman" panose="02020603050405020304" pitchFamily="18" charset="0"/>
              </a:rPr>
              <a:t>：ラポール枚方　（枚方市）</a:t>
            </a:r>
            <a:endParaRPr lang="en-US" altLang="ja-JP" sz="1400" kern="100" dirty="0">
              <a:solidFill>
                <a:prstClr val="black"/>
              </a:solidFill>
              <a:latin typeface="游明朝" panose="02020400000000000000" pitchFamily="18" charset="-128"/>
              <a:ea typeface="游明朝" panose="02020400000000000000" pitchFamily="18" charset="-128"/>
              <a:cs typeface="Times New Roman" panose="02020603050405020304" pitchFamily="18" charset="0"/>
            </a:endParaRPr>
          </a:p>
          <a:p>
            <a:pPr lvl="0" algn="just"/>
            <a:r>
              <a:rPr lang="ja-JP" altLang="en-US" kern="100" dirty="0">
                <a:solidFill>
                  <a:prstClr val="black"/>
                </a:solidFill>
                <a:latin typeface="游明朝" panose="02020400000000000000" pitchFamily="18" charset="-128"/>
                <a:ea typeface="游明朝" panose="02020400000000000000" pitchFamily="18" charset="-128"/>
                <a:cs typeface="Times New Roman" panose="02020603050405020304" pitchFamily="18" charset="0"/>
              </a:rPr>
              <a:t>　テーマ</a:t>
            </a:r>
            <a:r>
              <a:rPr lang="en-US" altLang="ja-JP" kern="100" dirty="0">
                <a:solidFill>
                  <a:prstClr val="black"/>
                </a:solidFill>
                <a:latin typeface="游明朝" panose="02020400000000000000" pitchFamily="18" charset="-128"/>
                <a:ea typeface="游明朝" panose="02020400000000000000" pitchFamily="18" charset="-128"/>
                <a:cs typeface="Times New Roman" panose="02020603050405020304" pitchFamily="18" charset="0"/>
              </a:rPr>
              <a:t>:</a:t>
            </a:r>
            <a:r>
              <a:rPr lang="ja-JP" altLang="en-US" kern="100" dirty="0">
                <a:solidFill>
                  <a:prstClr val="black"/>
                </a:solidFill>
                <a:latin typeface="游明朝" panose="02020400000000000000" pitchFamily="18" charset="-128"/>
                <a:ea typeface="游明朝" panose="02020400000000000000" pitchFamily="18" charset="-128"/>
                <a:cs typeface="Times New Roman" panose="02020603050405020304" pitchFamily="18" charset="0"/>
              </a:rPr>
              <a:t>「未定</a:t>
            </a:r>
            <a:r>
              <a:rPr lang="ja-JP" altLang="en-US" kern="100" dirty="0" smtClean="0">
                <a:solidFill>
                  <a:prstClr val="black"/>
                </a:solidFill>
                <a:latin typeface="游明朝" panose="02020400000000000000" pitchFamily="18" charset="-128"/>
                <a:ea typeface="游明朝" panose="02020400000000000000" pitchFamily="18" charset="-128"/>
                <a:cs typeface="Times New Roman" panose="02020603050405020304" pitchFamily="18" charset="0"/>
              </a:rPr>
              <a:t>」</a:t>
            </a:r>
            <a:endParaRPr lang="en-US" altLang="ja-JP" kern="100" dirty="0" smtClean="0">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en-US" altLang="ja-JP" kern="100" dirty="0" smtClean="0">
                <a:latin typeface="游明朝" panose="02020400000000000000" pitchFamily="18" charset="-128"/>
                <a:ea typeface="游明朝" panose="02020400000000000000" pitchFamily="18" charset="-128"/>
                <a:cs typeface="Times New Roman" panose="02020603050405020304" pitchFamily="18" charset="0"/>
              </a:rPr>
              <a:t>【</a:t>
            </a:r>
            <a:r>
              <a:rPr lang="ja-JP" altLang="en-US" kern="100" dirty="0" smtClean="0">
                <a:latin typeface="游明朝" panose="02020400000000000000" pitchFamily="18" charset="-128"/>
                <a:ea typeface="游明朝" panose="02020400000000000000" pitchFamily="18" charset="-128"/>
                <a:cs typeface="Times New Roman" panose="02020603050405020304" pitchFamily="18" charset="0"/>
              </a:rPr>
              <a:t>大阪赤十字病院</a:t>
            </a:r>
            <a:r>
              <a:rPr lang="en-US" altLang="ja-JP" kern="100" dirty="0" smtClean="0">
                <a:latin typeface="游明朝" panose="02020400000000000000" pitchFamily="18" charset="-128"/>
                <a:ea typeface="游明朝" panose="02020400000000000000" pitchFamily="18" charset="-128"/>
                <a:cs typeface="Times New Roman" panose="02020603050405020304" pitchFamily="18" charset="0"/>
              </a:rPr>
              <a:t>】</a:t>
            </a:r>
          </a:p>
          <a:p>
            <a:pPr lvl="0" algn="just"/>
            <a:r>
              <a:rPr lang="ja-JP" altLang="en-US" kern="100" dirty="0" smtClean="0">
                <a:solidFill>
                  <a:prstClr val="black"/>
                </a:solidFill>
                <a:latin typeface="游明朝" panose="02020400000000000000" pitchFamily="18" charset="-128"/>
                <a:ea typeface="游明朝" panose="02020400000000000000" pitchFamily="18" charset="-128"/>
                <a:cs typeface="Times New Roman" panose="02020603050405020304" pitchFamily="18" charset="0"/>
              </a:rPr>
              <a:t>　日時</a:t>
            </a:r>
            <a:r>
              <a:rPr lang="ja-JP" altLang="en-US" kern="100" dirty="0">
                <a:solidFill>
                  <a:prstClr val="black"/>
                </a:solidFill>
                <a:latin typeface="游明朝" panose="02020400000000000000" pitchFamily="18" charset="-128"/>
                <a:ea typeface="游明朝" panose="02020400000000000000" pitchFamily="18" charset="-128"/>
                <a:cs typeface="Times New Roman" panose="02020603050405020304" pitchFamily="18" charset="0"/>
              </a:rPr>
              <a:t>：令和</a:t>
            </a:r>
            <a:r>
              <a:rPr lang="ja-JP" altLang="en-US" kern="100" dirty="0" smtClean="0">
                <a:solidFill>
                  <a:prstClr val="black"/>
                </a:solidFill>
                <a:latin typeface="游明朝" panose="02020400000000000000" pitchFamily="18" charset="-128"/>
                <a:ea typeface="游明朝" panose="02020400000000000000" pitchFamily="18" charset="-128"/>
                <a:cs typeface="Times New Roman" panose="02020603050405020304" pitchFamily="18" charset="0"/>
              </a:rPr>
              <a:t>２年３月２１日</a:t>
            </a:r>
            <a:endParaRPr lang="en-US" altLang="ja-JP" kern="100" dirty="0">
              <a:solidFill>
                <a:prstClr val="black"/>
              </a:solidFill>
              <a:latin typeface="游明朝" panose="02020400000000000000" pitchFamily="18" charset="-128"/>
              <a:ea typeface="游明朝" panose="02020400000000000000" pitchFamily="18" charset="-128"/>
              <a:cs typeface="Times New Roman" panose="02020603050405020304" pitchFamily="18" charset="0"/>
            </a:endParaRPr>
          </a:p>
          <a:p>
            <a:pPr lvl="0" algn="just"/>
            <a:r>
              <a:rPr lang="ja-JP" altLang="en-US" kern="100" dirty="0">
                <a:solidFill>
                  <a:prstClr val="black"/>
                </a:solidFill>
                <a:latin typeface="游明朝" panose="02020400000000000000" pitchFamily="18" charset="-128"/>
                <a:ea typeface="游明朝" panose="02020400000000000000" pitchFamily="18" charset="-128"/>
                <a:cs typeface="Times New Roman" panose="02020603050405020304" pitchFamily="18" charset="0"/>
              </a:rPr>
              <a:t>　場所：大阪赤十字</a:t>
            </a:r>
            <a:r>
              <a:rPr lang="ja-JP" altLang="en-US" kern="100" dirty="0" smtClean="0">
                <a:solidFill>
                  <a:prstClr val="black"/>
                </a:solidFill>
                <a:latin typeface="游明朝" panose="02020400000000000000" pitchFamily="18" charset="-128"/>
                <a:ea typeface="游明朝" panose="02020400000000000000" pitchFamily="18" charset="-128"/>
                <a:cs typeface="Times New Roman" panose="02020603050405020304" pitchFamily="18" charset="0"/>
              </a:rPr>
              <a:t>病院１階</a:t>
            </a:r>
            <a:r>
              <a:rPr lang="ja-JP" altLang="en-US" kern="100" dirty="0">
                <a:solidFill>
                  <a:prstClr val="black"/>
                </a:solidFill>
                <a:latin typeface="游明朝" panose="02020400000000000000" pitchFamily="18" charset="-128"/>
                <a:ea typeface="游明朝" panose="02020400000000000000" pitchFamily="18" charset="-128"/>
                <a:cs typeface="Times New Roman" panose="02020603050405020304" pitchFamily="18" charset="0"/>
              </a:rPr>
              <a:t>玄関ホール</a:t>
            </a:r>
          </a:p>
          <a:p>
            <a:pPr lvl="0" algn="just"/>
            <a:r>
              <a:rPr lang="ja-JP" altLang="en-US" kern="100" dirty="0">
                <a:solidFill>
                  <a:prstClr val="black"/>
                </a:solidFill>
                <a:latin typeface="游明朝" panose="02020400000000000000" pitchFamily="18" charset="-128"/>
                <a:ea typeface="游明朝" panose="02020400000000000000" pitchFamily="18" charset="-128"/>
                <a:cs typeface="Times New Roman" panose="02020603050405020304" pitchFamily="18" charset="0"/>
              </a:rPr>
              <a:t>　</a:t>
            </a:r>
            <a:r>
              <a:rPr lang="ja-JP" altLang="en-US" kern="100" dirty="0" smtClean="0">
                <a:solidFill>
                  <a:prstClr val="black"/>
                </a:solidFill>
                <a:latin typeface="游明朝" panose="02020400000000000000" pitchFamily="18" charset="-128"/>
                <a:ea typeface="游明朝" panose="02020400000000000000" pitchFamily="18" charset="-128"/>
                <a:cs typeface="Times New Roman" panose="02020603050405020304" pitchFamily="18" charset="0"/>
              </a:rPr>
              <a:t>テーマ</a:t>
            </a:r>
            <a:r>
              <a:rPr lang="en-US" altLang="ja-JP" kern="100" dirty="0">
                <a:solidFill>
                  <a:prstClr val="black"/>
                </a:solidFill>
                <a:latin typeface="游明朝" panose="02020400000000000000" pitchFamily="18" charset="-128"/>
                <a:ea typeface="游明朝" panose="02020400000000000000" pitchFamily="18" charset="-128"/>
                <a:cs typeface="Times New Roman" panose="02020603050405020304" pitchFamily="18" charset="0"/>
              </a:rPr>
              <a:t>:</a:t>
            </a:r>
            <a:r>
              <a:rPr lang="ja-JP" altLang="en-US" kern="100" dirty="0">
                <a:solidFill>
                  <a:prstClr val="black"/>
                </a:solidFill>
                <a:latin typeface="游明朝" panose="02020400000000000000" pitchFamily="18" charset="-128"/>
                <a:ea typeface="游明朝" panose="02020400000000000000" pitchFamily="18" charset="-128"/>
                <a:cs typeface="Times New Roman" panose="02020603050405020304" pitchFamily="18" charset="0"/>
              </a:rPr>
              <a:t>「未定</a:t>
            </a:r>
            <a:r>
              <a:rPr lang="ja-JP" altLang="en-US" kern="100" dirty="0" smtClean="0">
                <a:solidFill>
                  <a:prstClr val="black"/>
                </a:solidFill>
                <a:latin typeface="游明朝" panose="02020400000000000000" pitchFamily="18" charset="-128"/>
                <a:ea typeface="游明朝" panose="02020400000000000000" pitchFamily="18" charset="-128"/>
                <a:cs typeface="Times New Roman" panose="02020603050405020304" pitchFamily="18" charset="0"/>
              </a:rPr>
              <a:t>」</a:t>
            </a:r>
            <a:endParaRPr lang="en-US" altLang="ja-JP" kern="100" dirty="0" smtClean="0">
              <a:latin typeface="游明朝" panose="02020400000000000000" pitchFamily="18" charset="-128"/>
              <a:ea typeface="游明朝" panose="02020400000000000000" pitchFamily="18" charset="-128"/>
              <a:cs typeface="Times New Roman" panose="02020603050405020304" pitchFamily="18" charset="0"/>
            </a:endParaRPr>
          </a:p>
        </p:txBody>
      </p:sp>
      <p:sp>
        <p:nvSpPr>
          <p:cNvPr id="9" name="正方形/長方形 8"/>
          <p:cNvSpPr/>
          <p:nvPr/>
        </p:nvSpPr>
        <p:spPr>
          <a:xfrm>
            <a:off x="6764610" y="1194845"/>
            <a:ext cx="2988989" cy="3019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実施・企画検討中の事業</a:t>
            </a:r>
            <a:endParaRPr kumimoji="1" lang="ja-JP" altLang="en-US" dirty="0"/>
          </a:p>
        </p:txBody>
      </p:sp>
      <p:sp>
        <p:nvSpPr>
          <p:cNvPr id="10" name="正方形/長方形 9"/>
          <p:cNvSpPr/>
          <p:nvPr/>
        </p:nvSpPr>
        <p:spPr>
          <a:xfrm>
            <a:off x="101600" y="1200776"/>
            <a:ext cx="2339553" cy="2959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事業の概要</a:t>
            </a:r>
            <a:endParaRPr kumimoji="1" lang="ja-JP" altLang="en-US" dirty="0"/>
          </a:p>
        </p:txBody>
      </p:sp>
      <p:sp>
        <p:nvSpPr>
          <p:cNvPr id="7" name="フローチャート: 抜出し 6"/>
          <p:cNvSpPr/>
          <p:nvPr/>
        </p:nvSpPr>
        <p:spPr>
          <a:xfrm rot="5400000" flipH="1">
            <a:off x="5779886" y="3840547"/>
            <a:ext cx="1847591" cy="249129"/>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063118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101600" y="-5584"/>
            <a:ext cx="11986016" cy="644137"/>
          </a:xfrm>
          <a:prstGeom prst="roundRect">
            <a:avLst>
              <a:gd name="adj" fmla="val 16667"/>
            </a:avLst>
          </a:prstGeom>
          <a:solidFill>
            <a:srgbClr val="FFCCFF"/>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defRPr/>
            </a:pPr>
            <a:r>
              <a:rPr lang="ja-JP" altLang="en-US" b="1" dirty="0">
                <a:solidFill>
                  <a:srgbClr val="FF0000"/>
                </a:solidFill>
                <a:latin typeface="ＭＳ Ｐゴシック" charset="-128"/>
              </a:rPr>
              <a:t>　</a:t>
            </a:r>
            <a:r>
              <a:rPr lang="ja-JP" altLang="en-US" b="1" dirty="0" smtClean="0">
                <a:solidFill>
                  <a:srgbClr val="FF0000"/>
                </a:solidFill>
                <a:latin typeface="ＭＳ Ｐゴシック" charset="-128"/>
              </a:rPr>
              <a:t>医療提供体制の整備（医療従事者向け研修の開催）</a:t>
            </a:r>
            <a:r>
              <a:rPr lang="ja-JP" altLang="en-US" b="1" dirty="0">
                <a:solidFill>
                  <a:srgbClr val="FF0000"/>
                </a:solidFill>
                <a:latin typeface="ＭＳ Ｐゴシック" charset="-128"/>
              </a:rPr>
              <a:t>　</a:t>
            </a:r>
            <a:r>
              <a:rPr lang="ja-JP" altLang="en-US" b="1" dirty="0">
                <a:latin typeface="ＭＳ Ｐゴシック" charset="-128"/>
              </a:rPr>
              <a:t>　</a:t>
            </a:r>
            <a:r>
              <a:rPr lang="ja-JP" altLang="en-US" sz="2400" b="1" dirty="0">
                <a:latin typeface="ＭＳ Ｐゴシック" charset="-128"/>
              </a:rPr>
              <a:t>　</a:t>
            </a:r>
            <a:r>
              <a:rPr lang="ja-JP" altLang="en-US" sz="2800" b="1" dirty="0">
                <a:latin typeface="ＭＳ Ｐゴシック" charset="-128"/>
              </a:rPr>
              <a:t>　　　　　　　　　</a:t>
            </a:r>
          </a:p>
        </p:txBody>
      </p:sp>
      <p:sp>
        <p:nvSpPr>
          <p:cNvPr id="3" name="ホームベース 2"/>
          <p:cNvSpPr/>
          <p:nvPr/>
        </p:nvSpPr>
        <p:spPr>
          <a:xfrm>
            <a:off x="101600" y="638553"/>
            <a:ext cx="8078754" cy="509451"/>
          </a:xfrm>
          <a:prstGeom prst="homePlate">
            <a:avLst>
              <a:gd name="adj" fmla="val 0"/>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ja-JP" altLang="en-US" sz="2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大阪府アレルギー疾患医療拠点病院への委託事業</a:t>
            </a:r>
            <a:endParaRPr lang="ja-JP" altLang="en-US"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101600" y="1148004"/>
            <a:ext cx="2339553" cy="3894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事業の概要</a:t>
            </a:r>
            <a:endParaRPr kumimoji="1" lang="ja-JP" altLang="en-US" dirty="0"/>
          </a:p>
        </p:txBody>
      </p:sp>
      <p:sp>
        <p:nvSpPr>
          <p:cNvPr id="5" name="正方形/長方形 4"/>
          <p:cNvSpPr/>
          <p:nvPr/>
        </p:nvSpPr>
        <p:spPr>
          <a:xfrm>
            <a:off x="101600" y="1549529"/>
            <a:ext cx="6106160" cy="4985980"/>
          </a:xfrm>
          <a:prstGeom prst="rect">
            <a:avLst/>
          </a:prstGeom>
          <a:ln>
            <a:solidFill>
              <a:schemeClr val="tx1"/>
            </a:solidFill>
            <a:prstDash val="sysDash"/>
          </a:ln>
        </p:spPr>
        <p:txBody>
          <a:bodyPr wrap="square">
            <a:spAutoFit/>
          </a:bodyPr>
          <a:lstStyle/>
          <a:p>
            <a:pPr algn="just">
              <a:spcAft>
                <a:spcPts val="0"/>
              </a:spcAft>
            </a:pPr>
            <a:endParaRPr lang="en-US" altLang="ja-JP" sz="2000" b="1" kern="100" dirty="0" smtClean="0">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altLang="en-US" sz="2000" b="1" kern="100" dirty="0" smtClean="0">
                <a:latin typeface="游明朝" panose="02020400000000000000" pitchFamily="18" charset="-128"/>
                <a:ea typeface="游明朝" panose="02020400000000000000" pitchFamily="18" charset="-128"/>
                <a:cs typeface="Times New Roman" panose="02020603050405020304" pitchFamily="18" charset="0"/>
              </a:rPr>
              <a:t>◆事業の期間</a:t>
            </a:r>
            <a:endParaRPr lang="en-US" altLang="ja-JP" sz="2000" b="1" kern="100" dirty="0" smtClean="0">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altLang="en-US" sz="2000" b="1" kern="100" dirty="0">
                <a:latin typeface="游明朝" panose="02020400000000000000" pitchFamily="18" charset="-128"/>
                <a:ea typeface="游明朝" panose="02020400000000000000" pitchFamily="18" charset="-128"/>
                <a:cs typeface="Times New Roman" panose="02020603050405020304" pitchFamily="18" charset="0"/>
              </a:rPr>
              <a:t>　</a:t>
            </a:r>
            <a:r>
              <a:rPr lang="ja-JP" altLang="en-US" sz="2000" b="1" kern="100" dirty="0" smtClean="0">
                <a:latin typeface="游明朝" panose="02020400000000000000" pitchFamily="18" charset="-128"/>
                <a:ea typeface="游明朝" panose="02020400000000000000" pitchFamily="18" charset="-128"/>
                <a:cs typeface="Times New Roman" panose="02020603050405020304" pitchFamily="18" charset="0"/>
              </a:rPr>
              <a:t>令和元年</a:t>
            </a:r>
            <a:r>
              <a:rPr lang="en-US" altLang="ja-JP" sz="2000" b="1" kern="100" dirty="0" smtClean="0">
                <a:latin typeface="游明朝" panose="02020400000000000000" pitchFamily="18" charset="-128"/>
                <a:ea typeface="游明朝" panose="02020400000000000000" pitchFamily="18" charset="-128"/>
                <a:cs typeface="Times New Roman" panose="02020603050405020304" pitchFamily="18" charset="0"/>
              </a:rPr>
              <a:t>8</a:t>
            </a:r>
            <a:r>
              <a:rPr lang="ja-JP" altLang="en-US" sz="2000" b="1" kern="100" dirty="0" smtClean="0">
                <a:latin typeface="游明朝" panose="02020400000000000000" pitchFamily="18" charset="-128"/>
                <a:ea typeface="游明朝" panose="02020400000000000000" pitchFamily="18" charset="-128"/>
                <a:cs typeface="Times New Roman" panose="02020603050405020304" pitchFamily="18" charset="0"/>
              </a:rPr>
              <a:t>月（</a:t>
            </a:r>
            <a:r>
              <a:rPr lang="en-US" altLang="ja-JP" sz="2000" b="1" kern="100" dirty="0" smtClean="0">
                <a:latin typeface="游明朝" panose="02020400000000000000" pitchFamily="18" charset="-128"/>
                <a:ea typeface="游明朝" panose="02020400000000000000" pitchFamily="18" charset="-128"/>
                <a:cs typeface="Times New Roman" panose="02020603050405020304" pitchFamily="18" charset="0"/>
              </a:rPr>
              <a:t>9</a:t>
            </a:r>
            <a:r>
              <a:rPr lang="ja-JP" altLang="en-US" sz="2000" b="1" kern="100" dirty="0" smtClean="0">
                <a:latin typeface="游明朝" panose="02020400000000000000" pitchFamily="18" charset="-128"/>
                <a:ea typeface="游明朝" panose="02020400000000000000" pitchFamily="18" charset="-128"/>
                <a:cs typeface="Times New Roman" panose="02020603050405020304" pitchFamily="18" charset="0"/>
              </a:rPr>
              <a:t>月）～令和</a:t>
            </a:r>
            <a:r>
              <a:rPr lang="en-US" altLang="ja-JP" sz="2000" b="1" kern="100" dirty="0" smtClean="0">
                <a:latin typeface="游明朝" panose="02020400000000000000" pitchFamily="18" charset="-128"/>
                <a:ea typeface="游明朝" panose="02020400000000000000" pitchFamily="18" charset="-128"/>
                <a:cs typeface="Times New Roman" panose="02020603050405020304" pitchFamily="18" charset="0"/>
              </a:rPr>
              <a:t>2</a:t>
            </a:r>
            <a:r>
              <a:rPr lang="ja-JP" altLang="en-US" sz="2000" b="1" kern="100" dirty="0" smtClean="0">
                <a:latin typeface="游明朝" panose="02020400000000000000" pitchFamily="18" charset="-128"/>
                <a:ea typeface="游明朝" panose="02020400000000000000" pitchFamily="18" charset="-128"/>
                <a:cs typeface="Times New Roman" panose="02020603050405020304" pitchFamily="18" charset="0"/>
              </a:rPr>
              <a:t>年</a:t>
            </a:r>
            <a:r>
              <a:rPr lang="en-US" altLang="ja-JP" sz="2000" b="1" kern="100" dirty="0" smtClean="0">
                <a:latin typeface="游明朝" panose="02020400000000000000" pitchFamily="18" charset="-128"/>
                <a:ea typeface="游明朝" panose="02020400000000000000" pitchFamily="18" charset="-128"/>
                <a:cs typeface="Times New Roman" panose="02020603050405020304" pitchFamily="18" charset="0"/>
              </a:rPr>
              <a:t>3</a:t>
            </a:r>
            <a:r>
              <a:rPr lang="ja-JP" altLang="en-US" sz="2000" b="1" kern="100" dirty="0" smtClean="0">
                <a:latin typeface="游明朝" panose="02020400000000000000" pitchFamily="18" charset="-128"/>
                <a:ea typeface="游明朝" panose="02020400000000000000" pitchFamily="18" charset="-128"/>
                <a:cs typeface="Times New Roman" panose="02020603050405020304" pitchFamily="18" charset="0"/>
              </a:rPr>
              <a:t>月</a:t>
            </a:r>
            <a:r>
              <a:rPr lang="en-US" altLang="ja-JP" sz="2000" b="1" kern="100" dirty="0" smtClean="0">
                <a:latin typeface="游明朝" panose="02020400000000000000" pitchFamily="18" charset="-128"/>
                <a:ea typeface="游明朝" panose="02020400000000000000" pitchFamily="18" charset="-128"/>
                <a:cs typeface="Times New Roman" panose="02020603050405020304" pitchFamily="18" charset="0"/>
              </a:rPr>
              <a:t>31</a:t>
            </a:r>
            <a:r>
              <a:rPr lang="ja-JP" altLang="en-US" sz="2000" b="1" kern="100" dirty="0" smtClean="0">
                <a:latin typeface="游明朝" panose="02020400000000000000" pitchFamily="18" charset="-128"/>
                <a:ea typeface="游明朝" panose="02020400000000000000" pitchFamily="18" charset="-128"/>
                <a:cs typeface="Times New Roman" panose="02020603050405020304" pitchFamily="18" charset="0"/>
              </a:rPr>
              <a:t>日</a:t>
            </a:r>
            <a:endParaRPr lang="en-US" altLang="ja-JP" sz="2000" b="1" kern="100" dirty="0">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altLang="en-US" sz="2000" kern="100" dirty="0" smtClean="0">
                <a:latin typeface="游明朝" panose="02020400000000000000" pitchFamily="18" charset="-128"/>
                <a:ea typeface="游明朝" panose="02020400000000000000" pitchFamily="18" charset="-128"/>
                <a:cs typeface="Times New Roman" panose="02020603050405020304" pitchFamily="18" charset="0"/>
              </a:rPr>
              <a:t>◆事業内容</a:t>
            </a:r>
            <a:endParaRPr lang="en-US" altLang="ja-JP" sz="2000" kern="100" dirty="0" smtClean="0">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altLang="en-US" sz="2000" kern="100" dirty="0" smtClean="0">
                <a:latin typeface="游明朝" panose="02020400000000000000" pitchFamily="18" charset="-128"/>
                <a:ea typeface="游明朝" panose="02020400000000000000" pitchFamily="18" charset="-128"/>
                <a:cs typeface="Times New Roman" panose="02020603050405020304" pitchFamily="18" charset="0"/>
              </a:rPr>
              <a:t>　地域</a:t>
            </a:r>
            <a:r>
              <a:rPr lang="ja-JP" altLang="en-US" sz="2000" kern="100" dirty="0">
                <a:latin typeface="游明朝" panose="02020400000000000000" pitchFamily="18" charset="-128"/>
                <a:ea typeface="游明朝" panose="02020400000000000000" pitchFamily="18" charset="-128"/>
                <a:cs typeface="Times New Roman" panose="02020603050405020304" pitchFamily="18" charset="0"/>
              </a:rPr>
              <a:t>における診療ネットワークを整備するため</a:t>
            </a:r>
            <a:r>
              <a:rPr lang="ja-JP" altLang="en-US" sz="2000" kern="100" dirty="0" smtClean="0">
                <a:latin typeface="游明朝" panose="02020400000000000000" pitchFamily="18" charset="-128"/>
                <a:ea typeface="游明朝" panose="02020400000000000000" pitchFamily="18" charset="-128"/>
                <a:cs typeface="Times New Roman" panose="02020603050405020304" pitchFamily="18" charset="0"/>
              </a:rPr>
              <a:t>、　原則</a:t>
            </a:r>
            <a:r>
              <a:rPr lang="ja-JP" altLang="en-US" sz="2000" kern="100" dirty="0">
                <a:latin typeface="游明朝" panose="02020400000000000000" pitchFamily="18" charset="-128"/>
                <a:ea typeface="游明朝" panose="02020400000000000000" pitchFamily="18" charset="-128"/>
                <a:cs typeface="Times New Roman" panose="02020603050405020304" pitchFamily="18" charset="0"/>
              </a:rPr>
              <a:t>として</a:t>
            </a:r>
            <a:r>
              <a:rPr lang="en-US" altLang="ja-JP" sz="2000" kern="100" dirty="0">
                <a:latin typeface="游明朝" panose="02020400000000000000" pitchFamily="18" charset="-128"/>
                <a:ea typeface="游明朝" panose="02020400000000000000" pitchFamily="18" charset="-128"/>
                <a:cs typeface="Times New Roman" panose="02020603050405020304" pitchFamily="18" charset="0"/>
              </a:rPr>
              <a:t>2</a:t>
            </a:r>
            <a:r>
              <a:rPr lang="ja-JP" altLang="en-US" sz="2000" kern="100" dirty="0">
                <a:latin typeface="游明朝" panose="02020400000000000000" pitchFamily="18" charset="-128"/>
                <a:ea typeface="游明朝" panose="02020400000000000000" pitchFamily="18" charset="-128"/>
                <a:cs typeface="Times New Roman" panose="02020603050405020304" pitchFamily="18" charset="0"/>
              </a:rPr>
              <a:t>次医療圏域単位で</a:t>
            </a:r>
            <a:r>
              <a:rPr lang="ja-JP" altLang="en-US" sz="2000" kern="100" dirty="0" smtClean="0">
                <a:latin typeface="游明朝" panose="02020400000000000000" pitchFamily="18" charset="-128"/>
                <a:ea typeface="游明朝" panose="02020400000000000000" pitchFamily="18" charset="-128"/>
                <a:cs typeface="Times New Roman" panose="02020603050405020304" pitchFamily="18" charset="0"/>
              </a:rPr>
              <a:t>開催</a:t>
            </a:r>
            <a:endParaRPr lang="en-US" altLang="ja-JP" sz="2000" kern="100" dirty="0" smtClean="0">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endParaRPr lang="ja-JP" altLang="ja-JP" kern="100" dirty="0">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altLang="ja-JP" kern="100" dirty="0" smtClean="0">
                <a:latin typeface="游明朝" panose="02020400000000000000" pitchFamily="18" charset="-128"/>
                <a:ea typeface="游明朝" panose="02020400000000000000" pitchFamily="18" charset="-128"/>
                <a:cs typeface="Times New Roman" panose="02020603050405020304" pitchFamily="18" charset="0"/>
              </a:rPr>
              <a:t>診療</a:t>
            </a:r>
            <a:r>
              <a:rPr lang="ja-JP" altLang="ja-JP" kern="100" dirty="0">
                <a:latin typeface="游明朝" panose="02020400000000000000" pitchFamily="18" charset="-128"/>
                <a:ea typeface="游明朝" panose="02020400000000000000" pitchFamily="18" charset="-128"/>
                <a:cs typeface="Times New Roman" panose="02020603050405020304" pitchFamily="18" charset="0"/>
              </a:rPr>
              <a:t>ガイドラインに基づく各診療科の専門医等による研修</a:t>
            </a:r>
            <a:r>
              <a:rPr lang="ja-JP" altLang="en-US" kern="100" dirty="0">
                <a:latin typeface="游明朝" panose="02020400000000000000" pitchFamily="18" charset="-128"/>
                <a:ea typeface="游明朝" panose="02020400000000000000" pitchFamily="18" charset="-128"/>
                <a:cs typeface="Times New Roman" panose="02020603050405020304" pitchFamily="18" charset="0"/>
              </a:rPr>
              <a:t>の</a:t>
            </a:r>
            <a:r>
              <a:rPr lang="ja-JP" altLang="ja-JP" kern="100" dirty="0">
                <a:latin typeface="游明朝" panose="02020400000000000000" pitchFamily="18" charset="-128"/>
                <a:ea typeface="游明朝" panose="02020400000000000000" pitchFamily="18" charset="-128"/>
                <a:cs typeface="Times New Roman" panose="02020603050405020304" pitchFamily="18" charset="0"/>
              </a:rPr>
              <a:t>企画</a:t>
            </a:r>
            <a:r>
              <a:rPr lang="ja-JP" altLang="en-US" kern="100" dirty="0">
                <a:latin typeface="游明朝" panose="02020400000000000000" pitchFamily="18" charset="-128"/>
                <a:ea typeface="游明朝" panose="02020400000000000000" pitchFamily="18" charset="-128"/>
                <a:cs typeface="Times New Roman" panose="02020603050405020304" pitchFamily="18" charset="0"/>
              </a:rPr>
              <a:t>・</a:t>
            </a:r>
            <a:r>
              <a:rPr lang="ja-JP" altLang="en-US" kern="100" dirty="0" smtClean="0">
                <a:latin typeface="游明朝" panose="02020400000000000000" pitchFamily="18" charset="-128"/>
                <a:ea typeface="游明朝" panose="02020400000000000000" pitchFamily="18" charset="-128"/>
                <a:cs typeface="Times New Roman" panose="02020603050405020304" pitchFamily="18" charset="0"/>
              </a:rPr>
              <a:t>運営</a:t>
            </a:r>
            <a:endParaRPr lang="en-US" altLang="ja-JP" kern="100" dirty="0" smtClean="0">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endParaRPr lang="ja-JP" altLang="ja-JP" kern="100" dirty="0">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altLang="ja-JP" kern="100" dirty="0">
                <a:latin typeface="游明朝" panose="02020400000000000000" pitchFamily="18" charset="-128"/>
                <a:ea typeface="游明朝" panose="02020400000000000000" pitchFamily="18" charset="-128"/>
                <a:cs typeface="Times New Roman" panose="02020603050405020304" pitchFamily="18" charset="0"/>
              </a:rPr>
              <a:t>（事業例</a:t>
            </a:r>
            <a:r>
              <a:rPr lang="ja-JP" altLang="ja-JP" kern="100" dirty="0" smtClean="0">
                <a:latin typeface="游明朝" panose="02020400000000000000" pitchFamily="18" charset="-128"/>
                <a:ea typeface="游明朝" panose="02020400000000000000" pitchFamily="18" charset="-128"/>
                <a:cs typeface="Times New Roman" panose="02020603050405020304" pitchFamily="18" charset="0"/>
              </a:rPr>
              <a:t>）</a:t>
            </a:r>
            <a:endParaRPr lang="en-US" altLang="ja-JP" kern="100" dirty="0" smtClean="0">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altLang="ja-JP" kern="100" dirty="0" smtClean="0">
                <a:latin typeface="游明朝" panose="02020400000000000000" pitchFamily="18" charset="-128"/>
                <a:ea typeface="游明朝" panose="02020400000000000000" pitchFamily="18" charset="-128"/>
                <a:cs typeface="Times New Roman" panose="02020603050405020304" pitchFamily="18" charset="0"/>
              </a:rPr>
              <a:t>・</a:t>
            </a:r>
            <a:r>
              <a:rPr lang="ja-JP" altLang="ja-JP" kern="100" dirty="0">
                <a:latin typeface="游明朝" panose="02020400000000000000" pitchFamily="18" charset="-128"/>
                <a:ea typeface="游明朝" panose="02020400000000000000" pitchFamily="18" charset="-128"/>
                <a:cs typeface="Times New Roman" panose="02020603050405020304" pitchFamily="18" charset="0"/>
              </a:rPr>
              <a:t>医師等によるアレルギー疾患に関する最新の治療</a:t>
            </a:r>
            <a:r>
              <a:rPr lang="ja-JP" altLang="ja-JP" kern="100" dirty="0" smtClean="0">
                <a:latin typeface="游明朝" panose="02020400000000000000" pitchFamily="18" charset="-128"/>
                <a:ea typeface="游明朝" panose="02020400000000000000" pitchFamily="18" charset="-128"/>
                <a:cs typeface="Times New Roman" panose="02020603050405020304" pitchFamily="18" charset="0"/>
              </a:rPr>
              <a:t>方法</a:t>
            </a:r>
            <a:endParaRPr lang="en-US" altLang="ja-JP" kern="100" dirty="0" smtClean="0">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altLang="en-US" kern="100" dirty="0">
                <a:latin typeface="游明朝" panose="02020400000000000000" pitchFamily="18" charset="-128"/>
                <a:ea typeface="游明朝" panose="02020400000000000000" pitchFamily="18" charset="-128"/>
                <a:cs typeface="Times New Roman" panose="02020603050405020304" pitchFamily="18" charset="0"/>
              </a:rPr>
              <a:t>　</a:t>
            </a:r>
            <a:r>
              <a:rPr lang="ja-JP" altLang="ja-JP" kern="100" dirty="0" smtClean="0">
                <a:latin typeface="游明朝" panose="02020400000000000000" pitchFamily="18" charset="-128"/>
                <a:ea typeface="游明朝" panose="02020400000000000000" pitchFamily="18" charset="-128"/>
                <a:cs typeface="Times New Roman" panose="02020603050405020304" pitchFamily="18" charset="0"/>
              </a:rPr>
              <a:t>等</a:t>
            </a:r>
            <a:r>
              <a:rPr lang="ja-JP" altLang="ja-JP" kern="100" dirty="0">
                <a:latin typeface="游明朝" panose="02020400000000000000" pitchFamily="18" charset="-128"/>
                <a:ea typeface="游明朝" panose="02020400000000000000" pitchFamily="18" charset="-128"/>
                <a:cs typeface="Times New Roman" panose="02020603050405020304" pitchFamily="18" charset="0"/>
              </a:rPr>
              <a:t>に関する講演会（座学・実技）</a:t>
            </a:r>
          </a:p>
          <a:p>
            <a:pPr algn="just">
              <a:spcAft>
                <a:spcPts val="0"/>
              </a:spcAft>
            </a:pPr>
            <a:r>
              <a:rPr lang="ja-JP" altLang="ja-JP" kern="100" dirty="0" smtClean="0">
                <a:latin typeface="游明朝" panose="02020400000000000000" pitchFamily="18" charset="-128"/>
                <a:ea typeface="游明朝" panose="02020400000000000000" pitchFamily="18" charset="-128"/>
                <a:cs typeface="Times New Roman" panose="02020603050405020304" pitchFamily="18" charset="0"/>
              </a:rPr>
              <a:t>・</a:t>
            </a:r>
            <a:r>
              <a:rPr lang="ja-JP" altLang="ja-JP" kern="100" dirty="0">
                <a:latin typeface="游明朝" panose="02020400000000000000" pitchFamily="18" charset="-128"/>
                <a:ea typeface="游明朝" panose="02020400000000000000" pitchFamily="18" charset="-128"/>
                <a:cs typeface="Times New Roman" panose="02020603050405020304" pitchFamily="18" charset="0"/>
              </a:rPr>
              <a:t>小児アレルギーエデュケーターによる看護師・</a:t>
            </a:r>
            <a:r>
              <a:rPr lang="ja-JP" altLang="ja-JP" kern="100" dirty="0" smtClean="0">
                <a:latin typeface="游明朝" panose="02020400000000000000" pitchFamily="18" charset="-128"/>
                <a:ea typeface="游明朝" panose="02020400000000000000" pitchFamily="18" charset="-128"/>
                <a:cs typeface="Times New Roman" panose="02020603050405020304" pitchFamily="18" charset="0"/>
              </a:rPr>
              <a:t>栄養士</a:t>
            </a:r>
            <a:endParaRPr lang="en-US" altLang="ja-JP" kern="100" dirty="0" smtClean="0">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altLang="en-US" kern="100" dirty="0">
                <a:latin typeface="游明朝" panose="02020400000000000000" pitchFamily="18" charset="-128"/>
                <a:ea typeface="游明朝" panose="02020400000000000000" pitchFamily="18" charset="-128"/>
                <a:cs typeface="Times New Roman" panose="02020603050405020304" pitchFamily="18" charset="0"/>
              </a:rPr>
              <a:t>　</a:t>
            </a:r>
            <a:r>
              <a:rPr lang="ja-JP" altLang="ja-JP" kern="100" dirty="0" smtClean="0">
                <a:latin typeface="游明朝" panose="02020400000000000000" pitchFamily="18" charset="-128"/>
                <a:ea typeface="游明朝" panose="02020400000000000000" pitchFamily="18" charset="-128"/>
                <a:cs typeface="Times New Roman" panose="02020603050405020304" pitchFamily="18" charset="0"/>
              </a:rPr>
              <a:t>等向け</a:t>
            </a:r>
            <a:r>
              <a:rPr lang="ja-JP" altLang="ja-JP" kern="100" dirty="0">
                <a:latin typeface="游明朝" panose="02020400000000000000" pitchFamily="18" charset="-128"/>
                <a:ea typeface="游明朝" panose="02020400000000000000" pitchFamily="18" charset="-128"/>
                <a:cs typeface="Times New Roman" panose="02020603050405020304" pitchFamily="18" charset="0"/>
              </a:rPr>
              <a:t>の研修（座学・実技）</a:t>
            </a:r>
          </a:p>
          <a:p>
            <a:pPr algn="just">
              <a:spcAft>
                <a:spcPts val="0"/>
              </a:spcAft>
            </a:pPr>
            <a:r>
              <a:rPr lang="ja-JP" altLang="ja-JP" kern="100" dirty="0" smtClean="0">
                <a:latin typeface="游明朝" panose="02020400000000000000" pitchFamily="18" charset="-128"/>
                <a:ea typeface="游明朝" panose="02020400000000000000" pitchFamily="18" charset="-128"/>
                <a:cs typeface="Times New Roman" panose="02020603050405020304" pitchFamily="18" charset="0"/>
              </a:rPr>
              <a:t>・</a:t>
            </a:r>
            <a:r>
              <a:rPr lang="ja-JP" altLang="ja-JP" kern="100" dirty="0">
                <a:latin typeface="游明朝" panose="02020400000000000000" pitchFamily="18" charset="-128"/>
                <a:ea typeface="游明朝" panose="02020400000000000000" pitchFamily="18" charset="-128"/>
                <a:cs typeface="Times New Roman" panose="02020603050405020304" pitchFamily="18" charset="0"/>
              </a:rPr>
              <a:t>専門医、薬剤師による薬剤師向けの</a:t>
            </a:r>
            <a:r>
              <a:rPr lang="ja-JP" altLang="ja-JP" kern="100" dirty="0" smtClean="0">
                <a:latin typeface="游明朝" panose="02020400000000000000" pitchFamily="18" charset="-128"/>
                <a:ea typeface="游明朝" panose="02020400000000000000" pitchFamily="18" charset="-128"/>
                <a:cs typeface="Times New Roman" panose="02020603050405020304" pitchFamily="18" charset="0"/>
              </a:rPr>
              <a:t>研修</a:t>
            </a:r>
            <a:endParaRPr lang="en-US" altLang="ja-JP" kern="100" dirty="0" smtClean="0">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altLang="ja-JP" kern="100" dirty="0" smtClean="0">
                <a:latin typeface="游明朝" panose="02020400000000000000" pitchFamily="18" charset="-128"/>
                <a:ea typeface="游明朝" panose="02020400000000000000" pitchFamily="18" charset="-128"/>
                <a:cs typeface="Times New Roman" panose="02020603050405020304" pitchFamily="18" charset="0"/>
              </a:rPr>
              <a:t>（</a:t>
            </a:r>
            <a:r>
              <a:rPr lang="ja-JP" altLang="ja-JP" kern="100" dirty="0">
                <a:latin typeface="游明朝" panose="02020400000000000000" pitchFamily="18" charset="-128"/>
                <a:ea typeface="游明朝" panose="02020400000000000000" pitchFamily="18" charset="-128"/>
                <a:cs typeface="Times New Roman" panose="02020603050405020304" pitchFamily="18" charset="0"/>
              </a:rPr>
              <a:t>座学・実技</a:t>
            </a:r>
            <a:r>
              <a:rPr lang="ja-JP" altLang="ja-JP" kern="100" dirty="0" smtClean="0">
                <a:latin typeface="游明朝" panose="02020400000000000000" pitchFamily="18" charset="-128"/>
                <a:ea typeface="游明朝" panose="02020400000000000000" pitchFamily="18" charset="-128"/>
                <a:cs typeface="Times New Roman" panose="02020603050405020304" pitchFamily="18" charset="0"/>
              </a:rPr>
              <a:t>）</a:t>
            </a:r>
            <a:endParaRPr lang="ja-JP" altLang="ja-JP"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6" name="フローチャート: 抜出し 5"/>
          <p:cNvSpPr/>
          <p:nvPr/>
        </p:nvSpPr>
        <p:spPr>
          <a:xfrm rot="5400000" flipH="1">
            <a:off x="5408530" y="4041065"/>
            <a:ext cx="1847591" cy="249129"/>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6456891" y="1502688"/>
            <a:ext cx="5630726" cy="5355312"/>
          </a:xfrm>
          <a:prstGeom prst="rect">
            <a:avLst/>
          </a:prstGeom>
          <a:ln>
            <a:solidFill>
              <a:schemeClr val="tx1"/>
            </a:solidFill>
            <a:prstDash val="sysDash"/>
          </a:ln>
        </p:spPr>
        <p:txBody>
          <a:bodyPr wrap="square">
            <a:spAutoFit/>
          </a:bodyPr>
          <a:lstStyle/>
          <a:p>
            <a:pPr algn="just">
              <a:spcAft>
                <a:spcPts val="0"/>
              </a:spcAft>
            </a:pPr>
            <a:r>
              <a:rPr lang="en-US" altLang="ja-JP" kern="100" dirty="0" smtClean="0">
                <a:latin typeface="游明朝" panose="02020400000000000000" pitchFamily="18" charset="-128"/>
                <a:ea typeface="游明朝" panose="02020400000000000000" pitchFamily="18" charset="-128"/>
                <a:cs typeface="Times New Roman" panose="02020603050405020304" pitchFamily="18" charset="0"/>
              </a:rPr>
              <a:t>【</a:t>
            </a:r>
            <a:r>
              <a:rPr lang="ja-JP" altLang="en-US" kern="100" dirty="0" smtClean="0">
                <a:latin typeface="游明朝" panose="02020400000000000000" pitchFamily="18" charset="-128"/>
                <a:ea typeface="游明朝" panose="02020400000000000000" pitchFamily="18" charset="-128"/>
                <a:cs typeface="Times New Roman" panose="02020603050405020304" pitchFamily="18" charset="0"/>
              </a:rPr>
              <a:t>近畿大学病院</a:t>
            </a:r>
            <a:r>
              <a:rPr lang="en-US" altLang="ja-JP" kern="100" dirty="0" smtClean="0">
                <a:latin typeface="游明朝" panose="02020400000000000000" pitchFamily="18" charset="-128"/>
                <a:ea typeface="游明朝" panose="02020400000000000000" pitchFamily="18" charset="-128"/>
                <a:cs typeface="Times New Roman" panose="02020603050405020304" pitchFamily="18" charset="0"/>
              </a:rPr>
              <a:t>】</a:t>
            </a:r>
          </a:p>
          <a:p>
            <a:pPr algn="just">
              <a:spcAft>
                <a:spcPts val="0"/>
              </a:spcAft>
            </a:pPr>
            <a:r>
              <a:rPr lang="ja-JP" altLang="en-US" kern="100" dirty="0" smtClean="0">
                <a:latin typeface="游明朝" panose="02020400000000000000" pitchFamily="18" charset="-128"/>
                <a:ea typeface="游明朝" panose="02020400000000000000" pitchFamily="18" charset="-128"/>
                <a:cs typeface="Times New Roman" panose="02020603050405020304" pitchFamily="18" charset="0"/>
              </a:rPr>
              <a:t>①日時：令和元年９月８日（日）</a:t>
            </a:r>
            <a:endParaRPr lang="en-US" altLang="ja-JP" kern="100" dirty="0" smtClean="0">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altLang="en-US" kern="100" dirty="0">
                <a:latin typeface="游明朝" panose="02020400000000000000" pitchFamily="18" charset="-128"/>
                <a:ea typeface="游明朝" panose="02020400000000000000" pitchFamily="18" charset="-128"/>
                <a:cs typeface="Times New Roman" panose="02020603050405020304" pitchFamily="18" charset="0"/>
              </a:rPr>
              <a:t>　</a:t>
            </a:r>
            <a:r>
              <a:rPr lang="ja-JP" altLang="en-US" kern="100" dirty="0" smtClean="0">
                <a:latin typeface="游明朝" panose="02020400000000000000" pitchFamily="18" charset="-128"/>
                <a:ea typeface="游明朝" panose="02020400000000000000" pitchFamily="18" charset="-128"/>
                <a:cs typeface="Times New Roman" panose="02020603050405020304" pitchFamily="18" charset="0"/>
              </a:rPr>
              <a:t>場所：ＳＡＹＡＫＡホール（大阪狭山市）</a:t>
            </a:r>
            <a:endParaRPr lang="en-US" altLang="ja-JP" kern="100" dirty="0" smtClean="0">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altLang="en-US" kern="100" dirty="0">
                <a:latin typeface="游明朝" panose="02020400000000000000" pitchFamily="18" charset="-128"/>
                <a:ea typeface="游明朝" panose="02020400000000000000" pitchFamily="18" charset="-128"/>
                <a:cs typeface="Times New Roman" panose="02020603050405020304" pitchFamily="18" charset="0"/>
              </a:rPr>
              <a:t>　</a:t>
            </a:r>
            <a:r>
              <a:rPr lang="ja-JP" altLang="en-US" kern="100" dirty="0" smtClean="0">
                <a:latin typeface="游明朝" panose="02020400000000000000" pitchFamily="18" charset="-128"/>
                <a:ea typeface="游明朝" panose="02020400000000000000" pitchFamily="18" charset="-128"/>
                <a:cs typeface="Times New Roman" panose="02020603050405020304" pitchFamily="18" charset="0"/>
              </a:rPr>
              <a:t>テーマ</a:t>
            </a:r>
            <a:r>
              <a:rPr lang="en-US" altLang="ja-JP" kern="100" dirty="0" smtClean="0">
                <a:latin typeface="游明朝" panose="02020400000000000000" pitchFamily="18" charset="-128"/>
                <a:ea typeface="游明朝" panose="02020400000000000000" pitchFamily="18" charset="-128"/>
                <a:cs typeface="Times New Roman" panose="02020603050405020304" pitchFamily="18" charset="0"/>
              </a:rPr>
              <a:t>:</a:t>
            </a:r>
            <a:r>
              <a:rPr lang="ja-JP" altLang="en-US" sz="1400" kern="100" dirty="0" smtClean="0">
                <a:latin typeface="游明朝" panose="02020400000000000000" pitchFamily="18" charset="-128"/>
                <a:ea typeface="游明朝" panose="02020400000000000000" pitchFamily="18" charset="-128"/>
                <a:cs typeface="Times New Roman" panose="02020603050405020304" pitchFamily="18" charset="0"/>
              </a:rPr>
              <a:t>「アレルギー疾患に係る技術向上を目指して」</a:t>
            </a:r>
            <a:endParaRPr lang="en-US" altLang="ja-JP" sz="1400" kern="100" dirty="0" smtClean="0">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altLang="en-US" kern="100" dirty="0" smtClean="0">
                <a:latin typeface="游明朝" panose="02020400000000000000" pitchFamily="18" charset="-128"/>
                <a:ea typeface="游明朝" panose="02020400000000000000" pitchFamily="18" charset="-128"/>
                <a:cs typeface="Times New Roman" panose="02020603050405020304" pitchFamily="18" charset="0"/>
              </a:rPr>
              <a:t>②日時</a:t>
            </a:r>
            <a:r>
              <a:rPr lang="ja-JP" altLang="en-US" kern="100" dirty="0">
                <a:latin typeface="游明朝" panose="02020400000000000000" pitchFamily="18" charset="-128"/>
                <a:ea typeface="游明朝" panose="02020400000000000000" pitchFamily="18" charset="-128"/>
                <a:cs typeface="Times New Roman" panose="02020603050405020304" pitchFamily="18" charset="0"/>
              </a:rPr>
              <a:t>：</a:t>
            </a:r>
            <a:r>
              <a:rPr lang="ja-JP" altLang="en-US" kern="100" dirty="0" smtClean="0">
                <a:latin typeface="游明朝" panose="02020400000000000000" pitchFamily="18" charset="-128"/>
                <a:ea typeface="游明朝" panose="02020400000000000000" pitchFamily="18" charset="-128"/>
                <a:cs typeface="Times New Roman" panose="02020603050405020304" pitchFamily="18" charset="0"/>
              </a:rPr>
              <a:t>令和２年２月</a:t>
            </a:r>
            <a:r>
              <a:rPr lang="en-US" altLang="ja-JP" kern="100" dirty="0" smtClean="0">
                <a:latin typeface="游明朝" panose="02020400000000000000" pitchFamily="18" charset="-128"/>
                <a:ea typeface="游明朝" panose="02020400000000000000" pitchFamily="18" charset="-128"/>
                <a:cs typeface="Times New Roman" panose="02020603050405020304" pitchFamily="18" charset="0"/>
              </a:rPr>
              <a:t>11</a:t>
            </a:r>
            <a:r>
              <a:rPr lang="ja-JP" altLang="en-US" kern="100" dirty="0" smtClean="0">
                <a:latin typeface="游明朝" panose="02020400000000000000" pitchFamily="18" charset="-128"/>
                <a:ea typeface="游明朝" panose="02020400000000000000" pitchFamily="18" charset="-128"/>
                <a:cs typeface="Times New Roman" panose="02020603050405020304" pitchFamily="18" charset="0"/>
              </a:rPr>
              <a:t>日（祝日</a:t>
            </a:r>
            <a:r>
              <a:rPr lang="ja-JP" altLang="en-US" kern="100" dirty="0">
                <a:latin typeface="游明朝" panose="02020400000000000000" pitchFamily="18" charset="-128"/>
                <a:ea typeface="游明朝" panose="02020400000000000000" pitchFamily="18" charset="-128"/>
                <a:cs typeface="Times New Roman" panose="02020603050405020304" pitchFamily="18" charset="0"/>
              </a:rPr>
              <a:t>）</a:t>
            </a:r>
            <a:endParaRPr lang="en-US" altLang="ja-JP" kern="100" dirty="0">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altLang="en-US" kern="100" dirty="0">
                <a:latin typeface="游明朝" panose="02020400000000000000" pitchFamily="18" charset="-128"/>
                <a:ea typeface="游明朝" panose="02020400000000000000" pitchFamily="18" charset="-128"/>
                <a:cs typeface="Times New Roman" panose="02020603050405020304" pitchFamily="18" charset="0"/>
              </a:rPr>
              <a:t>　場所</a:t>
            </a:r>
            <a:r>
              <a:rPr lang="ja-JP" altLang="en-US" kern="100" dirty="0" smtClean="0">
                <a:latin typeface="游明朝" panose="02020400000000000000" pitchFamily="18" charset="-128"/>
                <a:ea typeface="游明朝" panose="02020400000000000000" pitchFamily="18" charset="-128"/>
                <a:cs typeface="Times New Roman" panose="02020603050405020304" pitchFamily="18" charset="0"/>
              </a:rPr>
              <a:t>：浪切ホール（岸和田市</a:t>
            </a:r>
            <a:r>
              <a:rPr lang="ja-JP" altLang="en-US" kern="100" dirty="0">
                <a:latin typeface="游明朝" panose="02020400000000000000" pitchFamily="18" charset="-128"/>
                <a:ea typeface="游明朝" panose="02020400000000000000" pitchFamily="18" charset="-128"/>
                <a:cs typeface="Times New Roman" panose="02020603050405020304" pitchFamily="18" charset="0"/>
              </a:rPr>
              <a:t>）</a:t>
            </a:r>
            <a:endParaRPr lang="en-US" altLang="ja-JP" kern="100" dirty="0">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altLang="en-US" kern="100" dirty="0">
                <a:latin typeface="游明朝" panose="02020400000000000000" pitchFamily="18" charset="-128"/>
                <a:ea typeface="游明朝" panose="02020400000000000000" pitchFamily="18" charset="-128"/>
                <a:cs typeface="Times New Roman" panose="02020603050405020304" pitchFamily="18" charset="0"/>
              </a:rPr>
              <a:t>　テーマ</a:t>
            </a:r>
            <a:r>
              <a:rPr lang="en-US" altLang="ja-JP" kern="100" dirty="0" smtClean="0">
                <a:latin typeface="游明朝" panose="02020400000000000000" pitchFamily="18" charset="-128"/>
                <a:ea typeface="游明朝" panose="02020400000000000000" pitchFamily="18" charset="-128"/>
                <a:cs typeface="Times New Roman" panose="02020603050405020304" pitchFamily="18" charset="0"/>
              </a:rPr>
              <a:t>:</a:t>
            </a:r>
            <a:r>
              <a:rPr lang="ja-JP" altLang="en-US" kern="100" dirty="0" smtClean="0">
                <a:latin typeface="游明朝" panose="02020400000000000000" pitchFamily="18" charset="-128"/>
                <a:ea typeface="游明朝" panose="02020400000000000000" pitchFamily="18" charset="-128"/>
                <a:cs typeface="Times New Roman" panose="02020603050405020304" pitchFamily="18" charset="0"/>
              </a:rPr>
              <a:t>未定（花粉症を中心に企画）</a:t>
            </a:r>
            <a:endParaRPr lang="en-US" altLang="ja-JP" kern="100" dirty="0" smtClean="0">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en-US" altLang="ja-JP" kern="100" dirty="0" smtClean="0">
                <a:latin typeface="游明朝" panose="02020400000000000000" pitchFamily="18" charset="-128"/>
                <a:ea typeface="游明朝" panose="02020400000000000000" pitchFamily="18" charset="-128"/>
                <a:cs typeface="Times New Roman" panose="02020603050405020304" pitchFamily="18" charset="0"/>
              </a:rPr>
              <a:t>【</a:t>
            </a:r>
            <a:r>
              <a:rPr lang="ja-JP" altLang="en-US" kern="100" dirty="0" smtClean="0">
                <a:latin typeface="游明朝" panose="02020400000000000000" pitchFamily="18" charset="-128"/>
                <a:ea typeface="游明朝" panose="02020400000000000000" pitchFamily="18" charset="-128"/>
                <a:cs typeface="Times New Roman" panose="02020603050405020304" pitchFamily="18" charset="0"/>
              </a:rPr>
              <a:t>大阪はびきの医療センター</a:t>
            </a:r>
            <a:r>
              <a:rPr lang="en-US" altLang="ja-JP" kern="100" dirty="0" smtClean="0">
                <a:latin typeface="游明朝" panose="02020400000000000000" pitchFamily="18" charset="-128"/>
                <a:ea typeface="游明朝" panose="02020400000000000000" pitchFamily="18" charset="-128"/>
                <a:cs typeface="Times New Roman" panose="02020603050405020304" pitchFamily="18" charset="0"/>
              </a:rPr>
              <a:t>】</a:t>
            </a:r>
          </a:p>
          <a:p>
            <a:pPr algn="just">
              <a:spcAft>
                <a:spcPts val="0"/>
              </a:spcAft>
            </a:pPr>
            <a:r>
              <a:rPr lang="ja-JP" altLang="en-US" kern="100" dirty="0" smtClean="0">
                <a:latin typeface="游明朝" panose="02020400000000000000" pitchFamily="18" charset="-128"/>
                <a:ea typeface="游明朝" panose="02020400000000000000" pitchFamily="18" charset="-128"/>
                <a:cs typeface="Times New Roman" panose="02020603050405020304" pitchFamily="18" charset="0"/>
              </a:rPr>
              <a:t>　日時：（日時調整中）</a:t>
            </a:r>
            <a:endParaRPr lang="en-US" altLang="ja-JP" kern="100" dirty="0">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altLang="en-US" kern="100" dirty="0">
                <a:latin typeface="游明朝" panose="02020400000000000000" pitchFamily="18" charset="-128"/>
                <a:ea typeface="游明朝" panose="02020400000000000000" pitchFamily="18" charset="-128"/>
                <a:cs typeface="Times New Roman" panose="02020603050405020304" pitchFamily="18" charset="0"/>
              </a:rPr>
              <a:t>　</a:t>
            </a:r>
            <a:r>
              <a:rPr lang="ja-JP" altLang="en-US" kern="100" dirty="0" smtClean="0">
                <a:latin typeface="游明朝" panose="02020400000000000000" pitchFamily="18" charset="-128"/>
                <a:ea typeface="游明朝" panose="02020400000000000000" pitchFamily="18" charset="-128"/>
                <a:cs typeface="Times New Roman" panose="02020603050405020304" pitchFamily="18" charset="0"/>
              </a:rPr>
              <a:t>場所</a:t>
            </a:r>
            <a:r>
              <a:rPr lang="ja-JP" altLang="en-US" kern="100" dirty="0" smtClean="0">
                <a:latin typeface="游明朝" panose="02020400000000000000" pitchFamily="18" charset="-128"/>
                <a:ea typeface="游明朝" panose="02020400000000000000" pitchFamily="18" charset="-128"/>
                <a:cs typeface="Times New Roman" panose="02020603050405020304" pitchFamily="18" charset="0"/>
                <a:sym typeface="Wingdings" panose="05000000000000000000" pitchFamily="2" charset="2"/>
              </a:rPr>
              <a:t>：（調整中）</a:t>
            </a:r>
            <a:endParaRPr lang="en-US" altLang="ja-JP" sz="1400" kern="100" dirty="0">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altLang="en-US" kern="100" dirty="0">
                <a:latin typeface="游明朝" panose="02020400000000000000" pitchFamily="18" charset="-128"/>
                <a:ea typeface="游明朝" panose="02020400000000000000" pitchFamily="18" charset="-128"/>
                <a:cs typeface="Times New Roman" panose="02020603050405020304" pitchFamily="18" charset="0"/>
              </a:rPr>
              <a:t>　テーマ</a:t>
            </a:r>
            <a:r>
              <a:rPr lang="en-US" altLang="ja-JP" kern="100" dirty="0">
                <a:latin typeface="游明朝" panose="02020400000000000000" pitchFamily="18" charset="-128"/>
                <a:ea typeface="游明朝" panose="02020400000000000000" pitchFamily="18" charset="-128"/>
                <a:cs typeface="Times New Roman" panose="02020603050405020304" pitchFamily="18" charset="0"/>
              </a:rPr>
              <a:t>:</a:t>
            </a:r>
            <a:r>
              <a:rPr lang="ja-JP" altLang="en-US" kern="100" dirty="0" smtClean="0">
                <a:latin typeface="游明朝" panose="02020400000000000000" pitchFamily="18" charset="-128"/>
                <a:ea typeface="游明朝" panose="02020400000000000000" pitchFamily="18" charset="-128"/>
                <a:cs typeface="Times New Roman" panose="02020603050405020304" pitchFamily="18" charset="0"/>
              </a:rPr>
              <a:t>「未定」</a:t>
            </a:r>
            <a:endParaRPr lang="en-US" altLang="ja-JP" kern="100" dirty="0" smtClean="0">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en-US" altLang="ja-JP" kern="100" dirty="0" smtClean="0">
                <a:latin typeface="游明朝" panose="02020400000000000000" pitchFamily="18" charset="-128"/>
                <a:ea typeface="游明朝" panose="02020400000000000000" pitchFamily="18" charset="-128"/>
                <a:cs typeface="Times New Roman" panose="02020603050405020304" pitchFamily="18" charset="0"/>
              </a:rPr>
              <a:t>【</a:t>
            </a:r>
            <a:r>
              <a:rPr lang="ja-JP" altLang="en-US" kern="100" dirty="0" smtClean="0">
                <a:latin typeface="游明朝" panose="02020400000000000000" pitchFamily="18" charset="-128"/>
                <a:ea typeface="游明朝" panose="02020400000000000000" pitchFamily="18" charset="-128"/>
                <a:cs typeface="Times New Roman" panose="02020603050405020304" pitchFamily="18" charset="0"/>
              </a:rPr>
              <a:t>関西医科大学附属病院</a:t>
            </a:r>
            <a:r>
              <a:rPr lang="en-US" altLang="ja-JP" kern="100" dirty="0" smtClean="0">
                <a:latin typeface="游明朝" panose="02020400000000000000" pitchFamily="18" charset="-128"/>
                <a:ea typeface="游明朝" panose="02020400000000000000" pitchFamily="18" charset="-128"/>
                <a:cs typeface="Times New Roman" panose="02020603050405020304" pitchFamily="18" charset="0"/>
              </a:rPr>
              <a:t>】</a:t>
            </a:r>
          </a:p>
          <a:p>
            <a:pPr algn="just">
              <a:spcAft>
                <a:spcPts val="0"/>
              </a:spcAft>
            </a:pPr>
            <a:r>
              <a:rPr lang="ja-JP" altLang="en-US" kern="100" dirty="0" smtClean="0">
                <a:latin typeface="游明朝" panose="02020400000000000000" pitchFamily="18" charset="-128"/>
                <a:ea typeface="游明朝" panose="02020400000000000000" pitchFamily="18" charset="-128"/>
                <a:cs typeface="Times New Roman" panose="02020603050405020304" pitchFamily="18" charset="0"/>
              </a:rPr>
              <a:t>　日時</a:t>
            </a:r>
            <a:r>
              <a:rPr lang="ja-JP" altLang="en-US" kern="100" dirty="0">
                <a:latin typeface="游明朝" panose="02020400000000000000" pitchFamily="18" charset="-128"/>
                <a:ea typeface="游明朝" panose="02020400000000000000" pitchFamily="18" charset="-128"/>
                <a:cs typeface="Times New Roman" panose="02020603050405020304" pitchFamily="18" charset="0"/>
              </a:rPr>
              <a:t>：（日時調整中</a:t>
            </a:r>
            <a:r>
              <a:rPr lang="ja-JP" altLang="en-US" kern="100" dirty="0" smtClean="0">
                <a:latin typeface="游明朝" panose="02020400000000000000" pitchFamily="18" charset="-128"/>
                <a:ea typeface="游明朝" panose="02020400000000000000" pitchFamily="18" charset="-128"/>
                <a:cs typeface="Times New Roman" panose="02020603050405020304" pitchFamily="18" charset="0"/>
              </a:rPr>
              <a:t>）</a:t>
            </a:r>
            <a:r>
              <a:rPr lang="en-US" altLang="ja-JP" kern="100" dirty="0" smtClean="0">
                <a:latin typeface="游明朝" panose="02020400000000000000" pitchFamily="18" charset="-128"/>
                <a:ea typeface="游明朝" panose="02020400000000000000" pitchFamily="18" charset="-128"/>
                <a:cs typeface="Times New Roman" panose="02020603050405020304" pitchFamily="18" charset="0"/>
              </a:rPr>
              <a:t>※</a:t>
            </a:r>
            <a:r>
              <a:rPr lang="ja-JP" altLang="en-US" kern="100" dirty="0" smtClean="0">
                <a:latin typeface="游明朝" panose="02020400000000000000" pitchFamily="18" charset="-128"/>
                <a:ea typeface="游明朝" panose="02020400000000000000" pitchFamily="18" charset="-128"/>
                <a:cs typeface="Times New Roman" panose="02020603050405020304" pitchFamily="18" charset="0"/>
              </a:rPr>
              <a:t>今年度２回を予定</a:t>
            </a:r>
            <a:endParaRPr lang="en-US" altLang="ja-JP" kern="100" dirty="0" smtClean="0">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altLang="en-US" kern="100" dirty="0">
                <a:latin typeface="游明朝" panose="02020400000000000000" pitchFamily="18" charset="-128"/>
                <a:ea typeface="游明朝" panose="02020400000000000000" pitchFamily="18" charset="-128"/>
                <a:cs typeface="Times New Roman" panose="02020603050405020304" pitchFamily="18" charset="0"/>
              </a:rPr>
              <a:t>　場所</a:t>
            </a:r>
            <a:r>
              <a:rPr lang="ja-JP" altLang="en-US" kern="100" dirty="0">
                <a:latin typeface="游明朝" panose="02020400000000000000" pitchFamily="18" charset="-128"/>
                <a:ea typeface="游明朝" panose="02020400000000000000" pitchFamily="18" charset="-128"/>
                <a:cs typeface="Times New Roman" panose="02020603050405020304" pitchFamily="18" charset="0"/>
                <a:sym typeface="Wingdings" panose="05000000000000000000" pitchFamily="2" charset="2"/>
              </a:rPr>
              <a:t>：（調整中）</a:t>
            </a:r>
            <a:endParaRPr lang="en-US" altLang="ja-JP" sz="1400" kern="100" dirty="0">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altLang="en-US" kern="100" dirty="0">
                <a:latin typeface="游明朝" panose="02020400000000000000" pitchFamily="18" charset="-128"/>
                <a:ea typeface="游明朝" panose="02020400000000000000" pitchFamily="18" charset="-128"/>
                <a:cs typeface="Times New Roman" panose="02020603050405020304" pitchFamily="18" charset="0"/>
              </a:rPr>
              <a:t>　テーマ</a:t>
            </a:r>
            <a:r>
              <a:rPr lang="en-US" altLang="ja-JP" kern="100" dirty="0">
                <a:latin typeface="游明朝" panose="02020400000000000000" pitchFamily="18" charset="-128"/>
                <a:ea typeface="游明朝" panose="02020400000000000000" pitchFamily="18" charset="-128"/>
                <a:cs typeface="Times New Roman" panose="02020603050405020304" pitchFamily="18" charset="0"/>
              </a:rPr>
              <a:t>:</a:t>
            </a:r>
            <a:r>
              <a:rPr lang="ja-JP" altLang="en-US" kern="100" dirty="0">
                <a:latin typeface="游明朝" panose="02020400000000000000" pitchFamily="18" charset="-128"/>
                <a:ea typeface="游明朝" panose="02020400000000000000" pitchFamily="18" charset="-128"/>
                <a:cs typeface="Times New Roman" panose="02020603050405020304" pitchFamily="18" charset="0"/>
              </a:rPr>
              <a:t>「未定</a:t>
            </a:r>
            <a:r>
              <a:rPr lang="ja-JP" altLang="en-US" kern="100" dirty="0" smtClean="0">
                <a:latin typeface="游明朝" panose="02020400000000000000" pitchFamily="18" charset="-128"/>
                <a:ea typeface="游明朝" panose="02020400000000000000" pitchFamily="18" charset="-128"/>
                <a:cs typeface="Times New Roman" panose="02020603050405020304" pitchFamily="18" charset="0"/>
              </a:rPr>
              <a:t>」</a:t>
            </a:r>
            <a:endParaRPr lang="en-US" altLang="ja-JP" kern="100" dirty="0" smtClean="0">
              <a:latin typeface="游明朝" panose="02020400000000000000" pitchFamily="18" charset="-128"/>
              <a:ea typeface="游明朝" panose="02020400000000000000" pitchFamily="18" charset="-128"/>
              <a:cs typeface="Times New Roman" panose="02020603050405020304" pitchFamily="18" charset="0"/>
            </a:endParaRPr>
          </a:p>
          <a:p>
            <a:pPr lvl="0" algn="just"/>
            <a:r>
              <a:rPr lang="ja-JP" altLang="en-US" kern="100" dirty="0" smtClean="0">
                <a:solidFill>
                  <a:prstClr val="black"/>
                </a:solidFill>
                <a:latin typeface="游明朝" panose="02020400000000000000" pitchFamily="18" charset="-128"/>
                <a:ea typeface="游明朝" panose="02020400000000000000" pitchFamily="18" charset="-128"/>
                <a:cs typeface="Times New Roman" panose="02020603050405020304" pitchFamily="18" charset="0"/>
              </a:rPr>
              <a:t>　</a:t>
            </a:r>
            <a:r>
              <a:rPr lang="en-US" altLang="ja-JP" kern="100" dirty="0" smtClean="0">
                <a:latin typeface="游明朝" panose="02020400000000000000" pitchFamily="18" charset="-128"/>
                <a:ea typeface="游明朝" panose="02020400000000000000" pitchFamily="18" charset="-128"/>
                <a:cs typeface="Times New Roman" panose="02020603050405020304" pitchFamily="18" charset="0"/>
              </a:rPr>
              <a:t>【</a:t>
            </a:r>
            <a:r>
              <a:rPr lang="ja-JP" altLang="en-US" kern="100" dirty="0" smtClean="0">
                <a:latin typeface="游明朝" panose="02020400000000000000" pitchFamily="18" charset="-128"/>
                <a:ea typeface="游明朝" panose="02020400000000000000" pitchFamily="18" charset="-128"/>
                <a:cs typeface="Times New Roman" panose="02020603050405020304" pitchFamily="18" charset="0"/>
              </a:rPr>
              <a:t>大阪赤十字病院</a:t>
            </a:r>
            <a:r>
              <a:rPr lang="en-US" altLang="ja-JP" kern="100" dirty="0" smtClean="0">
                <a:latin typeface="游明朝" panose="02020400000000000000" pitchFamily="18" charset="-128"/>
                <a:ea typeface="游明朝" panose="02020400000000000000" pitchFamily="18" charset="-128"/>
                <a:cs typeface="Times New Roman" panose="02020603050405020304" pitchFamily="18" charset="0"/>
              </a:rPr>
              <a:t>】</a:t>
            </a:r>
          </a:p>
          <a:p>
            <a:pPr lvl="0" algn="just"/>
            <a:r>
              <a:rPr lang="ja-JP" altLang="en-US" kern="100" dirty="0" smtClean="0">
                <a:solidFill>
                  <a:prstClr val="black"/>
                </a:solidFill>
                <a:latin typeface="游明朝" panose="02020400000000000000" pitchFamily="18" charset="-128"/>
                <a:ea typeface="游明朝" panose="02020400000000000000" pitchFamily="18" charset="-128"/>
                <a:cs typeface="Times New Roman" panose="02020603050405020304" pitchFamily="18" charset="0"/>
              </a:rPr>
              <a:t>　日時</a:t>
            </a:r>
            <a:r>
              <a:rPr lang="ja-JP" altLang="en-US" kern="100" dirty="0">
                <a:solidFill>
                  <a:prstClr val="black"/>
                </a:solidFill>
                <a:latin typeface="游明朝" panose="02020400000000000000" pitchFamily="18" charset="-128"/>
                <a:ea typeface="游明朝" panose="02020400000000000000" pitchFamily="18" charset="-128"/>
                <a:cs typeface="Times New Roman" panose="02020603050405020304" pitchFamily="18" charset="0"/>
              </a:rPr>
              <a:t>：</a:t>
            </a:r>
            <a:r>
              <a:rPr lang="ja-JP" altLang="en-US" kern="100" dirty="0" smtClean="0">
                <a:solidFill>
                  <a:prstClr val="black"/>
                </a:solidFill>
                <a:latin typeface="游明朝" panose="02020400000000000000" pitchFamily="18" charset="-128"/>
                <a:ea typeface="游明朝" panose="02020400000000000000" pitchFamily="18" charset="-128"/>
                <a:cs typeface="Times New Roman" panose="02020603050405020304" pitchFamily="18" charset="0"/>
              </a:rPr>
              <a:t>令和元年１１月２７日（水）</a:t>
            </a:r>
            <a:endParaRPr lang="en-US" altLang="ja-JP" kern="100" dirty="0">
              <a:solidFill>
                <a:prstClr val="black"/>
              </a:solidFill>
              <a:latin typeface="游明朝" panose="02020400000000000000" pitchFamily="18" charset="-128"/>
              <a:ea typeface="游明朝" panose="02020400000000000000" pitchFamily="18" charset="-128"/>
              <a:cs typeface="Times New Roman" panose="02020603050405020304" pitchFamily="18" charset="0"/>
            </a:endParaRPr>
          </a:p>
          <a:p>
            <a:pPr lvl="0" algn="just"/>
            <a:r>
              <a:rPr lang="ja-JP" altLang="en-US" kern="100" dirty="0">
                <a:solidFill>
                  <a:prstClr val="black"/>
                </a:solidFill>
                <a:latin typeface="游明朝" panose="02020400000000000000" pitchFamily="18" charset="-128"/>
                <a:ea typeface="游明朝" panose="02020400000000000000" pitchFamily="18" charset="-128"/>
                <a:cs typeface="Times New Roman" panose="02020603050405020304" pitchFamily="18" charset="0"/>
              </a:rPr>
              <a:t>　場所：ホテルアウィーナ</a:t>
            </a:r>
            <a:r>
              <a:rPr lang="ja-JP" altLang="en-US" kern="100" dirty="0" smtClean="0">
                <a:solidFill>
                  <a:prstClr val="black"/>
                </a:solidFill>
                <a:latin typeface="游明朝" panose="02020400000000000000" pitchFamily="18" charset="-128"/>
                <a:ea typeface="游明朝" panose="02020400000000000000" pitchFamily="18" charset="-128"/>
                <a:cs typeface="Times New Roman" panose="02020603050405020304" pitchFamily="18" charset="0"/>
              </a:rPr>
              <a:t>開催</a:t>
            </a:r>
            <a:endParaRPr lang="ja-JP" altLang="en-US" kern="100" dirty="0">
              <a:solidFill>
                <a:prstClr val="black"/>
              </a:solidFill>
              <a:latin typeface="游明朝" panose="02020400000000000000" pitchFamily="18" charset="-128"/>
              <a:ea typeface="游明朝" panose="02020400000000000000" pitchFamily="18" charset="-128"/>
              <a:cs typeface="Times New Roman" panose="02020603050405020304" pitchFamily="18" charset="0"/>
            </a:endParaRPr>
          </a:p>
          <a:p>
            <a:pPr lvl="0" algn="just"/>
            <a:r>
              <a:rPr lang="ja-JP" altLang="en-US" kern="100" dirty="0">
                <a:solidFill>
                  <a:prstClr val="black"/>
                </a:solidFill>
                <a:latin typeface="游明朝" panose="02020400000000000000" pitchFamily="18" charset="-128"/>
                <a:ea typeface="游明朝" panose="02020400000000000000" pitchFamily="18" charset="-128"/>
                <a:cs typeface="Times New Roman" panose="02020603050405020304" pitchFamily="18" charset="0"/>
              </a:rPr>
              <a:t>　</a:t>
            </a:r>
            <a:r>
              <a:rPr lang="ja-JP" altLang="en-US" kern="100" dirty="0" smtClean="0">
                <a:solidFill>
                  <a:prstClr val="black"/>
                </a:solidFill>
                <a:latin typeface="游明朝" panose="02020400000000000000" pitchFamily="18" charset="-128"/>
                <a:ea typeface="游明朝" panose="02020400000000000000" pitchFamily="18" charset="-128"/>
                <a:cs typeface="Times New Roman" panose="02020603050405020304" pitchFamily="18" charset="0"/>
              </a:rPr>
              <a:t>テーマ</a:t>
            </a:r>
            <a:r>
              <a:rPr lang="en-US" altLang="ja-JP" kern="100" dirty="0">
                <a:solidFill>
                  <a:prstClr val="black"/>
                </a:solidFill>
                <a:latin typeface="游明朝" panose="02020400000000000000" pitchFamily="18" charset="-128"/>
                <a:ea typeface="游明朝" panose="02020400000000000000" pitchFamily="18" charset="-128"/>
                <a:cs typeface="Times New Roman" panose="02020603050405020304" pitchFamily="18" charset="0"/>
              </a:rPr>
              <a:t>:</a:t>
            </a:r>
            <a:r>
              <a:rPr lang="ja-JP" altLang="en-US" kern="100" dirty="0" smtClean="0">
                <a:solidFill>
                  <a:prstClr val="black"/>
                </a:solidFill>
                <a:latin typeface="游明朝" panose="02020400000000000000" pitchFamily="18" charset="-128"/>
                <a:ea typeface="游明朝" panose="02020400000000000000" pitchFamily="18" charset="-128"/>
                <a:cs typeface="Times New Roman" panose="02020603050405020304" pitchFamily="18" charset="0"/>
              </a:rPr>
              <a:t>「アトピー性皮膚炎」他</a:t>
            </a:r>
            <a:endParaRPr lang="en-US" altLang="ja-JP" kern="100" dirty="0" smtClean="0">
              <a:latin typeface="游明朝" panose="02020400000000000000" pitchFamily="18" charset="-128"/>
              <a:ea typeface="游明朝" panose="02020400000000000000" pitchFamily="18" charset="-128"/>
              <a:cs typeface="Times New Roman" panose="02020603050405020304" pitchFamily="18" charset="0"/>
            </a:endParaRPr>
          </a:p>
        </p:txBody>
      </p:sp>
      <p:sp>
        <p:nvSpPr>
          <p:cNvPr id="8" name="正方形/長方形 7"/>
          <p:cNvSpPr/>
          <p:nvPr/>
        </p:nvSpPr>
        <p:spPr>
          <a:xfrm>
            <a:off x="6456890" y="1148004"/>
            <a:ext cx="2988989" cy="3882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実施・企画検討中の事業</a:t>
            </a:r>
            <a:endParaRPr kumimoji="1" lang="ja-JP" altLang="en-US" dirty="0"/>
          </a:p>
        </p:txBody>
      </p:sp>
    </p:spTree>
    <p:extLst>
      <p:ext uri="{BB962C8B-B14F-4D97-AF65-F5344CB8AC3E}">
        <p14:creationId xmlns:p14="http://schemas.microsoft.com/office/powerpoint/2010/main" val="30270993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2705</Words>
  <Application>Microsoft Office PowerPoint</Application>
  <PresentationFormat>ワイド画面</PresentationFormat>
  <Paragraphs>317</Paragraphs>
  <Slides>19</Slides>
  <Notes>4</Notes>
  <HiddenSlides>0</HiddenSlides>
  <MMClips>0</MMClips>
  <ScaleCrop>false</ScaleCrop>
  <HeadingPairs>
    <vt:vector size="8" baseType="variant">
      <vt:variant>
        <vt:lpstr>使用されているフォント</vt:lpstr>
      </vt:variant>
      <vt:variant>
        <vt:i4>9</vt:i4>
      </vt:variant>
      <vt:variant>
        <vt:lpstr>テーマ</vt:lpstr>
      </vt:variant>
      <vt:variant>
        <vt:i4>1</vt:i4>
      </vt:variant>
      <vt:variant>
        <vt:lpstr>埋め込まれた OLE サーバー</vt:lpstr>
      </vt:variant>
      <vt:variant>
        <vt:i4>1</vt:i4>
      </vt:variant>
      <vt:variant>
        <vt:lpstr>スライド タイトル</vt:lpstr>
      </vt:variant>
      <vt:variant>
        <vt:i4>19</vt:i4>
      </vt:variant>
    </vt:vector>
  </HeadingPairs>
  <TitlesOfParts>
    <vt:vector size="30" baseType="lpstr">
      <vt:lpstr>Meiryo UI</vt:lpstr>
      <vt:lpstr>ＭＳ Ｐゴシック</vt:lpstr>
      <vt:lpstr>メイリオ</vt:lpstr>
      <vt:lpstr>游ゴシック</vt:lpstr>
      <vt:lpstr>游ゴシック Light</vt:lpstr>
      <vt:lpstr>游明朝</vt:lpstr>
      <vt:lpstr>Arial</vt:lpstr>
      <vt:lpstr>Times New Roman</vt:lpstr>
      <vt:lpstr>Wingdings</vt:lpstr>
      <vt:lpstr>Office テーマ</vt:lpstr>
      <vt:lpstr>Acrobat Document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2022-02-16T02:39:42Z</dcterms:created>
  <dcterms:modified xsi:type="dcterms:W3CDTF">2022-02-16T02:40:12Z</dcterms:modified>
</cp:coreProperties>
</file>