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22">
  <p:sldMasterIdLst>
    <p:sldMasterId id="2147483648" r:id="rId1"/>
  </p:sldMasterIdLst>
  <p:notesMasterIdLst>
    <p:notesMasterId r:id="rId8"/>
  </p:notesMasterIdLst>
  <p:handoutMasterIdLst>
    <p:handoutMasterId r:id="rId9"/>
  </p:handoutMasterIdLst>
  <p:sldIdLst>
    <p:sldId id="806" r:id="rId2"/>
    <p:sldId id="807" r:id="rId3"/>
    <p:sldId id="812" r:id="rId4"/>
    <p:sldId id="809" r:id="rId5"/>
    <p:sldId id="810" r:id="rId6"/>
    <p:sldId id="811"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サブスライド" id="{A8F5F233-9E4B-4D7C-95EA-A5866B437A83}">
          <p14:sldIdLst>
            <p14:sldId id="806"/>
            <p14:sldId id="807"/>
            <p14:sldId id="812"/>
            <p14:sldId id="809"/>
            <p14:sldId id="810"/>
            <p14:sldId id="81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4319">
          <p15:clr>
            <a:srgbClr val="A4A3A4"/>
          </p15:clr>
        </p15:guide>
        <p15:guide id="4" pos="227">
          <p15:clr>
            <a:srgbClr val="A4A3A4"/>
          </p15:clr>
        </p15:guide>
        <p15:guide id="5" pos="5533">
          <p15:clr>
            <a:srgbClr val="A4A3A4"/>
          </p15:clr>
        </p15:guide>
        <p15:guide id="6">
          <p15:clr>
            <a:srgbClr val="A4A3A4"/>
          </p15:clr>
        </p15:guide>
        <p15:guide id="7" orient="horz" pos="667">
          <p15:clr>
            <a:srgbClr val="A4A3A4"/>
          </p15:clr>
        </p15:guide>
        <p15:guide id="8" orient="horz" pos="4111">
          <p15:clr>
            <a:srgbClr val="A4A3A4"/>
          </p15:clr>
        </p15:guide>
        <p15:guide id="9" orient="horz" pos="4065" userDrawn="1">
          <p15:clr>
            <a:srgbClr val="A4A3A4"/>
          </p15:clr>
        </p15:guide>
        <p15:guide id="10" orient="horz" pos="726">
          <p15:clr>
            <a:srgbClr val="A4A3A4"/>
          </p15:clr>
        </p15:guide>
        <p15:guide id="11" orient="horz">
          <p15:clr>
            <a:srgbClr val="A4A3A4"/>
          </p15:clr>
        </p15:guide>
        <p15:guide id="12" orient="horz" pos="1275" userDrawn="1">
          <p15:clr>
            <a:srgbClr val="A4A3A4"/>
          </p15:clr>
        </p15:guide>
      </p15:sldGuideLst>
    </p:ext>
    <p:ext uri="{2D200454-40CA-4A62-9FC3-DE9A4176ACB9}">
      <p15:notesGuideLst xmlns:p15="http://schemas.microsoft.com/office/powerpoint/2012/main">
        <p15:guide id="1" orient="horz" pos="4552" userDrawn="1">
          <p15:clr>
            <a:srgbClr val="A4A3A4"/>
          </p15:clr>
        </p15:guide>
        <p15:guide id="2" pos="3154" userDrawn="1">
          <p15:clr>
            <a:srgbClr val="A4A3A4"/>
          </p15:clr>
        </p15:guide>
        <p15:guide id="3" orient="horz" pos="4622" userDrawn="1">
          <p15:clr>
            <a:srgbClr val="A4A3A4"/>
          </p15:clr>
        </p15:guide>
        <p15:guide id="4" pos="3225" userDrawn="1">
          <p15:clr>
            <a:srgbClr val="A4A3A4"/>
          </p15:clr>
        </p15:guide>
        <p15:guide id="5" orient="horz" pos="4456" userDrawn="1">
          <p15:clr>
            <a:srgbClr val="A4A3A4"/>
          </p15:clr>
        </p15:guide>
        <p15:guide id="6" orient="horz" pos="4525" userDrawn="1">
          <p15:clr>
            <a:srgbClr val="A4A3A4"/>
          </p15:clr>
        </p15:guide>
        <p15:guide id="7" pos="3061" userDrawn="1">
          <p15:clr>
            <a:srgbClr val="A4A3A4"/>
          </p15:clr>
        </p15:guide>
        <p15:guide id="8" pos="3130" userDrawn="1">
          <p15:clr>
            <a:srgbClr val="A4A3A4"/>
          </p15:clr>
        </p15:guide>
        <p15:guide id="9" orient="horz" pos="3149">
          <p15:clr>
            <a:srgbClr val="A4A3A4"/>
          </p15:clr>
        </p15:guide>
        <p15:guide id="10" orient="horz" pos="3197">
          <p15:clr>
            <a:srgbClr val="A4A3A4"/>
          </p15:clr>
        </p15:guide>
        <p15:guide id="11" orient="horz" pos="3082">
          <p15:clr>
            <a:srgbClr val="A4A3A4"/>
          </p15:clr>
        </p15:guide>
        <p15:guide id="12" orient="horz" pos="3130">
          <p15:clr>
            <a:srgbClr val="A4A3A4"/>
          </p15:clr>
        </p15:guide>
        <p15:guide id="13" pos="2160">
          <p15:clr>
            <a:srgbClr val="A4A3A4"/>
          </p15:clr>
        </p15:guide>
        <p15:guide id="14" pos="2209">
          <p15:clr>
            <a:srgbClr val="A4A3A4"/>
          </p15:clr>
        </p15:guide>
        <p15:guide id="15" pos="2096">
          <p15:clr>
            <a:srgbClr val="A4A3A4"/>
          </p15:clr>
        </p15:guide>
        <p15:guide id="16"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CAB7"/>
    <a:srgbClr val="00B398"/>
    <a:srgbClr val="AE2573"/>
    <a:srgbClr val="003300"/>
    <a:srgbClr val="FFCCFF"/>
    <a:srgbClr val="FF99FF"/>
    <a:srgbClr val="A4B3BF"/>
    <a:srgbClr val="003E1C"/>
    <a:srgbClr val="F5CEE4"/>
    <a:srgbClr val="0DFF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65" autoAdjust="0"/>
    <p:restoredTop sz="94434" autoAdjust="0"/>
  </p:normalViewPr>
  <p:slideViewPr>
    <p:cSldViewPr snapToGrid="0">
      <p:cViewPr varScale="1">
        <p:scale>
          <a:sx n="67" d="100"/>
          <a:sy n="67" d="100"/>
        </p:scale>
        <p:origin x="1650" y="60"/>
      </p:cViewPr>
      <p:guideLst>
        <p:guide orient="horz" pos="2160"/>
        <p:guide pos="2880"/>
        <p:guide orient="horz" pos="4319"/>
        <p:guide pos="227"/>
        <p:guide pos="5533"/>
        <p:guide/>
        <p:guide orient="horz" pos="667"/>
        <p:guide orient="horz" pos="4111"/>
        <p:guide orient="horz" pos="4065"/>
        <p:guide orient="horz" pos="726"/>
        <p:guide orient="horz"/>
        <p:guide orient="horz" pos="1275"/>
      </p:guideLst>
    </p:cSldViewPr>
  </p:slideViewPr>
  <p:outlineViewPr>
    <p:cViewPr>
      <p:scale>
        <a:sx n="33" d="100"/>
        <a:sy n="33" d="100"/>
      </p:scale>
      <p:origin x="0" y="-25608"/>
    </p:cViewPr>
  </p:outlineViewPr>
  <p:notesTextViewPr>
    <p:cViewPr>
      <p:scale>
        <a:sx n="75" d="100"/>
        <a:sy n="75" d="100"/>
      </p:scale>
      <p:origin x="0" y="0"/>
    </p:cViewPr>
  </p:notesTextViewPr>
  <p:sorterViewPr>
    <p:cViewPr>
      <p:scale>
        <a:sx n="100" d="100"/>
        <a:sy n="100" d="100"/>
      </p:scale>
      <p:origin x="0" y="0"/>
    </p:cViewPr>
  </p:sorterViewPr>
  <p:notesViewPr>
    <p:cSldViewPr snapToGrid="0">
      <p:cViewPr>
        <p:scale>
          <a:sx n="75" d="100"/>
          <a:sy n="75" d="100"/>
        </p:scale>
        <p:origin x="3078" y="24"/>
      </p:cViewPr>
      <p:guideLst>
        <p:guide orient="horz" pos="4552"/>
        <p:guide pos="3154"/>
        <p:guide orient="horz" pos="4622"/>
        <p:guide pos="3225"/>
        <p:guide orient="horz" pos="4456"/>
        <p:guide orient="horz" pos="4525"/>
        <p:guide pos="3061"/>
        <p:guide pos="3130"/>
        <p:guide orient="horz" pos="3149"/>
        <p:guide orient="horz" pos="3197"/>
        <p:guide orient="horz" pos="3082"/>
        <p:guide orient="horz" pos="3130"/>
        <p:guide pos="2160"/>
        <p:guide pos="2209"/>
        <p:guide pos="2096"/>
        <p:guide pos="2145"/>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2"/>
            <a:ext cx="2949421" cy="497676"/>
          </a:xfrm>
          <a:prstGeom prst="rect">
            <a:avLst/>
          </a:prstGeom>
        </p:spPr>
        <p:txBody>
          <a:bodyPr vert="horz" lIns="90512" tIns="45256" rIns="90512" bIns="45256"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3856210" y="2"/>
            <a:ext cx="2949421" cy="497676"/>
          </a:xfrm>
          <a:prstGeom prst="rect">
            <a:avLst/>
          </a:prstGeom>
        </p:spPr>
        <p:txBody>
          <a:bodyPr vert="horz" lIns="90512" tIns="45256" rIns="90512" bIns="45256" rtlCol="0"/>
          <a:lstStyle>
            <a:lvl1pPr algn="r">
              <a:defRPr sz="1300"/>
            </a:lvl1pPr>
          </a:lstStyle>
          <a:p>
            <a:fld id="{10EB67EC-14F9-44EC-B3F5-2FED32F0FF8F}" type="datetimeFigureOut">
              <a:rPr kumimoji="1" lang="ja-JP" altLang="en-US" smtClean="0"/>
              <a:pPr/>
              <a:t>2022/2/16</a:t>
            </a:fld>
            <a:endParaRPr kumimoji="1" lang="ja-JP" altLang="en-US"/>
          </a:p>
        </p:txBody>
      </p:sp>
      <p:sp>
        <p:nvSpPr>
          <p:cNvPr id="4" name="フッター プレースホルダ 3"/>
          <p:cNvSpPr>
            <a:spLocks noGrp="1"/>
          </p:cNvSpPr>
          <p:nvPr>
            <p:ph type="ftr" sz="quarter" idx="2"/>
          </p:nvPr>
        </p:nvSpPr>
        <p:spPr>
          <a:xfrm>
            <a:off x="1" y="9440087"/>
            <a:ext cx="2949421" cy="497676"/>
          </a:xfrm>
          <a:prstGeom prst="rect">
            <a:avLst/>
          </a:prstGeom>
        </p:spPr>
        <p:txBody>
          <a:bodyPr vert="horz" lIns="90512" tIns="45256" rIns="90512" bIns="45256"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3856210" y="9440087"/>
            <a:ext cx="2949421" cy="497676"/>
          </a:xfrm>
          <a:prstGeom prst="rect">
            <a:avLst/>
          </a:prstGeom>
        </p:spPr>
        <p:txBody>
          <a:bodyPr vert="horz" lIns="90512" tIns="45256" rIns="90512" bIns="45256" rtlCol="0" anchor="b"/>
          <a:lstStyle>
            <a:lvl1pPr algn="r">
              <a:defRPr sz="1300"/>
            </a:lvl1pPr>
          </a:lstStyle>
          <a:p>
            <a:fld id="{89B6DF03-CCDF-499D-A00C-55401918CFDD}" type="slidenum">
              <a:rPr kumimoji="1" lang="ja-JP" altLang="en-US" smtClean="0"/>
              <a:pPr/>
              <a:t>‹#›</a:t>
            </a:fld>
            <a:endParaRPr kumimoji="1" lang="ja-JP" altLang="en-US"/>
          </a:p>
        </p:txBody>
      </p:sp>
    </p:spTree>
    <p:extLst>
      <p:ext uri="{BB962C8B-B14F-4D97-AF65-F5344CB8AC3E}">
        <p14:creationId xmlns:p14="http://schemas.microsoft.com/office/powerpoint/2010/main" val="1371205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49787" cy="496967"/>
          </a:xfrm>
          <a:prstGeom prst="rect">
            <a:avLst/>
          </a:prstGeom>
        </p:spPr>
        <p:txBody>
          <a:bodyPr vert="horz" lIns="91366" tIns="45682" rIns="91366" bIns="4568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45" y="1"/>
            <a:ext cx="2949787" cy="496967"/>
          </a:xfrm>
          <a:prstGeom prst="rect">
            <a:avLst/>
          </a:prstGeom>
        </p:spPr>
        <p:txBody>
          <a:bodyPr vert="horz" lIns="91366" tIns="45682" rIns="91366" bIns="45682" rtlCol="0"/>
          <a:lstStyle>
            <a:lvl1pPr algn="r">
              <a:defRPr sz="1300"/>
            </a:lvl1pPr>
          </a:lstStyle>
          <a:p>
            <a:fld id="{3660AF91-62E2-43B7-BEB0-E98AFC308954}" type="datetimeFigureOut">
              <a:rPr kumimoji="1" lang="ja-JP" altLang="en-US" smtClean="0"/>
              <a:pPr/>
              <a:t>2022/2/16</a:t>
            </a:fld>
            <a:endParaRPr kumimoji="1" lang="ja-JP" altLang="en-US"/>
          </a:p>
        </p:txBody>
      </p:sp>
      <p:sp>
        <p:nvSpPr>
          <p:cNvPr id="6" name="フッター プレースホルダー 5"/>
          <p:cNvSpPr>
            <a:spLocks noGrp="1"/>
          </p:cNvSpPr>
          <p:nvPr>
            <p:ph type="ftr" sz="quarter" idx="4"/>
          </p:nvPr>
        </p:nvSpPr>
        <p:spPr>
          <a:xfrm>
            <a:off x="4" y="9440648"/>
            <a:ext cx="2949787" cy="496967"/>
          </a:xfrm>
          <a:prstGeom prst="rect">
            <a:avLst/>
          </a:prstGeom>
        </p:spPr>
        <p:txBody>
          <a:bodyPr vert="horz" lIns="91366" tIns="45682" rIns="91366" bIns="4568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45" y="9440648"/>
            <a:ext cx="2949787" cy="496967"/>
          </a:xfrm>
          <a:prstGeom prst="rect">
            <a:avLst/>
          </a:prstGeom>
        </p:spPr>
        <p:txBody>
          <a:bodyPr vert="horz" lIns="91366" tIns="45682" rIns="91366" bIns="45682" rtlCol="0" anchor="b"/>
          <a:lstStyle>
            <a:lvl1pPr algn="r">
              <a:defRPr sz="1300"/>
            </a:lvl1pPr>
          </a:lstStyle>
          <a:p>
            <a:fld id="{FF7543E1-46CA-496E-A96B-B6EB9475A8B3}" type="slidenum">
              <a:rPr kumimoji="1" lang="ja-JP" altLang="en-US" smtClean="0"/>
              <a:pPr/>
              <a:t>‹#›</a:t>
            </a:fld>
            <a:endParaRPr kumimoji="1" lang="ja-JP" altLang="en-US"/>
          </a:p>
        </p:txBody>
      </p:sp>
      <p:sp>
        <p:nvSpPr>
          <p:cNvPr id="8" name="スライド イメージ プレースホルダー 7"/>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0512" tIns="45256" rIns="90512" bIns="45256" rtlCol="0" anchor="ctr"/>
          <a:lstStyle/>
          <a:p>
            <a:endParaRPr lang="ja-JP" altLang="en-US"/>
          </a:p>
        </p:txBody>
      </p:sp>
      <p:sp>
        <p:nvSpPr>
          <p:cNvPr id="9" name="ノート プレースホルダー 8"/>
          <p:cNvSpPr>
            <a:spLocks noGrp="1"/>
          </p:cNvSpPr>
          <p:nvPr>
            <p:ph type="body" sz="quarter" idx="3"/>
          </p:nvPr>
        </p:nvSpPr>
        <p:spPr>
          <a:xfrm>
            <a:off x="680880" y="4783042"/>
            <a:ext cx="5445446" cy="3913683"/>
          </a:xfrm>
          <a:prstGeom prst="rect">
            <a:avLst/>
          </a:prstGeom>
        </p:spPr>
        <p:txBody>
          <a:bodyPr vert="horz" lIns="90512" tIns="45256" rIns="90512" bIns="45256"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9351397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050" kern="1200">
        <a:solidFill>
          <a:schemeClr val="tx1"/>
        </a:solidFill>
        <a:latin typeface="+mn-ea"/>
        <a:ea typeface="+mn-ea"/>
        <a:cs typeface="+mn-cs"/>
      </a:defRPr>
    </a:lvl1pPr>
    <a:lvl2pPr marL="457200" algn="l" defTabSz="914400" rtl="0" eaLnBrk="1" latinLnBrk="0" hangingPunct="1">
      <a:defRPr kumimoji="1" sz="1050" kern="1200">
        <a:solidFill>
          <a:schemeClr val="tx1"/>
        </a:solidFill>
        <a:latin typeface="+mn-ea"/>
        <a:ea typeface="+mn-ea"/>
        <a:cs typeface="+mn-cs"/>
      </a:defRPr>
    </a:lvl2pPr>
    <a:lvl3pPr marL="914400" algn="l" defTabSz="914400" rtl="0" eaLnBrk="1" latinLnBrk="0" hangingPunct="1">
      <a:defRPr kumimoji="1" sz="1050" kern="1200">
        <a:solidFill>
          <a:schemeClr val="tx1"/>
        </a:solidFill>
        <a:latin typeface="+mn-ea"/>
        <a:ea typeface="+mn-ea"/>
        <a:cs typeface="+mn-cs"/>
      </a:defRPr>
    </a:lvl3pPr>
    <a:lvl4pPr marL="1371600" algn="l" defTabSz="914400" rtl="0" eaLnBrk="1" latinLnBrk="0" hangingPunct="1">
      <a:defRPr kumimoji="1" sz="1050" kern="1200">
        <a:solidFill>
          <a:schemeClr val="tx1"/>
        </a:solidFill>
        <a:latin typeface="+mn-ea"/>
        <a:ea typeface="+mn-ea"/>
        <a:cs typeface="+mn-cs"/>
      </a:defRPr>
    </a:lvl4pPr>
    <a:lvl5pPr marL="1828800" algn="l" defTabSz="914400" rtl="0" eaLnBrk="1" latinLnBrk="0" hangingPunct="1">
      <a:defRPr kumimoji="1" sz="1050" kern="1200">
        <a:solidFill>
          <a:schemeClr val="tx1"/>
        </a:solidFill>
        <a:latin typeface="+mn-ea"/>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FF7543E1-46CA-496E-A96B-B6EB9475A8B3}" type="slidenum">
              <a:rPr kumimoji="1" lang="ja-JP" altLang="en-US" smtClean="0"/>
              <a:pPr/>
              <a:t>1</a:t>
            </a:fld>
            <a:endParaRPr kumimoji="1" lang="ja-JP" altLang="en-US"/>
          </a:p>
        </p:txBody>
      </p:sp>
    </p:spTree>
    <p:extLst>
      <p:ext uri="{BB962C8B-B14F-4D97-AF65-F5344CB8AC3E}">
        <p14:creationId xmlns:p14="http://schemas.microsoft.com/office/powerpoint/2010/main" val="4052401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xfrm>
            <a:off x="919163" y="746125"/>
            <a:ext cx="4968875" cy="3725863"/>
          </a:xfrm>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xfrm>
            <a:off x="919163" y="746125"/>
            <a:ext cx="4968875" cy="3725863"/>
          </a:xfrm>
          <a:ln/>
        </p:spPr>
      </p:sp>
      <p:sp>
        <p:nvSpPr>
          <p:cNvPr id="61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anose="020B0604020202020204" pitchFamily="34" charset="0"/>
            </a:endParaRPr>
          </a:p>
        </p:txBody>
      </p:sp>
    </p:spTree>
    <p:extLst>
      <p:ext uri="{BB962C8B-B14F-4D97-AF65-F5344CB8AC3E}">
        <p14:creationId xmlns:p14="http://schemas.microsoft.com/office/powerpoint/2010/main" val="32818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2622228"/>
            <a:ext cx="8424000" cy="923330"/>
          </a:xfrm>
        </p:spPr>
        <p:txBody>
          <a:bodyPr lIns="0" rIns="0">
            <a:spAutoFit/>
          </a:bodyPr>
          <a:lstStyle>
            <a:lvl1pPr algn="ctr">
              <a:defRPr sz="5400" baseline="0">
                <a:latin typeface="Arial" pitchFamily="34" charset="0"/>
                <a:ea typeface="ＭＳ Ｐゴシック" pitchFamily="50" charset="-128"/>
              </a:defRPr>
            </a:lvl1pPr>
          </a:lstStyle>
          <a:p>
            <a:r>
              <a:rPr kumimoji="1" lang="ja-JP" altLang="en-US" dirty="0"/>
              <a:t>マスター タイトルの書式設定</a:t>
            </a:r>
          </a:p>
        </p:txBody>
      </p:sp>
      <p:sp>
        <p:nvSpPr>
          <p:cNvPr id="6" name="正方形/長方形 5"/>
          <p:cNvSpPr/>
          <p:nvPr userDrawn="1"/>
        </p:nvSpPr>
        <p:spPr>
          <a:xfrm>
            <a:off x="360000" y="4085472"/>
            <a:ext cx="8424000" cy="72000"/>
          </a:xfrm>
          <a:prstGeom prst="rect">
            <a:avLst/>
          </a:prstGeom>
          <a:gradFill flip="none" rotWithShape="1">
            <a:gsLst>
              <a:gs pos="99583">
                <a:schemeClr val="bg1">
                  <a:alpha val="0"/>
                </a:schemeClr>
              </a:gs>
              <a:gs pos="50000">
                <a:srgbClr val="AE2573"/>
              </a:gs>
              <a:gs pos="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dirty="0"/>
          </a:p>
        </p:txBody>
      </p:sp>
    </p:spTree>
    <p:extLst>
      <p:ext uri="{BB962C8B-B14F-4D97-AF65-F5344CB8AC3E}">
        <p14:creationId xmlns:p14="http://schemas.microsoft.com/office/powerpoint/2010/main" val="3980578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中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1598935"/>
            <a:ext cx="8424000" cy="1470025"/>
          </a:xfrm>
        </p:spPr>
        <p:txBody>
          <a:bodyPr lIns="0" rIns="0">
            <a:normAutofit/>
          </a:bodyPr>
          <a:lstStyle>
            <a:lvl1pPr algn="ctr">
              <a:defRPr sz="4400"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360000" y="3140960"/>
            <a:ext cx="8424000" cy="1468800"/>
          </a:xfrm>
        </p:spPr>
        <p:txBody>
          <a:bodyPr lIns="0" rIns="0" anchor="ctr">
            <a:normAutofit/>
          </a:bodyPr>
          <a:lstStyle>
            <a:lvl1pPr marL="0" indent="0" algn="ctr" defTabSz="914400" rtl="0" eaLnBrk="1" latinLnBrk="0" hangingPunct="1">
              <a:spcBef>
                <a:spcPct val="0"/>
              </a:spcBef>
              <a:buNone/>
              <a:defRPr kumimoji="1" lang="ja-JP" altLang="en-US" sz="3200" kern="1200" dirty="0">
                <a:solidFill>
                  <a:schemeClr val="tx1"/>
                </a:solidFill>
                <a:latin typeface="+mn-lt"/>
                <a:ea typeface="+mn-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sp>
        <p:nvSpPr>
          <p:cNvPr id="8" name="正方形/長方形 7"/>
          <p:cNvSpPr/>
          <p:nvPr userDrawn="1"/>
        </p:nvSpPr>
        <p:spPr>
          <a:xfrm>
            <a:off x="360000" y="3068960"/>
            <a:ext cx="8424000" cy="72000"/>
          </a:xfrm>
          <a:prstGeom prst="rect">
            <a:avLst/>
          </a:prstGeom>
          <a:gradFill flip="none" rotWithShape="1">
            <a:gsLst>
              <a:gs pos="99583">
                <a:schemeClr val="bg1">
                  <a:alpha val="0"/>
                </a:schemeClr>
              </a:gs>
              <a:gs pos="50000">
                <a:srgbClr val="AE2573"/>
              </a:gs>
              <a:gs pos="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dirty="0"/>
          </a:p>
        </p:txBody>
      </p:sp>
    </p:spTree>
    <p:extLst>
      <p:ext uri="{BB962C8B-B14F-4D97-AF65-F5344CB8AC3E}">
        <p14:creationId xmlns:p14="http://schemas.microsoft.com/office/powerpoint/2010/main" val="862056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ー 6"/>
          <p:cNvSpPr>
            <a:spLocks noGrp="1"/>
          </p:cNvSpPr>
          <p:nvPr>
            <p:ph type="sldNum" sz="quarter" idx="10"/>
          </p:nvPr>
        </p:nvSpPr>
        <p:spPr/>
        <p:txBody>
          <a:bodyPr/>
          <a:lstStyle/>
          <a:p>
            <a:fld id="{A64FACBE-1E45-4878-A4AA-C0E201FCCE16}" type="slidenum">
              <a:rPr lang="ja-JP" altLang="en-US" smtClean="0"/>
              <a:pPr/>
              <a:t>‹#›</a:t>
            </a:fld>
            <a:endParaRPr lang="ja-JP" altLang="en-US"/>
          </a:p>
        </p:txBody>
      </p:sp>
    </p:spTree>
    <p:extLst>
      <p:ext uri="{BB962C8B-B14F-4D97-AF65-F5344CB8AC3E}">
        <p14:creationId xmlns:p14="http://schemas.microsoft.com/office/powerpoint/2010/main" val="220834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スライド番号プレースホルダー 2"/>
          <p:cNvSpPr>
            <a:spLocks noGrp="1"/>
          </p:cNvSpPr>
          <p:nvPr>
            <p:ph type="sldNum" sz="quarter" idx="10"/>
          </p:nvPr>
        </p:nvSpPr>
        <p:spPr/>
        <p:txBody>
          <a:bodyPr/>
          <a:lstStyle/>
          <a:p>
            <a:fld id="{A64FACBE-1E45-4878-A4AA-C0E201FCCE16}" type="slidenum">
              <a:rPr lang="ja-JP" altLang="en-US" smtClean="0"/>
              <a:pPr/>
              <a:t>‹#›</a:t>
            </a:fld>
            <a:endParaRPr lang="ja-JP" altLang="en-US"/>
          </a:p>
        </p:txBody>
      </p:sp>
    </p:spTree>
    <p:extLst>
      <p:ext uri="{BB962C8B-B14F-4D97-AF65-F5344CB8AC3E}">
        <p14:creationId xmlns:p14="http://schemas.microsoft.com/office/powerpoint/2010/main" val="2494346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004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Introduction">
    <p:spTree>
      <p:nvGrpSpPr>
        <p:cNvPr id="1" name=""/>
        <p:cNvGrpSpPr/>
        <p:nvPr/>
      </p:nvGrpSpPr>
      <p:grpSpPr>
        <a:xfrm>
          <a:off x="0" y="0"/>
          <a:ext cx="0" cy="0"/>
          <a:chOff x="0" y="0"/>
          <a:chExt cx="0" cy="0"/>
        </a:xfrm>
      </p:grpSpPr>
      <p:sp>
        <p:nvSpPr>
          <p:cNvPr id="15" name="Title 8"/>
          <p:cNvSpPr>
            <a:spLocks noGrp="1"/>
          </p:cNvSpPr>
          <p:nvPr>
            <p:ph type="title" hasCustomPrompt="1"/>
          </p:nvPr>
        </p:nvSpPr>
        <p:spPr>
          <a:xfrm>
            <a:off x="237601" y="192000"/>
            <a:ext cx="8280000" cy="672000"/>
          </a:xfrm>
          <a:prstGeom prst="rect">
            <a:avLst/>
          </a:prstGeom>
        </p:spPr>
        <p:txBody>
          <a:bodyPr vert="horz"/>
          <a:lstStyle>
            <a:lvl1pPr algn="l">
              <a:lnSpc>
                <a:spcPct val="100000"/>
              </a:lnSpc>
              <a:defRPr sz="2400" b="1" baseline="0">
                <a:solidFill>
                  <a:schemeClr val="tx2"/>
                </a:solidFill>
                <a:latin typeface="Arial" pitchFamily="34" charset="0"/>
                <a:cs typeface="Arial" pitchFamily="34" charset="0"/>
              </a:defRPr>
            </a:lvl1pPr>
          </a:lstStyle>
          <a:p>
            <a:r>
              <a:rPr lang="en-GB" noProof="0" dirty="0"/>
              <a:t>Click to add title</a:t>
            </a:r>
          </a:p>
        </p:txBody>
      </p:sp>
      <p:sp>
        <p:nvSpPr>
          <p:cNvPr id="6" name="Text Placeholder 3"/>
          <p:cNvSpPr>
            <a:spLocks noGrp="1"/>
          </p:cNvSpPr>
          <p:nvPr>
            <p:ph type="body" sz="quarter" idx="11" hasCustomPrompt="1"/>
          </p:nvPr>
        </p:nvSpPr>
        <p:spPr>
          <a:xfrm>
            <a:off x="237065" y="1552691"/>
            <a:ext cx="7023713" cy="4229521"/>
          </a:xfrm>
          <a:prstGeom prst="rect">
            <a:avLst/>
          </a:prstGeom>
        </p:spPr>
        <p:txBody>
          <a:bodyPr vert="horz"/>
          <a:lstStyle>
            <a:lvl1pPr marL="0" indent="0">
              <a:spcBef>
                <a:spcPts val="0"/>
              </a:spcBef>
              <a:buNone/>
              <a:defRPr sz="2400" baseline="0">
                <a:solidFill>
                  <a:schemeClr val="tx1"/>
                </a:solidFill>
                <a:latin typeface="Arial" pitchFamily="34" charset="0"/>
                <a:cs typeface="Arial" pitchFamily="34" charset="0"/>
              </a:defRPr>
            </a:lvl1pPr>
            <a:lvl2pPr marL="457166" indent="0">
              <a:buNone/>
              <a:defRPr sz="2400"/>
            </a:lvl2pPr>
            <a:lvl3pPr marL="914333" indent="0">
              <a:buNone/>
              <a:defRPr sz="2400"/>
            </a:lvl3pPr>
            <a:lvl4pPr marL="1371498" indent="0">
              <a:buNone/>
              <a:defRPr sz="2400"/>
            </a:lvl4pPr>
            <a:lvl5pPr marL="1828664" indent="0">
              <a:buNone/>
              <a:defRPr sz="2400"/>
            </a:lvl5pPr>
          </a:lstStyle>
          <a:p>
            <a:pPr lvl="0"/>
            <a:r>
              <a:rPr lang="en-GB" noProof="0" dirty="0"/>
              <a:t>Click to add introduction text</a:t>
            </a:r>
          </a:p>
        </p:txBody>
      </p:sp>
      <p:sp>
        <p:nvSpPr>
          <p:cNvPr id="7" name="Slide Number Placeholder 5"/>
          <p:cNvSpPr>
            <a:spLocks noGrp="1"/>
          </p:cNvSpPr>
          <p:nvPr>
            <p:ph type="sldNum" sz="quarter" idx="4"/>
          </p:nvPr>
        </p:nvSpPr>
        <p:spPr>
          <a:xfrm>
            <a:off x="318375" y="6462339"/>
            <a:ext cx="396000" cy="216000"/>
          </a:xfrm>
          <a:prstGeom prst="rect">
            <a:avLst/>
          </a:prstGeom>
        </p:spPr>
        <p:txBody>
          <a:bodyPr vert="horz" lIns="0" tIns="0" rIns="0" bIns="0" rtlCol="0" anchor="t" anchorCtr="0"/>
          <a:lstStyle>
            <a:lvl1pPr algn="l">
              <a:defRPr sz="800" b="1">
                <a:solidFill>
                  <a:schemeClr val="tx1"/>
                </a:solidFill>
                <a:latin typeface="Arial" pitchFamily="34" charset="0"/>
                <a:cs typeface="Arial" pitchFamily="34" charset="0"/>
              </a:defRPr>
            </a:lvl1pPr>
          </a:lstStyle>
          <a:p>
            <a:fld id="{3C4F54F3-C349-4609-AFEE-01462D5C7942}" type="slidenum">
              <a:rPr lang="en-GB" smtClean="0"/>
              <a:pPr/>
              <a:t>‹#›</a:t>
            </a:fld>
            <a:endParaRPr lang="en-GB" dirty="0"/>
          </a:p>
        </p:txBody>
      </p:sp>
    </p:spTree>
    <p:extLst>
      <p:ext uri="{BB962C8B-B14F-4D97-AF65-F5344CB8AC3E}">
        <p14:creationId xmlns:p14="http://schemas.microsoft.com/office/powerpoint/2010/main" val="1694415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02000" y="108008"/>
            <a:ext cx="7740000" cy="871200"/>
          </a:xfrm>
          <a:prstGeom prst="rect">
            <a:avLst/>
          </a:prstGeom>
        </p:spPr>
        <p:txBody>
          <a:bodyPr vert="horz" lIns="0" tIns="45720" rIns="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360000" y="1268760"/>
            <a:ext cx="84240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0" y="6492875"/>
            <a:ext cx="2133600" cy="365125"/>
          </a:xfrm>
          <a:prstGeom prst="rect">
            <a:avLst/>
          </a:prstGeom>
        </p:spPr>
        <p:txBody>
          <a:bodyPr vert="horz" lIns="91440" tIns="45720" rIns="91440" bIns="45720" rtlCol="0" anchor="b"/>
          <a:lstStyle>
            <a:lvl1pPr algn="l">
              <a:defRPr sz="1050">
                <a:solidFill>
                  <a:schemeClr val="tx1"/>
                </a:solidFill>
                <a:latin typeface="+mn-lt"/>
                <a:ea typeface="+mn-ea"/>
              </a:defRPr>
            </a:lvl1pPr>
          </a:lstStyle>
          <a:p>
            <a:fld id="{A64FACBE-1E45-4878-A4AA-C0E201FCCE16}" type="slidenum">
              <a:rPr lang="ja-JP" altLang="en-US" smtClean="0"/>
              <a:pPr/>
              <a:t>‹#›</a:t>
            </a:fld>
            <a:endParaRPr lang="ja-JP" altLang="en-US"/>
          </a:p>
        </p:txBody>
      </p:sp>
      <p:sp>
        <p:nvSpPr>
          <p:cNvPr id="8" name="正方形/長方形 7"/>
          <p:cNvSpPr/>
          <p:nvPr userDrawn="1"/>
        </p:nvSpPr>
        <p:spPr>
          <a:xfrm rot="10800000">
            <a:off x="0" y="1011336"/>
            <a:ext cx="9144000" cy="46800"/>
          </a:xfrm>
          <a:prstGeom prst="rect">
            <a:avLst/>
          </a:prstGeom>
          <a:gradFill flip="none" rotWithShape="1">
            <a:gsLst>
              <a:gs pos="50000">
                <a:srgbClr val="D792B9"/>
              </a:gs>
              <a:gs pos="100000">
                <a:srgbClr val="AE2573"/>
              </a:gs>
              <a:gs pos="0">
                <a:schemeClr val="bg1">
                  <a:alpha val="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154479"/>
      </p:ext>
    </p:extLst>
  </p:cSld>
  <p:clrMap bg1="lt1" tx1="dk1" bg2="lt2" tx2="dk2" accent1="accent1" accent2="accent2" accent3="accent3" accent4="accent4" accent5="accent5" accent6="accent6" hlink="hlink" folHlink="folHlink"/>
  <p:sldLayoutIdLst>
    <p:sldLayoutId id="2147483657" r:id="rId1"/>
    <p:sldLayoutId id="2147483649" r:id="rId2"/>
    <p:sldLayoutId id="2147483650" r:id="rId3"/>
    <p:sldLayoutId id="2147483656" r:id="rId4"/>
    <p:sldLayoutId id="2147483655" r:id="rId5"/>
    <p:sldLayoutId id="2147483738" r:id="rId6"/>
  </p:sldLayoutIdLst>
  <p:hf hdr="0" ftr="0" dt="0"/>
  <p:txStyles>
    <p:titleStyle>
      <a:lvl1pPr algn="l" defTabSz="914400" rtl="0" eaLnBrk="1" latinLnBrk="0" hangingPunct="1">
        <a:spcBef>
          <a:spcPct val="0"/>
        </a:spcBef>
        <a:buNone/>
        <a:defRPr kumimoji="1" sz="3200" b="1" kern="1200" baseline="0">
          <a:solidFill>
            <a:schemeClr val="tx1"/>
          </a:solidFill>
          <a:latin typeface="Arial" pitchFamily="34" charset="0"/>
          <a:ea typeface="ＭＳ Ｐゴシック"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6A89D6A6-60C2-439A-87A4-4067F2EBB402}"/>
              </a:ext>
            </a:extLst>
          </p:cNvPr>
          <p:cNvSpPr txBox="1"/>
          <p:nvPr/>
        </p:nvSpPr>
        <p:spPr>
          <a:xfrm>
            <a:off x="714933" y="3091057"/>
            <a:ext cx="423514" cy="523220"/>
          </a:xfrm>
          <a:prstGeom prst="rect">
            <a:avLst/>
          </a:prstGeom>
          <a:noFill/>
        </p:spPr>
        <p:txBody>
          <a:bodyPr wrap="none" rtlCol="0">
            <a:spAutoFit/>
          </a:bodyPr>
          <a:lstStyle/>
          <a:p>
            <a:r>
              <a:rPr kumimoji="1" lang="ja-JP" altLang="en-US" sz="2800" dirty="0" smtClean="0"/>
              <a:t>　</a:t>
            </a:r>
            <a:endParaRPr kumimoji="1" lang="ja-JP" altLang="en-US" sz="2800" dirty="0"/>
          </a:p>
        </p:txBody>
      </p:sp>
      <p:sp>
        <p:nvSpPr>
          <p:cNvPr id="11" name="テキスト ボックス 10">
            <a:extLst>
              <a:ext uri="{FF2B5EF4-FFF2-40B4-BE49-F238E27FC236}">
                <a16:creationId xmlns:a16="http://schemas.microsoft.com/office/drawing/2014/main" id="{6A89D6A6-60C2-439A-87A4-4067F2EBB402}"/>
              </a:ext>
            </a:extLst>
          </p:cNvPr>
          <p:cNvSpPr txBox="1"/>
          <p:nvPr/>
        </p:nvSpPr>
        <p:spPr>
          <a:xfrm>
            <a:off x="218364" y="2556867"/>
            <a:ext cx="8338782" cy="523220"/>
          </a:xfrm>
          <a:prstGeom prst="rect">
            <a:avLst/>
          </a:prstGeom>
          <a:noFill/>
        </p:spPr>
        <p:txBody>
          <a:bodyPr wrap="square" rtlCol="0">
            <a:spAutoFit/>
          </a:bodyPr>
          <a:lstStyle/>
          <a:p>
            <a:r>
              <a:rPr kumimoji="1" lang="ja-JP" altLang="en-US" sz="2800" dirty="0" smtClean="0"/>
              <a:t>　　</a:t>
            </a:r>
            <a:r>
              <a:rPr kumimoji="1" lang="ja-JP" altLang="en-US" sz="2400" b="1" dirty="0" smtClean="0"/>
              <a:t>平成３１</a:t>
            </a:r>
            <a:r>
              <a:rPr lang="ja-JP" altLang="en-US" sz="2400" b="1" dirty="0" smtClean="0"/>
              <a:t>年度大阪府アレルギー疾患対策事業（案）</a:t>
            </a:r>
            <a:r>
              <a:rPr kumimoji="1" lang="ja-JP" altLang="en-US" sz="2400" b="1" dirty="0" smtClean="0"/>
              <a:t>に</a:t>
            </a:r>
            <a:r>
              <a:rPr kumimoji="1" lang="ja-JP" altLang="en-US" sz="2400" b="1" dirty="0"/>
              <a:t>ついて</a:t>
            </a:r>
          </a:p>
        </p:txBody>
      </p:sp>
      <p:sp>
        <p:nvSpPr>
          <p:cNvPr id="9" name="正方形/長方形 8"/>
          <p:cNvSpPr/>
          <p:nvPr/>
        </p:nvSpPr>
        <p:spPr>
          <a:xfrm>
            <a:off x="7132320" y="222069"/>
            <a:ext cx="1698171" cy="64008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資料３</a:t>
            </a:r>
            <a:endParaRPr kumimoji="1" lang="ja-JP" altLang="en-US" b="1" dirty="0">
              <a:solidFill>
                <a:schemeClr val="tx1"/>
              </a:solidFill>
            </a:endParaRPr>
          </a:p>
        </p:txBody>
      </p:sp>
      <p:pic>
        <p:nvPicPr>
          <p:cNvPr id="5" name="Picture 7" descr="http://www.nga.gr.jp/ikkrwebBrowse/material/image/group/2/osaka_fusyo.gif">
            <a:extLst>
              <a:ext uri="{FF2B5EF4-FFF2-40B4-BE49-F238E27FC236}">
                <a16:creationId xmlns:a16="http://schemas.microsoft.com/office/drawing/2014/main" id="{75F3CFE0-3A78-4AFF-BF93-03FBB3B018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558" y="4522277"/>
            <a:ext cx="733486" cy="523220"/>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6A89D6A6-60C2-439A-87A4-4067F2EBB402}"/>
              </a:ext>
            </a:extLst>
          </p:cNvPr>
          <p:cNvSpPr txBox="1"/>
          <p:nvPr/>
        </p:nvSpPr>
        <p:spPr>
          <a:xfrm>
            <a:off x="1523698" y="4512798"/>
            <a:ext cx="6633136" cy="523220"/>
          </a:xfrm>
          <a:prstGeom prst="rect">
            <a:avLst/>
          </a:prstGeom>
          <a:noFill/>
        </p:spPr>
        <p:txBody>
          <a:bodyPr wrap="square" rtlCol="0">
            <a:spAutoFit/>
          </a:bodyPr>
          <a:lstStyle/>
          <a:p>
            <a:r>
              <a:rPr kumimoji="1" lang="ja-JP" altLang="en-US" sz="2800" dirty="0" smtClean="0"/>
              <a:t>大阪府健康医療部保健医療室地域保健課</a:t>
            </a:r>
            <a:endParaRPr kumimoji="1" lang="ja-JP" altLang="en-US" sz="2400" b="1" dirty="0"/>
          </a:p>
        </p:txBody>
      </p:sp>
      <p:sp>
        <p:nvSpPr>
          <p:cNvPr id="2" name="スライド番号プレースホルダー 1"/>
          <p:cNvSpPr>
            <a:spLocks noGrp="1"/>
          </p:cNvSpPr>
          <p:nvPr>
            <p:ph type="sldNum" sz="quarter" idx="10"/>
          </p:nvPr>
        </p:nvSpPr>
        <p:spPr/>
        <p:txBody>
          <a:bodyPr/>
          <a:lstStyle/>
          <a:p>
            <a:fld id="{A64FACBE-1E45-4878-A4AA-C0E201FCCE16}" type="slidenum">
              <a:rPr lang="ja-JP" altLang="en-US" smtClean="0"/>
              <a:pPr/>
              <a:t>1</a:t>
            </a:fld>
            <a:endParaRPr lang="ja-JP" altLang="en-US"/>
          </a:p>
        </p:txBody>
      </p:sp>
    </p:spTree>
    <p:extLst>
      <p:ext uri="{BB962C8B-B14F-4D97-AF65-F5344CB8AC3E}">
        <p14:creationId xmlns:p14="http://schemas.microsoft.com/office/powerpoint/2010/main" val="1754928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0" y="17486"/>
            <a:ext cx="9143999" cy="51276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2000" b="1" dirty="0" smtClean="0">
                <a:solidFill>
                  <a:srgbClr val="000000"/>
                </a:solidFill>
                <a:effectLst/>
                <a:latin typeface="ＭＳ Ｐゴシック" charset="-128"/>
              </a:rPr>
              <a:t>大阪府のアレルギー疾患対策を進める上での課題</a:t>
            </a:r>
            <a:endParaRPr lang="ja-JP" altLang="en-US" sz="2000" b="1" dirty="0" smtClean="0">
              <a:effectLst/>
              <a:latin typeface="ＭＳ Ｐゴシック" charset="-128"/>
            </a:endParaRPr>
          </a:p>
        </p:txBody>
      </p:sp>
      <p:sp>
        <p:nvSpPr>
          <p:cNvPr id="2054" name="Text Box 6"/>
          <p:cNvSpPr txBox="1">
            <a:spLocks noChangeArrowheads="1"/>
          </p:cNvSpPr>
          <p:nvPr/>
        </p:nvSpPr>
        <p:spPr bwMode="auto">
          <a:xfrm>
            <a:off x="0" y="530248"/>
            <a:ext cx="9144000" cy="621174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en-US" altLang="ja-JP" sz="2000" b="1" dirty="0" smtClean="0"/>
          </a:p>
          <a:p>
            <a:pPr eaLnBrk="1" hangingPunct="1">
              <a:spcBef>
                <a:spcPct val="0"/>
              </a:spcBef>
              <a:buFontTx/>
              <a:buNone/>
            </a:pPr>
            <a:endParaRPr lang="en-US" altLang="ja-JP" sz="2000" b="1" dirty="0" smtClean="0"/>
          </a:p>
          <a:p>
            <a:pPr eaLnBrk="1" hangingPunct="1">
              <a:spcBef>
                <a:spcPct val="0"/>
              </a:spcBef>
              <a:buFontTx/>
              <a:buNone/>
            </a:pPr>
            <a:endParaRPr lang="en-US" altLang="ja-JP" sz="2000" b="1" dirty="0"/>
          </a:p>
          <a:p>
            <a:pPr eaLnBrk="1" hangingPunct="1">
              <a:spcBef>
                <a:spcPct val="0"/>
              </a:spcBef>
              <a:buFontTx/>
              <a:buNone/>
            </a:pPr>
            <a:r>
              <a:rPr lang="ja-JP" altLang="en-US" sz="1800" b="1" u="sng" dirty="0" smtClean="0">
                <a:effectLst>
                  <a:outerShdw blurRad="38100" dist="38100" dir="2700000" algn="tl">
                    <a:srgbClr val="000000">
                      <a:alpha val="43137"/>
                    </a:srgbClr>
                  </a:outerShdw>
                </a:effectLst>
              </a:rPr>
              <a:t>１．アレルギー疾患の重症化の予防及び症状の軽減</a:t>
            </a:r>
            <a:endParaRPr lang="en-US" altLang="ja-JP" sz="1800" b="1" u="sng" dirty="0" smtClean="0">
              <a:effectLst>
                <a:outerShdw blurRad="38100" dist="38100" dir="2700000" algn="tl">
                  <a:srgbClr val="000000">
                    <a:alpha val="43137"/>
                  </a:srgbClr>
                </a:outerShdw>
              </a:effectLst>
            </a:endParaRPr>
          </a:p>
          <a:p>
            <a:pPr eaLnBrk="1" hangingPunct="1">
              <a:spcBef>
                <a:spcPct val="0"/>
              </a:spcBef>
              <a:buFontTx/>
              <a:buNone/>
            </a:pPr>
            <a:r>
              <a:rPr lang="ja-JP" altLang="en-US" sz="1600" dirty="0" smtClean="0"/>
              <a:t>　　アレルギー</a:t>
            </a:r>
            <a:r>
              <a:rPr lang="ja-JP" altLang="en-US" sz="1600" dirty="0"/>
              <a:t>疾患は、症状が多様なうえ、治療方法も様々なことから、膨大な情報が</a:t>
            </a:r>
            <a:r>
              <a:rPr lang="ja-JP" altLang="en-US" sz="1600" dirty="0" smtClean="0"/>
              <a:t>氾濫している。</a:t>
            </a:r>
            <a:endParaRPr lang="en-US" altLang="ja-JP" sz="1600" dirty="0" smtClean="0"/>
          </a:p>
          <a:p>
            <a:pPr eaLnBrk="1" hangingPunct="1">
              <a:spcBef>
                <a:spcPct val="0"/>
              </a:spcBef>
              <a:buFontTx/>
              <a:buNone/>
            </a:pPr>
            <a:r>
              <a:rPr lang="ja-JP" altLang="en-US" sz="1600" dirty="0"/>
              <a:t>　</a:t>
            </a:r>
            <a:r>
              <a:rPr lang="ja-JP" altLang="en-US" sz="1600" dirty="0" smtClean="0"/>
              <a:t>　中</a:t>
            </a:r>
            <a:r>
              <a:rPr lang="ja-JP" altLang="en-US" sz="1600" dirty="0"/>
              <a:t>には健康に悪影響を及ぼす情報もあり、適切な治療の開始が</a:t>
            </a:r>
            <a:r>
              <a:rPr lang="ja-JP" altLang="en-US" sz="1600" dirty="0" smtClean="0"/>
              <a:t>遅れた結果</a:t>
            </a:r>
            <a:r>
              <a:rPr lang="ja-JP" altLang="en-US" sz="1600" dirty="0"/>
              <a:t>、　症状が悪化し</a:t>
            </a:r>
            <a:r>
              <a:rPr lang="ja-JP" altLang="en-US" sz="1600" dirty="0" smtClean="0"/>
              <a:t>てしま</a:t>
            </a:r>
            <a:endParaRPr lang="en-US" altLang="ja-JP" sz="1600" dirty="0" smtClean="0"/>
          </a:p>
          <a:p>
            <a:pPr eaLnBrk="1" hangingPunct="1">
              <a:spcBef>
                <a:spcPct val="0"/>
              </a:spcBef>
              <a:buFontTx/>
              <a:buNone/>
            </a:pPr>
            <a:r>
              <a:rPr lang="ja-JP" altLang="en-US" sz="1600" dirty="0"/>
              <a:t>　</a:t>
            </a:r>
            <a:r>
              <a:rPr lang="ja-JP" altLang="en-US" sz="1600" dirty="0" smtClean="0"/>
              <a:t>　</a:t>
            </a:r>
            <a:r>
              <a:rPr lang="ja-JP" altLang="en-US" sz="1600" dirty="0" err="1" smtClean="0"/>
              <a:t>う</a:t>
            </a:r>
            <a:r>
              <a:rPr lang="ja-JP" altLang="en-US" sz="1600" dirty="0" smtClean="0"/>
              <a:t>ケース</a:t>
            </a:r>
            <a:r>
              <a:rPr lang="ja-JP" altLang="en-US" sz="1600" dirty="0"/>
              <a:t>が多く</a:t>
            </a:r>
            <a:r>
              <a:rPr lang="ja-JP" altLang="en-US" sz="1600" dirty="0" smtClean="0"/>
              <a:t>発生　</a:t>
            </a:r>
            <a:endParaRPr lang="en-US" altLang="ja-JP" sz="1600" dirty="0" smtClean="0"/>
          </a:p>
          <a:p>
            <a:pPr eaLnBrk="1" hangingPunct="1">
              <a:spcBef>
                <a:spcPct val="0"/>
              </a:spcBef>
              <a:buFontTx/>
              <a:buNone/>
            </a:pPr>
            <a:r>
              <a:rPr lang="ja-JP" altLang="en-US" sz="1600" b="1" dirty="0"/>
              <a:t>　</a:t>
            </a:r>
            <a:r>
              <a:rPr lang="ja-JP" altLang="en-US" sz="1800" b="1" dirty="0" smtClean="0"/>
              <a:t>　</a:t>
            </a:r>
            <a:r>
              <a:rPr lang="en-US" altLang="ja-JP" sz="1800" b="1" u="sng" dirty="0" smtClean="0">
                <a:solidFill>
                  <a:srgbClr val="FF0000"/>
                </a:solidFill>
              </a:rPr>
              <a:t>【</a:t>
            </a:r>
            <a:r>
              <a:rPr lang="ja-JP" altLang="en-US" sz="1800" b="1" u="sng" dirty="0" smtClean="0">
                <a:solidFill>
                  <a:srgbClr val="FF0000"/>
                </a:solidFill>
              </a:rPr>
              <a:t>課題１</a:t>
            </a:r>
            <a:r>
              <a:rPr lang="en-US" altLang="ja-JP" sz="1800" b="1" u="sng" dirty="0" smtClean="0">
                <a:solidFill>
                  <a:srgbClr val="FF0000"/>
                </a:solidFill>
              </a:rPr>
              <a:t>】</a:t>
            </a:r>
            <a:r>
              <a:rPr lang="ja-JP" altLang="en-US" sz="1800" b="1" u="sng" dirty="0" smtClean="0">
                <a:solidFill>
                  <a:srgbClr val="FF0000"/>
                </a:solidFill>
              </a:rPr>
              <a:t>　最新</a:t>
            </a:r>
            <a:r>
              <a:rPr lang="ja-JP" altLang="en-US" sz="1800" b="1" u="sng" dirty="0">
                <a:solidFill>
                  <a:srgbClr val="FF0000"/>
                </a:solidFill>
              </a:rPr>
              <a:t>の医学的な知見を踏まえ正しい情報発信及び啓発が重要</a:t>
            </a:r>
            <a:endParaRPr lang="en-US" altLang="ja-JP" sz="1800" b="1" u="sng" dirty="0">
              <a:solidFill>
                <a:srgbClr val="FF0000"/>
              </a:solidFill>
            </a:endParaRPr>
          </a:p>
          <a:p>
            <a:pPr eaLnBrk="1" hangingPunct="1">
              <a:spcBef>
                <a:spcPct val="0"/>
              </a:spcBef>
              <a:buFontTx/>
              <a:buNone/>
            </a:pPr>
            <a:endParaRPr lang="en-US" altLang="ja-JP" sz="1800" b="1" dirty="0" smtClean="0"/>
          </a:p>
          <a:p>
            <a:pPr eaLnBrk="1" hangingPunct="1">
              <a:spcBef>
                <a:spcPct val="0"/>
              </a:spcBef>
              <a:buFontTx/>
              <a:buNone/>
            </a:pPr>
            <a:r>
              <a:rPr lang="ja-JP" altLang="en-US" sz="1800" b="1" u="sng" dirty="0"/>
              <a:t>２</a:t>
            </a:r>
            <a:r>
              <a:rPr lang="ja-JP" altLang="en-US" sz="1800" b="1" u="sng" dirty="0" smtClean="0">
                <a:effectLst>
                  <a:outerShdw blurRad="38100" dist="38100" dir="2700000" algn="tl">
                    <a:srgbClr val="000000">
                      <a:alpha val="43137"/>
                    </a:srgbClr>
                  </a:outerShdw>
                </a:effectLst>
              </a:rPr>
              <a:t>．身近な所で疾患に応じた適切な医療やケアを受けることができる環境づくり</a:t>
            </a:r>
            <a:endParaRPr lang="en-US" altLang="ja-JP" sz="1800" b="1" u="sng" dirty="0" smtClean="0">
              <a:effectLst>
                <a:outerShdw blurRad="38100" dist="38100" dir="2700000" algn="tl">
                  <a:srgbClr val="000000">
                    <a:alpha val="43137"/>
                  </a:srgbClr>
                </a:outerShdw>
              </a:effectLst>
            </a:endParaRPr>
          </a:p>
          <a:p>
            <a:pPr eaLnBrk="1" hangingPunct="1">
              <a:spcBef>
                <a:spcPct val="0"/>
              </a:spcBef>
              <a:buFontTx/>
              <a:buNone/>
            </a:pPr>
            <a:r>
              <a:rPr lang="ja-JP" altLang="en-US" sz="2000" b="1" dirty="0" smtClean="0"/>
              <a:t>　</a:t>
            </a:r>
            <a:r>
              <a:rPr lang="ja-JP" altLang="en-US" sz="1600" dirty="0"/>
              <a:t>　</a:t>
            </a:r>
            <a:r>
              <a:rPr lang="ja-JP" altLang="en-US" sz="1600" dirty="0" smtClean="0"/>
              <a:t>アレルギー科</a:t>
            </a:r>
            <a:r>
              <a:rPr lang="ja-JP" altLang="en-US" sz="1600" dirty="0"/>
              <a:t>を標榜している医療機関の中で</a:t>
            </a:r>
            <a:r>
              <a:rPr lang="ja-JP" altLang="en-US" sz="1600" dirty="0" smtClean="0"/>
              <a:t>、診療責任者が日本アレルギー学会専門医</a:t>
            </a:r>
            <a:r>
              <a:rPr lang="ja-JP" altLang="en-US" sz="1600" dirty="0"/>
              <a:t>で</a:t>
            </a:r>
            <a:r>
              <a:rPr lang="ja-JP" altLang="en-US" sz="1600" dirty="0" smtClean="0"/>
              <a:t>ある</a:t>
            </a:r>
            <a:endParaRPr lang="en-US" altLang="ja-JP" sz="1600" dirty="0" smtClean="0"/>
          </a:p>
          <a:p>
            <a:pPr eaLnBrk="1" hangingPunct="1">
              <a:spcBef>
                <a:spcPct val="0"/>
              </a:spcBef>
              <a:buFontTx/>
              <a:buNone/>
            </a:pPr>
            <a:r>
              <a:rPr lang="ja-JP" altLang="en-US" sz="1600" dirty="0"/>
              <a:t>　</a:t>
            </a:r>
            <a:r>
              <a:rPr lang="ja-JP" altLang="en-US" sz="1600" dirty="0" smtClean="0"/>
              <a:t>　割合は約３割にとどまり、診療ガイドラインの所持率は約半数でガイドラインに基づく標準的な治療を</a:t>
            </a:r>
            <a:endParaRPr lang="en-US" altLang="ja-JP" sz="1600" dirty="0" smtClean="0"/>
          </a:p>
          <a:p>
            <a:pPr eaLnBrk="1" hangingPunct="1">
              <a:spcBef>
                <a:spcPct val="0"/>
              </a:spcBef>
              <a:buFontTx/>
              <a:buNone/>
            </a:pPr>
            <a:r>
              <a:rPr lang="ja-JP" altLang="en-US" sz="1600" dirty="0"/>
              <a:t>　</a:t>
            </a:r>
            <a:r>
              <a:rPr lang="ja-JP" altLang="en-US" sz="1600" dirty="0" smtClean="0"/>
              <a:t>　行っていない医師も多く存在</a:t>
            </a:r>
            <a:r>
              <a:rPr lang="ja-JP" altLang="en-US" sz="1400" b="1" dirty="0" smtClean="0"/>
              <a:t>　（</a:t>
            </a:r>
            <a:r>
              <a:rPr lang="ja-JP" altLang="en-US" sz="1400" b="1" dirty="0"/>
              <a:t>厚労科学研究「アレルギー疾患対策の均</a:t>
            </a:r>
            <a:r>
              <a:rPr lang="ja-JP" altLang="en-US" sz="1400" b="1" dirty="0" err="1"/>
              <a:t>てん化に</a:t>
            </a:r>
            <a:r>
              <a:rPr lang="ja-JP" altLang="en-US" sz="1400" b="1" dirty="0"/>
              <a:t>関する研究」</a:t>
            </a:r>
            <a:r>
              <a:rPr lang="ja-JP" altLang="en-US" sz="1400" b="1" dirty="0" smtClean="0"/>
              <a:t>）</a:t>
            </a:r>
            <a:endParaRPr lang="en-US" altLang="ja-JP" sz="1400" b="1" dirty="0" smtClean="0"/>
          </a:p>
          <a:p>
            <a:pPr eaLnBrk="1" hangingPunct="1">
              <a:spcBef>
                <a:spcPct val="0"/>
              </a:spcBef>
              <a:buNone/>
            </a:pPr>
            <a:r>
              <a:rPr lang="ja-JP" altLang="en-US" sz="1600" dirty="0"/>
              <a:t>　</a:t>
            </a:r>
            <a:r>
              <a:rPr lang="ja-JP" altLang="en-US" sz="2000" b="1" dirty="0" smtClean="0">
                <a:solidFill>
                  <a:srgbClr val="FF0000"/>
                </a:solidFill>
              </a:rPr>
              <a:t>　</a:t>
            </a:r>
            <a:r>
              <a:rPr lang="en-US" altLang="ja-JP" sz="2000" b="1" u="sng" dirty="0" smtClean="0">
                <a:solidFill>
                  <a:srgbClr val="FF0000"/>
                </a:solidFill>
              </a:rPr>
              <a:t>【</a:t>
            </a:r>
            <a:r>
              <a:rPr lang="ja-JP" altLang="en-US" sz="1800" b="1" u="sng" dirty="0" smtClean="0">
                <a:solidFill>
                  <a:srgbClr val="FF0000"/>
                </a:solidFill>
              </a:rPr>
              <a:t>課題２</a:t>
            </a:r>
            <a:r>
              <a:rPr lang="en-US" altLang="ja-JP" sz="1800" b="1" u="sng" dirty="0" smtClean="0">
                <a:solidFill>
                  <a:srgbClr val="FF0000"/>
                </a:solidFill>
              </a:rPr>
              <a:t>】</a:t>
            </a:r>
            <a:r>
              <a:rPr lang="ja-JP" altLang="en-US" sz="1800" b="1" u="sng" dirty="0" smtClean="0">
                <a:solidFill>
                  <a:srgbClr val="FF0000"/>
                </a:solidFill>
              </a:rPr>
              <a:t>地域での診療連携体制の構築と</a:t>
            </a:r>
            <a:r>
              <a:rPr lang="ja-JP" altLang="en-US" sz="1800" b="1" u="sng" dirty="0">
                <a:solidFill>
                  <a:srgbClr val="FF0000"/>
                </a:solidFill>
              </a:rPr>
              <a:t>医療従事者の質の向上が</a:t>
            </a:r>
            <a:r>
              <a:rPr lang="ja-JP" altLang="en-US" sz="1800" b="1" u="sng" dirty="0" smtClean="0">
                <a:solidFill>
                  <a:srgbClr val="FF0000"/>
                </a:solidFill>
              </a:rPr>
              <a:t>重要</a:t>
            </a:r>
            <a:endParaRPr lang="en-US" altLang="ja-JP" sz="1800" b="1" u="sng" dirty="0">
              <a:solidFill>
                <a:srgbClr val="FF0000"/>
              </a:solidFill>
            </a:endParaRPr>
          </a:p>
          <a:p>
            <a:pPr eaLnBrk="1" hangingPunct="1">
              <a:spcBef>
                <a:spcPct val="0"/>
              </a:spcBef>
              <a:buFontTx/>
              <a:buNone/>
            </a:pPr>
            <a:endParaRPr lang="en-US" altLang="ja-JP" sz="1800" b="1" dirty="0" smtClean="0"/>
          </a:p>
          <a:p>
            <a:pPr eaLnBrk="1" hangingPunct="1">
              <a:spcBef>
                <a:spcPct val="0"/>
              </a:spcBef>
              <a:buFontTx/>
              <a:buNone/>
            </a:pPr>
            <a:r>
              <a:rPr lang="ja-JP" altLang="en-US" sz="1800" b="1" u="sng" dirty="0" smtClean="0">
                <a:effectLst>
                  <a:outerShdw blurRad="38100" dist="38100" dir="2700000" algn="tl">
                    <a:srgbClr val="000000">
                      <a:alpha val="43137"/>
                    </a:srgbClr>
                  </a:outerShdw>
                </a:effectLst>
              </a:rPr>
              <a:t>３．患者や家族の生活の質の向上への支援</a:t>
            </a:r>
            <a:endParaRPr lang="en-US" altLang="ja-JP" sz="1800" b="1" u="sng" dirty="0" smtClean="0">
              <a:effectLst>
                <a:outerShdw blurRad="38100" dist="38100" dir="2700000" algn="tl">
                  <a:srgbClr val="000000">
                    <a:alpha val="43137"/>
                  </a:srgbClr>
                </a:outerShdw>
              </a:effectLst>
            </a:endParaRPr>
          </a:p>
          <a:p>
            <a:pPr eaLnBrk="1" hangingPunct="1">
              <a:spcBef>
                <a:spcPct val="0"/>
              </a:spcBef>
              <a:buFontTx/>
              <a:buNone/>
            </a:pPr>
            <a:r>
              <a:rPr lang="ja-JP" altLang="en-US" sz="1600" dirty="0" smtClean="0"/>
              <a:t>　</a:t>
            </a:r>
            <a:r>
              <a:rPr lang="ja-JP" altLang="en-US" sz="1600" dirty="0"/>
              <a:t>　・</a:t>
            </a:r>
            <a:r>
              <a:rPr lang="ja-JP" altLang="en-US" sz="1600" dirty="0" smtClean="0"/>
              <a:t>多くのアレルギー疾患は、適切な治療を受けた後、患者自身や家族の自己管理が重要となるが</a:t>
            </a:r>
            <a:endParaRPr lang="en-US" altLang="ja-JP" sz="1600" dirty="0" smtClean="0"/>
          </a:p>
          <a:p>
            <a:pPr eaLnBrk="1" hangingPunct="1">
              <a:spcBef>
                <a:spcPct val="0"/>
              </a:spcBef>
              <a:buFontTx/>
              <a:buNone/>
            </a:pPr>
            <a:r>
              <a:rPr lang="ja-JP" altLang="en-US" sz="1600" dirty="0" smtClean="0"/>
              <a:t>　　乳幼児や高齢者、障がい者等が居住又は滞在する施設においても同様の自己管理を行わなければ</a:t>
            </a:r>
            <a:endParaRPr lang="en-US" altLang="ja-JP" sz="1600" dirty="0" smtClean="0"/>
          </a:p>
          <a:p>
            <a:pPr eaLnBrk="1" hangingPunct="1">
              <a:spcBef>
                <a:spcPct val="0"/>
              </a:spcBef>
              <a:buFontTx/>
              <a:buNone/>
            </a:pPr>
            <a:r>
              <a:rPr lang="ja-JP" altLang="en-US" sz="1600" dirty="0"/>
              <a:t>　</a:t>
            </a:r>
            <a:r>
              <a:rPr lang="ja-JP" altLang="en-US" sz="1600" dirty="0" smtClean="0"/>
              <a:t>　症状が改善に向かわず、療養生活が長期に渡ることで患者や家族の</a:t>
            </a:r>
            <a:r>
              <a:rPr lang="en-US" altLang="ja-JP" sz="1600" dirty="0" smtClean="0"/>
              <a:t>QOL</a:t>
            </a:r>
            <a:r>
              <a:rPr lang="ja-JP" altLang="en-US" sz="1600" dirty="0" smtClean="0"/>
              <a:t>（生活の質）が低下する。</a:t>
            </a:r>
            <a:endParaRPr lang="en-US" altLang="ja-JP" sz="2000" dirty="0"/>
          </a:p>
          <a:p>
            <a:pPr eaLnBrk="1" hangingPunct="1">
              <a:spcBef>
                <a:spcPct val="0"/>
              </a:spcBef>
              <a:buNone/>
            </a:pPr>
            <a:r>
              <a:rPr lang="ja-JP" altLang="en-US" sz="1600" dirty="0" smtClean="0"/>
              <a:t>　　・幼児、児童・生徒・</a:t>
            </a:r>
            <a:r>
              <a:rPr lang="ja-JP" altLang="en-US" sz="1600" dirty="0" err="1" smtClean="0"/>
              <a:t>障がい</a:t>
            </a:r>
            <a:r>
              <a:rPr lang="ja-JP" altLang="en-US" sz="1600" dirty="0" smtClean="0"/>
              <a:t>者が生活する学校や施設等において「食物アレルギー」によるアナフィラ</a:t>
            </a:r>
            <a:endParaRPr lang="en-US" altLang="ja-JP" sz="1600" dirty="0" smtClean="0"/>
          </a:p>
          <a:p>
            <a:pPr eaLnBrk="1" hangingPunct="1">
              <a:spcBef>
                <a:spcPct val="0"/>
              </a:spcBef>
              <a:buNone/>
            </a:pPr>
            <a:r>
              <a:rPr lang="ja-JP" altLang="en-US" sz="1600" dirty="0"/>
              <a:t>　</a:t>
            </a:r>
            <a:r>
              <a:rPr lang="ja-JP" altLang="en-US" sz="1600" dirty="0" smtClean="0"/>
              <a:t>　キシーや災害などの緊急事態に適切に対応できる体制づくりが重要</a:t>
            </a:r>
            <a:endParaRPr lang="en-US" altLang="ja-JP" sz="1600" dirty="0" smtClean="0"/>
          </a:p>
          <a:p>
            <a:pPr eaLnBrk="1" hangingPunct="1">
              <a:spcBef>
                <a:spcPct val="0"/>
              </a:spcBef>
              <a:buNone/>
            </a:pPr>
            <a:r>
              <a:rPr lang="ja-JP" altLang="en-US" sz="1600" dirty="0" smtClean="0"/>
              <a:t>　</a:t>
            </a:r>
            <a:r>
              <a:rPr lang="ja-JP" altLang="en-US" sz="1600" dirty="0"/>
              <a:t>　</a:t>
            </a:r>
            <a:r>
              <a:rPr lang="ja-JP" altLang="en-US" sz="1600" dirty="0" smtClean="0"/>
              <a:t>・患者、家族がアレルギー疾患に関する相談できる場所は少ない。　特に患者が生活する学校や施設</a:t>
            </a:r>
            <a:endParaRPr lang="en-US" altLang="ja-JP" sz="1600" dirty="0" smtClean="0"/>
          </a:p>
          <a:p>
            <a:pPr eaLnBrk="1" hangingPunct="1">
              <a:spcBef>
                <a:spcPct val="0"/>
              </a:spcBef>
              <a:buNone/>
            </a:pPr>
            <a:r>
              <a:rPr lang="ja-JP" altLang="en-US" sz="1600" dirty="0"/>
              <a:t>　</a:t>
            </a:r>
            <a:r>
              <a:rPr lang="ja-JP" altLang="en-US" sz="1600" dirty="0" smtClean="0"/>
              <a:t>　　等の管理者や職員がアレルギー疾患に関して相談できる専門的窓口はほぼ、整備されていない。</a:t>
            </a:r>
            <a:endParaRPr lang="en-US" altLang="ja-JP" sz="1600" dirty="0" smtClean="0"/>
          </a:p>
          <a:p>
            <a:pPr eaLnBrk="1" hangingPunct="1">
              <a:spcBef>
                <a:spcPct val="0"/>
              </a:spcBef>
              <a:buNone/>
            </a:pPr>
            <a:endParaRPr lang="en-US" altLang="ja-JP" sz="1600" dirty="0" smtClean="0"/>
          </a:p>
          <a:p>
            <a:pPr eaLnBrk="1" hangingPunct="1">
              <a:spcBef>
                <a:spcPct val="0"/>
              </a:spcBef>
              <a:buNone/>
            </a:pPr>
            <a:r>
              <a:rPr lang="ja-JP" altLang="en-US" sz="1800" b="1" dirty="0">
                <a:solidFill>
                  <a:srgbClr val="FF0000"/>
                </a:solidFill>
              </a:rPr>
              <a:t>　</a:t>
            </a:r>
            <a:r>
              <a:rPr lang="ja-JP" altLang="en-US" sz="1800" b="1" dirty="0" smtClean="0">
                <a:solidFill>
                  <a:srgbClr val="FF0000"/>
                </a:solidFill>
              </a:rPr>
              <a:t>　</a:t>
            </a:r>
            <a:r>
              <a:rPr lang="en-US" altLang="ja-JP" sz="1800" b="1" u="sng" dirty="0" smtClean="0">
                <a:solidFill>
                  <a:srgbClr val="FF0000"/>
                </a:solidFill>
              </a:rPr>
              <a:t>【</a:t>
            </a:r>
            <a:r>
              <a:rPr lang="ja-JP" altLang="en-US" sz="1800" b="1" u="sng" dirty="0" smtClean="0">
                <a:solidFill>
                  <a:srgbClr val="FF0000"/>
                </a:solidFill>
              </a:rPr>
              <a:t>課題３</a:t>
            </a:r>
            <a:r>
              <a:rPr lang="en-US" altLang="ja-JP" sz="1800" b="1" u="sng" dirty="0" smtClean="0">
                <a:solidFill>
                  <a:srgbClr val="FF0000"/>
                </a:solidFill>
              </a:rPr>
              <a:t>】</a:t>
            </a:r>
            <a:r>
              <a:rPr lang="ja-JP" altLang="en-US" sz="1800" b="1" u="sng" dirty="0" smtClean="0">
                <a:solidFill>
                  <a:srgbClr val="FF0000"/>
                </a:solidFill>
              </a:rPr>
              <a:t>　多様な相談に対応できる体制と患者に関わる様々な職種の資質向上が必要</a:t>
            </a:r>
            <a:endParaRPr lang="en-US" altLang="ja-JP" sz="1800" b="1" u="sng" dirty="0" smtClean="0">
              <a:solidFill>
                <a:srgbClr val="FF0000"/>
              </a:solidFill>
            </a:endParaRPr>
          </a:p>
          <a:p>
            <a:pPr eaLnBrk="1" hangingPunct="1">
              <a:spcBef>
                <a:spcPct val="0"/>
              </a:spcBef>
              <a:buNone/>
            </a:pPr>
            <a:endParaRPr lang="en-US" altLang="ja-JP" sz="1800" b="1" u="sng" dirty="0">
              <a:solidFill>
                <a:srgbClr val="FF0000"/>
              </a:solidFill>
            </a:endParaRPr>
          </a:p>
          <a:p>
            <a:pPr eaLnBrk="1" hangingPunct="1">
              <a:spcBef>
                <a:spcPct val="0"/>
              </a:spcBef>
              <a:buNone/>
            </a:pPr>
            <a:endParaRPr lang="en-US" altLang="ja-JP" sz="1600" b="1" u="sng" dirty="0">
              <a:solidFill>
                <a:srgbClr val="FF0000"/>
              </a:solidFill>
            </a:endParaRPr>
          </a:p>
          <a:p>
            <a:pPr eaLnBrk="1" hangingPunct="1">
              <a:spcBef>
                <a:spcPct val="0"/>
              </a:spcBef>
              <a:buNone/>
            </a:pPr>
            <a:endParaRPr lang="en-US" altLang="ja-JP" sz="2000" b="1" u="sng" dirty="0" smtClean="0">
              <a:solidFill>
                <a:srgbClr val="FF0000"/>
              </a:solidFill>
            </a:endParaRPr>
          </a:p>
        </p:txBody>
      </p:sp>
    </p:spTree>
    <p:extLst>
      <p:ext uri="{BB962C8B-B14F-4D97-AF65-F5344CB8AC3E}">
        <p14:creationId xmlns:p14="http://schemas.microsoft.com/office/powerpoint/2010/main" val="32368232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ChangeArrowheads="1"/>
          </p:cNvSpPr>
          <p:nvPr/>
        </p:nvSpPr>
        <p:spPr bwMode="auto">
          <a:xfrm>
            <a:off x="54590" y="86914"/>
            <a:ext cx="8993875" cy="599283"/>
          </a:xfrm>
          <a:prstGeom prst="roundRect">
            <a:avLst>
              <a:gd name="adj" fmla="val 16667"/>
            </a:avLst>
          </a:prstGeom>
          <a:solidFill>
            <a:srgbClr val="FFCC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latin typeface="ＭＳ Ｐゴシック" panose="020B0600070205080204" pitchFamily="50" charset="-128"/>
              </a:rPr>
              <a:t>　</a:t>
            </a:r>
            <a:r>
              <a:rPr lang="ja-JP" altLang="en-US" sz="1400" b="1" dirty="0" smtClean="0">
                <a:latin typeface="ＭＳ Ｐゴシック" panose="020B0600070205080204" pitchFamily="50" charset="-128"/>
              </a:rPr>
              <a:t>　　　　</a:t>
            </a:r>
            <a:r>
              <a:rPr lang="ja-JP" altLang="en-US" b="1" dirty="0" smtClean="0">
                <a:latin typeface="ＭＳ Ｐゴシック" panose="020B0600070205080204" pitchFamily="50" charset="-128"/>
              </a:rPr>
              <a:t>平成３１年度大阪府アレルギー</a:t>
            </a:r>
            <a:r>
              <a:rPr lang="ja-JP" altLang="en-US" b="1" dirty="0">
                <a:latin typeface="ＭＳ Ｐゴシック" panose="020B0600070205080204" pitchFamily="50" charset="-128"/>
              </a:rPr>
              <a:t>疾患対策</a:t>
            </a:r>
            <a:r>
              <a:rPr lang="ja-JP" altLang="en-US" b="1" dirty="0" smtClean="0">
                <a:latin typeface="ＭＳ Ｐゴシック" panose="020B0600070205080204" pitchFamily="50" charset="-128"/>
              </a:rPr>
              <a:t>事業</a:t>
            </a:r>
            <a:r>
              <a:rPr lang="ja-JP" altLang="en-US" b="1" dirty="0">
                <a:latin typeface="ＭＳ Ｐゴシック" panose="020B0600070205080204" pitchFamily="50" charset="-128"/>
              </a:rPr>
              <a:t>　　　　　　　　　</a:t>
            </a:r>
            <a:r>
              <a:rPr lang="ja-JP" altLang="en-US" sz="1400" b="1" dirty="0">
                <a:latin typeface="ＭＳ Ｐゴシック" panose="020B0600070205080204" pitchFamily="50" charset="-128"/>
              </a:rPr>
              <a:t>　　　　　　　　　　　　　　　</a:t>
            </a:r>
          </a:p>
        </p:txBody>
      </p:sp>
      <p:sp>
        <p:nvSpPr>
          <p:cNvPr id="8" name="角丸四角形 7"/>
          <p:cNvSpPr/>
          <p:nvPr/>
        </p:nvSpPr>
        <p:spPr>
          <a:xfrm>
            <a:off x="200025" y="1682751"/>
            <a:ext cx="2655888" cy="667144"/>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ja-JP" altLang="en-US" sz="1600" b="1" dirty="0" smtClean="0">
                <a:solidFill>
                  <a:schemeClr val="tx1"/>
                </a:solidFill>
              </a:rPr>
              <a:t>重症化</a:t>
            </a:r>
            <a:r>
              <a:rPr lang="ja-JP" altLang="en-US" sz="1600" b="1" dirty="0">
                <a:solidFill>
                  <a:schemeClr val="tx1"/>
                </a:solidFill>
              </a:rPr>
              <a:t>予防や症状の軽減の取組みの推進</a:t>
            </a:r>
            <a:endParaRPr lang="en-US" altLang="ja-JP" sz="1600" b="1" dirty="0">
              <a:solidFill>
                <a:schemeClr val="tx1"/>
              </a:solidFill>
            </a:endParaRPr>
          </a:p>
        </p:txBody>
      </p:sp>
      <p:sp>
        <p:nvSpPr>
          <p:cNvPr id="3" name="正方形/長方形 2"/>
          <p:cNvSpPr/>
          <p:nvPr/>
        </p:nvSpPr>
        <p:spPr>
          <a:xfrm>
            <a:off x="661193" y="1431925"/>
            <a:ext cx="1774825" cy="23653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effectLst>
                  <a:outerShdw blurRad="38100" dist="38100" dir="2700000" algn="tl">
                    <a:srgbClr val="000000">
                      <a:alpha val="43137"/>
                    </a:srgbClr>
                  </a:outerShdw>
                </a:effectLst>
              </a:rPr>
              <a:t>施策の柱　１</a:t>
            </a:r>
          </a:p>
        </p:txBody>
      </p:sp>
      <p:sp>
        <p:nvSpPr>
          <p:cNvPr id="14" name="正方形/長方形 13"/>
          <p:cNvSpPr/>
          <p:nvPr/>
        </p:nvSpPr>
        <p:spPr>
          <a:xfrm>
            <a:off x="552450" y="2849563"/>
            <a:ext cx="1774825" cy="236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effectLst>
                  <a:outerShdw blurRad="38100" dist="38100" dir="2700000" algn="tl">
                    <a:srgbClr val="000000">
                      <a:alpha val="43137"/>
                    </a:srgbClr>
                  </a:outerShdw>
                </a:effectLst>
              </a:rPr>
              <a:t>施策の柱　２</a:t>
            </a:r>
          </a:p>
        </p:txBody>
      </p:sp>
      <p:sp>
        <p:nvSpPr>
          <p:cNvPr id="15" name="正方形/長方形 14"/>
          <p:cNvSpPr/>
          <p:nvPr/>
        </p:nvSpPr>
        <p:spPr>
          <a:xfrm>
            <a:off x="589757" y="4401771"/>
            <a:ext cx="1774825" cy="236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effectLst>
                  <a:outerShdw blurRad="38100" dist="38100" dir="2700000" algn="tl">
                    <a:srgbClr val="000000">
                      <a:alpha val="43137"/>
                    </a:srgbClr>
                  </a:outerShdw>
                </a:effectLst>
              </a:rPr>
              <a:t>施策の柱　３</a:t>
            </a:r>
          </a:p>
        </p:txBody>
      </p:sp>
      <p:sp>
        <p:nvSpPr>
          <p:cNvPr id="16" name="角丸四角形 15"/>
          <p:cNvSpPr/>
          <p:nvPr/>
        </p:nvSpPr>
        <p:spPr>
          <a:xfrm>
            <a:off x="200025" y="3086101"/>
            <a:ext cx="2611438" cy="661988"/>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ltLang="ja-JP" sz="1400" b="1" dirty="0">
              <a:solidFill>
                <a:schemeClr val="tx1"/>
              </a:solidFill>
            </a:endParaRPr>
          </a:p>
          <a:p>
            <a:pPr algn="ctr" eaLnBrk="1" hangingPunct="1">
              <a:defRPr/>
            </a:pPr>
            <a:endParaRPr lang="en-US" altLang="ja-JP" sz="1600" b="1" dirty="0" smtClean="0">
              <a:solidFill>
                <a:schemeClr val="tx1"/>
              </a:solidFill>
            </a:endParaRPr>
          </a:p>
          <a:p>
            <a:pPr algn="ctr" eaLnBrk="1" hangingPunct="1">
              <a:defRPr/>
            </a:pPr>
            <a:r>
              <a:rPr lang="ja-JP" altLang="en-US" sz="1600" b="1" dirty="0" smtClean="0">
                <a:solidFill>
                  <a:schemeClr val="tx1"/>
                </a:solidFill>
              </a:rPr>
              <a:t>適切</a:t>
            </a:r>
            <a:r>
              <a:rPr lang="ja-JP" altLang="en-US" sz="1600" b="1" dirty="0">
                <a:solidFill>
                  <a:schemeClr val="tx1"/>
                </a:solidFill>
              </a:rPr>
              <a:t>な医療を受けることができる医療提供</a:t>
            </a:r>
            <a:r>
              <a:rPr lang="ja-JP" altLang="en-US" sz="1600" b="1" dirty="0" smtClean="0">
                <a:solidFill>
                  <a:schemeClr val="tx1"/>
                </a:solidFill>
              </a:rPr>
              <a:t>体制整備</a:t>
            </a:r>
            <a:endParaRPr lang="en-US" altLang="ja-JP" sz="1600" b="1" dirty="0">
              <a:solidFill>
                <a:schemeClr val="tx1"/>
              </a:solidFill>
            </a:endParaRPr>
          </a:p>
          <a:p>
            <a:pPr algn="ctr" eaLnBrk="1" hangingPunct="1">
              <a:defRPr/>
            </a:pPr>
            <a:endParaRPr lang="en-US" altLang="ja-JP" sz="1600" b="1" dirty="0">
              <a:solidFill>
                <a:schemeClr val="tx1"/>
              </a:solidFill>
            </a:endParaRPr>
          </a:p>
          <a:p>
            <a:pPr algn="ctr" eaLnBrk="1" hangingPunct="1">
              <a:defRPr/>
            </a:pPr>
            <a:endParaRPr lang="ja-JP" altLang="en-US" sz="1600" b="1" dirty="0">
              <a:solidFill>
                <a:schemeClr val="tx1"/>
              </a:solidFill>
            </a:endParaRPr>
          </a:p>
        </p:txBody>
      </p:sp>
      <p:cxnSp>
        <p:nvCxnSpPr>
          <p:cNvPr id="9" name="直線コネクタ 8"/>
          <p:cNvCxnSpPr/>
          <p:nvPr/>
        </p:nvCxnSpPr>
        <p:spPr>
          <a:xfrm>
            <a:off x="2852738" y="1983274"/>
            <a:ext cx="8763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3679031" y="1818734"/>
            <a:ext cx="5102225" cy="309562"/>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tx1"/>
                </a:solidFill>
              </a:rPr>
              <a:t>アレルギー疾患に関する正しい知識の普及・情報発信</a:t>
            </a:r>
          </a:p>
        </p:txBody>
      </p:sp>
      <p:sp>
        <p:nvSpPr>
          <p:cNvPr id="22" name="正方形/長方形 21"/>
          <p:cNvSpPr/>
          <p:nvPr/>
        </p:nvSpPr>
        <p:spPr>
          <a:xfrm>
            <a:off x="3679031" y="3119523"/>
            <a:ext cx="5205412" cy="5016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200" b="1" dirty="0" smtClean="0">
                <a:solidFill>
                  <a:schemeClr val="tx1"/>
                </a:solidFill>
              </a:rPr>
              <a:t>「</a:t>
            </a:r>
            <a:r>
              <a:rPr lang="ja-JP" altLang="en-US" sz="1200" b="1" dirty="0">
                <a:solidFill>
                  <a:schemeClr val="tx1"/>
                </a:solidFill>
              </a:rPr>
              <a:t>アレルギー疾患診療</a:t>
            </a:r>
            <a:r>
              <a:rPr lang="ja-JP" altLang="en-US" sz="1200" b="1" dirty="0" smtClean="0">
                <a:solidFill>
                  <a:schemeClr val="tx1"/>
                </a:solidFill>
              </a:rPr>
              <a:t>連携医療機関」（仮称）を新た</a:t>
            </a:r>
            <a:r>
              <a:rPr lang="ja-JP" altLang="en-US" sz="1200" b="1" dirty="0">
                <a:solidFill>
                  <a:schemeClr val="tx1"/>
                </a:solidFill>
              </a:rPr>
              <a:t>に選定し、拠点病院ととも</a:t>
            </a:r>
            <a:r>
              <a:rPr lang="ja-JP" altLang="en-US" sz="1200" b="1" dirty="0" smtClean="0">
                <a:solidFill>
                  <a:schemeClr val="tx1"/>
                </a:solidFill>
              </a:rPr>
              <a:t>にきめ細やかな地域</a:t>
            </a:r>
            <a:r>
              <a:rPr lang="ja-JP" altLang="en-US" sz="1200" b="1" dirty="0">
                <a:solidFill>
                  <a:schemeClr val="tx1"/>
                </a:solidFill>
              </a:rPr>
              <a:t>医療診療ネットワークを</a:t>
            </a:r>
            <a:r>
              <a:rPr lang="ja-JP" altLang="en-US" sz="1200" b="1" dirty="0" smtClean="0">
                <a:solidFill>
                  <a:schemeClr val="tx1"/>
                </a:solidFill>
              </a:rPr>
              <a:t>整備　</a:t>
            </a:r>
            <a:r>
              <a:rPr lang="ja-JP" altLang="en-US" sz="1200" b="1" dirty="0" smtClean="0">
                <a:solidFill>
                  <a:srgbClr val="FF0000"/>
                </a:solidFill>
              </a:rPr>
              <a:t>（継続・強化）</a:t>
            </a:r>
            <a:endParaRPr lang="ja-JP" altLang="en-US" sz="1200" b="1" dirty="0">
              <a:solidFill>
                <a:srgbClr val="FF0000"/>
              </a:solidFill>
            </a:endParaRPr>
          </a:p>
        </p:txBody>
      </p:sp>
      <p:cxnSp>
        <p:nvCxnSpPr>
          <p:cNvPr id="25" name="直線コネクタ 24"/>
          <p:cNvCxnSpPr/>
          <p:nvPr/>
        </p:nvCxnSpPr>
        <p:spPr>
          <a:xfrm>
            <a:off x="2811463" y="3417095"/>
            <a:ext cx="64135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3460750" y="3019914"/>
            <a:ext cx="5781" cy="7605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V="1">
            <a:off x="3459163" y="3786854"/>
            <a:ext cx="30162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449638" y="3003550"/>
            <a:ext cx="3206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3679031" y="2873017"/>
            <a:ext cx="5074444" cy="287696"/>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tx1"/>
                </a:solidFill>
              </a:rPr>
              <a:t>拠点病院を中心とした診療ネットワークの構築</a:t>
            </a:r>
          </a:p>
        </p:txBody>
      </p:sp>
      <p:sp>
        <p:nvSpPr>
          <p:cNvPr id="32" name="正方形/長方形 31"/>
          <p:cNvSpPr/>
          <p:nvPr/>
        </p:nvSpPr>
        <p:spPr>
          <a:xfrm>
            <a:off x="3711575" y="3630615"/>
            <a:ext cx="5043487" cy="299940"/>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tx1"/>
                </a:solidFill>
              </a:rPr>
              <a:t>医療従事者の人材育成</a:t>
            </a:r>
          </a:p>
        </p:txBody>
      </p:sp>
      <p:sp>
        <p:nvSpPr>
          <p:cNvPr id="43" name="正方形/長方形 42"/>
          <p:cNvSpPr/>
          <p:nvPr/>
        </p:nvSpPr>
        <p:spPr>
          <a:xfrm>
            <a:off x="3655644" y="2106367"/>
            <a:ext cx="5321300" cy="666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200" b="1" dirty="0">
                <a:solidFill>
                  <a:schemeClr val="tx1"/>
                </a:solidFill>
              </a:rPr>
              <a:t>・府民講演会の開催　</a:t>
            </a:r>
            <a:r>
              <a:rPr lang="ja-JP" altLang="en-US" sz="1200" b="1" dirty="0" smtClean="0">
                <a:solidFill>
                  <a:schemeClr val="tx1"/>
                </a:solidFill>
              </a:rPr>
              <a:t>　</a:t>
            </a:r>
            <a:r>
              <a:rPr lang="ja-JP" altLang="en-US" sz="1200" b="1" dirty="0" smtClean="0">
                <a:solidFill>
                  <a:srgbClr val="FF0000"/>
                </a:solidFill>
              </a:rPr>
              <a:t>（継続）</a:t>
            </a:r>
            <a:endParaRPr lang="en-US" altLang="ja-JP" sz="1200" b="1" i="1" dirty="0" smtClean="0">
              <a:solidFill>
                <a:srgbClr val="FF0000"/>
              </a:solidFill>
            </a:endParaRPr>
          </a:p>
          <a:p>
            <a:pPr eaLnBrk="1" hangingPunct="1">
              <a:defRPr/>
            </a:pPr>
            <a:r>
              <a:rPr lang="ja-JP" altLang="en-US" sz="1200" b="1" dirty="0" smtClean="0">
                <a:solidFill>
                  <a:schemeClr val="tx1"/>
                </a:solidFill>
              </a:rPr>
              <a:t>・医師・看護師、薬剤師等による自己管理講習会の開催　</a:t>
            </a:r>
            <a:r>
              <a:rPr lang="ja-JP" altLang="en-US" sz="1200" b="1" dirty="0" smtClean="0">
                <a:solidFill>
                  <a:srgbClr val="FF0000"/>
                </a:solidFill>
              </a:rPr>
              <a:t>（新規）</a:t>
            </a:r>
            <a:endParaRPr lang="en-US" altLang="ja-JP" sz="1200" b="1" i="1" dirty="0" smtClean="0">
              <a:solidFill>
                <a:srgbClr val="FF0000"/>
              </a:solidFill>
            </a:endParaRPr>
          </a:p>
          <a:p>
            <a:pPr eaLnBrk="1" hangingPunct="1">
              <a:defRPr/>
            </a:pPr>
            <a:r>
              <a:rPr lang="ja-JP" altLang="en-US" sz="1200" b="1" dirty="0" smtClean="0">
                <a:solidFill>
                  <a:schemeClr val="tx1"/>
                </a:solidFill>
              </a:rPr>
              <a:t>・</a:t>
            </a:r>
            <a:r>
              <a:rPr lang="ja-JP" altLang="en-US" sz="1200" b="1" dirty="0">
                <a:solidFill>
                  <a:schemeClr val="tx1"/>
                </a:solidFill>
              </a:rPr>
              <a:t>ホームページ等に</a:t>
            </a:r>
            <a:r>
              <a:rPr lang="ja-JP" altLang="en-US" sz="1200" b="1" dirty="0" smtClean="0">
                <a:solidFill>
                  <a:schemeClr val="tx1"/>
                </a:solidFill>
              </a:rPr>
              <a:t>よるアレルギー疾患に関する情報</a:t>
            </a:r>
            <a:r>
              <a:rPr lang="ja-JP" altLang="en-US" sz="1200" b="1" dirty="0">
                <a:solidFill>
                  <a:schemeClr val="tx1"/>
                </a:solidFill>
              </a:rPr>
              <a:t>の</a:t>
            </a:r>
            <a:r>
              <a:rPr lang="ja-JP" altLang="en-US" sz="1200" b="1" dirty="0" smtClean="0">
                <a:solidFill>
                  <a:schemeClr val="tx1"/>
                </a:solidFill>
              </a:rPr>
              <a:t>発信強化　</a:t>
            </a:r>
            <a:r>
              <a:rPr lang="ja-JP" altLang="en-US" sz="1200" b="1" dirty="0" smtClean="0">
                <a:solidFill>
                  <a:srgbClr val="FF0000"/>
                </a:solidFill>
              </a:rPr>
              <a:t>（継続・強化）</a:t>
            </a:r>
            <a:endParaRPr lang="ja-JP" altLang="en-US" sz="1200" b="1" dirty="0">
              <a:solidFill>
                <a:srgbClr val="FF0000"/>
              </a:solidFill>
            </a:endParaRPr>
          </a:p>
        </p:txBody>
      </p:sp>
      <p:sp>
        <p:nvSpPr>
          <p:cNvPr id="44" name="正方形/長方形 43"/>
          <p:cNvSpPr/>
          <p:nvPr/>
        </p:nvSpPr>
        <p:spPr>
          <a:xfrm>
            <a:off x="3677006" y="3942403"/>
            <a:ext cx="5116512" cy="4229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200" b="1" dirty="0">
                <a:solidFill>
                  <a:schemeClr val="tx1"/>
                </a:solidFill>
              </a:rPr>
              <a:t>・医師・看護師・</a:t>
            </a:r>
            <a:r>
              <a:rPr lang="ja-JP" altLang="en-US" sz="1200" b="1" dirty="0" smtClean="0">
                <a:solidFill>
                  <a:schemeClr val="tx1"/>
                </a:solidFill>
              </a:rPr>
              <a:t>薬剤師等の</a:t>
            </a:r>
            <a:r>
              <a:rPr lang="ja-JP" altLang="en-US" sz="1200" b="1" dirty="0">
                <a:solidFill>
                  <a:schemeClr val="tx1"/>
                </a:solidFill>
              </a:rPr>
              <a:t>資質向上のための研修　</a:t>
            </a:r>
            <a:r>
              <a:rPr lang="ja-JP" altLang="en-US" sz="1200" b="1" dirty="0" smtClean="0">
                <a:solidFill>
                  <a:srgbClr val="FF0000"/>
                </a:solidFill>
              </a:rPr>
              <a:t>（継続・強化）</a:t>
            </a:r>
            <a:endParaRPr lang="en-US" altLang="ja-JP" sz="1200" b="1" dirty="0">
              <a:solidFill>
                <a:srgbClr val="FF0000"/>
              </a:solidFill>
            </a:endParaRPr>
          </a:p>
          <a:p>
            <a:pPr eaLnBrk="1" hangingPunct="1">
              <a:defRPr/>
            </a:pPr>
            <a:r>
              <a:rPr lang="ja-JP" altLang="en-US" sz="1200" b="1" dirty="0" smtClean="0">
                <a:solidFill>
                  <a:schemeClr val="tx1"/>
                </a:solidFill>
              </a:rPr>
              <a:t>・医療従事者へ</a:t>
            </a:r>
            <a:r>
              <a:rPr lang="ja-JP" altLang="en-US" sz="1200" b="1" dirty="0">
                <a:solidFill>
                  <a:schemeClr val="tx1"/>
                </a:solidFill>
              </a:rPr>
              <a:t>の最新の診療ガイドラインの普及などの情報</a:t>
            </a:r>
            <a:r>
              <a:rPr lang="ja-JP" altLang="en-US" sz="1200" b="1" dirty="0" smtClean="0">
                <a:solidFill>
                  <a:schemeClr val="tx1"/>
                </a:solidFill>
              </a:rPr>
              <a:t>提供</a:t>
            </a:r>
            <a:r>
              <a:rPr lang="ja-JP" altLang="en-US" sz="1200" b="1" dirty="0" smtClean="0">
                <a:solidFill>
                  <a:srgbClr val="FF0000"/>
                </a:solidFill>
              </a:rPr>
              <a:t>（継続）</a:t>
            </a:r>
            <a:endParaRPr lang="ja-JP" altLang="en-US" sz="1200" b="1" dirty="0">
              <a:solidFill>
                <a:srgbClr val="FF0000"/>
              </a:solidFill>
            </a:endParaRPr>
          </a:p>
        </p:txBody>
      </p:sp>
      <p:grpSp>
        <p:nvGrpSpPr>
          <p:cNvPr id="24" name="グループ化 23"/>
          <p:cNvGrpSpPr/>
          <p:nvPr/>
        </p:nvGrpSpPr>
        <p:grpSpPr>
          <a:xfrm>
            <a:off x="177800" y="4524697"/>
            <a:ext cx="8575675" cy="899070"/>
            <a:chOff x="196055" y="4442868"/>
            <a:chExt cx="8575675" cy="899070"/>
          </a:xfrm>
        </p:grpSpPr>
        <p:sp>
          <p:nvSpPr>
            <p:cNvPr id="17" name="角丸四角形 16"/>
            <p:cNvSpPr/>
            <p:nvPr/>
          </p:nvSpPr>
          <p:spPr>
            <a:xfrm>
              <a:off x="196055" y="4571717"/>
              <a:ext cx="2655888" cy="654048"/>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患者や家族</a:t>
              </a:r>
              <a:r>
                <a:rPr lang="ja-JP" altLang="en-US" sz="1600" b="1" dirty="0" smtClean="0">
                  <a:solidFill>
                    <a:schemeClr val="tx1"/>
                  </a:solidFill>
                </a:rPr>
                <a:t>の</a:t>
              </a:r>
              <a:r>
                <a:rPr lang="en-US" altLang="ja-JP" sz="1600" b="1" dirty="0" smtClean="0">
                  <a:solidFill>
                    <a:schemeClr val="tx1"/>
                  </a:solidFill>
                </a:rPr>
                <a:t>QOL</a:t>
              </a:r>
              <a:r>
                <a:rPr lang="ja-JP" altLang="en-US" sz="1600" b="1" dirty="0" smtClean="0">
                  <a:solidFill>
                    <a:schemeClr val="tx1"/>
                  </a:solidFill>
                </a:rPr>
                <a:t>の</a:t>
              </a:r>
              <a:r>
                <a:rPr lang="ja-JP" altLang="en-US" sz="1600" b="1" dirty="0">
                  <a:solidFill>
                    <a:schemeClr val="tx1"/>
                  </a:solidFill>
                </a:rPr>
                <a:t>向上に向けた取り組みの</a:t>
              </a:r>
              <a:r>
                <a:rPr lang="ja-JP" altLang="en-US" sz="1600" b="1" dirty="0" smtClean="0">
                  <a:solidFill>
                    <a:schemeClr val="tx1"/>
                  </a:solidFill>
                </a:rPr>
                <a:t>推進</a:t>
              </a:r>
              <a:endParaRPr lang="en-US" altLang="ja-JP" sz="1600" b="1" dirty="0">
                <a:solidFill>
                  <a:schemeClr val="tx1"/>
                </a:solidFill>
              </a:endParaRPr>
            </a:p>
          </p:txBody>
        </p:sp>
        <p:cxnSp>
          <p:nvCxnSpPr>
            <p:cNvPr id="48" name="直線コネクタ 47"/>
            <p:cNvCxnSpPr/>
            <p:nvPr/>
          </p:nvCxnSpPr>
          <p:spPr>
            <a:xfrm>
              <a:off x="2840545" y="4898741"/>
              <a:ext cx="64135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flipH="1">
              <a:off x="3474398" y="4581241"/>
              <a:ext cx="0" cy="635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V="1">
              <a:off x="3460750" y="4597957"/>
              <a:ext cx="300038"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3463286" y="5216239"/>
              <a:ext cx="282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3688555" y="4442868"/>
              <a:ext cx="5083175" cy="291697"/>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tx1"/>
                  </a:solidFill>
                </a:rPr>
                <a:t>患者や家族に関わる者の人材育成</a:t>
              </a:r>
            </a:p>
          </p:txBody>
        </p:sp>
        <p:sp>
          <p:nvSpPr>
            <p:cNvPr id="54" name="正方形/長方形 53"/>
            <p:cNvSpPr/>
            <p:nvPr/>
          </p:nvSpPr>
          <p:spPr>
            <a:xfrm>
              <a:off x="3688555" y="5065973"/>
              <a:ext cx="5064920" cy="275965"/>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tx1"/>
                  </a:solidFill>
                </a:rPr>
                <a:t>地域における支援体制の強化</a:t>
              </a:r>
            </a:p>
          </p:txBody>
        </p:sp>
      </p:grpSp>
      <p:sp>
        <p:nvSpPr>
          <p:cNvPr id="56" name="正方形/長方形 55"/>
          <p:cNvSpPr/>
          <p:nvPr/>
        </p:nvSpPr>
        <p:spPr>
          <a:xfrm>
            <a:off x="3539640" y="4823486"/>
            <a:ext cx="5083175" cy="1882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400" dirty="0">
                <a:solidFill>
                  <a:schemeClr val="tx1"/>
                </a:solidFill>
              </a:rPr>
              <a:t>　</a:t>
            </a:r>
            <a:r>
              <a:rPr lang="ja-JP" altLang="en-US" sz="1200" b="1" dirty="0">
                <a:solidFill>
                  <a:schemeClr val="tx1"/>
                </a:solidFill>
              </a:rPr>
              <a:t>・学校・幼稚園・福祉施設の職員の資質の向上のための</a:t>
            </a:r>
            <a:r>
              <a:rPr lang="ja-JP" altLang="en-US" sz="1200" b="1" dirty="0" smtClean="0">
                <a:solidFill>
                  <a:schemeClr val="tx1"/>
                </a:solidFill>
              </a:rPr>
              <a:t>研修</a:t>
            </a:r>
            <a:r>
              <a:rPr lang="ja-JP" altLang="en-US" sz="1200" b="1" dirty="0" smtClean="0">
                <a:solidFill>
                  <a:srgbClr val="FF0000"/>
                </a:solidFill>
              </a:rPr>
              <a:t>　（新規）</a:t>
            </a:r>
            <a:endParaRPr lang="ja-JP" altLang="en-US" sz="1200" b="1" i="1" dirty="0">
              <a:solidFill>
                <a:srgbClr val="FF0000"/>
              </a:solidFill>
              <a:effectLst>
                <a:outerShdw blurRad="38100" dist="38100" dir="2700000" algn="tl">
                  <a:srgbClr val="000000">
                    <a:alpha val="43137"/>
                  </a:srgbClr>
                </a:outerShdw>
              </a:effectLst>
            </a:endParaRPr>
          </a:p>
        </p:txBody>
      </p:sp>
      <p:sp>
        <p:nvSpPr>
          <p:cNvPr id="2063" name="角丸四角形 2062"/>
          <p:cNvSpPr/>
          <p:nvPr/>
        </p:nvSpPr>
        <p:spPr>
          <a:xfrm>
            <a:off x="2991613" y="797320"/>
            <a:ext cx="3238531" cy="473077"/>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400" b="1" dirty="0">
                <a:solidFill>
                  <a:schemeClr val="tx1"/>
                </a:solidFill>
              </a:rPr>
              <a:t>施策の体系図</a:t>
            </a:r>
          </a:p>
        </p:txBody>
      </p:sp>
      <p:sp>
        <p:nvSpPr>
          <p:cNvPr id="45" name="正方形/長方形 44"/>
          <p:cNvSpPr/>
          <p:nvPr/>
        </p:nvSpPr>
        <p:spPr>
          <a:xfrm>
            <a:off x="462733" y="5548387"/>
            <a:ext cx="2130472" cy="25450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effectLst>
                  <a:outerShdw blurRad="38100" dist="38100" dir="2700000" algn="tl">
                    <a:srgbClr val="000000">
                      <a:alpha val="43137"/>
                    </a:srgbClr>
                  </a:outerShdw>
                </a:effectLst>
              </a:rPr>
              <a:t>施策の推進体制</a:t>
            </a:r>
          </a:p>
        </p:txBody>
      </p:sp>
      <p:sp>
        <p:nvSpPr>
          <p:cNvPr id="46" name="角丸四角形 45"/>
          <p:cNvSpPr/>
          <p:nvPr/>
        </p:nvSpPr>
        <p:spPr>
          <a:xfrm>
            <a:off x="227652" y="5810630"/>
            <a:ext cx="2655888" cy="94501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b="1" dirty="0" smtClean="0">
                <a:solidFill>
                  <a:schemeClr val="tx1"/>
                </a:solidFill>
              </a:rPr>
              <a:t>府</a:t>
            </a:r>
            <a:r>
              <a:rPr lang="ja-JP" altLang="en-US" sz="1400" b="1" dirty="0">
                <a:solidFill>
                  <a:schemeClr val="tx1"/>
                </a:solidFill>
              </a:rPr>
              <a:t>のアレルギー疾患に係る施策の企画・立案を行うとともに、施策の効果的</a:t>
            </a:r>
            <a:r>
              <a:rPr lang="ja-JP" altLang="en-US" sz="1400" b="1" dirty="0" smtClean="0">
                <a:solidFill>
                  <a:schemeClr val="tx1"/>
                </a:solidFill>
              </a:rPr>
              <a:t>な実施</a:t>
            </a:r>
            <a:r>
              <a:rPr lang="ja-JP" altLang="en-US" sz="1400" b="1" dirty="0">
                <a:solidFill>
                  <a:schemeClr val="tx1"/>
                </a:solidFill>
              </a:rPr>
              <a:t>のための検証・検討を実施</a:t>
            </a:r>
          </a:p>
        </p:txBody>
      </p:sp>
      <p:cxnSp>
        <p:nvCxnSpPr>
          <p:cNvPr id="47" name="直線コネクタ 46"/>
          <p:cNvCxnSpPr/>
          <p:nvPr/>
        </p:nvCxnSpPr>
        <p:spPr>
          <a:xfrm flipV="1">
            <a:off x="2869029" y="6220195"/>
            <a:ext cx="767934" cy="565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636963" y="6066597"/>
            <a:ext cx="5141913" cy="269875"/>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tx1"/>
                </a:solidFill>
              </a:rPr>
              <a:t>施策推進のための体制</a:t>
            </a:r>
          </a:p>
        </p:txBody>
      </p:sp>
      <p:sp>
        <p:nvSpPr>
          <p:cNvPr id="55" name="正方形/長方形 54"/>
          <p:cNvSpPr/>
          <p:nvPr/>
        </p:nvSpPr>
        <p:spPr>
          <a:xfrm>
            <a:off x="3619100" y="6262267"/>
            <a:ext cx="5116512" cy="568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200" b="1" dirty="0">
                <a:solidFill>
                  <a:schemeClr val="tx1"/>
                </a:solidFill>
              </a:rPr>
              <a:t>・「大阪府アレルギー疾患対策連絡会議」の</a:t>
            </a:r>
            <a:r>
              <a:rPr lang="ja-JP" altLang="en-US" sz="1200" b="1" dirty="0" smtClean="0">
                <a:solidFill>
                  <a:schemeClr val="tx1"/>
                </a:solidFill>
              </a:rPr>
              <a:t>開催　</a:t>
            </a:r>
            <a:r>
              <a:rPr lang="ja-JP" altLang="en-US" sz="1200" b="1" dirty="0" smtClean="0">
                <a:solidFill>
                  <a:srgbClr val="FF0000"/>
                </a:solidFill>
              </a:rPr>
              <a:t>（継続）</a:t>
            </a:r>
            <a:r>
              <a:rPr lang="ja-JP" altLang="en-US" sz="1200" b="1" dirty="0">
                <a:solidFill>
                  <a:srgbClr val="FF0000"/>
                </a:solidFill>
              </a:rPr>
              <a:t>　</a:t>
            </a:r>
            <a:endParaRPr lang="en-US" altLang="ja-JP" sz="1200" b="1" i="1" dirty="0">
              <a:solidFill>
                <a:srgbClr val="FF0000"/>
              </a:solidFill>
            </a:endParaRPr>
          </a:p>
          <a:p>
            <a:pPr eaLnBrk="1" hangingPunct="1">
              <a:defRPr/>
            </a:pPr>
            <a:r>
              <a:rPr lang="ja-JP" altLang="en-US" sz="1200" b="1" dirty="0">
                <a:solidFill>
                  <a:schemeClr val="tx1"/>
                </a:solidFill>
              </a:rPr>
              <a:t>・「大阪府アレルギー疾患拠点病院連絡会議」の</a:t>
            </a:r>
            <a:r>
              <a:rPr lang="ja-JP" altLang="en-US" sz="1200" b="1" dirty="0" smtClean="0">
                <a:solidFill>
                  <a:schemeClr val="tx1"/>
                </a:solidFill>
              </a:rPr>
              <a:t>開催　</a:t>
            </a:r>
            <a:r>
              <a:rPr lang="ja-JP" altLang="en-US" sz="1200" b="1" dirty="0" smtClean="0">
                <a:solidFill>
                  <a:srgbClr val="FF0000"/>
                </a:solidFill>
              </a:rPr>
              <a:t>（継続）</a:t>
            </a:r>
            <a:endParaRPr lang="ja-JP" altLang="en-US" sz="1200" b="1" dirty="0">
              <a:solidFill>
                <a:srgbClr val="FF0000"/>
              </a:solidFill>
            </a:endParaRPr>
          </a:p>
        </p:txBody>
      </p:sp>
      <p:sp>
        <p:nvSpPr>
          <p:cNvPr id="40" name="正方形/長方形 39"/>
          <p:cNvSpPr/>
          <p:nvPr/>
        </p:nvSpPr>
        <p:spPr>
          <a:xfrm>
            <a:off x="3539640" y="5344519"/>
            <a:ext cx="5292725" cy="697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400" dirty="0">
                <a:solidFill>
                  <a:schemeClr val="tx1"/>
                </a:solidFill>
              </a:rPr>
              <a:t>　</a:t>
            </a:r>
            <a:r>
              <a:rPr lang="ja-JP" altLang="en-US" sz="1200" dirty="0" smtClean="0">
                <a:solidFill>
                  <a:schemeClr val="tx1"/>
                </a:solidFill>
              </a:rPr>
              <a:t>・</a:t>
            </a:r>
            <a:r>
              <a:rPr lang="ja-JP" altLang="en-US" sz="1200" b="1" dirty="0" smtClean="0">
                <a:solidFill>
                  <a:schemeClr val="tx1"/>
                </a:solidFill>
              </a:rPr>
              <a:t>　関係機関（医療・教育・福祉等）が連携した支援ネットワーク整備に向けた</a:t>
            </a:r>
            <a:endParaRPr lang="en-US" altLang="ja-JP" sz="1200" b="1" dirty="0" smtClean="0">
              <a:solidFill>
                <a:schemeClr val="tx1"/>
              </a:solidFill>
            </a:endParaRPr>
          </a:p>
          <a:p>
            <a:pPr eaLnBrk="1" hangingPunct="1">
              <a:defRPr/>
            </a:pPr>
            <a:r>
              <a:rPr lang="ja-JP" altLang="en-US" sz="1200" b="1" dirty="0">
                <a:solidFill>
                  <a:schemeClr val="tx1"/>
                </a:solidFill>
              </a:rPr>
              <a:t>　</a:t>
            </a:r>
            <a:r>
              <a:rPr lang="ja-JP" altLang="en-US" sz="1200" b="1" dirty="0" smtClean="0">
                <a:solidFill>
                  <a:schemeClr val="tx1"/>
                </a:solidFill>
              </a:rPr>
              <a:t>　　検討</a:t>
            </a:r>
            <a:r>
              <a:rPr lang="ja-JP" altLang="en-US" sz="1200" b="1" dirty="0" smtClean="0">
                <a:solidFill>
                  <a:srgbClr val="FF0000"/>
                </a:solidFill>
              </a:rPr>
              <a:t>（新規）</a:t>
            </a:r>
            <a:endParaRPr lang="en-US" altLang="ja-JP" sz="1200" b="1" dirty="0" smtClean="0">
              <a:solidFill>
                <a:srgbClr val="FF0000"/>
              </a:solidFill>
            </a:endParaRPr>
          </a:p>
          <a:p>
            <a:pPr eaLnBrk="1" hangingPunct="1">
              <a:defRPr/>
            </a:pPr>
            <a:r>
              <a:rPr lang="ja-JP" altLang="en-US" sz="1200" b="1" dirty="0" smtClean="0">
                <a:solidFill>
                  <a:schemeClr val="tx1"/>
                </a:solidFill>
                <a:effectLst>
                  <a:outerShdw blurRad="38100" dist="38100" dir="2700000" algn="tl">
                    <a:srgbClr val="000000">
                      <a:alpha val="43137"/>
                    </a:srgbClr>
                  </a:outerShdw>
                </a:effectLst>
              </a:rPr>
              <a:t>　・拠点病院に学校・施設を対象とした看護師等による相談窓口の設置</a:t>
            </a:r>
            <a:r>
              <a:rPr lang="ja-JP" altLang="en-US" sz="1200" b="1" dirty="0" smtClean="0">
                <a:solidFill>
                  <a:srgbClr val="FF0000"/>
                </a:solidFill>
                <a:effectLst>
                  <a:outerShdw blurRad="38100" dist="38100" dir="2700000" algn="tl">
                    <a:srgbClr val="000000">
                      <a:alpha val="43137"/>
                    </a:srgbClr>
                  </a:outerShdw>
                </a:effectLst>
              </a:rPr>
              <a:t>（新規）</a:t>
            </a:r>
            <a:endParaRPr lang="ja-JP" altLang="en-US" sz="12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80845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0" y="17486"/>
            <a:ext cx="9143999" cy="51276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None/>
              <a:defRPr/>
            </a:pPr>
            <a:endParaRPr lang="en-US" altLang="ja-JP" sz="2000" b="1" dirty="0" smtClean="0">
              <a:effectLst/>
              <a:latin typeface="ＭＳ Ｐゴシック" charset="-128"/>
            </a:endParaRPr>
          </a:p>
          <a:p>
            <a:pPr eaLnBrk="1" hangingPunct="1">
              <a:spcBef>
                <a:spcPct val="0"/>
              </a:spcBef>
              <a:buNone/>
              <a:defRPr/>
            </a:pPr>
            <a:r>
              <a:rPr lang="ja-JP" altLang="en-US" sz="2000" b="1" dirty="0" smtClean="0">
                <a:effectLst/>
                <a:latin typeface="ＭＳ Ｐゴシック" charset="-128"/>
              </a:rPr>
              <a:t>　施策の柱１　　「</a:t>
            </a:r>
            <a:r>
              <a:rPr lang="ja-JP" altLang="en-US" sz="2000" b="1" dirty="0"/>
              <a:t>重症化予防や症状の軽減の取組みの</a:t>
            </a:r>
            <a:r>
              <a:rPr lang="ja-JP" altLang="en-US" sz="2000" b="1" dirty="0" smtClean="0"/>
              <a:t>推進」</a:t>
            </a:r>
            <a:endParaRPr lang="ja-JP" altLang="en-US" sz="2000" b="1" dirty="0"/>
          </a:p>
          <a:p>
            <a:pPr algn="ctr" eaLnBrk="1" hangingPunct="1">
              <a:spcBef>
                <a:spcPct val="0"/>
              </a:spcBef>
              <a:buFontTx/>
              <a:buNone/>
              <a:defRPr/>
            </a:pPr>
            <a:endParaRPr lang="ja-JP" altLang="en-US" sz="2000" b="1" dirty="0" smtClean="0">
              <a:effectLst/>
              <a:latin typeface="ＭＳ Ｐゴシック" charset="-128"/>
            </a:endParaRPr>
          </a:p>
        </p:txBody>
      </p:sp>
      <p:sp>
        <p:nvSpPr>
          <p:cNvPr id="3" name="正方形/長方形 2"/>
          <p:cNvSpPr/>
          <p:nvPr/>
        </p:nvSpPr>
        <p:spPr>
          <a:xfrm>
            <a:off x="150125" y="2122233"/>
            <a:ext cx="7465325" cy="614133"/>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rPr>
              <a:t>（施策）　アレルギー疾患に関する正しい知識の普及・情報発信</a:t>
            </a:r>
            <a:endParaRPr kumimoji="1" lang="ja-JP" altLang="en-US" sz="1600" b="1" dirty="0">
              <a:solidFill>
                <a:schemeClr val="tx1"/>
              </a:solidFill>
            </a:endParaRPr>
          </a:p>
        </p:txBody>
      </p:sp>
      <p:sp>
        <p:nvSpPr>
          <p:cNvPr id="6" name="正方形/長方形 5"/>
          <p:cNvSpPr/>
          <p:nvPr/>
        </p:nvSpPr>
        <p:spPr>
          <a:xfrm>
            <a:off x="156949" y="1023584"/>
            <a:ext cx="8809629" cy="69603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rPr>
              <a:t>最新の知見に基づく知識や情報の普及啓発を行うことでアレルギーに理解を持った府民の増加を目指す</a:t>
            </a:r>
            <a:endParaRPr kumimoji="1" lang="ja-JP" altLang="en-US" sz="1400" b="1" dirty="0">
              <a:solidFill>
                <a:schemeClr val="tx1"/>
              </a:solidFill>
            </a:endParaRPr>
          </a:p>
        </p:txBody>
      </p:sp>
      <p:sp>
        <p:nvSpPr>
          <p:cNvPr id="7" name="正方形/長方形 6"/>
          <p:cNvSpPr/>
          <p:nvPr/>
        </p:nvSpPr>
        <p:spPr>
          <a:xfrm>
            <a:off x="150125" y="709681"/>
            <a:ext cx="1323833" cy="313901"/>
          </a:xfrm>
          <a:prstGeom prst="rect">
            <a:avLst/>
          </a:prstGeom>
          <a:solidFill>
            <a:srgbClr val="4DCA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目指す方向</a:t>
            </a:r>
            <a:endParaRPr kumimoji="1" lang="ja-JP" altLang="en-US" dirty="0">
              <a:solidFill>
                <a:schemeClr val="tx1"/>
              </a:solidFill>
            </a:endParaRPr>
          </a:p>
        </p:txBody>
      </p:sp>
      <p:sp>
        <p:nvSpPr>
          <p:cNvPr id="9" name="正方形/長方形 8"/>
          <p:cNvSpPr/>
          <p:nvPr/>
        </p:nvSpPr>
        <p:spPr>
          <a:xfrm>
            <a:off x="150125" y="3077558"/>
            <a:ext cx="8816454" cy="309123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rPr>
              <a:t>①患者、家族、一般府民を対象とした講演会の開催　　（大阪府、各拠点病院）</a:t>
            </a:r>
            <a:endParaRPr lang="en-US" altLang="ja-JP" sz="1600" b="1" dirty="0" smtClean="0">
              <a:solidFill>
                <a:schemeClr val="tx1"/>
              </a:solidFill>
            </a:endParaRPr>
          </a:p>
          <a:p>
            <a:r>
              <a:rPr lang="ja-JP" altLang="en-US" sz="1600" dirty="0">
                <a:solidFill>
                  <a:schemeClr val="tx1"/>
                </a:solidFill>
              </a:rPr>
              <a:t>　</a:t>
            </a:r>
            <a:r>
              <a:rPr lang="ja-JP" altLang="en-US" sz="1600" dirty="0" smtClean="0">
                <a:solidFill>
                  <a:schemeClr val="tx1"/>
                </a:solidFill>
              </a:rPr>
              <a:t>　・昨年度アンケート結果を参考に、要望の高かった疾患を中心にテーマを決定する。</a:t>
            </a:r>
            <a:endParaRPr lang="en-US" altLang="ja-JP" sz="1600" dirty="0" smtClean="0">
              <a:solidFill>
                <a:schemeClr val="tx1"/>
              </a:solidFill>
            </a:endParaRPr>
          </a:p>
          <a:p>
            <a:r>
              <a:rPr lang="ja-JP" altLang="en-US" sz="1600" dirty="0">
                <a:solidFill>
                  <a:schemeClr val="tx1"/>
                </a:solidFill>
              </a:rPr>
              <a:t>　</a:t>
            </a:r>
            <a:r>
              <a:rPr lang="ja-JP" altLang="en-US" sz="1600" dirty="0" smtClean="0">
                <a:solidFill>
                  <a:schemeClr val="tx1"/>
                </a:solidFill>
              </a:rPr>
              <a:t>　</a:t>
            </a:r>
            <a:r>
              <a:rPr lang="ja-JP" altLang="en-US" sz="1600" dirty="0">
                <a:solidFill>
                  <a:schemeClr val="tx1"/>
                </a:solidFill>
              </a:rPr>
              <a:t>・</a:t>
            </a:r>
            <a:r>
              <a:rPr lang="ja-JP" altLang="en-US" sz="1600" dirty="0" smtClean="0">
                <a:solidFill>
                  <a:schemeClr val="tx1"/>
                </a:solidFill>
              </a:rPr>
              <a:t>府民の参加機会を増やすため府内２地区での実施</a:t>
            </a:r>
            <a:endParaRPr lang="en-US" altLang="ja-JP" sz="1600" dirty="0" smtClean="0">
              <a:solidFill>
                <a:schemeClr val="tx1"/>
              </a:solidFill>
            </a:endParaRPr>
          </a:p>
          <a:p>
            <a:endParaRPr lang="en-US" altLang="ja-JP" sz="1600" dirty="0" smtClean="0">
              <a:solidFill>
                <a:schemeClr val="tx1"/>
              </a:solidFill>
            </a:endParaRPr>
          </a:p>
          <a:p>
            <a:r>
              <a:rPr lang="ja-JP" altLang="en-US" sz="1600" b="1" dirty="0" smtClean="0">
                <a:solidFill>
                  <a:schemeClr val="tx1"/>
                </a:solidFill>
              </a:rPr>
              <a:t>②ホームページによる、医療機関や専門医、講演会等の情報発信　（府・拠点病院）</a:t>
            </a:r>
            <a:endParaRPr lang="en-US" altLang="ja-JP" sz="1600" b="1" dirty="0" smtClean="0">
              <a:solidFill>
                <a:schemeClr val="tx1"/>
              </a:solidFill>
            </a:endParaRPr>
          </a:p>
          <a:p>
            <a:r>
              <a:rPr lang="ja-JP" altLang="en-US" sz="1600" dirty="0">
                <a:solidFill>
                  <a:schemeClr val="tx1"/>
                </a:solidFill>
              </a:rPr>
              <a:t>　</a:t>
            </a:r>
            <a:r>
              <a:rPr lang="ja-JP" altLang="en-US" sz="1600" dirty="0" smtClean="0">
                <a:solidFill>
                  <a:schemeClr val="tx1"/>
                </a:solidFill>
              </a:rPr>
              <a:t>　 ・国や関係学会、患者団体等が作成するガイドラインやマニュアル等の情報発信</a:t>
            </a:r>
            <a:endParaRPr lang="en-US" altLang="ja-JP" sz="1600" dirty="0" smtClean="0">
              <a:solidFill>
                <a:schemeClr val="tx1"/>
              </a:solidFill>
            </a:endParaRPr>
          </a:p>
          <a:p>
            <a:r>
              <a:rPr lang="ja-JP" altLang="en-US" sz="1600" dirty="0">
                <a:solidFill>
                  <a:schemeClr val="tx1"/>
                </a:solidFill>
              </a:rPr>
              <a:t>　</a:t>
            </a:r>
            <a:r>
              <a:rPr lang="ja-JP" altLang="en-US" sz="1600" dirty="0" smtClean="0">
                <a:solidFill>
                  <a:schemeClr val="tx1"/>
                </a:solidFill>
              </a:rPr>
              <a:t>　 ・講演会、研修会、拠点病院、患者団体の取組みなどの紹介</a:t>
            </a:r>
            <a:endParaRPr lang="en-US" altLang="ja-JP" sz="1600" dirty="0" smtClean="0">
              <a:solidFill>
                <a:schemeClr val="tx1"/>
              </a:solidFill>
            </a:endParaRPr>
          </a:p>
          <a:p>
            <a:r>
              <a:rPr lang="ja-JP" altLang="en-US" sz="1600" dirty="0">
                <a:solidFill>
                  <a:schemeClr val="tx1"/>
                </a:solidFill>
              </a:rPr>
              <a:t>　</a:t>
            </a:r>
            <a:r>
              <a:rPr lang="ja-JP" altLang="en-US" sz="1600" dirty="0" smtClean="0">
                <a:solidFill>
                  <a:schemeClr val="tx1"/>
                </a:solidFill>
              </a:rPr>
              <a:t>　 ・専門医、医療機関の情報提供</a:t>
            </a:r>
            <a:endParaRPr lang="en-US" altLang="ja-JP" sz="1600" dirty="0" smtClean="0">
              <a:solidFill>
                <a:schemeClr val="tx1"/>
              </a:solidFill>
            </a:endParaRPr>
          </a:p>
          <a:p>
            <a:r>
              <a:rPr lang="ja-JP" altLang="en-US" sz="1600" dirty="0">
                <a:solidFill>
                  <a:schemeClr val="tx1"/>
                </a:solidFill>
              </a:rPr>
              <a:t>　</a:t>
            </a:r>
            <a:r>
              <a:rPr lang="ja-JP" altLang="en-US" sz="1600" dirty="0" smtClean="0">
                <a:solidFill>
                  <a:schemeClr val="tx1"/>
                </a:solidFill>
              </a:rPr>
              <a:t>　　</a:t>
            </a:r>
            <a:r>
              <a:rPr lang="ja-JP" altLang="en-US" sz="1600" dirty="0">
                <a:solidFill>
                  <a:schemeClr val="tx1"/>
                </a:solidFill>
              </a:rPr>
              <a:t>　</a:t>
            </a:r>
            <a:endParaRPr lang="en-US" altLang="ja-JP" sz="1600" dirty="0" smtClean="0">
              <a:solidFill>
                <a:schemeClr val="tx1"/>
              </a:solidFill>
            </a:endParaRPr>
          </a:p>
          <a:p>
            <a:r>
              <a:rPr lang="ja-JP" altLang="en-US" sz="1600" b="1" dirty="0" smtClean="0">
                <a:solidFill>
                  <a:schemeClr val="tx1"/>
                </a:solidFill>
              </a:rPr>
              <a:t>③看護師によるスキンケア講習会（府・拠点病院）</a:t>
            </a:r>
            <a:endParaRPr lang="en-US" altLang="ja-JP" sz="1600" b="1" dirty="0" smtClean="0">
              <a:solidFill>
                <a:schemeClr val="tx1"/>
              </a:solidFill>
            </a:endParaRPr>
          </a:p>
          <a:p>
            <a:r>
              <a:rPr lang="ja-JP" altLang="en-US" sz="1600" b="1" dirty="0" smtClean="0">
                <a:solidFill>
                  <a:schemeClr val="tx1"/>
                </a:solidFill>
              </a:rPr>
              <a:t>　</a:t>
            </a:r>
            <a:r>
              <a:rPr lang="ja-JP" altLang="en-US" sz="1600" dirty="0" smtClean="0">
                <a:solidFill>
                  <a:schemeClr val="tx1"/>
                </a:solidFill>
              </a:rPr>
              <a:t>　・</a:t>
            </a:r>
            <a:r>
              <a:rPr lang="ja-JP" altLang="en-US" sz="1600" dirty="0">
                <a:solidFill>
                  <a:schemeClr val="tx1"/>
                </a:solidFill>
              </a:rPr>
              <a:t>府民の参加機会を増やすため府内２地区での実施</a:t>
            </a:r>
            <a:endParaRPr lang="en-US" altLang="ja-JP" sz="1600" dirty="0">
              <a:solidFill>
                <a:schemeClr val="tx1"/>
              </a:solidFill>
            </a:endParaRPr>
          </a:p>
          <a:p>
            <a:endParaRPr lang="en-US" altLang="ja-JP" sz="1600" dirty="0">
              <a:solidFill>
                <a:schemeClr val="tx1"/>
              </a:solidFill>
            </a:endParaRPr>
          </a:p>
        </p:txBody>
      </p:sp>
      <p:sp>
        <p:nvSpPr>
          <p:cNvPr id="10" name="正方形/長方形 9"/>
          <p:cNvSpPr/>
          <p:nvPr/>
        </p:nvSpPr>
        <p:spPr>
          <a:xfrm>
            <a:off x="156950" y="2736366"/>
            <a:ext cx="2333768" cy="313901"/>
          </a:xfrm>
          <a:prstGeom prst="rect">
            <a:avLst/>
          </a:prstGeom>
          <a:solidFill>
            <a:srgbClr val="4DCA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主な取組み例</a:t>
            </a:r>
            <a:endParaRPr kumimoji="1" lang="ja-JP" altLang="en-US" dirty="0">
              <a:solidFill>
                <a:schemeClr val="tx1"/>
              </a:solidFill>
            </a:endParaRPr>
          </a:p>
        </p:txBody>
      </p:sp>
      <p:sp>
        <p:nvSpPr>
          <p:cNvPr id="5" name="左中かっこ 4"/>
          <p:cNvSpPr/>
          <p:nvPr/>
        </p:nvSpPr>
        <p:spPr>
          <a:xfrm>
            <a:off x="364052" y="3548418"/>
            <a:ext cx="68239" cy="545910"/>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左中かっこ 13"/>
          <p:cNvSpPr/>
          <p:nvPr/>
        </p:nvSpPr>
        <p:spPr>
          <a:xfrm>
            <a:off x="409431" y="4452576"/>
            <a:ext cx="45719" cy="774517"/>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456089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0" y="17486"/>
            <a:ext cx="9143999" cy="51276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None/>
              <a:defRPr/>
            </a:pPr>
            <a:endParaRPr lang="en-US" altLang="ja-JP" sz="2000" b="1" dirty="0" smtClean="0">
              <a:effectLst/>
              <a:latin typeface="ＭＳ Ｐゴシック" charset="-128"/>
            </a:endParaRPr>
          </a:p>
          <a:p>
            <a:pPr eaLnBrk="1" hangingPunct="1">
              <a:spcBef>
                <a:spcPct val="0"/>
              </a:spcBef>
              <a:buNone/>
              <a:defRPr/>
            </a:pPr>
            <a:r>
              <a:rPr lang="ja-JP" altLang="en-US" sz="2000" b="1" dirty="0" smtClean="0">
                <a:effectLst/>
                <a:latin typeface="ＭＳ Ｐゴシック" charset="-128"/>
              </a:rPr>
              <a:t>　施策の柱２　「</a:t>
            </a:r>
            <a:r>
              <a:rPr lang="ja-JP" altLang="en-US" sz="2000" b="1" dirty="0"/>
              <a:t>適切な医療を受けることが</a:t>
            </a:r>
            <a:r>
              <a:rPr lang="ja-JP" altLang="en-US" sz="2000" b="1" dirty="0" smtClean="0"/>
              <a:t>できる医療提供体制の整備」</a:t>
            </a:r>
            <a:endParaRPr lang="ja-JP" altLang="en-US" sz="2000" b="1" dirty="0"/>
          </a:p>
          <a:p>
            <a:pPr algn="ctr" eaLnBrk="1" hangingPunct="1">
              <a:spcBef>
                <a:spcPct val="0"/>
              </a:spcBef>
              <a:buFontTx/>
              <a:buNone/>
              <a:defRPr/>
            </a:pPr>
            <a:endParaRPr lang="ja-JP" altLang="en-US" sz="2000" b="1" dirty="0" smtClean="0">
              <a:effectLst/>
              <a:latin typeface="ＭＳ Ｐゴシック" charset="-128"/>
            </a:endParaRPr>
          </a:p>
        </p:txBody>
      </p:sp>
      <p:sp>
        <p:nvSpPr>
          <p:cNvPr id="6" name="正方形/長方形 5"/>
          <p:cNvSpPr/>
          <p:nvPr/>
        </p:nvSpPr>
        <p:spPr>
          <a:xfrm>
            <a:off x="167186" y="866634"/>
            <a:ext cx="8874458" cy="60049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rPr>
              <a:t>診療ガイドラインに基づく標準治療の普及や医療従事者の資質の向上を図ることにより、府内のどこにいても最新の医学的知見に基づく治療や管理を受けることができる環境の整備</a:t>
            </a:r>
            <a:endParaRPr lang="en-US" altLang="ja-JP" sz="1600" b="1" dirty="0" smtClean="0">
              <a:solidFill>
                <a:schemeClr val="tx1"/>
              </a:solidFill>
            </a:endParaRPr>
          </a:p>
        </p:txBody>
      </p:sp>
      <p:sp>
        <p:nvSpPr>
          <p:cNvPr id="7" name="正方形/長方形 6"/>
          <p:cNvSpPr/>
          <p:nvPr/>
        </p:nvSpPr>
        <p:spPr>
          <a:xfrm>
            <a:off x="136475" y="552733"/>
            <a:ext cx="1323833" cy="313901"/>
          </a:xfrm>
          <a:prstGeom prst="rect">
            <a:avLst/>
          </a:prstGeom>
          <a:solidFill>
            <a:srgbClr val="4DCA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目指す方向</a:t>
            </a:r>
            <a:endParaRPr kumimoji="1" lang="ja-JP" altLang="en-US" dirty="0">
              <a:solidFill>
                <a:schemeClr val="tx1"/>
              </a:solidFill>
            </a:endParaRPr>
          </a:p>
        </p:txBody>
      </p:sp>
      <p:sp>
        <p:nvSpPr>
          <p:cNvPr id="9" name="正方形/長方形 8"/>
          <p:cNvSpPr/>
          <p:nvPr/>
        </p:nvSpPr>
        <p:spPr>
          <a:xfrm>
            <a:off x="167186" y="2256436"/>
            <a:ext cx="8857396" cy="171164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600" b="1" dirty="0" smtClean="0">
              <a:solidFill>
                <a:schemeClr val="tx1"/>
              </a:solidFill>
            </a:endParaRPr>
          </a:p>
          <a:p>
            <a:r>
              <a:rPr kumimoji="1" lang="ja-JP" altLang="en-US" sz="1600" b="1" dirty="0" smtClean="0">
                <a:solidFill>
                  <a:schemeClr val="tx1"/>
                </a:solidFill>
              </a:rPr>
              <a:t>①特定の診療科に強みを持つ病院を「大阪府アレルギー疾患診療連携病院」（仮称）として選定（府）</a:t>
            </a:r>
            <a:endParaRPr kumimoji="1" lang="en-US" altLang="ja-JP" sz="1600" b="1" dirty="0" smtClean="0">
              <a:solidFill>
                <a:schemeClr val="tx1"/>
              </a:solidFill>
            </a:endParaRPr>
          </a:p>
          <a:p>
            <a:r>
              <a:rPr kumimoji="1" lang="ja-JP" altLang="en-US" sz="1600" b="1" dirty="0" smtClean="0">
                <a:solidFill>
                  <a:schemeClr val="tx1"/>
                </a:solidFill>
              </a:rPr>
              <a:t>　</a:t>
            </a:r>
            <a:r>
              <a:rPr kumimoji="1" lang="ja-JP" altLang="en-US" sz="1600" dirty="0" smtClean="0">
                <a:solidFill>
                  <a:schemeClr val="tx1"/>
                </a:solidFill>
              </a:rPr>
              <a:t>・拠点病院と連携して地域における診療ネットワーク構築や拠点病院が実施する事業への協力</a:t>
            </a:r>
            <a:endParaRPr kumimoji="1" lang="en-US" altLang="ja-JP" sz="1600" dirty="0" smtClean="0">
              <a:solidFill>
                <a:schemeClr val="tx1"/>
              </a:solidFill>
            </a:endParaRPr>
          </a:p>
          <a:p>
            <a:r>
              <a:rPr lang="ja-JP" altLang="en-US" sz="1600" b="1" dirty="0" smtClean="0">
                <a:solidFill>
                  <a:schemeClr val="tx1"/>
                </a:solidFill>
              </a:rPr>
              <a:t>②「地域アレルギー診療ネットワーク会議」（仮称）の設置（府・拠点病院）</a:t>
            </a:r>
            <a:endParaRPr lang="en-US" altLang="ja-JP" sz="1600" b="1" dirty="0" smtClean="0">
              <a:solidFill>
                <a:schemeClr val="tx1"/>
              </a:solidFill>
            </a:endParaRPr>
          </a:p>
          <a:p>
            <a:r>
              <a:rPr kumimoji="1" lang="ja-JP" altLang="en-US" sz="1600" dirty="0">
                <a:solidFill>
                  <a:schemeClr val="tx1"/>
                </a:solidFill>
              </a:rPr>
              <a:t>　</a:t>
            </a:r>
            <a:r>
              <a:rPr kumimoji="1" lang="ja-JP" altLang="en-US" sz="1600" dirty="0" smtClean="0">
                <a:solidFill>
                  <a:schemeClr val="tx1"/>
                </a:solidFill>
              </a:rPr>
              <a:t>・地域診療ネットワーク会議の開催（２次医療圏ごとに開催）</a:t>
            </a:r>
            <a:endParaRPr kumimoji="1" lang="en-US" altLang="ja-JP" sz="1600" dirty="0" smtClean="0">
              <a:solidFill>
                <a:schemeClr val="tx1"/>
              </a:solidFill>
            </a:endParaRPr>
          </a:p>
          <a:p>
            <a:r>
              <a:rPr kumimoji="1" lang="ja-JP" altLang="en-US" sz="1600" b="1" dirty="0" smtClean="0">
                <a:solidFill>
                  <a:schemeClr val="tx1"/>
                </a:solidFill>
              </a:rPr>
              <a:t>③「大阪府アレルギー疾患対策連絡会議」の開催（府）</a:t>
            </a:r>
            <a:endParaRPr kumimoji="1" lang="en-US" altLang="ja-JP" sz="1600" b="1" dirty="0" smtClean="0">
              <a:solidFill>
                <a:schemeClr val="tx1"/>
              </a:solidFill>
            </a:endParaRPr>
          </a:p>
          <a:p>
            <a:r>
              <a:rPr lang="ja-JP" altLang="en-US" sz="1600" dirty="0" smtClean="0">
                <a:solidFill>
                  <a:schemeClr val="tx1"/>
                </a:solidFill>
              </a:rPr>
              <a:t>　・府のアレルギー疾患対策について専門家による検討を行い施策の企画・立案を行う　（２回）、</a:t>
            </a:r>
            <a:endParaRPr kumimoji="1" lang="en-US" altLang="ja-JP" sz="1600" dirty="0" smtClean="0">
              <a:solidFill>
                <a:schemeClr val="tx1"/>
              </a:solidFill>
            </a:endParaRPr>
          </a:p>
          <a:p>
            <a:endParaRPr kumimoji="1" lang="ja-JP" altLang="en-US" sz="1600" dirty="0">
              <a:solidFill>
                <a:schemeClr val="tx1"/>
              </a:solidFill>
            </a:endParaRPr>
          </a:p>
        </p:txBody>
      </p:sp>
      <p:sp>
        <p:nvSpPr>
          <p:cNvPr id="10" name="正方形/長方形 9"/>
          <p:cNvSpPr/>
          <p:nvPr/>
        </p:nvSpPr>
        <p:spPr>
          <a:xfrm>
            <a:off x="98945" y="1908413"/>
            <a:ext cx="2333768" cy="345745"/>
          </a:xfrm>
          <a:prstGeom prst="rect">
            <a:avLst/>
          </a:prstGeom>
          <a:solidFill>
            <a:srgbClr val="4DCA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主な事業例</a:t>
            </a:r>
            <a:endParaRPr kumimoji="1" lang="ja-JP" altLang="en-US" dirty="0">
              <a:solidFill>
                <a:schemeClr val="tx1"/>
              </a:solidFill>
            </a:endParaRPr>
          </a:p>
        </p:txBody>
      </p:sp>
      <p:sp>
        <p:nvSpPr>
          <p:cNvPr id="12" name="正方形/長方形 11"/>
          <p:cNvSpPr/>
          <p:nvPr/>
        </p:nvSpPr>
        <p:spPr>
          <a:xfrm>
            <a:off x="136476" y="1467133"/>
            <a:ext cx="5223680" cy="439003"/>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rPr>
              <a:t>（</a:t>
            </a:r>
            <a:r>
              <a:rPr kumimoji="1" lang="ja-JP" altLang="en-US" sz="1600" b="1" dirty="0" smtClean="0">
                <a:solidFill>
                  <a:schemeClr val="tx1"/>
                </a:solidFill>
              </a:rPr>
              <a:t>施策）　拠点病院を中心とした診療ネットワークの構築</a:t>
            </a:r>
            <a:endParaRPr kumimoji="1" lang="ja-JP" altLang="en-US" sz="1600" b="1" dirty="0">
              <a:solidFill>
                <a:schemeClr val="tx1"/>
              </a:solidFill>
            </a:endParaRPr>
          </a:p>
        </p:txBody>
      </p:sp>
      <p:sp>
        <p:nvSpPr>
          <p:cNvPr id="13" name="正方形/長方形 12"/>
          <p:cNvSpPr/>
          <p:nvPr/>
        </p:nvSpPr>
        <p:spPr>
          <a:xfrm>
            <a:off x="167186" y="3968078"/>
            <a:ext cx="3794079" cy="409433"/>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rPr>
              <a:t>（施策）　医療従事者の人材育成</a:t>
            </a:r>
            <a:endParaRPr kumimoji="1" lang="ja-JP" altLang="en-US" sz="1600" b="1" dirty="0">
              <a:solidFill>
                <a:schemeClr val="tx1"/>
              </a:solidFill>
            </a:endParaRPr>
          </a:p>
        </p:txBody>
      </p:sp>
      <p:sp>
        <p:nvSpPr>
          <p:cNvPr id="14" name="正方形/長方形 13"/>
          <p:cNvSpPr/>
          <p:nvPr/>
        </p:nvSpPr>
        <p:spPr>
          <a:xfrm>
            <a:off x="167186" y="4350217"/>
            <a:ext cx="2333768" cy="313901"/>
          </a:xfrm>
          <a:prstGeom prst="rect">
            <a:avLst/>
          </a:prstGeom>
          <a:solidFill>
            <a:srgbClr val="4DCA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主な事業例</a:t>
            </a:r>
            <a:endParaRPr kumimoji="1" lang="ja-JP" altLang="en-US" dirty="0">
              <a:solidFill>
                <a:schemeClr val="tx1"/>
              </a:solidFill>
            </a:endParaRPr>
          </a:p>
        </p:txBody>
      </p:sp>
      <p:sp>
        <p:nvSpPr>
          <p:cNvPr id="15" name="正方形/長方形 14"/>
          <p:cNvSpPr/>
          <p:nvPr/>
        </p:nvSpPr>
        <p:spPr>
          <a:xfrm>
            <a:off x="136476" y="4626589"/>
            <a:ext cx="8857396" cy="213928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600" b="1" dirty="0" smtClean="0">
              <a:solidFill>
                <a:schemeClr val="tx1"/>
              </a:solidFill>
            </a:endParaRPr>
          </a:p>
          <a:p>
            <a:r>
              <a:rPr kumimoji="1" lang="ja-JP" altLang="en-US" sz="1600" b="1" dirty="0" smtClean="0">
                <a:solidFill>
                  <a:schemeClr val="tx1"/>
                </a:solidFill>
              </a:rPr>
              <a:t>①医師の育成（府・拠点病院）</a:t>
            </a:r>
            <a:endParaRPr kumimoji="1" lang="en-US" altLang="ja-JP" sz="1600" b="1" dirty="0" smtClean="0">
              <a:solidFill>
                <a:schemeClr val="tx1"/>
              </a:solidFill>
            </a:endParaRPr>
          </a:p>
          <a:p>
            <a:r>
              <a:rPr kumimoji="1" lang="ja-JP" altLang="en-US" sz="1600" b="1" dirty="0" smtClean="0">
                <a:solidFill>
                  <a:schemeClr val="tx1"/>
                </a:solidFill>
              </a:rPr>
              <a:t>　</a:t>
            </a:r>
            <a:r>
              <a:rPr kumimoji="1" lang="ja-JP" altLang="en-US" sz="1600" dirty="0" smtClean="0">
                <a:solidFill>
                  <a:schemeClr val="tx1"/>
                </a:solidFill>
              </a:rPr>
              <a:t>最新の診療ガイドラインに基づく各診療科の専門医による研修の実施（２次医療圏域ごとに開催）</a:t>
            </a:r>
            <a:endParaRPr kumimoji="1" lang="en-US" altLang="ja-JP" sz="1600" dirty="0" smtClean="0">
              <a:solidFill>
                <a:schemeClr val="tx1"/>
              </a:solidFill>
            </a:endParaRPr>
          </a:p>
          <a:p>
            <a:r>
              <a:rPr lang="ja-JP" altLang="en-US" sz="1600" b="1" dirty="0" smtClean="0">
                <a:solidFill>
                  <a:schemeClr val="tx1"/>
                </a:solidFill>
              </a:rPr>
              <a:t>②看護師の育成（府・拠点病院）</a:t>
            </a:r>
            <a:endParaRPr lang="en-US" altLang="ja-JP" sz="1600" b="1" dirty="0" smtClean="0">
              <a:solidFill>
                <a:schemeClr val="tx1"/>
              </a:solidFill>
            </a:endParaRPr>
          </a:p>
          <a:p>
            <a:r>
              <a:rPr lang="ja-JP" altLang="en-US" sz="1600" b="1" dirty="0" smtClean="0">
                <a:solidFill>
                  <a:schemeClr val="tx1"/>
                </a:solidFill>
              </a:rPr>
              <a:t>　</a:t>
            </a:r>
            <a:r>
              <a:rPr lang="ja-JP" altLang="en-US" sz="1600" dirty="0" smtClean="0">
                <a:solidFill>
                  <a:schemeClr val="tx1"/>
                </a:solidFill>
              </a:rPr>
              <a:t>専門医、小児アレルギーエデュケーターによるによる研修（府内２箇所）</a:t>
            </a:r>
            <a:endParaRPr lang="en-US" altLang="ja-JP" sz="1600" dirty="0" smtClean="0">
              <a:solidFill>
                <a:schemeClr val="tx1"/>
              </a:solidFill>
            </a:endParaRPr>
          </a:p>
          <a:p>
            <a:r>
              <a:rPr kumimoji="1" lang="ja-JP" altLang="en-US" sz="1600" b="1" dirty="0" smtClean="0">
                <a:solidFill>
                  <a:schemeClr val="tx1"/>
                </a:solidFill>
              </a:rPr>
              <a:t>③薬剤師の育成（府・拠点病院）</a:t>
            </a:r>
            <a:endParaRPr kumimoji="1" lang="en-US" altLang="ja-JP" sz="1600" b="1" dirty="0" smtClean="0">
              <a:solidFill>
                <a:schemeClr val="tx1"/>
              </a:solidFill>
            </a:endParaRPr>
          </a:p>
          <a:p>
            <a:r>
              <a:rPr lang="ja-JP" altLang="en-US" sz="1600" dirty="0">
                <a:solidFill>
                  <a:schemeClr val="tx1"/>
                </a:solidFill>
              </a:rPr>
              <a:t>専門医</a:t>
            </a:r>
            <a:r>
              <a:rPr lang="ja-JP" altLang="en-US" sz="1600" dirty="0" smtClean="0">
                <a:solidFill>
                  <a:schemeClr val="tx1"/>
                </a:solidFill>
              </a:rPr>
              <a:t>、薬剤師に</a:t>
            </a:r>
            <a:r>
              <a:rPr lang="ja-JP" altLang="en-US" sz="1600" dirty="0">
                <a:solidFill>
                  <a:schemeClr val="tx1"/>
                </a:solidFill>
              </a:rPr>
              <a:t>よるによる研修</a:t>
            </a:r>
            <a:r>
              <a:rPr lang="ja-JP" altLang="en-US" sz="1600" dirty="0" smtClean="0">
                <a:solidFill>
                  <a:schemeClr val="tx1"/>
                </a:solidFill>
              </a:rPr>
              <a:t>（府内２箇所）</a:t>
            </a:r>
            <a:endParaRPr lang="en-US" altLang="ja-JP" sz="1600" dirty="0">
              <a:solidFill>
                <a:schemeClr val="tx1"/>
              </a:solidFill>
            </a:endParaRPr>
          </a:p>
          <a:p>
            <a:r>
              <a:rPr lang="ja-JP" altLang="en-US" sz="1600" b="1" dirty="0" smtClean="0">
                <a:solidFill>
                  <a:schemeClr val="tx1"/>
                </a:solidFill>
              </a:rPr>
              <a:t>④栄養士の育成（府・拠点病院）</a:t>
            </a:r>
            <a:endParaRPr lang="en-US" altLang="ja-JP" sz="1600" b="1" dirty="0" smtClean="0">
              <a:solidFill>
                <a:schemeClr val="tx1"/>
              </a:solidFill>
            </a:endParaRPr>
          </a:p>
          <a:p>
            <a:r>
              <a:rPr lang="ja-JP" altLang="en-US" sz="1600" dirty="0">
                <a:solidFill>
                  <a:schemeClr val="tx1"/>
                </a:solidFill>
              </a:rPr>
              <a:t>専門医、小児アレルギーエデュケーターによるによる研修</a:t>
            </a:r>
            <a:r>
              <a:rPr lang="ja-JP" altLang="en-US" sz="1600" dirty="0" smtClean="0">
                <a:solidFill>
                  <a:schemeClr val="tx1"/>
                </a:solidFill>
              </a:rPr>
              <a:t>（府内２箇所）</a:t>
            </a:r>
            <a:endParaRPr lang="en-US" altLang="ja-JP" sz="1600" dirty="0">
              <a:solidFill>
                <a:schemeClr val="tx1"/>
              </a:solidFill>
            </a:endParaRPr>
          </a:p>
          <a:p>
            <a:endParaRPr kumimoji="1" lang="ja-JP" altLang="en-US" sz="1600" b="1" dirty="0">
              <a:solidFill>
                <a:schemeClr val="tx1"/>
              </a:solidFill>
            </a:endParaRPr>
          </a:p>
        </p:txBody>
      </p:sp>
    </p:spTree>
    <p:extLst>
      <p:ext uri="{BB962C8B-B14F-4D97-AF65-F5344CB8AC3E}">
        <p14:creationId xmlns:p14="http://schemas.microsoft.com/office/powerpoint/2010/main" val="2414744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0" y="17486"/>
            <a:ext cx="9143999" cy="51276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None/>
              <a:defRPr/>
            </a:pPr>
            <a:endParaRPr lang="en-US" altLang="ja-JP" sz="2000" b="1" dirty="0" smtClean="0">
              <a:effectLst/>
              <a:latin typeface="ＭＳ Ｐゴシック" charset="-128"/>
            </a:endParaRPr>
          </a:p>
          <a:p>
            <a:pPr eaLnBrk="1" hangingPunct="1">
              <a:spcBef>
                <a:spcPct val="0"/>
              </a:spcBef>
              <a:buNone/>
              <a:defRPr/>
            </a:pPr>
            <a:r>
              <a:rPr lang="ja-JP" altLang="en-US" sz="2000" b="1" dirty="0" smtClean="0">
                <a:effectLst/>
                <a:latin typeface="ＭＳ Ｐゴシック" charset="-128"/>
              </a:rPr>
              <a:t>　施策の柱３　　「</a:t>
            </a:r>
            <a:r>
              <a:rPr lang="ja-JP" altLang="en-US" sz="2000" b="1" dirty="0"/>
              <a:t>患者や家族の生活の質の向上に向けた取り組みの</a:t>
            </a:r>
            <a:r>
              <a:rPr lang="ja-JP" altLang="en-US" sz="2000" b="1" dirty="0" smtClean="0"/>
              <a:t>推進」</a:t>
            </a:r>
            <a:endParaRPr lang="ja-JP" altLang="en-US" sz="2000" b="1" dirty="0"/>
          </a:p>
          <a:p>
            <a:pPr algn="ctr" eaLnBrk="1" hangingPunct="1">
              <a:spcBef>
                <a:spcPct val="0"/>
              </a:spcBef>
              <a:buFontTx/>
              <a:buNone/>
              <a:defRPr/>
            </a:pPr>
            <a:endParaRPr lang="ja-JP" altLang="en-US" sz="2000" b="1" dirty="0" smtClean="0">
              <a:effectLst/>
              <a:latin typeface="ＭＳ Ｐゴシック" charset="-128"/>
            </a:endParaRPr>
          </a:p>
        </p:txBody>
      </p:sp>
      <p:sp>
        <p:nvSpPr>
          <p:cNvPr id="6" name="正方形/長方形 5"/>
          <p:cNvSpPr/>
          <p:nvPr/>
        </p:nvSpPr>
        <p:spPr>
          <a:xfrm>
            <a:off x="150125" y="1023584"/>
            <a:ext cx="8830102" cy="73697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rPr>
              <a:t>多様な相談に対応できる体制整備を進めるとともに患者と関わり</a:t>
            </a:r>
            <a:r>
              <a:rPr lang="ja-JP" altLang="en-US" sz="1600" b="1" dirty="0" smtClean="0">
                <a:solidFill>
                  <a:schemeClr val="tx1"/>
                </a:solidFill>
              </a:rPr>
              <a:t>を持つ者の資質の向上を図ることにより患者や家族が安心して暮らすことができる環境をつくる</a:t>
            </a:r>
            <a:endParaRPr kumimoji="1" lang="ja-JP" altLang="en-US" sz="1600" b="1" dirty="0">
              <a:solidFill>
                <a:schemeClr val="tx1"/>
              </a:solidFill>
            </a:endParaRPr>
          </a:p>
        </p:txBody>
      </p:sp>
      <p:sp>
        <p:nvSpPr>
          <p:cNvPr id="7" name="正方形/長方形 6"/>
          <p:cNvSpPr/>
          <p:nvPr/>
        </p:nvSpPr>
        <p:spPr>
          <a:xfrm>
            <a:off x="136476" y="709684"/>
            <a:ext cx="1323833" cy="313901"/>
          </a:xfrm>
          <a:prstGeom prst="rect">
            <a:avLst/>
          </a:prstGeom>
          <a:solidFill>
            <a:srgbClr val="4DCA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目指す方向</a:t>
            </a:r>
            <a:endParaRPr kumimoji="1" lang="ja-JP" altLang="en-US" dirty="0">
              <a:solidFill>
                <a:schemeClr val="tx1"/>
              </a:solidFill>
            </a:endParaRPr>
          </a:p>
        </p:txBody>
      </p:sp>
      <p:sp>
        <p:nvSpPr>
          <p:cNvPr id="9" name="正方形/長方形 8"/>
          <p:cNvSpPr/>
          <p:nvPr/>
        </p:nvSpPr>
        <p:spPr>
          <a:xfrm>
            <a:off x="61676" y="2606707"/>
            <a:ext cx="8898340" cy="92806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600" b="1" dirty="0" smtClean="0">
              <a:solidFill>
                <a:schemeClr val="tx1"/>
              </a:solidFill>
            </a:endParaRPr>
          </a:p>
          <a:p>
            <a:r>
              <a:rPr kumimoji="1" lang="ja-JP" altLang="en-US" sz="1600" b="1" dirty="0" smtClean="0">
                <a:solidFill>
                  <a:schemeClr val="tx1"/>
                </a:solidFill>
              </a:rPr>
              <a:t>①福祉施設の職員、学校、幼稚園等の教員に向けた定期的な研修の実施（府・拠点病院）</a:t>
            </a:r>
            <a:endParaRPr kumimoji="1" lang="en-US" altLang="ja-JP" sz="1600" b="1" dirty="0" smtClean="0">
              <a:solidFill>
                <a:schemeClr val="tx1"/>
              </a:solidFill>
            </a:endParaRPr>
          </a:p>
          <a:p>
            <a:r>
              <a:rPr lang="ja-JP" altLang="en-US" sz="1600" dirty="0" smtClean="0">
                <a:solidFill>
                  <a:schemeClr val="tx1"/>
                </a:solidFill>
              </a:rPr>
              <a:t>　専門医、看護師によるエピペン実地研修、災害時対応など（</a:t>
            </a:r>
            <a:r>
              <a:rPr lang="ja-JP" altLang="en-US" sz="1600" dirty="0">
                <a:solidFill>
                  <a:schemeClr val="tx1"/>
                </a:solidFill>
              </a:rPr>
              <a:t>府内２箇所</a:t>
            </a:r>
            <a:r>
              <a:rPr lang="ja-JP" altLang="en-US" sz="1600" dirty="0" smtClean="0">
                <a:solidFill>
                  <a:schemeClr val="tx1"/>
                </a:solidFill>
              </a:rPr>
              <a:t>）</a:t>
            </a:r>
            <a:endParaRPr lang="en-US" altLang="ja-JP" sz="1600" dirty="0" smtClean="0">
              <a:solidFill>
                <a:schemeClr val="tx1"/>
              </a:solidFill>
            </a:endParaRPr>
          </a:p>
          <a:p>
            <a:endParaRPr lang="en-US" altLang="ja-JP" sz="1600" b="1" dirty="0">
              <a:solidFill>
                <a:schemeClr val="tx1"/>
              </a:solidFill>
            </a:endParaRPr>
          </a:p>
          <a:p>
            <a:endParaRPr kumimoji="1" lang="ja-JP" altLang="en-US" sz="1600" b="1" dirty="0">
              <a:solidFill>
                <a:schemeClr val="tx1"/>
              </a:solidFill>
            </a:endParaRPr>
          </a:p>
        </p:txBody>
      </p:sp>
      <p:sp>
        <p:nvSpPr>
          <p:cNvPr id="10" name="正方形/長方形 9"/>
          <p:cNvSpPr/>
          <p:nvPr/>
        </p:nvSpPr>
        <p:spPr>
          <a:xfrm>
            <a:off x="61676" y="2292806"/>
            <a:ext cx="2333768" cy="313901"/>
          </a:xfrm>
          <a:prstGeom prst="rect">
            <a:avLst/>
          </a:prstGeom>
          <a:solidFill>
            <a:srgbClr val="4DCA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主な事業例</a:t>
            </a:r>
            <a:endParaRPr kumimoji="1" lang="ja-JP" altLang="en-US" dirty="0">
              <a:solidFill>
                <a:schemeClr val="tx1"/>
              </a:solidFill>
            </a:endParaRPr>
          </a:p>
        </p:txBody>
      </p:sp>
      <p:sp>
        <p:nvSpPr>
          <p:cNvPr id="12" name="正方形/長方形 11"/>
          <p:cNvSpPr/>
          <p:nvPr/>
        </p:nvSpPr>
        <p:spPr>
          <a:xfrm>
            <a:off x="122830" y="1914089"/>
            <a:ext cx="3991710" cy="352568"/>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（施策）患者や家族に関わる者の人材育成</a:t>
            </a:r>
            <a:endParaRPr kumimoji="1" lang="ja-JP" altLang="en-US" sz="1600" b="1" dirty="0">
              <a:solidFill>
                <a:schemeClr val="tx1"/>
              </a:solidFill>
            </a:endParaRPr>
          </a:p>
        </p:txBody>
      </p:sp>
      <p:sp>
        <p:nvSpPr>
          <p:cNvPr id="13" name="正方形/長方形 12"/>
          <p:cNvSpPr/>
          <p:nvPr/>
        </p:nvSpPr>
        <p:spPr>
          <a:xfrm>
            <a:off x="61676" y="3725835"/>
            <a:ext cx="2333768" cy="313901"/>
          </a:xfrm>
          <a:prstGeom prst="rect">
            <a:avLst/>
          </a:prstGeom>
          <a:solidFill>
            <a:srgbClr val="4DCA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主な事業例</a:t>
            </a:r>
            <a:endParaRPr kumimoji="1" lang="ja-JP" altLang="en-US" dirty="0">
              <a:solidFill>
                <a:schemeClr val="tx1"/>
              </a:solidFill>
            </a:endParaRPr>
          </a:p>
        </p:txBody>
      </p:sp>
      <p:sp>
        <p:nvSpPr>
          <p:cNvPr id="14" name="正方形/長方形 13"/>
          <p:cNvSpPr/>
          <p:nvPr/>
        </p:nvSpPr>
        <p:spPr>
          <a:xfrm>
            <a:off x="109180" y="4020407"/>
            <a:ext cx="2702258" cy="362804"/>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rPr>
              <a:t>（施策）</a:t>
            </a:r>
            <a:r>
              <a:rPr kumimoji="1" lang="ja-JP" altLang="en-US" sz="1600" b="1" dirty="0" smtClean="0">
                <a:solidFill>
                  <a:schemeClr val="tx1"/>
                </a:solidFill>
              </a:rPr>
              <a:t>相談体制の整備</a:t>
            </a:r>
            <a:endParaRPr kumimoji="1" lang="ja-JP" altLang="en-US" sz="1600" b="1" dirty="0">
              <a:solidFill>
                <a:schemeClr val="tx1"/>
              </a:solidFill>
            </a:endParaRPr>
          </a:p>
        </p:txBody>
      </p:sp>
      <p:sp>
        <p:nvSpPr>
          <p:cNvPr id="15" name="正方形/長方形 14"/>
          <p:cNvSpPr/>
          <p:nvPr/>
        </p:nvSpPr>
        <p:spPr>
          <a:xfrm>
            <a:off x="102098" y="4383210"/>
            <a:ext cx="8942434" cy="224960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rPr>
              <a:t>①国や学会が実施する研修会への職員の派遣（府）</a:t>
            </a:r>
            <a:endParaRPr kumimoji="1" lang="en-US" altLang="ja-JP" sz="1600" b="1" dirty="0" smtClean="0">
              <a:solidFill>
                <a:schemeClr val="tx1"/>
              </a:solidFill>
            </a:endParaRPr>
          </a:p>
          <a:p>
            <a:r>
              <a:rPr kumimoji="1" lang="ja-JP" altLang="en-US" sz="1600" b="1" dirty="0" smtClean="0">
                <a:solidFill>
                  <a:schemeClr val="tx1"/>
                </a:solidFill>
              </a:rPr>
              <a:t>　</a:t>
            </a:r>
            <a:r>
              <a:rPr kumimoji="1" lang="ja-JP" altLang="en-US" sz="1600" dirty="0" smtClean="0">
                <a:solidFill>
                  <a:schemeClr val="tx1"/>
                </a:solidFill>
              </a:rPr>
              <a:t>・国が実施する「リウマチ・アレルギー相談員養成研修」への職員を派遣し一般的な相談に対応できる</a:t>
            </a:r>
            <a:endParaRPr kumimoji="1" lang="en-US" altLang="ja-JP" sz="1600" dirty="0" smtClean="0">
              <a:solidFill>
                <a:schemeClr val="tx1"/>
              </a:solidFill>
            </a:endParaRPr>
          </a:p>
          <a:p>
            <a:r>
              <a:rPr lang="ja-JP" altLang="en-US" sz="1600" dirty="0">
                <a:solidFill>
                  <a:schemeClr val="tx1"/>
                </a:solidFill>
              </a:rPr>
              <a:t>　</a:t>
            </a:r>
            <a:r>
              <a:rPr lang="ja-JP" altLang="en-US" sz="1600" dirty="0" smtClean="0">
                <a:solidFill>
                  <a:schemeClr val="tx1"/>
                </a:solidFill>
              </a:rPr>
              <a:t>者を育成</a:t>
            </a:r>
            <a:endParaRPr lang="en-US" altLang="ja-JP" sz="1600" dirty="0" smtClean="0">
              <a:solidFill>
                <a:schemeClr val="tx1"/>
              </a:solidFill>
            </a:endParaRPr>
          </a:p>
          <a:p>
            <a:r>
              <a:rPr kumimoji="1" lang="ja-JP" altLang="en-US" sz="1600" b="1" dirty="0" smtClean="0">
                <a:solidFill>
                  <a:schemeClr val="tx1"/>
                </a:solidFill>
              </a:rPr>
              <a:t>②市町村保健師等への研修機会の確保（府・拠点病院）</a:t>
            </a:r>
            <a:endParaRPr kumimoji="1" lang="en-US" altLang="ja-JP" sz="1600" b="1" dirty="0" smtClean="0">
              <a:solidFill>
                <a:schemeClr val="tx1"/>
              </a:solidFill>
            </a:endParaRPr>
          </a:p>
          <a:p>
            <a:r>
              <a:rPr lang="ja-JP" altLang="en-US" sz="1600" dirty="0" smtClean="0">
                <a:solidFill>
                  <a:schemeClr val="tx1"/>
                </a:solidFill>
              </a:rPr>
              <a:t> ・市町村の要請に応じて拠点病院と協力してスタッフを派遣するなど市町村の取組みを支援する</a:t>
            </a:r>
            <a:endParaRPr lang="en-US" altLang="ja-JP" sz="1600" dirty="0" smtClean="0">
              <a:solidFill>
                <a:schemeClr val="tx1"/>
              </a:solidFill>
            </a:endParaRPr>
          </a:p>
          <a:p>
            <a:r>
              <a:rPr kumimoji="1" lang="ja-JP" altLang="en-US" sz="1600" b="1" dirty="0" smtClean="0">
                <a:solidFill>
                  <a:schemeClr val="tx1"/>
                </a:solidFill>
              </a:rPr>
              <a:t>③拠点病院に相談窓口（学校・施設限定）を設置（府）</a:t>
            </a:r>
            <a:endParaRPr kumimoji="1" lang="en-US" altLang="ja-JP" sz="1600" b="1" dirty="0" smtClean="0">
              <a:solidFill>
                <a:schemeClr val="tx1"/>
              </a:solidFill>
            </a:endParaRPr>
          </a:p>
          <a:p>
            <a:r>
              <a:rPr lang="ja-JP" altLang="en-US" sz="1600" dirty="0" smtClean="0">
                <a:solidFill>
                  <a:schemeClr val="tx1"/>
                </a:solidFill>
              </a:rPr>
              <a:t>・拠点病院の看護師等（ＰＡＥ）による相談窓口を開設し、学校・福祉施設等からの相談対応を行い、相談内容は、個人情報に配慮しながら積極的に公表する。</a:t>
            </a:r>
            <a:endParaRPr kumimoji="1" lang="en-US" altLang="ja-JP" sz="1600" dirty="0" smtClean="0">
              <a:solidFill>
                <a:schemeClr val="tx1"/>
              </a:solidFill>
            </a:endParaRPr>
          </a:p>
          <a:p>
            <a:endParaRPr kumimoji="1" lang="ja-JP" altLang="en-US" sz="1600" b="1" dirty="0">
              <a:solidFill>
                <a:schemeClr val="tx1"/>
              </a:solidFill>
            </a:endParaRPr>
          </a:p>
        </p:txBody>
      </p:sp>
    </p:spTree>
    <p:extLst>
      <p:ext uri="{BB962C8B-B14F-4D97-AF65-F5344CB8AC3E}">
        <p14:creationId xmlns:p14="http://schemas.microsoft.com/office/powerpoint/2010/main" val="2414744135"/>
      </p:ext>
    </p:extLst>
  </p:cSld>
  <p:clrMapOvr>
    <a:masterClrMapping/>
  </p:clrMapOvr>
</p:sld>
</file>

<file path=ppt/theme/theme1.xml><?xml version="1.0" encoding="utf-8"?>
<a:theme xmlns:a="http://schemas.openxmlformats.org/drawingml/2006/main" name="Office ​​テーマ">
  <a:themeElements>
    <a:clrScheme name="727133_ベンラリズマブ">
      <a:dk1>
        <a:sysClr val="windowText" lastClr="000000"/>
      </a:dk1>
      <a:lt1>
        <a:sysClr val="window" lastClr="FFFFFF"/>
      </a:lt1>
      <a:dk2>
        <a:srgbClr val="005A99"/>
      </a:dk2>
      <a:lt2>
        <a:srgbClr val="EEECE1"/>
      </a:lt2>
      <a:accent1>
        <a:srgbClr val="333F48"/>
      </a:accent1>
      <a:accent2>
        <a:srgbClr val="AE2573"/>
      </a:accent2>
      <a:accent3>
        <a:srgbClr val="00B398"/>
      </a:accent3>
      <a:accent4>
        <a:srgbClr val="F79646"/>
      </a:accent4>
      <a:accent5>
        <a:srgbClr val="4F81BD"/>
      </a:accent5>
      <a:accent6>
        <a:srgbClr val="4BACC6"/>
      </a:accent6>
      <a:hlink>
        <a:srgbClr val="0000FF"/>
      </a:hlink>
      <a:folHlink>
        <a:srgbClr val="800080"/>
      </a:folHlink>
    </a:clrScheme>
    <a:fontScheme name="タイトル：HGP創英角ゴUB 本文：Arial、MS Pゴ">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C000"/>
        </a:solidFill>
        <a:ln>
          <a:solidFill>
            <a:schemeClr val="accent1"/>
          </a:solidFill>
        </a:ln>
      </a:spPr>
      <a:bodyPr rtlCol="0" anchor="ctr"/>
      <a:lstStyle>
        <a:defPPr algn="ctr">
          <a:defRPr kumimoji="1" sz="16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1699</Words>
  <Application>Microsoft Office PowerPoint</Application>
  <PresentationFormat>画面に合わせる (4:3)</PresentationFormat>
  <Paragraphs>122</Paragraphs>
  <Slides>6</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2022-02-16T01:43:45Z</dcterms:created>
  <dcterms:modified xsi:type="dcterms:W3CDTF">2022-02-16T01:44:42Z</dcterms:modified>
</cp:coreProperties>
</file>