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931" r:id="rId2"/>
  </p:sldMasterIdLst>
  <p:notesMasterIdLst>
    <p:notesMasterId r:id="rId12"/>
  </p:notesMasterIdLst>
  <p:handoutMasterIdLst>
    <p:handoutMasterId r:id="rId13"/>
  </p:handoutMasterIdLst>
  <p:sldIdLst>
    <p:sldId id="806" r:id="rId3"/>
    <p:sldId id="894" r:id="rId4"/>
    <p:sldId id="864" r:id="rId5"/>
    <p:sldId id="895" r:id="rId6"/>
    <p:sldId id="896" r:id="rId7"/>
    <p:sldId id="897" r:id="rId8"/>
    <p:sldId id="899" r:id="rId9"/>
    <p:sldId id="898" r:id="rId10"/>
    <p:sldId id="900"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サブスライド" id="{A8F5F233-9E4B-4D7C-95EA-A5866B437A83}">
          <p14:sldIdLst>
            <p14:sldId id="806"/>
            <p14:sldId id="894"/>
            <p14:sldId id="864"/>
            <p14:sldId id="895"/>
            <p14:sldId id="896"/>
            <p14:sldId id="897"/>
            <p14:sldId id="899"/>
            <p14:sldId id="898"/>
            <p14:sldId id="90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4319">
          <p15:clr>
            <a:srgbClr val="A4A3A4"/>
          </p15:clr>
        </p15:guide>
        <p15:guide id="4" pos="227">
          <p15:clr>
            <a:srgbClr val="A4A3A4"/>
          </p15:clr>
        </p15:guide>
        <p15:guide id="5" pos="5533">
          <p15:clr>
            <a:srgbClr val="A4A3A4"/>
          </p15:clr>
        </p15:guide>
        <p15:guide id="6">
          <p15:clr>
            <a:srgbClr val="A4A3A4"/>
          </p15:clr>
        </p15:guide>
        <p15:guide id="7" orient="horz" pos="667">
          <p15:clr>
            <a:srgbClr val="A4A3A4"/>
          </p15:clr>
        </p15:guide>
        <p15:guide id="8" orient="horz" pos="4111">
          <p15:clr>
            <a:srgbClr val="A4A3A4"/>
          </p15:clr>
        </p15:guide>
        <p15:guide id="9" orient="horz" pos="4065" userDrawn="1">
          <p15:clr>
            <a:srgbClr val="A4A3A4"/>
          </p15:clr>
        </p15:guide>
        <p15:guide id="10" orient="horz" pos="726">
          <p15:clr>
            <a:srgbClr val="A4A3A4"/>
          </p15:clr>
        </p15:guide>
        <p15:guide id="11" orient="horz">
          <p15:clr>
            <a:srgbClr val="A4A3A4"/>
          </p15:clr>
        </p15:guide>
        <p15:guide id="12" orient="horz" pos="1275" userDrawn="1">
          <p15:clr>
            <a:srgbClr val="A4A3A4"/>
          </p15:clr>
        </p15:guide>
      </p15:sldGuideLst>
    </p:ext>
    <p:ext uri="{2D200454-40CA-4A62-9FC3-DE9A4176ACB9}">
      <p15:notesGuideLst xmlns:p15="http://schemas.microsoft.com/office/powerpoint/2012/main">
        <p15:guide id="1" orient="horz" pos="4552" userDrawn="1">
          <p15:clr>
            <a:srgbClr val="A4A3A4"/>
          </p15:clr>
        </p15:guide>
        <p15:guide id="2" pos="3154" userDrawn="1">
          <p15:clr>
            <a:srgbClr val="A4A3A4"/>
          </p15:clr>
        </p15:guide>
        <p15:guide id="3" orient="horz" pos="4622" userDrawn="1">
          <p15:clr>
            <a:srgbClr val="A4A3A4"/>
          </p15:clr>
        </p15:guide>
        <p15:guide id="4" pos="3225" userDrawn="1">
          <p15:clr>
            <a:srgbClr val="A4A3A4"/>
          </p15:clr>
        </p15:guide>
        <p15:guide id="5" orient="horz" pos="4456" userDrawn="1">
          <p15:clr>
            <a:srgbClr val="A4A3A4"/>
          </p15:clr>
        </p15:guide>
        <p15:guide id="6" orient="horz" pos="4525" userDrawn="1">
          <p15:clr>
            <a:srgbClr val="A4A3A4"/>
          </p15:clr>
        </p15:guide>
        <p15:guide id="7" pos="3061" userDrawn="1">
          <p15:clr>
            <a:srgbClr val="A4A3A4"/>
          </p15:clr>
        </p15:guide>
        <p15:guide id="8" pos="3130" userDrawn="1">
          <p15:clr>
            <a:srgbClr val="A4A3A4"/>
          </p15:clr>
        </p15:guide>
        <p15:guide id="9" orient="horz" pos="3149">
          <p15:clr>
            <a:srgbClr val="A4A3A4"/>
          </p15:clr>
        </p15:guide>
        <p15:guide id="10" orient="horz" pos="3197">
          <p15:clr>
            <a:srgbClr val="A4A3A4"/>
          </p15:clr>
        </p15:guide>
        <p15:guide id="11" orient="horz" pos="3082">
          <p15:clr>
            <a:srgbClr val="A4A3A4"/>
          </p15:clr>
        </p15:guide>
        <p15:guide id="12" orient="horz" pos="3130">
          <p15:clr>
            <a:srgbClr val="A4A3A4"/>
          </p15:clr>
        </p15:guide>
        <p15:guide id="13" pos="2160">
          <p15:clr>
            <a:srgbClr val="A4A3A4"/>
          </p15:clr>
        </p15:guide>
        <p15:guide id="14" pos="2209">
          <p15:clr>
            <a:srgbClr val="A4A3A4"/>
          </p15:clr>
        </p15:guide>
        <p15:guide id="15" pos="2096">
          <p15:clr>
            <a:srgbClr val="A4A3A4"/>
          </p15:clr>
        </p15:guide>
        <p15:guide id="16"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FF"/>
    <a:srgbClr val="0DFFDC"/>
    <a:srgbClr val="00B398"/>
    <a:srgbClr val="003300"/>
    <a:srgbClr val="A4B3BF"/>
    <a:srgbClr val="003E1C"/>
    <a:srgbClr val="F5CEE4"/>
    <a:srgbClr val="AE2573"/>
    <a:srgbClr val="4DCA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1" autoAdjust="0"/>
    <p:restoredTop sz="94434" autoAdjust="0"/>
  </p:normalViewPr>
  <p:slideViewPr>
    <p:cSldViewPr snapToGrid="0">
      <p:cViewPr varScale="1">
        <p:scale>
          <a:sx n="71" d="100"/>
          <a:sy n="71" d="100"/>
        </p:scale>
        <p:origin x="1482" y="60"/>
      </p:cViewPr>
      <p:guideLst>
        <p:guide orient="horz" pos="2160"/>
        <p:guide pos="2880"/>
        <p:guide orient="horz" pos="4319"/>
        <p:guide pos="227"/>
        <p:guide pos="5533"/>
        <p:guide/>
        <p:guide orient="horz" pos="667"/>
        <p:guide orient="horz" pos="4111"/>
        <p:guide orient="horz" pos="4065"/>
        <p:guide orient="horz" pos="726"/>
        <p:guide orient="horz"/>
        <p:guide orient="horz" pos="1275"/>
      </p:guideLst>
    </p:cSldViewPr>
  </p:slideViewPr>
  <p:outlineViewPr>
    <p:cViewPr>
      <p:scale>
        <a:sx n="33" d="100"/>
        <a:sy n="33" d="100"/>
      </p:scale>
      <p:origin x="0" y="-25608"/>
    </p:cViewPr>
  </p:outlineViewPr>
  <p:notesTextViewPr>
    <p:cViewPr>
      <p:scale>
        <a:sx n="75" d="100"/>
        <a:sy n="75" d="100"/>
      </p:scale>
      <p:origin x="0" y="0"/>
    </p:cViewPr>
  </p:notesTextViewPr>
  <p:sorterViewPr>
    <p:cViewPr>
      <p:scale>
        <a:sx n="100" d="100"/>
        <a:sy n="100" d="100"/>
      </p:scale>
      <p:origin x="0" y="0"/>
    </p:cViewPr>
  </p:sorterViewPr>
  <p:notesViewPr>
    <p:cSldViewPr snapToGrid="0">
      <p:cViewPr>
        <p:scale>
          <a:sx n="75" d="100"/>
          <a:sy n="75" d="100"/>
        </p:scale>
        <p:origin x="3078" y="24"/>
      </p:cViewPr>
      <p:guideLst>
        <p:guide orient="horz" pos="4552"/>
        <p:guide pos="3154"/>
        <p:guide orient="horz" pos="4622"/>
        <p:guide pos="3225"/>
        <p:guide orient="horz" pos="4456"/>
        <p:guide orient="horz" pos="4525"/>
        <p:guide pos="3061"/>
        <p:guide pos="3130"/>
        <p:guide orient="horz" pos="3149"/>
        <p:guide orient="horz" pos="3197"/>
        <p:guide orient="horz" pos="3082"/>
        <p:guide orient="horz" pos="3130"/>
        <p:guide pos="2160"/>
        <p:guide pos="2209"/>
        <p:guide pos="2096"/>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全体!$B$4:$B$11</c:f>
              <c:strCache>
                <c:ptCount val="8"/>
                <c:pt idx="0">
                  <c:v>豊能</c:v>
                </c:pt>
                <c:pt idx="1">
                  <c:v>三島</c:v>
                </c:pt>
                <c:pt idx="2">
                  <c:v>北河内</c:v>
                </c:pt>
                <c:pt idx="3">
                  <c:v>中河内</c:v>
                </c:pt>
                <c:pt idx="4">
                  <c:v>南河内</c:v>
                </c:pt>
                <c:pt idx="5">
                  <c:v>泉州</c:v>
                </c:pt>
                <c:pt idx="6">
                  <c:v>大阪市</c:v>
                </c:pt>
                <c:pt idx="7">
                  <c:v>堺市</c:v>
                </c:pt>
              </c:strCache>
            </c:strRef>
          </c:cat>
          <c:val>
            <c:numRef>
              <c:f>全体!$C$4:$C$11</c:f>
              <c:numCache>
                <c:formatCode>General</c:formatCode>
                <c:ptCount val="8"/>
                <c:pt idx="0">
                  <c:v>28</c:v>
                </c:pt>
                <c:pt idx="1">
                  <c:v>20</c:v>
                </c:pt>
                <c:pt idx="2">
                  <c:v>21</c:v>
                </c:pt>
                <c:pt idx="3">
                  <c:v>13</c:v>
                </c:pt>
                <c:pt idx="4">
                  <c:v>38</c:v>
                </c:pt>
                <c:pt idx="5">
                  <c:v>17</c:v>
                </c:pt>
                <c:pt idx="6">
                  <c:v>102</c:v>
                </c:pt>
                <c:pt idx="7">
                  <c:v>22</c:v>
                </c:pt>
              </c:numCache>
            </c:numRef>
          </c:val>
          <c:extLst>
            <c:ext xmlns:c16="http://schemas.microsoft.com/office/drawing/2014/chart" uri="{C3380CC4-5D6E-409C-BE32-E72D297353CC}">
              <c16:uniqueId val="{00000000-A9E8-4C9A-953C-538441E5C641}"/>
            </c:ext>
          </c:extLst>
        </c:ser>
        <c:dLbls>
          <c:showLegendKey val="0"/>
          <c:showVal val="0"/>
          <c:showCatName val="0"/>
          <c:showSerName val="0"/>
          <c:showPercent val="0"/>
          <c:showBubbleSize val="0"/>
        </c:dLbls>
        <c:gapWidth val="150"/>
        <c:axId val="34797056"/>
        <c:axId val="34798592"/>
      </c:barChart>
      <c:catAx>
        <c:axId val="34797056"/>
        <c:scaling>
          <c:orientation val="minMax"/>
        </c:scaling>
        <c:delete val="0"/>
        <c:axPos val="l"/>
        <c:numFmt formatCode="General" sourceLinked="0"/>
        <c:majorTickMark val="out"/>
        <c:minorTickMark val="none"/>
        <c:tickLblPos val="nextTo"/>
        <c:crossAx val="34798592"/>
        <c:crosses val="autoZero"/>
        <c:auto val="1"/>
        <c:lblAlgn val="ctr"/>
        <c:lblOffset val="100"/>
        <c:noMultiLvlLbl val="0"/>
      </c:catAx>
      <c:valAx>
        <c:axId val="34798592"/>
        <c:scaling>
          <c:orientation val="minMax"/>
        </c:scaling>
        <c:delete val="0"/>
        <c:axPos val="b"/>
        <c:majorGridlines/>
        <c:numFmt formatCode="General" sourceLinked="1"/>
        <c:majorTickMark val="out"/>
        <c:minorTickMark val="none"/>
        <c:tickLblPos val="nextTo"/>
        <c:crossAx val="34797056"/>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2"/>
            <a:ext cx="2949421" cy="497676"/>
          </a:xfrm>
          <a:prstGeom prst="rect">
            <a:avLst/>
          </a:prstGeom>
        </p:spPr>
        <p:txBody>
          <a:bodyPr vert="horz" lIns="90519" tIns="45260" rIns="90519" bIns="45260"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56210" y="2"/>
            <a:ext cx="2949421" cy="497676"/>
          </a:xfrm>
          <a:prstGeom prst="rect">
            <a:avLst/>
          </a:prstGeom>
        </p:spPr>
        <p:txBody>
          <a:bodyPr vert="horz" lIns="90519" tIns="45260" rIns="90519" bIns="45260" rtlCol="0"/>
          <a:lstStyle>
            <a:lvl1pPr algn="r">
              <a:defRPr sz="1300"/>
            </a:lvl1pPr>
          </a:lstStyle>
          <a:p>
            <a:fld id="{10EB67EC-14F9-44EC-B3F5-2FED32F0FF8F}" type="datetimeFigureOut">
              <a:rPr kumimoji="1" lang="ja-JP" altLang="en-US" smtClean="0"/>
              <a:pPr/>
              <a:t>2022/2/16</a:t>
            </a:fld>
            <a:endParaRPr kumimoji="1" lang="ja-JP" altLang="en-US"/>
          </a:p>
        </p:txBody>
      </p:sp>
      <p:sp>
        <p:nvSpPr>
          <p:cNvPr id="4" name="フッター プレースホルダ 3"/>
          <p:cNvSpPr>
            <a:spLocks noGrp="1"/>
          </p:cNvSpPr>
          <p:nvPr>
            <p:ph type="ftr" sz="quarter" idx="2"/>
          </p:nvPr>
        </p:nvSpPr>
        <p:spPr>
          <a:xfrm>
            <a:off x="0" y="9440087"/>
            <a:ext cx="2949421" cy="497676"/>
          </a:xfrm>
          <a:prstGeom prst="rect">
            <a:avLst/>
          </a:prstGeom>
        </p:spPr>
        <p:txBody>
          <a:bodyPr vert="horz" lIns="90519" tIns="45260" rIns="90519" bIns="45260"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856210" y="9440087"/>
            <a:ext cx="2949421" cy="497676"/>
          </a:xfrm>
          <a:prstGeom prst="rect">
            <a:avLst/>
          </a:prstGeom>
        </p:spPr>
        <p:txBody>
          <a:bodyPr vert="horz" lIns="90519" tIns="45260" rIns="90519" bIns="45260" rtlCol="0" anchor="b"/>
          <a:lstStyle>
            <a:lvl1pPr algn="r">
              <a:defRPr sz="1300"/>
            </a:lvl1pPr>
          </a:lstStyle>
          <a:p>
            <a:fld id="{89B6DF03-CCDF-499D-A00C-55401918CFDD}" type="slidenum">
              <a:rPr kumimoji="1" lang="ja-JP" altLang="en-US" smtClean="0"/>
              <a:pPr/>
              <a:t>‹#›</a:t>
            </a:fld>
            <a:endParaRPr kumimoji="1" lang="ja-JP" altLang="en-US"/>
          </a:p>
        </p:txBody>
      </p:sp>
    </p:spTree>
    <p:extLst>
      <p:ext uri="{BB962C8B-B14F-4D97-AF65-F5344CB8AC3E}">
        <p14:creationId xmlns:p14="http://schemas.microsoft.com/office/powerpoint/2010/main" val="1371205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787" cy="496967"/>
          </a:xfrm>
          <a:prstGeom prst="rect">
            <a:avLst/>
          </a:prstGeom>
        </p:spPr>
        <p:txBody>
          <a:bodyPr vert="horz" lIns="91373" tIns="45686" rIns="91373" bIns="4568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44" y="0"/>
            <a:ext cx="2949787" cy="496967"/>
          </a:xfrm>
          <a:prstGeom prst="rect">
            <a:avLst/>
          </a:prstGeom>
        </p:spPr>
        <p:txBody>
          <a:bodyPr vert="horz" lIns="91373" tIns="45686" rIns="91373" bIns="45686" rtlCol="0"/>
          <a:lstStyle>
            <a:lvl1pPr algn="r">
              <a:defRPr sz="1300"/>
            </a:lvl1pPr>
          </a:lstStyle>
          <a:p>
            <a:fld id="{3660AF91-62E2-43B7-BEB0-E98AFC308954}" type="datetimeFigureOut">
              <a:rPr kumimoji="1" lang="ja-JP" altLang="en-US" smtClean="0"/>
              <a:pPr/>
              <a:t>2022/2/16</a:t>
            </a:fld>
            <a:endParaRPr kumimoji="1" lang="ja-JP" altLang="en-US"/>
          </a:p>
        </p:txBody>
      </p:sp>
      <p:sp>
        <p:nvSpPr>
          <p:cNvPr id="6" name="フッター プレースホルダー 5"/>
          <p:cNvSpPr>
            <a:spLocks noGrp="1"/>
          </p:cNvSpPr>
          <p:nvPr>
            <p:ph type="ftr" sz="quarter" idx="4"/>
          </p:nvPr>
        </p:nvSpPr>
        <p:spPr>
          <a:xfrm>
            <a:off x="4" y="9440647"/>
            <a:ext cx="2949787" cy="496967"/>
          </a:xfrm>
          <a:prstGeom prst="rect">
            <a:avLst/>
          </a:prstGeom>
        </p:spPr>
        <p:txBody>
          <a:bodyPr vert="horz" lIns="91373" tIns="45686" rIns="91373" bIns="4568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44" y="9440647"/>
            <a:ext cx="2949787" cy="496967"/>
          </a:xfrm>
          <a:prstGeom prst="rect">
            <a:avLst/>
          </a:prstGeom>
        </p:spPr>
        <p:txBody>
          <a:bodyPr vert="horz" lIns="91373" tIns="45686" rIns="91373" bIns="45686" rtlCol="0" anchor="b"/>
          <a:lstStyle>
            <a:lvl1pPr algn="r">
              <a:defRPr sz="1300"/>
            </a:lvl1pPr>
          </a:lstStyle>
          <a:p>
            <a:fld id="{FF7543E1-46CA-496E-A96B-B6EB9475A8B3}" type="slidenum">
              <a:rPr kumimoji="1" lang="ja-JP" altLang="en-US" smtClean="0"/>
              <a:pPr/>
              <a:t>‹#›</a:t>
            </a:fld>
            <a:endParaRPr kumimoji="1" lang="ja-JP" altLang="en-US"/>
          </a:p>
        </p:txBody>
      </p:sp>
      <p:sp>
        <p:nvSpPr>
          <p:cNvPr id="8" name="スライド イメージ プレースホルダー 7"/>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0519" tIns="45260" rIns="90519" bIns="45260" rtlCol="0" anchor="ctr"/>
          <a:lstStyle/>
          <a:p>
            <a:endParaRPr lang="ja-JP" altLang="en-US"/>
          </a:p>
        </p:txBody>
      </p:sp>
      <p:sp>
        <p:nvSpPr>
          <p:cNvPr id="9" name="ノート プレースホルダー 8"/>
          <p:cNvSpPr>
            <a:spLocks noGrp="1"/>
          </p:cNvSpPr>
          <p:nvPr>
            <p:ph type="body" sz="quarter" idx="3"/>
          </p:nvPr>
        </p:nvSpPr>
        <p:spPr>
          <a:xfrm>
            <a:off x="680880" y="4783042"/>
            <a:ext cx="5445446" cy="3913683"/>
          </a:xfrm>
          <a:prstGeom prst="rect">
            <a:avLst/>
          </a:prstGeom>
        </p:spPr>
        <p:txBody>
          <a:bodyPr vert="horz" lIns="90519" tIns="45260" rIns="90519" bIns="4526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9351397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050" kern="1200">
        <a:solidFill>
          <a:schemeClr val="tx1"/>
        </a:solidFill>
        <a:latin typeface="+mn-ea"/>
        <a:ea typeface="+mn-ea"/>
        <a:cs typeface="+mn-cs"/>
      </a:defRPr>
    </a:lvl1pPr>
    <a:lvl2pPr marL="457200" algn="l" defTabSz="914400" rtl="0" eaLnBrk="1" latinLnBrk="0" hangingPunct="1">
      <a:defRPr kumimoji="1" sz="1050" kern="1200">
        <a:solidFill>
          <a:schemeClr val="tx1"/>
        </a:solidFill>
        <a:latin typeface="+mn-ea"/>
        <a:ea typeface="+mn-ea"/>
        <a:cs typeface="+mn-cs"/>
      </a:defRPr>
    </a:lvl2pPr>
    <a:lvl3pPr marL="914400" algn="l" defTabSz="914400" rtl="0" eaLnBrk="1" latinLnBrk="0" hangingPunct="1">
      <a:defRPr kumimoji="1" sz="1050" kern="1200">
        <a:solidFill>
          <a:schemeClr val="tx1"/>
        </a:solidFill>
        <a:latin typeface="+mn-ea"/>
        <a:ea typeface="+mn-ea"/>
        <a:cs typeface="+mn-cs"/>
      </a:defRPr>
    </a:lvl3pPr>
    <a:lvl4pPr marL="1371600" algn="l" defTabSz="914400" rtl="0" eaLnBrk="1" latinLnBrk="0" hangingPunct="1">
      <a:defRPr kumimoji="1" sz="1050" kern="1200">
        <a:solidFill>
          <a:schemeClr val="tx1"/>
        </a:solidFill>
        <a:latin typeface="+mn-ea"/>
        <a:ea typeface="+mn-ea"/>
        <a:cs typeface="+mn-cs"/>
      </a:defRPr>
    </a:lvl4pPr>
    <a:lvl5pPr marL="1828800" algn="l" defTabSz="914400" rtl="0" eaLnBrk="1" latinLnBrk="0" hangingPunct="1">
      <a:defRPr kumimoji="1" sz="105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FF7543E1-46CA-496E-A96B-B6EB9475A8B3}" type="slidenum">
              <a:rPr kumimoji="1" lang="ja-JP" altLang="en-US" smtClean="0"/>
              <a:pPr/>
              <a:t>1</a:t>
            </a:fld>
            <a:endParaRPr kumimoji="1" lang="ja-JP" altLang="en-US"/>
          </a:p>
        </p:txBody>
      </p:sp>
    </p:spTree>
    <p:extLst>
      <p:ext uri="{BB962C8B-B14F-4D97-AF65-F5344CB8AC3E}">
        <p14:creationId xmlns:p14="http://schemas.microsoft.com/office/powerpoint/2010/main" val="4052401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xfrm>
            <a:off x="919163" y="746125"/>
            <a:ext cx="4968875" cy="3725863"/>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Calibri" pitchFamily="34" charset="0"/>
                <a:ea typeface="ＭＳ Ｐゴシック" charset="-128"/>
              </a:defRPr>
            </a:lvl1pPr>
            <a:lvl2pPr marL="749414" indent="-288236">
              <a:defRPr kumimoji="1" sz="1200">
                <a:solidFill>
                  <a:schemeClr val="tx1"/>
                </a:solidFill>
                <a:latin typeface="Calibri" pitchFamily="34" charset="0"/>
                <a:ea typeface="ＭＳ Ｐゴシック" charset="-128"/>
              </a:defRPr>
            </a:lvl2pPr>
            <a:lvl3pPr marL="1152944" indent="-230589">
              <a:defRPr kumimoji="1" sz="1200">
                <a:solidFill>
                  <a:schemeClr val="tx1"/>
                </a:solidFill>
                <a:latin typeface="Calibri" pitchFamily="34" charset="0"/>
                <a:ea typeface="ＭＳ Ｐゴシック" charset="-128"/>
              </a:defRPr>
            </a:lvl3pPr>
            <a:lvl4pPr marL="1614122" indent="-230589">
              <a:defRPr kumimoji="1" sz="1200">
                <a:solidFill>
                  <a:schemeClr val="tx1"/>
                </a:solidFill>
                <a:latin typeface="Calibri" pitchFamily="34" charset="0"/>
                <a:ea typeface="ＭＳ Ｐゴシック" charset="-128"/>
              </a:defRPr>
            </a:lvl4pPr>
            <a:lvl5pPr marL="2075299" indent="-230589">
              <a:defRPr kumimoji="1" sz="1200">
                <a:solidFill>
                  <a:schemeClr val="tx1"/>
                </a:solidFill>
                <a:latin typeface="Calibri" pitchFamily="34" charset="0"/>
                <a:ea typeface="ＭＳ Ｐゴシック" charset="-128"/>
              </a:defRPr>
            </a:lvl5pPr>
            <a:lvl6pPr marL="2536477"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97655"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58832"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20010" indent="-230589"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fld id="{12A508E9-6E14-4428-9F1B-72344B13959F}" type="slidenum">
              <a:rPr lang="ja-JP" altLang="en-US">
                <a:solidFill>
                  <a:prstClr val="black"/>
                </a:solidFill>
                <a:latin typeface="Arial" charset="0"/>
              </a:rPr>
              <a:pPr/>
              <a:t>3</a:t>
            </a:fld>
            <a:endParaRPr lang="ja-JP" altLang="en-US">
              <a:solidFill>
                <a:prstClr val="black"/>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2622228"/>
            <a:ext cx="8424000" cy="923330"/>
          </a:xfrm>
        </p:spPr>
        <p:txBody>
          <a:bodyPr lIns="0" rIns="0">
            <a:spAutoFit/>
          </a:bodyPr>
          <a:lstStyle>
            <a:lvl1pPr algn="ctr">
              <a:defRPr sz="5400" baseline="0">
                <a:latin typeface="Arial" pitchFamily="34" charset="0"/>
                <a:ea typeface="ＭＳ Ｐゴシック" pitchFamily="50" charset="-128"/>
              </a:defRPr>
            </a:lvl1pPr>
          </a:lstStyle>
          <a:p>
            <a:r>
              <a:rPr kumimoji="1" lang="ja-JP" altLang="en-US" dirty="0"/>
              <a:t>マスター タイトルの書式設定</a:t>
            </a:r>
          </a:p>
        </p:txBody>
      </p:sp>
      <p:sp>
        <p:nvSpPr>
          <p:cNvPr id="6" name="正方形/長方形 5"/>
          <p:cNvSpPr/>
          <p:nvPr userDrawn="1"/>
        </p:nvSpPr>
        <p:spPr>
          <a:xfrm>
            <a:off x="360000" y="4085472"/>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dirty="0"/>
          </a:p>
        </p:txBody>
      </p:sp>
    </p:spTree>
    <p:extLst>
      <p:ext uri="{BB962C8B-B14F-4D97-AF65-F5344CB8AC3E}">
        <p14:creationId xmlns:p14="http://schemas.microsoft.com/office/powerpoint/2010/main" val="3980578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スライド番号プレースホルダー 2"/>
          <p:cNvSpPr>
            <a:spLocks noGrp="1"/>
          </p:cNvSpPr>
          <p:nvPr>
            <p:ph type="sldNum" sz="quarter" idx="10"/>
          </p:nvPr>
        </p:nvSpPr>
        <p:spPr/>
        <p:txBody>
          <a:bodyPr/>
          <a:lstStyle/>
          <a:p>
            <a:fld id="{A64FACBE-1E45-4878-A4AA-C0E201FCCE16}"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76621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851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15" name="Title 8"/>
          <p:cNvSpPr>
            <a:spLocks noGrp="1"/>
          </p:cNvSpPr>
          <p:nvPr>
            <p:ph type="title" hasCustomPrompt="1"/>
          </p:nvPr>
        </p:nvSpPr>
        <p:spPr>
          <a:xfrm>
            <a:off x="237601" y="192000"/>
            <a:ext cx="8280000" cy="672000"/>
          </a:xfrm>
          <a:prstGeom prst="rect">
            <a:avLst/>
          </a:prstGeom>
        </p:spPr>
        <p:txBody>
          <a:bodyPr vert="horz"/>
          <a:lstStyle>
            <a:lvl1pPr algn="l">
              <a:lnSpc>
                <a:spcPct val="100000"/>
              </a:lnSpc>
              <a:defRPr sz="2400" b="1" baseline="0">
                <a:solidFill>
                  <a:schemeClr val="tx2"/>
                </a:solidFill>
                <a:latin typeface="Arial" pitchFamily="34" charset="0"/>
                <a:cs typeface="Arial" pitchFamily="34" charset="0"/>
              </a:defRPr>
            </a:lvl1pPr>
          </a:lstStyle>
          <a:p>
            <a:r>
              <a:rPr lang="en-GB" noProof="0" dirty="0"/>
              <a:t>Click to add title</a:t>
            </a:r>
          </a:p>
        </p:txBody>
      </p:sp>
      <p:sp>
        <p:nvSpPr>
          <p:cNvPr id="6" name="Text Placeholder 3"/>
          <p:cNvSpPr>
            <a:spLocks noGrp="1"/>
          </p:cNvSpPr>
          <p:nvPr>
            <p:ph type="body" sz="quarter" idx="11" hasCustomPrompt="1"/>
          </p:nvPr>
        </p:nvSpPr>
        <p:spPr>
          <a:xfrm>
            <a:off x="237065" y="1552691"/>
            <a:ext cx="7023713" cy="4229521"/>
          </a:xfrm>
          <a:prstGeom prst="rect">
            <a:avLst/>
          </a:prstGeom>
        </p:spPr>
        <p:txBody>
          <a:bodyPr vert="horz"/>
          <a:lstStyle>
            <a:lvl1pPr marL="0" indent="0">
              <a:spcBef>
                <a:spcPts val="0"/>
              </a:spcBef>
              <a:buNone/>
              <a:defRPr sz="2400" baseline="0">
                <a:solidFill>
                  <a:schemeClr val="tx1"/>
                </a:solidFill>
                <a:latin typeface="Arial" pitchFamily="34" charset="0"/>
                <a:cs typeface="Arial" pitchFamily="34" charset="0"/>
              </a:defRPr>
            </a:lvl1pPr>
            <a:lvl2pPr marL="457166" indent="0">
              <a:buNone/>
              <a:defRPr sz="2400"/>
            </a:lvl2pPr>
            <a:lvl3pPr marL="914333" indent="0">
              <a:buNone/>
              <a:defRPr sz="2400"/>
            </a:lvl3pPr>
            <a:lvl4pPr marL="1371498" indent="0">
              <a:buNone/>
              <a:defRPr sz="2400"/>
            </a:lvl4pPr>
            <a:lvl5pPr marL="1828664" indent="0">
              <a:buNone/>
              <a:defRPr sz="2400"/>
            </a:lvl5pPr>
          </a:lstStyle>
          <a:p>
            <a:pPr lvl="0"/>
            <a:r>
              <a:rPr lang="en-GB" noProof="0" dirty="0"/>
              <a:t>Click to add introduction text</a:t>
            </a:r>
          </a:p>
        </p:txBody>
      </p:sp>
      <p:sp>
        <p:nvSpPr>
          <p:cNvPr id="7" name="Slide Number Placeholder 5"/>
          <p:cNvSpPr>
            <a:spLocks noGrp="1"/>
          </p:cNvSpPr>
          <p:nvPr>
            <p:ph type="sldNum" sz="quarter" idx="4"/>
          </p:nvPr>
        </p:nvSpPr>
        <p:spPr>
          <a:xfrm>
            <a:off x="318375" y="6462339"/>
            <a:ext cx="396000" cy="216000"/>
          </a:xfrm>
          <a:prstGeom prst="rect">
            <a:avLst/>
          </a:prstGeom>
        </p:spPr>
        <p:txBody>
          <a:bodyPr vert="horz" lIns="0" tIns="0" rIns="0" bIns="0" rtlCol="0" anchor="t" anchorCtr="0"/>
          <a:lstStyle>
            <a:lvl1pPr algn="l">
              <a:defRPr sz="800" b="1">
                <a:solidFill>
                  <a:schemeClr val="tx1"/>
                </a:solidFill>
                <a:latin typeface="Arial" pitchFamily="34" charset="0"/>
                <a:cs typeface="Arial" pitchFamily="34" charset="0"/>
              </a:defRPr>
            </a:lvl1pPr>
          </a:lstStyle>
          <a:p>
            <a:fld id="{3C4F54F3-C349-4609-AFEE-01462D5C7942}"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006548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中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1598935"/>
            <a:ext cx="8424000" cy="1470025"/>
          </a:xfrm>
        </p:spPr>
        <p:txBody>
          <a:bodyPr lIns="0" rIns="0">
            <a:normAutofit/>
          </a:bodyPr>
          <a:lstStyle>
            <a:lvl1pPr algn="ctr">
              <a:defRPr sz="4400"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360000" y="3140960"/>
            <a:ext cx="8424000" cy="1468800"/>
          </a:xfrm>
        </p:spPr>
        <p:txBody>
          <a:bodyPr lIns="0" rIns="0" anchor="ctr">
            <a:normAutofit/>
          </a:bodyPr>
          <a:lstStyle>
            <a:lvl1pPr marL="0" indent="0" algn="ctr" defTabSz="914400" rtl="0" eaLnBrk="1" latinLnBrk="0" hangingPunct="1">
              <a:spcBef>
                <a:spcPct val="0"/>
              </a:spcBef>
              <a:buNone/>
              <a:defRPr kumimoji="1" lang="ja-JP" altLang="en-US" sz="3200" kern="1200" dirty="0">
                <a:solidFill>
                  <a:schemeClr val="tx1"/>
                </a:solidFill>
                <a:latin typeface="+mn-lt"/>
                <a:ea typeface="+mn-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8" name="正方形/長方形 7"/>
          <p:cNvSpPr/>
          <p:nvPr userDrawn="1"/>
        </p:nvSpPr>
        <p:spPr>
          <a:xfrm>
            <a:off x="360000" y="3068960"/>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dirty="0"/>
          </a:p>
        </p:txBody>
      </p:sp>
    </p:spTree>
    <p:extLst>
      <p:ext uri="{BB962C8B-B14F-4D97-AF65-F5344CB8AC3E}">
        <p14:creationId xmlns:p14="http://schemas.microsoft.com/office/powerpoint/2010/main" val="862056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6"/>
          <p:cNvSpPr>
            <a:spLocks noGrp="1"/>
          </p:cNvSpPr>
          <p:nvPr>
            <p:ph type="sldNum" sz="quarter" idx="10"/>
          </p:nvPr>
        </p:nvSpPr>
        <p:spPr/>
        <p:txBody>
          <a:bodyPr/>
          <a:lstStyle/>
          <a:p>
            <a:fld id="{A64FACBE-1E45-4878-A4AA-C0E201FCCE16}" type="slidenum">
              <a:rPr lang="ja-JP" altLang="en-US" smtClean="0"/>
              <a:pPr/>
              <a:t>‹#›</a:t>
            </a:fld>
            <a:endParaRPr lang="ja-JP" altLang="en-US"/>
          </a:p>
        </p:txBody>
      </p:sp>
    </p:spTree>
    <p:extLst>
      <p:ext uri="{BB962C8B-B14F-4D97-AF65-F5344CB8AC3E}">
        <p14:creationId xmlns:p14="http://schemas.microsoft.com/office/powerpoint/2010/main" val="220834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スライド番号プレースホルダー 2"/>
          <p:cNvSpPr>
            <a:spLocks noGrp="1"/>
          </p:cNvSpPr>
          <p:nvPr>
            <p:ph type="sldNum" sz="quarter" idx="10"/>
          </p:nvPr>
        </p:nvSpPr>
        <p:spPr/>
        <p:txBody>
          <a:bodyPr/>
          <a:lstStyle/>
          <a:p>
            <a:fld id="{A64FACBE-1E45-4878-A4AA-C0E201FCCE16}" type="slidenum">
              <a:rPr lang="ja-JP" altLang="en-US" smtClean="0"/>
              <a:pPr/>
              <a:t>‹#›</a:t>
            </a:fld>
            <a:endParaRPr lang="ja-JP" altLang="en-US"/>
          </a:p>
        </p:txBody>
      </p:sp>
    </p:spTree>
    <p:extLst>
      <p:ext uri="{BB962C8B-B14F-4D97-AF65-F5344CB8AC3E}">
        <p14:creationId xmlns:p14="http://schemas.microsoft.com/office/powerpoint/2010/main" val="249434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00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15" name="Title 8"/>
          <p:cNvSpPr>
            <a:spLocks noGrp="1"/>
          </p:cNvSpPr>
          <p:nvPr>
            <p:ph type="title" hasCustomPrompt="1"/>
          </p:nvPr>
        </p:nvSpPr>
        <p:spPr>
          <a:xfrm>
            <a:off x="237601" y="192000"/>
            <a:ext cx="8280000" cy="672000"/>
          </a:xfrm>
          <a:prstGeom prst="rect">
            <a:avLst/>
          </a:prstGeom>
        </p:spPr>
        <p:txBody>
          <a:bodyPr vert="horz"/>
          <a:lstStyle>
            <a:lvl1pPr algn="l">
              <a:lnSpc>
                <a:spcPct val="100000"/>
              </a:lnSpc>
              <a:defRPr sz="2400" b="1" baseline="0">
                <a:solidFill>
                  <a:schemeClr val="tx2"/>
                </a:solidFill>
                <a:latin typeface="Arial" pitchFamily="34" charset="0"/>
                <a:cs typeface="Arial" pitchFamily="34" charset="0"/>
              </a:defRPr>
            </a:lvl1pPr>
          </a:lstStyle>
          <a:p>
            <a:r>
              <a:rPr lang="en-GB" noProof="0" dirty="0"/>
              <a:t>Click to add title</a:t>
            </a:r>
          </a:p>
        </p:txBody>
      </p:sp>
      <p:sp>
        <p:nvSpPr>
          <p:cNvPr id="6" name="Text Placeholder 3"/>
          <p:cNvSpPr>
            <a:spLocks noGrp="1"/>
          </p:cNvSpPr>
          <p:nvPr>
            <p:ph type="body" sz="quarter" idx="11" hasCustomPrompt="1"/>
          </p:nvPr>
        </p:nvSpPr>
        <p:spPr>
          <a:xfrm>
            <a:off x="237065" y="1552691"/>
            <a:ext cx="7023713" cy="4229521"/>
          </a:xfrm>
          <a:prstGeom prst="rect">
            <a:avLst/>
          </a:prstGeom>
        </p:spPr>
        <p:txBody>
          <a:bodyPr vert="horz"/>
          <a:lstStyle>
            <a:lvl1pPr marL="0" indent="0">
              <a:spcBef>
                <a:spcPts val="0"/>
              </a:spcBef>
              <a:buNone/>
              <a:defRPr sz="2400" baseline="0">
                <a:solidFill>
                  <a:schemeClr val="tx1"/>
                </a:solidFill>
                <a:latin typeface="Arial" pitchFamily="34" charset="0"/>
                <a:cs typeface="Arial" pitchFamily="34" charset="0"/>
              </a:defRPr>
            </a:lvl1pPr>
            <a:lvl2pPr marL="457166" indent="0">
              <a:buNone/>
              <a:defRPr sz="2400"/>
            </a:lvl2pPr>
            <a:lvl3pPr marL="914333" indent="0">
              <a:buNone/>
              <a:defRPr sz="2400"/>
            </a:lvl3pPr>
            <a:lvl4pPr marL="1371498" indent="0">
              <a:buNone/>
              <a:defRPr sz="2400"/>
            </a:lvl4pPr>
            <a:lvl5pPr marL="1828664" indent="0">
              <a:buNone/>
              <a:defRPr sz="2400"/>
            </a:lvl5pPr>
          </a:lstStyle>
          <a:p>
            <a:pPr lvl="0"/>
            <a:r>
              <a:rPr lang="en-GB" noProof="0" dirty="0"/>
              <a:t>Click to add introduction text</a:t>
            </a:r>
          </a:p>
        </p:txBody>
      </p:sp>
      <p:sp>
        <p:nvSpPr>
          <p:cNvPr id="7" name="Slide Number Placeholder 5"/>
          <p:cNvSpPr>
            <a:spLocks noGrp="1"/>
          </p:cNvSpPr>
          <p:nvPr>
            <p:ph type="sldNum" sz="quarter" idx="4"/>
          </p:nvPr>
        </p:nvSpPr>
        <p:spPr>
          <a:xfrm>
            <a:off x="318375" y="6462339"/>
            <a:ext cx="396000" cy="216000"/>
          </a:xfrm>
          <a:prstGeom prst="rect">
            <a:avLst/>
          </a:prstGeom>
        </p:spPr>
        <p:txBody>
          <a:bodyPr vert="horz" lIns="0" tIns="0" rIns="0" bIns="0" rtlCol="0" anchor="t" anchorCtr="0"/>
          <a:lstStyle>
            <a:lvl1pPr algn="l">
              <a:defRPr sz="800" b="1">
                <a:solidFill>
                  <a:schemeClr val="tx1"/>
                </a:solidFill>
                <a:latin typeface="Arial" pitchFamily="34" charset="0"/>
                <a:cs typeface="Arial" pitchFamily="34" charset="0"/>
              </a:defRPr>
            </a:lvl1pPr>
          </a:lstStyle>
          <a:p>
            <a:fld id="{3C4F54F3-C349-4609-AFEE-01462D5C7942}" type="slidenum">
              <a:rPr lang="en-GB" smtClean="0"/>
              <a:pPr/>
              <a:t>‹#›</a:t>
            </a:fld>
            <a:endParaRPr lang="en-GB" dirty="0"/>
          </a:p>
        </p:txBody>
      </p:sp>
    </p:spTree>
    <p:extLst>
      <p:ext uri="{BB962C8B-B14F-4D97-AF65-F5344CB8AC3E}">
        <p14:creationId xmlns:p14="http://schemas.microsoft.com/office/powerpoint/2010/main" val="1694415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2622228"/>
            <a:ext cx="8424000" cy="923330"/>
          </a:xfrm>
        </p:spPr>
        <p:txBody>
          <a:bodyPr lIns="0" rIns="0">
            <a:spAutoFit/>
          </a:bodyPr>
          <a:lstStyle>
            <a:lvl1pPr algn="ctr">
              <a:defRPr sz="5400" baseline="0">
                <a:latin typeface="Arial" pitchFamily="34" charset="0"/>
                <a:ea typeface="ＭＳ Ｐゴシック" pitchFamily="50" charset="-128"/>
              </a:defRPr>
            </a:lvl1pPr>
          </a:lstStyle>
          <a:p>
            <a:r>
              <a:rPr kumimoji="1" lang="ja-JP" altLang="en-US" dirty="0"/>
              <a:t>マスター タイトルの書式設定</a:t>
            </a:r>
          </a:p>
        </p:txBody>
      </p:sp>
      <p:sp>
        <p:nvSpPr>
          <p:cNvPr id="6" name="正方形/長方形 5"/>
          <p:cNvSpPr/>
          <p:nvPr userDrawn="1"/>
        </p:nvSpPr>
        <p:spPr>
          <a:xfrm>
            <a:off x="360000" y="4085472"/>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Tree>
    <p:extLst>
      <p:ext uri="{BB962C8B-B14F-4D97-AF65-F5344CB8AC3E}">
        <p14:creationId xmlns:p14="http://schemas.microsoft.com/office/powerpoint/2010/main" val="213410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中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1598935"/>
            <a:ext cx="8424000" cy="1470025"/>
          </a:xfrm>
        </p:spPr>
        <p:txBody>
          <a:bodyPr lIns="0" rIns="0">
            <a:normAutofit/>
          </a:bodyPr>
          <a:lstStyle>
            <a:lvl1pPr algn="ctr">
              <a:defRPr sz="4400"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360000" y="3140960"/>
            <a:ext cx="8424000" cy="1468800"/>
          </a:xfrm>
        </p:spPr>
        <p:txBody>
          <a:bodyPr lIns="0" rIns="0" anchor="ctr">
            <a:normAutofit/>
          </a:bodyPr>
          <a:lstStyle>
            <a:lvl1pPr marL="0" indent="0" algn="ctr" defTabSz="914400" rtl="0" eaLnBrk="1" latinLnBrk="0" hangingPunct="1">
              <a:spcBef>
                <a:spcPct val="0"/>
              </a:spcBef>
              <a:buNone/>
              <a:defRPr kumimoji="1" lang="ja-JP" altLang="en-US" sz="3200" kern="1200" dirty="0">
                <a:solidFill>
                  <a:schemeClr val="tx1"/>
                </a:solidFill>
                <a:latin typeface="+mn-lt"/>
                <a:ea typeface="+mn-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8" name="正方形/長方形 7"/>
          <p:cNvSpPr/>
          <p:nvPr userDrawn="1"/>
        </p:nvSpPr>
        <p:spPr>
          <a:xfrm>
            <a:off x="360000" y="3068960"/>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Tree>
    <p:extLst>
      <p:ext uri="{BB962C8B-B14F-4D97-AF65-F5344CB8AC3E}">
        <p14:creationId xmlns:p14="http://schemas.microsoft.com/office/powerpoint/2010/main" val="1921976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6"/>
          <p:cNvSpPr>
            <a:spLocks noGrp="1"/>
          </p:cNvSpPr>
          <p:nvPr>
            <p:ph type="sldNum" sz="quarter" idx="10"/>
          </p:nvPr>
        </p:nvSpPr>
        <p:spPr/>
        <p:txBody>
          <a:bodyPr/>
          <a:lstStyle/>
          <a:p>
            <a:fld id="{A64FACBE-1E45-4878-A4AA-C0E201FCCE16}"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515657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02000" y="108008"/>
            <a:ext cx="7740000" cy="871200"/>
          </a:xfrm>
          <a:prstGeom prst="rect">
            <a:avLst/>
          </a:prstGeom>
        </p:spPr>
        <p:txBody>
          <a:bodyPr vert="horz" lIns="0" tIns="45720" rIns="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360000" y="1268760"/>
            <a:ext cx="84240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0" y="6492875"/>
            <a:ext cx="2133600" cy="365125"/>
          </a:xfrm>
          <a:prstGeom prst="rect">
            <a:avLst/>
          </a:prstGeom>
        </p:spPr>
        <p:txBody>
          <a:bodyPr vert="horz" lIns="91440" tIns="45720" rIns="91440" bIns="45720" rtlCol="0" anchor="b"/>
          <a:lstStyle>
            <a:lvl1pPr algn="l">
              <a:defRPr sz="1050">
                <a:solidFill>
                  <a:schemeClr val="tx1"/>
                </a:solidFill>
                <a:latin typeface="+mn-lt"/>
                <a:ea typeface="+mn-ea"/>
              </a:defRPr>
            </a:lvl1pPr>
          </a:lstStyle>
          <a:p>
            <a:fld id="{A64FACBE-1E45-4878-A4AA-C0E201FCCE16}" type="slidenum">
              <a:rPr lang="ja-JP" altLang="en-US" smtClean="0"/>
              <a:pPr/>
              <a:t>‹#›</a:t>
            </a:fld>
            <a:endParaRPr lang="ja-JP" altLang="en-US"/>
          </a:p>
        </p:txBody>
      </p:sp>
      <p:sp>
        <p:nvSpPr>
          <p:cNvPr id="8" name="正方形/長方形 7"/>
          <p:cNvSpPr/>
          <p:nvPr userDrawn="1"/>
        </p:nvSpPr>
        <p:spPr>
          <a:xfrm rot="10800000">
            <a:off x="0" y="1011336"/>
            <a:ext cx="9144000" cy="46800"/>
          </a:xfrm>
          <a:prstGeom prst="rect">
            <a:avLst/>
          </a:prstGeom>
          <a:gradFill flip="none" rotWithShape="1">
            <a:gsLst>
              <a:gs pos="50000">
                <a:srgbClr val="D792B9"/>
              </a:gs>
              <a:gs pos="100000">
                <a:srgbClr val="AE2573"/>
              </a:gs>
              <a:gs pos="0">
                <a:schemeClr val="bg1">
                  <a:alpha val="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154479"/>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0" r:id="rId3"/>
    <p:sldLayoutId id="2147483656" r:id="rId4"/>
    <p:sldLayoutId id="2147483655" r:id="rId5"/>
    <p:sldLayoutId id="2147483738" r:id="rId6"/>
  </p:sldLayoutIdLst>
  <p:hf sldNum="0" hdr="0" ftr="0" dt="0"/>
  <p:txStyles>
    <p:titleStyle>
      <a:lvl1pPr algn="l" defTabSz="914400" rtl="0" eaLnBrk="1" latinLnBrk="0" hangingPunct="1">
        <a:spcBef>
          <a:spcPct val="0"/>
        </a:spcBef>
        <a:buNone/>
        <a:defRPr kumimoji="1" sz="3200" b="1" kern="1200" baseline="0">
          <a:solidFill>
            <a:schemeClr val="tx1"/>
          </a:solidFill>
          <a:latin typeface="Arial" pitchFamily="34" charset="0"/>
          <a:ea typeface="ＭＳ Ｐゴシック"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02000" y="108008"/>
            <a:ext cx="7740000" cy="871200"/>
          </a:xfrm>
          <a:prstGeom prst="rect">
            <a:avLst/>
          </a:prstGeom>
        </p:spPr>
        <p:txBody>
          <a:bodyPr vert="horz" lIns="0" tIns="45720" rIns="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360000" y="1268760"/>
            <a:ext cx="84240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0" y="6492875"/>
            <a:ext cx="2133600" cy="365125"/>
          </a:xfrm>
          <a:prstGeom prst="rect">
            <a:avLst/>
          </a:prstGeom>
        </p:spPr>
        <p:txBody>
          <a:bodyPr vert="horz" lIns="91440" tIns="45720" rIns="91440" bIns="45720" rtlCol="0" anchor="b"/>
          <a:lstStyle>
            <a:lvl1pPr algn="l">
              <a:defRPr sz="1050">
                <a:solidFill>
                  <a:schemeClr val="tx1"/>
                </a:solidFill>
                <a:latin typeface="+mn-lt"/>
                <a:ea typeface="+mn-ea"/>
              </a:defRPr>
            </a:lvl1pPr>
          </a:lstStyle>
          <a:p>
            <a:fld id="{A64FACBE-1E45-4878-A4AA-C0E201FCCE16}" type="slidenum">
              <a:rPr lang="ja-JP" altLang="en-US" smtClean="0">
                <a:solidFill>
                  <a:prstClr val="black"/>
                </a:solidFill>
              </a:rPr>
              <a:pPr/>
              <a:t>‹#›</a:t>
            </a:fld>
            <a:endParaRPr lang="ja-JP" altLang="en-US">
              <a:solidFill>
                <a:prstClr val="black"/>
              </a:solidFill>
            </a:endParaRPr>
          </a:p>
        </p:txBody>
      </p:sp>
      <p:sp>
        <p:nvSpPr>
          <p:cNvPr id="8" name="正方形/長方形 7"/>
          <p:cNvSpPr/>
          <p:nvPr userDrawn="1"/>
        </p:nvSpPr>
        <p:spPr>
          <a:xfrm rot="10800000">
            <a:off x="0" y="1011336"/>
            <a:ext cx="9144000" cy="46800"/>
          </a:xfrm>
          <a:prstGeom prst="rect">
            <a:avLst/>
          </a:prstGeom>
          <a:gradFill flip="none" rotWithShape="1">
            <a:gsLst>
              <a:gs pos="50000">
                <a:srgbClr val="D792B9"/>
              </a:gs>
              <a:gs pos="100000">
                <a:srgbClr val="AE2573"/>
              </a:gs>
              <a:gs pos="0">
                <a:schemeClr val="bg1">
                  <a:alpha val="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2487161832"/>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Lst>
  <p:hf hdr="0" ftr="0" dt="0"/>
  <p:txStyles>
    <p:titleStyle>
      <a:lvl1pPr algn="l" defTabSz="914400" rtl="0" eaLnBrk="1" latinLnBrk="0" hangingPunct="1">
        <a:spcBef>
          <a:spcPct val="0"/>
        </a:spcBef>
        <a:buNone/>
        <a:defRPr kumimoji="1" sz="3200" b="1" kern="1200" baseline="0">
          <a:solidFill>
            <a:schemeClr val="tx1"/>
          </a:solidFill>
          <a:latin typeface="Arial" pitchFamily="34" charset="0"/>
          <a:ea typeface="ＭＳ Ｐゴシック"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8" Type="http://schemas.openxmlformats.org/officeDocument/2006/relationships/hyperlink" Target="http://www.google.co.jp/url?sa=i&amp;rct=j&amp;q=&amp;esrc=s&amp;source=images&amp;cd=&amp;ved=0ahUKEwj43eqk_unUAhWBvLwKHSvUCxYQjRwIBw&amp;url=http://www.irasutoya.com/2014/11/blog-post.html&amp;psig=AFQjCNG90ICJCi5NFeK3w4aj5iuR8rn1-w&amp;ust=1499063884817413" TargetMode="External"/><Relationship Id="rId3" Type="http://schemas.openxmlformats.org/officeDocument/2006/relationships/image" Target="../media/image3.wmf"/><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1.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1.gif"/><Relationship Id="rId4" Type="http://schemas.openxmlformats.org/officeDocument/2006/relationships/image" Target="../media/image4.jpe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8.png"/><Relationship Id="rId7" Type="http://schemas.openxmlformats.org/officeDocument/2006/relationships/image" Target="../media/image10.jpeg"/><Relationship Id="rId2" Type="http://schemas.openxmlformats.org/officeDocument/2006/relationships/hyperlink" Target="http://www.google.co.jp/url?sa=i&amp;rct=j&amp;q=&amp;esrc=s&amp;source=images&amp;cd=&amp;ved=0ahUKEwj43eqk_unUAhWBvLwKHSvUCxYQjRwIBw&amp;url=http://www.irasutoya.com/2014/11/blog-post.html&amp;psig=AFQjCNG90ICJCi5NFeK3w4aj5iuR8rn1-w&amp;ust=1499063884817413" TargetMode="External"/><Relationship Id="rId1" Type="http://schemas.openxmlformats.org/officeDocument/2006/relationships/slideLayout" Target="../slideLayouts/slideLayout11.xml"/><Relationship Id="rId6" Type="http://schemas.openxmlformats.org/officeDocument/2006/relationships/image" Target="../media/image7.jpeg"/><Relationship Id="rId5" Type="http://schemas.openxmlformats.org/officeDocument/2006/relationships/image" Target="../media/image9.png"/><Relationship Id="rId10" Type="http://schemas.openxmlformats.org/officeDocument/2006/relationships/image" Target="../media/image12.png"/><Relationship Id="rId4" Type="http://schemas.openxmlformats.org/officeDocument/2006/relationships/image" Target="../media/image5.jpeg"/><Relationship Id="rId9" Type="http://schemas.openxmlformats.org/officeDocument/2006/relationships/image" Target="../media/image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6A89D6A6-60C2-439A-87A4-4067F2EBB402}"/>
              </a:ext>
            </a:extLst>
          </p:cNvPr>
          <p:cNvSpPr txBox="1"/>
          <p:nvPr/>
        </p:nvSpPr>
        <p:spPr>
          <a:xfrm>
            <a:off x="714933" y="3091057"/>
            <a:ext cx="423514" cy="523220"/>
          </a:xfrm>
          <a:prstGeom prst="rect">
            <a:avLst/>
          </a:prstGeom>
          <a:noFill/>
        </p:spPr>
        <p:txBody>
          <a:bodyPr wrap="none" rtlCol="0">
            <a:spAutoFit/>
          </a:bodyPr>
          <a:lstStyle/>
          <a:p>
            <a:r>
              <a:rPr kumimoji="1" lang="ja-JP" altLang="en-US" sz="2800" dirty="0" smtClean="0"/>
              <a:t>　</a:t>
            </a:r>
            <a:endParaRPr kumimoji="1" lang="ja-JP" altLang="en-US" sz="2800" dirty="0"/>
          </a:p>
        </p:txBody>
      </p:sp>
      <p:sp>
        <p:nvSpPr>
          <p:cNvPr id="11" name="テキスト ボックス 10">
            <a:extLst>
              <a:ext uri="{FF2B5EF4-FFF2-40B4-BE49-F238E27FC236}">
                <a16:creationId xmlns:a16="http://schemas.microsoft.com/office/drawing/2014/main" id="{6A89D6A6-60C2-439A-87A4-4067F2EBB402}"/>
              </a:ext>
            </a:extLst>
          </p:cNvPr>
          <p:cNvSpPr txBox="1"/>
          <p:nvPr/>
        </p:nvSpPr>
        <p:spPr>
          <a:xfrm>
            <a:off x="365760" y="2169158"/>
            <a:ext cx="8608423" cy="1077218"/>
          </a:xfrm>
          <a:prstGeom prst="rect">
            <a:avLst/>
          </a:prstGeom>
          <a:noFill/>
        </p:spPr>
        <p:txBody>
          <a:bodyPr wrap="square" rtlCol="0">
            <a:spAutoFit/>
          </a:bodyPr>
          <a:lstStyle/>
          <a:p>
            <a:pPr lvl="0"/>
            <a:r>
              <a:rPr lang="ja-JP" altLang="en-US" sz="3600" dirty="0" smtClean="0"/>
              <a:t>　　</a:t>
            </a:r>
            <a:r>
              <a:rPr lang="ja-JP" altLang="en-US" sz="3200" dirty="0" smtClean="0"/>
              <a:t>　　　　</a:t>
            </a:r>
            <a:r>
              <a:rPr lang="ja-JP" altLang="ja-JP" sz="2800" dirty="0" smtClean="0"/>
              <a:t>大阪府</a:t>
            </a:r>
            <a:r>
              <a:rPr lang="ja-JP" altLang="ja-JP" sz="2800" dirty="0"/>
              <a:t>におけるアレルギー</a:t>
            </a:r>
            <a:r>
              <a:rPr lang="ja-JP" altLang="ja-JP" sz="2800" dirty="0" smtClean="0"/>
              <a:t>疾患</a:t>
            </a:r>
            <a:endParaRPr lang="en-US" altLang="ja-JP" sz="2800" dirty="0" smtClean="0"/>
          </a:p>
          <a:p>
            <a:pPr lvl="0"/>
            <a:r>
              <a:rPr lang="ja-JP" altLang="en-US" sz="2800" dirty="0" smtClean="0"/>
              <a:t>　</a:t>
            </a:r>
            <a:r>
              <a:rPr lang="ja-JP" altLang="en-US" sz="2800" dirty="0"/>
              <a:t>　</a:t>
            </a:r>
            <a:r>
              <a:rPr lang="ja-JP" altLang="ja-JP" sz="2800" dirty="0" smtClean="0"/>
              <a:t>医療</a:t>
            </a:r>
            <a:r>
              <a:rPr lang="ja-JP" altLang="en-US" sz="2800" dirty="0" smtClean="0"/>
              <a:t>提供</a:t>
            </a:r>
            <a:r>
              <a:rPr lang="ja-JP" altLang="ja-JP" sz="2800" dirty="0" smtClean="0"/>
              <a:t>体制整備</a:t>
            </a:r>
            <a:r>
              <a:rPr lang="ja-JP" altLang="en-US" sz="2800" dirty="0" smtClean="0"/>
              <a:t>に向けた</a:t>
            </a:r>
            <a:r>
              <a:rPr lang="ja-JP" altLang="ja-JP" sz="2800" dirty="0" smtClean="0"/>
              <a:t>方向性</a:t>
            </a:r>
            <a:r>
              <a:rPr lang="ja-JP" altLang="ja-JP" sz="2800" dirty="0"/>
              <a:t>に</a:t>
            </a:r>
            <a:r>
              <a:rPr lang="ja-JP" altLang="ja-JP" sz="2800" dirty="0" smtClean="0"/>
              <a:t>ついて</a:t>
            </a:r>
            <a:r>
              <a:rPr lang="ja-JP" altLang="en-US" sz="2800" dirty="0" smtClean="0"/>
              <a:t>（案）</a:t>
            </a:r>
            <a:endParaRPr lang="ja-JP" altLang="ja-JP" sz="2800" dirty="0"/>
          </a:p>
        </p:txBody>
      </p:sp>
      <p:sp>
        <p:nvSpPr>
          <p:cNvPr id="2" name="正方形/長方形 1"/>
          <p:cNvSpPr/>
          <p:nvPr/>
        </p:nvSpPr>
        <p:spPr>
          <a:xfrm>
            <a:off x="7132320" y="222069"/>
            <a:ext cx="1698171" cy="64008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資料</a:t>
            </a:r>
            <a:r>
              <a:rPr lang="ja-JP" altLang="en-US" b="1" dirty="0">
                <a:solidFill>
                  <a:schemeClr val="tx1"/>
                </a:solidFill>
              </a:rPr>
              <a:t>２</a:t>
            </a:r>
            <a:endParaRPr kumimoji="1" lang="ja-JP" altLang="en-US" b="1" dirty="0">
              <a:solidFill>
                <a:schemeClr val="tx1"/>
              </a:solidFill>
            </a:endParaRPr>
          </a:p>
        </p:txBody>
      </p:sp>
      <p:pic>
        <p:nvPicPr>
          <p:cNvPr id="5" name="Picture 7" descr="http://www.nga.gr.jp/ikkrwebBrowse/material/image/group/2/osaka_fusyo.gif">
            <a:extLst>
              <a:ext uri="{FF2B5EF4-FFF2-40B4-BE49-F238E27FC236}">
                <a16:creationId xmlns:a16="http://schemas.microsoft.com/office/drawing/2014/main" id="{75F3CFE0-3A78-4AFF-BF93-03FBB3B018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558" y="4783887"/>
            <a:ext cx="733486" cy="523220"/>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6A89D6A6-60C2-439A-87A4-4067F2EBB402}"/>
              </a:ext>
            </a:extLst>
          </p:cNvPr>
          <p:cNvSpPr txBox="1"/>
          <p:nvPr/>
        </p:nvSpPr>
        <p:spPr>
          <a:xfrm>
            <a:off x="1660176" y="4775562"/>
            <a:ext cx="6633136" cy="523220"/>
          </a:xfrm>
          <a:prstGeom prst="rect">
            <a:avLst/>
          </a:prstGeom>
          <a:noFill/>
        </p:spPr>
        <p:txBody>
          <a:bodyPr wrap="square" rtlCol="0">
            <a:spAutoFit/>
          </a:bodyPr>
          <a:lstStyle/>
          <a:p>
            <a:r>
              <a:rPr kumimoji="1" lang="ja-JP" altLang="en-US" sz="2800" dirty="0" smtClean="0"/>
              <a:t>大阪府健康医療部保健医療室地域保健課</a:t>
            </a:r>
            <a:endParaRPr kumimoji="1" lang="ja-JP" altLang="en-US" sz="2400" b="1" dirty="0"/>
          </a:p>
        </p:txBody>
      </p:sp>
    </p:spTree>
    <p:extLst>
      <p:ext uri="{BB962C8B-B14F-4D97-AF65-F5344CB8AC3E}">
        <p14:creationId xmlns:p14="http://schemas.microsoft.com/office/powerpoint/2010/main" val="1754928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0" y="0"/>
            <a:ext cx="9144000" cy="51276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2800" b="1" dirty="0" smtClean="0">
                <a:solidFill>
                  <a:srgbClr val="000000"/>
                </a:solidFill>
                <a:effectLst/>
                <a:latin typeface="ＭＳ Ｐゴシック" charset="-128"/>
              </a:rPr>
              <a:t>アレルギー疾患医療の現状と課題</a:t>
            </a:r>
            <a:endParaRPr lang="ja-JP" altLang="en-US" sz="2800" b="1" dirty="0" smtClean="0">
              <a:effectLst/>
              <a:latin typeface="ＭＳ Ｐゴシック" charset="-128"/>
            </a:endParaRPr>
          </a:p>
        </p:txBody>
      </p:sp>
      <p:sp>
        <p:nvSpPr>
          <p:cNvPr id="3" name="ホームベース 2"/>
          <p:cNvSpPr/>
          <p:nvPr/>
        </p:nvSpPr>
        <p:spPr>
          <a:xfrm>
            <a:off x="169816" y="966651"/>
            <a:ext cx="8634549" cy="1423852"/>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ホームベース 6"/>
          <p:cNvSpPr/>
          <p:nvPr/>
        </p:nvSpPr>
        <p:spPr>
          <a:xfrm>
            <a:off x="254725" y="4632959"/>
            <a:ext cx="8634549" cy="1423852"/>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 y="620788"/>
            <a:ext cx="9144000" cy="6001643"/>
          </a:xfrm>
          <a:prstGeom prst="rect">
            <a:avLst/>
          </a:prstGeom>
        </p:spPr>
        <p:txBody>
          <a:bodyPr wrap="square">
            <a:spAutoFit/>
          </a:bodyPr>
          <a:lstStyle/>
          <a:p>
            <a:pPr>
              <a:spcBef>
                <a:spcPct val="0"/>
              </a:spcBef>
            </a:pPr>
            <a:r>
              <a:rPr lang="ja-JP" altLang="en-US" sz="1600" b="1" dirty="0" smtClean="0"/>
              <a:t>１．アレルギー</a:t>
            </a:r>
            <a:r>
              <a:rPr lang="ja-JP" altLang="en-US" sz="1600" b="1" dirty="0"/>
              <a:t>疾患患者の状況</a:t>
            </a:r>
          </a:p>
          <a:p>
            <a:pPr>
              <a:spcBef>
                <a:spcPct val="0"/>
              </a:spcBef>
            </a:pPr>
            <a:r>
              <a:rPr lang="ja-JP" altLang="en-US" sz="1600" dirty="0" smtClean="0"/>
              <a:t>　</a:t>
            </a:r>
            <a:r>
              <a:rPr lang="ja-JP" altLang="en-US" sz="1600" dirty="0"/>
              <a:t>　国民の</a:t>
            </a:r>
            <a:r>
              <a:rPr lang="en-US" altLang="ja-JP" sz="1600" dirty="0"/>
              <a:t>2</a:t>
            </a:r>
            <a:r>
              <a:rPr lang="ja-JP" altLang="en-US" sz="1600" dirty="0"/>
              <a:t>人に</a:t>
            </a:r>
            <a:r>
              <a:rPr lang="en-US" altLang="ja-JP" sz="1600" dirty="0"/>
              <a:t>1</a:t>
            </a:r>
            <a:r>
              <a:rPr lang="ja-JP" altLang="en-US" sz="1600" dirty="0"/>
              <a:t>人がアレルギー 疾患に罹患していると言われており、患者数は近年、増加傾向</a:t>
            </a:r>
            <a:endParaRPr lang="en-US" altLang="ja-JP" sz="1600" dirty="0"/>
          </a:p>
          <a:p>
            <a:pPr>
              <a:spcBef>
                <a:spcPct val="0"/>
              </a:spcBef>
            </a:pPr>
            <a:r>
              <a:rPr lang="ja-JP" altLang="en-US" sz="1600" b="1" dirty="0"/>
              <a:t>　</a:t>
            </a:r>
            <a:r>
              <a:rPr lang="ja-JP" altLang="en-US" sz="1600" b="1" dirty="0" smtClean="0"/>
              <a:t>　</a:t>
            </a:r>
            <a:r>
              <a:rPr lang="ja-JP" altLang="en-US" sz="1600" b="1" dirty="0" smtClean="0">
                <a:solidFill>
                  <a:srgbClr val="FF0000"/>
                </a:solidFill>
              </a:rPr>
              <a:t>⇒</a:t>
            </a:r>
            <a:r>
              <a:rPr lang="ja-JP" altLang="en-US" sz="1600" b="1" dirty="0">
                <a:solidFill>
                  <a:srgbClr val="FF0000"/>
                </a:solidFill>
              </a:rPr>
              <a:t>多くの府民もアレルギー疾患に悩みを持っていることが推測される</a:t>
            </a:r>
            <a:endParaRPr lang="en-US" altLang="ja-JP" sz="1600" b="1" dirty="0">
              <a:solidFill>
                <a:srgbClr val="FF0000"/>
              </a:solidFill>
            </a:endParaRPr>
          </a:p>
          <a:p>
            <a:pPr>
              <a:spcBef>
                <a:spcPct val="0"/>
              </a:spcBef>
            </a:pPr>
            <a:endParaRPr lang="en-US" altLang="ja-JP" sz="1600" dirty="0">
              <a:effectLst>
                <a:outerShdw blurRad="38100" dist="38100" dir="2700000" algn="tl">
                  <a:srgbClr val="000000">
                    <a:alpha val="43137"/>
                  </a:srgbClr>
                </a:outerShdw>
              </a:effectLst>
            </a:endParaRPr>
          </a:p>
          <a:p>
            <a:pPr>
              <a:spcBef>
                <a:spcPct val="0"/>
              </a:spcBef>
            </a:pPr>
            <a:r>
              <a:rPr lang="ja-JP" altLang="en-US" sz="1600" b="1" dirty="0"/>
              <a:t>２．</a:t>
            </a:r>
            <a:r>
              <a:rPr lang="ja-JP" altLang="en-US" sz="1600" b="1" dirty="0" smtClean="0"/>
              <a:t>アレルギー</a:t>
            </a:r>
            <a:r>
              <a:rPr lang="ja-JP" altLang="en-US" sz="1600" b="1" dirty="0"/>
              <a:t>疾患</a:t>
            </a:r>
            <a:r>
              <a:rPr lang="ja-JP" altLang="en-US" sz="1600" b="1" dirty="0" smtClean="0"/>
              <a:t>医療提供体制の課題</a:t>
            </a:r>
            <a:endParaRPr lang="en-US" altLang="ja-JP" sz="1600" b="1" dirty="0" smtClean="0"/>
          </a:p>
          <a:p>
            <a:pPr>
              <a:spcBef>
                <a:spcPct val="0"/>
              </a:spcBef>
            </a:pPr>
            <a:r>
              <a:rPr lang="ja-JP" altLang="en-US" sz="1600" b="1" dirty="0" smtClean="0"/>
              <a:t>　①医療機関や医療従事者　</a:t>
            </a:r>
            <a:endParaRPr lang="en-US" altLang="ja-JP" sz="1600" b="1" dirty="0" smtClean="0"/>
          </a:p>
          <a:p>
            <a:pPr>
              <a:spcBef>
                <a:spcPct val="0"/>
              </a:spcBef>
            </a:pPr>
            <a:r>
              <a:rPr lang="ja-JP" altLang="en-US" sz="1600" b="1" dirty="0" smtClean="0"/>
              <a:t>　　◆</a:t>
            </a:r>
            <a:r>
              <a:rPr lang="ja-JP" altLang="en-US" sz="1600" dirty="0" smtClean="0"/>
              <a:t>アレルギー科</a:t>
            </a:r>
            <a:r>
              <a:rPr lang="ja-JP" altLang="en-US" sz="1600" dirty="0"/>
              <a:t>を標榜している医療</a:t>
            </a:r>
            <a:r>
              <a:rPr lang="ja-JP" altLang="en-US" sz="1600" dirty="0" smtClean="0"/>
              <a:t>機関でも、診療</a:t>
            </a:r>
            <a:r>
              <a:rPr lang="ja-JP" altLang="en-US" sz="1600" dirty="0"/>
              <a:t>責任者</a:t>
            </a:r>
            <a:r>
              <a:rPr lang="ja-JP" altLang="en-US" sz="1600" dirty="0" smtClean="0"/>
              <a:t>がアレルギー学会専門医である割合は</a:t>
            </a:r>
            <a:endParaRPr lang="en-US" altLang="ja-JP" sz="1600" dirty="0" smtClean="0"/>
          </a:p>
          <a:p>
            <a:pPr>
              <a:spcBef>
                <a:spcPct val="0"/>
              </a:spcBef>
            </a:pPr>
            <a:r>
              <a:rPr lang="ja-JP" altLang="en-US" sz="1600" dirty="0"/>
              <a:t>　</a:t>
            </a:r>
            <a:r>
              <a:rPr lang="ja-JP" altLang="en-US" sz="1600" dirty="0" smtClean="0"/>
              <a:t>　　約３割程度</a:t>
            </a:r>
            <a:endParaRPr lang="en-US" altLang="ja-JP" sz="1600" dirty="0" smtClean="0"/>
          </a:p>
          <a:p>
            <a:pPr>
              <a:spcBef>
                <a:spcPct val="0"/>
              </a:spcBef>
            </a:pPr>
            <a:r>
              <a:rPr lang="ja-JP" altLang="en-US" sz="1600" dirty="0"/>
              <a:t>　</a:t>
            </a:r>
            <a:r>
              <a:rPr lang="ja-JP" altLang="en-US" sz="1600" dirty="0" smtClean="0"/>
              <a:t>　</a:t>
            </a:r>
            <a:r>
              <a:rPr lang="ja-JP" altLang="en-US" sz="1600" b="1" dirty="0" smtClean="0"/>
              <a:t>◆</a:t>
            </a:r>
            <a:r>
              <a:rPr lang="ja-JP" altLang="en-US" sz="1600" dirty="0" smtClean="0"/>
              <a:t>非専門医が専門医より多くの患者を診ているケースが多く発生</a:t>
            </a:r>
            <a:endParaRPr lang="en-US" altLang="ja-JP" sz="1600" dirty="0" smtClean="0"/>
          </a:p>
          <a:p>
            <a:pPr>
              <a:spcBef>
                <a:spcPct val="0"/>
              </a:spcBef>
            </a:pPr>
            <a:r>
              <a:rPr lang="ja-JP" altLang="en-US" sz="1600" dirty="0"/>
              <a:t>　</a:t>
            </a:r>
            <a:r>
              <a:rPr lang="ja-JP" altLang="en-US" sz="1600" dirty="0" smtClean="0"/>
              <a:t>　◆疾患別の診療ガイドラインが整備され、最新の科学的な知見に基づく標準的な治療を受けることで</a:t>
            </a:r>
            <a:endParaRPr lang="en-US" altLang="ja-JP" sz="1600" dirty="0" smtClean="0"/>
          </a:p>
          <a:p>
            <a:pPr>
              <a:spcBef>
                <a:spcPct val="0"/>
              </a:spcBef>
            </a:pPr>
            <a:r>
              <a:rPr lang="ja-JP" altLang="en-US" sz="1600" dirty="0"/>
              <a:t>　</a:t>
            </a:r>
            <a:r>
              <a:rPr lang="ja-JP" altLang="en-US" sz="1600" dirty="0" smtClean="0"/>
              <a:t>　　概ね症状のコントロールが可能となっているにも関わらず、ガイドラインの所持率は半数</a:t>
            </a:r>
            <a:endParaRPr lang="en-US" altLang="ja-JP" sz="1600" b="1" dirty="0" smtClean="0"/>
          </a:p>
          <a:p>
            <a:pPr>
              <a:spcBef>
                <a:spcPct val="0"/>
              </a:spcBef>
            </a:pPr>
            <a:r>
              <a:rPr lang="ja-JP" altLang="en-US" sz="1600" b="1" dirty="0" smtClean="0"/>
              <a:t>　　◆</a:t>
            </a:r>
            <a:r>
              <a:rPr lang="ja-JP" altLang="en-US" sz="1600" dirty="0" smtClean="0"/>
              <a:t>ガイドラインに基づく標準的な治療や管理を行っていない医師も多く存在</a:t>
            </a:r>
            <a:endParaRPr lang="en-US" altLang="ja-JP" sz="1600" dirty="0" smtClean="0"/>
          </a:p>
          <a:p>
            <a:pPr>
              <a:spcBef>
                <a:spcPct val="0"/>
              </a:spcBef>
            </a:pPr>
            <a:r>
              <a:rPr lang="ja-JP" altLang="en-US" sz="1600" dirty="0"/>
              <a:t>　　</a:t>
            </a:r>
            <a:r>
              <a:rPr lang="ja-JP" altLang="en-US" sz="1600" dirty="0" smtClean="0"/>
              <a:t>　　　　　　　　　　　　　　　　　　　　</a:t>
            </a:r>
            <a:r>
              <a:rPr lang="ja-JP" altLang="en-US" sz="1400" dirty="0" smtClean="0"/>
              <a:t>　　　　　　</a:t>
            </a:r>
            <a:r>
              <a:rPr lang="ja-JP" altLang="en-US" sz="1400" b="1" dirty="0" smtClean="0"/>
              <a:t>（厚労科学研究「アレルギー疾患対策の均</a:t>
            </a:r>
            <a:r>
              <a:rPr lang="ja-JP" altLang="en-US" sz="1400" b="1" dirty="0" err="1" smtClean="0"/>
              <a:t>てん化に</a:t>
            </a:r>
            <a:r>
              <a:rPr lang="ja-JP" altLang="en-US" sz="1400" b="1" dirty="0" smtClean="0"/>
              <a:t>関する研究」）</a:t>
            </a:r>
            <a:r>
              <a:rPr lang="ja-JP" altLang="en-US" sz="1600" b="1" dirty="0"/>
              <a:t>　</a:t>
            </a:r>
            <a:endParaRPr lang="en-US" altLang="ja-JP" sz="1600" b="1" dirty="0"/>
          </a:p>
          <a:p>
            <a:pPr>
              <a:spcBef>
                <a:spcPct val="0"/>
              </a:spcBef>
            </a:pPr>
            <a:r>
              <a:rPr lang="ja-JP" altLang="en-US" sz="1600" b="1" dirty="0"/>
              <a:t>　</a:t>
            </a:r>
            <a:r>
              <a:rPr lang="ja-JP" altLang="en-US" sz="1600" b="1" dirty="0" smtClean="0"/>
              <a:t>②医師</a:t>
            </a:r>
            <a:r>
              <a:rPr lang="ja-JP" altLang="en-US" sz="1600" b="1" dirty="0"/>
              <a:t>や医療機関の地域偏在</a:t>
            </a:r>
            <a:endParaRPr lang="en-US" altLang="ja-JP" sz="1600" b="1" dirty="0"/>
          </a:p>
          <a:p>
            <a:pPr>
              <a:spcBef>
                <a:spcPct val="0"/>
              </a:spcBef>
            </a:pPr>
            <a:r>
              <a:rPr lang="ja-JP" altLang="en-US" sz="1600" dirty="0"/>
              <a:t>　　</a:t>
            </a:r>
            <a:r>
              <a:rPr lang="ja-JP" altLang="en-US" sz="1600" dirty="0" smtClean="0"/>
              <a:t>◆府内</a:t>
            </a:r>
            <a:r>
              <a:rPr lang="ja-JP" altLang="en-US" sz="1600" dirty="0"/>
              <a:t>に</a:t>
            </a:r>
            <a:r>
              <a:rPr lang="ja-JP" altLang="en-US" sz="1600" dirty="0" smtClean="0"/>
              <a:t>おけるアレルギー</a:t>
            </a:r>
            <a:r>
              <a:rPr lang="ja-JP" altLang="en-US" sz="1600" dirty="0"/>
              <a:t>学会専門医は</a:t>
            </a:r>
            <a:r>
              <a:rPr lang="ja-JP" altLang="en-US" sz="1600" dirty="0" smtClean="0"/>
              <a:t>、大阪市内及び</a:t>
            </a:r>
            <a:r>
              <a:rPr lang="ja-JP" altLang="en-US" sz="1600" dirty="0"/>
              <a:t>北部地域には多い</a:t>
            </a:r>
            <a:r>
              <a:rPr lang="ja-JP" altLang="en-US" sz="1600" dirty="0" smtClean="0"/>
              <a:t>が中河内、　泉州医療</a:t>
            </a:r>
            <a:endParaRPr lang="en-US" altLang="ja-JP" sz="1600" dirty="0" smtClean="0"/>
          </a:p>
          <a:p>
            <a:pPr>
              <a:spcBef>
                <a:spcPct val="0"/>
              </a:spcBef>
            </a:pPr>
            <a:r>
              <a:rPr lang="ja-JP" altLang="en-US" sz="1600" dirty="0"/>
              <a:t>　</a:t>
            </a:r>
            <a:r>
              <a:rPr lang="ja-JP" altLang="en-US" sz="1600" dirty="0" smtClean="0"/>
              <a:t>　　圏域に少ない傾向</a:t>
            </a:r>
            <a:endParaRPr lang="en-US" altLang="ja-JP" sz="1600" dirty="0" smtClean="0"/>
          </a:p>
          <a:p>
            <a:pPr>
              <a:spcBef>
                <a:spcPct val="0"/>
              </a:spcBef>
            </a:pPr>
            <a:r>
              <a:rPr lang="ja-JP" altLang="en-US" sz="1600" dirty="0"/>
              <a:t>　　</a:t>
            </a:r>
            <a:r>
              <a:rPr lang="ja-JP" altLang="en-US" sz="1600" dirty="0" smtClean="0"/>
              <a:t>◆アレルギー学会専門医教育認定施設は、大阪</a:t>
            </a:r>
            <a:r>
              <a:rPr lang="ja-JP" altLang="en-US" sz="1600" dirty="0"/>
              <a:t>市内及び北部地域に</a:t>
            </a:r>
            <a:r>
              <a:rPr lang="ja-JP" altLang="en-US" sz="1600" dirty="0" smtClean="0"/>
              <a:t>は多く存在、また法に定める</a:t>
            </a:r>
            <a:endParaRPr lang="en-US" altLang="ja-JP" sz="1600" dirty="0" smtClean="0"/>
          </a:p>
          <a:p>
            <a:pPr>
              <a:spcBef>
                <a:spcPct val="0"/>
              </a:spcBef>
            </a:pPr>
            <a:r>
              <a:rPr lang="ja-JP" altLang="en-US" sz="1600" dirty="0"/>
              <a:t>　</a:t>
            </a:r>
            <a:r>
              <a:rPr lang="ja-JP" altLang="en-US" sz="1600" dirty="0" smtClean="0"/>
              <a:t>　　　６疾患全てに強みを持つ病院は少ない</a:t>
            </a:r>
            <a:endParaRPr lang="en-US" altLang="ja-JP" sz="1600" dirty="0" smtClean="0"/>
          </a:p>
          <a:p>
            <a:pPr>
              <a:spcBef>
                <a:spcPct val="0"/>
              </a:spcBef>
            </a:pPr>
            <a:r>
              <a:rPr lang="ja-JP" altLang="en-US" sz="1600" b="1" dirty="0" smtClean="0"/>
              <a:t>　③医療機関や専門医に関する情報</a:t>
            </a:r>
            <a:endParaRPr lang="en-US" altLang="ja-JP" sz="1600" b="1" dirty="0" smtClean="0"/>
          </a:p>
          <a:p>
            <a:pPr>
              <a:spcBef>
                <a:spcPct val="0"/>
              </a:spcBef>
            </a:pPr>
            <a:r>
              <a:rPr lang="ja-JP" altLang="en-US" sz="1600" dirty="0"/>
              <a:t>　</a:t>
            </a:r>
            <a:r>
              <a:rPr lang="ja-JP" altLang="en-US" sz="1600" dirty="0" smtClean="0"/>
              <a:t>　◆患者側も自分のかかりつけ医が専門医かどうか理解していないケースが多い</a:t>
            </a:r>
            <a:r>
              <a:rPr lang="ja-JP" altLang="en-US" sz="1600" dirty="0"/>
              <a:t>　</a:t>
            </a:r>
            <a:endParaRPr lang="en-US" altLang="ja-JP" sz="1600" dirty="0" smtClean="0"/>
          </a:p>
          <a:p>
            <a:pPr>
              <a:spcBef>
                <a:spcPct val="0"/>
              </a:spcBef>
            </a:pPr>
            <a:r>
              <a:rPr lang="ja-JP" altLang="en-US" sz="1600" dirty="0"/>
              <a:t>　　　　　　　　　</a:t>
            </a:r>
            <a:r>
              <a:rPr lang="ja-JP" altLang="en-US" sz="1600" b="1" dirty="0"/>
              <a:t> </a:t>
            </a:r>
            <a:r>
              <a:rPr lang="ja-JP" altLang="en-US" sz="1600" b="1" dirty="0" smtClean="0"/>
              <a:t>　　　　　　　　　　　　　　　　　　　</a:t>
            </a:r>
            <a:r>
              <a:rPr lang="ja-JP" altLang="en-US" sz="1400" b="1" dirty="0" smtClean="0"/>
              <a:t>（</a:t>
            </a:r>
            <a:r>
              <a:rPr lang="ja-JP" altLang="en-US" sz="1400" b="1" dirty="0"/>
              <a:t>厚労科学研究「アレルギー疾患対策の均</a:t>
            </a:r>
            <a:r>
              <a:rPr lang="ja-JP" altLang="en-US" sz="1400" b="1" dirty="0" err="1"/>
              <a:t>てん化に</a:t>
            </a:r>
            <a:r>
              <a:rPr lang="ja-JP" altLang="en-US" sz="1400" b="1" dirty="0"/>
              <a:t>関する研究」） </a:t>
            </a:r>
            <a:r>
              <a:rPr lang="ja-JP" altLang="en-US" sz="1400" dirty="0"/>
              <a:t>　</a:t>
            </a:r>
            <a:r>
              <a:rPr lang="ja-JP" altLang="en-US" sz="1600" dirty="0"/>
              <a:t>　　　　　　　　　　　　　　　</a:t>
            </a:r>
            <a:endParaRPr lang="en-US" altLang="ja-JP" sz="1600" dirty="0"/>
          </a:p>
          <a:p>
            <a:pPr>
              <a:spcBef>
                <a:spcPct val="0"/>
              </a:spcBef>
            </a:pPr>
            <a:r>
              <a:rPr lang="ja-JP" altLang="en-US" sz="1600" dirty="0"/>
              <a:t>　</a:t>
            </a:r>
            <a:r>
              <a:rPr lang="ja-JP" altLang="en-US" sz="1600" dirty="0" smtClean="0"/>
              <a:t>　◆</a:t>
            </a:r>
            <a:r>
              <a:rPr lang="ja-JP" altLang="en-US" sz="1600" dirty="0"/>
              <a:t>地域の診療所等では診断が困難な場合や、標準的な治療では症状が安定しない場合は、</a:t>
            </a:r>
            <a:r>
              <a:rPr lang="ja-JP" altLang="en-US" sz="1600" dirty="0" smtClean="0"/>
              <a:t>専門性</a:t>
            </a:r>
            <a:endParaRPr lang="en-US" altLang="ja-JP" sz="1600" dirty="0" smtClean="0"/>
          </a:p>
          <a:p>
            <a:pPr>
              <a:spcBef>
                <a:spcPct val="0"/>
              </a:spcBef>
            </a:pPr>
            <a:r>
              <a:rPr lang="ja-JP" altLang="en-US" sz="1600" dirty="0"/>
              <a:t>　</a:t>
            </a:r>
            <a:r>
              <a:rPr lang="ja-JP" altLang="en-US" sz="1600" dirty="0" smtClean="0"/>
              <a:t>　　　の高い</a:t>
            </a:r>
            <a:r>
              <a:rPr lang="ja-JP" altLang="en-US" sz="1600" dirty="0"/>
              <a:t>医療機関を受診する必要があるが、症状にあった適切な医療や専門医の情報を入手する</a:t>
            </a:r>
            <a:r>
              <a:rPr lang="ja-JP" altLang="en-US" sz="1600" dirty="0" smtClean="0"/>
              <a:t>環</a:t>
            </a:r>
            <a:endParaRPr lang="en-US" altLang="ja-JP" sz="1600" dirty="0" smtClean="0"/>
          </a:p>
          <a:p>
            <a:pPr>
              <a:spcBef>
                <a:spcPct val="0"/>
              </a:spcBef>
            </a:pPr>
            <a:r>
              <a:rPr lang="ja-JP" altLang="en-US" sz="1600" dirty="0"/>
              <a:t>　</a:t>
            </a:r>
            <a:r>
              <a:rPr lang="ja-JP" altLang="en-US" sz="1600" dirty="0" smtClean="0"/>
              <a:t>　　　境の</a:t>
            </a:r>
            <a:r>
              <a:rPr lang="ja-JP" altLang="en-US" sz="1600" dirty="0"/>
              <a:t>整備が十分ではない。　</a:t>
            </a:r>
            <a:endParaRPr lang="en-US" altLang="ja-JP" sz="1600" b="1" u="sng" dirty="0">
              <a:solidFill>
                <a:srgbClr val="FF0000"/>
              </a:solidFill>
            </a:endParaRPr>
          </a:p>
        </p:txBody>
      </p:sp>
    </p:spTree>
    <p:extLst>
      <p:ext uri="{BB962C8B-B14F-4D97-AF65-F5344CB8AC3E}">
        <p14:creationId xmlns:p14="http://schemas.microsoft.com/office/powerpoint/2010/main" val="3451827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Line 2"/>
          <p:cNvSpPr>
            <a:spLocks noChangeShapeType="1"/>
          </p:cNvSpPr>
          <p:nvPr/>
        </p:nvSpPr>
        <p:spPr bwMode="auto">
          <a:xfrm>
            <a:off x="1403350" y="1773238"/>
            <a:ext cx="22320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ja-JP" altLang="en-US" smtClean="0">
              <a:solidFill>
                <a:srgbClr val="000000"/>
              </a:solidFill>
            </a:endParaRPr>
          </a:p>
        </p:txBody>
      </p:sp>
      <p:sp>
        <p:nvSpPr>
          <p:cNvPr id="3075" name="Line 3"/>
          <p:cNvSpPr>
            <a:spLocks noChangeShapeType="1"/>
          </p:cNvSpPr>
          <p:nvPr/>
        </p:nvSpPr>
        <p:spPr bwMode="auto">
          <a:xfrm>
            <a:off x="1403350" y="836613"/>
            <a:ext cx="0" cy="9366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ja-JP" altLang="en-US" smtClean="0">
              <a:solidFill>
                <a:srgbClr val="000000"/>
              </a:solidFill>
            </a:endParaRPr>
          </a:p>
        </p:txBody>
      </p:sp>
      <p:sp>
        <p:nvSpPr>
          <p:cNvPr id="3076" name="Line 4"/>
          <p:cNvSpPr>
            <a:spLocks noChangeShapeType="1"/>
          </p:cNvSpPr>
          <p:nvPr/>
        </p:nvSpPr>
        <p:spPr bwMode="auto">
          <a:xfrm>
            <a:off x="3182938" y="739775"/>
            <a:ext cx="0" cy="9366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ja-JP" altLang="en-US" smtClean="0">
              <a:solidFill>
                <a:srgbClr val="000000"/>
              </a:solidFill>
            </a:endParaRPr>
          </a:p>
        </p:txBody>
      </p:sp>
      <p:sp>
        <p:nvSpPr>
          <p:cNvPr id="3078" name="Text Box 19"/>
          <p:cNvSpPr txBox="1">
            <a:spLocks noChangeArrowheads="1"/>
          </p:cNvSpPr>
          <p:nvPr/>
        </p:nvSpPr>
        <p:spPr bwMode="auto">
          <a:xfrm>
            <a:off x="1580606" y="739775"/>
            <a:ext cx="5956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Arial" charset="0"/>
                <a:ea typeface="ＭＳ Ｐゴシック" charset="-128"/>
              </a:defRPr>
            </a:lvl1pPr>
            <a:lvl2pPr>
              <a:defRPr kumimoji="1" sz="2800">
                <a:solidFill>
                  <a:schemeClr val="tx1"/>
                </a:solidFill>
                <a:latin typeface="Arial" charset="0"/>
                <a:ea typeface="ＭＳ Ｐゴシック" charset="-128"/>
              </a:defRPr>
            </a:lvl2pPr>
            <a:lvl3pPr>
              <a:defRPr kumimoji="1" sz="2400">
                <a:solidFill>
                  <a:schemeClr val="tx1"/>
                </a:solidFill>
                <a:latin typeface="Arial" charset="0"/>
                <a:ea typeface="ＭＳ Ｐゴシック" charset="-128"/>
              </a:defRPr>
            </a:lvl3pPr>
            <a:lvl4pPr>
              <a:defRPr kumimoji="1" sz="2000">
                <a:solidFill>
                  <a:schemeClr val="tx1"/>
                </a:solidFill>
                <a:latin typeface="Arial" charset="0"/>
                <a:ea typeface="ＭＳ Ｐゴシック" charset="-128"/>
              </a:defRPr>
            </a:lvl4pPr>
            <a:lvl5pPr>
              <a:defRPr kumimoji="1" sz="2000">
                <a:solidFill>
                  <a:schemeClr val="tx1"/>
                </a:solidFill>
                <a:latin typeface="Arial" charset="0"/>
                <a:ea typeface="ＭＳ Ｐゴシック" charset="-128"/>
              </a:defRPr>
            </a:lvl5pPr>
            <a:lvl6pPr eaLnBrk="0" hangingPunct="0">
              <a:defRPr kumimoji="1" sz="2000">
                <a:solidFill>
                  <a:schemeClr val="tx1"/>
                </a:solidFill>
                <a:latin typeface="Arial" charset="0"/>
                <a:ea typeface="ＭＳ Ｐゴシック" charset="-128"/>
              </a:defRPr>
            </a:lvl6pPr>
            <a:lvl7pPr eaLnBrk="0" hangingPunct="0">
              <a:defRPr kumimoji="1" sz="2000">
                <a:solidFill>
                  <a:schemeClr val="tx1"/>
                </a:solidFill>
                <a:latin typeface="Arial" charset="0"/>
                <a:ea typeface="ＭＳ Ｐゴシック" charset="-128"/>
              </a:defRPr>
            </a:lvl7pPr>
            <a:lvl8pPr eaLnBrk="0" hangingPunct="0">
              <a:defRPr kumimoji="1" sz="2000">
                <a:solidFill>
                  <a:schemeClr val="tx1"/>
                </a:solidFill>
                <a:latin typeface="Arial" charset="0"/>
                <a:ea typeface="ＭＳ Ｐゴシック" charset="-128"/>
              </a:defRPr>
            </a:lvl8pPr>
            <a:lvl9pPr eaLnBrk="0" hangingPunct="0">
              <a:defRPr kumimoji="1" sz="2000">
                <a:solidFill>
                  <a:schemeClr val="tx1"/>
                </a:solidFill>
                <a:latin typeface="Arial" charset="0"/>
                <a:ea typeface="ＭＳ Ｐゴシック" charset="-128"/>
              </a:defRPr>
            </a:lvl9pPr>
          </a:lstStyle>
          <a:p>
            <a:pPr fontAlgn="base">
              <a:spcBef>
                <a:spcPct val="0"/>
              </a:spcBef>
              <a:spcAft>
                <a:spcPct val="0"/>
              </a:spcAft>
            </a:pPr>
            <a:r>
              <a:rPr lang="ja-JP" altLang="en-US" sz="1600" b="1" dirty="0" smtClean="0">
                <a:solidFill>
                  <a:srgbClr val="000000"/>
                </a:solidFill>
                <a:ea typeface="ＭＳ ゴシック" pitchFamily="49" charset="-128"/>
              </a:rPr>
              <a:t>内科</a:t>
            </a:r>
            <a:r>
              <a:rPr lang="en-US" altLang="ja-JP" sz="1600" b="1" dirty="0" smtClean="0">
                <a:solidFill>
                  <a:srgbClr val="000000"/>
                </a:solidFill>
                <a:ea typeface="ＭＳ ゴシック" pitchFamily="49" charset="-128"/>
              </a:rPr>
              <a:t>, </a:t>
            </a:r>
            <a:r>
              <a:rPr lang="ja-JP" altLang="en-US" sz="1600" b="1" dirty="0" smtClean="0">
                <a:solidFill>
                  <a:srgbClr val="000000"/>
                </a:solidFill>
                <a:ea typeface="ＭＳ ゴシック" pitchFamily="49" charset="-128"/>
              </a:rPr>
              <a:t>小児科</a:t>
            </a:r>
            <a:r>
              <a:rPr lang="en-US" altLang="ja-JP" sz="1600" b="1" dirty="0" smtClean="0">
                <a:solidFill>
                  <a:srgbClr val="000000"/>
                </a:solidFill>
                <a:ea typeface="ＭＳ ゴシック" pitchFamily="49" charset="-128"/>
              </a:rPr>
              <a:t>,  </a:t>
            </a:r>
            <a:r>
              <a:rPr lang="ja-JP" altLang="en-US" sz="1600" b="1" dirty="0" smtClean="0">
                <a:solidFill>
                  <a:srgbClr val="000000"/>
                </a:solidFill>
                <a:ea typeface="ＭＳ ゴシック" pitchFamily="49" charset="-128"/>
              </a:rPr>
              <a:t>耳鼻咽喉科</a:t>
            </a:r>
            <a:r>
              <a:rPr lang="en-US" altLang="ja-JP" sz="1600" b="1" dirty="0" smtClean="0">
                <a:solidFill>
                  <a:srgbClr val="000000"/>
                </a:solidFill>
              </a:rPr>
              <a:t>, </a:t>
            </a:r>
            <a:r>
              <a:rPr lang="en-US" altLang="ja-JP" sz="1600" dirty="0" smtClean="0">
                <a:solidFill>
                  <a:srgbClr val="000000"/>
                </a:solidFill>
              </a:rPr>
              <a:t> </a:t>
            </a:r>
            <a:r>
              <a:rPr lang="ja-JP" altLang="en-US" sz="1600" b="1" dirty="0" smtClean="0">
                <a:solidFill>
                  <a:srgbClr val="000000"/>
                </a:solidFill>
                <a:ea typeface="ＭＳ ゴシック" pitchFamily="49" charset="-128"/>
              </a:rPr>
              <a:t>皮膚科 </a:t>
            </a:r>
            <a:r>
              <a:rPr lang="en-US" altLang="ja-JP" sz="1600" b="1" dirty="0" smtClean="0">
                <a:solidFill>
                  <a:srgbClr val="000000"/>
                </a:solidFill>
              </a:rPr>
              <a:t>,</a:t>
            </a:r>
            <a:r>
              <a:rPr lang="ja-JP" altLang="en-US" sz="1600" b="1" dirty="0" smtClean="0">
                <a:solidFill>
                  <a:srgbClr val="000000"/>
                </a:solidFill>
                <a:ea typeface="ＭＳ ゴシック" pitchFamily="49" charset="-128"/>
              </a:rPr>
              <a:t>眼科</a:t>
            </a:r>
            <a:r>
              <a:rPr lang="en-US" altLang="ja-JP" sz="1600" b="1" dirty="0" smtClean="0">
                <a:solidFill>
                  <a:srgbClr val="000000"/>
                </a:solidFill>
                <a:ea typeface="ＭＳ ゴシック" pitchFamily="49" charset="-128"/>
              </a:rPr>
              <a:t>,</a:t>
            </a:r>
            <a:r>
              <a:rPr lang="ja-JP" altLang="en-US" sz="1600" b="1" dirty="0" smtClean="0">
                <a:solidFill>
                  <a:srgbClr val="000000"/>
                </a:solidFill>
                <a:ea typeface="ＭＳ ゴシック" pitchFamily="49" charset="-128"/>
              </a:rPr>
              <a:t>外科、産婦人科</a:t>
            </a:r>
            <a:endParaRPr lang="ja-JP" altLang="en-US" sz="1600" b="1" dirty="0" smtClean="0">
              <a:solidFill>
                <a:srgbClr val="000000"/>
              </a:solidFill>
            </a:endParaRPr>
          </a:p>
        </p:txBody>
      </p:sp>
      <p:sp>
        <p:nvSpPr>
          <p:cNvPr id="3079" name="Text Box 70"/>
          <p:cNvSpPr txBox="1">
            <a:spLocks noChangeArrowheads="1"/>
          </p:cNvSpPr>
          <p:nvPr/>
        </p:nvSpPr>
        <p:spPr bwMode="auto">
          <a:xfrm>
            <a:off x="2803525" y="11779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3200">
                <a:solidFill>
                  <a:schemeClr val="tx1"/>
                </a:solidFill>
                <a:latin typeface="Arial" charset="0"/>
                <a:ea typeface="ＭＳ Ｐゴシック" charset="-128"/>
              </a:defRPr>
            </a:lvl1pPr>
            <a:lvl2pPr>
              <a:defRPr kumimoji="1" sz="2800">
                <a:solidFill>
                  <a:schemeClr val="tx1"/>
                </a:solidFill>
                <a:latin typeface="Arial" charset="0"/>
                <a:ea typeface="ＭＳ Ｐゴシック" charset="-128"/>
              </a:defRPr>
            </a:lvl2pPr>
            <a:lvl3pPr>
              <a:defRPr kumimoji="1" sz="2400">
                <a:solidFill>
                  <a:schemeClr val="tx1"/>
                </a:solidFill>
                <a:latin typeface="Arial" charset="0"/>
                <a:ea typeface="ＭＳ Ｐゴシック" charset="-128"/>
              </a:defRPr>
            </a:lvl3pPr>
            <a:lvl4pPr>
              <a:defRPr kumimoji="1" sz="2000">
                <a:solidFill>
                  <a:schemeClr val="tx1"/>
                </a:solidFill>
                <a:latin typeface="Arial" charset="0"/>
                <a:ea typeface="ＭＳ Ｐゴシック" charset="-128"/>
              </a:defRPr>
            </a:lvl4pPr>
            <a:lvl5pPr>
              <a:defRPr kumimoji="1" sz="2000">
                <a:solidFill>
                  <a:schemeClr val="tx1"/>
                </a:solidFill>
                <a:latin typeface="Arial" charset="0"/>
                <a:ea typeface="ＭＳ Ｐゴシック" charset="-128"/>
              </a:defRPr>
            </a:lvl5pPr>
            <a:lvl6pPr eaLnBrk="0" hangingPunct="0">
              <a:defRPr kumimoji="1" sz="2000">
                <a:solidFill>
                  <a:schemeClr val="tx1"/>
                </a:solidFill>
                <a:latin typeface="Arial" charset="0"/>
                <a:ea typeface="ＭＳ Ｐゴシック" charset="-128"/>
              </a:defRPr>
            </a:lvl6pPr>
            <a:lvl7pPr eaLnBrk="0" hangingPunct="0">
              <a:defRPr kumimoji="1" sz="2000">
                <a:solidFill>
                  <a:schemeClr val="tx1"/>
                </a:solidFill>
                <a:latin typeface="Arial" charset="0"/>
                <a:ea typeface="ＭＳ Ｐゴシック" charset="-128"/>
              </a:defRPr>
            </a:lvl7pPr>
            <a:lvl8pPr eaLnBrk="0" hangingPunct="0">
              <a:defRPr kumimoji="1" sz="2000">
                <a:solidFill>
                  <a:schemeClr val="tx1"/>
                </a:solidFill>
                <a:latin typeface="Arial" charset="0"/>
                <a:ea typeface="ＭＳ Ｐゴシック" charset="-128"/>
              </a:defRPr>
            </a:lvl8pPr>
            <a:lvl9pPr eaLnBrk="0" hangingPunct="0">
              <a:defRPr kumimoji="1" sz="2000">
                <a:solidFill>
                  <a:schemeClr val="tx1"/>
                </a:solidFill>
                <a:latin typeface="Arial" charset="0"/>
                <a:ea typeface="ＭＳ Ｐゴシック" charset="-128"/>
              </a:defRPr>
            </a:lvl9pPr>
          </a:lstStyle>
          <a:p>
            <a:pPr fontAlgn="base">
              <a:spcBef>
                <a:spcPct val="0"/>
              </a:spcBef>
              <a:spcAft>
                <a:spcPct val="0"/>
              </a:spcAft>
            </a:pPr>
            <a:endParaRPr lang="ja-JP" altLang="ja-JP" sz="1800" smtClean="0">
              <a:solidFill>
                <a:srgbClr val="000000"/>
              </a:solidFill>
            </a:endParaRPr>
          </a:p>
        </p:txBody>
      </p:sp>
      <p:sp>
        <p:nvSpPr>
          <p:cNvPr id="3081" name="Text Box 221"/>
          <p:cNvSpPr txBox="1">
            <a:spLocks noChangeArrowheads="1"/>
          </p:cNvSpPr>
          <p:nvPr/>
        </p:nvSpPr>
        <p:spPr bwMode="auto">
          <a:xfrm>
            <a:off x="3635375" y="1053306"/>
            <a:ext cx="2376488"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Arial" charset="0"/>
                <a:ea typeface="ＭＳ Ｐゴシック" charset="-128"/>
              </a:defRPr>
            </a:lvl1pPr>
            <a:lvl2pPr>
              <a:defRPr kumimoji="1" sz="2800">
                <a:solidFill>
                  <a:schemeClr val="tx1"/>
                </a:solidFill>
                <a:latin typeface="Arial" charset="0"/>
                <a:ea typeface="ＭＳ Ｐゴシック" charset="-128"/>
              </a:defRPr>
            </a:lvl2pPr>
            <a:lvl3pPr>
              <a:defRPr kumimoji="1" sz="2400">
                <a:solidFill>
                  <a:schemeClr val="tx1"/>
                </a:solidFill>
                <a:latin typeface="Arial" charset="0"/>
                <a:ea typeface="ＭＳ Ｐゴシック" charset="-128"/>
              </a:defRPr>
            </a:lvl3pPr>
            <a:lvl4pPr>
              <a:defRPr kumimoji="1" sz="2000">
                <a:solidFill>
                  <a:schemeClr val="tx1"/>
                </a:solidFill>
                <a:latin typeface="Arial" charset="0"/>
                <a:ea typeface="ＭＳ Ｐゴシック" charset="-128"/>
              </a:defRPr>
            </a:lvl4pPr>
            <a:lvl5pPr>
              <a:defRPr kumimoji="1" sz="2000">
                <a:solidFill>
                  <a:schemeClr val="tx1"/>
                </a:solidFill>
                <a:latin typeface="Arial" charset="0"/>
                <a:ea typeface="ＭＳ Ｐゴシック" charset="-128"/>
              </a:defRPr>
            </a:lvl5pPr>
            <a:lvl6pPr eaLnBrk="0" hangingPunct="0">
              <a:defRPr kumimoji="1" sz="2000">
                <a:solidFill>
                  <a:schemeClr val="tx1"/>
                </a:solidFill>
                <a:latin typeface="Arial" charset="0"/>
                <a:ea typeface="ＭＳ Ｐゴシック" charset="-128"/>
              </a:defRPr>
            </a:lvl6pPr>
            <a:lvl7pPr eaLnBrk="0" hangingPunct="0">
              <a:defRPr kumimoji="1" sz="2000">
                <a:solidFill>
                  <a:schemeClr val="tx1"/>
                </a:solidFill>
                <a:latin typeface="Arial" charset="0"/>
                <a:ea typeface="ＭＳ Ｐゴシック" charset="-128"/>
              </a:defRPr>
            </a:lvl7pPr>
            <a:lvl8pPr eaLnBrk="0" hangingPunct="0">
              <a:defRPr kumimoji="1" sz="2000">
                <a:solidFill>
                  <a:schemeClr val="tx1"/>
                </a:solidFill>
                <a:latin typeface="Arial" charset="0"/>
                <a:ea typeface="ＭＳ Ｐゴシック" charset="-128"/>
              </a:defRPr>
            </a:lvl8pPr>
            <a:lvl9pPr eaLnBrk="0" hangingPunct="0">
              <a:defRPr kumimoji="1" sz="2000">
                <a:solidFill>
                  <a:schemeClr val="tx1"/>
                </a:solidFill>
                <a:latin typeface="Arial" charset="0"/>
                <a:ea typeface="ＭＳ Ｐゴシック" charset="-128"/>
              </a:defRPr>
            </a:lvl9pPr>
          </a:lstStyle>
          <a:p>
            <a:pPr algn="ctr" fontAlgn="base">
              <a:spcBef>
                <a:spcPct val="0"/>
              </a:spcBef>
              <a:spcAft>
                <a:spcPct val="0"/>
              </a:spcAft>
            </a:pPr>
            <a:r>
              <a:rPr lang="ja-JP" altLang="en-US" sz="1800" b="1" dirty="0" smtClean="0">
                <a:solidFill>
                  <a:srgbClr val="CC0000"/>
                </a:solidFill>
              </a:rPr>
              <a:t>総数：　２６１名</a:t>
            </a:r>
            <a:endParaRPr lang="en-US" altLang="ja-JP" sz="1800" b="1" dirty="0" smtClean="0">
              <a:solidFill>
                <a:srgbClr val="CC0000"/>
              </a:solidFill>
            </a:endParaRPr>
          </a:p>
          <a:p>
            <a:pPr algn="ctr" fontAlgn="base">
              <a:spcBef>
                <a:spcPct val="0"/>
              </a:spcBef>
              <a:spcAft>
                <a:spcPct val="0"/>
              </a:spcAft>
            </a:pPr>
            <a:endParaRPr lang="ja-JP" altLang="en-US" sz="1600" b="1" dirty="0" smtClean="0">
              <a:solidFill>
                <a:srgbClr val="CC0000"/>
              </a:solidFill>
            </a:endParaRPr>
          </a:p>
        </p:txBody>
      </p:sp>
      <p:sp>
        <p:nvSpPr>
          <p:cNvPr id="3083" name="テキスト ボックス 221"/>
          <p:cNvSpPr txBox="1">
            <a:spLocks noChangeArrowheads="1"/>
          </p:cNvSpPr>
          <p:nvPr/>
        </p:nvSpPr>
        <p:spPr bwMode="auto">
          <a:xfrm>
            <a:off x="5703888" y="6454775"/>
            <a:ext cx="293381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3200">
                <a:solidFill>
                  <a:schemeClr val="tx1"/>
                </a:solidFill>
                <a:latin typeface="Arial" charset="0"/>
                <a:ea typeface="ＭＳ Ｐゴシック" charset="-128"/>
              </a:defRPr>
            </a:lvl1pPr>
            <a:lvl2pPr>
              <a:defRPr kumimoji="1" sz="2800">
                <a:solidFill>
                  <a:schemeClr val="tx1"/>
                </a:solidFill>
                <a:latin typeface="Arial" charset="0"/>
                <a:ea typeface="ＭＳ Ｐゴシック" charset="-128"/>
              </a:defRPr>
            </a:lvl2pPr>
            <a:lvl3pPr>
              <a:defRPr kumimoji="1" sz="2400">
                <a:solidFill>
                  <a:schemeClr val="tx1"/>
                </a:solidFill>
                <a:latin typeface="Arial" charset="0"/>
                <a:ea typeface="ＭＳ Ｐゴシック" charset="-128"/>
              </a:defRPr>
            </a:lvl3pPr>
            <a:lvl4pPr>
              <a:defRPr kumimoji="1" sz="2000">
                <a:solidFill>
                  <a:schemeClr val="tx1"/>
                </a:solidFill>
                <a:latin typeface="Arial" charset="0"/>
                <a:ea typeface="ＭＳ Ｐゴシック" charset="-128"/>
              </a:defRPr>
            </a:lvl4pPr>
            <a:lvl5pPr>
              <a:defRPr kumimoji="1" sz="2000">
                <a:solidFill>
                  <a:schemeClr val="tx1"/>
                </a:solidFill>
                <a:latin typeface="Arial" charset="0"/>
                <a:ea typeface="ＭＳ Ｐゴシック" charset="-128"/>
              </a:defRPr>
            </a:lvl5pPr>
            <a:lvl6pPr eaLnBrk="0" hangingPunct="0">
              <a:defRPr kumimoji="1" sz="2000">
                <a:solidFill>
                  <a:schemeClr val="tx1"/>
                </a:solidFill>
                <a:latin typeface="Arial" charset="0"/>
                <a:ea typeface="ＭＳ Ｐゴシック" charset="-128"/>
              </a:defRPr>
            </a:lvl6pPr>
            <a:lvl7pPr eaLnBrk="0" hangingPunct="0">
              <a:defRPr kumimoji="1" sz="2000">
                <a:solidFill>
                  <a:schemeClr val="tx1"/>
                </a:solidFill>
                <a:latin typeface="Arial" charset="0"/>
                <a:ea typeface="ＭＳ Ｐゴシック" charset="-128"/>
              </a:defRPr>
            </a:lvl7pPr>
            <a:lvl8pPr eaLnBrk="0" hangingPunct="0">
              <a:defRPr kumimoji="1" sz="2000">
                <a:solidFill>
                  <a:schemeClr val="tx1"/>
                </a:solidFill>
                <a:latin typeface="Arial" charset="0"/>
                <a:ea typeface="ＭＳ Ｐゴシック" charset="-128"/>
              </a:defRPr>
            </a:lvl8pPr>
            <a:lvl9pPr eaLnBrk="0" hangingPunct="0">
              <a:defRPr kumimoji="1" sz="2000">
                <a:solidFill>
                  <a:schemeClr val="tx1"/>
                </a:solidFill>
                <a:latin typeface="Arial" charset="0"/>
                <a:ea typeface="ＭＳ Ｐゴシック" charset="-128"/>
              </a:defRPr>
            </a:lvl9pPr>
          </a:lstStyle>
          <a:p>
            <a:pPr fontAlgn="base">
              <a:spcBef>
                <a:spcPct val="0"/>
              </a:spcBef>
              <a:spcAft>
                <a:spcPct val="0"/>
              </a:spcAft>
            </a:pPr>
            <a:r>
              <a:rPr lang="ja-JP" altLang="en-US" sz="1100" dirty="0" smtClean="0">
                <a:solidFill>
                  <a:srgbClr val="000000"/>
                </a:solidFill>
              </a:rPr>
              <a:t>（日本アレルギー学会　</a:t>
            </a:r>
            <a:r>
              <a:rPr lang="en-US" altLang="ja-JP" sz="1100" dirty="0" smtClean="0">
                <a:solidFill>
                  <a:srgbClr val="000000"/>
                </a:solidFill>
              </a:rPr>
              <a:t>2017</a:t>
            </a:r>
            <a:r>
              <a:rPr lang="ja-JP" altLang="en-US" sz="1100" dirty="0" smtClean="0">
                <a:solidFill>
                  <a:srgbClr val="000000"/>
                </a:solidFill>
              </a:rPr>
              <a:t>年</a:t>
            </a:r>
            <a:r>
              <a:rPr lang="en-US" altLang="ja-JP" sz="1100" dirty="0">
                <a:solidFill>
                  <a:srgbClr val="000000"/>
                </a:solidFill>
              </a:rPr>
              <a:t>6</a:t>
            </a:r>
            <a:r>
              <a:rPr lang="ja-JP" altLang="en-US" sz="1100" dirty="0" smtClean="0">
                <a:solidFill>
                  <a:srgbClr val="000000"/>
                </a:solidFill>
              </a:rPr>
              <a:t>月１９日現在）</a:t>
            </a:r>
          </a:p>
        </p:txBody>
      </p:sp>
      <p:sp>
        <p:nvSpPr>
          <p:cNvPr id="74" name="正方形/長方形 73"/>
          <p:cNvSpPr/>
          <p:nvPr/>
        </p:nvSpPr>
        <p:spPr>
          <a:xfrm>
            <a:off x="0" y="-1"/>
            <a:ext cx="9144000" cy="64008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日本アレルギー学会専門医の配置状況（大阪府医療圏別）</a:t>
            </a:r>
            <a:endParaRPr kumimoji="1"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5" name="グラフ 74"/>
          <p:cNvGraphicFramePr>
            <a:graphicFrameLocks/>
          </p:cNvGraphicFramePr>
          <p:nvPr>
            <p:extLst>
              <p:ext uri="{D42A27DB-BD31-4B8C-83A1-F6EECF244321}">
                <p14:modId xmlns:p14="http://schemas.microsoft.com/office/powerpoint/2010/main" val="4263356041"/>
              </p:ext>
            </p:extLst>
          </p:nvPr>
        </p:nvGraphicFramePr>
        <p:xfrm>
          <a:off x="404949" y="1544638"/>
          <a:ext cx="8232755" cy="47647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6154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0" y="0"/>
            <a:ext cx="9143999" cy="56170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1600" b="1" dirty="0" smtClean="0">
                <a:solidFill>
                  <a:srgbClr val="000000"/>
                </a:solidFill>
                <a:latin typeface="ＭＳ Ｐゴシック" charset="-128"/>
              </a:rPr>
              <a:t>　</a:t>
            </a:r>
            <a:r>
              <a:rPr lang="ja-JP" altLang="en-US" sz="2800" b="1" dirty="0" smtClean="0">
                <a:solidFill>
                  <a:srgbClr val="FF0000"/>
                </a:solidFill>
                <a:latin typeface="ＭＳ Ｐゴシック" charset="-128"/>
              </a:rPr>
              <a:t>アレルギー疾患医療提供体制の目的と各機関の役割　</a:t>
            </a:r>
            <a:r>
              <a:rPr lang="ja-JP" altLang="en-US" sz="2400" b="1" dirty="0" smtClean="0">
                <a:solidFill>
                  <a:prstClr val="black"/>
                </a:solidFill>
                <a:latin typeface="ＭＳ Ｐゴシック" charset="-128"/>
              </a:rPr>
              <a:t>　</a:t>
            </a:r>
            <a:r>
              <a:rPr lang="ja-JP" altLang="en-US" sz="2800" b="1" dirty="0" smtClean="0">
                <a:solidFill>
                  <a:prstClr val="black"/>
                </a:solidFill>
                <a:latin typeface="ＭＳ Ｐゴシック" charset="-128"/>
              </a:rPr>
              <a:t>　　　　　　　　　</a:t>
            </a:r>
          </a:p>
        </p:txBody>
      </p:sp>
      <p:sp>
        <p:nvSpPr>
          <p:cNvPr id="3" name="正方形/長方形 2"/>
          <p:cNvSpPr/>
          <p:nvPr/>
        </p:nvSpPr>
        <p:spPr>
          <a:xfrm>
            <a:off x="68239" y="888191"/>
            <a:ext cx="8952932" cy="1323439"/>
          </a:xfrm>
          <a:prstGeom prst="rect">
            <a:avLst/>
          </a:prstGeom>
          <a:ln w="25400">
            <a:solidFill>
              <a:schemeClr val="tx1"/>
            </a:solidFill>
            <a:prstDash val="sysDot"/>
          </a:ln>
        </p:spPr>
        <p:txBody>
          <a:bodyPr wrap="square">
            <a:spAutoFit/>
          </a:bodyPr>
          <a:lstStyle/>
          <a:p>
            <a:pPr>
              <a:defRPr/>
            </a:pPr>
            <a:r>
              <a:rPr lang="ja-JP" altLang="en-US" sz="1600" dirty="0" smtClean="0">
                <a:solidFill>
                  <a:prstClr val="black"/>
                </a:solidFill>
                <a:latin typeface="HGPｺﾞｼｯｸM" panose="020B0600000000000000" pitchFamily="50" charset="-128"/>
                <a:ea typeface="HGPｺﾞｼｯｸM" panose="020B0600000000000000" pitchFamily="50" charset="-128"/>
              </a:rPr>
              <a:t>◆アレルギー疾患対策基本法</a:t>
            </a:r>
            <a:endParaRPr lang="en-US" altLang="ja-JP" sz="1600" dirty="0" smtClean="0">
              <a:solidFill>
                <a:prstClr val="black"/>
              </a:solidFill>
              <a:latin typeface="HGPｺﾞｼｯｸM" panose="020B0600000000000000" pitchFamily="50" charset="-128"/>
              <a:ea typeface="HGPｺﾞｼｯｸM" panose="020B0600000000000000" pitchFamily="50" charset="-128"/>
            </a:endParaRPr>
          </a:p>
          <a:p>
            <a:pPr>
              <a:defRPr/>
            </a:pPr>
            <a:r>
              <a:rPr lang="ja-JP" altLang="en-US" sz="1600" dirty="0" smtClean="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第１６条、第１７条（アレルギー疾患医療の均てん化の促進等）</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a:defRPr/>
            </a:pPr>
            <a:r>
              <a:rPr lang="ja-JP" altLang="en-US" sz="1600" dirty="0" smtClean="0">
                <a:solidFill>
                  <a:prstClr val="black"/>
                </a:solidFill>
                <a:latin typeface="HGPｺﾞｼｯｸM" panose="020B0600000000000000" pitchFamily="50" charset="-128"/>
                <a:ea typeface="HGPｺﾞｼｯｸM" panose="020B0600000000000000" pitchFamily="50" charset="-128"/>
              </a:rPr>
              <a:t>◆アレルギー疾患の推進に関する基本的な指針</a:t>
            </a:r>
            <a:endParaRPr lang="en-US" altLang="ja-JP" sz="1600" dirty="0" smtClean="0">
              <a:solidFill>
                <a:prstClr val="black"/>
              </a:solidFill>
              <a:latin typeface="HGPｺﾞｼｯｸM" panose="020B0600000000000000" pitchFamily="50" charset="-128"/>
              <a:ea typeface="HGPｺﾞｼｯｸM" panose="020B0600000000000000" pitchFamily="50" charset="-128"/>
            </a:endParaRPr>
          </a:p>
          <a:p>
            <a:pPr>
              <a:defRPr/>
            </a:pPr>
            <a:r>
              <a:rPr lang="ja-JP" altLang="en-US" sz="1600" dirty="0">
                <a:solidFill>
                  <a:prstClr val="black"/>
                </a:solidFill>
                <a:latin typeface="HGPｺﾞｼｯｸM" panose="020B0600000000000000" pitchFamily="50" charset="-128"/>
                <a:ea typeface="HGPｺﾞｼｯｸM" panose="020B0600000000000000" pitchFamily="50" charset="-128"/>
              </a:rPr>
              <a:t>　</a:t>
            </a:r>
            <a:r>
              <a:rPr lang="ja-JP" altLang="en-US" sz="1600" dirty="0" smtClean="0">
                <a:solidFill>
                  <a:prstClr val="black"/>
                </a:solidFill>
                <a:latin typeface="HGPｺﾞｼｯｸM" panose="020B0600000000000000" pitchFamily="50" charset="-128"/>
                <a:ea typeface="HGPｺﾞｼｯｸM" panose="020B0600000000000000" pitchFamily="50" charset="-128"/>
              </a:rPr>
              <a:t>　</a:t>
            </a:r>
            <a:r>
              <a:rPr lang="ja-JP" altLang="en-US" sz="1400" dirty="0" smtClean="0">
                <a:solidFill>
                  <a:prstClr val="black"/>
                </a:solidFill>
                <a:latin typeface="HGPｺﾞｼｯｸM" panose="020B0600000000000000" pitchFamily="50" charset="-128"/>
                <a:ea typeface="HGPｺﾞｼｯｸM" panose="020B0600000000000000" pitchFamily="50" charset="-128"/>
              </a:rPr>
              <a:t>第３　「アレルギー疾患医療を提供する体制の確保の関する事項」</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a:p>
            <a:pPr>
              <a:defRPr/>
            </a:pPr>
            <a:r>
              <a:rPr lang="ja-JP" altLang="en-US" sz="1600" dirty="0" smtClean="0">
                <a:solidFill>
                  <a:prstClr val="black"/>
                </a:solidFill>
                <a:latin typeface="HGPｺﾞｼｯｸM" panose="020B0600000000000000" pitchFamily="50" charset="-128"/>
                <a:ea typeface="HGPｺﾞｼｯｸM" panose="020B0600000000000000" pitchFamily="50" charset="-128"/>
              </a:rPr>
              <a:t>◆「</a:t>
            </a:r>
            <a:r>
              <a:rPr lang="ja-JP" altLang="en-US" sz="1600" dirty="0">
                <a:solidFill>
                  <a:prstClr val="black"/>
                </a:solidFill>
                <a:latin typeface="HGPｺﾞｼｯｸM" panose="020B0600000000000000" pitchFamily="50" charset="-128"/>
                <a:ea typeface="HGPｺﾞｼｯｸM" panose="020B0600000000000000" pitchFamily="50" charset="-128"/>
              </a:rPr>
              <a:t>都道府県におけるアレルギー疾患の医療提供体制の整備について</a:t>
            </a:r>
            <a:r>
              <a:rPr lang="ja-JP" altLang="en-US" sz="1600" dirty="0" smtClean="0">
                <a:solidFill>
                  <a:prstClr val="black"/>
                </a:solidFill>
                <a:latin typeface="HGPｺﾞｼｯｸM" panose="020B0600000000000000" pitchFamily="50" charset="-128"/>
                <a:ea typeface="HGPｺﾞｼｯｸM" panose="020B0600000000000000" pitchFamily="50" charset="-128"/>
              </a:rPr>
              <a:t>」</a:t>
            </a:r>
            <a:r>
              <a:rPr lang="ja-JP" altLang="en-US" sz="1600" b="1" dirty="0" smtClean="0">
                <a:solidFill>
                  <a:prstClr val="black"/>
                </a:solidFill>
                <a:latin typeface="HGPｺﾞｼｯｸM" panose="020B0600000000000000" pitchFamily="50" charset="-128"/>
                <a:ea typeface="HGPｺﾞｼｯｸM" panose="020B0600000000000000" pitchFamily="50" charset="-128"/>
              </a:rPr>
              <a:t>　</a:t>
            </a:r>
            <a:r>
              <a:rPr lang="zh-TW" altLang="en-US" sz="1200" b="1" dirty="0" smtClean="0">
                <a:solidFill>
                  <a:prstClr val="black"/>
                </a:solidFill>
                <a:latin typeface="HGPｺﾞｼｯｸM" panose="020B0600000000000000" pitchFamily="50" charset="-128"/>
                <a:ea typeface="HGPｺﾞｼｯｸM" panose="020B0600000000000000" pitchFamily="50" charset="-128"/>
              </a:rPr>
              <a:t>（</a:t>
            </a:r>
            <a:r>
              <a:rPr lang="ja-JP" altLang="en-US" sz="1200" b="1" dirty="0" smtClean="0">
                <a:solidFill>
                  <a:prstClr val="black"/>
                </a:solidFill>
                <a:latin typeface="HGPｺﾞｼｯｸM" panose="020B0600000000000000" pitchFamily="50" charset="-128"/>
                <a:ea typeface="HGPｺﾞｼｯｸM" panose="020B0600000000000000" pitchFamily="50" charset="-128"/>
              </a:rPr>
              <a:t>Ｈ</a:t>
            </a:r>
            <a:r>
              <a:rPr lang="en-US" altLang="zh-TW" sz="1200" b="1" dirty="0" smtClean="0">
                <a:solidFill>
                  <a:prstClr val="black"/>
                </a:solidFill>
                <a:latin typeface="HGPｺﾞｼｯｸM" panose="020B0600000000000000" pitchFamily="50" charset="-128"/>
                <a:ea typeface="HGPｺﾞｼｯｸM" panose="020B0600000000000000" pitchFamily="50" charset="-128"/>
              </a:rPr>
              <a:t>29</a:t>
            </a:r>
            <a:r>
              <a:rPr lang="en-US" altLang="ja-JP" sz="1200" b="1" dirty="0" smtClean="0">
                <a:solidFill>
                  <a:prstClr val="black"/>
                </a:solidFill>
                <a:latin typeface="HGPｺﾞｼｯｸM" panose="020B0600000000000000" pitchFamily="50" charset="-128"/>
                <a:ea typeface="HGPｺﾞｼｯｸM" panose="020B0600000000000000" pitchFamily="50" charset="-128"/>
              </a:rPr>
              <a:t>.</a:t>
            </a:r>
            <a:r>
              <a:rPr lang="en-US" altLang="zh-TW" sz="1200" b="1" dirty="0" smtClean="0">
                <a:solidFill>
                  <a:prstClr val="black"/>
                </a:solidFill>
                <a:latin typeface="HGPｺﾞｼｯｸM" panose="020B0600000000000000" pitchFamily="50" charset="-128"/>
                <a:ea typeface="HGPｺﾞｼｯｸM" panose="020B0600000000000000" pitchFamily="50" charset="-128"/>
              </a:rPr>
              <a:t>7</a:t>
            </a:r>
            <a:r>
              <a:rPr lang="en-US" altLang="ja-JP" sz="1200" b="1" dirty="0" smtClean="0">
                <a:solidFill>
                  <a:prstClr val="black"/>
                </a:solidFill>
                <a:latin typeface="HGPｺﾞｼｯｸM" panose="020B0600000000000000" pitchFamily="50" charset="-128"/>
                <a:ea typeface="HGPｺﾞｼｯｸM" panose="020B0600000000000000" pitchFamily="50" charset="-128"/>
              </a:rPr>
              <a:t>.</a:t>
            </a:r>
            <a:r>
              <a:rPr lang="en-US" altLang="zh-TW" sz="1200" b="1" dirty="0" smtClean="0">
                <a:solidFill>
                  <a:prstClr val="black"/>
                </a:solidFill>
                <a:latin typeface="HGPｺﾞｼｯｸM" panose="020B0600000000000000" pitchFamily="50" charset="-128"/>
                <a:ea typeface="HGPｺﾞｼｯｸM" panose="020B0600000000000000" pitchFamily="50" charset="-128"/>
              </a:rPr>
              <a:t>28</a:t>
            </a:r>
            <a:r>
              <a:rPr lang="ja-JP" altLang="en-US" sz="1200" b="1" dirty="0" smtClean="0">
                <a:solidFill>
                  <a:prstClr val="black"/>
                </a:solidFill>
                <a:latin typeface="HGPｺﾞｼｯｸM" panose="020B0600000000000000" pitchFamily="50" charset="-128"/>
                <a:ea typeface="HGPｺﾞｼｯｸM" panose="020B0600000000000000" pitchFamily="50" charset="-128"/>
              </a:rPr>
              <a:t>　</a:t>
            </a:r>
            <a:r>
              <a:rPr lang="zh-TW" altLang="en-US" sz="1200" b="1" dirty="0" smtClean="0">
                <a:solidFill>
                  <a:prstClr val="black"/>
                </a:solidFill>
                <a:latin typeface="HGPｺﾞｼｯｸM" panose="020B0600000000000000" pitchFamily="50" charset="-128"/>
                <a:ea typeface="HGPｺﾞｼｯｸM" panose="020B0600000000000000" pitchFamily="50" charset="-128"/>
              </a:rPr>
              <a:t>厚労省</a:t>
            </a:r>
            <a:r>
              <a:rPr lang="zh-TW" altLang="en-US" sz="1200" b="1" dirty="0">
                <a:solidFill>
                  <a:prstClr val="black"/>
                </a:solidFill>
                <a:latin typeface="HGPｺﾞｼｯｸM" panose="020B0600000000000000" pitchFamily="50" charset="-128"/>
                <a:ea typeface="HGPｺﾞｼｯｸM" panose="020B0600000000000000" pitchFamily="50" charset="-128"/>
              </a:rPr>
              <a:t>健康局長通知</a:t>
            </a:r>
            <a:r>
              <a:rPr lang="zh-TW" altLang="en-US" sz="1200" b="1" dirty="0" smtClean="0">
                <a:solidFill>
                  <a:prstClr val="black"/>
                </a:solidFill>
                <a:latin typeface="HGPｺﾞｼｯｸM" panose="020B0600000000000000" pitchFamily="50" charset="-128"/>
                <a:ea typeface="HGPｺﾞｼｯｸM" panose="020B0600000000000000" pitchFamily="50" charset="-128"/>
              </a:rPr>
              <a:t>）</a:t>
            </a:r>
            <a:r>
              <a:rPr lang="ja-JP" altLang="en-US" sz="1200" b="1" dirty="0" smtClean="0">
                <a:solidFill>
                  <a:prstClr val="black"/>
                </a:solidFill>
                <a:latin typeface="HGPｺﾞｼｯｸM" panose="020B0600000000000000" pitchFamily="50" charset="-128"/>
                <a:ea typeface="HGPｺﾞｼｯｸM" panose="020B0600000000000000" pitchFamily="50" charset="-128"/>
              </a:rPr>
              <a:t>　</a:t>
            </a:r>
            <a:endParaRPr lang="en-US" altLang="ja-JP" sz="1200" b="1" dirty="0">
              <a:solidFill>
                <a:srgbClr val="FF0000"/>
              </a:solidFill>
              <a:latin typeface="HGPｺﾞｼｯｸM" panose="020B0600000000000000" pitchFamily="50" charset="-128"/>
              <a:ea typeface="HGPｺﾞｼｯｸM" panose="020B0600000000000000" pitchFamily="50" charset="-128"/>
            </a:endParaRPr>
          </a:p>
        </p:txBody>
      </p:sp>
      <p:sp>
        <p:nvSpPr>
          <p:cNvPr id="8" name="正方形/長方形 7"/>
          <p:cNvSpPr/>
          <p:nvPr/>
        </p:nvSpPr>
        <p:spPr>
          <a:xfrm>
            <a:off x="18944" y="617977"/>
            <a:ext cx="1411016" cy="27021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smtClean="0">
                <a:solidFill>
                  <a:prstClr val="black"/>
                </a:solidFill>
              </a:rPr>
              <a:t>根拠法令等</a:t>
            </a:r>
            <a:endParaRPr lang="ja-JP" altLang="en-US" sz="1600" b="1" dirty="0">
              <a:solidFill>
                <a:prstClr val="black"/>
              </a:solidFill>
            </a:endParaRPr>
          </a:p>
        </p:txBody>
      </p:sp>
      <p:sp>
        <p:nvSpPr>
          <p:cNvPr id="7" name="正方形/長方形 6"/>
          <p:cNvSpPr/>
          <p:nvPr/>
        </p:nvSpPr>
        <p:spPr>
          <a:xfrm>
            <a:off x="18944" y="2289815"/>
            <a:ext cx="1411016" cy="27021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smtClean="0">
                <a:solidFill>
                  <a:prstClr val="black"/>
                </a:solidFill>
              </a:rPr>
              <a:t>目　的</a:t>
            </a:r>
            <a:endParaRPr lang="ja-JP" altLang="en-US" sz="1600" b="1" dirty="0">
              <a:solidFill>
                <a:prstClr val="black"/>
              </a:solidFill>
            </a:endParaRPr>
          </a:p>
        </p:txBody>
      </p:sp>
      <p:sp>
        <p:nvSpPr>
          <p:cNvPr id="10" name="正方形/長方形 9"/>
          <p:cNvSpPr/>
          <p:nvPr/>
        </p:nvSpPr>
        <p:spPr>
          <a:xfrm>
            <a:off x="95533" y="2578033"/>
            <a:ext cx="8952931" cy="584775"/>
          </a:xfrm>
          <a:prstGeom prst="rect">
            <a:avLst/>
          </a:prstGeom>
          <a:ln w="25400">
            <a:solidFill>
              <a:schemeClr val="tx1"/>
            </a:solidFill>
            <a:prstDash val="sysDot"/>
          </a:ln>
        </p:spPr>
        <p:txBody>
          <a:bodyPr wrap="square">
            <a:spAutoFit/>
          </a:bodyPr>
          <a:lstStyle/>
          <a:p>
            <a:pPr>
              <a:defRPr/>
            </a:pPr>
            <a:r>
              <a:rPr lang="ja-JP" altLang="en-US" sz="1600" dirty="0" smtClean="0">
                <a:latin typeface="HGPｺﾞｼｯｸM" panose="020B0600000000000000" pitchFamily="50" charset="-128"/>
                <a:ea typeface="HGPｺﾞｼｯｸM" panose="020B0600000000000000" pitchFamily="50" charset="-128"/>
              </a:rPr>
              <a:t>患者がその居住する地域に関わらず等しくその状態に応じて最新の科学的な知見に基づく適切な治療や管理を受けることができる環境整備を行うことで府域全体のアレルギー疾患医療の質の向上を図る</a:t>
            </a:r>
            <a:endParaRPr lang="en-US" altLang="ja-JP" sz="1200" b="1" dirty="0">
              <a:solidFill>
                <a:srgbClr val="FF0000"/>
              </a:solidFill>
              <a:latin typeface="HGPｺﾞｼｯｸM" panose="020B0600000000000000" pitchFamily="50" charset="-128"/>
              <a:ea typeface="HGPｺﾞｼｯｸM" panose="020B0600000000000000" pitchFamily="50" charset="-128"/>
            </a:endParaRPr>
          </a:p>
        </p:txBody>
      </p:sp>
      <p:sp>
        <p:nvSpPr>
          <p:cNvPr id="11" name="正方形/長方形 10"/>
          <p:cNvSpPr/>
          <p:nvPr/>
        </p:nvSpPr>
        <p:spPr>
          <a:xfrm>
            <a:off x="95533" y="3344033"/>
            <a:ext cx="8952932" cy="3293209"/>
          </a:xfrm>
          <a:prstGeom prst="rect">
            <a:avLst/>
          </a:prstGeom>
          <a:ln w="25400">
            <a:solidFill>
              <a:schemeClr val="tx1"/>
            </a:solidFill>
            <a:prstDash val="sysDot"/>
          </a:ln>
        </p:spPr>
        <p:txBody>
          <a:bodyPr wrap="square">
            <a:spAutoFit/>
          </a:bodyPr>
          <a:lstStyle/>
          <a:p>
            <a:pPr>
              <a:defRPr/>
            </a:pPr>
            <a:r>
              <a:rPr lang="ja-JP" altLang="en-US" sz="1600" b="1" dirty="0" smtClean="0">
                <a:latin typeface="HGPｺﾞｼｯｸM" panose="020B0600000000000000" pitchFamily="50" charset="-128"/>
                <a:ea typeface="HGPｺﾞｼｯｸM" panose="020B0600000000000000" pitchFamily="50" charset="-128"/>
              </a:rPr>
              <a:t>　</a:t>
            </a:r>
            <a:endParaRPr lang="en-US" altLang="ja-JP" sz="1600" b="1" dirty="0" smtClean="0">
              <a:latin typeface="HGPｺﾞｼｯｸM" panose="020B0600000000000000" pitchFamily="50" charset="-128"/>
              <a:ea typeface="HGPｺﾞｼｯｸM" panose="020B0600000000000000" pitchFamily="50" charset="-128"/>
            </a:endParaRPr>
          </a:p>
          <a:p>
            <a:pPr>
              <a:defRPr/>
            </a:pP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smtClean="0">
                <a:latin typeface="HGPｺﾞｼｯｸM" panose="020B0600000000000000" pitchFamily="50" charset="-128"/>
                <a:ea typeface="HGPｺﾞｼｯｸM" panose="020B0600000000000000" pitchFamily="50" charset="-128"/>
              </a:rPr>
              <a:t>都道府県</a:t>
            </a:r>
            <a:r>
              <a:rPr lang="en-US" altLang="ja-JP" sz="1600" b="1" dirty="0" smtClean="0">
                <a:latin typeface="HGPｺﾞｼｯｸM" panose="020B0600000000000000" pitchFamily="50" charset="-128"/>
                <a:ea typeface="HGPｺﾞｼｯｸM" panose="020B0600000000000000" pitchFamily="50" charset="-128"/>
              </a:rPr>
              <a:t>】</a:t>
            </a:r>
          </a:p>
          <a:p>
            <a:pPr>
              <a:defRPr/>
            </a:pPr>
            <a:r>
              <a:rPr lang="ja-JP" altLang="en-US" sz="1600" dirty="0" smtClean="0">
                <a:latin typeface="HGPｺﾞｼｯｸM" panose="020B0600000000000000" pitchFamily="50" charset="-128"/>
                <a:ea typeface="HGPｺﾞｼｯｸM" panose="020B0600000000000000" pitchFamily="50" charset="-128"/>
              </a:rPr>
              <a:t>　「アレルギー</a:t>
            </a:r>
            <a:r>
              <a:rPr lang="ja-JP" altLang="en-US" sz="1600" dirty="0">
                <a:latin typeface="HGPｺﾞｼｯｸM" panose="020B0600000000000000" pitchFamily="50" charset="-128"/>
                <a:ea typeface="HGPｺﾞｼｯｸM" panose="020B0600000000000000" pitchFamily="50" charset="-128"/>
              </a:rPr>
              <a:t>疾患医療拠点病院」の</a:t>
            </a:r>
            <a:r>
              <a:rPr lang="ja-JP" altLang="en-US" sz="1600" dirty="0" smtClean="0">
                <a:latin typeface="HGPｺﾞｼｯｸM" panose="020B0600000000000000" pitchFamily="50" charset="-128"/>
                <a:ea typeface="HGPｺﾞｼｯｸM" panose="020B0600000000000000" pitchFamily="50" charset="-128"/>
              </a:rPr>
              <a:t>選定及び「アレルギー</a:t>
            </a:r>
            <a:r>
              <a:rPr lang="ja-JP" altLang="en-US" sz="1600" dirty="0">
                <a:latin typeface="HGPｺﾞｼｯｸM" panose="020B0600000000000000" pitchFamily="50" charset="-128"/>
                <a:ea typeface="HGPｺﾞｼｯｸM" panose="020B0600000000000000" pitchFamily="50" charset="-128"/>
              </a:rPr>
              <a:t>疾患医療連絡協議会」の</a:t>
            </a:r>
            <a:r>
              <a:rPr lang="ja-JP" altLang="en-US" sz="1600" dirty="0" smtClean="0">
                <a:latin typeface="HGPｺﾞｼｯｸM" panose="020B0600000000000000" pitchFamily="50" charset="-128"/>
                <a:ea typeface="HGPｺﾞｼｯｸM" panose="020B0600000000000000" pitchFamily="50" charset="-128"/>
              </a:rPr>
              <a:t>設置</a:t>
            </a:r>
            <a:r>
              <a:rPr lang="ja-JP" altLang="en-US" sz="1600" b="1" dirty="0">
                <a:solidFill>
                  <a:srgbClr val="FF0000"/>
                </a:solidFill>
                <a:latin typeface="HGPｺﾞｼｯｸM" panose="020B0600000000000000" pitchFamily="50" charset="-128"/>
                <a:ea typeface="HGPｺﾞｼｯｸM" panose="020B0600000000000000" pitchFamily="50" charset="-128"/>
              </a:rPr>
              <a:t>　</a:t>
            </a:r>
            <a:endParaRPr lang="en-US" altLang="ja-JP" sz="1600" b="1" dirty="0" smtClean="0">
              <a:solidFill>
                <a:srgbClr val="FF0000"/>
              </a:solidFill>
              <a:latin typeface="HGPｺﾞｼｯｸM" panose="020B0600000000000000" pitchFamily="50" charset="-128"/>
              <a:ea typeface="HGPｺﾞｼｯｸM" panose="020B0600000000000000" pitchFamily="50" charset="-128"/>
            </a:endParaRPr>
          </a:p>
          <a:p>
            <a:pPr>
              <a:defRPr/>
            </a:pP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smtClean="0">
                <a:latin typeface="HGPｺﾞｼｯｸM" panose="020B0600000000000000" pitchFamily="50" charset="-128"/>
                <a:ea typeface="HGPｺﾞｼｯｸM" panose="020B0600000000000000" pitchFamily="50" charset="-128"/>
              </a:rPr>
              <a:t>拠点病院</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smtClean="0">
                <a:latin typeface="HGPｺﾞｼｯｸM" panose="020B0600000000000000" pitchFamily="50" charset="-128"/>
                <a:ea typeface="HGPｺﾞｼｯｸM" panose="020B0600000000000000" pitchFamily="50" charset="-128"/>
              </a:rPr>
              <a:t>　</a:t>
            </a:r>
            <a:endParaRPr lang="en-US" altLang="ja-JP" sz="1600" b="1" dirty="0" smtClean="0">
              <a:latin typeface="HGPｺﾞｼｯｸM" panose="020B0600000000000000" pitchFamily="50" charset="-128"/>
              <a:ea typeface="HGPｺﾞｼｯｸM" panose="020B0600000000000000" pitchFamily="50" charset="-128"/>
            </a:endParaRPr>
          </a:p>
          <a:p>
            <a:pPr>
              <a:defRPr/>
            </a:pPr>
            <a:r>
              <a:rPr lang="ja-JP" altLang="en-US" sz="1600" b="1" dirty="0" smtClean="0">
                <a:latin typeface="HGPｺﾞｼｯｸM" panose="020B0600000000000000" pitchFamily="50" charset="-128"/>
                <a:ea typeface="HGPｺﾞｼｯｸM" panose="020B0600000000000000" pitchFamily="50" charset="-128"/>
              </a:rPr>
              <a:t>　</a:t>
            </a:r>
            <a:r>
              <a:rPr lang="ja-JP" altLang="en-US" sz="1600" dirty="0" smtClean="0">
                <a:latin typeface="HGPｺﾞｼｯｸM" panose="020B0600000000000000" pitchFamily="50" charset="-128"/>
                <a:ea typeface="HGPｺﾞｼｯｸM" panose="020B0600000000000000" pitchFamily="50" charset="-128"/>
              </a:rPr>
              <a:t>①診療（重症や難治性アレルギー疾患の診断・治療・管理）　②情報提供（患者、医療従事者等）</a:t>
            </a:r>
            <a:endParaRPr lang="en-US" altLang="ja-JP" sz="1600" dirty="0" smtClean="0">
              <a:latin typeface="HGPｺﾞｼｯｸM" panose="020B0600000000000000" pitchFamily="50" charset="-128"/>
              <a:ea typeface="HGPｺﾞｼｯｸM" panose="020B0600000000000000" pitchFamily="50" charset="-128"/>
            </a:endParaRPr>
          </a:p>
          <a:p>
            <a:pPr>
              <a:defRPr/>
            </a:pPr>
            <a:r>
              <a:rPr lang="ja-JP" altLang="en-US" sz="1600" dirty="0" smtClean="0">
                <a:latin typeface="HGPｺﾞｼｯｸM" panose="020B0600000000000000" pitchFamily="50" charset="-128"/>
                <a:ea typeface="HGPｺﾞｼｯｸM" panose="020B0600000000000000" pitchFamily="50" charset="-128"/>
              </a:rPr>
              <a:t>　③人材育成（</a:t>
            </a:r>
            <a:r>
              <a:rPr lang="ja-JP" altLang="en-US" sz="1600" dirty="0">
                <a:latin typeface="HGPｺﾞｼｯｸM" panose="020B0600000000000000" pitchFamily="50" charset="-128"/>
                <a:ea typeface="HGPｺﾞｼｯｸM" panose="020B0600000000000000" pitchFamily="50" charset="-128"/>
              </a:rPr>
              <a:t>医療</a:t>
            </a:r>
            <a:r>
              <a:rPr lang="ja-JP" altLang="en-US" sz="1600" dirty="0" smtClean="0">
                <a:latin typeface="HGPｺﾞｼｯｸM" panose="020B0600000000000000" pitchFamily="50" charset="-128"/>
                <a:ea typeface="HGPｺﾞｼｯｸM" panose="020B0600000000000000" pitchFamily="50" charset="-128"/>
              </a:rPr>
              <a:t>従事者研修）　④研究（全国的な疫学調査等への協力）</a:t>
            </a:r>
            <a:endParaRPr lang="en-US" altLang="ja-JP" sz="1600" dirty="0" smtClean="0">
              <a:latin typeface="HGPｺﾞｼｯｸM" panose="020B0600000000000000" pitchFamily="50" charset="-128"/>
              <a:ea typeface="HGPｺﾞｼｯｸM" panose="020B0600000000000000" pitchFamily="50" charset="-128"/>
            </a:endParaRPr>
          </a:p>
          <a:p>
            <a:pPr>
              <a:defRPr/>
            </a:pPr>
            <a:r>
              <a:rPr lang="ja-JP" altLang="en-US" sz="1600" dirty="0">
                <a:latin typeface="HGPｺﾞｼｯｸM" panose="020B0600000000000000" pitchFamily="50" charset="-128"/>
                <a:ea typeface="HGPｺﾞｼｯｸM" panose="020B0600000000000000" pitchFamily="50" charset="-128"/>
              </a:rPr>
              <a:t>　</a:t>
            </a:r>
            <a:r>
              <a:rPr lang="ja-JP" altLang="en-US" sz="1600" dirty="0" smtClean="0">
                <a:latin typeface="HGPｺﾞｼｯｸM" panose="020B0600000000000000" pitchFamily="50" charset="-128"/>
                <a:ea typeface="HGPｺﾞｼｯｸM" panose="020B0600000000000000" pitchFamily="50" charset="-128"/>
              </a:rPr>
              <a:t>⑤医学的見地からの助言・支援</a:t>
            </a:r>
            <a:endParaRPr lang="en-US" altLang="ja-JP" sz="1600" b="1" dirty="0" smtClean="0">
              <a:latin typeface="HGPｺﾞｼｯｸM" panose="020B0600000000000000" pitchFamily="50" charset="-128"/>
              <a:ea typeface="HGPｺﾞｼｯｸM" panose="020B0600000000000000" pitchFamily="50" charset="-128"/>
            </a:endParaRPr>
          </a:p>
          <a:p>
            <a:pPr>
              <a:defRPr/>
            </a:pPr>
            <a:endParaRPr lang="en-US" altLang="ja-JP" sz="1600" b="1" dirty="0" smtClean="0">
              <a:latin typeface="HGPｺﾞｼｯｸM" panose="020B0600000000000000" pitchFamily="50" charset="-128"/>
              <a:ea typeface="HGPｺﾞｼｯｸM" panose="020B0600000000000000" pitchFamily="50" charset="-128"/>
            </a:endParaRPr>
          </a:p>
          <a:p>
            <a:pPr>
              <a:defRPr/>
            </a:pPr>
            <a:r>
              <a:rPr lang="ja-JP" altLang="en-US" sz="1600" b="1" dirty="0" smtClean="0">
                <a:latin typeface="HGPｺﾞｼｯｸM" panose="020B0600000000000000" pitchFamily="50" charset="-128"/>
                <a:ea typeface="HGPｺﾞｼｯｸM" panose="020B0600000000000000" pitchFamily="50" charset="-128"/>
              </a:rPr>
              <a:t>　</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smtClean="0">
                <a:latin typeface="HGPｺﾞｼｯｸM" panose="020B0600000000000000" pitchFamily="50" charset="-128"/>
                <a:ea typeface="HGPｺﾞｼｯｸM" panose="020B0600000000000000" pitchFamily="50" charset="-128"/>
              </a:rPr>
              <a:t>一般病院・診療所・かかりつけ医の役割</a:t>
            </a:r>
            <a:r>
              <a:rPr lang="en-US" altLang="ja-JP" sz="1600" b="1" dirty="0" smtClean="0">
                <a:latin typeface="HGPｺﾞｼｯｸM" panose="020B0600000000000000" pitchFamily="50" charset="-128"/>
                <a:ea typeface="HGPｺﾞｼｯｸM" panose="020B0600000000000000" pitchFamily="50" charset="-128"/>
              </a:rPr>
              <a:t>】</a:t>
            </a:r>
          </a:p>
          <a:p>
            <a:pPr>
              <a:defRPr/>
            </a:pP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　</a:t>
            </a:r>
            <a:r>
              <a:rPr lang="ja-JP" altLang="en-US" sz="1600" dirty="0" smtClean="0">
                <a:latin typeface="HGPｺﾞｼｯｸM" panose="020B0600000000000000" pitchFamily="50" charset="-128"/>
                <a:ea typeface="HGPｺﾞｼｯｸM" panose="020B0600000000000000" pitchFamily="50" charset="-128"/>
              </a:rPr>
              <a:t>診療ガイドラインに準拠した日常的な診療（定期的な処方や検査等）</a:t>
            </a:r>
            <a:endParaRPr lang="en-US" altLang="ja-JP" sz="1600" dirty="0" smtClean="0">
              <a:latin typeface="HGPｺﾞｼｯｸM" panose="020B0600000000000000" pitchFamily="50" charset="-128"/>
              <a:ea typeface="HGPｺﾞｼｯｸM" panose="020B0600000000000000" pitchFamily="50" charset="-128"/>
            </a:endParaRPr>
          </a:p>
          <a:p>
            <a:pPr>
              <a:defRPr/>
            </a:pPr>
            <a:r>
              <a:rPr lang="ja-JP" altLang="en-US" sz="1600" dirty="0" smtClean="0">
                <a:latin typeface="HGPｺﾞｼｯｸM" panose="020B0600000000000000" pitchFamily="50" charset="-128"/>
                <a:ea typeface="HGPｺﾞｼｯｸM" panose="020B0600000000000000" pitchFamily="50" charset="-128"/>
              </a:rPr>
              <a:t>　　診断が困難な症例や重症化事例等について、適宜、都道府県拠点病院を紹介</a:t>
            </a:r>
            <a:endParaRPr lang="en-US" altLang="ja-JP" sz="1600" dirty="0" smtClean="0">
              <a:latin typeface="HGPｺﾞｼｯｸM" panose="020B0600000000000000" pitchFamily="50" charset="-128"/>
              <a:ea typeface="HGPｺﾞｼｯｸM" panose="020B0600000000000000" pitchFamily="50" charset="-128"/>
            </a:endParaRPr>
          </a:p>
          <a:p>
            <a:pPr>
              <a:defRPr/>
            </a:pPr>
            <a:r>
              <a:rPr lang="ja-JP" altLang="en-US" sz="1600" dirty="0" smtClean="0">
                <a:latin typeface="HGPｺﾞｼｯｸM" panose="020B0600000000000000" pitchFamily="50" charset="-128"/>
                <a:ea typeface="HGPｺﾞｼｯｸM" panose="020B0600000000000000" pitchFamily="50" charset="-128"/>
              </a:rPr>
              <a:t>　</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smtClean="0">
                <a:latin typeface="HGPｺﾞｼｯｸM" panose="020B0600000000000000" pitchFamily="50" charset="-128"/>
                <a:ea typeface="HGPｺﾞｼｯｸM" panose="020B0600000000000000" pitchFamily="50" charset="-128"/>
              </a:rPr>
              <a:t>薬局の役割</a:t>
            </a:r>
            <a:r>
              <a:rPr lang="en-US" altLang="ja-JP" sz="1600" b="1" dirty="0" smtClean="0">
                <a:latin typeface="HGPｺﾞｼｯｸM" panose="020B0600000000000000" pitchFamily="50" charset="-128"/>
                <a:ea typeface="HGPｺﾞｼｯｸM" panose="020B0600000000000000" pitchFamily="50" charset="-128"/>
              </a:rPr>
              <a:t>】</a:t>
            </a:r>
            <a:endParaRPr lang="en-US" altLang="ja-JP" sz="1600" b="1" dirty="0">
              <a:latin typeface="HGPｺﾞｼｯｸM" panose="020B0600000000000000" pitchFamily="50" charset="-128"/>
              <a:ea typeface="HGPｺﾞｼｯｸM" panose="020B0600000000000000" pitchFamily="50" charset="-128"/>
            </a:endParaRPr>
          </a:p>
          <a:p>
            <a:pPr>
              <a:defRPr/>
            </a:pPr>
            <a:r>
              <a:rPr lang="ja-JP" altLang="en-US" sz="1600" dirty="0" smtClean="0">
                <a:solidFill>
                  <a:srgbClr val="FF0000"/>
                </a:solidFill>
                <a:latin typeface="HGPｺﾞｼｯｸM" panose="020B0600000000000000" pitchFamily="50" charset="-128"/>
                <a:ea typeface="HGPｺﾞｼｯｸM" panose="020B0600000000000000" pitchFamily="50" charset="-128"/>
              </a:rPr>
              <a:t>　　</a:t>
            </a:r>
            <a:r>
              <a:rPr lang="ja-JP" altLang="en-US" sz="1600" dirty="0" smtClean="0">
                <a:latin typeface="HGPｺﾞｼｯｸM" panose="020B0600000000000000" pitchFamily="50" charset="-128"/>
                <a:ea typeface="HGPｺﾞｼｯｸM" panose="020B0600000000000000" pitchFamily="50" charset="-128"/>
              </a:rPr>
              <a:t>最新の科学的知見に基づいた適切な情報提供及び指導を実施</a:t>
            </a:r>
            <a:endParaRPr lang="en-US" altLang="ja-JP" sz="1600" b="1" dirty="0">
              <a:solidFill>
                <a:srgbClr val="FF0000"/>
              </a:solidFill>
              <a:latin typeface="HGPｺﾞｼｯｸM" panose="020B0600000000000000" pitchFamily="50" charset="-128"/>
              <a:ea typeface="HGPｺﾞｼｯｸM" panose="020B0600000000000000" pitchFamily="50" charset="-128"/>
            </a:endParaRPr>
          </a:p>
        </p:txBody>
      </p:sp>
      <p:sp>
        <p:nvSpPr>
          <p:cNvPr id="12" name="正方形/長方形 11"/>
          <p:cNvSpPr/>
          <p:nvPr/>
        </p:nvSpPr>
        <p:spPr>
          <a:xfrm>
            <a:off x="95533" y="3208926"/>
            <a:ext cx="1863896" cy="27021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smtClean="0">
                <a:solidFill>
                  <a:prstClr val="black"/>
                </a:solidFill>
              </a:rPr>
              <a:t>各機関の役割</a:t>
            </a:r>
            <a:endParaRPr lang="ja-JP" altLang="en-US" sz="1600" b="1" dirty="0">
              <a:solidFill>
                <a:prstClr val="black"/>
              </a:solidFill>
            </a:endParaRPr>
          </a:p>
        </p:txBody>
      </p:sp>
    </p:spTree>
    <p:extLst>
      <p:ext uri="{BB962C8B-B14F-4D97-AF65-F5344CB8AC3E}">
        <p14:creationId xmlns:p14="http://schemas.microsoft.com/office/powerpoint/2010/main" val="3521053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0" y="0"/>
            <a:ext cx="9143999" cy="56170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1600" b="1" dirty="0" smtClean="0">
                <a:solidFill>
                  <a:srgbClr val="000000"/>
                </a:solidFill>
                <a:latin typeface="ＭＳ Ｐゴシック" charset="-128"/>
              </a:rPr>
              <a:t>　</a:t>
            </a:r>
            <a:r>
              <a:rPr lang="ja-JP" altLang="en-US" sz="2800" b="1" dirty="0" smtClean="0">
                <a:solidFill>
                  <a:srgbClr val="FF0000"/>
                </a:solidFill>
                <a:latin typeface="ＭＳ Ｐゴシック" charset="-128"/>
              </a:rPr>
              <a:t>アレルギー疾患医療提供体制整備と方向性（案）</a:t>
            </a:r>
            <a:r>
              <a:rPr lang="ja-JP" altLang="en-US" sz="2400" b="1" dirty="0" smtClean="0">
                <a:solidFill>
                  <a:prstClr val="black"/>
                </a:solidFill>
                <a:latin typeface="ＭＳ Ｐゴシック" charset="-128"/>
              </a:rPr>
              <a:t>　</a:t>
            </a:r>
            <a:r>
              <a:rPr lang="ja-JP" altLang="en-US" sz="2800" b="1" dirty="0" smtClean="0">
                <a:solidFill>
                  <a:prstClr val="black"/>
                </a:solidFill>
                <a:latin typeface="ＭＳ Ｐゴシック" charset="-128"/>
              </a:rPr>
              <a:t>　　　　　　　　　</a:t>
            </a:r>
          </a:p>
        </p:txBody>
      </p:sp>
      <p:sp>
        <p:nvSpPr>
          <p:cNvPr id="9" name="正方形/長方形 8"/>
          <p:cNvSpPr/>
          <p:nvPr/>
        </p:nvSpPr>
        <p:spPr>
          <a:xfrm>
            <a:off x="61413" y="804792"/>
            <a:ext cx="9021171" cy="197759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600" dirty="0" smtClean="0">
              <a:solidFill>
                <a:schemeClr val="tx1"/>
              </a:solidFill>
              <a:latin typeface="+mj-ea"/>
              <a:ea typeface="+mj-ea"/>
            </a:endParaRPr>
          </a:p>
          <a:p>
            <a:pPr>
              <a:defRPr/>
            </a:pPr>
            <a:endParaRPr lang="en-US" altLang="ja-JP" sz="1600" dirty="0" smtClean="0">
              <a:solidFill>
                <a:schemeClr val="tx1"/>
              </a:solidFill>
              <a:latin typeface="+mj-ea"/>
              <a:ea typeface="+mj-ea"/>
            </a:endParaRPr>
          </a:p>
          <a:p>
            <a:pPr>
              <a:defRPr/>
            </a:pPr>
            <a:r>
              <a:rPr lang="ja-JP" altLang="en-US" sz="1600" dirty="0" smtClean="0">
                <a:solidFill>
                  <a:schemeClr val="tx1"/>
                </a:solidFill>
                <a:latin typeface="+mj-ea"/>
                <a:ea typeface="+mj-ea"/>
              </a:rPr>
              <a:t>１．方向性</a:t>
            </a:r>
            <a:endParaRPr lang="en-US" altLang="ja-JP" sz="1600" dirty="0" smtClean="0">
              <a:solidFill>
                <a:schemeClr val="tx1"/>
              </a:solidFill>
              <a:latin typeface="+mj-ea"/>
              <a:ea typeface="+mj-ea"/>
            </a:endParaRPr>
          </a:p>
          <a:p>
            <a:pPr>
              <a:defRPr/>
            </a:pPr>
            <a:r>
              <a:rPr lang="ja-JP" altLang="en-US" sz="1600" dirty="0" smtClean="0">
                <a:solidFill>
                  <a:schemeClr val="tx1"/>
                </a:solidFill>
                <a:effectLst/>
                <a:latin typeface="HGPｺﾞｼｯｸM" panose="020B0600000000000000" pitchFamily="50" charset="-128"/>
                <a:ea typeface="HGPｺﾞｼｯｸM" panose="020B0600000000000000" pitchFamily="50" charset="-128"/>
              </a:rPr>
              <a:t>　◆</a:t>
            </a:r>
            <a:r>
              <a:rPr lang="ja-JP" altLang="en-US" sz="1500" dirty="0" smtClean="0">
                <a:solidFill>
                  <a:schemeClr val="tx1"/>
                </a:solidFill>
                <a:effectLst/>
                <a:latin typeface="HGPｺﾞｼｯｸM" panose="020B0600000000000000" pitchFamily="50" charset="-128"/>
                <a:ea typeface="HGPｺﾞｼｯｸM" panose="020B0600000000000000" pitchFamily="50" charset="-128"/>
              </a:rPr>
              <a:t>拠点病院（４病院）で大阪府全医療圏域を分担し、担当する医療圏域で診療ネットワークの中心を担う</a:t>
            </a:r>
            <a:endParaRPr lang="en-US" altLang="ja-JP" sz="1500" dirty="0" smtClean="0">
              <a:solidFill>
                <a:schemeClr val="tx1"/>
              </a:solidFill>
              <a:effectLst/>
              <a:latin typeface="HGPｺﾞｼｯｸM" panose="020B0600000000000000" pitchFamily="50" charset="-128"/>
              <a:ea typeface="HGPｺﾞｼｯｸM" panose="020B0600000000000000" pitchFamily="50" charset="-128"/>
            </a:endParaRPr>
          </a:p>
          <a:p>
            <a:pPr>
              <a:defRPr/>
            </a:pPr>
            <a:r>
              <a:rPr lang="ja-JP" altLang="en-US" sz="1500" dirty="0">
                <a:solidFill>
                  <a:schemeClr val="tx1"/>
                </a:solidFill>
                <a:latin typeface="HGPｺﾞｼｯｸM" panose="020B0600000000000000" pitchFamily="50" charset="-128"/>
                <a:ea typeface="HGPｺﾞｼｯｸM" panose="020B0600000000000000" pitchFamily="50" charset="-128"/>
              </a:rPr>
              <a:t>　</a:t>
            </a:r>
            <a:r>
              <a:rPr lang="ja-JP" altLang="en-US" sz="1500" dirty="0" smtClean="0">
                <a:solidFill>
                  <a:schemeClr val="tx1"/>
                </a:solidFill>
                <a:latin typeface="HGPｺﾞｼｯｸM" panose="020B0600000000000000" pitchFamily="50" charset="-128"/>
                <a:ea typeface="HGPｺﾞｼｯｸM" panose="020B0600000000000000" pitchFamily="50" charset="-128"/>
              </a:rPr>
              <a:t>◆医療圏域ごとにきめ細やかな診療ネットワークを構築するため、特定の診療科において強みを持つ病院を</a:t>
            </a:r>
            <a:endParaRPr lang="en-US" altLang="ja-JP" sz="1500" dirty="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500" b="1" dirty="0" smtClean="0">
                <a:solidFill>
                  <a:srgbClr val="FF0000"/>
                </a:solidFill>
                <a:latin typeface="HGPｺﾞｼｯｸM" panose="020B0600000000000000" pitchFamily="50" charset="-128"/>
                <a:ea typeface="HGPｺﾞｼｯｸM" panose="020B0600000000000000" pitchFamily="50" charset="-128"/>
              </a:rPr>
              <a:t>　　「アレルギー疾患診療連携病院」（仮称）</a:t>
            </a:r>
            <a:r>
              <a:rPr lang="ja-JP" altLang="en-US" sz="1500" dirty="0" smtClean="0">
                <a:solidFill>
                  <a:schemeClr val="tx1"/>
                </a:solidFill>
                <a:latin typeface="HGPｺﾞｼｯｸM" panose="020B0600000000000000" pitchFamily="50" charset="-128"/>
                <a:ea typeface="HGPｺﾞｼｯｸM" panose="020B0600000000000000" pitchFamily="50" charset="-128"/>
              </a:rPr>
              <a:t>として新たに選定し各地域に整備</a:t>
            </a:r>
            <a:endParaRPr lang="en-US" altLang="ja-JP" sz="1500" dirty="0" smtClean="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500" dirty="0" smtClean="0">
                <a:solidFill>
                  <a:schemeClr val="tx1"/>
                </a:solidFill>
                <a:latin typeface="HGPｺﾞｼｯｸM" panose="020B0600000000000000" pitchFamily="50" charset="-128"/>
                <a:ea typeface="HGPｺﾞｼｯｸM" panose="020B0600000000000000" pitchFamily="50" charset="-128"/>
              </a:rPr>
              <a:t>　◆各地域では、「拠点病院」と「診療連携病院」が協力し、「地域医療機関」「薬局」「学校・福祉施設」など多職種</a:t>
            </a:r>
            <a:endParaRPr lang="en-US" altLang="ja-JP" sz="1500" dirty="0" smtClean="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500" dirty="0">
                <a:solidFill>
                  <a:schemeClr val="tx1"/>
                </a:solidFill>
                <a:latin typeface="HGPｺﾞｼｯｸM" panose="020B0600000000000000" pitchFamily="50" charset="-128"/>
                <a:ea typeface="HGPｺﾞｼｯｸM" panose="020B0600000000000000" pitchFamily="50" charset="-128"/>
              </a:rPr>
              <a:t>　が</a:t>
            </a:r>
            <a:r>
              <a:rPr lang="ja-JP" altLang="en-US" sz="1500" dirty="0" smtClean="0">
                <a:solidFill>
                  <a:schemeClr val="tx1"/>
                </a:solidFill>
                <a:latin typeface="HGPｺﾞｼｯｸM" panose="020B0600000000000000" pitchFamily="50" charset="-128"/>
                <a:ea typeface="HGPｺﾞｼｯｸM" panose="020B0600000000000000" pitchFamily="50" charset="-128"/>
              </a:rPr>
              <a:t>連携したネットワークを構築し、患者の紹介・逆紹介などはもちろんのこと、地域の実態把握や情報の共有など</a:t>
            </a:r>
            <a:endParaRPr lang="en-US" altLang="ja-JP" sz="1500" dirty="0" smtClean="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500" dirty="0">
                <a:solidFill>
                  <a:schemeClr val="tx1"/>
                </a:solidFill>
                <a:latin typeface="HGPｺﾞｼｯｸM" panose="020B0600000000000000" pitchFamily="50" charset="-128"/>
                <a:ea typeface="HGPｺﾞｼｯｸM" panose="020B0600000000000000" pitchFamily="50" charset="-128"/>
              </a:rPr>
              <a:t>　</a:t>
            </a:r>
            <a:r>
              <a:rPr lang="ja-JP" altLang="en-US" sz="1500" dirty="0" smtClean="0">
                <a:solidFill>
                  <a:schemeClr val="tx1"/>
                </a:solidFill>
                <a:latin typeface="HGPｺﾞｼｯｸM" panose="020B0600000000000000" pitchFamily="50" charset="-128"/>
                <a:ea typeface="HGPｺﾞｼｯｸM" panose="020B0600000000000000" pitchFamily="50" charset="-128"/>
              </a:rPr>
              <a:t>を行うことで患者や家族が各地域で安心して療養生活をおくることができる環境を整備</a:t>
            </a:r>
            <a:endParaRPr lang="en-US" altLang="ja-JP" sz="1500" dirty="0" smtClean="0">
              <a:solidFill>
                <a:schemeClr val="tx1"/>
              </a:solidFill>
              <a:latin typeface="HGPｺﾞｼｯｸM" panose="020B0600000000000000" pitchFamily="50" charset="-128"/>
              <a:ea typeface="HGPｺﾞｼｯｸM" panose="020B0600000000000000" pitchFamily="50" charset="-128"/>
            </a:endParaRPr>
          </a:p>
          <a:p>
            <a:pPr>
              <a:defRPr/>
            </a:pPr>
            <a:endParaRPr lang="en-US" altLang="ja-JP" sz="1500" dirty="0" smtClean="0">
              <a:solidFill>
                <a:schemeClr val="tx1"/>
              </a:solidFill>
              <a:latin typeface="HGPｺﾞｼｯｸM" panose="020B0600000000000000" pitchFamily="50" charset="-128"/>
              <a:ea typeface="HGPｺﾞｼｯｸM" panose="020B0600000000000000" pitchFamily="50" charset="-128"/>
            </a:endParaRPr>
          </a:p>
          <a:p>
            <a:pPr>
              <a:defRPr/>
            </a:pPr>
            <a:endParaRPr lang="ja-JP" altLang="en-US" sz="1500" dirty="0">
              <a:solidFill>
                <a:schemeClr val="tx1"/>
              </a:solidFill>
              <a:effectLst/>
            </a:endParaRPr>
          </a:p>
        </p:txBody>
      </p:sp>
      <p:sp>
        <p:nvSpPr>
          <p:cNvPr id="14" name="正方形/長方形 13"/>
          <p:cNvSpPr/>
          <p:nvPr/>
        </p:nvSpPr>
        <p:spPr>
          <a:xfrm>
            <a:off x="61413" y="567000"/>
            <a:ext cx="3504747" cy="334337"/>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000" b="1" dirty="0" smtClean="0">
                <a:solidFill>
                  <a:schemeClr val="tx1"/>
                </a:solidFill>
              </a:rPr>
              <a:t>①診療ネットワークの構築</a:t>
            </a:r>
            <a:endParaRPr lang="ja-JP" altLang="en-US" sz="2000" b="1" dirty="0">
              <a:solidFill>
                <a:schemeClr val="tx1"/>
              </a:solidFill>
            </a:endParaRPr>
          </a:p>
        </p:txBody>
      </p:sp>
      <p:sp>
        <p:nvSpPr>
          <p:cNvPr id="5" name="正方形/長方形 4"/>
          <p:cNvSpPr/>
          <p:nvPr/>
        </p:nvSpPr>
        <p:spPr>
          <a:xfrm>
            <a:off x="61413" y="2782390"/>
            <a:ext cx="9021171" cy="248194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2000" b="1" dirty="0" smtClean="0">
              <a:solidFill>
                <a:schemeClr val="tx1"/>
              </a:solidFill>
              <a:latin typeface="+mj-ea"/>
              <a:ea typeface="+mj-ea"/>
            </a:endParaRPr>
          </a:p>
          <a:p>
            <a:pPr>
              <a:defRPr/>
            </a:pPr>
            <a:endParaRPr lang="en-US" altLang="ja-JP" sz="2000" dirty="0" smtClean="0">
              <a:solidFill>
                <a:schemeClr val="tx1"/>
              </a:solidFill>
              <a:latin typeface="+mj-ea"/>
              <a:ea typeface="+mj-ea"/>
            </a:endParaRPr>
          </a:p>
          <a:p>
            <a:pPr>
              <a:defRPr/>
            </a:pPr>
            <a:r>
              <a:rPr lang="ja-JP" altLang="en-US" sz="1600" dirty="0" smtClean="0">
                <a:solidFill>
                  <a:schemeClr val="tx1"/>
                </a:solidFill>
                <a:latin typeface="+mj-ea"/>
                <a:ea typeface="+mj-ea"/>
              </a:rPr>
              <a:t>２．具体的な方策</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smtClean="0">
                <a:solidFill>
                  <a:schemeClr val="tx1"/>
                </a:solidFill>
                <a:latin typeface="HGｺﾞｼｯｸM" panose="020B0609000000000000" pitchFamily="49" charset="-128"/>
                <a:ea typeface="HGｺﾞｼｯｸM" panose="020B0609000000000000" pitchFamily="49" charset="-128"/>
              </a:rPr>
              <a:t>◆</a:t>
            </a:r>
            <a:r>
              <a:rPr lang="ja-JP" altLang="en-US" sz="1500" b="1" dirty="0" smtClean="0">
                <a:solidFill>
                  <a:schemeClr val="tx1"/>
                </a:solidFill>
                <a:latin typeface="HGｺﾞｼｯｸM" panose="020B0609000000000000" pitchFamily="49" charset="-128"/>
                <a:ea typeface="HGｺﾞｼｯｸM" panose="020B0609000000000000" pitchFamily="49" charset="-128"/>
              </a:rPr>
              <a:t>「地域アレルギー診療ネットワーク会議」（仮称）の設置</a:t>
            </a: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smtClean="0">
                <a:solidFill>
                  <a:schemeClr val="tx1"/>
                </a:solidFill>
                <a:latin typeface="HGｺﾞｼｯｸM" panose="020B0609000000000000" pitchFamily="49" charset="-128"/>
                <a:ea typeface="HGｺﾞｼｯｸM" panose="020B0609000000000000" pitchFamily="49" charset="-128"/>
              </a:rPr>
              <a:t>　　他職種が連携したネットワークを円滑に推進するため、各診療ネットワークごとに標記会議を設置</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　</a:t>
            </a:r>
            <a:r>
              <a:rPr lang="ja-JP" altLang="en-US" sz="1500" dirty="0" smtClean="0">
                <a:solidFill>
                  <a:schemeClr val="tx1"/>
                </a:solidFill>
                <a:latin typeface="HGｺﾞｼｯｸM" panose="020B0609000000000000" pitchFamily="49" charset="-128"/>
                <a:ea typeface="HGｺﾞｼｯｸM" panose="020B0609000000000000" pitchFamily="49" charset="-128"/>
              </a:rPr>
              <a:t>　し、拠点病院、診療連携病院、地域医療機関、薬局、学校、福祉施設の間で「顔の見える関係」を</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　</a:t>
            </a:r>
            <a:r>
              <a:rPr lang="ja-JP" altLang="en-US" sz="1500" dirty="0" smtClean="0">
                <a:solidFill>
                  <a:schemeClr val="tx1"/>
                </a:solidFill>
                <a:latin typeface="HGｺﾞｼｯｸM" panose="020B0609000000000000" pitchFamily="49" charset="-128"/>
                <a:ea typeface="HGｺﾞｼｯｸM" panose="020B0609000000000000" pitchFamily="49" charset="-128"/>
              </a:rPr>
              <a:t>　作りながら地域の実情把握や情報共有、患者の紹介、逆紹介などの診療連携、アナフィラキシーや</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　</a:t>
            </a:r>
            <a:r>
              <a:rPr lang="ja-JP" altLang="en-US" sz="1500" dirty="0" smtClean="0">
                <a:solidFill>
                  <a:schemeClr val="tx1"/>
                </a:solidFill>
                <a:latin typeface="HGｺﾞｼｯｸM" panose="020B0609000000000000" pitchFamily="49" charset="-128"/>
                <a:ea typeface="HGｺﾞｼｯｸM" panose="020B0609000000000000" pitchFamily="49" charset="-128"/>
              </a:rPr>
              <a:t>　災害などの緊急時に迅速に対応できる環境を整備する。</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smtClean="0">
                <a:solidFill>
                  <a:schemeClr val="tx1"/>
                </a:solidFill>
                <a:latin typeface="HGｺﾞｼｯｸM" panose="020B0609000000000000" pitchFamily="49" charset="-128"/>
                <a:ea typeface="HGｺﾞｼｯｸM" panose="020B0609000000000000" pitchFamily="49" charset="-128"/>
              </a:rPr>
              <a:t>　　また、会議で明らかになった課題は必要に応じて「</a:t>
            </a:r>
            <a:r>
              <a:rPr lang="ja-JP" altLang="en-US" sz="1500" dirty="0" smtClean="0">
                <a:solidFill>
                  <a:srgbClr val="FF0000"/>
                </a:solidFill>
                <a:latin typeface="HGｺﾞｼｯｸM" panose="020B0609000000000000" pitchFamily="49" charset="-128"/>
                <a:ea typeface="HGｺﾞｼｯｸM" panose="020B0609000000000000" pitchFamily="49" charset="-128"/>
              </a:rPr>
              <a:t>大阪府アレルギー疾患医療拠点病院連絡会議」</a:t>
            </a:r>
            <a:endParaRPr lang="en-US" altLang="ja-JP" sz="1500" dirty="0" smtClean="0">
              <a:solidFill>
                <a:srgbClr val="FF0000"/>
              </a:solidFill>
              <a:latin typeface="HGｺﾞｼｯｸM" panose="020B0609000000000000" pitchFamily="49" charset="-128"/>
              <a:ea typeface="HGｺﾞｼｯｸM" panose="020B0609000000000000" pitchFamily="49" charset="-128"/>
            </a:endParaRPr>
          </a:p>
          <a:p>
            <a:pPr>
              <a:defRPr/>
            </a:pPr>
            <a:r>
              <a:rPr lang="ja-JP" altLang="en-US" sz="1500" dirty="0">
                <a:solidFill>
                  <a:srgbClr val="FF0000"/>
                </a:solidFill>
                <a:latin typeface="HGｺﾞｼｯｸM" panose="020B0609000000000000" pitchFamily="49" charset="-128"/>
                <a:ea typeface="HGｺﾞｼｯｸM" panose="020B0609000000000000" pitchFamily="49" charset="-128"/>
              </a:rPr>
              <a:t>　</a:t>
            </a:r>
            <a:r>
              <a:rPr lang="ja-JP" altLang="en-US" sz="1500" dirty="0" smtClean="0">
                <a:solidFill>
                  <a:srgbClr val="FF0000"/>
                </a:solidFill>
                <a:latin typeface="HGｺﾞｼｯｸM" panose="020B0609000000000000" pitchFamily="49" charset="-128"/>
                <a:ea typeface="HGｺﾞｼｯｸM" panose="020B0609000000000000" pitchFamily="49" charset="-128"/>
              </a:rPr>
              <a:t>　や「大阪府アレルギー疾患対策連絡会議」</a:t>
            </a:r>
            <a:r>
              <a:rPr lang="ja-JP" altLang="en-US" sz="1500" dirty="0" smtClean="0">
                <a:solidFill>
                  <a:schemeClr val="tx1"/>
                </a:solidFill>
                <a:latin typeface="HGｺﾞｼｯｸM" panose="020B0609000000000000" pitchFamily="49" charset="-128"/>
                <a:ea typeface="HGｺﾞｼｯｸM" panose="020B0609000000000000" pitchFamily="49" charset="-128"/>
              </a:rPr>
              <a:t>において議論、事業化等の検討を行い、再び地域ネット</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　</a:t>
            </a:r>
            <a:r>
              <a:rPr lang="ja-JP" altLang="en-US" sz="1500" dirty="0" smtClean="0">
                <a:solidFill>
                  <a:schemeClr val="tx1"/>
                </a:solidFill>
                <a:latin typeface="HGｺﾞｼｯｸM" panose="020B0609000000000000" pitchFamily="49" charset="-128"/>
                <a:ea typeface="HGｺﾞｼｯｸM" panose="020B0609000000000000" pitchFamily="49" charset="-128"/>
              </a:rPr>
              <a:t>　ワーク会議へ施策としてフィードバックして地域医療の向上を図る　</a:t>
            </a:r>
            <a:endParaRPr lang="en-US" altLang="ja-JP" sz="1500"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p:txBody>
      </p:sp>
      <p:sp>
        <p:nvSpPr>
          <p:cNvPr id="8" name="正方形/長方形 7"/>
          <p:cNvSpPr/>
          <p:nvPr/>
        </p:nvSpPr>
        <p:spPr>
          <a:xfrm>
            <a:off x="61412" y="5434148"/>
            <a:ext cx="9021171" cy="126709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en-US" altLang="ja-JP" sz="1500" b="1" dirty="0" smtClean="0">
                <a:solidFill>
                  <a:schemeClr val="tx1"/>
                </a:solidFill>
                <a:latin typeface="HGｺﾞｼｯｸM" panose="020B0609000000000000" pitchFamily="49" charset="-128"/>
                <a:ea typeface="HGｺﾞｼｯｸM" panose="020B0609000000000000" pitchFamily="49" charset="-128"/>
              </a:rPr>
              <a:t>【</a:t>
            </a:r>
            <a:r>
              <a:rPr lang="ja-JP" altLang="en-US" sz="1500" b="1" dirty="0" smtClean="0">
                <a:solidFill>
                  <a:schemeClr val="tx1"/>
                </a:solidFill>
                <a:latin typeface="HGｺﾞｼｯｸM" panose="020B0609000000000000" pitchFamily="49" charset="-128"/>
                <a:ea typeface="HGｺﾞｼｯｸM" panose="020B0609000000000000" pitchFamily="49" charset="-128"/>
              </a:rPr>
              <a:t>参考</a:t>
            </a:r>
            <a:r>
              <a:rPr lang="en-US" altLang="ja-JP" sz="1500" b="1" dirty="0" smtClean="0">
                <a:solidFill>
                  <a:schemeClr val="tx1"/>
                </a:solidFill>
                <a:latin typeface="HGｺﾞｼｯｸM" panose="020B0609000000000000" pitchFamily="49" charset="-128"/>
                <a:ea typeface="HGｺﾞｼｯｸM" panose="020B0609000000000000" pitchFamily="49" charset="-128"/>
              </a:rPr>
              <a:t>】</a:t>
            </a:r>
            <a:r>
              <a:rPr lang="ja-JP" altLang="en-US" sz="1500" b="1" dirty="0" smtClean="0">
                <a:solidFill>
                  <a:schemeClr val="tx1"/>
                </a:solidFill>
                <a:latin typeface="HGｺﾞｼｯｸM" panose="020B0609000000000000" pitchFamily="49" charset="-128"/>
                <a:ea typeface="HGｺﾞｼｯｸM" panose="020B0609000000000000" pitchFamily="49" charset="-128"/>
              </a:rPr>
              <a:t>「大阪府アレルギー疾患医療拠点病院連絡会議」</a:t>
            </a: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（設置目的</a:t>
            </a:r>
            <a:r>
              <a:rPr lang="ja-JP" altLang="en-US" sz="1500" dirty="0" smtClean="0">
                <a:solidFill>
                  <a:schemeClr val="tx1"/>
                </a:solidFill>
                <a:latin typeface="HGｺﾞｼｯｸM" panose="020B0609000000000000" pitchFamily="49" charset="-128"/>
                <a:ea typeface="HGｺﾞｼｯｸM" panose="020B0609000000000000" pitchFamily="49" charset="-128"/>
              </a:rPr>
              <a:t>）診療</a:t>
            </a:r>
            <a:r>
              <a:rPr lang="ja-JP" altLang="en-US" sz="1500" dirty="0">
                <a:solidFill>
                  <a:schemeClr val="tx1"/>
                </a:solidFill>
                <a:latin typeface="HGｺﾞｼｯｸM" panose="020B0609000000000000" pitchFamily="49" charset="-128"/>
                <a:ea typeface="HGｺﾞｼｯｸM" panose="020B0609000000000000" pitchFamily="49" charset="-128"/>
              </a:rPr>
              <a:t>ネットワークの構築、情報提供及び人材育成の推進に向けた協議、合意形成及び</a:t>
            </a:r>
            <a:r>
              <a:rPr lang="ja-JP" altLang="en-US" sz="1500" dirty="0" smtClean="0">
                <a:solidFill>
                  <a:schemeClr val="tx1"/>
                </a:solidFill>
                <a:latin typeface="HGｺﾞｼｯｸM" panose="020B0609000000000000" pitchFamily="49" charset="-128"/>
                <a:ea typeface="HGｺﾞｼｯｸM" panose="020B0609000000000000" pitchFamily="49" charset="-128"/>
              </a:rPr>
              <a:t>拠点</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a:solidFill>
                  <a:schemeClr val="tx1"/>
                </a:solidFill>
                <a:latin typeface="HGｺﾞｼｯｸM" panose="020B0609000000000000" pitchFamily="49" charset="-128"/>
                <a:ea typeface="HGｺﾞｼｯｸM" panose="020B0609000000000000" pitchFamily="49" charset="-128"/>
              </a:rPr>
              <a:t>　</a:t>
            </a:r>
            <a:r>
              <a:rPr lang="ja-JP" altLang="en-US" sz="1500" dirty="0" smtClean="0">
                <a:solidFill>
                  <a:schemeClr val="tx1"/>
                </a:solidFill>
                <a:latin typeface="HGｺﾞｼｯｸM" panose="020B0609000000000000" pitchFamily="49" charset="-128"/>
                <a:ea typeface="HGｺﾞｼｯｸM" panose="020B0609000000000000" pitchFamily="49" charset="-128"/>
              </a:rPr>
              <a:t>　　　　　病院・協力病院間</a:t>
            </a:r>
            <a:r>
              <a:rPr lang="ja-JP" altLang="en-US" sz="1500" dirty="0">
                <a:solidFill>
                  <a:schemeClr val="tx1"/>
                </a:solidFill>
                <a:latin typeface="HGｺﾞｼｯｸM" panose="020B0609000000000000" pitchFamily="49" charset="-128"/>
                <a:ea typeface="HGｺﾞｼｯｸM" panose="020B0609000000000000" pitchFamily="49" charset="-128"/>
              </a:rPr>
              <a:t>における情報の</a:t>
            </a:r>
            <a:r>
              <a:rPr lang="ja-JP" altLang="en-US" sz="1500" dirty="0" smtClean="0">
                <a:solidFill>
                  <a:schemeClr val="tx1"/>
                </a:solidFill>
                <a:latin typeface="HGｺﾞｼｯｸM" panose="020B0609000000000000" pitchFamily="49" charset="-128"/>
                <a:ea typeface="HGｺﾞｼｯｸM" panose="020B0609000000000000" pitchFamily="49" charset="-128"/>
              </a:rPr>
              <a:t>共有</a:t>
            </a:r>
            <a:endParaRPr lang="en-US" altLang="ja-JP" sz="15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500" dirty="0" smtClean="0">
                <a:solidFill>
                  <a:schemeClr val="tx1"/>
                </a:solidFill>
                <a:latin typeface="HGｺﾞｼｯｸM" panose="020B0609000000000000" pitchFamily="49" charset="-128"/>
                <a:ea typeface="HGｺﾞｼｯｸM" panose="020B0609000000000000" pitchFamily="49" charset="-128"/>
              </a:rPr>
              <a:t>（構成員）　拠点病院と「</a:t>
            </a:r>
            <a:r>
              <a:rPr lang="ja-JP" altLang="en-US" sz="1500" dirty="0" smtClean="0">
                <a:solidFill>
                  <a:srgbClr val="FF0000"/>
                </a:solidFill>
                <a:latin typeface="HGｺﾞｼｯｸM" panose="020B0609000000000000" pitchFamily="49" charset="-128"/>
                <a:ea typeface="HGｺﾞｼｯｸM" panose="020B0609000000000000" pitchFamily="49" charset="-128"/>
              </a:rPr>
              <a:t>アレルギー疾患診療連携病院」　←新たに整備</a:t>
            </a:r>
            <a:endParaRPr lang="ja-JP" altLang="en-US" sz="1500" dirty="0">
              <a:solidFill>
                <a:srgbClr val="FF0000"/>
              </a:solidFill>
              <a:latin typeface="HGｺﾞｼｯｸM" panose="020B0609000000000000" pitchFamily="49" charset="-128"/>
              <a:ea typeface="HGｺﾞｼｯｸM" panose="020B0609000000000000" pitchFamily="49" charset="-128"/>
            </a:endParaRPr>
          </a:p>
          <a:p>
            <a:pPr>
              <a:defRPr/>
            </a:pP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a:p>
            <a:pPr>
              <a:defRPr/>
            </a:pPr>
            <a:endParaRPr lang="en-US" altLang="ja-JP" sz="1500" b="1" dirty="0" smtClean="0">
              <a:solidFill>
                <a:schemeClr val="tx1"/>
              </a:solidFill>
              <a:latin typeface="HGｺﾞｼｯｸM" panose="020B0609000000000000" pitchFamily="49" charset="-128"/>
              <a:ea typeface="HGｺﾞｼｯｸM" panose="020B0609000000000000" pitchFamily="49" charset="-128"/>
            </a:endParaRPr>
          </a:p>
        </p:txBody>
      </p:sp>
    </p:spTree>
    <p:extLst>
      <p:ext uri="{BB962C8B-B14F-4D97-AF65-F5344CB8AC3E}">
        <p14:creationId xmlns:p14="http://schemas.microsoft.com/office/powerpoint/2010/main" val="2507253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0" y="0"/>
            <a:ext cx="9143999" cy="56170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1600" b="1" dirty="0" smtClean="0">
                <a:solidFill>
                  <a:srgbClr val="FF0000"/>
                </a:solidFill>
                <a:latin typeface="ＭＳ Ｐゴシック" charset="-128"/>
              </a:rPr>
              <a:t>　　大阪府アレルギー疾患医療拠点病院と大阪府アレルギー疾患診療連携病院（仮称）について</a:t>
            </a:r>
            <a:r>
              <a:rPr lang="ja-JP" altLang="en-US" sz="1800" b="1" dirty="0" smtClean="0">
                <a:solidFill>
                  <a:srgbClr val="FF0000"/>
                </a:solidFill>
                <a:latin typeface="ＭＳ Ｐゴシック" charset="-128"/>
              </a:rPr>
              <a:t>　</a:t>
            </a:r>
            <a:r>
              <a:rPr lang="ja-JP" altLang="en-US" sz="1800" b="1" dirty="0" smtClean="0">
                <a:solidFill>
                  <a:prstClr val="black"/>
                </a:solidFill>
                <a:latin typeface="ＭＳ Ｐゴシック" charset="-128"/>
              </a:rPr>
              <a:t>　</a:t>
            </a:r>
            <a:r>
              <a:rPr lang="ja-JP" altLang="en-US" sz="2800" b="1" dirty="0" smtClean="0">
                <a:solidFill>
                  <a:prstClr val="black"/>
                </a:solidFill>
                <a:latin typeface="ＭＳ Ｐゴシック" charset="-128"/>
              </a:rPr>
              <a:t>　　　　　　　　</a:t>
            </a:r>
          </a:p>
        </p:txBody>
      </p:sp>
      <p:graphicFrame>
        <p:nvGraphicFramePr>
          <p:cNvPr id="3" name="表 2"/>
          <p:cNvGraphicFramePr>
            <a:graphicFrameLocks noGrp="1"/>
          </p:cNvGraphicFramePr>
          <p:nvPr>
            <p:extLst>
              <p:ext uri="{D42A27DB-BD31-4B8C-83A1-F6EECF244321}">
                <p14:modId xmlns:p14="http://schemas.microsoft.com/office/powerpoint/2010/main" val="2564009951"/>
              </p:ext>
            </p:extLst>
          </p:nvPr>
        </p:nvGraphicFramePr>
        <p:xfrm>
          <a:off x="0" y="561703"/>
          <a:ext cx="9144000" cy="6866708"/>
        </p:xfrm>
        <a:graphic>
          <a:graphicData uri="http://schemas.openxmlformats.org/drawingml/2006/table">
            <a:tbl>
              <a:tblPr firstRow="1" bandRow="1">
                <a:tableStyleId>{5C22544A-7EE6-4342-B048-85BDC9FD1C3A}</a:tableStyleId>
              </a:tblPr>
              <a:tblGrid>
                <a:gridCol w="1345474">
                  <a:extLst>
                    <a:ext uri="{9D8B030D-6E8A-4147-A177-3AD203B41FA5}">
                      <a16:colId xmlns:a16="http://schemas.microsoft.com/office/drawing/2014/main" val="20000"/>
                    </a:ext>
                  </a:extLst>
                </a:gridCol>
                <a:gridCol w="3722915">
                  <a:extLst>
                    <a:ext uri="{9D8B030D-6E8A-4147-A177-3AD203B41FA5}">
                      <a16:colId xmlns:a16="http://schemas.microsoft.com/office/drawing/2014/main" val="20001"/>
                    </a:ext>
                  </a:extLst>
                </a:gridCol>
                <a:gridCol w="4075611">
                  <a:extLst>
                    <a:ext uri="{9D8B030D-6E8A-4147-A177-3AD203B41FA5}">
                      <a16:colId xmlns:a16="http://schemas.microsoft.com/office/drawing/2014/main" val="20002"/>
                    </a:ext>
                  </a:extLst>
                </a:gridCol>
              </a:tblGrid>
              <a:tr h="653143">
                <a:tc>
                  <a:txBody>
                    <a:bodyPr/>
                    <a:lstStyle/>
                    <a:p>
                      <a:endParaRPr kumimoji="1" lang="ja-JP" altLang="en-US" dirty="0"/>
                    </a:p>
                  </a:txBody>
                  <a:tcPr/>
                </a:tc>
                <a:tc>
                  <a:txBody>
                    <a:bodyPr/>
                    <a:lstStyle/>
                    <a:p>
                      <a:pPr algn="ctr"/>
                      <a:r>
                        <a:rPr kumimoji="1" lang="ja-JP" altLang="en-US" sz="1800" smtClean="0"/>
                        <a:t>拠点病院</a:t>
                      </a:r>
                      <a:endParaRPr kumimoji="1" lang="ja-JP" altLang="en-US" sz="1800" dirty="0"/>
                    </a:p>
                  </a:txBody>
                  <a:tcPr/>
                </a:tc>
                <a:tc>
                  <a:txBody>
                    <a:bodyPr/>
                    <a:lstStyle/>
                    <a:p>
                      <a:pPr algn="ctr"/>
                      <a:r>
                        <a:rPr kumimoji="1" lang="ja-JP" altLang="en-US" dirty="0" smtClean="0"/>
                        <a:t>診療連携病院（案）</a:t>
                      </a:r>
                      <a:endParaRPr kumimoji="1" lang="en-US" altLang="ja-JP" dirty="0" smtClean="0"/>
                    </a:p>
                    <a:p>
                      <a:endParaRPr kumimoji="1" lang="ja-JP" altLang="en-US" dirty="0"/>
                    </a:p>
                  </a:txBody>
                  <a:tcPr/>
                </a:tc>
                <a:extLst>
                  <a:ext uri="{0D108BD9-81ED-4DB2-BD59-A6C34878D82A}">
                    <a16:rowId xmlns:a16="http://schemas.microsoft.com/office/drawing/2014/main" val="10000"/>
                  </a:ext>
                </a:extLst>
              </a:tr>
              <a:tr h="1227882">
                <a:tc>
                  <a:txBody>
                    <a:bodyPr/>
                    <a:lstStyle/>
                    <a:p>
                      <a:pPr algn="ctr"/>
                      <a:r>
                        <a:rPr kumimoji="1" lang="ja-JP" altLang="en-US" dirty="0" smtClean="0"/>
                        <a:t>主な</a:t>
                      </a:r>
                      <a:endParaRPr kumimoji="1" lang="en-US" altLang="ja-JP" dirty="0" smtClean="0"/>
                    </a:p>
                    <a:p>
                      <a:pPr algn="ctr"/>
                      <a:r>
                        <a:rPr kumimoji="1" lang="ja-JP" altLang="en-US" dirty="0" smtClean="0"/>
                        <a:t>選定要件</a:t>
                      </a:r>
                      <a:endParaRPr kumimoji="1" lang="ja-JP" altLang="en-US" dirty="0"/>
                    </a:p>
                  </a:txBody>
                  <a:tcPr/>
                </a:tc>
                <a:tc>
                  <a:txBody>
                    <a:bodyPr/>
                    <a:lstStyle/>
                    <a:p>
                      <a:r>
                        <a:rPr lang="ja-JP" altLang="en-US" sz="1500" dirty="0" smtClean="0"/>
                        <a:t>　アレルギー疾患の診療経験が豊富な知識と技能を有する医師を常勤で配置し、診断が困難な症例や標準的治療では病態が安定化しない重症及び難治性アレルギー疾患患者に対し、関係する複数の診療科が連携して診断、治療、管理を行う体制が整っていること　などの他、情報提供、研究、人材育成</a:t>
                      </a:r>
                      <a:endParaRPr lang="en-US" altLang="ja-JP" sz="1500" dirty="0" smtClean="0"/>
                    </a:p>
                    <a:p>
                      <a:r>
                        <a:rPr kumimoji="1" lang="ja-JP" altLang="en-US" sz="1500" dirty="0" smtClean="0"/>
                        <a:t>などの事業を大阪府とともに実施することが</a:t>
                      </a:r>
                      <a:endParaRPr kumimoji="1" lang="en-US" altLang="ja-JP" sz="1500" dirty="0" smtClean="0"/>
                    </a:p>
                    <a:p>
                      <a:r>
                        <a:rPr kumimoji="1" lang="ja-JP" altLang="en-US" sz="1500" dirty="0" smtClean="0"/>
                        <a:t>可能な施設</a:t>
                      </a:r>
                      <a:endParaRPr kumimoji="1" lang="ja-JP" alt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・各診療領域におけるアレルギー疾患の診療経験が豊富な知識と技能を有する医師の配置（常勤・非常勤問わず）ができる。</a:t>
                      </a:r>
                      <a:endParaRPr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・診断が困難な症例や標準的治療では病態が安定化しない重症及び難治性アレルギー疾患患者に対し、診断、治療、管理を行う体制が整っていること　</a:t>
                      </a:r>
                      <a:endParaRPr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a:t>
                      </a:r>
                      <a:r>
                        <a:rPr lang="ja-JP" altLang="en-US" sz="1400" dirty="0" smtClean="0"/>
                        <a:t>なお、選定に際しては、</a:t>
                      </a:r>
                      <a:r>
                        <a:rPr lang="ja-JP" altLang="en-US" sz="1400" dirty="0" smtClean="0">
                          <a:solidFill>
                            <a:srgbClr val="FF0000"/>
                          </a:solidFill>
                        </a:rPr>
                        <a:t>アレルギー学会専門医教育認定施設</a:t>
                      </a:r>
                      <a:r>
                        <a:rPr lang="ja-JP" altLang="en-US" sz="1400" dirty="0" smtClean="0"/>
                        <a:t>から選定することが望ましい</a:t>
                      </a:r>
                      <a:endParaRPr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（学会認定施設の要件）</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・疾患の症例（外来を含む）が年間</a:t>
                      </a:r>
                      <a:r>
                        <a:rPr lang="en-US" altLang="ja-JP" sz="1200" dirty="0" smtClean="0"/>
                        <a:t>100</a:t>
                      </a:r>
                      <a:r>
                        <a:rPr lang="ja-JP" altLang="en-US" sz="1200" dirty="0" smtClean="0"/>
                        <a:t>例以上 </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・指導医１名以上又は専門医２名以上（非常勤 １名を含む</a:t>
                      </a:r>
                      <a:r>
                        <a:rPr lang="en-US" altLang="ja-JP" sz="1200" dirty="0" smtClean="0"/>
                        <a:t>)</a:t>
                      </a:r>
                      <a:r>
                        <a:rPr lang="ja-JP" altLang="en-US" sz="1200" dirty="0" smtClean="0"/>
                        <a:t>が勤務。 </a:t>
                      </a:r>
                      <a:endParaRPr kumimoji="1" lang="ja-JP" altLang="en-US" sz="1200" dirty="0"/>
                    </a:p>
                  </a:txBody>
                  <a:tcPr/>
                </a:tc>
                <a:extLst>
                  <a:ext uri="{0D108BD9-81ED-4DB2-BD59-A6C34878D82A}">
                    <a16:rowId xmlns:a16="http://schemas.microsoft.com/office/drawing/2014/main" val="10001"/>
                  </a:ext>
                </a:extLst>
              </a:tr>
              <a:tr h="426720">
                <a:tc>
                  <a:txBody>
                    <a:bodyPr/>
                    <a:lstStyle/>
                    <a:p>
                      <a:pPr algn="ctr"/>
                      <a:r>
                        <a:rPr kumimoji="1" lang="ja-JP" altLang="en-US" dirty="0" smtClean="0"/>
                        <a:t>選定方法</a:t>
                      </a:r>
                      <a:endParaRPr kumimoji="1" lang="ja-JP" altLang="en-US" dirty="0"/>
                    </a:p>
                  </a:txBody>
                  <a:tcPr/>
                </a:tc>
                <a:tc>
                  <a:txBody>
                    <a:bodyPr/>
                    <a:lstStyle/>
                    <a:p>
                      <a:pPr algn="ctr"/>
                      <a:r>
                        <a:rPr kumimoji="1" lang="ja-JP" altLang="en-US" sz="1600" dirty="0" smtClean="0"/>
                        <a:t>公募</a:t>
                      </a:r>
                      <a:endParaRPr kumimoji="1" lang="ja-JP" altLang="en-US" sz="1600" dirty="0"/>
                    </a:p>
                  </a:txBody>
                  <a:tcPr/>
                </a:tc>
                <a:tc>
                  <a:txBody>
                    <a:bodyPr/>
                    <a:lstStyle/>
                    <a:p>
                      <a:pPr algn="ctr"/>
                      <a:r>
                        <a:rPr kumimoji="1" lang="ja-JP" altLang="en-US" sz="1600" dirty="0" smtClean="0"/>
                        <a:t>拠点病院による推薦</a:t>
                      </a:r>
                      <a:endParaRPr kumimoji="1" lang="ja-JP" altLang="en-US" sz="1600" dirty="0"/>
                    </a:p>
                  </a:txBody>
                  <a:tcPr/>
                </a:tc>
                <a:extLst>
                  <a:ext uri="{0D108BD9-81ED-4DB2-BD59-A6C34878D82A}">
                    <a16:rowId xmlns:a16="http://schemas.microsoft.com/office/drawing/2014/main" val="10002"/>
                  </a:ext>
                </a:extLst>
              </a:tr>
              <a:tr h="457200">
                <a:tc>
                  <a:txBody>
                    <a:bodyPr/>
                    <a:lstStyle/>
                    <a:p>
                      <a:pPr algn="ctr"/>
                      <a:r>
                        <a:rPr kumimoji="1" lang="ja-JP" altLang="en-US" dirty="0" smtClean="0"/>
                        <a:t>選定数</a:t>
                      </a:r>
                      <a:endParaRPr kumimoji="1" lang="ja-JP" altLang="en-US" dirty="0"/>
                    </a:p>
                  </a:txBody>
                  <a:tcPr/>
                </a:tc>
                <a:tc>
                  <a:txBody>
                    <a:bodyPr/>
                    <a:lstStyle/>
                    <a:p>
                      <a:pPr algn="ctr"/>
                      <a:r>
                        <a:rPr kumimoji="1" lang="ja-JP" altLang="en-US" sz="1600" dirty="0" smtClean="0"/>
                        <a:t>４病院</a:t>
                      </a:r>
                      <a:endParaRPr kumimoji="1" lang="ja-JP" altLang="en-US" sz="1600" dirty="0"/>
                    </a:p>
                  </a:txBody>
                  <a:tcPr/>
                </a:tc>
                <a:tc>
                  <a:txBody>
                    <a:bodyPr/>
                    <a:lstStyle/>
                    <a:p>
                      <a:pPr algn="ctr"/>
                      <a:r>
                        <a:rPr kumimoji="1" lang="ja-JP" altLang="en-US" sz="1600" dirty="0" smtClean="0"/>
                        <a:t>拠点病院の推薦に基づき府が指定</a:t>
                      </a:r>
                      <a:endParaRPr kumimoji="1" lang="ja-JP" altLang="en-US" sz="1600" dirty="0"/>
                    </a:p>
                  </a:txBody>
                  <a:tcPr/>
                </a:tc>
                <a:extLst>
                  <a:ext uri="{0D108BD9-81ED-4DB2-BD59-A6C34878D82A}">
                    <a16:rowId xmlns:a16="http://schemas.microsoft.com/office/drawing/2014/main" val="10003"/>
                  </a:ext>
                </a:extLst>
              </a:tr>
              <a:tr h="2037805">
                <a:tc>
                  <a:txBody>
                    <a:bodyPr/>
                    <a:lstStyle/>
                    <a:p>
                      <a:pPr algn="ctr"/>
                      <a:r>
                        <a:rPr kumimoji="1" lang="ja-JP" altLang="en-US" dirty="0" smtClean="0"/>
                        <a:t>役　割</a:t>
                      </a:r>
                      <a:endParaRPr kumimoji="1" lang="ja-JP" altLang="en-US" dirty="0"/>
                    </a:p>
                  </a:txBody>
                  <a:tcPr/>
                </a:tc>
                <a:tc>
                  <a:txBody>
                    <a:bodyPr/>
                    <a:lstStyle/>
                    <a:p>
                      <a:pPr>
                        <a:defRPr/>
                      </a:pPr>
                      <a:r>
                        <a:rPr kumimoji="1" lang="ja-JP" altLang="en-US" sz="1500" dirty="0" smtClean="0"/>
                        <a:t>・府のアレルギー疾患の中心的役割を担い、以下の事業を府と協力して実施</a:t>
                      </a:r>
                      <a:endParaRPr kumimoji="1" lang="en-US" altLang="ja-JP" sz="1500" dirty="0" smtClean="0"/>
                    </a:p>
                    <a:p>
                      <a:pPr>
                        <a:defRPr/>
                      </a:pPr>
                      <a:r>
                        <a:rPr lang="ja-JP" altLang="en-US" sz="1500" b="1" dirty="0" smtClean="0">
                          <a:latin typeface="HGPｺﾞｼｯｸM" panose="020B0600000000000000" pitchFamily="50" charset="-128"/>
                          <a:ea typeface="HGPｺﾞｼｯｸM" panose="020B0600000000000000" pitchFamily="50" charset="-128"/>
                        </a:rPr>
                        <a:t>　</a:t>
                      </a:r>
                      <a:r>
                        <a:rPr lang="ja-JP" altLang="en-US" sz="1500" dirty="0" smtClean="0">
                          <a:latin typeface="+mn-ea"/>
                          <a:ea typeface="+mn-ea"/>
                        </a:rPr>
                        <a:t>①重症や難治性アレルギー疾患の診</a:t>
                      </a:r>
                      <a:endParaRPr lang="en-US" altLang="ja-JP" sz="1500" dirty="0" smtClean="0">
                        <a:latin typeface="+mn-ea"/>
                        <a:ea typeface="+mn-ea"/>
                      </a:endParaRPr>
                    </a:p>
                    <a:p>
                      <a:pPr>
                        <a:defRPr/>
                      </a:pPr>
                      <a:r>
                        <a:rPr lang="ja-JP" altLang="en-US" sz="1500" dirty="0" smtClean="0">
                          <a:latin typeface="+mn-ea"/>
                          <a:ea typeface="+mn-ea"/>
                        </a:rPr>
                        <a:t>　　断・治療・管理</a:t>
                      </a:r>
                      <a:endParaRPr lang="en-US" altLang="ja-JP" sz="1500" dirty="0" smtClean="0">
                        <a:latin typeface="+mn-ea"/>
                        <a:ea typeface="+mn-ea"/>
                      </a:endParaRPr>
                    </a:p>
                    <a:p>
                      <a:pPr>
                        <a:defRPr/>
                      </a:pPr>
                      <a:r>
                        <a:rPr lang="ja-JP" altLang="en-US" sz="1500" dirty="0" smtClean="0">
                          <a:latin typeface="+mn-ea"/>
                          <a:ea typeface="+mn-ea"/>
                        </a:rPr>
                        <a:t>　②情報提供（患者、医療従事者等）</a:t>
                      </a:r>
                      <a:endParaRPr lang="en-US" altLang="ja-JP" sz="1500" dirty="0" smtClean="0">
                        <a:latin typeface="+mn-ea"/>
                        <a:ea typeface="+mn-ea"/>
                      </a:endParaRPr>
                    </a:p>
                    <a:p>
                      <a:pPr>
                        <a:defRPr/>
                      </a:pPr>
                      <a:r>
                        <a:rPr lang="ja-JP" altLang="en-US" sz="1500" dirty="0" smtClean="0">
                          <a:latin typeface="+mn-ea"/>
                          <a:ea typeface="+mn-ea"/>
                        </a:rPr>
                        <a:t>　③人材育成（医療従事者研修）</a:t>
                      </a:r>
                      <a:endParaRPr lang="en-US" altLang="ja-JP" sz="1500" dirty="0" smtClean="0">
                        <a:latin typeface="+mn-ea"/>
                        <a:ea typeface="+mn-ea"/>
                      </a:endParaRPr>
                    </a:p>
                    <a:p>
                      <a:pPr>
                        <a:defRPr/>
                      </a:pPr>
                      <a:r>
                        <a:rPr lang="ja-JP" altLang="en-US" sz="1500" dirty="0" smtClean="0">
                          <a:latin typeface="+mn-ea"/>
                          <a:ea typeface="+mn-ea"/>
                        </a:rPr>
                        <a:t>　④研究（全国的な疫学調査等への協力）</a:t>
                      </a:r>
                      <a:endParaRPr lang="en-US" altLang="ja-JP" sz="1500" dirty="0" smtClean="0">
                        <a:latin typeface="+mn-ea"/>
                        <a:ea typeface="+mn-ea"/>
                      </a:endParaRPr>
                    </a:p>
                    <a:p>
                      <a:pPr>
                        <a:defRPr/>
                      </a:pPr>
                      <a:r>
                        <a:rPr lang="ja-JP" altLang="en-US" sz="1500" dirty="0" smtClean="0">
                          <a:latin typeface="+mn-ea"/>
                          <a:ea typeface="+mn-ea"/>
                        </a:rPr>
                        <a:t>　⑤医学的見地からの助言・支援</a:t>
                      </a:r>
                      <a:endParaRPr kumimoji="1" lang="ja-JP" altLang="en-US" dirty="0"/>
                    </a:p>
                  </a:txBody>
                  <a:tcPr/>
                </a:tc>
                <a:tc>
                  <a:txBody>
                    <a:bodyPr/>
                    <a:lstStyle/>
                    <a:p>
                      <a:r>
                        <a:rPr kumimoji="1" lang="ja-JP" altLang="en-US" sz="1500" dirty="0" smtClean="0"/>
                        <a:t>・拠点病院や府が行う事業に協力</a:t>
                      </a:r>
                      <a:endParaRPr kumimoji="1" lang="en-US" altLang="ja-JP" sz="1500" dirty="0" smtClean="0"/>
                    </a:p>
                    <a:p>
                      <a:r>
                        <a:rPr kumimoji="1" lang="ja-JP" altLang="en-US" sz="1500" dirty="0" smtClean="0"/>
                        <a:t>・拠点病院と協力し、重症・難治性疾患に対する　診断・治療・管理を実施</a:t>
                      </a:r>
                      <a:endParaRPr kumimoji="1" lang="en-US" altLang="ja-JP" sz="1500" dirty="0" smtClean="0"/>
                    </a:p>
                    <a:p>
                      <a:r>
                        <a:rPr kumimoji="1" lang="ja-JP" altLang="en-US" sz="1500" dirty="0" smtClean="0"/>
                        <a:t>・地域診療ネットワーク会議への参画</a:t>
                      </a:r>
                      <a:endParaRPr kumimoji="1" lang="en-US" altLang="ja-JP" sz="1500" dirty="0" smtClean="0"/>
                    </a:p>
                    <a:p>
                      <a:r>
                        <a:rPr kumimoji="1" lang="ja-JP" altLang="en-US" sz="1500" dirty="0" smtClean="0"/>
                        <a:t>・拠点病院連絡会議への参画</a:t>
                      </a:r>
                      <a:endParaRPr kumimoji="1" lang="ja-JP" altLang="en-US" sz="1500" dirty="0"/>
                    </a:p>
                  </a:txBody>
                  <a:tcPr/>
                </a:tc>
                <a:extLst>
                  <a:ext uri="{0D108BD9-81ED-4DB2-BD59-A6C34878D82A}">
                    <a16:rowId xmlns:a16="http://schemas.microsoft.com/office/drawing/2014/main" val="10004"/>
                  </a:ext>
                </a:extLst>
              </a:tr>
              <a:tr h="548640">
                <a:tc>
                  <a:txBody>
                    <a:bodyPr/>
                    <a:lstStyle/>
                    <a:p>
                      <a:pPr algn="ctr"/>
                      <a:endParaRPr kumimoji="1" lang="ja-JP" altLang="en-US" dirty="0"/>
                    </a:p>
                  </a:txBody>
                  <a:tcPr/>
                </a:tc>
                <a:tc>
                  <a:txBody>
                    <a:bodyPr/>
                    <a:lstStyle/>
                    <a:p>
                      <a:pPr>
                        <a:defRPr/>
                      </a:pPr>
                      <a:endParaRPr kumimoji="1" lang="ja-JP" altLang="en-US" dirty="0"/>
                    </a:p>
                  </a:txBody>
                  <a:tcPr/>
                </a:tc>
                <a:tc>
                  <a:txBody>
                    <a:bodyPr/>
                    <a:lstStyle/>
                    <a:p>
                      <a:endParaRPr kumimoji="1" lang="ja-JP" altLang="en-US" sz="15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71933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2" name="直線矢印コネクタ 111"/>
          <p:cNvCxnSpPr/>
          <p:nvPr/>
        </p:nvCxnSpPr>
        <p:spPr>
          <a:xfrm>
            <a:off x="4724214" y="5306547"/>
            <a:ext cx="2986793" cy="1"/>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sp>
        <p:nvSpPr>
          <p:cNvPr id="2" name="タイトル 1"/>
          <p:cNvSpPr txBox="1">
            <a:spLocks/>
          </p:cNvSpPr>
          <p:nvPr/>
        </p:nvSpPr>
        <p:spPr>
          <a:xfrm>
            <a:off x="1" y="13063"/>
            <a:ext cx="9144000" cy="345989"/>
          </a:xfrm>
          <a:prstGeom prst="rect">
            <a:avLst/>
          </a:prstGeom>
          <a:solidFill>
            <a:srgbClr val="FFCCFF"/>
          </a:solidFill>
          <a:ln w="25400"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800" b="1" dirty="0">
                <a:solidFill>
                  <a:prstClr val="black"/>
                </a:solidFill>
                <a:latin typeface="ＭＳ Ｐゴシック"/>
              </a:rPr>
              <a:t>アレルギー疾患対策の推進</a:t>
            </a:r>
            <a:r>
              <a:rPr lang="ja-JP" altLang="en-US" sz="1800" b="1" dirty="0" smtClean="0">
                <a:solidFill>
                  <a:prstClr val="black"/>
                </a:solidFill>
                <a:latin typeface="ＭＳ Ｐゴシック"/>
              </a:rPr>
              <a:t>体制全体イメージ</a:t>
            </a:r>
            <a:endParaRPr lang="ja-JP" altLang="en-US" sz="1800" b="1" dirty="0">
              <a:solidFill>
                <a:prstClr val="black"/>
              </a:solidFill>
              <a:latin typeface="ＭＳ Ｐゴシック"/>
            </a:endParaRPr>
          </a:p>
        </p:txBody>
      </p:sp>
      <p:sp>
        <p:nvSpPr>
          <p:cNvPr id="3" name="円/楕円 2"/>
          <p:cNvSpPr/>
          <p:nvPr/>
        </p:nvSpPr>
        <p:spPr>
          <a:xfrm>
            <a:off x="732380" y="471723"/>
            <a:ext cx="7966950" cy="144851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ja-JP" altLang="en-US"/>
          </a:p>
        </p:txBody>
      </p:sp>
      <p:sp>
        <p:nvSpPr>
          <p:cNvPr id="5" name="正方形/長方形 4"/>
          <p:cNvSpPr/>
          <p:nvPr/>
        </p:nvSpPr>
        <p:spPr>
          <a:xfrm>
            <a:off x="2465232" y="1251884"/>
            <a:ext cx="4220462" cy="442976"/>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kumimoji="1" lang="en-US" altLang="ja-JP" sz="1200" b="1" dirty="0" smtClean="0">
                <a:solidFill>
                  <a:schemeClr val="tx1"/>
                </a:solidFill>
              </a:rPr>
              <a:t>【</a:t>
            </a:r>
            <a:r>
              <a:rPr kumimoji="1" lang="ja-JP" altLang="en-US" sz="1200" b="1" dirty="0" smtClean="0">
                <a:solidFill>
                  <a:schemeClr val="tx1"/>
                </a:solidFill>
              </a:rPr>
              <a:t>課題</a:t>
            </a:r>
            <a:r>
              <a:rPr kumimoji="1" lang="en-US" altLang="ja-JP" sz="1200" b="1" dirty="0" smtClean="0">
                <a:solidFill>
                  <a:schemeClr val="tx1"/>
                </a:solidFill>
              </a:rPr>
              <a:t>】</a:t>
            </a:r>
            <a:r>
              <a:rPr kumimoji="1" lang="ja-JP" altLang="en-US" sz="1200" b="1" dirty="0" smtClean="0">
                <a:solidFill>
                  <a:schemeClr val="tx1"/>
                </a:solidFill>
              </a:rPr>
              <a:t>◆正しい知識の普及　　◆医療提供体制の整備</a:t>
            </a:r>
            <a:endParaRPr kumimoji="1" lang="ja-JP" altLang="en-US" sz="1200" b="1" dirty="0">
              <a:solidFill>
                <a:schemeClr val="tx1"/>
              </a:solidFill>
            </a:endParaRPr>
          </a:p>
        </p:txBody>
      </p:sp>
      <p:sp>
        <p:nvSpPr>
          <p:cNvPr id="8" name="角丸四角形 7"/>
          <p:cNvSpPr/>
          <p:nvPr/>
        </p:nvSpPr>
        <p:spPr>
          <a:xfrm>
            <a:off x="2323855" y="471723"/>
            <a:ext cx="1124739" cy="30071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000" b="1" dirty="0" smtClean="0">
                <a:solidFill>
                  <a:srgbClr val="000000"/>
                </a:solidFill>
              </a:rPr>
              <a:t>医療従事者等</a:t>
            </a:r>
            <a:endParaRPr lang="en-US" altLang="ja-JP" sz="1000" b="1" dirty="0">
              <a:solidFill>
                <a:srgbClr val="000000"/>
              </a:solidFill>
            </a:endParaRPr>
          </a:p>
        </p:txBody>
      </p:sp>
      <p:sp>
        <p:nvSpPr>
          <p:cNvPr id="9" name="角丸四角形 8"/>
          <p:cNvSpPr/>
          <p:nvPr/>
        </p:nvSpPr>
        <p:spPr>
          <a:xfrm>
            <a:off x="875868" y="638163"/>
            <a:ext cx="1128693" cy="268549"/>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000" b="1" dirty="0" smtClean="0">
                <a:solidFill>
                  <a:srgbClr val="000000"/>
                </a:solidFill>
              </a:rPr>
              <a:t>児童福祉施設等</a:t>
            </a:r>
            <a:endParaRPr lang="en-US" altLang="ja-JP" sz="1000" b="1" dirty="0">
              <a:solidFill>
                <a:srgbClr val="000000"/>
              </a:solidFill>
            </a:endParaRPr>
          </a:p>
        </p:txBody>
      </p:sp>
      <p:sp>
        <p:nvSpPr>
          <p:cNvPr id="11" name="角丸四角形 10"/>
          <p:cNvSpPr/>
          <p:nvPr/>
        </p:nvSpPr>
        <p:spPr>
          <a:xfrm>
            <a:off x="2714323" y="5888784"/>
            <a:ext cx="4472650" cy="57476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大阪府アレルギー疾患対策連絡会議</a:t>
            </a:r>
            <a:endParaRPr kumimoji="1" lang="en-US" altLang="ja-JP" b="1" dirty="0" smtClean="0">
              <a:solidFill>
                <a:schemeClr val="tx1"/>
              </a:solidFill>
            </a:endParaRPr>
          </a:p>
          <a:p>
            <a:pPr algn="ctr"/>
            <a:r>
              <a:rPr lang="en-US" altLang="ja-JP" sz="1400" b="1" dirty="0" smtClean="0">
                <a:solidFill>
                  <a:schemeClr val="tx1"/>
                </a:solidFill>
              </a:rPr>
              <a:t>【</a:t>
            </a:r>
            <a:r>
              <a:rPr lang="ja-JP" altLang="en-US" sz="1400" b="1" dirty="0" smtClean="0">
                <a:solidFill>
                  <a:schemeClr val="tx1"/>
                </a:solidFill>
              </a:rPr>
              <a:t>府のアレルギー疾患施策の企画・立案</a:t>
            </a:r>
            <a:r>
              <a:rPr lang="en-US" altLang="ja-JP" sz="1400" b="1" dirty="0" smtClean="0">
                <a:solidFill>
                  <a:schemeClr val="tx1"/>
                </a:solidFill>
              </a:rPr>
              <a:t>】</a:t>
            </a:r>
            <a:endParaRPr kumimoji="1" lang="ja-JP" altLang="en-US" sz="1400" b="1" dirty="0">
              <a:solidFill>
                <a:schemeClr val="tx1"/>
              </a:solidFill>
            </a:endParaRPr>
          </a:p>
        </p:txBody>
      </p:sp>
      <p:sp>
        <p:nvSpPr>
          <p:cNvPr id="17" name="角丸四角形 16"/>
          <p:cNvSpPr/>
          <p:nvPr/>
        </p:nvSpPr>
        <p:spPr>
          <a:xfrm>
            <a:off x="308709" y="1196594"/>
            <a:ext cx="1383922" cy="35059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000" b="1" dirty="0" err="1" smtClean="0">
                <a:solidFill>
                  <a:srgbClr val="000000"/>
                </a:solidFill>
              </a:rPr>
              <a:t>障がい</a:t>
            </a:r>
            <a:r>
              <a:rPr lang="ja-JP" altLang="en-US" sz="1000" b="1" dirty="0" smtClean="0">
                <a:solidFill>
                  <a:srgbClr val="000000"/>
                </a:solidFill>
              </a:rPr>
              <a:t>者支援施設</a:t>
            </a:r>
            <a:endParaRPr lang="en-US" altLang="ja-JP" sz="1000" b="1" dirty="0">
              <a:solidFill>
                <a:srgbClr val="000000"/>
              </a:solidFill>
            </a:endParaRPr>
          </a:p>
        </p:txBody>
      </p:sp>
      <p:sp>
        <p:nvSpPr>
          <p:cNvPr id="21" name="角丸四角形 20"/>
          <p:cNvSpPr/>
          <p:nvPr/>
        </p:nvSpPr>
        <p:spPr>
          <a:xfrm>
            <a:off x="7701282" y="3139826"/>
            <a:ext cx="1335338" cy="23379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 name="角丸四角形 15"/>
          <p:cNvSpPr/>
          <p:nvPr/>
        </p:nvSpPr>
        <p:spPr>
          <a:xfrm>
            <a:off x="7727418" y="2716447"/>
            <a:ext cx="1220827" cy="4879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400" b="1" dirty="0" smtClean="0">
                <a:solidFill>
                  <a:srgbClr val="000000"/>
                </a:solidFill>
              </a:rPr>
              <a:t>市町村</a:t>
            </a:r>
            <a:endParaRPr lang="en-US" altLang="ja-JP" sz="1400" b="1" dirty="0">
              <a:solidFill>
                <a:srgbClr val="000000"/>
              </a:solidFill>
            </a:endParaRPr>
          </a:p>
        </p:txBody>
      </p:sp>
      <p:pic>
        <p:nvPicPr>
          <p:cNvPr id="22" name="Picture 2" descr="D:\MiyakeKaz\Desktop\府庁舎.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342" y="3176906"/>
            <a:ext cx="1241720" cy="648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角丸四角形 18"/>
          <p:cNvSpPr/>
          <p:nvPr/>
        </p:nvSpPr>
        <p:spPr>
          <a:xfrm>
            <a:off x="2507300" y="3002960"/>
            <a:ext cx="2216914" cy="2474862"/>
          </a:xfrm>
          <a:prstGeom prst="roundRect">
            <a:avLst>
              <a:gd name="adj" fmla="val 13721"/>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4" name="角丸四角形 13"/>
          <p:cNvSpPr/>
          <p:nvPr/>
        </p:nvSpPr>
        <p:spPr>
          <a:xfrm>
            <a:off x="2762834" y="2625634"/>
            <a:ext cx="1576910" cy="40182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000000"/>
                </a:solidFill>
              </a:rPr>
              <a:t>府拠点・連携病院</a:t>
            </a:r>
            <a:endParaRPr lang="en-US" altLang="ja-JP" sz="1400" b="1" dirty="0" smtClean="0">
              <a:solidFill>
                <a:srgbClr val="000000"/>
              </a:solidFill>
            </a:endParaRPr>
          </a:p>
        </p:txBody>
      </p:sp>
      <p:sp>
        <p:nvSpPr>
          <p:cNvPr id="23" name="正方形/長方形 22"/>
          <p:cNvSpPr/>
          <p:nvPr/>
        </p:nvSpPr>
        <p:spPr>
          <a:xfrm>
            <a:off x="5499463" y="3943863"/>
            <a:ext cx="1507450" cy="156241"/>
          </a:xfrm>
          <a:prstGeom prst="rect">
            <a:avLst/>
          </a:prstGeom>
          <a:noFill/>
          <a:ln w="22225">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050" b="1" dirty="0" smtClean="0">
                <a:solidFill>
                  <a:schemeClr val="tx1"/>
                </a:solidFill>
              </a:rPr>
              <a:t>事務局：　健康医療部</a:t>
            </a:r>
            <a:endParaRPr kumimoji="1" lang="ja-JP" altLang="en-US" sz="1050" b="1" dirty="0">
              <a:solidFill>
                <a:schemeClr val="tx1"/>
              </a:solidFill>
            </a:endParaRPr>
          </a:p>
        </p:txBody>
      </p:sp>
      <p:sp>
        <p:nvSpPr>
          <p:cNvPr id="25" name="正方形/長方形 24"/>
          <p:cNvSpPr/>
          <p:nvPr/>
        </p:nvSpPr>
        <p:spPr>
          <a:xfrm>
            <a:off x="5598944" y="4670222"/>
            <a:ext cx="1308488" cy="413472"/>
          </a:xfrm>
          <a:prstGeom prst="rect">
            <a:avLst/>
          </a:prstGeom>
          <a:noFill/>
          <a:ln w="22225">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050" b="1" dirty="0" smtClean="0">
                <a:solidFill>
                  <a:schemeClr val="tx1"/>
                </a:solidFill>
              </a:rPr>
              <a:t>庁内関係部局</a:t>
            </a:r>
            <a:endParaRPr kumimoji="1" lang="en-US" altLang="ja-JP" sz="1050" b="1" dirty="0" smtClean="0">
              <a:solidFill>
                <a:schemeClr val="tx1"/>
              </a:solidFill>
            </a:endParaRPr>
          </a:p>
          <a:p>
            <a:pPr algn="ctr"/>
            <a:r>
              <a:rPr lang="ja-JP" altLang="en-US" sz="1050" b="1" dirty="0" smtClean="0">
                <a:solidFill>
                  <a:schemeClr val="tx1"/>
                </a:solidFill>
              </a:rPr>
              <a:t>（福祉・教育・環境）</a:t>
            </a:r>
            <a:endParaRPr kumimoji="1" lang="ja-JP" altLang="en-US" sz="1050" b="1" dirty="0">
              <a:solidFill>
                <a:schemeClr val="tx1"/>
              </a:solidFill>
            </a:endParaRPr>
          </a:p>
        </p:txBody>
      </p:sp>
      <p:sp>
        <p:nvSpPr>
          <p:cNvPr id="38" name="正方形/長方形 74"/>
          <p:cNvSpPr>
            <a:spLocks noChangeArrowheads="1"/>
          </p:cNvSpPr>
          <p:nvPr/>
        </p:nvSpPr>
        <p:spPr bwMode="auto">
          <a:xfrm>
            <a:off x="5499463" y="4325759"/>
            <a:ext cx="8276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a:solidFill>
                  <a:srgbClr val="FF0000"/>
                </a:solidFill>
              </a:rPr>
              <a:t>連　携</a:t>
            </a:r>
          </a:p>
        </p:txBody>
      </p:sp>
      <p:sp>
        <p:nvSpPr>
          <p:cNvPr id="39" name="正方形/長方形 74"/>
          <p:cNvSpPr>
            <a:spLocks noChangeArrowheads="1"/>
          </p:cNvSpPr>
          <p:nvPr/>
        </p:nvSpPr>
        <p:spPr bwMode="auto">
          <a:xfrm>
            <a:off x="6273587" y="4333850"/>
            <a:ext cx="82421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100" b="1" dirty="0" smtClean="0">
                <a:solidFill>
                  <a:srgbClr val="FF0000"/>
                </a:solidFill>
              </a:rPr>
              <a:t>情報共有</a:t>
            </a:r>
            <a:endParaRPr lang="ja-JP" altLang="en-US" sz="1100" b="1" dirty="0">
              <a:solidFill>
                <a:srgbClr val="FF0000"/>
              </a:solidFill>
            </a:endParaRPr>
          </a:p>
        </p:txBody>
      </p:sp>
      <p:cxnSp>
        <p:nvCxnSpPr>
          <p:cNvPr id="40" name="直線矢印コネクタ 39"/>
          <p:cNvCxnSpPr>
            <a:endCxn id="23" idx="2"/>
          </p:cNvCxnSpPr>
          <p:nvPr/>
        </p:nvCxnSpPr>
        <p:spPr>
          <a:xfrm flipV="1">
            <a:off x="6253188" y="4100104"/>
            <a:ext cx="0" cy="577597"/>
          </a:xfrm>
          <a:prstGeom prst="straightConnector1">
            <a:avLst/>
          </a:prstGeom>
          <a:ln w="63500" cmpd="sng">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41" name="Picture 50" descr="MCj007912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40310" y="3406044"/>
            <a:ext cx="1017268" cy="490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正方形/長方形 41"/>
          <p:cNvSpPr/>
          <p:nvPr/>
        </p:nvSpPr>
        <p:spPr>
          <a:xfrm>
            <a:off x="7940310" y="3990178"/>
            <a:ext cx="928222" cy="234720"/>
          </a:xfrm>
          <a:prstGeom prst="rect">
            <a:avLst/>
          </a:prstGeom>
          <a:noFill/>
          <a:ln w="22225">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100" b="1" dirty="0" smtClean="0">
                <a:solidFill>
                  <a:schemeClr val="tx1"/>
                </a:solidFill>
              </a:rPr>
              <a:t>担当課</a:t>
            </a:r>
            <a:endParaRPr kumimoji="1" lang="ja-JP" altLang="en-US" sz="1100" b="1" dirty="0">
              <a:solidFill>
                <a:schemeClr val="tx1"/>
              </a:solidFill>
            </a:endParaRPr>
          </a:p>
        </p:txBody>
      </p:sp>
      <p:sp>
        <p:nvSpPr>
          <p:cNvPr id="43" name="正方形/長方形 42"/>
          <p:cNvSpPr/>
          <p:nvPr/>
        </p:nvSpPr>
        <p:spPr>
          <a:xfrm>
            <a:off x="7860317" y="4952828"/>
            <a:ext cx="1017268" cy="353719"/>
          </a:xfrm>
          <a:prstGeom prst="rect">
            <a:avLst/>
          </a:prstGeom>
          <a:noFill/>
          <a:ln w="22225">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altLang="ja-JP" sz="1200" b="1" dirty="0" smtClean="0">
              <a:solidFill>
                <a:schemeClr val="tx1"/>
              </a:solidFill>
            </a:endParaRPr>
          </a:p>
          <a:p>
            <a:pPr algn="ctr"/>
            <a:r>
              <a:rPr kumimoji="1" lang="ja-JP" altLang="en-US" sz="1200" b="1" dirty="0" smtClean="0">
                <a:solidFill>
                  <a:schemeClr val="tx1"/>
                </a:solidFill>
              </a:rPr>
              <a:t>関係部局</a:t>
            </a:r>
            <a:endParaRPr kumimoji="1" lang="en-US" altLang="ja-JP" sz="1200" b="1" dirty="0" smtClean="0">
              <a:solidFill>
                <a:schemeClr val="tx1"/>
              </a:solidFill>
            </a:endParaRPr>
          </a:p>
          <a:p>
            <a:pPr algn="ctr"/>
            <a:endParaRPr kumimoji="1" lang="ja-JP" altLang="en-US" sz="1200" b="1" dirty="0">
              <a:solidFill>
                <a:schemeClr val="tx1"/>
              </a:solidFill>
            </a:endParaRPr>
          </a:p>
        </p:txBody>
      </p:sp>
      <p:cxnSp>
        <p:nvCxnSpPr>
          <p:cNvPr id="44" name="直線矢印コネクタ 43"/>
          <p:cNvCxnSpPr/>
          <p:nvPr/>
        </p:nvCxnSpPr>
        <p:spPr>
          <a:xfrm flipV="1">
            <a:off x="8325715" y="4234254"/>
            <a:ext cx="0" cy="718574"/>
          </a:xfrm>
          <a:prstGeom prst="straightConnector1">
            <a:avLst/>
          </a:prstGeom>
          <a:ln w="63500" cmpd="sng">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74"/>
          <p:cNvSpPr>
            <a:spLocks noChangeArrowheads="1"/>
          </p:cNvSpPr>
          <p:nvPr/>
        </p:nvSpPr>
        <p:spPr bwMode="auto">
          <a:xfrm>
            <a:off x="8300912" y="4419459"/>
            <a:ext cx="79683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100" b="1" dirty="0" smtClean="0">
                <a:solidFill>
                  <a:srgbClr val="FF0000"/>
                </a:solidFill>
              </a:rPr>
              <a:t>情報共有</a:t>
            </a:r>
            <a:endParaRPr lang="ja-JP" altLang="en-US" sz="1100" b="1" dirty="0">
              <a:solidFill>
                <a:srgbClr val="FF0000"/>
              </a:solidFill>
            </a:endParaRPr>
          </a:p>
        </p:txBody>
      </p:sp>
      <p:sp>
        <p:nvSpPr>
          <p:cNvPr id="46" name="正方形/長方形 74"/>
          <p:cNvSpPr>
            <a:spLocks noChangeArrowheads="1"/>
          </p:cNvSpPr>
          <p:nvPr/>
        </p:nvSpPr>
        <p:spPr bwMode="auto">
          <a:xfrm>
            <a:off x="7733947" y="4440733"/>
            <a:ext cx="6315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a:solidFill>
                  <a:srgbClr val="FF0000"/>
                </a:solidFill>
              </a:rPr>
              <a:t>連　携</a:t>
            </a:r>
          </a:p>
        </p:txBody>
      </p:sp>
      <p:sp>
        <p:nvSpPr>
          <p:cNvPr id="51" name="円/楕円 50"/>
          <p:cNvSpPr/>
          <p:nvPr/>
        </p:nvSpPr>
        <p:spPr>
          <a:xfrm>
            <a:off x="2740448" y="3315168"/>
            <a:ext cx="1727905" cy="10056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pic>
        <p:nvPicPr>
          <p:cNvPr id="50" name="Picture 2" descr="D:\AsadaTa\Desktop\0952200073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5150" y="3876619"/>
            <a:ext cx="433203" cy="493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2" descr="D:\AsadaTa\Desktop\0952200073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5359" y="3117544"/>
            <a:ext cx="475795" cy="49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2" descr="D:\AsadaTa\Desktop\0952200073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00503" y="3896545"/>
            <a:ext cx="416974" cy="509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2" descr="D:\AsadaTa\Desktop\0952200073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40449" y="3115683"/>
            <a:ext cx="537070" cy="571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正方形/長方形 51"/>
          <p:cNvSpPr/>
          <p:nvPr/>
        </p:nvSpPr>
        <p:spPr>
          <a:xfrm>
            <a:off x="2658585" y="4568210"/>
            <a:ext cx="1905561" cy="402183"/>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smtClean="0">
                <a:solidFill>
                  <a:schemeClr val="bg1"/>
                </a:solidFill>
              </a:rPr>
              <a:t>　　</a:t>
            </a:r>
            <a:r>
              <a:rPr kumimoji="1" lang="ja-JP" altLang="en-US" sz="1200" b="1" dirty="0" smtClean="0">
                <a:solidFill>
                  <a:schemeClr val="bg1"/>
                </a:solidFill>
              </a:rPr>
              <a:t>府拠点病院連絡会議</a:t>
            </a:r>
            <a:endParaRPr kumimoji="1" lang="ja-JP" altLang="en-US" sz="1200" b="1" dirty="0">
              <a:solidFill>
                <a:schemeClr val="bg1"/>
              </a:solidFill>
            </a:endParaRPr>
          </a:p>
        </p:txBody>
      </p:sp>
      <p:sp>
        <p:nvSpPr>
          <p:cNvPr id="54" name="正方形/長方形 74"/>
          <p:cNvSpPr>
            <a:spLocks noChangeArrowheads="1"/>
          </p:cNvSpPr>
          <p:nvPr/>
        </p:nvSpPr>
        <p:spPr bwMode="auto">
          <a:xfrm>
            <a:off x="3269808" y="3504041"/>
            <a:ext cx="8276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a:solidFill>
                  <a:srgbClr val="FF0000"/>
                </a:solidFill>
              </a:rPr>
              <a:t>連　携</a:t>
            </a:r>
          </a:p>
        </p:txBody>
      </p:sp>
      <p:sp>
        <p:nvSpPr>
          <p:cNvPr id="55" name="正方形/長方形 74"/>
          <p:cNvSpPr>
            <a:spLocks noChangeArrowheads="1"/>
          </p:cNvSpPr>
          <p:nvPr/>
        </p:nvSpPr>
        <p:spPr bwMode="auto">
          <a:xfrm>
            <a:off x="3138380" y="3696020"/>
            <a:ext cx="95902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情報共有</a:t>
            </a:r>
            <a:endParaRPr lang="ja-JP" altLang="en-US" sz="1200" b="1" dirty="0">
              <a:solidFill>
                <a:srgbClr val="FF0000"/>
              </a:solidFill>
            </a:endParaRPr>
          </a:p>
        </p:txBody>
      </p:sp>
      <p:sp>
        <p:nvSpPr>
          <p:cNvPr id="56" name="正方形/長方形 74"/>
          <p:cNvSpPr>
            <a:spLocks noChangeArrowheads="1"/>
          </p:cNvSpPr>
          <p:nvPr/>
        </p:nvSpPr>
        <p:spPr bwMode="auto">
          <a:xfrm>
            <a:off x="3165850" y="3913742"/>
            <a:ext cx="88827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意思決定</a:t>
            </a:r>
            <a:endParaRPr lang="ja-JP" altLang="en-US" sz="1200" b="1" dirty="0">
              <a:solidFill>
                <a:srgbClr val="FF0000"/>
              </a:solidFill>
            </a:endParaRPr>
          </a:p>
        </p:txBody>
      </p:sp>
      <p:sp>
        <p:nvSpPr>
          <p:cNvPr id="65" name="正方形/長方形 64"/>
          <p:cNvSpPr/>
          <p:nvPr/>
        </p:nvSpPr>
        <p:spPr>
          <a:xfrm>
            <a:off x="2566742" y="4952094"/>
            <a:ext cx="2064867" cy="400110"/>
          </a:xfrm>
          <a:prstGeom prst="rect">
            <a:avLst/>
          </a:prstGeom>
        </p:spPr>
        <p:txBody>
          <a:bodyPr wrap="square">
            <a:spAutoFit/>
          </a:bodyPr>
          <a:lstStyle/>
          <a:p>
            <a:r>
              <a:rPr lang="ja-JP" altLang="en-US" sz="1000" dirty="0" smtClean="0">
                <a:solidFill>
                  <a:srgbClr val="000000"/>
                </a:solidFill>
              </a:rPr>
              <a:t>拠点・連携病院間の情報</a:t>
            </a:r>
            <a:r>
              <a:rPr lang="ja-JP" altLang="en-US" sz="1000" dirty="0">
                <a:solidFill>
                  <a:srgbClr val="000000"/>
                </a:solidFill>
              </a:rPr>
              <a:t>共有</a:t>
            </a:r>
            <a:r>
              <a:rPr lang="ja-JP" altLang="en-US" sz="1000" dirty="0" smtClean="0">
                <a:solidFill>
                  <a:srgbClr val="000000"/>
                </a:solidFill>
              </a:rPr>
              <a:t>、意思決定情報共有等</a:t>
            </a:r>
            <a:r>
              <a:rPr lang="ja-JP" altLang="en-US" sz="1000" dirty="0">
                <a:solidFill>
                  <a:srgbClr val="000000"/>
                </a:solidFill>
              </a:rPr>
              <a:t>を行う。</a:t>
            </a:r>
          </a:p>
        </p:txBody>
      </p:sp>
      <p:sp>
        <p:nvSpPr>
          <p:cNvPr id="67" name="角丸四角形 66"/>
          <p:cNvSpPr/>
          <p:nvPr/>
        </p:nvSpPr>
        <p:spPr>
          <a:xfrm>
            <a:off x="106257" y="2852286"/>
            <a:ext cx="1662329" cy="25047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6" name="角丸四角形 65"/>
          <p:cNvSpPr/>
          <p:nvPr/>
        </p:nvSpPr>
        <p:spPr>
          <a:xfrm>
            <a:off x="209557" y="2625634"/>
            <a:ext cx="1302403" cy="37732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000000"/>
                </a:solidFill>
              </a:rPr>
              <a:t>地域医療機関</a:t>
            </a:r>
            <a:endParaRPr lang="en-US" altLang="ja-JP" sz="1400" b="1" dirty="0" smtClean="0">
              <a:solidFill>
                <a:srgbClr val="000000"/>
              </a:solidFill>
            </a:endParaRPr>
          </a:p>
        </p:txBody>
      </p:sp>
      <p:pic>
        <p:nvPicPr>
          <p:cNvPr id="68" name="Picture 4" descr="クリックすると新しいウィンドウで開きます"/>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1504" y="3160513"/>
            <a:ext cx="1406756" cy="838040"/>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2" descr="クリックすると新しいウィンドウで開きます"/>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99039" y="4535502"/>
            <a:ext cx="719927" cy="467598"/>
          </a:xfrm>
          <a:prstGeom prst="rect">
            <a:avLst/>
          </a:prstGeom>
          <a:noFill/>
          <a:extLst>
            <a:ext uri="{909E8E84-426E-40DD-AFC4-6F175D3DCCD1}">
              <a14:hiddenFill xmlns:a14="http://schemas.microsoft.com/office/drawing/2010/main">
                <a:solidFill>
                  <a:srgbClr val="FFFFFF"/>
                </a:solidFill>
              </a14:hiddenFill>
            </a:ext>
          </a:extLst>
        </p:spPr>
      </p:pic>
      <p:cxnSp>
        <p:nvCxnSpPr>
          <p:cNvPr id="70" name="直線矢印コネクタ 69"/>
          <p:cNvCxnSpPr/>
          <p:nvPr/>
        </p:nvCxnSpPr>
        <p:spPr>
          <a:xfrm flipV="1">
            <a:off x="867028" y="3958782"/>
            <a:ext cx="17681" cy="563217"/>
          </a:xfrm>
          <a:prstGeom prst="straightConnector1">
            <a:avLst/>
          </a:prstGeom>
          <a:ln w="63500" cmpd="sng">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8" name="角丸四角形 77"/>
          <p:cNvSpPr/>
          <p:nvPr/>
        </p:nvSpPr>
        <p:spPr>
          <a:xfrm>
            <a:off x="570548" y="4983453"/>
            <a:ext cx="576908" cy="238123"/>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srgbClr val="000000"/>
                </a:solidFill>
              </a:rPr>
              <a:t>薬局</a:t>
            </a:r>
            <a:endParaRPr lang="en-US" altLang="ja-JP" sz="900" b="1" dirty="0" smtClean="0">
              <a:solidFill>
                <a:srgbClr val="000000"/>
              </a:solidFill>
            </a:endParaRPr>
          </a:p>
        </p:txBody>
      </p:sp>
      <p:sp>
        <p:nvSpPr>
          <p:cNvPr id="79" name="正方形/長方形 74"/>
          <p:cNvSpPr>
            <a:spLocks noChangeArrowheads="1"/>
          </p:cNvSpPr>
          <p:nvPr/>
        </p:nvSpPr>
        <p:spPr bwMode="auto">
          <a:xfrm>
            <a:off x="860758" y="4206418"/>
            <a:ext cx="934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情報共有</a:t>
            </a:r>
            <a:endParaRPr lang="ja-JP" altLang="en-US" sz="1200" b="1" dirty="0">
              <a:solidFill>
                <a:srgbClr val="FF0000"/>
              </a:solidFill>
            </a:endParaRPr>
          </a:p>
        </p:txBody>
      </p:sp>
      <p:sp>
        <p:nvSpPr>
          <p:cNvPr id="80" name="角丸四角形 79"/>
          <p:cNvSpPr/>
          <p:nvPr/>
        </p:nvSpPr>
        <p:spPr>
          <a:xfrm>
            <a:off x="21058" y="6156962"/>
            <a:ext cx="1422644" cy="66364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000000"/>
                </a:solidFill>
              </a:rPr>
              <a:t>中心拠点病院</a:t>
            </a:r>
            <a:endParaRPr lang="en-US" altLang="ja-JP" sz="1400" b="1" dirty="0" smtClean="0">
              <a:solidFill>
                <a:srgbClr val="000000"/>
              </a:solidFill>
            </a:endParaRPr>
          </a:p>
          <a:p>
            <a:pPr algn="ctr"/>
            <a:r>
              <a:rPr lang="ja-JP" altLang="en-US" sz="1400" b="1" dirty="0" smtClean="0">
                <a:solidFill>
                  <a:srgbClr val="000000"/>
                </a:solidFill>
              </a:rPr>
              <a:t>（国レベル）</a:t>
            </a:r>
            <a:endParaRPr lang="en-US" altLang="ja-JP" sz="1400" b="1" dirty="0" smtClean="0">
              <a:solidFill>
                <a:srgbClr val="000000"/>
              </a:solidFill>
            </a:endParaRPr>
          </a:p>
        </p:txBody>
      </p:sp>
      <p:sp>
        <p:nvSpPr>
          <p:cNvPr id="85" name="角丸四角形 84"/>
          <p:cNvSpPr/>
          <p:nvPr/>
        </p:nvSpPr>
        <p:spPr>
          <a:xfrm>
            <a:off x="105003" y="3115684"/>
            <a:ext cx="728200" cy="172983"/>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srgbClr val="000000"/>
                </a:solidFill>
              </a:rPr>
              <a:t>診療所</a:t>
            </a:r>
            <a:r>
              <a:rPr lang="ja-JP" altLang="en-US" sz="900" b="1" dirty="0">
                <a:solidFill>
                  <a:srgbClr val="000000"/>
                </a:solidFill>
              </a:rPr>
              <a:t>等</a:t>
            </a:r>
            <a:endParaRPr lang="en-US" altLang="ja-JP" sz="900" b="1" dirty="0" smtClean="0">
              <a:solidFill>
                <a:srgbClr val="000000"/>
              </a:solidFill>
            </a:endParaRPr>
          </a:p>
        </p:txBody>
      </p:sp>
      <p:sp>
        <p:nvSpPr>
          <p:cNvPr id="86" name="正方形/長方形 74"/>
          <p:cNvSpPr>
            <a:spLocks noChangeArrowheads="1"/>
          </p:cNvSpPr>
          <p:nvPr/>
        </p:nvSpPr>
        <p:spPr bwMode="auto">
          <a:xfrm>
            <a:off x="884709" y="5497744"/>
            <a:ext cx="807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t>研修実施</a:t>
            </a:r>
            <a:endParaRPr lang="ja-JP" altLang="en-US" sz="1200" b="1" dirty="0"/>
          </a:p>
        </p:txBody>
      </p:sp>
      <p:sp>
        <p:nvSpPr>
          <p:cNvPr id="88" name="正方形/長方形 74"/>
          <p:cNvSpPr>
            <a:spLocks noChangeArrowheads="1"/>
          </p:cNvSpPr>
          <p:nvPr/>
        </p:nvSpPr>
        <p:spPr bwMode="auto">
          <a:xfrm>
            <a:off x="1758369" y="6018462"/>
            <a:ext cx="6891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t>　連携</a:t>
            </a:r>
            <a:endParaRPr lang="ja-JP" altLang="en-US" sz="1200" b="1" dirty="0"/>
          </a:p>
        </p:txBody>
      </p:sp>
      <p:cxnSp>
        <p:nvCxnSpPr>
          <p:cNvPr id="89" name="直線矢印コネクタ 88"/>
          <p:cNvCxnSpPr/>
          <p:nvPr/>
        </p:nvCxnSpPr>
        <p:spPr>
          <a:xfrm flipH="1">
            <a:off x="1689882" y="3642541"/>
            <a:ext cx="817419" cy="0"/>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p:nvPr/>
        </p:nvCxnSpPr>
        <p:spPr>
          <a:xfrm>
            <a:off x="1688688" y="4224897"/>
            <a:ext cx="793170" cy="0"/>
          </a:xfrm>
          <a:prstGeom prst="straightConnector1">
            <a:avLst/>
          </a:prstGeom>
          <a:ln w="63500" cmpd="sng">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7" name="正方形/長方形 74"/>
          <p:cNvSpPr>
            <a:spLocks noChangeArrowheads="1"/>
          </p:cNvSpPr>
          <p:nvPr/>
        </p:nvSpPr>
        <p:spPr bwMode="auto">
          <a:xfrm>
            <a:off x="1724619" y="3329428"/>
            <a:ext cx="7488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050" b="1" dirty="0" smtClean="0"/>
              <a:t>研修実施</a:t>
            </a:r>
            <a:endParaRPr lang="ja-JP" altLang="en-US" sz="1050" b="1" dirty="0"/>
          </a:p>
        </p:txBody>
      </p:sp>
      <p:sp>
        <p:nvSpPr>
          <p:cNvPr id="98" name="正方形/長方形 74"/>
          <p:cNvSpPr>
            <a:spLocks noChangeArrowheads="1"/>
          </p:cNvSpPr>
          <p:nvPr/>
        </p:nvSpPr>
        <p:spPr bwMode="auto">
          <a:xfrm>
            <a:off x="1682440" y="4349238"/>
            <a:ext cx="9427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000" b="1" dirty="0" smtClean="0"/>
              <a:t>紹介・逆紹介</a:t>
            </a:r>
            <a:endParaRPr lang="ja-JP" altLang="en-US" sz="1000" b="1" dirty="0"/>
          </a:p>
        </p:txBody>
      </p:sp>
      <p:cxnSp>
        <p:nvCxnSpPr>
          <p:cNvPr id="102" name="直線矢印コネクタ 101"/>
          <p:cNvCxnSpPr/>
          <p:nvPr/>
        </p:nvCxnSpPr>
        <p:spPr>
          <a:xfrm flipV="1">
            <a:off x="4629461" y="4242850"/>
            <a:ext cx="856998" cy="4473"/>
          </a:xfrm>
          <a:prstGeom prst="straightConnector1">
            <a:avLst/>
          </a:prstGeom>
          <a:ln w="63500" cmpd="sng">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角丸四角形 17"/>
          <p:cNvSpPr/>
          <p:nvPr/>
        </p:nvSpPr>
        <p:spPr>
          <a:xfrm>
            <a:off x="5394960" y="3054431"/>
            <a:ext cx="1689995" cy="211800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3" name="角丸四角形 12"/>
          <p:cNvSpPr/>
          <p:nvPr/>
        </p:nvSpPr>
        <p:spPr>
          <a:xfrm>
            <a:off x="5612296" y="2677266"/>
            <a:ext cx="1255812" cy="440277"/>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400" b="1" dirty="0" smtClean="0">
                <a:solidFill>
                  <a:srgbClr val="000000"/>
                </a:solidFill>
              </a:rPr>
              <a:t>　　大阪府</a:t>
            </a:r>
            <a:endParaRPr lang="en-US" altLang="ja-JP" sz="1400" b="1" dirty="0">
              <a:solidFill>
                <a:srgbClr val="000000"/>
              </a:solidFill>
            </a:endParaRPr>
          </a:p>
        </p:txBody>
      </p:sp>
      <p:sp>
        <p:nvSpPr>
          <p:cNvPr id="105" name="正方形/長方形 74"/>
          <p:cNvSpPr>
            <a:spLocks noChangeArrowheads="1"/>
          </p:cNvSpPr>
          <p:nvPr/>
        </p:nvSpPr>
        <p:spPr bwMode="auto">
          <a:xfrm>
            <a:off x="4724214" y="4320793"/>
            <a:ext cx="6750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a:t>連　携</a:t>
            </a:r>
          </a:p>
        </p:txBody>
      </p:sp>
      <p:sp>
        <p:nvSpPr>
          <p:cNvPr id="106" name="正方形/長方形 74"/>
          <p:cNvSpPr>
            <a:spLocks noChangeArrowheads="1"/>
          </p:cNvSpPr>
          <p:nvPr/>
        </p:nvSpPr>
        <p:spPr bwMode="auto">
          <a:xfrm>
            <a:off x="7052360" y="4114086"/>
            <a:ext cx="67505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900" b="1" dirty="0" smtClean="0"/>
              <a:t>情報共有</a:t>
            </a:r>
            <a:endParaRPr lang="ja-JP" altLang="en-US" sz="900" b="1" dirty="0"/>
          </a:p>
        </p:txBody>
      </p:sp>
      <p:cxnSp>
        <p:nvCxnSpPr>
          <p:cNvPr id="107" name="直線矢印コネクタ 106"/>
          <p:cNvCxnSpPr/>
          <p:nvPr/>
        </p:nvCxnSpPr>
        <p:spPr>
          <a:xfrm flipV="1">
            <a:off x="4709584" y="3642540"/>
            <a:ext cx="776875" cy="2873"/>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sp>
        <p:nvSpPr>
          <p:cNvPr id="111" name="正方形/長方形 74"/>
          <p:cNvSpPr>
            <a:spLocks noChangeArrowheads="1"/>
          </p:cNvSpPr>
          <p:nvPr/>
        </p:nvSpPr>
        <p:spPr bwMode="auto">
          <a:xfrm>
            <a:off x="4709584" y="3309920"/>
            <a:ext cx="6750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t>　助言</a:t>
            </a:r>
            <a:endParaRPr lang="ja-JP" altLang="en-US" sz="1200" b="1" dirty="0"/>
          </a:p>
        </p:txBody>
      </p:sp>
      <p:sp>
        <p:nvSpPr>
          <p:cNvPr id="114" name="正方形/長方形 74"/>
          <p:cNvSpPr>
            <a:spLocks noChangeArrowheads="1"/>
          </p:cNvSpPr>
          <p:nvPr/>
        </p:nvSpPr>
        <p:spPr bwMode="auto">
          <a:xfrm>
            <a:off x="6754335" y="5441969"/>
            <a:ext cx="6750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t>　助言</a:t>
            </a:r>
            <a:endParaRPr lang="ja-JP" altLang="en-US" sz="1200" b="1" dirty="0"/>
          </a:p>
        </p:txBody>
      </p:sp>
      <p:cxnSp>
        <p:nvCxnSpPr>
          <p:cNvPr id="115" name="直線矢印コネクタ 114"/>
          <p:cNvCxnSpPr/>
          <p:nvPr/>
        </p:nvCxnSpPr>
        <p:spPr>
          <a:xfrm flipV="1">
            <a:off x="7006913" y="4433886"/>
            <a:ext cx="765952" cy="4474"/>
          </a:xfrm>
          <a:prstGeom prst="straightConnector1">
            <a:avLst/>
          </a:prstGeom>
          <a:ln w="63500" cmpd="sng">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7" name="正方形/長方形 74"/>
          <p:cNvSpPr>
            <a:spLocks noChangeArrowheads="1"/>
          </p:cNvSpPr>
          <p:nvPr/>
        </p:nvSpPr>
        <p:spPr bwMode="auto">
          <a:xfrm>
            <a:off x="7061694" y="4539202"/>
            <a:ext cx="6750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a:t>連　携</a:t>
            </a:r>
          </a:p>
        </p:txBody>
      </p:sp>
      <p:cxnSp>
        <p:nvCxnSpPr>
          <p:cNvPr id="118" name="直線矢印コネクタ 117"/>
          <p:cNvCxnSpPr/>
          <p:nvPr/>
        </p:nvCxnSpPr>
        <p:spPr>
          <a:xfrm flipV="1">
            <a:off x="7070454" y="3687579"/>
            <a:ext cx="776875" cy="2873"/>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sp>
        <p:nvSpPr>
          <p:cNvPr id="119" name="正方形/長方形 74"/>
          <p:cNvSpPr>
            <a:spLocks noChangeArrowheads="1"/>
          </p:cNvSpPr>
          <p:nvPr/>
        </p:nvSpPr>
        <p:spPr bwMode="auto">
          <a:xfrm>
            <a:off x="7084955" y="3380041"/>
            <a:ext cx="67505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900" b="1" dirty="0" smtClean="0"/>
              <a:t>情報提供</a:t>
            </a:r>
            <a:endParaRPr lang="ja-JP" altLang="en-US" sz="900" b="1" dirty="0"/>
          </a:p>
        </p:txBody>
      </p:sp>
      <p:sp>
        <p:nvSpPr>
          <p:cNvPr id="120" name="正方形/長方形 74"/>
          <p:cNvSpPr>
            <a:spLocks noChangeArrowheads="1"/>
          </p:cNvSpPr>
          <p:nvPr/>
        </p:nvSpPr>
        <p:spPr bwMode="auto">
          <a:xfrm>
            <a:off x="7070454" y="3767721"/>
            <a:ext cx="67505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900" b="1" dirty="0" smtClean="0"/>
              <a:t>　研　修</a:t>
            </a:r>
            <a:endParaRPr lang="ja-JP" altLang="en-US" sz="900" b="1" dirty="0"/>
          </a:p>
        </p:txBody>
      </p:sp>
      <p:cxnSp>
        <p:nvCxnSpPr>
          <p:cNvPr id="124" name="直線矢印コネクタ 123"/>
          <p:cNvCxnSpPr/>
          <p:nvPr/>
        </p:nvCxnSpPr>
        <p:spPr>
          <a:xfrm>
            <a:off x="3599175" y="5472399"/>
            <a:ext cx="5225" cy="416385"/>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sp>
        <p:nvSpPr>
          <p:cNvPr id="126" name="正方形/長方形 74"/>
          <p:cNvSpPr>
            <a:spLocks noChangeArrowheads="1"/>
          </p:cNvSpPr>
          <p:nvPr/>
        </p:nvSpPr>
        <p:spPr bwMode="auto">
          <a:xfrm>
            <a:off x="3637091" y="5477822"/>
            <a:ext cx="6750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t>　参画</a:t>
            </a:r>
            <a:endParaRPr lang="ja-JP" altLang="en-US" sz="1200" b="1" dirty="0"/>
          </a:p>
        </p:txBody>
      </p:sp>
      <p:sp>
        <p:nvSpPr>
          <p:cNvPr id="133" name="正方形/長方形 74"/>
          <p:cNvSpPr>
            <a:spLocks noChangeArrowheads="1"/>
          </p:cNvSpPr>
          <p:nvPr/>
        </p:nvSpPr>
        <p:spPr bwMode="auto">
          <a:xfrm>
            <a:off x="5299345" y="5477822"/>
            <a:ext cx="9624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t>施策提案</a:t>
            </a:r>
            <a:endParaRPr lang="ja-JP" altLang="en-US" sz="1200" b="1" dirty="0"/>
          </a:p>
        </p:txBody>
      </p:sp>
      <p:cxnSp>
        <p:nvCxnSpPr>
          <p:cNvPr id="145" name="直線矢印コネクタ 144"/>
          <p:cNvCxnSpPr/>
          <p:nvPr/>
        </p:nvCxnSpPr>
        <p:spPr>
          <a:xfrm flipV="1">
            <a:off x="849437" y="1635564"/>
            <a:ext cx="509588" cy="929241"/>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cxnSp>
        <p:nvCxnSpPr>
          <p:cNvPr id="149" name="直線矢印コネクタ 148"/>
          <p:cNvCxnSpPr/>
          <p:nvPr/>
        </p:nvCxnSpPr>
        <p:spPr>
          <a:xfrm flipV="1">
            <a:off x="3683608" y="1920240"/>
            <a:ext cx="0" cy="757026"/>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cxnSp>
        <p:nvCxnSpPr>
          <p:cNvPr id="152" name="直線矢印コネクタ 151"/>
          <p:cNvCxnSpPr>
            <a:stCxn id="13" idx="0"/>
          </p:cNvCxnSpPr>
          <p:nvPr/>
        </p:nvCxnSpPr>
        <p:spPr>
          <a:xfrm flipH="1" flipV="1">
            <a:off x="6159152" y="1920240"/>
            <a:ext cx="81050" cy="757026"/>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cxnSp>
        <p:nvCxnSpPr>
          <p:cNvPr id="159" name="直線矢印コネクタ 158"/>
          <p:cNvCxnSpPr>
            <a:stCxn id="16" idx="0"/>
            <a:endCxn id="3" idx="5"/>
          </p:cNvCxnSpPr>
          <p:nvPr/>
        </p:nvCxnSpPr>
        <p:spPr>
          <a:xfrm flipH="1" flipV="1">
            <a:off x="7532597" y="1708110"/>
            <a:ext cx="805235" cy="1008337"/>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sp>
        <p:nvSpPr>
          <p:cNvPr id="161" name="正方形/長方形 74"/>
          <p:cNvSpPr>
            <a:spLocks noChangeArrowheads="1"/>
          </p:cNvSpPr>
          <p:nvPr/>
        </p:nvSpPr>
        <p:spPr bwMode="auto">
          <a:xfrm>
            <a:off x="213993" y="2167948"/>
            <a:ext cx="97031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100" b="1" dirty="0"/>
              <a:t>情報提供</a:t>
            </a:r>
          </a:p>
        </p:txBody>
      </p:sp>
      <p:sp>
        <p:nvSpPr>
          <p:cNvPr id="162" name="正方形/長方形 74"/>
          <p:cNvSpPr>
            <a:spLocks noChangeArrowheads="1"/>
          </p:cNvSpPr>
          <p:nvPr/>
        </p:nvSpPr>
        <p:spPr bwMode="auto">
          <a:xfrm>
            <a:off x="8300912" y="2275842"/>
            <a:ext cx="103992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100" b="1" dirty="0" smtClean="0"/>
              <a:t>普及</a:t>
            </a:r>
            <a:r>
              <a:rPr lang="ja-JP" altLang="en-US" sz="1100" b="1" dirty="0"/>
              <a:t>・啓発</a:t>
            </a:r>
          </a:p>
        </p:txBody>
      </p:sp>
      <p:sp>
        <p:nvSpPr>
          <p:cNvPr id="167" name="正方形/長方形 74"/>
          <p:cNvSpPr>
            <a:spLocks noChangeArrowheads="1"/>
          </p:cNvSpPr>
          <p:nvPr/>
        </p:nvSpPr>
        <p:spPr bwMode="auto">
          <a:xfrm>
            <a:off x="6225125" y="2375250"/>
            <a:ext cx="1261296"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050" b="1" dirty="0" smtClean="0"/>
              <a:t>医療提供体制整備</a:t>
            </a:r>
            <a:endParaRPr lang="ja-JP" altLang="en-US" sz="1050" b="1" dirty="0"/>
          </a:p>
        </p:txBody>
      </p:sp>
      <p:sp>
        <p:nvSpPr>
          <p:cNvPr id="168" name="正方形/長方形 74"/>
          <p:cNvSpPr>
            <a:spLocks noChangeArrowheads="1"/>
          </p:cNvSpPr>
          <p:nvPr/>
        </p:nvSpPr>
        <p:spPr bwMode="auto">
          <a:xfrm>
            <a:off x="6261784" y="2197866"/>
            <a:ext cx="96224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100" b="1" dirty="0" smtClean="0"/>
              <a:t>普及</a:t>
            </a:r>
            <a:r>
              <a:rPr lang="ja-JP" altLang="en-US" sz="1100" b="1" dirty="0"/>
              <a:t>・啓発</a:t>
            </a:r>
          </a:p>
        </p:txBody>
      </p:sp>
      <p:sp>
        <p:nvSpPr>
          <p:cNvPr id="171" name="正方形/長方形 74"/>
          <p:cNvSpPr>
            <a:spLocks noChangeArrowheads="1"/>
          </p:cNvSpPr>
          <p:nvPr/>
        </p:nvSpPr>
        <p:spPr bwMode="auto">
          <a:xfrm>
            <a:off x="3725938" y="2075039"/>
            <a:ext cx="1646826"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050" b="1" dirty="0" smtClean="0"/>
              <a:t>　情報提供・普及啓発</a:t>
            </a:r>
            <a:endParaRPr lang="en-US" altLang="ja-JP" sz="1050" b="1" dirty="0" smtClean="0"/>
          </a:p>
          <a:p>
            <a:pPr>
              <a:spcBef>
                <a:spcPct val="0"/>
              </a:spcBef>
              <a:buFontTx/>
              <a:buNone/>
            </a:pPr>
            <a:r>
              <a:rPr lang="ja-JP" altLang="en-US" sz="1050" b="1" dirty="0" smtClean="0"/>
              <a:t>　重症・難治性患者の</a:t>
            </a:r>
            <a:endParaRPr lang="en-US" altLang="ja-JP" sz="1050" b="1" dirty="0" smtClean="0"/>
          </a:p>
          <a:p>
            <a:pPr>
              <a:spcBef>
                <a:spcPct val="0"/>
              </a:spcBef>
              <a:buFontTx/>
              <a:buNone/>
            </a:pPr>
            <a:r>
              <a:rPr lang="ja-JP" altLang="en-US" sz="1050" b="1" dirty="0" smtClean="0"/>
              <a:t>　診療・管理等</a:t>
            </a:r>
            <a:endParaRPr lang="ja-JP" altLang="en-US" sz="1050" b="1" dirty="0"/>
          </a:p>
        </p:txBody>
      </p:sp>
      <p:cxnSp>
        <p:nvCxnSpPr>
          <p:cNvPr id="173" name="直線矢印コネクタ 172"/>
          <p:cNvCxnSpPr/>
          <p:nvPr/>
        </p:nvCxnSpPr>
        <p:spPr>
          <a:xfrm>
            <a:off x="3248869" y="1920240"/>
            <a:ext cx="0" cy="772987"/>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sp>
        <p:nvSpPr>
          <p:cNvPr id="182" name="正方形/長方形 74"/>
          <p:cNvSpPr>
            <a:spLocks noChangeArrowheads="1"/>
          </p:cNvSpPr>
          <p:nvPr/>
        </p:nvSpPr>
        <p:spPr bwMode="auto">
          <a:xfrm>
            <a:off x="120560" y="1708663"/>
            <a:ext cx="945585"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050" b="1" dirty="0" smtClean="0"/>
              <a:t>ガイドラインに基づく診療</a:t>
            </a:r>
            <a:endParaRPr lang="ja-JP" altLang="en-US" sz="1050" b="1" dirty="0"/>
          </a:p>
        </p:txBody>
      </p:sp>
      <p:cxnSp>
        <p:nvCxnSpPr>
          <p:cNvPr id="184" name="直線矢印コネクタ 183"/>
          <p:cNvCxnSpPr/>
          <p:nvPr/>
        </p:nvCxnSpPr>
        <p:spPr>
          <a:xfrm flipH="1">
            <a:off x="1451026" y="1746174"/>
            <a:ext cx="454745" cy="842660"/>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sp>
        <p:nvSpPr>
          <p:cNvPr id="188" name="正方形/長方形 74"/>
          <p:cNvSpPr>
            <a:spLocks noChangeArrowheads="1"/>
          </p:cNvSpPr>
          <p:nvPr/>
        </p:nvSpPr>
        <p:spPr bwMode="auto">
          <a:xfrm>
            <a:off x="2560250" y="1952504"/>
            <a:ext cx="106125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100" b="1" dirty="0" smtClean="0"/>
              <a:t>重症・難治性</a:t>
            </a:r>
            <a:endParaRPr lang="en-US" altLang="ja-JP" sz="1100" b="1" dirty="0" smtClean="0"/>
          </a:p>
          <a:p>
            <a:pPr>
              <a:spcBef>
                <a:spcPct val="0"/>
              </a:spcBef>
              <a:buFontTx/>
              <a:buNone/>
            </a:pPr>
            <a:r>
              <a:rPr lang="ja-JP" altLang="en-US" sz="1100" b="1" dirty="0" smtClean="0"/>
              <a:t>患者の受診</a:t>
            </a:r>
            <a:endParaRPr lang="ja-JP" altLang="en-US" sz="1100" b="1" dirty="0"/>
          </a:p>
        </p:txBody>
      </p:sp>
      <p:sp>
        <p:nvSpPr>
          <p:cNvPr id="192" name="正方形/長方形 74"/>
          <p:cNvSpPr>
            <a:spLocks noChangeArrowheads="1"/>
          </p:cNvSpPr>
          <p:nvPr/>
        </p:nvSpPr>
        <p:spPr bwMode="auto">
          <a:xfrm>
            <a:off x="8245496" y="2067061"/>
            <a:ext cx="97031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100" b="1" dirty="0"/>
              <a:t>情報提供</a:t>
            </a:r>
          </a:p>
        </p:txBody>
      </p:sp>
      <p:sp>
        <p:nvSpPr>
          <p:cNvPr id="195" name="正方形/長方形 74"/>
          <p:cNvSpPr>
            <a:spLocks noChangeArrowheads="1"/>
          </p:cNvSpPr>
          <p:nvPr/>
        </p:nvSpPr>
        <p:spPr bwMode="auto">
          <a:xfrm>
            <a:off x="1127025" y="2036699"/>
            <a:ext cx="79039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100" b="1" dirty="0" smtClean="0"/>
              <a:t>受診等</a:t>
            </a:r>
            <a:endParaRPr lang="ja-JP" altLang="en-US" sz="1100" b="1" dirty="0"/>
          </a:p>
        </p:txBody>
      </p:sp>
      <p:sp>
        <p:nvSpPr>
          <p:cNvPr id="197" name="角丸四角形 196"/>
          <p:cNvSpPr/>
          <p:nvPr/>
        </p:nvSpPr>
        <p:spPr>
          <a:xfrm>
            <a:off x="6111375" y="421860"/>
            <a:ext cx="1096888" cy="3000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050" b="1" dirty="0" smtClean="0">
                <a:solidFill>
                  <a:srgbClr val="000000"/>
                </a:solidFill>
              </a:rPr>
              <a:t>幼稚園・保育所</a:t>
            </a:r>
            <a:endParaRPr lang="en-US" altLang="ja-JP" sz="1050" b="1" dirty="0">
              <a:solidFill>
                <a:srgbClr val="000000"/>
              </a:solidFill>
            </a:endParaRPr>
          </a:p>
        </p:txBody>
      </p:sp>
      <p:sp>
        <p:nvSpPr>
          <p:cNvPr id="198" name="角丸四角形 197"/>
          <p:cNvSpPr/>
          <p:nvPr/>
        </p:nvSpPr>
        <p:spPr>
          <a:xfrm>
            <a:off x="7484177" y="687585"/>
            <a:ext cx="1255124" cy="26465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000" b="1" dirty="0" smtClean="0">
                <a:solidFill>
                  <a:srgbClr val="000000"/>
                </a:solidFill>
              </a:rPr>
              <a:t>小・中・高等学校</a:t>
            </a:r>
            <a:endParaRPr lang="en-US" altLang="ja-JP" sz="1000" b="1" dirty="0">
              <a:solidFill>
                <a:srgbClr val="000000"/>
              </a:solidFill>
            </a:endParaRPr>
          </a:p>
        </p:txBody>
      </p:sp>
      <p:sp>
        <p:nvSpPr>
          <p:cNvPr id="199" name="角丸四角形 198"/>
          <p:cNvSpPr/>
          <p:nvPr/>
        </p:nvSpPr>
        <p:spPr>
          <a:xfrm>
            <a:off x="7772865" y="1251884"/>
            <a:ext cx="1074204" cy="27739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100" b="1" dirty="0" smtClean="0">
                <a:solidFill>
                  <a:srgbClr val="000000"/>
                </a:solidFill>
              </a:rPr>
              <a:t>医療保険者</a:t>
            </a:r>
            <a:endParaRPr lang="en-US" altLang="ja-JP" sz="1100" b="1" dirty="0">
              <a:solidFill>
                <a:srgbClr val="000000"/>
              </a:solidFill>
            </a:endParaRPr>
          </a:p>
        </p:txBody>
      </p:sp>
      <p:cxnSp>
        <p:nvCxnSpPr>
          <p:cNvPr id="93" name="直線矢印コネクタ 92"/>
          <p:cNvCxnSpPr>
            <a:endCxn id="18" idx="2"/>
          </p:cNvCxnSpPr>
          <p:nvPr/>
        </p:nvCxnSpPr>
        <p:spPr>
          <a:xfrm flipH="1" flipV="1">
            <a:off x="6239958" y="5172436"/>
            <a:ext cx="244" cy="716348"/>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pic>
        <p:nvPicPr>
          <p:cNvPr id="6" name="Picture 4" descr="「患者会 イラスト」の画像検索結果">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14819" y="345990"/>
            <a:ext cx="1383405" cy="947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角丸四角形 3"/>
          <p:cNvSpPr/>
          <p:nvPr/>
        </p:nvSpPr>
        <p:spPr>
          <a:xfrm>
            <a:off x="1901914" y="936434"/>
            <a:ext cx="1107070" cy="30278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2000" b="1" dirty="0" smtClean="0">
                <a:solidFill>
                  <a:srgbClr val="000000"/>
                </a:solidFill>
              </a:rPr>
              <a:t>府　民</a:t>
            </a:r>
            <a:endParaRPr lang="en-US" altLang="ja-JP" sz="2000" b="1" dirty="0">
              <a:solidFill>
                <a:srgbClr val="000000"/>
              </a:solidFill>
            </a:endParaRPr>
          </a:p>
        </p:txBody>
      </p:sp>
      <p:sp>
        <p:nvSpPr>
          <p:cNvPr id="63" name="円/楕円 62"/>
          <p:cNvSpPr/>
          <p:nvPr/>
        </p:nvSpPr>
        <p:spPr>
          <a:xfrm>
            <a:off x="21058" y="407580"/>
            <a:ext cx="596433" cy="59713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円弧 63"/>
          <p:cNvSpPr/>
          <p:nvPr/>
        </p:nvSpPr>
        <p:spPr>
          <a:xfrm>
            <a:off x="-2026683" y="5710471"/>
            <a:ext cx="4095481" cy="2140268"/>
          </a:xfrm>
          <a:prstGeom prst="arc">
            <a:avLst/>
          </a:prstGeom>
          <a:ln w="38100">
            <a:prstDash val="sysDot"/>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1" name="円/楕円 120"/>
          <p:cNvSpPr/>
          <p:nvPr/>
        </p:nvSpPr>
        <p:spPr>
          <a:xfrm>
            <a:off x="76844" y="5472399"/>
            <a:ext cx="596433" cy="59713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a:t>
            </a:r>
            <a:endParaRPr kumimoji="1"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正方形/長方形 74"/>
          <p:cNvSpPr>
            <a:spLocks noChangeArrowheads="1"/>
          </p:cNvSpPr>
          <p:nvPr/>
        </p:nvSpPr>
        <p:spPr bwMode="auto">
          <a:xfrm>
            <a:off x="1657643" y="6211783"/>
            <a:ext cx="824215" cy="276999"/>
          </a:xfrm>
          <a:prstGeom prst="rect">
            <a:avLst/>
          </a:prstGeom>
          <a:solidFill>
            <a:schemeClr val="bg1"/>
          </a:solidFill>
          <a:ln>
            <a:noFill/>
          </a:ln>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t>情報共有</a:t>
            </a:r>
            <a:endParaRPr lang="ja-JP" altLang="en-US" sz="1200" b="1" dirty="0"/>
          </a:p>
        </p:txBody>
      </p:sp>
      <p:cxnSp>
        <p:nvCxnSpPr>
          <p:cNvPr id="82" name="直線矢印コネクタ 81"/>
          <p:cNvCxnSpPr/>
          <p:nvPr/>
        </p:nvCxnSpPr>
        <p:spPr>
          <a:xfrm flipV="1">
            <a:off x="1399136" y="5497744"/>
            <a:ext cx="1407641" cy="890148"/>
          </a:xfrm>
          <a:prstGeom prst="straightConnector1">
            <a:avLst/>
          </a:prstGeom>
          <a:ln w="63500" cmpd="sng">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a:endCxn id="65" idx="1"/>
          </p:cNvCxnSpPr>
          <p:nvPr/>
        </p:nvCxnSpPr>
        <p:spPr>
          <a:xfrm flipV="1">
            <a:off x="980664" y="5152149"/>
            <a:ext cx="1586078" cy="968191"/>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pic>
        <p:nvPicPr>
          <p:cNvPr id="94" name="Picture 7" descr="http://www.nga.gr.jp/ikkrwebBrowse/material/image/group/2/osaka_fusyo.gif">
            <a:extLst>
              <a:ext uri="{FF2B5EF4-FFF2-40B4-BE49-F238E27FC236}">
                <a16:creationId xmlns:a16="http://schemas.microsoft.com/office/drawing/2014/main" id="{75F3CFE0-3A78-4AFF-BF93-03FBB3B0180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660336" y="2750421"/>
            <a:ext cx="354026" cy="252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928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 y="0"/>
            <a:ext cx="9144000" cy="345989"/>
          </a:xfrm>
          <a:prstGeom prst="rect">
            <a:avLst/>
          </a:prstGeom>
          <a:solidFill>
            <a:srgbClr val="FFCCFF"/>
          </a:solidFill>
          <a:ln w="25400"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800" b="1" dirty="0" smtClean="0">
                <a:solidFill>
                  <a:prstClr val="black"/>
                </a:solidFill>
                <a:latin typeface="ＭＳ Ｐゴシック"/>
              </a:rPr>
              <a:t>地域におけるアレルギー疾患診療ネットワークの将来イメージ</a:t>
            </a:r>
            <a:endParaRPr lang="ja-JP" altLang="en-US" sz="1800" b="1" dirty="0">
              <a:solidFill>
                <a:prstClr val="black"/>
              </a:solidFill>
              <a:latin typeface="ＭＳ Ｐゴシック"/>
            </a:endParaRPr>
          </a:p>
        </p:txBody>
      </p:sp>
      <p:sp>
        <p:nvSpPr>
          <p:cNvPr id="66" name="角丸四角形 65"/>
          <p:cNvSpPr/>
          <p:nvPr/>
        </p:nvSpPr>
        <p:spPr>
          <a:xfrm>
            <a:off x="6332129" y="2146720"/>
            <a:ext cx="1806030" cy="37732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000000"/>
                </a:solidFill>
              </a:rPr>
              <a:t>地域診療・支援体制</a:t>
            </a:r>
            <a:endParaRPr lang="en-US" altLang="ja-JP" sz="1400" b="1" dirty="0" smtClean="0">
              <a:solidFill>
                <a:srgbClr val="000000"/>
              </a:solidFill>
            </a:endParaRPr>
          </a:p>
        </p:txBody>
      </p:sp>
      <p:pic>
        <p:nvPicPr>
          <p:cNvPr id="6" name="Picture 4" descr="「患者会 イラスト」の画像検索結果">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9999" y="418824"/>
            <a:ext cx="1034022" cy="47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角丸四角形 3"/>
          <p:cNvSpPr/>
          <p:nvPr/>
        </p:nvSpPr>
        <p:spPr>
          <a:xfrm>
            <a:off x="4150178" y="767133"/>
            <a:ext cx="953664" cy="261257"/>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200" b="1" dirty="0" smtClean="0">
                <a:solidFill>
                  <a:srgbClr val="000000"/>
                </a:solidFill>
              </a:rPr>
              <a:t>府　民</a:t>
            </a:r>
            <a:endParaRPr lang="en-US" altLang="ja-JP" sz="1200" b="1" dirty="0">
              <a:solidFill>
                <a:srgbClr val="000000"/>
              </a:solidFill>
            </a:endParaRPr>
          </a:p>
        </p:txBody>
      </p:sp>
      <p:sp>
        <p:nvSpPr>
          <p:cNvPr id="7" name="円/楕円 6"/>
          <p:cNvSpPr/>
          <p:nvPr/>
        </p:nvSpPr>
        <p:spPr>
          <a:xfrm>
            <a:off x="313509" y="2547257"/>
            <a:ext cx="3370217" cy="3513909"/>
          </a:xfrm>
          <a:prstGeom prst="ellipse">
            <a:avLst/>
          </a:prstGeom>
          <a:no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円/楕円 99"/>
          <p:cNvSpPr/>
          <p:nvPr/>
        </p:nvSpPr>
        <p:spPr>
          <a:xfrm>
            <a:off x="5481104" y="2547257"/>
            <a:ext cx="3370217" cy="3513909"/>
          </a:xfrm>
          <a:prstGeom prst="ellipse">
            <a:avLst/>
          </a:prstGeom>
          <a:no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右矢印 9"/>
          <p:cNvSpPr/>
          <p:nvPr/>
        </p:nvSpPr>
        <p:spPr>
          <a:xfrm>
            <a:off x="3673312" y="3161211"/>
            <a:ext cx="1797378" cy="63681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2"/>
                </a:solidFill>
              </a:rPr>
              <a:t>逆紹介・研修等</a:t>
            </a:r>
            <a:endParaRPr kumimoji="1" lang="ja-JP" altLang="en-US" sz="1400" b="1" dirty="0">
              <a:solidFill>
                <a:schemeClr val="tx2"/>
              </a:solidFill>
            </a:endParaRPr>
          </a:p>
        </p:txBody>
      </p:sp>
      <p:sp>
        <p:nvSpPr>
          <p:cNvPr id="31" name="左矢印 30"/>
          <p:cNvSpPr/>
          <p:nvPr/>
        </p:nvSpPr>
        <p:spPr>
          <a:xfrm>
            <a:off x="3521733" y="4797561"/>
            <a:ext cx="1833317" cy="754714"/>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2"/>
                </a:solidFill>
              </a:rPr>
              <a:t>診断に係る相談・紹介</a:t>
            </a:r>
            <a:endParaRPr kumimoji="1" lang="ja-JP" altLang="en-US" sz="1200" b="1" dirty="0">
              <a:solidFill>
                <a:schemeClr val="tx2"/>
              </a:solidFill>
            </a:endParaRPr>
          </a:p>
        </p:txBody>
      </p:sp>
      <p:pic>
        <p:nvPicPr>
          <p:cNvPr id="116" name="Picture 2" descr="D:\AsadaTa\Desktop\095220007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1748" y="2395298"/>
            <a:ext cx="738689" cy="76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5" name="Picture 2" descr="D:\AsadaTa\Desktop\095220007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8357" y="3639248"/>
            <a:ext cx="744685" cy="772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7" name="Picture 2" descr="D:\AsadaTa\Desktop\095220007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8921" y="4796967"/>
            <a:ext cx="760653" cy="788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8" name="角丸四角形 127"/>
          <p:cNvSpPr/>
          <p:nvPr/>
        </p:nvSpPr>
        <p:spPr>
          <a:xfrm>
            <a:off x="1447374" y="4320825"/>
            <a:ext cx="940526" cy="30278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200" b="1" dirty="0" smtClean="0">
                <a:solidFill>
                  <a:srgbClr val="FF0000"/>
                </a:solidFill>
              </a:rPr>
              <a:t>拠点病院</a:t>
            </a:r>
            <a:endParaRPr lang="en-US" altLang="ja-JP" sz="1200" b="1" dirty="0" smtClean="0">
              <a:solidFill>
                <a:srgbClr val="FF0000"/>
              </a:solidFill>
            </a:endParaRPr>
          </a:p>
          <a:p>
            <a:pPr algn="ctr">
              <a:defRPr/>
            </a:pPr>
            <a:endParaRPr lang="en-US" altLang="ja-JP" sz="2000" b="1" dirty="0">
              <a:solidFill>
                <a:srgbClr val="000000"/>
              </a:solidFill>
            </a:endParaRPr>
          </a:p>
        </p:txBody>
      </p:sp>
      <p:sp>
        <p:nvSpPr>
          <p:cNvPr id="129" name="角丸四角形 128"/>
          <p:cNvSpPr/>
          <p:nvPr/>
        </p:nvSpPr>
        <p:spPr>
          <a:xfrm>
            <a:off x="182982" y="3153066"/>
            <a:ext cx="1462656" cy="505563"/>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100" b="1" dirty="0" smtClean="0">
                <a:solidFill>
                  <a:srgbClr val="FF0000"/>
                </a:solidFill>
              </a:rPr>
              <a:t>連携病院</a:t>
            </a:r>
            <a:endParaRPr lang="en-US" altLang="ja-JP" sz="1100" b="1" dirty="0" smtClean="0">
              <a:solidFill>
                <a:srgbClr val="FF0000"/>
              </a:solidFill>
            </a:endParaRPr>
          </a:p>
          <a:p>
            <a:pPr algn="ctr">
              <a:defRPr/>
            </a:pPr>
            <a:r>
              <a:rPr lang="ja-JP" altLang="en-US" sz="1100" b="1" dirty="0" smtClean="0">
                <a:solidFill>
                  <a:srgbClr val="FF0000"/>
                </a:solidFill>
              </a:rPr>
              <a:t>（小児科・皮膚科）</a:t>
            </a:r>
            <a:endParaRPr lang="en-US" altLang="ja-JP" sz="1100" b="1" dirty="0">
              <a:solidFill>
                <a:srgbClr val="000000"/>
              </a:solidFill>
            </a:endParaRPr>
          </a:p>
        </p:txBody>
      </p:sp>
      <p:sp>
        <p:nvSpPr>
          <p:cNvPr id="134" name="角丸四角形 133"/>
          <p:cNvSpPr/>
          <p:nvPr/>
        </p:nvSpPr>
        <p:spPr>
          <a:xfrm>
            <a:off x="2390503" y="5552275"/>
            <a:ext cx="969072" cy="409753"/>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200" b="1" dirty="0" smtClean="0">
                <a:solidFill>
                  <a:srgbClr val="FF0000"/>
                </a:solidFill>
              </a:rPr>
              <a:t>連携病院</a:t>
            </a:r>
            <a:endParaRPr lang="en-US" altLang="ja-JP" sz="1200" b="1" dirty="0" smtClean="0">
              <a:solidFill>
                <a:srgbClr val="FF0000"/>
              </a:solidFill>
            </a:endParaRPr>
          </a:p>
          <a:p>
            <a:pPr algn="ctr">
              <a:defRPr/>
            </a:pPr>
            <a:r>
              <a:rPr lang="ja-JP" altLang="en-US" sz="1200" b="1" dirty="0" smtClean="0">
                <a:solidFill>
                  <a:srgbClr val="FF0000"/>
                </a:solidFill>
              </a:rPr>
              <a:t>（内科）</a:t>
            </a:r>
            <a:endParaRPr lang="en-US" altLang="ja-JP" sz="1200" b="1" dirty="0">
              <a:solidFill>
                <a:srgbClr val="FF0000"/>
              </a:solidFill>
            </a:endParaRPr>
          </a:p>
        </p:txBody>
      </p:sp>
      <p:pic>
        <p:nvPicPr>
          <p:cNvPr id="135" name="Picture 2" descr="D:\AsadaTa\Desktop\095220007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828" y="4461551"/>
            <a:ext cx="738689" cy="76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角丸四角形 27"/>
          <p:cNvSpPr/>
          <p:nvPr/>
        </p:nvSpPr>
        <p:spPr>
          <a:xfrm>
            <a:off x="40104" y="1937209"/>
            <a:ext cx="8961019" cy="4176209"/>
          </a:xfrm>
          <a:prstGeom prst="roundRect">
            <a:avLst/>
          </a:prstGeom>
          <a:noFill/>
          <a:ln w="444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角丸四角形 135"/>
          <p:cNvSpPr/>
          <p:nvPr/>
        </p:nvSpPr>
        <p:spPr>
          <a:xfrm>
            <a:off x="179690" y="5195779"/>
            <a:ext cx="1132296" cy="463400"/>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200" b="1" dirty="0" smtClean="0">
                <a:solidFill>
                  <a:srgbClr val="FF0000"/>
                </a:solidFill>
              </a:rPr>
              <a:t>連携病院</a:t>
            </a:r>
            <a:endParaRPr lang="en-US" altLang="ja-JP" sz="1200" b="1" dirty="0" smtClean="0">
              <a:solidFill>
                <a:srgbClr val="FF0000"/>
              </a:solidFill>
            </a:endParaRPr>
          </a:p>
          <a:p>
            <a:pPr algn="ctr">
              <a:defRPr/>
            </a:pPr>
            <a:r>
              <a:rPr lang="ja-JP" altLang="en-US" sz="1200" b="1" dirty="0" smtClean="0">
                <a:solidFill>
                  <a:srgbClr val="FF0000"/>
                </a:solidFill>
              </a:rPr>
              <a:t>（耳鼻科）</a:t>
            </a:r>
            <a:endParaRPr lang="en-US" altLang="ja-JP" sz="1200" b="1" dirty="0">
              <a:solidFill>
                <a:srgbClr val="FF0000"/>
              </a:solidFill>
            </a:endParaRPr>
          </a:p>
        </p:txBody>
      </p:sp>
      <p:sp>
        <p:nvSpPr>
          <p:cNvPr id="14" name="角丸四角形 13"/>
          <p:cNvSpPr/>
          <p:nvPr/>
        </p:nvSpPr>
        <p:spPr>
          <a:xfrm>
            <a:off x="641811" y="2122217"/>
            <a:ext cx="2692325" cy="40182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000000"/>
                </a:solidFill>
              </a:rPr>
              <a:t>拠点病院・</a:t>
            </a:r>
            <a:r>
              <a:rPr lang="ja-JP" altLang="en-US" sz="1400" b="1" dirty="0">
                <a:solidFill>
                  <a:srgbClr val="000000"/>
                </a:solidFill>
              </a:rPr>
              <a:t>連携</a:t>
            </a:r>
            <a:r>
              <a:rPr lang="ja-JP" altLang="en-US" sz="1400" b="1" dirty="0" smtClean="0">
                <a:solidFill>
                  <a:srgbClr val="000000"/>
                </a:solidFill>
              </a:rPr>
              <a:t>病院</a:t>
            </a:r>
            <a:endParaRPr lang="en-US" altLang="ja-JP" sz="1400" b="1" dirty="0" smtClean="0">
              <a:solidFill>
                <a:srgbClr val="000000"/>
              </a:solidFill>
            </a:endParaRPr>
          </a:p>
        </p:txBody>
      </p:sp>
      <p:pic>
        <p:nvPicPr>
          <p:cNvPr id="1026" name="Picture 2" descr="クリックすると新しいウィンドウで開きます"/>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04722" y="3818184"/>
            <a:ext cx="701511" cy="641006"/>
          </a:xfrm>
          <a:prstGeom prst="rect">
            <a:avLst/>
          </a:prstGeom>
          <a:noFill/>
          <a:extLst>
            <a:ext uri="{909E8E84-426E-40DD-AFC4-6F175D3DCCD1}">
              <a14:hiddenFill xmlns:a14="http://schemas.microsoft.com/office/drawing/2010/main">
                <a:solidFill>
                  <a:srgbClr val="FFFFFF"/>
                </a:solidFill>
              </a14:hiddenFill>
            </a:ext>
          </a:extLst>
        </p:spPr>
      </p:pic>
      <p:sp>
        <p:nvSpPr>
          <p:cNvPr id="137" name="角丸四角形 136"/>
          <p:cNvSpPr/>
          <p:nvPr/>
        </p:nvSpPr>
        <p:spPr>
          <a:xfrm>
            <a:off x="6484767" y="4472216"/>
            <a:ext cx="1442973" cy="282753"/>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200" b="1" dirty="0" smtClean="0">
                <a:solidFill>
                  <a:srgbClr val="FF0000"/>
                </a:solidFill>
              </a:rPr>
              <a:t>一般病院・診療所</a:t>
            </a:r>
            <a:endParaRPr lang="en-US" altLang="ja-JP" sz="1200" b="1" dirty="0">
              <a:solidFill>
                <a:srgbClr val="FF0000"/>
              </a:solidFill>
            </a:endParaRPr>
          </a:p>
        </p:txBody>
      </p:sp>
      <p:pic>
        <p:nvPicPr>
          <p:cNvPr id="138" name="Picture 2" descr="クリックすると新しいウィンドウで開きます"/>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76229" y="2633218"/>
            <a:ext cx="719927" cy="46759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クリックすると新しいウィンドウで開きます"/>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V="1">
            <a:off x="8043516" y="2747139"/>
            <a:ext cx="530256" cy="526279"/>
          </a:xfrm>
          <a:prstGeom prst="rect">
            <a:avLst/>
          </a:prstGeom>
          <a:noFill/>
          <a:extLst>
            <a:ext uri="{909E8E84-426E-40DD-AFC4-6F175D3DCCD1}">
              <a14:hiddenFill xmlns:a14="http://schemas.microsoft.com/office/drawing/2010/main">
                <a:solidFill>
                  <a:srgbClr val="FFFFFF"/>
                </a:solidFill>
              </a14:hiddenFill>
            </a:ext>
          </a:extLst>
        </p:spPr>
      </p:pic>
      <p:sp>
        <p:nvSpPr>
          <p:cNvPr id="140" name="角丸四角形 139"/>
          <p:cNvSpPr/>
          <p:nvPr/>
        </p:nvSpPr>
        <p:spPr>
          <a:xfrm>
            <a:off x="5516957" y="3086657"/>
            <a:ext cx="940526" cy="30278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200" b="1" dirty="0" smtClean="0">
                <a:solidFill>
                  <a:srgbClr val="FF0000"/>
                </a:solidFill>
              </a:rPr>
              <a:t>薬　局</a:t>
            </a:r>
            <a:endParaRPr lang="en-US" altLang="ja-JP" sz="1200" b="1" dirty="0" smtClean="0">
              <a:solidFill>
                <a:srgbClr val="FF0000"/>
              </a:solidFill>
            </a:endParaRPr>
          </a:p>
          <a:p>
            <a:pPr algn="ctr">
              <a:defRPr/>
            </a:pPr>
            <a:endParaRPr lang="en-US" altLang="ja-JP" sz="2000" b="1" dirty="0">
              <a:solidFill>
                <a:srgbClr val="000000"/>
              </a:solidFill>
            </a:endParaRPr>
          </a:p>
        </p:txBody>
      </p:sp>
      <p:sp>
        <p:nvSpPr>
          <p:cNvPr id="141" name="角丸四角形 140"/>
          <p:cNvSpPr/>
          <p:nvPr/>
        </p:nvSpPr>
        <p:spPr>
          <a:xfrm>
            <a:off x="7927741" y="3223745"/>
            <a:ext cx="940526" cy="30278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100" b="1" dirty="0" smtClean="0">
                <a:solidFill>
                  <a:srgbClr val="FF0000"/>
                </a:solidFill>
              </a:rPr>
              <a:t>歯科診療所</a:t>
            </a:r>
            <a:endParaRPr lang="en-US" altLang="ja-JP" sz="1100" b="1" dirty="0" smtClean="0">
              <a:solidFill>
                <a:srgbClr val="FF0000"/>
              </a:solidFill>
            </a:endParaRPr>
          </a:p>
          <a:p>
            <a:pPr algn="ctr">
              <a:defRPr/>
            </a:pPr>
            <a:endParaRPr lang="en-US" altLang="ja-JP" sz="2000" b="1" dirty="0">
              <a:solidFill>
                <a:srgbClr val="000000"/>
              </a:solidFill>
            </a:endParaRPr>
          </a:p>
        </p:txBody>
      </p:sp>
      <p:pic>
        <p:nvPicPr>
          <p:cNvPr id="1030" name="Picture 6" descr="クリックすると新しいウィンドウで開きます"/>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55050" y="4243728"/>
            <a:ext cx="863723" cy="696736"/>
          </a:xfrm>
          <a:prstGeom prst="rect">
            <a:avLst/>
          </a:prstGeom>
          <a:noFill/>
          <a:extLst>
            <a:ext uri="{909E8E84-426E-40DD-AFC4-6F175D3DCCD1}">
              <a14:hiddenFill xmlns:a14="http://schemas.microsoft.com/office/drawing/2010/main">
                <a:solidFill>
                  <a:srgbClr val="FFFFFF"/>
                </a:solidFill>
              </a14:hiddenFill>
            </a:ext>
          </a:extLst>
        </p:spPr>
      </p:pic>
      <p:sp>
        <p:nvSpPr>
          <p:cNvPr id="142" name="角丸四角形 141"/>
          <p:cNvSpPr/>
          <p:nvPr/>
        </p:nvSpPr>
        <p:spPr>
          <a:xfrm>
            <a:off x="5470690" y="4899723"/>
            <a:ext cx="1014078" cy="327741"/>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100" b="1" dirty="0" smtClean="0">
                <a:solidFill>
                  <a:srgbClr val="FF0000"/>
                </a:solidFill>
              </a:rPr>
              <a:t>学校・幼稚園</a:t>
            </a:r>
            <a:endParaRPr lang="en-US" altLang="ja-JP" sz="1100" b="1" dirty="0" smtClean="0">
              <a:solidFill>
                <a:srgbClr val="FF0000"/>
              </a:solidFill>
            </a:endParaRPr>
          </a:p>
          <a:p>
            <a:pPr algn="ctr">
              <a:defRPr/>
            </a:pPr>
            <a:endParaRPr lang="en-US" altLang="ja-JP" sz="2000" b="1" dirty="0">
              <a:solidFill>
                <a:srgbClr val="000000"/>
              </a:solidFill>
            </a:endParaRPr>
          </a:p>
        </p:txBody>
      </p:sp>
      <p:pic>
        <p:nvPicPr>
          <p:cNvPr id="143" name="Picture 50" descr="MCj0079127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114263" y="4599256"/>
            <a:ext cx="1017268" cy="490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 name="角丸四角形 143"/>
          <p:cNvSpPr/>
          <p:nvPr/>
        </p:nvSpPr>
        <p:spPr>
          <a:xfrm>
            <a:off x="8046121" y="5044388"/>
            <a:ext cx="822146" cy="22047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100" b="1" dirty="0" smtClean="0">
                <a:solidFill>
                  <a:srgbClr val="FF0000"/>
                </a:solidFill>
              </a:rPr>
              <a:t>市町</a:t>
            </a:r>
            <a:r>
              <a:rPr lang="ja-JP" altLang="en-US" sz="1100" b="1" dirty="0">
                <a:solidFill>
                  <a:srgbClr val="FF0000"/>
                </a:solidFill>
              </a:rPr>
              <a:t>村</a:t>
            </a:r>
            <a:endParaRPr lang="en-US" altLang="ja-JP" sz="1100" b="1" dirty="0" smtClean="0">
              <a:solidFill>
                <a:srgbClr val="FF0000"/>
              </a:solidFill>
            </a:endParaRPr>
          </a:p>
          <a:p>
            <a:pPr algn="ctr">
              <a:defRPr/>
            </a:pPr>
            <a:endParaRPr lang="en-US" altLang="ja-JP" sz="2000" b="1" dirty="0">
              <a:solidFill>
                <a:srgbClr val="000000"/>
              </a:solidFill>
            </a:endParaRPr>
          </a:p>
        </p:txBody>
      </p:sp>
      <p:pic>
        <p:nvPicPr>
          <p:cNvPr id="1032" name="Picture 8" descr="クリックすると新しいウィンドウで開きます"/>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43987" y="5264860"/>
            <a:ext cx="716300" cy="574831"/>
          </a:xfrm>
          <a:prstGeom prst="rect">
            <a:avLst/>
          </a:prstGeom>
          <a:noFill/>
          <a:extLst>
            <a:ext uri="{909E8E84-426E-40DD-AFC4-6F175D3DCCD1}">
              <a14:hiddenFill xmlns:a14="http://schemas.microsoft.com/office/drawing/2010/main">
                <a:solidFill>
                  <a:srgbClr val="FFFFFF"/>
                </a:solidFill>
              </a14:hiddenFill>
            </a:ext>
          </a:extLst>
        </p:spPr>
      </p:pic>
      <p:sp>
        <p:nvSpPr>
          <p:cNvPr id="146" name="角丸四角形 145"/>
          <p:cNvSpPr/>
          <p:nvPr/>
        </p:nvSpPr>
        <p:spPr>
          <a:xfrm>
            <a:off x="6804722" y="5810637"/>
            <a:ext cx="940526" cy="302782"/>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endParaRPr lang="en-US" altLang="ja-JP" sz="1100" b="1" dirty="0" smtClean="0">
              <a:solidFill>
                <a:srgbClr val="000000"/>
              </a:solidFill>
            </a:endParaRPr>
          </a:p>
          <a:p>
            <a:pPr algn="ctr">
              <a:defRPr/>
            </a:pPr>
            <a:endParaRPr lang="en-US" altLang="ja-JP" sz="1100" b="1" dirty="0">
              <a:solidFill>
                <a:srgbClr val="000000"/>
              </a:solidFill>
            </a:endParaRPr>
          </a:p>
          <a:p>
            <a:pPr algn="ctr">
              <a:defRPr/>
            </a:pPr>
            <a:r>
              <a:rPr lang="ja-JP" altLang="en-US" sz="1100" b="1" dirty="0" smtClean="0">
                <a:solidFill>
                  <a:srgbClr val="FF0000"/>
                </a:solidFill>
              </a:rPr>
              <a:t>福祉施設</a:t>
            </a:r>
            <a:endParaRPr lang="en-US" altLang="ja-JP" sz="1100" b="1" dirty="0" smtClean="0">
              <a:solidFill>
                <a:srgbClr val="FF0000"/>
              </a:solidFill>
            </a:endParaRPr>
          </a:p>
          <a:p>
            <a:pPr algn="ctr">
              <a:defRPr/>
            </a:pPr>
            <a:endParaRPr lang="en-US" altLang="ja-JP" sz="2000" b="1" dirty="0">
              <a:solidFill>
                <a:srgbClr val="000000"/>
              </a:solidFill>
            </a:endParaRPr>
          </a:p>
        </p:txBody>
      </p:sp>
      <p:sp>
        <p:nvSpPr>
          <p:cNvPr id="147" name="正方形/長方形 146"/>
          <p:cNvSpPr/>
          <p:nvPr/>
        </p:nvSpPr>
        <p:spPr>
          <a:xfrm>
            <a:off x="515172" y="6323805"/>
            <a:ext cx="1988543" cy="402183"/>
          </a:xfrm>
          <a:prstGeom prst="rect">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smtClean="0">
                <a:solidFill>
                  <a:schemeClr val="tx1"/>
                </a:solidFill>
              </a:rPr>
              <a:t>　</a:t>
            </a:r>
            <a:r>
              <a:rPr lang="ja-JP" altLang="en-US" sz="1050" b="1" dirty="0">
                <a:solidFill>
                  <a:schemeClr val="tx1"/>
                </a:solidFill>
              </a:rPr>
              <a:t>大阪</a:t>
            </a:r>
            <a:r>
              <a:rPr kumimoji="1" lang="ja-JP" altLang="en-US" sz="1200" b="1" dirty="0" smtClean="0">
                <a:solidFill>
                  <a:schemeClr val="tx1"/>
                </a:solidFill>
              </a:rPr>
              <a:t>府拠点病院連絡会議</a:t>
            </a:r>
            <a:endParaRPr kumimoji="1" lang="ja-JP" altLang="en-US" sz="1200" b="1" dirty="0">
              <a:solidFill>
                <a:schemeClr val="tx1"/>
              </a:solidFill>
            </a:endParaRPr>
          </a:p>
        </p:txBody>
      </p:sp>
      <p:sp>
        <p:nvSpPr>
          <p:cNvPr id="34" name="V 字形矢印 33"/>
          <p:cNvSpPr/>
          <p:nvPr/>
        </p:nvSpPr>
        <p:spPr>
          <a:xfrm>
            <a:off x="2603147" y="6244046"/>
            <a:ext cx="1857780" cy="598123"/>
          </a:xfrm>
          <a:prstGeom prst="notchedRightArrow">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smtClean="0">
                <a:solidFill>
                  <a:srgbClr val="FF0000"/>
                </a:solidFill>
              </a:rPr>
              <a:t>課題検討・提案</a:t>
            </a:r>
            <a:endParaRPr kumimoji="1" lang="ja-JP" altLang="en-US" sz="1300" b="1" dirty="0">
              <a:solidFill>
                <a:srgbClr val="FF0000"/>
              </a:solidFill>
            </a:endParaRPr>
          </a:p>
        </p:txBody>
      </p:sp>
      <p:sp>
        <p:nvSpPr>
          <p:cNvPr id="148" name="角丸四角形 147"/>
          <p:cNvSpPr/>
          <p:nvPr/>
        </p:nvSpPr>
        <p:spPr>
          <a:xfrm>
            <a:off x="4453923" y="6302828"/>
            <a:ext cx="3103312" cy="444138"/>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大阪府アレルギー疾患対策連絡会議</a:t>
            </a:r>
            <a:endParaRPr kumimoji="1" lang="en-US" altLang="ja-JP" sz="1200" b="1" dirty="0" smtClean="0">
              <a:solidFill>
                <a:schemeClr val="tx1"/>
              </a:solidFill>
            </a:endParaRPr>
          </a:p>
          <a:p>
            <a:pPr algn="ctr"/>
            <a:r>
              <a:rPr lang="en-US" altLang="ja-JP" sz="1200" b="1" dirty="0" smtClean="0">
                <a:solidFill>
                  <a:schemeClr val="tx1"/>
                </a:solidFill>
              </a:rPr>
              <a:t>【</a:t>
            </a:r>
            <a:r>
              <a:rPr lang="ja-JP" altLang="en-US" sz="1200" b="1" dirty="0" smtClean="0">
                <a:solidFill>
                  <a:schemeClr val="tx1"/>
                </a:solidFill>
              </a:rPr>
              <a:t>府のアレルギー疾患施策の企画・立案</a:t>
            </a:r>
            <a:r>
              <a:rPr lang="en-US" altLang="ja-JP" sz="1200" b="1" dirty="0" smtClean="0">
                <a:solidFill>
                  <a:schemeClr val="tx1"/>
                </a:solidFill>
              </a:rPr>
              <a:t>】</a:t>
            </a:r>
            <a:endParaRPr kumimoji="1" lang="ja-JP" altLang="en-US" sz="1200" b="1" dirty="0">
              <a:solidFill>
                <a:schemeClr val="tx1"/>
              </a:solidFill>
            </a:endParaRPr>
          </a:p>
        </p:txBody>
      </p:sp>
      <p:sp>
        <p:nvSpPr>
          <p:cNvPr id="37" name="屈折矢印 36"/>
          <p:cNvSpPr/>
          <p:nvPr/>
        </p:nvSpPr>
        <p:spPr>
          <a:xfrm>
            <a:off x="7617254" y="5659179"/>
            <a:ext cx="1383870" cy="1010025"/>
          </a:xfrm>
          <a:prstGeom prst="bentUpArrow">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rPr>
              <a:t>施策として還元</a:t>
            </a:r>
            <a:endParaRPr kumimoji="1" lang="ja-JP" altLang="en-US" sz="1200" b="1" dirty="0">
              <a:solidFill>
                <a:srgbClr val="FF0000"/>
              </a:solidFill>
            </a:endParaRPr>
          </a:p>
        </p:txBody>
      </p:sp>
      <p:pic>
        <p:nvPicPr>
          <p:cNvPr id="150" name="Picture 2" descr="D:\AsadaTa\Desktop\095220007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4188" y="2524831"/>
            <a:ext cx="856256" cy="76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1" name="角丸四角形 150"/>
          <p:cNvSpPr/>
          <p:nvPr/>
        </p:nvSpPr>
        <p:spPr>
          <a:xfrm>
            <a:off x="2488337" y="3147704"/>
            <a:ext cx="1043700" cy="434885"/>
          </a:xfrm>
          <a:prstGeom prst="roundRect">
            <a:avLst/>
          </a:prstGeom>
          <a:solidFill>
            <a:srgbClr val="0DFFDC"/>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defRPr/>
            </a:pPr>
            <a:r>
              <a:rPr lang="ja-JP" altLang="en-US" sz="1200" b="1" dirty="0" smtClean="0">
                <a:solidFill>
                  <a:srgbClr val="FF0000"/>
                </a:solidFill>
              </a:rPr>
              <a:t>連携病院</a:t>
            </a:r>
            <a:endParaRPr lang="en-US" altLang="ja-JP" sz="1200" b="1" dirty="0" smtClean="0">
              <a:solidFill>
                <a:srgbClr val="FF0000"/>
              </a:solidFill>
            </a:endParaRPr>
          </a:p>
          <a:p>
            <a:pPr algn="ctr">
              <a:defRPr/>
            </a:pPr>
            <a:r>
              <a:rPr lang="ja-JP" altLang="en-US" sz="1200" b="1" dirty="0" smtClean="0">
                <a:solidFill>
                  <a:srgbClr val="FF0000"/>
                </a:solidFill>
              </a:rPr>
              <a:t>（眼科）</a:t>
            </a:r>
            <a:endParaRPr lang="en-US" altLang="ja-JP" sz="1200" b="1" dirty="0">
              <a:solidFill>
                <a:srgbClr val="FF0000"/>
              </a:solidFill>
            </a:endParaRPr>
          </a:p>
        </p:txBody>
      </p:sp>
      <p:cxnSp>
        <p:nvCxnSpPr>
          <p:cNvPr id="153" name="直線矢印コネクタ 152"/>
          <p:cNvCxnSpPr/>
          <p:nvPr/>
        </p:nvCxnSpPr>
        <p:spPr>
          <a:xfrm flipH="1" flipV="1">
            <a:off x="852271" y="3724509"/>
            <a:ext cx="793366" cy="53630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57" name="直線矢印コネクタ 156"/>
          <p:cNvCxnSpPr/>
          <p:nvPr/>
        </p:nvCxnSpPr>
        <p:spPr>
          <a:xfrm flipH="1">
            <a:off x="1094838" y="4754969"/>
            <a:ext cx="308232" cy="457339"/>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60" name="直線矢印コネクタ 159"/>
          <p:cNvCxnSpPr/>
          <p:nvPr/>
        </p:nvCxnSpPr>
        <p:spPr>
          <a:xfrm flipH="1" flipV="1">
            <a:off x="2488338" y="4622357"/>
            <a:ext cx="291088" cy="57342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164" name="正方形/長方形 74"/>
          <p:cNvSpPr>
            <a:spLocks noChangeArrowheads="1"/>
          </p:cNvSpPr>
          <p:nvPr/>
        </p:nvSpPr>
        <p:spPr bwMode="auto">
          <a:xfrm>
            <a:off x="1180914" y="4914176"/>
            <a:ext cx="989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連携</a:t>
            </a:r>
            <a:endParaRPr lang="en-US" altLang="ja-JP" sz="1200" b="1" dirty="0" smtClean="0">
              <a:solidFill>
                <a:srgbClr val="FF0000"/>
              </a:solidFill>
            </a:endParaRPr>
          </a:p>
          <a:p>
            <a:pPr>
              <a:spcBef>
                <a:spcPct val="0"/>
              </a:spcBef>
              <a:buFontTx/>
              <a:buNone/>
            </a:pPr>
            <a:r>
              <a:rPr lang="ja-JP" altLang="en-US" sz="1200" b="1" dirty="0" smtClean="0">
                <a:solidFill>
                  <a:srgbClr val="FF0000"/>
                </a:solidFill>
              </a:rPr>
              <a:t>・協力</a:t>
            </a:r>
            <a:endParaRPr lang="ja-JP" altLang="en-US" sz="1200" b="1" dirty="0">
              <a:solidFill>
                <a:srgbClr val="FF0000"/>
              </a:solidFill>
            </a:endParaRPr>
          </a:p>
        </p:txBody>
      </p:sp>
      <p:sp>
        <p:nvSpPr>
          <p:cNvPr id="165" name="正方形/長方形 74"/>
          <p:cNvSpPr>
            <a:spLocks noChangeArrowheads="1"/>
          </p:cNvSpPr>
          <p:nvPr/>
        </p:nvSpPr>
        <p:spPr bwMode="auto">
          <a:xfrm>
            <a:off x="2339268" y="4592096"/>
            <a:ext cx="8276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　　連携・協力</a:t>
            </a:r>
            <a:endParaRPr lang="ja-JP" altLang="en-US" sz="1200" b="1" dirty="0">
              <a:solidFill>
                <a:srgbClr val="FF0000"/>
              </a:solidFill>
            </a:endParaRPr>
          </a:p>
        </p:txBody>
      </p:sp>
      <p:sp>
        <p:nvSpPr>
          <p:cNvPr id="169" name="正方形/長方形 74"/>
          <p:cNvSpPr>
            <a:spLocks noChangeArrowheads="1"/>
          </p:cNvSpPr>
          <p:nvPr/>
        </p:nvSpPr>
        <p:spPr bwMode="auto">
          <a:xfrm>
            <a:off x="2574865" y="3836158"/>
            <a:ext cx="8276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　　連携・協力</a:t>
            </a:r>
            <a:endParaRPr lang="ja-JP" altLang="en-US" sz="1200" b="1" dirty="0">
              <a:solidFill>
                <a:srgbClr val="FF0000"/>
              </a:solidFill>
            </a:endParaRPr>
          </a:p>
        </p:txBody>
      </p:sp>
      <p:sp>
        <p:nvSpPr>
          <p:cNvPr id="170" name="正方形/長方形 74"/>
          <p:cNvSpPr>
            <a:spLocks noChangeArrowheads="1"/>
          </p:cNvSpPr>
          <p:nvPr/>
        </p:nvSpPr>
        <p:spPr bwMode="auto">
          <a:xfrm>
            <a:off x="515172" y="3818184"/>
            <a:ext cx="8276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1200" b="1" dirty="0" smtClean="0">
                <a:solidFill>
                  <a:srgbClr val="FF0000"/>
                </a:solidFill>
              </a:rPr>
              <a:t>　　連携・協力</a:t>
            </a:r>
            <a:endParaRPr lang="ja-JP" altLang="en-US" sz="1200" b="1" dirty="0">
              <a:solidFill>
                <a:srgbClr val="FF0000"/>
              </a:solidFill>
            </a:endParaRPr>
          </a:p>
        </p:txBody>
      </p:sp>
      <p:sp>
        <p:nvSpPr>
          <p:cNvPr id="77" name="円/楕円 76"/>
          <p:cNvSpPr/>
          <p:nvPr/>
        </p:nvSpPr>
        <p:spPr>
          <a:xfrm>
            <a:off x="6296157" y="3519965"/>
            <a:ext cx="1749964" cy="1420499"/>
          </a:xfrm>
          <a:prstGeom prst="ellipse">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左右矢印 31"/>
          <p:cNvSpPr/>
          <p:nvPr/>
        </p:nvSpPr>
        <p:spPr>
          <a:xfrm>
            <a:off x="3642881" y="3992659"/>
            <a:ext cx="1797378" cy="767907"/>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2"/>
                </a:solidFill>
              </a:rPr>
              <a:t>情報共有</a:t>
            </a:r>
            <a:endParaRPr kumimoji="1" lang="ja-JP" altLang="en-US" sz="1400" b="1" dirty="0">
              <a:solidFill>
                <a:schemeClr val="tx2"/>
              </a:solidFill>
            </a:endParaRPr>
          </a:p>
        </p:txBody>
      </p:sp>
      <p:cxnSp>
        <p:nvCxnSpPr>
          <p:cNvPr id="176" name="直線矢印コネクタ 175"/>
          <p:cNvCxnSpPr/>
          <p:nvPr/>
        </p:nvCxnSpPr>
        <p:spPr>
          <a:xfrm flipV="1">
            <a:off x="2482521" y="3724509"/>
            <a:ext cx="327825" cy="54151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113" name="正方形/長方形 112"/>
          <p:cNvSpPr/>
          <p:nvPr/>
        </p:nvSpPr>
        <p:spPr>
          <a:xfrm>
            <a:off x="3341349" y="1523882"/>
            <a:ext cx="2770242" cy="69586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smtClean="0">
                <a:solidFill>
                  <a:prstClr val="black"/>
                </a:solidFill>
              </a:rPr>
              <a:t>地域診療ネットワーク会議</a:t>
            </a:r>
            <a:endParaRPr lang="en-US" altLang="ja-JP" sz="1600" b="1" dirty="0" smtClean="0">
              <a:solidFill>
                <a:prstClr val="black"/>
              </a:solidFill>
            </a:endParaRPr>
          </a:p>
          <a:p>
            <a:pPr algn="ctr">
              <a:defRPr/>
            </a:pPr>
            <a:r>
              <a:rPr lang="ja-JP" altLang="en-US" sz="1400" b="1" dirty="0" smtClean="0">
                <a:solidFill>
                  <a:prstClr val="black"/>
                </a:solidFill>
              </a:rPr>
              <a:t>（２次医療圏域ごとに整備）</a:t>
            </a:r>
            <a:endParaRPr lang="ja-JP" altLang="en-US" sz="1400" b="1" dirty="0">
              <a:solidFill>
                <a:prstClr val="black"/>
              </a:solidFill>
            </a:endParaRPr>
          </a:p>
        </p:txBody>
      </p:sp>
      <p:cxnSp>
        <p:nvCxnSpPr>
          <p:cNvPr id="180" name="直線矢印コネクタ 179"/>
          <p:cNvCxnSpPr/>
          <p:nvPr/>
        </p:nvCxnSpPr>
        <p:spPr>
          <a:xfrm flipH="1">
            <a:off x="2162237" y="928134"/>
            <a:ext cx="1947762" cy="1162842"/>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cxnSp>
        <p:nvCxnSpPr>
          <p:cNvPr id="185" name="直線矢印コネクタ 184"/>
          <p:cNvCxnSpPr/>
          <p:nvPr/>
        </p:nvCxnSpPr>
        <p:spPr>
          <a:xfrm>
            <a:off x="5152171" y="828746"/>
            <a:ext cx="2149966" cy="1293470"/>
          </a:xfrm>
          <a:prstGeom prst="straightConnector1">
            <a:avLst/>
          </a:prstGeom>
          <a:ln w="50800" cmpd="sng">
            <a:solidFill>
              <a:srgbClr val="FF0000"/>
            </a:solidFill>
            <a:bevel/>
            <a:tailEnd type="triangle" w="lg" len="lg"/>
          </a:ln>
        </p:spPr>
        <p:style>
          <a:lnRef idx="1">
            <a:schemeClr val="accent1"/>
          </a:lnRef>
          <a:fillRef idx="0">
            <a:schemeClr val="accent1"/>
          </a:fillRef>
          <a:effectRef idx="0">
            <a:schemeClr val="accent1"/>
          </a:effectRef>
          <a:fontRef idx="minor">
            <a:schemeClr val="tx1"/>
          </a:fontRef>
        </p:style>
      </p:cxnSp>
      <p:sp>
        <p:nvSpPr>
          <p:cNvPr id="189" name="正方形/長方形 188"/>
          <p:cNvSpPr/>
          <p:nvPr/>
        </p:nvSpPr>
        <p:spPr>
          <a:xfrm>
            <a:off x="6111591" y="1009149"/>
            <a:ext cx="2522563" cy="422781"/>
          </a:xfrm>
          <a:prstGeom prst="rect">
            <a:avLst/>
          </a:prstGeom>
          <a:solidFill>
            <a:schemeClr val="accent4">
              <a:lumMod val="40000"/>
              <a:lumOff val="60000"/>
            </a:schemeClr>
          </a:solid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prstClr val="black"/>
                </a:solidFill>
              </a:rPr>
              <a:t>標準的治療で症状が安定する患者</a:t>
            </a:r>
            <a:endParaRPr lang="ja-JP" altLang="en-US" sz="1200" b="1" dirty="0">
              <a:solidFill>
                <a:prstClr val="black"/>
              </a:solidFill>
            </a:endParaRPr>
          </a:p>
        </p:txBody>
      </p:sp>
      <p:sp>
        <p:nvSpPr>
          <p:cNvPr id="190" name="正方形/長方形 189"/>
          <p:cNvSpPr/>
          <p:nvPr/>
        </p:nvSpPr>
        <p:spPr>
          <a:xfrm>
            <a:off x="928972" y="1086774"/>
            <a:ext cx="2311038" cy="422781"/>
          </a:xfrm>
          <a:prstGeom prst="rect">
            <a:avLst/>
          </a:prstGeom>
          <a:solidFill>
            <a:schemeClr val="accent4">
              <a:lumMod val="40000"/>
              <a:lumOff val="60000"/>
            </a:schemeClr>
          </a:solid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prstClr val="black"/>
                </a:solidFill>
              </a:rPr>
              <a:t>重症・難治性疾患患者</a:t>
            </a:r>
            <a:endParaRPr lang="en-US" altLang="ja-JP" sz="1200" b="1" dirty="0">
              <a:solidFill>
                <a:prstClr val="black"/>
              </a:solidFill>
            </a:endParaRPr>
          </a:p>
          <a:p>
            <a:pPr algn="ctr">
              <a:defRPr/>
            </a:pPr>
            <a:r>
              <a:rPr lang="ja-JP" altLang="en-US" sz="1200" b="1" dirty="0" smtClean="0">
                <a:solidFill>
                  <a:prstClr val="black"/>
                </a:solidFill>
              </a:rPr>
              <a:t>（診断困難症例など）</a:t>
            </a:r>
            <a:endParaRPr lang="ja-JP" altLang="en-US" sz="1200" b="1" dirty="0">
              <a:solidFill>
                <a:prstClr val="black"/>
              </a:solidFill>
            </a:endParaRPr>
          </a:p>
        </p:txBody>
      </p:sp>
      <p:sp>
        <p:nvSpPr>
          <p:cNvPr id="5" name="上下矢印 4"/>
          <p:cNvSpPr/>
          <p:nvPr/>
        </p:nvSpPr>
        <p:spPr>
          <a:xfrm rot="738196">
            <a:off x="1347864" y="5375841"/>
            <a:ext cx="736627" cy="987153"/>
          </a:xfrm>
          <a:prstGeom prst="up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rPr>
              <a:t>情報共有</a:t>
            </a:r>
          </a:p>
        </p:txBody>
      </p:sp>
    </p:spTree>
    <p:extLst>
      <p:ext uri="{BB962C8B-B14F-4D97-AF65-F5344CB8AC3E}">
        <p14:creationId xmlns:p14="http://schemas.microsoft.com/office/powerpoint/2010/main" val="638689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0" y="0"/>
            <a:ext cx="9143999" cy="56170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1600" b="1" dirty="0" smtClean="0">
                <a:solidFill>
                  <a:srgbClr val="000000"/>
                </a:solidFill>
                <a:latin typeface="ＭＳ Ｐゴシック" charset="-128"/>
              </a:rPr>
              <a:t>　</a:t>
            </a:r>
            <a:r>
              <a:rPr lang="ja-JP" altLang="en-US" sz="2800" b="1" dirty="0" smtClean="0">
                <a:solidFill>
                  <a:srgbClr val="FF0000"/>
                </a:solidFill>
                <a:latin typeface="ＭＳ Ｐゴシック" charset="-128"/>
              </a:rPr>
              <a:t>アレルギー疾患医療提供体制整備と方向性（案）</a:t>
            </a:r>
            <a:r>
              <a:rPr lang="ja-JP" altLang="en-US" sz="2400" b="1" dirty="0" smtClean="0">
                <a:solidFill>
                  <a:prstClr val="black"/>
                </a:solidFill>
                <a:latin typeface="ＭＳ Ｐゴシック" charset="-128"/>
              </a:rPr>
              <a:t>　</a:t>
            </a:r>
            <a:r>
              <a:rPr lang="ja-JP" altLang="en-US" sz="2800" b="1" dirty="0" smtClean="0">
                <a:solidFill>
                  <a:prstClr val="black"/>
                </a:solidFill>
                <a:latin typeface="ＭＳ Ｐゴシック" charset="-128"/>
              </a:rPr>
              <a:t>　　　　　　　　　</a:t>
            </a:r>
          </a:p>
        </p:txBody>
      </p:sp>
      <p:sp>
        <p:nvSpPr>
          <p:cNvPr id="9" name="正方形/長方形 8"/>
          <p:cNvSpPr/>
          <p:nvPr/>
        </p:nvSpPr>
        <p:spPr>
          <a:xfrm>
            <a:off x="61413" y="901337"/>
            <a:ext cx="9021171" cy="127220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dirty="0" smtClean="0">
                <a:solidFill>
                  <a:schemeClr val="tx1"/>
                </a:solidFill>
                <a:latin typeface="HGｺﾞｼｯｸM" panose="020B0609000000000000" pitchFamily="49" charset="-128"/>
                <a:ea typeface="HGｺﾞｼｯｸM" panose="020B0609000000000000" pitchFamily="49" charset="-128"/>
              </a:rPr>
              <a:t>１．方向性</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dirty="0" smtClean="0">
                <a:solidFill>
                  <a:schemeClr val="tx1"/>
                </a:solidFill>
                <a:latin typeface="HGｺﾞｼｯｸM" panose="020B0609000000000000" pitchFamily="49" charset="-128"/>
                <a:ea typeface="HGｺﾞｼｯｸM" panose="020B0609000000000000" pitchFamily="49" charset="-128"/>
              </a:rPr>
              <a:t>　府民</a:t>
            </a:r>
            <a:r>
              <a:rPr lang="ja-JP" altLang="en-US" sz="1600" dirty="0">
                <a:solidFill>
                  <a:schemeClr val="tx1"/>
                </a:solidFill>
                <a:latin typeface="HGｺﾞｼｯｸM" panose="020B0609000000000000" pitchFamily="49" charset="-128"/>
                <a:ea typeface="HGｺﾞｼｯｸM" panose="020B0609000000000000" pitchFamily="49" charset="-128"/>
              </a:rPr>
              <a:t>が居住する地域に関わらず等しく、地域の一般病院や診療所において最新</a:t>
            </a:r>
            <a:r>
              <a:rPr lang="ja-JP" altLang="en-US" sz="1600" dirty="0" smtClean="0">
                <a:solidFill>
                  <a:schemeClr val="tx1"/>
                </a:solidFill>
                <a:latin typeface="HGｺﾞｼｯｸM" panose="020B0609000000000000" pitchFamily="49" charset="-128"/>
                <a:ea typeface="HGｺﾞｼｯｸM" panose="020B0609000000000000" pitchFamily="49" charset="-128"/>
              </a:rPr>
              <a:t>の科学的知見に基づいた</a:t>
            </a:r>
            <a:r>
              <a:rPr lang="ja-JP" altLang="en-US" sz="1600" dirty="0">
                <a:solidFill>
                  <a:schemeClr val="tx1"/>
                </a:solidFill>
                <a:latin typeface="HGｺﾞｼｯｸM" panose="020B0609000000000000" pitchFamily="49" charset="-128"/>
                <a:ea typeface="HGｺﾞｼｯｸM" panose="020B0609000000000000" pitchFamily="49" charset="-128"/>
              </a:rPr>
              <a:t>標準的治療が受けることができる</a:t>
            </a:r>
            <a:r>
              <a:rPr lang="ja-JP" altLang="en-US" sz="1600" dirty="0" smtClean="0">
                <a:solidFill>
                  <a:schemeClr val="tx1"/>
                </a:solidFill>
                <a:latin typeface="HGｺﾞｼｯｸM" panose="020B0609000000000000" pitchFamily="49" charset="-128"/>
                <a:ea typeface="HGｺﾞｼｯｸM" panose="020B0609000000000000" pitchFamily="49" charset="-128"/>
              </a:rPr>
              <a:t>よう、アレルギー</a:t>
            </a:r>
            <a:r>
              <a:rPr lang="ja-JP" altLang="en-US" sz="1600" dirty="0">
                <a:solidFill>
                  <a:schemeClr val="tx1"/>
                </a:solidFill>
                <a:latin typeface="HGｺﾞｼｯｸM" panose="020B0609000000000000" pitchFamily="49" charset="-128"/>
                <a:ea typeface="HGｺﾞｼｯｸM" panose="020B0609000000000000" pitchFamily="49" charset="-128"/>
              </a:rPr>
              <a:t>疾患に</a:t>
            </a:r>
            <a:r>
              <a:rPr lang="ja-JP" altLang="en-US" sz="1600" dirty="0" smtClean="0">
                <a:solidFill>
                  <a:schemeClr val="tx1"/>
                </a:solidFill>
                <a:latin typeface="HGｺﾞｼｯｸM" panose="020B0609000000000000" pitchFamily="49" charset="-128"/>
                <a:ea typeface="HGｺﾞｼｯｸM" panose="020B0609000000000000" pitchFamily="49" charset="-128"/>
              </a:rPr>
              <a:t>関わる医師・看護師・薬剤師栄養士の</a:t>
            </a:r>
            <a:r>
              <a:rPr lang="ja-JP" altLang="en-US" sz="1600" dirty="0">
                <a:solidFill>
                  <a:schemeClr val="tx1"/>
                </a:solidFill>
                <a:latin typeface="HGｺﾞｼｯｸM" panose="020B0609000000000000" pitchFamily="49" charset="-128"/>
                <a:ea typeface="HGｺﾞｼｯｸM" panose="020B0609000000000000" pitchFamily="49" charset="-128"/>
              </a:rPr>
              <a:t>育成を</a:t>
            </a:r>
            <a:r>
              <a:rPr lang="ja-JP" altLang="en-US" sz="1600" dirty="0" smtClean="0">
                <a:solidFill>
                  <a:schemeClr val="tx1"/>
                </a:solidFill>
                <a:latin typeface="HGｺﾞｼｯｸM" panose="020B0609000000000000" pitchFamily="49" charset="-128"/>
                <a:ea typeface="HGｺﾞｼｯｸM" panose="020B0609000000000000" pitchFamily="49" charset="-128"/>
              </a:rPr>
              <a:t>図るとともに診療ガイドラインに基づく標準治療の普及を図る</a:t>
            </a:r>
            <a:endParaRPr lang="en-US" altLang="ja-JP" sz="1600" b="1" dirty="0">
              <a:solidFill>
                <a:schemeClr val="tx1"/>
              </a:solidFill>
              <a:latin typeface="HGｺﾞｼｯｸM" panose="020B0609000000000000" pitchFamily="49" charset="-128"/>
              <a:ea typeface="HGｺﾞｼｯｸM" panose="020B0609000000000000" pitchFamily="49" charset="-128"/>
            </a:endParaRPr>
          </a:p>
          <a:p>
            <a:pPr>
              <a:defRPr/>
            </a:pPr>
            <a:endParaRPr lang="ja-JP" altLang="en-US" sz="1500" dirty="0">
              <a:solidFill>
                <a:schemeClr val="tx1"/>
              </a:solidFill>
              <a:effectLst/>
            </a:endParaRPr>
          </a:p>
        </p:txBody>
      </p:sp>
      <p:sp>
        <p:nvSpPr>
          <p:cNvPr id="14" name="正方形/長方形 13"/>
          <p:cNvSpPr/>
          <p:nvPr/>
        </p:nvSpPr>
        <p:spPr>
          <a:xfrm>
            <a:off x="61413" y="567000"/>
            <a:ext cx="4510584" cy="334337"/>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000" b="1" dirty="0" smtClean="0">
                <a:solidFill>
                  <a:schemeClr val="tx1"/>
                </a:solidFill>
              </a:rPr>
              <a:t>②医療従事者の育成及び資質の向上</a:t>
            </a:r>
            <a:endParaRPr lang="ja-JP" altLang="en-US" sz="2000" b="1" dirty="0">
              <a:solidFill>
                <a:schemeClr val="tx1"/>
              </a:solidFill>
            </a:endParaRPr>
          </a:p>
        </p:txBody>
      </p:sp>
      <p:sp>
        <p:nvSpPr>
          <p:cNvPr id="5" name="正方形/長方形 4"/>
          <p:cNvSpPr/>
          <p:nvPr/>
        </p:nvSpPr>
        <p:spPr>
          <a:xfrm>
            <a:off x="61409" y="2173539"/>
            <a:ext cx="9021171" cy="446239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b="1" dirty="0" smtClean="0">
                <a:solidFill>
                  <a:schemeClr val="tx1"/>
                </a:solidFill>
                <a:latin typeface="HGｺﾞｼｯｸM" panose="020B0609000000000000" pitchFamily="49" charset="-128"/>
                <a:ea typeface="HGｺﾞｼｯｸM" panose="020B0609000000000000" pitchFamily="49" charset="-128"/>
              </a:rPr>
              <a:t>２．具体的な方策（案）</a:t>
            </a:r>
            <a:endParaRPr lang="en-US" altLang="ja-JP" sz="16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dirty="0" smtClean="0">
                <a:solidFill>
                  <a:schemeClr val="tx1"/>
                </a:solidFill>
                <a:latin typeface="HGｺﾞｼｯｸM" panose="020B0609000000000000" pitchFamily="49" charset="-128"/>
                <a:ea typeface="HGｺﾞｼｯｸM" panose="020B0609000000000000" pitchFamily="49" charset="-128"/>
              </a:rPr>
              <a:t>　患者が身近なところで、科学的知見に基づいた診療や管理、指導を受けることができるよう</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dirty="0">
                <a:solidFill>
                  <a:schemeClr val="tx1"/>
                </a:solidFill>
                <a:latin typeface="HGｺﾞｼｯｸM" panose="020B0609000000000000" pitchFamily="49" charset="-128"/>
                <a:ea typeface="HGｺﾞｼｯｸM" panose="020B0609000000000000" pitchFamily="49" charset="-128"/>
              </a:rPr>
              <a:t>　</a:t>
            </a:r>
            <a:r>
              <a:rPr lang="ja-JP" altLang="en-US" sz="1600" dirty="0" smtClean="0">
                <a:solidFill>
                  <a:schemeClr val="tx1"/>
                </a:solidFill>
                <a:latin typeface="HGｺﾞｼｯｸM" panose="020B0609000000000000" pitchFamily="49" charset="-128"/>
                <a:ea typeface="HGｺﾞｼｯｸM" panose="020B0609000000000000" pitchFamily="49" charset="-128"/>
              </a:rPr>
              <a:t>地域の一般病院や診療所のスタッフを対象に拠点病院の経験豊富な専門医や看護師、薬剤師等</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dirty="0" smtClean="0">
                <a:solidFill>
                  <a:schemeClr val="tx1"/>
                </a:solidFill>
                <a:latin typeface="HGｺﾞｼｯｸM" panose="020B0609000000000000" pitchFamily="49" charset="-128"/>
                <a:ea typeface="HGｺﾞｼｯｸM" panose="020B0609000000000000" pitchFamily="49" charset="-128"/>
              </a:rPr>
              <a:t>　による研修を実施</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b="1" dirty="0" smtClean="0">
                <a:solidFill>
                  <a:schemeClr val="tx1"/>
                </a:solidFill>
                <a:latin typeface="HGｺﾞｼｯｸM" panose="020B0609000000000000" pitchFamily="49" charset="-128"/>
                <a:ea typeface="HGｺﾞｼｯｸM" panose="020B0609000000000000" pitchFamily="49" charset="-128"/>
              </a:rPr>
              <a:t>①医師の育成</a:t>
            </a:r>
            <a:endParaRPr lang="en-US" altLang="ja-JP" sz="16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b="1" dirty="0" smtClean="0">
                <a:solidFill>
                  <a:schemeClr val="tx1"/>
                </a:solidFill>
                <a:latin typeface="HGｺﾞｼｯｸM" panose="020B0609000000000000" pitchFamily="49" charset="-128"/>
                <a:ea typeface="HGｺﾞｼｯｸM" panose="020B0609000000000000" pitchFamily="49" charset="-128"/>
              </a:rPr>
              <a:t>　</a:t>
            </a:r>
            <a:r>
              <a:rPr lang="ja-JP" altLang="en-US" sz="1600" dirty="0" smtClean="0">
                <a:solidFill>
                  <a:schemeClr val="tx1"/>
                </a:solidFill>
                <a:latin typeface="HGｺﾞｼｯｸM" panose="020B0609000000000000" pitchFamily="49" charset="-128"/>
                <a:ea typeface="HGｺﾞｼｯｸM" panose="020B0609000000000000" pitchFamily="49" charset="-128"/>
              </a:rPr>
              <a:t>最新の診療ガイドラインに基づく診療が多く実施されるよう、各診療科の専門医による研修の</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dirty="0">
                <a:solidFill>
                  <a:schemeClr val="tx1"/>
                </a:solidFill>
                <a:latin typeface="HGｺﾞｼｯｸM" panose="020B0609000000000000" pitchFamily="49" charset="-128"/>
                <a:ea typeface="HGｺﾞｼｯｸM" panose="020B0609000000000000" pitchFamily="49" charset="-128"/>
              </a:rPr>
              <a:t>　</a:t>
            </a:r>
            <a:r>
              <a:rPr lang="ja-JP" altLang="en-US" sz="1600" dirty="0" smtClean="0">
                <a:solidFill>
                  <a:schemeClr val="tx1"/>
                </a:solidFill>
                <a:latin typeface="HGｺﾞｼｯｸM" panose="020B0609000000000000" pitchFamily="49" charset="-128"/>
                <a:ea typeface="HGｺﾞｼｯｸM" panose="020B0609000000000000" pitchFamily="49" charset="-128"/>
              </a:rPr>
              <a:t>実施</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lvl="0">
              <a:defRPr/>
            </a:pPr>
            <a:r>
              <a:rPr lang="ja-JP" altLang="en-US" sz="1600" b="1" dirty="0">
                <a:solidFill>
                  <a:srgbClr val="FF0000"/>
                </a:solidFill>
                <a:latin typeface="HGｺﾞｼｯｸM" panose="020B0609000000000000" pitchFamily="49" charset="-128"/>
                <a:ea typeface="HGｺﾞｼｯｸM" panose="020B0609000000000000" pitchFamily="49" charset="-128"/>
              </a:rPr>
              <a:t>（例）</a:t>
            </a:r>
            <a:r>
              <a:rPr lang="ja-JP" altLang="en-US" sz="1600" b="1" dirty="0" smtClean="0">
                <a:solidFill>
                  <a:srgbClr val="FF0000"/>
                </a:solidFill>
                <a:latin typeface="HGｺﾞｼｯｸM" panose="020B0609000000000000" pitchFamily="49" charset="-128"/>
                <a:ea typeface="HGｺﾞｼｯｸM" panose="020B0609000000000000" pitchFamily="49" charset="-128"/>
              </a:rPr>
              <a:t>⇒診療科別や習熟度別研修の実施</a:t>
            </a:r>
            <a:r>
              <a:rPr lang="ja-JP" altLang="en-US" sz="1600" b="1" dirty="0">
                <a:solidFill>
                  <a:srgbClr val="FF0000"/>
                </a:solidFill>
                <a:latin typeface="HGｺﾞｼｯｸM" panose="020B0609000000000000" pitchFamily="49" charset="-128"/>
                <a:ea typeface="HGｺﾞｼｯｸM" panose="020B0609000000000000" pitchFamily="49" charset="-128"/>
              </a:rPr>
              <a:t>検討</a:t>
            </a:r>
            <a:r>
              <a:rPr lang="ja-JP" altLang="en-US" sz="1600" b="1" dirty="0" smtClean="0">
                <a:solidFill>
                  <a:srgbClr val="FF0000"/>
                </a:solidFill>
                <a:latin typeface="HGｺﾞｼｯｸM" panose="020B0609000000000000" pitchFamily="49" charset="-128"/>
                <a:ea typeface="HGｺﾞｼｯｸM" panose="020B0609000000000000" pitchFamily="49" charset="-128"/>
              </a:rPr>
              <a:t>（各医療圏域）</a:t>
            </a:r>
            <a:endParaRPr lang="en-US" altLang="ja-JP" sz="1600" dirty="0">
              <a:solidFill>
                <a:prstClr val="black"/>
              </a:solidFill>
              <a:latin typeface="HGｺﾞｼｯｸM" panose="020B0609000000000000" pitchFamily="49" charset="-128"/>
              <a:ea typeface="HGｺﾞｼｯｸM" panose="020B0609000000000000" pitchFamily="49" charset="-128"/>
            </a:endParaRPr>
          </a:p>
          <a:p>
            <a:pPr>
              <a:defRPr/>
            </a:pPr>
            <a:r>
              <a:rPr lang="ja-JP" altLang="en-US" sz="1600" b="1" dirty="0" smtClean="0">
                <a:solidFill>
                  <a:schemeClr val="tx1"/>
                </a:solidFill>
                <a:latin typeface="HGｺﾞｼｯｸM" panose="020B0609000000000000" pitchFamily="49" charset="-128"/>
                <a:ea typeface="HGｺﾞｼｯｸM" panose="020B0609000000000000" pitchFamily="49" charset="-128"/>
              </a:rPr>
              <a:t>②看護師・管理栄養士の育成</a:t>
            </a:r>
            <a:endParaRPr lang="en-US" altLang="ja-JP" sz="16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b="1" dirty="0" smtClean="0">
                <a:solidFill>
                  <a:schemeClr val="tx1"/>
                </a:solidFill>
                <a:latin typeface="HGｺﾞｼｯｸM" panose="020B0609000000000000" pitchFamily="49" charset="-128"/>
                <a:ea typeface="HGｺﾞｼｯｸM" panose="020B0609000000000000" pitchFamily="49" charset="-128"/>
              </a:rPr>
              <a:t>　</a:t>
            </a:r>
            <a:r>
              <a:rPr lang="ja-JP" altLang="en-US" sz="1600" dirty="0" smtClean="0">
                <a:solidFill>
                  <a:schemeClr val="tx1"/>
                </a:solidFill>
                <a:latin typeface="HGｺﾞｼｯｸM" panose="020B0609000000000000" pitchFamily="49" charset="-128"/>
                <a:ea typeface="HGｺﾞｼｯｸM" panose="020B0609000000000000" pitchFamily="49" charset="-128"/>
              </a:rPr>
              <a:t>専門医及び小児アレルギーエデュケーター（看護師・管理栄養士）による研修</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b="1" dirty="0" smtClean="0">
                <a:solidFill>
                  <a:srgbClr val="FF0000"/>
                </a:solidFill>
                <a:latin typeface="HGｺﾞｼｯｸM" panose="020B0609000000000000" pitchFamily="49" charset="-128"/>
                <a:ea typeface="HGｺﾞｼｯｸM" panose="020B0609000000000000" pitchFamily="49" charset="-128"/>
              </a:rPr>
              <a:t>（例）⇒アレルギー疾患に関する一般的な知識の習得に加え、患者へのセルフケアや栄養指導の</a:t>
            </a:r>
            <a:endParaRPr lang="en-US" altLang="ja-JP" sz="1600" b="1" dirty="0" smtClean="0">
              <a:solidFill>
                <a:srgbClr val="FF0000"/>
              </a:solidFill>
              <a:latin typeface="HGｺﾞｼｯｸM" panose="020B0609000000000000" pitchFamily="49" charset="-128"/>
              <a:ea typeface="HGｺﾞｼｯｸM" panose="020B0609000000000000" pitchFamily="49" charset="-128"/>
            </a:endParaRPr>
          </a:p>
          <a:p>
            <a:pPr>
              <a:defRPr/>
            </a:pPr>
            <a:r>
              <a:rPr lang="ja-JP" altLang="en-US" sz="1600" b="1" dirty="0">
                <a:solidFill>
                  <a:srgbClr val="FF0000"/>
                </a:solidFill>
                <a:latin typeface="HGｺﾞｼｯｸM" panose="020B0609000000000000" pitchFamily="49" charset="-128"/>
                <a:ea typeface="HGｺﾞｼｯｸM" panose="020B0609000000000000" pitchFamily="49" charset="-128"/>
              </a:rPr>
              <a:t>　</a:t>
            </a:r>
            <a:r>
              <a:rPr lang="ja-JP" altLang="en-US" sz="1600" b="1" dirty="0" smtClean="0">
                <a:solidFill>
                  <a:srgbClr val="FF0000"/>
                </a:solidFill>
                <a:latin typeface="HGｺﾞｼｯｸM" panose="020B0609000000000000" pitchFamily="49" charset="-128"/>
                <a:ea typeface="HGｺﾞｼｯｸM" panose="020B0609000000000000" pitchFamily="49" charset="-128"/>
              </a:rPr>
              <a:t>　方法等について習熟度別に実施検討（北部・南部）</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b="1" dirty="0" smtClean="0">
                <a:solidFill>
                  <a:schemeClr val="tx1"/>
                </a:solidFill>
                <a:latin typeface="HGｺﾞｼｯｸM" panose="020B0609000000000000" pitchFamily="49" charset="-128"/>
                <a:ea typeface="HGｺﾞｼｯｸM" panose="020B0609000000000000" pitchFamily="49" charset="-128"/>
              </a:rPr>
              <a:t>③薬剤師の育成</a:t>
            </a:r>
            <a:endParaRPr lang="en-US" altLang="ja-JP" sz="1600" b="1"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b="1" dirty="0">
                <a:solidFill>
                  <a:schemeClr val="tx1"/>
                </a:solidFill>
                <a:latin typeface="HGｺﾞｼｯｸM" panose="020B0609000000000000" pitchFamily="49" charset="-128"/>
                <a:ea typeface="HGｺﾞｼｯｸM" panose="020B0609000000000000" pitchFamily="49" charset="-128"/>
              </a:rPr>
              <a:t>　</a:t>
            </a:r>
            <a:r>
              <a:rPr lang="ja-JP" altLang="en-US" sz="1600" dirty="0" smtClean="0">
                <a:solidFill>
                  <a:schemeClr val="tx1"/>
                </a:solidFill>
                <a:latin typeface="HGｺﾞｼｯｸM" panose="020B0609000000000000" pitchFamily="49" charset="-128"/>
                <a:ea typeface="HGｺﾞｼｯｸM" panose="020B0609000000000000" pitchFamily="49" charset="-128"/>
              </a:rPr>
              <a:t>専門医及び拠点病院の薬剤師による研修</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b="1" dirty="0" smtClean="0">
                <a:solidFill>
                  <a:srgbClr val="FF0000"/>
                </a:solidFill>
                <a:latin typeface="HGｺﾞｼｯｸM" panose="020B0609000000000000" pitchFamily="49" charset="-128"/>
                <a:ea typeface="HGｺﾞｼｯｸM" panose="020B0609000000000000" pitchFamily="49" charset="-128"/>
              </a:rPr>
              <a:t>（</a:t>
            </a:r>
            <a:r>
              <a:rPr lang="ja-JP" altLang="en-US" sz="1600" b="1" dirty="0">
                <a:solidFill>
                  <a:srgbClr val="FF0000"/>
                </a:solidFill>
                <a:latin typeface="HGｺﾞｼｯｸM" panose="020B0609000000000000" pitchFamily="49" charset="-128"/>
                <a:ea typeface="HGｺﾞｼｯｸM" panose="020B0609000000000000" pitchFamily="49" charset="-128"/>
              </a:rPr>
              <a:t>例）⇒アレルギー疾患に関する一般的な知識の習得に加え、患者へ</a:t>
            </a:r>
            <a:r>
              <a:rPr lang="ja-JP" altLang="en-US" sz="1600" b="1" dirty="0" smtClean="0">
                <a:solidFill>
                  <a:srgbClr val="FF0000"/>
                </a:solidFill>
                <a:latin typeface="HGｺﾞｼｯｸM" panose="020B0609000000000000" pitchFamily="49" charset="-128"/>
                <a:ea typeface="HGｺﾞｼｯｸM" panose="020B0609000000000000" pitchFamily="49" charset="-128"/>
              </a:rPr>
              <a:t>の服薬指導の方法</a:t>
            </a:r>
            <a:r>
              <a:rPr lang="ja-JP" altLang="en-US" sz="1600" b="1" dirty="0">
                <a:solidFill>
                  <a:srgbClr val="FF0000"/>
                </a:solidFill>
                <a:latin typeface="HGｺﾞｼｯｸM" panose="020B0609000000000000" pitchFamily="49" charset="-128"/>
                <a:ea typeface="HGｺﾞｼｯｸM" panose="020B0609000000000000" pitchFamily="49" charset="-128"/>
              </a:rPr>
              <a:t>等に</a:t>
            </a:r>
            <a:r>
              <a:rPr lang="ja-JP" altLang="en-US" sz="1600" b="1" dirty="0" smtClean="0">
                <a:solidFill>
                  <a:srgbClr val="FF0000"/>
                </a:solidFill>
                <a:latin typeface="HGｺﾞｼｯｸM" panose="020B0609000000000000" pitchFamily="49" charset="-128"/>
                <a:ea typeface="HGｺﾞｼｯｸM" panose="020B0609000000000000" pitchFamily="49" charset="-128"/>
              </a:rPr>
              <a:t>つい</a:t>
            </a:r>
            <a:endParaRPr lang="en-US" altLang="ja-JP" sz="1600" b="1" dirty="0" smtClean="0">
              <a:solidFill>
                <a:srgbClr val="FF0000"/>
              </a:solidFill>
              <a:latin typeface="HGｺﾞｼｯｸM" panose="020B0609000000000000" pitchFamily="49" charset="-128"/>
              <a:ea typeface="HGｺﾞｼｯｸM" panose="020B0609000000000000" pitchFamily="49" charset="-128"/>
            </a:endParaRPr>
          </a:p>
          <a:p>
            <a:pPr>
              <a:defRPr/>
            </a:pPr>
            <a:r>
              <a:rPr lang="ja-JP" altLang="en-US" sz="1600" b="1" dirty="0" smtClean="0">
                <a:solidFill>
                  <a:srgbClr val="FF0000"/>
                </a:solidFill>
                <a:latin typeface="HGｺﾞｼｯｸM" panose="020B0609000000000000" pitchFamily="49" charset="-128"/>
                <a:ea typeface="HGｺﾞｼｯｸM" panose="020B0609000000000000" pitchFamily="49" charset="-128"/>
              </a:rPr>
              <a:t>　</a:t>
            </a:r>
            <a:r>
              <a:rPr lang="ja-JP" altLang="en-US" sz="1600" b="1" dirty="0" err="1" smtClean="0">
                <a:solidFill>
                  <a:srgbClr val="FF0000"/>
                </a:solidFill>
                <a:latin typeface="HGｺﾞｼｯｸM" panose="020B0609000000000000" pitchFamily="49" charset="-128"/>
                <a:ea typeface="HGｺﾞｼｯｸM" panose="020B0609000000000000" pitchFamily="49" charset="-128"/>
              </a:rPr>
              <a:t>て</a:t>
            </a:r>
            <a:r>
              <a:rPr lang="ja-JP" altLang="en-US" sz="1600" b="1" dirty="0" err="1">
                <a:solidFill>
                  <a:srgbClr val="FF0000"/>
                </a:solidFill>
                <a:latin typeface="HGｺﾞｼｯｸM" panose="020B0609000000000000" pitchFamily="49" charset="-128"/>
                <a:ea typeface="HGｺﾞｼｯｸM" panose="020B0609000000000000" pitchFamily="49" charset="-128"/>
              </a:rPr>
              <a:t>習</a:t>
            </a:r>
            <a:r>
              <a:rPr lang="ja-JP" altLang="en-US" sz="1600" b="1" dirty="0">
                <a:solidFill>
                  <a:srgbClr val="FF0000"/>
                </a:solidFill>
                <a:latin typeface="HGｺﾞｼｯｸM" panose="020B0609000000000000" pitchFamily="49" charset="-128"/>
                <a:ea typeface="HGｺﾞｼｯｸM" panose="020B0609000000000000" pitchFamily="49" charset="-128"/>
              </a:rPr>
              <a:t>熟度別に実施検討（北部・南部）</a:t>
            </a:r>
            <a:endParaRPr lang="en-US" altLang="ja-JP" sz="1600" dirty="0">
              <a:solidFill>
                <a:schemeClr val="tx1"/>
              </a:solidFill>
              <a:latin typeface="HGｺﾞｼｯｸM" panose="020B0609000000000000" pitchFamily="49" charset="-128"/>
              <a:ea typeface="HGｺﾞｼｯｸM" panose="020B0609000000000000" pitchFamily="49" charset="-128"/>
            </a:endParaRPr>
          </a:p>
          <a:p>
            <a:pPr>
              <a:defRPr/>
            </a:pPr>
            <a:r>
              <a:rPr lang="ja-JP" altLang="en-US" sz="1600" dirty="0" smtClean="0">
                <a:solidFill>
                  <a:schemeClr val="tx1"/>
                </a:solidFill>
                <a:latin typeface="HGｺﾞｼｯｸM" panose="020B0609000000000000" pitchFamily="49" charset="-128"/>
                <a:ea typeface="HGｺﾞｼｯｸM" panose="020B0609000000000000" pitchFamily="49" charset="-128"/>
              </a:rPr>
              <a:t>　　　　　　　　</a:t>
            </a:r>
            <a:endParaRPr lang="en-US" altLang="ja-JP" sz="1600" b="1" dirty="0" smtClean="0">
              <a:solidFill>
                <a:srgbClr val="FF0000"/>
              </a:solidFill>
              <a:latin typeface="HGｺﾞｼｯｸM" panose="020B0609000000000000" pitchFamily="49" charset="-128"/>
              <a:ea typeface="HGｺﾞｼｯｸM" panose="020B0609000000000000" pitchFamily="49" charset="-128"/>
            </a:endParaRPr>
          </a:p>
        </p:txBody>
      </p:sp>
    </p:spTree>
    <p:extLst>
      <p:ext uri="{BB962C8B-B14F-4D97-AF65-F5344CB8AC3E}">
        <p14:creationId xmlns:p14="http://schemas.microsoft.com/office/powerpoint/2010/main" val="2560654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727133_ベンラリズマブ">
      <a:dk1>
        <a:sysClr val="windowText" lastClr="000000"/>
      </a:dk1>
      <a:lt1>
        <a:sysClr val="window" lastClr="FFFFFF"/>
      </a:lt1>
      <a:dk2>
        <a:srgbClr val="005A99"/>
      </a:dk2>
      <a:lt2>
        <a:srgbClr val="EEECE1"/>
      </a:lt2>
      <a:accent1>
        <a:srgbClr val="333F48"/>
      </a:accent1>
      <a:accent2>
        <a:srgbClr val="AE2573"/>
      </a:accent2>
      <a:accent3>
        <a:srgbClr val="00B398"/>
      </a:accent3>
      <a:accent4>
        <a:srgbClr val="F79646"/>
      </a:accent4>
      <a:accent5>
        <a:srgbClr val="4F81BD"/>
      </a:accent5>
      <a:accent6>
        <a:srgbClr val="4BACC6"/>
      </a:accent6>
      <a:hlink>
        <a:srgbClr val="0000FF"/>
      </a:hlink>
      <a:folHlink>
        <a:srgbClr val="800080"/>
      </a:folHlink>
    </a:clrScheme>
    <a:fontScheme name="タイトル：HGP創英角ゴUB 本文：Arial、MS Pゴ">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1_Office ​​テーマ">
  <a:themeElements>
    <a:clrScheme name="727133_ベンラリズマブ">
      <a:dk1>
        <a:sysClr val="windowText" lastClr="000000"/>
      </a:dk1>
      <a:lt1>
        <a:sysClr val="window" lastClr="FFFFFF"/>
      </a:lt1>
      <a:dk2>
        <a:srgbClr val="005A99"/>
      </a:dk2>
      <a:lt2>
        <a:srgbClr val="EEECE1"/>
      </a:lt2>
      <a:accent1>
        <a:srgbClr val="333F48"/>
      </a:accent1>
      <a:accent2>
        <a:srgbClr val="AE2573"/>
      </a:accent2>
      <a:accent3>
        <a:srgbClr val="00B398"/>
      </a:accent3>
      <a:accent4>
        <a:srgbClr val="F79646"/>
      </a:accent4>
      <a:accent5>
        <a:srgbClr val="4F81BD"/>
      </a:accent5>
      <a:accent6>
        <a:srgbClr val="4BACC6"/>
      </a:accent6>
      <a:hlink>
        <a:srgbClr val="0000FF"/>
      </a:hlink>
      <a:folHlink>
        <a:srgbClr val="800080"/>
      </a:folHlink>
    </a:clrScheme>
    <a:fontScheme name="タイトル：HGP創英角ゴUB 本文：Arial、MS Pゴ">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40000"/>
            <a:lumOff val="60000"/>
          </a:schemeClr>
        </a:solidFill>
      </a:spPr>
      <a:bodyPr anchor="ctr"/>
      <a:lstStyle>
        <a:defPPr algn="ctr">
          <a:defRPr sz="1600" b="1" dirty="0" smtClean="0">
            <a:solidFill>
              <a:prstClr val="black"/>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2419</Words>
  <Application>Microsoft Office PowerPoint</Application>
  <PresentationFormat>画面に合わせる (4:3)</PresentationFormat>
  <Paragraphs>261</Paragraphs>
  <Slides>9</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9</vt:i4>
      </vt:variant>
    </vt:vector>
  </HeadingPairs>
  <TitlesOfParts>
    <vt:vector size="19" baseType="lpstr">
      <vt:lpstr>HGPｺﾞｼｯｸM</vt:lpstr>
      <vt:lpstr>HGP創英角ｺﾞｼｯｸUB</vt:lpstr>
      <vt:lpstr>HGｺﾞｼｯｸM</vt:lpstr>
      <vt:lpstr>Meiryo UI</vt:lpstr>
      <vt:lpstr>ＭＳ Ｐゴシック</vt:lpstr>
      <vt:lpstr>ＭＳ ゴシック</vt:lpstr>
      <vt:lpstr>Arial</vt:lpstr>
      <vt:lpstr>Calibri</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2022-02-16T01:37:25Z</dcterms:created>
  <dcterms:modified xsi:type="dcterms:W3CDTF">2022-02-16T01:41:11Z</dcterms:modified>
</cp:coreProperties>
</file>