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00" r:id="rId2"/>
  </p:sldIdLst>
  <p:sldSz cx="9899650" cy="684053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19C"/>
    <a:srgbClr val="9DC3E6"/>
    <a:srgbClr val="2E75B6"/>
    <a:srgbClr val="B4C7E7"/>
    <a:srgbClr val="BFBFBF"/>
    <a:srgbClr val="DEEBF7"/>
    <a:srgbClr val="5B9BD5"/>
    <a:srgbClr val="2F5597"/>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89006B88-F96A-49EF-B08F-1DF823BE5D92}" type="datetimeFigureOut">
              <a:rPr kumimoji="1" lang="ja-JP" altLang="en-US" smtClean="0"/>
              <a:t>2023/10/19</a:t>
            </a:fld>
            <a:endParaRPr kumimoji="1" lang="ja-JP" altLang="en-US"/>
          </a:p>
        </p:txBody>
      </p:sp>
      <p:sp>
        <p:nvSpPr>
          <p:cNvPr id="4" name="スライド イメージ プレースホルダー 3"/>
          <p:cNvSpPr>
            <a:spLocks noGrp="1" noRot="1" noChangeAspect="1"/>
          </p:cNvSpPr>
          <p:nvPr>
            <p:ph type="sldImg" idx="2"/>
          </p:nvPr>
        </p:nvSpPr>
        <p:spPr>
          <a:xfrm>
            <a:off x="976313" y="1243013"/>
            <a:ext cx="4854575"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6A568092-F1A6-4990-B093-67C502AF735B}" type="slidenum">
              <a:rPr kumimoji="1" lang="ja-JP" altLang="en-US" smtClean="0"/>
              <a:t>‹#›</a:t>
            </a:fld>
            <a:endParaRPr kumimoji="1" lang="ja-JP" altLang="en-US"/>
          </a:p>
        </p:txBody>
      </p:sp>
    </p:spTree>
    <p:extLst>
      <p:ext uri="{BB962C8B-B14F-4D97-AF65-F5344CB8AC3E}">
        <p14:creationId xmlns:p14="http://schemas.microsoft.com/office/powerpoint/2010/main" val="90213916"/>
      </p:ext>
    </p:extLst>
  </p:cSld>
  <p:clrMap bg1="lt1" tx1="dk1" bg2="lt2" tx2="dk2" accent1="accent1" accent2="accent2" accent3="accent3" accent4="accent4" accent5="accent5" accent6="accent6" hlink="hlink" folHlink="folHlink"/>
  <p:notesStyle>
    <a:lvl1pPr marL="0" algn="l" defTabSz="803483" rtl="0" eaLnBrk="1" latinLnBrk="0" hangingPunct="1">
      <a:defRPr kumimoji="1" sz="1054" kern="1200">
        <a:solidFill>
          <a:schemeClr val="tx1"/>
        </a:solidFill>
        <a:latin typeface="+mn-lt"/>
        <a:ea typeface="+mn-ea"/>
        <a:cs typeface="+mn-cs"/>
      </a:defRPr>
    </a:lvl1pPr>
    <a:lvl2pPr marL="401742" algn="l" defTabSz="803483" rtl="0" eaLnBrk="1" latinLnBrk="0" hangingPunct="1">
      <a:defRPr kumimoji="1" sz="1054" kern="1200">
        <a:solidFill>
          <a:schemeClr val="tx1"/>
        </a:solidFill>
        <a:latin typeface="+mn-lt"/>
        <a:ea typeface="+mn-ea"/>
        <a:cs typeface="+mn-cs"/>
      </a:defRPr>
    </a:lvl2pPr>
    <a:lvl3pPr marL="803483" algn="l" defTabSz="803483" rtl="0" eaLnBrk="1" latinLnBrk="0" hangingPunct="1">
      <a:defRPr kumimoji="1" sz="1054" kern="1200">
        <a:solidFill>
          <a:schemeClr val="tx1"/>
        </a:solidFill>
        <a:latin typeface="+mn-lt"/>
        <a:ea typeface="+mn-ea"/>
        <a:cs typeface="+mn-cs"/>
      </a:defRPr>
    </a:lvl3pPr>
    <a:lvl4pPr marL="1205225" algn="l" defTabSz="803483" rtl="0" eaLnBrk="1" latinLnBrk="0" hangingPunct="1">
      <a:defRPr kumimoji="1" sz="1054" kern="1200">
        <a:solidFill>
          <a:schemeClr val="tx1"/>
        </a:solidFill>
        <a:latin typeface="+mn-lt"/>
        <a:ea typeface="+mn-ea"/>
        <a:cs typeface="+mn-cs"/>
      </a:defRPr>
    </a:lvl4pPr>
    <a:lvl5pPr marL="1606967" algn="l" defTabSz="803483" rtl="0" eaLnBrk="1" latinLnBrk="0" hangingPunct="1">
      <a:defRPr kumimoji="1" sz="1054" kern="1200">
        <a:solidFill>
          <a:schemeClr val="tx1"/>
        </a:solidFill>
        <a:latin typeface="+mn-lt"/>
        <a:ea typeface="+mn-ea"/>
        <a:cs typeface="+mn-cs"/>
      </a:defRPr>
    </a:lvl5pPr>
    <a:lvl6pPr marL="2008708" algn="l" defTabSz="803483" rtl="0" eaLnBrk="1" latinLnBrk="0" hangingPunct="1">
      <a:defRPr kumimoji="1" sz="1054" kern="1200">
        <a:solidFill>
          <a:schemeClr val="tx1"/>
        </a:solidFill>
        <a:latin typeface="+mn-lt"/>
        <a:ea typeface="+mn-ea"/>
        <a:cs typeface="+mn-cs"/>
      </a:defRPr>
    </a:lvl6pPr>
    <a:lvl7pPr marL="2410450" algn="l" defTabSz="803483" rtl="0" eaLnBrk="1" latinLnBrk="0" hangingPunct="1">
      <a:defRPr kumimoji="1" sz="1054" kern="1200">
        <a:solidFill>
          <a:schemeClr val="tx1"/>
        </a:solidFill>
        <a:latin typeface="+mn-lt"/>
        <a:ea typeface="+mn-ea"/>
        <a:cs typeface="+mn-cs"/>
      </a:defRPr>
    </a:lvl7pPr>
    <a:lvl8pPr marL="2812191" algn="l" defTabSz="803483" rtl="0" eaLnBrk="1" latinLnBrk="0" hangingPunct="1">
      <a:defRPr kumimoji="1" sz="1054" kern="1200">
        <a:solidFill>
          <a:schemeClr val="tx1"/>
        </a:solidFill>
        <a:latin typeface="+mn-lt"/>
        <a:ea typeface="+mn-ea"/>
        <a:cs typeface="+mn-cs"/>
      </a:defRPr>
    </a:lvl8pPr>
    <a:lvl9pPr marL="3213933" algn="l" defTabSz="803483" rtl="0" eaLnBrk="1" latinLnBrk="0" hangingPunct="1">
      <a:defRPr kumimoji="1" sz="105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474" y="1119505"/>
            <a:ext cx="8414703" cy="2381521"/>
          </a:xfrm>
        </p:spPr>
        <p:txBody>
          <a:bodyPr anchor="b"/>
          <a:lstStyle>
            <a:lvl1pPr algn="ctr">
              <a:defRPr sz="5985"/>
            </a:lvl1pPr>
          </a:lstStyle>
          <a:p>
            <a:r>
              <a:rPr lang="ja-JP" altLang="en-US"/>
              <a:t>マスター タイトルの書式設定</a:t>
            </a:r>
            <a:endParaRPr lang="en-US" dirty="0"/>
          </a:p>
        </p:txBody>
      </p:sp>
      <p:sp>
        <p:nvSpPr>
          <p:cNvPr id="3" name="Subtitle 2"/>
          <p:cNvSpPr>
            <a:spLocks noGrp="1"/>
          </p:cNvSpPr>
          <p:nvPr>
            <p:ph type="subTitle" idx="1"/>
          </p:nvPr>
        </p:nvSpPr>
        <p:spPr>
          <a:xfrm>
            <a:off x="1237456" y="3592866"/>
            <a:ext cx="7424738" cy="1651546"/>
          </a:xfrm>
        </p:spPr>
        <p:txBody>
          <a:bodyPr/>
          <a:lstStyle>
            <a:lvl1pPr marL="0" indent="0" algn="ctr">
              <a:buNone/>
              <a:defRPr sz="2394"/>
            </a:lvl1pPr>
            <a:lvl2pPr marL="456057" indent="0" algn="ctr">
              <a:buNone/>
              <a:defRPr sz="1995"/>
            </a:lvl2pPr>
            <a:lvl3pPr marL="912114" indent="0" algn="ctr">
              <a:buNone/>
              <a:defRPr sz="1795"/>
            </a:lvl3pPr>
            <a:lvl4pPr marL="1368171" indent="0" algn="ctr">
              <a:buNone/>
              <a:defRPr sz="1596"/>
            </a:lvl4pPr>
            <a:lvl5pPr marL="1824228" indent="0" algn="ctr">
              <a:buNone/>
              <a:defRPr sz="1596"/>
            </a:lvl5pPr>
            <a:lvl6pPr marL="2280285" indent="0" algn="ctr">
              <a:buNone/>
              <a:defRPr sz="1596"/>
            </a:lvl6pPr>
            <a:lvl7pPr marL="2736342" indent="0" algn="ctr">
              <a:buNone/>
              <a:defRPr sz="1596"/>
            </a:lvl7pPr>
            <a:lvl8pPr marL="3192399" indent="0" algn="ctr">
              <a:buNone/>
              <a:defRPr sz="1596"/>
            </a:lvl8pPr>
            <a:lvl9pPr marL="3648456" indent="0" algn="ctr">
              <a:buNone/>
              <a:defRPr sz="159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41336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387761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4438" y="364195"/>
            <a:ext cx="2134612" cy="579704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0602" y="364195"/>
            <a:ext cx="6280090" cy="579704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338331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377705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445" y="1705386"/>
            <a:ext cx="8538448" cy="2845473"/>
          </a:xfrm>
        </p:spPr>
        <p:txBody>
          <a:bodyPr anchor="b"/>
          <a:lstStyle>
            <a:lvl1pPr>
              <a:defRPr sz="598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445" y="4577779"/>
            <a:ext cx="8538448" cy="1496367"/>
          </a:xfrm>
        </p:spPr>
        <p:txBody>
          <a:bodyPr/>
          <a:lstStyle>
            <a:lvl1pPr marL="0" indent="0">
              <a:buNone/>
              <a:defRPr sz="2394">
                <a:solidFill>
                  <a:schemeClr val="tx1"/>
                </a:solidFill>
              </a:defRPr>
            </a:lvl1pPr>
            <a:lvl2pPr marL="456057" indent="0">
              <a:buNone/>
              <a:defRPr sz="1995">
                <a:solidFill>
                  <a:schemeClr val="tx1">
                    <a:tint val="75000"/>
                  </a:schemeClr>
                </a:solidFill>
              </a:defRPr>
            </a:lvl2pPr>
            <a:lvl3pPr marL="912114" indent="0">
              <a:buNone/>
              <a:defRPr sz="1795">
                <a:solidFill>
                  <a:schemeClr val="tx1">
                    <a:tint val="75000"/>
                  </a:schemeClr>
                </a:solidFill>
              </a:defRPr>
            </a:lvl3pPr>
            <a:lvl4pPr marL="1368171" indent="0">
              <a:buNone/>
              <a:defRPr sz="1596">
                <a:solidFill>
                  <a:schemeClr val="tx1">
                    <a:tint val="75000"/>
                  </a:schemeClr>
                </a:solidFill>
              </a:defRPr>
            </a:lvl4pPr>
            <a:lvl5pPr marL="1824228" indent="0">
              <a:buNone/>
              <a:defRPr sz="1596">
                <a:solidFill>
                  <a:schemeClr val="tx1">
                    <a:tint val="75000"/>
                  </a:schemeClr>
                </a:solidFill>
              </a:defRPr>
            </a:lvl5pPr>
            <a:lvl6pPr marL="2280285" indent="0">
              <a:buNone/>
              <a:defRPr sz="1596">
                <a:solidFill>
                  <a:schemeClr val="tx1">
                    <a:tint val="75000"/>
                  </a:schemeClr>
                </a:solidFill>
              </a:defRPr>
            </a:lvl6pPr>
            <a:lvl7pPr marL="2736342" indent="0">
              <a:buNone/>
              <a:defRPr sz="1596">
                <a:solidFill>
                  <a:schemeClr val="tx1">
                    <a:tint val="75000"/>
                  </a:schemeClr>
                </a:solidFill>
              </a:defRPr>
            </a:lvl7pPr>
            <a:lvl8pPr marL="3192399" indent="0">
              <a:buNone/>
              <a:defRPr sz="1596">
                <a:solidFill>
                  <a:schemeClr val="tx1">
                    <a:tint val="75000"/>
                  </a:schemeClr>
                </a:solidFill>
              </a:defRPr>
            </a:lvl8pPr>
            <a:lvl9pPr marL="3648456" indent="0">
              <a:buNone/>
              <a:defRPr sz="159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18245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0601" y="1820976"/>
            <a:ext cx="4207351" cy="43402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1698" y="1820976"/>
            <a:ext cx="4207351" cy="43402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1305678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1890" y="364197"/>
            <a:ext cx="8538448" cy="1322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892" y="1676882"/>
            <a:ext cx="4188015" cy="821814"/>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ja-JP" altLang="en-US"/>
              <a:t>マスター テキストの書式設定</a:t>
            </a:r>
          </a:p>
        </p:txBody>
      </p:sp>
      <p:sp>
        <p:nvSpPr>
          <p:cNvPr id="4" name="Content Placeholder 3"/>
          <p:cNvSpPr>
            <a:spLocks noGrp="1"/>
          </p:cNvSpPr>
          <p:nvPr>
            <p:ph sz="half" idx="2"/>
          </p:nvPr>
        </p:nvSpPr>
        <p:spPr>
          <a:xfrm>
            <a:off x="681892" y="2498697"/>
            <a:ext cx="4188015" cy="36752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1698" y="1676882"/>
            <a:ext cx="4208641" cy="821814"/>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ja-JP" altLang="en-US"/>
              <a:t>マスター テキストの書式設定</a:t>
            </a:r>
          </a:p>
        </p:txBody>
      </p:sp>
      <p:sp>
        <p:nvSpPr>
          <p:cNvPr id="6" name="Content Placeholder 5"/>
          <p:cNvSpPr>
            <a:spLocks noGrp="1"/>
          </p:cNvSpPr>
          <p:nvPr>
            <p:ph sz="quarter" idx="4"/>
          </p:nvPr>
        </p:nvSpPr>
        <p:spPr>
          <a:xfrm>
            <a:off x="5011698" y="2498697"/>
            <a:ext cx="4208641" cy="36752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359959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241214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7312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890" y="456036"/>
            <a:ext cx="3192895" cy="1596126"/>
          </a:xfrm>
        </p:spPr>
        <p:txBody>
          <a:bodyPr anchor="b"/>
          <a:lstStyle>
            <a:lvl1pPr>
              <a:defRPr sz="3192"/>
            </a:lvl1pPr>
          </a:lstStyle>
          <a:p>
            <a:r>
              <a:rPr lang="ja-JP" altLang="en-US"/>
              <a:t>マスター タイトルの書式設定</a:t>
            </a:r>
            <a:endParaRPr lang="en-US" dirty="0"/>
          </a:p>
        </p:txBody>
      </p:sp>
      <p:sp>
        <p:nvSpPr>
          <p:cNvPr id="3" name="Content Placeholder 2"/>
          <p:cNvSpPr>
            <a:spLocks noGrp="1"/>
          </p:cNvSpPr>
          <p:nvPr>
            <p:ph idx="1"/>
          </p:nvPr>
        </p:nvSpPr>
        <p:spPr>
          <a:xfrm>
            <a:off x="4208641" y="984912"/>
            <a:ext cx="5011698" cy="4861216"/>
          </a:xfrm>
        </p:spPr>
        <p:txBody>
          <a:bodyPr/>
          <a:lstStyle>
            <a:lvl1pPr>
              <a:defRPr sz="3192"/>
            </a:lvl1pPr>
            <a:lvl2pPr>
              <a:defRPr sz="2793"/>
            </a:lvl2pPr>
            <a:lvl3pPr>
              <a:defRPr sz="2394"/>
            </a:lvl3pPr>
            <a:lvl4pPr>
              <a:defRPr sz="1995"/>
            </a:lvl4pPr>
            <a:lvl5pPr>
              <a:defRPr sz="1995"/>
            </a:lvl5pPr>
            <a:lvl6pPr>
              <a:defRPr sz="1995"/>
            </a:lvl6pPr>
            <a:lvl7pPr>
              <a:defRPr sz="1995"/>
            </a:lvl7pPr>
            <a:lvl8pPr>
              <a:defRPr sz="1995"/>
            </a:lvl8pPr>
            <a:lvl9pPr>
              <a:defRPr sz="199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1890" y="2052161"/>
            <a:ext cx="3192895" cy="3801883"/>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99842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1890" y="456036"/>
            <a:ext cx="3192895" cy="1596126"/>
          </a:xfrm>
        </p:spPr>
        <p:txBody>
          <a:bodyPr anchor="b"/>
          <a:lstStyle>
            <a:lvl1pPr>
              <a:defRPr sz="319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08641" y="984912"/>
            <a:ext cx="5011698" cy="4861216"/>
          </a:xfrm>
        </p:spPr>
        <p:txBody>
          <a:bodyPr anchor="t"/>
          <a:lstStyle>
            <a:lvl1pPr marL="0" indent="0">
              <a:buNone/>
              <a:defRPr sz="3192"/>
            </a:lvl1pPr>
            <a:lvl2pPr marL="456057" indent="0">
              <a:buNone/>
              <a:defRPr sz="2793"/>
            </a:lvl2pPr>
            <a:lvl3pPr marL="912114" indent="0">
              <a:buNone/>
              <a:defRPr sz="2394"/>
            </a:lvl3pPr>
            <a:lvl4pPr marL="1368171" indent="0">
              <a:buNone/>
              <a:defRPr sz="1995"/>
            </a:lvl4pPr>
            <a:lvl5pPr marL="1824228" indent="0">
              <a:buNone/>
              <a:defRPr sz="1995"/>
            </a:lvl5pPr>
            <a:lvl6pPr marL="2280285" indent="0">
              <a:buNone/>
              <a:defRPr sz="1995"/>
            </a:lvl6pPr>
            <a:lvl7pPr marL="2736342" indent="0">
              <a:buNone/>
              <a:defRPr sz="1995"/>
            </a:lvl7pPr>
            <a:lvl8pPr marL="3192399" indent="0">
              <a:buNone/>
              <a:defRPr sz="1995"/>
            </a:lvl8pPr>
            <a:lvl9pPr marL="3648456" indent="0">
              <a:buNone/>
              <a:defRPr sz="1995"/>
            </a:lvl9pPr>
          </a:lstStyle>
          <a:p>
            <a:r>
              <a:rPr lang="ja-JP" altLang="en-US"/>
              <a:t>図を追加</a:t>
            </a:r>
            <a:endParaRPr lang="en-US" dirty="0"/>
          </a:p>
        </p:txBody>
      </p:sp>
      <p:sp>
        <p:nvSpPr>
          <p:cNvPr id="4" name="Text Placeholder 3"/>
          <p:cNvSpPr>
            <a:spLocks noGrp="1"/>
          </p:cNvSpPr>
          <p:nvPr>
            <p:ph type="body" sz="half" idx="2"/>
          </p:nvPr>
        </p:nvSpPr>
        <p:spPr>
          <a:xfrm>
            <a:off x="681890" y="2052161"/>
            <a:ext cx="3192895" cy="3801883"/>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987852-359C-4AA5-B82B-E11A8EC43C51}" type="datetimeFigureOut">
              <a:rPr kumimoji="1" lang="ja-JP" altLang="en-US" smtClean="0"/>
              <a:t>2023/10/19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2813282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601" y="364197"/>
            <a:ext cx="8538448" cy="1322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0601" y="1820976"/>
            <a:ext cx="8538448" cy="434025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0601" y="6340167"/>
            <a:ext cx="2227421" cy="364195"/>
          </a:xfrm>
          <a:prstGeom prst="rect">
            <a:avLst/>
          </a:prstGeom>
        </p:spPr>
        <p:txBody>
          <a:bodyPr vert="horz" lIns="91440" tIns="45720" rIns="91440" bIns="45720" rtlCol="0" anchor="ctr"/>
          <a:lstStyle>
            <a:lvl1pPr algn="l">
              <a:defRPr sz="1197">
                <a:solidFill>
                  <a:schemeClr val="tx1">
                    <a:tint val="75000"/>
                  </a:schemeClr>
                </a:solidFill>
              </a:defRPr>
            </a:lvl1pPr>
          </a:lstStyle>
          <a:p>
            <a:fld id="{25987852-359C-4AA5-B82B-E11A8EC43C51}" type="datetimeFigureOut">
              <a:rPr kumimoji="1" lang="ja-JP" altLang="en-US" smtClean="0"/>
              <a:t>2023/10/19</a:t>
            </a:fld>
            <a:endParaRPr kumimoji="1" lang="ja-JP" altLang="en-US"/>
          </a:p>
        </p:txBody>
      </p:sp>
      <p:sp>
        <p:nvSpPr>
          <p:cNvPr id="5" name="Footer Placeholder 4"/>
          <p:cNvSpPr>
            <a:spLocks noGrp="1"/>
          </p:cNvSpPr>
          <p:nvPr>
            <p:ph type="ftr" sz="quarter" idx="3"/>
          </p:nvPr>
        </p:nvSpPr>
        <p:spPr>
          <a:xfrm>
            <a:off x="3279259" y="6340167"/>
            <a:ext cx="3341132" cy="364195"/>
          </a:xfrm>
          <a:prstGeom prst="rect">
            <a:avLst/>
          </a:prstGeom>
        </p:spPr>
        <p:txBody>
          <a:bodyPr vert="horz" lIns="91440" tIns="45720" rIns="91440" bIns="45720" rtlCol="0" anchor="ctr"/>
          <a:lstStyle>
            <a:lvl1pPr algn="ctr">
              <a:defRPr sz="119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1628" y="6340167"/>
            <a:ext cx="2227421" cy="364195"/>
          </a:xfrm>
          <a:prstGeom prst="rect">
            <a:avLst/>
          </a:prstGeom>
        </p:spPr>
        <p:txBody>
          <a:bodyPr vert="horz" lIns="91440" tIns="45720" rIns="91440" bIns="45720" rtlCol="0" anchor="ctr"/>
          <a:lstStyle>
            <a:lvl1pPr algn="r">
              <a:defRPr sz="1197">
                <a:solidFill>
                  <a:schemeClr val="tx1">
                    <a:tint val="75000"/>
                  </a:schemeClr>
                </a:solidFill>
              </a:defRPr>
            </a:lvl1pPr>
          </a:lstStyle>
          <a:p>
            <a:fld id="{5205C5EF-DC9C-4F9E-BB4E-A6498B1D3645}" type="slidenum">
              <a:rPr kumimoji="1" lang="ja-JP" altLang="en-US" smtClean="0"/>
              <a:t>‹#›</a:t>
            </a:fld>
            <a:endParaRPr kumimoji="1" lang="ja-JP" altLang="en-US"/>
          </a:p>
        </p:txBody>
      </p:sp>
    </p:spTree>
    <p:extLst>
      <p:ext uri="{BB962C8B-B14F-4D97-AF65-F5344CB8AC3E}">
        <p14:creationId xmlns:p14="http://schemas.microsoft.com/office/powerpoint/2010/main" val="2029109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2114" rtl="0" eaLnBrk="1" latinLnBrk="0" hangingPunct="1">
        <a:lnSpc>
          <a:spcPct val="90000"/>
        </a:lnSpc>
        <a:spcBef>
          <a:spcPct val="0"/>
        </a:spcBef>
        <a:buNone/>
        <a:defRPr kumimoji="1" sz="4389" kern="1200">
          <a:solidFill>
            <a:schemeClr val="tx1"/>
          </a:solidFill>
          <a:latin typeface="+mj-lt"/>
          <a:ea typeface="+mj-ea"/>
          <a:cs typeface="+mj-cs"/>
        </a:defRPr>
      </a:lvl1pPr>
    </p:titleStyle>
    <p:bodyStyle>
      <a:lvl1pPr marL="228029" indent="-228029" algn="l" defTabSz="912114" rtl="0" eaLnBrk="1" latinLnBrk="0" hangingPunct="1">
        <a:lnSpc>
          <a:spcPct val="90000"/>
        </a:lnSpc>
        <a:spcBef>
          <a:spcPts val="998"/>
        </a:spcBef>
        <a:buFont typeface="Arial" panose="020B0604020202020204" pitchFamily="34" charset="0"/>
        <a:buChar char="•"/>
        <a:defRPr kumimoji="1" sz="2793" kern="1200">
          <a:solidFill>
            <a:schemeClr val="tx1"/>
          </a:solidFill>
          <a:latin typeface="+mn-lt"/>
          <a:ea typeface="+mn-ea"/>
          <a:cs typeface="+mn-cs"/>
        </a:defRPr>
      </a:lvl1pPr>
      <a:lvl2pPr marL="684086" indent="-228029" algn="l" defTabSz="912114" rtl="0" eaLnBrk="1" latinLnBrk="0" hangingPunct="1">
        <a:lnSpc>
          <a:spcPct val="90000"/>
        </a:lnSpc>
        <a:spcBef>
          <a:spcPts val="499"/>
        </a:spcBef>
        <a:buFont typeface="Arial" panose="020B0604020202020204" pitchFamily="34" charset="0"/>
        <a:buChar char="•"/>
        <a:defRPr kumimoji="1" sz="2394" kern="1200">
          <a:solidFill>
            <a:schemeClr val="tx1"/>
          </a:solidFill>
          <a:latin typeface="+mn-lt"/>
          <a:ea typeface="+mn-ea"/>
          <a:cs typeface="+mn-cs"/>
        </a:defRPr>
      </a:lvl2pPr>
      <a:lvl3pPr marL="1140143" indent="-228029" algn="l" defTabSz="912114" rtl="0" eaLnBrk="1" latinLnBrk="0" hangingPunct="1">
        <a:lnSpc>
          <a:spcPct val="90000"/>
        </a:lnSpc>
        <a:spcBef>
          <a:spcPts val="499"/>
        </a:spcBef>
        <a:buFont typeface="Arial" panose="020B0604020202020204" pitchFamily="34" charset="0"/>
        <a:buChar char="•"/>
        <a:defRPr kumimoji="1" sz="1995" kern="1200">
          <a:solidFill>
            <a:schemeClr val="tx1"/>
          </a:solidFill>
          <a:latin typeface="+mn-lt"/>
          <a:ea typeface="+mn-ea"/>
          <a:cs typeface="+mn-cs"/>
        </a:defRPr>
      </a:lvl3pPr>
      <a:lvl4pPr marL="1596200"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4pPr>
      <a:lvl5pPr marL="2052257"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5pPr>
      <a:lvl6pPr marL="2508314"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6pPr>
      <a:lvl7pPr marL="2964371"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7pPr>
      <a:lvl8pPr marL="3420428"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8pPr>
      <a:lvl9pPr marL="3876485"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9pPr>
    </p:bodyStyle>
    <p:otherStyle>
      <a:defPPr>
        <a:defRPr lang="en-US"/>
      </a:defPPr>
      <a:lvl1pPr marL="0" algn="l" defTabSz="912114" rtl="0" eaLnBrk="1" latinLnBrk="0" hangingPunct="1">
        <a:defRPr kumimoji="1" sz="1795" kern="1200">
          <a:solidFill>
            <a:schemeClr val="tx1"/>
          </a:solidFill>
          <a:latin typeface="+mn-lt"/>
          <a:ea typeface="+mn-ea"/>
          <a:cs typeface="+mn-cs"/>
        </a:defRPr>
      </a:lvl1pPr>
      <a:lvl2pPr marL="456057" algn="l" defTabSz="912114" rtl="0" eaLnBrk="1" latinLnBrk="0" hangingPunct="1">
        <a:defRPr kumimoji="1" sz="1795" kern="1200">
          <a:solidFill>
            <a:schemeClr val="tx1"/>
          </a:solidFill>
          <a:latin typeface="+mn-lt"/>
          <a:ea typeface="+mn-ea"/>
          <a:cs typeface="+mn-cs"/>
        </a:defRPr>
      </a:lvl2pPr>
      <a:lvl3pPr marL="912114" algn="l" defTabSz="912114" rtl="0" eaLnBrk="1" latinLnBrk="0" hangingPunct="1">
        <a:defRPr kumimoji="1" sz="1795" kern="1200">
          <a:solidFill>
            <a:schemeClr val="tx1"/>
          </a:solidFill>
          <a:latin typeface="+mn-lt"/>
          <a:ea typeface="+mn-ea"/>
          <a:cs typeface="+mn-cs"/>
        </a:defRPr>
      </a:lvl3pPr>
      <a:lvl4pPr marL="1368171" algn="l" defTabSz="912114" rtl="0" eaLnBrk="1" latinLnBrk="0" hangingPunct="1">
        <a:defRPr kumimoji="1" sz="1795" kern="1200">
          <a:solidFill>
            <a:schemeClr val="tx1"/>
          </a:solidFill>
          <a:latin typeface="+mn-lt"/>
          <a:ea typeface="+mn-ea"/>
          <a:cs typeface="+mn-cs"/>
        </a:defRPr>
      </a:lvl4pPr>
      <a:lvl5pPr marL="1824228" algn="l" defTabSz="912114" rtl="0" eaLnBrk="1" latinLnBrk="0" hangingPunct="1">
        <a:defRPr kumimoji="1" sz="1795" kern="1200">
          <a:solidFill>
            <a:schemeClr val="tx1"/>
          </a:solidFill>
          <a:latin typeface="+mn-lt"/>
          <a:ea typeface="+mn-ea"/>
          <a:cs typeface="+mn-cs"/>
        </a:defRPr>
      </a:lvl5pPr>
      <a:lvl6pPr marL="2280285" algn="l" defTabSz="912114" rtl="0" eaLnBrk="1" latinLnBrk="0" hangingPunct="1">
        <a:defRPr kumimoji="1" sz="1795" kern="1200">
          <a:solidFill>
            <a:schemeClr val="tx1"/>
          </a:solidFill>
          <a:latin typeface="+mn-lt"/>
          <a:ea typeface="+mn-ea"/>
          <a:cs typeface="+mn-cs"/>
        </a:defRPr>
      </a:lvl6pPr>
      <a:lvl7pPr marL="2736342" algn="l" defTabSz="912114" rtl="0" eaLnBrk="1" latinLnBrk="0" hangingPunct="1">
        <a:defRPr kumimoji="1" sz="1795" kern="1200">
          <a:solidFill>
            <a:schemeClr val="tx1"/>
          </a:solidFill>
          <a:latin typeface="+mn-lt"/>
          <a:ea typeface="+mn-ea"/>
          <a:cs typeface="+mn-cs"/>
        </a:defRPr>
      </a:lvl7pPr>
      <a:lvl8pPr marL="3192399" algn="l" defTabSz="912114" rtl="0" eaLnBrk="1" latinLnBrk="0" hangingPunct="1">
        <a:defRPr kumimoji="1" sz="1795" kern="1200">
          <a:solidFill>
            <a:schemeClr val="tx1"/>
          </a:solidFill>
          <a:latin typeface="+mn-lt"/>
          <a:ea typeface="+mn-ea"/>
          <a:cs typeface="+mn-cs"/>
        </a:defRPr>
      </a:lvl8pPr>
      <a:lvl9pPr marL="3648456" algn="l" defTabSz="912114" rtl="0" eaLnBrk="1" latinLnBrk="0" hangingPunct="1">
        <a:defRPr kumimoji="1" sz="1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366648" y="3561138"/>
            <a:ext cx="2286226" cy="3270854"/>
          </a:xfrm>
          <a:prstGeom prst="roundRect">
            <a:avLst>
              <a:gd name="adj" fmla="val 1649"/>
            </a:avLst>
          </a:prstGeom>
          <a:solidFill>
            <a:schemeClr val="bg1">
              <a:lumMod val="95000"/>
            </a:schemeClr>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7" name="角丸四角形 68">
            <a:extLst>
              <a:ext uri="{FF2B5EF4-FFF2-40B4-BE49-F238E27FC236}">
                <a16:creationId xmlns:a16="http://schemas.microsoft.com/office/drawing/2014/main" id="{1862D00F-A460-4C7C-9BC0-7CBD89EF5C35}"/>
              </a:ext>
            </a:extLst>
          </p:cNvPr>
          <p:cNvSpPr/>
          <p:nvPr/>
        </p:nvSpPr>
        <p:spPr>
          <a:xfrm>
            <a:off x="883824" y="5845621"/>
            <a:ext cx="1685177" cy="936000"/>
          </a:xfrm>
          <a:prstGeom prst="roundRect">
            <a:avLst>
              <a:gd name="adj" fmla="val 57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角丸四角形 68">
            <a:extLst>
              <a:ext uri="{FF2B5EF4-FFF2-40B4-BE49-F238E27FC236}">
                <a16:creationId xmlns:a16="http://schemas.microsoft.com/office/drawing/2014/main" id="{1862D00F-A460-4C7C-9BC0-7CBD89EF5C35}"/>
              </a:ext>
            </a:extLst>
          </p:cNvPr>
          <p:cNvSpPr/>
          <p:nvPr/>
        </p:nvSpPr>
        <p:spPr>
          <a:xfrm>
            <a:off x="892738" y="4743831"/>
            <a:ext cx="1685177" cy="936000"/>
          </a:xfrm>
          <a:prstGeom prst="roundRect">
            <a:avLst>
              <a:gd name="adj" fmla="val 57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D1323BB0-15DD-4D83-BDC5-6428F54048FA}"/>
              </a:ext>
            </a:extLst>
          </p:cNvPr>
          <p:cNvSpPr txBox="1"/>
          <p:nvPr/>
        </p:nvSpPr>
        <p:spPr>
          <a:xfrm>
            <a:off x="1008918" y="4641326"/>
            <a:ext cx="1417457" cy="180573"/>
          </a:xfrm>
          <a:prstGeom prst="rect">
            <a:avLst/>
          </a:prstGeom>
          <a:solidFill>
            <a:schemeClr val="bg1">
              <a:lumMod val="95000"/>
            </a:schemeClr>
          </a:solid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44546A"/>
                </a:solidFill>
                <a:effectLst/>
                <a:uLnTx/>
                <a:uFillTx/>
                <a:latin typeface="Meiryo UI" panose="020B0604030504040204" pitchFamily="50" charset="-128"/>
                <a:ea typeface="Meiryo UI" panose="020B0604030504040204" pitchFamily="50" charset="-128"/>
                <a:cs typeface="+mn-cs"/>
              </a:rPr>
              <a:t>データ提供事業者</a:t>
            </a:r>
          </a:p>
        </p:txBody>
      </p:sp>
      <p:sp>
        <p:nvSpPr>
          <p:cNvPr id="90" name="右矢印 89"/>
          <p:cNvSpPr/>
          <p:nvPr/>
        </p:nvSpPr>
        <p:spPr>
          <a:xfrm>
            <a:off x="2651328" y="5765749"/>
            <a:ext cx="828000" cy="540000"/>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9" name="右矢印 88"/>
          <p:cNvSpPr/>
          <p:nvPr/>
        </p:nvSpPr>
        <p:spPr>
          <a:xfrm>
            <a:off x="2651328" y="4954740"/>
            <a:ext cx="828000" cy="524837"/>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8" name="右矢印 87"/>
          <p:cNvSpPr/>
          <p:nvPr/>
        </p:nvSpPr>
        <p:spPr>
          <a:xfrm flipH="1">
            <a:off x="5487888" y="5765749"/>
            <a:ext cx="1152000" cy="540000"/>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カタログ開示要求</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7" name="右矢印 86"/>
          <p:cNvSpPr/>
          <p:nvPr/>
        </p:nvSpPr>
        <p:spPr>
          <a:xfrm>
            <a:off x="5689280" y="4911876"/>
            <a:ext cx="977502" cy="570744"/>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6" name="右矢印 85"/>
          <p:cNvSpPr/>
          <p:nvPr/>
        </p:nvSpPr>
        <p:spPr>
          <a:xfrm>
            <a:off x="5501335" y="3721017"/>
            <a:ext cx="1188000" cy="1008353"/>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右矢印 1"/>
          <p:cNvSpPr/>
          <p:nvPr/>
        </p:nvSpPr>
        <p:spPr>
          <a:xfrm>
            <a:off x="2639308" y="3716379"/>
            <a:ext cx="828000" cy="848931"/>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4" name="角丸四角形 53">
            <a:extLst>
              <a:ext uri="{FF2B5EF4-FFF2-40B4-BE49-F238E27FC236}">
                <a16:creationId xmlns:a16="http://schemas.microsoft.com/office/drawing/2014/main" id="{331B9970-96D0-4F5A-AED1-1A6CB590C262}"/>
              </a:ext>
            </a:extLst>
          </p:cNvPr>
          <p:cNvSpPr/>
          <p:nvPr/>
        </p:nvSpPr>
        <p:spPr>
          <a:xfrm>
            <a:off x="3509448" y="4679232"/>
            <a:ext cx="1933309" cy="2096117"/>
          </a:xfrm>
          <a:prstGeom prst="roundRect">
            <a:avLst>
              <a:gd name="adj" fmla="val 5767"/>
            </a:avLst>
          </a:prstGeom>
          <a:solidFill>
            <a:srgbClr val="BFBFBF"/>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4" name="角丸四角形 53">
            <a:extLst>
              <a:ext uri="{FF2B5EF4-FFF2-40B4-BE49-F238E27FC236}">
                <a16:creationId xmlns:a16="http://schemas.microsoft.com/office/drawing/2014/main" id="{331B9970-96D0-4F5A-AED1-1A6CB590C262}"/>
              </a:ext>
            </a:extLst>
          </p:cNvPr>
          <p:cNvSpPr/>
          <p:nvPr/>
        </p:nvSpPr>
        <p:spPr>
          <a:xfrm>
            <a:off x="3509448" y="3653902"/>
            <a:ext cx="1933309" cy="968688"/>
          </a:xfrm>
          <a:prstGeom prst="roundRect">
            <a:avLst>
              <a:gd name="adj" fmla="val 5767"/>
            </a:avLst>
          </a:prstGeom>
          <a:solidFill>
            <a:srgbClr val="BFBFBF"/>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 name="タイトル 3"/>
          <p:cNvSpPr>
            <a:spLocks noGrp="1"/>
          </p:cNvSpPr>
          <p:nvPr>
            <p:ph type="title"/>
          </p:nvPr>
        </p:nvSpPr>
        <p:spPr>
          <a:xfrm>
            <a:off x="0" y="-6674"/>
            <a:ext cx="9899650" cy="828000"/>
          </a:xfrm>
          <a:solidFill>
            <a:srgbClr val="DEEBF7"/>
          </a:solidFill>
          <a:ln>
            <a:noFill/>
          </a:ln>
        </p:spPr>
        <p:txBody>
          <a:bodyPr anchor="b">
            <a:normAutofit/>
          </a:bodyPr>
          <a:lstStyle/>
          <a:p>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大阪広域データ連携基盤（</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ORDEN</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0" lang="en-US" altLang="ja-JP" sz="12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j-cs"/>
              </a:rPr>
              <a:t> </a:t>
            </a:r>
            <a:r>
              <a:rPr kumimoji="0" lang="en-US" altLang="ja-JP"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j-cs"/>
              </a:rPr>
              <a:t>【</a:t>
            </a:r>
            <a:r>
              <a:rPr kumimoji="0" lang="ja-JP" altLang="en-US"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j-cs"/>
              </a:rPr>
              <a:t>区域計画</a:t>
            </a:r>
            <a:r>
              <a:rPr kumimoji="0" lang="en-US" altLang="ja-JP"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j-cs"/>
              </a:rPr>
              <a:t>】</a:t>
            </a:r>
            <a:endParaRPr lang="ja-JP" altLang="en-US" sz="2000" b="1" dirty="0">
              <a:latin typeface="Meiryo UI" panose="020B0604030504040204" pitchFamily="50" charset="-128"/>
              <a:ea typeface="Meiryo UI" panose="020B0604030504040204" pitchFamily="50" charset="-128"/>
            </a:endParaRPr>
          </a:p>
        </p:txBody>
      </p:sp>
      <p:sp>
        <p:nvSpPr>
          <p:cNvPr id="14" name="角丸四角形 78">
            <a:extLst>
              <a:ext uri="{FF2B5EF4-FFF2-40B4-BE49-F238E27FC236}">
                <a16:creationId xmlns:a16="http://schemas.microsoft.com/office/drawing/2014/main" id="{9CB502AB-B9C4-40E4-B19E-0CD967147EF9}"/>
              </a:ext>
            </a:extLst>
          </p:cNvPr>
          <p:cNvSpPr/>
          <p:nvPr/>
        </p:nvSpPr>
        <p:spPr>
          <a:xfrm>
            <a:off x="3677185" y="5045490"/>
            <a:ext cx="1584000" cy="432000"/>
          </a:xfrm>
          <a:prstGeom prst="roundRect">
            <a:avLst>
              <a:gd name="adj" fmla="val 7258"/>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データカタログ</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角丸四角形 68">
            <a:extLst>
              <a:ext uri="{FF2B5EF4-FFF2-40B4-BE49-F238E27FC236}">
                <a16:creationId xmlns:a16="http://schemas.microsoft.com/office/drawing/2014/main" id="{644169F3-87AD-40A6-9829-CA68E8EBD037}"/>
              </a:ext>
            </a:extLst>
          </p:cNvPr>
          <p:cNvSpPr/>
          <p:nvPr/>
        </p:nvSpPr>
        <p:spPr>
          <a:xfrm>
            <a:off x="892737" y="3697051"/>
            <a:ext cx="1685177" cy="900000"/>
          </a:xfrm>
          <a:prstGeom prst="roundRect">
            <a:avLst>
              <a:gd name="adj" fmla="val 57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a:extLst>
              <a:ext uri="{FF2B5EF4-FFF2-40B4-BE49-F238E27FC236}">
                <a16:creationId xmlns:a16="http://schemas.microsoft.com/office/drawing/2014/main" id="{C09E276B-441C-4E68-8FB2-07F9618A1723}"/>
              </a:ext>
            </a:extLst>
          </p:cNvPr>
          <p:cNvSpPr txBox="1"/>
          <p:nvPr/>
        </p:nvSpPr>
        <p:spPr>
          <a:xfrm>
            <a:off x="1075971" y="3594235"/>
            <a:ext cx="1257817" cy="238591"/>
          </a:xfrm>
          <a:prstGeom prst="rect">
            <a:avLst/>
          </a:prstGeom>
          <a:solidFill>
            <a:schemeClr val="bg1">
              <a:lumMod val="95000"/>
            </a:schemeClr>
          </a:solidFill>
        </p:spPr>
        <p:txBody>
          <a:bodyPr wrap="square" rtlCol="0" anchor="ctr">
            <a:spAutoFit/>
          </a:bodyPr>
          <a:lstStyle>
            <a:defPPr>
              <a:defRPr lang="en-US"/>
            </a:defPPr>
            <a:lvl1pPr marR="0" lvl="0" indent="0" algn="ctr" fontAlgn="auto">
              <a:lnSpc>
                <a:spcPct val="100000"/>
              </a:lnSpc>
              <a:spcBef>
                <a:spcPts val="0"/>
              </a:spcBef>
              <a:spcAft>
                <a:spcPts val="0"/>
              </a:spcAft>
              <a:buClrTx/>
              <a:buSzTx/>
              <a:buFontTx/>
              <a:buNone/>
              <a:tabLst/>
              <a:defRPr kumimoji="1" sz="1200" b="0" i="0" u="none" strike="noStrike" cap="none" spc="0" normalizeH="0" baseline="0">
                <a:ln>
                  <a:noFill/>
                </a:ln>
                <a:solidFill>
                  <a:srgbClr val="44546A"/>
                </a:solidFill>
                <a:effectLst/>
                <a:uLnTx/>
                <a:uFillTx/>
                <a:latin typeface="Meiryo UI" panose="020B0604030504040204" pitchFamily="50" charset="-128"/>
                <a:ea typeface="Meiryo UI" panose="020B0604030504040204" pitchFamily="50" charset="-128"/>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44546A"/>
                </a:solidFill>
                <a:effectLst/>
                <a:uLnTx/>
                <a:uFillTx/>
                <a:latin typeface="Meiryo UI" panose="020B0604030504040204" pitchFamily="50" charset="-128"/>
                <a:ea typeface="Meiryo UI" panose="020B0604030504040204" pitchFamily="50" charset="-128"/>
                <a:cs typeface="+mn-cs"/>
              </a:rPr>
              <a:t>ORDEN</a:t>
            </a:r>
            <a:r>
              <a:rPr kumimoji="1" lang="ja-JP" altLang="en-US" sz="1200" b="0" i="0" u="none" strike="noStrike" kern="1200" cap="none" spc="0" normalizeH="0" baseline="0" noProof="0" dirty="0">
                <a:ln>
                  <a:noFill/>
                </a:ln>
                <a:solidFill>
                  <a:srgbClr val="44546A"/>
                </a:solidFill>
                <a:effectLst/>
                <a:uLnTx/>
                <a:uFillTx/>
                <a:latin typeface="Meiryo UI" panose="020B0604030504040204" pitchFamily="50" charset="-128"/>
                <a:ea typeface="Meiryo UI" panose="020B0604030504040204" pitchFamily="50" charset="-128"/>
                <a:cs typeface="+mn-cs"/>
              </a:rPr>
              <a:t>利用者</a:t>
            </a:r>
          </a:p>
        </p:txBody>
      </p:sp>
      <p:sp>
        <p:nvSpPr>
          <p:cNvPr id="33" name="テキスト ボックス 32">
            <a:extLst>
              <a:ext uri="{FF2B5EF4-FFF2-40B4-BE49-F238E27FC236}">
                <a16:creationId xmlns:a16="http://schemas.microsoft.com/office/drawing/2014/main" id="{4BCFBD92-E601-42D2-A262-4540B16FB240}"/>
              </a:ext>
            </a:extLst>
          </p:cNvPr>
          <p:cNvSpPr txBox="1"/>
          <p:nvPr/>
        </p:nvSpPr>
        <p:spPr>
          <a:xfrm>
            <a:off x="5432604" y="3955046"/>
            <a:ext cx="1297079" cy="5078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ORDEN</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利用者が</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同意した事業者に対し</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ID</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に関するデータ提供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5" name="テキスト ボックス 34">
            <a:extLst>
              <a:ext uri="{FF2B5EF4-FFF2-40B4-BE49-F238E27FC236}">
                <a16:creationId xmlns:a16="http://schemas.microsoft.com/office/drawing/2014/main" id="{252A38C0-7232-4F5D-826F-117C22EA0459}"/>
              </a:ext>
            </a:extLst>
          </p:cNvPr>
          <p:cNvSpPr txBox="1"/>
          <p:nvPr/>
        </p:nvSpPr>
        <p:spPr>
          <a:xfrm>
            <a:off x="3927102" y="3675414"/>
            <a:ext cx="1098000" cy="276999"/>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ID</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連携機能</a:t>
            </a:r>
          </a:p>
        </p:txBody>
      </p:sp>
      <p:sp>
        <p:nvSpPr>
          <p:cNvPr id="37" name="角丸四角形 78">
            <a:extLst>
              <a:ext uri="{FF2B5EF4-FFF2-40B4-BE49-F238E27FC236}">
                <a16:creationId xmlns:a16="http://schemas.microsoft.com/office/drawing/2014/main" id="{38B377BE-8ACF-4614-A5C6-96D515A81FA3}"/>
              </a:ext>
            </a:extLst>
          </p:cNvPr>
          <p:cNvSpPr/>
          <p:nvPr/>
        </p:nvSpPr>
        <p:spPr>
          <a:xfrm>
            <a:off x="3806153" y="4040518"/>
            <a:ext cx="1311950" cy="281683"/>
          </a:xfrm>
          <a:prstGeom prst="roundRect">
            <a:avLst>
              <a:gd name="adj" fmla="val 7258"/>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ORDEN-ID</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1" name="テキスト ボックス 40">
            <a:extLst>
              <a:ext uri="{FF2B5EF4-FFF2-40B4-BE49-F238E27FC236}">
                <a16:creationId xmlns:a16="http://schemas.microsoft.com/office/drawing/2014/main" id="{222C6EBC-41BE-4BDC-BB64-69C9E1B0E87F}"/>
              </a:ext>
            </a:extLst>
          </p:cNvPr>
          <p:cNvSpPr txBox="1"/>
          <p:nvPr/>
        </p:nvSpPr>
        <p:spPr>
          <a:xfrm>
            <a:off x="2612414" y="3955927"/>
            <a:ext cx="85883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ID</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連携同意</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2" name="正方形/長方形 41">
            <a:extLst>
              <a:ext uri="{FF2B5EF4-FFF2-40B4-BE49-F238E27FC236}">
                <a16:creationId xmlns:a16="http://schemas.microsoft.com/office/drawing/2014/main" id="{6527C456-99FE-406B-97A1-BDC620B07F05}"/>
              </a:ext>
            </a:extLst>
          </p:cNvPr>
          <p:cNvSpPr/>
          <p:nvPr/>
        </p:nvSpPr>
        <p:spPr>
          <a:xfrm>
            <a:off x="50682" y="3550586"/>
            <a:ext cx="327737" cy="1116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72000" bIns="36000" rtlCol="0" anchor="ctr"/>
          <a:lstStyle/>
          <a:p>
            <a:pPr marL="0" marR="0" lvl="0" indent="0" algn="ctr" defTabSz="4572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パーソナルデータ</a:t>
            </a:r>
          </a:p>
        </p:txBody>
      </p:sp>
      <p:sp>
        <p:nvSpPr>
          <p:cNvPr id="43" name="正方形/長方形 42">
            <a:extLst>
              <a:ext uri="{FF2B5EF4-FFF2-40B4-BE49-F238E27FC236}">
                <a16:creationId xmlns:a16="http://schemas.microsoft.com/office/drawing/2014/main" id="{3BE2CBBF-4506-4BB2-9816-FB7882D89669}"/>
              </a:ext>
            </a:extLst>
          </p:cNvPr>
          <p:cNvSpPr/>
          <p:nvPr/>
        </p:nvSpPr>
        <p:spPr>
          <a:xfrm>
            <a:off x="50681" y="4679233"/>
            <a:ext cx="327738" cy="212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非パーソナルデータ</a:t>
            </a:r>
          </a:p>
        </p:txBody>
      </p:sp>
      <p:sp>
        <p:nvSpPr>
          <p:cNvPr id="44" name="正方形/長方形 43">
            <a:extLst>
              <a:ext uri="{FF2B5EF4-FFF2-40B4-BE49-F238E27FC236}">
                <a16:creationId xmlns:a16="http://schemas.microsoft.com/office/drawing/2014/main" id="{E1027489-423E-4D93-A29B-4355987E9399}"/>
              </a:ext>
            </a:extLst>
          </p:cNvPr>
          <p:cNvSpPr/>
          <p:nvPr/>
        </p:nvSpPr>
        <p:spPr>
          <a:xfrm>
            <a:off x="408006" y="4679233"/>
            <a:ext cx="327738" cy="104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オープン</a:t>
            </a:r>
          </a:p>
        </p:txBody>
      </p:sp>
      <p:sp>
        <p:nvSpPr>
          <p:cNvPr id="45" name="正方形/長方形 44">
            <a:extLst>
              <a:ext uri="{FF2B5EF4-FFF2-40B4-BE49-F238E27FC236}">
                <a16:creationId xmlns:a16="http://schemas.microsoft.com/office/drawing/2014/main" id="{1DA8FD9B-BB6F-4507-9BA7-BB281063252C}"/>
              </a:ext>
            </a:extLst>
          </p:cNvPr>
          <p:cNvSpPr/>
          <p:nvPr/>
        </p:nvSpPr>
        <p:spPr>
          <a:xfrm>
            <a:off x="405731" y="5759233"/>
            <a:ext cx="327738" cy="104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クローズ</a:t>
            </a:r>
          </a:p>
        </p:txBody>
      </p:sp>
      <p:sp>
        <p:nvSpPr>
          <p:cNvPr id="46" name="正方形/長方形 45">
            <a:extLst>
              <a:ext uri="{FF2B5EF4-FFF2-40B4-BE49-F238E27FC236}">
                <a16:creationId xmlns:a16="http://schemas.microsoft.com/office/drawing/2014/main" id="{E1027489-423E-4D93-A29B-4355987E9399}"/>
              </a:ext>
            </a:extLst>
          </p:cNvPr>
          <p:cNvSpPr/>
          <p:nvPr/>
        </p:nvSpPr>
        <p:spPr>
          <a:xfrm>
            <a:off x="405731" y="3550586"/>
            <a:ext cx="327738" cy="1116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クローズ</a:t>
            </a:r>
          </a:p>
        </p:txBody>
      </p:sp>
      <p:sp>
        <p:nvSpPr>
          <p:cNvPr id="47" name="正方形/長方形 46"/>
          <p:cNvSpPr/>
          <p:nvPr/>
        </p:nvSpPr>
        <p:spPr>
          <a:xfrm>
            <a:off x="806791" y="3384084"/>
            <a:ext cx="1805624" cy="13524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データ提供元</a:t>
            </a:r>
          </a:p>
        </p:txBody>
      </p:sp>
      <p:sp>
        <p:nvSpPr>
          <p:cNvPr id="48" name="正方形/長方形 47"/>
          <p:cNvSpPr/>
          <p:nvPr/>
        </p:nvSpPr>
        <p:spPr>
          <a:xfrm>
            <a:off x="45325" y="3175690"/>
            <a:ext cx="688144" cy="36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p:cNvSpPr/>
          <p:nvPr/>
        </p:nvSpPr>
        <p:spPr>
          <a:xfrm>
            <a:off x="806790" y="3173536"/>
            <a:ext cx="9029719" cy="180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データ連携利用モデル</a:t>
            </a:r>
          </a:p>
        </p:txBody>
      </p:sp>
      <p:sp>
        <p:nvSpPr>
          <p:cNvPr id="50" name="正方形/長方形 49"/>
          <p:cNvSpPr/>
          <p:nvPr/>
        </p:nvSpPr>
        <p:spPr>
          <a:xfrm>
            <a:off x="3366648" y="3384084"/>
            <a:ext cx="2286226" cy="14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ORDEN</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1" name="正方形/長方形 50"/>
          <p:cNvSpPr/>
          <p:nvPr/>
        </p:nvSpPr>
        <p:spPr>
          <a:xfrm>
            <a:off x="6725741" y="3384084"/>
            <a:ext cx="3110768" cy="1458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サービス（例）</a:t>
            </a:r>
          </a:p>
        </p:txBody>
      </p:sp>
      <p:sp>
        <p:nvSpPr>
          <p:cNvPr id="52" name="角丸四角形 51"/>
          <p:cNvSpPr/>
          <p:nvPr/>
        </p:nvSpPr>
        <p:spPr>
          <a:xfrm>
            <a:off x="999620" y="4847556"/>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p>
        </p:txBody>
      </p:sp>
      <p:sp>
        <p:nvSpPr>
          <p:cNvPr id="53" name="角丸四角形 52"/>
          <p:cNvSpPr/>
          <p:nvPr/>
        </p:nvSpPr>
        <p:spPr>
          <a:xfrm>
            <a:off x="998874" y="5119155"/>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a:t>
            </a:r>
          </a:p>
        </p:txBody>
      </p:sp>
      <p:sp>
        <p:nvSpPr>
          <p:cNvPr id="55" name="角丸四角形 54"/>
          <p:cNvSpPr/>
          <p:nvPr/>
        </p:nvSpPr>
        <p:spPr>
          <a:xfrm>
            <a:off x="988813" y="3880016"/>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府民</a:t>
            </a:r>
            <a:r>
              <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endPar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6" name="角丸四角形 55"/>
          <p:cNvSpPr/>
          <p:nvPr/>
        </p:nvSpPr>
        <p:spPr>
          <a:xfrm>
            <a:off x="983064" y="4199040"/>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府民</a:t>
            </a:r>
            <a:r>
              <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a:t>
            </a:r>
            <a:endPar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9" name="角丸四角形 58"/>
          <p:cNvSpPr/>
          <p:nvPr/>
        </p:nvSpPr>
        <p:spPr>
          <a:xfrm>
            <a:off x="999771" y="5939739"/>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p>
        </p:txBody>
      </p:sp>
      <p:sp>
        <p:nvSpPr>
          <p:cNvPr id="60" name="角丸四角形 59"/>
          <p:cNvSpPr/>
          <p:nvPr/>
        </p:nvSpPr>
        <p:spPr>
          <a:xfrm>
            <a:off x="999771" y="6226200"/>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a:t>
            </a:r>
          </a:p>
        </p:txBody>
      </p:sp>
      <p:sp>
        <p:nvSpPr>
          <p:cNvPr id="61" name="角丸四角形 60"/>
          <p:cNvSpPr/>
          <p:nvPr/>
        </p:nvSpPr>
        <p:spPr>
          <a:xfrm>
            <a:off x="998874" y="6508360"/>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民間</a:t>
            </a: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企業</a:t>
            </a:r>
          </a:p>
        </p:txBody>
      </p:sp>
      <p:grpSp>
        <p:nvGrpSpPr>
          <p:cNvPr id="68" name="グループ化 67"/>
          <p:cNvGrpSpPr/>
          <p:nvPr/>
        </p:nvGrpSpPr>
        <p:grpSpPr>
          <a:xfrm>
            <a:off x="3674030" y="5832288"/>
            <a:ext cx="1584000" cy="432000"/>
            <a:chOff x="5123836" y="3630261"/>
            <a:chExt cx="1691747" cy="295778"/>
          </a:xfrm>
        </p:grpSpPr>
        <p:sp>
          <p:nvSpPr>
            <p:cNvPr id="69" name="角丸四角形 78">
              <a:extLst>
                <a:ext uri="{FF2B5EF4-FFF2-40B4-BE49-F238E27FC236}">
                  <a16:creationId xmlns:a16="http://schemas.microsoft.com/office/drawing/2014/main" id="{9CB502AB-B9C4-40E4-B19E-0CD967147EF9}"/>
                </a:ext>
              </a:extLst>
            </p:cNvPr>
            <p:cNvSpPr/>
            <p:nvPr/>
          </p:nvSpPr>
          <p:spPr>
            <a:xfrm>
              <a:off x="5123836" y="3630261"/>
              <a:ext cx="1691747" cy="295778"/>
            </a:xfrm>
            <a:prstGeom prst="roundRect">
              <a:avLst>
                <a:gd name="adj" fmla="val 7258"/>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データカタログ</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0" name="角丸四角形 81">
              <a:extLst>
                <a:ext uri="{FF2B5EF4-FFF2-40B4-BE49-F238E27FC236}">
                  <a16:creationId xmlns:a16="http://schemas.microsoft.com/office/drawing/2014/main" id="{B1D81F31-2E2B-4501-BE8F-5EE695582613}"/>
                </a:ext>
              </a:extLst>
            </p:cNvPr>
            <p:cNvSpPr/>
            <p:nvPr/>
          </p:nvSpPr>
          <p:spPr>
            <a:xfrm>
              <a:off x="5258407" y="3781721"/>
              <a:ext cx="1422605" cy="12086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最低限のメタデータのみ開示</a:t>
              </a:r>
            </a:p>
          </p:txBody>
        </p:sp>
      </p:grpSp>
      <p:sp>
        <p:nvSpPr>
          <p:cNvPr id="73" name="角丸四角形 72"/>
          <p:cNvSpPr/>
          <p:nvPr/>
        </p:nvSpPr>
        <p:spPr>
          <a:xfrm>
            <a:off x="998874" y="5394117"/>
            <a:ext cx="468000" cy="25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72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民間</a:t>
            </a: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企業</a:t>
            </a:r>
          </a:p>
        </p:txBody>
      </p:sp>
      <p:sp>
        <p:nvSpPr>
          <p:cNvPr id="77" name="テキスト ボックス 76">
            <a:extLst>
              <a:ext uri="{FF2B5EF4-FFF2-40B4-BE49-F238E27FC236}">
                <a16:creationId xmlns:a16="http://schemas.microsoft.com/office/drawing/2014/main" id="{222C6EBC-41BE-4BDC-BB64-69C9E1B0E87F}"/>
              </a:ext>
            </a:extLst>
          </p:cNvPr>
          <p:cNvSpPr txBox="1"/>
          <p:nvPr/>
        </p:nvSpPr>
        <p:spPr>
          <a:xfrm>
            <a:off x="1512182" y="3799006"/>
            <a:ext cx="955473"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データ例</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・氏名</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・住所</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・性別</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・興味関心</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テキスト ボックス 77">
            <a:extLst>
              <a:ext uri="{FF2B5EF4-FFF2-40B4-BE49-F238E27FC236}">
                <a16:creationId xmlns:a16="http://schemas.microsoft.com/office/drawing/2014/main" id="{222C6EBC-41BE-4BDC-BB64-69C9E1B0E87F}"/>
              </a:ext>
            </a:extLst>
          </p:cNvPr>
          <p:cNvSpPr txBox="1"/>
          <p:nvPr/>
        </p:nvSpPr>
        <p:spPr>
          <a:xfrm>
            <a:off x="1512182" y="4823344"/>
            <a:ext cx="1038487"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データ例</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・府政情報</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・イベント情報</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・観光情報</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9" name="テキスト ボックス 78">
            <a:extLst>
              <a:ext uri="{FF2B5EF4-FFF2-40B4-BE49-F238E27FC236}">
                <a16:creationId xmlns:a16="http://schemas.microsoft.com/office/drawing/2014/main" id="{222C6EBC-41BE-4BDC-BB64-69C9E1B0E87F}"/>
              </a:ext>
            </a:extLst>
          </p:cNvPr>
          <p:cNvSpPr txBox="1"/>
          <p:nvPr/>
        </p:nvSpPr>
        <p:spPr>
          <a:xfrm>
            <a:off x="1512182" y="5940140"/>
            <a:ext cx="1062461"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データ例</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・工事車両管理情報</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・気象予報</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・交通量</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3" name="角丸四角形 68">
            <a:extLst>
              <a:ext uri="{FF2B5EF4-FFF2-40B4-BE49-F238E27FC236}">
                <a16:creationId xmlns:a16="http://schemas.microsoft.com/office/drawing/2014/main" id="{644169F3-87AD-40A6-9829-CA68E8EBD037}"/>
              </a:ext>
            </a:extLst>
          </p:cNvPr>
          <p:cNvSpPr/>
          <p:nvPr/>
        </p:nvSpPr>
        <p:spPr>
          <a:xfrm>
            <a:off x="6725741" y="5174111"/>
            <a:ext cx="3096000" cy="1584000"/>
          </a:xfrm>
          <a:prstGeom prst="roundRect">
            <a:avLst>
              <a:gd name="adj" fmla="val 57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5" name="テキスト ボックス 84">
            <a:extLst>
              <a:ext uri="{FF2B5EF4-FFF2-40B4-BE49-F238E27FC236}">
                <a16:creationId xmlns:a16="http://schemas.microsoft.com/office/drawing/2014/main" id="{252A38C0-7232-4F5D-826F-117C22EA0459}"/>
              </a:ext>
            </a:extLst>
          </p:cNvPr>
          <p:cNvSpPr txBox="1"/>
          <p:nvPr/>
        </p:nvSpPr>
        <p:spPr>
          <a:xfrm>
            <a:off x="3874820" y="4663325"/>
            <a:ext cx="1188729" cy="276999"/>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データ連携機能</a:t>
            </a:r>
          </a:p>
        </p:txBody>
      </p:sp>
      <p:sp>
        <p:nvSpPr>
          <p:cNvPr id="62" name="右矢印 61"/>
          <p:cNvSpPr/>
          <p:nvPr/>
        </p:nvSpPr>
        <p:spPr>
          <a:xfrm>
            <a:off x="2641106" y="6210375"/>
            <a:ext cx="4045442" cy="540000"/>
          </a:xfrm>
          <a:prstGeom prst="rightArrow">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カタログ開示・データ提供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2" name="角丸四角形 68">
            <a:extLst>
              <a:ext uri="{FF2B5EF4-FFF2-40B4-BE49-F238E27FC236}">
                <a16:creationId xmlns:a16="http://schemas.microsoft.com/office/drawing/2014/main" id="{644169F3-87AD-40A6-9829-CA68E8EBD037}"/>
              </a:ext>
            </a:extLst>
          </p:cNvPr>
          <p:cNvSpPr/>
          <p:nvPr/>
        </p:nvSpPr>
        <p:spPr>
          <a:xfrm>
            <a:off x="6725741" y="3569684"/>
            <a:ext cx="3096000" cy="1548000"/>
          </a:xfrm>
          <a:prstGeom prst="roundRect">
            <a:avLst>
              <a:gd name="adj" fmla="val 57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 name="角丸四角形 2"/>
          <p:cNvSpPr/>
          <p:nvPr/>
        </p:nvSpPr>
        <p:spPr>
          <a:xfrm>
            <a:off x="7372060" y="3613558"/>
            <a:ext cx="1908000"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大阪Ｍｙポータル</a:t>
            </a:r>
            <a:r>
              <a:rPr kumimoji="1" lang="ja-JP" altLang="en-US" sz="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（仮称）</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pic>
        <p:nvPicPr>
          <p:cNvPr id="65" name="図 64">
            <a:extLst>
              <a:ext uri="{FF2B5EF4-FFF2-40B4-BE49-F238E27FC236}">
                <a16:creationId xmlns:a16="http://schemas.microsoft.com/office/drawing/2014/main" id="{099A077E-2ADA-4718-AD22-5236D2C7513F}"/>
              </a:ext>
            </a:extLst>
          </p:cNvPr>
          <p:cNvPicPr>
            <a:picLocks noChangeAspect="1"/>
          </p:cNvPicPr>
          <p:nvPr/>
        </p:nvPicPr>
        <p:blipFill>
          <a:blip r:embed="rId2"/>
          <a:stretch>
            <a:fillRect/>
          </a:stretch>
        </p:blipFill>
        <p:spPr>
          <a:xfrm>
            <a:off x="6743130" y="4093133"/>
            <a:ext cx="617221" cy="902480"/>
          </a:xfrm>
          <a:prstGeom prst="rect">
            <a:avLst/>
          </a:prstGeom>
        </p:spPr>
      </p:pic>
      <p:sp>
        <p:nvSpPr>
          <p:cNvPr id="5" name="正方形/長方形 4"/>
          <p:cNvSpPr/>
          <p:nvPr/>
        </p:nvSpPr>
        <p:spPr>
          <a:xfrm>
            <a:off x="7481376" y="4062614"/>
            <a:ext cx="2268000" cy="97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①個人にサービスを届ける「パーソナル配信」</a:t>
            </a:r>
            <a:endParaRPr kumimoji="1" lang="en-US" altLang="ja-JP"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②電子申請に直接つながる「電子申請連携」</a:t>
            </a:r>
            <a:endParaRPr kumimoji="1" lang="en-US" altLang="ja-JP"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③様々な予約ができる「予約システム」</a:t>
            </a:r>
            <a:endParaRPr kumimoji="1" lang="en-US" altLang="ja-JP"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④行政文書を安心して通知「デジタルポスト」</a:t>
            </a:r>
            <a:endParaRPr kumimoji="1" lang="en-US" altLang="ja-JP"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⑤なんでも相談できる「</a:t>
            </a:r>
            <a:r>
              <a:rPr kumimoji="1" lang="en-US" altLang="ja-JP"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94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総合相談」</a:t>
            </a:r>
          </a:p>
        </p:txBody>
      </p:sp>
      <p:sp>
        <p:nvSpPr>
          <p:cNvPr id="6" name="正方形/長方形 5"/>
          <p:cNvSpPr/>
          <p:nvPr/>
        </p:nvSpPr>
        <p:spPr>
          <a:xfrm>
            <a:off x="7346905" y="4062617"/>
            <a:ext cx="188259" cy="972000"/>
          </a:xfrm>
          <a:prstGeom prst="rect">
            <a:avLst/>
          </a:prstGeom>
          <a:solidFill>
            <a:srgbClr val="4171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4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標準機能</a:t>
            </a:r>
          </a:p>
        </p:txBody>
      </p:sp>
      <p:sp>
        <p:nvSpPr>
          <p:cNvPr id="93" name="角丸四角形 92"/>
          <p:cNvSpPr/>
          <p:nvPr/>
        </p:nvSpPr>
        <p:spPr>
          <a:xfrm>
            <a:off x="7372060" y="5218841"/>
            <a:ext cx="1908000"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ピークシフト誘導</a:t>
            </a:r>
          </a:p>
        </p:txBody>
      </p:sp>
      <p:sp>
        <p:nvSpPr>
          <p:cNvPr id="94" name="テキスト ボックス 93">
            <a:extLst>
              <a:ext uri="{FF2B5EF4-FFF2-40B4-BE49-F238E27FC236}">
                <a16:creationId xmlns:a16="http://schemas.microsoft.com/office/drawing/2014/main" id="{F70E7A7B-7F72-33A5-C457-4F942E16DDF7}"/>
              </a:ext>
            </a:extLst>
          </p:cNvPr>
          <p:cNvSpPr txBox="1"/>
          <p:nvPr/>
        </p:nvSpPr>
        <p:spPr>
          <a:xfrm>
            <a:off x="8491146" y="5510392"/>
            <a:ext cx="1280783" cy="1115690"/>
          </a:xfrm>
          <a:prstGeom prst="rect">
            <a:avLst/>
          </a:prstGeom>
          <a:noFill/>
        </p:spPr>
        <p:txBody>
          <a:bodyPr wrap="square" rtlCol="0">
            <a:spAutoFit/>
          </a:bodyPr>
          <a:lstStyle/>
          <a:p>
            <a:pPr marL="0" marR="0" lvl="0" indent="0" algn="l" defTabSz="456514" rtl="0" eaLnBrk="1" fontAlgn="auto" latinLnBrk="0" hangingPunct="1">
              <a:lnSpc>
                <a:spcPct val="100000"/>
              </a:lnSpc>
              <a:spcBef>
                <a:spcPts val="0"/>
              </a:spcBef>
              <a:spcAft>
                <a:spcPts val="0"/>
              </a:spcAft>
              <a:buClr>
                <a:srgbClr val="5A5A5A"/>
              </a:buClr>
              <a:buSzPct val="100000"/>
              <a:buFontTx/>
              <a:buNone/>
              <a:tabLst/>
              <a:defRPr/>
            </a:pPr>
            <a:r>
              <a:rPr kumimoji="0"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工事情報、車両データ、気象予測、道路交通情報のデータから、各ルート上限交通量を超過しないように車両運行計画のロジック最適化計算を実施</a:t>
            </a:r>
          </a:p>
        </p:txBody>
      </p:sp>
      <p:pic>
        <p:nvPicPr>
          <p:cNvPr id="7" name="図 6"/>
          <p:cNvPicPr>
            <a:picLocks noChangeAspect="1"/>
          </p:cNvPicPr>
          <p:nvPr/>
        </p:nvPicPr>
        <p:blipFill>
          <a:blip r:embed="rId3"/>
          <a:stretch>
            <a:fillRect/>
          </a:stretch>
        </p:blipFill>
        <p:spPr>
          <a:xfrm>
            <a:off x="6715191" y="5525484"/>
            <a:ext cx="1842958" cy="1203254"/>
          </a:xfrm>
          <a:prstGeom prst="rect">
            <a:avLst/>
          </a:prstGeom>
        </p:spPr>
      </p:pic>
      <p:sp>
        <p:nvSpPr>
          <p:cNvPr id="66" name="コンテンツ プレースホルダー 4"/>
          <p:cNvSpPr txBox="1">
            <a:spLocks/>
          </p:cNvSpPr>
          <p:nvPr/>
        </p:nvSpPr>
        <p:spPr>
          <a:xfrm>
            <a:off x="20918" y="713717"/>
            <a:ext cx="9838392" cy="2538551"/>
          </a:xfrm>
          <a:prstGeom prst="rect">
            <a:avLst/>
          </a:prstGeom>
          <a:ln>
            <a:noFill/>
          </a:ln>
        </p:spPr>
        <p:txBody>
          <a:bodyPr vert="horz" lIns="91440" tIns="72000" rIns="91440" bIns="72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400"/>
              </a:spcBef>
              <a:spcAft>
                <a:spcPts val="0"/>
              </a:spcAft>
              <a:buClr>
                <a:srgbClr val="2E75B6"/>
              </a:buClr>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大阪府における先端的サービスの実装や多様なデータの流通を促進する仕組みとして、大阪広域データ連携基盤（</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ORDEN</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）を大阪府が</a:t>
            </a:r>
            <a:r>
              <a:rPr lang="en-US" altLang="ja-JP" sz="1400" dirty="0">
                <a:latin typeface="Meiryo UI" panose="020B0604030504040204" pitchFamily="50" charset="-128"/>
                <a:ea typeface="Meiryo UI" panose="020B0604030504040204" pitchFamily="50" charset="-128"/>
              </a:rPr>
              <a:t>2023</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年３月に構築した。</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10000"/>
              </a:lnSpc>
              <a:spcBef>
                <a:spcPts val="400"/>
              </a:spcBef>
              <a:spcAft>
                <a:spcPts val="0"/>
              </a:spcAft>
              <a:buClr>
                <a:srgbClr val="2E75B6"/>
              </a:buClr>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ーパーシティ構想において検討を進める、「データなどの活用による交通量予測に基づく工事車両のピークシフト誘導」や、「交通量や混雑状況等の分析に基づく最適なルート案内」などで本基盤の活用を想定。</a:t>
            </a:r>
          </a:p>
          <a:p>
            <a:pPr marL="228600" marR="0" lvl="0" indent="-228600" algn="l" defTabSz="914400" rtl="0" eaLnBrk="1" fontAlgn="auto" latinLnBrk="0" hangingPunct="1">
              <a:lnSpc>
                <a:spcPct val="110000"/>
              </a:lnSpc>
              <a:spcBef>
                <a:spcPts val="400"/>
              </a:spcBef>
              <a:spcAft>
                <a:spcPts val="0"/>
              </a:spcAft>
              <a:buClr>
                <a:srgbClr val="2E75B6"/>
              </a:buClr>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a:t>
            </a:r>
            <a:r>
              <a:rPr lang="en-US" altLang="ja-JP" sz="1400" dirty="0">
                <a:latin typeface="Meiryo UI" panose="020B0604030504040204" pitchFamily="50" charset="-128"/>
                <a:ea typeface="Meiryo UI" panose="020B0604030504040204" pitchFamily="50" charset="-128"/>
              </a:rPr>
              <a:t>2023</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年度末を目途に「大阪Ｍｙポータル</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（仮称）</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構築し、個人の属性情報（年齢・興味関心等）に応じ、必要な情報を、必要なタイミングで提供することに加え、電子申請や予約システムとのシームレスな連携により、行政手続の利便性向上に取り組む。</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10000"/>
              </a:lnSpc>
              <a:spcBef>
                <a:spcPts val="400"/>
              </a:spcBef>
              <a:spcAft>
                <a:spcPts val="0"/>
              </a:spcAft>
              <a:buClr>
                <a:srgbClr val="2E75B6"/>
              </a:buClr>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また、安全・安心なデータ連携基盤の運用のため、データの安全管理等のセキュリティ対策やプライバシー保護対策を適切に講じる</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br>
              <a:rPr kumimoji="1" lang="en-US" altLang="ja-JP" sz="10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r>
              <a:rPr kumimoji="1" lang="en-US" altLang="ja-JP" sz="10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0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内閣府が提示する「スーパーシティ等におけるデータ連携基盤に求められる互換性・安全性・プライバシーに関する事項」へ適合した整備・運用を実施。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10000"/>
              </a:lnSpc>
              <a:spcBef>
                <a:spcPts val="400"/>
              </a:spcBef>
              <a:spcAft>
                <a:spcPts val="0"/>
              </a:spcAft>
              <a:buClr>
                <a:srgbClr val="2E75B6"/>
              </a:buClr>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今後、特区制度の基本方針に則り、</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ORDEN</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の成果を府域のみならず、オープン化等により他のスマートシティに横展開することをめざす。</a:t>
            </a:r>
          </a:p>
        </p:txBody>
      </p:sp>
      <p:sp>
        <p:nvSpPr>
          <p:cNvPr id="64" name="テキスト ボックス 63">
            <a:extLst>
              <a:ext uri="{FF2B5EF4-FFF2-40B4-BE49-F238E27FC236}">
                <a16:creationId xmlns:a16="http://schemas.microsoft.com/office/drawing/2014/main" id="{222C6EBC-41BE-4BDC-BB64-69C9E1B0E87F}"/>
              </a:ext>
            </a:extLst>
          </p:cNvPr>
          <p:cNvSpPr txBox="1"/>
          <p:nvPr/>
        </p:nvSpPr>
        <p:spPr>
          <a:xfrm>
            <a:off x="7055834" y="3847348"/>
            <a:ext cx="280800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一人一人にサービスを届けるオールインワンパッケージ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5" name="角丸四角形 81">
            <a:extLst>
              <a:ext uri="{FF2B5EF4-FFF2-40B4-BE49-F238E27FC236}">
                <a16:creationId xmlns:a16="http://schemas.microsoft.com/office/drawing/2014/main" id="{B1D81F31-2E2B-4501-BE8F-5EE695582613}"/>
              </a:ext>
            </a:extLst>
          </p:cNvPr>
          <p:cNvSpPr/>
          <p:nvPr/>
        </p:nvSpPr>
        <p:spPr>
          <a:xfrm>
            <a:off x="4055185" y="5266085"/>
            <a:ext cx="828000" cy="17653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メタデータ開示</a:t>
            </a:r>
          </a:p>
        </p:txBody>
      </p:sp>
      <p:sp>
        <p:nvSpPr>
          <p:cNvPr id="72" name="テキスト ボックス 71">
            <a:extLst>
              <a:ext uri="{FF2B5EF4-FFF2-40B4-BE49-F238E27FC236}">
                <a16:creationId xmlns:a16="http://schemas.microsoft.com/office/drawing/2014/main" id="{D1323BB0-15DD-4D83-BDC5-6428F54048FA}"/>
              </a:ext>
            </a:extLst>
          </p:cNvPr>
          <p:cNvSpPr txBox="1"/>
          <p:nvPr/>
        </p:nvSpPr>
        <p:spPr>
          <a:xfrm>
            <a:off x="1008918" y="5754449"/>
            <a:ext cx="1417457" cy="165105"/>
          </a:xfrm>
          <a:prstGeom prst="rect">
            <a:avLst/>
          </a:prstGeom>
          <a:solidFill>
            <a:schemeClr val="bg1">
              <a:lumMod val="95000"/>
            </a:schemeClr>
          </a:solid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44546A"/>
                </a:solidFill>
                <a:effectLst/>
                <a:uLnTx/>
                <a:uFillTx/>
                <a:latin typeface="Meiryo UI" panose="020B0604030504040204" pitchFamily="50" charset="-128"/>
                <a:ea typeface="Meiryo UI" panose="020B0604030504040204" pitchFamily="50" charset="-128"/>
                <a:cs typeface="+mn-cs"/>
              </a:rPr>
              <a:t>データ提供事業者</a:t>
            </a:r>
          </a:p>
        </p:txBody>
      </p:sp>
    </p:spTree>
    <p:extLst>
      <p:ext uri="{BB962C8B-B14F-4D97-AF65-F5344CB8AC3E}">
        <p14:creationId xmlns:p14="http://schemas.microsoft.com/office/powerpoint/2010/main" val="25862334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507</Words>
  <Application>Microsoft Office PowerPoint</Application>
  <PresentationFormat>ユーザー設定</PresentationFormat>
  <Paragraphs>72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Wingdings</vt:lpstr>
      <vt:lpstr>Office テーマ</vt:lpstr>
      <vt:lpstr>　大阪広域データ連携基盤（ORDEN） 【区域計画】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大阪のスーパーシティ構想</dc:title>
  <dc:creator>山ノ井　健太</dc:creator>
  <cp:lastModifiedBy>山ノ井　健太</cp:lastModifiedBy>
  <cp:revision>5</cp:revision>
  <dcterms:modified xsi:type="dcterms:W3CDTF">2023-10-19T04:59:07Z</dcterms:modified>
</cp:coreProperties>
</file>